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Lst>
  <p:notesMasterIdLst>
    <p:notesMasterId r:id="rId26"/>
  </p:notesMasterIdLst>
  <p:handoutMasterIdLst>
    <p:handoutMasterId r:id="rId27"/>
  </p:handoutMasterIdLst>
  <p:sldIdLst>
    <p:sldId id="283" r:id="rId2"/>
    <p:sldId id="259" r:id="rId3"/>
    <p:sldId id="261" r:id="rId4"/>
    <p:sldId id="263" r:id="rId5"/>
    <p:sldId id="273" r:id="rId6"/>
    <p:sldId id="293" r:id="rId7"/>
    <p:sldId id="272" r:id="rId8"/>
    <p:sldId id="264" r:id="rId9"/>
    <p:sldId id="265" r:id="rId10"/>
    <p:sldId id="284" r:id="rId11"/>
    <p:sldId id="274" r:id="rId12"/>
    <p:sldId id="279" r:id="rId13"/>
    <p:sldId id="280" r:id="rId14"/>
    <p:sldId id="281" r:id="rId15"/>
    <p:sldId id="288" r:id="rId16"/>
    <p:sldId id="291" r:id="rId17"/>
    <p:sldId id="292" r:id="rId18"/>
    <p:sldId id="282" r:id="rId19"/>
    <p:sldId id="285" r:id="rId20"/>
    <p:sldId id="287" r:id="rId21"/>
    <p:sldId id="289" r:id="rId22"/>
    <p:sldId id="290" r:id="rId23"/>
    <p:sldId id="294" r:id="rId24"/>
    <p:sldId id="286"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E27E5"/>
    <a:srgbClr val="FF3300"/>
    <a:srgbClr val="FFFF00"/>
    <a:srgbClr val="CC6600"/>
    <a:srgbClr val="000000"/>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677" autoAdjust="0"/>
  </p:normalViewPr>
  <p:slideViewPr>
    <p:cSldViewPr>
      <p:cViewPr>
        <p:scale>
          <a:sx n="91" d="100"/>
          <a:sy n="91" d="100"/>
        </p:scale>
        <p:origin x="-1210"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ru-RU"/>
          </a:p>
        </p:txBody>
      </p:sp>
      <p:sp>
        <p:nvSpPr>
          <p:cNvPr id="573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07D603DC-FE75-4D0F-8F3F-6A91D7CFE690}" type="datetime1">
              <a:rPr lang="ru-RU"/>
              <a:pPr>
                <a:defRPr/>
              </a:pPr>
              <a:t>11.10.2012</a:t>
            </a:fld>
            <a:endParaRPr lang="ru-RU"/>
          </a:p>
        </p:txBody>
      </p:sp>
      <p:sp>
        <p:nvSpPr>
          <p:cNvPr id="573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ru-RU"/>
          </a:p>
        </p:txBody>
      </p:sp>
      <p:sp>
        <p:nvSpPr>
          <p:cNvPr id="573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D22948E6-6124-4493-8D21-C4094EB5465D}" type="slidenum">
              <a:rPr lang="ru-RU"/>
              <a:pPr>
                <a:defRPr/>
              </a:pPr>
              <a:t>‹Nr.›</a:t>
            </a:fld>
            <a:endParaRPr lang="ru-RU"/>
          </a:p>
        </p:txBody>
      </p:sp>
    </p:spTree>
    <p:extLst>
      <p:ext uri="{BB962C8B-B14F-4D97-AF65-F5344CB8AC3E}">
        <p14:creationId xmlns:p14="http://schemas.microsoft.com/office/powerpoint/2010/main" val="734426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409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8DAF2C69-9426-470F-B841-771F3F457A17}" type="datetime1">
              <a:rPr lang="ru-RU"/>
              <a:pPr>
                <a:defRPr/>
              </a:pPr>
              <a:t>11.10.2012</a:t>
            </a:fld>
            <a:endParaRPr lang="ru-RU"/>
          </a:p>
        </p:txBody>
      </p:sp>
      <p:sp>
        <p:nvSpPr>
          <p:cNvPr id="276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31E9FBB8-2036-4B5A-9A57-93D3AB3E8BE4}" type="slidenum">
              <a:rPr lang="ru-RU"/>
              <a:pPr>
                <a:defRPr/>
              </a:pPr>
              <a:t>‹Nr.›</a:t>
            </a:fld>
            <a:endParaRPr lang="ru-RU"/>
          </a:p>
        </p:txBody>
      </p:sp>
    </p:spTree>
    <p:extLst>
      <p:ext uri="{BB962C8B-B14F-4D97-AF65-F5344CB8AC3E}">
        <p14:creationId xmlns:p14="http://schemas.microsoft.com/office/powerpoint/2010/main" val="34691343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327B8C01-94D1-4769-877A-EAD1D7BB7A6D}" type="slidenum">
              <a:rPr lang="ru-RU" smtClean="0">
                <a:latin typeface="Arial" charset="0"/>
              </a:rPr>
              <a:pPr eaLnBrk="1" hangingPunct="1"/>
              <a:t>3</a:t>
            </a:fld>
            <a:endParaRPr lang="ru-RU" smtClean="0">
              <a:latin typeface="Arial" charset="0"/>
            </a:endParaRPr>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52226" name="Rectangle 2"/>
          <p:cNvSpPr>
            <a:spLocks noGrp="1" noChangeArrowheads="1"/>
          </p:cNvSpPr>
          <p:nvPr>
            <p:ph type="ctrTitle" sz="quarter"/>
          </p:nvPr>
        </p:nvSpPr>
        <p:spPr>
          <a:xfrm>
            <a:off x="685800" y="1676400"/>
            <a:ext cx="7772400" cy="1828800"/>
          </a:xfrm>
        </p:spPr>
        <p:txBody>
          <a:bodyPr/>
          <a:lstStyle>
            <a:lvl1pPr>
              <a:defRPr/>
            </a:lvl1pPr>
          </a:lstStyle>
          <a:p>
            <a:r>
              <a:rPr lang="ru-RU"/>
              <a:t>Образец заголовка</a:t>
            </a:r>
          </a:p>
        </p:txBody>
      </p:sp>
      <p:sp>
        <p:nvSpPr>
          <p:cNvPr id="5222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fld id="{5E758473-2584-48B1-9417-59FC943158DF}" type="datetime1">
              <a:rPr lang="ru-RU"/>
              <a:pPr>
                <a:defRPr/>
              </a:pPr>
              <a:t>11.10.2012</a:t>
            </a:fld>
            <a:endParaRPr lang="ru-RU"/>
          </a:p>
        </p:txBody>
      </p:sp>
      <p:sp>
        <p:nvSpPr>
          <p:cNvPr id="5" name="Rectangle 5"/>
          <p:cNvSpPr>
            <a:spLocks noGrp="1" noChangeArrowheads="1"/>
          </p:cNvSpPr>
          <p:nvPr>
            <p:ph type="ftr" sz="quarter" idx="11"/>
          </p:nvPr>
        </p:nvSpPr>
        <p:spPr>
          <a:ln/>
        </p:spPr>
        <p:txBody>
          <a:bodyPr/>
          <a:lstStyle>
            <a:lvl1pPr>
              <a:defRPr/>
            </a:lvl1pPr>
          </a:lstStyle>
          <a:p>
            <a:r>
              <a:rPr lang="ru-RU"/>
              <a:t>15th CEG-SAM meeting by PSI, Villigen, March 10-12, 2009</a:t>
            </a:r>
          </a:p>
        </p:txBody>
      </p:sp>
      <p:sp>
        <p:nvSpPr>
          <p:cNvPr id="6" name="Rectangle 6"/>
          <p:cNvSpPr>
            <a:spLocks noGrp="1" noChangeArrowheads="1"/>
          </p:cNvSpPr>
          <p:nvPr>
            <p:ph type="sldNum" sz="quarter" idx="12"/>
          </p:nvPr>
        </p:nvSpPr>
        <p:spPr>
          <a:ln/>
        </p:spPr>
        <p:txBody>
          <a:bodyPr/>
          <a:lstStyle>
            <a:lvl1pPr>
              <a:defRPr/>
            </a:lvl1pPr>
          </a:lstStyle>
          <a:p>
            <a:pPr>
              <a:defRPr/>
            </a:pPr>
            <a:fld id="{3ADFA2B4-2295-43CA-8B72-0CD95ED626FA}" type="slidenum">
              <a:rPr lang="ru-RU"/>
              <a:pPr>
                <a:defRPr/>
              </a:pPr>
              <a:t>‹Nr.›</a:t>
            </a:fld>
            <a:endParaRPr lang="ru-RU"/>
          </a:p>
        </p:txBody>
      </p:sp>
    </p:spTree>
    <p:extLst>
      <p:ext uri="{BB962C8B-B14F-4D97-AF65-F5344CB8AC3E}">
        <p14:creationId xmlns:p14="http://schemas.microsoft.com/office/powerpoint/2010/main" val="51906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EFB903F9-893F-4876-8EAB-97C454CA3302}" type="datetime1">
              <a:rPr lang="ru-RU"/>
              <a:pPr>
                <a:defRPr/>
              </a:pPr>
              <a:t>11.10.2012</a:t>
            </a:fld>
            <a:endParaRPr lang="ru-RU"/>
          </a:p>
        </p:txBody>
      </p:sp>
      <p:sp>
        <p:nvSpPr>
          <p:cNvPr id="5" name="Rectangle 5"/>
          <p:cNvSpPr>
            <a:spLocks noGrp="1" noChangeArrowheads="1"/>
          </p:cNvSpPr>
          <p:nvPr>
            <p:ph type="ftr" sz="quarter" idx="11"/>
          </p:nvPr>
        </p:nvSpPr>
        <p:spPr>
          <a:ln/>
        </p:spPr>
        <p:txBody>
          <a:bodyPr/>
          <a:lstStyle>
            <a:lvl1pPr>
              <a:defRPr/>
            </a:lvl1pPr>
          </a:lstStyle>
          <a:p>
            <a:r>
              <a:rPr lang="ru-RU"/>
              <a:t>15th CEG-SAM meeting by PSI, Villigen, March 10-12, 2009</a:t>
            </a:r>
          </a:p>
        </p:txBody>
      </p:sp>
      <p:sp>
        <p:nvSpPr>
          <p:cNvPr id="6" name="Rectangle 6"/>
          <p:cNvSpPr>
            <a:spLocks noGrp="1" noChangeArrowheads="1"/>
          </p:cNvSpPr>
          <p:nvPr>
            <p:ph type="sldNum" sz="quarter" idx="12"/>
          </p:nvPr>
        </p:nvSpPr>
        <p:spPr>
          <a:ln/>
        </p:spPr>
        <p:txBody>
          <a:bodyPr/>
          <a:lstStyle>
            <a:lvl1pPr>
              <a:defRPr/>
            </a:lvl1pPr>
          </a:lstStyle>
          <a:p>
            <a:pPr>
              <a:defRPr/>
            </a:pPr>
            <a:fld id="{59F4DE46-8880-4335-B45D-68F1B8C39B9B}" type="slidenum">
              <a:rPr lang="ru-RU"/>
              <a:pPr>
                <a:defRPr/>
              </a:pPr>
              <a:t>‹Nr.›</a:t>
            </a:fld>
            <a:endParaRPr lang="ru-RU"/>
          </a:p>
        </p:txBody>
      </p:sp>
    </p:spTree>
    <p:extLst>
      <p:ext uri="{BB962C8B-B14F-4D97-AF65-F5344CB8AC3E}">
        <p14:creationId xmlns:p14="http://schemas.microsoft.com/office/powerpoint/2010/main" val="642253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F1DBBC92-5872-4FEB-952B-696061279D4C}" type="datetime1">
              <a:rPr lang="ru-RU"/>
              <a:pPr>
                <a:defRPr/>
              </a:pPr>
              <a:t>11.10.2012</a:t>
            </a:fld>
            <a:endParaRPr lang="ru-RU"/>
          </a:p>
        </p:txBody>
      </p:sp>
      <p:sp>
        <p:nvSpPr>
          <p:cNvPr id="5" name="Rectangle 5"/>
          <p:cNvSpPr>
            <a:spLocks noGrp="1" noChangeArrowheads="1"/>
          </p:cNvSpPr>
          <p:nvPr>
            <p:ph type="ftr" sz="quarter" idx="11"/>
          </p:nvPr>
        </p:nvSpPr>
        <p:spPr>
          <a:ln/>
        </p:spPr>
        <p:txBody>
          <a:bodyPr/>
          <a:lstStyle>
            <a:lvl1pPr>
              <a:defRPr/>
            </a:lvl1pPr>
          </a:lstStyle>
          <a:p>
            <a:r>
              <a:rPr lang="ru-RU"/>
              <a:t>15th CEG-SAM meeting by PSI, Villigen, March 10-12, 2009</a:t>
            </a:r>
          </a:p>
        </p:txBody>
      </p:sp>
      <p:sp>
        <p:nvSpPr>
          <p:cNvPr id="6" name="Rectangle 6"/>
          <p:cNvSpPr>
            <a:spLocks noGrp="1" noChangeArrowheads="1"/>
          </p:cNvSpPr>
          <p:nvPr>
            <p:ph type="sldNum" sz="quarter" idx="12"/>
          </p:nvPr>
        </p:nvSpPr>
        <p:spPr>
          <a:ln/>
        </p:spPr>
        <p:txBody>
          <a:bodyPr/>
          <a:lstStyle>
            <a:lvl1pPr>
              <a:defRPr/>
            </a:lvl1pPr>
          </a:lstStyle>
          <a:p>
            <a:pPr>
              <a:defRPr/>
            </a:pPr>
            <a:fld id="{1FFEB2C8-C887-4FAC-9C07-C981DFBE7175}" type="slidenum">
              <a:rPr lang="ru-RU"/>
              <a:pPr>
                <a:defRPr/>
              </a:pPr>
              <a:t>‹Nr.›</a:t>
            </a:fld>
            <a:endParaRPr lang="ru-RU"/>
          </a:p>
        </p:txBody>
      </p:sp>
    </p:spTree>
    <p:extLst>
      <p:ext uri="{BB962C8B-B14F-4D97-AF65-F5344CB8AC3E}">
        <p14:creationId xmlns:p14="http://schemas.microsoft.com/office/powerpoint/2010/main" val="2870172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381000"/>
            <a:ext cx="82296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42626C6F-47ED-4744-A36E-FE01467011D0}" type="datetime1">
              <a:rPr lang="ru-RU"/>
              <a:pPr>
                <a:defRPr/>
              </a:pPr>
              <a:t>11.10.2012</a:t>
            </a:fld>
            <a:endParaRPr lang="ru-RU"/>
          </a:p>
        </p:txBody>
      </p:sp>
      <p:sp>
        <p:nvSpPr>
          <p:cNvPr id="4" name="Rectangle 5"/>
          <p:cNvSpPr>
            <a:spLocks noGrp="1" noChangeArrowheads="1"/>
          </p:cNvSpPr>
          <p:nvPr>
            <p:ph type="ftr" sz="quarter" idx="11"/>
          </p:nvPr>
        </p:nvSpPr>
        <p:spPr>
          <a:ln/>
        </p:spPr>
        <p:txBody>
          <a:bodyPr/>
          <a:lstStyle>
            <a:lvl1pPr>
              <a:defRPr/>
            </a:lvl1pPr>
          </a:lstStyle>
          <a:p>
            <a:r>
              <a:rPr lang="ru-RU"/>
              <a:t>15th CEG-SAM meeting by PSI, Villigen, March 10-12, 2009</a:t>
            </a:r>
          </a:p>
        </p:txBody>
      </p:sp>
      <p:sp>
        <p:nvSpPr>
          <p:cNvPr id="5" name="Rectangle 6"/>
          <p:cNvSpPr>
            <a:spLocks noGrp="1" noChangeArrowheads="1"/>
          </p:cNvSpPr>
          <p:nvPr>
            <p:ph type="sldNum" sz="quarter" idx="12"/>
          </p:nvPr>
        </p:nvSpPr>
        <p:spPr>
          <a:ln/>
        </p:spPr>
        <p:txBody>
          <a:bodyPr/>
          <a:lstStyle>
            <a:lvl1pPr>
              <a:defRPr/>
            </a:lvl1pPr>
          </a:lstStyle>
          <a:p>
            <a:pPr>
              <a:defRPr/>
            </a:pPr>
            <a:fld id="{6E77B82B-1A6F-4D1B-8CA3-F202D3C86CF8}" type="slidenum">
              <a:rPr lang="ru-RU"/>
              <a:pPr>
                <a:defRPr/>
              </a:pPr>
              <a:t>‹Nr.›</a:t>
            </a:fld>
            <a:endParaRPr lang="ru-RU"/>
          </a:p>
        </p:txBody>
      </p:sp>
    </p:spTree>
    <p:extLst>
      <p:ext uri="{BB962C8B-B14F-4D97-AF65-F5344CB8AC3E}">
        <p14:creationId xmlns:p14="http://schemas.microsoft.com/office/powerpoint/2010/main" val="3064840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1320D362-88F7-423E-A512-8060884045EC}" type="datetime1">
              <a:rPr lang="ru-RU"/>
              <a:pPr>
                <a:defRPr/>
              </a:pPr>
              <a:t>11.10.2012</a:t>
            </a:fld>
            <a:endParaRPr lang="ru-RU"/>
          </a:p>
        </p:txBody>
      </p:sp>
      <p:sp>
        <p:nvSpPr>
          <p:cNvPr id="5" name="Rectangle 5"/>
          <p:cNvSpPr>
            <a:spLocks noGrp="1" noChangeArrowheads="1"/>
          </p:cNvSpPr>
          <p:nvPr>
            <p:ph type="ftr" sz="quarter" idx="11"/>
          </p:nvPr>
        </p:nvSpPr>
        <p:spPr>
          <a:ln/>
        </p:spPr>
        <p:txBody>
          <a:bodyPr/>
          <a:lstStyle>
            <a:lvl1pPr>
              <a:defRPr/>
            </a:lvl1pPr>
          </a:lstStyle>
          <a:p>
            <a:r>
              <a:rPr lang="ru-RU"/>
              <a:t>15th CEG-SAM meeting by PSI, Villigen, March 10-12, 2009</a:t>
            </a:r>
          </a:p>
        </p:txBody>
      </p:sp>
      <p:sp>
        <p:nvSpPr>
          <p:cNvPr id="6" name="Rectangle 6"/>
          <p:cNvSpPr>
            <a:spLocks noGrp="1" noChangeArrowheads="1"/>
          </p:cNvSpPr>
          <p:nvPr>
            <p:ph type="sldNum" sz="quarter" idx="12"/>
          </p:nvPr>
        </p:nvSpPr>
        <p:spPr>
          <a:ln/>
        </p:spPr>
        <p:txBody>
          <a:bodyPr/>
          <a:lstStyle>
            <a:lvl1pPr>
              <a:defRPr/>
            </a:lvl1pPr>
          </a:lstStyle>
          <a:p>
            <a:pPr>
              <a:defRPr/>
            </a:pPr>
            <a:fld id="{38573795-C5ED-4410-BA16-5386793F25FD}" type="slidenum">
              <a:rPr lang="ru-RU"/>
              <a:pPr>
                <a:defRPr/>
              </a:pPr>
              <a:t>‹Nr.›</a:t>
            </a:fld>
            <a:endParaRPr lang="ru-RU"/>
          </a:p>
        </p:txBody>
      </p:sp>
    </p:spTree>
    <p:extLst>
      <p:ext uri="{BB962C8B-B14F-4D97-AF65-F5344CB8AC3E}">
        <p14:creationId xmlns:p14="http://schemas.microsoft.com/office/powerpoint/2010/main" val="2623174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BAA57EA0-ECD8-49D2-92A5-E9327AC2EE3D}" type="datetime1">
              <a:rPr lang="ru-RU"/>
              <a:pPr>
                <a:defRPr/>
              </a:pPr>
              <a:t>11.10.2012</a:t>
            </a:fld>
            <a:endParaRPr lang="ru-RU"/>
          </a:p>
        </p:txBody>
      </p:sp>
      <p:sp>
        <p:nvSpPr>
          <p:cNvPr id="5" name="Rectangle 5"/>
          <p:cNvSpPr>
            <a:spLocks noGrp="1" noChangeArrowheads="1"/>
          </p:cNvSpPr>
          <p:nvPr>
            <p:ph type="ftr" sz="quarter" idx="11"/>
          </p:nvPr>
        </p:nvSpPr>
        <p:spPr>
          <a:ln/>
        </p:spPr>
        <p:txBody>
          <a:bodyPr/>
          <a:lstStyle>
            <a:lvl1pPr>
              <a:defRPr/>
            </a:lvl1pPr>
          </a:lstStyle>
          <a:p>
            <a:r>
              <a:rPr lang="ru-RU"/>
              <a:t>15th CEG-SAM meeting by PSI, Villigen, March 10-12, 2009</a:t>
            </a:r>
          </a:p>
        </p:txBody>
      </p:sp>
      <p:sp>
        <p:nvSpPr>
          <p:cNvPr id="6" name="Rectangle 6"/>
          <p:cNvSpPr>
            <a:spLocks noGrp="1" noChangeArrowheads="1"/>
          </p:cNvSpPr>
          <p:nvPr>
            <p:ph type="sldNum" sz="quarter" idx="12"/>
          </p:nvPr>
        </p:nvSpPr>
        <p:spPr>
          <a:ln/>
        </p:spPr>
        <p:txBody>
          <a:bodyPr/>
          <a:lstStyle>
            <a:lvl1pPr>
              <a:defRPr/>
            </a:lvl1pPr>
          </a:lstStyle>
          <a:p>
            <a:pPr>
              <a:defRPr/>
            </a:pPr>
            <a:fld id="{E55CCB66-2A03-4C38-8E6D-672FC9E3D005}" type="slidenum">
              <a:rPr lang="ru-RU"/>
              <a:pPr>
                <a:defRPr/>
              </a:pPr>
              <a:t>‹Nr.›</a:t>
            </a:fld>
            <a:endParaRPr lang="ru-RU"/>
          </a:p>
        </p:txBody>
      </p:sp>
    </p:spTree>
    <p:extLst>
      <p:ext uri="{BB962C8B-B14F-4D97-AF65-F5344CB8AC3E}">
        <p14:creationId xmlns:p14="http://schemas.microsoft.com/office/powerpoint/2010/main" val="321158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D0729ED4-1699-420B-A41A-37C143C7DF67}" type="datetime1">
              <a:rPr lang="ru-RU"/>
              <a:pPr>
                <a:defRPr/>
              </a:pPr>
              <a:t>11.10.2012</a:t>
            </a:fld>
            <a:endParaRPr lang="ru-RU"/>
          </a:p>
        </p:txBody>
      </p:sp>
      <p:sp>
        <p:nvSpPr>
          <p:cNvPr id="6" name="Rectangle 5"/>
          <p:cNvSpPr>
            <a:spLocks noGrp="1" noChangeArrowheads="1"/>
          </p:cNvSpPr>
          <p:nvPr>
            <p:ph type="ftr" sz="quarter" idx="11"/>
          </p:nvPr>
        </p:nvSpPr>
        <p:spPr>
          <a:ln/>
        </p:spPr>
        <p:txBody>
          <a:bodyPr/>
          <a:lstStyle>
            <a:lvl1pPr>
              <a:defRPr/>
            </a:lvl1pPr>
          </a:lstStyle>
          <a:p>
            <a:r>
              <a:rPr lang="ru-RU"/>
              <a:t>15th CEG-SAM meeting by PSI, Villigen, March 10-12, 2009</a:t>
            </a:r>
          </a:p>
        </p:txBody>
      </p:sp>
      <p:sp>
        <p:nvSpPr>
          <p:cNvPr id="7" name="Rectangle 6"/>
          <p:cNvSpPr>
            <a:spLocks noGrp="1" noChangeArrowheads="1"/>
          </p:cNvSpPr>
          <p:nvPr>
            <p:ph type="sldNum" sz="quarter" idx="12"/>
          </p:nvPr>
        </p:nvSpPr>
        <p:spPr>
          <a:ln/>
        </p:spPr>
        <p:txBody>
          <a:bodyPr/>
          <a:lstStyle>
            <a:lvl1pPr>
              <a:defRPr/>
            </a:lvl1pPr>
          </a:lstStyle>
          <a:p>
            <a:pPr>
              <a:defRPr/>
            </a:pPr>
            <a:fld id="{E22C2137-F7C0-4021-881B-FEB45473D896}" type="slidenum">
              <a:rPr lang="ru-RU"/>
              <a:pPr>
                <a:defRPr/>
              </a:pPr>
              <a:t>‹Nr.›</a:t>
            </a:fld>
            <a:endParaRPr lang="ru-RU"/>
          </a:p>
        </p:txBody>
      </p:sp>
    </p:spTree>
    <p:extLst>
      <p:ext uri="{BB962C8B-B14F-4D97-AF65-F5344CB8AC3E}">
        <p14:creationId xmlns:p14="http://schemas.microsoft.com/office/powerpoint/2010/main" val="655773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C1F4E539-4593-4CB7-BFE0-F3297C440267}" type="datetime1">
              <a:rPr lang="ru-RU"/>
              <a:pPr>
                <a:defRPr/>
              </a:pPr>
              <a:t>11.10.2012</a:t>
            </a:fld>
            <a:endParaRPr lang="ru-RU"/>
          </a:p>
        </p:txBody>
      </p:sp>
      <p:sp>
        <p:nvSpPr>
          <p:cNvPr id="8" name="Rectangle 5"/>
          <p:cNvSpPr>
            <a:spLocks noGrp="1" noChangeArrowheads="1"/>
          </p:cNvSpPr>
          <p:nvPr>
            <p:ph type="ftr" sz="quarter" idx="11"/>
          </p:nvPr>
        </p:nvSpPr>
        <p:spPr>
          <a:ln/>
        </p:spPr>
        <p:txBody>
          <a:bodyPr/>
          <a:lstStyle>
            <a:lvl1pPr>
              <a:defRPr/>
            </a:lvl1pPr>
          </a:lstStyle>
          <a:p>
            <a:r>
              <a:rPr lang="ru-RU"/>
              <a:t>15th CEG-SAM meeting by PSI, Villigen, March 10-12, 2009</a:t>
            </a:r>
          </a:p>
        </p:txBody>
      </p:sp>
      <p:sp>
        <p:nvSpPr>
          <p:cNvPr id="9" name="Rectangle 6"/>
          <p:cNvSpPr>
            <a:spLocks noGrp="1" noChangeArrowheads="1"/>
          </p:cNvSpPr>
          <p:nvPr>
            <p:ph type="sldNum" sz="quarter" idx="12"/>
          </p:nvPr>
        </p:nvSpPr>
        <p:spPr>
          <a:ln/>
        </p:spPr>
        <p:txBody>
          <a:bodyPr/>
          <a:lstStyle>
            <a:lvl1pPr>
              <a:defRPr/>
            </a:lvl1pPr>
          </a:lstStyle>
          <a:p>
            <a:pPr>
              <a:defRPr/>
            </a:pPr>
            <a:fld id="{3D1A1EEE-8947-49CE-9B1E-5F4F7E44104B}" type="slidenum">
              <a:rPr lang="ru-RU"/>
              <a:pPr>
                <a:defRPr/>
              </a:pPr>
              <a:t>‹Nr.›</a:t>
            </a:fld>
            <a:endParaRPr lang="ru-RU"/>
          </a:p>
        </p:txBody>
      </p:sp>
    </p:spTree>
    <p:extLst>
      <p:ext uri="{BB962C8B-B14F-4D97-AF65-F5344CB8AC3E}">
        <p14:creationId xmlns:p14="http://schemas.microsoft.com/office/powerpoint/2010/main" val="1163881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BB5AB2D5-96E6-438F-8A8F-47977A2567DE}" type="datetime1">
              <a:rPr lang="ru-RU"/>
              <a:pPr>
                <a:defRPr/>
              </a:pPr>
              <a:t>11.10.2012</a:t>
            </a:fld>
            <a:endParaRPr lang="ru-RU"/>
          </a:p>
        </p:txBody>
      </p:sp>
      <p:sp>
        <p:nvSpPr>
          <p:cNvPr id="4" name="Rectangle 5"/>
          <p:cNvSpPr>
            <a:spLocks noGrp="1" noChangeArrowheads="1"/>
          </p:cNvSpPr>
          <p:nvPr>
            <p:ph type="ftr" sz="quarter" idx="11"/>
          </p:nvPr>
        </p:nvSpPr>
        <p:spPr>
          <a:ln/>
        </p:spPr>
        <p:txBody>
          <a:bodyPr/>
          <a:lstStyle>
            <a:lvl1pPr>
              <a:defRPr/>
            </a:lvl1pPr>
          </a:lstStyle>
          <a:p>
            <a:r>
              <a:rPr lang="ru-RU"/>
              <a:t>15th CEG-SAM meeting by PSI, Villigen, March 10-12, 2009</a:t>
            </a:r>
          </a:p>
        </p:txBody>
      </p:sp>
      <p:sp>
        <p:nvSpPr>
          <p:cNvPr id="5" name="Rectangle 6"/>
          <p:cNvSpPr>
            <a:spLocks noGrp="1" noChangeArrowheads="1"/>
          </p:cNvSpPr>
          <p:nvPr>
            <p:ph type="sldNum" sz="quarter" idx="12"/>
          </p:nvPr>
        </p:nvSpPr>
        <p:spPr>
          <a:ln/>
        </p:spPr>
        <p:txBody>
          <a:bodyPr/>
          <a:lstStyle>
            <a:lvl1pPr>
              <a:defRPr/>
            </a:lvl1pPr>
          </a:lstStyle>
          <a:p>
            <a:pPr>
              <a:defRPr/>
            </a:pPr>
            <a:fld id="{79E7BA51-43D8-4F18-B225-4CBCF7D138CD}" type="slidenum">
              <a:rPr lang="ru-RU"/>
              <a:pPr>
                <a:defRPr/>
              </a:pPr>
              <a:t>‹Nr.›</a:t>
            </a:fld>
            <a:endParaRPr lang="ru-RU"/>
          </a:p>
        </p:txBody>
      </p:sp>
    </p:spTree>
    <p:extLst>
      <p:ext uri="{BB962C8B-B14F-4D97-AF65-F5344CB8AC3E}">
        <p14:creationId xmlns:p14="http://schemas.microsoft.com/office/powerpoint/2010/main" val="1353640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9F71C5A-9776-489E-9CB9-9D270B2AF41E}" type="datetime1">
              <a:rPr lang="ru-RU"/>
              <a:pPr>
                <a:defRPr/>
              </a:pPr>
              <a:t>11.10.2012</a:t>
            </a:fld>
            <a:endParaRPr lang="ru-RU"/>
          </a:p>
        </p:txBody>
      </p:sp>
      <p:sp>
        <p:nvSpPr>
          <p:cNvPr id="3" name="Rectangle 5"/>
          <p:cNvSpPr>
            <a:spLocks noGrp="1" noChangeArrowheads="1"/>
          </p:cNvSpPr>
          <p:nvPr>
            <p:ph type="ftr" sz="quarter" idx="11"/>
          </p:nvPr>
        </p:nvSpPr>
        <p:spPr>
          <a:ln/>
        </p:spPr>
        <p:txBody>
          <a:bodyPr/>
          <a:lstStyle>
            <a:lvl1pPr>
              <a:defRPr/>
            </a:lvl1pPr>
          </a:lstStyle>
          <a:p>
            <a:r>
              <a:rPr lang="ru-RU"/>
              <a:t>15th CEG-SAM meeting by PSI, Villigen, March 10-12, 2009</a:t>
            </a:r>
          </a:p>
        </p:txBody>
      </p:sp>
      <p:sp>
        <p:nvSpPr>
          <p:cNvPr id="4" name="Rectangle 6"/>
          <p:cNvSpPr>
            <a:spLocks noGrp="1" noChangeArrowheads="1"/>
          </p:cNvSpPr>
          <p:nvPr>
            <p:ph type="sldNum" sz="quarter" idx="12"/>
          </p:nvPr>
        </p:nvSpPr>
        <p:spPr>
          <a:ln/>
        </p:spPr>
        <p:txBody>
          <a:bodyPr/>
          <a:lstStyle>
            <a:lvl1pPr>
              <a:defRPr/>
            </a:lvl1pPr>
          </a:lstStyle>
          <a:p>
            <a:pPr>
              <a:defRPr/>
            </a:pPr>
            <a:fld id="{F4D43163-A16E-40CB-B820-D8E838566580}" type="slidenum">
              <a:rPr lang="ru-RU"/>
              <a:pPr>
                <a:defRPr/>
              </a:pPr>
              <a:t>‹Nr.›</a:t>
            </a:fld>
            <a:endParaRPr lang="ru-RU"/>
          </a:p>
        </p:txBody>
      </p:sp>
    </p:spTree>
    <p:extLst>
      <p:ext uri="{BB962C8B-B14F-4D97-AF65-F5344CB8AC3E}">
        <p14:creationId xmlns:p14="http://schemas.microsoft.com/office/powerpoint/2010/main" val="377780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E7E678CA-158C-4DF6-9E51-1DD593BC298B}" type="datetime1">
              <a:rPr lang="ru-RU"/>
              <a:pPr>
                <a:defRPr/>
              </a:pPr>
              <a:t>11.10.2012</a:t>
            </a:fld>
            <a:endParaRPr lang="ru-RU"/>
          </a:p>
        </p:txBody>
      </p:sp>
      <p:sp>
        <p:nvSpPr>
          <p:cNvPr id="6" name="Rectangle 5"/>
          <p:cNvSpPr>
            <a:spLocks noGrp="1" noChangeArrowheads="1"/>
          </p:cNvSpPr>
          <p:nvPr>
            <p:ph type="ftr" sz="quarter" idx="11"/>
          </p:nvPr>
        </p:nvSpPr>
        <p:spPr>
          <a:ln/>
        </p:spPr>
        <p:txBody>
          <a:bodyPr/>
          <a:lstStyle>
            <a:lvl1pPr>
              <a:defRPr/>
            </a:lvl1pPr>
          </a:lstStyle>
          <a:p>
            <a:r>
              <a:rPr lang="ru-RU"/>
              <a:t>15th CEG-SAM meeting by PSI, Villigen, March 10-12, 2009</a:t>
            </a:r>
          </a:p>
        </p:txBody>
      </p:sp>
      <p:sp>
        <p:nvSpPr>
          <p:cNvPr id="7" name="Rectangle 6"/>
          <p:cNvSpPr>
            <a:spLocks noGrp="1" noChangeArrowheads="1"/>
          </p:cNvSpPr>
          <p:nvPr>
            <p:ph type="sldNum" sz="quarter" idx="12"/>
          </p:nvPr>
        </p:nvSpPr>
        <p:spPr>
          <a:ln/>
        </p:spPr>
        <p:txBody>
          <a:bodyPr/>
          <a:lstStyle>
            <a:lvl1pPr>
              <a:defRPr/>
            </a:lvl1pPr>
          </a:lstStyle>
          <a:p>
            <a:pPr>
              <a:defRPr/>
            </a:pPr>
            <a:fld id="{3DE0DA46-23FC-4076-9350-67D613CBF0BB}" type="slidenum">
              <a:rPr lang="ru-RU"/>
              <a:pPr>
                <a:defRPr/>
              </a:pPr>
              <a:t>‹Nr.›</a:t>
            </a:fld>
            <a:endParaRPr lang="ru-RU"/>
          </a:p>
        </p:txBody>
      </p:sp>
    </p:spTree>
    <p:extLst>
      <p:ext uri="{BB962C8B-B14F-4D97-AF65-F5344CB8AC3E}">
        <p14:creationId xmlns:p14="http://schemas.microsoft.com/office/powerpoint/2010/main" val="428326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140BE931-C718-4B4C-8AD6-0BBDCBF45279}" type="datetime1">
              <a:rPr lang="ru-RU"/>
              <a:pPr>
                <a:defRPr/>
              </a:pPr>
              <a:t>11.10.2012</a:t>
            </a:fld>
            <a:endParaRPr lang="ru-RU"/>
          </a:p>
        </p:txBody>
      </p:sp>
      <p:sp>
        <p:nvSpPr>
          <p:cNvPr id="6" name="Rectangle 5"/>
          <p:cNvSpPr>
            <a:spLocks noGrp="1" noChangeArrowheads="1"/>
          </p:cNvSpPr>
          <p:nvPr>
            <p:ph type="ftr" sz="quarter" idx="11"/>
          </p:nvPr>
        </p:nvSpPr>
        <p:spPr>
          <a:ln/>
        </p:spPr>
        <p:txBody>
          <a:bodyPr/>
          <a:lstStyle>
            <a:lvl1pPr>
              <a:defRPr/>
            </a:lvl1pPr>
          </a:lstStyle>
          <a:p>
            <a:r>
              <a:rPr lang="ru-RU"/>
              <a:t>15th CEG-SAM meeting by PSI, Villigen, March 10-12, 2009</a:t>
            </a:r>
          </a:p>
        </p:txBody>
      </p:sp>
      <p:sp>
        <p:nvSpPr>
          <p:cNvPr id="7" name="Rectangle 6"/>
          <p:cNvSpPr>
            <a:spLocks noGrp="1" noChangeArrowheads="1"/>
          </p:cNvSpPr>
          <p:nvPr>
            <p:ph type="sldNum" sz="quarter" idx="12"/>
          </p:nvPr>
        </p:nvSpPr>
        <p:spPr>
          <a:ln/>
        </p:spPr>
        <p:txBody>
          <a:bodyPr/>
          <a:lstStyle>
            <a:lvl1pPr>
              <a:defRPr/>
            </a:lvl1pPr>
          </a:lstStyle>
          <a:p>
            <a:pPr>
              <a:defRPr/>
            </a:pPr>
            <a:fld id="{55F1E2B9-1EB0-45F7-8D61-E46F8D47C78C}" type="slidenum">
              <a:rPr lang="ru-RU"/>
              <a:pPr>
                <a:defRPr/>
              </a:pPr>
              <a:t>‹Nr.›</a:t>
            </a:fld>
            <a:endParaRPr lang="ru-RU"/>
          </a:p>
        </p:txBody>
      </p:sp>
    </p:spTree>
    <p:extLst>
      <p:ext uri="{BB962C8B-B14F-4D97-AF65-F5344CB8AC3E}">
        <p14:creationId xmlns:p14="http://schemas.microsoft.com/office/powerpoint/2010/main" val="1882652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120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12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fld id="{AB7F4B5C-65F4-455B-8E40-57D32E6C03B0}" type="datetime1">
              <a:rPr lang="ru-RU"/>
              <a:pPr>
                <a:defRPr/>
              </a:pPr>
              <a:t>11.10.2012</a:t>
            </a:fld>
            <a:endParaRPr lang="ru-RU"/>
          </a:p>
        </p:txBody>
      </p:sp>
      <p:sp>
        <p:nvSpPr>
          <p:cNvPr id="512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r>
              <a:rPr lang="ru-RU"/>
              <a:t>15th CEG-SAM meeting by PSI, Villigen, March 10-12, 2009</a:t>
            </a:r>
          </a:p>
        </p:txBody>
      </p:sp>
      <p:sp>
        <p:nvSpPr>
          <p:cNvPr id="512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7149DE2D-F1CD-406C-8DE8-FE5A4472C778}" type="slidenum">
              <a:rPr lang="ru-RU"/>
              <a:pPr>
                <a:defRPr/>
              </a:pPr>
              <a:t>‹Nr.›</a:t>
            </a:fld>
            <a:endParaRPr lang="ru-RU"/>
          </a:p>
        </p:txBody>
      </p:sp>
    </p:spTree>
  </p:cSld>
  <p:clrMap bg1="dk2" tx1="lt1" bg2="dk1" tx2="lt2" accent1="accent1" accent2="accent2" accent3="accent3" accent4="accent4" accent5="accent5" accent6="accent6" hlink="hlink" folHlink="folHlink"/>
  <p:sldLayoutIdLst>
    <p:sldLayoutId id="2147483692" r:id="rId1"/>
    <p:sldLayoutId id="2147483691" r:id="rId2"/>
    <p:sldLayoutId id="2147483690" r:id="rId3"/>
    <p:sldLayoutId id="2147483689" r:id="rId4"/>
    <p:sldLayoutId id="2147483688" r:id="rId5"/>
    <p:sldLayoutId id="2147483687" r:id="rId6"/>
    <p:sldLayoutId id="2147483686" r:id="rId7"/>
    <p:sldLayoutId id="2147483685" r:id="rId8"/>
    <p:sldLayoutId id="2147483684" r:id="rId9"/>
    <p:sldLayoutId id="2147483683" r:id="rId10"/>
    <p:sldLayoutId id="2147483682" r:id="rId11"/>
    <p:sldLayoutId id="2147483681" r:id="rId12"/>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2B95D3C6-5EFF-4061-A541-9A2B82F33D46}" type="slidenum">
              <a:rPr lang="ru-RU"/>
              <a:pPr>
                <a:defRPr/>
              </a:pPr>
              <a:t>1</a:t>
            </a:fld>
            <a:endParaRPr lang="ru-RU"/>
          </a:p>
        </p:txBody>
      </p:sp>
      <p:pic>
        <p:nvPicPr>
          <p:cNvPr id="4098" name="Picture 4" descr="Изображение 0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827088" y="1773238"/>
            <a:ext cx="7488237"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sz="2800" b="1">
                <a:solidFill>
                  <a:srgbClr val="000099"/>
                </a:solidFill>
              </a:rPr>
              <a:t>Status of  STCU Project # 4207 </a:t>
            </a:r>
          </a:p>
          <a:p>
            <a:pPr algn="ctr" eaLnBrk="1" hangingPunct="1"/>
            <a:r>
              <a:rPr lang="en-US" sz="2800" b="1">
                <a:solidFill>
                  <a:srgbClr val="000099"/>
                </a:solidFill>
              </a:rPr>
              <a:t> Long-term prognosis of behavior of </a:t>
            </a:r>
            <a:br>
              <a:rPr lang="en-US" sz="2800" b="1">
                <a:solidFill>
                  <a:srgbClr val="000099"/>
                </a:solidFill>
              </a:rPr>
            </a:br>
            <a:r>
              <a:rPr lang="en-US" sz="2800" b="1">
                <a:solidFill>
                  <a:srgbClr val="000099"/>
                </a:solidFill>
              </a:rPr>
              <a:t>the fuel dust in Chernobyl Shelter</a:t>
            </a:r>
            <a:endParaRPr lang="ru-RU" sz="2800" b="1">
              <a:solidFill>
                <a:srgbClr val="000099"/>
              </a:solidFill>
            </a:endParaRPr>
          </a:p>
        </p:txBody>
      </p:sp>
      <p:sp>
        <p:nvSpPr>
          <p:cNvPr id="4100" name="Text Box 6"/>
          <p:cNvSpPr txBox="1">
            <a:spLocks noChangeArrowheads="1"/>
          </p:cNvSpPr>
          <p:nvPr/>
        </p:nvSpPr>
        <p:spPr bwMode="auto">
          <a:xfrm>
            <a:off x="539750" y="5397500"/>
            <a:ext cx="23193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sz="1600">
                <a:latin typeface="Arial" charset="0"/>
              </a:rPr>
              <a:t>Presented by V.Protsak</a:t>
            </a:r>
          </a:p>
          <a:p>
            <a:pPr eaLnBrk="1" hangingPunct="1"/>
            <a:r>
              <a:rPr lang="ru-RU" sz="1600">
                <a:latin typeface="Arial" charset="0"/>
              </a:rPr>
              <a:t>1</a:t>
            </a:r>
            <a:r>
              <a:rPr lang="en-US" sz="1600">
                <a:latin typeface="Arial" charset="0"/>
              </a:rPr>
              <a:t>5</a:t>
            </a:r>
            <a:r>
              <a:rPr lang="en-US" sz="1600" baseline="30000">
                <a:latin typeface="Arial" charset="0"/>
              </a:rPr>
              <a:t>th</a:t>
            </a:r>
            <a:r>
              <a:rPr lang="en-US" sz="1600">
                <a:latin typeface="Arial" charset="0"/>
              </a:rPr>
              <a:t> CEG-SAM </a:t>
            </a:r>
            <a:r>
              <a:rPr lang="en-GB" sz="1600">
                <a:latin typeface="Arial" charset="0"/>
              </a:rPr>
              <a:t>Meeting</a:t>
            </a:r>
            <a:endParaRPr lang="ru-RU" sz="1600">
              <a:latin typeface="Arial" charset="0"/>
            </a:endParaRPr>
          </a:p>
        </p:txBody>
      </p:sp>
      <p:sp>
        <p:nvSpPr>
          <p:cNvPr id="4101" name="Rectangle 7"/>
          <p:cNvSpPr>
            <a:spLocks noChangeArrowheads="1"/>
          </p:cNvSpPr>
          <p:nvPr/>
        </p:nvSpPr>
        <p:spPr bwMode="auto">
          <a:xfrm>
            <a:off x="0" y="6430963"/>
            <a:ext cx="34782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endParaRPr lang="en-GB" sz="1200">
              <a:solidFill>
                <a:srgbClr val="A50021"/>
              </a:solidFill>
            </a:endParaRPr>
          </a:p>
          <a:p>
            <a:r>
              <a:rPr lang="en-GB" sz="1000"/>
              <a:t>15</a:t>
            </a:r>
            <a:r>
              <a:rPr lang="en-GB" sz="1000" baseline="30000"/>
              <a:t>th</a:t>
            </a:r>
            <a:r>
              <a:rPr lang="en-GB" sz="1000"/>
              <a:t> CEG-SAM meeting by PSI, Villigen, March 10-12, 2009</a:t>
            </a:r>
            <a:endParaRPr lang="ru-RU" sz="10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6"/>
          <p:cNvSpPr>
            <a:spLocks noGrp="1" noChangeArrowheads="1"/>
          </p:cNvSpPr>
          <p:nvPr>
            <p:ph type="sldNum" sz="quarter" idx="12"/>
          </p:nvPr>
        </p:nvSpPr>
        <p:spPr>
          <a:ln/>
        </p:spPr>
        <p:txBody>
          <a:bodyPr/>
          <a:lstStyle/>
          <a:p>
            <a:pPr>
              <a:defRPr/>
            </a:pPr>
            <a:fld id="{1C26CEBA-8630-4DBB-8485-40C0ABBD61ED}" type="slidenum">
              <a:rPr lang="ru-RU"/>
              <a:pPr>
                <a:defRPr/>
              </a:pPr>
              <a:t>10</a:t>
            </a:fld>
            <a:endParaRPr lang="ru-RU"/>
          </a:p>
        </p:txBody>
      </p:sp>
      <p:sp>
        <p:nvSpPr>
          <p:cNvPr id="12290" name="Rectangle 4"/>
          <p:cNvSpPr>
            <a:spLocks noChangeArrowheads="1"/>
          </p:cNvSpPr>
          <p:nvPr/>
        </p:nvSpPr>
        <p:spPr bwMode="auto">
          <a:xfrm>
            <a:off x="611188" y="115888"/>
            <a:ext cx="77755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a:r>
              <a:rPr lang="en-US" b="1">
                <a:solidFill>
                  <a:srgbClr val="000099"/>
                </a:solidFill>
                <a:latin typeface="Arial" charset="0"/>
                <a:sym typeface="Symbol" pitchFamily="18" charset="2"/>
              </a:rPr>
              <a:t>Results of model experiments on dissolution of nuclear fuel particles (UO</a:t>
            </a:r>
            <a:r>
              <a:rPr lang="en-US" b="1" baseline="-25000">
                <a:solidFill>
                  <a:srgbClr val="000099"/>
                </a:solidFill>
                <a:latin typeface="Arial" charset="0"/>
                <a:sym typeface="Symbol" pitchFamily="18" charset="2"/>
              </a:rPr>
              <a:t>2</a:t>
            </a:r>
            <a:r>
              <a:rPr lang="en-US" b="1">
                <a:solidFill>
                  <a:srgbClr val="000099"/>
                </a:solidFill>
                <a:latin typeface="Arial" charset="0"/>
                <a:sym typeface="Symbol" pitchFamily="18" charset="2"/>
              </a:rPr>
              <a:t> and UO</a:t>
            </a:r>
            <a:r>
              <a:rPr lang="en-US" b="1" baseline="-25000">
                <a:solidFill>
                  <a:srgbClr val="000099"/>
                </a:solidFill>
                <a:latin typeface="Arial" charset="0"/>
                <a:sym typeface="Symbol" pitchFamily="18" charset="2"/>
              </a:rPr>
              <a:t>2+x</a:t>
            </a:r>
            <a:r>
              <a:rPr lang="en-US" b="1">
                <a:solidFill>
                  <a:srgbClr val="000099"/>
                </a:solidFill>
                <a:latin typeface="Arial" charset="0"/>
                <a:sym typeface="Symbol" pitchFamily="18" charset="2"/>
              </a:rPr>
              <a:t>, obtained by annealing in air of UO</a:t>
            </a:r>
            <a:r>
              <a:rPr lang="en-US" b="1" baseline="-25000">
                <a:solidFill>
                  <a:srgbClr val="000099"/>
                </a:solidFill>
                <a:latin typeface="Arial" charset="0"/>
                <a:sym typeface="Symbol" pitchFamily="18" charset="2"/>
              </a:rPr>
              <a:t>2</a:t>
            </a:r>
            <a:r>
              <a:rPr lang="en-US" b="1">
                <a:solidFill>
                  <a:srgbClr val="000099"/>
                </a:solidFill>
                <a:latin typeface="Arial" charset="0"/>
                <a:sym typeface="Symbol" pitchFamily="18" charset="2"/>
              </a:rPr>
              <a:t>) and of waste material from the trench</a:t>
            </a:r>
            <a:r>
              <a:rPr lang="uk-UA" b="1">
                <a:solidFill>
                  <a:srgbClr val="000099"/>
                </a:solidFill>
                <a:latin typeface="Arial" charset="0"/>
                <a:sym typeface="Symbol" pitchFamily="18" charset="2"/>
              </a:rPr>
              <a:t> </a:t>
            </a:r>
            <a:r>
              <a:rPr lang="en-US" b="1">
                <a:solidFill>
                  <a:srgbClr val="000099"/>
                </a:solidFill>
                <a:latin typeface="Arial" charset="0"/>
                <a:sym typeface="Symbol" pitchFamily="18" charset="2"/>
              </a:rPr>
              <a:t>T-22 at pH=3 and pH=4</a:t>
            </a:r>
            <a:endParaRPr lang="ru-RU" b="1">
              <a:solidFill>
                <a:srgbClr val="000099"/>
              </a:solidFill>
              <a:latin typeface="Arial" charset="0"/>
              <a:sym typeface="Symbol" pitchFamily="18" charset="2"/>
            </a:endParaRPr>
          </a:p>
        </p:txBody>
      </p:sp>
      <p:sp>
        <p:nvSpPr>
          <p:cNvPr id="12291" name="Text Box 6"/>
          <p:cNvSpPr txBox="1">
            <a:spLocks noChangeArrowheads="1"/>
          </p:cNvSpPr>
          <p:nvPr/>
        </p:nvSpPr>
        <p:spPr bwMode="auto">
          <a:xfrm>
            <a:off x="468313" y="4868863"/>
            <a:ext cx="6697662"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lnSpc>
                <a:spcPct val="120000"/>
              </a:lnSpc>
            </a:pPr>
            <a:r>
              <a:rPr lang="en-US" sz="1600" b="1">
                <a:solidFill>
                  <a:srgbClr val="000000"/>
                </a:solidFill>
                <a:latin typeface="Arial" charset="0"/>
                <a:sym typeface="Arial" charset="0"/>
              </a:rPr>
              <a:t>d</a:t>
            </a:r>
            <a:r>
              <a:rPr lang="fr-FR" sz="1600" b="1">
                <a:solidFill>
                  <a:srgbClr val="000000"/>
                </a:solidFill>
                <a:latin typeface="Arial" charset="0"/>
              </a:rPr>
              <a:t>A/</a:t>
            </a:r>
            <a:r>
              <a:rPr lang="en-US" sz="1600" b="1">
                <a:solidFill>
                  <a:srgbClr val="000000"/>
                </a:solidFill>
                <a:latin typeface="Arial" charset="0"/>
                <a:sym typeface="Arial" charset="0"/>
              </a:rPr>
              <a:t>d</a:t>
            </a:r>
            <a:r>
              <a:rPr lang="fr-FR" sz="1600" b="1">
                <a:solidFill>
                  <a:srgbClr val="000000"/>
                </a:solidFill>
                <a:latin typeface="Arial" charset="0"/>
              </a:rPr>
              <a:t>t= </a:t>
            </a:r>
            <a:r>
              <a:rPr lang="ru-RU" sz="1600" b="1">
                <a:solidFill>
                  <a:srgbClr val="000000"/>
                </a:solidFill>
                <a:latin typeface="Arial" charset="0"/>
                <a:sym typeface="Symbol" pitchFamily="18" charset="2"/>
              </a:rPr>
              <a:t></a:t>
            </a:r>
            <a:r>
              <a:rPr lang="fr-FR" sz="1600" b="1">
                <a:solidFill>
                  <a:srgbClr val="000000"/>
                </a:solidFill>
                <a:latin typeface="Arial" charset="0"/>
              </a:rPr>
              <a:t>(k+</a:t>
            </a:r>
            <a:r>
              <a:rPr lang="ru-RU" sz="1600" b="1">
                <a:solidFill>
                  <a:srgbClr val="000000"/>
                </a:solidFill>
                <a:latin typeface="Arial" charset="0"/>
                <a:sym typeface="Symbol" pitchFamily="18" charset="2"/>
              </a:rPr>
              <a:t></a:t>
            </a:r>
            <a:r>
              <a:rPr lang="fr-FR" sz="1600" b="1">
                <a:solidFill>
                  <a:srgbClr val="000000"/>
                </a:solidFill>
                <a:latin typeface="Arial" charset="0"/>
              </a:rPr>
              <a:t>)</a:t>
            </a:r>
            <a:r>
              <a:rPr lang="ru-RU" sz="1600" b="1">
                <a:solidFill>
                  <a:srgbClr val="000000"/>
                </a:solidFill>
                <a:latin typeface="Arial" charset="0"/>
                <a:sym typeface="Symbol" pitchFamily="18" charset="2"/>
              </a:rPr>
              <a:t></a:t>
            </a:r>
            <a:r>
              <a:rPr lang="fr-FR" sz="1600" b="1">
                <a:solidFill>
                  <a:srgbClr val="000000"/>
                </a:solidFill>
                <a:latin typeface="Arial" charset="0"/>
              </a:rPr>
              <a:t>A,</a:t>
            </a:r>
          </a:p>
          <a:p>
            <a:pPr eaLnBrk="1" hangingPunct="1">
              <a:lnSpc>
                <a:spcPct val="120000"/>
              </a:lnSpc>
            </a:pPr>
            <a:r>
              <a:rPr lang="ru-RU" sz="1600" b="1">
                <a:solidFill>
                  <a:srgbClr val="000000"/>
                </a:solidFill>
                <a:latin typeface="Arial" charset="0"/>
                <a:sym typeface="Symbol" pitchFamily="18" charset="2"/>
              </a:rPr>
              <a:t></a:t>
            </a:r>
            <a:r>
              <a:rPr lang="fr-FR" sz="1600" b="1">
                <a:solidFill>
                  <a:srgbClr val="000000"/>
                </a:solidFill>
                <a:latin typeface="Arial" charset="0"/>
              </a:rPr>
              <a:t>FP=A(t)/A</a:t>
            </a:r>
            <a:r>
              <a:rPr lang="fr-FR" sz="1600" b="1" baseline="-25000">
                <a:solidFill>
                  <a:srgbClr val="000000"/>
                </a:solidFill>
                <a:latin typeface="Arial" charset="0"/>
                <a:sym typeface="Symbol" pitchFamily="18" charset="2"/>
              </a:rPr>
              <a:t>0</a:t>
            </a:r>
            <a:r>
              <a:rPr lang="ru-RU" sz="1600" b="1">
                <a:solidFill>
                  <a:srgbClr val="000000"/>
                </a:solidFill>
                <a:latin typeface="Arial" charset="0"/>
                <a:sym typeface="Symbol" pitchFamily="18" charset="2"/>
              </a:rPr>
              <a:t></a:t>
            </a:r>
            <a:r>
              <a:rPr lang="fr-FR" sz="1600" b="1">
                <a:solidFill>
                  <a:srgbClr val="000000"/>
                </a:solidFill>
                <a:latin typeface="Arial" charset="0"/>
              </a:rPr>
              <a:t>exp(-</a:t>
            </a:r>
            <a:r>
              <a:rPr lang="en-US" sz="1600" b="1">
                <a:solidFill>
                  <a:srgbClr val="000000"/>
                </a:solidFill>
                <a:latin typeface="Arial" charset="0"/>
                <a:sym typeface="Symbol" pitchFamily="18" charset="2"/>
              </a:rPr>
              <a:t></a:t>
            </a:r>
            <a:r>
              <a:rPr lang="fr-FR" sz="1600" b="1">
                <a:solidFill>
                  <a:srgbClr val="000000"/>
                </a:solidFill>
                <a:latin typeface="Arial" charset="0"/>
              </a:rPr>
              <a:t>t)=exp(-kt),</a:t>
            </a:r>
          </a:p>
          <a:p>
            <a:pPr algn="just" eaLnBrk="1" hangingPunct="1">
              <a:lnSpc>
                <a:spcPct val="120000"/>
              </a:lnSpc>
            </a:pPr>
            <a:r>
              <a:rPr lang="ru-RU" sz="1400" b="1">
                <a:solidFill>
                  <a:srgbClr val="000000"/>
                </a:solidFill>
                <a:latin typeface="Arial" charset="0"/>
                <a:sym typeface="Symbol" pitchFamily="18" charset="2"/>
              </a:rPr>
              <a:t>A</a:t>
            </a:r>
            <a:r>
              <a:rPr lang="ru-RU" sz="1400" b="1" baseline="-25000">
                <a:solidFill>
                  <a:srgbClr val="000000"/>
                </a:solidFill>
                <a:latin typeface="Arial" charset="0"/>
                <a:sym typeface="Symbol" pitchFamily="18" charset="2"/>
              </a:rPr>
              <a:t>0</a:t>
            </a:r>
            <a:r>
              <a:rPr lang="ru-RU" sz="1400" b="1">
                <a:solidFill>
                  <a:srgbClr val="000000"/>
                </a:solidFill>
                <a:latin typeface="Arial" charset="0"/>
                <a:sym typeface="Symbol" pitchFamily="18" charset="2"/>
              </a:rPr>
              <a:t> </a:t>
            </a:r>
            <a:r>
              <a:rPr lang="en-US" sz="1400" b="1">
                <a:solidFill>
                  <a:srgbClr val="000000"/>
                </a:solidFill>
                <a:latin typeface="Arial" charset="0"/>
                <a:sym typeface="Symbol" pitchFamily="18" charset="2"/>
              </a:rPr>
              <a:t>and</a:t>
            </a:r>
            <a:r>
              <a:rPr lang="ru-RU" sz="1400" b="1">
                <a:solidFill>
                  <a:srgbClr val="000000"/>
                </a:solidFill>
                <a:latin typeface="Arial" charset="0"/>
                <a:sym typeface="Symbol" pitchFamily="18" charset="2"/>
              </a:rPr>
              <a:t> A(t) –</a:t>
            </a:r>
            <a:r>
              <a:rPr lang="en-US" sz="1400" b="1">
                <a:solidFill>
                  <a:srgbClr val="000000"/>
                </a:solidFill>
                <a:latin typeface="Arial" charset="0"/>
                <a:sym typeface="Symbol" pitchFamily="18" charset="2"/>
              </a:rPr>
              <a:t> radionuclide initial activity in FP and activity remaining  at the moment t after the beginning of dissolution, respectively</a:t>
            </a:r>
            <a:r>
              <a:rPr lang="ru-RU" sz="1400" b="1">
                <a:solidFill>
                  <a:srgbClr val="000000"/>
                </a:solidFill>
                <a:latin typeface="Arial" charset="0"/>
                <a:sym typeface="Symbol" pitchFamily="18" charset="2"/>
              </a:rPr>
              <a:t>;</a:t>
            </a:r>
            <a:endParaRPr lang="en-US" sz="1400" b="1">
              <a:solidFill>
                <a:srgbClr val="000000"/>
              </a:solidFill>
              <a:latin typeface="Arial" charset="0"/>
              <a:sym typeface="Symbol" pitchFamily="18" charset="2"/>
            </a:endParaRPr>
          </a:p>
          <a:p>
            <a:pPr algn="just" eaLnBrk="1" hangingPunct="1">
              <a:lnSpc>
                <a:spcPct val="120000"/>
              </a:lnSpc>
            </a:pPr>
            <a:r>
              <a:rPr lang="ru-RU" sz="1400" b="1">
                <a:solidFill>
                  <a:srgbClr val="000000"/>
                </a:solidFill>
                <a:latin typeface="Arial" charset="0"/>
                <a:sym typeface="Symbol" pitchFamily="18" charset="2"/>
              </a:rPr>
              <a:t>k – </a:t>
            </a:r>
            <a:r>
              <a:rPr lang="en-US" sz="1400" b="1">
                <a:solidFill>
                  <a:srgbClr val="000000"/>
                </a:solidFill>
                <a:latin typeface="Arial" charset="0"/>
                <a:sym typeface="Symbol" pitchFamily="18" charset="2"/>
              </a:rPr>
              <a:t>FP transformation constant</a:t>
            </a:r>
            <a:r>
              <a:rPr lang="ru-RU" sz="1400" b="1">
                <a:solidFill>
                  <a:srgbClr val="000000"/>
                </a:solidFill>
                <a:latin typeface="Arial" charset="0"/>
                <a:sym typeface="Symbol" pitchFamily="18" charset="2"/>
              </a:rPr>
              <a:t>, </a:t>
            </a:r>
            <a:r>
              <a:rPr lang="en-US" sz="1400" b="1">
                <a:solidFill>
                  <a:srgbClr val="000000"/>
                </a:solidFill>
                <a:latin typeface="Arial" charset="0"/>
                <a:sym typeface="Symbol" pitchFamily="18" charset="2"/>
              </a:rPr>
              <a:t>year</a:t>
            </a:r>
            <a:r>
              <a:rPr lang="ru-RU" sz="1400" b="1" baseline="30000">
                <a:solidFill>
                  <a:srgbClr val="000000"/>
                </a:solidFill>
                <a:latin typeface="Arial" charset="0"/>
                <a:sym typeface="Symbol" pitchFamily="18" charset="2"/>
              </a:rPr>
              <a:t>-1</a:t>
            </a:r>
            <a:r>
              <a:rPr lang="ru-RU" sz="1400" b="1">
                <a:solidFill>
                  <a:srgbClr val="000000"/>
                </a:solidFill>
                <a:latin typeface="Arial" charset="0"/>
                <a:sym typeface="Symbol" pitchFamily="18" charset="2"/>
              </a:rPr>
              <a:t>;</a:t>
            </a:r>
            <a:endParaRPr lang="en-US" sz="1400" b="1">
              <a:solidFill>
                <a:srgbClr val="000000"/>
              </a:solidFill>
              <a:latin typeface="Arial" charset="0"/>
              <a:sym typeface="Symbol" pitchFamily="18" charset="2"/>
            </a:endParaRPr>
          </a:p>
          <a:p>
            <a:pPr algn="just" eaLnBrk="1" hangingPunct="1">
              <a:lnSpc>
                <a:spcPct val="120000"/>
              </a:lnSpc>
            </a:pPr>
            <a:r>
              <a:rPr lang="ru-RU" sz="1400" b="1">
                <a:solidFill>
                  <a:srgbClr val="000000"/>
                </a:solidFill>
                <a:latin typeface="Arial" charset="0"/>
                <a:sym typeface="Symbol" pitchFamily="18" charset="2"/>
              </a:rPr>
              <a:t></a:t>
            </a:r>
            <a:r>
              <a:rPr lang="ru-RU" sz="1400" b="1">
                <a:solidFill>
                  <a:srgbClr val="000000"/>
                </a:solidFill>
                <a:latin typeface="Arial" charset="0"/>
              </a:rPr>
              <a:t> - </a:t>
            </a:r>
            <a:r>
              <a:rPr lang="en-US" sz="1400" b="1">
                <a:solidFill>
                  <a:srgbClr val="000000"/>
                </a:solidFill>
                <a:latin typeface="Arial" charset="0"/>
              </a:rPr>
              <a:t>radioactive decay constant</a:t>
            </a:r>
            <a:r>
              <a:rPr lang="ru-RU" sz="1400" b="1">
                <a:solidFill>
                  <a:srgbClr val="000000"/>
                </a:solidFill>
                <a:latin typeface="Arial" charset="0"/>
              </a:rPr>
              <a:t>, </a:t>
            </a:r>
            <a:r>
              <a:rPr lang="en-US" sz="1400" b="1">
                <a:solidFill>
                  <a:srgbClr val="000000"/>
                </a:solidFill>
                <a:latin typeface="Arial" charset="0"/>
              </a:rPr>
              <a:t>year</a:t>
            </a:r>
            <a:r>
              <a:rPr lang="en-US" sz="1400" b="1" baseline="30000">
                <a:solidFill>
                  <a:srgbClr val="000000"/>
                </a:solidFill>
                <a:latin typeface="Arial" charset="0"/>
              </a:rPr>
              <a:t>-1</a:t>
            </a:r>
            <a:endParaRPr lang="ru-RU" sz="1400" b="1" baseline="30000">
              <a:solidFill>
                <a:srgbClr val="000000"/>
              </a:solidFill>
              <a:latin typeface="Arial" charset="0"/>
            </a:endParaRPr>
          </a:p>
        </p:txBody>
      </p:sp>
      <p:sp>
        <p:nvSpPr>
          <p:cNvPr id="12292" name="Rectangle 7"/>
          <p:cNvSpPr>
            <a:spLocks noChangeArrowheads="1"/>
          </p:cNvSpPr>
          <p:nvPr/>
        </p:nvSpPr>
        <p:spPr bwMode="auto">
          <a:xfrm>
            <a:off x="0" y="6427788"/>
            <a:ext cx="3478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endParaRPr lang="en-GB" sz="1200">
              <a:solidFill>
                <a:srgbClr val="A50021"/>
              </a:solidFill>
            </a:endParaRPr>
          </a:p>
          <a:p>
            <a:r>
              <a:rPr lang="en-GB" sz="1000"/>
              <a:t>15</a:t>
            </a:r>
            <a:r>
              <a:rPr lang="en-GB" sz="1000" baseline="30000"/>
              <a:t>th</a:t>
            </a:r>
            <a:r>
              <a:rPr lang="en-GB" sz="1000"/>
              <a:t> CEG-SAM meeting by PSI, Villigen, March 10-12, 2009</a:t>
            </a:r>
            <a:endParaRPr lang="ru-RU" sz="1000"/>
          </a:p>
        </p:txBody>
      </p:sp>
      <p:grpSp>
        <p:nvGrpSpPr>
          <p:cNvPr id="12293" name="Group 10"/>
          <p:cNvGrpSpPr>
            <a:grpSpLocks noChangeAspect="1"/>
          </p:cNvGrpSpPr>
          <p:nvPr/>
        </p:nvGrpSpPr>
        <p:grpSpPr bwMode="auto">
          <a:xfrm>
            <a:off x="900113" y="1196975"/>
            <a:ext cx="7200900" cy="3671888"/>
            <a:chOff x="567" y="754"/>
            <a:chExt cx="4536" cy="2313"/>
          </a:xfrm>
        </p:grpSpPr>
        <p:sp>
          <p:nvSpPr>
            <p:cNvPr id="12294" name="AutoShape 9"/>
            <p:cNvSpPr>
              <a:spLocks noChangeAspect="1" noChangeArrowheads="1" noTextEdit="1"/>
            </p:cNvSpPr>
            <p:nvPr/>
          </p:nvSpPr>
          <p:spPr bwMode="auto">
            <a:xfrm>
              <a:off x="567" y="754"/>
              <a:ext cx="4536" cy="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nvGrpSpPr>
            <p:cNvPr id="12295" name="Group 211"/>
            <p:cNvGrpSpPr>
              <a:grpSpLocks/>
            </p:cNvGrpSpPr>
            <p:nvPr/>
          </p:nvGrpSpPr>
          <p:grpSpPr bwMode="auto">
            <a:xfrm>
              <a:off x="612" y="795"/>
              <a:ext cx="4433" cy="2225"/>
              <a:chOff x="612" y="795"/>
              <a:chExt cx="4433" cy="2225"/>
            </a:xfrm>
          </p:grpSpPr>
          <p:sp>
            <p:nvSpPr>
              <p:cNvPr id="12450" name="Rectangle 11"/>
              <p:cNvSpPr>
                <a:spLocks noChangeArrowheads="1"/>
              </p:cNvSpPr>
              <p:nvPr/>
            </p:nvSpPr>
            <p:spPr bwMode="auto">
              <a:xfrm>
                <a:off x="612" y="795"/>
                <a:ext cx="4433" cy="2225"/>
              </a:xfrm>
              <a:prstGeom prst="rect">
                <a:avLst/>
              </a:prstGeom>
              <a:solidFill>
                <a:srgbClr val="FFFFF0"/>
              </a:solidFill>
              <a:ln w="6">
                <a:solidFill>
                  <a:srgbClr val="000000"/>
                </a:solidFill>
                <a:miter lim="800000"/>
                <a:headEnd/>
                <a:tailEnd/>
              </a:ln>
            </p:spPr>
            <p:txBody>
              <a:bodyPr/>
              <a:lstStyle/>
              <a:p>
                <a:endParaRPr lang="de-DE"/>
              </a:p>
            </p:txBody>
          </p:sp>
          <p:sp>
            <p:nvSpPr>
              <p:cNvPr id="12451" name="Rectangle 12"/>
              <p:cNvSpPr>
                <a:spLocks noChangeArrowheads="1"/>
              </p:cNvSpPr>
              <p:nvPr/>
            </p:nvSpPr>
            <p:spPr bwMode="auto">
              <a:xfrm>
                <a:off x="977" y="890"/>
                <a:ext cx="3377" cy="1581"/>
              </a:xfrm>
              <a:prstGeom prst="rect">
                <a:avLst/>
              </a:prstGeom>
              <a:solidFill>
                <a:srgbClr val="FFFF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2452" name="Line 13"/>
              <p:cNvSpPr>
                <a:spLocks noChangeShapeType="1"/>
              </p:cNvSpPr>
              <p:nvPr/>
            </p:nvSpPr>
            <p:spPr bwMode="auto">
              <a:xfrm>
                <a:off x="977" y="1946"/>
                <a:ext cx="3377" cy="1"/>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12453" name="Line 14"/>
              <p:cNvSpPr>
                <a:spLocks noChangeShapeType="1"/>
              </p:cNvSpPr>
              <p:nvPr/>
            </p:nvSpPr>
            <p:spPr bwMode="auto">
              <a:xfrm>
                <a:off x="977" y="1415"/>
                <a:ext cx="3377" cy="1"/>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12454" name="Line 15"/>
              <p:cNvSpPr>
                <a:spLocks noChangeShapeType="1"/>
              </p:cNvSpPr>
              <p:nvPr/>
            </p:nvSpPr>
            <p:spPr bwMode="auto">
              <a:xfrm>
                <a:off x="977" y="890"/>
                <a:ext cx="3377" cy="1"/>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12455" name="Rectangle 16"/>
              <p:cNvSpPr>
                <a:spLocks noChangeArrowheads="1"/>
              </p:cNvSpPr>
              <p:nvPr/>
            </p:nvSpPr>
            <p:spPr bwMode="auto">
              <a:xfrm>
                <a:off x="977" y="890"/>
                <a:ext cx="3377" cy="158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456" name="Line 17"/>
              <p:cNvSpPr>
                <a:spLocks noChangeShapeType="1"/>
              </p:cNvSpPr>
              <p:nvPr/>
            </p:nvSpPr>
            <p:spPr bwMode="auto">
              <a:xfrm>
                <a:off x="977" y="890"/>
                <a:ext cx="1" cy="15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57" name="Line 18"/>
              <p:cNvSpPr>
                <a:spLocks noChangeShapeType="1"/>
              </p:cNvSpPr>
              <p:nvPr/>
            </p:nvSpPr>
            <p:spPr bwMode="auto">
              <a:xfrm>
                <a:off x="977" y="2471"/>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58" name="Line 19"/>
              <p:cNvSpPr>
                <a:spLocks noChangeShapeType="1"/>
              </p:cNvSpPr>
              <p:nvPr/>
            </p:nvSpPr>
            <p:spPr bwMode="auto">
              <a:xfrm>
                <a:off x="977" y="2312"/>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59" name="Line 20"/>
              <p:cNvSpPr>
                <a:spLocks noChangeShapeType="1"/>
              </p:cNvSpPr>
              <p:nvPr/>
            </p:nvSpPr>
            <p:spPr bwMode="auto">
              <a:xfrm>
                <a:off x="977" y="2217"/>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60" name="Line 21"/>
              <p:cNvSpPr>
                <a:spLocks noChangeShapeType="1"/>
              </p:cNvSpPr>
              <p:nvPr/>
            </p:nvSpPr>
            <p:spPr bwMode="auto">
              <a:xfrm>
                <a:off x="977" y="2152"/>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61" name="Line 22"/>
              <p:cNvSpPr>
                <a:spLocks noChangeShapeType="1"/>
              </p:cNvSpPr>
              <p:nvPr/>
            </p:nvSpPr>
            <p:spPr bwMode="auto">
              <a:xfrm>
                <a:off x="977" y="2105"/>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62" name="Line 23"/>
              <p:cNvSpPr>
                <a:spLocks noChangeShapeType="1"/>
              </p:cNvSpPr>
              <p:nvPr/>
            </p:nvSpPr>
            <p:spPr bwMode="auto">
              <a:xfrm>
                <a:off x="977" y="2058"/>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63" name="Line 24"/>
              <p:cNvSpPr>
                <a:spLocks noChangeShapeType="1"/>
              </p:cNvSpPr>
              <p:nvPr/>
            </p:nvSpPr>
            <p:spPr bwMode="auto">
              <a:xfrm>
                <a:off x="977" y="2029"/>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64" name="Line 25"/>
              <p:cNvSpPr>
                <a:spLocks noChangeShapeType="1"/>
              </p:cNvSpPr>
              <p:nvPr/>
            </p:nvSpPr>
            <p:spPr bwMode="auto">
              <a:xfrm>
                <a:off x="977" y="1993"/>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65" name="Line 26"/>
              <p:cNvSpPr>
                <a:spLocks noChangeShapeType="1"/>
              </p:cNvSpPr>
              <p:nvPr/>
            </p:nvSpPr>
            <p:spPr bwMode="auto">
              <a:xfrm>
                <a:off x="977" y="1970"/>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66" name="Line 27"/>
              <p:cNvSpPr>
                <a:spLocks noChangeShapeType="1"/>
              </p:cNvSpPr>
              <p:nvPr/>
            </p:nvSpPr>
            <p:spPr bwMode="auto">
              <a:xfrm>
                <a:off x="977" y="1946"/>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67" name="Line 28"/>
              <p:cNvSpPr>
                <a:spLocks noChangeShapeType="1"/>
              </p:cNvSpPr>
              <p:nvPr/>
            </p:nvSpPr>
            <p:spPr bwMode="auto">
              <a:xfrm>
                <a:off x="977" y="1787"/>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68" name="Line 29"/>
              <p:cNvSpPr>
                <a:spLocks noChangeShapeType="1"/>
              </p:cNvSpPr>
              <p:nvPr/>
            </p:nvSpPr>
            <p:spPr bwMode="auto">
              <a:xfrm>
                <a:off x="977" y="1692"/>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69" name="Line 30"/>
              <p:cNvSpPr>
                <a:spLocks noChangeShapeType="1"/>
              </p:cNvSpPr>
              <p:nvPr/>
            </p:nvSpPr>
            <p:spPr bwMode="auto">
              <a:xfrm>
                <a:off x="977" y="1627"/>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70" name="Line 31"/>
              <p:cNvSpPr>
                <a:spLocks noChangeShapeType="1"/>
              </p:cNvSpPr>
              <p:nvPr/>
            </p:nvSpPr>
            <p:spPr bwMode="auto">
              <a:xfrm>
                <a:off x="977" y="1574"/>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71" name="Line 32"/>
              <p:cNvSpPr>
                <a:spLocks noChangeShapeType="1"/>
              </p:cNvSpPr>
              <p:nvPr/>
            </p:nvSpPr>
            <p:spPr bwMode="auto">
              <a:xfrm>
                <a:off x="977" y="1533"/>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72" name="Line 33"/>
              <p:cNvSpPr>
                <a:spLocks noChangeShapeType="1"/>
              </p:cNvSpPr>
              <p:nvPr/>
            </p:nvSpPr>
            <p:spPr bwMode="auto">
              <a:xfrm>
                <a:off x="977" y="1498"/>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73" name="Line 34"/>
              <p:cNvSpPr>
                <a:spLocks noChangeShapeType="1"/>
              </p:cNvSpPr>
              <p:nvPr/>
            </p:nvSpPr>
            <p:spPr bwMode="auto">
              <a:xfrm>
                <a:off x="977" y="1468"/>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74" name="Line 35"/>
              <p:cNvSpPr>
                <a:spLocks noChangeShapeType="1"/>
              </p:cNvSpPr>
              <p:nvPr/>
            </p:nvSpPr>
            <p:spPr bwMode="auto">
              <a:xfrm>
                <a:off x="977" y="1438"/>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75" name="Line 36"/>
              <p:cNvSpPr>
                <a:spLocks noChangeShapeType="1"/>
              </p:cNvSpPr>
              <p:nvPr/>
            </p:nvSpPr>
            <p:spPr bwMode="auto">
              <a:xfrm>
                <a:off x="977" y="1415"/>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76" name="Line 37"/>
              <p:cNvSpPr>
                <a:spLocks noChangeShapeType="1"/>
              </p:cNvSpPr>
              <p:nvPr/>
            </p:nvSpPr>
            <p:spPr bwMode="auto">
              <a:xfrm>
                <a:off x="977" y="1256"/>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77" name="Line 38"/>
              <p:cNvSpPr>
                <a:spLocks noChangeShapeType="1"/>
              </p:cNvSpPr>
              <p:nvPr/>
            </p:nvSpPr>
            <p:spPr bwMode="auto">
              <a:xfrm>
                <a:off x="977" y="1167"/>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78" name="Line 39"/>
              <p:cNvSpPr>
                <a:spLocks noChangeShapeType="1"/>
              </p:cNvSpPr>
              <p:nvPr/>
            </p:nvSpPr>
            <p:spPr bwMode="auto">
              <a:xfrm>
                <a:off x="977" y="1102"/>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79" name="Line 40"/>
              <p:cNvSpPr>
                <a:spLocks noChangeShapeType="1"/>
              </p:cNvSpPr>
              <p:nvPr/>
            </p:nvSpPr>
            <p:spPr bwMode="auto">
              <a:xfrm>
                <a:off x="977" y="1049"/>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80" name="Line 41"/>
              <p:cNvSpPr>
                <a:spLocks noChangeShapeType="1"/>
              </p:cNvSpPr>
              <p:nvPr/>
            </p:nvSpPr>
            <p:spPr bwMode="auto">
              <a:xfrm>
                <a:off x="977" y="1008"/>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81" name="Line 42"/>
              <p:cNvSpPr>
                <a:spLocks noChangeShapeType="1"/>
              </p:cNvSpPr>
              <p:nvPr/>
            </p:nvSpPr>
            <p:spPr bwMode="auto">
              <a:xfrm>
                <a:off x="977" y="972"/>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82" name="Line 43"/>
              <p:cNvSpPr>
                <a:spLocks noChangeShapeType="1"/>
              </p:cNvSpPr>
              <p:nvPr/>
            </p:nvSpPr>
            <p:spPr bwMode="auto">
              <a:xfrm>
                <a:off x="977" y="943"/>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83" name="Line 44"/>
              <p:cNvSpPr>
                <a:spLocks noChangeShapeType="1"/>
              </p:cNvSpPr>
              <p:nvPr/>
            </p:nvSpPr>
            <p:spPr bwMode="auto">
              <a:xfrm>
                <a:off x="977" y="913"/>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84" name="Line 45"/>
              <p:cNvSpPr>
                <a:spLocks noChangeShapeType="1"/>
              </p:cNvSpPr>
              <p:nvPr/>
            </p:nvSpPr>
            <p:spPr bwMode="auto">
              <a:xfrm>
                <a:off x="977" y="890"/>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85" name="Line 46"/>
              <p:cNvSpPr>
                <a:spLocks noChangeShapeType="1"/>
              </p:cNvSpPr>
              <p:nvPr/>
            </p:nvSpPr>
            <p:spPr bwMode="auto">
              <a:xfrm>
                <a:off x="939" y="2471"/>
                <a:ext cx="3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86" name="Line 47"/>
              <p:cNvSpPr>
                <a:spLocks noChangeShapeType="1"/>
              </p:cNvSpPr>
              <p:nvPr/>
            </p:nvSpPr>
            <p:spPr bwMode="auto">
              <a:xfrm>
                <a:off x="939" y="1946"/>
                <a:ext cx="3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87" name="Line 48"/>
              <p:cNvSpPr>
                <a:spLocks noChangeShapeType="1"/>
              </p:cNvSpPr>
              <p:nvPr/>
            </p:nvSpPr>
            <p:spPr bwMode="auto">
              <a:xfrm>
                <a:off x="939" y="1415"/>
                <a:ext cx="3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88" name="Line 49"/>
              <p:cNvSpPr>
                <a:spLocks noChangeShapeType="1"/>
              </p:cNvSpPr>
              <p:nvPr/>
            </p:nvSpPr>
            <p:spPr bwMode="auto">
              <a:xfrm>
                <a:off x="939" y="890"/>
                <a:ext cx="3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89" name="Line 50"/>
              <p:cNvSpPr>
                <a:spLocks noChangeShapeType="1"/>
              </p:cNvSpPr>
              <p:nvPr/>
            </p:nvSpPr>
            <p:spPr bwMode="auto">
              <a:xfrm>
                <a:off x="977" y="2471"/>
                <a:ext cx="337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90" name="Line 51"/>
              <p:cNvSpPr>
                <a:spLocks noChangeShapeType="1"/>
              </p:cNvSpPr>
              <p:nvPr/>
            </p:nvSpPr>
            <p:spPr bwMode="auto">
              <a:xfrm flipV="1">
                <a:off x="977" y="2442"/>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91" name="Line 52"/>
              <p:cNvSpPr>
                <a:spLocks noChangeShapeType="1"/>
              </p:cNvSpPr>
              <p:nvPr/>
            </p:nvSpPr>
            <p:spPr bwMode="auto">
              <a:xfrm flipV="1">
                <a:off x="1144" y="2442"/>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92" name="Line 53"/>
              <p:cNvSpPr>
                <a:spLocks noChangeShapeType="1"/>
              </p:cNvSpPr>
              <p:nvPr/>
            </p:nvSpPr>
            <p:spPr bwMode="auto">
              <a:xfrm flipV="1">
                <a:off x="1317" y="2442"/>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93" name="Line 54"/>
              <p:cNvSpPr>
                <a:spLocks noChangeShapeType="1"/>
              </p:cNvSpPr>
              <p:nvPr/>
            </p:nvSpPr>
            <p:spPr bwMode="auto">
              <a:xfrm flipV="1">
                <a:off x="1483" y="2442"/>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94" name="Line 55"/>
              <p:cNvSpPr>
                <a:spLocks noChangeShapeType="1"/>
              </p:cNvSpPr>
              <p:nvPr/>
            </p:nvSpPr>
            <p:spPr bwMode="auto">
              <a:xfrm flipV="1">
                <a:off x="1650" y="2442"/>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95" name="Line 56"/>
              <p:cNvSpPr>
                <a:spLocks noChangeShapeType="1"/>
              </p:cNvSpPr>
              <p:nvPr/>
            </p:nvSpPr>
            <p:spPr bwMode="auto">
              <a:xfrm flipV="1">
                <a:off x="1823" y="2442"/>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96" name="Line 57"/>
              <p:cNvSpPr>
                <a:spLocks noChangeShapeType="1"/>
              </p:cNvSpPr>
              <p:nvPr/>
            </p:nvSpPr>
            <p:spPr bwMode="auto">
              <a:xfrm flipV="1">
                <a:off x="1989" y="2442"/>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97" name="Line 58"/>
              <p:cNvSpPr>
                <a:spLocks noChangeShapeType="1"/>
              </p:cNvSpPr>
              <p:nvPr/>
            </p:nvSpPr>
            <p:spPr bwMode="auto">
              <a:xfrm flipV="1">
                <a:off x="2156" y="2442"/>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98" name="Line 59"/>
              <p:cNvSpPr>
                <a:spLocks noChangeShapeType="1"/>
              </p:cNvSpPr>
              <p:nvPr/>
            </p:nvSpPr>
            <p:spPr bwMode="auto">
              <a:xfrm flipV="1">
                <a:off x="2329" y="2442"/>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99" name="Line 60"/>
              <p:cNvSpPr>
                <a:spLocks noChangeShapeType="1"/>
              </p:cNvSpPr>
              <p:nvPr/>
            </p:nvSpPr>
            <p:spPr bwMode="auto">
              <a:xfrm flipV="1">
                <a:off x="2495" y="2442"/>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00" name="Line 61"/>
              <p:cNvSpPr>
                <a:spLocks noChangeShapeType="1"/>
              </p:cNvSpPr>
              <p:nvPr/>
            </p:nvSpPr>
            <p:spPr bwMode="auto">
              <a:xfrm flipV="1">
                <a:off x="2668" y="2442"/>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01" name="Line 62"/>
              <p:cNvSpPr>
                <a:spLocks noChangeShapeType="1"/>
              </p:cNvSpPr>
              <p:nvPr/>
            </p:nvSpPr>
            <p:spPr bwMode="auto">
              <a:xfrm flipV="1">
                <a:off x="2835" y="2442"/>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02" name="Line 63"/>
              <p:cNvSpPr>
                <a:spLocks noChangeShapeType="1"/>
              </p:cNvSpPr>
              <p:nvPr/>
            </p:nvSpPr>
            <p:spPr bwMode="auto">
              <a:xfrm flipV="1">
                <a:off x="3002" y="2442"/>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03" name="Line 64"/>
              <p:cNvSpPr>
                <a:spLocks noChangeShapeType="1"/>
              </p:cNvSpPr>
              <p:nvPr/>
            </p:nvSpPr>
            <p:spPr bwMode="auto">
              <a:xfrm flipV="1">
                <a:off x="3175" y="2442"/>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04" name="Line 65"/>
              <p:cNvSpPr>
                <a:spLocks noChangeShapeType="1"/>
              </p:cNvSpPr>
              <p:nvPr/>
            </p:nvSpPr>
            <p:spPr bwMode="auto">
              <a:xfrm flipV="1">
                <a:off x="3341" y="2442"/>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05" name="Line 66"/>
              <p:cNvSpPr>
                <a:spLocks noChangeShapeType="1"/>
              </p:cNvSpPr>
              <p:nvPr/>
            </p:nvSpPr>
            <p:spPr bwMode="auto">
              <a:xfrm flipV="1">
                <a:off x="3508" y="2442"/>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06" name="Line 67"/>
              <p:cNvSpPr>
                <a:spLocks noChangeShapeType="1"/>
              </p:cNvSpPr>
              <p:nvPr/>
            </p:nvSpPr>
            <p:spPr bwMode="auto">
              <a:xfrm flipV="1">
                <a:off x="3681" y="2442"/>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07" name="Line 68"/>
              <p:cNvSpPr>
                <a:spLocks noChangeShapeType="1"/>
              </p:cNvSpPr>
              <p:nvPr/>
            </p:nvSpPr>
            <p:spPr bwMode="auto">
              <a:xfrm flipV="1">
                <a:off x="3847" y="2442"/>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08" name="Line 69"/>
              <p:cNvSpPr>
                <a:spLocks noChangeShapeType="1"/>
              </p:cNvSpPr>
              <p:nvPr/>
            </p:nvSpPr>
            <p:spPr bwMode="auto">
              <a:xfrm flipV="1">
                <a:off x="4014" y="2442"/>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09" name="Line 70"/>
              <p:cNvSpPr>
                <a:spLocks noChangeShapeType="1"/>
              </p:cNvSpPr>
              <p:nvPr/>
            </p:nvSpPr>
            <p:spPr bwMode="auto">
              <a:xfrm flipV="1">
                <a:off x="4187" y="2442"/>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10" name="Line 71"/>
              <p:cNvSpPr>
                <a:spLocks noChangeShapeType="1"/>
              </p:cNvSpPr>
              <p:nvPr/>
            </p:nvSpPr>
            <p:spPr bwMode="auto">
              <a:xfrm flipV="1">
                <a:off x="4354" y="2442"/>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11" name="Line 72"/>
              <p:cNvSpPr>
                <a:spLocks noChangeShapeType="1"/>
              </p:cNvSpPr>
              <p:nvPr/>
            </p:nvSpPr>
            <p:spPr bwMode="auto">
              <a:xfrm flipV="1">
                <a:off x="977" y="2471"/>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12" name="Line 73"/>
              <p:cNvSpPr>
                <a:spLocks noChangeShapeType="1"/>
              </p:cNvSpPr>
              <p:nvPr/>
            </p:nvSpPr>
            <p:spPr bwMode="auto">
              <a:xfrm flipV="1">
                <a:off x="1823" y="2471"/>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13" name="Line 74"/>
              <p:cNvSpPr>
                <a:spLocks noChangeShapeType="1"/>
              </p:cNvSpPr>
              <p:nvPr/>
            </p:nvSpPr>
            <p:spPr bwMode="auto">
              <a:xfrm flipV="1">
                <a:off x="2668" y="2471"/>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14" name="Line 75"/>
              <p:cNvSpPr>
                <a:spLocks noChangeShapeType="1"/>
              </p:cNvSpPr>
              <p:nvPr/>
            </p:nvSpPr>
            <p:spPr bwMode="auto">
              <a:xfrm flipV="1">
                <a:off x="3508" y="2471"/>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15" name="Line 76"/>
              <p:cNvSpPr>
                <a:spLocks noChangeShapeType="1"/>
              </p:cNvSpPr>
              <p:nvPr/>
            </p:nvSpPr>
            <p:spPr bwMode="auto">
              <a:xfrm flipV="1">
                <a:off x="4354" y="2471"/>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16" name="Freeform 77"/>
              <p:cNvSpPr>
                <a:spLocks/>
              </p:cNvSpPr>
              <p:nvPr/>
            </p:nvSpPr>
            <p:spPr bwMode="auto">
              <a:xfrm>
                <a:off x="1400" y="1533"/>
                <a:ext cx="423" cy="519"/>
              </a:xfrm>
              <a:custGeom>
                <a:avLst/>
                <a:gdLst>
                  <a:gd name="T0" fmla="*/ 0 w 423"/>
                  <a:gd name="T1" fmla="*/ 0 h 519"/>
                  <a:gd name="T2" fmla="*/ 102 w 423"/>
                  <a:gd name="T3" fmla="*/ 136 h 519"/>
                  <a:gd name="T4" fmla="*/ 211 w 423"/>
                  <a:gd name="T5" fmla="*/ 277 h 519"/>
                  <a:gd name="T6" fmla="*/ 263 w 423"/>
                  <a:gd name="T7" fmla="*/ 342 h 519"/>
                  <a:gd name="T8" fmla="*/ 314 w 423"/>
                  <a:gd name="T9" fmla="*/ 407 h 519"/>
                  <a:gd name="T10" fmla="*/ 372 w 423"/>
                  <a:gd name="T11" fmla="*/ 466 h 519"/>
                  <a:gd name="T12" fmla="*/ 423 w 423"/>
                  <a:gd name="T13" fmla="*/ 519 h 519"/>
                  <a:gd name="T14" fmla="*/ 0 60000 65536"/>
                  <a:gd name="T15" fmla="*/ 0 60000 65536"/>
                  <a:gd name="T16" fmla="*/ 0 60000 65536"/>
                  <a:gd name="T17" fmla="*/ 0 60000 65536"/>
                  <a:gd name="T18" fmla="*/ 0 60000 65536"/>
                  <a:gd name="T19" fmla="*/ 0 60000 65536"/>
                  <a:gd name="T20" fmla="*/ 0 60000 65536"/>
                  <a:gd name="T21" fmla="*/ 0 w 423"/>
                  <a:gd name="T22" fmla="*/ 0 h 519"/>
                  <a:gd name="T23" fmla="*/ 423 w 423"/>
                  <a:gd name="T24" fmla="*/ 519 h 5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3" h="519">
                    <a:moveTo>
                      <a:pt x="0" y="0"/>
                    </a:moveTo>
                    <a:lnTo>
                      <a:pt x="102" y="136"/>
                    </a:lnTo>
                    <a:lnTo>
                      <a:pt x="211" y="277"/>
                    </a:lnTo>
                    <a:lnTo>
                      <a:pt x="263" y="342"/>
                    </a:lnTo>
                    <a:lnTo>
                      <a:pt x="314" y="407"/>
                    </a:lnTo>
                    <a:lnTo>
                      <a:pt x="372" y="466"/>
                    </a:lnTo>
                    <a:lnTo>
                      <a:pt x="423" y="519"/>
                    </a:lnTo>
                  </a:path>
                </a:pathLst>
              </a:custGeom>
              <a:noFill/>
              <a:ln w="6">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517" name="Freeform 78"/>
              <p:cNvSpPr>
                <a:spLocks/>
              </p:cNvSpPr>
              <p:nvPr/>
            </p:nvSpPr>
            <p:spPr bwMode="auto">
              <a:xfrm>
                <a:off x="1823" y="2052"/>
                <a:ext cx="423" cy="283"/>
              </a:xfrm>
              <a:custGeom>
                <a:avLst/>
                <a:gdLst>
                  <a:gd name="T0" fmla="*/ 0 w 423"/>
                  <a:gd name="T1" fmla="*/ 0 h 283"/>
                  <a:gd name="T2" fmla="*/ 51 w 423"/>
                  <a:gd name="T3" fmla="*/ 47 h 283"/>
                  <a:gd name="T4" fmla="*/ 96 w 423"/>
                  <a:gd name="T5" fmla="*/ 95 h 283"/>
                  <a:gd name="T6" fmla="*/ 186 w 423"/>
                  <a:gd name="T7" fmla="*/ 165 h 283"/>
                  <a:gd name="T8" fmla="*/ 237 w 423"/>
                  <a:gd name="T9" fmla="*/ 201 h 283"/>
                  <a:gd name="T10" fmla="*/ 288 w 423"/>
                  <a:gd name="T11" fmla="*/ 230 h 283"/>
                  <a:gd name="T12" fmla="*/ 352 w 423"/>
                  <a:gd name="T13" fmla="*/ 260 h 283"/>
                  <a:gd name="T14" fmla="*/ 423 w 423"/>
                  <a:gd name="T15" fmla="*/ 283 h 283"/>
                  <a:gd name="T16" fmla="*/ 0 60000 65536"/>
                  <a:gd name="T17" fmla="*/ 0 60000 65536"/>
                  <a:gd name="T18" fmla="*/ 0 60000 65536"/>
                  <a:gd name="T19" fmla="*/ 0 60000 65536"/>
                  <a:gd name="T20" fmla="*/ 0 60000 65536"/>
                  <a:gd name="T21" fmla="*/ 0 60000 65536"/>
                  <a:gd name="T22" fmla="*/ 0 60000 65536"/>
                  <a:gd name="T23" fmla="*/ 0 60000 65536"/>
                  <a:gd name="T24" fmla="*/ 0 w 423"/>
                  <a:gd name="T25" fmla="*/ 0 h 283"/>
                  <a:gd name="T26" fmla="*/ 423 w 423"/>
                  <a:gd name="T27" fmla="*/ 283 h 2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3" h="283">
                    <a:moveTo>
                      <a:pt x="0" y="0"/>
                    </a:moveTo>
                    <a:lnTo>
                      <a:pt x="51" y="47"/>
                    </a:lnTo>
                    <a:lnTo>
                      <a:pt x="96" y="95"/>
                    </a:lnTo>
                    <a:lnTo>
                      <a:pt x="186" y="165"/>
                    </a:lnTo>
                    <a:lnTo>
                      <a:pt x="237" y="201"/>
                    </a:lnTo>
                    <a:lnTo>
                      <a:pt x="288" y="230"/>
                    </a:lnTo>
                    <a:lnTo>
                      <a:pt x="352" y="260"/>
                    </a:lnTo>
                    <a:lnTo>
                      <a:pt x="423" y="283"/>
                    </a:lnTo>
                  </a:path>
                </a:pathLst>
              </a:custGeom>
              <a:noFill/>
              <a:ln w="6">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518" name="Freeform 79"/>
              <p:cNvSpPr>
                <a:spLocks/>
              </p:cNvSpPr>
              <p:nvPr/>
            </p:nvSpPr>
            <p:spPr bwMode="auto">
              <a:xfrm>
                <a:off x="2246" y="2335"/>
                <a:ext cx="800" cy="113"/>
              </a:xfrm>
              <a:custGeom>
                <a:avLst/>
                <a:gdLst>
                  <a:gd name="T0" fmla="*/ 0 w 800"/>
                  <a:gd name="T1" fmla="*/ 0 h 113"/>
                  <a:gd name="T2" fmla="*/ 83 w 800"/>
                  <a:gd name="T3" fmla="*/ 24 h 113"/>
                  <a:gd name="T4" fmla="*/ 166 w 800"/>
                  <a:gd name="T5" fmla="*/ 48 h 113"/>
                  <a:gd name="T6" fmla="*/ 262 w 800"/>
                  <a:gd name="T7" fmla="*/ 71 h 113"/>
                  <a:gd name="T8" fmla="*/ 365 w 800"/>
                  <a:gd name="T9" fmla="*/ 89 h 113"/>
                  <a:gd name="T10" fmla="*/ 474 w 800"/>
                  <a:gd name="T11" fmla="*/ 101 h 113"/>
                  <a:gd name="T12" fmla="*/ 583 w 800"/>
                  <a:gd name="T13" fmla="*/ 113 h 113"/>
                  <a:gd name="T14" fmla="*/ 692 w 800"/>
                  <a:gd name="T15" fmla="*/ 107 h 113"/>
                  <a:gd name="T16" fmla="*/ 800 w 800"/>
                  <a:gd name="T17" fmla="*/ 95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0"/>
                  <a:gd name="T28" fmla="*/ 0 h 113"/>
                  <a:gd name="T29" fmla="*/ 800 w 800"/>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0" h="113">
                    <a:moveTo>
                      <a:pt x="0" y="0"/>
                    </a:moveTo>
                    <a:lnTo>
                      <a:pt x="83" y="24"/>
                    </a:lnTo>
                    <a:lnTo>
                      <a:pt x="166" y="48"/>
                    </a:lnTo>
                    <a:lnTo>
                      <a:pt x="262" y="71"/>
                    </a:lnTo>
                    <a:lnTo>
                      <a:pt x="365" y="89"/>
                    </a:lnTo>
                    <a:lnTo>
                      <a:pt x="474" y="101"/>
                    </a:lnTo>
                    <a:lnTo>
                      <a:pt x="583" y="113"/>
                    </a:lnTo>
                    <a:lnTo>
                      <a:pt x="692" y="107"/>
                    </a:lnTo>
                    <a:lnTo>
                      <a:pt x="800" y="95"/>
                    </a:lnTo>
                  </a:path>
                </a:pathLst>
              </a:custGeom>
              <a:noFill/>
              <a:ln w="6">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519" name="Freeform 80"/>
              <p:cNvSpPr>
                <a:spLocks/>
              </p:cNvSpPr>
              <p:nvPr/>
            </p:nvSpPr>
            <p:spPr bwMode="auto">
              <a:xfrm>
                <a:off x="3046" y="2040"/>
                <a:ext cx="968" cy="390"/>
              </a:xfrm>
              <a:custGeom>
                <a:avLst/>
                <a:gdLst>
                  <a:gd name="T0" fmla="*/ 0 w 968"/>
                  <a:gd name="T1" fmla="*/ 390 h 390"/>
                  <a:gd name="T2" fmla="*/ 116 w 968"/>
                  <a:gd name="T3" fmla="*/ 366 h 390"/>
                  <a:gd name="T4" fmla="*/ 231 w 968"/>
                  <a:gd name="T5" fmla="*/ 325 h 390"/>
                  <a:gd name="T6" fmla="*/ 353 w 968"/>
                  <a:gd name="T7" fmla="*/ 278 h 390"/>
                  <a:gd name="T8" fmla="*/ 475 w 968"/>
                  <a:gd name="T9" fmla="*/ 225 h 390"/>
                  <a:gd name="T10" fmla="*/ 724 w 968"/>
                  <a:gd name="T11" fmla="*/ 107 h 390"/>
                  <a:gd name="T12" fmla="*/ 846 w 968"/>
                  <a:gd name="T13" fmla="*/ 53 h 390"/>
                  <a:gd name="T14" fmla="*/ 968 w 968"/>
                  <a:gd name="T15" fmla="*/ 0 h 390"/>
                  <a:gd name="T16" fmla="*/ 0 60000 65536"/>
                  <a:gd name="T17" fmla="*/ 0 60000 65536"/>
                  <a:gd name="T18" fmla="*/ 0 60000 65536"/>
                  <a:gd name="T19" fmla="*/ 0 60000 65536"/>
                  <a:gd name="T20" fmla="*/ 0 60000 65536"/>
                  <a:gd name="T21" fmla="*/ 0 60000 65536"/>
                  <a:gd name="T22" fmla="*/ 0 60000 65536"/>
                  <a:gd name="T23" fmla="*/ 0 60000 65536"/>
                  <a:gd name="T24" fmla="*/ 0 w 968"/>
                  <a:gd name="T25" fmla="*/ 0 h 390"/>
                  <a:gd name="T26" fmla="*/ 968 w 968"/>
                  <a:gd name="T27" fmla="*/ 390 h 3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8" h="390">
                    <a:moveTo>
                      <a:pt x="0" y="390"/>
                    </a:moveTo>
                    <a:lnTo>
                      <a:pt x="116" y="366"/>
                    </a:lnTo>
                    <a:lnTo>
                      <a:pt x="231" y="325"/>
                    </a:lnTo>
                    <a:lnTo>
                      <a:pt x="353" y="278"/>
                    </a:lnTo>
                    <a:lnTo>
                      <a:pt x="475" y="225"/>
                    </a:lnTo>
                    <a:lnTo>
                      <a:pt x="724" y="107"/>
                    </a:lnTo>
                    <a:lnTo>
                      <a:pt x="846" y="53"/>
                    </a:lnTo>
                    <a:lnTo>
                      <a:pt x="968" y="0"/>
                    </a:lnTo>
                  </a:path>
                </a:pathLst>
              </a:custGeom>
              <a:noFill/>
              <a:ln w="6">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520" name="Line 81"/>
              <p:cNvSpPr>
                <a:spLocks noChangeShapeType="1"/>
              </p:cNvSpPr>
              <p:nvPr/>
            </p:nvSpPr>
            <p:spPr bwMode="auto">
              <a:xfrm flipV="1">
                <a:off x="1400" y="1498"/>
                <a:ext cx="1" cy="35"/>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21" name="Line 82"/>
              <p:cNvSpPr>
                <a:spLocks noChangeShapeType="1"/>
              </p:cNvSpPr>
              <p:nvPr/>
            </p:nvSpPr>
            <p:spPr bwMode="auto">
              <a:xfrm>
                <a:off x="1374" y="1498"/>
                <a:ext cx="58"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22" name="Line 83"/>
              <p:cNvSpPr>
                <a:spLocks noChangeShapeType="1"/>
              </p:cNvSpPr>
              <p:nvPr/>
            </p:nvSpPr>
            <p:spPr bwMode="auto">
              <a:xfrm>
                <a:off x="1823" y="2052"/>
                <a:ext cx="1"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23" name="Line 84"/>
              <p:cNvSpPr>
                <a:spLocks noChangeShapeType="1"/>
              </p:cNvSpPr>
              <p:nvPr/>
            </p:nvSpPr>
            <p:spPr bwMode="auto">
              <a:xfrm>
                <a:off x="1797" y="2052"/>
                <a:ext cx="58"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24" name="Line 85"/>
              <p:cNvSpPr>
                <a:spLocks noChangeShapeType="1"/>
              </p:cNvSpPr>
              <p:nvPr/>
            </p:nvSpPr>
            <p:spPr bwMode="auto">
              <a:xfrm flipV="1">
                <a:off x="2246" y="2324"/>
                <a:ext cx="1" cy="1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25" name="Line 86"/>
              <p:cNvSpPr>
                <a:spLocks noChangeShapeType="1"/>
              </p:cNvSpPr>
              <p:nvPr/>
            </p:nvSpPr>
            <p:spPr bwMode="auto">
              <a:xfrm>
                <a:off x="2220" y="2324"/>
                <a:ext cx="58"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26" name="Line 87"/>
              <p:cNvSpPr>
                <a:spLocks noChangeShapeType="1"/>
              </p:cNvSpPr>
              <p:nvPr/>
            </p:nvSpPr>
            <p:spPr bwMode="auto">
              <a:xfrm flipV="1">
                <a:off x="3046" y="2412"/>
                <a:ext cx="1" cy="18"/>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27" name="Line 88"/>
              <p:cNvSpPr>
                <a:spLocks noChangeShapeType="1"/>
              </p:cNvSpPr>
              <p:nvPr/>
            </p:nvSpPr>
            <p:spPr bwMode="auto">
              <a:xfrm>
                <a:off x="3021" y="2412"/>
                <a:ext cx="58"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28" name="Line 89"/>
              <p:cNvSpPr>
                <a:spLocks noChangeShapeType="1"/>
              </p:cNvSpPr>
              <p:nvPr/>
            </p:nvSpPr>
            <p:spPr bwMode="auto">
              <a:xfrm flipV="1">
                <a:off x="4014" y="2034"/>
                <a:ext cx="1" cy="6"/>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29" name="Line 90"/>
              <p:cNvSpPr>
                <a:spLocks noChangeShapeType="1"/>
              </p:cNvSpPr>
              <p:nvPr/>
            </p:nvSpPr>
            <p:spPr bwMode="auto">
              <a:xfrm>
                <a:off x="3988" y="2034"/>
                <a:ext cx="58"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30" name="Line 91"/>
              <p:cNvSpPr>
                <a:spLocks noChangeShapeType="1"/>
              </p:cNvSpPr>
              <p:nvPr/>
            </p:nvSpPr>
            <p:spPr bwMode="auto">
              <a:xfrm>
                <a:off x="1400" y="1533"/>
                <a:ext cx="1" cy="4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31" name="Line 92"/>
              <p:cNvSpPr>
                <a:spLocks noChangeShapeType="1"/>
              </p:cNvSpPr>
              <p:nvPr/>
            </p:nvSpPr>
            <p:spPr bwMode="auto">
              <a:xfrm>
                <a:off x="1374" y="1574"/>
                <a:ext cx="58"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32" name="Line 93"/>
              <p:cNvSpPr>
                <a:spLocks noChangeShapeType="1"/>
              </p:cNvSpPr>
              <p:nvPr/>
            </p:nvSpPr>
            <p:spPr bwMode="auto">
              <a:xfrm>
                <a:off x="1823" y="2052"/>
                <a:ext cx="1" cy="6"/>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33" name="Line 94"/>
              <p:cNvSpPr>
                <a:spLocks noChangeShapeType="1"/>
              </p:cNvSpPr>
              <p:nvPr/>
            </p:nvSpPr>
            <p:spPr bwMode="auto">
              <a:xfrm>
                <a:off x="1797" y="2058"/>
                <a:ext cx="58"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34" name="Line 95"/>
              <p:cNvSpPr>
                <a:spLocks noChangeShapeType="1"/>
              </p:cNvSpPr>
              <p:nvPr/>
            </p:nvSpPr>
            <p:spPr bwMode="auto">
              <a:xfrm>
                <a:off x="2246" y="2335"/>
                <a:ext cx="1" cy="12"/>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35" name="Line 96"/>
              <p:cNvSpPr>
                <a:spLocks noChangeShapeType="1"/>
              </p:cNvSpPr>
              <p:nvPr/>
            </p:nvSpPr>
            <p:spPr bwMode="auto">
              <a:xfrm>
                <a:off x="2220" y="2347"/>
                <a:ext cx="58"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36" name="Line 97"/>
              <p:cNvSpPr>
                <a:spLocks noChangeShapeType="1"/>
              </p:cNvSpPr>
              <p:nvPr/>
            </p:nvSpPr>
            <p:spPr bwMode="auto">
              <a:xfrm>
                <a:off x="3046" y="2430"/>
                <a:ext cx="1" cy="18"/>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37" name="Line 98"/>
              <p:cNvSpPr>
                <a:spLocks noChangeShapeType="1"/>
              </p:cNvSpPr>
              <p:nvPr/>
            </p:nvSpPr>
            <p:spPr bwMode="auto">
              <a:xfrm>
                <a:off x="3021" y="2448"/>
                <a:ext cx="58"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38" name="Line 99"/>
              <p:cNvSpPr>
                <a:spLocks noChangeShapeType="1"/>
              </p:cNvSpPr>
              <p:nvPr/>
            </p:nvSpPr>
            <p:spPr bwMode="auto">
              <a:xfrm>
                <a:off x="4014" y="2040"/>
                <a:ext cx="1"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39" name="Line 100"/>
              <p:cNvSpPr>
                <a:spLocks noChangeShapeType="1"/>
              </p:cNvSpPr>
              <p:nvPr/>
            </p:nvSpPr>
            <p:spPr bwMode="auto">
              <a:xfrm>
                <a:off x="3988" y="2040"/>
                <a:ext cx="58"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40" name="Freeform 101"/>
              <p:cNvSpPr>
                <a:spLocks/>
              </p:cNvSpPr>
              <p:nvPr/>
            </p:nvSpPr>
            <p:spPr bwMode="auto">
              <a:xfrm>
                <a:off x="1400" y="1326"/>
                <a:ext cx="423" cy="183"/>
              </a:xfrm>
              <a:custGeom>
                <a:avLst/>
                <a:gdLst>
                  <a:gd name="T0" fmla="*/ 0 w 423"/>
                  <a:gd name="T1" fmla="*/ 0 h 183"/>
                  <a:gd name="T2" fmla="*/ 211 w 423"/>
                  <a:gd name="T3" fmla="*/ 89 h 183"/>
                  <a:gd name="T4" fmla="*/ 314 w 423"/>
                  <a:gd name="T5" fmla="*/ 130 h 183"/>
                  <a:gd name="T6" fmla="*/ 423 w 423"/>
                  <a:gd name="T7" fmla="*/ 183 h 183"/>
                  <a:gd name="T8" fmla="*/ 0 60000 65536"/>
                  <a:gd name="T9" fmla="*/ 0 60000 65536"/>
                  <a:gd name="T10" fmla="*/ 0 60000 65536"/>
                  <a:gd name="T11" fmla="*/ 0 60000 65536"/>
                  <a:gd name="T12" fmla="*/ 0 w 423"/>
                  <a:gd name="T13" fmla="*/ 0 h 183"/>
                  <a:gd name="T14" fmla="*/ 423 w 423"/>
                  <a:gd name="T15" fmla="*/ 183 h 183"/>
                </a:gdLst>
                <a:ahLst/>
                <a:cxnLst>
                  <a:cxn ang="T8">
                    <a:pos x="T0" y="T1"/>
                  </a:cxn>
                  <a:cxn ang="T9">
                    <a:pos x="T2" y="T3"/>
                  </a:cxn>
                  <a:cxn ang="T10">
                    <a:pos x="T4" y="T5"/>
                  </a:cxn>
                  <a:cxn ang="T11">
                    <a:pos x="T6" y="T7"/>
                  </a:cxn>
                </a:cxnLst>
                <a:rect l="T12" t="T13" r="T14" b="T15"/>
                <a:pathLst>
                  <a:path w="423" h="183">
                    <a:moveTo>
                      <a:pt x="0" y="0"/>
                    </a:moveTo>
                    <a:lnTo>
                      <a:pt x="211" y="89"/>
                    </a:lnTo>
                    <a:lnTo>
                      <a:pt x="314" y="130"/>
                    </a:lnTo>
                    <a:lnTo>
                      <a:pt x="423" y="183"/>
                    </a:lnTo>
                  </a:path>
                </a:pathLst>
              </a:custGeom>
              <a:noFill/>
              <a:ln w="6">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541" name="Freeform 102"/>
              <p:cNvSpPr>
                <a:spLocks/>
              </p:cNvSpPr>
              <p:nvPr/>
            </p:nvSpPr>
            <p:spPr bwMode="auto">
              <a:xfrm>
                <a:off x="1823" y="1509"/>
                <a:ext cx="423" cy="254"/>
              </a:xfrm>
              <a:custGeom>
                <a:avLst/>
                <a:gdLst>
                  <a:gd name="T0" fmla="*/ 0 w 423"/>
                  <a:gd name="T1" fmla="*/ 0 h 254"/>
                  <a:gd name="T2" fmla="*/ 51 w 423"/>
                  <a:gd name="T3" fmla="*/ 30 h 254"/>
                  <a:gd name="T4" fmla="*/ 96 w 423"/>
                  <a:gd name="T5" fmla="*/ 59 h 254"/>
                  <a:gd name="T6" fmla="*/ 186 w 423"/>
                  <a:gd name="T7" fmla="*/ 130 h 254"/>
                  <a:gd name="T8" fmla="*/ 237 w 423"/>
                  <a:gd name="T9" fmla="*/ 166 h 254"/>
                  <a:gd name="T10" fmla="*/ 288 w 423"/>
                  <a:gd name="T11" fmla="*/ 201 h 254"/>
                  <a:gd name="T12" fmla="*/ 352 w 423"/>
                  <a:gd name="T13" fmla="*/ 230 h 254"/>
                  <a:gd name="T14" fmla="*/ 423 w 423"/>
                  <a:gd name="T15" fmla="*/ 254 h 254"/>
                  <a:gd name="T16" fmla="*/ 0 60000 65536"/>
                  <a:gd name="T17" fmla="*/ 0 60000 65536"/>
                  <a:gd name="T18" fmla="*/ 0 60000 65536"/>
                  <a:gd name="T19" fmla="*/ 0 60000 65536"/>
                  <a:gd name="T20" fmla="*/ 0 60000 65536"/>
                  <a:gd name="T21" fmla="*/ 0 60000 65536"/>
                  <a:gd name="T22" fmla="*/ 0 60000 65536"/>
                  <a:gd name="T23" fmla="*/ 0 60000 65536"/>
                  <a:gd name="T24" fmla="*/ 0 w 423"/>
                  <a:gd name="T25" fmla="*/ 0 h 254"/>
                  <a:gd name="T26" fmla="*/ 423 w 423"/>
                  <a:gd name="T27" fmla="*/ 254 h 2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3" h="254">
                    <a:moveTo>
                      <a:pt x="0" y="0"/>
                    </a:moveTo>
                    <a:lnTo>
                      <a:pt x="51" y="30"/>
                    </a:lnTo>
                    <a:lnTo>
                      <a:pt x="96" y="59"/>
                    </a:lnTo>
                    <a:lnTo>
                      <a:pt x="186" y="130"/>
                    </a:lnTo>
                    <a:lnTo>
                      <a:pt x="237" y="166"/>
                    </a:lnTo>
                    <a:lnTo>
                      <a:pt x="288" y="201"/>
                    </a:lnTo>
                    <a:lnTo>
                      <a:pt x="352" y="230"/>
                    </a:lnTo>
                    <a:lnTo>
                      <a:pt x="423" y="254"/>
                    </a:lnTo>
                  </a:path>
                </a:pathLst>
              </a:custGeom>
              <a:noFill/>
              <a:ln w="6">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542" name="Freeform 103"/>
              <p:cNvSpPr>
                <a:spLocks/>
              </p:cNvSpPr>
              <p:nvPr/>
            </p:nvSpPr>
            <p:spPr bwMode="auto">
              <a:xfrm>
                <a:off x="2246" y="1763"/>
                <a:ext cx="800" cy="112"/>
              </a:xfrm>
              <a:custGeom>
                <a:avLst/>
                <a:gdLst>
                  <a:gd name="T0" fmla="*/ 0 w 800"/>
                  <a:gd name="T1" fmla="*/ 0 h 112"/>
                  <a:gd name="T2" fmla="*/ 83 w 800"/>
                  <a:gd name="T3" fmla="*/ 24 h 112"/>
                  <a:gd name="T4" fmla="*/ 166 w 800"/>
                  <a:gd name="T5" fmla="*/ 47 h 112"/>
                  <a:gd name="T6" fmla="*/ 262 w 800"/>
                  <a:gd name="T7" fmla="*/ 65 h 112"/>
                  <a:gd name="T8" fmla="*/ 365 w 800"/>
                  <a:gd name="T9" fmla="*/ 89 h 112"/>
                  <a:gd name="T10" fmla="*/ 474 w 800"/>
                  <a:gd name="T11" fmla="*/ 100 h 112"/>
                  <a:gd name="T12" fmla="*/ 583 w 800"/>
                  <a:gd name="T13" fmla="*/ 112 h 112"/>
                  <a:gd name="T14" fmla="*/ 692 w 800"/>
                  <a:gd name="T15" fmla="*/ 112 h 112"/>
                  <a:gd name="T16" fmla="*/ 800 w 800"/>
                  <a:gd name="T17" fmla="*/ 106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0"/>
                  <a:gd name="T28" fmla="*/ 0 h 112"/>
                  <a:gd name="T29" fmla="*/ 800 w 800"/>
                  <a:gd name="T30" fmla="*/ 112 h 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0" h="112">
                    <a:moveTo>
                      <a:pt x="0" y="0"/>
                    </a:moveTo>
                    <a:lnTo>
                      <a:pt x="83" y="24"/>
                    </a:lnTo>
                    <a:lnTo>
                      <a:pt x="166" y="47"/>
                    </a:lnTo>
                    <a:lnTo>
                      <a:pt x="262" y="65"/>
                    </a:lnTo>
                    <a:lnTo>
                      <a:pt x="365" y="89"/>
                    </a:lnTo>
                    <a:lnTo>
                      <a:pt x="474" y="100"/>
                    </a:lnTo>
                    <a:lnTo>
                      <a:pt x="583" y="112"/>
                    </a:lnTo>
                    <a:lnTo>
                      <a:pt x="692" y="112"/>
                    </a:lnTo>
                    <a:lnTo>
                      <a:pt x="800" y="106"/>
                    </a:lnTo>
                  </a:path>
                </a:pathLst>
              </a:custGeom>
              <a:noFill/>
              <a:ln w="6">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543" name="Freeform 104"/>
              <p:cNvSpPr>
                <a:spLocks/>
              </p:cNvSpPr>
              <p:nvPr/>
            </p:nvSpPr>
            <p:spPr bwMode="auto">
              <a:xfrm>
                <a:off x="3046" y="1592"/>
                <a:ext cx="968" cy="277"/>
              </a:xfrm>
              <a:custGeom>
                <a:avLst/>
                <a:gdLst>
                  <a:gd name="T0" fmla="*/ 0 w 968"/>
                  <a:gd name="T1" fmla="*/ 277 h 277"/>
                  <a:gd name="T2" fmla="*/ 116 w 968"/>
                  <a:gd name="T3" fmla="*/ 260 h 277"/>
                  <a:gd name="T4" fmla="*/ 231 w 968"/>
                  <a:gd name="T5" fmla="*/ 236 h 277"/>
                  <a:gd name="T6" fmla="*/ 353 w 968"/>
                  <a:gd name="T7" fmla="*/ 201 h 277"/>
                  <a:gd name="T8" fmla="*/ 475 w 968"/>
                  <a:gd name="T9" fmla="*/ 165 h 277"/>
                  <a:gd name="T10" fmla="*/ 724 w 968"/>
                  <a:gd name="T11" fmla="*/ 77 h 277"/>
                  <a:gd name="T12" fmla="*/ 846 w 968"/>
                  <a:gd name="T13" fmla="*/ 35 h 277"/>
                  <a:gd name="T14" fmla="*/ 968 w 968"/>
                  <a:gd name="T15" fmla="*/ 0 h 277"/>
                  <a:gd name="T16" fmla="*/ 0 60000 65536"/>
                  <a:gd name="T17" fmla="*/ 0 60000 65536"/>
                  <a:gd name="T18" fmla="*/ 0 60000 65536"/>
                  <a:gd name="T19" fmla="*/ 0 60000 65536"/>
                  <a:gd name="T20" fmla="*/ 0 60000 65536"/>
                  <a:gd name="T21" fmla="*/ 0 60000 65536"/>
                  <a:gd name="T22" fmla="*/ 0 60000 65536"/>
                  <a:gd name="T23" fmla="*/ 0 60000 65536"/>
                  <a:gd name="T24" fmla="*/ 0 w 968"/>
                  <a:gd name="T25" fmla="*/ 0 h 277"/>
                  <a:gd name="T26" fmla="*/ 968 w 968"/>
                  <a:gd name="T27" fmla="*/ 277 h 2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8" h="277">
                    <a:moveTo>
                      <a:pt x="0" y="277"/>
                    </a:moveTo>
                    <a:lnTo>
                      <a:pt x="116" y="260"/>
                    </a:lnTo>
                    <a:lnTo>
                      <a:pt x="231" y="236"/>
                    </a:lnTo>
                    <a:lnTo>
                      <a:pt x="353" y="201"/>
                    </a:lnTo>
                    <a:lnTo>
                      <a:pt x="475" y="165"/>
                    </a:lnTo>
                    <a:lnTo>
                      <a:pt x="724" y="77"/>
                    </a:lnTo>
                    <a:lnTo>
                      <a:pt x="846" y="35"/>
                    </a:lnTo>
                    <a:lnTo>
                      <a:pt x="968" y="0"/>
                    </a:lnTo>
                  </a:path>
                </a:pathLst>
              </a:custGeom>
              <a:noFill/>
              <a:ln w="6">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544" name="Line 105"/>
              <p:cNvSpPr>
                <a:spLocks noChangeShapeType="1"/>
              </p:cNvSpPr>
              <p:nvPr/>
            </p:nvSpPr>
            <p:spPr bwMode="auto">
              <a:xfrm flipV="1">
                <a:off x="1400" y="1309"/>
                <a:ext cx="1" cy="17"/>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45" name="Line 106"/>
              <p:cNvSpPr>
                <a:spLocks noChangeShapeType="1"/>
              </p:cNvSpPr>
              <p:nvPr/>
            </p:nvSpPr>
            <p:spPr bwMode="auto">
              <a:xfrm>
                <a:off x="1374" y="1309"/>
                <a:ext cx="58"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46" name="Line 107"/>
              <p:cNvSpPr>
                <a:spLocks noChangeShapeType="1"/>
              </p:cNvSpPr>
              <p:nvPr/>
            </p:nvSpPr>
            <p:spPr bwMode="auto">
              <a:xfrm flipV="1">
                <a:off x="1823" y="1503"/>
                <a:ext cx="1" cy="6"/>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47" name="Line 108"/>
              <p:cNvSpPr>
                <a:spLocks noChangeShapeType="1"/>
              </p:cNvSpPr>
              <p:nvPr/>
            </p:nvSpPr>
            <p:spPr bwMode="auto">
              <a:xfrm>
                <a:off x="1797" y="1503"/>
                <a:ext cx="58"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48" name="Line 109"/>
              <p:cNvSpPr>
                <a:spLocks noChangeShapeType="1"/>
              </p:cNvSpPr>
              <p:nvPr/>
            </p:nvSpPr>
            <p:spPr bwMode="auto">
              <a:xfrm flipV="1">
                <a:off x="2246" y="1751"/>
                <a:ext cx="1" cy="12"/>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49" name="Line 110"/>
              <p:cNvSpPr>
                <a:spLocks noChangeShapeType="1"/>
              </p:cNvSpPr>
              <p:nvPr/>
            </p:nvSpPr>
            <p:spPr bwMode="auto">
              <a:xfrm>
                <a:off x="2220" y="1751"/>
                <a:ext cx="58"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50" name="Line 111"/>
              <p:cNvSpPr>
                <a:spLocks noChangeShapeType="1"/>
              </p:cNvSpPr>
              <p:nvPr/>
            </p:nvSpPr>
            <p:spPr bwMode="auto">
              <a:xfrm flipV="1">
                <a:off x="3046" y="1852"/>
                <a:ext cx="1" cy="17"/>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51" name="Line 112"/>
              <p:cNvSpPr>
                <a:spLocks noChangeShapeType="1"/>
              </p:cNvSpPr>
              <p:nvPr/>
            </p:nvSpPr>
            <p:spPr bwMode="auto">
              <a:xfrm>
                <a:off x="3021" y="1852"/>
                <a:ext cx="58"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52" name="Line 113"/>
              <p:cNvSpPr>
                <a:spLocks noChangeShapeType="1"/>
              </p:cNvSpPr>
              <p:nvPr/>
            </p:nvSpPr>
            <p:spPr bwMode="auto">
              <a:xfrm flipV="1">
                <a:off x="4014" y="1580"/>
                <a:ext cx="1" cy="12"/>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53" name="Line 114"/>
              <p:cNvSpPr>
                <a:spLocks noChangeShapeType="1"/>
              </p:cNvSpPr>
              <p:nvPr/>
            </p:nvSpPr>
            <p:spPr bwMode="auto">
              <a:xfrm>
                <a:off x="3988" y="1580"/>
                <a:ext cx="58"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54" name="Line 115"/>
              <p:cNvSpPr>
                <a:spLocks noChangeShapeType="1"/>
              </p:cNvSpPr>
              <p:nvPr/>
            </p:nvSpPr>
            <p:spPr bwMode="auto">
              <a:xfrm>
                <a:off x="1400" y="1326"/>
                <a:ext cx="1" cy="12"/>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55" name="Line 116"/>
              <p:cNvSpPr>
                <a:spLocks noChangeShapeType="1"/>
              </p:cNvSpPr>
              <p:nvPr/>
            </p:nvSpPr>
            <p:spPr bwMode="auto">
              <a:xfrm>
                <a:off x="1374" y="1338"/>
                <a:ext cx="58"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56" name="Line 117"/>
              <p:cNvSpPr>
                <a:spLocks noChangeShapeType="1"/>
              </p:cNvSpPr>
              <p:nvPr/>
            </p:nvSpPr>
            <p:spPr bwMode="auto">
              <a:xfrm>
                <a:off x="1823" y="1509"/>
                <a:ext cx="1" cy="12"/>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57" name="Line 118"/>
              <p:cNvSpPr>
                <a:spLocks noChangeShapeType="1"/>
              </p:cNvSpPr>
              <p:nvPr/>
            </p:nvSpPr>
            <p:spPr bwMode="auto">
              <a:xfrm>
                <a:off x="1797" y="1521"/>
                <a:ext cx="58"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58" name="Line 119"/>
              <p:cNvSpPr>
                <a:spLocks noChangeShapeType="1"/>
              </p:cNvSpPr>
              <p:nvPr/>
            </p:nvSpPr>
            <p:spPr bwMode="auto">
              <a:xfrm>
                <a:off x="2246" y="1763"/>
                <a:ext cx="1" cy="12"/>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59" name="Line 120"/>
              <p:cNvSpPr>
                <a:spLocks noChangeShapeType="1"/>
              </p:cNvSpPr>
              <p:nvPr/>
            </p:nvSpPr>
            <p:spPr bwMode="auto">
              <a:xfrm>
                <a:off x="2220" y="1775"/>
                <a:ext cx="58"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60" name="Line 121"/>
              <p:cNvSpPr>
                <a:spLocks noChangeShapeType="1"/>
              </p:cNvSpPr>
              <p:nvPr/>
            </p:nvSpPr>
            <p:spPr bwMode="auto">
              <a:xfrm>
                <a:off x="3046" y="1869"/>
                <a:ext cx="1" cy="12"/>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61" name="Line 122"/>
              <p:cNvSpPr>
                <a:spLocks noChangeShapeType="1"/>
              </p:cNvSpPr>
              <p:nvPr/>
            </p:nvSpPr>
            <p:spPr bwMode="auto">
              <a:xfrm>
                <a:off x="3021" y="1881"/>
                <a:ext cx="58"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62" name="Line 123"/>
              <p:cNvSpPr>
                <a:spLocks noChangeShapeType="1"/>
              </p:cNvSpPr>
              <p:nvPr/>
            </p:nvSpPr>
            <p:spPr bwMode="auto">
              <a:xfrm>
                <a:off x="4014" y="1592"/>
                <a:ext cx="1" cy="6"/>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63" name="Line 124"/>
              <p:cNvSpPr>
                <a:spLocks noChangeShapeType="1"/>
              </p:cNvSpPr>
              <p:nvPr/>
            </p:nvSpPr>
            <p:spPr bwMode="auto">
              <a:xfrm>
                <a:off x="3988" y="1598"/>
                <a:ext cx="58"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64" name="Freeform 125"/>
              <p:cNvSpPr>
                <a:spLocks/>
              </p:cNvSpPr>
              <p:nvPr/>
            </p:nvSpPr>
            <p:spPr bwMode="auto">
              <a:xfrm>
                <a:off x="1400" y="1267"/>
                <a:ext cx="423" cy="225"/>
              </a:xfrm>
              <a:custGeom>
                <a:avLst/>
                <a:gdLst>
                  <a:gd name="T0" fmla="*/ 0 w 423"/>
                  <a:gd name="T1" fmla="*/ 0 h 225"/>
                  <a:gd name="T2" fmla="*/ 211 w 423"/>
                  <a:gd name="T3" fmla="*/ 107 h 225"/>
                  <a:gd name="T4" fmla="*/ 314 w 423"/>
                  <a:gd name="T5" fmla="*/ 166 h 225"/>
                  <a:gd name="T6" fmla="*/ 423 w 423"/>
                  <a:gd name="T7" fmla="*/ 225 h 225"/>
                  <a:gd name="T8" fmla="*/ 0 60000 65536"/>
                  <a:gd name="T9" fmla="*/ 0 60000 65536"/>
                  <a:gd name="T10" fmla="*/ 0 60000 65536"/>
                  <a:gd name="T11" fmla="*/ 0 60000 65536"/>
                  <a:gd name="T12" fmla="*/ 0 w 423"/>
                  <a:gd name="T13" fmla="*/ 0 h 225"/>
                  <a:gd name="T14" fmla="*/ 423 w 423"/>
                  <a:gd name="T15" fmla="*/ 225 h 225"/>
                </a:gdLst>
                <a:ahLst/>
                <a:cxnLst>
                  <a:cxn ang="T8">
                    <a:pos x="T0" y="T1"/>
                  </a:cxn>
                  <a:cxn ang="T9">
                    <a:pos x="T2" y="T3"/>
                  </a:cxn>
                  <a:cxn ang="T10">
                    <a:pos x="T4" y="T5"/>
                  </a:cxn>
                  <a:cxn ang="T11">
                    <a:pos x="T6" y="T7"/>
                  </a:cxn>
                </a:cxnLst>
                <a:rect l="T12" t="T13" r="T14" b="T15"/>
                <a:pathLst>
                  <a:path w="423" h="225">
                    <a:moveTo>
                      <a:pt x="0" y="0"/>
                    </a:moveTo>
                    <a:lnTo>
                      <a:pt x="211" y="107"/>
                    </a:lnTo>
                    <a:lnTo>
                      <a:pt x="314" y="166"/>
                    </a:lnTo>
                    <a:lnTo>
                      <a:pt x="423" y="225"/>
                    </a:lnTo>
                  </a:path>
                </a:pathLst>
              </a:custGeom>
              <a:noFill/>
              <a:ln w="6">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565" name="Freeform 126"/>
              <p:cNvSpPr>
                <a:spLocks/>
              </p:cNvSpPr>
              <p:nvPr/>
            </p:nvSpPr>
            <p:spPr bwMode="auto">
              <a:xfrm>
                <a:off x="1823" y="1492"/>
                <a:ext cx="423" cy="271"/>
              </a:xfrm>
              <a:custGeom>
                <a:avLst/>
                <a:gdLst>
                  <a:gd name="T0" fmla="*/ 0 w 423"/>
                  <a:gd name="T1" fmla="*/ 0 h 271"/>
                  <a:gd name="T2" fmla="*/ 51 w 423"/>
                  <a:gd name="T3" fmla="*/ 35 h 271"/>
                  <a:gd name="T4" fmla="*/ 96 w 423"/>
                  <a:gd name="T5" fmla="*/ 70 h 271"/>
                  <a:gd name="T6" fmla="*/ 186 w 423"/>
                  <a:gd name="T7" fmla="*/ 141 h 271"/>
                  <a:gd name="T8" fmla="*/ 237 w 423"/>
                  <a:gd name="T9" fmla="*/ 183 h 271"/>
                  <a:gd name="T10" fmla="*/ 288 w 423"/>
                  <a:gd name="T11" fmla="*/ 218 h 271"/>
                  <a:gd name="T12" fmla="*/ 352 w 423"/>
                  <a:gd name="T13" fmla="*/ 247 h 271"/>
                  <a:gd name="T14" fmla="*/ 423 w 423"/>
                  <a:gd name="T15" fmla="*/ 271 h 271"/>
                  <a:gd name="T16" fmla="*/ 0 60000 65536"/>
                  <a:gd name="T17" fmla="*/ 0 60000 65536"/>
                  <a:gd name="T18" fmla="*/ 0 60000 65536"/>
                  <a:gd name="T19" fmla="*/ 0 60000 65536"/>
                  <a:gd name="T20" fmla="*/ 0 60000 65536"/>
                  <a:gd name="T21" fmla="*/ 0 60000 65536"/>
                  <a:gd name="T22" fmla="*/ 0 60000 65536"/>
                  <a:gd name="T23" fmla="*/ 0 60000 65536"/>
                  <a:gd name="T24" fmla="*/ 0 w 423"/>
                  <a:gd name="T25" fmla="*/ 0 h 271"/>
                  <a:gd name="T26" fmla="*/ 423 w 423"/>
                  <a:gd name="T27" fmla="*/ 271 h 2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3" h="271">
                    <a:moveTo>
                      <a:pt x="0" y="0"/>
                    </a:moveTo>
                    <a:lnTo>
                      <a:pt x="51" y="35"/>
                    </a:lnTo>
                    <a:lnTo>
                      <a:pt x="96" y="70"/>
                    </a:lnTo>
                    <a:lnTo>
                      <a:pt x="186" y="141"/>
                    </a:lnTo>
                    <a:lnTo>
                      <a:pt x="237" y="183"/>
                    </a:lnTo>
                    <a:lnTo>
                      <a:pt x="288" y="218"/>
                    </a:lnTo>
                    <a:lnTo>
                      <a:pt x="352" y="247"/>
                    </a:lnTo>
                    <a:lnTo>
                      <a:pt x="423" y="271"/>
                    </a:lnTo>
                  </a:path>
                </a:pathLst>
              </a:custGeom>
              <a:noFill/>
              <a:ln w="6">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566" name="Freeform 127"/>
              <p:cNvSpPr>
                <a:spLocks/>
              </p:cNvSpPr>
              <p:nvPr/>
            </p:nvSpPr>
            <p:spPr bwMode="auto">
              <a:xfrm>
                <a:off x="2246" y="1763"/>
                <a:ext cx="800" cy="94"/>
              </a:xfrm>
              <a:custGeom>
                <a:avLst/>
                <a:gdLst>
                  <a:gd name="T0" fmla="*/ 0 w 800"/>
                  <a:gd name="T1" fmla="*/ 0 h 94"/>
                  <a:gd name="T2" fmla="*/ 83 w 800"/>
                  <a:gd name="T3" fmla="*/ 24 h 94"/>
                  <a:gd name="T4" fmla="*/ 166 w 800"/>
                  <a:gd name="T5" fmla="*/ 41 h 94"/>
                  <a:gd name="T6" fmla="*/ 262 w 800"/>
                  <a:gd name="T7" fmla="*/ 59 h 94"/>
                  <a:gd name="T8" fmla="*/ 365 w 800"/>
                  <a:gd name="T9" fmla="*/ 77 h 94"/>
                  <a:gd name="T10" fmla="*/ 474 w 800"/>
                  <a:gd name="T11" fmla="*/ 83 h 94"/>
                  <a:gd name="T12" fmla="*/ 583 w 800"/>
                  <a:gd name="T13" fmla="*/ 89 h 94"/>
                  <a:gd name="T14" fmla="*/ 692 w 800"/>
                  <a:gd name="T15" fmla="*/ 94 h 94"/>
                  <a:gd name="T16" fmla="*/ 800 w 800"/>
                  <a:gd name="T17" fmla="*/ 89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0"/>
                  <a:gd name="T28" fmla="*/ 0 h 94"/>
                  <a:gd name="T29" fmla="*/ 800 w 800"/>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0" h="94">
                    <a:moveTo>
                      <a:pt x="0" y="0"/>
                    </a:moveTo>
                    <a:lnTo>
                      <a:pt x="83" y="24"/>
                    </a:lnTo>
                    <a:lnTo>
                      <a:pt x="166" y="41"/>
                    </a:lnTo>
                    <a:lnTo>
                      <a:pt x="262" y="59"/>
                    </a:lnTo>
                    <a:lnTo>
                      <a:pt x="365" y="77"/>
                    </a:lnTo>
                    <a:lnTo>
                      <a:pt x="474" y="83"/>
                    </a:lnTo>
                    <a:lnTo>
                      <a:pt x="583" y="89"/>
                    </a:lnTo>
                    <a:lnTo>
                      <a:pt x="692" y="94"/>
                    </a:lnTo>
                    <a:lnTo>
                      <a:pt x="800" y="89"/>
                    </a:lnTo>
                  </a:path>
                </a:pathLst>
              </a:custGeom>
              <a:noFill/>
              <a:ln w="6">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567" name="Freeform 128"/>
              <p:cNvSpPr>
                <a:spLocks/>
              </p:cNvSpPr>
              <p:nvPr/>
            </p:nvSpPr>
            <p:spPr bwMode="auto">
              <a:xfrm>
                <a:off x="3046" y="1645"/>
                <a:ext cx="968" cy="207"/>
              </a:xfrm>
              <a:custGeom>
                <a:avLst/>
                <a:gdLst>
                  <a:gd name="T0" fmla="*/ 0 w 968"/>
                  <a:gd name="T1" fmla="*/ 207 h 207"/>
                  <a:gd name="T2" fmla="*/ 116 w 968"/>
                  <a:gd name="T3" fmla="*/ 195 h 207"/>
                  <a:gd name="T4" fmla="*/ 231 w 968"/>
                  <a:gd name="T5" fmla="*/ 177 h 207"/>
                  <a:gd name="T6" fmla="*/ 353 w 968"/>
                  <a:gd name="T7" fmla="*/ 153 h 207"/>
                  <a:gd name="T8" fmla="*/ 475 w 968"/>
                  <a:gd name="T9" fmla="*/ 124 h 207"/>
                  <a:gd name="T10" fmla="*/ 724 w 968"/>
                  <a:gd name="T11" fmla="*/ 59 h 207"/>
                  <a:gd name="T12" fmla="*/ 846 w 968"/>
                  <a:gd name="T13" fmla="*/ 30 h 207"/>
                  <a:gd name="T14" fmla="*/ 968 w 968"/>
                  <a:gd name="T15" fmla="*/ 0 h 207"/>
                  <a:gd name="T16" fmla="*/ 0 60000 65536"/>
                  <a:gd name="T17" fmla="*/ 0 60000 65536"/>
                  <a:gd name="T18" fmla="*/ 0 60000 65536"/>
                  <a:gd name="T19" fmla="*/ 0 60000 65536"/>
                  <a:gd name="T20" fmla="*/ 0 60000 65536"/>
                  <a:gd name="T21" fmla="*/ 0 60000 65536"/>
                  <a:gd name="T22" fmla="*/ 0 60000 65536"/>
                  <a:gd name="T23" fmla="*/ 0 60000 65536"/>
                  <a:gd name="T24" fmla="*/ 0 w 968"/>
                  <a:gd name="T25" fmla="*/ 0 h 207"/>
                  <a:gd name="T26" fmla="*/ 968 w 968"/>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8" h="207">
                    <a:moveTo>
                      <a:pt x="0" y="207"/>
                    </a:moveTo>
                    <a:lnTo>
                      <a:pt x="116" y="195"/>
                    </a:lnTo>
                    <a:lnTo>
                      <a:pt x="231" y="177"/>
                    </a:lnTo>
                    <a:lnTo>
                      <a:pt x="353" y="153"/>
                    </a:lnTo>
                    <a:lnTo>
                      <a:pt x="475" y="124"/>
                    </a:lnTo>
                    <a:lnTo>
                      <a:pt x="724" y="59"/>
                    </a:lnTo>
                    <a:lnTo>
                      <a:pt x="846" y="30"/>
                    </a:lnTo>
                    <a:lnTo>
                      <a:pt x="968" y="0"/>
                    </a:lnTo>
                  </a:path>
                </a:pathLst>
              </a:custGeom>
              <a:noFill/>
              <a:ln w="6">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568" name="Freeform 129"/>
              <p:cNvSpPr>
                <a:spLocks/>
              </p:cNvSpPr>
              <p:nvPr/>
            </p:nvSpPr>
            <p:spPr bwMode="auto">
              <a:xfrm>
                <a:off x="1400" y="1238"/>
                <a:ext cx="423" cy="218"/>
              </a:xfrm>
              <a:custGeom>
                <a:avLst/>
                <a:gdLst>
                  <a:gd name="T0" fmla="*/ 0 w 423"/>
                  <a:gd name="T1" fmla="*/ 0 h 218"/>
                  <a:gd name="T2" fmla="*/ 211 w 423"/>
                  <a:gd name="T3" fmla="*/ 106 h 218"/>
                  <a:gd name="T4" fmla="*/ 423 w 423"/>
                  <a:gd name="T5" fmla="*/ 218 h 218"/>
                  <a:gd name="T6" fmla="*/ 0 60000 65536"/>
                  <a:gd name="T7" fmla="*/ 0 60000 65536"/>
                  <a:gd name="T8" fmla="*/ 0 60000 65536"/>
                  <a:gd name="T9" fmla="*/ 0 w 423"/>
                  <a:gd name="T10" fmla="*/ 0 h 218"/>
                  <a:gd name="T11" fmla="*/ 423 w 423"/>
                  <a:gd name="T12" fmla="*/ 218 h 218"/>
                </a:gdLst>
                <a:ahLst/>
                <a:cxnLst>
                  <a:cxn ang="T6">
                    <a:pos x="T0" y="T1"/>
                  </a:cxn>
                  <a:cxn ang="T7">
                    <a:pos x="T2" y="T3"/>
                  </a:cxn>
                  <a:cxn ang="T8">
                    <a:pos x="T4" y="T5"/>
                  </a:cxn>
                </a:cxnLst>
                <a:rect l="T9" t="T10" r="T11" b="T12"/>
                <a:pathLst>
                  <a:path w="423" h="218">
                    <a:moveTo>
                      <a:pt x="0" y="0"/>
                    </a:moveTo>
                    <a:lnTo>
                      <a:pt x="211" y="106"/>
                    </a:lnTo>
                    <a:lnTo>
                      <a:pt x="423" y="218"/>
                    </a:lnTo>
                  </a:path>
                </a:pathLst>
              </a:custGeom>
              <a:noFill/>
              <a:ln w="6">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569" name="Freeform 130"/>
              <p:cNvSpPr>
                <a:spLocks/>
              </p:cNvSpPr>
              <p:nvPr/>
            </p:nvSpPr>
            <p:spPr bwMode="auto">
              <a:xfrm>
                <a:off x="1823" y="1456"/>
                <a:ext cx="423" cy="236"/>
              </a:xfrm>
              <a:custGeom>
                <a:avLst/>
                <a:gdLst>
                  <a:gd name="T0" fmla="*/ 0 w 423"/>
                  <a:gd name="T1" fmla="*/ 0 h 236"/>
                  <a:gd name="T2" fmla="*/ 51 w 423"/>
                  <a:gd name="T3" fmla="*/ 30 h 236"/>
                  <a:gd name="T4" fmla="*/ 96 w 423"/>
                  <a:gd name="T5" fmla="*/ 59 h 236"/>
                  <a:gd name="T6" fmla="*/ 186 w 423"/>
                  <a:gd name="T7" fmla="*/ 124 h 236"/>
                  <a:gd name="T8" fmla="*/ 237 w 423"/>
                  <a:gd name="T9" fmla="*/ 160 h 236"/>
                  <a:gd name="T10" fmla="*/ 288 w 423"/>
                  <a:gd name="T11" fmla="*/ 189 h 236"/>
                  <a:gd name="T12" fmla="*/ 352 w 423"/>
                  <a:gd name="T13" fmla="*/ 213 h 236"/>
                  <a:gd name="T14" fmla="*/ 423 w 423"/>
                  <a:gd name="T15" fmla="*/ 236 h 236"/>
                  <a:gd name="T16" fmla="*/ 0 60000 65536"/>
                  <a:gd name="T17" fmla="*/ 0 60000 65536"/>
                  <a:gd name="T18" fmla="*/ 0 60000 65536"/>
                  <a:gd name="T19" fmla="*/ 0 60000 65536"/>
                  <a:gd name="T20" fmla="*/ 0 60000 65536"/>
                  <a:gd name="T21" fmla="*/ 0 60000 65536"/>
                  <a:gd name="T22" fmla="*/ 0 60000 65536"/>
                  <a:gd name="T23" fmla="*/ 0 60000 65536"/>
                  <a:gd name="T24" fmla="*/ 0 w 423"/>
                  <a:gd name="T25" fmla="*/ 0 h 236"/>
                  <a:gd name="T26" fmla="*/ 423 w 423"/>
                  <a:gd name="T27" fmla="*/ 236 h 2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3" h="236">
                    <a:moveTo>
                      <a:pt x="0" y="0"/>
                    </a:moveTo>
                    <a:lnTo>
                      <a:pt x="51" y="30"/>
                    </a:lnTo>
                    <a:lnTo>
                      <a:pt x="96" y="59"/>
                    </a:lnTo>
                    <a:lnTo>
                      <a:pt x="186" y="124"/>
                    </a:lnTo>
                    <a:lnTo>
                      <a:pt x="237" y="160"/>
                    </a:lnTo>
                    <a:lnTo>
                      <a:pt x="288" y="189"/>
                    </a:lnTo>
                    <a:lnTo>
                      <a:pt x="352" y="213"/>
                    </a:lnTo>
                    <a:lnTo>
                      <a:pt x="423" y="236"/>
                    </a:lnTo>
                  </a:path>
                </a:pathLst>
              </a:custGeom>
              <a:noFill/>
              <a:ln w="6">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570" name="Freeform 131"/>
              <p:cNvSpPr>
                <a:spLocks/>
              </p:cNvSpPr>
              <p:nvPr/>
            </p:nvSpPr>
            <p:spPr bwMode="auto">
              <a:xfrm>
                <a:off x="2246" y="1692"/>
                <a:ext cx="800" cy="89"/>
              </a:xfrm>
              <a:custGeom>
                <a:avLst/>
                <a:gdLst>
                  <a:gd name="T0" fmla="*/ 0 w 800"/>
                  <a:gd name="T1" fmla="*/ 0 h 89"/>
                  <a:gd name="T2" fmla="*/ 83 w 800"/>
                  <a:gd name="T3" fmla="*/ 18 h 89"/>
                  <a:gd name="T4" fmla="*/ 166 w 800"/>
                  <a:gd name="T5" fmla="*/ 42 h 89"/>
                  <a:gd name="T6" fmla="*/ 262 w 800"/>
                  <a:gd name="T7" fmla="*/ 53 h 89"/>
                  <a:gd name="T8" fmla="*/ 365 w 800"/>
                  <a:gd name="T9" fmla="*/ 71 h 89"/>
                  <a:gd name="T10" fmla="*/ 474 w 800"/>
                  <a:gd name="T11" fmla="*/ 83 h 89"/>
                  <a:gd name="T12" fmla="*/ 583 w 800"/>
                  <a:gd name="T13" fmla="*/ 89 h 89"/>
                  <a:gd name="T14" fmla="*/ 692 w 800"/>
                  <a:gd name="T15" fmla="*/ 89 h 89"/>
                  <a:gd name="T16" fmla="*/ 800 w 800"/>
                  <a:gd name="T17" fmla="*/ 83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0"/>
                  <a:gd name="T28" fmla="*/ 0 h 89"/>
                  <a:gd name="T29" fmla="*/ 800 w 800"/>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0" h="89">
                    <a:moveTo>
                      <a:pt x="0" y="0"/>
                    </a:moveTo>
                    <a:lnTo>
                      <a:pt x="83" y="18"/>
                    </a:lnTo>
                    <a:lnTo>
                      <a:pt x="166" y="42"/>
                    </a:lnTo>
                    <a:lnTo>
                      <a:pt x="262" y="53"/>
                    </a:lnTo>
                    <a:lnTo>
                      <a:pt x="365" y="71"/>
                    </a:lnTo>
                    <a:lnTo>
                      <a:pt x="474" y="83"/>
                    </a:lnTo>
                    <a:lnTo>
                      <a:pt x="583" y="89"/>
                    </a:lnTo>
                    <a:lnTo>
                      <a:pt x="692" y="89"/>
                    </a:lnTo>
                    <a:lnTo>
                      <a:pt x="800" y="83"/>
                    </a:lnTo>
                  </a:path>
                </a:pathLst>
              </a:custGeom>
              <a:noFill/>
              <a:ln w="6">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571" name="Freeform 132"/>
              <p:cNvSpPr>
                <a:spLocks/>
              </p:cNvSpPr>
              <p:nvPr/>
            </p:nvSpPr>
            <p:spPr bwMode="auto">
              <a:xfrm>
                <a:off x="3046" y="1557"/>
                <a:ext cx="968" cy="218"/>
              </a:xfrm>
              <a:custGeom>
                <a:avLst/>
                <a:gdLst>
                  <a:gd name="T0" fmla="*/ 0 w 968"/>
                  <a:gd name="T1" fmla="*/ 218 h 218"/>
                  <a:gd name="T2" fmla="*/ 116 w 968"/>
                  <a:gd name="T3" fmla="*/ 206 h 218"/>
                  <a:gd name="T4" fmla="*/ 231 w 968"/>
                  <a:gd name="T5" fmla="*/ 182 h 218"/>
                  <a:gd name="T6" fmla="*/ 353 w 968"/>
                  <a:gd name="T7" fmla="*/ 159 h 218"/>
                  <a:gd name="T8" fmla="*/ 475 w 968"/>
                  <a:gd name="T9" fmla="*/ 129 h 218"/>
                  <a:gd name="T10" fmla="*/ 724 w 968"/>
                  <a:gd name="T11" fmla="*/ 59 h 218"/>
                  <a:gd name="T12" fmla="*/ 846 w 968"/>
                  <a:gd name="T13" fmla="*/ 29 h 218"/>
                  <a:gd name="T14" fmla="*/ 968 w 968"/>
                  <a:gd name="T15" fmla="*/ 0 h 218"/>
                  <a:gd name="T16" fmla="*/ 0 60000 65536"/>
                  <a:gd name="T17" fmla="*/ 0 60000 65536"/>
                  <a:gd name="T18" fmla="*/ 0 60000 65536"/>
                  <a:gd name="T19" fmla="*/ 0 60000 65536"/>
                  <a:gd name="T20" fmla="*/ 0 60000 65536"/>
                  <a:gd name="T21" fmla="*/ 0 60000 65536"/>
                  <a:gd name="T22" fmla="*/ 0 60000 65536"/>
                  <a:gd name="T23" fmla="*/ 0 60000 65536"/>
                  <a:gd name="T24" fmla="*/ 0 w 968"/>
                  <a:gd name="T25" fmla="*/ 0 h 218"/>
                  <a:gd name="T26" fmla="*/ 968 w 968"/>
                  <a:gd name="T27" fmla="*/ 218 h 2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8" h="218">
                    <a:moveTo>
                      <a:pt x="0" y="218"/>
                    </a:moveTo>
                    <a:lnTo>
                      <a:pt x="116" y="206"/>
                    </a:lnTo>
                    <a:lnTo>
                      <a:pt x="231" y="182"/>
                    </a:lnTo>
                    <a:lnTo>
                      <a:pt x="353" y="159"/>
                    </a:lnTo>
                    <a:lnTo>
                      <a:pt x="475" y="129"/>
                    </a:lnTo>
                    <a:lnTo>
                      <a:pt x="724" y="59"/>
                    </a:lnTo>
                    <a:lnTo>
                      <a:pt x="846" y="29"/>
                    </a:lnTo>
                    <a:lnTo>
                      <a:pt x="968" y="0"/>
                    </a:lnTo>
                  </a:path>
                </a:pathLst>
              </a:custGeom>
              <a:noFill/>
              <a:ln w="6">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572" name="Freeform 133"/>
              <p:cNvSpPr>
                <a:spLocks/>
              </p:cNvSpPr>
              <p:nvPr/>
            </p:nvSpPr>
            <p:spPr bwMode="auto">
              <a:xfrm>
                <a:off x="1400" y="1226"/>
                <a:ext cx="423" cy="218"/>
              </a:xfrm>
              <a:custGeom>
                <a:avLst/>
                <a:gdLst>
                  <a:gd name="T0" fmla="*/ 0 w 423"/>
                  <a:gd name="T1" fmla="*/ 0 h 218"/>
                  <a:gd name="T2" fmla="*/ 211 w 423"/>
                  <a:gd name="T3" fmla="*/ 106 h 218"/>
                  <a:gd name="T4" fmla="*/ 314 w 423"/>
                  <a:gd name="T5" fmla="*/ 159 h 218"/>
                  <a:gd name="T6" fmla="*/ 423 w 423"/>
                  <a:gd name="T7" fmla="*/ 218 h 218"/>
                  <a:gd name="T8" fmla="*/ 0 60000 65536"/>
                  <a:gd name="T9" fmla="*/ 0 60000 65536"/>
                  <a:gd name="T10" fmla="*/ 0 60000 65536"/>
                  <a:gd name="T11" fmla="*/ 0 60000 65536"/>
                  <a:gd name="T12" fmla="*/ 0 w 423"/>
                  <a:gd name="T13" fmla="*/ 0 h 218"/>
                  <a:gd name="T14" fmla="*/ 423 w 423"/>
                  <a:gd name="T15" fmla="*/ 218 h 218"/>
                </a:gdLst>
                <a:ahLst/>
                <a:cxnLst>
                  <a:cxn ang="T8">
                    <a:pos x="T0" y="T1"/>
                  </a:cxn>
                  <a:cxn ang="T9">
                    <a:pos x="T2" y="T3"/>
                  </a:cxn>
                  <a:cxn ang="T10">
                    <a:pos x="T4" y="T5"/>
                  </a:cxn>
                  <a:cxn ang="T11">
                    <a:pos x="T6" y="T7"/>
                  </a:cxn>
                </a:cxnLst>
                <a:rect l="T12" t="T13" r="T14" b="T15"/>
                <a:pathLst>
                  <a:path w="423" h="218">
                    <a:moveTo>
                      <a:pt x="0" y="0"/>
                    </a:moveTo>
                    <a:lnTo>
                      <a:pt x="211" y="106"/>
                    </a:lnTo>
                    <a:lnTo>
                      <a:pt x="314" y="159"/>
                    </a:lnTo>
                    <a:lnTo>
                      <a:pt x="423" y="218"/>
                    </a:lnTo>
                  </a:path>
                </a:pathLst>
              </a:custGeom>
              <a:noFill/>
              <a:ln w="6">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573" name="Freeform 134"/>
              <p:cNvSpPr>
                <a:spLocks/>
              </p:cNvSpPr>
              <p:nvPr/>
            </p:nvSpPr>
            <p:spPr bwMode="auto">
              <a:xfrm>
                <a:off x="1823" y="1444"/>
                <a:ext cx="423" cy="266"/>
              </a:xfrm>
              <a:custGeom>
                <a:avLst/>
                <a:gdLst>
                  <a:gd name="T0" fmla="*/ 0 w 423"/>
                  <a:gd name="T1" fmla="*/ 0 h 266"/>
                  <a:gd name="T2" fmla="*/ 51 w 423"/>
                  <a:gd name="T3" fmla="*/ 30 h 266"/>
                  <a:gd name="T4" fmla="*/ 96 w 423"/>
                  <a:gd name="T5" fmla="*/ 65 h 266"/>
                  <a:gd name="T6" fmla="*/ 186 w 423"/>
                  <a:gd name="T7" fmla="*/ 142 h 266"/>
                  <a:gd name="T8" fmla="*/ 237 w 423"/>
                  <a:gd name="T9" fmla="*/ 177 h 266"/>
                  <a:gd name="T10" fmla="*/ 288 w 423"/>
                  <a:gd name="T11" fmla="*/ 213 h 266"/>
                  <a:gd name="T12" fmla="*/ 352 w 423"/>
                  <a:gd name="T13" fmla="*/ 242 h 266"/>
                  <a:gd name="T14" fmla="*/ 423 w 423"/>
                  <a:gd name="T15" fmla="*/ 266 h 266"/>
                  <a:gd name="T16" fmla="*/ 0 60000 65536"/>
                  <a:gd name="T17" fmla="*/ 0 60000 65536"/>
                  <a:gd name="T18" fmla="*/ 0 60000 65536"/>
                  <a:gd name="T19" fmla="*/ 0 60000 65536"/>
                  <a:gd name="T20" fmla="*/ 0 60000 65536"/>
                  <a:gd name="T21" fmla="*/ 0 60000 65536"/>
                  <a:gd name="T22" fmla="*/ 0 60000 65536"/>
                  <a:gd name="T23" fmla="*/ 0 60000 65536"/>
                  <a:gd name="T24" fmla="*/ 0 w 423"/>
                  <a:gd name="T25" fmla="*/ 0 h 266"/>
                  <a:gd name="T26" fmla="*/ 423 w 423"/>
                  <a:gd name="T27" fmla="*/ 266 h 2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3" h="266">
                    <a:moveTo>
                      <a:pt x="0" y="0"/>
                    </a:moveTo>
                    <a:lnTo>
                      <a:pt x="51" y="30"/>
                    </a:lnTo>
                    <a:lnTo>
                      <a:pt x="96" y="65"/>
                    </a:lnTo>
                    <a:lnTo>
                      <a:pt x="186" y="142"/>
                    </a:lnTo>
                    <a:lnTo>
                      <a:pt x="237" y="177"/>
                    </a:lnTo>
                    <a:lnTo>
                      <a:pt x="288" y="213"/>
                    </a:lnTo>
                    <a:lnTo>
                      <a:pt x="352" y="242"/>
                    </a:lnTo>
                    <a:lnTo>
                      <a:pt x="423" y="266"/>
                    </a:lnTo>
                  </a:path>
                </a:pathLst>
              </a:custGeom>
              <a:noFill/>
              <a:ln w="6">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574" name="Freeform 135"/>
              <p:cNvSpPr>
                <a:spLocks/>
              </p:cNvSpPr>
              <p:nvPr/>
            </p:nvSpPr>
            <p:spPr bwMode="auto">
              <a:xfrm>
                <a:off x="2246" y="1710"/>
                <a:ext cx="800" cy="106"/>
              </a:xfrm>
              <a:custGeom>
                <a:avLst/>
                <a:gdLst>
                  <a:gd name="T0" fmla="*/ 0 w 800"/>
                  <a:gd name="T1" fmla="*/ 0 h 106"/>
                  <a:gd name="T2" fmla="*/ 83 w 800"/>
                  <a:gd name="T3" fmla="*/ 24 h 106"/>
                  <a:gd name="T4" fmla="*/ 166 w 800"/>
                  <a:gd name="T5" fmla="*/ 47 h 106"/>
                  <a:gd name="T6" fmla="*/ 262 w 800"/>
                  <a:gd name="T7" fmla="*/ 65 h 106"/>
                  <a:gd name="T8" fmla="*/ 365 w 800"/>
                  <a:gd name="T9" fmla="*/ 83 h 106"/>
                  <a:gd name="T10" fmla="*/ 474 w 800"/>
                  <a:gd name="T11" fmla="*/ 94 h 106"/>
                  <a:gd name="T12" fmla="*/ 583 w 800"/>
                  <a:gd name="T13" fmla="*/ 100 h 106"/>
                  <a:gd name="T14" fmla="*/ 692 w 800"/>
                  <a:gd name="T15" fmla="*/ 106 h 106"/>
                  <a:gd name="T16" fmla="*/ 800 w 800"/>
                  <a:gd name="T17" fmla="*/ 10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0"/>
                  <a:gd name="T28" fmla="*/ 0 h 106"/>
                  <a:gd name="T29" fmla="*/ 800 w 800"/>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0" h="106">
                    <a:moveTo>
                      <a:pt x="0" y="0"/>
                    </a:moveTo>
                    <a:lnTo>
                      <a:pt x="83" y="24"/>
                    </a:lnTo>
                    <a:lnTo>
                      <a:pt x="166" y="47"/>
                    </a:lnTo>
                    <a:lnTo>
                      <a:pt x="262" y="65"/>
                    </a:lnTo>
                    <a:lnTo>
                      <a:pt x="365" y="83"/>
                    </a:lnTo>
                    <a:lnTo>
                      <a:pt x="474" y="94"/>
                    </a:lnTo>
                    <a:lnTo>
                      <a:pt x="583" y="100"/>
                    </a:lnTo>
                    <a:lnTo>
                      <a:pt x="692" y="106"/>
                    </a:lnTo>
                    <a:lnTo>
                      <a:pt x="800" y="100"/>
                    </a:lnTo>
                  </a:path>
                </a:pathLst>
              </a:custGeom>
              <a:noFill/>
              <a:ln w="6">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575" name="Freeform 136"/>
              <p:cNvSpPr>
                <a:spLocks/>
              </p:cNvSpPr>
              <p:nvPr/>
            </p:nvSpPr>
            <p:spPr bwMode="auto">
              <a:xfrm>
                <a:off x="3046" y="1568"/>
                <a:ext cx="968" cy="242"/>
              </a:xfrm>
              <a:custGeom>
                <a:avLst/>
                <a:gdLst>
                  <a:gd name="T0" fmla="*/ 0 w 968"/>
                  <a:gd name="T1" fmla="*/ 242 h 242"/>
                  <a:gd name="T2" fmla="*/ 116 w 968"/>
                  <a:gd name="T3" fmla="*/ 230 h 242"/>
                  <a:gd name="T4" fmla="*/ 231 w 968"/>
                  <a:gd name="T5" fmla="*/ 207 h 242"/>
                  <a:gd name="T6" fmla="*/ 353 w 968"/>
                  <a:gd name="T7" fmla="*/ 177 h 242"/>
                  <a:gd name="T8" fmla="*/ 475 w 968"/>
                  <a:gd name="T9" fmla="*/ 142 h 242"/>
                  <a:gd name="T10" fmla="*/ 724 w 968"/>
                  <a:gd name="T11" fmla="*/ 71 h 242"/>
                  <a:gd name="T12" fmla="*/ 846 w 968"/>
                  <a:gd name="T13" fmla="*/ 36 h 242"/>
                  <a:gd name="T14" fmla="*/ 968 w 968"/>
                  <a:gd name="T15" fmla="*/ 0 h 242"/>
                  <a:gd name="T16" fmla="*/ 0 60000 65536"/>
                  <a:gd name="T17" fmla="*/ 0 60000 65536"/>
                  <a:gd name="T18" fmla="*/ 0 60000 65536"/>
                  <a:gd name="T19" fmla="*/ 0 60000 65536"/>
                  <a:gd name="T20" fmla="*/ 0 60000 65536"/>
                  <a:gd name="T21" fmla="*/ 0 60000 65536"/>
                  <a:gd name="T22" fmla="*/ 0 60000 65536"/>
                  <a:gd name="T23" fmla="*/ 0 60000 65536"/>
                  <a:gd name="T24" fmla="*/ 0 w 968"/>
                  <a:gd name="T25" fmla="*/ 0 h 242"/>
                  <a:gd name="T26" fmla="*/ 968 w 968"/>
                  <a:gd name="T27" fmla="*/ 242 h 2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8" h="242">
                    <a:moveTo>
                      <a:pt x="0" y="242"/>
                    </a:moveTo>
                    <a:lnTo>
                      <a:pt x="116" y="230"/>
                    </a:lnTo>
                    <a:lnTo>
                      <a:pt x="231" y="207"/>
                    </a:lnTo>
                    <a:lnTo>
                      <a:pt x="353" y="177"/>
                    </a:lnTo>
                    <a:lnTo>
                      <a:pt x="475" y="142"/>
                    </a:lnTo>
                    <a:lnTo>
                      <a:pt x="724" y="71"/>
                    </a:lnTo>
                    <a:lnTo>
                      <a:pt x="846" y="36"/>
                    </a:lnTo>
                    <a:lnTo>
                      <a:pt x="968" y="0"/>
                    </a:lnTo>
                  </a:path>
                </a:pathLst>
              </a:custGeom>
              <a:noFill/>
              <a:ln w="6">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576" name="Freeform 137"/>
              <p:cNvSpPr>
                <a:spLocks/>
              </p:cNvSpPr>
              <p:nvPr/>
            </p:nvSpPr>
            <p:spPr bwMode="auto">
              <a:xfrm>
                <a:off x="1400" y="1226"/>
                <a:ext cx="423" cy="283"/>
              </a:xfrm>
              <a:custGeom>
                <a:avLst/>
                <a:gdLst>
                  <a:gd name="T0" fmla="*/ 0 w 423"/>
                  <a:gd name="T1" fmla="*/ 0 h 283"/>
                  <a:gd name="T2" fmla="*/ 102 w 423"/>
                  <a:gd name="T3" fmla="*/ 77 h 283"/>
                  <a:gd name="T4" fmla="*/ 211 w 423"/>
                  <a:gd name="T5" fmla="*/ 148 h 283"/>
                  <a:gd name="T6" fmla="*/ 314 w 423"/>
                  <a:gd name="T7" fmla="*/ 224 h 283"/>
                  <a:gd name="T8" fmla="*/ 423 w 423"/>
                  <a:gd name="T9" fmla="*/ 283 h 283"/>
                  <a:gd name="T10" fmla="*/ 0 60000 65536"/>
                  <a:gd name="T11" fmla="*/ 0 60000 65536"/>
                  <a:gd name="T12" fmla="*/ 0 60000 65536"/>
                  <a:gd name="T13" fmla="*/ 0 60000 65536"/>
                  <a:gd name="T14" fmla="*/ 0 60000 65536"/>
                  <a:gd name="T15" fmla="*/ 0 w 423"/>
                  <a:gd name="T16" fmla="*/ 0 h 283"/>
                  <a:gd name="T17" fmla="*/ 423 w 423"/>
                  <a:gd name="T18" fmla="*/ 283 h 283"/>
                </a:gdLst>
                <a:ahLst/>
                <a:cxnLst>
                  <a:cxn ang="T10">
                    <a:pos x="T0" y="T1"/>
                  </a:cxn>
                  <a:cxn ang="T11">
                    <a:pos x="T2" y="T3"/>
                  </a:cxn>
                  <a:cxn ang="T12">
                    <a:pos x="T4" y="T5"/>
                  </a:cxn>
                  <a:cxn ang="T13">
                    <a:pos x="T6" y="T7"/>
                  </a:cxn>
                  <a:cxn ang="T14">
                    <a:pos x="T8" y="T9"/>
                  </a:cxn>
                </a:cxnLst>
                <a:rect l="T15" t="T16" r="T17" b="T18"/>
                <a:pathLst>
                  <a:path w="423" h="283">
                    <a:moveTo>
                      <a:pt x="0" y="0"/>
                    </a:moveTo>
                    <a:lnTo>
                      <a:pt x="102" y="77"/>
                    </a:lnTo>
                    <a:lnTo>
                      <a:pt x="211" y="148"/>
                    </a:lnTo>
                    <a:lnTo>
                      <a:pt x="314" y="224"/>
                    </a:lnTo>
                    <a:lnTo>
                      <a:pt x="423" y="283"/>
                    </a:lnTo>
                  </a:path>
                </a:pathLst>
              </a:custGeom>
              <a:noFill/>
              <a:ln w="6">
                <a:solidFill>
                  <a:srgbClr val="CC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577" name="Freeform 138"/>
              <p:cNvSpPr>
                <a:spLocks/>
              </p:cNvSpPr>
              <p:nvPr/>
            </p:nvSpPr>
            <p:spPr bwMode="auto">
              <a:xfrm>
                <a:off x="1823" y="1509"/>
                <a:ext cx="423" cy="154"/>
              </a:xfrm>
              <a:custGeom>
                <a:avLst/>
                <a:gdLst>
                  <a:gd name="T0" fmla="*/ 0 w 423"/>
                  <a:gd name="T1" fmla="*/ 0 h 154"/>
                  <a:gd name="T2" fmla="*/ 51 w 423"/>
                  <a:gd name="T3" fmla="*/ 24 h 154"/>
                  <a:gd name="T4" fmla="*/ 96 w 423"/>
                  <a:gd name="T5" fmla="*/ 48 h 154"/>
                  <a:gd name="T6" fmla="*/ 186 w 423"/>
                  <a:gd name="T7" fmla="*/ 89 h 154"/>
                  <a:gd name="T8" fmla="*/ 237 w 423"/>
                  <a:gd name="T9" fmla="*/ 107 h 154"/>
                  <a:gd name="T10" fmla="*/ 288 w 423"/>
                  <a:gd name="T11" fmla="*/ 124 h 154"/>
                  <a:gd name="T12" fmla="*/ 352 w 423"/>
                  <a:gd name="T13" fmla="*/ 136 h 154"/>
                  <a:gd name="T14" fmla="*/ 423 w 423"/>
                  <a:gd name="T15" fmla="*/ 154 h 154"/>
                  <a:gd name="T16" fmla="*/ 0 60000 65536"/>
                  <a:gd name="T17" fmla="*/ 0 60000 65536"/>
                  <a:gd name="T18" fmla="*/ 0 60000 65536"/>
                  <a:gd name="T19" fmla="*/ 0 60000 65536"/>
                  <a:gd name="T20" fmla="*/ 0 60000 65536"/>
                  <a:gd name="T21" fmla="*/ 0 60000 65536"/>
                  <a:gd name="T22" fmla="*/ 0 60000 65536"/>
                  <a:gd name="T23" fmla="*/ 0 60000 65536"/>
                  <a:gd name="T24" fmla="*/ 0 w 423"/>
                  <a:gd name="T25" fmla="*/ 0 h 154"/>
                  <a:gd name="T26" fmla="*/ 423 w 423"/>
                  <a:gd name="T27" fmla="*/ 154 h 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3" h="154">
                    <a:moveTo>
                      <a:pt x="0" y="0"/>
                    </a:moveTo>
                    <a:lnTo>
                      <a:pt x="51" y="24"/>
                    </a:lnTo>
                    <a:lnTo>
                      <a:pt x="96" y="48"/>
                    </a:lnTo>
                    <a:lnTo>
                      <a:pt x="186" y="89"/>
                    </a:lnTo>
                    <a:lnTo>
                      <a:pt x="237" y="107"/>
                    </a:lnTo>
                    <a:lnTo>
                      <a:pt x="288" y="124"/>
                    </a:lnTo>
                    <a:lnTo>
                      <a:pt x="352" y="136"/>
                    </a:lnTo>
                    <a:lnTo>
                      <a:pt x="423" y="154"/>
                    </a:lnTo>
                  </a:path>
                </a:pathLst>
              </a:custGeom>
              <a:noFill/>
              <a:ln w="6">
                <a:solidFill>
                  <a:srgbClr val="CC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578" name="Freeform 139"/>
              <p:cNvSpPr>
                <a:spLocks/>
              </p:cNvSpPr>
              <p:nvPr/>
            </p:nvSpPr>
            <p:spPr bwMode="auto">
              <a:xfrm>
                <a:off x="2246" y="1663"/>
                <a:ext cx="800" cy="88"/>
              </a:xfrm>
              <a:custGeom>
                <a:avLst/>
                <a:gdLst>
                  <a:gd name="T0" fmla="*/ 0 w 800"/>
                  <a:gd name="T1" fmla="*/ 0 h 88"/>
                  <a:gd name="T2" fmla="*/ 83 w 800"/>
                  <a:gd name="T3" fmla="*/ 17 h 88"/>
                  <a:gd name="T4" fmla="*/ 166 w 800"/>
                  <a:gd name="T5" fmla="*/ 29 h 88"/>
                  <a:gd name="T6" fmla="*/ 262 w 800"/>
                  <a:gd name="T7" fmla="*/ 47 h 88"/>
                  <a:gd name="T8" fmla="*/ 365 w 800"/>
                  <a:gd name="T9" fmla="*/ 65 h 88"/>
                  <a:gd name="T10" fmla="*/ 474 w 800"/>
                  <a:gd name="T11" fmla="*/ 76 h 88"/>
                  <a:gd name="T12" fmla="*/ 583 w 800"/>
                  <a:gd name="T13" fmla="*/ 82 h 88"/>
                  <a:gd name="T14" fmla="*/ 692 w 800"/>
                  <a:gd name="T15" fmla="*/ 88 h 88"/>
                  <a:gd name="T16" fmla="*/ 800 w 800"/>
                  <a:gd name="T17" fmla="*/ 82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0"/>
                  <a:gd name="T28" fmla="*/ 0 h 88"/>
                  <a:gd name="T29" fmla="*/ 800 w 800"/>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0" h="88">
                    <a:moveTo>
                      <a:pt x="0" y="0"/>
                    </a:moveTo>
                    <a:lnTo>
                      <a:pt x="83" y="17"/>
                    </a:lnTo>
                    <a:lnTo>
                      <a:pt x="166" y="29"/>
                    </a:lnTo>
                    <a:lnTo>
                      <a:pt x="262" y="47"/>
                    </a:lnTo>
                    <a:lnTo>
                      <a:pt x="365" y="65"/>
                    </a:lnTo>
                    <a:lnTo>
                      <a:pt x="474" y="76"/>
                    </a:lnTo>
                    <a:lnTo>
                      <a:pt x="583" y="82"/>
                    </a:lnTo>
                    <a:lnTo>
                      <a:pt x="692" y="88"/>
                    </a:lnTo>
                    <a:lnTo>
                      <a:pt x="800" y="82"/>
                    </a:lnTo>
                  </a:path>
                </a:pathLst>
              </a:custGeom>
              <a:noFill/>
              <a:ln w="6">
                <a:solidFill>
                  <a:srgbClr val="CC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579" name="Freeform 140"/>
              <p:cNvSpPr>
                <a:spLocks/>
              </p:cNvSpPr>
              <p:nvPr/>
            </p:nvSpPr>
            <p:spPr bwMode="auto">
              <a:xfrm>
                <a:off x="3046" y="1539"/>
                <a:ext cx="968" cy="206"/>
              </a:xfrm>
              <a:custGeom>
                <a:avLst/>
                <a:gdLst>
                  <a:gd name="T0" fmla="*/ 0 w 968"/>
                  <a:gd name="T1" fmla="*/ 206 h 206"/>
                  <a:gd name="T2" fmla="*/ 116 w 968"/>
                  <a:gd name="T3" fmla="*/ 195 h 206"/>
                  <a:gd name="T4" fmla="*/ 231 w 968"/>
                  <a:gd name="T5" fmla="*/ 177 h 206"/>
                  <a:gd name="T6" fmla="*/ 353 w 968"/>
                  <a:gd name="T7" fmla="*/ 147 h 206"/>
                  <a:gd name="T8" fmla="*/ 475 w 968"/>
                  <a:gd name="T9" fmla="*/ 124 h 206"/>
                  <a:gd name="T10" fmla="*/ 724 w 968"/>
                  <a:gd name="T11" fmla="*/ 59 h 206"/>
                  <a:gd name="T12" fmla="*/ 846 w 968"/>
                  <a:gd name="T13" fmla="*/ 29 h 206"/>
                  <a:gd name="T14" fmla="*/ 968 w 968"/>
                  <a:gd name="T15" fmla="*/ 0 h 206"/>
                  <a:gd name="T16" fmla="*/ 0 60000 65536"/>
                  <a:gd name="T17" fmla="*/ 0 60000 65536"/>
                  <a:gd name="T18" fmla="*/ 0 60000 65536"/>
                  <a:gd name="T19" fmla="*/ 0 60000 65536"/>
                  <a:gd name="T20" fmla="*/ 0 60000 65536"/>
                  <a:gd name="T21" fmla="*/ 0 60000 65536"/>
                  <a:gd name="T22" fmla="*/ 0 60000 65536"/>
                  <a:gd name="T23" fmla="*/ 0 60000 65536"/>
                  <a:gd name="T24" fmla="*/ 0 w 968"/>
                  <a:gd name="T25" fmla="*/ 0 h 206"/>
                  <a:gd name="T26" fmla="*/ 968 w 968"/>
                  <a:gd name="T27" fmla="*/ 206 h 2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8" h="206">
                    <a:moveTo>
                      <a:pt x="0" y="206"/>
                    </a:moveTo>
                    <a:lnTo>
                      <a:pt x="116" y="195"/>
                    </a:lnTo>
                    <a:lnTo>
                      <a:pt x="231" y="177"/>
                    </a:lnTo>
                    <a:lnTo>
                      <a:pt x="353" y="147"/>
                    </a:lnTo>
                    <a:lnTo>
                      <a:pt x="475" y="124"/>
                    </a:lnTo>
                    <a:lnTo>
                      <a:pt x="724" y="59"/>
                    </a:lnTo>
                    <a:lnTo>
                      <a:pt x="846" y="29"/>
                    </a:lnTo>
                    <a:lnTo>
                      <a:pt x="968" y="0"/>
                    </a:lnTo>
                  </a:path>
                </a:pathLst>
              </a:custGeom>
              <a:noFill/>
              <a:ln w="6">
                <a:solidFill>
                  <a:srgbClr val="CC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580" name="Freeform 141"/>
              <p:cNvSpPr>
                <a:spLocks/>
              </p:cNvSpPr>
              <p:nvPr/>
            </p:nvSpPr>
            <p:spPr bwMode="auto">
              <a:xfrm>
                <a:off x="1400" y="1256"/>
                <a:ext cx="423" cy="165"/>
              </a:xfrm>
              <a:custGeom>
                <a:avLst/>
                <a:gdLst>
                  <a:gd name="T0" fmla="*/ 0 w 423"/>
                  <a:gd name="T1" fmla="*/ 0 h 165"/>
                  <a:gd name="T2" fmla="*/ 102 w 423"/>
                  <a:gd name="T3" fmla="*/ 41 h 165"/>
                  <a:gd name="T4" fmla="*/ 211 w 423"/>
                  <a:gd name="T5" fmla="*/ 76 h 165"/>
                  <a:gd name="T6" fmla="*/ 314 w 423"/>
                  <a:gd name="T7" fmla="*/ 118 h 165"/>
                  <a:gd name="T8" fmla="*/ 423 w 423"/>
                  <a:gd name="T9" fmla="*/ 165 h 165"/>
                  <a:gd name="T10" fmla="*/ 0 60000 65536"/>
                  <a:gd name="T11" fmla="*/ 0 60000 65536"/>
                  <a:gd name="T12" fmla="*/ 0 60000 65536"/>
                  <a:gd name="T13" fmla="*/ 0 60000 65536"/>
                  <a:gd name="T14" fmla="*/ 0 60000 65536"/>
                  <a:gd name="T15" fmla="*/ 0 w 423"/>
                  <a:gd name="T16" fmla="*/ 0 h 165"/>
                  <a:gd name="T17" fmla="*/ 423 w 423"/>
                  <a:gd name="T18" fmla="*/ 165 h 165"/>
                </a:gdLst>
                <a:ahLst/>
                <a:cxnLst>
                  <a:cxn ang="T10">
                    <a:pos x="T0" y="T1"/>
                  </a:cxn>
                  <a:cxn ang="T11">
                    <a:pos x="T2" y="T3"/>
                  </a:cxn>
                  <a:cxn ang="T12">
                    <a:pos x="T4" y="T5"/>
                  </a:cxn>
                  <a:cxn ang="T13">
                    <a:pos x="T6" y="T7"/>
                  </a:cxn>
                  <a:cxn ang="T14">
                    <a:pos x="T8" y="T9"/>
                  </a:cxn>
                </a:cxnLst>
                <a:rect l="T15" t="T16" r="T17" b="T18"/>
                <a:pathLst>
                  <a:path w="423" h="165">
                    <a:moveTo>
                      <a:pt x="0" y="0"/>
                    </a:moveTo>
                    <a:lnTo>
                      <a:pt x="102" y="41"/>
                    </a:lnTo>
                    <a:lnTo>
                      <a:pt x="211" y="76"/>
                    </a:lnTo>
                    <a:lnTo>
                      <a:pt x="314" y="118"/>
                    </a:lnTo>
                    <a:lnTo>
                      <a:pt x="423" y="165"/>
                    </a:lnTo>
                  </a:path>
                </a:pathLst>
              </a:custGeom>
              <a:noFill/>
              <a:ln w="6">
                <a:solidFill>
                  <a:srgbClr val="99CCFF"/>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581" name="Freeform 142"/>
              <p:cNvSpPr>
                <a:spLocks/>
              </p:cNvSpPr>
              <p:nvPr/>
            </p:nvSpPr>
            <p:spPr bwMode="auto">
              <a:xfrm>
                <a:off x="1823" y="1421"/>
                <a:ext cx="423" cy="265"/>
              </a:xfrm>
              <a:custGeom>
                <a:avLst/>
                <a:gdLst>
                  <a:gd name="T0" fmla="*/ 0 w 423"/>
                  <a:gd name="T1" fmla="*/ 0 h 265"/>
                  <a:gd name="T2" fmla="*/ 51 w 423"/>
                  <a:gd name="T3" fmla="*/ 29 h 265"/>
                  <a:gd name="T4" fmla="*/ 96 w 423"/>
                  <a:gd name="T5" fmla="*/ 65 h 265"/>
                  <a:gd name="T6" fmla="*/ 186 w 423"/>
                  <a:gd name="T7" fmla="*/ 136 h 265"/>
                  <a:gd name="T8" fmla="*/ 237 w 423"/>
                  <a:gd name="T9" fmla="*/ 177 h 265"/>
                  <a:gd name="T10" fmla="*/ 288 w 423"/>
                  <a:gd name="T11" fmla="*/ 206 h 265"/>
                  <a:gd name="T12" fmla="*/ 352 w 423"/>
                  <a:gd name="T13" fmla="*/ 242 h 265"/>
                  <a:gd name="T14" fmla="*/ 423 w 423"/>
                  <a:gd name="T15" fmla="*/ 265 h 265"/>
                  <a:gd name="T16" fmla="*/ 0 60000 65536"/>
                  <a:gd name="T17" fmla="*/ 0 60000 65536"/>
                  <a:gd name="T18" fmla="*/ 0 60000 65536"/>
                  <a:gd name="T19" fmla="*/ 0 60000 65536"/>
                  <a:gd name="T20" fmla="*/ 0 60000 65536"/>
                  <a:gd name="T21" fmla="*/ 0 60000 65536"/>
                  <a:gd name="T22" fmla="*/ 0 60000 65536"/>
                  <a:gd name="T23" fmla="*/ 0 60000 65536"/>
                  <a:gd name="T24" fmla="*/ 0 w 423"/>
                  <a:gd name="T25" fmla="*/ 0 h 265"/>
                  <a:gd name="T26" fmla="*/ 423 w 423"/>
                  <a:gd name="T27" fmla="*/ 265 h 2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3" h="265">
                    <a:moveTo>
                      <a:pt x="0" y="0"/>
                    </a:moveTo>
                    <a:lnTo>
                      <a:pt x="51" y="29"/>
                    </a:lnTo>
                    <a:lnTo>
                      <a:pt x="96" y="65"/>
                    </a:lnTo>
                    <a:lnTo>
                      <a:pt x="186" y="136"/>
                    </a:lnTo>
                    <a:lnTo>
                      <a:pt x="237" y="177"/>
                    </a:lnTo>
                    <a:lnTo>
                      <a:pt x="288" y="206"/>
                    </a:lnTo>
                    <a:lnTo>
                      <a:pt x="352" y="242"/>
                    </a:lnTo>
                    <a:lnTo>
                      <a:pt x="423" y="265"/>
                    </a:lnTo>
                  </a:path>
                </a:pathLst>
              </a:custGeom>
              <a:noFill/>
              <a:ln w="6">
                <a:solidFill>
                  <a:srgbClr val="99CCFF"/>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582" name="Freeform 143"/>
              <p:cNvSpPr>
                <a:spLocks/>
              </p:cNvSpPr>
              <p:nvPr/>
            </p:nvSpPr>
            <p:spPr bwMode="auto">
              <a:xfrm>
                <a:off x="2246" y="1686"/>
                <a:ext cx="800" cy="95"/>
              </a:xfrm>
              <a:custGeom>
                <a:avLst/>
                <a:gdLst>
                  <a:gd name="T0" fmla="*/ 0 w 800"/>
                  <a:gd name="T1" fmla="*/ 0 h 95"/>
                  <a:gd name="T2" fmla="*/ 83 w 800"/>
                  <a:gd name="T3" fmla="*/ 24 h 95"/>
                  <a:gd name="T4" fmla="*/ 166 w 800"/>
                  <a:gd name="T5" fmla="*/ 42 h 95"/>
                  <a:gd name="T6" fmla="*/ 262 w 800"/>
                  <a:gd name="T7" fmla="*/ 59 h 95"/>
                  <a:gd name="T8" fmla="*/ 365 w 800"/>
                  <a:gd name="T9" fmla="*/ 77 h 95"/>
                  <a:gd name="T10" fmla="*/ 474 w 800"/>
                  <a:gd name="T11" fmla="*/ 89 h 95"/>
                  <a:gd name="T12" fmla="*/ 583 w 800"/>
                  <a:gd name="T13" fmla="*/ 95 h 95"/>
                  <a:gd name="T14" fmla="*/ 692 w 800"/>
                  <a:gd name="T15" fmla="*/ 95 h 95"/>
                  <a:gd name="T16" fmla="*/ 800 w 800"/>
                  <a:gd name="T17" fmla="*/ 89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0"/>
                  <a:gd name="T28" fmla="*/ 0 h 95"/>
                  <a:gd name="T29" fmla="*/ 800 w 800"/>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0" h="95">
                    <a:moveTo>
                      <a:pt x="0" y="0"/>
                    </a:moveTo>
                    <a:lnTo>
                      <a:pt x="83" y="24"/>
                    </a:lnTo>
                    <a:lnTo>
                      <a:pt x="166" y="42"/>
                    </a:lnTo>
                    <a:lnTo>
                      <a:pt x="262" y="59"/>
                    </a:lnTo>
                    <a:lnTo>
                      <a:pt x="365" y="77"/>
                    </a:lnTo>
                    <a:lnTo>
                      <a:pt x="474" y="89"/>
                    </a:lnTo>
                    <a:lnTo>
                      <a:pt x="583" y="95"/>
                    </a:lnTo>
                    <a:lnTo>
                      <a:pt x="692" y="95"/>
                    </a:lnTo>
                    <a:lnTo>
                      <a:pt x="800" y="89"/>
                    </a:lnTo>
                  </a:path>
                </a:pathLst>
              </a:custGeom>
              <a:noFill/>
              <a:ln w="6">
                <a:solidFill>
                  <a:srgbClr val="99CCFF"/>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583" name="Freeform 144"/>
              <p:cNvSpPr>
                <a:spLocks/>
              </p:cNvSpPr>
              <p:nvPr/>
            </p:nvSpPr>
            <p:spPr bwMode="auto">
              <a:xfrm>
                <a:off x="3046" y="1527"/>
                <a:ext cx="968" cy="248"/>
              </a:xfrm>
              <a:custGeom>
                <a:avLst/>
                <a:gdLst>
                  <a:gd name="T0" fmla="*/ 0 w 968"/>
                  <a:gd name="T1" fmla="*/ 248 h 248"/>
                  <a:gd name="T2" fmla="*/ 116 w 968"/>
                  <a:gd name="T3" fmla="*/ 230 h 248"/>
                  <a:gd name="T4" fmla="*/ 231 w 968"/>
                  <a:gd name="T5" fmla="*/ 212 h 248"/>
                  <a:gd name="T6" fmla="*/ 353 w 968"/>
                  <a:gd name="T7" fmla="*/ 177 h 248"/>
                  <a:gd name="T8" fmla="*/ 475 w 968"/>
                  <a:gd name="T9" fmla="*/ 148 h 248"/>
                  <a:gd name="T10" fmla="*/ 724 w 968"/>
                  <a:gd name="T11" fmla="*/ 71 h 248"/>
                  <a:gd name="T12" fmla="*/ 846 w 968"/>
                  <a:gd name="T13" fmla="*/ 35 h 248"/>
                  <a:gd name="T14" fmla="*/ 968 w 968"/>
                  <a:gd name="T15" fmla="*/ 0 h 248"/>
                  <a:gd name="T16" fmla="*/ 0 60000 65536"/>
                  <a:gd name="T17" fmla="*/ 0 60000 65536"/>
                  <a:gd name="T18" fmla="*/ 0 60000 65536"/>
                  <a:gd name="T19" fmla="*/ 0 60000 65536"/>
                  <a:gd name="T20" fmla="*/ 0 60000 65536"/>
                  <a:gd name="T21" fmla="*/ 0 60000 65536"/>
                  <a:gd name="T22" fmla="*/ 0 60000 65536"/>
                  <a:gd name="T23" fmla="*/ 0 60000 65536"/>
                  <a:gd name="T24" fmla="*/ 0 w 968"/>
                  <a:gd name="T25" fmla="*/ 0 h 248"/>
                  <a:gd name="T26" fmla="*/ 968 w 968"/>
                  <a:gd name="T27" fmla="*/ 248 h 2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8" h="248">
                    <a:moveTo>
                      <a:pt x="0" y="248"/>
                    </a:moveTo>
                    <a:lnTo>
                      <a:pt x="116" y="230"/>
                    </a:lnTo>
                    <a:lnTo>
                      <a:pt x="231" y="212"/>
                    </a:lnTo>
                    <a:lnTo>
                      <a:pt x="353" y="177"/>
                    </a:lnTo>
                    <a:lnTo>
                      <a:pt x="475" y="148"/>
                    </a:lnTo>
                    <a:lnTo>
                      <a:pt x="724" y="71"/>
                    </a:lnTo>
                    <a:lnTo>
                      <a:pt x="846" y="35"/>
                    </a:lnTo>
                    <a:lnTo>
                      <a:pt x="968" y="0"/>
                    </a:lnTo>
                  </a:path>
                </a:pathLst>
              </a:custGeom>
              <a:noFill/>
              <a:ln w="6">
                <a:solidFill>
                  <a:srgbClr val="99CCFF"/>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584" name="Freeform 145"/>
              <p:cNvSpPr>
                <a:spLocks/>
              </p:cNvSpPr>
              <p:nvPr/>
            </p:nvSpPr>
            <p:spPr bwMode="auto">
              <a:xfrm>
                <a:off x="1566" y="2029"/>
                <a:ext cx="423" cy="94"/>
              </a:xfrm>
              <a:custGeom>
                <a:avLst/>
                <a:gdLst>
                  <a:gd name="T0" fmla="*/ 0 w 423"/>
                  <a:gd name="T1" fmla="*/ 0 h 94"/>
                  <a:gd name="T2" fmla="*/ 58 w 423"/>
                  <a:gd name="T3" fmla="*/ 11 h 94"/>
                  <a:gd name="T4" fmla="*/ 129 w 423"/>
                  <a:gd name="T5" fmla="*/ 29 h 94"/>
                  <a:gd name="T6" fmla="*/ 199 w 423"/>
                  <a:gd name="T7" fmla="*/ 53 h 94"/>
                  <a:gd name="T8" fmla="*/ 270 w 423"/>
                  <a:gd name="T9" fmla="*/ 70 h 94"/>
                  <a:gd name="T10" fmla="*/ 327 w 423"/>
                  <a:gd name="T11" fmla="*/ 82 h 94"/>
                  <a:gd name="T12" fmla="*/ 378 w 423"/>
                  <a:gd name="T13" fmla="*/ 94 h 94"/>
                  <a:gd name="T14" fmla="*/ 398 w 423"/>
                  <a:gd name="T15" fmla="*/ 94 h 94"/>
                  <a:gd name="T16" fmla="*/ 411 w 423"/>
                  <a:gd name="T17" fmla="*/ 88 h 94"/>
                  <a:gd name="T18" fmla="*/ 423 w 423"/>
                  <a:gd name="T19" fmla="*/ 88 h 94"/>
                  <a:gd name="T20" fmla="*/ 423 w 423"/>
                  <a:gd name="T21" fmla="*/ 76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3"/>
                  <a:gd name="T34" fmla="*/ 0 h 94"/>
                  <a:gd name="T35" fmla="*/ 423 w 423"/>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3" h="94">
                    <a:moveTo>
                      <a:pt x="0" y="0"/>
                    </a:moveTo>
                    <a:lnTo>
                      <a:pt x="58" y="11"/>
                    </a:lnTo>
                    <a:lnTo>
                      <a:pt x="129" y="29"/>
                    </a:lnTo>
                    <a:lnTo>
                      <a:pt x="199" y="53"/>
                    </a:lnTo>
                    <a:lnTo>
                      <a:pt x="270" y="70"/>
                    </a:lnTo>
                    <a:lnTo>
                      <a:pt x="327" y="82"/>
                    </a:lnTo>
                    <a:lnTo>
                      <a:pt x="378" y="94"/>
                    </a:lnTo>
                    <a:lnTo>
                      <a:pt x="398" y="94"/>
                    </a:lnTo>
                    <a:lnTo>
                      <a:pt x="411" y="88"/>
                    </a:lnTo>
                    <a:lnTo>
                      <a:pt x="423" y="88"/>
                    </a:lnTo>
                    <a:lnTo>
                      <a:pt x="423" y="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585" name="Freeform 146"/>
              <p:cNvSpPr>
                <a:spLocks/>
              </p:cNvSpPr>
              <p:nvPr/>
            </p:nvSpPr>
            <p:spPr bwMode="auto">
              <a:xfrm>
                <a:off x="1528" y="1680"/>
                <a:ext cx="461" cy="425"/>
              </a:xfrm>
              <a:custGeom>
                <a:avLst/>
                <a:gdLst>
                  <a:gd name="T0" fmla="*/ 461 w 461"/>
                  <a:gd name="T1" fmla="*/ 425 h 425"/>
                  <a:gd name="T2" fmla="*/ 455 w 461"/>
                  <a:gd name="T3" fmla="*/ 413 h 425"/>
                  <a:gd name="T4" fmla="*/ 442 w 461"/>
                  <a:gd name="T5" fmla="*/ 390 h 425"/>
                  <a:gd name="T6" fmla="*/ 416 w 461"/>
                  <a:gd name="T7" fmla="*/ 366 h 425"/>
                  <a:gd name="T8" fmla="*/ 384 w 461"/>
                  <a:gd name="T9" fmla="*/ 343 h 425"/>
                  <a:gd name="T10" fmla="*/ 352 w 461"/>
                  <a:gd name="T11" fmla="*/ 307 h 425"/>
                  <a:gd name="T12" fmla="*/ 314 w 461"/>
                  <a:gd name="T13" fmla="*/ 278 h 425"/>
                  <a:gd name="T14" fmla="*/ 231 w 461"/>
                  <a:gd name="T15" fmla="*/ 207 h 425"/>
                  <a:gd name="T16" fmla="*/ 147 w 461"/>
                  <a:gd name="T17" fmla="*/ 136 h 425"/>
                  <a:gd name="T18" fmla="*/ 109 w 461"/>
                  <a:gd name="T19" fmla="*/ 107 h 425"/>
                  <a:gd name="T20" fmla="*/ 77 w 461"/>
                  <a:gd name="T21" fmla="*/ 77 h 425"/>
                  <a:gd name="T22" fmla="*/ 45 w 461"/>
                  <a:gd name="T23" fmla="*/ 48 h 425"/>
                  <a:gd name="T24" fmla="*/ 19 w 461"/>
                  <a:gd name="T25" fmla="*/ 30 h 425"/>
                  <a:gd name="T26" fmla="*/ 6 w 461"/>
                  <a:gd name="T27" fmla="*/ 12 h 425"/>
                  <a:gd name="T28" fmla="*/ 0 w 461"/>
                  <a:gd name="T29" fmla="*/ 0 h 4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1"/>
                  <a:gd name="T46" fmla="*/ 0 h 425"/>
                  <a:gd name="T47" fmla="*/ 461 w 461"/>
                  <a:gd name="T48" fmla="*/ 425 h 4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1" h="425">
                    <a:moveTo>
                      <a:pt x="461" y="425"/>
                    </a:moveTo>
                    <a:lnTo>
                      <a:pt x="455" y="413"/>
                    </a:lnTo>
                    <a:lnTo>
                      <a:pt x="442" y="390"/>
                    </a:lnTo>
                    <a:lnTo>
                      <a:pt x="416" y="366"/>
                    </a:lnTo>
                    <a:lnTo>
                      <a:pt x="384" y="343"/>
                    </a:lnTo>
                    <a:lnTo>
                      <a:pt x="352" y="307"/>
                    </a:lnTo>
                    <a:lnTo>
                      <a:pt x="314" y="278"/>
                    </a:lnTo>
                    <a:lnTo>
                      <a:pt x="231" y="207"/>
                    </a:lnTo>
                    <a:lnTo>
                      <a:pt x="147" y="136"/>
                    </a:lnTo>
                    <a:lnTo>
                      <a:pt x="109" y="107"/>
                    </a:lnTo>
                    <a:lnTo>
                      <a:pt x="77" y="77"/>
                    </a:lnTo>
                    <a:lnTo>
                      <a:pt x="45" y="48"/>
                    </a:lnTo>
                    <a:lnTo>
                      <a:pt x="19" y="30"/>
                    </a:lnTo>
                    <a:lnTo>
                      <a:pt x="6" y="1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586" name="Freeform 147"/>
              <p:cNvSpPr>
                <a:spLocks/>
              </p:cNvSpPr>
              <p:nvPr/>
            </p:nvSpPr>
            <p:spPr bwMode="auto">
              <a:xfrm>
                <a:off x="1528" y="1675"/>
                <a:ext cx="423" cy="177"/>
              </a:xfrm>
              <a:custGeom>
                <a:avLst/>
                <a:gdLst>
                  <a:gd name="T0" fmla="*/ 0 w 423"/>
                  <a:gd name="T1" fmla="*/ 5 h 177"/>
                  <a:gd name="T2" fmla="*/ 6 w 423"/>
                  <a:gd name="T3" fmla="*/ 0 h 177"/>
                  <a:gd name="T4" fmla="*/ 19 w 423"/>
                  <a:gd name="T5" fmla="*/ 0 h 177"/>
                  <a:gd name="T6" fmla="*/ 38 w 423"/>
                  <a:gd name="T7" fmla="*/ 5 h 177"/>
                  <a:gd name="T8" fmla="*/ 64 w 423"/>
                  <a:gd name="T9" fmla="*/ 11 h 177"/>
                  <a:gd name="T10" fmla="*/ 96 w 423"/>
                  <a:gd name="T11" fmla="*/ 23 h 177"/>
                  <a:gd name="T12" fmla="*/ 128 w 423"/>
                  <a:gd name="T13" fmla="*/ 35 h 177"/>
                  <a:gd name="T14" fmla="*/ 211 w 423"/>
                  <a:gd name="T15" fmla="*/ 70 h 177"/>
                  <a:gd name="T16" fmla="*/ 288 w 423"/>
                  <a:gd name="T17" fmla="*/ 106 h 177"/>
                  <a:gd name="T18" fmla="*/ 320 w 423"/>
                  <a:gd name="T19" fmla="*/ 123 h 177"/>
                  <a:gd name="T20" fmla="*/ 359 w 423"/>
                  <a:gd name="T21" fmla="*/ 135 h 177"/>
                  <a:gd name="T22" fmla="*/ 384 w 423"/>
                  <a:gd name="T23" fmla="*/ 153 h 177"/>
                  <a:gd name="T24" fmla="*/ 404 w 423"/>
                  <a:gd name="T25" fmla="*/ 165 h 177"/>
                  <a:gd name="T26" fmla="*/ 416 w 423"/>
                  <a:gd name="T27" fmla="*/ 171 h 177"/>
                  <a:gd name="T28" fmla="*/ 423 w 423"/>
                  <a:gd name="T29" fmla="*/ 177 h 1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3"/>
                  <a:gd name="T46" fmla="*/ 0 h 177"/>
                  <a:gd name="T47" fmla="*/ 423 w 423"/>
                  <a:gd name="T48" fmla="*/ 177 h 1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3" h="177">
                    <a:moveTo>
                      <a:pt x="0" y="5"/>
                    </a:moveTo>
                    <a:lnTo>
                      <a:pt x="6" y="0"/>
                    </a:lnTo>
                    <a:lnTo>
                      <a:pt x="19" y="0"/>
                    </a:lnTo>
                    <a:lnTo>
                      <a:pt x="38" y="5"/>
                    </a:lnTo>
                    <a:lnTo>
                      <a:pt x="64" y="11"/>
                    </a:lnTo>
                    <a:lnTo>
                      <a:pt x="96" y="23"/>
                    </a:lnTo>
                    <a:lnTo>
                      <a:pt x="128" y="35"/>
                    </a:lnTo>
                    <a:lnTo>
                      <a:pt x="211" y="70"/>
                    </a:lnTo>
                    <a:lnTo>
                      <a:pt x="288" y="106"/>
                    </a:lnTo>
                    <a:lnTo>
                      <a:pt x="320" y="123"/>
                    </a:lnTo>
                    <a:lnTo>
                      <a:pt x="359" y="135"/>
                    </a:lnTo>
                    <a:lnTo>
                      <a:pt x="384" y="153"/>
                    </a:lnTo>
                    <a:lnTo>
                      <a:pt x="404" y="165"/>
                    </a:lnTo>
                    <a:lnTo>
                      <a:pt x="416" y="171"/>
                    </a:lnTo>
                    <a:lnTo>
                      <a:pt x="423" y="1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587" name="Freeform 148"/>
              <p:cNvSpPr>
                <a:spLocks/>
              </p:cNvSpPr>
              <p:nvPr/>
            </p:nvSpPr>
            <p:spPr bwMode="auto">
              <a:xfrm>
                <a:off x="1528" y="1781"/>
                <a:ext cx="423" cy="71"/>
              </a:xfrm>
              <a:custGeom>
                <a:avLst/>
                <a:gdLst>
                  <a:gd name="T0" fmla="*/ 423 w 423"/>
                  <a:gd name="T1" fmla="*/ 71 h 71"/>
                  <a:gd name="T2" fmla="*/ 416 w 423"/>
                  <a:gd name="T3" fmla="*/ 71 h 71"/>
                  <a:gd name="T4" fmla="*/ 404 w 423"/>
                  <a:gd name="T5" fmla="*/ 71 h 71"/>
                  <a:gd name="T6" fmla="*/ 384 w 423"/>
                  <a:gd name="T7" fmla="*/ 71 h 71"/>
                  <a:gd name="T8" fmla="*/ 359 w 423"/>
                  <a:gd name="T9" fmla="*/ 65 h 71"/>
                  <a:gd name="T10" fmla="*/ 327 w 423"/>
                  <a:gd name="T11" fmla="*/ 59 h 71"/>
                  <a:gd name="T12" fmla="*/ 295 w 423"/>
                  <a:gd name="T13" fmla="*/ 53 h 71"/>
                  <a:gd name="T14" fmla="*/ 218 w 423"/>
                  <a:gd name="T15" fmla="*/ 35 h 71"/>
                  <a:gd name="T16" fmla="*/ 141 w 423"/>
                  <a:gd name="T17" fmla="*/ 23 h 71"/>
                  <a:gd name="T18" fmla="*/ 77 w 423"/>
                  <a:gd name="T19" fmla="*/ 6 h 71"/>
                  <a:gd name="T20" fmla="*/ 45 w 423"/>
                  <a:gd name="T21" fmla="*/ 6 h 71"/>
                  <a:gd name="T22" fmla="*/ 26 w 423"/>
                  <a:gd name="T23" fmla="*/ 0 h 71"/>
                  <a:gd name="T24" fmla="*/ 6 w 423"/>
                  <a:gd name="T25" fmla="*/ 0 h 71"/>
                  <a:gd name="T26" fmla="*/ 0 w 423"/>
                  <a:gd name="T27" fmla="*/ 6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3"/>
                  <a:gd name="T43" fmla="*/ 0 h 71"/>
                  <a:gd name="T44" fmla="*/ 423 w 423"/>
                  <a:gd name="T45" fmla="*/ 71 h 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3" h="71">
                    <a:moveTo>
                      <a:pt x="423" y="71"/>
                    </a:moveTo>
                    <a:lnTo>
                      <a:pt x="416" y="71"/>
                    </a:lnTo>
                    <a:lnTo>
                      <a:pt x="404" y="71"/>
                    </a:lnTo>
                    <a:lnTo>
                      <a:pt x="384" y="71"/>
                    </a:lnTo>
                    <a:lnTo>
                      <a:pt x="359" y="65"/>
                    </a:lnTo>
                    <a:lnTo>
                      <a:pt x="327" y="59"/>
                    </a:lnTo>
                    <a:lnTo>
                      <a:pt x="295" y="53"/>
                    </a:lnTo>
                    <a:lnTo>
                      <a:pt x="218" y="35"/>
                    </a:lnTo>
                    <a:lnTo>
                      <a:pt x="141" y="23"/>
                    </a:lnTo>
                    <a:lnTo>
                      <a:pt x="77" y="6"/>
                    </a:lnTo>
                    <a:lnTo>
                      <a:pt x="45" y="6"/>
                    </a:lnTo>
                    <a:lnTo>
                      <a:pt x="26" y="0"/>
                    </a:lnTo>
                    <a:lnTo>
                      <a:pt x="6" y="0"/>
                    </a:lnTo>
                    <a:lnTo>
                      <a:pt x="0"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588" name="Freeform 149"/>
              <p:cNvSpPr>
                <a:spLocks/>
              </p:cNvSpPr>
              <p:nvPr/>
            </p:nvSpPr>
            <p:spPr bwMode="auto">
              <a:xfrm>
                <a:off x="1528" y="1787"/>
                <a:ext cx="295" cy="206"/>
              </a:xfrm>
              <a:custGeom>
                <a:avLst/>
                <a:gdLst>
                  <a:gd name="T0" fmla="*/ 0 w 295"/>
                  <a:gd name="T1" fmla="*/ 0 h 206"/>
                  <a:gd name="T2" fmla="*/ 0 w 295"/>
                  <a:gd name="T3" fmla="*/ 6 h 206"/>
                  <a:gd name="T4" fmla="*/ 0 w 295"/>
                  <a:gd name="T5" fmla="*/ 11 h 206"/>
                  <a:gd name="T6" fmla="*/ 26 w 295"/>
                  <a:gd name="T7" fmla="*/ 35 h 206"/>
                  <a:gd name="T8" fmla="*/ 58 w 295"/>
                  <a:gd name="T9" fmla="*/ 59 h 206"/>
                  <a:gd name="T10" fmla="*/ 103 w 295"/>
                  <a:gd name="T11" fmla="*/ 88 h 206"/>
                  <a:gd name="T12" fmla="*/ 154 w 295"/>
                  <a:gd name="T13" fmla="*/ 118 h 206"/>
                  <a:gd name="T14" fmla="*/ 205 w 295"/>
                  <a:gd name="T15" fmla="*/ 147 h 206"/>
                  <a:gd name="T16" fmla="*/ 250 w 295"/>
                  <a:gd name="T17" fmla="*/ 177 h 206"/>
                  <a:gd name="T18" fmla="*/ 295 w 295"/>
                  <a:gd name="T19" fmla="*/ 206 h 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5"/>
                  <a:gd name="T31" fmla="*/ 0 h 206"/>
                  <a:gd name="T32" fmla="*/ 295 w 295"/>
                  <a:gd name="T33" fmla="*/ 206 h 2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5" h="206">
                    <a:moveTo>
                      <a:pt x="0" y="0"/>
                    </a:moveTo>
                    <a:lnTo>
                      <a:pt x="0" y="6"/>
                    </a:lnTo>
                    <a:lnTo>
                      <a:pt x="0" y="11"/>
                    </a:lnTo>
                    <a:lnTo>
                      <a:pt x="26" y="35"/>
                    </a:lnTo>
                    <a:lnTo>
                      <a:pt x="58" y="59"/>
                    </a:lnTo>
                    <a:lnTo>
                      <a:pt x="103" y="88"/>
                    </a:lnTo>
                    <a:lnTo>
                      <a:pt x="154" y="118"/>
                    </a:lnTo>
                    <a:lnTo>
                      <a:pt x="205" y="147"/>
                    </a:lnTo>
                    <a:lnTo>
                      <a:pt x="250" y="177"/>
                    </a:lnTo>
                    <a:lnTo>
                      <a:pt x="295" y="2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589" name="Line 150"/>
              <p:cNvSpPr>
                <a:spLocks noChangeShapeType="1"/>
              </p:cNvSpPr>
              <p:nvPr/>
            </p:nvSpPr>
            <p:spPr bwMode="auto">
              <a:xfrm>
                <a:off x="1566" y="2029"/>
                <a:ext cx="84"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90" name="Line 151"/>
              <p:cNvSpPr>
                <a:spLocks noChangeShapeType="1"/>
              </p:cNvSpPr>
              <p:nvPr/>
            </p:nvSpPr>
            <p:spPr bwMode="auto">
              <a:xfrm>
                <a:off x="1650" y="2005"/>
                <a:ext cx="1" cy="5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91" name="Line 152"/>
              <p:cNvSpPr>
                <a:spLocks noChangeShapeType="1"/>
              </p:cNvSpPr>
              <p:nvPr/>
            </p:nvSpPr>
            <p:spPr bwMode="auto">
              <a:xfrm>
                <a:off x="1989" y="2105"/>
                <a:ext cx="167"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92" name="Line 153"/>
              <p:cNvSpPr>
                <a:spLocks noChangeShapeType="1"/>
              </p:cNvSpPr>
              <p:nvPr/>
            </p:nvSpPr>
            <p:spPr bwMode="auto">
              <a:xfrm>
                <a:off x="2156" y="2082"/>
                <a:ext cx="1" cy="5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93" name="Line 154"/>
              <p:cNvSpPr>
                <a:spLocks noChangeShapeType="1"/>
              </p:cNvSpPr>
              <p:nvPr/>
            </p:nvSpPr>
            <p:spPr bwMode="auto">
              <a:xfrm>
                <a:off x="1528" y="1680"/>
                <a:ext cx="83"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94" name="Line 155"/>
              <p:cNvSpPr>
                <a:spLocks noChangeShapeType="1"/>
              </p:cNvSpPr>
              <p:nvPr/>
            </p:nvSpPr>
            <p:spPr bwMode="auto">
              <a:xfrm>
                <a:off x="1611" y="1657"/>
                <a:ext cx="1" cy="5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95" name="Line 156"/>
              <p:cNvSpPr>
                <a:spLocks noChangeShapeType="1"/>
              </p:cNvSpPr>
              <p:nvPr/>
            </p:nvSpPr>
            <p:spPr bwMode="auto">
              <a:xfrm>
                <a:off x="1951" y="1852"/>
                <a:ext cx="205"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96" name="Line 157"/>
              <p:cNvSpPr>
                <a:spLocks noChangeShapeType="1"/>
              </p:cNvSpPr>
              <p:nvPr/>
            </p:nvSpPr>
            <p:spPr bwMode="auto">
              <a:xfrm>
                <a:off x="2156" y="1828"/>
                <a:ext cx="1" cy="5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97" name="Line 158"/>
              <p:cNvSpPr>
                <a:spLocks noChangeShapeType="1"/>
              </p:cNvSpPr>
              <p:nvPr/>
            </p:nvSpPr>
            <p:spPr bwMode="auto">
              <a:xfrm>
                <a:off x="1528" y="1787"/>
                <a:ext cx="83"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98" name="Line 159"/>
              <p:cNvSpPr>
                <a:spLocks noChangeShapeType="1"/>
              </p:cNvSpPr>
              <p:nvPr/>
            </p:nvSpPr>
            <p:spPr bwMode="auto">
              <a:xfrm>
                <a:off x="1611" y="1763"/>
                <a:ext cx="1" cy="5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599" name="Line 160"/>
              <p:cNvSpPr>
                <a:spLocks noChangeShapeType="1"/>
              </p:cNvSpPr>
              <p:nvPr/>
            </p:nvSpPr>
            <p:spPr bwMode="auto">
              <a:xfrm>
                <a:off x="1823" y="1993"/>
                <a:ext cx="250"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00" name="Line 161"/>
              <p:cNvSpPr>
                <a:spLocks noChangeShapeType="1"/>
              </p:cNvSpPr>
              <p:nvPr/>
            </p:nvSpPr>
            <p:spPr bwMode="auto">
              <a:xfrm>
                <a:off x="2073" y="1970"/>
                <a:ext cx="1" cy="5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01" name="Line 162"/>
              <p:cNvSpPr>
                <a:spLocks noChangeShapeType="1"/>
              </p:cNvSpPr>
              <p:nvPr/>
            </p:nvSpPr>
            <p:spPr bwMode="auto">
              <a:xfrm flipH="1">
                <a:off x="1355" y="2029"/>
                <a:ext cx="211"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02" name="Line 163"/>
              <p:cNvSpPr>
                <a:spLocks noChangeShapeType="1"/>
              </p:cNvSpPr>
              <p:nvPr/>
            </p:nvSpPr>
            <p:spPr bwMode="auto">
              <a:xfrm>
                <a:off x="1355" y="2005"/>
                <a:ext cx="1" cy="5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03" name="Line 164"/>
              <p:cNvSpPr>
                <a:spLocks noChangeShapeType="1"/>
              </p:cNvSpPr>
              <p:nvPr/>
            </p:nvSpPr>
            <p:spPr bwMode="auto">
              <a:xfrm flipH="1">
                <a:off x="1823" y="2105"/>
                <a:ext cx="166"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04" name="Line 165"/>
              <p:cNvSpPr>
                <a:spLocks noChangeShapeType="1"/>
              </p:cNvSpPr>
              <p:nvPr/>
            </p:nvSpPr>
            <p:spPr bwMode="auto">
              <a:xfrm>
                <a:off x="1823" y="2082"/>
                <a:ext cx="1" cy="5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05" name="Line 166"/>
              <p:cNvSpPr>
                <a:spLocks noChangeShapeType="1"/>
              </p:cNvSpPr>
              <p:nvPr/>
            </p:nvSpPr>
            <p:spPr bwMode="auto">
              <a:xfrm flipH="1">
                <a:off x="1438" y="1680"/>
                <a:ext cx="90"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06" name="Line 167"/>
              <p:cNvSpPr>
                <a:spLocks noChangeShapeType="1"/>
              </p:cNvSpPr>
              <p:nvPr/>
            </p:nvSpPr>
            <p:spPr bwMode="auto">
              <a:xfrm>
                <a:off x="1438" y="1657"/>
                <a:ext cx="1" cy="5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07" name="Line 168"/>
              <p:cNvSpPr>
                <a:spLocks noChangeShapeType="1"/>
              </p:cNvSpPr>
              <p:nvPr/>
            </p:nvSpPr>
            <p:spPr bwMode="auto">
              <a:xfrm flipH="1">
                <a:off x="1611" y="1852"/>
                <a:ext cx="340"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08" name="Line 169"/>
              <p:cNvSpPr>
                <a:spLocks noChangeShapeType="1"/>
              </p:cNvSpPr>
              <p:nvPr/>
            </p:nvSpPr>
            <p:spPr bwMode="auto">
              <a:xfrm>
                <a:off x="1611" y="1828"/>
                <a:ext cx="1" cy="5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09" name="Line 170"/>
              <p:cNvSpPr>
                <a:spLocks noChangeShapeType="1"/>
              </p:cNvSpPr>
              <p:nvPr/>
            </p:nvSpPr>
            <p:spPr bwMode="auto">
              <a:xfrm flipH="1">
                <a:off x="1400" y="1787"/>
                <a:ext cx="128"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10" name="Line 171"/>
              <p:cNvSpPr>
                <a:spLocks noChangeShapeType="1"/>
              </p:cNvSpPr>
              <p:nvPr/>
            </p:nvSpPr>
            <p:spPr bwMode="auto">
              <a:xfrm>
                <a:off x="1400" y="1763"/>
                <a:ext cx="1" cy="5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11" name="Line 172"/>
              <p:cNvSpPr>
                <a:spLocks noChangeShapeType="1"/>
              </p:cNvSpPr>
              <p:nvPr/>
            </p:nvSpPr>
            <p:spPr bwMode="auto">
              <a:xfrm flipH="1">
                <a:off x="1611" y="1993"/>
                <a:ext cx="212"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12" name="Line 173"/>
              <p:cNvSpPr>
                <a:spLocks noChangeShapeType="1"/>
              </p:cNvSpPr>
              <p:nvPr/>
            </p:nvSpPr>
            <p:spPr bwMode="auto">
              <a:xfrm>
                <a:off x="1611" y="1970"/>
                <a:ext cx="1" cy="5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13" name="Line 174"/>
              <p:cNvSpPr>
                <a:spLocks noChangeShapeType="1"/>
              </p:cNvSpPr>
              <p:nvPr/>
            </p:nvSpPr>
            <p:spPr bwMode="auto">
              <a:xfrm flipV="1">
                <a:off x="1566" y="1798"/>
                <a:ext cx="1" cy="23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14" name="Line 175"/>
              <p:cNvSpPr>
                <a:spLocks noChangeShapeType="1"/>
              </p:cNvSpPr>
              <p:nvPr/>
            </p:nvSpPr>
            <p:spPr bwMode="auto">
              <a:xfrm>
                <a:off x="1541" y="1798"/>
                <a:ext cx="58"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15" name="Line 176"/>
              <p:cNvSpPr>
                <a:spLocks noChangeShapeType="1"/>
              </p:cNvSpPr>
              <p:nvPr/>
            </p:nvSpPr>
            <p:spPr bwMode="auto">
              <a:xfrm flipV="1">
                <a:off x="1989" y="1822"/>
                <a:ext cx="1" cy="28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16" name="Line 177"/>
              <p:cNvSpPr>
                <a:spLocks noChangeShapeType="1"/>
              </p:cNvSpPr>
              <p:nvPr/>
            </p:nvSpPr>
            <p:spPr bwMode="auto">
              <a:xfrm>
                <a:off x="1964" y="1822"/>
                <a:ext cx="57"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17" name="Line 178"/>
              <p:cNvSpPr>
                <a:spLocks noChangeShapeType="1"/>
              </p:cNvSpPr>
              <p:nvPr/>
            </p:nvSpPr>
            <p:spPr bwMode="auto">
              <a:xfrm flipV="1">
                <a:off x="1528" y="1604"/>
                <a:ext cx="1" cy="76"/>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18" name="Line 179"/>
              <p:cNvSpPr>
                <a:spLocks noChangeShapeType="1"/>
              </p:cNvSpPr>
              <p:nvPr/>
            </p:nvSpPr>
            <p:spPr bwMode="auto">
              <a:xfrm>
                <a:off x="1502" y="1604"/>
                <a:ext cx="58"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19" name="Line 180"/>
              <p:cNvSpPr>
                <a:spLocks noChangeShapeType="1"/>
              </p:cNvSpPr>
              <p:nvPr/>
            </p:nvSpPr>
            <p:spPr bwMode="auto">
              <a:xfrm flipV="1">
                <a:off x="1951" y="1716"/>
                <a:ext cx="1" cy="136"/>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20" name="Line 181"/>
              <p:cNvSpPr>
                <a:spLocks noChangeShapeType="1"/>
              </p:cNvSpPr>
              <p:nvPr/>
            </p:nvSpPr>
            <p:spPr bwMode="auto">
              <a:xfrm>
                <a:off x="1925" y="1716"/>
                <a:ext cx="58"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21" name="Line 182"/>
              <p:cNvSpPr>
                <a:spLocks noChangeShapeType="1"/>
              </p:cNvSpPr>
              <p:nvPr/>
            </p:nvSpPr>
            <p:spPr bwMode="auto">
              <a:xfrm flipV="1">
                <a:off x="1528" y="1680"/>
                <a:ext cx="1" cy="107"/>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22" name="Line 183"/>
              <p:cNvSpPr>
                <a:spLocks noChangeShapeType="1"/>
              </p:cNvSpPr>
              <p:nvPr/>
            </p:nvSpPr>
            <p:spPr bwMode="auto">
              <a:xfrm>
                <a:off x="1502" y="1680"/>
                <a:ext cx="58"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23" name="Line 184"/>
              <p:cNvSpPr>
                <a:spLocks noChangeShapeType="1"/>
              </p:cNvSpPr>
              <p:nvPr/>
            </p:nvSpPr>
            <p:spPr bwMode="auto">
              <a:xfrm flipV="1">
                <a:off x="1823" y="1787"/>
                <a:ext cx="1" cy="206"/>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24" name="Line 185"/>
              <p:cNvSpPr>
                <a:spLocks noChangeShapeType="1"/>
              </p:cNvSpPr>
              <p:nvPr/>
            </p:nvSpPr>
            <p:spPr bwMode="auto">
              <a:xfrm>
                <a:off x="1797" y="1787"/>
                <a:ext cx="58"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25" name="Line 186"/>
              <p:cNvSpPr>
                <a:spLocks noChangeShapeType="1"/>
              </p:cNvSpPr>
              <p:nvPr/>
            </p:nvSpPr>
            <p:spPr bwMode="auto">
              <a:xfrm>
                <a:off x="1566" y="2029"/>
                <a:ext cx="1" cy="472"/>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26" name="Line 187"/>
              <p:cNvSpPr>
                <a:spLocks noChangeShapeType="1"/>
              </p:cNvSpPr>
              <p:nvPr/>
            </p:nvSpPr>
            <p:spPr bwMode="auto">
              <a:xfrm>
                <a:off x="1541" y="2996"/>
                <a:ext cx="58"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27" name="Line 188"/>
              <p:cNvSpPr>
                <a:spLocks noChangeShapeType="1"/>
              </p:cNvSpPr>
              <p:nvPr/>
            </p:nvSpPr>
            <p:spPr bwMode="auto">
              <a:xfrm>
                <a:off x="1989" y="2105"/>
                <a:ext cx="1" cy="396"/>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28" name="Line 189"/>
              <p:cNvSpPr>
                <a:spLocks noChangeShapeType="1"/>
              </p:cNvSpPr>
              <p:nvPr/>
            </p:nvSpPr>
            <p:spPr bwMode="auto">
              <a:xfrm>
                <a:off x="1964" y="2996"/>
                <a:ext cx="57"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29" name="Line 190"/>
              <p:cNvSpPr>
                <a:spLocks noChangeShapeType="1"/>
              </p:cNvSpPr>
              <p:nvPr/>
            </p:nvSpPr>
            <p:spPr bwMode="auto">
              <a:xfrm>
                <a:off x="1528" y="1680"/>
                <a:ext cx="1" cy="107"/>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30" name="Line 191"/>
              <p:cNvSpPr>
                <a:spLocks noChangeShapeType="1"/>
              </p:cNvSpPr>
              <p:nvPr/>
            </p:nvSpPr>
            <p:spPr bwMode="auto">
              <a:xfrm>
                <a:off x="1502" y="1787"/>
                <a:ext cx="58"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31" name="Line 192"/>
              <p:cNvSpPr>
                <a:spLocks noChangeShapeType="1"/>
              </p:cNvSpPr>
              <p:nvPr/>
            </p:nvSpPr>
            <p:spPr bwMode="auto">
              <a:xfrm>
                <a:off x="1951" y="1852"/>
                <a:ext cx="1" cy="365"/>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32" name="Line 193"/>
              <p:cNvSpPr>
                <a:spLocks noChangeShapeType="1"/>
              </p:cNvSpPr>
              <p:nvPr/>
            </p:nvSpPr>
            <p:spPr bwMode="auto">
              <a:xfrm>
                <a:off x="1925" y="2217"/>
                <a:ext cx="58"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33" name="Line 194"/>
              <p:cNvSpPr>
                <a:spLocks noChangeShapeType="1"/>
              </p:cNvSpPr>
              <p:nvPr/>
            </p:nvSpPr>
            <p:spPr bwMode="auto">
              <a:xfrm>
                <a:off x="1528" y="1787"/>
                <a:ext cx="1" cy="206"/>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34" name="Line 195"/>
              <p:cNvSpPr>
                <a:spLocks noChangeShapeType="1"/>
              </p:cNvSpPr>
              <p:nvPr/>
            </p:nvSpPr>
            <p:spPr bwMode="auto">
              <a:xfrm>
                <a:off x="1502" y="1993"/>
                <a:ext cx="58" cy="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35" name="Freeform 196"/>
              <p:cNvSpPr>
                <a:spLocks/>
              </p:cNvSpPr>
              <p:nvPr/>
            </p:nvSpPr>
            <p:spPr bwMode="auto">
              <a:xfrm>
                <a:off x="1368" y="1503"/>
                <a:ext cx="64" cy="59"/>
              </a:xfrm>
              <a:custGeom>
                <a:avLst/>
                <a:gdLst>
                  <a:gd name="T0" fmla="*/ 32 w 64"/>
                  <a:gd name="T1" fmla="*/ 0 h 59"/>
                  <a:gd name="T2" fmla="*/ 64 w 64"/>
                  <a:gd name="T3" fmla="*/ 30 h 59"/>
                  <a:gd name="T4" fmla="*/ 32 w 64"/>
                  <a:gd name="T5" fmla="*/ 59 h 59"/>
                  <a:gd name="T6" fmla="*/ 0 w 64"/>
                  <a:gd name="T7" fmla="*/ 30 h 59"/>
                  <a:gd name="T8" fmla="*/ 32 w 64"/>
                  <a:gd name="T9" fmla="*/ 0 h 59"/>
                  <a:gd name="T10" fmla="*/ 0 60000 65536"/>
                  <a:gd name="T11" fmla="*/ 0 60000 65536"/>
                  <a:gd name="T12" fmla="*/ 0 60000 65536"/>
                  <a:gd name="T13" fmla="*/ 0 60000 65536"/>
                  <a:gd name="T14" fmla="*/ 0 60000 65536"/>
                  <a:gd name="T15" fmla="*/ 0 w 64"/>
                  <a:gd name="T16" fmla="*/ 0 h 59"/>
                  <a:gd name="T17" fmla="*/ 64 w 64"/>
                  <a:gd name="T18" fmla="*/ 59 h 59"/>
                </a:gdLst>
                <a:ahLst/>
                <a:cxnLst>
                  <a:cxn ang="T10">
                    <a:pos x="T0" y="T1"/>
                  </a:cxn>
                  <a:cxn ang="T11">
                    <a:pos x="T2" y="T3"/>
                  </a:cxn>
                  <a:cxn ang="T12">
                    <a:pos x="T4" y="T5"/>
                  </a:cxn>
                  <a:cxn ang="T13">
                    <a:pos x="T6" y="T7"/>
                  </a:cxn>
                  <a:cxn ang="T14">
                    <a:pos x="T8" y="T9"/>
                  </a:cxn>
                </a:cxnLst>
                <a:rect l="T15" t="T16" r="T17" b="T18"/>
                <a:pathLst>
                  <a:path w="64" h="59">
                    <a:moveTo>
                      <a:pt x="32" y="0"/>
                    </a:moveTo>
                    <a:lnTo>
                      <a:pt x="64" y="30"/>
                    </a:lnTo>
                    <a:lnTo>
                      <a:pt x="32" y="59"/>
                    </a:lnTo>
                    <a:lnTo>
                      <a:pt x="0" y="30"/>
                    </a:lnTo>
                    <a:lnTo>
                      <a:pt x="32" y="0"/>
                    </a:lnTo>
                    <a:close/>
                  </a:path>
                </a:pathLst>
              </a:custGeom>
              <a:solidFill>
                <a:srgbClr val="000080"/>
              </a:solidFill>
              <a:ln w="6">
                <a:solidFill>
                  <a:srgbClr val="000080"/>
                </a:solidFill>
                <a:round/>
                <a:headEnd/>
                <a:tailEnd/>
              </a:ln>
            </p:spPr>
            <p:txBody>
              <a:bodyPr/>
              <a:lstStyle/>
              <a:p>
                <a:endParaRPr lang="de-DE"/>
              </a:p>
            </p:txBody>
          </p:sp>
          <p:sp>
            <p:nvSpPr>
              <p:cNvPr id="12636" name="Freeform 197"/>
              <p:cNvSpPr>
                <a:spLocks/>
              </p:cNvSpPr>
              <p:nvPr/>
            </p:nvSpPr>
            <p:spPr bwMode="auto">
              <a:xfrm>
                <a:off x="1791" y="2023"/>
                <a:ext cx="64" cy="59"/>
              </a:xfrm>
              <a:custGeom>
                <a:avLst/>
                <a:gdLst>
                  <a:gd name="T0" fmla="*/ 32 w 64"/>
                  <a:gd name="T1" fmla="*/ 0 h 59"/>
                  <a:gd name="T2" fmla="*/ 64 w 64"/>
                  <a:gd name="T3" fmla="*/ 29 h 59"/>
                  <a:gd name="T4" fmla="*/ 32 w 64"/>
                  <a:gd name="T5" fmla="*/ 59 h 59"/>
                  <a:gd name="T6" fmla="*/ 0 w 64"/>
                  <a:gd name="T7" fmla="*/ 29 h 59"/>
                  <a:gd name="T8" fmla="*/ 32 w 64"/>
                  <a:gd name="T9" fmla="*/ 0 h 59"/>
                  <a:gd name="T10" fmla="*/ 0 60000 65536"/>
                  <a:gd name="T11" fmla="*/ 0 60000 65536"/>
                  <a:gd name="T12" fmla="*/ 0 60000 65536"/>
                  <a:gd name="T13" fmla="*/ 0 60000 65536"/>
                  <a:gd name="T14" fmla="*/ 0 60000 65536"/>
                  <a:gd name="T15" fmla="*/ 0 w 64"/>
                  <a:gd name="T16" fmla="*/ 0 h 59"/>
                  <a:gd name="T17" fmla="*/ 64 w 64"/>
                  <a:gd name="T18" fmla="*/ 59 h 59"/>
                </a:gdLst>
                <a:ahLst/>
                <a:cxnLst>
                  <a:cxn ang="T10">
                    <a:pos x="T0" y="T1"/>
                  </a:cxn>
                  <a:cxn ang="T11">
                    <a:pos x="T2" y="T3"/>
                  </a:cxn>
                  <a:cxn ang="T12">
                    <a:pos x="T4" y="T5"/>
                  </a:cxn>
                  <a:cxn ang="T13">
                    <a:pos x="T6" y="T7"/>
                  </a:cxn>
                  <a:cxn ang="T14">
                    <a:pos x="T8" y="T9"/>
                  </a:cxn>
                </a:cxnLst>
                <a:rect l="T15" t="T16" r="T17" b="T18"/>
                <a:pathLst>
                  <a:path w="64" h="59">
                    <a:moveTo>
                      <a:pt x="32" y="0"/>
                    </a:moveTo>
                    <a:lnTo>
                      <a:pt x="64" y="29"/>
                    </a:lnTo>
                    <a:lnTo>
                      <a:pt x="32" y="59"/>
                    </a:lnTo>
                    <a:lnTo>
                      <a:pt x="0" y="29"/>
                    </a:lnTo>
                    <a:lnTo>
                      <a:pt x="32" y="0"/>
                    </a:lnTo>
                    <a:close/>
                  </a:path>
                </a:pathLst>
              </a:custGeom>
              <a:solidFill>
                <a:srgbClr val="000080"/>
              </a:solidFill>
              <a:ln w="6">
                <a:solidFill>
                  <a:srgbClr val="000080"/>
                </a:solidFill>
                <a:round/>
                <a:headEnd/>
                <a:tailEnd/>
              </a:ln>
            </p:spPr>
            <p:txBody>
              <a:bodyPr/>
              <a:lstStyle/>
              <a:p>
                <a:endParaRPr lang="de-DE"/>
              </a:p>
            </p:txBody>
          </p:sp>
          <p:sp>
            <p:nvSpPr>
              <p:cNvPr id="12637" name="Freeform 198"/>
              <p:cNvSpPr>
                <a:spLocks/>
              </p:cNvSpPr>
              <p:nvPr/>
            </p:nvSpPr>
            <p:spPr bwMode="auto">
              <a:xfrm>
                <a:off x="2214" y="2306"/>
                <a:ext cx="64" cy="59"/>
              </a:xfrm>
              <a:custGeom>
                <a:avLst/>
                <a:gdLst>
                  <a:gd name="T0" fmla="*/ 32 w 64"/>
                  <a:gd name="T1" fmla="*/ 0 h 59"/>
                  <a:gd name="T2" fmla="*/ 64 w 64"/>
                  <a:gd name="T3" fmla="*/ 29 h 59"/>
                  <a:gd name="T4" fmla="*/ 32 w 64"/>
                  <a:gd name="T5" fmla="*/ 59 h 59"/>
                  <a:gd name="T6" fmla="*/ 0 w 64"/>
                  <a:gd name="T7" fmla="*/ 29 h 59"/>
                  <a:gd name="T8" fmla="*/ 32 w 64"/>
                  <a:gd name="T9" fmla="*/ 0 h 59"/>
                  <a:gd name="T10" fmla="*/ 0 60000 65536"/>
                  <a:gd name="T11" fmla="*/ 0 60000 65536"/>
                  <a:gd name="T12" fmla="*/ 0 60000 65536"/>
                  <a:gd name="T13" fmla="*/ 0 60000 65536"/>
                  <a:gd name="T14" fmla="*/ 0 60000 65536"/>
                  <a:gd name="T15" fmla="*/ 0 w 64"/>
                  <a:gd name="T16" fmla="*/ 0 h 59"/>
                  <a:gd name="T17" fmla="*/ 64 w 64"/>
                  <a:gd name="T18" fmla="*/ 59 h 59"/>
                </a:gdLst>
                <a:ahLst/>
                <a:cxnLst>
                  <a:cxn ang="T10">
                    <a:pos x="T0" y="T1"/>
                  </a:cxn>
                  <a:cxn ang="T11">
                    <a:pos x="T2" y="T3"/>
                  </a:cxn>
                  <a:cxn ang="T12">
                    <a:pos x="T4" y="T5"/>
                  </a:cxn>
                  <a:cxn ang="T13">
                    <a:pos x="T6" y="T7"/>
                  </a:cxn>
                  <a:cxn ang="T14">
                    <a:pos x="T8" y="T9"/>
                  </a:cxn>
                </a:cxnLst>
                <a:rect l="T15" t="T16" r="T17" b="T18"/>
                <a:pathLst>
                  <a:path w="64" h="59">
                    <a:moveTo>
                      <a:pt x="32" y="0"/>
                    </a:moveTo>
                    <a:lnTo>
                      <a:pt x="64" y="29"/>
                    </a:lnTo>
                    <a:lnTo>
                      <a:pt x="32" y="59"/>
                    </a:lnTo>
                    <a:lnTo>
                      <a:pt x="0" y="29"/>
                    </a:lnTo>
                    <a:lnTo>
                      <a:pt x="32" y="0"/>
                    </a:lnTo>
                    <a:close/>
                  </a:path>
                </a:pathLst>
              </a:custGeom>
              <a:solidFill>
                <a:srgbClr val="000080"/>
              </a:solidFill>
              <a:ln w="6">
                <a:solidFill>
                  <a:srgbClr val="000080"/>
                </a:solidFill>
                <a:round/>
                <a:headEnd/>
                <a:tailEnd/>
              </a:ln>
            </p:spPr>
            <p:txBody>
              <a:bodyPr/>
              <a:lstStyle/>
              <a:p>
                <a:endParaRPr lang="de-DE"/>
              </a:p>
            </p:txBody>
          </p:sp>
          <p:sp>
            <p:nvSpPr>
              <p:cNvPr id="12638" name="Freeform 199"/>
              <p:cNvSpPr>
                <a:spLocks/>
              </p:cNvSpPr>
              <p:nvPr/>
            </p:nvSpPr>
            <p:spPr bwMode="auto">
              <a:xfrm>
                <a:off x="3014" y="2400"/>
                <a:ext cx="65" cy="59"/>
              </a:xfrm>
              <a:custGeom>
                <a:avLst/>
                <a:gdLst>
                  <a:gd name="T0" fmla="*/ 32 w 65"/>
                  <a:gd name="T1" fmla="*/ 0 h 59"/>
                  <a:gd name="T2" fmla="*/ 65 w 65"/>
                  <a:gd name="T3" fmla="*/ 30 h 59"/>
                  <a:gd name="T4" fmla="*/ 32 w 65"/>
                  <a:gd name="T5" fmla="*/ 59 h 59"/>
                  <a:gd name="T6" fmla="*/ 0 w 65"/>
                  <a:gd name="T7" fmla="*/ 30 h 59"/>
                  <a:gd name="T8" fmla="*/ 32 w 65"/>
                  <a:gd name="T9" fmla="*/ 0 h 59"/>
                  <a:gd name="T10" fmla="*/ 0 60000 65536"/>
                  <a:gd name="T11" fmla="*/ 0 60000 65536"/>
                  <a:gd name="T12" fmla="*/ 0 60000 65536"/>
                  <a:gd name="T13" fmla="*/ 0 60000 65536"/>
                  <a:gd name="T14" fmla="*/ 0 60000 65536"/>
                  <a:gd name="T15" fmla="*/ 0 w 65"/>
                  <a:gd name="T16" fmla="*/ 0 h 59"/>
                  <a:gd name="T17" fmla="*/ 65 w 65"/>
                  <a:gd name="T18" fmla="*/ 59 h 59"/>
                </a:gdLst>
                <a:ahLst/>
                <a:cxnLst>
                  <a:cxn ang="T10">
                    <a:pos x="T0" y="T1"/>
                  </a:cxn>
                  <a:cxn ang="T11">
                    <a:pos x="T2" y="T3"/>
                  </a:cxn>
                  <a:cxn ang="T12">
                    <a:pos x="T4" y="T5"/>
                  </a:cxn>
                  <a:cxn ang="T13">
                    <a:pos x="T6" y="T7"/>
                  </a:cxn>
                  <a:cxn ang="T14">
                    <a:pos x="T8" y="T9"/>
                  </a:cxn>
                </a:cxnLst>
                <a:rect l="T15" t="T16" r="T17" b="T18"/>
                <a:pathLst>
                  <a:path w="65" h="59">
                    <a:moveTo>
                      <a:pt x="32" y="0"/>
                    </a:moveTo>
                    <a:lnTo>
                      <a:pt x="65" y="30"/>
                    </a:lnTo>
                    <a:lnTo>
                      <a:pt x="32" y="59"/>
                    </a:lnTo>
                    <a:lnTo>
                      <a:pt x="0" y="30"/>
                    </a:lnTo>
                    <a:lnTo>
                      <a:pt x="32" y="0"/>
                    </a:lnTo>
                    <a:close/>
                  </a:path>
                </a:pathLst>
              </a:custGeom>
              <a:solidFill>
                <a:srgbClr val="000080"/>
              </a:solidFill>
              <a:ln w="6">
                <a:solidFill>
                  <a:srgbClr val="000080"/>
                </a:solidFill>
                <a:round/>
                <a:headEnd/>
                <a:tailEnd/>
              </a:ln>
            </p:spPr>
            <p:txBody>
              <a:bodyPr/>
              <a:lstStyle/>
              <a:p>
                <a:endParaRPr lang="de-DE"/>
              </a:p>
            </p:txBody>
          </p:sp>
          <p:sp>
            <p:nvSpPr>
              <p:cNvPr id="12639" name="Freeform 200"/>
              <p:cNvSpPr>
                <a:spLocks/>
              </p:cNvSpPr>
              <p:nvPr/>
            </p:nvSpPr>
            <p:spPr bwMode="auto">
              <a:xfrm>
                <a:off x="3982" y="2011"/>
                <a:ext cx="64" cy="59"/>
              </a:xfrm>
              <a:custGeom>
                <a:avLst/>
                <a:gdLst>
                  <a:gd name="T0" fmla="*/ 32 w 64"/>
                  <a:gd name="T1" fmla="*/ 0 h 59"/>
                  <a:gd name="T2" fmla="*/ 64 w 64"/>
                  <a:gd name="T3" fmla="*/ 29 h 59"/>
                  <a:gd name="T4" fmla="*/ 32 w 64"/>
                  <a:gd name="T5" fmla="*/ 59 h 59"/>
                  <a:gd name="T6" fmla="*/ 0 w 64"/>
                  <a:gd name="T7" fmla="*/ 29 h 59"/>
                  <a:gd name="T8" fmla="*/ 32 w 64"/>
                  <a:gd name="T9" fmla="*/ 0 h 59"/>
                  <a:gd name="T10" fmla="*/ 0 60000 65536"/>
                  <a:gd name="T11" fmla="*/ 0 60000 65536"/>
                  <a:gd name="T12" fmla="*/ 0 60000 65536"/>
                  <a:gd name="T13" fmla="*/ 0 60000 65536"/>
                  <a:gd name="T14" fmla="*/ 0 60000 65536"/>
                  <a:gd name="T15" fmla="*/ 0 w 64"/>
                  <a:gd name="T16" fmla="*/ 0 h 59"/>
                  <a:gd name="T17" fmla="*/ 64 w 64"/>
                  <a:gd name="T18" fmla="*/ 59 h 59"/>
                </a:gdLst>
                <a:ahLst/>
                <a:cxnLst>
                  <a:cxn ang="T10">
                    <a:pos x="T0" y="T1"/>
                  </a:cxn>
                  <a:cxn ang="T11">
                    <a:pos x="T2" y="T3"/>
                  </a:cxn>
                  <a:cxn ang="T12">
                    <a:pos x="T4" y="T5"/>
                  </a:cxn>
                  <a:cxn ang="T13">
                    <a:pos x="T6" y="T7"/>
                  </a:cxn>
                  <a:cxn ang="T14">
                    <a:pos x="T8" y="T9"/>
                  </a:cxn>
                </a:cxnLst>
                <a:rect l="T15" t="T16" r="T17" b="T18"/>
                <a:pathLst>
                  <a:path w="64" h="59">
                    <a:moveTo>
                      <a:pt x="32" y="0"/>
                    </a:moveTo>
                    <a:lnTo>
                      <a:pt x="64" y="29"/>
                    </a:lnTo>
                    <a:lnTo>
                      <a:pt x="32" y="59"/>
                    </a:lnTo>
                    <a:lnTo>
                      <a:pt x="0" y="29"/>
                    </a:lnTo>
                    <a:lnTo>
                      <a:pt x="32" y="0"/>
                    </a:lnTo>
                    <a:close/>
                  </a:path>
                </a:pathLst>
              </a:custGeom>
              <a:solidFill>
                <a:srgbClr val="000080"/>
              </a:solidFill>
              <a:ln w="6">
                <a:solidFill>
                  <a:srgbClr val="000080"/>
                </a:solidFill>
                <a:round/>
                <a:headEnd/>
                <a:tailEnd/>
              </a:ln>
            </p:spPr>
            <p:txBody>
              <a:bodyPr/>
              <a:lstStyle/>
              <a:p>
                <a:endParaRPr lang="de-DE"/>
              </a:p>
            </p:txBody>
          </p:sp>
          <p:sp>
            <p:nvSpPr>
              <p:cNvPr id="12640" name="Freeform 201"/>
              <p:cNvSpPr>
                <a:spLocks/>
              </p:cNvSpPr>
              <p:nvPr/>
            </p:nvSpPr>
            <p:spPr bwMode="auto">
              <a:xfrm>
                <a:off x="1374" y="1303"/>
                <a:ext cx="52" cy="47"/>
              </a:xfrm>
              <a:custGeom>
                <a:avLst/>
                <a:gdLst>
                  <a:gd name="T0" fmla="*/ 26 w 52"/>
                  <a:gd name="T1" fmla="*/ 0 h 47"/>
                  <a:gd name="T2" fmla="*/ 52 w 52"/>
                  <a:gd name="T3" fmla="*/ 47 h 47"/>
                  <a:gd name="T4" fmla="*/ 0 w 52"/>
                  <a:gd name="T5" fmla="*/ 47 h 47"/>
                  <a:gd name="T6" fmla="*/ 26 w 52"/>
                  <a:gd name="T7" fmla="*/ 0 h 47"/>
                  <a:gd name="T8" fmla="*/ 0 60000 65536"/>
                  <a:gd name="T9" fmla="*/ 0 60000 65536"/>
                  <a:gd name="T10" fmla="*/ 0 60000 65536"/>
                  <a:gd name="T11" fmla="*/ 0 60000 65536"/>
                  <a:gd name="T12" fmla="*/ 0 w 52"/>
                  <a:gd name="T13" fmla="*/ 0 h 47"/>
                  <a:gd name="T14" fmla="*/ 52 w 52"/>
                  <a:gd name="T15" fmla="*/ 47 h 47"/>
                </a:gdLst>
                <a:ahLst/>
                <a:cxnLst>
                  <a:cxn ang="T8">
                    <a:pos x="T0" y="T1"/>
                  </a:cxn>
                  <a:cxn ang="T9">
                    <a:pos x="T2" y="T3"/>
                  </a:cxn>
                  <a:cxn ang="T10">
                    <a:pos x="T4" y="T5"/>
                  </a:cxn>
                  <a:cxn ang="T11">
                    <a:pos x="T6" y="T7"/>
                  </a:cxn>
                </a:cxnLst>
                <a:rect l="T12" t="T13" r="T14" b="T15"/>
                <a:pathLst>
                  <a:path w="52" h="47">
                    <a:moveTo>
                      <a:pt x="26" y="0"/>
                    </a:moveTo>
                    <a:lnTo>
                      <a:pt x="52" y="47"/>
                    </a:lnTo>
                    <a:lnTo>
                      <a:pt x="0" y="47"/>
                    </a:lnTo>
                    <a:lnTo>
                      <a:pt x="26" y="0"/>
                    </a:lnTo>
                    <a:close/>
                  </a:path>
                </a:pathLst>
              </a:custGeom>
              <a:solidFill>
                <a:srgbClr val="FFFF00"/>
              </a:solidFill>
              <a:ln w="6">
                <a:solidFill>
                  <a:srgbClr val="FFFF00"/>
                </a:solidFill>
                <a:round/>
                <a:headEnd/>
                <a:tailEnd/>
              </a:ln>
            </p:spPr>
            <p:txBody>
              <a:bodyPr/>
              <a:lstStyle/>
              <a:p>
                <a:endParaRPr lang="de-DE"/>
              </a:p>
            </p:txBody>
          </p:sp>
          <p:sp>
            <p:nvSpPr>
              <p:cNvPr id="12641" name="Freeform 202"/>
              <p:cNvSpPr>
                <a:spLocks/>
              </p:cNvSpPr>
              <p:nvPr/>
            </p:nvSpPr>
            <p:spPr bwMode="auto">
              <a:xfrm>
                <a:off x="1797" y="1486"/>
                <a:ext cx="51" cy="47"/>
              </a:xfrm>
              <a:custGeom>
                <a:avLst/>
                <a:gdLst>
                  <a:gd name="T0" fmla="*/ 26 w 51"/>
                  <a:gd name="T1" fmla="*/ 0 h 47"/>
                  <a:gd name="T2" fmla="*/ 51 w 51"/>
                  <a:gd name="T3" fmla="*/ 47 h 47"/>
                  <a:gd name="T4" fmla="*/ 0 w 51"/>
                  <a:gd name="T5" fmla="*/ 47 h 47"/>
                  <a:gd name="T6" fmla="*/ 26 w 51"/>
                  <a:gd name="T7" fmla="*/ 0 h 47"/>
                  <a:gd name="T8" fmla="*/ 0 60000 65536"/>
                  <a:gd name="T9" fmla="*/ 0 60000 65536"/>
                  <a:gd name="T10" fmla="*/ 0 60000 65536"/>
                  <a:gd name="T11" fmla="*/ 0 60000 65536"/>
                  <a:gd name="T12" fmla="*/ 0 w 51"/>
                  <a:gd name="T13" fmla="*/ 0 h 47"/>
                  <a:gd name="T14" fmla="*/ 51 w 51"/>
                  <a:gd name="T15" fmla="*/ 47 h 47"/>
                </a:gdLst>
                <a:ahLst/>
                <a:cxnLst>
                  <a:cxn ang="T8">
                    <a:pos x="T0" y="T1"/>
                  </a:cxn>
                  <a:cxn ang="T9">
                    <a:pos x="T2" y="T3"/>
                  </a:cxn>
                  <a:cxn ang="T10">
                    <a:pos x="T4" y="T5"/>
                  </a:cxn>
                  <a:cxn ang="T11">
                    <a:pos x="T6" y="T7"/>
                  </a:cxn>
                </a:cxnLst>
                <a:rect l="T12" t="T13" r="T14" b="T15"/>
                <a:pathLst>
                  <a:path w="51" h="47">
                    <a:moveTo>
                      <a:pt x="26" y="0"/>
                    </a:moveTo>
                    <a:lnTo>
                      <a:pt x="51" y="47"/>
                    </a:lnTo>
                    <a:lnTo>
                      <a:pt x="0" y="47"/>
                    </a:lnTo>
                    <a:lnTo>
                      <a:pt x="26" y="0"/>
                    </a:lnTo>
                    <a:close/>
                  </a:path>
                </a:pathLst>
              </a:custGeom>
              <a:solidFill>
                <a:srgbClr val="FFFF00"/>
              </a:solidFill>
              <a:ln w="6">
                <a:solidFill>
                  <a:srgbClr val="FFFF00"/>
                </a:solidFill>
                <a:round/>
                <a:headEnd/>
                <a:tailEnd/>
              </a:ln>
            </p:spPr>
            <p:txBody>
              <a:bodyPr/>
              <a:lstStyle/>
              <a:p>
                <a:endParaRPr lang="de-DE"/>
              </a:p>
            </p:txBody>
          </p:sp>
          <p:sp>
            <p:nvSpPr>
              <p:cNvPr id="12642" name="Freeform 203"/>
              <p:cNvSpPr>
                <a:spLocks/>
              </p:cNvSpPr>
              <p:nvPr/>
            </p:nvSpPr>
            <p:spPr bwMode="auto">
              <a:xfrm>
                <a:off x="2220" y="1739"/>
                <a:ext cx="51" cy="48"/>
              </a:xfrm>
              <a:custGeom>
                <a:avLst/>
                <a:gdLst>
                  <a:gd name="T0" fmla="*/ 26 w 51"/>
                  <a:gd name="T1" fmla="*/ 0 h 48"/>
                  <a:gd name="T2" fmla="*/ 51 w 51"/>
                  <a:gd name="T3" fmla="*/ 48 h 48"/>
                  <a:gd name="T4" fmla="*/ 0 w 51"/>
                  <a:gd name="T5" fmla="*/ 48 h 48"/>
                  <a:gd name="T6" fmla="*/ 26 w 51"/>
                  <a:gd name="T7" fmla="*/ 0 h 48"/>
                  <a:gd name="T8" fmla="*/ 0 60000 65536"/>
                  <a:gd name="T9" fmla="*/ 0 60000 65536"/>
                  <a:gd name="T10" fmla="*/ 0 60000 65536"/>
                  <a:gd name="T11" fmla="*/ 0 60000 65536"/>
                  <a:gd name="T12" fmla="*/ 0 w 51"/>
                  <a:gd name="T13" fmla="*/ 0 h 48"/>
                  <a:gd name="T14" fmla="*/ 51 w 51"/>
                  <a:gd name="T15" fmla="*/ 48 h 48"/>
                </a:gdLst>
                <a:ahLst/>
                <a:cxnLst>
                  <a:cxn ang="T8">
                    <a:pos x="T0" y="T1"/>
                  </a:cxn>
                  <a:cxn ang="T9">
                    <a:pos x="T2" y="T3"/>
                  </a:cxn>
                  <a:cxn ang="T10">
                    <a:pos x="T4" y="T5"/>
                  </a:cxn>
                  <a:cxn ang="T11">
                    <a:pos x="T6" y="T7"/>
                  </a:cxn>
                </a:cxnLst>
                <a:rect l="T12" t="T13" r="T14" b="T15"/>
                <a:pathLst>
                  <a:path w="51" h="48">
                    <a:moveTo>
                      <a:pt x="26" y="0"/>
                    </a:moveTo>
                    <a:lnTo>
                      <a:pt x="51" y="48"/>
                    </a:lnTo>
                    <a:lnTo>
                      <a:pt x="0" y="48"/>
                    </a:lnTo>
                    <a:lnTo>
                      <a:pt x="26" y="0"/>
                    </a:lnTo>
                    <a:close/>
                  </a:path>
                </a:pathLst>
              </a:custGeom>
              <a:solidFill>
                <a:srgbClr val="FFFF00"/>
              </a:solidFill>
              <a:ln w="6">
                <a:solidFill>
                  <a:srgbClr val="FFFF00"/>
                </a:solidFill>
                <a:round/>
                <a:headEnd/>
                <a:tailEnd/>
              </a:ln>
            </p:spPr>
            <p:txBody>
              <a:bodyPr/>
              <a:lstStyle/>
              <a:p>
                <a:endParaRPr lang="de-DE"/>
              </a:p>
            </p:txBody>
          </p:sp>
          <p:sp>
            <p:nvSpPr>
              <p:cNvPr id="12643" name="Freeform 204"/>
              <p:cNvSpPr>
                <a:spLocks/>
              </p:cNvSpPr>
              <p:nvPr/>
            </p:nvSpPr>
            <p:spPr bwMode="auto">
              <a:xfrm>
                <a:off x="3021" y="1846"/>
                <a:ext cx="51" cy="47"/>
              </a:xfrm>
              <a:custGeom>
                <a:avLst/>
                <a:gdLst>
                  <a:gd name="T0" fmla="*/ 25 w 51"/>
                  <a:gd name="T1" fmla="*/ 0 h 47"/>
                  <a:gd name="T2" fmla="*/ 51 w 51"/>
                  <a:gd name="T3" fmla="*/ 47 h 47"/>
                  <a:gd name="T4" fmla="*/ 0 w 51"/>
                  <a:gd name="T5" fmla="*/ 47 h 47"/>
                  <a:gd name="T6" fmla="*/ 25 w 51"/>
                  <a:gd name="T7" fmla="*/ 0 h 47"/>
                  <a:gd name="T8" fmla="*/ 0 60000 65536"/>
                  <a:gd name="T9" fmla="*/ 0 60000 65536"/>
                  <a:gd name="T10" fmla="*/ 0 60000 65536"/>
                  <a:gd name="T11" fmla="*/ 0 60000 65536"/>
                  <a:gd name="T12" fmla="*/ 0 w 51"/>
                  <a:gd name="T13" fmla="*/ 0 h 47"/>
                  <a:gd name="T14" fmla="*/ 51 w 51"/>
                  <a:gd name="T15" fmla="*/ 47 h 47"/>
                </a:gdLst>
                <a:ahLst/>
                <a:cxnLst>
                  <a:cxn ang="T8">
                    <a:pos x="T0" y="T1"/>
                  </a:cxn>
                  <a:cxn ang="T9">
                    <a:pos x="T2" y="T3"/>
                  </a:cxn>
                  <a:cxn ang="T10">
                    <a:pos x="T4" y="T5"/>
                  </a:cxn>
                  <a:cxn ang="T11">
                    <a:pos x="T6" y="T7"/>
                  </a:cxn>
                </a:cxnLst>
                <a:rect l="T12" t="T13" r="T14" b="T15"/>
                <a:pathLst>
                  <a:path w="51" h="47">
                    <a:moveTo>
                      <a:pt x="25" y="0"/>
                    </a:moveTo>
                    <a:lnTo>
                      <a:pt x="51" y="47"/>
                    </a:lnTo>
                    <a:lnTo>
                      <a:pt x="0" y="47"/>
                    </a:lnTo>
                    <a:lnTo>
                      <a:pt x="25" y="0"/>
                    </a:lnTo>
                    <a:close/>
                  </a:path>
                </a:pathLst>
              </a:custGeom>
              <a:solidFill>
                <a:srgbClr val="FFFF00"/>
              </a:solidFill>
              <a:ln w="6">
                <a:solidFill>
                  <a:srgbClr val="FFFF00"/>
                </a:solidFill>
                <a:round/>
                <a:headEnd/>
                <a:tailEnd/>
              </a:ln>
            </p:spPr>
            <p:txBody>
              <a:bodyPr/>
              <a:lstStyle/>
              <a:p>
                <a:endParaRPr lang="de-DE"/>
              </a:p>
            </p:txBody>
          </p:sp>
          <p:sp>
            <p:nvSpPr>
              <p:cNvPr id="12644" name="Freeform 205"/>
              <p:cNvSpPr>
                <a:spLocks/>
              </p:cNvSpPr>
              <p:nvPr/>
            </p:nvSpPr>
            <p:spPr bwMode="auto">
              <a:xfrm>
                <a:off x="3988" y="1568"/>
                <a:ext cx="52" cy="48"/>
              </a:xfrm>
              <a:custGeom>
                <a:avLst/>
                <a:gdLst>
                  <a:gd name="T0" fmla="*/ 26 w 52"/>
                  <a:gd name="T1" fmla="*/ 0 h 48"/>
                  <a:gd name="T2" fmla="*/ 52 w 52"/>
                  <a:gd name="T3" fmla="*/ 48 h 48"/>
                  <a:gd name="T4" fmla="*/ 0 w 52"/>
                  <a:gd name="T5" fmla="*/ 48 h 48"/>
                  <a:gd name="T6" fmla="*/ 26 w 52"/>
                  <a:gd name="T7" fmla="*/ 0 h 48"/>
                  <a:gd name="T8" fmla="*/ 0 60000 65536"/>
                  <a:gd name="T9" fmla="*/ 0 60000 65536"/>
                  <a:gd name="T10" fmla="*/ 0 60000 65536"/>
                  <a:gd name="T11" fmla="*/ 0 60000 65536"/>
                  <a:gd name="T12" fmla="*/ 0 w 52"/>
                  <a:gd name="T13" fmla="*/ 0 h 48"/>
                  <a:gd name="T14" fmla="*/ 52 w 52"/>
                  <a:gd name="T15" fmla="*/ 48 h 48"/>
                </a:gdLst>
                <a:ahLst/>
                <a:cxnLst>
                  <a:cxn ang="T8">
                    <a:pos x="T0" y="T1"/>
                  </a:cxn>
                  <a:cxn ang="T9">
                    <a:pos x="T2" y="T3"/>
                  </a:cxn>
                  <a:cxn ang="T10">
                    <a:pos x="T4" y="T5"/>
                  </a:cxn>
                  <a:cxn ang="T11">
                    <a:pos x="T6" y="T7"/>
                  </a:cxn>
                </a:cxnLst>
                <a:rect l="T12" t="T13" r="T14" b="T15"/>
                <a:pathLst>
                  <a:path w="52" h="48">
                    <a:moveTo>
                      <a:pt x="26" y="0"/>
                    </a:moveTo>
                    <a:lnTo>
                      <a:pt x="52" y="48"/>
                    </a:lnTo>
                    <a:lnTo>
                      <a:pt x="0" y="48"/>
                    </a:lnTo>
                    <a:lnTo>
                      <a:pt x="26" y="0"/>
                    </a:lnTo>
                    <a:close/>
                  </a:path>
                </a:pathLst>
              </a:custGeom>
              <a:solidFill>
                <a:srgbClr val="FFFF00"/>
              </a:solidFill>
              <a:ln w="6">
                <a:solidFill>
                  <a:srgbClr val="FFFF00"/>
                </a:solidFill>
                <a:round/>
                <a:headEnd/>
                <a:tailEnd/>
              </a:ln>
            </p:spPr>
            <p:txBody>
              <a:bodyPr/>
              <a:lstStyle/>
              <a:p>
                <a:endParaRPr lang="de-DE"/>
              </a:p>
            </p:txBody>
          </p:sp>
          <p:sp>
            <p:nvSpPr>
              <p:cNvPr id="12645" name="Rectangle 206"/>
              <p:cNvSpPr>
                <a:spLocks noChangeArrowheads="1"/>
              </p:cNvSpPr>
              <p:nvPr/>
            </p:nvSpPr>
            <p:spPr bwMode="auto">
              <a:xfrm>
                <a:off x="1368" y="1238"/>
                <a:ext cx="7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2646" name="Line 207"/>
              <p:cNvSpPr>
                <a:spLocks noChangeShapeType="1"/>
              </p:cNvSpPr>
              <p:nvPr/>
            </p:nvSpPr>
            <p:spPr bwMode="auto">
              <a:xfrm flipH="1" flipV="1">
                <a:off x="1374" y="1244"/>
                <a:ext cx="26" cy="23"/>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47" name="Line 208"/>
              <p:cNvSpPr>
                <a:spLocks noChangeShapeType="1"/>
              </p:cNvSpPr>
              <p:nvPr/>
            </p:nvSpPr>
            <p:spPr bwMode="auto">
              <a:xfrm>
                <a:off x="1400" y="1267"/>
                <a:ext cx="26" cy="24"/>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48" name="Line 209"/>
              <p:cNvSpPr>
                <a:spLocks noChangeShapeType="1"/>
              </p:cNvSpPr>
              <p:nvPr/>
            </p:nvSpPr>
            <p:spPr bwMode="auto">
              <a:xfrm flipH="1">
                <a:off x="1374" y="1267"/>
                <a:ext cx="26" cy="24"/>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649" name="Line 210"/>
              <p:cNvSpPr>
                <a:spLocks noChangeShapeType="1"/>
              </p:cNvSpPr>
              <p:nvPr/>
            </p:nvSpPr>
            <p:spPr bwMode="auto">
              <a:xfrm flipV="1">
                <a:off x="1400" y="1244"/>
                <a:ext cx="26" cy="23"/>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12296" name="Line 212"/>
            <p:cNvSpPr>
              <a:spLocks noChangeShapeType="1"/>
            </p:cNvSpPr>
            <p:nvPr/>
          </p:nvSpPr>
          <p:spPr bwMode="auto">
            <a:xfrm flipV="1">
              <a:off x="1400" y="1244"/>
              <a:ext cx="1" cy="23"/>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297" name="Line 213"/>
            <p:cNvSpPr>
              <a:spLocks noChangeShapeType="1"/>
            </p:cNvSpPr>
            <p:nvPr/>
          </p:nvSpPr>
          <p:spPr bwMode="auto">
            <a:xfrm>
              <a:off x="1400" y="1267"/>
              <a:ext cx="1" cy="24"/>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298" name="Rectangle 214"/>
            <p:cNvSpPr>
              <a:spLocks noChangeArrowheads="1"/>
            </p:cNvSpPr>
            <p:nvPr/>
          </p:nvSpPr>
          <p:spPr bwMode="auto">
            <a:xfrm>
              <a:off x="1791" y="1462"/>
              <a:ext cx="7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2299" name="Line 215"/>
            <p:cNvSpPr>
              <a:spLocks noChangeShapeType="1"/>
            </p:cNvSpPr>
            <p:nvPr/>
          </p:nvSpPr>
          <p:spPr bwMode="auto">
            <a:xfrm flipH="1" flipV="1">
              <a:off x="1797" y="1468"/>
              <a:ext cx="26" cy="24"/>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00" name="Line 216"/>
            <p:cNvSpPr>
              <a:spLocks noChangeShapeType="1"/>
            </p:cNvSpPr>
            <p:nvPr/>
          </p:nvSpPr>
          <p:spPr bwMode="auto">
            <a:xfrm>
              <a:off x="1823" y="1492"/>
              <a:ext cx="25" cy="23"/>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01" name="Line 217"/>
            <p:cNvSpPr>
              <a:spLocks noChangeShapeType="1"/>
            </p:cNvSpPr>
            <p:nvPr/>
          </p:nvSpPr>
          <p:spPr bwMode="auto">
            <a:xfrm flipH="1">
              <a:off x="1797" y="1492"/>
              <a:ext cx="26" cy="23"/>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02" name="Line 218"/>
            <p:cNvSpPr>
              <a:spLocks noChangeShapeType="1"/>
            </p:cNvSpPr>
            <p:nvPr/>
          </p:nvSpPr>
          <p:spPr bwMode="auto">
            <a:xfrm flipV="1">
              <a:off x="1823" y="1468"/>
              <a:ext cx="25" cy="24"/>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03" name="Line 219"/>
            <p:cNvSpPr>
              <a:spLocks noChangeShapeType="1"/>
            </p:cNvSpPr>
            <p:nvPr/>
          </p:nvSpPr>
          <p:spPr bwMode="auto">
            <a:xfrm flipV="1">
              <a:off x="1823" y="1468"/>
              <a:ext cx="1" cy="24"/>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04" name="Line 220"/>
            <p:cNvSpPr>
              <a:spLocks noChangeShapeType="1"/>
            </p:cNvSpPr>
            <p:nvPr/>
          </p:nvSpPr>
          <p:spPr bwMode="auto">
            <a:xfrm>
              <a:off x="1823" y="1492"/>
              <a:ext cx="1" cy="23"/>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05" name="Rectangle 221"/>
            <p:cNvSpPr>
              <a:spLocks noChangeArrowheads="1"/>
            </p:cNvSpPr>
            <p:nvPr/>
          </p:nvSpPr>
          <p:spPr bwMode="auto">
            <a:xfrm>
              <a:off x="2214" y="1734"/>
              <a:ext cx="70"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2306" name="Line 222"/>
            <p:cNvSpPr>
              <a:spLocks noChangeShapeType="1"/>
            </p:cNvSpPr>
            <p:nvPr/>
          </p:nvSpPr>
          <p:spPr bwMode="auto">
            <a:xfrm flipH="1" flipV="1">
              <a:off x="2220" y="1739"/>
              <a:ext cx="26" cy="24"/>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07" name="Line 223"/>
            <p:cNvSpPr>
              <a:spLocks noChangeShapeType="1"/>
            </p:cNvSpPr>
            <p:nvPr/>
          </p:nvSpPr>
          <p:spPr bwMode="auto">
            <a:xfrm>
              <a:off x="2246" y="1763"/>
              <a:ext cx="25" cy="24"/>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08" name="Line 224"/>
            <p:cNvSpPr>
              <a:spLocks noChangeShapeType="1"/>
            </p:cNvSpPr>
            <p:nvPr/>
          </p:nvSpPr>
          <p:spPr bwMode="auto">
            <a:xfrm flipH="1">
              <a:off x="2220" y="1763"/>
              <a:ext cx="26" cy="24"/>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09" name="Line 225"/>
            <p:cNvSpPr>
              <a:spLocks noChangeShapeType="1"/>
            </p:cNvSpPr>
            <p:nvPr/>
          </p:nvSpPr>
          <p:spPr bwMode="auto">
            <a:xfrm flipV="1">
              <a:off x="2246" y="1739"/>
              <a:ext cx="25" cy="24"/>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10" name="Line 226"/>
            <p:cNvSpPr>
              <a:spLocks noChangeShapeType="1"/>
            </p:cNvSpPr>
            <p:nvPr/>
          </p:nvSpPr>
          <p:spPr bwMode="auto">
            <a:xfrm flipV="1">
              <a:off x="2246" y="1739"/>
              <a:ext cx="1" cy="24"/>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11" name="Line 227"/>
            <p:cNvSpPr>
              <a:spLocks noChangeShapeType="1"/>
            </p:cNvSpPr>
            <p:nvPr/>
          </p:nvSpPr>
          <p:spPr bwMode="auto">
            <a:xfrm>
              <a:off x="2246" y="1763"/>
              <a:ext cx="1" cy="24"/>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12" name="Rectangle 228"/>
            <p:cNvSpPr>
              <a:spLocks noChangeArrowheads="1"/>
            </p:cNvSpPr>
            <p:nvPr/>
          </p:nvSpPr>
          <p:spPr bwMode="auto">
            <a:xfrm>
              <a:off x="3014" y="1822"/>
              <a:ext cx="71"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2313" name="Line 229"/>
            <p:cNvSpPr>
              <a:spLocks noChangeShapeType="1"/>
            </p:cNvSpPr>
            <p:nvPr/>
          </p:nvSpPr>
          <p:spPr bwMode="auto">
            <a:xfrm flipH="1" flipV="1">
              <a:off x="3021" y="1828"/>
              <a:ext cx="25" cy="24"/>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14" name="Line 230"/>
            <p:cNvSpPr>
              <a:spLocks noChangeShapeType="1"/>
            </p:cNvSpPr>
            <p:nvPr/>
          </p:nvSpPr>
          <p:spPr bwMode="auto">
            <a:xfrm>
              <a:off x="3046" y="1852"/>
              <a:ext cx="26" cy="23"/>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15" name="Line 231"/>
            <p:cNvSpPr>
              <a:spLocks noChangeShapeType="1"/>
            </p:cNvSpPr>
            <p:nvPr/>
          </p:nvSpPr>
          <p:spPr bwMode="auto">
            <a:xfrm flipH="1">
              <a:off x="3021" y="1852"/>
              <a:ext cx="25" cy="23"/>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16" name="Line 232"/>
            <p:cNvSpPr>
              <a:spLocks noChangeShapeType="1"/>
            </p:cNvSpPr>
            <p:nvPr/>
          </p:nvSpPr>
          <p:spPr bwMode="auto">
            <a:xfrm flipV="1">
              <a:off x="3046" y="1828"/>
              <a:ext cx="26" cy="24"/>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17" name="Line 233"/>
            <p:cNvSpPr>
              <a:spLocks noChangeShapeType="1"/>
            </p:cNvSpPr>
            <p:nvPr/>
          </p:nvSpPr>
          <p:spPr bwMode="auto">
            <a:xfrm flipV="1">
              <a:off x="3046" y="1828"/>
              <a:ext cx="1" cy="24"/>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18" name="Line 234"/>
            <p:cNvSpPr>
              <a:spLocks noChangeShapeType="1"/>
            </p:cNvSpPr>
            <p:nvPr/>
          </p:nvSpPr>
          <p:spPr bwMode="auto">
            <a:xfrm>
              <a:off x="3046" y="1852"/>
              <a:ext cx="1" cy="23"/>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19" name="Rectangle 235"/>
            <p:cNvSpPr>
              <a:spLocks noChangeArrowheads="1"/>
            </p:cNvSpPr>
            <p:nvPr/>
          </p:nvSpPr>
          <p:spPr bwMode="auto">
            <a:xfrm>
              <a:off x="3982" y="1616"/>
              <a:ext cx="70"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2320" name="Line 236"/>
            <p:cNvSpPr>
              <a:spLocks noChangeShapeType="1"/>
            </p:cNvSpPr>
            <p:nvPr/>
          </p:nvSpPr>
          <p:spPr bwMode="auto">
            <a:xfrm flipH="1" flipV="1">
              <a:off x="3988" y="1621"/>
              <a:ext cx="26" cy="24"/>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21" name="Line 237"/>
            <p:cNvSpPr>
              <a:spLocks noChangeShapeType="1"/>
            </p:cNvSpPr>
            <p:nvPr/>
          </p:nvSpPr>
          <p:spPr bwMode="auto">
            <a:xfrm>
              <a:off x="4014" y="1645"/>
              <a:ext cx="26" cy="24"/>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22" name="Line 238"/>
            <p:cNvSpPr>
              <a:spLocks noChangeShapeType="1"/>
            </p:cNvSpPr>
            <p:nvPr/>
          </p:nvSpPr>
          <p:spPr bwMode="auto">
            <a:xfrm flipH="1">
              <a:off x="3988" y="1645"/>
              <a:ext cx="26" cy="24"/>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23" name="Line 239"/>
            <p:cNvSpPr>
              <a:spLocks noChangeShapeType="1"/>
            </p:cNvSpPr>
            <p:nvPr/>
          </p:nvSpPr>
          <p:spPr bwMode="auto">
            <a:xfrm flipV="1">
              <a:off x="4014" y="1621"/>
              <a:ext cx="26" cy="24"/>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24" name="Line 240"/>
            <p:cNvSpPr>
              <a:spLocks noChangeShapeType="1"/>
            </p:cNvSpPr>
            <p:nvPr/>
          </p:nvSpPr>
          <p:spPr bwMode="auto">
            <a:xfrm flipV="1">
              <a:off x="4014" y="1621"/>
              <a:ext cx="1" cy="24"/>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25" name="Line 241"/>
            <p:cNvSpPr>
              <a:spLocks noChangeShapeType="1"/>
            </p:cNvSpPr>
            <p:nvPr/>
          </p:nvSpPr>
          <p:spPr bwMode="auto">
            <a:xfrm>
              <a:off x="4014" y="1645"/>
              <a:ext cx="1" cy="24"/>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26" name="Rectangle 242"/>
            <p:cNvSpPr>
              <a:spLocks noChangeArrowheads="1"/>
            </p:cNvSpPr>
            <p:nvPr/>
          </p:nvSpPr>
          <p:spPr bwMode="auto">
            <a:xfrm>
              <a:off x="1368" y="1208"/>
              <a:ext cx="7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2327" name="Line 243"/>
            <p:cNvSpPr>
              <a:spLocks noChangeShapeType="1"/>
            </p:cNvSpPr>
            <p:nvPr/>
          </p:nvSpPr>
          <p:spPr bwMode="auto">
            <a:xfrm flipV="1">
              <a:off x="1400" y="1214"/>
              <a:ext cx="1" cy="24"/>
            </a:xfrm>
            <a:prstGeom prst="line">
              <a:avLst/>
            </a:prstGeom>
            <a:noFill/>
            <a:ln w="6">
              <a:solidFill>
                <a:srgbClr val="0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28" name="Line 244"/>
            <p:cNvSpPr>
              <a:spLocks noChangeShapeType="1"/>
            </p:cNvSpPr>
            <p:nvPr/>
          </p:nvSpPr>
          <p:spPr bwMode="auto">
            <a:xfrm>
              <a:off x="1400" y="1238"/>
              <a:ext cx="1" cy="23"/>
            </a:xfrm>
            <a:prstGeom prst="line">
              <a:avLst/>
            </a:prstGeom>
            <a:noFill/>
            <a:ln w="6">
              <a:solidFill>
                <a:srgbClr val="0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29" name="Line 245"/>
            <p:cNvSpPr>
              <a:spLocks noChangeShapeType="1"/>
            </p:cNvSpPr>
            <p:nvPr/>
          </p:nvSpPr>
          <p:spPr bwMode="auto">
            <a:xfrm flipH="1">
              <a:off x="1374" y="1238"/>
              <a:ext cx="26" cy="1"/>
            </a:xfrm>
            <a:prstGeom prst="line">
              <a:avLst/>
            </a:prstGeom>
            <a:noFill/>
            <a:ln w="6">
              <a:solidFill>
                <a:srgbClr val="0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30" name="Line 246"/>
            <p:cNvSpPr>
              <a:spLocks noChangeShapeType="1"/>
            </p:cNvSpPr>
            <p:nvPr/>
          </p:nvSpPr>
          <p:spPr bwMode="auto">
            <a:xfrm>
              <a:off x="1400" y="1238"/>
              <a:ext cx="26" cy="1"/>
            </a:xfrm>
            <a:prstGeom prst="line">
              <a:avLst/>
            </a:prstGeom>
            <a:noFill/>
            <a:ln w="6">
              <a:solidFill>
                <a:srgbClr val="0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31" name="Rectangle 247"/>
            <p:cNvSpPr>
              <a:spLocks noChangeArrowheads="1"/>
            </p:cNvSpPr>
            <p:nvPr/>
          </p:nvSpPr>
          <p:spPr bwMode="auto">
            <a:xfrm>
              <a:off x="1791" y="1427"/>
              <a:ext cx="7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2332" name="Line 248"/>
            <p:cNvSpPr>
              <a:spLocks noChangeShapeType="1"/>
            </p:cNvSpPr>
            <p:nvPr/>
          </p:nvSpPr>
          <p:spPr bwMode="auto">
            <a:xfrm flipV="1">
              <a:off x="1823" y="1433"/>
              <a:ext cx="1" cy="23"/>
            </a:xfrm>
            <a:prstGeom prst="line">
              <a:avLst/>
            </a:prstGeom>
            <a:noFill/>
            <a:ln w="6">
              <a:solidFill>
                <a:srgbClr val="0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33" name="Line 249"/>
            <p:cNvSpPr>
              <a:spLocks noChangeShapeType="1"/>
            </p:cNvSpPr>
            <p:nvPr/>
          </p:nvSpPr>
          <p:spPr bwMode="auto">
            <a:xfrm>
              <a:off x="1823" y="1456"/>
              <a:ext cx="1" cy="24"/>
            </a:xfrm>
            <a:prstGeom prst="line">
              <a:avLst/>
            </a:prstGeom>
            <a:noFill/>
            <a:ln w="6">
              <a:solidFill>
                <a:srgbClr val="0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34" name="Line 250"/>
            <p:cNvSpPr>
              <a:spLocks noChangeShapeType="1"/>
            </p:cNvSpPr>
            <p:nvPr/>
          </p:nvSpPr>
          <p:spPr bwMode="auto">
            <a:xfrm flipH="1">
              <a:off x="1797" y="1456"/>
              <a:ext cx="26" cy="1"/>
            </a:xfrm>
            <a:prstGeom prst="line">
              <a:avLst/>
            </a:prstGeom>
            <a:noFill/>
            <a:ln w="6">
              <a:solidFill>
                <a:srgbClr val="0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35" name="Line 251"/>
            <p:cNvSpPr>
              <a:spLocks noChangeShapeType="1"/>
            </p:cNvSpPr>
            <p:nvPr/>
          </p:nvSpPr>
          <p:spPr bwMode="auto">
            <a:xfrm>
              <a:off x="1823" y="1456"/>
              <a:ext cx="25" cy="1"/>
            </a:xfrm>
            <a:prstGeom prst="line">
              <a:avLst/>
            </a:prstGeom>
            <a:noFill/>
            <a:ln w="6">
              <a:solidFill>
                <a:srgbClr val="0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36" name="Rectangle 252"/>
            <p:cNvSpPr>
              <a:spLocks noChangeArrowheads="1"/>
            </p:cNvSpPr>
            <p:nvPr/>
          </p:nvSpPr>
          <p:spPr bwMode="auto">
            <a:xfrm>
              <a:off x="2214" y="1663"/>
              <a:ext cx="7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2337" name="Line 253"/>
            <p:cNvSpPr>
              <a:spLocks noChangeShapeType="1"/>
            </p:cNvSpPr>
            <p:nvPr/>
          </p:nvSpPr>
          <p:spPr bwMode="auto">
            <a:xfrm flipV="1">
              <a:off x="2246" y="1669"/>
              <a:ext cx="1" cy="23"/>
            </a:xfrm>
            <a:prstGeom prst="line">
              <a:avLst/>
            </a:prstGeom>
            <a:noFill/>
            <a:ln w="6">
              <a:solidFill>
                <a:srgbClr val="0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38" name="Line 254"/>
            <p:cNvSpPr>
              <a:spLocks noChangeShapeType="1"/>
            </p:cNvSpPr>
            <p:nvPr/>
          </p:nvSpPr>
          <p:spPr bwMode="auto">
            <a:xfrm>
              <a:off x="2246" y="1692"/>
              <a:ext cx="1" cy="24"/>
            </a:xfrm>
            <a:prstGeom prst="line">
              <a:avLst/>
            </a:prstGeom>
            <a:noFill/>
            <a:ln w="6">
              <a:solidFill>
                <a:srgbClr val="0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39" name="Line 255"/>
            <p:cNvSpPr>
              <a:spLocks noChangeShapeType="1"/>
            </p:cNvSpPr>
            <p:nvPr/>
          </p:nvSpPr>
          <p:spPr bwMode="auto">
            <a:xfrm flipH="1">
              <a:off x="2220" y="1692"/>
              <a:ext cx="26" cy="1"/>
            </a:xfrm>
            <a:prstGeom prst="line">
              <a:avLst/>
            </a:prstGeom>
            <a:noFill/>
            <a:ln w="6">
              <a:solidFill>
                <a:srgbClr val="0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40" name="Line 256"/>
            <p:cNvSpPr>
              <a:spLocks noChangeShapeType="1"/>
            </p:cNvSpPr>
            <p:nvPr/>
          </p:nvSpPr>
          <p:spPr bwMode="auto">
            <a:xfrm>
              <a:off x="2246" y="1692"/>
              <a:ext cx="25" cy="1"/>
            </a:xfrm>
            <a:prstGeom prst="line">
              <a:avLst/>
            </a:prstGeom>
            <a:noFill/>
            <a:ln w="6">
              <a:solidFill>
                <a:srgbClr val="0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41" name="Rectangle 257"/>
            <p:cNvSpPr>
              <a:spLocks noChangeArrowheads="1"/>
            </p:cNvSpPr>
            <p:nvPr/>
          </p:nvSpPr>
          <p:spPr bwMode="auto">
            <a:xfrm>
              <a:off x="3014" y="1745"/>
              <a:ext cx="71"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2342" name="Line 258"/>
            <p:cNvSpPr>
              <a:spLocks noChangeShapeType="1"/>
            </p:cNvSpPr>
            <p:nvPr/>
          </p:nvSpPr>
          <p:spPr bwMode="auto">
            <a:xfrm flipV="1">
              <a:off x="3046" y="1751"/>
              <a:ext cx="1" cy="24"/>
            </a:xfrm>
            <a:prstGeom prst="line">
              <a:avLst/>
            </a:prstGeom>
            <a:noFill/>
            <a:ln w="6">
              <a:solidFill>
                <a:srgbClr val="0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43" name="Line 259"/>
            <p:cNvSpPr>
              <a:spLocks noChangeShapeType="1"/>
            </p:cNvSpPr>
            <p:nvPr/>
          </p:nvSpPr>
          <p:spPr bwMode="auto">
            <a:xfrm>
              <a:off x="3046" y="1775"/>
              <a:ext cx="1" cy="23"/>
            </a:xfrm>
            <a:prstGeom prst="line">
              <a:avLst/>
            </a:prstGeom>
            <a:noFill/>
            <a:ln w="6">
              <a:solidFill>
                <a:srgbClr val="0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44" name="Line 260"/>
            <p:cNvSpPr>
              <a:spLocks noChangeShapeType="1"/>
            </p:cNvSpPr>
            <p:nvPr/>
          </p:nvSpPr>
          <p:spPr bwMode="auto">
            <a:xfrm flipH="1">
              <a:off x="3021" y="1775"/>
              <a:ext cx="25" cy="1"/>
            </a:xfrm>
            <a:prstGeom prst="line">
              <a:avLst/>
            </a:prstGeom>
            <a:noFill/>
            <a:ln w="6">
              <a:solidFill>
                <a:srgbClr val="0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45" name="Line 261"/>
            <p:cNvSpPr>
              <a:spLocks noChangeShapeType="1"/>
            </p:cNvSpPr>
            <p:nvPr/>
          </p:nvSpPr>
          <p:spPr bwMode="auto">
            <a:xfrm>
              <a:off x="3046" y="1775"/>
              <a:ext cx="26" cy="1"/>
            </a:xfrm>
            <a:prstGeom prst="line">
              <a:avLst/>
            </a:prstGeom>
            <a:noFill/>
            <a:ln w="6">
              <a:solidFill>
                <a:srgbClr val="0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46" name="Rectangle 262"/>
            <p:cNvSpPr>
              <a:spLocks noChangeArrowheads="1"/>
            </p:cNvSpPr>
            <p:nvPr/>
          </p:nvSpPr>
          <p:spPr bwMode="auto">
            <a:xfrm>
              <a:off x="3982" y="1527"/>
              <a:ext cx="7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2347" name="Line 263"/>
            <p:cNvSpPr>
              <a:spLocks noChangeShapeType="1"/>
            </p:cNvSpPr>
            <p:nvPr/>
          </p:nvSpPr>
          <p:spPr bwMode="auto">
            <a:xfrm flipV="1">
              <a:off x="4014" y="1533"/>
              <a:ext cx="1" cy="24"/>
            </a:xfrm>
            <a:prstGeom prst="line">
              <a:avLst/>
            </a:prstGeom>
            <a:noFill/>
            <a:ln w="6">
              <a:solidFill>
                <a:srgbClr val="0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48" name="Line 264"/>
            <p:cNvSpPr>
              <a:spLocks noChangeShapeType="1"/>
            </p:cNvSpPr>
            <p:nvPr/>
          </p:nvSpPr>
          <p:spPr bwMode="auto">
            <a:xfrm>
              <a:off x="4014" y="1557"/>
              <a:ext cx="1" cy="23"/>
            </a:xfrm>
            <a:prstGeom prst="line">
              <a:avLst/>
            </a:prstGeom>
            <a:noFill/>
            <a:ln w="6">
              <a:solidFill>
                <a:srgbClr val="0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49" name="Line 265"/>
            <p:cNvSpPr>
              <a:spLocks noChangeShapeType="1"/>
            </p:cNvSpPr>
            <p:nvPr/>
          </p:nvSpPr>
          <p:spPr bwMode="auto">
            <a:xfrm flipH="1">
              <a:off x="3988" y="1557"/>
              <a:ext cx="26" cy="1"/>
            </a:xfrm>
            <a:prstGeom prst="line">
              <a:avLst/>
            </a:prstGeom>
            <a:noFill/>
            <a:ln w="6">
              <a:solidFill>
                <a:srgbClr val="0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50" name="Line 266"/>
            <p:cNvSpPr>
              <a:spLocks noChangeShapeType="1"/>
            </p:cNvSpPr>
            <p:nvPr/>
          </p:nvSpPr>
          <p:spPr bwMode="auto">
            <a:xfrm>
              <a:off x="4014" y="1557"/>
              <a:ext cx="26" cy="1"/>
            </a:xfrm>
            <a:prstGeom prst="line">
              <a:avLst/>
            </a:prstGeom>
            <a:noFill/>
            <a:ln w="6">
              <a:solidFill>
                <a:srgbClr val="0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51" name="Rectangle 267"/>
            <p:cNvSpPr>
              <a:spLocks noChangeArrowheads="1"/>
            </p:cNvSpPr>
            <p:nvPr/>
          </p:nvSpPr>
          <p:spPr bwMode="auto">
            <a:xfrm>
              <a:off x="1374" y="1220"/>
              <a:ext cx="52" cy="6"/>
            </a:xfrm>
            <a:prstGeom prst="rect">
              <a:avLst/>
            </a:prstGeom>
            <a:solidFill>
              <a:srgbClr val="00CCFF"/>
            </a:solidFill>
            <a:ln w="6">
              <a:solidFill>
                <a:srgbClr val="00CCFF"/>
              </a:solidFill>
              <a:miter lim="800000"/>
              <a:headEnd/>
              <a:tailEnd/>
            </a:ln>
          </p:spPr>
          <p:txBody>
            <a:bodyPr/>
            <a:lstStyle/>
            <a:p>
              <a:endParaRPr lang="de-DE"/>
            </a:p>
          </p:txBody>
        </p:sp>
        <p:sp>
          <p:nvSpPr>
            <p:cNvPr id="12352" name="Rectangle 268"/>
            <p:cNvSpPr>
              <a:spLocks noChangeArrowheads="1"/>
            </p:cNvSpPr>
            <p:nvPr/>
          </p:nvSpPr>
          <p:spPr bwMode="auto">
            <a:xfrm>
              <a:off x="1797" y="1438"/>
              <a:ext cx="51" cy="6"/>
            </a:xfrm>
            <a:prstGeom prst="rect">
              <a:avLst/>
            </a:prstGeom>
            <a:solidFill>
              <a:srgbClr val="00CCFF"/>
            </a:solidFill>
            <a:ln w="6">
              <a:solidFill>
                <a:srgbClr val="00CCFF"/>
              </a:solidFill>
              <a:miter lim="800000"/>
              <a:headEnd/>
              <a:tailEnd/>
            </a:ln>
          </p:spPr>
          <p:txBody>
            <a:bodyPr/>
            <a:lstStyle/>
            <a:p>
              <a:endParaRPr lang="de-DE"/>
            </a:p>
          </p:txBody>
        </p:sp>
        <p:sp>
          <p:nvSpPr>
            <p:cNvPr id="12353" name="Rectangle 269"/>
            <p:cNvSpPr>
              <a:spLocks noChangeArrowheads="1"/>
            </p:cNvSpPr>
            <p:nvPr/>
          </p:nvSpPr>
          <p:spPr bwMode="auto">
            <a:xfrm>
              <a:off x="2220" y="1704"/>
              <a:ext cx="51" cy="6"/>
            </a:xfrm>
            <a:prstGeom prst="rect">
              <a:avLst/>
            </a:prstGeom>
            <a:solidFill>
              <a:srgbClr val="00CCFF"/>
            </a:solidFill>
            <a:ln w="6">
              <a:solidFill>
                <a:srgbClr val="00CCFF"/>
              </a:solidFill>
              <a:miter lim="800000"/>
              <a:headEnd/>
              <a:tailEnd/>
            </a:ln>
          </p:spPr>
          <p:txBody>
            <a:bodyPr/>
            <a:lstStyle/>
            <a:p>
              <a:endParaRPr lang="de-DE"/>
            </a:p>
          </p:txBody>
        </p:sp>
        <p:sp>
          <p:nvSpPr>
            <p:cNvPr id="12354" name="Rectangle 270"/>
            <p:cNvSpPr>
              <a:spLocks noChangeArrowheads="1"/>
            </p:cNvSpPr>
            <p:nvPr/>
          </p:nvSpPr>
          <p:spPr bwMode="auto">
            <a:xfrm>
              <a:off x="3021" y="1804"/>
              <a:ext cx="51" cy="6"/>
            </a:xfrm>
            <a:prstGeom prst="rect">
              <a:avLst/>
            </a:prstGeom>
            <a:solidFill>
              <a:srgbClr val="00CCFF"/>
            </a:solidFill>
            <a:ln w="6">
              <a:solidFill>
                <a:srgbClr val="00CCFF"/>
              </a:solidFill>
              <a:miter lim="800000"/>
              <a:headEnd/>
              <a:tailEnd/>
            </a:ln>
          </p:spPr>
          <p:txBody>
            <a:bodyPr/>
            <a:lstStyle/>
            <a:p>
              <a:endParaRPr lang="de-DE"/>
            </a:p>
          </p:txBody>
        </p:sp>
        <p:sp>
          <p:nvSpPr>
            <p:cNvPr id="12355" name="Rectangle 271"/>
            <p:cNvSpPr>
              <a:spLocks noChangeArrowheads="1"/>
            </p:cNvSpPr>
            <p:nvPr/>
          </p:nvSpPr>
          <p:spPr bwMode="auto">
            <a:xfrm>
              <a:off x="3988" y="1562"/>
              <a:ext cx="52" cy="6"/>
            </a:xfrm>
            <a:prstGeom prst="rect">
              <a:avLst/>
            </a:prstGeom>
            <a:solidFill>
              <a:srgbClr val="00CCFF"/>
            </a:solidFill>
            <a:ln w="6">
              <a:solidFill>
                <a:srgbClr val="00CCFF"/>
              </a:solidFill>
              <a:miter lim="800000"/>
              <a:headEnd/>
              <a:tailEnd/>
            </a:ln>
          </p:spPr>
          <p:txBody>
            <a:bodyPr/>
            <a:lstStyle/>
            <a:p>
              <a:endParaRPr lang="de-DE"/>
            </a:p>
          </p:txBody>
        </p:sp>
        <p:sp>
          <p:nvSpPr>
            <p:cNvPr id="12356" name="Rectangle 272"/>
            <p:cNvSpPr>
              <a:spLocks noChangeArrowheads="1"/>
            </p:cNvSpPr>
            <p:nvPr/>
          </p:nvSpPr>
          <p:spPr bwMode="auto">
            <a:xfrm>
              <a:off x="1374" y="1202"/>
              <a:ext cx="45" cy="42"/>
            </a:xfrm>
            <a:prstGeom prst="rect">
              <a:avLst/>
            </a:prstGeom>
            <a:solidFill>
              <a:srgbClr val="CCFFCC"/>
            </a:solidFill>
            <a:ln w="6">
              <a:solidFill>
                <a:srgbClr val="CCFFCC"/>
              </a:solidFill>
              <a:miter lim="800000"/>
              <a:headEnd/>
              <a:tailEnd/>
            </a:ln>
          </p:spPr>
          <p:txBody>
            <a:bodyPr/>
            <a:lstStyle/>
            <a:p>
              <a:endParaRPr lang="de-DE"/>
            </a:p>
          </p:txBody>
        </p:sp>
        <p:sp>
          <p:nvSpPr>
            <p:cNvPr id="12357" name="Rectangle 273"/>
            <p:cNvSpPr>
              <a:spLocks noChangeArrowheads="1"/>
            </p:cNvSpPr>
            <p:nvPr/>
          </p:nvSpPr>
          <p:spPr bwMode="auto">
            <a:xfrm>
              <a:off x="1797" y="1486"/>
              <a:ext cx="45" cy="41"/>
            </a:xfrm>
            <a:prstGeom prst="rect">
              <a:avLst/>
            </a:prstGeom>
            <a:solidFill>
              <a:srgbClr val="CCFFCC"/>
            </a:solidFill>
            <a:ln w="6">
              <a:solidFill>
                <a:srgbClr val="CCFFCC"/>
              </a:solidFill>
              <a:miter lim="800000"/>
              <a:headEnd/>
              <a:tailEnd/>
            </a:ln>
          </p:spPr>
          <p:txBody>
            <a:bodyPr/>
            <a:lstStyle/>
            <a:p>
              <a:endParaRPr lang="de-DE"/>
            </a:p>
          </p:txBody>
        </p:sp>
        <p:sp>
          <p:nvSpPr>
            <p:cNvPr id="12358" name="Rectangle 274"/>
            <p:cNvSpPr>
              <a:spLocks noChangeArrowheads="1"/>
            </p:cNvSpPr>
            <p:nvPr/>
          </p:nvSpPr>
          <p:spPr bwMode="auto">
            <a:xfrm>
              <a:off x="2220" y="1639"/>
              <a:ext cx="45" cy="41"/>
            </a:xfrm>
            <a:prstGeom prst="rect">
              <a:avLst/>
            </a:prstGeom>
            <a:solidFill>
              <a:srgbClr val="CCFFCC"/>
            </a:solidFill>
            <a:ln w="6">
              <a:solidFill>
                <a:srgbClr val="CCFFCC"/>
              </a:solidFill>
              <a:miter lim="800000"/>
              <a:headEnd/>
              <a:tailEnd/>
            </a:ln>
          </p:spPr>
          <p:txBody>
            <a:bodyPr/>
            <a:lstStyle/>
            <a:p>
              <a:endParaRPr lang="de-DE"/>
            </a:p>
          </p:txBody>
        </p:sp>
        <p:sp>
          <p:nvSpPr>
            <p:cNvPr id="12359" name="Rectangle 275"/>
            <p:cNvSpPr>
              <a:spLocks noChangeArrowheads="1"/>
            </p:cNvSpPr>
            <p:nvPr/>
          </p:nvSpPr>
          <p:spPr bwMode="auto">
            <a:xfrm>
              <a:off x="3021" y="1722"/>
              <a:ext cx="45" cy="41"/>
            </a:xfrm>
            <a:prstGeom prst="rect">
              <a:avLst/>
            </a:prstGeom>
            <a:solidFill>
              <a:srgbClr val="CCFFCC"/>
            </a:solidFill>
            <a:ln w="6">
              <a:solidFill>
                <a:srgbClr val="CCFFCC"/>
              </a:solidFill>
              <a:miter lim="800000"/>
              <a:headEnd/>
              <a:tailEnd/>
            </a:ln>
          </p:spPr>
          <p:txBody>
            <a:bodyPr/>
            <a:lstStyle/>
            <a:p>
              <a:endParaRPr lang="de-DE"/>
            </a:p>
          </p:txBody>
        </p:sp>
        <p:sp>
          <p:nvSpPr>
            <p:cNvPr id="12360" name="Rectangle 276"/>
            <p:cNvSpPr>
              <a:spLocks noChangeArrowheads="1"/>
            </p:cNvSpPr>
            <p:nvPr/>
          </p:nvSpPr>
          <p:spPr bwMode="auto">
            <a:xfrm>
              <a:off x="3988" y="1515"/>
              <a:ext cx="45" cy="42"/>
            </a:xfrm>
            <a:prstGeom prst="rect">
              <a:avLst/>
            </a:prstGeom>
            <a:solidFill>
              <a:srgbClr val="CCFFCC"/>
            </a:solidFill>
            <a:ln w="6">
              <a:solidFill>
                <a:srgbClr val="CCFFCC"/>
              </a:solidFill>
              <a:miter lim="800000"/>
              <a:headEnd/>
              <a:tailEnd/>
            </a:ln>
          </p:spPr>
          <p:txBody>
            <a:bodyPr/>
            <a:lstStyle/>
            <a:p>
              <a:endParaRPr lang="de-DE"/>
            </a:p>
          </p:txBody>
        </p:sp>
        <p:sp>
          <p:nvSpPr>
            <p:cNvPr id="12361" name="Rectangle 277"/>
            <p:cNvSpPr>
              <a:spLocks noChangeArrowheads="1"/>
            </p:cNvSpPr>
            <p:nvPr/>
          </p:nvSpPr>
          <p:spPr bwMode="auto">
            <a:xfrm>
              <a:off x="1368" y="1226"/>
              <a:ext cx="7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2362" name="Line 278"/>
            <p:cNvSpPr>
              <a:spLocks noChangeShapeType="1"/>
            </p:cNvSpPr>
            <p:nvPr/>
          </p:nvSpPr>
          <p:spPr bwMode="auto">
            <a:xfrm flipH="1" flipV="1">
              <a:off x="1374" y="1232"/>
              <a:ext cx="26" cy="24"/>
            </a:xfrm>
            <a:prstGeom prst="line">
              <a:avLst/>
            </a:prstGeom>
            <a:noFill/>
            <a:ln w="6">
              <a:solidFill>
                <a:srgbClr val="99CC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63" name="Line 279"/>
            <p:cNvSpPr>
              <a:spLocks noChangeShapeType="1"/>
            </p:cNvSpPr>
            <p:nvPr/>
          </p:nvSpPr>
          <p:spPr bwMode="auto">
            <a:xfrm>
              <a:off x="1400" y="1256"/>
              <a:ext cx="26" cy="23"/>
            </a:xfrm>
            <a:prstGeom prst="line">
              <a:avLst/>
            </a:prstGeom>
            <a:noFill/>
            <a:ln w="6">
              <a:solidFill>
                <a:srgbClr val="99CC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64" name="Line 280"/>
            <p:cNvSpPr>
              <a:spLocks noChangeShapeType="1"/>
            </p:cNvSpPr>
            <p:nvPr/>
          </p:nvSpPr>
          <p:spPr bwMode="auto">
            <a:xfrm flipH="1">
              <a:off x="1374" y="1256"/>
              <a:ext cx="26" cy="23"/>
            </a:xfrm>
            <a:prstGeom prst="line">
              <a:avLst/>
            </a:prstGeom>
            <a:noFill/>
            <a:ln w="6">
              <a:solidFill>
                <a:srgbClr val="99CC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65" name="Line 281"/>
            <p:cNvSpPr>
              <a:spLocks noChangeShapeType="1"/>
            </p:cNvSpPr>
            <p:nvPr/>
          </p:nvSpPr>
          <p:spPr bwMode="auto">
            <a:xfrm flipV="1">
              <a:off x="1400" y="1232"/>
              <a:ext cx="26" cy="24"/>
            </a:xfrm>
            <a:prstGeom prst="line">
              <a:avLst/>
            </a:prstGeom>
            <a:noFill/>
            <a:ln w="6">
              <a:solidFill>
                <a:srgbClr val="99CC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66" name="Rectangle 282"/>
            <p:cNvSpPr>
              <a:spLocks noChangeArrowheads="1"/>
            </p:cNvSpPr>
            <p:nvPr/>
          </p:nvSpPr>
          <p:spPr bwMode="auto">
            <a:xfrm>
              <a:off x="1791" y="1391"/>
              <a:ext cx="7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2367" name="Line 283"/>
            <p:cNvSpPr>
              <a:spLocks noChangeShapeType="1"/>
            </p:cNvSpPr>
            <p:nvPr/>
          </p:nvSpPr>
          <p:spPr bwMode="auto">
            <a:xfrm flipH="1" flipV="1">
              <a:off x="1797" y="1397"/>
              <a:ext cx="26" cy="24"/>
            </a:xfrm>
            <a:prstGeom prst="line">
              <a:avLst/>
            </a:prstGeom>
            <a:noFill/>
            <a:ln w="6">
              <a:solidFill>
                <a:srgbClr val="99CC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68" name="Line 284"/>
            <p:cNvSpPr>
              <a:spLocks noChangeShapeType="1"/>
            </p:cNvSpPr>
            <p:nvPr/>
          </p:nvSpPr>
          <p:spPr bwMode="auto">
            <a:xfrm>
              <a:off x="1823" y="1421"/>
              <a:ext cx="25" cy="23"/>
            </a:xfrm>
            <a:prstGeom prst="line">
              <a:avLst/>
            </a:prstGeom>
            <a:noFill/>
            <a:ln w="6">
              <a:solidFill>
                <a:srgbClr val="99CC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69" name="Line 285"/>
            <p:cNvSpPr>
              <a:spLocks noChangeShapeType="1"/>
            </p:cNvSpPr>
            <p:nvPr/>
          </p:nvSpPr>
          <p:spPr bwMode="auto">
            <a:xfrm flipH="1">
              <a:off x="1797" y="1421"/>
              <a:ext cx="26" cy="23"/>
            </a:xfrm>
            <a:prstGeom prst="line">
              <a:avLst/>
            </a:prstGeom>
            <a:noFill/>
            <a:ln w="6">
              <a:solidFill>
                <a:srgbClr val="99CC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0" name="Line 286"/>
            <p:cNvSpPr>
              <a:spLocks noChangeShapeType="1"/>
            </p:cNvSpPr>
            <p:nvPr/>
          </p:nvSpPr>
          <p:spPr bwMode="auto">
            <a:xfrm flipV="1">
              <a:off x="1823" y="1397"/>
              <a:ext cx="25" cy="24"/>
            </a:xfrm>
            <a:prstGeom prst="line">
              <a:avLst/>
            </a:prstGeom>
            <a:noFill/>
            <a:ln w="6">
              <a:solidFill>
                <a:srgbClr val="99CC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1" name="Rectangle 287"/>
            <p:cNvSpPr>
              <a:spLocks noChangeArrowheads="1"/>
            </p:cNvSpPr>
            <p:nvPr/>
          </p:nvSpPr>
          <p:spPr bwMode="auto">
            <a:xfrm>
              <a:off x="2214" y="1657"/>
              <a:ext cx="7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2372" name="Line 288"/>
            <p:cNvSpPr>
              <a:spLocks noChangeShapeType="1"/>
            </p:cNvSpPr>
            <p:nvPr/>
          </p:nvSpPr>
          <p:spPr bwMode="auto">
            <a:xfrm flipH="1" flipV="1">
              <a:off x="2220" y="1663"/>
              <a:ext cx="26" cy="23"/>
            </a:xfrm>
            <a:prstGeom prst="line">
              <a:avLst/>
            </a:prstGeom>
            <a:noFill/>
            <a:ln w="6">
              <a:solidFill>
                <a:srgbClr val="99CC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3" name="Line 289"/>
            <p:cNvSpPr>
              <a:spLocks noChangeShapeType="1"/>
            </p:cNvSpPr>
            <p:nvPr/>
          </p:nvSpPr>
          <p:spPr bwMode="auto">
            <a:xfrm>
              <a:off x="2246" y="1686"/>
              <a:ext cx="25" cy="24"/>
            </a:xfrm>
            <a:prstGeom prst="line">
              <a:avLst/>
            </a:prstGeom>
            <a:noFill/>
            <a:ln w="6">
              <a:solidFill>
                <a:srgbClr val="99CC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4" name="Line 290"/>
            <p:cNvSpPr>
              <a:spLocks noChangeShapeType="1"/>
            </p:cNvSpPr>
            <p:nvPr/>
          </p:nvSpPr>
          <p:spPr bwMode="auto">
            <a:xfrm flipH="1">
              <a:off x="2220" y="1686"/>
              <a:ext cx="26" cy="24"/>
            </a:xfrm>
            <a:prstGeom prst="line">
              <a:avLst/>
            </a:prstGeom>
            <a:noFill/>
            <a:ln w="6">
              <a:solidFill>
                <a:srgbClr val="99CC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5" name="Line 291"/>
            <p:cNvSpPr>
              <a:spLocks noChangeShapeType="1"/>
            </p:cNvSpPr>
            <p:nvPr/>
          </p:nvSpPr>
          <p:spPr bwMode="auto">
            <a:xfrm flipV="1">
              <a:off x="2246" y="1663"/>
              <a:ext cx="25" cy="23"/>
            </a:xfrm>
            <a:prstGeom prst="line">
              <a:avLst/>
            </a:prstGeom>
            <a:noFill/>
            <a:ln w="6">
              <a:solidFill>
                <a:srgbClr val="99CC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6" name="Rectangle 292"/>
            <p:cNvSpPr>
              <a:spLocks noChangeArrowheads="1"/>
            </p:cNvSpPr>
            <p:nvPr/>
          </p:nvSpPr>
          <p:spPr bwMode="auto">
            <a:xfrm>
              <a:off x="3014" y="1745"/>
              <a:ext cx="71"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2377" name="Line 293"/>
            <p:cNvSpPr>
              <a:spLocks noChangeShapeType="1"/>
            </p:cNvSpPr>
            <p:nvPr/>
          </p:nvSpPr>
          <p:spPr bwMode="auto">
            <a:xfrm flipH="1" flipV="1">
              <a:off x="3021" y="1751"/>
              <a:ext cx="25" cy="24"/>
            </a:xfrm>
            <a:prstGeom prst="line">
              <a:avLst/>
            </a:prstGeom>
            <a:noFill/>
            <a:ln w="6">
              <a:solidFill>
                <a:srgbClr val="99CC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8" name="Line 294"/>
            <p:cNvSpPr>
              <a:spLocks noChangeShapeType="1"/>
            </p:cNvSpPr>
            <p:nvPr/>
          </p:nvSpPr>
          <p:spPr bwMode="auto">
            <a:xfrm>
              <a:off x="3046" y="1775"/>
              <a:ext cx="26" cy="23"/>
            </a:xfrm>
            <a:prstGeom prst="line">
              <a:avLst/>
            </a:prstGeom>
            <a:noFill/>
            <a:ln w="6">
              <a:solidFill>
                <a:srgbClr val="99CC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9" name="Line 295"/>
            <p:cNvSpPr>
              <a:spLocks noChangeShapeType="1"/>
            </p:cNvSpPr>
            <p:nvPr/>
          </p:nvSpPr>
          <p:spPr bwMode="auto">
            <a:xfrm flipH="1">
              <a:off x="3021" y="1775"/>
              <a:ext cx="25" cy="23"/>
            </a:xfrm>
            <a:prstGeom prst="line">
              <a:avLst/>
            </a:prstGeom>
            <a:noFill/>
            <a:ln w="6">
              <a:solidFill>
                <a:srgbClr val="99CC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80" name="Line 296"/>
            <p:cNvSpPr>
              <a:spLocks noChangeShapeType="1"/>
            </p:cNvSpPr>
            <p:nvPr/>
          </p:nvSpPr>
          <p:spPr bwMode="auto">
            <a:xfrm flipV="1">
              <a:off x="3046" y="1751"/>
              <a:ext cx="26" cy="24"/>
            </a:xfrm>
            <a:prstGeom prst="line">
              <a:avLst/>
            </a:prstGeom>
            <a:noFill/>
            <a:ln w="6">
              <a:solidFill>
                <a:srgbClr val="99CC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81" name="Rectangle 297"/>
            <p:cNvSpPr>
              <a:spLocks noChangeArrowheads="1"/>
            </p:cNvSpPr>
            <p:nvPr/>
          </p:nvSpPr>
          <p:spPr bwMode="auto">
            <a:xfrm>
              <a:off x="3982" y="1498"/>
              <a:ext cx="70"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2382" name="Line 298"/>
            <p:cNvSpPr>
              <a:spLocks noChangeShapeType="1"/>
            </p:cNvSpPr>
            <p:nvPr/>
          </p:nvSpPr>
          <p:spPr bwMode="auto">
            <a:xfrm flipH="1" flipV="1">
              <a:off x="3988" y="1503"/>
              <a:ext cx="26" cy="24"/>
            </a:xfrm>
            <a:prstGeom prst="line">
              <a:avLst/>
            </a:prstGeom>
            <a:noFill/>
            <a:ln w="6">
              <a:solidFill>
                <a:srgbClr val="99CC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83" name="Line 299"/>
            <p:cNvSpPr>
              <a:spLocks noChangeShapeType="1"/>
            </p:cNvSpPr>
            <p:nvPr/>
          </p:nvSpPr>
          <p:spPr bwMode="auto">
            <a:xfrm>
              <a:off x="4014" y="1527"/>
              <a:ext cx="26" cy="24"/>
            </a:xfrm>
            <a:prstGeom prst="line">
              <a:avLst/>
            </a:prstGeom>
            <a:noFill/>
            <a:ln w="6">
              <a:solidFill>
                <a:srgbClr val="99CC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84" name="Line 300"/>
            <p:cNvSpPr>
              <a:spLocks noChangeShapeType="1"/>
            </p:cNvSpPr>
            <p:nvPr/>
          </p:nvSpPr>
          <p:spPr bwMode="auto">
            <a:xfrm flipH="1">
              <a:off x="3988" y="1527"/>
              <a:ext cx="26" cy="24"/>
            </a:xfrm>
            <a:prstGeom prst="line">
              <a:avLst/>
            </a:prstGeom>
            <a:noFill/>
            <a:ln w="6">
              <a:solidFill>
                <a:srgbClr val="99CC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85" name="Line 301"/>
            <p:cNvSpPr>
              <a:spLocks noChangeShapeType="1"/>
            </p:cNvSpPr>
            <p:nvPr/>
          </p:nvSpPr>
          <p:spPr bwMode="auto">
            <a:xfrm flipV="1">
              <a:off x="4014" y="1503"/>
              <a:ext cx="26" cy="24"/>
            </a:xfrm>
            <a:prstGeom prst="line">
              <a:avLst/>
            </a:prstGeom>
            <a:noFill/>
            <a:ln w="6">
              <a:solidFill>
                <a:srgbClr val="99CC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86" name="Rectangle 302"/>
            <p:cNvSpPr>
              <a:spLocks noChangeArrowheads="1"/>
            </p:cNvSpPr>
            <p:nvPr/>
          </p:nvSpPr>
          <p:spPr bwMode="auto">
            <a:xfrm>
              <a:off x="1541" y="2005"/>
              <a:ext cx="45" cy="41"/>
            </a:xfrm>
            <a:prstGeom prst="rect">
              <a:avLst/>
            </a:prstGeom>
            <a:solidFill>
              <a:srgbClr val="FF00FF"/>
            </a:solidFill>
            <a:ln w="6">
              <a:solidFill>
                <a:srgbClr val="FF00FF"/>
              </a:solidFill>
              <a:miter lim="800000"/>
              <a:headEnd/>
              <a:tailEnd/>
            </a:ln>
          </p:spPr>
          <p:txBody>
            <a:bodyPr/>
            <a:lstStyle/>
            <a:p>
              <a:endParaRPr lang="de-DE"/>
            </a:p>
          </p:txBody>
        </p:sp>
        <p:sp>
          <p:nvSpPr>
            <p:cNvPr id="12387" name="Rectangle 303"/>
            <p:cNvSpPr>
              <a:spLocks noChangeArrowheads="1"/>
            </p:cNvSpPr>
            <p:nvPr/>
          </p:nvSpPr>
          <p:spPr bwMode="auto">
            <a:xfrm>
              <a:off x="1964" y="2082"/>
              <a:ext cx="45" cy="41"/>
            </a:xfrm>
            <a:prstGeom prst="rect">
              <a:avLst/>
            </a:prstGeom>
            <a:solidFill>
              <a:srgbClr val="FFCC99"/>
            </a:solidFill>
            <a:ln w="6">
              <a:solidFill>
                <a:srgbClr val="FF00FF"/>
              </a:solidFill>
              <a:miter lim="800000"/>
              <a:headEnd/>
              <a:tailEnd/>
            </a:ln>
          </p:spPr>
          <p:txBody>
            <a:bodyPr/>
            <a:lstStyle/>
            <a:p>
              <a:endParaRPr lang="de-DE"/>
            </a:p>
          </p:txBody>
        </p:sp>
        <p:sp>
          <p:nvSpPr>
            <p:cNvPr id="12388" name="Rectangle 304"/>
            <p:cNvSpPr>
              <a:spLocks noChangeArrowheads="1"/>
            </p:cNvSpPr>
            <p:nvPr/>
          </p:nvSpPr>
          <p:spPr bwMode="auto">
            <a:xfrm>
              <a:off x="1502" y="1657"/>
              <a:ext cx="45" cy="41"/>
            </a:xfrm>
            <a:prstGeom prst="rect">
              <a:avLst/>
            </a:prstGeom>
            <a:solidFill>
              <a:srgbClr val="FF00FF"/>
            </a:solidFill>
            <a:ln w="6">
              <a:solidFill>
                <a:srgbClr val="FF00FF"/>
              </a:solidFill>
              <a:miter lim="800000"/>
              <a:headEnd/>
              <a:tailEnd/>
            </a:ln>
          </p:spPr>
          <p:txBody>
            <a:bodyPr/>
            <a:lstStyle/>
            <a:p>
              <a:endParaRPr lang="de-DE"/>
            </a:p>
          </p:txBody>
        </p:sp>
        <p:sp>
          <p:nvSpPr>
            <p:cNvPr id="12389" name="Rectangle 305"/>
            <p:cNvSpPr>
              <a:spLocks noChangeArrowheads="1"/>
            </p:cNvSpPr>
            <p:nvPr/>
          </p:nvSpPr>
          <p:spPr bwMode="auto">
            <a:xfrm>
              <a:off x="1925" y="1828"/>
              <a:ext cx="45" cy="41"/>
            </a:xfrm>
            <a:prstGeom prst="rect">
              <a:avLst/>
            </a:prstGeom>
            <a:solidFill>
              <a:srgbClr val="FFCC99"/>
            </a:solidFill>
            <a:ln w="6">
              <a:solidFill>
                <a:srgbClr val="FF00FF"/>
              </a:solidFill>
              <a:miter lim="800000"/>
              <a:headEnd/>
              <a:tailEnd/>
            </a:ln>
          </p:spPr>
          <p:txBody>
            <a:bodyPr/>
            <a:lstStyle/>
            <a:p>
              <a:endParaRPr lang="de-DE"/>
            </a:p>
          </p:txBody>
        </p:sp>
        <p:sp>
          <p:nvSpPr>
            <p:cNvPr id="12390" name="Rectangle 306"/>
            <p:cNvSpPr>
              <a:spLocks noChangeArrowheads="1"/>
            </p:cNvSpPr>
            <p:nvPr/>
          </p:nvSpPr>
          <p:spPr bwMode="auto">
            <a:xfrm>
              <a:off x="1502" y="1763"/>
              <a:ext cx="45" cy="41"/>
            </a:xfrm>
            <a:prstGeom prst="rect">
              <a:avLst/>
            </a:prstGeom>
            <a:solidFill>
              <a:srgbClr val="FF00FF"/>
            </a:solidFill>
            <a:ln w="6">
              <a:solidFill>
                <a:srgbClr val="FF00FF"/>
              </a:solidFill>
              <a:miter lim="800000"/>
              <a:headEnd/>
              <a:tailEnd/>
            </a:ln>
          </p:spPr>
          <p:txBody>
            <a:bodyPr/>
            <a:lstStyle/>
            <a:p>
              <a:endParaRPr lang="de-DE"/>
            </a:p>
          </p:txBody>
        </p:sp>
        <p:sp>
          <p:nvSpPr>
            <p:cNvPr id="12391" name="Rectangle 307"/>
            <p:cNvSpPr>
              <a:spLocks noChangeArrowheads="1"/>
            </p:cNvSpPr>
            <p:nvPr/>
          </p:nvSpPr>
          <p:spPr bwMode="auto">
            <a:xfrm>
              <a:off x="1797" y="1970"/>
              <a:ext cx="45" cy="41"/>
            </a:xfrm>
            <a:prstGeom prst="rect">
              <a:avLst/>
            </a:prstGeom>
            <a:solidFill>
              <a:srgbClr val="FFCC99"/>
            </a:solidFill>
            <a:ln w="6">
              <a:solidFill>
                <a:srgbClr val="FF00FF"/>
              </a:solidFill>
              <a:miter lim="800000"/>
              <a:headEnd/>
              <a:tailEnd/>
            </a:ln>
          </p:spPr>
          <p:txBody>
            <a:bodyPr/>
            <a:lstStyle/>
            <a:p>
              <a:endParaRPr lang="de-DE"/>
            </a:p>
          </p:txBody>
        </p:sp>
        <p:sp>
          <p:nvSpPr>
            <p:cNvPr id="12392" name="Rectangle 308"/>
            <p:cNvSpPr>
              <a:spLocks noChangeArrowheads="1"/>
            </p:cNvSpPr>
            <p:nvPr/>
          </p:nvSpPr>
          <p:spPr bwMode="auto">
            <a:xfrm>
              <a:off x="631" y="2406"/>
              <a:ext cx="308"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500">
                  <a:solidFill>
                    <a:srgbClr val="000000"/>
                  </a:solidFill>
                  <a:latin typeface="Arial" charset="0"/>
                </a:rPr>
                <a:t>0,01</a:t>
              </a:r>
              <a:endParaRPr lang="ru-RU"/>
            </a:p>
          </p:txBody>
        </p:sp>
        <p:sp>
          <p:nvSpPr>
            <p:cNvPr id="12393" name="Rectangle 309"/>
            <p:cNvSpPr>
              <a:spLocks noChangeArrowheads="1"/>
            </p:cNvSpPr>
            <p:nvPr/>
          </p:nvSpPr>
          <p:spPr bwMode="auto">
            <a:xfrm>
              <a:off x="702" y="1881"/>
              <a:ext cx="237"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500">
                  <a:solidFill>
                    <a:srgbClr val="000000"/>
                  </a:solidFill>
                  <a:latin typeface="Arial" charset="0"/>
                </a:rPr>
                <a:t>0,1</a:t>
              </a:r>
              <a:endParaRPr lang="ru-RU"/>
            </a:p>
          </p:txBody>
        </p:sp>
        <p:sp>
          <p:nvSpPr>
            <p:cNvPr id="12394" name="Rectangle 310"/>
            <p:cNvSpPr>
              <a:spLocks noChangeArrowheads="1"/>
            </p:cNvSpPr>
            <p:nvPr/>
          </p:nvSpPr>
          <p:spPr bwMode="auto">
            <a:xfrm>
              <a:off x="810" y="1350"/>
              <a:ext cx="128"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500">
                  <a:solidFill>
                    <a:srgbClr val="000000"/>
                  </a:solidFill>
                  <a:latin typeface="Arial" charset="0"/>
                </a:rPr>
                <a:t>1</a:t>
              </a:r>
              <a:endParaRPr lang="ru-RU"/>
            </a:p>
          </p:txBody>
        </p:sp>
        <p:sp>
          <p:nvSpPr>
            <p:cNvPr id="12395" name="Rectangle 311"/>
            <p:cNvSpPr>
              <a:spLocks noChangeArrowheads="1"/>
            </p:cNvSpPr>
            <p:nvPr/>
          </p:nvSpPr>
          <p:spPr bwMode="auto">
            <a:xfrm>
              <a:off x="740" y="825"/>
              <a:ext cx="199"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500">
                  <a:solidFill>
                    <a:srgbClr val="000000"/>
                  </a:solidFill>
                  <a:latin typeface="Arial" charset="0"/>
                </a:rPr>
                <a:t>10</a:t>
              </a:r>
              <a:endParaRPr lang="ru-RU"/>
            </a:p>
          </p:txBody>
        </p:sp>
        <p:sp>
          <p:nvSpPr>
            <p:cNvPr id="12396" name="Rectangle 312"/>
            <p:cNvSpPr>
              <a:spLocks noChangeArrowheads="1"/>
            </p:cNvSpPr>
            <p:nvPr/>
          </p:nvSpPr>
          <p:spPr bwMode="auto">
            <a:xfrm>
              <a:off x="945" y="2571"/>
              <a:ext cx="128"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500">
                  <a:solidFill>
                    <a:srgbClr val="000000"/>
                  </a:solidFill>
                  <a:latin typeface="Arial" charset="0"/>
                </a:rPr>
                <a:t>2</a:t>
              </a:r>
              <a:endParaRPr lang="ru-RU"/>
            </a:p>
          </p:txBody>
        </p:sp>
        <p:sp>
          <p:nvSpPr>
            <p:cNvPr id="12397" name="Rectangle 313"/>
            <p:cNvSpPr>
              <a:spLocks noChangeArrowheads="1"/>
            </p:cNvSpPr>
            <p:nvPr/>
          </p:nvSpPr>
          <p:spPr bwMode="auto">
            <a:xfrm>
              <a:off x="1791" y="2571"/>
              <a:ext cx="128"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500">
                  <a:solidFill>
                    <a:srgbClr val="000000"/>
                  </a:solidFill>
                  <a:latin typeface="Arial" charset="0"/>
                </a:rPr>
                <a:t>4</a:t>
              </a:r>
              <a:endParaRPr lang="ru-RU"/>
            </a:p>
          </p:txBody>
        </p:sp>
        <p:sp>
          <p:nvSpPr>
            <p:cNvPr id="12398" name="Rectangle 314"/>
            <p:cNvSpPr>
              <a:spLocks noChangeArrowheads="1"/>
            </p:cNvSpPr>
            <p:nvPr/>
          </p:nvSpPr>
          <p:spPr bwMode="auto">
            <a:xfrm>
              <a:off x="2636" y="2571"/>
              <a:ext cx="128"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500">
                  <a:solidFill>
                    <a:srgbClr val="000000"/>
                  </a:solidFill>
                  <a:latin typeface="Arial" charset="0"/>
                </a:rPr>
                <a:t>6</a:t>
              </a:r>
              <a:endParaRPr lang="ru-RU"/>
            </a:p>
          </p:txBody>
        </p:sp>
        <p:sp>
          <p:nvSpPr>
            <p:cNvPr id="12399" name="Rectangle 315"/>
            <p:cNvSpPr>
              <a:spLocks noChangeArrowheads="1"/>
            </p:cNvSpPr>
            <p:nvPr/>
          </p:nvSpPr>
          <p:spPr bwMode="auto">
            <a:xfrm>
              <a:off x="3476" y="2571"/>
              <a:ext cx="128"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500">
                  <a:solidFill>
                    <a:srgbClr val="000000"/>
                  </a:solidFill>
                  <a:latin typeface="Arial" charset="0"/>
                </a:rPr>
                <a:t>8</a:t>
              </a:r>
              <a:endParaRPr lang="ru-RU"/>
            </a:p>
          </p:txBody>
        </p:sp>
        <p:sp>
          <p:nvSpPr>
            <p:cNvPr id="12400" name="Rectangle 316"/>
            <p:cNvSpPr>
              <a:spLocks noChangeArrowheads="1"/>
            </p:cNvSpPr>
            <p:nvPr/>
          </p:nvSpPr>
          <p:spPr bwMode="auto">
            <a:xfrm>
              <a:off x="4283" y="2571"/>
              <a:ext cx="199"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500">
                  <a:solidFill>
                    <a:srgbClr val="000000"/>
                  </a:solidFill>
                  <a:latin typeface="Arial" charset="0"/>
                </a:rPr>
                <a:t>10</a:t>
              </a:r>
              <a:endParaRPr lang="ru-RU"/>
            </a:p>
          </p:txBody>
        </p:sp>
        <p:sp>
          <p:nvSpPr>
            <p:cNvPr id="12401" name="Rectangle 317"/>
            <p:cNvSpPr>
              <a:spLocks noChangeArrowheads="1"/>
            </p:cNvSpPr>
            <p:nvPr/>
          </p:nvSpPr>
          <p:spPr bwMode="auto">
            <a:xfrm>
              <a:off x="4046" y="2701"/>
              <a:ext cx="23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500" b="1">
                  <a:solidFill>
                    <a:srgbClr val="000000"/>
                  </a:solidFill>
                  <a:latin typeface="Arial" charset="0"/>
                </a:rPr>
                <a:t>pH</a:t>
              </a:r>
              <a:endParaRPr lang="ru-RU"/>
            </a:p>
          </p:txBody>
        </p:sp>
        <p:sp>
          <p:nvSpPr>
            <p:cNvPr id="12402" name="Rectangle 318"/>
            <p:cNvSpPr>
              <a:spLocks noChangeArrowheads="1"/>
            </p:cNvSpPr>
            <p:nvPr/>
          </p:nvSpPr>
          <p:spPr bwMode="auto">
            <a:xfrm rot="-5400000">
              <a:off x="435" y="1305"/>
              <a:ext cx="58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500" b="1">
                  <a:solidFill>
                    <a:srgbClr val="000000"/>
                  </a:solidFill>
                  <a:latin typeface="Arial" charset="0"/>
                </a:rPr>
                <a:t>k, year-1</a:t>
              </a:r>
              <a:endParaRPr lang="ru-RU"/>
            </a:p>
          </p:txBody>
        </p:sp>
        <p:sp>
          <p:nvSpPr>
            <p:cNvPr id="12403" name="Rectangle 319"/>
            <p:cNvSpPr>
              <a:spLocks noChangeArrowheads="1"/>
            </p:cNvSpPr>
            <p:nvPr/>
          </p:nvSpPr>
          <p:spPr bwMode="auto">
            <a:xfrm>
              <a:off x="4091" y="795"/>
              <a:ext cx="948" cy="1180"/>
            </a:xfrm>
            <a:prstGeom prst="rect">
              <a:avLst/>
            </a:prstGeom>
            <a:solidFill>
              <a:srgbClr val="FFFFF0"/>
            </a:solidFill>
            <a:ln w="0">
              <a:solidFill>
                <a:srgbClr val="000000"/>
              </a:solidFill>
              <a:miter lim="800000"/>
              <a:headEnd/>
              <a:tailEnd/>
            </a:ln>
          </p:spPr>
          <p:txBody>
            <a:bodyPr/>
            <a:lstStyle/>
            <a:p>
              <a:endParaRPr lang="de-DE"/>
            </a:p>
          </p:txBody>
        </p:sp>
        <p:sp>
          <p:nvSpPr>
            <p:cNvPr id="12404" name="Line 320"/>
            <p:cNvSpPr>
              <a:spLocks noChangeShapeType="1"/>
            </p:cNvSpPr>
            <p:nvPr/>
          </p:nvSpPr>
          <p:spPr bwMode="auto">
            <a:xfrm>
              <a:off x="4129" y="878"/>
              <a:ext cx="225" cy="1"/>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05" name="Freeform 321"/>
            <p:cNvSpPr>
              <a:spLocks/>
            </p:cNvSpPr>
            <p:nvPr/>
          </p:nvSpPr>
          <p:spPr bwMode="auto">
            <a:xfrm>
              <a:off x="4206" y="848"/>
              <a:ext cx="64" cy="59"/>
            </a:xfrm>
            <a:custGeom>
              <a:avLst/>
              <a:gdLst>
                <a:gd name="T0" fmla="*/ 32 w 64"/>
                <a:gd name="T1" fmla="*/ 0 h 59"/>
                <a:gd name="T2" fmla="*/ 64 w 64"/>
                <a:gd name="T3" fmla="*/ 30 h 59"/>
                <a:gd name="T4" fmla="*/ 32 w 64"/>
                <a:gd name="T5" fmla="*/ 59 h 59"/>
                <a:gd name="T6" fmla="*/ 0 w 64"/>
                <a:gd name="T7" fmla="*/ 30 h 59"/>
                <a:gd name="T8" fmla="*/ 32 w 64"/>
                <a:gd name="T9" fmla="*/ 0 h 59"/>
                <a:gd name="T10" fmla="*/ 0 60000 65536"/>
                <a:gd name="T11" fmla="*/ 0 60000 65536"/>
                <a:gd name="T12" fmla="*/ 0 60000 65536"/>
                <a:gd name="T13" fmla="*/ 0 60000 65536"/>
                <a:gd name="T14" fmla="*/ 0 60000 65536"/>
                <a:gd name="T15" fmla="*/ 0 w 64"/>
                <a:gd name="T16" fmla="*/ 0 h 59"/>
                <a:gd name="T17" fmla="*/ 64 w 64"/>
                <a:gd name="T18" fmla="*/ 59 h 59"/>
              </a:gdLst>
              <a:ahLst/>
              <a:cxnLst>
                <a:cxn ang="T10">
                  <a:pos x="T0" y="T1"/>
                </a:cxn>
                <a:cxn ang="T11">
                  <a:pos x="T2" y="T3"/>
                </a:cxn>
                <a:cxn ang="T12">
                  <a:pos x="T4" y="T5"/>
                </a:cxn>
                <a:cxn ang="T13">
                  <a:pos x="T6" y="T7"/>
                </a:cxn>
                <a:cxn ang="T14">
                  <a:pos x="T8" y="T9"/>
                </a:cxn>
              </a:cxnLst>
              <a:rect l="T15" t="T16" r="T17" b="T18"/>
              <a:pathLst>
                <a:path w="64" h="59">
                  <a:moveTo>
                    <a:pt x="32" y="0"/>
                  </a:moveTo>
                  <a:lnTo>
                    <a:pt x="64" y="30"/>
                  </a:lnTo>
                  <a:lnTo>
                    <a:pt x="32" y="59"/>
                  </a:lnTo>
                  <a:lnTo>
                    <a:pt x="0" y="30"/>
                  </a:lnTo>
                  <a:lnTo>
                    <a:pt x="32" y="0"/>
                  </a:lnTo>
                  <a:close/>
                </a:path>
              </a:pathLst>
            </a:custGeom>
            <a:solidFill>
              <a:srgbClr val="000080"/>
            </a:solidFill>
            <a:ln w="6">
              <a:solidFill>
                <a:srgbClr val="000080"/>
              </a:solidFill>
              <a:round/>
              <a:headEnd/>
              <a:tailEnd/>
            </a:ln>
          </p:spPr>
          <p:txBody>
            <a:bodyPr/>
            <a:lstStyle/>
            <a:p>
              <a:endParaRPr lang="de-DE"/>
            </a:p>
          </p:txBody>
        </p:sp>
        <p:sp>
          <p:nvSpPr>
            <p:cNvPr id="12406" name="Rectangle 322"/>
            <p:cNvSpPr>
              <a:spLocks noChangeArrowheads="1"/>
            </p:cNvSpPr>
            <p:nvPr/>
          </p:nvSpPr>
          <p:spPr bwMode="auto">
            <a:xfrm>
              <a:off x="4379" y="825"/>
              <a:ext cx="295"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300" b="1">
                  <a:solidFill>
                    <a:srgbClr val="000000"/>
                  </a:solidFill>
                  <a:latin typeface="Arial" charset="0"/>
                </a:rPr>
                <a:t>UO2</a:t>
              </a:r>
              <a:endParaRPr lang="ru-RU"/>
            </a:p>
          </p:txBody>
        </p:sp>
        <p:sp>
          <p:nvSpPr>
            <p:cNvPr id="12407" name="Line 323"/>
            <p:cNvSpPr>
              <a:spLocks noChangeShapeType="1"/>
            </p:cNvSpPr>
            <p:nvPr/>
          </p:nvSpPr>
          <p:spPr bwMode="auto">
            <a:xfrm>
              <a:off x="4129" y="1025"/>
              <a:ext cx="225" cy="1"/>
            </a:xfrm>
            <a:prstGeom prst="line">
              <a:avLst/>
            </a:prstGeom>
            <a:noFill/>
            <a:ln w="6">
              <a:solidFill>
                <a:srgbClr val="FF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08" name="Freeform 324"/>
            <p:cNvSpPr>
              <a:spLocks/>
            </p:cNvSpPr>
            <p:nvPr/>
          </p:nvSpPr>
          <p:spPr bwMode="auto">
            <a:xfrm>
              <a:off x="4213" y="1002"/>
              <a:ext cx="51" cy="47"/>
            </a:xfrm>
            <a:custGeom>
              <a:avLst/>
              <a:gdLst>
                <a:gd name="T0" fmla="*/ 25 w 51"/>
                <a:gd name="T1" fmla="*/ 0 h 47"/>
                <a:gd name="T2" fmla="*/ 51 w 51"/>
                <a:gd name="T3" fmla="*/ 47 h 47"/>
                <a:gd name="T4" fmla="*/ 0 w 51"/>
                <a:gd name="T5" fmla="*/ 47 h 47"/>
                <a:gd name="T6" fmla="*/ 25 w 51"/>
                <a:gd name="T7" fmla="*/ 0 h 47"/>
                <a:gd name="T8" fmla="*/ 0 60000 65536"/>
                <a:gd name="T9" fmla="*/ 0 60000 65536"/>
                <a:gd name="T10" fmla="*/ 0 60000 65536"/>
                <a:gd name="T11" fmla="*/ 0 60000 65536"/>
                <a:gd name="T12" fmla="*/ 0 w 51"/>
                <a:gd name="T13" fmla="*/ 0 h 47"/>
                <a:gd name="T14" fmla="*/ 51 w 51"/>
                <a:gd name="T15" fmla="*/ 47 h 47"/>
              </a:gdLst>
              <a:ahLst/>
              <a:cxnLst>
                <a:cxn ang="T8">
                  <a:pos x="T0" y="T1"/>
                </a:cxn>
                <a:cxn ang="T9">
                  <a:pos x="T2" y="T3"/>
                </a:cxn>
                <a:cxn ang="T10">
                  <a:pos x="T4" y="T5"/>
                </a:cxn>
                <a:cxn ang="T11">
                  <a:pos x="T6" y="T7"/>
                </a:cxn>
              </a:cxnLst>
              <a:rect l="T12" t="T13" r="T14" b="T15"/>
              <a:pathLst>
                <a:path w="51" h="47">
                  <a:moveTo>
                    <a:pt x="25" y="0"/>
                  </a:moveTo>
                  <a:lnTo>
                    <a:pt x="51" y="47"/>
                  </a:lnTo>
                  <a:lnTo>
                    <a:pt x="0" y="47"/>
                  </a:lnTo>
                  <a:lnTo>
                    <a:pt x="25" y="0"/>
                  </a:lnTo>
                  <a:close/>
                </a:path>
              </a:pathLst>
            </a:custGeom>
            <a:solidFill>
              <a:srgbClr val="FFFF00"/>
            </a:solidFill>
            <a:ln w="6">
              <a:solidFill>
                <a:srgbClr val="FFFF00"/>
              </a:solidFill>
              <a:round/>
              <a:headEnd/>
              <a:tailEnd/>
            </a:ln>
          </p:spPr>
          <p:txBody>
            <a:bodyPr/>
            <a:lstStyle/>
            <a:p>
              <a:endParaRPr lang="de-DE"/>
            </a:p>
          </p:txBody>
        </p:sp>
        <p:sp>
          <p:nvSpPr>
            <p:cNvPr id="12409" name="Rectangle 325"/>
            <p:cNvSpPr>
              <a:spLocks noChangeArrowheads="1"/>
            </p:cNvSpPr>
            <p:nvPr/>
          </p:nvSpPr>
          <p:spPr bwMode="auto">
            <a:xfrm>
              <a:off x="4379" y="972"/>
              <a:ext cx="66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300" b="1">
                  <a:solidFill>
                    <a:srgbClr val="000000"/>
                  </a:solidFill>
                  <a:latin typeface="Arial" charset="0"/>
                </a:rPr>
                <a:t>UO2+x (1h)</a:t>
              </a:r>
              <a:endParaRPr lang="ru-RU"/>
            </a:p>
          </p:txBody>
        </p:sp>
        <p:sp>
          <p:nvSpPr>
            <p:cNvPr id="12410" name="Line 326"/>
            <p:cNvSpPr>
              <a:spLocks noChangeShapeType="1"/>
            </p:cNvSpPr>
            <p:nvPr/>
          </p:nvSpPr>
          <p:spPr bwMode="auto">
            <a:xfrm>
              <a:off x="4129" y="1173"/>
              <a:ext cx="225" cy="1"/>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11" name="Rectangle 327"/>
            <p:cNvSpPr>
              <a:spLocks noChangeArrowheads="1"/>
            </p:cNvSpPr>
            <p:nvPr/>
          </p:nvSpPr>
          <p:spPr bwMode="auto">
            <a:xfrm>
              <a:off x="4206" y="1143"/>
              <a:ext cx="71"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2412" name="Line 328"/>
            <p:cNvSpPr>
              <a:spLocks noChangeShapeType="1"/>
            </p:cNvSpPr>
            <p:nvPr/>
          </p:nvSpPr>
          <p:spPr bwMode="auto">
            <a:xfrm flipH="1" flipV="1">
              <a:off x="4213" y="1149"/>
              <a:ext cx="25" cy="24"/>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13" name="Line 329"/>
            <p:cNvSpPr>
              <a:spLocks noChangeShapeType="1"/>
            </p:cNvSpPr>
            <p:nvPr/>
          </p:nvSpPr>
          <p:spPr bwMode="auto">
            <a:xfrm>
              <a:off x="4238" y="1173"/>
              <a:ext cx="26" cy="24"/>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14" name="Line 330"/>
            <p:cNvSpPr>
              <a:spLocks noChangeShapeType="1"/>
            </p:cNvSpPr>
            <p:nvPr/>
          </p:nvSpPr>
          <p:spPr bwMode="auto">
            <a:xfrm flipH="1">
              <a:off x="4213" y="1173"/>
              <a:ext cx="25" cy="24"/>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15" name="Line 331"/>
            <p:cNvSpPr>
              <a:spLocks noChangeShapeType="1"/>
            </p:cNvSpPr>
            <p:nvPr/>
          </p:nvSpPr>
          <p:spPr bwMode="auto">
            <a:xfrm flipV="1">
              <a:off x="4238" y="1149"/>
              <a:ext cx="26" cy="24"/>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16" name="Line 332"/>
            <p:cNvSpPr>
              <a:spLocks noChangeShapeType="1"/>
            </p:cNvSpPr>
            <p:nvPr/>
          </p:nvSpPr>
          <p:spPr bwMode="auto">
            <a:xfrm flipV="1">
              <a:off x="4238" y="1149"/>
              <a:ext cx="1" cy="24"/>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17" name="Line 333"/>
            <p:cNvSpPr>
              <a:spLocks noChangeShapeType="1"/>
            </p:cNvSpPr>
            <p:nvPr/>
          </p:nvSpPr>
          <p:spPr bwMode="auto">
            <a:xfrm>
              <a:off x="4238" y="1173"/>
              <a:ext cx="1" cy="24"/>
            </a:xfrm>
            <a:prstGeom prst="line">
              <a:avLst/>
            </a:prstGeom>
            <a:noFill/>
            <a:ln w="6">
              <a:solidFill>
                <a:srgbClr val="8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18" name="Rectangle 334"/>
            <p:cNvSpPr>
              <a:spLocks noChangeArrowheads="1"/>
            </p:cNvSpPr>
            <p:nvPr/>
          </p:nvSpPr>
          <p:spPr bwMode="auto">
            <a:xfrm>
              <a:off x="4379" y="1120"/>
              <a:ext cx="66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300" b="1">
                  <a:solidFill>
                    <a:srgbClr val="000000"/>
                  </a:solidFill>
                  <a:latin typeface="Arial" charset="0"/>
                </a:rPr>
                <a:t>UO2+x (3h)</a:t>
              </a:r>
              <a:endParaRPr lang="ru-RU"/>
            </a:p>
          </p:txBody>
        </p:sp>
        <p:sp>
          <p:nvSpPr>
            <p:cNvPr id="12419" name="Line 335"/>
            <p:cNvSpPr>
              <a:spLocks noChangeShapeType="1"/>
            </p:cNvSpPr>
            <p:nvPr/>
          </p:nvSpPr>
          <p:spPr bwMode="auto">
            <a:xfrm>
              <a:off x="4129" y="1320"/>
              <a:ext cx="225" cy="1"/>
            </a:xfrm>
            <a:prstGeom prst="line">
              <a:avLst/>
            </a:prstGeom>
            <a:noFill/>
            <a:ln w="6">
              <a:solidFill>
                <a:srgbClr val="0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20" name="Rectangle 336"/>
            <p:cNvSpPr>
              <a:spLocks noChangeArrowheads="1"/>
            </p:cNvSpPr>
            <p:nvPr/>
          </p:nvSpPr>
          <p:spPr bwMode="auto">
            <a:xfrm>
              <a:off x="4206" y="1291"/>
              <a:ext cx="71"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2421" name="Line 337"/>
            <p:cNvSpPr>
              <a:spLocks noChangeShapeType="1"/>
            </p:cNvSpPr>
            <p:nvPr/>
          </p:nvSpPr>
          <p:spPr bwMode="auto">
            <a:xfrm flipV="1">
              <a:off x="4238" y="1297"/>
              <a:ext cx="1" cy="23"/>
            </a:xfrm>
            <a:prstGeom prst="line">
              <a:avLst/>
            </a:prstGeom>
            <a:noFill/>
            <a:ln w="6">
              <a:solidFill>
                <a:srgbClr val="0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22" name="Line 338"/>
            <p:cNvSpPr>
              <a:spLocks noChangeShapeType="1"/>
            </p:cNvSpPr>
            <p:nvPr/>
          </p:nvSpPr>
          <p:spPr bwMode="auto">
            <a:xfrm>
              <a:off x="4238" y="1320"/>
              <a:ext cx="1" cy="24"/>
            </a:xfrm>
            <a:prstGeom prst="line">
              <a:avLst/>
            </a:prstGeom>
            <a:noFill/>
            <a:ln w="6">
              <a:solidFill>
                <a:srgbClr val="0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23" name="Line 339"/>
            <p:cNvSpPr>
              <a:spLocks noChangeShapeType="1"/>
            </p:cNvSpPr>
            <p:nvPr/>
          </p:nvSpPr>
          <p:spPr bwMode="auto">
            <a:xfrm flipH="1">
              <a:off x="4213" y="1320"/>
              <a:ext cx="25" cy="1"/>
            </a:xfrm>
            <a:prstGeom prst="line">
              <a:avLst/>
            </a:prstGeom>
            <a:noFill/>
            <a:ln w="6">
              <a:solidFill>
                <a:srgbClr val="0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24" name="Line 340"/>
            <p:cNvSpPr>
              <a:spLocks noChangeShapeType="1"/>
            </p:cNvSpPr>
            <p:nvPr/>
          </p:nvSpPr>
          <p:spPr bwMode="auto">
            <a:xfrm>
              <a:off x="4238" y="1320"/>
              <a:ext cx="26" cy="1"/>
            </a:xfrm>
            <a:prstGeom prst="line">
              <a:avLst/>
            </a:prstGeom>
            <a:noFill/>
            <a:ln w="6">
              <a:solidFill>
                <a:srgbClr val="0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25" name="Rectangle 341"/>
            <p:cNvSpPr>
              <a:spLocks noChangeArrowheads="1"/>
            </p:cNvSpPr>
            <p:nvPr/>
          </p:nvSpPr>
          <p:spPr bwMode="auto">
            <a:xfrm>
              <a:off x="4379" y="1267"/>
              <a:ext cx="66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300" b="1">
                  <a:solidFill>
                    <a:srgbClr val="000000"/>
                  </a:solidFill>
                  <a:latin typeface="Arial" charset="0"/>
                </a:rPr>
                <a:t>UO2+x (5h)</a:t>
              </a:r>
              <a:endParaRPr lang="ru-RU"/>
            </a:p>
          </p:txBody>
        </p:sp>
        <p:sp>
          <p:nvSpPr>
            <p:cNvPr id="12426" name="Line 342"/>
            <p:cNvSpPr>
              <a:spLocks noChangeShapeType="1"/>
            </p:cNvSpPr>
            <p:nvPr/>
          </p:nvSpPr>
          <p:spPr bwMode="auto">
            <a:xfrm>
              <a:off x="4129" y="1468"/>
              <a:ext cx="225" cy="1"/>
            </a:xfrm>
            <a:prstGeom prst="line">
              <a:avLst/>
            </a:prstGeom>
            <a:noFill/>
            <a:ln w="6">
              <a:solidFill>
                <a:srgbClr val="00CC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27" name="Rectangle 343"/>
            <p:cNvSpPr>
              <a:spLocks noChangeArrowheads="1"/>
            </p:cNvSpPr>
            <p:nvPr/>
          </p:nvSpPr>
          <p:spPr bwMode="auto">
            <a:xfrm>
              <a:off x="4213" y="1462"/>
              <a:ext cx="51" cy="6"/>
            </a:xfrm>
            <a:prstGeom prst="rect">
              <a:avLst/>
            </a:prstGeom>
            <a:solidFill>
              <a:srgbClr val="00CCFF"/>
            </a:solidFill>
            <a:ln w="6">
              <a:solidFill>
                <a:srgbClr val="00CCFF"/>
              </a:solidFill>
              <a:miter lim="800000"/>
              <a:headEnd/>
              <a:tailEnd/>
            </a:ln>
          </p:spPr>
          <p:txBody>
            <a:bodyPr/>
            <a:lstStyle/>
            <a:p>
              <a:endParaRPr lang="de-DE"/>
            </a:p>
          </p:txBody>
        </p:sp>
        <p:sp>
          <p:nvSpPr>
            <p:cNvPr id="12428" name="Rectangle 344"/>
            <p:cNvSpPr>
              <a:spLocks noChangeArrowheads="1"/>
            </p:cNvSpPr>
            <p:nvPr/>
          </p:nvSpPr>
          <p:spPr bwMode="auto">
            <a:xfrm>
              <a:off x="4379" y="1415"/>
              <a:ext cx="66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300" b="1">
                  <a:solidFill>
                    <a:srgbClr val="000000"/>
                  </a:solidFill>
                  <a:latin typeface="Arial" charset="0"/>
                </a:rPr>
                <a:t>UO2+x (7h)</a:t>
              </a:r>
              <a:endParaRPr lang="ru-RU"/>
            </a:p>
          </p:txBody>
        </p:sp>
        <p:sp>
          <p:nvSpPr>
            <p:cNvPr id="12429" name="Line 345"/>
            <p:cNvSpPr>
              <a:spLocks noChangeShapeType="1"/>
            </p:cNvSpPr>
            <p:nvPr/>
          </p:nvSpPr>
          <p:spPr bwMode="auto">
            <a:xfrm>
              <a:off x="4129" y="1616"/>
              <a:ext cx="225" cy="1"/>
            </a:xfrm>
            <a:prstGeom prst="line">
              <a:avLst/>
            </a:prstGeom>
            <a:noFill/>
            <a:ln w="6">
              <a:solidFill>
                <a:srgbClr val="CCFFCC"/>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30" name="Rectangle 346"/>
            <p:cNvSpPr>
              <a:spLocks noChangeArrowheads="1"/>
            </p:cNvSpPr>
            <p:nvPr/>
          </p:nvSpPr>
          <p:spPr bwMode="auto">
            <a:xfrm>
              <a:off x="4213" y="1592"/>
              <a:ext cx="44" cy="41"/>
            </a:xfrm>
            <a:prstGeom prst="rect">
              <a:avLst/>
            </a:prstGeom>
            <a:solidFill>
              <a:srgbClr val="CCFFCC"/>
            </a:solidFill>
            <a:ln w="6">
              <a:solidFill>
                <a:srgbClr val="CCFFCC"/>
              </a:solidFill>
              <a:miter lim="800000"/>
              <a:headEnd/>
              <a:tailEnd/>
            </a:ln>
          </p:spPr>
          <p:txBody>
            <a:bodyPr/>
            <a:lstStyle/>
            <a:p>
              <a:endParaRPr lang="de-DE"/>
            </a:p>
          </p:txBody>
        </p:sp>
        <p:sp>
          <p:nvSpPr>
            <p:cNvPr id="12431" name="Rectangle 347"/>
            <p:cNvSpPr>
              <a:spLocks noChangeArrowheads="1"/>
            </p:cNvSpPr>
            <p:nvPr/>
          </p:nvSpPr>
          <p:spPr bwMode="auto">
            <a:xfrm>
              <a:off x="4379" y="1562"/>
              <a:ext cx="73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300" b="1">
                  <a:solidFill>
                    <a:srgbClr val="000000"/>
                  </a:solidFill>
                  <a:latin typeface="Arial" charset="0"/>
                </a:rPr>
                <a:t>UO2+x (13h)</a:t>
              </a:r>
              <a:endParaRPr lang="ru-RU"/>
            </a:p>
          </p:txBody>
        </p:sp>
        <p:sp>
          <p:nvSpPr>
            <p:cNvPr id="12432" name="Line 348"/>
            <p:cNvSpPr>
              <a:spLocks noChangeShapeType="1"/>
            </p:cNvSpPr>
            <p:nvPr/>
          </p:nvSpPr>
          <p:spPr bwMode="auto">
            <a:xfrm>
              <a:off x="4129" y="1763"/>
              <a:ext cx="225" cy="1"/>
            </a:xfrm>
            <a:prstGeom prst="line">
              <a:avLst/>
            </a:prstGeom>
            <a:noFill/>
            <a:ln w="6">
              <a:solidFill>
                <a:srgbClr val="99CC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33" name="Rectangle 349"/>
            <p:cNvSpPr>
              <a:spLocks noChangeArrowheads="1"/>
            </p:cNvSpPr>
            <p:nvPr/>
          </p:nvSpPr>
          <p:spPr bwMode="auto">
            <a:xfrm>
              <a:off x="4206" y="1734"/>
              <a:ext cx="7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2434" name="Line 350"/>
            <p:cNvSpPr>
              <a:spLocks noChangeShapeType="1"/>
            </p:cNvSpPr>
            <p:nvPr/>
          </p:nvSpPr>
          <p:spPr bwMode="auto">
            <a:xfrm flipH="1" flipV="1">
              <a:off x="4213" y="1739"/>
              <a:ext cx="25" cy="24"/>
            </a:xfrm>
            <a:prstGeom prst="line">
              <a:avLst/>
            </a:prstGeom>
            <a:noFill/>
            <a:ln w="6">
              <a:solidFill>
                <a:srgbClr val="99CC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35" name="Line 351"/>
            <p:cNvSpPr>
              <a:spLocks noChangeShapeType="1"/>
            </p:cNvSpPr>
            <p:nvPr/>
          </p:nvSpPr>
          <p:spPr bwMode="auto">
            <a:xfrm>
              <a:off x="4238" y="1763"/>
              <a:ext cx="26" cy="24"/>
            </a:xfrm>
            <a:prstGeom prst="line">
              <a:avLst/>
            </a:prstGeom>
            <a:noFill/>
            <a:ln w="6">
              <a:solidFill>
                <a:srgbClr val="99CC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36" name="Line 352"/>
            <p:cNvSpPr>
              <a:spLocks noChangeShapeType="1"/>
            </p:cNvSpPr>
            <p:nvPr/>
          </p:nvSpPr>
          <p:spPr bwMode="auto">
            <a:xfrm flipH="1">
              <a:off x="4213" y="1763"/>
              <a:ext cx="25" cy="24"/>
            </a:xfrm>
            <a:prstGeom prst="line">
              <a:avLst/>
            </a:prstGeom>
            <a:noFill/>
            <a:ln w="6">
              <a:solidFill>
                <a:srgbClr val="99CC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37" name="Line 353"/>
            <p:cNvSpPr>
              <a:spLocks noChangeShapeType="1"/>
            </p:cNvSpPr>
            <p:nvPr/>
          </p:nvSpPr>
          <p:spPr bwMode="auto">
            <a:xfrm flipV="1">
              <a:off x="4238" y="1739"/>
              <a:ext cx="26" cy="24"/>
            </a:xfrm>
            <a:prstGeom prst="line">
              <a:avLst/>
            </a:prstGeom>
            <a:noFill/>
            <a:ln w="6">
              <a:solidFill>
                <a:srgbClr val="99CC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38" name="Rectangle 354"/>
            <p:cNvSpPr>
              <a:spLocks noChangeArrowheads="1"/>
            </p:cNvSpPr>
            <p:nvPr/>
          </p:nvSpPr>
          <p:spPr bwMode="auto">
            <a:xfrm>
              <a:off x="4379" y="1710"/>
              <a:ext cx="73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300" b="1">
                  <a:solidFill>
                    <a:srgbClr val="000000"/>
                  </a:solidFill>
                  <a:latin typeface="Arial" charset="0"/>
                </a:rPr>
                <a:t>UO2+x (21h)</a:t>
              </a:r>
              <a:endParaRPr lang="ru-RU"/>
            </a:p>
          </p:txBody>
        </p:sp>
        <p:sp>
          <p:nvSpPr>
            <p:cNvPr id="12439" name="Rectangle 355"/>
            <p:cNvSpPr>
              <a:spLocks noChangeArrowheads="1"/>
            </p:cNvSpPr>
            <p:nvPr/>
          </p:nvSpPr>
          <p:spPr bwMode="auto">
            <a:xfrm>
              <a:off x="4213" y="1887"/>
              <a:ext cx="44" cy="41"/>
            </a:xfrm>
            <a:prstGeom prst="rect">
              <a:avLst/>
            </a:prstGeom>
            <a:solidFill>
              <a:srgbClr val="FF00FF"/>
            </a:solidFill>
            <a:ln w="6">
              <a:solidFill>
                <a:srgbClr val="FF00FF"/>
              </a:solidFill>
              <a:miter lim="800000"/>
              <a:headEnd/>
              <a:tailEnd/>
            </a:ln>
          </p:spPr>
          <p:txBody>
            <a:bodyPr/>
            <a:lstStyle/>
            <a:p>
              <a:endParaRPr lang="de-DE"/>
            </a:p>
          </p:txBody>
        </p:sp>
        <p:sp>
          <p:nvSpPr>
            <p:cNvPr id="12440" name="Rectangle 356"/>
            <p:cNvSpPr>
              <a:spLocks noChangeArrowheads="1"/>
            </p:cNvSpPr>
            <p:nvPr/>
          </p:nvSpPr>
          <p:spPr bwMode="auto">
            <a:xfrm>
              <a:off x="4379" y="1857"/>
              <a:ext cx="295"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300" b="1">
                  <a:solidFill>
                    <a:srgbClr val="000000"/>
                  </a:solidFill>
                  <a:latin typeface="Arial" charset="0"/>
                </a:rPr>
                <a:t>T-22</a:t>
              </a:r>
              <a:endParaRPr lang="ru-RU"/>
            </a:p>
          </p:txBody>
        </p:sp>
        <p:sp>
          <p:nvSpPr>
            <p:cNvPr id="12441" name="Rectangle 357"/>
            <p:cNvSpPr>
              <a:spLocks noChangeArrowheads="1"/>
            </p:cNvSpPr>
            <p:nvPr/>
          </p:nvSpPr>
          <p:spPr bwMode="auto">
            <a:xfrm>
              <a:off x="612" y="795"/>
              <a:ext cx="4433" cy="2225"/>
            </a:xfrm>
            <a:prstGeom prst="rect">
              <a:avLst/>
            </a:prstGeom>
            <a:noFill/>
            <a:ln w="6">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442" name="Line 358"/>
            <p:cNvSpPr>
              <a:spLocks noChangeShapeType="1"/>
            </p:cNvSpPr>
            <p:nvPr/>
          </p:nvSpPr>
          <p:spPr bwMode="auto">
            <a:xfrm>
              <a:off x="1406" y="1562"/>
              <a:ext cx="1" cy="354"/>
            </a:xfrm>
            <a:prstGeom prst="line">
              <a:avLst/>
            </a:prstGeom>
            <a:noFill/>
            <a:ln w="19">
              <a:solidFill>
                <a:srgbClr val="0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443" name="Line 359"/>
            <p:cNvSpPr>
              <a:spLocks noChangeShapeType="1"/>
            </p:cNvSpPr>
            <p:nvPr/>
          </p:nvSpPr>
          <p:spPr bwMode="auto">
            <a:xfrm>
              <a:off x="1406" y="1916"/>
              <a:ext cx="404" cy="154"/>
            </a:xfrm>
            <a:prstGeom prst="line">
              <a:avLst/>
            </a:prstGeom>
            <a:noFill/>
            <a:ln w="6">
              <a:solidFill>
                <a:srgbClr val="000080"/>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12444" name="Freeform 360"/>
            <p:cNvSpPr>
              <a:spLocks/>
            </p:cNvSpPr>
            <p:nvPr/>
          </p:nvSpPr>
          <p:spPr bwMode="auto">
            <a:xfrm>
              <a:off x="2271" y="1456"/>
              <a:ext cx="1153" cy="254"/>
            </a:xfrm>
            <a:custGeom>
              <a:avLst/>
              <a:gdLst>
                <a:gd name="T0" fmla="*/ 107 w 180"/>
                <a:gd name="T1" fmla="*/ 0 h 43"/>
                <a:gd name="T2" fmla="*/ 92 w 180"/>
                <a:gd name="T3" fmla="*/ 6 h 43"/>
                <a:gd name="T4" fmla="*/ 92 w 180"/>
                <a:gd name="T5" fmla="*/ 20 h 43"/>
                <a:gd name="T6" fmla="*/ 0 w 180"/>
                <a:gd name="T7" fmla="*/ 43 h 43"/>
                <a:gd name="T8" fmla="*/ 92 w 180"/>
                <a:gd name="T9" fmla="*/ 28 h 43"/>
                <a:gd name="T10" fmla="*/ 107 w 180"/>
                <a:gd name="T11" fmla="*/ 34 h 43"/>
                <a:gd name="T12" fmla="*/ 129 w 180"/>
                <a:gd name="T13" fmla="*/ 34 h 43"/>
                <a:gd name="T14" fmla="*/ 165 w 180"/>
                <a:gd name="T15" fmla="*/ 34 h 43"/>
                <a:gd name="T16" fmla="*/ 180 w 180"/>
                <a:gd name="T17" fmla="*/ 28 h 43"/>
                <a:gd name="T18" fmla="*/ 180 w 180"/>
                <a:gd name="T19" fmla="*/ 20 h 43"/>
                <a:gd name="T20" fmla="*/ 180 w 180"/>
                <a:gd name="T21" fmla="*/ 6 h 43"/>
                <a:gd name="T22" fmla="*/ 165 w 180"/>
                <a:gd name="T23" fmla="*/ 0 h 43"/>
                <a:gd name="T24" fmla="*/ 129 w 180"/>
                <a:gd name="T25" fmla="*/ 0 h 43"/>
                <a:gd name="T26" fmla="*/ 107 w 180"/>
                <a:gd name="T27" fmla="*/ 0 h 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0"/>
                <a:gd name="T43" fmla="*/ 0 h 43"/>
                <a:gd name="T44" fmla="*/ 180 w 180"/>
                <a:gd name="T45" fmla="*/ 43 h 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0" h="43">
                  <a:moveTo>
                    <a:pt x="107" y="0"/>
                  </a:moveTo>
                  <a:cubicBezTo>
                    <a:pt x="99" y="0"/>
                    <a:pt x="92" y="3"/>
                    <a:pt x="92" y="6"/>
                  </a:cubicBezTo>
                  <a:lnTo>
                    <a:pt x="92" y="20"/>
                  </a:lnTo>
                  <a:lnTo>
                    <a:pt x="0" y="43"/>
                  </a:lnTo>
                  <a:lnTo>
                    <a:pt x="92" y="28"/>
                  </a:lnTo>
                  <a:cubicBezTo>
                    <a:pt x="92" y="31"/>
                    <a:pt x="99" y="34"/>
                    <a:pt x="107" y="34"/>
                  </a:cubicBezTo>
                  <a:lnTo>
                    <a:pt x="129" y="34"/>
                  </a:lnTo>
                  <a:lnTo>
                    <a:pt x="165" y="34"/>
                  </a:lnTo>
                  <a:cubicBezTo>
                    <a:pt x="173" y="34"/>
                    <a:pt x="180" y="31"/>
                    <a:pt x="180" y="28"/>
                  </a:cubicBezTo>
                  <a:lnTo>
                    <a:pt x="180" y="20"/>
                  </a:lnTo>
                  <a:lnTo>
                    <a:pt x="180" y="6"/>
                  </a:lnTo>
                  <a:cubicBezTo>
                    <a:pt x="180" y="3"/>
                    <a:pt x="173" y="0"/>
                    <a:pt x="165" y="0"/>
                  </a:cubicBezTo>
                  <a:lnTo>
                    <a:pt x="129" y="0"/>
                  </a:lnTo>
                  <a:lnTo>
                    <a:pt x="107" y="0"/>
                  </a:lnTo>
                  <a:close/>
                </a:path>
              </a:pathLst>
            </a:custGeom>
            <a:solidFill>
              <a:srgbClr val="FFFFFF"/>
            </a:solidFill>
            <a:ln w="6">
              <a:solidFill>
                <a:srgbClr val="000000"/>
              </a:solidFill>
              <a:round/>
              <a:headEnd/>
              <a:tailEnd/>
            </a:ln>
          </p:spPr>
          <p:txBody>
            <a:bodyPr/>
            <a:lstStyle/>
            <a:p>
              <a:endParaRPr lang="de-DE"/>
            </a:p>
          </p:txBody>
        </p:sp>
        <p:sp>
          <p:nvSpPr>
            <p:cNvPr id="12445" name="Rectangle 361"/>
            <p:cNvSpPr>
              <a:spLocks noChangeArrowheads="1"/>
            </p:cNvSpPr>
            <p:nvPr/>
          </p:nvSpPr>
          <p:spPr bwMode="auto">
            <a:xfrm>
              <a:off x="2982" y="1498"/>
              <a:ext cx="25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500">
                  <a:solidFill>
                    <a:srgbClr val="000000"/>
                  </a:solidFill>
                  <a:latin typeface="Arial" charset="0"/>
                </a:rPr>
                <a:t>UO</a:t>
              </a:r>
              <a:endParaRPr lang="ru-RU"/>
            </a:p>
          </p:txBody>
        </p:sp>
        <p:sp>
          <p:nvSpPr>
            <p:cNvPr id="12446" name="Rectangle 362"/>
            <p:cNvSpPr>
              <a:spLocks noChangeArrowheads="1"/>
            </p:cNvSpPr>
            <p:nvPr/>
          </p:nvSpPr>
          <p:spPr bwMode="auto">
            <a:xfrm>
              <a:off x="3168" y="1557"/>
              <a:ext cx="186"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a:solidFill>
                    <a:srgbClr val="000000"/>
                  </a:solidFill>
                  <a:latin typeface="Arial" charset="0"/>
                </a:rPr>
                <a:t>2+x</a:t>
              </a:r>
              <a:endParaRPr lang="ru-RU"/>
            </a:p>
          </p:txBody>
        </p:sp>
        <p:sp>
          <p:nvSpPr>
            <p:cNvPr id="12447" name="Freeform 363"/>
            <p:cNvSpPr>
              <a:spLocks/>
            </p:cNvSpPr>
            <p:nvPr/>
          </p:nvSpPr>
          <p:spPr bwMode="auto">
            <a:xfrm>
              <a:off x="2278" y="2017"/>
              <a:ext cx="1191" cy="307"/>
            </a:xfrm>
            <a:custGeom>
              <a:avLst/>
              <a:gdLst>
                <a:gd name="T0" fmla="*/ 113 w 186"/>
                <a:gd name="T1" fmla="*/ 0 h 52"/>
                <a:gd name="T2" fmla="*/ 98 w 186"/>
                <a:gd name="T3" fmla="*/ 6 h 52"/>
                <a:gd name="T4" fmla="*/ 98 w 186"/>
                <a:gd name="T5" fmla="*/ 20 h 52"/>
                <a:gd name="T6" fmla="*/ 0 w 186"/>
                <a:gd name="T7" fmla="*/ 52 h 52"/>
                <a:gd name="T8" fmla="*/ 98 w 186"/>
                <a:gd name="T9" fmla="*/ 28 h 52"/>
                <a:gd name="T10" fmla="*/ 113 w 186"/>
                <a:gd name="T11" fmla="*/ 34 h 52"/>
                <a:gd name="T12" fmla="*/ 135 w 186"/>
                <a:gd name="T13" fmla="*/ 34 h 52"/>
                <a:gd name="T14" fmla="*/ 171 w 186"/>
                <a:gd name="T15" fmla="*/ 34 h 52"/>
                <a:gd name="T16" fmla="*/ 186 w 186"/>
                <a:gd name="T17" fmla="*/ 28 h 52"/>
                <a:gd name="T18" fmla="*/ 186 w 186"/>
                <a:gd name="T19" fmla="*/ 20 h 52"/>
                <a:gd name="T20" fmla="*/ 186 w 186"/>
                <a:gd name="T21" fmla="*/ 6 h 52"/>
                <a:gd name="T22" fmla="*/ 171 w 186"/>
                <a:gd name="T23" fmla="*/ 0 h 52"/>
                <a:gd name="T24" fmla="*/ 135 w 186"/>
                <a:gd name="T25" fmla="*/ 0 h 52"/>
                <a:gd name="T26" fmla="*/ 113 w 186"/>
                <a:gd name="T27" fmla="*/ 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
                <a:gd name="T43" fmla="*/ 0 h 52"/>
                <a:gd name="T44" fmla="*/ 186 w 186"/>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 h="52">
                  <a:moveTo>
                    <a:pt x="113" y="0"/>
                  </a:moveTo>
                  <a:cubicBezTo>
                    <a:pt x="105" y="0"/>
                    <a:pt x="98" y="3"/>
                    <a:pt x="98" y="6"/>
                  </a:cubicBezTo>
                  <a:lnTo>
                    <a:pt x="98" y="20"/>
                  </a:lnTo>
                  <a:lnTo>
                    <a:pt x="0" y="52"/>
                  </a:lnTo>
                  <a:lnTo>
                    <a:pt x="98" y="28"/>
                  </a:lnTo>
                  <a:cubicBezTo>
                    <a:pt x="98" y="31"/>
                    <a:pt x="105" y="34"/>
                    <a:pt x="113" y="34"/>
                  </a:cubicBezTo>
                  <a:lnTo>
                    <a:pt x="135" y="34"/>
                  </a:lnTo>
                  <a:lnTo>
                    <a:pt x="171" y="34"/>
                  </a:lnTo>
                  <a:cubicBezTo>
                    <a:pt x="179" y="34"/>
                    <a:pt x="186" y="31"/>
                    <a:pt x="186" y="28"/>
                  </a:cubicBezTo>
                  <a:lnTo>
                    <a:pt x="186" y="20"/>
                  </a:lnTo>
                  <a:lnTo>
                    <a:pt x="186" y="6"/>
                  </a:lnTo>
                  <a:cubicBezTo>
                    <a:pt x="186" y="3"/>
                    <a:pt x="179" y="0"/>
                    <a:pt x="171" y="0"/>
                  </a:cubicBezTo>
                  <a:lnTo>
                    <a:pt x="135" y="0"/>
                  </a:lnTo>
                  <a:lnTo>
                    <a:pt x="113" y="0"/>
                  </a:lnTo>
                  <a:close/>
                </a:path>
              </a:pathLst>
            </a:custGeom>
            <a:solidFill>
              <a:srgbClr val="FFFFFF"/>
            </a:solidFill>
            <a:ln w="6">
              <a:solidFill>
                <a:srgbClr val="000000"/>
              </a:solidFill>
              <a:round/>
              <a:headEnd/>
              <a:tailEnd/>
            </a:ln>
          </p:spPr>
          <p:txBody>
            <a:bodyPr/>
            <a:lstStyle/>
            <a:p>
              <a:endParaRPr lang="de-DE"/>
            </a:p>
          </p:txBody>
        </p:sp>
        <p:sp>
          <p:nvSpPr>
            <p:cNvPr id="12448" name="Rectangle 364"/>
            <p:cNvSpPr>
              <a:spLocks noChangeArrowheads="1"/>
            </p:cNvSpPr>
            <p:nvPr/>
          </p:nvSpPr>
          <p:spPr bwMode="auto">
            <a:xfrm>
              <a:off x="3072" y="2058"/>
              <a:ext cx="25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500">
                  <a:solidFill>
                    <a:srgbClr val="000000"/>
                  </a:solidFill>
                  <a:latin typeface="Arial" charset="0"/>
                </a:rPr>
                <a:t>UO</a:t>
              </a:r>
              <a:endParaRPr lang="ru-RU"/>
            </a:p>
          </p:txBody>
        </p:sp>
        <p:sp>
          <p:nvSpPr>
            <p:cNvPr id="12449" name="Rectangle 365"/>
            <p:cNvSpPr>
              <a:spLocks noChangeArrowheads="1"/>
            </p:cNvSpPr>
            <p:nvPr/>
          </p:nvSpPr>
          <p:spPr bwMode="auto">
            <a:xfrm>
              <a:off x="3258" y="2117"/>
              <a:ext cx="90"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a:solidFill>
                    <a:srgbClr val="000000"/>
                  </a:solidFill>
                  <a:latin typeface="Arial" charset="0"/>
                </a:rPr>
                <a:t>2</a:t>
              </a:r>
              <a:endParaRPr lang="ru-RU"/>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972302A9-D348-4441-BCE1-FB4804EC2595}" type="slidenum">
              <a:rPr lang="ru-RU"/>
              <a:pPr>
                <a:defRPr/>
              </a:pPr>
              <a:t>11</a:t>
            </a:fld>
            <a:endParaRPr lang="ru-RU"/>
          </a:p>
        </p:txBody>
      </p:sp>
      <p:sp>
        <p:nvSpPr>
          <p:cNvPr id="14339" name="Rectangle 3"/>
          <p:cNvSpPr>
            <a:spLocks noGrp="1" noChangeArrowheads="1"/>
          </p:cNvSpPr>
          <p:nvPr>
            <p:ph idx="4294967295"/>
          </p:nvPr>
        </p:nvSpPr>
        <p:spPr>
          <a:xfrm>
            <a:off x="179388" y="1125538"/>
            <a:ext cx="8640762" cy="4319587"/>
          </a:xfrm>
        </p:spPr>
        <p:txBody>
          <a:bodyPr/>
          <a:lstStyle/>
          <a:p>
            <a:pPr marL="669925" indent="-669925" eaLnBrk="1" hangingPunct="1">
              <a:lnSpc>
                <a:spcPct val="120000"/>
              </a:lnSpc>
              <a:buFont typeface="Wingdings" pitchFamily="2" charset="2"/>
              <a:buNone/>
              <a:defRPr/>
            </a:pPr>
            <a:r>
              <a:rPr lang="en-US" sz="2400" smtClean="0"/>
              <a:t>	</a:t>
            </a:r>
            <a:r>
              <a:rPr lang="en-US" sz="2000" smtClean="0">
                <a:solidFill>
                  <a:srgbClr val="000000"/>
                </a:solidFill>
                <a:effectLst/>
                <a:latin typeface="Arial" charset="0"/>
              </a:rPr>
              <a:t>It was found that in TSRW Red Forest (2.5 kilometers South-West of the ChNPP) </a:t>
            </a:r>
            <a:r>
              <a:rPr lang="en-US" sz="2000" baseline="30000" smtClean="0">
                <a:solidFill>
                  <a:srgbClr val="000000"/>
                </a:solidFill>
                <a:effectLst/>
                <a:latin typeface="Arial" charset="0"/>
              </a:rPr>
              <a:t>90</a:t>
            </a:r>
            <a:r>
              <a:rPr lang="en-US" sz="2000" smtClean="0">
                <a:solidFill>
                  <a:srgbClr val="000000"/>
                </a:solidFill>
                <a:effectLst/>
                <a:latin typeface="Arial" charset="0"/>
              </a:rPr>
              <a:t>Sr </a:t>
            </a:r>
            <a:r>
              <a:rPr lang="en-US" sz="2000" u="sng" smtClean="0">
                <a:solidFill>
                  <a:srgbClr val="000000"/>
                </a:solidFill>
                <a:effectLst/>
                <a:latin typeface="Arial" charset="0"/>
              </a:rPr>
              <a:t>in initial</a:t>
            </a:r>
            <a:r>
              <a:rPr lang="en-US" sz="2000" smtClean="0">
                <a:solidFill>
                  <a:srgbClr val="000000"/>
                </a:solidFill>
                <a:effectLst/>
                <a:latin typeface="Arial" charset="0"/>
              </a:rPr>
              <a:t> radioactive contamination of the trench (at t=0) was presented in four different physical-chemical forms:</a:t>
            </a:r>
          </a:p>
          <a:p>
            <a:pPr marL="669925" indent="-669925" eaLnBrk="1" hangingPunct="1">
              <a:lnSpc>
                <a:spcPct val="120000"/>
              </a:lnSpc>
              <a:buClr>
                <a:srgbClr val="FA163C"/>
              </a:buClr>
              <a:buSzTx/>
              <a:buFont typeface="Wingdings" pitchFamily="2" charset="2"/>
              <a:buChar char="ь"/>
              <a:defRPr/>
            </a:pPr>
            <a:r>
              <a:rPr lang="en-US" sz="2000" b="1" smtClean="0">
                <a:solidFill>
                  <a:srgbClr val="F9F96D"/>
                </a:solidFill>
                <a:latin typeface="Arial" charset="0"/>
              </a:rPr>
              <a:t>U-Zr-O</a:t>
            </a:r>
            <a:r>
              <a:rPr lang="en-US" sz="2400" smtClean="0">
                <a:latin typeface="Comic Sans MS" pitchFamily="66" charset="0"/>
              </a:rPr>
              <a:t> </a:t>
            </a:r>
            <a:r>
              <a:rPr lang="en-US" sz="2000" smtClean="0">
                <a:solidFill>
                  <a:srgbClr val="000000"/>
                </a:solidFill>
                <a:effectLst/>
                <a:latin typeface="Arial" charset="0"/>
              </a:rPr>
              <a:t>particles:</a:t>
            </a:r>
            <a:r>
              <a:rPr lang="en-US" sz="2400" smtClean="0">
                <a:latin typeface="Comic Sans MS" pitchFamily="66" charset="0"/>
              </a:rPr>
              <a:t> </a:t>
            </a:r>
            <a:r>
              <a:rPr lang="en-US" sz="2000" b="1" smtClean="0">
                <a:solidFill>
                  <a:srgbClr val="000099"/>
                </a:solidFill>
                <a:effectLst/>
                <a:latin typeface="Arial" charset="0"/>
                <a:sym typeface="Symbol" pitchFamily="18" charset="2"/>
              </a:rPr>
              <a:t></a:t>
            </a:r>
            <a:r>
              <a:rPr lang="en-US" sz="2000" b="1" smtClean="0">
                <a:solidFill>
                  <a:srgbClr val="000099"/>
                </a:solidFill>
                <a:effectLst/>
                <a:latin typeface="Arial" charset="0"/>
              </a:rPr>
              <a:t>FP</a:t>
            </a:r>
            <a:r>
              <a:rPr lang="en-US" sz="2000" b="1" baseline="-25000" smtClean="0">
                <a:solidFill>
                  <a:srgbClr val="000099"/>
                </a:solidFill>
                <a:effectLst/>
                <a:latin typeface="Arial" charset="0"/>
              </a:rPr>
              <a:t>1</a:t>
            </a:r>
            <a:r>
              <a:rPr lang="en-US" sz="2000" b="1" smtClean="0">
                <a:solidFill>
                  <a:srgbClr val="000099"/>
                </a:solidFill>
                <a:effectLst/>
                <a:latin typeface="Arial" charset="0"/>
              </a:rPr>
              <a:t>(0)=0,20</a:t>
            </a:r>
            <a:r>
              <a:rPr lang="en-US" sz="2000" b="1" smtClean="0">
                <a:solidFill>
                  <a:srgbClr val="000099"/>
                </a:solidFill>
                <a:effectLst/>
                <a:latin typeface="Arial" charset="0"/>
                <a:sym typeface="Symbol" pitchFamily="18" charset="2"/>
              </a:rPr>
              <a:t></a:t>
            </a:r>
            <a:r>
              <a:rPr lang="en-US" sz="2000" b="1" smtClean="0">
                <a:solidFill>
                  <a:srgbClr val="000099"/>
                </a:solidFill>
                <a:effectLst/>
                <a:latin typeface="Arial" charset="0"/>
              </a:rPr>
              <a:t>0,10</a:t>
            </a:r>
            <a:r>
              <a:rPr lang="en-US" sz="2400" smtClean="0">
                <a:latin typeface="Comic Sans MS" pitchFamily="66" charset="0"/>
              </a:rPr>
              <a:t> </a:t>
            </a:r>
            <a:r>
              <a:rPr lang="en-US" sz="2000" smtClean="0">
                <a:solidFill>
                  <a:srgbClr val="000000"/>
                </a:solidFill>
                <a:effectLst/>
                <a:latin typeface="Arial" charset="0"/>
              </a:rPr>
              <a:t>of  </a:t>
            </a:r>
            <a:r>
              <a:rPr lang="en-US" sz="2000" baseline="30000" smtClean="0">
                <a:solidFill>
                  <a:srgbClr val="000000"/>
                </a:solidFill>
                <a:effectLst/>
                <a:latin typeface="Arial" charset="0"/>
              </a:rPr>
              <a:t>90</a:t>
            </a:r>
            <a:r>
              <a:rPr lang="en-US" sz="2000" smtClean="0">
                <a:solidFill>
                  <a:srgbClr val="000000"/>
                </a:solidFill>
                <a:effectLst/>
                <a:latin typeface="Arial" charset="0"/>
              </a:rPr>
              <a:t>Sr total activity </a:t>
            </a:r>
            <a:r>
              <a:rPr lang="en-US" sz="2000" i="1" smtClean="0">
                <a:solidFill>
                  <a:srgbClr val="000000"/>
                </a:solidFill>
                <a:effectLst/>
                <a:latin typeface="Arial" charset="0"/>
              </a:rPr>
              <a:t>(k</a:t>
            </a:r>
            <a:r>
              <a:rPr lang="en-US" sz="2000" b="1" i="1" baseline="-25000" smtClean="0">
                <a:solidFill>
                  <a:srgbClr val="000000"/>
                </a:solidFill>
                <a:effectLst/>
                <a:latin typeface="Arial" charset="0"/>
              </a:rPr>
              <a:t>1</a:t>
            </a:r>
            <a:r>
              <a:rPr lang="en-US" sz="2000" i="1" smtClean="0">
                <a:solidFill>
                  <a:srgbClr val="000000"/>
                </a:solidFill>
                <a:effectLst/>
                <a:latin typeface="Arial" charset="0"/>
                <a:sym typeface="Symbol" pitchFamily="18" charset="2"/>
              </a:rPr>
              <a:t></a:t>
            </a:r>
            <a:r>
              <a:rPr lang="en-US" sz="2000" i="1" smtClean="0">
                <a:solidFill>
                  <a:srgbClr val="000000"/>
                </a:solidFill>
                <a:effectLst/>
                <a:latin typeface="Arial" charset="0"/>
              </a:rPr>
              <a:t>0)</a:t>
            </a:r>
          </a:p>
          <a:p>
            <a:pPr marL="669925" indent="-669925" eaLnBrk="1" hangingPunct="1">
              <a:lnSpc>
                <a:spcPct val="120000"/>
              </a:lnSpc>
              <a:buClr>
                <a:srgbClr val="FA163C"/>
              </a:buClr>
              <a:buSzTx/>
              <a:buFont typeface="Wingdings" pitchFamily="2" charset="2"/>
              <a:buChar char="ь"/>
              <a:defRPr/>
            </a:pPr>
            <a:r>
              <a:rPr lang="en-US" sz="2000" b="1" smtClean="0">
                <a:solidFill>
                  <a:srgbClr val="F9F96D"/>
                </a:solidFill>
                <a:latin typeface="Arial" charset="0"/>
              </a:rPr>
              <a:t>UO</a:t>
            </a:r>
            <a:r>
              <a:rPr lang="en-US" sz="2000" b="1" baseline="-25000" smtClean="0">
                <a:solidFill>
                  <a:srgbClr val="F9F96D"/>
                </a:solidFill>
                <a:latin typeface="Arial" charset="0"/>
              </a:rPr>
              <a:t>2</a:t>
            </a:r>
            <a:r>
              <a:rPr lang="en-US" sz="2000" b="1" smtClean="0">
                <a:solidFill>
                  <a:srgbClr val="F9F96D"/>
                </a:solidFill>
                <a:effectLst/>
                <a:latin typeface="Arial" charset="0"/>
              </a:rPr>
              <a:t> </a:t>
            </a:r>
            <a:r>
              <a:rPr lang="en-US" sz="2000" smtClean="0">
                <a:solidFill>
                  <a:srgbClr val="000000"/>
                </a:solidFill>
                <a:effectLst/>
                <a:latin typeface="Arial" charset="0"/>
              </a:rPr>
              <a:t>particles:</a:t>
            </a:r>
            <a:r>
              <a:rPr lang="en-US" sz="2000" b="1" smtClean="0">
                <a:solidFill>
                  <a:srgbClr val="F9F96D"/>
                </a:solidFill>
                <a:effectLst/>
                <a:latin typeface="Arial" charset="0"/>
              </a:rPr>
              <a:t> </a:t>
            </a:r>
            <a:r>
              <a:rPr lang="en-US" sz="2000" b="1" smtClean="0">
                <a:solidFill>
                  <a:srgbClr val="000099"/>
                </a:solidFill>
                <a:effectLst/>
                <a:latin typeface="Arial" charset="0"/>
                <a:sym typeface="Symbol" pitchFamily="18" charset="2"/>
              </a:rPr>
              <a:t></a:t>
            </a:r>
            <a:r>
              <a:rPr lang="en-US" sz="2000" b="1" smtClean="0">
                <a:solidFill>
                  <a:srgbClr val="000099"/>
                </a:solidFill>
                <a:effectLst/>
                <a:latin typeface="Arial" charset="0"/>
              </a:rPr>
              <a:t>FP</a:t>
            </a:r>
            <a:r>
              <a:rPr lang="en-US" sz="2000" b="1" baseline="-25000" smtClean="0">
                <a:solidFill>
                  <a:srgbClr val="000099"/>
                </a:solidFill>
                <a:effectLst/>
                <a:latin typeface="Arial" charset="0"/>
              </a:rPr>
              <a:t>2</a:t>
            </a:r>
            <a:r>
              <a:rPr lang="en-US" sz="2000" b="1" smtClean="0">
                <a:solidFill>
                  <a:srgbClr val="000099"/>
                </a:solidFill>
                <a:effectLst/>
                <a:latin typeface="Arial" charset="0"/>
              </a:rPr>
              <a:t>(0)=0,57</a:t>
            </a:r>
            <a:r>
              <a:rPr lang="en-US" sz="2000" b="1" smtClean="0">
                <a:solidFill>
                  <a:srgbClr val="000099"/>
                </a:solidFill>
                <a:effectLst/>
                <a:latin typeface="Arial" charset="0"/>
                <a:sym typeface="Symbol" pitchFamily="18" charset="2"/>
              </a:rPr>
              <a:t></a:t>
            </a:r>
            <a:r>
              <a:rPr lang="en-US" sz="2000" b="1" smtClean="0">
                <a:solidFill>
                  <a:srgbClr val="000099"/>
                </a:solidFill>
                <a:effectLst/>
                <a:latin typeface="Arial" charset="0"/>
              </a:rPr>
              <a:t>0,15</a:t>
            </a:r>
            <a:r>
              <a:rPr lang="en-US" sz="2000" b="1" smtClean="0">
                <a:solidFill>
                  <a:srgbClr val="F9F96D"/>
                </a:solidFill>
                <a:effectLst/>
                <a:latin typeface="Arial" charset="0"/>
              </a:rPr>
              <a:t> </a:t>
            </a:r>
            <a:r>
              <a:rPr lang="en-US" sz="2000" smtClean="0">
                <a:solidFill>
                  <a:srgbClr val="000000"/>
                </a:solidFill>
                <a:effectLst/>
                <a:latin typeface="Arial" charset="0"/>
              </a:rPr>
              <a:t>of  </a:t>
            </a:r>
            <a:r>
              <a:rPr lang="en-US" sz="2000" baseline="30000" smtClean="0">
                <a:solidFill>
                  <a:srgbClr val="000000"/>
                </a:solidFill>
                <a:effectLst/>
                <a:latin typeface="Arial" charset="0"/>
              </a:rPr>
              <a:t>90</a:t>
            </a:r>
            <a:r>
              <a:rPr lang="en-US" sz="2000" smtClean="0">
                <a:solidFill>
                  <a:srgbClr val="000000"/>
                </a:solidFill>
                <a:effectLst/>
                <a:latin typeface="Arial" charset="0"/>
              </a:rPr>
              <a:t>Sr total activity</a:t>
            </a:r>
            <a:r>
              <a:rPr lang="en-US" sz="2400" smtClean="0">
                <a:latin typeface="Comic Sans MS" pitchFamily="66" charset="0"/>
              </a:rPr>
              <a:t> </a:t>
            </a:r>
            <a:r>
              <a:rPr lang="en-US" sz="2000" smtClean="0">
                <a:solidFill>
                  <a:srgbClr val="000000"/>
                </a:solidFill>
                <a:effectLst/>
                <a:latin typeface="Arial" charset="0"/>
              </a:rPr>
              <a:t>(</a:t>
            </a:r>
            <a:r>
              <a:rPr lang="en-US" sz="2000" i="1" smtClean="0">
                <a:solidFill>
                  <a:srgbClr val="000000"/>
                </a:solidFill>
                <a:effectLst/>
                <a:latin typeface="Arial" charset="0"/>
              </a:rPr>
              <a:t>k</a:t>
            </a:r>
            <a:r>
              <a:rPr lang="en-US" sz="2000" i="1" baseline="-25000" smtClean="0">
                <a:solidFill>
                  <a:srgbClr val="000000"/>
                </a:solidFill>
                <a:effectLst/>
                <a:latin typeface="Arial" charset="0"/>
              </a:rPr>
              <a:t>2</a:t>
            </a:r>
            <a:r>
              <a:rPr lang="en-US" sz="2000" i="1" smtClean="0">
                <a:solidFill>
                  <a:srgbClr val="000000"/>
                </a:solidFill>
                <a:effectLst/>
                <a:latin typeface="Arial" charset="0"/>
              </a:rPr>
              <a:t>=0,018</a:t>
            </a:r>
            <a:r>
              <a:rPr lang="en-US" sz="2000" i="1" smtClean="0">
                <a:solidFill>
                  <a:srgbClr val="000000"/>
                </a:solidFill>
                <a:effectLst/>
                <a:latin typeface="Arial" charset="0"/>
                <a:sym typeface="Symbol" pitchFamily="18" charset="2"/>
              </a:rPr>
              <a:t></a:t>
            </a:r>
            <a:r>
              <a:rPr lang="en-US" sz="2000" i="1" smtClean="0">
                <a:solidFill>
                  <a:srgbClr val="000000"/>
                </a:solidFill>
                <a:effectLst/>
                <a:latin typeface="Arial" charset="0"/>
              </a:rPr>
              <a:t>0,001 year</a:t>
            </a:r>
            <a:r>
              <a:rPr lang="en-US" sz="2000" i="1" baseline="30000" smtClean="0">
                <a:solidFill>
                  <a:srgbClr val="000000"/>
                </a:solidFill>
                <a:effectLst/>
                <a:latin typeface="Arial" charset="0"/>
              </a:rPr>
              <a:t>-1</a:t>
            </a:r>
            <a:r>
              <a:rPr lang="en-US" sz="2000" i="1" smtClean="0">
                <a:solidFill>
                  <a:srgbClr val="000000"/>
                </a:solidFill>
                <a:effectLst/>
                <a:latin typeface="Arial" charset="0"/>
              </a:rPr>
              <a:t> for pH=5</a:t>
            </a:r>
            <a:r>
              <a:rPr lang="en-US" sz="2000" smtClean="0">
                <a:solidFill>
                  <a:srgbClr val="000000"/>
                </a:solidFill>
                <a:effectLst/>
                <a:latin typeface="Arial" charset="0"/>
              </a:rPr>
              <a:t>)</a:t>
            </a:r>
          </a:p>
          <a:p>
            <a:pPr marL="669925" indent="-669925" eaLnBrk="1" hangingPunct="1">
              <a:lnSpc>
                <a:spcPct val="120000"/>
              </a:lnSpc>
              <a:buClr>
                <a:srgbClr val="FA163C"/>
              </a:buClr>
              <a:buSzTx/>
              <a:buFont typeface="Wingdings" pitchFamily="2" charset="2"/>
              <a:buChar char="ь"/>
              <a:defRPr/>
            </a:pPr>
            <a:r>
              <a:rPr lang="en-US" sz="2000" b="1" smtClean="0">
                <a:solidFill>
                  <a:srgbClr val="F9F96D"/>
                </a:solidFill>
                <a:latin typeface="Arial" charset="0"/>
              </a:rPr>
              <a:t>UO</a:t>
            </a:r>
            <a:r>
              <a:rPr lang="en-US" sz="2000" b="1" baseline="-25000" smtClean="0">
                <a:solidFill>
                  <a:srgbClr val="F9F96D"/>
                </a:solidFill>
                <a:latin typeface="Arial" charset="0"/>
              </a:rPr>
              <a:t>2+x</a:t>
            </a:r>
            <a:r>
              <a:rPr lang="en-US" sz="2400" b="1" smtClean="0">
                <a:solidFill>
                  <a:srgbClr val="F9F96D"/>
                </a:solidFill>
                <a:latin typeface="Comic Sans MS" pitchFamily="66" charset="0"/>
              </a:rPr>
              <a:t> </a:t>
            </a:r>
            <a:r>
              <a:rPr lang="en-US" sz="2000" smtClean="0">
                <a:solidFill>
                  <a:srgbClr val="000000"/>
                </a:solidFill>
                <a:effectLst/>
                <a:latin typeface="Arial" charset="0"/>
              </a:rPr>
              <a:t>particles:</a:t>
            </a:r>
            <a:r>
              <a:rPr lang="en-US" sz="2000" b="1" smtClean="0">
                <a:solidFill>
                  <a:srgbClr val="000000"/>
                </a:solidFill>
                <a:effectLst/>
                <a:latin typeface="Arial" charset="0"/>
              </a:rPr>
              <a:t> </a:t>
            </a:r>
            <a:r>
              <a:rPr lang="en-US" sz="2000" b="1" smtClean="0">
                <a:solidFill>
                  <a:srgbClr val="000099"/>
                </a:solidFill>
                <a:effectLst/>
                <a:latin typeface="Arial" charset="0"/>
                <a:sym typeface="Symbol" pitchFamily="18" charset="2"/>
              </a:rPr>
              <a:t></a:t>
            </a:r>
            <a:r>
              <a:rPr lang="en-US" sz="2000" b="1" smtClean="0">
                <a:solidFill>
                  <a:srgbClr val="000099"/>
                </a:solidFill>
                <a:effectLst/>
                <a:latin typeface="Arial" charset="0"/>
              </a:rPr>
              <a:t>FP</a:t>
            </a:r>
            <a:r>
              <a:rPr lang="en-US" sz="2000" b="1" baseline="-25000" smtClean="0">
                <a:solidFill>
                  <a:srgbClr val="000099"/>
                </a:solidFill>
                <a:effectLst/>
                <a:latin typeface="Arial" charset="0"/>
              </a:rPr>
              <a:t>3</a:t>
            </a:r>
            <a:r>
              <a:rPr lang="en-US" sz="2000" b="1" smtClean="0">
                <a:solidFill>
                  <a:srgbClr val="000099"/>
                </a:solidFill>
                <a:effectLst/>
                <a:latin typeface="Arial" charset="0"/>
              </a:rPr>
              <a:t>(0)=0,21</a:t>
            </a:r>
            <a:r>
              <a:rPr lang="en-US" sz="2000" b="1" smtClean="0">
                <a:solidFill>
                  <a:srgbClr val="000099"/>
                </a:solidFill>
                <a:effectLst/>
                <a:latin typeface="Arial" charset="0"/>
                <a:sym typeface="Symbol" pitchFamily="18" charset="2"/>
              </a:rPr>
              <a:t></a:t>
            </a:r>
            <a:r>
              <a:rPr lang="en-US" sz="2000" b="1" smtClean="0">
                <a:solidFill>
                  <a:srgbClr val="000099"/>
                </a:solidFill>
                <a:effectLst/>
                <a:latin typeface="Arial" charset="0"/>
              </a:rPr>
              <a:t>0,15</a:t>
            </a:r>
            <a:r>
              <a:rPr lang="en-US" sz="2000" b="1" smtClean="0">
                <a:solidFill>
                  <a:srgbClr val="000000"/>
                </a:solidFill>
                <a:effectLst/>
                <a:latin typeface="Arial" charset="0"/>
              </a:rPr>
              <a:t> </a:t>
            </a:r>
            <a:r>
              <a:rPr lang="en-US" sz="2000" smtClean="0">
                <a:solidFill>
                  <a:srgbClr val="000000"/>
                </a:solidFill>
                <a:effectLst/>
                <a:latin typeface="Arial" charset="0"/>
              </a:rPr>
              <a:t>of  </a:t>
            </a:r>
            <a:r>
              <a:rPr lang="en-US" sz="2000" baseline="30000" smtClean="0">
                <a:solidFill>
                  <a:srgbClr val="000000"/>
                </a:solidFill>
                <a:effectLst/>
                <a:latin typeface="Arial" charset="0"/>
              </a:rPr>
              <a:t>90</a:t>
            </a:r>
            <a:r>
              <a:rPr lang="en-US" sz="2000" smtClean="0">
                <a:solidFill>
                  <a:srgbClr val="000000"/>
                </a:solidFill>
                <a:effectLst/>
                <a:latin typeface="Arial" charset="0"/>
              </a:rPr>
              <a:t>Sr total activity (</a:t>
            </a:r>
            <a:r>
              <a:rPr lang="en-US" sz="2000" i="1" smtClean="0">
                <a:solidFill>
                  <a:srgbClr val="000000"/>
                </a:solidFill>
                <a:effectLst/>
                <a:latin typeface="Arial" charset="0"/>
              </a:rPr>
              <a:t>k</a:t>
            </a:r>
            <a:r>
              <a:rPr lang="en-US" sz="2000" i="1" baseline="-25000" smtClean="0">
                <a:solidFill>
                  <a:srgbClr val="000000"/>
                </a:solidFill>
                <a:effectLst/>
                <a:latin typeface="Arial" charset="0"/>
              </a:rPr>
              <a:t>3</a:t>
            </a:r>
            <a:r>
              <a:rPr lang="en-US" sz="2000" i="1" smtClean="0">
                <a:solidFill>
                  <a:srgbClr val="000000"/>
                </a:solidFill>
                <a:effectLst/>
                <a:latin typeface="Arial" charset="0"/>
              </a:rPr>
              <a:t>=0,28</a:t>
            </a:r>
            <a:r>
              <a:rPr lang="en-US" sz="2000" i="1" smtClean="0">
                <a:solidFill>
                  <a:srgbClr val="000000"/>
                </a:solidFill>
                <a:effectLst/>
                <a:latin typeface="Arial" charset="0"/>
                <a:sym typeface="Symbol" pitchFamily="18" charset="2"/>
              </a:rPr>
              <a:t></a:t>
            </a:r>
            <a:r>
              <a:rPr lang="en-US" sz="2000" i="1" smtClean="0">
                <a:solidFill>
                  <a:srgbClr val="000000"/>
                </a:solidFill>
                <a:effectLst/>
                <a:latin typeface="Arial" charset="0"/>
              </a:rPr>
              <a:t>0,05 year</a:t>
            </a:r>
            <a:r>
              <a:rPr lang="en-US" sz="2000" i="1" baseline="30000" smtClean="0">
                <a:solidFill>
                  <a:srgbClr val="000000"/>
                </a:solidFill>
                <a:effectLst/>
                <a:latin typeface="Arial" charset="0"/>
              </a:rPr>
              <a:t>-1</a:t>
            </a:r>
            <a:r>
              <a:rPr lang="en-US" sz="2000" i="1" smtClean="0">
                <a:solidFill>
                  <a:srgbClr val="000000"/>
                </a:solidFill>
                <a:effectLst/>
                <a:latin typeface="Arial" charset="0"/>
              </a:rPr>
              <a:t> for pH=5</a:t>
            </a:r>
            <a:r>
              <a:rPr lang="en-US" sz="2000" smtClean="0">
                <a:solidFill>
                  <a:srgbClr val="000000"/>
                </a:solidFill>
                <a:effectLst/>
                <a:latin typeface="Arial" charset="0"/>
              </a:rPr>
              <a:t>)</a:t>
            </a:r>
          </a:p>
          <a:p>
            <a:pPr marL="669925" indent="-669925" eaLnBrk="1" hangingPunct="1">
              <a:lnSpc>
                <a:spcPct val="120000"/>
              </a:lnSpc>
              <a:buClr>
                <a:srgbClr val="FA163C"/>
              </a:buClr>
              <a:buSzTx/>
              <a:buFont typeface="Wingdings" pitchFamily="2" charset="2"/>
              <a:buChar char="ь"/>
              <a:defRPr/>
            </a:pPr>
            <a:r>
              <a:rPr lang="en-US" sz="2000" b="1" smtClean="0">
                <a:solidFill>
                  <a:srgbClr val="F9F96D"/>
                </a:solidFill>
                <a:latin typeface="Arial" charset="0"/>
              </a:rPr>
              <a:t>Condensed form</a:t>
            </a:r>
            <a:r>
              <a:rPr lang="en-US" sz="2000" b="1" smtClean="0">
                <a:solidFill>
                  <a:srgbClr val="F9F96D"/>
                </a:solidFill>
                <a:effectLst/>
                <a:latin typeface="Arial" charset="0"/>
              </a:rPr>
              <a:t> </a:t>
            </a:r>
            <a:r>
              <a:rPr lang="en-US" sz="2000" smtClean="0">
                <a:solidFill>
                  <a:srgbClr val="000000"/>
                </a:solidFill>
                <a:effectLst/>
                <a:latin typeface="Arial" charset="0"/>
              </a:rPr>
              <a:t>of  </a:t>
            </a:r>
            <a:r>
              <a:rPr lang="en-US" sz="2000" baseline="30000" smtClean="0">
                <a:solidFill>
                  <a:srgbClr val="000000"/>
                </a:solidFill>
                <a:effectLst/>
                <a:latin typeface="Arial" charset="0"/>
              </a:rPr>
              <a:t>90</a:t>
            </a:r>
            <a:r>
              <a:rPr lang="en-US" sz="2000" smtClean="0">
                <a:solidFill>
                  <a:srgbClr val="000000"/>
                </a:solidFill>
                <a:effectLst/>
                <a:latin typeface="Arial" charset="0"/>
              </a:rPr>
              <a:t>Sr outside particles:</a:t>
            </a:r>
            <a:r>
              <a:rPr lang="en-US" sz="2000" b="1" smtClean="0">
                <a:solidFill>
                  <a:srgbClr val="F9F96D"/>
                </a:solidFill>
                <a:effectLst/>
                <a:latin typeface="Arial" charset="0"/>
              </a:rPr>
              <a:t> </a:t>
            </a:r>
            <a:r>
              <a:rPr lang="en-US" sz="2000" b="1" smtClean="0">
                <a:solidFill>
                  <a:srgbClr val="000099"/>
                </a:solidFill>
                <a:effectLst/>
                <a:latin typeface="Arial" charset="0"/>
              </a:rPr>
              <a:t>A</a:t>
            </a:r>
            <a:r>
              <a:rPr lang="en-US" sz="2000" b="1" baseline="-25000" smtClean="0">
                <a:solidFill>
                  <a:srgbClr val="000099"/>
                </a:solidFill>
                <a:effectLst/>
                <a:latin typeface="Arial" charset="0"/>
              </a:rPr>
              <a:t>k</a:t>
            </a:r>
            <a:r>
              <a:rPr lang="en-US" sz="2000" b="1" smtClean="0">
                <a:solidFill>
                  <a:srgbClr val="000099"/>
                </a:solidFill>
                <a:effectLst/>
                <a:latin typeface="Arial" charset="0"/>
              </a:rPr>
              <a:t>(0)=0,02</a:t>
            </a:r>
            <a:r>
              <a:rPr lang="en-US" sz="2000" b="1" smtClean="0">
                <a:solidFill>
                  <a:srgbClr val="000099"/>
                </a:solidFill>
                <a:effectLst/>
                <a:latin typeface="Arial" charset="0"/>
                <a:sym typeface="Symbol" pitchFamily="18" charset="2"/>
              </a:rPr>
              <a:t></a:t>
            </a:r>
            <a:r>
              <a:rPr lang="en-US" sz="2000" b="1" smtClean="0">
                <a:solidFill>
                  <a:srgbClr val="000099"/>
                </a:solidFill>
                <a:effectLst/>
                <a:latin typeface="Arial" charset="0"/>
              </a:rPr>
              <a:t>0,01</a:t>
            </a:r>
            <a:r>
              <a:rPr lang="en-US" sz="2000" smtClean="0">
                <a:effectLst/>
                <a:latin typeface="Arial" charset="0"/>
              </a:rPr>
              <a:t> </a:t>
            </a:r>
            <a:r>
              <a:rPr lang="en-US" sz="2000" smtClean="0">
                <a:solidFill>
                  <a:srgbClr val="000000"/>
                </a:solidFill>
                <a:effectLst/>
                <a:latin typeface="Arial" charset="0"/>
              </a:rPr>
              <a:t>of  </a:t>
            </a:r>
            <a:r>
              <a:rPr lang="en-US" sz="2000" baseline="30000" smtClean="0">
                <a:solidFill>
                  <a:srgbClr val="000000"/>
                </a:solidFill>
                <a:effectLst/>
                <a:latin typeface="Arial" charset="0"/>
              </a:rPr>
              <a:t>90</a:t>
            </a:r>
            <a:r>
              <a:rPr lang="en-US" sz="2000" smtClean="0">
                <a:solidFill>
                  <a:srgbClr val="000000"/>
                </a:solidFill>
                <a:effectLst/>
                <a:latin typeface="Arial" charset="0"/>
              </a:rPr>
              <a:t>Sr total activity </a:t>
            </a:r>
            <a:r>
              <a:rPr lang="en-US" sz="2000" i="1" smtClean="0">
                <a:solidFill>
                  <a:srgbClr val="000000"/>
                </a:solidFill>
                <a:effectLst/>
                <a:latin typeface="Arial" charset="0"/>
              </a:rPr>
              <a:t>(k</a:t>
            </a:r>
            <a:r>
              <a:rPr lang="en-US" sz="2000" b="1" i="1" baseline="-25000" smtClean="0">
                <a:solidFill>
                  <a:srgbClr val="000000"/>
                </a:solidFill>
                <a:effectLst/>
                <a:latin typeface="Arial" charset="0"/>
              </a:rPr>
              <a:t>4</a:t>
            </a:r>
            <a:r>
              <a:rPr lang="en-US" sz="2000" i="1" smtClean="0">
                <a:solidFill>
                  <a:srgbClr val="000000"/>
                </a:solidFill>
                <a:effectLst/>
                <a:latin typeface="Arial" charset="0"/>
              </a:rPr>
              <a:t>=</a:t>
            </a:r>
            <a:r>
              <a:rPr lang="en-US" sz="2000" i="1" smtClean="0">
                <a:solidFill>
                  <a:srgbClr val="000000"/>
                </a:solidFill>
                <a:effectLst/>
                <a:latin typeface="Arial" charset="0"/>
                <a:sym typeface="Symbol" pitchFamily="18" charset="2"/>
              </a:rPr>
              <a:t></a:t>
            </a:r>
            <a:r>
              <a:rPr lang="en-US" sz="2000" i="1" smtClean="0">
                <a:solidFill>
                  <a:srgbClr val="000000"/>
                </a:solidFill>
                <a:effectLst/>
                <a:latin typeface="Arial" charset="0"/>
              </a:rPr>
              <a:t>).</a:t>
            </a:r>
            <a:endParaRPr lang="ru-RU" sz="2000" i="1" smtClean="0">
              <a:solidFill>
                <a:srgbClr val="000000"/>
              </a:solidFill>
              <a:effectLst/>
              <a:latin typeface="Arial" charset="0"/>
            </a:endParaRPr>
          </a:p>
        </p:txBody>
      </p:sp>
      <p:sp>
        <p:nvSpPr>
          <p:cNvPr id="2052" name="Text Box 6"/>
          <p:cNvSpPr txBox="1">
            <a:spLocks noChangeArrowheads="1"/>
          </p:cNvSpPr>
          <p:nvPr/>
        </p:nvSpPr>
        <p:spPr bwMode="auto">
          <a:xfrm>
            <a:off x="0" y="26035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sz="2400" u="sng">
                <a:solidFill>
                  <a:srgbClr val="000099"/>
                </a:solidFill>
                <a:latin typeface="Arial" charset="0"/>
              </a:rPr>
              <a:t>The FP dissolution processes </a:t>
            </a:r>
          </a:p>
          <a:p>
            <a:pPr algn="ctr" eaLnBrk="1" hangingPunct="1"/>
            <a:r>
              <a:rPr lang="en-US" sz="2400" u="sng">
                <a:solidFill>
                  <a:srgbClr val="000099"/>
                </a:solidFill>
                <a:latin typeface="Arial" charset="0"/>
              </a:rPr>
              <a:t>in the temporary storages of radioactive waste (TSRW)</a:t>
            </a:r>
            <a:endParaRPr lang="ru-RU" sz="2400" u="sng">
              <a:solidFill>
                <a:srgbClr val="000099"/>
              </a:solidFill>
              <a:latin typeface="Arial" charset="0"/>
            </a:endParaRPr>
          </a:p>
        </p:txBody>
      </p:sp>
      <p:graphicFrame>
        <p:nvGraphicFramePr>
          <p:cNvPr id="2050" name="Object 576"/>
          <p:cNvGraphicFramePr>
            <a:graphicFrameLocks noChangeAspect="1"/>
          </p:cNvGraphicFramePr>
          <p:nvPr/>
        </p:nvGraphicFramePr>
        <p:xfrm>
          <a:off x="2484438" y="5373688"/>
          <a:ext cx="4465637" cy="936625"/>
        </p:xfrm>
        <a:graphic>
          <a:graphicData uri="http://schemas.openxmlformats.org/presentationml/2006/ole">
            <mc:AlternateContent xmlns:mc="http://schemas.openxmlformats.org/markup-compatibility/2006">
              <mc:Choice xmlns:v="urn:schemas-microsoft-com:vml" Requires="v">
                <p:oleObj spid="_x0000_s2055" name="Microsoft Equation 3.0" r:id="rId3" imgW="2539800" imgH="571320" progId="Equation.3">
                  <p:embed/>
                </p:oleObj>
              </mc:Choice>
              <mc:Fallback>
                <p:oleObj name="Microsoft Equation 3.0" r:id="rId3" imgW="2539800" imgH="571320" progId="Equation.3">
                  <p:embed/>
                  <p:pic>
                    <p:nvPicPr>
                      <p:cNvPr id="0" name="Object 5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5373688"/>
                        <a:ext cx="44656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3" name="Rectangle 7"/>
          <p:cNvSpPr>
            <a:spLocks noChangeArrowheads="1"/>
          </p:cNvSpPr>
          <p:nvPr/>
        </p:nvSpPr>
        <p:spPr bwMode="auto">
          <a:xfrm>
            <a:off x="0" y="6427788"/>
            <a:ext cx="3478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endParaRPr lang="en-GB" sz="1200">
              <a:solidFill>
                <a:srgbClr val="A50021"/>
              </a:solidFill>
            </a:endParaRPr>
          </a:p>
          <a:p>
            <a:r>
              <a:rPr lang="en-GB" sz="1000"/>
              <a:t>15</a:t>
            </a:r>
            <a:r>
              <a:rPr lang="en-GB" sz="1000" baseline="30000"/>
              <a:t>th</a:t>
            </a:r>
            <a:r>
              <a:rPr lang="en-GB" sz="1000"/>
              <a:t> CEG-SAM meeting by PSI, Villigen, March 10-12, 2009</a:t>
            </a:r>
            <a:endParaRPr lang="ru-RU" sz="1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 name="Rectangle 6"/>
          <p:cNvSpPr>
            <a:spLocks noGrp="1" noChangeArrowheads="1"/>
          </p:cNvSpPr>
          <p:nvPr>
            <p:ph type="sldNum" sz="quarter" idx="12"/>
          </p:nvPr>
        </p:nvSpPr>
        <p:spPr>
          <a:ln/>
        </p:spPr>
        <p:txBody>
          <a:bodyPr/>
          <a:lstStyle/>
          <a:p>
            <a:pPr>
              <a:defRPr/>
            </a:pPr>
            <a:fld id="{3E0731C1-3C8C-47F2-8163-247797EC9C48}" type="slidenum">
              <a:rPr lang="ru-RU"/>
              <a:pPr>
                <a:defRPr/>
              </a:pPr>
              <a:t>12</a:t>
            </a:fld>
            <a:endParaRPr lang="ru-RU"/>
          </a:p>
        </p:txBody>
      </p:sp>
      <p:grpSp>
        <p:nvGrpSpPr>
          <p:cNvPr id="13314" name="Group 573"/>
          <p:cNvGrpSpPr>
            <a:grpSpLocks/>
          </p:cNvGrpSpPr>
          <p:nvPr/>
        </p:nvGrpSpPr>
        <p:grpSpPr bwMode="auto">
          <a:xfrm>
            <a:off x="1071563" y="1357313"/>
            <a:ext cx="7072312" cy="4714875"/>
            <a:chOff x="675" y="855"/>
            <a:chExt cx="4455" cy="2970"/>
          </a:xfrm>
        </p:grpSpPr>
        <p:grpSp>
          <p:nvGrpSpPr>
            <p:cNvPr id="13317" name="Group 5"/>
            <p:cNvGrpSpPr>
              <a:grpSpLocks/>
            </p:cNvGrpSpPr>
            <p:nvPr/>
          </p:nvGrpSpPr>
          <p:grpSpPr bwMode="auto">
            <a:xfrm>
              <a:off x="675" y="855"/>
              <a:ext cx="4455" cy="2970"/>
              <a:chOff x="3219" y="6136"/>
              <a:chExt cx="6818" cy="4359"/>
            </a:xfrm>
          </p:grpSpPr>
          <p:grpSp>
            <p:nvGrpSpPr>
              <p:cNvPr id="13321" name="Group 6"/>
              <p:cNvGrpSpPr>
                <a:grpSpLocks/>
              </p:cNvGrpSpPr>
              <p:nvPr/>
            </p:nvGrpSpPr>
            <p:grpSpPr bwMode="auto">
              <a:xfrm>
                <a:off x="3219" y="6136"/>
                <a:ext cx="6818" cy="4359"/>
                <a:chOff x="3219" y="6136"/>
                <a:chExt cx="6818" cy="4359"/>
              </a:xfrm>
            </p:grpSpPr>
            <p:grpSp>
              <p:nvGrpSpPr>
                <p:cNvPr id="13323" name="Group 7"/>
                <p:cNvGrpSpPr>
                  <a:grpSpLocks/>
                </p:cNvGrpSpPr>
                <p:nvPr/>
              </p:nvGrpSpPr>
              <p:grpSpPr bwMode="auto">
                <a:xfrm>
                  <a:off x="3219" y="6136"/>
                  <a:ext cx="6818" cy="4153"/>
                  <a:chOff x="3219" y="6136"/>
                  <a:chExt cx="6818" cy="4153"/>
                </a:xfrm>
              </p:grpSpPr>
              <p:sp>
                <p:nvSpPr>
                  <p:cNvPr id="13684" name="Rectangle 8"/>
                  <p:cNvSpPr>
                    <a:spLocks noChangeArrowheads="1"/>
                  </p:cNvSpPr>
                  <p:nvPr/>
                </p:nvSpPr>
                <p:spPr bwMode="auto">
                  <a:xfrm>
                    <a:off x="3219" y="6136"/>
                    <a:ext cx="6818" cy="4153"/>
                  </a:xfrm>
                  <a:prstGeom prst="rect">
                    <a:avLst/>
                  </a:prstGeom>
                  <a:solidFill>
                    <a:srgbClr val="FFFFFF"/>
                  </a:solidFill>
                  <a:ln w="6985">
                    <a:solidFill>
                      <a:srgbClr val="000000"/>
                    </a:solidFill>
                    <a:miter lim="800000"/>
                    <a:headEnd/>
                    <a:tailEnd/>
                  </a:ln>
                </p:spPr>
                <p:txBody>
                  <a:bodyPr/>
                  <a:lstStyle/>
                  <a:p>
                    <a:endParaRPr lang="de-DE"/>
                  </a:p>
                </p:txBody>
              </p:sp>
              <p:sp>
                <p:nvSpPr>
                  <p:cNvPr id="13685" name="Rectangle 9"/>
                  <p:cNvSpPr>
                    <a:spLocks noChangeArrowheads="1"/>
                  </p:cNvSpPr>
                  <p:nvPr/>
                </p:nvSpPr>
                <p:spPr bwMode="auto">
                  <a:xfrm>
                    <a:off x="3858" y="6438"/>
                    <a:ext cx="5900" cy="33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686" name="Line 10"/>
                  <p:cNvSpPr>
                    <a:spLocks noChangeShapeType="1"/>
                  </p:cNvSpPr>
                  <p:nvPr/>
                </p:nvSpPr>
                <p:spPr bwMode="auto">
                  <a:xfrm>
                    <a:off x="3858" y="9102"/>
                    <a:ext cx="5900" cy="1"/>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13687" name="Line 11"/>
                  <p:cNvSpPr>
                    <a:spLocks noChangeShapeType="1"/>
                  </p:cNvSpPr>
                  <p:nvPr/>
                </p:nvSpPr>
                <p:spPr bwMode="auto">
                  <a:xfrm>
                    <a:off x="3858" y="8442"/>
                    <a:ext cx="5900" cy="1"/>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13688" name="Line 12"/>
                  <p:cNvSpPr>
                    <a:spLocks noChangeShapeType="1"/>
                  </p:cNvSpPr>
                  <p:nvPr/>
                </p:nvSpPr>
                <p:spPr bwMode="auto">
                  <a:xfrm>
                    <a:off x="3858" y="7770"/>
                    <a:ext cx="5900" cy="1"/>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13689" name="Line 13"/>
                  <p:cNvSpPr>
                    <a:spLocks noChangeShapeType="1"/>
                  </p:cNvSpPr>
                  <p:nvPr/>
                </p:nvSpPr>
                <p:spPr bwMode="auto">
                  <a:xfrm>
                    <a:off x="3858" y="7109"/>
                    <a:ext cx="5900" cy="1"/>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13690" name="Line 14"/>
                  <p:cNvSpPr>
                    <a:spLocks noChangeShapeType="1"/>
                  </p:cNvSpPr>
                  <p:nvPr/>
                </p:nvSpPr>
                <p:spPr bwMode="auto">
                  <a:xfrm>
                    <a:off x="3858" y="6438"/>
                    <a:ext cx="5900" cy="1"/>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13691" name="Freeform 15"/>
                  <p:cNvSpPr>
                    <a:spLocks/>
                  </p:cNvSpPr>
                  <p:nvPr/>
                </p:nvSpPr>
                <p:spPr bwMode="auto">
                  <a:xfrm>
                    <a:off x="3858" y="6438"/>
                    <a:ext cx="5900" cy="3336"/>
                  </a:xfrm>
                  <a:custGeom>
                    <a:avLst/>
                    <a:gdLst>
                      <a:gd name="T0" fmla="*/ 0 w 527"/>
                      <a:gd name="T1" fmla="*/ 0 h 298"/>
                      <a:gd name="T2" fmla="*/ 739493 w 527"/>
                      <a:gd name="T3" fmla="*/ 0 h 298"/>
                      <a:gd name="T4" fmla="*/ 739493 w 527"/>
                      <a:gd name="T5" fmla="*/ 418063 h 298"/>
                      <a:gd name="T6" fmla="*/ 0 w 527"/>
                      <a:gd name="T7" fmla="*/ 418063 h 298"/>
                      <a:gd name="T8" fmla="*/ 0 w 527"/>
                      <a:gd name="T9" fmla="*/ 0 h 298"/>
                      <a:gd name="T10" fmla="*/ 0 w 527"/>
                      <a:gd name="T11" fmla="*/ 418063 h 298"/>
                      <a:gd name="T12" fmla="*/ 7020 w 527"/>
                      <a:gd name="T13" fmla="*/ 418063 h 298"/>
                      <a:gd name="T14" fmla="*/ 0 60000 65536"/>
                      <a:gd name="T15" fmla="*/ 0 60000 65536"/>
                      <a:gd name="T16" fmla="*/ 0 60000 65536"/>
                      <a:gd name="T17" fmla="*/ 0 60000 65536"/>
                      <a:gd name="T18" fmla="*/ 0 60000 65536"/>
                      <a:gd name="T19" fmla="*/ 0 60000 65536"/>
                      <a:gd name="T20" fmla="*/ 0 60000 65536"/>
                      <a:gd name="T21" fmla="*/ 0 w 527"/>
                      <a:gd name="T22" fmla="*/ 0 h 298"/>
                      <a:gd name="T23" fmla="*/ 527 w 527"/>
                      <a:gd name="T24" fmla="*/ 298 h 2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7" h="298">
                        <a:moveTo>
                          <a:pt x="0" y="0"/>
                        </a:moveTo>
                        <a:lnTo>
                          <a:pt x="527" y="0"/>
                        </a:lnTo>
                        <a:lnTo>
                          <a:pt x="527" y="298"/>
                        </a:lnTo>
                        <a:lnTo>
                          <a:pt x="0" y="298"/>
                        </a:lnTo>
                        <a:lnTo>
                          <a:pt x="0" y="0"/>
                        </a:lnTo>
                        <a:lnTo>
                          <a:pt x="0" y="298"/>
                        </a:lnTo>
                        <a:lnTo>
                          <a:pt x="5" y="29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692" name="Line 16"/>
                  <p:cNvSpPr>
                    <a:spLocks noChangeShapeType="1"/>
                  </p:cNvSpPr>
                  <p:nvPr/>
                </p:nvSpPr>
                <p:spPr bwMode="auto">
                  <a:xfrm>
                    <a:off x="3858" y="9639"/>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693" name="Line 17"/>
                  <p:cNvSpPr>
                    <a:spLocks noChangeShapeType="1"/>
                  </p:cNvSpPr>
                  <p:nvPr/>
                </p:nvSpPr>
                <p:spPr bwMode="auto">
                  <a:xfrm>
                    <a:off x="3858" y="9505"/>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694" name="Line 18"/>
                  <p:cNvSpPr>
                    <a:spLocks noChangeShapeType="1"/>
                  </p:cNvSpPr>
                  <p:nvPr/>
                </p:nvSpPr>
                <p:spPr bwMode="auto">
                  <a:xfrm>
                    <a:off x="3858" y="9371"/>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695" name="Line 19"/>
                  <p:cNvSpPr>
                    <a:spLocks noChangeShapeType="1"/>
                  </p:cNvSpPr>
                  <p:nvPr/>
                </p:nvSpPr>
                <p:spPr bwMode="auto">
                  <a:xfrm>
                    <a:off x="3858" y="9236"/>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696" name="Line 20"/>
                  <p:cNvSpPr>
                    <a:spLocks noChangeShapeType="1"/>
                  </p:cNvSpPr>
                  <p:nvPr/>
                </p:nvSpPr>
                <p:spPr bwMode="auto">
                  <a:xfrm>
                    <a:off x="3858" y="9102"/>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697" name="Line 21"/>
                  <p:cNvSpPr>
                    <a:spLocks noChangeShapeType="1"/>
                  </p:cNvSpPr>
                  <p:nvPr/>
                </p:nvSpPr>
                <p:spPr bwMode="auto">
                  <a:xfrm>
                    <a:off x="3858" y="8968"/>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698" name="Line 22"/>
                  <p:cNvSpPr>
                    <a:spLocks noChangeShapeType="1"/>
                  </p:cNvSpPr>
                  <p:nvPr/>
                </p:nvSpPr>
                <p:spPr bwMode="auto">
                  <a:xfrm>
                    <a:off x="3858" y="8845"/>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699" name="Line 23"/>
                  <p:cNvSpPr>
                    <a:spLocks noChangeShapeType="1"/>
                  </p:cNvSpPr>
                  <p:nvPr/>
                </p:nvSpPr>
                <p:spPr bwMode="auto">
                  <a:xfrm>
                    <a:off x="3858" y="8710"/>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00" name="Line 24"/>
                  <p:cNvSpPr>
                    <a:spLocks noChangeShapeType="1"/>
                  </p:cNvSpPr>
                  <p:nvPr/>
                </p:nvSpPr>
                <p:spPr bwMode="auto">
                  <a:xfrm>
                    <a:off x="3858" y="8576"/>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01" name="Line 25"/>
                  <p:cNvSpPr>
                    <a:spLocks noChangeShapeType="1"/>
                  </p:cNvSpPr>
                  <p:nvPr/>
                </p:nvSpPr>
                <p:spPr bwMode="auto">
                  <a:xfrm>
                    <a:off x="3858" y="8442"/>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02" name="Line 26"/>
                  <p:cNvSpPr>
                    <a:spLocks noChangeShapeType="1"/>
                  </p:cNvSpPr>
                  <p:nvPr/>
                </p:nvSpPr>
                <p:spPr bwMode="auto">
                  <a:xfrm>
                    <a:off x="3858" y="8307"/>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03" name="Line 27"/>
                  <p:cNvSpPr>
                    <a:spLocks noChangeShapeType="1"/>
                  </p:cNvSpPr>
                  <p:nvPr/>
                </p:nvSpPr>
                <p:spPr bwMode="auto">
                  <a:xfrm>
                    <a:off x="3858" y="8173"/>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04" name="Line 28"/>
                  <p:cNvSpPr>
                    <a:spLocks noChangeShapeType="1"/>
                  </p:cNvSpPr>
                  <p:nvPr/>
                </p:nvSpPr>
                <p:spPr bwMode="auto">
                  <a:xfrm>
                    <a:off x="3858" y="8039"/>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05" name="Line 29"/>
                  <p:cNvSpPr>
                    <a:spLocks noChangeShapeType="1"/>
                  </p:cNvSpPr>
                  <p:nvPr/>
                </p:nvSpPr>
                <p:spPr bwMode="auto">
                  <a:xfrm>
                    <a:off x="3858" y="7904"/>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06" name="Line 30"/>
                  <p:cNvSpPr>
                    <a:spLocks noChangeShapeType="1"/>
                  </p:cNvSpPr>
                  <p:nvPr/>
                </p:nvSpPr>
                <p:spPr bwMode="auto">
                  <a:xfrm>
                    <a:off x="3858" y="7770"/>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07" name="Line 31"/>
                  <p:cNvSpPr>
                    <a:spLocks noChangeShapeType="1"/>
                  </p:cNvSpPr>
                  <p:nvPr/>
                </p:nvSpPr>
                <p:spPr bwMode="auto">
                  <a:xfrm>
                    <a:off x="3858" y="7636"/>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08" name="Line 32"/>
                  <p:cNvSpPr>
                    <a:spLocks noChangeShapeType="1"/>
                  </p:cNvSpPr>
                  <p:nvPr/>
                </p:nvSpPr>
                <p:spPr bwMode="auto">
                  <a:xfrm>
                    <a:off x="3858" y="7501"/>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09" name="Line 33"/>
                  <p:cNvSpPr>
                    <a:spLocks noChangeShapeType="1"/>
                  </p:cNvSpPr>
                  <p:nvPr/>
                </p:nvSpPr>
                <p:spPr bwMode="auto">
                  <a:xfrm>
                    <a:off x="3858" y="7367"/>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10" name="Line 34"/>
                  <p:cNvSpPr>
                    <a:spLocks noChangeShapeType="1"/>
                  </p:cNvSpPr>
                  <p:nvPr/>
                </p:nvSpPr>
                <p:spPr bwMode="auto">
                  <a:xfrm>
                    <a:off x="3858" y="7244"/>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11" name="Line 35"/>
                  <p:cNvSpPr>
                    <a:spLocks noChangeShapeType="1"/>
                  </p:cNvSpPr>
                  <p:nvPr/>
                </p:nvSpPr>
                <p:spPr bwMode="auto">
                  <a:xfrm>
                    <a:off x="3858" y="7109"/>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12" name="Line 36"/>
                  <p:cNvSpPr>
                    <a:spLocks noChangeShapeType="1"/>
                  </p:cNvSpPr>
                  <p:nvPr/>
                </p:nvSpPr>
                <p:spPr bwMode="auto">
                  <a:xfrm>
                    <a:off x="3858" y="6975"/>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13" name="Line 37"/>
                  <p:cNvSpPr>
                    <a:spLocks noChangeShapeType="1"/>
                  </p:cNvSpPr>
                  <p:nvPr/>
                </p:nvSpPr>
                <p:spPr bwMode="auto">
                  <a:xfrm>
                    <a:off x="3858" y="6841"/>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14" name="Line 38"/>
                  <p:cNvSpPr>
                    <a:spLocks noChangeShapeType="1"/>
                  </p:cNvSpPr>
                  <p:nvPr/>
                </p:nvSpPr>
                <p:spPr bwMode="auto">
                  <a:xfrm>
                    <a:off x="3858" y="6706"/>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15" name="Line 39"/>
                  <p:cNvSpPr>
                    <a:spLocks noChangeShapeType="1"/>
                  </p:cNvSpPr>
                  <p:nvPr/>
                </p:nvSpPr>
                <p:spPr bwMode="auto">
                  <a:xfrm>
                    <a:off x="3858" y="6572"/>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16" name="Line 40"/>
                  <p:cNvSpPr>
                    <a:spLocks noChangeShapeType="1"/>
                  </p:cNvSpPr>
                  <p:nvPr/>
                </p:nvSpPr>
                <p:spPr bwMode="auto">
                  <a:xfrm>
                    <a:off x="3858" y="6438"/>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17" name="Line 41"/>
                  <p:cNvSpPr>
                    <a:spLocks noChangeShapeType="1"/>
                  </p:cNvSpPr>
                  <p:nvPr/>
                </p:nvSpPr>
                <p:spPr bwMode="auto">
                  <a:xfrm>
                    <a:off x="3790" y="9774"/>
                    <a:ext cx="6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18" name="Line 42"/>
                  <p:cNvSpPr>
                    <a:spLocks noChangeShapeType="1"/>
                  </p:cNvSpPr>
                  <p:nvPr/>
                </p:nvSpPr>
                <p:spPr bwMode="auto">
                  <a:xfrm>
                    <a:off x="3790" y="9102"/>
                    <a:ext cx="6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19" name="Line 43"/>
                  <p:cNvSpPr>
                    <a:spLocks noChangeShapeType="1"/>
                  </p:cNvSpPr>
                  <p:nvPr/>
                </p:nvSpPr>
                <p:spPr bwMode="auto">
                  <a:xfrm>
                    <a:off x="3790" y="8442"/>
                    <a:ext cx="6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20" name="Line 44"/>
                  <p:cNvSpPr>
                    <a:spLocks noChangeShapeType="1"/>
                  </p:cNvSpPr>
                  <p:nvPr/>
                </p:nvSpPr>
                <p:spPr bwMode="auto">
                  <a:xfrm>
                    <a:off x="3790" y="7770"/>
                    <a:ext cx="6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21" name="Line 45"/>
                  <p:cNvSpPr>
                    <a:spLocks noChangeShapeType="1"/>
                  </p:cNvSpPr>
                  <p:nvPr/>
                </p:nvSpPr>
                <p:spPr bwMode="auto">
                  <a:xfrm>
                    <a:off x="3790" y="7109"/>
                    <a:ext cx="6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22" name="Line 46"/>
                  <p:cNvSpPr>
                    <a:spLocks noChangeShapeType="1"/>
                  </p:cNvSpPr>
                  <p:nvPr/>
                </p:nvSpPr>
                <p:spPr bwMode="auto">
                  <a:xfrm>
                    <a:off x="3790" y="6438"/>
                    <a:ext cx="6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23" name="Line 47"/>
                  <p:cNvSpPr>
                    <a:spLocks noChangeShapeType="1"/>
                  </p:cNvSpPr>
                  <p:nvPr/>
                </p:nvSpPr>
                <p:spPr bwMode="auto">
                  <a:xfrm>
                    <a:off x="3858" y="9774"/>
                    <a:ext cx="590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24" name="Line 48"/>
                  <p:cNvSpPr>
                    <a:spLocks noChangeShapeType="1"/>
                  </p:cNvSpPr>
                  <p:nvPr/>
                </p:nvSpPr>
                <p:spPr bwMode="auto">
                  <a:xfrm flipV="1">
                    <a:off x="3858" y="9718"/>
                    <a:ext cx="1"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25" name="Line 49"/>
                  <p:cNvSpPr>
                    <a:spLocks noChangeShapeType="1"/>
                  </p:cNvSpPr>
                  <p:nvPr/>
                </p:nvSpPr>
                <p:spPr bwMode="auto">
                  <a:xfrm flipV="1">
                    <a:off x="4451" y="9718"/>
                    <a:ext cx="1"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26" name="Line 50"/>
                  <p:cNvSpPr>
                    <a:spLocks noChangeShapeType="1"/>
                  </p:cNvSpPr>
                  <p:nvPr/>
                </p:nvSpPr>
                <p:spPr bwMode="auto">
                  <a:xfrm flipV="1">
                    <a:off x="4798" y="9718"/>
                    <a:ext cx="1"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27" name="Line 51"/>
                  <p:cNvSpPr>
                    <a:spLocks noChangeShapeType="1"/>
                  </p:cNvSpPr>
                  <p:nvPr/>
                </p:nvSpPr>
                <p:spPr bwMode="auto">
                  <a:xfrm flipV="1">
                    <a:off x="5044" y="9718"/>
                    <a:ext cx="1"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28" name="Line 52"/>
                  <p:cNvSpPr>
                    <a:spLocks noChangeShapeType="1"/>
                  </p:cNvSpPr>
                  <p:nvPr/>
                </p:nvSpPr>
                <p:spPr bwMode="auto">
                  <a:xfrm flipV="1">
                    <a:off x="5235" y="9718"/>
                    <a:ext cx="1"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29" name="Line 53"/>
                  <p:cNvSpPr>
                    <a:spLocks noChangeShapeType="1"/>
                  </p:cNvSpPr>
                  <p:nvPr/>
                </p:nvSpPr>
                <p:spPr bwMode="auto">
                  <a:xfrm flipV="1">
                    <a:off x="5391" y="9718"/>
                    <a:ext cx="1"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30" name="Line 54"/>
                  <p:cNvSpPr>
                    <a:spLocks noChangeShapeType="1"/>
                  </p:cNvSpPr>
                  <p:nvPr/>
                </p:nvSpPr>
                <p:spPr bwMode="auto">
                  <a:xfrm flipV="1">
                    <a:off x="5514" y="9718"/>
                    <a:ext cx="1"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31" name="Line 55"/>
                  <p:cNvSpPr>
                    <a:spLocks noChangeShapeType="1"/>
                  </p:cNvSpPr>
                  <p:nvPr/>
                </p:nvSpPr>
                <p:spPr bwMode="auto">
                  <a:xfrm flipV="1">
                    <a:off x="5638" y="9718"/>
                    <a:ext cx="1"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32" name="Line 56"/>
                  <p:cNvSpPr>
                    <a:spLocks noChangeShapeType="1"/>
                  </p:cNvSpPr>
                  <p:nvPr/>
                </p:nvSpPr>
                <p:spPr bwMode="auto">
                  <a:xfrm flipV="1">
                    <a:off x="5738" y="9718"/>
                    <a:ext cx="1"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33" name="Line 57"/>
                  <p:cNvSpPr>
                    <a:spLocks noChangeShapeType="1"/>
                  </p:cNvSpPr>
                  <p:nvPr/>
                </p:nvSpPr>
                <p:spPr bwMode="auto">
                  <a:xfrm flipV="1">
                    <a:off x="5828" y="9718"/>
                    <a:ext cx="1"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34" name="Line 58"/>
                  <p:cNvSpPr>
                    <a:spLocks noChangeShapeType="1"/>
                  </p:cNvSpPr>
                  <p:nvPr/>
                </p:nvSpPr>
                <p:spPr bwMode="auto">
                  <a:xfrm flipV="1">
                    <a:off x="6421" y="9718"/>
                    <a:ext cx="1"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35" name="Line 59"/>
                  <p:cNvSpPr>
                    <a:spLocks noChangeShapeType="1"/>
                  </p:cNvSpPr>
                  <p:nvPr/>
                </p:nvSpPr>
                <p:spPr bwMode="auto">
                  <a:xfrm flipV="1">
                    <a:off x="6757" y="9718"/>
                    <a:ext cx="1"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36" name="Line 60"/>
                  <p:cNvSpPr>
                    <a:spLocks noChangeShapeType="1"/>
                  </p:cNvSpPr>
                  <p:nvPr/>
                </p:nvSpPr>
                <p:spPr bwMode="auto">
                  <a:xfrm flipV="1">
                    <a:off x="7003" y="9718"/>
                    <a:ext cx="1"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37" name="Line 61"/>
                  <p:cNvSpPr>
                    <a:spLocks noChangeShapeType="1"/>
                  </p:cNvSpPr>
                  <p:nvPr/>
                </p:nvSpPr>
                <p:spPr bwMode="auto">
                  <a:xfrm flipV="1">
                    <a:off x="7194" y="9718"/>
                    <a:ext cx="1"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38" name="Line 62"/>
                  <p:cNvSpPr>
                    <a:spLocks noChangeShapeType="1"/>
                  </p:cNvSpPr>
                  <p:nvPr/>
                </p:nvSpPr>
                <p:spPr bwMode="auto">
                  <a:xfrm flipV="1">
                    <a:off x="7351" y="9718"/>
                    <a:ext cx="1"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39" name="Line 63"/>
                  <p:cNvSpPr>
                    <a:spLocks noChangeShapeType="1"/>
                  </p:cNvSpPr>
                  <p:nvPr/>
                </p:nvSpPr>
                <p:spPr bwMode="auto">
                  <a:xfrm flipV="1">
                    <a:off x="7485" y="9718"/>
                    <a:ext cx="1"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40" name="Line 64"/>
                  <p:cNvSpPr>
                    <a:spLocks noChangeShapeType="1"/>
                  </p:cNvSpPr>
                  <p:nvPr/>
                </p:nvSpPr>
                <p:spPr bwMode="auto">
                  <a:xfrm flipV="1">
                    <a:off x="7597" y="9718"/>
                    <a:ext cx="1"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41" name="Line 65"/>
                  <p:cNvSpPr>
                    <a:spLocks noChangeShapeType="1"/>
                  </p:cNvSpPr>
                  <p:nvPr/>
                </p:nvSpPr>
                <p:spPr bwMode="auto">
                  <a:xfrm flipV="1">
                    <a:off x="7698" y="9718"/>
                    <a:ext cx="1"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42" name="Line 66"/>
                  <p:cNvSpPr>
                    <a:spLocks noChangeShapeType="1"/>
                  </p:cNvSpPr>
                  <p:nvPr/>
                </p:nvSpPr>
                <p:spPr bwMode="auto">
                  <a:xfrm flipV="1">
                    <a:off x="7787" y="9718"/>
                    <a:ext cx="1"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43" name="Line 67"/>
                  <p:cNvSpPr>
                    <a:spLocks noChangeShapeType="1"/>
                  </p:cNvSpPr>
                  <p:nvPr/>
                </p:nvSpPr>
                <p:spPr bwMode="auto">
                  <a:xfrm flipV="1">
                    <a:off x="8381" y="9718"/>
                    <a:ext cx="1"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44" name="Line 68"/>
                  <p:cNvSpPr>
                    <a:spLocks noChangeShapeType="1"/>
                  </p:cNvSpPr>
                  <p:nvPr/>
                </p:nvSpPr>
                <p:spPr bwMode="auto">
                  <a:xfrm flipV="1">
                    <a:off x="8728" y="9718"/>
                    <a:ext cx="1"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45" name="Line 69"/>
                  <p:cNvSpPr>
                    <a:spLocks noChangeShapeType="1"/>
                  </p:cNvSpPr>
                  <p:nvPr/>
                </p:nvSpPr>
                <p:spPr bwMode="auto">
                  <a:xfrm flipV="1">
                    <a:off x="8974" y="9718"/>
                    <a:ext cx="1"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46" name="Line 70"/>
                  <p:cNvSpPr>
                    <a:spLocks noChangeShapeType="1"/>
                  </p:cNvSpPr>
                  <p:nvPr/>
                </p:nvSpPr>
                <p:spPr bwMode="auto">
                  <a:xfrm flipV="1">
                    <a:off x="9164" y="9718"/>
                    <a:ext cx="1"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47" name="Line 71"/>
                  <p:cNvSpPr>
                    <a:spLocks noChangeShapeType="1"/>
                  </p:cNvSpPr>
                  <p:nvPr/>
                </p:nvSpPr>
                <p:spPr bwMode="auto">
                  <a:xfrm flipV="1">
                    <a:off x="9321" y="9718"/>
                    <a:ext cx="1"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48" name="Line 72"/>
                  <p:cNvSpPr>
                    <a:spLocks noChangeShapeType="1"/>
                  </p:cNvSpPr>
                  <p:nvPr/>
                </p:nvSpPr>
                <p:spPr bwMode="auto">
                  <a:xfrm flipV="1">
                    <a:off x="9455" y="9718"/>
                    <a:ext cx="1"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49" name="Line 73"/>
                  <p:cNvSpPr>
                    <a:spLocks noChangeShapeType="1"/>
                  </p:cNvSpPr>
                  <p:nvPr/>
                </p:nvSpPr>
                <p:spPr bwMode="auto">
                  <a:xfrm flipV="1">
                    <a:off x="9567" y="9718"/>
                    <a:ext cx="1"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50" name="Line 74"/>
                  <p:cNvSpPr>
                    <a:spLocks noChangeShapeType="1"/>
                  </p:cNvSpPr>
                  <p:nvPr/>
                </p:nvSpPr>
                <p:spPr bwMode="auto">
                  <a:xfrm flipV="1">
                    <a:off x="9668" y="9718"/>
                    <a:ext cx="1"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51" name="Line 75"/>
                  <p:cNvSpPr>
                    <a:spLocks noChangeShapeType="1"/>
                  </p:cNvSpPr>
                  <p:nvPr/>
                </p:nvSpPr>
                <p:spPr bwMode="auto">
                  <a:xfrm flipV="1">
                    <a:off x="9758" y="9718"/>
                    <a:ext cx="1"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52" name="Line 76"/>
                  <p:cNvSpPr>
                    <a:spLocks noChangeShapeType="1"/>
                  </p:cNvSpPr>
                  <p:nvPr/>
                </p:nvSpPr>
                <p:spPr bwMode="auto">
                  <a:xfrm flipV="1">
                    <a:off x="3858" y="9774"/>
                    <a:ext cx="1" cy="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53" name="Line 77"/>
                  <p:cNvSpPr>
                    <a:spLocks noChangeShapeType="1"/>
                  </p:cNvSpPr>
                  <p:nvPr/>
                </p:nvSpPr>
                <p:spPr bwMode="auto">
                  <a:xfrm flipV="1">
                    <a:off x="5828" y="9774"/>
                    <a:ext cx="1" cy="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54" name="Line 78"/>
                  <p:cNvSpPr>
                    <a:spLocks noChangeShapeType="1"/>
                  </p:cNvSpPr>
                  <p:nvPr/>
                </p:nvSpPr>
                <p:spPr bwMode="auto">
                  <a:xfrm flipV="1">
                    <a:off x="7787" y="9774"/>
                    <a:ext cx="1" cy="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55" name="Line 79"/>
                  <p:cNvSpPr>
                    <a:spLocks noChangeShapeType="1"/>
                  </p:cNvSpPr>
                  <p:nvPr/>
                </p:nvSpPr>
                <p:spPr bwMode="auto">
                  <a:xfrm flipV="1">
                    <a:off x="9758" y="9774"/>
                    <a:ext cx="1" cy="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56" name="Freeform 80"/>
                  <p:cNvSpPr>
                    <a:spLocks/>
                  </p:cNvSpPr>
                  <p:nvPr/>
                </p:nvSpPr>
                <p:spPr bwMode="auto">
                  <a:xfrm>
                    <a:off x="3858" y="9348"/>
                    <a:ext cx="593" cy="157"/>
                  </a:xfrm>
                  <a:custGeom>
                    <a:avLst/>
                    <a:gdLst>
                      <a:gd name="T0" fmla="*/ 0 w 593"/>
                      <a:gd name="T1" fmla="*/ 157 h 157"/>
                      <a:gd name="T2" fmla="*/ 156 w 593"/>
                      <a:gd name="T3" fmla="*/ 112 h 157"/>
                      <a:gd name="T4" fmla="*/ 313 w 593"/>
                      <a:gd name="T5" fmla="*/ 79 h 157"/>
                      <a:gd name="T6" fmla="*/ 459 w 593"/>
                      <a:gd name="T7" fmla="*/ 34 h 157"/>
                      <a:gd name="T8" fmla="*/ 593 w 593"/>
                      <a:gd name="T9" fmla="*/ 0 h 157"/>
                      <a:gd name="T10" fmla="*/ 0 60000 65536"/>
                      <a:gd name="T11" fmla="*/ 0 60000 65536"/>
                      <a:gd name="T12" fmla="*/ 0 60000 65536"/>
                      <a:gd name="T13" fmla="*/ 0 60000 65536"/>
                      <a:gd name="T14" fmla="*/ 0 60000 65536"/>
                      <a:gd name="T15" fmla="*/ 0 w 593"/>
                      <a:gd name="T16" fmla="*/ 0 h 157"/>
                      <a:gd name="T17" fmla="*/ 593 w 593"/>
                      <a:gd name="T18" fmla="*/ 157 h 157"/>
                    </a:gdLst>
                    <a:ahLst/>
                    <a:cxnLst>
                      <a:cxn ang="T10">
                        <a:pos x="T0" y="T1"/>
                      </a:cxn>
                      <a:cxn ang="T11">
                        <a:pos x="T2" y="T3"/>
                      </a:cxn>
                      <a:cxn ang="T12">
                        <a:pos x="T4" y="T5"/>
                      </a:cxn>
                      <a:cxn ang="T13">
                        <a:pos x="T6" y="T7"/>
                      </a:cxn>
                      <a:cxn ang="T14">
                        <a:pos x="T8" y="T9"/>
                      </a:cxn>
                    </a:cxnLst>
                    <a:rect l="T15" t="T16" r="T17" b="T18"/>
                    <a:pathLst>
                      <a:path w="593" h="157">
                        <a:moveTo>
                          <a:pt x="0" y="157"/>
                        </a:moveTo>
                        <a:lnTo>
                          <a:pt x="156" y="112"/>
                        </a:lnTo>
                        <a:lnTo>
                          <a:pt x="313" y="79"/>
                        </a:lnTo>
                        <a:lnTo>
                          <a:pt x="459" y="34"/>
                        </a:lnTo>
                        <a:lnTo>
                          <a:pt x="593" y="0"/>
                        </a:lnTo>
                      </a:path>
                    </a:pathLst>
                  </a:custGeom>
                  <a:noFill/>
                  <a:ln w="1397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757" name="Freeform 81"/>
                  <p:cNvSpPr>
                    <a:spLocks/>
                  </p:cNvSpPr>
                  <p:nvPr/>
                </p:nvSpPr>
                <p:spPr bwMode="auto">
                  <a:xfrm>
                    <a:off x="4451" y="9225"/>
                    <a:ext cx="347" cy="123"/>
                  </a:xfrm>
                  <a:custGeom>
                    <a:avLst/>
                    <a:gdLst>
                      <a:gd name="T0" fmla="*/ 0 w 347"/>
                      <a:gd name="T1" fmla="*/ 123 h 123"/>
                      <a:gd name="T2" fmla="*/ 112 w 347"/>
                      <a:gd name="T3" fmla="*/ 90 h 123"/>
                      <a:gd name="T4" fmla="*/ 190 w 347"/>
                      <a:gd name="T5" fmla="*/ 56 h 123"/>
                      <a:gd name="T6" fmla="*/ 269 w 347"/>
                      <a:gd name="T7" fmla="*/ 34 h 123"/>
                      <a:gd name="T8" fmla="*/ 347 w 347"/>
                      <a:gd name="T9" fmla="*/ 0 h 123"/>
                      <a:gd name="T10" fmla="*/ 0 60000 65536"/>
                      <a:gd name="T11" fmla="*/ 0 60000 65536"/>
                      <a:gd name="T12" fmla="*/ 0 60000 65536"/>
                      <a:gd name="T13" fmla="*/ 0 60000 65536"/>
                      <a:gd name="T14" fmla="*/ 0 60000 65536"/>
                      <a:gd name="T15" fmla="*/ 0 w 347"/>
                      <a:gd name="T16" fmla="*/ 0 h 123"/>
                      <a:gd name="T17" fmla="*/ 347 w 347"/>
                      <a:gd name="T18" fmla="*/ 123 h 123"/>
                    </a:gdLst>
                    <a:ahLst/>
                    <a:cxnLst>
                      <a:cxn ang="T10">
                        <a:pos x="T0" y="T1"/>
                      </a:cxn>
                      <a:cxn ang="T11">
                        <a:pos x="T2" y="T3"/>
                      </a:cxn>
                      <a:cxn ang="T12">
                        <a:pos x="T4" y="T5"/>
                      </a:cxn>
                      <a:cxn ang="T13">
                        <a:pos x="T6" y="T7"/>
                      </a:cxn>
                      <a:cxn ang="T14">
                        <a:pos x="T8" y="T9"/>
                      </a:cxn>
                    </a:cxnLst>
                    <a:rect l="T15" t="T16" r="T17" b="T18"/>
                    <a:pathLst>
                      <a:path w="347" h="123">
                        <a:moveTo>
                          <a:pt x="0" y="123"/>
                        </a:moveTo>
                        <a:lnTo>
                          <a:pt x="112" y="90"/>
                        </a:lnTo>
                        <a:lnTo>
                          <a:pt x="190" y="56"/>
                        </a:lnTo>
                        <a:lnTo>
                          <a:pt x="269" y="34"/>
                        </a:lnTo>
                        <a:lnTo>
                          <a:pt x="347" y="0"/>
                        </a:lnTo>
                      </a:path>
                    </a:pathLst>
                  </a:custGeom>
                  <a:noFill/>
                  <a:ln w="1397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758" name="Freeform 82"/>
                  <p:cNvSpPr>
                    <a:spLocks/>
                  </p:cNvSpPr>
                  <p:nvPr/>
                </p:nvSpPr>
                <p:spPr bwMode="auto">
                  <a:xfrm>
                    <a:off x="4798" y="9125"/>
                    <a:ext cx="246" cy="100"/>
                  </a:xfrm>
                  <a:custGeom>
                    <a:avLst/>
                    <a:gdLst>
                      <a:gd name="T0" fmla="*/ 0 w 246"/>
                      <a:gd name="T1" fmla="*/ 100 h 100"/>
                      <a:gd name="T2" fmla="*/ 67 w 246"/>
                      <a:gd name="T3" fmla="*/ 78 h 100"/>
                      <a:gd name="T4" fmla="*/ 134 w 246"/>
                      <a:gd name="T5" fmla="*/ 44 h 100"/>
                      <a:gd name="T6" fmla="*/ 246 w 246"/>
                      <a:gd name="T7" fmla="*/ 0 h 100"/>
                      <a:gd name="T8" fmla="*/ 0 60000 65536"/>
                      <a:gd name="T9" fmla="*/ 0 60000 65536"/>
                      <a:gd name="T10" fmla="*/ 0 60000 65536"/>
                      <a:gd name="T11" fmla="*/ 0 60000 65536"/>
                      <a:gd name="T12" fmla="*/ 0 w 246"/>
                      <a:gd name="T13" fmla="*/ 0 h 100"/>
                      <a:gd name="T14" fmla="*/ 246 w 246"/>
                      <a:gd name="T15" fmla="*/ 100 h 100"/>
                    </a:gdLst>
                    <a:ahLst/>
                    <a:cxnLst>
                      <a:cxn ang="T8">
                        <a:pos x="T0" y="T1"/>
                      </a:cxn>
                      <a:cxn ang="T9">
                        <a:pos x="T2" y="T3"/>
                      </a:cxn>
                      <a:cxn ang="T10">
                        <a:pos x="T4" y="T5"/>
                      </a:cxn>
                      <a:cxn ang="T11">
                        <a:pos x="T6" y="T7"/>
                      </a:cxn>
                    </a:cxnLst>
                    <a:rect l="T12" t="T13" r="T14" b="T15"/>
                    <a:pathLst>
                      <a:path w="246" h="100">
                        <a:moveTo>
                          <a:pt x="0" y="100"/>
                        </a:moveTo>
                        <a:lnTo>
                          <a:pt x="67" y="78"/>
                        </a:lnTo>
                        <a:lnTo>
                          <a:pt x="134" y="44"/>
                        </a:lnTo>
                        <a:lnTo>
                          <a:pt x="246" y="0"/>
                        </a:lnTo>
                      </a:path>
                    </a:pathLst>
                  </a:custGeom>
                  <a:noFill/>
                  <a:ln w="1397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759" name="Freeform 83"/>
                  <p:cNvSpPr>
                    <a:spLocks/>
                  </p:cNvSpPr>
                  <p:nvPr/>
                </p:nvSpPr>
                <p:spPr bwMode="auto">
                  <a:xfrm>
                    <a:off x="5044" y="9035"/>
                    <a:ext cx="191" cy="90"/>
                  </a:xfrm>
                  <a:custGeom>
                    <a:avLst/>
                    <a:gdLst>
                      <a:gd name="T0" fmla="*/ 0 w 191"/>
                      <a:gd name="T1" fmla="*/ 90 h 90"/>
                      <a:gd name="T2" fmla="*/ 101 w 191"/>
                      <a:gd name="T3" fmla="*/ 45 h 90"/>
                      <a:gd name="T4" fmla="*/ 191 w 191"/>
                      <a:gd name="T5" fmla="*/ 0 h 90"/>
                      <a:gd name="T6" fmla="*/ 0 60000 65536"/>
                      <a:gd name="T7" fmla="*/ 0 60000 65536"/>
                      <a:gd name="T8" fmla="*/ 0 60000 65536"/>
                      <a:gd name="T9" fmla="*/ 0 w 191"/>
                      <a:gd name="T10" fmla="*/ 0 h 90"/>
                      <a:gd name="T11" fmla="*/ 191 w 191"/>
                      <a:gd name="T12" fmla="*/ 90 h 90"/>
                    </a:gdLst>
                    <a:ahLst/>
                    <a:cxnLst>
                      <a:cxn ang="T6">
                        <a:pos x="T0" y="T1"/>
                      </a:cxn>
                      <a:cxn ang="T7">
                        <a:pos x="T2" y="T3"/>
                      </a:cxn>
                      <a:cxn ang="T8">
                        <a:pos x="T4" y="T5"/>
                      </a:cxn>
                    </a:cxnLst>
                    <a:rect l="T9" t="T10" r="T11" b="T12"/>
                    <a:pathLst>
                      <a:path w="191" h="90">
                        <a:moveTo>
                          <a:pt x="0" y="90"/>
                        </a:moveTo>
                        <a:lnTo>
                          <a:pt x="101" y="45"/>
                        </a:lnTo>
                        <a:lnTo>
                          <a:pt x="191" y="0"/>
                        </a:lnTo>
                      </a:path>
                    </a:pathLst>
                  </a:custGeom>
                  <a:noFill/>
                  <a:ln w="1397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760" name="Freeform 84"/>
                  <p:cNvSpPr>
                    <a:spLocks/>
                  </p:cNvSpPr>
                  <p:nvPr/>
                </p:nvSpPr>
                <p:spPr bwMode="auto">
                  <a:xfrm>
                    <a:off x="5235" y="8968"/>
                    <a:ext cx="156" cy="67"/>
                  </a:xfrm>
                  <a:custGeom>
                    <a:avLst/>
                    <a:gdLst>
                      <a:gd name="T0" fmla="*/ 0 w 156"/>
                      <a:gd name="T1" fmla="*/ 67 h 67"/>
                      <a:gd name="T2" fmla="*/ 78 w 156"/>
                      <a:gd name="T3" fmla="*/ 33 h 67"/>
                      <a:gd name="T4" fmla="*/ 156 w 156"/>
                      <a:gd name="T5" fmla="*/ 0 h 67"/>
                      <a:gd name="T6" fmla="*/ 0 60000 65536"/>
                      <a:gd name="T7" fmla="*/ 0 60000 65536"/>
                      <a:gd name="T8" fmla="*/ 0 60000 65536"/>
                      <a:gd name="T9" fmla="*/ 0 w 156"/>
                      <a:gd name="T10" fmla="*/ 0 h 67"/>
                      <a:gd name="T11" fmla="*/ 156 w 156"/>
                      <a:gd name="T12" fmla="*/ 67 h 67"/>
                    </a:gdLst>
                    <a:ahLst/>
                    <a:cxnLst>
                      <a:cxn ang="T6">
                        <a:pos x="T0" y="T1"/>
                      </a:cxn>
                      <a:cxn ang="T7">
                        <a:pos x="T2" y="T3"/>
                      </a:cxn>
                      <a:cxn ang="T8">
                        <a:pos x="T4" y="T5"/>
                      </a:cxn>
                    </a:cxnLst>
                    <a:rect l="T9" t="T10" r="T11" b="T12"/>
                    <a:pathLst>
                      <a:path w="156" h="67">
                        <a:moveTo>
                          <a:pt x="0" y="67"/>
                        </a:moveTo>
                        <a:lnTo>
                          <a:pt x="78" y="33"/>
                        </a:lnTo>
                        <a:lnTo>
                          <a:pt x="156" y="0"/>
                        </a:lnTo>
                      </a:path>
                    </a:pathLst>
                  </a:custGeom>
                  <a:noFill/>
                  <a:ln w="1397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761" name="Freeform 85"/>
                  <p:cNvSpPr>
                    <a:spLocks/>
                  </p:cNvSpPr>
                  <p:nvPr/>
                </p:nvSpPr>
                <p:spPr bwMode="auto">
                  <a:xfrm>
                    <a:off x="5391" y="8901"/>
                    <a:ext cx="123" cy="67"/>
                  </a:xfrm>
                  <a:custGeom>
                    <a:avLst/>
                    <a:gdLst>
                      <a:gd name="T0" fmla="*/ 0 w 123"/>
                      <a:gd name="T1" fmla="*/ 67 h 67"/>
                      <a:gd name="T2" fmla="*/ 67 w 123"/>
                      <a:gd name="T3" fmla="*/ 33 h 67"/>
                      <a:gd name="T4" fmla="*/ 123 w 123"/>
                      <a:gd name="T5" fmla="*/ 0 h 67"/>
                      <a:gd name="T6" fmla="*/ 0 60000 65536"/>
                      <a:gd name="T7" fmla="*/ 0 60000 65536"/>
                      <a:gd name="T8" fmla="*/ 0 60000 65536"/>
                      <a:gd name="T9" fmla="*/ 0 w 123"/>
                      <a:gd name="T10" fmla="*/ 0 h 67"/>
                      <a:gd name="T11" fmla="*/ 123 w 123"/>
                      <a:gd name="T12" fmla="*/ 67 h 67"/>
                    </a:gdLst>
                    <a:ahLst/>
                    <a:cxnLst>
                      <a:cxn ang="T6">
                        <a:pos x="T0" y="T1"/>
                      </a:cxn>
                      <a:cxn ang="T7">
                        <a:pos x="T2" y="T3"/>
                      </a:cxn>
                      <a:cxn ang="T8">
                        <a:pos x="T4" y="T5"/>
                      </a:cxn>
                    </a:cxnLst>
                    <a:rect l="T9" t="T10" r="T11" b="T12"/>
                    <a:pathLst>
                      <a:path w="123" h="67">
                        <a:moveTo>
                          <a:pt x="0" y="67"/>
                        </a:moveTo>
                        <a:lnTo>
                          <a:pt x="67" y="33"/>
                        </a:lnTo>
                        <a:lnTo>
                          <a:pt x="123" y="0"/>
                        </a:lnTo>
                      </a:path>
                    </a:pathLst>
                  </a:custGeom>
                  <a:noFill/>
                  <a:ln w="1397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762" name="Freeform 86"/>
                  <p:cNvSpPr>
                    <a:spLocks/>
                  </p:cNvSpPr>
                  <p:nvPr/>
                </p:nvSpPr>
                <p:spPr bwMode="auto">
                  <a:xfrm>
                    <a:off x="5514" y="8856"/>
                    <a:ext cx="124" cy="45"/>
                  </a:xfrm>
                  <a:custGeom>
                    <a:avLst/>
                    <a:gdLst>
                      <a:gd name="T0" fmla="*/ 0 w 124"/>
                      <a:gd name="T1" fmla="*/ 45 h 45"/>
                      <a:gd name="T2" fmla="*/ 68 w 124"/>
                      <a:gd name="T3" fmla="*/ 22 h 45"/>
                      <a:gd name="T4" fmla="*/ 124 w 124"/>
                      <a:gd name="T5" fmla="*/ 0 h 45"/>
                      <a:gd name="T6" fmla="*/ 0 60000 65536"/>
                      <a:gd name="T7" fmla="*/ 0 60000 65536"/>
                      <a:gd name="T8" fmla="*/ 0 60000 65536"/>
                      <a:gd name="T9" fmla="*/ 0 w 124"/>
                      <a:gd name="T10" fmla="*/ 0 h 45"/>
                      <a:gd name="T11" fmla="*/ 124 w 124"/>
                      <a:gd name="T12" fmla="*/ 45 h 45"/>
                    </a:gdLst>
                    <a:ahLst/>
                    <a:cxnLst>
                      <a:cxn ang="T6">
                        <a:pos x="T0" y="T1"/>
                      </a:cxn>
                      <a:cxn ang="T7">
                        <a:pos x="T2" y="T3"/>
                      </a:cxn>
                      <a:cxn ang="T8">
                        <a:pos x="T4" y="T5"/>
                      </a:cxn>
                    </a:cxnLst>
                    <a:rect l="T9" t="T10" r="T11" b="T12"/>
                    <a:pathLst>
                      <a:path w="124" h="45">
                        <a:moveTo>
                          <a:pt x="0" y="45"/>
                        </a:moveTo>
                        <a:lnTo>
                          <a:pt x="68" y="22"/>
                        </a:lnTo>
                        <a:lnTo>
                          <a:pt x="124" y="0"/>
                        </a:lnTo>
                      </a:path>
                    </a:pathLst>
                  </a:custGeom>
                  <a:noFill/>
                  <a:ln w="1397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763" name="Freeform 87"/>
                  <p:cNvSpPr>
                    <a:spLocks/>
                  </p:cNvSpPr>
                  <p:nvPr/>
                </p:nvSpPr>
                <p:spPr bwMode="auto">
                  <a:xfrm>
                    <a:off x="5638" y="8800"/>
                    <a:ext cx="100" cy="56"/>
                  </a:xfrm>
                  <a:custGeom>
                    <a:avLst/>
                    <a:gdLst>
                      <a:gd name="T0" fmla="*/ 0 w 100"/>
                      <a:gd name="T1" fmla="*/ 56 h 56"/>
                      <a:gd name="T2" fmla="*/ 56 w 100"/>
                      <a:gd name="T3" fmla="*/ 22 h 56"/>
                      <a:gd name="T4" fmla="*/ 100 w 100"/>
                      <a:gd name="T5" fmla="*/ 0 h 56"/>
                      <a:gd name="T6" fmla="*/ 0 60000 65536"/>
                      <a:gd name="T7" fmla="*/ 0 60000 65536"/>
                      <a:gd name="T8" fmla="*/ 0 60000 65536"/>
                      <a:gd name="T9" fmla="*/ 0 w 100"/>
                      <a:gd name="T10" fmla="*/ 0 h 56"/>
                      <a:gd name="T11" fmla="*/ 100 w 100"/>
                      <a:gd name="T12" fmla="*/ 56 h 56"/>
                    </a:gdLst>
                    <a:ahLst/>
                    <a:cxnLst>
                      <a:cxn ang="T6">
                        <a:pos x="T0" y="T1"/>
                      </a:cxn>
                      <a:cxn ang="T7">
                        <a:pos x="T2" y="T3"/>
                      </a:cxn>
                      <a:cxn ang="T8">
                        <a:pos x="T4" y="T5"/>
                      </a:cxn>
                    </a:cxnLst>
                    <a:rect l="T9" t="T10" r="T11" b="T12"/>
                    <a:pathLst>
                      <a:path w="100" h="56">
                        <a:moveTo>
                          <a:pt x="0" y="56"/>
                        </a:moveTo>
                        <a:lnTo>
                          <a:pt x="56" y="22"/>
                        </a:lnTo>
                        <a:lnTo>
                          <a:pt x="100" y="0"/>
                        </a:lnTo>
                      </a:path>
                    </a:pathLst>
                  </a:custGeom>
                  <a:noFill/>
                  <a:ln w="1397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764" name="Freeform 88"/>
                  <p:cNvSpPr>
                    <a:spLocks/>
                  </p:cNvSpPr>
                  <p:nvPr/>
                </p:nvSpPr>
                <p:spPr bwMode="auto">
                  <a:xfrm>
                    <a:off x="5738" y="8766"/>
                    <a:ext cx="90" cy="34"/>
                  </a:xfrm>
                  <a:custGeom>
                    <a:avLst/>
                    <a:gdLst>
                      <a:gd name="T0" fmla="*/ 0 w 90"/>
                      <a:gd name="T1" fmla="*/ 34 h 34"/>
                      <a:gd name="T2" fmla="*/ 45 w 90"/>
                      <a:gd name="T3" fmla="*/ 11 h 34"/>
                      <a:gd name="T4" fmla="*/ 90 w 90"/>
                      <a:gd name="T5" fmla="*/ 0 h 34"/>
                      <a:gd name="T6" fmla="*/ 0 60000 65536"/>
                      <a:gd name="T7" fmla="*/ 0 60000 65536"/>
                      <a:gd name="T8" fmla="*/ 0 60000 65536"/>
                      <a:gd name="T9" fmla="*/ 0 w 90"/>
                      <a:gd name="T10" fmla="*/ 0 h 34"/>
                      <a:gd name="T11" fmla="*/ 90 w 90"/>
                      <a:gd name="T12" fmla="*/ 34 h 34"/>
                    </a:gdLst>
                    <a:ahLst/>
                    <a:cxnLst>
                      <a:cxn ang="T6">
                        <a:pos x="T0" y="T1"/>
                      </a:cxn>
                      <a:cxn ang="T7">
                        <a:pos x="T2" y="T3"/>
                      </a:cxn>
                      <a:cxn ang="T8">
                        <a:pos x="T4" y="T5"/>
                      </a:cxn>
                    </a:cxnLst>
                    <a:rect l="T9" t="T10" r="T11" b="T12"/>
                    <a:pathLst>
                      <a:path w="90" h="34">
                        <a:moveTo>
                          <a:pt x="0" y="34"/>
                        </a:moveTo>
                        <a:lnTo>
                          <a:pt x="45" y="11"/>
                        </a:lnTo>
                        <a:lnTo>
                          <a:pt x="90" y="0"/>
                        </a:lnTo>
                      </a:path>
                    </a:pathLst>
                  </a:custGeom>
                  <a:noFill/>
                  <a:ln w="1397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765" name="Freeform 89"/>
                  <p:cNvSpPr>
                    <a:spLocks/>
                  </p:cNvSpPr>
                  <p:nvPr/>
                </p:nvSpPr>
                <p:spPr bwMode="auto">
                  <a:xfrm>
                    <a:off x="5828" y="8722"/>
                    <a:ext cx="78" cy="44"/>
                  </a:xfrm>
                  <a:custGeom>
                    <a:avLst/>
                    <a:gdLst>
                      <a:gd name="T0" fmla="*/ 0 w 78"/>
                      <a:gd name="T1" fmla="*/ 44 h 44"/>
                      <a:gd name="T2" fmla="*/ 45 w 78"/>
                      <a:gd name="T3" fmla="*/ 22 h 44"/>
                      <a:gd name="T4" fmla="*/ 78 w 78"/>
                      <a:gd name="T5" fmla="*/ 0 h 44"/>
                      <a:gd name="T6" fmla="*/ 0 60000 65536"/>
                      <a:gd name="T7" fmla="*/ 0 60000 65536"/>
                      <a:gd name="T8" fmla="*/ 0 60000 65536"/>
                      <a:gd name="T9" fmla="*/ 0 w 78"/>
                      <a:gd name="T10" fmla="*/ 0 h 44"/>
                      <a:gd name="T11" fmla="*/ 78 w 78"/>
                      <a:gd name="T12" fmla="*/ 44 h 44"/>
                    </a:gdLst>
                    <a:ahLst/>
                    <a:cxnLst>
                      <a:cxn ang="T6">
                        <a:pos x="T0" y="T1"/>
                      </a:cxn>
                      <a:cxn ang="T7">
                        <a:pos x="T2" y="T3"/>
                      </a:cxn>
                      <a:cxn ang="T8">
                        <a:pos x="T4" y="T5"/>
                      </a:cxn>
                    </a:cxnLst>
                    <a:rect l="T9" t="T10" r="T11" b="T12"/>
                    <a:pathLst>
                      <a:path w="78" h="44">
                        <a:moveTo>
                          <a:pt x="0" y="44"/>
                        </a:moveTo>
                        <a:lnTo>
                          <a:pt x="45" y="22"/>
                        </a:lnTo>
                        <a:lnTo>
                          <a:pt x="78" y="0"/>
                        </a:lnTo>
                      </a:path>
                    </a:pathLst>
                  </a:custGeom>
                  <a:noFill/>
                  <a:ln w="1397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766" name="Line 90"/>
                  <p:cNvSpPr>
                    <a:spLocks noChangeShapeType="1"/>
                  </p:cNvSpPr>
                  <p:nvPr/>
                </p:nvSpPr>
                <p:spPr bwMode="auto">
                  <a:xfrm flipV="1">
                    <a:off x="5906" y="8688"/>
                    <a:ext cx="79" cy="34"/>
                  </a:xfrm>
                  <a:prstGeom prst="line">
                    <a:avLst/>
                  </a:prstGeom>
                  <a:noFill/>
                  <a:ln w="13970">
                    <a:solidFill>
                      <a:srgbClr val="0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67" name="Line 91"/>
                  <p:cNvSpPr>
                    <a:spLocks noChangeShapeType="1"/>
                  </p:cNvSpPr>
                  <p:nvPr/>
                </p:nvSpPr>
                <p:spPr bwMode="auto">
                  <a:xfrm flipV="1">
                    <a:off x="5985" y="8654"/>
                    <a:ext cx="67" cy="34"/>
                  </a:xfrm>
                  <a:prstGeom prst="line">
                    <a:avLst/>
                  </a:prstGeom>
                  <a:noFill/>
                  <a:ln w="13970">
                    <a:solidFill>
                      <a:srgbClr val="0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68" name="Line 92"/>
                  <p:cNvSpPr>
                    <a:spLocks noChangeShapeType="1"/>
                  </p:cNvSpPr>
                  <p:nvPr/>
                </p:nvSpPr>
                <p:spPr bwMode="auto">
                  <a:xfrm flipV="1">
                    <a:off x="6052" y="8621"/>
                    <a:ext cx="56" cy="33"/>
                  </a:xfrm>
                  <a:prstGeom prst="line">
                    <a:avLst/>
                  </a:prstGeom>
                  <a:noFill/>
                  <a:ln w="13970">
                    <a:solidFill>
                      <a:srgbClr val="0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69" name="Freeform 93"/>
                  <p:cNvSpPr>
                    <a:spLocks/>
                  </p:cNvSpPr>
                  <p:nvPr/>
                </p:nvSpPr>
                <p:spPr bwMode="auto">
                  <a:xfrm>
                    <a:off x="6108" y="8587"/>
                    <a:ext cx="67" cy="34"/>
                  </a:xfrm>
                  <a:custGeom>
                    <a:avLst/>
                    <a:gdLst>
                      <a:gd name="T0" fmla="*/ 0 w 67"/>
                      <a:gd name="T1" fmla="*/ 34 h 34"/>
                      <a:gd name="T2" fmla="*/ 33 w 67"/>
                      <a:gd name="T3" fmla="*/ 11 h 34"/>
                      <a:gd name="T4" fmla="*/ 67 w 67"/>
                      <a:gd name="T5" fmla="*/ 0 h 34"/>
                      <a:gd name="T6" fmla="*/ 0 60000 65536"/>
                      <a:gd name="T7" fmla="*/ 0 60000 65536"/>
                      <a:gd name="T8" fmla="*/ 0 60000 65536"/>
                      <a:gd name="T9" fmla="*/ 0 w 67"/>
                      <a:gd name="T10" fmla="*/ 0 h 34"/>
                      <a:gd name="T11" fmla="*/ 67 w 67"/>
                      <a:gd name="T12" fmla="*/ 34 h 34"/>
                    </a:gdLst>
                    <a:ahLst/>
                    <a:cxnLst>
                      <a:cxn ang="T6">
                        <a:pos x="T0" y="T1"/>
                      </a:cxn>
                      <a:cxn ang="T7">
                        <a:pos x="T2" y="T3"/>
                      </a:cxn>
                      <a:cxn ang="T8">
                        <a:pos x="T4" y="T5"/>
                      </a:cxn>
                    </a:cxnLst>
                    <a:rect l="T9" t="T10" r="T11" b="T12"/>
                    <a:pathLst>
                      <a:path w="67" h="34">
                        <a:moveTo>
                          <a:pt x="0" y="34"/>
                        </a:moveTo>
                        <a:lnTo>
                          <a:pt x="33" y="11"/>
                        </a:lnTo>
                        <a:lnTo>
                          <a:pt x="67" y="0"/>
                        </a:lnTo>
                      </a:path>
                    </a:pathLst>
                  </a:custGeom>
                  <a:noFill/>
                  <a:ln w="1397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770" name="Line 94"/>
                  <p:cNvSpPr>
                    <a:spLocks noChangeShapeType="1"/>
                  </p:cNvSpPr>
                  <p:nvPr/>
                </p:nvSpPr>
                <p:spPr bwMode="auto">
                  <a:xfrm flipV="1">
                    <a:off x="6175" y="8565"/>
                    <a:ext cx="56" cy="22"/>
                  </a:xfrm>
                  <a:prstGeom prst="line">
                    <a:avLst/>
                  </a:prstGeom>
                  <a:noFill/>
                  <a:ln w="13970">
                    <a:solidFill>
                      <a:srgbClr val="0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71" name="Freeform 95"/>
                  <p:cNvSpPr>
                    <a:spLocks/>
                  </p:cNvSpPr>
                  <p:nvPr/>
                </p:nvSpPr>
                <p:spPr bwMode="auto">
                  <a:xfrm>
                    <a:off x="6231" y="8531"/>
                    <a:ext cx="45" cy="34"/>
                  </a:xfrm>
                  <a:custGeom>
                    <a:avLst/>
                    <a:gdLst>
                      <a:gd name="T0" fmla="*/ 0 w 45"/>
                      <a:gd name="T1" fmla="*/ 34 h 34"/>
                      <a:gd name="T2" fmla="*/ 22 w 45"/>
                      <a:gd name="T3" fmla="*/ 11 h 34"/>
                      <a:gd name="T4" fmla="*/ 45 w 45"/>
                      <a:gd name="T5" fmla="*/ 0 h 34"/>
                      <a:gd name="T6" fmla="*/ 0 60000 65536"/>
                      <a:gd name="T7" fmla="*/ 0 60000 65536"/>
                      <a:gd name="T8" fmla="*/ 0 60000 65536"/>
                      <a:gd name="T9" fmla="*/ 0 w 45"/>
                      <a:gd name="T10" fmla="*/ 0 h 34"/>
                      <a:gd name="T11" fmla="*/ 45 w 45"/>
                      <a:gd name="T12" fmla="*/ 34 h 34"/>
                    </a:gdLst>
                    <a:ahLst/>
                    <a:cxnLst>
                      <a:cxn ang="T6">
                        <a:pos x="T0" y="T1"/>
                      </a:cxn>
                      <a:cxn ang="T7">
                        <a:pos x="T2" y="T3"/>
                      </a:cxn>
                      <a:cxn ang="T8">
                        <a:pos x="T4" y="T5"/>
                      </a:cxn>
                    </a:cxnLst>
                    <a:rect l="T9" t="T10" r="T11" b="T12"/>
                    <a:pathLst>
                      <a:path w="45" h="34">
                        <a:moveTo>
                          <a:pt x="0" y="34"/>
                        </a:moveTo>
                        <a:lnTo>
                          <a:pt x="22" y="11"/>
                        </a:lnTo>
                        <a:lnTo>
                          <a:pt x="45" y="0"/>
                        </a:lnTo>
                      </a:path>
                    </a:pathLst>
                  </a:custGeom>
                  <a:noFill/>
                  <a:ln w="1397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772" name="Line 96"/>
                  <p:cNvSpPr>
                    <a:spLocks noChangeShapeType="1"/>
                  </p:cNvSpPr>
                  <p:nvPr/>
                </p:nvSpPr>
                <p:spPr bwMode="auto">
                  <a:xfrm flipV="1">
                    <a:off x="6276" y="8509"/>
                    <a:ext cx="56" cy="22"/>
                  </a:xfrm>
                  <a:prstGeom prst="line">
                    <a:avLst/>
                  </a:prstGeom>
                  <a:noFill/>
                  <a:ln w="13970">
                    <a:solidFill>
                      <a:srgbClr val="0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73" name="Line 97"/>
                  <p:cNvSpPr>
                    <a:spLocks noChangeShapeType="1"/>
                  </p:cNvSpPr>
                  <p:nvPr/>
                </p:nvSpPr>
                <p:spPr bwMode="auto">
                  <a:xfrm flipV="1">
                    <a:off x="6332" y="8486"/>
                    <a:ext cx="45" cy="23"/>
                  </a:xfrm>
                  <a:prstGeom prst="line">
                    <a:avLst/>
                  </a:prstGeom>
                  <a:noFill/>
                  <a:ln w="13970">
                    <a:solidFill>
                      <a:srgbClr val="0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74" name="Freeform 98"/>
                  <p:cNvSpPr>
                    <a:spLocks/>
                  </p:cNvSpPr>
                  <p:nvPr/>
                </p:nvSpPr>
                <p:spPr bwMode="auto">
                  <a:xfrm>
                    <a:off x="6377" y="8453"/>
                    <a:ext cx="44" cy="33"/>
                  </a:xfrm>
                  <a:custGeom>
                    <a:avLst/>
                    <a:gdLst>
                      <a:gd name="T0" fmla="*/ 0 w 44"/>
                      <a:gd name="T1" fmla="*/ 33 h 33"/>
                      <a:gd name="T2" fmla="*/ 11 w 44"/>
                      <a:gd name="T3" fmla="*/ 22 h 33"/>
                      <a:gd name="T4" fmla="*/ 44 w 44"/>
                      <a:gd name="T5" fmla="*/ 0 h 33"/>
                      <a:gd name="T6" fmla="*/ 0 60000 65536"/>
                      <a:gd name="T7" fmla="*/ 0 60000 65536"/>
                      <a:gd name="T8" fmla="*/ 0 60000 65536"/>
                      <a:gd name="T9" fmla="*/ 0 w 44"/>
                      <a:gd name="T10" fmla="*/ 0 h 33"/>
                      <a:gd name="T11" fmla="*/ 44 w 44"/>
                      <a:gd name="T12" fmla="*/ 33 h 33"/>
                    </a:gdLst>
                    <a:ahLst/>
                    <a:cxnLst>
                      <a:cxn ang="T6">
                        <a:pos x="T0" y="T1"/>
                      </a:cxn>
                      <a:cxn ang="T7">
                        <a:pos x="T2" y="T3"/>
                      </a:cxn>
                      <a:cxn ang="T8">
                        <a:pos x="T4" y="T5"/>
                      </a:cxn>
                    </a:cxnLst>
                    <a:rect l="T9" t="T10" r="T11" b="T12"/>
                    <a:pathLst>
                      <a:path w="44" h="33">
                        <a:moveTo>
                          <a:pt x="0" y="33"/>
                        </a:moveTo>
                        <a:lnTo>
                          <a:pt x="11" y="22"/>
                        </a:lnTo>
                        <a:lnTo>
                          <a:pt x="44" y="0"/>
                        </a:lnTo>
                      </a:path>
                    </a:pathLst>
                  </a:custGeom>
                  <a:noFill/>
                  <a:ln w="1397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775" name="Freeform 99"/>
                  <p:cNvSpPr>
                    <a:spLocks/>
                  </p:cNvSpPr>
                  <p:nvPr/>
                </p:nvSpPr>
                <p:spPr bwMode="auto">
                  <a:xfrm>
                    <a:off x="6421" y="8341"/>
                    <a:ext cx="191" cy="112"/>
                  </a:xfrm>
                  <a:custGeom>
                    <a:avLst/>
                    <a:gdLst>
                      <a:gd name="T0" fmla="*/ 0 w 191"/>
                      <a:gd name="T1" fmla="*/ 112 h 112"/>
                      <a:gd name="T2" fmla="*/ 34 w 191"/>
                      <a:gd name="T3" fmla="*/ 89 h 112"/>
                      <a:gd name="T4" fmla="*/ 90 w 191"/>
                      <a:gd name="T5" fmla="*/ 56 h 112"/>
                      <a:gd name="T6" fmla="*/ 146 w 191"/>
                      <a:gd name="T7" fmla="*/ 33 h 112"/>
                      <a:gd name="T8" fmla="*/ 191 w 191"/>
                      <a:gd name="T9" fmla="*/ 0 h 112"/>
                      <a:gd name="T10" fmla="*/ 0 60000 65536"/>
                      <a:gd name="T11" fmla="*/ 0 60000 65536"/>
                      <a:gd name="T12" fmla="*/ 0 60000 65536"/>
                      <a:gd name="T13" fmla="*/ 0 60000 65536"/>
                      <a:gd name="T14" fmla="*/ 0 60000 65536"/>
                      <a:gd name="T15" fmla="*/ 0 w 191"/>
                      <a:gd name="T16" fmla="*/ 0 h 112"/>
                      <a:gd name="T17" fmla="*/ 191 w 191"/>
                      <a:gd name="T18" fmla="*/ 112 h 112"/>
                    </a:gdLst>
                    <a:ahLst/>
                    <a:cxnLst>
                      <a:cxn ang="T10">
                        <a:pos x="T0" y="T1"/>
                      </a:cxn>
                      <a:cxn ang="T11">
                        <a:pos x="T2" y="T3"/>
                      </a:cxn>
                      <a:cxn ang="T12">
                        <a:pos x="T4" y="T5"/>
                      </a:cxn>
                      <a:cxn ang="T13">
                        <a:pos x="T6" y="T7"/>
                      </a:cxn>
                      <a:cxn ang="T14">
                        <a:pos x="T8" y="T9"/>
                      </a:cxn>
                    </a:cxnLst>
                    <a:rect l="T15" t="T16" r="T17" b="T18"/>
                    <a:pathLst>
                      <a:path w="191" h="112">
                        <a:moveTo>
                          <a:pt x="0" y="112"/>
                        </a:moveTo>
                        <a:lnTo>
                          <a:pt x="34" y="89"/>
                        </a:lnTo>
                        <a:lnTo>
                          <a:pt x="90" y="56"/>
                        </a:lnTo>
                        <a:lnTo>
                          <a:pt x="146" y="33"/>
                        </a:lnTo>
                        <a:lnTo>
                          <a:pt x="191" y="0"/>
                        </a:lnTo>
                      </a:path>
                    </a:pathLst>
                  </a:custGeom>
                  <a:noFill/>
                  <a:ln w="1397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776" name="Freeform 100"/>
                  <p:cNvSpPr>
                    <a:spLocks/>
                  </p:cNvSpPr>
                  <p:nvPr/>
                </p:nvSpPr>
                <p:spPr bwMode="auto">
                  <a:xfrm>
                    <a:off x="6612" y="8229"/>
                    <a:ext cx="145" cy="112"/>
                  </a:xfrm>
                  <a:custGeom>
                    <a:avLst/>
                    <a:gdLst>
                      <a:gd name="T0" fmla="*/ 0 w 145"/>
                      <a:gd name="T1" fmla="*/ 112 h 112"/>
                      <a:gd name="T2" fmla="*/ 78 w 145"/>
                      <a:gd name="T3" fmla="*/ 56 h 112"/>
                      <a:gd name="T4" fmla="*/ 145 w 145"/>
                      <a:gd name="T5" fmla="*/ 0 h 112"/>
                      <a:gd name="T6" fmla="*/ 0 60000 65536"/>
                      <a:gd name="T7" fmla="*/ 0 60000 65536"/>
                      <a:gd name="T8" fmla="*/ 0 60000 65536"/>
                      <a:gd name="T9" fmla="*/ 0 w 145"/>
                      <a:gd name="T10" fmla="*/ 0 h 112"/>
                      <a:gd name="T11" fmla="*/ 145 w 145"/>
                      <a:gd name="T12" fmla="*/ 112 h 112"/>
                    </a:gdLst>
                    <a:ahLst/>
                    <a:cxnLst>
                      <a:cxn ang="T6">
                        <a:pos x="T0" y="T1"/>
                      </a:cxn>
                      <a:cxn ang="T7">
                        <a:pos x="T2" y="T3"/>
                      </a:cxn>
                      <a:cxn ang="T8">
                        <a:pos x="T4" y="T5"/>
                      </a:cxn>
                    </a:cxnLst>
                    <a:rect l="T9" t="T10" r="T11" b="T12"/>
                    <a:pathLst>
                      <a:path w="145" h="112">
                        <a:moveTo>
                          <a:pt x="0" y="112"/>
                        </a:moveTo>
                        <a:lnTo>
                          <a:pt x="78" y="56"/>
                        </a:lnTo>
                        <a:lnTo>
                          <a:pt x="145" y="0"/>
                        </a:lnTo>
                      </a:path>
                    </a:pathLst>
                  </a:custGeom>
                  <a:noFill/>
                  <a:ln w="1397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777" name="Freeform 101"/>
                  <p:cNvSpPr>
                    <a:spLocks/>
                  </p:cNvSpPr>
                  <p:nvPr/>
                </p:nvSpPr>
                <p:spPr bwMode="auto">
                  <a:xfrm>
                    <a:off x="6757" y="8139"/>
                    <a:ext cx="134" cy="90"/>
                  </a:xfrm>
                  <a:custGeom>
                    <a:avLst/>
                    <a:gdLst>
                      <a:gd name="T0" fmla="*/ 0 w 134"/>
                      <a:gd name="T1" fmla="*/ 90 h 90"/>
                      <a:gd name="T2" fmla="*/ 67 w 134"/>
                      <a:gd name="T3" fmla="*/ 45 h 90"/>
                      <a:gd name="T4" fmla="*/ 134 w 134"/>
                      <a:gd name="T5" fmla="*/ 0 h 90"/>
                      <a:gd name="T6" fmla="*/ 0 60000 65536"/>
                      <a:gd name="T7" fmla="*/ 0 60000 65536"/>
                      <a:gd name="T8" fmla="*/ 0 60000 65536"/>
                      <a:gd name="T9" fmla="*/ 0 w 134"/>
                      <a:gd name="T10" fmla="*/ 0 h 90"/>
                      <a:gd name="T11" fmla="*/ 134 w 134"/>
                      <a:gd name="T12" fmla="*/ 90 h 90"/>
                    </a:gdLst>
                    <a:ahLst/>
                    <a:cxnLst>
                      <a:cxn ang="T6">
                        <a:pos x="T0" y="T1"/>
                      </a:cxn>
                      <a:cxn ang="T7">
                        <a:pos x="T2" y="T3"/>
                      </a:cxn>
                      <a:cxn ang="T8">
                        <a:pos x="T4" y="T5"/>
                      </a:cxn>
                    </a:cxnLst>
                    <a:rect l="T9" t="T10" r="T11" b="T12"/>
                    <a:pathLst>
                      <a:path w="134" h="90">
                        <a:moveTo>
                          <a:pt x="0" y="90"/>
                        </a:moveTo>
                        <a:lnTo>
                          <a:pt x="67" y="45"/>
                        </a:lnTo>
                        <a:lnTo>
                          <a:pt x="134" y="0"/>
                        </a:lnTo>
                      </a:path>
                    </a:pathLst>
                  </a:custGeom>
                  <a:noFill/>
                  <a:ln w="1397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778" name="Line 102"/>
                  <p:cNvSpPr>
                    <a:spLocks noChangeShapeType="1"/>
                  </p:cNvSpPr>
                  <p:nvPr/>
                </p:nvSpPr>
                <p:spPr bwMode="auto">
                  <a:xfrm flipV="1">
                    <a:off x="6891" y="8050"/>
                    <a:ext cx="112" cy="89"/>
                  </a:xfrm>
                  <a:prstGeom prst="line">
                    <a:avLst/>
                  </a:prstGeom>
                  <a:noFill/>
                  <a:ln w="13970">
                    <a:solidFill>
                      <a:srgbClr val="0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79" name="Freeform 103"/>
                  <p:cNvSpPr>
                    <a:spLocks/>
                  </p:cNvSpPr>
                  <p:nvPr/>
                </p:nvSpPr>
                <p:spPr bwMode="auto">
                  <a:xfrm>
                    <a:off x="7003" y="7960"/>
                    <a:ext cx="101" cy="90"/>
                  </a:xfrm>
                  <a:custGeom>
                    <a:avLst/>
                    <a:gdLst>
                      <a:gd name="T0" fmla="*/ 0 w 101"/>
                      <a:gd name="T1" fmla="*/ 90 h 90"/>
                      <a:gd name="T2" fmla="*/ 56 w 101"/>
                      <a:gd name="T3" fmla="*/ 45 h 90"/>
                      <a:gd name="T4" fmla="*/ 101 w 101"/>
                      <a:gd name="T5" fmla="*/ 0 h 90"/>
                      <a:gd name="T6" fmla="*/ 0 60000 65536"/>
                      <a:gd name="T7" fmla="*/ 0 60000 65536"/>
                      <a:gd name="T8" fmla="*/ 0 60000 65536"/>
                      <a:gd name="T9" fmla="*/ 0 w 101"/>
                      <a:gd name="T10" fmla="*/ 0 h 90"/>
                      <a:gd name="T11" fmla="*/ 101 w 101"/>
                      <a:gd name="T12" fmla="*/ 90 h 90"/>
                    </a:gdLst>
                    <a:ahLst/>
                    <a:cxnLst>
                      <a:cxn ang="T6">
                        <a:pos x="T0" y="T1"/>
                      </a:cxn>
                      <a:cxn ang="T7">
                        <a:pos x="T2" y="T3"/>
                      </a:cxn>
                      <a:cxn ang="T8">
                        <a:pos x="T4" y="T5"/>
                      </a:cxn>
                    </a:cxnLst>
                    <a:rect l="T9" t="T10" r="T11" b="T12"/>
                    <a:pathLst>
                      <a:path w="101" h="90">
                        <a:moveTo>
                          <a:pt x="0" y="90"/>
                        </a:moveTo>
                        <a:lnTo>
                          <a:pt x="56" y="45"/>
                        </a:lnTo>
                        <a:lnTo>
                          <a:pt x="101" y="0"/>
                        </a:lnTo>
                      </a:path>
                    </a:pathLst>
                  </a:custGeom>
                  <a:noFill/>
                  <a:ln w="1397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780" name="Freeform 104"/>
                  <p:cNvSpPr>
                    <a:spLocks/>
                  </p:cNvSpPr>
                  <p:nvPr/>
                </p:nvSpPr>
                <p:spPr bwMode="auto">
                  <a:xfrm>
                    <a:off x="7104" y="7893"/>
                    <a:ext cx="90" cy="67"/>
                  </a:xfrm>
                  <a:custGeom>
                    <a:avLst/>
                    <a:gdLst>
                      <a:gd name="T0" fmla="*/ 0 w 90"/>
                      <a:gd name="T1" fmla="*/ 67 h 67"/>
                      <a:gd name="T2" fmla="*/ 45 w 90"/>
                      <a:gd name="T3" fmla="*/ 34 h 67"/>
                      <a:gd name="T4" fmla="*/ 90 w 90"/>
                      <a:gd name="T5" fmla="*/ 0 h 67"/>
                      <a:gd name="T6" fmla="*/ 0 60000 65536"/>
                      <a:gd name="T7" fmla="*/ 0 60000 65536"/>
                      <a:gd name="T8" fmla="*/ 0 60000 65536"/>
                      <a:gd name="T9" fmla="*/ 0 w 90"/>
                      <a:gd name="T10" fmla="*/ 0 h 67"/>
                      <a:gd name="T11" fmla="*/ 90 w 90"/>
                      <a:gd name="T12" fmla="*/ 67 h 67"/>
                    </a:gdLst>
                    <a:ahLst/>
                    <a:cxnLst>
                      <a:cxn ang="T6">
                        <a:pos x="T0" y="T1"/>
                      </a:cxn>
                      <a:cxn ang="T7">
                        <a:pos x="T2" y="T3"/>
                      </a:cxn>
                      <a:cxn ang="T8">
                        <a:pos x="T4" y="T5"/>
                      </a:cxn>
                    </a:cxnLst>
                    <a:rect l="T9" t="T10" r="T11" b="T12"/>
                    <a:pathLst>
                      <a:path w="90" h="67">
                        <a:moveTo>
                          <a:pt x="0" y="67"/>
                        </a:moveTo>
                        <a:lnTo>
                          <a:pt x="45" y="34"/>
                        </a:lnTo>
                        <a:lnTo>
                          <a:pt x="90" y="0"/>
                        </a:lnTo>
                      </a:path>
                    </a:pathLst>
                  </a:custGeom>
                  <a:noFill/>
                  <a:ln w="1397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781" name="Freeform 105"/>
                  <p:cNvSpPr>
                    <a:spLocks/>
                  </p:cNvSpPr>
                  <p:nvPr/>
                </p:nvSpPr>
                <p:spPr bwMode="auto">
                  <a:xfrm>
                    <a:off x="7194" y="7826"/>
                    <a:ext cx="89" cy="67"/>
                  </a:xfrm>
                  <a:custGeom>
                    <a:avLst/>
                    <a:gdLst>
                      <a:gd name="T0" fmla="*/ 0 w 89"/>
                      <a:gd name="T1" fmla="*/ 67 h 67"/>
                      <a:gd name="T2" fmla="*/ 45 w 89"/>
                      <a:gd name="T3" fmla="*/ 34 h 67"/>
                      <a:gd name="T4" fmla="*/ 89 w 89"/>
                      <a:gd name="T5" fmla="*/ 0 h 67"/>
                      <a:gd name="T6" fmla="*/ 0 60000 65536"/>
                      <a:gd name="T7" fmla="*/ 0 60000 65536"/>
                      <a:gd name="T8" fmla="*/ 0 60000 65536"/>
                      <a:gd name="T9" fmla="*/ 0 w 89"/>
                      <a:gd name="T10" fmla="*/ 0 h 67"/>
                      <a:gd name="T11" fmla="*/ 89 w 89"/>
                      <a:gd name="T12" fmla="*/ 67 h 67"/>
                    </a:gdLst>
                    <a:ahLst/>
                    <a:cxnLst>
                      <a:cxn ang="T6">
                        <a:pos x="T0" y="T1"/>
                      </a:cxn>
                      <a:cxn ang="T7">
                        <a:pos x="T2" y="T3"/>
                      </a:cxn>
                      <a:cxn ang="T8">
                        <a:pos x="T4" y="T5"/>
                      </a:cxn>
                    </a:cxnLst>
                    <a:rect l="T9" t="T10" r="T11" b="T12"/>
                    <a:pathLst>
                      <a:path w="89" h="67">
                        <a:moveTo>
                          <a:pt x="0" y="67"/>
                        </a:moveTo>
                        <a:lnTo>
                          <a:pt x="45" y="34"/>
                        </a:lnTo>
                        <a:lnTo>
                          <a:pt x="89" y="0"/>
                        </a:lnTo>
                      </a:path>
                    </a:pathLst>
                  </a:custGeom>
                  <a:noFill/>
                  <a:ln w="1397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782" name="Freeform 106"/>
                  <p:cNvSpPr>
                    <a:spLocks/>
                  </p:cNvSpPr>
                  <p:nvPr/>
                </p:nvSpPr>
                <p:spPr bwMode="auto">
                  <a:xfrm>
                    <a:off x="7283" y="7759"/>
                    <a:ext cx="68" cy="67"/>
                  </a:xfrm>
                  <a:custGeom>
                    <a:avLst/>
                    <a:gdLst>
                      <a:gd name="T0" fmla="*/ 0 w 68"/>
                      <a:gd name="T1" fmla="*/ 67 h 67"/>
                      <a:gd name="T2" fmla="*/ 34 w 68"/>
                      <a:gd name="T3" fmla="*/ 33 h 67"/>
                      <a:gd name="T4" fmla="*/ 68 w 68"/>
                      <a:gd name="T5" fmla="*/ 0 h 67"/>
                      <a:gd name="T6" fmla="*/ 0 60000 65536"/>
                      <a:gd name="T7" fmla="*/ 0 60000 65536"/>
                      <a:gd name="T8" fmla="*/ 0 60000 65536"/>
                      <a:gd name="T9" fmla="*/ 0 w 68"/>
                      <a:gd name="T10" fmla="*/ 0 h 67"/>
                      <a:gd name="T11" fmla="*/ 68 w 68"/>
                      <a:gd name="T12" fmla="*/ 67 h 67"/>
                    </a:gdLst>
                    <a:ahLst/>
                    <a:cxnLst>
                      <a:cxn ang="T6">
                        <a:pos x="T0" y="T1"/>
                      </a:cxn>
                      <a:cxn ang="T7">
                        <a:pos x="T2" y="T3"/>
                      </a:cxn>
                      <a:cxn ang="T8">
                        <a:pos x="T4" y="T5"/>
                      </a:cxn>
                    </a:cxnLst>
                    <a:rect l="T9" t="T10" r="T11" b="T12"/>
                    <a:pathLst>
                      <a:path w="68" h="67">
                        <a:moveTo>
                          <a:pt x="0" y="67"/>
                        </a:moveTo>
                        <a:lnTo>
                          <a:pt x="34" y="33"/>
                        </a:lnTo>
                        <a:lnTo>
                          <a:pt x="68" y="0"/>
                        </a:lnTo>
                      </a:path>
                    </a:pathLst>
                  </a:custGeom>
                  <a:noFill/>
                  <a:ln w="1397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783" name="Line 107"/>
                  <p:cNvSpPr>
                    <a:spLocks noChangeShapeType="1"/>
                  </p:cNvSpPr>
                  <p:nvPr/>
                </p:nvSpPr>
                <p:spPr bwMode="auto">
                  <a:xfrm flipV="1">
                    <a:off x="7351" y="7703"/>
                    <a:ext cx="67" cy="56"/>
                  </a:xfrm>
                  <a:prstGeom prst="line">
                    <a:avLst/>
                  </a:prstGeom>
                  <a:noFill/>
                  <a:ln w="13970">
                    <a:solidFill>
                      <a:srgbClr val="0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84" name="Line 108"/>
                  <p:cNvSpPr>
                    <a:spLocks noChangeShapeType="1"/>
                  </p:cNvSpPr>
                  <p:nvPr/>
                </p:nvSpPr>
                <p:spPr bwMode="auto">
                  <a:xfrm flipV="1">
                    <a:off x="7418" y="7658"/>
                    <a:ext cx="67" cy="45"/>
                  </a:xfrm>
                  <a:prstGeom prst="line">
                    <a:avLst/>
                  </a:prstGeom>
                  <a:noFill/>
                  <a:ln w="13970">
                    <a:solidFill>
                      <a:srgbClr val="0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85" name="Freeform 109"/>
                  <p:cNvSpPr>
                    <a:spLocks/>
                  </p:cNvSpPr>
                  <p:nvPr/>
                </p:nvSpPr>
                <p:spPr bwMode="auto">
                  <a:xfrm>
                    <a:off x="7485" y="7602"/>
                    <a:ext cx="56" cy="56"/>
                  </a:xfrm>
                  <a:custGeom>
                    <a:avLst/>
                    <a:gdLst>
                      <a:gd name="T0" fmla="*/ 0 w 56"/>
                      <a:gd name="T1" fmla="*/ 56 h 56"/>
                      <a:gd name="T2" fmla="*/ 33 w 56"/>
                      <a:gd name="T3" fmla="*/ 22 h 56"/>
                      <a:gd name="T4" fmla="*/ 56 w 56"/>
                      <a:gd name="T5" fmla="*/ 0 h 56"/>
                      <a:gd name="T6" fmla="*/ 0 60000 65536"/>
                      <a:gd name="T7" fmla="*/ 0 60000 65536"/>
                      <a:gd name="T8" fmla="*/ 0 60000 65536"/>
                      <a:gd name="T9" fmla="*/ 0 w 56"/>
                      <a:gd name="T10" fmla="*/ 0 h 56"/>
                      <a:gd name="T11" fmla="*/ 56 w 56"/>
                      <a:gd name="T12" fmla="*/ 56 h 56"/>
                    </a:gdLst>
                    <a:ahLst/>
                    <a:cxnLst>
                      <a:cxn ang="T6">
                        <a:pos x="T0" y="T1"/>
                      </a:cxn>
                      <a:cxn ang="T7">
                        <a:pos x="T2" y="T3"/>
                      </a:cxn>
                      <a:cxn ang="T8">
                        <a:pos x="T4" y="T5"/>
                      </a:cxn>
                    </a:cxnLst>
                    <a:rect l="T9" t="T10" r="T11" b="T12"/>
                    <a:pathLst>
                      <a:path w="56" h="56">
                        <a:moveTo>
                          <a:pt x="0" y="56"/>
                        </a:moveTo>
                        <a:lnTo>
                          <a:pt x="33" y="22"/>
                        </a:lnTo>
                        <a:lnTo>
                          <a:pt x="56" y="0"/>
                        </a:lnTo>
                      </a:path>
                    </a:pathLst>
                  </a:custGeom>
                  <a:noFill/>
                  <a:ln w="1397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786" name="Freeform 110"/>
                  <p:cNvSpPr>
                    <a:spLocks/>
                  </p:cNvSpPr>
                  <p:nvPr/>
                </p:nvSpPr>
                <p:spPr bwMode="auto">
                  <a:xfrm>
                    <a:off x="7541" y="7568"/>
                    <a:ext cx="56" cy="34"/>
                  </a:xfrm>
                  <a:custGeom>
                    <a:avLst/>
                    <a:gdLst>
                      <a:gd name="T0" fmla="*/ 0 w 56"/>
                      <a:gd name="T1" fmla="*/ 34 h 34"/>
                      <a:gd name="T2" fmla="*/ 22 w 56"/>
                      <a:gd name="T3" fmla="*/ 12 h 34"/>
                      <a:gd name="T4" fmla="*/ 56 w 56"/>
                      <a:gd name="T5" fmla="*/ 0 h 34"/>
                      <a:gd name="T6" fmla="*/ 0 60000 65536"/>
                      <a:gd name="T7" fmla="*/ 0 60000 65536"/>
                      <a:gd name="T8" fmla="*/ 0 60000 65536"/>
                      <a:gd name="T9" fmla="*/ 0 w 56"/>
                      <a:gd name="T10" fmla="*/ 0 h 34"/>
                      <a:gd name="T11" fmla="*/ 56 w 56"/>
                      <a:gd name="T12" fmla="*/ 34 h 34"/>
                    </a:gdLst>
                    <a:ahLst/>
                    <a:cxnLst>
                      <a:cxn ang="T6">
                        <a:pos x="T0" y="T1"/>
                      </a:cxn>
                      <a:cxn ang="T7">
                        <a:pos x="T2" y="T3"/>
                      </a:cxn>
                      <a:cxn ang="T8">
                        <a:pos x="T4" y="T5"/>
                      </a:cxn>
                    </a:cxnLst>
                    <a:rect l="T9" t="T10" r="T11" b="T12"/>
                    <a:pathLst>
                      <a:path w="56" h="34">
                        <a:moveTo>
                          <a:pt x="0" y="34"/>
                        </a:moveTo>
                        <a:lnTo>
                          <a:pt x="22" y="12"/>
                        </a:lnTo>
                        <a:lnTo>
                          <a:pt x="56" y="0"/>
                        </a:lnTo>
                      </a:path>
                    </a:pathLst>
                  </a:custGeom>
                  <a:noFill/>
                  <a:ln w="1397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787" name="Freeform 111"/>
                  <p:cNvSpPr>
                    <a:spLocks/>
                  </p:cNvSpPr>
                  <p:nvPr/>
                </p:nvSpPr>
                <p:spPr bwMode="auto">
                  <a:xfrm>
                    <a:off x="7597" y="7524"/>
                    <a:ext cx="56" cy="44"/>
                  </a:xfrm>
                  <a:custGeom>
                    <a:avLst/>
                    <a:gdLst>
                      <a:gd name="T0" fmla="*/ 0 w 56"/>
                      <a:gd name="T1" fmla="*/ 44 h 44"/>
                      <a:gd name="T2" fmla="*/ 33 w 56"/>
                      <a:gd name="T3" fmla="*/ 22 h 44"/>
                      <a:gd name="T4" fmla="*/ 56 w 56"/>
                      <a:gd name="T5" fmla="*/ 0 h 44"/>
                      <a:gd name="T6" fmla="*/ 0 60000 65536"/>
                      <a:gd name="T7" fmla="*/ 0 60000 65536"/>
                      <a:gd name="T8" fmla="*/ 0 60000 65536"/>
                      <a:gd name="T9" fmla="*/ 0 w 56"/>
                      <a:gd name="T10" fmla="*/ 0 h 44"/>
                      <a:gd name="T11" fmla="*/ 56 w 56"/>
                      <a:gd name="T12" fmla="*/ 44 h 44"/>
                    </a:gdLst>
                    <a:ahLst/>
                    <a:cxnLst>
                      <a:cxn ang="T6">
                        <a:pos x="T0" y="T1"/>
                      </a:cxn>
                      <a:cxn ang="T7">
                        <a:pos x="T2" y="T3"/>
                      </a:cxn>
                      <a:cxn ang="T8">
                        <a:pos x="T4" y="T5"/>
                      </a:cxn>
                    </a:cxnLst>
                    <a:rect l="T9" t="T10" r="T11" b="T12"/>
                    <a:pathLst>
                      <a:path w="56" h="44">
                        <a:moveTo>
                          <a:pt x="0" y="44"/>
                        </a:moveTo>
                        <a:lnTo>
                          <a:pt x="33" y="22"/>
                        </a:lnTo>
                        <a:lnTo>
                          <a:pt x="56" y="0"/>
                        </a:lnTo>
                      </a:path>
                    </a:pathLst>
                  </a:custGeom>
                  <a:noFill/>
                  <a:ln w="1397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788" name="Line 112"/>
                  <p:cNvSpPr>
                    <a:spLocks noChangeShapeType="1"/>
                  </p:cNvSpPr>
                  <p:nvPr/>
                </p:nvSpPr>
                <p:spPr bwMode="auto">
                  <a:xfrm flipV="1">
                    <a:off x="7653" y="7490"/>
                    <a:ext cx="45" cy="34"/>
                  </a:xfrm>
                  <a:prstGeom prst="line">
                    <a:avLst/>
                  </a:prstGeom>
                  <a:noFill/>
                  <a:ln w="13970">
                    <a:solidFill>
                      <a:srgbClr val="0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89" name="Line 113"/>
                  <p:cNvSpPr>
                    <a:spLocks noChangeShapeType="1"/>
                  </p:cNvSpPr>
                  <p:nvPr/>
                </p:nvSpPr>
                <p:spPr bwMode="auto">
                  <a:xfrm flipV="1">
                    <a:off x="7698" y="7456"/>
                    <a:ext cx="44" cy="34"/>
                  </a:xfrm>
                  <a:prstGeom prst="line">
                    <a:avLst/>
                  </a:prstGeom>
                  <a:noFill/>
                  <a:ln w="13970">
                    <a:solidFill>
                      <a:srgbClr val="0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90" name="Freeform 114"/>
                  <p:cNvSpPr>
                    <a:spLocks/>
                  </p:cNvSpPr>
                  <p:nvPr/>
                </p:nvSpPr>
                <p:spPr bwMode="auto">
                  <a:xfrm>
                    <a:off x="7742" y="7423"/>
                    <a:ext cx="45" cy="33"/>
                  </a:xfrm>
                  <a:custGeom>
                    <a:avLst/>
                    <a:gdLst>
                      <a:gd name="T0" fmla="*/ 0 w 45"/>
                      <a:gd name="T1" fmla="*/ 33 h 33"/>
                      <a:gd name="T2" fmla="*/ 23 w 45"/>
                      <a:gd name="T3" fmla="*/ 22 h 33"/>
                      <a:gd name="T4" fmla="*/ 45 w 45"/>
                      <a:gd name="T5" fmla="*/ 0 h 33"/>
                      <a:gd name="T6" fmla="*/ 0 60000 65536"/>
                      <a:gd name="T7" fmla="*/ 0 60000 65536"/>
                      <a:gd name="T8" fmla="*/ 0 60000 65536"/>
                      <a:gd name="T9" fmla="*/ 0 w 45"/>
                      <a:gd name="T10" fmla="*/ 0 h 33"/>
                      <a:gd name="T11" fmla="*/ 45 w 45"/>
                      <a:gd name="T12" fmla="*/ 33 h 33"/>
                    </a:gdLst>
                    <a:ahLst/>
                    <a:cxnLst>
                      <a:cxn ang="T6">
                        <a:pos x="T0" y="T1"/>
                      </a:cxn>
                      <a:cxn ang="T7">
                        <a:pos x="T2" y="T3"/>
                      </a:cxn>
                      <a:cxn ang="T8">
                        <a:pos x="T4" y="T5"/>
                      </a:cxn>
                    </a:cxnLst>
                    <a:rect l="T9" t="T10" r="T11" b="T12"/>
                    <a:pathLst>
                      <a:path w="45" h="33">
                        <a:moveTo>
                          <a:pt x="0" y="33"/>
                        </a:moveTo>
                        <a:lnTo>
                          <a:pt x="23" y="22"/>
                        </a:lnTo>
                        <a:lnTo>
                          <a:pt x="45" y="0"/>
                        </a:lnTo>
                      </a:path>
                    </a:pathLst>
                  </a:custGeom>
                  <a:noFill/>
                  <a:ln w="1397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791" name="Freeform 115"/>
                  <p:cNvSpPr>
                    <a:spLocks/>
                  </p:cNvSpPr>
                  <p:nvPr/>
                </p:nvSpPr>
                <p:spPr bwMode="auto">
                  <a:xfrm>
                    <a:off x="7787" y="7333"/>
                    <a:ext cx="157" cy="90"/>
                  </a:xfrm>
                  <a:custGeom>
                    <a:avLst/>
                    <a:gdLst>
                      <a:gd name="T0" fmla="*/ 0 w 157"/>
                      <a:gd name="T1" fmla="*/ 90 h 90"/>
                      <a:gd name="T2" fmla="*/ 34 w 157"/>
                      <a:gd name="T3" fmla="*/ 68 h 90"/>
                      <a:gd name="T4" fmla="*/ 67 w 157"/>
                      <a:gd name="T5" fmla="*/ 45 h 90"/>
                      <a:gd name="T6" fmla="*/ 157 w 157"/>
                      <a:gd name="T7" fmla="*/ 0 h 90"/>
                      <a:gd name="T8" fmla="*/ 0 60000 65536"/>
                      <a:gd name="T9" fmla="*/ 0 60000 65536"/>
                      <a:gd name="T10" fmla="*/ 0 60000 65536"/>
                      <a:gd name="T11" fmla="*/ 0 60000 65536"/>
                      <a:gd name="T12" fmla="*/ 0 w 157"/>
                      <a:gd name="T13" fmla="*/ 0 h 90"/>
                      <a:gd name="T14" fmla="*/ 157 w 157"/>
                      <a:gd name="T15" fmla="*/ 90 h 90"/>
                    </a:gdLst>
                    <a:ahLst/>
                    <a:cxnLst>
                      <a:cxn ang="T8">
                        <a:pos x="T0" y="T1"/>
                      </a:cxn>
                      <a:cxn ang="T9">
                        <a:pos x="T2" y="T3"/>
                      </a:cxn>
                      <a:cxn ang="T10">
                        <a:pos x="T4" y="T5"/>
                      </a:cxn>
                      <a:cxn ang="T11">
                        <a:pos x="T6" y="T7"/>
                      </a:cxn>
                    </a:cxnLst>
                    <a:rect l="T12" t="T13" r="T14" b="T15"/>
                    <a:pathLst>
                      <a:path w="157" h="90">
                        <a:moveTo>
                          <a:pt x="0" y="90"/>
                        </a:moveTo>
                        <a:lnTo>
                          <a:pt x="34" y="68"/>
                        </a:lnTo>
                        <a:lnTo>
                          <a:pt x="67" y="45"/>
                        </a:lnTo>
                        <a:lnTo>
                          <a:pt x="157" y="0"/>
                        </a:lnTo>
                      </a:path>
                    </a:pathLst>
                  </a:custGeom>
                  <a:noFill/>
                  <a:ln w="1397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792" name="Freeform 116"/>
                  <p:cNvSpPr>
                    <a:spLocks/>
                  </p:cNvSpPr>
                  <p:nvPr/>
                </p:nvSpPr>
                <p:spPr bwMode="auto">
                  <a:xfrm>
                    <a:off x="7944" y="7233"/>
                    <a:ext cx="190" cy="100"/>
                  </a:xfrm>
                  <a:custGeom>
                    <a:avLst/>
                    <a:gdLst>
                      <a:gd name="T0" fmla="*/ 0 w 190"/>
                      <a:gd name="T1" fmla="*/ 100 h 100"/>
                      <a:gd name="T2" fmla="*/ 89 w 190"/>
                      <a:gd name="T3" fmla="*/ 44 h 100"/>
                      <a:gd name="T4" fmla="*/ 190 w 190"/>
                      <a:gd name="T5" fmla="*/ 0 h 100"/>
                      <a:gd name="T6" fmla="*/ 0 60000 65536"/>
                      <a:gd name="T7" fmla="*/ 0 60000 65536"/>
                      <a:gd name="T8" fmla="*/ 0 60000 65536"/>
                      <a:gd name="T9" fmla="*/ 0 w 190"/>
                      <a:gd name="T10" fmla="*/ 0 h 100"/>
                      <a:gd name="T11" fmla="*/ 190 w 190"/>
                      <a:gd name="T12" fmla="*/ 100 h 100"/>
                    </a:gdLst>
                    <a:ahLst/>
                    <a:cxnLst>
                      <a:cxn ang="T6">
                        <a:pos x="T0" y="T1"/>
                      </a:cxn>
                      <a:cxn ang="T7">
                        <a:pos x="T2" y="T3"/>
                      </a:cxn>
                      <a:cxn ang="T8">
                        <a:pos x="T4" y="T5"/>
                      </a:cxn>
                    </a:cxnLst>
                    <a:rect l="T9" t="T10" r="T11" b="T12"/>
                    <a:pathLst>
                      <a:path w="190" h="100">
                        <a:moveTo>
                          <a:pt x="0" y="100"/>
                        </a:moveTo>
                        <a:lnTo>
                          <a:pt x="89" y="44"/>
                        </a:lnTo>
                        <a:lnTo>
                          <a:pt x="190" y="0"/>
                        </a:lnTo>
                      </a:path>
                    </a:pathLst>
                  </a:custGeom>
                  <a:noFill/>
                  <a:ln w="1397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793" name="Freeform 117"/>
                  <p:cNvSpPr>
                    <a:spLocks/>
                  </p:cNvSpPr>
                  <p:nvPr/>
                </p:nvSpPr>
                <p:spPr bwMode="auto">
                  <a:xfrm>
                    <a:off x="8134" y="7154"/>
                    <a:ext cx="247" cy="79"/>
                  </a:xfrm>
                  <a:custGeom>
                    <a:avLst/>
                    <a:gdLst>
                      <a:gd name="T0" fmla="*/ 0 w 247"/>
                      <a:gd name="T1" fmla="*/ 79 h 79"/>
                      <a:gd name="T2" fmla="*/ 123 w 247"/>
                      <a:gd name="T3" fmla="*/ 34 h 79"/>
                      <a:gd name="T4" fmla="*/ 247 w 247"/>
                      <a:gd name="T5" fmla="*/ 0 h 79"/>
                      <a:gd name="T6" fmla="*/ 0 60000 65536"/>
                      <a:gd name="T7" fmla="*/ 0 60000 65536"/>
                      <a:gd name="T8" fmla="*/ 0 60000 65536"/>
                      <a:gd name="T9" fmla="*/ 0 w 247"/>
                      <a:gd name="T10" fmla="*/ 0 h 79"/>
                      <a:gd name="T11" fmla="*/ 247 w 247"/>
                      <a:gd name="T12" fmla="*/ 79 h 79"/>
                    </a:gdLst>
                    <a:ahLst/>
                    <a:cxnLst>
                      <a:cxn ang="T6">
                        <a:pos x="T0" y="T1"/>
                      </a:cxn>
                      <a:cxn ang="T7">
                        <a:pos x="T2" y="T3"/>
                      </a:cxn>
                      <a:cxn ang="T8">
                        <a:pos x="T4" y="T5"/>
                      </a:cxn>
                    </a:cxnLst>
                    <a:rect l="T9" t="T10" r="T11" b="T12"/>
                    <a:pathLst>
                      <a:path w="247" h="79">
                        <a:moveTo>
                          <a:pt x="0" y="79"/>
                        </a:moveTo>
                        <a:lnTo>
                          <a:pt x="123" y="34"/>
                        </a:lnTo>
                        <a:lnTo>
                          <a:pt x="247" y="0"/>
                        </a:lnTo>
                      </a:path>
                    </a:pathLst>
                  </a:custGeom>
                  <a:noFill/>
                  <a:ln w="1397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794" name="Freeform 118"/>
                  <p:cNvSpPr>
                    <a:spLocks/>
                  </p:cNvSpPr>
                  <p:nvPr/>
                </p:nvSpPr>
                <p:spPr bwMode="auto">
                  <a:xfrm>
                    <a:off x="3858" y="9371"/>
                    <a:ext cx="593" cy="145"/>
                  </a:xfrm>
                  <a:custGeom>
                    <a:avLst/>
                    <a:gdLst>
                      <a:gd name="T0" fmla="*/ 0 w 593"/>
                      <a:gd name="T1" fmla="*/ 145 h 145"/>
                      <a:gd name="T2" fmla="*/ 156 w 593"/>
                      <a:gd name="T3" fmla="*/ 112 h 145"/>
                      <a:gd name="T4" fmla="*/ 313 w 593"/>
                      <a:gd name="T5" fmla="*/ 67 h 145"/>
                      <a:gd name="T6" fmla="*/ 459 w 593"/>
                      <a:gd name="T7" fmla="*/ 33 h 145"/>
                      <a:gd name="T8" fmla="*/ 593 w 593"/>
                      <a:gd name="T9" fmla="*/ 0 h 145"/>
                      <a:gd name="T10" fmla="*/ 0 60000 65536"/>
                      <a:gd name="T11" fmla="*/ 0 60000 65536"/>
                      <a:gd name="T12" fmla="*/ 0 60000 65536"/>
                      <a:gd name="T13" fmla="*/ 0 60000 65536"/>
                      <a:gd name="T14" fmla="*/ 0 60000 65536"/>
                      <a:gd name="T15" fmla="*/ 0 w 593"/>
                      <a:gd name="T16" fmla="*/ 0 h 145"/>
                      <a:gd name="T17" fmla="*/ 593 w 593"/>
                      <a:gd name="T18" fmla="*/ 145 h 145"/>
                    </a:gdLst>
                    <a:ahLst/>
                    <a:cxnLst>
                      <a:cxn ang="T10">
                        <a:pos x="T0" y="T1"/>
                      </a:cxn>
                      <a:cxn ang="T11">
                        <a:pos x="T2" y="T3"/>
                      </a:cxn>
                      <a:cxn ang="T12">
                        <a:pos x="T4" y="T5"/>
                      </a:cxn>
                      <a:cxn ang="T13">
                        <a:pos x="T6" y="T7"/>
                      </a:cxn>
                      <a:cxn ang="T14">
                        <a:pos x="T8" y="T9"/>
                      </a:cxn>
                    </a:cxnLst>
                    <a:rect l="T15" t="T16" r="T17" b="T18"/>
                    <a:pathLst>
                      <a:path w="593" h="145">
                        <a:moveTo>
                          <a:pt x="0" y="145"/>
                        </a:moveTo>
                        <a:lnTo>
                          <a:pt x="156" y="112"/>
                        </a:lnTo>
                        <a:lnTo>
                          <a:pt x="313" y="67"/>
                        </a:lnTo>
                        <a:lnTo>
                          <a:pt x="459" y="33"/>
                        </a:lnTo>
                        <a:lnTo>
                          <a:pt x="593" y="0"/>
                        </a:lnTo>
                      </a:path>
                    </a:pathLst>
                  </a:custGeom>
                  <a:noFill/>
                  <a:ln w="1397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795" name="Freeform 119"/>
                  <p:cNvSpPr>
                    <a:spLocks/>
                  </p:cNvSpPr>
                  <p:nvPr/>
                </p:nvSpPr>
                <p:spPr bwMode="auto">
                  <a:xfrm>
                    <a:off x="4451" y="9259"/>
                    <a:ext cx="347" cy="112"/>
                  </a:xfrm>
                  <a:custGeom>
                    <a:avLst/>
                    <a:gdLst>
                      <a:gd name="T0" fmla="*/ 0 w 347"/>
                      <a:gd name="T1" fmla="*/ 112 h 112"/>
                      <a:gd name="T2" fmla="*/ 112 w 347"/>
                      <a:gd name="T3" fmla="*/ 78 h 112"/>
                      <a:gd name="T4" fmla="*/ 190 w 347"/>
                      <a:gd name="T5" fmla="*/ 56 h 112"/>
                      <a:gd name="T6" fmla="*/ 269 w 347"/>
                      <a:gd name="T7" fmla="*/ 22 h 112"/>
                      <a:gd name="T8" fmla="*/ 347 w 347"/>
                      <a:gd name="T9" fmla="*/ 0 h 112"/>
                      <a:gd name="T10" fmla="*/ 0 60000 65536"/>
                      <a:gd name="T11" fmla="*/ 0 60000 65536"/>
                      <a:gd name="T12" fmla="*/ 0 60000 65536"/>
                      <a:gd name="T13" fmla="*/ 0 60000 65536"/>
                      <a:gd name="T14" fmla="*/ 0 60000 65536"/>
                      <a:gd name="T15" fmla="*/ 0 w 347"/>
                      <a:gd name="T16" fmla="*/ 0 h 112"/>
                      <a:gd name="T17" fmla="*/ 347 w 347"/>
                      <a:gd name="T18" fmla="*/ 112 h 112"/>
                    </a:gdLst>
                    <a:ahLst/>
                    <a:cxnLst>
                      <a:cxn ang="T10">
                        <a:pos x="T0" y="T1"/>
                      </a:cxn>
                      <a:cxn ang="T11">
                        <a:pos x="T2" y="T3"/>
                      </a:cxn>
                      <a:cxn ang="T12">
                        <a:pos x="T4" y="T5"/>
                      </a:cxn>
                      <a:cxn ang="T13">
                        <a:pos x="T6" y="T7"/>
                      </a:cxn>
                      <a:cxn ang="T14">
                        <a:pos x="T8" y="T9"/>
                      </a:cxn>
                    </a:cxnLst>
                    <a:rect l="T15" t="T16" r="T17" b="T18"/>
                    <a:pathLst>
                      <a:path w="347" h="112">
                        <a:moveTo>
                          <a:pt x="0" y="112"/>
                        </a:moveTo>
                        <a:lnTo>
                          <a:pt x="112" y="78"/>
                        </a:lnTo>
                        <a:lnTo>
                          <a:pt x="190" y="56"/>
                        </a:lnTo>
                        <a:lnTo>
                          <a:pt x="269" y="22"/>
                        </a:lnTo>
                        <a:lnTo>
                          <a:pt x="347" y="0"/>
                        </a:lnTo>
                      </a:path>
                    </a:pathLst>
                  </a:custGeom>
                  <a:noFill/>
                  <a:ln w="1397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796" name="Freeform 120"/>
                  <p:cNvSpPr>
                    <a:spLocks/>
                  </p:cNvSpPr>
                  <p:nvPr/>
                </p:nvSpPr>
                <p:spPr bwMode="auto">
                  <a:xfrm>
                    <a:off x="4798" y="9180"/>
                    <a:ext cx="246" cy="79"/>
                  </a:xfrm>
                  <a:custGeom>
                    <a:avLst/>
                    <a:gdLst>
                      <a:gd name="T0" fmla="*/ 0 w 246"/>
                      <a:gd name="T1" fmla="*/ 79 h 79"/>
                      <a:gd name="T2" fmla="*/ 67 w 246"/>
                      <a:gd name="T3" fmla="*/ 56 h 79"/>
                      <a:gd name="T4" fmla="*/ 134 w 246"/>
                      <a:gd name="T5" fmla="*/ 34 h 79"/>
                      <a:gd name="T6" fmla="*/ 246 w 246"/>
                      <a:gd name="T7" fmla="*/ 0 h 79"/>
                      <a:gd name="T8" fmla="*/ 0 60000 65536"/>
                      <a:gd name="T9" fmla="*/ 0 60000 65536"/>
                      <a:gd name="T10" fmla="*/ 0 60000 65536"/>
                      <a:gd name="T11" fmla="*/ 0 60000 65536"/>
                      <a:gd name="T12" fmla="*/ 0 w 246"/>
                      <a:gd name="T13" fmla="*/ 0 h 79"/>
                      <a:gd name="T14" fmla="*/ 246 w 246"/>
                      <a:gd name="T15" fmla="*/ 79 h 79"/>
                    </a:gdLst>
                    <a:ahLst/>
                    <a:cxnLst>
                      <a:cxn ang="T8">
                        <a:pos x="T0" y="T1"/>
                      </a:cxn>
                      <a:cxn ang="T9">
                        <a:pos x="T2" y="T3"/>
                      </a:cxn>
                      <a:cxn ang="T10">
                        <a:pos x="T4" y="T5"/>
                      </a:cxn>
                      <a:cxn ang="T11">
                        <a:pos x="T6" y="T7"/>
                      </a:cxn>
                    </a:cxnLst>
                    <a:rect l="T12" t="T13" r="T14" b="T15"/>
                    <a:pathLst>
                      <a:path w="246" h="79">
                        <a:moveTo>
                          <a:pt x="0" y="79"/>
                        </a:moveTo>
                        <a:lnTo>
                          <a:pt x="67" y="56"/>
                        </a:lnTo>
                        <a:lnTo>
                          <a:pt x="134" y="34"/>
                        </a:lnTo>
                        <a:lnTo>
                          <a:pt x="246" y="0"/>
                        </a:lnTo>
                      </a:path>
                    </a:pathLst>
                  </a:custGeom>
                  <a:noFill/>
                  <a:ln w="1397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797" name="Freeform 121"/>
                  <p:cNvSpPr>
                    <a:spLocks/>
                  </p:cNvSpPr>
                  <p:nvPr/>
                </p:nvSpPr>
                <p:spPr bwMode="auto">
                  <a:xfrm>
                    <a:off x="5044" y="9113"/>
                    <a:ext cx="191" cy="67"/>
                  </a:xfrm>
                  <a:custGeom>
                    <a:avLst/>
                    <a:gdLst>
                      <a:gd name="T0" fmla="*/ 0 w 191"/>
                      <a:gd name="T1" fmla="*/ 67 h 67"/>
                      <a:gd name="T2" fmla="*/ 101 w 191"/>
                      <a:gd name="T3" fmla="*/ 34 h 67"/>
                      <a:gd name="T4" fmla="*/ 191 w 191"/>
                      <a:gd name="T5" fmla="*/ 0 h 67"/>
                      <a:gd name="T6" fmla="*/ 0 60000 65536"/>
                      <a:gd name="T7" fmla="*/ 0 60000 65536"/>
                      <a:gd name="T8" fmla="*/ 0 60000 65536"/>
                      <a:gd name="T9" fmla="*/ 0 w 191"/>
                      <a:gd name="T10" fmla="*/ 0 h 67"/>
                      <a:gd name="T11" fmla="*/ 191 w 191"/>
                      <a:gd name="T12" fmla="*/ 67 h 67"/>
                    </a:gdLst>
                    <a:ahLst/>
                    <a:cxnLst>
                      <a:cxn ang="T6">
                        <a:pos x="T0" y="T1"/>
                      </a:cxn>
                      <a:cxn ang="T7">
                        <a:pos x="T2" y="T3"/>
                      </a:cxn>
                      <a:cxn ang="T8">
                        <a:pos x="T4" y="T5"/>
                      </a:cxn>
                    </a:cxnLst>
                    <a:rect l="T9" t="T10" r="T11" b="T12"/>
                    <a:pathLst>
                      <a:path w="191" h="67">
                        <a:moveTo>
                          <a:pt x="0" y="67"/>
                        </a:moveTo>
                        <a:lnTo>
                          <a:pt x="101" y="34"/>
                        </a:lnTo>
                        <a:lnTo>
                          <a:pt x="191" y="0"/>
                        </a:lnTo>
                      </a:path>
                    </a:pathLst>
                  </a:custGeom>
                  <a:noFill/>
                  <a:ln w="1397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798" name="Freeform 122"/>
                  <p:cNvSpPr>
                    <a:spLocks/>
                  </p:cNvSpPr>
                  <p:nvPr/>
                </p:nvSpPr>
                <p:spPr bwMode="auto">
                  <a:xfrm>
                    <a:off x="5235" y="9069"/>
                    <a:ext cx="156" cy="44"/>
                  </a:xfrm>
                  <a:custGeom>
                    <a:avLst/>
                    <a:gdLst>
                      <a:gd name="T0" fmla="*/ 0 w 156"/>
                      <a:gd name="T1" fmla="*/ 44 h 44"/>
                      <a:gd name="T2" fmla="*/ 78 w 156"/>
                      <a:gd name="T3" fmla="*/ 22 h 44"/>
                      <a:gd name="T4" fmla="*/ 156 w 156"/>
                      <a:gd name="T5" fmla="*/ 0 h 44"/>
                      <a:gd name="T6" fmla="*/ 0 60000 65536"/>
                      <a:gd name="T7" fmla="*/ 0 60000 65536"/>
                      <a:gd name="T8" fmla="*/ 0 60000 65536"/>
                      <a:gd name="T9" fmla="*/ 0 w 156"/>
                      <a:gd name="T10" fmla="*/ 0 h 44"/>
                      <a:gd name="T11" fmla="*/ 156 w 156"/>
                      <a:gd name="T12" fmla="*/ 44 h 44"/>
                    </a:gdLst>
                    <a:ahLst/>
                    <a:cxnLst>
                      <a:cxn ang="T6">
                        <a:pos x="T0" y="T1"/>
                      </a:cxn>
                      <a:cxn ang="T7">
                        <a:pos x="T2" y="T3"/>
                      </a:cxn>
                      <a:cxn ang="T8">
                        <a:pos x="T4" y="T5"/>
                      </a:cxn>
                    </a:cxnLst>
                    <a:rect l="T9" t="T10" r="T11" b="T12"/>
                    <a:pathLst>
                      <a:path w="156" h="44">
                        <a:moveTo>
                          <a:pt x="0" y="44"/>
                        </a:moveTo>
                        <a:lnTo>
                          <a:pt x="78" y="22"/>
                        </a:lnTo>
                        <a:lnTo>
                          <a:pt x="156" y="0"/>
                        </a:lnTo>
                      </a:path>
                    </a:pathLst>
                  </a:custGeom>
                  <a:noFill/>
                  <a:ln w="1397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799" name="Freeform 123"/>
                  <p:cNvSpPr>
                    <a:spLocks/>
                  </p:cNvSpPr>
                  <p:nvPr/>
                </p:nvSpPr>
                <p:spPr bwMode="auto">
                  <a:xfrm>
                    <a:off x="5391" y="9035"/>
                    <a:ext cx="123" cy="34"/>
                  </a:xfrm>
                  <a:custGeom>
                    <a:avLst/>
                    <a:gdLst>
                      <a:gd name="T0" fmla="*/ 0 w 123"/>
                      <a:gd name="T1" fmla="*/ 34 h 34"/>
                      <a:gd name="T2" fmla="*/ 67 w 123"/>
                      <a:gd name="T3" fmla="*/ 11 h 34"/>
                      <a:gd name="T4" fmla="*/ 123 w 123"/>
                      <a:gd name="T5" fmla="*/ 0 h 34"/>
                      <a:gd name="T6" fmla="*/ 0 60000 65536"/>
                      <a:gd name="T7" fmla="*/ 0 60000 65536"/>
                      <a:gd name="T8" fmla="*/ 0 60000 65536"/>
                      <a:gd name="T9" fmla="*/ 0 w 123"/>
                      <a:gd name="T10" fmla="*/ 0 h 34"/>
                      <a:gd name="T11" fmla="*/ 123 w 123"/>
                      <a:gd name="T12" fmla="*/ 34 h 34"/>
                    </a:gdLst>
                    <a:ahLst/>
                    <a:cxnLst>
                      <a:cxn ang="T6">
                        <a:pos x="T0" y="T1"/>
                      </a:cxn>
                      <a:cxn ang="T7">
                        <a:pos x="T2" y="T3"/>
                      </a:cxn>
                      <a:cxn ang="T8">
                        <a:pos x="T4" y="T5"/>
                      </a:cxn>
                    </a:cxnLst>
                    <a:rect l="T9" t="T10" r="T11" b="T12"/>
                    <a:pathLst>
                      <a:path w="123" h="34">
                        <a:moveTo>
                          <a:pt x="0" y="34"/>
                        </a:moveTo>
                        <a:lnTo>
                          <a:pt x="67" y="11"/>
                        </a:lnTo>
                        <a:lnTo>
                          <a:pt x="123" y="0"/>
                        </a:lnTo>
                      </a:path>
                    </a:pathLst>
                  </a:custGeom>
                  <a:noFill/>
                  <a:ln w="1397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800" name="Freeform 124"/>
                  <p:cNvSpPr>
                    <a:spLocks/>
                  </p:cNvSpPr>
                  <p:nvPr/>
                </p:nvSpPr>
                <p:spPr bwMode="auto">
                  <a:xfrm>
                    <a:off x="5514" y="9013"/>
                    <a:ext cx="124" cy="22"/>
                  </a:xfrm>
                  <a:custGeom>
                    <a:avLst/>
                    <a:gdLst>
                      <a:gd name="T0" fmla="*/ 0 w 124"/>
                      <a:gd name="T1" fmla="*/ 22 h 22"/>
                      <a:gd name="T2" fmla="*/ 68 w 124"/>
                      <a:gd name="T3" fmla="*/ 11 h 22"/>
                      <a:gd name="T4" fmla="*/ 124 w 124"/>
                      <a:gd name="T5" fmla="*/ 0 h 22"/>
                      <a:gd name="T6" fmla="*/ 0 60000 65536"/>
                      <a:gd name="T7" fmla="*/ 0 60000 65536"/>
                      <a:gd name="T8" fmla="*/ 0 60000 65536"/>
                      <a:gd name="T9" fmla="*/ 0 w 124"/>
                      <a:gd name="T10" fmla="*/ 0 h 22"/>
                      <a:gd name="T11" fmla="*/ 124 w 124"/>
                      <a:gd name="T12" fmla="*/ 22 h 22"/>
                    </a:gdLst>
                    <a:ahLst/>
                    <a:cxnLst>
                      <a:cxn ang="T6">
                        <a:pos x="T0" y="T1"/>
                      </a:cxn>
                      <a:cxn ang="T7">
                        <a:pos x="T2" y="T3"/>
                      </a:cxn>
                      <a:cxn ang="T8">
                        <a:pos x="T4" y="T5"/>
                      </a:cxn>
                    </a:cxnLst>
                    <a:rect l="T9" t="T10" r="T11" b="T12"/>
                    <a:pathLst>
                      <a:path w="124" h="22">
                        <a:moveTo>
                          <a:pt x="0" y="22"/>
                        </a:moveTo>
                        <a:lnTo>
                          <a:pt x="68" y="11"/>
                        </a:lnTo>
                        <a:lnTo>
                          <a:pt x="124" y="0"/>
                        </a:lnTo>
                      </a:path>
                    </a:pathLst>
                  </a:custGeom>
                  <a:noFill/>
                  <a:ln w="1397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801" name="Line 125"/>
                  <p:cNvSpPr>
                    <a:spLocks noChangeShapeType="1"/>
                  </p:cNvSpPr>
                  <p:nvPr/>
                </p:nvSpPr>
                <p:spPr bwMode="auto">
                  <a:xfrm flipV="1">
                    <a:off x="5638" y="8990"/>
                    <a:ext cx="100" cy="23"/>
                  </a:xfrm>
                  <a:prstGeom prst="line">
                    <a:avLst/>
                  </a:prstGeom>
                  <a:noFill/>
                  <a:ln w="1397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802" name="Line 126"/>
                  <p:cNvSpPr>
                    <a:spLocks noChangeShapeType="1"/>
                  </p:cNvSpPr>
                  <p:nvPr/>
                </p:nvSpPr>
                <p:spPr bwMode="auto">
                  <a:xfrm flipV="1">
                    <a:off x="5738" y="8968"/>
                    <a:ext cx="90" cy="22"/>
                  </a:xfrm>
                  <a:prstGeom prst="line">
                    <a:avLst/>
                  </a:prstGeom>
                  <a:noFill/>
                  <a:ln w="1397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803" name="Line 127"/>
                  <p:cNvSpPr>
                    <a:spLocks noChangeShapeType="1"/>
                  </p:cNvSpPr>
                  <p:nvPr/>
                </p:nvSpPr>
                <p:spPr bwMode="auto">
                  <a:xfrm flipV="1">
                    <a:off x="5828" y="8957"/>
                    <a:ext cx="78" cy="11"/>
                  </a:xfrm>
                  <a:prstGeom prst="line">
                    <a:avLst/>
                  </a:prstGeom>
                  <a:noFill/>
                  <a:ln w="1397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804" name="Line 128"/>
                  <p:cNvSpPr>
                    <a:spLocks noChangeShapeType="1"/>
                  </p:cNvSpPr>
                  <p:nvPr/>
                </p:nvSpPr>
                <p:spPr bwMode="auto">
                  <a:xfrm flipV="1">
                    <a:off x="5906" y="8945"/>
                    <a:ext cx="79" cy="12"/>
                  </a:xfrm>
                  <a:prstGeom prst="line">
                    <a:avLst/>
                  </a:prstGeom>
                  <a:noFill/>
                  <a:ln w="1397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805" name="Line 129"/>
                  <p:cNvSpPr>
                    <a:spLocks noChangeShapeType="1"/>
                  </p:cNvSpPr>
                  <p:nvPr/>
                </p:nvSpPr>
                <p:spPr bwMode="auto">
                  <a:xfrm>
                    <a:off x="5985" y="8945"/>
                    <a:ext cx="67" cy="1"/>
                  </a:xfrm>
                  <a:prstGeom prst="line">
                    <a:avLst/>
                  </a:prstGeom>
                  <a:noFill/>
                  <a:ln w="1397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806" name="Line 130"/>
                  <p:cNvSpPr>
                    <a:spLocks noChangeShapeType="1"/>
                  </p:cNvSpPr>
                  <p:nvPr/>
                </p:nvSpPr>
                <p:spPr bwMode="auto">
                  <a:xfrm>
                    <a:off x="6052" y="8945"/>
                    <a:ext cx="56" cy="1"/>
                  </a:xfrm>
                  <a:prstGeom prst="line">
                    <a:avLst/>
                  </a:prstGeom>
                  <a:noFill/>
                  <a:ln w="1397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807" name="Freeform 131"/>
                  <p:cNvSpPr>
                    <a:spLocks/>
                  </p:cNvSpPr>
                  <p:nvPr/>
                </p:nvSpPr>
                <p:spPr bwMode="auto">
                  <a:xfrm>
                    <a:off x="6108" y="8934"/>
                    <a:ext cx="67" cy="11"/>
                  </a:xfrm>
                  <a:custGeom>
                    <a:avLst/>
                    <a:gdLst>
                      <a:gd name="T0" fmla="*/ 0 w 67"/>
                      <a:gd name="T1" fmla="*/ 11 h 11"/>
                      <a:gd name="T2" fmla="*/ 33 w 67"/>
                      <a:gd name="T3" fmla="*/ 0 h 11"/>
                      <a:gd name="T4" fmla="*/ 67 w 67"/>
                      <a:gd name="T5" fmla="*/ 0 h 11"/>
                      <a:gd name="T6" fmla="*/ 0 60000 65536"/>
                      <a:gd name="T7" fmla="*/ 0 60000 65536"/>
                      <a:gd name="T8" fmla="*/ 0 60000 65536"/>
                      <a:gd name="T9" fmla="*/ 0 w 67"/>
                      <a:gd name="T10" fmla="*/ 0 h 11"/>
                      <a:gd name="T11" fmla="*/ 67 w 67"/>
                      <a:gd name="T12" fmla="*/ 11 h 11"/>
                    </a:gdLst>
                    <a:ahLst/>
                    <a:cxnLst>
                      <a:cxn ang="T6">
                        <a:pos x="T0" y="T1"/>
                      </a:cxn>
                      <a:cxn ang="T7">
                        <a:pos x="T2" y="T3"/>
                      </a:cxn>
                      <a:cxn ang="T8">
                        <a:pos x="T4" y="T5"/>
                      </a:cxn>
                    </a:cxnLst>
                    <a:rect l="T9" t="T10" r="T11" b="T12"/>
                    <a:pathLst>
                      <a:path w="67" h="11">
                        <a:moveTo>
                          <a:pt x="0" y="11"/>
                        </a:moveTo>
                        <a:lnTo>
                          <a:pt x="33" y="0"/>
                        </a:lnTo>
                        <a:lnTo>
                          <a:pt x="67" y="0"/>
                        </a:lnTo>
                      </a:path>
                    </a:pathLst>
                  </a:custGeom>
                  <a:noFill/>
                  <a:ln w="1397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808" name="Line 132"/>
                  <p:cNvSpPr>
                    <a:spLocks noChangeShapeType="1"/>
                  </p:cNvSpPr>
                  <p:nvPr/>
                </p:nvSpPr>
                <p:spPr bwMode="auto">
                  <a:xfrm>
                    <a:off x="6175" y="8934"/>
                    <a:ext cx="56" cy="1"/>
                  </a:xfrm>
                  <a:prstGeom prst="line">
                    <a:avLst/>
                  </a:prstGeom>
                  <a:noFill/>
                  <a:ln w="1397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809" name="Line 133"/>
                  <p:cNvSpPr>
                    <a:spLocks noChangeShapeType="1"/>
                  </p:cNvSpPr>
                  <p:nvPr/>
                </p:nvSpPr>
                <p:spPr bwMode="auto">
                  <a:xfrm>
                    <a:off x="6231" y="8934"/>
                    <a:ext cx="45" cy="1"/>
                  </a:xfrm>
                  <a:prstGeom prst="line">
                    <a:avLst/>
                  </a:prstGeom>
                  <a:noFill/>
                  <a:ln w="1397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810" name="Line 134"/>
                  <p:cNvSpPr>
                    <a:spLocks noChangeShapeType="1"/>
                  </p:cNvSpPr>
                  <p:nvPr/>
                </p:nvSpPr>
                <p:spPr bwMode="auto">
                  <a:xfrm>
                    <a:off x="6276" y="8934"/>
                    <a:ext cx="56" cy="1"/>
                  </a:xfrm>
                  <a:prstGeom prst="line">
                    <a:avLst/>
                  </a:prstGeom>
                  <a:noFill/>
                  <a:ln w="1397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811" name="Freeform 135"/>
                  <p:cNvSpPr>
                    <a:spLocks/>
                  </p:cNvSpPr>
                  <p:nvPr/>
                </p:nvSpPr>
                <p:spPr bwMode="auto">
                  <a:xfrm>
                    <a:off x="6332" y="8934"/>
                    <a:ext cx="45" cy="11"/>
                  </a:xfrm>
                  <a:custGeom>
                    <a:avLst/>
                    <a:gdLst>
                      <a:gd name="T0" fmla="*/ 0 w 45"/>
                      <a:gd name="T1" fmla="*/ 0 h 11"/>
                      <a:gd name="T2" fmla="*/ 22 w 45"/>
                      <a:gd name="T3" fmla="*/ 0 h 11"/>
                      <a:gd name="T4" fmla="*/ 45 w 45"/>
                      <a:gd name="T5" fmla="*/ 11 h 11"/>
                      <a:gd name="T6" fmla="*/ 0 60000 65536"/>
                      <a:gd name="T7" fmla="*/ 0 60000 65536"/>
                      <a:gd name="T8" fmla="*/ 0 60000 65536"/>
                      <a:gd name="T9" fmla="*/ 0 w 45"/>
                      <a:gd name="T10" fmla="*/ 0 h 11"/>
                      <a:gd name="T11" fmla="*/ 45 w 45"/>
                      <a:gd name="T12" fmla="*/ 11 h 11"/>
                    </a:gdLst>
                    <a:ahLst/>
                    <a:cxnLst>
                      <a:cxn ang="T6">
                        <a:pos x="T0" y="T1"/>
                      </a:cxn>
                      <a:cxn ang="T7">
                        <a:pos x="T2" y="T3"/>
                      </a:cxn>
                      <a:cxn ang="T8">
                        <a:pos x="T4" y="T5"/>
                      </a:cxn>
                    </a:cxnLst>
                    <a:rect l="T9" t="T10" r="T11" b="T12"/>
                    <a:pathLst>
                      <a:path w="45" h="11">
                        <a:moveTo>
                          <a:pt x="0" y="0"/>
                        </a:moveTo>
                        <a:lnTo>
                          <a:pt x="22" y="0"/>
                        </a:lnTo>
                        <a:lnTo>
                          <a:pt x="45" y="11"/>
                        </a:lnTo>
                      </a:path>
                    </a:pathLst>
                  </a:custGeom>
                  <a:noFill/>
                  <a:ln w="1397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812" name="Freeform 136"/>
                  <p:cNvSpPr>
                    <a:spLocks/>
                  </p:cNvSpPr>
                  <p:nvPr/>
                </p:nvSpPr>
                <p:spPr bwMode="auto">
                  <a:xfrm>
                    <a:off x="6377" y="8945"/>
                    <a:ext cx="44" cy="1"/>
                  </a:xfrm>
                  <a:custGeom>
                    <a:avLst/>
                    <a:gdLst>
                      <a:gd name="T0" fmla="*/ 0 w 44"/>
                      <a:gd name="T1" fmla="*/ 0 h 1"/>
                      <a:gd name="T2" fmla="*/ 22 w 44"/>
                      <a:gd name="T3" fmla="*/ 0 h 1"/>
                      <a:gd name="T4" fmla="*/ 44 w 44"/>
                      <a:gd name="T5" fmla="*/ 0 h 1"/>
                      <a:gd name="T6" fmla="*/ 0 60000 65536"/>
                      <a:gd name="T7" fmla="*/ 0 60000 65536"/>
                      <a:gd name="T8" fmla="*/ 0 60000 65536"/>
                      <a:gd name="T9" fmla="*/ 0 w 44"/>
                      <a:gd name="T10" fmla="*/ 0 h 1"/>
                      <a:gd name="T11" fmla="*/ 44 w 44"/>
                      <a:gd name="T12" fmla="*/ 1 h 1"/>
                    </a:gdLst>
                    <a:ahLst/>
                    <a:cxnLst>
                      <a:cxn ang="T6">
                        <a:pos x="T0" y="T1"/>
                      </a:cxn>
                      <a:cxn ang="T7">
                        <a:pos x="T2" y="T3"/>
                      </a:cxn>
                      <a:cxn ang="T8">
                        <a:pos x="T4" y="T5"/>
                      </a:cxn>
                    </a:cxnLst>
                    <a:rect l="T9" t="T10" r="T11" b="T12"/>
                    <a:pathLst>
                      <a:path w="44" h="1">
                        <a:moveTo>
                          <a:pt x="0" y="0"/>
                        </a:moveTo>
                        <a:lnTo>
                          <a:pt x="22" y="0"/>
                        </a:lnTo>
                        <a:lnTo>
                          <a:pt x="44" y="0"/>
                        </a:lnTo>
                      </a:path>
                    </a:pathLst>
                  </a:custGeom>
                  <a:noFill/>
                  <a:ln w="1397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813" name="Freeform 137"/>
                  <p:cNvSpPr>
                    <a:spLocks/>
                  </p:cNvSpPr>
                  <p:nvPr/>
                </p:nvSpPr>
                <p:spPr bwMode="auto">
                  <a:xfrm>
                    <a:off x="6421" y="8945"/>
                    <a:ext cx="191" cy="23"/>
                  </a:xfrm>
                  <a:custGeom>
                    <a:avLst/>
                    <a:gdLst>
                      <a:gd name="T0" fmla="*/ 0 w 191"/>
                      <a:gd name="T1" fmla="*/ 0 h 23"/>
                      <a:gd name="T2" fmla="*/ 34 w 191"/>
                      <a:gd name="T3" fmla="*/ 0 h 23"/>
                      <a:gd name="T4" fmla="*/ 90 w 191"/>
                      <a:gd name="T5" fmla="*/ 12 h 23"/>
                      <a:gd name="T6" fmla="*/ 146 w 191"/>
                      <a:gd name="T7" fmla="*/ 12 h 23"/>
                      <a:gd name="T8" fmla="*/ 191 w 191"/>
                      <a:gd name="T9" fmla="*/ 23 h 23"/>
                      <a:gd name="T10" fmla="*/ 0 60000 65536"/>
                      <a:gd name="T11" fmla="*/ 0 60000 65536"/>
                      <a:gd name="T12" fmla="*/ 0 60000 65536"/>
                      <a:gd name="T13" fmla="*/ 0 60000 65536"/>
                      <a:gd name="T14" fmla="*/ 0 60000 65536"/>
                      <a:gd name="T15" fmla="*/ 0 w 191"/>
                      <a:gd name="T16" fmla="*/ 0 h 23"/>
                      <a:gd name="T17" fmla="*/ 191 w 191"/>
                      <a:gd name="T18" fmla="*/ 23 h 23"/>
                    </a:gdLst>
                    <a:ahLst/>
                    <a:cxnLst>
                      <a:cxn ang="T10">
                        <a:pos x="T0" y="T1"/>
                      </a:cxn>
                      <a:cxn ang="T11">
                        <a:pos x="T2" y="T3"/>
                      </a:cxn>
                      <a:cxn ang="T12">
                        <a:pos x="T4" y="T5"/>
                      </a:cxn>
                      <a:cxn ang="T13">
                        <a:pos x="T6" y="T7"/>
                      </a:cxn>
                      <a:cxn ang="T14">
                        <a:pos x="T8" y="T9"/>
                      </a:cxn>
                    </a:cxnLst>
                    <a:rect l="T15" t="T16" r="T17" b="T18"/>
                    <a:pathLst>
                      <a:path w="191" h="23">
                        <a:moveTo>
                          <a:pt x="0" y="0"/>
                        </a:moveTo>
                        <a:lnTo>
                          <a:pt x="34" y="0"/>
                        </a:lnTo>
                        <a:lnTo>
                          <a:pt x="90" y="12"/>
                        </a:lnTo>
                        <a:lnTo>
                          <a:pt x="146" y="12"/>
                        </a:lnTo>
                        <a:lnTo>
                          <a:pt x="191" y="23"/>
                        </a:lnTo>
                      </a:path>
                    </a:pathLst>
                  </a:custGeom>
                  <a:noFill/>
                  <a:ln w="1397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814" name="Freeform 138"/>
                  <p:cNvSpPr>
                    <a:spLocks/>
                  </p:cNvSpPr>
                  <p:nvPr/>
                </p:nvSpPr>
                <p:spPr bwMode="auto">
                  <a:xfrm>
                    <a:off x="6612" y="8968"/>
                    <a:ext cx="145" cy="33"/>
                  </a:xfrm>
                  <a:custGeom>
                    <a:avLst/>
                    <a:gdLst>
                      <a:gd name="T0" fmla="*/ 0 w 145"/>
                      <a:gd name="T1" fmla="*/ 0 h 33"/>
                      <a:gd name="T2" fmla="*/ 78 w 145"/>
                      <a:gd name="T3" fmla="*/ 11 h 33"/>
                      <a:gd name="T4" fmla="*/ 145 w 145"/>
                      <a:gd name="T5" fmla="*/ 33 h 33"/>
                      <a:gd name="T6" fmla="*/ 0 60000 65536"/>
                      <a:gd name="T7" fmla="*/ 0 60000 65536"/>
                      <a:gd name="T8" fmla="*/ 0 60000 65536"/>
                      <a:gd name="T9" fmla="*/ 0 w 145"/>
                      <a:gd name="T10" fmla="*/ 0 h 33"/>
                      <a:gd name="T11" fmla="*/ 145 w 145"/>
                      <a:gd name="T12" fmla="*/ 33 h 33"/>
                    </a:gdLst>
                    <a:ahLst/>
                    <a:cxnLst>
                      <a:cxn ang="T6">
                        <a:pos x="T0" y="T1"/>
                      </a:cxn>
                      <a:cxn ang="T7">
                        <a:pos x="T2" y="T3"/>
                      </a:cxn>
                      <a:cxn ang="T8">
                        <a:pos x="T4" y="T5"/>
                      </a:cxn>
                    </a:cxnLst>
                    <a:rect l="T9" t="T10" r="T11" b="T12"/>
                    <a:pathLst>
                      <a:path w="145" h="33">
                        <a:moveTo>
                          <a:pt x="0" y="0"/>
                        </a:moveTo>
                        <a:lnTo>
                          <a:pt x="78" y="11"/>
                        </a:lnTo>
                        <a:lnTo>
                          <a:pt x="145" y="33"/>
                        </a:lnTo>
                      </a:path>
                    </a:pathLst>
                  </a:custGeom>
                  <a:noFill/>
                  <a:ln w="1397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815" name="Freeform 139"/>
                  <p:cNvSpPr>
                    <a:spLocks/>
                  </p:cNvSpPr>
                  <p:nvPr/>
                </p:nvSpPr>
                <p:spPr bwMode="auto">
                  <a:xfrm>
                    <a:off x="6757" y="9001"/>
                    <a:ext cx="134" cy="45"/>
                  </a:xfrm>
                  <a:custGeom>
                    <a:avLst/>
                    <a:gdLst>
                      <a:gd name="T0" fmla="*/ 0 w 134"/>
                      <a:gd name="T1" fmla="*/ 0 h 45"/>
                      <a:gd name="T2" fmla="*/ 67 w 134"/>
                      <a:gd name="T3" fmla="*/ 23 h 45"/>
                      <a:gd name="T4" fmla="*/ 134 w 134"/>
                      <a:gd name="T5" fmla="*/ 45 h 45"/>
                      <a:gd name="T6" fmla="*/ 0 60000 65536"/>
                      <a:gd name="T7" fmla="*/ 0 60000 65536"/>
                      <a:gd name="T8" fmla="*/ 0 60000 65536"/>
                      <a:gd name="T9" fmla="*/ 0 w 134"/>
                      <a:gd name="T10" fmla="*/ 0 h 45"/>
                      <a:gd name="T11" fmla="*/ 134 w 134"/>
                      <a:gd name="T12" fmla="*/ 45 h 45"/>
                    </a:gdLst>
                    <a:ahLst/>
                    <a:cxnLst>
                      <a:cxn ang="T6">
                        <a:pos x="T0" y="T1"/>
                      </a:cxn>
                      <a:cxn ang="T7">
                        <a:pos x="T2" y="T3"/>
                      </a:cxn>
                      <a:cxn ang="T8">
                        <a:pos x="T4" y="T5"/>
                      </a:cxn>
                    </a:cxnLst>
                    <a:rect l="T9" t="T10" r="T11" b="T12"/>
                    <a:pathLst>
                      <a:path w="134" h="45">
                        <a:moveTo>
                          <a:pt x="0" y="0"/>
                        </a:moveTo>
                        <a:lnTo>
                          <a:pt x="67" y="23"/>
                        </a:lnTo>
                        <a:lnTo>
                          <a:pt x="134" y="45"/>
                        </a:lnTo>
                      </a:path>
                    </a:pathLst>
                  </a:custGeom>
                  <a:noFill/>
                  <a:ln w="1397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816" name="Line 140"/>
                  <p:cNvSpPr>
                    <a:spLocks noChangeShapeType="1"/>
                  </p:cNvSpPr>
                  <p:nvPr/>
                </p:nvSpPr>
                <p:spPr bwMode="auto">
                  <a:xfrm>
                    <a:off x="6891" y="9046"/>
                    <a:ext cx="112" cy="45"/>
                  </a:xfrm>
                  <a:prstGeom prst="line">
                    <a:avLst/>
                  </a:prstGeom>
                  <a:noFill/>
                  <a:ln w="1397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817" name="Line 141"/>
                  <p:cNvSpPr>
                    <a:spLocks noChangeShapeType="1"/>
                  </p:cNvSpPr>
                  <p:nvPr/>
                </p:nvSpPr>
                <p:spPr bwMode="auto">
                  <a:xfrm>
                    <a:off x="7003" y="9091"/>
                    <a:ext cx="101" cy="45"/>
                  </a:xfrm>
                  <a:prstGeom prst="line">
                    <a:avLst/>
                  </a:prstGeom>
                  <a:noFill/>
                  <a:ln w="1397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818" name="Line 142"/>
                  <p:cNvSpPr>
                    <a:spLocks noChangeShapeType="1"/>
                  </p:cNvSpPr>
                  <p:nvPr/>
                </p:nvSpPr>
                <p:spPr bwMode="auto">
                  <a:xfrm>
                    <a:off x="7104" y="9136"/>
                    <a:ext cx="90" cy="44"/>
                  </a:xfrm>
                  <a:prstGeom prst="line">
                    <a:avLst/>
                  </a:prstGeom>
                  <a:noFill/>
                  <a:ln w="1397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819" name="Freeform 143"/>
                  <p:cNvSpPr>
                    <a:spLocks/>
                  </p:cNvSpPr>
                  <p:nvPr/>
                </p:nvSpPr>
                <p:spPr bwMode="auto">
                  <a:xfrm>
                    <a:off x="7194" y="9180"/>
                    <a:ext cx="89" cy="45"/>
                  </a:xfrm>
                  <a:custGeom>
                    <a:avLst/>
                    <a:gdLst>
                      <a:gd name="T0" fmla="*/ 0 w 89"/>
                      <a:gd name="T1" fmla="*/ 0 h 45"/>
                      <a:gd name="T2" fmla="*/ 45 w 89"/>
                      <a:gd name="T3" fmla="*/ 23 h 45"/>
                      <a:gd name="T4" fmla="*/ 89 w 89"/>
                      <a:gd name="T5" fmla="*/ 45 h 45"/>
                      <a:gd name="T6" fmla="*/ 0 60000 65536"/>
                      <a:gd name="T7" fmla="*/ 0 60000 65536"/>
                      <a:gd name="T8" fmla="*/ 0 60000 65536"/>
                      <a:gd name="T9" fmla="*/ 0 w 89"/>
                      <a:gd name="T10" fmla="*/ 0 h 45"/>
                      <a:gd name="T11" fmla="*/ 89 w 89"/>
                      <a:gd name="T12" fmla="*/ 45 h 45"/>
                    </a:gdLst>
                    <a:ahLst/>
                    <a:cxnLst>
                      <a:cxn ang="T6">
                        <a:pos x="T0" y="T1"/>
                      </a:cxn>
                      <a:cxn ang="T7">
                        <a:pos x="T2" y="T3"/>
                      </a:cxn>
                      <a:cxn ang="T8">
                        <a:pos x="T4" y="T5"/>
                      </a:cxn>
                    </a:cxnLst>
                    <a:rect l="T9" t="T10" r="T11" b="T12"/>
                    <a:pathLst>
                      <a:path w="89" h="45">
                        <a:moveTo>
                          <a:pt x="0" y="0"/>
                        </a:moveTo>
                        <a:lnTo>
                          <a:pt x="45" y="23"/>
                        </a:lnTo>
                        <a:lnTo>
                          <a:pt x="89" y="45"/>
                        </a:lnTo>
                      </a:path>
                    </a:pathLst>
                  </a:custGeom>
                  <a:noFill/>
                  <a:ln w="1397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820" name="Freeform 144"/>
                  <p:cNvSpPr>
                    <a:spLocks/>
                  </p:cNvSpPr>
                  <p:nvPr/>
                </p:nvSpPr>
                <p:spPr bwMode="auto">
                  <a:xfrm>
                    <a:off x="7283" y="9225"/>
                    <a:ext cx="68" cy="45"/>
                  </a:xfrm>
                  <a:custGeom>
                    <a:avLst/>
                    <a:gdLst>
                      <a:gd name="T0" fmla="*/ 0 w 68"/>
                      <a:gd name="T1" fmla="*/ 0 h 45"/>
                      <a:gd name="T2" fmla="*/ 34 w 68"/>
                      <a:gd name="T3" fmla="*/ 23 h 45"/>
                      <a:gd name="T4" fmla="*/ 68 w 68"/>
                      <a:gd name="T5" fmla="*/ 45 h 45"/>
                      <a:gd name="T6" fmla="*/ 0 60000 65536"/>
                      <a:gd name="T7" fmla="*/ 0 60000 65536"/>
                      <a:gd name="T8" fmla="*/ 0 60000 65536"/>
                      <a:gd name="T9" fmla="*/ 0 w 68"/>
                      <a:gd name="T10" fmla="*/ 0 h 45"/>
                      <a:gd name="T11" fmla="*/ 68 w 68"/>
                      <a:gd name="T12" fmla="*/ 45 h 45"/>
                    </a:gdLst>
                    <a:ahLst/>
                    <a:cxnLst>
                      <a:cxn ang="T6">
                        <a:pos x="T0" y="T1"/>
                      </a:cxn>
                      <a:cxn ang="T7">
                        <a:pos x="T2" y="T3"/>
                      </a:cxn>
                      <a:cxn ang="T8">
                        <a:pos x="T4" y="T5"/>
                      </a:cxn>
                    </a:cxnLst>
                    <a:rect l="T9" t="T10" r="T11" b="T12"/>
                    <a:pathLst>
                      <a:path w="68" h="45">
                        <a:moveTo>
                          <a:pt x="0" y="0"/>
                        </a:moveTo>
                        <a:lnTo>
                          <a:pt x="34" y="23"/>
                        </a:lnTo>
                        <a:lnTo>
                          <a:pt x="68" y="45"/>
                        </a:lnTo>
                      </a:path>
                    </a:pathLst>
                  </a:custGeom>
                  <a:noFill/>
                  <a:ln w="1397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821" name="Line 145"/>
                  <p:cNvSpPr>
                    <a:spLocks noChangeShapeType="1"/>
                  </p:cNvSpPr>
                  <p:nvPr/>
                </p:nvSpPr>
                <p:spPr bwMode="auto">
                  <a:xfrm>
                    <a:off x="7351" y="9270"/>
                    <a:ext cx="67" cy="45"/>
                  </a:xfrm>
                  <a:prstGeom prst="line">
                    <a:avLst/>
                  </a:prstGeom>
                  <a:noFill/>
                  <a:ln w="1397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822" name="Line 146"/>
                  <p:cNvSpPr>
                    <a:spLocks noChangeShapeType="1"/>
                  </p:cNvSpPr>
                  <p:nvPr/>
                </p:nvSpPr>
                <p:spPr bwMode="auto">
                  <a:xfrm>
                    <a:off x="7418" y="9315"/>
                    <a:ext cx="67" cy="33"/>
                  </a:xfrm>
                  <a:prstGeom prst="line">
                    <a:avLst/>
                  </a:prstGeom>
                  <a:noFill/>
                  <a:ln w="1397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823" name="Freeform 147"/>
                  <p:cNvSpPr>
                    <a:spLocks/>
                  </p:cNvSpPr>
                  <p:nvPr/>
                </p:nvSpPr>
                <p:spPr bwMode="auto">
                  <a:xfrm>
                    <a:off x="7485" y="9348"/>
                    <a:ext cx="56" cy="45"/>
                  </a:xfrm>
                  <a:custGeom>
                    <a:avLst/>
                    <a:gdLst>
                      <a:gd name="T0" fmla="*/ 0 w 56"/>
                      <a:gd name="T1" fmla="*/ 0 h 45"/>
                      <a:gd name="T2" fmla="*/ 33 w 56"/>
                      <a:gd name="T3" fmla="*/ 23 h 45"/>
                      <a:gd name="T4" fmla="*/ 56 w 56"/>
                      <a:gd name="T5" fmla="*/ 45 h 45"/>
                      <a:gd name="T6" fmla="*/ 0 60000 65536"/>
                      <a:gd name="T7" fmla="*/ 0 60000 65536"/>
                      <a:gd name="T8" fmla="*/ 0 60000 65536"/>
                      <a:gd name="T9" fmla="*/ 0 w 56"/>
                      <a:gd name="T10" fmla="*/ 0 h 45"/>
                      <a:gd name="T11" fmla="*/ 56 w 56"/>
                      <a:gd name="T12" fmla="*/ 45 h 45"/>
                    </a:gdLst>
                    <a:ahLst/>
                    <a:cxnLst>
                      <a:cxn ang="T6">
                        <a:pos x="T0" y="T1"/>
                      </a:cxn>
                      <a:cxn ang="T7">
                        <a:pos x="T2" y="T3"/>
                      </a:cxn>
                      <a:cxn ang="T8">
                        <a:pos x="T4" y="T5"/>
                      </a:cxn>
                    </a:cxnLst>
                    <a:rect l="T9" t="T10" r="T11" b="T12"/>
                    <a:pathLst>
                      <a:path w="56" h="45">
                        <a:moveTo>
                          <a:pt x="0" y="0"/>
                        </a:moveTo>
                        <a:lnTo>
                          <a:pt x="33" y="23"/>
                        </a:lnTo>
                        <a:lnTo>
                          <a:pt x="56" y="45"/>
                        </a:lnTo>
                      </a:path>
                    </a:pathLst>
                  </a:custGeom>
                  <a:noFill/>
                  <a:ln w="1397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824" name="Line 148"/>
                  <p:cNvSpPr>
                    <a:spLocks noChangeShapeType="1"/>
                  </p:cNvSpPr>
                  <p:nvPr/>
                </p:nvSpPr>
                <p:spPr bwMode="auto">
                  <a:xfrm>
                    <a:off x="7541" y="9393"/>
                    <a:ext cx="56" cy="34"/>
                  </a:xfrm>
                  <a:prstGeom prst="line">
                    <a:avLst/>
                  </a:prstGeom>
                  <a:noFill/>
                  <a:ln w="1397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825" name="Line 149"/>
                  <p:cNvSpPr>
                    <a:spLocks noChangeShapeType="1"/>
                  </p:cNvSpPr>
                  <p:nvPr/>
                </p:nvSpPr>
                <p:spPr bwMode="auto">
                  <a:xfrm>
                    <a:off x="7597" y="9427"/>
                    <a:ext cx="56" cy="33"/>
                  </a:xfrm>
                  <a:prstGeom prst="line">
                    <a:avLst/>
                  </a:prstGeom>
                  <a:noFill/>
                  <a:ln w="1397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826" name="Line 150"/>
                  <p:cNvSpPr>
                    <a:spLocks noChangeShapeType="1"/>
                  </p:cNvSpPr>
                  <p:nvPr/>
                </p:nvSpPr>
                <p:spPr bwMode="auto">
                  <a:xfrm>
                    <a:off x="7653" y="9460"/>
                    <a:ext cx="45" cy="23"/>
                  </a:xfrm>
                  <a:prstGeom prst="line">
                    <a:avLst/>
                  </a:prstGeom>
                  <a:noFill/>
                  <a:ln w="1397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827" name="Freeform 151"/>
                  <p:cNvSpPr>
                    <a:spLocks/>
                  </p:cNvSpPr>
                  <p:nvPr/>
                </p:nvSpPr>
                <p:spPr bwMode="auto">
                  <a:xfrm>
                    <a:off x="7698" y="9483"/>
                    <a:ext cx="44" cy="33"/>
                  </a:xfrm>
                  <a:custGeom>
                    <a:avLst/>
                    <a:gdLst>
                      <a:gd name="T0" fmla="*/ 0 w 44"/>
                      <a:gd name="T1" fmla="*/ 0 h 33"/>
                      <a:gd name="T2" fmla="*/ 22 w 44"/>
                      <a:gd name="T3" fmla="*/ 11 h 33"/>
                      <a:gd name="T4" fmla="*/ 44 w 44"/>
                      <a:gd name="T5" fmla="*/ 33 h 33"/>
                      <a:gd name="T6" fmla="*/ 0 60000 65536"/>
                      <a:gd name="T7" fmla="*/ 0 60000 65536"/>
                      <a:gd name="T8" fmla="*/ 0 60000 65536"/>
                      <a:gd name="T9" fmla="*/ 0 w 44"/>
                      <a:gd name="T10" fmla="*/ 0 h 33"/>
                      <a:gd name="T11" fmla="*/ 44 w 44"/>
                      <a:gd name="T12" fmla="*/ 33 h 33"/>
                    </a:gdLst>
                    <a:ahLst/>
                    <a:cxnLst>
                      <a:cxn ang="T6">
                        <a:pos x="T0" y="T1"/>
                      </a:cxn>
                      <a:cxn ang="T7">
                        <a:pos x="T2" y="T3"/>
                      </a:cxn>
                      <a:cxn ang="T8">
                        <a:pos x="T4" y="T5"/>
                      </a:cxn>
                    </a:cxnLst>
                    <a:rect l="T9" t="T10" r="T11" b="T12"/>
                    <a:pathLst>
                      <a:path w="44" h="33">
                        <a:moveTo>
                          <a:pt x="0" y="0"/>
                        </a:moveTo>
                        <a:lnTo>
                          <a:pt x="22" y="11"/>
                        </a:lnTo>
                        <a:lnTo>
                          <a:pt x="44" y="33"/>
                        </a:lnTo>
                      </a:path>
                    </a:pathLst>
                  </a:custGeom>
                  <a:noFill/>
                  <a:ln w="1397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828" name="Freeform 152"/>
                  <p:cNvSpPr>
                    <a:spLocks/>
                  </p:cNvSpPr>
                  <p:nvPr/>
                </p:nvSpPr>
                <p:spPr bwMode="auto">
                  <a:xfrm>
                    <a:off x="7742" y="9516"/>
                    <a:ext cx="45" cy="23"/>
                  </a:xfrm>
                  <a:custGeom>
                    <a:avLst/>
                    <a:gdLst>
                      <a:gd name="T0" fmla="*/ 0 w 45"/>
                      <a:gd name="T1" fmla="*/ 0 h 23"/>
                      <a:gd name="T2" fmla="*/ 23 w 45"/>
                      <a:gd name="T3" fmla="*/ 12 h 23"/>
                      <a:gd name="T4" fmla="*/ 45 w 45"/>
                      <a:gd name="T5" fmla="*/ 23 h 23"/>
                      <a:gd name="T6" fmla="*/ 0 60000 65536"/>
                      <a:gd name="T7" fmla="*/ 0 60000 65536"/>
                      <a:gd name="T8" fmla="*/ 0 60000 65536"/>
                      <a:gd name="T9" fmla="*/ 0 w 45"/>
                      <a:gd name="T10" fmla="*/ 0 h 23"/>
                      <a:gd name="T11" fmla="*/ 45 w 45"/>
                      <a:gd name="T12" fmla="*/ 23 h 23"/>
                    </a:gdLst>
                    <a:ahLst/>
                    <a:cxnLst>
                      <a:cxn ang="T6">
                        <a:pos x="T0" y="T1"/>
                      </a:cxn>
                      <a:cxn ang="T7">
                        <a:pos x="T2" y="T3"/>
                      </a:cxn>
                      <a:cxn ang="T8">
                        <a:pos x="T4" y="T5"/>
                      </a:cxn>
                    </a:cxnLst>
                    <a:rect l="T9" t="T10" r="T11" b="T12"/>
                    <a:pathLst>
                      <a:path w="45" h="23">
                        <a:moveTo>
                          <a:pt x="0" y="0"/>
                        </a:moveTo>
                        <a:lnTo>
                          <a:pt x="23" y="12"/>
                        </a:lnTo>
                        <a:lnTo>
                          <a:pt x="45" y="23"/>
                        </a:lnTo>
                      </a:path>
                    </a:pathLst>
                  </a:custGeom>
                  <a:noFill/>
                  <a:ln w="1397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829" name="Freeform 153"/>
                  <p:cNvSpPr>
                    <a:spLocks/>
                  </p:cNvSpPr>
                  <p:nvPr/>
                </p:nvSpPr>
                <p:spPr bwMode="auto">
                  <a:xfrm>
                    <a:off x="7787" y="9539"/>
                    <a:ext cx="157" cy="78"/>
                  </a:xfrm>
                  <a:custGeom>
                    <a:avLst/>
                    <a:gdLst>
                      <a:gd name="T0" fmla="*/ 0 w 157"/>
                      <a:gd name="T1" fmla="*/ 0 h 78"/>
                      <a:gd name="T2" fmla="*/ 34 w 157"/>
                      <a:gd name="T3" fmla="*/ 11 h 78"/>
                      <a:gd name="T4" fmla="*/ 67 w 157"/>
                      <a:gd name="T5" fmla="*/ 33 h 78"/>
                      <a:gd name="T6" fmla="*/ 157 w 157"/>
                      <a:gd name="T7" fmla="*/ 78 h 78"/>
                      <a:gd name="T8" fmla="*/ 0 60000 65536"/>
                      <a:gd name="T9" fmla="*/ 0 60000 65536"/>
                      <a:gd name="T10" fmla="*/ 0 60000 65536"/>
                      <a:gd name="T11" fmla="*/ 0 60000 65536"/>
                      <a:gd name="T12" fmla="*/ 0 w 157"/>
                      <a:gd name="T13" fmla="*/ 0 h 78"/>
                      <a:gd name="T14" fmla="*/ 157 w 157"/>
                      <a:gd name="T15" fmla="*/ 78 h 78"/>
                    </a:gdLst>
                    <a:ahLst/>
                    <a:cxnLst>
                      <a:cxn ang="T8">
                        <a:pos x="T0" y="T1"/>
                      </a:cxn>
                      <a:cxn ang="T9">
                        <a:pos x="T2" y="T3"/>
                      </a:cxn>
                      <a:cxn ang="T10">
                        <a:pos x="T4" y="T5"/>
                      </a:cxn>
                      <a:cxn ang="T11">
                        <a:pos x="T6" y="T7"/>
                      </a:cxn>
                    </a:cxnLst>
                    <a:rect l="T12" t="T13" r="T14" b="T15"/>
                    <a:pathLst>
                      <a:path w="157" h="78">
                        <a:moveTo>
                          <a:pt x="0" y="0"/>
                        </a:moveTo>
                        <a:lnTo>
                          <a:pt x="34" y="11"/>
                        </a:lnTo>
                        <a:lnTo>
                          <a:pt x="67" y="33"/>
                        </a:lnTo>
                        <a:lnTo>
                          <a:pt x="157" y="78"/>
                        </a:lnTo>
                      </a:path>
                    </a:pathLst>
                  </a:custGeom>
                  <a:noFill/>
                  <a:ln w="1397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830" name="Freeform 154"/>
                  <p:cNvSpPr>
                    <a:spLocks/>
                  </p:cNvSpPr>
                  <p:nvPr/>
                </p:nvSpPr>
                <p:spPr bwMode="auto">
                  <a:xfrm>
                    <a:off x="7944" y="9617"/>
                    <a:ext cx="190" cy="78"/>
                  </a:xfrm>
                  <a:custGeom>
                    <a:avLst/>
                    <a:gdLst>
                      <a:gd name="T0" fmla="*/ 0 w 190"/>
                      <a:gd name="T1" fmla="*/ 0 h 78"/>
                      <a:gd name="T2" fmla="*/ 89 w 190"/>
                      <a:gd name="T3" fmla="*/ 45 h 78"/>
                      <a:gd name="T4" fmla="*/ 190 w 190"/>
                      <a:gd name="T5" fmla="*/ 78 h 78"/>
                      <a:gd name="T6" fmla="*/ 0 60000 65536"/>
                      <a:gd name="T7" fmla="*/ 0 60000 65536"/>
                      <a:gd name="T8" fmla="*/ 0 60000 65536"/>
                      <a:gd name="T9" fmla="*/ 0 w 190"/>
                      <a:gd name="T10" fmla="*/ 0 h 78"/>
                      <a:gd name="T11" fmla="*/ 190 w 190"/>
                      <a:gd name="T12" fmla="*/ 78 h 78"/>
                    </a:gdLst>
                    <a:ahLst/>
                    <a:cxnLst>
                      <a:cxn ang="T6">
                        <a:pos x="T0" y="T1"/>
                      </a:cxn>
                      <a:cxn ang="T7">
                        <a:pos x="T2" y="T3"/>
                      </a:cxn>
                      <a:cxn ang="T8">
                        <a:pos x="T4" y="T5"/>
                      </a:cxn>
                    </a:cxnLst>
                    <a:rect l="T9" t="T10" r="T11" b="T12"/>
                    <a:pathLst>
                      <a:path w="190" h="78">
                        <a:moveTo>
                          <a:pt x="0" y="0"/>
                        </a:moveTo>
                        <a:lnTo>
                          <a:pt x="89" y="45"/>
                        </a:lnTo>
                        <a:lnTo>
                          <a:pt x="190" y="78"/>
                        </a:lnTo>
                      </a:path>
                    </a:pathLst>
                  </a:custGeom>
                  <a:noFill/>
                  <a:ln w="1397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831" name="Freeform 155"/>
                  <p:cNvSpPr>
                    <a:spLocks/>
                  </p:cNvSpPr>
                  <p:nvPr/>
                </p:nvSpPr>
                <p:spPr bwMode="auto">
                  <a:xfrm>
                    <a:off x="8134" y="9695"/>
                    <a:ext cx="247" cy="56"/>
                  </a:xfrm>
                  <a:custGeom>
                    <a:avLst/>
                    <a:gdLst>
                      <a:gd name="T0" fmla="*/ 0 w 247"/>
                      <a:gd name="T1" fmla="*/ 0 h 56"/>
                      <a:gd name="T2" fmla="*/ 123 w 247"/>
                      <a:gd name="T3" fmla="*/ 34 h 56"/>
                      <a:gd name="T4" fmla="*/ 247 w 247"/>
                      <a:gd name="T5" fmla="*/ 56 h 56"/>
                      <a:gd name="T6" fmla="*/ 0 60000 65536"/>
                      <a:gd name="T7" fmla="*/ 0 60000 65536"/>
                      <a:gd name="T8" fmla="*/ 0 60000 65536"/>
                      <a:gd name="T9" fmla="*/ 0 w 247"/>
                      <a:gd name="T10" fmla="*/ 0 h 56"/>
                      <a:gd name="T11" fmla="*/ 247 w 247"/>
                      <a:gd name="T12" fmla="*/ 56 h 56"/>
                    </a:gdLst>
                    <a:ahLst/>
                    <a:cxnLst>
                      <a:cxn ang="T6">
                        <a:pos x="T0" y="T1"/>
                      </a:cxn>
                      <a:cxn ang="T7">
                        <a:pos x="T2" y="T3"/>
                      </a:cxn>
                      <a:cxn ang="T8">
                        <a:pos x="T4" y="T5"/>
                      </a:cxn>
                    </a:cxnLst>
                    <a:rect l="T9" t="T10" r="T11" b="T12"/>
                    <a:pathLst>
                      <a:path w="247" h="56">
                        <a:moveTo>
                          <a:pt x="0" y="0"/>
                        </a:moveTo>
                        <a:lnTo>
                          <a:pt x="123" y="34"/>
                        </a:lnTo>
                        <a:lnTo>
                          <a:pt x="247" y="56"/>
                        </a:lnTo>
                      </a:path>
                    </a:pathLst>
                  </a:custGeom>
                  <a:noFill/>
                  <a:ln w="1397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832" name="Freeform 156"/>
                  <p:cNvSpPr>
                    <a:spLocks/>
                  </p:cNvSpPr>
                  <p:nvPr/>
                </p:nvSpPr>
                <p:spPr bwMode="auto">
                  <a:xfrm>
                    <a:off x="3846" y="9382"/>
                    <a:ext cx="34" cy="22"/>
                  </a:xfrm>
                  <a:custGeom>
                    <a:avLst/>
                    <a:gdLst>
                      <a:gd name="T0" fmla="*/ 0 w 34"/>
                      <a:gd name="T1" fmla="*/ 11 h 22"/>
                      <a:gd name="T2" fmla="*/ 23 w 34"/>
                      <a:gd name="T3" fmla="*/ 0 h 22"/>
                      <a:gd name="T4" fmla="*/ 34 w 34"/>
                      <a:gd name="T5" fmla="*/ 11 h 22"/>
                      <a:gd name="T6" fmla="*/ 12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2"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33" name="Freeform 157"/>
                  <p:cNvSpPr>
                    <a:spLocks/>
                  </p:cNvSpPr>
                  <p:nvPr/>
                </p:nvSpPr>
                <p:spPr bwMode="auto">
                  <a:xfrm>
                    <a:off x="3913" y="9360"/>
                    <a:ext cx="34" cy="22"/>
                  </a:xfrm>
                  <a:custGeom>
                    <a:avLst/>
                    <a:gdLst>
                      <a:gd name="T0" fmla="*/ 0 w 34"/>
                      <a:gd name="T1" fmla="*/ 11 h 22"/>
                      <a:gd name="T2" fmla="*/ 23 w 34"/>
                      <a:gd name="T3" fmla="*/ 0 h 22"/>
                      <a:gd name="T4" fmla="*/ 34 w 34"/>
                      <a:gd name="T5" fmla="*/ 11 h 22"/>
                      <a:gd name="T6" fmla="*/ 12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2"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34" name="Freeform 158"/>
                  <p:cNvSpPr>
                    <a:spLocks/>
                  </p:cNvSpPr>
                  <p:nvPr/>
                </p:nvSpPr>
                <p:spPr bwMode="auto">
                  <a:xfrm>
                    <a:off x="3981" y="9337"/>
                    <a:ext cx="33" cy="23"/>
                  </a:xfrm>
                  <a:custGeom>
                    <a:avLst/>
                    <a:gdLst>
                      <a:gd name="T0" fmla="*/ 0 w 33"/>
                      <a:gd name="T1" fmla="*/ 11 h 23"/>
                      <a:gd name="T2" fmla="*/ 22 w 33"/>
                      <a:gd name="T3" fmla="*/ 0 h 23"/>
                      <a:gd name="T4" fmla="*/ 33 w 33"/>
                      <a:gd name="T5" fmla="*/ 11 h 23"/>
                      <a:gd name="T6" fmla="*/ 11 w 33"/>
                      <a:gd name="T7" fmla="*/ 23 h 23"/>
                      <a:gd name="T8" fmla="*/ 0 w 33"/>
                      <a:gd name="T9" fmla="*/ 11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0" y="11"/>
                        </a:moveTo>
                        <a:lnTo>
                          <a:pt x="22" y="0"/>
                        </a:lnTo>
                        <a:lnTo>
                          <a:pt x="33" y="11"/>
                        </a:lnTo>
                        <a:lnTo>
                          <a:pt x="11" y="23"/>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35" name="Freeform 159"/>
                  <p:cNvSpPr>
                    <a:spLocks/>
                  </p:cNvSpPr>
                  <p:nvPr/>
                </p:nvSpPr>
                <p:spPr bwMode="auto">
                  <a:xfrm>
                    <a:off x="4003" y="9326"/>
                    <a:ext cx="34" cy="22"/>
                  </a:xfrm>
                  <a:custGeom>
                    <a:avLst/>
                    <a:gdLst>
                      <a:gd name="T0" fmla="*/ 0 w 34"/>
                      <a:gd name="T1" fmla="*/ 11 h 22"/>
                      <a:gd name="T2" fmla="*/ 22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2" y="0"/>
                        </a:lnTo>
                        <a:lnTo>
                          <a:pt x="34"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36" name="Freeform 160"/>
                  <p:cNvSpPr>
                    <a:spLocks/>
                  </p:cNvSpPr>
                  <p:nvPr/>
                </p:nvSpPr>
                <p:spPr bwMode="auto">
                  <a:xfrm>
                    <a:off x="4070" y="9292"/>
                    <a:ext cx="34" cy="23"/>
                  </a:xfrm>
                  <a:custGeom>
                    <a:avLst/>
                    <a:gdLst>
                      <a:gd name="T0" fmla="*/ 0 w 34"/>
                      <a:gd name="T1" fmla="*/ 12 h 23"/>
                      <a:gd name="T2" fmla="*/ 11 w 34"/>
                      <a:gd name="T3" fmla="*/ 0 h 23"/>
                      <a:gd name="T4" fmla="*/ 34 w 34"/>
                      <a:gd name="T5" fmla="*/ 12 h 23"/>
                      <a:gd name="T6" fmla="*/ 23 w 34"/>
                      <a:gd name="T7" fmla="*/ 23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11" y="0"/>
                        </a:lnTo>
                        <a:lnTo>
                          <a:pt x="34" y="12"/>
                        </a:lnTo>
                        <a:lnTo>
                          <a:pt x="23" y="23"/>
                        </a:lnTo>
                        <a:lnTo>
                          <a:pt x="0" y="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37" name="Freeform 161"/>
                  <p:cNvSpPr>
                    <a:spLocks/>
                  </p:cNvSpPr>
                  <p:nvPr/>
                </p:nvSpPr>
                <p:spPr bwMode="auto">
                  <a:xfrm>
                    <a:off x="4126" y="9270"/>
                    <a:ext cx="34" cy="22"/>
                  </a:xfrm>
                  <a:custGeom>
                    <a:avLst/>
                    <a:gdLst>
                      <a:gd name="T0" fmla="*/ 0 w 34"/>
                      <a:gd name="T1" fmla="*/ 11 h 22"/>
                      <a:gd name="T2" fmla="*/ 23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38" name="Freeform 162"/>
                  <p:cNvSpPr>
                    <a:spLocks/>
                  </p:cNvSpPr>
                  <p:nvPr/>
                </p:nvSpPr>
                <p:spPr bwMode="auto">
                  <a:xfrm>
                    <a:off x="4193" y="9248"/>
                    <a:ext cx="34" cy="22"/>
                  </a:xfrm>
                  <a:custGeom>
                    <a:avLst/>
                    <a:gdLst>
                      <a:gd name="T0" fmla="*/ 0 w 34"/>
                      <a:gd name="T1" fmla="*/ 11 h 22"/>
                      <a:gd name="T2" fmla="*/ 23 w 34"/>
                      <a:gd name="T3" fmla="*/ 0 h 22"/>
                      <a:gd name="T4" fmla="*/ 34 w 34"/>
                      <a:gd name="T5" fmla="*/ 11 h 22"/>
                      <a:gd name="T6" fmla="*/ 12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2"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39" name="Freeform 163"/>
                  <p:cNvSpPr>
                    <a:spLocks/>
                  </p:cNvSpPr>
                  <p:nvPr/>
                </p:nvSpPr>
                <p:spPr bwMode="auto">
                  <a:xfrm>
                    <a:off x="4261" y="9225"/>
                    <a:ext cx="33" cy="23"/>
                  </a:xfrm>
                  <a:custGeom>
                    <a:avLst/>
                    <a:gdLst>
                      <a:gd name="T0" fmla="*/ 0 w 33"/>
                      <a:gd name="T1" fmla="*/ 11 h 23"/>
                      <a:gd name="T2" fmla="*/ 22 w 33"/>
                      <a:gd name="T3" fmla="*/ 0 h 23"/>
                      <a:gd name="T4" fmla="*/ 33 w 33"/>
                      <a:gd name="T5" fmla="*/ 11 h 23"/>
                      <a:gd name="T6" fmla="*/ 11 w 33"/>
                      <a:gd name="T7" fmla="*/ 23 h 23"/>
                      <a:gd name="T8" fmla="*/ 0 w 33"/>
                      <a:gd name="T9" fmla="*/ 11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0" y="11"/>
                        </a:moveTo>
                        <a:lnTo>
                          <a:pt x="22" y="0"/>
                        </a:lnTo>
                        <a:lnTo>
                          <a:pt x="33" y="11"/>
                        </a:lnTo>
                        <a:lnTo>
                          <a:pt x="11" y="23"/>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40" name="Freeform 164"/>
                  <p:cNvSpPr>
                    <a:spLocks/>
                  </p:cNvSpPr>
                  <p:nvPr/>
                </p:nvSpPr>
                <p:spPr bwMode="auto">
                  <a:xfrm>
                    <a:off x="4328" y="9192"/>
                    <a:ext cx="33" cy="22"/>
                  </a:xfrm>
                  <a:custGeom>
                    <a:avLst/>
                    <a:gdLst>
                      <a:gd name="T0" fmla="*/ 0 w 33"/>
                      <a:gd name="T1" fmla="*/ 11 h 22"/>
                      <a:gd name="T2" fmla="*/ 22 w 33"/>
                      <a:gd name="T3" fmla="*/ 0 h 22"/>
                      <a:gd name="T4" fmla="*/ 33 w 33"/>
                      <a:gd name="T5" fmla="*/ 11 h 22"/>
                      <a:gd name="T6" fmla="*/ 11 w 33"/>
                      <a:gd name="T7" fmla="*/ 22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0"/>
                        </a:lnTo>
                        <a:lnTo>
                          <a:pt x="33"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41" name="Freeform 165"/>
                  <p:cNvSpPr>
                    <a:spLocks/>
                  </p:cNvSpPr>
                  <p:nvPr/>
                </p:nvSpPr>
                <p:spPr bwMode="auto">
                  <a:xfrm>
                    <a:off x="4384" y="9169"/>
                    <a:ext cx="33" cy="23"/>
                  </a:xfrm>
                  <a:custGeom>
                    <a:avLst/>
                    <a:gdLst>
                      <a:gd name="T0" fmla="*/ 0 w 33"/>
                      <a:gd name="T1" fmla="*/ 11 h 23"/>
                      <a:gd name="T2" fmla="*/ 22 w 33"/>
                      <a:gd name="T3" fmla="*/ 0 h 23"/>
                      <a:gd name="T4" fmla="*/ 33 w 33"/>
                      <a:gd name="T5" fmla="*/ 11 h 23"/>
                      <a:gd name="T6" fmla="*/ 11 w 33"/>
                      <a:gd name="T7" fmla="*/ 23 h 23"/>
                      <a:gd name="T8" fmla="*/ 0 w 33"/>
                      <a:gd name="T9" fmla="*/ 11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0" y="11"/>
                        </a:moveTo>
                        <a:lnTo>
                          <a:pt x="22" y="0"/>
                        </a:lnTo>
                        <a:lnTo>
                          <a:pt x="33" y="11"/>
                        </a:lnTo>
                        <a:lnTo>
                          <a:pt x="11" y="23"/>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42" name="Freeform 166"/>
                  <p:cNvSpPr>
                    <a:spLocks/>
                  </p:cNvSpPr>
                  <p:nvPr/>
                </p:nvSpPr>
                <p:spPr bwMode="auto">
                  <a:xfrm>
                    <a:off x="4440" y="9147"/>
                    <a:ext cx="33" cy="22"/>
                  </a:xfrm>
                  <a:custGeom>
                    <a:avLst/>
                    <a:gdLst>
                      <a:gd name="T0" fmla="*/ 0 w 33"/>
                      <a:gd name="T1" fmla="*/ 11 h 22"/>
                      <a:gd name="T2" fmla="*/ 22 w 33"/>
                      <a:gd name="T3" fmla="*/ 0 h 22"/>
                      <a:gd name="T4" fmla="*/ 33 w 33"/>
                      <a:gd name="T5" fmla="*/ 11 h 22"/>
                      <a:gd name="T6" fmla="*/ 11 w 33"/>
                      <a:gd name="T7" fmla="*/ 22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0"/>
                        </a:lnTo>
                        <a:lnTo>
                          <a:pt x="33"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43" name="Freeform 167"/>
                  <p:cNvSpPr>
                    <a:spLocks/>
                  </p:cNvSpPr>
                  <p:nvPr/>
                </p:nvSpPr>
                <p:spPr bwMode="auto">
                  <a:xfrm>
                    <a:off x="4496" y="9113"/>
                    <a:ext cx="33" cy="23"/>
                  </a:xfrm>
                  <a:custGeom>
                    <a:avLst/>
                    <a:gdLst>
                      <a:gd name="T0" fmla="*/ 0 w 33"/>
                      <a:gd name="T1" fmla="*/ 12 h 23"/>
                      <a:gd name="T2" fmla="*/ 22 w 33"/>
                      <a:gd name="T3" fmla="*/ 0 h 23"/>
                      <a:gd name="T4" fmla="*/ 33 w 33"/>
                      <a:gd name="T5" fmla="*/ 12 h 23"/>
                      <a:gd name="T6" fmla="*/ 11 w 33"/>
                      <a:gd name="T7" fmla="*/ 23 h 23"/>
                      <a:gd name="T8" fmla="*/ 0 w 33"/>
                      <a:gd name="T9" fmla="*/ 12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0" y="12"/>
                        </a:moveTo>
                        <a:lnTo>
                          <a:pt x="22" y="0"/>
                        </a:lnTo>
                        <a:lnTo>
                          <a:pt x="33" y="12"/>
                        </a:lnTo>
                        <a:lnTo>
                          <a:pt x="11" y="23"/>
                        </a:lnTo>
                        <a:lnTo>
                          <a:pt x="0" y="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44" name="Freeform 168"/>
                  <p:cNvSpPr>
                    <a:spLocks/>
                  </p:cNvSpPr>
                  <p:nvPr/>
                </p:nvSpPr>
                <p:spPr bwMode="auto">
                  <a:xfrm>
                    <a:off x="4552" y="9091"/>
                    <a:ext cx="33" cy="22"/>
                  </a:xfrm>
                  <a:custGeom>
                    <a:avLst/>
                    <a:gdLst>
                      <a:gd name="T0" fmla="*/ 0 w 33"/>
                      <a:gd name="T1" fmla="*/ 11 h 22"/>
                      <a:gd name="T2" fmla="*/ 22 w 33"/>
                      <a:gd name="T3" fmla="*/ 0 h 22"/>
                      <a:gd name="T4" fmla="*/ 33 w 33"/>
                      <a:gd name="T5" fmla="*/ 11 h 22"/>
                      <a:gd name="T6" fmla="*/ 11 w 33"/>
                      <a:gd name="T7" fmla="*/ 22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0"/>
                        </a:lnTo>
                        <a:lnTo>
                          <a:pt x="33"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45" name="Freeform 169"/>
                  <p:cNvSpPr>
                    <a:spLocks/>
                  </p:cNvSpPr>
                  <p:nvPr/>
                </p:nvSpPr>
                <p:spPr bwMode="auto">
                  <a:xfrm>
                    <a:off x="4619" y="9057"/>
                    <a:ext cx="33" cy="23"/>
                  </a:xfrm>
                  <a:custGeom>
                    <a:avLst/>
                    <a:gdLst>
                      <a:gd name="T0" fmla="*/ 0 w 33"/>
                      <a:gd name="T1" fmla="*/ 12 h 23"/>
                      <a:gd name="T2" fmla="*/ 22 w 33"/>
                      <a:gd name="T3" fmla="*/ 0 h 23"/>
                      <a:gd name="T4" fmla="*/ 33 w 33"/>
                      <a:gd name="T5" fmla="*/ 12 h 23"/>
                      <a:gd name="T6" fmla="*/ 11 w 33"/>
                      <a:gd name="T7" fmla="*/ 23 h 23"/>
                      <a:gd name="T8" fmla="*/ 0 w 33"/>
                      <a:gd name="T9" fmla="*/ 12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0" y="12"/>
                        </a:moveTo>
                        <a:lnTo>
                          <a:pt x="22" y="0"/>
                        </a:lnTo>
                        <a:lnTo>
                          <a:pt x="33" y="12"/>
                        </a:lnTo>
                        <a:lnTo>
                          <a:pt x="11" y="23"/>
                        </a:lnTo>
                        <a:lnTo>
                          <a:pt x="0" y="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46" name="Freeform 170"/>
                  <p:cNvSpPr>
                    <a:spLocks/>
                  </p:cNvSpPr>
                  <p:nvPr/>
                </p:nvSpPr>
                <p:spPr bwMode="auto">
                  <a:xfrm>
                    <a:off x="4619" y="9046"/>
                    <a:ext cx="33" cy="23"/>
                  </a:xfrm>
                  <a:custGeom>
                    <a:avLst/>
                    <a:gdLst>
                      <a:gd name="T0" fmla="*/ 0 w 33"/>
                      <a:gd name="T1" fmla="*/ 11 h 23"/>
                      <a:gd name="T2" fmla="*/ 22 w 33"/>
                      <a:gd name="T3" fmla="*/ 0 h 23"/>
                      <a:gd name="T4" fmla="*/ 33 w 33"/>
                      <a:gd name="T5" fmla="*/ 11 h 23"/>
                      <a:gd name="T6" fmla="*/ 11 w 33"/>
                      <a:gd name="T7" fmla="*/ 23 h 23"/>
                      <a:gd name="T8" fmla="*/ 0 w 33"/>
                      <a:gd name="T9" fmla="*/ 11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0" y="11"/>
                        </a:moveTo>
                        <a:lnTo>
                          <a:pt x="22" y="0"/>
                        </a:lnTo>
                        <a:lnTo>
                          <a:pt x="33" y="11"/>
                        </a:lnTo>
                        <a:lnTo>
                          <a:pt x="11" y="23"/>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47" name="Freeform 171"/>
                  <p:cNvSpPr>
                    <a:spLocks/>
                  </p:cNvSpPr>
                  <p:nvPr/>
                </p:nvSpPr>
                <p:spPr bwMode="auto">
                  <a:xfrm>
                    <a:off x="4686" y="9013"/>
                    <a:ext cx="34" cy="22"/>
                  </a:xfrm>
                  <a:custGeom>
                    <a:avLst/>
                    <a:gdLst>
                      <a:gd name="T0" fmla="*/ 0 w 34"/>
                      <a:gd name="T1" fmla="*/ 11 h 22"/>
                      <a:gd name="T2" fmla="*/ 22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2" y="0"/>
                        </a:lnTo>
                        <a:lnTo>
                          <a:pt x="34"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48" name="Freeform 172"/>
                  <p:cNvSpPr>
                    <a:spLocks/>
                  </p:cNvSpPr>
                  <p:nvPr/>
                </p:nvSpPr>
                <p:spPr bwMode="auto">
                  <a:xfrm>
                    <a:off x="4731" y="8990"/>
                    <a:ext cx="33" cy="23"/>
                  </a:xfrm>
                  <a:custGeom>
                    <a:avLst/>
                    <a:gdLst>
                      <a:gd name="T0" fmla="*/ 0 w 33"/>
                      <a:gd name="T1" fmla="*/ 11 h 23"/>
                      <a:gd name="T2" fmla="*/ 22 w 33"/>
                      <a:gd name="T3" fmla="*/ 0 h 23"/>
                      <a:gd name="T4" fmla="*/ 33 w 33"/>
                      <a:gd name="T5" fmla="*/ 11 h 23"/>
                      <a:gd name="T6" fmla="*/ 11 w 33"/>
                      <a:gd name="T7" fmla="*/ 23 h 23"/>
                      <a:gd name="T8" fmla="*/ 0 w 33"/>
                      <a:gd name="T9" fmla="*/ 11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0" y="11"/>
                        </a:moveTo>
                        <a:lnTo>
                          <a:pt x="22" y="0"/>
                        </a:lnTo>
                        <a:lnTo>
                          <a:pt x="33" y="11"/>
                        </a:lnTo>
                        <a:lnTo>
                          <a:pt x="11" y="23"/>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49" name="Freeform 173"/>
                  <p:cNvSpPr>
                    <a:spLocks/>
                  </p:cNvSpPr>
                  <p:nvPr/>
                </p:nvSpPr>
                <p:spPr bwMode="auto">
                  <a:xfrm>
                    <a:off x="4776" y="8957"/>
                    <a:ext cx="33" cy="22"/>
                  </a:xfrm>
                  <a:custGeom>
                    <a:avLst/>
                    <a:gdLst>
                      <a:gd name="T0" fmla="*/ 0 w 33"/>
                      <a:gd name="T1" fmla="*/ 11 h 22"/>
                      <a:gd name="T2" fmla="*/ 22 w 33"/>
                      <a:gd name="T3" fmla="*/ 0 h 22"/>
                      <a:gd name="T4" fmla="*/ 33 w 33"/>
                      <a:gd name="T5" fmla="*/ 11 h 22"/>
                      <a:gd name="T6" fmla="*/ 11 w 33"/>
                      <a:gd name="T7" fmla="*/ 22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0"/>
                        </a:lnTo>
                        <a:lnTo>
                          <a:pt x="33"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50" name="Freeform 174"/>
                  <p:cNvSpPr>
                    <a:spLocks/>
                  </p:cNvSpPr>
                  <p:nvPr/>
                </p:nvSpPr>
                <p:spPr bwMode="auto">
                  <a:xfrm>
                    <a:off x="4843" y="8923"/>
                    <a:ext cx="33" cy="22"/>
                  </a:xfrm>
                  <a:custGeom>
                    <a:avLst/>
                    <a:gdLst>
                      <a:gd name="T0" fmla="*/ 0 w 33"/>
                      <a:gd name="T1" fmla="*/ 11 h 22"/>
                      <a:gd name="T2" fmla="*/ 22 w 33"/>
                      <a:gd name="T3" fmla="*/ 0 h 22"/>
                      <a:gd name="T4" fmla="*/ 33 w 33"/>
                      <a:gd name="T5" fmla="*/ 11 h 22"/>
                      <a:gd name="T6" fmla="*/ 11 w 33"/>
                      <a:gd name="T7" fmla="*/ 22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0"/>
                        </a:lnTo>
                        <a:lnTo>
                          <a:pt x="33"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51" name="Freeform 175"/>
                  <p:cNvSpPr>
                    <a:spLocks/>
                  </p:cNvSpPr>
                  <p:nvPr/>
                </p:nvSpPr>
                <p:spPr bwMode="auto">
                  <a:xfrm>
                    <a:off x="4854" y="8912"/>
                    <a:ext cx="34" cy="22"/>
                  </a:xfrm>
                  <a:custGeom>
                    <a:avLst/>
                    <a:gdLst>
                      <a:gd name="T0" fmla="*/ 0 w 34"/>
                      <a:gd name="T1" fmla="*/ 11 h 22"/>
                      <a:gd name="T2" fmla="*/ 22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2" y="0"/>
                        </a:lnTo>
                        <a:lnTo>
                          <a:pt x="34"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52" name="Freeform 176"/>
                  <p:cNvSpPr>
                    <a:spLocks/>
                  </p:cNvSpPr>
                  <p:nvPr/>
                </p:nvSpPr>
                <p:spPr bwMode="auto">
                  <a:xfrm>
                    <a:off x="4910" y="8878"/>
                    <a:ext cx="33" cy="23"/>
                  </a:xfrm>
                  <a:custGeom>
                    <a:avLst/>
                    <a:gdLst>
                      <a:gd name="T0" fmla="*/ 0 w 33"/>
                      <a:gd name="T1" fmla="*/ 11 h 23"/>
                      <a:gd name="T2" fmla="*/ 22 w 33"/>
                      <a:gd name="T3" fmla="*/ 0 h 23"/>
                      <a:gd name="T4" fmla="*/ 33 w 33"/>
                      <a:gd name="T5" fmla="*/ 11 h 23"/>
                      <a:gd name="T6" fmla="*/ 11 w 33"/>
                      <a:gd name="T7" fmla="*/ 23 h 23"/>
                      <a:gd name="T8" fmla="*/ 0 w 33"/>
                      <a:gd name="T9" fmla="*/ 11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0" y="11"/>
                        </a:moveTo>
                        <a:lnTo>
                          <a:pt x="22" y="0"/>
                        </a:lnTo>
                        <a:lnTo>
                          <a:pt x="33" y="11"/>
                        </a:lnTo>
                        <a:lnTo>
                          <a:pt x="11" y="23"/>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53" name="Freeform 177"/>
                  <p:cNvSpPr>
                    <a:spLocks/>
                  </p:cNvSpPr>
                  <p:nvPr/>
                </p:nvSpPr>
                <p:spPr bwMode="auto">
                  <a:xfrm>
                    <a:off x="4977" y="8833"/>
                    <a:ext cx="34" cy="23"/>
                  </a:xfrm>
                  <a:custGeom>
                    <a:avLst/>
                    <a:gdLst>
                      <a:gd name="T0" fmla="*/ 0 w 34"/>
                      <a:gd name="T1" fmla="*/ 12 h 23"/>
                      <a:gd name="T2" fmla="*/ 11 w 34"/>
                      <a:gd name="T3" fmla="*/ 0 h 23"/>
                      <a:gd name="T4" fmla="*/ 34 w 34"/>
                      <a:gd name="T5" fmla="*/ 12 h 23"/>
                      <a:gd name="T6" fmla="*/ 22 w 34"/>
                      <a:gd name="T7" fmla="*/ 23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11" y="0"/>
                        </a:lnTo>
                        <a:lnTo>
                          <a:pt x="34" y="12"/>
                        </a:lnTo>
                        <a:lnTo>
                          <a:pt x="22" y="23"/>
                        </a:lnTo>
                        <a:lnTo>
                          <a:pt x="0" y="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54" name="Rectangle 178"/>
                  <p:cNvSpPr>
                    <a:spLocks noChangeArrowheads="1"/>
                  </p:cNvSpPr>
                  <p:nvPr/>
                </p:nvSpPr>
                <p:spPr bwMode="auto">
                  <a:xfrm>
                    <a:off x="5044" y="8822"/>
                    <a:ext cx="11" cy="1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855" name="Freeform 179"/>
                  <p:cNvSpPr>
                    <a:spLocks/>
                  </p:cNvSpPr>
                  <p:nvPr/>
                </p:nvSpPr>
                <p:spPr bwMode="auto">
                  <a:xfrm>
                    <a:off x="5022" y="8811"/>
                    <a:ext cx="33" cy="22"/>
                  </a:xfrm>
                  <a:custGeom>
                    <a:avLst/>
                    <a:gdLst>
                      <a:gd name="T0" fmla="*/ 0 w 33"/>
                      <a:gd name="T1" fmla="*/ 11 h 22"/>
                      <a:gd name="T2" fmla="*/ 22 w 33"/>
                      <a:gd name="T3" fmla="*/ 0 h 22"/>
                      <a:gd name="T4" fmla="*/ 33 w 33"/>
                      <a:gd name="T5" fmla="*/ 11 h 22"/>
                      <a:gd name="T6" fmla="*/ 11 w 33"/>
                      <a:gd name="T7" fmla="*/ 22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0"/>
                        </a:lnTo>
                        <a:lnTo>
                          <a:pt x="33"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56" name="Freeform 180"/>
                  <p:cNvSpPr>
                    <a:spLocks/>
                  </p:cNvSpPr>
                  <p:nvPr/>
                </p:nvSpPr>
                <p:spPr bwMode="auto">
                  <a:xfrm>
                    <a:off x="5089" y="8766"/>
                    <a:ext cx="34" cy="23"/>
                  </a:xfrm>
                  <a:custGeom>
                    <a:avLst/>
                    <a:gdLst>
                      <a:gd name="T0" fmla="*/ 0 w 34"/>
                      <a:gd name="T1" fmla="*/ 11 h 23"/>
                      <a:gd name="T2" fmla="*/ 11 w 34"/>
                      <a:gd name="T3" fmla="*/ 0 h 23"/>
                      <a:gd name="T4" fmla="*/ 34 w 34"/>
                      <a:gd name="T5" fmla="*/ 11 h 23"/>
                      <a:gd name="T6" fmla="*/ 22 w 34"/>
                      <a:gd name="T7" fmla="*/ 23 h 23"/>
                      <a:gd name="T8" fmla="*/ 0 w 34"/>
                      <a:gd name="T9" fmla="*/ 11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1"/>
                        </a:moveTo>
                        <a:lnTo>
                          <a:pt x="11" y="0"/>
                        </a:lnTo>
                        <a:lnTo>
                          <a:pt x="34" y="11"/>
                        </a:lnTo>
                        <a:lnTo>
                          <a:pt x="22" y="23"/>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57" name="Freeform 181"/>
                  <p:cNvSpPr>
                    <a:spLocks/>
                  </p:cNvSpPr>
                  <p:nvPr/>
                </p:nvSpPr>
                <p:spPr bwMode="auto">
                  <a:xfrm>
                    <a:off x="5123" y="8744"/>
                    <a:ext cx="33" cy="22"/>
                  </a:xfrm>
                  <a:custGeom>
                    <a:avLst/>
                    <a:gdLst>
                      <a:gd name="T0" fmla="*/ 0 w 33"/>
                      <a:gd name="T1" fmla="*/ 11 h 22"/>
                      <a:gd name="T2" fmla="*/ 22 w 33"/>
                      <a:gd name="T3" fmla="*/ 0 h 22"/>
                      <a:gd name="T4" fmla="*/ 33 w 33"/>
                      <a:gd name="T5" fmla="*/ 11 h 22"/>
                      <a:gd name="T6" fmla="*/ 11 w 33"/>
                      <a:gd name="T7" fmla="*/ 22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0"/>
                        </a:lnTo>
                        <a:lnTo>
                          <a:pt x="33"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58" name="Freeform 182"/>
                  <p:cNvSpPr>
                    <a:spLocks/>
                  </p:cNvSpPr>
                  <p:nvPr/>
                </p:nvSpPr>
                <p:spPr bwMode="auto">
                  <a:xfrm>
                    <a:off x="5179" y="8710"/>
                    <a:ext cx="33" cy="23"/>
                  </a:xfrm>
                  <a:custGeom>
                    <a:avLst/>
                    <a:gdLst>
                      <a:gd name="T0" fmla="*/ 0 w 33"/>
                      <a:gd name="T1" fmla="*/ 12 h 23"/>
                      <a:gd name="T2" fmla="*/ 22 w 33"/>
                      <a:gd name="T3" fmla="*/ 0 h 23"/>
                      <a:gd name="T4" fmla="*/ 33 w 33"/>
                      <a:gd name="T5" fmla="*/ 12 h 23"/>
                      <a:gd name="T6" fmla="*/ 11 w 33"/>
                      <a:gd name="T7" fmla="*/ 23 h 23"/>
                      <a:gd name="T8" fmla="*/ 0 w 33"/>
                      <a:gd name="T9" fmla="*/ 12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0" y="12"/>
                        </a:moveTo>
                        <a:lnTo>
                          <a:pt x="22" y="0"/>
                        </a:lnTo>
                        <a:lnTo>
                          <a:pt x="33" y="12"/>
                        </a:lnTo>
                        <a:lnTo>
                          <a:pt x="11" y="23"/>
                        </a:lnTo>
                        <a:lnTo>
                          <a:pt x="0" y="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59" name="Freeform 183"/>
                  <p:cNvSpPr>
                    <a:spLocks/>
                  </p:cNvSpPr>
                  <p:nvPr/>
                </p:nvSpPr>
                <p:spPr bwMode="auto">
                  <a:xfrm>
                    <a:off x="5212" y="8688"/>
                    <a:ext cx="34" cy="22"/>
                  </a:xfrm>
                  <a:custGeom>
                    <a:avLst/>
                    <a:gdLst>
                      <a:gd name="T0" fmla="*/ 0 w 34"/>
                      <a:gd name="T1" fmla="*/ 11 h 22"/>
                      <a:gd name="T2" fmla="*/ 23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60" name="Freeform 184"/>
                  <p:cNvSpPr>
                    <a:spLocks/>
                  </p:cNvSpPr>
                  <p:nvPr/>
                </p:nvSpPr>
                <p:spPr bwMode="auto">
                  <a:xfrm>
                    <a:off x="5279" y="8654"/>
                    <a:ext cx="34" cy="23"/>
                  </a:xfrm>
                  <a:custGeom>
                    <a:avLst/>
                    <a:gdLst>
                      <a:gd name="T0" fmla="*/ 0 w 34"/>
                      <a:gd name="T1" fmla="*/ 12 h 23"/>
                      <a:gd name="T2" fmla="*/ 23 w 34"/>
                      <a:gd name="T3" fmla="*/ 0 h 23"/>
                      <a:gd name="T4" fmla="*/ 34 w 34"/>
                      <a:gd name="T5" fmla="*/ 12 h 23"/>
                      <a:gd name="T6" fmla="*/ 12 w 34"/>
                      <a:gd name="T7" fmla="*/ 23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3" y="0"/>
                        </a:lnTo>
                        <a:lnTo>
                          <a:pt x="34" y="12"/>
                        </a:lnTo>
                        <a:lnTo>
                          <a:pt x="12" y="23"/>
                        </a:lnTo>
                        <a:lnTo>
                          <a:pt x="0" y="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61" name="Freeform 185"/>
                  <p:cNvSpPr>
                    <a:spLocks/>
                  </p:cNvSpPr>
                  <p:nvPr/>
                </p:nvSpPr>
                <p:spPr bwMode="auto">
                  <a:xfrm>
                    <a:off x="5324" y="8632"/>
                    <a:ext cx="34" cy="22"/>
                  </a:xfrm>
                  <a:custGeom>
                    <a:avLst/>
                    <a:gdLst>
                      <a:gd name="T0" fmla="*/ 0 w 34"/>
                      <a:gd name="T1" fmla="*/ 11 h 22"/>
                      <a:gd name="T2" fmla="*/ 23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62" name="Freeform 186"/>
                  <p:cNvSpPr>
                    <a:spLocks/>
                  </p:cNvSpPr>
                  <p:nvPr/>
                </p:nvSpPr>
                <p:spPr bwMode="auto">
                  <a:xfrm>
                    <a:off x="5369" y="8598"/>
                    <a:ext cx="33" cy="23"/>
                  </a:xfrm>
                  <a:custGeom>
                    <a:avLst/>
                    <a:gdLst>
                      <a:gd name="T0" fmla="*/ 0 w 33"/>
                      <a:gd name="T1" fmla="*/ 12 h 23"/>
                      <a:gd name="T2" fmla="*/ 22 w 33"/>
                      <a:gd name="T3" fmla="*/ 0 h 23"/>
                      <a:gd name="T4" fmla="*/ 33 w 33"/>
                      <a:gd name="T5" fmla="*/ 12 h 23"/>
                      <a:gd name="T6" fmla="*/ 11 w 33"/>
                      <a:gd name="T7" fmla="*/ 23 h 23"/>
                      <a:gd name="T8" fmla="*/ 0 w 33"/>
                      <a:gd name="T9" fmla="*/ 12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0" y="12"/>
                        </a:moveTo>
                        <a:lnTo>
                          <a:pt x="22" y="0"/>
                        </a:lnTo>
                        <a:lnTo>
                          <a:pt x="33" y="12"/>
                        </a:lnTo>
                        <a:lnTo>
                          <a:pt x="11" y="23"/>
                        </a:lnTo>
                        <a:lnTo>
                          <a:pt x="0" y="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63" name="Freeform 187"/>
                  <p:cNvSpPr>
                    <a:spLocks/>
                  </p:cNvSpPr>
                  <p:nvPr/>
                </p:nvSpPr>
                <p:spPr bwMode="auto">
                  <a:xfrm>
                    <a:off x="5436" y="8565"/>
                    <a:ext cx="34" cy="22"/>
                  </a:xfrm>
                  <a:custGeom>
                    <a:avLst/>
                    <a:gdLst>
                      <a:gd name="T0" fmla="*/ 0 w 34"/>
                      <a:gd name="T1" fmla="*/ 11 h 22"/>
                      <a:gd name="T2" fmla="*/ 22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2" y="0"/>
                        </a:lnTo>
                        <a:lnTo>
                          <a:pt x="34"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64" name="Freeform 188"/>
                  <p:cNvSpPr>
                    <a:spLocks/>
                  </p:cNvSpPr>
                  <p:nvPr/>
                </p:nvSpPr>
                <p:spPr bwMode="auto">
                  <a:xfrm>
                    <a:off x="5436" y="8554"/>
                    <a:ext cx="34" cy="22"/>
                  </a:xfrm>
                  <a:custGeom>
                    <a:avLst/>
                    <a:gdLst>
                      <a:gd name="T0" fmla="*/ 0 w 34"/>
                      <a:gd name="T1" fmla="*/ 11 h 22"/>
                      <a:gd name="T2" fmla="*/ 22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2" y="0"/>
                        </a:lnTo>
                        <a:lnTo>
                          <a:pt x="34"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65" name="Rectangle 189"/>
                  <p:cNvSpPr>
                    <a:spLocks noChangeArrowheads="1"/>
                  </p:cNvSpPr>
                  <p:nvPr/>
                </p:nvSpPr>
                <p:spPr bwMode="auto">
                  <a:xfrm>
                    <a:off x="5514" y="8531"/>
                    <a:ext cx="12" cy="1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866" name="Freeform 190"/>
                  <p:cNvSpPr>
                    <a:spLocks/>
                  </p:cNvSpPr>
                  <p:nvPr/>
                </p:nvSpPr>
                <p:spPr bwMode="auto">
                  <a:xfrm>
                    <a:off x="5503" y="8520"/>
                    <a:ext cx="34" cy="22"/>
                  </a:xfrm>
                  <a:custGeom>
                    <a:avLst/>
                    <a:gdLst>
                      <a:gd name="T0" fmla="*/ 0 w 34"/>
                      <a:gd name="T1" fmla="*/ 11 h 22"/>
                      <a:gd name="T2" fmla="*/ 23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67" name="Freeform 191"/>
                  <p:cNvSpPr>
                    <a:spLocks/>
                  </p:cNvSpPr>
                  <p:nvPr/>
                </p:nvSpPr>
                <p:spPr bwMode="auto">
                  <a:xfrm>
                    <a:off x="5570" y="8486"/>
                    <a:ext cx="34" cy="23"/>
                  </a:xfrm>
                  <a:custGeom>
                    <a:avLst/>
                    <a:gdLst>
                      <a:gd name="T0" fmla="*/ 0 w 34"/>
                      <a:gd name="T1" fmla="*/ 12 h 23"/>
                      <a:gd name="T2" fmla="*/ 23 w 34"/>
                      <a:gd name="T3" fmla="*/ 0 h 23"/>
                      <a:gd name="T4" fmla="*/ 34 w 34"/>
                      <a:gd name="T5" fmla="*/ 12 h 23"/>
                      <a:gd name="T6" fmla="*/ 12 w 34"/>
                      <a:gd name="T7" fmla="*/ 23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3" y="0"/>
                        </a:lnTo>
                        <a:lnTo>
                          <a:pt x="34" y="12"/>
                        </a:lnTo>
                        <a:lnTo>
                          <a:pt x="12" y="23"/>
                        </a:lnTo>
                        <a:lnTo>
                          <a:pt x="0" y="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68" name="Freeform 192"/>
                  <p:cNvSpPr>
                    <a:spLocks/>
                  </p:cNvSpPr>
                  <p:nvPr/>
                </p:nvSpPr>
                <p:spPr bwMode="auto">
                  <a:xfrm>
                    <a:off x="5615" y="8464"/>
                    <a:ext cx="34" cy="22"/>
                  </a:xfrm>
                  <a:custGeom>
                    <a:avLst/>
                    <a:gdLst>
                      <a:gd name="T0" fmla="*/ 0 w 34"/>
                      <a:gd name="T1" fmla="*/ 11 h 22"/>
                      <a:gd name="T2" fmla="*/ 23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69" name="Rectangle 193"/>
                  <p:cNvSpPr>
                    <a:spLocks noChangeArrowheads="1"/>
                  </p:cNvSpPr>
                  <p:nvPr/>
                </p:nvSpPr>
                <p:spPr bwMode="auto">
                  <a:xfrm>
                    <a:off x="5694" y="8442"/>
                    <a:ext cx="11" cy="1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870" name="Freeform 194"/>
                  <p:cNvSpPr>
                    <a:spLocks/>
                  </p:cNvSpPr>
                  <p:nvPr/>
                </p:nvSpPr>
                <p:spPr bwMode="auto">
                  <a:xfrm>
                    <a:off x="5727" y="8408"/>
                    <a:ext cx="34" cy="22"/>
                  </a:xfrm>
                  <a:custGeom>
                    <a:avLst/>
                    <a:gdLst>
                      <a:gd name="T0" fmla="*/ 0 w 34"/>
                      <a:gd name="T1" fmla="*/ 11 h 22"/>
                      <a:gd name="T2" fmla="*/ 23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71" name="Freeform 195"/>
                  <p:cNvSpPr>
                    <a:spLocks/>
                  </p:cNvSpPr>
                  <p:nvPr/>
                </p:nvSpPr>
                <p:spPr bwMode="auto">
                  <a:xfrm>
                    <a:off x="5794" y="8374"/>
                    <a:ext cx="34" cy="23"/>
                  </a:xfrm>
                  <a:custGeom>
                    <a:avLst/>
                    <a:gdLst>
                      <a:gd name="T0" fmla="*/ 0 w 34"/>
                      <a:gd name="T1" fmla="*/ 12 h 23"/>
                      <a:gd name="T2" fmla="*/ 23 w 34"/>
                      <a:gd name="T3" fmla="*/ 0 h 23"/>
                      <a:gd name="T4" fmla="*/ 34 w 34"/>
                      <a:gd name="T5" fmla="*/ 12 h 23"/>
                      <a:gd name="T6" fmla="*/ 12 w 34"/>
                      <a:gd name="T7" fmla="*/ 23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3" y="0"/>
                        </a:lnTo>
                        <a:lnTo>
                          <a:pt x="34" y="12"/>
                        </a:lnTo>
                        <a:lnTo>
                          <a:pt x="12" y="23"/>
                        </a:lnTo>
                        <a:lnTo>
                          <a:pt x="0" y="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72" name="Freeform 196"/>
                  <p:cNvSpPr>
                    <a:spLocks/>
                  </p:cNvSpPr>
                  <p:nvPr/>
                </p:nvSpPr>
                <p:spPr bwMode="auto">
                  <a:xfrm>
                    <a:off x="5817" y="8363"/>
                    <a:ext cx="33" cy="23"/>
                  </a:xfrm>
                  <a:custGeom>
                    <a:avLst/>
                    <a:gdLst>
                      <a:gd name="T0" fmla="*/ 0 w 33"/>
                      <a:gd name="T1" fmla="*/ 11 h 23"/>
                      <a:gd name="T2" fmla="*/ 22 w 33"/>
                      <a:gd name="T3" fmla="*/ 0 h 23"/>
                      <a:gd name="T4" fmla="*/ 33 w 33"/>
                      <a:gd name="T5" fmla="*/ 11 h 23"/>
                      <a:gd name="T6" fmla="*/ 11 w 33"/>
                      <a:gd name="T7" fmla="*/ 23 h 23"/>
                      <a:gd name="T8" fmla="*/ 0 w 33"/>
                      <a:gd name="T9" fmla="*/ 11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0" y="11"/>
                        </a:moveTo>
                        <a:lnTo>
                          <a:pt x="22" y="0"/>
                        </a:lnTo>
                        <a:lnTo>
                          <a:pt x="33" y="11"/>
                        </a:lnTo>
                        <a:lnTo>
                          <a:pt x="11" y="23"/>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73" name="Rectangle 197"/>
                  <p:cNvSpPr>
                    <a:spLocks noChangeArrowheads="1"/>
                  </p:cNvSpPr>
                  <p:nvPr/>
                </p:nvSpPr>
                <p:spPr bwMode="auto">
                  <a:xfrm>
                    <a:off x="5895" y="8341"/>
                    <a:ext cx="11" cy="1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874" name="Freeform 198"/>
                  <p:cNvSpPr>
                    <a:spLocks/>
                  </p:cNvSpPr>
                  <p:nvPr/>
                </p:nvSpPr>
                <p:spPr bwMode="auto">
                  <a:xfrm>
                    <a:off x="5895" y="8330"/>
                    <a:ext cx="34" cy="22"/>
                  </a:xfrm>
                  <a:custGeom>
                    <a:avLst/>
                    <a:gdLst>
                      <a:gd name="T0" fmla="*/ 0 w 34"/>
                      <a:gd name="T1" fmla="*/ 11 h 22"/>
                      <a:gd name="T2" fmla="*/ 22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2" y="0"/>
                        </a:lnTo>
                        <a:lnTo>
                          <a:pt x="34"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75" name="Freeform 199"/>
                  <p:cNvSpPr>
                    <a:spLocks/>
                  </p:cNvSpPr>
                  <p:nvPr/>
                </p:nvSpPr>
                <p:spPr bwMode="auto">
                  <a:xfrm>
                    <a:off x="5951" y="8296"/>
                    <a:ext cx="34" cy="22"/>
                  </a:xfrm>
                  <a:custGeom>
                    <a:avLst/>
                    <a:gdLst>
                      <a:gd name="T0" fmla="*/ 0 w 34"/>
                      <a:gd name="T1" fmla="*/ 11 h 22"/>
                      <a:gd name="T2" fmla="*/ 22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2" y="0"/>
                        </a:lnTo>
                        <a:lnTo>
                          <a:pt x="34"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76" name="Freeform 200"/>
                  <p:cNvSpPr>
                    <a:spLocks/>
                  </p:cNvSpPr>
                  <p:nvPr/>
                </p:nvSpPr>
                <p:spPr bwMode="auto">
                  <a:xfrm>
                    <a:off x="5973" y="8285"/>
                    <a:ext cx="34" cy="22"/>
                  </a:xfrm>
                  <a:custGeom>
                    <a:avLst/>
                    <a:gdLst>
                      <a:gd name="T0" fmla="*/ 0 w 34"/>
                      <a:gd name="T1" fmla="*/ 11 h 22"/>
                      <a:gd name="T2" fmla="*/ 23 w 34"/>
                      <a:gd name="T3" fmla="*/ 0 h 22"/>
                      <a:gd name="T4" fmla="*/ 34 w 34"/>
                      <a:gd name="T5" fmla="*/ 11 h 22"/>
                      <a:gd name="T6" fmla="*/ 12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2"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77" name="Freeform 201"/>
                  <p:cNvSpPr>
                    <a:spLocks/>
                  </p:cNvSpPr>
                  <p:nvPr/>
                </p:nvSpPr>
                <p:spPr bwMode="auto">
                  <a:xfrm>
                    <a:off x="6052" y="8251"/>
                    <a:ext cx="22" cy="34"/>
                  </a:xfrm>
                  <a:custGeom>
                    <a:avLst/>
                    <a:gdLst>
                      <a:gd name="T0" fmla="*/ 0 w 22"/>
                      <a:gd name="T1" fmla="*/ 23 h 34"/>
                      <a:gd name="T2" fmla="*/ 11 w 22"/>
                      <a:gd name="T3" fmla="*/ 0 h 34"/>
                      <a:gd name="T4" fmla="*/ 22 w 22"/>
                      <a:gd name="T5" fmla="*/ 12 h 34"/>
                      <a:gd name="T6" fmla="*/ 11 w 22"/>
                      <a:gd name="T7" fmla="*/ 34 h 34"/>
                      <a:gd name="T8" fmla="*/ 0 w 22"/>
                      <a:gd name="T9" fmla="*/ 23 h 34"/>
                      <a:gd name="T10" fmla="*/ 0 60000 65536"/>
                      <a:gd name="T11" fmla="*/ 0 60000 65536"/>
                      <a:gd name="T12" fmla="*/ 0 60000 65536"/>
                      <a:gd name="T13" fmla="*/ 0 60000 65536"/>
                      <a:gd name="T14" fmla="*/ 0 60000 65536"/>
                      <a:gd name="T15" fmla="*/ 0 w 22"/>
                      <a:gd name="T16" fmla="*/ 0 h 34"/>
                      <a:gd name="T17" fmla="*/ 22 w 22"/>
                      <a:gd name="T18" fmla="*/ 34 h 34"/>
                    </a:gdLst>
                    <a:ahLst/>
                    <a:cxnLst>
                      <a:cxn ang="T10">
                        <a:pos x="T0" y="T1"/>
                      </a:cxn>
                      <a:cxn ang="T11">
                        <a:pos x="T2" y="T3"/>
                      </a:cxn>
                      <a:cxn ang="T12">
                        <a:pos x="T4" y="T5"/>
                      </a:cxn>
                      <a:cxn ang="T13">
                        <a:pos x="T6" y="T7"/>
                      </a:cxn>
                      <a:cxn ang="T14">
                        <a:pos x="T8" y="T9"/>
                      </a:cxn>
                    </a:cxnLst>
                    <a:rect l="T15" t="T16" r="T17" b="T18"/>
                    <a:pathLst>
                      <a:path w="22" h="34">
                        <a:moveTo>
                          <a:pt x="0" y="23"/>
                        </a:moveTo>
                        <a:lnTo>
                          <a:pt x="11" y="0"/>
                        </a:lnTo>
                        <a:lnTo>
                          <a:pt x="22" y="12"/>
                        </a:lnTo>
                        <a:lnTo>
                          <a:pt x="11" y="34"/>
                        </a:lnTo>
                        <a:lnTo>
                          <a:pt x="0" y="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78" name="Rectangle 202"/>
                  <p:cNvSpPr>
                    <a:spLocks noChangeArrowheads="1"/>
                  </p:cNvSpPr>
                  <p:nvPr/>
                </p:nvSpPr>
                <p:spPr bwMode="auto">
                  <a:xfrm>
                    <a:off x="6097" y="8240"/>
                    <a:ext cx="11" cy="1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879" name="Freeform 203"/>
                  <p:cNvSpPr>
                    <a:spLocks/>
                  </p:cNvSpPr>
                  <p:nvPr/>
                </p:nvSpPr>
                <p:spPr bwMode="auto">
                  <a:xfrm>
                    <a:off x="6097" y="8229"/>
                    <a:ext cx="33" cy="22"/>
                  </a:xfrm>
                  <a:custGeom>
                    <a:avLst/>
                    <a:gdLst>
                      <a:gd name="T0" fmla="*/ 0 w 33"/>
                      <a:gd name="T1" fmla="*/ 11 h 22"/>
                      <a:gd name="T2" fmla="*/ 22 w 33"/>
                      <a:gd name="T3" fmla="*/ 0 h 22"/>
                      <a:gd name="T4" fmla="*/ 33 w 33"/>
                      <a:gd name="T5" fmla="*/ 11 h 22"/>
                      <a:gd name="T6" fmla="*/ 11 w 33"/>
                      <a:gd name="T7" fmla="*/ 22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0"/>
                        </a:lnTo>
                        <a:lnTo>
                          <a:pt x="33"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80" name="Freeform 204"/>
                  <p:cNvSpPr>
                    <a:spLocks/>
                  </p:cNvSpPr>
                  <p:nvPr/>
                </p:nvSpPr>
                <p:spPr bwMode="auto">
                  <a:xfrm>
                    <a:off x="6164" y="8207"/>
                    <a:ext cx="33" cy="22"/>
                  </a:xfrm>
                  <a:custGeom>
                    <a:avLst/>
                    <a:gdLst>
                      <a:gd name="T0" fmla="*/ 0 w 33"/>
                      <a:gd name="T1" fmla="*/ 11 h 22"/>
                      <a:gd name="T2" fmla="*/ 22 w 33"/>
                      <a:gd name="T3" fmla="*/ 0 h 22"/>
                      <a:gd name="T4" fmla="*/ 33 w 33"/>
                      <a:gd name="T5" fmla="*/ 11 h 22"/>
                      <a:gd name="T6" fmla="*/ 11 w 33"/>
                      <a:gd name="T7" fmla="*/ 22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0"/>
                        </a:lnTo>
                        <a:lnTo>
                          <a:pt x="33"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81" name="Freeform 205"/>
                  <p:cNvSpPr>
                    <a:spLocks/>
                  </p:cNvSpPr>
                  <p:nvPr/>
                </p:nvSpPr>
                <p:spPr bwMode="auto">
                  <a:xfrm>
                    <a:off x="6220" y="8184"/>
                    <a:ext cx="33" cy="23"/>
                  </a:xfrm>
                  <a:custGeom>
                    <a:avLst/>
                    <a:gdLst>
                      <a:gd name="T0" fmla="*/ 0 w 33"/>
                      <a:gd name="T1" fmla="*/ 11 h 23"/>
                      <a:gd name="T2" fmla="*/ 22 w 33"/>
                      <a:gd name="T3" fmla="*/ 0 h 23"/>
                      <a:gd name="T4" fmla="*/ 33 w 33"/>
                      <a:gd name="T5" fmla="*/ 11 h 23"/>
                      <a:gd name="T6" fmla="*/ 11 w 33"/>
                      <a:gd name="T7" fmla="*/ 23 h 23"/>
                      <a:gd name="T8" fmla="*/ 0 w 33"/>
                      <a:gd name="T9" fmla="*/ 11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0" y="11"/>
                        </a:moveTo>
                        <a:lnTo>
                          <a:pt x="22" y="0"/>
                        </a:lnTo>
                        <a:lnTo>
                          <a:pt x="33" y="11"/>
                        </a:lnTo>
                        <a:lnTo>
                          <a:pt x="11" y="23"/>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82" name="Freeform 206"/>
                  <p:cNvSpPr>
                    <a:spLocks/>
                  </p:cNvSpPr>
                  <p:nvPr/>
                </p:nvSpPr>
                <p:spPr bwMode="auto">
                  <a:xfrm>
                    <a:off x="6265" y="8162"/>
                    <a:ext cx="33" cy="22"/>
                  </a:xfrm>
                  <a:custGeom>
                    <a:avLst/>
                    <a:gdLst>
                      <a:gd name="T0" fmla="*/ 0 w 33"/>
                      <a:gd name="T1" fmla="*/ 11 h 22"/>
                      <a:gd name="T2" fmla="*/ 22 w 33"/>
                      <a:gd name="T3" fmla="*/ 0 h 22"/>
                      <a:gd name="T4" fmla="*/ 33 w 33"/>
                      <a:gd name="T5" fmla="*/ 11 h 22"/>
                      <a:gd name="T6" fmla="*/ 11 w 33"/>
                      <a:gd name="T7" fmla="*/ 22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0"/>
                        </a:lnTo>
                        <a:lnTo>
                          <a:pt x="33"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83" name="Freeform 207"/>
                  <p:cNvSpPr>
                    <a:spLocks/>
                  </p:cNvSpPr>
                  <p:nvPr/>
                </p:nvSpPr>
                <p:spPr bwMode="auto">
                  <a:xfrm>
                    <a:off x="6321" y="8139"/>
                    <a:ext cx="33" cy="23"/>
                  </a:xfrm>
                  <a:custGeom>
                    <a:avLst/>
                    <a:gdLst>
                      <a:gd name="T0" fmla="*/ 0 w 33"/>
                      <a:gd name="T1" fmla="*/ 12 h 23"/>
                      <a:gd name="T2" fmla="*/ 22 w 33"/>
                      <a:gd name="T3" fmla="*/ 0 h 23"/>
                      <a:gd name="T4" fmla="*/ 33 w 33"/>
                      <a:gd name="T5" fmla="*/ 12 h 23"/>
                      <a:gd name="T6" fmla="*/ 11 w 33"/>
                      <a:gd name="T7" fmla="*/ 23 h 23"/>
                      <a:gd name="T8" fmla="*/ 0 w 33"/>
                      <a:gd name="T9" fmla="*/ 12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0" y="12"/>
                        </a:moveTo>
                        <a:lnTo>
                          <a:pt x="22" y="0"/>
                        </a:lnTo>
                        <a:lnTo>
                          <a:pt x="33" y="12"/>
                        </a:lnTo>
                        <a:lnTo>
                          <a:pt x="11" y="23"/>
                        </a:lnTo>
                        <a:lnTo>
                          <a:pt x="0" y="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324" name="Group 208"/>
                <p:cNvGrpSpPr>
                  <a:grpSpLocks/>
                </p:cNvGrpSpPr>
                <p:nvPr/>
              </p:nvGrpSpPr>
              <p:grpSpPr bwMode="auto">
                <a:xfrm>
                  <a:off x="3846" y="7143"/>
                  <a:ext cx="4512" cy="2620"/>
                  <a:chOff x="3846" y="7143"/>
                  <a:chExt cx="4512" cy="2620"/>
                </a:xfrm>
              </p:grpSpPr>
              <p:sp>
                <p:nvSpPr>
                  <p:cNvPr id="13484" name="Freeform 209"/>
                  <p:cNvSpPr>
                    <a:spLocks/>
                  </p:cNvSpPr>
                  <p:nvPr/>
                </p:nvSpPr>
                <p:spPr bwMode="auto">
                  <a:xfrm>
                    <a:off x="6365" y="8117"/>
                    <a:ext cx="34" cy="22"/>
                  </a:xfrm>
                  <a:custGeom>
                    <a:avLst/>
                    <a:gdLst>
                      <a:gd name="T0" fmla="*/ 0 w 34"/>
                      <a:gd name="T1" fmla="*/ 11 h 22"/>
                      <a:gd name="T2" fmla="*/ 23 w 34"/>
                      <a:gd name="T3" fmla="*/ 0 h 22"/>
                      <a:gd name="T4" fmla="*/ 34 w 34"/>
                      <a:gd name="T5" fmla="*/ 11 h 22"/>
                      <a:gd name="T6" fmla="*/ 12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2"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85" name="Freeform 210"/>
                  <p:cNvSpPr>
                    <a:spLocks/>
                  </p:cNvSpPr>
                  <p:nvPr/>
                </p:nvSpPr>
                <p:spPr bwMode="auto">
                  <a:xfrm>
                    <a:off x="6388" y="8106"/>
                    <a:ext cx="33" cy="22"/>
                  </a:xfrm>
                  <a:custGeom>
                    <a:avLst/>
                    <a:gdLst>
                      <a:gd name="T0" fmla="*/ 0 w 33"/>
                      <a:gd name="T1" fmla="*/ 11 h 22"/>
                      <a:gd name="T2" fmla="*/ 22 w 33"/>
                      <a:gd name="T3" fmla="*/ 0 h 22"/>
                      <a:gd name="T4" fmla="*/ 33 w 33"/>
                      <a:gd name="T5" fmla="*/ 11 h 22"/>
                      <a:gd name="T6" fmla="*/ 11 w 33"/>
                      <a:gd name="T7" fmla="*/ 22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0"/>
                        </a:lnTo>
                        <a:lnTo>
                          <a:pt x="33"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86" name="Freeform 211"/>
                  <p:cNvSpPr>
                    <a:spLocks/>
                  </p:cNvSpPr>
                  <p:nvPr/>
                </p:nvSpPr>
                <p:spPr bwMode="auto">
                  <a:xfrm>
                    <a:off x="6399" y="8095"/>
                    <a:ext cx="33" cy="22"/>
                  </a:xfrm>
                  <a:custGeom>
                    <a:avLst/>
                    <a:gdLst>
                      <a:gd name="T0" fmla="*/ 0 w 33"/>
                      <a:gd name="T1" fmla="*/ 11 h 22"/>
                      <a:gd name="T2" fmla="*/ 22 w 33"/>
                      <a:gd name="T3" fmla="*/ 0 h 22"/>
                      <a:gd name="T4" fmla="*/ 33 w 33"/>
                      <a:gd name="T5" fmla="*/ 11 h 22"/>
                      <a:gd name="T6" fmla="*/ 11 w 33"/>
                      <a:gd name="T7" fmla="*/ 22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0"/>
                        </a:lnTo>
                        <a:lnTo>
                          <a:pt x="33"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87" name="Freeform 212"/>
                  <p:cNvSpPr>
                    <a:spLocks/>
                  </p:cNvSpPr>
                  <p:nvPr/>
                </p:nvSpPr>
                <p:spPr bwMode="auto">
                  <a:xfrm>
                    <a:off x="6455" y="8072"/>
                    <a:ext cx="33" cy="23"/>
                  </a:xfrm>
                  <a:custGeom>
                    <a:avLst/>
                    <a:gdLst>
                      <a:gd name="T0" fmla="*/ 0 w 33"/>
                      <a:gd name="T1" fmla="*/ 11 h 23"/>
                      <a:gd name="T2" fmla="*/ 22 w 33"/>
                      <a:gd name="T3" fmla="*/ 0 h 23"/>
                      <a:gd name="T4" fmla="*/ 33 w 33"/>
                      <a:gd name="T5" fmla="*/ 11 h 23"/>
                      <a:gd name="T6" fmla="*/ 11 w 33"/>
                      <a:gd name="T7" fmla="*/ 23 h 23"/>
                      <a:gd name="T8" fmla="*/ 0 w 33"/>
                      <a:gd name="T9" fmla="*/ 11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0" y="11"/>
                        </a:moveTo>
                        <a:lnTo>
                          <a:pt x="22" y="0"/>
                        </a:lnTo>
                        <a:lnTo>
                          <a:pt x="33" y="11"/>
                        </a:lnTo>
                        <a:lnTo>
                          <a:pt x="11" y="23"/>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88" name="Freeform 213"/>
                  <p:cNvSpPr>
                    <a:spLocks/>
                  </p:cNvSpPr>
                  <p:nvPr/>
                </p:nvSpPr>
                <p:spPr bwMode="auto">
                  <a:xfrm>
                    <a:off x="6522" y="8039"/>
                    <a:ext cx="34" cy="22"/>
                  </a:xfrm>
                  <a:custGeom>
                    <a:avLst/>
                    <a:gdLst>
                      <a:gd name="T0" fmla="*/ 0 w 34"/>
                      <a:gd name="T1" fmla="*/ 11 h 22"/>
                      <a:gd name="T2" fmla="*/ 22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2" y="0"/>
                        </a:lnTo>
                        <a:lnTo>
                          <a:pt x="34"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89" name="Rectangle 214"/>
                  <p:cNvSpPr>
                    <a:spLocks noChangeArrowheads="1"/>
                  </p:cNvSpPr>
                  <p:nvPr/>
                </p:nvSpPr>
                <p:spPr bwMode="auto">
                  <a:xfrm>
                    <a:off x="6600" y="8016"/>
                    <a:ext cx="12" cy="1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490" name="Freeform 215"/>
                  <p:cNvSpPr>
                    <a:spLocks/>
                  </p:cNvSpPr>
                  <p:nvPr/>
                </p:nvSpPr>
                <p:spPr bwMode="auto">
                  <a:xfrm>
                    <a:off x="6589" y="8005"/>
                    <a:ext cx="34" cy="22"/>
                  </a:xfrm>
                  <a:custGeom>
                    <a:avLst/>
                    <a:gdLst>
                      <a:gd name="T0" fmla="*/ 0 w 34"/>
                      <a:gd name="T1" fmla="*/ 11 h 22"/>
                      <a:gd name="T2" fmla="*/ 23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91" name="Freeform 216"/>
                  <p:cNvSpPr>
                    <a:spLocks/>
                  </p:cNvSpPr>
                  <p:nvPr/>
                </p:nvSpPr>
                <p:spPr bwMode="auto">
                  <a:xfrm>
                    <a:off x="6656" y="7971"/>
                    <a:ext cx="34" cy="23"/>
                  </a:xfrm>
                  <a:custGeom>
                    <a:avLst/>
                    <a:gdLst>
                      <a:gd name="T0" fmla="*/ 0 w 34"/>
                      <a:gd name="T1" fmla="*/ 12 h 23"/>
                      <a:gd name="T2" fmla="*/ 23 w 34"/>
                      <a:gd name="T3" fmla="*/ 0 h 23"/>
                      <a:gd name="T4" fmla="*/ 34 w 34"/>
                      <a:gd name="T5" fmla="*/ 12 h 23"/>
                      <a:gd name="T6" fmla="*/ 12 w 34"/>
                      <a:gd name="T7" fmla="*/ 23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3" y="0"/>
                        </a:lnTo>
                        <a:lnTo>
                          <a:pt x="34" y="12"/>
                        </a:lnTo>
                        <a:lnTo>
                          <a:pt x="12" y="23"/>
                        </a:lnTo>
                        <a:lnTo>
                          <a:pt x="0" y="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92" name="Freeform 217"/>
                  <p:cNvSpPr>
                    <a:spLocks/>
                  </p:cNvSpPr>
                  <p:nvPr/>
                </p:nvSpPr>
                <p:spPr bwMode="auto">
                  <a:xfrm>
                    <a:off x="6712" y="7938"/>
                    <a:ext cx="34" cy="22"/>
                  </a:xfrm>
                  <a:custGeom>
                    <a:avLst/>
                    <a:gdLst>
                      <a:gd name="T0" fmla="*/ 0 w 34"/>
                      <a:gd name="T1" fmla="*/ 11 h 22"/>
                      <a:gd name="T2" fmla="*/ 23 w 34"/>
                      <a:gd name="T3" fmla="*/ 0 h 22"/>
                      <a:gd name="T4" fmla="*/ 34 w 34"/>
                      <a:gd name="T5" fmla="*/ 11 h 22"/>
                      <a:gd name="T6" fmla="*/ 12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2"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93" name="Freeform 218"/>
                  <p:cNvSpPr>
                    <a:spLocks/>
                  </p:cNvSpPr>
                  <p:nvPr/>
                </p:nvSpPr>
                <p:spPr bwMode="auto">
                  <a:xfrm>
                    <a:off x="6746" y="7927"/>
                    <a:ext cx="34" cy="22"/>
                  </a:xfrm>
                  <a:custGeom>
                    <a:avLst/>
                    <a:gdLst>
                      <a:gd name="T0" fmla="*/ 0 w 34"/>
                      <a:gd name="T1" fmla="*/ 11 h 22"/>
                      <a:gd name="T2" fmla="*/ 22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2" y="0"/>
                        </a:lnTo>
                        <a:lnTo>
                          <a:pt x="34"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94" name="Freeform 219"/>
                  <p:cNvSpPr>
                    <a:spLocks/>
                  </p:cNvSpPr>
                  <p:nvPr/>
                </p:nvSpPr>
                <p:spPr bwMode="auto">
                  <a:xfrm>
                    <a:off x="6813" y="7893"/>
                    <a:ext cx="34" cy="22"/>
                  </a:xfrm>
                  <a:custGeom>
                    <a:avLst/>
                    <a:gdLst>
                      <a:gd name="T0" fmla="*/ 0 w 34"/>
                      <a:gd name="T1" fmla="*/ 11 h 22"/>
                      <a:gd name="T2" fmla="*/ 23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95" name="Freeform 220"/>
                  <p:cNvSpPr>
                    <a:spLocks/>
                  </p:cNvSpPr>
                  <p:nvPr/>
                </p:nvSpPr>
                <p:spPr bwMode="auto">
                  <a:xfrm>
                    <a:off x="6869" y="7860"/>
                    <a:ext cx="34" cy="22"/>
                  </a:xfrm>
                  <a:custGeom>
                    <a:avLst/>
                    <a:gdLst>
                      <a:gd name="T0" fmla="*/ 0 w 34"/>
                      <a:gd name="T1" fmla="*/ 11 h 22"/>
                      <a:gd name="T2" fmla="*/ 22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2" y="0"/>
                        </a:lnTo>
                        <a:lnTo>
                          <a:pt x="34"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96" name="Freeform 221"/>
                  <p:cNvSpPr>
                    <a:spLocks/>
                  </p:cNvSpPr>
                  <p:nvPr/>
                </p:nvSpPr>
                <p:spPr bwMode="auto">
                  <a:xfrm>
                    <a:off x="6936" y="7815"/>
                    <a:ext cx="34" cy="22"/>
                  </a:xfrm>
                  <a:custGeom>
                    <a:avLst/>
                    <a:gdLst>
                      <a:gd name="T0" fmla="*/ 0 w 34"/>
                      <a:gd name="T1" fmla="*/ 11 h 22"/>
                      <a:gd name="T2" fmla="*/ 11 w 34"/>
                      <a:gd name="T3" fmla="*/ 0 h 22"/>
                      <a:gd name="T4" fmla="*/ 34 w 34"/>
                      <a:gd name="T5" fmla="*/ 11 h 22"/>
                      <a:gd name="T6" fmla="*/ 23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11" y="0"/>
                        </a:lnTo>
                        <a:lnTo>
                          <a:pt x="34" y="11"/>
                        </a:lnTo>
                        <a:lnTo>
                          <a:pt x="23"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97" name="Rectangle 222"/>
                  <p:cNvSpPr>
                    <a:spLocks noChangeArrowheads="1"/>
                  </p:cNvSpPr>
                  <p:nvPr/>
                </p:nvSpPr>
                <p:spPr bwMode="auto">
                  <a:xfrm>
                    <a:off x="7003" y="7804"/>
                    <a:ext cx="12" cy="1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498" name="Freeform 223"/>
                  <p:cNvSpPr>
                    <a:spLocks/>
                  </p:cNvSpPr>
                  <p:nvPr/>
                </p:nvSpPr>
                <p:spPr bwMode="auto">
                  <a:xfrm>
                    <a:off x="6981" y="7792"/>
                    <a:ext cx="34" cy="23"/>
                  </a:xfrm>
                  <a:custGeom>
                    <a:avLst/>
                    <a:gdLst>
                      <a:gd name="T0" fmla="*/ 0 w 34"/>
                      <a:gd name="T1" fmla="*/ 12 h 23"/>
                      <a:gd name="T2" fmla="*/ 22 w 34"/>
                      <a:gd name="T3" fmla="*/ 0 h 23"/>
                      <a:gd name="T4" fmla="*/ 34 w 34"/>
                      <a:gd name="T5" fmla="*/ 12 h 23"/>
                      <a:gd name="T6" fmla="*/ 11 w 34"/>
                      <a:gd name="T7" fmla="*/ 23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2" y="0"/>
                        </a:lnTo>
                        <a:lnTo>
                          <a:pt x="34" y="12"/>
                        </a:lnTo>
                        <a:lnTo>
                          <a:pt x="11" y="23"/>
                        </a:lnTo>
                        <a:lnTo>
                          <a:pt x="0" y="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99" name="Rectangle 224"/>
                  <p:cNvSpPr>
                    <a:spLocks noChangeArrowheads="1"/>
                  </p:cNvSpPr>
                  <p:nvPr/>
                </p:nvSpPr>
                <p:spPr bwMode="auto">
                  <a:xfrm>
                    <a:off x="7059" y="7770"/>
                    <a:ext cx="12" cy="1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00" name="Freeform 225"/>
                  <p:cNvSpPr>
                    <a:spLocks/>
                  </p:cNvSpPr>
                  <p:nvPr/>
                </p:nvSpPr>
                <p:spPr bwMode="auto">
                  <a:xfrm>
                    <a:off x="7082" y="7736"/>
                    <a:ext cx="33" cy="23"/>
                  </a:xfrm>
                  <a:custGeom>
                    <a:avLst/>
                    <a:gdLst>
                      <a:gd name="T0" fmla="*/ 0 w 33"/>
                      <a:gd name="T1" fmla="*/ 12 h 23"/>
                      <a:gd name="T2" fmla="*/ 22 w 33"/>
                      <a:gd name="T3" fmla="*/ 0 h 23"/>
                      <a:gd name="T4" fmla="*/ 33 w 33"/>
                      <a:gd name="T5" fmla="*/ 12 h 23"/>
                      <a:gd name="T6" fmla="*/ 11 w 33"/>
                      <a:gd name="T7" fmla="*/ 23 h 23"/>
                      <a:gd name="T8" fmla="*/ 0 w 33"/>
                      <a:gd name="T9" fmla="*/ 12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0" y="12"/>
                        </a:moveTo>
                        <a:lnTo>
                          <a:pt x="22" y="0"/>
                        </a:lnTo>
                        <a:lnTo>
                          <a:pt x="33" y="12"/>
                        </a:lnTo>
                        <a:lnTo>
                          <a:pt x="11" y="23"/>
                        </a:lnTo>
                        <a:lnTo>
                          <a:pt x="0" y="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01" name="Freeform 226"/>
                  <p:cNvSpPr>
                    <a:spLocks/>
                  </p:cNvSpPr>
                  <p:nvPr/>
                </p:nvSpPr>
                <p:spPr bwMode="auto">
                  <a:xfrm>
                    <a:off x="7138" y="7703"/>
                    <a:ext cx="33" cy="22"/>
                  </a:xfrm>
                  <a:custGeom>
                    <a:avLst/>
                    <a:gdLst>
                      <a:gd name="T0" fmla="*/ 0 w 33"/>
                      <a:gd name="T1" fmla="*/ 11 h 22"/>
                      <a:gd name="T2" fmla="*/ 22 w 33"/>
                      <a:gd name="T3" fmla="*/ 0 h 22"/>
                      <a:gd name="T4" fmla="*/ 33 w 33"/>
                      <a:gd name="T5" fmla="*/ 11 h 22"/>
                      <a:gd name="T6" fmla="*/ 11 w 33"/>
                      <a:gd name="T7" fmla="*/ 22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0"/>
                        </a:lnTo>
                        <a:lnTo>
                          <a:pt x="33"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02" name="Freeform 227"/>
                  <p:cNvSpPr>
                    <a:spLocks/>
                  </p:cNvSpPr>
                  <p:nvPr/>
                </p:nvSpPr>
                <p:spPr bwMode="auto">
                  <a:xfrm>
                    <a:off x="7171" y="7680"/>
                    <a:ext cx="34" cy="23"/>
                  </a:xfrm>
                  <a:custGeom>
                    <a:avLst/>
                    <a:gdLst>
                      <a:gd name="T0" fmla="*/ 0 w 34"/>
                      <a:gd name="T1" fmla="*/ 12 h 23"/>
                      <a:gd name="T2" fmla="*/ 23 w 34"/>
                      <a:gd name="T3" fmla="*/ 0 h 23"/>
                      <a:gd name="T4" fmla="*/ 34 w 34"/>
                      <a:gd name="T5" fmla="*/ 12 h 23"/>
                      <a:gd name="T6" fmla="*/ 12 w 34"/>
                      <a:gd name="T7" fmla="*/ 23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3" y="0"/>
                        </a:lnTo>
                        <a:lnTo>
                          <a:pt x="34" y="12"/>
                        </a:lnTo>
                        <a:lnTo>
                          <a:pt x="12" y="23"/>
                        </a:lnTo>
                        <a:lnTo>
                          <a:pt x="0" y="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03" name="Freeform 228"/>
                  <p:cNvSpPr>
                    <a:spLocks/>
                  </p:cNvSpPr>
                  <p:nvPr/>
                </p:nvSpPr>
                <p:spPr bwMode="auto">
                  <a:xfrm>
                    <a:off x="7227" y="7647"/>
                    <a:ext cx="34" cy="22"/>
                  </a:xfrm>
                  <a:custGeom>
                    <a:avLst/>
                    <a:gdLst>
                      <a:gd name="T0" fmla="*/ 0 w 34"/>
                      <a:gd name="T1" fmla="*/ 11 h 22"/>
                      <a:gd name="T2" fmla="*/ 23 w 34"/>
                      <a:gd name="T3" fmla="*/ 0 h 22"/>
                      <a:gd name="T4" fmla="*/ 34 w 34"/>
                      <a:gd name="T5" fmla="*/ 11 h 22"/>
                      <a:gd name="T6" fmla="*/ 12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2"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04" name="Freeform 229"/>
                  <p:cNvSpPr>
                    <a:spLocks/>
                  </p:cNvSpPr>
                  <p:nvPr/>
                </p:nvSpPr>
                <p:spPr bwMode="auto">
                  <a:xfrm>
                    <a:off x="7261" y="7624"/>
                    <a:ext cx="34" cy="23"/>
                  </a:xfrm>
                  <a:custGeom>
                    <a:avLst/>
                    <a:gdLst>
                      <a:gd name="T0" fmla="*/ 0 w 34"/>
                      <a:gd name="T1" fmla="*/ 12 h 23"/>
                      <a:gd name="T2" fmla="*/ 22 w 34"/>
                      <a:gd name="T3" fmla="*/ 0 h 23"/>
                      <a:gd name="T4" fmla="*/ 34 w 34"/>
                      <a:gd name="T5" fmla="*/ 12 h 23"/>
                      <a:gd name="T6" fmla="*/ 11 w 34"/>
                      <a:gd name="T7" fmla="*/ 23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2" y="0"/>
                        </a:lnTo>
                        <a:lnTo>
                          <a:pt x="34" y="12"/>
                        </a:lnTo>
                        <a:lnTo>
                          <a:pt x="11" y="23"/>
                        </a:lnTo>
                        <a:lnTo>
                          <a:pt x="0" y="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05" name="Freeform 230"/>
                  <p:cNvSpPr>
                    <a:spLocks/>
                  </p:cNvSpPr>
                  <p:nvPr/>
                </p:nvSpPr>
                <p:spPr bwMode="auto">
                  <a:xfrm>
                    <a:off x="7306" y="7602"/>
                    <a:ext cx="33" cy="22"/>
                  </a:xfrm>
                  <a:custGeom>
                    <a:avLst/>
                    <a:gdLst>
                      <a:gd name="T0" fmla="*/ 0 w 33"/>
                      <a:gd name="T1" fmla="*/ 11 h 22"/>
                      <a:gd name="T2" fmla="*/ 22 w 33"/>
                      <a:gd name="T3" fmla="*/ 0 h 22"/>
                      <a:gd name="T4" fmla="*/ 33 w 33"/>
                      <a:gd name="T5" fmla="*/ 11 h 22"/>
                      <a:gd name="T6" fmla="*/ 11 w 33"/>
                      <a:gd name="T7" fmla="*/ 22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0"/>
                        </a:lnTo>
                        <a:lnTo>
                          <a:pt x="33"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06" name="Freeform 231"/>
                  <p:cNvSpPr>
                    <a:spLocks/>
                  </p:cNvSpPr>
                  <p:nvPr/>
                </p:nvSpPr>
                <p:spPr bwMode="auto">
                  <a:xfrm>
                    <a:off x="7328" y="7580"/>
                    <a:ext cx="34" cy="22"/>
                  </a:xfrm>
                  <a:custGeom>
                    <a:avLst/>
                    <a:gdLst>
                      <a:gd name="T0" fmla="*/ 0 w 34"/>
                      <a:gd name="T1" fmla="*/ 11 h 22"/>
                      <a:gd name="T2" fmla="*/ 23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07" name="Freeform 232"/>
                  <p:cNvSpPr>
                    <a:spLocks/>
                  </p:cNvSpPr>
                  <p:nvPr/>
                </p:nvSpPr>
                <p:spPr bwMode="auto">
                  <a:xfrm>
                    <a:off x="7395" y="7546"/>
                    <a:ext cx="34" cy="22"/>
                  </a:xfrm>
                  <a:custGeom>
                    <a:avLst/>
                    <a:gdLst>
                      <a:gd name="T0" fmla="*/ 0 w 34"/>
                      <a:gd name="T1" fmla="*/ 11 h 22"/>
                      <a:gd name="T2" fmla="*/ 23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08" name="Freeform 233"/>
                  <p:cNvSpPr>
                    <a:spLocks/>
                  </p:cNvSpPr>
                  <p:nvPr/>
                </p:nvSpPr>
                <p:spPr bwMode="auto">
                  <a:xfrm>
                    <a:off x="7406" y="7535"/>
                    <a:ext cx="34" cy="22"/>
                  </a:xfrm>
                  <a:custGeom>
                    <a:avLst/>
                    <a:gdLst>
                      <a:gd name="T0" fmla="*/ 0 w 34"/>
                      <a:gd name="T1" fmla="*/ 11 h 22"/>
                      <a:gd name="T2" fmla="*/ 23 w 34"/>
                      <a:gd name="T3" fmla="*/ 0 h 22"/>
                      <a:gd name="T4" fmla="*/ 34 w 34"/>
                      <a:gd name="T5" fmla="*/ 11 h 22"/>
                      <a:gd name="T6" fmla="*/ 12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2"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09" name="Freeform 234"/>
                  <p:cNvSpPr>
                    <a:spLocks/>
                  </p:cNvSpPr>
                  <p:nvPr/>
                </p:nvSpPr>
                <p:spPr bwMode="auto">
                  <a:xfrm>
                    <a:off x="7462" y="7501"/>
                    <a:ext cx="34" cy="23"/>
                  </a:xfrm>
                  <a:custGeom>
                    <a:avLst/>
                    <a:gdLst>
                      <a:gd name="T0" fmla="*/ 0 w 34"/>
                      <a:gd name="T1" fmla="*/ 11 h 23"/>
                      <a:gd name="T2" fmla="*/ 23 w 34"/>
                      <a:gd name="T3" fmla="*/ 0 h 23"/>
                      <a:gd name="T4" fmla="*/ 34 w 34"/>
                      <a:gd name="T5" fmla="*/ 11 h 23"/>
                      <a:gd name="T6" fmla="*/ 12 w 34"/>
                      <a:gd name="T7" fmla="*/ 23 h 23"/>
                      <a:gd name="T8" fmla="*/ 0 w 34"/>
                      <a:gd name="T9" fmla="*/ 11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1"/>
                        </a:moveTo>
                        <a:lnTo>
                          <a:pt x="23" y="0"/>
                        </a:lnTo>
                        <a:lnTo>
                          <a:pt x="34" y="11"/>
                        </a:lnTo>
                        <a:lnTo>
                          <a:pt x="12" y="23"/>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10" name="Rectangle 235"/>
                  <p:cNvSpPr>
                    <a:spLocks noChangeArrowheads="1"/>
                  </p:cNvSpPr>
                  <p:nvPr/>
                </p:nvSpPr>
                <p:spPr bwMode="auto">
                  <a:xfrm>
                    <a:off x="7541" y="7479"/>
                    <a:ext cx="11" cy="1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11" name="Freeform 236"/>
                  <p:cNvSpPr>
                    <a:spLocks/>
                  </p:cNvSpPr>
                  <p:nvPr/>
                </p:nvSpPr>
                <p:spPr bwMode="auto">
                  <a:xfrm>
                    <a:off x="7518" y="7468"/>
                    <a:ext cx="34" cy="22"/>
                  </a:xfrm>
                  <a:custGeom>
                    <a:avLst/>
                    <a:gdLst>
                      <a:gd name="T0" fmla="*/ 0 w 34"/>
                      <a:gd name="T1" fmla="*/ 11 h 22"/>
                      <a:gd name="T2" fmla="*/ 23 w 34"/>
                      <a:gd name="T3" fmla="*/ 0 h 22"/>
                      <a:gd name="T4" fmla="*/ 34 w 34"/>
                      <a:gd name="T5" fmla="*/ 11 h 22"/>
                      <a:gd name="T6" fmla="*/ 12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2"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12" name="Rectangle 237"/>
                  <p:cNvSpPr>
                    <a:spLocks noChangeArrowheads="1"/>
                  </p:cNvSpPr>
                  <p:nvPr/>
                </p:nvSpPr>
                <p:spPr bwMode="auto">
                  <a:xfrm>
                    <a:off x="7597" y="7445"/>
                    <a:ext cx="11" cy="1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13" name="Freeform 238"/>
                  <p:cNvSpPr>
                    <a:spLocks/>
                  </p:cNvSpPr>
                  <p:nvPr/>
                </p:nvSpPr>
                <p:spPr bwMode="auto">
                  <a:xfrm>
                    <a:off x="7574" y="7434"/>
                    <a:ext cx="34" cy="22"/>
                  </a:xfrm>
                  <a:custGeom>
                    <a:avLst/>
                    <a:gdLst>
                      <a:gd name="T0" fmla="*/ 0 w 34"/>
                      <a:gd name="T1" fmla="*/ 11 h 22"/>
                      <a:gd name="T2" fmla="*/ 23 w 34"/>
                      <a:gd name="T3" fmla="*/ 0 h 22"/>
                      <a:gd name="T4" fmla="*/ 34 w 34"/>
                      <a:gd name="T5" fmla="*/ 11 h 22"/>
                      <a:gd name="T6" fmla="*/ 12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2"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14" name="Rectangle 239"/>
                  <p:cNvSpPr>
                    <a:spLocks noChangeArrowheads="1"/>
                  </p:cNvSpPr>
                  <p:nvPr/>
                </p:nvSpPr>
                <p:spPr bwMode="auto">
                  <a:xfrm>
                    <a:off x="7653" y="7412"/>
                    <a:ext cx="11" cy="1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15" name="Freeform 240"/>
                  <p:cNvSpPr>
                    <a:spLocks/>
                  </p:cNvSpPr>
                  <p:nvPr/>
                </p:nvSpPr>
                <p:spPr bwMode="auto">
                  <a:xfrm>
                    <a:off x="7642" y="7401"/>
                    <a:ext cx="33" cy="22"/>
                  </a:xfrm>
                  <a:custGeom>
                    <a:avLst/>
                    <a:gdLst>
                      <a:gd name="T0" fmla="*/ 0 w 33"/>
                      <a:gd name="T1" fmla="*/ 11 h 22"/>
                      <a:gd name="T2" fmla="*/ 22 w 33"/>
                      <a:gd name="T3" fmla="*/ 0 h 22"/>
                      <a:gd name="T4" fmla="*/ 33 w 33"/>
                      <a:gd name="T5" fmla="*/ 11 h 22"/>
                      <a:gd name="T6" fmla="*/ 11 w 33"/>
                      <a:gd name="T7" fmla="*/ 22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0"/>
                        </a:lnTo>
                        <a:lnTo>
                          <a:pt x="33"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16" name="Freeform 241"/>
                  <p:cNvSpPr>
                    <a:spLocks/>
                  </p:cNvSpPr>
                  <p:nvPr/>
                </p:nvSpPr>
                <p:spPr bwMode="auto">
                  <a:xfrm>
                    <a:off x="7686" y="7378"/>
                    <a:ext cx="34" cy="23"/>
                  </a:xfrm>
                  <a:custGeom>
                    <a:avLst/>
                    <a:gdLst>
                      <a:gd name="T0" fmla="*/ 0 w 34"/>
                      <a:gd name="T1" fmla="*/ 11 h 23"/>
                      <a:gd name="T2" fmla="*/ 23 w 34"/>
                      <a:gd name="T3" fmla="*/ 0 h 23"/>
                      <a:gd name="T4" fmla="*/ 34 w 34"/>
                      <a:gd name="T5" fmla="*/ 11 h 23"/>
                      <a:gd name="T6" fmla="*/ 12 w 34"/>
                      <a:gd name="T7" fmla="*/ 23 h 23"/>
                      <a:gd name="T8" fmla="*/ 0 w 34"/>
                      <a:gd name="T9" fmla="*/ 11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1"/>
                        </a:moveTo>
                        <a:lnTo>
                          <a:pt x="23" y="0"/>
                        </a:lnTo>
                        <a:lnTo>
                          <a:pt x="34" y="11"/>
                        </a:lnTo>
                        <a:lnTo>
                          <a:pt x="12" y="23"/>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17" name="Freeform 242"/>
                  <p:cNvSpPr>
                    <a:spLocks/>
                  </p:cNvSpPr>
                  <p:nvPr/>
                </p:nvSpPr>
                <p:spPr bwMode="auto">
                  <a:xfrm>
                    <a:off x="7731" y="7356"/>
                    <a:ext cx="34" cy="22"/>
                  </a:xfrm>
                  <a:custGeom>
                    <a:avLst/>
                    <a:gdLst>
                      <a:gd name="T0" fmla="*/ 0 w 34"/>
                      <a:gd name="T1" fmla="*/ 11 h 22"/>
                      <a:gd name="T2" fmla="*/ 23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18" name="Freeform 243"/>
                  <p:cNvSpPr>
                    <a:spLocks/>
                  </p:cNvSpPr>
                  <p:nvPr/>
                </p:nvSpPr>
                <p:spPr bwMode="auto">
                  <a:xfrm>
                    <a:off x="7754" y="7345"/>
                    <a:ext cx="33" cy="22"/>
                  </a:xfrm>
                  <a:custGeom>
                    <a:avLst/>
                    <a:gdLst>
                      <a:gd name="T0" fmla="*/ 0 w 33"/>
                      <a:gd name="T1" fmla="*/ 11 h 22"/>
                      <a:gd name="T2" fmla="*/ 22 w 33"/>
                      <a:gd name="T3" fmla="*/ 0 h 22"/>
                      <a:gd name="T4" fmla="*/ 33 w 33"/>
                      <a:gd name="T5" fmla="*/ 11 h 22"/>
                      <a:gd name="T6" fmla="*/ 11 w 33"/>
                      <a:gd name="T7" fmla="*/ 22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0"/>
                        </a:lnTo>
                        <a:lnTo>
                          <a:pt x="33"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19" name="Freeform 244"/>
                  <p:cNvSpPr>
                    <a:spLocks/>
                  </p:cNvSpPr>
                  <p:nvPr/>
                </p:nvSpPr>
                <p:spPr bwMode="auto">
                  <a:xfrm>
                    <a:off x="7776" y="7333"/>
                    <a:ext cx="34" cy="23"/>
                  </a:xfrm>
                  <a:custGeom>
                    <a:avLst/>
                    <a:gdLst>
                      <a:gd name="T0" fmla="*/ 0 w 34"/>
                      <a:gd name="T1" fmla="*/ 12 h 23"/>
                      <a:gd name="T2" fmla="*/ 22 w 34"/>
                      <a:gd name="T3" fmla="*/ 0 h 23"/>
                      <a:gd name="T4" fmla="*/ 34 w 34"/>
                      <a:gd name="T5" fmla="*/ 12 h 23"/>
                      <a:gd name="T6" fmla="*/ 11 w 34"/>
                      <a:gd name="T7" fmla="*/ 23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2" y="0"/>
                        </a:lnTo>
                        <a:lnTo>
                          <a:pt x="34" y="12"/>
                        </a:lnTo>
                        <a:lnTo>
                          <a:pt x="11" y="23"/>
                        </a:lnTo>
                        <a:lnTo>
                          <a:pt x="0" y="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20" name="Freeform 245"/>
                  <p:cNvSpPr>
                    <a:spLocks/>
                  </p:cNvSpPr>
                  <p:nvPr/>
                </p:nvSpPr>
                <p:spPr bwMode="auto">
                  <a:xfrm>
                    <a:off x="7832" y="7311"/>
                    <a:ext cx="34" cy="22"/>
                  </a:xfrm>
                  <a:custGeom>
                    <a:avLst/>
                    <a:gdLst>
                      <a:gd name="T0" fmla="*/ 0 w 34"/>
                      <a:gd name="T1" fmla="*/ 11 h 22"/>
                      <a:gd name="T2" fmla="*/ 22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2" y="0"/>
                        </a:lnTo>
                        <a:lnTo>
                          <a:pt x="34"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21" name="Freeform 246"/>
                  <p:cNvSpPr>
                    <a:spLocks/>
                  </p:cNvSpPr>
                  <p:nvPr/>
                </p:nvSpPr>
                <p:spPr bwMode="auto">
                  <a:xfrm>
                    <a:off x="7843" y="7300"/>
                    <a:ext cx="34" cy="22"/>
                  </a:xfrm>
                  <a:custGeom>
                    <a:avLst/>
                    <a:gdLst>
                      <a:gd name="T0" fmla="*/ 0 w 34"/>
                      <a:gd name="T1" fmla="*/ 11 h 22"/>
                      <a:gd name="T2" fmla="*/ 23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22" name="Freeform 247"/>
                  <p:cNvSpPr>
                    <a:spLocks/>
                  </p:cNvSpPr>
                  <p:nvPr/>
                </p:nvSpPr>
                <p:spPr bwMode="auto">
                  <a:xfrm>
                    <a:off x="7910" y="7266"/>
                    <a:ext cx="34" cy="23"/>
                  </a:xfrm>
                  <a:custGeom>
                    <a:avLst/>
                    <a:gdLst>
                      <a:gd name="T0" fmla="*/ 0 w 34"/>
                      <a:gd name="T1" fmla="*/ 11 h 23"/>
                      <a:gd name="T2" fmla="*/ 23 w 34"/>
                      <a:gd name="T3" fmla="*/ 0 h 23"/>
                      <a:gd name="T4" fmla="*/ 34 w 34"/>
                      <a:gd name="T5" fmla="*/ 11 h 23"/>
                      <a:gd name="T6" fmla="*/ 11 w 34"/>
                      <a:gd name="T7" fmla="*/ 23 h 23"/>
                      <a:gd name="T8" fmla="*/ 0 w 34"/>
                      <a:gd name="T9" fmla="*/ 11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1"/>
                        </a:moveTo>
                        <a:lnTo>
                          <a:pt x="23" y="0"/>
                        </a:lnTo>
                        <a:lnTo>
                          <a:pt x="34" y="11"/>
                        </a:lnTo>
                        <a:lnTo>
                          <a:pt x="11" y="23"/>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23" name="Freeform 248"/>
                  <p:cNvSpPr>
                    <a:spLocks/>
                  </p:cNvSpPr>
                  <p:nvPr/>
                </p:nvSpPr>
                <p:spPr bwMode="auto">
                  <a:xfrm>
                    <a:off x="7933" y="7255"/>
                    <a:ext cx="33" cy="22"/>
                  </a:xfrm>
                  <a:custGeom>
                    <a:avLst/>
                    <a:gdLst>
                      <a:gd name="T0" fmla="*/ 0 w 33"/>
                      <a:gd name="T1" fmla="*/ 11 h 22"/>
                      <a:gd name="T2" fmla="*/ 22 w 33"/>
                      <a:gd name="T3" fmla="*/ 0 h 22"/>
                      <a:gd name="T4" fmla="*/ 33 w 33"/>
                      <a:gd name="T5" fmla="*/ 11 h 22"/>
                      <a:gd name="T6" fmla="*/ 11 w 33"/>
                      <a:gd name="T7" fmla="*/ 22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0"/>
                        </a:lnTo>
                        <a:lnTo>
                          <a:pt x="33"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24" name="Freeform 249"/>
                  <p:cNvSpPr>
                    <a:spLocks/>
                  </p:cNvSpPr>
                  <p:nvPr/>
                </p:nvSpPr>
                <p:spPr bwMode="auto">
                  <a:xfrm>
                    <a:off x="8000" y="7233"/>
                    <a:ext cx="33" cy="22"/>
                  </a:xfrm>
                  <a:custGeom>
                    <a:avLst/>
                    <a:gdLst>
                      <a:gd name="T0" fmla="*/ 0 w 33"/>
                      <a:gd name="T1" fmla="*/ 11 h 22"/>
                      <a:gd name="T2" fmla="*/ 22 w 33"/>
                      <a:gd name="T3" fmla="*/ 0 h 22"/>
                      <a:gd name="T4" fmla="*/ 33 w 33"/>
                      <a:gd name="T5" fmla="*/ 11 h 22"/>
                      <a:gd name="T6" fmla="*/ 11 w 33"/>
                      <a:gd name="T7" fmla="*/ 22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0"/>
                        </a:lnTo>
                        <a:lnTo>
                          <a:pt x="33"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25" name="Freeform 250"/>
                  <p:cNvSpPr>
                    <a:spLocks/>
                  </p:cNvSpPr>
                  <p:nvPr/>
                </p:nvSpPr>
                <p:spPr bwMode="auto">
                  <a:xfrm>
                    <a:off x="8022" y="7221"/>
                    <a:ext cx="34" cy="23"/>
                  </a:xfrm>
                  <a:custGeom>
                    <a:avLst/>
                    <a:gdLst>
                      <a:gd name="T0" fmla="*/ 0 w 34"/>
                      <a:gd name="T1" fmla="*/ 12 h 23"/>
                      <a:gd name="T2" fmla="*/ 23 w 34"/>
                      <a:gd name="T3" fmla="*/ 0 h 23"/>
                      <a:gd name="T4" fmla="*/ 34 w 34"/>
                      <a:gd name="T5" fmla="*/ 12 h 23"/>
                      <a:gd name="T6" fmla="*/ 11 w 34"/>
                      <a:gd name="T7" fmla="*/ 23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3" y="0"/>
                        </a:lnTo>
                        <a:lnTo>
                          <a:pt x="34" y="12"/>
                        </a:lnTo>
                        <a:lnTo>
                          <a:pt x="11" y="23"/>
                        </a:lnTo>
                        <a:lnTo>
                          <a:pt x="0" y="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26" name="Freeform 251"/>
                  <p:cNvSpPr>
                    <a:spLocks/>
                  </p:cNvSpPr>
                  <p:nvPr/>
                </p:nvSpPr>
                <p:spPr bwMode="auto">
                  <a:xfrm>
                    <a:off x="8089" y="7199"/>
                    <a:ext cx="34" cy="22"/>
                  </a:xfrm>
                  <a:custGeom>
                    <a:avLst/>
                    <a:gdLst>
                      <a:gd name="T0" fmla="*/ 0 w 34"/>
                      <a:gd name="T1" fmla="*/ 11 h 22"/>
                      <a:gd name="T2" fmla="*/ 23 w 34"/>
                      <a:gd name="T3" fmla="*/ 0 h 22"/>
                      <a:gd name="T4" fmla="*/ 34 w 34"/>
                      <a:gd name="T5" fmla="*/ 11 h 22"/>
                      <a:gd name="T6" fmla="*/ 12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2"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27" name="Freeform 252"/>
                  <p:cNvSpPr>
                    <a:spLocks/>
                  </p:cNvSpPr>
                  <p:nvPr/>
                </p:nvSpPr>
                <p:spPr bwMode="auto">
                  <a:xfrm>
                    <a:off x="8123" y="7188"/>
                    <a:ext cx="34" cy="22"/>
                  </a:xfrm>
                  <a:custGeom>
                    <a:avLst/>
                    <a:gdLst>
                      <a:gd name="T0" fmla="*/ 0 w 34"/>
                      <a:gd name="T1" fmla="*/ 11 h 22"/>
                      <a:gd name="T2" fmla="*/ 22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2" y="0"/>
                        </a:lnTo>
                        <a:lnTo>
                          <a:pt x="34"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28" name="Rectangle 253"/>
                  <p:cNvSpPr>
                    <a:spLocks noChangeArrowheads="1"/>
                  </p:cNvSpPr>
                  <p:nvPr/>
                </p:nvSpPr>
                <p:spPr bwMode="auto">
                  <a:xfrm>
                    <a:off x="8201" y="7177"/>
                    <a:ext cx="23" cy="1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29" name="Freeform 254"/>
                  <p:cNvSpPr>
                    <a:spLocks/>
                  </p:cNvSpPr>
                  <p:nvPr/>
                </p:nvSpPr>
                <p:spPr bwMode="auto">
                  <a:xfrm>
                    <a:off x="8257" y="7154"/>
                    <a:ext cx="34" cy="23"/>
                  </a:xfrm>
                  <a:custGeom>
                    <a:avLst/>
                    <a:gdLst>
                      <a:gd name="T0" fmla="*/ 0 w 34"/>
                      <a:gd name="T1" fmla="*/ 11 h 23"/>
                      <a:gd name="T2" fmla="*/ 23 w 34"/>
                      <a:gd name="T3" fmla="*/ 0 h 23"/>
                      <a:gd name="T4" fmla="*/ 34 w 34"/>
                      <a:gd name="T5" fmla="*/ 11 h 23"/>
                      <a:gd name="T6" fmla="*/ 12 w 34"/>
                      <a:gd name="T7" fmla="*/ 23 h 23"/>
                      <a:gd name="T8" fmla="*/ 0 w 34"/>
                      <a:gd name="T9" fmla="*/ 11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1"/>
                        </a:moveTo>
                        <a:lnTo>
                          <a:pt x="23" y="0"/>
                        </a:lnTo>
                        <a:lnTo>
                          <a:pt x="34" y="11"/>
                        </a:lnTo>
                        <a:lnTo>
                          <a:pt x="12" y="23"/>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30" name="Freeform 255"/>
                  <p:cNvSpPr>
                    <a:spLocks/>
                  </p:cNvSpPr>
                  <p:nvPr/>
                </p:nvSpPr>
                <p:spPr bwMode="auto">
                  <a:xfrm>
                    <a:off x="8325" y="7143"/>
                    <a:ext cx="33" cy="22"/>
                  </a:xfrm>
                  <a:custGeom>
                    <a:avLst/>
                    <a:gdLst>
                      <a:gd name="T0" fmla="*/ 0 w 33"/>
                      <a:gd name="T1" fmla="*/ 11 h 22"/>
                      <a:gd name="T2" fmla="*/ 22 w 33"/>
                      <a:gd name="T3" fmla="*/ 0 h 22"/>
                      <a:gd name="T4" fmla="*/ 33 w 33"/>
                      <a:gd name="T5" fmla="*/ 11 h 22"/>
                      <a:gd name="T6" fmla="*/ 11 w 33"/>
                      <a:gd name="T7" fmla="*/ 22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0"/>
                        </a:lnTo>
                        <a:lnTo>
                          <a:pt x="33"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31" name="Freeform 256"/>
                  <p:cNvSpPr>
                    <a:spLocks/>
                  </p:cNvSpPr>
                  <p:nvPr/>
                </p:nvSpPr>
                <p:spPr bwMode="auto">
                  <a:xfrm>
                    <a:off x="3846" y="9393"/>
                    <a:ext cx="34" cy="23"/>
                  </a:xfrm>
                  <a:custGeom>
                    <a:avLst/>
                    <a:gdLst>
                      <a:gd name="T0" fmla="*/ 0 w 34"/>
                      <a:gd name="T1" fmla="*/ 11 h 23"/>
                      <a:gd name="T2" fmla="*/ 23 w 34"/>
                      <a:gd name="T3" fmla="*/ 0 h 23"/>
                      <a:gd name="T4" fmla="*/ 34 w 34"/>
                      <a:gd name="T5" fmla="*/ 11 h 23"/>
                      <a:gd name="T6" fmla="*/ 12 w 34"/>
                      <a:gd name="T7" fmla="*/ 23 h 23"/>
                      <a:gd name="T8" fmla="*/ 0 w 34"/>
                      <a:gd name="T9" fmla="*/ 11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1"/>
                        </a:moveTo>
                        <a:lnTo>
                          <a:pt x="23" y="0"/>
                        </a:lnTo>
                        <a:lnTo>
                          <a:pt x="34" y="11"/>
                        </a:lnTo>
                        <a:lnTo>
                          <a:pt x="12" y="23"/>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32" name="Freeform 257"/>
                  <p:cNvSpPr>
                    <a:spLocks/>
                  </p:cNvSpPr>
                  <p:nvPr/>
                </p:nvSpPr>
                <p:spPr bwMode="auto">
                  <a:xfrm>
                    <a:off x="3913" y="9371"/>
                    <a:ext cx="34" cy="22"/>
                  </a:xfrm>
                  <a:custGeom>
                    <a:avLst/>
                    <a:gdLst>
                      <a:gd name="T0" fmla="*/ 0 w 34"/>
                      <a:gd name="T1" fmla="*/ 11 h 22"/>
                      <a:gd name="T2" fmla="*/ 23 w 34"/>
                      <a:gd name="T3" fmla="*/ 0 h 22"/>
                      <a:gd name="T4" fmla="*/ 34 w 34"/>
                      <a:gd name="T5" fmla="*/ 11 h 22"/>
                      <a:gd name="T6" fmla="*/ 12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2" y="22"/>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33" name="Freeform 258"/>
                  <p:cNvSpPr>
                    <a:spLocks/>
                  </p:cNvSpPr>
                  <p:nvPr/>
                </p:nvSpPr>
                <p:spPr bwMode="auto">
                  <a:xfrm>
                    <a:off x="3981" y="9348"/>
                    <a:ext cx="33" cy="23"/>
                  </a:xfrm>
                  <a:custGeom>
                    <a:avLst/>
                    <a:gdLst>
                      <a:gd name="T0" fmla="*/ 0 w 33"/>
                      <a:gd name="T1" fmla="*/ 12 h 23"/>
                      <a:gd name="T2" fmla="*/ 22 w 33"/>
                      <a:gd name="T3" fmla="*/ 0 h 23"/>
                      <a:gd name="T4" fmla="*/ 33 w 33"/>
                      <a:gd name="T5" fmla="*/ 12 h 23"/>
                      <a:gd name="T6" fmla="*/ 11 w 33"/>
                      <a:gd name="T7" fmla="*/ 23 h 23"/>
                      <a:gd name="T8" fmla="*/ 0 w 33"/>
                      <a:gd name="T9" fmla="*/ 12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0" y="12"/>
                        </a:moveTo>
                        <a:lnTo>
                          <a:pt x="22" y="0"/>
                        </a:lnTo>
                        <a:lnTo>
                          <a:pt x="33" y="12"/>
                        </a:lnTo>
                        <a:lnTo>
                          <a:pt x="11" y="23"/>
                        </a:lnTo>
                        <a:lnTo>
                          <a:pt x="0" y="1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34" name="Freeform 259"/>
                  <p:cNvSpPr>
                    <a:spLocks/>
                  </p:cNvSpPr>
                  <p:nvPr/>
                </p:nvSpPr>
                <p:spPr bwMode="auto">
                  <a:xfrm>
                    <a:off x="4003" y="9337"/>
                    <a:ext cx="34" cy="23"/>
                  </a:xfrm>
                  <a:custGeom>
                    <a:avLst/>
                    <a:gdLst>
                      <a:gd name="T0" fmla="*/ 0 w 34"/>
                      <a:gd name="T1" fmla="*/ 11 h 23"/>
                      <a:gd name="T2" fmla="*/ 22 w 34"/>
                      <a:gd name="T3" fmla="*/ 0 h 23"/>
                      <a:gd name="T4" fmla="*/ 34 w 34"/>
                      <a:gd name="T5" fmla="*/ 11 h 23"/>
                      <a:gd name="T6" fmla="*/ 11 w 34"/>
                      <a:gd name="T7" fmla="*/ 23 h 23"/>
                      <a:gd name="T8" fmla="*/ 0 w 34"/>
                      <a:gd name="T9" fmla="*/ 11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1"/>
                        </a:moveTo>
                        <a:lnTo>
                          <a:pt x="22" y="0"/>
                        </a:lnTo>
                        <a:lnTo>
                          <a:pt x="34" y="11"/>
                        </a:lnTo>
                        <a:lnTo>
                          <a:pt x="11" y="23"/>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35" name="Freeform 260"/>
                  <p:cNvSpPr>
                    <a:spLocks/>
                  </p:cNvSpPr>
                  <p:nvPr/>
                </p:nvSpPr>
                <p:spPr bwMode="auto">
                  <a:xfrm>
                    <a:off x="4070" y="9315"/>
                    <a:ext cx="34" cy="22"/>
                  </a:xfrm>
                  <a:custGeom>
                    <a:avLst/>
                    <a:gdLst>
                      <a:gd name="T0" fmla="*/ 0 w 34"/>
                      <a:gd name="T1" fmla="*/ 11 h 22"/>
                      <a:gd name="T2" fmla="*/ 23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1" y="22"/>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36" name="Freeform 261"/>
                  <p:cNvSpPr>
                    <a:spLocks/>
                  </p:cNvSpPr>
                  <p:nvPr/>
                </p:nvSpPr>
                <p:spPr bwMode="auto">
                  <a:xfrm>
                    <a:off x="4137" y="9292"/>
                    <a:ext cx="34" cy="23"/>
                  </a:xfrm>
                  <a:custGeom>
                    <a:avLst/>
                    <a:gdLst>
                      <a:gd name="T0" fmla="*/ 0 w 34"/>
                      <a:gd name="T1" fmla="*/ 12 h 23"/>
                      <a:gd name="T2" fmla="*/ 23 w 34"/>
                      <a:gd name="T3" fmla="*/ 0 h 23"/>
                      <a:gd name="T4" fmla="*/ 34 w 34"/>
                      <a:gd name="T5" fmla="*/ 12 h 23"/>
                      <a:gd name="T6" fmla="*/ 12 w 34"/>
                      <a:gd name="T7" fmla="*/ 23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3" y="0"/>
                        </a:lnTo>
                        <a:lnTo>
                          <a:pt x="34" y="12"/>
                        </a:lnTo>
                        <a:lnTo>
                          <a:pt x="12" y="23"/>
                        </a:lnTo>
                        <a:lnTo>
                          <a:pt x="0" y="1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37" name="Freeform 262"/>
                  <p:cNvSpPr>
                    <a:spLocks/>
                  </p:cNvSpPr>
                  <p:nvPr/>
                </p:nvSpPr>
                <p:spPr bwMode="auto">
                  <a:xfrm>
                    <a:off x="4160" y="9281"/>
                    <a:ext cx="33" cy="23"/>
                  </a:xfrm>
                  <a:custGeom>
                    <a:avLst/>
                    <a:gdLst>
                      <a:gd name="T0" fmla="*/ 0 w 33"/>
                      <a:gd name="T1" fmla="*/ 11 h 23"/>
                      <a:gd name="T2" fmla="*/ 22 w 33"/>
                      <a:gd name="T3" fmla="*/ 0 h 23"/>
                      <a:gd name="T4" fmla="*/ 33 w 33"/>
                      <a:gd name="T5" fmla="*/ 11 h 23"/>
                      <a:gd name="T6" fmla="*/ 11 w 33"/>
                      <a:gd name="T7" fmla="*/ 23 h 23"/>
                      <a:gd name="T8" fmla="*/ 0 w 33"/>
                      <a:gd name="T9" fmla="*/ 11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0" y="11"/>
                        </a:moveTo>
                        <a:lnTo>
                          <a:pt x="22" y="0"/>
                        </a:lnTo>
                        <a:lnTo>
                          <a:pt x="33" y="11"/>
                        </a:lnTo>
                        <a:lnTo>
                          <a:pt x="11" y="23"/>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38" name="Freeform 263"/>
                  <p:cNvSpPr>
                    <a:spLocks/>
                  </p:cNvSpPr>
                  <p:nvPr/>
                </p:nvSpPr>
                <p:spPr bwMode="auto">
                  <a:xfrm>
                    <a:off x="4227" y="9259"/>
                    <a:ext cx="34" cy="22"/>
                  </a:xfrm>
                  <a:custGeom>
                    <a:avLst/>
                    <a:gdLst>
                      <a:gd name="T0" fmla="*/ 0 w 34"/>
                      <a:gd name="T1" fmla="*/ 11 h 22"/>
                      <a:gd name="T2" fmla="*/ 22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2" y="0"/>
                        </a:lnTo>
                        <a:lnTo>
                          <a:pt x="34" y="11"/>
                        </a:lnTo>
                        <a:lnTo>
                          <a:pt x="11" y="22"/>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39" name="Rectangle 264"/>
                  <p:cNvSpPr>
                    <a:spLocks noChangeArrowheads="1"/>
                  </p:cNvSpPr>
                  <p:nvPr/>
                </p:nvSpPr>
                <p:spPr bwMode="auto">
                  <a:xfrm>
                    <a:off x="4305" y="9236"/>
                    <a:ext cx="12" cy="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40" name="Rectangle 265"/>
                  <p:cNvSpPr>
                    <a:spLocks noChangeArrowheads="1"/>
                  </p:cNvSpPr>
                  <p:nvPr/>
                </p:nvSpPr>
                <p:spPr bwMode="auto">
                  <a:xfrm>
                    <a:off x="4317" y="9236"/>
                    <a:ext cx="11" cy="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41" name="Freeform 266"/>
                  <p:cNvSpPr>
                    <a:spLocks/>
                  </p:cNvSpPr>
                  <p:nvPr/>
                </p:nvSpPr>
                <p:spPr bwMode="auto">
                  <a:xfrm>
                    <a:off x="4361" y="9192"/>
                    <a:ext cx="34" cy="22"/>
                  </a:xfrm>
                  <a:custGeom>
                    <a:avLst/>
                    <a:gdLst>
                      <a:gd name="T0" fmla="*/ 0 w 34"/>
                      <a:gd name="T1" fmla="*/ 11 h 22"/>
                      <a:gd name="T2" fmla="*/ 12 w 34"/>
                      <a:gd name="T3" fmla="*/ 0 h 22"/>
                      <a:gd name="T4" fmla="*/ 34 w 34"/>
                      <a:gd name="T5" fmla="*/ 11 h 22"/>
                      <a:gd name="T6" fmla="*/ 23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12" y="0"/>
                        </a:lnTo>
                        <a:lnTo>
                          <a:pt x="34" y="11"/>
                        </a:lnTo>
                        <a:lnTo>
                          <a:pt x="23" y="22"/>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42" name="Freeform 267"/>
                  <p:cNvSpPr>
                    <a:spLocks/>
                  </p:cNvSpPr>
                  <p:nvPr/>
                </p:nvSpPr>
                <p:spPr bwMode="auto">
                  <a:xfrm>
                    <a:off x="4417" y="9180"/>
                    <a:ext cx="34" cy="23"/>
                  </a:xfrm>
                  <a:custGeom>
                    <a:avLst/>
                    <a:gdLst>
                      <a:gd name="T0" fmla="*/ 0 w 34"/>
                      <a:gd name="T1" fmla="*/ 12 h 23"/>
                      <a:gd name="T2" fmla="*/ 23 w 34"/>
                      <a:gd name="T3" fmla="*/ 0 h 23"/>
                      <a:gd name="T4" fmla="*/ 34 w 34"/>
                      <a:gd name="T5" fmla="*/ 12 h 23"/>
                      <a:gd name="T6" fmla="*/ 11 w 34"/>
                      <a:gd name="T7" fmla="*/ 23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3" y="0"/>
                        </a:lnTo>
                        <a:lnTo>
                          <a:pt x="34" y="12"/>
                        </a:lnTo>
                        <a:lnTo>
                          <a:pt x="11" y="23"/>
                        </a:lnTo>
                        <a:lnTo>
                          <a:pt x="0" y="1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43" name="Freeform 268"/>
                  <p:cNvSpPr>
                    <a:spLocks/>
                  </p:cNvSpPr>
                  <p:nvPr/>
                </p:nvSpPr>
                <p:spPr bwMode="auto">
                  <a:xfrm>
                    <a:off x="4440" y="9169"/>
                    <a:ext cx="33" cy="23"/>
                  </a:xfrm>
                  <a:custGeom>
                    <a:avLst/>
                    <a:gdLst>
                      <a:gd name="T0" fmla="*/ 0 w 33"/>
                      <a:gd name="T1" fmla="*/ 11 h 23"/>
                      <a:gd name="T2" fmla="*/ 22 w 33"/>
                      <a:gd name="T3" fmla="*/ 0 h 23"/>
                      <a:gd name="T4" fmla="*/ 33 w 33"/>
                      <a:gd name="T5" fmla="*/ 11 h 23"/>
                      <a:gd name="T6" fmla="*/ 11 w 33"/>
                      <a:gd name="T7" fmla="*/ 23 h 23"/>
                      <a:gd name="T8" fmla="*/ 0 w 33"/>
                      <a:gd name="T9" fmla="*/ 11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0" y="11"/>
                        </a:moveTo>
                        <a:lnTo>
                          <a:pt x="22" y="0"/>
                        </a:lnTo>
                        <a:lnTo>
                          <a:pt x="33" y="11"/>
                        </a:lnTo>
                        <a:lnTo>
                          <a:pt x="11" y="23"/>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44" name="Freeform 269"/>
                  <p:cNvSpPr>
                    <a:spLocks/>
                  </p:cNvSpPr>
                  <p:nvPr/>
                </p:nvSpPr>
                <p:spPr bwMode="auto">
                  <a:xfrm>
                    <a:off x="4507" y="9147"/>
                    <a:ext cx="33" cy="22"/>
                  </a:xfrm>
                  <a:custGeom>
                    <a:avLst/>
                    <a:gdLst>
                      <a:gd name="T0" fmla="*/ 0 w 33"/>
                      <a:gd name="T1" fmla="*/ 11 h 22"/>
                      <a:gd name="T2" fmla="*/ 22 w 33"/>
                      <a:gd name="T3" fmla="*/ 0 h 22"/>
                      <a:gd name="T4" fmla="*/ 33 w 33"/>
                      <a:gd name="T5" fmla="*/ 11 h 22"/>
                      <a:gd name="T6" fmla="*/ 11 w 33"/>
                      <a:gd name="T7" fmla="*/ 22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0"/>
                        </a:lnTo>
                        <a:lnTo>
                          <a:pt x="33" y="11"/>
                        </a:lnTo>
                        <a:lnTo>
                          <a:pt x="11" y="22"/>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45" name="Freeform 270"/>
                  <p:cNvSpPr>
                    <a:spLocks/>
                  </p:cNvSpPr>
                  <p:nvPr/>
                </p:nvSpPr>
                <p:spPr bwMode="auto">
                  <a:xfrm>
                    <a:off x="4563" y="9113"/>
                    <a:ext cx="33" cy="23"/>
                  </a:xfrm>
                  <a:custGeom>
                    <a:avLst/>
                    <a:gdLst>
                      <a:gd name="T0" fmla="*/ 0 w 33"/>
                      <a:gd name="T1" fmla="*/ 12 h 23"/>
                      <a:gd name="T2" fmla="*/ 22 w 33"/>
                      <a:gd name="T3" fmla="*/ 0 h 23"/>
                      <a:gd name="T4" fmla="*/ 33 w 33"/>
                      <a:gd name="T5" fmla="*/ 12 h 23"/>
                      <a:gd name="T6" fmla="*/ 11 w 33"/>
                      <a:gd name="T7" fmla="*/ 23 h 23"/>
                      <a:gd name="T8" fmla="*/ 0 w 33"/>
                      <a:gd name="T9" fmla="*/ 12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0" y="12"/>
                        </a:moveTo>
                        <a:lnTo>
                          <a:pt x="22" y="0"/>
                        </a:lnTo>
                        <a:lnTo>
                          <a:pt x="33" y="12"/>
                        </a:lnTo>
                        <a:lnTo>
                          <a:pt x="11" y="23"/>
                        </a:lnTo>
                        <a:lnTo>
                          <a:pt x="0" y="1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46" name="Rectangle 271"/>
                  <p:cNvSpPr>
                    <a:spLocks noChangeArrowheads="1"/>
                  </p:cNvSpPr>
                  <p:nvPr/>
                </p:nvSpPr>
                <p:spPr bwMode="auto">
                  <a:xfrm>
                    <a:off x="4641" y="9091"/>
                    <a:ext cx="11"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47" name="Rectangle 272"/>
                  <p:cNvSpPr>
                    <a:spLocks noChangeArrowheads="1"/>
                  </p:cNvSpPr>
                  <p:nvPr/>
                </p:nvSpPr>
                <p:spPr bwMode="auto">
                  <a:xfrm>
                    <a:off x="4641" y="9091"/>
                    <a:ext cx="11"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48" name="Freeform 273"/>
                  <p:cNvSpPr>
                    <a:spLocks/>
                  </p:cNvSpPr>
                  <p:nvPr/>
                </p:nvSpPr>
                <p:spPr bwMode="auto">
                  <a:xfrm>
                    <a:off x="4686" y="9057"/>
                    <a:ext cx="34" cy="23"/>
                  </a:xfrm>
                  <a:custGeom>
                    <a:avLst/>
                    <a:gdLst>
                      <a:gd name="T0" fmla="*/ 0 w 34"/>
                      <a:gd name="T1" fmla="*/ 12 h 23"/>
                      <a:gd name="T2" fmla="*/ 22 w 34"/>
                      <a:gd name="T3" fmla="*/ 0 h 23"/>
                      <a:gd name="T4" fmla="*/ 34 w 34"/>
                      <a:gd name="T5" fmla="*/ 12 h 23"/>
                      <a:gd name="T6" fmla="*/ 11 w 34"/>
                      <a:gd name="T7" fmla="*/ 23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2" y="0"/>
                        </a:lnTo>
                        <a:lnTo>
                          <a:pt x="34" y="12"/>
                        </a:lnTo>
                        <a:lnTo>
                          <a:pt x="11" y="23"/>
                        </a:lnTo>
                        <a:lnTo>
                          <a:pt x="0" y="1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49" name="Freeform 274"/>
                  <p:cNvSpPr>
                    <a:spLocks/>
                  </p:cNvSpPr>
                  <p:nvPr/>
                </p:nvSpPr>
                <p:spPr bwMode="auto">
                  <a:xfrm>
                    <a:off x="4708" y="9046"/>
                    <a:ext cx="34" cy="23"/>
                  </a:xfrm>
                  <a:custGeom>
                    <a:avLst/>
                    <a:gdLst>
                      <a:gd name="T0" fmla="*/ 0 w 34"/>
                      <a:gd name="T1" fmla="*/ 11 h 23"/>
                      <a:gd name="T2" fmla="*/ 23 w 34"/>
                      <a:gd name="T3" fmla="*/ 0 h 23"/>
                      <a:gd name="T4" fmla="*/ 34 w 34"/>
                      <a:gd name="T5" fmla="*/ 11 h 23"/>
                      <a:gd name="T6" fmla="*/ 12 w 34"/>
                      <a:gd name="T7" fmla="*/ 23 h 23"/>
                      <a:gd name="T8" fmla="*/ 0 w 34"/>
                      <a:gd name="T9" fmla="*/ 11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1"/>
                        </a:moveTo>
                        <a:lnTo>
                          <a:pt x="23" y="0"/>
                        </a:lnTo>
                        <a:lnTo>
                          <a:pt x="34" y="11"/>
                        </a:lnTo>
                        <a:lnTo>
                          <a:pt x="12" y="23"/>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50" name="Rectangle 275"/>
                  <p:cNvSpPr>
                    <a:spLocks noChangeArrowheads="1"/>
                  </p:cNvSpPr>
                  <p:nvPr/>
                </p:nvSpPr>
                <p:spPr bwMode="auto">
                  <a:xfrm>
                    <a:off x="4787" y="9024"/>
                    <a:ext cx="11"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51" name="Freeform 276"/>
                  <p:cNvSpPr>
                    <a:spLocks/>
                  </p:cNvSpPr>
                  <p:nvPr/>
                </p:nvSpPr>
                <p:spPr bwMode="auto">
                  <a:xfrm>
                    <a:off x="4787" y="9013"/>
                    <a:ext cx="33" cy="22"/>
                  </a:xfrm>
                  <a:custGeom>
                    <a:avLst/>
                    <a:gdLst>
                      <a:gd name="T0" fmla="*/ 0 w 33"/>
                      <a:gd name="T1" fmla="*/ 11 h 22"/>
                      <a:gd name="T2" fmla="*/ 22 w 33"/>
                      <a:gd name="T3" fmla="*/ 0 h 22"/>
                      <a:gd name="T4" fmla="*/ 33 w 33"/>
                      <a:gd name="T5" fmla="*/ 11 h 22"/>
                      <a:gd name="T6" fmla="*/ 11 w 33"/>
                      <a:gd name="T7" fmla="*/ 22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0"/>
                        </a:lnTo>
                        <a:lnTo>
                          <a:pt x="33" y="11"/>
                        </a:lnTo>
                        <a:lnTo>
                          <a:pt x="11" y="22"/>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52" name="Freeform 277"/>
                  <p:cNvSpPr>
                    <a:spLocks/>
                  </p:cNvSpPr>
                  <p:nvPr/>
                </p:nvSpPr>
                <p:spPr bwMode="auto">
                  <a:xfrm>
                    <a:off x="4854" y="8979"/>
                    <a:ext cx="34" cy="22"/>
                  </a:xfrm>
                  <a:custGeom>
                    <a:avLst/>
                    <a:gdLst>
                      <a:gd name="T0" fmla="*/ 0 w 34"/>
                      <a:gd name="T1" fmla="*/ 11 h 22"/>
                      <a:gd name="T2" fmla="*/ 22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2" y="0"/>
                        </a:lnTo>
                        <a:lnTo>
                          <a:pt x="34" y="11"/>
                        </a:lnTo>
                        <a:lnTo>
                          <a:pt x="11" y="22"/>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53" name="Freeform 278"/>
                  <p:cNvSpPr>
                    <a:spLocks/>
                  </p:cNvSpPr>
                  <p:nvPr/>
                </p:nvSpPr>
                <p:spPr bwMode="auto">
                  <a:xfrm>
                    <a:off x="4921" y="8945"/>
                    <a:ext cx="34" cy="23"/>
                  </a:xfrm>
                  <a:custGeom>
                    <a:avLst/>
                    <a:gdLst>
                      <a:gd name="T0" fmla="*/ 0 w 34"/>
                      <a:gd name="T1" fmla="*/ 12 h 23"/>
                      <a:gd name="T2" fmla="*/ 22 w 34"/>
                      <a:gd name="T3" fmla="*/ 0 h 23"/>
                      <a:gd name="T4" fmla="*/ 34 w 34"/>
                      <a:gd name="T5" fmla="*/ 12 h 23"/>
                      <a:gd name="T6" fmla="*/ 11 w 34"/>
                      <a:gd name="T7" fmla="*/ 23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2" y="0"/>
                        </a:lnTo>
                        <a:lnTo>
                          <a:pt x="34" y="12"/>
                        </a:lnTo>
                        <a:lnTo>
                          <a:pt x="11" y="23"/>
                        </a:lnTo>
                        <a:lnTo>
                          <a:pt x="0" y="1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54" name="Freeform 279"/>
                  <p:cNvSpPr>
                    <a:spLocks/>
                  </p:cNvSpPr>
                  <p:nvPr/>
                </p:nvSpPr>
                <p:spPr bwMode="auto">
                  <a:xfrm>
                    <a:off x="4977" y="8912"/>
                    <a:ext cx="34" cy="22"/>
                  </a:xfrm>
                  <a:custGeom>
                    <a:avLst/>
                    <a:gdLst>
                      <a:gd name="T0" fmla="*/ 0 w 34"/>
                      <a:gd name="T1" fmla="*/ 11 h 22"/>
                      <a:gd name="T2" fmla="*/ 22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2" y="0"/>
                        </a:lnTo>
                        <a:lnTo>
                          <a:pt x="34" y="11"/>
                        </a:lnTo>
                        <a:lnTo>
                          <a:pt x="11" y="22"/>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55" name="Freeform 280"/>
                  <p:cNvSpPr>
                    <a:spLocks/>
                  </p:cNvSpPr>
                  <p:nvPr/>
                </p:nvSpPr>
                <p:spPr bwMode="auto">
                  <a:xfrm>
                    <a:off x="5033" y="8889"/>
                    <a:ext cx="34" cy="23"/>
                  </a:xfrm>
                  <a:custGeom>
                    <a:avLst/>
                    <a:gdLst>
                      <a:gd name="T0" fmla="*/ 0 w 34"/>
                      <a:gd name="T1" fmla="*/ 12 h 23"/>
                      <a:gd name="T2" fmla="*/ 22 w 34"/>
                      <a:gd name="T3" fmla="*/ 0 h 23"/>
                      <a:gd name="T4" fmla="*/ 34 w 34"/>
                      <a:gd name="T5" fmla="*/ 12 h 23"/>
                      <a:gd name="T6" fmla="*/ 11 w 34"/>
                      <a:gd name="T7" fmla="*/ 23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2" y="0"/>
                        </a:lnTo>
                        <a:lnTo>
                          <a:pt x="34" y="12"/>
                        </a:lnTo>
                        <a:lnTo>
                          <a:pt x="11" y="23"/>
                        </a:lnTo>
                        <a:lnTo>
                          <a:pt x="0" y="1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56" name="Freeform 281"/>
                  <p:cNvSpPr>
                    <a:spLocks/>
                  </p:cNvSpPr>
                  <p:nvPr/>
                </p:nvSpPr>
                <p:spPr bwMode="auto">
                  <a:xfrm>
                    <a:off x="5100" y="8856"/>
                    <a:ext cx="34" cy="22"/>
                  </a:xfrm>
                  <a:custGeom>
                    <a:avLst/>
                    <a:gdLst>
                      <a:gd name="T0" fmla="*/ 0 w 34"/>
                      <a:gd name="T1" fmla="*/ 11 h 22"/>
                      <a:gd name="T2" fmla="*/ 23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1" y="22"/>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57" name="Freeform 282"/>
                  <p:cNvSpPr>
                    <a:spLocks/>
                  </p:cNvSpPr>
                  <p:nvPr/>
                </p:nvSpPr>
                <p:spPr bwMode="auto">
                  <a:xfrm>
                    <a:off x="5167" y="8833"/>
                    <a:ext cx="34" cy="23"/>
                  </a:xfrm>
                  <a:custGeom>
                    <a:avLst/>
                    <a:gdLst>
                      <a:gd name="T0" fmla="*/ 0 w 34"/>
                      <a:gd name="T1" fmla="*/ 12 h 23"/>
                      <a:gd name="T2" fmla="*/ 23 w 34"/>
                      <a:gd name="T3" fmla="*/ 0 h 23"/>
                      <a:gd name="T4" fmla="*/ 34 w 34"/>
                      <a:gd name="T5" fmla="*/ 12 h 23"/>
                      <a:gd name="T6" fmla="*/ 12 w 34"/>
                      <a:gd name="T7" fmla="*/ 23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3" y="0"/>
                        </a:lnTo>
                        <a:lnTo>
                          <a:pt x="34" y="12"/>
                        </a:lnTo>
                        <a:lnTo>
                          <a:pt x="12" y="23"/>
                        </a:lnTo>
                        <a:lnTo>
                          <a:pt x="0" y="1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58" name="Freeform 283"/>
                  <p:cNvSpPr>
                    <a:spLocks/>
                  </p:cNvSpPr>
                  <p:nvPr/>
                </p:nvSpPr>
                <p:spPr bwMode="auto">
                  <a:xfrm>
                    <a:off x="5223" y="8811"/>
                    <a:ext cx="34" cy="22"/>
                  </a:xfrm>
                  <a:custGeom>
                    <a:avLst/>
                    <a:gdLst>
                      <a:gd name="T0" fmla="*/ 0 w 34"/>
                      <a:gd name="T1" fmla="*/ 11 h 22"/>
                      <a:gd name="T2" fmla="*/ 23 w 34"/>
                      <a:gd name="T3" fmla="*/ 0 h 22"/>
                      <a:gd name="T4" fmla="*/ 34 w 34"/>
                      <a:gd name="T5" fmla="*/ 11 h 22"/>
                      <a:gd name="T6" fmla="*/ 12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2" y="22"/>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59" name="Rectangle 284"/>
                  <p:cNvSpPr>
                    <a:spLocks noChangeArrowheads="1"/>
                  </p:cNvSpPr>
                  <p:nvPr/>
                </p:nvSpPr>
                <p:spPr bwMode="auto">
                  <a:xfrm>
                    <a:off x="5302" y="8789"/>
                    <a:ext cx="11"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60" name="Rectangle 285"/>
                  <p:cNvSpPr>
                    <a:spLocks noChangeArrowheads="1"/>
                  </p:cNvSpPr>
                  <p:nvPr/>
                </p:nvSpPr>
                <p:spPr bwMode="auto">
                  <a:xfrm>
                    <a:off x="5313" y="8789"/>
                    <a:ext cx="11"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61" name="Freeform 286"/>
                  <p:cNvSpPr>
                    <a:spLocks/>
                  </p:cNvSpPr>
                  <p:nvPr/>
                </p:nvSpPr>
                <p:spPr bwMode="auto">
                  <a:xfrm>
                    <a:off x="5358" y="8766"/>
                    <a:ext cx="33" cy="23"/>
                  </a:xfrm>
                  <a:custGeom>
                    <a:avLst/>
                    <a:gdLst>
                      <a:gd name="T0" fmla="*/ 0 w 33"/>
                      <a:gd name="T1" fmla="*/ 11 h 23"/>
                      <a:gd name="T2" fmla="*/ 22 w 33"/>
                      <a:gd name="T3" fmla="*/ 0 h 23"/>
                      <a:gd name="T4" fmla="*/ 33 w 33"/>
                      <a:gd name="T5" fmla="*/ 11 h 23"/>
                      <a:gd name="T6" fmla="*/ 11 w 33"/>
                      <a:gd name="T7" fmla="*/ 23 h 23"/>
                      <a:gd name="T8" fmla="*/ 0 w 33"/>
                      <a:gd name="T9" fmla="*/ 11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0" y="11"/>
                        </a:moveTo>
                        <a:lnTo>
                          <a:pt x="22" y="0"/>
                        </a:lnTo>
                        <a:lnTo>
                          <a:pt x="33" y="11"/>
                        </a:lnTo>
                        <a:lnTo>
                          <a:pt x="11" y="23"/>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62" name="Freeform 287"/>
                  <p:cNvSpPr>
                    <a:spLocks/>
                  </p:cNvSpPr>
                  <p:nvPr/>
                </p:nvSpPr>
                <p:spPr bwMode="auto">
                  <a:xfrm>
                    <a:off x="5380" y="8755"/>
                    <a:ext cx="34" cy="22"/>
                  </a:xfrm>
                  <a:custGeom>
                    <a:avLst/>
                    <a:gdLst>
                      <a:gd name="T0" fmla="*/ 0 w 34"/>
                      <a:gd name="T1" fmla="*/ 11 h 22"/>
                      <a:gd name="T2" fmla="*/ 22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2" y="0"/>
                        </a:lnTo>
                        <a:lnTo>
                          <a:pt x="34" y="11"/>
                        </a:lnTo>
                        <a:lnTo>
                          <a:pt x="11" y="22"/>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63" name="Freeform 288"/>
                  <p:cNvSpPr>
                    <a:spLocks/>
                  </p:cNvSpPr>
                  <p:nvPr/>
                </p:nvSpPr>
                <p:spPr bwMode="auto">
                  <a:xfrm>
                    <a:off x="5447" y="8733"/>
                    <a:ext cx="34" cy="22"/>
                  </a:xfrm>
                  <a:custGeom>
                    <a:avLst/>
                    <a:gdLst>
                      <a:gd name="T0" fmla="*/ 0 w 34"/>
                      <a:gd name="T1" fmla="*/ 11 h 22"/>
                      <a:gd name="T2" fmla="*/ 23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1" y="22"/>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64" name="Freeform 289"/>
                  <p:cNvSpPr>
                    <a:spLocks/>
                  </p:cNvSpPr>
                  <p:nvPr/>
                </p:nvSpPr>
                <p:spPr bwMode="auto">
                  <a:xfrm>
                    <a:off x="5503" y="8710"/>
                    <a:ext cx="34" cy="23"/>
                  </a:xfrm>
                  <a:custGeom>
                    <a:avLst/>
                    <a:gdLst>
                      <a:gd name="T0" fmla="*/ 0 w 34"/>
                      <a:gd name="T1" fmla="*/ 12 h 23"/>
                      <a:gd name="T2" fmla="*/ 23 w 34"/>
                      <a:gd name="T3" fmla="*/ 0 h 23"/>
                      <a:gd name="T4" fmla="*/ 34 w 34"/>
                      <a:gd name="T5" fmla="*/ 12 h 23"/>
                      <a:gd name="T6" fmla="*/ 11 w 34"/>
                      <a:gd name="T7" fmla="*/ 23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3" y="0"/>
                        </a:lnTo>
                        <a:lnTo>
                          <a:pt x="34" y="12"/>
                        </a:lnTo>
                        <a:lnTo>
                          <a:pt x="11" y="23"/>
                        </a:lnTo>
                        <a:lnTo>
                          <a:pt x="0" y="1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65" name="Rectangle 290"/>
                  <p:cNvSpPr>
                    <a:spLocks noChangeArrowheads="1"/>
                  </p:cNvSpPr>
                  <p:nvPr/>
                </p:nvSpPr>
                <p:spPr bwMode="auto">
                  <a:xfrm>
                    <a:off x="5582" y="8699"/>
                    <a:ext cx="22"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66" name="Rectangle 291"/>
                  <p:cNvSpPr>
                    <a:spLocks noChangeArrowheads="1"/>
                  </p:cNvSpPr>
                  <p:nvPr/>
                </p:nvSpPr>
                <p:spPr bwMode="auto">
                  <a:xfrm>
                    <a:off x="5638" y="8688"/>
                    <a:ext cx="22"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67" name="Rectangle 292"/>
                  <p:cNvSpPr>
                    <a:spLocks noChangeArrowheads="1"/>
                  </p:cNvSpPr>
                  <p:nvPr/>
                </p:nvSpPr>
                <p:spPr bwMode="auto">
                  <a:xfrm>
                    <a:off x="5705" y="8677"/>
                    <a:ext cx="22"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68" name="Rectangle 293"/>
                  <p:cNvSpPr>
                    <a:spLocks noChangeArrowheads="1"/>
                  </p:cNvSpPr>
                  <p:nvPr/>
                </p:nvSpPr>
                <p:spPr bwMode="auto">
                  <a:xfrm>
                    <a:off x="5738" y="8677"/>
                    <a:ext cx="23"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69" name="Rectangle 294"/>
                  <p:cNvSpPr>
                    <a:spLocks noChangeArrowheads="1"/>
                  </p:cNvSpPr>
                  <p:nvPr/>
                </p:nvSpPr>
                <p:spPr bwMode="auto">
                  <a:xfrm>
                    <a:off x="5806" y="8666"/>
                    <a:ext cx="22"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70" name="Rectangle 295"/>
                  <p:cNvSpPr>
                    <a:spLocks noChangeArrowheads="1"/>
                  </p:cNvSpPr>
                  <p:nvPr/>
                </p:nvSpPr>
                <p:spPr bwMode="auto">
                  <a:xfrm>
                    <a:off x="5828" y="8666"/>
                    <a:ext cx="22"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71" name="Rectangle 296"/>
                  <p:cNvSpPr>
                    <a:spLocks noChangeArrowheads="1"/>
                  </p:cNvSpPr>
                  <p:nvPr/>
                </p:nvSpPr>
                <p:spPr bwMode="auto">
                  <a:xfrm>
                    <a:off x="5895" y="8654"/>
                    <a:ext cx="11" cy="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72" name="Rectangle 297"/>
                  <p:cNvSpPr>
                    <a:spLocks noChangeArrowheads="1"/>
                  </p:cNvSpPr>
                  <p:nvPr/>
                </p:nvSpPr>
                <p:spPr bwMode="auto">
                  <a:xfrm>
                    <a:off x="5906" y="8654"/>
                    <a:ext cx="23" cy="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73" name="Rectangle 298"/>
                  <p:cNvSpPr>
                    <a:spLocks noChangeArrowheads="1"/>
                  </p:cNvSpPr>
                  <p:nvPr/>
                </p:nvSpPr>
                <p:spPr bwMode="auto">
                  <a:xfrm>
                    <a:off x="5973" y="8654"/>
                    <a:ext cx="12" cy="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74" name="Rectangle 299"/>
                  <p:cNvSpPr>
                    <a:spLocks noChangeArrowheads="1"/>
                  </p:cNvSpPr>
                  <p:nvPr/>
                </p:nvSpPr>
                <p:spPr bwMode="auto">
                  <a:xfrm>
                    <a:off x="5985" y="8654"/>
                    <a:ext cx="22" cy="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75" name="Rectangle 300"/>
                  <p:cNvSpPr>
                    <a:spLocks noChangeArrowheads="1"/>
                  </p:cNvSpPr>
                  <p:nvPr/>
                </p:nvSpPr>
                <p:spPr bwMode="auto">
                  <a:xfrm>
                    <a:off x="6052" y="8666"/>
                    <a:ext cx="22"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76" name="Rectangle 301"/>
                  <p:cNvSpPr>
                    <a:spLocks noChangeArrowheads="1"/>
                  </p:cNvSpPr>
                  <p:nvPr/>
                </p:nvSpPr>
                <p:spPr bwMode="auto">
                  <a:xfrm>
                    <a:off x="6108" y="8666"/>
                    <a:ext cx="22"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77" name="Rectangle 302"/>
                  <p:cNvSpPr>
                    <a:spLocks noChangeArrowheads="1"/>
                  </p:cNvSpPr>
                  <p:nvPr/>
                </p:nvSpPr>
                <p:spPr bwMode="auto">
                  <a:xfrm>
                    <a:off x="6175" y="8677"/>
                    <a:ext cx="22"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78" name="Freeform 303"/>
                  <p:cNvSpPr>
                    <a:spLocks/>
                  </p:cNvSpPr>
                  <p:nvPr/>
                </p:nvSpPr>
                <p:spPr bwMode="auto">
                  <a:xfrm>
                    <a:off x="6220" y="8677"/>
                    <a:ext cx="33" cy="22"/>
                  </a:xfrm>
                  <a:custGeom>
                    <a:avLst/>
                    <a:gdLst>
                      <a:gd name="T0" fmla="*/ 0 w 33"/>
                      <a:gd name="T1" fmla="*/ 11 h 22"/>
                      <a:gd name="T2" fmla="*/ 22 w 33"/>
                      <a:gd name="T3" fmla="*/ 22 h 22"/>
                      <a:gd name="T4" fmla="*/ 33 w 33"/>
                      <a:gd name="T5" fmla="*/ 11 h 22"/>
                      <a:gd name="T6" fmla="*/ 11 w 33"/>
                      <a:gd name="T7" fmla="*/ 0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22"/>
                        </a:lnTo>
                        <a:lnTo>
                          <a:pt x="33"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79" name="Rectangle 304"/>
                  <p:cNvSpPr>
                    <a:spLocks noChangeArrowheads="1"/>
                  </p:cNvSpPr>
                  <p:nvPr/>
                </p:nvSpPr>
                <p:spPr bwMode="auto">
                  <a:xfrm>
                    <a:off x="6276" y="8688"/>
                    <a:ext cx="22"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80" name="Freeform 305"/>
                  <p:cNvSpPr>
                    <a:spLocks/>
                  </p:cNvSpPr>
                  <p:nvPr/>
                </p:nvSpPr>
                <p:spPr bwMode="auto">
                  <a:xfrm>
                    <a:off x="6321" y="8699"/>
                    <a:ext cx="33" cy="23"/>
                  </a:xfrm>
                  <a:custGeom>
                    <a:avLst/>
                    <a:gdLst>
                      <a:gd name="T0" fmla="*/ 0 w 33"/>
                      <a:gd name="T1" fmla="*/ 11 h 23"/>
                      <a:gd name="T2" fmla="*/ 22 w 33"/>
                      <a:gd name="T3" fmla="*/ 23 h 23"/>
                      <a:gd name="T4" fmla="*/ 33 w 33"/>
                      <a:gd name="T5" fmla="*/ 11 h 23"/>
                      <a:gd name="T6" fmla="*/ 11 w 33"/>
                      <a:gd name="T7" fmla="*/ 0 h 23"/>
                      <a:gd name="T8" fmla="*/ 0 w 33"/>
                      <a:gd name="T9" fmla="*/ 11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0" y="11"/>
                        </a:moveTo>
                        <a:lnTo>
                          <a:pt x="22" y="23"/>
                        </a:lnTo>
                        <a:lnTo>
                          <a:pt x="33"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81" name="Rectangle 306"/>
                  <p:cNvSpPr>
                    <a:spLocks noChangeArrowheads="1"/>
                  </p:cNvSpPr>
                  <p:nvPr/>
                </p:nvSpPr>
                <p:spPr bwMode="auto">
                  <a:xfrm>
                    <a:off x="6377" y="8710"/>
                    <a:ext cx="22" cy="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82" name="Freeform 307"/>
                  <p:cNvSpPr>
                    <a:spLocks/>
                  </p:cNvSpPr>
                  <p:nvPr/>
                </p:nvSpPr>
                <p:spPr bwMode="auto">
                  <a:xfrm>
                    <a:off x="6388" y="8710"/>
                    <a:ext cx="33" cy="23"/>
                  </a:xfrm>
                  <a:custGeom>
                    <a:avLst/>
                    <a:gdLst>
                      <a:gd name="T0" fmla="*/ 0 w 33"/>
                      <a:gd name="T1" fmla="*/ 12 h 23"/>
                      <a:gd name="T2" fmla="*/ 22 w 33"/>
                      <a:gd name="T3" fmla="*/ 23 h 23"/>
                      <a:gd name="T4" fmla="*/ 33 w 33"/>
                      <a:gd name="T5" fmla="*/ 12 h 23"/>
                      <a:gd name="T6" fmla="*/ 11 w 33"/>
                      <a:gd name="T7" fmla="*/ 0 h 23"/>
                      <a:gd name="T8" fmla="*/ 0 w 33"/>
                      <a:gd name="T9" fmla="*/ 12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0" y="12"/>
                        </a:moveTo>
                        <a:lnTo>
                          <a:pt x="22" y="23"/>
                        </a:lnTo>
                        <a:lnTo>
                          <a:pt x="33" y="12"/>
                        </a:lnTo>
                        <a:lnTo>
                          <a:pt x="11" y="0"/>
                        </a:lnTo>
                        <a:lnTo>
                          <a:pt x="0" y="1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83" name="Freeform 308"/>
                  <p:cNvSpPr>
                    <a:spLocks/>
                  </p:cNvSpPr>
                  <p:nvPr/>
                </p:nvSpPr>
                <p:spPr bwMode="auto">
                  <a:xfrm>
                    <a:off x="6410" y="8722"/>
                    <a:ext cx="34" cy="22"/>
                  </a:xfrm>
                  <a:custGeom>
                    <a:avLst/>
                    <a:gdLst>
                      <a:gd name="T0" fmla="*/ 0 w 34"/>
                      <a:gd name="T1" fmla="*/ 11 h 22"/>
                      <a:gd name="T2" fmla="*/ 22 w 34"/>
                      <a:gd name="T3" fmla="*/ 22 h 22"/>
                      <a:gd name="T4" fmla="*/ 34 w 34"/>
                      <a:gd name="T5" fmla="*/ 11 h 22"/>
                      <a:gd name="T6" fmla="*/ 11 w 34"/>
                      <a:gd name="T7" fmla="*/ 0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2" y="22"/>
                        </a:lnTo>
                        <a:lnTo>
                          <a:pt x="34"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84" name="Freeform 309"/>
                  <p:cNvSpPr>
                    <a:spLocks/>
                  </p:cNvSpPr>
                  <p:nvPr/>
                </p:nvSpPr>
                <p:spPr bwMode="auto">
                  <a:xfrm>
                    <a:off x="6477" y="8744"/>
                    <a:ext cx="34" cy="22"/>
                  </a:xfrm>
                  <a:custGeom>
                    <a:avLst/>
                    <a:gdLst>
                      <a:gd name="T0" fmla="*/ 0 w 34"/>
                      <a:gd name="T1" fmla="*/ 11 h 22"/>
                      <a:gd name="T2" fmla="*/ 23 w 34"/>
                      <a:gd name="T3" fmla="*/ 22 h 22"/>
                      <a:gd name="T4" fmla="*/ 34 w 34"/>
                      <a:gd name="T5" fmla="*/ 11 h 22"/>
                      <a:gd name="T6" fmla="*/ 11 w 34"/>
                      <a:gd name="T7" fmla="*/ 0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22"/>
                        </a:lnTo>
                        <a:lnTo>
                          <a:pt x="34"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85" name="Rectangle 310"/>
                  <p:cNvSpPr>
                    <a:spLocks noChangeArrowheads="1"/>
                  </p:cNvSpPr>
                  <p:nvPr/>
                </p:nvSpPr>
                <p:spPr bwMode="auto">
                  <a:xfrm>
                    <a:off x="6511" y="8755"/>
                    <a:ext cx="22"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86" name="Freeform 311"/>
                  <p:cNvSpPr>
                    <a:spLocks/>
                  </p:cNvSpPr>
                  <p:nvPr/>
                </p:nvSpPr>
                <p:spPr bwMode="auto">
                  <a:xfrm>
                    <a:off x="6567" y="8777"/>
                    <a:ext cx="33" cy="23"/>
                  </a:xfrm>
                  <a:custGeom>
                    <a:avLst/>
                    <a:gdLst>
                      <a:gd name="T0" fmla="*/ 0 w 33"/>
                      <a:gd name="T1" fmla="*/ 12 h 23"/>
                      <a:gd name="T2" fmla="*/ 22 w 33"/>
                      <a:gd name="T3" fmla="*/ 23 h 23"/>
                      <a:gd name="T4" fmla="*/ 33 w 33"/>
                      <a:gd name="T5" fmla="*/ 12 h 23"/>
                      <a:gd name="T6" fmla="*/ 11 w 33"/>
                      <a:gd name="T7" fmla="*/ 0 h 23"/>
                      <a:gd name="T8" fmla="*/ 0 w 33"/>
                      <a:gd name="T9" fmla="*/ 12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0" y="12"/>
                        </a:moveTo>
                        <a:lnTo>
                          <a:pt x="22" y="23"/>
                        </a:lnTo>
                        <a:lnTo>
                          <a:pt x="33" y="12"/>
                        </a:lnTo>
                        <a:lnTo>
                          <a:pt x="11" y="0"/>
                        </a:lnTo>
                        <a:lnTo>
                          <a:pt x="0" y="1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87" name="Freeform 312"/>
                  <p:cNvSpPr>
                    <a:spLocks/>
                  </p:cNvSpPr>
                  <p:nvPr/>
                </p:nvSpPr>
                <p:spPr bwMode="auto">
                  <a:xfrm>
                    <a:off x="6600" y="8789"/>
                    <a:ext cx="34" cy="22"/>
                  </a:xfrm>
                  <a:custGeom>
                    <a:avLst/>
                    <a:gdLst>
                      <a:gd name="T0" fmla="*/ 0 w 34"/>
                      <a:gd name="T1" fmla="*/ 11 h 22"/>
                      <a:gd name="T2" fmla="*/ 23 w 34"/>
                      <a:gd name="T3" fmla="*/ 22 h 22"/>
                      <a:gd name="T4" fmla="*/ 34 w 34"/>
                      <a:gd name="T5" fmla="*/ 11 h 22"/>
                      <a:gd name="T6" fmla="*/ 12 w 34"/>
                      <a:gd name="T7" fmla="*/ 0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22"/>
                        </a:lnTo>
                        <a:lnTo>
                          <a:pt x="34" y="11"/>
                        </a:lnTo>
                        <a:lnTo>
                          <a:pt x="12"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88" name="Rectangle 313"/>
                  <p:cNvSpPr>
                    <a:spLocks noChangeArrowheads="1"/>
                  </p:cNvSpPr>
                  <p:nvPr/>
                </p:nvSpPr>
                <p:spPr bwMode="auto">
                  <a:xfrm>
                    <a:off x="6679" y="8822"/>
                    <a:ext cx="11"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89" name="Freeform 314"/>
                  <p:cNvSpPr>
                    <a:spLocks/>
                  </p:cNvSpPr>
                  <p:nvPr/>
                </p:nvSpPr>
                <p:spPr bwMode="auto">
                  <a:xfrm>
                    <a:off x="6679" y="8811"/>
                    <a:ext cx="33" cy="22"/>
                  </a:xfrm>
                  <a:custGeom>
                    <a:avLst/>
                    <a:gdLst>
                      <a:gd name="T0" fmla="*/ 0 w 33"/>
                      <a:gd name="T1" fmla="*/ 0 h 22"/>
                      <a:gd name="T2" fmla="*/ 11 w 33"/>
                      <a:gd name="T3" fmla="*/ 11 h 22"/>
                      <a:gd name="T4" fmla="*/ 33 w 33"/>
                      <a:gd name="T5" fmla="*/ 22 h 22"/>
                      <a:gd name="T6" fmla="*/ 22 w 33"/>
                      <a:gd name="T7" fmla="*/ 11 h 22"/>
                      <a:gd name="T8" fmla="*/ 0 w 33"/>
                      <a:gd name="T9" fmla="*/ 0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0"/>
                        </a:moveTo>
                        <a:lnTo>
                          <a:pt x="11" y="11"/>
                        </a:lnTo>
                        <a:lnTo>
                          <a:pt x="33" y="22"/>
                        </a:lnTo>
                        <a:lnTo>
                          <a:pt x="22" y="11"/>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90" name="Rectangle 315"/>
                  <p:cNvSpPr>
                    <a:spLocks noChangeArrowheads="1"/>
                  </p:cNvSpPr>
                  <p:nvPr/>
                </p:nvSpPr>
                <p:spPr bwMode="auto">
                  <a:xfrm>
                    <a:off x="6746" y="8856"/>
                    <a:ext cx="11"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91" name="Freeform 316"/>
                  <p:cNvSpPr>
                    <a:spLocks/>
                  </p:cNvSpPr>
                  <p:nvPr/>
                </p:nvSpPr>
                <p:spPr bwMode="auto">
                  <a:xfrm>
                    <a:off x="6746" y="8856"/>
                    <a:ext cx="34" cy="22"/>
                  </a:xfrm>
                  <a:custGeom>
                    <a:avLst/>
                    <a:gdLst>
                      <a:gd name="T0" fmla="*/ 0 w 34"/>
                      <a:gd name="T1" fmla="*/ 11 h 22"/>
                      <a:gd name="T2" fmla="*/ 22 w 34"/>
                      <a:gd name="T3" fmla="*/ 22 h 22"/>
                      <a:gd name="T4" fmla="*/ 34 w 34"/>
                      <a:gd name="T5" fmla="*/ 11 h 22"/>
                      <a:gd name="T6" fmla="*/ 11 w 34"/>
                      <a:gd name="T7" fmla="*/ 0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2" y="22"/>
                        </a:lnTo>
                        <a:lnTo>
                          <a:pt x="34"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92" name="Freeform 317"/>
                  <p:cNvSpPr>
                    <a:spLocks/>
                  </p:cNvSpPr>
                  <p:nvPr/>
                </p:nvSpPr>
                <p:spPr bwMode="auto">
                  <a:xfrm>
                    <a:off x="6813" y="8889"/>
                    <a:ext cx="34" cy="23"/>
                  </a:xfrm>
                  <a:custGeom>
                    <a:avLst/>
                    <a:gdLst>
                      <a:gd name="T0" fmla="*/ 0 w 34"/>
                      <a:gd name="T1" fmla="*/ 12 h 23"/>
                      <a:gd name="T2" fmla="*/ 23 w 34"/>
                      <a:gd name="T3" fmla="*/ 23 h 23"/>
                      <a:gd name="T4" fmla="*/ 34 w 34"/>
                      <a:gd name="T5" fmla="*/ 12 h 23"/>
                      <a:gd name="T6" fmla="*/ 11 w 34"/>
                      <a:gd name="T7" fmla="*/ 0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3" y="23"/>
                        </a:lnTo>
                        <a:lnTo>
                          <a:pt x="34" y="12"/>
                        </a:lnTo>
                        <a:lnTo>
                          <a:pt x="11" y="0"/>
                        </a:lnTo>
                        <a:lnTo>
                          <a:pt x="0" y="1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93" name="Freeform 318"/>
                  <p:cNvSpPr>
                    <a:spLocks/>
                  </p:cNvSpPr>
                  <p:nvPr/>
                </p:nvSpPr>
                <p:spPr bwMode="auto">
                  <a:xfrm>
                    <a:off x="6869" y="8923"/>
                    <a:ext cx="34" cy="22"/>
                  </a:xfrm>
                  <a:custGeom>
                    <a:avLst/>
                    <a:gdLst>
                      <a:gd name="T0" fmla="*/ 0 w 34"/>
                      <a:gd name="T1" fmla="*/ 11 h 22"/>
                      <a:gd name="T2" fmla="*/ 22 w 34"/>
                      <a:gd name="T3" fmla="*/ 22 h 22"/>
                      <a:gd name="T4" fmla="*/ 34 w 34"/>
                      <a:gd name="T5" fmla="*/ 11 h 22"/>
                      <a:gd name="T6" fmla="*/ 11 w 34"/>
                      <a:gd name="T7" fmla="*/ 0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2" y="22"/>
                        </a:lnTo>
                        <a:lnTo>
                          <a:pt x="34"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94" name="Freeform 319"/>
                  <p:cNvSpPr>
                    <a:spLocks/>
                  </p:cNvSpPr>
                  <p:nvPr/>
                </p:nvSpPr>
                <p:spPr bwMode="auto">
                  <a:xfrm>
                    <a:off x="6936" y="8945"/>
                    <a:ext cx="34" cy="23"/>
                  </a:xfrm>
                  <a:custGeom>
                    <a:avLst/>
                    <a:gdLst>
                      <a:gd name="T0" fmla="*/ 0 w 34"/>
                      <a:gd name="T1" fmla="*/ 0 h 23"/>
                      <a:gd name="T2" fmla="*/ 11 w 34"/>
                      <a:gd name="T3" fmla="*/ 12 h 23"/>
                      <a:gd name="T4" fmla="*/ 34 w 34"/>
                      <a:gd name="T5" fmla="*/ 23 h 23"/>
                      <a:gd name="T6" fmla="*/ 23 w 34"/>
                      <a:gd name="T7" fmla="*/ 12 h 23"/>
                      <a:gd name="T8" fmla="*/ 0 w 34"/>
                      <a:gd name="T9" fmla="*/ 0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0"/>
                        </a:moveTo>
                        <a:lnTo>
                          <a:pt x="11" y="12"/>
                        </a:lnTo>
                        <a:lnTo>
                          <a:pt x="34" y="23"/>
                        </a:lnTo>
                        <a:lnTo>
                          <a:pt x="23" y="1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95" name="Rectangle 320"/>
                  <p:cNvSpPr>
                    <a:spLocks noChangeArrowheads="1"/>
                  </p:cNvSpPr>
                  <p:nvPr/>
                </p:nvSpPr>
                <p:spPr bwMode="auto">
                  <a:xfrm>
                    <a:off x="7003" y="8990"/>
                    <a:ext cx="12"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96" name="Freeform 321"/>
                  <p:cNvSpPr>
                    <a:spLocks/>
                  </p:cNvSpPr>
                  <p:nvPr/>
                </p:nvSpPr>
                <p:spPr bwMode="auto">
                  <a:xfrm>
                    <a:off x="6981" y="8990"/>
                    <a:ext cx="34" cy="23"/>
                  </a:xfrm>
                  <a:custGeom>
                    <a:avLst/>
                    <a:gdLst>
                      <a:gd name="T0" fmla="*/ 0 w 34"/>
                      <a:gd name="T1" fmla="*/ 11 h 23"/>
                      <a:gd name="T2" fmla="*/ 22 w 34"/>
                      <a:gd name="T3" fmla="*/ 23 h 23"/>
                      <a:gd name="T4" fmla="*/ 34 w 34"/>
                      <a:gd name="T5" fmla="*/ 11 h 23"/>
                      <a:gd name="T6" fmla="*/ 11 w 34"/>
                      <a:gd name="T7" fmla="*/ 0 h 23"/>
                      <a:gd name="T8" fmla="*/ 0 w 34"/>
                      <a:gd name="T9" fmla="*/ 11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1"/>
                        </a:moveTo>
                        <a:lnTo>
                          <a:pt x="22" y="23"/>
                        </a:lnTo>
                        <a:lnTo>
                          <a:pt x="34"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97" name="Freeform 322"/>
                  <p:cNvSpPr>
                    <a:spLocks/>
                  </p:cNvSpPr>
                  <p:nvPr/>
                </p:nvSpPr>
                <p:spPr bwMode="auto">
                  <a:xfrm>
                    <a:off x="7048" y="9013"/>
                    <a:ext cx="34" cy="22"/>
                  </a:xfrm>
                  <a:custGeom>
                    <a:avLst/>
                    <a:gdLst>
                      <a:gd name="T0" fmla="*/ 0 w 34"/>
                      <a:gd name="T1" fmla="*/ 0 h 22"/>
                      <a:gd name="T2" fmla="*/ 11 w 34"/>
                      <a:gd name="T3" fmla="*/ 11 h 22"/>
                      <a:gd name="T4" fmla="*/ 34 w 34"/>
                      <a:gd name="T5" fmla="*/ 22 h 22"/>
                      <a:gd name="T6" fmla="*/ 23 w 34"/>
                      <a:gd name="T7" fmla="*/ 11 h 22"/>
                      <a:gd name="T8" fmla="*/ 0 w 34"/>
                      <a:gd name="T9" fmla="*/ 0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0"/>
                        </a:moveTo>
                        <a:lnTo>
                          <a:pt x="11" y="11"/>
                        </a:lnTo>
                        <a:lnTo>
                          <a:pt x="34" y="22"/>
                        </a:lnTo>
                        <a:lnTo>
                          <a:pt x="23" y="11"/>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98" name="Freeform 323"/>
                  <p:cNvSpPr>
                    <a:spLocks/>
                  </p:cNvSpPr>
                  <p:nvPr/>
                </p:nvSpPr>
                <p:spPr bwMode="auto">
                  <a:xfrm>
                    <a:off x="7082" y="9057"/>
                    <a:ext cx="33" cy="23"/>
                  </a:xfrm>
                  <a:custGeom>
                    <a:avLst/>
                    <a:gdLst>
                      <a:gd name="T0" fmla="*/ 0 w 33"/>
                      <a:gd name="T1" fmla="*/ 12 h 23"/>
                      <a:gd name="T2" fmla="*/ 22 w 33"/>
                      <a:gd name="T3" fmla="*/ 23 h 23"/>
                      <a:gd name="T4" fmla="*/ 33 w 33"/>
                      <a:gd name="T5" fmla="*/ 12 h 23"/>
                      <a:gd name="T6" fmla="*/ 11 w 33"/>
                      <a:gd name="T7" fmla="*/ 0 h 23"/>
                      <a:gd name="T8" fmla="*/ 0 w 33"/>
                      <a:gd name="T9" fmla="*/ 12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0" y="12"/>
                        </a:moveTo>
                        <a:lnTo>
                          <a:pt x="22" y="23"/>
                        </a:lnTo>
                        <a:lnTo>
                          <a:pt x="33" y="12"/>
                        </a:lnTo>
                        <a:lnTo>
                          <a:pt x="11" y="0"/>
                        </a:lnTo>
                        <a:lnTo>
                          <a:pt x="0" y="1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99" name="Freeform 324"/>
                  <p:cNvSpPr>
                    <a:spLocks/>
                  </p:cNvSpPr>
                  <p:nvPr/>
                </p:nvSpPr>
                <p:spPr bwMode="auto">
                  <a:xfrm>
                    <a:off x="7138" y="9091"/>
                    <a:ext cx="33" cy="22"/>
                  </a:xfrm>
                  <a:custGeom>
                    <a:avLst/>
                    <a:gdLst>
                      <a:gd name="T0" fmla="*/ 0 w 33"/>
                      <a:gd name="T1" fmla="*/ 11 h 22"/>
                      <a:gd name="T2" fmla="*/ 22 w 33"/>
                      <a:gd name="T3" fmla="*/ 22 h 22"/>
                      <a:gd name="T4" fmla="*/ 33 w 33"/>
                      <a:gd name="T5" fmla="*/ 11 h 22"/>
                      <a:gd name="T6" fmla="*/ 11 w 33"/>
                      <a:gd name="T7" fmla="*/ 0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22"/>
                        </a:lnTo>
                        <a:lnTo>
                          <a:pt x="33"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00" name="Freeform 325"/>
                  <p:cNvSpPr>
                    <a:spLocks/>
                  </p:cNvSpPr>
                  <p:nvPr/>
                </p:nvSpPr>
                <p:spPr bwMode="auto">
                  <a:xfrm>
                    <a:off x="7183" y="9113"/>
                    <a:ext cx="33" cy="23"/>
                  </a:xfrm>
                  <a:custGeom>
                    <a:avLst/>
                    <a:gdLst>
                      <a:gd name="T0" fmla="*/ 0 w 33"/>
                      <a:gd name="T1" fmla="*/ 12 h 23"/>
                      <a:gd name="T2" fmla="*/ 22 w 33"/>
                      <a:gd name="T3" fmla="*/ 23 h 23"/>
                      <a:gd name="T4" fmla="*/ 33 w 33"/>
                      <a:gd name="T5" fmla="*/ 12 h 23"/>
                      <a:gd name="T6" fmla="*/ 11 w 33"/>
                      <a:gd name="T7" fmla="*/ 0 h 23"/>
                      <a:gd name="T8" fmla="*/ 0 w 33"/>
                      <a:gd name="T9" fmla="*/ 12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0" y="12"/>
                        </a:moveTo>
                        <a:lnTo>
                          <a:pt x="22" y="23"/>
                        </a:lnTo>
                        <a:lnTo>
                          <a:pt x="33" y="12"/>
                        </a:lnTo>
                        <a:lnTo>
                          <a:pt x="11" y="0"/>
                        </a:lnTo>
                        <a:lnTo>
                          <a:pt x="0" y="1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01" name="Freeform 326"/>
                  <p:cNvSpPr>
                    <a:spLocks/>
                  </p:cNvSpPr>
                  <p:nvPr/>
                </p:nvSpPr>
                <p:spPr bwMode="auto">
                  <a:xfrm>
                    <a:off x="7239" y="9147"/>
                    <a:ext cx="33" cy="22"/>
                  </a:xfrm>
                  <a:custGeom>
                    <a:avLst/>
                    <a:gdLst>
                      <a:gd name="T0" fmla="*/ 0 w 33"/>
                      <a:gd name="T1" fmla="*/ 11 h 22"/>
                      <a:gd name="T2" fmla="*/ 22 w 33"/>
                      <a:gd name="T3" fmla="*/ 22 h 22"/>
                      <a:gd name="T4" fmla="*/ 33 w 33"/>
                      <a:gd name="T5" fmla="*/ 11 h 22"/>
                      <a:gd name="T6" fmla="*/ 11 w 33"/>
                      <a:gd name="T7" fmla="*/ 0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22"/>
                        </a:lnTo>
                        <a:lnTo>
                          <a:pt x="33"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02" name="Freeform 327"/>
                  <p:cNvSpPr>
                    <a:spLocks/>
                  </p:cNvSpPr>
                  <p:nvPr/>
                </p:nvSpPr>
                <p:spPr bwMode="auto">
                  <a:xfrm>
                    <a:off x="7261" y="9169"/>
                    <a:ext cx="34" cy="23"/>
                  </a:xfrm>
                  <a:custGeom>
                    <a:avLst/>
                    <a:gdLst>
                      <a:gd name="T0" fmla="*/ 0 w 34"/>
                      <a:gd name="T1" fmla="*/ 11 h 23"/>
                      <a:gd name="T2" fmla="*/ 22 w 34"/>
                      <a:gd name="T3" fmla="*/ 23 h 23"/>
                      <a:gd name="T4" fmla="*/ 34 w 34"/>
                      <a:gd name="T5" fmla="*/ 11 h 23"/>
                      <a:gd name="T6" fmla="*/ 11 w 34"/>
                      <a:gd name="T7" fmla="*/ 0 h 23"/>
                      <a:gd name="T8" fmla="*/ 0 w 34"/>
                      <a:gd name="T9" fmla="*/ 11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1"/>
                        </a:moveTo>
                        <a:lnTo>
                          <a:pt x="22" y="23"/>
                        </a:lnTo>
                        <a:lnTo>
                          <a:pt x="34"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03" name="Freeform 328"/>
                  <p:cNvSpPr>
                    <a:spLocks/>
                  </p:cNvSpPr>
                  <p:nvPr/>
                </p:nvSpPr>
                <p:spPr bwMode="auto">
                  <a:xfrm>
                    <a:off x="7328" y="9180"/>
                    <a:ext cx="23" cy="34"/>
                  </a:xfrm>
                  <a:custGeom>
                    <a:avLst/>
                    <a:gdLst>
                      <a:gd name="T0" fmla="*/ 0 w 23"/>
                      <a:gd name="T1" fmla="*/ 0 h 34"/>
                      <a:gd name="T2" fmla="*/ 11 w 23"/>
                      <a:gd name="T3" fmla="*/ 23 h 34"/>
                      <a:gd name="T4" fmla="*/ 23 w 23"/>
                      <a:gd name="T5" fmla="*/ 34 h 34"/>
                      <a:gd name="T6" fmla="*/ 11 w 23"/>
                      <a:gd name="T7" fmla="*/ 12 h 34"/>
                      <a:gd name="T8" fmla="*/ 0 w 23"/>
                      <a:gd name="T9" fmla="*/ 0 h 34"/>
                      <a:gd name="T10" fmla="*/ 0 60000 65536"/>
                      <a:gd name="T11" fmla="*/ 0 60000 65536"/>
                      <a:gd name="T12" fmla="*/ 0 60000 65536"/>
                      <a:gd name="T13" fmla="*/ 0 60000 65536"/>
                      <a:gd name="T14" fmla="*/ 0 60000 65536"/>
                      <a:gd name="T15" fmla="*/ 0 w 23"/>
                      <a:gd name="T16" fmla="*/ 0 h 34"/>
                      <a:gd name="T17" fmla="*/ 23 w 23"/>
                      <a:gd name="T18" fmla="*/ 34 h 34"/>
                    </a:gdLst>
                    <a:ahLst/>
                    <a:cxnLst>
                      <a:cxn ang="T10">
                        <a:pos x="T0" y="T1"/>
                      </a:cxn>
                      <a:cxn ang="T11">
                        <a:pos x="T2" y="T3"/>
                      </a:cxn>
                      <a:cxn ang="T12">
                        <a:pos x="T4" y="T5"/>
                      </a:cxn>
                      <a:cxn ang="T13">
                        <a:pos x="T6" y="T7"/>
                      </a:cxn>
                      <a:cxn ang="T14">
                        <a:pos x="T8" y="T9"/>
                      </a:cxn>
                    </a:cxnLst>
                    <a:rect l="T15" t="T16" r="T17" b="T18"/>
                    <a:pathLst>
                      <a:path w="23" h="34">
                        <a:moveTo>
                          <a:pt x="0" y="0"/>
                        </a:moveTo>
                        <a:lnTo>
                          <a:pt x="11" y="23"/>
                        </a:lnTo>
                        <a:lnTo>
                          <a:pt x="23" y="34"/>
                        </a:lnTo>
                        <a:lnTo>
                          <a:pt x="11" y="1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04" name="Freeform 329"/>
                  <p:cNvSpPr>
                    <a:spLocks/>
                  </p:cNvSpPr>
                  <p:nvPr/>
                </p:nvSpPr>
                <p:spPr bwMode="auto">
                  <a:xfrm>
                    <a:off x="7328" y="9225"/>
                    <a:ext cx="34" cy="23"/>
                  </a:xfrm>
                  <a:custGeom>
                    <a:avLst/>
                    <a:gdLst>
                      <a:gd name="T0" fmla="*/ 0 w 34"/>
                      <a:gd name="T1" fmla="*/ 11 h 23"/>
                      <a:gd name="T2" fmla="*/ 23 w 34"/>
                      <a:gd name="T3" fmla="*/ 23 h 23"/>
                      <a:gd name="T4" fmla="*/ 34 w 34"/>
                      <a:gd name="T5" fmla="*/ 11 h 23"/>
                      <a:gd name="T6" fmla="*/ 11 w 34"/>
                      <a:gd name="T7" fmla="*/ 0 h 23"/>
                      <a:gd name="T8" fmla="*/ 0 w 34"/>
                      <a:gd name="T9" fmla="*/ 11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1"/>
                        </a:moveTo>
                        <a:lnTo>
                          <a:pt x="23" y="23"/>
                        </a:lnTo>
                        <a:lnTo>
                          <a:pt x="34"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05" name="Freeform 330"/>
                  <p:cNvSpPr>
                    <a:spLocks/>
                  </p:cNvSpPr>
                  <p:nvPr/>
                </p:nvSpPr>
                <p:spPr bwMode="auto">
                  <a:xfrm>
                    <a:off x="7384" y="9259"/>
                    <a:ext cx="34" cy="22"/>
                  </a:xfrm>
                  <a:custGeom>
                    <a:avLst/>
                    <a:gdLst>
                      <a:gd name="T0" fmla="*/ 0 w 34"/>
                      <a:gd name="T1" fmla="*/ 11 h 22"/>
                      <a:gd name="T2" fmla="*/ 22 w 34"/>
                      <a:gd name="T3" fmla="*/ 22 h 22"/>
                      <a:gd name="T4" fmla="*/ 34 w 34"/>
                      <a:gd name="T5" fmla="*/ 11 h 22"/>
                      <a:gd name="T6" fmla="*/ 11 w 34"/>
                      <a:gd name="T7" fmla="*/ 0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2" y="22"/>
                        </a:lnTo>
                        <a:lnTo>
                          <a:pt x="34"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06" name="Freeform 331"/>
                  <p:cNvSpPr>
                    <a:spLocks/>
                  </p:cNvSpPr>
                  <p:nvPr/>
                </p:nvSpPr>
                <p:spPr bwMode="auto">
                  <a:xfrm>
                    <a:off x="7395" y="9281"/>
                    <a:ext cx="34" cy="23"/>
                  </a:xfrm>
                  <a:custGeom>
                    <a:avLst/>
                    <a:gdLst>
                      <a:gd name="T0" fmla="*/ 0 w 34"/>
                      <a:gd name="T1" fmla="*/ 11 h 23"/>
                      <a:gd name="T2" fmla="*/ 23 w 34"/>
                      <a:gd name="T3" fmla="*/ 23 h 23"/>
                      <a:gd name="T4" fmla="*/ 34 w 34"/>
                      <a:gd name="T5" fmla="*/ 11 h 23"/>
                      <a:gd name="T6" fmla="*/ 11 w 34"/>
                      <a:gd name="T7" fmla="*/ 0 h 23"/>
                      <a:gd name="T8" fmla="*/ 0 w 34"/>
                      <a:gd name="T9" fmla="*/ 11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1"/>
                        </a:moveTo>
                        <a:lnTo>
                          <a:pt x="23" y="23"/>
                        </a:lnTo>
                        <a:lnTo>
                          <a:pt x="34"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07" name="Freeform 332"/>
                  <p:cNvSpPr>
                    <a:spLocks/>
                  </p:cNvSpPr>
                  <p:nvPr/>
                </p:nvSpPr>
                <p:spPr bwMode="auto">
                  <a:xfrm>
                    <a:off x="7462" y="9315"/>
                    <a:ext cx="34" cy="22"/>
                  </a:xfrm>
                  <a:custGeom>
                    <a:avLst/>
                    <a:gdLst>
                      <a:gd name="T0" fmla="*/ 0 w 34"/>
                      <a:gd name="T1" fmla="*/ 11 h 22"/>
                      <a:gd name="T2" fmla="*/ 23 w 34"/>
                      <a:gd name="T3" fmla="*/ 22 h 22"/>
                      <a:gd name="T4" fmla="*/ 34 w 34"/>
                      <a:gd name="T5" fmla="*/ 11 h 22"/>
                      <a:gd name="T6" fmla="*/ 12 w 34"/>
                      <a:gd name="T7" fmla="*/ 0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22"/>
                        </a:lnTo>
                        <a:lnTo>
                          <a:pt x="34" y="11"/>
                        </a:lnTo>
                        <a:lnTo>
                          <a:pt x="12"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08" name="Freeform 333"/>
                  <p:cNvSpPr>
                    <a:spLocks/>
                  </p:cNvSpPr>
                  <p:nvPr/>
                </p:nvSpPr>
                <p:spPr bwMode="auto">
                  <a:xfrm>
                    <a:off x="7462" y="9326"/>
                    <a:ext cx="34" cy="22"/>
                  </a:xfrm>
                  <a:custGeom>
                    <a:avLst/>
                    <a:gdLst>
                      <a:gd name="T0" fmla="*/ 0 w 34"/>
                      <a:gd name="T1" fmla="*/ 11 h 22"/>
                      <a:gd name="T2" fmla="*/ 23 w 34"/>
                      <a:gd name="T3" fmla="*/ 22 h 22"/>
                      <a:gd name="T4" fmla="*/ 34 w 34"/>
                      <a:gd name="T5" fmla="*/ 11 h 22"/>
                      <a:gd name="T6" fmla="*/ 12 w 34"/>
                      <a:gd name="T7" fmla="*/ 0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22"/>
                        </a:lnTo>
                        <a:lnTo>
                          <a:pt x="34" y="11"/>
                        </a:lnTo>
                        <a:lnTo>
                          <a:pt x="12"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09" name="Freeform 334"/>
                  <p:cNvSpPr>
                    <a:spLocks/>
                  </p:cNvSpPr>
                  <p:nvPr/>
                </p:nvSpPr>
                <p:spPr bwMode="auto">
                  <a:xfrm>
                    <a:off x="7518" y="9360"/>
                    <a:ext cx="34" cy="22"/>
                  </a:xfrm>
                  <a:custGeom>
                    <a:avLst/>
                    <a:gdLst>
                      <a:gd name="T0" fmla="*/ 0 w 34"/>
                      <a:gd name="T1" fmla="*/ 11 h 22"/>
                      <a:gd name="T2" fmla="*/ 23 w 34"/>
                      <a:gd name="T3" fmla="*/ 22 h 22"/>
                      <a:gd name="T4" fmla="*/ 34 w 34"/>
                      <a:gd name="T5" fmla="*/ 11 h 22"/>
                      <a:gd name="T6" fmla="*/ 12 w 34"/>
                      <a:gd name="T7" fmla="*/ 0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22"/>
                        </a:lnTo>
                        <a:lnTo>
                          <a:pt x="34" y="11"/>
                        </a:lnTo>
                        <a:lnTo>
                          <a:pt x="12"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10" name="Freeform 335"/>
                  <p:cNvSpPr>
                    <a:spLocks/>
                  </p:cNvSpPr>
                  <p:nvPr/>
                </p:nvSpPr>
                <p:spPr bwMode="auto">
                  <a:xfrm>
                    <a:off x="7518" y="9371"/>
                    <a:ext cx="34" cy="22"/>
                  </a:xfrm>
                  <a:custGeom>
                    <a:avLst/>
                    <a:gdLst>
                      <a:gd name="T0" fmla="*/ 0 w 34"/>
                      <a:gd name="T1" fmla="*/ 11 h 22"/>
                      <a:gd name="T2" fmla="*/ 23 w 34"/>
                      <a:gd name="T3" fmla="*/ 22 h 22"/>
                      <a:gd name="T4" fmla="*/ 34 w 34"/>
                      <a:gd name="T5" fmla="*/ 11 h 22"/>
                      <a:gd name="T6" fmla="*/ 12 w 34"/>
                      <a:gd name="T7" fmla="*/ 0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22"/>
                        </a:lnTo>
                        <a:lnTo>
                          <a:pt x="34" y="11"/>
                        </a:lnTo>
                        <a:lnTo>
                          <a:pt x="12"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11" name="Rectangle 336"/>
                  <p:cNvSpPr>
                    <a:spLocks noChangeArrowheads="1"/>
                  </p:cNvSpPr>
                  <p:nvPr/>
                </p:nvSpPr>
                <p:spPr bwMode="auto">
                  <a:xfrm>
                    <a:off x="7597" y="9404"/>
                    <a:ext cx="11" cy="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612" name="Freeform 337"/>
                  <p:cNvSpPr>
                    <a:spLocks/>
                  </p:cNvSpPr>
                  <p:nvPr/>
                </p:nvSpPr>
                <p:spPr bwMode="auto">
                  <a:xfrm>
                    <a:off x="7574" y="9404"/>
                    <a:ext cx="34" cy="23"/>
                  </a:xfrm>
                  <a:custGeom>
                    <a:avLst/>
                    <a:gdLst>
                      <a:gd name="T0" fmla="*/ 0 w 34"/>
                      <a:gd name="T1" fmla="*/ 12 h 23"/>
                      <a:gd name="T2" fmla="*/ 23 w 34"/>
                      <a:gd name="T3" fmla="*/ 23 h 23"/>
                      <a:gd name="T4" fmla="*/ 34 w 34"/>
                      <a:gd name="T5" fmla="*/ 12 h 23"/>
                      <a:gd name="T6" fmla="*/ 12 w 34"/>
                      <a:gd name="T7" fmla="*/ 0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3" y="23"/>
                        </a:lnTo>
                        <a:lnTo>
                          <a:pt x="34" y="12"/>
                        </a:lnTo>
                        <a:lnTo>
                          <a:pt x="12" y="0"/>
                        </a:lnTo>
                        <a:lnTo>
                          <a:pt x="0" y="1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13" name="Rectangle 338"/>
                  <p:cNvSpPr>
                    <a:spLocks noChangeArrowheads="1"/>
                  </p:cNvSpPr>
                  <p:nvPr/>
                </p:nvSpPr>
                <p:spPr bwMode="auto">
                  <a:xfrm>
                    <a:off x="7653" y="9438"/>
                    <a:ext cx="11"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614" name="Freeform 339"/>
                  <p:cNvSpPr>
                    <a:spLocks/>
                  </p:cNvSpPr>
                  <p:nvPr/>
                </p:nvSpPr>
                <p:spPr bwMode="auto">
                  <a:xfrm>
                    <a:off x="7630" y="9438"/>
                    <a:ext cx="34" cy="22"/>
                  </a:xfrm>
                  <a:custGeom>
                    <a:avLst/>
                    <a:gdLst>
                      <a:gd name="T0" fmla="*/ 0 w 34"/>
                      <a:gd name="T1" fmla="*/ 11 h 22"/>
                      <a:gd name="T2" fmla="*/ 23 w 34"/>
                      <a:gd name="T3" fmla="*/ 22 h 22"/>
                      <a:gd name="T4" fmla="*/ 34 w 34"/>
                      <a:gd name="T5" fmla="*/ 11 h 22"/>
                      <a:gd name="T6" fmla="*/ 12 w 34"/>
                      <a:gd name="T7" fmla="*/ 0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22"/>
                        </a:lnTo>
                        <a:lnTo>
                          <a:pt x="34" y="11"/>
                        </a:lnTo>
                        <a:lnTo>
                          <a:pt x="12"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15" name="Freeform 340"/>
                  <p:cNvSpPr>
                    <a:spLocks/>
                  </p:cNvSpPr>
                  <p:nvPr/>
                </p:nvSpPr>
                <p:spPr bwMode="auto">
                  <a:xfrm>
                    <a:off x="7675" y="9472"/>
                    <a:ext cx="34" cy="22"/>
                  </a:xfrm>
                  <a:custGeom>
                    <a:avLst/>
                    <a:gdLst>
                      <a:gd name="T0" fmla="*/ 0 w 34"/>
                      <a:gd name="T1" fmla="*/ 11 h 22"/>
                      <a:gd name="T2" fmla="*/ 23 w 34"/>
                      <a:gd name="T3" fmla="*/ 22 h 22"/>
                      <a:gd name="T4" fmla="*/ 34 w 34"/>
                      <a:gd name="T5" fmla="*/ 11 h 22"/>
                      <a:gd name="T6" fmla="*/ 11 w 34"/>
                      <a:gd name="T7" fmla="*/ 0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22"/>
                        </a:lnTo>
                        <a:lnTo>
                          <a:pt x="34"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16" name="Freeform 341"/>
                  <p:cNvSpPr>
                    <a:spLocks/>
                  </p:cNvSpPr>
                  <p:nvPr/>
                </p:nvSpPr>
                <p:spPr bwMode="auto">
                  <a:xfrm>
                    <a:off x="7731" y="9505"/>
                    <a:ext cx="34" cy="23"/>
                  </a:xfrm>
                  <a:custGeom>
                    <a:avLst/>
                    <a:gdLst>
                      <a:gd name="T0" fmla="*/ 0 w 34"/>
                      <a:gd name="T1" fmla="*/ 11 h 23"/>
                      <a:gd name="T2" fmla="*/ 23 w 34"/>
                      <a:gd name="T3" fmla="*/ 23 h 23"/>
                      <a:gd name="T4" fmla="*/ 34 w 34"/>
                      <a:gd name="T5" fmla="*/ 11 h 23"/>
                      <a:gd name="T6" fmla="*/ 11 w 34"/>
                      <a:gd name="T7" fmla="*/ 0 h 23"/>
                      <a:gd name="T8" fmla="*/ 0 w 34"/>
                      <a:gd name="T9" fmla="*/ 11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1"/>
                        </a:moveTo>
                        <a:lnTo>
                          <a:pt x="23" y="23"/>
                        </a:lnTo>
                        <a:lnTo>
                          <a:pt x="34"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17" name="Freeform 342"/>
                  <p:cNvSpPr>
                    <a:spLocks/>
                  </p:cNvSpPr>
                  <p:nvPr/>
                </p:nvSpPr>
                <p:spPr bwMode="auto">
                  <a:xfrm>
                    <a:off x="7754" y="9516"/>
                    <a:ext cx="33" cy="23"/>
                  </a:xfrm>
                  <a:custGeom>
                    <a:avLst/>
                    <a:gdLst>
                      <a:gd name="T0" fmla="*/ 0 w 33"/>
                      <a:gd name="T1" fmla="*/ 12 h 23"/>
                      <a:gd name="T2" fmla="*/ 22 w 33"/>
                      <a:gd name="T3" fmla="*/ 23 h 23"/>
                      <a:gd name="T4" fmla="*/ 33 w 33"/>
                      <a:gd name="T5" fmla="*/ 12 h 23"/>
                      <a:gd name="T6" fmla="*/ 11 w 33"/>
                      <a:gd name="T7" fmla="*/ 0 h 23"/>
                      <a:gd name="T8" fmla="*/ 0 w 33"/>
                      <a:gd name="T9" fmla="*/ 12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0" y="12"/>
                        </a:moveTo>
                        <a:lnTo>
                          <a:pt x="22" y="23"/>
                        </a:lnTo>
                        <a:lnTo>
                          <a:pt x="33" y="12"/>
                        </a:lnTo>
                        <a:lnTo>
                          <a:pt x="11" y="0"/>
                        </a:lnTo>
                        <a:lnTo>
                          <a:pt x="0" y="1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18" name="Freeform 343"/>
                  <p:cNvSpPr>
                    <a:spLocks/>
                  </p:cNvSpPr>
                  <p:nvPr/>
                </p:nvSpPr>
                <p:spPr bwMode="auto">
                  <a:xfrm>
                    <a:off x="7765" y="9528"/>
                    <a:ext cx="33" cy="22"/>
                  </a:xfrm>
                  <a:custGeom>
                    <a:avLst/>
                    <a:gdLst>
                      <a:gd name="T0" fmla="*/ 0 w 33"/>
                      <a:gd name="T1" fmla="*/ 11 h 22"/>
                      <a:gd name="T2" fmla="*/ 22 w 33"/>
                      <a:gd name="T3" fmla="*/ 22 h 22"/>
                      <a:gd name="T4" fmla="*/ 33 w 33"/>
                      <a:gd name="T5" fmla="*/ 11 h 22"/>
                      <a:gd name="T6" fmla="*/ 11 w 33"/>
                      <a:gd name="T7" fmla="*/ 0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22"/>
                        </a:lnTo>
                        <a:lnTo>
                          <a:pt x="33"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19" name="Freeform 344"/>
                  <p:cNvSpPr>
                    <a:spLocks/>
                  </p:cNvSpPr>
                  <p:nvPr/>
                </p:nvSpPr>
                <p:spPr bwMode="auto">
                  <a:xfrm>
                    <a:off x="7810" y="9550"/>
                    <a:ext cx="33" cy="22"/>
                  </a:xfrm>
                  <a:custGeom>
                    <a:avLst/>
                    <a:gdLst>
                      <a:gd name="T0" fmla="*/ 0 w 33"/>
                      <a:gd name="T1" fmla="*/ 11 h 22"/>
                      <a:gd name="T2" fmla="*/ 22 w 33"/>
                      <a:gd name="T3" fmla="*/ 22 h 22"/>
                      <a:gd name="T4" fmla="*/ 33 w 33"/>
                      <a:gd name="T5" fmla="*/ 11 h 22"/>
                      <a:gd name="T6" fmla="*/ 11 w 33"/>
                      <a:gd name="T7" fmla="*/ 0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22"/>
                        </a:lnTo>
                        <a:lnTo>
                          <a:pt x="33"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20" name="Freeform 345"/>
                  <p:cNvSpPr>
                    <a:spLocks/>
                  </p:cNvSpPr>
                  <p:nvPr/>
                </p:nvSpPr>
                <p:spPr bwMode="auto">
                  <a:xfrm>
                    <a:off x="7866" y="9584"/>
                    <a:ext cx="33" cy="22"/>
                  </a:xfrm>
                  <a:custGeom>
                    <a:avLst/>
                    <a:gdLst>
                      <a:gd name="T0" fmla="*/ 0 w 33"/>
                      <a:gd name="T1" fmla="*/ 11 h 22"/>
                      <a:gd name="T2" fmla="*/ 22 w 33"/>
                      <a:gd name="T3" fmla="*/ 22 h 22"/>
                      <a:gd name="T4" fmla="*/ 33 w 33"/>
                      <a:gd name="T5" fmla="*/ 11 h 22"/>
                      <a:gd name="T6" fmla="*/ 11 w 33"/>
                      <a:gd name="T7" fmla="*/ 0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22"/>
                        </a:lnTo>
                        <a:lnTo>
                          <a:pt x="33"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21" name="Freeform 346"/>
                  <p:cNvSpPr>
                    <a:spLocks/>
                  </p:cNvSpPr>
                  <p:nvPr/>
                </p:nvSpPr>
                <p:spPr bwMode="auto">
                  <a:xfrm>
                    <a:off x="7933" y="9617"/>
                    <a:ext cx="33" cy="22"/>
                  </a:xfrm>
                  <a:custGeom>
                    <a:avLst/>
                    <a:gdLst>
                      <a:gd name="T0" fmla="*/ 0 w 33"/>
                      <a:gd name="T1" fmla="*/ 11 h 22"/>
                      <a:gd name="T2" fmla="*/ 22 w 33"/>
                      <a:gd name="T3" fmla="*/ 22 h 22"/>
                      <a:gd name="T4" fmla="*/ 33 w 33"/>
                      <a:gd name="T5" fmla="*/ 11 h 22"/>
                      <a:gd name="T6" fmla="*/ 11 w 33"/>
                      <a:gd name="T7" fmla="*/ 0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22"/>
                        </a:lnTo>
                        <a:lnTo>
                          <a:pt x="33"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22" name="Freeform 347"/>
                  <p:cNvSpPr>
                    <a:spLocks/>
                  </p:cNvSpPr>
                  <p:nvPr/>
                </p:nvSpPr>
                <p:spPr bwMode="auto">
                  <a:xfrm>
                    <a:off x="8000" y="9651"/>
                    <a:ext cx="33" cy="22"/>
                  </a:xfrm>
                  <a:custGeom>
                    <a:avLst/>
                    <a:gdLst>
                      <a:gd name="T0" fmla="*/ 0 w 33"/>
                      <a:gd name="T1" fmla="*/ 11 h 22"/>
                      <a:gd name="T2" fmla="*/ 22 w 33"/>
                      <a:gd name="T3" fmla="*/ 22 h 22"/>
                      <a:gd name="T4" fmla="*/ 33 w 33"/>
                      <a:gd name="T5" fmla="*/ 11 h 22"/>
                      <a:gd name="T6" fmla="*/ 11 w 33"/>
                      <a:gd name="T7" fmla="*/ 0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22"/>
                        </a:lnTo>
                        <a:lnTo>
                          <a:pt x="33"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23" name="Freeform 348"/>
                  <p:cNvSpPr>
                    <a:spLocks/>
                  </p:cNvSpPr>
                  <p:nvPr/>
                </p:nvSpPr>
                <p:spPr bwMode="auto">
                  <a:xfrm>
                    <a:off x="8022" y="9662"/>
                    <a:ext cx="34" cy="22"/>
                  </a:xfrm>
                  <a:custGeom>
                    <a:avLst/>
                    <a:gdLst>
                      <a:gd name="T0" fmla="*/ 0 w 34"/>
                      <a:gd name="T1" fmla="*/ 11 h 22"/>
                      <a:gd name="T2" fmla="*/ 23 w 34"/>
                      <a:gd name="T3" fmla="*/ 22 h 22"/>
                      <a:gd name="T4" fmla="*/ 34 w 34"/>
                      <a:gd name="T5" fmla="*/ 11 h 22"/>
                      <a:gd name="T6" fmla="*/ 11 w 34"/>
                      <a:gd name="T7" fmla="*/ 0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22"/>
                        </a:lnTo>
                        <a:lnTo>
                          <a:pt x="34"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24" name="Freeform 349"/>
                  <p:cNvSpPr>
                    <a:spLocks/>
                  </p:cNvSpPr>
                  <p:nvPr/>
                </p:nvSpPr>
                <p:spPr bwMode="auto">
                  <a:xfrm>
                    <a:off x="8089" y="9684"/>
                    <a:ext cx="34" cy="23"/>
                  </a:xfrm>
                  <a:custGeom>
                    <a:avLst/>
                    <a:gdLst>
                      <a:gd name="T0" fmla="*/ 0 w 34"/>
                      <a:gd name="T1" fmla="*/ 11 h 23"/>
                      <a:gd name="T2" fmla="*/ 23 w 34"/>
                      <a:gd name="T3" fmla="*/ 23 h 23"/>
                      <a:gd name="T4" fmla="*/ 34 w 34"/>
                      <a:gd name="T5" fmla="*/ 11 h 23"/>
                      <a:gd name="T6" fmla="*/ 12 w 34"/>
                      <a:gd name="T7" fmla="*/ 0 h 23"/>
                      <a:gd name="T8" fmla="*/ 0 w 34"/>
                      <a:gd name="T9" fmla="*/ 11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1"/>
                        </a:moveTo>
                        <a:lnTo>
                          <a:pt x="23" y="23"/>
                        </a:lnTo>
                        <a:lnTo>
                          <a:pt x="34" y="11"/>
                        </a:lnTo>
                        <a:lnTo>
                          <a:pt x="12"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25" name="Freeform 350"/>
                  <p:cNvSpPr>
                    <a:spLocks/>
                  </p:cNvSpPr>
                  <p:nvPr/>
                </p:nvSpPr>
                <p:spPr bwMode="auto">
                  <a:xfrm>
                    <a:off x="8123" y="9695"/>
                    <a:ext cx="34" cy="23"/>
                  </a:xfrm>
                  <a:custGeom>
                    <a:avLst/>
                    <a:gdLst>
                      <a:gd name="T0" fmla="*/ 0 w 34"/>
                      <a:gd name="T1" fmla="*/ 12 h 23"/>
                      <a:gd name="T2" fmla="*/ 22 w 34"/>
                      <a:gd name="T3" fmla="*/ 23 h 23"/>
                      <a:gd name="T4" fmla="*/ 34 w 34"/>
                      <a:gd name="T5" fmla="*/ 12 h 23"/>
                      <a:gd name="T6" fmla="*/ 11 w 34"/>
                      <a:gd name="T7" fmla="*/ 0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2" y="23"/>
                        </a:lnTo>
                        <a:lnTo>
                          <a:pt x="34" y="12"/>
                        </a:lnTo>
                        <a:lnTo>
                          <a:pt x="11" y="0"/>
                        </a:lnTo>
                        <a:lnTo>
                          <a:pt x="0" y="1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26" name="Rectangle 351"/>
                  <p:cNvSpPr>
                    <a:spLocks noChangeArrowheads="1"/>
                  </p:cNvSpPr>
                  <p:nvPr/>
                </p:nvSpPr>
                <p:spPr bwMode="auto">
                  <a:xfrm>
                    <a:off x="8201" y="9718"/>
                    <a:ext cx="23"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627" name="Freeform 352"/>
                  <p:cNvSpPr>
                    <a:spLocks/>
                  </p:cNvSpPr>
                  <p:nvPr/>
                </p:nvSpPr>
                <p:spPr bwMode="auto">
                  <a:xfrm>
                    <a:off x="8257" y="9729"/>
                    <a:ext cx="34" cy="22"/>
                  </a:xfrm>
                  <a:custGeom>
                    <a:avLst/>
                    <a:gdLst>
                      <a:gd name="T0" fmla="*/ 0 w 34"/>
                      <a:gd name="T1" fmla="*/ 11 h 22"/>
                      <a:gd name="T2" fmla="*/ 23 w 34"/>
                      <a:gd name="T3" fmla="*/ 22 h 22"/>
                      <a:gd name="T4" fmla="*/ 34 w 34"/>
                      <a:gd name="T5" fmla="*/ 11 h 22"/>
                      <a:gd name="T6" fmla="*/ 12 w 34"/>
                      <a:gd name="T7" fmla="*/ 0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22"/>
                        </a:lnTo>
                        <a:lnTo>
                          <a:pt x="34" y="11"/>
                        </a:lnTo>
                        <a:lnTo>
                          <a:pt x="12"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28" name="Freeform 353"/>
                  <p:cNvSpPr>
                    <a:spLocks/>
                  </p:cNvSpPr>
                  <p:nvPr/>
                </p:nvSpPr>
                <p:spPr bwMode="auto">
                  <a:xfrm>
                    <a:off x="8325" y="9740"/>
                    <a:ext cx="33" cy="23"/>
                  </a:xfrm>
                  <a:custGeom>
                    <a:avLst/>
                    <a:gdLst>
                      <a:gd name="T0" fmla="*/ 0 w 33"/>
                      <a:gd name="T1" fmla="*/ 11 h 23"/>
                      <a:gd name="T2" fmla="*/ 22 w 33"/>
                      <a:gd name="T3" fmla="*/ 23 h 23"/>
                      <a:gd name="T4" fmla="*/ 33 w 33"/>
                      <a:gd name="T5" fmla="*/ 11 h 23"/>
                      <a:gd name="T6" fmla="*/ 11 w 33"/>
                      <a:gd name="T7" fmla="*/ 0 h 23"/>
                      <a:gd name="T8" fmla="*/ 0 w 33"/>
                      <a:gd name="T9" fmla="*/ 11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0" y="11"/>
                        </a:moveTo>
                        <a:lnTo>
                          <a:pt x="22" y="23"/>
                        </a:lnTo>
                        <a:lnTo>
                          <a:pt x="33"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29" name="Rectangle 354"/>
                  <p:cNvSpPr>
                    <a:spLocks noChangeArrowheads="1"/>
                  </p:cNvSpPr>
                  <p:nvPr/>
                </p:nvSpPr>
                <p:spPr bwMode="auto">
                  <a:xfrm>
                    <a:off x="3858" y="9628"/>
                    <a:ext cx="22" cy="1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630" name="Rectangle 355"/>
                  <p:cNvSpPr>
                    <a:spLocks noChangeArrowheads="1"/>
                  </p:cNvSpPr>
                  <p:nvPr/>
                </p:nvSpPr>
                <p:spPr bwMode="auto">
                  <a:xfrm>
                    <a:off x="3925" y="9617"/>
                    <a:ext cx="22" cy="1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631" name="Rectangle 356"/>
                  <p:cNvSpPr>
                    <a:spLocks noChangeArrowheads="1"/>
                  </p:cNvSpPr>
                  <p:nvPr/>
                </p:nvSpPr>
                <p:spPr bwMode="auto">
                  <a:xfrm>
                    <a:off x="3992" y="9606"/>
                    <a:ext cx="22" cy="1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632" name="Rectangle 357"/>
                  <p:cNvSpPr>
                    <a:spLocks noChangeArrowheads="1"/>
                  </p:cNvSpPr>
                  <p:nvPr/>
                </p:nvSpPr>
                <p:spPr bwMode="auto">
                  <a:xfrm>
                    <a:off x="4014" y="9606"/>
                    <a:ext cx="23" cy="1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633" name="Rectangle 358"/>
                  <p:cNvSpPr>
                    <a:spLocks noChangeArrowheads="1"/>
                  </p:cNvSpPr>
                  <p:nvPr/>
                </p:nvSpPr>
                <p:spPr bwMode="auto">
                  <a:xfrm>
                    <a:off x="4081" y="9595"/>
                    <a:ext cx="23" cy="1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634" name="Rectangle 359"/>
                  <p:cNvSpPr>
                    <a:spLocks noChangeArrowheads="1"/>
                  </p:cNvSpPr>
                  <p:nvPr/>
                </p:nvSpPr>
                <p:spPr bwMode="auto">
                  <a:xfrm>
                    <a:off x="4149" y="9584"/>
                    <a:ext cx="22" cy="1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635" name="Rectangle 360"/>
                  <p:cNvSpPr>
                    <a:spLocks noChangeArrowheads="1"/>
                  </p:cNvSpPr>
                  <p:nvPr/>
                </p:nvSpPr>
                <p:spPr bwMode="auto">
                  <a:xfrm>
                    <a:off x="4171" y="9584"/>
                    <a:ext cx="22" cy="1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636" name="Freeform 361"/>
                  <p:cNvSpPr>
                    <a:spLocks/>
                  </p:cNvSpPr>
                  <p:nvPr/>
                </p:nvSpPr>
                <p:spPr bwMode="auto">
                  <a:xfrm>
                    <a:off x="4227" y="9572"/>
                    <a:ext cx="34" cy="23"/>
                  </a:xfrm>
                  <a:custGeom>
                    <a:avLst/>
                    <a:gdLst>
                      <a:gd name="T0" fmla="*/ 0 w 34"/>
                      <a:gd name="T1" fmla="*/ 12 h 23"/>
                      <a:gd name="T2" fmla="*/ 22 w 34"/>
                      <a:gd name="T3" fmla="*/ 0 h 23"/>
                      <a:gd name="T4" fmla="*/ 34 w 34"/>
                      <a:gd name="T5" fmla="*/ 12 h 23"/>
                      <a:gd name="T6" fmla="*/ 11 w 34"/>
                      <a:gd name="T7" fmla="*/ 23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2" y="0"/>
                        </a:lnTo>
                        <a:lnTo>
                          <a:pt x="34" y="12"/>
                        </a:lnTo>
                        <a:lnTo>
                          <a:pt x="11" y="23"/>
                        </a:lnTo>
                        <a:lnTo>
                          <a:pt x="0" y="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37" name="Rectangle 362"/>
                  <p:cNvSpPr>
                    <a:spLocks noChangeArrowheads="1"/>
                  </p:cNvSpPr>
                  <p:nvPr/>
                </p:nvSpPr>
                <p:spPr bwMode="auto">
                  <a:xfrm>
                    <a:off x="4305" y="9572"/>
                    <a:ext cx="12" cy="1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638" name="Rectangle 363"/>
                  <p:cNvSpPr>
                    <a:spLocks noChangeArrowheads="1"/>
                  </p:cNvSpPr>
                  <p:nvPr/>
                </p:nvSpPr>
                <p:spPr bwMode="auto">
                  <a:xfrm>
                    <a:off x="4317" y="9572"/>
                    <a:ext cx="11" cy="1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639" name="Rectangle 364"/>
                  <p:cNvSpPr>
                    <a:spLocks noChangeArrowheads="1"/>
                  </p:cNvSpPr>
                  <p:nvPr/>
                </p:nvSpPr>
                <p:spPr bwMode="auto">
                  <a:xfrm>
                    <a:off x="4373" y="9561"/>
                    <a:ext cx="22" cy="1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640" name="Rectangle 365"/>
                  <p:cNvSpPr>
                    <a:spLocks noChangeArrowheads="1"/>
                  </p:cNvSpPr>
                  <p:nvPr/>
                </p:nvSpPr>
                <p:spPr bwMode="auto">
                  <a:xfrm>
                    <a:off x="4440" y="9550"/>
                    <a:ext cx="11" cy="1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641" name="Rectangle 366"/>
                  <p:cNvSpPr>
                    <a:spLocks noChangeArrowheads="1"/>
                  </p:cNvSpPr>
                  <p:nvPr/>
                </p:nvSpPr>
                <p:spPr bwMode="auto">
                  <a:xfrm>
                    <a:off x="4451" y="9550"/>
                    <a:ext cx="22" cy="1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642" name="Freeform 367"/>
                  <p:cNvSpPr>
                    <a:spLocks/>
                  </p:cNvSpPr>
                  <p:nvPr/>
                </p:nvSpPr>
                <p:spPr bwMode="auto">
                  <a:xfrm>
                    <a:off x="4507" y="9528"/>
                    <a:ext cx="33" cy="22"/>
                  </a:xfrm>
                  <a:custGeom>
                    <a:avLst/>
                    <a:gdLst>
                      <a:gd name="T0" fmla="*/ 0 w 33"/>
                      <a:gd name="T1" fmla="*/ 11 h 22"/>
                      <a:gd name="T2" fmla="*/ 22 w 33"/>
                      <a:gd name="T3" fmla="*/ 0 h 22"/>
                      <a:gd name="T4" fmla="*/ 33 w 33"/>
                      <a:gd name="T5" fmla="*/ 11 h 22"/>
                      <a:gd name="T6" fmla="*/ 11 w 33"/>
                      <a:gd name="T7" fmla="*/ 22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0"/>
                        </a:lnTo>
                        <a:lnTo>
                          <a:pt x="33"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43" name="Freeform 368"/>
                  <p:cNvSpPr>
                    <a:spLocks/>
                  </p:cNvSpPr>
                  <p:nvPr/>
                </p:nvSpPr>
                <p:spPr bwMode="auto">
                  <a:xfrm>
                    <a:off x="4574" y="9516"/>
                    <a:ext cx="34" cy="23"/>
                  </a:xfrm>
                  <a:custGeom>
                    <a:avLst/>
                    <a:gdLst>
                      <a:gd name="T0" fmla="*/ 0 w 34"/>
                      <a:gd name="T1" fmla="*/ 12 h 23"/>
                      <a:gd name="T2" fmla="*/ 22 w 34"/>
                      <a:gd name="T3" fmla="*/ 0 h 23"/>
                      <a:gd name="T4" fmla="*/ 34 w 34"/>
                      <a:gd name="T5" fmla="*/ 12 h 23"/>
                      <a:gd name="T6" fmla="*/ 11 w 34"/>
                      <a:gd name="T7" fmla="*/ 23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2" y="0"/>
                        </a:lnTo>
                        <a:lnTo>
                          <a:pt x="34" y="12"/>
                        </a:lnTo>
                        <a:lnTo>
                          <a:pt x="11" y="23"/>
                        </a:lnTo>
                        <a:lnTo>
                          <a:pt x="0" y="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44" name="Freeform 369"/>
                  <p:cNvSpPr>
                    <a:spLocks/>
                  </p:cNvSpPr>
                  <p:nvPr/>
                </p:nvSpPr>
                <p:spPr bwMode="auto">
                  <a:xfrm>
                    <a:off x="4641" y="9505"/>
                    <a:ext cx="34" cy="23"/>
                  </a:xfrm>
                  <a:custGeom>
                    <a:avLst/>
                    <a:gdLst>
                      <a:gd name="T0" fmla="*/ 0 w 34"/>
                      <a:gd name="T1" fmla="*/ 11 h 23"/>
                      <a:gd name="T2" fmla="*/ 23 w 34"/>
                      <a:gd name="T3" fmla="*/ 0 h 23"/>
                      <a:gd name="T4" fmla="*/ 34 w 34"/>
                      <a:gd name="T5" fmla="*/ 11 h 23"/>
                      <a:gd name="T6" fmla="*/ 11 w 34"/>
                      <a:gd name="T7" fmla="*/ 23 h 23"/>
                      <a:gd name="T8" fmla="*/ 0 w 34"/>
                      <a:gd name="T9" fmla="*/ 11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1"/>
                        </a:moveTo>
                        <a:lnTo>
                          <a:pt x="23" y="0"/>
                        </a:lnTo>
                        <a:lnTo>
                          <a:pt x="34" y="11"/>
                        </a:lnTo>
                        <a:lnTo>
                          <a:pt x="11" y="23"/>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45" name="Rectangle 370"/>
                  <p:cNvSpPr>
                    <a:spLocks noChangeArrowheads="1"/>
                  </p:cNvSpPr>
                  <p:nvPr/>
                </p:nvSpPr>
                <p:spPr bwMode="auto">
                  <a:xfrm>
                    <a:off x="4720" y="9494"/>
                    <a:ext cx="22" cy="1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646" name="Rectangle 371"/>
                  <p:cNvSpPr>
                    <a:spLocks noChangeArrowheads="1"/>
                  </p:cNvSpPr>
                  <p:nvPr/>
                </p:nvSpPr>
                <p:spPr bwMode="auto">
                  <a:xfrm>
                    <a:off x="4787" y="9483"/>
                    <a:ext cx="11" cy="1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647" name="Rectangle 372"/>
                  <p:cNvSpPr>
                    <a:spLocks noChangeArrowheads="1"/>
                  </p:cNvSpPr>
                  <p:nvPr/>
                </p:nvSpPr>
                <p:spPr bwMode="auto">
                  <a:xfrm>
                    <a:off x="4798" y="9483"/>
                    <a:ext cx="22" cy="1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648" name="Freeform 373"/>
                  <p:cNvSpPr>
                    <a:spLocks/>
                  </p:cNvSpPr>
                  <p:nvPr/>
                </p:nvSpPr>
                <p:spPr bwMode="auto">
                  <a:xfrm>
                    <a:off x="4854" y="9460"/>
                    <a:ext cx="34" cy="23"/>
                  </a:xfrm>
                  <a:custGeom>
                    <a:avLst/>
                    <a:gdLst>
                      <a:gd name="T0" fmla="*/ 0 w 34"/>
                      <a:gd name="T1" fmla="*/ 12 h 23"/>
                      <a:gd name="T2" fmla="*/ 22 w 34"/>
                      <a:gd name="T3" fmla="*/ 0 h 23"/>
                      <a:gd name="T4" fmla="*/ 34 w 34"/>
                      <a:gd name="T5" fmla="*/ 12 h 23"/>
                      <a:gd name="T6" fmla="*/ 11 w 34"/>
                      <a:gd name="T7" fmla="*/ 23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2" y="0"/>
                        </a:lnTo>
                        <a:lnTo>
                          <a:pt x="34" y="12"/>
                        </a:lnTo>
                        <a:lnTo>
                          <a:pt x="11" y="23"/>
                        </a:lnTo>
                        <a:lnTo>
                          <a:pt x="0" y="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49" name="Rectangle 374"/>
                  <p:cNvSpPr>
                    <a:spLocks noChangeArrowheads="1"/>
                  </p:cNvSpPr>
                  <p:nvPr/>
                </p:nvSpPr>
                <p:spPr bwMode="auto">
                  <a:xfrm>
                    <a:off x="4932" y="9449"/>
                    <a:ext cx="23" cy="1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650" name="Freeform 375"/>
                  <p:cNvSpPr>
                    <a:spLocks/>
                  </p:cNvSpPr>
                  <p:nvPr/>
                </p:nvSpPr>
                <p:spPr bwMode="auto">
                  <a:xfrm>
                    <a:off x="4988" y="9427"/>
                    <a:ext cx="34" cy="22"/>
                  </a:xfrm>
                  <a:custGeom>
                    <a:avLst/>
                    <a:gdLst>
                      <a:gd name="T0" fmla="*/ 0 w 34"/>
                      <a:gd name="T1" fmla="*/ 11 h 22"/>
                      <a:gd name="T2" fmla="*/ 23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51" name="Freeform 376"/>
                  <p:cNvSpPr>
                    <a:spLocks/>
                  </p:cNvSpPr>
                  <p:nvPr/>
                </p:nvSpPr>
                <p:spPr bwMode="auto">
                  <a:xfrm>
                    <a:off x="5033" y="9416"/>
                    <a:ext cx="34" cy="22"/>
                  </a:xfrm>
                  <a:custGeom>
                    <a:avLst/>
                    <a:gdLst>
                      <a:gd name="T0" fmla="*/ 0 w 34"/>
                      <a:gd name="T1" fmla="*/ 11 h 22"/>
                      <a:gd name="T2" fmla="*/ 22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2" y="0"/>
                        </a:lnTo>
                        <a:lnTo>
                          <a:pt x="34"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52" name="Freeform 377"/>
                  <p:cNvSpPr>
                    <a:spLocks/>
                  </p:cNvSpPr>
                  <p:nvPr/>
                </p:nvSpPr>
                <p:spPr bwMode="auto">
                  <a:xfrm>
                    <a:off x="5100" y="9393"/>
                    <a:ext cx="34" cy="23"/>
                  </a:xfrm>
                  <a:custGeom>
                    <a:avLst/>
                    <a:gdLst>
                      <a:gd name="T0" fmla="*/ 0 w 34"/>
                      <a:gd name="T1" fmla="*/ 11 h 23"/>
                      <a:gd name="T2" fmla="*/ 23 w 34"/>
                      <a:gd name="T3" fmla="*/ 0 h 23"/>
                      <a:gd name="T4" fmla="*/ 34 w 34"/>
                      <a:gd name="T5" fmla="*/ 11 h 23"/>
                      <a:gd name="T6" fmla="*/ 11 w 34"/>
                      <a:gd name="T7" fmla="*/ 23 h 23"/>
                      <a:gd name="T8" fmla="*/ 0 w 34"/>
                      <a:gd name="T9" fmla="*/ 11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1"/>
                        </a:moveTo>
                        <a:lnTo>
                          <a:pt x="23" y="0"/>
                        </a:lnTo>
                        <a:lnTo>
                          <a:pt x="34" y="11"/>
                        </a:lnTo>
                        <a:lnTo>
                          <a:pt x="11" y="23"/>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53" name="Rectangle 378"/>
                  <p:cNvSpPr>
                    <a:spLocks noChangeArrowheads="1"/>
                  </p:cNvSpPr>
                  <p:nvPr/>
                </p:nvSpPr>
                <p:spPr bwMode="auto">
                  <a:xfrm>
                    <a:off x="5179" y="9382"/>
                    <a:ext cx="22" cy="1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654" name="Freeform 379"/>
                  <p:cNvSpPr>
                    <a:spLocks/>
                  </p:cNvSpPr>
                  <p:nvPr/>
                </p:nvSpPr>
                <p:spPr bwMode="auto">
                  <a:xfrm>
                    <a:off x="5223" y="9360"/>
                    <a:ext cx="34" cy="22"/>
                  </a:xfrm>
                  <a:custGeom>
                    <a:avLst/>
                    <a:gdLst>
                      <a:gd name="T0" fmla="*/ 0 w 34"/>
                      <a:gd name="T1" fmla="*/ 11 h 22"/>
                      <a:gd name="T2" fmla="*/ 23 w 34"/>
                      <a:gd name="T3" fmla="*/ 0 h 22"/>
                      <a:gd name="T4" fmla="*/ 34 w 34"/>
                      <a:gd name="T5" fmla="*/ 11 h 22"/>
                      <a:gd name="T6" fmla="*/ 12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2"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55" name="Rectangle 380"/>
                  <p:cNvSpPr>
                    <a:spLocks noChangeArrowheads="1"/>
                  </p:cNvSpPr>
                  <p:nvPr/>
                </p:nvSpPr>
                <p:spPr bwMode="auto">
                  <a:xfrm>
                    <a:off x="5302" y="9348"/>
                    <a:ext cx="11" cy="1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656" name="Rectangle 381"/>
                  <p:cNvSpPr>
                    <a:spLocks noChangeArrowheads="1"/>
                  </p:cNvSpPr>
                  <p:nvPr/>
                </p:nvSpPr>
                <p:spPr bwMode="auto">
                  <a:xfrm>
                    <a:off x="5313" y="9348"/>
                    <a:ext cx="11" cy="1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657" name="Freeform 382"/>
                  <p:cNvSpPr>
                    <a:spLocks/>
                  </p:cNvSpPr>
                  <p:nvPr/>
                </p:nvSpPr>
                <p:spPr bwMode="auto">
                  <a:xfrm>
                    <a:off x="5358" y="9326"/>
                    <a:ext cx="33" cy="22"/>
                  </a:xfrm>
                  <a:custGeom>
                    <a:avLst/>
                    <a:gdLst>
                      <a:gd name="T0" fmla="*/ 0 w 33"/>
                      <a:gd name="T1" fmla="*/ 11 h 22"/>
                      <a:gd name="T2" fmla="*/ 22 w 33"/>
                      <a:gd name="T3" fmla="*/ 0 h 22"/>
                      <a:gd name="T4" fmla="*/ 33 w 33"/>
                      <a:gd name="T5" fmla="*/ 11 h 22"/>
                      <a:gd name="T6" fmla="*/ 11 w 33"/>
                      <a:gd name="T7" fmla="*/ 22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0"/>
                        </a:lnTo>
                        <a:lnTo>
                          <a:pt x="33"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58" name="Freeform 383"/>
                  <p:cNvSpPr>
                    <a:spLocks/>
                  </p:cNvSpPr>
                  <p:nvPr/>
                </p:nvSpPr>
                <p:spPr bwMode="auto">
                  <a:xfrm>
                    <a:off x="5380" y="9315"/>
                    <a:ext cx="34" cy="22"/>
                  </a:xfrm>
                  <a:custGeom>
                    <a:avLst/>
                    <a:gdLst>
                      <a:gd name="T0" fmla="*/ 0 w 34"/>
                      <a:gd name="T1" fmla="*/ 11 h 22"/>
                      <a:gd name="T2" fmla="*/ 22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2" y="0"/>
                        </a:lnTo>
                        <a:lnTo>
                          <a:pt x="34"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59" name="Freeform 384"/>
                  <p:cNvSpPr>
                    <a:spLocks/>
                  </p:cNvSpPr>
                  <p:nvPr/>
                </p:nvSpPr>
                <p:spPr bwMode="auto">
                  <a:xfrm>
                    <a:off x="5447" y="9281"/>
                    <a:ext cx="34" cy="23"/>
                  </a:xfrm>
                  <a:custGeom>
                    <a:avLst/>
                    <a:gdLst>
                      <a:gd name="T0" fmla="*/ 0 w 34"/>
                      <a:gd name="T1" fmla="*/ 11 h 23"/>
                      <a:gd name="T2" fmla="*/ 23 w 34"/>
                      <a:gd name="T3" fmla="*/ 0 h 23"/>
                      <a:gd name="T4" fmla="*/ 34 w 34"/>
                      <a:gd name="T5" fmla="*/ 11 h 23"/>
                      <a:gd name="T6" fmla="*/ 11 w 34"/>
                      <a:gd name="T7" fmla="*/ 23 h 23"/>
                      <a:gd name="T8" fmla="*/ 0 w 34"/>
                      <a:gd name="T9" fmla="*/ 11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1"/>
                        </a:moveTo>
                        <a:lnTo>
                          <a:pt x="23" y="0"/>
                        </a:lnTo>
                        <a:lnTo>
                          <a:pt x="34" y="11"/>
                        </a:lnTo>
                        <a:lnTo>
                          <a:pt x="11" y="23"/>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60" name="Freeform 385"/>
                  <p:cNvSpPr>
                    <a:spLocks/>
                  </p:cNvSpPr>
                  <p:nvPr/>
                </p:nvSpPr>
                <p:spPr bwMode="auto">
                  <a:xfrm>
                    <a:off x="5503" y="9259"/>
                    <a:ext cx="34" cy="22"/>
                  </a:xfrm>
                  <a:custGeom>
                    <a:avLst/>
                    <a:gdLst>
                      <a:gd name="T0" fmla="*/ 0 w 34"/>
                      <a:gd name="T1" fmla="*/ 11 h 22"/>
                      <a:gd name="T2" fmla="*/ 23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61" name="Rectangle 386"/>
                  <p:cNvSpPr>
                    <a:spLocks noChangeArrowheads="1"/>
                  </p:cNvSpPr>
                  <p:nvPr/>
                </p:nvSpPr>
                <p:spPr bwMode="auto">
                  <a:xfrm>
                    <a:off x="5582" y="9248"/>
                    <a:ext cx="22" cy="1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662" name="Freeform 387"/>
                  <p:cNvSpPr>
                    <a:spLocks/>
                  </p:cNvSpPr>
                  <p:nvPr/>
                </p:nvSpPr>
                <p:spPr bwMode="auto">
                  <a:xfrm>
                    <a:off x="5626" y="9225"/>
                    <a:ext cx="34" cy="23"/>
                  </a:xfrm>
                  <a:custGeom>
                    <a:avLst/>
                    <a:gdLst>
                      <a:gd name="T0" fmla="*/ 0 w 34"/>
                      <a:gd name="T1" fmla="*/ 11 h 23"/>
                      <a:gd name="T2" fmla="*/ 23 w 34"/>
                      <a:gd name="T3" fmla="*/ 0 h 23"/>
                      <a:gd name="T4" fmla="*/ 34 w 34"/>
                      <a:gd name="T5" fmla="*/ 11 h 23"/>
                      <a:gd name="T6" fmla="*/ 12 w 34"/>
                      <a:gd name="T7" fmla="*/ 23 h 23"/>
                      <a:gd name="T8" fmla="*/ 0 w 34"/>
                      <a:gd name="T9" fmla="*/ 11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1"/>
                        </a:moveTo>
                        <a:lnTo>
                          <a:pt x="23" y="0"/>
                        </a:lnTo>
                        <a:lnTo>
                          <a:pt x="34" y="11"/>
                        </a:lnTo>
                        <a:lnTo>
                          <a:pt x="12" y="23"/>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63" name="Freeform 388"/>
                  <p:cNvSpPr>
                    <a:spLocks/>
                  </p:cNvSpPr>
                  <p:nvPr/>
                </p:nvSpPr>
                <p:spPr bwMode="auto">
                  <a:xfrm>
                    <a:off x="5694" y="9192"/>
                    <a:ext cx="33" cy="22"/>
                  </a:xfrm>
                  <a:custGeom>
                    <a:avLst/>
                    <a:gdLst>
                      <a:gd name="T0" fmla="*/ 0 w 33"/>
                      <a:gd name="T1" fmla="*/ 11 h 22"/>
                      <a:gd name="T2" fmla="*/ 22 w 33"/>
                      <a:gd name="T3" fmla="*/ 0 h 22"/>
                      <a:gd name="T4" fmla="*/ 33 w 33"/>
                      <a:gd name="T5" fmla="*/ 11 h 22"/>
                      <a:gd name="T6" fmla="*/ 11 w 33"/>
                      <a:gd name="T7" fmla="*/ 22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0"/>
                        </a:lnTo>
                        <a:lnTo>
                          <a:pt x="33"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64" name="Freeform 389"/>
                  <p:cNvSpPr>
                    <a:spLocks/>
                  </p:cNvSpPr>
                  <p:nvPr/>
                </p:nvSpPr>
                <p:spPr bwMode="auto">
                  <a:xfrm>
                    <a:off x="5727" y="9180"/>
                    <a:ext cx="34" cy="23"/>
                  </a:xfrm>
                  <a:custGeom>
                    <a:avLst/>
                    <a:gdLst>
                      <a:gd name="T0" fmla="*/ 0 w 34"/>
                      <a:gd name="T1" fmla="*/ 12 h 23"/>
                      <a:gd name="T2" fmla="*/ 23 w 34"/>
                      <a:gd name="T3" fmla="*/ 0 h 23"/>
                      <a:gd name="T4" fmla="*/ 34 w 34"/>
                      <a:gd name="T5" fmla="*/ 12 h 23"/>
                      <a:gd name="T6" fmla="*/ 11 w 34"/>
                      <a:gd name="T7" fmla="*/ 23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3" y="0"/>
                        </a:lnTo>
                        <a:lnTo>
                          <a:pt x="34" y="12"/>
                        </a:lnTo>
                        <a:lnTo>
                          <a:pt x="11" y="23"/>
                        </a:lnTo>
                        <a:lnTo>
                          <a:pt x="0" y="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65" name="Freeform 390"/>
                  <p:cNvSpPr>
                    <a:spLocks/>
                  </p:cNvSpPr>
                  <p:nvPr/>
                </p:nvSpPr>
                <p:spPr bwMode="auto">
                  <a:xfrm>
                    <a:off x="5794" y="9147"/>
                    <a:ext cx="34" cy="22"/>
                  </a:xfrm>
                  <a:custGeom>
                    <a:avLst/>
                    <a:gdLst>
                      <a:gd name="T0" fmla="*/ 0 w 34"/>
                      <a:gd name="T1" fmla="*/ 11 h 22"/>
                      <a:gd name="T2" fmla="*/ 23 w 34"/>
                      <a:gd name="T3" fmla="*/ 0 h 22"/>
                      <a:gd name="T4" fmla="*/ 34 w 34"/>
                      <a:gd name="T5" fmla="*/ 11 h 22"/>
                      <a:gd name="T6" fmla="*/ 12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2"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66" name="Freeform 391"/>
                  <p:cNvSpPr>
                    <a:spLocks/>
                  </p:cNvSpPr>
                  <p:nvPr/>
                </p:nvSpPr>
                <p:spPr bwMode="auto">
                  <a:xfrm>
                    <a:off x="5817" y="9136"/>
                    <a:ext cx="33" cy="22"/>
                  </a:xfrm>
                  <a:custGeom>
                    <a:avLst/>
                    <a:gdLst>
                      <a:gd name="T0" fmla="*/ 0 w 33"/>
                      <a:gd name="T1" fmla="*/ 11 h 22"/>
                      <a:gd name="T2" fmla="*/ 22 w 33"/>
                      <a:gd name="T3" fmla="*/ 0 h 22"/>
                      <a:gd name="T4" fmla="*/ 33 w 33"/>
                      <a:gd name="T5" fmla="*/ 11 h 22"/>
                      <a:gd name="T6" fmla="*/ 11 w 33"/>
                      <a:gd name="T7" fmla="*/ 22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0"/>
                        </a:lnTo>
                        <a:lnTo>
                          <a:pt x="33"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67" name="Rectangle 392"/>
                  <p:cNvSpPr>
                    <a:spLocks noChangeArrowheads="1"/>
                  </p:cNvSpPr>
                  <p:nvPr/>
                </p:nvSpPr>
                <p:spPr bwMode="auto">
                  <a:xfrm>
                    <a:off x="5895" y="9113"/>
                    <a:ext cx="11" cy="1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668" name="Freeform 393"/>
                  <p:cNvSpPr>
                    <a:spLocks/>
                  </p:cNvSpPr>
                  <p:nvPr/>
                </p:nvSpPr>
                <p:spPr bwMode="auto">
                  <a:xfrm>
                    <a:off x="5895" y="9102"/>
                    <a:ext cx="34" cy="23"/>
                  </a:xfrm>
                  <a:custGeom>
                    <a:avLst/>
                    <a:gdLst>
                      <a:gd name="T0" fmla="*/ 0 w 34"/>
                      <a:gd name="T1" fmla="*/ 11 h 23"/>
                      <a:gd name="T2" fmla="*/ 22 w 34"/>
                      <a:gd name="T3" fmla="*/ 0 h 23"/>
                      <a:gd name="T4" fmla="*/ 34 w 34"/>
                      <a:gd name="T5" fmla="*/ 11 h 23"/>
                      <a:gd name="T6" fmla="*/ 11 w 34"/>
                      <a:gd name="T7" fmla="*/ 23 h 23"/>
                      <a:gd name="T8" fmla="*/ 0 w 34"/>
                      <a:gd name="T9" fmla="*/ 11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1"/>
                        </a:moveTo>
                        <a:lnTo>
                          <a:pt x="22" y="0"/>
                        </a:lnTo>
                        <a:lnTo>
                          <a:pt x="34" y="11"/>
                        </a:lnTo>
                        <a:lnTo>
                          <a:pt x="11" y="23"/>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69" name="Freeform 394"/>
                  <p:cNvSpPr>
                    <a:spLocks/>
                  </p:cNvSpPr>
                  <p:nvPr/>
                </p:nvSpPr>
                <p:spPr bwMode="auto">
                  <a:xfrm>
                    <a:off x="5951" y="9069"/>
                    <a:ext cx="34" cy="22"/>
                  </a:xfrm>
                  <a:custGeom>
                    <a:avLst/>
                    <a:gdLst>
                      <a:gd name="T0" fmla="*/ 0 w 34"/>
                      <a:gd name="T1" fmla="*/ 11 h 22"/>
                      <a:gd name="T2" fmla="*/ 22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2" y="0"/>
                        </a:lnTo>
                        <a:lnTo>
                          <a:pt x="34"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70" name="Freeform 395"/>
                  <p:cNvSpPr>
                    <a:spLocks/>
                  </p:cNvSpPr>
                  <p:nvPr/>
                </p:nvSpPr>
                <p:spPr bwMode="auto">
                  <a:xfrm>
                    <a:off x="5973" y="9057"/>
                    <a:ext cx="34" cy="23"/>
                  </a:xfrm>
                  <a:custGeom>
                    <a:avLst/>
                    <a:gdLst>
                      <a:gd name="T0" fmla="*/ 0 w 34"/>
                      <a:gd name="T1" fmla="*/ 12 h 23"/>
                      <a:gd name="T2" fmla="*/ 23 w 34"/>
                      <a:gd name="T3" fmla="*/ 0 h 23"/>
                      <a:gd name="T4" fmla="*/ 34 w 34"/>
                      <a:gd name="T5" fmla="*/ 12 h 23"/>
                      <a:gd name="T6" fmla="*/ 12 w 34"/>
                      <a:gd name="T7" fmla="*/ 23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3" y="0"/>
                        </a:lnTo>
                        <a:lnTo>
                          <a:pt x="34" y="12"/>
                        </a:lnTo>
                        <a:lnTo>
                          <a:pt x="12" y="23"/>
                        </a:lnTo>
                        <a:lnTo>
                          <a:pt x="0" y="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71" name="Freeform 396"/>
                  <p:cNvSpPr>
                    <a:spLocks/>
                  </p:cNvSpPr>
                  <p:nvPr/>
                </p:nvSpPr>
                <p:spPr bwMode="auto">
                  <a:xfrm>
                    <a:off x="6029" y="9024"/>
                    <a:ext cx="34" cy="22"/>
                  </a:xfrm>
                  <a:custGeom>
                    <a:avLst/>
                    <a:gdLst>
                      <a:gd name="T0" fmla="*/ 0 w 34"/>
                      <a:gd name="T1" fmla="*/ 11 h 22"/>
                      <a:gd name="T2" fmla="*/ 23 w 34"/>
                      <a:gd name="T3" fmla="*/ 0 h 22"/>
                      <a:gd name="T4" fmla="*/ 34 w 34"/>
                      <a:gd name="T5" fmla="*/ 11 h 22"/>
                      <a:gd name="T6" fmla="*/ 12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2"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72" name="Rectangle 397"/>
                  <p:cNvSpPr>
                    <a:spLocks noChangeArrowheads="1"/>
                  </p:cNvSpPr>
                  <p:nvPr/>
                </p:nvSpPr>
                <p:spPr bwMode="auto">
                  <a:xfrm>
                    <a:off x="6108" y="9001"/>
                    <a:ext cx="11" cy="1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673" name="Freeform 398"/>
                  <p:cNvSpPr>
                    <a:spLocks/>
                  </p:cNvSpPr>
                  <p:nvPr/>
                </p:nvSpPr>
                <p:spPr bwMode="auto">
                  <a:xfrm>
                    <a:off x="6085" y="8990"/>
                    <a:ext cx="34" cy="23"/>
                  </a:xfrm>
                  <a:custGeom>
                    <a:avLst/>
                    <a:gdLst>
                      <a:gd name="T0" fmla="*/ 0 w 34"/>
                      <a:gd name="T1" fmla="*/ 11 h 23"/>
                      <a:gd name="T2" fmla="*/ 23 w 34"/>
                      <a:gd name="T3" fmla="*/ 0 h 23"/>
                      <a:gd name="T4" fmla="*/ 34 w 34"/>
                      <a:gd name="T5" fmla="*/ 11 h 23"/>
                      <a:gd name="T6" fmla="*/ 12 w 34"/>
                      <a:gd name="T7" fmla="*/ 23 h 23"/>
                      <a:gd name="T8" fmla="*/ 0 w 34"/>
                      <a:gd name="T9" fmla="*/ 11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1"/>
                        </a:moveTo>
                        <a:lnTo>
                          <a:pt x="23" y="0"/>
                        </a:lnTo>
                        <a:lnTo>
                          <a:pt x="34" y="11"/>
                        </a:lnTo>
                        <a:lnTo>
                          <a:pt x="12" y="23"/>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74" name="Freeform 399"/>
                  <p:cNvSpPr>
                    <a:spLocks/>
                  </p:cNvSpPr>
                  <p:nvPr/>
                </p:nvSpPr>
                <p:spPr bwMode="auto">
                  <a:xfrm>
                    <a:off x="6141" y="8968"/>
                    <a:ext cx="34" cy="22"/>
                  </a:xfrm>
                  <a:custGeom>
                    <a:avLst/>
                    <a:gdLst>
                      <a:gd name="T0" fmla="*/ 0 w 34"/>
                      <a:gd name="T1" fmla="*/ 11 h 22"/>
                      <a:gd name="T2" fmla="*/ 23 w 34"/>
                      <a:gd name="T3" fmla="*/ 0 h 22"/>
                      <a:gd name="T4" fmla="*/ 34 w 34"/>
                      <a:gd name="T5" fmla="*/ 11 h 22"/>
                      <a:gd name="T6" fmla="*/ 12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2"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75" name="Freeform 400"/>
                  <p:cNvSpPr>
                    <a:spLocks/>
                  </p:cNvSpPr>
                  <p:nvPr/>
                </p:nvSpPr>
                <p:spPr bwMode="auto">
                  <a:xfrm>
                    <a:off x="6153" y="8957"/>
                    <a:ext cx="33" cy="22"/>
                  </a:xfrm>
                  <a:custGeom>
                    <a:avLst/>
                    <a:gdLst>
                      <a:gd name="T0" fmla="*/ 0 w 33"/>
                      <a:gd name="T1" fmla="*/ 11 h 22"/>
                      <a:gd name="T2" fmla="*/ 22 w 33"/>
                      <a:gd name="T3" fmla="*/ 0 h 22"/>
                      <a:gd name="T4" fmla="*/ 33 w 33"/>
                      <a:gd name="T5" fmla="*/ 11 h 22"/>
                      <a:gd name="T6" fmla="*/ 11 w 33"/>
                      <a:gd name="T7" fmla="*/ 22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0"/>
                        </a:lnTo>
                        <a:lnTo>
                          <a:pt x="33"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76" name="Rectangle 401"/>
                  <p:cNvSpPr>
                    <a:spLocks noChangeArrowheads="1"/>
                  </p:cNvSpPr>
                  <p:nvPr/>
                </p:nvSpPr>
                <p:spPr bwMode="auto">
                  <a:xfrm>
                    <a:off x="6231" y="8934"/>
                    <a:ext cx="11" cy="1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677" name="Freeform 402"/>
                  <p:cNvSpPr>
                    <a:spLocks/>
                  </p:cNvSpPr>
                  <p:nvPr/>
                </p:nvSpPr>
                <p:spPr bwMode="auto">
                  <a:xfrm>
                    <a:off x="6209" y="8923"/>
                    <a:ext cx="33" cy="22"/>
                  </a:xfrm>
                  <a:custGeom>
                    <a:avLst/>
                    <a:gdLst>
                      <a:gd name="T0" fmla="*/ 0 w 33"/>
                      <a:gd name="T1" fmla="*/ 11 h 22"/>
                      <a:gd name="T2" fmla="*/ 22 w 33"/>
                      <a:gd name="T3" fmla="*/ 0 h 22"/>
                      <a:gd name="T4" fmla="*/ 33 w 33"/>
                      <a:gd name="T5" fmla="*/ 11 h 22"/>
                      <a:gd name="T6" fmla="*/ 11 w 33"/>
                      <a:gd name="T7" fmla="*/ 22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0"/>
                        </a:lnTo>
                        <a:lnTo>
                          <a:pt x="33"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78" name="Freeform 403"/>
                  <p:cNvSpPr>
                    <a:spLocks/>
                  </p:cNvSpPr>
                  <p:nvPr/>
                </p:nvSpPr>
                <p:spPr bwMode="auto">
                  <a:xfrm>
                    <a:off x="6253" y="8889"/>
                    <a:ext cx="34" cy="23"/>
                  </a:xfrm>
                  <a:custGeom>
                    <a:avLst/>
                    <a:gdLst>
                      <a:gd name="T0" fmla="*/ 0 w 34"/>
                      <a:gd name="T1" fmla="*/ 12 h 23"/>
                      <a:gd name="T2" fmla="*/ 23 w 34"/>
                      <a:gd name="T3" fmla="*/ 0 h 23"/>
                      <a:gd name="T4" fmla="*/ 34 w 34"/>
                      <a:gd name="T5" fmla="*/ 12 h 23"/>
                      <a:gd name="T6" fmla="*/ 12 w 34"/>
                      <a:gd name="T7" fmla="*/ 23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3" y="0"/>
                        </a:lnTo>
                        <a:lnTo>
                          <a:pt x="34" y="12"/>
                        </a:lnTo>
                        <a:lnTo>
                          <a:pt x="12" y="23"/>
                        </a:lnTo>
                        <a:lnTo>
                          <a:pt x="0" y="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79" name="Rectangle 404"/>
                  <p:cNvSpPr>
                    <a:spLocks noChangeArrowheads="1"/>
                  </p:cNvSpPr>
                  <p:nvPr/>
                </p:nvSpPr>
                <p:spPr bwMode="auto">
                  <a:xfrm>
                    <a:off x="6332" y="8867"/>
                    <a:ext cx="11" cy="1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680" name="Freeform 405"/>
                  <p:cNvSpPr>
                    <a:spLocks/>
                  </p:cNvSpPr>
                  <p:nvPr/>
                </p:nvSpPr>
                <p:spPr bwMode="auto">
                  <a:xfrm>
                    <a:off x="6309" y="8856"/>
                    <a:ext cx="34" cy="22"/>
                  </a:xfrm>
                  <a:custGeom>
                    <a:avLst/>
                    <a:gdLst>
                      <a:gd name="T0" fmla="*/ 0 w 34"/>
                      <a:gd name="T1" fmla="*/ 11 h 22"/>
                      <a:gd name="T2" fmla="*/ 23 w 34"/>
                      <a:gd name="T3" fmla="*/ 0 h 22"/>
                      <a:gd name="T4" fmla="*/ 34 w 34"/>
                      <a:gd name="T5" fmla="*/ 11 h 22"/>
                      <a:gd name="T6" fmla="*/ 12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2"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81" name="Freeform 406"/>
                  <p:cNvSpPr>
                    <a:spLocks/>
                  </p:cNvSpPr>
                  <p:nvPr/>
                </p:nvSpPr>
                <p:spPr bwMode="auto">
                  <a:xfrm>
                    <a:off x="6365" y="8822"/>
                    <a:ext cx="34" cy="23"/>
                  </a:xfrm>
                  <a:custGeom>
                    <a:avLst/>
                    <a:gdLst>
                      <a:gd name="T0" fmla="*/ 0 w 34"/>
                      <a:gd name="T1" fmla="*/ 11 h 23"/>
                      <a:gd name="T2" fmla="*/ 23 w 34"/>
                      <a:gd name="T3" fmla="*/ 0 h 23"/>
                      <a:gd name="T4" fmla="*/ 34 w 34"/>
                      <a:gd name="T5" fmla="*/ 11 h 23"/>
                      <a:gd name="T6" fmla="*/ 12 w 34"/>
                      <a:gd name="T7" fmla="*/ 23 h 23"/>
                      <a:gd name="T8" fmla="*/ 0 w 34"/>
                      <a:gd name="T9" fmla="*/ 11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1"/>
                        </a:moveTo>
                        <a:lnTo>
                          <a:pt x="23" y="0"/>
                        </a:lnTo>
                        <a:lnTo>
                          <a:pt x="34" y="11"/>
                        </a:lnTo>
                        <a:lnTo>
                          <a:pt x="12" y="23"/>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82" name="Freeform 407"/>
                  <p:cNvSpPr>
                    <a:spLocks/>
                  </p:cNvSpPr>
                  <p:nvPr/>
                </p:nvSpPr>
                <p:spPr bwMode="auto">
                  <a:xfrm>
                    <a:off x="6399" y="8800"/>
                    <a:ext cx="22" cy="33"/>
                  </a:xfrm>
                  <a:custGeom>
                    <a:avLst/>
                    <a:gdLst>
                      <a:gd name="T0" fmla="*/ 0 w 22"/>
                      <a:gd name="T1" fmla="*/ 22 h 33"/>
                      <a:gd name="T2" fmla="*/ 11 w 22"/>
                      <a:gd name="T3" fmla="*/ 0 h 33"/>
                      <a:gd name="T4" fmla="*/ 22 w 22"/>
                      <a:gd name="T5" fmla="*/ 11 h 33"/>
                      <a:gd name="T6" fmla="*/ 11 w 22"/>
                      <a:gd name="T7" fmla="*/ 33 h 33"/>
                      <a:gd name="T8" fmla="*/ 0 w 22"/>
                      <a:gd name="T9" fmla="*/ 22 h 33"/>
                      <a:gd name="T10" fmla="*/ 0 60000 65536"/>
                      <a:gd name="T11" fmla="*/ 0 60000 65536"/>
                      <a:gd name="T12" fmla="*/ 0 60000 65536"/>
                      <a:gd name="T13" fmla="*/ 0 60000 65536"/>
                      <a:gd name="T14" fmla="*/ 0 60000 65536"/>
                      <a:gd name="T15" fmla="*/ 0 w 22"/>
                      <a:gd name="T16" fmla="*/ 0 h 33"/>
                      <a:gd name="T17" fmla="*/ 22 w 22"/>
                      <a:gd name="T18" fmla="*/ 33 h 33"/>
                    </a:gdLst>
                    <a:ahLst/>
                    <a:cxnLst>
                      <a:cxn ang="T10">
                        <a:pos x="T0" y="T1"/>
                      </a:cxn>
                      <a:cxn ang="T11">
                        <a:pos x="T2" y="T3"/>
                      </a:cxn>
                      <a:cxn ang="T12">
                        <a:pos x="T4" y="T5"/>
                      </a:cxn>
                      <a:cxn ang="T13">
                        <a:pos x="T6" y="T7"/>
                      </a:cxn>
                      <a:cxn ang="T14">
                        <a:pos x="T8" y="T9"/>
                      </a:cxn>
                    </a:cxnLst>
                    <a:rect l="T15" t="T16" r="T17" b="T18"/>
                    <a:pathLst>
                      <a:path w="22" h="33">
                        <a:moveTo>
                          <a:pt x="0" y="22"/>
                        </a:moveTo>
                        <a:lnTo>
                          <a:pt x="11" y="0"/>
                        </a:lnTo>
                        <a:lnTo>
                          <a:pt x="22" y="11"/>
                        </a:lnTo>
                        <a:lnTo>
                          <a:pt x="11" y="33"/>
                        </a:lnTo>
                        <a:lnTo>
                          <a:pt x="0" y="2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83" name="Freeform 408"/>
                  <p:cNvSpPr>
                    <a:spLocks/>
                  </p:cNvSpPr>
                  <p:nvPr/>
                </p:nvSpPr>
                <p:spPr bwMode="auto">
                  <a:xfrm>
                    <a:off x="6421" y="8777"/>
                    <a:ext cx="23" cy="34"/>
                  </a:xfrm>
                  <a:custGeom>
                    <a:avLst/>
                    <a:gdLst>
                      <a:gd name="T0" fmla="*/ 0 w 23"/>
                      <a:gd name="T1" fmla="*/ 23 h 34"/>
                      <a:gd name="T2" fmla="*/ 11 w 23"/>
                      <a:gd name="T3" fmla="*/ 0 h 34"/>
                      <a:gd name="T4" fmla="*/ 23 w 23"/>
                      <a:gd name="T5" fmla="*/ 12 h 34"/>
                      <a:gd name="T6" fmla="*/ 11 w 23"/>
                      <a:gd name="T7" fmla="*/ 34 h 34"/>
                      <a:gd name="T8" fmla="*/ 0 w 23"/>
                      <a:gd name="T9" fmla="*/ 23 h 34"/>
                      <a:gd name="T10" fmla="*/ 0 60000 65536"/>
                      <a:gd name="T11" fmla="*/ 0 60000 65536"/>
                      <a:gd name="T12" fmla="*/ 0 60000 65536"/>
                      <a:gd name="T13" fmla="*/ 0 60000 65536"/>
                      <a:gd name="T14" fmla="*/ 0 60000 65536"/>
                      <a:gd name="T15" fmla="*/ 0 w 23"/>
                      <a:gd name="T16" fmla="*/ 0 h 34"/>
                      <a:gd name="T17" fmla="*/ 23 w 23"/>
                      <a:gd name="T18" fmla="*/ 34 h 34"/>
                    </a:gdLst>
                    <a:ahLst/>
                    <a:cxnLst>
                      <a:cxn ang="T10">
                        <a:pos x="T0" y="T1"/>
                      </a:cxn>
                      <a:cxn ang="T11">
                        <a:pos x="T2" y="T3"/>
                      </a:cxn>
                      <a:cxn ang="T12">
                        <a:pos x="T4" y="T5"/>
                      </a:cxn>
                      <a:cxn ang="T13">
                        <a:pos x="T6" y="T7"/>
                      </a:cxn>
                      <a:cxn ang="T14">
                        <a:pos x="T8" y="T9"/>
                      </a:cxn>
                    </a:cxnLst>
                    <a:rect l="T15" t="T16" r="T17" b="T18"/>
                    <a:pathLst>
                      <a:path w="23" h="34">
                        <a:moveTo>
                          <a:pt x="0" y="23"/>
                        </a:moveTo>
                        <a:lnTo>
                          <a:pt x="11" y="0"/>
                        </a:lnTo>
                        <a:lnTo>
                          <a:pt x="23" y="12"/>
                        </a:lnTo>
                        <a:lnTo>
                          <a:pt x="11" y="34"/>
                        </a:lnTo>
                        <a:lnTo>
                          <a:pt x="0" y="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13325" name="Freeform 409"/>
                <p:cNvSpPr>
                  <a:spLocks/>
                </p:cNvSpPr>
                <p:nvPr/>
              </p:nvSpPr>
              <p:spPr bwMode="auto">
                <a:xfrm>
                  <a:off x="6444" y="8755"/>
                  <a:ext cx="33" cy="22"/>
                </a:xfrm>
                <a:custGeom>
                  <a:avLst/>
                  <a:gdLst>
                    <a:gd name="T0" fmla="*/ 0 w 33"/>
                    <a:gd name="T1" fmla="*/ 11 h 22"/>
                    <a:gd name="T2" fmla="*/ 22 w 33"/>
                    <a:gd name="T3" fmla="*/ 0 h 22"/>
                    <a:gd name="T4" fmla="*/ 33 w 33"/>
                    <a:gd name="T5" fmla="*/ 11 h 22"/>
                    <a:gd name="T6" fmla="*/ 11 w 33"/>
                    <a:gd name="T7" fmla="*/ 22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0"/>
                      </a:lnTo>
                      <a:lnTo>
                        <a:pt x="33"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26" name="Freeform 410"/>
                <p:cNvSpPr>
                  <a:spLocks/>
                </p:cNvSpPr>
                <p:nvPr/>
              </p:nvSpPr>
              <p:spPr bwMode="auto">
                <a:xfrm>
                  <a:off x="6488" y="8722"/>
                  <a:ext cx="34" cy="22"/>
                </a:xfrm>
                <a:custGeom>
                  <a:avLst/>
                  <a:gdLst>
                    <a:gd name="T0" fmla="*/ 0 w 34"/>
                    <a:gd name="T1" fmla="*/ 11 h 22"/>
                    <a:gd name="T2" fmla="*/ 23 w 34"/>
                    <a:gd name="T3" fmla="*/ 0 h 22"/>
                    <a:gd name="T4" fmla="*/ 34 w 34"/>
                    <a:gd name="T5" fmla="*/ 11 h 22"/>
                    <a:gd name="T6" fmla="*/ 12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2"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27" name="Freeform 411"/>
                <p:cNvSpPr>
                  <a:spLocks/>
                </p:cNvSpPr>
                <p:nvPr/>
              </p:nvSpPr>
              <p:spPr bwMode="auto">
                <a:xfrm>
                  <a:off x="6544" y="8688"/>
                  <a:ext cx="34" cy="22"/>
                </a:xfrm>
                <a:custGeom>
                  <a:avLst/>
                  <a:gdLst>
                    <a:gd name="T0" fmla="*/ 0 w 34"/>
                    <a:gd name="T1" fmla="*/ 11 h 22"/>
                    <a:gd name="T2" fmla="*/ 23 w 34"/>
                    <a:gd name="T3" fmla="*/ 0 h 22"/>
                    <a:gd name="T4" fmla="*/ 34 w 34"/>
                    <a:gd name="T5" fmla="*/ 11 h 22"/>
                    <a:gd name="T6" fmla="*/ 12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2"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28" name="Freeform 412"/>
                <p:cNvSpPr>
                  <a:spLocks/>
                </p:cNvSpPr>
                <p:nvPr/>
              </p:nvSpPr>
              <p:spPr bwMode="auto">
                <a:xfrm>
                  <a:off x="6544" y="8677"/>
                  <a:ext cx="34" cy="22"/>
                </a:xfrm>
                <a:custGeom>
                  <a:avLst/>
                  <a:gdLst>
                    <a:gd name="T0" fmla="*/ 0 w 34"/>
                    <a:gd name="T1" fmla="*/ 11 h 22"/>
                    <a:gd name="T2" fmla="*/ 23 w 34"/>
                    <a:gd name="T3" fmla="*/ 0 h 22"/>
                    <a:gd name="T4" fmla="*/ 34 w 34"/>
                    <a:gd name="T5" fmla="*/ 11 h 22"/>
                    <a:gd name="T6" fmla="*/ 12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2"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29" name="Freeform 413"/>
                <p:cNvSpPr>
                  <a:spLocks/>
                </p:cNvSpPr>
                <p:nvPr/>
              </p:nvSpPr>
              <p:spPr bwMode="auto">
                <a:xfrm>
                  <a:off x="6589" y="8643"/>
                  <a:ext cx="34" cy="23"/>
                </a:xfrm>
                <a:custGeom>
                  <a:avLst/>
                  <a:gdLst>
                    <a:gd name="T0" fmla="*/ 0 w 34"/>
                    <a:gd name="T1" fmla="*/ 11 h 23"/>
                    <a:gd name="T2" fmla="*/ 23 w 34"/>
                    <a:gd name="T3" fmla="*/ 0 h 23"/>
                    <a:gd name="T4" fmla="*/ 34 w 34"/>
                    <a:gd name="T5" fmla="*/ 11 h 23"/>
                    <a:gd name="T6" fmla="*/ 11 w 34"/>
                    <a:gd name="T7" fmla="*/ 23 h 23"/>
                    <a:gd name="T8" fmla="*/ 0 w 34"/>
                    <a:gd name="T9" fmla="*/ 11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1"/>
                      </a:moveTo>
                      <a:lnTo>
                        <a:pt x="23" y="0"/>
                      </a:lnTo>
                      <a:lnTo>
                        <a:pt x="34" y="11"/>
                      </a:lnTo>
                      <a:lnTo>
                        <a:pt x="11" y="23"/>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30" name="Freeform 414"/>
                <p:cNvSpPr>
                  <a:spLocks/>
                </p:cNvSpPr>
                <p:nvPr/>
              </p:nvSpPr>
              <p:spPr bwMode="auto">
                <a:xfrm>
                  <a:off x="6645" y="8598"/>
                  <a:ext cx="34" cy="23"/>
                </a:xfrm>
                <a:custGeom>
                  <a:avLst/>
                  <a:gdLst>
                    <a:gd name="T0" fmla="*/ 0 w 34"/>
                    <a:gd name="T1" fmla="*/ 12 h 23"/>
                    <a:gd name="T2" fmla="*/ 23 w 34"/>
                    <a:gd name="T3" fmla="*/ 0 h 23"/>
                    <a:gd name="T4" fmla="*/ 34 w 34"/>
                    <a:gd name="T5" fmla="*/ 12 h 23"/>
                    <a:gd name="T6" fmla="*/ 11 w 34"/>
                    <a:gd name="T7" fmla="*/ 23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3" y="0"/>
                      </a:lnTo>
                      <a:lnTo>
                        <a:pt x="34" y="12"/>
                      </a:lnTo>
                      <a:lnTo>
                        <a:pt x="11" y="23"/>
                      </a:lnTo>
                      <a:lnTo>
                        <a:pt x="0" y="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31" name="Freeform 415"/>
                <p:cNvSpPr>
                  <a:spLocks/>
                </p:cNvSpPr>
                <p:nvPr/>
              </p:nvSpPr>
              <p:spPr bwMode="auto">
                <a:xfrm>
                  <a:off x="6690" y="8554"/>
                  <a:ext cx="34" cy="22"/>
                </a:xfrm>
                <a:custGeom>
                  <a:avLst/>
                  <a:gdLst>
                    <a:gd name="T0" fmla="*/ 0 w 34"/>
                    <a:gd name="T1" fmla="*/ 11 h 22"/>
                    <a:gd name="T2" fmla="*/ 11 w 34"/>
                    <a:gd name="T3" fmla="*/ 0 h 22"/>
                    <a:gd name="T4" fmla="*/ 34 w 34"/>
                    <a:gd name="T5" fmla="*/ 11 h 22"/>
                    <a:gd name="T6" fmla="*/ 22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11" y="0"/>
                      </a:lnTo>
                      <a:lnTo>
                        <a:pt x="34" y="11"/>
                      </a:lnTo>
                      <a:lnTo>
                        <a:pt x="22"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32" name="Freeform 416"/>
                <p:cNvSpPr>
                  <a:spLocks/>
                </p:cNvSpPr>
                <p:nvPr/>
              </p:nvSpPr>
              <p:spPr bwMode="auto">
                <a:xfrm>
                  <a:off x="6746" y="8498"/>
                  <a:ext cx="22" cy="33"/>
                </a:xfrm>
                <a:custGeom>
                  <a:avLst/>
                  <a:gdLst>
                    <a:gd name="T0" fmla="*/ 0 w 22"/>
                    <a:gd name="T1" fmla="*/ 22 h 33"/>
                    <a:gd name="T2" fmla="*/ 11 w 22"/>
                    <a:gd name="T3" fmla="*/ 0 h 33"/>
                    <a:gd name="T4" fmla="*/ 22 w 22"/>
                    <a:gd name="T5" fmla="*/ 11 h 33"/>
                    <a:gd name="T6" fmla="*/ 11 w 22"/>
                    <a:gd name="T7" fmla="*/ 33 h 33"/>
                    <a:gd name="T8" fmla="*/ 0 w 22"/>
                    <a:gd name="T9" fmla="*/ 22 h 33"/>
                    <a:gd name="T10" fmla="*/ 0 60000 65536"/>
                    <a:gd name="T11" fmla="*/ 0 60000 65536"/>
                    <a:gd name="T12" fmla="*/ 0 60000 65536"/>
                    <a:gd name="T13" fmla="*/ 0 60000 65536"/>
                    <a:gd name="T14" fmla="*/ 0 60000 65536"/>
                    <a:gd name="T15" fmla="*/ 0 w 22"/>
                    <a:gd name="T16" fmla="*/ 0 h 33"/>
                    <a:gd name="T17" fmla="*/ 22 w 22"/>
                    <a:gd name="T18" fmla="*/ 33 h 33"/>
                  </a:gdLst>
                  <a:ahLst/>
                  <a:cxnLst>
                    <a:cxn ang="T10">
                      <a:pos x="T0" y="T1"/>
                    </a:cxn>
                    <a:cxn ang="T11">
                      <a:pos x="T2" y="T3"/>
                    </a:cxn>
                    <a:cxn ang="T12">
                      <a:pos x="T4" y="T5"/>
                    </a:cxn>
                    <a:cxn ang="T13">
                      <a:pos x="T6" y="T7"/>
                    </a:cxn>
                    <a:cxn ang="T14">
                      <a:pos x="T8" y="T9"/>
                    </a:cxn>
                  </a:cxnLst>
                  <a:rect l="T15" t="T16" r="T17" b="T18"/>
                  <a:pathLst>
                    <a:path w="22" h="33">
                      <a:moveTo>
                        <a:pt x="0" y="22"/>
                      </a:moveTo>
                      <a:lnTo>
                        <a:pt x="11" y="0"/>
                      </a:lnTo>
                      <a:lnTo>
                        <a:pt x="22" y="11"/>
                      </a:lnTo>
                      <a:lnTo>
                        <a:pt x="11" y="33"/>
                      </a:lnTo>
                      <a:lnTo>
                        <a:pt x="0" y="2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33" name="Freeform 417"/>
                <p:cNvSpPr>
                  <a:spLocks/>
                </p:cNvSpPr>
                <p:nvPr/>
              </p:nvSpPr>
              <p:spPr bwMode="auto">
                <a:xfrm>
                  <a:off x="6757" y="8498"/>
                  <a:ext cx="23" cy="33"/>
                </a:xfrm>
                <a:custGeom>
                  <a:avLst/>
                  <a:gdLst>
                    <a:gd name="T0" fmla="*/ 0 w 23"/>
                    <a:gd name="T1" fmla="*/ 22 h 33"/>
                    <a:gd name="T2" fmla="*/ 11 w 23"/>
                    <a:gd name="T3" fmla="*/ 0 h 33"/>
                    <a:gd name="T4" fmla="*/ 23 w 23"/>
                    <a:gd name="T5" fmla="*/ 11 h 33"/>
                    <a:gd name="T6" fmla="*/ 11 w 23"/>
                    <a:gd name="T7" fmla="*/ 33 h 33"/>
                    <a:gd name="T8" fmla="*/ 0 w 23"/>
                    <a:gd name="T9" fmla="*/ 22 h 33"/>
                    <a:gd name="T10" fmla="*/ 0 60000 65536"/>
                    <a:gd name="T11" fmla="*/ 0 60000 65536"/>
                    <a:gd name="T12" fmla="*/ 0 60000 65536"/>
                    <a:gd name="T13" fmla="*/ 0 60000 65536"/>
                    <a:gd name="T14" fmla="*/ 0 60000 65536"/>
                    <a:gd name="T15" fmla="*/ 0 w 23"/>
                    <a:gd name="T16" fmla="*/ 0 h 33"/>
                    <a:gd name="T17" fmla="*/ 23 w 23"/>
                    <a:gd name="T18" fmla="*/ 33 h 33"/>
                  </a:gdLst>
                  <a:ahLst/>
                  <a:cxnLst>
                    <a:cxn ang="T10">
                      <a:pos x="T0" y="T1"/>
                    </a:cxn>
                    <a:cxn ang="T11">
                      <a:pos x="T2" y="T3"/>
                    </a:cxn>
                    <a:cxn ang="T12">
                      <a:pos x="T4" y="T5"/>
                    </a:cxn>
                    <a:cxn ang="T13">
                      <a:pos x="T6" y="T7"/>
                    </a:cxn>
                    <a:cxn ang="T14">
                      <a:pos x="T8" y="T9"/>
                    </a:cxn>
                  </a:cxnLst>
                  <a:rect l="T15" t="T16" r="T17" b="T18"/>
                  <a:pathLst>
                    <a:path w="23" h="33">
                      <a:moveTo>
                        <a:pt x="0" y="22"/>
                      </a:moveTo>
                      <a:lnTo>
                        <a:pt x="11" y="0"/>
                      </a:lnTo>
                      <a:lnTo>
                        <a:pt x="23" y="11"/>
                      </a:lnTo>
                      <a:lnTo>
                        <a:pt x="11" y="33"/>
                      </a:lnTo>
                      <a:lnTo>
                        <a:pt x="0" y="2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34" name="Freeform 418"/>
                <p:cNvSpPr>
                  <a:spLocks/>
                </p:cNvSpPr>
                <p:nvPr/>
              </p:nvSpPr>
              <p:spPr bwMode="auto">
                <a:xfrm>
                  <a:off x="6791" y="8453"/>
                  <a:ext cx="33" cy="22"/>
                </a:xfrm>
                <a:custGeom>
                  <a:avLst/>
                  <a:gdLst>
                    <a:gd name="T0" fmla="*/ 0 w 33"/>
                    <a:gd name="T1" fmla="*/ 11 h 22"/>
                    <a:gd name="T2" fmla="*/ 11 w 33"/>
                    <a:gd name="T3" fmla="*/ 0 h 22"/>
                    <a:gd name="T4" fmla="*/ 33 w 33"/>
                    <a:gd name="T5" fmla="*/ 11 h 22"/>
                    <a:gd name="T6" fmla="*/ 22 w 33"/>
                    <a:gd name="T7" fmla="*/ 22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11" y="0"/>
                      </a:lnTo>
                      <a:lnTo>
                        <a:pt x="33" y="11"/>
                      </a:lnTo>
                      <a:lnTo>
                        <a:pt x="22"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35" name="Freeform 419"/>
                <p:cNvSpPr>
                  <a:spLocks/>
                </p:cNvSpPr>
                <p:nvPr/>
              </p:nvSpPr>
              <p:spPr bwMode="auto">
                <a:xfrm>
                  <a:off x="6824" y="8430"/>
                  <a:ext cx="34" cy="23"/>
                </a:xfrm>
                <a:custGeom>
                  <a:avLst/>
                  <a:gdLst>
                    <a:gd name="T0" fmla="*/ 0 w 34"/>
                    <a:gd name="T1" fmla="*/ 12 h 23"/>
                    <a:gd name="T2" fmla="*/ 23 w 34"/>
                    <a:gd name="T3" fmla="*/ 0 h 23"/>
                    <a:gd name="T4" fmla="*/ 34 w 34"/>
                    <a:gd name="T5" fmla="*/ 12 h 23"/>
                    <a:gd name="T6" fmla="*/ 12 w 34"/>
                    <a:gd name="T7" fmla="*/ 23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3" y="0"/>
                      </a:lnTo>
                      <a:lnTo>
                        <a:pt x="34" y="12"/>
                      </a:lnTo>
                      <a:lnTo>
                        <a:pt x="12" y="23"/>
                      </a:lnTo>
                      <a:lnTo>
                        <a:pt x="0" y="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36" name="Freeform 420"/>
                <p:cNvSpPr>
                  <a:spLocks/>
                </p:cNvSpPr>
                <p:nvPr/>
              </p:nvSpPr>
              <p:spPr bwMode="auto">
                <a:xfrm>
                  <a:off x="6880" y="8386"/>
                  <a:ext cx="34" cy="22"/>
                </a:xfrm>
                <a:custGeom>
                  <a:avLst/>
                  <a:gdLst>
                    <a:gd name="T0" fmla="*/ 0 w 34"/>
                    <a:gd name="T1" fmla="*/ 11 h 22"/>
                    <a:gd name="T2" fmla="*/ 11 w 34"/>
                    <a:gd name="T3" fmla="*/ 0 h 22"/>
                    <a:gd name="T4" fmla="*/ 34 w 34"/>
                    <a:gd name="T5" fmla="*/ 11 h 22"/>
                    <a:gd name="T6" fmla="*/ 23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11" y="0"/>
                      </a:lnTo>
                      <a:lnTo>
                        <a:pt x="34" y="11"/>
                      </a:lnTo>
                      <a:lnTo>
                        <a:pt x="23"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37" name="Freeform 421"/>
                <p:cNvSpPr>
                  <a:spLocks/>
                </p:cNvSpPr>
                <p:nvPr/>
              </p:nvSpPr>
              <p:spPr bwMode="auto">
                <a:xfrm>
                  <a:off x="6891" y="8374"/>
                  <a:ext cx="23" cy="34"/>
                </a:xfrm>
                <a:custGeom>
                  <a:avLst/>
                  <a:gdLst>
                    <a:gd name="T0" fmla="*/ 0 w 23"/>
                    <a:gd name="T1" fmla="*/ 23 h 34"/>
                    <a:gd name="T2" fmla="*/ 12 w 23"/>
                    <a:gd name="T3" fmla="*/ 0 h 34"/>
                    <a:gd name="T4" fmla="*/ 23 w 23"/>
                    <a:gd name="T5" fmla="*/ 12 h 34"/>
                    <a:gd name="T6" fmla="*/ 12 w 23"/>
                    <a:gd name="T7" fmla="*/ 34 h 34"/>
                    <a:gd name="T8" fmla="*/ 0 w 23"/>
                    <a:gd name="T9" fmla="*/ 23 h 34"/>
                    <a:gd name="T10" fmla="*/ 0 60000 65536"/>
                    <a:gd name="T11" fmla="*/ 0 60000 65536"/>
                    <a:gd name="T12" fmla="*/ 0 60000 65536"/>
                    <a:gd name="T13" fmla="*/ 0 60000 65536"/>
                    <a:gd name="T14" fmla="*/ 0 60000 65536"/>
                    <a:gd name="T15" fmla="*/ 0 w 23"/>
                    <a:gd name="T16" fmla="*/ 0 h 34"/>
                    <a:gd name="T17" fmla="*/ 23 w 23"/>
                    <a:gd name="T18" fmla="*/ 34 h 34"/>
                  </a:gdLst>
                  <a:ahLst/>
                  <a:cxnLst>
                    <a:cxn ang="T10">
                      <a:pos x="T0" y="T1"/>
                    </a:cxn>
                    <a:cxn ang="T11">
                      <a:pos x="T2" y="T3"/>
                    </a:cxn>
                    <a:cxn ang="T12">
                      <a:pos x="T4" y="T5"/>
                    </a:cxn>
                    <a:cxn ang="T13">
                      <a:pos x="T6" y="T7"/>
                    </a:cxn>
                    <a:cxn ang="T14">
                      <a:pos x="T8" y="T9"/>
                    </a:cxn>
                  </a:cxnLst>
                  <a:rect l="T15" t="T16" r="T17" b="T18"/>
                  <a:pathLst>
                    <a:path w="23" h="34">
                      <a:moveTo>
                        <a:pt x="0" y="23"/>
                      </a:moveTo>
                      <a:lnTo>
                        <a:pt x="12" y="0"/>
                      </a:lnTo>
                      <a:lnTo>
                        <a:pt x="23" y="12"/>
                      </a:lnTo>
                      <a:lnTo>
                        <a:pt x="12" y="34"/>
                      </a:lnTo>
                      <a:lnTo>
                        <a:pt x="0" y="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38" name="Freeform 422"/>
                <p:cNvSpPr>
                  <a:spLocks/>
                </p:cNvSpPr>
                <p:nvPr/>
              </p:nvSpPr>
              <p:spPr bwMode="auto">
                <a:xfrm>
                  <a:off x="6925" y="8330"/>
                  <a:ext cx="34" cy="22"/>
                </a:xfrm>
                <a:custGeom>
                  <a:avLst/>
                  <a:gdLst>
                    <a:gd name="T0" fmla="*/ 0 w 34"/>
                    <a:gd name="T1" fmla="*/ 11 h 22"/>
                    <a:gd name="T2" fmla="*/ 11 w 34"/>
                    <a:gd name="T3" fmla="*/ 0 h 22"/>
                    <a:gd name="T4" fmla="*/ 34 w 34"/>
                    <a:gd name="T5" fmla="*/ 11 h 22"/>
                    <a:gd name="T6" fmla="*/ 22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11" y="0"/>
                      </a:lnTo>
                      <a:lnTo>
                        <a:pt x="34" y="11"/>
                      </a:lnTo>
                      <a:lnTo>
                        <a:pt x="22"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39" name="Freeform 423"/>
                <p:cNvSpPr>
                  <a:spLocks/>
                </p:cNvSpPr>
                <p:nvPr/>
              </p:nvSpPr>
              <p:spPr bwMode="auto">
                <a:xfrm>
                  <a:off x="6970" y="8274"/>
                  <a:ext cx="33" cy="22"/>
                </a:xfrm>
                <a:custGeom>
                  <a:avLst/>
                  <a:gdLst>
                    <a:gd name="T0" fmla="*/ 0 w 33"/>
                    <a:gd name="T1" fmla="*/ 11 h 22"/>
                    <a:gd name="T2" fmla="*/ 11 w 33"/>
                    <a:gd name="T3" fmla="*/ 0 h 22"/>
                    <a:gd name="T4" fmla="*/ 33 w 33"/>
                    <a:gd name="T5" fmla="*/ 11 h 22"/>
                    <a:gd name="T6" fmla="*/ 22 w 33"/>
                    <a:gd name="T7" fmla="*/ 22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11" y="0"/>
                      </a:lnTo>
                      <a:lnTo>
                        <a:pt x="33" y="11"/>
                      </a:lnTo>
                      <a:lnTo>
                        <a:pt x="22"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40" name="Freeform 424"/>
                <p:cNvSpPr>
                  <a:spLocks/>
                </p:cNvSpPr>
                <p:nvPr/>
              </p:nvSpPr>
              <p:spPr bwMode="auto">
                <a:xfrm>
                  <a:off x="7003" y="8263"/>
                  <a:ext cx="23" cy="33"/>
                </a:xfrm>
                <a:custGeom>
                  <a:avLst/>
                  <a:gdLst>
                    <a:gd name="T0" fmla="*/ 0 w 23"/>
                    <a:gd name="T1" fmla="*/ 22 h 33"/>
                    <a:gd name="T2" fmla="*/ 12 w 23"/>
                    <a:gd name="T3" fmla="*/ 0 h 33"/>
                    <a:gd name="T4" fmla="*/ 23 w 23"/>
                    <a:gd name="T5" fmla="*/ 11 h 33"/>
                    <a:gd name="T6" fmla="*/ 12 w 23"/>
                    <a:gd name="T7" fmla="*/ 33 h 33"/>
                    <a:gd name="T8" fmla="*/ 0 w 23"/>
                    <a:gd name="T9" fmla="*/ 22 h 33"/>
                    <a:gd name="T10" fmla="*/ 0 60000 65536"/>
                    <a:gd name="T11" fmla="*/ 0 60000 65536"/>
                    <a:gd name="T12" fmla="*/ 0 60000 65536"/>
                    <a:gd name="T13" fmla="*/ 0 60000 65536"/>
                    <a:gd name="T14" fmla="*/ 0 60000 65536"/>
                    <a:gd name="T15" fmla="*/ 0 w 23"/>
                    <a:gd name="T16" fmla="*/ 0 h 33"/>
                    <a:gd name="T17" fmla="*/ 23 w 23"/>
                    <a:gd name="T18" fmla="*/ 33 h 33"/>
                  </a:gdLst>
                  <a:ahLst/>
                  <a:cxnLst>
                    <a:cxn ang="T10">
                      <a:pos x="T0" y="T1"/>
                    </a:cxn>
                    <a:cxn ang="T11">
                      <a:pos x="T2" y="T3"/>
                    </a:cxn>
                    <a:cxn ang="T12">
                      <a:pos x="T4" y="T5"/>
                    </a:cxn>
                    <a:cxn ang="T13">
                      <a:pos x="T6" y="T7"/>
                    </a:cxn>
                    <a:cxn ang="T14">
                      <a:pos x="T8" y="T9"/>
                    </a:cxn>
                  </a:cxnLst>
                  <a:rect l="T15" t="T16" r="T17" b="T18"/>
                  <a:pathLst>
                    <a:path w="23" h="33">
                      <a:moveTo>
                        <a:pt x="0" y="22"/>
                      </a:moveTo>
                      <a:lnTo>
                        <a:pt x="12" y="0"/>
                      </a:lnTo>
                      <a:lnTo>
                        <a:pt x="23" y="11"/>
                      </a:lnTo>
                      <a:lnTo>
                        <a:pt x="12" y="33"/>
                      </a:lnTo>
                      <a:lnTo>
                        <a:pt x="0" y="2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41" name="Freeform 425"/>
                <p:cNvSpPr>
                  <a:spLocks/>
                </p:cNvSpPr>
                <p:nvPr/>
              </p:nvSpPr>
              <p:spPr bwMode="auto">
                <a:xfrm>
                  <a:off x="7037" y="8218"/>
                  <a:ext cx="34" cy="22"/>
                </a:xfrm>
                <a:custGeom>
                  <a:avLst/>
                  <a:gdLst>
                    <a:gd name="T0" fmla="*/ 0 w 34"/>
                    <a:gd name="T1" fmla="*/ 11 h 22"/>
                    <a:gd name="T2" fmla="*/ 11 w 34"/>
                    <a:gd name="T3" fmla="*/ 0 h 22"/>
                    <a:gd name="T4" fmla="*/ 34 w 34"/>
                    <a:gd name="T5" fmla="*/ 11 h 22"/>
                    <a:gd name="T6" fmla="*/ 22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11" y="0"/>
                      </a:lnTo>
                      <a:lnTo>
                        <a:pt x="34" y="11"/>
                      </a:lnTo>
                      <a:lnTo>
                        <a:pt x="22"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42" name="Freeform 426"/>
                <p:cNvSpPr>
                  <a:spLocks/>
                </p:cNvSpPr>
                <p:nvPr/>
              </p:nvSpPr>
              <p:spPr bwMode="auto">
                <a:xfrm>
                  <a:off x="7093" y="8162"/>
                  <a:ext cx="22" cy="33"/>
                </a:xfrm>
                <a:custGeom>
                  <a:avLst/>
                  <a:gdLst>
                    <a:gd name="T0" fmla="*/ 0 w 22"/>
                    <a:gd name="T1" fmla="*/ 22 h 33"/>
                    <a:gd name="T2" fmla="*/ 11 w 22"/>
                    <a:gd name="T3" fmla="*/ 0 h 33"/>
                    <a:gd name="T4" fmla="*/ 22 w 22"/>
                    <a:gd name="T5" fmla="*/ 11 h 33"/>
                    <a:gd name="T6" fmla="*/ 11 w 22"/>
                    <a:gd name="T7" fmla="*/ 33 h 33"/>
                    <a:gd name="T8" fmla="*/ 0 w 22"/>
                    <a:gd name="T9" fmla="*/ 22 h 33"/>
                    <a:gd name="T10" fmla="*/ 0 60000 65536"/>
                    <a:gd name="T11" fmla="*/ 0 60000 65536"/>
                    <a:gd name="T12" fmla="*/ 0 60000 65536"/>
                    <a:gd name="T13" fmla="*/ 0 60000 65536"/>
                    <a:gd name="T14" fmla="*/ 0 60000 65536"/>
                    <a:gd name="T15" fmla="*/ 0 w 22"/>
                    <a:gd name="T16" fmla="*/ 0 h 33"/>
                    <a:gd name="T17" fmla="*/ 22 w 22"/>
                    <a:gd name="T18" fmla="*/ 33 h 33"/>
                  </a:gdLst>
                  <a:ahLst/>
                  <a:cxnLst>
                    <a:cxn ang="T10">
                      <a:pos x="T0" y="T1"/>
                    </a:cxn>
                    <a:cxn ang="T11">
                      <a:pos x="T2" y="T3"/>
                    </a:cxn>
                    <a:cxn ang="T12">
                      <a:pos x="T4" y="T5"/>
                    </a:cxn>
                    <a:cxn ang="T13">
                      <a:pos x="T6" y="T7"/>
                    </a:cxn>
                    <a:cxn ang="T14">
                      <a:pos x="T8" y="T9"/>
                    </a:cxn>
                  </a:cxnLst>
                  <a:rect l="T15" t="T16" r="T17" b="T18"/>
                  <a:pathLst>
                    <a:path w="22" h="33">
                      <a:moveTo>
                        <a:pt x="0" y="22"/>
                      </a:moveTo>
                      <a:lnTo>
                        <a:pt x="11" y="0"/>
                      </a:lnTo>
                      <a:lnTo>
                        <a:pt x="22" y="11"/>
                      </a:lnTo>
                      <a:lnTo>
                        <a:pt x="11" y="33"/>
                      </a:lnTo>
                      <a:lnTo>
                        <a:pt x="0" y="2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43" name="Freeform 427"/>
                <p:cNvSpPr>
                  <a:spLocks/>
                </p:cNvSpPr>
                <p:nvPr/>
              </p:nvSpPr>
              <p:spPr bwMode="auto">
                <a:xfrm>
                  <a:off x="7104" y="8162"/>
                  <a:ext cx="23" cy="33"/>
                </a:xfrm>
                <a:custGeom>
                  <a:avLst/>
                  <a:gdLst>
                    <a:gd name="T0" fmla="*/ 0 w 23"/>
                    <a:gd name="T1" fmla="*/ 22 h 33"/>
                    <a:gd name="T2" fmla="*/ 11 w 23"/>
                    <a:gd name="T3" fmla="*/ 0 h 33"/>
                    <a:gd name="T4" fmla="*/ 23 w 23"/>
                    <a:gd name="T5" fmla="*/ 11 h 33"/>
                    <a:gd name="T6" fmla="*/ 11 w 23"/>
                    <a:gd name="T7" fmla="*/ 33 h 33"/>
                    <a:gd name="T8" fmla="*/ 0 w 23"/>
                    <a:gd name="T9" fmla="*/ 22 h 33"/>
                    <a:gd name="T10" fmla="*/ 0 60000 65536"/>
                    <a:gd name="T11" fmla="*/ 0 60000 65536"/>
                    <a:gd name="T12" fmla="*/ 0 60000 65536"/>
                    <a:gd name="T13" fmla="*/ 0 60000 65536"/>
                    <a:gd name="T14" fmla="*/ 0 60000 65536"/>
                    <a:gd name="T15" fmla="*/ 0 w 23"/>
                    <a:gd name="T16" fmla="*/ 0 h 33"/>
                    <a:gd name="T17" fmla="*/ 23 w 23"/>
                    <a:gd name="T18" fmla="*/ 33 h 33"/>
                  </a:gdLst>
                  <a:ahLst/>
                  <a:cxnLst>
                    <a:cxn ang="T10">
                      <a:pos x="T0" y="T1"/>
                    </a:cxn>
                    <a:cxn ang="T11">
                      <a:pos x="T2" y="T3"/>
                    </a:cxn>
                    <a:cxn ang="T12">
                      <a:pos x="T4" y="T5"/>
                    </a:cxn>
                    <a:cxn ang="T13">
                      <a:pos x="T6" y="T7"/>
                    </a:cxn>
                    <a:cxn ang="T14">
                      <a:pos x="T8" y="T9"/>
                    </a:cxn>
                  </a:cxnLst>
                  <a:rect l="T15" t="T16" r="T17" b="T18"/>
                  <a:pathLst>
                    <a:path w="23" h="33">
                      <a:moveTo>
                        <a:pt x="0" y="22"/>
                      </a:moveTo>
                      <a:lnTo>
                        <a:pt x="11" y="0"/>
                      </a:lnTo>
                      <a:lnTo>
                        <a:pt x="23" y="11"/>
                      </a:lnTo>
                      <a:lnTo>
                        <a:pt x="11" y="33"/>
                      </a:lnTo>
                      <a:lnTo>
                        <a:pt x="0" y="2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44" name="Freeform 428"/>
                <p:cNvSpPr>
                  <a:spLocks/>
                </p:cNvSpPr>
                <p:nvPr/>
              </p:nvSpPr>
              <p:spPr bwMode="auto">
                <a:xfrm>
                  <a:off x="7149" y="8106"/>
                  <a:ext cx="22" cy="33"/>
                </a:xfrm>
                <a:custGeom>
                  <a:avLst/>
                  <a:gdLst>
                    <a:gd name="T0" fmla="*/ 0 w 22"/>
                    <a:gd name="T1" fmla="*/ 22 h 33"/>
                    <a:gd name="T2" fmla="*/ 11 w 22"/>
                    <a:gd name="T3" fmla="*/ 0 h 33"/>
                    <a:gd name="T4" fmla="*/ 22 w 22"/>
                    <a:gd name="T5" fmla="*/ 11 h 33"/>
                    <a:gd name="T6" fmla="*/ 11 w 22"/>
                    <a:gd name="T7" fmla="*/ 33 h 33"/>
                    <a:gd name="T8" fmla="*/ 0 w 22"/>
                    <a:gd name="T9" fmla="*/ 22 h 33"/>
                    <a:gd name="T10" fmla="*/ 0 60000 65536"/>
                    <a:gd name="T11" fmla="*/ 0 60000 65536"/>
                    <a:gd name="T12" fmla="*/ 0 60000 65536"/>
                    <a:gd name="T13" fmla="*/ 0 60000 65536"/>
                    <a:gd name="T14" fmla="*/ 0 60000 65536"/>
                    <a:gd name="T15" fmla="*/ 0 w 22"/>
                    <a:gd name="T16" fmla="*/ 0 h 33"/>
                    <a:gd name="T17" fmla="*/ 22 w 22"/>
                    <a:gd name="T18" fmla="*/ 33 h 33"/>
                  </a:gdLst>
                  <a:ahLst/>
                  <a:cxnLst>
                    <a:cxn ang="T10">
                      <a:pos x="T0" y="T1"/>
                    </a:cxn>
                    <a:cxn ang="T11">
                      <a:pos x="T2" y="T3"/>
                    </a:cxn>
                    <a:cxn ang="T12">
                      <a:pos x="T4" y="T5"/>
                    </a:cxn>
                    <a:cxn ang="T13">
                      <a:pos x="T6" y="T7"/>
                    </a:cxn>
                    <a:cxn ang="T14">
                      <a:pos x="T8" y="T9"/>
                    </a:cxn>
                  </a:cxnLst>
                  <a:rect l="T15" t="T16" r="T17" b="T18"/>
                  <a:pathLst>
                    <a:path w="22" h="33">
                      <a:moveTo>
                        <a:pt x="0" y="22"/>
                      </a:moveTo>
                      <a:lnTo>
                        <a:pt x="11" y="0"/>
                      </a:lnTo>
                      <a:lnTo>
                        <a:pt x="22" y="11"/>
                      </a:lnTo>
                      <a:lnTo>
                        <a:pt x="11" y="33"/>
                      </a:lnTo>
                      <a:lnTo>
                        <a:pt x="0" y="2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45" name="Freeform 429"/>
                <p:cNvSpPr>
                  <a:spLocks/>
                </p:cNvSpPr>
                <p:nvPr/>
              </p:nvSpPr>
              <p:spPr bwMode="auto">
                <a:xfrm>
                  <a:off x="7194" y="8072"/>
                  <a:ext cx="22" cy="34"/>
                </a:xfrm>
                <a:custGeom>
                  <a:avLst/>
                  <a:gdLst>
                    <a:gd name="T0" fmla="*/ 0 w 22"/>
                    <a:gd name="T1" fmla="*/ 23 h 34"/>
                    <a:gd name="T2" fmla="*/ 11 w 22"/>
                    <a:gd name="T3" fmla="*/ 0 h 34"/>
                    <a:gd name="T4" fmla="*/ 22 w 22"/>
                    <a:gd name="T5" fmla="*/ 11 h 34"/>
                    <a:gd name="T6" fmla="*/ 11 w 22"/>
                    <a:gd name="T7" fmla="*/ 34 h 34"/>
                    <a:gd name="T8" fmla="*/ 0 w 22"/>
                    <a:gd name="T9" fmla="*/ 23 h 34"/>
                    <a:gd name="T10" fmla="*/ 0 60000 65536"/>
                    <a:gd name="T11" fmla="*/ 0 60000 65536"/>
                    <a:gd name="T12" fmla="*/ 0 60000 65536"/>
                    <a:gd name="T13" fmla="*/ 0 60000 65536"/>
                    <a:gd name="T14" fmla="*/ 0 60000 65536"/>
                    <a:gd name="T15" fmla="*/ 0 w 22"/>
                    <a:gd name="T16" fmla="*/ 0 h 34"/>
                    <a:gd name="T17" fmla="*/ 22 w 22"/>
                    <a:gd name="T18" fmla="*/ 34 h 34"/>
                  </a:gdLst>
                  <a:ahLst/>
                  <a:cxnLst>
                    <a:cxn ang="T10">
                      <a:pos x="T0" y="T1"/>
                    </a:cxn>
                    <a:cxn ang="T11">
                      <a:pos x="T2" y="T3"/>
                    </a:cxn>
                    <a:cxn ang="T12">
                      <a:pos x="T4" y="T5"/>
                    </a:cxn>
                    <a:cxn ang="T13">
                      <a:pos x="T6" y="T7"/>
                    </a:cxn>
                    <a:cxn ang="T14">
                      <a:pos x="T8" y="T9"/>
                    </a:cxn>
                  </a:cxnLst>
                  <a:rect l="T15" t="T16" r="T17" b="T18"/>
                  <a:pathLst>
                    <a:path w="22" h="34">
                      <a:moveTo>
                        <a:pt x="0" y="23"/>
                      </a:moveTo>
                      <a:lnTo>
                        <a:pt x="11" y="0"/>
                      </a:lnTo>
                      <a:lnTo>
                        <a:pt x="22" y="11"/>
                      </a:lnTo>
                      <a:lnTo>
                        <a:pt x="11" y="34"/>
                      </a:lnTo>
                      <a:lnTo>
                        <a:pt x="0" y="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46" name="Freeform 430"/>
                <p:cNvSpPr>
                  <a:spLocks/>
                </p:cNvSpPr>
                <p:nvPr/>
              </p:nvSpPr>
              <p:spPr bwMode="auto">
                <a:xfrm>
                  <a:off x="7216" y="8027"/>
                  <a:ext cx="34" cy="23"/>
                </a:xfrm>
                <a:custGeom>
                  <a:avLst/>
                  <a:gdLst>
                    <a:gd name="T0" fmla="*/ 0 w 34"/>
                    <a:gd name="T1" fmla="*/ 12 h 23"/>
                    <a:gd name="T2" fmla="*/ 11 w 34"/>
                    <a:gd name="T3" fmla="*/ 0 h 23"/>
                    <a:gd name="T4" fmla="*/ 34 w 34"/>
                    <a:gd name="T5" fmla="*/ 12 h 23"/>
                    <a:gd name="T6" fmla="*/ 23 w 34"/>
                    <a:gd name="T7" fmla="*/ 23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11" y="0"/>
                      </a:lnTo>
                      <a:lnTo>
                        <a:pt x="34" y="12"/>
                      </a:lnTo>
                      <a:lnTo>
                        <a:pt x="23" y="23"/>
                      </a:lnTo>
                      <a:lnTo>
                        <a:pt x="0" y="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47" name="Freeform 431"/>
                <p:cNvSpPr>
                  <a:spLocks/>
                </p:cNvSpPr>
                <p:nvPr/>
              </p:nvSpPr>
              <p:spPr bwMode="auto">
                <a:xfrm>
                  <a:off x="7227" y="8039"/>
                  <a:ext cx="34" cy="22"/>
                </a:xfrm>
                <a:custGeom>
                  <a:avLst/>
                  <a:gdLst>
                    <a:gd name="T0" fmla="*/ 0 w 34"/>
                    <a:gd name="T1" fmla="*/ 11 h 22"/>
                    <a:gd name="T2" fmla="*/ 12 w 34"/>
                    <a:gd name="T3" fmla="*/ 0 h 22"/>
                    <a:gd name="T4" fmla="*/ 34 w 34"/>
                    <a:gd name="T5" fmla="*/ 11 h 22"/>
                    <a:gd name="T6" fmla="*/ 23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12" y="0"/>
                      </a:lnTo>
                      <a:lnTo>
                        <a:pt x="34" y="11"/>
                      </a:lnTo>
                      <a:lnTo>
                        <a:pt x="23"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48" name="Freeform 432"/>
                <p:cNvSpPr>
                  <a:spLocks/>
                </p:cNvSpPr>
                <p:nvPr/>
              </p:nvSpPr>
              <p:spPr bwMode="auto">
                <a:xfrm>
                  <a:off x="7272" y="7983"/>
                  <a:ext cx="23" cy="33"/>
                </a:xfrm>
                <a:custGeom>
                  <a:avLst/>
                  <a:gdLst>
                    <a:gd name="T0" fmla="*/ 0 w 23"/>
                    <a:gd name="T1" fmla="*/ 22 h 33"/>
                    <a:gd name="T2" fmla="*/ 11 w 23"/>
                    <a:gd name="T3" fmla="*/ 0 h 33"/>
                    <a:gd name="T4" fmla="*/ 23 w 23"/>
                    <a:gd name="T5" fmla="*/ 11 h 33"/>
                    <a:gd name="T6" fmla="*/ 11 w 23"/>
                    <a:gd name="T7" fmla="*/ 33 h 33"/>
                    <a:gd name="T8" fmla="*/ 0 w 23"/>
                    <a:gd name="T9" fmla="*/ 22 h 33"/>
                    <a:gd name="T10" fmla="*/ 0 60000 65536"/>
                    <a:gd name="T11" fmla="*/ 0 60000 65536"/>
                    <a:gd name="T12" fmla="*/ 0 60000 65536"/>
                    <a:gd name="T13" fmla="*/ 0 60000 65536"/>
                    <a:gd name="T14" fmla="*/ 0 60000 65536"/>
                    <a:gd name="T15" fmla="*/ 0 w 23"/>
                    <a:gd name="T16" fmla="*/ 0 h 33"/>
                    <a:gd name="T17" fmla="*/ 23 w 23"/>
                    <a:gd name="T18" fmla="*/ 33 h 33"/>
                  </a:gdLst>
                  <a:ahLst/>
                  <a:cxnLst>
                    <a:cxn ang="T10">
                      <a:pos x="T0" y="T1"/>
                    </a:cxn>
                    <a:cxn ang="T11">
                      <a:pos x="T2" y="T3"/>
                    </a:cxn>
                    <a:cxn ang="T12">
                      <a:pos x="T4" y="T5"/>
                    </a:cxn>
                    <a:cxn ang="T13">
                      <a:pos x="T6" y="T7"/>
                    </a:cxn>
                    <a:cxn ang="T14">
                      <a:pos x="T8" y="T9"/>
                    </a:cxn>
                  </a:cxnLst>
                  <a:rect l="T15" t="T16" r="T17" b="T18"/>
                  <a:pathLst>
                    <a:path w="23" h="33">
                      <a:moveTo>
                        <a:pt x="0" y="22"/>
                      </a:moveTo>
                      <a:lnTo>
                        <a:pt x="11" y="0"/>
                      </a:lnTo>
                      <a:lnTo>
                        <a:pt x="23" y="11"/>
                      </a:lnTo>
                      <a:lnTo>
                        <a:pt x="11" y="33"/>
                      </a:lnTo>
                      <a:lnTo>
                        <a:pt x="0" y="2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49" name="Freeform 433"/>
                <p:cNvSpPr>
                  <a:spLocks/>
                </p:cNvSpPr>
                <p:nvPr/>
              </p:nvSpPr>
              <p:spPr bwMode="auto">
                <a:xfrm>
                  <a:off x="7283" y="7983"/>
                  <a:ext cx="23" cy="33"/>
                </a:xfrm>
                <a:custGeom>
                  <a:avLst/>
                  <a:gdLst>
                    <a:gd name="T0" fmla="*/ 0 w 23"/>
                    <a:gd name="T1" fmla="*/ 22 h 33"/>
                    <a:gd name="T2" fmla="*/ 12 w 23"/>
                    <a:gd name="T3" fmla="*/ 0 h 33"/>
                    <a:gd name="T4" fmla="*/ 23 w 23"/>
                    <a:gd name="T5" fmla="*/ 11 h 33"/>
                    <a:gd name="T6" fmla="*/ 12 w 23"/>
                    <a:gd name="T7" fmla="*/ 33 h 33"/>
                    <a:gd name="T8" fmla="*/ 0 w 23"/>
                    <a:gd name="T9" fmla="*/ 22 h 33"/>
                    <a:gd name="T10" fmla="*/ 0 60000 65536"/>
                    <a:gd name="T11" fmla="*/ 0 60000 65536"/>
                    <a:gd name="T12" fmla="*/ 0 60000 65536"/>
                    <a:gd name="T13" fmla="*/ 0 60000 65536"/>
                    <a:gd name="T14" fmla="*/ 0 60000 65536"/>
                    <a:gd name="T15" fmla="*/ 0 w 23"/>
                    <a:gd name="T16" fmla="*/ 0 h 33"/>
                    <a:gd name="T17" fmla="*/ 23 w 23"/>
                    <a:gd name="T18" fmla="*/ 33 h 33"/>
                  </a:gdLst>
                  <a:ahLst/>
                  <a:cxnLst>
                    <a:cxn ang="T10">
                      <a:pos x="T0" y="T1"/>
                    </a:cxn>
                    <a:cxn ang="T11">
                      <a:pos x="T2" y="T3"/>
                    </a:cxn>
                    <a:cxn ang="T12">
                      <a:pos x="T4" y="T5"/>
                    </a:cxn>
                    <a:cxn ang="T13">
                      <a:pos x="T6" y="T7"/>
                    </a:cxn>
                    <a:cxn ang="T14">
                      <a:pos x="T8" y="T9"/>
                    </a:cxn>
                  </a:cxnLst>
                  <a:rect l="T15" t="T16" r="T17" b="T18"/>
                  <a:pathLst>
                    <a:path w="23" h="33">
                      <a:moveTo>
                        <a:pt x="0" y="22"/>
                      </a:moveTo>
                      <a:lnTo>
                        <a:pt x="12" y="0"/>
                      </a:lnTo>
                      <a:lnTo>
                        <a:pt x="23" y="11"/>
                      </a:lnTo>
                      <a:lnTo>
                        <a:pt x="12" y="33"/>
                      </a:lnTo>
                      <a:lnTo>
                        <a:pt x="0" y="2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50" name="Freeform 434"/>
                <p:cNvSpPr>
                  <a:spLocks/>
                </p:cNvSpPr>
                <p:nvPr/>
              </p:nvSpPr>
              <p:spPr bwMode="auto">
                <a:xfrm>
                  <a:off x="7317" y="7938"/>
                  <a:ext cx="22" cy="33"/>
                </a:xfrm>
                <a:custGeom>
                  <a:avLst/>
                  <a:gdLst>
                    <a:gd name="T0" fmla="*/ 0 w 22"/>
                    <a:gd name="T1" fmla="*/ 22 h 33"/>
                    <a:gd name="T2" fmla="*/ 11 w 22"/>
                    <a:gd name="T3" fmla="*/ 0 h 33"/>
                    <a:gd name="T4" fmla="*/ 22 w 22"/>
                    <a:gd name="T5" fmla="*/ 11 h 33"/>
                    <a:gd name="T6" fmla="*/ 11 w 22"/>
                    <a:gd name="T7" fmla="*/ 33 h 33"/>
                    <a:gd name="T8" fmla="*/ 0 w 22"/>
                    <a:gd name="T9" fmla="*/ 22 h 33"/>
                    <a:gd name="T10" fmla="*/ 0 60000 65536"/>
                    <a:gd name="T11" fmla="*/ 0 60000 65536"/>
                    <a:gd name="T12" fmla="*/ 0 60000 65536"/>
                    <a:gd name="T13" fmla="*/ 0 60000 65536"/>
                    <a:gd name="T14" fmla="*/ 0 60000 65536"/>
                    <a:gd name="T15" fmla="*/ 0 w 22"/>
                    <a:gd name="T16" fmla="*/ 0 h 33"/>
                    <a:gd name="T17" fmla="*/ 22 w 22"/>
                    <a:gd name="T18" fmla="*/ 33 h 33"/>
                  </a:gdLst>
                  <a:ahLst/>
                  <a:cxnLst>
                    <a:cxn ang="T10">
                      <a:pos x="T0" y="T1"/>
                    </a:cxn>
                    <a:cxn ang="T11">
                      <a:pos x="T2" y="T3"/>
                    </a:cxn>
                    <a:cxn ang="T12">
                      <a:pos x="T4" y="T5"/>
                    </a:cxn>
                    <a:cxn ang="T13">
                      <a:pos x="T6" y="T7"/>
                    </a:cxn>
                    <a:cxn ang="T14">
                      <a:pos x="T8" y="T9"/>
                    </a:cxn>
                  </a:cxnLst>
                  <a:rect l="T15" t="T16" r="T17" b="T18"/>
                  <a:pathLst>
                    <a:path w="22" h="33">
                      <a:moveTo>
                        <a:pt x="0" y="22"/>
                      </a:moveTo>
                      <a:lnTo>
                        <a:pt x="11" y="0"/>
                      </a:lnTo>
                      <a:lnTo>
                        <a:pt x="22" y="11"/>
                      </a:lnTo>
                      <a:lnTo>
                        <a:pt x="11" y="33"/>
                      </a:lnTo>
                      <a:lnTo>
                        <a:pt x="0" y="2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51" name="Freeform 435"/>
                <p:cNvSpPr>
                  <a:spLocks/>
                </p:cNvSpPr>
                <p:nvPr/>
              </p:nvSpPr>
              <p:spPr bwMode="auto">
                <a:xfrm>
                  <a:off x="7351" y="7904"/>
                  <a:ext cx="22" cy="34"/>
                </a:xfrm>
                <a:custGeom>
                  <a:avLst/>
                  <a:gdLst>
                    <a:gd name="T0" fmla="*/ 0 w 22"/>
                    <a:gd name="T1" fmla="*/ 23 h 34"/>
                    <a:gd name="T2" fmla="*/ 11 w 22"/>
                    <a:gd name="T3" fmla="*/ 0 h 34"/>
                    <a:gd name="T4" fmla="*/ 22 w 22"/>
                    <a:gd name="T5" fmla="*/ 11 h 34"/>
                    <a:gd name="T6" fmla="*/ 11 w 22"/>
                    <a:gd name="T7" fmla="*/ 34 h 34"/>
                    <a:gd name="T8" fmla="*/ 0 w 22"/>
                    <a:gd name="T9" fmla="*/ 23 h 34"/>
                    <a:gd name="T10" fmla="*/ 0 60000 65536"/>
                    <a:gd name="T11" fmla="*/ 0 60000 65536"/>
                    <a:gd name="T12" fmla="*/ 0 60000 65536"/>
                    <a:gd name="T13" fmla="*/ 0 60000 65536"/>
                    <a:gd name="T14" fmla="*/ 0 60000 65536"/>
                    <a:gd name="T15" fmla="*/ 0 w 22"/>
                    <a:gd name="T16" fmla="*/ 0 h 34"/>
                    <a:gd name="T17" fmla="*/ 22 w 22"/>
                    <a:gd name="T18" fmla="*/ 34 h 34"/>
                  </a:gdLst>
                  <a:ahLst/>
                  <a:cxnLst>
                    <a:cxn ang="T10">
                      <a:pos x="T0" y="T1"/>
                    </a:cxn>
                    <a:cxn ang="T11">
                      <a:pos x="T2" y="T3"/>
                    </a:cxn>
                    <a:cxn ang="T12">
                      <a:pos x="T4" y="T5"/>
                    </a:cxn>
                    <a:cxn ang="T13">
                      <a:pos x="T6" y="T7"/>
                    </a:cxn>
                    <a:cxn ang="T14">
                      <a:pos x="T8" y="T9"/>
                    </a:cxn>
                  </a:cxnLst>
                  <a:rect l="T15" t="T16" r="T17" b="T18"/>
                  <a:pathLst>
                    <a:path w="22" h="34">
                      <a:moveTo>
                        <a:pt x="0" y="23"/>
                      </a:moveTo>
                      <a:lnTo>
                        <a:pt x="11" y="0"/>
                      </a:lnTo>
                      <a:lnTo>
                        <a:pt x="22" y="11"/>
                      </a:lnTo>
                      <a:lnTo>
                        <a:pt x="11" y="34"/>
                      </a:lnTo>
                      <a:lnTo>
                        <a:pt x="0" y="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52" name="Freeform 436"/>
                <p:cNvSpPr>
                  <a:spLocks/>
                </p:cNvSpPr>
                <p:nvPr/>
              </p:nvSpPr>
              <p:spPr bwMode="auto">
                <a:xfrm>
                  <a:off x="7384" y="7860"/>
                  <a:ext cx="34" cy="22"/>
                </a:xfrm>
                <a:custGeom>
                  <a:avLst/>
                  <a:gdLst>
                    <a:gd name="T0" fmla="*/ 0 w 34"/>
                    <a:gd name="T1" fmla="*/ 11 h 22"/>
                    <a:gd name="T2" fmla="*/ 11 w 34"/>
                    <a:gd name="T3" fmla="*/ 0 h 22"/>
                    <a:gd name="T4" fmla="*/ 34 w 34"/>
                    <a:gd name="T5" fmla="*/ 11 h 22"/>
                    <a:gd name="T6" fmla="*/ 22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11" y="0"/>
                      </a:lnTo>
                      <a:lnTo>
                        <a:pt x="34" y="11"/>
                      </a:lnTo>
                      <a:lnTo>
                        <a:pt x="22"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53" name="Freeform 437"/>
                <p:cNvSpPr>
                  <a:spLocks/>
                </p:cNvSpPr>
                <p:nvPr/>
              </p:nvSpPr>
              <p:spPr bwMode="auto">
                <a:xfrm>
                  <a:off x="7418" y="7837"/>
                  <a:ext cx="22" cy="34"/>
                </a:xfrm>
                <a:custGeom>
                  <a:avLst/>
                  <a:gdLst>
                    <a:gd name="T0" fmla="*/ 0 w 22"/>
                    <a:gd name="T1" fmla="*/ 23 h 34"/>
                    <a:gd name="T2" fmla="*/ 11 w 22"/>
                    <a:gd name="T3" fmla="*/ 0 h 34"/>
                    <a:gd name="T4" fmla="*/ 22 w 22"/>
                    <a:gd name="T5" fmla="*/ 11 h 34"/>
                    <a:gd name="T6" fmla="*/ 11 w 22"/>
                    <a:gd name="T7" fmla="*/ 34 h 34"/>
                    <a:gd name="T8" fmla="*/ 0 w 22"/>
                    <a:gd name="T9" fmla="*/ 23 h 34"/>
                    <a:gd name="T10" fmla="*/ 0 60000 65536"/>
                    <a:gd name="T11" fmla="*/ 0 60000 65536"/>
                    <a:gd name="T12" fmla="*/ 0 60000 65536"/>
                    <a:gd name="T13" fmla="*/ 0 60000 65536"/>
                    <a:gd name="T14" fmla="*/ 0 60000 65536"/>
                    <a:gd name="T15" fmla="*/ 0 w 22"/>
                    <a:gd name="T16" fmla="*/ 0 h 34"/>
                    <a:gd name="T17" fmla="*/ 22 w 22"/>
                    <a:gd name="T18" fmla="*/ 34 h 34"/>
                  </a:gdLst>
                  <a:ahLst/>
                  <a:cxnLst>
                    <a:cxn ang="T10">
                      <a:pos x="T0" y="T1"/>
                    </a:cxn>
                    <a:cxn ang="T11">
                      <a:pos x="T2" y="T3"/>
                    </a:cxn>
                    <a:cxn ang="T12">
                      <a:pos x="T4" y="T5"/>
                    </a:cxn>
                    <a:cxn ang="T13">
                      <a:pos x="T6" y="T7"/>
                    </a:cxn>
                    <a:cxn ang="T14">
                      <a:pos x="T8" y="T9"/>
                    </a:cxn>
                  </a:cxnLst>
                  <a:rect l="T15" t="T16" r="T17" b="T18"/>
                  <a:pathLst>
                    <a:path w="22" h="34">
                      <a:moveTo>
                        <a:pt x="0" y="23"/>
                      </a:moveTo>
                      <a:lnTo>
                        <a:pt x="11" y="0"/>
                      </a:lnTo>
                      <a:lnTo>
                        <a:pt x="22" y="11"/>
                      </a:lnTo>
                      <a:lnTo>
                        <a:pt x="11" y="34"/>
                      </a:lnTo>
                      <a:lnTo>
                        <a:pt x="0" y="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54" name="Freeform 438"/>
                <p:cNvSpPr>
                  <a:spLocks/>
                </p:cNvSpPr>
                <p:nvPr/>
              </p:nvSpPr>
              <p:spPr bwMode="auto">
                <a:xfrm>
                  <a:off x="7451" y="7792"/>
                  <a:ext cx="34" cy="23"/>
                </a:xfrm>
                <a:custGeom>
                  <a:avLst/>
                  <a:gdLst>
                    <a:gd name="T0" fmla="*/ 0 w 34"/>
                    <a:gd name="T1" fmla="*/ 12 h 23"/>
                    <a:gd name="T2" fmla="*/ 11 w 34"/>
                    <a:gd name="T3" fmla="*/ 0 h 23"/>
                    <a:gd name="T4" fmla="*/ 34 w 34"/>
                    <a:gd name="T5" fmla="*/ 12 h 23"/>
                    <a:gd name="T6" fmla="*/ 23 w 34"/>
                    <a:gd name="T7" fmla="*/ 23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11" y="0"/>
                      </a:lnTo>
                      <a:lnTo>
                        <a:pt x="34" y="12"/>
                      </a:lnTo>
                      <a:lnTo>
                        <a:pt x="23" y="23"/>
                      </a:lnTo>
                      <a:lnTo>
                        <a:pt x="0" y="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55" name="Freeform 439"/>
                <p:cNvSpPr>
                  <a:spLocks/>
                </p:cNvSpPr>
                <p:nvPr/>
              </p:nvSpPr>
              <p:spPr bwMode="auto">
                <a:xfrm>
                  <a:off x="7485" y="7770"/>
                  <a:ext cx="22" cy="34"/>
                </a:xfrm>
                <a:custGeom>
                  <a:avLst/>
                  <a:gdLst>
                    <a:gd name="T0" fmla="*/ 0 w 22"/>
                    <a:gd name="T1" fmla="*/ 22 h 34"/>
                    <a:gd name="T2" fmla="*/ 11 w 22"/>
                    <a:gd name="T3" fmla="*/ 0 h 34"/>
                    <a:gd name="T4" fmla="*/ 22 w 22"/>
                    <a:gd name="T5" fmla="*/ 11 h 34"/>
                    <a:gd name="T6" fmla="*/ 11 w 22"/>
                    <a:gd name="T7" fmla="*/ 34 h 34"/>
                    <a:gd name="T8" fmla="*/ 0 w 22"/>
                    <a:gd name="T9" fmla="*/ 22 h 34"/>
                    <a:gd name="T10" fmla="*/ 0 60000 65536"/>
                    <a:gd name="T11" fmla="*/ 0 60000 65536"/>
                    <a:gd name="T12" fmla="*/ 0 60000 65536"/>
                    <a:gd name="T13" fmla="*/ 0 60000 65536"/>
                    <a:gd name="T14" fmla="*/ 0 60000 65536"/>
                    <a:gd name="T15" fmla="*/ 0 w 22"/>
                    <a:gd name="T16" fmla="*/ 0 h 34"/>
                    <a:gd name="T17" fmla="*/ 22 w 22"/>
                    <a:gd name="T18" fmla="*/ 34 h 34"/>
                  </a:gdLst>
                  <a:ahLst/>
                  <a:cxnLst>
                    <a:cxn ang="T10">
                      <a:pos x="T0" y="T1"/>
                    </a:cxn>
                    <a:cxn ang="T11">
                      <a:pos x="T2" y="T3"/>
                    </a:cxn>
                    <a:cxn ang="T12">
                      <a:pos x="T4" y="T5"/>
                    </a:cxn>
                    <a:cxn ang="T13">
                      <a:pos x="T6" y="T7"/>
                    </a:cxn>
                    <a:cxn ang="T14">
                      <a:pos x="T8" y="T9"/>
                    </a:cxn>
                  </a:cxnLst>
                  <a:rect l="T15" t="T16" r="T17" b="T18"/>
                  <a:pathLst>
                    <a:path w="22" h="34">
                      <a:moveTo>
                        <a:pt x="0" y="22"/>
                      </a:moveTo>
                      <a:lnTo>
                        <a:pt x="11" y="0"/>
                      </a:lnTo>
                      <a:lnTo>
                        <a:pt x="22" y="11"/>
                      </a:lnTo>
                      <a:lnTo>
                        <a:pt x="11" y="34"/>
                      </a:lnTo>
                      <a:lnTo>
                        <a:pt x="0" y="2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56" name="Freeform 440"/>
                <p:cNvSpPr>
                  <a:spLocks/>
                </p:cNvSpPr>
                <p:nvPr/>
              </p:nvSpPr>
              <p:spPr bwMode="auto">
                <a:xfrm>
                  <a:off x="7530" y="7714"/>
                  <a:ext cx="22" cy="34"/>
                </a:xfrm>
                <a:custGeom>
                  <a:avLst/>
                  <a:gdLst>
                    <a:gd name="T0" fmla="*/ 0 w 22"/>
                    <a:gd name="T1" fmla="*/ 22 h 34"/>
                    <a:gd name="T2" fmla="*/ 11 w 22"/>
                    <a:gd name="T3" fmla="*/ 0 h 34"/>
                    <a:gd name="T4" fmla="*/ 22 w 22"/>
                    <a:gd name="T5" fmla="*/ 11 h 34"/>
                    <a:gd name="T6" fmla="*/ 11 w 22"/>
                    <a:gd name="T7" fmla="*/ 34 h 34"/>
                    <a:gd name="T8" fmla="*/ 0 w 22"/>
                    <a:gd name="T9" fmla="*/ 22 h 34"/>
                    <a:gd name="T10" fmla="*/ 0 60000 65536"/>
                    <a:gd name="T11" fmla="*/ 0 60000 65536"/>
                    <a:gd name="T12" fmla="*/ 0 60000 65536"/>
                    <a:gd name="T13" fmla="*/ 0 60000 65536"/>
                    <a:gd name="T14" fmla="*/ 0 60000 65536"/>
                    <a:gd name="T15" fmla="*/ 0 w 22"/>
                    <a:gd name="T16" fmla="*/ 0 h 34"/>
                    <a:gd name="T17" fmla="*/ 22 w 22"/>
                    <a:gd name="T18" fmla="*/ 34 h 34"/>
                  </a:gdLst>
                  <a:ahLst/>
                  <a:cxnLst>
                    <a:cxn ang="T10">
                      <a:pos x="T0" y="T1"/>
                    </a:cxn>
                    <a:cxn ang="T11">
                      <a:pos x="T2" y="T3"/>
                    </a:cxn>
                    <a:cxn ang="T12">
                      <a:pos x="T4" y="T5"/>
                    </a:cxn>
                    <a:cxn ang="T13">
                      <a:pos x="T6" y="T7"/>
                    </a:cxn>
                    <a:cxn ang="T14">
                      <a:pos x="T8" y="T9"/>
                    </a:cxn>
                  </a:cxnLst>
                  <a:rect l="T15" t="T16" r="T17" b="T18"/>
                  <a:pathLst>
                    <a:path w="22" h="34">
                      <a:moveTo>
                        <a:pt x="0" y="22"/>
                      </a:moveTo>
                      <a:lnTo>
                        <a:pt x="11" y="0"/>
                      </a:lnTo>
                      <a:lnTo>
                        <a:pt x="22" y="11"/>
                      </a:lnTo>
                      <a:lnTo>
                        <a:pt x="11" y="34"/>
                      </a:lnTo>
                      <a:lnTo>
                        <a:pt x="0" y="2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57" name="Freeform 441"/>
                <p:cNvSpPr>
                  <a:spLocks/>
                </p:cNvSpPr>
                <p:nvPr/>
              </p:nvSpPr>
              <p:spPr bwMode="auto">
                <a:xfrm>
                  <a:off x="7541" y="7714"/>
                  <a:ext cx="22" cy="34"/>
                </a:xfrm>
                <a:custGeom>
                  <a:avLst/>
                  <a:gdLst>
                    <a:gd name="T0" fmla="*/ 0 w 22"/>
                    <a:gd name="T1" fmla="*/ 22 h 34"/>
                    <a:gd name="T2" fmla="*/ 11 w 22"/>
                    <a:gd name="T3" fmla="*/ 0 h 34"/>
                    <a:gd name="T4" fmla="*/ 22 w 22"/>
                    <a:gd name="T5" fmla="*/ 11 h 34"/>
                    <a:gd name="T6" fmla="*/ 11 w 22"/>
                    <a:gd name="T7" fmla="*/ 34 h 34"/>
                    <a:gd name="T8" fmla="*/ 0 w 22"/>
                    <a:gd name="T9" fmla="*/ 22 h 34"/>
                    <a:gd name="T10" fmla="*/ 0 60000 65536"/>
                    <a:gd name="T11" fmla="*/ 0 60000 65536"/>
                    <a:gd name="T12" fmla="*/ 0 60000 65536"/>
                    <a:gd name="T13" fmla="*/ 0 60000 65536"/>
                    <a:gd name="T14" fmla="*/ 0 60000 65536"/>
                    <a:gd name="T15" fmla="*/ 0 w 22"/>
                    <a:gd name="T16" fmla="*/ 0 h 34"/>
                    <a:gd name="T17" fmla="*/ 22 w 22"/>
                    <a:gd name="T18" fmla="*/ 34 h 34"/>
                  </a:gdLst>
                  <a:ahLst/>
                  <a:cxnLst>
                    <a:cxn ang="T10">
                      <a:pos x="T0" y="T1"/>
                    </a:cxn>
                    <a:cxn ang="T11">
                      <a:pos x="T2" y="T3"/>
                    </a:cxn>
                    <a:cxn ang="T12">
                      <a:pos x="T4" y="T5"/>
                    </a:cxn>
                    <a:cxn ang="T13">
                      <a:pos x="T6" y="T7"/>
                    </a:cxn>
                    <a:cxn ang="T14">
                      <a:pos x="T8" y="T9"/>
                    </a:cxn>
                  </a:cxnLst>
                  <a:rect l="T15" t="T16" r="T17" b="T18"/>
                  <a:pathLst>
                    <a:path w="22" h="34">
                      <a:moveTo>
                        <a:pt x="0" y="22"/>
                      </a:moveTo>
                      <a:lnTo>
                        <a:pt x="11" y="0"/>
                      </a:lnTo>
                      <a:lnTo>
                        <a:pt x="22" y="11"/>
                      </a:lnTo>
                      <a:lnTo>
                        <a:pt x="11" y="34"/>
                      </a:lnTo>
                      <a:lnTo>
                        <a:pt x="0" y="2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58" name="Freeform 442"/>
                <p:cNvSpPr>
                  <a:spLocks/>
                </p:cNvSpPr>
                <p:nvPr/>
              </p:nvSpPr>
              <p:spPr bwMode="auto">
                <a:xfrm>
                  <a:off x="7586" y="7658"/>
                  <a:ext cx="22" cy="34"/>
                </a:xfrm>
                <a:custGeom>
                  <a:avLst/>
                  <a:gdLst>
                    <a:gd name="T0" fmla="*/ 0 w 22"/>
                    <a:gd name="T1" fmla="*/ 22 h 34"/>
                    <a:gd name="T2" fmla="*/ 11 w 22"/>
                    <a:gd name="T3" fmla="*/ 0 h 34"/>
                    <a:gd name="T4" fmla="*/ 22 w 22"/>
                    <a:gd name="T5" fmla="*/ 11 h 34"/>
                    <a:gd name="T6" fmla="*/ 11 w 22"/>
                    <a:gd name="T7" fmla="*/ 34 h 34"/>
                    <a:gd name="T8" fmla="*/ 0 w 22"/>
                    <a:gd name="T9" fmla="*/ 22 h 34"/>
                    <a:gd name="T10" fmla="*/ 0 60000 65536"/>
                    <a:gd name="T11" fmla="*/ 0 60000 65536"/>
                    <a:gd name="T12" fmla="*/ 0 60000 65536"/>
                    <a:gd name="T13" fmla="*/ 0 60000 65536"/>
                    <a:gd name="T14" fmla="*/ 0 60000 65536"/>
                    <a:gd name="T15" fmla="*/ 0 w 22"/>
                    <a:gd name="T16" fmla="*/ 0 h 34"/>
                    <a:gd name="T17" fmla="*/ 22 w 22"/>
                    <a:gd name="T18" fmla="*/ 34 h 34"/>
                  </a:gdLst>
                  <a:ahLst/>
                  <a:cxnLst>
                    <a:cxn ang="T10">
                      <a:pos x="T0" y="T1"/>
                    </a:cxn>
                    <a:cxn ang="T11">
                      <a:pos x="T2" y="T3"/>
                    </a:cxn>
                    <a:cxn ang="T12">
                      <a:pos x="T4" y="T5"/>
                    </a:cxn>
                    <a:cxn ang="T13">
                      <a:pos x="T6" y="T7"/>
                    </a:cxn>
                    <a:cxn ang="T14">
                      <a:pos x="T8" y="T9"/>
                    </a:cxn>
                  </a:cxnLst>
                  <a:rect l="T15" t="T16" r="T17" b="T18"/>
                  <a:pathLst>
                    <a:path w="22" h="34">
                      <a:moveTo>
                        <a:pt x="0" y="22"/>
                      </a:moveTo>
                      <a:lnTo>
                        <a:pt x="11" y="0"/>
                      </a:lnTo>
                      <a:lnTo>
                        <a:pt x="22" y="11"/>
                      </a:lnTo>
                      <a:lnTo>
                        <a:pt x="11" y="34"/>
                      </a:lnTo>
                      <a:lnTo>
                        <a:pt x="0" y="2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59" name="Freeform 443"/>
                <p:cNvSpPr>
                  <a:spLocks/>
                </p:cNvSpPr>
                <p:nvPr/>
              </p:nvSpPr>
              <p:spPr bwMode="auto">
                <a:xfrm>
                  <a:off x="7574" y="7669"/>
                  <a:ext cx="34" cy="23"/>
                </a:xfrm>
                <a:custGeom>
                  <a:avLst/>
                  <a:gdLst>
                    <a:gd name="T0" fmla="*/ 0 w 34"/>
                    <a:gd name="T1" fmla="*/ 11 h 23"/>
                    <a:gd name="T2" fmla="*/ 23 w 34"/>
                    <a:gd name="T3" fmla="*/ 0 h 23"/>
                    <a:gd name="T4" fmla="*/ 34 w 34"/>
                    <a:gd name="T5" fmla="*/ 11 h 23"/>
                    <a:gd name="T6" fmla="*/ 12 w 34"/>
                    <a:gd name="T7" fmla="*/ 23 h 23"/>
                    <a:gd name="T8" fmla="*/ 0 w 34"/>
                    <a:gd name="T9" fmla="*/ 11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1"/>
                      </a:moveTo>
                      <a:lnTo>
                        <a:pt x="23" y="0"/>
                      </a:lnTo>
                      <a:lnTo>
                        <a:pt x="34" y="11"/>
                      </a:lnTo>
                      <a:lnTo>
                        <a:pt x="12" y="23"/>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60" name="Freeform 444"/>
                <p:cNvSpPr>
                  <a:spLocks/>
                </p:cNvSpPr>
                <p:nvPr/>
              </p:nvSpPr>
              <p:spPr bwMode="auto">
                <a:xfrm>
                  <a:off x="7630" y="7636"/>
                  <a:ext cx="34" cy="22"/>
                </a:xfrm>
                <a:custGeom>
                  <a:avLst/>
                  <a:gdLst>
                    <a:gd name="T0" fmla="*/ 0 w 34"/>
                    <a:gd name="T1" fmla="*/ 11 h 22"/>
                    <a:gd name="T2" fmla="*/ 23 w 34"/>
                    <a:gd name="T3" fmla="*/ 0 h 22"/>
                    <a:gd name="T4" fmla="*/ 34 w 34"/>
                    <a:gd name="T5" fmla="*/ 11 h 22"/>
                    <a:gd name="T6" fmla="*/ 12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2"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61" name="Freeform 445"/>
                <p:cNvSpPr>
                  <a:spLocks/>
                </p:cNvSpPr>
                <p:nvPr/>
              </p:nvSpPr>
              <p:spPr bwMode="auto">
                <a:xfrm>
                  <a:off x="7653" y="7613"/>
                  <a:ext cx="22" cy="34"/>
                </a:xfrm>
                <a:custGeom>
                  <a:avLst/>
                  <a:gdLst>
                    <a:gd name="T0" fmla="*/ 0 w 22"/>
                    <a:gd name="T1" fmla="*/ 23 h 34"/>
                    <a:gd name="T2" fmla="*/ 11 w 22"/>
                    <a:gd name="T3" fmla="*/ 0 h 34"/>
                    <a:gd name="T4" fmla="*/ 22 w 22"/>
                    <a:gd name="T5" fmla="*/ 11 h 34"/>
                    <a:gd name="T6" fmla="*/ 11 w 22"/>
                    <a:gd name="T7" fmla="*/ 34 h 34"/>
                    <a:gd name="T8" fmla="*/ 0 w 22"/>
                    <a:gd name="T9" fmla="*/ 23 h 34"/>
                    <a:gd name="T10" fmla="*/ 0 60000 65536"/>
                    <a:gd name="T11" fmla="*/ 0 60000 65536"/>
                    <a:gd name="T12" fmla="*/ 0 60000 65536"/>
                    <a:gd name="T13" fmla="*/ 0 60000 65536"/>
                    <a:gd name="T14" fmla="*/ 0 60000 65536"/>
                    <a:gd name="T15" fmla="*/ 0 w 22"/>
                    <a:gd name="T16" fmla="*/ 0 h 34"/>
                    <a:gd name="T17" fmla="*/ 22 w 22"/>
                    <a:gd name="T18" fmla="*/ 34 h 34"/>
                  </a:gdLst>
                  <a:ahLst/>
                  <a:cxnLst>
                    <a:cxn ang="T10">
                      <a:pos x="T0" y="T1"/>
                    </a:cxn>
                    <a:cxn ang="T11">
                      <a:pos x="T2" y="T3"/>
                    </a:cxn>
                    <a:cxn ang="T12">
                      <a:pos x="T4" y="T5"/>
                    </a:cxn>
                    <a:cxn ang="T13">
                      <a:pos x="T6" y="T7"/>
                    </a:cxn>
                    <a:cxn ang="T14">
                      <a:pos x="T8" y="T9"/>
                    </a:cxn>
                  </a:cxnLst>
                  <a:rect l="T15" t="T16" r="T17" b="T18"/>
                  <a:pathLst>
                    <a:path w="22" h="34">
                      <a:moveTo>
                        <a:pt x="0" y="23"/>
                      </a:moveTo>
                      <a:lnTo>
                        <a:pt x="11" y="0"/>
                      </a:lnTo>
                      <a:lnTo>
                        <a:pt x="22" y="11"/>
                      </a:lnTo>
                      <a:lnTo>
                        <a:pt x="11" y="34"/>
                      </a:lnTo>
                      <a:lnTo>
                        <a:pt x="0" y="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62" name="Freeform 446"/>
                <p:cNvSpPr>
                  <a:spLocks/>
                </p:cNvSpPr>
                <p:nvPr/>
              </p:nvSpPr>
              <p:spPr bwMode="auto">
                <a:xfrm>
                  <a:off x="7675" y="7568"/>
                  <a:ext cx="34" cy="23"/>
                </a:xfrm>
                <a:custGeom>
                  <a:avLst/>
                  <a:gdLst>
                    <a:gd name="T0" fmla="*/ 0 w 34"/>
                    <a:gd name="T1" fmla="*/ 12 h 23"/>
                    <a:gd name="T2" fmla="*/ 11 w 34"/>
                    <a:gd name="T3" fmla="*/ 0 h 23"/>
                    <a:gd name="T4" fmla="*/ 34 w 34"/>
                    <a:gd name="T5" fmla="*/ 12 h 23"/>
                    <a:gd name="T6" fmla="*/ 23 w 34"/>
                    <a:gd name="T7" fmla="*/ 23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11" y="0"/>
                      </a:lnTo>
                      <a:lnTo>
                        <a:pt x="34" y="12"/>
                      </a:lnTo>
                      <a:lnTo>
                        <a:pt x="23" y="23"/>
                      </a:lnTo>
                      <a:lnTo>
                        <a:pt x="0" y="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63" name="Freeform 447"/>
                <p:cNvSpPr>
                  <a:spLocks/>
                </p:cNvSpPr>
                <p:nvPr/>
              </p:nvSpPr>
              <p:spPr bwMode="auto">
                <a:xfrm>
                  <a:off x="7698" y="7568"/>
                  <a:ext cx="22" cy="34"/>
                </a:xfrm>
                <a:custGeom>
                  <a:avLst/>
                  <a:gdLst>
                    <a:gd name="T0" fmla="*/ 0 w 22"/>
                    <a:gd name="T1" fmla="*/ 23 h 34"/>
                    <a:gd name="T2" fmla="*/ 11 w 22"/>
                    <a:gd name="T3" fmla="*/ 0 h 34"/>
                    <a:gd name="T4" fmla="*/ 22 w 22"/>
                    <a:gd name="T5" fmla="*/ 12 h 34"/>
                    <a:gd name="T6" fmla="*/ 11 w 22"/>
                    <a:gd name="T7" fmla="*/ 34 h 34"/>
                    <a:gd name="T8" fmla="*/ 0 w 22"/>
                    <a:gd name="T9" fmla="*/ 23 h 34"/>
                    <a:gd name="T10" fmla="*/ 0 60000 65536"/>
                    <a:gd name="T11" fmla="*/ 0 60000 65536"/>
                    <a:gd name="T12" fmla="*/ 0 60000 65536"/>
                    <a:gd name="T13" fmla="*/ 0 60000 65536"/>
                    <a:gd name="T14" fmla="*/ 0 60000 65536"/>
                    <a:gd name="T15" fmla="*/ 0 w 22"/>
                    <a:gd name="T16" fmla="*/ 0 h 34"/>
                    <a:gd name="T17" fmla="*/ 22 w 22"/>
                    <a:gd name="T18" fmla="*/ 34 h 34"/>
                  </a:gdLst>
                  <a:ahLst/>
                  <a:cxnLst>
                    <a:cxn ang="T10">
                      <a:pos x="T0" y="T1"/>
                    </a:cxn>
                    <a:cxn ang="T11">
                      <a:pos x="T2" y="T3"/>
                    </a:cxn>
                    <a:cxn ang="T12">
                      <a:pos x="T4" y="T5"/>
                    </a:cxn>
                    <a:cxn ang="T13">
                      <a:pos x="T6" y="T7"/>
                    </a:cxn>
                    <a:cxn ang="T14">
                      <a:pos x="T8" y="T9"/>
                    </a:cxn>
                  </a:cxnLst>
                  <a:rect l="T15" t="T16" r="T17" b="T18"/>
                  <a:pathLst>
                    <a:path w="22" h="34">
                      <a:moveTo>
                        <a:pt x="0" y="23"/>
                      </a:moveTo>
                      <a:lnTo>
                        <a:pt x="11" y="0"/>
                      </a:lnTo>
                      <a:lnTo>
                        <a:pt x="22" y="12"/>
                      </a:lnTo>
                      <a:lnTo>
                        <a:pt x="11" y="34"/>
                      </a:lnTo>
                      <a:lnTo>
                        <a:pt x="0" y="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64" name="Freeform 448"/>
                <p:cNvSpPr>
                  <a:spLocks/>
                </p:cNvSpPr>
                <p:nvPr/>
              </p:nvSpPr>
              <p:spPr bwMode="auto">
                <a:xfrm>
                  <a:off x="7720" y="7524"/>
                  <a:ext cx="34" cy="22"/>
                </a:xfrm>
                <a:custGeom>
                  <a:avLst/>
                  <a:gdLst>
                    <a:gd name="T0" fmla="*/ 0 w 34"/>
                    <a:gd name="T1" fmla="*/ 11 h 22"/>
                    <a:gd name="T2" fmla="*/ 11 w 34"/>
                    <a:gd name="T3" fmla="*/ 0 h 22"/>
                    <a:gd name="T4" fmla="*/ 34 w 34"/>
                    <a:gd name="T5" fmla="*/ 11 h 22"/>
                    <a:gd name="T6" fmla="*/ 22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11" y="0"/>
                      </a:lnTo>
                      <a:lnTo>
                        <a:pt x="34" y="11"/>
                      </a:lnTo>
                      <a:lnTo>
                        <a:pt x="22"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65" name="Freeform 449"/>
                <p:cNvSpPr>
                  <a:spLocks/>
                </p:cNvSpPr>
                <p:nvPr/>
              </p:nvSpPr>
              <p:spPr bwMode="auto">
                <a:xfrm>
                  <a:off x="7731" y="7535"/>
                  <a:ext cx="34" cy="22"/>
                </a:xfrm>
                <a:custGeom>
                  <a:avLst/>
                  <a:gdLst>
                    <a:gd name="T0" fmla="*/ 0 w 34"/>
                    <a:gd name="T1" fmla="*/ 11 h 22"/>
                    <a:gd name="T2" fmla="*/ 23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66" name="Freeform 450"/>
                <p:cNvSpPr>
                  <a:spLocks/>
                </p:cNvSpPr>
                <p:nvPr/>
              </p:nvSpPr>
              <p:spPr bwMode="auto">
                <a:xfrm>
                  <a:off x="7765" y="7512"/>
                  <a:ext cx="22" cy="34"/>
                </a:xfrm>
                <a:custGeom>
                  <a:avLst/>
                  <a:gdLst>
                    <a:gd name="T0" fmla="*/ 0 w 22"/>
                    <a:gd name="T1" fmla="*/ 23 h 34"/>
                    <a:gd name="T2" fmla="*/ 11 w 22"/>
                    <a:gd name="T3" fmla="*/ 0 h 34"/>
                    <a:gd name="T4" fmla="*/ 22 w 22"/>
                    <a:gd name="T5" fmla="*/ 12 h 34"/>
                    <a:gd name="T6" fmla="*/ 11 w 22"/>
                    <a:gd name="T7" fmla="*/ 34 h 34"/>
                    <a:gd name="T8" fmla="*/ 0 w 22"/>
                    <a:gd name="T9" fmla="*/ 23 h 34"/>
                    <a:gd name="T10" fmla="*/ 0 60000 65536"/>
                    <a:gd name="T11" fmla="*/ 0 60000 65536"/>
                    <a:gd name="T12" fmla="*/ 0 60000 65536"/>
                    <a:gd name="T13" fmla="*/ 0 60000 65536"/>
                    <a:gd name="T14" fmla="*/ 0 60000 65536"/>
                    <a:gd name="T15" fmla="*/ 0 w 22"/>
                    <a:gd name="T16" fmla="*/ 0 h 34"/>
                    <a:gd name="T17" fmla="*/ 22 w 22"/>
                    <a:gd name="T18" fmla="*/ 34 h 34"/>
                  </a:gdLst>
                  <a:ahLst/>
                  <a:cxnLst>
                    <a:cxn ang="T10">
                      <a:pos x="T0" y="T1"/>
                    </a:cxn>
                    <a:cxn ang="T11">
                      <a:pos x="T2" y="T3"/>
                    </a:cxn>
                    <a:cxn ang="T12">
                      <a:pos x="T4" y="T5"/>
                    </a:cxn>
                    <a:cxn ang="T13">
                      <a:pos x="T6" y="T7"/>
                    </a:cxn>
                    <a:cxn ang="T14">
                      <a:pos x="T8" y="T9"/>
                    </a:cxn>
                  </a:cxnLst>
                  <a:rect l="T15" t="T16" r="T17" b="T18"/>
                  <a:pathLst>
                    <a:path w="22" h="34">
                      <a:moveTo>
                        <a:pt x="0" y="23"/>
                      </a:moveTo>
                      <a:lnTo>
                        <a:pt x="11" y="0"/>
                      </a:lnTo>
                      <a:lnTo>
                        <a:pt x="22" y="12"/>
                      </a:lnTo>
                      <a:lnTo>
                        <a:pt x="11" y="34"/>
                      </a:lnTo>
                      <a:lnTo>
                        <a:pt x="0" y="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67" name="Freeform 451"/>
                <p:cNvSpPr>
                  <a:spLocks/>
                </p:cNvSpPr>
                <p:nvPr/>
              </p:nvSpPr>
              <p:spPr bwMode="auto">
                <a:xfrm>
                  <a:off x="7765" y="7501"/>
                  <a:ext cx="33" cy="23"/>
                </a:xfrm>
                <a:custGeom>
                  <a:avLst/>
                  <a:gdLst>
                    <a:gd name="T0" fmla="*/ 0 w 33"/>
                    <a:gd name="T1" fmla="*/ 11 h 23"/>
                    <a:gd name="T2" fmla="*/ 22 w 33"/>
                    <a:gd name="T3" fmla="*/ 0 h 23"/>
                    <a:gd name="T4" fmla="*/ 33 w 33"/>
                    <a:gd name="T5" fmla="*/ 11 h 23"/>
                    <a:gd name="T6" fmla="*/ 11 w 33"/>
                    <a:gd name="T7" fmla="*/ 23 h 23"/>
                    <a:gd name="T8" fmla="*/ 0 w 33"/>
                    <a:gd name="T9" fmla="*/ 11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0" y="11"/>
                      </a:moveTo>
                      <a:lnTo>
                        <a:pt x="22" y="0"/>
                      </a:lnTo>
                      <a:lnTo>
                        <a:pt x="33" y="11"/>
                      </a:lnTo>
                      <a:lnTo>
                        <a:pt x="11" y="23"/>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68" name="Freeform 452"/>
                <p:cNvSpPr>
                  <a:spLocks/>
                </p:cNvSpPr>
                <p:nvPr/>
              </p:nvSpPr>
              <p:spPr bwMode="auto">
                <a:xfrm>
                  <a:off x="7832" y="7456"/>
                  <a:ext cx="22" cy="34"/>
                </a:xfrm>
                <a:custGeom>
                  <a:avLst/>
                  <a:gdLst>
                    <a:gd name="T0" fmla="*/ 0 w 22"/>
                    <a:gd name="T1" fmla="*/ 23 h 34"/>
                    <a:gd name="T2" fmla="*/ 11 w 22"/>
                    <a:gd name="T3" fmla="*/ 0 h 34"/>
                    <a:gd name="T4" fmla="*/ 22 w 22"/>
                    <a:gd name="T5" fmla="*/ 12 h 34"/>
                    <a:gd name="T6" fmla="*/ 11 w 22"/>
                    <a:gd name="T7" fmla="*/ 34 h 34"/>
                    <a:gd name="T8" fmla="*/ 0 w 22"/>
                    <a:gd name="T9" fmla="*/ 23 h 34"/>
                    <a:gd name="T10" fmla="*/ 0 60000 65536"/>
                    <a:gd name="T11" fmla="*/ 0 60000 65536"/>
                    <a:gd name="T12" fmla="*/ 0 60000 65536"/>
                    <a:gd name="T13" fmla="*/ 0 60000 65536"/>
                    <a:gd name="T14" fmla="*/ 0 60000 65536"/>
                    <a:gd name="T15" fmla="*/ 0 w 22"/>
                    <a:gd name="T16" fmla="*/ 0 h 34"/>
                    <a:gd name="T17" fmla="*/ 22 w 22"/>
                    <a:gd name="T18" fmla="*/ 34 h 34"/>
                  </a:gdLst>
                  <a:ahLst/>
                  <a:cxnLst>
                    <a:cxn ang="T10">
                      <a:pos x="T0" y="T1"/>
                    </a:cxn>
                    <a:cxn ang="T11">
                      <a:pos x="T2" y="T3"/>
                    </a:cxn>
                    <a:cxn ang="T12">
                      <a:pos x="T4" y="T5"/>
                    </a:cxn>
                    <a:cxn ang="T13">
                      <a:pos x="T6" y="T7"/>
                    </a:cxn>
                    <a:cxn ang="T14">
                      <a:pos x="T8" y="T9"/>
                    </a:cxn>
                  </a:cxnLst>
                  <a:rect l="T15" t="T16" r="T17" b="T18"/>
                  <a:pathLst>
                    <a:path w="22" h="34">
                      <a:moveTo>
                        <a:pt x="0" y="23"/>
                      </a:moveTo>
                      <a:lnTo>
                        <a:pt x="11" y="0"/>
                      </a:lnTo>
                      <a:lnTo>
                        <a:pt x="22" y="12"/>
                      </a:lnTo>
                      <a:lnTo>
                        <a:pt x="11" y="34"/>
                      </a:lnTo>
                      <a:lnTo>
                        <a:pt x="0" y="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69" name="Freeform 453"/>
                <p:cNvSpPr>
                  <a:spLocks/>
                </p:cNvSpPr>
                <p:nvPr/>
              </p:nvSpPr>
              <p:spPr bwMode="auto">
                <a:xfrm>
                  <a:off x="7854" y="7434"/>
                  <a:ext cx="34" cy="22"/>
                </a:xfrm>
                <a:custGeom>
                  <a:avLst/>
                  <a:gdLst>
                    <a:gd name="T0" fmla="*/ 0 w 34"/>
                    <a:gd name="T1" fmla="*/ 11 h 22"/>
                    <a:gd name="T2" fmla="*/ 23 w 34"/>
                    <a:gd name="T3" fmla="*/ 0 h 22"/>
                    <a:gd name="T4" fmla="*/ 34 w 34"/>
                    <a:gd name="T5" fmla="*/ 11 h 22"/>
                    <a:gd name="T6" fmla="*/ 12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2"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70" name="Freeform 454"/>
                <p:cNvSpPr>
                  <a:spLocks/>
                </p:cNvSpPr>
                <p:nvPr/>
              </p:nvSpPr>
              <p:spPr bwMode="auto">
                <a:xfrm>
                  <a:off x="7910" y="7401"/>
                  <a:ext cx="34" cy="22"/>
                </a:xfrm>
                <a:custGeom>
                  <a:avLst/>
                  <a:gdLst>
                    <a:gd name="T0" fmla="*/ 0 w 34"/>
                    <a:gd name="T1" fmla="*/ 11 h 22"/>
                    <a:gd name="T2" fmla="*/ 23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71" name="Freeform 455"/>
                <p:cNvSpPr>
                  <a:spLocks/>
                </p:cNvSpPr>
                <p:nvPr/>
              </p:nvSpPr>
              <p:spPr bwMode="auto">
                <a:xfrm>
                  <a:off x="7921" y="7378"/>
                  <a:ext cx="34" cy="23"/>
                </a:xfrm>
                <a:custGeom>
                  <a:avLst/>
                  <a:gdLst>
                    <a:gd name="T0" fmla="*/ 0 w 34"/>
                    <a:gd name="T1" fmla="*/ 11 h 23"/>
                    <a:gd name="T2" fmla="*/ 23 w 34"/>
                    <a:gd name="T3" fmla="*/ 0 h 23"/>
                    <a:gd name="T4" fmla="*/ 34 w 34"/>
                    <a:gd name="T5" fmla="*/ 11 h 23"/>
                    <a:gd name="T6" fmla="*/ 12 w 34"/>
                    <a:gd name="T7" fmla="*/ 23 h 23"/>
                    <a:gd name="T8" fmla="*/ 0 w 34"/>
                    <a:gd name="T9" fmla="*/ 11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1"/>
                      </a:moveTo>
                      <a:lnTo>
                        <a:pt x="23" y="0"/>
                      </a:lnTo>
                      <a:lnTo>
                        <a:pt x="34" y="11"/>
                      </a:lnTo>
                      <a:lnTo>
                        <a:pt x="12" y="23"/>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72" name="Freeform 456"/>
                <p:cNvSpPr>
                  <a:spLocks/>
                </p:cNvSpPr>
                <p:nvPr/>
              </p:nvSpPr>
              <p:spPr bwMode="auto">
                <a:xfrm>
                  <a:off x="7977" y="7345"/>
                  <a:ext cx="34" cy="22"/>
                </a:xfrm>
                <a:custGeom>
                  <a:avLst/>
                  <a:gdLst>
                    <a:gd name="T0" fmla="*/ 0 w 34"/>
                    <a:gd name="T1" fmla="*/ 11 h 22"/>
                    <a:gd name="T2" fmla="*/ 23 w 34"/>
                    <a:gd name="T3" fmla="*/ 0 h 22"/>
                    <a:gd name="T4" fmla="*/ 34 w 34"/>
                    <a:gd name="T5" fmla="*/ 11 h 22"/>
                    <a:gd name="T6" fmla="*/ 12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2"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73" name="Freeform 457"/>
                <p:cNvSpPr>
                  <a:spLocks/>
                </p:cNvSpPr>
                <p:nvPr/>
              </p:nvSpPr>
              <p:spPr bwMode="auto">
                <a:xfrm>
                  <a:off x="8022" y="7311"/>
                  <a:ext cx="34" cy="22"/>
                </a:xfrm>
                <a:custGeom>
                  <a:avLst/>
                  <a:gdLst>
                    <a:gd name="T0" fmla="*/ 0 w 34"/>
                    <a:gd name="T1" fmla="*/ 11 h 22"/>
                    <a:gd name="T2" fmla="*/ 23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74" name="Freeform 458"/>
                <p:cNvSpPr>
                  <a:spLocks/>
                </p:cNvSpPr>
                <p:nvPr/>
              </p:nvSpPr>
              <p:spPr bwMode="auto">
                <a:xfrm>
                  <a:off x="8078" y="7277"/>
                  <a:ext cx="34" cy="23"/>
                </a:xfrm>
                <a:custGeom>
                  <a:avLst/>
                  <a:gdLst>
                    <a:gd name="T0" fmla="*/ 0 w 34"/>
                    <a:gd name="T1" fmla="*/ 12 h 23"/>
                    <a:gd name="T2" fmla="*/ 23 w 34"/>
                    <a:gd name="T3" fmla="*/ 0 h 23"/>
                    <a:gd name="T4" fmla="*/ 34 w 34"/>
                    <a:gd name="T5" fmla="*/ 12 h 23"/>
                    <a:gd name="T6" fmla="*/ 11 w 34"/>
                    <a:gd name="T7" fmla="*/ 23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3" y="0"/>
                      </a:lnTo>
                      <a:lnTo>
                        <a:pt x="34" y="12"/>
                      </a:lnTo>
                      <a:lnTo>
                        <a:pt x="11" y="23"/>
                      </a:lnTo>
                      <a:lnTo>
                        <a:pt x="0" y="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75" name="Freeform 459"/>
                <p:cNvSpPr>
                  <a:spLocks/>
                </p:cNvSpPr>
                <p:nvPr/>
              </p:nvSpPr>
              <p:spPr bwMode="auto">
                <a:xfrm>
                  <a:off x="8123" y="7255"/>
                  <a:ext cx="34" cy="22"/>
                </a:xfrm>
                <a:custGeom>
                  <a:avLst/>
                  <a:gdLst>
                    <a:gd name="T0" fmla="*/ 0 w 34"/>
                    <a:gd name="T1" fmla="*/ 11 h 22"/>
                    <a:gd name="T2" fmla="*/ 22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2" y="0"/>
                      </a:lnTo>
                      <a:lnTo>
                        <a:pt x="34"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76" name="Freeform 460"/>
                <p:cNvSpPr>
                  <a:spLocks/>
                </p:cNvSpPr>
                <p:nvPr/>
              </p:nvSpPr>
              <p:spPr bwMode="auto">
                <a:xfrm>
                  <a:off x="8190" y="7233"/>
                  <a:ext cx="34" cy="22"/>
                </a:xfrm>
                <a:custGeom>
                  <a:avLst/>
                  <a:gdLst>
                    <a:gd name="T0" fmla="*/ 0 w 34"/>
                    <a:gd name="T1" fmla="*/ 11 h 22"/>
                    <a:gd name="T2" fmla="*/ 23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1" y="22"/>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77" name="Freeform 461"/>
                <p:cNvSpPr>
                  <a:spLocks/>
                </p:cNvSpPr>
                <p:nvPr/>
              </p:nvSpPr>
              <p:spPr bwMode="auto">
                <a:xfrm>
                  <a:off x="8257" y="7210"/>
                  <a:ext cx="34" cy="23"/>
                </a:xfrm>
                <a:custGeom>
                  <a:avLst/>
                  <a:gdLst>
                    <a:gd name="T0" fmla="*/ 0 w 34"/>
                    <a:gd name="T1" fmla="*/ 11 h 23"/>
                    <a:gd name="T2" fmla="*/ 23 w 34"/>
                    <a:gd name="T3" fmla="*/ 0 h 23"/>
                    <a:gd name="T4" fmla="*/ 34 w 34"/>
                    <a:gd name="T5" fmla="*/ 11 h 23"/>
                    <a:gd name="T6" fmla="*/ 12 w 34"/>
                    <a:gd name="T7" fmla="*/ 23 h 23"/>
                    <a:gd name="T8" fmla="*/ 0 w 34"/>
                    <a:gd name="T9" fmla="*/ 11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1"/>
                      </a:moveTo>
                      <a:lnTo>
                        <a:pt x="23" y="0"/>
                      </a:lnTo>
                      <a:lnTo>
                        <a:pt x="34" y="11"/>
                      </a:lnTo>
                      <a:lnTo>
                        <a:pt x="12" y="23"/>
                      </a:lnTo>
                      <a:lnTo>
                        <a:pt x="0" y="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78" name="Rectangle 462"/>
                <p:cNvSpPr>
                  <a:spLocks noChangeArrowheads="1"/>
                </p:cNvSpPr>
                <p:nvPr/>
              </p:nvSpPr>
              <p:spPr bwMode="auto">
                <a:xfrm>
                  <a:off x="8336" y="7188"/>
                  <a:ext cx="22" cy="1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379" name="Rectangle 463"/>
                <p:cNvSpPr>
                  <a:spLocks noChangeArrowheads="1"/>
                </p:cNvSpPr>
                <p:nvPr/>
              </p:nvSpPr>
              <p:spPr bwMode="auto">
                <a:xfrm>
                  <a:off x="3858" y="9628"/>
                  <a:ext cx="22"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380" name="Rectangle 464"/>
                <p:cNvSpPr>
                  <a:spLocks noChangeArrowheads="1"/>
                </p:cNvSpPr>
                <p:nvPr/>
              </p:nvSpPr>
              <p:spPr bwMode="auto">
                <a:xfrm>
                  <a:off x="3925" y="9617"/>
                  <a:ext cx="22"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381" name="Rectangle 465"/>
                <p:cNvSpPr>
                  <a:spLocks noChangeArrowheads="1"/>
                </p:cNvSpPr>
                <p:nvPr/>
              </p:nvSpPr>
              <p:spPr bwMode="auto">
                <a:xfrm>
                  <a:off x="3992" y="9606"/>
                  <a:ext cx="22"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382" name="Rectangle 466"/>
                <p:cNvSpPr>
                  <a:spLocks noChangeArrowheads="1"/>
                </p:cNvSpPr>
                <p:nvPr/>
              </p:nvSpPr>
              <p:spPr bwMode="auto">
                <a:xfrm>
                  <a:off x="4014" y="9606"/>
                  <a:ext cx="23"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383" name="Freeform 467"/>
                <p:cNvSpPr>
                  <a:spLocks/>
                </p:cNvSpPr>
                <p:nvPr/>
              </p:nvSpPr>
              <p:spPr bwMode="auto">
                <a:xfrm>
                  <a:off x="4070" y="9595"/>
                  <a:ext cx="34" cy="22"/>
                </a:xfrm>
                <a:custGeom>
                  <a:avLst/>
                  <a:gdLst>
                    <a:gd name="T0" fmla="*/ 0 w 34"/>
                    <a:gd name="T1" fmla="*/ 11 h 22"/>
                    <a:gd name="T2" fmla="*/ 23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1" y="22"/>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84" name="Rectangle 468"/>
                <p:cNvSpPr>
                  <a:spLocks noChangeArrowheads="1"/>
                </p:cNvSpPr>
                <p:nvPr/>
              </p:nvSpPr>
              <p:spPr bwMode="auto">
                <a:xfrm>
                  <a:off x="4149" y="9595"/>
                  <a:ext cx="22"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385" name="Rectangle 469"/>
                <p:cNvSpPr>
                  <a:spLocks noChangeArrowheads="1"/>
                </p:cNvSpPr>
                <p:nvPr/>
              </p:nvSpPr>
              <p:spPr bwMode="auto">
                <a:xfrm>
                  <a:off x="4171" y="9595"/>
                  <a:ext cx="22"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386" name="Rectangle 470"/>
                <p:cNvSpPr>
                  <a:spLocks noChangeArrowheads="1"/>
                </p:cNvSpPr>
                <p:nvPr/>
              </p:nvSpPr>
              <p:spPr bwMode="auto">
                <a:xfrm>
                  <a:off x="4238" y="9584"/>
                  <a:ext cx="23"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387" name="Rectangle 471"/>
                <p:cNvSpPr>
                  <a:spLocks noChangeArrowheads="1"/>
                </p:cNvSpPr>
                <p:nvPr/>
              </p:nvSpPr>
              <p:spPr bwMode="auto">
                <a:xfrm>
                  <a:off x="4305" y="9572"/>
                  <a:ext cx="12" cy="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388" name="Rectangle 472"/>
                <p:cNvSpPr>
                  <a:spLocks noChangeArrowheads="1"/>
                </p:cNvSpPr>
                <p:nvPr/>
              </p:nvSpPr>
              <p:spPr bwMode="auto">
                <a:xfrm>
                  <a:off x="4317" y="9572"/>
                  <a:ext cx="11" cy="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389" name="Freeform 473"/>
                <p:cNvSpPr>
                  <a:spLocks/>
                </p:cNvSpPr>
                <p:nvPr/>
              </p:nvSpPr>
              <p:spPr bwMode="auto">
                <a:xfrm>
                  <a:off x="4361" y="9561"/>
                  <a:ext cx="34" cy="23"/>
                </a:xfrm>
                <a:custGeom>
                  <a:avLst/>
                  <a:gdLst>
                    <a:gd name="T0" fmla="*/ 0 w 34"/>
                    <a:gd name="T1" fmla="*/ 11 h 23"/>
                    <a:gd name="T2" fmla="*/ 23 w 34"/>
                    <a:gd name="T3" fmla="*/ 0 h 23"/>
                    <a:gd name="T4" fmla="*/ 34 w 34"/>
                    <a:gd name="T5" fmla="*/ 11 h 23"/>
                    <a:gd name="T6" fmla="*/ 12 w 34"/>
                    <a:gd name="T7" fmla="*/ 23 h 23"/>
                    <a:gd name="T8" fmla="*/ 0 w 34"/>
                    <a:gd name="T9" fmla="*/ 11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1"/>
                      </a:moveTo>
                      <a:lnTo>
                        <a:pt x="23" y="0"/>
                      </a:lnTo>
                      <a:lnTo>
                        <a:pt x="34" y="11"/>
                      </a:lnTo>
                      <a:lnTo>
                        <a:pt x="12" y="23"/>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90" name="Rectangle 474"/>
                <p:cNvSpPr>
                  <a:spLocks noChangeArrowheads="1"/>
                </p:cNvSpPr>
                <p:nvPr/>
              </p:nvSpPr>
              <p:spPr bwMode="auto">
                <a:xfrm>
                  <a:off x="4440" y="9561"/>
                  <a:ext cx="11"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391" name="Rectangle 475"/>
                <p:cNvSpPr>
                  <a:spLocks noChangeArrowheads="1"/>
                </p:cNvSpPr>
                <p:nvPr/>
              </p:nvSpPr>
              <p:spPr bwMode="auto">
                <a:xfrm>
                  <a:off x="4451" y="9561"/>
                  <a:ext cx="22"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392" name="Rectangle 476"/>
                <p:cNvSpPr>
                  <a:spLocks noChangeArrowheads="1"/>
                </p:cNvSpPr>
                <p:nvPr/>
              </p:nvSpPr>
              <p:spPr bwMode="auto">
                <a:xfrm>
                  <a:off x="4518" y="9550"/>
                  <a:ext cx="22"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393" name="Rectangle 477"/>
                <p:cNvSpPr>
                  <a:spLocks noChangeArrowheads="1"/>
                </p:cNvSpPr>
                <p:nvPr/>
              </p:nvSpPr>
              <p:spPr bwMode="auto">
                <a:xfrm>
                  <a:off x="4585" y="9539"/>
                  <a:ext cx="23"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394" name="Rectangle 478"/>
                <p:cNvSpPr>
                  <a:spLocks noChangeArrowheads="1"/>
                </p:cNvSpPr>
                <p:nvPr/>
              </p:nvSpPr>
              <p:spPr bwMode="auto">
                <a:xfrm>
                  <a:off x="4652" y="9528"/>
                  <a:ext cx="23"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395" name="Rectangle 479"/>
                <p:cNvSpPr>
                  <a:spLocks noChangeArrowheads="1"/>
                </p:cNvSpPr>
                <p:nvPr/>
              </p:nvSpPr>
              <p:spPr bwMode="auto">
                <a:xfrm>
                  <a:off x="4720" y="9516"/>
                  <a:ext cx="22" cy="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396" name="Rectangle 480"/>
                <p:cNvSpPr>
                  <a:spLocks noChangeArrowheads="1"/>
                </p:cNvSpPr>
                <p:nvPr/>
              </p:nvSpPr>
              <p:spPr bwMode="auto">
                <a:xfrm>
                  <a:off x="4787" y="9505"/>
                  <a:ext cx="11"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397" name="Rectangle 481"/>
                <p:cNvSpPr>
                  <a:spLocks noChangeArrowheads="1"/>
                </p:cNvSpPr>
                <p:nvPr/>
              </p:nvSpPr>
              <p:spPr bwMode="auto">
                <a:xfrm>
                  <a:off x="4798" y="9505"/>
                  <a:ext cx="22"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398" name="Rectangle 482"/>
                <p:cNvSpPr>
                  <a:spLocks noChangeArrowheads="1"/>
                </p:cNvSpPr>
                <p:nvPr/>
              </p:nvSpPr>
              <p:spPr bwMode="auto">
                <a:xfrm>
                  <a:off x="4865" y="9494"/>
                  <a:ext cx="23"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399" name="Rectangle 483"/>
                <p:cNvSpPr>
                  <a:spLocks noChangeArrowheads="1"/>
                </p:cNvSpPr>
                <p:nvPr/>
              </p:nvSpPr>
              <p:spPr bwMode="auto">
                <a:xfrm>
                  <a:off x="4932" y="9483"/>
                  <a:ext cx="23"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400" name="Freeform 484"/>
                <p:cNvSpPr>
                  <a:spLocks/>
                </p:cNvSpPr>
                <p:nvPr/>
              </p:nvSpPr>
              <p:spPr bwMode="auto">
                <a:xfrm>
                  <a:off x="4988" y="9460"/>
                  <a:ext cx="34" cy="23"/>
                </a:xfrm>
                <a:custGeom>
                  <a:avLst/>
                  <a:gdLst>
                    <a:gd name="T0" fmla="*/ 0 w 34"/>
                    <a:gd name="T1" fmla="*/ 12 h 23"/>
                    <a:gd name="T2" fmla="*/ 23 w 34"/>
                    <a:gd name="T3" fmla="*/ 0 h 23"/>
                    <a:gd name="T4" fmla="*/ 34 w 34"/>
                    <a:gd name="T5" fmla="*/ 12 h 23"/>
                    <a:gd name="T6" fmla="*/ 11 w 34"/>
                    <a:gd name="T7" fmla="*/ 23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3" y="0"/>
                      </a:lnTo>
                      <a:lnTo>
                        <a:pt x="34" y="12"/>
                      </a:lnTo>
                      <a:lnTo>
                        <a:pt x="11" y="23"/>
                      </a:lnTo>
                      <a:lnTo>
                        <a:pt x="0" y="1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01" name="Rectangle 485"/>
                <p:cNvSpPr>
                  <a:spLocks noChangeArrowheads="1"/>
                </p:cNvSpPr>
                <p:nvPr/>
              </p:nvSpPr>
              <p:spPr bwMode="auto">
                <a:xfrm>
                  <a:off x="5044" y="9460"/>
                  <a:ext cx="23" cy="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402" name="Freeform 486"/>
                <p:cNvSpPr>
                  <a:spLocks/>
                </p:cNvSpPr>
                <p:nvPr/>
              </p:nvSpPr>
              <p:spPr bwMode="auto">
                <a:xfrm>
                  <a:off x="5100" y="9438"/>
                  <a:ext cx="34" cy="22"/>
                </a:xfrm>
                <a:custGeom>
                  <a:avLst/>
                  <a:gdLst>
                    <a:gd name="T0" fmla="*/ 0 w 34"/>
                    <a:gd name="T1" fmla="*/ 11 h 22"/>
                    <a:gd name="T2" fmla="*/ 23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1" y="22"/>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03" name="Rectangle 487"/>
                <p:cNvSpPr>
                  <a:spLocks noChangeArrowheads="1"/>
                </p:cNvSpPr>
                <p:nvPr/>
              </p:nvSpPr>
              <p:spPr bwMode="auto">
                <a:xfrm>
                  <a:off x="5179" y="9427"/>
                  <a:ext cx="22"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404" name="Freeform 488"/>
                <p:cNvSpPr>
                  <a:spLocks/>
                </p:cNvSpPr>
                <p:nvPr/>
              </p:nvSpPr>
              <p:spPr bwMode="auto">
                <a:xfrm>
                  <a:off x="5223" y="9404"/>
                  <a:ext cx="34" cy="23"/>
                </a:xfrm>
                <a:custGeom>
                  <a:avLst/>
                  <a:gdLst>
                    <a:gd name="T0" fmla="*/ 0 w 34"/>
                    <a:gd name="T1" fmla="*/ 12 h 23"/>
                    <a:gd name="T2" fmla="*/ 23 w 34"/>
                    <a:gd name="T3" fmla="*/ 0 h 23"/>
                    <a:gd name="T4" fmla="*/ 34 w 34"/>
                    <a:gd name="T5" fmla="*/ 12 h 23"/>
                    <a:gd name="T6" fmla="*/ 12 w 34"/>
                    <a:gd name="T7" fmla="*/ 23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3" y="0"/>
                      </a:lnTo>
                      <a:lnTo>
                        <a:pt x="34" y="12"/>
                      </a:lnTo>
                      <a:lnTo>
                        <a:pt x="12" y="23"/>
                      </a:lnTo>
                      <a:lnTo>
                        <a:pt x="0" y="1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05" name="Rectangle 489"/>
                <p:cNvSpPr>
                  <a:spLocks noChangeArrowheads="1"/>
                </p:cNvSpPr>
                <p:nvPr/>
              </p:nvSpPr>
              <p:spPr bwMode="auto">
                <a:xfrm>
                  <a:off x="5302" y="9393"/>
                  <a:ext cx="11"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406" name="Rectangle 490"/>
                <p:cNvSpPr>
                  <a:spLocks noChangeArrowheads="1"/>
                </p:cNvSpPr>
                <p:nvPr/>
              </p:nvSpPr>
              <p:spPr bwMode="auto">
                <a:xfrm>
                  <a:off x="5313" y="9393"/>
                  <a:ext cx="11"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407" name="Rectangle 491"/>
                <p:cNvSpPr>
                  <a:spLocks noChangeArrowheads="1"/>
                </p:cNvSpPr>
                <p:nvPr/>
              </p:nvSpPr>
              <p:spPr bwMode="auto">
                <a:xfrm>
                  <a:off x="5369" y="9382"/>
                  <a:ext cx="22"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408" name="Freeform 492"/>
                <p:cNvSpPr>
                  <a:spLocks/>
                </p:cNvSpPr>
                <p:nvPr/>
              </p:nvSpPr>
              <p:spPr bwMode="auto">
                <a:xfrm>
                  <a:off x="5380" y="9371"/>
                  <a:ext cx="34" cy="22"/>
                </a:xfrm>
                <a:custGeom>
                  <a:avLst/>
                  <a:gdLst>
                    <a:gd name="T0" fmla="*/ 0 w 34"/>
                    <a:gd name="T1" fmla="*/ 11 h 22"/>
                    <a:gd name="T2" fmla="*/ 22 w 34"/>
                    <a:gd name="T3" fmla="*/ 0 h 22"/>
                    <a:gd name="T4" fmla="*/ 34 w 34"/>
                    <a:gd name="T5" fmla="*/ 11 h 22"/>
                    <a:gd name="T6" fmla="*/ 11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2" y="0"/>
                      </a:lnTo>
                      <a:lnTo>
                        <a:pt x="34" y="11"/>
                      </a:lnTo>
                      <a:lnTo>
                        <a:pt x="11" y="22"/>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09" name="Rectangle 493"/>
                <p:cNvSpPr>
                  <a:spLocks noChangeArrowheads="1"/>
                </p:cNvSpPr>
                <p:nvPr/>
              </p:nvSpPr>
              <p:spPr bwMode="auto">
                <a:xfrm>
                  <a:off x="5458" y="9360"/>
                  <a:ext cx="23"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410" name="Rectangle 494"/>
                <p:cNvSpPr>
                  <a:spLocks noChangeArrowheads="1"/>
                </p:cNvSpPr>
                <p:nvPr/>
              </p:nvSpPr>
              <p:spPr bwMode="auto">
                <a:xfrm>
                  <a:off x="5514" y="9348"/>
                  <a:ext cx="23" cy="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411" name="Rectangle 495"/>
                <p:cNvSpPr>
                  <a:spLocks noChangeArrowheads="1"/>
                </p:cNvSpPr>
                <p:nvPr/>
              </p:nvSpPr>
              <p:spPr bwMode="auto">
                <a:xfrm>
                  <a:off x="5582" y="9337"/>
                  <a:ext cx="22"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412" name="Rectangle 496"/>
                <p:cNvSpPr>
                  <a:spLocks noChangeArrowheads="1"/>
                </p:cNvSpPr>
                <p:nvPr/>
              </p:nvSpPr>
              <p:spPr bwMode="auto">
                <a:xfrm>
                  <a:off x="5638" y="9326"/>
                  <a:ext cx="22"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413" name="Freeform 497"/>
                <p:cNvSpPr>
                  <a:spLocks/>
                </p:cNvSpPr>
                <p:nvPr/>
              </p:nvSpPr>
              <p:spPr bwMode="auto">
                <a:xfrm>
                  <a:off x="5694" y="9304"/>
                  <a:ext cx="33" cy="22"/>
                </a:xfrm>
                <a:custGeom>
                  <a:avLst/>
                  <a:gdLst>
                    <a:gd name="T0" fmla="*/ 0 w 33"/>
                    <a:gd name="T1" fmla="*/ 11 h 22"/>
                    <a:gd name="T2" fmla="*/ 22 w 33"/>
                    <a:gd name="T3" fmla="*/ 0 h 22"/>
                    <a:gd name="T4" fmla="*/ 33 w 33"/>
                    <a:gd name="T5" fmla="*/ 11 h 22"/>
                    <a:gd name="T6" fmla="*/ 11 w 33"/>
                    <a:gd name="T7" fmla="*/ 22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0"/>
                      </a:lnTo>
                      <a:lnTo>
                        <a:pt x="33" y="11"/>
                      </a:lnTo>
                      <a:lnTo>
                        <a:pt x="11" y="22"/>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14" name="Freeform 498"/>
                <p:cNvSpPr>
                  <a:spLocks/>
                </p:cNvSpPr>
                <p:nvPr/>
              </p:nvSpPr>
              <p:spPr bwMode="auto">
                <a:xfrm>
                  <a:off x="5727" y="9292"/>
                  <a:ext cx="34" cy="23"/>
                </a:xfrm>
                <a:custGeom>
                  <a:avLst/>
                  <a:gdLst>
                    <a:gd name="T0" fmla="*/ 0 w 34"/>
                    <a:gd name="T1" fmla="*/ 12 h 23"/>
                    <a:gd name="T2" fmla="*/ 23 w 34"/>
                    <a:gd name="T3" fmla="*/ 0 h 23"/>
                    <a:gd name="T4" fmla="*/ 34 w 34"/>
                    <a:gd name="T5" fmla="*/ 12 h 23"/>
                    <a:gd name="T6" fmla="*/ 11 w 34"/>
                    <a:gd name="T7" fmla="*/ 23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3" y="0"/>
                      </a:lnTo>
                      <a:lnTo>
                        <a:pt x="34" y="12"/>
                      </a:lnTo>
                      <a:lnTo>
                        <a:pt x="11" y="23"/>
                      </a:lnTo>
                      <a:lnTo>
                        <a:pt x="0" y="1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15" name="Rectangle 499"/>
                <p:cNvSpPr>
                  <a:spLocks noChangeArrowheads="1"/>
                </p:cNvSpPr>
                <p:nvPr/>
              </p:nvSpPr>
              <p:spPr bwMode="auto">
                <a:xfrm>
                  <a:off x="5806" y="9281"/>
                  <a:ext cx="22"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416" name="Freeform 500"/>
                <p:cNvSpPr>
                  <a:spLocks/>
                </p:cNvSpPr>
                <p:nvPr/>
              </p:nvSpPr>
              <p:spPr bwMode="auto">
                <a:xfrm>
                  <a:off x="5817" y="9270"/>
                  <a:ext cx="33" cy="22"/>
                </a:xfrm>
                <a:custGeom>
                  <a:avLst/>
                  <a:gdLst>
                    <a:gd name="T0" fmla="*/ 0 w 33"/>
                    <a:gd name="T1" fmla="*/ 11 h 22"/>
                    <a:gd name="T2" fmla="*/ 22 w 33"/>
                    <a:gd name="T3" fmla="*/ 0 h 22"/>
                    <a:gd name="T4" fmla="*/ 33 w 33"/>
                    <a:gd name="T5" fmla="*/ 11 h 22"/>
                    <a:gd name="T6" fmla="*/ 11 w 33"/>
                    <a:gd name="T7" fmla="*/ 22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0"/>
                      </a:lnTo>
                      <a:lnTo>
                        <a:pt x="33" y="11"/>
                      </a:lnTo>
                      <a:lnTo>
                        <a:pt x="11" y="22"/>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17" name="Rectangle 501"/>
                <p:cNvSpPr>
                  <a:spLocks noChangeArrowheads="1"/>
                </p:cNvSpPr>
                <p:nvPr/>
              </p:nvSpPr>
              <p:spPr bwMode="auto">
                <a:xfrm>
                  <a:off x="5895" y="9259"/>
                  <a:ext cx="11"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418" name="Rectangle 502"/>
                <p:cNvSpPr>
                  <a:spLocks noChangeArrowheads="1"/>
                </p:cNvSpPr>
                <p:nvPr/>
              </p:nvSpPr>
              <p:spPr bwMode="auto">
                <a:xfrm>
                  <a:off x="5906" y="9259"/>
                  <a:ext cx="23"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419" name="Rectangle 503"/>
                <p:cNvSpPr>
                  <a:spLocks noChangeArrowheads="1"/>
                </p:cNvSpPr>
                <p:nvPr/>
              </p:nvSpPr>
              <p:spPr bwMode="auto">
                <a:xfrm>
                  <a:off x="5973" y="9248"/>
                  <a:ext cx="12"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420" name="Freeform 504"/>
                <p:cNvSpPr>
                  <a:spLocks/>
                </p:cNvSpPr>
                <p:nvPr/>
              </p:nvSpPr>
              <p:spPr bwMode="auto">
                <a:xfrm>
                  <a:off x="5973" y="9236"/>
                  <a:ext cx="34" cy="23"/>
                </a:xfrm>
                <a:custGeom>
                  <a:avLst/>
                  <a:gdLst>
                    <a:gd name="T0" fmla="*/ 0 w 34"/>
                    <a:gd name="T1" fmla="*/ 12 h 23"/>
                    <a:gd name="T2" fmla="*/ 23 w 34"/>
                    <a:gd name="T3" fmla="*/ 0 h 23"/>
                    <a:gd name="T4" fmla="*/ 34 w 34"/>
                    <a:gd name="T5" fmla="*/ 12 h 23"/>
                    <a:gd name="T6" fmla="*/ 12 w 34"/>
                    <a:gd name="T7" fmla="*/ 23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3" y="0"/>
                      </a:lnTo>
                      <a:lnTo>
                        <a:pt x="34" y="12"/>
                      </a:lnTo>
                      <a:lnTo>
                        <a:pt x="12" y="23"/>
                      </a:lnTo>
                      <a:lnTo>
                        <a:pt x="0" y="1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21" name="Rectangle 505"/>
                <p:cNvSpPr>
                  <a:spLocks noChangeArrowheads="1"/>
                </p:cNvSpPr>
                <p:nvPr/>
              </p:nvSpPr>
              <p:spPr bwMode="auto">
                <a:xfrm>
                  <a:off x="6052" y="9225"/>
                  <a:ext cx="22"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422" name="Freeform 506"/>
                <p:cNvSpPr>
                  <a:spLocks/>
                </p:cNvSpPr>
                <p:nvPr/>
              </p:nvSpPr>
              <p:spPr bwMode="auto">
                <a:xfrm>
                  <a:off x="6097" y="9203"/>
                  <a:ext cx="33" cy="22"/>
                </a:xfrm>
                <a:custGeom>
                  <a:avLst/>
                  <a:gdLst>
                    <a:gd name="T0" fmla="*/ 0 w 33"/>
                    <a:gd name="T1" fmla="*/ 11 h 22"/>
                    <a:gd name="T2" fmla="*/ 22 w 33"/>
                    <a:gd name="T3" fmla="*/ 0 h 22"/>
                    <a:gd name="T4" fmla="*/ 33 w 33"/>
                    <a:gd name="T5" fmla="*/ 11 h 22"/>
                    <a:gd name="T6" fmla="*/ 11 w 33"/>
                    <a:gd name="T7" fmla="*/ 22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0"/>
                      </a:lnTo>
                      <a:lnTo>
                        <a:pt x="33" y="11"/>
                      </a:lnTo>
                      <a:lnTo>
                        <a:pt x="11" y="22"/>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23" name="Rectangle 507"/>
                <p:cNvSpPr>
                  <a:spLocks noChangeArrowheads="1"/>
                </p:cNvSpPr>
                <p:nvPr/>
              </p:nvSpPr>
              <p:spPr bwMode="auto">
                <a:xfrm>
                  <a:off x="6175" y="9203"/>
                  <a:ext cx="22"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424" name="Freeform 508"/>
                <p:cNvSpPr>
                  <a:spLocks/>
                </p:cNvSpPr>
                <p:nvPr/>
              </p:nvSpPr>
              <p:spPr bwMode="auto">
                <a:xfrm>
                  <a:off x="6220" y="9180"/>
                  <a:ext cx="33" cy="23"/>
                </a:xfrm>
                <a:custGeom>
                  <a:avLst/>
                  <a:gdLst>
                    <a:gd name="T0" fmla="*/ 0 w 33"/>
                    <a:gd name="T1" fmla="*/ 12 h 23"/>
                    <a:gd name="T2" fmla="*/ 22 w 33"/>
                    <a:gd name="T3" fmla="*/ 0 h 23"/>
                    <a:gd name="T4" fmla="*/ 33 w 33"/>
                    <a:gd name="T5" fmla="*/ 12 h 23"/>
                    <a:gd name="T6" fmla="*/ 11 w 33"/>
                    <a:gd name="T7" fmla="*/ 23 h 23"/>
                    <a:gd name="T8" fmla="*/ 0 w 33"/>
                    <a:gd name="T9" fmla="*/ 12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0" y="12"/>
                      </a:moveTo>
                      <a:lnTo>
                        <a:pt x="22" y="0"/>
                      </a:lnTo>
                      <a:lnTo>
                        <a:pt x="33" y="12"/>
                      </a:lnTo>
                      <a:lnTo>
                        <a:pt x="11" y="23"/>
                      </a:lnTo>
                      <a:lnTo>
                        <a:pt x="0" y="1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25" name="Rectangle 509"/>
                <p:cNvSpPr>
                  <a:spLocks noChangeArrowheads="1"/>
                </p:cNvSpPr>
                <p:nvPr/>
              </p:nvSpPr>
              <p:spPr bwMode="auto">
                <a:xfrm>
                  <a:off x="6276" y="9180"/>
                  <a:ext cx="22" cy="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426" name="Freeform 510"/>
                <p:cNvSpPr>
                  <a:spLocks/>
                </p:cNvSpPr>
                <p:nvPr/>
              </p:nvSpPr>
              <p:spPr bwMode="auto">
                <a:xfrm>
                  <a:off x="6321" y="9169"/>
                  <a:ext cx="33" cy="23"/>
                </a:xfrm>
                <a:custGeom>
                  <a:avLst/>
                  <a:gdLst>
                    <a:gd name="T0" fmla="*/ 0 w 33"/>
                    <a:gd name="T1" fmla="*/ 11 h 23"/>
                    <a:gd name="T2" fmla="*/ 22 w 33"/>
                    <a:gd name="T3" fmla="*/ 0 h 23"/>
                    <a:gd name="T4" fmla="*/ 33 w 33"/>
                    <a:gd name="T5" fmla="*/ 11 h 23"/>
                    <a:gd name="T6" fmla="*/ 11 w 33"/>
                    <a:gd name="T7" fmla="*/ 23 h 23"/>
                    <a:gd name="T8" fmla="*/ 0 w 33"/>
                    <a:gd name="T9" fmla="*/ 11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0" y="11"/>
                      </a:moveTo>
                      <a:lnTo>
                        <a:pt x="22" y="0"/>
                      </a:lnTo>
                      <a:lnTo>
                        <a:pt x="33" y="11"/>
                      </a:lnTo>
                      <a:lnTo>
                        <a:pt x="11" y="23"/>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27" name="Freeform 511"/>
                <p:cNvSpPr>
                  <a:spLocks/>
                </p:cNvSpPr>
                <p:nvPr/>
              </p:nvSpPr>
              <p:spPr bwMode="auto">
                <a:xfrm>
                  <a:off x="6365" y="9158"/>
                  <a:ext cx="34" cy="22"/>
                </a:xfrm>
                <a:custGeom>
                  <a:avLst/>
                  <a:gdLst>
                    <a:gd name="T0" fmla="*/ 0 w 34"/>
                    <a:gd name="T1" fmla="*/ 11 h 22"/>
                    <a:gd name="T2" fmla="*/ 23 w 34"/>
                    <a:gd name="T3" fmla="*/ 0 h 22"/>
                    <a:gd name="T4" fmla="*/ 34 w 34"/>
                    <a:gd name="T5" fmla="*/ 11 h 22"/>
                    <a:gd name="T6" fmla="*/ 12 w 34"/>
                    <a:gd name="T7" fmla="*/ 22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0"/>
                      </a:lnTo>
                      <a:lnTo>
                        <a:pt x="34" y="11"/>
                      </a:lnTo>
                      <a:lnTo>
                        <a:pt x="12" y="22"/>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28" name="Rectangle 512"/>
                <p:cNvSpPr>
                  <a:spLocks noChangeArrowheads="1"/>
                </p:cNvSpPr>
                <p:nvPr/>
              </p:nvSpPr>
              <p:spPr bwMode="auto">
                <a:xfrm>
                  <a:off x="6399" y="9158"/>
                  <a:ext cx="22"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429" name="Rectangle 513"/>
                <p:cNvSpPr>
                  <a:spLocks noChangeArrowheads="1"/>
                </p:cNvSpPr>
                <p:nvPr/>
              </p:nvSpPr>
              <p:spPr bwMode="auto">
                <a:xfrm>
                  <a:off x="6421" y="9158"/>
                  <a:ext cx="23"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430" name="Rectangle 514"/>
                <p:cNvSpPr>
                  <a:spLocks noChangeArrowheads="1"/>
                </p:cNvSpPr>
                <p:nvPr/>
              </p:nvSpPr>
              <p:spPr bwMode="auto">
                <a:xfrm>
                  <a:off x="6488" y="9147"/>
                  <a:ext cx="23"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431" name="Rectangle 515"/>
                <p:cNvSpPr>
                  <a:spLocks noChangeArrowheads="1"/>
                </p:cNvSpPr>
                <p:nvPr/>
              </p:nvSpPr>
              <p:spPr bwMode="auto">
                <a:xfrm>
                  <a:off x="6511" y="9147"/>
                  <a:ext cx="22"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432" name="Rectangle 516"/>
                <p:cNvSpPr>
                  <a:spLocks noChangeArrowheads="1"/>
                </p:cNvSpPr>
                <p:nvPr/>
              </p:nvSpPr>
              <p:spPr bwMode="auto">
                <a:xfrm>
                  <a:off x="6578" y="9147"/>
                  <a:ext cx="22"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433" name="Rectangle 517"/>
                <p:cNvSpPr>
                  <a:spLocks noChangeArrowheads="1"/>
                </p:cNvSpPr>
                <p:nvPr/>
              </p:nvSpPr>
              <p:spPr bwMode="auto">
                <a:xfrm>
                  <a:off x="6612" y="9147"/>
                  <a:ext cx="22"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434" name="Rectangle 518"/>
                <p:cNvSpPr>
                  <a:spLocks noChangeArrowheads="1"/>
                </p:cNvSpPr>
                <p:nvPr/>
              </p:nvSpPr>
              <p:spPr bwMode="auto">
                <a:xfrm>
                  <a:off x="6679" y="9147"/>
                  <a:ext cx="11"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435" name="Rectangle 519"/>
                <p:cNvSpPr>
                  <a:spLocks noChangeArrowheads="1"/>
                </p:cNvSpPr>
                <p:nvPr/>
              </p:nvSpPr>
              <p:spPr bwMode="auto">
                <a:xfrm>
                  <a:off x="6690" y="9147"/>
                  <a:ext cx="11"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436" name="Rectangle 520"/>
                <p:cNvSpPr>
                  <a:spLocks noChangeArrowheads="1"/>
                </p:cNvSpPr>
                <p:nvPr/>
              </p:nvSpPr>
              <p:spPr bwMode="auto">
                <a:xfrm>
                  <a:off x="6746" y="9147"/>
                  <a:ext cx="11"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437" name="Rectangle 521"/>
                <p:cNvSpPr>
                  <a:spLocks noChangeArrowheads="1"/>
                </p:cNvSpPr>
                <p:nvPr/>
              </p:nvSpPr>
              <p:spPr bwMode="auto">
                <a:xfrm>
                  <a:off x="6757" y="9147"/>
                  <a:ext cx="23"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438" name="Rectangle 522"/>
                <p:cNvSpPr>
                  <a:spLocks noChangeArrowheads="1"/>
                </p:cNvSpPr>
                <p:nvPr/>
              </p:nvSpPr>
              <p:spPr bwMode="auto">
                <a:xfrm>
                  <a:off x="6824" y="9147"/>
                  <a:ext cx="23"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439" name="Rectangle 523"/>
                <p:cNvSpPr>
                  <a:spLocks noChangeArrowheads="1"/>
                </p:cNvSpPr>
                <p:nvPr/>
              </p:nvSpPr>
              <p:spPr bwMode="auto">
                <a:xfrm>
                  <a:off x="6891" y="9158"/>
                  <a:ext cx="23"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440" name="Freeform 524"/>
                <p:cNvSpPr>
                  <a:spLocks/>
                </p:cNvSpPr>
                <p:nvPr/>
              </p:nvSpPr>
              <p:spPr bwMode="auto">
                <a:xfrm>
                  <a:off x="6947" y="9169"/>
                  <a:ext cx="34" cy="23"/>
                </a:xfrm>
                <a:custGeom>
                  <a:avLst/>
                  <a:gdLst>
                    <a:gd name="T0" fmla="*/ 0 w 34"/>
                    <a:gd name="T1" fmla="*/ 11 h 23"/>
                    <a:gd name="T2" fmla="*/ 23 w 34"/>
                    <a:gd name="T3" fmla="*/ 23 h 23"/>
                    <a:gd name="T4" fmla="*/ 34 w 34"/>
                    <a:gd name="T5" fmla="*/ 11 h 23"/>
                    <a:gd name="T6" fmla="*/ 12 w 34"/>
                    <a:gd name="T7" fmla="*/ 0 h 23"/>
                    <a:gd name="T8" fmla="*/ 0 w 34"/>
                    <a:gd name="T9" fmla="*/ 11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1"/>
                      </a:moveTo>
                      <a:lnTo>
                        <a:pt x="23" y="23"/>
                      </a:lnTo>
                      <a:lnTo>
                        <a:pt x="34" y="11"/>
                      </a:lnTo>
                      <a:lnTo>
                        <a:pt x="12"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41" name="Freeform 525"/>
                <p:cNvSpPr>
                  <a:spLocks/>
                </p:cNvSpPr>
                <p:nvPr/>
              </p:nvSpPr>
              <p:spPr bwMode="auto">
                <a:xfrm>
                  <a:off x="6992" y="9180"/>
                  <a:ext cx="34" cy="23"/>
                </a:xfrm>
                <a:custGeom>
                  <a:avLst/>
                  <a:gdLst>
                    <a:gd name="T0" fmla="*/ 0 w 34"/>
                    <a:gd name="T1" fmla="*/ 12 h 23"/>
                    <a:gd name="T2" fmla="*/ 23 w 34"/>
                    <a:gd name="T3" fmla="*/ 23 h 23"/>
                    <a:gd name="T4" fmla="*/ 34 w 34"/>
                    <a:gd name="T5" fmla="*/ 12 h 23"/>
                    <a:gd name="T6" fmla="*/ 11 w 34"/>
                    <a:gd name="T7" fmla="*/ 0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3" y="23"/>
                      </a:lnTo>
                      <a:lnTo>
                        <a:pt x="34" y="12"/>
                      </a:lnTo>
                      <a:lnTo>
                        <a:pt x="11" y="0"/>
                      </a:lnTo>
                      <a:lnTo>
                        <a:pt x="0" y="1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42" name="Freeform 526"/>
                <p:cNvSpPr>
                  <a:spLocks/>
                </p:cNvSpPr>
                <p:nvPr/>
              </p:nvSpPr>
              <p:spPr bwMode="auto">
                <a:xfrm>
                  <a:off x="7059" y="9203"/>
                  <a:ext cx="34" cy="22"/>
                </a:xfrm>
                <a:custGeom>
                  <a:avLst/>
                  <a:gdLst>
                    <a:gd name="T0" fmla="*/ 0 w 34"/>
                    <a:gd name="T1" fmla="*/ 11 h 22"/>
                    <a:gd name="T2" fmla="*/ 23 w 34"/>
                    <a:gd name="T3" fmla="*/ 22 h 22"/>
                    <a:gd name="T4" fmla="*/ 34 w 34"/>
                    <a:gd name="T5" fmla="*/ 11 h 22"/>
                    <a:gd name="T6" fmla="*/ 12 w 34"/>
                    <a:gd name="T7" fmla="*/ 0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22"/>
                      </a:lnTo>
                      <a:lnTo>
                        <a:pt x="34" y="11"/>
                      </a:lnTo>
                      <a:lnTo>
                        <a:pt x="12"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43" name="Freeform 527"/>
                <p:cNvSpPr>
                  <a:spLocks/>
                </p:cNvSpPr>
                <p:nvPr/>
              </p:nvSpPr>
              <p:spPr bwMode="auto">
                <a:xfrm>
                  <a:off x="7093" y="9214"/>
                  <a:ext cx="34" cy="22"/>
                </a:xfrm>
                <a:custGeom>
                  <a:avLst/>
                  <a:gdLst>
                    <a:gd name="T0" fmla="*/ 0 w 34"/>
                    <a:gd name="T1" fmla="*/ 11 h 22"/>
                    <a:gd name="T2" fmla="*/ 22 w 34"/>
                    <a:gd name="T3" fmla="*/ 22 h 22"/>
                    <a:gd name="T4" fmla="*/ 34 w 34"/>
                    <a:gd name="T5" fmla="*/ 11 h 22"/>
                    <a:gd name="T6" fmla="*/ 11 w 34"/>
                    <a:gd name="T7" fmla="*/ 0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2" y="22"/>
                      </a:lnTo>
                      <a:lnTo>
                        <a:pt x="34"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44" name="Freeform 528"/>
                <p:cNvSpPr>
                  <a:spLocks/>
                </p:cNvSpPr>
                <p:nvPr/>
              </p:nvSpPr>
              <p:spPr bwMode="auto">
                <a:xfrm>
                  <a:off x="7160" y="9236"/>
                  <a:ext cx="34" cy="23"/>
                </a:xfrm>
                <a:custGeom>
                  <a:avLst/>
                  <a:gdLst>
                    <a:gd name="T0" fmla="*/ 0 w 34"/>
                    <a:gd name="T1" fmla="*/ 12 h 23"/>
                    <a:gd name="T2" fmla="*/ 23 w 34"/>
                    <a:gd name="T3" fmla="*/ 23 h 23"/>
                    <a:gd name="T4" fmla="*/ 34 w 34"/>
                    <a:gd name="T5" fmla="*/ 12 h 23"/>
                    <a:gd name="T6" fmla="*/ 11 w 34"/>
                    <a:gd name="T7" fmla="*/ 0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3" y="23"/>
                      </a:lnTo>
                      <a:lnTo>
                        <a:pt x="34" y="12"/>
                      </a:lnTo>
                      <a:lnTo>
                        <a:pt x="11" y="0"/>
                      </a:lnTo>
                      <a:lnTo>
                        <a:pt x="0" y="1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45" name="Freeform 529"/>
                <p:cNvSpPr>
                  <a:spLocks/>
                </p:cNvSpPr>
                <p:nvPr/>
              </p:nvSpPr>
              <p:spPr bwMode="auto">
                <a:xfrm>
                  <a:off x="7183" y="9248"/>
                  <a:ext cx="33" cy="22"/>
                </a:xfrm>
                <a:custGeom>
                  <a:avLst/>
                  <a:gdLst>
                    <a:gd name="T0" fmla="*/ 0 w 33"/>
                    <a:gd name="T1" fmla="*/ 11 h 22"/>
                    <a:gd name="T2" fmla="*/ 22 w 33"/>
                    <a:gd name="T3" fmla="*/ 22 h 22"/>
                    <a:gd name="T4" fmla="*/ 33 w 33"/>
                    <a:gd name="T5" fmla="*/ 11 h 22"/>
                    <a:gd name="T6" fmla="*/ 11 w 33"/>
                    <a:gd name="T7" fmla="*/ 0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22"/>
                      </a:lnTo>
                      <a:lnTo>
                        <a:pt x="33"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46" name="Freeform 530"/>
                <p:cNvSpPr>
                  <a:spLocks/>
                </p:cNvSpPr>
                <p:nvPr/>
              </p:nvSpPr>
              <p:spPr bwMode="auto">
                <a:xfrm>
                  <a:off x="7250" y="9270"/>
                  <a:ext cx="33" cy="22"/>
                </a:xfrm>
                <a:custGeom>
                  <a:avLst/>
                  <a:gdLst>
                    <a:gd name="T0" fmla="*/ 0 w 33"/>
                    <a:gd name="T1" fmla="*/ 11 h 22"/>
                    <a:gd name="T2" fmla="*/ 22 w 33"/>
                    <a:gd name="T3" fmla="*/ 22 h 22"/>
                    <a:gd name="T4" fmla="*/ 33 w 33"/>
                    <a:gd name="T5" fmla="*/ 11 h 22"/>
                    <a:gd name="T6" fmla="*/ 11 w 33"/>
                    <a:gd name="T7" fmla="*/ 0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22"/>
                      </a:lnTo>
                      <a:lnTo>
                        <a:pt x="33"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47" name="Freeform 531"/>
                <p:cNvSpPr>
                  <a:spLocks/>
                </p:cNvSpPr>
                <p:nvPr/>
              </p:nvSpPr>
              <p:spPr bwMode="auto">
                <a:xfrm>
                  <a:off x="7272" y="9281"/>
                  <a:ext cx="34" cy="23"/>
                </a:xfrm>
                <a:custGeom>
                  <a:avLst/>
                  <a:gdLst>
                    <a:gd name="T0" fmla="*/ 0 w 34"/>
                    <a:gd name="T1" fmla="*/ 11 h 23"/>
                    <a:gd name="T2" fmla="*/ 23 w 34"/>
                    <a:gd name="T3" fmla="*/ 23 h 23"/>
                    <a:gd name="T4" fmla="*/ 34 w 34"/>
                    <a:gd name="T5" fmla="*/ 11 h 23"/>
                    <a:gd name="T6" fmla="*/ 11 w 34"/>
                    <a:gd name="T7" fmla="*/ 0 h 23"/>
                    <a:gd name="T8" fmla="*/ 0 w 34"/>
                    <a:gd name="T9" fmla="*/ 11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1"/>
                      </a:moveTo>
                      <a:lnTo>
                        <a:pt x="23" y="23"/>
                      </a:lnTo>
                      <a:lnTo>
                        <a:pt x="34"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48" name="Freeform 532"/>
                <p:cNvSpPr>
                  <a:spLocks/>
                </p:cNvSpPr>
                <p:nvPr/>
              </p:nvSpPr>
              <p:spPr bwMode="auto">
                <a:xfrm>
                  <a:off x="7328" y="9304"/>
                  <a:ext cx="34" cy="22"/>
                </a:xfrm>
                <a:custGeom>
                  <a:avLst/>
                  <a:gdLst>
                    <a:gd name="T0" fmla="*/ 0 w 34"/>
                    <a:gd name="T1" fmla="*/ 11 h 22"/>
                    <a:gd name="T2" fmla="*/ 23 w 34"/>
                    <a:gd name="T3" fmla="*/ 22 h 22"/>
                    <a:gd name="T4" fmla="*/ 34 w 34"/>
                    <a:gd name="T5" fmla="*/ 11 h 22"/>
                    <a:gd name="T6" fmla="*/ 11 w 34"/>
                    <a:gd name="T7" fmla="*/ 0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22"/>
                      </a:lnTo>
                      <a:lnTo>
                        <a:pt x="34"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49" name="Freeform 533"/>
                <p:cNvSpPr>
                  <a:spLocks/>
                </p:cNvSpPr>
                <p:nvPr/>
              </p:nvSpPr>
              <p:spPr bwMode="auto">
                <a:xfrm>
                  <a:off x="7339" y="9315"/>
                  <a:ext cx="34" cy="22"/>
                </a:xfrm>
                <a:custGeom>
                  <a:avLst/>
                  <a:gdLst>
                    <a:gd name="T0" fmla="*/ 0 w 34"/>
                    <a:gd name="T1" fmla="*/ 11 h 22"/>
                    <a:gd name="T2" fmla="*/ 23 w 34"/>
                    <a:gd name="T3" fmla="*/ 22 h 22"/>
                    <a:gd name="T4" fmla="*/ 34 w 34"/>
                    <a:gd name="T5" fmla="*/ 11 h 22"/>
                    <a:gd name="T6" fmla="*/ 12 w 34"/>
                    <a:gd name="T7" fmla="*/ 0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22"/>
                      </a:lnTo>
                      <a:lnTo>
                        <a:pt x="34" y="11"/>
                      </a:lnTo>
                      <a:lnTo>
                        <a:pt x="12"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50" name="Freeform 534"/>
                <p:cNvSpPr>
                  <a:spLocks/>
                </p:cNvSpPr>
                <p:nvPr/>
              </p:nvSpPr>
              <p:spPr bwMode="auto">
                <a:xfrm>
                  <a:off x="7406" y="9348"/>
                  <a:ext cx="34" cy="23"/>
                </a:xfrm>
                <a:custGeom>
                  <a:avLst/>
                  <a:gdLst>
                    <a:gd name="T0" fmla="*/ 0 w 34"/>
                    <a:gd name="T1" fmla="*/ 12 h 23"/>
                    <a:gd name="T2" fmla="*/ 23 w 34"/>
                    <a:gd name="T3" fmla="*/ 23 h 23"/>
                    <a:gd name="T4" fmla="*/ 34 w 34"/>
                    <a:gd name="T5" fmla="*/ 12 h 23"/>
                    <a:gd name="T6" fmla="*/ 12 w 34"/>
                    <a:gd name="T7" fmla="*/ 0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3" y="23"/>
                      </a:lnTo>
                      <a:lnTo>
                        <a:pt x="34" y="12"/>
                      </a:lnTo>
                      <a:lnTo>
                        <a:pt x="12" y="0"/>
                      </a:lnTo>
                      <a:lnTo>
                        <a:pt x="0" y="1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51" name="Freeform 535"/>
                <p:cNvSpPr>
                  <a:spLocks/>
                </p:cNvSpPr>
                <p:nvPr/>
              </p:nvSpPr>
              <p:spPr bwMode="auto">
                <a:xfrm>
                  <a:off x="7462" y="9382"/>
                  <a:ext cx="34" cy="22"/>
                </a:xfrm>
                <a:custGeom>
                  <a:avLst/>
                  <a:gdLst>
                    <a:gd name="T0" fmla="*/ 0 w 34"/>
                    <a:gd name="T1" fmla="*/ 11 h 22"/>
                    <a:gd name="T2" fmla="*/ 23 w 34"/>
                    <a:gd name="T3" fmla="*/ 22 h 22"/>
                    <a:gd name="T4" fmla="*/ 34 w 34"/>
                    <a:gd name="T5" fmla="*/ 11 h 22"/>
                    <a:gd name="T6" fmla="*/ 12 w 34"/>
                    <a:gd name="T7" fmla="*/ 0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22"/>
                      </a:lnTo>
                      <a:lnTo>
                        <a:pt x="34" y="11"/>
                      </a:lnTo>
                      <a:lnTo>
                        <a:pt x="12"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52" name="Rectangle 536"/>
                <p:cNvSpPr>
                  <a:spLocks noChangeArrowheads="1"/>
                </p:cNvSpPr>
                <p:nvPr/>
              </p:nvSpPr>
              <p:spPr bwMode="auto">
                <a:xfrm>
                  <a:off x="7541" y="9416"/>
                  <a:ext cx="11"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453" name="Freeform 537"/>
                <p:cNvSpPr>
                  <a:spLocks/>
                </p:cNvSpPr>
                <p:nvPr/>
              </p:nvSpPr>
              <p:spPr bwMode="auto">
                <a:xfrm>
                  <a:off x="7518" y="9416"/>
                  <a:ext cx="34" cy="22"/>
                </a:xfrm>
                <a:custGeom>
                  <a:avLst/>
                  <a:gdLst>
                    <a:gd name="T0" fmla="*/ 0 w 34"/>
                    <a:gd name="T1" fmla="*/ 11 h 22"/>
                    <a:gd name="T2" fmla="*/ 23 w 34"/>
                    <a:gd name="T3" fmla="*/ 22 h 22"/>
                    <a:gd name="T4" fmla="*/ 34 w 34"/>
                    <a:gd name="T5" fmla="*/ 11 h 22"/>
                    <a:gd name="T6" fmla="*/ 12 w 34"/>
                    <a:gd name="T7" fmla="*/ 0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22"/>
                      </a:lnTo>
                      <a:lnTo>
                        <a:pt x="34" y="11"/>
                      </a:lnTo>
                      <a:lnTo>
                        <a:pt x="12"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54" name="Rectangle 538"/>
                <p:cNvSpPr>
                  <a:spLocks noChangeArrowheads="1"/>
                </p:cNvSpPr>
                <p:nvPr/>
              </p:nvSpPr>
              <p:spPr bwMode="auto">
                <a:xfrm>
                  <a:off x="7597" y="9449"/>
                  <a:ext cx="11"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455" name="Freeform 539"/>
                <p:cNvSpPr>
                  <a:spLocks/>
                </p:cNvSpPr>
                <p:nvPr/>
              </p:nvSpPr>
              <p:spPr bwMode="auto">
                <a:xfrm>
                  <a:off x="7586" y="9449"/>
                  <a:ext cx="33" cy="23"/>
                </a:xfrm>
                <a:custGeom>
                  <a:avLst/>
                  <a:gdLst>
                    <a:gd name="T0" fmla="*/ 0 w 33"/>
                    <a:gd name="T1" fmla="*/ 11 h 23"/>
                    <a:gd name="T2" fmla="*/ 22 w 33"/>
                    <a:gd name="T3" fmla="*/ 23 h 23"/>
                    <a:gd name="T4" fmla="*/ 33 w 33"/>
                    <a:gd name="T5" fmla="*/ 11 h 23"/>
                    <a:gd name="T6" fmla="*/ 11 w 33"/>
                    <a:gd name="T7" fmla="*/ 0 h 23"/>
                    <a:gd name="T8" fmla="*/ 0 w 33"/>
                    <a:gd name="T9" fmla="*/ 11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0" y="11"/>
                      </a:moveTo>
                      <a:lnTo>
                        <a:pt x="22" y="23"/>
                      </a:lnTo>
                      <a:lnTo>
                        <a:pt x="33"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56" name="Freeform 540"/>
                <p:cNvSpPr>
                  <a:spLocks/>
                </p:cNvSpPr>
                <p:nvPr/>
              </p:nvSpPr>
              <p:spPr bwMode="auto">
                <a:xfrm>
                  <a:off x="7642" y="9472"/>
                  <a:ext cx="33" cy="22"/>
                </a:xfrm>
                <a:custGeom>
                  <a:avLst/>
                  <a:gdLst>
                    <a:gd name="T0" fmla="*/ 0 w 33"/>
                    <a:gd name="T1" fmla="*/ 11 h 22"/>
                    <a:gd name="T2" fmla="*/ 22 w 33"/>
                    <a:gd name="T3" fmla="*/ 22 h 22"/>
                    <a:gd name="T4" fmla="*/ 33 w 33"/>
                    <a:gd name="T5" fmla="*/ 11 h 22"/>
                    <a:gd name="T6" fmla="*/ 11 w 33"/>
                    <a:gd name="T7" fmla="*/ 0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22"/>
                      </a:lnTo>
                      <a:lnTo>
                        <a:pt x="33"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57" name="Freeform 541"/>
                <p:cNvSpPr>
                  <a:spLocks/>
                </p:cNvSpPr>
                <p:nvPr/>
              </p:nvSpPr>
              <p:spPr bwMode="auto">
                <a:xfrm>
                  <a:off x="7675" y="9460"/>
                  <a:ext cx="23" cy="34"/>
                </a:xfrm>
                <a:custGeom>
                  <a:avLst/>
                  <a:gdLst>
                    <a:gd name="T0" fmla="*/ 0 w 23"/>
                    <a:gd name="T1" fmla="*/ 0 h 34"/>
                    <a:gd name="T2" fmla="*/ 11 w 23"/>
                    <a:gd name="T3" fmla="*/ 23 h 34"/>
                    <a:gd name="T4" fmla="*/ 23 w 23"/>
                    <a:gd name="T5" fmla="*/ 34 h 34"/>
                    <a:gd name="T6" fmla="*/ 11 w 23"/>
                    <a:gd name="T7" fmla="*/ 12 h 34"/>
                    <a:gd name="T8" fmla="*/ 0 w 23"/>
                    <a:gd name="T9" fmla="*/ 0 h 34"/>
                    <a:gd name="T10" fmla="*/ 0 60000 65536"/>
                    <a:gd name="T11" fmla="*/ 0 60000 65536"/>
                    <a:gd name="T12" fmla="*/ 0 60000 65536"/>
                    <a:gd name="T13" fmla="*/ 0 60000 65536"/>
                    <a:gd name="T14" fmla="*/ 0 60000 65536"/>
                    <a:gd name="T15" fmla="*/ 0 w 23"/>
                    <a:gd name="T16" fmla="*/ 0 h 34"/>
                    <a:gd name="T17" fmla="*/ 23 w 23"/>
                    <a:gd name="T18" fmla="*/ 34 h 34"/>
                  </a:gdLst>
                  <a:ahLst/>
                  <a:cxnLst>
                    <a:cxn ang="T10">
                      <a:pos x="T0" y="T1"/>
                    </a:cxn>
                    <a:cxn ang="T11">
                      <a:pos x="T2" y="T3"/>
                    </a:cxn>
                    <a:cxn ang="T12">
                      <a:pos x="T4" y="T5"/>
                    </a:cxn>
                    <a:cxn ang="T13">
                      <a:pos x="T6" y="T7"/>
                    </a:cxn>
                    <a:cxn ang="T14">
                      <a:pos x="T8" y="T9"/>
                    </a:cxn>
                  </a:cxnLst>
                  <a:rect l="T15" t="T16" r="T17" b="T18"/>
                  <a:pathLst>
                    <a:path w="23" h="34">
                      <a:moveTo>
                        <a:pt x="0" y="0"/>
                      </a:moveTo>
                      <a:lnTo>
                        <a:pt x="11" y="23"/>
                      </a:lnTo>
                      <a:lnTo>
                        <a:pt x="23" y="34"/>
                      </a:lnTo>
                      <a:lnTo>
                        <a:pt x="11" y="1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58" name="Freeform 542"/>
                <p:cNvSpPr>
                  <a:spLocks/>
                </p:cNvSpPr>
                <p:nvPr/>
              </p:nvSpPr>
              <p:spPr bwMode="auto">
                <a:xfrm>
                  <a:off x="7686" y="9505"/>
                  <a:ext cx="34" cy="23"/>
                </a:xfrm>
                <a:custGeom>
                  <a:avLst/>
                  <a:gdLst>
                    <a:gd name="T0" fmla="*/ 0 w 34"/>
                    <a:gd name="T1" fmla="*/ 11 h 23"/>
                    <a:gd name="T2" fmla="*/ 23 w 34"/>
                    <a:gd name="T3" fmla="*/ 23 h 23"/>
                    <a:gd name="T4" fmla="*/ 34 w 34"/>
                    <a:gd name="T5" fmla="*/ 11 h 23"/>
                    <a:gd name="T6" fmla="*/ 12 w 34"/>
                    <a:gd name="T7" fmla="*/ 0 h 23"/>
                    <a:gd name="T8" fmla="*/ 0 w 34"/>
                    <a:gd name="T9" fmla="*/ 11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1"/>
                      </a:moveTo>
                      <a:lnTo>
                        <a:pt x="23" y="23"/>
                      </a:lnTo>
                      <a:lnTo>
                        <a:pt x="34" y="11"/>
                      </a:lnTo>
                      <a:lnTo>
                        <a:pt x="12"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59" name="Freeform 543"/>
                <p:cNvSpPr>
                  <a:spLocks/>
                </p:cNvSpPr>
                <p:nvPr/>
              </p:nvSpPr>
              <p:spPr bwMode="auto">
                <a:xfrm>
                  <a:off x="7731" y="9528"/>
                  <a:ext cx="34" cy="22"/>
                </a:xfrm>
                <a:custGeom>
                  <a:avLst/>
                  <a:gdLst>
                    <a:gd name="T0" fmla="*/ 0 w 34"/>
                    <a:gd name="T1" fmla="*/ 11 h 22"/>
                    <a:gd name="T2" fmla="*/ 23 w 34"/>
                    <a:gd name="T3" fmla="*/ 22 h 22"/>
                    <a:gd name="T4" fmla="*/ 34 w 34"/>
                    <a:gd name="T5" fmla="*/ 11 h 22"/>
                    <a:gd name="T6" fmla="*/ 11 w 34"/>
                    <a:gd name="T7" fmla="*/ 0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22"/>
                      </a:lnTo>
                      <a:lnTo>
                        <a:pt x="34"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60" name="Freeform 544"/>
                <p:cNvSpPr>
                  <a:spLocks/>
                </p:cNvSpPr>
                <p:nvPr/>
              </p:nvSpPr>
              <p:spPr bwMode="auto">
                <a:xfrm>
                  <a:off x="7754" y="9539"/>
                  <a:ext cx="33" cy="22"/>
                </a:xfrm>
                <a:custGeom>
                  <a:avLst/>
                  <a:gdLst>
                    <a:gd name="T0" fmla="*/ 0 w 33"/>
                    <a:gd name="T1" fmla="*/ 11 h 22"/>
                    <a:gd name="T2" fmla="*/ 22 w 33"/>
                    <a:gd name="T3" fmla="*/ 22 h 22"/>
                    <a:gd name="T4" fmla="*/ 33 w 33"/>
                    <a:gd name="T5" fmla="*/ 11 h 22"/>
                    <a:gd name="T6" fmla="*/ 11 w 33"/>
                    <a:gd name="T7" fmla="*/ 0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22"/>
                      </a:lnTo>
                      <a:lnTo>
                        <a:pt x="33"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61" name="Freeform 545"/>
                <p:cNvSpPr>
                  <a:spLocks/>
                </p:cNvSpPr>
                <p:nvPr/>
              </p:nvSpPr>
              <p:spPr bwMode="auto">
                <a:xfrm>
                  <a:off x="7776" y="9550"/>
                  <a:ext cx="34" cy="22"/>
                </a:xfrm>
                <a:custGeom>
                  <a:avLst/>
                  <a:gdLst>
                    <a:gd name="T0" fmla="*/ 0 w 34"/>
                    <a:gd name="T1" fmla="*/ 11 h 22"/>
                    <a:gd name="T2" fmla="*/ 22 w 34"/>
                    <a:gd name="T3" fmla="*/ 22 h 22"/>
                    <a:gd name="T4" fmla="*/ 34 w 34"/>
                    <a:gd name="T5" fmla="*/ 11 h 22"/>
                    <a:gd name="T6" fmla="*/ 11 w 34"/>
                    <a:gd name="T7" fmla="*/ 0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2" y="22"/>
                      </a:lnTo>
                      <a:lnTo>
                        <a:pt x="34"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62" name="Freeform 546"/>
                <p:cNvSpPr>
                  <a:spLocks/>
                </p:cNvSpPr>
                <p:nvPr/>
              </p:nvSpPr>
              <p:spPr bwMode="auto">
                <a:xfrm>
                  <a:off x="7832" y="9572"/>
                  <a:ext cx="34" cy="23"/>
                </a:xfrm>
                <a:custGeom>
                  <a:avLst/>
                  <a:gdLst>
                    <a:gd name="T0" fmla="*/ 0 w 34"/>
                    <a:gd name="T1" fmla="*/ 12 h 23"/>
                    <a:gd name="T2" fmla="*/ 22 w 34"/>
                    <a:gd name="T3" fmla="*/ 23 h 23"/>
                    <a:gd name="T4" fmla="*/ 34 w 34"/>
                    <a:gd name="T5" fmla="*/ 12 h 23"/>
                    <a:gd name="T6" fmla="*/ 11 w 34"/>
                    <a:gd name="T7" fmla="*/ 0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2" y="23"/>
                      </a:lnTo>
                      <a:lnTo>
                        <a:pt x="34" y="12"/>
                      </a:lnTo>
                      <a:lnTo>
                        <a:pt x="11" y="0"/>
                      </a:lnTo>
                      <a:lnTo>
                        <a:pt x="0" y="1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63" name="Freeform 547"/>
                <p:cNvSpPr>
                  <a:spLocks/>
                </p:cNvSpPr>
                <p:nvPr/>
              </p:nvSpPr>
              <p:spPr bwMode="auto">
                <a:xfrm>
                  <a:off x="7843" y="9584"/>
                  <a:ext cx="34" cy="22"/>
                </a:xfrm>
                <a:custGeom>
                  <a:avLst/>
                  <a:gdLst>
                    <a:gd name="T0" fmla="*/ 0 w 34"/>
                    <a:gd name="T1" fmla="*/ 11 h 22"/>
                    <a:gd name="T2" fmla="*/ 23 w 34"/>
                    <a:gd name="T3" fmla="*/ 22 h 22"/>
                    <a:gd name="T4" fmla="*/ 34 w 34"/>
                    <a:gd name="T5" fmla="*/ 11 h 22"/>
                    <a:gd name="T6" fmla="*/ 11 w 34"/>
                    <a:gd name="T7" fmla="*/ 0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22"/>
                      </a:lnTo>
                      <a:lnTo>
                        <a:pt x="34"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64" name="Freeform 548"/>
                <p:cNvSpPr>
                  <a:spLocks/>
                </p:cNvSpPr>
                <p:nvPr/>
              </p:nvSpPr>
              <p:spPr bwMode="auto">
                <a:xfrm>
                  <a:off x="7910" y="9617"/>
                  <a:ext cx="34" cy="22"/>
                </a:xfrm>
                <a:custGeom>
                  <a:avLst/>
                  <a:gdLst>
                    <a:gd name="T0" fmla="*/ 0 w 34"/>
                    <a:gd name="T1" fmla="*/ 11 h 22"/>
                    <a:gd name="T2" fmla="*/ 23 w 34"/>
                    <a:gd name="T3" fmla="*/ 22 h 22"/>
                    <a:gd name="T4" fmla="*/ 34 w 34"/>
                    <a:gd name="T5" fmla="*/ 11 h 22"/>
                    <a:gd name="T6" fmla="*/ 11 w 34"/>
                    <a:gd name="T7" fmla="*/ 0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22"/>
                      </a:lnTo>
                      <a:lnTo>
                        <a:pt x="34"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65" name="Freeform 549"/>
                <p:cNvSpPr>
                  <a:spLocks/>
                </p:cNvSpPr>
                <p:nvPr/>
              </p:nvSpPr>
              <p:spPr bwMode="auto">
                <a:xfrm>
                  <a:off x="7933" y="9628"/>
                  <a:ext cx="33" cy="23"/>
                </a:xfrm>
                <a:custGeom>
                  <a:avLst/>
                  <a:gdLst>
                    <a:gd name="T0" fmla="*/ 0 w 33"/>
                    <a:gd name="T1" fmla="*/ 11 h 23"/>
                    <a:gd name="T2" fmla="*/ 22 w 33"/>
                    <a:gd name="T3" fmla="*/ 23 h 23"/>
                    <a:gd name="T4" fmla="*/ 33 w 33"/>
                    <a:gd name="T5" fmla="*/ 11 h 23"/>
                    <a:gd name="T6" fmla="*/ 11 w 33"/>
                    <a:gd name="T7" fmla="*/ 0 h 23"/>
                    <a:gd name="T8" fmla="*/ 0 w 33"/>
                    <a:gd name="T9" fmla="*/ 11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0" y="11"/>
                      </a:moveTo>
                      <a:lnTo>
                        <a:pt x="22" y="23"/>
                      </a:lnTo>
                      <a:lnTo>
                        <a:pt x="33"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66" name="Freeform 550"/>
                <p:cNvSpPr>
                  <a:spLocks/>
                </p:cNvSpPr>
                <p:nvPr/>
              </p:nvSpPr>
              <p:spPr bwMode="auto">
                <a:xfrm>
                  <a:off x="8000" y="9651"/>
                  <a:ext cx="33" cy="22"/>
                </a:xfrm>
                <a:custGeom>
                  <a:avLst/>
                  <a:gdLst>
                    <a:gd name="T0" fmla="*/ 0 w 33"/>
                    <a:gd name="T1" fmla="*/ 11 h 22"/>
                    <a:gd name="T2" fmla="*/ 22 w 33"/>
                    <a:gd name="T3" fmla="*/ 22 h 22"/>
                    <a:gd name="T4" fmla="*/ 33 w 33"/>
                    <a:gd name="T5" fmla="*/ 11 h 22"/>
                    <a:gd name="T6" fmla="*/ 11 w 33"/>
                    <a:gd name="T7" fmla="*/ 0 h 22"/>
                    <a:gd name="T8" fmla="*/ 0 w 33"/>
                    <a:gd name="T9" fmla="*/ 11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11"/>
                      </a:moveTo>
                      <a:lnTo>
                        <a:pt x="22" y="22"/>
                      </a:lnTo>
                      <a:lnTo>
                        <a:pt x="33"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67" name="Freeform 551"/>
                <p:cNvSpPr>
                  <a:spLocks/>
                </p:cNvSpPr>
                <p:nvPr/>
              </p:nvSpPr>
              <p:spPr bwMode="auto">
                <a:xfrm>
                  <a:off x="8022" y="9662"/>
                  <a:ext cx="34" cy="22"/>
                </a:xfrm>
                <a:custGeom>
                  <a:avLst/>
                  <a:gdLst>
                    <a:gd name="T0" fmla="*/ 0 w 34"/>
                    <a:gd name="T1" fmla="*/ 11 h 22"/>
                    <a:gd name="T2" fmla="*/ 23 w 34"/>
                    <a:gd name="T3" fmla="*/ 22 h 22"/>
                    <a:gd name="T4" fmla="*/ 34 w 34"/>
                    <a:gd name="T5" fmla="*/ 11 h 22"/>
                    <a:gd name="T6" fmla="*/ 11 w 34"/>
                    <a:gd name="T7" fmla="*/ 0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22"/>
                      </a:lnTo>
                      <a:lnTo>
                        <a:pt x="34"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68" name="Freeform 552"/>
                <p:cNvSpPr>
                  <a:spLocks/>
                </p:cNvSpPr>
                <p:nvPr/>
              </p:nvSpPr>
              <p:spPr bwMode="auto">
                <a:xfrm>
                  <a:off x="8089" y="9684"/>
                  <a:ext cx="34" cy="23"/>
                </a:xfrm>
                <a:custGeom>
                  <a:avLst/>
                  <a:gdLst>
                    <a:gd name="T0" fmla="*/ 0 w 34"/>
                    <a:gd name="T1" fmla="*/ 11 h 23"/>
                    <a:gd name="T2" fmla="*/ 23 w 34"/>
                    <a:gd name="T3" fmla="*/ 23 h 23"/>
                    <a:gd name="T4" fmla="*/ 34 w 34"/>
                    <a:gd name="T5" fmla="*/ 11 h 23"/>
                    <a:gd name="T6" fmla="*/ 12 w 34"/>
                    <a:gd name="T7" fmla="*/ 0 h 23"/>
                    <a:gd name="T8" fmla="*/ 0 w 34"/>
                    <a:gd name="T9" fmla="*/ 11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1"/>
                      </a:moveTo>
                      <a:lnTo>
                        <a:pt x="23" y="23"/>
                      </a:lnTo>
                      <a:lnTo>
                        <a:pt x="34" y="11"/>
                      </a:lnTo>
                      <a:lnTo>
                        <a:pt x="12"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69" name="Freeform 553"/>
                <p:cNvSpPr>
                  <a:spLocks/>
                </p:cNvSpPr>
                <p:nvPr/>
              </p:nvSpPr>
              <p:spPr bwMode="auto">
                <a:xfrm>
                  <a:off x="8123" y="9695"/>
                  <a:ext cx="34" cy="23"/>
                </a:xfrm>
                <a:custGeom>
                  <a:avLst/>
                  <a:gdLst>
                    <a:gd name="T0" fmla="*/ 0 w 34"/>
                    <a:gd name="T1" fmla="*/ 12 h 23"/>
                    <a:gd name="T2" fmla="*/ 22 w 34"/>
                    <a:gd name="T3" fmla="*/ 23 h 23"/>
                    <a:gd name="T4" fmla="*/ 34 w 34"/>
                    <a:gd name="T5" fmla="*/ 12 h 23"/>
                    <a:gd name="T6" fmla="*/ 11 w 34"/>
                    <a:gd name="T7" fmla="*/ 0 h 23"/>
                    <a:gd name="T8" fmla="*/ 0 w 34"/>
                    <a:gd name="T9" fmla="*/ 12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0" y="12"/>
                      </a:moveTo>
                      <a:lnTo>
                        <a:pt x="22" y="23"/>
                      </a:lnTo>
                      <a:lnTo>
                        <a:pt x="34" y="12"/>
                      </a:lnTo>
                      <a:lnTo>
                        <a:pt x="11" y="0"/>
                      </a:lnTo>
                      <a:lnTo>
                        <a:pt x="0" y="1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70" name="Rectangle 554"/>
                <p:cNvSpPr>
                  <a:spLocks noChangeArrowheads="1"/>
                </p:cNvSpPr>
                <p:nvPr/>
              </p:nvSpPr>
              <p:spPr bwMode="auto">
                <a:xfrm>
                  <a:off x="8201" y="9718"/>
                  <a:ext cx="23" cy="1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471" name="Freeform 555"/>
                <p:cNvSpPr>
                  <a:spLocks/>
                </p:cNvSpPr>
                <p:nvPr/>
              </p:nvSpPr>
              <p:spPr bwMode="auto">
                <a:xfrm>
                  <a:off x="8257" y="9729"/>
                  <a:ext cx="34" cy="22"/>
                </a:xfrm>
                <a:custGeom>
                  <a:avLst/>
                  <a:gdLst>
                    <a:gd name="T0" fmla="*/ 0 w 34"/>
                    <a:gd name="T1" fmla="*/ 11 h 22"/>
                    <a:gd name="T2" fmla="*/ 23 w 34"/>
                    <a:gd name="T3" fmla="*/ 22 h 22"/>
                    <a:gd name="T4" fmla="*/ 34 w 34"/>
                    <a:gd name="T5" fmla="*/ 11 h 22"/>
                    <a:gd name="T6" fmla="*/ 12 w 34"/>
                    <a:gd name="T7" fmla="*/ 0 h 22"/>
                    <a:gd name="T8" fmla="*/ 0 w 34"/>
                    <a:gd name="T9" fmla="*/ 11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1"/>
                      </a:moveTo>
                      <a:lnTo>
                        <a:pt x="23" y="22"/>
                      </a:lnTo>
                      <a:lnTo>
                        <a:pt x="34" y="11"/>
                      </a:lnTo>
                      <a:lnTo>
                        <a:pt x="12"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72" name="Freeform 556"/>
                <p:cNvSpPr>
                  <a:spLocks/>
                </p:cNvSpPr>
                <p:nvPr/>
              </p:nvSpPr>
              <p:spPr bwMode="auto">
                <a:xfrm>
                  <a:off x="8325" y="9740"/>
                  <a:ext cx="33" cy="23"/>
                </a:xfrm>
                <a:custGeom>
                  <a:avLst/>
                  <a:gdLst>
                    <a:gd name="T0" fmla="*/ 0 w 33"/>
                    <a:gd name="T1" fmla="*/ 11 h 23"/>
                    <a:gd name="T2" fmla="*/ 22 w 33"/>
                    <a:gd name="T3" fmla="*/ 23 h 23"/>
                    <a:gd name="T4" fmla="*/ 33 w 33"/>
                    <a:gd name="T5" fmla="*/ 11 h 23"/>
                    <a:gd name="T6" fmla="*/ 11 w 33"/>
                    <a:gd name="T7" fmla="*/ 0 h 23"/>
                    <a:gd name="T8" fmla="*/ 0 w 33"/>
                    <a:gd name="T9" fmla="*/ 11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0" y="11"/>
                      </a:moveTo>
                      <a:lnTo>
                        <a:pt x="22" y="23"/>
                      </a:lnTo>
                      <a:lnTo>
                        <a:pt x="33" y="11"/>
                      </a:lnTo>
                      <a:lnTo>
                        <a:pt x="11" y="0"/>
                      </a:lnTo>
                      <a:lnTo>
                        <a:pt x="0"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73" name="Rectangle 557"/>
                <p:cNvSpPr>
                  <a:spLocks noChangeArrowheads="1"/>
                </p:cNvSpPr>
                <p:nvPr/>
              </p:nvSpPr>
              <p:spPr bwMode="auto">
                <a:xfrm>
                  <a:off x="3566" y="9651"/>
                  <a:ext cx="121"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100">
                      <a:solidFill>
                        <a:srgbClr val="000000"/>
                      </a:solidFill>
                      <a:latin typeface="Arial" charset="0"/>
                    </a:rPr>
                    <a:t>0</a:t>
                  </a:r>
                  <a:endParaRPr lang="ru-RU">
                    <a:latin typeface="Arial" charset="0"/>
                  </a:endParaRPr>
                </a:p>
              </p:txBody>
            </p:sp>
            <p:sp>
              <p:nvSpPr>
                <p:cNvPr id="13474" name="Rectangle 558"/>
                <p:cNvSpPr>
                  <a:spLocks noChangeArrowheads="1"/>
                </p:cNvSpPr>
                <p:nvPr/>
              </p:nvSpPr>
              <p:spPr bwMode="auto">
                <a:xfrm>
                  <a:off x="3376" y="8979"/>
                  <a:ext cx="303"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100">
                      <a:solidFill>
                        <a:srgbClr val="000000"/>
                      </a:solidFill>
                      <a:latin typeface="Arial" charset="0"/>
                    </a:rPr>
                    <a:t>0,2</a:t>
                  </a:r>
                  <a:endParaRPr lang="ru-RU">
                    <a:latin typeface="Arial" charset="0"/>
                  </a:endParaRPr>
                </a:p>
              </p:txBody>
            </p:sp>
            <p:sp>
              <p:nvSpPr>
                <p:cNvPr id="13475" name="Rectangle 559"/>
                <p:cNvSpPr>
                  <a:spLocks noChangeArrowheads="1"/>
                </p:cNvSpPr>
                <p:nvPr/>
              </p:nvSpPr>
              <p:spPr bwMode="auto">
                <a:xfrm>
                  <a:off x="3376" y="8318"/>
                  <a:ext cx="303"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100">
                      <a:solidFill>
                        <a:srgbClr val="000000"/>
                      </a:solidFill>
                      <a:latin typeface="Arial" charset="0"/>
                    </a:rPr>
                    <a:t>0,4</a:t>
                  </a:r>
                  <a:endParaRPr lang="ru-RU">
                    <a:latin typeface="Arial" charset="0"/>
                  </a:endParaRPr>
                </a:p>
              </p:txBody>
            </p:sp>
            <p:sp>
              <p:nvSpPr>
                <p:cNvPr id="13476" name="Rectangle 560"/>
                <p:cNvSpPr>
                  <a:spLocks noChangeArrowheads="1"/>
                </p:cNvSpPr>
                <p:nvPr/>
              </p:nvSpPr>
              <p:spPr bwMode="auto">
                <a:xfrm>
                  <a:off x="3376" y="7647"/>
                  <a:ext cx="303"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100">
                      <a:solidFill>
                        <a:srgbClr val="000000"/>
                      </a:solidFill>
                      <a:latin typeface="Arial" charset="0"/>
                    </a:rPr>
                    <a:t>0,6</a:t>
                  </a:r>
                  <a:endParaRPr lang="ru-RU">
                    <a:latin typeface="Arial" charset="0"/>
                  </a:endParaRPr>
                </a:p>
              </p:txBody>
            </p:sp>
            <p:sp>
              <p:nvSpPr>
                <p:cNvPr id="13477" name="Rectangle 561"/>
                <p:cNvSpPr>
                  <a:spLocks noChangeArrowheads="1"/>
                </p:cNvSpPr>
                <p:nvPr/>
              </p:nvSpPr>
              <p:spPr bwMode="auto">
                <a:xfrm>
                  <a:off x="3376" y="6986"/>
                  <a:ext cx="303"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100">
                      <a:solidFill>
                        <a:srgbClr val="000000"/>
                      </a:solidFill>
                      <a:latin typeface="Arial" charset="0"/>
                    </a:rPr>
                    <a:t>0,8</a:t>
                  </a:r>
                  <a:endParaRPr lang="ru-RU">
                    <a:latin typeface="Arial" charset="0"/>
                  </a:endParaRPr>
                </a:p>
              </p:txBody>
            </p:sp>
            <p:sp>
              <p:nvSpPr>
                <p:cNvPr id="13478" name="Rectangle 562"/>
                <p:cNvSpPr>
                  <a:spLocks noChangeArrowheads="1"/>
                </p:cNvSpPr>
                <p:nvPr/>
              </p:nvSpPr>
              <p:spPr bwMode="auto">
                <a:xfrm>
                  <a:off x="3566" y="6315"/>
                  <a:ext cx="121"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100">
                      <a:solidFill>
                        <a:srgbClr val="000000"/>
                      </a:solidFill>
                      <a:latin typeface="Arial" charset="0"/>
                    </a:rPr>
                    <a:t>1</a:t>
                  </a:r>
                  <a:endParaRPr lang="ru-RU">
                    <a:latin typeface="Arial" charset="0"/>
                  </a:endParaRPr>
                </a:p>
              </p:txBody>
            </p:sp>
            <p:sp>
              <p:nvSpPr>
                <p:cNvPr id="13479" name="Rectangle 563"/>
                <p:cNvSpPr>
                  <a:spLocks noChangeArrowheads="1"/>
                </p:cNvSpPr>
                <p:nvPr/>
              </p:nvSpPr>
              <p:spPr bwMode="auto">
                <a:xfrm>
                  <a:off x="3802" y="9964"/>
                  <a:ext cx="12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100">
                      <a:solidFill>
                        <a:srgbClr val="000000"/>
                      </a:solidFill>
                      <a:latin typeface="Arial" charset="0"/>
                    </a:rPr>
                    <a:t>1</a:t>
                  </a:r>
                  <a:endParaRPr lang="ru-RU">
                    <a:latin typeface="Arial" charset="0"/>
                  </a:endParaRPr>
                </a:p>
              </p:txBody>
            </p:sp>
            <p:sp>
              <p:nvSpPr>
                <p:cNvPr id="13480" name="Rectangle 564"/>
                <p:cNvSpPr>
                  <a:spLocks noChangeArrowheads="1"/>
                </p:cNvSpPr>
                <p:nvPr/>
              </p:nvSpPr>
              <p:spPr bwMode="auto">
                <a:xfrm>
                  <a:off x="5705" y="9964"/>
                  <a:ext cx="242"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100">
                      <a:solidFill>
                        <a:srgbClr val="000000"/>
                      </a:solidFill>
                      <a:latin typeface="Arial" charset="0"/>
                    </a:rPr>
                    <a:t>10</a:t>
                  </a:r>
                  <a:endParaRPr lang="ru-RU">
                    <a:latin typeface="Arial" charset="0"/>
                  </a:endParaRPr>
                </a:p>
              </p:txBody>
            </p:sp>
            <p:sp>
              <p:nvSpPr>
                <p:cNvPr id="13481" name="Rectangle 565"/>
                <p:cNvSpPr>
                  <a:spLocks noChangeArrowheads="1"/>
                </p:cNvSpPr>
                <p:nvPr/>
              </p:nvSpPr>
              <p:spPr bwMode="auto">
                <a:xfrm>
                  <a:off x="7608" y="9964"/>
                  <a:ext cx="364"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100">
                      <a:solidFill>
                        <a:srgbClr val="000000"/>
                      </a:solidFill>
                      <a:latin typeface="Arial" charset="0"/>
                    </a:rPr>
                    <a:t>100</a:t>
                  </a:r>
                  <a:endParaRPr lang="ru-RU">
                    <a:latin typeface="Arial" charset="0"/>
                  </a:endParaRPr>
                </a:p>
              </p:txBody>
            </p:sp>
            <p:sp>
              <p:nvSpPr>
                <p:cNvPr id="13482" name="Rectangle 566"/>
                <p:cNvSpPr>
                  <a:spLocks noChangeArrowheads="1"/>
                </p:cNvSpPr>
                <p:nvPr/>
              </p:nvSpPr>
              <p:spPr bwMode="auto">
                <a:xfrm>
                  <a:off x="9511" y="9964"/>
                  <a:ext cx="485"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100">
                      <a:solidFill>
                        <a:srgbClr val="000000"/>
                      </a:solidFill>
                      <a:latin typeface="Arial" charset="0"/>
                    </a:rPr>
                    <a:t>1000</a:t>
                  </a:r>
                  <a:endParaRPr lang="ru-RU">
                    <a:latin typeface="Arial" charset="0"/>
                  </a:endParaRPr>
                </a:p>
              </p:txBody>
            </p:sp>
            <p:sp>
              <p:nvSpPr>
                <p:cNvPr id="13483" name="Rectangle 567"/>
                <p:cNvSpPr>
                  <a:spLocks noChangeArrowheads="1"/>
                </p:cNvSpPr>
                <p:nvPr/>
              </p:nvSpPr>
              <p:spPr bwMode="auto">
                <a:xfrm>
                  <a:off x="3219" y="6136"/>
                  <a:ext cx="6818" cy="4153"/>
                </a:xfrm>
                <a:prstGeom prst="rect">
                  <a:avLst/>
                </a:prstGeom>
                <a:noFill/>
                <a:ln w="698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sp>
            <p:nvSpPr>
              <p:cNvPr id="13322" name="Text Box 568"/>
              <p:cNvSpPr txBox="1">
                <a:spLocks noChangeArrowheads="1"/>
              </p:cNvSpPr>
              <p:nvPr/>
            </p:nvSpPr>
            <p:spPr bwMode="auto">
              <a:xfrm>
                <a:off x="3861" y="6484"/>
                <a:ext cx="5760" cy="57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1600" b="1">
                    <a:solidFill>
                      <a:srgbClr val="000000"/>
                    </a:solidFill>
                    <a:latin typeface="Times New Roman" pitchFamily="18" charset="0"/>
                  </a:rPr>
                  <a:t>U-Zr-O</a:t>
                </a:r>
                <a:endParaRPr lang="ru-RU">
                  <a:solidFill>
                    <a:srgbClr val="000000"/>
                  </a:solidFill>
                  <a:latin typeface="Arial" charset="0"/>
                </a:endParaRPr>
              </a:p>
            </p:txBody>
          </p:sp>
        </p:grpSp>
        <p:sp>
          <p:nvSpPr>
            <p:cNvPr id="13318" name="Text Box 569"/>
            <p:cNvSpPr txBox="1">
              <a:spLocks noChangeArrowheads="1"/>
            </p:cNvSpPr>
            <p:nvPr/>
          </p:nvSpPr>
          <p:spPr bwMode="auto">
            <a:xfrm>
              <a:off x="4223" y="3422"/>
              <a:ext cx="567"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1200" b="1">
                  <a:solidFill>
                    <a:srgbClr val="000000"/>
                  </a:solidFill>
                  <a:latin typeface="Arial" charset="0"/>
                </a:rPr>
                <a:t>t, years</a:t>
              </a:r>
              <a:endParaRPr lang="ru-RU">
                <a:solidFill>
                  <a:srgbClr val="000000"/>
                </a:solidFill>
                <a:latin typeface="Arial" charset="0"/>
              </a:endParaRPr>
            </a:p>
          </p:txBody>
        </p:sp>
        <p:sp>
          <p:nvSpPr>
            <p:cNvPr id="13319" name="AutoShape 570"/>
            <p:cNvSpPr>
              <a:spLocks noChangeArrowheads="1"/>
            </p:cNvSpPr>
            <p:nvPr/>
          </p:nvSpPr>
          <p:spPr bwMode="auto">
            <a:xfrm>
              <a:off x="1683" y="1560"/>
              <a:ext cx="846" cy="295"/>
            </a:xfrm>
            <a:prstGeom prst="wedgeRoundRectCallout">
              <a:avLst>
                <a:gd name="adj1" fmla="val 109259"/>
                <a:gd name="adj2" fmla="val 186806"/>
                <a:gd name="adj3" fmla="val 16667"/>
              </a:avLst>
            </a:prstGeom>
            <a:solidFill>
              <a:srgbClr val="FFFFFF"/>
            </a:solidFill>
            <a:ln w="9525">
              <a:solidFill>
                <a:srgbClr val="000000"/>
              </a:solidFill>
              <a:miter lim="800000"/>
              <a:headEnd/>
              <a:tailEnd/>
            </a:ln>
          </p:spPr>
          <p:txBody>
            <a:bodyPr lIns="0" tIns="0" rIns="0" bIns="0"/>
            <a:lstStyle/>
            <a:p>
              <a:pPr algn="ctr" eaLnBrk="0" hangingPunct="0"/>
              <a:r>
                <a:rPr lang="en-US" sz="1400" b="1">
                  <a:solidFill>
                    <a:srgbClr val="000000"/>
                  </a:solidFill>
                  <a:latin typeface="Times New Roman" pitchFamily="18" charset="0"/>
                </a:rPr>
                <a:t>1-</a:t>
              </a:r>
              <a:r>
                <a:rPr lang="en-US" sz="1400" b="1">
                  <a:solidFill>
                    <a:srgbClr val="000000"/>
                  </a:solidFill>
                  <a:latin typeface="Times New Roman" pitchFamily="18" charset="0"/>
                  <a:sym typeface="Symbol" pitchFamily="18" charset="2"/>
                </a:rPr>
                <a:t></a:t>
              </a:r>
              <a:r>
                <a:rPr lang="en-US" sz="1400" b="1">
                  <a:solidFill>
                    <a:srgbClr val="000000"/>
                  </a:solidFill>
                  <a:latin typeface="Times New Roman" pitchFamily="18" charset="0"/>
                </a:rPr>
                <a:t>FP</a:t>
              </a:r>
              <a:endParaRPr lang="ru-RU">
                <a:solidFill>
                  <a:srgbClr val="000000"/>
                </a:solidFill>
                <a:latin typeface="Arial" charset="0"/>
              </a:endParaRPr>
            </a:p>
          </p:txBody>
        </p:sp>
        <p:sp>
          <p:nvSpPr>
            <p:cNvPr id="13320" name="AutoShape 571"/>
            <p:cNvSpPr>
              <a:spLocks noChangeArrowheads="1"/>
            </p:cNvSpPr>
            <p:nvPr/>
          </p:nvSpPr>
          <p:spPr bwMode="auto">
            <a:xfrm>
              <a:off x="3470" y="2049"/>
              <a:ext cx="1506" cy="294"/>
            </a:xfrm>
            <a:prstGeom prst="wedgeRoundRectCallout">
              <a:avLst>
                <a:gd name="adj1" fmla="val -59417"/>
                <a:gd name="adj2" fmla="val 237269"/>
                <a:gd name="adj3" fmla="val 16667"/>
              </a:avLst>
            </a:prstGeom>
            <a:solidFill>
              <a:srgbClr val="FFFFFF"/>
            </a:solidFill>
            <a:ln w="9525">
              <a:solidFill>
                <a:srgbClr val="000000"/>
              </a:solidFill>
              <a:miter lim="800000"/>
              <a:headEnd/>
              <a:tailEnd/>
            </a:ln>
          </p:spPr>
          <p:txBody>
            <a:bodyPr lIns="0" tIns="0" rIns="0" bIns="0"/>
            <a:lstStyle/>
            <a:p>
              <a:pPr algn="ctr" eaLnBrk="0" hangingPunct="0"/>
              <a:r>
                <a:rPr lang="en-US" sz="1400" b="1">
                  <a:solidFill>
                    <a:srgbClr val="000000"/>
                  </a:solidFill>
                  <a:latin typeface="Times New Roman" pitchFamily="18" charset="0"/>
                </a:rPr>
                <a:t>(1-</a:t>
              </a:r>
              <a:r>
                <a:rPr lang="en-US" sz="1400" b="1">
                  <a:solidFill>
                    <a:srgbClr val="000000"/>
                  </a:solidFill>
                  <a:latin typeface="Times New Roman" pitchFamily="18" charset="0"/>
                  <a:sym typeface="Symbol" pitchFamily="18" charset="2"/>
                </a:rPr>
                <a:t></a:t>
              </a:r>
              <a:r>
                <a:rPr lang="en-US" sz="1400" b="1">
                  <a:solidFill>
                    <a:srgbClr val="000000"/>
                  </a:solidFill>
                  <a:latin typeface="Times New Roman" pitchFamily="18" charset="0"/>
                </a:rPr>
                <a:t>FP)*exp(-</a:t>
              </a:r>
              <a:r>
                <a:rPr lang="en-US" sz="1400" b="1">
                  <a:solidFill>
                    <a:srgbClr val="000000"/>
                  </a:solidFill>
                  <a:latin typeface="Times New Roman" pitchFamily="18" charset="0"/>
                  <a:sym typeface="Symbol" pitchFamily="18" charset="2"/>
                </a:rPr>
                <a:t></a:t>
              </a:r>
              <a:r>
                <a:rPr lang="en-US" sz="1400" b="1">
                  <a:solidFill>
                    <a:srgbClr val="000000"/>
                  </a:solidFill>
                  <a:latin typeface="Times New Roman" pitchFamily="18" charset="0"/>
                </a:rPr>
                <a:t>t)</a:t>
              </a:r>
              <a:endParaRPr lang="ru-RU">
                <a:solidFill>
                  <a:srgbClr val="000000"/>
                </a:solidFill>
                <a:latin typeface="Arial" charset="0"/>
              </a:endParaRPr>
            </a:p>
          </p:txBody>
        </p:sp>
      </p:grpSp>
      <p:sp>
        <p:nvSpPr>
          <p:cNvPr id="13315" name="Rectangle 572"/>
          <p:cNvSpPr>
            <a:spLocks noChangeArrowheads="1"/>
          </p:cNvSpPr>
          <p:nvPr/>
        </p:nvSpPr>
        <p:spPr bwMode="auto">
          <a:xfrm>
            <a:off x="539750" y="333375"/>
            <a:ext cx="8424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eaLnBrk="0" hangingPunct="0">
              <a:spcBef>
                <a:spcPct val="20000"/>
              </a:spcBef>
              <a:buClr>
                <a:srgbClr val="F9F9F9"/>
              </a:buClr>
              <a:buSzPct val="65000"/>
              <a:buFont typeface="Wingdings 2" pitchFamily="18" charset="2"/>
              <a:buNone/>
            </a:pPr>
            <a:r>
              <a:rPr lang="en-US" sz="2000" u="sng">
                <a:solidFill>
                  <a:srgbClr val="000099"/>
                </a:solidFill>
                <a:latin typeface="Arial" charset="0"/>
              </a:rPr>
              <a:t>Relative dynamics of the </a:t>
            </a:r>
            <a:r>
              <a:rPr lang="en-US" sz="2000" u="sng" baseline="30000">
                <a:solidFill>
                  <a:srgbClr val="000099"/>
                </a:solidFill>
                <a:latin typeface="Arial" charset="0"/>
              </a:rPr>
              <a:t>90</a:t>
            </a:r>
            <a:r>
              <a:rPr lang="en-US" sz="2000" u="sng">
                <a:solidFill>
                  <a:srgbClr val="000099"/>
                </a:solidFill>
                <a:latin typeface="Arial" charset="0"/>
              </a:rPr>
              <a:t>Sr inventories in the mobile forms in the trench (without release due the migrations from the trench)</a:t>
            </a:r>
            <a:endParaRPr lang="ru-RU" sz="2000" u="sng">
              <a:solidFill>
                <a:srgbClr val="000099"/>
              </a:solidFill>
              <a:latin typeface="Arial" charset="0"/>
            </a:endParaRPr>
          </a:p>
        </p:txBody>
      </p:sp>
      <p:sp>
        <p:nvSpPr>
          <p:cNvPr id="13316" name="Rectangle 7"/>
          <p:cNvSpPr>
            <a:spLocks noChangeArrowheads="1"/>
          </p:cNvSpPr>
          <p:nvPr/>
        </p:nvSpPr>
        <p:spPr bwMode="auto">
          <a:xfrm>
            <a:off x="0" y="6427788"/>
            <a:ext cx="3478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endParaRPr lang="en-GB" sz="1200">
              <a:solidFill>
                <a:srgbClr val="A50021"/>
              </a:solidFill>
            </a:endParaRPr>
          </a:p>
          <a:p>
            <a:r>
              <a:rPr lang="en-GB" sz="1000"/>
              <a:t>15</a:t>
            </a:r>
            <a:r>
              <a:rPr lang="en-GB" sz="1000" baseline="30000"/>
              <a:t>th</a:t>
            </a:r>
            <a:r>
              <a:rPr lang="en-GB" sz="1000"/>
              <a:t> CEG-SAM meeting by PSI, Villigen, March 10-12, 2009</a:t>
            </a:r>
            <a:endParaRPr lang="ru-RU" sz="10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fld id="{3425A308-9BFE-4A3F-B3CF-4C847BA9EBB0}" type="slidenum">
              <a:rPr lang="ru-RU"/>
              <a:pPr>
                <a:defRPr/>
              </a:pPr>
              <a:t>13</a:t>
            </a:fld>
            <a:endParaRPr lang="ru-RU"/>
          </a:p>
        </p:txBody>
      </p:sp>
      <p:sp>
        <p:nvSpPr>
          <p:cNvPr id="14338" name="Rectangle 2"/>
          <p:cNvSpPr>
            <a:spLocks noGrp="1" noChangeArrowheads="1"/>
          </p:cNvSpPr>
          <p:nvPr>
            <p:ph type="title"/>
          </p:nvPr>
        </p:nvSpPr>
        <p:spPr>
          <a:xfrm>
            <a:off x="2268538" y="260350"/>
            <a:ext cx="3671887" cy="649288"/>
          </a:xfrm>
        </p:spPr>
        <p:txBody>
          <a:bodyPr/>
          <a:lstStyle/>
          <a:p>
            <a:pPr eaLnBrk="1" hangingPunct="1"/>
            <a:r>
              <a:rPr lang="ru-RU" sz="2400" smtClean="0">
                <a:solidFill>
                  <a:srgbClr val="3E27E5"/>
                </a:solidFill>
                <a:effectLst/>
                <a:latin typeface="Arial" charset="0"/>
              </a:rPr>
              <a:t>2</a:t>
            </a:r>
            <a:r>
              <a:rPr lang="en-US" sz="2400" baseline="30000" smtClean="0">
                <a:solidFill>
                  <a:srgbClr val="3E27E5"/>
                </a:solidFill>
                <a:effectLst/>
                <a:latin typeface="Arial" charset="0"/>
              </a:rPr>
              <a:t>nd</a:t>
            </a:r>
            <a:r>
              <a:rPr lang="en-US" sz="2400" smtClean="0">
                <a:solidFill>
                  <a:srgbClr val="3E27E5"/>
                </a:solidFill>
                <a:effectLst/>
                <a:latin typeface="Arial" charset="0"/>
              </a:rPr>
              <a:t> task</a:t>
            </a:r>
            <a:endParaRPr lang="ru-RU" sz="2400" smtClean="0">
              <a:solidFill>
                <a:srgbClr val="3E27E5"/>
              </a:solidFill>
              <a:effectLst/>
              <a:latin typeface="Arial" charset="0"/>
            </a:endParaRPr>
          </a:p>
        </p:txBody>
      </p:sp>
      <p:sp>
        <p:nvSpPr>
          <p:cNvPr id="14339" name="Text Box 5"/>
          <p:cNvSpPr txBox="1">
            <a:spLocks noChangeArrowheads="1"/>
          </p:cNvSpPr>
          <p:nvPr/>
        </p:nvSpPr>
        <p:spPr bwMode="auto">
          <a:xfrm>
            <a:off x="468313" y="1412875"/>
            <a:ext cx="81661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FFCC00"/>
                </a:solidFill>
                <a:latin typeface="Arial" charset="0"/>
              </a:rPr>
              <a:t>The main aim is identification of the “origination signs” of RA and radionuclides in water in Shelter</a:t>
            </a:r>
            <a:r>
              <a:rPr lang="ru-RU" sz="2000">
                <a:solidFill>
                  <a:srgbClr val="FFCC00"/>
                </a:solidFill>
                <a:latin typeface="Arial" charset="0"/>
              </a:rPr>
              <a:t>.</a:t>
            </a:r>
          </a:p>
        </p:txBody>
      </p:sp>
      <p:sp>
        <p:nvSpPr>
          <p:cNvPr id="14340" name="Text Box 9"/>
          <p:cNvSpPr txBox="1">
            <a:spLocks noChangeArrowheads="1"/>
          </p:cNvSpPr>
          <p:nvPr/>
        </p:nvSpPr>
        <p:spPr bwMode="auto">
          <a:xfrm>
            <a:off x="428625" y="2286000"/>
            <a:ext cx="8496300"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sz="2000" u="sng">
                <a:solidFill>
                  <a:srgbClr val="000000"/>
                </a:solidFill>
                <a:latin typeface="Arial" charset="0"/>
              </a:rPr>
              <a:t>Investigation of the Shelter RA and water will include</a:t>
            </a:r>
            <a:r>
              <a:rPr lang="ru-RU" sz="2000" u="sng">
                <a:solidFill>
                  <a:srgbClr val="000000"/>
                </a:solidFill>
                <a:latin typeface="Arial" charset="0"/>
              </a:rPr>
              <a:t>:</a:t>
            </a:r>
            <a:endParaRPr lang="en-US" sz="2000" u="sng">
              <a:solidFill>
                <a:srgbClr val="000000"/>
              </a:solidFill>
              <a:latin typeface="Arial" charset="0"/>
            </a:endParaRPr>
          </a:p>
          <a:p>
            <a:pPr eaLnBrk="1" hangingPunct="1"/>
            <a:endParaRPr lang="en-US" sz="2000" u="sng">
              <a:solidFill>
                <a:srgbClr val="000000"/>
              </a:solidFill>
              <a:latin typeface="Arial" charset="0"/>
            </a:endParaRPr>
          </a:p>
          <a:p>
            <a:pPr eaLnBrk="1" hangingPunct="1">
              <a:lnSpc>
                <a:spcPct val="120000"/>
              </a:lnSpc>
              <a:buClr>
                <a:srgbClr val="FF3300"/>
              </a:buClr>
              <a:buFont typeface="Wingdings" pitchFamily="2" charset="2"/>
              <a:buChar char="ь"/>
            </a:pPr>
            <a:r>
              <a:rPr lang="en-US">
                <a:latin typeface="Arial" charset="0"/>
              </a:rPr>
              <a:t>  </a:t>
            </a:r>
            <a:r>
              <a:rPr lang="en-US" sz="2000">
                <a:solidFill>
                  <a:srgbClr val="000000"/>
                </a:solidFill>
                <a:latin typeface="Arial" charset="0"/>
              </a:rPr>
              <a:t>Classification of the places of localization of the LFCM to be controlled</a:t>
            </a:r>
            <a:r>
              <a:rPr lang="uk-UA" sz="2000">
                <a:solidFill>
                  <a:srgbClr val="000000"/>
                </a:solidFill>
                <a:latin typeface="Arial" charset="0"/>
              </a:rPr>
              <a:t>.</a:t>
            </a:r>
            <a:endParaRPr lang="en-US" sz="2000">
              <a:solidFill>
                <a:srgbClr val="000000"/>
              </a:solidFill>
              <a:latin typeface="Arial" charset="0"/>
            </a:endParaRPr>
          </a:p>
          <a:p>
            <a:pPr eaLnBrk="1" hangingPunct="1">
              <a:lnSpc>
                <a:spcPct val="120000"/>
              </a:lnSpc>
              <a:buClr>
                <a:srgbClr val="FF3300"/>
              </a:buClr>
              <a:buFont typeface="Wingdings" pitchFamily="2" charset="2"/>
              <a:buNone/>
            </a:pPr>
            <a:endParaRPr lang="en-US" sz="2000">
              <a:latin typeface="Arial" charset="0"/>
            </a:endParaRPr>
          </a:p>
          <a:p>
            <a:pPr algn="just" eaLnBrk="1" hangingPunct="1">
              <a:lnSpc>
                <a:spcPct val="120000"/>
              </a:lnSpc>
              <a:buClr>
                <a:srgbClr val="FF3300"/>
              </a:buClr>
              <a:buFont typeface="Wingdings" pitchFamily="2" charset="2"/>
              <a:buChar char="ь"/>
            </a:pPr>
            <a:r>
              <a:rPr lang="en-US" sz="2000">
                <a:latin typeface="Arial" charset="0"/>
              </a:rPr>
              <a:t>  </a:t>
            </a:r>
            <a:r>
              <a:rPr lang="en-US" sz="2000">
                <a:solidFill>
                  <a:srgbClr val="000000"/>
                </a:solidFill>
                <a:latin typeface="Arial" charset="0"/>
              </a:rPr>
              <a:t>Balance study of the water and air fluxes in the places of localization of   </a:t>
            </a:r>
          </a:p>
          <a:p>
            <a:pPr algn="just" eaLnBrk="1" hangingPunct="1">
              <a:lnSpc>
                <a:spcPct val="120000"/>
              </a:lnSpc>
              <a:buClr>
                <a:srgbClr val="FF3300"/>
              </a:buClr>
              <a:buFont typeface="Wingdings" pitchFamily="2" charset="2"/>
              <a:buNone/>
            </a:pPr>
            <a:r>
              <a:rPr lang="en-US" sz="2000">
                <a:solidFill>
                  <a:srgbClr val="000000"/>
                </a:solidFill>
                <a:latin typeface="Arial" charset="0"/>
              </a:rPr>
              <a:t>     the controlled LFCM.</a:t>
            </a:r>
            <a:endParaRPr lang="uk-UA" sz="2000">
              <a:solidFill>
                <a:srgbClr val="000000"/>
              </a:solidFill>
              <a:latin typeface="Arial" charset="0"/>
            </a:endParaRPr>
          </a:p>
          <a:p>
            <a:pPr algn="just" eaLnBrk="1" hangingPunct="1">
              <a:lnSpc>
                <a:spcPct val="120000"/>
              </a:lnSpc>
              <a:buClr>
                <a:srgbClr val="FF3300"/>
              </a:buClr>
              <a:buFont typeface="Wingdings" pitchFamily="2" charset="2"/>
              <a:buNone/>
            </a:pPr>
            <a:endParaRPr lang="en-US" sz="2000">
              <a:solidFill>
                <a:srgbClr val="FFCC00"/>
              </a:solidFill>
              <a:latin typeface="Arial" charset="0"/>
            </a:endParaRPr>
          </a:p>
          <a:p>
            <a:pPr algn="just" eaLnBrk="1" hangingPunct="1">
              <a:lnSpc>
                <a:spcPct val="120000"/>
              </a:lnSpc>
              <a:buClr>
                <a:srgbClr val="FF3300"/>
              </a:buClr>
              <a:buFont typeface="Wingdings" pitchFamily="2" charset="2"/>
              <a:buChar char="ь"/>
            </a:pPr>
            <a:r>
              <a:rPr lang="en-US" sz="2000">
                <a:solidFill>
                  <a:srgbClr val="000000"/>
                </a:solidFill>
                <a:latin typeface="Arial" charset="0"/>
              </a:rPr>
              <a:t>  Study of the phase and dispersal distribution of the radionuclides on </a:t>
            </a:r>
          </a:p>
          <a:p>
            <a:pPr algn="just" eaLnBrk="1" hangingPunct="1">
              <a:lnSpc>
                <a:spcPct val="120000"/>
              </a:lnSpc>
              <a:buClr>
                <a:srgbClr val="FF3300"/>
              </a:buClr>
              <a:buFont typeface="Wingdings" pitchFamily="2" charset="2"/>
              <a:buNone/>
            </a:pPr>
            <a:r>
              <a:rPr lang="en-US" sz="2000">
                <a:solidFill>
                  <a:srgbClr val="000000"/>
                </a:solidFill>
                <a:latin typeface="Arial" charset="0"/>
              </a:rPr>
              <a:t>     the  solid  particles  in  water  and  RA in Shelter</a:t>
            </a:r>
            <a:r>
              <a:rPr lang="uk-UA" sz="2000">
                <a:solidFill>
                  <a:srgbClr val="000000"/>
                </a:solidFill>
                <a:latin typeface="Arial" charset="0"/>
              </a:rPr>
              <a:t>, </a:t>
            </a:r>
            <a:r>
              <a:rPr lang="en-US" sz="2000">
                <a:solidFill>
                  <a:srgbClr val="000000"/>
                </a:solidFill>
                <a:latin typeface="Arial" charset="0"/>
              </a:rPr>
              <a:t>identification of the </a:t>
            </a:r>
          </a:p>
          <a:p>
            <a:pPr algn="just" eaLnBrk="1" hangingPunct="1">
              <a:lnSpc>
                <a:spcPct val="120000"/>
              </a:lnSpc>
              <a:buClr>
                <a:srgbClr val="FF3300"/>
              </a:buClr>
              <a:buFont typeface="Wingdings" pitchFamily="2" charset="2"/>
              <a:buNone/>
            </a:pPr>
            <a:r>
              <a:rPr lang="en-US" sz="2000">
                <a:solidFill>
                  <a:srgbClr val="000000"/>
                </a:solidFill>
                <a:latin typeface="Arial" charset="0"/>
              </a:rPr>
              <a:t>     radionuclides  activity correlations</a:t>
            </a:r>
            <a:r>
              <a:rPr lang="uk-UA" sz="2000">
                <a:solidFill>
                  <a:srgbClr val="000000"/>
                </a:solidFill>
                <a:latin typeface="Arial" charset="0"/>
              </a:rPr>
              <a:t> (U, Pu, Am, Sr, Cs) </a:t>
            </a:r>
            <a:r>
              <a:rPr lang="en-US" sz="2000">
                <a:solidFill>
                  <a:srgbClr val="000000"/>
                </a:solidFill>
                <a:latin typeface="Arial" charset="0"/>
              </a:rPr>
              <a:t>for evaluation</a:t>
            </a:r>
          </a:p>
          <a:p>
            <a:pPr algn="just" eaLnBrk="1" hangingPunct="1">
              <a:lnSpc>
                <a:spcPct val="120000"/>
              </a:lnSpc>
              <a:buClr>
                <a:srgbClr val="FF3300"/>
              </a:buClr>
              <a:buFont typeface="Wingdings" pitchFamily="2" charset="2"/>
              <a:buNone/>
            </a:pPr>
            <a:r>
              <a:rPr lang="en-US" sz="2000">
                <a:solidFill>
                  <a:srgbClr val="000000"/>
                </a:solidFill>
                <a:latin typeface="Arial" charset="0"/>
              </a:rPr>
              <a:t>     of the level and rate of destruction of the fuel and LFCM</a:t>
            </a:r>
            <a:r>
              <a:rPr lang="uk-UA" sz="2000">
                <a:solidFill>
                  <a:srgbClr val="000000"/>
                </a:solidFill>
                <a:latin typeface="Arial" charset="0"/>
              </a:rPr>
              <a:t>.</a:t>
            </a:r>
            <a:r>
              <a:rPr lang="en-US" sz="2000">
                <a:solidFill>
                  <a:srgbClr val="000000"/>
                </a:solidFill>
                <a:latin typeface="Arial" charset="0"/>
              </a:rPr>
              <a:t>  </a:t>
            </a:r>
          </a:p>
          <a:p>
            <a:pPr eaLnBrk="1" hangingPunct="1">
              <a:buClr>
                <a:srgbClr val="FF3300"/>
              </a:buClr>
              <a:buFont typeface="Wingdings" pitchFamily="2" charset="2"/>
              <a:buNone/>
            </a:pPr>
            <a:endParaRPr lang="ru-RU">
              <a:latin typeface="Arial" charset="0"/>
            </a:endParaRPr>
          </a:p>
        </p:txBody>
      </p:sp>
      <p:sp>
        <p:nvSpPr>
          <p:cNvPr id="14341" name="Text Box 7"/>
          <p:cNvSpPr txBox="1">
            <a:spLocks noChangeArrowheads="1"/>
          </p:cNvSpPr>
          <p:nvPr/>
        </p:nvSpPr>
        <p:spPr bwMode="auto">
          <a:xfrm>
            <a:off x="1403350" y="912813"/>
            <a:ext cx="6229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b="1" u="sng">
                <a:solidFill>
                  <a:srgbClr val="3E27E5"/>
                </a:solidFill>
                <a:latin typeface="Arial" charset="0"/>
              </a:rPr>
              <a:t>Characteristics and behavior of RA and water in Shelter</a:t>
            </a:r>
            <a:endParaRPr lang="ru-RU" b="1" u="sng">
              <a:solidFill>
                <a:srgbClr val="3E27E5"/>
              </a:solidFill>
              <a:latin typeface="Arial" charset="0"/>
            </a:endParaRPr>
          </a:p>
        </p:txBody>
      </p:sp>
      <p:sp>
        <p:nvSpPr>
          <p:cNvPr id="14342" name="Rectangle 7"/>
          <p:cNvSpPr>
            <a:spLocks noChangeArrowheads="1"/>
          </p:cNvSpPr>
          <p:nvPr/>
        </p:nvSpPr>
        <p:spPr bwMode="auto">
          <a:xfrm>
            <a:off x="0" y="6427788"/>
            <a:ext cx="3478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endParaRPr lang="en-GB" sz="1200">
              <a:solidFill>
                <a:srgbClr val="A50021"/>
              </a:solidFill>
            </a:endParaRPr>
          </a:p>
          <a:p>
            <a:r>
              <a:rPr lang="en-GB" sz="1000"/>
              <a:t>15</a:t>
            </a:r>
            <a:r>
              <a:rPr lang="en-GB" sz="1000" baseline="30000"/>
              <a:t>th</a:t>
            </a:r>
            <a:r>
              <a:rPr lang="en-GB" sz="1000"/>
              <a:t> CEG-SAM meeting by PSI, Villigen, March 10-12, 2009</a:t>
            </a:r>
            <a:endParaRPr lang="ru-RU" sz="10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1F33C4D6-1A04-40A5-A1FE-DF2DCA308F80}" type="slidenum">
              <a:rPr lang="ru-RU"/>
              <a:pPr>
                <a:defRPr/>
              </a:pPr>
              <a:t>14</a:t>
            </a:fld>
            <a:endParaRPr lang="ru-RU"/>
          </a:p>
        </p:txBody>
      </p:sp>
      <p:sp>
        <p:nvSpPr>
          <p:cNvPr id="15362" name="Text Box 4"/>
          <p:cNvSpPr txBox="1">
            <a:spLocks noChangeArrowheads="1"/>
          </p:cNvSpPr>
          <p:nvPr/>
        </p:nvSpPr>
        <p:spPr bwMode="auto">
          <a:xfrm>
            <a:off x="684213" y="1052513"/>
            <a:ext cx="7993062"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a:buClr>
                <a:srgbClr val="FF3300"/>
              </a:buClr>
              <a:buFontTx/>
              <a:buChar char="•"/>
            </a:pPr>
            <a:r>
              <a:rPr lang="en-US" sz="2000">
                <a:solidFill>
                  <a:srgbClr val="000000"/>
                </a:solidFill>
                <a:latin typeface="Arial" charset="0"/>
              </a:rPr>
              <a:t>  The recent studies report an increase of the airborne concentration   </a:t>
            </a:r>
          </a:p>
          <a:p>
            <a:pPr algn="just">
              <a:buClr>
                <a:srgbClr val="FF3300"/>
              </a:buClr>
            </a:pPr>
            <a:r>
              <a:rPr lang="en-US" sz="2000">
                <a:solidFill>
                  <a:srgbClr val="000000"/>
                </a:solidFill>
                <a:latin typeface="Arial" charset="0"/>
              </a:rPr>
              <a:t>    of the sub-micron aerosol fraction</a:t>
            </a:r>
            <a:r>
              <a:rPr lang="ru-RU" sz="2000">
                <a:solidFill>
                  <a:srgbClr val="000000"/>
                </a:solidFill>
                <a:latin typeface="Arial" charset="0"/>
              </a:rPr>
              <a:t> (</a:t>
            </a:r>
            <a:r>
              <a:rPr lang="en-US" sz="2000">
                <a:solidFill>
                  <a:srgbClr val="000000"/>
                </a:solidFill>
                <a:latin typeface="Arial" charset="0"/>
              </a:rPr>
              <a:t>AMAD</a:t>
            </a:r>
            <a:r>
              <a:rPr lang="ru-RU" sz="2000">
                <a:solidFill>
                  <a:srgbClr val="000000"/>
                </a:solidFill>
                <a:latin typeface="Arial" charset="0"/>
              </a:rPr>
              <a:t> &lt; 0.6 </a:t>
            </a:r>
            <a:r>
              <a:rPr lang="ru-RU" sz="2000">
                <a:solidFill>
                  <a:srgbClr val="000000"/>
                </a:solidFill>
                <a:latin typeface="Arial" charset="0"/>
                <a:sym typeface="Symbol" pitchFamily="18" charset="2"/>
              </a:rPr>
              <a:t></a:t>
            </a:r>
            <a:r>
              <a:rPr lang="en-US" sz="2000">
                <a:solidFill>
                  <a:srgbClr val="000000"/>
                </a:solidFill>
                <a:latin typeface="Arial" charset="0"/>
                <a:sym typeface="Symbol" pitchFamily="18" charset="2"/>
              </a:rPr>
              <a:t>m</a:t>
            </a:r>
            <a:r>
              <a:rPr lang="ru-RU" sz="2000">
                <a:solidFill>
                  <a:srgbClr val="000000"/>
                </a:solidFill>
                <a:latin typeface="Arial" charset="0"/>
              </a:rPr>
              <a:t>) </a:t>
            </a:r>
            <a:r>
              <a:rPr lang="en-US" sz="2000">
                <a:solidFill>
                  <a:srgbClr val="000000"/>
                </a:solidFill>
                <a:latin typeface="Arial" charset="0"/>
              </a:rPr>
              <a:t>In Shelter</a:t>
            </a:r>
            <a:r>
              <a:rPr lang="ru-RU" sz="2000">
                <a:solidFill>
                  <a:srgbClr val="000000"/>
                </a:solidFill>
                <a:latin typeface="Arial" charset="0"/>
              </a:rPr>
              <a:t>.</a:t>
            </a:r>
            <a:endParaRPr lang="en-US" sz="2000">
              <a:solidFill>
                <a:srgbClr val="000000"/>
              </a:solidFill>
              <a:latin typeface="Arial" charset="0"/>
            </a:endParaRPr>
          </a:p>
          <a:p>
            <a:pPr algn="just"/>
            <a:endParaRPr lang="ru-RU" sz="2000">
              <a:solidFill>
                <a:srgbClr val="000000"/>
              </a:solidFill>
              <a:latin typeface="Arial" charset="0"/>
            </a:endParaRPr>
          </a:p>
          <a:p>
            <a:pPr algn="just">
              <a:buClr>
                <a:srgbClr val="FF3300"/>
              </a:buClr>
              <a:buFontTx/>
              <a:buChar char="•"/>
            </a:pPr>
            <a:r>
              <a:rPr lang="en-US" sz="2000">
                <a:solidFill>
                  <a:srgbClr val="000000"/>
                </a:solidFill>
                <a:latin typeface="Arial" charset="0"/>
              </a:rPr>
              <a:t>  The average monthly increments in </a:t>
            </a:r>
            <a:r>
              <a:rPr lang="ru-RU" sz="2000">
                <a:solidFill>
                  <a:srgbClr val="000000"/>
                </a:solidFill>
                <a:latin typeface="Arial" charset="0"/>
              </a:rPr>
              <a:t>207/4 </a:t>
            </a:r>
            <a:r>
              <a:rPr lang="en-US" sz="2000">
                <a:solidFill>
                  <a:srgbClr val="000000"/>
                </a:solidFill>
                <a:latin typeface="Arial" charset="0"/>
              </a:rPr>
              <a:t>and</a:t>
            </a:r>
            <a:r>
              <a:rPr lang="ru-RU" sz="2000">
                <a:solidFill>
                  <a:srgbClr val="000000"/>
                </a:solidFill>
                <a:latin typeface="Arial" charset="0"/>
              </a:rPr>
              <a:t> 318/2 </a:t>
            </a:r>
            <a:r>
              <a:rPr lang="en-US" sz="2000">
                <a:solidFill>
                  <a:srgbClr val="000000"/>
                </a:solidFill>
                <a:latin typeface="Arial" charset="0"/>
              </a:rPr>
              <a:t>rooms are </a:t>
            </a:r>
            <a:r>
              <a:rPr lang="ru-RU" sz="2000">
                <a:solidFill>
                  <a:srgbClr val="000000"/>
                </a:solidFill>
                <a:latin typeface="Arial" charset="0"/>
              </a:rPr>
              <a:t>5% </a:t>
            </a:r>
            <a:r>
              <a:rPr lang="en-US" sz="2000">
                <a:solidFill>
                  <a:srgbClr val="000000"/>
                </a:solidFill>
                <a:latin typeface="Arial" charset="0"/>
              </a:rPr>
              <a:t> </a:t>
            </a:r>
          </a:p>
          <a:p>
            <a:pPr algn="just">
              <a:buClr>
                <a:srgbClr val="FF3300"/>
              </a:buClr>
            </a:pPr>
            <a:r>
              <a:rPr lang="en-US" sz="2000">
                <a:solidFill>
                  <a:srgbClr val="000000"/>
                </a:solidFill>
                <a:latin typeface="Arial" charset="0"/>
              </a:rPr>
              <a:t>    and</a:t>
            </a:r>
            <a:r>
              <a:rPr lang="ru-RU" sz="2000">
                <a:solidFill>
                  <a:srgbClr val="000000"/>
                </a:solidFill>
                <a:latin typeface="Arial" charset="0"/>
              </a:rPr>
              <a:t> 10%</a:t>
            </a:r>
            <a:r>
              <a:rPr lang="en-US" sz="2000">
                <a:solidFill>
                  <a:srgbClr val="000000"/>
                </a:solidFill>
                <a:latin typeface="Arial" charset="0"/>
              </a:rPr>
              <a:t>, respectively</a:t>
            </a:r>
            <a:r>
              <a:rPr lang="ru-RU" sz="2000">
                <a:solidFill>
                  <a:srgbClr val="000000"/>
                </a:solidFill>
                <a:latin typeface="Arial" charset="0"/>
              </a:rPr>
              <a:t> (</a:t>
            </a:r>
            <a:r>
              <a:rPr lang="en-US" sz="2000">
                <a:solidFill>
                  <a:srgbClr val="000000"/>
                </a:solidFill>
                <a:latin typeface="Arial" charset="0"/>
              </a:rPr>
              <a:t>measurements of </a:t>
            </a:r>
            <a:r>
              <a:rPr lang="ru-RU" sz="2000">
                <a:solidFill>
                  <a:srgbClr val="000000"/>
                </a:solidFill>
                <a:latin typeface="Arial" charset="0"/>
              </a:rPr>
              <a:t>2006-2008).</a:t>
            </a:r>
          </a:p>
          <a:p>
            <a:pPr algn="just"/>
            <a:endParaRPr lang="ru-RU" sz="2000">
              <a:solidFill>
                <a:srgbClr val="000000"/>
              </a:solidFill>
              <a:latin typeface="Arial" charset="0"/>
            </a:endParaRPr>
          </a:p>
          <a:p>
            <a:pPr algn="just">
              <a:buClr>
                <a:srgbClr val="FF3300"/>
              </a:buClr>
              <a:buFontTx/>
              <a:buChar char="•"/>
            </a:pPr>
            <a:r>
              <a:rPr lang="en-US" sz="2000">
                <a:solidFill>
                  <a:srgbClr val="000000"/>
                </a:solidFill>
                <a:latin typeface="Arial" charset="0"/>
              </a:rPr>
              <a:t>  In  </a:t>
            </a:r>
            <a:r>
              <a:rPr lang="ru-RU" sz="2000">
                <a:solidFill>
                  <a:srgbClr val="000000"/>
                </a:solidFill>
                <a:latin typeface="Arial" charset="0"/>
              </a:rPr>
              <a:t>318/2 </a:t>
            </a:r>
            <a:r>
              <a:rPr lang="en-US" sz="2000">
                <a:solidFill>
                  <a:srgbClr val="000000"/>
                </a:solidFill>
                <a:latin typeface="Arial" charset="0"/>
              </a:rPr>
              <a:t> room  the  </a:t>
            </a:r>
            <a:r>
              <a:rPr lang="en-US" sz="2000">
                <a:solidFill>
                  <a:srgbClr val="000000"/>
                </a:solidFill>
                <a:latin typeface="Arial" charset="0"/>
                <a:sym typeface="Symbol" pitchFamily="18" charset="2"/>
              </a:rPr>
              <a:t>-activity of the sub-micron aerosols is  about  </a:t>
            </a:r>
          </a:p>
          <a:p>
            <a:pPr algn="just">
              <a:buClr>
                <a:srgbClr val="FF3300"/>
              </a:buClr>
            </a:pPr>
            <a:r>
              <a:rPr lang="en-US" sz="2000">
                <a:solidFill>
                  <a:srgbClr val="000000"/>
                </a:solidFill>
                <a:latin typeface="Arial" charset="0"/>
              </a:rPr>
              <a:t>   </a:t>
            </a:r>
            <a:r>
              <a:rPr lang="ru-RU" sz="2000">
                <a:solidFill>
                  <a:srgbClr val="000000"/>
                </a:solidFill>
                <a:latin typeface="Arial" charset="0"/>
              </a:rPr>
              <a:t>5</a:t>
            </a:r>
            <a:r>
              <a:rPr lang="ru-RU" sz="2000">
                <a:solidFill>
                  <a:srgbClr val="000000"/>
                </a:solidFill>
                <a:latin typeface="Arial" charset="0"/>
                <a:cs typeface="Arial" charset="0"/>
              </a:rPr>
              <a:t>·10</a:t>
            </a:r>
            <a:r>
              <a:rPr lang="ru-RU" sz="2000" baseline="30000">
                <a:solidFill>
                  <a:srgbClr val="000000"/>
                </a:solidFill>
                <a:latin typeface="Arial" charset="0"/>
                <a:cs typeface="Arial" charset="0"/>
              </a:rPr>
              <a:t>-4 </a:t>
            </a:r>
            <a:r>
              <a:rPr lang="en-US" sz="2000">
                <a:solidFill>
                  <a:srgbClr val="000000"/>
                </a:solidFill>
                <a:latin typeface="Arial" charset="0"/>
                <a:cs typeface="Arial" charset="0"/>
              </a:rPr>
              <a:t>Bq</a:t>
            </a:r>
            <a:r>
              <a:rPr lang="ru-RU" sz="2000">
                <a:solidFill>
                  <a:srgbClr val="000000"/>
                </a:solidFill>
                <a:latin typeface="Arial" charset="0"/>
                <a:cs typeface="Arial" charset="0"/>
              </a:rPr>
              <a:t>/</a:t>
            </a:r>
            <a:r>
              <a:rPr lang="en-US" sz="2000">
                <a:solidFill>
                  <a:srgbClr val="000000"/>
                </a:solidFill>
                <a:latin typeface="Arial" charset="0"/>
                <a:cs typeface="Arial" charset="0"/>
              </a:rPr>
              <a:t>m</a:t>
            </a:r>
            <a:r>
              <a:rPr lang="ru-RU" sz="2000" baseline="30000">
                <a:solidFill>
                  <a:srgbClr val="000000"/>
                </a:solidFill>
                <a:latin typeface="Arial" charset="0"/>
                <a:cs typeface="Arial" charset="0"/>
              </a:rPr>
              <a:t>3</a:t>
            </a:r>
            <a:r>
              <a:rPr lang="ru-RU" sz="2000">
                <a:solidFill>
                  <a:srgbClr val="000000"/>
                </a:solidFill>
                <a:latin typeface="Arial" charset="0"/>
                <a:cs typeface="Arial" charset="0"/>
              </a:rPr>
              <a:t>, </a:t>
            </a:r>
            <a:r>
              <a:rPr lang="en-US" sz="2000">
                <a:solidFill>
                  <a:srgbClr val="000000"/>
                </a:solidFill>
                <a:latin typeface="Arial" charset="0"/>
                <a:cs typeface="Arial" charset="0"/>
              </a:rPr>
              <a:t>and  its </a:t>
            </a:r>
            <a:r>
              <a:rPr lang="ru-RU" sz="2000">
                <a:solidFill>
                  <a:srgbClr val="000000"/>
                </a:solidFill>
                <a:latin typeface="Arial" charset="0"/>
                <a:cs typeface="Arial" charset="0"/>
              </a:rPr>
              <a:t>10%</a:t>
            </a:r>
            <a:r>
              <a:rPr lang="en-US" sz="2000">
                <a:solidFill>
                  <a:srgbClr val="000000"/>
                </a:solidFill>
                <a:latin typeface="Arial" charset="0"/>
                <a:cs typeface="Arial" charset="0"/>
              </a:rPr>
              <a:t> </a:t>
            </a:r>
            <a:r>
              <a:rPr lang="ru-RU" sz="2000">
                <a:solidFill>
                  <a:srgbClr val="000000"/>
                </a:solidFill>
                <a:latin typeface="Arial" charset="0"/>
                <a:cs typeface="Arial" charset="0"/>
              </a:rPr>
              <a:t> </a:t>
            </a:r>
            <a:r>
              <a:rPr lang="en-US" sz="2000">
                <a:solidFill>
                  <a:srgbClr val="000000"/>
                </a:solidFill>
                <a:latin typeface="Arial" charset="0"/>
                <a:cs typeface="Arial" charset="0"/>
              </a:rPr>
              <a:t>increase can be caused by formation of  </a:t>
            </a:r>
          </a:p>
          <a:p>
            <a:pPr algn="just">
              <a:buClr>
                <a:srgbClr val="FF3300"/>
              </a:buClr>
            </a:pPr>
            <a:r>
              <a:rPr lang="en-US" sz="2000">
                <a:solidFill>
                  <a:srgbClr val="000000"/>
                </a:solidFill>
                <a:latin typeface="Arial" charset="0"/>
                <a:cs typeface="Arial" charset="0"/>
              </a:rPr>
              <a:t>   1000  fine  FP  per  1 </a:t>
            </a:r>
            <a:r>
              <a:rPr lang="en-US" sz="2000">
                <a:solidFill>
                  <a:srgbClr val="000000"/>
                </a:solidFill>
                <a:latin typeface="Arial" charset="0"/>
              </a:rPr>
              <a:t>m</a:t>
            </a:r>
            <a:r>
              <a:rPr lang="ru-RU" sz="2000" baseline="30000">
                <a:solidFill>
                  <a:srgbClr val="000000"/>
                </a:solidFill>
                <a:latin typeface="Arial" charset="0"/>
              </a:rPr>
              <a:t>3</a:t>
            </a:r>
            <a:r>
              <a:rPr lang="en-US" sz="2000">
                <a:solidFill>
                  <a:srgbClr val="000000"/>
                </a:solidFill>
                <a:latin typeface="Arial" charset="0"/>
                <a:cs typeface="Arial" charset="0"/>
              </a:rPr>
              <a:t> of the room volume (assuming that the </a:t>
            </a:r>
            <a:r>
              <a:rPr lang="en-US" sz="2000">
                <a:solidFill>
                  <a:srgbClr val="000000"/>
                </a:solidFill>
                <a:latin typeface="Arial" charset="0"/>
                <a:sym typeface="Symbol" pitchFamily="18" charset="2"/>
              </a:rPr>
              <a:t>-  </a:t>
            </a:r>
          </a:p>
          <a:p>
            <a:pPr algn="just">
              <a:buClr>
                <a:srgbClr val="FF3300"/>
              </a:buClr>
            </a:pPr>
            <a:r>
              <a:rPr lang="en-US" sz="2000">
                <a:solidFill>
                  <a:srgbClr val="000000"/>
                </a:solidFill>
                <a:latin typeface="Arial" charset="0"/>
                <a:sym typeface="Symbol" pitchFamily="18" charset="2"/>
              </a:rPr>
              <a:t>   activity of each particle is </a:t>
            </a:r>
            <a:r>
              <a:rPr lang="ru-RU" sz="2000">
                <a:solidFill>
                  <a:srgbClr val="000000"/>
                </a:solidFill>
                <a:latin typeface="Arial" charset="0"/>
              </a:rPr>
              <a:t>5·10</a:t>
            </a:r>
            <a:r>
              <a:rPr lang="ru-RU" sz="2000" baseline="30000">
                <a:solidFill>
                  <a:srgbClr val="000000"/>
                </a:solidFill>
                <a:latin typeface="Arial" charset="0"/>
              </a:rPr>
              <a:t>-8</a:t>
            </a:r>
            <a:r>
              <a:rPr lang="en-US" sz="2000" baseline="30000">
                <a:solidFill>
                  <a:srgbClr val="000000"/>
                </a:solidFill>
                <a:latin typeface="Arial" charset="0"/>
              </a:rPr>
              <a:t> </a:t>
            </a:r>
            <a:r>
              <a:rPr lang="en-US" sz="2000">
                <a:solidFill>
                  <a:srgbClr val="000000"/>
                </a:solidFill>
                <a:latin typeface="Arial" charset="0"/>
              </a:rPr>
              <a:t>Bq)</a:t>
            </a:r>
            <a:r>
              <a:rPr lang="ru-RU" sz="2000">
                <a:solidFill>
                  <a:srgbClr val="000000"/>
                </a:solidFill>
                <a:latin typeface="Arial" charset="0"/>
              </a:rPr>
              <a:t>.</a:t>
            </a:r>
          </a:p>
          <a:p>
            <a:pPr algn="just"/>
            <a:endParaRPr lang="ru-RU" sz="2000">
              <a:solidFill>
                <a:srgbClr val="000000"/>
              </a:solidFill>
              <a:latin typeface="Arial" charset="0"/>
            </a:endParaRPr>
          </a:p>
          <a:p>
            <a:pPr algn="just">
              <a:buClr>
                <a:srgbClr val="FF3300"/>
              </a:buClr>
              <a:buFontTx/>
              <a:buChar char="•"/>
            </a:pPr>
            <a:r>
              <a:rPr lang="en-US" sz="2000">
                <a:solidFill>
                  <a:srgbClr val="000000"/>
                </a:solidFill>
                <a:latin typeface="Arial" charset="0"/>
              </a:rPr>
              <a:t>  However, the actual generation rate of the fuel aerosol sub-micron </a:t>
            </a:r>
          </a:p>
          <a:p>
            <a:pPr algn="just">
              <a:buClr>
                <a:srgbClr val="FF3300"/>
              </a:buClr>
            </a:pPr>
            <a:r>
              <a:rPr lang="en-US" sz="2000">
                <a:solidFill>
                  <a:srgbClr val="000000"/>
                </a:solidFill>
                <a:latin typeface="Arial" charset="0"/>
              </a:rPr>
              <a:t>   fraction  can  be  determined  only  if   we   perform   the   aerosols  </a:t>
            </a:r>
          </a:p>
          <a:p>
            <a:pPr algn="just">
              <a:buClr>
                <a:srgbClr val="FF3300"/>
              </a:buClr>
            </a:pPr>
            <a:r>
              <a:rPr lang="en-US" sz="2000">
                <a:solidFill>
                  <a:srgbClr val="000000"/>
                </a:solidFill>
                <a:latin typeface="Arial" charset="0"/>
              </a:rPr>
              <a:t>   sampling directly in the rooms that contain fuel</a:t>
            </a:r>
            <a:r>
              <a:rPr lang="ru-RU" sz="2000">
                <a:solidFill>
                  <a:srgbClr val="000000"/>
                </a:solidFill>
                <a:latin typeface="Arial" charset="0"/>
              </a:rPr>
              <a:t>.</a:t>
            </a:r>
            <a:endParaRPr lang="en-US" sz="2000">
              <a:solidFill>
                <a:srgbClr val="000000"/>
              </a:solidFill>
              <a:latin typeface="Arial" charset="0"/>
            </a:endParaRPr>
          </a:p>
          <a:p>
            <a:pPr algn="just">
              <a:buClr>
                <a:srgbClr val="FF3300"/>
              </a:buClr>
            </a:pPr>
            <a:endParaRPr lang="en-US" sz="2000">
              <a:solidFill>
                <a:srgbClr val="000000"/>
              </a:solidFill>
              <a:latin typeface="Arial" charset="0"/>
              <a:cs typeface="Arial" charset="0"/>
            </a:endParaRPr>
          </a:p>
          <a:p>
            <a:pPr algn="just"/>
            <a:endParaRPr lang="ru-RU" sz="2000">
              <a:solidFill>
                <a:srgbClr val="000000"/>
              </a:solidFill>
              <a:latin typeface="Arial" charset="0"/>
            </a:endParaRPr>
          </a:p>
        </p:txBody>
      </p:sp>
      <p:sp>
        <p:nvSpPr>
          <p:cNvPr id="15363" name="Rectangle 7"/>
          <p:cNvSpPr>
            <a:spLocks noChangeArrowheads="1"/>
          </p:cNvSpPr>
          <p:nvPr/>
        </p:nvSpPr>
        <p:spPr bwMode="auto">
          <a:xfrm>
            <a:off x="0" y="6427788"/>
            <a:ext cx="3478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endParaRPr lang="en-GB" sz="1200">
              <a:solidFill>
                <a:srgbClr val="A50021"/>
              </a:solidFill>
            </a:endParaRPr>
          </a:p>
          <a:p>
            <a:r>
              <a:rPr lang="en-GB" sz="1000"/>
              <a:t>15</a:t>
            </a:r>
            <a:r>
              <a:rPr lang="en-GB" sz="1000" baseline="30000"/>
              <a:t>th</a:t>
            </a:r>
            <a:r>
              <a:rPr lang="en-GB" sz="1000"/>
              <a:t> CEG-SAM meeting by PSI, Villigen, March 10-12, 2009</a:t>
            </a:r>
            <a:endParaRPr lang="ru-RU" sz="1000"/>
          </a:p>
        </p:txBody>
      </p:sp>
      <p:sp>
        <p:nvSpPr>
          <p:cNvPr id="15364" name="Text Box 5"/>
          <p:cNvSpPr txBox="1">
            <a:spLocks noChangeArrowheads="1"/>
          </p:cNvSpPr>
          <p:nvPr/>
        </p:nvSpPr>
        <p:spPr bwMode="auto">
          <a:xfrm>
            <a:off x="2195513" y="141288"/>
            <a:ext cx="3173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800" u="sng">
                <a:solidFill>
                  <a:srgbClr val="3E27E5"/>
                </a:solidFill>
                <a:latin typeface="Arial" charset="0"/>
              </a:rPr>
              <a:t>Aerosols in Shelter</a:t>
            </a:r>
            <a:endParaRPr lang="ru-RU" sz="2800" u="sng">
              <a:solidFill>
                <a:srgbClr val="3E27E5"/>
              </a:solidFill>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Rectangle 6"/>
          <p:cNvSpPr>
            <a:spLocks noGrp="1" noChangeArrowheads="1"/>
          </p:cNvSpPr>
          <p:nvPr>
            <p:ph type="sldNum" sz="quarter" idx="12"/>
          </p:nvPr>
        </p:nvSpPr>
        <p:spPr>
          <a:ln/>
        </p:spPr>
        <p:txBody>
          <a:bodyPr/>
          <a:lstStyle/>
          <a:p>
            <a:pPr>
              <a:defRPr/>
            </a:pPr>
            <a:fld id="{E9D79F33-68D1-497F-88F0-5D0036FC3AF6}" type="slidenum">
              <a:rPr lang="ru-RU"/>
              <a:pPr>
                <a:defRPr/>
              </a:pPr>
              <a:t>15</a:t>
            </a:fld>
            <a:endParaRPr lang="ru-RU"/>
          </a:p>
        </p:txBody>
      </p:sp>
      <p:grpSp>
        <p:nvGrpSpPr>
          <p:cNvPr id="16386" name="Group 275"/>
          <p:cNvGrpSpPr>
            <a:grpSpLocks/>
          </p:cNvGrpSpPr>
          <p:nvPr/>
        </p:nvGrpSpPr>
        <p:grpSpPr bwMode="auto">
          <a:xfrm>
            <a:off x="268288" y="1989138"/>
            <a:ext cx="4903787" cy="2127250"/>
            <a:chOff x="169" y="1253"/>
            <a:chExt cx="3089" cy="1340"/>
          </a:xfrm>
        </p:grpSpPr>
        <p:sp>
          <p:nvSpPr>
            <p:cNvPr id="16498" name="Rectangle 161"/>
            <p:cNvSpPr>
              <a:spLocks noChangeArrowheads="1"/>
            </p:cNvSpPr>
            <p:nvPr/>
          </p:nvSpPr>
          <p:spPr bwMode="auto">
            <a:xfrm rot="-5400000">
              <a:off x="173" y="1914"/>
              <a:ext cx="17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endParaRPr lang="de-DE"/>
            </a:p>
          </p:txBody>
        </p:sp>
        <p:sp>
          <p:nvSpPr>
            <p:cNvPr id="16499" name="AutoShape 3"/>
            <p:cNvSpPr>
              <a:spLocks noChangeAspect="1" noChangeArrowheads="1" noTextEdit="1"/>
            </p:cNvSpPr>
            <p:nvPr/>
          </p:nvSpPr>
          <p:spPr bwMode="auto">
            <a:xfrm>
              <a:off x="208" y="1298"/>
              <a:ext cx="3000"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500" name="Rectangle 5"/>
            <p:cNvSpPr>
              <a:spLocks noChangeArrowheads="1"/>
            </p:cNvSpPr>
            <p:nvPr/>
          </p:nvSpPr>
          <p:spPr bwMode="auto">
            <a:xfrm>
              <a:off x="430" y="1466"/>
              <a:ext cx="2415" cy="964"/>
            </a:xfrm>
            <a:prstGeom prst="rect">
              <a:avLst/>
            </a:prstGeom>
            <a:noFill/>
            <a:ln w="9525">
              <a:solidFill>
                <a:srgbClr val="3E27E5"/>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501" name="Line 6"/>
            <p:cNvSpPr>
              <a:spLocks noChangeShapeType="1"/>
            </p:cNvSpPr>
            <p:nvPr/>
          </p:nvSpPr>
          <p:spPr bwMode="auto">
            <a:xfrm>
              <a:off x="430" y="1948"/>
              <a:ext cx="241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02" name="Line 7"/>
            <p:cNvSpPr>
              <a:spLocks noChangeShapeType="1"/>
            </p:cNvSpPr>
            <p:nvPr/>
          </p:nvSpPr>
          <p:spPr bwMode="auto">
            <a:xfrm>
              <a:off x="430" y="1466"/>
              <a:ext cx="241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03" name="Line 8"/>
            <p:cNvSpPr>
              <a:spLocks noChangeShapeType="1"/>
            </p:cNvSpPr>
            <p:nvPr/>
          </p:nvSpPr>
          <p:spPr bwMode="auto">
            <a:xfrm>
              <a:off x="832" y="1466"/>
              <a:ext cx="0" cy="96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04" name="Line 9"/>
            <p:cNvSpPr>
              <a:spLocks noChangeShapeType="1"/>
            </p:cNvSpPr>
            <p:nvPr/>
          </p:nvSpPr>
          <p:spPr bwMode="auto">
            <a:xfrm>
              <a:off x="1236" y="1466"/>
              <a:ext cx="0" cy="96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05" name="Line 10"/>
            <p:cNvSpPr>
              <a:spLocks noChangeShapeType="1"/>
            </p:cNvSpPr>
            <p:nvPr/>
          </p:nvSpPr>
          <p:spPr bwMode="auto">
            <a:xfrm>
              <a:off x="1638" y="1466"/>
              <a:ext cx="0" cy="96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06" name="Line 11"/>
            <p:cNvSpPr>
              <a:spLocks noChangeShapeType="1"/>
            </p:cNvSpPr>
            <p:nvPr/>
          </p:nvSpPr>
          <p:spPr bwMode="auto">
            <a:xfrm>
              <a:off x="2040" y="1466"/>
              <a:ext cx="0" cy="96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07" name="Line 12"/>
            <p:cNvSpPr>
              <a:spLocks noChangeShapeType="1"/>
            </p:cNvSpPr>
            <p:nvPr/>
          </p:nvSpPr>
          <p:spPr bwMode="auto">
            <a:xfrm>
              <a:off x="2443" y="1466"/>
              <a:ext cx="0" cy="96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08" name="Line 13"/>
            <p:cNvSpPr>
              <a:spLocks noChangeShapeType="1"/>
            </p:cNvSpPr>
            <p:nvPr/>
          </p:nvSpPr>
          <p:spPr bwMode="auto">
            <a:xfrm>
              <a:off x="2845" y="1466"/>
              <a:ext cx="0" cy="96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09" name="Rectangle 14"/>
            <p:cNvSpPr>
              <a:spLocks noChangeArrowheads="1"/>
            </p:cNvSpPr>
            <p:nvPr/>
          </p:nvSpPr>
          <p:spPr bwMode="auto">
            <a:xfrm>
              <a:off x="430" y="1466"/>
              <a:ext cx="2415" cy="964"/>
            </a:xfrm>
            <a:prstGeom prst="rect">
              <a:avLst/>
            </a:prstGeom>
            <a:noFill/>
            <a:ln w="127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510" name="Line 15"/>
            <p:cNvSpPr>
              <a:spLocks noChangeShapeType="1"/>
            </p:cNvSpPr>
            <p:nvPr/>
          </p:nvSpPr>
          <p:spPr bwMode="auto">
            <a:xfrm>
              <a:off x="430" y="1466"/>
              <a:ext cx="0" cy="96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11" name="Line 16"/>
            <p:cNvSpPr>
              <a:spLocks noChangeShapeType="1"/>
            </p:cNvSpPr>
            <p:nvPr/>
          </p:nvSpPr>
          <p:spPr bwMode="auto">
            <a:xfrm>
              <a:off x="408" y="2430"/>
              <a:ext cx="2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12" name="Line 17"/>
            <p:cNvSpPr>
              <a:spLocks noChangeShapeType="1"/>
            </p:cNvSpPr>
            <p:nvPr/>
          </p:nvSpPr>
          <p:spPr bwMode="auto">
            <a:xfrm>
              <a:off x="408" y="1948"/>
              <a:ext cx="2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13" name="Line 18"/>
            <p:cNvSpPr>
              <a:spLocks noChangeShapeType="1"/>
            </p:cNvSpPr>
            <p:nvPr/>
          </p:nvSpPr>
          <p:spPr bwMode="auto">
            <a:xfrm>
              <a:off x="408" y="1466"/>
              <a:ext cx="2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14" name="Line 19"/>
            <p:cNvSpPr>
              <a:spLocks noChangeShapeType="1"/>
            </p:cNvSpPr>
            <p:nvPr/>
          </p:nvSpPr>
          <p:spPr bwMode="auto">
            <a:xfrm>
              <a:off x="430" y="2430"/>
              <a:ext cx="241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15" name="Line 20"/>
            <p:cNvSpPr>
              <a:spLocks noChangeShapeType="1"/>
            </p:cNvSpPr>
            <p:nvPr/>
          </p:nvSpPr>
          <p:spPr bwMode="auto">
            <a:xfrm flipV="1">
              <a:off x="430" y="2430"/>
              <a:ext cx="0"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16" name="Line 21"/>
            <p:cNvSpPr>
              <a:spLocks noChangeShapeType="1"/>
            </p:cNvSpPr>
            <p:nvPr/>
          </p:nvSpPr>
          <p:spPr bwMode="auto">
            <a:xfrm flipV="1">
              <a:off x="832" y="2430"/>
              <a:ext cx="0"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17" name="Line 22"/>
            <p:cNvSpPr>
              <a:spLocks noChangeShapeType="1"/>
            </p:cNvSpPr>
            <p:nvPr/>
          </p:nvSpPr>
          <p:spPr bwMode="auto">
            <a:xfrm flipV="1">
              <a:off x="1236" y="2430"/>
              <a:ext cx="0"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18" name="Line 23"/>
            <p:cNvSpPr>
              <a:spLocks noChangeShapeType="1"/>
            </p:cNvSpPr>
            <p:nvPr/>
          </p:nvSpPr>
          <p:spPr bwMode="auto">
            <a:xfrm flipV="1">
              <a:off x="1638" y="2430"/>
              <a:ext cx="0"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19" name="Line 24"/>
            <p:cNvSpPr>
              <a:spLocks noChangeShapeType="1"/>
            </p:cNvSpPr>
            <p:nvPr/>
          </p:nvSpPr>
          <p:spPr bwMode="auto">
            <a:xfrm flipV="1">
              <a:off x="2040" y="2430"/>
              <a:ext cx="0"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20" name="Line 25"/>
            <p:cNvSpPr>
              <a:spLocks noChangeShapeType="1"/>
            </p:cNvSpPr>
            <p:nvPr/>
          </p:nvSpPr>
          <p:spPr bwMode="auto">
            <a:xfrm flipV="1">
              <a:off x="2443" y="2430"/>
              <a:ext cx="0"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21" name="Line 26"/>
            <p:cNvSpPr>
              <a:spLocks noChangeShapeType="1"/>
            </p:cNvSpPr>
            <p:nvPr/>
          </p:nvSpPr>
          <p:spPr bwMode="auto">
            <a:xfrm flipV="1">
              <a:off x="2845" y="2430"/>
              <a:ext cx="0"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22" name="Freeform 27"/>
            <p:cNvSpPr>
              <a:spLocks/>
            </p:cNvSpPr>
            <p:nvPr/>
          </p:nvSpPr>
          <p:spPr bwMode="auto">
            <a:xfrm>
              <a:off x="430" y="2081"/>
              <a:ext cx="202" cy="42"/>
            </a:xfrm>
            <a:custGeom>
              <a:avLst/>
              <a:gdLst>
                <a:gd name="T0" fmla="*/ 0 w 234"/>
                <a:gd name="T1" fmla="*/ 0 h 64"/>
                <a:gd name="T2" fmla="*/ 26 w 234"/>
                <a:gd name="T3" fmla="*/ 6 h 64"/>
                <a:gd name="T4" fmla="*/ 51 w 234"/>
                <a:gd name="T5" fmla="*/ 12 h 64"/>
                <a:gd name="T6" fmla="*/ 76 w 234"/>
                <a:gd name="T7" fmla="*/ 20 h 64"/>
                <a:gd name="T8" fmla="*/ 101 w 234"/>
                <a:gd name="T9" fmla="*/ 26 h 64"/>
                <a:gd name="T10" fmla="*/ 126 w 234"/>
                <a:gd name="T11" fmla="*/ 33 h 64"/>
                <a:gd name="T12" fmla="*/ 151 w 234"/>
                <a:gd name="T13" fmla="*/ 37 h 64"/>
                <a:gd name="T14" fmla="*/ 164 w 234"/>
                <a:gd name="T15" fmla="*/ 39 h 64"/>
                <a:gd name="T16" fmla="*/ 176 w 234"/>
                <a:gd name="T17" fmla="*/ 41 h 64"/>
                <a:gd name="T18" fmla="*/ 190 w 234"/>
                <a:gd name="T19" fmla="*/ 42 h 64"/>
                <a:gd name="T20" fmla="*/ 202 w 234"/>
                <a:gd name="T21" fmla="*/ 42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4"/>
                <a:gd name="T34" fmla="*/ 0 h 64"/>
                <a:gd name="T35" fmla="*/ 234 w 234"/>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4" h="64">
                  <a:moveTo>
                    <a:pt x="0" y="0"/>
                  </a:moveTo>
                  <a:lnTo>
                    <a:pt x="30" y="9"/>
                  </a:lnTo>
                  <a:lnTo>
                    <a:pt x="59" y="19"/>
                  </a:lnTo>
                  <a:lnTo>
                    <a:pt x="88" y="30"/>
                  </a:lnTo>
                  <a:lnTo>
                    <a:pt x="117" y="40"/>
                  </a:lnTo>
                  <a:lnTo>
                    <a:pt x="146" y="50"/>
                  </a:lnTo>
                  <a:lnTo>
                    <a:pt x="175" y="57"/>
                  </a:lnTo>
                  <a:lnTo>
                    <a:pt x="190" y="60"/>
                  </a:lnTo>
                  <a:lnTo>
                    <a:pt x="204" y="62"/>
                  </a:lnTo>
                  <a:lnTo>
                    <a:pt x="220" y="64"/>
                  </a:lnTo>
                  <a:lnTo>
                    <a:pt x="234" y="64"/>
                  </a:lnTo>
                </a:path>
              </a:pathLst>
            </a:custGeom>
            <a:noFill/>
            <a:ln w="23876">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523" name="Freeform 28"/>
            <p:cNvSpPr>
              <a:spLocks/>
            </p:cNvSpPr>
            <p:nvPr/>
          </p:nvSpPr>
          <p:spPr bwMode="auto">
            <a:xfrm>
              <a:off x="632" y="2078"/>
              <a:ext cx="200" cy="46"/>
            </a:xfrm>
            <a:custGeom>
              <a:avLst/>
              <a:gdLst>
                <a:gd name="T0" fmla="*/ 0 w 233"/>
                <a:gd name="T1" fmla="*/ 45 h 71"/>
                <a:gd name="T2" fmla="*/ 25 w 233"/>
                <a:gd name="T3" fmla="*/ 45 h 71"/>
                <a:gd name="T4" fmla="*/ 50 w 233"/>
                <a:gd name="T5" fmla="*/ 46 h 71"/>
                <a:gd name="T6" fmla="*/ 76 w 233"/>
                <a:gd name="T7" fmla="*/ 46 h 71"/>
                <a:gd name="T8" fmla="*/ 88 w 233"/>
                <a:gd name="T9" fmla="*/ 45 h 71"/>
                <a:gd name="T10" fmla="*/ 100 w 233"/>
                <a:gd name="T11" fmla="*/ 44 h 71"/>
                <a:gd name="T12" fmla="*/ 112 w 233"/>
                <a:gd name="T13" fmla="*/ 42 h 71"/>
                <a:gd name="T14" fmla="*/ 124 w 233"/>
                <a:gd name="T15" fmla="*/ 40 h 71"/>
                <a:gd name="T16" fmla="*/ 138 w 233"/>
                <a:gd name="T17" fmla="*/ 36 h 71"/>
                <a:gd name="T18" fmla="*/ 150 w 233"/>
                <a:gd name="T19" fmla="*/ 32 h 71"/>
                <a:gd name="T20" fmla="*/ 163 w 233"/>
                <a:gd name="T21" fmla="*/ 26 h 71"/>
                <a:gd name="T22" fmla="*/ 175 w 233"/>
                <a:gd name="T23" fmla="*/ 19 h 71"/>
                <a:gd name="T24" fmla="*/ 188 w 233"/>
                <a:gd name="T25" fmla="*/ 10 h 71"/>
                <a:gd name="T26" fmla="*/ 200 w 233"/>
                <a:gd name="T27" fmla="*/ 0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
                <a:gd name="T43" fmla="*/ 0 h 71"/>
                <a:gd name="T44" fmla="*/ 233 w 233"/>
                <a:gd name="T45" fmla="*/ 71 h 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 h="71">
                  <a:moveTo>
                    <a:pt x="0" y="69"/>
                  </a:moveTo>
                  <a:lnTo>
                    <a:pt x="29" y="69"/>
                  </a:lnTo>
                  <a:lnTo>
                    <a:pt x="58" y="71"/>
                  </a:lnTo>
                  <a:lnTo>
                    <a:pt x="88" y="71"/>
                  </a:lnTo>
                  <a:lnTo>
                    <a:pt x="102" y="70"/>
                  </a:lnTo>
                  <a:lnTo>
                    <a:pt x="116" y="68"/>
                  </a:lnTo>
                  <a:lnTo>
                    <a:pt x="131" y="65"/>
                  </a:lnTo>
                  <a:lnTo>
                    <a:pt x="145" y="61"/>
                  </a:lnTo>
                  <a:lnTo>
                    <a:pt x="161" y="56"/>
                  </a:lnTo>
                  <a:lnTo>
                    <a:pt x="175" y="49"/>
                  </a:lnTo>
                  <a:lnTo>
                    <a:pt x="190" y="40"/>
                  </a:lnTo>
                  <a:lnTo>
                    <a:pt x="204" y="29"/>
                  </a:lnTo>
                  <a:lnTo>
                    <a:pt x="219" y="16"/>
                  </a:lnTo>
                  <a:lnTo>
                    <a:pt x="233" y="0"/>
                  </a:lnTo>
                </a:path>
              </a:pathLst>
            </a:custGeom>
            <a:noFill/>
            <a:ln w="23876">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524" name="Freeform 29"/>
            <p:cNvSpPr>
              <a:spLocks/>
            </p:cNvSpPr>
            <p:nvPr/>
          </p:nvSpPr>
          <p:spPr bwMode="auto">
            <a:xfrm>
              <a:off x="832" y="1770"/>
              <a:ext cx="202" cy="308"/>
            </a:xfrm>
            <a:custGeom>
              <a:avLst/>
              <a:gdLst>
                <a:gd name="T0" fmla="*/ 0 w 234"/>
                <a:gd name="T1" fmla="*/ 308 h 474"/>
                <a:gd name="T2" fmla="*/ 7 w 234"/>
                <a:gd name="T3" fmla="*/ 302 h 474"/>
                <a:gd name="T4" fmla="*/ 13 w 234"/>
                <a:gd name="T5" fmla="*/ 295 h 474"/>
                <a:gd name="T6" fmla="*/ 19 w 234"/>
                <a:gd name="T7" fmla="*/ 287 h 474"/>
                <a:gd name="T8" fmla="*/ 26 w 234"/>
                <a:gd name="T9" fmla="*/ 279 h 474"/>
                <a:gd name="T10" fmla="*/ 32 w 234"/>
                <a:gd name="T11" fmla="*/ 270 h 474"/>
                <a:gd name="T12" fmla="*/ 38 w 234"/>
                <a:gd name="T13" fmla="*/ 260 h 474"/>
                <a:gd name="T14" fmla="*/ 44 w 234"/>
                <a:gd name="T15" fmla="*/ 250 h 474"/>
                <a:gd name="T16" fmla="*/ 51 w 234"/>
                <a:gd name="T17" fmla="*/ 238 h 474"/>
                <a:gd name="T18" fmla="*/ 63 w 234"/>
                <a:gd name="T19" fmla="*/ 215 h 474"/>
                <a:gd name="T20" fmla="*/ 76 w 234"/>
                <a:gd name="T21" fmla="*/ 191 h 474"/>
                <a:gd name="T22" fmla="*/ 89 w 234"/>
                <a:gd name="T23" fmla="*/ 166 h 474"/>
                <a:gd name="T24" fmla="*/ 101 w 234"/>
                <a:gd name="T25" fmla="*/ 140 h 474"/>
                <a:gd name="T26" fmla="*/ 114 w 234"/>
                <a:gd name="T27" fmla="*/ 116 h 474"/>
                <a:gd name="T28" fmla="*/ 126 w 234"/>
                <a:gd name="T29" fmla="*/ 92 h 474"/>
                <a:gd name="T30" fmla="*/ 133 w 234"/>
                <a:gd name="T31" fmla="*/ 81 h 474"/>
                <a:gd name="T32" fmla="*/ 139 w 234"/>
                <a:gd name="T33" fmla="*/ 70 h 474"/>
                <a:gd name="T34" fmla="*/ 146 w 234"/>
                <a:gd name="T35" fmla="*/ 60 h 474"/>
                <a:gd name="T36" fmla="*/ 151 w 234"/>
                <a:gd name="T37" fmla="*/ 50 h 474"/>
                <a:gd name="T38" fmla="*/ 158 w 234"/>
                <a:gd name="T39" fmla="*/ 41 h 474"/>
                <a:gd name="T40" fmla="*/ 164 w 234"/>
                <a:gd name="T41" fmla="*/ 32 h 474"/>
                <a:gd name="T42" fmla="*/ 170 w 234"/>
                <a:gd name="T43" fmla="*/ 25 h 474"/>
                <a:gd name="T44" fmla="*/ 177 w 234"/>
                <a:gd name="T45" fmla="*/ 18 h 474"/>
                <a:gd name="T46" fmla="*/ 183 w 234"/>
                <a:gd name="T47" fmla="*/ 12 h 474"/>
                <a:gd name="T48" fmla="*/ 190 w 234"/>
                <a:gd name="T49" fmla="*/ 7 h 474"/>
                <a:gd name="T50" fmla="*/ 195 w 234"/>
                <a:gd name="T51" fmla="*/ 3 h 474"/>
                <a:gd name="T52" fmla="*/ 202 w 234"/>
                <a:gd name="T53" fmla="*/ 0 h 4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4"/>
                <a:gd name="T82" fmla="*/ 0 h 474"/>
                <a:gd name="T83" fmla="*/ 234 w 234"/>
                <a:gd name="T84" fmla="*/ 474 h 47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4" h="474">
                  <a:moveTo>
                    <a:pt x="0" y="474"/>
                  </a:moveTo>
                  <a:lnTo>
                    <a:pt x="8" y="464"/>
                  </a:lnTo>
                  <a:lnTo>
                    <a:pt x="15" y="454"/>
                  </a:lnTo>
                  <a:lnTo>
                    <a:pt x="22" y="442"/>
                  </a:lnTo>
                  <a:lnTo>
                    <a:pt x="30" y="429"/>
                  </a:lnTo>
                  <a:lnTo>
                    <a:pt x="37" y="415"/>
                  </a:lnTo>
                  <a:lnTo>
                    <a:pt x="44" y="400"/>
                  </a:lnTo>
                  <a:lnTo>
                    <a:pt x="51" y="384"/>
                  </a:lnTo>
                  <a:lnTo>
                    <a:pt x="59" y="367"/>
                  </a:lnTo>
                  <a:lnTo>
                    <a:pt x="73" y="331"/>
                  </a:lnTo>
                  <a:lnTo>
                    <a:pt x="88" y="294"/>
                  </a:lnTo>
                  <a:lnTo>
                    <a:pt x="103" y="255"/>
                  </a:lnTo>
                  <a:lnTo>
                    <a:pt x="117" y="216"/>
                  </a:lnTo>
                  <a:lnTo>
                    <a:pt x="132" y="178"/>
                  </a:lnTo>
                  <a:lnTo>
                    <a:pt x="146" y="142"/>
                  </a:lnTo>
                  <a:lnTo>
                    <a:pt x="154" y="124"/>
                  </a:lnTo>
                  <a:lnTo>
                    <a:pt x="161" y="108"/>
                  </a:lnTo>
                  <a:lnTo>
                    <a:pt x="169" y="92"/>
                  </a:lnTo>
                  <a:lnTo>
                    <a:pt x="175" y="77"/>
                  </a:lnTo>
                  <a:lnTo>
                    <a:pt x="183" y="63"/>
                  </a:lnTo>
                  <a:lnTo>
                    <a:pt x="190" y="50"/>
                  </a:lnTo>
                  <a:lnTo>
                    <a:pt x="197" y="38"/>
                  </a:lnTo>
                  <a:lnTo>
                    <a:pt x="205" y="27"/>
                  </a:lnTo>
                  <a:lnTo>
                    <a:pt x="212" y="18"/>
                  </a:lnTo>
                  <a:lnTo>
                    <a:pt x="220" y="11"/>
                  </a:lnTo>
                  <a:lnTo>
                    <a:pt x="226" y="5"/>
                  </a:lnTo>
                  <a:lnTo>
                    <a:pt x="234" y="0"/>
                  </a:lnTo>
                </a:path>
              </a:pathLst>
            </a:custGeom>
            <a:noFill/>
            <a:ln w="23876">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525" name="Freeform 30"/>
            <p:cNvSpPr>
              <a:spLocks/>
            </p:cNvSpPr>
            <p:nvPr/>
          </p:nvSpPr>
          <p:spPr bwMode="auto">
            <a:xfrm>
              <a:off x="1034" y="1768"/>
              <a:ext cx="202" cy="170"/>
            </a:xfrm>
            <a:custGeom>
              <a:avLst/>
              <a:gdLst>
                <a:gd name="T0" fmla="*/ 0 w 234"/>
                <a:gd name="T1" fmla="*/ 2 h 261"/>
                <a:gd name="T2" fmla="*/ 7 w 234"/>
                <a:gd name="T3" fmla="*/ 0 h 261"/>
                <a:gd name="T4" fmla="*/ 12 w 234"/>
                <a:gd name="T5" fmla="*/ 0 h 261"/>
                <a:gd name="T6" fmla="*/ 19 w 234"/>
                <a:gd name="T7" fmla="*/ 0 h 261"/>
                <a:gd name="T8" fmla="*/ 25 w 234"/>
                <a:gd name="T9" fmla="*/ 2 h 261"/>
                <a:gd name="T10" fmla="*/ 32 w 234"/>
                <a:gd name="T11" fmla="*/ 5 h 261"/>
                <a:gd name="T12" fmla="*/ 37 w 234"/>
                <a:gd name="T13" fmla="*/ 8 h 261"/>
                <a:gd name="T14" fmla="*/ 44 w 234"/>
                <a:gd name="T15" fmla="*/ 12 h 261"/>
                <a:gd name="T16" fmla="*/ 51 w 234"/>
                <a:gd name="T17" fmla="*/ 16 h 261"/>
                <a:gd name="T18" fmla="*/ 56 w 234"/>
                <a:gd name="T19" fmla="*/ 22 h 261"/>
                <a:gd name="T20" fmla="*/ 63 w 234"/>
                <a:gd name="T21" fmla="*/ 28 h 261"/>
                <a:gd name="T22" fmla="*/ 69 w 234"/>
                <a:gd name="T23" fmla="*/ 35 h 261"/>
                <a:gd name="T24" fmla="*/ 76 w 234"/>
                <a:gd name="T25" fmla="*/ 41 h 261"/>
                <a:gd name="T26" fmla="*/ 88 w 234"/>
                <a:gd name="T27" fmla="*/ 57 h 261"/>
                <a:gd name="T28" fmla="*/ 100 w 234"/>
                <a:gd name="T29" fmla="*/ 72 h 261"/>
                <a:gd name="T30" fmla="*/ 113 w 234"/>
                <a:gd name="T31" fmla="*/ 89 h 261"/>
                <a:gd name="T32" fmla="*/ 126 w 234"/>
                <a:gd name="T33" fmla="*/ 104 h 261"/>
                <a:gd name="T34" fmla="*/ 139 w 234"/>
                <a:gd name="T35" fmla="*/ 120 h 261"/>
                <a:gd name="T36" fmla="*/ 151 w 234"/>
                <a:gd name="T37" fmla="*/ 135 h 261"/>
                <a:gd name="T38" fmla="*/ 157 w 234"/>
                <a:gd name="T39" fmla="*/ 141 h 261"/>
                <a:gd name="T40" fmla="*/ 164 w 234"/>
                <a:gd name="T41" fmla="*/ 147 h 261"/>
                <a:gd name="T42" fmla="*/ 170 w 234"/>
                <a:gd name="T43" fmla="*/ 152 h 261"/>
                <a:gd name="T44" fmla="*/ 176 w 234"/>
                <a:gd name="T45" fmla="*/ 158 h 261"/>
                <a:gd name="T46" fmla="*/ 183 w 234"/>
                <a:gd name="T47" fmla="*/ 162 h 261"/>
                <a:gd name="T48" fmla="*/ 189 w 234"/>
                <a:gd name="T49" fmla="*/ 165 h 261"/>
                <a:gd name="T50" fmla="*/ 195 w 234"/>
                <a:gd name="T51" fmla="*/ 168 h 261"/>
                <a:gd name="T52" fmla="*/ 202 w 234"/>
                <a:gd name="T53" fmla="*/ 170 h 2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4"/>
                <a:gd name="T82" fmla="*/ 0 h 261"/>
                <a:gd name="T83" fmla="*/ 234 w 234"/>
                <a:gd name="T84" fmla="*/ 261 h 2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4" h="261">
                  <a:moveTo>
                    <a:pt x="0" y="3"/>
                  </a:moveTo>
                  <a:lnTo>
                    <a:pt x="8" y="0"/>
                  </a:lnTo>
                  <a:lnTo>
                    <a:pt x="14" y="0"/>
                  </a:lnTo>
                  <a:lnTo>
                    <a:pt x="22" y="0"/>
                  </a:lnTo>
                  <a:lnTo>
                    <a:pt x="29" y="3"/>
                  </a:lnTo>
                  <a:lnTo>
                    <a:pt x="37" y="7"/>
                  </a:lnTo>
                  <a:lnTo>
                    <a:pt x="43" y="12"/>
                  </a:lnTo>
                  <a:lnTo>
                    <a:pt x="51" y="18"/>
                  </a:lnTo>
                  <a:lnTo>
                    <a:pt x="59" y="25"/>
                  </a:lnTo>
                  <a:lnTo>
                    <a:pt x="65" y="34"/>
                  </a:lnTo>
                  <a:lnTo>
                    <a:pt x="73" y="43"/>
                  </a:lnTo>
                  <a:lnTo>
                    <a:pt x="80" y="53"/>
                  </a:lnTo>
                  <a:lnTo>
                    <a:pt x="88" y="63"/>
                  </a:lnTo>
                  <a:lnTo>
                    <a:pt x="102" y="87"/>
                  </a:lnTo>
                  <a:lnTo>
                    <a:pt x="116" y="110"/>
                  </a:lnTo>
                  <a:lnTo>
                    <a:pt x="131" y="136"/>
                  </a:lnTo>
                  <a:lnTo>
                    <a:pt x="146" y="160"/>
                  </a:lnTo>
                  <a:lnTo>
                    <a:pt x="161" y="184"/>
                  </a:lnTo>
                  <a:lnTo>
                    <a:pt x="175" y="207"/>
                  </a:lnTo>
                  <a:lnTo>
                    <a:pt x="182" y="216"/>
                  </a:lnTo>
                  <a:lnTo>
                    <a:pt x="190" y="226"/>
                  </a:lnTo>
                  <a:lnTo>
                    <a:pt x="197" y="234"/>
                  </a:lnTo>
                  <a:lnTo>
                    <a:pt x="204" y="242"/>
                  </a:lnTo>
                  <a:lnTo>
                    <a:pt x="212" y="249"/>
                  </a:lnTo>
                  <a:lnTo>
                    <a:pt x="219" y="254"/>
                  </a:lnTo>
                  <a:lnTo>
                    <a:pt x="226" y="258"/>
                  </a:lnTo>
                  <a:lnTo>
                    <a:pt x="234" y="261"/>
                  </a:lnTo>
                </a:path>
              </a:pathLst>
            </a:custGeom>
            <a:noFill/>
            <a:ln w="23876">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526" name="Freeform 31"/>
            <p:cNvSpPr>
              <a:spLocks/>
            </p:cNvSpPr>
            <p:nvPr/>
          </p:nvSpPr>
          <p:spPr bwMode="auto">
            <a:xfrm>
              <a:off x="1236" y="1853"/>
              <a:ext cx="201" cy="86"/>
            </a:xfrm>
            <a:custGeom>
              <a:avLst/>
              <a:gdLst>
                <a:gd name="T0" fmla="*/ 0 w 233"/>
                <a:gd name="T1" fmla="*/ 85 h 132"/>
                <a:gd name="T2" fmla="*/ 6 w 233"/>
                <a:gd name="T3" fmla="*/ 86 h 132"/>
                <a:gd name="T4" fmla="*/ 12 w 233"/>
                <a:gd name="T5" fmla="*/ 86 h 132"/>
                <a:gd name="T6" fmla="*/ 18 w 233"/>
                <a:gd name="T7" fmla="*/ 86 h 132"/>
                <a:gd name="T8" fmla="*/ 25 w 233"/>
                <a:gd name="T9" fmla="*/ 85 h 132"/>
                <a:gd name="T10" fmla="*/ 31 w 233"/>
                <a:gd name="T11" fmla="*/ 83 h 132"/>
                <a:gd name="T12" fmla="*/ 37 w 233"/>
                <a:gd name="T13" fmla="*/ 81 h 132"/>
                <a:gd name="T14" fmla="*/ 50 w 233"/>
                <a:gd name="T15" fmla="*/ 77 h 132"/>
                <a:gd name="T16" fmla="*/ 62 w 233"/>
                <a:gd name="T17" fmla="*/ 70 h 132"/>
                <a:gd name="T18" fmla="*/ 75 w 233"/>
                <a:gd name="T19" fmla="*/ 63 h 132"/>
                <a:gd name="T20" fmla="*/ 88 w 233"/>
                <a:gd name="T21" fmla="*/ 55 h 132"/>
                <a:gd name="T22" fmla="*/ 100 w 233"/>
                <a:gd name="T23" fmla="*/ 46 h 132"/>
                <a:gd name="T24" fmla="*/ 113 w 233"/>
                <a:gd name="T25" fmla="*/ 38 h 132"/>
                <a:gd name="T26" fmla="*/ 125 w 233"/>
                <a:gd name="T27" fmla="*/ 29 h 132"/>
                <a:gd name="T28" fmla="*/ 138 w 233"/>
                <a:gd name="T29" fmla="*/ 21 h 132"/>
                <a:gd name="T30" fmla="*/ 150 w 233"/>
                <a:gd name="T31" fmla="*/ 14 h 132"/>
                <a:gd name="T32" fmla="*/ 164 w 233"/>
                <a:gd name="T33" fmla="*/ 7 h 132"/>
                <a:gd name="T34" fmla="*/ 176 w 233"/>
                <a:gd name="T35" fmla="*/ 3 h 132"/>
                <a:gd name="T36" fmla="*/ 182 w 233"/>
                <a:gd name="T37" fmla="*/ 2 h 132"/>
                <a:gd name="T38" fmla="*/ 189 w 233"/>
                <a:gd name="T39" fmla="*/ 1 h 132"/>
                <a:gd name="T40" fmla="*/ 195 w 233"/>
                <a:gd name="T41" fmla="*/ 0 h 132"/>
                <a:gd name="T42" fmla="*/ 201 w 233"/>
                <a:gd name="T43" fmla="*/ 0 h 1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3"/>
                <a:gd name="T67" fmla="*/ 0 h 132"/>
                <a:gd name="T68" fmla="*/ 233 w 233"/>
                <a:gd name="T69" fmla="*/ 132 h 1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3" h="132">
                  <a:moveTo>
                    <a:pt x="0" y="130"/>
                  </a:moveTo>
                  <a:lnTo>
                    <a:pt x="7" y="132"/>
                  </a:lnTo>
                  <a:lnTo>
                    <a:pt x="14" y="132"/>
                  </a:lnTo>
                  <a:lnTo>
                    <a:pt x="21" y="132"/>
                  </a:lnTo>
                  <a:lnTo>
                    <a:pt x="29" y="130"/>
                  </a:lnTo>
                  <a:lnTo>
                    <a:pt x="36" y="128"/>
                  </a:lnTo>
                  <a:lnTo>
                    <a:pt x="43" y="125"/>
                  </a:lnTo>
                  <a:lnTo>
                    <a:pt x="58" y="118"/>
                  </a:lnTo>
                  <a:lnTo>
                    <a:pt x="72" y="108"/>
                  </a:lnTo>
                  <a:lnTo>
                    <a:pt x="87" y="97"/>
                  </a:lnTo>
                  <a:lnTo>
                    <a:pt x="102" y="84"/>
                  </a:lnTo>
                  <a:lnTo>
                    <a:pt x="116" y="71"/>
                  </a:lnTo>
                  <a:lnTo>
                    <a:pt x="131" y="58"/>
                  </a:lnTo>
                  <a:lnTo>
                    <a:pt x="145" y="45"/>
                  </a:lnTo>
                  <a:lnTo>
                    <a:pt x="160" y="32"/>
                  </a:lnTo>
                  <a:lnTo>
                    <a:pt x="174" y="21"/>
                  </a:lnTo>
                  <a:lnTo>
                    <a:pt x="190" y="11"/>
                  </a:lnTo>
                  <a:lnTo>
                    <a:pt x="204" y="5"/>
                  </a:lnTo>
                  <a:lnTo>
                    <a:pt x="211" y="3"/>
                  </a:lnTo>
                  <a:lnTo>
                    <a:pt x="219" y="1"/>
                  </a:lnTo>
                  <a:lnTo>
                    <a:pt x="226" y="0"/>
                  </a:lnTo>
                  <a:lnTo>
                    <a:pt x="233" y="0"/>
                  </a:lnTo>
                </a:path>
              </a:pathLst>
            </a:custGeom>
            <a:noFill/>
            <a:ln w="23876">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527" name="Freeform 32"/>
            <p:cNvSpPr>
              <a:spLocks/>
            </p:cNvSpPr>
            <p:nvPr/>
          </p:nvSpPr>
          <p:spPr bwMode="auto">
            <a:xfrm>
              <a:off x="1437" y="1853"/>
              <a:ext cx="201" cy="105"/>
            </a:xfrm>
            <a:custGeom>
              <a:avLst/>
              <a:gdLst>
                <a:gd name="T0" fmla="*/ 0 w 234"/>
                <a:gd name="T1" fmla="*/ 0 h 162"/>
                <a:gd name="T2" fmla="*/ 7 w 234"/>
                <a:gd name="T3" fmla="*/ 1 h 162"/>
                <a:gd name="T4" fmla="*/ 12 w 234"/>
                <a:gd name="T5" fmla="*/ 2 h 162"/>
                <a:gd name="T6" fmla="*/ 25 w 234"/>
                <a:gd name="T7" fmla="*/ 5 h 162"/>
                <a:gd name="T8" fmla="*/ 38 w 234"/>
                <a:gd name="T9" fmla="*/ 10 h 162"/>
                <a:gd name="T10" fmla="*/ 51 w 234"/>
                <a:gd name="T11" fmla="*/ 16 h 162"/>
                <a:gd name="T12" fmla="*/ 63 w 234"/>
                <a:gd name="T13" fmla="*/ 23 h 162"/>
                <a:gd name="T14" fmla="*/ 76 w 234"/>
                <a:gd name="T15" fmla="*/ 30 h 162"/>
                <a:gd name="T16" fmla="*/ 88 w 234"/>
                <a:gd name="T17" fmla="*/ 39 h 162"/>
                <a:gd name="T18" fmla="*/ 101 w 234"/>
                <a:gd name="T19" fmla="*/ 48 h 162"/>
                <a:gd name="T20" fmla="*/ 125 w 234"/>
                <a:gd name="T21" fmla="*/ 65 h 162"/>
                <a:gd name="T22" fmla="*/ 138 w 234"/>
                <a:gd name="T23" fmla="*/ 75 h 162"/>
                <a:gd name="T24" fmla="*/ 150 w 234"/>
                <a:gd name="T25" fmla="*/ 82 h 162"/>
                <a:gd name="T26" fmla="*/ 163 w 234"/>
                <a:gd name="T27" fmla="*/ 89 h 162"/>
                <a:gd name="T28" fmla="*/ 175 w 234"/>
                <a:gd name="T29" fmla="*/ 96 h 162"/>
                <a:gd name="T30" fmla="*/ 189 w 234"/>
                <a:gd name="T31" fmla="*/ 101 h 162"/>
                <a:gd name="T32" fmla="*/ 201 w 234"/>
                <a:gd name="T33" fmla="*/ 105 h 1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162"/>
                <a:gd name="T53" fmla="*/ 234 w 234"/>
                <a:gd name="T54" fmla="*/ 162 h 1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162">
                  <a:moveTo>
                    <a:pt x="0" y="0"/>
                  </a:moveTo>
                  <a:lnTo>
                    <a:pt x="8" y="1"/>
                  </a:lnTo>
                  <a:lnTo>
                    <a:pt x="14" y="3"/>
                  </a:lnTo>
                  <a:lnTo>
                    <a:pt x="29" y="8"/>
                  </a:lnTo>
                  <a:lnTo>
                    <a:pt x="44" y="15"/>
                  </a:lnTo>
                  <a:lnTo>
                    <a:pt x="59" y="24"/>
                  </a:lnTo>
                  <a:lnTo>
                    <a:pt x="73" y="35"/>
                  </a:lnTo>
                  <a:lnTo>
                    <a:pt x="88" y="47"/>
                  </a:lnTo>
                  <a:lnTo>
                    <a:pt x="102" y="60"/>
                  </a:lnTo>
                  <a:lnTo>
                    <a:pt x="117" y="74"/>
                  </a:lnTo>
                  <a:lnTo>
                    <a:pt x="146" y="101"/>
                  </a:lnTo>
                  <a:lnTo>
                    <a:pt x="161" y="115"/>
                  </a:lnTo>
                  <a:lnTo>
                    <a:pt x="175" y="127"/>
                  </a:lnTo>
                  <a:lnTo>
                    <a:pt x="190" y="138"/>
                  </a:lnTo>
                  <a:lnTo>
                    <a:pt x="204" y="148"/>
                  </a:lnTo>
                  <a:lnTo>
                    <a:pt x="220" y="156"/>
                  </a:lnTo>
                  <a:lnTo>
                    <a:pt x="234" y="162"/>
                  </a:lnTo>
                </a:path>
              </a:pathLst>
            </a:custGeom>
            <a:noFill/>
            <a:ln w="23876">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528" name="Freeform 33"/>
            <p:cNvSpPr>
              <a:spLocks/>
            </p:cNvSpPr>
            <p:nvPr/>
          </p:nvSpPr>
          <p:spPr bwMode="auto">
            <a:xfrm>
              <a:off x="1638" y="1952"/>
              <a:ext cx="200" cy="22"/>
            </a:xfrm>
            <a:custGeom>
              <a:avLst/>
              <a:gdLst>
                <a:gd name="T0" fmla="*/ 0 w 232"/>
                <a:gd name="T1" fmla="*/ 6 h 34"/>
                <a:gd name="T2" fmla="*/ 25 w 232"/>
                <a:gd name="T3" fmla="*/ 12 h 34"/>
                <a:gd name="T4" fmla="*/ 50 w 232"/>
                <a:gd name="T5" fmla="*/ 17 h 34"/>
                <a:gd name="T6" fmla="*/ 63 w 232"/>
                <a:gd name="T7" fmla="*/ 19 h 34"/>
                <a:gd name="T8" fmla="*/ 75 w 232"/>
                <a:gd name="T9" fmla="*/ 21 h 34"/>
                <a:gd name="T10" fmla="*/ 88 w 232"/>
                <a:gd name="T11" fmla="*/ 21 h 34"/>
                <a:gd name="T12" fmla="*/ 100 w 232"/>
                <a:gd name="T13" fmla="*/ 22 h 34"/>
                <a:gd name="T14" fmla="*/ 112 w 232"/>
                <a:gd name="T15" fmla="*/ 22 h 34"/>
                <a:gd name="T16" fmla="*/ 125 w 232"/>
                <a:gd name="T17" fmla="*/ 21 h 34"/>
                <a:gd name="T18" fmla="*/ 138 w 232"/>
                <a:gd name="T19" fmla="*/ 19 h 34"/>
                <a:gd name="T20" fmla="*/ 150 w 232"/>
                <a:gd name="T21" fmla="*/ 17 h 34"/>
                <a:gd name="T22" fmla="*/ 163 w 232"/>
                <a:gd name="T23" fmla="*/ 14 h 34"/>
                <a:gd name="T24" fmla="*/ 175 w 232"/>
                <a:gd name="T25" fmla="*/ 10 h 34"/>
                <a:gd name="T26" fmla="*/ 188 w 232"/>
                <a:gd name="T27" fmla="*/ 5 h 34"/>
                <a:gd name="T28" fmla="*/ 200 w 232"/>
                <a:gd name="T29" fmla="*/ 0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2"/>
                <a:gd name="T46" fmla="*/ 0 h 34"/>
                <a:gd name="T47" fmla="*/ 232 w 232"/>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2" h="34">
                  <a:moveTo>
                    <a:pt x="0" y="10"/>
                  </a:moveTo>
                  <a:lnTo>
                    <a:pt x="29" y="19"/>
                  </a:lnTo>
                  <a:lnTo>
                    <a:pt x="58" y="26"/>
                  </a:lnTo>
                  <a:lnTo>
                    <a:pt x="73" y="29"/>
                  </a:lnTo>
                  <a:lnTo>
                    <a:pt x="87" y="32"/>
                  </a:lnTo>
                  <a:lnTo>
                    <a:pt x="102" y="33"/>
                  </a:lnTo>
                  <a:lnTo>
                    <a:pt x="116" y="34"/>
                  </a:lnTo>
                  <a:lnTo>
                    <a:pt x="130" y="34"/>
                  </a:lnTo>
                  <a:lnTo>
                    <a:pt x="145" y="33"/>
                  </a:lnTo>
                  <a:lnTo>
                    <a:pt x="160" y="30"/>
                  </a:lnTo>
                  <a:lnTo>
                    <a:pt x="174" y="27"/>
                  </a:lnTo>
                  <a:lnTo>
                    <a:pt x="189" y="22"/>
                  </a:lnTo>
                  <a:lnTo>
                    <a:pt x="203" y="16"/>
                  </a:lnTo>
                  <a:lnTo>
                    <a:pt x="218" y="8"/>
                  </a:lnTo>
                  <a:lnTo>
                    <a:pt x="232" y="0"/>
                  </a:lnTo>
                </a:path>
              </a:pathLst>
            </a:custGeom>
            <a:noFill/>
            <a:ln w="23876">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529" name="Freeform 34"/>
            <p:cNvSpPr>
              <a:spLocks/>
            </p:cNvSpPr>
            <p:nvPr/>
          </p:nvSpPr>
          <p:spPr bwMode="auto">
            <a:xfrm>
              <a:off x="1838" y="1756"/>
              <a:ext cx="202" cy="196"/>
            </a:xfrm>
            <a:custGeom>
              <a:avLst/>
              <a:gdLst>
                <a:gd name="T0" fmla="*/ 0 w 234"/>
                <a:gd name="T1" fmla="*/ 196 h 302"/>
                <a:gd name="T2" fmla="*/ 7 w 234"/>
                <a:gd name="T3" fmla="*/ 192 h 302"/>
                <a:gd name="T4" fmla="*/ 13 w 234"/>
                <a:gd name="T5" fmla="*/ 188 h 302"/>
                <a:gd name="T6" fmla="*/ 26 w 234"/>
                <a:gd name="T7" fmla="*/ 180 h 302"/>
                <a:gd name="T8" fmla="*/ 38 w 234"/>
                <a:gd name="T9" fmla="*/ 169 h 302"/>
                <a:gd name="T10" fmla="*/ 51 w 234"/>
                <a:gd name="T11" fmla="*/ 157 h 302"/>
                <a:gd name="T12" fmla="*/ 63 w 234"/>
                <a:gd name="T13" fmla="*/ 144 h 302"/>
                <a:gd name="T14" fmla="*/ 76 w 234"/>
                <a:gd name="T15" fmla="*/ 130 h 302"/>
                <a:gd name="T16" fmla="*/ 88 w 234"/>
                <a:gd name="T17" fmla="*/ 116 h 302"/>
                <a:gd name="T18" fmla="*/ 101 w 234"/>
                <a:gd name="T19" fmla="*/ 102 h 302"/>
                <a:gd name="T20" fmla="*/ 126 w 234"/>
                <a:gd name="T21" fmla="*/ 73 h 302"/>
                <a:gd name="T22" fmla="*/ 139 w 234"/>
                <a:gd name="T23" fmla="*/ 58 h 302"/>
                <a:gd name="T24" fmla="*/ 151 w 234"/>
                <a:gd name="T25" fmla="*/ 45 h 302"/>
                <a:gd name="T26" fmla="*/ 164 w 234"/>
                <a:gd name="T27" fmla="*/ 32 h 302"/>
                <a:gd name="T28" fmla="*/ 177 w 234"/>
                <a:gd name="T29" fmla="*/ 19 h 302"/>
                <a:gd name="T30" fmla="*/ 190 w 234"/>
                <a:gd name="T31" fmla="*/ 9 h 302"/>
                <a:gd name="T32" fmla="*/ 202 w 234"/>
                <a:gd name="T33" fmla="*/ 0 h 3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02"/>
                <a:gd name="T53" fmla="*/ 234 w 234"/>
                <a:gd name="T54" fmla="*/ 302 h 3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02">
                  <a:moveTo>
                    <a:pt x="0" y="302"/>
                  </a:moveTo>
                  <a:lnTo>
                    <a:pt x="8" y="296"/>
                  </a:lnTo>
                  <a:lnTo>
                    <a:pt x="15" y="290"/>
                  </a:lnTo>
                  <a:lnTo>
                    <a:pt x="30" y="277"/>
                  </a:lnTo>
                  <a:lnTo>
                    <a:pt x="44" y="260"/>
                  </a:lnTo>
                  <a:lnTo>
                    <a:pt x="59" y="242"/>
                  </a:lnTo>
                  <a:lnTo>
                    <a:pt x="73" y="222"/>
                  </a:lnTo>
                  <a:lnTo>
                    <a:pt x="88" y="201"/>
                  </a:lnTo>
                  <a:lnTo>
                    <a:pt x="102" y="179"/>
                  </a:lnTo>
                  <a:lnTo>
                    <a:pt x="117" y="157"/>
                  </a:lnTo>
                  <a:lnTo>
                    <a:pt x="146" y="112"/>
                  </a:lnTo>
                  <a:lnTo>
                    <a:pt x="161" y="90"/>
                  </a:lnTo>
                  <a:lnTo>
                    <a:pt x="175" y="69"/>
                  </a:lnTo>
                  <a:lnTo>
                    <a:pt x="190" y="49"/>
                  </a:lnTo>
                  <a:lnTo>
                    <a:pt x="205" y="30"/>
                  </a:lnTo>
                  <a:lnTo>
                    <a:pt x="220" y="14"/>
                  </a:lnTo>
                  <a:lnTo>
                    <a:pt x="234" y="0"/>
                  </a:lnTo>
                </a:path>
              </a:pathLst>
            </a:custGeom>
            <a:noFill/>
            <a:ln w="23876">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530" name="Freeform 35"/>
            <p:cNvSpPr>
              <a:spLocks/>
            </p:cNvSpPr>
            <p:nvPr/>
          </p:nvSpPr>
          <p:spPr bwMode="auto">
            <a:xfrm>
              <a:off x="2040" y="1681"/>
              <a:ext cx="202" cy="75"/>
            </a:xfrm>
            <a:custGeom>
              <a:avLst/>
              <a:gdLst>
                <a:gd name="T0" fmla="*/ 0 w 234"/>
                <a:gd name="T1" fmla="*/ 75 h 115"/>
                <a:gd name="T2" fmla="*/ 12 w 234"/>
                <a:gd name="T3" fmla="*/ 67 h 115"/>
                <a:gd name="T4" fmla="*/ 25 w 234"/>
                <a:gd name="T5" fmla="*/ 59 h 115"/>
                <a:gd name="T6" fmla="*/ 37 w 234"/>
                <a:gd name="T7" fmla="*/ 52 h 115"/>
                <a:gd name="T8" fmla="*/ 51 w 234"/>
                <a:gd name="T9" fmla="*/ 45 h 115"/>
                <a:gd name="T10" fmla="*/ 63 w 234"/>
                <a:gd name="T11" fmla="*/ 39 h 115"/>
                <a:gd name="T12" fmla="*/ 76 w 234"/>
                <a:gd name="T13" fmla="*/ 33 h 115"/>
                <a:gd name="T14" fmla="*/ 88 w 234"/>
                <a:gd name="T15" fmla="*/ 28 h 115"/>
                <a:gd name="T16" fmla="*/ 100 w 234"/>
                <a:gd name="T17" fmla="*/ 23 h 115"/>
                <a:gd name="T18" fmla="*/ 126 w 234"/>
                <a:gd name="T19" fmla="*/ 15 h 115"/>
                <a:gd name="T20" fmla="*/ 151 w 234"/>
                <a:gd name="T21" fmla="*/ 8 h 115"/>
                <a:gd name="T22" fmla="*/ 176 w 234"/>
                <a:gd name="T23" fmla="*/ 4 h 115"/>
                <a:gd name="T24" fmla="*/ 202 w 234"/>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4"/>
                <a:gd name="T40" fmla="*/ 0 h 115"/>
                <a:gd name="T41" fmla="*/ 234 w 234"/>
                <a:gd name="T42" fmla="*/ 115 h 1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4" h="115">
                  <a:moveTo>
                    <a:pt x="0" y="115"/>
                  </a:moveTo>
                  <a:lnTo>
                    <a:pt x="14" y="102"/>
                  </a:lnTo>
                  <a:lnTo>
                    <a:pt x="29" y="90"/>
                  </a:lnTo>
                  <a:lnTo>
                    <a:pt x="43" y="80"/>
                  </a:lnTo>
                  <a:lnTo>
                    <a:pt x="59" y="69"/>
                  </a:lnTo>
                  <a:lnTo>
                    <a:pt x="73" y="60"/>
                  </a:lnTo>
                  <a:lnTo>
                    <a:pt x="88" y="51"/>
                  </a:lnTo>
                  <a:lnTo>
                    <a:pt x="102" y="43"/>
                  </a:lnTo>
                  <a:lnTo>
                    <a:pt x="116" y="35"/>
                  </a:lnTo>
                  <a:lnTo>
                    <a:pt x="146" y="23"/>
                  </a:lnTo>
                  <a:lnTo>
                    <a:pt x="175" y="13"/>
                  </a:lnTo>
                  <a:lnTo>
                    <a:pt x="204" y="6"/>
                  </a:lnTo>
                  <a:lnTo>
                    <a:pt x="234" y="0"/>
                  </a:lnTo>
                </a:path>
              </a:pathLst>
            </a:custGeom>
            <a:noFill/>
            <a:ln w="23876">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531" name="Freeform 36"/>
            <p:cNvSpPr>
              <a:spLocks/>
            </p:cNvSpPr>
            <p:nvPr/>
          </p:nvSpPr>
          <p:spPr bwMode="auto">
            <a:xfrm>
              <a:off x="2242" y="1680"/>
              <a:ext cx="201" cy="33"/>
            </a:xfrm>
            <a:custGeom>
              <a:avLst/>
              <a:gdLst>
                <a:gd name="T0" fmla="*/ 0 w 233"/>
                <a:gd name="T1" fmla="*/ 1 h 50"/>
                <a:gd name="T2" fmla="*/ 12 w 233"/>
                <a:gd name="T3" fmla="*/ 0 h 50"/>
                <a:gd name="T4" fmla="*/ 25 w 233"/>
                <a:gd name="T5" fmla="*/ 0 h 50"/>
                <a:gd name="T6" fmla="*/ 37 w 233"/>
                <a:gd name="T7" fmla="*/ 0 h 50"/>
                <a:gd name="T8" fmla="*/ 50 w 233"/>
                <a:gd name="T9" fmla="*/ 1 h 50"/>
                <a:gd name="T10" fmla="*/ 62 w 233"/>
                <a:gd name="T11" fmla="*/ 1 h 50"/>
                <a:gd name="T12" fmla="*/ 75 w 233"/>
                <a:gd name="T13" fmla="*/ 3 h 50"/>
                <a:gd name="T14" fmla="*/ 100 w 233"/>
                <a:gd name="T15" fmla="*/ 7 h 50"/>
                <a:gd name="T16" fmla="*/ 125 w 233"/>
                <a:gd name="T17" fmla="*/ 13 h 50"/>
                <a:gd name="T18" fmla="*/ 150 w 233"/>
                <a:gd name="T19" fmla="*/ 18 h 50"/>
                <a:gd name="T20" fmla="*/ 176 w 233"/>
                <a:gd name="T21" fmla="*/ 26 h 50"/>
                <a:gd name="T22" fmla="*/ 201 w 233"/>
                <a:gd name="T23" fmla="*/ 33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3"/>
                <a:gd name="T37" fmla="*/ 0 h 50"/>
                <a:gd name="T38" fmla="*/ 233 w 233"/>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3" h="50">
                  <a:moveTo>
                    <a:pt x="0" y="2"/>
                  </a:moveTo>
                  <a:lnTo>
                    <a:pt x="14" y="0"/>
                  </a:lnTo>
                  <a:lnTo>
                    <a:pt x="29" y="0"/>
                  </a:lnTo>
                  <a:lnTo>
                    <a:pt x="43" y="0"/>
                  </a:lnTo>
                  <a:lnTo>
                    <a:pt x="58" y="1"/>
                  </a:lnTo>
                  <a:lnTo>
                    <a:pt x="72" y="2"/>
                  </a:lnTo>
                  <a:lnTo>
                    <a:pt x="87" y="5"/>
                  </a:lnTo>
                  <a:lnTo>
                    <a:pt x="116" y="11"/>
                  </a:lnTo>
                  <a:lnTo>
                    <a:pt x="145" y="19"/>
                  </a:lnTo>
                  <a:lnTo>
                    <a:pt x="174" y="28"/>
                  </a:lnTo>
                  <a:lnTo>
                    <a:pt x="204" y="39"/>
                  </a:lnTo>
                  <a:lnTo>
                    <a:pt x="233" y="50"/>
                  </a:lnTo>
                </a:path>
              </a:pathLst>
            </a:custGeom>
            <a:noFill/>
            <a:ln w="23876">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532" name="Freeform 37"/>
            <p:cNvSpPr>
              <a:spLocks/>
            </p:cNvSpPr>
            <p:nvPr/>
          </p:nvSpPr>
          <p:spPr bwMode="auto">
            <a:xfrm>
              <a:off x="2443" y="1713"/>
              <a:ext cx="201" cy="82"/>
            </a:xfrm>
            <a:custGeom>
              <a:avLst/>
              <a:gdLst>
                <a:gd name="T0" fmla="*/ 0 w 234"/>
                <a:gd name="T1" fmla="*/ 0 h 127"/>
                <a:gd name="T2" fmla="*/ 12 w 234"/>
                <a:gd name="T3" fmla="*/ 5 h 127"/>
                <a:gd name="T4" fmla="*/ 25 w 234"/>
                <a:gd name="T5" fmla="*/ 9 h 127"/>
                <a:gd name="T6" fmla="*/ 38 w 234"/>
                <a:gd name="T7" fmla="*/ 14 h 127"/>
                <a:gd name="T8" fmla="*/ 51 w 234"/>
                <a:gd name="T9" fmla="*/ 21 h 127"/>
                <a:gd name="T10" fmla="*/ 76 w 234"/>
                <a:gd name="T11" fmla="*/ 34 h 127"/>
                <a:gd name="T12" fmla="*/ 100 w 234"/>
                <a:gd name="T13" fmla="*/ 47 h 127"/>
                <a:gd name="T14" fmla="*/ 113 w 234"/>
                <a:gd name="T15" fmla="*/ 54 h 127"/>
                <a:gd name="T16" fmla="*/ 125 w 234"/>
                <a:gd name="T17" fmla="*/ 59 h 127"/>
                <a:gd name="T18" fmla="*/ 138 w 234"/>
                <a:gd name="T19" fmla="*/ 66 h 127"/>
                <a:gd name="T20" fmla="*/ 150 w 234"/>
                <a:gd name="T21" fmla="*/ 70 h 127"/>
                <a:gd name="T22" fmla="*/ 163 w 234"/>
                <a:gd name="T23" fmla="*/ 75 h 127"/>
                <a:gd name="T24" fmla="*/ 175 w 234"/>
                <a:gd name="T25" fmla="*/ 78 h 127"/>
                <a:gd name="T26" fmla="*/ 189 w 234"/>
                <a:gd name="T27" fmla="*/ 81 h 127"/>
                <a:gd name="T28" fmla="*/ 201 w 234"/>
                <a:gd name="T29" fmla="*/ 82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4"/>
                <a:gd name="T46" fmla="*/ 0 h 127"/>
                <a:gd name="T47" fmla="*/ 234 w 234"/>
                <a:gd name="T48" fmla="*/ 127 h 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4" h="127">
                  <a:moveTo>
                    <a:pt x="0" y="0"/>
                  </a:moveTo>
                  <a:lnTo>
                    <a:pt x="14" y="7"/>
                  </a:lnTo>
                  <a:lnTo>
                    <a:pt x="29" y="14"/>
                  </a:lnTo>
                  <a:lnTo>
                    <a:pt x="44" y="22"/>
                  </a:lnTo>
                  <a:lnTo>
                    <a:pt x="59" y="32"/>
                  </a:lnTo>
                  <a:lnTo>
                    <a:pt x="88" y="52"/>
                  </a:lnTo>
                  <a:lnTo>
                    <a:pt x="116" y="73"/>
                  </a:lnTo>
                  <a:lnTo>
                    <a:pt x="132" y="83"/>
                  </a:lnTo>
                  <a:lnTo>
                    <a:pt x="146" y="92"/>
                  </a:lnTo>
                  <a:lnTo>
                    <a:pt x="161" y="102"/>
                  </a:lnTo>
                  <a:lnTo>
                    <a:pt x="175" y="109"/>
                  </a:lnTo>
                  <a:lnTo>
                    <a:pt x="190" y="116"/>
                  </a:lnTo>
                  <a:lnTo>
                    <a:pt x="204" y="121"/>
                  </a:lnTo>
                  <a:lnTo>
                    <a:pt x="220" y="125"/>
                  </a:lnTo>
                  <a:lnTo>
                    <a:pt x="234" y="127"/>
                  </a:lnTo>
                </a:path>
              </a:pathLst>
            </a:custGeom>
            <a:noFill/>
            <a:ln w="23876">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533" name="Freeform 38"/>
            <p:cNvSpPr>
              <a:spLocks/>
            </p:cNvSpPr>
            <p:nvPr/>
          </p:nvSpPr>
          <p:spPr bwMode="auto">
            <a:xfrm>
              <a:off x="2644" y="1733"/>
              <a:ext cx="201" cy="62"/>
            </a:xfrm>
            <a:custGeom>
              <a:avLst/>
              <a:gdLst>
                <a:gd name="T0" fmla="*/ 0 w 233"/>
                <a:gd name="T1" fmla="*/ 62 h 96"/>
                <a:gd name="T2" fmla="*/ 12 w 233"/>
                <a:gd name="T3" fmla="*/ 62 h 96"/>
                <a:gd name="T4" fmla="*/ 25 w 233"/>
                <a:gd name="T5" fmla="*/ 61 h 96"/>
                <a:gd name="T6" fmla="*/ 37 w 233"/>
                <a:gd name="T7" fmla="*/ 59 h 96"/>
                <a:gd name="T8" fmla="*/ 50 w 233"/>
                <a:gd name="T9" fmla="*/ 57 h 96"/>
                <a:gd name="T10" fmla="*/ 63 w 233"/>
                <a:gd name="T11" fmla="*/ 54 h 96"/>
                <a:gd name="T12" fmla="*/ 76 w 233"/>
                <a:gd name="T13" fmla="*/ 49 h 96"/>
                <a:gd name="T14" fmla="*/ 88 w 233"/>
                <a:gd name="T15" fmla="*/ 45 h 96"/>
                <a:gd name="T16" fmla="*/ 100 w 233"/>
                <a:gd name="T17" fmla="*/ 40 h 96"/>
                <a:gd name="T18" fmla="*/ 125 w 233"/>
                <a:gd name="T19" fmla="*/ 30 h 96"/>
                <a:gd name="T20" fmla="*/ 151 w 233"/>
                <a:gd name="T21" fmla="*/ 19 h 96"/>
                <a:gd name="T22" fmla="*/ 176 w 233"/>
                <a:gd name="T23" fmla="*/ 8 h 96"/>
                <a:gd name="T24" fmla="*/ 189 w 233"/>
                <a:gd name="T25" fmla="*/ 4 h 96"/>
                <a:gd name="T26" fmla="*/ 201 w 233"/>
                <a:gd name="T27" fmla="*/ 0 h 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
                <a:gd name="T43" fmla="*/ 0 h 96"/>
                <a:gd name="T44" fmla="*/ 233 w 233"/>
                <a:gd name="T45" fmla="*/ 96 h 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 h="96">
                  <a:moveTo>
                    <a:pt x="0" y="96"/>
                  </a:moveTo>
                  <a:lnTo>
                    <a:pt x="14" y="96"/>
                  </a:lnTo>
                  <a:lnTo>
                    <a:pt x="29" y="95"/>
                  </a:lnTo>
                  <a:lnTo>
                    <a:pt x="43" y="91"/>
                  </a:lnTo>
                  <a:lnTo>
                    <a:pt x="58" y="88"/>
                  </a:lnTo>
                  <a:lnTo>
                    <a:pt x="73" y="83"/>
                  </a:lnTo>
                  <a:lnTo>
                    <a:pt x="88" y="76"/>
                  </a:lnTo>
                  <a:lnTo>
                    <a:pt x="102" y="70"/>
                  </a:lnTo>
                  <a:lnTo>
                    <a:pt x="116" y="62"/>
                  </a:lnTo>
                  <a:lnTo>
                    <a:pt x="145" y="46"/>
                  </a:lnTo>
                  <a:lnTo>
                    <a:pt x="175" y="29"/>
                  </a:lnTo>
                  <a:lnTo>
                    <a:pt x="204" y="13"/>
                  </a:lnTo>
                  <a:lnTo>
                    <a:pt x="219" y="6"/>
                  </a:lnTo>
                  <a:lnTo>
                    <a:pt x="233" y="0"/>
                  </a:lnTo>
                </a:path>
              </a:pathLst>
            </a:custGeom>
            <a:noFill/>
            <a:ln w="23876">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534" name="Freeform 39"/>
            <p:cNvSpPr>
              <a:spLocks/>
            </p:cNvSpPr>
            <p:nvPr/>
          </p:nvSpPr>
          <p:spPr bwMode="auto">
            <a:xfrm>
              <a:off x="403" y="2061"/>
              <a:ext cx="53" cy="41"/>
            </a:xfrm>
            <a:custGeom>
              <a:avLst/>
              <a:gdLst>
                <a:gd name="T0" fmla="*/ 27 w 62"/>
                <a:gd name="T1" fmla="*/ 0 h 63"/>
                <a:gd name="T2" fmla="*/ 53 w 62"/>
                <a:gd name="T3" fmla="*/ 41 h 63"/>
                <a:gd name="T4" fmla="*/ 0 w 62"/>
                <a:gd name="T5" fmla="*/ 41 h 63"/>
                <a:gd name="T6" fmla="*/ 27 w 62"/>
                <a:gd name="T7" fmla="*/ 0 h 63"/>
                <a:gd name="T8" fmla="*/ 0 60000 65536"/>
                <a:gd name="T9" fmla="*/ 0 60000 65536"/>
                <a:gd name="T10" fmla="*/ 0 60000 65536"/>
                <a:gd name="T11" fmla="*/ 0 60000 65536"/>
                <a:gd name="T12" fmla="*/ 0 w 62"/>
                <a:gd name="T13" fmla="*/ 0 h 63"/>
                <a:gd name="T14" fmla="*/ 62 w 62"/>
                <a:gd name="T15" fmla="*/ 63 h 63"/>
              </a:gdLst>
              <a:ahLst/>
              <a:cxnLst>
                <a:cxn ang="T8">
                  <a:pos x="T0" y="T1"/>
                </a:cxn>
                <a:cxn ang="T9">
                  <a:pos x="T2" y="T3"/>
                </a:cxn>
                <a:cxn ang="T10">
                  <a:pos x="T4" y="T5"/>
                </a:cxn>
                <a:cxn ang="T11">
                  <a:pos x="T6" y="T7"/>
                </a:cxn>
              </a:cxnLst>
              <a:rect l="T12" t="T13" r="T14" b="T15"/>
              <a:pathLst>
                <a:path w="62" h="63">
                  <a:moveTo>
                    <a:pt x="31" y="0"/>
                  </a:moveTo>
                  <a:lnTo>
                    <a:pt x="62" y="63"/>
                  </a:lnTo>
                  <a:lnTo>
                    <a:pt x="0" y="63"/>
                  </a:lnTo>
                  <a:lnTo>
                    <a:pt x="31" y="0"/>
                  </a:lnTo>
                  <a:close/>
                </a:path>
              </a:pathLst>
            </a:custGeom>
            <a:solidFill>
              <a:srgbClr val="FFFFFF"/>
            </a:solidFill>
            <a:ln w="12700">
              <a:solidFill>
                <a:srgbClr val="FF0000"/>
              </a:solidFill>
              <a:round/>
              <a:headEnd/>
              <a:tailEnd/>
            </a:ln>
          </p:spPr>
          <p:txBody>
            <a:bodyPr/>
            <a:lstStyle/>
            <a:p>
              <a:endParaRPr lang="de-DE"/>
            </a:p>
          </p:txBody>
        </p:sp>
        <p:sp>
          <p:nvSpPr>
            <p:cNvPr id="16535" name="Freeform 40"/>
            <p:cNvSpPr>
              <a:spLocks/>
            </p:cNvSpPr>
            <p:nvPr/>
          </p:nvSpPr>
          <p:spPr bwMode="auto">
            <a:xfrm>
              <a:off x="605" y="2103"/>
              <a:ext cx="53" cy="40"/>
            </a:xfrm>
            <a:custGeom>
              <a:avLst/>
              <a:gdLst>
                <a:gd name="T0" fmla="*/ 27 w 62"/>
                <a:gd name="T1" fmla="*/ 0 h 62"/>
                <a:gd name="T2" fmla="*/ 53 w 62"/>
                <a:gd name="T3" fmla="*/ 40 h 62"/>
                <a:gd name="T4" fmla="*/ 0 w 62"/>
                <a:gd name="T5" fmla="*/ 40 h 62"/>
                <a:gd name="T6" fmla="*/ 27 w 62"/>
                <a:gd name="T7" fmla="*/ 0 h 62"/>
                <a:gd name="T8" fmla="*/ 0 60000 65536"/>
                <a:gd name="T9" fmla="*/ 0 60000 65536"/>
                <a:gd name="T10" fmla="*/ 0 60000 65536"/>
                <a:gd name="T11" fmla="*/ 0 60000 65536"/>
                <a:gd name="T12" fmla="*/ 0 w 62"/>
                <a:gd name="T13" fmla="*/ 0 h 62"/>
                <a:gd name="T14" fmla="*/ 62 w 62"/>
                <a:gd name="T15" fmla="*/ 62 h 62"/>
              </a:gdLst>
              <a:ahLst/>
              <a:cxnLst>
                <a:cxn ang="T8">
                  <a:pos x="T0" y="T1"/>
                </a:cxn>
                <a:cxn ang="T9">
                  <a:pos x="T2" y="T3"/>
                </a:cxn>
                <a:cxn ang="T10">
                  <a:pos x="T4" y="T5"/>
                </a:cxn>
                <a:cxn ang="T11">
                  <a:pos x="T6" y="T7"/>
                </a:cxn>
              </a:cxnLst>
              <a:rect l="T12" t="T13" r="T14" b="T15"/>
              <a:pathLst>
                <a:path w="62" h="62">
                  <a:moveTo>
                    <a:pt x="31" y="0"/>
                  </a:moveTo>
                  <a:lnTo>
                    <a:pt x="62" y="62"/>
                  </a:lnTo>
                  <a:lnTo>
                    <a:pt x="0" y="62"/>
                  </a:lnTo>
                  <a:lnTo>
                    <a:pt x="31" y="0"/>
                  </a:lnTo>
                  <a:close/>
                </a:path>
              </a:pathLst>
            </a:custGeom>
            <a:solidFill>
              <a:srgbClr val="FFFFFF"/>
            </a:solidFill>
            <a:ln w="12700">
              <a:solidFill>
                <a:srgbClr val="FF0000"/>
              </a:solidFill>
              <a:round/>
              <a:headEnd/>
              <a:tailEnd/>
            </a:ln>
          </p:spPr>
          <p:txBody>
            <a:bodyPr/>
            <a:lstStyle/>
            <a:p>
              <a:endParaRPr lang="de-DE"/>
            </a:p>
          </p:txBody>
        </p:sp>
        <p:sp>
          <p:nvSpPr>
            <p:cNvPr id="16536" name="Freeform 41"/>
            <p:cNvSpPr>
              <a:spLocks/>
            </p:cNvSpPr>
            <p:nvPr/>
          </p:nvSpPr>
          <p:spPr bwMode="auto">
            <a:xfrm>
              <a:off x="806" y="2058"/>
              <a:ext cx="54" cy="40"/>
            </a:xfrm>
            <a:custGeom>
              <a:avLst/>
              <a:gdLst>
                <a:gd name="T0" fmla="*/ 27 w 63"/>
                <a:gd name="T1" fmla="*/ 0 h 62"/>
                <a:gd name="T2" fmla="*/ 54 w 63"/>
                <a:gd name="T3" fmla="*/ 40 h 62"/>
                <a:gd name="T4" fmla="*/ 0 w 63"/>
                <a:gd name="T5" fmla="*/ 40 h 62"/>
                <a:gd name="T6" fmla="*/ 27 w 63"/>
                <a:gd name="T7" fmla="*/ 0 h 62"/>
                <a:gd name="T8" fmla="*/ 0 60000 65536"/>
                <a:gd name="T9" fmla="*/ 0 60000 65536"/>
                <a:gd name="T10" fmla="*/ 0 60000 65536"/>
                <a:gd name="T11" fmla="*/ 0 60000 65536"/>
                <a:gd name="T12" fmla="*/ 0 w 63"/>
                <a:gd name="T13" fmla="*/ 0 h 62"/>
                <a:gd name="T14" fmla="*/ 63 w 63"/>
                <a:gd name="T15" fmla="*/ 62 h 62"/>
              </a:gdLst>
              <a:ahLst/>
              <a:cxnLst>
                <a:cxn ang="T8">
                  <a:pos x="T0" y="T1"/>
                </a:cxn>
                <a:cxn ang="T9">
                  <a:pos x="T2" y="T3"/>
                </a:cxn>
                <a:cxn ang="T10">
                  <a:pos x="T4" y="T5"/>
                </a:cxn>
                <a:cxn ang="T11">
                  <a:pos x="T6" y="T7"/>
                </a:cxn>
              </a:cxnLst>
              <a:rect l="T12" t="T13" r="T14" b="T15"/>
              <a:pathLst>
                <a:path w="63" h="62">
                  <a:moveTo>
                    <a:pt x="31" y="0"/>
                  </a:moveTo>
                  <a:lnTo>
                    <a:pt x="63" y="62"/>
                  </a:lnTo>
                  <a:lnTo>
                    <a:pt x="0" y="62"/>
                  </a:lnTo>
                  <a:lnTo>
                    <a:pt x="31" y="0"/>
                  </a:lnTo>
                  <a:close/>
                </a:path>
              </a:pathLst>
            </a:custGeom>
            <a:solidFill>
              <a:srgbClr val="FFFFFF"/>
            </a:solidFill>
            <a:ln w="12700">
              <a:solidFill>
                <a:srgbClr val="FF0000"/>
              </a:solidFill>
              <a:round/>
              <a:headEnd/>
              <a:tailEnd/>
            </a:ln>
          </p:spPr>
          <p:txBody>
            <a:bodyPr/>
            <a:lstStyle/>
            <a:p>
              <a:endParaRPr lang="de-DE"/>
            </a:p>
          </p:txBody>
        </p:sp>
        <p:sp>
          <p:nvSpPr>
            <p:cNvPr id="16537" name="Freeform 42"/>
            <p:cNvSpPr>
              <a:spLocks/>
            </p:cNvSpPr>
            <p:nvPr/>
          </p:nvSpPr>
          <p:spPr bwMode="auto">
            <a:xfrm>
              <a:off x="1007" y="1750"/>
              <a:ext cx="54" cy="41"/>
            </a:xfrm>
            <a:custGeom>
              <a:avLst/>
              <a:gdLst>
                <a:gd name="T0" fmla="*/ 27 w 62"/>
                <a:gd name="T1" fmla="*/ 0 h 63"/>
                <a:gd name="T2" fmla="*/ 54 w 62"/>
                <a:gd name="T3" fmla="*/ 41 h 63"/>
                <a:gd name="T4" fmla="*/ 0 w 62"/>
                <a:gd name="T5" fmla="*/ 41 h 63"/>
                <a:gd name="T6" fmla="*/ 27 w 62"/>
                <a:gd name="T7" fmla="*/ 0 h 63"/>
                <a:gd name="T8" fmla="*/ 0 60000 65536"/>
                <a:gd name="T9" fmla="*/ 0 60000 65536"/>
                <a:gd name="T10" fmla="*/ 0 60000 65536"/>
                <a:gd name="T11" fmla="*/ 0 60000 65536"/>
                <a:gd name="T12" fmla="*/ 0 w 62"/>
                <a:gd name="T13" fmla="*/ 0 h 63"/>
                <a:gd name="T14" fmla="*/ 62 w 62"/>
                <a:gd name="T15" fmla="*/ 63 h 63"/>
              </a:gdLst>
              <a:ahLst/>
              <a:cxnLst>
                <a:cxn ang="T8">
                  <a:pos x="T0" y="T1"/>
                </a:cxn>
                <a:cxn ang="T9">
                  <a:pos x="T2" y="T3"/>
                </a:cxn>
                <a:cxn ang="T10">
                  <a:pos x="T4" y="T5"/>
                </a:cxn>
                <a:cxn ang="T11">
                  <a:pos x="T6" y="T7"/>
                </a:cxn>
              </a:cxnLst>
              <a:rect l="T12" t="T13" r="T14" b="T15"/>
              <a:pathLst>
                <a:path w="62" h="63">
                  <a:moveTo>
                    <a:pt x="31" y="0"/>
                  </a:moveTo>
                  <a:lnTo>
                    <a:pt x="62" y="63"/>
                  </a:lnTo>
                  <a:lnTo>
                    <a:pt x="0" y="63"/>
                  </a:lnTo>
                  <a:lnTo>
                    <a:pt x="31" y="0"/>
                  </a:lnTo>
                  <a:close/>
                </a:path>
              </a:pathLst>
            </a:custGeom>
            <a:solidFill>
              <a:srgbClr val="FFFFFF"/>
            </a:solidFill>
            <a:ln w="12700">
              <a:solidFill>
                <a:srgbClr val="FF0000"/>
              </a:solidFill>
              <a:round/>
              <a:headEnd/>
              <a:tailEnd/>
            </a:ln>
          </p:spPr>
          <p:txBody>
            <a:bodyPr/>
            <a:lstStyle/>
            <a:p>
              <a:endParaRPr lang="de-DE"/>
            </a:p>
          </p:txBody>
        </p:sp>
        <p:sp>
          <p:nvSpPr>
            <p:cNvPr id="16538" name="Freeform 43"/>
            <p:cNvSpPr>
              <a:spLocks/>
            </p:cNvSpPr>
            <p:nvPr/>
          </p:nvSpPr>
          <p:spPr bwMode="auto">
            <a:xfrm>
              <a:off x="1208" y="1918"/>
              <a:ext cx="55" cy="40"/>
            </a:xfrm>
            <a:custGeom>
              <a:avLst/>
              <a:gdLst>
                <a:gd name="T0" fmla="*/ 28 w 63"/>
                <a:gd name="T1" fmla="*/ 0 h 62"/>
                <a:gd name="T2" fmla="*/ 55 w 63"/>
                <a:gd name="T3" fmla="*/ 40 h 62"/>
                <a:gd name="T4" fmla="*/ 0 w 63"/>
                <a:gd name="T5" fmla="*/ 40 h 62"/>
                <a:gd name="T6" fmla="*/ 28 w 63"/>
                <a:gd name="T7" fmla="*/ 0 h 62"/>
                <a:gd name="T8" fmla="*/ 0 60000 65536"/>
                <a:gd name="T9" fmla="*/ 0 60000 65536"/>
                <a:gd name="T10" fmla="*/ 0 60000 65536"/>
                <a:gd name="T11" fmla="*/ 0 60000 65536"/>
                <a:gd name="T12" fmla="*/ 0 w 63"/>
                <a:gd name="T13" fmla="*/ 0 h 62"/>
                <a:gd name="T14" fmla="*/ 63 w 63"/>
                <a:gd name="T15" fmla="*/ 62 h 62"/>
              </a:gdLst>
              <a:ahLst/>
              <a:cxnLst>
                <a:cxn ang="T8">
                  <a:pos x="T0" y="T1"/>
                </a:cxn>
                <a:cxn ang="T9">
                  <a:pos x="T2" y="T3"/>
                </a:cxn>
                <a:cxn ang="T10">
                  <a:pos x="T4" y="T5"/>
                </a:cxn>
                <a:cxn ang="T11">
                  <a:pos x="T6" y="T7"/>
                </a:cxn>
              </a:cxnLst>
              <a:rect l="T12" t="T13" r="T14" b="T15"/>
              <a:pathLst>
                <a:path w="63" h="62">
                  <a:moveTo>
                    <a:pt x="32" y="0"/>
                  </a:moveTo>
                  <a:lnTo>
                    <a:pt x="63" y="62"/>
                  </a:lnTo>
                  <a:lnTo>
                    <a:pt x="0" y="62"/>
                  </a:lnTo>
                  <a:lnTo>
                    <a:pt x="32" y="0"/>
                  </a:lnTo>
                  <a:close/>
                </a:path>
              </a:pathLst>
            </a:custGeom>
            <a:solidFill>
              <a:srgbClr val="FFFFFF"/>
            </a:solidFill>
            <a:ln w="12700">
              <a:solidFill>
                <a:srgbClr val="FF0000"/>
              </a:solidFill>
              <a:round/>
              <a:headEnd/>
              <a:tailEnd/>
            </a:ln>
          </p:spPr>
          <p:txBody>
            <a:bodyPr/>
            <a:lstStyle/>
            <a:p>
              <a:endParaRPr lang="de-DE"/>
            </a:p>
          </p:txBody>
        </p:sp>
        <p:sp>
          <p:nvSpPr>
            <p:cNvPr id="16539" name="Freeform 44"/>
            <p:cNvSpPr>
              <a:spLocks/>
            </p:cNvSpPr>
            <p:nvPr/>
          </p:nvSpPr>
          <p:spPr bwMode="auto">
            <a:xfrm>
              <a:off x="1410" y="1833"/>
              <a:ext cx="53" cy="40"/>
            </a:xfrm>
            <a:custGeom>
              <a:avLst/>
              <a:gdLst>
                <a:gd name="T0" fmla="*/ 27 w 62"/>
                <a:gd name="T1" fmla="*/ 0 h 62"/>
                <a:gd name="T2" fmla="*/ 53 w 62"/>
                <a:gd name="T3" fmla="*/ 40 h 62"/>
                <a:gd name="T4" fmla="*/ 0 w 62"/>
                <a:gd name="T5" fmla="*/ 40 h 62"/>
                <a:gd name="T6" fmla="*/ 27 w 62"/>
                <a:gd name="T7" fmla="*/ 0 h 62"/>
                <a:gd name="T8" fmla="*/ 0 60000 65536"/>
                <a:gd name="T9" fmla="*/ 0 60000 65536"/>
                <a:gd name="T10" fmla="*/ 0 60000 65536"/>
                <a:gd name="T11" fmla="*/ 0 60000 65536"/>
                <a:gd name="T12" fmla="*/ 0 w 62"/>
                <a:gd name="T13" fmla="*/ 0 h 62"/>
                <a:gd name="T14" fmla="*/ 62 w 62"/>
                <a:gd name="T15" fmla="*/ 62 h 62"/>
              </a:gdLst>
              <a:ahLst/>
              <a:cxnLst>
                <a:cxn ang="T8">
                  <a:pos x="T0" y="T1"/>
                </a:cxn>
                <a:cxn ang="T9">
                  <a:pos x="T2" y="T3"/>
                </a:cxn>
                <a:cxn ang="T10">
                  <a:pos x="T4" y="T5"/>
                </a:cxn>
                <a:cxn ang="T11">
                  <a:pos x="T6" y="T7"/>
                </a:cxn>
              </a:cxnLst>
              <a:rect l="T12" t="T13" r="T14" b="T15"/>
              <a:pathLst>
                <a:path w="62" h="62">
                  <a:moveTo>
                    <a:pt x="31" y="0"/>
                  </a:moveTo>
                  <a:lnTo>
                    <a:pt x="62" y="62"/>
                  </a:lnTo>
                  <a:lnTo>
                    <a:pt x="0" y="62"/>
                  </a:lnTo>
                  <a:lnTo>
                    <a:pt x="31" y="0"/>
                  </a:lnTo>
                  <a:close/>
                </a:path>
              </a:pathLst>
            </a:custGeom>
            <a:solidFill>
              <a:srgbClr val="FFFFFF"/>
            </a:solidFill>
            <a:ln w="12700">
              <a:solidFill>
                <a:srgbClr val="FF0000"/>
              </a:solidFill>
              <a:round/>
              <a:headEnd/>
              <a:tailEnd/>
            </a:ln>
          </p:spPr>
          <p:txBody>
            <a:bodyPr/>
            <a:lstStyle/>
            <a:p>
              <a:endParaRPr lang="de-DE"/>
            </a:p>
          </p:txBody>
        </p:sp>
        <p:sp>
          <p:nvSpPr>
            <p:cNvPr id="16540" name="Freeform 45"/>
            <p:cNvSpPr>
              <a:spLocks/>
            </p:cNvSpPr>
            <p:nvPr/>
          </p:nvSpPr>
          <p:spPr bwMode="auto">
            <a:xfrm>
              <a:off x="1612" y="1938"/>
              <a:ext cx="53" cy="41"/>
            </a:xfrm>
            <a:custGeom>
              <a:avLst/>
              <a:gdLst>
                <a:gd name="T0" fmla="*/ 27 w 62"/>
                <a:gd name="T1" fmla="*/ 0 h 62"/>
                <a:gd name="T2" fmla="*/ 53 w 62"/>
                <a:gd name="T3" fmla="*/ 41 h 62"/>
                <a:gd name="T4" fmla="*/ 0 w 62"/>
                <a:gd name="T5" fmla="*/ 41 h 62"/>
                <a:gd name="T6" fmla="*/ 27 w 62"/>
                <a:gd name="T7" fmla="*/ 0 h 62"/>
                <a:gd name="T8" fmla="*/ 0 60000 65536"/>
                <a:gd name="T9" fmla="*/ 0 60000 65536"/>
                <a:gd name="T10" fmla="*/ 0 60000 65536"/>
                <a:gd name="T11" fmla="*/ 0 60000 65536"/>
                <a:gd name="T12" fmla="*/ 0 w 62"/>
                <a:gd name="T13" fmla="*/ 0 h 62"/>
                <a:gd name="T14" fmla="*/ 62 w 62"/>
                <a:gd name="T15" fmla="*/ 62 h 62"/>
              </a:gdLst>
              <a:ahLst/>
              <a:cxnLst>
                <a:cxn ang="T8">
                  <a:pos x="T0" y="T1"/>
                </a:cxn>
                <a:cxn ang="T9">
                  <a:pos x="T2" y="T3"/>
                </a:cxn>
                <a:cxn ang="T10">
                  <a:pos x="T4" y="T5"/>
                </a:cxn>
                <a:cxn ang="T11">
                  <a:pos x="T6" y="T7"/>
                </a:cxn>
              </a:cxnLst>
              <a:rect l="T12" t="T13" r="T14" b="T15"/>
              <a:pathLst>
                <a:path w="62" h="62">
                  <a:moveTo>
                    <a:pt x="31" y="0"/>
                  </a:moveTo>
                  <a:lnTo>
                    <a:pt x="62" y="62"/>
                  </a:lnTo>
                  <a:lnTo>
                    <a:pt x="0" y="62"/>
                  </a:lnTo>
                  <a:lnTo>
                    <a:pt x="31" y="0"/>
                  </a:lnTo>
                  <a:close/>
                </a:path>
              </a:pathLst>
            </a:custGeom>
            <a:solidFill>
              <a:srgbClr val="FFFFFF"/>
            </a:solidFill>
            <a:ln w="12700">
              <a:solidFill>
                <a:srgbClr val="FF0000"/>
              </a:solidFill>
              <a:round/>
              <a:headEnd/>
              <a:tailEnd/>
            </a:ln>
          </p:spPr>
          <p:txBody>
            <a:bodyPr/>
            <a:lstStyle/>
            <a:p>
              <a:endParaRPr lang="de-DE"/>
            </a:p>
          </p:txBody>
        </p:sp>
        <p:sp>
          <p:nvSpPr>
            <p:cNvPr id="16541" name="Freeform 46"/>
            <p:cNvSpPr>
              <a:spLocks/>
            </p:cNvSpPr>
            <p:nvPr/>
          </p:nvSpPr>
          <p:spPr bwMode="auto">
            <a:xfrm>
              <a:off x="1812" y="1931"/>
              <a:ext cx="54" cy="41"/>
            </a:xfrm>
            <a:custGeom>
              <a:avLst/>
              <a:gdLst>
                <a:gd name="T0" fmla="*/ 27 w 63"/>
                <a:gd name="T1" fmla="*/ 0 h 63"/>
                <a:gd name="T2" fmla="*/ 54 w 63"/>
                <a:gd name="T3" fmla="*/ 41 h 63"/>
                <a:gd name="T4" fmla="*/ 0 w 63"/>
                <a:gd name="T5" fmla="*/ 41 h 63"/>
                <a:gd name="T6" fmla="*/ 27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FFFF"/>
            </a:solidFill>
            <a:ln w="12700">
              <a:solidFill>
                <a:srgbClr val="FF0000"/>
              </a:solidFill>
              <a:round/>
              <a:headEnd/>
              <a:tailEnd/>
            </a:ln>
          </p:spPr>
          <p:txBody>
            <a:bodyPr/>
            <a:lstStyle/>
            <a:p>
              <a:endParaRPr lang="de-DE"/>
            </a:p>
          </p:txBody>
        </p:sp>
        <p:sp>
          <p:nvSpPr>
            <p:cNvPr id="16542" name="Freeform 47"/>
            <p:cNvSpPr>
              <a:spLocks/>
            </p:cNvSpPr>
            <p:nvPr/>
          </p:nvSpPr>
          <p:spPr bwMode="auto">
            <a:xfrm>
              <a:off x="2013" y="1735"/>
              <a:ext cx="54" cy="41"/>
            </a:xfrm>
            <a:custGeom>
              <a:avLst/>
              <a:gdLst>
                <a:gd name="T0" fmla="*/ 27 w 62"/>
                <a:gd name="T1" fmla="*/ 0 h 63"/>
                <a:gd name="T2" fmla="*/ 54 w 62"/>
                <a:gd name="T3" fmla="*/ 41 h 63"/>
                <a:gd name="T4" fmla="*/ 0 w 62"/>
                <a:gd name="T5" fmla="*/ 41 h 63"/>
                <a:gd name="T6" fmla="*/ 27 w 62"/>
                <a:gd name="T7" fmla="*/ 0 h 63"/>
                <a:gd name="T8" fmla="*/ 0 60000 65536"/>
                <a:gd name="T9" fmla="*/ 0 60000 65536"/>
                <a:gd name="T10" fmla="*/ 0 60000 65536"/>
                <a:gd name="T11" fmla="*/ 0 60000 65536"/>
                <a:gd name="T12" fmla="*/ 0 w 62"/>
                <a:gd name="T13" fmla="*/ 0 h 63"/>
                <a:gd name="T14" fmla="*/ 62 w 62"/>
                <a:gd name="T15" fmla="*/ 63 h 63"/>
              </a:gdLst>
              <a:ahLst/>
              <a:cxnLst>
                <a:cxn ang="T8">
                  <a:pos x="T0" y="T1"/>
                </a:cxn>
                <a:cxn ang="T9">
                  <a:pos x="T2" y="T3"/>
                </a:cxn>
                <a:cxn ang="T10">
                  <a:pos x="T4" y="T5"/>
                </a:cxn>
                <a:cxn ang="T11">
                  <a:pos x="T6" y="T7"/>
                </a:cxn>
              </a:cxnLst>
              <a:rect l="T12" t="T13" r="T14" b="T15"/>
              <a:pathLst>
                <a:path w="62" h="63">
                  <a:moveTo>
                    <a:pt x="31" y="0"/>
                  </a:moveTo>
                  <a:lnTo>
                    <a:pt x="62" y="63"/>
                  </a:lnTo>
                  <a:lnTo>
                    <a:pt x="0" y="63"/>
                  </a:lnTo>
                  <a:lnTo>
                    <a:pt x="31" y="0"/>
                  </a:lnTo>
                  <a:close/>
                </a:path>
              </a:pathLst>
            </a:custGeom>
            <a:solidFill>
              <a:srgbClr val="FFFFFF"/>
            </a:solidFill>
            <a:ln w="12700">
              <a:solidFill>
                <a:srgbClr val="FF0000"/>
              </a:solidFill>
              <a:round/>
              <a:headEnd/>
              <a:tailEnd/>
            </a:ln>
          </p:spPr>
          <p:txBody>
            <a:bodyPr/>
            <a:lstStyle/>
            <a:p>
              <a:endParaRPr lang="de-DE"/>
            </a:p>
          </p:txBody>
        </p:sp>
        <p:sp>
          <p:nvSpPr>
            <p:cNvPr id="16543" name="Freeform 48"/>
            <p:cNvSpPr>
              <a:spLocks/>
            </p:cNvSpPr>
            <p:nvPr/>
          </p:nvSpPr>
          <p:spPr bwMode="auto">
            <a:xfrm>
              <a:off x="2214" y="1661"/>
              <a:ext cx="55" cy="41"/>
            </a:xfrm>
            <a:custGeom>
              <a:avLst/>
              <a:gdLst>
                <a:gd name="T0" fmla="*/ 28 w 63"/>
                <a:gd name="T1" fmla="*/ 0 h 62"/>
                <a:gd name="T2" fmla="*/ 55 w 63"/>
                <a:gd name="T3" fmla="*/ 41 h 62"/>
                <a:gd name="T4" fmla="*/ 0 w 63"/>
                <a:gd name="T5" fmla="*/ 41 h 62"/>
                <a:gd name="T6" fmla="*/ 28 w 63"/>
                <a:gd name="T7" fmla="*/ 0 h 62"/>
                <a:gd name="T8" fmla="*/ 0 60000 65536"/>
                <a:gd name="T9" fmla="*/ 0 60000 65536"/>
                <a:gd name="T10" fmla="*/ 0 60000 65536"/>
                <a:gd name="T11" fmla="*/ 0 60000 65536"/>
                <a:gd name="T12" fmla="*/ 0 w 63"/>
                <a:gd name="T13" fmla="*/ 0 h 62"/>
                <a:gd name="T14" fmla="*/ 63 w 63"/>
                <a:gd name="T15" fmla="*/ 62 h 62"/>
              </a:gdLst>
              <a:ahLst/>
              <a:cxnLst>
                <a:cxn ang="T8">
                  <a:pos x="T0" y="T1"/>
                </a:cxn>
                <a:cxn ang="T9">
                  <a:pos x="T2" y="T3"/>
                </a:cxn>
                <a:cxn ang="T10">
                  <a:pos x="T4" y="T5"/>
                </a:cxn>
                <a:cxn ang="T11">
                  <a:pos x="T6" y="T7"/>
                </a:cxn>
              </a:cxnLst>
              <a:rect l="T12" t="T13" r="T14" b="T15"/>
              <a:pathLst>
                <a:path w="63" h="62">
                  <a:moveTo>
                    <a:pt x="32" y="0"/>
                  </a:moveTo>
                  <a:lnTo>
                    <a:pt x="63" y="62"/>
                  </a:lnTo>
                  <a:lnTo>
                    <a:pt x="0" y="62"/>
                  </a:lnTo>
                  <a:lnTo>
                    <a:pt x="32" y="0"/>
                  </a:lnTo>
                  <a:close/>
                </a:path>
              </a:pathLst>
            </a:custGeom>
            <a:solidFill>
              <a:srgbClr val="FFFFFF"/>
            </a:solidFill>
            <a:ln w="12700">
              <a:solidFill>
                <a:srgbClr val="FF0000"/>
              </a:solidFill>
              <a:round/>
              <a:headEnd/>
              <a:tailEnd/>
            </a:ln>
          </p:spPr>
          <p:txBody>
            <a:bodyPr/>
            <a:lstStyle/>
            <a:p>
              <a:endParaRPr lang="de-DE"/>
            </a:p>
          </p:txBody>
        </p:sp>
        <p:sp>
          <p:nvSpPr>
            <p:cNvPr id="16544" name="Freeform 49"/>
            <p:cNvSpPr>
              <a:spLocks/>
            </p:cNvSpPr>
            <p:nvPr/>
          </p:nvSpPr>
          <p:spPr bwMode="auto">
            <a:xfrm>
              <a:off x="2416" y="1692"/>
              <a:ext cx="53" cy="41"/>
            </a:xfrm>
            <a:custGeom>
              <a:avLst/>
              <a:gdLst>
                <a:gd name="T0" fmla="*/ 27 w 62"/>
                <a:gd name="T1" fmla="*/ 0 h 63"/>
                <a:gd name="T2" fmla="*/ 53 w 62"/>
                <a:gd name="T3" fmla="*/ 41 h 63"/>
                <a:gd name="T4" fmla="*/ 0 w 62"/>
                <a:gd name="T5" fmla="*/ 41 h 63"/>
                <a:gd name="T6" fmla="*/ 27 w 62"/>
                <a:gd name="T7" fmla="*/ 0 h 63"/>
                <a:gd name="T8" fmla="*/ 0 60000 65536"/>
                <a:gd name="T9" fmla="*/ 0 60000 65536"/>
                <a:gd name="T10" fmla="*/ 0 60000 65536"/>
                <a:gd name="T11" fmla="*/ 0 60000 65536"/>
                <a:gd name="T12" fmla="*/ 0 w 62"/>
                <a:gd name="T13" fmla="*/ 0 h 63"/>
                <a:gd name="T14" fmla="*/ 62 w 62"/>
                <a:gd name="T15" fmla="*/ 63 h 63"/>
              </a:gdLst>
              <a:ahLst/>
              <a:cxnLst>
                <a:cxn ang="T8">
                  <a:pos x="T0" y="T1"/>
                </a:cxn>
                <a:cxn ang="T9">
                  <a:pos x="T2" y="T3"/>
                </a:cxn>
                <a:cxn ang="T10">
                  <a:pos x="T4" y="T5"/>
                </a:cxn>
                <a:cxn ang="T11">
                  <a:pos x="T6" y="T7"/>
                </a:cxn>
              </a:cxnLst>
              <a:rect l="T12" t="T13" r="T14" b="T15"/>
              <a:pathLst>
                <a:path w="62" h="63">
                  <a:moveTo>
                    <a:pt x="31" y="0"/>
                  </a:moveTo>
                  <a:lnTo>
                    <a:pt x="62" y="63"/>
                  </a:lnTo>
                  <a:lnTo>
                    <a:pt x="0" y="63"/>
                  </a:lnTo>
                  <a:lnTo>
                    <a:pt x="31" y="0"/>
                  </a:lnTo>
                  <a:close/>
                </a:path>
              </a:pathLst>
            </a:custGeom>
            <a:solidFill>
              <a:srgbClr val="FFFFFF"/>
            </a:solidFill>
            <a:ln w="12700">
              <a:solidFill>
                <a:srgbClr val="FF0000"/>
              </a:solidFill>
              <a:round/>
              <a:headEnd/>
              <a:tailEnd/>
            </a:ln>
          </p:spPr>
          <p:txBody>
            <a:bodyPr/>
            <a:lstStyle/>
            <a:p>
              <a:endParaRPr lang="de-DE"/>
            </a:p>
          </p:txBody>
        </p:sp>
        <p:sp>
          <p:nvSpPr>
            <p:cNvPr id="16545" name="Freeform 50"/>
            <p:cNvSpPr>
              <a:spLocks/>
            </p:cNvSpPr>
            <p:nvPr/>
          </p:nvSpPr>
          <p:spPr bwMode="auto">
            <a:xfrm>
              <a:off x="2617" y="1775"/>
              <a:ext cx="54" cy="40"/>
            </a:xfrm>
            <a:custGeom>
              <a:avLst/>
              <a:gdLst>
                <a:gd name="T0" fmla="*/ 27 w 63"/>
                <a:gd name="T1" fmla="*/ 0 h 62"/>
                <a:gd name="T2" fmla="*/ 54 w 63"/>
                <a:gd name="T3" fmla="*/ 40 h 62"/>
                <a:gd name="T4" fmla="*/ 0 w 63"/>
                <a:gd name="T5" fmla="*/ 40 h 62"/>
                <a:gd name="T6" fmla="*/ 27 w 63"/>
                <a:gd name="T7" fmla="*/ 0 h 62"/>
                <a:gd name="T8" fmla="*/ 0 60000 65536"/>
                <a:gd name="T9" fmla="*/ 0 60000 65536"/>
                <a:gd name="T10" fmla="*/ 0 60000 65536"/>
                <a:gd name="T11" fmla="*/ 0 60000 65536"/>
                <a:gd name="T12" fmla="*/ 0 w 63"/>
                <a:gd name="T13" fmla="*/ 0 h 62"/>
                <a:gd name="T14" fmla="*/ 63 w 63"/>
                <a:gd name="T15" fmla="*/ 62 h 62"/>
              </a:gdLst>
              <a:ahLst/>
              <a:cxnLst>
                <a:cxn ang="T8">
                  <a:pos x="T0" y="T1"/>
                </a:cxn>
                <a:cxn ang="T9">
                  <a:pos x="T2" y="T3"/>
                </a:cxn>
                <a:cxn ang="T10">
                  <a:pos x="T4" y="T5"/>
                </a:cxn>
                <a:cxn ang="T11">
                  <a:pos x="T6" y="T7"/>
                </a:cxn>
              </a:cxnLst>
              <a:rect l="T12" t="T13" r="T14" b="T15"/>
              <a:pathLst>
                <a:path w="63" h="62">
                  <a:moveTo>
                    <a:pt x="32" y="0"/>
                  </a:moveTo>
                  <a:lnTo>
                    <a:pt x="63" y="62"/>
                  </a:lnTo>
                  <a:lnTo>
                    <a:pt x="0" y="62"/>
                  </a:lnTo>
                  <a:lnTo>
                    <a:pt x="32" y="0"/>
                  </a:lnTo>
                  <a:close/>
                </a:path>
              </a:pathLst>
            </a:custGeom>
            <a:solidFill>
              <a:srgbClr val="FFFFFF"/>
            </a:solidFill>
            <a:ln w="12700">
              <a:solidFill>
                <a:srgbClr val="FF0000"/>
              </a:solidFill>
              <a:round/>
              <a:headEnd/>
              <a:tailEnd/>
            </a:ln>
          </p:spPr>
          <p:txBody>
            <a:bodyPr/>
            <a:lstStyle/>
            <a:p>
              <a:endParaRPr lang="de-DE"/>
            </a:p>
          </p:txBody>
        </p:sp>
        <p:sp>
          <p:nvSpPr>
            <p:cNvPr id="16546" name="Freeform 51"/>
            <p:cNvSpPr>
              <a:spLocks/>
            </p:cNvSpPr>
            <p:nvPr/>
          </p:nvSpPr>
          <p:spPr bwMode="auto">
            <a:xfrm>
              <a:off x="2819" y="1712"/>
              <a:ext cx="54" cy="41"/>
            </a:xfrm>
            <a:custGeom>
              <a:avLst/>
              <a:gdLst>
                <a:gd name="T0" fmla="*/ 27 w 63"/>
                <a:gd name="T1" fmla="*/ 0 h 63"/>
                <a:gd name="T2" fmla="*/ 54 w 63"/>
                <a:gd name="T3" fmla="*/ 41 h 63"/>
                <a:gd name="T4" fmla="*/ 0 w 63"/>
                <a:gd name="T5" fmla="*/ 41 h 63"/>
                <a:gd name="T6" fmla="*/ 27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FFFF"/>
            </a:solidFill>
            <a:ln w="12700">
              <a:solidFill>
                <a:srgbClr val="FF0000"/>
              </a:solidFill>
              <a:round/>
              <a:headEnd/>
              <a:tailEnd/>
            </a:ln>
          </p:spPr>
          <p:txBody>
            <a:bodyPr/>
            <a:lstStyle/>
            <a:p>
              <a:endParaRPr lang="de-DE"/>
            </a:p>
          </p:txBody>
        </p:sp>
        <p:sp>
          <p:nvSpPr>
            <p:cNvPr id="16547" name="Line 52"/>
            <p:cNvSpPr>
              <a:spLocks noChangeShapeType="1"/>
            </p:cNvSpPr>
            <p:nvPr/>
          </p:nvSpPr>
          <p:spPr bwMode="auto">
            <a:xfrm>
              <a:off x="2845" y="1466"/>
              <a:ext cx="0" cy="96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48" name="Line 53"/>
            <p:cNvSpPr>
              <a:spLocks noChangeShapeType="1"/>
            </p:cNvSpPr>
            <p:nvPr/>
          </p:nvSpPr>
          <p:spPr bwMode="auto">
            <a:xfrm>
              <a:off x="2845" y="2430"/>
              <a:ext cx="2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49" name="Line 54"/>
            <p:cNvSpPr>
              <a:spLocks noChangeShapeType="1"/>
            </p:cNvSpPr>
            <p:nvPr/>
          </p:nvSpPr>
          <p:spPr bwMode="auto">
            <a:xfrm>
              <a:off x="2845" y="2045"/>
              <a:ext cx="2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50" name="Line 55"/>
            <p:cNvSpPr>
              <a:spLocks noChangeShapeType="1"/>
            </p:cNvSpPr>
            <p:nvPr/>
          </p:nvSpPr>
          <p:spPr bwMode="auto">
            <a:xfrm>
              <a:off x="2845" y="1659"/>
              <a:ext cx="2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51" name="Freeform 56"/>
            <p:cNvSpPr>
              <a:spLocks/>
            </p:cNvSpPr>
            <p:nvPr/>
          </p:nvSpPr>
          <p:spPr bwMode="auto">
            <a:xfrm>
              <a:off x="430" y="2220"/>
              <a:ext cx="202" cy="25"/>
            </a:xfrm>
            <a:custGeom>
              <a:avLst/>
              <a:gdLst>
                <a:gd name="T0" fmla="*/ 0 w 234"/>
                <a:gd name="T1" fmla="*/ 0 h 38"/>
                <a:gd name="T2" fmla="*/ 51 w 234"/>
                <a:gd name="T3" fmla="*/ 6 h 38"/>
                <a:gd name="T4" fmla="*/ 101 w 234"/>
                <a:gd name="T5" fmla="*/ 12 h 38"/>
                <a:gd name="T6" fmla="*/ 151 w 234"/>
                <a:gd name="T7" fmla="*/ 18 h 38"/>
                <a:gd name="T8" fmla="*/ 202 w 234"/>
                <a:gd name="T9" fmla="*/ 25 h 38"/>
                <a:gd name="T10" fmla="*/ 0 60000 65536"/>
                <a:gd name="T11" fmla="*/ 0 60000 65536"/>
                <a:gd name="T12" fmla="*/ 0 60000 65536"/>
                <a:gd name="T13" fmla="*/ 0 60000 65536"/>
                <a:gd name="T14" fmla="*/ 0 60000 65536"/>
                <a:gd name="T15" fmla="*/ 0 w 234"/>
                <a:gd name="T16" fmla="*/ 0 h 38"/>
                <a:gd name="T17" fmla="*/ 234 w 234"/>
                <a:gd name="T18" fmla="*/ 38 h 38"/>
              </a:gdLst>
              <a:ahLst/>
              <a:cxnLst>
                <a:cxn ang="T10">
                  <a:pos x="T0" y="T1"/>
                </a:cxn>
                <a:cxn ang="T11">
                  <a:pos x="T2" y="T3"/>
                </a:cxn>
                <a:cxn ang="T12">
                  <a:pos x="T4" y="T5"/>
                </a:cxn>
                <a:cxn ang="T13">
                  <a:pos x="T6" y="T7"/>
                </a:cxn>
                <a:cxn ang="T14">
                  <a:pos x="T8" y="T9"/>
                </a:cxn>
              </a:cxnLst>
              <a:rect l="T15" t="T16" r="T17" b="T18"/>
              <a:pathLst>
                <a:path w="234" h="38">
                  <a:moveTo>
                    <a:pt x="0" y="0"/>
                  </a:moveTo>
                  <a:lnTo>
                    <a:pt x="59" y="9"/>
                  </a:lnTo>
                  <a:lnTo>
                    <a:pt x="117" y="18"/>
                  </a:lnTo>
                  <a:lnTo>
                    <a:pt x="175" y="27"/>
                  </a:lnTo>
                  <a:lnTo>
                    <a:pt x="234" y="38"/>
                  </a:lnTo>
                </a:path>
              </a:pathLst>
            </a:custGeom>
            <a:noFill/>
            <a:ln w="23813">
              <a:solidFill>
                <a:srgbClr val="3E27E5"/>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552" name="Freeform 57"/>
            <p:cNvSpPr>
              <a:spLocks/>
            </p:cNvSpPr>
            <p:nvPr/>
          </p:nvSpPr>
          <p:spPr bwMode="auto">
            <a:xfrm>
              <a:off x="632" y="2245"/>
              <a:ext cx="200" cy="38"/>
            </a:xfrm>
            <a:custGeom>
              <a:avLst/>
              <a:gdLst>
                <a:gd name="T0" fmla="*/ 0 w 233"/>
                <a:gd name="T1" fmla="*/ 0 h 59"/>
                <a:gd name="T2" fmla="*/ 25 w 233"/>
                <a:gd name="T3" fmla="*/ 5 h 59"/>
                <a:gd name="T4" fmla="*/ 50 w 233"/>
                <a:gd name="T5" fmla="*/ 10 h 59"/>
                <a:gd name="T6" fmla="*/ 76 w 233"/>
                <a:gd name="T7" fmla="*/ 16 h 59"/>
                <a:gd name="T8" fmla="*/ 100 w 233"/>
                <a:gd name="T9" fmla="*/ 22 h 59"/>
                <a:gd name="T10" fmla="*/ 124 w 233"/>
                <a:gd name="T11" fmla="*/ 27 h 59"/>
                <a:gd name="T12" fmla="*/ 150 w 233"/>
                <a:gd name="T13" fmla="*/ 32 h 59"/>
                <a:gd name="T14" fmla="*/ 175 w 233"/>
                <a:gd name="T15" fmla="*/ 35 h 59"/>
                <a:gd name="T16" fmla="*/ 188 w 233"/>
                <a:gd name="T17" fmla="*/ 37 h 59"/>
                <a:gd name="T18" fmla="*/ 200 w 233"/>
                <a:gd name="T19" fmla="*/ 38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59"/>
                <a:gd name="T32" fmla="*/ 233 w 233"/>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59">
                  <a:moveTo>
                    <a:pt x="0" y="0"/>
                  </a:moveTo>
                  <a:lnTo>
                    <a:pt x="29" y="7"/>
                  </a:lnTo>
                  <a:lnTo>
                    <a:pt x="58" y="16"/>
                  </a:lnTo>
                  <a:lnTo>
                    <a:pt x="88" y="25"/>
                  </a:lnTo>
                  <a:lnTo>
                    <a:pt x="116" y="34"/>
                  </a:lnTo>
                  <a:lnTo>
                    <a:pt x="145" y="42"/>
                  </a:lnTo>
                  <a:lnTo>
                    <a:pt x="175" y="50"/>
                  </a:lnTo>
                  <a:lnTo>
                    <a:pt x="204" y="55"/>
                  </a:lnTo>
                  <a:lnTo>
                    <a:pt x="219" y="58"/>
                  </a:lnTo>
                  <a:lnTo>
                    <a:pt x="233" y="59"/>
                  </a:lnTo>
                </a:path>
              </a:pathLst>
            </a:custGeom>
            <a:noFill/>
            <a:ln w="23813">
              <a:solidFill>
                <a:srgbClr val="3E27E5"/>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553" name="Freeform 58"/>
            <p:cNvSpPr>
              <a:spLocks/>
            </p:cNvSpPr>
            <p:nvPr/>
          </p:nvSpPr>
          <p:spPr bwMode="auto">
            <a:xfrm>
              <a:off x="832" y="2265"/>
              <a:ext cx="202" cy="20"/>
            </a:xfrm>
            <a:custGeom>
              <a:avLst/>
              <a:gdLst>
                <a:gd name="T0" fmla="*/ 0 w 234"/>
                <a:gd name="T1" fmla="*/ 17 h 31"/>
                <a:gd name="T2" fmla="*/ 26 w 234"/>
                <a:gd name="T3" fmla="*/ 19 h 31"/>
                <a:gd name="T4" fmla="*/ 51 w 234"/>
                <a:gd name="T5" fmla="*/ 20 h 31"/>
                <a:gd name="T6" fmla="*/ 76 w 234"/>
                <a:gd name="T7" fmla="*/ 20 h 31"/>
                <a:gd name="T8" fmla="*/ 101 w 234"/>
                <a:gd name="T9" fmla="*/ 19 h 31"/>
                <a:gd name="T10" fmla="*/ 126 w 234"/>
                <a:gd name="T11" fmla="*/ 17 h 31"/>
                <a:gd name="T12" fmla="*/ 139 w 234"/>
                <a:gd name="T13" fmla="*/ 15 h 31"/>
                <a:gd name="T14" fmla="*/ 151 w 234"/>
                <a:gd name="T15" fmla="*/ 14 h 31"/>
                <a:gd name="T16" fmla="*/ 164 w 234"/>
                <a:gd name="T17" fmla="*/ 11 h 31"/>
                <a:gd name="T18" fmla="*/ 177 w 234"/>
                <a:gd name="T19" fmla="*/ 8 h 31"/>
                <a:gd name="T20" fmla="*/ 190 w 234"/>
                <a:gd name="T21" fmla="*/ 4 h 31"/>
                <a:gd name="T22" fmla="*/ 202 w 234"/>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4"/>
                <a:gd name="T37" fmla="*/ 0 h 31"/>
                <a:gd name="T38" fmla="*/ 234 w 234"/>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4" h="31">
                  <a:moveTo>
                    <a:pt x="0" y="27"/>
                  </a:moveTo>
                  <a:lnTo>
                    <a:pt x="30" y="29"/>
                  </a:lnTo>
                  <a:lnTo>
                    <a:pt x="59" y="31"/>
                  </a:lnTo>
                  <a:lnTo>
                    <a:pt x="88" y="31"/>
                  </a:lnTo>
                  <a:lnTo>
                    <a:pt x="117" y="30"/>
                  </a:lnTo>
                  <a:lnTo>
                    <a:pt x="146" y="27"/>
                  </a:lnTo>
                  <a:lnTo>
                    <a:pt x="161" y="24"/>
                  </a:lnTo>
                  <a:lnTo>
                    <a:pt x="175" y="21"/>
                  </a:lnTo>
                  <a:lnTo>
                    <a:pt x="190" y="17"/>
                  </a:lnTo>
                  <a:lnTo>
                    <a:pt x="205" y="12"/>
                  </a:lnTo>
                  <a:lnTo>
                    <a:pt x="220" y="6"/>
                  </a:lnTo>
                  <a:lnTo>
                    <a:pt x="234" y="0"/>
                  </a:lnTo>
                </a:path>
              </a:pathLst>
            </a:custGeom>
            <a:noFill/>
            <a:ln w="23813">
              <a:solidFill>
                <a:srgbClr val="3E27E5"/>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554" name="Freeform 59"/>
            <p:cNvSpPr>
              <a:spLocks/>
            </p:cNvSpPr>
            <p:nvPr/>
          </p:nvSpPr>
          <p:spPr bwMode="auto">
            <a:xfrm>
              <a:off x="1034" y="2131"/>
              <a:ext cx="202" cy="134"/>
            </a:xfrm>
            <a:custGeom>
              <a:avLst/>
              <a:gdLst>
                <a:gd name="T0" fmla="*/ 0 w 234"/>
                <a:gd name="T1" fmla="*/ 134 h 207"/>
                <a:gd name="T2" fmla="*/ 12 w 234"/>
                <a:gd name="T3" fmla="*/ 128 h 207"/>
                <a:gd name="T4" fmla="*/ 25 w 234"/>
                <a:gd name="T5" fmla="*/ 122 h 207"/>
                <a:gd name="T6" fmla="*/ 37 w 234"/>
                <a:gd name="T7" fmla="*/ 114 h 207"/>
                <a:gd name="T8" fmla="*/ 51 w 234"/>
                <a:gd name="T9" fmla="*/ 106 h 207"/>
                <a:gd name="T10" fmla="*/ 63 w 234"/>
                <a:gd name="T11" fmla="*/ 96 h 207"/>
                <a:gd name="T12" fmla="*/ 76 w 234"/>
                <a:gd name="T13" fmla="*/ 87 h 207"/>
                <a:gd name="T14" fmla="*/ 100 w 234"/>
                <a:gd name="T15" fmla="*/ 66 h 207"/>
                <a:gd name="T16" fmla="*/ 126 w 234"/>
                <a:gd name="T17" fmla="*/ 46 h 207"/>
                <a:gd name="T18" fmla="*/ 139 w 234"/>
                <a:gd name="T19" fmla="*/ 36 h 207"/>
                <a:gd name="T20" fmla="*/ 151 w 234"/>
                <a:gd name="T21" fmla="*/ 27 h 207"/>
                <a:gd name="T22" fmla="*/ 164 w 234"/>
                <a:gd name="T23" fmla="*/ 19 h 207"/>
                <a:gd name="T24" fmla="*/ 176 w 234"/>
                <a:gd name="T25" fmla="*/ 12 h 207"/>
                <a:gd name="T26" fmla="*/ 189 w 234"/>
                <a:gd name="T27" fmla="*/ 5 h 207"/>
                <a:gd name="T28" fmla="*/ 202 w 234"/>
                <a:gd name="T29" fmla="*/ 0 h 2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4"/>
                <a:gd name="T46" fmla="*/ 0 h 207"/>
                <a:gd name="T47" fmla="*/ 234 w 234"/>
                <a:gd name="T48" fmla="*/ 207 h 2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4" h="207">
                  <a:moveTo>
                    <a:pt x="0" y="207"/>
                  </a:moveTo>
                  <a:lnTo>
                    <a:pt x="14" y="198"/>
                  </a:lnTo>
                  <a:lnTo>
                    <a:pt x="29" y="188"/>
                  </a:lnTo>
                  <a:lnTo>
                    <a:pt x="43" y="176"/>
                  </a:lnTo>
                  <a:lnTo>
                    <a:pt x="59" y="163"/>
                  </a:lnTo>
                  <a:lnTo>
                    <a:pt x="73" y="149"/>
                  </a:lnTo>
                  <a:lnTo>
                    <a:pt x="88" y="134"/>
                  </a:lnTo>
                  <a:lnTo>
                    <a:pt x="116" y="102"/>
                  </a:lnTo>
                  <a:lnTo>
                    <a:pt x="146" y="71"/>
                  </a:lnTo>
                  <a:lnTo>
                    <a:pt x="161" y="56"/>
                  </a:lnTo>
                  <a:lnTo>
                    <a:pt x="175" y="42"/>
                  </a:lnTo>
                  <a:lnTo>
                    <a:pt x="190" y="30"/>
                  </a:lnTo>
                  <a:lnTo>
                    <a:pt x="204" y="18"/>
                  </a:lnTo>
                  <a:lnTo>
                    <a:pt x="219" y="8"/>
                  </a:lnTo>
                  <a:lnTo>
                    <a:pt x="234" y="0"/>
                  </a:lnTo>
                </a:path>
              </a:pathLst>
            </a:custGeom>
            <a:noFill/>
            <a:ln w="23813">
              <a:solidFill>
                <a:srgbClr val="3E27E5"/>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555" name="Freeform 60"/>
            <p:cNvSpPr>
              <a:spLocks/>
            </p:cNvSpPr>
            <p:nvPr/>
          </p:nvSpPr>
          <p:spPr bwMode="auto">
            <a:xfrm>
              <a:off x="1236" y="2115"/>
              <a:ext cx="201" cy="16"/>
            </a:xfrm>
            <a:custGeom>
              <a:avLst/>
              <a:gdLst>
                <a:gd name="T0" fmla="*/ 0 w 233"/>
                <a:gd name="T1" fmla="*/ 16 h 24"/>
                <a:gd name="T2" fmla="*/ 12 w 233"/>
                <a:gd name="T3" fmla="*/ 12 h 24"/>
                <a:gd name="T4" fmla="*/ 25 w 233"/>
                <a:gd name="T5" fmla="*/ 9 h 24"/>
                <a:gd name="T6" fmla="*/ 37 w 233"/>
                <a:gd name="T7" fmla="*/ 6 h 24"/>
                <a:gd name="T8" fmla="*/ 50 w 233"/>
                <a:gd name="T9" fmla="*/ 3 h 24"/>
                <a:gd name="T10" fmla="*/ 62 w 233"/>
                <a:gd name="T11" fmla="*/ 1 h 24"/>
                <a:gd name="T12" fmla="*/ 75 w 233"/>
                <a:gd name="T13" fmla="*/ 1 h 24"/>
                <a:gd name="T14" fmla="*/ 88 w 233"/>
                <a:gd name="T15" fmla="*/ 0 h 24"/>
                <a:gd name="T16" fmla="*/ 100 w 233"/>
                <a:gd name="T17" fmla="*/ 0 h 24"/>
                <a:gd name="T18" fmla="*/ 125 w 233"/>
                <a:gd name="T19" fmla="*/ 1 h 24"/>
                <a:gd name="T20" fmla="*/ 150 w 233"/>
                <a:gd name="T21" fmla="*/ 3 h 24"/>
                <a:gd name="T22" fmla="*/ 176 w 233"/>
                <a:gd name="T23" fmla="*/ 6 h 24"/>
                <a:gd name="T24" fmla="*/ 201 w 233"/>
                <a:gd name="T25" fmla="*/ 11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3"/>
                <a:gd name="T40" fmla="*/ 0 h 24"/>
                <a:gd name="T41" fmla="*/ 233 w 233"/>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3" h="24">
                  <a:moveTo>
                    <a:pt x="0" y="24"/>
                  </a:moveTo>
                  <a:lnTo>
                    <a:pt x="14" y="18"/>
                  </a:lnTo>
                  <a:lnTo>
                    <a:pt x="29" y="13"/>
                  </a:lnTo>
                  <a:lnTo>
                    <a:pt x="43" y="9"/>
                  </a:lnTo>
                  <a:lnTo>
                    <a:pt x="58" y="5"/>
                  </a:lnTo>
                  <a:lnTo>
                    <a:pt x="72" y="2"/>
                  </a:lnTo>
                  <a:lnTo>
                    <a:pt x="87" y="1"/>
                  </a:lnTo>
                  <a:lnTo>
                    <a:pt x="102" y="0"/>
                  </a:lnTo>
                  <a:lnTo>
                    <a:pt x="116" y="0"/>
                  </a:lnTo>
                  <a:lnTo>
                    <a:pt x="145" y="1"/>
                  </a:lnTo>
                  <a:lnTo>
                    <a:pt x="174" y="4"/>
                  </a:lnTo>
                  <a:lnTo>
                    <a:pt x="204" y="9"/>
                  </a:lnTo>
                  <a:lnTo>
                    <a:pt x="233" y="16"/>
                  </a:lnTo>
                </a:path>
              </a:pathLst>
            </a:custGeom>
            <a:noFill/>
            <a:ln w="23813">
              <a:solidFill>
                <a:srgbClr val="3E27E5"/>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556" name="Freeform 61"/>
            <p:cNvSpPr>
              <a:spLocks/>
            </p:cNvSpPr>
            <p:nvPr/>
          </p:nvSpPr>
          <p:spPr bwMode="auto">
            <a:xfrm>
              <a:off x="1437" y="2126"/>
              <a:ext cx="201" cy="75"/>
            </a:xfrm>
            <a:custGeom>
              <a:avLst/>
              <a:gdLst>
                <a:gd name="T0" fmla="*/ 0 w 234"/>
                <a:gd name="T1" fmla="*/ 0 h 116"/>
                <a:gd name="T2" fmla="*/ 12 w 234"/>
                <a:gd name="T3" fmla="*/ 2 h 116"/>
                <a:gd name="T4" fmla="*/ 25 w 234"/>
                <a:gd name="T5" fmla="*/ 6 h 116"/>
                <a:gd name="T6" fmla="*/ 38 w 234"/>
                <a:gd name="T7" fmla="*/ 11 h 116"/>
                <a:gd name="T8" fmla="*/ 51 w 234"/>
                <a:gd name="T9" fmla="*/ 16 h 116"/>
                <a:gd name="T10" fmla="*/ 63 w 234"/>
                <a:gd name="T11" fmla="*/ 23 h 116"/>
                <a:gd name="T12" fmla="*/ 76 w 234"/>
                <a:gd name="T13" fmla="*/ 28 h 116"/>
                <a:gd name="T14" fmla="*/ 101 w 234"/>
                <a:gd name="T15" fmla="*/ 41 h 116"/>
                <a:gd name="T16" fmla="*/ 125 w 234"/>
                <a:gd name="T17" fmla="*/ 54 h 116"/>
                <a:gd name="T18" fmla="*/ 138 w 234"/>
                <a:gd name="T19" fmla="*/ 59 h 116"/>
                <a:gd name="T20" fmla="*/ 150 w 234"/>
                <a:gd name="T21" fmla="*/ 65 h 116"/>
                <a:gd name="T22" fmla="*/ 163 w 234"/>
                <a:gd name="T23" fmla="*/ 69 h 116"/>
                <a:gd name="T24" fmla="*/ 175 w 234"/>
                <a:gd name="T25" fmla="*/ 72 h 116"/>
                <a:gd name="T26" fmla="*/ 189 w 234"/>
                <a:gd name="T27" fmla="*/ 74 h 116"/>
                <a:gd name="T28" fmla="*/ 201 w 234"/>
                <a:gd name="T29" fmla="*/ 75 h 1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4"/>
                <a:gd name="T46" fmla="*/ 0 h 116"/>
                <a:gd name="T47" fmla="*/ 234 w 234"/>
                <a:gd name="T48" fmla="*/ 116 h 1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4" h="116">
                  <a:moveTo>
                    <a:pt x="0" y="0"/>
                  </a:moveTo>
                  <a:lnTo>
                    <a:pt x="14" y="3"/>
                  </a:lnTo>
                  <a:lnTo>
                    <a:pt x="29" y="10"/>
                  </a:lnTo>
                  <a:lnTo>
                    <a:pt x="44" y="17"/>
                  </a:lnTo>
                  <a:lnTo>
                    <a:pt x="59" y="25"/>
                  </a:lnTo>
                  <a:lnTo>
                    <a:pt x="73" y="35"/>
                  </a:lnTo>
                  <a:lnTo>
                    <a:pt x="88" y="44"/>
                  </a:lnTo>
                  <a:lnTo>
                    <a:pt x="117" y="64"/>
                  </a:lnTo>
                  <a:lnTo>
                    <a:pt x="146" y="83"/>
                  </a:lnTo>
                  <a:lnTo>
                    <a:pt x="161" y="92"/>
                  </a:lnTo>
                  <a:lnTo>
                    <a:pt x="175" y="100"/>
                  </a:lnTo>
                  <a:lnTo>
                    <a:pt x="190" y="106"/>
                  </a:lnTo>
                  <a:lnTo>
                    <a:pt x="204" y="111"/>
                  </a:lnTo>
                  <a:lnTo>
                    <a:pt x="220" y="114"/>
                  </a:lnTo>
                  <a:lnTo>
                    <a:pt x="234" y="116"/>
                  </a:lnTo>
                </a:path>
              </a:pathLst>
            </a:custGeom>
            <a:noFill/>
            <a:ln w="23813">
              <a:solidFill>
                <a:srgbClr val="3E27E5"/>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557" name="Freeform 62"/>
            <p:cNvSpPr>
              <a:spLocks/>
            </p:cNvSpPr>
            <p:nvPr/>
          </p:nvSpPr>
          <p:spPr bwMode="auto">
            <a:xfrm>
              <a:off x="1638" y="2134"/>
              <a:ext cx="200" cy="67"/>
            </a:xfrm>
            <a:custGeom>
              <a:avLst/>
              <a:gdLst>
                <a:gd name="T0" fmla="*/ 0 w 232"/>
                <a:gd name="T1" fmla="*/ 67 h 104"/>
                <a:gd name="T2" fmla="*/ 12 w 232"/>
                <a:gd name="T3" fmla="*/ 67 h 104"/>
                <a:gd name="T4" fmla="*/ 25 w 232"/>
                <a:gd name="T5" fmla="*/ 66 h 104"/>
                <a:gd name="T6" fmla="*/ 37 w 232"/>
                <a:gd name="T7" fmla="*/ 63 h 104"/>
                <a:gd name="T8" fmla="*/ 50 w 232"/>
                <a:gd name="T9" fmla="*/ 61 h 104"/>
                <a:gd name="T10" fmla="*/ 63 w 232"/>
                <a:gd name="T11" fmla="*/ 57 h 104"/>
                <a:gd name="T12" fmla="*/ 75 w 232"/>
                <a:gd name="T13" fmla="*/ 53 h 104"/>
                <a:gd name="T14" fmla="*/ 88 w 232"/>
                <a:gd name="T15" fmla="*/ 48 h 104"/>
                <a:gd name="T16" fmla="*/ 100 w 232"/>
                <a:gd name="T17" fmla="*/ 43 h 104"/>
                <a:gd name="T18" fmla="*/ 125 w 232"/>
                <a:gd name="T19" fmla="*/ 32 h 104"/>
                <a:gd name="T20" fmla="*/ 150 w 232"/>
                <a:gd name="T21" fmla="*/ 21 h 104"/>
                <a:gd name="T22" fmla="*/ 175 w 232"/>
                <a:gd name="T23" fmla="*/ 10 h 104"/>
                <a:gd name="T24" fmla="*/ 200 w 232"/>
                <a:gd name="T25" fmla="*/ 0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2"/>
                <a:gd name="T40" fmla="*/ 0 h 104"/>
                <a:gd name="T41" fmla="*/ 232 w 232"/>
                <a:gd name="T42" fmla="*/ 104 h 1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2" h="104">
                  <a:moveTo>
                    <a:pt x="0" y="104"/>
                  </a:moveTo>
                  <a:lnTo>
                    <a:pt x="14" y="104"/>
                  </a:lnTo>
                  <a:lnTo>
                    <a:pt x="29" y="102"/>
                  </a:lnTo>
                  <a:lnTo>
                    <a:pt x="43" y="98"/>
                  </a:lnTo>
                  <a:lnTo>
                    <a:pt x="58" y="94"/>
                  </a:lnTo>
                  <a:lnTo>
                    <a:pt x="73" y="89"/>
                  </a:lnTo>
                  <a:lnTo>
                    <a:pt x="87" y="82"/>
                  </a:lnTo>
                  <a:lnTo>
                    <a:pt x="102" y="75"/>
                  </a:lnTo>
                  <a:lnTo>
                    <a:pt x="116" y="67"/>
                  </a:lnTo>
                  <a:lnTo>
                    <a:pt x="145" y="50"/>
                  </a:lnTo>
                  <a:lnTo>
                    <a:pt x="174" y="33"/>
                  </a:lnTo>
                  <a:lnTo>
                    <a:pt x="203" y="15"/>
                  </a:lnTo>
                  <a:lnTo>
                    <a:pt x="232" y="0"/>
                  </a:lnTo>
                </a:path>
              </a:pathLst>
            </a:custGeom>
            <a:noFill/>
            <a:ln w="23813">
              <a:solidFill>
                <a:srgbClr val="3E27E5"/>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558" name="Freeform 63"/>
            <p:cNvSpPr>
              <a:spLocks/>
            </p:cNvSpPr>
            <p:nvPr/>
          </p:nvSpPr>
          <p:spPr bwMode="auto">
            <a:xfrm>
              <a:off x="1838" y="2051"/>
              <a:ext cx="202" cy="83"/>
            </a:xfrm>
            <a:custGeom>
              <a:avLst/>
              <a:gdLst>
                <a:gd name="T0" fmla="*/ 0 w 234"/>
                <a:gd name="T1" fmla="*/ 83 h 127"/>
                <a:gd name="T2" fmla="*/ 26 w 234"/>
                <a:gd name="T3" fmla="*/ 73 h 127"/>
                <a:gd name="T4" fmla="*/ 51 w 234"/>
                <a:gd name="T5" fmla="*/ 63 h 127"/>
                <a:gd name="T6" fmla="*/ 101 w 234"/>
                <a:gd name="T7" fmla="*/ 41 h 127"/>
                <a:gd name="T8" fmla="*/ 126 w 234"/>
                <a:gd name="T9" fmla="*/ 30 h 127"/>
                <a:gd name="T10" fmla="*/ 151 w 234"/>
                <a:gd name="T11" fmla="*/ 20 h 127"/>
                <a:gd name="T12" fmla="*/ 177 w 234"/>
                <a:gd name="T13" fmla="*/ 9 h 127"/>
                <a:gd name="T14" fmla="*/ 202 w 234"/>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234"/>
                <a:gd name="T25" fmla="*/ 0 h 127"/>
                <a:gd name="T26" fmla="*/ 234 w 234"/>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4" h="127">
                  <a:moveTo>
                    <a:pt x="0" y="127"/>
                  </a:moveTo>
                  <a:lnTo>
                    <a:pt x="30" y="112"/>
                  </a:lnTo>
                  <a:lnTo>
                    <a:pt x="59" y="96"/>
                  </a:lnTo>
                  <a:lnTo>
                    <a:pt x="117" y="63"/>
                  </a:lnTo>
                  <a:lnTo>
                    <a:pt x="146" y="46"/>
                  </a:lnTo>
                  <a:lnTo>
                    <a:pt x="175" y="30"/>
                  </a:lnTo>
                  <a:lnTo>
                    <a:pt x="205" y="14"/>
                  </a:lnTo>
                  <a:lnTo>
                    <a:pt x="234" y="0"/>
                  </a:lnTo>
                </a:path>
              </a:pathLst>
            </a:custGeom>
            <a:noFill/>
            <a:ln w="23813">
              <a:solidFill>
                <a:srgbClr val="3E27E5"/>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559" name="Freeform 64"/>
            <p:cNvSpPr>
              <a:spLocks/>
            </p:cNvSpPr>
            <p:nvPr/>
          </p:nvSpPr>
          <p:spPr bwMode="auto">
            <a:xfrm>
              <a:off x="2040" y="1990"/>
              <a:ext cx="202" cy="61"/>
            </a:xfrm>
            <a:custGeom>
              <a:avLst/>
              <a:gdLst>
                <a:gd name="T0" fmla="*/ 0 w 234"/>
                <a:gd name="T1" fmla="*/ 61 h 95"/>
                <a:gd name="T2" fmla="*/ 25 w 234"/>
                <a:gd name="T3" fmla="*/ 52 h 95"/>
                <a:gd name="T4" fmla="*/ 51 w 234"/>
                <a:gd name="T5" fmla="*/ 42 h 95"/>
                <a:gd name="T6" fmla="*/ 76 w 234"/>
                <a:gd name="T7" fmla="*/ 32 h 95"/>
                <a:gd name="T8" fmla="*/ 100 w 234"/>
                <a:gd name="T9" fmla="*/ 22 h 95"/>
                <a:gd name="T10" fmla="*/ 126 w 234"/>
                <a:gd name="T11" fmla="*/ 14 h 95"/>
                <a:gd name="T12" fmla="*/ 139 w 234"/>
                <a:gd name="T13" fmla="*/ 10 h 95"/>
                <a:gd name="T14" fmla="*/ 151 w 234"/>
                <a:gd name="T15" fmla="*/ 7 h 95"/>
                <a:gd name="T16" fmla="*/ 164 w 234"/>
                <a:gd name="T17" fmla="*/ 4 h 95"/>
                <a:gd name="T18" fmla="*/ 176 w 234"/>
                <a:gd name="T19" fmla="*/ 2 h 95"/>
                <a:gd name="T20" fmla="*/ 189 w 234"/>
                <a:gd name="T21" fmla="*/ 1 h 95"/>
                <a:gd name="T22" fmla="*/ 202 w 234"/>
                <a:gd name="T23" fmla="*/ 0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4"/>
                <a:gd name="T37" fmla="*/ 0 h 95"/>
                <a:gd name="T38" fmla="*/ 234 w 234"/>
                <a:gd name="T39" fmla="*/ 95 h 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4" h="95">
                  <a:moveTo>
                    <a:pt x="0" y="95"/>
                  </a:moveTo>
                  <a:lnTo>
                    <a:pt x="29" y="81"/>
                  </a:lnTo>
                  <a:lnTo>
                    <a:pt x="59" y="65"/>
                  </a:lnTo>
                  <a:lnTo>
                    <a:pt x="88" y="50"/>
                  </a:lnTo>
                  <a:lnTo>
                    <a:pt x="116" y="34"/>
                  </a:lnTo>
                  <a:lnTo>
                    <a:pt x="146" y="22"/>
                  </a:lnTo>
                  <a:lnTo>
                    <a:pt x="161" y="16"/>
                  </a:lnTo>
                  <a:lnTo>
                    <a:pt x="175" y="11"/>
                  </a:lnTo>
                  <a:lnTo>
                    <a:pt x="190" y="7"/>
                  </a:lnTo>
                  <a:lnTo>
                    <a:pt x="204" y="3"/>
                  </a:lnTo>
                  <a:lnTo>
                    <a:pt x="219" y="1"/>
                  </a:lnTo>
                  <a:lnTo>
                    <a:pt x="234" y="0"/>
                  </a:lnTo>
                </a:path>
              </a:pathLst>
            </a:custGeom>
            <a:noFill/>
            <a:ln w="23813">
              <a:solidFill>
                <a:srgbClr val="3E27E5"/>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560" name="Freeform 65"/>
            <p:cNvSpPr>
              <a:spLocks/>
            </p:cNvSpPr>
            <p:nvPr/>
          </p:nvSpPr>
          <p:spPr bwMode="auto">
            <a:xfrm>
              <a:off x="2242" y="1990"/>
              <a:ext cx="201" cy="52"/>
            </a:xfrm>
            <a:custGeom>
              <a:avLst/>
              <a:gdLst>
                <a:gd name="T0" fmla="*/ 0 w 233"/>
                <a:gd name="T1" fmla="*/ 0 h 80"/>
                <a:gd name="T2" fmla="*/ 12 w 233"/>
                <a:gd name="T3" fmla="*/ 0 h 80"/>
                <a:gd name="T4" fmla="*/ 25 w 233"/>
                <a:gd name="T5" fmla="*/ 2 h 80"/>
                <a:gd name="T6" fmla="*/ 37 w 233"/>
                <a:gd name="T7" fmla="*/ 4 h 80"/>
                <a:gd name="T8" fmla="*/ 50 w 233"/>
                <a:gd name="T9" fmla="*/ 7 h 80"/>
                <a:gd name="T10" fmla="*/ 62 w 233"/>
                <a:gd name="T11" fmla="*/ 10 h 80"/>
                <a:gd name="T12" fmla="*/ 75 w 233"/>
                <a:gd name="T13" fmla="*/ 14 h 80"/>
                <a:gd name="T14" fmla="*/ 100 w 233"/>
                <a:gd name="T15" fmla="*/ 23 h 80"/>
                <a:gd name="T16" fmla="*/ 125 w 233"/>
                <a:gd name="T17" fmla="*/ 33 h 80"/>
                <a:gd name="T18" fmla="*/ 138 w 233"/>
                <a:gd name="T19" fmla="*/ 38 h 80"/>
                <a:gd name="T20" fmla="*/ 150 w 233"/>
                <a:gd name="T21" fmla="*/ 42 h 80"/>
                <a:gd name="T22" fmla="*/ 164 w 233"/>
                <a:gd name="T23" fmla="*/ 45 h 80"/>
                <a:gd name="T24" fmla="*/ 176 w 233"/>
                <a:gd name="T25" fmla="*/ 48 h 80"/>
                <a:gd name="T26" fmla="*/ 189 w 233"/>
                <a:gd name="T27" fmla="*/ 51 h 80"/>
                <a:gd name="T28" fmla="*/ 201 w 233"/>
                <a:gd name="T29" fmla="*/ 52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3"/>
                <a:gd name="T46" fmla="*/ 0 h 80"/>
                <a:gd name="T47" fmla="*/ 233 w 233"/>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3" h="80">
                  <a:moveTo>
                    <a:pt x="0" y="0"/>
                  </a:moveTo>
                  <a:lnTo>
                    <a:pt x="14" y="0"/>
                  </a:lnTo>
                  <a:lnTo>
                    <a:pt x="29" y="3"/>
                  </a:lnTo>
                  <a:lnTo>
                    <a:pt x="43" y="6"/>
                  </a:lnTo>
                  <a:lnTo>
                    <a:pt x="58" y="11"/>
                  </a:lnTo>
                  <a:lnTo>
                    <a:pt x="72" y="16"/>
                  </a:lnTo>
                  <a:lnTo>
                    <a:pt x="87" y="22"/>
                  </a:lnTo>
                  <a:lnTo>
                    <a:pt x="116" y="36"/>
                  </a:lnTo>
                  <a:lnTo>
                    <a:pt x="145" y="51"/>
                  </a:lnTo>
                  <a:lnTo>
                    <a:pt x="160" y="58"/>
                  </a:lnTo>
                  <a:lnTo>
                    <a:pt x="174" y="64"/>
                  </a:lnTo>
                  <a:lnTo>
                    <a:pt x="190" y="69"/>
                  </a:lnTo>
                  <a:lnTo>
                    <a:pt x="204" y="74"/>
                  </a:lnTo>
                  <a:lnTo>
                    <a:pt x="219" y="78"/>
                  </a:lnTo>
                  <a:lnTo>
                    <a:pt x="233" y="80"/>
                  </a:lnTo>
                </a:path>
              </a:pathLst>
            </a:custGeom>
            <a:noFill/>
            <a:ln w="23813">
              <a:solidFill>
                <a:srgbClr val="3E27E5"/>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561" name="Freeform 66"/>
            <p:cNvSpPr>
              <a:spLocks/>
            </p:cNvSpPr>
            <p:nvPr/>
          </p:nvSpPr>
          <p:spPr bwMode="auto">
            <a:xfrm>
              <a:off x="2443" y="2019"/>
              <a:ext cx="201" cy="24"/>
            </a:xfrm>
            <a:custGeom>
              <a:avLst/>
              <a:gdLst>
                <a:gd name="T0" fmla="*/ 0 w 234"/>
                <a:gd name="T1" fmla="*/ 23 h 37"/>
                <a:gd name="T2" fmla="*/ 25 w 234"/>
                <a:gd name="T3" fmla="*/ 24 h 37"/>
                <a:gd name="T4" fmla="*/ 51 w 234"/>
                <a:gd name="T5" fmla="*/ 24 h 37"/>
                <a:gd name="T6" fmla="*/ 76 w 234"/>
                <a:gd name="T7" fmla="*/ 23 h 37"/>
                <a:gd name="T8" fmla="*/ 100 w 234"/>
                <a:gd name="T9" fmla="*/ 19 h 37"/>
                <a:gd name="T10" fmla="*/ 125 w 234"/>
                <a:gd name="T11" fmla="*/ 16 h 37"/>
                <a:gd name="T12" fmla="*/ 150 w 234"/>
                <a:gd name="T13" fmla="*/ 12 h 37"/>
                <a:gd name="T14" fmla="*/ 175 w 234"/>
                <a:gd name="T15" fmla="*/ 6 h 37"/>
                <a:gd name="T16" fmla="*/ 201 w 234"/>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37"/>
                <a:gd name="T29" fmla="*/ 234 w 234"/>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37">
                  <a:moveTo>
                    <a:pt x="0" y="35"/>
                  </a:moveTo>
                  <a:lnTo>
                    <a:pt x="29" y="37"/>
                  </a:lnTo>
                  <a:lnTo>
                    <a:pt x="59" y="37"/>
                  </a:lnTo>
                  <a:lnTo>
                    <a:pt x="88" y="35"/>
                  </a:lnTo>
                  <a:lnTo>
                    <a:pt x="116" y="30"/>
                  </a:lnTo>
                  <a:lnTo>
                    <a:pt x="146" y="25"/>
                  </a:lnTo>
                  <a:lnTo>
                    <a:pt x="175" y="18"/>
                  </a:lnTo>
                  <a:lnTo>
                    <a:pt x="204" y="9"/>
                  </a:lnTo>
                  <a:lnTo>
                    <a:pt x="234" y="0"/>
                  </a:lnTo>
                </a:path>
              </a:pathLst>
            </a:custGeom>
            <a:noFill/>
            <a:ln w="23813">
              <a:solidFill>
                <a:srgbClr val="3E27E5"/>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562" name="Freeform 67"/>
            <p:cNvSpPr>
              <a:spLocks/>
            </p:cNvSpPr>
            <p:nvPr/>
          </p:nvSpPr>
          <p:spPr bwMode="auto">
            <a:xfrm>
              <a:off x="2644" y="1933"/>
              <a:ext cx="201" cy="86"/>
            </a:xfrm>
            <a:custGeom>
              <a:avLst/>
              <a:gdLst>
                <a:gd name="T0" fmla="*/ 0 w 233"/>
                <a:gd name="T1" fmla="*/ 86 h 133"/>
                <a:gd name="T2" fmla="*/ 12 w 233"/>
                <a:gd name="T3" fmla="*/ 82 h 133"/>
                <a:gd name="T4" fmla="*/ 25 w 233"/>
                <a:gd name="T5" fmla="*/ 78 h 133"/>
                <a:gd name="T6" fmla="*/ 50 w 233"/>
                <a:gd name="T7" fmla="*/ 69 h 133"/>
                <a:gd name="T8" fmla="*/ 76 w 233"/>
                <a:gd name="T9" fmla="*/ 58 h 133"/>
                <a:gd name="T10" fmla="*/ 100 w 233"/>
                <a:gd name="T11" fmla="*/ 47 h 133"/>
                <a:gd name="T12" fmla="*/ 125 w 233"/>
                <a:gd name="T13" fmla="*/ 35 h 133"/>
                <a:gd name="T14" fmla="*/ 151 w 233"/>
                <a:gd name="T15" fmla="*/ 23 h 133"/>
                <a:gd name="T16" fmla="*/ 176 w 233"/>
                <a:gd name="T17" fmla="*/ 11 h 133"/>
                <a:gd name="T18" fmla="*/ 201 w 233"/>
                <a:gd name="T19" fmla="*/ 0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33"/>
                <a:gd name="T32" fmla="*/ 233 w 233"/>
                <a:gd name="T33" fmla="*/ 133 h 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33">
                  <a:moveTo>
                    <a:pt x="0" y="133"/>
                  </a:moveTo>
                  <a:lnTo>
                    <a:pt x="14" y="127"/>
                  </a:lnTo>
                  <a:lnTo>
                    <a:pt x="29" y="121"/>
                  </a:lnTo>
                  <a:lnTo>
                    <a:pt x="58" y="106"/>
                  </a:lnTo>
                  <a:lnTo>
                    <a:pt x="88" y="90"/>
                  </a:lnTo>
                  <a:lnTo>
                    <a:pt x="116" y="72"/>
                  </a:lnTo>
                  <a:lnTo>
                    <a:pt x="145" y="54"/>
                  </a:lnTo>
                  <a:lnTo>
                    <a:pt x="175" y="35"/>
                  </a:lnTo>
                  <a:lnTo>
                    <a:pt x="204" y="17"/>
                  </a:lnTo>
                  <a:lnTo>
                    <a:pt x="233" y="0"/>
                  </a:lnTo>
                </a:path>
              </a:pathLst>
            </a:custGeom>
            <a:noFill/>
            <a:ln w="23813">
              <a:solidFill>
                <a:srgbClr val="3E27E5"/>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563" name="Rectangle 68"/>
            <p:cNvSpPr>
              <a:spLocks noChangeArrowheads="1"/>
            </p:cNvSpPr>
            <p:nvPr/>
          </p:nvSpPr>
          <p:spPr bwMode="auto">
            <a:xfrm>
              <a:off x="398" y="2196"/>
              <a:ext cx="64"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564" name="Line 69"/>
            <p:cNvSpPr>
              <a:spLocks noChangeShapeType="1"/>
            </p:cNvSpPr>
            <p:nvPr/>
          </p:nvSpPr>
          <p:spPr bwMode="auto">
            <a:xfrm flipH="1" flipV="1">
              <a:off x="398" y="2197"/>
              <a:ext cx="32"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65" name="Line 70"/>
            <p:cNvSpPr>
              <a:spLocks noChangeShapeType="1"/>
            </p:cNvSpPr>
            <p:nvPr/>
          </p:nvSpPr>
          <p:spPr bwMode="auto">
            <a:xfrm>
              <a:off x="430" y="2220"/>
              <a:ext cx="30"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66" name="Line 71"/>
            <p:cNvSpPr>
              <a:spLocks noChangeShapeType="1"/>
            </p:cNvSpPr>
            <p:nvPr/>
          </p:nvSpPr>
          <p:spPr bwMode="auto">
            <a:xfrm flipH="1">
              <a:off x="398" y="2220"/>
              <a:ext cx="32" cy="23"/>
            </a:xfrm>
            <a:prstGeom prst="line">
              <a:avLst/>
            </a:prstGeom>
            <a:noFill/>
            <a:ln w="12700">
              <a:solidFill>
                <a:srgbClr val="3E27E5"/>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67" name="Line 72"/>
            <p:cNvSpPr>
              <a:spLocks noChangeShapeType="1"/>
            </p:cNvSpPr>
            <p:nvPr/>
          </p:nvSpPr>
          <p:spPr bwMode="auto">
            <a:xfrm flipV="1">
              <a:off x="430" y="2197"/>
              <a:ext cx="30" cy="23"/>
            </a:xfrm>
            <a:prstGeom prst="line">
              <a:avLst/>
            </a:prstGeom>
            <a:noFill/>
            <a:ln w="12700">
              <a:solidFill>
                <a:srgbClr val="3E27E5"/>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68" name="Rectangle 73"/>
            <p:cNvSpPr>
              <a:spLocks noChangeArrowheads="1"/>
            </p:cNvSpPr>
            <p:nvPr/>
          </p:nvSpPr>
          <p:spPr bwMode="auto">
            <a:xfrm>
              <a:off x="599" y="2221"/>
              <a:ext cx="65"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569" name="Line 74"/>
            <p:cNvSpPr>
              <a:spLocks noChangeShapeType="1"/>
            </p:cNvSpPr>
            <p:nvPr/>
          </p:nvSpPr>
          <p:spPr bwMode="auto">
            <a:xfrm flipH="1" flipV="1">
              <a:off x="600" y="2221"/>
              <a:ext cx="32"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70" name="Line 75"/>
            <p:cNvSpPr>
              <a:spLocks noChangeShapeType="1"/>
            </p:cNvSpPr>
            <p:nvPr/>
          </p:nvSpPr>
          <p:spPr bwMode="auto">
            <a:xfrm>
              <a:off x="632" y="2245"/>
              <a:ext cx="30"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71" name="Line 76"/>
            <p:cNvSpPr>
              <a:spLocks noChangeShapeType="1"/>
            </p:cNvSpPr>
            <p:nvPr/>
          </p:nvSpPr>
          <p:spPr bwMode="auto">
            <a:xfrm flipH="1">
              <a:off x="600" y="2245"/>
              <a:ext cx="32"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72" name="Line 77"/>
            <p:cNvSpPr>
              <a:spLocks noChangeShapeType="1"/>
            </p:cNvSpPr>
            <p:nvPr/>
          </p:nvSpPr>
          <p:spPr bwMode="auto">
            <a:xfrm flipV="1">
              <a:off x="632" y="2221"/>
              <a:ext cx="30" cy="24"/>
            </a:xfrm>
            <a:prstGeom prst="line">
              <a:avLst/>
            </a:prstGeom>
            <a:noFill/>
            <a:ln w="12700">
              <a:solidFill>
                <a:srgbClr val="3E27E5"/>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73" name="Rectangle 78"/>
            <p:cNvSpPr>
              <a:spLocks noChangeArrowheads="1"/>
            </p:cNvSpPr>
            <p:nvPr/>
          </p:nvSpPr>
          <p:spPr bwMode="auto">
            <a:xfrm>
              <a:off x="800" y="2259"/>
              <a:ext cx="65" cy="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574" name="Line 79"/>
            <p:cNvSpPr>
              <a:spLocks noChangeShapeType="1"/>
            </p:cNvSpPr>
            <p:nvPr/>
          </p:nvSpPr>
          <p:spPr bwMode="auto">
            <a:xfrm flipH="1" flipV="1">
              <a:off x="801" y="2260"/>
              <a:ext cx="31"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75" name="Line 80"/>
            <p:cNvSpPr>
              <a:spLocks noChangeShapeType="1"/>
            </p:cNvSpPr>
            <p:nvPr/>
          </p:nvSpPr>
          <p:spPr bwMode="auto">
            <a:xfrm>
              <a:off x="832" y="2283"/>
              <a:ext cx="31"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76" name="Line 81"/>
            <p:cNvSpPr>
              <a:spLocks noChangeShapeType="1"/>
            </p:cNvSpPr>
            <p:nvPr/>
          </p:nvSpPr>
          <p:spPr bwMode="auto">
            <a:xfrm flipH="1">
              <a:off x="801" y="2283"/>
              <a:ext cx="31" cy="23"/>
            </a:xfrm>
            <a:prstGeom prst="line">
              <a:avLst/>
            </a:prstGeom>
            <a:noFill/>
            <a:ln w="12700">
              <a:solidFill>
                <a:srgbClr val="3E27E5"/>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77" name="Line 82"/>
            <p:cNvSpPr>
              <a:spLocks noChangeShapeType="1"/>
            </p:cNvSpPr>
            <p:nvPr/>
          </p:nvSpPr>
          <p:spPr bwMode="auto">
            <a:xfrm flipV="1">
              <a:off x="832" y="2260"/>
              <a:ext cx="31"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78" name="Rectangle 83"/>
            <p:cNvSpPr>
              <a:spLocks noChangeArrowheads="1"/>
            </p:cNvSpPr>
            <p:nvPr/>
          </p:nvSpPr>
          <p:spPr bwMode="auto">
            <a:xfrm>
              <a:off x="1002" y="2241"/>
              <a:ext cx="64" cy="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579" name="Line 84"/>
            <p:cNvSpPr>
              <a:spLocks noChangeShapeType="1"/>
            </p:cNvSpPr>
            <p:nvPr/>
          </p:nvSpPr>
          <p:spPr bwMode="auto">
            <a:xfrm flipH="1" flipV="1">
              <a:off x="1003" y="2242"/>
              <a:ext cx="31"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80" name="Line 85"/>
            <p:cNvSpPr>
              <a:spLocks noChangeShapeType="1"/>
            </p:cNvSpPr>
            <p:nvPr/>
          </p:nvSpPr>
          <p:spPr bwMode="auto">
            <a:xfrm>
              <a:off x="1034" y="2265"/>
              <a:ext cx="31"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81" name="Line 86"/>
            <p:cNvSpPr>
              <a:spLocks noChangeShapeType="1"/>
            </p:cNvSpPr>
            <p:nvPr/>
          </p:nvSpPr>
          <p:spPr bwMode="auto">
            <a:xfrm flipH="1">
              <a:off x="1003" y="2265"/>
              <a:ext cx="31" cy="24"/>
            </a:xfrm>
            <a:prstGeom prst="line">
              <a:avLst/>
            </a:prstGeom>
            <a:noFill/>
            <a:ln w="12700">
              <a:solidFill>
                <a:srgbClr val="3E27E5"/>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82" name="Line 87"/>
            <p:cNvSpPr>
              <a:spLocks noChangeShapeType="1"/>
            </p:cNvSpPr>
            <p:nvPr/>
          </p:nvSpPr>
          <p:spPr bwMode="auto">
            <a:xfrm flipV="1">
              <a:off x="1034" y="2242"/>
              <a:ext cx="31"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83" name="Rectangle 88"/>
            <p:cNvSpPr>
              <a:spLocks noChangeArrowheads="1"/>
            </p:cNvSpPr>
            <p:nvPr/>
          </p:nvSpPr>
          <p:spPr bwMode="auto">
            <a:xfrm>
              <a:off x="1204" y="2107"/>
              <a:ext cx="63" cy="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584" name="Line 89"/>
            <p:cNvSpPr>
              <a:spLocks noChangeShapeType="1"/>
            </p:cNvSpPr>
            <p:nvPr/>
          </p:nvSpPr>
          <p:spPr bwMode="auto">
            <a:xfrm flipH="1" flipV="1">
              <a:off x="1205" y="2108"/>
              <a:ext cx="31"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85" name="Line 90"/>
            <p:cNvSpPr>
              <a:spLocks noChangeShapeType="1"/>
            </p:cNvSpPr>
            <p:nvPr/>
          </p:nvSpPr>
          <p:spPr bwMode="auto">
            <a:xfrm>
              <a:off x="1236" y="2131"/>
              <a:ext cx="30"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86" name="Line 91"/>
            <p:cNvSpPr>
              <a:spLocks noChangeShapeType="1"/>
            </p:cNvSpPr>
            <p:nvPr/>
          </p:nvSpPr>
          <p:spPr bwMode="auto">
            <a:xfrm flipH="1">
              <a:off x="1205" y="2131"/>
              <a:ext cx="31" cy="23"/>
            </a:xfrm>
            <a:prstGeom prst="line">
              <a:avLst/>
            </a:prstGeom>
            <a:noFill/>
            <a:ln w="12700">
              <a:solidFill>
                <a:srgbClr val="3E27E5"/>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87" name="Line 92"/>
            <p:cNvSpPr>
              <a:spLocks noChangeShapeType="1"/>
            </p:cNvSpPr>
            <p:nvPr/>
          </p:nvSpPr>
          <p:spPr bwMode="auto">
            <a:xfrm flipV="1">
              <a:off x="1236" y="2108"/>
              <a:ext cx="30"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88" name="Rectangle 93"/>
            <p:cNvSpPr>
              <a:spLocks noChangeArrowheads="1"/>
            </p:cNvSpPr>
            <p:nvPr/>
          </p:nvSpPr>
          <p:spPr bwMode="auto">
            <a:xfrm>
              <a:off x="1404" y="2102"/>
              <a:ext cx="65" cy="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589" name="Line 94"/>
            <p:cNvSpPr>
              <a:spLocks noChangeShapeType="1"/>
            </p:cNvSpPr>
            <p:nvPr/>
          </p:nvSpPr>
          <p:spPr bwMode="auto">
            <a:xfrm flipH="1" flipV="1">
              <a:off x="1405" y="2103"/>
              <a:ext cx="32"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90" name="Line 95"/>
            <p:cNvSpPr>
              <a:spLocks noChangeShapeType="1"/>
            </p:cNvSpPr>
            <p:nvPr/>
          </p:nvSpPr>
          <p:spPr bwMode="auto">
            <a:xfrm>
              <a:off x="1437" y="2126"/>
              <a:ext cx="31"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91" name="Line 96"/>
            <p:cNvSpPr>
              <a:spLocks noChangeShapeType="1"/>
            </p:cNvSpPr>
            <p:nvPr/>
          </p:nvSpPr>
          <p:spPr bwMode="auto">
            <a:xfrm flipH="1">
              <a:off x="1405" y="2126"/>
              <a:ext cx="32"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92" name="Line 97"/>
            <p:cNvSpPr>
              <a:spLocks noChangeShapeType="1"/>
            </p:cNvSpPr>
            <p:nvPr/>
          </p:nvSpPr>
          <p:spPr bwMode="auto">
            <a:xfrm flipV="1">
              <a:off x="1437" y="2103"/>
              <a:ext cx="31" cy="23"/>
            </a:xfrm>
            <a:prstGeom prst="line">
              <a:avLst/>
            </a:prstGeom>
            <a:noFill/>
            <a:ln w="12700">
              <a:solidFill>
                <a:srgbClr val="3E27E5"/>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93" name="Rectangle 98"/>
            <p:cNvSpPr>
              <a:spLocks noChangeArrowheads="1"/>
            </p:cNvSpPr>
            <p:nvPr/>
          </p:nvSpPr>
          <p:spPr bwMode="auto">
            <a:xfrm>
              <a:off x="1606" y="2177"/>
              <a:ext cx="65" cy="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594" name="Line 99"/>
            <p:cNvSpPr>
              <a:spLocks noChangeShapeType="1"/>
            </p:cNvSpPr>
            <p:nvPr/>
          </p:nvSpPr>
          <p:spPr bwMode="auto">
            <a:xfrm flipH="1" flipV="1">
              <a:off x="1607" y="2178"/>
              <a:ext cx="31"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95" name="Line 100"/>
            <p:cNvSpPr>
              <a:spLocks noChangeShapeType="1"/>
            </p:cNvSpPr>
            <p:nvPr/>
          </p:nvSpPr>
          <p:spPr bwMode="auto">
            <a:xfrm>
              <a:off x="1638" y="2201"/>
              <a:ext cx="31"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96" name="Line 101"/>
            <p:cNvSpPr>
              <a:spLocks noChangeShapeType="1"/>
            </p:cNvSpPr>
            <p:nvPr/>
          </p:nvSpPr>
          <p:spPr bwMode="auto">
            <a:xfrm flipH="1">
              <a:off x="1607" y="2201"/>
              <a:ext cx="31" cy="23"/>
            </a:xfrm>
            <a:prstGeom prst="line">
              <a:avLst/>
            </a:prstGeom>
            <a:noFill/>
            <a:ln w="12700">
              <a:solidFill>
                <a:srgbClr val="3E27E5"/>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97" name="Line 102"/>
            <p:cNvSpPr>
              <a:spLocks noChangeShapeType="1"/>
            </p:cNvSpPr>
            <p:nvPr/>
          </p:nvSpPr>
          <p:spPr bwMode="auto">
            <a:xfrm flipV="1">
              <a:off x="1638" y="2178"/>
              <a:ext cx="31"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98" name="Rectangle 103"/>
            <p:cNvSpPr>
              <a:spLocks noChangeArrowheads="1"/>
            </p:cNvSpPr>
            <p:nvPr/>
          </p:nvSpPr>
          <p:spPr bwMode="auto">
            <a:xfrm>
              <a:off x="1806" y="2110"/>
              <a:ext cx="65"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599" name="Line 104"/>
            <p:cNvSpPr>
              <a:spLocks noChangeShapeType="1"/>
            </p:cNvSpPr>
            <p:nvPr/>
          </p:nvSpPr>
          <p:spPr bwMode="auto">
            <a:xfrm flipH="1" flipV="1">
              <a:off x="1807" y="2110"/>
              <a:ext cx="31"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00" name="Line 105"/>
            <p:cNvSpPr>
              <a:spLocks noChangeShapeType="1"/>
            </p:cNvSpPr>
            <p:nvPr/>
          </p:nvSpPr>
          <p:spPr bwMode="auto">
            <a:xfrm>
              <a:off x="1838" y="2134"/>
              <a:ext cx="32"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01" name="Line 106"/>
            <p:cNvSpPr>
              <a:spLocks noChangeShapeType="1"/>
            </p:cNvSpPr>
            <p:nvPr/>
          </p:nvSpPr>
          <p:spPr bwMode="auto">
            <a:xfrm flipH="1">
              <a:off x="1807" y="2134"/>
              <a:ext cx="31" cy="23"/>
            </a:xfrm>
            <a:prstGeom prst="line">
              <a:avLst/>
            </a:prstGeom>
            <a:noFill/>
            <a:ln w="12700">
              <a:solidFill>
                <a:srgbClr val="3E27E5"/>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02" name="Line 107"/>
            <p:cNvSpPr>
              <a:spLocks noChangeShapeType="1"/>
            </p:cNvSpPr>
            <p:nvPr/>
          </p:nvSpPr>
          <p:spPr bwMode="auto">
            <a:xfrm flipV="1">
              <a:off x="1838" y="2110"/>
              <a:ext cx="32"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03" name="Rectangle 108"/>
            <p:cNvSpPr>
              <a:spLocks noChangeArrowheads="1"/>
            </p:cNvSpPr>
            <p:nvPr/>
          </p:nvSpPr>
          <p:spPr bwMode="auto">
            <a:xfrm>
              <a:off x="2008" y="2027"/>
              <a:ext cx="64" cy="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604" name="Line 109"/>
            <p:cNvSpPr>
              <a:spLocks noChangeShapeType="1"/>
            </p:cNvSpPr>
            <p:nvPr/>
          </p:nvSpPr>
          <p:spPr bwMode="auto">
            <a:xfrm flipH="1" flipV="1">
              <a:off x="2009" y="2028"/>
              <a:ext cx="31"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05" name="Line 110"/>
            <p:cNvSpPr>
              <a:spLocks noChangeShapeType="1"/>
            </p:cNvSpPr>
            <p:nvPr/>
          </p:nvSpPr>
          <p:spPr bwMode="auto">
            <a:xfrm>
              <a:off x="2040" y="2051"/>
              <a:ext cx="31"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06" name="Line 111"/>
            <p:cNvSpPr>
              <a:spLocks noChangeShapeType="1"/>
            </p:cNvSpPr>
            <p:nvPr/>
          </p:nvSpPr>
          <p:spPr bwMode="auto">
            <a:xfrm flipH="1">
              <a:off x="2009" y="2051"/>
              <a:ext cx="31"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07" name="Line 112"/>
            <p:cNvSpPr>
              <a:spLocks noChangeShapeType="1"/>
            </p:cNvSpPr>
            <p:nvPr/>
          </p:nvSpPr>
          <p:spPr bwMode="auto">
            <a:xfrm flipV="1">
              <a:off x="2040" y="2028"/>
              <a:ext cx="31" cy="23"/>
            </a:xfrm>
            <a:prstGeom prst="line">
              <a:avLst/>
            </a:prstGeom>
            <a:noFill/>
            <a:ln w="12700">
              <a:solidFill>
                <a:srgbClr val="3E27E5"/>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08" name="Rectangle 113"/>
            <p:cNvSpPr>
              <a:spLocks noChangeArrowheads="1"/>
            </p:cNvSpPr>
            <p:nvPr/>
          </p:nvSpPr>
          <p:spPr bwMode="auto">
            <a:xfrm>
              <a:off x="2210" y="1966"/>
              <a:ext cx="63"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609" name="Line 114"/>
            <p:cNvSpPr>
              <a:spLocks noChangeShapeType="1"/>
            </p:cNvSpPr>
            <p:nvPr/>
          </p:nvSpPr>
          <p:spPr bwMode="auto">
            <a:xfrm flipH="1" flipV="1">
              <a:off x="2211" y="1966"/>
              <a:ext cx="31"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10" name="Line 115"/>
            <p:cNvSpPr>
              <a:spLocks noChangeShapeType="1"/>
            </p:cNvSpPr>
            <p:nvPr/>
          </p:nvSpPr>
          <p:spPr bwMode="auto">
            <a:xfrm>
              <a:off x="2242" y="1990"/>
              <a:ext cx="30"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11" name="Line 116"/>
            <p:cNvSpPr>
              <a:spLocks noChangeShapeType="1"/>
            </p:cNvSpPr>
            <p:nvPr/>
          </p:nvSpPr>
          <p:spPr bwMode="auto">
            <a:xfrm flipH="1">
              <a:off x="2211" y="1990"/>
              <a:ext cx="31" cy="23"/>
            </a:xfrm>
            <a:prstGeom prst="line">
              <a:avLst/>
            </a:prstGeom>
            <a:noFill/>
            <a:ln w="12700">
              <a:solidFill>
                <a:srgbClr val="3E27E5"/>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12" name="Line 117"/>
            <p:cNvSpPr>
              <a:spLocks noChangeShapeType="1"/>
            </p:cNvSpPr>
            <p:nvPr/>
          </p:nvSpPr>
          <p:spPr bwMode="auto">
            <a:xfrm flipV="1">
              <a:off x="2242" y="1966"/>
              <a:ext cx="30"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13" name="Rectangle 118"/>
            <p:cNvSpPr>
              <a:spLocks noChangeArrowheads="1"/>
            </p:cNvSpPr>
            <p:nvPr/>
          </p:nvSpPr>
          <p:spPr bwMode="auto">
            <a:xfrm>
              <a:off x="2410" y="2018"/>
              <a:ext cx="65"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614" name="Line 119"/>
            <p:cNvSpPr>
              <a:spLocks noChangeShapeType="1"/>
            </p:cNvSpPr>
            <p:nvPr/>
          </p:nvSpPr>
          <p:spPr bwMode="auto">
            <a:xfrm flipH="1" flipV="1">
              <a:off x="2411" y="2018"/>
              <a:ext cx="32"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15" name="Line 120"/>
            <p:cNvSpPr>
              <a:spLocks noChangeShapeType="1"/>
            </p:cNvSpPr>
            <p:nvPr/>
          </p:nvSpPr>
          <p:spPr bwMode="auto">
            <a:xfrm>
              <a:off x="2443" y="2042"/>
              <a:ext cx="31"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16" name="Line 121"/>
            <p:cNvSpPr>
              <a:spLocks noChangeShapeType="1"/>
            </p:cNvSpPr>
            <p:nvPr/>
          </p:nvSpPr>
          <p:spPr bwMode="auto">
            <a:xfrm flipH="1">
              <a:off x="2411" y="2042"/>
              <a:ext cx="32"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17" name="Line 122"/>
            <p:cNvSpPr>
              <a:spLocks noChangeShapeType="1"/>
            </p:cNvSpPr>
            <p:nvPr/>
          </p:nvSpPr>
          <p:spPr bwMode="auto">
            <a:xfrm flipV="1">
              <a:off x="2443" y="2018"/>
              <a:ext cx="31" cy="24"/>
            </a:xfrm>
            <a:prstGeom prst="line">
              <a:avLst/>
            </a:prstGeom>
            <a:noFill/>
            <a:ln w="12700">
              <a:solidFill>
                <a:srgbClr val="3E27E5"/>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18" name="Rectangle 123"/>
            <p:cNvSpPr>
              <a:spLocks noChangeArrowheads="1"/>
            </p:cNvSpPr>
            <p:nvPr/>
          </p:nvSpPr>
          <p:spPr bwMode="auto">
            <a:xfrm>
              <a:off x="2612" y="1995"/>
              <a:ext cx="65"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619" name="Line 124"/>
            <p:cNvSpPr>
              <a:spLocks noChangeShapeType="1"/>
            </p:cNvSpPr>
            <p:nvPr/>
          </p:nvSpPr>
          <p:spPr bwMode="auto">
            <a:xfrm flipH="1" flipV="1">
              <a:off x="2613" y="1995"/>
              <a:ext cx="31"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20" name="Line 125"/>
            <p:cNvSpPr>
              <a:spLocks noChangeShapeType="1"/>
            </p:cNvSpPr>
            <p:nvPr/>
          </p:nvSpPr>
          <p:spPr bwMode="auto">
            <a:xfrm>
              <a:off x="2644" y="2019"/>
              <a:ext cx="32"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21" name="Line 126"/>
            <p:cNvSpPr>
              <a:spLocks noChangeShapeType="1"/>
            </p:cNvSpPr>
            <p:nvPr/>
          </p:nvSpPr>
          <p:spPr bwMode="auto">
            <a:xfrm flipH="1">
              <a:off x="2613" y="2019"/>
              <a:ext cx="31" cy="23"/>
            </a:xfrm>
            <a:prstGeom prst="line">
              <a:avLst/>
            </a:prstGeom>
            <a:noFill/>
            <a:ln w="12700">
              <a:solidFill>
                <a:srgbClr val="3E27E5"/>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22" name="Line 127"/>
            <p:cNvSpPr>
              <a:spLocks noChangeShapeType="1"/>
            </p:cNvSpPr>
            <p:nvPr/>
          </p:nvSpPr>
          <p:spPr bwMode="auto">
            <a:xfrm flipV="1">
              <a:off x="2644" y="1995"/>
              <a:ext cx="32"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23" name="Rectangle 128"/>
            <p:cNvSpPr>
              <a:spLocks noChangeArrowheads="1"/>
            </p:cNvSpPr>
            <p:nvPr/>
          </p:nvSpPr>
          <p:spPr bwMode="auto">
            <a:xfrm>
              <a:off x="2813" y="1909"/>
              <a:ext cx="65"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624" name="Line 129"/>
            <p:cNvSpPr>
              <a:spLocks noChangeShapeType="1"/>
            </p:cNvSpPr>
            <p:nvPr/>
          </p:nvSpPr>
          <p:spPr bwMode="auto">
            <a:xfrm flipH="1" flipV="1">
              <a:off x="2814" y="1909"/>
              <a:ext cx="31"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25" name="Line 130"/>
            <p:cNvSpPr>
              <a:spLocks noChangeShapeType="1"/>
            </p:cNvSpPr>
            <p:nvPr/>
          </p:nvSpPr>
          <p:spPr bwMode="auto">
            <a:xfrm>
              <a:off x="2845" y="1933"/>
              <a:ext cx="32"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26" name="Line 131"/>
            <p:cNvSpPr>
              <a:spLocks noChangeShapeType="1"/>
            </p:cNvSpPr>
            <p:nvPr/>
          </p:nvSpPr>
          <p:spPr bwMode="auto">
            <a:xfrm flipH="1">
              <a:off x="2814" y="1933"/>
              <a:ext cx="31" cy="23"/>
            </a:xfrm>
            <a:prstGeom prst="line">
              <a:avLst/>
            </a:prstGeom>
            <a:noFill/>
            <a:ln w="12700">
              <a:solidFill>
                <a:srgbClr val="3E27E5"/>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27" name="Line 132"/>
            <p:cNvSpPr>
              <a:spLocks noChangeShapeType="1"/>
            </p:cNvSpPr>
            <p:nvPr/>
          </p:nvSpPr>
          <p:spPr bwMode="auto">
            <a:xfrm flipV="1">
              <a:off x="2845" y="1909"/>
              <a:ext cx="32"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28" name="Freeform 133"/>
            <p:cNvSpPr>
              <a:spLocks/>
            </p:cNvSpPr>
            <p:nvPr/>
          </p:nvSpPr>
          <p:spPr bwMode="auto">
            <a:xfrm>
              <a:off x="430" y="1968"/>
              <a:ext cx="2415" cy="316"/>
            </a:xfrm>
            <a:custGeom>
              <a:avLst/>
              <a:gdLst>
                <a:gd name="T0" fmla="*/ 37 w 2963"/>
                <a:gd name="T1" fmla="*/ 311 h 515"/>
                <a:gd name="T2" fmla="*/ 76 w 2963"/>
                <a:gd name="T3" fmla="*/ 306 h 515"/>
                <a:gd name="T4" fmla="*/ 115 w 2963"/>
                <a:gd name="T5" fmla="*/ 301 h 515"/>
                <a:gd name="T6" fmla="*/ 154 w 2963"/>
                <a:gd name="T7" fmla="*/ 296 h 515"/>
                <a:gd name="T8" fmla="*/ 193 w 2963"/>
                <a:gd name="T9" fmla="*/ 291 h 515"/>
                <a:gd name="T10" fmla="*/ 233 w 2963"/>
                <a:gd name="T11" fmla="*/ 285 h 515"/>
                <a:gd name="T12" fmla="*/ 272 w 2963"/>
                <a:gd name="T13" fmla="*/ 280 h 515"/>
                <a:gd name="T14" fmla="*/ 311 w 2963"/>
                <a:gd name="T15" fmla="*/ 276 h 515"/>
                <a:gd name="T16" fmla="*/ 350 w 2963"/>
                <a:gd name="T17" fmla="*/ 270 h 515"/>
                <a:gd name="T18" fmla="*/ 390 w 2963"/>
                <a:gd name="T19" fmla="*/ 265 h 515"/>
                <a:gd name="T20" fmla="*/ 430 w 2963"/>
                <a:gd name="T21" fmla="*/ 260 h 515"/>
                <a:gd name="T22" fmla="*/ 469 w 2963"/>
                <a:gd name="T23" fmla="*/ 255 h 515"/>
                <a:gd name="T24" fmla="*/ 508 w 2963"/>
                <a:gd name="T25" fmla="*/ 250 h 515"/>
                <a:gd name="T26" fmla="*/ 547 w 2963"/>
                <a:gd name="T27" fmla="*/ 244 h 515"/>
                <a:gd name="T28" fmla="*/ 586 w 2963"/>
                <a:gd name="T29" fmla="*/ 239 h 515"/>
                <a:gd name="T30" fmla="*/ 626 w 2963"/>
                <a:gd name="T31" fmla="*/ 234 h 515"/>
                <a:gd name="T32" fmla="*/ 665 w 2963"/>
                <a:gd name="T33" fmla="*/ 229 h 515"/>
                <a:gd name="T34" fmla="*/ 704 w 2963"/>
                <a:gd name="T35" fmla="*/ 224 h 515"/>
                <a:gd name="T36" fmla="*/ 743 w 2963"/>
                <a:gd name="T37" fmla="*/ 218 h 515"/>
                <a:gd name="T38" fmla="*/ 782 w 2963"/>
                <a:gd name="T39" fmla="*/ 214 h 515"/>
                <a:gd name="T40" fmla="*/ 822 w 2963"/>
                <a:gd name="T41" fmla="*/ 209 h 515"/>
                <a:gd name="T42" fmla="*/ 862 w 2963"/>
                <a:gd name="T43" fmla="*/ 203 h 515"/>
                <a:gd name="T44" fmla="*/ 901 w 2963"/>
                <a:gd name="T45" fmla="*/ 198 h 515"/>
                <a:gd name="T46" fmla="*/ 940 w 2963"/>
                <a:gd name="T47" fmla="*/ 193 h 515"/>
                <a:gd name="T48" fmla="*/ 980 w 2963"/>
                <a:gd name="T49" fmla="*/ 188 h 515"/>
                <a:gd name="T50" fmla="*/ 1019 w 2963"/>
                <a:gd name="T51" fmla="*/ 183 h 515"/>
                <a:gd name="T52" fmla="*/ 1058 w 2963"/>
                <a:gd name="T53" fmla="*/ 177 h 515"/>
                <a:gd name="T54" fmla="*/ 1097 w 2963"/>
                <a:gd name="T55" fmla="*/ 172 h 515"/>
                <a:gd name="T56" fmla="*/ 1136 w 2963"/>
                <a:gd name="T57" fmla="*/ 168 h 515"/>
                <a:gd name="T58" fmla="*/ 1176 w 2963"/>
                <a:gd name="T59" fmla="*/ 162 h 515"/>
                <a:gd name="T60" fmla="*/ 1215 w 2963"/>
                <a:gd name="T61" fmla="*/ 157 h 515"/>
                <a:gd name="T62" fmla="*/ 1254 w 2963"/>
                <a:gd name="T63" fmla="*/ 152 h 515"/>
                <a:gd name="T64" fmla="*/ 1293 w 2963"/>
                <a:gd name="T65" fmla="*/ 147 h 515"/>
                <a:gd name="T66" fmla="*/ 1333 w 2963"/>
                <a:gd name="T67" fmla="*/ 142 h 515"/>
                <a:gd name="T68" fmla="*/ 1373 w 2963"/>
                <a:gd name="T69" fmla="*/ 136 h 515"/>
                <a:gd name="T70" fmla="*/ 1412 w 2963"/>
                <a:gd name="T71" fmla="*/ 131 h 515"/>
                <a:gd name="T72" fmla="*/ 1451 w 2963"/>
                <a:gd name="T73" fmla="*/ 126 h 515"/>
                <a:gd name="T74" fmla="*/ 1490 w 2963"/>
                <a:gd name="T75" fmla="*/ 121 h 515"/>
                <a:gd name="T76" fmla="*/ 1529 w 2963"/>
                <a:gd name="T77" fmla="*/ 116 h 515"/>
                <a:gd name="T78" fmla="*/ 1569 w 2963"/>
                <a:gd name="T79" fmla="*/ 111 h 515"/>
                <a:gd name="T80" fmla="*/ 1608 w 2963"/>
                <a:gd name="T81" fmla="*/ 106 h 515"/>
                <a:gd name="T82" fmla="*/ 1647 w 2963"/>
                <a:gd name="T83" fmla="*/ 101 h 515"/>
                <a:gd name="T84" fmla="*/ 1686 w 2963"/>
                <a:gd name="T85" fmla="*/ 95 h 515"/>
                <a:gd name="T86" fmla="*/ 1725 w 2963"/>
                <a:gd name="T87" fmla="*/ 90 h 515"/>
                <a:gd name="T88" fmla="*/ 1765 w 2963"/>
                <a:gd name="T89" fmla="*/ 85 h 515"/>
                <a:gd name="T90" fmla="*/ 1805 w 2963"/>
                <a:gd name="T91" fmla="*/ 80 h 515"/>
                <a:gd name="T92" fmla="*/ 1844 w 2963"/>
                <a:gd name="T93" fmla="*/ 75 h 515"/>
                <a:gd name="T94" fmla="*/ 1883 w 2963"/>
                <a:gd name="T95" fmla="*/ 70 h 515"/>
                <a:gd name="T96" fmla="*/ 1923 w 2963"/>
                <a:gd name="T97" fmla="*/ 64 h 515"/>
                <a:gd name="T98" fmla="*/ 1962 w 2963"/>
                <a:gd name="T99" fmla="*/ 60 h 515"/>
                <a:gd name="T100" fmla="*/ 2001 w 2963"/>
                <a:gd name="T101" fmla="*/ 54 h 515"/>
                <a:gd name="T102" fmla="*/ 2040 w 2963"/>
                <a:gd name="T103" fmla="*/ 49 h 515"/>
                <a:gd name="T104" fmla="*/ 2079 w 2963"/>
                <a:gd name="T105" fmla="*/ 44 h 515"/>
                <a:gd name="T106" fmla="*/ 2119 w 2963"/>
                <a:gd name="T107" fmla="*/ 39 h 515"/>
                <a:gd name="T108" fmla="*/ 2158 w 2963"/>
                <a:gd name="T109" fmla="*/ 34 h 515"/>
                <a:gd name="T110" fmla="*/ 2197 w 2963"/>
                <a:gd name="T111" fmla="*/ 29 h 515"/>
                <a:gd name="T112" fmla="*/ 2237 w 2963"/>
                <a:gd name="T113" fmla="*/ 23 h 515"/>
                <a:gd name="T114" fmla="*/ 2276 w 2963"/>
                <a:gd name="T115" fmla="*/ 18 h 515"/>
                <a:gd name="T116" fmla="*/ 2316 w 2963"/>
                <a:gd name="T117" fmla="*/ 13 h 515"/>
                <a:gd name="T118" fmla="*/ 2355 w 2963"/>
                <a:gd name="T119" fmla="*/ 8 h 515"/>
                <a:gd name="T120" fmla="*/ 2394 w 2963"/>
                <a:gd name="T121" fmla="*/ 3 h 5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963"/>
                <a:gd name="T184" fmla="*/ 0 h 515"/>
                <a:gd name="T185" fmla="*/ 2963 w 2963"/>
                <a:gd name="T186" fmla="*/ 515 h 5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963" h="515">
                  <a:moveTo>
                    <a:pt x="0" y="515"/>
                  </a:moveTo>
                  <a:lnTo>
                    <a:pt x="4" y="514"/>
                  </a:lnTo>
                  <a:lnTo>
                    <a:pt x="7" y="514"/>
                  </a:lnTo>
                  <a:lnTo>
                    <a:pt x="11" y="513"/>
                  </a:lnTo>
                  <a:lnTo>
                    <a:pt x="15" y="512"/>
                  </a:lnTo>
                  <a:lnTo>
                    <a:pt x="19" y="512"/>
                  </a:lnTo>
                  <a:lnTo>
                    <a:pt x="22" y="511"/>
                  </a:lnTo>
                  <a:lnTo>
                    <a:pt x="26" y="510"/>
                  </a:lnTo>
                  <a:lnTo>
                    <a:pt x="30" y="510"/>
                  </a:lnTo>
                  <a:lnTo>
                    <a:pt x="33" y="509"/>
                  </a:lnTo>
                  <a:lnTo>
                    <a:pt x="37" y="508"/>
                  </a:lnTo>
                  <a:lnTo>
                    <a:pt x="41" y="508"/>
                  </a:lnTo>
                  <a:lnTo>
                    <a:pt x="45" y="507"/>
                  </a:lnTo>
                  <a:lnTo>
                    <a:pt x="48" y="506"/>
                  </a:lnTo>
                  <a:lnTo>
                    <a:pt x="52" y="506"/>
                  </a:lnTo>
                  <a:lnTo>
                    <a:pt x="56" y="505"/>
                  </a:lnTo>
                  <a:lnTo>
                    <a:pt x="59" y="505"/>
                  </a:lnTo>
                  <a:lnTo>
                    <a:pt x="63" y="504"/>
                  </a:lnTo>
                  <a:lnTo>
                    <a:pt x="67" y="503"/>
                  </a:lnTo>
                  <a:lnTo>
                    <a:pt x="70" y="503"/>
                  </a:lnTo>
                  <a:lnTo>
                    <a:pt x="74" y="502"/>
                  </a:lnTo>
                  <a:lnTo>
                    <a:pt x="78" y="501"/>
                  </a:lnTo>
                  <a:lnTo>
                    <a:pt x="82" y="501"/>
                  </a:lnTo>
                  <a:lnTo>
                    <a:pt x="85" y="500"/>
                  </a:lnTo>
                  <a:lnTo>
                    <a:pt x="89" y="499"/>
                  </a:lnTo>
                  <a:lnTo>
                    <a:pt x="93" y="499"/>
                  </a:lnTo>
                  <a:lnTo>
                    <a:pt x="96" y="498"/>
                  </a:lnTo>
                  <a:lnTo>
                    <a:pt x="100" y="497"/>
                  </a:lnTo>
                  <a:lnTo>
                    <a:pt x="104" y="497"/>
                  </a:lnTo>
                  <a:lnTo>
                    <a:pt x="108" y="496"/>
                  </a:lnTo>
                  <a:lnTo>
                    <a:pt x="111" y="496"/>
                  </a:lnTo>
                  <a:lnTo>
                    <a:pt x="115" y="495"/>
                  </a:lnTo>
                  <a:lnTo>
                    <a:pt x="119" y="494"/>
                  </a:lnTo>
                  <a:lnTo>
                    <a:pt x="122" y="494"/>
                  </a:lnTo>
                  <a:lnTo>
                    <a:pt x="126" y="493"/>
                  </a:lnTo>
                  <a:lnTo>
                    <a:pt x="130" y="492"/>
                  </a:lnTo>
                  <a:lnTo>
                    <a:pt x="134" y="492"/>
                  </a:lnTo>
                  <a:lnTo>
                    <a:pt x="137" y="491"/>
                  </a:lnTo>
                  <a:lnTo>
                    <a:pt x="141" y="490"/>
                  </a:lnTo>
                  <a:lnTo>
                    <a:pt x="145" y="490"/>
                  </a:lnTo>
                  <a:lnTo>
                    <a:pt x="148" y="489"/>
                  </a:lnTo>
                  <a:lnTo>
                    <a:pt x="152" y="488"/>
                  </a:lnTo>
                  <a:lnTo>
                    <a:pt x="156" y="488"/>
                  </a:lnTo>
                  <a:lnTo>
                    <a:pt x="159" y="487"/>
                  </a:lnTo>
                  <a:lnTo>
                    <a:pt x="163" y="487"/>
                  </a:lnTo>
                  <a:lnTo>
                    <a:pt x="167" y="486"/>
                  </a:lnTo>
                  <a:lnTo>
                    <a:pt x="171" y="485"/>
                  </a:lnTo>
                  <a:lnTo>
                    <a:pt x="174" y="485"/>
                  </a:lnTo>
                  <a:lnTo>
                    <a:pt x="178" y="484"/>
                  </a:lnTo>
                  <a:lnTo>
                    <a:pt x="182" y="483"/>
                  </a:lnTo>
                  <a:lnTo>
                    <a:pt x="185" y="483"/>
                  </a:lnTo>
                  <a:lnTo>
                    <a:pt x="189" y="482"/>
                  </a:lnTo>
                  <a:lnTo>
                    <a:pt x="193" y="481"/>
                  </a:lnTo>
                  <a:lnTo>
                    <a:pt x="197" y="481"/>
                  </a:lnTo>
                  <a:lnTo>
                    <a:pt x="200" y="480"/>
                  </a:lnTo>
                  <a:lnTo>
                    <a:pt x="204" y="479"/>
                  </a:lnTo>
                  <a:lnTo>
                    <a:pt x="208" y="479"/>
                  </a:lnTo>
                  <a:lnTo>
                    <a:pt x="211" y="478"/>
                  </a:lnTo>
                  <a:lnTo>
                    <a:pt x="215" y="477"/>
                  </a:lnTo>
                  <a:lnTo>
                    <a:pt x="219" y="477"/>
                  </a:lnTo>
                  <a:lnTo>
                    <a:pt x="223" y="476"/>
                  </a:lnTo>
                  <a:lnTo>
                    <a:pt x="226" y="476"/>
                  </a:lnTo>
                  <a:lnTo>
                    <a:pt x="230" y="475"/>
                  </a:lnTo>
                  <a:lnTo>
                    <a:pt x="234" y="474"/>
                  </a:lnTo>
                  <a:lnTo>
                    <a:pt x="237" y="474"/>
                  </a:lnTo>
                  <a:lnTo>
                    <a:pt x="241" y="473"/>
                  </a:lnTo>
                  <a:lnTo>
                    <a:pt x="245" y="472"/>
                  </a:lnTo>
                  <a:lnTo>
                    <a:pt x="248" y="472"/>
                  </a:lnTo>
                  <a:lnTo>
                    <a:pt x="252" y="471"/>
                  </a:lnTo>
                  <a:lnTo>
                    <a:pt x="256" y="470"/>
                  </a:lnTo>
                  <a:lnTo>
                    <a:pt x="260" y="470"/>
                  </a:lnTo>
                  <a:lnTo>
                    <a:pt x="263" y="469"/>
                  </a:lnTo>
                  <a:lnTo>
                    <a:pt x="267" y="468"/>
                  </a:lnTo>
                  <a:lnTo>
                    <a:pt x="271" y="468"/>
                  </a:lnTo>
                  <a:lnTo>
                    <a:pt x="274" y="467"/>
                  </a:lnTo>
                  <a:lnTo>
                    <a:pt x="278" y="467"/>
                  </a:lnTo>
                  <a:lnTo>
                    <a:pt x="282" y="466"/>
                  </a:lnTo>
                  <a:lnTo>
                    <a:pt x="286" y="465"/>
                  </a:lnTo>
                  <a:lnTo>
                    <a:pt x="289" y="465"/>
                  </a:lnTo>
                  <a:lnTo>
                    <a:pt x="293" y="464"/>
                  </a:lnTo>
                  <a:lnTo>
                    <a:pt x="297" y="463"/>
                  </a:lnTo>
                  <a:lnTo>
                    <a:pt x="300" y="463"/>
                  </a:lnTo>
                  <a:lnTo>
                    <a:pt x="304" y="462"/>
                  </a:lnTo>
                  <a:lnTo>
                    <a:pt x="308" y="461"/>
                  </a:lnTo>
                  <a:lnTo>
                    <a:pt x="312" y="461"/>
                  </a:lnTo>
                  <a:lnTo>
                    <a:pt x="315" y="460"/>
                  </a:lnTo>
                  <a:lnTo>
                    <a:pt x="319" y="459"/>
                  </a:lnTo>
                  <a:lnTo>
                    <a:pt x="323" y="459"/>
                  </a:lnTo>
                  <a:lnTo>
                    <a:pt x="326" y="458"/>
                  </a:lnTo>
                  <a:lnTo>
                    <a:pt x="330" y="458"/>
                  </a:lnTo>
                  <a:lnTo>
                    <a:pt x="334" y="457"/>
                  </a:lnTo>
                  <a:lnTo>
                    <a:pt x="337" y="456"/>
                  </a:lnTo>
                  <a:lnTo>
                    <a:pt x="341" y="456"/>
                  </a:lnTo>
                  <a:lnTo>
                    <a:pt x="345" y="455"/>
                  </a:lnTo>
                  <a:lnTo>
                    <a:pt x="349" y="454"/>
                  </a:lnTo>
                  <a:lnTo>
                    <a:pt x="352" y="454"/>
                  </a:lnTo>
                  <a:lnTo>
                    <a:pt x="356" y="453"/>
                  </a:lnTo>
                  <a:lnTo>
                    <a:pt x="360" y="452"/>
                  </a:lnTo>
                  <a:lnTo>
                    <a:pt x="363" y="452"/>
                  </a:lnTo>
                  <a:lnTo>
                    <a:pt x="367" y="451"/>
                  </a:lnTo>
                  <a:lnTo>
                    <a:pt x="371" y="450"/>
                  </a:lnTo>
                  <a:lnTo>
                    <a:pt x="375" y="450"/>
                  </a:lnTo>
                  <a:lnTo>
                    <a:pt x="378" y="449"/>
                  </a:lnTo>
                  <a:lnTo>
                    <a:pt x="382" y="449"/>
                  </a:lnTo>
                  <a:lnTo>
                    <a:pt x="386" y="448"/>
                  </a:lnTo>
                  <a:lnTo>
                    <a:pt x="389" y="447"/>
                  </a:lnTo>
                  <a:lnTo>
                    <a:pt x="393" y="447"/>
                  </a:lnTo>
                  <a:lnTo>
                    <a:pt x="397" y="446"/>
                  </a:lnTo>
                  <a:lnTo>
                    <a:pt x="401" y="445"/>
                  </a:lnTo>
                  <a:lnTo>
                    <a:pt x="404" y="445"/>
                  </a:lnTo>
                  <a:lnTo>
                    <a:pt x="408" y="444"/>
                  </a:lnTo>
                  <a:lnTo>
                    <a:pt x="412" y="443"/>
                  </a:lnTo>
                  <a:lnTo>
                    <a:pt x="415" y="443"/>
                  </a:lnTo>
                  <a:lnTo>
                    <a:pt x="419" y="442"/>
                  </a:lnTo>
                  <a:lnTo>
                    <a:pt x="423" y="441"/>
                  </a:lnTo>
                  <a:lnTo>
                    <a:pt x="426" y="441"/>
                  </a:lnTo>
                  <a:lnTo>
                    <a:pt x="430" y="440"/>
                  </a:lnTo>
                  <a:lnTo>
                    <a:pt x="434" y="439"/>
                  </a:lnTo>
                  <a:lnTo>
                    <a:pt x="438" y="439"/>
                  </a:lnTo>
                  <a:lnTo>
                    <a:pt x="441" y="438"/>
                  </a:lnTo>
                  <a:lnTo>
                    <a:pt x="445" y="438"/>
                  </a:lnTo>
                  <a:lnTo>
                    <a:pt x="449" y="437"/>
                  </a:lnTo>
                  <a:lnTo>
                    <a:pt x="452" y="436"/>
                  </a:lnTo>
                  <a:lnTo>
                    <a:pt x="456" y="436"/>
                  </a:lnTo>
                  <a:lnTo>
                    <a:pt x="460" y="435"/>
                  </a:lnTo>
                  <a:lnTo>
                    <a:pt x="464" y="434"/>
                  </a:lnTo>
                  <a:lnTo>
                    <a:pt x="467" y="434"/>
                  </a:lnTo>
                  <a:lnTo>
                    <a:pt x="471" y="433"/>
                  </a:lnTo>
                  <a:lnTo>
                    <a:pt x="475" y="432"/>
                  </a:lnTo>
                  <a:lnTo>
                    <a:pt x="478" y="432"/>
                  </a:lnTo>
                  <a:lnTo>
                    <a:pt x="482" y="431"/>
                  </a:lnTo>
                  <a:lnTo>
                    <a:pt x="486" y="430"/>
                  </a:lnTo>
                  <a:lnTo>
                    <a:pt x="490" y="430"/>
                  </a:lnTo>
                  <a:lnTo>
                    <a:pt x="493" y="429"/>
                  </a:lnTo>
                  <a:lnTo>
                    <a:pt x="497" y="429"/>
                  </a:lnTo>
                  <a:lnTo>
                    <a:pt x="501" y="428"/>
                  </a:lnTo>
                  <a:lnTo>
                    <a:pt x="504" y="427"/>
                  </a:lnTo>
                  <a:lnTo>
                    <a:pt x="508" y="427"/>
                  </a:lnTo>
                  <a:lnTo>
                    <a:pt x="512" y="426"/>
                  </a:lnTo>
                  <a:lnTo>
                    <a:pt x="515" y="425"/>
                  </a:lnTo>
                  <a:lnTo>
                    <a:pt x="519" y="425"/>
                  </a:lnTo>
                  <a:lnTo>
                    <a:pt x="523" y="424"/>
                  </a:lnTo>
                  <a:lnTo>
                    <a:pt x="527" y="423"/>
                  </a:lnTo>
                  <a:lnTo>
                    <a:pt x="530" y="423"/>
                  </a:lnTo>
                  <a:lnTo>
                    <a:pt x="534" y="422"/>
                  </a:lnTo>
                  <a:lnTo>
                    <a:pt x="538" y="421"/>
                  </a:lnTo>
                  <a:lnTo>
                    <a:pt x="541" y="421"/>
                  </a:lnTo>
                  <a:lnTo>
                    <a:pt x="545" y="420"/>
                  </a:lnTo>
                  <a:lnTo>
                    <a:pt x="549" y="420"/>
                  </a:lnTo>
                  <a:lnTo>
                    <a:pt x="553" y="419"/>
                  </a:lnTo>
                  <a:lnTo>
                    <a:pt x="556" y="418"/>
                  </a:lnTo>
                  <a:lnTo>
                    <a:pt x="560" y="418"/>
                  </a:lnTo>
                  <a:lnTo>
                    <a:pt x="564" y="417"/>
                  </a:lnTo>
                  <a:lnTo>
                    <a:pt x="567" y="416"/>
                  </a:lnTo>
                  <a:lnTo>
                    <a:pt x="571" y="416"/>
                  </a:lnTo>
                  <a:lnTo>
                    <a:pt x="575" y="415"/>
                  </a:lnTo>
                  <a:lnTo>
                    <a:pt x="579" y="414"/>
                  </a:lnTo>
                  <a:lnTo>
                    <a:pt x="582" y="414"/>
                  </a:lnTo>
                  <a:lnTo>
                    <a:pt x="586" y="413"/>
                  </a:lnTo>
                  <a:lnTo>
                    <a:pt x="590" y="412"/>
                  </a:lnTo>
                  <a:lnTo>
                    <a:pt x="593" y="412"/>
                  </a:lnTo>
                  <a:lnTo>
                    <a:pt x="597" y="411"/>
                  </a:lnTo>
                  <a:lnTo>
                    <a:pt x="601" y="411"/>
                  </a:lnTo>
                  <a:lnTo>
                    <a:pt x="604" y="410"/>
                  </a:lnTo>
                  <a:lnTo>
                    <a:pt x="608" y="409"/>
                  </a:lnTo>
                  <a:lnTo>
                    <a:pt x="612" y="409"/>
                  </a:lnTo>
                  <a:lnTo>
                    <a:pt x="616" y="408"/>
                  </a:lnTo>
                  <a:lnTo>
                    <a:pt x="619" y="407"/>
                  </a:lnTo>
                  <a:lnTo>
                    <a:pt x="623" y="407"/>
                  </a:lnTo>
                  <a:lnTo>
                    <a:pt x="627" y="406"/>
                  </a:lnTo>
                  <a:lnTo>
                    <a:pt x="630" y="405"/>
                  </a:lnTo>
                  <a:lnTo>
                    <a:pt x="634" y="405"/>
                  </a:lnTo>
                  <a:lnTo>
                    <a:pt x="638" y="404"/>
                  </a:lnTo>
                  <a:lnTo>
                    <a:pt x="642" y="403"/>
                  </a:lnTo>
                  <a:lnTo>
                    <a:pt x="645" y="403"/>
                  </a:lnTo>
                  <a:lnTo>
                    <a:pt x="649" y="402"/>
                  </a:lnTo>
                  <a:lnTo>
                    <a:pt x="653" y="401"/>
                  </a:lnTo>
                  <a:lnTo>
                    <a:pt x="656" y="401"/>
                  </a:lnTo>
                  <a:lnTo>
                    <a:pt x="660" y="400"/>
                  </a:lnTo>
                  <a:lnTo>
                    <a:pt x="664" y="400"/>
                  </a:lnTo>
                  <a:lnTo>
                    <a:pt x="668" y="399"/>
                  </a:lnTo>
                  <a:lnTo>
                    <a:pt x="671" y="398"/>
                  </a:lnTo>
                  <a:lnTo>
                    <a:pt x="675" y="398"/>
                  </a:lnTo>
                  <a:lnTo>
                    <a:pt x="679" y="397"/>
                  </a:lnTo>
                  <a:lnTo>
                    <a:pt x="682" y="396"/>
                  </a:lnTo>
                  <a:lnTo>
                    <a:pt x="686" y="396"/>
                  </a:lnTo>
                  <a:lnTo>
                    <a:pt x="690" y="395"/>
                  </a:lnTo>
                  <a:lnTo>
                    <a:pt x="693" y="394"/>
                  </a:lnTo>
                  <a:lnTo>
                    <a:pt x="697" y="394"/>
                  </a:lnTo>
                  <a:lnTo>
                    <a:pt x="701" y="393"/>
                  </a:lnTo>
                  <a:lnTo>
                    <a:pt x="705" y="392"/>
                  </a:lnTo>
                  <a:lnTo>
                    <a:pt x="708" y="392"/>
                  </a:lnTo>
                  <a:lnTo>
                    <a:pt x="712" y="391"/>
                  </a:lnTo>
                  <a:lnTo>
                    <a:pt x="716" y="391"/>
                  </a:lnTo>
                  <a:lnTo>
                    <a:pt x="719" y="390"/>
                  </a:lnTo>
                  <a:lnTo>
                    <a:pt x="723" y="389"/>
                  </a:lnTo>
                  <a:lnTo>
                    <a:pt x="727" y="389"/>
                  </a:lnTo>
                  <a:lnTo>
                    <a:pt x="731" y="388"/>
                  </a:lnTo>
                  <a:lnTo>
                    <a:pt x="734" y="387"/>
                  </a:lnTo>
                  <a:lnTo>
                    <a:pt x="738" y="387"/>
                  </a:lnTo>
                  <a:lnTo>
                    <a:pt x="742" y="386"/>
                  </a:lnTo>
                  <a:lnTo>
                    <a:pt x="745" y="385"/>
                  </a:lnTo>
                  <a:lnTo>
                    <a:pt x="749" y="385"/>
                  </a:lnTo>
                  <a:lnTo>
                    <a:pt x="753" y="384"/>
                  </a:lnTo>
                  <a:lnTo>
                    <a:pt x="757" y="383"/>
                  </a:lnTo>
                  <a:lnTo>
                    <a:pt x="760" y="383"/>
                  </a:lnTo>
                  <a:lnTo>
                    <a:pt x="764" y="382"/>
                  </a:lnTo>
                  <a:lnTo>
                    <a:pt x="768" y="382"/>
                  </a:lnTo>
                  <a:lnTo>
                    <a:pt x="771" y="381"/>
                  </a:lnTo>
                  <a:lnTo>
                    <a:pt x="775" y="380"/>
                  </a:lnTo>
                  <a:lnTo>
                    <a:pt x="779" y="380"/>
                  </a:lnTo>
                  <a:lnTo>
                    <a:pt x="782" y="379"/>
                  </a:lnTo>
                  <a:lnTo>
                    <a:pt x="786" y="378"/>
                  </a:lnTo>
                  <a:lnTo>
                    <a:pt x="790" y="378"/>
                  </a:lnTo>
                  <a:lnTo>
                    <a:pt x="794" y="377"/>
                  </a:lnTo>
                  <a:lnTo>
                    <a:pt x="797" y="376"/>
                  </a:lnTo>
                  <a:lnTo>
                    <a:pt x="801" y="376"/>
                  </a:lnTo>
                  <a:lnTo>
                    <a:pt x="805" y="375"/>
                  </a:lnTo>
                  <a:lnTo>
                    <a:pt x="808" y="374"/>
                  </a:lnTo>
                  <a:lnTo>
                    <a:pt x="812" y="374"/>
                  </a:lnTo>
                  <a:lnTo>
                    <a:pt x="816" y="373"/>
                  </a:lnTo>
                  <a:lnTo>
                    <a:pt x="820" y="373"/>
                  </a:lnTo>
                  <a:lnTo>
                    <a:pt x="823" y="372"/>
                  </a:lnTo>
                  <a:lnTo>
                    <a:pt x="827" y="371"/>
                  </a:lnTo>
                  <a:lnTo>
                    <a:pt x="831" y="371"/>
                  </a:lnTo>
                  <a:lnTo>
                    <a:pt x="834" y="370"/>
                  </a:lnTo>
                  <a:lnTo>
                    <a:pt x="838" y="369"/>
                  </a:lnTo>
                  <a:lnTo>
                    <a:pt x="842" y="369"/>
                  </a:lnTo>
                  <a:lnTo>
                    <a:pt x="846" y="368"/>
                  </a:lnTo>
                  <a:lnTo>
                    <a:pt x="849" y="367"/>
                  </a:lnTo>
                  <a:lnTo>
                    <a:pt x="853" y="367"/>
                  </a:lnTo>
                  <a:lnTo>
                    <a:pt x="857" y="366"/>
                  </a:lnTo>
                  <a:lnTo>
                    <a:pt x="860" y="365"/>
                  </a:lnTo>
                  <a:lnTo>
                    <a:pt x="864" y="365"/>
                  </a:lnTo>
                  <a:lnTo>
                    <a:pt x="868" y="364"/>
                  </a:lnTo>
                  <a:lnTo>
                    <a:pt x="871" y="363"/>
                  </a:lnTo>
                  <a:lnTo>
                    <a:pt x="875" y="363"/>
                  </a:lnTo>
                  <a:lnTo>
                    <a:pt x="879" y="362"/>
                  </a:lnTo>
                  <a:lnTo>
                    <a:pt x="883" y="362"/>
                  </a:lnTo>
                  <a:lnTo>
                    <a:pt x="886" y="361"/>
                  </a:lnTo>
                  <a:lnTo>
                    <a:pt x="890" y="360"/>
                  </a:lnTo>
                  <a:lnTo>
                    <a:pt x="894" y="360"/>
                  </a:lnTo>
                  <a:lnTo>
                    <a:pt x="897" y="359"/>
                  </a:lnTo>
                  <a:lnTo>
                    <a:pt x="901" y="358"/>
                  </a:lnTo>
                  <a:lnTo>
                    <a:pt x="905" y="358"/>
                  </a:lnTo>
                  <a:lnTo>
                    <a:pt x="909" y="357"/>
                  </a:lnTo>
                  <a:lnTo>
                    <a:pt x="912" y="356"/>
                  </a:lnTo>
                  <a:lnTo>
                    <a:pt x="916" y="356"/>
                  </a:lnTo>
                  <a:lnTo>
                    <a:pt x="920" y="355"/>
                  </a:lnTo>
                  <a:lnTo>
                    <a:pt x="923" y="354"/>
                  </a:lnTo>
                  <a:lnTo>
                    <a:pt x="927" y="354"/>
                  </a:lnTo>
                  <a:lnTo>
                    <a:pt x="931" y="353"/>
                  </a:lnTo>
                  <a:lnTo>
                    <a:pt x="935" y="353"/>
                  </a:lnTo>
                  <a:lnTo>
                    <a:pt x="938" y="352"/>
                  </a:lnTo>
                  <a:lnTo>
                    <a:pt x="942" y="351"/>
                  </a:lnTo>
                  <a:lnTo>
                    <a:pt x="946" y="351"/>
                  </a:lnTo>
                  <a:lnTo>
                    <a:pt x="949" y="350"/>
                  </a:lnTo>
                  <a:lnTo>
                    <a:pt x="953" y="349"/>
                  </a:lnTo>
                  <a:lnTo>
                    <a:pt x="957" y="349"/>
                  </a:lnTo>
                  <a:lnTo>
                    <a:pt x="960" y="348"/>
                  </a:lnTo>
                  <a:lnTo>
                    <a:pt x="964" y="347"/>
                  </a:lnTo>
                  <a:lnTo>
                    <a:pt x="968" y="347"/>
                  </a:lnTo>
                  <a:lnTo>
                    <a:pt x="972" y="346"/>
                  </a:lnTo>
                  <a:lnTo>
                    <a:pt x="975" y="345"/>
                  </a:lnTo>
                  <a:lnTo>
                    <a:pt x="979" y="345"/>
                  </a:lnTo>
                  <a:lnTo>
                    <a:pt x="983" y="344"/>
                  </a:lnTo>
                  <a:lnTo>
                    <a:pt x="986" y="344"/>
                  </a:lnTo>
                  <a:lnTo>
                    <a:pt x="990" y="343"/>
                  </a:lnTo>
                  <a:lnTo>
                    <a:pt x="994" y="342"/>
                  </a:lnTo>
                  <a:lnTo>
                    <a:pt x="998" y="342"/>
                  </a:lnTo>
                  <a:lnTo>
                    <a:pt x="1001" y="341"/>
                  </a:lnTo>
                  <a:lnTo>
                    <a:pt x="1005" y="340"/>
                  </a:lnTo>
                  <a:lnTo>
                    <a:pt x="1009" y="340"/>
                  </a:lnTo>
                  <a:lnTo>
                    <a:pt x="1012" y="339"/>
                  </a:lnTo>
                  <a:lnTo>
                    <a:pt x="1016" y="338"/>
                  </a:lnTo>
                  <a:lnTo>
                    <a:pt x="1020" y="338"/>
                  </a:lnTo>
                  <a:lnTo>
                    <a:pt x="1024" y="337"/>
                  </a:lnTo>
                  <a:lnTo>
                    <a:pt x="1027" y="336"/>
                  </a:lnTo>
                  <a:lnTo>
                    <a:pt x="1031" y="336"/>
                  </a:lnTo>
                  <a:lnTo>
                    <a:pt x="1035" y="335"/>
                  </a:lnTo>
                  <a:lnTo>
                    <a:pt x="1038" y="334"/>
                  </a:lnTo>
                  <a:lnTo>
                    <a:pt x="1042" y="334"/>
                  </a:lnTo>
                  <a:lnTo>
                    <a:pt x="1046" y="333"/>
                  </a:lnTo>
                  <a:lnTo>
                    <a:pt x="1049" y="333"/>
                  </a:lnTo>
                  <a:lnTo>
                    <a:pt x="1053" y="332"/>
                  </a:lnTo>
                  <a:lnTo>
                    <a:pt x="1057" y="331"/>
                  </a:lnTo>
                  <a:lnTo>
                    <a:pt x="1061" y="331"/>
                  </a:lnTo>
                  <a:lnTo>
                    <a:pt x="1064" y="330"/>
                  </a:lnTo>
                  <a:lnTo>
                    <a:pt x="1068" y="329"/>
                  </a:lnTo>
                  <a:lnTo>
                    <a:pt x="1072" y="329"/>
                  </a:lnTo>
                  <a:lnTo>
                    <a:pt x="1075" y="328"/>
                  </a:lnTo>
                  <a:lnTo>
                    <a:pt x="1079" y="327"/>
                  </a:lnTo>
                  <a:lnTo>
                    <a:pt x="1083" y="327"/>
                  </a:lnTo>
                  <a:lnTo>
                    <a:pt x="1087" y="326"/>
                  </a:lnTo>
                  <a:lnTo>
                    <a:pt x="1090" y="325"/>
                  </a:lnTo>
                  <a:lnTo>
                    <a:pt x="1094" y="325"/>
                  </a:lnTo>
                  <a:lnTo>
                    <a:pt x="1098" y="324"/>
                  </a:lnTo>
                  <a:lnTo>
                    <a:pt x="1101" y="324"/>
                  </a:lnTo>
                  <a:lnTo>
                    <a:pt x="1105" y="323"/>
                  </a:lnTo>
                  <a:lnTo>
                    <a:pt x="1109" y="322"/>
                  </a:lnTo>
                  <a:lnTo>
                    <a:pt x="1113" y="322"/>
                  </a:lnTo>
                  <a:lnTo>
                    <a:pt x="1116" y="321"/>
                  </a:lnTo>
                  <a:lnTo>
                    <a:pt x="1120" y="320"/>
                  </a:lnTo>
                  <a:lnTo>
                    <a:pt x="1124" y="320"/>
                  </a:lnTo>
                  <a:lnTo>
                    <a:pt x="1127" y="319"/>
                  </a:lnTo>
                  <a:lnTo>
                    <a:pt x="1131" y="318"/>
                  </a:lnTo>
                  <a:lnTo>
                    <a:pt x="1135" y="318"/>
                  </a:lnTo>
                  <a:lnTo>
                    <a:pt x="1138" y="317"/>
                  </a:lnTo>
                  <a:lnTo>
                    <a:pt x="1142" y="316"/>
                  </a:lnTo>
                  <a:lnTo>
                    <a:pt x="1146" y="316"/>
                  </a:lnTo>
                  <a:lnTo>
                    <a:pt x="1150" y="315"/>
                  </a:lnTo>
                  <a:lnTo>
                    <a:pt x="1153" y="315"/>
                  </a:lnTo>
                  <a:lnTo>
                    <a:pt x="1157" y="314"/>
                  </a:lnTo>
                  <a:lnTo>
                    <a:pt x="1161" y="313"/>
                  </a:lnTo>
                  <a:lnTo>
                    <a:pt x="1164" y="313"/>
                  </a:lnTo>
                  <a:lnTo>
                    <a:pt x="1168" y="312"/>
                  </a:lnTo>
                  <a:lnTo>
                    <a:pt x="1172" y="311"/>
                  </a:lnTo>
                  <a:lnTo>
                    <a:pt x="1176" y="311"/>
                  </a:lnTo>
                  <a:lnTo>
                    <a:pt x="1179" y="310"/>
                  </a:lnTo>
                  <a:lnTo>
                    <a:pt x="1183" y="309"/>
                  </a:lnTo>
                  <a:lnTo>
                    <a:pt x="1187" y="309"/>
                  </a:lnTo>
                  <a:lnTo>
                    <a:pt x="1190" y="308"/>
                  </a:lnTo>
                  <a:lnTo>
                    <a:pt x="1194" y="307"/>
                  </a:lnTo>
                  <a:lnTo>
                    <a:pt x="1198" y="307"/>
                  </a:lnTo>
                  <a:lnTo>
                    <a:pt x="1202" y="306"/>
                  </a:lnTo>
                  <a:lnTo>
                    <a:pt x="1205" y="306"/>
                  </a:lnTo>
                  <a:lnTo>
                    <a:pt x="1209" y="305"/>
                  </a:lnTo>
                  <a:lnTo>
                    <a:pt x="1213" y="304"/>
                  </a:lnTo>
                  <a:lnTo>
                    <a:pt x="1216" y="304"/>
                  </a:lnTo>
                  <a:lnTo>
                    <a:pt x="1220" y="303"/>
                  </a:lnTo>
                  <a:lnTo>
                    <a:pt x="1224" y="302"/>
                  </a:lnTo>
                  <a:lnTo>
                    <a:pt x="1227" y="302"/>
                  </a:lnTo>
                  <a:lnTo>
                    <a:pt x="1231" y="301"/>
                  </a:lnTo>
                  <a:lnTo>
                    <a:pt x="1235" y="300"/>
                  </a:lnTo>
                  <a:lnTo>
                    <a:pt x="1239" y="300"/>
                  </a:lnTo>
                  <a:lnTo>
                    <a:pt x="1242" y="299"/>
                  </a:lnTo>
                  <a:lnTo>
                    <a:pt x="1246" y="298"/>
                  </a:lnTo>
                  <a:lnTo>
                    <a:pt x="1250" y="298"/>
                  </a:lnTo>
                  <a:lnTo>
                    <a:pt x="1253" y="297"/>
                  </a:lnTo>
                  <a:lnTo>
                    <a:pt x="1257" y="296"/>
                  </a:lnTo>
                  <a:lnTo>
                    <a:pt x="1261" y="296"/>
                  </a:lnTo>
                  <a:lnTo>
                    <a:pt x="1265" y="295"/>
                  </a:lnTo>
                  <a:lnTo>
                    <a:pt x="1268" y="295"/>
                  </a:lnTo>
                  <a:lnTo>
                    <a:pt x="1272" y="294"/>
                  </a:lnTo>
                  <a:lnTo>
                    <a:pt x="1276" y="293"/>
                  </a:lnTo>
                  <a:lnTo>
                    <a:pt x="1279" y="293"/>
                  </a:lnTo>
                  <a:lnTo>
                    <a:pt x="1283" y="292"/>
                  </a:lnTo>
                  <a:lnTo>
                    <a:pt x="1287" y="291"/>
                  </a:lnTo>
                  <a:lnTo>
                    <a:pt x="1291" y="291"/>
                  </a:lnTo>
                  <a:lnTo>
                    <a:pt x="1294" y="290"/>
                  </a:lnTo>
                  <a:lnTo>
                    <a:pt x="1298" y="289"/>
                  </a:lnTo>
                  <a:lnTo>
                    <a:pt x="1302" y="289"/>
                  </a:lnTo>
                  <a:lnTo>
                    <a:pt x="1305" y="288"/>
                  </a:lnTo>
                  <a:lnTo>
                    <a:pt x="1309" y="287"/>
                  </a:lnTo>
                  <a:lnTo>
                    <a:pt x="1313" y="287"/>
                  </a:lnTo>
                  <a:lnTo>
                    <a:pt x="1316" y="286"/>
                  </a:lnTo>
                  <a:lnTo>
                    <a:pt x="1320" y="286"/>
                  </a:lnTo>
                  <a:lnTo>
                    <a:pt x="1324" y="285"/>
                  </a:lnTo>
                  <a:lnTo>
                    <a:pt x="1328" y="284"/>
                  </a:lnTo>
                  <a:lnTo>
                    <a:pt x="1331" y="284"/>
                  </a:lnTo>
                  <a:lnTo>
                    <a:pt x="1335" y="283"/>
                  </a:lnTo>
                  <a:lnTo>
                    <a:pt x="1339" y="282"/>
                  </a:lnTo>
                  <a:lnTo>
                    <a:pt x="1342" y="282"/>
                  </a:lnTo>
                  <a:lnTo>
                    <a:pt x="1346" y="281"/>
                  </a:lnTo>
                  <a:lnTo>
                    <a:pt x="1350" y="280"/>
                  </a:lnTo>
                  <a:lnTo>
                    <a:pt x="1354" y="280"/>
                  </a:lnTo>
                  <a:lnTo>
                    <a:pt x="1357" y="279"/>
                  </a:lnTo>
                  <a:lnTo>
                    <a:pt x="1361" y="278"/>
                  </a:lnTo>
                  <a:lnTo>
                    <a:pt x="1365" y="278"/>
                  </a:lnTo>
                  <a:lnTo>
                    <a:pt x="1368" y="277"/>
                  </a:lnTo>
                  <a:lnTo>
                    <a:pt x="1372" y="277"/>
                  </a:lnTo>
                  <a:lnTo>
                    <a:pt x="1376" y="276"/>
                  </a:lnTo>
                  <a:lnTo>
                    <a:pt x="1380" y="275"/>
                  </a:lnTo>
                  <a:lnTo>
                    <a:pt x="1383" y="275"/>
                  </a:lnTo>
                  <a:lnTo>
                    <a:pt x="1387" y="274"/>
                  </a:lnTo>
                  <a:lnTo>
                    <a:pt x="1391" y="273"/>
                  </a:lnTo>
                  <a:lnTo>
                    <a:pt x="1394" y="273"/>
                  </a:lnTo>
                  <a:lnTo>
                    <a:pt x="1398" y="272"/>
                  </a:lnTo>
                  <a:lnTo>
                    <a:pt x="1402" y="271"/>
                  </a:lnTo>
                  <a:lnTo>
                    <a:pt x="1405" y="271"/>
                  </a:lnTo>
                  <a:lnTo>
                    <a:pt x="1409" y="270"/>
                  </a:lnTo>
                  <a:lnTo>
                    <a:pt x="1413" y="269"/>
                  </a:lnTo>
                  <a:lnTo>
                    <a:pt x="1417" y="269"/>
                  </a:lnTo>
                  <a:lnTo>
                    <a:pt x="1420" y="268"/>
                  </a:lnTo>
                  <a:lnTo>
                    <a:pt x="1424" y="268"/>
                  </a:lnTo>
                  <a:lnTo>
                    <a:pt x="1428" y="267"/>
                  </a:lnTo>
                  <a:lnTo>
                    <a:pt x="1431" y="266"/>
                  </a:lnTo>
                  <a:lnTo>
                    <a:pt x="1435" y="266"/>
                  </a:lnTo>
                  <a:lnTo>
                    <a:pt x="1439" y="265"/>
                  </a:lnTo>
                  <a:lnTo>
                    <a:pt x="1443" y="264"/>
                  </a:lnTo>
                  <a:lnTo>
                    <a:pt x="1446" y="264"/>
                  </a:lnTo>
                  <a:lnTo>
                    <a:pt x="1450" y="263"/>
                  </a:lnTo>
                  <a:lnTo>
                    <a:pt x="1454" y="262"/>
                  </a:lnTo>
                  <a:lnTo>
                    <a:pt x="1457" y="262"/>
                  </a:lnTo>
                  <a:lnTo>
                    <a:pt x="1461" y="261"/>
                  </a:lnTo>
                  <a:lnTo>
                    <a:pt x="1465" y="260"/>
                  </a:lnTo>
                  <a:lnTo>
                    <a:pt x="1469" y="260"/>
                  </a:lnTo>
                  <a:lnTo>
                    <a:pt x="1472" y="259"/>
                  </a:lnTo>
                  <a:lnTo>
                    <a:pt x="1476" y="258"/>
                  </a:lnTo>
                  <a:lnTo>
                    <a:pt x="1480" y="258"/>
                  </a:lnTo>
                  <a:lnTo>
                    <a:pt x="1483" y="257"/>
                  </a:lnTo>
                  <a:lnTo>
                    <a:pt x="1487" y="257"/>
                  </a:lnTo>
                  <a:lnTo>
                    <a:pt x="1491" y="256"/>
                  </a:lnTo>
                  <a:lnTo>
                    <a:pt x="1494" y="255"/>
                  </a:lnTo>
                  <a:lnTo>
                    <a:pt x="1498" y="255"/>
                  </a:lnTo>
                  <a:lnTo>
                    <a:pt x="1502" y="254"/>
                  </a:lnTo>
                  <a:lnTo>
                    <a:pt x="1506" y="253"/>
                  </a:lnTo>
                  <a:lnTo>
                    <a:pt x="1509" y="253"/>
                  </a:lnTo>
                  <a:lnTo>
                    <a:pt x="1513" y="252"/>
                  </a:lnTo>
                  <a:lnTo>
                    <a:pt x="1517" y="251"/>
                  </a:lnTo>
                  <a:lnTo>
                    <a:pt x="1520" y="251"/>
                  </a:lnTo>
                  <a:lnTo>
                    <a:pt x="1524" y="250"/>
                  </a:lnTo>
                  <a:lnTo>
                    <a:pt x="1528" y="249"/>
                  </a:lnTo>
                  <a:lnTo>
                    <a:pt x="1532" y="249"/>
                  </a:lnTo>
                  <a:lnTo>
                    <a:pt x="1535" y="248"/>
                  </a:lnTo>
                  <a:lnTo>
                    <a:pt x="1539" y="248"/>
                  </a:lnTo>
                  <a:lnTo>
                    <a:pt x="1543" y="247"/>
                  </a:lnTo>
                  <a:lnTo>
                    <a:pt x="1546" y="246"/>
                  </a:lnTo>
                  <a:lnTo>
                    <a:pt x="1550" y="246"/>
                  </a:lnTo>
                  <a:lnTo>
                    <a:pt x="1554" y="245"/>
                  </a:lnTo>
                  <a:lnTo>
                    <a:pt x="1558" y="244"/>
                  </a:lnTo>
                  <a:lnTo>
                    <a:pt x="1561" y="244"/>
                  </a:lnTo>
                  <a:lnTo>
                    <a:pt x="1565" y="243"/>
                  </a:lnTo>
                  <a:lnTo>
                    <a:pt x="1569" y="242"/>
                  </a:lnTo>
                  <a:lnTo>
                    <a:pt x="1572" y="242"/>
                  </a:lnTo>
                  <a:lnTo>
                    <a:pt x="1576" y="241"/>
                  </a:lnTo>
                  <a:lnTo>
                    <a:pt x="1580" y="240"/>
                  </a:lnTo>
                  <a:lnTo>
                    <a:pt x="1583" y="240"/>
                  </a:lnTo>
                  <a:lnTo>
                    <a:pt x="1587" y="239"/>
                  </a:lnTo>
                  <a:lnTo>
                    <a:pt x="1591" y="239"/>
                  </a:lnTo>
                  <a:lnTo>
                    <a:pt x="1595" y="238"/>
                  </a:lnTo>
                  <a:lnTo>
                    <a:pt x="1598" y="237"/>
                  </a:lnTo>
                  <a:lnTo>
                    <a:pt x="1602" y="237"/>
                  </a:lnTo>
                  <a:lnTo>
                    <a:pt x="1606" y="236"/>
                  </a:lnTo>
                  <a:lnTo>
                    <a:pt x="1609" y="235"/>
                  </a:lnTo>
                  <a:lnTo>
                    <a:pt x="1613" y="235"/>
                  </a:lnTo>
                  <a:lnTo>
                    <a:pt x="1617" y="234"/>
                  </a:lnTo>
                  <a:lnTo>
                    <a:pt x="1621" y="233"/>
                  </a:lnTo>
                  <a:lnTo>
                    <a:pt x="1624" y="233"/>
                  </a:lnTo>
                  <a:lnTo>
                    <a:pt x="1628" y="232"/>
                  </a:lnTo>
                  <a:lnTo>
                    <a:pt x="1632" y="231"/>
                  </a:lnTo>
                  <a:lnTo>
                    <a:pt x="1635" y="231"/>
                  </a:lnTo>
                  <a:lnTo>
                    <a:pt x="1639" y="230"/>
                  </a:lnTo>
                  <a:lnTo>
                    <a:pt x="1643" y="229"/>
                  </a:lnTo>
                  <a:lnTo>
                    <a:pt x="1647" y="229"/>
                  </a:lnTo>
                  <a:lnTo>
                    <a:pt x="1650" y="228"/>
                  </a:lnTo>
                  <a:lnTo>
                    <a:pt x="1654" y="228"/>
                  </a:lnTo>
                  <a:lnTo>
                    <a:pt x="1658" y="227"/>
                  </a:lnTo>
                  <a:lnTo>
                    <a:pt x="1661" y="226"/>
                  </a:lnTo>
                  <a:lnTo>
                    <a:pt x="1665" y="226"/>
                  </a:lnTo>
                  <a:lnTo>
                    <a:pt x="1669" y="225"/>
                  </a:lnTo>
                  <a:lnTo>
                    <a:pt x="1672" y="224"/>
                  </a:lnTo>
                  <a:lnTo>
                    <a:pt x="1676" y="224"/>
                  </a:lnTo>
                  <a:lnTo>
                    <a:pt x="1680" y="223"/>
                  </a:lnTo>
                  <a:lnTo>
                    <a:pt x="1684" y="222"/>
                  </a:lnTo>
                  <a:lnTo>
                    <a:pt x="1687" y="222"/>
                  </a:lnTo>
                  <a:lnTo>
                    <a:pt x="1691" y="221"/>
                  </a:lnTo>
                  <a:lnTo>
                    <a:pt x="1695" y="220"/>
                  </a:lnTo>
                  <a:lnTo>
                    <a:pt x="1698" y="220"/>
                  </a:lnTo>
                  <a:lnTo>
                    <a:pt x="1702" y="219"/>
                  </a:lnTo>
                  <a:lnTo>
                    <a:pt x="1706" y="219"/>
                  </a:lnTo>
                  <a:lnTo>
                    <a:pt x="1710" y="218"/>
                  </a:lnTo>
                  <a:lnTo>
                    <a:pt x="1713" y="217"/>
                  </a:lnTo>
                  <a:lnTo>
                    <a:pt x="1717" y="217"/>
                  </a:lnTo>
                  <a:lnTo>
                    <a:pt x="1721" y="216"/>
                  </a:lnTo>
                  <a:lnTo>
                    <a:pt x="1724" y="215"/>
                  </a:lnTo>
                  <a:lnTo>
                    <a:pt x="1728" y="215"/>
                  </a:lnTo>
                  <a:lnTo>
                    <a:pt x="1732" y="214"/>
                  </a:lnTo>
                  <a:lnTo>
                    <a:pt x="1736" y="213"/>
                  </a:lnTo>
                  <a:lnTo>
                    <a:pt x="1739" y="213"/>
                  </a:lnTo>
                  <a:lnTo>
                    <a:pt x="1743" y="212"/>
                  </a:lnTo>
                  <a:lnTo>
                    <a:pt x="1747" y="211"/>
                  </a:lnTo>
                  <a:lnTo>
                    <a:pt x="1750" y="211"/>
                  </a:lnTo>
                  <a:lnTo>
                    <a:pt x="1754" y="210"/>
                  </a:lnTo>
                  <a:lnTo>
                    <a:pt x="1758" y="210"/>
                  </a:lnTo>
                  <a:lnTo>
                    <a:pt x="1761" y="209"/>
                  </a:lnTo>
                  <a:lnTo>
                    <a:pt x="1765" y="208"/>
                  </a:lnTo>
                  <a:lnTo>
                    <a:pt x="1769" y="208"/>
                  </a:lnTo>
                  <a:lnTo>
                    <a:pt x="1773" y="207"/>
                  </a:lnTo>
                  <a:lnTo>
                    <a:pt x="1776" y="206"/>
                  </a:lnTo>
                  <a:lnTo>
                    <a:pt x="1780" y="206"/>
                  </a:lnTo>
                  <a:lnTo>
                    <a:pt x="1784" y="205"/>
                  </a:lnTo>
                  <a:lnTo>
                    <a:pt x="1787" y="204"/>
                  </a:lnTo>
                  <a:lnTo>
                    <a:pt x="1791" y="204"/>
                  </a:lnTo>
                  <a:lnTo>
                    <a:pt x="1795" y="203"/>
                  </a:lnTo>
                  <a:lnTo>
                    <a:pt x="1799" y="202"/>
                  </a:lnTo>
                  <a:lnTo>
                    <a:pt x="1802" y="202"/>
                  </a:lnTo>
                  <a:lnTo>
                    <a:pt x="1806" y="201"/>
                  </a:lnTo>
                  <a:lnTo>
                    <a:pt x="1810" y="201"/>
                  </a:lnTo>
                  <a:lnTo>
                    <a:pt x="1813" y="200"/>
                  </a:lnTo>
                  <a:lnTo>
                    <a:pt x="1817" y="199"/>
                  </a:lnTo>
                  <a:lnTo>
                    <a:pt x="1821" y="199"/>
                  </a:lnTo>
                  <a:lnTo>
                    <a:pt x="1825" y="198"/>
                  </a:lnTo>
                  <a:lnTo>
                    <a:pt x="1828" y="197"/>
                  </a:lnTo>
                  <a:lnTo>
                    <a:pt x="1832" y="197"/>
                  </a:lnTo>
                  <a:lnTo>
                    <a:pt x="1836" y="196"/>
                  </a:lnTo>
                  <a:lnTo>
                    <a:pt x="1839" y="195"/>
                  </a:lnTo>
                  <a:lnTo>
                    <a:pt x="1843" y="195"/>
                  </a:lnTo>
                  <a:lnTo>
                    <a:pt x="1847" y="194"/>
                  </a:lnTo>
                  <a:lnTo>
                    <a:pt x="1850" y="193"/>
                  </a:lnTo>
                  <a:lnTo>
                    <a:pt x="1854" y="193"/>
                  </a:lnTo>
                  <a:lnTo>
                    <a:pt x="1858" y="192"/>
                  </a:lnTo>
                  <a:lnTo>
                    <a:pt x="1862" y="191"/>
                  </a:lnTo>
                  <a:lnTo>
                    <a:pt x="1865" y="191"/>
                  </a:lnTo>
                  <a:lnTo>
                    <a:pt x="1869" y="190"/>
                  </a:lnTo>
                  <a:lnTo>
                    <a:pt x="1873" y="190"/>
                  </a:lnTo>
                  <a:lnTo>
                    <a:pt x="1876" y="189"/>
                  </a:lnTo>
                  <a:lnTo>
                    <a:pt x="1880" y="188"/>
                  </a:lnTo>
                  <a:lnTo>
                    <a:pt x="1884" y="188"/>
                  </a:lnTo>
                  <a:lnTo>
                    <a:pt x="1888" y="187"/>
                  </a:lnTo>
                  <a:lnTo>
                    <a:pt x="1891" y="186"/>
                  </a:lnTo>
                  <a:lnTo>
                    <a:pt x="1895" y="186"/>
                  </a:lnTo>
                  <a:lnTo>
                    <a:pt x="1899" y="185"/>
                  </a:lnTo>
                  <a:lnTo>
                    <a:pt x="1902" y="184"/>
                  </a:lnTo>
                  <a:lnTo>
                    <a:pt x="1906" y="184"/>
                  </a:lnTo>
                  <a:lnTo>
                    <a:pt x="1910" y="183"/>
                  </a:lnTo>
                  <a:lnTo>
                    <a:pt x="1914" y="182"/>
                  </a:lnTo>
                  <a:lnTo>
                    <a:pt x="1917" y="182"/>
                  </a:lnTo>
                  <a:lnTo>
                    <a:pt x="1921" y="181"/>
                  </a:lnTo>
                  <a:lnTo>
                    <a:pt x="1925" y="181"/>
                  </a:lnTo>
                  <a:lnTo>
                    <a:pt x="1928" y="180"/>
                  </a:lnTo>
                  <a:lnTo>
                    <a:pt x="1932" y="179"/>
                  </a:lnTo>
                  <a:lnTo>
                    <a:pt x="1936" y="179"/>
                  </a:lnTo>
                  <a:lnTo>
                    <a:pt x="1939" y="178"/>
                  </a:lnTo>
                  <a:lnTo>
                    <a:pt x="1943" y="177"/>
                  </a:lnTo>
                  <a:lnTo>
                    <a:pt x="1947" y="177"/>
                  </a:lnTo>
                  <a:lnTo>
                    <a:pt x="1951" y="176"/>
                  </a:lnTo>
                  <a:lnTo>
                    <a:pt x="1954" y="175"/>
                  </a:lnTo>
                  <a:lnTo>
                    <a:pt x="1958" y="175"/>
                  </a:lnTo>
                  <a:lnTo>
                    <a:pt x="1962" y="174"/>
                  </a:lnTo>
                  <a:lnTo>
                    <a:pt x="1965" y="173"/>
                  </a:lnTo>
                  <a:lnTo>
                    <a:pt x="1969" y="173"/>
                  </a:lnTo>
                  <a:lnTo>
                    <a:pt x="1973" y="172"/>
                  </a:lnTo>
                  <a:lnTo>
                    <a:pt x="1977" y="172"/>
                  </a:lnTo>
                  <a:lnTo>
                    <a:pt x="1980" y="171"/>
                  </a:lnTo>
                  <a:lnTo>
                    <a:pt x="1984" y="170"/>
                  </a:lnTo>
                  <a:lnTo>
                    <a:pt x="1988" y="170"/>
                  </a:lnTo>
                  <a:lnTo>
                    <a:pt x="1991" y="169"/>
                  </a:lnTo>
                  <a:lnTo>
                    <a:pt x="1995" y="168"/>
                  </a:lnTo>
                  <a:lnTo>
                    <a:pt x="1999" y="168"/>
                  </a:lnTo>
                  <a:lnTo>
                    <a:pt x="2003" y="167"/>
                  </a:lnTo>
                  <a:lnTo>
                    <a:pt x="2006" y="166"/>
                  </a:lnTo>
                  <a:lnTo>
                    <a:pt x="2010" y="166"/>
                  </a:lnTo>
                  <a:lnTo>
                    <a:pt x="2014" y="165"/>
                  </a:lnTo>
                  <a:lnTo>
                    <a:pt x="2017" y="164"/>
                  </a:lnTo>
                  <a:lnTo>
                    <a:pt x="2021" y="164"/>
                  </a:lnTo>
                  <a:lnTo>
                    <a:pt x="2025" y="163"/>
                  </a:lnTo>
                  <a:lnTo>
                    <a:pt x="2028" y="163"/>
                  </a:lnTo>
                  <a:lnTo>
                    <a:pt x="2032" y="162"/>
                  </a:lnTo>
                  <a:lnTo>
                    <a:pt x="2036" y="161"/>
                  </a:lnTo>
                  <a:lnTo>
                    <a:pt x="2040" y="161"/>
                  </a:lnTo>
                  <a:lnTo>
                    <a:pt x="2043" y="160"/>
                  </a:lnTo>
                  <a:lnTo>
                    <a:pt x="2047" y="159"/>
                  </a:lnTo>
                  <a:lnTo>
                    <a:pt x="2051" y="159"/>
                  </a:lnTo>
                  <a:lnTo>
                    <a:pt x="2054" y="158"/>
                  </a:lnTo>
                  <a:lnTo>
                    <a:pt x="2058" y="157"/>
                  </a:lnTo>
                  <a:lnTo>
                    <a:pt x="2062" y="157"/>
                  </a:lnTo>
                  <a:lnTo>
                    <a:pt x="2066" y="156"/>
                  </a:lnTo>
                  <a:lnTo>
                    <a:pt x="2069" y="155"/>
                  </a:lnTo>
                  <a:lnTo>
                    <a:pt x="2073" y="155"/>
                  </a:lnTo>
                  <a:lnTo>
                    <a:pt x="2077" y="154"/>
                  </a:lnTo>
                  <a:lnTo>
                    <a:pt x="2080" y="153"/>
                  </a:lnTo>
                  <a:lnTo>
                    <a:pt x="2084" y="153"/>
                  </a:lnTo>
                  <a:lnTo>
                    <a:pt x="2088" y="152"/>
                  </a:lnTo>
                  <a:lnTo>
                    <a:pt x="2092" y="152"/>
                  </a:lnTo>
                  <a:lnTo>
                    <a:pt x="2095" y="151"/>
                  </a:lnTo>
                  <a:lnTo>
                    <a:pt x="2099" y="150"/>
                  </a:lnTo>
                  <a:lnTo>
                    <a:pt x="2103" y="150"/>
                  </a:lnTo>
                  <a:lnTo>
                    <a:pt x="2106" y="149"/>
                  </a:lnTo>
                  <a:lnTo>
                    <a:pt x="2110" y="148"/>
                  </a:lnTo>
                  <a:lnTo>
                    <a:pt x="2114" y="148"/>
                  </a:lnTo>
                  <a:lnTo>
                    <a:pt x="2117" y="147"/>
                  </a:lnTo>
                  <a:lnTo>
                    <a:pt x="2121" y="146"/>
                  </a:lnTo>
                  <a:lnTo>
                    <a:pt x="2125" y="146"/>
                  </a:lnTo>
                  <a:lnTo>
                    <a:pt x="2129" y="145"/>
                  </a:lnTo>
                  <a:lnTo>
                    <a:pt x="2132" y="144"/>
                  </a:lnTo>
                  <a:lnTo>
                    <a:pt x="2136" y="144"/>
                  </a:lnTo>
                  <a:lnTo>
                    <a:pt x="2140" y="143"/>
                  </a:lnTo>
                  <a:lnTo>
                    <a:pt x="2143" y="143"/>
                  </a:lnTo>
                  <a:lnTo>
                    <a:pt x="2147" y="142"/>
                  </a:lnTo>
                  <a:lnTo>
                    <a:pt x="2151" y="141"/>
                  </a:lnTo>
                  <a:lnTo>
                    <a:pt x="2155" y="141"/>
                  </a:lnTo>
                  <a:lnTo>
                    <a:pt x="2158" y="140"/>
                  </a:lnTo>
                  <a:lnTo>
                    <a:pt x="2162" y="139"/>
                  </a:lnTo>
                  <a:lnTo>
                    <a:pt x="2166" y="139"/>
                  </a:lnTo>
                  <a:lnTo>
                    <a:pt x="2169" y="138"/>
                  </a:lnTo>
                  <a:lnTo>
                    <a:pt x="2173" y="137"/>
                  </a:lnTo>
                  <a:lnTo>
                    <a:pt x="2177" y="137"/>
                  </a:lnTo>
                  <a:lnTo>
                    <a:pt x="2181" y="136"/>
                  </a:lnTo>
                  <a:lnTo>
                    <a:pt x="2184" y="135"/>
                  </a:lnTo>
                  <a:lnTo>
                    <a:pt x="2188" y="135"/>
                  </a:lnTo>
                  <a:lnTo>
                    <a:pt x="2192" y="134"/>
                  </a:lnTo>
                  <a:lnTo>
                    <a:pt x="2195" y="134"/>
                  </a:lnTo>
                  <a:lnTo>
                    <a:pt x="2199" y="133"/>
                  </a:lnTo>
                  <a:lnTo>
                    <a:pt x="2203" y="132"/>
                  </a:lnTo>
                  <a:lnTo>
                    <a:pt x="2206" y="132"/>
                  </a:lnTo>
                  <a:lnTo>
                    <a:pt x="2210" y="131"/>
                  </a:lnTo>
                  <a:lnTo>
                    <a:pt x="2214" y="130"/>
                  </a:lnTo>
                  <a:lnTo>
                    <a:pt x="2218" y="130"/>
                  </a:lnTo>
                  <a:lnTo>
                    <a:pt x="2221" y="129"/>
                  </a:lnTo>
                  <a:lnTo>
                    <a:pt x="2225" y="128"/>
                  </a:lnTo>
                  <a:lnTo>
                    <a:pt x="2229" y="128"/>
                  </a:lnTo>
                  <a:lnTo>
                    <a:pt x="2232" y="127"/>
                  </a:lnTo>
                  <a:lnTo>
                    <a:pt x="2236" y="126"/>
                  </a:lnTo>
                  <a:lnTo>
                    <a:pt x="2240" y="126"/>
                  </a:lnTo>
                  <a:lnTo>
                    <a:pt x="2244" y="125"/>
                  </a:lnTo>
                  <a:lnTo>
                    <a:pt x="2247" y="124"/>
                  </a:lnTo>
                  <a:lnTo>
                    <a:pt x="2251" y="124"/>
                  </a:lnTo>
                  <a:lnTo>
                    <a:pt x="2255" y="123"/>
                  </a:lnTo>
                  <a:lnTo>
                    <a:pt x="2258" y="123"/>
                  </a:lnTo>
                  <a:lnTo>
                    <a:pt x="2262" y="122"/>
                  </a:lnTo>
                  <a:lnTo>
                    <a:pt x="2266" y="121"/>
                  </a:lnTo>
                  <a:lnTo>
                    <a:pt x="2270" y="121"/>
                  </a:lnTo>
                  <a:lnTo>
                    <a:pt x="2273" y="120"/>
                  </a:lnTo>
                  <a:lnTo>
                    <a:pt x="2277" y="119"/>
                  </a:lnTo>
                  <a:lnTo>
                    <a:pt x="2281" y="119"/>
                  </a:lnTo>
                  <a:lnTo>
                    <a:pt x="2284" y="118"/>
                  </a:lnTo>
                  <a:lnTo>
                    <a:pt x="2288" y="117"/>
                  </a:lnTo>
                  <a:lnTo>
                    <a:pt x="2292" y="117"/>
                  </a:lnTo>
                  <a:lnTo>
                    <a:pt x="2295" y="116"/>
                  </a:lnTo>
                  <a:lnTo>
                    <a:pt x="2299" y="115"/>
                  </a:lnTo>
                  <a:lnTo>
                    <a:pt x="2303" y="115"/>
                  </a:lnTo>
                  <a:lnTo>
                    <a:pt x="2307" y="114"/>
                  </a:lnTo>
                  <a:lnTo>
                    <a:pt x="2310" y="114"/>
                  </a:lnTo>
                  <a:lnTo>
                    <a:pt x="2314" y="113"/>
                  </a:lnTo>
                  <a:lnTo>
                    <a:pt x="2318" y="112"/>
                  </a:lnTo>
                  <a:lnTo>
                    <a:pt x="2321" y="112"/>
                  </a:lnTo>
                  <a:lnTo>
                    <a:pt x="2325" y="111"/>
                  </a:lnTo>
                  <a:lnTo>
                    <a:pt x="2329" y="110"/>
                  </a:lnTo>
                  <a:lnTo>
                    <a:pt x="2333" y="110"/>
                  </a:lnTo>
                  <a:lnTo>
                    <a:pt x="2336" y="109"/>
                  </a:lnTo>
                  <a:lnTo>
                    <a:pt x="2340" y="108"/>
                  </a:lnTo>
                  <a:lnTo>
                    <a:pt x="2344" y="108"/>
                  </a:lnTo>
                  <a:lnTo>
                    <a:pt x="2347" y="107"/>
                  </a:lnTo>
                  <a:lnTo>
                    <a:pt x="2351" y="106"/>
                  </a:lnTo>
                  <a:lnTo>
                    <a:pt x="2355" y="106"/>
                  </a:lnTo>
                  <a:lnTo>
                    <a:pt x="2359" y="105"/>
                  </a:lnTo>
                  <a:lnTo>
                    <a:pt x="2362" y="105"/>
                  </a:lnTo>
                  <a:lnTo>
                    <a:pt x="2366" y="104"/>
                  </a:lnTo>
                  <a:lnTo>
                    <a:pt x="2370" y="103"/>
                  </a:lnTo>
                  <a:lnTo>
                    <a:pt x="2373" y="103"/>
                  </a:lnTo>
                  <a:lnTo>
                    <a:pt x="2377" y="102"/>
                  </a:lnTo>
                  <a:lnTo>
                    <a:pt x="2381" y="101"/>
                  </a:lnTo>
                  <a:lnTo>
                    <a:pt x="2384" y="101"/>
                  </a:lnTo>
                  <a:lnTo>
                    <a:pt x="2388" y="100"/>
                  </a:lnTo>
                  <a:lnTo>
                    <a:pt x="2392" y="99"/>
                  </a:lnTo>
                  <a:lnTo>
                    <a:pt x="2396" y="99"/>
                  </a:lnTo>
                  <a:lnTo>
                    <a:pt x="2399" y="98"/>
                  </a:lnTo>
                  <a:lnTo>
                    <a:pt x="2403" y="97"/>
                  </a:lnTo>
                  <a:lnTo>
                    <a:pt x="2407" y="97"/>
                  </a:lnTo>
                  <a:lnTo>
                    <a:pt x="2410" y="96"/>
                  </a:lnTo>
                  <a:lnTo>
                    <a:pt x="2414" y="96"/>
                  </a:lnTo>
                  <a:lnTo>
                    <a:pt x="2418" y="95"/>
                  </a:lnTo>
                  <a:lnTo>
                    <a:pt x="2422" y="94"/>
                  </a:lnTo>
                  <a:lnTo>
                    <a:pt x="2425" y="94"/>
                  </a:lnTo>
                  <a:lnTo>
                    <a:pt x="2429" y="93"/>
                  </a:lnTo>
                  <a:lnTo>
                    <a:pt x="2433" y="92"/>
                  </a:lnTo>
                  <a:lnTo>
                    <a:pt x="2436" y="92"/>
                  </a:lnTo>
                  <a:lnTo>
                    <a:pt x="2440" y="91"/>
                  </a:lnTo>
                  <a:lnTo>
                    <a:pt x="2444" y="90"/>
                  </a:lnTo>
                  <a:lnTo>
                    <a:pt x="2448" y="90"/>
                  </a:lnTo>
                  <a:lnTo>
                    <a:pt x="2451" y="89"/>
                  </a:lnTo>
                  <a:lnTo>
                    <a:pt x="2455" y="88"/>
                  </a:lnTo>
                  <a:lnTo>
                    <a:pt x="2459" y="88"/>
                  </a:lnTo>
                  <a:lnTo>
                    <a:pt x="2462" y="87"/>
                  </a:lnTo>
                  <a:lnTo>
                    <a:pt x="2466" y="86"/>
                  </a:lnTo>
                  <a:lnTo>
                    <a:pt x="2470" y="86"/>
                  </a:lnTo>
                  <a:lnTo>
                    <a:pt x="2473" y="85"/>
                  </a:lnTo>
                  <a:lnTo>
                    <a:pt x="2477" y="85"/>
                  </a:lnTo>
                  <a:lnTo>
                    <a:pt x="2481" y="84"/>
                  </a:lnTo>
                  <a:lnTo>
                    <a:pt x="2485" y="83"/>
                  </a:lnTo>
                  <a:lnTo>
                    <a:pt x="2488" y="83"/>
                  </a:lnTo>
                  <a:lnTo>
                    <a:pt x="2492" y="82"/>
                  </a:lnTo>
                  <a:lnTo>
                    <a:pt x="2496" y="81"/>
                  </a:lnTo>
                  <a:lnTo>
                    <a:pt x="2499" y="81"/>
                  </a:lnTo>
                  <a:lnTo>
                    <a:pt x="2503" y="80"/>
                  </a:lnTo>
                  <a:lnTo>
                    <a:pt x="2507" y="79"/>
                  </a:lnTo>
                  <a:lnTo>
                    <a:pt x="2511" y="79"/>
                  </a:lnTo>
                  <a:lnTo>
                    <a:pt x="2514" y="78"/>
                  </a:lnTo>
                  <a:lnTo>
                    <a:pt x="2518" y="77"/>
                  </a:lnTo>
                  <a:lnTo>
                    <a:pt x="2522" y="77"/>
                  </a:lnTo>
                  <a:lnTo>
                    <a:pt x="2525" y="76"/>
                  </a:lnTo>
                  <a:lnTo>
                    <a:pt x="2529" y="76"/>
                  </a:lnTo>
                  <a:lnTo>
                    <a:pt x="2533" y="75"/>
                  </a:lnTo>
                  <a:lnTo>
                    <a:pt x="2537" y="74"/>
                  </a:lnTo>
                  <a:lnTo>
                    <a:pt x="2540" y="74"/>
                  </a:lnTo>
                  <a:lnTo>
                    <a:pt x="2544" y="73"/>
                  </a:lnTo>
                  <a:lnTo>
                    <a:pt x="2548" y="72"/>
                  </a:lnTo>
                  <a:lnTo>
                    <a:pt x="2551" y="72"/>
                  </a:lnTo>
                  <a:lnTo>
                    <a:pt x="2555" y="71"/>
                  </a:lnTo>
                  <a:lnTo>
                    <a:pt x="2559" y="70"/>
                  </a:lnTo>
                  <a:lnTo>
                    <a:pt x="2562" y="70"/>
                  </a:lnTo>
                  <a:lnTo>
                    <a:pt x="2566" y="69"/>
                  </a:lnTo>
                  <a:lnTo>
                    <a:pt x="2570" y="68"/>
                  </a:lnTo>
                  <a:lnTo>
                    <a:pt x="2574" y="68"/>
                  </a:lnTo>
                  <a:lnTo>
                    <a:pt x="2577" y="67"/>
                  </a:lnTo>
                  <a:lnTo>
                    <a:pt x="2581" y="67"/>
                  </a:lnTo>
                  <a:lnTo>
                    <a:pt x="2585" y="66"/>
                  </a:lnTo>
                  <a:lnTo>
                    <a:pt x="2588" y="65"/>
                  </a:lnTo>
                  <a:lnTo>
                    <a:pt x="2592" y="65"/>
                  </a:lnTo>
                  <a:lnTo>
                    <a:pt x="2596" y="64"/>
                  </a:lnTo>
                  <a:lnTo>
                    <a:pt x="2600" y="63"/>
                  </a:lnTo>
                  <a:lnTo>
                    <a:pt x="2603" y="63"/>
                  </a:lnTo>
                  <a:lnTo>
                    <a:pt x="2607" y="62"/>
                  </a:lnTo>
                  <a:lnTo>
                    <a:pt x="2611" y="61"/>
                  </a:lnTo>
                  <a:lnTo>
                    <a:pt x="2614" y="61"/>
                  </a:lnTo>
                  <a:lnTo>
                    <a:pt x="2618" y="60"/>
                  </a:lnTo>
                  <a:lnTo>
                    <a:pt x="2622" y="59"/>
                  </a:lnTo>
                  <a:lnTo>
                    <a:pt x="2626" y="59"/>
                  </a:lnTo>
                  <a:lnTo>
                    <a:pt x="2629" y="58"/>
                  </a:lnTo>
                  <a:lnTo>
                    <a:pt x="2633" y="58"/>
                  </a:lnTo>
                  <a:lnTo>
                    <a:pt x="2637" y="57"/>
                  </a:lnTo>
                  <a:lnTo>
                    <a:pt x="2640" y="56"/>
                  </a:lnTo>
                  <a:lnTo>
                    <a:pt x="2644" y="56"/>
                  </a:lnTo>
                  <a:lnTo>
                    <a:pt x="2648" y="55"/>
                  </a:lnTo>
                  <a:lnTo>
                    <a:pt x="2651" y="54"/>
                  </a:lnTo>
                  <a:lnTo>
                    <a:pt x="2655" y="54"/>
                  </a:lnTo>
                  <a:lnTo>
                    <a:pt x="2659" y="53"/>
                  </a:lnTo>
                  <a:lnTo>
                    <a:pt x="2663" y="52"/>
                  </a:lnTo>
                  <a:lnTo>
                    <a:pt x="2666" y="52"/>
                  </a:lnTo>
                  <a:lnTo>
                    <a:pt x="2670" y="51"/>
                  </a:lnTo>
                  <a:lnTo>
                    <a:pt x="2674" y="50"/>
                  </a:lnTo>
                  <a:lnTo>
                    <a:pt x="2677" y="50"/>
                  </a:lnTo>
                  <a:lnTo>
                    <a:pt x="2681" y="49"/>
                  </a:lnTo>
                  <a:lnTo>
                    <a:pt x="2685" y="48"/>
                  </a:lnTo>
                  <a:lnTo>
                    <a:pt x="2689" y="48"/>
                  </a:lnTo>
                  <a:lnTo>
                    <a:pt x="2692" y="47"/>
                  </a:lnTo>
                  <a:lnTo>
                    <a:pt x="2696" y="47"/>
                  </a:lnTo>
                  <a:lnTo>
                    <a:pt x="2700" y="46"/>
                  </a:lnTo>
                  <a:lnTo>
                    <a:pt x="2703" y="45"/>
                  </a:lnTo>
                  <a:lnTo>
                    <a:pt x="2707" y="45"/>
                  </a:lnTo>
                  <a:lnTo>
                    <a:pt x="2711" y="44"/>
                  </a:lnTo>
                  <a:lnTo>
                    <a:pt x="2715" y="43"/>
                  </a:lnTo>
                  <a:lnTo>
                    <a:pt x="2718" y="43"/>
                  </a:lnTo>
                  <a:lnTo>
                    <a:pt x="2722" y="42"/>
                  </a:lnTo>
                  <a:lnTo>
                    <a:pt x="2726" y="41"/>
                  </a:lnTo>
                  <a:lnTo>
                    <a:pt x="2729" y="41"/>
                  </a:lnTo>
                  <a:lnTo>
                    <a:pt x="2733" y="40"/>
                  </a:lnTo>
                  <a:lnTo>
                    <a:pt x="2737" y="39"/>
                  </a:lnTo>
                  <a:lnTo>
                    <a:pt x="2740" y="39"/>
                  </a:lnTo>
                  <a:lnTo>
                    <a:pt x="2744" y="38"/>
                  </a:lnTo>
                  <a:lnTo>
                    <a:pt x="2748" y="38"/>
                  </a:lnTo>
                  <a:lnTo>
                    <a:pt x="2752" y="37"/>
                  </a:lnTo>
                  <a:lnTo>
                    <a:pt x="2755" y="36"/>
                  </a:lnTo>
                  <a:lnTo>
                    <a:pt x="2759" y="36"/>
                  </a:lnTo>
                  <a:lnTo>
                    <a:pt x="2763" y="35"/>
                  </a:lnTo>
                  <a:lnTo>
                    <a:pt x="2766" y="34"/>
                  </a:lnTo>
                  <a:lnTo>
                    <a:pt x="2770" y="34"/>
                  </a:lnTo>
                  <a:lnTo>
                    <a:pt x="2774" y="33"/>
                  </a:lnTo>
                  <a:lnTo>
                    <a:pt x="2778" y="32"/>
                  </a:lnTo>
                  <a:lnTo>
                    <a:pt x="2781" y="32"/>
                  </a:lnTo>
                  <a:lnTo>
                    <a:pt x="2785" y="31"/>
                  </a:lnTo>
                  <a:lnTo>
                    <a:pt x="2789" y="30"/>
                  </a:lnTo>
                  <a:lnTo>
                    <a:pt x="2792" y="30"/>
                  </a:lnTo>
                  <a:lnTo>
                    <a:pt x="2796" y="29"/>
                  </a:lnTo>
                  <a:lnTo>
                    <a:pt x="2800" y="29"/>
                  </a:lnTo>
                  <a:lnTo>
                    <a:pt x="2804" y="28"/>
                  </a:lnTo>
                  <a:lnTo>
                    <a:pt x="2807" y="27"/>
                  </a:lnTo>
                  <a:lnTo>
                    <a:pt x="2811" y="27"/>
                  </a:lnTo>
                  <a:lnTo>
                    <a:pt x="2815" y="26"/>
                  </a:lnTo>
                  <a:lnTo>
                    <a:pt x="2818" y="25"/>
                  </a:lnTo>
                  <a:lnTo>
                    <a:pt x="2822" y="25"/>
                  </a:lnTo>
                  <a:lnTo>
                    <a:pt x="2826" y="24"/>
                  </a:lnTo>
                  <a:lnTo>
                    <a:pt x="2829" y="23"/>
                  </a:lnTo>
                  <a:lnTo>
                    <a:pt x="2833" y="23"/>
                  </a:lnTo>
                  <a:lnTo>
                    <a:pt x="2837" y="22"/>
                  </a:lnTo>
                  <a:lnTo>
                    <a:pt x="2841" y="21"/>
                  </a:lnTo>
                  <a:lnTo>
                    <a:pt x="2844" y="21"/>
                  </a:lnTo>
                  <a:lnTo>
                    <a:pt x="2848" y="20"/>
                  </a:lnTo>
                  <a:lnTo>
                    <a:pt x="2852" y="20"/>
                  </a:lnTo>
                  <a:lnTo>
                    <a:pt x="2855" y="19"/>
                  </a:lnTo>
                  <a:lnTo>
                    <a:pt x="2859" y="18"/>
                  </a:lnTo>
                  <a:lnTo>
                    <a:pt x="2863" y="18"/>
                  </a:lnTo>
                  <a:lnTo>
                    <a:pt x="2867" y="17"/>
                  </a:lnTo>
                  <a:lnTo>
                    <a:pt x="2870" y="16"/>
                  </a:lnTo>
                  <a:lnTo>
                    <a:pt x="2874" y="16"/>
                  </a:lnTo>
                  <a:lnTo>
                    <a:pt x="2878" y="15"/>
                  </a:lnTo>
                  <a:lnTo>
                    <a:pt x="2881" y="14"/>
                  </a:lnTo>
                  <a:lnTo>
                    <a:pt x="2885" y="14"/>
                  </a:lnTo>
                  <a:lnTo>
                    <a:pt x="2889" y="13"/>
                  </a:lnTo>
                  <a:lnTo>
                    <a:pt x="2893" y="12"/>
                  </a:lnTo>
                  <a:lnTo>
                    <a:pt x="2896" y="12"/>
                  </a:lnTo>
                  <a:lnTo>
                    <a:pt x="2900" y="11"/>
                  </a:lnTo>
                  <a:lnTo>
                    <a:pt x="2904" y="10"/>
                  </a:lnTo>
                  <a:lnTo>
                    <a:pt x="2907" y="10"/>
                  </a:lnTo>
                  <a:lnTo>
                    <a:pt x="2911" y="9"/>
                  </a:lnTo>
                  <a:lnTo>
                    <a:pt x="2915" y="9"/>
                  </a:lnTo>
                  <a:lnTo>
                    <a:pt x="2918" y="8"/>
                  </a:lnTo>
                  <a:lnTo>
                    <a:pt x="2922" y="7"/>
                  </a:lnTo>
                  <a:lnTo>
                    <a:pt x="2926" y="7"/>
                  </a:lnTo>
                  <a:lnTo>
                    <a:pt x="2930" y="6"/>
                  </a:lnTo>
                  <a:lnTo>
                    <a:pt x="2933" y="5"/>
                  </a:lnTo>
                  <a:lnTo>
                    <a:pt x="2937" y="5"/>
                  </a:lnTo>
                  <a:lnTo>
                    <a:pt x="2941" y="4"/>
                  </a:lnTo>
                  <a:lnTo>
                    <a:pt x="2944" y="3"/>
                  </a:lnTo>
                  <a:lnTo>
                    <a:pt x="2948" y="3"/>
                  </a:lnTo>
                  <a:lnTo>
                    <a:pt x="2952" y="2"/>
                  </a:lnTo>
                  <a:lnTo>
                    <a:pt x="2956" y="1"/>
                  </a:lnTo>
                  <a:lnTo>
                    <a:pt x="2959" y="1"/>
                  </a:lnTo>
                  <a:lnTo>
                    <a:pt x="2963"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629" name="Freeform 134"/>
            <p:cNvSpPr>
              <a:spLocks/>
            </p:cNvSpPr>
            <p:nvPr/>
          </p:nvSpPr>
          <p:spPr bwMode="auto">
            <a:xfrm>
              <a:off x="430" y="1691"/>
              <a:ext cx="2415" cy="377"/>
            </a:xfrm>
            <a:custGeom>
              <a:avLst/>
              <a:gdLst>
                <a:gd name="T0" fmla="*/ 37 w 2963"/>
                <a:gd name="T1" fmla="*/ 371 h 614"/>
                <a:gd name="T2" fmla="*/ 76 w 2963"/>
                <a:gd name="T3" fmla="*/ 365 h 614"/>
                <a:gd name="T4" fmla="*/ 115 w 2963"/>
                <a:gd name="T5" fmla="*/ 359 h 614"/>
                <a:gd name="T6" fmla="*/ 154 w 2963"/>
                <a:gd name="T7" fmla="*/ 353 h 614"/>
                <a:gd name="T8" fmla="*/ 193 w 2963"/>
                <a:gd name="T9" fmla="*/ 347 h 614"/>
                <a:gd name="T10" fmla="*/ 233 w 2963"/>
                <a:gd name="T11" fmla="*/ 341 h 614"/>
                <a:gd name="T12" fmla="*/ 272 w 2963"/>
                <a:gd name="T13" fmla="*/ 335 h 614"/>
                <a:gd name="T14" fmla="*/ 311 w 2963"/>
                <a:gd name="T15" fmla="*/ 328 h 614"/>
                <a:gd name="T16" fmla="*/ 350 w 2963"/>
                <a:gd name="T17" fmla="*/ 322 h 614"/>
                <a:gd name="T18" fmla="*/ 390 w 2963"/>
                <a:gd name="T19" fmla="*/ 316 h 614"/>
                <a:gd name="T20" fmla="*/ 430 w 2963"/>
                <a:gd name="T21" fmla="*/ 310 h 614"/>
                <a:gd name="T22" fmla="*/ 469 w 2963"/>
                <a:gd name="T23" fmla="*/ 304 h 614"/>
                <a:gd name="T24" fmla="*/ 508 w 2963"/>
                <a:gd name="T25" fmla="*/ 298 h 614"/>
                <a:gd name="T26" fmla="*/ 547 w 2963"/>
                <a:gd name="T27" fmla="*/ 292 h 614"/>
                <a:gd name="T28" fmla="*/ 586 w 2963"/>
                <a:gd name="T29" fmla="*/ 286 h 614"/>
                <a:gd name="T30" fmla="*/ 626 w 2963"/>
                <a:gd name="T31" fmla="*/ 279 h 614"/>
                <a:gd name="T32" fmla="*/ 665 w 2963"/>
                <a:gd name="T33" fmla="*/ 273 h 614"/>
                <a:gd name="T34" fmla="*/ 704 w 2963"/>
                <a:gd name="T35" fmla="*/ 267 h 614"/>
                <a:gd name="T36" fmla="*/ 743 w 2963"/>
                <a:gd name="T37" fmla="*/ 261 h 614"/>
                <a:gd name="T38" fmla="*/ 782 w 2963"/>
                <a:gd name="T39" fmla="*/ 255 h 614"/>
                <a:gd name="T40" fmla="*/ 822 w 2963"/>
                <a:gd name="T41" fmla="*/ 249 h 614"/>
                <a:gd name="T42" fmla="*/ 862 w 2963"/>
                <a:gd name="T43" fmla="*/ 243 h 614"/>
                <a:gd name="T44" fmla="*/ 901 w 2963"/>
                <a:gd name="T45" fmla="*/ 236 h 614"/>
                <a:gd name="T46" fmla="*/ 940 w 2963"/>
                <a:gd name="T47" fmla="*/ 230 h 614"/>
                <a:gd name="T48" fmla="*/ 980 w 2963"/>
                <a:gd name="T49" fmla="*/ 224 h 614"/>
                <a:gd name="T50" fmla="*/ 1019 w 2963"/>
                <a:gd name="T51" fmla="*/ 218 h 614"/>
                <a:gd name="T52" fmla="*/ 1058 w 2963"/>
                <a:gd name="T53" fmla="*/ 212 h 614"/>
                <a:gd name="T54" fmla="*/ 1097 w 2963"/>
                <a:gd name="T55" fmla="*/ 206 h 614"/>
                <a:gd name="T56" fmla="*/ 1136 w 2963"/>
                <a:gd name="T57" fmla="*/ 200 h 614"/>
                <a:gd name="T58" fmla="*/ 1176 w 2963"/>
                <a:gd name="T59" fmla="*/ 193 h 614"/>
                <a:gd name="T60" fmla="*/ 1215 w 2963"/>
                <a:gd name="T61" fmla="*/ 187 h 614"/>
                <a:gd name="T62" fmla="*/ 1254 w 2963"/>
                <a:gd name="T63" fmla="*/ 181 h 614"/>
                <a:gd name="T64" fmla="*/ 1293 w 2963"/>
                <a:gd name="T65" fmla="*/ 175 h 614"/>
                <a:gd name="T66" fmla="*/ 1333 w 2963"/>
                <a:gd name="T67" fmla="*/ 169 h 614"/>
                <a:gd name="T68" fmla="*/ 1373 w 2963"/>
                <a:gd name="T69" fmla="*/ 163 h 614"/>
                <a:gd name="T70" fmla="*/ 1412 w 2963"/>
                <a:gd name="T71" fmla="*/ 157 h 614"/>
                <a:gd name="T72" fmla="*/ 1451 w 2963"/>
                <a:gd name="T73" fmla="*/ 150 h 614"/>
                <a:gd name="T74" fmla="*/ 1490 w 2963"/>
                <a:gd name="T75" fmla="*/ 144 h 614"/>
                <a:gd name="T76" fmla="*/ 1529 w 2963"/>
                <a:gd name="T77" fmla="*/ 138 h 614"/>
                <a:gd name="T78" fmla="*/ 1569 w 2963"/>
                <a:gd name="T79" fmla="*/ 132 h 614"/>
                <a:gd name="T80" fmla="*/ 1608 w 2963"/>
                <a:gd name="T81" fmla="*/ 126 h 614"/>
                <a:gd name="T82" fmla="*/ 1647 w 2963"/>
                <a:gd name="T83" fmla="*/ 120 h 614"/>
                <a:gd name="T84" fmla="*/ 1686 w 2963"/>
                <a:gd name="T85" fmla="*/ 114 h 614"/>
                <a:gd name="T86" fmla="*/ 1725 w 2963"/>
                <a:gd name="T87" fmla="*/ 107 h 614"/>
                <a:gd name="T88" fmla="*/ 1765 w 2963"/>
                <a:gd name="T89" fmla="*/ 101 h 614"/>
                <a:gd name="T90" fmla="*/ 1805 w 2963"/>
                <a:gd name="T91" fmla="*/ 95 h 614"/>
                <a:gd name="T92" fmla="*/ 1844 w 2963"/>
                <a:gd name="T93" fmla="*/ 89 h 614"/>
                <a:gd name="T94" fmla="*/ 1883 w 2963"/>
                <a:gd name="T95" fmla="*/ 83 h 614"/>
                <a:gd name="T96" fmla="*/ 1923 w 2963"/>
                <a:gd name="T97" fmla="*/ 77 h 614"/>
                <a:gd name="T98" fmla="*/ 1962 w 2963"/>
                <a:gd name="T99" fmla="*/ 71 h 614"/>
                <a:gd name="T100" fmla="*/ 2001 w 2963"/>
                <a:gd name="T101" fmla="*/ 64 h 614"/>
                <a:gd name="T102" fmla="*/ 2040 w 2963"/>
                <a:gd name="T103" fmla="*/ 58 h 614"/>
                <a:gd name="T104" fmla="*/ 2079 w 2963"/>
                <a:gd name="T105" fmla="*/ 52 h 614"/>
                <a:gd name="T106" fmla="*/ 2119 w 2963"/>
                <a:gd name="T107" fmla="*/ 46 h 614"/>
                <a:gd name="T108" fmla="*/ 2158 w 2963"/>
                <a:gd name="T109" fmla="*/ 40 h 614"/>
                <a:gd name="T110" fmla="*/ 2197 w 2963"/>
                <a:gd name="T111" fmla="*/ 34 h 614"/>
                <a:gd name="T112" fmla="*/ 2237 w 2963"/>
                <a:gd name="T113" fmla="*/ 28 h 614"/>
                <a:gd name="T114" fmla="*/ 2276 w 2963"/>
                <a:gd name="T115" fmla="*/ 21 h 614"/>
                <a:gd name="T116" fmla="*/ 2316 w 2963"/>
                <a:gd name="T117" fmla="*/ 16 h 614"/>
                <a:gd name="T118" fmla="*/ 2355 w 2963"/>
                <a:gd name="T119" fmla="*/ 10 h 614"/>
                <a:gd name="T120" fmla="*/ 2394 w 2963"/>
                <a:gd name="T121" fmla="*/ 4 h 6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963"/>
                <a:gd name="T184" fmla="*/ 0 h 614"/>
                <a:gd name="T185" fmla="*/ 2963 w 2963"/>
                <a:gd name="T186" fmla="*/ 614 h 6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963" h="614">
                  <a:moveTo>
                    <a:pt x="0" y="614"/>
                  </a:moveTo>
                  <a:lnTo>
                    <a:pt x="4" y="613"/>
                  </a:lnTo>
                  <a:lnTo>
                    <a:pt x="7" y="612"/>
                  </a:lnTo>
                  <a:lnTo>
                    <a:pt x="11" y="612"/>
                  </a:lnTo>
                  <a:lnTo>
                    <a:pt x="15" y="611"/>
                  </a:lnTo>
                  <a:lnTo>
                    <a:pt x="19" y="610"/>
                  </a:lnTo>
                  <a:lnTo>
                    <a:pt x="22" y="609"/>
                  </a:lnTo>
                  <a:lnTo>
                    <a:pt x="26" y="609"/>
                  </a:lnTo>
                  <a:lnTo>
                    <a:pt x="30" y="608"/>
                  </a:lnTo>
                  <a:lnTo>
                    <a:pt x="33" y="607"/>
                  </a:lnTo>
                  <a:lnTo>
                    <a:pt x="37" y="606"/>
                  </a:lnTo>
                  <a:lnTo>
                    <a:pt x="41" y="605"/>
                  </a:lnTo>
                  <a:lnTo>
                    <a:pt x="45" y="605"/>
                  </a:lnTo>
                  <a:lnTo>
                    <a:pt x="48" y="604"/>
                  </a:lnTo>
                  <a:lnTo>
                    <a:pt x="52" y="603"/>
                  </a:lnTo>
                  <a:lnTo>
                    <a:pt x="56" y="602"/>
                  </a:lnTo>
                  <a:lnTo>
                    <a:pt x="59" y="602"/>
                  </a:lnTo>
                  <a:lnTo>
                    <a:pt x="63" y="601"/>
                  </a:lnTo>
                  <a:lnTo>
                    <a:pt x="67" y="600"/>
                  </a:lnTo>
                  <a:lnTo>
                    <a:pt x="70" y="599"/>
                  </a:lnTo>
                  <a:lnTo>
                    <a:pt x="74" y="599"/>
                  </a:lnTo>
                  <a:lnTo>
                    <a:pt x="78" y="598"/>
                  </a:lnTo>
                  <a:lnTo>
                    <a:pt x="82" y="597"/>
                  </a:lnTo>
                  <a:lnTo>
                    <a:pt x="85" y="596"/>
                  </a:lnTo>
                  <a:lnTo>
                    <a:pt x="89" y="595"/>
                  </a:lnTo>
                  <a:lnTo>
                    <a:pt x="93" y="595"/>
                  </a:lnTo>
                  <a:lnTo>
                    <a:pt x="96" y="594"/>
                  </a:lnTo>
                  <a:lnTo>
                    <a:pt x="100" y="593"/>
                  </a:lnTo>
                  <a:lnTo>
                    <a:pt x="104" y="592"/>
                  </a:lnTo>
                  <a:lnTo>
                    <a:pt x="108" y="592"/>
                  </a:lnTo>
                  <a:lnTo>
                    <a:pt x="111" y="591"/>
                  </a:lnTo>
                  <a:lnTo>
                    <a:pt x="115" y="590"/>
                  </a:lnTo>
                  <a:lnTo>
                    <a:pt x="119" y="589"/>
                  </a:lnTo>
                  <a:lnTo>
                    <a:pt x="122" y="589"/>
                  </a:lnTo>
                  <a:lnTo>
                    <a:pt x="126" y="588"/>
                  </a:lnTo>
                  <a:lnTo>
                    <a:pt x="130" y="587"/>
                  </a:lnTo>
                  <a:lnTo>
                    <a:pt x="134" y="586"/>
                  </a:lnTo>
                  <a:lnTo>
                    <a:pt x="137" y="585"/>
                  </a:lnTo>
                  <a:lnTo>
                    <a:pt x="141" y="585"/>
                  </a:lnTo>
                  <a:lnTo>
                    <a:pt x="145" y="584"/>
                  </a:lnTo>
                  <a:lnTo>
                    <a:pt x="148" y="583"/>
                  </a:lnTo>
                  <a:lnTo>
                    <a:pt x="152" y="582"/>
                  </a:lnTo>
                  <a:lnTo>
                    <a:pt x="156" y="582"/>
                  </a:lnTo>
                  <a:lnTo>
                    <a:pt x="159" y="581"/>
                  </a:lnTo>
                  <a:lnTo>
                    <a:pt x="163" y="580"/>
                  </a:lnTo>
                  <a:lnTo>
                    <a:pt x="167" y="579"/>
                  </a:lnTo>
                  <a:lnTo>
                    <a:pt x="171" y="579"/>
                  </a:lnTo>
                  <a:lnTo>
                    <a:pt x="174" y="578"/>
                  </a:lnTo>
                  <a:lnTo>
                    <a:pt x="178" y="577"/>
                  </a:lnTo>
                  <a:lnTo>
                    <a:pt x="182" y="576"/>
                  </a:lnTo>
                  <a:lnTo>
                    <a:pt x="185" y="575"/>
                  </a:lnTo>
                  <a:lnTo>
                    <a:pt x="189" y="575"/>
                  </a:lnTo>
                  <a:lnTo>
                    <a:pt x="193" y="574"/>
                  </a:lnTo>
                  <a:lnTo>
                    <a:pt x="197" y="573"/>
                  </a:lnTo>
                  <a:lnTo>
                    <a:pt x="200" y="572"/>
                  </a:lnTo>
                  <a:lnTo>
                    <a:pt x="204" y="572"/>
                  </a:lnTo>
                  <a:lnTo>
                    <a:pt x="208" y="571"/>
                  </a:lnTo>
                  <a:lnTo>
                    <a:pt x="211" y="570"/>
                  </a:lnTo>
                  <a:lnTo>
                    <a:pt x="215" y="569"/>
                  </a:lnTo>
                  <a:lnTo>
                    <a:pt x="219" y="569"/>
                  </a:lnTo>
                  <a:lnTo>
                    <a:pt x="223" y="568"/>
                  </a:lnTo>
                  <a:lnTo>
                    <a:pt x="226" y="567"/>
                  </a:lnTo>
                  <a:lnTo>
                    <a:pt x="230" y="566"/>
                  </a:lnTo>
                  <a:lnTo>
                    <a:pt x="234" y="566"/>
                  </a:lnTo>
                  <a:lnTo>
                    <a:pt x="237" y="565"/>
                  </a:lnTo>
                  <a:lnTo>
                    <a:pt x="241" y="564"/>
                  </a:lnTo>
                  <a:lnTo>
                    <a:pt x="245" y="563"/>
                  </a:lnTo>
                  <a:lnTo>
                    <a:pt x="248" y="562"/>
                  </a:lnTo>
                  <a:lnTo>
                    <a:pt x="252" y="562"/>
                  </a:lnTo>
                  <a:lnTo>
                    <a:pt x="256" y="561"/>
                  </a:lnTo>
                  <a:lnTo>
                    <a:pt x="260" y="560"/>
                  </a:lnTo>
                  <a:lnTo>
                    <a:pt x="263" y="559"/>
                  </a:lnTo>
                  <a:lnTo>
                    <a:pt x="267" y="559"/>
                  </a:lnTo>
                  <a:lnTo>
                    <a:pt x="271" y="558"/>
                  </a:lnTo>
                  <a:lnTo>
                    <a:pt x="274" y="557"/>
                  </a:lnTo>
                  <a:lnTo>
                    <a:pt x="278" y="556"/>
                  </a:lnTo>
                  <a:lnTo>
                    <a:pt x="282" y="556"/>
                  </a:lnTo>
                  <a:lnTo>
                    <a:pt x="286" y="555"/>
                  </a:lnTo>
                  <a:lnTo>
                    <a:pt x="289" y="554"/>
                  </a:lnTo>
                  <a:lnTo>
                    <a:pt x="293" y="553"/>
                  </a:lnTo>
                  <a:lnTo>
                    <a:pt x="297" y="552"/>
                  </a:lnTo>
                  <a:lnTo>
                    <a:pt x="300" y="552"/>
                  </a:lnTo>
                  <a:lnTo>
                    <a:pt x="304" y="551"/>
                  </a:lnTo>
                  <a:lnTo>
                    <a:pt x="308" y="550"/>
                  </a:lnTo>
                  <a:lnTo>
                    <a:pt x="312" y="549"/>
                  </a:lnTo>
                  <a:lnTo>
                    <a:pt x="315" y="549"/>
                  </a:lnTo>
                  <a:lnTo>
                    <a:pt x="319" y="548"/>
                  </a:lnTo>
                  <a:lnTo>
                    <a:pt x="323" y="547"/>
                  </a:lnTo>
                  <a:lnTo>
                    <a:pt x="326" y="546"/>
                  </a:lnTo>
                  <a:lnTo>
                    <a:pt x="330" y="546"/>
                  </a:lnTo>
                  <a:lnTo>
                    <a:pt x="334" y="545"/>
                  </a:lnTo>
                  <a:lnTo>
                    <a:pt x="337" y="544"/>
                  </a:lnTo>
                  <a:lnTo>
                    <a:pt x="341" y="543"/>
                  </a:lnTo>
                  <a:lnTo>
                    <a:pt x="345" y="542"/>
                  </a:lnTo>
                  <a:lnTo>
                    <a:pt x="349" y="542"/>
                  </a:lnTo>
                  <a:lnTo>
                    <a:pt x="352" y="541"/>
                  </a:lnTo>
                  <a:lnTo>
                    <a:pt x="356" y="540"/>
                  </a:lnTo>
                  <a:lnTo>
                    <a:pt x="360" y="539"/>
                  </a:lnTo>
                  <a:lnTo>
                    <a:pt x="363" y="539"/>
                  </a:lnTo>
                  <a:lnTo>
                    <a:pt x="367" y="538"/>
                  </a:lnTo>
                  <a:lnTo>
                    <a:pt x="371" y="537"/>
                  </a:lnTo>
                  <a:lnTo>
                    <a:pt x="375" y="536"/>
                  </a:lnTo>
                  <a:lnTo>
                    <a:pt x="378" y="536"/>
                  </a:lnTo>
                  <a:lnTo>
                    <a:pt x="382" y="535"/>
                  </a:lnTo>
                  <a:lnTo>
                    <a:pt x="386" y="534"/>
                  </a:lnTo>
                  <a:lnTo>
                    <a:pt x="389" y="533"/>
                  </a:lnTo>
                  <a:lnTo>
                    <a:pt x="393" y="532"/>
                  </a:lnTo>
                  <a:lnTo>
                    <a:pt x="397" y="532"/>
                  </a:lnTo>
                  <a:lnTo>
                    <a:pt x="401" y="531"/>
                  </a:lnTo>
                  <a:lnTo>
                    <a:pt x="404" y="530"/>
                  </a:lnTo>
                  <a:lnTo>
                    <a:pt x="408" y="529"/>
                  </a:lnTo>
                  <a:lnTo>
                    <a:pt x="412" y="529"/>
                  </a:lnTo>
                  <a:lnTo>
                    <a:pt x="415" y="528"/>
                  </a:lnTo>
                  <a:lnTo>
                    <a:pt x="419" y="527"/>
                  </a:lnTo>
                  <a:lnTo>
                    <a:pt x="423" y="526"/>
                  </a:lnTo>
                  <a:lnTo>
                    <a:pt x="426" y="526"/>
                  </a:lnTo>
                  <a:lnTo>
                    <a:pt x="430" y="525"/>
                  </a:lnTo>
                  <a:lnTo>
                    <a:pt x="434" y="524"/>
                  </a:lnTo>
                  <a:lnTo>
                    <a:pt x="438" y="523"/>
                  </a:lnTo>
                  <a:lnTo>
                    <a:pt x="441" y="522"/>
                  </a:lnTo>
                  <a:lnTo>
                    <a:pt x="445" y="522"/>
                  </a:lnTo>
                  <a:lnTo>
                    <a:pt x="449" y="521"/>
                  </a:lnTo>
                  <a:lnTo>
                    <a:pt x="452" y="520"/>
                  </a:lnTo>
                  <a:lnTo>
                    <a:pt x="456" y="519"/>
                  </a:lnTo>
                  <a:lnTo>
                    <a:pt x="460" y="519"/>
                  </a:lnTo>
                  <a:lnTo>
                    <a:pt x="464" y="518"/>
                  </a:lnTo>
                  <a:lnTo>
                    <a:pt x="467" y="517"/>
                  </a:lnTo>
                  <a:lnTo>
                    <a:pt x="471" y="516"/>
                  </a:lnTo>
                  <a:lnTo>
                    <a:pt x="475" y="516"/>
                  </a:lnTo>
                  <a:lnTo>
                    <a:pt x="478" y="515"/>
                  </a:lnTo>
                  <a:lnTo>
                    <a:pt x="482" y="514"/>
                  </a:lnTo>
                  <a:lnTo>
                    <a:pt x="486" y="513"/>
                  </a:lnTo>
                  <a:lnTo>
                    <a:pt x="490" y="512"/>
                  </a:lnTo>
                  <a:lnTo>
                    <a:pt x="493" y="512"/>
                  </a:lnTo>
                  <a:lnTo>
                    <a:pt x="497" y="511"/>
                  </a:lnTo>
                  <a:lnTo>
                    <a:pt x="501" y="510"/>
                  </a:lnTo>
                  <a:lnTo>
                    <a:pt x="504" y="509"/>
                  </a:lnTo>
                  <a:lnTo>
                    <a:pt x="508" y="509"/>
                  </a:lnTo>
                  <a:lnTo>
                    <a:pt x="512" y="508"/>
                  </a:lnTo>
                  <a:lnTo>
                    <a:pt x="515" y="507"/>
                  </a:lnTo>
                  <a:lnTo>
                    <a:pt x="519" y="506"/>
                  </a:lnTo>
                  <a:lnTo>
                    <a:pt x="523" y="506"/>
                  </a:lnTo>
                  <a:lnTo>
                    <a:pt x="527" y="505"/>
                  </a:lnTo>
                  <a:lnTo>
                    <a:pt x="530" y="504"/>
                  </a:lnTo>
                  <a:lnTo>
                    <a:pt x="534" y="503"/>
                  </a:lnTo>
                  <a:lnTo>
                    <a:pt x="538" y="503"/>
                  </a:lnTo>
                  <a:lnTo>
                    <a:pt x="541" y="502"/>
                  </a:lnTo>
                  <a:lnTo>
                    <a:pt x="545" y="501"/>
                  </a:lnTo>
                  <a:lnTo>
                    <a:pt x="549" y="500"/>
                  </a:lnTo>
                  <a:lnTo>
                    <a:pt x="553" y="499"/>
                  </a:lnTo>
                  <a:lnTo>
                    <a:pt x="556" y="499"/>
                  </a:lnTo>
                  <a:lnTo>
                    <a:pt x="560" y="498"/>
                  </a:lnTo>
                  <a:lnTo>
                    <a:pt x="564" y="497"/>
                  </a:lnTo>
                  <a:lnTo>
                    <a:pt x="567" y="496"/>
                  </a:lnTo>
                  <a:lnTo>
                    <a:pt x="571" y="496"/>
                  </a:lnTo>
                  <a:lnTo>
                    <a:pt x="575" y="495"/>
                  </a:lnTo>
                  <a:lnTo>
                    <a:pt x="579" y="494"/>
                  </a:lnTo>
                  <a:lnTo>
                    <a:pt x="582" y="493"/>
                  </a:lnTo>
                  <a:lnTo>
                    <a:pt x="586" y="493"/>
                  </a:lnTo>
                  <a:lnTo>
                    <a:pt x="590" y="492"/>
                  </a:lnTo>
                  <a:lnTo>
                    <a:pt x="593" y="491"/>
                  </a:lnTo>
                  <a:lnTo>
                    <a:pt x="597" y="490"/>
                  </a:lnTo>
                  <a:lnTo>
                    <a:pt x="601" y="489"/>
                  </a:lnTo>
                  <a:lnTo>
                    <a:pt x="604" y="489"/>
                  </a:lnTo>
                  <a:lnTo>
                    <a:pt x="608" y="488"/>
                  </a:lnTo>
                  <a:lnTo>
                    <a:pt x="612" y="487"/>
                  </a:lnTo>
                  <a:lnTo>
                    <a:pt x="616" y="486"/>
                  </a:lnTo>
                  <a:lnTo>
                    <a:pt x="619" y="486"/>
                  </a:lnTo>
                  <a:lnTo>
                    <a:pt x="623" y="485"/>
                  </a:lnTo>
                  <a:lnTo>
                    <a:pt x="627" y="484"/>
                  </a:lnTo>
                  <a:lnTo>
                    <a:pt x="630" y="483"/>
                  </a:lnTo>
                  <a:lnTo>
                    <a:pt x="634" y="483"/>
                  </a:lnTo>
                  <a:lnTo>
                    <a:pt x="638" y="482"/>
                  </a:lnTo>
                  <a:lnTo>
                    <a:pt x="642" y="481"/>
                  </a:lnTo>
                  <a:lnTo>
                    <a:pt x="645" y="480"/>
                  </a:lnTo>
                  <a:lnTo>
                    <a:pt x="649" y="479"/>
                  </a:lnTo>
                  <a:lnTo>
                    <a:pt x="653" y="479"/>
                  </a:lnTo>
                  <a:lnTo>
                    <a:pt x="656" y="478"/>
                  </a:lnTo>
                  <a:lnTo>
                    <a:pt x="660" y="477"/>
                  </a:lnTo>
                  <a:lnTo>
                    <a:pt x="664" y="476"/>
                  </a:lnTo>
                  <a:lnTo>
                    <a:pt x="668" y="476"/>
                  </a:lnTo>
                  <a:lnTo>
                    <a:pt x="671" y="475"/>
                  </a:lnTo>
                  <a:lnTo>
                    <a:pt x="675" y="474"/>
                  </a:lnTo>
                  <a:lnTo>
                    <a:pt x="679" y="473"/>
                  </a:lnTo>
                  <a:lnTo>
                    <a:pt x="682" y="473"/>
                  </a:lnTo>
                  <a:lnTo>
                    <a:pt x="686" y="472"/>
                  </a:lnTo>
                  <a:lnTo>
                    <a:pt x="690" y="471"/>
                  </a:lnTo>
                  <a:lnTo>
                    <a:pt x="693" y="470"/>
                  </a:lnTo>
                  <a:lnTo>
                    <a:pt x="697" y="469"/>
                  </a:lnTo>
                  <a:lnTo>
                    <a:pt x="701" y="469"/>
                  </a:lnTo>
                  <a:lnTo>
                    <a:pt x="705" y="468"/>
                  </a:lnTo>
                  <a:lnTo>
                    <a:pt x="708" y="467"/>
                  </a:lnTo>
                  <a:lnTo>
                    <a:pt x="712" y="466"/>
                  </a:lnTo>
                  <a:lnTo>
                    <a:pt x="716" y="466"/>
                  </a:lnTo>
                  <a:lnTo>
                    <a:pt x="719" y="465"/>
                  </a:lnTo>
                  <a:lnTo>
                    <a:pt x="723" y="464"/>
                  </a:lnTo>
                  <a:lnTo>
                    <a:pt x="727" y="463"/>
                  </a:lnTo>
                  <a:lnTo>
                    <a:pt x="731" y="463"/>
                  </a:lnTo>
                  <a:lnTo>
                    <a:pt x="734" y="462"/>
                  </a:lnTo>
                  <a:lnTo>
                    <a:pt x="738" y="461"/>
                  </a:lnTo>
                  <a:lnTo>
                    <a:pt x="742" y="460"/>
                  </a:lnTo>
                  <a:lnTo>
                    <a:pt x="745" y="459"/>
                  </a:lnTo>
                  <a:lnTo>
                    <a:pt x="749" y="459"/>
                  </a:lnTo>
                  <a:lnTo>
                    <a:pt x="753" y="458"/>
                  </a:lnTo>
                  <a:lnTo>
                    <a:pt x="757" y="457"/>
                  </a:lnTo>
                  <a:lnTo>
                    <a:pt x="760" y="456"/>
                  </a:lnTo>
                  <a:lnTo>
                    <a:pt x="764" y="456"/>
                  </a:lnTo>
                  <a:lnTo>
                    <a:pt x="768" y="455"/>
                  </a:lnTo>
                  <a:lnTo>
                    <a:pt x="771" y="454"/>
                  </a:lnTo>
                  <a:lnTo>
                    <a:pt x="775" y="453"/>
                  </a:lnTo>
                  <a:lnTo>
                    <a:pt x="779" y="453"/>
                  </a:lnTo>
                  <a:lnTo>
                    <a:pt x="782" y="452"/>
                  </a:lnTo>
                  <a:lnTo>
                    <a:pt x="786" y="451"/>
                  </a:lnTo>
                  <a:lnTo>
                    <a:pt x="790" y="450"/>
                  </a:lnTo>
                  <a:lnTo>
                    <a:pt x="794" y="450"/>
                  </a:lnTo>
                  <a:lnTo>
                    <a:pt x="797" y="449"/>
                  </a:lnTo>
                  <a:lnTo>
                    <a:pt x="801" y="448"/>
                  </a:lnTo>
                  <a:lnTo>
                    <a:pt x="805" y="447"/>
                  </a:lnTo>
                  <a:lnTo>
                    <a:pt x="808" y="446"/>
                  </a:lnTo>
                  <a:lnTo>
                    <a:pt x="812" y="446"/>
                  </a:lnTo>
                  <a:lnTo>
                    <a:pt x="816" y="445"/>
                  </a:lnTo>
                  <a:lnTo>
                    <a:pt x="820" y="444"/>
                  </a:lnTo>
                  <a:lnTo>
                    <a:pt x="823" y="443"/>
                  </a:lnTo>
                  <a:lnTo>
                    <a:pt x="827" y="443"/>
                  </a:lnTo>
                  <a:lnTo>
                    <a:pt x="831" y="442"/>
                  </a:lnTo>
                  <a:lnTo>
                    <a:pt x="834" y="441"/>
                  </a:lnTo>
                  <a:lnTo>
                    <a:pt x="838" y="440"/>
                  </a:lnTo>
                  <a:lnTo>
                    <a:pt x="842" y="440"/>
                  </a:lnTo>
                  <a:lnTo>
                    <a:pt x="846" y="439"/>
                  </a:lnTo>
                  <a:lnTo>
                    <a:pt x="849" y="438"/>
                  </a:lnTo>
                  <a:lnTo>
                    <a:pt x="853" y="437"/>
                  </a:lnTo>
                  <a:lnTo>
                    <a:pt x="857" y="436"/>
                  </a:lnTo>
                  <a:lnTo>
                    <a:pt x="860" y="436"/>
                  </a:lnTo>
                  <a:lnTo>
                    <a:pt x="864" y="435"/>
                  </a:lnTo>
                  <a:lnTo>
                    <a:pt x="868" y="434"/>
                  </a:lnTo>
                  <a:lnTo>
                    <a:pt x="871" y="433"/>
                  </a:lnTo>
                  <a:lnTo>
                    <a:pt x="875" y="433"/>
                  </a:lnTo>
                  <a:lnTo>
                    <a:pt x="879" y="432"/>
                  </a:lnTo>
                  <a:lnTo>
                    <a:pt x="883" y="431"/>
                  </a:lnTo>
                  <a:lnTo>
                    <a:pt x="886" y="430"/>
                  </a:lnTo>
                  <a:lnTo>
                    <a:pt x="890" y="430"/>
                  </a:lnTo>
                  <a:lnTo>
                    <a:pt x="894" y="429"/>
                  </a:lnTo>
                  <a:lnTo>
                    <a:pt x="897" y="428"/>
                  </a:lnTo>
                  <a:lnTo>
                    <a:pt x="901" y="427"/>
                  </a:lnTo>
                  <a:lnTo>
                    <a:pt x="905" y="426"/>
                  </a:lnTo>
                  <a:lnTo>
                    <a:pt x="909" y="426"/>
                  </a:lnTo>
                  <a:lnTo>
                    <a:pt x="912" y="425"/>
                  </a:lnTo>
                  <a:lnTo>
                    <a:pt x="916" y="424"/>
                  </a:lnTo>
                  <a:lnTo>
                    <a:pt x="920" y="423"/>
                  </a:lnTo>
                  <a:lnTo>
                    <a:pt x="923" y="423"/>
                  </a:lnTo>
                  <a:lnTo>
                    <a:pt x="927" y="422"/>
                  </a:lnTo>
                  <a:lnTo>
                    <a:pt x="931" y="421"/>
                  </a:lnTo>
                  <a:lnTo>
                    <a:pt x="935" y="420"/>
                  </a:lnTo>
                  <a:lnTo>
                    <a:pt x="938" y="420"/>
                  </a:lnTo>
                  <a:lnTo>
                    <a:pt x="942" y="419"/>
                  </a:lnTo>
                  <a:lnTo>
                    <a:pt x="946" y="418"/>
                  </a:lnTo>
                  <a:lnTo>
                    <a:pt x="949" y="417"/>
                  </a:lnTo>
                  <a:lnTo>
                    <a:pt x="953" y="416"/>
                  </a:lnTo>
                  <a:lnTo>
                    <a:pt x="957" y="416"/>
                  </a:lnTo>
                  <a:lnTo>
                    <a:pt x="960" y="415"/>
                  </a:lnTo>
                  <a:lnTo>
                    <a:pt x="964" y="414"/>
                  </a:lnTo>
                  <a:lnTo>
                    <a:pt x="968" y="413"/>
                  </a:lnTo>
                  <a:lnTo>
                    <a:pt x="972" y="413"/>
                  </a:lnTo>
                  <a:lnTo>
                    <a:pt x="975" y="412"/>
                  </a:lnTo>
                  <a:lnTo>
                    <a:pt x="979" y="411"/>
                  </a:lnTo>
                  <a:lnTo>
                    <a:pt x="983" y="410"/>
                  </a:lnTo>
                  <a:lnTo>
                    <a:pt x="986" y="410"/>
                  </a:lnTo>
                  <a:lnTo>
                    <a:pt x="990" y="409"/>
                  </a:lnTo>
                  <a:lnTo>
                    <a:pt x="994" y="408"/>
                  </a:lnTo>
                  <a:lnTo>
                    <a:pt x="998" y="407"/>
                  </a:lnTo>
                  <a:lnTo>
                    <a:pt x="1001" y="406"/>
                  </a:lnTo>
                  <a:lnTo>
                    <a:pt x="1005" y="406"/>
                  </a:lnTo>
                  <a:lnTo>
                    <a:pt x="1009" y="405"/>
                  </a:lnTo>
                  <a:lnTo>
                    <a:pt x="1012" y="404"/>
                  </a:lnTo>
                  <a:lnTo>
                    <a:pt x="1016" y="403"/>
                  </a:lnTo>
                  <a:lnTo>
                    <a:pt x="1020" y="403"/>
                  </a:lnTo>
                  <a:lnTo>
                    <a:pt x="1024" y="402"/>
                  </a:lnTo>
                  <a:lnTo>
                    <a:pt x="1027" y="401"/>
                  </a:lnTo>
                  <a:lnTo>
                    <a:pt x="1031" y="400"/>
                  </a:lnTo>
                  <a:lnTo>
                    <a:pt x="1035" y="400"/>
                  </a:lnTo>
                  <a:lnTo>
                    <a:pt x="1038" y="399"/>
                  </a:lnTo>
                  <a:lnTo>
                    <a:pt x="1042" y="398"/>
                  </a:lnTo>
                  <a:lnTo>
                    <a:pt x="1046" y="397"/>
                  </a:lnTo>
                  <a:lnTo>
                    <a:pt x="1049" y="397"/>
                  </a:lnTo>
                  <a:lnTo>
                    <a:pt x="1053" y="396"/>
                  </a:lnTo>
                  <a:lnTo>
                    <a:pt x="1057" y="395"/>
                  </a:lnTo>
                  <a:lnTo>
                    <a:pt x="1061" y="394"/>
                  </a:lnTo>
                  <a:lnTo>
                    <a:pt x="1064" y="393"/>
                  </a:lnTo>
                  <a:lnTo>
                    <a:pt x="1068" y="393"/>
                  </a:lnTo>
                  <a:lnTo>
                    <a:pt x="1072" y="392"/>
                  </a:lnTo>
                  <a:lnTo>
                    <a:pt x="1075" y="391"/>
                  </a:lnTo>
                  <a:lnTo>
                    <a:pt x="1079" y="390"/>
                  </a:lnTo>
                  <a:lnTo>
                    <a:pt x="1083" y="390"/>
                  </a:lnTo>
                  <a:lnTo>
                    <a:pt x="1087" y="389"/>
                  </a:lnTo>
                  <a:lnTo>
                    <a:pt x="1090" y="388"/>
                  </a:lnTo>
                  <a:lnTo>
                    <a:pt x="1094" y="387"/>
                  </a:lnTo>
                  <a:lnTo>
                    <a:pt x="1098" y="387"/>
                  </a:lnTo>
                  <a:lnTo>
                    <a:pt x="1101" y="386"/>
                  </a:lnTo>
                  <a:lnTo>
                    <a:pt x="1105" y="385"/>
                  </a:lnTo>
                  <a:lnTo>
                    <a:pt x="1109" y="384"/>
                  </a:lnTo>
                  <a:lnTo>
                    <a:pt x="1113" y="383"/>
                  </a:lnTo>
                  <a:lnTo>
                    <a:pt x="1116" y="383"/>
                  </a:lnTo>
                  <a:lnTo>
                    <a:pt x="1120" y="382"/>
                  </a:lnTo>
                  <a:lnTo>
                    <a:pt x="1124" y="381"/>
                  </a:lnTo>
                  <a:lnTo>
                    <a:pt x="1127" y="380"/>
                  </a:lnTo>
                  <a:lnTo>
                    <a:pt x="1131" y="380"/>
                  </a:lnTo>
                  <a:lnTo>
                    <a:pt x="1135" y="379"/>
                  </a:lnTo>
                  <a:lnTo>
                    <a:pt x="1138" y="378"/>
                  </a:lnTo>
                  <a:lnTo>
                    <a:pt x="1142" y="377"/>
                  </a:lnTo>
                  <a:lnTo>
                    <a:pt x="1146" y="377"/>
                  </a:lnTo>
                  <a:lnTo>
                    <a:pt x="1150" y="376"/>
                  </a:lnTo>
                  <a:lnTo>
                    <a:pt x="1153" y="375"/>
                  </a:lnTo>
                  <a:lnTo>
                    <a:pt x="1157" y="374"/>
                  </a:lnTo>
                  <a:lnTo>
                    <a:pt x="1161" y="373"/>
                  </a:lnTo>
                  <a:lnTo>
                    <a:pt x="1164" y="373"/>
                  </a:lnTo>
                  <a:lnTo>
                    <a:pt x="1168" y="372"/>
                  </a:lnTo>
                  <a:lnTo>
                    <a:pt x="1172" y="371"/>
                  </a:lnTo>
                  <a:lnTo>
                    <a:pt x="1176" y="370"/>
                  </a:lnTo>
                  <a:lnTo>
                    <a:pt x="1179" y="370"/>
                  </a:lnTo>
                  <a:lnTo>
                    <a:pt x="1183" y="369"/>
                  </a:lnTo>
                  <a:lnTo>
                    <a:pt x="1187" y="368"/>
                  </a:lnTo>
                  <a:lnTo>
                    <a:pt x="1190" y="367"/>
                  </a:lnTo>
                  <a:lnTo>
                    <a:pt x="1194" y="367"/>
                  </a:lnTo>
                  <a:lnTo>
                    <a:pt x="1198" y="366"/>
                  </a:lnTo>
                  <a:lnTo>
                    <a:pt x="1202" y="365"/>
                  </a:lnTo>
                  <a:lnTo>
                    <a:pt x="1205" y="364"/>
                  </a:lnTo>
                  <a:lnTo>
                    <a:pt x="1209" y="363"/>
                  </a:lnTo>
                  <a:lnTo>
                    <a:pt x="1213" y="363"/>
                  </a:lnTo>
                  <a:lnTo>
                    <a:pt x="1216" y="362"/>
                  </a:lnTo>
                  <a:lnTo>
                    <a:pt x="1220" y="361"/>
                  </a:lnTo>
                  <a:lnTo>
                    <a:pt x="1224" y="360"/>
                  </a:lnTo>
                  <a:lnTo>
                    <a:pt x="1227" y="360"/>
                  </a:lnTo>
                  <a:lnTo>
                    <a:pt x="1231" y="359"/>
                  </a:lnTo>
                  <a:lnTo>
                    <a:pt x="1235" y="358"/>
                  </a:lnTo>
                  <a:lnTo>
                    <a:pt x="1239" y="357"/>
                  </a:lnTo>
                  <a:lnTo>
                    <a:pt x="1242" y="357"/>
                  </a:lnTo>
                  <a:lnTo>
                    <a:pt x="1246" y="356"/>
                  </a:lnTo>
                  <a:lnTo>
                    <a:pt x="1250" y="355"/>
                  </a:lnTo>
                  <a:lnTo>
                    <a:pt x="1253" y="354"/>
                  </a:lnTo>
                  <a:lnTo>
                    <a:pt x="1257" y="353"/>
                  </a:lnTo>
                  <a:lnTo>
                    <a:pt x="1261" y="353"/>
                  </a:lnTo>
                  <a:lnTo>
                    <a:pt x="1265" y="352"/>
                  </a:lnTo>
                  <a:lnTo>
                    <a:pt x="1268" y="351"/>
                  </a:lnTo>
                  <a:lnTo>
                    <a:pt x="1272" y="350"/>
                  </a:lnTo>
                  <a:lnTo>
                    <a:pt x="1276" y="350"/>
                  </a:lnTo>
                  <a:lnTo>
                    <a:pt x="1279" y="349"/>
                  </a:lnTo>
                  <a:lnTo>
                    <a:pt x="1283" y="348"/>
                  </a:lnTo>
                  <a:lnTo>
                    <a:pt x="1287" y="347"/>
                  </a:lnTo>
                  <a:lnTo>
                    <a:pt x="1291" y="347"/>
                  </a:lnTo>
                  <a:lnTo>
                    <a:pt x="1294" y="346"/>
                  </a:lnTo>
                  <a:lnTo>
                    <a:pt x="1298" y="345"/>
                  </a:lnTo>
                  <a:lnTo>
                    <a:pt x="1302" y="344"/>
                  </a:lnTo>
                  <a:lnTo>
                    <a:pt x="1305" y="344"/>
                  </a:lnTo>
                  <a:lnTo>
                    <a:pt x="1309" y="343"/>
                  </a:lnTo>
                  <a:lnTo>
                    <a:pt x="1313" y="342"/>
                  </a:lnTo>
                  <a:lnTo>
                    <a:pt x="1316" y="341"/>
                  </a:lnTo>
                  <a:lnTo>
                    <a:pt x="1320" y="340"/>
                  </a:lnTo>
                  <a:lnTo>
                    <a:pt x="1324" y="340"/>
                  </a:lnTo>
                  <a:lnTo>
                    <a:pt x="1328" y="339"/>
                  </a:lnTo>
                  <a:lnTo>
                    <a:pt x="1331" y="338"/>
                  </a:lnTo>
                  <a:lnTo>
                    <a:pt x="1335" y="337"/>
                  </a:lnTo>
                  <a:lnTo>
                    <a:pt x="1339" y="337"/>
                  </a:lnTo>
                  <a:lnTo>
                    <a:pt x="1342" y="336"/>
                  </a:lnTo>
                  <a:lnTo>
                    <a:pt x="1346" y="335"/>
                  </a:lnTo>
                  <a:lnTo>
                    <a:pt x="1350" y="334"/>
                  </a:lnTo>
                  <a:lnTo>
                    <a:pt x="1354" y="334"/>
                  </a:lnTo>
                  <a:lnTo>
                    <a:pt x="1357" y="333"/>
                  </a:lnTo>
                  <a:lnTo>
                    <a:pt x="1361" y="332"/>
                  </a:lnTo>
                  <a:lnTo>
                    <a:pt x="1365" y="331"/>
                  </a:lnTo>
                  <a:lnTo>
                    <a:pt x="1368" y="330"/>
                  </a:lnTo>
                  <a:lnTo>
                    <a:pt x="1372" y="330"/>
                  </a:lnTo>
                  <a:lnTo>
                    <a:pt x="1376" y="329"/>
                  </a:lnTo>
                  <a:lnTo>
                    <a:pt x="1380" y="328"/>
                  </a:lnTo>
                  <a:lnTo>
                    <a:pt x="1383" y="327"/>
                  </a:lnTo>
                  <a:lnTo>
                    <a:pt x="1387" y="327"/>
                  </a:lnTo>
                  <a:lnTo>
                    <a:pt x="1391" y="326"/>
                  </a:lnTo>
                  <a:lnTo>
                    <a:pt x="1394" y="325"/>
                  </a:lnTo>
                  <a:lnTo>
                    <a:pt x="1398" y="324"/>
                  </a:lnTo>
                  <a:lnTo>
                    <a:pt x="1402" y="324"/>
                  </a:lnTo>
                  <a:lnTo>
                    <a:pt x="1405" y="323"/>
                  </a:lnTo>
                  <a:lnTo>
                    <a:pt x="1409" y="322"/>
                  </a:lnTo>
                  <a:lnTo>
                    <a:pt x="1413" y="321"/>
                  </a:lnTo>
                  <a:lnTo>
                    <a:pt x="1417" y="320"/>
                  </a:lnTo>
                  <a:lnTo>
                    <a:pt x="1420" y="320"/>
                  </a:lnTo>
                  <a:lnTo>
                    <a:pt x="1424" y="319"/>
                  </a:lnTo>
                  <a:lnTo>
                    <a:pt x="1428" y="318"/>
                  </a:lnTo>
                  <a:lnTo>
                    <a:pt x="1431" y="317"/>
                  </a:lnTo>
                  <a:lnTo>
                    <a:pt x="1435" y="317"/>
                  </a:lnTo>
                  <a:lnTo>
                    <a:pt x="1439" y="316"/>
                  </a:lnTo>
                  <a:lnTo>
                    <a:pt x="1443" y="315"/>
                  </a:lnTo>
                  <a:lnTo>
                    <a:pt x="1446" y="314"/>
                  </a:lnTo>
                  <a:lnTo>
                    <a:pt x="1450" y="314"/>
                  </a:lnTo>
                  <a:lnTo>
                    <a:pt x="1454" y="313"/>
                  </a:lnTo>
                  <a:lnTo>
                    <a:pt x="1457" y="312"/>
                  </a:lnTo>
                  <a:lnTo>
                    <a:pt x="1461" y="311"/>
                  </a:lnTo>
                  <a:lnTo>
                    <a:pt x="1465" y="310"/>
                  </a:lnTo>
                  <a:lnTo>
                    <a:pt x="1469" y="310"/>
                  </a:lnTo>
                  <a:lnTo>
                    <a:pt x="1472" y="309"/>
                  </a:lnTo>
                  <a:lnTo>
                    <a:pt x="1476" y="308"/>
                  </a:lnTo>
                  <a:lnTo>
                    <a:pt x="1480" y="307"/>
                  </a:lnTo>
                  <a:lnTo>
                    <a:pt x="1483" y="307"/>
                  </a:lnTo>
                  <a:lnTo>
                    <a:pt x="1487" y="306"/>
                  </a:lnTo>
                  <a:lnTo>
                    <a:pt x="1491" y="305"/>
                  </a:lnTo>
                  <a:lnTo>
                    <a:pt x="1494" y="304"/>
                  </a:lnTo>
                  <a:lnTo>
                    <a:pt x="1498" y="304"/>
                  </a:lnTo>
                  <a:lnTo>
                    <a:pt x="1502" y="303"/>
                  </a:lnTo>
                  <a:lnTo>
                    <a:pt x="1506" y="302"/>
                  </a:lnTo>
                  <a:lnTo>
                    <a:pt x="1509" y="301"/>
                  </a:lnTo>
                  <a:lnTo>
                    <a:pt x="1513" y="300"/>
                  </a:lnTo>
                  <a:lnTo>
                    <a:pt x="1517" y="300"/>
                  </a:lnTo>
                  <a:lnTo>
                    <a:pt x="1520" y="299"/>
                  </a:lnTo>
                  <a:lnTo>
                    <a:pt x="1524" y="298"/>
                  </a:lnTo>
                  <a:lnTo>
                    <a:pt x="1528" y="297"/>
                  </a:lnTo>
                  <a:lnTo>
                    <a:pt x="1532" y="297"/>
                  </a:lnTo>
                  <a:lnTo>
                    <a:pt x="1535" y="296"/>
                  </a:lnTo>
                  <a:lnTo>
                    <a:pt x="1539" y="295"/>
                  </a:lnTo>
                  <a:lnTo>
                    <a:pt x="1543" y="294"/>
                  </a:lnTo>
                  <a:lnTo>
                    <a:pt x="1546" y="294"/>
                  </a:lnTo>
                  <a:lnTo>
                    <a:pt x="1550" y="293"/>
                  </a:lnTo>
                  <a:lnTo>
                    <a:pt x="1554" y="292"/>
                  </a:lnTo>
                  <a:lnTo>
                    <a:pt x="1558" y="291"/>
                  </a:lnTo>
                  <a:lnTo>
                    <a:pt x="1561" y="291"/>
                  </a:lnTo>
                  <a:lnTo>
                    <a:pt x="1565" y="290"/>
                  </a:lnTo>
                  <a:lnTo>
                    <a:pt x="1569" y="289"/>
                  </a:lnTo>
                  <a:lnTo>
                    <a:pt x="1572" y="288"/>
                  </a:lnTo>
                  <a:lnTo>
                    <a:pt x="1576" y="287"/>
                  </a:lnTo>
                  <a:lnTo>
                    <a:pt x="1580" y="287"/>
                  </a:lnTo>
                  <a:lnTo>
                    <a:pt x="1583" y="286"/>
                  </a:lnTo>
                  <a:lnTo>
                    <a:pt x="1587" y="285"/>
                  </a:lnTo>
                  <a:lnTo>
                    <a:pt x="1591" y="284"/>
                  </a:lnTo>
                  <a:lnTo>
                    <a:pt x="1595" y="284"/>
                  </a:lnTo>
                  <a:lnTo>
                    <a:pt x="1598" y="283"/>
                  </a:lnTo>
                  <a:lnTo>
                    <a:pt x="1602" y="282"/>
                  </a:lnTo>
                  <a:lnTo>
                    <a:pt x="1606" y="281"/>
                  </a:lnTo>
                  <a:lnTo>
                    <a:pt x="1609" y="281"/>
                  </a:lnTo>
                  <a:lnTo>
                    <a:pt x="1613" y="280"/>
                  </a:lnTo>
                  <a:lnTo>
                    <a:pt x="1617" y="279"/>
                  </a:lnTo>
                  <a:lnTo>
                    <a:pt x="1621" y="278"/>
                  </a:lnTo>
                  <a:lnTo>
                    <a:pt x="1624" y="277"/>
                  </a:lnTo>
                  <a:lnTo>
                    <a:pt x="1628" y="277"/>
                  </a:lnTo>
                  <a:lnTo>
                    <a:pt x="1632" y="276"/>
                  </a:lnTo>
                  <a:lnTo>
                    <a:pt x="1635" y="275"/>
                  </a:lnTo>
                  <a:lnTo>
                    <a:pt x="1639" y="274"/>
                  </a:lnTo>
                  <a:lnTo>
                    <a:pt x="1643" y="274"/>
                  </a:lnTo>
                  <a:lnTo>
                    <a:pt x="1647" y="273"/>
                  </a:lnTo>
                  <a:lnTo>
                    <a:pt x="1650" y="272"/>
                  </a:lnTo>
                  <a:lnTo>
                    <a:pt x="1654" y="271"/>
                  </a:lnTo>
                  <a:lnTo>
                    <a:pt x="1658" y="271"/>
                  </a:lnTo>
                  <a:lnTo>
                    <a:pt x="1661" y="270"/>
                  </a:lnTo>
                  <a:lnTo>
                    <a:pt x="1665" y="269"/>
                  </a:lnTo>
                  <a:lnTo>
                    <a:pt x="1669" y="268"/>
                  </a:lnTo>
                  <a:lnTo>
                    <a:pt x="1672" y="267"/>
                  </a:lnTo>
                  <a:lnTo>
                    <a:pt x="1676" y="267"/>
                  </a:lnTo>
                  <a:lnTo>
                    <a:pt x="1680" y="266"/>
                  </a:lnTo>
                  <a:lnTo>
                    <a:pt x="1684" y="265"/>
                  </a:lnTo>
                  <a:lnTo>
                    <a:pt x="1687" y="264"/>
                  </a:lnTo>
                  <a:lnTo>
                    <a:pt x="1691" y="264"/>
                  </a:lnTo>
                  <a:lnTo>
                    <a:pt x="1695" y="263"/>
                  </a:lnTo>
                  <a:lnTo>
                    <a:pt x="1698" y="262"/>
                  </a:lnTo>
                  <a:lnTo>
                    <a:pt x="1702" y="261"/>
                  </a:lnTo>
                  <a:lnTo>
                    <a:pt x="1706" y="261"/>
                  </a:lnTo>
                  <a:lnTo>
                    <a:pt x="1710" y="260"/>
                  </a:lnTo>
                  <a:lnTo>
                    <a:pt x="1713" y="259"/>
                  </a:lnTo>
                  <a:lnTo>
                    <a:pt x="1717" y="258"/>
                  </a:lnTo>
                  <a:lnTo>
                    <a:pt x="1721" y="257"/>
                  </a:lnTo>
                  <a:lnTo>
                    <a:pt x="1724" y="257"/>
                  </a:lnTo>
                  <a:lnTo>
                    <a:pt x="1728" y="256"/>
                  </a:lnTo>
                  <a:lnTo>
                    <a:pt x="1732" y="255"/>
                  </a:lnTo>
                  <a:lnTo>
                    <a:pt x="1736" y="254"/>
                  </a:lnTo>
                  <a:lnTo>
                    <a:pt x="1739" y="254"/>
                  </a:lnTo>
                  <a:lnTo>
                    <a:pt x="1743" y="253"/>
                  </a:lnTo>
                  <a:lnTo>
                    <a:pt x="1747" y="252"/>
                  </a:lnTo>
                  <a:lnTo>
                    <a:pt x="1750" y="251"/>
                  </a:lnTo>
                  <a:lnTo>
                    <a:pt x="1754" y="251"/>
                  </a:lnTo>
                  <a:lnTo>
                    <a:pt x="1758" y="250"/>
                  </a:lnTo>
                  <a:lnTo>
                    <a:pt x="1761" y="249"/>
                  </a:lnTo>
                  <a:lnTo>
                    <a:pt x="1765" y="248"/>
                  </a:lnTo>
                  <a:lnTo>
                    <a:pt x="1769" y="247"/>
                  </a:lnTo>
                  <a:lnTo>
                    <a:pt x="1773" y="247"/>
                  </a:lnTo>
                  <a:lnTo>
                    <a:pt x="1776" y="246"/>
                  </a:lnTo>
                  <a:lnTo>
                    <a:pt x="1780" y="245"/>
                  </a:lnTo>
                  <a:lnTo>
                    <a:pt x="1784" y="244"/>
                  </a:lnTo>
                  <a:lnTo>
                    <a:pt x="1787" y="244"/>
                  </a:lnTo>
                  <a:lnTo>
                    <a:pt x="1791" y="243"/>
                  </a:lnTo>
                  <a:lnTo>
                    <a:pt x="1795" y="242"/>
                  </a:lnTo>
                  <a:lnTo>
                    <a:pt x="1799" y="241"/>
                  </a:lnTo>
                  <a:lnTo>
                    <a:pt x="1802" y="241"/>
                  </a:lnTo>
                  <a:lnTo>
                    <a:pt x="1806" y="240"/>
                  </a:lnTo>
                  <a:lnTo>
                    <a:pt x="1810" y="239"/>
                  </a:lnTo>
                  <a:lnTo>
                    <a:pt x="1813" y="238"/>
                  </a:lnTo>
                  <a:lnTo>
                    <a:pt x="1817" y="238"/>
                  </a:lnTo>
                  <a:lnTo>
                    <a:pt x="1821" y="237"/>
                  </a:lnTo>
                  <a:lnTo>
                    <a:pt x="1825" y="236"/>
                  </a:lnTo>
                  <a:lnTo>
                    <a:pt x="1828" y="235"/>
                  </a:lnTo>
                  <a:lnTo>
                    <a:pt x="1832" y="234"/>
                  </a:lnTo>
                  <a:lnTo>
                    <a:pt x="1836" y="234"/>
                  </a:lnTo>
                  <a:lnTo>
                    <a:pt x="1839" y="233"/>
                  </a:lnTo>
                  <a:lnTo>
                    <a:pt x="1843" y="232"/>
                  </a:lnTo>
                  <a:lnTo>
                    <a:pt x="1847" y="231"/>
                  </a:lnTo>
                  <a:lnTo>
                    <a:pt x="1850" y="231"/>
                  </a:lnTo>
                  <a:lnTo>
                    <a:pt x="1854" y="230"/>
                  </a:lnTo>
                  <a:lnTo>
                    <a:pt x="1858" y="229"/>
                  </a:lnTo>
                  <a:lnTo>
                    <a:pt x="1862" y="228"/>
                  </a:lnTo>
                  <a:lnTo>
                    <a:pt x="1865" y="228"/>
                  </a:lnTo>
                  <a:lnTo>
                    <a:pt x="1869" y="227"/>
                  </a:lnTo>
                  <a:lnTo>
                    <a:pt x="1873" y="226"/>
                  </a:lnTo>
                  <a:lnTo>
                    <a:pt x="1876" y="225"/>
                  </a:lnTo>
                  <a:lnTo>
                    <a:pt x="1880" y="224"/>
                  </a:lnTo>
                  <a:lnTo>
                    <a:pt x="1884" y="224"/>
                  </a:lnTo>
                  <a:lnTo>
                    <a:pt x="1888" y="223"/>
                  </a:lnTo>
                  <a:lnTo>
                    <a:pt x="1891" y="222"/>
                  </a:lnTo>
                  <a:lnTo>
                    <a:pt x="1895" y="221"/>
                  </a:lnTo>
                  <a:lnTo>
                    <a:pt x="1899" y="221"/>
                  </a:lnTo>
                  <a:lnTo>
                    <a:pt x="1902" y="220"/>
                  </a:lnTo>
                  <a:lnTo>
                    <a:pt x="1906" y="219"/>
                  </a:lnTo>
                  <a:lnTo>
                    <a:pt x="1910" y="218"/>
                  </a:lnTo>
                  <a:lnTo>
                    <a:pt x="1914" y="218"/>
                  </a:lnTo>
                  <a:lnTo>
                    <a:pt x="1917" y="217"/>
                  </a:lnTo>
                  <a:lnTo>
                    <a:pt x="1921" y="216"/>
                  </a:lnTo>
                  <a:lnTo>
                    <a:pt x="1925" y="215"/>
                  </a:lnTo>
                  <a:lnTo>
                    <a:pt x="1928" y="214"/>
                  </a:lnTo>
                  <a:lnTo>
                    <a:pt x="1932" y="214"/>
                  </a:lnTo>
                  <a:lnTo>
                    <a:pt x="1936" y="213"/>
                  </a:lnTo>
                  <a:lnTo>
                    <a:pt x="1939" y="212"/>
                  </a:lnTo>
                  <a:lnTo>
                    <a:pt x="1943" y="211"/>
                  </a:lnTo>
                  <a:lnTo>
                    <a:pt x="1947" y="211"/>
                  </a:lnTo>
                  <a:lnTo>
                    <a:pt x="1951" y="210"/>
                  </a:lnTo>
                  <a:lnTo>
                    <a:pt x="1954" y="209"/>
                  </a:lnTo>
                  <a:lnTo>
                    <a:pt x="1958" y="208"/>
                  </a:lnTo>
                  <a:lnTo>
                    <a:pt x="1962" y="208"/>
                  </a:lnTo>
                  <a:lnTo>
                    <a:pt x="1965" y="207"/>
                  </a:lnTo>
                  <a:lnTo>
                    <a:pt x="1969" y="206"/>
                  </a:lnTo>
                  <a:lnTo>
                    <a:pt x="1973" y="205"/>
                  </a:lnTo>
                  <a:lnTo>
                    <a:pt x="1977" y="204"/>
                  </a:lnTo>
                  <a:lnTo>
                    <a:pt x="1980" y="204"/>
                  </a:lnTo>
                  <a:lnTo>
                    <a:pt x="1984" y="203"/>
                  </a:lnTo>
                  <a:lnTo>
                    <a:pt x="1988" y="202"/>
                  </a:lnTo>
                  <a:lnTo>
                    <a:pt x="1991" y="201"/>
                  </a:lnTo>
                  <a:lnTo>
                    <a:pt x="1995" y="201"/>
                  </a:lnTo>
                  <a:lnTo>
                    <a:pt x="1999" y="200"/>
                  </a:lnTo>
                  <a:lnTo>
                    <a:pt x="2003" y="199"/>
                  </a:lnTo>
                  <a:lnTo>
                    <a:pt x="2006" y="198"/>
                  </a:lnTo>
                  <a:lnTo>
                    <a:pt x="2010" y="198"/>
                  </a:lnTo>
                  <a:lnTo>
                    <a:pt x="2014" y="197"/>
                  </a:lnTo>
                  <a:lnTo>
                    <a:pt x="2017" y="196"/>
                  </a:lnTo>
                  <a:lnTo>
                    <a:pt x="2021" y="195"/>
                  </a:lnTo>
                  <a:lnTo>
                    <a:pt x="2025" y="194"/>
                  </a:lnTo>
                  <a:lnTo>
                    <a:pt x="2028" y="194"/>
                  </a:lnTo>
                  <a:lnTo>
                    <a:pt x="2032" y="193"/>
                  </a:lnTo>
                  <a:lnTo>
                    <a:pt x="2036" y="192"/>
                  </a:lnTo>
                  <a:lnTo>
                    <a:pt x="2040" y="191"/>
                  </a:lnTo>
                  <a:lnTo>
                    <a:pt x="2043" y="191"/>
                  </a:lnTo>
                  <a:lnTo>
                    <a:pt x="2047" y="190"/>
                  </a:lnTo>
                  <a:lnTo>
                    <a:pt x="2051" y="189"/>
                  </a:lnTo>
                  <a:lnTo>
                    <a:pt x="2054" y="188"/>
                  </a:lnTo>
                  <a:lnTo>
                    <a:pt x="2058" y="188"/>
                  </a:lnTo>
                  <a:lnTo>
                    <a:pt x="2062" y="187"/>
                  </a:lnTo>
                  <a:lnTo>
                    <a:pt x="2066" y="186"/>
                  </a:lnTo>
                  <a:lnTo>
                    <a:pt x="2069" y="185"/>
                  </a:lnTo>
                  <a:lnTo>
                    <a:pt x="2073" y="185"/>
                  </a:lnTo>
                  <a:lnTo>
                    <a:pt x="2077" y="184"/>
                  </a:lnTo>
                  <a:lnTo>
                    <a:pt x="2080" y="183"/>
                  </a:lnTo>
                  <a:lnTo>
                    <a:pt x="2084" y="182"/>
                  </a:lnTo>
                  <a:lnTo>
                    <a:pt x="2088" y="181"/>
                  </a:lnTo>
                  <a:lnTo>
                    <a:pt x="2092" y="181"/>
                  </a:lnTo>
                  <a:lnTo>
                    <a:pt x="2095" y="180"/>
                  </a:lnTo>
                  <a:lnTo>
                    <a:pt x="2099" y="179"/>
                  </a:lnTo>
                  <a:lnTo>
                    <a:pt x="2103" y="178"/>
                  </a:lnTo>
                  <a:lnTo>
                    <a:pt x="2106" y="178"/>
                  </a:lnTo>
                  <a:lnTo>
                    <a:pt x="2110" y="177"/>
                  </a:lnTo>
                  <a:lnTo>
                    <a:pt x="2114" y="176"/>
                  </a:lnTo>
                  <a:lnTo>
                    <a:pt x="2117" y="175"/>
                  </a:lnTo>
                  <a:lnTo>
                    <a:pt x="2121" y="175"/>
                  </a:lnTo>
                  <a:lnTo>
                    <a:pt x="2125" y="174"/>
                  </a:lnTo>
                  <a:lnTo>
                    <a:pt x="2129" y="173"/>
                  </a:lnTo>
                  <a:lnTo>
                    <a:pt x="2132" y="172"/>
                  </a:lnTo>
                  <a:lnTo>
                    <a:pt x="2136" y="171"/>
                  </a:lnTo>
                  <a:lnTo>
                    <a:pt x="2140" y="171"/>
                  </a:lnTo>
                  <a:lnTo>
                    <a:pt x="2143" y="170"/>
                  </a:lnTo>
                  <a:lnTo>
                    <a:pt x="2147" y="169"/>
                  </a:lnTo>
                  <a:lnTo>
                    <a:pt x="2151" y="168"/>
                  </a:lnTo>
                  <a:lnTo>
                    <a:pt x="2155" y="168"/>
                  </a:lnTo>
                  <a:lnTo>
                    <a:pt x="2158" y="167"/>
                  </a:lnTo>
                  <a:lnTo>
                    <a:pt x="2162" y="166"/>
                  </a:lnTo>
                  <a:lnTo>
                    <a:pt x="2166" y="165"/>
                  </a:lnTo>
                  <a:lnTo>
                    <a:pt x="2169" y="165"/>
                  </a:lnTo>
                  <a:lnTo>
                    <a:pt x="2173" y="164"/>
                  </a:lnTo>
                  <a:lnTo>
                    <a:pt x="2177" y="163"/>
                  </a:lnTo>
                  <a:lnTo>
                    <a:pt x="2181" y="162"/>
                  </a:lnTo>
                  <a:lnTo>
                    <a:pt x="2184" y="161"/>
                  </a:lnTo>
                  <a:lnTo>
                    <a:pt x="2188" y="161"/>
                  </a:lnTo>
                  <a:lnTo>
                    <a:pt x="2192" y="160"/>
                  </a:lnTo>
                  <a:lnTo>
                    <a:pt x="2195" y="159"/>
                  </a:lnTo>
                  <a:lnTo>
                    <a:pt x="2199" y="158"/>
                  </a:lnTo>
                  <a:lnTo>
                    <a:pt x="2203" y="158"/>
                  </a:lnTo>
                  <a:lnTo>
                    <a:pt x="2206" y="157"/>
                  </a:lnTo>
                  <a:lnTo>
                    <a:pt x="2210" y="156"/>
                  </a:lnTo>
                  <a:lnTo>
                    <a:pt x="2214" y="155"/>
                  </a:lnTo>
                  <a:lnTo>
                    <a:pt x="2218" y="155"/>
                  </a:lnTo>
                  <a:lnTo>
                    <a:pt x="2221" y="154"/>
                  </a:lnTo>
                  <a:lnTo>
                    <a:pt x="2225" y="153"/>
                  </a:lnTo>
                  <a:lnTo>
                    <a:pt x="2229" y="152"/>
                  </a:lnTo>
                  <a:lnTo>
                    <a:pt x="2232" y="151"/>
                  </a:lnTo>
                  <a:lnTo>
                    <a:pt x="2236" y="151"/>
                  </a:lnTo>
                  <a:lnTo>
                    <a:pt x="2240" y="150"/>
                  </a:lnTo>
                  <a:lnTo>
                    <a:pt x="2244" y="149"/>
                  </a:lnTo>
                  <a:lnTo>
                    <a:pt x="2247" y="148"/>
                  </a:lnTo>
                  <a:lnTo>
                    <a:pt x="2251" y="148"/>
                  </a:lnTo>
                  <a:lnTo>
                    <a:pt x="2255" y="147"/>
                  </a:lnTo>
                  <a:lnTo>
                    <a:pt x="2258" y="146"/>
                  </a:lnTo>
                  <a:lnTo>
                    <a:pt x="2262" y="145"/>
                  </a:lnTo>
                  <a:lnTo>
                    <a:pt x="2266" y="145"/>
                  </a:lnTo>
                  <a:lnTo>
                    <a:pt x="2270" y="144"/>
                  </a:lnTo>
                  <a:lnTo>
                    <a:pt x="2273" y="143"/>
                  </a:lnTo>
                  <a:lnTo>
                    <a:pt x="2277" y="142"/>
                  </a:lnTo>
                  <a:lnTo>
                    <a:pt x="2281" y="141"/>
                  </a:lnTo>
                  <a:lnTo>
                    <a:pt x="2284" y="141"/>
                  </a:lnTo>
                  <a:lnTo>
                    <a:pt x="2288" y="140"/>
                  </a:lnTo>
                  <a:lnTo>
                    <a:pt x="2292" y="139"/>
                  </a:lnTo>
                  <a:lnTo>
                    <a:pt x="2295" y="138"/>
                  </a:lnTo>
                  <a:lnTo>
                    <a:pt x="2299" y="138"/>
                  </a:lnTo>
                  <a:lnTo>
                    <a:pt x="2303" y="137"/>
                  </a:lnTo>
                  <a:lnTo>
                    <a:pt x="2307" y="136"/>
                  </a:lnTo>
                  <a:lnTo>
                    <a:pt x="2310" y="135"/>
                  </a:lnTo>
                  <a:lnTo>
                    <a:pt x="2314" y="135"/>
                  </a:lnTo>
                  <a:lnTo>
                    <a:pt x="2318" y="134"/>
                  </a:lnTo>
                  <a:lnTo>
                    <a:pt x="2321" y="133"/>
                  </a:lnTo>
                  <a:lnTo>
                    <a:pt x="2325" y="132"/>
                  </a:lnTo>
                  <a:lnTo>
                    <a:pt x="2329" y="132"/>
                  </a:lnTo>
                  <a:lnTo>
                    <a:pt x="2333" y="131"/>
                  </a:lnTo>
                  <a:lnTo>
                    <a:pt x="2336" y="130"/>
                  </a:lnTo>
                  <a:lnTo>
                    <a:pt x="2340" y="129"/>
                  </a:lnTo>
                  <a:lnTo>
                    <a:pt x="2344" y="128"/>
                  </a:lnTo>
                  <a:lnTo>
                    <a:pt x="2347" y="128"/>
                  </a:lnTo>
                  <a:lnTo>
                    <a:pt x="2351" y="127"/>
                  </a:lnTo>
                  <a:lnTo>
                    <a:pt x="2355" y="126"/>
                  </a:lnTo>
                  <a:lnTo>
                    <a:pt x="2359" y="125"/>
                  </a:lnTo>
                  <a:lnTo>
                    <a:pt x="2362" y="125"/>
                  </a:lnTo>
                  <a:lnTo>
                    <a:pt x="2366" y="124"/>
                  </a:lnTo>
                  <a:lnTo>
                    <a:pt x="2370" y="123"/>
                  </a:lnTo>
                  <a:lnTo>
                    <a:pt x="2373" y="122"/>
                  </a:lnTo>
                  <a:lnTo>
                    <a:pt x="2377" y="122"/>
                  </a:lnTo>
                  <a:lnTo>
                    <a:pt x="2381" y="121"/>
                  </a:lnTo>
                  <a:lnTo>
                    <a:pt x="2384" y="120"/>
                  </a:lnTo>
                  <a:lnTo>
                    <a:pt x="2388" y="119"/>
                  </a:lnTo>
                  <a:lnTo>
                    <a:pt x="2392" y="118"/>
                  </a:lnTo>
                  <a:lnTo>
                    <a:pt x="2396" y="118"/>
                  </a:lnTo>
                  <a:lnTo>
                    <a:pt x="2399" y="117"/>
                  </a:lnTo>
                  <a:lnTo>
                    <a:pt x="2403" y="116"/>
                  </a:lnTo>
                  <a:lnTo>
                    <a:pt x="2407" y="115"/>
                  </a:lnTo>
                  <a:lnTo>
                    <a:pt x="2410" y="115"/>
                  </a:lnTo>
                  <a:lnTo>
                    <a:pt x="2414" y="114"/>
                  </a:lnTo>
                  <a:lnTo>
                    <a:pt x="2418" y="113"/>
                  </a:lnTo>
                  <a:lnTo>
                    <a:pt x="2422" y="112"/>
                  </a:lnTo>
                  <a:lnTo>
                    <a:pt x="2425" y="112"/>
                  </a:lnTo>
                  <a:lnTo>
                    <a:pt x="2429" y="111"/>
                  </a:lnTo>
                  <a:lnTo>
                    <a:pt x="2433" y="110"/>
                  </a:lnTo>
                  <a:lnTo>
                    <a:pt x="2436" y="109"/>
                  </a:lnTo>
                  <a:lnTo>
                    <a:pt x="2440" y="108"/>
                  </a:lnTo>
                  <a:lnTo>
                    <a:pt x="2444" y="108"/>
                  </a:lnTo>
                  <a:lnTo>
                    <a:pt x="2448" y="107"/>
                  </a:lnTo>
                  <a:lnTo>
                    <a:pt x="2451" y="106"/>
                  </a:lnTo>
                  <a:lnTo>
                    <a:pt x="2455" y="105"/>
                  </a:lnTo>
                  <a:lnTo>
                    <a:pt x="2459" y="105"/>
                  </a:lnTo>
                  <a:lnTo>
                    <a:pt x="2462" y="104"/>
                  </a:lnTo>
                  <a:lnTo>
                    <a:pt x="2466" y="103"/>
                  </a:lnTo>
                  <a:lnTo>
                    <a:pt x="2470" y="102"/>
                  </a:lnTo>
                  <a:lnTo>
                    <a:pt x="2473" y="102"/>
                  </a:lnTo>
                  <a:lnTo>
                    <a:pt x="2477" y="101"/>
                  </a:lnTo>
                  <a:lnTo>
                    <a:pt x="2481" y="100"/>
                  </a:lnTo>
                  <a:lnTo>
                    <a:pt x="2485" y="99"/>
                  </a:lnTo>
                  <a:lnTo>
                    <a:pt x="2488" y="98"/>
                  </a:lnTo>
                  <a:lnTo>
                    <a:pt x="2492" y="98"/>
                  </a:lnTo>
                  <a:lnTo>
                    <a:pt x="2496" y="97"/>
                  </a:lnTo>
                  <a:lnTo>
                    <a:pt x="2499" y="96"/>
                  </a:lnTo>
                  <a:lnTo>
                    <a:pt x="2503" y="95"/>
                  </a:lnTo>
                  <a:lnTo>
                    <a:pt x="2507" y="95"/>
                  </a:lnTo>
                  <a:lnTo>
                    <a:pt x="2511" y="94"/>
                  </a:lnTo>
                  <a:lnTo>
                    <a:pt x="2514" y="93"/>
                  </a:lnTo>
                  <a:lnTo>
                    <a:pt x="2518" y="92"/>
                  </a:lnTo>
                  <a:lnTo>
                    <a:pt x="2522" y="92"/>
                  </a:lnTo>
                  <a:lnTo>
                    <a:pt x="2525" y="91"/>
                  </a:lnTo>
                  <a:lnTo>
                    <a:pt x="2529" y="90"/>
                  </a:lnTo>
                  <a:lnTo>
                    <a:pt x="2533" y="89"/>
                  </a:lnTo>
                  <a:lnTo>
                    <a:pt x="2537" y="88"/>
                  </a:lnTo>
                  <a:lnTo>
                    <a:pt x="2540" y="88"/>
                  </a:lnTo>
                  <a:lnTo>
                    <a:pt x="2544" y="87"/>
                  </a:lnTo>
                  <a:lnTo>
                    <a:pt x="2548" y="86"/>
                  </a:lnTo>
                  <a:lnTo>
                    <a:pt x="2551" y="85"/>
                  </a:lnTo>
                  <a:lnTo>
                    <a:pt x="2555" y="85"/>
                  </a:lnTo>
                  <a:lnTo>
                    <a:pt x="2559" y="84"/>
                  </a:lnTo>
                  <a:lnTo>
                    <a:pt x="2562" y="83"/>
                  </a:lnTo>
                  <a:lnTo>
                    <a:pt x="2566" y="82"/>
                  </a:lnTo>
                  <a:lnTo>
                    <a:pt x="2570" y="82"/>
                  </a:lnTo>
                  <a:lnTo>
                    <a:pt x="2574" y="81"/>
                  </a:lnTo>
                  <a:lnTo>
                    <a:pt x="2577" y="80"/>
                  </a:lnTo>
                  <a:lnTo>
                    <a:pt x="2581" y="79"/>
                  </a:lnTo>
                  <a:lnTo>
                    <a:pt x="2585" y="79"/>
                  </a:lnTo>
                  <a:lnTo>
                    <a:pt x="2588" y="78"/>
                  </a:lnTo>
                  <a:lnTo>
                    <a:pt x="2592" y="77"/>
                  </a:lnTo>
                  <a:lnTo>
                    <a:pt x="2596" y="76"/>
                  </a:lnTo>
                  <a:lnTo>
                    <a:pt x="2600" y="75"/>
                  </a:lnTo>
                  <a:lnTo>
                    <a:pt x="2603" y="75"/>
                  </a:lnTo>
                  <a:lnTo>
                    <a:pt x="2607" y="74"/>
                  </a:lnTo>
                  <a:lnTo>
                    <a:pt x="2611" y="73"/>
                  </a:lnTo>
                  <a:lnTo>
                    <a:pt x="2614" y="72"/>
                  </a:lnTo>
                  <a:lnTo>
                    <a:pt x="2618" y="72"/>
                  </a:lnTo>
                  <a:lnTo>
                    <a:pt x="2622" y="71"/>
                  </a:lnTo>
                  <a:lnTo>
                    <a:pt x="2626" y="70"/>
                  </a:lnTo>
                  <a:lnTo>
                    <a:pt x="2629" y="69"/>
                  </a:lnTo>
                  <a:lnTo>
                    <a:pt x="2633" y="69"/>
                  </a:lnTo>
                  <a:lnTo>
                    <a:pt x="2637" y="68"/>
                  </a:lnTo>
                  <a:lnTo>
                    <a:pt x="2640" y="67"/>
                  </a:lnTo>
                  <a:lnTo>
                    <a:pt x="2644" y="66"/>
                  </a:lnTo>
                  <a:lnTo>
                    <a:pt x="2648" y="65"/>
                  </a:lnTo>
                  <a:lnTo>
                    <a:pt x="2651" y="65"/>
                  </a:lnTo>
                  <a:lnTo>
                    <a:pt x="2655" y="64"/>
                  </a:lnTo>
                  <a:lnTo>
                    <a:pt x="2659" y="63"/>
                  </a:lnTo>
                  <a:lnTo>
                    <a:pt x="2663" y="62"/>
                  </a:lnTo>
                  <a:lnTo>
                    <a:pt x="2666" y="62"/>
                  </a:lnTo>
                  <a:lnTo>
                    <a:pt x="2670" y="61"/>
                  </a:lnTo>
                  <a:lnTo>
                    <a:pt x="2674" y="60"/>
                  </a:lnTo>
                  <a:lnTo>
                    <a:pt x="2677" y="59"/>
                  </a:lnTo>
                  <a:lnTo>
                    <a:pt x="2681" y="59"/>
                  </a:lnTo>
                  <a:lnTo>
                    <a:pt x="2685" y="58"/>
                  </a:lnTo>
                  <a:lnTo>
                    <a:pt x="2689" y="57"/>
                  </a:lnTo>
                  <a:lnTo>
                    <a:pt x="2692" y="56"/>
                  </a:lnTo>
                  <a:lnTo>
                    <a:pt x="2696" y="55"/>
                  </a:lnTo>
                  <a:lnTo>
                    <a:pt x="2700" y="55"/>
                  </a:lnTo>
                  <a:lnTo>
                    <a:pt x="2703" y="54"/>
                  </a:lnTo>
                  <a:lnTo>
                    <a:pt x="2707" y="53"/>
                  </a:lnTo>
                  <a:lnTo>
                    <a:pt x="2711" y="52"/>
                  </a:lnTo>
                  <a:lnTo>
                    <a:pt x="2715" y="52"/>
                  </a:lnTo>
                  <a:lnTo>
                    <a:pt x="2718" y="51"/>
                  </a:lnTo>
                  <a:lnTo>
                    <a:pt x="2722" y="50"/>
                  </a:lnTo>
                  <a:lnTo>
                    <a:pt x="2726" y="49"/>
                  </a:lnTo>
                  <a:lnTo>
                    <a:pt x="2729" y="49"/>
                  </a:lnTo>
                  <a:lnTo>
                    <a:pt x="2733" y="48"/>
                  </a:lnTo>
                  <a:lnTo>
                    <a:pt x="2737" y="47"/>
                  </a:lnTo>
                  <a:lnTo>
                    <a:pt x="2740" y="46"/>
                  </a:lnTo>
                  <a:lnTo>
                    <a:pt x="2744" y="45"/>
                  </a:lnTo>
                  <a:lnTo>
                    <a:pt x="2748" y="45"/>
                  </a:lnTo>
                  <a:lnTo>
                    <a:pt x="2752" y="44"/>
                  </a:lnTo>
                  <a:lnTo>
                    <a:pt x="2755" y="43"/>
                  </a:lnTo>
                  <a:lnTo>
                    <a:pt x="2759" y="42"/>
                  </a:lnTo>
                  <a:lnTo>
                    <a:pt x="2763" y="42"/>
                  </a:lnTo>
                  <a:lnTo>
                    <a:pt x="2766" y="41"/>
                  </a:lnTo>
                  <a:lnTo>
                    <a:pt x="2770" y="40"/>
                  </a:lnTo>
                  <a:lnTo>
                    <a:pt x="2774" y="39"/>
                  </a:lnTo>
                  <a:lnTo>
                    <a:pt x="2778" y="39"/>
                  </a:lnTo>
                  <a:lnTo>
                    <a:pt x="2781" y="38"/>
                  </a:lnTo>
                  <a:lnTo>
                    <a:pt x="2785" y="37"/>
                  </a:lnTo>
                  <a:lnTo>
                    <a:pt x="2789" y="36"/>
                  </a:lnTo>
                  <a:lnTo>
                    <a:pt x="2792" y="35"/>
                  </a:lnTo>
                  <a:lnTo>
                    <a:pt x="2796" y="35"/>
                  </a:lnTo>
                  <a:lnTo>
                    <a:pt x="2800" y="34"/>
                  </a:lnTo>
                  <a:lnTo>
                    <a:pt x="2804" y="33"/>
                  </a:lnTo>
                  <a:lnTo>
                    <a:pt x="2807" y="32"/>
                  </a:lnTo>
                  <a:lnTo>
                    <a:pt x="2811" y="32"/>
                  </a:lnTo>
                  <a:lnTo>
                    <a:pt x="2815" y="31"/>
                  </a:lnTo>
                  <a:lnTo>
                    <a:pt x="2818" y="30"/>
                  </a:lnTo>
                  <a:lnTo>
                    <a:pt x="2822" y="29"/>
                  </a:lnTo>
                  <a:lnTo>
                    <a:pt x="2826" y="29"/>
                  </a:lnTo>
                  <a:lnTo>
                    <a:pt x="2829" y="28"/>
                  </a:lnTo>
                  <a:lnTo>
                    <a:pt x="2833" y="27"/>
                  </a:lnTo>
                  <a:lnTo>
                    <a:pt x="2837" y="26"/>
                  </a:lnTo>
                  <a:lnTo>
                    <a:pt x="2841" y="26"/>
                  </a:lnTo>
                  <a:lnTo>
                    <a:pt x="2844" y="25"/>
                  </a:lnTo>
                  <a:lnTo>
                    <a:pt x="2848" y="24"/>
                  </a:lnTo>
                  <a:lnTo>
                    <a:pt x="2852" y="23"/>
                  </a:lnTo>
                  <a:lnTo>
                    <a:pt x="2855" y="22"/>
                  </a:lnTo>
                  <a:lnTo>
                    <a:pt x="2859" y="22"/>
                  </a:lnTo>
                  <a:lnTo>
                    <a:pt x="2863" y="21"/>
                  </a:lnTo>
                  <a:lnTo>
                    <a:pt x="2867" y="20"/>
                  </a:lnTo>
                  <a:lnTo>
                    <a:pt x="2870" y="19"/>
                  </a:lnTo>
                  <a:lnTo>
                    <a:pt x="2874" y="19"/>
                  </a:lnTo>
                  <a:lnTo>
                    <a:pt x="2878" y="18"/>
                  </a:lnTo>
                  <a:lnTo>
                    <a:pt x="2881" y="17"/>
                  </a:lnTo>
                  <a:lnTo>
                    <a:pt x="2885" y="16"/>
                  </a:lnTo>
                  <a:lnTo>
                    <a:pt x="2889" y="16"/>
                  </a:lnTo>
                  <a:lnTo>
                    <a:pt x="2893" y="15"/>
                  </a:lnTo>
                  <a:lnTo>
                    <a:pt x="2896" y="14"/>
                  </a:lnTo>
                  <a:lnTo>
                    <a:pt x="2900" y="13"/>
                  </a:lnTo>
                  <a:lnTo>
                    <a:pt x="2904" y="12"/>
                  </a:lnTo>
                  <a:lnTo>
                    <a:pt x="2907" y="12"/>
                  </a:lnTo>
                  <a:lnTo>
                    <a:pt x="2911" y="11"/>
                  </a:lnTo>
                  <a:lnTo>
                    <a:pt x="2915" y="10"/>
                  </a:lnTo>
                  <a:lnTo>
                    <a:pt x="2918" y="9"/>
                  </a:lnTo>
                  <a:lnTo>
                    <a:pt x="2922" y="9"/>
                  </a:lnTo>
                  <a:lnTo>
                    <a:pt x="2926" y="8"/>
                  </a:lnTo>
                  <a:lnTo>
                    <a:pt x="2930" y="7"/>
                  </a:lnTo>
                  <a:lnTo>
                    <a:pt x="2933" y="6"/>
                  </a:lnTo>
                  <a:lnTo>
                    <a:pt x="2937" y="6"/>
                  </a:lnTo>
                  <a:lnTo>
                    <a:pt x="2941" y="5"/>
                  </a:lnTo>
                  <a:lnTo>
                    <a:pt x="2944" y="4"/>
                  </a:lnTo>
                  <a:lnTo>
                    <a:pt x="2948" y="3"/>
                  </a:lnTo>
                  <a:lnTo>
                    <a:pt x="2952" y="2"/>
                  </a:lnTo>
                  <a:lnTo>
                    <a:pt x="2956" y="2"/>
                  </a:lnTo>
                  <a:lnTo>
                    <a:pt x="2959" y="1"/>
                  </a:lnTo>
                  <a:lnTo>
                    <a:pt x="2963"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630" name="Rectangle 135"/>
            <p:cNvSpPr>
              <a:spLocks noChangeArrowheads="1"/>
            </p:cNvSpPr>
            <p:nvPr/>
          </p:nvSpPr>
          <p:spPr bwMode="auto">
            <a:xfrm>
              <a:off x="169" y="2387"/>
              <a:ext cx="22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1E+8</a:t>
              </a:r>
            </a:p>
          </p:txBody>
        </p:sp>
        <p:sp>
          <p:nvSpPr>
            <p:cNvPr id="16631" name="Rectangle 136"/>
            <p:cNvSpPr>
              <a:spLocks noChangeArrowheads="1"/>
            </p:cNvSpPr>
            <p:nvPr/>
          </p:nvSpPr>
          <p:spPr bwMode="auto">
            <a:xfrm>
              <a:off x="169" y="1916"/>
              <a:ext cx="22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1E+9</a:t>
              </a:r>
            </a:p>
          </p:txBody>
        </p:sp>
        <p:sp>
          <p:nvSpPr>
            <p:cNvPr id="16632" name="Rectangle 137"/>
            <p:cNvSpPr>
              <a:spLocks noChangeArrowheads="1"/>
            </p:cNvSpPr>
            <p:nvPr/>
          </p:nvSpPr>
          <p:spPr bwMode="auto">
            <a:xfrm>
              <a:off x="169" y="1503"/>
              <a:ext cx="2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1E+10</a:t>
              </a:r>
            </a:p>
          </p:txBody>
        </p:sp>
        <p:sp>
          <p:nvSpPr>
            <p:cNvPr id="16633" name="Rectangle 138"/>
            <p:cNvSpPr>
              <a:spLocks noChangeArrowheads="1"/>
            </p:cNvSpPr>
            <p:nvPr/>
          </p:nvSpPr>
          <p:spPr bwMode="auto">
            <a:xfrm>
              <a:off x="358" y="2478"/>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1996</a:t>
              </a:r>
            </a:p>
          </p:txBody>
        </p:sp>
        <p:sp>
          <p:nvSpPr>
            <p:cNvPr id="16634" name="Rectangle 139"/>
            <p:cNvSpPr>
              <a:spLocks noChangeArrowheads="1"/>
            </p:cNvSpPr>
            <p:nvPr/>
          </p:nvSpPr>
          <p:spPr bwMode="auto">
            <a:xfrm>
              <a:off x="761" y="2478"/>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1998</a:t>
              </a:r>
            </a:p>
          </p:txBody>
        </p:sp>
        <p:sp>
          <p:nvSpPr>
            <p:cNvPr id="16635" name="Rectangle 140"/>
            <p:cNvSpPr>
              <a:spLocks noChangeArrowheads="1"/>
            </p:cNvSpPr>
            <p:nvPr/>
          </p:nvSpPr>
          <p:spPr bwMode="auto">
            <a:xfrm>
              <a:off x="1163" y="2478"/>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2000</a:t>
              </a:r>
            </a:p>
          </p:txBody>
        </p:sp>
        <p:sp>
          <p:nvSpPr>
            <p:cNvPr id="16636" name="Rectangle 141"/>
            <p:cNvSpPr>
              <a:spLocks noChangeArrowheads="1"/>
            </p:cNvSpPr>
            <p:nvPr/>
          </p:nvSpPr>
          <p:spPr bwMode="auto">
            <a:xfrm>
              <a:off x="1566" y="2478"/>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2002</a:t>
              </a:r>
            </a:p>
          </p:txBody>
        </p:sp>
        <p:sp>
          <p:nvSpPr>
            <p:cNvPr id="16637" name="Rectangle 142"/>
            <p:cNvSpPr>
              <a:spLocks noChangeArrowheads="1"/>
            </p:cNvSpPr>
            <p:nvPr/>
          </p:nvSpPr>
          <p:spPr bwMode="auto">
            <a:xfrm>
              <a:off x="1968" y="2478"/>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2004</a:t>
              </a:r>
            </a:p>
          </p:txBody>
        </p:sp>
        <p:sp>
          <p:nvSpPr>
            <p:cNvPr id="16638" name="Rectangle 143"/>
            <p:cNvSpPr>
              <a:spLocks noChangeArrowheads="1"/>
            </p:cNvSpPr>
            <p:nvPr/>
          </p:nvSpPr>
          <p:spPr bwMode="auto">
            <a:xfrm>
              <a:off x="2371" y="2478"/>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2006</a:t>
              </a:r>
            </a:p>
          </p:txBody>
        </p:sp>
        <p:sp>
          <p:nvSpPr>
            <p:cNvPr id="16639" name="Rectangle 144"/>
            <p:cNvSpPr>
              <a:spLocks noChangeArrowheads="1"/>
            </p:cNvSpPr>
            <p:nvPr/>
          </p:nvSpPr>
          <p:spPr bwMode="auto">
            <a:xfrm>
              <a:off x="2773" y="2478"/>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2008</a:t>
              </a:r>
            </a:p>
          </p:txBody>
        </p:sp>
        <p:sp>
          <p:nvSpPr>
            <p:cNvPr id="16640" name="Rectangle 145"/>
            <p:cNvSpPr>
              <a:spLocks noChangeArrowheads="1"/>
            </p:cNvSpPr>
            <p:nvPr/>
          </p:nvSpPr>
          <p:spPr bwMode="auto">
            <a:xfrm>
              <a:off x="2899" y="2398"/>
              <a:ext cx="3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1,0E+04</a:t>
              </a:r>
            </a:p>
          </p:txBody>
        </p:sp>
        <p:sp>
          <p:nvSpPr>
            <p:cNvPr id="16641" name="Rectangle 146"/>
            <p:cNvSpPr>
              <a:spLocks noChangeArrowheads="1"/>
            </p:cNvSpPr>
            <p:nvPr/>
          </p:nvSpPr>
          <p:spPr bwMode="auto">
            <a:xfrm>
              <a:off x="2899" y="2012"/>
              <a:ext cx="3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1,0E+06</a:t>
              </a:r>
            </a:p>
          </p:txBody>
        </p:sp>
        <p:sp>
          <p:nvSpPr>
            <p:cNvPr id="16642" name="Rectangle 147"/>
            <p:cNvSpPr>
              <a:spLocks noChangeArrowheads="1"/>
            </p:cNvSpPr>
            <p:nvPr/>
          </p:nvSpPr>
          <p:spPr bwMode="auto">
            <a:xfrm>
              <a:off x="2899" y="1628"/>
              <a:ext cx="3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1,0E+08</a:t>
              </a:r>
            </a:p>
          </p:txBody>
        </p:sp>
        <p:sp>
          <p:nvSpPr>
            <p:cNvPr id="16643" name="Line 151"/>
            <p:cNvSpPr>
              <a:spLocks noChangeShapeType="1"/>
            </p:cNvSpPr>
            <p:nvPr/>
          </p:nvSpPr>
          <p:spPr bwMode="auto">
            <a:xfrm>
              <a:off x="1315" y="1395"/>
              <a:ext cx="163" cy="0"/>
            </a:xfrm>
            <a:prstGeom prst="line">
              <a:avLst/>
            </a:prstGeom>
            <a:noFill/>
            <a:ln w="23876">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44" name="Freeform 152"/>
            <p:cNvSpPr>
              <a:spLocks/>
            </p:cNvSpPr>
            <p:nvPr/>
          </p:nvSpPr>
          <p:spPr bwMode="auto">
            <a:xfrm>
              <a:off x="1370" y="1374"/>
              <a:ext cx="54" cy="41"/>
            </a:xfrm>
            <a:custGeom>
              <a:avLst/>
              <a:gdLst>
                <a:gd name="T0" fmla="*/ 27 w 62"/>
                <a:gd name="T1" fmla="*/ 0 h 63"/>
                <a:gd name="T2" fmla="*/ 54 w 62"/>
                <a:gd name="T3" fmla="*/ 41 h 63"/>
                <a:gd name="T4" fmla="*/ 0 w 62"/>
                <a:gd name="T5" fmla="*/ 41 h 63"/>
                <a:gd name="T6" fmla="*/ 27 w 62"/>
                <a:gd name="T7" fmla="*/ 0 h 63"/>
                <a:gd name="T8" fmla="*/ 0 60000 65536"/>
                <a:gd name="T9" fmla="*/ 0 60000 65536"/>
                <a:gd name="T10" fmla="*/ 0 60000 65536"/>
                <a:gd name="T11" fmla="*/ 0 60000 65536"/>
                <a:gd name="T12" fmla="*/ 0 w 62"/>
                <a:gd name="T13" fmla="*/ 0 h 63"/>
                <a:gd name="T14" fmla="*/ 62 w 62"/>
                <a:gd name="T15" fmla="*/ 63 h 63"/>
              </a:gdLst>
              <a:ahLst/>
              <a:cxnLst>
                <a:cxn ang="T8">
                  <a:pos x="T0" y="T1"/>
                </a:cxn>
                <a:cxn ang="T9">
                  <a:pos x="T2" y="T3"/>
                </a:cxn>
                <a:cxn ang="T10">
                  <a:pos x="T4" y="T5"/>
                </a:cxn>
                <a:cxn ang="T11">
                  <a:pos x="T6" y="T7"/>
                </a:cxn>
              </a:cxnLst>
              <a:rect l="T12" t="T13" r="T14" b="T15"/>
              <a:pathLst>
                <a:path w="62" h="63">
                  <a:moveTo>
                    <a:pt x="31" y="0"/>
                  </a:moveTo>
                  <a:lnTo>
                    <a:pt x="62" y="63"/>
                  </a:lnTo>
                  <a:lnTo>
                    <a:pt x="0" y="63"/>
                  </a:lnTo>
                  <a:lnTo>
                    <a:pt x="31" y="0"/>
                  </a:lnTo>
                  <a:close/>
                </a:path>
              </a:pathLst>
            </a:custGeom>
            <a:solidFill>
              <a:srgbClr val="FFFFFF"/>
            </a:solidFill>
            <a:ln w="12700">
              <a:solidFill>
                <a:srgbClr val="FF0000"/>
              </a:solidFill>
              <a:round/>
              <a:headEnd/>
              <a:tailEnd/>
            </a:ln>
          </p:spPr>
          <p:txBody>
            <a:bodyPr/>
            <a:lstStyle/>
            <a:p>
              <a:endParaRPr lang="de-DE"/>
            </a:p>
          </p:txBody>
        </p:sp>
        <p:sp>
          <p:nvSpPr>
            <p:cNvPr id="16645" name="Rectangle 153"/>
            <p:cNvSpPr>
              <a:spLocks noChangeArrowheads="1"/>
            </p:cNvSpPr>
            <p:nvPr/>
          </p:nvSpPr>
          <p:spPr bwMode="auto">
            <a:xfrm>
              <a:off x="1474" y="1298"/>
              <a:ext cx="2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600" b="1">
                  <a:solidFill>
                    <a:srgbClr val="000000"/>
                  </a:solidFill>
                  <a:latin typeface="Times New Roman" pitchFamily="18" charset="0"/>
                </a:rPr>
                <a:t>Sr-90</a:t>
              </a:r>
              <a:endParaRPr lang="ru-RU"/>
            </a:p>
          </p:txBody>
        </p:sp>
        <p:sp>
          <p:nvSpPr>
            <p:cNvPr id="16646" name="Line 154"/>
            <p:cNvSpPr>
              <a:spLocks noChangeShapeType="1"/>
            </p:cNvSpPr>
            <p:nvPr/>
          </p:nvSpPr>
          <p:spPr bwMode="auto">
            <a:xfrm>
              <a:off x="1806" y="1395"/>
              <a:ext cx="163" cy="0"/>
            </a:xfrm>
            <a:prstGeom prst="line">
              <a:avLst/>
            </a:prstGeom>
            <a:noFill/>
            <a:ln w="23876">
              <a:solidFill>
                <a:srgbClr val="3E27E5"/>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47" name="Rectangle 155"/>
            <p:cNvSpPr>
              <a:spLocks noChangeArrowheads="1"/>
            </p:cNvSpPr>
            <p:nvPr/>
          </p:nvSpPr>
          <p:spPr bwMode="auto">
            <a:xfrm>
              <a:off x="1856" y="1371"/>
              <a:ext cx="64"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648" name="Line 156"/>
            <p:cNvSpPr>
              <a:spLocks noChangeShapeType="1"/>
            </p:cNvSpPr>
            <p:nvPr/>
          </p:nvSpPr>
          <p:spPr bwMode="auto">
            <a:xfrm flipH="1" flipV="1">
              <a:off x="1857" y="1371"/>
              <a:ext cx="30"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49" name="Line 157"/>
            <p:cNvSpPr>
              <a:spLocks noChangeShapeType="1"/>
            </p:cNvSpPr>
            <p:nvPr/>
          </p:nvSpPr>
          <p:spPr bwMode="auto">
            <a:xfrm>
              <a:off x="1887" y="1395"/>
              <a:ext cx="32"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50" name="Line 158"/>
            <p:cNvSpPr>
              <a:spLocks noChangeShapeType="1"/>
            </p:cNvSpPr>
            <p:nvPr/>
          </p:nvSpPr>
          <p:spPr bwMode="auto">
            <a:xfrm flipH="1">
              <a:off x="1857" y="1395"/>
              <a:ext cx="30" cy="23"/>
            </a:xfrm>
            <a:prstGeom prst="line">
              <a:avLst/>
            </a:prstGeom>
            <a:noFill/>
            <a:ln w="12700">
              <a:solidFill>
                <a:srgbClr val="3E27E5"/>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51" name="Line 159"/>
            <p:cNvSpPr>
              <a:spLocks noChangeShapeType="1"/>
            </p:cNvSpPr>
            <p:nvPr/>
          </p:nvSpPr>
          <p:spPr bwMode="auto">
            <a:xfrm flipV="1">
              <a:off x="1887" y="1371"/>
              <a:ext cx="32"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52" name="Rectangle 160"/>
            <p:cNvSpPr>
              <a:spLocks noChangeArrowheads="1"/>
            </p:cNvSpPr>
            <p:nvPr/>
          </p:nvSpPr>
          <p:spPr bwMode="auto">
            <a:xfrm>
              <a:off x="1973" y="1298"/>
              <a:ext cx="14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600" b="1">
                  <a:solidFill>
                    <a:srgbClr val="000000"/>
                  </a:solidFill>
                  <a:latin typeface="Times New Roman" pitchFamily="18" charset="0"/>
                </a:rPr>
                <a:t>Pu</a:t>
              </a:r>
              <a:endParaRPr lang="ru-RU"/>
            </a:p>
          </p:txBody>
        </p:sp>
        <p:sp>
          <p:nvSpPr>
            <p:cNvPr id="16653" name="Rectangle 165"/>
            <p:cNvSpPr>
              <a:spLocks noChangeArrowheads="1"/>
            </p:cNvSpPr>
            <p:nvPr/>
          </p:nvSpPr>
          <p:spPr bwMode="auto">
            <a:xfrm rot="5400000">
              <a:off x="3020" y="1576"/>
              <a:ext cx="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de-DE"/>
            </a:p>
          </p:txBody>
        </p:sp>
        <p:sp>
          <p:nvSpPr>
            <p:cNvPr id="16654" name="Rectangle 166"/>
            <p:cNvSpPr>
              <a:spLocks noChangeArrowheads="1"/>
            </p:cNvSpPr>
            <p:nvPr/>
          </p:nvSpPr>
          <p:spPr bwMode="auto">
            <a:xfrm rot="5400000">
              <a:off x="3019" y="1646"/>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de-DE"/>
            </a:p>
          </p:txBody>
        </p:sp>
        <p:sp>
          <p:nvSpPr>
            <p:cNvPr id="16655" name="Rectangle 167"/>
            <p:cNvSpPr>
              <a:spLocks noChangeArrowheads="1"/>
            </p:cNvSpPr>
            <p:nvPr/>
          </p:nvSpPr>
          <p:spPr bwMode="auto">
            <a:xfrm rot="5400000">
              <a:off x="3029" y="2198"/>
              <a:ext cx="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de-DE"/>
            </a:p>
          </p:txBody>
        </p:sp>
        <p:sp>
          <p:nvSpPr>
            <p:cNvPr id="25771" name="Text Box 171"/>
            <p:cNvSpPr txBox="1">
              <a:spLocks noChangeArrowheads="1"/>
            </p:cNvSpPr>
            <p:nvPr/>
          </p:nvSpPr>
          <p:spPr bwMode="auto">
            <a:xfrm>
              <a:off x="2562" y="1253"/>
              <a:ext cx="610" cy="192"/>
            </a:xfrm>
            <a:prstGeom prst="rect">
              <a:avLst/>
            </a:prstGeom>
            <a:noFill/>
            <a:ln w="9525" algn="ctr">
              <a:noFill/>
              <a:miter lim="800000"/>
              <a:headEnd/>
              <a:tailEnd/>
            </a:ln>
            <a:effectLst/>
          </p:spPr>
          <p:txBody>
            <a:bodyPr wrap="none">
              <a:spAutoFit/>
            </a:bodyPr>
            <a:lstStyle/>
            <a:p>
              <a:pPr>
                <a:defRPr/>
              </a:pPr>
              <a:r>
                <a:rPr lang="en-US" sz="1400" b="1">
                  <a:solidFill>
                    <a:srgbClr val="3E27E5"/>
                  </a:solidFill>
                  <a:effectLst>
                    <a:outerShdw blurRad="38100" dist="38100" dir="2700000" algn="tl">
                      <a:srgbClr val="000000"/>
                    </a:outerShdw>
                  </a:effectLst>
                  <a:latin typeface="Arial" charset="0"/>
                </a:rPr>
                <a:t>Pu,Bq/m</a:t>
              </a:r>
              <a:r>
                <a:rPr lang="en-US" sz="1400" b="1" baseline="30000">
                  <a:solidFill>
                    <a:srgbClr val="3E27E5"/>
                  </a:solidFill>
                  <a:effectLst>
                    <a:outerShdw blurRad="38100" dist="38100" dir="2700000" algn="tl">
                      <a:srgbClr val="000000"/>
                    </a:outerShdw>
                  </a:effectLst>
                  <a:latin typeface="Arial" charset="0"/>
                </a:rPr>
                <a:t>3</a:t>
              </a:r>
              <a:endParaRPr lang="ru-RU" sz="1400" b="1">
                <a:solidFill>
                  <a:srgbClr val="3E27E5"/>
                </a:solidFill>
                <a:effectLst>
                  <a:outerShdw blurRad="38100" dist="38100" dir="2700000" algn="tl">
                    <a:srgbClr val="000000"/>
                  </a:outerShdw>
                </a:effectLst>
                <a:latin typeface="Arial" charset="0"/>
              </a:endParaRPr>
            </a:p>
          </p:txBody>
        </p:sp>
      </p:grpSp>
      <p:sp>
        <p:nvSpPr>
          <p:cNvPr id="25773" name="Text Box 173"/>
          <p:cNvSpPr txBox="1">
            <a:spLocks noChangeArrowheads="1"/>
          </p:cNvSpPr>
          <p:nvPr/>
        </p:nvSpPr>
        <p:spPr bwMode="auto">
          <a:xfrm>
            <a:off x="250825" y="1989138"/>
            <a:ext cx="1106488" cy="304800"/>
          </a:xfrm>
          <a:prstGeom prst="rect">
            <a:avLst/>
          </a:prstGeom>
          <a:noFill/>
          <a:ln w="9525" algn="ctr">
            <a:noFill/>
            <a:miter lim="800000"/>
            <a:headEnd/>
            <a:tailEnd/>
          </a:ln>
          <a:effectLst/>
        </p:spPr>
        <p:txBody>
          <a:bodyPr wrap="none">
            <a:spAutoFit/>
          </a:bodyPr>
          <a:lstStyle/>
          <a:p>
            <a:pPr>
              <a:defRPr/>
            </a:pPr>
            <a:r>
              <a:rPr lang="en-US" sz="1400" b="1" baseline="30000">
                <a:solidFill>
                  <a:srgbClr val="FF3300"/>
                </a:solidFill>
                <a:effectLst>
                  <a:outerShdw blurRad="38100" dist="38100" dir="2700000" algn="tl">
                    <a:srgbClr val="000000"/>
                  </a:outerShdw>
                </a:effectLst>
                <a:latin typeface="Arial" charset="0"/>
              </a:rPr>
              <a:t>90</a:t>
            </a:r>
            <a:r>
              <a:rPr lang="en-US" sz="1400" b="1">
                <a:solidFill>
                  <a:srgbClr val="FF3300"/>
                </a:solidFill>
                <a:effectLst>
                  <a:outerShdw blurRad="38100" dist="38100" dir="2700000" algn="tl">
                    <a:srgbClr val="000000"/>
                  </a:outerShdw>
                </a:effectLst>
                <a:latin typeface="Arial" charset="0"/>
              </a:rPr>
              <a:t>Sr, Bq/m</a:t>
            </a:r>
            <a:r>
              <a:rPr lang="ru-RU" sz="1400" b="1" baseline="30000">
                <a:solidFill>
                  <a:srgbClr val="FF3300"/>
                </a:solidFill>
                <a:effectLst>
                  <a:outerShdw blurRad="38100" dist="38100" dir="2700000" algn="tl">
                    <a:srgbClr val="000000"/>
                  </a:outerShdw>
                </a:effectLst>
                <a:latin typeface="Arial" charset="0"/>
              </a:rPr>
              <a:t>3</a:t>
            </a:r>
          </a:p>
        </p:txBody>
      </p:sp>
      <p:grpSp>
        <p:nvGrpSpPr>
          <p:cNvPr id="16388" name="Group 273"/>
          <p:cNvGrpSpPr>
            <a:grpSpLocks/>
          </p:cNvGrpSpPr>
          <p:nvPr/>
        </p:nvGrpSpPr>
        <p:grpSpPr bwMode="auto">
          <a:xfrm>
            <a:off x="107950" y="4292600"/>
            <a:ext cx="5068888" cy="2212975"/>
            <a:chOff x="158" y="2205"/>
            <a:chExt cx="3193" cy="1604"/>
          </a:xfrm>
        </p:grpSpPr>
        <p:sp>
          <p:nvSpPr>
            <p:cNvPr id="16394" name="Text Box 350"/>
            <p:cNvSpPr txBox="1">
              <a:spLocks noChangeArrowheads="1"/>
            </p:cNvSpPr>
            <p:nvPr/>
          </p:nvSpPr>
          <p:spPr bwMode="auto">
            <a:xfrm>
              <a:off x="1065" y="3588"/>
              <a:ext cx="36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1400" b="1">
                  <a:solidFill>
                    <a:srgbClr val="3E27E5"/>
                  </a:solidFill>
                  <a:latin typeface="Arial" charset="0"/>
                </a:rPr>
                <a:t>2007</a:t>
              </a:r>
              <a:endParaRPr lang="ru-RU" sz="1400" b="1">
                <a:solidFill>
                  <a:srgbClr val="3E27E5"/>
                </a:solidFill>
                <a:latin typeface="Arial" charset="0"/>
              </a:endParaRPr>
            </a:p>
          </p:txBody>
        </p:sp>
        <p:sp>
          <p:nvSpPr>
            <p:cNvPr id="16395" name="Text Box 351"/>
            <p:cNvSpPr txBox="1">
              <a:spLocks noChangeArrowheads="1"/>
            </p:cNvSpPr>
            <p:nvPr/>
          </p:nvSpPr>
          <p:spPr bwMode="auto">
            <a:xfrm>
              <a:off x="2477" y="3588"/>
              <a:ext cx="36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1400" b="1">
                  <a:solidFill>
                    <a:srgbClr val="3E27E5"/>
                  </a:solidFill>
                  <a:latin typeface="Arial" charset="0"/>
                </a:rPr>
                <a:t>2008</a:t>
              </a:r>
              <a:endParaRPr lang="ru-RU" sz="1400" b="1">
                <a:solidFill>
                  <a:srgbClr val="3E27E5"/>
                </a:solidFill>
                <a:latin typeface="Arial" charset="0"/>
              </a:endParaRPr>
            </a:p>
          </p:txBody>
        </p:sp>
        <p:grpSp>
          <p:nvGrpSpPr>
            <p:cNvPr id="16396" name="Group 360"/>
            <p:cNvGrpSpPr>
              <a:grpSpLocks/>
            </p:cNvGrpSpPr>
            <p:nvPr/>
          </p:nvGrpSpPr>
          <p:grpSpPr bwMode="auto">
            <a:xfrm>
              <a:off x="158" y="2343"/>
              <a:ext cx="3186" cy="1105"/>
              <a:chOff x="521" y="2341"/>
              <a:chExt cx="2868" cy="1449"/>
            </a:xfrm>
          </p:grpSpPr>
          <p:sp>
            <p:nvSpPr>
              <p:cNvPr id="16474" name="Line 183"/>
              <p:cNvSpPr>
                <a:spLocks noChangeShapeType="1"/>
              </p:cNvSpPr>
              <p:nvPr/>
            </p:nvSpPr>
            <p:spPr bwMode="auto">
              <a:xfrm flipV="1">
                <a:off x="975" y="2367"/>
                <a:ext cx="2414"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75" name="Line 192"/>
              <p:cNvSpPr>
                <a:spLocks noChangeShapeType="1"/>
              </p:cNvSpPr>
              <p:nvPr/>
            </p:nvSpPr>
            <p:spPr bwMode="auto">
              <a:xfrm>
                <a:off x="1158" y="2367"/>
                <a:ext cx="0" cy="1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76" name="Line 193"/>
              <p:cNvSpPr>
                <a:spLocks noChangeShapeType="1"/>
              </p:cNvSpPr>
              <p:nvPr/>
            </p:nvSpPr>
            <p:spPr bwMode="auto">
              <a:xfrm>
                <a:off x="1260" y="2367"/>
                <a:ext cx="0" cy="1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77" name="Line 194"/>
              <p:cNvSpPr>
                <a:spLocks noChangeShapeType="1"/>
              </p:cNvSpPr>
              <p:nvPr/>
            </p:nvSpPr>
            <p:spPr bwMode="auto">
              <a:xfrm>
                <a:off x="1361" y="2367"/>
                <a:ext cx="0" cy="1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78" name="Line 195"/>
              <p:cNvSpPr>
                <a:spLocks noChangeShapeType="1"/>
              </p:cNvSpPr>
              <p:nvPr/>
            </p:nvSpPr>
            <p:spPr bwMode="auto">
              <a:xfrm>
                <a:off x="1463" y="2367"/>
                <a:ext cx="0" cy="1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79" name="Line 196"/>
              <p:cNvSpPr>
                <a:spLocks noChangeShapeType="1"/>
              </p:cNvSpPr>
              <p:nvPr/>
            </p:nvSpPr>
            <p:spPr bwMode="auto">
              <a:xfrm>
                <a:off x="1564" y="2367"/>
                <a:ext cx="0" cy="1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80" name="Line 197"/>
              <p:cNvSpPr>
                <a:spLocks noChangeShapeType="1"/>
              </p:cNvSpPr>
              <p:nvPr/>
            </p:nvSpPr>
            <p:spPr bwMode="auto">
              <a:xfrm>
                <a:off x="1665" y="2367"/>
                <a:ext cx="0" cy="1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81" name="Line 198"/>
              <p:cNvSpPr>
                <a:spLocks noChangeShapeType="1"/>
              </p:cNvSpPr>
              <p:nvPr/>
            </p:nvSpPr>
            <p:spPr bwMode="auto">
              <a:xfrm>
                <a:off x="1766" y="2367"/>
                <a:ext cx="0" cy="1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82" name="Line 199"/>
              <p:cNvSpPr>
                <a:spLocks noChangeShapeType="1"/>
              </p:cNvSpPr>
              <p:nvPr/>
            </p:nvSpPr>
            <p:spPr bwMode="auto">
              <a:xfrm>
                <a:off x="1869" y="2367"/>
                <a:ext cx="0" cy="1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83" name="Line 200"/>
              <p:cNvSpPr>
                <a:spLocks noChangeShapeType="1"/>
              </p:cNvSpPr>
              <p:nvPr/>
            </p:nvSpPr>
            <p:spPr bwMode="auto">
              <a:xfrm>
                <a:off x="1970" y="2367"/>
                <a:ext cx="0" cy="1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84" name="Line 201"/>
              <p:cNvSpPr>
                <a:spLocks noChangeShapeType="1"/>
              </p:cNvSpPr>
              <p:nvPr/>
            </p:nvSpPr>
            <p:spPr bwMode="auto">
              <a:xfrm>
                <a:off x="2071" y="2367"/>
                <a:ext cx="0" cy="1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85" name="Line 202"/>
              <p:cNvSpPr>
                <a:spLocks noChangeShapeType="1"/>
              </p:cNvSpPr>
              <p:nvPr/>
            </p:nvSpPr>
            <p:spPr bwMode="auto">
              <a:xfrm>
                <a:off x="2172" y="2367"/>
                <a:ext cx="0" cy="1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86" name="Line 203"/>
              <p:cNvSpPr>
                <a:spLocks noChangeShapeType="1"/>
              </p:cNvSpPr>
              <p:nvPr/>
            </p:nvSpPr>
            <p:spPr bwMode="auto">
              <a:xfrm>
                <a:off x="2274" y="2367"/>
                <a:ext cx="0" cy="1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87" name="Line 204"/>
              <p:cNvSpPr>
                <a:spLocks noChangeShapeType="1"/>
              </p:cNvSpPr>
              <p:nvPr/>
            </p:nvSpPr>
            <p:spPr bwMode="auto">
              <a:xfrm>
                <a:off x="2375" y="2367"/>
                <a:ext cx="0" cy="1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88" name="Line 205"/>
              <p:cNvSpPr>
                <a:spLocks noChangeShapeType="1"/>
              </p:cNvSpPr>
              <p:nvPr/>
            </p:nvSpPr>
            <p:spPr bwMode="auto">
              <a:xfrm>
                <a:off x="2477" y="2367"/>
                <a:ext cx="0" cy="1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89" name="Line 206"/>
              <p:cNvSpPr>
                <a:spLocks noChangeShapeType="1"/>
              </p:cNvSpPr>
              <p:nvPr/>
            </p:nvSpPr>
            <p:spPr bwMode="auto">
              <a:xfrm>
                <a:off x="2578" y="2367"/>
                <a:ext cx="0" cy="1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90" name="Line 207"/>
              <p:cNvSpPr>
                <a:spLocks noChangeShapeType="1"/>
              </p:cNvSpPr>
              <p:nvPr/>
            </p:nvSpPr>
            <p:spPr bwMode="auto">
              <a:xfrm>
                <a:off x="2679" y="2367"/>
                <a:ext cx="0" cy="1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91" name="Line 208"/>
              <p:cNvSpPr>
                <a:spLocks noChangeShapeType="1"/>
              </p:cNvSpPr>
              <p:nvPr/>
            </p:nvSpPr>
            <p:spPr bwMode="auto">
              <a:xfrm>
                <a:off x="2781" y="2367"/>
                <a:ext cx="0" cy="1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92" name="Line 209"/>
              <p:cNvSpPr>
                <a:spLocks noChangeShapeType="1"/>
              </p:cNvSpPr>
              <p:nvPr/>
            </p:nvSpPr>
            <p:spPr bwMode="auto">
              <a:xfrm>
                <a:off x="2882" y="2367"/>
                <a:ext cx="0" cy="1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93" name="Line 210"/>
              <p:cNvSpPr>
                <a:spLocks noChangeShapeType="1"/>
              </p:cNvSpPr>
              <p:nvPr/>
            </p:nvSpPr>
            <p:spPr bwMode="auto">
              <a:xfrm>
                <a:off x="2984" y="2367"/>
                <a:ext cx="0" cy="1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94" name="Line 211"/>
              <p:cNvSpPr>
                <a:spLocks noChangeShapeType="1"/>
              </p:cNvSpPr>
              <p:nvPr/>
            </p:nvSpPr>
            <p:spPr bwMode="auto">
              <a:xfrm>
                <a:off x="3085" y="2367"/>
                <a:ext cx="0" cy="1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95" name="Line 213"/>
              <p:cNvSpPr>
                <a:spLocks noChangeShapeType="1"/>
              </p:cNvSpPr>
              <p:nvPr/>
            </p:nvSpPr>
            <p:spPr bwMode="auto">
              <a:xfrm>
                <a:off x="3288" y="2367"/>
                <a:ext cx="0" cy="1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96" name="Line 214"/>
              <p:cNvSpPr>
                <a:spLocks noChangeShapeType="1"/>
              </p:cNvSpPr>
              <p:nvPr/>
            </p:nvSpPr>
            <p:spPr bwMode="auto">
              <a:xfrm>
                <a:off x="3389" y="2367"/>
                <a:ext cx="0" cy="1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97" name="Rectangle 311"/>
              <p:cNvSpPr>
                <a:spLocks noChangeArrowheads="1"/>
              </p:cNvSpPr>
              <p:nvPr/>
            </p:nvSpPr>
            <p:spPr bwMode="auto">
              <a:xfrm>
                <a:off x="521" y="2341"/>
                <a:ext cx="32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6,0E+06</a:t>
                </a:r>
              </a:p>
            </p:txBody>
          </p:sp>
        </p:grpSp>
        <p:grpSp>
          <p:nvGrpSpPr>
            <p:cNvPr id="16397" name="Group 359"/>
            <p:cNvGrpSpPr>
              <a:grpSpLocks/>
            </p:cNvGrpSpPr>
            <p:nvPr/>
          </p:nvGrpSpPr>
          <p:grpSpPr bwMode="auto">
            <a:xfrm>
              <a:off x="662" y="2378"/>
              <a:ext cx="101" cy="1085"/>
              <a:chOff x="975" y="2387"/>
              <a:chExt cx="90" cy="1423"/>
            </a:xfrm>
          </p:grpSpPr>
          <p:sp>
            <p:nvSpPr>
              <p:cNvPr id="16472" name="Line 346"/>
              <p:cNvSpPr>
                <a:spLocks noChangeShapeType="1"/>
              </p:cNvSpPr>
              <p:nvPr/>
            </p:nvSpPr>
            <p:spPr bwMode="auto">
              <a:xfrm>
                <a:off x="1065" y="2387"/>
                <a:ext cx="0" cy="1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73" name="Line 347"/>
              <p:cNvSpPr>
                <a:spLocks noChangeShapeType="1"/>
              </p:cNvSpPr>
              <p:nvPr/>
            </p:nvSpPr>
            <p:spPr bwMode="auto">
              <a:xfrm>
                <a:off x="975" y="2387"/>
                <a:ext cx="0" cy="14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16398" name="Line 178"/>
            <p:cNvSpPr>
              <a:spLocks noChangeShapeType="1"/>
            </p:cNvSpPr>
            <p:nvPr/>
          </p:nvSpPr>
          <p:spPr bwMode="auto">
            <a:xfrm flipV="1">
              <a:off x="662" y="3267"/>
              <a:ext cx="2682"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399" name="Line 179"/>
            <p:cNvSpPr>
              <a:spLocks noChangeShapeType="1"/>
            </p:cNvSpPr>
            <p:nvPr/>
          </p:nvSpPr>
          <p:spPr bwMode="auto">
            <a:xfrm>
              <a:off x="662" y="3070"/>
              <a:ext cx="2682"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00" name="Line 180"/>
            <p:cNvSpPr>
              <a:spLocks noChangeShapeType="1"/>
            </p:cNvSpPr>
            <p:nvPr/>
          </p:nvSpPr>
          <p:spPr bwMode="auto">
            <a:xfrm>
              <a:off x="662" y="2897"/>
              <a:ext cx="268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01" name="Line 181"/>
            <p:cNvSpPr>
              <a:spLocks noChangeShapeType="1"/>
            </p:cNvSpPr>
            <p:nvPr/>
          </p:nvSpPr>
          <p:spPr bwMode="auto">
            <a:xfrm>
              <a:off x="662" y="2724"/>
              <a:ext cx="268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02" name="Line 182"/>
            <p:cNvSpPr>
              <a:spLocks noChangeShapeType="1"/>
            </p:cNvSpPr>
            <p:nvPr/>
          </p:nvSpPr>
          <p:spPr bwMode="auto">
            <a:xfrm flipV="1">
              <a:off x="662" y="2544"/>
              <a:ext cx="2682"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03" name="Line 212"/>
            <p:cNvSpPr>
              <a:spLocks noChangeShapeType="1"/>
            </p:cNvSpPr>
            <p:nvPr/>
          </p:nvSpPr>
          <p:spPr bwMode="auto">
            <a:xfrm>
              <a:off x="3120" y="2363"/>
              <a:ext cx="0" cy="108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04" name="Line 224"/>
            <p:cNvSpPr>
              <a:spLocks noChangeShapeType="1"/>
            </p:cNvSpPr>
            <p:nvPr/>
          </p:nvSpPr>
          <p:spPr bwMode="auto">
            <a:xfrm flipV="1">
              <a:off x="662" y="3448"/>
              <a:ext cx="2682" cy="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05" name="Line 233"/>
            <p:cNvSpPr>
              <a:spLocks noChangeShapeType="1"/>
            </p:cNvSpPr>
            <p:nvPr/>
          </p:nvSpPr>
          <p:spPr bwMode="auto">
            <a:xfrm flipV="1">
              <a:off x="753" y="3448"/>
              <a:ext cx="0" cy="2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06" name="Line 234"/>
            <p:cNvSpPr>
              <a:spLocks noChangeShapeType="1"/>
            </p:cNvSpPr>
            <p:nvPr/>
          </p:nvSpPr>
          <p:spPr bwMode="auto">
            <a:xfrm flipV="1">
              <a:off x="865" y="3448"/>
              <a:ext cx="0" cy="2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07" name="Line 235"/>
            <p:cNvSpPr>
              <a:spLocks noChangeShapeType="1"/>
            </p:cNvSpPr>
            <p:nvPr/>
          </p:nvSpPr>
          <p:spPr bwMode="auto">
            <a:xfrm flipV="1">
              <a:off x="979" y="3448"/>
              <a:ext cx="0" cy="2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08" name="Line 236"/>
            <p:cNvSpPr>
              <a:spLocks noChangeShapeType="1"/>
            </p:cNvSpPr>
            <p:nvPr/>
          </p:nvSpPr>
          <p:spPr bwMode="auto">
            <a:xfrm flipV="1">
              <a:off x="1091" y="3448"/>
              <a:ext cx="0" cy="2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09" name="Line 237"/>
            <p:cNvSpPr>
              <a:spLocks noChangeShapeType="1"/>
            </p:cNvSpPr>
            <p:nvPr/>
          </p:nvSpPr>
          <p:spPr bwMode="auto">
            <a:xfrm flipV="1">
              <a:off x="1204" y="3448"/>
              <a:ext cx="0" cy="2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10" name="Line 238"/>
            <p:cNvSpPr>
              <a:spLocks noChangeShapeType="1"/>
            </p:cNvSpPr>
            <p:nvPr/>
          </p:nvSpPr>
          <p:spPr bwMode="auto">
            <a:xfrm flipV="1">
              <a:off x="1316" y="3448"/>
              <a:ext cx="0" cy="2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11" name="Line 239"/>
            <p:cNvSpPr>
              <a:spLocks noChangeShapeType="1"/>
            </p:cNvSpPr>
            <p:nvPr/>
          </p:nvSpPr>
          <p:spPr bwMode="auto">
            <a:xfrm flipV="1">
              <a:off x="1428" y="3448"/>
              <a:ext cx="0" cy="2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12" name="Line 240"/>
            <p:cNvSpPr>
              <a:spLocks noChangeShapeType="1"/>
            </p:cNvSpPr>
            <p:nvPr/>
          </p:nvSpPr>
          <p:spPr bwMode="auto">
            <a:xfrm flipV="1">
              <a:off x="1541" y="3448"/>
              <a:ext cx="0" cy="2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13" name="Line 241"/>
            <p:cNvSpPr>
              <a:spLocks noChangeShapeType="1"/>
            </p:cNvSpPr>
            <p:nvPr/>
          </p:nvSpPr>
          <p:spPr bwMode="auto">
            <a:xfrm flipV="1">
              <a:off x="1655" y="3448"/>
              <a:ext cx="0" cy="2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14" name="Line 242"/>
            <p:cNvSpPr>
              <a:spLocks noChangeShapeType="1"/>
            </p:cNvSpPr>
            <p:nvPr/>
          </p:nvSpPr>
          <p:spPr bwMode="auto">
            <a:xfrm flipV="1">
              <a:off x="1768" y="3448"/>
              <a:ext cx="0" cy="2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15" name="Line 243"/>
            <p:cNvSpPr>
              <a:spLocks noChangeShapeType="1"/>
            </p:cNvSpPr>
            <p:nvPr/>
          </p:nvSpPr>
          <p:spPr bwMode="auto">
            <a:xfrm flipV="1">
              <a:off x="1880" y="3448"/>
              <a:ext cx="0" cy="2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16" name="Line 244"/>
            <p:cNvSpPr>
              <a:spLocks noChangeShapeType="1"/>
            </p:cNvSpPr>
            <p:nvPr/>
          </p:nvSpPr>
          <p:spPr bwMode="auto">
            <a:xfrm flipV="1">
              <a:off x="1992" y="3448"/>
              <a:ext cx="0" cy="2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17" name="Line 245"/>
            <p:cNvSpPr>
              <a:spLocks noChangeShapeType="1"/>
            </p:cNvSpPr>
            <p:nvPr/>
          </p:nvSpPr>
          <p:spPr bwMode="auto">
            <a:xfrm flipV="1">
              <a:off x="2106" y="3448"/>
              <a:ext cx="0" cy="2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18" name="Line 246"/>
            <p:cNvSpPr>
              <a:spLocks noChangeShapeType="1"/>
            </p:cNvSpPr>
            <p:nvPr/>
          </p:nvSpPr>
          <p:spPr bwMode="auto">
            <a:xfrm flipV="1">
              <a:off x="2218" y="3448"/>
              <a:ext cx="0" cy="2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19" name="Line 247"/>
            <p:cNvSpPr>
              <a:spLocks noChangeShapeType="1"/>
            </p:cNvSpPr>
            <p:nvPr/>
          </p:nvSpPr>
          <p:spPr bwMode="auto">
            <a:xfrm flipV="1">
              <a:off x="2331" y="3448"/>
              <a:ext cx="0" cy="2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20" name="Line 248"/>
            <p:cNvSpPr>
              <a:spLocks noChangeShapeType="1"/>
            </p:cNvSpPr>
            <p:nvPr/>
          </p:nvSpPr>
          <p:spPr bwMode="auto">
            <a:xfrm flipV="1">
              <a:off x="2443" y="3448"/>
              <a:ext cx="0" cy="2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21" name="Line 249"/>
            <p:cNvSpPr>
              <a:spLocks noChangeShapeType="1"/>
            </p:cNvSpPr>
            <p:nvPr/>
          </p:nvSpPr>
          <p:spPr bwMode="auto">
            <a:xfrm flipV="1">
              <a:off x="2555" y="3448"/>
              <a:ext cx="0" cy="2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22" name="Line 250"/>
            <p:cNvSpPr>
              <a:spLocks noChangeShapeType="1"/>
            </p:cNvSpPr>
            <p:nvPr/>
          </p:nvSpPr>
          <p:spPr bwMode="auto">
            <a:xfrm flipV="1">
              <a:off x="2669" y="3448"/>
              <a:ext cx="0" cy="2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23" name="Line 251"/>
            <p:cNvSpPr>
              <a:spLocks noChangeShapeType="1"/>
            </p:cNvSpPr>
            <p:nvPr/>
          </p:nvSpPr>
          <p:spPr bwMode="auto">
            <a:xfrm flipV="1">
              <a:off x="2781" y="3448"/>
              <a:ext cx="0" cy="2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24" name="Line 252"/>
            <p:cNvSpPr>
              <a:spLocks noChangeShapeType="1"/>
            </p:cNvSpPr>
            <p:nvPr/>
          </p:nvSpPr>
          <p:spPr bwMode="auto">
            <a:xfrm flipV="1">
              <a:off x="2894" y="3448"/>
              <a:ext cx="0" cy="2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25" name="Line 253"/>
            <p:cNvSpPr>
              <a:spLocks noChangeShapeType="1"/>
            </p:cNvSpPr>
            <p:nvPr/>
          </p:nvSpPr>
          <p:spPr bwMode="auto">
            <a:xfrm flipV="1">
              <a:off x="3006" y="3448"/>
              <a:ext cx="0" cy="2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26" name="Line 254"/>
            <p:cNvSpPr>
              <a:spLocks noChangeShapeType="1"/>
            </p:cNvSpPr>
            <p:nvPr/>
          </p:nvSpPr>
          <p:spPr bwMode="auto">
            <a:xfrm flipV="1">
              <a:off x="3120" y="3448"/>
              <a:ext cx="0" cy="2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27" name="Line 255"/>
            <p:cNvSpPr>
              <a:spLocks noChangeShapeType="1"/>
            </p:cNvSpPr>
            <p:nvPr/>
          </p:nvSpPr>
          <p:spPr bwMode="auto">
            <a:xfrm flipV="1">
              <a:off x="3232" y="3448"/>
              <a:ext cx="0" cy="2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28" name="Line 256"/>
            <p:cNvSpPr>
              <a:spLocks noChangeShapeType="1"/>
            </p:cNvSpPr>
            <p:nvPr/>
          </p:nvSpPr>
          <p:spPr bwMode="auto">
            <a:xfrm flipV="1">
              <a:off x="3344" y="3448"/>
              <a:ext cx="0" cy="2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29" name="Freeform 266"/>
            <p:cNvSpPr>
              <a:spLocks/>
            </p:cNvSpPr>
            <p:nvPr/>
          </p:nvSpPr>
          <p:spPr bwMode="auto">
            <a:xfrm>
              <a:off x="697" y="2437"/>
              <a:ext cx="2590" cy="982"/>
            </a:xfrm>
            <a:custGeom>
              <a:avLst/>
              <a:gdLst>
                <a:gd name="T0" fmla="*/ 0 w 2466"/>
                <a:gd name="T1" fmla="*/ 953 h 1358"/>
                <a:gd name="T2" fmla="*/ 112 w 2466"/>
                <a:gd name="T3" fmla="*/ 982 h 1358"/>
                <a:gd name="T4" fmla="*/ 226 w 2466"/>
                <a:gd name="T5" fmla="*/ 911 h 1358"/>
                <a:gd name="T6" fmla="*/ 338 w 2466"/>
                <a:gd name="T7" fmla="*/ 915 h 1358"/>
                <a:gd name="T8" fmla="*/ 451 w 2466"/>
                <a:gd name="T9" fmla="*/ 918 h 1358"/>
                <a:gd name="T10" fmla="*/ 563 w 2466"/>
                <a:gd name="T11" fmla="*/ 895 h 1358"/>
                <a:gd name="T12" fmla="*/ 676 w 2466"/>
                <a:gd name="T13" fmla="*/ 868 h 1358"/>
                <a:gd name="T14" fmla="*/ 789 w 2466"/>
                <a:gd name="T15" fmla="*/ 488 h 1358"/>
                <a:gd name="T16" fmla="*/ 901 w 2466"/>
                <a:gd name="T17" fmla="*/ 416 h 1358"/>
                <a:gd name="T18" fmla="*/ 1014 w 2466"/>
                <a:gd name="T19" fmla="*/ 615 h 1358"/>
                <a:gd name="T20" fmla="*/ 1126 w 2466"/>
                <a:gd name="T21" fmla="*/ 633 h 1358"/>
                <a:gd name="T22" fmla="*/ 1239 w 2466"/>
                <a:gd name="T23" fmla="*/ 434 h 1358"/>
                <a:gd name="T24" fmla="*/ 1352 w 2466"/>
                <a:gd name="T25" fmla="*/ 506 h 1358"/>
                <a:gd name="T26" fmla="*/ 1464 w 2466"/>
                <a:gd name="T27" fmla="*/ 597 h 1358"/>
                <a:gd name="T28" fmla="*/ 1576 w 2466"/>
                <a:gd name="T29" fmla="*/ 542 h 1358"/>
                <a:gd name="T30" fmla="*/ 1690 w 2466"/>
                <a:gd name="T31" fmla="*/ 633 h 1358"/>
                <a:gd name="T32" fmla="*/ 1802 w 2466"/>
                <a:gd name="T33" fmla="*/ 307 h 1358"/>
                <a:gd name="T34" fmla="*/ 1915 w 2466"/>
                <a:gd name="T35" fmla="*/ 163 h 1358"/>
                <a:gd name="T36" fmla="*/ 2027 w 2466"/>
                <a:gd name="T37" fmla="*/ 217 h 1358"/>
                <a:gd name="T38" fmla="*/ 2139 w 2466"/>
                <a:gd name="T39" fmla="*/ 0 h 1358"/>
                <a:gd name="T40" fmla="*/ 2253 w 2466"/>
                <a:gd name="T41" fmla="*/ 0 h 1358"/>
                <a:gd name="T42" fmla="*/ 2365 w 2466"/>
                <a:gd name="T43" fmla="*/ 253 h 1358"/>
                <a:gd name="T44" fmla="*/ 2478 w 2466"/>
                <a:gd name="T45" fmla="*/ 217 h 1358"/>
                <a:gd name="T46" fmla="*/ 2590 w 2466"/>
                <a:gd name="T47" fmla="*/ 470 h 13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66"/>
                <a:gd name="T73" fmla="*/ 0 h 1358"/>
                <a:gd name="T74" fmla="*/ 2466 w 2466"/>
                <a:gd name="T75" fmla="*/ 1358 h 135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66" h="1358">
                  <a:moveTo>
                    <a:pt x="0" y="1318"/>
                  </a:moveTo>
                  <a:lnTo>
                    <a:pt x="107" y="1358"/>
                  </a:lnTo>
                  <a:lnTo>
                    <a:pt x="215" y="1260"/>
                  </a:lnTo>
                  <a:lnTo>
                    <a:pt x="322" y="1265"/>
                  </a:lnTo>
                  <a:lnTo>
                    <a:pt x="429" y="1270"/>
                  </a:lnTo>
                  <a:lnTo>
                    <a:pt x="536" y="1238"/>
                  </a:lnTo>
                  <a:lnTo>
                    <a:pt x="644" y="1200"/>
                  </a:lnTo>
                  <a:lnTo>
                    <a:pt x="751" y="675"/>
                  </a:lnTo>
                  <a:lnTo>
                    <a:pt x="858" y="575"/>
                  </a:lnTo>
                  <a:lnTo>
                    <a:pt x="965" y="850"/>
                  </a:lnTo>
                  <a:lnTo>
                    <a:pt x="1072" y="875"/>
                  </a:lnTo>
                  <a:lnTo>
                    <a:pt x="1180" y="600"/>
                  </a:lnTo>
                  <a:lnTo>
                    <a:pt x="1287" y="700"/>
                  </a:lnTo>
                  <a:lnTo>
                    <a:pt x="1394" y="825"/>
                  </a:lnTo>
                  <a:lnTo>
                    <a:pt x="1501" y="750"/>
                  </a:lnTo>
                  <a:lnTo>
                    <a:pt x="1609" y="875"/>
                  </a:lnTo>
                  <a:lnTo>
                    <a:pt x="1716" y="425"/>
                  </a:lnTo>
                  <a:lnTo>
                    <a:pt x="1823" y="225"/>
                  </a:lnTo>
                  <a:lnTo>
                    <a:pt x="1930" y="300"/>
                  </a:lnTo>
                  <a:lnTo>
                    <a:pt x="2037" y="0"/>
                  </a:lnTo>
                  <a:lnTo>
                    <a:pt x="2145" y="0"/>
                  </a:lnTo>
                  <a:lnTo>
                    <a:pt x="2252" y="350"/>
                  </a:lnTo>
                  <a:lnTo>
                    <a:pt x="2359" y="300"/>
                  </a:lnTo>
                  <a:lnTo>
                    <a:pt x="2466" y="65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430" name="Oval 281"/>
            <p:cNvSpPr>
              <a:spLocks noChangeArrowheads="1"/>
            </p:cNvSpPr>
            <p:nvPr/>
          </p:nvSpPr>
          <p:spPr bwMode="auto">
            <a:xfrm>
              <a:off x="657" y="3363"/>
              <a:ext cx="79" cy="54"/>
            </a:xfrm>
            <a:prstGeom prst="ellipse">
              <a:avLst/>
            </a:prstGeom>
            <a:solidFill>
              <a:srgbClr val="FFFF00"/>
            </a:solidFill>
            <a:ln w="12700">
              <a:solidFill>
                <a:srgbClr val="000000"/>
              </a:solidFill>
              <a:round/>
              <a:headEnd/>
              <a:tailEnd/>
            </a:ln>
          </p:spPr>
          <p:txBody>
            <a:bodyPr/>
            <a:lstStyle/>
            <a:p>
              <a:endParaRPr lang="de-DE"/>
            </a:p>
          </p:txBody>
        </p:sp>
        <p:sp>
          <p:nvSpPr>
            <p:cNvPr id="16431" name="Oval 282"/>
            <p:cNvSpPr>
              <a:spLocks noChangeArrowheads="1"/>
            </p:cNvSpPr>
            <p:nvPr/>
          </p:nvSpPr>
          <p:spPr bwMode="auto">
            <a:xfrm>
              <a:off x="769" y="3392"/>
              <a:ext cx="79" cy="54"/>
            </a:xfrm>
            <a:prstGeom prst="ellipse">
              <a:avLst/>
            </a:prstGeom>
            <a:solidFill>
              <a:srgbClr val="FFFF00"/>
            </a:solidFill>
            <a:ln w="12700">
              <a:solidFill>
                <a:srgbClr val="000000"/>
              </a:solidFill>
              <a:round/>
              <a:headEnd/>
              <a:tailEnd/>
            </a:ln>
          </p:spPr>
          <p:txBody>
            <a:bodyPr/>
            <a:lstStyle/>
            <a:p>
              <a:endParaRPr lang="de-DE"/>
            </a:p>
          </p:txBody>
        </p:sp>
        <p:sp>
          <p:nvSpPr>
            <p:cNvPr id="16432" name="Oval 283"/>
            <p:cNvSpPr>
              <a:spLocks noChangeArrowheads="1"/>
            </p:cNvSpPr>
            <p:nvPr/>
          </p:nvSpPr>
          <p:spPr bwMode="auto">
            <a:xfrm>
              <a:off x="883" y="3321"/>
              <a:ext cx="78" cy="54"/>
            </a:xfrm>
            <a:prstGeom prst="ellipse">
              <a:avLst/>
            </a:prstGeom>
            <a:solidFill>
              <a:srgbClr val="FFFF00"/>
            </a:solidFill>
            <a:ln w="12700">
              <a:solidFill>
                <a:srgbClr val="000000"/>
              </a:solidFill>
              <a:round/>
              <a:headEnd/>
              <a:tailEnd/>
            </a:ln>
          </p:spPr>
          <p:txBody>
            <a:bodyPr/>
            <a:lstStyle/>
            <a:p>
              <a:endParaRPr lang="de-DE"/>
            </a:p>
          </p:txBody>
        </p:sp>
        <p:sp>
          <p:nvSpPr>
            <p:cNvPr id="16433" name="Oval 284"/>
            <p:cNvSpPr>
              <a:spLocks noChangeArrowheads="1"/>
            </p:cNvSpPr>
            <p:nvPr/>
          </p:nvSpPr>
          <p:spPr bwMode="auto">
            <a:xfrm>
              <a:off x="996" y="3325"/>
              <a:ext cx="79" cy="54"/>
            </a:xfrm>
            <a:prstGeom prst="ellipse">
              <a:avLst/>
            </a:prstGeom>
            <a:solidFill>
              <a:srgbClr val="FFFF00"/>
            </a:solidFill>
            <a:ln w="12700">
              <a:solidFill>
                <a:srgbClr val="000000"/>
              </a:solidFill>
              <a:round/>
              <a:headEnd/>
              <a:tailEnd/>
            </a:ln>
          </p:spPr>
          <p:txBody>
            <a:bodyPr/>
            <a:lstStyle/>
            <a:p>
              <a:endParaRPr lang="de-DE"/>
            </a:p>
          </p:txBody>
        </p:sp>
        <p:sp>
          <p:nvSpPr>
            <p:cNvPr id="16434" name="Oval 285"/>
            <p:cNvSpPr>
              <a:spLocks noChangeArrowheads="1"/>
            </p:cNvSpPr>
            <p:nvPr/>
          </p:nvSpPr>
          <p:spPr bwMode="auto">
            <a:xfrm>
              <a:off x="1108" y="3328"/>
              <a:ext cx="79" cy="54"/>
            </a:xfrm>
            <a:prstGeom prst="ellipse">
              <a:avLst/>
            </a:prstGeom>
            <a:solidFill>
              <a:srgbClr val="FFFF00"/>
            </a:solidFill>
            <a:ln w="12700">
              <a:solidFill>
                <a:srgbClr val="000000"/>
              </a:solidFill>
              <a:round/>
              <a:headEnd/>
              <a:tailEnd/>
            </a:ln>
          </p:spPr>
          <p:txBody>
            <a:bodyPr/>
            <a:lstStyle/>
            <a:p>
              <a:endParaRPr lang="de-DE"/>
            </a:p>
          </p:txBody>
        </p:sp>
        <p:sp>
          <p:nvSpPr>
            <p:cNvPr id="16435" name="Oval 286"/>
            <p:cNvSpPr>
              <a:spLocks noChangeArrowheads="1"/>
            </p:cNvSpPr>
            <p:nvPr/>
          </p:nvSpPr>
          <p:spPr bwMode="auto">
            <a:xfrm>
              <a:off x="1220" y="3305"/>
              <a:ext cx="79" cy="54"/>
            </a:xfrm>
            <a:prstGeom prst="ellipse">
              <a:avLst/>
            </a:prstGeom>
            <a:solidFill>
              <a:srgbClr val="FFFF00"/>
            </a:solidFill>
            <a:ln w="12700">
              <a:solidFill>
                <a:srgbClr val="000000"/>
              </a:solidFill>
              <a:round/>
              <a:headEnd/>
              <a:tailEnd/>
            </a:ln>
          </p:spPr>
          <p:txBody>
            <a:bodyPr/>
            <a:lstStyle/>
            <a:p>
              <a:endParaRPr lang="de-DE"/>
            </a:p>
          </p:txBody>
        </p:sp>
        <p:sp>
          <p:nvSpPr>
            <p:cNvPr id="16436" name="Oval 287"/>
            <p:cNvSpPr>
              <a:spLocks noChangeArrowheads="1"/>
            </p:cNvSpPr>
            <p:nvPr/>
          </p:nvSpPr>
          <p:spPr bwMode="auto">
            <a:xfrm>
              <a:off x="1334" y="3277"/>
              <a:ext cx="78" cy="55"/>
            </a:xfrm>
            <a:prstGeom prst="ellipse">
              <a:avLst/>
            </a:prstGeom>
            <a:solidFill>
              <a:srgbClr val="FFFF00"/>
            </a:solidFill>
            <a:ln w="12700">
              <a:solidFill>
                <a:srgbClr val="000000"/>
              </a:solidFill>
              <a:round/>
              <a:headEnd/>
              <a:tailEnd/>
            </a:ln>
          </p:spPr>
          <p:txBody>
            <a:bodyPr/>
            <a:lstStyle/>
            <a:p>
              <a:endParaRPr lang="de-DE"/>
            </a:p>
          </p:txBody>
        </p:sp>
        <p:sp>
          <p:nvSpPr>
            <p:cNvPr id="16437" name="Oval 288"/>
            <p:cNvSpPr>
              <a:spLocks noChangeArrowheads="1"/>
            </p:cNvSpPr>
            <p:nvPr/>
          </p:nvSpPr>
          <p:spPr bwMode="auto">
            <a:xfrm>
              <a:off x="1446" y="2898"/>
              <a:ext cx="78" cy="54"/>
            </a:xfrm>
            <a:prstGeom prst="ellipse">
              <a:avLst/>
            </a:prstGeom>
            <a:solidFill>
              <a:srgbClr val="FFFF00"/>
            </a:solidFill>
            <a:ln w="12700">
              <a:solidFill>
                <a:srgbClr val="000000"/>
              </a:solidFill>
              <a:round/>
              <a:headEnd/>
              <a:tailEnd/>
            </a:ln>
          </p:spPr>
          <p:txBody>
            <a:bodyPr/>
            <a:lstStyle/>
            <a:p>
              <a:endParaRPr lang="de-DE"/>
            </a:p>
          </p:txBody>
        </p:sp>
        <p:sp>
          <p:nvSpPr>
            <p:cNvPr id="16438" name="Oval 289"/>
            <p:cNvSpPr>
              <a:spLocks noChangeArrowheads="1"/>
            </p:cNvSpPr>
            <p:nvPr/>
          </p:nvSpPr>
          <p:spPr bwMode="auto">
            <a:xfrm>
              <a:off x="1559" y="2825"/>
              <a:ext cx="77" cy="55"/>
            </a:xfrm>
            <a:prstGeom prst="ellipse">
              <a:avLst/>
            </a:prstGeom>
            <a:solidFill>
              <a:srgbClr val="FFFF00"/>
            </a:solidFill>
            <a:ln w="12700">
              <a:solidFill>
                <a:srgbClr val="000000"/>
              </a:solidFill>
              <a:round/>
              <a:headEnd/>
              <a:tailEnd/>
            </a:ln>
          </p:spPr>
          <p:txBody>
            <a:bodyPr/>
            <a:lstStyle/>
            <a:p>
              <a:endParaRPr lang="de-DE"/>
            </a:p>
          </p:txBody>
        </p:sp>
        <p:sp>
          <p:nvSpPr>
            <p:cNvPr id="16439" name="Oval 290"/>
            <p:cNvSpPr>
              <a:spLocks noChangeArrowheads="1"/>
            </p:cNvSpPr>
            <p:nvPr/>
          </p:nvSpPr>
          <p:spPr bwMode="auto">
            <a:xfrm>
              <a:off x="1671" y="3024"/>
              <a:ext cx="79" cy="54"/>
            </a:xfrm>
            <a:prstGeom prst="ellipse">
              <a:avLst/>
            </a:prstGeom>
            <a:solidFill>
              <a:srgbClr val="FFFF00"/>
            </a:solidFill>
            <a:ln w="12700">
              <a:solidFill>
                <a:srgbClr val="000000"/>
              </a:solidFill>
              <a:round/>
              <a:headEnd/>
              <a:tailEnd/>
            </a:ln>
          </p:spPr>
          <p:txBody>
            <a:bodyPr/>
            <a:lstStyle/>
            <a:p>
              <a:endParaRPr lang="de-DE"/>
            </a:p>
          </p:txBody>
        </p:sp>
        <p:sp>
          <p:nvSpPr>
            <p:cNvPr id="16440" name="Oval 291"/>
            <p:cNvSpPr>
              <a:spLocks noChangeArrowheads="1"/>
            </p:cNvSpPr>
            <p:nvPr/>
          </p:nvSpPr>
          <p:spPr bwMode="auto">
            <a:xfrm>
              <a:off x="1783" y="3042"/>
              <a:ext cx="79" cy="55"/>
            </a:xfrm>
            <a:prstGeom prst="ellipse">
              <a:avLst/>
            </a:prstGeom>
            <a:solidFill>
              <a:srgbClr val="FFFF00"/>
            </a:solidFill>
            <a:ln w="12700">
              <a:solidFill>
                <a:srgbClr val="000000"/>
              </a:solidFill>
              <a:round/>
              <a:headEnd/>
              <a:tailEnd/>
            </a:ln>
          </p:spPr>
          <p:txBody>
            <a:bodyPr/>
            <a:lstStyle/>
            <a:p>
              <a:endParaRPr lang="de-DE"/>
            </a:p>
          </p:txBody>
        </p:sp>
        <p:sp>
          <p:nvSpPr>
            <p:cNvPr id="16441" name="Oval 292"/>
            <p:cNvSpPr>
              <a:spLocks noChangeArrowheads="1"/>
            </p:cNvSpPr>
            <p:nvPr/>
          </p:nvSpPr>
          <p:spPr bwMode="auto">
            <a:xfrm>
              <a:off x="1897" y="2843"/>
              <a:ext cx="78" cy="55"/>
            </a:xfrm>
            <a:prstGeom prst="ellipse">
              <a:avLst/>
            </a:prstGeom>
            <a:solidFill>
              <a:srgbClr val="FFFF00"/>
            </a:solidFill>
            <a:ln w="12700">
              <a:solidFill>
                <a:srgbClr val="000000"/>
              </a:solidFill>
              <a:round/>
              <a:headEnd/>
              <a:tailEnd/>
            </a:ln>
          </p:spPr>
          <p:txBody>
            <a:bodyPr/>
            <a:lstStyle/>
            <a:p>
              <a:endParaRPr lang="de-DE"/>
            </a:p>
          </p:txBody>
        </p:sp>
        <p:sp>
          <p:nvSpPr>
            <p:cNvPr id="16442" name="Oval 293"/>
            <p:cNvSpPr>
              <a:spLocks noChangeArrowheads="1"/>
            </p:cNvSpPr>
            <p:nvPr/>
          </p:nvSpPr>
          <p:spPr bwMode="auto">
            <a:xfrm>
              <a:off x="2009" y="2916"/>
              <a:ext cx="78" cy="54"/>
            </a:xfrm>
            <a:prstGeom prst="ellipse">
              <a:avLst/>
            </a:prstGeom>
            <a:solidFill>
              <a:srgbClr val="FFFF00"/>
            </a:solidFill>
            <a:ln w="12700">
              <a:solidFill>
                <a:srgbClr val="000000"/>
              </a:solidFill>
              <a:round/>
              <a:headEnd/>
              <a:tailEnd/>
            </a:ln>
          </p:spPr>
          <p:txBody>
            <a:bodyPr/>
            <a:lstStyle/>
            <a:p>
              <a:endParaRPr lang="de-DE"/>
            </a:p>
          </p:txBody>
        </p:sp>
        <p:sp>
          <p:nvSpPr>
            <p:cNvPr id="16443" name="Oval 294"/>
            <p:cNvSpPr>
              <a:spLocks noChangeArrowheads="1"/>
            </p:cNvSpPr>
            <p:nvPr/>
          </p:nvSpPr>
          <p:spPr bwMode="auto">
            <a:xfrm>
              <a:off x="2121" y="3006"/>
              <a:ext cx="78" cy="55"/>
            </a:xfrm>
            <a:prstGeom prst="ellipse">
              <a:avLst/>
            </a:prstGeom>
            <a:solidFill>
              <a:srgbClr val="FFFF00"/>
            </a:solidFill>
            <a:ln w="12700">
              <a:solidFill>
                <a:srgbClr val="000000"/>
              </a:solidFill>
              <a:round/>
              <a:headEnd/>
              <a:tailEnd/>
            </a:ln>
          </p:spPr>
          <p:txBody>
            <a:bodyPr/>
            <a:lstStyle/>
            <a:p>
              <a:endParaRPr lang="de-DE"/>
            </a:p>
          </p:txBody>
        </p:sp>
        <p:sp>
          <p:nvSpPr>
            <p:cNvPr id="16444" name="Oval 295"/>
            <p:cNvSpPr>
              <a:spLocks noChangeArrowheads="1"/>
            </p:cNvSpPr>
            <p:nvPr/>
          </p:nvSpPr>
          <p:spPr bwMode="auto">
            <a:xfrm>
              <a:off x="2234" y="2952"/>
              <a:ext cx="79" cy="54"/>
            </a:xfrm>
            <a:prstGeom prst="ellipse">
              <a:avLst/>
            </a:prstGeom>
            <a:solidFill>
              <a:srgbClr val="FFFF00"/>
            </a:solidFill>
            <a:ln w="12700">
              <a:solidFill>
                <a:srgbClr val="000000"/>
              </a:solidFill>
              <a:round/>
              <a:headEnd/>
              <a:tailEnd/>
            </a:ln>
          </p:spPr>
          <p:txBody>
            <a:bodyPr/>
            <a:lstStyle/>
            <a:p>
              <a:endParaRPr lang="de-DE"/>
            </a:p>
          </p:txBody>
        </p:sp>
        <p:sp>
          <p:nvSpPr>
            <p:cNvPr id="16445" name="Oval 296"/>
            <p:cNvSpPr>
              <a:spLocks noChangeArrowheads="1"/>
            </p:cNvSpPr>
            <p:nvPr/>
          </p:nvSpPr>
          <p:spPr bwMode="auto">
            <a:xfrm>
              <a:off x="2347" y="3042"/>
              <a:ext cx="79" cy="55"/>
            </a:xfrm>
            <a:prstGeom prst="ellipse">
              <a:avLst/>
            </a:prstGeom>
            <a:solidFill>
              <a:srgbClr val="FFFF00"/>
            </a:solidFill>
            <a:ln w="12700">
              <a:solidFill>
                <a:srgbClr val="000000"/>
              </a:solidFill>
              <a:round/>
              <a:headEnd/>
              <a:tailEnd/>
            </a:ln>
          </p:spPr>
          <p:txBody>
            <a:bodyPr/>
            <a:lstStyle/>
            <a:p>
              <a:endParaRPr lang="de-DE"/>
            </a:p>
          </p:txBody>
        </p:sp>
        <p:sp>
          <p:nvSpPr>
            <p:cNvPr id="16446" name="Oval 297"/>
            <p:cNvSpPr>
              <a:spLocks noChangeArrowheads="1"/>
            </p:cNvSpPr>
            <p:nvPr/>
          </p:nvSpPr>
          <p:spPr bwMode="auto">
            <a:xfrm>
              <a:off x="2460" y="2717"/>
              <a:ext cx="78" cy="54"/>
            </a:xfrm>
            <a:prstGeom prst="ellipse">
              <a:avLst/>
            </a:prstGeom>
            <a:solidFill>
              <a:srgbClr val="FFFF00"/>
            </a:solidFill>
            <a:ln w="12700">
              <a:solidFill>
                <a:srgbClr val="000000"/>
              </a:solidFill>
              <a:round/>
              <a:headEnd/>
              <a:tailEnd/>
            </a:ln>
          </p:spPr>
          <p:txBody>
            <a:bodyPr/>
            <a:lstStyle/>
            <a:p>
              <a:endParaRPr lang="de-DE"/>
            </a:p>
          </p:txBody>
        </p:sp>
        <p:sp>
          <p:nvSpPr>
            <p:cNvPr id="16447" name="Oval 298"/>
            <p:cNvSpPr>
              <a:spLocks noChangeArrowheads="1"/>
            </p:cNvSpPr>
            <p:nvPr/>
          </p:nvSpPr>
          <p:spPr bwMode="auto">
            <a:xfrm>
              <a:off x="2572" y="2573"/>
              <a:ext cx="79" cy="54"/>
            </a:xfrm>
            <a:prstGeom prst="ellipse">
              <a:avLst/>
            </a:prstGeom>
            <a:solidFill>
              <a:srgbClr val="FFFF00"/>
            </a:solidFill>
            <a:ln w="12700">
              <a:solidFill>
                <a:srgbClr val="000000"/>
              </a:solidFill>
              <a:round/>
              <a:headEnd/>
              <a:tailEnd/>
            </a:ln>
          </p:spPr>
          <p:txBody>
            <a:bodyPr/>
            <a:lstStyle/>
            <a:p>
              <a:endParaRPr lang="de-DE"/>
            </a:p>
          </p:txBody>
        </p:sp>
        <p:sp>
          <p:nvSpPr>
            <p:cNvPr id="16448" name="Oval 299"/>
            <p:cNvSpPr>
              <a:spLocks noChangeArrowheads="1"/>
            </p:cNvSpPr>
            <p:nvPr/>
          </p:nvSpPr>
          <p:spPr bwMode="auto">
            <a:xfrm>
              <a:off x="2684" y="2627"/>
              <a:ext cx="79" cy="54"/>
            </a:xfrm>
            <a:prstGeom prst="ellipse">
              <a:avLst/>
            </a:prstGeom>
            <a:solidFill>
              <a:srgbClr val="FFFF00"/>
            </a:solidFill>
            <a:ln w="12700">
              <a:solidFill>
                <a:srgbClr val="000000"/>
              </a:solidFill>
              <a:round/>
              <a:headEnd/>
              <a:tailEnd/>
            </a:ln>
          </p:spPr>
          <p:txBody>
            <a:bodyPr/>
            <a:lstStyle/>
            <a:p>
              <a:endParaRPr lang="de-DE"/>
            </a:p>
          </p:txBody>
        </p:sp>
        <p:sp>
          <p:nvSpPr>
            <p:cNvPr id="16449" name="Oval 300"/>
            <p:cNvSpPr>
              <a:spLocks noChangeArrowheads="1"/>
            </p:cNvSpPr>
            <p:nvPr/>
          </p:nvSpPr>
          <p:spPr bwMode="auto">
            <a:xfrm>
              <a:off x="2797" y="2409"/>
              <a:ext cx="79" cy="55"/>
            </a:xfrm>
            <a:prstGeom prst="ellipse">
              <a:avLst/>
            </a:prstGeom>
            <a:solidFill>
              <a:srgbClr val="FFFF00"/>
            </a:solidFill>
            <a:ln w="12700">
              <a:solidFill>
                <a:srgbClr val="000000"/>
              </a:solidFill>
              <a:round/>
              <a:headEnd/>
              <a:tailEnd/>
            </a:ln>
          </p:spPr>
          <p:txBody>
            <a:bodyPr/>
            <a:lstStyle/>
            <a:p>
              <a:endParaRPr lang="de-DE"/>
            </a:p>
          </p:txBody>
        </p:sp>
        <p:sp>
          <p:nvSpPr>
            <p:cNvPr id="16450" name="Oval 301"/>
            <p:cNvSpPr>
              <a:spLocks noChangeArrowheads="1"/>
            </p:cNvSpPr>
            <p:nvPr/>
          </p:nvSpPr>
          <p:spPr bwMode="auto">
            <a:xfrm>
              <a:off x="2910" y="2409"/>
              <a:ext cx="80" cy="55"/>
            </a:xfrm>
            <a:prstGeom prst="ellipse">
              <a:avLst/>
            </a:prstGeom>
            <a:solidFill>
              <a:srgbClr val="FFFF00"/>
            </a:solidFill>
            <a:ln w="12700">
              <a:solidFill>
                <a:srgbClr val="000000"/>
              </a:solidFill>
              <a:round/>
              <a:headEnd/>
              <a:tailEnd/>
            </a:ln>
          </p:spPr>
          <p:txBody>
            <a:bodyPr/>
            <a:lstStyle/>
            <a:p>
              <a:endParaRPr lang="de-DE"/>
            </a:p>
          </p:txBody>
        </p:sp>
        <p:sp>
          <p:nvSpPr>
            <p:cNvPr id="16451" name="Oval 302"/>
            <p:cNvSpPr>
              <a:spLocks noChangeArrowheads="1"/>
            </p:cNvSpPr>
            <p:nvPr/>
          </p:nvSpPr>
          <p:spPr bwMode="auto">
            <a:xfrm>
              <a:off x="3023" y="2663"/>
              <a:ext cx="79" cy="54"/>
            </a:xfrm>
            <a:prstGeom prst="ellipse">
              <a:avLst/>
            </a:prstGeom>
            <a:solidFill>
              <a:srgbClr val="FFFF00"/>
            </a:solidFill>
            <a:ln w="12700">
              <a:solidFill>
                <a:srgbClr val="000000"/>
              </a:solidFill>
              <a:round/>
              <a:headEnd/>
              <a:tailEnd/>
            </a:ln>
          </p:spPr>
          <p:txBody>
            <a:bodyPr/>
            <a:lstStyle/>
            <a:p>
              <a:endParaRPr lang="de-DE"/>
            </a:p>
          </p:txBody>
        </p:sp>
        <p:sp>
          <p:nvSpPr>
            <p:cNvPr id="16452" name="Oval 303"/>
            <p:cNvSpPr>
              <a:spLocks noChangeArrowheads="1"/>
            </p:cNvSpPr>
            <p:nvPr/>
          </p:nvSpPr>
          <p:spPr bwMode="auto">
            <a:xfrm>
              <a:off x="3136" y="2627"/>
              <a:ext cx="78" cy="54"/>
            </a:xfrm>
            <a:prstGeom prst="ellipse">
              <a:avLst/>
            </a:prstGeom>
            <a:solidFill>
              <a:srgbClr val="FFFF00"/>
            </a:solidFill>
            <a:ln w="12700">
              <a:solidFill>
                <a:srgbClr val="000000"/>
              </a:solidFill>
              <a:round/>
              <a:headEnd/>
              <a:tailEnd/>
            </a:ln>
          </p:spPr>
          <p:txBody>
            <a:bodyPr/>
            <a:lstStyle/>
            <a:p>
              <a:endParaRPr lang="de-DE"/>
            </a:p>
          </p:txBody>
        </p:sp>
        <p:sp>
          <p:nvSpPr>
            <p:cNvPr id="16453" name="Oval 304"/>
            <p:cNvSpPr>
              <a:spLocks noChangeArrowheads="1"/>
            </p:cNvSpPr>
            <p:nvPr/>
          </p:nvSpPr>
          <p:spPr bwMode="auto">
            <a:xfrm>
              <a:off x="3248" y="2880"/>
              <a:ext cx="78" cy="54"/>
            </a:xfrm>
            <a:prstGeom prst="ellipse">
              <a:avLst/>
            </a:prstGeom>
            <a:solidFill>
              <a:srgbClr val="FFFF00"/>
            </a:solidFill>
            <a:ln w="12700">
              <a:solidFill>
                <a:srgbClr val="000000"/>
              </a:solidFill>
              <a:round/>
              <a:headEnd/>
              <a:tailEnd/>
            </a:ln>
          </p:spPr>
          <p:txBody>
            <a:bodyPr/>
            <a:lstStyle/>
            <a:p>
              <a:endParaRPr lang="de-DE"/>
            </a:p>
          </p:txBody>
        </p:sp>
        <p:sp>
          <p:nvSpPr>
            <p:cNvPr id="16454" name="Rectangle 306"/>
            <p:cNvSpPr>
              <a:spLocks noChangeArrowheads="1"/>
            </p:cNvSpPr>
            <p:nvPr/>
          </p:nvSpPr>
          <p:spPr bwMode="auto">
            <a:xfrm>
              <a:off x="158" y="3243"/>
              <a:ext cx="35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1,0E+06</a:t>
              </a:r>
            </a:p>
          </p:txBody>
        </p:sp>
        <p:sp>
          <p:nvSpPr>
            <p:cNvPr id="16455" name="Rectangle 307"/>
            <p:cNvSpPr>
              <a:spLocks noChangeArrowheads="1"/>
            </p:cNvSpPr>
            <p:nvPr/>
          </p:nvSpPr>
          <p:spPr bwMode="auto">
            <a:xfrm>
              <a:off x="158" y="3037"/>
              <a:ext cx="35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2,0E+06</a:t>
              </a:r>
            </a:p>
          </p:txBody>
        </p:sp>
        <p:sp>
          <p:nvSpPr>
            <p:cNvPr id="16456" name="Rectangle 308"/>
            <p:cNvSpPr>
              <a:spLocks noChangeArrowheads="1"/>
            </p:cNvSpPr>
            <p:nvPr/>
          </p:nvSpPr>
          <p:spPr bwMode="auto">
            <a:xfrm>
              <a:off x="158" y="2861"/>
              <a:ext cx="35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3,0E+06</a:t>
              </a:r>
            </a:p>
          </p:txBody>
        </p:sp>
        <p:sp>
          <p:nvSpPr>
            <p:cNvPr id="16457" name="Rectangle 309"/>
            <p:cNvSpPr>
              <a:spLocks noChangeArrowheads="1"/>
            </p:cNvSpPr>
            <p:nvPr/>
          </p:nvSpPr>
          <p:spPr bwMode="auto">
            <a:xfrm>
              <a:off x="158" y="2690"/>
              <a:ext cx="35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4,0E+06</a:t>
              </a:r>
            </a:p>
          </p:txBody>
        </p:sp>
        <p:sp>
          <p:nvSpPr>
            <p:cNvPr id="16458" name="Rectangle 310"/>
            <p:cNvSpPr>
              <a:spLocks noChangeArrowheads="1"/>
            </p:cNvSpPr>
            <p:nvPr/>
          </p:nvSpPr>
          <p:spPr bwMode="auto">
            <a:xfrm>
              <a:off x="158" y="2515"/>
              <a:ext cx="35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5,0E+06</a:t>
              </a:r>
            </a:p>
          </p:txBody>
        </p:sp>
        <p:sp>
          <p:nvSpPr>
            <p:cNvPr id="16459" name="Rectangle 315"/>
            <p:cNvSpPr>
              <a:spLocks noChangeArrowheads="1"/>
            </p:cNvSpPr>
            <p:nvPr/>
          </p:nvSpPr>
          <p:spPr bwMode="auto">
            <a:xfrm>
              <a:off x="875" y="3514"/>
              <a:ext cx="9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a:solidFill>
                    <a:srgbClr val="3E27E5"/>
                  </a:solidFill>
                  <a:latin typeface="Times New Roman" pitchFamily="18" charset="0"/>
                </a:rPr>
                <a:t>III</a:t>
              </a:r>
              <a:endParaRPr lang="ru-RU">
                <a:solidFill>
                  <a:srgbClr val="3E27E5"/>
                </a:solidFill>
              </a:endParaRPr>
            </a:p>
          </p:txBody>
        </p:sp>
        <p:sp>
          <p:nvSpPr>
            <p:cNvPr id="16460" name="Rectangle 316"/>
            <p:cNvSpPr>
              <a:spLocks noChangeArrowheads="1"/>
            </p:cNvSpPr>
            <p:nvPr/>
          </p:nvSpPr>
          <p:spPr bwMode="auto">
            <a:xfrm>
              <a:off x="1206" y="3514"/>
              <a:ext cx="10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a:solidFill>
                    <a:srgbClr val="3E27E5"/>
                  </a:solidFill>
                  <a:latin typeface="Times New Roman" pitchFamily="18" charset="0"/>
                </a:rPr>
                <a:t>VI</a:t>
              </a:r>
              <a:endParaRPr lang="ru-RU">
                <a:solidFill>
                  <a:srgbClr val="3E27E5"/>
                </a:solidFill>
              </a:endParaRPr>
            </a:p>
          </p:txBody>
        </p:sp>
        <p:sp>
          <p:nvSpPr>
            <p:cNvPr id="16461" name="Rectangle 317"/>
            <p:cNvSpPr>
              <a:spLocks noChangeArrowheads="1"/>
            </p:cNvSpPr>
            <p:nvPr/>
          </p:nvSpPr>
          <p:spPr bwMode="auto">
            <a:xfrm>
              <a:off x="1544" y="3514"/>
              <a:ext cx="10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a:solidFill>
                    <a:srgbClr val="3E27E5"/>
                  </a:solidFill>
                  <a:latin typeface="Times New Roman" pitchFamily="18" charset="0"/>
                </a:rPr>
                <a:t>IX</a:t>
              </a:r>
              <a:endParaRPr lang="ru-RU">
                <a:solidFill>
                  <a:srgbClr val="3E27E5"/>
                </a:solidFill>
              </a:endParaRPr>
            </a:p>
          </p:txBody>
        </p:sp>
        <p:sp>
          <p:nvSpPr>
            <p:cNvPr id="16462" name="Rectangle 318"/>
            <p:cNvSpPr>
              <a:spLocks noChangeArrowheads="1"/>
            </p:cNvSpPr>
            <p:nvPr/>
          </p:nvSpPr>
          <p:spPr bwMode="auto">
            <a:xfrm>
              <a:off x="1867" y="3514"/>
              <a:ext cx="13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a:solidFill>
                    <a:srgbClr val="3E27E5"/>
                  </a:solidFill>
                  <a:latin typeface="Times New Roman" pitchFamily="18" charset="0"/>
                </a:rPr>
                <a:t>XII</a:t>
              </a:r>
              <a:endParaRPr lang="ru-RU">
                <a:solidFill>
                  <a:srgbClr val="3E27E5"/>
                </a:solidFill>
              </a:endParaRPr>
            </a:p>
          </p:txBody>
        </p:sp>
        <p:sp>
          <p:nvSpPr>
            <p:cNvPr id="16463" name="Rectangle 319"/>
            <p:cNvSpPr>
              <a:spLocks noChangeArrowheads="1"/>
            </p:cNvSpPr>
            <p:nvPr/>
          </p:nvSpPr>
          <p:spPr bwMode="auto">
            <a:xfrm>
              <a:off x="2225" y="3514"/>
              <a:ext cx="9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a:solidFill>
                    <a:srgbClr val="3E27E5"/>
                  </a:solidFill>
                  <a:latin typeface="Times New Roman" pitchFamily="18" charset="0"/>
                </a:rPr>
                <a:t>III</a:t>
              </a:r>
              <a:endParaRPr lang="ru-RU">
                <a:solidFill>
                  <a:srgbClr val="3E27E5"/>
                </a:solidFill>
              </a:endParaRPr>
            </a:p>
          </p:txBody>
        </p:sp>
        <p:sp>
          <p:nvSpPr>
            <p:cNvPr id="16464" name="Rectangle 320"/>
            <p:cNvSpPr>
              <a:spLocks noChangeArrowheads="1"/>
            </p:cNvSpPr>
            <p:nvPr/>
          </p:nvSpPr>
          <p:spPr bwMode="auto">
            <a:xfrm>
              <a:off x="2559" y="3514"/>
              <a:ext cx="10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a:solidFill>
                    <a:srgbClr val="3E27E5"/>
                  </a:solidFill>
                  <a:latin typeface="Times New Roman" pitchFamily="18" charset="0"/>
                </a:rPr>
                <a:t>VI</a:t>
              </a:r>
              <a:endParaRPr lang="ru-RU">
                <a:solidFill>
                  <a:srgbClr val="3E27E5"/>
                </a:solidFill>
              </a:endParaRPr>
            </a:p>
          </p:txBody>
        </p:sp>
        <p:sp>
          <p:nvSpPr>
            <p:cNvPr id="16465" name="Rectangle 321"/>
            <p:cNvSpPr>
              <a:spLocks noChangeArrowheads="1"/>
            </p:cNvSpPr>
            <p:nvPr/>
          </p:nvSpPr>
          <p:spPr bwMode="auto">
            <a:xfrm>
              <a:off x="2897" y="3514"/>
              <a:ext cx="10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a:solidFill>
                    <a:srgbClr val="3E27E5"/>
                  </a:solidFill>
                  <a:latin typeface="Times New Roman" pitchFamily="18" charset="0"/>
                </a:rPr>
                <a:t>IX</a:t>
              </a:r>
              <a:endParaRPr lang="ru-RU">
                <a:solidFill>
                  <a:srgbClr val="3E27E5"/>
                </a:solidFill>
              </a:endParaRPr>
            </a:p>
          </p:txBody>
        </p:sp>
        <p:sp>
          <p:nvSpPr>
            <p:cNvPr id="16466" name="Rectangle 322"/>
            <p:cNvSpPr>
              <a:spLocks noChangeArrowheads="1"/>
            </p:cNvSpPr>
            <p:nvPr/>
          </p:nvSpPr>
          <p:spPr bwMode="auto">
            <a:xfrm>
              <a:off x="3218" y="3514"/>
              <a:ext cx="13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a:solidFill>
                    <a:srgbClr val="3E27E5"/>
                  </a:solidFill>
                  <a:latin typeface="Times New Roman" pitchFamily="18" charset="0"/>
                </a:rPr>
                <a:t>XII</a:t>
              </a:r>
              <a:endParaRPr lang="ru-RU">
                <a:solidFill>
                  <a:srgbClr val="3E27E5"/>
                </a:solidFill>
              </a:endParaRPr>
            </a:p>
          </p:txBody>
        </p:sp>
        <p:sp>
          <p:nvSpPr>
            <p:cNvPr id="16467" name="Line 352"/>
            <p:cNvSpPr>
              <a:spLocks noChangeShapeType="1"/>
            </p:cNvSpPr>
            <p:nvPr/>
          </p:nvSpPr>
          <p:spPr bwMode="auto">
            <a:xfrm>
              <a:off x="1418" y="3658"/>
              <a:ext cx="554" cy="0"/>
            </a:xfrm>
            <a:prstGeom prst="line">
              <a:avLst/>
            </a:prstGeom>
            <a:noFill/>
            <a:ln w="9525">
              <a:solidFill>
                <a:srgbClr val="3E27E5"/>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16468" name="Line 353"/>
            <p:cNvSpPr>
              <a:spLocks noChangeShapeType="1"/>
            </p:cNvSpPr>
            <p:nvPr/>
          </p:nvSpPr>
          <p:spPr bwMode="auto">
            <a:xfrm flipH="1">
              <a:off x="662" y="3658"/>
              <a:ext cx="403" cy="0"/>
            </a:xfrm>
            <a:prstGeom prst="line">
              <a:avLst/>
            </a:prstGeom>
            <a:noFill/>
            <a:ln w="9525">
              <a:solidFill>
                <a:srgbClr val="3E27E5"/>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16469" name="Line 354"/>
            <p:cNvSpPr>
              <a:spLocks noChangeShapeType="1"/>
            </p:cNvSpPr>
            <p:nvPr/>
          </p:nvSpPr>
          <p:spPr bwMode="auto">
            <a:xfrm flipH="1">
              <a:off x="1972" y="3658"/>
              <a:ext cx="553" cy="0"/>
            </a:xfrm>
            <a:prstGeom prst="line">
              <a:avLst/>
            </a:prstGeom>
            <a:noFill/>
            <a:ln w="9525">
              <a:solidFill>
                <a:srgbClr val="3E27E5"/>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16470" name="Line 355"/>
            <p:cNvSpPr>
              <a:spLocks noChangeShapeType="1"/>
            </p:cNvSpPr>
            <p:nvPr/>
          </p:nvSpPr>
          <p:spPr bwMode="auto">
            <a:xfrm>
              <a:off x="2788" y="3658"/>
              <a:ext cx="545" cy="0"/>
            </a:xfrm>
            <a:prstGeom prst="line">
              <a:avLst/>
            </a:prstGeom>
            <a:noFill/>
            <a:ln w="9525">
              <a:solidFill>
                <a:srgbClr val="3E27E5"/>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25957" name="Text Box 357"/>
            <p:cNvSpPr txBox="1">
              <a:spLocks noChangeArrowheads="1"/>
            </p:cNvSpPr>
            <p:nvPr/>
          </p:nvSpPr>
          <p:spPr bwMode="auto">
            <a:xfrm>
              <a:off x="612" y="2205"/>
              <a:ext cx="1263" cy="244"/>
            </a:xfrm>
            <a:prstGeom prst="rect">
              <a:avLst/>
            </a:prstGeom>
            <a:noFill/>
            <a:ln w="9525" algn="ctr">
              <a:noFill/>
              <a:miter lim="800000"/>
              <a:headEnd/>
              <a:tailEnd/>
            </a:ln>
            <a:effectLst/>
          </p:spPr>
          <p:txBody>
            <a:bodyPr wrap="none">
              <a:spAutoFit/>
            </a:bodyPr>
            <a:lstStyle/>
            <a:p>
              <a:pPr>
                <a:defRPr/>
              </a:pPr>
              <a:r>
                <a:rPr lang="en-US" sz="1600" b="1" baseline="30000">
                  <a:solidFill>
                    <a:srgbClr val="FFFF00"/>
                  </a:solidFill>
                  <a:effectLst>
                    <a:outerShdw blurRad="38100" dist="38100" dir="2700000" algn="tl">
                      <a:srgbClr val="000000"/>
                    </a:outerShdw>
                  </a:effectLst>
                  <a:latin typeface="Arial" charset="0"/>
                </a:rPr>
                <a:t>238+239+240</a:t>
              </a:r>
              <a:r>
                <a:rPr lang="en-US" sz="1600" b="1">
                  <a:solidFill>
                    <a:srgbClr val="FFFF00"/>
                  </a:solidFill>
                  <a:effectLst>
                    <a:outerShdw blurRad="38100" dist="38100" dir="2700000" algn="tl">
                      <a:srgbClr val="000000"/>
                    </a:outerShdw>
                  </a:effectLst>
                  <a:latin typeface="Arial" charset="0"/>
                </a:rPr>
                <a:t>Pu, Bq/m</a:t>
              </a:r>
              <a:r>
                <a:rPr lang="en-US" sz="1600" b="1" baseline="30000">
                  <a:solidFill>
                    <a:srgbClr val="FFFF00"/>
                  </a:solidFill>
                  <a:effectLst>
                    <a:outerShdw blurRad="38100" dist="38100" dir="2700000" algn="tl">
                      <a:srgbClr val="000000"/>
                    </a:outerShdw>
                  </a:effectLst>
                  <a:latin typeface="Arial" charset="0"/>
                </a:rPr>
                <a:t>3</a:t>
              </a:r>
              <a:endParaRPr lang="ru-RU" sz="1600" b="1" baseline="30000">
                <a:solidFill>
                  <a:srgbClr val="FFFF00"/>
                </a:solidFill>
                <a:effectLst>
                  <a:outerShdw blurRad="38100" dist="38100" dir="2700000" algn="tl">
                    <a:srgbClr val="000000"/>
                  </a:outerShdw>
                </a:effectLst>
                <a:latin typeface="Arial" charset="0"/>
              </a:endParaRPr>
            </a:p>
          </p:txBody>
        </p:sp>
      </p:grpSp>
      <p:sp>
        <p:nvSpPr>
          <p:cNvPr id="16389" name="Text Box 367"/>
          <p:cNvSpPr txBox="1">
            <a:spLocks noChangeArrowheads="1"/>
          </p:cNvSpPr>
          <p:nvPr/>
        </p:nvSpPr>
        <p:spPr bwMode="auto">
          <a:xfrm>
            <a:off x="5364163" y="4797425"/>
            <a:ext cx="35988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1600">
                <a:latin typeface="Arial" charset="0"/>
              </a:rPr>
              <a:t>Dynamics of the Pu concentration in the LRW in </a:t>
            </a:r>
            <a:r>
              <a:rPr lang="ru-RU" sz="1600">
                <a:latin typeface="Arial" charset="0"/>
              </a:rPr>
              <a:t>001/3 </a:t>
            </a:r>
            <a:r>
              <a:rPr lang="en-US" sz="1600">
                <a:latin typeface="Arial" charset="0"/>
              </a:rPr>
              <a:t>room</a:t>
            </a:r>
            <a:endParaRPr lang="ru-RU" sz="1600">
              <a:latin typeface="Arial" charset="0"/>
            </a:endParaRPr>
          </a:p>
        </p:txBody>
      </p:sp>
      <p:sp>
        <p:nvSpPr>
          <p:cNvPr id="16390" name="Text Box 368"/>
          <p:cNvSpPr txBox="1">
            <a:spLocks noChangeArrowheads="1"/>
          </p:cNvSpPr>
          <p:nvPr/>
        </p:nvSpPr>
        <p:spPr bwMode="auto">
          <a:xfrm>
            <a:off x="5364163" y="2565400"/>
            <a:ext cx="36718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1600">
                <a:latin typeface="Arial" charset="0"/>
              </a:rPr>
              <a:t>Dynamics of the </a:t>
            </a:r>
            <a:r>
              <a:rPr lang="ru-RU" sz="1600" baseline="30000">
                <a:latin typeface="Arial" charset="0"/>
              </a:rPr>
              <a:t>90</a:t>
            </a:r>
            <a:r>
              <a:rPr lang="ru-RU" sz="1600">
                <a:latin typeface="Arial" charset="0"/>
              </a:rPr>
              <a:t>Sr </a:t>
            </a:r>
            <a:r>
              <a:rPr lang="en-US" sz="1600">
                <a:latin typeface="Arial" charset="0"/>
              </a:rPr>
              <a:t>and</a:t>
            </a:r>
            <a:r>
              <a:rPr lang="ru-RU" sz="1600">
                <a:latin typeface="Arial" charset="0"/>
              </a:rPr>
              <a:t> </a:t>
            </a:r>
            <a:r>
              <a:rPr lang="ru-RU" sz="1600" baseline="30000">
                <a:latin typeface="Arial" charset="0"/>
              </a:rPr>
              <a:t>238+239+240</a:t>
            </a:r>
            <a:r>
              <a:rPr lang="ru-RU" sz="1600">
                <a:latin typeface="Arial" charset="0"/>
              </a:rPr>
              <a:t>Pu </a:t>
            </a:r>
            <a:r>
              <a:rPr lang="en-US" sz="1600">
                <a:latin typeface="Arial" charset="0"/>
              </a:rPr>
              <a:t>concentrations in the liquid radioactive waste (LRW) in </a:t>
            </a:r>
            <a:r>
              <a:rPr lang="ru-RU" sz="1600">
                <a:latin typeface="Arial" charset="0"/>
              </a:rPr>
              <a:t>001/3 </a:t>
            </a:r>
            <a:r>
              <a:rPr lang="en-US" sz="1600">
                <a:latin typeface="Arial" charset="0"/>
              </a:rPr>
              <a:t>room</a:t>
            </a:r>
            <a:endParaRPr lang="ru-RU" sz="1600">
              <a:latin typeface="Arial" charset="0"/>
            </a:endParaRPr>
          </a:p>
        </p:txBody>
      </p:sp>
      <p:sp>
        <p:nvSpPr>
          <p:cNvPr id="16391" name="Rectangle 7"/>
          <p:cNvSpPr>
            <a:spLocks noChangeArrowheads="1"/>
          </p:cNvSpPr>
          <p:nvPr/>
        </p:nvSpPr>
        <p:spPr bwMode="auto">
          <a:xfrm>
            <a:off x="0" y="6427788"/>
            <a:ext cx="3478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endParaRPr lang="en-GB" sz="1200">
              <a:solidFill>
                <a:srgbClr val="A50021"/>
              </a:solidFill>
            </a:endParaRPr>
          </a:p>
          <a:p>
            <a:r>
              <a:rPr lang="en-GB" sz="1000"/>
              <a:t>15</a:t>
            </a:r>
            <a:r>
              <a:rPr lang="en-GB" sz="1000" baseline="30000"/>
              <a:t>th</a:t>
            </a:r>
            <a:r>
              <a:rPr lang="en-GB" sz="1000"/>
              <a:t> CEG-SAM meeting by PSI, Villigen, March 10-12, 2009</a:t>
            </a:r>
            <a:endParaRPr lang="ru-RU" sz="1000"/>
          </a:p>
        </p:txBody>
      </p:sp>
      <p:sp>
        <p:nvSpPr>
          <p:cNvPr id="16392" name="Text Box 272"/>
          <p:cNvSpPr txBox="1">
            <a:spLocks noChangeArrowheads="1"/>
          </p:cNvSpPr>
          <p:nvPr/>
        </p:nvSpPr>
        <p:spPr bwMode="auto">
          <a:xfrm>
            <a:off x="2700338" y="0"/>
            <a:ext cx="2370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400" u="sng">
                <a:solidFill>
                  <a:srgbClr val="3E27E5"/>
                </a:solidFill>
                <a:latin typeface="Arial" charset="0"/>
              </a:rPr>
              <a:t>Water in Shelter</a:t>
            </a:r>
            <a:endParaRPr lang="ru-RU" sz="2400" u="sng">
              <a:solidFill>
                <a:srgbClr val="3E27E5"/>
              </a:solidFill>
              <a:latin typeface="Arial" charset="0"/>
            </a:endParaRPr>
          </a:p>
        </p:txBody>
      </p:sp>
      <p:sp>
        <p:nvSpPr>
          <p:cNvPr id="16393" name="Text Box 274"/>
          <p:cNvSpPr txBox="1">
            <a:spLocks noChangeArrowheads="1"/>
          </p:cNvSpPr>
          <p:nvPr/>
        </p:nvSpPr>
        <p:spPr bwMode="auto">
          <a:xfrm>
            <a:off x="323850" y="476250"/>
            <a:ext cx="83597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lnSpc>
                <a:spcPct val="120000"/>
              </a:lnSpc>
              <a:buClr>
                <a:srgbClr val="FF3300"/>
              </a:buClr>
              <a:buFont typeface="Wingdings" pitchFamily="2" charset="2"/>
              <a:buChar char="ь"/>
            </a:pPr>
            <a:r>
              <a:rPr lang="ru-RU" sz="1600">
                <a:solidFill>
                  <a:srgbClr val="000000"/>
                </a:solidFill>
                <a:latin typeface="Arial" charset="0"/>
              </a:rPr>
              <a:t> </a:t>
            </a:r>
            <a:r>
              <a:rPr lang="en-US" sz="1600">
                <a:solidFill>
                  <a:srgbClr val="000000"/>
                </a:solidFill>
                <a:latin typeface="Arial" charset="0"/>
              </a:rPr>
              <a:t>Nonhermeticity of Shelter results in the permanent flowing the waters through it</a:t>
            </a:r>
            <a:r>
              <a:rPr lang="ru-RU" sz="1600">
                <a:solidFill>
                  <a:srgbClr val="000000"/>
                </a:solidFill>
                <a:latin typeface="Arial" charset="0"/>
              </a:rPr>
              <a:t>.</a:t>
            </a:r>
            <a:endParaRPr lang="en-US" sz="1600">
              <a:solidFill>
                <a:srgbClr val="000000"/>
              </a:solidFill>
              <a:latin typeface="Arial" charset="0"/>
            </a:endParaRPr>
          </a:p>
          <a:p>
            <a:pPr eaLnBrk="1" hangingPunct="1">
              <a:lnSpc>
                <a:spcPct val="120000"/>
              </a:lnSpc>
              <a:buClr>
                <a:srgbClr val="FF3300"/>
              </a:buClr>
              <a:buFont typeface="Wingdings" pitchFamily="2" charset="2"/>
              <a:buNone/>
            </a:pPr>
            <a:endParaRPr lang="ru-RU" sz="1600">
              <a:solidFill>
                <a:srgbClr val="000000"/>
              </a:solidFill>
              <a:latin typeface="Arial" charset="0"/>
            </a:endParaRPr>
          </a:p>
          <a:p>
            <a:pPr eaLnBrk="1" hangingPunct="1">
              <a:lnSpc>
                <a:spcPct val="120000"/>
              </a:lnSpc>
              <a:buClr>
                <a:srgbClr val="FF3300"/>
              </a:buClr>
              <a:buFont typeface="Wingdings" pitchFamily="2" charset="2"/>
              <a:buChar char="ь"/>
            </a:pPr>
            <a:r>
              <a:rPr lang="ru-RU" sz="1600">
                <a:solidFill>
                  <a:srgbClr val="000000"/>
                </a:solidFill>
                <a:latin typeface="Arial" charset="0"/>
              </a:rPr>
              <a:t> </a:t>
            </a:r>
            <a:r>
              <a:rPr lang="en-US" sz="1600">
                <a:solidFill>
                  <a:srgbClr val="000000"/>
                </a:solidFill>
                <a:latin typeface="Arial" charset="0"/>
              </a:rPr>
              <a:t>Annual water fluxes in Shelter are formed by </a:t>
            </a:r>
            <a:r>
              <a:rPr lang="ru-RU" sz="1600">
                <a:solidFill>
                  <a:srgbClr val="000000"/>
                </a:solidFill>
                <a:latin typeface="Arial" charset="0"/>
              </a:rPr>
              <a:t>2000 </a:t>
            </a:r>
            <a:r>
              <a:rPr lang="en-US" sz="1600">
                <a:solidFill>
                  <a:srgbClr val="000000"/>
                </a:solidFill>
                <a:latin typeface="Arial" charset="0"/>
              </a:rPr>
              <a:t>m</a:t>
            </a:r>
            <a:r>
              <a:rPr lang="ru-RU" sz="1600" baseline="30000">
                <a:solidFill>
                  <a:srgbClr val="000000"/>
                </a:solidFill>
                <a:latin typeface="Arial" charset="0"/>
              </a:rPr>
              <a:t>3 </a:t>
            </a:r>
            <a:r>
              <a:rPr lang="en-US" sz="1600">
                <a:solidFill>
                  <a:srgbClr val="000000"/>
                </a:solidFill>
                <a:latin typeface="Arial" charset="0"/>
              </a:rPr>
              <a:t>of the precipitations, </a:t>
            </a:r>
            <a:r>
              <a:rPr lang="ru-RU" sz="1600">
                <a:solidFill>
                  <a:srgbClr val="000000"/>
                </a:solidFill>
                <a:latin typeface="Arial" charset="0"/>
              </a:rPr>
              <a:t>600 </a:t>
            </a:r>
            <a:r>
              <a:rPr lang="en-US" sz="1600">
                <a:solidFill>
                  <a:srgbClr val="000000"/>
                </a:solidFill>
                <a:latin typeface="Arial" charset="0"/>
              </a:rPr>
              <a:t>m</a:t>
            </a:r>
            <a:r>
              <a:rPr lang="ru-RU" sz="1600" baseline="30000">
                <a:solidFill>
                  <a:srgbClr val="000000"/>
                </a:solidFill>
                <a:latin typeface="Arial" charset="0"/>
              </a:rPr>
              <a:t>3</a:t>
            </a:r>
            <a:r>
              <a:rPr lang="ru-RU" sz="1600">
                <a:solidFill>
                  <a:srgbClr val="000000"/>
                </a:solidFill>
                <a:latin typeface="Arial" charset="0"/>
              </a:rPr>
              <a:t> </a:t>
            </a:r>
            <a:endParaRPr lang="en-US" sz="1600">
              <a:solidFill>
                <a:srgbClr val="000000"/>
              </a:solidFill>
              <a:latin typeface="Arial" charset="0"/>
            </a:endParaRPr>
          </a:p>
          <a:p>
            <a:pPr eaLnBrk="1" hangingPunct="1">
              <a:lnSpc>
                <a:spcPct val="120000"/>
              </a:lnSpc>
              <a:buClr>
                <a:srgbClr val="FF3300"/>
              </a:buClr>
              <a:buFont typeface="Wingdings" pitchFamily="2" charset="2"/>
              <a:buNone/>
            </a:pPr>
            <a:r>
              <a:rPr lang="en-US" sz="1600">
                <a:solidFill>
                  <a:srgbClr val="000000"/>
                </a:solidFill>
                <a:latin typeface="Arial" charset="0"/>
              </a:rPr>
              <a:t>    of the fluid condensed at the walls, and </a:t>
            </a:r>
            <a:r>
              <a:rPr lang="ru-RU" sz="1600">
                <a:solidFill>
                  <a:srgbClr val="000000"/>
                </a:solidFill>
                <a:latin typeface="Arial" charset="0"/>
              </a:rPr>
              <a:t>200 </a:t>
            </a:r>
            <a:r>
              <a:rPr lang="en-US" sz="1600">
                <a:solidFill>
                  <a:srgbClr val="000000"/>
                </a:solidFill>
                <a:latin typeface="Arial" charset="0"/>
              </a:rPr>
              <a:t>m</a:t>
            </a:r>
            <a:r>
              <a:rPr lang="ru-RU" sz="1600" baseline="30000">
                <a:solidFill>
                  <a:srgbClr val="000000"/>
                </a:solidFill>
                <a:latin typeface="Arial" charset="0"/>
              </a:rPr>
              <a:t>3 </a:t>
            </a:r>
            <a:r>
              <a:rPr lang="en-US" sz="1600">
                <a:solidFill>
                  <a:srgbClr val="000000"/>
                </a:solidFill>
                <a:latin typeface="Arial" charset="0"/>
              </a:rPr>
              <a:t>sprayed by the dust-suppression system.</a:t>
            </a:r>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6"/>
          <p:cNvSpPr>
            <a:spLocks noGrp="1" noChangeArrowheads="1"/>
          </p:cNvSpPr>
          <p:nvPr>
            <p:ph type="sldNum" sz="quarter" idx="12"/>
          </p:nvPr>
        </p:nvSpPr>
        <p:spPr>
          <a:ln/>
        </p:spPr>
        <p:txBody>
          <a:bodyPr/>
          <a:lstStyle/>
          <a:p>
            <a:pPr>
              <a:defRPr/>
            </a:pPr>
            <a:fld id="{21A98F2A-2CE5-486A-8CFC-AE12BEA1C9D2}" type="slidenum">
              <a:rPr lang="ru-RU"/>
              <a:pPr>
                <a:defRPr/>
              </a:pPr>
              <a:t>16</a:t>
            </a:fld>
            <a:endParaRPr lang="ru-RU"/>
          </a:p>
        </p:txBody>
      </p:sp>
      <p:grpSp>
        <p:nvGrpSpPr>
          <p:cNvPr id="17410" name="Group 1507"/>
          <p:cNvGrpSpPr>
            <a:grpSpLocks/>
          </p:cNvGrpSpPr>
          <p:nvPr/>
        </p:nvGrpSpPr>
        <p:grpSpPr bwMode="auto">
          <a:xfrm>
            <a:off x="179388" y="2349500"/>
            <a:ext cx="5256212" cy="1947863"/>
            <a:chOff x="113" y="1480"/>
            <a:chExt cx="3311" cy="1227"/>
          </a:xfrm>
        </p:grpSpPr>
        <p:sp>
          <p:nvSpPr>
            <p:cNvPr id="18270" name="AutoShape 437"/>
            <p:cNvSpPr>
              <a:spLocks noChangeAspect="1" noChangeArrowheads="1" noTextEdit="1"/>
            </p:cNvSpPr>
            <p:nvPr/>
          </p:nvSpPr>
          <p:spPr bwMode="auto">
            <a:xfrm>
              <a:off x="113" y="1480"/>
              <a:ext cx="3311" cy="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8271" name="Freeform 439"/>
            <p:cNvSpPr>
              <a:spLocks/>
            </p:cNvSpPr>
            <p:nvPr/>
          </p:nvSpPr>
          <p:spPr bwMode="auto">
            <a:xfrm>
              <a:off x="470" y="2451"/>
              <a:ext cx="2707" cy="75"/>
            </a:xfrm>
            <a:custGeom>
              <a:avLst/>
              <a:gdLst>
                <a:gd name="T0" fmla="*/ 0 w 2855"/>
                <a:gd name="T1" fmla="*/ 75 h 75"/>
                <a:gd name="T2" fmla="*/ 99 w 2855"/>
                <a:gd name="T3" fmla="*/ 0 h 75"/>
                <a:gd name="T4" fmla="*/ 2707 w 2855"/>
                <a:gd name="T5" fmla="*/ 0 h 75"/>
                <a:gd name="T6" fmla="*/ 2607 w 2855"/>
                <a:gd name="T7" fmla="*/ 75 h 75"/>
                <a:gd name="T8" fmla="*/ 0 w 2855"/>
                <a:gd name="T9" fmla="*/ 75 h 75"/>
                <a:gd name="T10" fmla="*/ 0 60000 65536"/>
                <a:gd name="T11" fmla="*/ 0 60000 65536"/>
                <a:gd name="T12" fmla="*/ 0 60000 65536"/>
                <a:gd name="T13" fmla="*/ 0 60000 65536"/>
                <a:gd name="T14" fmla="*/ 0 60000 65536"/>
                <a:gd name="T15" fmla="*/ 0 w 2855"/>
                <a:gd name="T16" fmla="*/ 0 h 75"/>
                <a:gd name="T17" fmla="*/ 2855 w 2855"/>
                <a:gd name="T18" fmla="*/ 75 h 75"/>
              </a:gdLst>
              <a:ahLst/>
              <a:cxnLst>
                <a:cxn ang="T10">
                  <a:pos x="T0" y="T1"/>
                </a:cxn>
                <a:cxn ang="T11">
                  <a:pos x="T2" y="T3"/>
                </a:cxn>
                <a:cxn ang="T12">
                  <a:pos x="T4" y="T5"/>
                </a:cxn>
                <a:cxn ang="T13">
                  <a:pos x="T6" y="T7"/>
                </a:cxn>
                <a:cxn ang="T14">
                  <a:pos x="T8" y="T9"/>
                </a:cxn>
              </a:cxnLst>
              <a:rect l="T15" t="T16" r="T17" b="T18"/>
              <a:pathLst>
                <a:path w="2855" h="75">
                  <a:moveTo>
                    <a:pt x="0" y="75"/>
                  </a:moveTo>
                  <a:lnTo>
                    <a:pt x="104" y="0"/>
                  </a:lnTo>
                  <a:lnTo>
                    <a:pt x="2855" y="0"/>
                  </a:lnTo>
                  <a:lnTo>
                    <a:pt x="2750" y="75"/>
                  </a:lnTo>
                  <a:lnTo>
                    <a:pt x="0" y="75"/>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72" name="Freeform 440"/>
            <p:cNvSpPr>
              <a:spLocks/>
            </p:cNvSpPr>
            <p:nvPr/>
          </p:nvSpPr>
          <p:spPr bwMode="auto">
            <a:xfrm>
              <a:off x="470" y="1508"/>
              <a:ext cx="99" cy="1018"/>
            </a:xfrm>
            <a:custGeom>
              <a:avLst/>
              <a:gdLst>
                <a:gd name="T0" fmla="*/ 0 w 104"/>
                <a:gd name="T1" fmla="*/ 1018 h 1018"/>
                <a:gd name="T2" fmla="*/ 0 w 104"/>
                <a:gd name="T3" fmla="*/ 75 h 1018"/>
                <a:gd name="T4" fmla="*/ 99 w 104"/>
                <a:gd name="T5" fmla="*/ 0 h 1018"/>
                <a:gd name="T6" fmla="*/ 99 w 104"/>
                <a:gd name="T7" fmla="*/ 943 h 1018"/>
                <a:gd name="T8" fmla="*/ 0 w 104"/>
                <a:gd name="T9" fmla="*/ 1018 h 1018"/>
                <a:gd name="T10" fmla="*/ 0 60000 65536"/>
                <a:gd name="T11" fmla="*/ 0 60000 65536"/>
                <a:gd name="T12" fmla="*/ 0 60000 65536"/>
                <a:gd name="T13" fmla="*/ 0 60000 65536"/>
                <a:gd name="T14" fmla="*/ 0 60000 65536"/>
                <a:gd name="T15" fmla="*/ 0 w 104"/>
                <a:gd name="T16" fmla="*/ 0 h 1018"/>
                <a:gd name="T17" fmla="*/ 104 w 104"/>
                <a:gd name="T18" fmla="*/ 1018 h 1018"/>
              </a:gdLst>
              <a:ahLst/>
              <a:cxnLst>
                <a:cxn ang="T10">
                  <a:pos x="T0" y="T1"/>
                </a:cxn>
                <a:cxn ang="T11">
                  <a:pos x="T2" y="T3"/>
                </a:cxn>
                <a:cxn ang="T12">
                  <a:pos x="T4" y="T5"/>
                </a:cxn>
                <a:cxn ang="T13">
                  <a:pos x="T6" y="T7"/>
                </a:cxn>
                <a:cxn ang="T14">
                  <a:pos x="T8" y="T9"/>
                </a:cxn>
              </a:cxnLst>
              <a:rect l="T15" t="T16" r="T17" b="T18"/>
              <a:pathLst>
                <a:path w="104" h="1018">
                  <a:moveTo>
                    <a:pt x="0" y="1018"/>
                  </a:moveTo>
                  <a:lnTo>
                    <a:pt x="0" y="75"/>
                  </a:lnTo>
                  <a:lnTo>
                    <a:pt x="104" y="0"/>
                  </a:lnTo>
                  <a:lnTo>
                    <a:pt x="104" y="943"/>
                  </a:lnTo>
                  <a:lnTo>
                    <a:pt x="0" y="101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73" name="Rectangle 441"/>
            <p:cNvSpPr>
              <a:spLocks noChangeArrowheads="1"/>
            </p:cNvSpPr>
            <p:nvPr/>
          </p:nvSpPr>
          <p:spPr bwMode="auto">
            <a:xfrm>
              <a:off x="569" y="1508"/>
              <a:ext cx="2608" cy="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8274" name="Freeform 442"/>
            <p:cNvSpPr>
              <a:spLocks/>
            </p:cNvSpPr>
            <p:nvPr/>
          </p:nvSpPr>
          <p:spPr bwMode="auto">
            <a:xfrm>
              <a:off x="470" y="2451"/>
              <a:ext cx="2707" cy="75"/>
            </a:xfrm>
            <a:custGeom>
              <a:avLst/>
              <a:gdLst>
                <a:gd name="T0" fmla="*/ 0 w 3322"/>
                <a:gd name="T1" fmla="*/ 75 h 92"/>
                <a:gd name="T2" fmla="*/ 99 w 3322"/>
                <a:gd name="T3" fmla="*/ 0 h 92"/>
                <a:gd name="T4" fmla="*/ 2707 w 3322"/>
                <a:gd name="T5" fmla="*/ 0 h 92"/>
                <a:gd name="T6" fmla="*/ 0 60000 65536"/>
                <a:gd name="T7" fmla="*/ 0 60000 65536"/>
                <a:gd name="T8" fmla="*/ 0 60000 65536"/>
                <a:gd name="T9" fmla="*/ 0 w 3322"/>
                <a:gd name="T10" fmla="*/ 0 h 92"/>
                <a:gd name="T11" fmla="*/ 3322 w 3322"/>
                <a:gd name="T12" fmla="*/ 92 h 92"/>
              </a:gdLst>
              <a:ahLst/>
              <a:cxnLst>
                <a:cxn ang="T6">
                  <a:pos x="T0" y="T1"/>
                </a:cxn>
                <a:cxn ang="T7">
                  <a:pos x="T2" y="T3"/>
                </a:cxn>
                <a:cxn ang="T8">
                  <a:pos x="T4" y="T5"/>
                </a:cxn>
              </a:cxnLst>
              <a:rect l="T9" t="T10" r="T11" b="T12"/>
              <a:pathLst>
                <a:path w="3322" h="92">
                  <a:moveTo>
                    <a:pt x="0" y="92"/>
                  </a:moveTo>
                  <a:lnTo>
                    <a:pt x="122" y="0"/>
                  </a:lnTo>
                  <a:lnTo>
                    <a:pt x="3322"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275" name="Freeform 443"/>
            <p:cNvSpPr>
              <a:spLocks/>
            </p:cNvSpPr>
            <p:nvPr/>
          </p:nvSpPr>
          <p:spPr bwMode="auto">
            <a:xfrm>
              <a:off x="470" y="2137"/>
              <a:ext cx="2707" cy="75"/>
            </a:xfrm>
            <a:custGeom>
              <a:avLst/>
              <a:gdLst>
                <a:gd name="T0" fmla="*/ 0 w 3322"/>
                <a:gd name="T1" fmla="*/ 75 h 92"/>
                <a:gd name="T2" fmla="*/ 99 w 3322"/>
                <a:gd name="T3" fmla="*/ 0 h 92"/>
                <a:gd name="T4" fmla="*/ 2707 w 3322"/>
                <a:gd name="T5" fmla="*/ 0 h 92"/>
                <a:gd name="T6" fmla="*/ 0 60000 65536"/>
                <a:gd name="T7" fmla="*/ 0 60000 65536"/>
                <a:gd name="T8" fmla="*/ 0 60000 65536"/>
                <a:gd name="T9" fmla="*/ 0 w 3322"/>
                <a:gd name="T10" fmla="*/ 0 h 92"/>
                <a:gd name="T11" fmla="*/ 3322 w 3322"/>
                <a:gd name="T12" fmla="*/ 92 h 92"/>
              </a:gdLst>
              <a:ahLst/>
              <a:cxnLst>
                <a:cxn ang="T6">
                  <a:pos x="T0" y="T1"/>
                </a:cxn>
                <a:cxn ang="T7">
                  <a:pos x="T2" y="T3"/>
                </a:cxn>
                <a:cxn ang="T8">
                  <a:pos x="T4" y="T5"/>
                </a:cxn>
              </a:cxnLst>
              <a:rect l="T9" t="T10" r="T11" b="T12"/>
              <a:pathLst>
                <a:path w="3322" h="92">
                  <a:moveTo>
                    <a:pt x="0" y="92"/>
                  </a:moveTo>
                  <a:lnTo>
                    <a:pt x="122" y="0"/>
                  </a:lnTo>
                  <a:lnTo>
                    <a:pt x="3322"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276" name="Freeform 444"/>
            <p:cNvSpPr>
              <a:spLocks/>
            </p:cNvSpPr>
            <p:nvPr/>
          </p:nvSpPr>
          <p:spPr bwMode="auto">
            <a:xfrm>
              <a:off x="470" y="1822"/>
              <a:ext cx="2707" cy="75"/>
            </a:xfrm>
            <a:custGeom>
              <a:avLst/>
              <a:gdLst>
                <a:gd name="T0" fmla="*/ 0 w 3322"/>
                <a:gd name="T1" fmla="*/ 75 h 92"/>
                <a:gd name="T2" fmla="*/ 99 w 3322"/>
                <a:gd name="T3" fmla="*/ 0 h 92"/>
                <a:gd name="T4" fmla="*/ 2707 w 3322"/>
                <a:gd name="T5" fmla="*/ 0 h 92"/>
                <a:gd name="T6" fmla="*/ 0 60000 65536"/>
                <a:gd name="T7" fmla="*/ 0 60000 65536"/>
                <a:gd name="T8" fmla="*/ 0 60000 65536"/>
                <a:gd name="T9" fmla="*/ 0 w 3322"/>
                <a:gd name="T10" fmla="*/ 0 h 92"/>
                <a:gd name="T11" fmla="*/ 3322 w 3322"/>
                <a:gd name="T12" fmla="*/ 92 h 92"/>
              </a:gdLst>
              <a:ahLst/>
              <a:cxnLst>
                <a:cxn ang="T6">
                  <a:pos x="T0" y="T1"/>
                </a:cxn>
                <a:cxn ang="T7">
                  <a:pos x="T2" y="T3"/>
                </a:cxn>
                <a:cxn ang="T8">
                  <a:pos x="T4" y="T5"/>
                </a:cxn>
              </a:cxnLst>
              <a:rect l="T9" t="T10" r="T11" b="T12"/>
              <a:pathLst>
                <a:path w="3322" h="92">
                  <a:moveTo>
                    <a:pt x="0" y="92"/>
                  </a:moveTo>
                  <a:lnTo>
                    <a:pt x="122" y="0"/>
                  </a:lnTo>
                  <a:lnTo>
                    <a:pt x="3322"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277" name="Freeform 445"/>
            <p:cNvSpPr>
              <a:spLocks/>
            </p:cNvSpPr>
            <p:nvPr/>
          </p:nvSpPr>
          <p:spPr bwMode="auto">
            <a:xfrm>
              <a:off x="470" y="1508"/>
              <a:ext cx="2707" cy="75"/>
            </a:xfrm>
            <a:custGeom>
              <a:avLst/>
              <a:gdLst>
                <a:gd name="T0" fmla="*/ 0 w 3322"/>
                <a:gd name="T1" fmla="*/ 75 h 92"/>
                <a:gd name="T2" fmla="*/ 99 w 3322"/>
                <a:gd name="T3" fmla="*/ 0 h 92"/>
                <a:gd name="T4" fmla="*/ 2707 w 3322"/>
                <a:gd name="T5" fmla="*/ 0 h 92"/>
                <a:gd name="T6" fmla="*/ 0 60000 65536"/>
                <a:gd name="T7" fmla="*/ 0 60000 65536"/>
                <a:gd name="T8" fmla="*/ 0 60000 65536"/>
                <a:gd name="T9" fmla="*/ 0 w 3322"/>
                <a:gd name="T10" fmla="*/ 0 h 92"/>
                <a:gd name="T11" fmla="*/ 3322 w 3322"/>
                <a:gd name="T12" fmla="*/ 92 h 92"/>
              </a:gdLst>
              <a:ahLst/>
              <a:cxnLst>
                <a:cxn ang="T6">
                  <a:pos x="T0" y="T1"/>
                </a:cxn>
                <a:cxn ang="T7">
                  <a:pos x="T2" y="T3"/>
                </a:cxn>
                <a:cxn ang="T8">
                  <a:pos x="T4" y="T5"/>
                </a:cxn>
              </a:cxnLst>
              <a:rect l="T9" t="T10" r="T11" b="T12"/>
              <a:pathLst>
                <a:path w="3322" h="92">
                  <a:moveTo>
                    <a:pt x="0" y="92"/>
                  </a:moveTo>
                  <a:lnTo>
                    <a:pt x="122" y="0"/>
                  </a:lnTo>
                  <a:lnTo>
                    <a:pt x="3322"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278" name="Freeform 446"/>
            <p:cNvSpPr>
              <a:spLocks/>
            </p:cNvSpPr>
            <p:nvPr/>
          </p:nvSpPr>
          <p:spPr bwMode="auto">
            <a:xfrm>
              <a:off x="470" y="2451"/>
              <a:ext cx="2707" cy="75"/>
            </a:xfrm>
            <a:custGeom>
              <a:avLst/>
              <a:gdLst>
                <a:gd name="T0" fmla="*/ 2707 w 2855"/>
                <a:gd name="T1" fmla="*/ 0 h 75"/>
                <a:gd name="T2" fmla="*/ 2607 w 2855"/>
                <a:gd name="T3" fmla="*/ 75 h 75"/>
                <a:gd name="T4" fmla="*/ 0 w 2855"/>
                <a:gd name="T5" fmla="*/ 75 h 75"/>
                <a:gd name="T6" fmla="*/ 99 w 2855"/>
                <a:gd name="T7" fmla="*/ 0 h 75"/>
                <a:gd name="T8" fmla="*/ 2707 w 2855"/>
                <a:gd name="T9" fmla="*/ 0 h 75"/>
                <a:gd name="T10" fmla="*/ 0 60000 65536"/>
                <a:gd name="T11" fmla="*/ 0 60000 65536"/>
                <a:gd name="T12" fmla="*/ 0 60000 65536"/>
                <a:gd name="T13" fmla="*/ 0 60000 65536"/>
                <a:gd name="T14" fmla="*/ 0 60000 65536"/>
                <a:gd name="T15" fmla="*/ 0 w 2855"/>
                <a:gd name="T16" fmla="*/ 0 h 75"/>
                <a:gd name="T17" fmla="*/ 2855 w 2855"/>
                <a:gd name="T18" fmla="*/ 75 h 75"/>
              </a:gdLst>
              <a:ahLst/>
              <a:cxnLst>
                <a:cxn ang="T10">
                  <a:pos x="T0" y="T1"/>
                </a:cxn>
                <a:cxn ang="T11">
                  <a:pos x="T2" y="T3"/>
                </a:cxn>
                <a:cxn ang="T12">
                  <a:pos x="T4" y="T5"/>
                </a:cxn>
                <a:cxn ang="T13">
                  <a:pos x="T6" y="T7"/>
                </a:cxn>
                <a:cxn ang="T14">
                  <a:pos x="T8" y="T9"/>
                </a:cxn>
              </a:cxnLst>
              <a:rect l="T15" t="T16" r="T17" b="T18"/>
              <a:pathLst>
                <a:path w="2855" h="75">
                  <a:moveTo>
                    <a:pt x="2855" y="0"/>
                  </a:moveTo>
                  <a:lnTo>
                    <a:pt x="2750" y="75"/>
                  </a:lnTo>
                  <a:lnTo>
                    <a:pt x="0" y="75"/>
                  </a:lnTo>
                  <a:lnTo>
                    <a:pt x="104" y="0"/>
                  </a:lnTo>
                  <a:lnTo>
                    <a:pt x="2855" y="0"/>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279" name="Freeform 447"/>
            <p:cNvSpPr>
              <a:spLocks/>
            </p:cNvSpPr>
            <p:nvPr/>
          </p:nvSpPr>
          <p:spPr bwMode="auto">
            <a:xfrm>
              <a:off x="470" y="1508"/>
              <a:ext cx="99" cy="1018"/>
            </a:xfrm>
            <a:custGeom>
              <a:avLst/>
              <a:gdLst>
                <a:gd name="T0" fmla="*/ 0 w 104"/>
                <a:gd name="T1" fmla="*/ 1018 h 1018"/>
                <a:gd name="T2" fmla="*/ 0 w 104"/>
                <a:gd name="T3" fmla="*/ 75 h 1018"/>
                <a:gd name="T4" fmla="*/ 99 w 104"/>
                <a:gd name="T5" fmla="*/ 0 h 1018"/>
                <a:gd name="T6" fmla="*/ 99 w 104"/>
                <a:gd name="T7" fmla="*/ 943 h 1018"/>
                <a:gd name="T8" fmla="*/ 0 w 104"/>
                <a:gd name="T9" fmla="*/ 1018 h 1018"/>
                <a:gd name="T10" fmla="*/ 0 60000 65536"/>
                <a:gd name="T11" fmla="*/ 0 60000 65536"/>
                <a:gd name="T12" fmla="*/ 0 60000 65536"/>
                <a:gd name="T13" fmla="*/ 0 60000 65536"/>
                <a:gd name="T14" fmla="*/ 0 60000 65536"/>
                <a:gd name="T15" fmla="*/ 0 w 104"/>
                <a:gd name="T16" fmla="*/ 0 h 1018"/>
                <a:gd name="T17" fmla="*/ 104 w 104"/>
                <a:gd name="T18" fmla="*/ 1018 h 1018"/>
              </a:gdLst>
              <a:ahLst/>
              <a:cxnLst>
                <a:cxn ang="T10">
                  <a:pos x="T0" y="T1"/>
                </a:cxn>
                <a:cxn ang="T11">
                  <a:pos x="T2" y="T3"/>
                </a:cxn>
                <a:cxn ang="T12">
                  <a:pos x="T4" y="T5"/>
                </a:cxn>
                <a:cxn ang="T13">
                  <a:pos x="T6" y="T7"/>
                </a:cxn>
                <a:cxn ang="T14">
                  <a:pos x="T8" y="T9"/>
                </a:cxn>
              </a:cxnLst>
              <a:rect l="T15" t="T16" r="T17" b="T18"/>
              <a:pathLst>
                <a:path w="104" h="1018">
                  <a:moveTo>
                    <a:pt x="0" y="1018"/>
                  </a:moveTo>
                  <a:lnTo>
                    <a:pt x="0" y="75"/>
                  </a:lnTo>
                  <a:lnTo>
                    <a:pt x="104" y="0"/>
                  </a:lnTo>
                  <a:lnTo>
                    <a:pt x="104" y="943"/>
                  </a:lnTo>
                  <a:lnTo>
                    <a:pt x="0" y="1018"/>
                  </a:lnTo>
                  <a:close/>
                </a:path>
              </a:pathLst>
            </a:custGeom>
            <a:noFill/>
            <a:ln w="11113">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280" name="Rectangle 448"/>
            <p:cNvSpPr>
              <a:spLocks noChangeArrowheads="1"/>
            </p:cNvSpPr>
            <p:nvPr/>
          </p:nvSpPr>
          <p:spPr bwMode="auto">
            <a:xfrm>
              <a:off x="569" y="1508"/>
              <a:ext cx="2608" cy="943"/>
            </a:xfrm>
            <a:prstGeom prst="rect">
              <a:avLst/>
            </a:prstGeom>
            <a:noFill/>
            <a:ln w="11113">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281" name="Picture 4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 y="2460"/>
              <a:ext cx="49"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82" name="Freeform 450"/>
            <p:cNvSpPr>
              <a:spLocks/>
            </p:cNvSpPr>
            <p:nvPr/>
          </p:nvSpPr>
          <p:spPr bwMode="auto">
            <a:xfrm>
              <a:off x="659" y="2460"/>
              <a:ext cx="48" cy="47"/>
            </a:xfrm>
            <a:custGeom>
              <a:avLst/>
              <a:gdLst>
                <a:gd name="T0" fmla="*/ 0 w 50"/>
                <a:gd name="T1" fmla="*/ 47 h 47"/>
                <a:gd name="T2" fmla="*/ 0 w 50"/>
                <a:gd name="T3" fmla="*/ 36 h 47"/>
                <a:gd name="T4" fmla="*/ 48 w 50"/>
                <a:gd name="T5" fmla="*/ 0 h 47"/>
                <a:gd name="T6" fmla="*/ 48 w 50"/>
                <a:gd name="T7" fmla="*/ 11 h 47"/>
                <a:gd name="T8" fmla="*/ 0 w 50"/>
                <a:gd name="T9" fmla="*/ 47 h 47"/>
                <a:gd name="T10" fmla="*/ 0 60000 65536"/>
                <a:gd name="T11" fmla="*/ 0 60000 65536"/>
                <a:gd name="T12" fmla="*/ 0 60000 65536"/>
                <a:gd name="T13" fmla="*/ 0 60000 65536"/>
                <a:gd name="T14" fmla="*/ 0 60000 65536"/>
                <a:gd name="T15" fmla="*/ 0 w 50"/>
                <a:gd name="T16" fmla="*/ 0 h 47"/>
                <a:gd name="T17" fmla="*/ 50 w 50"/>
                <a:gd name="T18" fmla="*/ 47 h 47"/>
              </a:gdLst>
              <a:ahLst/>
              <a:cxnLst>
                <a:cxn ang="T10">
                  <a:pos x="T0" y="T1"/>
                </a:cxn>
                <a:cxn ang="T11">
                  <a:pos x="T2" y="T3"/>
                </a:cxn>
                <a:cxn ang="T12">
                  <a:pos x="T4" y="T5"/>
                </a:cxn>
                <a:cxn ang="T13">
                  <a:pos x="T6" y="T7"/>
                </a:cxn>
                <a:cxn ang="T14">
                  <a:pos x="T8" y="T9"/>
                </a:cxn>
              </a:cxnLst>
              <a:rect l="T15" t="T16" r="T17" b="T18"/>
              <a:pathLst>
                <a:path w="50" h="47">
                  <a:moveTo>
                    <a:pt x="0" y="47"/>
                  </a:moveTo>
                  <a:lnTo>
                    <a:pt x="0" y="36"/>
                  </a:lnTo>
                  <a:lnTo>
                    <a:pt x="50" y="0"/>
                  </a:lnTo>
                  <a:lnTo>
                    <a:pt x="50" y="11"/>
                  </a:lnTo>
                  <a:lnTo>
                    <a:pt x="0" y="4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283" name="Freeform 451"/>
            <p:cNvSpPr>
              <a:spLocks/>
            </p:cNvSpPr>
            <p:nvPr/>
          </p:nvSpPr>
          <p:spPr bwMode="auto">
            <a:xfrm>
              <a:off x="659" y="2460"/>
              <a:ext cx="48" cy="47"/>
            </a:xfrm>
            <a:custGeom>
              <a:avLst/>
              <a:gdLst>
                <a:gd name="T0" fmla="*/ 0 w 58"/>
                <a:gd name="T1" fmla="*/ 47 h 57"/>
                <a:gd name="T2" fmla="*/ 0 w 58"/>
                <a:gd name="T3" fmla="*/ 36 h 57"/>
                <a:gd name="T4" fmla="*/ 48 w 58"/>
                <a:gd name="T5" fmla="*/ 0 h 57"/>
                <a:gd name="T6" fmla="*/ 48 w 58"/>
                <a:gd name="T7" fmla="*/ 11 h 57"/>
                <a:gd name="T8" fmla="*/ 0 w 58"/>
                <a:gd name="T9" fmla="*/ 47 h 57"/>
                <a:gd name="T10" fmla="*/ 0 60000 65536"/>
                <a:gd name="T11" fmla="*/ 0 60000 65536"/>
                <a:gd name="T12" fmla="*/ 0 60000 65536"/>
                <a:gd name="T13" fmla="*/ 0 60000 65536"/>
                <a:gd name="T14" fmla="*/ 0 60000 65536"/>
                <a:gd name="T15" fmla="*/ 0 w 58"/>
                <a:gd name="T16" fmla="*/ 0 h 57"/>
                <a:gd name="T17" fmla="*/ 58 w 58"/>
                <a:gd name="T18" fmla="*/ 57 h 57"/>
              </a:gdLst>
              <a:ahLst/>
              <a:cxnLst>
                <a:cxn ang="T10">
                  <a:pos x="T0" y="T1"/>
                </a:cxn>
                <a:cxn ang="T11">
                  <a:pos x="T2" y="T3"/>
                </a:cxn>
                <a:cxn ang="T12">
                  <a:pos x="T4" y="T5"/>
                </a:cxn>
                <a:cxn ang="T13">
                  <a:pos x="T6" y="T7"/>
                </a:cxn>
                <a:cxn ang="T14">
                  <a:pos x="T8" y="T9"/>
                </a:cxn>
              </a:cxnLst>
              <a:rect l="T15" t="T16" r="T17" b="T18"/>
              <a:pathLst>
                <a:path w="58" h="57">
                  <a:moveTo>
                    <a:pt x="0" y="57"/>
                  </a:moveTo>
                  <a:lnTo>
                    <a:pt x="0" y="44"/>
                  </a:lnTo>
                  <a:lnTo>
                    <a:pt x="58" y="0"/>
                  </a:lnTo>
                  <a:lnTo>
                    <a:pt x="58" y="13"/>
                  </a:lnTo>
                  <a:lnTo>
                    <a:pt x="0" y="57"/>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284" name="Picture 4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 y="2496"/>
              <a:ext cx="125"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85" name="Rectangle 453"/>
            <p:cNvSpPr>
              <a:spLocks noChangeArrowheads="1"/>
            </p:cNvSpPr>
            <p:nvPr/>
          </p:nvSpPr>
          <p:spPr bwMode="auto">
            <a:xfrm>
              <a:off x="534" y="2496"/>
              <a:ext cx="125" cy="11"/>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286" name="Rectangle 454"/>
            <p:cNvSpPr>
              <a:spLocks noChangeArrowheads="1"/>
            </p:cNvSpPr>
            <p:nvPr/>
          </p:nvSpPr>
          <p:spPr bwMode="auto">
            <a:xfrm>
              <a:off x="534" y="2496"/>
              <a:ext cx="125" cy="11"/>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287" name="Picture 4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 y="2460"/>
              <a:ext cx="174" cy="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88" name="Freeform 456"/>
            <p:cNvSpPr>
              <a:spLocks/>
            </p:cNvSpPr>
            <p:nvPr/>
          </p:nvSpPr>
          <p:spPr bwMode="auto">
            <a:xfrm>
              <a:off x="534" y="2460"/>
              <a:ext cx="173" cy="36"/>
            </a:xfrm>
            <a:custGeom>
              <a:avLst/>
              <a:gdLst>
                <a:gd name="T0" fmla="*/ 125 w 182"/>
                <a:gd name="T1" fmla="*/ 36 h 36"/>
                <a:gd name="T2" fmla="*/ 173 w 182"/>
                <a:gd name="T3" fmla="*/ 0 h 36"/>
                <a:gd name="T4" fmla="*/ 47 w 182"/>
                <a:gd name="T5" fmla="*/ 0 h 36"/>
                <a:gd name="T6" fmla="*/ 0 w 182"/>
                <a:gd name="T7" fmla="*/ 36 h 36"/>
                <a:gd name="T8" fmla="*/ 125 w 182"/>
                <a:gd name="T9" fmla="*/ 36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132" y="36"/>
                  </a:moveTo>
                  <a:lnTo>
                    <a:pt x="182" y="0"/>
                  </a:lnTo>
                  <a:lnTo>
                    <a:pt x="49" y="0"/>
                  </a:lnTo>
                  <a:lnTo>
                    <a:pt x="0" y="36"/>
                  </a:lnTo>
                  <a:lnTo>
                    <a:pt x="132" y="36"/>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289" name="Freeform 457"/>
            <p:cNvSpPr>
              <a:spLocks/>
            </p:cNvSpPr>
            <p:nvPr/>
          </p:nvSpPr>
          <p:spPr bwMode="auto">
            <a:xfrm>
              <a:off x="534" y="2460"/>
              <a:ext cx="173" cy="36"/>
            </a:xfrm>
            <a:custGeom>
              <a:avLst/>
              <a:gdLst>
                <a:gd name="T0" fmla="*/ 126 w 212"/>
                <a:gd name="T1" fmla="*/ 36 h 44"/>
                <a:gd name="T2" fmla="*/ 173 w 212"/>
                <a:gd name="T3" fmla="*/ 0 h 44"/>
                <a:gd name="T4" fmla="*/ 47 w 212"/>
                <a:gd name="T5" fmla="*/ 0 h 44"/>
                <a:gd name="T6" fmla="*/ 0 w 212"/>
                <a:gd name="T7" fmla="*/ 36 h 44"/>
                <a:gd name="T8" fmla="*/ 126 w 212"/>
                <a:gd name="T9" fmla="*/ 36 h 44"/>
                <a:gd name="T10" fmla="*/ 0 60000 65536"/>
                <a:gd name="T11" fmla="*/ 0 60000 65536"/>
                <a:gd name="T12" fmla="*/ 0 60000 65536"/>
                <a:gd name="T13" fmla="*/ 0 60000 65536"/>
                <a:gd name="T14" fmla="*/ 0 60000 65536"/>
                <a:gd name="T15" fmla="*/ 0 w 212"/>
                <a:gd name="T16" fmla="*/ 0 h 44"/>
                <a:gd name="T17" fmla="*/ 212 w 212"/>
                <a:gd name="T18" fmla="*/ 44 h 44"/>
              </a:gdLst>
              <a:ahLst/>
              <a:cxnLst>
                <a:cxn ang="T10">
                  <a:pos x="T0" y="T1"/>
                </a:cxn>
                <a:cxn ang="T11">
                  <a:pos x="T2" y="T3"/>
                </a:cxn>
                <a:cxn ang="T12">
                  <a:pos x="T4" y="T5"/>
                </a:cxn>
                <a:cxn ang="T13">
                  <a:pos x="T6" y="T7"/>
                </a:cxn>
                <a:cxn ang="T14">
                  <a:pos x="T8" y="T9"/>
                </a:cxn>
              </a:cxnLst>
              <a:rect l="T15" t="T16" r="T17" b="T18"/>
              <a:pathLst>
                <a:path w="212" h="44">
                  <a:moveTo>
                    <a:pt x="154" y="44"/>
                  </a:moveTo>
                  <a:lnTo>
                    <a:pt x="212" y="0"/>
                  </a:lnTo>
                  <a:lnTo>
                    <a:pt x="58" y="0"/>
                  </a:lnTo>
                  <a:lnTo>
                    <a:pt x="0" y="44"/>
                  </a:lnTo>
                  <a:lnTo>
                    <a:pt x="154" y="44"/>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290" name="Picture 4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 y="2458"/>
              <a:ext cx="49"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91" name="Freeform 459"/>
            <p:cNvSpPr>
              <a:spLocks/>
            </p:cNvSpPr>
            <p:nvPr/>
          </p:nvSpPr>
          <p:spPr bwMode="auto">
            <a:xfrm>
              <a:off x="859" y="2458"/>
              <a:ext cx="48" cy="49"/>
            </a:xfrm>
            <a:custGeom>
              <a:avLst/>
              <a:gdLst>
                <a:gd name="T0" fmla="*/ 0 w 50"/>
                <a:gd name="T1" fmla="*/ 49 h 49"/>
                <a:gd name="T2" fmla="*/ 0 w 50"/>
                <a:gd name="T3" fmla="*/ 36 h 49"/>
                <a:gd name="T4" fmla="*/ 48 w 50"/>
                <a:gd name="T5" fmla="*/ 0 h 49"/>
                <a:gd name="T6" fmla="*/ 48 w 50"/>
                <a:gd name="T7" fmla="*/ 13 h 49"/>
                <a:gd name="T8" fmla="*/ 0 w 50"/>
                <a:gd name="T9" fmla="*/ 49 h 49"/>
                <a:gd name="T10" fmla="*/ 0 60000 65536"/>
                <a:gd name="T11" fmla="*/ 0 60000 65536"/>
                <a:gd name="T12" fmla="*/ 0 60000 65536"/>
                <a:gd name="T13" fmla="*/ 0 60000 65536"/>
                <a:gd name="T14" fmla="*/ 0 60000 65536"/>
                <a:gd name="T15" fmla="*/ 0 w 50"/>
                <a:gd name="T16" fmla="*/ 0 h 49"/>
                <a:gd name="T17" fmla="*/ 50 w 50"/>
                <a:gd name="T18" fmla="*/ 49 h 49"/>
              </a:gdLst>
              <a:ahLst/>
              <a:cxnLst>
                <a:cxn ang="T10">
                  <a:pos x="T0" y="T1"/>
                </a:cxn>
                <a:cxn ang="T11">
                  <a:pos x="T2" y="T3"/>
                </a:cxn>
                <a:cxn ang="T12">
                  <a:pos x="T4" y="T5"/>
                </a:cxn>
                <a:cxn ang="T13">
                  <a:pos x="T6" y="T7"/>
                </a:cxn>
                <a:cxn ang="T14">
                  <a:pos x="T8" y="T9"/>
                </a:cxn>
              </a:cxnLst>
              <a:rect l="T15" t="T16" r="T17" b="T18"/>
              <a:pathLst>
                <a:path w="50" h="49">
                  <a:moveTo>
                    <a:pt x="0" y="49"/>
                  </a:moveTo>
                  <a:lnTo>
                    <a:pt x="0" y="36"/>
                  </a:lnTo>
                  <a:lnTo>
                    <a:pt x="50" y="0"/>
                  </a:lnTo>
                  <a:lnTo>
                    <a:pt x="50" y="13"/>
                  </a:lnTo>
                  <a:lnTo>
                    <a:pt x="0" y="49"/>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292" name="Freeform 460"/>
            <p:cNvSpPr>
              <a:spLocks/>
            </p:cNvSpPr>
            <p:nvPr/>
          </p:nvSpPr>
          <p:spPr bwMode="auto">
            <a:xfrm>
              <a:off x="859" y="2458"/>
              <a:ext cx="48" cy="49"/>
            </a:xfrm>
            <a:custGeom>
              <a:avLst/>
              <a:gdLst>
                <a:gd name="T0" fmla="*/ 0 w 58"/>
                <a:gd name="T1" fmla="*/ 49 h 59"/>
                <a:gd name="T2" fmla="*/ 0 w 58"/>
                <a:gd name="T3" fmla="*/ 37 h 59"/>
                <a:gd name="T4" fmla="*/ 48 w 58"/>
                <a:gd name="T5" fmla="*/ 0 h 59"/>
                <a:gd name="T6" fmla="*/ 48 w 58"/>
                <a:gd name="T7" fmla="*/ 12 h 59"/>
                <a:gd name="T8" fmla="*/ 0 w 58"/>
                <a:gd name="T9" fmla="*/ 49 h 59"/>
                <a:gd name="T10" fmla="*/ 0 60000 65536"/>
                <a:gd name="T11" fmla="*/ 0 60000 65536"/>
                <a:gd name="T12" fmla="*/ 0 60000 65536"/>
                <a:gd name="T13" fmla="*/ 0 60000 65536"/>
                <a:gd name="T14" fmla="*/ 0 60000 65536"/>
                <a:gd name="T15" fmla="*/ 0 w 58"/>
                <a:gd name="T16" fmla="*/ 0 h 59"/>
                <a:gd name="T17" fmla="*/ 58 w 58"/>
                <a:gd name="T18" fmla="*/ 59 h 59"/>
              </a:gdLst>
              <a:ahLst/>
              <a:cxnLst>
                <a:cxn ang="T10">
                  <a:pos x="T0" y="T1"/>
                </a:cxn>
                <a:cxn ang="T11">
                  <a:pos x="T2" y="T3"/>
                </a:cxn>
                <a:cxn ang="T12">
                  <a:pos x="T4" y="T5"/>
                </a:cxn>
                <a:cxn ang="T13">
                  <a:pos x="T6" y="T7"/>
                </a:cxn>
                <a:cxn ang="T14">
                  <a:pos x="T8" y="T9"/>
                </a:cxn>
              </a:cxnLst>
              <a:rect l="T15" t="T16" r="T17" b="T18"/>
              <a:pathLst>
                <a:path w="58" h="59">
                  <a:moveTo>
                    <a:pt x="0" y="59"/>
                  </a:moveTo>
                  <a:lnTo>
                    <a:pt x="0" y="44"/>
                  </a:lnTo>
                  <a:lnTo>
                    <a:pt x="58" y="0"/>
                  </a:lnTo>
                  <a:lnTo>
                    <a:pt x="58" y="15"/>
                  </a:lnTo>
                  <a:lnTo>
                    <a:pt x="0" y="59"/>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293" name="Picture 4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 y="2494"/>
              <a:ext cx="1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94" name="Rectangle 462"/>
            <p:cNvSpPr>
              <a:spLocks noChangeArrowheads="1"/>
            </p:cNvSpPr>
            <p:nvPr/>
          </p:nvSpPr>
          <p:spPr bwMode="auto">
            <a:xfrm>
              <a:off x="734" y="2494"/>
              <a:ext cx="125" cy="13"/>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295" name="Rectangle 463"/>
            <p:cNvSpPr>
              <a:spLocks noChangeArrowheads="1"/>
            </p:cNvSpPr>
            <p:nvPr/>
          </p:nvSpPr>
          <p:spPr bwMode="auto">
            <a:xfrm>
              <a:off x="734" y="2494"/>
              <a:ext cx="125" cy="13"/>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296" name="Picture 4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 y="2458"/>
              <a:ext cx="174" cy="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97" name="Freeform 465"/>
            <p:cNvSpPr>
              <a:spLocks/>
            </p:cNvSpPr>
            <p:nvPr/>
          </p:nvSpPr>
          <p:spPr bwMode="auto">
            <a:xfrm>
              <a:off x="734" y="2458"/>
              <a:ext cx="173" cy="36"/>
            </a:xfrm>
            <a:custGeom>
              <a:avLst/>
              <a:gdLst>
                <a:gd name="T0" fmla="*/ 125 w 182"/>
                <a:gd name="T1" fmla="*/ 36 h 36"/>
                <a:gd name="T2" fmla="*/ 173 w 182"/>
                <a:gd name="T3" fmla="*/ 0 h 36"/>
                <a:gd name="T4" fmla="*/ 48 w 182"/>
                <a:gd name="T5" fmla="*/ 0 h 36"/>
                <a:gd name="T6" fmla="*/ 0 w 182"/>
                <a:gd name="T7" fmla="*/ 36 h 36"/>
                <a:gd name="T8" fmla="*/ 125 w 182"/>
                <a:gd name="T9" fmla="*/ 36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132" y="36"/>
                  </a:moveTo>
                  <a:lnTo>
                    <a:pt x="182" y="0"/>
                  </a:lnTo>
                  <a:lnTo>
                    <a:pt x="50" y="0"/>
                  </a:lnTo>
                  <a:lnTo>
                    <a:pt x="0" y="36"/>
                  </a:lnTo>
                  <a:lnTo>
                    <a:pt x="132" y="36"/>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298" name="Freeform 466"/>
            <p:cNvSpPr>
              <a:spLocks/>
            </p:cNvSpPr>
            <p:nvPr/>
          </p:nvSpPr>
          <p:spPr bwMode="auto">
            <a:xfrm>
              <a:off x="734" y="2458"/>
              <a:ext cx="173" cy="36"/>
            </a:xfrm>
            <a:custGeom>
              <a:avLst/>
              <a:gdLst>
                <a:gd name="T0" fmla="*/ 126 w 212"/>
                <a:gd name="T1" fmla="*/ 36 h 44"/>
                <a:gd name="T2" fmla="*/ 173 w 212"/>
                <a:gd name="T3" fmla="*/ 0 h 44"/>
                <a:gd name="T4" fmla="*/ 47 w 212"/>
                <a:gd name="T5" fmla="*/ 0 h 44"/>
                <a:gd name="T6" fmla="*/ 0 w 212"/>
                <a:gd name="T7" fmla="*/ 36 h 44"/>
                <a:gd name="T8" fmla="*/ 126 w 212"/>
                <a:gd name="T9" fmla="*/ 36 h 44"/>
                <a:gd name="T10" fmla="*/ 0 60000 65536"/>
                <a:gd name="T11" fmla="*/ 0 60000 65536"/>
                <a:gd name="T12" fmla="*/ 0 60000 65536"/>
                <a:gd name="T13" fmla="*/ 0 60000 65536"/>
                <a:gd name="T14" fmla="*/ 0 60000 65536"/>
                <a:gd name="T15" fmla="*/ 0 w 212"/>
                <a:gd name="T16" fmla="*/ 0 h 44"/>
                <a:gd name="T17" fmla="*/ 212 w 212"/>
                <a:gd name="T18" fmla="*/ 44 h 44"/>
              </a:gdLst>
              <a:ahLst/>
              <a:cxnLst>
                <a:cxn ang="T10">
                  <a:pos x="T0" y="T1"/>
                </a:cxn>
                <a:cxn ang="T11">
                  <a:pos x="T2" y="T3"/>
                </a:cxn>
                <a:cxn ang="T12">
                  <a:pos x="T4" y="T5"/>
                </a:cxn>
                <a:cxn ang="T13">
                  <a:pos x="T6" y="T7"/>
                </a:cxn>
                <a:cxn ang="T14">
                  <a:pos x="T8" y="T9"/>
                </a:cxn>
              </a:cxnLst>
              <a:rect l="T15" t="T16" r="T17" b="T18"/>
              <a:pathLst>
                <a:path w="212" h="44">
                  <a:moveTo>
                    <a:pt x="154" y="44"/>
                  </a:moveTo>
                  <a:lnTo>
                    <a:pt x="212" y="0"/>
                  </a:lnTo>
                  <a:lnTo>
                    <a:pt x="58" y="0"/>
                  </a:lnTo>
                  <a:lnTo>
                    <a:pt x="0" y="44"/>
                  </a:lnTo>
                  <a:lnTo>
                    <a:pt x="154" y="44"/>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299" name="Picture 4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0" y="2466"/>
              <a:ext cx="49"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00" name="Freeform 468"/>
            <p:cNvSpPr>
              <a:spLocks/>
            </p:cNvSpPr>
            <p:nvPr/>
          </p:nvSpPr>
          <p:spPr bwMode="auto">
            <a:xfrm>
              <a:off x="1060" y="2466"/>
              <a:ext cx="48" cy="41"/>
            </a:xfrm>
            <a:custGeom>
              <a:avLst/>
              <a:gdLst>
                <a:gd name="T0" fmla="*/ 0 w 50"/>
                <a:gd name="T1" fmla="*/ 41 h 41"/>
                <a:gd name="T2" fmla="*/ 0 w 50"/>
                <a:gd name="T3" fmla="*/ 36 h 41"/>
                <a:gd name="T4" fmla="*/ 48 w 50"/>
                <a:gd name="T5" fmla="*/ 0 h 41"/>
                <a:gd name="T6" fmla="*/ 48 w 50"/>
                <a:gd name="T7" fmla="*/ 5 h 41"/>
                <a:gd name="T8" fmla="*/ 0 w 50"/>
                <a:gd name="T9" fmla="*/ 41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41"/>
                  </a:moveTo>
                  <a:lnTo>
                    <a:pt x="0" y="36"/>
                  </a:lnTo>
                  <a:lnTo>
                    <a:pt x="50" y="0"/>
                  </a:lnTo>
                  <a:lnTo>
                    <a:pt x="50" y="5"/>
                  </a:lnTo>
                  <a:lnTo>
                    <a:pt x="0" y="4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01" name="Freeform 469"/>
            <p:cNvSpPr>
              <a:spLocks/>
            </p:cNvSpPr>
            <p:nvPr/>
          </p:nvSpPr>
          <p:spPr bwMode="auto">
            <a:xfrm>
              <a:off x="1060" y="2466"/>
              <a:ext cx="48" cy="41"/>
            </a:xfrm>
            <a:custGeom>
              <a:avLst/>
              <a:gdLst>
                <a:gd name="T0" fmla="*/ 0 w 58"/>
                <a:gd name="T1" fmla="*/ 41 h 49"/>
                <a:gd name="T2" fmla="*/ 0 w 58"/>
                <a:gd name="T3" fmla="*/ 36 h 49"/>
                <a:gd name="T4" fmla="*/ 48 w 58"/>
                <a:gd name="T5" fmla="*/ 0 h 49"/>
                <a:gd name="T6" fmla="*/ 48 w 58"/>
                <a:gd name="T7" fmla="*/ 4 h 49"/>
                <a:gd name="T8" fmla="*/ 0 w 58"/>
                <a:gd name="T9" fmla="*/ 41 h 49"/>
                <a:gd name="T10" fmla="*/ 0 60000 65536"/>
                <a:gd name="T11" fmla="*/ 0 60000 65536"/>
                <a:gd name="T12" fmla="*/ 0 60000 65536"/>
                <a:gd name="T13" fmla="*/ 0 60000 65536"/>
                <a:gd name="T14" fmla="*/ 0 60000 65536"/>
                <a:gd name="T15" fmla="*/ 0 w 58"/>
                <a:gd name="T16" fmla="*/ 0 h 49"/>
                <a:gd name="T17" fmla="*/ 58 w 58"/>
                <a:gd name="T18" fmla="*/ 49 h 49"/>
              </a:gdLst>
              <a:ahLst/>
              <a:cxnLst>
                <a:cxn ang="T10">
                  <a:pos x="T0" y="T1"/>
                </a:cxn>
                <a:cxn ang="T11">
                  <a:pos x="T2" y="T3"/>
                </a:cxn>
                <a:cxn ang="T12">
                  <a:pos x="T4" y="T5"/>
                </a:cxn>
                <a:cxn ang="T13">
                  <a:pos x="T6" y="T7"/>
                </a:cxn>
                <a:cxn ang="T14">
                  <a:pos x="T8" y="T9"/>
                </a:cxn>
              </a:cxnLst>
              <a:rect l="T15" t="T16" r="T17" b="T18"/>
              <a:pathLst>
                <a:path w="58" h="49">
                  <a:moveTo>
                    <a:pt x="0" y="49"/>
                  </a:moveTo>
                  <a:lnTo>
                    <a:pt x="0" y="43"/>
                  </a:lnTo>
                  <a:lnTo>
                    <a:pt x="58" y="0"/>
                  </a:lnTo>
                  <a:lnTo>
                    <a:pt x="58" y="5"/>
                  </a:lnTo>
                  <a:lnTo>
                    <a:pt x="0" y="49"/>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302" name="Picture 4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5" y="2502"/>
              <a:ext cx="12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03" name="Rectangle 471"/>
            <p:cNvSpPr>
              <a:spLocks noChangeArrowheads="1"/>
            </p:cNvSpPr>
            <p:nvPr/>
          </p:nvSpPr>
          <p:spPr bwMode="auto">
            <a:xfrm>
              <a:off x="935" y="2502"/>
              <a:ext cx="125" cy="5"/>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04" name="Rectangle 472"/>
            <p:cNvSpPr>
              <a:spLocks noChangeArrowheads="1"/>
            </p:cNvSpPr>
            <p:nvPr/>
          </p:nvSpPr>
          <p:spPr bwMode="auto">
            <a:xfrm>
              <a:off x="935" y="2502"/>
              <a:ext cx="125" cy="5"/>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305" name="Picture 47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5" y="2466"/>
              <a:ext cx="174"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06" name="Freeform 474"/>
            <p:cNvSpPr>
              <a:spLocks/>
            </p:cNvSpPr>
            <p:nvPr/>
          </p:nvSpPr>
          <p:spPr bwMode="auto">
            <a:xfrm>
              <a:off x="935" y="2466"/>
              <a:ext cx="173" cy="36"/>
            </a:xfrm>
            <a:custGeom>
              <a:avLst/>
              <a:gdLst>
                <a:gd name="T0" fmla="*/ 125 w 182"/>
                <a:gd name="T1" fmla="*/ 36 h 36"/>
                <a:gd name="T2" fmla="*/ 173 w 182"/>
                <a:gd name="T3" fmla="*/ 0 h 36"/>
                <a:gd name="T4" fmla="*/ 47 w 182"/>
                <a:gd name="T5" fmla="*/ 0 h 36"/>
                <a:gd name="T6" fmla="*/ 0 w 182"/>
                <a:gd name="T7" fmla="*/ 36 h 36"/>
                <a:gd name="T8" fmla="*/ 125 w 182"/>
                <a:gd name="T9" fmla="*/ 36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132" y="36"/>
                  </a:moveTo>
                  <a:lnTo>
                    <a:pt x="182" y="0"/>
                  </a:lnTo>
                  <a:lnTo>
                    <a:pt x="49" y="0"/>
                  </a:lnTo>
                  <a:lnTo>
                    <a:pt x="0" y="36"/>
                  </a:lnTo>
                  <a:lnTo>
                    <a:pt x="132" y="36"/>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07" name="Freeform 475"/>
            <p:cNvSpPr>
              <a:spLocks/>
            </p:cNvSpPr>
            <p:nvPr/>
          </p:nvSpPr>
          <p:spPr bwMode="auto">
            <a:xfrm>
              <a:off x="935" y="2466"/>
              <a:ext cx="173" cy="36"/>
            </a:xfrm>
            <a:custGeom>
              <a:avLst/>
              <a:gdLst>
                <a:gd name="T0" fmla="*/ 126 w 212"/>
                <a:gd name="T1" fmla="*/ 36 h 43"/>
                <a:gd name="T2" fmla="*/ 173 w 212"/>
                <a:gd name="T3" fmla="*/ 0 h 43"/>
                <a:gd name="T4" fmla="*/ 47 w 212"/>
                <a:gd name="T5" fmla="*/ 0 h 43"/>
                <a:gd name="T6" fmla="*/ 0 w 212"/>
                <a:gd name="T7" fmla="*/ 36 h 43"/>
                <a:gd name="T8" fmla="*/ 126 w 212"/>
                <a:gd name="T9" fmla="*/ 36 h 43"/>
                <a:gd name="T10" fmla="*/ 0 60000 65536"/>
                <a:gd name="T11" fmla="*/ 0 60000 65536"/>
                <a:gd name="T12" fmla="*/ 0 60000 65536"/>
                <a:gd name="T13" fmla="*/ 0 60000 65536"/>
                <a:gd name="T14" fmla="*/ 0 60000 65536"/>
                <a:gd name="T15" fmla="*/ 0 w 212"/>
                <a:gd name="T16" fmla="*/ 0 h 43"/>
                <a:gd name="T17" fmla="*/ 212 w 212"/>
                <a:gd name="T18" fmla="*/ 43 h 43"/>
              </a:gdLst>
              <a:ahLst/>
              <a:cxnLst>
                <a:cxn ang="T10">
                  <a:pos x="T0" y="T1"/>
                </a:cxn>
                <a:cxn ang="T11">
                  <a:pos x="T2" y="T3"/>
                </a:cxn>
                <a:cxn ang="T12">
                  <a:pos x="T4" y="T5"/>
                </a:cxn>
                <a:cxn ang="T13">
                  <a:pos x="T6" y="T7"/>
                </a:cxn>
                <a:cxn ang="T14">
                  <a:pos x="T8" y="T9"/>
                </a:cxn>
              </a:cxnLst>
              <a:rect l="T15" t="T16" r="T17" b="T18"/>
              <a:pathLst>
                <a:path w="212" h="43">
                  <a:moveTo>
                    <a:pt x="154" y="43"/>
                  </a:moveTo>
                  <a:lnTo>
                    <a:pt x="212" y="0"/>
                  </a:lnTo>
                  <a:lnTo>
                    <a:pt x="58" y="0"/>
                  </a:lnTo>
                  <a:lnTo>
                    <a:pt x="0" y="43"/>
                  </a:lnTo>
                  <a:lnTo>
                    <a:pt x="154" y="43"/>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308" name="Picture 47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60" y="2461"/>
              <a:ext cx="4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09" name="Freeform 477"/>
            <p:cNvSpPr>
              <a:spLocks/>
            </p:cNvSpPr>
            <p:nvPr/>
          </p:nvSpPr>
          <p:spPr bwMode="auto">
            <a:xfrm>
              <a:off x="1260" y="2461"/>
              <a:ext cx="48" cy="46"/>
            </a:xfrm>
            <a:custGeom>
              <a:avLst/>
              <a:gdLst>
                <a:gd name="T0" fmla="*/ 0 w 50"/>
                <a:gd name="T1" fmla="*/ 46 h 46"/>
                <a:gd name="T2" fmla="*/ 0 w 50"/>
                <a:gd name="T3" fmla="*/ 36 h 46"/>
                <a:gd name="T4" fmla="*/ 48 w 50"/>
                <a:gd name="T5" fmla="*/ 0 h 46"/>
                <a:gd name="T6" fmla="*/ 48 w 50"/>
                <a:gd name="T7" fmla="*/ 10 h 46"/>
                <a:gd name="T8" fmla="*/ 0 w 50"/>
                <a:gd name="T9" fmla="*/ 46 h 46"/>
                <a:gd name="T10" fmla="*/ 0 60000 65536"/>
                <a:gd name="T11" fmla="*/ 0 60000 65536"/>
                <a:gd name="T12" fmla="*/ 0 60000 65536"/>
                <a:gd name="T13" fmla="*/ 0 60000 65536"/>
                <a:gd name="T14" fmla="*/ 0 60000 65536"/>
                <a:gd name="T15" fmla="*/ 0 w 50"/>
                <a:gd name="T16" fmla="*/ 0 h 46"/>
                <a:gd name="T17" fmla="*/ 50 w 50"/>
                <a:gd name="T18" fmla="*/ 46 h 46"/>
              </a:gdLst>
              <a:ahLst/>
              <a:cxnLst>
                <a:cxn ang="T10">
                  <a:pos x="T0" y="T1"/>
                </a:cxn>
                <a:cxn ang="T11">
                  <a:pos x="T2" y="T3"/>
                </a:cxn>
                <a:cxn ang="T12">
                  <a:pos x="T4" y="T5"/>
                </a:cxn>
                <a:cxn ang="T13">
                  <a:pos x="T6" y="T7"/>
                </a:cxn>
                <a:cxn ang="T14">
                  <a:pos x="T8" y="T9"/>
                </a:cxn>
              </a:cxnLst>
              <a:rect l="T15" t="T16" r="T17" b="T18"/>
              <a:pathLst>
                <a:path w="50" h="46">
                  <a:moveTo>
                    <a:pt x="0" y="46"/>
                  </a:moveTo>
                  <a:lnTo>
                    <a:pt x="0" y="36"/>
                  </a:lnTo>
                  <a:lnTo>
                    <a:pt x="50" y="0"/>
                  </a:lnTo>
                  <a:lnTo>
                    <a:pt x="50" y="10"/>
                  </a:lnTo>
                  <a:lnTo>
                    <a:pt x="0" y="46"/>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10" name="Freeform 478"/>
            <p:cNvSpPr>
              <a:spLocks/>
            </p:cNvSpPr>
            <p:nvPr/>
          </p:nvSpPr>
          <p:spPr bwMode="auto">
            <a:xfrm>
              <a:off x="1260" y="2461"/>
              <a:ext cx="48" cy="46"/>
            </a:xfrm>
            <a:custGeom>
              <a:avLst/>
              <a:gdLst>
                <a:gd name="T0" fmla="*/ 0 w 58"/>
                <a:gd name="T1" fmla="*/ 46 h 56"/>
                <a:gd name="T2" fmla="*/ 0 w 58"/>
                <a:gd name="T3" fmla="*/ 36 h 56"/>
                <a:gd name="T4" fmla="*/ 48 w 58"/>
                <a:gd name="T5" fmla="*/ 0 h 56"/>
                <a:gd name="T6" fmla="*/ 48 w 58"/>
                <a:gd name="T7" fmla="*/ 10 h 56"/>
                <a:gd name="T8" fmla="*/ 0 w 58"/>
                <a:gd name="T9" fmla="*/ 46 h 56"/>
                <a:gd name="T10" fmla="*/ 0 60000 65536"/>
                <a:gd name="T11" fmla="*/ 0 60000 65536"/>
                <a:gd name="T12" fmla="*/ 0 60000 65536"/>
                <a:gd name="T13" fmla="*/ 0 60000 65536"/>
                <a:gd name="T14" fmla="*/ 0 60000 65536"/>
                <a:gd name="T15" fmla="*/ 0 w 58"/>
                <a:gd name="T16" fmla="*/ 0 h 56"/>
                <a:gd name="T17" fmla="*/ 58 w 58"/>
                <a:gd name="T18" fmla="*/ 56 h 56"/>
              </a:gdLst>
              <a:ahLst/>
              <a:cxnLst>
                <a:cxn ang="T10">
                  <a:pos x="T0" y="T1"/>
                </a:cxn>
                <a:cxn ang="T11">
                  <a:pos x="T2" y="T3"/>
                </a:cxn>
                <a:cxn ang="T12">
                  <a:pos x="T4" y="T5"/>
                </a:cxn>
                <a:cxn ang="T13">
                  <a:pos x="T6" y="T7"/>
                </a:cxn>
                <a:cxn ang="T14">
                  <a:pos x="T8" y="T9"/>
                </a:cxn>
              </a:cxnLst>
              <a:rect l="T15" t="T16" r="T17" b="T18"/>
              <a:pathLst>
                <a:path w="58" h="56">
                  <a:moveTo>
                    <a:pt x="0" y="56"/>
                  </a:moveTo>
                  <a:lnTo>
                    <a:pt x="0" y="44"/>
                  </a:lnTo>
                  <a:lnTo>
                    <a:pt x="58" y="0"/>
                  </a:lnTo>
                  <a:lnTo>
                    <a:pt x="58" y="12"/>
                  </a:lnTo>
                  <a:lnTo>
                    <a:pt x="0" y="5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311" name="Picture 47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36" y="2497"/>
              <a:ext cx="124"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12" name="Rectangle 480"/>
            <p:cNvSpPr>
              <a:spLocks noChangeArrowheads="1"/>
            </p:cNvSpPr>
            <p:nvPr/>
          </p:nvSpPr>
          <p:spPr bwMode="auto">
            <a:xfrm>
              <a:off x="1136" y="2497"/>
              <a:ext cx="124" cy="10"/>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13" name="Rectangle 481"/>
            <p:cNvSpPr>
              <a:spLocks noChangeArrowheads="1"/>
            </p:cNvSpPr>
            <p:nvPr/>
          </p:nvSpPr>
          <p:spPr bwMode="auto">
            <a:xfrm>
              <a:off x="1136" y="2497"/>
              <a:ext cx="124" cy="10"/>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314" name="Picture 48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36" y="2461"/>
              <a:ext cx="173" cy="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15" name="Freeform 483"/>
            <p:cNvSpPr>
              <a:spLocks/>
            </p:cNvSpPr>
            <p:nvPr/>
          </p:nvSpPr>
          <p:spPr bwMode="auto">
            <a:xfrm>
              <a:off x="1136" y="2461"/>
              <a:ext cx="172" cy="36"/>
            </a:xfrm>
            <a:custGeom>
              <a:avLst/>
              <a:gdLst>
                <a:gd name="T0" fmla="*/ 124 w 181"/>
                <a:gd name="T1" fmla="*/ 36 h 36"/>
                <a:gd name="T2" fmla="*/ 172 w 181"/>
                <a:gd name="T3" fmla="*/ 0 h 36"/>
                <a:gd name="T4" fmla="*/ 48 w 181"/>
                <a:gd name="T5" fmla="*/ 0 h 36"/>
                <a:gd name="T6" fmla="*/ 0 w 181"/>
                <a:gd name="T7" fmla="*/ 36 h 36"/>
                <a:gd name="T8" fmla="*/ 124 w 181"/>
                <a:gd name="T9" fmla="*/ 36 h 36"/>
                <a:gd name="T10" fmla="*/ 0 60000 65536"/>
                <a:gd name="T11" fmla="*/ 0 60000 65536"/>
                <a:gd name="T12" fmla="*/ 0 60000 65536"/>
                <a:gd name="T13" fmla="*/ 0 60000 65536"/>
                <a:gd name="T14" fmla="*/ 0 60000 65536"/>
                <a:gd name="T15" fmla="*/ 0 w 181"/>
                <a:gd name="T16" fmla="*/ 0 h 36"/>
                <a:gd name="T17" fmla="*/ 181 w 181"/>
                <a:gd name="T18" fmla="*/ 36 h 36"/>
              </a:gdLst>
              <a:ahLst/>
              <a:cxnLst>
                <a:cxn ang="T10">
                  <a:pos x="T0" y="T1"/>
                </a:cxn>
                <a:cxn ang="T11">
                  <a:pos x="T2" y="T3"/>
                </a:cxn>
                <a:cxn ang="T12">
                  <a:pos x="T4" y="T5"/>
                </a:cxn>
                <a:cxn ang="T13">
                  <a:pos x="T6" y="T7"/>
                </a:cxn>
                <a:cxn ang="T14">
                  <a:pos x="T8" y="T9"/>
                </a:cxn>
              </a:cxnLst>
              <a:rect l="T15" t="T16" r="T17" b="T18"/>
              <a:pathLst>
                <a:path w="181" h="36">
                  <a:moveTo>
                    <a:pt x="131" y="36"/>
                  </a:moveTo>
                  <a:lnTo>
                    <a:pt x="181" y="0"/>
                  </a:lnTo>
                  <a:lnTo>
                    <a:pt x="50" y="0"/>
                  </a:lnTo>
                  <a:lnTo>
                    <a:pt x="0" y="36"/>
                  </a:lnTo>
                  <a:lnTo>
                    <a:pt x="131" y="36"/>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16" name="Freeform 484"/>
            <p:cNvSpPr>
              <a:spLocks/>
            </p:cNvSpPr>
            <p:nvPr/>
          </p:nvSpPr>
          <p:spPr bwMode="auto">
            <a:xfrm>
              <a:off x="1136" y="2461"/>
              <a:ext cx="172" cy="36"/>
            </a:xfrm>
            <a:custGeom>
              <a:avLst/>
              <a:gdLst>
                <a:gd name="T0" fmla="*/ 125 w 211"/>
                <a:gd name="T1" fmla="*/ 36 h 44"/>
                <a:gd name="T2" fmla="*/ 172 w 211"/>
                <a:gd name="T3" fmla="*/ 0 h 44"/>
                <a:gd name="T4" fmla="*/ 47 w 211"/>
                <a:gd name="T5" fmla="*/ 0 h 44"/>
                <a:gd name="T6" fmla="*/ 0 w 211"/>
                <a:gd name="T7" fmla="*/ 36 h 44"/>
                <a:gd name="T8" fmla="*/ 125 w 211"/>
                <a:gd name="T9" fmla="*/ 36 h 44"/>
                <a:gd name="T10" fmla="*/ 0 60000 65536"/>
                <a:gd name="T11" fmla="*/ 0 60000 65536"/>
                <a:gd name="T12" fmla="*/ 0 60000 65536"/>
                <a:gd name="T13" fmla="*/ 0 60000 65536"/>
                <a:gd name="T14" fmla="*/ 0 60000 65536"/>
                <a:gd name="T15" fmla="*/ 0 w 211"/>
                <a:gd name="T16" fmla="*/ 0 h 44"/>
                <a:gd name="T17" fmla="*/ 211 w 211"/>
                <a:gd name="T18" fmla="*/ 44 h 44"/>
              </a:gdLst>
              <a:ahLst/>
              <a:cxnLst>
                <a:cxn ang="T10">
                  <a:pos x="T0" y="T1"/>
                </a:cxn>
                <a:cxn ang="T11">
                  <a:pos x="T2" y="T3"/>
                </a:cxn>
                <a:cxn ang="T12">
                  <a:pos x="T4" y="T5"/>
                </a:cxn>
                <a:cxn ang="T13">
                  <a:pos x="T6" y="T7"/>
                </a:cxn>
                <a:cxn ang="T14">
                  <a:pos x="T8" y="T9"/>
                </a:cxn>
              </a:cxnLst>
              <a:rect l="T15" t="T16" r="T17" b="T18"/>
              <a:pathLst>
                <a:path w="211" h="44">
                  <a:moveTo>
                    <a:pt x="153" y="44"/>
                  </a:moveTo>
                  <a:lnTo>
                    <a:pt x="211" y="0"/>
                  </a:lnTo>
                  <a:lnTo>
                    <a:pt x="58" y="0"/>
                  </a:lnTo>
                  <a:lnTo>
                    <a:pt x="0" y="44"/>
                  </a:lnTo>
                  <a:lnTo>
                    <a:pt x="153" y="44"/>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317" name="Picture 48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62" y="2445"/>
              <a:ext cx="48"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18" name="Freeform 486"/>
            <p:cNvSpPr>
              <a:spLocks/>
            </p:cNvSpPr>
            <p:nvPr/>
          </p:nvSpPr>
          <p:spPr bwMode="auto">
            <a:xfrm>
              <a:off x="1462" y="2445"/>
              <a:ext cx="48" cy="62"/>
            </a:xfrm>
            <a:custGeom>
              <a:avLst/>
              <a:gdLst>
                <a:gd name="T0" fmla="*/ 0 w 50"/>
                <a:gd name="T1" fmla="*/ 62 h 62"/>
                <a:gd name="T2" fmla="*/ 0 w 50"/>
                <a:gd name="T3" fmla="*/ 36 h 62"/>
                <a:gd name="T4" fmla="*/ 48 w 50"/>
                <a:gd name="T5" fmla="*/ 0 h 62"/>
                <a:gd name="T6" fmla="*/ 48 w 50"/>
                <a:gd name="T7" fmla="*/ 26 h 62"/>
                <a:gd name="T8" fmla="*/ 0 w 50"/>
                <a:gd name="T9" fmla="*/ 62 h 62"/>
                <a:gd name="T10" fmla="*/ 0 60000 65536"/>
                <a:gd name="T11" fmla="*/ 0 60000 65536"/>
                <a:gd name="T12" fmla="*/ 0 60000 65536"/>
                <a:gd name="T13" fmla="*/ 0 60000 65536"/>
                <a:gd name="T14" fmla="*/ 0 60000 65536"/>
                <a:gd name="T15" fmla="*/ 0 w 50"/>
                <a:gd name="T16" fmla="*/ 0 h 62"/>
                <a:gd name="T17" fmla="*/ 50 w 50"/>
                <a:gd name="T18" fmla="*/ 62 h 62"/>
              </a:gdLst>
              <a:ahLst/>
              <a:cxnLst>
                <a:cxn ang="T10">
                  <a:pos x="T0" y="T1"/>
                </a:cxn>
                <a:cxn ang="T11">
                  <a:pos x="T2" y="T3"/>
                </a:cxn>
                <a:cxn ang="T12">
                  <a:pos x="T4" y="T5"/>
                </a:cxn>
                <a:cxn ang="T13">
                  <a:pos x="T6" y="T7"/>
                </a:cxn>
                <a:cxn ang="T14">
                  <a:pos x="T8" y="T9"/>
                </a:cxn>
              </a:cxnLst>
              <a:rect l="T15" t="T16" r="T17" b="T18"/>
              <a:pathLst>
                <a:path w="50" h="62">
                  <a:moveTo>
                    <a:pt x="0" y="62"/>
                  </a:moveTo>
                  <a:lnTo>
                    <a:pt x="0" y="36"/>
                  </a:lnTo>
                  <a:lnTo>
                    <a:pt x="50" y="0"/>
                  </a:lnTo>
                  <a:lnTo>
                    <a:pt x="50" y="26"/>
                  </a:lnTo>
                  <a:lnTo>
                    <a:pt x="0" y="62"/>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19" name="Freeform 487"/>
            <p:cNvSpPr>
              <a:spLocks/>
            </p:cNvSpPr>
            <p:nvPr/>
          </p:nvSpPr>
          <p:spPr bwMode="auto">
            <a:xfrm>
              <a:off x="1462" y="2445"/>
              <a:ext cx="48" cy="62"/>
            </a:xfrm>
            <a:custGeom>
              <a:avLst/>
              <a:gdLst>
                <a:gd name="T0" fmla="*/ 0 w 58"/>
                <a:gd name="T1" fmla="*/ 62 h 75"/>
                <a:gd name="T2" fmla="*/ 0 w 58"/>
                <a:gd name="T3" fmla="*/ 36 h 75"/>
                <a:gd name="T4" fmla="*/ 48 w 58"/>
                <a:gd name="T5" fmla="*/ 0 h 75"/>
                <a:gd name="T6" fmla="*/ 48 w 58"/>
                <a:gd name="T7" fmla="*/ 26 h 75"/>
                <a:gd name="T8" fmla="*/ 0 w 58"/>
                <a:gd name="T9" fmla="*/ 62 h 75"/>
                <a:gd name="T10" fmla="*/ 0 60000 65536"/>
                <a:gd name="T11" fmla="*/ 0 60000 65536"/>
                <a:gd name="T12" fmla="*/ 0 60000 65536"/>
                <a:gd name="T13" fmla="*/ 0 60000 65536"/>
                <a:gd name="T14" fmla="*/ 0 60000 65536"/>
                <a:gd name="T15" fmla="*/ 0 w 58"/>
                <a:gd name="T16" fmla="*/ 0 h 75"/>
                <a:gd name="T17" fmla="*/ 58 w 58"/>
                <a:gd name="T18" fmla="*/ 75 h 75"/>
              </a:gdLst>
              <a:ahLst/>
              <a:cxnLst>
                <a:cxn ang="T10">
                  <a:pos x="T0" y="T1"/>
                </a:cxn>
                <a:cxn ang="T11">
                  <a:pos x="T2" y="T3"/>
                </a:cxn>
                <a:cxn ang="T12">
                  <a:pos x="T4" y="T5"/>
                </a:cxn>
                <a:cxn ang="T13">
                  <a:pos x="T6" y="T7"/>
                </a:cxn>
                <a:cxn ang="T14">
                  <a:pos x="T8" y="T9"/>
                </a:cxn>
              </a:cxnLst>
              <a:rect l="T15" t="T16" r="T17" b="T18"/>
              <a:pathLst>
                <a:path w="58" h="75">
                  <a:moveTo>
                    <a:pt x="0" y="75"/>
                  </a:moveTo>
                  <a:lnTo>
                    <a:pt x="0" y="44"/>
                  </a:lnTo>
                  <a:lnTo>
                    <a:pt x="58" y="0"/>
                  </a:lnTo>
                  <a:lnTo>
                    <a:pt x="58" y="31"/>
                  </a:lnTo>
                  <a:lnTo>
                    <a:pt x="0" y="75"/>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320" name="Picture 48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36" y="2481"/>
              <a:ext cx="126"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21" name="Rectangle 489"/>
            <p:cNvSpPr>
              <a:spLocks noChangeArrowheads="1"/>
            </p:cNvSpPr>
            <p:nvPr/>
          </p:nvSpPr>
          <p:spPr bwMode="auto">
            <a:xfrm>
              <a:off x="1336" y="2481"/>
              <a:ext cx="126" cy="26"/>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22" name="Rectangle 490"/>
            <p:cNvSpPr>
              <a:spLocks noChangeArrowheads="1"/>
            </p:cNvSpPr>
            <p:nvPr/>
          </p:nvSpPr>
          <p:spPr bwMode="auto">
            <a:xfrm>
              <a:off x="1336" y="2481"/>
              <a:ext cx="126" cy="26"/>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323" name="Picture 4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6" y="2445"/>
              <a:ext cx="174" cy="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24" name="Freeform 492"/>
            <p:cNvSpPr>
              <a:spLocks/>
            </p:cNvSpPr>
            <p:nvPr/>
          </p:nvSpPr>
          <p:spPr bwMode="auto">
            <a:xfrm>
              <a:off x="1336" y="2445"/>
              <a:ext cx="174" cy="36"/>
            </a:xfrm>
            <a:custGeom>
              <a:avLst/>
              <a:gdLst>
                <a:gd name="T0" fmla="*/ 126 w 183"/>
                <a:gd name="T1" fmla="*/ 36 h 36"/>
                <a:gd name="T2" fmla="*/ 174 w 183"/>
                <a:gd name="T3" fmla="*/ 0 h 36"/>
                <a:gd name="T4" fmla="*/ 48 w 183"/>
                <a:gd name="T5" fmla="*/ 0 h 36"/>
                <a:gd name="T6" fmla="*/ 0 w 183"/>
                <a:gd name="T7" fmla="*/ 36 h 36"/>
                <a:gd name="T8" fmla="*/ 126 w 183"/>
                <a:gd name="T9" fmla="*/ 36 h 36"/>
                <a:gd name="T10" fmla="*/ 0 60000 65536"/>
                <a:gd name="T11" fmla="*/ 0 60000 65536"/>
                <a:gd name="T12" fmla="*/ 0 60000 65536"/>
                <a:gd name="T13" fmla="*/ 0 60000 65536"/>
                <a:gd name="T14" fmla="*/ 0 60000 65536"/>
                <a:gd name="T15" fmla="*/ 0 w 183"/>
                <a:gd name="T16" fmla="*/ 0 h 36"/>
                <a:gd name="T17" fmla="*/ 183 w 183"/>
                <a:gd name="T18" fmla="*/ 36 h 36"/>
              </a:gdLst>
              <a:ahLst/>
              <a:cxnLst>
                <a:cxn ang="T10">
                  <a:pos x="T0" y="T1"/>
                </a:cxn>
                <a:cxn ang="T11">
                  <a:pos x="T2" y="T3"/>
                </a:cxn>
                <a:cxn ang="T12">
                  <a:pos x="T4" y="T5"/>
                </a:cxn>
                <a:cxn ang="T13">
                  <a:pos x="T6" y="T7"/>
                </a:cxn>
                <a:cxn ang="T14">
                  <a:pos x="T8" y="T9"/>
                </a:cxn>
              </a:cxnLst>
              <a:rect l="T15" t="T16" r="T17" b="T18"/>
              <a:pathLst>
                <a:path w="183" h="36">
                  <a:moveTo>
                    <a:pt x="133" y="36"/>
                  </a:moveTo>
                  <a:lnTo>
                    <a:pt x="183" y="0"/>
                  </a:lnTo>
                  <a:lnTo>
                    <a:pt x="50" y="0"/>
                  </a:lnTo>
                  <a:lnTo>
                    <a:pt x="0" y="36"/>
                  </a:lnTo>
                  <a:lnTo>
                    <a:pt x="133" y="36"/>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25" name="Freeform 493"/>
            <p:cNvSpPr>
              <a:spLocks/>
            </p:cNvSpPr>
            <p:nvPr/>
          </p:nvSpPr>
          <p:spPr bwMode="auto">
            <a:xfrm>
              <a:off x="1336" y="2445"/>
              <a:ext cx="174" cy="36"/>
            </a:xfrm>
            <a:custGeom>
              <a:avLst/>
              <a:gdLst>
                <a:gd name="T0" fmla="*/ 126 w 212"/>
                <a:gd name="T1" fmla="*/ 36 h 44"/>
                <a:gd name="T2" fmla="*/ 174 w 212"/>
                <a:gd name="T3" fmla="*/ 0 h 44"/>
                <a:gd name="T4" fmla="*/ 48 w 212"/>
                <a:gd name="T5" fmla="*/ 0 h 44"/>
                <a:gd name="T6" fmla="*/ 0 w 212"/>
                <a:gd name="T7" fmla="*/ 36 h 44"/>
                <a:gd name="T8" fmla="*/ 126 w 212"/>
                <a:gd name="T9" fmla="*/ 36 h 44"/>
                <a:gd name="T10" fmla="*/ 0 60000 65536"/>
                <a:gd name="T11" fmla="*/ 0 60000 65536"/>
                <a:gd name="T12" fmla="*/ 0 60000 65536"/>
                <a:gd name="T13" fmla="*/ 0 60000 65536"/>
                <a:gd name="T14" fmla="*/ 0 60000 65536"/>
                <a:gd name="T15" fmla="*/ 0 w 212"/>
                <a:gd name="T16" fmla="*/ 0 h 44"/>
                <a:gd name="T17" fmla="*/ 212 w 212"/>
                <a:gd name="T18" fmla="*/ 44 h 44"/>
              </a:gdLst>
              <a:ahLst/>
              <a:cxnLst>
                <a:cxn ang="T10">
                  <a:pos x="T0" y="T1"/>
                </a:cxn>
                <a:cxn ang="T11">
                  <a:pos x="T2" y="T3"/>
                </a:cxn>
                <a:cxn ang="T12">
                  <a:pos x="T4" y="T5"/>
                </a:cxn>
                <a:cxn ang="T13">
                  <a:pos x="T6" y="T7"/>
                </a:cxn>
                <a:cxn ang="T14">
                  <a:pos x="T8" y="T9"/>
                </a:cxn>
              </a:cxnLst>
              <a:rect l="T15" t="T16" r="T17" b="T18"/>
              <a:pathLst>
                <a:path w="212" h="44">
                  <a:moveTo>
                    <a:pt x="154" y="44"/>
                  </a:moveTo>
                  <a:lnTo>
                    <a:pt x="212" y="0"/>
                  </a:lnTo>
                  <a:lnTo>
                    <a:pt x="58" y="0"/>
                  </a:lnTo>
                  <a:lnTo>
                    <a:pt x="0" y="44"/>
                  </a:lnTo>
                  <a:lnTo>
                    <a:pt x="154" y="44"/>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326" name="Picture 49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62" y="2449"/>
              <a:ext cx="4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27" name="Freeform 495"/>
            <p:cNvSpPr>
              <a:spLocks/>
            </p:cNvSpPr>
            <p:nvPr/>
          </p:nvSpPr>
          <p:spPr bwMode="auto">
            <a:xfrm>
              <a:off x="1662" y="2449"/>
              <a:ext cx="48" cy="58"/>
            </a:xfrm>
            <a:custGeom>
              <a:avLst/>
              <a:gdLst>
                <a:gd name="T0" fmla="*/ 0 w 50"/>
                <a:gd name="T1" fmla="*/ 58 h 58"/>
                <a:gd name="T2" fmla="*/ 0 w 50"/>
                <a:gd name="T3" fmla="*/ 36 h 58"/>
                <a:gd name="T4" fmla="*/ 48 w 50"/>
                <a:gd name="T5" fmla="*/ 0 h 58"/>
                <a:gd name="T6" fmla="*/ 48 w 50"/>
                <a:gd name="T7" fmla="*/ 22 h 58"/>
                <a:gd name="T8" fmla="*/ 0 w 50"/>
                <a:gd name="T9" fmla="*/ 58 h 58"/>
                <a:gd name="T10" fmla="*/ 0 60000 65536"/>
                <a:gd name="T11" fmla="*/ 0 60000 65536"/>
                <a:gd name="T12" fmla="*/ 0 60000 65536"/>
                <a:gd name="T13" fmla="*/ 0 60000 65536"/>
                <a:gd name="T14" fmla="*/ 0 60000 65536"/>
                <a:gd name="T15" fmla="*/ 0 w 50"/>
                <a:gd name="T16" fmla="*/ 0 h 58"/>
                <a:gd name="T17" fmla="*/ 50 w 50"/>
                <a:gd name="T18" fmla="*/ 58 h 58"/>
              </a:gdLst>
              <a:ahLst/>
              <a:cxnLst>
                <a:cxn ang="T10">
                  <a:pos x="T0" y="T1"/>
                </a:cxn>
                <a:cxn ang="T11">
                  <a:pos x="T2" y="T3"/>
                </a:cxn>
                <a:cxn ang="T12">
                  <a:pos x="T4" y="T5"/>
                </a:cxn>
                <a:cxn ang="T13">
                  <a:pos x="T6" y="T7"/>
                </a:cxn>
                <a:cxn ang="T14">
                  <a:pos x="T8" y="T9"/>
                </a:cxn>
              </a:cxnLst>
              <a:rect l="T15" t="T16" r="T17" b="T18"/>
              <a:pathLst>
                <a:path w="50" h="58">
                  <a:moveTo>
                    <a:pt x="0" y="58"/>
                  </a:moveTo>
                  <a:lnTo>
                    <a:pt x="0" y="36"/>
                  </a:lnTo>
                  <a:lnTo>
                    <a:pt x="50" y="0"/>
                  </a:lnTo>
                  <a:lnTo>
                    <a:pt x="50" y="22"/>
                  </a:lnTo>
                  <a:lnTo>
                    <a:pt x="0" y="58"/>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28" name="Freeform 496"/>
            <p:cNvSpPr>
              <a:spLocks/>
            </p:cNvSpPr>
            <p:nvPr/>
          </p:nvSpPr>
          <p:spPr bwMode="auto">
            <a:xfrm>
              <a:off x="1662" y="2449"/>
              <a:ext cx="48" cy="58"/>
            </a:xfrm>
            <a:custGeom>
              <a:avLst/>
              <a:gdLst>
                <a:gd name="T0" fmla="*/ 0 w 58"/>
                <a:gd name="T1" fmla="*/ 58 h 70"/>
                <a:gd name="T2" fmla="*/ 0 w 58"/>
                <a:gd name="T3" fmla="*/ 36 h 70"/>
                <a:gd name="T4" fmla="*/ 48 w 58"/>
                <a:gd name="T5" fmla="*/ 0 h 70"/>
                <a:gd name="T6" fmla="*/ 48 w 58"/>
                <a:gd name="T7" fmla="*/ 22 h 70"/>
                <a:gd name="T8" fmla="*/ 0 w 58"/>
                <a:gd name="T9" fmla="*/ 58 h 70"/>
                <a:gd name="T10" fmla="*/ 0 60000 65536"/>
                <a:gd name="T11" fmla="*/ 0 60000 65536"/>
                <a:gd name="T12" fmla="*/ 0 60000 65536"/>
                <a:gd name="T13" fmla="*/ 0 60000 65536"/>
                <a:gd name="T14" fmla="*/ 0 60000 65536"/>
                <a:gd name="T15" fmla="*/ 0 w 58"/>
                <a:gd name="T16" fmla="*/ 0 h 70"/>
                <a:gd name="T17" fmla="*/ 58 w 58"/>
                <a:gd name="T18" fmla="*/ 70 h 70"/>
              </a:gdLst>
              <a:ahLst/>
              <a:cxnLst>
                <a:cxn ang="T10">
                  <a:pos x="T0" y="T1"/>
                </a:cxn>
                <a:cxn ang="T11">
                  <a:pos x="T2" y="T3"/>
                </a:cxn>
                <a:cxn ang="T12">
                  <a:pos x="T4" y="T5"/>
                </a:cxn>
                <a:cxn ang="T13">
                  <a:pos x="T6" y="T7"/>
                </a:cxn>
                <a:cxn ang="T14">
                  <a:pos x="T8" y="T9"/>
                </a:cxn>
              </a:cxnLst>
              <a:rect l="T15" t="T16" r="T17" b="T18"/>
              <a:pathLst>
                <a:path w="58" h="70">
                  <a:moveTo>
                    <a:pt x="0" y="70"/>
                  </a:moveTo>
                  <a:lnTo>
                    <a:pt x="0" y="44"/>
                  </a:lnTo>
                  <a:lnTo>
                    <a:pt x="58" y="0"/>
                  </a:lnTo>
                  <a:lnTo>
                    <a:pt x="58" y="26"/>
                  </a:lnTo>
                  <a:lnTo>
                    <a:pt x="0" y="7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329" name="Picture 49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37" y="2485"/>
              <a:ext cx="12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0" name="Rectangle 498"/>
            <p:cNvSpPr>
              <a:spLocks noChangeArrowheads="1"/>
            </p:cNvSpPr>
            <p:nvPr/>
          </p:nvSpPr>
          <p:spPr bwMode="auto">
            <a:xfrm>
              <a:off x="1537" y="2485"/>
              <a:ext cx="125" cy="22"/>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31" name="Rectangle 499"/>
            <p:cNvSpPr>
              <a:spLocks noChangeArrowheads="1"/>
            </p:cNvSpPr>
            <p:nvPr/>
          </p:nvSpPr>
          <p:spPr bwMode="auto">
            <a:xfrm>
              <a:off x="1537" y="2485"/>
              <a:ext cx="125" cy="22"/>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332" name="Picture 5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7" y="2449"/>
              <a:ext cx="174" cy="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3" name="Freeform 501"/>
            <p:cNvSpPr>
              <a:spLocks/>
            </p:cNvSpPr>
            <p:nvPr/>
          </p:nvSpPr>
          <p:spPr bwMode="auto">
            <a:xfrm>
              <a:off x="1537" y="2449"/>
              <a:ext cx="173" cy="36"/>
            </a:xfrm>
            <a:custGeom>
              <a:avLst/>
              <a:gdLst>
                <a:gd name="T0" fmla="*/ 125 w 182"/>
                <a:gd name="T1" fmla="*/ 36 h 36"/>
                <a:gd name="T2" fmla="*/ 173 w 182"/>
                <a:gd name="T3" fmla="*/ 0 h 36"/>
                <a:gd name="T4" fmla="*/ 48 w 182"/>
                <a:gd name="T5" fmla="*/ 0 h 36"/>
                <a:gd name="T6" fmla="*/ 0 w 182"/>
                <a:gd name="T7" fmla="*/ 36 h 36"/>
                <a:gd name="T8" fmla="*/ 125 w 182"/>
                <a:gd name="T9" fmla="*/ 36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132" y="36"/>
                  </a:moveTo>
                  <a:lnTo>
                    <a:pt x="182" y="0"/>
                  </a:lnTo>
                  <a:lnTo>
                    <a:pt x="50" y="0"/>
                  </a:lnTo>
                  <a:lnTo>
                    <a:pt x="0" y="36"/>
                  </a:lnTo>
                  <a:lnTo>
                    <a:pt x="132" y="36"/>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34" name="Freeform 502"/>
            <p:cNvSpPr>
              <a:spLocks/>
            </p:cNvSpPr>
            <p:nvPr/>
          </p:nvSpPr>
          <p:spPr bwMode="auto">
            <a:xfrm>
              <a:off x="1537" y="2449"/>
              <a:ext cx="173" cy="36"/>
            </a:xfrm>
            <a:custGeom>
              <a:avLst/>
              <a:gdLst>
                <a:gd name="T0" fmla="*/ 126 w 212"/>
                <a:gd name="T1" fmla="*/ 36 h 44"/>
                <a:gd name="T2" fmla="*/ 173 w 212"/>
                <a:gd name="T3" fmla="*/ 0 h 44"/>
                <a:gd name="T4" fmla="*/ 47 w 212"/>
                <a:gd name="T5" fmla="*/ 0 h 44"/>
                <a:gd name="T6" fmla="*/ 0 w 212"/>
                <a:gd name="T7" fmla="*/ 36 h 44"/>
                <a:gd name="T8" fmla="*/ 126 w 212"/>
                <a:gd name="T9" fmla="*/ 36 h 44"/>
                <a:gd name="T10" fmla="*/ 0 60000 65536"/>
                <a:gd name="T11" fmla="*/ 0 60000 65536"/>
                <a:gd name="T12" fmla="*/ 0 60000 65536"/>
                <a:gd name="T13" fmla="*/ 0 60000 65536"/>
                <a:gd name="T14" fmla="*/ 0 60000 65536"/>
                <a:gd name="T15" fmla="*/ 0 w 212"/>
                <a:gd name="T16" fmla="*/ 0 h 44"/>
                <a:gd name="T17" fmla="*/ 212 w 212"/>
                <a:gd name="T18" fmla="*/ 44 h 44"/>
              </a:gdLst>
              <a:ahLst/>
              <a:cxnLst>
                <a:cxn ang="T10">
                  <a:pos x="T0" y="T1"/>
                </a:cxn>
                <a:cxn ang="T11">
                  <a:pos x="T2" y="T3"/>
                </a:cxn>
                <a:cxn ang="T12">
                  <a:pos x="T4" y="T5"/>
                </a:cxn>
                <a:cxn ang="T13">
                  <a:pos x="T6" y="T7"/>
                </a:cxn>
                <a:cxn ang="T14">
                  <a:pos x="T8" y="T9"/>
                </a:cxn>
              </a:cxnLst>
              <a:rect l="T15" t="T16" r="T17" b="T18"/>
              <a:pathLst>
                <a:path w="212" h="44">
                  <a:moveTo>
                    <a:pt x="154" y="44"/>
                  </a:moveTo>
                  <a:lnTo>
                    <a:pt x="212" y="0"/>
                  </a:lnTo>
                  <a:lnTo>
                    <a:pt x="58" y="0"/>
                  </a:lnTo>
                  <a:lnTo>
                    <a:pt x="0" y="44"/>
                  </a:lnTo>
                  <a:lnTo>
                    <a:pt x="154" y="44"/>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335" name="Picture 50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63" y="2442"/>
              <a:ext cx="48"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6" name="Freeform 504"/>
            <p:cNvSpPr>
              <a:spLocks/>
            </p:cNvSpPr>
            <p:nvPr/>
          </p:nvSpPr>
          <p:spPr bwMode="auto">
            <a:xfrm>
              <a:off x="1863" y="2442"/>
              <a:ext cx="48" cy="65"/>
            </a:xfrm>
            <a:custGeom>
              <a:avLst/>
              <a:gdLst>
                <a:gd name="T0" fmla="*/ 0 w 50"/>
                <a:gd name="T1" fmla="*/ 65 h 65"/>
                <a:gd name="T2" fmla="*/ 0 w 50"/>
                <a:gd name="T3" fmla="*/ 35 h 65"/>
                <a:gd name="T4" fmla="*/ 48 w 50"/>
                <a:gd name="T5" fmla="*/ 0 h 65"/>
                <a:gd name="T6" fmla="*/ 48 w 50"/>
                <a:gd name="T7" fmla="*/ 29 h 65"/>
                <a:gd name="T8" fmla="*/ 0 w 50"/>
                <a:gd name="T9" fmla="*/ 65 h 65"/>
                <a:gd name="T10" fmla="*/ 0 60000 65536"/>
                <a:gd name="T11" fmla="*/ 0 60000 65536"/>
                <a:gd name="T12" fmla="*/ 0 60000 65536"/>
                <a:gd name="T13" fmla="*/ 0 60000 65536"/>
                <a:gd name="T14" fmla="*/ 0 60000 65536"/>
                <a:gd name="T15" fmla="*/ 0 w 50"/>
                <a:gd name="T16" fmla="*/ 0 h 65"/>
                <a:gd name="T17" fmla="*/ 50 w 50"/>
                <a:gd name="T18" fmla="*/ 65 h 65"/>
              </a:gdLst>
              <a:ahLst/>
              <a:cxnLst>
                <a:cxn ang="T10">
                  <a:pos x="T0" y="T1"/>
                </a:cxn>
                <a:cxn ang="T11">
                  <a:pos x="T2" y="T3"/>
                </a:cxn>
                <a:cxn ang="T12">
                  <a:pos x="T4" y="T5"/>
                </a:cxn>
                <a:cxn ang="T13">
                  <a:pos x="T6" y="T7"/>
                </a:cxn>
                <a:cxn ang="T14">
                  <a:pos x="T8" y="T9"/>
                </a:cxn>
              </a:cxnLst>
              <a:rect l="T15" t="T16" r="T17" b="T18"/>
              <a:pathLst>
                <a:path w="50" h="65">
                  <a:moveTo>
                    <a:pt x="0" y="65"/>
                  </a:moveTo>
                  <a:lnTo>
                    <a:pt x="0" y="35"/>
                  </a:lnTo>
                  <a:lnTo>
                    <a:pt x="50" y="0"/>
                  </a:lnTo>
                  <a:lnTo>
                    <a:pt x="50" y="29"/>
                  </a:lnTo>
                  <a:lnTo>
                    <a:pt x="0" y="65"/>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37" name="Freeform 505"/>
            <p:cNvSpPr>
              <a:spLocks/>
            </p:cNvSpPr>
            <p:nvPr/>
          </p:nvSpPr>
          <p:spPr bwMode="auto">
            <a:xfrm>
              <a:off x="1863" y="2442"/>
              <a:ext cx="48" cy="65"/>
            </a:xfrm>
            <a:custGeom>
              <a:avLst/>
              <a:gdLst>
                <a:gd name="T0" fmla="*/ 0 w 58"/>
                <a:gd name="T1" fmla="*/ 65 h 79"/>
                <a:gd name="T2" fmla="*/ 0 w 58"/>
                <a:gd name="T3" fmla="*/ 35 h 79"/>
                <a:gd name="T4" fmla="*/ 48 w 58"/>
                <a:gd name="T5" fmla="*/ 0 h 79"/>
                <a:gd name="T6" fmla="*/ 48 w 58"/>
                <a:gd name="T7" fmla="*/ 29 h 79"/>
                <a:gd name="T8" fmla="*/ 0 w 58"/>
                <a:gd name="T9" fmla="*/ 65 h 79"/>
                <a:gd name="T10" fmla="*/ 0 60000 65536"/>
                <a:gd name="T11" fmla="*/ 0 60000 65536"/>
                <a:gd name="T12" fmla="*/ 0 60000 65536"/>
                <a:gd name="T13" fmla="*/ 0 60000 65536"/>
                <a:gd name="T14" fmla="*/ 0 60000 65536"/>
                <a:gd name="T15" fmla="*/ 0 w 58"/>
                <a:gd name="T16" fmla="*/ 0 h 79"/>
                <a:gd name="T17" fmla="*/ 58 w 58"/>
                <a:gd name="T18" fmla="*/ 79 h 79"/>
              </a:gdLst>
              <a:ahLst/>
              <a:cxnLst>
                <a:cxn ang="T10">
                  <a:pos x="T0" y="T1"/>
                </a:cxn>
                <a:cxn ang="T11">
                  <a:pos x="T2" y="T3"/>
                </a:cxn>
                <a:cxn ang="T12">
                  <a:pos x="T4" y="T5"/>
                </a:cxn>
                <a:cxn ang="T13">
                  <a:pos x="T6" y="T7"/>
                </a:cxn>
                <a:cxn ang="T14">
                  <a:pos x="T8" y="T9"/>
                </a:cxn>
              </a:cxnLst>
              <a:rect l="T15" t="T16" r="T17" b="T18"/>
              <a:pathLst>
                <a:path w="58" h="79">
                  <a:moveTo>
                    <a:pt x="0" y="79"/>
                  </a:moveTo>
                  <a:lnTo>
                    <a:pt x="0" y="43"/>
                  </a:lnTo>
                  <a:lnTo>
                    <a:pt x="58" y="0"/>
                  </a:lnTo>
                  <a:lnTo>
                    <a:pt x="58" y="35"/>
                  </a:lnTo>
                  <a:lnTo>
                    <a:pt x="0" y="79"/>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338" name="Picture 50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37" y="2477"/>
              <a:ext cx="126"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9" name="Rectangle 507"/>
            <p:cNvSpPr>
              <a:spLocks noChangeArrowheads="1"/>
            </p:cNvSpPr>
            <p:nvPr/>
          </p:nvSpPr>
          <p:spPr bwMode="auto">
            <a:xfrm>
              <a:off x="1737" y="2477"/>
              <a:ext cx="126" cy="30"/>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40" name="Rectangle 508"/>
            <p:cNvSpPr>
              <a:spLocks noChangeArrowheads="1"/>
            </p:cNvSpPr>
            <p:nvPr/>
          </p:nvSpPr>
          <p:spPr bwMode="auto">
            <a:xfrm>
              <a:off x="1737" y="2477"/>
              <a:ext cx="126" cy="30"/>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341" name="Picture 50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37" y="2442"/>
              <a:ext cx="174"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42" name="Freeform 510"/>
            <p:cNvSpPr>
              <a:spLocks/>
            </p:cNvSpPr>
            <p:nvPr/>
          </p:nvSpPr>
          <p:spPr bwMode="auto">
            <a:xfrm>
              <a:off x="1737" y="2442"/>
              <a:ext cx="174" cy="35"/>
            </a:xfrm>
            <a:custGeom>
              <a:avLst/>
              <a:gdLst>
                <a:gd name="T0" fmla="*/ 126 w 183"/>
                <a:gd name="T1" fmla="*/ 35 h 35"/>
                <a:gd name="T2" fmla="*/ 174 w 183"/>
                <a:gd name="T3" fmla="*/ 0 h 35"/>
                <a:gd name="T4" fmla="*/ 48 w 183"/>
                <a:gd name="T5" fmla="*/ 0 h 35"/>
                <a:gd name="T6" fmla="*/ 0 w 183"/>
                <a:gd name="T7" fmla="*/ 35 h 35"/>
                <a:gd name="T8" fmla="*/ 126 w 183"/>
                <a:gd name="T9" fmla="*/ 35 h 35"/>
                <a:gd name="T10" fmla="*/ 0 60000 65536"/>
                <a:gd name="T11" fmla="*/ 0 60000 65536"/>
                <a:gd name="T12" fmla="*/ 0 60000 65536"/>
                <a:gd name="T13" fmla="*/ 0 60000 65536"/>
                <a:gd name="T14" fmla="*/ 0 60000 65536"/>
                <a:gd name="T15" fmla="*/ 0 w 183"/>
                <a:gd name="T16" fmla="*/ 0 h 35"/>
                <a:gd name="T17" fmla="*/ 183 w 183"/>
                <a:gd name="T18" fmla="*/ 35 h 35"/>
              </a:gdLst>
              <a:ahLst/>
              <a:cxnLst>
                <a:cxn ang="T10">
                  <a:pos x="T0" y="T1"/>
                </a:cxn>
                <a:cxn ang="T11">
                  <a:pos x="T2" y="T3"/>
                </a:cxn>
                <a:cxn ang="T12">
                  <a:pos x="T4" y="T5"/>
                </a:cxn>
                <a:cxn ang="T13">
                  <a:pos x="T6" y="T7"/>
                </a:cxn>
                <a:cxn ang="T14">
                  <a:pos x="T8" y="T9"/>
                </a:cxn>
              </a:cxnLst>
              <a:rect l="T15" t="T16" r="T17" b="T18"/>
              <a:pathLst>
                <a:path w="183" h="35">
                  <a:moveTo>
                    <a:pt x="133" y="35"/>
                  </a:moveTo>
                  <a:lnTo>
                    <a:pt x="183" y="0"/>
                  </a:lnTo>
                  <a:lnTo>
                    <a:pt x="50" y="0"/>
                  </a:lnTo>
                  <a:lnTo>
                    <a:pt x="0" y="35"/>
                  </a:lnTo>
                  <a:lnTo>
                    <a:pt x="133" y="35"/>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43" name="Freeform 511"/>
            <p:cNvSpPr>
              <a:spLocks/>
            </p:cNvSpPr>
            <p:nvPr/>
          </p:nvSpPr>
          <p:spPr bwMode="auto">
            <a:xfrm>
              <a:off x="1737" y="2442"/>
              <a:ext cx="174" cy="35"/>
            </a:xfrm>
            <a:custGeom>
              <a:avLst/>
              <a:gdLst>
                <a:gd name="T0" fmla="*/ 126 w 212"/>
                <a:gd name="T1" fmla="*/ 35 h 43"/>
                <a:gd name="T2" fmla="*/ 174 w 212"/>
                <a:gd name="T3" fmla="*/ 0 h 43"/>
                <a:gd name="T4" fmla="*/ 48 w 212"/>
                <a:gd name="T5" fmla="*/ 0 h 43"/>
                <a:gd name="T6" fmla="*/ 0 w 212"/>
                <a:gd name="T7" fmla="*/ 35 h 43"/>
                <a:gd name="T8" fmla="*/ 126 w 212"/>
                <a:gd name="T9" fmla="*/ 35 h 43"/>
                <a:gd name="T10" fmla="*/ 0 60000 65536"/>
                <a:gd name="T11" fmla="*/ 0 60000 65536"/>
                <a:gd name="T12" fmla="*/ 0 60000 65536"/>
                <a:gd name="T13" fmla="*/ 0 60000 65536"/>
                <a:gd name="T14" fmla="*/ 0 60000 65536"/>
                <a:gd name="T15" fmla="*/ 0 w 212"/>
                <a:gd name="T16" fmla="*/ 0 h 43"/>
                <a:gd name="T17" fmla="*/ 212 w 212"/>
                <a:gd name="T18" fmla="*/ 43 h 43"/>
              </a:gdLst>
              <a:ahLst/>
              <a:cxnLst>
                <a:cxn ang="T10">
                  <a:pos x="T0" y="T1"/>
                </a:cxn>
                <a:cxn ang="T11">
                  <a:pos x="T2" y="T3"/>
                </a:cxn>
                <a:cxn ang="T12">
                  <a:pos x="T4" y="T5"/>
                </a:cxn>
                <a:cxn ang="T13">
                  <a:pos x="T6" y="T7"/>
                </a:cxn>
                <a:cxn ang="T14">
                  <a:pos x="T8" y="T9"/>
                </a:cxn>
              </a:cxnLst>
              <a:rect l="T15" t="T16" r="T17" b="T18"/>
              <a:pathLst>
                <a:path w="212" h="43">
                  <a:moveTo>
                    <a:pt x="154" y="43"/>
                  </a:moveTo>
                  <a:lnTo>
                    <a:pt x="212" y="0"/>
                  </a:lnTo>
                  <a:lnTo>
                    <a:pt x="58" y="0"/>
                  </a:lnTo>
                  <a:lnTo>
                    <a:pt x="0" y="43"/>
                  </a:lnTo>
                  <a:lnTo>
                    <a:pt x="154" y="43"/>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344" name="Picture 5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63" y="2360"/>
              <a:ext cx="4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45" name="Freeform 513"/>
            <p:cNvSpPr>
              <a:spLocks/>
            </p:cNvSpPr>
            <p:nvPr/>
          </p:nvSpPr>
          <p:spPr bwMode="auto">
            <a:xfrm>
              <a:off x="2063" y="2360"/>
              <a:ext cx="48" cy="147"/>
            </a:xfrm>
            <a:custGeom>
              <a:avLst/>
              <a:gdLst>
                <a:gd name="T0" fmla="*/ 0 w 50"/>
                <a:gd name="T1" fmla="*/ 147 h 147"/>
                <a:gd name="T2" fmla="*/ 0 w 50"/>
                <a:gd name="T3" fmla="*/ 36 h 147"/>
                <a:gd name="T4" fmla="*/ 48 w 50"/>
                <a:gd name="T5" fmla="*/ 0 h 147"/>
                <a:gd name="T6" fmla="*/ 48 w 50"/>
                <a:gd name="T7" fmla="*/ 111 h 147"/>
                <a:gd name="T8" fmla="*/ 0 w 50"/>
                <a:gd name="T9" fmla="*/ 147 h 147"/>
                <a:gd name="T10" fmla="*/ 0 60000 65536"/>
                <a:gd name="T11" fmla="*/ 0 60000 65536"/>
                <a:gd name="T12" fmla="*/ 0 60000 65536"/>
                <a:gd name="T13" fmla="*/ 0 60000 65536"/>
                <a:gd name="T14" fmla="*/ 0 60000 65536"/>
                <a:gd name="T15" fmla="*/ 0 w 50"/>
                <a:gd name="T16" fmla="*/ 0 h 147"/>
                <a:gd name="T17" fmla="*/ 50 w 50"/>
                <a:gd name="T18" fmla="*/ 147 h 147"/>
              </a:gdLst>
              <a:ahLst/>
              <a:cxnLst>
                <a:cxn ang="T10">
                  <a:pos x="T0" y="T1"/>
                </a:cxn>
                <a:cxn ang="T11">
                  <a:pos x="T2" y="T3"/>
                </a:cxn>
                <a:cxn ang="T12">
                  <a:pos x="T4" y="T5"/>
                </a:cxn>
                <a:cxn ang="T13">
                  <a:pos x="T6" y="T7"/>
                </a:cxn>
                <a:cxn ang="T14">
                  <a:pos x="T8" y="T9"/>
                </a:cxn>
              </a:cxnLst>
              <a:rect l="T15" t="T16" r="T17" b="T18"/>
              <a:pathLst>
                <a:path w="50" h="147">
                  <a:moveTo>
                    <a:pt x="0" y="147"/>
                  </a:moveTo>
                  <a:lnTo>
                    <a:pt x="0" y="36"/>
                  </a:lnTo>
                  <a:lnTo>
                    <a:pt x="50" y="0"/>
                  </a:lnTo>
                  <a:lnTo>
                    <a:pt x="50" y="111"/>
                  </a:lnTo>
                  <a:lnTo>
                    <a:pt x="0" y="14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46" name="Freeform 514"/>
            <p:cNvSpPr>
              <a:spLocks/>
            </p:cNvSpPr>
            <p:nvPr/>
          </p:nvSpPr>
          <p:spPr bwMode="auto">
            <a:xfrm>
              <a:off x="2063" y="2360"/>
              <a:ext cx="48" cy="147"/>
            </a:xfrm>
            <a:custGeom>
              <a:avLst/>
              <a:gdLst>
                <a:gd name="T0" fmla="*/ 0 w 58"/>
                <a:gd name="T1" fmla="*/ 147 h 179"/>
                <a:gd name="T2" fmla="*/ 0 w 58"/>
                <a:gd name="T3" fmla="*/ 36 h 179"/>
                <a:gd name="T4" fmla="*/ 48 w 58"/>
                <a:gd name="T5" fmla="*/ 0 h 179"/>
                <a:gd name="T6" fmla="*/ 48 w 58"/>
                <a:gd name="T7" fmla="*/ 111 h 179"/>
                <a:gd name="T8" fmla="*/ 0 w 58"/>
                <a:gd name="T9" fmla="*/ 147 h 179"/>
                <a:gd name="T10" fmla="*/ 0 60000 65536"/>
                <a:gd name="T11" fmla="*/ 0 60000 65536"/>
                <a:gd name="T12" fmla="*/ 0 60000 65536"/>
                <a:gd name="T13" fmla="*/ 0 60000 65536"/>
                <a:gd name="T14" fmla="*/ 0 60000 65536"/>
                <a:gd name="T15" fmla="*/ 0 w 58"/>
                <a:gd name="T16" fmla="*/ 0 h 179"/>
                <a:gd name="T17" fmla="*/ 58 w 58"/>
                <a:gd name="T18" fmla="*/ 179 h 179"/>
              </a:gdLst>
              <a:ahLst/>
              <a:cxnLst>
                <a:cxn ang="T10">
                  <a:pos x="T0" y="T1"/>
                </a:cxn>
                <a:cxn ang="T11">
                  <a:pos x="T2" y="T3"/>
                </a:cxn>
                <a:cxn ang="T12">
                  <a:pos x="T4" y="T5"/>
                </a:cxn>
                <a:cxn ang="T13">
                  <a:pos x="T6" y="T7"/>
                </a:cxn>
                <a:cxn ang="T14">
                  <a:pos x="T8" y="T9"/>
                </a:cxn>
              </a:cxnLst>
              <a:rect l="T15" t="T16" r="T17" b="T18"/>
              <a:pathLst>
                <a:path w="58" h="179">
                  <a:moveTo>
                    <a:pt x="0" y="179"/>
                  </a:moveTo>
                  <a:lnTo>
                    <a:pt x="0" y="44"/>
                  </a:lnTo>
                  <a:lnTo>
                    <a:pt x="58" y="0"/>
                  </a:lnTo>
                  <a:lnTo>
                    <a:pt x="58" y="135"/>
                  </a:lnTo>
                  <a:lnTo>
                    <a:pt x="0" y="179"/>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347" name="Picture 5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38" y="2396"/>
              <a:ext cx="125"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48" name="Rectangle 516"/>
            <p:cNvSpPr>
              <a:spLocks noChangeArrowheads="1"/>
            </p:cNvSpPr>
            <p:nvPr/>
          </p:nvSpPr>
          <p:spPr bwMode="auto">
            <a:xfrm>
              <a:off x="1938" y="2396"/>
              <a:ext cx="125" cy="111"/>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49" name="Rectangle 517"/>
            <p:cNvSpPr>
              <a:spLocks noChangeArrowheads="1"/>
            </p:cNvSpPr>
            <p:nvPr/>
          </p:nvSpPr>
          <p:spPr bwMode="auto">
            <a:xfrm>
              <a:off x="1938" y="2396"/>
              <a:ext cx="125" cy="111"/>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350" name="Picture 5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8" y="2360"/>
              <a:ext cx="174" cy="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51" name="Freeform 519"/>
            <p:cNvSpPr>
              <a:spLocks/>
            </p:cNvSpPr>
            <p:nvPr/>
          </p:nvSpPr>
          <p:spPr bwMode="auto">
            <a:xfrm>
              <a:off x="1938" y="2360"/>
              <a:ext cx="173" cy="36"/>
            </a:xfrm>
            <a:custGeom>
              <a:avLst/>
              <a:gdLst>
                <a:gd name="T0" fmla="*/ 125 w 182"/>
                <a:gd name="T1" fmla="*/ 36 h 36"/>
                <a:gd name="T2" fmla="*/ 173 w 182"/>
                <a:gd name="T3" fmla="*/ 0 h 36"/>
                <a:gd name="T4" fmla="*/ 48 w 182"/>
                <a:gd name="T5" fmla="*/ 0 h 36"/>
                <a:gd name="T6" fmla="*/ 0 w 182"/>
                <a:gd name="T7" fmla="*/ 36 h 36"/>
                <a:gd name="T8" fmla="*/ 125 w 182"/>
                <a:gd name="T9" fmla="*/ 36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132" y="36"/>
                  </a:moveTo>
                  <a:lnTo>
                    <a:pt x="182" y="0"/>
                  </a:lnTo>
                  <a:lnTo>
                    <a:pt x="50" y="0"/>
                  </a:lnTo>
                  <a:lnTo>
                    <a:pt x="0" y="36"/>
                  </a:lnTo>
                  <a:lnTo>
                    <a:pt x="132" y="36"/>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52" name="Freeform 520"/>
            <p:cNvSpPr>
              <a:spLocks/>
            </p:cNvSpPr>
            <p:nvPr/>
          </p:nvSpPr>
          <p:spPr bwMode="auto">
            <a:xfrm>
              <a:off x="1938" y="2360"/>
              <a:ext cx="173" cy="36"/>
            </a:xfrm>
            <a:custGeom>
              <a:avLst/>
              <a:gdLst>
                <a:gd name="T0" fmla="*/ 126 w 212"/>
                <a:gd name="T1" fmla="*/ 36 h 44"/>
                <a:gd name="T2" fmla="*/ 173 w 212"/>
                <a:gd name="T3" fmla="*/ 0 h 44"/>
                <a:gd name="T4" fmla="*/ 47 w 212"/>
                <a:gd name="T5" fmla="*/ 0 h 44"/>
                <a:gd name="T6" fmla="*/ 0 w 212"/>
                <a:gd name="T7" fmla="*/ 36 h 44"/>
                <a:gd name="T8" fmla="*/ 126 w 212"/>
                <a:gd name="T9" fmla="*/ 36 h 44"/>
                <a:gd name="T10" fmla="*/ 0 60000 65536"/>
                <a:gd name="T11" fmla="*/ 0 60000 65536"/>
                <a:gd name="T12" fmla="*/ 0 60000 65536"/>
                <a:gd name="T13" fmla="*/ 0 60000 65536"/>
                <a:gd name="T14" fmla="*/ 0 60000 65536"/>
                <a:gd name="T15" fmla="*/ 0 w 212"/>
                <a:gd name="T16" fmla="*/ 0 h 44"/>
                <a:gd name="T17" fmla="*/ 212 w 212"/>
                <a:gd name="T18" fmla="*/ 44 h 44"/>
              </a:gdLst>
              <a:ahLst/>
              <a:cxnLst>
                <a:cxn ang="T10">
                  <a:pos x="T0" y="T1"/>
                </a:cxn>
                <a:cxn ang="T11">
                  <a:pos x="T2" y="T3"/>
                </a:cxn>
                <a:cxn ang="T12">
                  <a:pos x="T4" y="T5"/>
                </a:cxn>
                <a:cxn ang="T13">
                  <a:pos x="T6" y="T7"/>
                </a:cxn>
                <a:cxn ang="T14">
                  <a:pos x="T8" y="T9"/>
                </a:cxn>
              </a:cxnLst>
              <a:rect l="T15" t="T16" r="T17" b="T18"/>
              <a:pathLst>
                <a:path w="212" h="44">
                  <a:moveTo>
                    <a:pt x="154" y="44"/>
                  </a:moveTo>
                  <a:lnTo>
                    <a:pt x="212" y="0"/>
                  </a:lnTo>
                  <a:lnTo>
                    <a:pt x="58" y="0"/>
                  </a:lnTo>
                  <a:lnTo>
                    <a:pt x="0" y="44"/>
                  </a:lnTo>
                  <a:lnTo>
                    <a:pt x="154" y="44"/>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353" name="Picture 52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64" y="1737"/>
              <a:ext cx="48" cy="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54" name="Freeform 522"/>
            <p:cNvSpPr>
              <a:spLocks/>
            </p:cNvSpPr>
            <p:nvPr/>
          </p:nvSpPr>
          <p:spPr bwMode="auto">
            <a:xfrm>
              <a:off x="2264" y="1737"/>
              <a:ext cx="47" cy="770"/>
            </a:xfrm>
            <a:custGeom>
              <a:avLst/>
              <a:gdLst>
                <a:gd name="T0" fmla="*/ 0 w 49"/>
                <a:gd name="T1" fmla="*/ 770 h 770"/>
                <a:gd name="T2" fmla="*/ 0 w 49"/>
                <a:gd name="T3" fmla="*/ 36 h 770"/>
                <a:gd name="T4" fmla="*/ 47 w 49"/>
                <a:gd name="T5" fmla="*/ 0 h 770"/>
                <a:gd name="T6" fmla="*/ 47 w 49"/>
                <a:gd name="T7" fmla="*/ 734 h 770"/>
                <a:gd name="T8" fmla="*/ 0 w 49"/>
                <a:gd name="T9" fmla="*/ 770 h 770"/>
                <a:gd name="T10" fmla="*/ 0 60000 65536"/>
                <a:gd name="T11" fmla="*/ 0 60000 65536"/>
                <a:gd name="T12" fmla="*/ 0 60000 65536"/>
                <a:gd name="T13" fmla="*/ 0 60000 65536"/>
                <a:gd name="T14" fmla="*/ 0 60000 65536"/>
                <a:gd name="T15" fmla="*/ 0 w 49"/>
                <a:gd name="T16" fmla="*/ 0 h 770"/>
                <a:gd name="T17" fmla="*/ 49 w 49"/>
                <a:gd name="T18" fmla="*/ 770 h 770"/>
              </a:gdLst>
              <a:ahLst/>
              <a:cxnLst>
                <a:cxn ang="T10">
                  <a:pos x="T0" y="T1"/>
                </a:cxn>
                <a:cxn ang="T11">
                  <a:pos x="T2" y="T3"/>
                </a:cxn>
                <a:cxn ang="T12">
                  <a:pos x="T4" y="T5"/>
                </a:cxn>
                <a:cxn ang="T13">
                  <a:pos x="T6" y="T7"/>
                </a:cxn>
                <a:cxn ang="T14">
                  <a:pos x="T8" y="T9"/>
                </a:cxn>
              </a:cxnLst>
              <a:rect l="T15" t="T16" r="T17" b="T18"/>
              <a:pathLst>
                <a:path w="49" h="770">
                  <a:moveTo>
                    <a:pt x="0" y="770"/>
                  </a:moveTo>
                  <a:lnTo>
                    <a:pt x="0" y="36"/>
                  </a:lnTo>
                  <a:lnTo>
                    <a:pt x="49" y="0"/>
                  </a:lnTo>
                  <a:lnTo>
                    <a:pt x="49" y="734"/>
                  </a:lnTo>
                  <a:lnTo>
                    <a:pt x="0" y="77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55" name="Freeform 523"/>
            <p:cNvSpPr>
              <a:spLocks/>
            </p:cNvSpPr>
            <p:nvPr/>
          </p:nvSpPr>
          <p:spPr bwMode="auto">
            <a:xfrm>
              <a:off x="2264" y="1737"/>
              <a:ext cx="47" cy="770"/>
            </a:xfrm>
            <a:custGeom>
              <a:avLst/>
              <a:gdLst>
                <a:gd name="T0" fmla="*/ 0 w 58"/>
                <a:gd name="T1" fmla="*/ 770 h 940"/>
                <a:gd name="T2" fmla="*/ 0 w 58"/>
                <a:gd name="T3" fmla="*/ 36 h 940"/>
                <a:gd name="T4" fmla="*/ 47 w 58"/>
                <a:gd name="T5" fmla="*/ 0 h 940"/>
                <a:gd name="T6" fmla="*/ 47 w 58"/>
                <a:gd name="T7" fmla="*/ 734 h 940"/>
                <a:gd name="T8" fmla="*/ 0 w 58"/>
                <a:gd name="T9" fmla="*/ 770 h 940"/>
                <a:gd name="T10" fmla="*/ 0 60000 65536"/>
                <a:gd name="T11" fmla="*/ 0 60000 65536"/>
                <a:gd name="T12" fmla="*/ 0 60000 65536"/>
                <a:gd name="T13" fmla="*/ 0 60000 65536"/>
                <a:gd name="T14" fmla="*/ 0 60000 65536"/>
                <a:gd name="T15" fmla="*/ 0 w 58"/>
                <a:gd name="T16" fmla="*/ 0 h 940"/>
                <a:gd name="T17" fmla="*/ 58 w 58"/>
                <a:gd name="T18" fmla="*/ 940 h 940"/>
              </a:gdLst>
              <a:ahLst/>
              <a:cxnLst>
                <a:cxn ang="T10">
                  <a:pos x="T0" y="T1"/>
                </a:cxn>
                <a:cxn ang="T11">
                  <a:pos x="T2" y="T3"/>
                </a:cxn>
                <a:cxn ang="T12">
                  <a:pos x="T4" y="T5"/>
                </a:cxn>
                <a:cxn ang="T13">
                  <a:pos x="T6" y="T7"/>
                </a:cxn>
                <a:cxn ang="T14">
                  <a:pos x="T8" y="T9"/>
                </a:cxn>
              </a:cxnLst>
              <a:rect l="T15" t="T16" r="T17" b="T18"/>
              <a:pathLst>
                <a:path w="58" h="940">
                  <a:moveTo>
                    <a:pt x="0" y="940"/>
                  </a:moveTo>
                  <a:lnTo>
                    <a:pt x="0" y="44"/>
                  </a:lnTo>
                  <a:lnTo>
                    <a:pt x="58" y="0"/>
                  </a:lnTo>
                  <a:lnTo>
                    <a:pt x="58" y="896"/>
                  </a:lnTo>
                  <a:lnTo>
                    <a:pt x="0" y="94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356" name="Picture 52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138" y="1773"/>
              <a:ext cx="126" cy="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57" name="Rectangle 525"/>
            <p:cNvSpPr>
              <a:spLocks noChangeArrowheads="1"/>
            </p:cNvSpPr>
            <p:nvPr/>
          </p:nvSpPr>
          <p:spPr bwMode="auto">
            <a:xfrm>
              <a:off x="2138" y="1773"/>
              <a:ext cx="126" cy="734"/>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58" name="Rectangle 526"/>
            <p:cNvSpPr>
              <a:spLocks noChangeArrowheads="1"/>
            </p:cNvSpPr>
            <p:nvPr/>
          </p:nvSpPr>
          <p:spPr bwMode="auto">
            <a:xfrm>
              <a:off x="2138" y="1773"/>
              <a:ext cx="126" cy="734"/>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359" name="Picture 5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8" y="1737"/>
              <a:ext cx="174" cy="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60" name="Freeform 528"/>
            <p:cNvSpPr>
              <a:spLocks/>
            </p:cNvSpPr>
            <p:nvPr/>
          </p:nvSpPr>
          <p:spPr bwMode="auto">
            <a:xfrm>
              <a:off x="2138" y="1737"/>
              <a:ext cx="173" cy="36"/>
            </a:xfrm>
            <a:custGeom>
              <a:avLst/>
              <a:gdLst>
                <a:gd name="T0" fmla="*/ 126 w 182"/>
                <a:gd name="T1" fmla="*/ 36 h 36"/>
                <a:gd name="T2" fmla="*/ 173 w 182"/>
                <a:gd name="T3" fmla="*/ 0 h 36"/>
                <a:gd name="T4" fmla="*/ 48 w 182"/>
                <a:gd name="T5" fmla="*/ 0 h 36"/>
                <a:gd name="T6" fmla="*/ 0 w 182"/>
                <a:gd name="T7" fmla="*/ 36 h 36"/>
                <a:gd name="T8" fmla="*/ 126 w 182"/>
                <a:gd name="T9" fmla="*/ 36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133" y="36"/>
                  </a:moveTo>
                  <a:lnTo>
                    <a:pt x="182" y="0"/>
                  </a:lnTo>
                  <a:lnTo>
                    <a:pt x="50" y="0"/>
                  </a:lnTo>
                  <a:lnTo>
                    <a:pt x="0" y="36"/>
                  </a:lnTo>
                  <a:lnTo>
                    <a:pt x="133" y="36"/>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61" name="Freeform 529"/>
            <p:cNvSpPr>
              <a:spLocks/>
            </p:cNvSpPr>
            <p:nvPr/>
          </p:nvSpPr>
          <p:spPr bwMode="auto">
            <a:xfrm>
              <a:off x="2138" y="1737"/>
              <a:ext cx="173" cy="36"/>
            </a:xfrm>
            <a:custGeom>
              <a:avLst/>
              <a:gdLst>
                <a:gd name="T0" fmla="*/ 126 w 212"/>
                <a:gd name="T1" fmla="*/ 36 h 44"/>
                <a:gd name="T2" fmla="*/ 173 w 212"/>
                <a:gd name="T3" fmla="*/ 0 h 44"/>
                <a:gd name="T4" fmla="*/ 47 w 212"/>
                <a:gd name="T5" fmla="*/ 0 h 44"/>
                <a:gd name="T6" fmla="*/ 0 w 212"/>
                <a:gd name="T7" fmla="*/ 36 h 44"/>
                <a:gd name="T8" fmla="*/ 126 w 212"/>
                <a:gd name="T9" fmla="*/ 36 h 44"/>
                <a:gd name="T10" fmla="*/ 0 60000 65536"/>
                <a:gd name="T11" fmla="*/ 0 60000 65536"/>
                <a:gd name="T12" fmla="*/ 0 60000 65536"/>
                <a:gd name="T13" fmla="*/ 0 60000 65536"/>
                <a:gd name="T14" fmla="*/ 0 60000 65536"/>
                <a:gd name="T15" fmla="*/ 0 w 212"/>
                <a:gd name="T16" fmla="*/ 0 h 44"/>
                <a:gd name="T17" fmla="*/ 212 w 212"/>
                <a:gd name="T18" fmla="*/ 44 h 44"/>
              </a:gdLst>
              <a:ahLst/>
              <a:cxnLst>
                <a:cxn ang="T10">
                  <a:pos x="T0" y="T1"/>
                </a:cxn>
                <a:cxn ang="T11">
                  <a:pos x="T2" y="T3"/>
                </a:cxn>
                <a:cxn ang="T12">
                  <a:pos x="T4" y="T5"/>
                </a:cxn>
                <a:cxn ang="T13">
                  <a:pos x="T6" y="T7"/>
                </a:cxn>
                <a:cxn ang="T14">
                  <a:pos x="T8" y="T9"/>
                </a:cxn>
              </a:cxnLst>
              <a:rect l="T15" t="T16" r="T17" b="T18"/>
              <a:pathLst>
                <a:path w="212" h="44">
                  <a:moveTo>
                    <a:pt x="154" y="44"/>
                  </a:moveTo>
                  <a:lnTo>
                    <a:pt x="212" y="0"/>
                  </a:lnTo>
                  <a:lnTo>
                    <a:pt x="58" y="0"/>
                  </a:lnTo>
                  <a:lnTo>
                    <a:pt x="0" y="44"/>
                  </a:lnTo>
                  <a:lnTo>
                    <a:pt x="154" y="44"/>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362" name="Picture 53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464" y="2134"/>
              <a:ext cx="49"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63" name="Freeform 531"/>
            <p:cNvSpPr>
              <a:spLocks/>
            </p:cNvSpPr>
            <p:nvPr/>
          </p:nvSpPr>
          <p:spPr bwMode="auto">
            <a:xfrm>
              <a:off x="2464" y="2134"/>
              <a:ext cx="48" cy="373"/>
            </a:xfrm>
            <a:custGeom>
              <a:avLst/>
              <a:gdLst>
                <a:gd name="T0" fmla="*/ 0 w 50"/>
                <a:gd name="T1" fmla="*/ 373 h 373"/>
                <a:gd name="T2" fmla="*/ 0 w 50"/>
                <a:gd name="T3" fmla="*/ 36 h 373"/>
                <a:gd name="T4" fmla="*/ 48 w 50"/>
                <a:gd name="T5" fmla="*/ 0 h 373"/>
                <a:gd name="T6" fmla="*/ 48 w 50"/>
                <a:gd name="T7" fmla="*/ 337 h 373"/>
                <a:gd name="T8" fmla="*/ 0 w 50"/>
                <a:gd name="T9" fmla="*/ 373 h 373"/>
                <a:gd name="T10" fmla="*/ 0 60000 65536"/>
                <a:gd name="T11" fmla="*/ 0 60000 65536"/>
                <a:gd name="T12" fmla="*/ 0 60000 65536"/>
                <a:gd name="T13" fmla="*/ 0 60000 65536"/>
                <a:gd name="T14" fmla="*/ 0 60000 65536"/>
                <a:gd name="T15" fmla="*/ 0 w 50"/>
                <a:gd name="T16" fmla="*/ 0 h 373"/>
                <a:gd name="T17" fmla="*/ 50 w 50"/>
                <a:gd name="T18" fmla="*/ 373 h 373"/>
              </a:gdLst>
              <a:ahLst/>
              <a:cxnLst>
                <a:cxn ang="T10">
                  <a:pos x="T0" y="T1"/>
                </a:cxn>
                <a:cxn ang="T11">
                  <a:pos x="T2" y="T3"/>
                </a:cxn>
                <a:cxn ang="T12">
                  <a:pos x="T4" y="T5"/>
                </a:cxn>
                <a:cxn ang="T13">
                  <a:pos x="T6" y="T7"/>
                </a:cxn>
                <a:cxn ang="T14">
                  <a:pos x="T8" y="T9"/>
                </a:cxn>
              </a:cxnLst>
              <a:rect l="T15" t="T16" r="T17" b="T18"/>
              <a:pathLst>
                <a:path w="50" h="373">
                  <a:moveTo>
                    <a:pt x="0" y="373"/>
                  </a:moveTo>
                  <a:lnTo>
                    <a:pt x="0" y="36"/>
                  </a:lnTo>
                  <a:lnTo>
                    <a:pt x="50" y="0"/>
                  </a:lnTo>
                  <a:lnTo>
                    <a:pt x="50" y="337"/>
                  </a:lnTo>
                  <a:lnTo>
                    <a:pt x="0" y="373"/>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64" name="Freeform 532"/>
            <p:cNvSpPr>
              <a:spLocks/>
            </p:cNvSpPr>
            <p:nvPr/>
          </p:nvSpPr>
          <p:spPr bwMode="auto">
            <a:xfrm>
              <a:off x="2464" y="2134"/>
              <a:ext cx="48" cy="373"/>
            </a:xfrm>
            <a:custGeom>
              <a:avLst/>
              <a:gdLst>
                <a:gd name="T0" fmla="*/ 0 w 58"/>
                <a:gd name="T1" fmla="*/ 373 h 455"/>
                <a:gd name="T2" fmla="*/ 0 w 58"/>
                <a:gd name="T3" fmla="*/ 36 h 455"/>
                <a:gd name="T4" fmla="*/ 48 w 58"/>
                <a:gd name="T5" fmla="*/ 0 h 455"/>
                <a:gd name="T6" fmla="*/ 48 w 58"/>
                <a:gd name="T7" fmla="*/ 337 h 455"/>
                <a:gd name="T8" fmla="*/ 0 w 58"/>
                <a:gd name="T9" fmla="*/ 373 h 455"/>
                <a:gd name="T10" fmla="*/ 0 60000 65536"/>
                <a:gd name="T11" fmla="*/ 0 60000 65536"/>
                <a:gd name="T12" fmla="*/ 0 60000 65536"/>
                <a:gd name="T13" fmla="*/ 0 60000 65536"/>
                <a:gd name="T14" fmla="*/ 0 60000 65536"/>
                <a:gd name="T15" fmla="*/ 0 w 58"/>
                <a:gd name="T16" fmla="*/ 0 h 455"/>
                <a:gd name="T17" fmla="*/ 58 w 58"/>
                <a:gd name="T18" fmla="*/ 455 h 455"/>
              </a:gdLst>
              <a:ahLst/>
              <a:cxnLst>
                <a:cxn ang="T10">
                  <a:pos x="T0" y="T1"/>
                </a:cxn>
                <a:cxn ang="T11">
                  <a:pos x="T2" y="T3"/>
                </a:cxn>
                <a:cxn ang="T12">
                  <a:pos x="T4" y="T5"/>
                </a:cxn>
                <a:cxn ang="T13">
                  <a:pos x="T6" y="T7"/>
                </a:cxn>
                <a:cxn ang="T14">
                  <a:pos x="T8" y="T9"/>
                </a:cxn>
              </a:cxnLst>
              <a:rect l="T15" t="T16" r="T17" b="T18"/>
              <a:pathLst>
                <a:path w="58" h="455">
                  <a:moveTo>
                    <a:pt x="0" y="455"/>
                  </a:moveTo>
                  <a:lnTo>
                    <a:pt x="0" y="44"/>
                  </a:lnTo>
                  <a:lnTo>
                    <a:pt x="58" y="0"/>
                  </a:lnTo>
                  <a:lnTo>
                    <a:pt x="58" y="411"/>
                  </a:lnTo>
                  <a:lnTo>
                    <a:pt x="0" y="455"/>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365" name="Picture 53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340" y="2170"/>
              <a:ext cx="124"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66" name="Rectangle 534"/>
            <p:cNvSpPr>
              <a:spLocks noChangeArrowheads="1"/>
            </p:cNvSpPr>
            <p:nvPr/>
          </p:nvSpPr>
          <p:spPr bwMode="auto">
            <a:xfrm>
              <a:off x="2340" y="2170"/>
              <a:ext cx="124" cy="337"/>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67" name="Rectangle 535"/>
            <p:cNvSpPr>
              <a:spLocks noChangeArrowheads="1"/>
            </p:cNvSpPr>
            <p:nvPr/>
          </p:nvSpPr>
          <p:spPr bwMode="auto">
            <a:xfrm>
              <a:off x="2340" y="2170"/>
              <a:ext cx="124" cy="337"/>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368" name="Picture 5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40" y="2134"/>
              <a:ext cx="173" cy="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69" name="Freeform 537"/>
            <p:cNvSpPr>
              <a:spLocks/>
            </p:cNvSpPr>
            <p:nvPr/>
          </p:nvSpPr>
          <p:spPr bwMode="auto">
            <a:xfrm>
              <a:off x="2340" y="2134"/>
              <a:ext cx="172" cy="36"/>
            </a:xfrm>
            <a:custGeom>
              <a:avLst/>
              <a:gdLst>
                <a:gd name="T0" fmla="*/ 124 w 181"/>
                <a:gd name="T1" fmla="*/ 36 h 36"/>
                <a:gd name="T2" fmla="*/ 172 w 181"/>
                <a:gd name="T3" fmla="*/ 0 h 36"/>
                <a:gd name="T4" fmla="*/ 47 w 181"/>
                <a:gd name="T5" fmla="*/ 0 h 36"/>
                <a:gd name="T6" fmla="*/ 0 w 181"/>
                <a:gd name="T7" fmla="*/ 36 h 36"/>
                <a:gd name="T8" fmla="*/ 124 w 181"/>
                <a:gd name="T9" fmla="*/ 36 h 36"/>
                <a:gd name="T10" fmla="*/ 0 60000 65536"/>
                <a:gd name="T11" fmla="*/ 0 60000 65536"/>
                <a:gd name="T12" fmla="*/ 0 60000 65536"/>
                <a:gd name="T13" fmla="*/ 0 60000 65536"/>
                <a:gd name="T14" fmla="*/ 0 60000 65536"/>
                <a:gd name="T15" fmla="*/ 0 w 181"/>
                <a:gd name="T16" fmla="*/ 0 h 36"/>
                <a:gd name="T17" fmla="*/ 181 w 181"/>
                <a:gd name="T18" fmla="*/ 36 h 36"/>
              </a:gdLst>
              <a:ahLst/>
              <a:cxnLst>
                <a:cxn ang="T10">
                  <a:pos x="T0" y="T1"/>
                </a:cxn>
                <a:cxn ang="T11">
                  <a:pos x="T2" y="T3"/>
                </a:cxn>
                <a:cxn ang="T12">
                  <a:pos x="T4" y="T5"/>
                </a:cxn>
                <a:cxn ang="T13">
                  <a:pos x="T6" y="T7"/>
                </a:cxn>
                <a:cxn ang="T14">
                  <a:pos x="T8" y="T9"/>
                </a:cxn>
              </a:cxnLst>
              <a:rect l="T15" t="T16" r="T17" b="T18"/>
              <a:pathLst>
                <a:path w="181" h="36">
                  <a:moveTo>
                    <a:pt x="131" y="36"/>
                  </a:moveTo>
                  <a:lnTo>
                    <a:pt x="181" y="0"/>
                  </a:lnTo>
                  <a:lnTo>
                    <a:pt x="49" y="0"/>
                  </a:lnTo>
                  <a:lnTo>
                    <a:pt x="0" y="36"/>
                  </a:lnTo>
                  <a:lnTo>
                    <a:pt x="131" y="36"/>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70" name="Freeform 538"/>
            <p:cNvSpPr>
              <a:spLocks/>
            </p:cNvSpPr>
            <p:nvPr/>
          </p:nvSpPr>
          <p:spPr bwMode="auto">
            <a:xfrm>
              <a:off x="2340" y="2134"/>
              <a:ext cx="172" cy="36"/>
            </a:xfrm>
            <a:custGeom>
              <a:avLst/>
              <a:gdLst>
                <a:gd name="T0" fmla="*/ 125 w 211"/>
                <a:gd name="T1" fmla="*/ 36 h 44"/>
                <a:gd name="T2" fmla="*/ 172 w 211"/>
                <a:gd name="T3" fmla="*/ 0 h 44"/>
                <a:gd name="T4" fmla="*/ 47 w 211"/>
                <a:gd name="T5" fmla="*/ 0 h 44"/>
                <a:gd name="T6" fmla="*/ 0 w 211"/>
                <a:gd name="T7" fmla="*/ 36 h 44"/>
                <a:gd name="T8" fmla="*/ 125 w 211"/>
                <a:gd name="T9" fmla="*/ 36 h 44"/>
                <a:gd name="T10" fmla="*/ 0 60000 65536"/>
                <a:gd name="T11" fmla="*/ 0 60000 65536"/>
                <a:gd name="T12" fmla="*/ 0 60000 65536"/>
                <a:gd name="T13" fmla="*/ 0 60000 65536"/>
                <a:gd name="T14" fmla="*/ 0 60000 65536"/>
                <a:gd name="T15" fmla="*/ 0 w 211"/>
                <a:gd name="T16" fmla="*/ 0 h 44"/>
                <a:gd name="T17" fmla="*/ 211 w 211"/>
                <a:gd name="T18" fmla="*/ 44 h 44"/>
              </a:gdLst>
              <a:ahLst/>
              <a:cxnLst>
                <a:cxn ang="T10">
                  <a:pos x="T0" y="T1"/>
                </a:cxn>
                <a:cxn ang="T11">
                  <a:pos x="T2" y="T3"/>
                </a:cxn>
                <a:cxn ang="T12">
                  <a:pos x="T4" y="T5"/>
                </a:cxn>
                <a:cxn ang="T13">
                  <a:pos x="T6" y="T7"/>
                </a:cxn>
                <a:cxn ang="T14">
                  <a:pos x="T8" y="T9"/>
                </a:cxn>
              </a:cxnLst>
              <a:rect l="T15" t="T16" r="T17" b="T18"/>
              <a:pathLst>
                <a:path w="211" h="44">
                  <a:moveTo>
                    <a:pt x="153" y="44"/>
                  </a:moveTo>
                  <a:lnTo>
                    <a:pt x="211" y="0"/>
                  </a:lnTo>
                  <a:lnTo>
                    <a:pt x="58" y="0"/>
                  </a:lnTo>
                  <a:lnTo>
                    <a:pt x="0" y="44"/>
                  </a:lnTo>
                  <a:lnTo>
                    <a:pt x="153" y="44"/>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371" name="Picture 53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65" y="2140"/>
              <a:ext cx="49"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72" name="Freeform 540"/>
            <p:cNvSpPr>
              <a:spLocks/>
            </p:cNvSpPr>
            <p:nvPr/>
          </p:nvSpPr>
          <p:spPr bwMode="auto">
            <a:xfrm>
              <a:off x="2665" y="2140"/>
              <a:ext cx="48" cy="367"/>
            </a:xfrm>
            <a:custGeom>
              <a:avLst/>
              <a:gdLst>
                <a:gd name="T0" fmla="*/ 0 w 50"/>
                <a:gd name="T1" fmla="*/ 367 h 367"/>
                <a:gd name="T2" fmla="*/ 0 w 50"/>
                <a:gd name="T3" fmla="*/ 36 h 367"/>
                <a:gd name="T4" fmla="*/ 48 w 50"/>
                <a:gd name="T5" fmla="*/ 0 h 367"/>
                <a:gd name="T6" fmla="*/ 48 w 50"/>
                <a:gd name="T7" fmla="*/ 331 h 367"/>
                <a:gd name="T8" fmla="*/ 0 w 50"/>
                <a:gd name="T9" fmla="*/ 367 h 367"/>
                <a:gd name="T10" fmla="*/ 0 60000 65536"/>
                <a:gd name="T11" fmla="*/ 0 60000 65536"/>
                <a:gd name="T12" fmla="*/ 0 60000 65536"/>
                <a:gd name="T13" fmla="*/ 0 60000 65536"/>
                <a:gd name="T14" fmla="*/ 0 60000 65536"/>
                <a:gd name="T15" fmla="*/ 0 w 50"/>
                <a:gd name="T16" fmla="*/ 0 h 367"/>
                <a:gd name="T17" fmla="*/ 50 w 50"/>
                <a:gd name="T18" fmla="*/ 367 h 367"/>
              </a:gdLst>
              <a:ahLst/>
              <a:cxnLst>
                <a:cxn ang="T10">
                  <a:pos x="T0" y="T1"/>
                </a:cxn>
                <a:cxn ang="T11">
                  <a:pos x="T2" y="T3"/>
                </a:cxn>
                <a:cxn ang="T12">
                  <a:pos x="T4" y="T5"/>
                </a:cxn>
                <a:cxn ang="T13">
                  <a:pos x="T6" y="T7"/>
                </a:cxn>
                <a:cxn ang="T14">
                  <a:pos x="T8" y="T9"/>
                </a:cxn>
              </a:cxnLst>
              <a:rect l="T15" t="T16" r="T17" b="T18"/>
              <a:pathLst>
                <a:path w="50" h="367">
                  <a:moveTo>
                    <a:pt x="0" y="367"/>
                  </a:moveTo>
                  <a:lnTo>
                    <a:pt x="0" y="36"/>
                  </a:lnTo>
                  <a:lnTo>
                    <a:pt x="50" y="0"/>
                  </a:lnTo>
                  <a:lnTo>
                    <a:pt x="50" y="331"/>
                  </a:lnTo>
                  <a:lnTo>
                    <a:pt x="0" y="36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73" name="Freeform 541"/>
            <p:cNvSpPr>
              <a:spLocks/>
            </p:cNvSpPr>
            <p:nvPr/>
          </p:nvSpPr>
          <p:spPr bwMode="auto">
            <a:xfrm>
              <a:off x="2665" y="2140"/>
              <a:ext cx="48" cy="367"/>
            </a:xfrm>
            <a:custGeom>
              <a:avLst/>
              <a:gdLst>
                <a:gd name="T0" fmla="*/ 0 w 58"/>
                <a:gd name="T1" fmla="*/ 367 h 448"/>
                <a:gd name="T2" fmla="*/ 0 w 58"/>
                <a:gd name="T3" fmla="*/ 36 h 448"/>
                <a:gd name="T4" fmla="*/ 48 w 58"/>
                <a:gd name="T5" fmla="*/ 0 h 448"/>
                <a:gd name="T6" fmla="*/ 48 w 58"/>
                <a:gd name="T7" fmla="*/ 331 h 448"/>
                <a:gd name="T8" fmla="*/ 0 w 58"/>
                <a:gd name="T9" fmla="*/ 367 h 448"/>
                <a:gd name="T10" fmla="*/ 0 60000 65536"/>
                <a:gd name="T11" fmla="*/ 0 60000 65536"/>
                <a:gd name="T12" fmla="*/ 0 60000 65536"/>
                <a:gd name="T13" fmla="*/ 0 60000 65536"/>
                <a:gd name="T14" fmla="*/ 0 60000 65536"/>
                <a:gd name="T15" fmla="*/ 0 w 58"/>
                <a:gd name="T16" fmla="*/ 0 h 448"/>
                <a:gd name="T17" fmla="*/ 58 w 58"/>
                <a:gd name="T18" fmla="*/ 448 h 448"/>
              </a:gdLst>
              <a:ahLst/>
              <a:cxnLst>
                <a:cxn ang="T10">
                  <a:pos x="T0" y="T1"/>
                </a:cxn>
                <a:cxn ang="T11">
                  <a:pos x="T2" y="T3"/>
                </a:cxn>
                <a:cxn ang="T12">
                  <a:pos x="T4" y="T5"/>
                </a:cxn>
                <a:cxn ang="T13">
                  <a:pos x="T6" y="T7"/>
                </a:cxn>
                <a:cxn ang="T14">
                  <a:pos x="T8" y="T9"/>
                </a:cxn>
              </a:cxnLst>
              <a:rect l="T15" t="T16" r="T17" b="T18"/>
              <a:pathLst>
                <a:path w="58" h="448">
                  <a:moveTo>
                    <a:pt x="0" y="448"/>
                  </a:moveTo>
                  <a:lnTo>
                    <a:pt x="0" y="44"/>
                  </a:lnTo>
                  <a:lnTo>
                    <a:pt x="58" y="0"/>
                  </a:lnTo>
                  <a:lnTo>
                    <a:pt x="58" y="404"/>
                  </a:lnTo>
                  <a:lnTo>
                    <a:pt x="0" y="448"/>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374" name="Picture 54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540" y="2176"/>
              <a:ext cx="125"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75" name="Rectangle 543"/>
            <p:cNvSpPr>
              <a:spLocks noChangeArrowheads="1"/>
            </p:cNvSpPr>
            <p:nvPr/>
          </p:nvSpPr>
          <p:spPr bwMode="auto">
            <a:xfrm>
              <a:off x="2540" y="2176"/>
              <a:ext cx="125" cy="331"/>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76" name="Rectangle 544"/>
            <p:cNvSpPr>
              <a:spLocks noChangeArrowheads="1"/>
            </p:cNvSpPr>
            <p:nvPr/>
          </p:nvSpPr>
          <p:spPr bwMode="auto">
            <a:xfrm>
              <a:off x="2540" y="2176"/>
              <a:ext cx="125" cy="331"/>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377" name="Picture 5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 y="2140"/>
              <a:ext cx="174" cy="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78" name="Freeform 546"/>
            <p:cNvSpPr>
              <a:spLocks/>
            </p:cNvSpPr>
            <p:nvPr/>
          </p:nvSpPr>
          <p:spPr bwMode="auto">
            <a:xfrm>
              <a:off x="2540" y="2140"/>
              <a:ext cx="173" cy="36"/>
            </a:xfrm>
            <a:custGeom>
              <a:avLst/>
              <a:gdLst>
                <a:gd name="T0" fmla="*/ 125 w 182"/>
                <a:gd name="T1" fmla="*/ 36 h 36"/>
                <a:gd name="T2" fmla="*/ 173 w 182"/>
                <a:gd name="T3" fmla="*/ 0 h 36"/>
                <a:gd name="T4" fmla="*/ 48 w 182"/>
                <a:gd name="T5" fmla="*/ 0 h 36"/>
                <a:gd name="T6" fmla="*/ 0 w 182"/>
                <a:gd name="T7" fmla="*/ 36 h 36"/>
                <a:gd name="T8" fmla="*/ 125 w 182"/>
                <a:gd name="T9" fmla="*/ 36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132" y="36"/>
                  </a:moveTo>
                  <a:lnTo>
                    <a:pt x="182" y="0"/>
                  </a:lnTo>
                  <a:lnTo>
                    <a:pt x="50" y="0"/>
                  </a:lnTo>
                  <a:lnTo>
                    <a:pt x="0" y="36"/>
                  </a:lnTo>
                  <a:lnTo>
                    <a:pt x="132" y="36"/>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79" name="Freeform 547"/>
            <p:cNvSpPr>
              <a:spLocks/>
            </p:cNvSpPr>
            <p:nvPr/>
          </p:nvSpPr>
          <p:spPr bwMode="auto">
            <a:xfrm>
              <a:off x="2540" y="2140"/>
              <a:ext cx="173" cy="36"/>
            </a:xfrm>
            <a:custGeom>
              <a:avLst/>
              <a:gdLst>
                <a:gd name="T0" fmla="*/ 126 w 212"/>
                <a:gd name="T1" fmla="*/ 36 h 44"/>
                <a:gd name="T2" fmla="*/ 173 w 212"/>
                <a:gd name="T3" fmla="*/ 0 h 44"/>
                <a:gd name="T4" fmla="*/ 47 w 212"/>
                <a:gd name="T5" fmla="*/ 0 h 44"/>
                <a:gd name="T6" fmla="*/ 0 w 212"/>
                <a:gd name="T7" fmla="*/ 36 h 44"/>
                <a:gd name="T8" fmla="*/ 126 w 212"/>
                <a:gd name="T9" fmla="*/ 36 h 44"/>
                <a:gd name="T10" fmla="*/ 0 60000 65536"/>
                <a:gd name="T11" fmla="*/ 0 60000 65536"/>
                <a:gd name="T12" fmla="*/ 0 60000 65536"/>
                <a:gd name="T13" fmla="*/ 0 60000 65536"/>
                <a:gd name="T14" fmla="*/ 0 60000 65536"/>
                <a:gd name="T15" fmla="*/ 0 w 212"/>
                <a:gd name="T16" fmla="*/ 0 h 44"/>
                <a:gd name="T17" fmla="*/ 212 w 212"/>
                <a:gd name="T18" fmla="*/ 44 h 44"/>
              </a:gdLst>
              <a:ahLst/>
              <a:cxnLst>
                <a:cxn ang="T10">
                  <a:pos x="T0" y="T1"/>
                </a:cxn>
                <a:cxn ang="T11">
                  <a:pos x="T2" y="T3"/>
                </a:cxn>
                <a:cxn ang="T12">
                  <a:pos x="T4" y="T5"/>
                </a:cxn>
                <a:cxn ang="T13">
                  <a:pos x="T6" y="T7"/>
                </a:cxn>
                <a:cxn ang="T14">
                  <a:pos x="T8" y="T9"/>
                </a:cxn>
              </a:cxnLst>
              <a:rect l="T15" t="T16" r="T17" b="T18"/>
              <a:pathLst>
                <a:path w="212" h="44">
                  <a:moveTo>
                    <a:pt x="154" y="44"/>
                  </a:moveTo>
                  <a:lnTo>
                    <a:pt x="212" y="0"/>
                  </a:lnTo>
                  <a:lnTo>
                    <a:pt x="58" y="0"/>
                  </a:lnTo>
                  <a:lnTo>
                    <a:pt x="0" y="44"/>
                  </a:lnTo>
                  <a:lnTo>
                    <a:pt x="154" y="44"/>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380" name="Picture 54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866" y="2015"/>
              <a:ext cx="49"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81" name="Freeform 549"/>
            <p:cNvSpPr>
              <a:spLocks/>
            </p:cNvSpPr>
            <p:nvPr/>
          </p:nvSpPr>
          <p:spPr bwMode="auto">
            <a:xfrm>
              <a:off x="2866" y="2015"/>
              <a:ext cx="48" cy="492"/>
            </a:xfrm>
            <a:custGeom>
              <a:avLst/>
              <a:gdLst>
                <a:gd name="T0" fmla="*/ 0 w 50"/>
                <a:gd name="T1" fmla="*/ 492 h 492"/>
                <a:gd name="T2" fmla="*/ 0 w 50"/>
                <a:gd name="T3" fmla="*/ 36 h 492"/>
                <a:gd name="T4" fmla="*/ 48 w 50"/>
                <a:gd name="T5" fmla="*/ 0 h 492"/>
                <a:gd name="T6" fmla="*/ 48 w 50"/>
                <a:gd name="T7" fmla="*/ 456 h 492"/>
                <a:gd name="T8" fmla="*/ 0 w 50"/>
                <a:gd name="T9" fmla="*/ 492 h 492"/>
                <a:gd name="T10" fmla="*/ 0 60000 65536"/>
                <a:gd name="T11" fmla="*/ 0 60000 65536"/>
                <a:gd name="T12" fmla="*/ 0 60000 65536"/>
                <a:gd name="T13" fmla="*/ 0 60000 65536"/>
                <a:gd name="T14" fmla="*/ 0 60000 65536"/>
                <a:gd name="T15" fmla="*/ 0 w 50"/>
                <a:gd name="T16" fmla="*/ 0 h 492"/>
                <a:gd name="T17" fmla="*/ 50 w 50"/>
                <a:gd name="T18" fmla="*/ 492 h 492"/>
              </a:gdLst>
              <a:ahLst/>
              <a:cxnLst>
                <a:cxn ang="T10">
                  <a:pos x="T0" y="T1"/>
                </a:cxn>
                <a:cxn ang="T11">
                  <a:pos x="T2" y="T3"/>
                </a:cxn>
                <a:cxn ang="T12">
                  <a:pos x="T4" y="T5"/>
                </a:cxn>
                <a:cxn ang="T13">
                  <a:pos x="T6" y="T7"/>
                </a:cxn>
                <a:cxn ang="T14">
                  <a:pos x="T8" y="T9"/>
                </a:cxn>
              </a:cxnLst>
              <a:rect l="T15" t="T16" r="T17" b="T18"/>
              <a:pathLst>
                <a:path w="50" h="492">
                  <a:moveTo>
                    <a:pt x="0" y="492"/>
                  </a:moveTo>
                  <a:lnTo>
                    <a:pt x="0" y="36"/>
                  </a:lnTo>
                  <a:lnTo>
                    <a:pt x="50" y="0"/>
                  </a:lnTo>
                  <a:lnTo>
                    <a:pt x="50" y="456"/>
                  </a:lnTo>
                  <a:lnTo>
                    <a:pt x="0" y="492"/>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82" name="Freeform 550"/>
            <p:cNvSpPr>
              <a:spLocks/>
            </p:cNvSpPr>
            <p:nvPr/>
          </p:nvSpPr>
          <p:spPr bwMode="auto">
            <a:xfrm>
              <a:off x="2866" y="2015"/>
              <a:ext cx="48" cy="492"/>
            </a:xfrm>
            <a:custGeom>
              <a:avLst/>
              <a:gdLst>
                <a:gd name="T0" fmla="*/ 0 w 58"/>
                <a:gd name="T1" fmla="*/ 492 h 601"/>
                <a:gd name="T2" fmla="*/ 0 w 58"/>
                <a:gd name="T3" fmla="*/ 36 h 601"/>
                <a:gd name="T4" fmla="*/ 48 w 58"/>
                <a:gd name="T5" fmla="*/ 0 h 601"/>
                <a:gd name="T6" fmla="*/ 48 w 58"/>
                <a:gd name="T7" fmla="*/ 456 h 601"/>
                <a:gd name="T8" fmla="*/ 0 w 58"/>
                <a:gd name="T9" fmla="*/ 492 h 601"/>
                <a:gd name="T10" fmla="*/ 0 60000 65536"/>
                <a:gd name="T11" fmla="*/ 0 60000 65536"/>
                <a:gd name="T12" fmla="*/ 0 60000 65536"/>
                <a:gd name="T13" fmla="*/ 0 60000 65536"/>
                <a:gd name="T14" fmla="*/ 0 60000 65536"/>
                <a:gd name="T15" fmla="*/ 0 w 58"/>
                <a:gd name="T16" fmla="*/ 0 h 601"/>
                <a:gd name="T17" fmla="*/ 58 w 58"/>
                <a:gd name="T18" fmla="*/ 601 h 601"/>
              </a:gdLst>
              <a:ahLst/>
              <a:cxnLst>
                <a:cxn ang="T10">
                  <a:pos x="T0" y="T1"/>
                </a:cxn>
                <a:cxn ang="T11">
                  <a:pos x="T2" y="T3"/>
                </a:cxn>
                <a:cxn ang="T12">
                  <a:pos x="T4" y="T5"/>
                </a:cxn>
                <a:cxn ang="T13">
                  <a:pos x="T6" y="T7"/>
                </a:cxn>
                <a:cxn ang="T14">
                  <a:pos x="T8" y="T9"/>
                </a:cxn>
              </a:cxnLst>
              <a:rect l="T15" t="T16" r="T17" b="T18"/>
              <a:pathLst>
                <a:path w="58" h="601">
                  <a:moveTo>
                    <a:pt x="0" y="601"/>
                  </a:moveTo>
                  <a:lnTo>
                    <a:pt x="0" y="44"/>
                  </a:lnTo>
                  <a:lnTo>
                    <a:pt x="58" y="0"/>
                  </a:lnTo>
                  <a:lnTo>
                    <a:pt x="58" y="557"/>
                  </a:lnTo>
                  <a:lnTo>
                    <a:pt x="0" y="601"/>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383" name="Picture 55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741" y="2051"/>
              <a:ext cx="125"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84" name="Rectangle 552"/>
            <p:cNvSpPr>
              <a:spLocks noChangeArrowheads="1"/>
            </p:cNvSpPr>
            <p:nvPr/>
          </p:nvSpPr>
          <p:spPr bwMode="auto">
            <a:xfrm>
              <a:off x="2741" y="2051"/>
              <a:ext cx="125" cy="456"/>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85" name="Rectangle 553"/>
            <p:cNvSpPr>
              <a:spLocks noChangeArrowheads="1"/>
            </p:cNvSpPr>
            <p:nvPr/>
          </p:nvSpPr>
          <p:spPr bwMode="auto">
            <a:xfrm>
              <a:off x="2741" y="2051"/>
              <a:ext cx="125" cy="456"/>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386" name="Picture 5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1" y="2015"/>
              <a:ext cx="174"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87" name="Freeform 555"/>
            <p:cNvSpPr>
              <a:spLocks/>
            </p:cNvSpPr>
            <p:nvPr/>
          </p:nvSpPr>
          <p:spPr bwMode="auto">
            <a:xfrm>
              <a:off x="2741" y="2015"/>
              <a:ext cx="173" cy="36"/>
            </a:xfrm>
            <a:custGeom>
              <a:avLst/>
              <a:gdLst>
                <a:gd name="T0" fmla="*/ 125 w 182"/>
                <a:gd name="T1" fmla="*/ 36 h 36"/>
                <a:gd name="T2" fmla="*/ 173 w 182"/>
                <a:gd name="T3" fmla="*/ 0 h 36"/>
                <a:gd name="T4" fmla="*/ 47 w 182"/>
                <a:gd name="T5" fmla="*/ 0 h 36"/>
                <a:gd name="T6" fmla="*/ 0 w 182"/>
                <a:gd name="T7" fmla="*/ 36 h 36"/>
                <a:gd name="T8" fmla="*/ 125 w 182"/>
                <a:gd name="T9" fmla="*/ 36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132" y="36"/>
                  </a:moveTo>
                  <a:lnTo>
                    <a:pt x="182" y="0"/>
                  </a:lnTo>
                  <a:lnTo>
                    <a:pt x="49" y="0"/>
                  </a:lnTo>
                  <a:lnTo>
                    <a:pt x="0" y="36"/>
                  </a:lnTo>
                  <a:lnTo>
                    <a:pt x="132" y="36"/>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88" name="Freeform 556"/>
            <p:cNvSpPr>
              <a:spLocks/>
            </p:cNvSpPr>
            <p:nvPr/>
          </p:nvSpPr>
          <p:spPr bwMode="auto">
            <a:xfrm>
              <a:off x="2741" y="2015"/>
              <a:ext cx="173" cy="36"/>
            </a:xfrm>
            <a:custGeom>
              <a:avLst/>
              <a:gdLst>
                <a:gd name="T0" fmla="*/ 126 w 212"/>
                <a:gd name="T1" fmla="*/ 36 h 44"/>
                <a:gd name="T2" fmla="*/ 173 w 212"/>
                <a:gd name="T3" fmla="*/ 0 h 44"/>
                <a:gd name="T4" fmla="*/ 47 w 212"/>
                <a:gd name="T5" fmla="*/ 0 h 44"/>
                <a:gd name="T6" fmla="*/ 0 w 212"/>
                <a:gd name="T7" fmla="*/ 36 h 44"/>
                <a:gd name="T8" fmla="*/ 126 w 212"/>
                <a:gd name="T9" fmla="*/ 36 h 44"/>
                <a:gd name="T10" fmla="*/ 0 60000 65536"/>
                <a:gd name="T11" fmla="*/ 0 60000 65536"/>
                <a:gd name="T12" fmla="*/ 0 60000 65536"/>
                <a:gd name="T13" fmla="*/ 0 60000 65536"/>
                <a:gd name="T14" fmla="*/ 0 60000 65536"/>
                <a:gd name="T15" fmla="*/ 0 w 212"/>
                <a:gd name="T16" fmla="*/ 0 h 44"/>
                <a:gd name="T17" fmla="*/ 212 w 212"/>
                <a:gd name="T18" fmla="*/ 44 h 44"/>
              </a:gdLst>
              <a:ahLst/>
              <a:cxnLst>
                <a:cxn ang="T10">
                  <a:pos x="T0" y="T1"/>
                </a:cxn>
                <a:cxn ang="T11">
                  <a:pos x="T2" y="T3"/>
                </a:cxn>
                <a:cxn ang="T12">
                  <a:pos x="T4" y="T5"/>
                </a:cxn>
                <a:cxn ang="T13">
                  <a:pos x="T6" y="T7"/>
                </a:cxn>
                <a:cxn ang="T14">
                  <a:pos x="T8" y="T9"/>
                </a:cxn>
              </a:cxnLst>
              <a:rect l="T15" t="T16" r="T17" b="T18"/>
              <a:pathLst>
                <a:path w="212" h="44">
                  <a:moveTo>
                    <a:pt x="154" y="44"/>
                  </a:moveTo>
                  <a:lnTo>
                    <a:pt x="212" y="0"/>
                  </a:lnTo>
                  <a:lnTo>
                    <a:pt x="58" y="0"/>
                  </a:lnTo>
                  <a:lnTo>
                    <a:pt x="0" y="44"/>
                  </a:lnTo>
                  <a:lnTo>
                    <a:pt x="154" y="44"/>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389" name="Picture 55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067" y="1680"/>
              <a:ext cx="48" cy="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90" name="Freeform 558"/>
            <p:cNvSpPr>
              <a:spLocks/>
            </p:cNvSpPr>
            <p:nvPr/>
          </p:nvSpPr>
          <p:spPr bwMode="auto">
            <a:xfrm>
              <a:off x="3067" y="1680"/>
              <a:ext cx="47" cy="827"/>
            </a:xfrm>
            <a:custGeom>
              <a:avLst/>
              <a:gdLst>
                <a:gd name="T0" fmla="*/ 0 w 50"/>
                <a:gd name="T1" fmla="*/ 827 h 827"/>
                <a:gd name="T2" fmla="*/ 0 w 50"/>
                <a:gd name="T3" fmla="*/ 36 h 827"/>
                <a:gd name="T4" fmla="*/ 47 w 50"/>
                <a:gd name="T5" fmla="*/ 0 h 827"/>
                <a:gd name="T6" fmla="*/ 47 w 50"/>
                <a:gd name="T7" fmla="*/ 791 h 827"/>
                <a:gd name="T8" fmla="*/ 0 w 50"/>
                <a:gd name="T9" fmla="*/ 827 h 827"/>
                <a:gd name="T10" fmla="*/ 0 60000 65536"/>
                <a:gd name="T11" fmla="*/ 0 60000 65536"/>
                <a:gd name="T12" fmla="*/ 0 60000 65536"/>
                <a:gd name="T13" fmla="*/ 0 60000 65536"/>
                <a:gd name="T14" fmla="*/ 0 60000 65536"/>
                <a:gd name="T15" fmla="*/ 0 w 50"/>
                <a:gd name="T16" fmla="*/ 0 h 827"/>
                <a:gd name="T17" fmla="*/ 50 w 50"/>
                <a:gd name="T18" fmla="*/ 827 h 827"/>
              </a:gdLst>
              <a:ahLst/>
              <a:cxnLst>
                <a:cxn ang="T10">
                  <a:pos x="T0" y="T1"/>
                </a:cxn>
                <a:cxn ang="T11">
                  <a:pos x="T2" y="T3"/>
                </a:cxn>
                <a:cxn ang="T12">
                  <a:pos x="T4" y="T5"/>
                </a:cxn>
                <a:cxn ang="T13">
                  <a:pos x="T6" y="T7"/>
                </a:cxn>
                <a:cxn ang="T14">
                  <a:pos x="T8" y="T9"/>
                </a:cxn>
              </a:cxnLst>
              <a:rect l="T15" t="T16" r="T17" b="T18"/>
              <a:pathLst>
                <a:path w="50" h="827">
                  <a:moveTo>
                    <a:pt x="0" y="827"/>
                  </a:moveTo>
                  <a:lnTo>
                    <a:pt x="0" y="36"/>
                  </a:lnTo>
                  <a:lnTo>
                    <a:pt x="50" y="0"/>
                  </a:lnTo>
                  <a:lnTo>
                    <a:pt x="50" y="791"/>
                  </a:lnTo>
                  <a:lnTo>
                    <a:pt x="0" y="82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91" name="Freeform 559"/>
            <p:cNvSpPr>
              <a:spLocks/>
            </p:cNvSpPr>
            <p:nvPr/>
          </p:nvSpPr>
          <p:spPr bwMode="auto">
            <a:xfrm>
              <a:off x="3067" y="1680"/>
              <a:ext cx="47" cy="827"/>
            </a:xfrm>
            <a:custGeom>
              <a:avLst/>
              <a:gdLst>
                <a:gd name="T0" fmla="*/ 0 w 58"/>
                <a:gd name="T1" fmla="*/ 827 h 1010"/>
                <a:gd name="T2" fmla="*/ 0 w 58"/>
                <a:gd name="T3" fmla="*/ 36 h 1010"/>
                <a:gd name="T4" fmla="*/ 47 w 58"/>
                <a:gd name="T5" fmla="*/ 0 h 1010"/>
                <a:gd name="T6" fmla="*/ 47 w 58"/>
                <a:gd name="T7" fmla="*/ 791 h 1010"/>
                <a:gd name="T8" fmla="*/ 0 w 58"/>
                <a:gd name="T9" fmla="*/ 827 h 1010"/>
                <a:gd name="T10" fmla="*/ 0 60000 65536"/>
                <a:gd name="T11" fmla="*/ 0 60000 65536"/>
                <a:gd name="T12" fmla="*/ 0 60000 65536"/>
                <a:gd name="T13" fmla="*/ 0 60000 65536"/>
                <a:gd name="T14" fmla="*/ 0 60000 65536"/>
                <a:gd name="T15" fmla="*/ 0 w 58"/>
                <a:gd name="T16" fmla="*/ 0 h 1010"/>
                <a:gd name="T17" fmla="*/ 58 w 58"/>
                <a:gd name="T18" fmla="*/ 1010 h 1010"/>
              </a:gdLst>
              <a:ahLst/>
              <a:cxnLst>
                <a:cxn ang="T10">
                  <a:pos x="T0" y="T1"/>
                </a:cxn>
                <a:cxn ang="T11">
                  <a:pos x="T2" y="T3"/>
                </a:cxn>
                <a:cxn ang="T12">
                  <a:pos x="T4" y="T5"/>
                </a:cxn>
                <a:cxn ang="T13">
                  <a:pos x="T6" y="T7"/>
                </a:cxn>
                <a:cxn ang="T14">
                  <a:pos x="T8" y="T9"/>
                </a:cxn>
              </a:cxnLst>
              <a:rect l="T15" t="T16" r="T17" b="T18"/>
              <a:pathLst>
                <a:path w="58" h="1010">
                  <a:moveTo>
                    <a:pt x="0" y="1010"/>
                  </a:moveTo>
                  <a:lnTo>
                    <a:pt x="0" y="44"/>
                  </a:lnTo>
                  <a:lnTo>
                    <a:pt x="58" y="0"/>
                  </a:lnTo>
                  <a:lnTo>
                    <a:pt x="58" y="966"/>
                  </a:lnTo>
                  <a:lnTo>
                    <a:pt x="0" y="101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392" name="Picture 56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941" y="1716"/>
              <a:ext cx="126" cy="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93" name="Rectangle 561"/>
            <p:cNvSpPr>
              <a:spLocks noChangeArrowheads="1"/>
            </p:cNvSpPr>
            <p:nvPr/>
          </p:nvSpPr>
          <p:spPr bwMode="auto">
            <a:xfrm>
              <a:off x="2941" y="1716"/>
              <a:ext cx="126" cy="791"/>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94" name="Rectangle 562"/>
            <p:cNvSpPr>
              <a:spLocks noChangeArrowheads="1"/>
            </p:cNvSpPr>
            <p:nvPr/>
          </p:nvSpPr>
          <p:spPr bwMode="auto">
            <a:xfrm>
              <a:off x="2941" y="1716"/>
              <a:ext cx="126" cy="791"/>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18395" name="Picture 5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1" y="1680"/>
              <a:ext cx="174" cy="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96" name="Freeform 564"/>
            <p:cNvSpPr>
              <a:spLocks/>
            </p:cNvSpPr>
            <p:nvPr/>
          </p:nvSpPr>
          <p:spPr bwMode="auto">
            <a:xfrm>
              <a:off x="2941" y="1680"/>
              <a:ext cx="173" cy="36"/>
            </a:xfrm>
            <a:custGeom>
              <a:avLst/>
              <a:gdLst>
                <a:gd name="T0" fmla="*/ 125 w 182"/>
                <a:gd name="T1" fmla="*/ 36 h 36"/>
                <a:gd name="T2" fmla="*/ 173 w 182"/>
                <a:gd name="T3" fmla="*/ 0 h 36"/>
                <a:gd name="T4" fmla="*/ 48 w 182"/>
                <a:gd name="T5" fmla="*/ 0 h 36"/>
                <a:gd name="T6" fmla="*/ 0 w 182"/>
                <a:gd name="T7" fmla="*/ 36 h 36"/>
                <a:gd name="T8" fmla="*/ 125 w 182"/>
                <a:gd name="T9" fmla="*/ 36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132" y="36"/>
                  </a:moveTo>
                  <a:lnTo>
                    <a:pt x="182" y="0"/>
                  </a:lnTo>
                  <a:lnTo>
                    <a:pt x="50" y="0"/>
                  </a:lnTo>
                  <a:lnTo>
                    <a:pt x="0" y="36"/>
                  </a:lnTo>
                  <a:lnTo>
                    <a:pt x="132" y="36"/>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97" name="Freeform 565"/>
            <p:cNvSpPr>
              <a:spLocks/>
            </p:cNvSpPr>
            <p:nvPr/>
          </p:nvSpPr>
          <p:spPr bwMode="auto">
            <a:xfrm>
              <a:off x="2941" y="1680"/>
              <a:ext cx="173" cy="36"/>
            </a:xfrm>
            <a:custGeom>
              <a:avLst/>
              <a:gdLst>
                <a:gd name="T0" fmla="*/ 126 w 212"/>
                <a:gd name="T1" fmla="*/ 36 h 44"/>
                <a:gd name="T2" fmla="*/ 173 w 212"/>
                <a:gd name="T3" fmla="*/ 0 h 44"/>
                <a:gd name="T4" fmla="*/ 47 w 212"/>
                <a:gd name="T5" fmla="*/ 0 h 44"/>
                <a:gd name="T6" fmla="*/ 0 w 212"/>
                <a:gd name="T7" fmla="*/ 36 h 44"/>
                <a:gd name="T8" fmla="*/ 126 w 212"/>
                <a:gd name="T9" fmla="*/ 36 h 44"/>
                <a:gd name="T10" fmla="*/ 0 60000 65536"/>
                <a:gd name="T11" fmla="*/ 0 60000 65536"/>
                <a:gd name="T12" fmla="*/ 0 60000 65536"/>
                <a:gd name="T13" fmla="*/ 0 60000 65536"/>
                <a:gd name="T14" fmla="*/ 0 60000 65536"/>
                <a:gd name="T15" fmla="*/ 0 w 212"/>
                <a:gd name="T16" fmla="*/ 0 h 44"/>
                <a:gd name="T17" fmla="*/ 212 w 212"/>
                <a:gd name="T18" fmla="*/ 44 h 44"/>
              </a:gdLst>
              <a:ahLst/>
              <a:cxnLst>
                <a:cxn ang="T10">
                  <a:pos x="T0" y="T1"/>
                </a:cxn>
                <a:cxn ang="T11">
                  <a:pos x="T2" y="T3"/>
                </a:cxn>
                <a:cxn ang="T12">
                  <a:pos x="T4" y="T5"/>
                </a:cxn>
                <a:cxn ang="T13">
                  <a:pos x="T6" y="T7"/>
                </a:cxn>
                <a:cxn ang="T14">
                  <a:pos x="T8" y="T9"/>
                </a:cxn>
              </a:cxnLst>
              <a:rect l="T15" t="T16" r="T17" b="T18"/>
              <a:pathLst>
                <a:path w="212" h="44">
                  <a:moveTo>
                    <a:pt x="154" y="44"/>
                  </a:moveTo>
                  <a:lnTo>
                    <a:pt x="212" y="0"/>
                  </a:lnTo>
                  <a:lnTo>
                    <a:pt x="58" y="0"/>
                  </a:lnTo>
                  <a:lnTo>
                    <a:pt x="0" y="44"/>
                  </a:lnTo>
                  <a:lnTo>
                    <a:pt x="154" y="44"/>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98" name="Line 566"/>
            <p:cNvSpPr>
              <a:spLocks noChangeShapeType="1"/>
            </p:cNvSpPr>
            <p:nvPr/>
          </p:nvSpPr>
          <p:spPr bwMode="auto">
            <a:xfrm flipV="1">
              <a:off x="470" y="1583"/>
              <a:ext cx="0" cy="9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399" name="Line 567"/>
            <p:cNvSpPr>
              <a:spLocks noChangeShapeType="1"/>
            </p:cNvSpPr>
            <p:nvPr/>
          </p:nvSpPr>
          <p:spPr bwMode="auto">
            <a:xfrm flipH="1">
              <a:off x="453" y="2526"/>
              <a:ext cx="1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00" name="Line 568"/>
            <p:cNvSpPr>
              <a:spLocks noChangeShapeType="1"/>
            </p:cNvSpPr>
            <p:nvPr/>
          </p:nvSpPr>
          <p:spPr bwMode="auto">
            <a:xfrm flipH="1">
              <a:off x="453" y="2212"/>
              <a:ext cx="1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01" name="Line 569"/>
            <p:cNvSpPr>
              <a:spLocks noChangeShapeType="1"/>
            </p:cNvSpPr>
            <p:nvPr/>
          </p:nvSpPr>
          <p:spPr bwMode="auto">
            <a:xfrm flipH="1">
              <a:off x="453" y="1897"/>
              <a:ext cx="1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02" name="Line 570"/>
            <p:cNvSpPr>
              <a:spLocks noChangeShapeType="1"/>
            </p:cNvSpPr>
            <p:nvPr/>
          </p:nvSpPr>
          <p:spPr bwMode="auto">
            <a:xfrm flipH="1">
              <a:off x="453" y="1583"/>
              <a:ext cx="1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03" name="Rectangle 571"/>
            <p:cNvSpPr>
              <a:spLocks noChangeArrowheads="1"/>
            </p:cNvSpPr>
            <p:nvPr/>
          </p:nvSpPr>
          <p:spPr bwMode="auto">
            <a:xfrm>
              <a:off x="340" y="2432"/>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0</a:t>
              </a:r>
            </a:p>
          </p:txBody>
        </p:sp>
        <p:sp>
          <p:nvSpPr>
            <p:cNvPr id="18404" name="Rectangle 572"/>
            <p:cNvSpPr>
              <a:spLocks noChangeArrowheads="1"/>
            </p:cNvSpPr>
            <p:nvPr/>
          </p:nvSpPr>
          <p:spPr bwMode="auto">
            <a:xfrm>
              <a:off x="294" y="2160"/>
              <a:ext cx="1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20</a:t>
              </a:r>
            </a:p>
          </p:txBody>
        </p:sp>
        <p:sp>
          <p:nvSpPr>
            <p:cNvPr id="18405" name="Rectangle 573"/>
            <p:cNvSpPr>
              <a:spLocks noChangeArrowheads="1"/>
            </p:cNvSpPr>
            <p:nvPr/>
          </p:nvSpPr>
          <p:spPr bwMode="auto">
            <a:xfrm>
              <a:off x="294" y="1842"/>
              <a:ext cx="1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40</a:t>
              </a:r>
            </a:p>
          </p:txBody>
        </p:sp>
        <p:sp>
          <p:nvSpPr>
            <p:cNvPr id="18406" name="Rectangle 574"/>
            <p:cNvSpPr>
              <a:spLocks noChangeArrowheads="1"/>
            </p:cNvSpPr>
            <p:nvPr/>
          </p:nvSpPr>
          <p:spPr bwMode="auto">
            <a:xfrm>
              <a:off x="294" y="1525"/>
              <a:ext cx="1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60</a:t>
              </a:r>
            </a:p>
          </p:txBody>
        </p:sp>
        <p:sp>
          <p:nvSpPr>
            <p:cNvPr id="18407" name="Line 575"/>
            <p:cNvSpPr>
              <a:spLocks noChangeShapeType="1"/>
            </p:cNvSpPr>
            <p:nvPr/>
          </p:nvSpPr>
          <p:spPr bwMode="auto">
            <a:xfrm>
              <a:off x="470" y="2526"/>
              <a:ext cx="260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08" name="Line 576"/>
            <p:cNvSpPr>
              <a:spLocks noChangeShapeType="1"/>
            </p:cNvSpPr>
            <p:nvPr/>
          </p:nvSpPr>
          <p:spPr bwMode="auto">
            <a:xfrm>
              <a:off x="470" y="2526"/>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09" name="Line 577"/>
            <p:cNvSpPr>
              <a:spLocks noChangeShapeType="1"/>
            </p:cNvSpPr>
            <p:nvPr/>
          </p:nvSpPr>
          <p:spPr bwMode="auto">
            <a:xfrm>
              <a:off x="671" y="2526"/>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10" name="Line 578"/>
            <p:cNvSpPr>
              <a:spLocks noChangeShapeType="1"/>
            </p:cNvSpPr>
            <p:nvPr/>
          </p:nvSpPr>
          <p:spPr bwMode="auto">
            <a:xfrm>
              <a:off x="871" y="2526"/>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11" name="Line 579"/>
            <p:cNvSpPr>
              <a:spLocks noChangeShapeType="1"/>
            </p:cNvSpPr>
            <p:nvPr/>
          </p:nvSpPr>
          <p:spPr bwMode="auto">
            <a:xfrm>
              <a:off x="1073" y="2526"/>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12" name="Line 580"/>
            <p:cNvSpPr>
              <a:spLocks noChangeShapeType="1"/>
            </p:cNvSpPr>
            <p:nvPr/>
          </p:nvSpPr>
          <p:spPr bwMode="auto">
            <a:xfrm>
              <a:off x="1273" y="2526"/>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13" name="Line 581"/>
            <p:cNvSpPr>
              <a:spLocks noChangeShapeType="1"/>
            </p:cNvSpPr>
            <p:nvPr/>
          </p:nvSpPr>
          <p:spPr bwMode="auto">
            <a:xfrm>
              <a:off x="1474" y="2526"/>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14" name="Line 582"/>
            <p:cNvSpPr>
              <a:spLocks noChangeShapeType="1"/>
            </p:cNvSpPr>
            <p:nvPr/>
          </p:nvSpPr>
          <p:spPr bwMode="auto">
            <a:xfrm>
              <a:off x="1674" y="2526"/>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15" name="Line 583"/>
            <p:cNvSpPr>
              <a:spLocks noChangeShapeType="1"/>
            </p:cNvSpPr>
            <p:nvPr/>
          </p:nvSpPr>
          <p:spPr bwMode="auto">
            <a:xfrm>
              <a:off x="1875" y="2526"/>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16" name="Line 584"/>
            <p:cNvSpPr>
              <a:spLocks noChangeShapeType="1"/>
            </p:cNvSpPr>
            <p:nvPr/>
          </p:nvSpPr>
          <p:spPr bwMode="auto">
            <a:xfrm>
              <a:off x="2075" y="2526"/>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17" name="Line 585"/>
            <p:cNvSpPr>
              <a:spLocks noChangeShapeType="1"/>
            </p:cNvSpPr>
            <p:nvPr/>
          </p:nvSpPr>
          <p:spPr bwMode="auto">
            <a:xfrm>
              <a:off x="2277" y="2526"/>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18" name="Line 586"/>
            <p:cNvSpPr>
              <a:spLocks noChangeShapeType="1"/>
            </p:cNvSpPr>
            <p:nvPr/>
          </p:nvSpPr>
          <p:spPr bwMode="auto">
            <a:xfrm>
              <a:off x="2477" y="2526"/>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19" name="Line 587"/>
            <p:cNvSpPr>
              <a:spLocks noChangeShapeType="1"/>
            </p:cNvSpPr>
            <p:nvPr/>
          </p:nvSpPr>
          <p:spPr bwMode="auto">
            <a:xfrm>
              <a:off x="2677" y="2526"/>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20" name="Line 588"/>
            <p:cNvSpPr>
              <a:spLocks noChangeShapeType="1"/>
            </p:cNvSpPr>
            <p:nvPr/>
          </p:nvSpPr>
          <p:spPr bwMode="auto">
            <a:xfrm>
              <a:off x="2878" y="2526"/>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21" name="Line 589"/>
            <p:cNvSpPr>
              <a:spLocks noChangeShapeType="1"/>
            </p:cNvSpPr>
            <p:nvPr/>
          </p:nvSpPr>
          <p:spPr bwMode="auto">
            <a:xfrm>
              <a:off x="3078" y="2526"/>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22" name="Rectangle 590"/>
            <p:cNvSpPr>
              <a:spLocks noChangeArrowheads="1"/>
            </p:cNvSpPr>
            <p:nvPr/>
          </p:nvSpPr>
          <p:spPr bwMode="auto">
            <a:xfrm>
              <a:off x="495" y="2564"/>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96</a:t>
              </a:r>
            </a:p>
          </p:txBody>
        </p:sp>
        <p:sp>
          <p:nvSpPr>
            <p:cNvPr id="18423" name="Rectangle 591"/>
            <p:cNvSpPr>
              <a:spLocks noChangeArrowheads="1"/>
            </p:cNvSpPr>
            <p:nvPr/>
          </p:nvSpPr>
          <p:spPr bwMode="auto">
            <a:xfrm>
              <a:off x="696" y="2564"/>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97</a:t>
              </a:r>
            </a:p>
          </p:txBody>
        </p:sp>
        <p:sp>
          <p:nvSpPr>
            <p:cNvPr id="18424" name="Rectangle 592"/>
            <p:cNvSpPr>
              <a:spLocks noChangeArrowheads="1"/>
            </p:cNvSpPr>
            <p:nvPr/>
          </p:nvSpPr>
          <p:spPr bwMode="auto">
            <a:xfrm>
              <a:off x="897" y="2564"/>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98</a:t>
              </a:r>
            </a:p>
          </p:txBody>
        </p:sp>
        <p:sp>
          <p:nvSpPr>
            <p:cNvPr id="18425" name="Rectangle 593"/>
            <p:cNvSpPr>
              <a:spLocks noChangeArrowheads="1"/>
            </p:cNvSpPr>
            <p:nvPr/>
          </p:nvSpPr>
          <p:spPr bwMode="auto">
            <a:xfrm>
              <a:off x="1097" y="2564"/>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99</a:t>
              </a:r>
            </a:p>
          </p:txBody>
        </p:sp>
        <p:sp>
          <p:nvSpPr>
            <p:cNvPr id="18426" name="Rectangle 594"/>
            <p:cNvSpPr>
              <a:spLocks noChangeArrowheads="1"/>
            </p:cNvSpPr>
            <p:nvPr/>
          </p:nvSpPr>
          <p:spPr bwMode="auto">
            <a:xfrm>
              <a:off x="1298" y="2564"/>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00</a:t>
              </a:r>
            </a:p>
          </p:txBody>
        </p:sp>
        <p:sp>
          <p:nvSpPr>
            <p:cNvPr id="18427" name="Rectangle 595"/>
            <p:cNvSpPr>
              <a:spLocks noChangeArrowheads="1"/>
            </p:cNvSpPr>
            <p:nvPr/>
          </p:nvSpPr>
          <p:spPr bwMode="auto">
            <a:xfrm>
              <a:off x="1498" y="2564"/>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01</a:t>
              </a:r>
            </a:p>
          </p:txBody>
        </p:sp>
        <p:sp>
          <p:nvSpPr>
            <p:cNvPr id="18428" name="Rectangle 596"/>
            <p:cNvSpPr>
              <a:spLocks noChangeArrowheads="1"/>
            </p:cNvSpPr>
            <p:nvPr/>
          </p:nvSpPr>
          <p:spPr bwMode="auto">
            <a:xfrm>
              <a:off x="1699" y="2564"/>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02</a:t>
              </a:r>
            </a:p>
          </p:txBody>
        </p:sp>
        <p:sp>
          <p:nvSpPr>
            <p:cNvPr id="18429" name="Rectangle 597"/>
            <p:cNvSpPr>
              <a:spLocks noChangeArrowheads="1"/>
            </p:cNvSpPr>
            <p:nvPr/>
          </p:nvSpPr>
          <p:spPr bwMode="auto">
            <a:xfrm>
              <a:off x="1899" y="2564"/>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03</a:t>
              </a:r>
            </a:p>
          </p:txBody>
        </p:sp>
        <p:sp>
          <p:nvSpPr>
            <p:cNvPr id="18430" name="Rectangle 598"/>
            <p:cNvSpPr>
              <a:spLocks noChangeArrowheads="1"/>
            </p:cNvSpPr>
            <p:nvPr/>
          </p:nvSpPr>
          <p:spPr bwMode="auto">
            <a:xfrm>
              <a:off x="2101" y="2564"/>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04</a:t>
              </a:r>
            </a:p>
          </p:txBody>
        </p:sp>
        <p:sp>
          <p:nvSpPr>
            <p:cNvPr id="18431" name="Rectangle 599"/>
            <p:cNvSpPr>
              <a:spLocks noChangeArrowheads="1"/>
            </p:cNvSpPr>
            <p:nvPr/>
          </p:nvSpPr>
          <p:spPr bwMode="auto">
            <a:xfrm>
              <a:off x="2301" y="2564"/>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05</a:t>
              </a:r>
            </a:p>
          </p:txBody>
        </p:sp>
        <p:sp>
          <p:nvSpPr>
            <p:cNvPr id="18432" name="Rectangle 600"/>
            <p:cNvSpPr>
              <a:spLocks noChangeArrowheads="1"/>
            </p:cNvSpPr>
            <p:nvPr/>
          </p:nvSpPr>
          <p:spPr bwMode="auto">
            <a:xfrm>
              <a:off x="2502" y="2564"/>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06</a:t>
              </a:r>
            </a:p>
          </p:txBody>
        </p:sp>
        <p:sp>
          <p:nvSpPr>
            <p:cNvPr id="18433" name="Rectangle 601"/>
            <p:cNvSpPr>
              <a:spLocks noChangeArrowheads="1"/>
            </p:cNvSpPr>
            <p:nvPr/>
          </p:nvSpPr>
          <p:spPr bwMode="auto">
            <a:xfrm>
              <a:off x="2702" y="2564"/>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07</a:t>
              </a:r>
            </a:p>
          </p:txBody>
        </p:sp>
        <p:sp>
          <p:nvSpPr>
            <p:cNvPr id="18434" name="Rectangle 602"/>
            <p:cNvSpPr>
              <a:spLocks noChangeArrowheads="1"/>
            </p:cNvSpPr>
            <p:nvPr/>
          </p:nvSpPr>
          <p:spPr bwMode="auto">
            <a:xfrm>
              <a:off x="2903" y="2564"/>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08</a:t>
              </a:r>
            </a:p>
          </p:txBody>
        </p:sp>
        <p:sp>
          <p:nvSpPr>
            <p:cNvPr id="39516" name="Rectangle 604"/>
            <p:cNvSpPr>
              <a:spLocks noChangeArrowheads="1"/>
            </p:cNvSpPr>
            <p:nvPr/>
          </p:nvSpPr>
          <p:spPr bwMode="auto">
            <a:xfrm>
              <a:off x="748" y="1570"/>
              <a:ext cx="635" cy="154"/>
            </a:xfrm>
            <a:prstGeom prst="rect">
              <a:avLst/>
            </a:prstGeom>
            <a:noFill/>
            <a:ln w="9525">
              <a:noFill/>
              <a:miter lim="800000"/>
              <a:headEnd/>
              <a:tailEnd/>
            </a:ln>
          </p:spPr>
          <p:txBody>
            <a:bodyPr lIns="0" tIns="0" rIns="0" bIns="0">
              <a:spAutoFit/>
            </a:bodyPr>
            <a:lstStyle/>
            <a:p>
              <a:pPr>
                <a:defRPr/>
              </a:pPr>
              <a:r>
                <a:rPr lang="ru-RU" sz="1600" b="1">
                  <a:solidFill>
                    <a:srgbClr val="FFFF00"/>
                  </a:solidFill>
                  <a:effectLst>
                    <a:outerShdw blurRad="38100" dist="38100" dir="2700000" algn="tl">
                      <a:srgbClr val="000000"/>
                    </a:outerShdw>
                  </a:effectLst>
                  <a:latin typeface="Arial" charset="0"/>
                </a:rPr>
                <a:t>U, </a:t>
              </a:r>
              <a:r>
                <a:rPr lang="en-US" sz="1600" b="1">
                  <a:solidFill>
                    <a:srgbClr val="FFFF00"/>
                  </a:solidFill>
                  <a:effectLst>
                    <a:outerShdw blurRad="38100" dist="38100" dir="2700000" algn="tl">
                      <a:srgbClr val="000000"/>
                    </a:outerShdw>
                  </a:effectLst>
                  <a:latin typeface="Arial" charset="0"/>
                </a:rPr>
                <a:t> gr/m</a:t>
              </a:r>
              <a:r>
                <a:rPr lang="en-US" sz="1600" b="1" baseline="30000">
                  <a:solidFill>
                    <a:srgbClr val="FFFF00"/>
                  </a:solidFill>
                  <a:effectLst>
                    <a:outerShdw blurRad="38100" dist="38100" dir="2700000" algn="tl">
                      <a:srgbClr val="000000"/>
                    </a:outerShdw>
                  </a:effectLst>
                  <a:latin typeface="Arial" charset="0"/>
                </a:rPr>
                <a:t>3</a:t>
              </a:r>
              <a:r>
                <a:rPr lang="ru-RU" sz="1400" b="1">
                  <a:solidFill>
                    <a:srgbClr val="000000"/>
                  </a:solidFill>
                  <a:latin typeface="Times New Roman" pitchFamily="18" charset="0"/>
                </a:rPr>
                <a:t>    </a:t>
              </a:r>
              <a:endParaRPr lang="ru-RU"/>
            </a:p>
          </p:txBody>
        </p:sp>
      </p:grpSp>
      <p:grpSp>
        <p:nvGrpSpPr>
          <p:cNvPr id="17411" name="Group 1509"/>
          <p:cNvGrpSpPr>
            <a:grpSpLocks/>
          </p:cNvGrpSpPr>
          <p:nvPr/>
        </p:nvGrpSpPr>
        <p:grpSpPr bwMode="auto">
          <a:xfrm>
            <a:off x="179388" y="4508500"/>
            <a:ext cx="5256212" cy="2019300"/>
            <a:chOff x="113" y="2840"/>
            <a:chExt cx="3311" cy="1272"/>
          </a:xfrm>
        </p:grpSpPr>
        <p:sp>
          <p:nvSpPr>
            <p:cNvPr id="17840" name="AutoShape 605"/>
            <p:cNvSpPr>
              <a:spLocks noChangeAspect="1" noChangeArrowheads="1" noTextEdit="1"/>
            </p:cNvSpPr>
            <p:nvPr/>
          </p:nvSpPr>
          <p:spPr bwMode="auto">
            <a:xfrm>
              <a:off x="113" y="2840"/>
              <a:ext cx="3311" cy="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nvGrpSpPr>
            <p:cNvPr id="17841" name="Group 1074"/>
            <p:cNvGrpSpPr>
              <a:grpSpLocks/>
            </p:cNvGrpSpPr>
            <p:nvPr/>
          </p:nvGrpSpPr>
          <p:grpSpPr bwMode="auto">
            <a:xfrm>
              <a:off x="521" y="2886"/>
              <a:ext cx="2755" cy="1006"/>
              <a:chOff x="975" y="2886"/>
              <a:chExt cx="2755" cy="1006"/>
            </a:xfrm>
          </p:grpSpPr>
          <p:sp>
            <p:nvSpPr>
              <p:cNvPr id="18071" name="Freeform 607"/>
              <p:cNvSpPr>
                <a:spLocks/>
              </p:cNvSpPr>
              <p:nvPr/>
            </p:nvSpPr>
            <p:spPr bwMode="auto">
              <a:xfrm>
                <a:off x="975" y="3830"/>
                <a:ext cx="2755" cy="62"/>
              </a:xfrm>
              <a:custGeom>
                <a:avLst/>
                <a:gdLst>
                  <a:gd name="T0" fmla="*/ 0 w 2755"/>
                  <a:gd name="T1" fmla="*/ 62 h 62"/>
                  <a:gd name="T2" fmla="*/ 62 w 2755"/>
                  <a:gd name="T3" fmla="*/ 0 h 62"/>
                  <a:gd name="T4" fmla="*/ 2755 w 2755"/>
                  <a:gd name="T5" fmla="*/ 0 h 62"/>
                  <a:gd name="T6" fmla="*/ 2693 w 2755"/>
                  <a:gd name="T7" fmla="*/ 62 h 62"/>
                  <a:gd name="T8" fmla="*/ 0 w 2755"/>
                  <a:gd name="T9" fmla="*/ 62 h 62"/>
                  <a:gd name="T10" fmla="*/ 0 60000 65536"/>
                  <a:gd name="T11" fmla="*/ 0 60000 65536"/>
                  <a:gd name="T12" fmla="*/ 0 60000 65536"/>
                  <a:gd name="T13" fmla="*/ 0 60000 65536"/>
                  <a:gd name="T14" fmla="*/ 0 60000 65536"/>
                  <a:gd name="T15" fmla="*/ 0 w 2755"/>
                  <a:gd name="T16" fmla="*/ 0 h 62"/>
                  <a:gd name="T17" fmla="*/ 2755 w 2755"/>
                  <a:gd name="T18" fmla="*/ 62 h 62"/>
                </a:gdLst>
                <a:ahLst/>
                <a:cxnLst>
                  <a:cxn ang="T10">
                    <a:pos x="T0" y="T1"/>
                  </a:cxn>
                  <a:cxn ang="T11">
                    <a:pos x="T2" y="T3"/>
                  </a:cxn>
                  <a:cxn ang="T12">
                    <a:pos x="T4" y="T5"/>
                  </a:cxn>
                  <a:cxn ang="T13">
                    <a:pos x="T6" y="T7"/>
                  </a:cxn>
                  <a:cxn ang="T14">
                    <a:pos x="T8" y="T9"/>
                  </a:cxn>
                </a:cxnLst>
                <a:rect l="T15" t="T16" r="T17" b="T18"/>
                <a:pathLst>
                  <a:path w="2755" h="62">
                    <a:moveTo>
                      <a:pt x="0" y="62"/>
                    </a:moveTo>
                    <a:lnTo>
                      <a:pt x="62" y="0"/>
                    </a:lnTo>
                    <a:lnTo>
                      <a:pt x="2755" y="0"/>
                    </a:lnTo>
                    <a:lnTo>
                      <a:pt x="2693" y="62"/>
                    </a:lnTo>
                    <a:lnTo>
                      <a:pt x="0"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72" name="Freeform 608"/>
              <p:cNvSpPr>
                <a:spLocks/>
              </p:cNvSpPr>
              <p:nvPr/>
            </p:nvSpPr>
            <p:spPr bwMode="auto">
              <a:xfrm>
                <a:off x="975" y="2886"/>
                <a:ext cx="62" cy="1006"/>
              </a:xfrm>
              <a:custGeom>
                <a:avLst/>
                <a:gdLst>
                  <a:gd name="T0" fmla="*/ 0 w 62"/>
                  <a:gd name="T1" fmla="*/ 1006 h 1006"/>
                  <a:gd name="T2" fmla="*/ 0 w 62"/>
                  <a:gd name="T3" fmla="*/ 63 h 1006"/>
                  <a:gd name="T4" fmla="*/ 62 w 62"/>
                  <a:gd name="T5" fmla="*/ 0 h 1006"/>
                  <a:gd name="T6" fmla="*/ 62 w 62"/>
                  <a:gd name="T7" fmla="*/ 944 h 1006"/>
                  <a:gd name="T8" fmla="*/ 0 w 62"/>
                  <a:gd name="T9" fmla="*/ 1006 h 1006"/>
                  <a:gd name="T10" fmla="*/ 0 60000 65536"/>
                  <a:gd name="T11" fmla="*/ 0 60000 65536"/>
                  <a:gd name="T12" fmla="*/ 0 60000 65536"/>
                  <a:gd name="T13" fmla="*/ 0 60000 65536"/>
                  <a:gd name="T14" fmla="*/ 0 60000 65536"/>
                  <a:gd name="T15" fmla="*/ 0 w 62"/>
                  <a:gd name="T16" fmla="*/ 0 h 1006"/>
                  <a:gd name="T17" fmla="*/ 62 w 62"/>
                  <a:gd name="T18" fmla="*/ 1006 h 1006"/>
                </a:gdLst>
                <a:ahLst/>
                <a:cxnLst>
                  <a:cxn ang="T10">
                    <a:pos x="T0" y="T1"/>
                  </a:cxn>
                  <a:cxn ang="T11">
                    <a:pos x="T2" y="T3"/>
                  </a:cxn>
                  <a:cxn ang="T12">
                    <a:pos x="T4" y="T5"/>
                  </a:cxn>
                  <a:cxn ang="T13">
                    <a:pos x="T6" y="T7"/>
                  </a:cxn>
                  <a:cxn ang="T14">
                    <a:pos x="T8" y="T9"/>
                  </a:cxn>
                </a:cxnLst>
                <a:rect l="T15" t="T16" r="T17" b="T18"/>
                <a:pathLst>
                  <a:path w="62" h="1006">
                    <a:moveTo>
                      <a:pt x="0" y="1006"/>
                    </a:moveTo>
                    <a:lnTo>
                      <a:pt x="0" y="63"/>
                    </a:lnTo>
                    <a:lnTo>
                      <a:pt x="62" y="0"/>
                    </a:lnTo>
                    <a:lnTo>
                      <a:pt x="62" y="944"/>
                    </a:lnTo>
                    <a:lnTo>
                      <a:pt x="0" y="100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73" name="Rectangle 609"/>
              <p:cNvSpPr>
                <a:spLocks noChangeArrowheads="1"/>
              </p:cNvSpPr>
              <p:nvPr/>
            </p:nvSpPr>
            <p:spPr bwMode="auto">
              <a:xfrm>
                <a:off x="1037" y="2886"/>
                <a:ext cx="2693"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8074" name="Freeform 610"/>
              <p:cNvSpPr>
                <a:spLocks/>
              </p:cNvSpPr>
              <p:nvPr/>
            </p:nvSpPr>
            <p:spPr bwMode="auto">
              <a:xfrm>
                <a:off x="975" y="3830"/>
                <a:ext cx="2755" cy="62"/>
              </a:xfrm>
              <a:custGeom>
                <a:avLst/>
                <a:gdLst>
                  <a:gd name="T0" fmla="*/ 0 w 3374"/>
                  <a:gd name="T1" fmla="*/ 62 h 76"/>
                  <a:gd name="T2" fmla="*/ 62 w 3374"/>
                  <a:gd name="T3" fmla="*/ 0 h 76"/>
                  <a:gd name="T4" fmla="*/ 2755 w 3374"/>
                  <a:gd name="T5" fmla="*/ 0 h 76"/>
                  <a:gd name="T6" fmla="*/ 0 60000 65536"/>
                  <a:gd name="T7" fmla="*/ 0 60000 65536"/>
                  <a:gd name="T8" fmla="*/ 0 60000 65536"/>
                  <a:gd name="T9" fmla="*/ 0 w 3374"/>
                  <a:gd name="T10" fmla="*/ 0 h 76"/>
                  <a:gd name="T11" fmla="*/ 3374 w 3374"/>
                  <a:gd name="T12" fmla="*/ 76 h 76"/>
                </a:gdLst>
                <a:ahLst/>
                <a:cxnLst>
                  <a:cxn ang="T6">
                    <a:pos x="T0" y="T1"/>
                  </a:cxn>
                  <a:cxn ang="T7">
                    <a:pos x="T2" y="T3"/>
                  </a:cxn>
                  <a:cxn ang="T8">
                    <a:pos x="T4" y="T5"/>
                  </a:cxn>
                </a:cxnLst>
                <a:rect l="T9" t="T10" r="T11" b="T12"/>
                <a:pathLst>
                  <a:path w="3374" h="76">
                    <a:moveTo>
                      <a:pt x="0" y="76"/>
                    </a:moveTo>
                    <a:lnTo>
                      <a:pt x="76" y="0"/>
                    </a:lnTo>
                    <a:lnTo>
                      <a:pt x="3374"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075" name="Freeform 611"/>
              <p:cNvSpPr>
                <a:spLocks/>
              </p:cNvSpPr>
              <p:nvPr/>
            </p:nvSpPr>
            <p:spPr bwMode="auto">
              <a:xfrm>
                <a:off x="975" y="3595"/>
                <a:ext cx="2755" cy="61"/>
              </a:xfrm>
              <a:custGeom>
                <a:avLst/>
                <a:gdLst>
                  <a:gd name="T0" fmla="*/ 0 w 3374"/>
                  <a:gd name="T1" fmla="*/ 61 h 75"/>
                  <a:gd name="T2" fmla="*/ 62 w 3374"/>
                  <a:gd name="T3" fmla="*/ 0 h 75"/>
                  <a:gd name="T4" fmla="*/ 2755 w 3374"/>
                  <a:gd name="T5" fmla="*/ 0 h 75"/>
                  <a:gd name="T6" fmla="*/ 0 60000 65536"/>
                  <a:gd name="T7" fmla="*/ 0 60000 65536"/>
                  <a:gd name="T8" fmla="*/ 0 60000 65536"/>
                  <a:gd name="T9" fmla="*/ 0 w 3374"/>
                  <a:gd name="T10" fmla="*/ 0 h 75"/>
                  <a:gd name="T11" fmla="*/ 3374 w 3374"/>
                  <a:gd name="T12" fmla="*/ 75 h 75"/>
                </a:gdLst>
                <a:ahLst/>
                <a:cxnLst>
                  <a:cxn ang="T6">
                    <a:pos x="T0" y="T1"/>
                  </a:cxn>
                  <a:cxn ang="T7">
                    <a:pos x="T2" y="T3"/>
                  </a:cxn>
                  <a:cxn ang="T8">
                    <a:pos x="T4" y="T5"/>
                  </a:cxn>
                </a:cxnLst>
                <a:rect l="T9" t="T10" r="T11" b="T12"/>
                <a:pathLst>
                  <a:path w="3374" h="75">
                    <a:moveTo>
                      <a:pt x="0" y="75"/>
                    </a:moveTo>
                    <a:lnTo>
                      <a:pt x="76" y="0"/>
                    </a:lnTo>
                    <a:lnTo>
                      <a:pt x="3374"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076" name="Freeform 612"/>
              <p:cNvSpPr>
                <a:spLocks/>
              </p:cNvSpPr>
              <p:nvPr/>
            </p:nvSpPr>
            <p:spPr bwMode="auto">
              <a:xfrm>
                <a:off x="975" y="3358"/>
                <a:ext cx="2755" cy="63"/>
              </a:xfrm>
              <a:custGeom>
                <a:avLst/>
                <a:gdLst>
                  <a:gd name="T0" fmla="*/ 0 w 3374"/>
                  <a:gd name="T1" fmla="*/ 63 h 76"/>
                  <a:gd name="T2" fmla="*/ 62 w 3374"/>
                  <a:gd name="T3" fmla="*/ 0 h 76"/>
                  <a:gd name="T4" fmla="*/ 2755 w 3374"/>
                  <a:gd name="T5" fmla="*/ 0 h 76"/>
                  <a:gd name="T6" fmla="*/ 0 60000 65536"/>
                  <a:gd name="T7" fmla="*/ 0 60000 65536"/>
                  <a:gd name="T8" fmla="*/ 0 60000 65536"/>
                  <a:gd name="T9" fmla="*/ 0 w 3374"/>
                  <a:gd name="T10" fmla="*/ 0 h 76"/>
                  <a:gd name="T11" fmla="*/ 3374 w 3374"/>
                  <a:gd name="T12" fmla="*/ 76 h 76"/>
                </a:gdLst>
                <a:ahLst/>
                <a:cxnLst>
                  <a:cxn ang="T6">
                    <a:pos x="T0" y="T1"/>
                  </a:cxn>
                  <a:cxn ang="T7">
                    <a:pos x="T2" y="T3"/>
                  </a:cxn>
                  <a:cxn ang="T8">
                    <a:pos x="T4" y="T5"/>
                  </a:cxn>
                </a:cxnLst>
                <a:rect l="T9" t="T10" r="T11" b="T12"/>
                <a:pathLst>
                  <a:path w="3374" h="76">
                    <a:moveTo>
                      <a:pt x="0" y="76"/>
                    </a:moveTo>
                    <a:lnTo>
                      <a:pt x="76" y="0"/>
                    </a:lnTo>
                    <a:lnTo>
                      <a:pt x="3374"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077" name="Freeform 613"/>
              <p:cNvSpPr>
                <a:spLocks/>
              </p:cNvSpPr>
              <p:nvPr/>
            </p:nvSpPr>
            <p:spPr bwMode="auto">
              <a:xfrm>
                <a:off x="975" y="3123"/>
                <a:ext cx="2755" cy="61"/>
              </a:xfrm>
              <a:custGeom>
                <a:avLst/>
                <a:gdLst>
                  <a:gd name="T0" fmla="*/ 0 w 3374"/>
                  <a:gd name="T1" fmla="*/ 61 h 75"/>
                  <a:gd name="T2" fmla="*/ 62 w 3374"/>
                  <a:gd name="T3" fmla="*/ 0 h 75"/>
                  <a:gd name="T4" fmla="*/ 2755 w 3374"/>
                  <a:gd name="T5" fmla="*/ 0 h 75"/>
                  <a:gd name="T6" fmla="*/ 0 60000 65536"/>
                  <a:gd name="T7" fmla="*/ 0 60000 65536"/>
                  <a:gd name="T8" fmla="*/ 0 60000 65536"/>
                  <a:gd name="T9" fmla="*/ 0 w 3374"/>
                  <a:gd name="T10" fmla="*/ 0 h 75"/>
                  <a:gd name="T11" fmla="*/ 3374 w 3374"/>
                  <a:gd name="T12" fmla="*/ 75 h 75"/>
                </a:gdLst>
                <a:ahLst/>
                <a:cxnLst>
                  <a:cxn ang="T6">
                    <a:pos x="T0" y="T1"/>
                  </a:cxn>
                  <a:cxn ang="T7">
                    <a:pos x="T2" y="T3"/>
                  </a:cxn>
                  <a:cxn ang="T8">
                    <a:pos x="T4" y="T5"/>
                  </a:cxn>
                </a:cxnLst>
                <a:rect l="T9" t="T10" r="T11" b="T12"/>
                <a:pathLst>
                  <a:path w="3374" h="75">
                    <a:moveTo>
                      <a:pt x="0" y="75"/>
                    </a:moveTo>
                    <a:lnTo>
                      <a:pt x="76" y="0"/>
                    </a:lnTo>
                    <a:lnTo>
                      <a:pt x="3374"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078" name="Freeform 614"/>
              <p:cNvSpPr>
                <a:spLocks/>
              </p:cNvSpPr>
              <p:nvPr/>
            </p:nvSpPr>
            <p:spPr bwMode="auto">
              <a:xfrm>
                <a:off x="975" y="2886"/>
                <a:ext cx="2755" cy="63"/>
              </a:xfrm>
              <a:custGeom>
                <a:avLst/>
                <a:gdLst>
                  <a:gd name="T0" fmla="*/ 0 w 3374"/>
                  <a:gd name="T1" fmla="*/ 63 h 76"/>
                  <a:gd name="T2" fmla="*/ 62 w 3374"/>
                  <a:gd name="T3" fmla="*/ 0 h 76"/>
                  <a:gd name="T4" fmla="*/ 2755 w 3374"/>
                  <a:gd name="T5" fmla="*/ 0 h 76"/>
                  <a:gd name="T6" fmla="*/ 0 60000 65536"/>
                  <a:gd name="T7" fmla="*/ 0 60000 65536"/>
                  <a:gd name="T8" fmla="*/ 0 60000 65536"/>
                  <a:gd name="T9" fmla="*/ 0 w 3374"/>
                  <a:gd name="T10" fmla="*/ 0 h 76"/>
                  <a:gd name="T11" fmla="*/ 3374 w 3374"/>
                  <a:gd name="T12" fmla="*/ 76 h 76"/>
                </a:gdLst>
                <a:ahLst/>
                <a:cxnLst>
                  <a:cxn ang="T6">
                    <a:pos x="T0" y="T1"/>
                  </a:cxn>
                  <a:cxn ang="T7">
                    <a:pos x="T2" y="T3"/>
                  </a:cxn>
                  <a:cxn ang="T8">
                    <a:pos x="T4" y="T5"/>
                  </a:cxn>
                </a:cxnLst>
                <a:rect l="T9" t="T10" r="T11" b="T12"/>
                <a:pathLst>
                  <a:path w="3374" h="76">
                    <a:moveTo>
                      <a:pt x="0" y="76"/>
                    </a:moveTo>
                    <a:lnTo>
                      <a:pt x="76" y="0"/>
                    </a:lnTo>
                    <a:lnTo>
                      <a:pt x="3374"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079" name="Freeform 615"/>
              <p:cNvSpPr>
                <a:spLocks/>
              </p:cNvSpPr>
              <p:nvPr/>
            </p:nvSpPr>
            <p:spPr bwMode="auto">
              <a:xfrm>
                <a:off x="975" y="3830"/>
                <a:ext cx="2755" cy="62"/>
              </a:xfrm>
              <a:custGeom>
                <a:avLst/>
                <a:gdLst>
                  <a:gd name="T0" fmla="*/ 2755 w 2755"/>
                  <a:gd name="T1" fmla="*/ 0 h 62"/>
                  <a:gd name="T2" fmla="*/ 2693 w 2755"/>
                  <a:gd name="T3" fmla="*/ 62 h 62"/>
                  <a:gd name="T4" fmla="*/ 0 w 2755"/>
                  <a:gd name="T5" fmla="*/ 62 h 62"/>
                  <a:gd name="T6" fmla="*/ 62 w 2755"/>
                  <a:gd name="T7" fmla="*/ 0 h 62"/>
                  <a:gd name="T8" fmla="*/ 2755 w 2755"/>
                  <a:gd name="T9" fmla="*/ 0 h 62"/>
                  <a:gd name="T10" fmla="*/ 0 60000 65536"/>
                  <a:gd name="T11" fmla="*/ 0 60000 65536"/>
                  <a:gd name="T12" fmla="*/ 0 60000 65536"/>
                  <a:gd name="T13" fmla="*/ 0 60000 65536"/>
                  <a:gd name="T14" fmla="*/ 0 60000 65536"/>
                  <a:gd name="T15" fmla="*/ 0 w 2755"/>
                  <a:gd name="T16" fmla="*/ 0 h 62"/>
                  <a:gd name="T17" fmla="*/ 2755 w 2755"/>
                  <a:gd name="T18" fmla="*/ 62 h 62"/>
                </a:gdLst>
                <a:ahLst/>
                <a:cxnLst>
                  <a:cxn ang="T10">
                    <a:pos x="T0" y="T1"/>
                  </a:cxn>
                  <a:cxn ang="T11">
                    <a:pos x="T2" y="T3"/>
                  </a:cxn>
                  <a:cxn ang="T12">
                    <a:pos x="T4" y="T5"/>
                  </a:cxn>
                  <a:cxn ang="T13">
                    <a:pos x="T6" y="T7"/>
                  </a:cxn>
                  <a:cxn ang="T14">
                    <a:pos x="T8" y="T9"/>
                  </a:cxn>
                </a:cxnLst>
                <a:rect l="T15" t="T16" r="T17" b="T18"/>
                <a:pathLst>
                  <a:path w="2755" h="62">
                    <a:moveTo>
                      <a:pt x="2755" y="0"/>
                    </a:moveTo>
                    <a:lnTo>
                      <a:pt x="2693" y="62"/>
                    </a:lnTo>
                    <a:lnTo>
                      <a:pt x="0" y="62"/>
                    </a:lnTo>
                    <a:lnTo>
                      <a:pt x="62" y="0"/>
                    </a:lnTo>
                    <a:lnTo>
                      <a:pt x="2755" y="0"/>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080" name="Rectangle 617"/>
              <p:cNvSpPr>
                <a:spLocks noChangeArrowheads="1"/>
              </p:cNvSpPr>
              <p:nvPr/>
            </p:nvSpPr>
            <p:spPr bwMode="auto">
              <a:xfrm>
                <a:off x="1020" y="2886"/>
                <a:ext cx="2693" cy="9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081" name="Freeform 618"/>
              <p:cNvSpPr>
                <a:spLocks/>
              </p:cNvSpPr>
              <p:nvPr/>
            </p:nvSpPr>
            <p:spPr bwMode="auto">
              <a:xfrm>
                <a:off x="1190" y="3687"/>
                <a:ext cx="1" cy="174"/>
              </a:xfrm>
              <a:custGeom>
                <a:avLst/>
                <a:gdLst>
                  <a:gd name="T0" fmla="*/ 1 w 1"/>
                  <a:gd name="T1" fmla="*/ 172 h 174"/>
                  <a:gd name="T2" fmla="*/ 0 w 1"/>
                  <a:gd name="T3" fmla="*/ 174 h 174"/>
                  <a:gd name="T4" fmla="*/ 0 w 1"/>
                  <a:gd name="T5" fmla="*/ 3 h 174"/>
                  <a:gd name="T6" fmla="*/ 1 w 1"/>
                  <a:gd name="T7" fmla="*/ 0 h 174"/>
                  <a:gd name="T8" fmla="*/ 1 w 1"/>
                  <a:gd name="T9" fmla="*/ 172 h 174"/>
                  <a:gd name="T10" fmla="*/ 0 60000 65536"/>
                  <a:gd name="T11" fmla="*/ 0 60000 65536"/>
                  <a:gd name="T12" fmla="*/ 0 60000 65536"/>
                  <a:gd name="T13" fmla="*/ 0 60000 65536"/>
                  <a:gd name="T14" fmla="*/ 0 60000 65536"/>
                  <a:gd name="T15" fmla="*/ 0 w 1"/>
                  <a:gd name="T16" fmla="*/ 0 h 174"/>
                  <a:gd name="T17" fmla="*/ 1 w 1"/>
                  <a:gd name="T18" fmla="*/ 174 h 174"/>
                </a:gdLst>
                <a:ahLst/>
                <a:cxnLst>
                  <a:cxn ang="T10">
                    <a:pos x="T0" y="T1"/>
                  </a:cxn>
                  <a:cxn ang="T11">
                    <a:pos x="T2" y="T3"/>
                  </a:cxn>
                  <a:cxn ang="T12">
                    <a:pos x="T4" y="T5"/>
                  </a:cxn>
                  <a:cxn ang="T13">
                    <a:pos x="T6" y="T7"/>
                  </a:cxn>
                  <a:cxn ang="T14">
                    <a:pos x="T8" y="T9"/>
                  </a:cxn>
                </a:cxnLst>
                <a:rect l="T15" t="T16" r="T17" b="T18"/>
                <a:pathLst>
                  <a:path w="1" h="174">
                    <a:moveTo>
                      <a:pt x="1" y="172"/>
                    </a:moveTo>
                    <a:lnTo>
                      <a:pt x="0" y="174"/>
                    </a:lnTo>
                    <a:lnTo>
                      <a:pt x="0" y="3"/>
                    </a:lnTo>
                    <a:lnTo>
                      <a:pt x="1" y="0"/>
                    </a:lnTo>
                    <a:lnTo>
                      <a:pt x="1" y="172"/>
                    </a:lnTo>
                    <a:close/>
                  </a:path>
                </a:pathLst>
              </a:custGeom>
              <a:solidFill>
                <a:srgbClr val="8D55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82" name="Freeform 619"/>
              <p:cNvSpPr>
                <a:spLocks/>
              </p:cNvSpPr>
              <p:nvPr/>
            </p:nvSpPr>
            <p:spPr bwMode="auto">
              <a:xfrm>
                <a:off x="1188" y="3690"/>
                <a:ext cx="2" cy="173"/>
              </a:xfrm>
              <a:custGeom>
                <a:avLst/>
                <a:gdLst>
                  <a:gd name="T0" fmla="*/ 2 w 2"/>
                  <a:gd name="T1" fmla="*/ 171 h 173"/>
                  <a:gd name="T2" fmla="*/ 0 w 2"/>
                  <a:gd name="T3" fmla="*/ 173 h 173"/>
                  <a:gd name="T4" fmla="*/ 0 w 2"/>
                  <a:gd name="T5" fmla="*/ 1 h 173"/>
                  <a:gd name="T6" fmla="*/ 2 w 2"/>
                  <a:gd name="T7" fmla="*/ 0 h 173"/>
                  <a:gd name="T8" fmla="*/ 2 w 2"/>
                  <a:gd name="T9" fmla="*/ 171 h 173"/>
                  <a:gd name="T10" fmla="*/ 0 60000 65536"/>
                  <a:gd name="T11" fmla="*/ 0 60000 65536"/>
                  <a:gd name="T12" fmla="*/ 0 60000 65536"/>
                  <a:gd name="T13" fmla="*/ 0 60000 65536"/>
                  <a:gd name="T14" fmla="*/ 0 60000 65536"/>
                  <a:gd name="T15" fmla="*/ 0 w 2"/>
                  <a:gd name="T16" fmla="*/ 0 h 173"/>
                  <a:gd name="T17" fmla="*/ 2 w 2"/>
                  <a:gd name="T18" fmla="*/ 173 h 173"/>
                </a:gdLst>
                <a:ahLst/>
                <a:cxnLst>
                  <a:cxn ang="T10">
                    <a:pos x="T0" y="T1"/>
                  </a:cxn>
                  <a:cxn ang="T11">
                    <a:pos x="T2" y="T3"/>
                  </a:cxn>
                  <a:cxn ang="T12">
                    <a:pos x="T4" y="T5"/>
                  </a:cxn>
                  <a:cxn ang="T13">
                    <a:pos x="T6" y="T7"/>
                  </a:cxn>
                  <a:cxn ang="T14">
                    <a:pos x="T8" y="T9"/>
                  </a:cxn>
                </a:cxnLst>
                <a:rect l="T15" t="T16" r="T17" b="T18"/>
                <a:pathLst>
                  <a:path w="2" h="173">
                    <a:moveTo>
                      <a:pt x="2" y="171"/>
                    </a:moveTo>
                    <a:lnTo>
                      <a:pt x="0" y="173"/>
                    </a:lnTo>
                    <a:lnTo>
                      <a:pt x="0" y="1"/>
                    </a:lnTo>
                    <a:lnTo>
                      <a:pt x="2" y="0"/>
                    </a:lnTo>
                    <a:lnTo>
                      <a:pt x="2" y="171"/>
                    </a:lnTo>
                    <a:close/>
                  </a:path>
                </a:pathLst>
              </a:custGeom>
              <a:solidFill>
                <a:srgbClr val="9459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83" name="Freeform 620"/>
              <p:cNvSpPr>
                <a:spLocks/>
              </p:cNvSpPr>
              <p:nvPr/>
            </p:nvSpPr>
            <p:spPr bwMode="auto">
              <a:xfrm>
                <a:off x="1184" y="3691"/>
                <a:ext cx="4" cy="174"/>
              </a:xfrm>
              <a:custGeom>
                <a:avLst/>
                <a:gdLst>
                  <a:gd name="T0" fmla="*/ 4 w 4"/>
                  <a:gd name="T1" fmla="*/ 172 h 174"/>
                  <a:gd name="T2" fmla="*/ 0 w 4"/>
                  <a:gd name="T3" fmla="*/ 174 h 174"/>
                  <a:gd name="T4" fmla="*/ 0 w 4"/>
                  <a:gd name="T5" fmla="*/ 2 h 174"/>
                  <a:gd name="T6" fmla="*/ 4 w 4"/>
                  <a:gd name="T7" fmla="*/ 0 h 174"/>
                  <a:gd name="T8" fmla="*/ 4 w 4"/>
                  <a:gd name="T9" fmla="*/ 172 h 174"/>
                  <a:gd name="T10" fmla="*/ 0 60000 65536"/>
                  <a:gd name="T11" fmla="*/ 0 60000 65536"/>
                  <a:gd name="T12" fmla="*/ 0 60000 65536"/>
                  <a:gd name="T13" fmla="*/ 0 60000 65536"/>
                  <a:gd name="T14" fmla="*/ 0 60000 65536"/>
                  <a:gd name="T15" fmla="*/ 0 w 4"/>
                  <a:gd name="T16" fmla="*/ 0 h 174"/>
                  <a:gd name="T17" fmla="*/ 4 w 4"/>
                  <a:gd name="T18" fmla="*/ 174 h 174"/>
                </a:gdLst>
                <a:ahLst/>
                <a:cxnLst>
                  <a:cxn ang="T10">
                    <a:pos x="T0" y="T1"/>
                  </a:cxn>
                  <a:cxn ang="T11">
                    <a:pos x="T2" y="T3"/>
                  </a:cxn>
                  <a:cxn ang="T12">
                    <a:pos x="T4" y="T5"/>
                  </a:cxn>
                  <a:cxn ang="T13">
                    <a:pos x="T6" y="T7"/>
                  </a:cxn>
                  <a:cxn ang="T14">
                    <a:pos x="T8" y="T9"/>
                  </a:cxn>
                </a:cxnLst>
                <a:rect l="T15" t="T16" r="T17" b="T18"/>
                <a:pathLst>
                  <a:path w="4" h="174">
                    <a:moveTo>
                      <a:pt x="4" y="172"/>
                    </a:moveTo>
                    <a:lnTo>
                      <a:pt x="0" y="174"/>
                    </a:lnTo>
                    <a:lnTo>
                      <a:pt x="0" y="2"/>
                    </a:lnTo>
                    <a:lnTo>
                      <a:pt x="4" y="0"/>
                    </a:lnTo>
                    <a:lnTo>
                      <a:pt x="4" y="172"/>
                    </a:lnTo>
                    <a:close/>
                  </a:path>
                </a:pathLst>
              </a:custGeom>
              <a:solidFill>
                <a:srgbClr val="9A5D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84" name="Freeform 621"/>
              <p:cNvSpPr>
                <a:spLocks/>
              </p:cNvSpPr>
              <p:nvPr/>
            </p:nvSpPr>
            <p:spPr bwMode="auto">
              <a:xfrm>
                <a:off x="1179" y="3693"/>
                <a:ext cx="5" cy="173"/>
              </a:xfrm>
              <a:custGeom>
                <a:avLst/>
                <a:gdLst>
                  <a:gd name="T0" fmla="*/ 5 w 5"/>
                  <a:gd name="T1" fmla="*/ 172 h 173"/>
                  <a:gd name="T2" fmla="*/ 0 w 5"/>
                  <a:gd name="T3" fmla="*/ 173 h 173"/>
                  <a:gd name="T4" fmla="*/ 0 w 5"/>
                  <a:gd name="T5" fmla="*/ 2 h 173"/>
                  <a:gd name="T6" fmla="*/ 5 w 5"/>
                  <a:gd name="T7" fmla="*/ 0 h 173"/>
                  <a:gd name="T8" fmla="*/ 5 w 5"/>
                  <a:gd name="T9" fmla="*/ 172 h 173"/>
                  <a:gd name="T10" fmla="*/ 0 60000 65536"/>
                  <a:gd name="T11" fmla="*/ 0 60000 65536"/>
                  <a:gd name="T12" fmla="*/ 0 60000 65536"/>
                  <a:gd name="T13" fmla="*/ 0 60000 65536"/>
                  <a:gd name="T14" fmla="*/ 0 60000 65536"/>
                  <a:gd name="T15" fmla="*/ 0 w 5"/>
                  <a:gd name="T16" fmla="*/ 0 h 173"/>
                  <a:gd name="T17" fmla="*/ 5 w 5"/>
                  <a:gd name="T18" fmla="*/ 173 h 173"/>
                </a:gdLst>
                <a:ahLst/>
                <a:cxnLst>
                  <a:cxn ang="T10">
                    <a:pos x="T0" y="T1"/>
                  </a:cxn>
                  <a:cxn ang="T11">
                    <a:pos x="T2" y="T3"/>
                  </a:cxn>
                  <a:cxn ang="T12">
                    <a:pos x="T4" y="T5"/>
                  </a:cxn>
                  <a:cxn ang="T13">
                    <a:pos x="T6" y="T7"/>
                  </a:cxn>
                  <a:cxn ang="T14">
                    <a:pos x="T8" y="T9"/>
                  </a:cxn>
                </a:cxnLst>
                <a:rect l="T15" t="T16" r="T17" b="T18"/>
                <a:pathLst>
                  <a:path w="5" h="173">
                    <a:moveTo>
                      <a:pt x="5" y="172"/>
                    </a:moveTo>
                    <a:lnTo>
                      <a:pt x="0" y="173"/>
                    </a:lnTo>
                    <a:lnTo>
                      <a:pt x="0" y="2"/>
                    </a:lnTo>
                    <a:lnTo>
                      <a:pt x="5" y="0"/>
                    </a:lnTo>
                    <a:lnTo>
                      <a:pt x="5" y="172"/>
                    </a:lnTo>
                    <a:close/>
                  </a:path>
                </a:pathLst>
              </a:custGeom>
              <a:solidFill>
                <a:srgbClr val="A161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85" name="Freeform 622"/>
              <p:cNvSpPr>
                <a:spLocks/>
              </p:cNvSpPr>
              <p:nvPr/>
            </p:nvSpPr>
            <p:spPr bwMode="auto">
              <a:xfrm>
                <a:off x="1174" y="3695"/>
                <a:ext cx="5" cy="173"/>
              </a:xfrm>
              <a:custGeom>
                <a:avLst/>
                <a:gdLst>
                  <a:gd name="T0" fmla="*/ 5 w 5"/>
                  <a:gd name="T1" fmla="*/ 171 h 173"/>
                  <a:gd name="T2" fmla="*/ 0 w 5"/>
                  <a:gd name="T3" fmla="*/ 173 h 173"/>
                  <a:gd name="T4" fmla="*/ 0 w 5"/>
                  <a:gd name="T5" fmla="*/ 1 h 173"/>
                  <a:gd name="T6" fmla="*/ 5 w 5"/>
                  <a:gd name="T7" fmla="*/ 0 h 173"/>
                  <a:gd name="T8" fmla="*/ 5 w 5"/>
                  <a:gd name="T9" fmla="*/ 171 h 173"/>
                  <a:gd name="T10" fmla="*/ 0 60000 65536"/>
                  <a:gd name="T11" fmla="*/ 0 60000 65536"/>
                  <a:gd name="T12" fmla="*/ 0 60000 65536"/>
                  <a:gd name="T13" fmla="*/ 0 60000 65536"/>
                  <a:gd name="T14" fmla="*/ 0 60000 65536"/>
                  <a:gd name="T15" fmla="*/ 0 w 5"/>
                  <a:gd name="T16" fmla="*/ 0 h 173"/>
                  <a:gd name="T17" fmla="*/ 5 w 5"/>
                  <a:gd name="T18" fmla="*/ 173 h 173"/>
                </a:gdLst>
                <a:ahLst/>
                <a:cxnLst>
                  <a:cxn ang="T10">
                    <a:pos x="T0" y="T1"/>
                  </a:cxn>
                  <a:cxn ang="T11">
                    <a:pos x="T2" y="T3"/>
                  </a:cxn>
                  <a:cxn ang="T12">
                    <a:pos x="T4" y="T5"/>
                  </a:cxn>
                  <a:cxn ang="T13">
                    <a:pos x="T6" y="T7"/>
                  </a:cxn>
                  <a:cxn ang="T14">
                    <a:pos x="T8" y="T9"/>
                  </a:cxn>
                </a:cxnLst>
                <a:rect l="T15" t="T16" r="T17" b="T18"/>
                <a:pathLst>
                  <a:path w="5" h="173">
                    <a:moveTo>
                      <a:pt x="5" y="171"/>
                    </a:moveTo>
                    <a:lnTo>
                      <a:pt x="0" y="173"/>
                    </a:lnTo>
                    <a:lnTo>
                      <a:pt x="0" y="1"/>
                    </a:lnTo>
                    <a:lnTo>
                      <a:pt x="5" y="0"/>
                    </a:lnTo>
                    <a:lnTo>
                      <a:pt x="5" y="171"/>
                    </a:lnTo>
                    <a:close/>
                  </a:path>
                </a:pathLst>
              </a:custGeom>
              <a:solidFill>
                <a:srgbClr val="A865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86" name="Freeform 623"/>
              <p:cNvSpPr>
                <a:spLocks/>
              </p:cNvSpPr>
              <p:nvPr/>
            </p:nvSpPr>
            <p:spPr bwMode="auto">
              <a:xfrm>
                <a:off x="1167" y="3696"/>
                <a:ext cx="7" cy="174"/>
              </a:xfrm>
              <a:custGeom>
                <a:avLst/>
                <a:gdLst>
                  <a:gd name="T0" fmla="*/ 7 w 7"/>
                  <a:gd name="T1" fmla="*/ 172 h 174"/>
                  <a:gd name="T2" fmla="*/ 0 w 7"/>
                  <a:gd name="T3" fmla="*/ 174 h 174"/>
                  <a:gd name="T4" fmla="*/ 0 w 7"/>
                  <a:gd name="T5" fmla="*/ 1 h 174"/>
                  <a:gd name="T6" fmla="*/ 7 w 7"/>
                  <a:gd name="T7" fmla="*/ 0 h 174"/>
                  <a:gd name="T8" fmla="*/ 7 w 7"/>
                  <a:gd name="T9" fmla="*/ 172 h 174"/>
                  <a:gd name="T10" fmla="*/ 0 60000 65536"/>
                  <a:gd name="T11" fmla="*/ 0 60000 65536"/>
                  <a:gd name="T12" fmla="*/ 0 60000 65536"/>
                  <a:gd name="T13" fmla="*/ 0 60000 65536"/>
                  <a:gd name="T14" fmla="*/ 0 60000 65536"/>
                  <a:gd name="T15" fmla="*/ 0 w 7"/>
                  <a:gd name="T16" fmla="*/ 0 h 174"/>
                  <a:gd name="T17" fmla="*/ 7 w 7"/>
                  <a:gd name="T18" fmla="*/ 174 h 174"/>
                </a:gdLst>
                <a:ahLst/>
                <a:cxnLst>
                  <a:cxn ang="T10">
                    <a:pos x="T0" y="T1"/>
                  </a:cxn>
                  <a:cxn ang="T11">
                    <a:pos x="T2" y="T3"/>
                  </a:cxn>
                  <a:cxn ang="T12">
                    <a:pos x="T4" y="T5"/>
                  </a:cxn>
                  <a:cxn ang="T13">
                    <a:pos x="T6" y="T7"/>
                  </a:cxn>
                  <a:cxn ang="T14">
                    <a:pos x="T8" y="T9"/>
                  </a:cxn>
                </a:cxnLst>
                <a:rect l="T15" t="T16" r="T17" b="T18"/>
                <a:pathLst>
                  <a:path w="7" h="174">
                    <a:moveTo>
                      <a:pt x="7" y="172"/>
                    </a:moveTo>
                    <a:lnTo>
                      <a:pt x="0" y="174"/>
                    </a:lnTo>
                    <a:lnTo>
                      <a:pt x="0" y="1"/>
                    </a:lnTo>
                    <a:lnTo>
                      <a:pt x="7" y="0"/>
                    </a:lnTo>
                    <a:lnTo>
                      <a:pt x="7" y="172"/>
                    </a:lnTo>
                    <a:close/>
                  </a:path>
                </a:pathLst>
              </a:custGeom>
              <a:solidFill>
                <a:srgbClr val="AE6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87" name="Freeform 624"/>
              <p:cNvSpPr>
                <a:spLocks/>
              </p:cNvSpPr>
              <p:nvPr/>
            </p:nvSpPr>
            <p:spPr bwMode="auto">
              <a:xfrm>
                <a:off x="1159" y="3697"/>
                <a:ext cx="8" cy="174"/>
              </a:xfrm>
              <a:custGeom>
                <a:avLst/>
                <a:gdLst>
                  <a:gd name="T0" fmla="*/ 8 w 8"/>
                  <a:gd name="T1" fmla="*/ 173 h 174"/>
                  <a:gd name="T2" fmla="*/ 0 w 8"/>
                  <a:gd name="T3" fmla="*/ 174 h 174"/>
                  <a:gd name="T4" fmla="*/ 0 w 8"/>
                  <a:gd name="T5" fmla="*/ 2 h 174"/>
                  <a:gd name="T6" fmla="*/ 8 w 8"/>
                  <a:gd name="T7" fmla="*/ 0 h 174"/>
                  <a:gd name="T8" fmla="*/ 8 w 8"/>
                  <a:gd name="T9" fmla="*/ 173 h 174"/>
                  <a:gd name="T10" fmla="*/ 0 60000 65536"/>
                  <a:gd name="T11" fmla="*/ 0 60000 65536"/>
                  <a:gd name="T12" fmla="*/ 0 60000 65536"/>
                  <a:gd name="T13" fmla="*/ 0 60000 65536"/>
                  <a:gd name="T14" fmla="*/ 0 60000 65536"/>
                  <a:gd name="T15" fmla="*/ 0 w 8"/>
                  <a:gd name="T16" fmla="*/ 0 h 174"/>
                  <a:gd name="T17" fmla="*/ 8 w 8"/>
                  <a:gd name="T18" fmla="*/ 174 h 174"/>
                </a:gdLst>
                <a:ahLst/>
                <a:cxnLst>
                  <a:cxn ang="T10">
                    <a:pos x="T0" y="T1"/>
                  </a:cxn>
                  <a:cxn ang="T11">
                    <a:pos x="T2" y="T3"/>
                  </a:cxn>
                  <a:cxn ang="T12">
                    <a:pos x="T4" y="T5"/>
                  </a:cxn>
                  <a:cxn ang="T13">
                    <a:pos x="T6" y="T7"/>
                  </a:cxn>
                  <a:cxn ang="T14">
                    <a:pos x="T8" y="T9"/>
                  </a:cxn>
                </a:cxnLst>
                <a:rect l="T15" t="T16" r="T17" b="T18"/>
                <a:pathLst>
                  <a:path w="8" h="174">
                    <a:moveTo>
                      <a:pt x="8" y="173"/>
                    </a:moveTo>
                    <a:lnTo>
                      <a:pt x="0" y="174"/>
                    </a:lnTo>
                    <a:lnTo>
                      <a:pt x="0" y="2"/>
                    </a:lnTo>
                    <a:lnTo>
                      <a:pt x="8" y="0"/>
                    </a:lnTo>
                    <a:lnTo>
                      <a:pt x="8" y="173"/>
                    </a:lnTo>
                    <a:close/>
                  </a:path>
                </a:pathLst>
              </a:custGeom>
              <a:solidFill>
                <a:srgbClr val="B56D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88" name="Freeform 625"/>
              <p:cNvSpPr>
                <a:spLocks/>
              </p:cNvSpPr>
              <p:nvPr/>
            </p:nvSpPr>
            <p:spPr bwMode="auto">
              <a:xfrm>
                <a:off x="1151" y="3699"/>
                <a:ext cx="8" cy="173"/>
              </a:xfrm>
              <a:custGeom>
                <a:avLst/>
                <a:gdLst>
                  <a:gd name="T0" fmla="*/ 8 w 8"/>
                  <a:gd name="T1" fmla="*/ 172 h 173"/>
                  <a:gd name="T2" fmla="*/ 0 w 8"/>
                  <a:gd name="T3" fmla="*/ 173 h 173"/>
                  <a:gd name="T4" fmla="*/ 0 w 8"/>
                  <a:gd name="T5" fmla="*/ 0 h 173"/>
                  <a:gd name="T6" fmla="*/ 8 w 8"/>
                  <a:gd name="T7" fmla="*/ 0 h 173"/>
                  <a:gd name="T8" fmla="*/ 8 w 8"/>
                  <a:gd name="T9" fmla="*/ 172 h 173"/>
                  <a:gd name="T10" fmla="*/ 0 60000 65536"/>
                  <a:gd name="T11" fmla="*/ 0 60000 65536"/>
                  <a:gd name="T12" fmla="*/ 0 60000 65536"/>
                  <a:gd name="T13" fmla="*/ 0 60000 65536"/>
                  <a:gd name="T14" fmla="*/ 0 60000 65536"/>
                  <a:gd name="T15" fmla="*/ 0 w 8"/>
                  <a:gd name="T16" fmla="*/ 0 h 173"/>
                  <a:gd name="T17" fmla="*/ 8 w 8"/>
                  <a:gd name="T18" fmla="*/ 173 h 173"/>
                </a:gdLst>
                <a:ahLst/>
                <a:cxnLst>
                  <a:cxn ang="T10">
                    <a:pos x="T0" y="T1"/>
                  </a:cxn>
                  <a:cxn ang="T11">
                    <a:pos x="T2" y="T3"/>
                  </a:cxn>
                  <a:cxn ang="T12">
                    <a:pos x="T4" y="T5"/>
                  </a:cxn>
                  <a:cxn ang="T13">
                    <a:pos x="T6" y="T7"/>
                  </a:cxn>
                  <a:cxn ang="T14">
                    <a:pos x="T8" y="T9"/>
                  </a:cxn>
                </a:cxnLst>
                <a:rect l="T15" t="T16" r="T17" b="T18"/>
                <a:pathLst>
                  <a:path w="8" h="173">
                    <a:moveTo>
                      <a:pt x="8" y="172"/>
                    </a:moveTo>
                    <a:lnTo>
                      <a:pt x="0" y="173"/>
                    </a:lnTo>
                    <a:lnTo>
                      <a:pt x="0" y="0"/>
                    </a:lnTo>
                    <a:lnTo>
                      <a:pt x="8" y="0"/>
                    </a:lnTo>
                    <a:lnTo>
                      <a:pt x="8" y="172"/>
                    </a:lnTo>
                    <a:close/>
                  </a:path>
                </a:pathLst>
              </a:custGeom>
              <a:solidFill>
                <a:srgbClr val="BC71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89" name="Freeform 626"/>
              <p:cNvSpPr>
                <a:spLocks/>
              </p:cNvSpPr>
              <p:nvPr/>
            </p:nvSpPr>
            <p:spPr bwMode="auto">
              <a:xfrm>
                <a:off x="1142" y="3699"/>
                <a:ext cx="9" cy="174"/>
              </a:xfrm>
              <a:custGeom>
                <a:avLst/>
                <a:gdLst>
                  <a:gd name="T0" fmla="*/ 9 w 9"/>
                  <a:gd name="T1" fmla="*/ 173 h 174"/>
                  <a:gd name="T2" fmla="*/ 0 w 9"/>
                  <a:gd name="T3" fmla="*/ 174 h 174"/>
                  <a:gd name="T4" fmla="*/ 0 w 9"/>
                  <a:gd name="T5" fmla="*/ 1 h 174"/>
                  <a:gd name="T6" fmla="*/ 9 w 9"/>
                  <a:gd name="T7" fmla="*/ 0 h 174"/>
                  <a:gd name="T8" fmla="*/ 9 w 9"/>
                  <a:gd name="T9" fmla="*/ 173 h 174"/>
                  <a:gd name="T10" fmla="*/ 0 60000 65536"/>
                  <a:gd name="T11" fmla="*/ 0 60000 65536"/>
                  <a:gd name="T12" fmla="*/ 0 60000 65536"/>
                  <a:gd name="T13" fmla="*/ 0 60000 65536"/>
                  <a:gd name="T14" fmla="*/ 0 60000 65536"/>
                  <a:gd name="T15" fmla="*/ 0 w 9"/>
                  <a:gd name="T16" fmla="*/ 0 h 174"/>
                  <a:gd name="T17" fmla="*/ 9 w 9"/>
                  <a:gd name="T18" fmla="*/ 174 h 174"/>
                </a:gdLst>
                <a:ahLst/>
                <a:cxnLst>
                  <a:cxn ang="T10">
                    <a:pos x="T0" y="T1"/>
                  </a:cxn>
                  <a:cxn ang="T11">
                    <a:pos x="T2" y="T3"/>
                  </a:cxn>
                  <a:cxn ang="T12">
                    <a:pos x="T4" y="T5"/>
                  </a:cxn>
                  <a:cxn ang="T13">
                    <a:pos x="T6" y="T7"/>
                  </a:cxn>
                  <a:cxn ang="T14">
                    <a:pos x="T8" y="T9"/>
                  </a:cxn>
                </a:cxnLst>
                <a:rect l="T15" t="T16" r="T17" b="T18"/>
                <a:pathLst>
                  <a:path w="9" h="174">
                    <a:moveTo>
                      <a:pt x="9" y="173"/>
                    </a:moveTo>
                    <a:lnTo>
                      <a:pt x="0" y="174"/>
                    </a:lnTo>
                    <a:lnTo>
                      <a:pt x="0" y="1"/>
                    </a:lnTo>
                    <a:lnTo>
                      <a:pt x="9" y="0"/>
                    </a:lnTo>
                    <a:lnTo>
                      <a:pt x="9" y="173"/>
                    </a:lnTo>
                    <a:close/>
                  </a:path>
                </a:pathLst>
              </a:custGeom>
              <a:solidFill>
                <a:srgbClr val="C375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90" name="Freeform 627"/>
              <p:cNvSpPr>
                <a:spLocks/>
              </p:cNvSpPr>
              <p:nvPr/>
            </p:nvSpPr>
            <p:spPr bwMode="auto">
              <a:xfrm>
                <a:off x="1132" y="3700"/>
                <a:ext cx="10" cy="174"/>
              </a:xfrm>
              <a:custGeom>
                <a:avLst/>
                <a:gdLst>
                  <a:gd name="T0" fmla="*/ 10 w 10"/>
                  <a:gd name="T1" fmla="*/ 173 h 174"/>
                  <a:gd name="T2" fmla="*/ 0 w 10"/>
                  <a:gd name="T3" fmla="*/ 174 h 174"/>
                  <a:gd name="T4" fmla="*/ 0 w 10"/>
                  <a:gd name="T5" fmla="*/ 1 h 174"/>
                  <a:gd name="T6" fmla="*/ 10 w 10"/>
                  <a:gd name="T7" fmla="*/ 0 h 174"/>
                  <a:gd name="T8" fmla="*/ 10 w 10"/>
                  <a:gd name="T9" fmla="*/ 173 h 174"/>
                  <a:gd name="T10" fmla="*/ 0 60000 65536"/>
                  <a:gd name="T11" fmla="*/ 0 60000 65536"/>
                  <a:gd name="T12" fmla="*/ 0 60000 65536"/>
                  <a:gd name="T13" fmla="*/ 0 60000 65536"/>
                  <a:gd name="T14" fmla="*/ 0 60000 65536"/>
                  <a:gd name="T15" fmla="*/ 0 w 10"/>
                  <a:gd name="T16" fmla="*/ 0 h 174"/>
                  <a:gd name="T17" fmla="*/ 10 w 10"/>
                  <a:gd name="T18" fmla="*/ 174 h 174"/>
                </a:gdLst>
                <a:ahLst/>
                <a:cxnLst>
                  <a:cxn ang="T10">
                    <a:pos x="T0" y="T1"/>
                  </a:cxn>
                  <a:cxn ang="T11">
                    <a:pos x="T2" y="T3"/>
                  </a:cxn>
                  <a:cxn ang="T12">
                    <a:pos x="T4" y="T5"/>
                  </a:cxn>
                  <a:cxn ang="T13">
                    <a:pos x="T6" y="T7"/>
                  </a:cxn>
                  <a:cxn ang="T14">
                    <a:pos x="T8" y="T9"/>
                  </a:cxn>
                </a:cxnLst>
                <a:rect l="T15" t="T16" r="T17" b="T18"/>
                <a:pathLst>
                  <a:path w="10" h="174">
                    <a:moveTo>
                      <a:pt x="10" y="173"/>
                    </a:moveTo>
                    <a:lnTo>
                      <a:pt x="0" y="174"/>
                    </a:lnTo>
                    <a:lnTo>
                      <a:pt x="0" y="1"/>
                    </a:lnTo>
                    <a:lnTo>
                      <a:pt x="10" y="0"/>
                    </a:lnTo>
                    <a:lnTo>
                      <a:pt x="10" y="173"/>
                    </a:lnTo>
                    <a:close/>
                  </a:path>
                </a:pathLst>
              </a:custGeom>
              <a:solidFill>
                <a:srgbClr val="C97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91" name="Freeform 628"/>
              <p:cNvSpPr>
                <a:spLocks/>
              </p:cNvSpPr>
              <p:nvPr/>
            </p:nvSpPr>
            <p:spPr bwMode="auto">
              <a:xfrm>
                <a:off x="1122" y="3701"/>
                <a:ext cx="10" cy="173"/>
              </a:xfrm>
              <a:custGeom>
                <a:avLst/>
                <a:gdLst>
                  <a:gd name="T0" fmla="*/ 10 w 10"/>
                  <a:gd name="T1" fmla="*/ 173 h 173"/>
                  <a:gd name="T2" fmla="*/ 0 w 10"/>
                  <a:gd name="T3" fmla="*/ 173 h 173"/>
                  <a:gd name="T4" fmla="*/ 0 w 10"/>
                  <a:gd name="T5" fmla="*/ 1 h 173"/>
                  <a:gd name="T6" fmla="*/ 10 w 10"/>
                  <a:gd name="T7" fmla="*/ 0 h 173"/>
                  <a:gd name="T8" fmla="*/ 10 w 10"/>
                  <a:gd name="T9" fmla="*/ 173 h 173"/>
                  <a:gd name="T10" fmla="*/ 0 60000 65536"/>
                  <a:gd name="T11" fmla="*/ 0 60000 65536"/>
                  <a:gd name="T12" fmla="*/ 0 60000 65536"/>
                  <a:gd name="T13" fmla="*/ 0 60000 65536"/>
                  <a:gd name="T14" fmla="*/ 0 60000 65536"/>
                  <a:gd name="T15" fmla="*/ 0 w 10"/>
                  <a:gd name="T16" fmla="*/ 0 h 173"/>
                  <a:gd name="T17" fmla="*/ 10 w 10"/>
                  <a:gd name="T18" fmla="*/ 173 h 173"/>
                </a:gdLst>
                <a:ahLst/>
                <a:cxnLst>
                  <a:cxn ang="T10">
                    <a:pos x="T0" y="T1"/>
                  </a:cxn>
                  <a:cxn ang="T11">
                    <a:pos x="T2" y="T3"/>
                  </a:cxn>
                  <a:cxn ang="T12">
                    <a:pos x="T4" y="T5"/>
                  </a:cxn>
                  <a:cxn ang="T13">
                    <a:pos x="T6" y="T7"/>
                  </a:cxn>
                  <a:cxn ang="T14">
                    <a:pos x="T8" y="T9"/>
                  </a:cxn>
                </a:cxnLst>
                <a:rect l="T15" t="T16" r="T17" b="T18"/>
                <a:pathLst>
                  <a:path w="10" h="173">
                    <a:moveTo>
                      <a:pt x="10" y="173"/>
                    </a:moveTo>
                    <a:lnTo>
                      <a:pt x="0" y="173"/>
                    </a:lnTo>
                    <a:lnTo>
                      <a:pt x="0" y="1"/>
                    </a:lnTo>
                    <a:lnTo>
                      <a:pt x="10" y="0"/>
                    </a:lnTo>
                    <a:lnTo>
                      <a:pt x="10" y="173"/>
                    </a:lnTo>
                    <a:close/>
                  </a:path>
                </a:pathLst>
              </a:custGeom>
              <a:solidFill>
                <a:srgbClr val="D07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92" name="Freeform 629"/>
              <p:cNvSpPr>
                <a:spLocks/>
              </p:cNvSpPr>
              <p:nvPr/>
            </p:nvSpPr>
            <p:spPr bwMode="auto">
              <a:xfrm>
                <a:off x="1112" y="3702"/>
                <a:ext cx="10" cy="173"/>
              </a:xfrm>
              <a:custGeom>
                <a:avLst/>
                <a:gdLst>
                  <a:gd name="T0" fmla="*/ 10 w 10"/>
                  <a:gd name="T1" fmla="*/ 172 h 173"/>
                  <a:gd name="T2" fmla="*/ 0 w 10"/>
                  <a:gd name="T3" fmla="*/ 173 h 173"/>
                  <a:gd name="T4" fmla="*/ 0 w 10"/>
                  <a:gd name="T5" fmla="*/ 1 h 173"/>
                  <a:gd name="T6" fmla="*/ 10 w 10"/>
                  <a:gd name="T7" fmla="*/ 0 h 173"/>
                  <a:gd name="T8" fmla="*/ 10 w 10"/>
                  <a:gd name="T9" fmla="*/ 172 h 173"/>
                  <a:gd name="T10" fmla="*/ 0 60000 65536"/>
                  <a:gd name="T11" fmla="*/ 0 60000 65536"/>
                  <a:gd name="T12" fmla="*/ 0 60000 65536"/>
                  <a:gd name="T13" fmla="*/ 0 60000 65536"/>
                  <a:gd name="T14" fmla="*/ 0 60000 65536"/>
                  <a:gd name="T15" fmla="*/ 0 w 10"/>
                  <a:gd name="T16" fmla="*/ 0 h 173"/>
                  <a:gd name="T17" fmla="*/ 10 w 10"/>
                  <a:gd name="T18" fmla="*/ 173 h 173"/>
                </a:gdLst>
                <a:ahLst/>
                <a:cxnLst>
                  <a:cxn ang="T10">
                    <a:pos x="T0" y="T1"/>
                  </a:cxn>
                  <a:cxn ang="T11">
                    <a:pos x="T2" y="T3"/>
                  </a:cxn>
                  <a:cxn ang="T12">
                    <a:pos x="T4" y="T5"/>
                  </a:cxn>
                  <a:cxn ang="T13">
                    <a:pos x="T6" y="T7"/>
                  </a:cxn>
                  <a:cxn ang="T14">
                    <a:pos x="T8" y="T9"/>
                  </a:cxn>
                </a:cxnLst>
                <a:rect l="T15" t="T16" r="T17" b="T18"/>
                <a:pathLst>
                  <a:path w="10" h="173">
                    <a:moveTo>
                      <a:pt x="10" y="172"/>
                    </a:moveTo>
                    <a:lnTo>
                      <a:pt x="0" y="173"/>
                    </a:lnTo>
                    <a:lnTo>
                      <a:pt x="0" y="1"/>
                    </a:lnTo>
                    <a:lnTo>
                      <a:pt x="10" y="0"/>
                    </a:lnTo>
                    <a:lnTo>
                      <a:pt x="10" y="172"/>
                    </a:lnTo>
                    <a:close/>
                  </a:path>
                </a:pathLst>
              </a:custGeom>
              <a:solidFill>
                <a:srgbClr val="D781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93" name="Rectangle 630"/>
              <p:cNvSpPr>
                <a:spLocks noChangeArrowheads="1"/>
              </p:cNvSpPr>
              <p:nvPr/>
            </p:nvSpPr>
            <p:spPr bwMode="auto">
              <a:xfrm>
                <a:off x="1097" y="3703"/>
                <a:ext cx="15" cy="172"/>
              </a:xfrm>
              <a:prstGeom prst="rect">
                <a:avLst/>
              </a:prstGeom>
              <a:solidFill>
                <a:srgbClr val="DD85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8094" name="Rectangle 631"/>
              <p:cNvSpPr>
                <a:spLocks noChangeArrowheads="1"/>
              </p:cNvSpPr>
              <p:nvPr/>
            </p:nvSpPr>
            <p:spPr bwMode="auto">
              <a:xfrm>
                <a:off x="1087" y="3703"/>
                <a:ext cx="10" cy="172"/>
              </a:xfrm>
              <a:prstGeom prst="rect">
                <a:avLst/>
              </a:prstGeom>
              <a:solidFill>
                <a:srgbClr val="E48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8095" name="Freeform 632"/>
              <p:cNvSpPr>
                <a:spLocks/>
              </p:cNvSpPr>
              <p:nvPr/>
            </p:nvSpPr>
            <p:spPr bwMode="auto">
              <a:xfrm>
                <a:off x="1077" y="3703"/>
                <a:ext cx="10" cy="172"/>
              </a:xfrm>
              <a:custGeom>
                <a:avLst/>
                <a:gdLst>
                  <a:gd name="T0" fmla="*/ 10 w 10"/>
                  <a:gd name="T1" fmla="*/ 172 h 172"/>
                  <a:gd name="T2" fmla="*/ 0 w 10"/>
                  <a:gd name="T3" fmla="*/ 171 h 172"/>
                  <a:gd name="T4" fmla="*/ 0 w 10"/>
                  <a:gd name="T5" fmla="*/ 0 h 172"/>
                  <a:gd name="T6" fmla="*/ 10 w 10"/>
                  <a:gd name="T7" fmla="*/ 0 h 172"/>
                  <a:gd name="T8" fmla="*/ 10 w 10"/>
                  <a:gd name="T9" fmla="*/ 172 h 172"/>
                  <a:gd name="T10" fmla="*/ 0 60000 65536"/>
                  <a:gd name="T11" fmla="*/ 0 60000 65536"/>
                  <a:gd name="T12" fmla="*/ 0 60000 65536"/>
                  <a:gd name="T13" fmla="*/ 0 60000 65536"/>
                  <a:gd name="T14" fmla="*/ 0 60000 65536"/>
                  <a:gd name="T15" fmla="*/ 0 w 10"/>
                  <a:gd name="T16" fmla="*/ 0 h 172"/>
                  <a:gd name="T17" fmla="*/ 10 w 10"/>
                  <a:gd name="T18" fmla="*/ 172 h 172"/>
                </a:gdLst>
                <a:ahLst/>
                <a:cxnLst>
                  <a:cxn ang="T10">
                    <a:pos x="T0" y="T1"/>
                  </a:cxn>
                  <a:cxn ang="T11">
                    <a:pos x="T2" y="T3"/>
                  </a:cxn>
                  <a:cxn ang="T12">
                    <a:pos x="T4" y="T5"/>
                  </a:cxn>
                  <a:cxn ang="T13">
                    <a:pos x="T6" y="T7"/>
                  </a:cxn>
                  <a:cxn ang="T14">
                    <a:pos x="T8" y="T9"/>
                  </a:cxn>
                </a:cxnLst>
                <a:rect l="T15" t="T16" r="T17" b="T18"/>
                <a:pathLst>
                  <a:path w="10" h="172">
                    <a:moveTo>
                      <a:pt x="10" y="172"/>
                    </a:moveTo>
                    <a:lnTo>
                      <a:pt x="0" y="171"/>
                    </a:lnTo>
                    <a:lnTo>
                      <a:pt x="0" y="0"/>
                    </a:lnTo>
                    <a:lnTo>
                      <a:pt x="10" y="0"/>
                    </a:lnTo>
                    <a:lnTo>
                      <a:pt x="10" y="172"/>
                    </a:lnTo>
                    <a:close/>
                  </a:path>
                </a:pathLst>
              </a:custGeom>
              <a:solidFill>
                <a:srgbClr val="EB8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96" name="Freeform 633"/>
              <p:cNvSpPr>
                <a:spLocks/>
              </p:cNvSpPr>
              <p:nvPr/>
            </p:nvSpPr>
            <p:spPr bwMode="auto">
              <a:xfrm>
                <a:off x="1068" y="3702"/>
                <a:ext cx="9" cy="172"/>
              </a:xfrm>
              <a:custGeom>
                <a:avLst/>
                <a:gdLst>
                  <a:gd name="T0" fmla="*/ 9 w 9"/>
                  <a:gd name="T1" fmla="*/ 172 h 172"/>
                  <a:gd name="T2" fmla="*/ 0 w 9"/>
                  <a:gd name="T3" fmla="*/ 172 h 172"/>
                  <a:gd name="T4" fmla="*/ 0 w 9"/>
                  <a:gd name="T5" fmla="*/ 0 h 172"/>
                  <a:gd name="T6" fmla="*/ 9 w 9"/>
                  <a:gd name="T7" fmla="*/ 1 h 172"/>
                  <a:gd name="T8" fmla="*/ 9 w 9"/>
                  <a:gd name="T9" fmla="*/ 172 h 172"/>
                  <a:gd name="T10" fmla="*/ 0 60000 65536"/>
                  <a:gd name="T11" fmla="*/ 0 60000 65536"/>
                  <a:gd name="T12" fmla="*/ 0 60000 65536"/>
                  <a:gd name="T13" fmla="*/ 0 60000 65536"/>
                  <a:gd name="T14" fmla="*/ 0 60000 65536"/>
                  <a:gd name="T15" fmla="*/ 0 w 9"/>
                  <a:gd name="T16" fmla="*/ 0 h 172"/>
                  <a:gd name="T17" fmla="*/ 9 w 9"/>
                  <a:gd name="T18" fmla="*/ 172 h 172"/>
                </a:gdLst>
                <a:ahLst/>
                <a:cxnLst>
                  <a:cxn ang="T10">
                    <a:pos x="T0" y="T1"/>
                  </a:cxn>
                  <a:cxn ang="T11">
                    <a:pos x="T2" y="T3"/>
                  </a:cxn>
                  <a:cxn ang="T12">
                    <a:pos x="T4" y="T5"/>
                  </a:cxn>
                  <a:cxn ang="T13">
                    <a:pos x="T6" y="T7"/>
                  </a:cxn>
                  <a:cxn ang="T14">
                    <a:pos x="T8" y="T9"/>
                  </a:cxn>
                </a:cxnLst>
                <a:rect l="T15" t="T16" r="T17" b="T18"/>
                <a:pathLst>
                  <a:path w="9" h="172">
                    <a:moveTo>
                      <a:pt x="9" y="172"/>
                    </a:moveTo>
                    <a:lnTo>
                      <a:pt x="0" y="172"/>
                    </a:lnTo>
                    <a:lnTo>
                      <a:pt x="0" y="0"/>
                    </a:lnTo>
                    <a:lnTo>
                      <a:pt x="9" y="1"/>
                    </a:lnTo>
                    <a:lnTo>
                      <a:pt x="9" y="172"/>
                    </a:lnTo>
                    <a:close/>
                  </a:path>
                </a:pathLst>
              </a:custGeom>
              <a:solidFill>
                <a:srgbClr val="F29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97" name="Freeform 634"/>
              <p:cNvSpPr>
                <a:spLocks/>
              </p:cNvSpPr>
              <p:nvPr/>
            </p:nvSpPr>
            <p:spPr bwMode="auto">
              <a:xfrm>
                <a:off x="1060" y="3701"/>
                <a:ext cx="8" cy="173"/>
              </a:xfrm>
              <a:custGeom>
                <a:avLst/>
                <a:gdLst>
                  <a:gd name="T0" fmla="*/ 8 w 8"/>
                  <a:gd name="T1" fmla="*/ 173 h 173"/>
                  <a:gd name="T2" fmla="*/ 0 w 8"/>
                  <a:gd name="T3" fmla="*/ 173 h 173"/>
                  <a:gd name="T4" fmla="*/ 0 w 8"/>
                  <a:gd name="T5" fmla="*/ 0 h 173"/>
                  <a:gd name="T6" fmla="*/ 8 w 8"/>
                  <a:gd name="T7" fmla="*/ 1 h 173"/>
                  <a:gd name="T8" fmla="*/ 8 w 8"/>
                  <a:gd name="T9" fmla="*/ 173 h 173"/>
                  <a:gd name="T10" fmla="*/ 0 60000 65536"/>
                  <a:gd name="T11" fmla="*/ 0 60000 65536"/>
                  <a:gd name="T12" fmla="*/ 0 60000 65536"/>
                  <a:gd name="T13" fmla="*/ 0 60000 65536"/>
                  <a:gd name="T14" fmla="*/ 0 60000 65536"/>
                  <a:gd name="T15" fmla="*/ 0 w 8"/>
                  <a:gd name="T16" fmla="*/ 0 h 173"/>
                  <a:gd name="T17" fmla="*/ 8 w 8"/>
                  <a:gd name="T18" fmla="*/ 173 h 173"/>
                </a:gdLst>
                <a:ahLst/>
                <a:cxnLst>
                  <a:cxn ang="T10">
                    <a:pos x="T0" y="T1"/>
                  </a:cxn>
                  <a:cxn ang="T11">
                    <a:pos x="T2" y="T3"/>
                  </a:cxn>
                  <a:cxn ang="T12">
                    <a:pos x="T4" y="T5"/>
                  </a:cxn>
                  <a:cxn ang="T13">
                    <a:pos x="T6" y="T7"/>
                  </a:cxn>
                  <a:cxn ang="T14">
                    <a:pos x="T8" y="T9"/>
                  </a:cxn>
                </a:cxnLst>
                <a:rect l="T15" t="T16" r="T17" b="T18"/>
                <a:pathLst>
                  <a:path w="8" h="173">
                    <a:moveTo>
                      <a:pt x="8" y="173"/>
                    </a:moveTo>
                    <a:lnTo>
                      <a:pt x="0" y="173"/>
                    </a:lnTo>
                    <a:lnTo>
                      <a:pt x="0" y="0"/>
                    </a:lnTo>
                    <a:lnTo>
                      <a:pt x="8" y="1"/>
                    </a:lnTo>
                    <a:lnTo>
                      <a:pt x="8" y="173"/>
                    </a:lnTo>
                    <a:close/>
                  </a:path>
                </a:pathLst>
              </a:custGeom>
              <a:solidFill>
                <a:srgbClr val="F895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98" name="Freeform 635"/>
              <p:cNvSpPr>
                <a:spLocks/>
              </p:cNvSpPr>
              <p:nvPr/>
            </p:nvSpPr>
            <p:spPr bwMode="auto">
              <a:xfrm>
                <a:off x="1053" y="3700"/>
                <a:ext cx="7" cy="174"/>
              </a:xfrm>
              <a:custGeom>
                <a:avLst/>
                <a:gdLst>
                  <a:gd name="T0" fmla="*/ 7 w 7"/>
                  <a:gd name="T1" fmla="*/ 174 h 174"/>
                  <a:gd name="T2" fmla="*/ 0 w 7"/>
                  <a:gd name="T3" fmla="*/ 173 h 174"/>
                  <a:gd name="T4" fmla="*/ 0 w 7"/>
                  <a:gd name="T5" fmla="*/ 0 h 174"/>
                  <a:gd name="T6" fmla="*/ 7 w 7"/>
                  <a:gd name="T7" fmla="*/ 1 h 174"/>
                  <a:gd name="T8" fmla="*/ 7 w 7"/>
                  <a:gd name="T9" fmla="*/ 174 h 174"/>
                  <a:gd name="T10" fmla="*/ 0 60000 65536"/>
                  <a:gd name="T11" fmla="*/ 0 60000 65536"/>
                  <a:gd name="T12" fmla="*/ 0 60000 65536"/>
                  <a:gd name="T13" fmla="*/ 0 60000 65536"/>
                  <a:gd name="T14" fmla="*/ 0 60000 65536"/>
                  <a:gd name="T15" fmla="*/ 0 w 7"/>
                  <a:gd name="T16" fmla="*/ 0 h 174"/>
                  <a:gd name="T17" fmla="*/ 7 w 7"/>
                  <a:gd name="T18" fmla="*/ 174 h 174"/>
                </a:gdLst>
                <a:ahLst/>
                <a:cxnLst>
                  <a:cxn ang="T10">
                    <a:pos x="T0" y="T1"/>
                  </a:cxn>
                  <a:cxn ang="T11">
                    <a:pos x="T2" y="T3"/>
                  </a:cxn>
                  <a:cxn ang="T12">
                    <a:pos x="T4" y="T5"/>
                  </a:cxn>
                  <a:cxn ang="T13">
                    <a:pos x="T6" y="T7"/>
                  </a:cxn>
                  <a:cxn ang="T14">
                    <a:pos x="T8" y="T9"/>
                  </a:cxn>
                </a:cxnLst>
                <a:rect l="T15" t="T16" r="T17" b="T18"/>
                <a:pathLst>
                  <a:path w="7" h="174">
                    <a:moveTo>
                      <a:pt x="7" y="174"/>
                    </a:moveTo>
                    <a:lnTo>
                      <a:pt x="0" y="173"/>
                    </a:lnTo>
                    <a:lnTo>
                      <a:pt x="0" y="0"/>
                    </a:lnTo>
                    <a:lnTo>
                      <a:pt x="7" y="1"/>
                    </a:lnTo>
                    <a:lnTo>
                      <a:pt x="7" y="174"/>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99" name="Freeform 636"/>
              <p:cNvSpPr>
                <a:spLocks/>
              </p:cNvSpPr>
              <p:nvPr/>
            </p:nvSpPr>
            <p:spPr bwMode="auto">
              <a:xfrm>
                <a:off x="1046" y="3699"/>
                <a:ext cx="7" cy="174"/>
              </a:xfrm>
              <a:custGeom>
                <a:avLst/>
                <a:gdLst>
                  <a:gd name="T0" fmla="*/ 7 w 7"/>
                  <a:gd name="T1" fmla="*/ 174 h 174"/>
                  <a:gd name="T2" fmla="*/ 0 w 7"/>
                  <a:gd name="T3" fmla="*/ 172 h 174"/>
                  <a:gd name="T4" fmla="*/ 0 w 7"/>
                  <a:gd name="T5" fmla="*/ 0 h 174"/>
                  <a:gd name="T6" fmla="*/ 7 w 7"/>
                  <a:gd name="T7" fmla="*/ 1 h 174"/>
                  <a:gd name="T8" fmla="*/ 7 w 7"/>
                  <a:gd name="T9" fmla="*/ 174 h 174"/>
                  <a:gd name="T10" fmla="*/ 0 60000 65536"/>
                  <a:gd name="T11" fmla="*/ 0 60000 65536"/>
                  <a:gd name="T12" fmla="*/ 0 60000 65536"/>
                  <a:gd name="T13" fmla="*/ 0 60000 65536"/>
                  <a:gd name="T14" fmla="*/ 0 60000 65536"/>
                  <a:gd name="T15" fmla="*/ 0 w 7"/>
                  <a:gd name="T16" fmla="*/ 0 h 174"/>
                  <a:gd name="T17" fmla="*/ 7 w 7"/>
                  <a:gd name="T18" fmla="*/ 174 h 174"/>
                </a:gdLst>
                <a:ahLst/>
                <a:cxnLst>
                  <a:cxn ang="T10">
                    <a:pos x="T0" y="T1"/>
                  </a:cxn>
                  <a:cxn ang="T11">
                    <a:pos x="T2" y="T3"/>
                  </a:cxn>
                  <a:cxn ang="T12">
                    <a:pos x="T4" y="T5"/>
                  </a:cxn>
                  <a:cxn ang="T13">
                    <a:pos x="T6" y="T7"/>
                  </a:cxn>
                  <a:cxn ang="T14">
                    <a:pos x="T8" y="T9"/>
                  </a:cxn>
                </a:cxnLst>
                <a:rect l="T15" t="T16" r="T17" b="T18"/>
                <a:pathLst>
                  <a:path w="7" h="174">
                    <a:moveTo>
                      <a:pt x="7" y="174"/>
                    </a:moveTo>
                    <a:lnTo>
                      <a:pt x="0" y="172"/>
                    </a:lnTo>
                    <a:lnTo>
                      <a:pt x="0" y="0"/>
                    </a:lnTo>
                    <a:lnTo>
                      <a:pt x="7" y="1"/>
                    </a:lnTo>
                    <a:lnTo>
                      <a:pt x="7" y="174"/>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00" name="Freeform 637"/>
              <p:cNvSpPr>
                <a:spLocks/>
              </p:cNvSpPr>
              <p:nvPr/>
            </p:nvSpPr>
            <p:spPr bwMode="auto">
              <a:xfrm>
                <a:off x="1041" y="3698"/>
                <a:ext cx="5" cy="173"/>
              </a:xfrm>
              <a:custGeom>
                <a:avLst/>
                <a:gdLst>
                  <a:gd name="T0" fmla="*/ 5 w 5"/>
                  <a:gd name="T1" fmla="*/ 173 h 173"/>
                  <a:gd name="T2" fmla="*/ 0 w 5"/>
                  <a:gd name="T3" fmla="*/ 172 h 173"/>
                  <a:gd name="T4" fmla="*/ 0 w 5"/>
                  <a:gd name="T5" fmla="*/ 0 h 173"/>
                  <a:gd name="T6" fmla="*/ 5 w 5"/>
                  <a:gd name="T7" fmla="*/ 1 h 173"/>
                  <a:gd name="T8" fmla="*/ 5 w 5"/>
                  <a:gd name="T9" fmla="*/ 173 h 173"/>
                  <a:gd name="T10" fmla="*/ 0 60000 65536"/>
                  <a:gd name="T11" fmla="*/ 0 60000 65536"/>
                  <a:gd name="T12" fmla="*/ 0 60000 65536"/>
                  <a:gd name="T13" fmla="*/ 0 60000 65536"/>
                  <a:gd name="T14" fmla="*/ 0 60000 65536"/>
                  <a:gd name="T15" fmla="*/ 0 w 5"/>
                  <a:gd name="T16" fmla="*/ 0 h 173"/>
                  <a:gd name="T17" fmla="*/ 5 w 5"/>
                  <a:gd name="T18" fmla="*/ 173 h 173"/>
                </a:gdLst>
                <a:ahLst/>
                <a:cxnLst>
                  <a:cxn ang="T10">
                    <a:pos x="T0" y="T1"/>
                  </a:cxn>
                  <a:cxn ang="T11">
                    <a:pos x="T2" y="T3"/>
                  </a:cxn>
                  <a:cxn ang="T12">
                    <a:pos x="T4" y="T5"/>
                  </a:cxn>
                  <a:cxn ang="T13">
                    <a:pos x="T6" y="T7"/>
                  </a:cxn>
                  <a:cxn ang="T14">
                    <a:pos x="T8" y="T9"/>
                  </a:cxn>
                </a:cxnLst>
                <a:rect l="T15" t="T16" r="T17" b="T18"/>
                <a:pathLst>
                  <a:path w="5" h="173">
                    <a:moveTo>
                      <a:pt x="5" y="173"/>
                    </a:moveTo>
                    <a:lnTo>
                      <a:pt x="0" y="172"/>
                    </a:lnTo>
                    <a:lnTo>
                      <a:pt x="0" y="0"/>
                    </a:lnTo>
                    <a:lnTo>
                      <a:pt x="5" y="1"/>
                    </a:lnTo>
                    <a:lnTo>
                      <a:pt x="5" y="173"/>
                    </a:lnTo>
                    <a:close/>
                  </a:path>
                </a:pathLst>
              </a:custGeom>
              <a:solidFill>
                <a:srgbClr val="F895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01" name="Freeform 638"/>
              <p:cNvSpPr>
                <a:spLocks/>
              </p:cNvSpPr>
              <p:nvPr/>
            </p:nvSpPr>
            <p:spPr bwMode="auto">
              <a:xfrm>
                <a:off x="1036" y="3697"/>
                <a:ext cx="5" cy="173"/>
              </a:xfrm>
              <a:custGeom>
                <a:avLst/>
                <a:gdLst>
                  <a:gd name="T0" fmla="*/ 5 w 5"/>
                  <a:gd name="T1" fmla="*/ 173 h 173"/>
                  <a:gd name="T2" fmla="*/ 0 w 5"/>
                  <a:gd name="T3" fmla="*/ 172 h 173"/>
                  <a:gd name="T4" fmla="*/ 0 w 5"/>
                  <a:gd name="T5" fmla="*/ 0 h 173"/>
                  <a:gd name="T6" fmla="*/ 5 w 5"/>
                  <a:gd name="T7" fmla="*/ 1 h 173"/>
                  <a:gd name="T8" fmla="*/ 5 w 5"/>
                  <a:gd name="T9" fmla="*/ 173 h 173"/>
                  <a:gd name="T10" fmla="*/ 0 60000 65536"/>
                  <a:gd name="T11" fmla="*/ 0 60000 65536"/>
                  <a:gd name="T12" fmla="*/ 0 60000 65536"/>
                  <a:gd name="T13" fmla="*/ 0 60000 65536"/>
                  <a:gd name="T14" fmla="*/ 0 60000 65536"/>
                  <a:gd name="T15" fmla="*/ 0 w 5"/>
                  <a:gd name="T16" fmla="*/ 0 h 173"/>
                  <a:gd name="T17" fmla="*/ 5 w 5"/>
                  <a:gd name="T18" fmla="*/ 173 h 173"/>
                </a:gdLst>
                <a:ahLst/>
                <a:cxnLst>
                  <a:cxn ang="T10">
                    <a:pos x="T0" y="T1"/>
                  </a:cxn>
                  <a:cxn ang="T11">
                    <a:pos x="T2" y="T3"/>
                  </a:cxn>
                  <a:cxn ang="T12">
                    <a:pos x="T4" y="T5"/>
                  </a:cxn>
                  <a:cxn ang="T13">
                    <a:pos x="T6" y="T7"/>
                  </a:cxn>
                  <a:cxn ang="T14">
                    <a:pos x="T8" y="T9"/>
                  </a:cxn>
                </a:cxnLst>
                <a:rect l="T15" t="T16" r="T17" b="T18"/>
                <a:pathLst>
                  <a:path w="5" h="173">
                    <a:moveTo>
                      <a:pt x="5" y="173"/>
                    </a:moveTo>
                    <a:lnTo>
                      <a:pt x="0" y="172"/>
                    </a:lnTo>
                    <a:lnTo>
                      <a:pt x="0" y="0"/>
                    </a:lnTo>
                    <a:lnTo>
                      <a:pt x="5" y="1"/>
                    </a:lnTo>
                    <a:lnTo>
                      <a:pt x="5" y="173"/>
                    </a:lnTo>
                    <a:close/>
                  </a:path>
                </a:pathLst>
              </a:custGeom>
              <a:solidFill>
                <a:srgbClr val="F29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02" name="Freeform 639"/>
              <p:cNvSpPr>
                <a:spLocks/>
              </p:cNvSpPr>
              <p:nvPr/>
            </p:nvSpPr>
            <p:spPr bwMode="auto">
              <a:xfrm>
                <a:off x="1032" y="3695"/>
                <a:ext cx="4" cy="174"/>
              </a:xfrm>
              <a:custGeom>
                <a:avLst/>
                <a:gdLst>
                  <a:gd name="T0" fmla="*/ 4 w 4"/>
                  <a:gd name="T1" fmla="*/ 174 h 174"/>
                  <a:gd name="T2" fmla="*/ 0 w 4"/>
                  <a:gd name="T3" fmla="*/ 172 h 174"/>
                  <a:gd name="T4" fmla="*/ 0 w 4"/>
                  <a:gd name="T5" fmla="*/ 0 h 174"/>
                  <a:gd name="T6" fmla="*/ 4 w 4"/>
                  <a:gd name="T7" fmla="*/ 2 h 174"/>
                  <a:gd name="T8" fmla="*/ 4 w 4"/>
                  <a:gd name="T9" fmla="*/ 174 h 174"/>
                  <a:gd name="T10" fmla="*/ 0 60000 65536"/>
                  <a:gd name="T11" fmla="*/ 0 60000 65536"/>
                  <a:gd name="T12" fmla="*/ 0 60000 65536"/>
                  <a:gd name="T13" fmla="*/ 0 60000 65536"/>
                  <a:gd name="T14" fmla="*/ 0 60000 65536"/>
                  <a:gd name="T15" fmla="*/ 0 w 4"/>
                  <a:gd name="T16" fmla="*/ 0 h 174"/>
                  <a:gd name="T17" fmla="*/ 4 w 4"/>
                  <a:gd name="T18" fmla="*/ 174 h 174"/>
                </a:gdLst>
                <a:ahLst/>
                <a:cxnLst>
                  <a:cxn ang="T10">
                    <a:pos x="T0" y="T1"/>
                  </a:cxn>
                  <a:cxn ang="T11">
                    <a:pos x="T2" y="T3"/>
                  </a:cxn>
                  <a:cxn ang="T12">
                    <a:pos x="T4" y="T5"/>
                  </a:cxn>
                  <a:cxn ang="T13">
                    <a:pos x="T6" y="T7"/>
                  </a:cxn>
                  <a:cxn ang="T14">
                    <a:pos x="T8" y="T9"/>
                  </a:cxn>
                </a:cxnLst>
                <a:rect l="T15" t="T16" r="T17" b="T18"/>
                <a:pathLst>
                  <a:path w="4" h="174">
                    <a:moveTo>
                      <a:pt x="4" y="174"/>
                    </a:moveTo>
                    <a:lnTo>
                      <a:pt x="0" y="172"/>
                    </a:lnTo>
                    <a:lnTo>
                      <a:pt x="0" y="0"/>
                    </a:lnTo>
                    <a:lnTo>
                      <a:pt x="4" y="2"/>
                    </a:lnTo>
                    <a:lnTo>
                      <a:pt x="4" y="174"/>
                    </a:lnTo>
                    <a:close/>
                  </a:path>
                </a:pathLst>
              </a:custGeom>
              <a:solidFill>
                <a:srgbClr val="EB8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03" name="Freeform 640"/>
              <p:cNvSpPr>
                <a:spLocks/>
              </p:cNvSpPr>
              <p:nvPr/>
            </p:nvSpPr>
            <p:spPr bwMode="auto">
              <a:xfrm>
                <a:off x="1031" y="3694"/>
                <a:ext cx="1" cy="173"/>
              </a:xfrm>
              <a:custGeom>
                <a:avLst/>
                <a:gdLst>
                  <a:gd name="T0" fmla="*/ 1 w 1"/>
                  <a:gd name="T1" fmla="*/ 173 h 173"/>
                  <a:gd name="T2" fmla="*/ 0 w 1"/>
                  <a:gd name="T3" fmla="*/ 171 h 173"/>
                  <a:gd name="T4" fmla="*/ 0 w 1"/>
                  <a:gd name="T5" fmla="*/ 0 h 173"/>
                  <a:gd name="T6" fmla="*/ 1 w 1"/>
                  <a:gd name="T7" fmla="*/ 1 h 173"/>
                  <a:gd name="T8" fmla="*/ 1 w 1"/>
                  <a:gd name="T9" fmla="*/ 173 h 173"/>
                  <a:gd name="T10" fmla="*/ 0 60000 65536"/>
                  <a:gd name="T11" fmla="*/ 0 60000 65536"/>
                  <a:gd name="T12" fmla="*/ 0 60000 65536"/>
                  <a:gd name="T13" fmla="*/ 0 60000 65536"/>
                  <a:gd name="T14" fmla="*/ 0 60000 65536"/>
                  <a:gd name="T15" fmla="*/ 0 w 1"/>
                  <a:gd name="T16" fmla="*/ 0 h 173"/>
                  <a:gd name="T17" fmla="*/ 1 w 1"/>
                  <a:gd name="T18" fmla="*/ 173 h 173"/>
                </a:gdLst>
                <a:ahLst/>
                <a:cxnLst>
                  <a:cxn ang="T10">
                    <a:pos x="T0" y="T1"/>
                  </a:cxn>
                  <a:cxn ang="T11">
                    <a:pos x="T2" y="T3"/>
                  </a:cxn>
                  <a:cxn ang="T12">
                    <a:pos x="T4" y="T5"/>
                  </a:cxn>
                  <a:cxn ang="T13">
                    <a:pos x="T6" y="T7"/>
                  </a:cxn>
                  <a:cxn ang="T14">
                    <a:pos x="T8" y="T9"/>
                  </a:cxn>
                </a:cxnLst>
                <a:rect l="T15" t="T16" r="T17" b="T18"/>
                <a:pathLst>
                  <a:path w="1" h="173">
                    <a:moveTo>
                      <a:pt x="1" y="173"/>
                    </a:moveTo>
                    <a:lnTo>
                      <a:pt x="0" y="171"/>
                    </a:lnTo>
                    <a:lnTo>
                      <a:pt x="0" y="0"/>
                    </a:lnTo>
                    <a:lnTo>
                      <a:pt x="1" y="1"/>
                    </a:lnTo>
                    <a:lnTo>
                      <a:pt x="1" y="173"/>
                    </a:lnTo>
                    <a:close/>
                  </a:path>
                </a:pathLst>
              </a:custGeom>
              <a:solidFill>
                <a:srgbClr val="E48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04" name="Freeform 641"/>
              <p:cNvSpPr>
                <a:spLocks/>
              </p:cNvSpPr>
              <p:nvPr/>
            </p:nvSpPr>
            <p:spPr bwMode="auto">
              <a:xfrm>
                <a:off x="1030" y="3692"/>
                <a:ext cx="1" cy="173"/>
              </a:xfrm>
              <a:custGeom>
                <a:avLst/>
                <a:gdLst>
                  <a:gd name="T0" fmla="*/ 1 w 1"/>
                  <a:gd name="T1" fmla="*/ 173 h 173"/>
                  <a:gd name="T2" fmla="*/ 0 w 1"/>
                  <a:gd name="T3" fmla="*/ 172 h 173"/>
                  <a:gd name="T4" fmla="*/ 0 w 1"/>
                  <a:gd name="T5" fmla="*/ 0 h 173"/>
                  <a:gd name="T6" fmla="*/ 1 w 1"/>
                  <a:gd name="T7" fmla="*/ 2 h 173"/>
                  <a:gd name="T8" fmla="*/ 1 w 1"/>
                  <a:gd name="T9" fmla="*/ 173 h 173"/>
                  <a:gd name="T10" fmla="*/ 0 60000 65536"/>
                  <a:gd name="T11" fmla="*/ 0 60000 65536"/>
                  <a:gd name="T12" fmla="*/ 0 60000 65536"/>
                  <a:gd name="T13" fmla="*/ 0 60000 65536"/>
                  <a:gd name="T14" fmla="*/ 0 60000 65536"/>
                  <a:gd name="T15" fmla="*/ 0 w 1"/>
                  <a:gd name="T16" fmla="*/ 0 h 173"/>
                  <a:gd name="T17" fmla="*/ 1 w 1"/>
                  <a:gd name="T18" fmla="*/ 173 h 173"/>
                </a:gdLst>
                <a:ahLst/>
                <a:cxnLst>
                  <a:cxn ang="T10">
                    <a:pos x="T0" y="T1"/>
                  </a:cxn>
                  <a:cxn ang="T11">
                    <a:pos x="T2" y="T3"/>
                  </a:cxn>
                  <a:cxn ang="T12">
                    <a:pos x="T4" y="T5"/>
                  </a:cxn>
                  <a:cxn ang="T13">
                    <a:pos x="T6" y="T7"/>
                  </a:cxn>
                  <a:cxn ang="T14">
                    <a:pos x="T8" y="T9"/>
                  </a:cxn>
                </a:cxnLst>
                <a:rect l="T15" t="T16" r="T17" b="T18"/>
                <a:pathLst>
                  <a:path w="1" h="173">
                    <a:moveTo>
                      <a:pt x="1" y="173"/>
                    </a:moveTo>
                    <a:lnTo>
                      <a:pt x="0" y="172"/>
                    </a:lnTo>
                    <a:lnTo>
                      <a:pt x="0" y="0"/>
                    </a:lnTo>
                    <a:lnTo>
                      <a:pt x="1" y="2"/>
                    </a:lnTo>
                    <a:lnTo>
                      <a:pt x="1" y="173"/>
                    </a:lnTo>
                    <a:close/>
                  </a:path>
                </a:pathLst>
              </a:custGeom>
              <a:solidFill>
                <a:srgbClr val="DD85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05" name="Freeform 642"/>
              <p:cNvSpPr>
                <a:spLocks/>
              </p:cNvSpPr>
              <p:nvPr/>
            </p:nvSpPr>
            <p:spPr bwMode="auto">
              <a:xfrm>
                <a:off x="1030" y="3676"/>
                <a:ext cx="161" cy="27"/>
              </a:xfrm>
              <a:custGeom>
                <a:avLst/>
                <a:gdLst>
                  <a:gd name="T0" fmla="*/ 94 w 161"/>
                  <a:gd name="T1" fmla="*/ 0 h 27"/>
                  <a:gd name="T2" fmla="*/ 104 w 161"/>
                  <a:gd name="T3" fmla="*/ 0 h 27"/>
                  <a:gd name="T4" fmla="*/ 113 w 161"/>
                  <a:gd name="T5" fmla="*/ 1 h 27"/>
                  <a:gd name="T6" fmla="*/ 122 w 161"/>
                  <a:gd name="T7" fmla="*/ 1 h 27"/>
                  <a:gd name="T8" fmla="*/ 131 w 161"/>
                  <a:gd name="T9" fmla="*/ 1 h 27"/>
                  <a:gd name="T10" fmla="*/ 138 w 161"/>
                  <a:gd name="T11" fmla="*/ 2 h 27"/>
                  <a:gd name="T12" fmla="*/ 145 w 161"/>
                  <a:gd name="T13" fmla="*/ 4 h 27"/>
                  <a:gd name="T14" fmla="*/ 150 w 161"/>
                  <a:gd name="T15" fmla="*/ 5 h 27"/>
                  <a:gd name="T16" fmla="*/ 154 w 161"/>
                  <a:gd name="T17" fmla="*/ 6 h 27"/>
                  <a:gd name="T18" fmla="*/ 158 w 161"/>
                  <a:gd name="T19" fmla="*/ 8 h 27"/>
                  <a:gd name="T20" fmla="*/ 160 w 161"/>
                  <a:gd name="T21" fmla="*/ 10 h 27"/>
                  <a:gd name="T22" fmla="*/ 161 w 161"/>
                  <a:gd name="T23" fmla="*/ 11 h 27"/>
                  <a:gd name="T24" fmla="*/ 160 w 161"/>
                  <a:gd name="T25" fmla="*/ 14 h 27"/>
                  <a:gd name="T26" fmla="*/ 158 w 161"/>
                  <a:gd name="T27" fmla="*/ 15 h 27"/>
                  <a:gd name="T28" fmla="*/ 154 w 161"/>
                  <a:gd name="T29" fmla="*/ 17 h 27"/>
                  <a:gd name="T30" fmla="*/ 149 w 161"/>
                  <a:gd name="T31" fmla="*/ 19 h 27"/>
                  <a:gd name="T32" fmla="*/ 144 w 161"/>
                  <a:gd name="T33" fmla="*/ 20 h 27"/>
                  <a:gd name="T34" fmla="*/ 137 w 161"/>
                  <a:gd name="T35" fmla="*/ 21 h 27"/>
                  <a:gd name="T36" fmla="*/ 129 w 161"/>
                  <a:gd name="T37" fmla="*/ 23 h 27"/>
                  <a:gd name="T38" fmla="*/ 121 w 161"/>
                  <a:gd name="T39" fmla="*/ 23 h 27"/>
                  <a:gd name="T40" fmla="*/ 112 w 161"/>
                  <a:gd name="T41" fmla="*/ 24 h 27"/>
                  <a:gd name="T42" fmla="*/ 102 w 161"/>
                  <a:gd name="T43" fmla="*/ 25 h 27"/>
                  <a:gd name="T44" fmla="*/ 92 w 161"/>
                  <a:gd name="T45" fmla="*/ 26 h 27"/>
                  <a:gd name="T46" fmla="*/ 82 w 161"/>
                  <a:gd name="T47" fmla="*/ 27 h 27"/>
                  <a:gd name="T48" fmla="*/ 67 w 161"/>
                  <a:gd name="T49" fmla="*/ 27 h 27"/>
                  <a:gd name="T50" fmla="*/ 57 w 161"/>
                  <a:gd name="T51" fmla="*/ 27 h 27"/>
                  <a:gd name="T52" fmla="*/ 47 w 161"/>
                  <a:gd name="T53" fmla="*/ 27 h 27"/>
                  <a:gd name="T54" fmla="*/ 38 w 161"/>
                  <a:gd name="T55" fmla="*/ 26 h 27"/>
                  <a:gd name="T56" fmla="*/ 30 w 161"/>
                  <a:gd name="T57" fmla="*/ 25 h 27"/>
                  <a:gd name="T58" fmla="*/ 23 w 161"/>
                  <a:gd name="T59" fmla="*/ 24 h 27"/>
                  <a:gd name="T60" fmla="*/ 16 w 161"/>
                  <a:gd name="T61" fmla="*/ 23 h 27"/>
                  <a:gd name="T62" fmla="*/ 11 w 161"/>
                  <a:gd name="T63" fmla="*/ 22 h 27"/>
                  <a:gd name="T64" fmla="*/ 6 w 161"/>
                  <a:gd name="T65" fmla="*/ 21 h 27"/>
                  <a:gd name="T66" fmla="*/ 2 w 161"/>
                  <a:gd name="T67" fmla="*/ 19 h 27"/>
                  <a:gd name="T68" fmla="*/ 1 w 161"/>
                  <a:gd name="T69" fmla="*/ 18 h 27"/>
                  <a:gd name="T70" fmla="*/ 0 w 161"/>
                  <a:gd name="T71" fmla="*/ 16 h 27"/>
                  <a:gd name="T72" fmla="*/ 1 w 161"/>
                  <a:gd name="T73" fmla="*/ 14 h 27"/>
                  <a:gd name="T74" fmla="*/ 3 w 161"/>
                  <a:gd name="T75" fmla="*/ 12 h 27"/>
                  <a:gd name="T76" fmla="*/ 7 w 161"/>
                  <a:gd name="T77" fmla="*/ 10 h 27"/>
                  <a:gd name="T78" fmla="*/ 11 w 161"/>
                  <a:gd name="T79" fmla="*/ 9 h 27"/>
                  <a:gd name="T80" fmla="*/ 17 w 161"/>
                  <a:gd name="T81" fmla="*/ 7 h 27"/>
                  <a:gd name="T82" fmla="*/ 24 w 161"/>
                  <a:gd name="T83" fmla="*/ 5 h 27"/>
                  <a:gd name="T84" fmla="*/ 31 w 161"/>
                  <a:gd name="T85" fmla="*/ 4 h 27"/>
                  <a:gd name="T86" fmla="*/ 40 w 161"/>
                  <a:gd name="T87" fmla="*/ 3 h 27"/>
                  <a:gd name="T88" fmla="*/ 49 w 161"/>
                  <a:gd name="T89" fmla="*/ 2 h 27"/>
                  <a:gd name="T90" fmla="*/ 58 w 161"/>
                  <a:gd name="T91" fmla="*/ 1 h 27"/>
                  <a:gd name="T92" fmla="*/ 68 w 161"/>
                  <a:gd name="T93" fmla="*/ 1 h 27"/>
                  <a:gd name="T94" fmla="*/ 78 w 161"/>
                  <a:gd name="T95" fmla="*/ 0 h 27"/>
                  <a:gd name="T96" fmla="*/ 94 w 161"/>
                  <a:gd name="T97" fmla="*/ 0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1"/>
                  <a:gd name="T148" fmla="*/ 0 h 27"/>
                  <a:gd name="T149" fmla="*/ 161 w 161"/>
                  <a:gd name="T150" fmla="*/ 27 h 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1" h="27">
                    <a:moveTo>
                      <a:pt x="94" y="0"/>
                    </a:moveTo>
                    <a:lnTo>
                      <a:pt x="104" y="0"/>
                    </a:lnTo>
                    <a:lnTo>
                      <a:pt x="113" y="1"/>
                    </a:lnTo>
                    <a:lnTo>
                      <a:pt x="122" y="1"/>
                    </a:lnTo>
                    <a:lnTo>
                      <a:pt x="131" y="1"/>
                    </a:lnTo>
                    <a:lnTo>
                      <a:pt x="138" y="2"/>
                    </a:lnTo>
                    <a:lnTo>
                      <a:pt x="145" y="4"/>
                    </a:lnTo>
                    <a:lnTo>
                      <a:pt x="150" y="5"/>
                    </a:lnTo>
                    <a:lnTo>
                      <a:pt x="154" y="6"/>
                    </a:lnTo>
                    <a:lnTo>
                      <a:pt x="158" y="8"/>
                    </a:lnTo>
                    <a:lnTo>
                      <a:pt x="160" y="10"/>
                    </a:lnTo>
                    <a:lnTo>
                      <a:pt x="161" y="11"/>
                    </a:lnTo>
                    <a:lnTo>
                      <a:pt x="160" y="14"/>
                    </a:lnTo>
                    <a:lnTo>
                      <a:pt x="158" y="15"/>
                    </a:lnTo>
                    <a:lnTo>
                      <a:pt x="154" y="17"/>
                    </a:lnTo>
                    <a:lnTo>
                      <a:pt x="149" y="19"/>
                    </a:lnTo>
                    <a:lnTo>
                      <a:pt x="144" y="20"/>
                    </a:lnTo>
                    <a:lnTo>
                      <a:pt x="137" y="21"/>
                    </a:lnTo>
                    <a:lnTo>
                      <a:pt x="129" y="23"/>
                    </a:lnTo>
                    <a:lnTo>
                      <a:pt x="121" y="23"/>
                    </a:lnTo>
                    <a:lnTo>
                      <a:pt x="112" y="24"/>
                    </a:lnTo>
                    <a:lnTo>
                      <a:pt x="102" y="25"/>
                    </a:lnTo>
                    <a:lnTo>
                      <a:pt x="92" y="26"/>
                    </a:lnTo>
                    <a:lnTo>
                      <a:pt x="82" y="27"/>
                    </a:lnTo>
                    <a:lnTo>
                      <a:pt x="67" y="27"/>
                    </a:lnTo>
                    <a:lnTo>
                      <a:pt x="57" y="27"/>
                    </a:lnTo>
                    <a:lnTo>
                      <a:pt x="47" y="27"/>
                    </a:lnTo>
                    <a:lnTo>
                      <a:pt x="38" y="26"/>
                    </a:lnTo>
                    <a:lnTo>
                      <a:pt x="30" y="25"/>
                    </a:lnTo>
                    <a:lnTo>
                      <a:pt x="23" y="24"/>
                    </a:lnTo>
                    <a:lnTo>
                      <a:pt x="16" y="23"/>
                    </a:lnTo>
                    <a:lnTo>
                      <a:pt x="11" y="22"/>
                    </a:lnTo>
                    <a:lnTo>
                      <a:pt x="6" y="21"/>
                    </a:lnTo>
                    <a:lnTo>
                      <a:pt x="2" y="19"/>
                    </a:lnTo>
                    <a:lnTo>
                      <a:pt x="1" y="18"/>
                    </a:lnTo>
                    <a:lnTo>
                      <a:pt x="0" y="16"/>
                    </a:lnTo>
                    <a:lnTo>
                      <a:pt x="1" y="14"/>
                    </a:lnTo>
                    <a:lnTo>
                      <a:pt x="3" y="12"/>
                    </a:lnTo>
                    <a:lnTo>
                      <a:pt x="7" y="10"/>
                    </a:lnTo>
                    <a:lnTo>
                      <a:pt x="11" y="9"/>
                    </a:lnTo>
                    <a:lnTo>
                      <a:pt x="17" y="7"/>
                    </a:lnTo>
                    <a:lnTo>
                      <a:pt x="24" y="5"/>
                    </a:lnTo>
                    <a:lnTo>
                      <a:pt x="31" y="4"/>
                    </a:lnTo>
                    <a:lnTo>
                      <a:pt x="40" y="3"/>
                    </a:lnTo>
                    <a:lnTo>
                      <a:pt x="49" y="2"/>
                    </a:lnTo>
                    <a:lnTo>
                      <a:pt x="58" y="1"/>
                    </a:lnTo>
                    <a:lnTo>
                      <a:pt x="68" y="1"/>
                    </a:lnTo>
                    <a:lnTo>
                      <a:pt x="78" y="0"/>
                    </a:lnTo>
                    <a:lnTo>
                      <a:pt x="94" y="0"/>
                    </a:lnTo>
                    <a:close/>
                  </a:path>
                </a:pathLst>
              </a:custGeom>
              <a:solidFill>
                <a:srgbClr val="BF7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06" name="Freeform 643"/>
              <p:cNvSpPr>
                <a:spLocks/>
              </p:cNvSpPr>
              <p:nvPr/>
            </p:nvSpPr>
            <p:spPr bwMode="auto">
              <a:xfrm>
                <a:off x="1030" y="3859"/>
                <a:ext cx="161" cy="16"/>
              </a:xfrm>
              <a:custGeom>
                <a:avLst/>
                <a:gdLst>
                  <a:gd name="T0" fmla="*/ 161 w 161"/>
                  <a:gd name="T1" fmla="*/ 0 h 16"/>
                  <a:gd name="T2" fmla="*/ 160 w 161"/>
                  <a:gd name="T3" fmla="*/ 2 h 16"/>
                  <a:gd name="T4" fmla="*/ 158 w 161"/>
                  <a:gd name="T5" fmla="*/ 4 h 16"/>
                  <a:gd name="T6" fmla="*/ 154 w 161"/>
                  <a:gd name="T7" fmla="*/ 6 h 16"/>
                  <a:gd name="T8" fmla="*/ 149 w 161"/>
                  <a:gd name="T9" fmla="*/ 7 h 16"/>
                  <a:gd name="T10" fmla="*/ 144 w 161"/>
                  <a:gd name="T11" fmla="*/ 9 h 16"/>
                  <a:gd name="T12" fmla="*/ 137 w 161"/>
                  <a:gd name="T13" fmla="*/ 11 h 16"/>
                  <a:gd name="T14" fmla="*/ 129 w 161"/>
                  <a:gd name="T15" fmla="*/ 12 h 16"/>
                  <a:gd name="T16" fmla="*/ 121 w 161"/>
                  <a:gd name="T17" fmla="*/ 13 h 16"/>
                  <a:gd name="T18" fmla="*/ 112 w 161"/>
                  <a:gd name="T19" fmla="*/ 14 h 16"/>
                  <a:gd name="T20" fmla="*/ 102 w 161"/>
                  <a:gd name="T21" fmla="*/ 15 h 16"/>
                  <a:gd name="T22" fmla="*/ 92 w 161"/>
                  <a:gd name="T23" fmla="*/ 15 h 16"/>
                  <a:gd name="T24" fmla="*/ 82 w 161"/>
                  <a:gd name="T25" fmla="*/ 16 h 16"/>
                  <a:gd name="T26" fmla="*/ 67 w 161"/>
                  <a:gd name="T27" fmla="*/ 16 h 16"/>
                  <a:gd name="T28" fmla="*/ 57 w 161"/>
                  <a:gd name="T29" fmla="*/ 16 h 16"/>
                  <a:gd name="T30" fmla="*/ 47 w 161"/>
                  <a:gd name="T31" fmla="*/ 15 h 16"/>
                  <a:gd name="T32" fmla="*/ 38 w 161"/>
                  <a:gd name="T33" fmla="*/ 15 h 16"/>
                  <a:gd name="T34" fmla="*/ 30 w 161"/>
                  <a:gd name="T35" fmla="*/ 15 h 16"/>
                  <a:gd name="T36" fmla="*/ 23 w 161"/>
                  <a:gd name="T37" fmla="*/ 14 h 16"/>
                  <a:gd name="T38" fmla="*/ 16 w 161"/>
                  <a:gd name="T39" fmla="*/ 12 h 16"/>
                  <a:gd name="T40" fmla="*/ 11 w 161"/>
                  <a:gd name="T41" fmla="*/ 11 h 16"/>
                  <a:gd name="T42" fmla="*/ 6 w 161"/>
                  <a:gd name="T43" fmla="*/ 10 h 16"/>
                  <a:gd name="T44" fmla="*/ 2 w 161"/>
                  <a:gd name="T45" fmla="*/ 8 h 16"/>
                  <a:gd name="T46" fmla="*/ 1 w 161"/>
                  <a:gd name="T47" fmla="*/ 6 h 16"/>
                  <a:gd name="T48" fmla="*/ 0 w 161"/>
                  <a:gd name="T49" fmla="*/ 5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16"/>
                  <a:gd name="T77" fmla="*/ 161 w 161"/>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16">
                    <a:moveTo>
                      <a:pt x="161" y="0"/>
                    </a:moveTo>
                    <a:lnTo>
                      <a:pt x="160" y="2"/>
                    </a:lnTo>
                    <a:lnTo>
                      <a:pt x="158" y="4"/>
                    </a:lnTo>
                    <a:lnTo>
                      <a:pt x="154" y="6"/>
                    </a:lnTo>
                    <a:lnTo>
                      <a:pt x="149" y="7"/>
                    </a:lnTo>
                    <a:lnTo>
                      <a:pt x="144" y="9"/>
                    </a:lnTo>
                    <a:lnTo>
                      <a:pt x="137" y="11"/>
                    </a:lnTo>
                    <a:lnTo>
                      <a:pt x="129" y="12"/>
                    </a:lnTo>
                    <a:lnTo>
                      <a:pt x="121" y="13"/>
                    </a:lnTo>
                    <a:lnTo>
                      <a:pt x="112" y="14"/>
                    </a:lnTo>
                    <a:lnTo>
                      <a:pt x="102" y="15"/>
                    </a:lnTo>
                    <a:lnTo>
                      <a:pt x="92" y="15"/>
                    </a:lnTo>
                    <a:lnTo>
                      <a:pt x="82" y="16"/>
                    </a:lnTo>
                    <a:lnTo>
                      <a:pt x="67" y="16"/>
                    </a:lnTo>
                    <a:lnTo>
                      <a:pt x="57" y="16"/>
                    </a:lnTo>
                    <a:lnTo>
                      <a:pt x="47" y="15"/>
                    </a:lnTo>
                    <a:lnTo>
                      <a:pt x="38" y="15"/>
                    </a:lnTo>
                    <a:lnTo>
                      <a:pt x="30" y="15"/>
                    </a:lnTo>
                    <a:lnTo>
                      <a:pt x="23" y="14"/>
                    </a:lnTo>
                    <a:lnTo>
                      <a:pt x="16" y="12"/>
                    </a:lnTo>
                    <a:lnTo>
                      <a:pt x="11" y="11"/>
                    </a:lnTo>
                    <a:lnTo>
                      <a:pt x="6" y="10"/>
                    </a:lnTo>
                    <a:lnTo>
                      <a:pt x="2" y="8"/>
                    </a:lnTo>
                    <a:lnTo>
                      <a:pt x="1" y="6"/>
                    </a:lnTo>
                    <a:lnTo>
                      <a:pt x="0" y="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107" name="Freeform 644"/>
              <p:cNvSpPr>
                <a:spLocks/>
              </p:cNvSpPr>
              <p:nvPr/>
            </p:nvSpPr>
            <p:spPr bwMode="auto">
              <a:xfrm>
                <a:off x="1030" y="3676"/>
                <a:ext cx="161" cy="27"/>
              </a:xfrm>
              <a:custGeom>
                <a:avLst/>
                <a:gdLst>
                  <a:gd name="T0" fmla="*/ 94 w 161"/>
                  <a:gd name="T1" fmla="*/ 0 h 27"/>
                  <a:gd name="T2" fmla="*/ 104 w 161"/>
                  <a:gd name="T3" fmla="*/ 0 h 27"/>
                  <a:gd name="T4" fmla="*/ 113 w 161"/>
                  <a:gd name="T5" fmla="*/ 1 h 27"/>
                  <a:gd name="T6" fmla="*/ 122 w 161"/>
                  <a:gd name="T7" fmla="*/ 1 h 27"/>
                  <a:gd name="T8" fmla="*/ 131 w 161"/>
                  <a:gd name="T9" fmla="*/ 1 h 27"/>
                  <a:gd name="T10" fmla="*/ 138 w 161"/>
                  <a:gd name="T11" fmla="*/ 2 h 27"/>
                  <a:gd name="T12" fmla="*/ 145 w 161"/>
                  <a:gd name="T13" fmla="*/ 4 h 27"/>
                  <a:gd name="T14" fmla="*/ 150 w 161"/>
                  <a:gd name="T15" fmla="*/ 5 h 27"/>
                  <a:gd name="T16" fmla="*/ 154 w 161"/>
                  <a:gd name="T17" fmla="*/ 6 h 27"/>
                  <a:gd name="T18" fmla="*/ 158 w 161"/>
                  <a:gd name="T19" fmla="*/ 8 h 27"/>
                  <a:gd name="T20" fmla="*/ 160 w 161"/>
                  <a:gd name="T21" fmla="*/ 10 h 27"/>
                  <a:gd name="T22" fmla="*/ 161 w 161"/>
                  <a:gd name="T23" fmla="*/ 11 h 27"/>
                  <a:gd name="T24" fmla="*/ 160 w 161"/>
                  <a:gd name="T25" fmla="*/ 14 h 27"/>
                  <a:gd name="T26" fmla="*/ 158 w 161"/>
                  <a:gd name="T27" fmla="*/ 15 h 27"/>
                  <a:gd name="T28" fmla="*/ 154 w 161"/>
                  <a:gd name="T29" fmla="*/ 17 h 27"/>
                  <a:gd name="T30" fmla="*/ 149 w 161"/>
                  <a:gd name="T31" fmla="*/ 19 h 27"/>
                  <a:gd name="T32" fmla="*/ 144 w 161"/>
                  <a:gd name="T33" fmla="*/ 20 h 27"/>
                  <a:gd name="T34" fmla="*/ 137 w 161"/>
                  <a:gd name="T35" fmla="*/ 21 h 27"/>
                  <a:gd name="T36" fmla="*/ 129 w 161"/>
                  <a:gd name="T37" fmla="*/ 23 h 27"/>
                  <a:gd name="T38" fmla="*/ 121 w 161"/>
                  <a:gd name="T39" fmla="*/ 23 h 27"/>
                  <a:gd name="T40" fmla="*/ 112 w 161"/>
                  <a:gd name="T41" fmla="*/ 24 h 27"/>
                  <a:gd name="T42" fmla="*/ 102 w 161"/>
                  <a:gd name="T43" fmla="*/ 25 h 27"/>
                  <a:gd name="T44" fmla="*/ 92 w 161"/>
                  <a:gd name="T45" fmla="*/ 26 h 27"/>
                  <a:gd name="T46" fmla="*/ 82 w 161"/>
                  <a:gd name="T47" fmla="*/ 27 h 27"/>
                  <a:gd name="T48" fmla="*/ 67 w 161"/>
                  <a:gd name="T49" fmla="*/ 27 h 27"/>
                  <a:gd name="T50" fmla="*/ 57 w 161"/>
                  <a:gd name="T51" fmla="*/ 27 h 27"/>
                  <a:gd name="T52" fmla="*/ 47 w 161"/>
                  <a:gd name="T53" fmla="*/ 27 h 27"/>
                  <a:gd name="T54" fmla="*/ 38 w 161"/>
                  <a:gd name="T55" fmla="*/ 26 h 27"/>
                  <a:gd name="T56" fmla="*/ 30 w 161"/>
                  <a:gd name="T57" fmla="*/ 25 h 27"/>
                  <a:gd name="T58" fmla="*/ 23 w 161"/>
                  <a:gd name="T59" fmla="*/ 24 h 27"/>
                  <a:gd name="T60" fmla="*/ 16 w 161"/>
                  <a:gd name="T61" fmla="*/ 23 h 27"/>
                  <a:gd name="T62" fmla="*/ 11 w 161"/>
                  <a:gd name="T63" fmla="*/ 22 h 27"/>
                  <a:gd name="T64" fmla="*/ 6 w 161"/>
                  <a:gd name="T65" fmla="*/ 21 h 27"/>
                  <a:gd name="T66" fmla="*/ 2 w 161"/>
                  <a:gd name="T67" fmla="*/ 19 h 27"/>
                  <a:gd name="T68" fmla="*/ 1 w 161"/>
                  <a:gd name="T69" fmla="*/ 18 h 27"/>
                  <a:gd name="T70" fmla="*/ 0 w 161"/>
                  <a:gd name="T71" fmla="*/ 16 h 27"/>
                  <a:gd name="T72" fmla="*/ 1 w 161"/>
                  <a:gd name="T73" fmla="*/ 14 h 27"/>
                  <a:gd name="T74" fmla="*/ 3 w 161"/>
                  <a:gd name="T75" fmla="*/ 12 h 27"/>
                  <a:gd name="T76" fmla="*/ 7 w 161"/>
                  <a:gd name="T77" fmla="*/ 10 h 27"/>
                  <a:gd name="T78" fmla="*/ 11 w 161"/>
                  <a:gd name="T79" fmla="*/ 9 h 27"/>
                  <a:gd name="T80" fmla="*/ 17 w 161"/>
                  <a:gd name="T81" fmla="*/ 7 h 27"/>
                  <a:gd name="T82" fmla="*/ 24 w 161"/>
                  <a:gd name="T83" fmla="*/ 5 h 27"/>
                  <a:gd name="T84" fmla="*/ 31 w 161"/>
                  <a:gd name="T85" fmla="*/ 4 h 27"/>
                  <a:gd name="T86" fmla="*/ 40 w 161"/>
                  <a:gd name="T87" fmla="*/ 3 h 27"/>
                  <a:gd name="T88" fmla="*/ 49 w 161"/>
                  <a:gd name="T89" fmla="*/ 2 h 27"/>
                  <a:gd name="T90" fmla="*/ 58 w 161"/>
                  <a:gd name="T91" fmla="*/ 1 h 27"/>
                  <a:gd name="T92" fmla="*/ 68 w 161"/>
                  <a:gd name="T93" fmla="*/ 1 h 27"/>
                  <a:gd name="T94" fmla="*/ 78 w 161"/>
                  <a:gd name="T95" fmla="*/ 0 h 27"/>
                  <a:gd name="T96" fmla="*/ 94 w 161"/>
                  <a:gd name="T97" fmla="*/ 0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1"/>
                  <a:gd name="T148" fmla="*/ 0 h 27"/>
                  <a:gd name="T149" fmla="*/ 161 w 161"/>
                  <a:gd name="T150" fmla="*/ 27 h 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1" h="27">
                    <a:moveTo>
                      <a:pt x="94" y="0"/>
                    </a:moveTo>
                    <a:lnTo>
                      <a:pt x="104" y="0"/>
                    </a:lnTo>
                    <a:lnTo>
                      <a:pt x="113" y="1"/>
                    </a:lnTo>
                    <a:lnTo>
                      <a:pt x="122" y="1"/>
                    </a:lnTo>
                    <a:lnTo>
                      <a:pt x="131" y="1"/>
                    </a:lnTo>
                    <a:lnTo>
                      <a:pt x="138" y="2"/>
                    </a:lnTo>
                    <a:lnTo>
                      <a:pt x="145" y="4"/>
                    </a:lnTo>
                    <a:lnTo>
                      <a:pt x="150" y="5"/>
                    </a:lnTo>
                    <a:lnTo>
                      <a:pt x="154" y="6"/>
                    </a:lnTo>
                    <a:lnTo>
                      <a:pt x="158" y="8"/>
                    </a:lnTo>
                    <a:lnTo>
                      <a:pt x="160" y="10"/>
                    </a:lnTo>
                    <a:lnTo>
                      <a:pt x="161" y="11"/>
                    </a:lnTo>
                    <a:lnTo>
                      <a:pt x="160" y="14"/>
                    </a:lnTo>
                    <a:lnTo>
                      <a:pt x="158" y="15"/>
                    </a:lnTo>
                    <a:lnTo>
                      <a:pt x="154" y="17"/>
                    </a:lnTo>
                    <a:lnTo>
                      <a:pt x="149" y="19"/>
                    </a:lnTo>
                    <a:lnTo>
                      <a:pt x="144" y="20"/>
                    </a:lnTo>
                    <a:lnTo>
                      <a:pt x="137" y="21"/>
                    </a:lnTo>
                    <a:lnTo>
                      <a:pt x="129" y="23"/>
                    </a:lnTo>
                    <a:lnTo>
                      <a:pt x="121" y="23"/>
                    </a:lnTo>
                    <a:lnTo>
                      <a:pt x="112" y="24"/>
                    </a:lnTo>
                    <a:lnTo>
                      <a:pt x="102" y="25"/>
                    </a:lnTo>
                    <a:lnTo>
                      <a:pt x="92" y="26"/>
                    </a:lnTo>
                    <a:lnTo>
                      <a:pt x="82" y="27"/>
                    </a:lnTo>
                    <a:lnTo>
                      <a:pt x="67" y="27"/>
                    </a:lnTo>
                    <a:lnTo>
                      <a:pt x="57" y="27"/>
                    </a:lnTo>
                    <a:lnTo>
                      <a:pt x="47" y="27"/>
                    </a:lnTo>
                    <a:lnTo>
                      <a:pt x="38" y="26"/>
                    </a:lnTo>
                    <a:lnTo>
                      <a:pt x="30" y="25"/>
                    </a:lnTo>
                    <a:lnTo>
                      <a:pt x="23" y="24"/>
                    </a:lnTo>
                    <a:lnTo>
                      <a:pt x="16" y="23"/>
                    </a:lnTo>
                    <a:lnTo>
                      <a:pt x="11" y="22"/>
                    </a:lnTo>
                    <a:lnTo>
                      <a:pt x="6" y="21"/>
                    </a:lnTo>
                    <a:lnTo>
                      <a:pt x="2" y="19"/>
                    </a:lnTo>
                    <a:lnTo>
                      <a:pt x="1" y="18"/>
                    </a:lnTo>
                    <a:lnTo>
                      <a:pt x="0" y="16"/>
                    </a:lnTo>
                    <a:lnTo>
                      <a:pt x="1" y="14"/>
                    </a:lnTo>
                    <a:lnTo>
                      <a:pt x="3" y="12"/>
                    </a:lnTo>
                    <a:lnTo>
                      <a:pt x="7" y="10"/>
                    </a:lnTo>
                    <a:lnTo>
                      <a:pt x="11" y="9"/>
                    </a:lnTo>
                    <a:lnTo>
                      <a:pt x="17" y="7"/>
                    </a:lnTo>
                    <a:lnTo>
                      <a:pt x="24" y="5"/>
                    </a:lnTo>
                    <a:lnTo>
                      <a:pt x="31" y="4"/>
                    </a:lnTo>
                    <a:lnTo>
                      <a:pt x="40" y="3"/>
                    </a:lnTo>
                    <a:lnTo>
                      <a:pt x="49" y="2"/>
                    </a:lnTo>
                    <a:lnTo>
                      <a:pt x="58" y="1"/>
                    </a:lnTo>
                    <a:lnTo>
                      <a:pt x="68" y="1"/>
                    </a:lnTo>
                    <a:lnTo>
                      <a:pt x="78" y="0"/>
                    </a:lnTo>
                    <a:lnTo>
                      <a:pt x="94"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108" name="Line 645"/>
              <p:cNvSpPr>
                <a:spLocks noChangeShapeType="1"/>
              </p:cNvSpPr>
              <p:nvPr/>
            </p:nvSpPr>
            <p:spPr bwMode="auto">
              <a:xfrm flipV="1">
                <a:off x="1191" y="3687"/>
                <a:ext cx="0" cy="1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109" name="Line 646"/>
              <p:cNvSpPr>
                <a:spLocks noChangeShapeType="1"/>
              </p:cNvSpPr>
              <p:nvPr/>
            </p:nvSpPr>
            <p:spPr bwMode="auto">
              <a:xfrm flipV="1">
                <a:off x="1030" y="3692"/>
                <a:ext cx="0" cy="1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110" name="Freeform 647"/>
              <p:cNvSpPr>
                <a:spLocks/>
              </p:cNvSpPr>
              <p:nvPr/>
            </p:nvSpPr>
            <p:spPr bwMode="auto">
              <a:xfrm>
                <a:off x="1397" y="3755"/>
                <a:ext cx="0" cy="106"/>
              </a:xfrm>
              <a:custGeom>
                <a:avLst/>
                <a:gdLst>
                  <a:gd name="T0" fmla="*/ 104 h 106"/>
                  <a:gd name="T1" fmla="*/ 106 h 106"/>
                  <a:gd name="T2" fmla="*/ 3 h 106"/>
                  <a:gd name="T3" fmla="*/ 0 h 106"/>
                  <a:gd name="T4" fmla="*/ 104 h 106"/>
                  <a:gd name="T5" fmla="*/ 0 60000 65536"/>
                  <a:gd name="T6" fmla="*/ 0 60000 65536"/>
                  <a:gd name="T7" fmla="*/ 0 60000 65536"/>
                  <a:gd name="T8" fmla="*/ 0 60000 65536"/>
                  <a:gd name="T9" fmla="*/ 0 60000 65536"/>
                  <a:gd name="T10" fmla="*/ 0 h 106"/>
                  <a:gd name="T11" fmla="*/ 106 h 106"/>
                </a:gdLst>
                <a:ahLst/>
                <a:cxnLst>
                  <a:cxn ang="T5">
                    <a:pos x="0" y="T0"/>
                  </a:cxn>
                  <a:cxn ang="T6">
                    <a:pos x="0" y="T1"/>
                  </a:cxn>
                  <a:cxn ang="T7">
                    <a:pos x="0" y="T2"/>
                  </a:cxn>
                  <a:cxn ang="T8">
                    <a:pos x="0" y="T3"/>
                  </a:cxn>
                  <a:cxn ang="T9">
                    <a:pos x="0" y="T4"/>
                  </a:cxn>
                </a:cxnLst>
                <a:rect l="0" t="T10" r="0" b="T11"/>
                <a:pathLst>
                  <a:path h="106">
                    <a:moveTo>
                      <a:pt x="0" y="104"/>
                    </a:moveTo>
                    <a:lnTo>
                      <a:pt x="0" y="106"/>
                    </a:lnTo>
                    <a:lnTo>
                      <a:pt x="0" y="3"/>
                    </a:lnTo>
                    <a:lnTo>
                      <a:pt x="0" y="0"/>
                    </a:lnTo>
                    <a:lnTo>
                      <a:pt x="0" y="104"/>
                    </a:lnTo>
                    <a:close/>
                  </a:path>
                </a:pathLst>
              </a:custGeom>
              <a:solidFill>
                <a:srgbClr val="8D55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11" name="Freeform 648"/>
              <p:cNvSpPr>
                <a:spLocks/>
              </p:cNvSpPr>
              <p:nvPr/>
            </p:nvSpPr>
            <p:spPr bwMode="auto">
              <a:xfrm>
                <a:off x="1394" y="3758"/>
                <a:ext cx="3" cy="105"/>
              </a:xfrm>
              <a:custGeom>
                <a:avLst/>
                <a:gdLst>
                  <a:gd name="T0" fmla="*/ 3 w 3"/>
                  <a:gd name="T1" fmla="*/ 103 h 105"/>
                  <a:gd name="T2" fmla="*/ 0 w 3"/>
                  <a:gd name="T3" fmla="*/ 105 h 105"/>
                  <a:gd name="T4" fmla="*/ 0 w 3"/>
                  <a:gd name="T5" fmla="*/ 1 h 105"/>
                  <a:gd name="T6" fmla="*/ 3 w 3"/>
                  <a:gd name="T7" fmla="*/ 0 h 105"/>
                  <a:gd name="T8" fmla="*/ 3 w 3"/>
                  <a:gd name="T9" fmla="*/ 103 h 105"/>
                  <a:gd name="T10" fmla="*/ 0 60000 65536"/>
                  <a:gd name="T11" fmla="*/ 0 60000 65536"/>
                  <a:gd name="T12" fmla="*/ 0 60000 65536"/>
                  <a:gd name="T13" fmla="*/ 0 60000 65536"/>
                  <a:gd name="T14" fmla="*/ 0 60000 65536"/>
                  <a:gd name="T15" fmla="*/ 0 w 3"/>
                  <a:gd name="T16" fmla="*/ 0 h 105"/>
                  <a:gd name="T17" fmla="*/ 3 w 3"/>
                  <a:gd name="T18" fmla="*/ 105 h 105"/>
                </a:gdLst>
                <a:ahLst/>
                <a:cxnLst>
                  <a:cxn ang="T10">
                    <a:pos x="T0" y="T1"/>
                  </a:cxn>
                  <a:cxn ang="T11">
                    <a:pos x="T2" y="T3"/>
                  </a:cxn>
                  <a:cxn ang="T12">
                    <a:pos x="T4" y="T5"/>
                  </a:cxn>
                  <a:cxn ang="T13">
                    <a:pos x="T6" y="T7"/>
                  </a:cxn>
                  <a:cxn ang="T14">
                    <a:pos x="T8" y="T9"/>
                  </a:cxn>
                </a:cxnLst>
                <a:rect l="T15" t="T16" r="T17" b="T18"/>
                <a:pathLst>
                  <a:path w="3" h="105">
                    <a:moveTo>
                      <a:pt x="3" y="103"/>
                    </a:moveTo>
                    <a:lnTo>
                      <a:pt x="0" y="105"/>
                    </a:lnTo>
                    <a:lnTo>
                      <a:pt x="0" y="1"/>
                    </a:lnTo>
                    <a:lnTo>
                      <a:pt x="3" y="0"/>
                    </a:lnTo>
                    <a:lnTo>
                      <a:pt x="3" y="103"/>
                    </a:lnTo>
                    <a:close/>
                  </a:path>
                </a:pathLst>
              </a:custGeom>
              <a:solidFill>
                <a:srgbClr val="9459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12" name="Freeform 649"/>
              <p:cNvSpPr>
                <a:spLocks/>
              </p:cNvSpPr>
              <p:nvPr/>
            </p:nvSpPr>
            <p:spPr bwMode="auto">
              <a:xfrm>
                <a:off x="1391" y="3759"/>
                <a:ext cx="3" cy="106"/>
              </a:xfrm>
              <a:custGeom>
                <a:avLst/>
                <a:gdLst>
                  <a:gd name="T0" fmla="*/ 3 w 3"/>
                  <a:gd name="T1" fmla="*/ 104 h 106"/>
                  <a:gd name="T2" fmla="*/ 0 w 3"/>
                  <a:gd name="T3" fmla="*/ 106 h 106"/>
                  <a:gd name="T4" fmla="*/ 0 w 3"/>
                  <a:gd name="T5" fmla="*/ 2 h 106"/>
                  <a:gd name="T6" fmla="*/ 3 w 3"/>
                  <a:gd name="T7" fmla="*/ 0 h 106"/>
                  <a:gd name="T8" fmla="*/ 3 w 3"/>
                  <a:gd name="T9" fmla="*/ 104 h 106"/>
                  <a:gd name="T10" fmla="*/ 0 60000 65536"/>
                  <a:gd name="T11" fmla="*/ 0 60000 65536"/>
                  <a:gd name="T12" fmla="*/ 0 60000 65536"/>
                  <a:gd name="T13" fmla="*/ 0 60000 65536"/>
                  <a:gd name="T14" fmla="*/ 0 60000 65536"/>
                  <a:gd name="T15" fmla="*/ 0 w 3"/>
                  <a:gd name="T16" fmla="*/ 0 h 106"/>
                  <a:gd name="T17" fmla="*/ 3 w 3"/>
                  <a:gd name="T18" fmla="*/ 106 h 106"/>
                </a:gdLst>
                <a:ahLst/>
                <a:cxnLst>
                  <a:cxn ang="T10">
                    <a:pos x="T0" y="T1"/>
                  </a:cxn>
                  <a:cxn ang="T11">
                    <a:pos x="T2" y="T3"/>
                  </a:cxn>
                  <a:cxn ang="T12">
                    <a:pos x="T4" y="T5"/>
                  </a:cxn>
                  <a:cxn ang="T13">
                    <a:pos x="T6" y="T7"/>
                  </a:cxn>
                  <a:cxn ang="T14">
                    <a:pos x="T8" y="T9"/>
                  </a:cxn>
                </a:cxnLst>
                <a:rect l="T15" t="T16" r="T17" b="T18"/>
                <a:pathLst>
                  <a:path w="3" h="106">
                    <a:moveTo>
                      <a:pt x="3" y="104"/>
                    </a:moveTo>
                    <a:lnTo>
                      <a:pt x="0" y="106"/>
                    </a:lnTo>
                    <a:lnTo>
                      <a:pt x="0" y="2"/>
                    </a:lnTo>
                    <a:lnTo>
                      <a:pt x="3" y="0"/>
                    </a:lnTo>
                    <a:lnTo>
                      <a:pt x="3" y="104"/>
                    </a:lnTo>
                    <a:close/>
                  </a:path>
                </a:pathLst>
              </a:custGeom>
              <a:solidFill>
                <a:srgbClr val="9A5D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13" name="Freeform 650"/>
              <p:cNvSpPr>
                <a:spLocks/>
              </p:cNvSpPr>
              <p:nvPr/>
            </p:nvSpPr>
            <p:spPr bwMode="auto">
              <a:xfrm>
                <a:off x="1386" y="3761"/>
                <a:ext cx="5" cy="105"/>
              </a:xfrm>
              <a:custGeom>
                <a:avLst/>
                <a:gdLst>
                  <a:gd name="T0" fmla="*/ 5 w 5"/>
                  <a:gd name="T1" fmla="*/ 104 h 105"/>
                  <a:gd name="T2" fmla="*/ 0 w 5"/>
                  <a:gd name="T3" fmla="*/ 105 h 105"/>
                  <a:gd name="T4" fmla="*/ 0 w 5"/>
                  <a:gd name="T5" fmla="*/ 1 h 105"/>
                  <a:gd name="T6" fmla="*/ 5 w 5"/>
                  <a:gd name="T7" fmla="*/ 0 h 105"/>
                  <a:gd name="T8" fmla="*/ 5 w 5"/>
                  <a:gd name="T9" fmla="*/ 104 h 105"/>
                  <a:gd name="T10" fmla="*/ 0 60000 65536"/>
                  <a:gd name="T11" fmla="*/ 0 60000 65536"/>
                  <a:gd name="T12" fmla="*/ 0 60000 65536"/>
                  <a:gd name="T13" fmla="*/ 0 60000 65536"/>
                  <a:gd name="T14" fmla="*/ 0 60000 65536"/>
                  <a:gd name="T15" fmla="*/ 0 w 5"/>
                  <a:gd name="T16" fmla="*/ 0 h 105"/>
                  <a:gd name="T17" fmla="*/ 5 w 5"/>
                  <a:gd name="T18" fmla="*/ 105 h 105"/>
                </a:gdLst>
                <a:ahLst/>
                <a:cxnLst>
                  <a:cxn ang="T10">
                    <a:pos x="T0" y="T1"/>
                  </a:cxn>
                  <a:cxn ang="T11">
                    <a:pos x="T2" y="T3"/>
                  </a:cxn>
                  <a:cxn ang="T12">
                    <a:pos x="T4" y="T5"/>
                  </a:cxn>
                  <a:cxn ang="T13">
                    <a:pos x="T6" y="T7"/>
                  </a:cxn>
                  <a:cxn ang="T14">
                    <a:pos x="T8" y="T9"/>
                  </a:cxn>
                </a:cxnLst>
                <a:rect l="T15" t="T16" r="T17" b="T18"/>
                <a:pathLst>
                  <a:path w="5" h="105">
                    <a:moveTo>
                      <a:pt x="5" y="104"/>
                    </a:moveTo>
                    <a:lnTo>
                      <a:pt x="0" y="105"/>
                    </a:lnTo>
                    <a:lnTo>
                      <a:pt x="0" y="1"/>
                    </a:lnTo>
                    <a:lnTo>
                      <a:pt x="5" y="0"/>
                    </a:lnTo>
                    <a:lnTo>
                      <a:pt x="5" y="104"/>
                    </a:lnTo>
                    <a:close/>
                  </a:path>
                </a:pathLst>
              </a:custGeom>
              <a:solidFill>
                <a:srgbClr val="A161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14" name="Freeform 651"/>
              <p:cNvSpPr>
                <a:spLocks/>
              </p:cNvSpPr>
              <p:nvPr/>
            </p:nvSpPr>
            <p:spPr bwMode="auto">
              <a:xfrm>
                <a:off x="1380" y="3762"/>
                <a:ext cx="6" cy="106"/>
              </a:xfrm>
              <a:custGeom>
                <a:avLst/>
                <a:gdLst>
                  <a:gd name="T0" fmla="*/ 6 w 6"/>
                  <a:gd name="T1" fmla="*/ 104 h 106"/>
                  <a:gd name="T2" fmla="*/ 0 w 6"/>
                  <a:gd name="T3" fmla="*/ 106 h 106"/>
                  <a:gd name="T4" fmla="*/ 0 w 6"/>
                  <a:gd name="T5" fmla="*/ 2 h 106"/>
                  <a:gd name="T6" fmla="*/ 6 w 6"/>
                  <a:gd name="T7" fmla="*/ 0 h 106"/>
                  <a:gd name="T8" fmla="*/ 6 w 6"/>
                  <a:gd name="T9" fmla="*/ 104 h 106"/>
                  <a:gd name="T10" fmla="*/ 0 60000 65536"/>
                  <a:gd name="T11" fmla="*/ 0 60000 65536"/>
                  <a:gd name="T12" fmla="*/ 0 60000 65536"/>
                  <a:gd name="T13" fmla="*/ 0 60000 65536"/>
                  <a:gd name="T14" fmla="*/ 0 60000 65536"/>
                  <a:gd name="T15" fmla="*/ 0 w 6"/>
                  <a:gd name="T16" fmla="*/ 0 h 106"/>
                  <a:gd name="T17" fmla="*/ 6 w 6"/>
                  <a:gd name="T18" fmla="*/ 106 h 106"/>
                </a:gdLst>
                <a:ahLst/>
                <a:cxnLst>
                  <a:cxn ang="T10">
                    <a:pos x="T0" y="T1"/>
                  </a:cxn>
                  <a:cxn ang="T11">
                    <a:pos x="T2" y="T3"/>
                  </a:cxn>
                  <a:cxn ang="T12">
                    <a:pos x="T4" y="T5"/>
                  </a:cxn>
                  <a:cxn ang="T13">
                    <a:pos x="T6" y="T7"/>
                  </a:cxn>
                  <a:cxn ang="T14">
                    <a:pos x="T8" y="T9"/>
                  </a:cxn>
                </a:cxnLst>
                <a:rect l="T15" t="T16" r="T17" b="T18"/>
                <a:pathLst>
                  <a:path w="6" h="106">
                    <a:moveTo>
                      <a:pt x="6" y="104"/>
                    </a:moveTo>
                    <a:lnTo>
                      <a:pt x="0" y="106"/>
                    </a:lnTo>
                    <a:lnTo>
                      <a:pt x="0" y="2"/>
                    </a:lnTo>
                    <a:lnTo>
                      <a:pt x="6" y="0"/>
                    </a:lnTo>
                    <a:lnTo>
                      <a:pt x="6" y="104"/>
                    </a:lnTo>
                    <a:close/>
                  </a:path>
                </a:pathLst>
              </a:custGeom>
              <a:solidFill>
                <a:srgbClr val="A865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15" name="Freeform 652"/>
              <p:cNvSpPr>
                <a:spLocks/>
              </p:cNvSpPr>
              <p:nvPr/>
            </p:nvSpPr>
            <p:spPr bwMode="auto">
              <a:xfrm>
                <a:off x="1374" y="3764"/>
                <a:ext cx="6" cy="106"/>
              </a:xfrm>
              <a:custGeom>
                <a:avLst/>
                <a:gdLst>
                  <a:gd name="T0" fmla="*/ 6 w 6"/>
                  <a:gd name="T1" fmla="*/ 104 h 106"/>
                  <a:gd name="T2" fmla="*/ 0 w 6"/>
                  <a:gd name="T3" fmla="*/ 106 h 106"/>
                  <a:gd name="T4" fmla="*/ 0 w 6"/>
                  <a:gd name="T5" fmla="*/ 2 h 106"/>
                  <a:gd name="T6" fmla="*/ 6 w 6"/>
                  <a:gd name="T7" fmla="*/ 0 h 106"/>
                  <a:gd name="T8" fmla="*/ 6 w 6"/>
                  <a:gd name="T9" fmla="*/ 104 h 106"/>
                  <a:gd name="T10" fmla="*/ 0 60000 65536"/>
                  <a:gd name="T11" fmla="*/ 0 60000 65536"/>
                  <a:gd name="T12" fmla="*/ 0 60000 65536"/>
                  <a:gd name="T13" fmla="*/ 0 60000 65536"/>
                  <a:gd name="T14" fmla="*/ 0 60000 65536"/>
                  <a:gd name="T15" fmla="*/ 0 w 6"/>
                  <a:gd name="T16" fmla="*/ 0 h 106"/>
                  <a:gd name="T17" fmla="*/ 6 w 6"/>
                  <a:gd name="T18" fmla="*/ 106 h 106"/>
                </a:gdLst>
                <a:ahLst/>
                <a:cxnLst>
                  <a:cxn ang="T10">
                    <a:pos x="T0" y="T1"/>
                  </a:cxn>
                  <a:cxn ang="T11">
                    <a:pos x="T2" y="T3"/>
                  </a:cxn>
                  <a:cxn ang="T12">
                    <a:pos x="T4" y="T5"/>
                  </a:cxn>
                  <a:cxn ang="T13">
                    <a:pos x="T6" y="T7"/>
                  </a:cxn>
                  <a:cxn ang="T14">
                    <a:pos x="T8" y="T9"/>
                  </a:cxn>
                </a:cxnLst>
                <a:rect l="T15" t="T16" r="T17" b="T18"/>
                <a:pathLst>
                  <a:path w="6" h="106">
                    <a:moveTo>
                      <a:pt x="6" y="104"/>
                    </a:moveTo>
                    <a:lnTo>
                      <a:pt x="0" y="106"/>
                    </a:lnTo>
                    <a:lnTo>
                      <a:pt x="0" y="2"/>
                    </a:lnTo>
                    <a:lnTo>
                      <a:pt x="6" y="0"/>
                    </a:lnTo>
                    <a:lnTo>
                      <a:pt x="6" y="104"/>
                    </a:lnTo>
                    <a:close/>
                  </a:path>
                </a:pathLst>
              </a:custGeom>
              <a:solidFill>
                <a:srgbClr val="AE6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16" name="Freeform 653"/>
              <p:cNvSpPr>
                <a:spLocks/>
              </p:cNvSpPr>
              <p:nvPr/>
            </p:nvSpPr>
            <p:spPr bwMode="auto">
              <a:xfrm>
                <a:off x="1366" y="3766"/>
                <a:ext cx="8" cy="105"/>
              </a:xfrm>
              <a:custGeom>
                <a:avLst/>
                <a:gdLst>
                  <a:gd name="T0" fmla="*/ 8 w 8"/>
                  <a:gd name="T1" fmla="*/ 104 h 105"/>
                  <a:gd name="T2" fmla="*/ 0 w 8"/>
                  <a:gd name="T3" fmla="*/ 105 h 105"/>
                  <a:gd name="T4" fmla="*/ 0 w 8"/>
                  <a:gd name="T5" fmla="*/ 1 h 105"/>
                  <a:gd name="T6" fmla="*/ 8 w 8"/>
                  <a:gd name="T7" fmla="*/ 0 h 105"/>
                  <a:gd name="T8" fmla="*/ 8 w 8"/>
                  <a:gd name="T9" fmla="*/ 104 h 105"/>
                  <a:gd name="T10" fmla="*/ 0 60000 65536"/>
                  <a:gd name="T11" fmla="*/ 0 60000 65536"/>
                  <a:gd name="T12" fmla="*/ 0 60000 65536"/>
                  <a:gd name="T13" fmla="*/ 0 60000 65536"/>
                  <a:gd name="T14" fmla="*/ 0 60000 65536"/>
                  <a:gd name="T15" fmla="*/ 0 w 8"/>
                  <a:gd name="T16" fmla="*/ 0 h 105"/>
                  <a:gd name="T17" fmla="*/ 8 w 8"/>
                  <a:gd name="T18" fmla="*/ 105 h 105"/>
                </a:gdLst>
                <a:ahLst/>
                <a:cxnLst>
                  <a:cxn ang="T10">
                    <a:pos x="T0" y="T1"/>
                  </a:cxn>
                  <a:cxn ang="T11">
                    <a:pos x="T2" y="T3"/>
                  </a:cxn>
                  <a:cxn ang="T12">
                    <a:pos x="T4" y="T5"/>
                  </a:cxn>
                  <a:cxn ang="T13">
                    <a:pos x="T6" y="T7"/>
                  </a:cxn>
                  <a:cxn ang="T14">
                    <a:pos x="T8" y="T9"/>
                  </a:cxn>
                </a:cxnLst>
                <a:rect l="T15" t="T16" r="T17" b="T18"/>
                <a:pathLst>
                  <a:path w="8" h="105">
                    <a:moveTo>
                      <a:pt x="8" y="104"/>
                    </a:moveTo>
                    <a:lnTo>
                      <a:pt x="0" y="105"/>
                    </a:lnTo>
                    <a:lnTo>
                      <a:pt x="0" y="1"/>
                    </a:lnTo>
                    <a:lnTo>
                      <a:pt x="8" y="0"/>
                    </a:lnTo>
                    <a:lnTo>
                      <a:pt x="8" y="104"/>
                    </a:lnTo>
                    <a:close/>
                  </a:path>
                </a:pathLst>
              </a:custGeom>
              <a:solidFill>
                <a:srgbClr val="B56D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17" name="Freeform 654"/>
              <p:cNvSpPr>
                <a:spLocks/>
              </p:cNvSpPr>
              <p:nvPr/>
            </p:nvSpPr>
            <p:spPr bwMode="auto">
              <a:xfrm>
                <a:off x="1357" y="3767"/>
                <a:ext cx="9" cy="105"/>
              </a:xfrm>
              <a:custGeom>
                <a:avLst/>
                <a:gdLst>
                  <a:gd name="T0" fmla="*/ 9 w 9"/>
                  <a:gd name="T1" fmla="*/ 104 h 105"/>
                  <a:gd name="T2" fmla="*/ 0 w 9"/>
                  <a:gd name="T3" fmla="*/ 105 h 105"/>
                  <a:gd name="T4" fmla="*/ 0 w 9"/>
                  <a:gd name="T5" fmla="*/ 1 h 105"/>
                  <a:gd name="T6" fmla="*/ 9 w 9"/>
                  <a:gd name="T7" fmla="*/ 0 h 105"/>
                  <a:gd name="T8" fmla="*/ 9 w 9"/>
                  <a:gd name="T9" fmla="*/ 104 h 105"/>
                  <a:gd name="T10" fmla="*/ 0 60000 65536"/>
                  <a:gd name="T11" fmla="*/ 0 60000 65536"/>
                  <a:gd name="T12" fmla="*/ 0 60000 65536"/>
                  <a:gd name="T13" fmla="*/ 0 60000 65536"/>
                  <a:gd name="T14" fmla="*/ 0 60000 65536"/>
                  <a:gd name="T15" fmla="*/ 0 w 9"/>
                  <a:gd name="T16" fmla="*/ 0 h 105"/>
                  <a:gd name="T17" fmla="*/ 9 w 9"/>
                  <a:gd name="T18" fmla="*/ 105 h 105"/>
                </a:gdLst>
                <a:ahLst/>
                <a:cxnLst>
                  <a:cxn ang="T10">
                    <a:pos x="T0" y="T1"/>
                  </a:cxn>
                  <a:cxn ang="T11">
                    <a:pos x="T2" y="T3"/>
                  </a:cxn>
                  <a:cxn ang="T12">
                    <a:pos x="T4" y="T5"/>
                  </a:cxn>
                  <a:cxn ang="T13">
                    <a:pos x="T6" y="T7"/>
                  </a:cxn>
                  <a:cxn ang="T14">
                    <a:pos x="T8" y="T9"/>
                  </a:cxn>
                </a:cxnLst>
                <a:rect l="T15" t="T16" r="T17" b="T18"/>
                <a:pathLst>
                  <a:path w="9" h="105">
                    <a:moveTo>
                      <a:pt x="9" y="104"/>
                    </a:moveTo>
                    <a:lnTo>
                      <a:pt x="0" y="105"/>
                    </a:lnTo>
                    <a:lnTo>
                      <a:pt x="0" y="1"/>
                    </a:lnTo>
                    <a:lnTo>
                      <a:pt x="9" y="0"/>
                    </a:lnTo>
                    <a:lnTo>
                      <a:pt x="9" y="104"/>
                    </a:lnTo>
                    <a:close/>
                  </a:path>
                </a:pathLst>
              </a:custGeom>
              <a:solidFill>
                <a:srgbClr val="BC71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18" name="Freeform 655"/>
              <p:cNvSpPr>
                <a:spLocks/>
              </p:cNvSpPr>
              <p:nvPr/>
            </p:nvSpPr>
            <p:spPr bwMode="auto">
              <a:xfrm>
                <a:off x="1348" y="3768"/>
                <a:ext cx="9" cy="105"/>
              </a:xfrm>
              <a:custGeom>
                <a:avLst/>
                <a:gdLst>
                  <a:gd name="T0" fmla="*/ 9 w 9"/>
                  <a:gd name="T1" fmla="*/ 104 h 105"/>
                  <a:gd name="T2" fmla="*/ 0 w 9"/>
                  <a:gd name="T3" fmla="*/ 105 h 105"/>
                  <a:gd name="T4" fmla="*/ 0 w 9"/>
                  <a:gd name="T5" fmla="*/ 1 h 105"/>
                  <a:gd name="T6" fmla="*/ 9 w 9"/>
                  <a:gd name="T7" fmla="*/ 0 h 105"/>
                  <a:gd name="T8" fmla="*/ 9 w 9"/>
                  <a:gd name="T9" fmla="*/ 104 h 105"/>
                  <a:gd name="T10" fmla="*/ 0 60000 65536"/>
                  <a:gd name="T11" fmla="*/ 0 60000 65536"/>
                  <a:gd name="T12" fmla="*/ 0 60000 65536"/>
                  <a:gd name="T13" fmla="*/ 0 60000 65536"/>
                  <a:gd name="T14" fmla="*/ 0 60000 65536"/>
                  <a:gd name="T15" fmla="*/ 0 w 9"/>
                  <a:gd name="T16" fmla="*/ 0 h 105"/>
                  <a:gd name="T17" fmla="*/ 9 w 9"/>
                  <a:gd name="T18" fmla="*/ 105 h 105"/>
                </a:gdLst>
                <a:ahLst/>
                <a:cxnLst>
                  <a:cxn ang="T10">
                    <a:pos x="T0" y="T1"/>
                  </a:cxn>
                  <a:cxn ang="T11">
                    <a:pos x="T2" y="T3"/>
                  </a:cxn>
                  <a:cxn ang="T12">
                    <a:pos x="T4" y="T5"/>
                  </a:cxn>
                  <a:cxn ang="T13">
                    <a:pos x="T6" y="T7"/>
                  </a:cxn>
                  <a:cxn ang="T14">
                    <a:pos x="T8" y="T9"/>
                  </a:cxn>
                </a:cxnLst>
                <a:rect l="T15" t="T16" r="T17" b="T18"/>
                <a:pathLst>
                  <a:path w="9" h="105">
                    <a:moveTo>
                      <a:pt x="9" y="104"/>
                    </a:moveTo>
                    <a:lnTo>
                      <a:pt x="0" y="105"/>
                    </a:lnTo>
                    <a:lnTo>
                      <a:pt x="0" y="1"/>
                    </a:lnTo>
                    <a:lnTo>
                      <a:pt x="9" y="0"/>
                    </a:lnTo>
                    <a:lnTo>
                      <a:pt x="9" y="104"/>
                    </a:lnTo>
                    <a:close/>
                  </a:path>
                </a:pathLst>
              </a:custGeom>
              <a:solidFill>
                <a:srgbClr val="C375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19" name="Freeform 656"/>
              <p:cNvSpPr>
                <a:spLocks/>
              </p:cNvSpPr>
              <p:nvPr/>
            </p:nvSpPr>
            <p:spPr bwMode="auto">
              <a:xfrm>
                <a:off x="1339" y="3769"/>
                <a:ext cx="9" cy="105"/>
              </a:xfrm>
              <a:custGeom>
                <a:avLst/>
                <a:gdLst>
                  <a:gd name="T0" fmla="*/ 9 w 9"/>
                  <a:gd name="T1" fmla="*/ 104 h 105"/>
                  <a:gd name="T2" fmla="*/ 0 w 9"/>
                  <a:gd name="T3" fmla="*/ 105 h 105"/>
                  <a:gd name="T4" fmla="*/ 0 w 9"/>
                  <a:gd name="T5" fmla="*/ 1 h 105"/>
                  <a:gd name="T6" fmla="*/ 9 w 9"/>
                  <a:gd name="T7" fmla="*/ 0 h 105"/>
                  <a:gd name="T8" fmla="*/ 9 w 9"/>
                  <a:gd name="T9" fmla="*/ 104 h 105"/>
                  <a:gd name="T10" fmla="*/ 0 60000 65536"/>
                  <a:gd name="T11" fmla="*/ 0 60000 65536"/>
                  <a:gd name="T12" fmla="*/ 0 60000 65536"/>
                  <a:gd name="T13" fmla="*/ 0 60000 65536"/>
                  <a:gd name="T14" fmla="*/ 0 60000 65536"/>
                  <a:gd name="T15" fmla="*/ 0 w 9"/>
                  <a:gd name="T16" fmla="*/ 0 h 105"/>
                  <a:gd name="T17" fmla="*/ 9 w 9"/>
                  <a:gd name="T18" fmla="*/ 105 h 105"/>
                </a:gdLst>
                <a:ahLst/>
                <a:cxnLst>
                  <a:cxn ang="T10">
                    <a:pos x="T0" y="T1"/>
                  </a:cxn>
                  <a:cxn ang="T11">
                    <a:pos x="T2" y="T3"/>
                  </a:cxn>
                  <a:cxn ang="T12">
                    <a:pos x="T4" y="T5"/>
                  </a:cxn>
                  <a:cxn ang="T13">
                    <a:pos x="T6" y="T7"/>
                  </a:cxn>
                  <a:cxn ang="T14">
                    <a:pos x="T8" y="T9"/>
                  </a:cxn>
                </a:cxnLst>
                <a:rect l="T15" t="T16" r="T17" b="T18"/>
                <a:pathLst>
                  <a:path w="9" h="105">
                    <a:moveTo>
                      <a:pt x="9" y="104"/>
                    </a:moveTo>
                    <a:lnTo>
                      <a:pt x="0" y="105"/>
                    </a:lnTo>
                    <a:lnTo>
                      <a:pt x="0" y="1"/>
                    </a:lnTo>
                    <a:lnTo>
                      <a:pt x="9" y="0"/>
                    </a:lnTo>
                    <a:lnTo>
                      <a:pt x="9" y="104"/>
                    </a:lnTo>
                    <a:close/>
                  </a:path>
                </a:pathLst>
              </a:custGeom>
              <a:solidFill>
                <a:srgbClr val="C97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20" name="Freeform 657"/>
              <p:cNvSpPr>
                <a:spLocks/>
              </p:cNvSpPr>
              <p:nvPr/>
            </p:nvSpPr>
            <p:spPr bwMode="auto">
              <a:xfrm>
                <a:off x="1330" y="3770"/>
                <a:ext cx="9" cy="104"/>
              </a:xfrm>
              <a:custGeom>
                <a:avLst/>
                <a:gdLst>
                  <a:gd name="T0" fmla="*/ 9 w 9"/>
                  <a:gd name="T1" fmla="*/ 104 h 104"/>
                  <a:gd name="T2" fmla="*/ 0 w 9"/>
                  <a:gd name="T3" fmla="*/ 104 h 104"/>
                  <a:gd name="T4" fmla="*/ 0 w 9"/>
                  <a:gd name="T5" fmla="*/ 1 h 104"/>
                  <a:gd name="T6" fmla="*/ 9 w 9"/>
                  <a:gd name="T7" fmla="*/ 0 h 104"/>
                  <a:gd name="T8" fmla="*/ 9 w 9"/>
                  <a:gd name="T9" fmla="*/ 104 h 104"/>
                  <a:gd name="T10" fmla="*/ 0 60000 65536"/>
                  <a:gd name="T11" fmla="*/ 0 60000 65536"/>
                  <a:gd name="T12" fmla="*/ 0 60000 65536"/>
                  <a:gd name="T13" fmla="*/ 0 60000 65536"/>
                  <a:gd name="T14" fmla="*/ 0 60000 65536"/>
                  <a:gd name="T15" fmla="*/ 0 w 9"/>
                  <a:gd name="T16" fmla="*/ 0 h 104"/>
                  <a:gd name="T17" fmla="*/ 9 w 9"/>
                  <a:gd name="T18" fmla="*/ 104 h 104"/>
                </a:gdLst>
                <a:ahLst/>
                <a:cxnLst>
                  <a:cxn ang="T10">
                    <a:pos x="T0" y="T1"/>
                  </a:cxn>
                  <a:cxn ang="T11">
                    <a:pos x="T2" y="T3"/>
                  </a:cxn>
                  <a:cxn ang="T12">
                    <a:pos x="T4" y="T5"/>
                  </a:cxn>
                  <a:cxn ang="T13">
                    <a:pos x="T6" y="T7"/>
                  </a:cxn>
                  <a:cxn ang="T14">
                    <a:pos x="T8" y="T9"/>
                  </a:cxn>
                </a:cxnLst>
                <a:rect l="T15" t="T16" r="T17" b="T18"/>
                <a:pathLst>
                  <a:path w="9" h="104">
                    <a:moveTo>
                      <a:pt x="9" y="104"/>
                    </a:moveTo>
                    <a:lnTo>
                      <a:pt x="0" y="104"/>
                    </a:lnTo>
                    <a:lnTo>
                      <a:pt x="0" y="1"/>
                    </a:lnTo>
                    <a:lnTo>
                      <a:pt x="9" y="0"/>
                    </a:lnTo>
                    <a:lnTo>
                      <a:pt x="9" y="104"/>
                    </a:lnTo>
                    <a:close/>
                  </a:path>
                </a:pathLst>
              </a:custGeom>
              <a:solidFill>
                <a:srgbClr val="D07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21" name="Freeform 658"/>
              <p:cNvSpPr>
                <a:spLocks/>
              </p:cNvSpPr>
              <p:nvPr/>
            </p:nvSpPr>
            <p:spPr bwMode="auto">
              <a:xfrm>
                <a:off x="1319" y="3771"/>
                <a:ext cx="11" cy="104"/>
              </a:xfrm>
              <a:custGeom>
                <a:avLst/>
                <a:gdLst>
                  <a:gd name="T0" fmla="*/ 11 w 11"/>
                  <a:gd name="T1" fmla="*/ 103 h 104"/>
                  <a:gd name="T2" fmla="*/ 0 w 11"/>
                  <a:gd name="T3" fmla="*/ 104 h 104"/>
                  <a:gd name="T4" fmla="*/ 0 w 11"/>
                  <a:gd name="T5" fmla="*/ 0 h 104"/>
                  <a:gd name="T6" fmla="*/ 11 w 11"/>
                  <a:gd name="T7" fmla="*/ 0 h 104"/>
                  <a:gd name="T8" fmla="*/ 11 w 11"/>
                  <a:gd name="T9" fmla="*/ 103 h 104"/>
                  <a:gd name="T10" fmla="*/ 0 60000 65536"/>
                  <a:gd name="T11" fmla="*/ 0 60000 65536"/>
                  <a:gd name="T12" fmla="*/ 0 60000 65536"/>
                  <a:gd name="T13" fmla="*/ 0 60000 65536"/>
                  <a:gd name="T14" fmla="*/ 0 60000 65536"/>
                  <a:gd name="T15" fmla="*/ 0 w 11"/>
                  <a:gd name="T16" fmla="*/ 0 h 104"/>
                  <a:gd name="T17" fmla="*/ 11 w 11"/>
                  <a:gd name="T18" fmla="*/ 104 h 104"/>
                </a:gdLst>
                <a:ahLst/>
                <a:cxnLst>
                  <a:cxn ang="T10">
                    <a:pos x="T0" y="T1"/>
                  </a:cxn>
                  <a:cxn ang="T11">
                    <a:pos x="T2" y="T3"/>
                  </a:cxn>
                  <a:cxn ang="T12">
                    <a:pos x="T4" y="T5"/>
                  </a:cxn>
                  <a:cxn ang="T13">
                    <a:pos x="T6" y="T7"/>
                  </a:cxn>
                  <a:cxn ang="T14">
                    <a:pos x="T8" y="T9"/>
                  </a:cxn>
                </a:cxnLst>
                <a:rect l="T15" t="T16" r="T17" b="T18"/>
                <a:pathLst>
                  <a:path w="11" h="104">
                    <a:moveTo>
                      <a:pt x="11" y="103"/>
                    </a:moveTo>
                    <a:lnTo>
                      <a:pt x="0" y="104"/>
                    </a:lnTo>
                    <a:lnTo>
                      <a:pt x="0" y="0"/>
                    </a:lnTo>
                    <a:lnTo>
                      <a:pt x="11" y="0"/>
                    </a:lnTo>
                    <a:lnTo>
                      <a:pt x="11" y="103"/>
                    </a:lnTo>
                    <a:close/>
                  </a:path>
                </a:pathLst>
              </a:custGeom>
              <a:solidFill>
                <a:srgbClr val="D781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22" name="Rectangle 659"/>
              <p:cNvSpPr>
                <a:spLocks noChangeArrowheads="1"/>
              </p:cNvSpPr>
              <p:nvPr/>
            </p:nvSpPr>
            <p:spPr bwMode="auto">
              <a:xfrm>
                <a:off x="1304" y="3771"/>
                <a:ext cx="15" cy="104"/>
              </a:xfrm>
              <a:prstGeom prst="rect">
                <a:avLst/>
              </a:prstGeom>
              <a:solidFill>
                <a:srgbClr val="DD85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8123" name="Rectangle 660"/>
              <p:cNvSpPr>
                <a:spLocks noChangeArrowheads="1"/>
              </p:cNvSpPr>
              <p:nvPr/>
            </p:nvSpPr>
            <p:spPr bwMode="auto">
              <a:xfrm>
                <a:off x="1294" y="3771"/>
                <a:ext cx="10" cy="104"/>
              </a:xfrm>
              <a:prstGeom prst="rect">
                <a:avLst/>
              </a:prstGeom>
              <a:solidFill>
                <a:srgbClr val="E48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8124" name="Freeform 661"/>
              <p:cNvSpPr>
                <a:spLocks/>
              </p:cNvSpPr>
              <p:nvPr/>
            </p:nvSpPr>
            <p:spPr bwMode="auto">
              <a:xfrm>
                <a:off x="1284" y="3771"/>
                <a:ext cx="10" cy="104"/>
              </a:xfrm>
              <a:custGeom>
                <a:avLst/>
                <a:gdLst>
                  <a:gd name="T0" fmla="*/ 10 w 10"/>
                  <a:gd name="T1" fmla="*/ 104 h 104"/>
                  <a:gd name="T2" fmla="*/ 0 w 10"/>
                  <a:gd name="T3" fmla="*/ 103 h 104"/>
                  <a:gd name="T4" fmla="*/ 0 w 10"/>
                  <a:gd name="T5" fmla="*/ 0 h 104"/>
                  <a:gd name="T6" fmla="*/ 10 w 10"/>
                  <a:gd name="T7" fmla="*/ 0 h 104"/>
                  <a:gd name="T8" fmla="*/ 10 w 10"/>
                  <a:gd name="T9" fmla="*/ 104 h 104"/>
                  <a:gd name="T10" fmla="*/ 0 60000 65536"/>
                  <a:gd name="T11" fmla="*/ 0 60000 65536"/>
                  <a:gd name="T12" fmla="*/ 0 60000 65536"/>
                  <a:gd name="T13" fmla="*/ 0 60000 65536"/>
                  <a:gd name="T14" fmla="*/ 0 60000 65536"/>
                  <a:gd name="T15" fmla="*/ 0 w 10"/>
                  <a:gd name="T16" fmla="*/ 0 h 104"/>
                  <a:gd name="T17" fmla="*/ 10 w 10"/>
                  <a:gd name="T18" fmla="*/ 104 h 104"/>
                </a:gdLst>
                <a:ahLst/>
                <a:cxnLst>
                  <a:cxn ang="T10">
                    <a:pos x="T0" y="T1"/>
                  </a:cxn>
                  <a:cxn ang="T11">
                    <a:pos x="T2" y="T3"/>
                  </a:cxn>
                  <a:cxn ang="T12">
                    <a:pos x="T4" y="T5"/>
                  </a:cxn>
                  <a:cxn ang="T13">
                    <a:pos x="T6" y="T7"/>
                  </a:cxn>
                  <a:cxn ang="T14">
                    <a:pos x="T8" y="T9"/>
                  </a:cxn>
                </a:cxnLst>
                <a:rect l="T15" t="T16" r="T17" b="T18"/>
                <a:pathLst>
                  <a:path w="10" h="104">
                    <a:moveTo>
                      <a:pt x="10" y="104"/>
                    </a:moveTo>
                    <a:lnTo>
                      <a:pt x="0" y="103"/>
                    </a:lnTo>
                    <a:lnTo>
                      <a:pt x="0" y="0"/>
                    </a:lnTo>
                    <a:lnTo>
                      <a:pt x="10" y="0"/>
                    </a:lnTo>
                    <a:lnTo>
                      <a:pt x="10" y="104"/>
                    </a:lnTo>
                    <a:close/>
                  </a:path>
                </a:pathLst>
              </a:custGeom>
              <a:solidFill>
                <a:srgbClr val="EB8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25" name="Rectangle 662"/>
              <p:cNvSpPr>
                <a:spLocks noChangeArrowheads="1"/>
              </p:cNvSpPr>
              <p:nvPr/>
            </p:nvSpPr>
            <p:spPr bwMode="auto">
              <a:xfrm>
                <a:off x="1276" y="3771"/>
                <a:ext cx="8" cy="103"/>
              </a:xfrm>
              <a:prstGeom prst="rect">
                <a:avLst/>
              </a:prstGeom>
              <a:solidFill>
                <a:srgbClr val="F29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8126" name="Freeform 663"/>
              <p:cNvSpPr>
                <a:spLocks/>
              </p:cNvSpPr>
              <p:nvPr/>
            </p:nvSpPr>
            <p:spPr bwMode="auto">
              <a:xfrm>
                <a:off x="1267" y="3770"/>
                <a:ext cx="9" cy="104"/>
              </a:xfrm>
              <a:custGeom>
                <a:avLst/>
                <a:gdLst>
                  <a:gd name="T0" fmla="*/ 9 w 9"/>
                  <a:gd name="T1" fmla="*/ 104 h 104"/>
                  <a:gd name="T2" fmla="*/ 0 w 9"/>
                  <a:gd name="T3" fmla="*/ 104 h 104"/>
                  <a:gd name="T4" fmla="*/ 0 w 9"/>
                  <a:gd name="T5" fmla="*/ 0 h 104"/>
                  <a:gd name="T6" fmla="*/ 9 w 9"/>
                  <a:gd name="T7" fmla="*/ 1 h 104"/>
                  <a:gd name="T8" fmla="*/ 9 w 9"/>
                  <a:gd name="T9" fmla="*/ 104 h 104"/>
                  <a:gd name="T10" fmla="*/ 0 60000 65536"/>
                  <a:gd name="T11" fmla="*/ 0 60000 65536"/>
                  <a:gd name="T12" fmla="*/ 0 60000 65536"/>
                  <a:gd name="T13" fmla="*/ 0 60000 65536"/>
                  <a:gd name="T14" fmla="*/ 0 60000 65536"/>
                  <a:gd name="T15" fmla="*/ 0 w 9"/>
                  <a:gd name="T16" fmla="*/ 0 h 104"/>
                  <a:gd name="T17" fmla="*/ 9 w 9"/>
                  <a:gd name="T18" fmla="*/ 104 h 104"/>
                </a:gdLst>
                <a:ahLst/>
                <a:cxnLst>
                  <a:cxn ang="T10">
                    <a:pos x="T0" y="T1"/>
                  </a:cxn>
                  <a:cxn ang="T11">
                    <a:pos x="T2" y="T3"/>
                  </a:cxn>
                  <a:cxn ang="T12">
                    <a:pos x="T4" y="T5"/>
                  </a:cxn>
                  <a:cxn ang="T13">
                    <a:pos x="T6" y="T7"/>
                  </a:cxn>
                  <a:cxn ang="T14">
                    <a:pos x="T8" y="T9"/>
                  </a:cxn>
                </a:cxnLst>
                <a:rect l="T15" t="T16" r="T17" b="T18"/>
                <a:pathLst>
                  <a:path w="9" h="104">
                    <a:moveTo>
                      <a:pt x="9" y="104"/>
                    </a:moveTo>
                    <a:lnTo>
                      <a:pt x="0" y="104"/>
                    </a:lnTo>
                    <a:lnTo>
                      <a:pt x="0" y="0"/>
                    </a:lnTo>
                    <a:lnTo>
                      <a:pt x="9" y="1"/>
                    </a:lnTo>
                    <a:lnTo>
                      <a:pt x="9" y="104"/>
                    </a:lnTo>
                    <a:close/>
                  </a:path>
                </a:pathLst>
              </a:custGeom>
              <a:solidFill>
                <a:srgbClr val="F895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27" name="Freeform 664"/>
              <p:cNvSpPr>
                <a:spLocks/>
              </p:cNvSpPr>
              <p:nvPr/>
            </p:nvSpPr>
            <p:spPr bwMode="auto">
              <a:xfrm>
                <a:off x="1259" y="3769"/>
                <a:ext cx="8" cy="105"/>
              </a:xfrm>
              <a:custGeom>
                <a:avLst/>
                <a:gdLst>
                  <a:gd name="T0" fmla="*/ 8 w 8"/>
                  <a:gd name="T1" fmla="*/ 105 h 105"/>
                  <a:gd name="T2" fmla="*/ 0 w 8"/>
                  <a:gd name="T3" fmla="*/ 104 h 105"/>
                  <a:gd name="T4" fmla="*/ 0 w 8"/>
                  <a:gd name="T5" fmla="*/ 0 h 105"/>
                  <a:gd name="T6" fmla="*/ 8 w 8"/>
                  <a:gd name="T7" fmla="*/ 1 h 105"/>
                  <a:gd name="T8" fmla="*/ 8 w 8"/>
                  <a:gd name="T9" fmla="*/ 105 h 105"/>
                  <a:gd name="T10" fmla="*/ 0 60000 65536"/>
                  <a:gd name="T11" fmla="*/ 0 60000 65536"/>
                  <a:gd name="T12" fmla="*/ 0 60000 65536"/>
                  <a:gd name="T13" fmla="*/ 0 60000 65536"/>
                  <a:gd name="T14" fmla="*/ 0 60000 65536"/>
                  <a:gd name="T15" fmla="*/ 0 w 8"/>
                  <a:gd name="T16" fmla="*/ 0 h 105"/>
                  <a:gd name="T17" fmla="*/ 8 w 8"/>
                  <a:gd name="T18" fmla="*/ 105 h 105"/>
                </a:gdLst>
                <a:ahLst/>
                <a:cxnLst>
                  <a:cxn ang="T10">
                    <a:pos x="T0" y="T1"/>
                  </a:cxn>
                  <a:cxn ang="T11">
                    <a:pos x="T2" y="T3"/>
                  </a:cxn>
                  <a:cxn ang="T12">
                    <a:pos x="T4" y="T5"/>
                  </a:cxn>
                  <a:cxn ang="T13">
                    <a:pos x="T6" y="T7"/>
                  </a:cxn>
                  <a:cxn ang="T14">
                    <a:pos x="T8" y="T9"/>
                  </a:cxn>
                </a:cxnLst>
                <a:rect l="T15" t="T16" r="T17" b="T18"/>
                <a:pathLst>
                  <a:path w="8" h="105">
                    <a:moveTo>
                      <a:pt x="8" y="105"/>
                    </a:moveTo>
                    <a:lnTo>
                      <a:pt x="0" y="104"/>
                    </a:lnTo>
                    <a:lnTo>
                      <a:pt x="0" y="0"/>
                    </a:lnTo>
                    <a:lnTo>
                      <a:pt x="8" y="1"/>
                    </a:lnTo>
                    <a:lnTo>
                      <a:pt x="8" y="105"/>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28" name="Freeform 665"/>
              <p:cNvSpPr>
                <a:spLocks/>
              </p:cNvSpPr>
              <p:nvPr/>
            </p:nvSpPr>
            <p:spPr bwMode="auto">
              <a:xfrm>
                <a:off x="1253" y="3767"/>
                <a:ext cx="6" cy="106"/>
              </a:xfrm>
              <a:custGeom>
                <a:avLst/>
                <a:gdLst>
                  <a:gd name="T0" fmla="*/ 6 w 6"/>
                  <a:gd name="T1" fmla="*/ 106 h 106"/>
                  <a:gd name="T2" fmla="*/ 0 w 6"/>
                  <a:gd name="T3" fmla="*/ 104 h 106"/>
                  <a:gd name="T4" fmla="*/ 0 w 6"/>
                  <a:gd name="T5" fmla="*/ 0 h 106"/>
                  <a:gd name="T6" fmla="*/ 6 w 6"/>
                  <a:gd name="T7" fmla="*/ 2 h 106"/>
                  <a:gd name="T8" fmla="*/ 6 w 6"/>
                  <a:gd name="T9" fmla="*/ 106 h 106"/>
                  <a:gd name="T10" fmla="*/ 0 60000 65536"/>
                  <a:gd name="T11" fmla="*/ 0 60000 65536"/>
                  <a:gd name="T12" fmla="*/ 0 60000 65536"/>
                  <a:gd name="T13" fmla="*/ 0 60000 65536"/>
                  <a:gd name="T14" fmla="*/ 0 60000 65536"/>
                  <a:gd name="T15" fmla="*/ 0 w 6"/>
                  <a:gd name="T16" fmla="*/ 0 h 106"/>
                  <a:gd name="T17" fmla="*/ 6 w 6"/>
                  <a:gd name="T18" fmla="*/ 106 h 106"/>
                </a:gdLst>
                <a:ahLst/>
                <a:cxnLst>
                  <a:cxn ang="T10">
                    <a:pos x="T0" y="T1"/>
                  </a:cxn>
                  <a:cxn ang="T11">
                    <a:pos x="T2" y="T3"/>
                  </a:cxn>
                  <a:cxn ang="T12">
                    <a:pos x="T4" y="T5"/>
                  </a:cxn>
                  <a:cxn ang="T13">
                    <a:pos x="T6" y="T7"/>
                  </a:cxn>
                  <a:cxn ang="T14">
                    <a:pos x="T8" y="T9"/>
                  </a:cxn>
                </a:cxnLst>
                <a:rect l="T15" t="T16" r="T17" b="T18"/>
                <a:pathLst>
                  <a:path w="6" h="106">
                    <a:moveTo>
                      <a:pt x="6" y="106"/>
                    </a:moveTo>
                    <a:lnTo>
                      <a:pt x="0" y="104"/>
                    </a:lnTo>
                    <a:lnTo>
                      <a:pt x="0" y="0"/>
                    </a:lnTo>
                    <a:lnTo>
                      <a:pt x="6" y="2"/>
                    </a:lnTo>
                    <a:lnTo>
                      <a:pt x="6" y="106"/>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29" name="Freeform 666"/>
              <p:cNvSpPr>
                <a:spLocks/>
              </p:cNvSpPr>
              <p:nvPr/>
            </p:nvSpPr>
            <p:spPr bwMode="auto">
              <a:xfrm>
                <a:off x="1247" y="3767"/>
                <a:ext cx="6" cy="104"/>
              </a:xfrm>
              <a:custGeom>
                <a:avLst/>
                <a:gdLst>
                  <a:gd name="T0" fmla="*/ 6 w 6"/>
                  <a:gd name="T1" fmla="*/ 104 h 104"/>
                  <a:gd name="T2" fmla="*/ 0 w 6"/>
                  <a:gd name="T3" fmla="*/ 103 h 104"/>
                  <a:gd name="T4" fmla="*/ 0 w 6"/>
                  <a:gd name="T5" fmla="*/ 0 h 104"/>
                  <a:gd name="T6" fmla="*/ 6 w 6"/>
                  <a:gd name="T7" fmla="*/ 0 h 104"/>
                  <a:gd name="T8" fmla="*/ 6 w 6"/>
                  <a:gd name="T9" fmla="*/ 104 h 104"/>
                  <a:gd name="T10" fmla="*/ 0 60000 65536"/>
                  <a:gd name="T11" fmla="*/ 0 60000 65536"/>
                  <a:gd name="T12" fmla="*/ 0 60000 65536"/>
                  <a:gd name="T13" fmla="*/ 0 60000 65536"/>
                  <a:gd name="T14" fmla="*/ 0 60000 65536"/>
                  <a:gd name="T15" fmla="*/ 0 w 6"/>
                  <a:gd name="T16" fmla="*/ 0 h 104"/>
                  <a:gd name="T17" fmla="*/ 6 w 6"/>
                  <a:gd name="T18" fmla="*/ 104 h 104"/>
                </a:gdLst>
                <a:ahLst/>
                <a:cxnLst>
                  <a:cxn ang="T10">
                    <a:pos x="T0" y="T1"/>
                  </a:cxn>
                  <a:cxn ang="T11">
                    <a:pos x="T2" y="T3"/>
                  </a:cxn>
                  <a:cxn ang="T12">
                    <a:pos x="T4" y="T5"/>
                  </a:cxn>
                  <a:cxn ang="T13">
                    <a:pos x="T6" y="T7"/>
                  </a:cxn>
                  <a:cxn ang="T14">
                    <a:pos x="T8" y="T9"/>
                  </a:cxn>
                </a:cxnLst>
                <a:rect l="T15" t="T16" r="T17" b="T18"/>
                <a:pathLst>
                  <a:path w="6" h="104">
                    <a:moveTo>
                      <a:pt x="6" y="104"/>
                    </a:moveTo>
                    <a:lnTo>
                      <a:pt x="0" y="103"/>
                    </a:lnTo>
                    <a:lnTo>
                      <a:pt x="0" y="0"/>
                    </a:lnTo>
                    <a:lnTo>
                      <a:pt x="6" y="0"/>
                    </a:lnTo>
                    <a:lnTo>
                      <a:pt x="6" y="104"/>
                    </a:lnTo>
                    <a:close/>
                  </a:path>
                </a:pathLst>
              </a:custGeom>
              <a:solidFill>
                <a:srgbClr val="F895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30" name="Freeform 667"/>
              <p:cNvSpPr>
                <a:spLocks/>
              </p:cNvSpPr>
              <p:nvPr/>
            </p:nvSpPr>
            <p:spPr bwMode="auto">
              <a:xfrm>
                <a:off x="1243" y="3765"/>
                <a:ext cx="4" cy="105"/>
              </a:xfrm>
              <a:custGeom>
                <a:avLst/>
                <a:gdLst>
                  <a:gd name="T0" fmla="*/ 4 w 4"/>
                  <a:gd name="T1" fmla="*/ 105 h 105"/>
                  <a:gd name="T2" fmla="*/ 0 w 4"/>
                  <a:gd name="T3" fmla="*/ 104 h 105"/>
                  <a:gd name="T4" fmla="*/ 0 w 4"/>
                  <a:gd name="T5" fmla="*/ 0 h 105"/>
                  <a:gd name="T6" fmla="*/ 4 w 4"/>
                  <a:gd name="T7" fmla="*/ 2 h 105"/>
                  <a:gd name="T8" fmla="*/ 4 w 4"/>
                  <a:gd name="T9" fmla="*/ 105 h 105"/>
                  <a:gd name="T10" fmla="*/ 0 60000 65536"/>
                  <a:gd name="T11" fmla="*/ 0 60000 65536"/>
                  <a:gd name="T12" fmla="*/ 0 60000 65536"/>
                  <a:gd name="T13" fmla="*/ 0 60000 65536"/>
                  <a:gd name="T14" fmla="*/ 0 60000 65536"/>
                  <a:gd name="T15" fmla="*/ 0 w 4"/>
                  <a:gd name="T16" fmla="*/ 0 h 105"/>
                  <a:gd name="T17" fmla="*/ 4 w 4"/>
                  <a:gd name="T18" fmla="*/ 105 h 105"/>
                </a:gdLst>
                <a:ahLst/>
                <a:cxnLst>
                  <a:cxn ang="T10">
                    <a:pos x="T0" y="T1"/>
                  </a:cxn>
                  <a:cxn ang="T11">
                    <a:pos x="T2" y="T3"/>
                  </a:cxn>
                  <a:cxn ang="T12">
                    <a:pos x="T4" y="T5"/>
                  </a:cxn>
                  <a:cxn ang="T13">
                    <a:pos x="T6" y="T7"/>
                  </a:cxn>
                  <a:cxn ang="T14">
                    <a:pos x="T8" y="T9"/>
                  </a:cxn>
                </a:cxnLst>
                <a:rect l="T15" t="T16" r="T17" b="T18"/>
                <a:pathLst>
                  <a:path w="4" h="105">
                    <a:moveTo>
                      <a:pt x="4" y="105"/>
                    </a:moveTo>
                    <a:lnTo>
                      <a:pt x="0" y="104"/>
                    </a:lnTo>
                    <a:lnTo>
                      <a:pt x="0" y="0"/>
                    </a:lnTo>
                    <a:lnTo>
                      <a:pt x="4" y="2"/>
                    </a:lnTo>
                    <a:lnTo>
                      <a:pt x="4" y="105"/>
                    </a:lnTo>
                    <a:close/>
                  </a:path>
                </a:pathLst>
              </a:custGeom>
              <a:solidFill>
                <a:srgbClr val="F29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31" name="Freeform 668"/>
              <p:cNvSpPr>
                <a:spLocks/>
              </p:cNvSpPr>
              <p:nvPr/>
            </p:nvSpPr>
            <p:spPr bwMode="auto">
              <a:xfrm>
                <a:off x="1240" y="3763"/>
                <a:ext cx="3" cy="106"/>
              </a:xfrm>
              <a:custGeom>
                <a:avLst/>
                <a:gdLst>
                  <a:gd name="T0" fmla="*/ 3 w 3"/>
                  <a:gd name="T1" fmla="*/ 106 h 106"/>
                  <a:gd name="T2" fmla="*/ 0 w 3"/>
                  <a:gd name="T3" fmla="*/ 104 h 106"/>
                  <a:gd name="T4" fmla="*/ 0 w 3"/>
                  <a:gd name="T5" fmla="*/ 0 h 106"/>
                  <a:gd name="T6" fmla="*/ 3 w 3"/>
                  <a:gd name="T7" fmla="*/ 2 h 106"/>
                  <a:gd name="T8" fmla="*/ 3 w 3"/>
                  <a:gd name="T9" fmla="*/ 106 h 106"/>
                  <a:gd name="T10" fmla="*/ 0 60000 65536"/>
                  <a:gd name="T11" fmla="*/ 0 60000 65536"/>
                  <a:gd name="T12" fmla="*/ 0 60000 65536"/>
                  <a:gd name="T13" fmla="*/ 0 60000 65536"/>
                  <a:gd name="T14" fmla="*/ 0 60000 65536"/>
                  <a:gd name="T15" fmla="*/ 0 w 3"/>
                  <a:gd name="T16" fmla="*/ 0 h 106"/>
                  <a:gd name="T17" fmla="*/ 3 w 3"/>
                  <a:gd name="T18" fmla="*/ 106 h 106"/>
                </a:gdLst>
                <a:ahLst/>
                <a:cxnLst>
                  <a:cxn ang="T10">
                    <a:pos x="T0" y="T1"/>
                  </a:cxn>
                  <a:cxn ang="T11">
                    <a:pos x="T2" y="T3"/>
                  </a:cxn>
                  <a:cxn ang="T12">
                    <a:pos x="T4" y="T5"/>
                  </a:cxn>
                  <a:cxn ang="T13">
                    <a:pos x="T6" y="T7"/>
                  </a:cxn>
                  <a:cxn ang="T14">
                    <a:pos x="T8" y="T9"/>
                  </a:cxn>
                </a:cxnLst>
                <a:rect l="T15" t="T16" r="T17" b="T18"/>
                <a:pathLst>
                  <a:path w="3" h="106">
                    <a:moveTo>
                      <a:pt x="3" y="106"/>
                    </a:moveTo>
                    <a:lnTo>
                      <a:pt x="0" y="104"/>
                    </a:lnTo>
                    <a:lnTo>
                      <a:pt x="0" y="0"/>
                    </a:lnTo>
                    <a:lnTo>
                      <a:pt x="3" y="2"/>
                    </a:lnTo>
                    <a:lnTo>
                      <a:pt x="3" y="106"/>
                    </a:lnTo>
                    <a:close/>
                  </a:path>
                </a:pathLst>
              </a:custGeom>
              <a:solidFill>
                <a:srgbClr val="EB8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32" name="Freeform 669"/>
              <p:cNvSpPr>
                <a:spLocks/>
              </p:cNvSpPr>
              <p:nvPr/>
            </p:nvSpPr>
            <p:spPr bwMode="auto">
              <a:xfrm>
                <a:off x="1237" y="3762"/>
                <a:ext cx="3" cy="105"/>
              </a:xfrm>
              <a:custGeom>
                <a:avLst/>
                <a:gdLst>
                  <a:gd name="T0" fmla="*/ 3 w 3"/>
                  <a:gd name="T1" fmla="*/ 105 h 105"/>
                  <a:gd name="T2" fmla="*/ 0 w 3"/>
                  <a:gd name="T3" fmla="*/ 103 h 105"/>
                  <a:gd name="T4" fmla="*/ 0 w 3"/>
                  <a:gd name="T5" fmla="*/ 0 h 105"/>
                  <a:gd name="T6" fmla="*/ 3 w 3"/>
                  <a:gd name="T7" fmla="*/ 1 h 105"/>
                  <a:gd name="T8" fmla="*/ 3 w 3"/>
                  <a:gd name="T9" fmla="*/ 105 h 105"/>
                  <a:gd name="T10" fmla="*/ 0 60000 65536"/>
                  <a:gd name="T11" fmla="*/ 0 60000 65536"/>
                  <a:gd name="T12" fmla="*/ 0 60000 65536"/>
                  <a:gd name="T13" fmla="*/ 0 60000 65536"/>
                  <a:gd name="T14" fmla="*/ 0 60000 65536"/>
                  <a:gd name="T15" fmla="*/ 0 w 3"/>
                  <a:gd name="T16" fmla="*/ 0 h 105"/>
                  <a:gd name="T17" fmla="*/ 3 w 3"/>
                  <a:gd name="T18" fmla="*/ 105 h 105"/>
                </a:gdLst>
                <a:ahLst/>
                <a:cxnLst>
                  <a:cxn ang="T10">
                    <a:pos x="T0" y="T1"/>
                  </a:cxn>
                  <a:cxn ang="T11">
                    <a:pos x="T2" y="T3"/>
                  </a:cxn>
                  <a:cxn ang="T12">
                    <a:pos x="T4" y="T5"/>
                  </a:cxn>
                  <a:cxn ang="T13">
                    <a:pos x="T6" y="T7"/>
                  </a:cxn>
                  <a:cxn ang="T14">
                    <a:pos x="T8" y="T9"/>
                  </a:cxn>
                </a:cxnLst>
                <a:rect l="T15" t="T16" r="T17" b="T18"/>
                <a:pathLst>
                  <a:path w="3" h="105">
                    <a:moveTo>
                      <a:pt x="3" y="105"/>
                    </a:moveTo>
                    <a:lnTo>
                      <a:pt x="0" y="103"/>
                    </a:lnTo>
                    <a:lnTo>
                      <a:pt x="0" y="0"/>
                    </a:lnTo>
                    <a:lnTo>
                      <a:pt x="3" y="1"/>
                    </a:lnTo>
                    <a:lnTo>
                      <a:pt x="3" y="105"/>
                    </a:lnTo>
                    <a:close/>
                  </a:path>
                </a:pathLst>
              </a:custGeom>
              <a:solidFill>
                <a:srgbClr val="E48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33" name="Freeform 670"/>
              <p:cNvSpPr>
                <a:spLocks/>
              </p:cNvSpPr>
              <p:nvPr/>
            </p:nvSpPr>
            <p:spPr bwMode="auto">
              <a:xfrm>
                <a:off x="1237" y="3760"/>
                <a:ext cx="0" cy="105"/>
              </a:xfrm>
              <a:custGeom>
                <a:avLst/>
                <a:gdLst>
                  <a:gd name="T0" fmla="*/ 105 h 105"/>
                  <a:gd name="T1" fmla="*/ 104 h 105"/>
                  <a:gd name="T2" fmla="*/ 0 h 105"/>
                  <a:gd name="T3" fmla="*/ 2 h 105"/>
                  <a:gd name="T4" fmla="*/ 105 h 105"/>
                  <a:gd name="T5" fmla="*/ 0 60000 65536"/>
                  <a:gd name="T6" fmla="*/ 0 60000 65536"/>
                  <a:gd name="T7" fmla="*/ 0 60000 65536"/>
                  <a:gd name="T8" fmla="*/ 0 60000 65536"/>
                  <a:gd name="T9" fmla="*/ 0 60000 65536"/>
                  <a:gd name="T10" fmla="*/ 0 h 105"/>
                  <a:gd name="T11" fmla="*/ 105 h 105"/>
                </a:gdLst>
                <a:ahLst/>
                <a:cxnLst>
                  <a:cxn ang="T5">
                    <a:pos x="0" y="T0"/>
                  </a:cxn>
                  <a:cxn ang="T6">
                    <a:pos x="0" y="T1"/>
                  </a:cxn>
                  <a:cxn ang="T7">
                    <a:pos x="0" y="T2"/>
                  </a:cxn>
                  <a:cxn ang="T8">
                    <a:pos x="0" y="T3"/>
                  </a:cxn>
                  <a:cxn ang="T9">
                    <a:pos x="0" y="T4"/>
                  </a:cxn>
                </a:cxnLst>
                <a:rect l="0" t="T10" r="0" b="T11"/>
                <a:pathLst>
                  <a:path h="105">
                    <a:moveTo>
                      <a:pt x="0" y="105"/>
                    </a:moveTo>
                    <a:lnTo>
                      <a:pt x="0" y="104"/>
                    </a:lnTo>
                    <a:lnTo>
                      <a:pt x="0" y="0"/>
                    </a:lnTo>
                    <a:lnTo>
                      <a:pt x="0" y="2"/>
                    </a:lnTo>
                    <a:lnTo>
                      <a:pt x="0" y="105"/>
                    </a:lnTo>
                    <a:close/>
                  </a:path>
                </a:pathLst>
              </a:custGeom>
              <a:solidFill>
                <a:srgbClr val="DD85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34" name="Freeform 671"/>
              <p:cNvSpPr>
                <a:spLocks/>
              </p:cNvSpPr>
              <p:nvPr/>
            </p:nvSpPr>
            <p:spPr bwMode="auto">
              <a:xfrm>
                <a:off x="1237" y="3744"/>
                <a:ext cx="160" cy="27"/>
              </a:xfrm>
              <a:custGeom>
                <a:avLst/>
                <a:gdLst>
                  <a:gd name="T0" fmla="*/ 93 w 160"/>
                  <a:gd name="T1" fmla="*/ 0 h 27"/>
                  <a:gd name="T2" fmla="*/ 103 w 160"/>
                  <a:gd name="T3" fmla="*/ 0 h 27"/>
                  <a:gd name="T4" fmla="*/ 113 w 160"/>
                  <a:gd name="T5" fmla="*/ 0 h 27"/>
                  <a:gd name="T6" fmla="*/ 122 w 160"/>
                  <a:gd name="T7" fmla="*/ 1 h 27"/>
                  <a:gd name="T8" fmla="*/ 130 w 160"/>
                  <a:gd name="T9" fmla="*/ 2 h 27"/>
                  <a:gd name="T10" fmla="*/ 138 w 160"/>
                  <a:gd name="T11" fmla="*/ 3 h 27"/>
                  <a:gd name="T12" fmla="*/ 144 w 160"/>
                  <a:gd name="T13" fmla="*/ 4 h 27"/>
                  <a:gd name="T14" fmla="*/ 150 w 160"/>
                  <a:gd name="T15" fmla="*/ 5 h 27"/>
                  <a:gd name="T16" fmla="*/ 155 w 160"/>
                  <a:gd name="T17" fmla="*/ 6 h 27"/>
                  <a:gd name="T18" fmla="*/ 158 w 160"/>
                  <a:gd name="T19" fmla="*/ 8 h 27"/>
                  <a:gd name="T20" fmla="*/ 160 w 160"/>
                  <a:gd name="T21" fmla="*/ 9 h 27"/>
                  <a:gd name="T22" fmla="*/ 160 w 160"/>
                  <a:gd name="T23" fmla="*/ 11 h 27"/>
                  <a:gd name="T24" fmla="*/ 160 w 160"/>
                  <a:gd name="T25" fmla="*/ 14 h 27"/>
                  <a:gd name="T26" fmla="*/ 157 w 160"/>
                  <a:gd name="T27" fmla="*/ 15 h 27"/>
                  <a:gd name="T28" fmla="*/ 154 w 160"/>
                  <a:gd name="T29" fmla="*/ 17 h 27"/>
                  <a:gd name="T30" fmla="*/ 149 w 160"/>
                  <a:gd name="T31" fmla="*/ 18 h 27"/>
                  <a:gd name="T32" fmla="*/ 143 w 160"/>
                  <a:gd name="T33" fmla="*/ 20 h 27"/>
                  <a:gd name="T34" fmla="*/ 137 w 160"/>
                  <a:gd name="T35" fmla="*/ 22 h 27"/>
                  <a:gd name="T36" fmla="*/ 129 w 160"/>
                  <a:gd name="T37" fmla="*/ 23 h 27"/>
                  <a:gd name="T38" fmla="*/ 120 w 160"/>
                  <a:gd name="T39" fmla="*/ 24 h 27"/>
                  <a:gd name="T40" fmla="*/ 111 w 160"/>
                  <a:gd name="T41" fmla="*/ 25 h 27"/>
                  <a:gd name="T42" fmla="*/ 102 w 160"/>
                  <a:gd name="T43" fmla="*/ 26 h 27"/>
                  <a:gd name="T44" fmla="*/ 93 w 160"/>
                  <a:gd name="T45" fmla="*/ 27 h 27"/>
                  <a:gd name="T46" fmla="*/ 82 w 160"/>
                  <a:gd name="T47" fmla="*/ 27 h 27"/>
                  <a:gd name="T48" fmla="*/ 67 w 160"/>
                  <a:gd name="T49" fmla="*/ 27 h 27"/>
                  <a:gd name="T50" fmla="*/ 57 w 160"/>
                  <a:gd name="T51" fmla="*/ 27 h 27"/>
                  <a:gd name="T52" fmla="*/ 47 w 160"/>
                  <a:gd name="T53" fmla="*/ 27 h 27"/>
                  <a:gd name="T54" fmla="*/ 39 w 160"/>
                  <a:gd name="T55" fmla="*/ 27 h 27"/>
                  <a:gd name="T56" fmla="*/ 30 w 160"/>
                  <a:gd name="T57" fmla="*/ 26 h 27"/>
                  <a:gd name="T58" fmla="*/ 22 w 160"/>
                  <a:gd name="T59" fmla="*/ 25 h 27"/>
                  <a:gd name="T60" fmla="*/ 16 w 160"/>
                  <a:gd name="T61" fmla="*/ 23 h 27"/>
                  <a:gd name="T62" fmla="*/ 10 w 160"/>
                  <a:gd name="T63" fmla="*/ 23 h 27"/>
                  <a:gd name="T64" fmla="*/ 6 w 160"/>
                  <a:gd name="T65" fmla="*/ 21 h 27"/>
                  <a:gd name="T66" fmla="*/ 3 w 160"/>
                  <a:gd name="T67" fmla="*/ 19 h 27"/>
                  <a:gd name="T68" fmla="*/ 0 w 160"/>
                  <a:gd name="T69" fmla="*/ 18 h 27"/>
                  <a:gd name="T70" fmla="*/ 0 w 160"/>
                  <a:gd name="T71" fmla="*/ 16 h 27"/>
                  <a:gd name="T72" fmla="*/ 0 w 160"/>
                  <a:gd name="T73" fmla="*/ 14 h 27"/>
                  <a:gd name="T74" fmla="*/ 3 w 160"/>
                  <a:gd name="T75" fmla="*/ 12 h 27"/>
                  <a:gd name="T76" fmla="*/ 6 w 160"/>
                  <a:gd name="T77" fmla="*/ 10 h 27"/>
                  <a:gd name="T78" fmla="*/ 11 w 160"/>
                  <a:gd name="T79" fmla="*/ 9 h 27"/>
                  <a:gd name="T80" fmla="*/ 17 w 160"/>
                  <a:gd name="T81" fmla="*/ 7 h 27"/>
                  <a:gd name="T82" fmla="*/ 23 w 160"/>
                  <a:gd name="T83" fmla="*/ 6 h 27"/>
                  <a:gd name="T84" fmla="*/ 31 w 160"/>
                  <a:gd name="T85" fmla="*/ 5 h 27"/>
                  <a:gd name="T86" fmla="*/ 40 w 160"/>
                  <a:gd name="T87" fmla="*/ 4 h 27"/>
                  <a:gd name="T88" fmla="*/ 49 w 160"/>
                  <a:gd name="T89" fmla="*/ 3 h 27"/>
                  <a:gd name="T90" fmla="*/ 58 w 160"/>
                  <a:gd name="T91" fmla="*/ 2 h 27"/>
                  <a:gd name="T92" fmla="*/ 68 w 160"/>
                  <a:gd name="T93" fmla="*/ 1 h 27"/>
                  <a:gd name="T94" fmla="*/ 78 w 160"/>
                  <a:gd name="T95" fmla="*/ 0 h 27"/>
                  <a:gd name="T96" fmla="*/ 93 w 160"/>
                  <a:gd name="T97" fmla="*/ 0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0"/>
                  <a:gd name="T148" fmla="*/ 0 h 27"/>
                  <a:gd name="T149" fmla="*/ 160 w 160"/>
                  <a:gd name="T150" fmla="*/ 27 h 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0" h="27">
                    <a:moveTo>
                      <a:pt x="93" y="0"/>
                    </a:moveTo>
                    <a:lnTo>
                      <a:pt x="103" y="0"/>
                    </a:lnTo>
                    <a:lnTo>
                      <a:pt x="113" y="0"/>
                    </a:lnTo>
                    <a:lnTo>
                      <a:pt x="122" y="1"/>
                    </a:lnTo>
                    <a:lnTo>
                      <a:pt x="130" y="2"/>
                    </a:lnTo>
                    <a:lnTo>
                      <a:pt x="138" y="3"/>
                    </a:lnTo>
                    <a:lnTo>
                      <a:pt x="144" y="4"/>
                    </a:lnTo>
                    <a:lnTo>
                      <a:pt x="150" y="5"/>
                    </a:lnTo>
                    <a:lnTo>
                      <a:pt x="155" y="6"/>
                    </a:lnTo>
                    <a:lnTo>
                      <a:pt x="158" y="8"/>
                    </a:lnTo>
                    <a:lnTo>
                      <a:pt x="160" y="9"/>
                    </a:lnTo>
                    <a:lnTo>
                      <a:pt x="160" y="11"/>
                    </a:lnTo>
                    <a:lnTo>
                      <a:pt x="160" y="14"/>
                    </a:lnTo>
                    <a:lnTo>
                      <a:pt x="157" y="15"/>
                    </a:lnTo>
                    <a:lnTo>
                      <a:pt x="154" y="17"/>
                    </a:lnTo>
                    <a:lnTo>
                      <a:pt x="149" y="18"/>
                    </a:lnTo>
                    <a:lnTo>
                      <a:pt x="143" y="20"/>
                    </a:lnTo>
                    <a:lnTo>
                      <a:pt x="137" y="22"/>
                    </a:lnTo>
                    <a:lnTo>
                      <a:pt x="129" y="23"/>
                    </a:lnTo>
                    <a:lnTo>
                      <a:pt x="120" y="24"/>
                    </a:lnTo>
                    <a:lnTo>
                      <a:pt x="111" y="25"/>
                    </a:lnTo>
                    <a:lnTo>
                      <a:pt x="102" y="26"/>
                    </a:lnTo>
                    <a:lnTo>
                      <a:pt x="93" y="27"/>
                    </a:lnTo>
                    <a:lnTo>
                      <a:pt x="82" y="27"/>
                    </a:lnTo>
                    <a:lnTo>
                      <a:pt x="67" y="27"/>
                    </a:lnTo>
                    <a:lnTo>
                      <a:pt x="57" y="27"/>
                    </a:lnTo>
                    <a:lnTo>
                      <a:pt x="47" y="27"/>
                    </a:lnTo>
                    <a:lnTo>
                      <a:pt x="39" y="27"/>
                    </a:lnTo>
                    <a:lnTo>
                      <a:pt x="30" y="26"/>
                    </a:lnTo>
                    <a:lnTo>
                      <a:pt x="22" y="25"/>
                    </a:lnTo>
                    <a:lnTo>
                      <a:pt x="16" y="23"/>
                    </a:lnTo>
                    <a:lnTo>
                      <a:pt x="10" y="23"/>
                    </a:lnTo>
                    <a:lnTo>
                      <a:pt x="6" y="21"/>
                    </a:lnTo>
                    <a:lnTo>
                      <a:pt x="3" y="19"/>
                    </a:lnTo>
                    <a:lnTo>
                      <a:pt x="0" y="18"/>
                    </a:lnTo>
                    <a:lnTo>
                      <a:pt x="0" y="16"/>
                    </a:lnTo>
                    <a:lnTo>
                      <a:pt x="0" y="14"/>
                    </a:lnTo>
                    <a:lnTo>
                      <a:pt x="3" y="12"/>
                    </a:lnTo>
                    <a:lnTo>
                      <a:pt x="6" y="10"/>
                    </a:lnTo>
                    <a:lnTo>
                      <a:pt x="11" y="9"/>
                    </a:lnTo>
                    <a:lnTo>
                      <a:pt x="17" y="7"/>
                    </a:lnTo>
                    <a:lnTo>
                      <a:pt x="23" y="6"/>
                    </a:lnTo>
                    <a:lnTo>
                      <a:pt x="31" y="5"/>
                    </a:lnTo>
                    <a:lnTo>
                      <a:pt x="40" y="4"/>
                    </a:lnTo>
                    <a:lnTo>
                      <a:pt x="49" y="3"/>
                    </a:lnTo>
                    <a:lnTo>
                      <a:pt x="58" y="2"/>
                    </a:lnTo>
                    <a:lnTo>
                      <a:pt x="68" y="1"/>
                    </a:lnTo>
                    <a:lnTo>
                      <a:pt x="78" y="0"/>
                    </a:lnTo>
                    <a:lnTo>
                      <a:pt x="93" y="0"/>
                    </a:lnTo>
                    <a:close/>
                  </a:path>
                </a:pathLst>
              </a:custGeom>
              <a:solidFill>
                <a:srgbClr val="BF7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35" name="Freeform 672"/>
              <p:cNvSpPr>
                <a:spLocks/>
              </p:cNvSpPr>
              <p:nvPr/>
            </p:nvSpPr>
            <p:spPr bwMode="auto">
              <a:xfrm>
                <a:off x="1237" y="3859"/>
                <a:ext cx="160" cy="16"/>
              </a:xfrm>
              <a:custGeom>
                <a:avLst/>
                <a:gdLst>
                  <a:gd name="T0" fmla="*/ 160 w 160"/>
                  <a:gd name="T1" fmla="*/ 0 h 16"/>
                  <a:gd name="T2" fmla="*/ 160 w 160"/>
                  <a:gd name="T3" fmla="*/ 2 h 16"/>
                  <a:gd name="T4" fmla="*/ 157 w 160"/>
                  <a:gd name="T5" fmla="*/ 4 h 16"/>
                  <a:gd name="T6" fmla="*/ 154 w 160"/>
                  <a:gd name="T7" fmla="*/ 6 h 16"/>
                  <a:gd name="T8" fmla="*/ 149 w 160"/>
                  <a:gd name="T9" fmla="*/ 7 h 16"/>
                  <a:gd name="T10" fmla="*/ 143 w 160"/>
                  <a:gd name="T11" fmla="*/ 9 h 16"/>
                  <a:gd name="T12" fmla="*/ 137 w 160"/>
                  <a:gd name="T13" fmla="*/ 11 h 16"/>
                  <a:gd name="T14" fmla="*/ 129 w 160"/>
                  <a:gd name="T15" fmla="*/ 12 h 16"/>
                  <a:gd name="T16" fmla="*/ 120 w 160"/>
                  <a:gd name="T17" fmla="*/ 13 h 16"/>
                  <a:gd name="T18" fmla="*/ 111 w 160"/>
                  <a:gd name="T19" fmla="*/ 14 h 16"/>
                  <a:gd name="T20" fmla="*/ 102 w 160"/>
                  <a:gd name="T21" fmla="*/ 15 h 16"/>
                  <a:gd name="T22" fmla="*/ 93 w 160"/>
                  <a:gd name="T23" fmla="*/ 15 h 16"/>
                  <a:gd name="T24" fmla="*/ 82 w 160"/>
                  <a:gd name="T25" fmla="*/ 16 h 16"/>
                  <a:gd name="T26" fmla="*/ 67 w 160"/>
                  <a:gd name="T27" fmla="*/ 16 h 16"/>
                  <a:gd name="T28" fmla="*/ 57 w 160"/>
                  <a:gd name="T29" fmla="*/ 16 h 16"/>
                  <a:gd name="T30" fmla="*/ 47 w 160"/>
                  <a:gd name="T31" fmla="*/ 15 h 16"/>
                  <a:gd name="T32" fmla="*/ 39 w 160"/>
                  <a:gd name="T33" fmla="*/ 15 h 16"/>
                  <a:gd name="T34" fmla="*/ 30 w 160"/>
                  <a:gd name="T35" fmla="*/ 15 h 16"/>
                  <a:gd name="T36" fmla="*/ 22 w 160"/>
                  <a:gd name="T37" fmla="*/ 14 h 16"/>
                  <a:gd name="T38" fmla="*/ 16 w 160"/>
                  <a:gd name="T39" fmla="*/ 12 h 16"/>
                  <a:gd name="T40" fmla="*/ 10 w 160"/>
                  <a:gd name="T41" fmla="*/ 11 h 16"/>
                  <a:gd name="T42" fmla="*/ 6 w 160"/>
                  <a:gd name="T43" fmla="*/ 10 h 16"/>
                  <a:gd name="T44" fmla="*/ 3 w 160"/>
                  <a:gd name="T45" fmla="*/ 8 h 16"/>
                  <a:gd name="T46" fmla="*/ 0 w 160"/>
                  <a:gd name="T47" fmla="*/ 6 h 16"/>
                  <a:gd name="T48" fmla="*/ 0 w 160"/>
                  <a:gd name="T49" fmla="*/ 5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0"/>
                  <a:gd name="T76" fmla="*/ 0 h 16"/>
                  <a:gd name="T77" fmla="*/ 160 w 160"/>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0" h="16">
                    <a:moveTo>
                      <a:pt x="160" y="0"/>
                    </a:moveTo>
                    <a:lnTo>
                      <a:pt x="160" y="2"/>
                    </a:lnTo>
                    <a:lnTo>
                      <a:pt x="157" y="4"/>
                    </a:lnTo>
                    <a:lnTo>
                      <a:pt x="154" y="6"/>
                    </a:lnTo>
                    <a:lnTo>
                      <a:pt x="149" y="7"/>
                    </a:lnTo>
                    <a:lnTo>
                      <a:pt x="143" y="9"/>
                    </a:lnTo>
                    <a:lnTo>
                      <a:pt x="137" y="11"/>
                    </a:lnTo>
                    <a:lnTo>
                      <a:pt x="129" y="12"/>
                    </a:lnTo>
                    <a:lnTo>
                      <a:pt x="120" y="13"/>
                    </a:lnTo>
                    <a:lnTo>
                      <a:pt x="111" y="14"/>
                    </a:lnTo>
                    <a:lnTo>
                      <a:pt x="102" y="15"/>
                    </a:lnTo>
                    <a:lnTo>
                      <a:pt x="93" y="15"/>
                    </a:lnTo>
                    <a:lnTo>
                      <a:pt x="82" y="16"/>
                    </a:lnTo>
                    <a:lnTo>
                      <a:pt x="67" y="16"/>
                    </a:lnTo>
                    <a:lnTo>
                      <a:pt x="57" y="16"/>
                    </a:lnTo>
                    <a:lnTo>
                      <a:pt x="47" y="15"/>
                    </a:lnTo>
                    <a:lnTo>
                      <a:pt x="39" y="15"/>
                    </a:lnTo>
                    <a:lnTo>
                      <a:pt x="30" y="15"/>
                    </a:lnTo>
                    <a:lnTo>
                      <a:pt x="22" y="14"/>
                    </a:lnTo>
                    <a:lnTo>
                      <a:pt x="16" y="12"/>
                    </a:lnTo>
                    <a:lnTo>
                      <a:pt x="10" y="11"/>
                    </a:lnTo>
                    <a:lnTo>
                      <a:pt x="6" y="10"/>
                    </a:lnTo>
                    <a:lnTo>
                      <a:pt x="3" y="8"/>
                    </a:lnTo>
                    <a:lnTo>
                      <a:pt x="0" y="6"/>
                    </a:lnTo>
                    <a:lnTo>
                      <a:pt x="0" y="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136" name="Freeform 673"/>
              <p:cNvSpPr>
                <a:spLocks/>
              </p:cNvSpPr>
              <p:nvPr/>
            </p:nvSpPr>
            <p:spPr bwMode="auto">
              <a:xfrm>
                <a:off x="1237" y="3744"/>
                <a:ext cx="160" cy="27"/>
              </a:xfrm>
              <a:custGeom>
                <a:avLst/>
                <a:gdLst>
                  <a:gd name="T0" fmla="*/ 93 w 160"/>
                  <a:gd name="T1" fmla="*/ 0 h 27"/>
                  <a:gd name="T2" fmla="*/ 103 w 160"/>
                  <a:gd name="T3" fmla="*/ 0 h 27"/>
                  <a:gd name="T4" fmla="*/ 113 w 160"/>
                  <a:gd name="T5" fmla="*/ 0 h 27"/>
                  <a:gd name="T6" fmla="*/ 122 w 160"/>
                  <a:gd name="T7" fmla="*/ 1 h 27"/>
                  <a:gd name="T8" fmla="*/ 130 w 160"/>
                  <a:gd name="T9" fmla="*/ 2 h 27"/>
                  <a:gd name="T10" fmla="*/ 138 w 160"/>
                  <a:gd name="T11" fmla="*/ 3 h 27"/>
                  <a:gd name="T12" fmla="*/ 144 w 160"/>
                  <a:gd name="T13" fmla="*/ 4 h 27"/>
                  <a:gd name="T14" fmla="*/ 150 w 160"/>
                  <a:gd name="T15" fmla="*/ 5 h 27"/>
                  <a:gd name="T16" fmla="*/ 155 w 160"/>
                  <a:gd name="T17" fmla="*/ 6 h 27"/>
                  <a:gd name="T18" fmla="*/ 158 w 160"/>
                  <a:gd name="T19" fmla="*/ 8 h 27"/>
                  <a:gd name="T20" fmla="*/ 160 w 160"/>
                  <a:gd name="T21" fmla="*/ 9 h 27"/>
                  <a:gd name="T22" fmla="*/ 160 w 160"/>
                  <a:gd name="T23" fmla="*/ 11 h 27"/>
                  <a:gd name="T24" fmla="*/ 160 w 160"/>
                  <a:gd name="T25" fmla="*/ 14 h 27"/>
                  <a:gd name="T26" fmla="*/ 157 w 160"/>
                  <a:gd name="T27" fmla="*/ 15 h 27"/>
                  <a:gd name="T28" fmla="*/ 154 w 160"/>
                  <a:gd name="T29" fmla="*/ 17 h 27"/>
                  <a:gd name="T30" fmla="*/ 149 w 160"/>
                  <a:gd name="T31" fmla="*/ 18 h 27"/>
                  <a:gd name="T32" fmla="*/ 143 w 160"/>
                  <a:gd name="T33" fmla="*/ 20 h 27"/>
                  <a:gd name="T34" fmla="*/ 137 w 160"/>
                  <a:gd name="T35" fmla="*/ 22 h 27"/>
                  <a:gd name="T36" fmla="*/ 129 w 160"/>
                  <a:gd name="T37" fmla="*/ 23 h 27"/>
                  <a:gd name="T38" fmla="*/ 120 w 160"/>
                  <a:gd name="T39" fmla="*/ 24 h 27"/>
                  <a:gd name="T40" fmla="*/ 111 w 160"/>
                  <a:gd name="T41" fmla="*/ 25 h 27"/>
                  <a:gd name="T42" fmla="*/ 102 w 160"/>
                  <a:gd name="T43" fmla="*/ 26 h 27"/>
                  <a:gd name="T44" fmla="*/ 93 w 160"/>
                  <a:gd name="T45" fmla="*/ 27 h 27"/>
                  <a:gd name="T46" fmla="*/ 82 w 160"/>
                  <a:gd name="T47" fmla="*/ 27 h 27"/>
                  <a:gd name="T48" fmla="*/ 67 w 160"/>
                  <a:gd name="T49" fmla="*/ 27 h 27"/>
                  <a:gd name="T50" fmla="*/ 57 w 160"/>
                  <a:gd name="T51" fmla="*/ 27 h 27"/>
                  <a:gd name="T52" fmla="*/ 47 w 160"/>
                  <a:gd name="T53" fmla="*/ 27 h 27"/>
                  <a:gd name="T54" fmla="*/ 39 w 160"/>
                  <a:gd name="T55" fmla="*/ 27 h 27"/>
                  <a:gd name="T56" fmla="*/ 30 w 160"/>
                  <a:gd name="T57" fmla="*/ 26 h 27"/>
                  <a:gd name="T58" fmla="*/ 22 w 160"/>
                  <a:gd name="T59" fmla="*/ 25 h 27"/>
                  <a:gd name="T60" fmla="*/ 16 w 160"/>
                  <a:gd name="T61" fmla="*/ 23 h 27"/>
                  <a:gd name="T62" fmla="*/ 10 w 160"/>
                  <a:gd name="T63" fmla="*/ 23 h 27"/>
                  <a:gd name="T64" fmla="*/ 6 w 160"/>
                  <a:gd name="T65" fmla="*/ 21 h 27"/>
                  <a:gd name="T66" fmla="*/ 3 w 160"/>
                  <a:gd name="T67" fmla="*/ 19 h 27"/>
                  <a:gd name="T68" fmla="*/ 0 w 160"/>
                  <a:gd name="T69" fmla="*/ 18 h 27"/>
                  <a:gd name="T70" fmla="*/ 0 w 160"/>
                  <a:gd name="T71" fmla="*/ 16 h 27"/>
                  <a:gd name="T72" fmla="*/ 0 w 160"/>
                  <a:gd name="T73" fmla="*/ 14 h 27"/>
                  <a:gd name="T74" fmla="*/ 3 w 160"/>
                  <a:gd name="T75" fmla="*/ 12 h 27"/>
                  <a:gd name="T76" fmla="*/ 6 w 160"/>
                  <a:gd name="T77" fmla="*/ 10 h 27"/>
                  <a:gd name="T78" fmla="*/ 11 w 160"/>
                  <a:gd name="T79" fmla="*/ 9 h 27"/>
                  <a:gd name="T80" fmla="*/ 17 w 160"/>
                  <a:gd name="T81" fmla="*/ 7 h 27"/>
                  <a:gd name="T82" fmla="*/ 23 w 160"/>
                  <a:gd name="T83" fmla="*/ 6 h 27"/>
                  <a:gd name="T84" fmla="*/ 31 w 160"/>
                  <a:gd name="T85" fmla="*/ 5 h 27"/>
                  <a:gd name="T86" fmla="*/ 40 w 160"/>
                  <a:gd name="T87" fmla="*/ 4 h 27"/>
                  <a:gd name="T88" fmla="*/ 49 w 160"/>
                  <a:gd name="T89" fmla="*/ 3 h 27"/>
                  <a:gd name="T90" fmla="*/ 58 w 160"/>
                  <a:gd name="T91" fmla="*/ 2 h 27"/>
                  <a:gd name="T92" fmla="*/ 68 w 160"/>
                  <a:gd name="T93" fmla="*/ 1 h 27"/>
                  <a:gd name="T94" fmla="*/ 78 w 160"/>
                  <a:gd name="T95" fmla="*/ 0 h 27"/>
                  <a:gd name="T96" fmla="*/ 93 w 160"/>
                  <a:gd name="T97" fmla="*/ 0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0"/>
                  <a:gd name="T148" fmla="*/ 0 h 27"/>
                  <a:gd name="T149" fmla="*/ 160 w 160"/>
                  <a:gd name="T150" fmla="*/ 27 h 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0" h="27">
                    <a:moveTo>
                      <a:pt x="93" y="0"/>
                    </a:moveTo>
                    <a:lnTo>
                      <a:pt x="103" y="0"/>
                    </a:lnTo>
                    <a:lnTo>
                      <a:pt x="113" y="0"/>
                    </a:lnTo>
                    <a:lnTo>
                      <a:pt x="122" y="1"/>
                    </a:lnTo>
                    <a:lnTo>
                      <a:pt x="130" y="2"/>
                    </a:lnTo>
                    <a:lnTo>
                      <a:pt x="138" y="3"/>
                    </a:lnTo>
                    <a:lnTo>
                      <a:pt x="144" y="4"/>
                    </a:lnTo>
                    <a:lnTo>
                      <a:pt x="150" y="5"/>
                    </a:lnTo>
                    <a:lnTo>
                      <a:pt x="155" y="6"/>
                    </a:lnTo>
                    <a:lnTo>
                      <a:pt x="158" y="8"/>
                    </a:lnTo>
                    <a:lnTo>
                      <a:pt x="160" y="9"/>
                    </a:lnTo>
                    <a:lnTo>
                      <a:pt x="160" y="11"/>
                    </a:lnTo>
                    <a:lnTo>
                      <a:pt x="160" y="14"/>
                    </a:lnTo>
                    <a:lnTo>
                      <a:pt x="157" y="15"/>
                    </a:lnTo>
                    <a:lnTo>
                      <a:pt x="154" y="17"/>
                    </a:lnTo>
                    <a:lnTo>
                      <a:pt x="149" y="18"/>
                    </a:lnTo>
                    <a:lnTo>
                      <a:pt x="143" y="20"/>
                    </a:lnTo>
                    <a:lnTo>
                      <a:pt x="137" y="22"/>
                    </a:lnTo>
                    <a:lnTo>
                      <a:pt x="129" y="23"/>
                    </a:lnTo>
                    <a:lnTo>
                      <a:pt x="120" y="24"/>
                    </a:lnTo>
                    <a:lnTo>
                      <a:pt x="111" y="25"/>
                    </a:lnTo>
                    <a:lnTo>
                      <a:pt x="102" y="26"/>
                    </a:lnTo>
                    <a:lnTo>
                      <a:pt x="93" y="27"/>
                    </a:lnTo>
                    <a:lnTo>
                      <a:pt x="82" y="27"/>
                    </a:lnTo>
                    <a:lnTo>
                      <a:pt x="67" y="27"/>
                    </a:lnTo>
                    <a:lnTo>
                      <a:pt x="57" y="27"/>
                    </a:lnTo>
                    <a:lnTo>
                      <a:pt x="47" y="27"/>
                    </a:lnTo>
                    <a:lnTo>
                      <a:pt x="39" y="27"/>
                    </a:lnTo>
                    <a:lnTo>
                      <a:pt x="30" y="26"/>
                    </a:lnTo>
                    <a:lnTo>
                      <a:pt x="22" y="25"/>
                    </a:lnTo>
                    <a:lnTo>
                      <a:pt x="16" y="23"/>
                    </a:lnTo>
                    <a:lnTo>
                      <a:pt x="10" y="23"/>
                    </a:lnTo>
                    <a:lnTo>
                      <a:pt x="6" y="21"/>
                    </a:lnTo>
                    <a:lnTo>
                      <a:pt x="3" y="19"/>
                    </a:lnTo>
                    <a:lnTo>
                      <a:pt x="0" y="18"/>
                    </a:lnTo>
                    <a:lnTo>
                      <a:pt x="0" y="16"/>
                    </a:lnTo>
                    <a:lnTo>
                      <a:pt x="0" y="14"/>
                    </a:lnTo>
                    <a:lnTo>
                      <a:pt x="3" y="12"/>
                    </a:lnTo>
                    <a:lnTo>
                      <a:pt x="6" y="10"/>
                    </a:lnTo>
                    <a:lnTo>
                      <a:pt x="11" y="9"/>
                    </a:lnTo>
                    <a:lnTo>
                      <a:pt x="17" y="7"/>
                    </a:lnTo>
                    <a:lnTo>
                      <a:pt x="23" y="6"/>
                    </a:lnTo>
                    <a:lnTo>
                      <a:pt x="31" y="5"/>
                    </a:lnTo>
                    <a:lnTo>
                      <a:pt x="40" y="4"/>
                    </a:lnTo>
                    <a:lnTo>
                      <a:pt x="49" y="3"/>
                    </a:lnTo>
                    <a:lnTo>
                      <a:pt x="58" y="2"/>
                    </a:lnTo>
                    <a:lnTo>
                      <a:pt x="68" y="1"/>
                    </a:lnTo>
                    <a:lnTo>
                      <a:pt x="78" y="0"/>
                    </a:lnTo>
                    <a:lnTo>
                      <a:pt x="93"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137" name="Line 674"/>
              <p:cNvSpPr>
                <a:spLocks noChangeShapeType="1"/>
              </p:cNvSpPr>
              <p:nvPr/>
            </p:nvSpPr>
            <p:spPr bwMode="auto">
              <a:xfrm flipV="1">
                <a:off x="1397" y="3755"/>
                <a:ext cx="0" cy="10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138" name="Line 675"/>
              <p:cNvSpPr>
                <a:spLocks noChangeShapeType="1"/>
              </p:cNvSpPr>
              <p:nvPr/>
            </p:nvSpPr>
            <p:spPr bwMode="auto">
              <a:xfrm flipV="1">
                <a:off x="1237" y="3760"/>
                <a:ext cx="0" cy="10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139" name="Freeform 676"/>
              <p:cNvSpPr>
                <a:spLocks/>
              </p:cNvSpPr>
              <p:nvPr/>
            </p:nvSpPr>
            <p:spPr bwMode="auto">
              <a:xfrm>
                <a:off x="1604" y="3570"/>
                <a:ext cx="1" cy="291"/>
              </a:xfrm>
              <a:custGeom>
                <a:avLst/>
                <a:gdLst>
                  <a:gd name="T0" fmla="*/ 1 w 1"/>
                  <a:gd name="T1" fmla="*/ 289 h 291"/>
                  <a:gd name="T2" fmla="*/ 0 w 1"/>
                  <a:gd name="T3" fmla="*/ 291 h 291"/>
                  <a:gd name="T4" fmla="*/ 0 w 1"/>
                  <a:gd name="T5" fmla="*/ 3 h 291"/>
                  <a:gd name="T6" fmla="*/ 1 w 1"/>
                  <a:gd name="T7" fmla="*/ 0 h 291"/>
                  <a:gd name="T8" fmla="*/ 1 w 1"/>
                  <a:gd name="T9" fmla="*/ 289 h 291"/>
                  <a:gd name="T10" fmla="*/ 0 60000 65536"/>
                  <a:gd name="T11" fmla="*/ 0 60000 65536"/>
                  <a:gd name="T12" fmla="*/ 0 60000 65536"/>
                  <a:gd name="T13" fmla="*/ 0 60000 65536"/>
                  <a:gd name="T14" fmla="*/ 0 60000 65536"/>
                  <a:gd name="T15" fmla="*/ 0 w 1"/>
                  <a:gd name="T16" fmla="*/ 0 h 291"/>
                  <a:gd name="T17" fmla="*/ 1 w 1"/>
                  <a:gd name="T18" fmla="*/ 291 h 291"/>
                </a:gdLst>
                <a:ahLst/>
                <a:cxnLst>
                  <a:cxn ang="T10">
                    <a:pos x="T0" y="T1"/>
                  </a:cxn>
                  <a:cxn ang="T11">
                    <a:pos x="T2" y="T3"/>
                  </a:cxn>
                  <a:cxn ang="T12">
                    <a:pos x="T4" y="T5"/>
                  </a:cxn>
                  <a:cxn ang="T13">
                    <a:pos x="T6" y="T7"/>
                  </a:cxn>
                  <a:cxn ang="T14">
                    <a:pos x="T8" y="T9"/>
                  </a:cxn>
                </a:cxnLst>
                <a:rect l="T15" t="T16" r="T17" b="T18"/>
                <a:pathLst>
                  <a:path w="1" h="291">
                    <a:moveTo>
                      <a:pt x="1" y="289"/>
                    </a:moveTo>
                    <a:lnTo>
                      <a:pt x="0" y="291"/>
                    </a:lnTo>
                    <a:lnTo>
                      <a:pt x="0" y="3"/>
                    </a:lnTo>
                    <a:lnTo>
                      <a:pt x="1" y="0"/>
                    </a:lnTo>
                    <a:lnTo>
                      <a:pt x="1" y="289"/>
                    </a:lnTo>
                    <a:close/>
                  </a:path>
                </a:pathLst>
              </a:custGeom>
              <a:solidFill>
                <a:srgbClr val="8D55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40" name="Freeform 677"/>
              <p:cNvSpPr>
                <a:spLocks/>
              </p:cNvSpPr>
              <p:nvPr/>
            </p:nvSpPr>
            <p:spPr bwMode="auto">
              <a:xfrm>
                <a:off x="1602" y="3573"/>
                <a:ext cx="2" cy="290"/>
              </a:xfrm>
              <a:custGeom>
                <a:avLst/>
                <a:gdLst>
                  <a:gd name="T0" fmla="*/ 2 w 2"/>
                  <a:gd name="T1" fmla="*/ 288 h 290"/>
                  <a:gd name="T2" fmla="*/ 0 w 2"/>
                  <a:gd name="T3" fmla="*/ 290 h 290"/>
                  <a:gd name="T4" fmla="*/ 0 w 2"/>
                  <a:gd name="T5" fmla="*/ 1 h 290"/>
                  <a:gd name="T6" fmla="*/ 2 w 2"/>
                  <a:gd name="T7" fmla="*/ 0 h 290"/>
                  <a:gd name="T8" fmla="*/ 2 w 2"/>
                  <a:gd name="T9" fmla="*/ 288 h 290"/>
                  <a:gd name="T10" fmla="*/ 0 60000 65536"/>
                  <a:gd name="T11" fmla="*/ 0 60000 65536"/>
                  <a:gd name="T12" fmla="*/ 0 60000 65536"/>
                  <a:gd name="T13" fmla="*/ 0 60000 65536"/>
                  <a:gd name="T14" fmla="*/ 0 60000 65536"/>
                  <a:gd name="T15" fmla="*/ 0 w 2"/>
                  <a:gd name="T16" fmla="*/ 0 h 290"/>
                  <a:gd name="T17" fmla="*/ 2 w 2"/>
                  <a:gd name="T18" fmla="*/ 290 h 290"/>
                </a:gdLst>
                <a:ahLst/>
                <a:cxnLst>
                  <a:cxn ang="T10">
                    <a:pos x="T0" y="T1"/>
                  </a:cxn>
                  <a:cxn ang="T11">
                    <a:pos x="T2" y="T3"/>
                  </a:cxn>
                  <a:cxn ang="T12">
                    <a:pos x="T4" y="T5"/>
                  </a:cxn>
                  <a:cxn ang="T13">
                    <a:pos x="T6" y="T7"/>
                  </a:cxn>
                  <a:cxn ang="T14">
                    <a:pos x="T8" y="T9"/>
                  </a:cxn>
                </a:cxnLst>
                <a:rect l="T15" t="T16" r="T17" b="T18"/>
                <a:pathLst>
                  <a:path w="2" h="290">
                    <a:moveTo>
                      <a:pt x="2" y="288"/>
                    </a:moveTo>
                    <a:lnTo>
                      <a:pt x="0" y="290"/>
                    </a:lnTo>
                    <a:lnTo>
                      <a:pt x="0" y="1"/>
                    </a:lnTo>
                    <a:lnTo>
                      <a:pt x="2" y="0"/>
                    </a:lnTo>
                    <a:lnTo>
                      <a:pt x="2" y="288"/>
                    </a:lnTo>
                    <a:close/>
                  </a:path>
                </a:pathLst>
              </a:custGeom>
              <a:solidFill>
                <a:srgbClr val="9459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41" name="Freeform 678"/>
              <p:cNvSpPr>
                <a:spLocks/>
              </p:cNvSpPr>
              <p:nvPr/>
            </p:nvSpPr>
            <p:spPr bwMode="auto">
              <a:xfrm>
                <a:off x="1598" y="3574"/>
                <a:ext cx="4" cy="291"/>
              </a:xfrm>
              <a:custGeom>
                <a:avLst/>
                <a:gdLst>
                  <a:gd name="T0" fmla="*/ 4 w 4"/>
                  <a:gd name="T1" fmla="*/ 289 h 291"/>
                  <a:gd name="T2" fmla="*/ 0 w 4"/>
                  <a:gd name="T3" fmla="*/ 291 h 291"/>
                  <a:gd name="T4" fmla="*/ 0 w 4"/>
                  <a:gd name="T5" fmla="*/ 2 h 291"/>
                  <a:gd name="T6" fmla="*/ 4 w 4"/>
                  <a:gd name="T7" fmla="*/ 0 h 291"/>
                  <a:gd name="T8" fmla="*/ 4 w 4"/>
                  <a:gd name="T9" fmla="*/ 289 h 291"/>
                  <a:gd name="T10" fmla="*/ 0 60000 65536"/>
                  <a:gd name="T11" fmla="*/ 0 60000 65536"/>
                  <a:gd name="T12" fmla="*/ 0 60000 65536"/>
                  <a:gd name="T13" fmla="*/ 0 60000 65536"/>
                  <a:gd name="T14" fmla="*/ 0 60000 65536"/>
                  <a:gd name="T15" fmla="*/ 0 w 4"/>
                  <a:gd name="T16" fmla="*/ 0 h 291"/>
                  <a:gd name="T17" fmla="*/ 4 w 4"/>
                  <a:gd name="T18" fmla="*/ 291 h 291"/>
                </a:gdLst>
                <a:ahLst/>
                <a:cxnLst>
                  <a:cxn ang="T10">
                    <a:pos x="T0" y="T1"/>
                  </a:cxn>
                  <a:cxn ang="T11">
                    <a:pos x="T2" y="T3"/>
                  </a:cxn>
                  <a:cxn ang="T12">
                    <a:pos x="T4" y="T5"/>
                  </a:cxn>
                  <a:cxn ang="T13">
                    <a:pos x="T6" y="T7"/>
                  </a:cxn>
                  <a:cxn ang="T14">
                    <a:pos x="T8" y="T9"/>
                  </a:cxn>
                </a:cxnLst>
                <a:rect l="T15" t="T16" r="T17" b="T18"/>
                <a:pathLst>
                  <a:path w="4" h="291">
                    <a:moveTo>
                      <a:pt x="4" y="289"/>
                    </a:moveTo>
                    <a:lnTo>
                      <a:pt x="0" y="291"/>
                    </a:lnTo>
                    <a:lnTo>
                      <a:pt x="0" y="2"/>
                    </a:lnTo>
                    <a:lnTo>
                      <a:pt x="4" y="0"/>
                    </a:lnTo>
                    <a:lnTo>
                      <a:pt x="4" y="289"/>
                    </a:lnTo>
                    <a:close/>
                  </a:path>
                </a:pathLst>
              </a:custGeom>
              <a:solidFill>
                <a:srgbClr val="9A5D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42" name="Freeform 679"/>
              <p:cNvSpPr>
                <a:spLocks/>
              </p:cNvSpPr>
              <p:nvPr/>
            </p:nvSpPr>
            <p:spPr bwMode="auto">
              <a:xfrm>
                <a:off x="1593" y="3576"/>
                <a:ext cx="5" cy="290"/>
              </a:xfrm>
              <a:custGeom>
                <a:avLst/>
                <a:gdLst>
                  <a:gd name="T0" fmla="*/ 5 w 5"/>
                  <a:gd name="T1" fmla="*/ 289 h 290"/>
                  <a:gd name="T2" fmla="*/ 0 w 5"/>
                  <a:gd name="T3" fmla="*/ 290 h 290"/>
                  <a:gd name="T4" fmla="*/ 0 w 5"/>
                  <a:gd name="T5" fmla="*/ 2 h 290"/>
                  <a:gd name="T6" fmla="*/ 5 w 5"/>
                  <a:gd name="T7" fmla="*/ 0 h 290"/>
                  <a:gd name="T8" fmla="*/ 5 w 5"/>
                  <a:gd name="T9" fmla="*/ 289 h 290"/>
                  <a:gd name="T10" fmla="*/ 0 60000 65536"/>
                  <a:gd name="T11" fmla="*/ 0 60000 65536"/>
                  <a:gd name="T12" fmla="*/ 0 60000 65536"/>
                  <a:gd name="T13" fmla="*/ 0 60000 65536"/>
                  <a:gd name="T14" fmla="*/ 0 60000 65536"/>
                  <a:gd name="T15" fmla="*/ 0 w 5"/>
                  <a:gd name="T16" fmla="*/ 0 h 290"/>
                  <a:gd name="T17" fmla="*/ 5 w 5"/>
                  <a:gd name="T18" fmla="*/ 290 h 290"/>
                </a:gdLst>
                <a:ahLst/>
                <a:cxnLst>
                  <a:cxn ang="T10">
                    <a:pos x="T0" y="T1"/>
                  </a:cxn>
                  <a:cxn ang="T11">
                    <a:pos x="T2" y="T3"/>
                  </a:cxn>
                  <a:cxn ang="T12">
                    <a:pos x="T4" y="T5"/>
                  </a:cxn>
                  <a:cxn ang="T13">
                    <a:pos x="T6" y="T7"/>
                  </a:cxn>
                  <a:cxn ang="T14">
                    <a:pos x="T8" y="T9"/>
                  </a:cxn>
                </a:cxnLst>
                <a:rect l="T15" t="T16" r="T17" b="T18"/>
                <a:pathLst>
                  <a:path w="5" h="290">
                    <a:moveTo>
                      <a:pt x="5" y="289"/>
                    </a:moveTo>
                    <a:lnTo>
                      <a:pt x="0" y="290"/>
                    </a:lnTo>
                    <a:lnTo>
                      <a:pt x="0" y="2"/>
                    </a:lnTo>
                    <a:lnTo>
                      <a:pt x="5" y="0"/>
                    </a:lnTo>
                    <a:lnTo>
                      <a:pt x="5" y="289"/>
                    </a:lnTo>
                    <a:close/>
                  </a:path>
                </a:pathLst>
              </a:custGeom>
              <a:solidFill>
                <a:srgbClr val="A161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43" name="Freeform 680"/>
              <p:cNvSpPr>
                <a:spLocks/>
              </p:cNvSpPr>
              <p:nvPr/>
            </p:nvSpPr>
            <p:spPr bwMode="auto">
              <a:xfrm>
                <a:off x="1588" y="3578"/>
                <a:ext cx="5" cy="290"/>
              </a:xfrm>
              <a:custGeom>
                <a:avLst/>
                <a:gdLst>
                  <a:gd name="T0" fmla="*/ 5 w 5"/>
                  <a:gd name="T1" fmla="*/ 288 h 290"/>
                  <a:gd name="T2" fmla="*/ 0 w 5"/>
                  <a:gd name="T3" fmla="*/ 290 h 290"/>
                  <a:gd name="T4" fmla="*/ 0 w 5"/>
                  <a:gd name="T5" fmla="*/ 1 h 290"/>
                  <a:gd name="T6" fmla="*/ 5 w 5"/>
                  <a:gd name="T7" fmla="*/ 0 h 290"/>
                  <a:gd name="T8" fmla="*/ 5 w 5"/>
                  <a:gd name="T9" fmla="*/ 288 h 290"/>
                  <a:gd name="T10" fmla="*/ 0 60000 65536"/>
                  <a:gd name="T11" fmla="*/ 0 60000 65536"/>
                  <a:gd name="T12" fmla="*/ 0 60000 65536"/>
                  <a:gd name="T13" fmla="*/ 0 60000 65536"/>
                  <a:gd name="T14" fmla="*/ 0 60000 65536"/>
                  <a:gd name="T15" fmla="*/ 0 w 5"/>
                  <a:gd name="T16" fmla="*/ 0 h 290"/>
                  <a:gd name="T17" fmla="*/ 5 w 5"/>
                  <a:gd name="T18" fmla="*/ 290 h 290"/>
                </a:gdLst>
                <a:ahLst/>
                <a:cxnLst>
                  <a:cxn ang="T10">
                    <a:pos x="T0" y="T1"/>
                  </a:cxn>
                  <a:cxn ang="T11">
                    <a:pos x="T2" y="T3"/>
                  </a:cxn>
                  <a:cxn ang="T12">
                    <a:pos x="T4" y="T5"/>
                  </a:cxn>
                  <a:cxn ang="T13">
                    <a:pos x="T6" y="T7"/>
                  </a:cxn>
                  <a:cxn ang="T14">
                    <a:pos x="T8" y="T9"/>
                  </a:cxn>
                </a:cxnLst>
                <a:rect l="T15" t="T16" r="T17" b="T18"/>
                <a:pathLst>
                  <a:path w="5" h="290">
                    <a:moveTo>
                      <a:pt x="5" y="288"/>
                    </a:moveTo>
                    <a:lnTo>
                      <a:pt x="0" y="290"/>
                    </a:lnTo>
                    <a:lnTo>
                      <a:pt x="0" y="1"/>
                    </a:lnTo>
                    <a:lnTo>
                      <a:pt x="5" y="0"/>
                    </a:lnTo>
                    <a:lnTo>
                      <a:pt x="5" y="288"/>
                    </a:lnTo>
                    <a:close/>
                  </a:path>
                </a:pathLst>
              </a:custGeom>
              <a:solidFill>
                <a:srgbClr val="A865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44" name="Freeform 681"/>
              <p:cNvSpPr>
                <a:spLocks/>
              </p:cNvSpPr>
              <p:nvPr/>
            </p:nvSpPr>
            <p:spPr bwMode="auto">
              <a:xfrm>
                <a:off x="1581" y="3579"/>
                <a:ext cx="7" cy="291"/>
              </a:xfrm>
              <a:custGeom>
                <a:avLst/>
                <a:gdLst>
                  <a:gd name="T0" fmla="*/ 7 w 7"/>
                  <a:gd name="T1" fmla="*/ 289 h 291"/>
                  <a:gd name="T2" fmla="*/ 0 w 7"/>
                  <a:gd name="T3" fmla="*/ 291 h 291"/>
                  <a:gd name="T4" fmla="*/ 0 w 7"/>
                  <a:gd name="T5" fmla="*/ 1 h 291"/>
                  <a:gd name="T6" fmla="*/ 7 w 7"/>
                  <a:gd name="T7" fmla="*/ 0 h 291"/>
                  <a:gd name="T8" fmla="*/ 7 w 7"/>
                  <a:gd name="T9" fmla="*/ 289 h 291"/>
                  <a:gd name="T10" fmla="*/ 0 60000 65536"/>
                  <a:gd name="T11" fmla="*/ 0 60000 65536"/>
                  <a:gd name="T12" fmla="*/ 0 60000 65536"/>
                  <a:gd name="T13" fmla="*/ 0 60000 65536"/>
                  <a:gd name="T14" fmla="*/ 0 60000 65536"/>
                  <a:gd name="T15" fmla="*/ 0 w 7"/>
                  <a:gd name="T16" fmla="*/ 0 h 291"/>
                  <a:gd name="T17" fmla="*/ 7 w 7"/>
                  <a:gd name="T18" fmla="*/ 291 h 291"/>
                </a:gdLst>
                <a:ahLst/>
                <a:cxnLst>
                  <a:cxn ang="T10">
                    <a:pos x="T0" y="T1"/>
                  </a:cxn>
                  <a:cxn ang="T11">
                    <a:pos x="T2" y="T3"/>
                  </a:cxn>
                  <a:cxn ang="T12">
                    <a:pos x="T4" y="T5"/>
                  </a:cxn>
                  <a:cxn ang="T13">
                    <a:pos x="T6" y="T7"/>
                  </a:cxn>
                  <a:cxn ang="T14">
                    <a:pos x="T8" y="T9"/>
                  </a:cxn>
                </a:cxnLst>
                <a:rect l="T15" t="T16" r="T17" b="T18"/>
                <a:pathLst>
                  <a:path w="7" h="291">
                    <a:moveTo>
                      <a:pt x="7" y="289"/>
                    </a:moveTo>
                    <a:lnTo>
                      <a:pt x="0" y="291"/>
                    </a:lnTo>
                    <a:lnTo>
                      <a:pt x="0" y="1"/>
                    </a:lnTo>
                    <a:lnTo>
                      <a:pt x="7" y="0"/>
                    </a:lnTo>
                    <a:lnTo>
                      <a:pt x="7" y="289"/>
                    </a:lnTo>
                    <a:close/>
                  </a:path>
                </a:pathLst>
              </a:custGeom>
              <a:solidFill>
                <a:srgbClr val="AE6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45" name="Freeform 682"/>
              <p:cNvSpPr>
                <a:spLocks/>
              </p:cNvSpPr>
              <p:nvPr/>
            </p:nvSpPr>
            <p:spPr bwMode="auto">
              <a:xfrm>
                <a:off x="1573" y="3580"/>
                <a:ext cx="8" cy="291"/>
              </a:xfrm>
              <a:custGeom>
                <a:avLst/>
                <a:gdLst>
                  <a:gd name="T0" fmla="*/ 8 w 8"/>
                  <a:gd name="T1" fmla="*/ 290 h 291"/>
                  <a:gd name="T2" fmla="*/ 0 w 8"/>
                  <a:gd name="T3" fmla="*/ 291 h 291"/>
                  <a:gd name="T4" fmla="*/ 0 w 8"/>
                  <a:gd name="T5" fmla="*/ 2 h 291"/>
                  <a:gd name="T6" fmla="*/ 8 w 8"/>
                  <a:gd name="T7" fmla="*/ 0 h 291"/>
                  <a:gd name="T8" fmla="*/ 8 w 8"/>
                  <a:gd name="T9" fmla="*/ 290 h 291"/>
                  <a:gd name="T10" fmla="*/ 0 60000 65536"/>
                  <a:gd name="T11" fmla="*/ 0 60000 65536"/>
                  <a:gd name="T12" fmla="*/ 0 60000 65536"/>
                  <a:gd name="T13" fmla="*/ 0 60000 65536"/>
                  <a:gd name="T14" fmla="*/ 0 60000 65536"/>
                  <a:gd name="T15" fmla="*/ 0 w 8"/>
                  <a:gd name="T16" fmla="*/ 0 h 291"/>
                  <a:gd name="T17" fmla="*/ 8 w 8"/>
                  <a:gd name="T18" fmla="*/ 291 h 291"/>
                </a:gdLst>
                <a:ahLst/>
                <a:cxnLst>
                  <a:cxn ang="T10">
                    <a:pos x="T0" y="T1"/>
                  </a:cxn>
                  <a:cxn ang="T11">
                    <a:pos x="T2" y="T3"/>
                  </a:cxn>
                  <a:cxn ang="T12">
                    <a:pos x="T4" y="T5"/>
                  </a:cxn>
                  <a:cxn ang="T13">
                    <a:pos x="T6" y="T7"/>
                  </a:cxn>
                  <a:cxn ang="T14">
                    <a:pos x="T8" y="T9"/>
                  </a:cxn>
                </a:cxnLst>
                <a:rect l="T15" t="T16" r="T17" b="T18"/>
                <a:pathLst>
                  <a:path w="8" h="291">
                    <a:moveTo>
                      <a:pt x="8" y="290"/>
                    </a:moveTo>
                    <a:lnTo>
                      <a:pt x="0" y="291"/>
                    </a:lnTo>
                    <a:lnTo>
                      <a:pt x="0" y="2"/>
                    </a:lnTo>
                    <a:lnTo>
                      <a:pt x="8" y="0"/>
                    </a:lnTo>
                    <a:lnTo>
                      <a:pt x="8" y="290"/>
                    </a:lnTo>
                    <a:close/>
                  </a:path>
                </a:pathLst>
              </a:custGeom>
              <a:solidFill>
                <a:srgbClr val="B56D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46" name="Freeform 683"/>
              <p:cNvSpPr>
                <a:spLocks/>
              </p:cNvSpPr>
              <p:nvPr/>
            </p:nvSpPr>
            <p:spPr bwMode="auto">
              <a:xfrm>
                <a:off x="1565" y="3582"/>
                <a:ext cx="8" cy="290"/>
              </a:xfrm>
              <a:custGeom>
                <a:avLst/>
                <a:gdLst>
                  <a:gd name="T0" fmla="*/ 8 w 8"/>
                  <a:gd name="T1" fmla="*/ 289 h 290"/>
                  <a:gd name="T2" fmla="*/ 0 w 8"/>
                  <a:gd name="T3" fmla="*/ 290 h 290"/>
                  <a:gd name="T4" fmla="*/ 0 w 8"/>
                  <a:gd name="T5" fmla="*/ 0 h 290"/>
                  <a:gd name="T6" fmla="*/ 8 w 8"/>
                  <a:gd name="T7" fmla="*/ 0 h 290"/>
                  <a:gd name="T8" fmla="*/ 8 w 8"/>
                  <a:gd name="T9" fmla="*/ 289 h 290"/>
                  <a:gd name="T10" fmla="*/ 0 60000 65536"/>
                  <a:gd name="T11" fmla="*/ 0 60000 65536"/>
                  <a:gd name="T12" fmla="*/ 0 60000 65536"/>
                  <a:gd name="T13" fmla="*/ 0 60000 65536"/>
                  <a:gd name="T14" fmla="*/ 0 60000 65536"/>
                  <a:gd name="T15" fmla="*/ 0 w 8"/>
                  <a:gd name="T16" fmla="*/ 0 h 290"/>
                  <a:gd name="T17" fmla="*/ 8 w 8"/>
                  <a:gd name="T18" fmla="*/ 290 h 290"/>
                </a:gdLst>
                <a:ahLst/>
                <a:cxnLst>
                  <a:cxn ang="T10">
                    <a:pos x="T0" y="T1"/>
                  </a:cxn>
                  <a:cxn ang="T11">
                    <a:pos x="T2" y="T3"/>
                  </a:cxn>
                  <a:cxn ang="T12">
                    <a:pos x="T4" y="T5"/>
                  </a:cxn>
                  <a:cxn ang="T13">
                    <a:pos x="T6" y="T7"/>
                  </a:cxn>
                  <a:cxn ang="T14">
                    <a:pos x="T8" y="T9"/>
                  </a:cxn>
                </a:cxnLst>
                <a:rect l="T15" t="T16" r="T17" b="T18"/>
                <a:pathLst>
                  <a:path w="8" h="290">
                    <a:moveTo>
                      <a:pt x="8" y="289"/>
                    </a:moveTo>
                    <a:lnTo>
                      <a:pt x="0" y="290"/>
                    </a:lnTo>
                    <a:lnTo>
                      <a:pt x="0" y="0"/>
                    </a:lnTo>
                    <a:lnTo>
                      <a:pt x="8" y="0"/>
                    </a:lnTo>
                    <a:lnTo>
                      <a:pt x="8" y="289"/>
                    </a:lnTo>
                    <a:close/>
                  </a:path>
                </a:pathLst>
              </a:custGeom>
              <a:solidFill>
                <a:srgbClr val="BC71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47" name="Freeform 684"/>
              <p:cNvSpPr>
                <a:spLocks/>
              </p:cNvSpPr>
              <p:nvPr/>
            </p:nvSpPr>
            <p:spPr bwMode="auto">
              <a:xfrm>
                <a:off x="1556" y="3582"/>
                <a:ext cx="9" cy="291"/>
              </a:xfrm>
              <a:custGeom>
                <a:avLst/>
                <a:gdLst>
                  <a:gd name="T0" fmla="*/ 9 w 9"/>
                  <a:gd name="T1" fmla="*/ 290 h 291"/>
                  <a:gd name="T2" fmla="*/ 0 w 9"/>
                  <a:gd name="T3" fmla="*/ 291 h 291"/>
                  <a:gd name="T4" fmla="*/ 0 w 9"/>
                  <a:gd name="T5" fmla="*/ 1 h 291"/>
                  <a:gd name="T6" fmla="*/ 9 w 9"/>
                  <a:gd name="T7" fmla="*/ 0 h 291"/>
                  <a:gd name="T8" fmla="*/ 9 w 9"/>
                  <a:gd name="T9" fmla="*/ 290 h 291"/>
                  <a:gd name="T10" fmla="*/ 0 60000 65536"/>
                  <a:gd name="T11" fmla="*/ 0 60000 65536"/>
                  <a:gd name="T12" fmla="*/ 0 60000 65536"/>
                  <a:gd name="T13" fmla="*/ 0 60000 65536"/>
                  <a:gd name="T14" fmla="*/ 0 60000 65536"/>
                  <a:gd name="T15" fmla="*/ 0 w 9"/>
                  <a:gd name="T16" fmla="*/ 0 h 291"/>
                  <a:gd name="T17" fmla="*/ 9 w 9"/>
                  <a:gd name="T18" fmla="*/ 291 h 291"/>
                </a:gdLst>
                <a:ahLst/>
                <a:cxnLst>
                  <a:cxn ang="T10">
                    <a:pos x="T0" y="T1"/>
                  </a:cxn>
                  <a:cxn ang="T11">
                    <a:pos x="T2" y="T3"/>
                  </a:cxn>
                  <a:cxn ang="T12">
                    <a:pos x="T4" y="T5"/>
                  </a:cxn>
                  <a:cxn ang="T13">
                    <a:pos x="T6" y="T7"/>
                  </a:cxn>
                  <a:cxn ang="T14">
                    <a:pos x="T8" y="T9"/>
                  </a:cxn>
                </a:cxnLst>
                <a:rect l="T15" t="T16" r="T17" b="T18"/>
                <a:pathLst>
                  <a:path w="9" h="291">
                    <a:moveTo>
                      <a:pt x="9" y="290"/>
                    </a:moveTo>
                    <a:lnTo>
                      <a:pt x="0" y="291"/>
                    </a:lnTo>
                    <a:lnTo>
                      <a:pt x="0" y="1"/>
                    </a:lnTo>
                    <a:lnTo>
                      <a:pt x="9" y="0"/>
                    </a:lnTo>
                    <a:lnTo>
                      <a:pt x="9" y="290"/>
                    </a:lnTo>
                    <a:close/>
                  </a:path>
                </a:pathLst>
              </a:custGeom>
              <a:solidFill>
                <a:srgbClr val="C375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48" name="Freeform 685"/>
              <p:cNvSpPr>
                <a:spLocks/>
              </p:cNvSpPr>
              <p:nvPr/>
            </p:nvSpPr>
            <p:spPr bwMode="auto">
              <a:xfrm>
                <a:off x="1546" y="3583"/>
                <a:ext cx="10" cy="291"/>
              </a:xfrm>
              <a:custGeom>
                <a:avLst/>
                <a:gdLst>
                  <a:gd name="T0" fmla="*/ 10 w 10"/>
                  <a:gd name="T1" fmla="*/ 290 h 291"/>
                  <a:gd name="T2" fmla="*/ 0 w 10"/>
                  <a:gd name="T3" fmla="*/ 291 h 291"/>
                  <a:gd name="T4" fmla="*/ 0 w 10"/>
                  <a:gd name="T5" fmla="*/ 1 h 291"/>
                  <a:gd name="T6" fmla="*/ 10 w 10"/>
                  <a:gd name="T7" fmla="*/ 0 h 291"/>
                  <a:gd name="T8" fmla="*/ 10 w 10"/>
                  <a:gd name="T9" fmla="*/ 290 h 291"/>
                  <a:gd name="T10" fmla="*/ 0 60000 65536"/>
                  <a:gd name="T11" fmla="*/ 0 60000 65536"/>
                  <a:gd name="T12" fmla="*/ 0 60000 65536"/>
                  <a:gd name="T13" fmla="*/ 0 60000 65536"/>
                  <a:gd name="T14" fmla="*/ 0 60000 65536"/>
                  <a:gd name="T15" fmla="*/ 0 w 10"/>
                  <a:gd name="T16" fmla="*/ 0 h 291"/>
                  <a:gd name="T17" fmla="*/ 10 w 10"/>
                  <a:gd name="T18" fmla="*/ 291 h 291"/>
                </a:gdLst>
                <a:ahLst/>
                <a:cxnLst>
                  <a:cxn ang="T10">
                    <a:pos x="T0" y="T1"/>
                  </a:cxn>
                  <a:cxn ang="T11">
                    <a:pos x="T2" y="T3"/>
                  </a:cxn>
                  <a:cxn ang="T12">
                    <a:pos x="T4" y="T5"/>
                  </a:cxn>
                  <a:cxn ang="T13">
                    <a:pos x="T6" y="T7"/>
                  </a:cxn>
                  <a:cxn ang="T14">
                    <a:pos x="T8" y="T9"/>
                  </a:cxn>
                </a:cxnLst>
                <a:rect l="T15" t="T16" r="T17" b="T18"/>
                <a:pathLst>
                  <a:path w="10" h="291">
                    <a:moveTo>
                      <a:pt x="10" y="290"/>
                    </a:moveTo>
                    <a:lnTo>
                      <a:pt x="0" y="291"/>
                    </a:lnTo>
                    <a:lnTo>
                      <a:pt x="0" y="1"/>
                    </a:lnTo>
                    <a:lnTo>
                      <a:pt x="10" y="0"/>
                    </a:lnTo>
                    <a:lnTo>
                      <a:pt x="10" y="290"/>
                    </a:lnTo>
                    <a:close/>
                  </a:path>
                </a:pathLst>
              </a:custGeom>
              <a:solidFill>
                <a:srgbClr val="C97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49" name="Freeform 686"/>
              <p:cNvSpPr>
                <a:spLocks/>
              </p:cNvSpPr>
              <p:nvPr/>
            </p:nvSpPr>
            <p:spPr bwMode="auto">
              <a:xfrm>
                <a:off x="1536" y="3584"/>
                <a:ext cx="10" cy="290"/>
              </a:xfrm>
              <a:custGeom>
                <a:avLst/>
                <a:gdLst>
                  <a:gd name="T0" fmla="*/ 10 w 10"/>
                  <a:gd name="T1" fmla="*/ 290 h 290"/>
                  <a:gd name="T2" fmla="*/ 0 w 10"/>
                  <a:gd name="T3" fmla="*/ 290 h 290"/>
                  <a:gd name="T4" fmla="*/ 0 w 10"/>
                  <a:gd name="T5" fmla="*/ 1 h 290"/>
                  <a:gd name="T6" fmla="*/ 10 w 10"/>
                  <a:gd name="T7" fmla="*/ 0 h 290"/>
                  <a:gd name="T8" fmla="*/ 10 w 10"/>
                  <a:gd name="T9" fmla="*/ 290 h 290"/>
                  <a:gd name="T10" fmla="*/ 0 60000 65536"/>
                  <a:gd name="T11" fmla="*/ 0 60000 65536"/>
                  <a:gd name="T12" fmla="*/ 0 60000 65536"/>
                  <a:gd name="T13" fmla="*/ 0 60000 65536"/>
                  <a:gd name="T14" fmla="*/ 0 60000 65536"/>
                  <a:gd name="T15" fmla="*/ 0 w 10"/>
                  <a:gd name="T16" fmla="*/ 0 h 290"/>
                  <a:gd name="T17" fmla="*/ 10 w 10"/>
                  <a:gd name="T18" fmla="*/ 290 h 290"/>
                </a:gdLst>
                <a:ahLst/>
                <a:cxnLst>
                  <a:cxn ang="T10">
                    <a:pos x="T0" y="T1"/>
                  </a:cxn>
                  <a:cxn ang="T11">
                    <a:pos x="T2" y="T3"/>
                  </a:cxn>
                  <a:cxn ang="T12">
                    <a:pos x="T4" y="T5"/>
                  </a:cxn>
                  <a:cxn ang="T13">
                    <a:pos x="T6" y="T7"/>
                  </a:cxn>
                  <a:cxn ang="T14">
                    <a:pos x="T8" y="T9"/>
                  </a:cxn>
                </a:cxnLst>
                <a:rect l="T15" t="T16" r="T17" b="T18"/>
                <a:pathLst>
                  <a:path w="10" h="290">
                    <a:moveTo>
                      <a:pt x="10" y="290"/>
                    </a:moveTo>
                    <a:lnTo>
                      <a:pt x="0" y="290"/>
                    </a:lnTo>
                    <a:lnTo>
                      <a:pt x="0" y="1"/>
                    </a:lnTo>
                    <a:lnTo>
                      <a:pt x="10" y="0"/>
                    </a:lnTo>
                    <a:lnTo>
                      <a:pt x="10" y="290"/>
                    </a:lnTo>
                    <a:close/>
                  </a:path>
                </a:pathLst>
              </a:custGeom>
              <a:solidFill>
                <a:srgbClr val="D07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50" name="Freeform 687"/>
              <p:cNvSpPr>
                <a:spLocks/>
              </p:cNvSpPr>
              <p:nvPr/>
            </p:nvSpPr>
            <p:spPr bwMode="auto">
              <a:xfrm>
                <a:off x="1526" y="3585"/>
                <a:ext cx="10" cy="290"/>
              </a:xfrm>
              <a:custGeom>
                <a:avLst/>
                <a:gdLst>
                  <a:gd name="T0" fmla="*/ 10 w 10"/>
                  <a:gd name="T1" fmla="*/ 289 h 290"/>
                  <a:gd name="T2" fmla="*/ 0 w 10"/>
                  <a:gd name="T3" fmla="*/ 290 h 290"/>
                  <a:gd name="T4" fmla="*/ 0 w 10"/>
                  <a:gd name="T5" fmla="*/ 1 h 290"/>
                  <a:gd name="T6" fmla="*/ 10 w 10"/>
                  <a:gd name="T7" fmla="*/ 0 h 290"/>
                  <a:gd name="T8" fmla="*/ 10 w 10"/>
                  <a:gd name="T9" fmla="*/ 289 h 290"/>
                  <a:gd name="T10" fmla="*/ 0 60000 65536"/>
                  <a:gd name="T11" fmla="*/ 0 60000 65536"/>
                  <a:gd name="T12" fmla="*/ 0 60000 65536"/>
                  <a:gd name="T13" fmla="*/ 0 60000 65536"/>
                  <a:gd name="T14" fmla="*/ 0 60000 65536"/>
                  <a:gd name="T15" fmla="*/ 0 w 10"/>
                  <a:gd name="T16" fmla="*/ 0 h 290"/>
                  <a:gd name="T17" fmla="*/ 10 w 10"/>
                  <a:gd name="T18" fmla="*/ 290 h 290"/>
                </a:gdLst>
                <a:ahLst/>
                <a:cxnLst>
                  <a:cxn ang="T10">
                    <a:pos x="T0" y="T1"/>
                  </a:cxn>
                  <a:cxn ang="T11">
                    <a:pos x="T2" y="T3"/>
                  </a:cxn>
                  <a:cxn ang="T12">
                    <a:pos x="T4" y="T5"/>
                  </a:cxn>
                  <a:cxn ang="T13">
                    <a:pos x="T6" y="T7"/>
                  </a:cxn>
                  <a:cxn ang="T14">
                    <a:pos x="T8" y="T9"/>
                  </a:cxn>
                </a:cxnLst>
                <a:rect l="T15" t="T16" r="T17" b="T18"/>
                <a:pathLst>
                  <a:path w="10" h="290">
                    <a:moveTo>
                      <a:pt x="10" y="289"/>
                    </a:moveTo>
                    <a:lnTo>
                      <a:pt x="0" y="290"/>
                    </a:lnTo>
                    <a:lnTo>
                      <a:pt x="0" y="1"/>
                    </a:lnTo>
                    <a:lnTo>
                      <a:pt x="10" y="0"/>
                    </a:lnTo>
                    <a:lnTo>
                      <a:pt x="10" y="289"/>
                    </a:lnTo>
                    <a:close/>
                  </a:path>
                </a:pathLst>
              </a:custGeom>
              <a:solidFill>
                <a:srgbClr val="D781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51" name="Rectangle 688"/>
              <p:cNvSpPr>
                <a:spLocks noChangeArrowheads="1"/>
              </p:cNvSpPr>
              <p:nvPr/>
            </p:nvSpPr>
            <p:spPr bwMode="auto">
              <a:xfrm>
                <a:off x="1511" y="3586"/>
                <a:ext cx="15" cy="289"/>
              </a:xfrm>
              <a:prstGeom prst="rect">
                <a:avLst/>
              </a:prstGeom>
              <a:solidFill>
                <a:srgbClr val="DD85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8152" name="Rectangle 689"/>
              <p:cNvSpPr>
                <a:spLocks noChangeArrowheads="1"/>
              </p:cNvSpPr>
              <p:nvPr/>
            </p:nvSpPr>
            <p:spPr bwMode="auto">
              <a:xfrm>
                <a:off x="1501" y="3586"/>
                <a:ext cx="10" cy="289"/>
              </a:xfrm>
              <a:prstGeom prst="rect">
                <a:avLst/>
              </a:prstGeom>
              <a:solidFill>
                <a:srgbClr val="E48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8153" name="Freeform 690"/>
              <p:cNvSpPr>
                <a:spLocks/>
              </p:cNvSpPr>
              <p:nvPr/>
            </p:nvSpPr>
            <p:spPr bwMode="auto">
              <a:xfrm>
                <a:off x="1491" y="3586"/>
                <a:ext cx="10" cy="289"/>
              </a:xfrm>
              <a:custGeom>
                <a:avLst/>
                <a:gdLst>
                  <a:gd name="T0" fmla="*/ 10 w 10"/>
                  <a:gd name="T1" fmla="*/ 289 h 289"/>
                  <a:gd name="T2" fmla="*/ 0 w 10"/>
                  <a:gd name="T3" fmla="*/ 288 h 289"/>
                  <a:gd name="T4" fmla="*/ 0 w 10"/>
                  <a:gd name="T5" fmla="*/ 0 h 289"/>
                  <a:gd name="T6" fmla="*/ 10 w 10"/>
                  <a:gd name="T7" fmla="*/ 0 h 289"/>
                  <a:gd name="T8" fmla="*/ 10 w 10"/>
                  <a:gd name="T9" fmla="*/ 289 h 289"/>
                  <a:gd name="T10" fmla="*/ 0 60000 65536"/>
                  <a:gd name="T11" fmla="*/ 0 60000 65536"/>
                  <a:gd name="T12" fmla="*/ 0 60000 65536"/>
                  <a:gd name="T13" fmla="*/ 0 60000 65536"/>
                  <a:gd name="T14" fmla="*/ 0 60000 65536"/>
                  <a:gd name="T15" fmla="*/ 0 w 10"/>
                  <a:gd name="T16" fmla="*/ 0 h 289"/>
                  <a:gd name="T17" fmla="*/ 10 w 10"/>
                  <a:gd name="T18" fmla="*/ 289 h 289"/>
                </a:gdLst>
                <a:ahLst/>
                <a:cxnLst>
                  <a:cxn ang="T10">
                    <a:pos x="T0" y="T1"/>
                  </a:cxn>
                  <a:cxn ang="T11">
                    <a:pos x="T2" y="T3"/>
                  </a:cxn>
                  <a:cxn ang="T12">
                    <a:pos x="T4" y="T5"/>
                  </a:cxn>
                  <a:cxn ang="T13">
                    <a:pos x="T6" y="T7"/>
                  </a:cxn>
                  <a:cxn ang="T14">
                    <a:pos x="T8" y="T9"/>
                  </a:cxn>
                </a:cxnLst>
                <a:rect l="T15" t="T16" r="T17" b="T18"/>
                <a:pathLst>
                  <a:path w="10" h="289">
                    <a:moveTo>
                      <a:pt x="10" y="289"/>
                    </a:moveTo>
                    <a:lnTo>
                      <a:pt x="0" y="288"/>
                    </a:lnTo>
                    <a:lnTo>
                      <a:pt x="0" y="0"/>
                    </a:lnTo>
                    <a:lnTo>
                      <a:pt x="10" y="0"/>
                    </a:lnTo>
                    <a:lnTo>
                      <a:pt x="10" y="289"/>
                    </a:lnTo>
                    <a:close/>
                  </a:path>
                </a:pathLst>
              </a:custGeom>
              <a:solidFill>
                <a:srgbClr val="EB8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54" name="Freeform 691"/>
              <p:cNvSpPr>
                <a:spLocks/>
              </p:cNvSpPr>
              <p:nvPr/>
            </p:nvSpPr>
            <p:spPr bwMode="auto">
              <a:xfrm>
                <a:off x="1482" y="3585"/>
                <a:ext cx="9" cy="289"/>
              </a:xfrm>
              <a:custGeom>
                <a:avLst/>
                <a:gdLst>
                  <a:gd name="T0" fmla="*/ 9 w 9"/>
                  <a:gd name="T1" fmla="*/ 289 h 289"/>
                  <a:gd name="T2" fmla="*/ 0 w 9"/>
                  <a:gd name="T3" fmla="*/ 289 h 289"/>
                  <a:gd name="T4" fmla="*/ 0 w 9"/>
                  <a:gd name="T5" fmla="*/ 0 h 289"/>
                  <a:gd name="T6" fmla="*/ 9 w 9"/>
                  <a:gd name="T7" fmla="*/ 1 h 289"/>
                  <a:gd name="T8" fmla="*/ 9 w 9"/>
                  <a:gd name="T9" fmla="*/ 289 h 289"/>
                  <a:gd name="T10" fmla="*/ 0 60000 65536"/>
                  <a:gd name="T11" fmla="*/ 0 60000 65536"/>
                  <a:gd name="T12" fmla="*/ 0 60000 65536"/>
                  <a:gd name="T13" fmla="*/ 0 60000 65536"/>
                  <a:gd name="T14" fmla="*/ 0 60000 65536"/>
                  <a:gd name="T15" fmla="*/ 0 w 9"/>
                  <a:gd name="T16" fmla="*/ 0 h 289"/>
                  <a:gd name="T17" fmla="*/ 9 w 9"/>
                  <a:gd name="T18" fmla="*/ 289 h 289"/>
                </a:gdLst>
                <a:ahLst/>
                <a:cxnLst>
                  <a:cxn ang="T10">
                    <a:pos x="T0" y="T1"/>
                  </a:cxn>
                  <a:cxn ang="T11">
                    <a:pos x="T2" y="T3"/>
                  </a:cxn>
                  <a:cxn ang="T12">
                    <a:pos x="T4" y="T5"/>
                  </a:cxn>
                  <a:cxn ang="T13">
                    <a:pos x="T6" y="T7"/>
                  </a:cxn>
                  <a:cxn ang="T14">
                    <a:pos x="T8" y="T9"/>
                  </a:cxn>
                </a:cxnLst>
                <a:rect l="T15" t="T16" r="T17" b="T18"/>
                <a:pathLst>
                  <a:path w="9" h="289">
                    <a:moveTo>
                      <a:pt x="9" y="289"/>
                    </a:moveTo>
                    <a:lnTo>
                      <a:pt x="0" y="289"/>
                    </a:lnTo>
                    <a:lnTo>
                      <a:pt x="0" y="0"/>
                    </a:lnTo>
                    <a:lnTo>
                      <a:pt x="9" y="1"/>
                    </a:lnTo>
                    <a:lnTo>
                      <a:pt x="9" y="289"/>
                    </a:lnTo>
                    <a:close/>
                  </a:path>
                </a:pathLst>
              </a:custGeom>
              <a:solidFill>
                <a:srgbClr val="F29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55" name="Freeform 692"/>
              <p:cNvSpPr>
                <a:spLocks/>
              </p:cNvSpPr>
              <p:nvPr/>
            </p:nvSpPr>
            <p:spPr bwMode="auto">
              <a:xfrm>
                <a:off x="1474" y="3584"/>
                <a:ext cx="8" cy="290"/>
              </a:xfrm>
              <a:custGeom>
                <a:avLst/>
                <a:gdLst>
                  <a:gd name="T0" fmla="*/ 8 w 8"/>
                  <a:gd name="T1" fmla="*/ 290 h 290"/>
                  <a:gd name="T2" fmla="*/ 0 w 8"/>
                  <a:gd name="T3" fmla="*/ 290 h 290"/>
                  <a:gd name="T4" fmla="*/ 0 w 8"/>
                  <a:gd name="T5" fmla="*/ 0 h 290"/>
                  <a:gd name="T6" fmla="*/ 8 w 8"/>
                  <a:gd name="T7" fmla="*/ 1 h 290"/>
                  <a:gd name="T8" fmla="*/ 8 w 8"/>
                  <a:gd name="T9" fmla="*/ 290 h 290"/>
                  <a:gd name="T10" fmla="*/ 0 60000 65536"/>
                  <a:gd name="T11" fmla="*/ 0 60000 65536"/>
                  <a:gd name="T12" fmla="*/ 0 60000 65536"/>
                  <a:gd name="T13" fmla="*/ 0 60000 65536"/>
                  <a:gd name="T14" fmla="*/ 0 60000 65536"/>
                  <a:gd name="T15" fmla="*/ 0 w 8"/>
                  <a:gd name="T16" fmla="*/ 0 h 290"/>
                  <a:gd name="T17" fmla="*/ 8 w 8"/>
                  <a:gd name="T18" fmla="*/ 290 h 290"/>
                </a:gdLst>
                <a:ahLst/>
                <a:cxnLst>
                  <a:cxn ang="T10">
                    <a:pos x="T0" y="T1"/>
                  </a:cxn>
                  <a:cxn ang="T11">
                    <a:pos x="T2" y="T3"/>
                  </a:cxn>
                  <a:cxn ang="T12">
                    <a:pos x="T4" y="T5"/>
                  </a:cxn>
                  <a:cxn ang="T13">
                    <a:pos x="T6" y="T7"/>
                  </a:cxn>
                  <a:cxn ang="T14">
                    <a:pos x="T8" y="T9"/>
                  </a:cxn>
                </a:cxnLst>
                <a:rect l="T15" t="T16" r="T17" b="T18"/>
                <a:pathLst>
                  <a:path w="8" h="290">
                    <a:moveTo>
                      <a:pt x="8" y="290"/>
                    </a:moveTo>
                    <a:lnTo>
                      <a:pt x="0" y="290"/>
                    </a:lnTo>
                    <a:lnTo>
                      <a:pt x="0" y="0"/>
                    </a:lnTo>
                    <a:lnTo>
                      <a:pt x="8" y="1"/>
                    </a:lnTo>
                    <a:lnTo>
                      <a:pt x="8" y="290"/>
                    </a:lnTo>
                    <a:close/>
                  </a:path>
                </a:pathLst>
              </a:custGeom>
              <a:solidFill>
                <a:srgbClr val="F895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56" name="Freeform 693"/>
              <p:cNvSpPr>
                <a:spLocks/>
              </p:cNvSpPr>
              <p:nvPr/>
            </p:nvSpPr>
            <p:spPr bwMode="auto">
              <a:xfrm>
                <a:off x="1467" y="3583"/>
                <a:ext cx="7" cy="291"/>
              </a:xfrm>
              <a:custGeom>
                <a:avLst/>
                <a:gdLst>
                  <a:gd name="T0" fmla="*/ 7 w 7"/>
                  <a:gd name="T1" fmla="*/ 291 h 291"/>
                  <a:gd name="T2" fmla="*/ 0 w 7"/>
                  <a:gd name="T3" fmla="*/ 290 h 291"/>
                  <a:gd name="T4" fmla="*/ 0 w 7"/>
                  <a:gd name="T5" fmla="*/ 0 h 291"/>
                  <a:gd name="T6" fmla="*/ 7 w 7"/>
                  <a:gd name="T7" fmla="*/ 1 h 291"/>
                  <a:gd name="T8" fmla="*/ 7 w 7"/>
                  <a:gd name="T9" fmla="*/ 291 h 291"/>
                  <a:gd name="T10" fmla="*/ 0 60000 65536"/>
                  <a:gd name="T11" fmla="*/ 0 60000 65536"/>
                  <a:gd name="T12" fmla="*/ 0 60000 65536"/>
                  <a:gd name="T13" fmla="*/ 0 60000 65536"/>
                  <a:gd name="T14" fmla="*/ 0 60000 65536"/>
                  <a:gd name="T15" fmla="*/ 0 w 7"/>
                  <a:gd name="T16" fmla="*/ 0 h 291"/>
                  <a:gd name="T17" fmla="*/ 7 w 7"/>
                  <a:gd name="T18" fmla="*/ 291 h 291"/>
                </a:gdLst>
                <a:ahLst/>
                <a:cxnLst>
                  <a:cxn ang="T10">
                    <a:pos x="T0" y="T1"/>
                  </a:cxn>
                  <a:cxn ang="T11">
                    <a:pos x="T2" y="T3"/>
                  </a:cxn>
                  <a:cxn ang="T12">
                    <a:pos x="T4" y="T5"/>
                  </a:cxn>
                  <a:cxn ang="T13">
                    <a:pos x="T6" y="T7"/>
                  </a:cxn>
                  <a:cxn ang="T14">
                    <a:pos x="T8" y="T9"/>
                  </a:cxn>
                </a:cxnLst>
                <a:rect l="T15" t="T16" r="T17" b="T18"/>
                <a:pathLst>
                  <a:path w="7" h="291">
                    <a:moveTo>
                      <a:pt x="7" y="291"/>
                    </a:moveTo>
                    <a:lnTo>
                      <a:pt x="0" y="290"/>
                    </a:lnTo>
                    <a:lnTo>
                      <a:pt x="0" y="0"/>
                    </a:lnTo>
                    <a:lnTo>
                      <a:pt x="7" y="1"/>
                    </a:lnTo>
                    <a:lnTo>
                      <a:pt x="7" y="291"/>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57" name="Freeform 694"/>
              <p:cNvSpPr>
                <a:spLocks/>
              </p:cNvSpPr>
              <p:nvPr/>
            </p:nvSpPr>
            <p:spPr bwMode="auto">
              <a:xfrm>
                <a:off x="1460" y="3582"/>
                <a:ext cx="7" cy="291"/>
              </a:xfrm>
              <a:custGeom>
                <a:avLst/>
                <a:gdLst>
                  <a:gd name="T0" fmla="*/ 7 w 7"/>
                  <a:gd name="T1" fmla="*/ 291 h 291"/>
                  <a:gd name="T2" fmla="*/ 0 w 7"/>
                  <a:gd name="T3" fmla="*/ 289 h 291"/>
                  <a:gd name="T4" fmla="*/ 0 w 7"/>
                  <a:gd name="T5" fmla="*/ 0 h 291"/>
                  <a:gd name="T6" fmla="*/ 7 w 7"/>
                  <a:gd name="T7" fmla="*/ 1 h 291"/>
                  <a:gd name="T8" fmla="*/ 7 w 7"/>
                  <a:gd name="T9" fmla="*/ 291 h 291"/>
                  <a:gd name="T10" fmla="*/ 0 60000 65536"/>
                  <a:gd name="T11" fmla="*/ 0 60000 65536"/>
                  <a:gd name="T12" fmla="*/ 0 60000 65536"/>
                  <a:gd name="T13" fmla="*/ 0 60000 65536"/>
                  <a:gd name="T14" fmla="*/ 0 60000 65536"/>
                  <a:gd name="T15" fmla="*/ 0 w 7"/>
                  <a:gd name="T16" fmla="*/ 0 h 291"/>
                  <a:gd name="T17" fmla="*/ 7 w 7"/>
                  <a:gd name="T18" fmla="*/ 291 h 291"/>
                </a:gdLst>
                <a:ahLst/>
                <a:cxnLst>
                  <a:cxn ang="T10">
                    <a:pos x="T0" y="T1"/>
                  </a:cxn>
                  <a:cxn ang="T11">
                    <a:pos x="T2" y="T3"/>
                  </a:cxn>
                  <a:cxn ang="T12">
                    <a:pos x="T4" y="T5"/>
                  </a:cxn>
                  <a:cxn ang="T13">
                    <a:pos x="T6" y="T7"/>
                  </a:cxn>
                  <a:cxn ang="T14">
                    <a:pos x="T8" y="T9"/>
                  </a:cxn>
                </a:cxnLst>
                <a:rect l="T15" t="T16" r="T17" b="T18"/>
                <a:pathLst>
                  <a:path w="7" h="291">
                    <a:moveTo>
                      <a:pt x="7" y="291"/>
                    </a:moveTo>
                    <a:lnTo>
                      <a:pt x="0" y="289"/>
                    </a:lnTo>
                    <a:lnTo>
                      <a:pt x="0" y="0"/>
                    </a:lnTo>
                    <a:lnTo>
                      <a:pt x="7" y="1"/>
                    </a:lnTo>
                    <a:lnTo>
                      <a:pt x="7" y="291"/>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58" name="Freeform 695"/>
              <p:cNvSpPr>
                <a:spLocks/>
              </p:cNvSpPr>
              <p:nvPr/>
            </p:nvSpPr>
            <p:spPr bwMode="auto">
              <a:xfrm>
                <a:off x="1455" y="3581"/>
                <a:ext cx="5" cy="290"/>
              </a:xfrm>
              <a:custGeom>
                <a:avLst/>
                <a:gdLst>
                  <a:gd name="T0" fmla="*/ 5 w 5"/>
                  <a:gd name="T1" fmla="*/ 290 h 290"/>
                  <a:gd name="T2" fmla="*/ 0 w 5"/>
                  <a:gd name="T3" fmla="*/ 289 h 290"/>
                  <a:gd name="T4" fmla="*/ 0 w 5"/>
                  <a:gd name="T5" fmla="*/ 0 h 290"/>
                  <a:gd name="T6" fmla="*/ 5 w 5"/>
                  <a:gd name="T7" fmla="*/ 1 h 290"/>
                  <a:gd name="T8" fmla="*/ 5 w 5"/>
                  <a:gd name="T9" fmla="*/ 290 h 290"/>
                  <a:gd name="T10" fmla="*/ 0 60000 65536"/>
                  <a:gd name="T11" fmla="*/ 0 60000 65536"/>
                  <a:gd name="T12" fmla="*/ 0 60000 65536"/>
                  <a:gd name="T13" fmla="*/ 0 60000 65536"/>
                  <a:gd name="T14" fmla="*/ 0 60000 65536"/>
                  <a:gd name="T15" fmla="*/ 0 w 5"/>
                  <a:gd name="T16" fmla="*/ 0 h 290"/>
                  <a:gd name="T17" fmla="*/ 5 w 5"/>
                  <a:gd name="T18" fmla="*/ 290 h 290"/>
                </a:gdLst>
                <a:ahLst/>
                <a:cxnLst>
                  <a:cxn ang="T10">
                    <a:pos x="T0" y="T1"/>
                  </a:cxn>
                  <a:cxn ang="T11">
                    <a:pos x="T2" y="T3"/>
                  </a:cxn>
                  <a:cxn ang="T12">
                    <a:pos x="T4" y="T5"/>
                  </a:cxn>
                  <a:cxn ang="T13">
                    <a:pos x="T6" y="T7"/>
                  </a:cxn>
                  <a:cxn ang="T14">
                    <a:pos x="T8" y="T9"/>
                  </a:cxn>
                </a:cxnLst>
                <a:rect l="T15" t="T16" r="T17" b="T18"/>
                <a:pathLst>
                  <a:path w="5" h="290">
                    <a:moveTo>
                      <a:pt x="5" y="290"/>
                    </a:moveTo>
                    <a:lnTo>
                      <a:pt x="0" y="289"/>
                    </a:lnTo>
                    <a:lnTo>
                      <a:pt x="0" y="0"/>
                    </a:lnTo>
                    <a:lnTo>
                      <a:pt x="5" y="1"/>
                    </a:lnTo>
                    <a:lnTo>
                      <a:pt x="5" y="290"/>
                    </a:lnTo>
                    <a:close/>
                  </a:path>
                </a:pathLst>
              </a:custGeom>
              <a:solidFill>
                <a:srgbClr val="F895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59" name="Freeform 696"/>
              <p:cNvSpPr>
                <a:spLocks/>
              </p:cNvSpPr>
              <p:nvPr/>
            </p:nvSpPr>
            <p:spPr bwMode="auto">
              <a:xfrm>
                <a:off x="1450" y="3580"/>
                <a:ext cx="5" cy="290"/>
              </a:xfrm>
              <a:custGeom>
                <a:avLst/>
                <a:gdLst>
                  <a:gd name="T0" fmla="*/ 5 w 5"/>
                  <a:gd name="T1" fmla="*/ 290 h 290"/>
                  <a:gd name="T2" fmla="*/ 0 w 5"/>
                  <a:gd name="T3" fmla="*/ 289 h 290"/>
                  <a:gd name="T4" fmla="*/ 0 w 5"/>
                  <a:gd name="T5" fmla="*/ 0 h 290"/>
                  <a:gd name="T6" fmla="*/ 5 w 5"/>
                  <a:gd name="T7" fmla="*/ 1 h 290"/>
                  <a:gd name="T8" fmla="*/ 5 w 5"/>
                  <a:gd name="T9" fmla="*/ 290 h 290"/>
                  <a:gd name="T10" fmla="*/ 0 60000 65536"/>
                  <a:gd name="T11" fmla="*/ 0 60000 65536"/>
                  <a:gd name="T12" fmla="*/ 0 60000 65536"/>
                  <a:gd name="T13" fmla="*/ 0 60000 65536"/>
                  <a:gd name="T14" fmla="*/ 0 60000 65536"/>
                  <a:gd name="T15" fmla="*/ 0 w 5"/>
                  <a:gd name="T16" fmla="*/ 0 h 290"/>
                  <a:gd name="T17" fmla="*/ 5 w 5"/>
                  <a:gd name="T18" fmla="*/ 290 h 290"/>
                </a:gdLst>
                <a:ahLst/>
                <a:cxnLst>
                  <a:cxn ang="T10">
                    <a:pos x="T0" y="T1"/>
                  </a:cxn>
                  <a:cxn ang="T11">
                    <a:pos x="T2" y="T3"/>
                  </a:cxn>
                  <a:cxn ang="T12">
                    <a:pos x="T4" y="T5"/>
                  </a:cxn>
                  <a:cxn ang="T13">
                    <a:pos x="T6" y="T7"/>
                  </a:cxn>
                  <a:cxn ang="T14">
                    <a:pos x="T8" y="T9"/>
                  </a:cxn>
                </a:cxnLst>
                <a:rect l="T15" t="T16" r="T17" b="T18"/>
                <a:pathLst>
                  <a:path w="5" h="290">
                    <a:moveTo>
                      <a:pt x="5" y="290"/>
                    </a:moveTo>
                    <a:lnTo>
                      <a:pt x="0" y="289"/>
                    </a:lnTo>
                    <a:lnTo>
                      <a:pt x="0" y="0"/>
                    </a:lnTo>
                    <a:lnTo>
                      <a:pt x="5" y="1"/>
                    </a:lnTo>
                    <a:lnTo>
                      <a:pt x="5" y="290"/>
                    </a:lnTo>
                    <a:close/>
                  </a:path>
                </a:pathLst>
              </a:custGeom>
              <a:solidFill>
                <a:srgbClr val="F29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60" name="Freeform 697"/>
              <p:cNvSpPr>
                <a:spLocks/>
              </p:cNvSpPr>
              <p:nvPr/>
            </p:nvSpPr>
            <p:spPr bwMode="auto">
              <a:xfrm>
                <a:off x="1446" y="3578"/>
                <a:ext cx="4" cy="291"/>
              </a:xfrm>
              <a:custGeom>
                <a:avLst/>
                <a:gdLst>
                  <a:gd name="T0" fmla="*/ 4 w 4"/>
                  <a:gd name="T1" fmla="*/ 291 h 291"/>
                  <a:gd name="T2" fmla="*/ 0 w 4"/>
                  <a:gd name="T3" fmla="*/ 289 h 291"/>
                  <a:gd name="T4" fmla="*/ 0 w 4"/>
                  <a:gd name="T5" fmla="*/ 0 h 291"/>
                  <a:gd name="T6" fmla="*/ 4 w 4"/>
                  <a:gd name="T7" fmla="*/ 2 h 291"/>
                  <a:gd name="T8" fmla="*/ 4 w 4"/>
                  <a:gd name="T9" fmla="*/ 291 h 291"/>
                  <a:gd name="T10" fmla="*/ 0 60000 65536"/>
                  <a:gd name="T11" fmla="*/ 0 60000 65536"/>
                  <a:gd name="T12" fmla="*/ 0 60000 65536"/>
                  <a:gd name="T13" fmla="*/ 0 60000 65536"/>
                  <a:gd name="T14" fmla="*/ 0 60000 65536"/>
                  <a:gd name="T15" fmla="*/ 0 w 4"/>
                  <a:gd name="T16" fmla="*/ 0 h 291"/>
                  <a:gd name="T17" fmla="*/ 4 w 4"/>
                  <a:gd name="T18" fmla="*/ 291 h 291"/>
                </a:gdLst>
                <a:ahLst/>
                <a:cxnLst>
                  <a:cxn ang="T10">
                    <a:pos x="T0" y="T1"/>
                  </a:cxn>
                  <a:cxn ang="T11">
                    <a:pos x="T2" y="T3"/>
                  </a:cxn>
                  <a:cxn ang="T12">
                    <a:pos x="T4" y="T5"/>
                  </a:cxn>
                  <a:cxn ang="T13">
                    <a:pos x="T6" y="T7"/>
                  </a:cxn>
                  <a:cxn ang="T14">
                    <a:pos x="T8" y="T9"/>
                  </a:cxn>
                </a:cxnLst>
                <a:rect l="T15" t="T16" r="T17" b="T18"/>
                <a:pathLst>
                  <a:path w="4" h="291">
                    <a:moveTo>
                      <a:pt x="4" y="291"/>
                    </a:moveTo>
                    <a:lnTo>
                      <a:pt x="0" y="289"/>
                    </a:lnTo>
                    <a:lnTo>
                      <a:pt x="0" y="0"/>
                    </a:lnTo>
                    <a:lnTo>
                      <a:pt x="4" y="2"/>
                    </a:lnTo>
                    <a:lnTo>
                      <a:pt x="4" y="291"/>
                    </a:lnTo>
                    <a:close/>
                  </a:path>
                </a:pathLst>
              </a:custGeom>
              <a:solidFill>
                <a:srgbClr val="EB8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61" name="Freeform 698"/>
              <p:cNvSpPr>
                <a:spLocks/>
              </p:cNvSpPr>
              <p:nvPr/>
            </p:nvSpPr>
            <p:spPr bwMode="auto">
              <a:xfrm>
                <a:off x="1445" y="3577"/>
                <a:ext cx="1" cy="290"/>
              </a:xfrm>
              <a:custGeom>
                <a:avLst/>
                <a:gdLst>
                  <a:gd name="T0" fmla="*/ 1 w 1"/>
                  <a:gd name="T1" fmla="*/ 290 h 290"/>
                  <a:gd name="T2" fmla="*/ 0 w 1"/>
                  <a:gd name="T3" fmla="*/ 288 h 290"/>
                  <a:gd name="T4" fmla="*/ 0 w 1"/>
                  <a:gd name="T5" fmla="*/ 0 h 290"/>
                  <a:gd name="T6" fmla="*/ 1 w 1"/>
                  <a:gd name="T7" fmla="*/ 1 h 290"/>
                  <a:gd name="T8" fmla="*/ 1 w 1"/>
                  <a:gd name="T9" fmla="*/ 290 h 290"/>
                  <a:gd name="T10" fmla="*/ 0 60000 65536"/>
                  <a:gd name="T11" fmla="*/ 0 60000 65536"/>
                  <a:gd name="T12" fmla="*/ 0 60000 65536"/>
                  <a:gd name="T13" fmla="*/ 0 60000 65536"/>
                  <a:gd name="T14" fmla="*/ 0 60000 65536"/>
                  <a:gd name="T15" fmla="*/ 0 w 1"/>
                  <a:gd name="T16" fmla="*/ 0 h 290"/>
                  <a:gd name="T17" fmla="*/ 1 w 1"/>
                  <a:gd name="T18" fmla="*/ 290 h 290"/>
                </a:gdLst>
                <a:ahLst/>
                <a:cxnLst>
                  <a:cxn ang="T10">
                    <a:pos x="T0" y="T1"/>
                  </a:cxn>
                  <a:cxn ang="T11">
                    <a:pos x="T2" y="T3"/>
                  </a:cxn>
                  <a:cxn ang="T12">
                    <a:pos x="T4" y="T5"/>
                  </a:cxn>
                  <a:cxn ang="T13">
                    <a:pos x="T6" y="T7"/>
                  </a:cxn>
                  <a:cxn ang="T14">
                    <a:pos x="T8" y="T9"/>
                  </a:cxn>
                </a:cxnLst>
                <a:rect l="T15" t="T16" r="T17" b="T18"/>
                <a:pathLst>
                  <a:path w="1" h="290">
                    <a:moveTo>
                      <a:pt x="1" y="290"/>
                    </a:moveTo>
                    <a:lnTo>
                      <a:pt x="0" y="288"/>
                    </a:lnTo>
                    <a:lnTo>
                      <a:pt x="0" y="0"/>
                    </a:lnTo>
                    <a:lnTo>
                      <a:pt x="1" y="1"/>
                    </a:lnTo>
                    <a:lnTo>
                      <a:pt x="1" y="290"/>
                    </a:lnTo>
                    <a:close/>
                  </a:path>
                </a:pathLst>
              </a:custGeom>
              <a:solidFill>
                <a:srgbClr val="E48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62" name="Freeform 699"/>
              <p:cNvSpPr>
                <a:spLocks/>
              </p:cNvSpPr>
              <p:nvPr/>
            </p:nvSpPr>
            <p:spPr bwMode="auto">
              <a:xfrm>
                <a:off x="1444" y="3575"/>
                <a:ext cx="1" cy="290"/>
              </a:xfrm>
              <a:custGeom>
                <a:avLst/>
                <a:gdLst>
                  <a:gd name="T0" fmla="*/ 1 w 1"/>
                  <a:gd name="T1" fmla="*/ 290 h 290"/>
                  <a:gd name="T2" fmla="*/ 0 w 1"/>
                  <a:gd name="T3" fmla="*/ 289 h 290"/>
                  <a:gd name="T4" fmla="*/ 0 w 1"/>
                  <a:gd name="T5" fmla="*/ 0 h 290"/>
                  <a:gd name="T6" fmla="*/ 1 w 1"/>
                  <a:gd name="T7" fmla="*/ 2 h 290"/>
                  <a:gd name="T8" fmla="*/ 1 w 1"/>
                  <a:gd name="T9" fmla="*/ 290 h 290"/>
                  <a:gd name="T10" fmla="*/ 0 60000 65536"/>
                  <a:gd name="T11" fmla="*/ 0 60000 65536"/>
                  <a:gd name="T12" fmla="*/ 0 60000 65536"/>
                  <a:gd name="T13" fmla="*/ 0 60000 65536"/>
                  <a:gd name="T14" fmla="*/ 0 60000 65536"/>
                  <a:gd name="T15" fmla="*/ 0 w 1"/>
                  <a:gd name="T16" fmla="*/ 0 h 290"/>
                  <a:gd name="T17" fmla="*/ 1 w 1"/>
                  <a:gd name="T18" fmla="*/ 290 h 290"/>
                </a:gdLst>
                <a:ahLst/>
                <a:cxnLst>
                  <a:cxn ang="T10">
                    <a:pos x="T0" y="T1"/>
                  </a:cxn>
                  <a:cxn ang="T11">
                    <a:pos x="T2" y="T3"/>
                  </a:cxn>
                  <a:cxn ang="T12">
                    <a:pos x="T4" y="T5"/>
                  </a:cxn>
                  <a:cxn ang="T13">
                    <a:pos x="T6" y="T7"/>
                  </a:cxn>
                  <a:cxn ang="T14">
                    <a:pos x="T8" y="T9"/>
                  </a:cxn>
                </a:cxnLst>
                <a:rect l="T15" t="T16" r="T17" b="T18"/>
                <a:pathLst>
                  <a:path w="1" h="290">
                    <a:moveTo>
                      <a:pt x="1" y="290"/>
                    </a:moveTo>
                    <a:lnTo>
                      <a:pt x="0" y="289"/>
                    </a:lnTo>
                    <a:lnTo>
                      <a:pt x="0" y="0"/>
                    </a:lnTo>
                    <a:lnTo>
                      <a:pt x="1" y="2"/>
                    </a:lnTo>
                    <a:lnTo>
                      <a:pt x="1" y="290"/>
                    </a:lnTo>
                    <a:close/>
                  </a:path>
                </a:pathLst>
              </a:custGeom>
              <a:solidFill>
                <a:srgbClr val="DD85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63" name="Freeform 700"/>
              <p:cNvSpPr>
                <a:spLocks/>
              </p:cNvSpPr>
              <p:nvPr/>
            </p:nvSpPr>
            <p:spPr bwMode="auto">
              <a:xfrm>
                <a:off x="1444" y="3559"/>
                <a:ext cx="161" cy="27"/>
              </a:xfrm>
              <a:custGeom>
                <a:avLst/>
                <a:gdLst>
                  <a:gd name="T0" fmla="*/ 94 w 161"/>
                  <a:gd name="T1" fmla="*/ 0 h 27"/>
                  <a:gd name="T2" fmla="*/ 104 w 161"/>
                  <a:gd name="T3" fmla="*/ 0 h 27"/>
                  <a:gd name="T4" fmla="*/ 113 w 161"/>
                  <a:gd name="T5" fmla="*/ 1 h 27"/>
                  <a:gd name="T6" fmla="*/ 122 w 161"/>
                  <a:gd name="T7" fmla="*/ 1 h 27"/>
                  <a:gd name="T8" fmla="*/ 131 w 161"/>
                  <a:gd name="T9" fmla="*/ 1 h 27"/>
                  <a:gd name="T10" fmla="*/ 138 w 161"/>
                  <a:gd name="T11" fmla="*/ 2 h 27"/>
                  <a:gd name="T12" fmla="*/ 144 w 161"/>
                  <a:gd name="T13" fmla="*/ 4 h 27"/>
                  <a:gd name="T14" fmla="*/ 150 w 161"/>
                  <a:gd name="T15" fmla="*/ 5 h 27"/>
                  <a:gd name="T16" fmla="*/ 154 w 161"/>
                  <a:gd name="T17" fmla="*/ 6 h 27"/>
                  <a:gd name="T18" fmla="*/ 158 w 161"/>
                  <a:gd name="T19" fmla="*/ 8 h 27"/>
                  <a:gd name="T20" fmla="*/ 160 w 161"/>
                  <a:gd name="T21" fmla="*/ 10 h 27"/>
                  <a:gd name="T22" fmla="*/ 161 w 161"/>
                  <a:gd name="T23" fmla="*/ 11 h 27"/>
                  <a:gd name="T24" fmla="*/ 160 w 161"/>
                  <a:gd name="T25" fmla="*/ 14 h 27"/>
                  <a:gd name="T26" fmla="*/ 158 w 161"/>
                  <a:gd name="T27" fmla="*/ 15 h 27"/>
                  <a:gd name="T28" fmla="*/ 154 w 161"/>
                  <a:gd name="T29" fmla="*/ 17 h 27"/>
                  <a:gd name="T30" fmla="*/ 149 w 161"/>
                  <a:gd name="T31" fmla="*/ 19 h 27"/>
                  <a:gd name="T32" fmla="*/ 144 w 161"/>
                  <a:gd name="T33" fmla="*/ 20 h 27"/>
                  <a:gd name="T34" fmla="*/ 137 w 161"/>
                  <a:gd name="T35" fmla="*/ 21 h 27"/>
                  <a:gd name="T36" fmla="*/ 129 w 161"/>
                  <a:gd name="T37" fmla="*/ 23 h 27"/>
                  <a:gd name="T38" fmla="*/ 121 w 161"/>
                  <a:gd name="T39" fmla="*/ 23 h 27"/>
                  <a:gd name="T40" fmla="*/ 112 w 161"/>
                  <a:gd name="T41" fmla="*/ 24 h 27"/>
                  <a:gd name="T42" fmla="*/ 102 w 161"/>
                  <a:gd name="T43" fmla="*/ 25 h 27"/>
                  <a:gd name="T44" fmla="*/ 92 w 161"/>
                  <a:gd name="T45" fmla="*/ 26 h 27"/>
                  <a:gd name="T46" fmla="*/ 82 w 161"/>
                  <a:gd name="T47" fmla="*/ 27 h 27"/>
                  <a:gd name="T48" fmla="*/ 67 w 161"/>
                  <a:gd name="T49" fmla="*/ 27 h 27"/>
                  <a:gd name="T50" fmla="*/ 57 w 161"/>
                  <a:gd name="T51" fmla="*/ 27 h 27"/>
                  <a:gd name="T52" fmla="*/ 47 w 161"/>
                  <a:gd name="T53" fmla="*/ 27 h 27"/>
                  <a:gd name="T54" fmla="*/ 38 w 161"/>
                  <a:gd name="T55" fmla="*/ 26 h 27"/>
                  <a:gd name="T56" fmla="*/ 30 w 161"/>
                  <a:gd name="T57" fmla="*/ 25 h 27"/>
                  <a:gd name="T58" fmla="*/ 23 w 161"/>
                  <a:gd name="T59" fmla="*/ 24 h 27"/>
                  <a:gd name="T60" fmla="*/ 16 w 161"/>
                  <a:gd name="T61" fmla="*/ 23 h 27"/>
                  <a:gd name="T62" fmla="*/ 11 w 161"/>
                  <a:gd name="T63" fmla="*/ 22 h 27"/>
                  <a:gd name="T64" fmla="*/ 6 w 161"/>
                  <a:gd name="T65" fmla="*/ 21 h 27"/>
                  <a:gd name="T66" fmla="*/ 2 w 161"/>
                  <a:gd name="T67" fmla="*/ 19 h 27"/>
                  <a:gd name="T68" fmla="*/ 1 w 161"/>
                  <a:gd name="T69" fmla="*/ 18 h 27"/>
                  <a:gd name="T70" fmla="*/ 0 w 161"/>
                  <a:gd name="T71" fmla="*/ 16 h 27"/>
                  <a:gd name="T72" fmla="*/ 1 w 161"/>
                  <a:gd name="T73" fmla="*/ 14 h 27"/>
                  <a:gd name="T74" fmla="*/ 3 w 161"/>
                  <a:gd name="T75" fmla="*/ 12 h 27"/>
                  <a:gd name="T76" fmla="*/ 6 w 161"/>
                  <a:gd name="T77" fmla="*/ 10 h 27"/>
                  <a:gd name="T78" fmla="*/ 11 w 161"/>
                  <a:gd name="T79" fmla="*/ 9 h 27"/>
                  <a:gd name="T80" fmla="*/ 17 w 161"/>
                  <a:gd name="T81" fmla="*/ 7 h 27"/>
                  <a:gd name="T82" fmla="*/ 24 w 161"/>
                  <a:gd name="T83" fmla="*/ 5 h 27"/>
                  <a:gd name="T84" fmla="*/ 31 w 161"/>
                  <a:gd name="T85" fmla="*/ 4 h 27"/>
                  <a:gd name="T86" fmla="*/ 40 w 161"/>
                  <a:gd name="T87" fmla="*/ 3 h 27"/>
                  <a:gd name="T88" fmla="*/ 49 w 161"/>
                  <a:gd name="T89" fmla="*/ 2 h 27"/>
                  <a:gd name="T90" fmla="*/ 58 w 161"/>
                  <a:gd name="T91" fmla="*/ 1 h 27"/>
                  <a:gd name="T92" fmla="*/ 68 w 161"/>
                  <a:gd name="T93" fmla="*/ 1 h 27"/>
                  <a:gd name="T94" fmla="*/ 78 w 161"/>
                  <a:gd name="T95" fmla="*/ 0 h 27"/>
                  <a:gd name="T96" fmla="*/ 94 w 161"/>
                  <a:gd name="T97" fmla="*/ 0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1"/>
                  <a:gd name="T148" fmla="*/ 0 h 27"/>
                  <a:gd name="T149" fmla="*/ 161 w 161"/>
                  <a:gd name="T150" fmla="*/ 27 h 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1" h="27">
                    <a:moveTo>
                      <a:pt x="94" y="0"/>
                    </a:moveTo>
                    <a:lnTo>
                      <a:pt x="104" y="0"/>
                    </a:lnTo>
                    <a:lnTo>
                      <a:pt x="113" y="1"/>
                    </a:lnTo>
                    <a:lnTo>
                      <a:pt x="122" y="1"/>
                    </a:lnTo>
                    <a:lnTo>
                      <a:pt x="131" y="1"/>
                    </a:lnTo>
                    <a:lnTo>
                      <a:pt x="138" y="2"/>
                    </a:lnTo>
                    <a:lnTo>
                      <a:pt x="144" y="4"/>
                    </a:lnTo>
                    <a:lnTo>
                      <a:pt x="150" y="5"/>
                    </a:lnTo>
                    <a:lnTo>
                      <a:pt x="154" y="6"/>
                    </a:lnTo>
                    <a:lnTo>
                      <a:pt x="158" y="8"/>
                    </a:lnTo>
                    <a:lnTo>
                      <a:pt x="160" y="10"/>
                    </a:lnTo>
                    <a:lnTo>
                      <a:pt x="161" y="11"/>
                    </a:lnTo>
                    <a:lnTo>
                      <a:pt x="160" y="14"/>
                    </a:lnTo>
                    <a:lnTo>
                      <a:pt x="158" y="15"/>
                    </a:lnTo>
                    <a:lnTo>
                      <a:pt x="154" y="17"/>
                    </a:lnTo>
                    <a:lnTo>
                      <a:pt x="149" y="19"/>
                    </a:lnTo>
                    <a:lnTo>
                      <a:pt x="144" y="20"/>
                    </a:lnTo>
                    <a:lnTo>
                      <a:pt x="137" y="21"/>
                    </a:lnTo>
                    <a:lnTo>
                      <a:pt x="129" y="23"/>
                    </a:lnTo>
                    <a:lnTo>
                      <a:pt x="121" y="23"/>
                    </a:lnTo>
                    <a:lnTo>
                      <a:pt x="112" y="24"/>
                    </a:lnTo>
                    <a:lnTo>
                      <a:pt x="102" y="25"/>
                    </a:lnTo>
                    <a:lnTo>
                      <a:pt x="92" y="26"/>
                    </a:lnTo>
                    <a:lnTo>
                      <a:pt x="82" y="27"/>
                    </a:lnTo>
                    <a:lnTo>
                      <a:pt x="67" y="27"/>
                    </a:lnTo>
                    <a:lnTo>
                      <a:pt x="57" y="27"/>
                    </a:lnTo>
                    <a:lnTo>
                      <a:pt x="47" y="27"/>
                    </a:lnTo>
                    <a:lnTo>
                      <a:pt x="38" y="26"/>
                    </a:lnTo>
                    <a:lnTo>
                      <a:pt x="30" y="25"/>
                    </a:lnTo>
                    <a:lnTo>
                      <a:pt x="23" y="24"/>
                    </a:lnTo>
                    <a:lnTo>
                      <a:pt x="16" y="23"/>
                    </a:lnTo>
                    <a:lnTo>
                      <a:pt x="11" y="22"/>
                    </a:lnTo>
                    <a:lnTo>
                      <a:pt x="6" y="21"/>
                    </a:lnTo>
                    <a:lnTo>
                      <a:pt x="2" y="19"/>
                    </a:lnTo>
                    <a:lnTo>
                      <a:pt x="1" y="18"/>
                    </a:lnTo>
                    <a:lnTo>
                      <a:pt x="0" y="16"/>
                    </a:lnTo>
                    <a:lnTo>
                      <a:pt x="1" y="14"/>
                    </a:lnTo>
                    <a:lnTo>
                      <a:pt x="3" y="12"/>
                    </a:lnTo>
                    <a:lnTo>
                      <a:pt x="6" y="10"/>
                    </a:lnTo>
                    <a:lnTo>
                      <a:pt x="11" y="9"/>
                    </a:lnTo>
                    <a:lnTo>
                      <a:pt x="17" y="7"/>
                    </a:lnTo>
                    <a:lnTo>
                      <a:pt x="24" y="5"/>
                    </a:lnTo>
                    <a:lnTo>
                      <a:pt x="31" y="4"/>
                    </a:lnTo>
                    <a:lnTo>
                      <a:pt x="40" y="3"/>
                    </a:lnTo>
                    <a:lnTo>
                      <a:pt x="49" y="2"/>
                    </a:lnTo>
                    <a:lnTo>
                      <a:pt x="58" y="1"/>
                    </a:lnTo>
                    <a:lnTo>
                      <a:pt x="68" y="1"/>
                    </a:lnTo>
                    <a:lnTo>
                      <a:pt x="78" y="0"/>
                    </a:lnTo>
                    <a:lnTo>
                      <a:pt x="94" y="0"/>
                    </a:lnTo>
                    <a:close/>
                  </a:path>
                </a:pathLst>
              </a:custGeom>
              <a:solidFill>
                <a:srgbClr val="BF7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64" name="Freeform 701"/>
              <p:cNvSpPr>
                <a:spLocks/>
              </p:cNvSpPr>
              <p:nvPr/>
            </p:nvSpPr>
            <p:spPr bwMode="auto">
              <a:xfrm>
                <a:off x="1444" y="3859"/>
                <a:ext cx="161" cy="16"/>
              </a:xfrm>
              <a:custGeom>
                <a:avLst/>
                <a:gdLst>
                  <a:gd name="T0" fmla="*/ 161 w 161"/>
                  <a:gd name="T1" fmla="*/ 0 h 16"/>
                  <a:gd name="T2" fmla="*/ 160 w 161"/>
                  <a:gd name="T3" fmla="*/ 2 h 16"/>
                  <a:gd name="T4" fmla="*/ 158 w 161"/>
                  <a:gd name="T5" fmla="*/ 4 h 16"/>
                  <a:gd name="T6" fmla="*/ 154 w 161"/>
                  <a:gd name="T7" fmla="*/ 6 h 16"/>
                  <a:gd name="T8" fmla="*/ 149 w 161"/>
                  <a:gd name="T9" fmla="*/ 7 h 16"/>
                  <a:gd name="T10" fmla="*/ 144 w 161"/>
                  <a:gd name="T11" fmla="*/ 9 h 16"/>
                  <a:gd name="T12" fmla="*/ 137 w 161"/>
                  <a:gd name="T13" fmla="*/ 11 h 16"/>
                  <a:gd name="T14" fmla="*/ 129 w 161"/>
                  <a:gd name="T15" fmla="*/ 12 h 16"/>
                  <a:gd name="T16" fmla="*/ 121 w 161"/>
                  <a:gd name="T17" fmla="*/ 13 h 16"/>
                  <a:gd name="T18" fmla="*/ 112 w 161"/>
                  <a:gd name="T19" fmla="*/ 14 h 16"/>
                  <a:gd name="T20" fmla="*/ 102 w 161"/>
                  <a:gd name="T21" fmla="*/ 15 h 16"/>
                  <a:gd name="T22" fmla="*/ 92 w 161"/>
                  <a:gd name="T23" fmla="*/ 15 h 16"/>
                  <a:gd name="T24" fmla="*/ 82 w 161"/>
                  <a:gd name="T25" fmla="*/ 16 h 16"/>
                  <a:gd name="T26" fmla="*/ 67 w 161"/>
                  <a:gd name="T27" fmla="*/ 16 h 16"/>
                  <a:gd name="T28" fmla="*/ 57 w 161"/>
                  <a:gd name="T29" fmla="*/ 16 h 16"/>
                  <a:gd name="T30" fmla="*/ 47 w 161"/>
                  <a:gd name="T31" fmla="*/ 15 h 16"/>
                  <a:gd name="T32" fmla="*/ 38 w 161"/>
                  <a:gd name="T33" fmla="*/ 15 h 16"/>
                  <a:gd name="T34" fmla="*/ 30 w 161"/>
                  <a:gd name="T35" fmla="*/ 15 h 16"/>
                  <a:gd name="T36" fmla="*/ 23 w 161"/>
                  <a:gd name="T37" fmla="*/ 14 h 16"/>
                  <a:gd name="T38" fmla="*/ 16 w 161"/>
                  <a:gd name="T39" fmla="*/ 12 h 16"/>
                  <a:gd name="T40" fmla="*/ 11 w 161"/>
                  <a:gd name="T41" fmla="*/ 11 h 16"/>
                  <a:gd name="T42" fmla="*/ 6 w 161"/>
                  <a:gd name="T43" fmla="*/ 10 h 16"/>
                  <a:gd name="T44" fmla="*/ 2 w 161"/>
                  <a:gd name="T45" fmla="*/ 8 h 16"/>
                  <a:gd name="T46" fmla="*/ 1 w 161"/>
                  <a:gd name="T47" fmla="*/ 6 h 16"/>
                  <a:gd name="T48" fmla="*/ 0 w 161"/>
                  <a:gd name="T49" fmla="*/ 5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16"/>
                  <a:gd name="T77" fmla="*/ 161 w 161"/>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16">
                    <a:moveTo>
                      <a:pt x="161" y="0"/>
                    </a:moveTo>
                    <a:lnTo>
                      <a:pt x="160" y="2"/>
                    </a:lnTo>
                    <a:lnTo>
                      <a:pt x="158" y="4"/>
                    </a:lnTo>
                    <a:lnTo>
                      <a:pt x="154" y="6"/>
                    </a:lnTo>
                    <a:lnTo>
                      <a:pt x="149" y="7"/>
                    </a:lnTo>
                    <a:lnTo>
                      <a:pt x="144" y="9"/>
                    </a:lnTo>
                    <a:lnTo>
                      <a:pt x="137" y="11"/>
                    </a:lnTo>
                    <a:lnTo>
                      <a:pt x="129" y="12"/>
                    </a:lnTo>
                    <a:lnTo>
                      <a:pt x="121" y="13"/>
                    </a:lnTo>
                    <a:lnTo>
                      <a:pt x="112" y="14"/>
                    </a:lnTo>
                    <a:lnTo>
                      <a:pt x="102" y="15"/>
                    </a:lnTo>
                    <a:lnTo>
                      <a:pt x="92" y="15"/>
                    </a:lnTo>
                    <a:lnTo>
                      <a:pt x="82" y="16"/>
                    </a:lnTo>
                    <a:lnTo>
                      <a:pt x="67" y="16"/>
                    </a:lnTo>
                    <a:lnTo>
                      <a:pt x="57" y="16"/>
                    </a:lnTo>
                    <a:lnTo>
                      <a:pt x="47" y="15"/>
                    </a:lnTo>
                    <a:lnTo>
                      <a:pt x="38" y="15"/>
                    </a:lnTo>
                    <a:lnTo>
                      <a:pt x="30" y="15"/>
                    </a:lnTo>
                    <a:lnTo>
                      <a:pt x="23" y="14"/>
                    </a:lnTo>
                    <a:lnTo>
                      <a:pt x="16" y="12"/>
                    </a:lnTo>
                    <a:lnTo>
                      <a:pt x="11" y="11"/>
                    </a:lnTo>
                    <a:lnTo>
                      <a:pt x="6" y="10"/>
                    </a:lnTo>
                    <a:lnTo>
                      <a:pt x="2" y="8"/>
                    </a:lnTo>
                    <a:lnTo>
                      <a:pt x="1" y="6"/>
                    </a:lnTo>
                    <a:lnTo>
                      <a:pt x="0" y="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165" name="Freeform 702"/>
              <p:cNvSpPr>
                <a:spLocks/>
              </p:cNvSpPr>
              <p:nvPr/>
            </p:nvSpPr>
            <p:spPr bwMode="auto">
              <a:xfrm>
                <a:off x="1444" y="3559"/>
                <a:ext cx="161" cy="27"/>
              </a:xfrm>
              <a:custGeom>
                <a:avLst/>
                <a:gdLst>
                  <a:gd name="T0" fmla="*/ 94 w 161"/>
                  <a:gd name="T1" fmla="*/ 0 h 27"/>
                  <a:gd name="T2" fmla="*/ 104 w 161"/>
                  <a:gd name="T3" fmla="*/ 0 h 27"/>
                  <a:gd name="T4" fmla="*/ 113 w 161"/>
                  <a:gd name="T5" fmla="*/ 1 h 27"/>
                  <a:gd name="T6" fmla="*/ 122 w 161"/>
                  <a:gd name="T7" fmla="*/ 1 h 27"/>
                  <a:gd name="T8" fmla="*/ 131 w 161"/>
                  <a:gd name="T9" fmla="*/ 1 h 27"/>
                  <a:gd name="T10" fmla="*/ 138 w 161"/>
                  <a:gd name="T11" fmla="*/ 2 h 27"/>
                  <a:gd name="T12" fmla="*/ 144 w 161"/>
                  <a:gd name="T13" fmla="*/ 4 h 27"/>
                  <a:gd name="T14" fmla="*/ 150 w 161"/>
                  <a:gd name="T15" fmla="*/ 5 h 27"/>
                  <a:gd name="T16" fmla="*/ 154 w 161"/>
                  <a:gd name="T17" fmla="*/ 6 h 27"/>
                  <a:gd name="T18" fmla="*/ 158 w 161"/>
                  <a:gd name="T19" fmla="*/ 8 h 27"/>
                  <a:gd name="T20" fmla="*/ 160 w 161"/>
                  <a:gd name="T21" fmla="*/ 10 h 27"/>
                  <a:gd name="T22" fmla="*/ 161 w 161"/>
                  <a:gd name="T23" fmla="*/ 11 h 27"/>
                  <a:gd name="T24" fmla="*/ 160 w 161"/>
                  <a:gd name="T25" fmla="*/ 14 h 27"/>
                  <a:gd name="T26" fmla="*/ 158 w 161"/>
                  <a:gd name="T27" fmla="*/ 15 h 27"/>
                  <a:gd name="T28" fmla="*/ 154 w 161"/>
                  <a:gd name="T29" fmla="*/ 17 h 27"/>
                  <a:gd name="T30" fmla="*/ 149 w 161"/>
                  <a:gd name="T31" fmla="*/ 19 h 27"/>
                  <a:gd name="T32" fmla="*/ 144 w 161"/>
                  <a:gd name="T33" fmla="*/ 20 h 27"/>
                  <a:gd name="T34" fmla="*/ 137 w 161"/>
                  <a:gd name="T35" fmla="*/ 21 h 27"/>
                  <a:gd name="T36" fmla="*/ 129 w 161"/>
                  <a:gd name="T37" fmla="*/ 23 h 27"/>
                  <a:gd name="T38" fmla="*/ 121 w 161"/>
                  <a:gd name="T39" fmla="*/ 23 h 27"/>
                  <a:gd name="T40" fmla="*/ 112 w 161"/>
                  <a:gd name="T41" fmla="*/ 24 h 27"/>
                  <a:gd name="T42" fmla="*/ 102 w 161"/>
                  <a:gd name="T43" fmla="*/ 25 h 27"/>
                  <a:gd name="T44" fmla="*/ 92 w 161"/>
                  <a:gd name="T45" fmla="*/ 26 h 27"/>
                  <a:gd name="T46" fmla="*/ 82 w 161"/>
                  <a:gd name="T47" fmla="*/ 27 h 27"/>
                  <a:gd name="T48" fmla="*/ 67 w 161"/>
                  <a:gd name="T49" fmla="*/ 27 h 27"/>
                  <a:gd name="T50" fmla="*/ 57 w 161"/>
                  <a:gd name="T51" fmla="*/ 27 h 27"/>
                  <a:gd name="T52" fmla="*/ 47 w 161"/>
                  <a:gd name="T53" fmla="*/ 27 h 27"/>
                  <a:gd name="T54" fmla="*/ 38 w 161"/>
                  <a:gd name="T55" fmla="*/ 26 h 27"/>
                  <a:gd name="T56" fmla="*/ 30 w 161"/>
                  <a:gd name="T57" fmla="*/ 25 h 27"/>
                  <a:gd name="T58" fmla="*/ 23 w 161"/>
                  <a:gd name="T59" fmla="*/ 24 h 27"/>
                  <a:gd name="T60" fmla="*/ 16 w 161"/>
                  <a:gd name="T61" fmla="*/ 23 h 27"/>
                  <a:gd name="T62" fmla="*/ 11 w 161"/>
                  <a:gd name="T63" fmla="*/ 22 h 27"/>
                  <a:gd name="T64" fmla="*/ 6 w 161"/>
                  <a:gd name="T65" fmla="*/ 21 h 27"/>
                  <a:gd name="T66" fmla="*/ 2 w 161"/>
                  <a:gd name="T67" fmla="*/ 19 h 27"/>
                  <a:gd name="T68" fmla="*/ 1 w 161"/>
                  <a:gd name="T69" fmla="*/ 18 h 27"/>
                  <a:gd name="T70" fmla="*/ 0 w 161"/>
                  <a:gd name="T71" fmla="*/ 16 h 27"/>
                  <a:gd name="T72" fmla="*/ 1 w 161"/>
                  <a:gd name="T73" fmla="*/ 14 h 27"/>
                  <a:gd name="T74" fmla="*/ 3 w 161"/>
                  <a:gd name="T75" fmla="*/ 12 h 27"/>
                  <a:gd name="T76" fmla="*/ 6 w 161"/>
                  <a:gd name="T77" fmla="*/ 10 h 27"/>
                  <a:gd name="T78" fmla="*/ 11 w 161"/>
                  <a:gd name="T79" fmla="*/ 9 h 27"/>
                  <a:gd name="T80" fmla="*/ 17 w 161"/>
                  <a:gd name="T81" fmla="*/ 7 h 27"/>
                  <a:gd name="T82" fmla="*/ 24 w 161"/>
                  <a:gd name="T83" fmla="*/ 5 h 27"/>
                  <a:gd name="T84" fmla="*/ 31 w 161"/>
                  <a:gd name="T85" fmla="*/ 4 h 27"/>
                  <a:gd name="T86" fmla="*/ 40 w 161"/>
                  <a:gd name="T87" fmla="*/ 3 h 27"/>
                  <a:gd name="T88" fmla="*/ 49 w 161"/>
                  <a:gd name="T89" fmla="*/ 2 h 27"/>
                  <a:gd name="T90" fmla="*/ 58 w 161"/>
                  <a:gd name="T91" fmla="*/ 1 h 27"/>
                  <a:gd name="T92" fmla="*/ 68 w 161"/>
                  <a:gd name="T93" fmla="*/ 1 h 27"/>
                  <a:gd name="T94" fmla="*/ 78 w 161"/>
                  <a:gd name="T95" fmla="*/ 0 h 27"/>
                  <a:gd name="T96" fmla="*/ 94 w 161"/>
                  <a:gd name="T97" fmla="*/ 0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1"/>
                  <a:gd name="T148" fmla="*/ 0 h 27"/>
                  <a:gd name="T149" fmla="*/ 161 w 161"/>
                  <a:gd name="T150" fmla="*/ 27 h 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1" h="27">
                    <a:moveTo>
                      <a:pt x="94" y="0"/>
                    </a:moveTo>
                    <a:lnTo>
                      <a:pt x="104" y="0"/>
                    </a:lnTo>
                    <a:lnTo>
                      <a:pt x="113" y="1"/>
                    </a:lnTo>
                    <a:lnTo>
                      <a:pt x="122" y="1"/>
                    </a:lnTo>
                    <a:lnTo>
                      <a:pt x="131" y="1"/>
                    </a:lnTo>
                    <a:lnTo>
                      <a:pt x="138" y="2"/>
                    </a:lnTo>
                    <a:lnTo>
                      <a:pt x="144" y="4"/>
                    </a:lnTo>
                    <a:lnTo>
                      <a:pt x="150" y="5"/>
                    </a:lnTo>
                    <a:lnTo>
                      <a:pt x="154" y="6"/>
                    </a:lnTo>
                    <a:lnTo>
                      <a:pt x="158" y="8"/>
                    </a:lnTo>
                    <a:lnTo>
                      <a:pt x="160" y="10"/>
                    </a:lnTo>
                    <a:lnTo>
                      <a:pt x="161" y="11"/>
                    </a:lnTo>
                    <a:lnTo>
                      <a:pt x="160" y="14"/>
                    </a:lnTo>
                    <a:lnTo>
                      <a:pt x="158" y="15"/>
                    </a:lnTo>
                    <a:lnTo>
                      <a:pt x="154" y="17"/>
                    </a:lnTo>
                    <a:lnTo>
                      <a:pt x="149" y="19"/>
                    </a:lnTo>
                    <a:lnTo>
                      <a:pt x="144" y="20"/>
                    </a:lnTo>
                    <a:lnTo>
                      <a:pt x="137" y="21"/>
                    </a:lnTo>
                    <a:lnTo>
                      <a:pt x="129" y="23"/>
                    </a:lnTo>
                    <a:lnTo>
                      <a:pt x="121" y="23"/>
                    </a:lnTo>
                    <a:lnTo>
                      <a:pt x="112" y="24"/>
                    </a:lnTo>
                    <a:lnTo>
                      <a:pt x="102" y="25"/>
                    </a:lnTo>
                    <a:lnTo>
                      <a:pt x="92" y="26"/>
                    </a:lnTo>
                    <a:lnTo>
                      <a:pt x="82" y="27"/>
                    </a:lnTo>
                    <a:lnTo>
                      <a:pt x="67" y="27"/>
                    </a:lnTo>
                    <a:lnTo>
                      <a:pt x="57" y="27"/>
                    </a:lnTo>
                    <a:lnTo>
                      <a:pt x="47" y="27"/>
                    </a:lnTo>
                    <a:lnTo>
                      <a:pt x="38" y="26"/>
                    </a:lnTo>
                    <a:lnTo>
                      <a:pt x="30" y="25"/>
                    </a:lnTo>
                    <a:lnTo>
                      <a:pt x="23" y="24"/>
                    </a:lnTo>
                    <a:lnTo>
                      <a:pt x="16" y="23"/>
                    </a:lnTo>
                    <a:lnTo>
                      <a:pt x="11" y="22"/>
                    </a:lnTo>
                    <a:lnTo>
                      <a:pt x="6" y="21"/>
                    </a:lnTo>
                    <a:lnTo>
                      <a:pt x="2" y="19"/>
                    </a:lnTo>
                    <a:lnTo>
                      <a:pt x="1" y="18"/>
                    </a:lnTo>
                    <a:lnTo>
                      <a:pt x="0" y="16"/>
                    </a:lnTo>
                    <a:lnTo>
                      <a:pt x="1" y="14"/>
                    </a:lnTo>
                    <a:lnTo>
                      <a:pt x="3" y="12"/>
                    </a:lnTo>
                    <a:lnTo>
                      <a:pt x="6" y="10"/>
                    </a:lnTo>
                    <a:lnTo>
                      <a:pt x="11" y="9"/>
                    </a:lnTo>
                    <a:lnTo>
                      <a:pt x="17" y="7"/>
                    </a:lnTo>
                    <a:lnTo>
                      <a:pt x="24" y="5"/>
                    </a:lnTo>
                    <a:lnTo>
                      <a:pt x="31" y="4"/>
                    </a:lnTo>
                    <a:lnTo>
                      <a:pt x="40" y="3"/>
                    </a:lnTo>
                    <a:lnTo>
                      <a:pt x="49" y="2"/>
                    </a:lnTo>
                    <a:lnTo>
                      <a:pt x="58" y="1"/>
                    </a:lnTo>
                    <a:lnTo>
                      <a:pt x="68" y="1"/>
                    </a:lnTo>
                    <a:lnTo>
                      <a:pt x="78" y="0"/>
                    </a:lnTo>
                    <a:lnTo>
                      <a:pt x="94"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166" name="Line 703"/>
              <p:cNvSpPr>
                <a:spLocks noChangeShapeType="1"/>
              </p:cNvSpPr>
              <p:nvPr/>
            </p:nvSpPr>
            <p:spPr bwMode="auto">
              <a:xfrm flipV="1">
                <a:off x="1605" y="3570"/>
                <a:ext cx="0" cy="2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167" name="Line 704"/>
              <p:cNvSpPr>
                <a:spLocks noChangeShapeType="1"/>
              </p:cNvSpPr>
              <p:nvPr/>
            </p:nvSpPr>
            <p:spPr bwMode="auto">
              <a:xfrm flipV="1">
                <a:off x="1444" y="3575"/>
                <a:ext cx="0" cy="2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168" name="Freeform 705"/>
              <p:cNvSpPr>
                <a:spLocks/>
              </p:cNvSpPr>
              <p:nvPr/>
            </p:nvSpPr>
            <p:spPr bwMode="auto">
              <a:xfrm>
                <a:off x="1811" y="3619"/>
                <a:ext cx="1" cy="242"/>
              </a:xfrm>
              <a:custGeom>
                <a:avLst/>
                <a:gdLst>
                  <a:gd name="T0" fmla="*/ 1 w 1"/>
                  <a:gd name="T1" fmla="*/ 240 h 242"/>
                  <a:gd name="T2" fmla="*/ 0 w 1"/>
                  <a:gd name="T3" fmla="*/ 242 h 242"/>
                  <a:gd name="T4" fmla="*/ 0 w 1"/>
                  <a:gd name="T5" fmla="*/ 3 h 242"/>
                  <a:gd name="T6" fmla="*/ 1 w 1"/>
                  <a:gd name="T7" fmla="*/ 0 h 242"/>
                  <a:gd name="T8" fmla="*/ 1 w 1"/>
                  <a:gd name="T9" fmla="*/ 240 h 242"/>
                  <a:gd name="T10" fmla="*/ 0 60000 65536"/>
                  <a:gd name="T11" fmla="*/ 0 60000 65536"/>
                  <a:gd name="T12" fmla="*/ 0 60000 65536"/>
                  <a:gd name="T13" fmla="*/ 0 60000 65536"/>
                  <a:gd name="T14" fmla="*/ 0 60000 65536"/>
                  <a:gd name="T15" fmla="*/ 0 w 1"/>
                  <a:gd name="T16" fmla="*/ 0 h 242"/>
                  <a:gd name="T17" fmla="*/ 1 w 1"/>
                  <a:gd name="T18" fmla="*/ 242 h 242"/>
                </a:gdLst>
                <a:ahLst/>
                <a:cxnLst>
                  <a:cxn ang="T10">
                    <a:pos x="T0" y="T1"/>
                  </a:cxn>
                  <a:cxn ang="T11">
                    <a:pos x="T2" y="T3"/>
                  </a:cxn>
                  <a:cxn ang="T12">
                    <a:pos x="T4" y="T5"/>
                  </a:cxn>
                  <a:cxn ang="T13">
                    <a:pos x="T6" y="T7"/>
                  </a:cxn>
                  <a:cxn ang="T14">
                    <a:pos x="T8" y="T9"/>
                  </a:cxn>
                </a:cxnLst>
                <a:rect l="T15" t="T16" r="T17" b="T18"/>
                <a:pathLst>
                  <a:path w="1" h="242">
                    <a:moveTo>
                      <a:pt x="1" y="240"/>
                    </a:moveTo>
                    <a:lnTo>
                      <a:pt x="0" y="242"/>
                    </a:lnTo>
                    <a:lnTo>
                      <a:pt x="0" y="3"/>
                    </a:lnTo>
                    <a:lnTo>
                      <a:pt x="1" y="0"/>
                    </a:lnTo>
                    <a:lnTo>
                      <a:pt x="1" y="240"/>
                    </a:lnTo>
                    <a:close/>
                  </a:path>
                </a:pathLst>
              </a:custGeom>
              <a:solidFill>
                <a:srgbClr val="8D55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69" name="Freeform 706"/>
              <p:cNvSpPr>
                <a:spLocks/>
              </p:cNvSpPr>
              <p:nvPr/>
            </p:nvSpPr>
            <p:spPr bwMode="auto">
              <a:xfrm>
                <a:off x="1809" y="3622"/>
                <a:ext cx="2" cy="241"/>
              </a:xfrm>
              <a:custGeom>
                <a:avLst/>
                <a:gdLst>
                  <a:gd name="T0" fmla="*/ 2 w 2"/>
                  <a:gd name="T1" fmla="*/ 239 h 241"/>
                  <a:gd name="T2" fmla="*/ 0 w 2"/>
                  <a:gd name="T3" fmla="*/ 241 h 241"/>
                  <a:gd name="T4" fmla="*/ 0 w 2"/>
                  <a:gd name="T5" fmla="*/ 1 h 241"/>
                  <a:gd name="T6" fmla="*/ 2 w 2"/>
                  <a:gd name="T7" fmla="*/ 0 h 241"/>
                  <a:gd name="T8" fmla="*/ 2 w 2"/>
                  <a:gd name="T9" fmla="*/ 239 h 241"/>
                  <a:gd name="T10" fmla="*/ 0 60000 65536"/>
                  <a:gd name="T11" fmla="*/ 0 60000 65536"/>
                  <a:gd name="T12" fmla="*/ 0 60000 65536"/>
                  <a:gd name="T13" fmla="*/ 0 60000 65536"/>
                  <a:gd name="T14" fmla="*/ 0 60000 65536"/>
                  <a:gd name="T15" fmla="*/ 0 w 2"/>
                  <a:gd name="T16" fmla="*/ 0 h 241"/>
                  <a:gd name="T17" fmla="*/ 2 w 2"/>
                  <a:gd name="T18" fmla="*/ 241 h 241"/>
                </a:gdLst>
                <a:ahLst/>
                <a:cxnLst>
                  <a:cxn ang="T10">
                    <a:pos x="T0" y="T1"/>
                  </a:cxn>
                  <a:cxn ang="T11">
                    <a:pos x="T2" y="T3"/>
                  </a:cxn>
                  <a:cxn ang="T12">
                    <a:pos x="T4" y="T5"/>
                  </a:cxn>
                  <a:cxn ang="T13">
                    <a:pos x="T6" y="T7"/>
                  </a:cxn>
                  <a:cxn ang="T14">
                    <a:pos x="T8" y="T9"/>
                  </a:cxn>
                </a:cxnLst>
                <a:rect l="T15" t="T16" r="T17" b="T18"/>
                <a:pathLst>
                  <a:path w="2" h="241">
                    <a:moveTo>
                      <a:pt x="2" y="239"/>
                    </a:moveTo>
                    <a:lnTo>
                      <a:pt x="0" y="241"/>
                    </a:lnTo>
                    <a:lnTo>
                      <a:pt x="0" y="1"/>
                    </a:lnTo>
                    <a:lnTo>
                      <a:pt x="2" y="0"/>
                    </a:lnTo>
                    <a:lnTo>
                      <a:pt x="2" y="239"/>
                    </a:lnTo>
                    <a:close/>
                  </a:path>
                </a:pathLst>
              </a:custGeom>
              <a:solidFill>
                <a:srgbClr val="9459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70" name="Freeform 707"/>
              <p:cNvSpPr>
                <a:spLocks/>
              </p:cNvSpPr>
              <p:nvPr/>
            </p:nvSpPr>
            <p:spPr bwMode="auto">
              <a:xfrm>
                <a:off x="1806" y="3623"/>
                <a:ext cx="3" cy="242"/>
              </a:xfrm>
              <a:custGeom>
                <a:avLst/>
                <a:gdLst>
                  <a:gd name="T0" fmla="*/ 3 w 3"/>
                  <a:gd name="T1" fmla="*/ 240 h 242"/>
                  <a:gd name="T2" fmla="*/ 0 w 3"/>
                  <a:gd name="T3" fmla="*/ 242 h 242"/>
                  <a:gd name="T4" fmla="*/ 0 w 3"/>
                  <a:gd name="T5" fmla="*/ 2 h 242"/>
                  <a:gd name="T6" fmla="*/ 3 w 3"/>
                  <a:gd name="T7" fmla="*/ 0 h 242"/>
                  <a:gd name="T8" fmla="*/ 3 w 3"/>
                  <a:gd name="T9" fmla="*/ 240 h 242"/>
                  <a:gd name="T10" fmla="*/ 0 60000 65536"/>
                  <a:gd name="T11" fmla="*/ 0 60000 65536"/>
                  <a:gd name="T12" fmla="*/ 0 60000 65536"/>
                  <a:gd name="T13" fmla="*/ 0 60000 65536"/>
                  <a:gd name="T14" fmla="*/ 0 60000 65536"/>
                  <a:gd name="T15" fmla="*/ 0 w 3"/>
                  <a:gd name="T16" fmla="*/ 0 h 242"/>
                  <a:gd name="T17" fmla="*/ 3 w 3"/>
                  <a:gd name="T18" fmla="*/ 242 h 242"/>
                </a:gdLst>
                <a:ahLst/>
                <a:cxnLst>
                  <a:cxn ang="T10">
                    <a:pos x="T0" y="T1"/>
                  </a:cxn>
                  <a:cxn ang="T11">
                    <a:pos x="T2" y="T3"/>
                  </a:cxn>
                  <a:cxn ang="T12">
                    <a:pos x="T4" y="T5"/>
                  </a:cxn>
                  <a:cxn ang="T13">
                    <a:pos x="T6" y="T7"/>
                  </a:cxn>
                  <a:cxn ang="T14">
                    <a:pos x="T8" y="T9"/>
                  </a:cxn>
                </a:cxnLst>
                <a:rect l="T15" t="T16" r="T17" b="T18"/>
                <a:pathLst>
                  <a:path w="3" h="242">
                    <a:moveTo>
                      <a:pt x="3" y="240"/>
                    </a:moveTo>
                    <a:lnTo>
                      <a:pt x="0" y="242"/>
                    </a:lnTo>
                    <a:lnTo>
                      <a:pt x="0" y="2"/>
                    </a:lnTo>
                    <a:lnTo>
                      <a:pt x="3" y="0"/>
                    </a:lnTo>
                    <a:lnTo>
                      <a:pt x="3" y="240"/>
                    </a:lnTo>
                    <a:close/>
                  </a:path>
                </a:pathLst>
              </a:custGeom>
              <a:solidFill>
                <a:srgbClr val="9A5D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71" name="Freeform 708"/>
              <p:cNvSpPr>
                <a:spLocks/>
              </p:cNvSpPr>
              <p:nvPr/>
            </p:nvSpPr>
            <p:spPr bwMode="auto">
              <a:xfrm>
                <a:off x="1801" y="3625"/>
                <a:ext cx="5" cy="241"/>
              </a:xfrm>
              <a:custGeom>
                <a:avLst/>
                <a:gdLst>
                  <a:gd name="T0" fmla="*/ 5 w 5"/>
                  <a:gd name="T1" fmla="*/ 240 h 241"/>
                  <a:gd name="T2" fmla="*/ 0 w 5"/>
                  <a:gd name="T3" fmla="*/ 241 h 241"/>
                  <a:gd name="T4" fmla="*/ 0 w 5"/>
                  <a:gd name="T5" fmla="*/ 2 h 241"/>
                  <a:gd name="T6" fmla="*/ 5 w 5"/>
                  <a:gd name="T7" fmla="*/ 0 h 241"/>
                  <a:gd name="T8" fmla="*/ 5 w 5"/>
                  <a:gd name="T9" fmla="*/ 240 h 241"/>
                  <a:gd name="T10" fmla="*/ 0 60000 65536"/>
                  <a:gd name="T11" fmla="*/ 0 60000 65536"/>
                  <a:gd name="T12" fmla="*/ 0 60000 65536"/>
                  <a:gd name="T13" fmla="*/ 0 60000 65536"/>
                  <a:gd name="T14" fmla="*/ 0 60000 65536"/>
                  <a:gd name="T15" fmla="*/ 0 w 5"/>
                  <a:gd name="T16" fmla="*/ 0 h 241"/>
                  <a:gd name="T17" fmla="*/ 5 w 5"/>
                  <a:gd name="T18" fmla="*/ 241 h 241"/>
                </a:gdLst>
                <a:ahLst/>
                <a:cxnLst>
                  <a:cxn ang="T10">
                    <a:pos x="T0" y="T1"/>
                  </a:cxn>
                  <a:cxn ang="T11">
                    <a:pos x="T2" y="T3"/>
                  </a:cxn>
                  <a:cxn ang="T12">
                    <a:pos x="T4" y="T5"/>
                  </a:cxn>
                  <a:cxn ang="T13">
                    <a:pos x="T6" y="T7"/>
                  </a:cxn>
                  <a:cxn ang="T14">
                    <a:pos x="T8" y="T9"/>
                  </a:cxn>
                </a:cxnLst>
                <a:rect l="T15" t="T16" r="T17" b="T18"/>
                <a:pathLst>
                  <a:path w="5" h="241">
                    <a:moveTo>
                      <a:pt x="5" y="240"/>
                    </a:moveTo>
                    <a:lnTo>
                      <a:pt x="0" y="241"/>
                    </a:lnTo>
                    <a:lnTo>
                      <a:pt x="0" y="2"/>
                    </a:lnTo>
                    <a:lnTo>
                      <a:pt x="5" y="0"/>
                    </a:lnTo>
                    <a:lnTo>
                      <a:pt x="5" y="240"/>
                    </a:lnTo>
                    <a:close/>
                  </a:path>
                </a:pathLst>
              </a:custGeom>
              <a:solidFill>
                <a:srgbClr val="A161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72" name="Freeform 709"/>
              <p:cNvSpPr>
                <a:spLocks/>
              </p:cNvSpPr>
              <p:nvPr/>
            </p:nvSpPr>
            <p:spPr bwMode="auto">
              <a:xfrm>
                <a:off x="1795" y="3627"/>
                <a:ext cx="6" cy="241"/>
              </a:xfrm>
              <a:custGeom>
                <a:avLst/>
                <a:gdLst>
                  <a:gd name="T0" fmla="*/ 6 w 6"/>
                  <a:gd name="T1" fmla="*/ 239 h 241"/>
                  <a:gd name="T2" fmla="*/ 0 w 6"/>
                  <a:gd name="T3" fmla="*/ 241 h 241"/>
                  <a:gd name="T4" fmla="*/ 0 w 6"/>
                  <a:gd name="T5" fmla="*/ 1 h 241"/>
                  <a:gd name="T6" fmla="*/ 6 w 6"/>
                  <a:gd name="T7" fmla="*/ 0 h 241"/>
                  <a:gd name="T8" fmla="*/ 6 w 6"/>
                  <a:gd name="T9" fmla="*/ 239 h 241"/>
                  <a:gd name="T10" fmla="*/ 0 60000 65536"/>
                  <a:gd name="T11" fmla="*/ 0 60000 65536"/>
                  <a:gd name="T12" fmla="*/ 0 60000 65536"/>
                  <a:gd name="T13" fmla="*/ 0 60000 65536"/>
                  <a:gd name="T14" fmla="*/ 0 60000 65536"/>
                  <a:gd name="T15" fmla="*/ 0 w 6"/>
                  <a:gd name="T16" fmla="*/ 0 h 241"/>
                  <a:gd name="T17" fmla="*/ 6 w 6"/>
                  <a:gd name="T18" fmla="*/ 241 h 241"/>
                </a:gdLst>
                <a:ahLst/>
                <a:cxnLst>
                  <a:cxn ang="T10">
                    <a:pos x="T0" y="T1"/>
                  </a:cxn>
                  <a:cxn ang="T11">
                    <a:pos x="T2" y="T3"/>
                  </a:cxn>
                  <a:cxn ang="T12">
                    <a:pos x="T4" y="T5"/>
                  </a:cxn>
                  <a:cxn ang="T13">
                    <a:pos x="T6" y="T7"/>
                  </a:cxn>
                  <a:cxn ang="T14">
                    <a:pos x="T8" y="T9"/>
                  </a:cxn>
                </a:cxnLst>
                <a:rect l="T15" t="T16" r="T17" b="T18"/>
                <a:pathLst>
                  <a:path w="6" h="241">
                    <a:moveTo>
                      <a:pt x="6" y="239"/>
                    </a:moveTo>
                    <a:lnTo>
                      <a:pt x="0" y="241"/>
                    </a:lnTo>
                    <a:lnTo>
                      <a:pt x="0" y="1"/>
                    </a:lnTo>
                    <a:lnTo>
                      <a:pt x="6" y="0"/>
                    </a:lnTo>
                    <a:lnTo>
                      <a:pt x="6" y="239"/>
                    </a:lnTo>
                    <a:close/>
                  </a:path>
                </a:pathLst>
              </a:custGeom>
              <a:solidFill>
                <a:srgbClr val="A865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73" name="Freeform 710"/>
              <p:cNvSpPr>
                <a:spLocks/>
              </p:cNvSpPr>
              <p:nvPr/>
            </p:nvSpPr>
            <p:spPr bwMode="auto">
              <a:xfrm>
                <a:off x="1789" y="3628"/>
                <a:ext cx="6" cy="242"/>
              </a:xfrm>
              <a:custGeom>
                <a:avLst/>
                <a:gdLst>
                  <a:gd name="T0" fmla="*/ 6 w 6"/>
                  <a:gd name="T1" fmla="*/ 240 h 242"/>
                  <a:gd name="T2" fmla="*/ 0 w 6"/>
                  <a:gd name="T3" fmla="*/ 242 h 242"/>
                  <a:gd name="T4" fmla="*/ 0 w 6"/>
                  <a:gd name="T5" fmla="*/ 1 h 242"/>
                  <a:gd name="T6" fmla="*/ 6 w 6"/>
                  <a:gd name="T7" fmla="*/ 0 h 242"/>
                  <a:gd name="T8" fmla="*/ 6 w 6"/>
                  <a:gd name="T9" fmla="*/ 240 h 242"/>
                  <a:gd name="T10" fmla="*/ 0 60000 65536"/>
                  <a:gd name="T11" fmla="*/ 0 60000 65536"/>
                  <a:gd name="T12" fmla="*/ 0 60000 65536"/>
                  <a:gd name="T13" fmla="*/ 0 60000 65536"/>
                  <a:gd name="T14" fmla="*/ 0 60000 65536"/>
                  <a:gd name="T15" fmla="*/ 0 w 6"/>
                  <a:gd name="T16" fmla="*/ 0 h 242"/>
                  <a:gd name="T17" fmla="*/ 6 w 6"/>
                  <a:gd name="T18" fmla="*/ 242 h 242"/>
                </a:gdLst>
                <a:ahLst/>
                <a:cxnLst>
                  <a:cxn ang="T10">
                    <a:pos x="T0" y="T1"/>
                  </a:cxn>
                  <a:cxn ang="T11">
                    <a:pos x="T2" y="T3"/>
                  </a:cxn>
                  <a:cxn ang="T12">
                    <a:pos x="T4" y="T5"/>
                  </a:cxn>
                  <a:cxn ang="T13">
                    <a:pos x="T6" y="T7"/>
                  </a:cxn>
                  <a:cxn ang="T14">
                    <a:pos x="T8" y="T9"/>
                  </a:cxn>
                </a:cxnLst>
                <a:rect l="T15" t="T16" r="T17" b="T18"/>
                <a:pathLst>
                  <a:path w="6" h="242">
                    <a:moveTo>
                      <a:pt x="6" y="240"/>
                    </a:moveTo>
                    <a:lnTo>
                      <a:pt x="0" y="242"/>
                    </a:lnTo>
                    <a:lnTo>
                      <a:pt x="0" y="1"/>
                    </a:lnTo>
                    <a:lnTo>
                      <a:pt x="6" y="0"/>
                    </a:lnTo>
                    <a:lnTo>
                      <a:pt x="6" y="240"/>
                    </a:lnTo>
                    <a:close/>
                  </a:path>
                </a:pathLst>
              </a:custGeom>
              <a:solidFill>
                <a:srgbClr val="AE6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74" name="Freeform 711"/>
              <p:cNvSpPr>
                <a:spLocks/>
              </p:cNvSpPr>
              <p:nvPr/>
            </p:nvSpPr>
            <p:spPr bwMode="auto">
              <a:xfrm>
                <a:off x="1780" y="3629"/>
                <a:ext cx="9" cy="242"/>
              </a:xfrm>
              <a:custGeom>
                <a:avLst/>
                <a:gdLst>
                  <a:gd name="T0" fmla="*/ 9 w 9"/>
                  <a:gd name="T1" fmla="*/ 241 h 242"/>
                  <a:gd name="T2" fmla="*/ 0 w 9"/>
                  <a:gd name="T3" fmla="*/ 242 h 242"/>
                  <a:gd name="T4" fmla="*/ 0 w 9"/>
                  <a:gd name="T5" fmla="*/ 2 h 242"/>
                  <a:gd name="T6" fmla="*/ 9 w 9"/>
                  <a:gd name="T7" fmla="*/ 0 h 242"/>
                  <a:gd name="T8" fmla="*/ 9 w 9"/>
                  <a:gd name="T9" fmla="*/ 241 h 242"/>
                  <a:gd name="T10" fmla="*/ 0 60000 65536"/>
                  <a:gd name="T11" fmla="*/ 0 60000 65536"/>
                  <a:gd name="T12" fmla="*/ 0 60000 65536"/>
                  <a:gd name="T13" fmla="*/ 0 60000 65536"/>
                  <a:gd name="T14" fmla="*/ 0 60000 65536"/>
                  <a:gd name="T15" fmla="*/ 0 w 9"/>
                  <a:gd name="T16" fmla="*/ 0 h 242"/>
                  <a:gd name="T17" fmla="*/ 9 w 9"/>
                  <a:gd name="T18" fmla="*/ 242 h 242"/>
                </a:gdLst>
                <a:ahLst/>
                <a:cxnLst>
                  <a:cxn ang="T10">
                    <a:pos x="T0" y="T1"/>
                  </a:cxn>
                  <a:cxn ang="T11">
                    <a:pos x="T2" y="T3"/>
                  </a:cxn>
                  <a:cxn ang="T12">
                    <a:pos x="T4" y="T5"/>
                  </a:cxn>
                  <a:cxn ang="T13">
                    <a:pos x="T6" y="T7"/>
                  </a:cxn>
                  <a:cxn ang="T14">
                    <a:pos x="T8" y="T9"/>
                  </a:cxn>
                </a:cxnLst>
                <a:rect l="T15" t="T16" r="T17" b="T18"/>
                <a:pathLst>
                  <a:path w="9" h="242">
                    <a:moveTo>
                      <a:pt x="9" y="241"/>
                    </a:moveTo>
                    <a:lnTo>
                      <a:pt x="0" y="242"/>
                    </a:lnTo>
                    <a:lnTo>
                      <a:pt x="0" y="2"/>
                    </a:lnTo>
                    <a:lnTo>
                      <a:pt x="9" y="0"/>
                    </a:lnTo>
                    <a:lnTo>
                      <a:pt x="9" y="241"/>
                    </a:lnTo>
                    <a:close/>
                  </a:path>
                </a:pathLst>
              </a:custGeom>
              <a:solidFill>
                <a:srgbClr val="B56D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75" name="Freeform 712"/>
              <p:cNvSpPr>
                <a:spLocks/>
              </p:cNvSpPr>
              <p:nvPr/>
            </p:nvSpPr>
            <p:spPr bwMode="auto">
              <a:xfrm>
                <a:off x="1772" y="3631"/>
                <a:ext cx="8" cy="241"/>
              </a:xfrm>
              <a:custGeom>
                <a:avLst/>
                <a:gdLst>
                  <a:gd name="T0" fmla="*/ 8 w 8"/>
                  <a:gd name="T1" fmla="*/ 240 h 241"/>
                  <a:gd name="T2" fmla="*/ 0 w 8"/>
                  <a:gd name="T3" fmla="*/ 241 h 241"/>
                  <a:gd name="T4" fmla="*/ 0 w 8"/>
                  <a:gd name="T5" fmla="*/ 1 h 241"/>
                  <a:gd name="T6" fmla="*/ 8 w 8"/>
                  <a:gd name="T7" fmla="*/ 0 h 241"/>
                  <a:gd name="T8" fmla="*/ 8 w 8"/>
                  <a:gd name="T9" fmla="*/ 240 h 241"/>
                  <a:gd name="T10" fmla="*/ 0 60000 65536"/>
                  <a:gd name="T11" fmla="*/ 0 60000 65536"/>
                  <a:gd name="T12" fmla="*/ 0 60000 65536"/>
                  <a:gd name="T13" fmla="*/ 0 60000 65536"/>
                  <a:gd name="T14" fmla="*/ 0 60000 65536"/>
                  <a:gd name="T15" fmla="*/ 0 w 8"/>
                  <a:gd name="T16" fmla="*/ 0 h 241"/>
                  <a:gd name="T17" fmla="*/ 8 w 8"/>
                  <a:gd name="T18" fmla="*/ 241 h 241"/>
                </a:gdLst>
                <a:ahLst/>
                <a:cxnLst>
                  <a:cxn ang="T10">
                    <a:pos x="T0" y="T1"/>
                  </a:cxn>
                  <a:cxn ang="T11">
                    <a:pos x="T2" y="T3"/>
                  </a:cxn>
                  <a:cxn ang="T12">
                    <a:pos x="T4" y="T5"/>
                  </a:cxn>
                  <a:cxn ang="T13">
                    <a:pos x="T6" y="T7"/>
                  </a:cxn>
                  <a:cxn ang="T14">
                    <a:pos x="T8" y="T9"/>
                  </a:cxn>
                </a:cxnLst>
                <a:rect l="T15" t="T16" r="T17" b="T18"/>
                <a:pathLst>
                  <a:path w="8" h="241">
                    <a:moveTo>
                      <a:pt x="8" y="240"/>
                    </a:moveTo>
                    <a:lnTo>
                      <a:pt x="0" y="241"/>
                    </a:lnTo>
                    <a:lnTo>
                      <a:pt x="0" y="1"/>
                    </a:lnTo>
                    <a:lnTo>
                      <a:pt x="8" y="0"/>
                    </a:lnTo>
                    <a:lnTo>
                      <a:pt x="8" y="240"/>
                    </a:lnTo>
                    <a:close/>
                  </a:path>
                </a:pathLst>
              </a:custGeom>
              <a:solidFill>
                <a:srgbClr val="BC71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76" name="Freeform 713"/>
              <p:cNvSpPr>
                <a:spLocks/>
              </p:cNvSpPr>
              <p:nvPr/>
            </p:nvSpPr>
            <p:spPr bwMode="auto">
              <a:xfrm>
                <a:off x="1763" y="3632"/>
                <a:ext cx="9" cy="241"/>
              </a:xfrm>
              <a:custGeom>
                <a:avLst/>
                <a:gdLst>
                  <a:gd name="T0" fmla="*/ 9 w 9"/>
                  <a:gd name="T1" fmla="*/ 240 h 241"/>
                  <a:gd name="T2" fmla="*/ 0 w 9"/>
                  <a:gd name="T3" fmla="*/ 241 h 241"/>
                  <a:gd name="T4" fmla="*/ 0 w 9"/>
                  <a:gd name="T5" fmla="*/ 0 h 241"/>
                  <a:gd name="T6" fmla="*/ 9 w 9"/>
                  <a:gd name="T7" fmla="*/ 0 h 241"/>
                  <a:gd name="T8" fmla="*/ 9 w 9"/>
                  <a:gd name="T9" fmla="*/ 240 h 241"/>
                  <a:gd name="T10" fmla="*/ 0 60000 65536"/>
                  <a:gd name="T11" fmla="*/ 0 60000 65536"/>
                  <a:gd name="T12" fmla="*/ 0 60000 65536"/>
                  <a:gd name="T13" fmla="*/ 0 60000 65536"/>
                  <a:gd name="T14" fmla="*/ 0 60000 65536"/>
                  <a:gd name="T15" fmla="*/ 0 w 9"/>
                  <a:gd name="T16" fmla="*/ 0 h 241"/>
                  <a:gd name="T17" fmla="*/ 9 w 9"/>
                  <a:gd name="T18" fmla="*/ 241 h 241"/>
                </a:gdLst>
                <a:ahLst/>
                <a:cxnLst>
                  <a:cxn ang="T10">
                    <a:pos x="T0" y="T1"/>
                  </a:cxn>
                  <a:cxn ang="T11">
                    <a:pos x="T2" y="T3"/>
                  </a:cxn>
                  <a:cxn ang="T12">
                    <a:pos x="T4" y="T5"/>
                  </a:cxn>
                  <a:cxn ang="T13">
                    <a:pos x="T6" y="T7"/>
                  </a:cxn>
                  <a:cxn ang="T14">
                    <a:pos x="T8" y="T9"/>
                  </a:cxn>
                </a:cxnLst>
                <a:rect l="T15" t="T16" r="T17" b="T18"/>
                <a:pathLst>
                  <a:path w="9" h="241">
                    <a:moveTo>
                      <a:pt x="9" y="240"/>
                    </a:moveTo>
                    <a:lnTo>
                      <a:pt x="0" y="241"/>
                    </a:lnTo>
                    <a:lnTo>
                      <a:pt x="0" y="0"/>
                    </a:lnTo>
                    <a:lnTo>
                      <a:pt x="9" y="0"/>
                    </a:lnTo>
                    <a:lnTo>
                      <a:pt x="9" y="240"/>
                    </a:lnTo>
                    <a:close/>
                  </a:path>
                </a:pathLst>
              </a:custGeom>
              <a:solidFill>
                <a:srgbClr val="C375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77" name="Freeform 714"/>
              <p:cNvSpPr>
                <a:spLocks/>
              </p:cNvSpPr>
              <p:nvPr/>
            </p:nvSpPr>
            <p:spPr bwMode="auto">
              <a:xfrm>
                <a:off x="1753" y="3632"/>
                <a:ext cx="10" cy="242"/>
              </a:xfrm>
              <a:custGeom>
                <a:avLst/>
                <a:gdLst>
                  <a:gd name="T0" fmla="*/ 10 w 10"/>
                  <a:gd name="T1" fmla="*/ 241 h 242"/>
                  <a:gd name="T2" fmla="*/ 0 w 10"/>
                  <a:gd name="T3" fmla="*/ 242 h 242"/>
                  <a:gd name="T4" fmla="*/ 0 w 10"/>
                  <a:gd name="T5" fmla="*/ 1 h 242"/>
                  <a:gd name="T6" fmla="*/ 10 w 10"/>
                  <a:gd name="T7" fmla="*/ 0 h 242"/>
                  <a:gd name="T8" fmla="*/ 10 w 10"/>
                  <a:gd name="T9" fmla="*/ 241 h 242"/>
                  <a:gd name="T10" fmla="*/ 0 60000 65536"/>
                  <a:gd name="T11" fmla="*/ 0 60000 65536"/>
                  <a:gd name="T12" fmla="*/ 0 60000 65536"/>
                  <a:gd name="T13" fmla="*/ 0 60000 65536"/>
                  <a:gd name="T14" fmla="*/ 0 60000 65536"/>
                  <a:gd name="T15" fmla="*/ 0 w 10"/>
                  <a:gd name="T16" fmla="*/ 0 h 242"/>
                  <a:gd name="T17" fmla="*/ 10 w 10"/>
                  <a:gd name="T18" fmla="*/ 242 h 242"/>
                </a:gdLst>
                <a:ahLst/>
                <a:cxnLst>
                  <a:cxn ang="T10">
                    <a:pos x="T0" y="T1"/>
                  </a:cxn>
                  <a:cxn ang="T11">
                    <a:pos x="T2" y="T3"/>
                  </a:cxn>
                  <a:cxn ang="T12">
                    <a:pos x="T4" y="T5"/>
                  </a:cxn>
                  <a:cxn ang="T13">
                    <a:pos x="T6" y="T7"/>
                  </a:cxn>
                  <a:cxn ang="T14">
                    <a:pos x="T8" y="T9"/>
                  </a:cxn>
                </a:cxnLst>
                <a:rect l="T15" t="T16" r="T17" b="T18"/>
                <a:pathLst>
                  <a:path w="10" h="242">
                    <a:moveTo>
                      <a:pt x="10" y="241"/>
                    </a:moveTo>
                    <a:lnTo>
                      <a:pt x="0" y="242"/>
                    </a:lnTo>
                    <a:lnTo>
                      <a:pt x="0" y="1"/>
                    </a:lnTo>
                    <a:lnTo>
                      <a:pt x="10" y="0"/>
                    </a:lnTo>
                    <a:lnTo>
                      <a:pt x="10" y="241"/>
                    </a:lnTo>
                    <a:close/>
                  </a:path>
                </a:pathLst>
              </a:custGeom>
              <a:solidFill>
                <a:srgbClr val="C97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78" name="Freeform 715"/>
              <p:cNvSpPr>
                <a:spLocks/>
              </p:cNvSpPr>
              <p:nvPr/>
            </p:nvSpPr>
            <p:spPr bwMode="auto">
              <a:xfrm>
                <a:off x="1744" y="3633"/>
                <a:ext cx="9" cy="241"/>
              </a:xfrm>
              <a:custGeom>
                <a:avLst/>
                <a:gdLst>
                  <a:gd name="T0" fmla="*/ 9 w 9"/>
                  <a:gd name="T1" fmla="*/ 241 h 241"/>
                  <a:gd name="T2" fmla="*/ 0 w 9"/>
                  <a:gd name="T3" fmla="*/ 241 h 241"/>
                  <a:gd name="T4" fmla="*/ 0 w 9"/>
                  <a:gd name="T5" fmla="*/ 1 h 241"/>
                  <a:gd name="T6" fmla="*/ 9 w 9"/>
                  <a:gd name="T7" fmla="*/ 0 h 241"/>
                  <a:gd name="T8" fmla="*/ 9 w 9"/>
                  <a:gd name="T9" fmla="*/ 241 h 241"/>
                  <a:gd name="T10" fmla="*/ 0 60000 65536"/>
                  <a:gd name="T11" fmla="*/ 0 60000 65536"/>
                  <a:gd name="T12" fmla="*/ 0 60000 65536"/>
                  <a:gd name="T13" fmla="*/ 0 60000 65536"/>
                  <a:gd name="T14" fmla="*/ 0 60000 65536"/>
                  <a:gd name="T15" fmla="*/ 0 w 9"/>
                  <a:gd name="T16" fmla="*/ 0 h 241"/>
                  <a:gd name="T17" fmla="*/ 9 w 9"/>
                  <a:gd name="T18" fmla="*/ 241 h 241"/>
                </a:gdLst>
                <a:ahLst/>
                <a:cxnLst>
                  <a:cxn ang="T10">
                    <a:pos x="T0" y="T1"/>
                  </a:cxn>
                  <a:cxn ang="T11">
                    <a:pos x="T2" y="T3"/>
                  </a:cxn>
                  <a:cxn ang="T12">
                    <a:pos x="T4" y="T5"/>
                  </a:cxn>
                  <a:cxn ang="T13">
                    <a:pos x="T6" y="T7"/>
                  </a:cxn>
                  <a:cxn ang="T14">
                    <a:pos x="T8" y="T9"/>
                  </a:cxn>
                </a:cxnLst>
                <a:rect l="T15" t="T16" r="T17" b="T18"/>
                <a:pathLst>
                  <a:path w="9" h="241">
                    <a:moveTo>
                      <a:pt x="9" y="241"/>
                    </a:moveTo>
                    <a:lnTo>
                      <a:pt x="0" y="241"/>
                    </a:lnTo>
                    <a:lnTo>
                      <a:pt x="0" y="1"/>
                    </a:lnTo>
                    <a:lnTo>
                      <a:pt x="9" y="0"/>
                    </a:lnTo>
                    <a:lnTo>
                      <a:pt x="9" y="241"/>
                    </a:lnTo>
                    <a:close/>
                  </a:path>
                </a:pathLst>
              </a:custGeom>
              <a:solidFill>
                <a:srgbClr val="D07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79" name="Freeform 716"/>
              <p:cNvSpPr>
                <a:spLocks/>
              </p:cNvSpPr>
              <p:nvPr/>
            </p:nvSpPr>
            <p:spPr bwMode="auto">
              <a:xfrm>
                <a:off x="1734" y="3634"/>
                <a:ext cx="10" cy="241"/>
              </a:xfrm>
              <a:custGeom>
                <a:avLst/>
                <a:gdLst>
                  <a:gd name="T0" fmla="*/ 10 w 10"/>
                  <a:gd name="T1" fmla="*/ 240 h 241"/>
                  <a:gd name="T2" fmla="*/ 0 w 10"/>
                  <a:gd name="T3" fmla="*/ 241 h 241"/>
                  <a:gd name="T4" fmla="*/ 0 w 10"/>
                  <a:gd name="T5" fmla="*/ 1 h 241"/>
                  <a:gd name="T6" fmla="*/ 10 w 10"/>
                  <a:gd name="T7" fmla="*/ 0 h 241"/>
                  <a:gd name="T8" fmla="*/ 10 w 10"/>
                  <a:gd name="T9" fmla="*/ 240 h 241"/>
                  <a:gd name="T10" fmla="*/ 0 60000 65536"/>
                  <a:gd name="T11" fmla="*/ 0 60000 65536"/>
                  <a:gd name="T12" fmla="*/ 0 60000 65536"/>
                  <a:gd name="T13" fmla="*/ 0 60000 65536"/>
                  <a:gd name="T14" fmla="*/ 0 60000 65536"/>
                  <a:gd name="T15" fmla="*/ 0 w 10"/>
                  <a:gd name="T16" fmla="*/ 0 h 241"/>
                  <a:gd name="T17" fmla="*/ 10 w 10"/>
                  <a:gd name="T18" fmla="*/ 241 h 241"/>
                </a:gdLst>
                <a:ahLst/>
                <a:cxnLst>
                  <a:cxn ang="T10">
                    <a:pos x="T0" y="T1"/>
                  </a:cxn>
                  <a:cxn ang="T11">
                    <a:pos x="T2" y="T3"/>
                  </a:cxn>
                  <a:cxn ang="T12">
                    <a:pos x="T4" y="T5"/>
                  </a:cxn>
                  <a:cxn ang="T13">
                    <a:pos x="T6" y="T7"/>
                  </a:cxn>
                  <a:cxn ang="T14">
                    <a:pos x="T8" y="T9"/>
                  </a:cxn>
                </a:cxnLst>
                <a:rect l="T15" t="T16" r="T17" b="T18"/>
                <a:pathLst>
                  <a:path w="10" h="241">
                    <a:moveTo>
                      <a:pt x="10" y="240"/>
                    </a:moveTo>
                    <a:lnTo>
                      <a:pt x="0" y="241"/>
                    </a:lnTo>
                    <a:lnTo>
                      <a:pt x="0" y="1"/>
                    </a:lnTo>
                    <a:lnTo>
                      <a:pt x="10" y="0"/>
                    </a:lnTo>
                    <a:lnTo>
                      <a:pt x="10" y="240"/>
                    </a:lnTo>
                    <a:close/>
                  </a:path>
                </a:pathLst>
              </a:custGeom>
              <a:solidFill>
                <a:srgbClr val="D781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80" name="Rectangle 717"/>
              <p:cNvSpPr>
                <a:spLocks noChangeArrowheads="1"/>
              </p:cNvSpPr>
              <p:nvPr/>
            </p:nvSpPr>
            <p:spPr bwMode="auto">
              <a:xfrm>
                <a:off x="1718" y="3635"/>
                <a:ext cx="16" cy="240"/>
              </a:xfrm>
              <a:prstGeom prst="rect">
                <a:avLst/>
              </a:prstGeom>
              <a:solidFill>
                <a:srgbClr val="DD85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8181" name="Rectangle 718"/>
              <p:cNvSpPr>
                <a:spLocks noChangeArrowheads="1"/>
              </p:cNvSpPr>
              <p:nvPr/>
            </p:nvSpPr>
            <p:spPr bwMode="auto">
              <a:xfrm>
                <a:off x="1709" y="3635"/>
                <a:ext cx="9" cy="240"/>
              </a:xfrm>
              <a:prstGeom prst="rect">
                <a:avLst/>
              </a:prstGeom>
              <a:solidFill>
                <a:srgbClr val="E48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8182" name="Freeform 719"/>
              <p:cNvSpPr>
                <a:spLocks/>
              </p:cNvSpPr>
              <p:nvPr/>
            </p:nvSpPr>
            <p:spPr bwMode="auto">
              <a:xfrm>
                <a:off x="1699" y="3635"/>
                <a:ext cx="10" cy="240"/>
              </a:xfrm>
              <a:custGeom>
                <a:avLst/>
                <a:gdLst>
                  <a:gd name="T0" fmla="*/ 10 w 10"/>
                  <a:gd name="T1" fmla="*/ 240 h 240"/>
                  <a:gd name="T2" fmla="*/ 0 w 10"/>
                  <a:gd name="T3" fmla="*/ 239 h 240"/>
                  <a:gd name="T4" fmla="*/ 0 w 10"/>
                  <a:gd name="T5" fmla="*/ 0 h 240"/>
                  <a:gd name="T6" fmla="*/ 10 w 10"/>
                  <a:gd name="T7" fmla="*/ 0 h 240"/>
                  <a:gd name="T8" fmla="*/ 10 w 10"/>
                  <a:gd name="T9" fmla="*/ 240 h 240"/>
                  <a:gd name="T10" fmla="*/ 0 60000 65536"/>
                  <a:gd name="T11" fmla="*/ 0 60000 65536"/>
                  <a:gd name="T12" fmla="*/ 0 60000 65536"/>
                  <a:gd name="T13" fmla="*/ 0 60000 65536"/>
                  <a:gd name="T14" fmla="*/ 0 60000 65536"/>
                  <a:gd name="T15" fmla="*/ 0 w 10"/>
                  <a:gd name="T16" fmla="*/ 0 h 240"/>
                  <a:gd name="T17" fmla="*/ 10 w 10"/>
                  <a:gd name="T18" fmla="*/ 240 h 240"/>
                </a:gdLst>
                <a:ahLst/>
                <a:cxnLst>
                  <a:cxn ang="T10">
                    <a:pos x="T0" y="T1"/>
                  </a:cxn>
                  <a:cxn ang="T11">
                    <a:pos x="T2" y="T3"/>
                  </a:cxn>
                  <a:cxn ang="T12">
                    <a:pos x="T4" y="T5"/>
                  </a:cxn>
                  <a:cxn ang="T13">
                    <a:pos x="T6" y="T7"/>
                  </a:cxn>
                  <a:cxn ang="T14">
                    <a:pos x="T8" y="T9"/>
                  </a:cxn>
                </a:cxnLst>
                <a:rect l="T15" t="T16" r="T17" b="T18"/>
                <a:pathLst>
                  <a:path w="10" h="240">
                    <a:moveTo>
                      <a:pt x="10" y="240"/>
                    </a:moveTo>
                    <a:lnTo>
                      <a:pt x="0" y="239"/>
                    </a:lnTo>
                    <a:lnTo>
                      <a:pt x="0" y="0"/>
                    </a:lnTo>
                    <a:lnTo>
                      <a:pt x="10" y="0"/>
                    </a:lnTo>
                    <a:lnTo>
                      <a:pt x="10" y="240"/>
                    </a:lnTo>
                    <a:close/>
                  </a:path>
                </a:pathLst>
              </a:custGeom>
              <a:solidFill>
                <a:srgbClr val="EB8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83" name="Freeform 720"/>
              <p:cNvSpPr>
                <a:spLocks/>
              </p:cNvSpPr>
              <p:nvPr/>
            </p:nvSpPr>
            <p:spPr bwMode="auto">
              <a:xfrm>
                <a:off x="1690" y="3634"/>
                <a:ext cx="9" cy="240"/>
              </a:xfrm>
              <a:custGeom>
                <a:avLst/>
                <a:gdLst>
                  <a:gd name="T0" fmla="*/ 9 w 9"/>
                  <a:gd name="T1" fmla="*/ 240 h 240"/>
                  <a:gd name="T2" fmla="*/ 0 w 9"/>
                  <a:gd name="T3" fmla="*/ 240 h 240"/>
                  <a:gd name="T4" fmla="*/ 0 w 9"/>
                  <a:gd name="T5" fmla="*/ 0 h 240"/>
                  <a:gd name="T6" fmla="*/ 9 w 9"/>
                  <a:gd name="T7" fmla="*/ 1 h 240"/>
                  <a:gd name="T8" fmla="*/ 9 w 9"/>
                  <a:gd name="T9" fmla="*/ 240 h 240"/>
                  <a:gd name="T10" fmla="*/ 0 60000 65536"/>
                  <a:gd name="T11" fmla="*/ 0 60000 65536"/>
                  <a:gd name="T12" fmla="*/ 0 60000 65536"/>
                  <a:gd name="T13" fmla="*/ 0 60000 65536"/>
                  <a:gd name="T14" fmla="*/ 0 60000 65536"/>
                  <a:gd name="T15" fmla="*/ 0 w 9"/>
                  <a:gd name="T16" fmla="*/ 0 h 240"/>
                  <a:gd name="T17" fmla="*/ 9 w 9"/>
                  <a:gd name="T18" fmla="*/ 240 h 240"/>
                </a:gdLst>
                <a:ahLst/>
                <a:cxnLst>
                  <a:cxn ang="T10">
                    <a:pos x="T0" y="T1"/>
                  </a:cxn>
                  <a:cxn ang="T11">
                    <a:pos x="T2" y="T3"/>
                  </a:cxn>
                  <a:cxn ang="T12">
                    <a:pos x="T4" y="T5"/>
                  </a:cxn>
                  <a:cxn ang="T13">
                    <a:pos x="T6" y="T7"/>
                  </a:cxn>
                  <a:cxn ang="T14">
                    <a:pos x="T8" y="T9"/>
                  </a:cxn>
                </a:cxnLst>
                <a:rect l="T15" t="T16" r="T17" b="T18"/>
                <a:pathLst>
                  <a:path w="9" h="240">
                    <a:moveTo>
                      <a:pt x="9" y="240"/>
                    </a:moveTo>
                    <a:lnTo>
                      <a:pt x="0" y="240"/>
                    </a:lnTo>
                    <a:lnTo>
                      <a:pt x="0" y="0"/>
                    </a:lnTo>
                    <a:lnTo>
                      <a:pt x="9" y="1"/>
                    </a:lnTo>
                    <a:lnTo>
                      <a:pt x="9" y="240"/>
                    </a:lnTo>
                    <a:close/>
                  </a:path>
                </a:pathLst>
              </a:custGeom>
              <a:solidFill>
                <a:srgbClr val="F29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84" name="Freeform 721"/>
              <p:cNvSpPr>
                <a:spLocks/>
              </p:cNvSpPr>
              <p:nvPr/>
            </p:nvSpPr>
            <p:spPr bwMode="auto">
              <a:xfrm>
                <a:off x="1682" y="3633"/>
                <a:ext cx="8" cy="241"/>
              </a:xfrm>
              <a:custGeom>
                <a:avLst/>
                <a:gdLst>
                  <a:gd name="T0" fmla="*/ 8 w 8"/>
                  <a:gd name="T1" fmla="*/ 241 h 241"/>
                  <a:gd name="T2" fmla="*/ 0 w 8"/>
                  <a:gd name="T3" fmla="*/ 241 h 241"/>
                  <a:gd name="T4" fmla="*/ 0 w 8"/>
                  <a:gd name="T5" fmla="*/ 0 h 241"/>
                  <a:gd name="T6" fmla="*/ 8 w 8"/>
                  <a:gd name="T7" fmla="*/ 1 h 241"/>
                  <a:gd name="T8" fmla="*/ 8 w 8"/>
                  <a:gd name="T9" fmla="*/ 241 h 241"/>
                  <a:gd name="T10" fmla="*/ 0 60000 65536"/>
                  <a:gd name="T11" fmla="*/ 0 60000 65536"/>
                  <a:gd name="T12" fmla="*/ 0 60000 65536"/>
                  <a:gd name="T13" fmla="*/ 0 60000 65536"/>
                  <a:gd name="T14" fmla="*/ 0 60000 65536"/>
                  <a:gd name="T15" fmla="*/ 0 w 8"/>
                  <a:gd name="T16" fmla="*/ 0 h 241"/>
                  <a:gd name="T17" fmla="*/ 8 w 8"/>
                  <a:gd name="T18" fmla="*/ 241 h 241"/>
                </a:gdLst>
                <a:ahLst/>
                <a:cxnLst>
                  <a:cxn ang="T10">
                    <a:pos x="T0" y="T1"/>
                  </a:cxn>
                  <a:cxn ang="T11">
                    <a:pos x="T2" y="T3"/>
                  </a:cxn>
                  <a:cxn ang="T12">
                    <a:pos x="T4" y="T5"/>
                  </a:cxn>
                  <a:cxn ang="T13">
                    <a:pos x="T6" y="T7"/>
                  </a:cxn>
                  <a:cxn ang="T14">
                    <a:pos x="T8" y="T9"/>
                  </a:cxn>
                </a:cxnLst>
                <a:rect l="T15" t="T16" r="T17" b="T18"/>
                <a:pathLst>
                  <a:path w="8" h="241">
                    <a:moveTo>
                      <a:pt x="8" y="241"/>
                    </a:moveTo>
                    <a:lnTo>
                      <a:pt x="0" y="241"/>
                    </a:lnTo>
                    <a:lnTo>
                      <a:pt x="0" y="0"/>
                    </a:lnTo>
                    <a:lnTo>
                      <a:pt x="8" y="1"/>
                    </a:lnTo>
                    <a:lnTo>
                      <a:pt x="8" y="241"/>
                    </a:lnTo>
                    <a:close/>
                  </a:path>
                </a:pathLst>
              </a:custGeom>
              <a:solidFill>
                <a:srgbClr val="F895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85" name="Freeform 722"/>
              <p:cNvSpPr>
                <a:spLocks/>
              </p:cNvSpPr>
              <p:nvPr/>
            </p:nvSpPr>
            <p:spPr bwMode="auto">
              <a:xfrm>
                <a:off x="1674" y="3632"/>
                <a:ext cx="8" cy="242"/>
              </a:xfrm>
              <a:custGeom>
                <a:avLst/>
                <a:gdLst>
                  <a:gd name="T0" fmla="*/ 8 w 8"/>
                  <a:gd name="T1" fmla="*/ 242 h 242"/>
                  <a:gd name="T2" fmla="*/ 0 w 8"/>
                  <a:gd name="T3" fmla="*/ 241 h 242"/>
                  <a:gd name="T4" fmla="*/ 0 w 8"/>
                  <a:gd name="T5" fmla="*/ 0 h 242"/>
                  <a:gd name="T6" fmla="*/ 8 w 8"/>
                  <a:gd name="T7" fmla="*/ 1 h 242"/>
                  <a:gd name="T8" fmla="*/ 8 w 8"/>
                  <a:gd name="T9" fmla="*/ 242 h 242"/>
                  <a:gd name="T10" fmla="*/ 0 60000 65536"/>
                  <a:gd name="T11" fmla="*/ 0 60000 65536"/>
                  <a:gd name="T12" fmla="*/ 0 60000 65536"/>
                  <a:gd name="T13" fmla="*/ 0 60000 65536"/>
                  <a:gd name="T14" fmla="*/ 0 60000 65536"/>
                  <a:gd name="T15" fmla="*/ 0 w 8"/>
                  <a:gd name="T16" fmla="*/ 0 h 242"/>
                  <a:gd name="T17" fmla="*/ 8 w 8"/>
                  <a:gd name="T18" fmla="*/ 242 h 242"/>
                </a:gdLst>
                <a:ahLst/>
                <a:cxnLst>
                  <a:cxn ang="T10">
                    <a:pos x="T0" y="T1"/>
                  </a:cxn>
                  <a:cxn ang="T11">
                    <a:pos x="T2" y="T3"/>
                  </a:cxn>
                  <a:cxn ang="T12">
                    <a:pos x="T4" y="T5"/>
                  </a:cxn>
                  <a:cxn ang="T13">
                    <a:pos x="T6" y="T7"/>
                  </a:cxn>
                  <a:cxn ang="T14">
                    <a:pos x="T8" y="T9"/>
                  </a:cxn>
                </a:cxnLst>
                <a:rect l="T15" t="T16" r="T17" b="T18"/>
                <a:pathLst>
                  <a:path w="8" h="242">
                    <a:moveTo>
                      <a:pt x="8" y="242"/>
                    </a:moveTo>
                    <a:lnTo>
                      <a:pt x="0" y="241"/>
                    </a:lnTo>
                    <a:lnTo>
                      <a:pt x="0" y="0"/>
                    </a:lnTo>
                    <a:lnTo>
                      <a:pt x="8" y="1"/>
                    </a:lnTo>
                    <a:lnTo>
                      <a:pt x="8" y="242"/>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86" name="Freeform 723"/>
              <p:cNvSpPr>
                <a:spLocks/>
              </p:cNvSpPr>
              <p:nvPr/>
            </p:nvSpPr>
            <p:spPr bwMode="auto">
              <a:xfrm>
                <a:off x="1668" y="3632"/>
                <a:ext cx="6" cy="241"/>
              </a:xfrm>
              <a:custGeom>
                <a:avLst/>
                <a:gdLst>
                  <a:gd name="T0" fmla="*/ 6 w 6"/>
                  <a:gd name="T1" fmla="*/ 241 h 241"/>
                  <a:gd name="T2" fmla="*/ 0 w 6"/>
                  <a:gd name="T3" fmla="*/ 239 h 241"/>
                  <a:gd name="T4" fmla="*/ 0 w 6"/>
                  <a:gd name="T5" fmla="*/ 0 h 241"/>
                  <a:gd name="T6" fmla="*/ 6 w 6"/>
                  <a:gd name="T7" fmla="*/ 0 h 241"/>
                  <a:gd name="T8" fmla="*/ 6 w 6"/>
                  <a:gd name="T9" fmla="*/ 241 h 241"/>
                  <a:gd name="T10" fmla="*/ 0 60000 65536"/>
                  <a:gd name="T11" fmla="*/ 0 60000 65536"/>
                  <a:gd name="T12" fmla="*/ 0 60000 65536"/>
                  <a:gd name="T13" fmla="*/ 0 60000 65536"/>
                  <a:gd name="T14" fmla="*/ 0 60000 65536"/>
                  <a:gd name="T15" fmla="*/ 0 w 6"/>
                  <a:gd name="T16" fmla="*/ 0 h 241"/>
                  <a:gd name="T17" fmla="*/ 6 w 6"/>
                  <a:gd name="T18" fmla="*/ 241 h 241"/>
                </a:gdLst>
                <a:ahLst/>
                <a:cxnLst>
                  <a:cxn ang="T10">
                    <a:pos x="T0" y="T1"/>
                  </a:cxn>
                  <a:cxn ang="T11">
                    <a:pos x="T2" y="T3"/>
                  </a:cxn>
                  <a:cxn ang="T12">
                    <a:pos x="T4" y="T5"/>
                  </a:cxn>
                  <a:cxn ang="T13">
                    <a:pos x="T6" y="T7"/>
                  </a:cxn>
                  <a:cxn ang="T14">
                    <a:pos x="T8" y="T9"/>
                  </a:cxn>
                </a:cxnLst>
                <a:rect l="T15" t="T16" r="T17" b="T18"/>
                <a:pathLst>
                  <a:path w="6" h="241">
                    <a:moveTo>
                      <a:pt x="6" y="241"/>
                    </a:moveTo>
                    <a:lnTo>
                      <a:pt x="0" y="239"/>
                    </a:lnTo>
                    <a:lnTo>
                      <a:pt x="0" y="0"/>
                    </a:lnTo>
                    <a:lnTo>
                      <a:pt x="6" y="0"/>
                    </a:lnTo>
                    <a:lnTo>
                      <a:pt x="6" y="241"/>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87" name="Freeform 724"/>
              <p:cNvSpPr>
                <a:spLocks/>
              </p:cNvSpPr>
              <p:nvPr/>
            </p:nvSpPr>
            <p:spPr bwMode="auto">
              <a:xfrm>
                <a:off x="1662" y="3630"/>
                <a:ext cx="6" cy="241"/>
              </a:xfrm>
              <a:custGeom>
                <a:avLst/>
                <a:gdLst>
                  <a:gd name="T0" fmla="*/ 6 w 6"/>
                  <a:gd name="T1" fmla="*/ 241 h 241"/>
                  <a:gd name="T2" fmla="*/ 0 w 6"/>
                  <a:gd name="T3" fmla="*/ 240 h 241"/>
                  <a:gd name="T4" fmla="*/ 0 w 6"/>
                  <a:gd name="T5" fmla="*/ 0 h 241"/>
                  <a:gd name="T6" fmla="*/ 6 w 6"/>
                  <a:gd name="T7" fmla="*/ 2 h 241"/>
                  <a:gd name="T8" fmla="*/ 6 w 6"/>
                  <a:gd name="T9" fmla="*/ 241 h 241"/>
                  <a:gd name="T10" fmla="*/ 0 60000 65536"/>
                  <a:gd name="T11" fmla="*/ 0 60000 65536"/>
                  <a:gd name="T12" fmla="*/ 0 60000 65536"/>
                  <a:gd name="T13" fmla="*/ 0 60000 65536"/>
                  <a:gd name="T14" fmla="*/ 0 60000 65536"/>
                  <a:gd name="T15" fmla="*/ 0 w 6"/>
                  <a:gd name="T16" fmla="*/ 0 h 241"/>
                  <a:gd name="T17" fmla="*/ 6 w 6"/>
                  <a:gd name="T18" fmla="*/ 241 h 241"/>
                </a:gdLst>
                <a:ahLst/>
                <a:cxnLst>
                  <a:cxn ang="T10">
                    <a:pos x="T0" y="T1"/>
                  </a:cxn>
                  <a:cxn ang="T11">
                    <a:pos x="T2" y="T3"/>
                  </a:cxn>
                  <a:cxn ang="T12">
                    <a:pos x="T4" y="T5"/>
                  </a:cxn>
                  <a:cxn ang="T13">
                    <a:pos x="T6" y="T7"/>
                  </a:cxn>
                  <a:cxn ang="T14">
                    <a:pos x="T8" y="T9"/>
                  </a:cxn>
                </a:cxnLst>
                <a:rect l="T15" t="T16" r="T17" b="T18"/>
                <a:pathLst>
                  <a:path w="6" h="241">
                    <a:moveTo>
                      <a:pt x="6" y="241"/>
                    </a:moveTo>
                    <a:lnTo>
                      <a:pt x="0" y="240"/>
                    </a:lnTo>
                    <a:lnTo>
                      <a:pt x="0" y="0"/>
                    </a:lnTo>
                    <a:lnTo>
                      <a:pt x="6" y="2"/>
                    </a:lnTo>
                    <a:lnTo>
                      <a:pt x="6" y="241"/>
                    </a:lnTo>
                    <a:close/>
                  </a:path>
                </a:pathLst>
              </a:custGeom>
              <a:solidFill>
                <a:srgbClr val="F895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88" name="Freeform 725"/>
              <p:cNvSpPr>
                <a:spLocks/>
              </p:cNvSpPr>
              <p:nvPr/>
            </p:nvSpPr>
            <p:spPr bwMode="auto">
              <a:xfrm>
                <a:off x="1657" y="3629"/>
                <a:ext cx="5" cy="241"/>
              </a:xfrm>
              <a:custGeom>
                <a:avLst/>
                <a:gdLst>
                  <a:gd name="T0" fmla="*/ 5 w 5"/>
                  <a:gd name="T1" fmla="*/ 241 h 241"/>
                  <a:gd name="T2" fmla="*/ 0 w 5"/>
                  <a:gd name="T3" fmla="*/ 240 h 241"/>
                  <a:gd name="T4" fmla="*/ 0 w 5"/>
                  <a:gd name="T5" fmla="*/ 0 h 241"/>
                  <a:gd name="T6" fmla="*/ 5 w 5"/>
                  <a:gd name="T7" fmla="*/ 1 h 241"/>
                  <a:gd name="T8" fmla="*/ 5 w 5"/>
                  <a:gd name="T9" fmla="*/ 241 h 241"/>
                  <a:gd name="T10" fmla="*/ 0 60000 65536"/>
                  <a:gd name="T11" fmla="*/ 0 60000 65536"/>
                  <a:gd name="T12" fmla="*/ 0 60000 65536"/>
                  <a:gd name="T13" fmla="*/ 0 60000 65536"/>
                  <a:gd name="T14" fmla="*/ 0 60000 65536"/>
                  <a:gd name="T15" fmla="*/ 0 w 5"/>
                  <a:gd name="T16" fmla="*/ 0 h 241"/>
                  <a:gd name="T17" fmla="*/ 5 w 5"/>
                  <a:gd name="T18" fmla="*/ 241 h 241"/>
                </a:gdLst>
                <a:ahLst/>
                <a:cxnLst>
                  <a:cxn ang="T10">
                    <a:pos x="T0" y="T1"/>
                  </a:cxn>
                  <a:cxn ang="T11">
                    <a:pos x="T2" y="T3"/>
                  </a:cxn>
                  <a:cxn ang="T12">
                    <a:pos x="T4" y="T5"/>
                  </a:cxn>
                  <a:cxn ang="T13">
                    <a:pos x="T6" y="T7"/>
                  </a:cxn>
                  <a:cxn ang="T14">
                    <a:pos x="T8" y="T9"/>
                  </a:cxn>
                </a:cxnLst>
                <a:rect l="T15" t="T16" r="T17" b="T18"/>
                <a:pathLst>
                  <a:path w="5" h="241">
                    <a:moveTo>
                      <a:pt x="5" y="241"/>
                    </a:moveTo>
                    <a:lnTo>
                      <a:pt x="0" y="240"/>
                    </a:lnTo>
                    <a:lnTo>
                      <a:pt x="0" y="0"/>
                    </a:lnTo>
                    <a:lnTo>
                      <a:pt x="5" y="1"/>
                    </a:lnTo>
                    <a:lnTo>
                      <a:pt x="5" y="241"/>
                    </a:lnTo>
                    <a:close/>
                  </a:path>
                </a:pathLst>
              </a:custGeom>
              <a:solidFill>
                <a:srgbClr val="F29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89" name="Freeform 726"/>
              <p:cNvSpPr>
                <a:spLocks/>
              </p:cNvSpPr>
              <p:nvPr/>
            </p:nvSpPr>
            <p:spPr bwMode="auto">
              <a:xfrm>
                <a:off x="1654" y="3627"/>
                <a:ext cx="3" cy="242"/>
              </a:xfrm>
              <a:custGeom>
                <a:avLst/>
                <a:gdLst>
                  <a:gd name="T0" fmla="*/ 3 w 3"/>
                  <a:gd name="T1" fmla="*/ 242 h 242"/>
                  <a:gd name="T2" fmla="*/ 0 w 3"/>
                  <a:gd name="T3" fmla="*/ 240 h 242"/>
                  <a:gd name="T4" fmla="*/ 0 w 3"/>
                  <a:gd name="T5" fmla="*/ 0 h 242"/>
                  <a:gd name="T6" fmla="*/ 3 w 3"/>
                  <a:gd name="T7" fmla="*/ 2 h 242"/>
                  <a:gd name="T8" fmla="*/ 3 w 3"/>
                  <a:gd name="T9" fmla="*/ 242 h 242"/>
                  <a:gd name="T10" fmla="*/ 0 60000 65536"/>
                  <a:gd name="T11" fmla="*/ 0 60000 65536"/>
                  <a:gd name="T12" fmla="*/ 0 60000 65536"/>
                  <a:gd name="T13" fmla="*/ 0 60000 65536"/>
                  <a:gd name="T14" fmla="*/ 0 60000 65536"/>
                  <a:gd name="T15" fmla="*/ 0 w 3"/>
                  <a:gd name="T16" fmla="*/ 0 h 242"/>
                  <a:gd name="T17" fmla="*/ 3 w 3"/>
                  <a:gd name="T18" fmla="*/ 242 h 242"/>
                </a:gdLst>
                <a:ahLst/>
                <a:cxnLst>
                  <a:cxn ang="T10">
                    <a:pos x="T0" y="T1"/>
                  </a:cxn>
                  <a:cxn ang="T11">
                    <a:pos x="T2" y="T3"/>
                  </a:cxn>
                  <a:cxn ang="T12">
                    <a:pos x="T4" y="T5"/>
                  </a:cxn>
                  <a:cxn ang="T13">
                    <a:pos x="T6" y="T7"/>
                  </a:cxn>
                  <a:cxn ang="T14">
                    <a:pos x="T8" y="T9"/>
                  </a:cxn>
                </a:cxnLst>
                <a:rect l="T15" t="T16" r="T17" b="T18"/>
                <a:pathLst>
                  <a:path w="3" h="242">
                    <a:moveTo>
                      <a:pt x="3" y="242"/>
                    </a:moveTo>
                    <a:lnTo>
                      <a:pt x="0" y="240"/>
                    </a:lnTo>
                    <a:lnTo>
                      <a:pt x="0" y="0"/>
                    </a:lnTo>
                    <a:lnTo>
                      <a:pt x="3" y="2"/>
                    </a:lnTo>
                    <a:lnTo>
                      <a:pt x="3" y="242"/>
                    </a:lnTo>
                    <a:close/>
                  </a:path>
                </a:pathLst>
              </a:custGeom>
              <a:solidFill>
                <a:srgbClr val="EB8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90" name="Freeform 727"/>
              <p:cNvSpPr>
                <a:spLocks/>
              </p:cNvSpPr>
              <p:nvPr/>
            </p:nvSpPr>
            <p:spPr bwMode="auto">
              <a:xfrm>
                <a:off x="1652" y="3626"/>
                <a:ext cx="2" cy="241"/>
              </a:xfrm>
              <a:custGeom>
                <a:avLst/>
                <a:gdLst>
                  <a:gd name="T0" fmla="*/ 2 w 2"/>
                  <a:gd name="T1" fmla="*/ 241 h 241"/>
                  <a:gd name="T2" fmla="*/ 0 w 2"/>
                  <a:gd name="T3" fmla="*/ 239 h 241"/>
                  <a:gd name="T4" fmla="*/ 0 w 2"/>
                  <a:gd name="T5" fmla="*/ 0 h 241"/>
                  <a:gd name="T6" fmla="*/ 2 w 2"/>
                  <a:gd name="T7" fmla="*/ 1 h 241"/>
                  <a:gd name="T8" fmla="*/ 2 w 2"/>
                  <a:gd name="T9" fmla="*/ 241 h 241"/>
                  <a:gd name="T10" fmla="*/ 0 60000 65536"/>
                  <a:gd name="T11" fmla="*/ 0 60000 65536"/>
                  <a:gd name="T12" fmla="*/ 0 60000 65536"/>
                  <a:gd name="T13" fmla="*/ 0 60000 65536"/>
                  <a:gd name="T14" fmla="*/ 0 60000 65536"/>
                  <a:gd name="T15" fmla="*/ 0 w 2"/>
                  <a:gd name="T16" fmla="*/ 0 h 241"/>
                  <a:gd name="T17" fmla="*/ 2 w 2"/>
                  <a:gd name="T18" fmla="*/ 241 h 241"/>
                </a:gdLst>
                <a:ahLst/>
                <a:cxnLst>
                  <a:cxn ang="T10">
                    <a:pos x="T0" y="T1"/>
                  </a:cxn>
                  <a:cxn ang="T11">
                    <a:pos x="T2" y="T3"/>
                  </a:cxn>
                  <a:cxn ang="T12">
                    <a:pos x="T4" y="T5"/>
                  </a:cxn>
                  <a:cxn ang="T13">
                    <a:pos x="T6" y="T7"/>
                  </a:cxn>
                  <a:cxn ang="T14">
                    <a:pos x="T8" y="T9"/>
                  </a:cxn>
                </a:cxnLst>
                <a:rect l="T15" t="T16" r="T17" b="T18"/>
                <a:pathLst>
                  <a:path w="2" h="241">
                    <a:moveTo>
                      <a:pt x="2" y="241"/>
                    </a:moveTo>
                    <a:lnTo>
                      <a:pt x="0" y="239"/>
                    </a:lnTo>
                    <a:lnTo>
                      <a:pt x="0" y="0"/>
                    </a:lnTo>
                    <a:lnTo>
                      <a:pt x="2" y="1"/>
                    </a:lnTo>
                    <a:lnTo>
                      <a:pt x="2" y="241"/>
                    </a:lnTo>
                    <a:close/>
                  </a:path>
                </a:pathLst>
              </a:custGeom>
              <a:solidFill>
                <a:srgbClr val="E48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91" name="Freeform 728"/>
              <p:cNvSpPr>
                <a:spLocks/>
              </p:cNvSpPr>
              <p:nvPr/>
            </p:nvSpPr>
            <p:spPr bwMode="auto">
              <a:xfrm>
                <a:off x="1651" y="3624"/>
                <a:ext cx="1" cy="241"/>
              </a:xfrm>
              <a:custGeom>
                <a:avLst/>
                <a:gdLst>
                  <a:gd name="T0" fmla="*/ 1 w 1"/>
                  <a:gd name="T1" fmla="*/ 241 h 241"/>
                  <a:gd name="T2" fmla="*/ 0 w 1"/>
                  <a:gd name="T3" fmla="*/ 240 h 241"/>
                  <a:gd name="T4" fmla="*/ 0 w 1"/>
                  <a:gd name="T5" fmla="*/ 0 h 241"/>
                  <a:gd name="T6" fmla="*/ 1 w 1"/>
                  <a:gd name="T7" fmla="*/ 2 h 241"/>
                  <a:gd name="T8" fmla="*/ 1 w 1"/>
                  <a:gd name="T9" fmla="*/ 241 h 241"/>
                  <a:gd name="T10" fmla="*/ 0 60000 65536"/>
                  <a:gd name="T11" fmla="*/ 0 60000 65536"/>
                  <a:gd name="T12" fmla="*/ 0 60000 65536"/>
                  <a:gd name="T13" fmla="*/ 0 60000 65536"/>
                  <a:gd name="T14" fmla="*/ 0 60000 65536"/>
                  <a:gd name="T15" fmla="*/ 0 w 1"/>
                  <a:gd name="T16" fmla="*/ 0 h 241"/>
                  <a:gd name="T17" fmla="*/ 1 w 1"/>
                  <a:gd name="T18" fmla="*/ 241 h 241"/>
                </a:gdLst>
                <a:ahLst/>
                <a:cxnLst>
                  <a:cxn ang="T10">
                    <a:pos x="T0" y="T1"/>
                  </a:cxn>
                  <a:cxn ang="T11">
                    <a:pos x="T2" y="T3"/>
                  </a:cxn>
                  <a:cxn ang="T12">
                    <a:pos x="T4" y="T5"/>
                  </a:cxn>
                  <a:cxn ang="T13">
                    <a:pos x="T6" y="T7"/>
                  </a:cxn>
                  <a:cxn ang="T14">
                    <a:pos x="T8" y="T9"/>
                  </a:cxn>
                </a:cxnLst>
                <a:rect l="T15" t="T16" r="T17" b="T18"/>
                <a:pathLst>
                  <a:path w="1" h="241">
                    <a:moveTo>
                      <a:pt x="1" y="241"/>
                    </a:moveTo>
                    <a:lnTo>
                      <a:pt x="0" y="240"/>
                    </a:lnTo>
                    <a:lnTo>
                      <a:pt x="0" y="0"/>
                    </a:lnTo>
                    <a:lnTo>
                      <a:pt x="1" y="2"/>
                    </a:lnTo>
                    <a:lnTo>
                      <a:pt x="1" y="241"/>
                    </a:lnTo>
                    <a:close/>
                  </a:path>
                </a:pathLst>
              </a:custGeom>
              <a:solidFill>
                <a:srgbClr val="DD85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92" name="Freeform 729"/>
              <p:cNvSpPr>
                <a:spLocks/>
              </p:cNvSpPr>
              <p:nvPr/>
            </p:nvSpPr>
            <p:spPr bwMode="auto">
              <a:xfrm>
                <a:off x="1651" y="3608"/>
                <a:ext cx="161" cy="27"/>
              </a:xfrm>
              <a:custGeom>
                <a:avLst/>
                <a:gdLst>
                  <a:gd name="T0" fmla="*/ 94 w 161"/>
                  <a:gd name="T1" fmla="*/ 0 h 27"/>
                  <a:gd name="T2" fmla="*/ 104 w 161"/>
                  <a:gd name="T3" fmla="*/ 0 h 27"/>
                  <a:gd name="T4" fmla="*/ 114 w 161"/>
                  <a:gd name="T5" fmla="*/ 1 h 27"/>
                  <a:gd name="T6" fmla="*/ 122 w 161"/>
                  <a:gd name="T7" fmla="*/ 1 h 27"/>
                  <a:gd name="T8" fmla="*/ 131 w 161"/>
                  <a:gd name="T9" fmla="*/ 1 h 27"/>
                  <a:gd name="T10" fmla="*/ 138 w 161"/>
                  <a:gd name="T11" fmla="*/ 2 h 27"/>
                  <a:gd name="T12" fmla="*/ 145 w 161"/>
                  <a:gd name="T13" fmla="*/ 4 h 27"/>
                  <a:gd name="T14" fmla="*/ 151 w 161"/>
                  <a:gd name="T15" fmla="*/ 5 h 27"/>
                  <a:gd name="T16" fmla="*/ 155 w 161"/>
                  <a:gd name="T17" fmla="*/ 6 h 27"/>
                  <a:gd name="T18" fmla="*/ 158 w 161"/>
                  <a:gd name="T19" fmla="*/ 8 h 27"/>
                  <a:gd name="T20" fmla="*/ 160 w 161"/>
                  <a:gd name="T21" fmla="*/ 10 h 27"/>
                  <a:gd name="T22" fmla="*/ 161 w 161"/>
                  <a:gd name="T23" fmla="*/ 11 h 27"/>
                  <a:gd name="T24" fmla="*/ 160 w 161"/>
                  <a:gd name="T25" fmla="*/ 14 h 27"/>
                  <a:gd name="T26" fmla="*/ 158 w 161"/>
                  <a:gd name="T27" fmla="*/ 15 h 27"/>
                  <a:gd name="T28" fmla="*/ 155 w 161"/>
                  <a:gd name="T29" fmla="*/ 17 h 27"/>
                  <a:gd name="T30" fmla="*/ 150 w 161"/>
                  <a:gd name="T31" fmla="*/ 19 h 27"/>
                  <a:gd name="T32" fmla="*/ 144 w 161"/>
                  <a:gd name="T33" fmla="*/ 20 h 27"/>
                  <a:gd name="T34" fmla="*/ 138 w 161"/>
                  <a:gd name="T35" fmla="*/ 21 h 27"/>
                  <a:gd name="T36" fmla="*/ 129 w 161"/>
                  <a:gd name="T37" fmla="*/ 23 h 27"/>
                  <a:gd name="T38" fmla="*/ 121 w 161"/>
                  <a:gd name="T39" fmla="*/ 24 h 27"/>
                  <a:gd name="T40" fmla="*/ 112 w 161"/>
                  <a:gd name="T41" fmla="*/ 24 h 27"/>
                  <a:gd name="T42" fmla="*/ 102 w 161"/>
                  <a:gd name="T43" fmla="*/ 25 h 27"/>
                  <a:gd name="T44" fmla="*/ 93 w 161"/>
                  <a:gd name="T45" fmla="*/ 26 h 27"/>
                  <a:gd name="T46" fmla="*/ 83 w 161"/>
                  <a:gd name="T47" fmla="*/ 27 h 27"/>
                  <a:gd name="T48" fmla="*/ 67 w 161"/>
                  <a:gd name="T49" fmla="*/ 27 h 27"/>
                  <a:gd name="T50" fmla="*/ 58 w 161"/>
                  <a:gd name="T51" fmla="*/ 27 h 27"/>
                  <a:gd name="T52" fmla="*/ 48 w 161"/>
                  <a:gd name="T53" fmla="*/ 27 h 27"/>
                  <a:gd name="T54" fmla="*/ 39 w 161"/>
                  <a:gd name="T55" fmla="*/ 26 h 27"/>
                  <a:gd name="T56" fmla="*/ 31 w 161"/>
                  <a:gd name="T57" fmla="*/ 25 h 27"/>
                  <a:gd name="T58" fmla="*/ 23 w 161"/>
                  <a:gd name="T59" fmla="*/ 24 h 27"/>
                  <a:gd name="T60" fmla="*/ 17 w 161"/>
                  <a:gd name="T61" fmla="*/ 24 h 27"/>
                  <a:gd name="T62" fmla="*/ 11 w 161"/>
                  <a:gd name="T63" fmla="*/ 22 h 27"/>
                  <a:gd name="T64" fmla="*/ 6 w 161"/>
                  <a:gd name="T65" fmla="*/ 21 h 27"/>
                  <a:gd name="T66" fmla="*/ 3 w 161"/>
                  <a:gd name="T67" fmla="*/ 19 h 27"/>
                  <a:gd name="T68" fmla="*/ 1 w 161"/>
                  <a:gd name="T69" fmla="*/ 18 h 27"/>
                  <a:gd name="T70" fmla="*/ 0 w 161"/>
                  <a:gd name="T71" fmla="*/ 16 h 27"/>
                  <a:gd name="T72" fmla="*/ 1 w 161"/>
                  <a:gd name="T73" fmla="*/ 14 h 27"/>
                  <a:gd name="T74" fmla="*/ 4 w 161"/>
                  <a:gd name="T75" fmla="*/ 12 h 27"/>
                  <a:gd name="T76" fmla="*/ 7 w 161"/>
                  <a:gd name="T77" fmla="*/ 10 h 27"/>
                  <a:gd name="T78" fmla="*/ 12 w 161"/>
                  <a:gd name="T79" fmla="*/ 9 h 27"/>
                  <a:gd name="T80" fmla="*/ 17 w 161"/>
                  <a:gd name="T81" fmla="*/ 7 h 27"/>
                  <a:gd name="T82" fmla="*/ 24 w 161"/>
                  <a:gd name="T83" fmla="*/ 6 h 27"/>
                  <a:gd name="T84" fmla="*/ 31 w 161"/>
                  <a:gd name="T85" fmla="*/ 4 h 27"/>
                  <a:gd name="T86" fmla="*/ 40 w 161"/>
                  <a:gd name="T87" fmla="*/ 3 h 27"/>
                  <a:gd name="T88" fmla="*/ 49 w 161"/>
                  <a:gd name="T89" fmla="*/ 2 h 27"/>
                  <a:gd name="T90" fmla="*/ 58 w 161"/>
                  <a:gd name="T91" fmla="*/ 1 h 27"/>
                  <a:gd name="T92" fmla="*/ 68 w 161"/>
                  <a:gd name="T93" fmla="*/ 1 h 27"/>
                  <a:gd name="T94" fmla="*/ 79 w 161"/>
                  <a:gd name="T95" fmla="*/ 0 h 27"/>
                  <a:gd name="T96" fmla="*/ 94 w 161"/>
                  <a:gd name="T97" fmla="*/ 0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1"/>
                  <a:gd name="T148" fmla="*/ 0 h 27"/>
                  <a:gd name="T149" fmla="*/ 161 w 161"/>
                  <a:gd name="T150" fmla="*/ 27 h 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1" h="27">
                    <a:moveTo>
                      <a:pt x="94" y="0"/>
                    </a:moveTo>
                    <a:lnTo>
                      <a:pt x="104" y="0"/>
                    </a:lnTo>
                    <a:lnTo>
                      <a:pt x="114" y="1"/>
                    </a:lnTo>
                    <a:lnTo>
                      <a:pt x="122" y="1"/>
                    </a:lnTo>
                    <a:lnTo>
                      <a:pt x="131" y="1"/>
                    </a:lnTo>
                    <a:lnTo>
                      <a:pt x="138" y="2"/>
                    </a:lnTo>
                    <a:lnTo>
                      <a:pt x="145" y="4"/>
                    </a:lnTo>
                    <a:lnTo>
                      <a:pt x="151" y="5"/>
                    </a:lnTo>
                    <a:lnTo>
                      <a:pt x="155" y="6"/>
                    </a:lnTo>
                    <a:lnTo>
                      <a:pt x="158" y="8"/>
                    </a:lnTo>
                    <a:lnTo>
                      <a:pt x="160" y="10"/>
                    </a:lnTo>
                    <a:lnTo>
                      <a:pt x="161" y="11"/>
                    </a:lnTo>
                    <a:lnTo>
                      <a:pt x="160" y="14"/>
                    </a:lnTo>
                    <a:lnTo>
                      <a:pt x="158" y="15"/>
                    </a:lnTo>
                    <a:lnTo>
                      <a:pt x="155" y="17"/>
                    </a:lnTo>
                    <a:lnTo>
                      <a:pt x="150" y="19"/>
                    </a:lnTo>
                    <a:lnTo>
                      <a:pt x="144" y="20"/>
                    </a:lnTo>
                    <a:lnTo>
                      <a:pt x="138" y="21"/>
                    </a:lnTo>
                    <a:lnTo>
                      <a:pt x="129" y="23"/>
                    </a:lnTo>
                    <a:lnTo>
                      <a:pt x="121" y="24"/>
                    </a:lnTo>
                    <a:lnTo>
                      <a:pt x="112" y="24"/>
                    </a:lnTo>
                    <a:lnTo>
                      <a:pt x="102" y="25"/>
                    </a:lnTo>
                    <a:lnTo>
                      <a:pt x="93" y="26"/>
                    </a:lnTo>
                    <a:lnTo>
                      <a:pt x="83" y="27"/>
                    </a:lnTo>
                    <a:lnTo>
                      <a:pt x="67" y="27"/>
                    </a:lnTo>
                    <a:lnTo>
                      <a:pt x="58" y="27"/>
                    </a:lnTo>
                    <a:lnTo>
                      <a:pt x="48" y="27"/>
                    </a:lnTo>
                    <a:lnTo>
                      <a:pt x="39" y="26"/>
                    </a:lnTo>
                    <a:lnTo>
                      <a:pt x="31" y="25"/>
                    </a:lnTo>
                    <a:lnTo>
                      <a:pt x="23" y="24"/>
                    </a:lnTo>
                    <a:lnTo>
                      <a:pt x="17" y="24"/>
                    </a:lnTo>
                    <a:lnTo>
                      <a:pt x="11" y="22"/>
                    </a:lnTo>
                    <a:lnTo>
                      <a:pt x="6" y="21"/>
                    </a:lnTo>
                    <a:lnTo>
                      <a:pt x="3" y="19"/>
                    </a:lnTo>
                    <a:lnTo>
                      <a:pt x="1" y="18"/>
                    </a:lnTo>
                    <a:lnTo>
                      <a:pt x="0" y="16"/>
                    </a:lnTo>
                    <a:lnTo>
                      <a:pt x="1" y="14"/>
                    </a:lnTo>
                    <a:lnTo>
                      <a:pt x="4" y="12"/>
                    </a:lnTo>
                    <a:lnTo>
                      <a:pt x="7" y="10"/>
                    </a:lnTo>
                    <a:lnTo>
                      <a:pt x="12" y="9"/>
                    </a:lnTo>
                    <a:lnTo>
                      <a:pt x="17" y="7"/>
                    </a:lnTo>
                    <a:lnTo>
                      <a:pt x="24" y="6"/>
                    </a:lnTo>
                    <a:lnTo>
                      <a:pt x="31" y="4"/>
                    </a:lnTo>
                    <a:lnTo>
                      <a:pt x="40" y="3"/>
                    </a:lnTo>
                    <a:lnTo>
                      <a:pt x="49" y="2"/>
                    </a:lnTo>
                    <a:lnTo>
                      <a:pt x="58" y="1"/>
                    </a:lnTo>
                    <a:lnTo>
                      <a:pt x="68" y="1"/>
                    </a:lnTo>
                    <a:lnTo>
                      <a:pt x="79" y="0"/>
                    </a:lnTo>
                    <a:lnTo>
                      <a:pt x="94" y="0"/>
                    </a:lnTo>
                    <a:close/>
                  </a:path>
                </a:pathLst>
              </a:custGeom>
              <a:solidFill>
                <a:srgbClr val="BF7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93" name="Freeform 730"/>
              <p:cNvSpPr>
                <a:spLocks/>
              </p:cNvSpPr>
              <p:nvPr/>
            </p:nvSpPr>
            <p:spPr bwMode="auto">
              <a:xfrm>
                <a:off x="1651" y="3859"/>
                <a:ext cx="161" cy="16"/>
              </a:xfrm>
              <a:custGeom>
                <a:avLst/>
                <a:gdLst>
                  <a:gd name="T0" fmla="*/ 161 w 161"/>
                  <a:gd name="T1" fmla="*/ 0 h 16"/>
                  <a:gd name="T2" fmla="*/ 160 w 161"/>
                  <a:gd name="T3" fmla="*/ 2 h 16"/>
                  <a:gd name="T4" fmla="*/ 158 w 161"/>
                  <a:gd name="T5" fmla="*/ 4 h 16"/>
                  <a:gd name="T6" fmla="*/ 155 w 161"/>
                  <a:gd name="T7" fmla="*/ 6 h 16"/>
                  <a:gd name="T8" fmla="*/ 150 w 161"/>
                  <a:gd name="T9" fmla="*/ 7 h 16"/>
                  <a:gd name="T10" fmla="*/ 144 w 161"/>
                  <a:gd name="T11" fmla="*/ 9 h 16"/>
                  <a:gd name="T12" fmla="*/ 138 w 161"/>
                  <a:gd name="T13" fmla="*/ 11 h 16"/>
                  <a:gd name="T14" fmla="*/ 129 w 161"/>
                  <a:gd name="T15" fmla="*/ 12 h 16"/>
                  <a:gd name="T16" fmla="*/ 121 w 161"/>
                  <a:gd name="T17" fmla="*/ 13 h 16"/>
                  <a:gd name="T18" fmla="*/ 112 w 161"/>
                  <a:gd name="T19" fmla="*/ 14 h 16"/>
                  <a:gd name="T20" fmla="*/ 102 w 161"/>
                  <a:gd name="T21" fmla="*/ 15 h 16"/>
                  <a:gd name="T22" fmla="*/ 93 w 161"/>
                  <a:gd name="T23" fmla="*/ 15 h 16"/>
                  <a:gd name="T24" fmla="*/ 83 w 161"/>
                  <a:gd name="T25" fmla="*/ 16 h 16"/>
                  <a:gd name="T26" fmla="*/ 67 w 161"/>
                  <a:gd name="T27" fmla="*/ 16 h 16"/>
                  <a:gd name="T28" fmla="*/ 58 w 161"/>
                  <a:gd name="T29" fmla="*/ 16 h 16"/>
                  <a:gd name="T30" fmla="*/ 48 w 161"/>
                  <a:gd name="T31" fmla="*/ 15 h 16"/>
                  <a:gd name="T32" fmla="*/ 39 w 161"/>
                  <a:gd name="T33" fmla="*/ 15 h 16"/>
                  <a:gd name="T34" fmla="*/ 31 w 161"/>
                  <a:gd name="T35" fmla="*/ 15 h 16"/>
                  <a:gd name="T36" fmla="*/ 23 w 161"/>
                  <a:gd name="T37" fmla="*/ 14 h 16"/>
                  <a:gd name="T38" fmla="*/ 17 w 161"/>
                  <a:gd name="T39" fmla="*/ 12 h 16"/>
                  <a:gd name="T40" fmla="*/ 11 w 161"/>
                  <a:gd name="T41" fmla="*/ 11 h 16"/>
                  <a:gd name="T42" fmla="*/ 6 w 161"/>
                  <a:gd name="T43" fmla="*/ 10 h 16"/>
                  <a:gd name="T44" fmla="*/ 3 w 161"/>
                  <a:gd name="T45" fmla="*/ 8 h 16"/>
                  <a:gd name="T46" fmla="*/ 1 w 161"/>
                  <a:gd name="T47" fmla="*/ 6 h 16"/>
                  <a:gd name="T48" fmla="*/ 0 w 161"/>
                  <a:gd name="T49" fmla="*/ 5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16"/>
                  <a:gd name="T77" fmla="*/ 161 w 161"/>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16">
                    <a:moveTo>
                      <a:pt x="161" y="0"/>
                    </a:moveTo>
                    <a:lnTo>
                      <a:pt x="160" y="2"/>
                    </a:lnTo>
                    <a:lnTo>
                      <a:pt x="158" y="4"/>
                    </a:lnTo>
                    <a:lnTo>
                      <a:pt x="155" y="6"/>
                    </a:lnTo>
                    <a:lnTo>
                      <a:pt x="150" y="7"/>
                    </a:lnTo>
                    <a:lnTo>
                      <a:pt x="144" y="9"/>
                    </a:lnTo>
                    <a:lnTo>
                      <a:pt x="138" y="11"/>
                    </a:lnTo>
                    <a:lnTo>
                      <a:pt x="129" y="12"/>
                    </a:lnTo>
                    <a:lnTo>
                      <a:pt x="121" y="13"/>
                    </a:lnTo>
                    <a:lnTo>
                      <a:pt x="112" y="14"/>
                    </a:lnTo>
                    <a:lnTo>
                      <a:pt x="102" y="15"/>
                    </a:lnTo>
                    <a:lnTo>
                      <a:pt x="93" y="15"/>
                    </a:lnTo>
                    <a:lnTo>
                      <a:pt x="83" y="16"/>
                    </a:lnTo>
                    <a:lnTo>
                      <a:pt x="67" y="16"/>
                    </a:lnTo>
                    <a:lnTo>
                      <a:pt x="58" y="16"/>
                    </a:lnTo>
                    <a:lnTo>
                      <a:pt x="48" y="15"/>
                    </a:lnTo>
                    <a:lnTo>
                      <a:pt x="39" y="15"/>
                    </a:lnTo>
                    <a:lnTo>
                      <a:pt x="31" y="15"/>
                    </a:lnTo>
                    <a:lnTo>
                      <a:pt x="23" y="14"/>
                    </a:lnTo>
                    <a:lnTo>
                      <a:pt x="17" y="12"/>
                    </a:lnTo>
                    <a:lnTo>
                      <a:pt x="11" y="11"/>
                    </a:lnTo>
                    <a:lnTo>
                      <a:pt x="6" y="10"/>
                    </a:lnTo>
                    <a:lnTo>
                      <a:pt x="3" y="8"/>
                    </a:lnTo>
                    <a:lnTo>
                      <a:pt x="1" y="6"/>
                    </a:lnTo>
                    <a:lnTo>
                      <a:pt x="0" y="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194" name="Freeform 731"/>
              <p:cNvSpPr>
                <a:spLocks/>
              </p:cNvSpPr>
              <p:nvPr/>
            </p:nvSpPr>
            <p:spPr bwMode="auto">
              <a:xfrm>
                <a:off x="1651" y="3608"/>
                <a:ext cx="161" cy="27"/>
              </a:xfrm>
              <a:custGeom>
                <a:avLst/>
                <a:gdLst>
                  <a:gd name="T0" fmla="*/ 94 w 161"/>
                  <a:gd name="T1" fmla="*/ 0 h 27"/>
                  <a:gd name="T2" fmla="*/ 104 w 161"/>
                  <a:gd name="T3" fmla="*/ 0 h 27"/>
                  <a:gd name="T4" fmla="*/ 114 w 161"/>
                  <a:gd name="T5" fmla="*/ 1 h 27"/>
                  <a:gd name="T6" fmla="*/ 122 w 161"/>
                  <a:gd name="T7" fmla="*/ 1 h 27"/>
                  <a:gd name="T8" fmla="*/ 131 w 161"/>
                  <a:gd name="T9" fmla="*/ 1 h 27"/>
                  <a:gd name="T10" fmla="*/ 138 w 161"/>
                  <a:gd name="T11" fmla="*/ 2 h 27"/>
                  <a:gd name="T12" fmla="*/ 145 w 161"/>
                  <a:gd name="T13" fmla="*/ 4 h 27"/>
                  <a:gd name="T14" fmla="*/ 151 w 161"/>
                  <a:gd name="T15" fmla="*/ 5 h 27"/>
                  <a:gd name="T16" fmla="*/ 155 w 161"/>
                  <a:gd name="T17" fmla="*/ 6 h 27"/>
                  <a:gd name="T18" fmla="*/ 158 w 161"/>
                  <a:gd name="T19" fmla="*/ 8 h 27"/>
                  <a:gd name="T20" fmla="*/ 160 w 161"/>
                  <a:gd name="T21" fmla="*/ 10 h 27"/>
                  <a:gd name="T22" fmla="*/ 161 w 161"/>
                  <a:gd name="T23" fmla="*/ 11 h 27"/>
                  <a:gd name="T24" fmla="*/ 160 w 161"/>
                  <a:gd name="T25" fmla="*/ 14 h 27"/>
                  <a:gd name="T26" fmla="*/ 158 w 161"/>
                  <a:gd name="T27" fmla="*/ 15 h 27"/>
                  <a:gd name="T28" fmla="*/ 155 w 161"/>
                  <a:gd name="T29" fmla="*/ 17 h 27"/>
                  <a:gd name="T30" fmla="*/ 150 w 161"/>
                  <a:gd name="T31" fmla="*/ 19 h 27"/>
                  <a:gd name="T32" fmla="*/ 144 w 161"/>
                  <a:gd name="T33" fmla="*/ 20 h 27"/>
                  <a:gd name="T34" fmla="*/ 138 w 161"/>
                  <a:gd name="T35" fmla="*/ 21 h 27"/>
                  <a:gd name="T36" fmla="*/ 129 w 161"/>
                  <a:gd name="T37" fmla="*/ 23 h 27"/>
                  <a:gd name="T38" fmla="*/ 121 w 161"/>
                  <a:gd name="T39" fmla="*/ 24 h 27"/>
                  <a:gd name="T40" fmla="*/ 112 w 161"/>
                  <a:gd name="T41" fmla="*/ 24 h 27"/>
                  <a:gd name="T42" fmla="*/ 102 w 161"/>
                  <a:gd name="T43" fmla="*/ 25 h 27"/>
                  <a:gd name="T44" fmla="*/ 93 w 161"/>
                  <a:gd name="T45" fmla="*/ 26 h 27"/>
                  <a:gd name="T46" fmla="*/ 83 w 161"/>
                  <a:gd name="T47" fmla="*/ 27 h 27"/>
                  <a:gd name="T48" fmla="*/ 67 w 161"/>
                  <a:gd name="T49" fmla="*/ 27 h 27"/>
                  <a:gd name="T50" fmla="*/ 58 w 161"/>
                  <a:gd name="T51" fmla="*/ 27 h 27"/>
                  <a:gd name="T52" fmla="*/ 48 w 161"/>
                  <a:gd name="T53" fmla="*/ 27 h 27"/>
                  <a:gd name="T54" fmla="*/ 39 w 161"/>
                  <a:gd name="T55" fmla="*/ 26 h 27"/>
                  <a:gd name="T56" fmla="*/ 31 w 161"/>
                  <a:gd name="T57" fmla="*/ 25 h 27"/>
                  <a:gd name="T58" fmla="*/ 23 w 161"/>
                  <a:gd name="T59" fmla="*/ 24 h 27"/>
                  <a:gd name="T60" fmla="*/ 17 w 161"/>
                  <a:gd name="T61" fmla="*/ 24 h 27"/>
                  <a:gd name="T62" fmla="*/ 11 w 161"/>
                  <a:gd name="T63" fmla="*/ 22 h 27"/>
                  <a:gd name="T64" fmla="*/ 6 w 161"/>
                  <a:gd name="T65" fmla="*/ 21 h 27"/>
                  <a:gd name="T66" fmla="*/ 3 w 161"/>
                  <a:gd name="T67" fmla="*/ 19 h 27"/>
                  <a:gd name="T68" fmla="*/ 1 w 161"/>
                  <a:gd name="T69" fmla="*/ 18 h 27"/>
                  <a:gd name="T70" fmla="*/ 0 w 161"/>
                  <a:gd name="T71" fmla="*/ 16 h 27"/>
                  <a:gd name="T72" fmla="*/ 1 w 161"/>
                  <a:gd name="T73" fmla="*/ 14 h 27"/>
                  <a:gd name="T74" fmla="*/ 4 w 161"/>
                  <a:gd name="T75" fmla="*/ 12 h 27"/>
                  <a:gd name="T76" fmla="*/ 7 w 161"/>
                  <a:gd name="T77" fmla="*/ 10 h 27"/>
                  <a:gd name="T78" fmla="*/ 12 w 161"/>
                  <a:gd name="T79" fmla="*/ 9 h 27"/>
                  <a:gd name="T80" fmla="*/ 17 w 161"/>
                  <a:gd name="T81" fmla="*/ 7 h 27"/>
                  <a:gd name="T82" fmla="*/ 24 w 161"/>
                  <a:gd name="T83" fmla="*/ 6 h 27"/>
                  <a:gd name="T84" fmla="*/ 31 w 161"/>
                  <a:gd name="T85" fmla="*/ 4 h 27"/>
                  <a:gd name="T86" fmla="*/ 40 w 161"/>
                  <a:gd name="T87" fmla="*/ 3 h 27"/>
                  <a:gd name="T88" fmla="*/ 49 w 161"/>
                  <a:gd name="T89" fmla="*/ 2 h 27"/>
                  <a:gd name="T90" fmla="*/ 58 w 161"/>
                  <a:gd name="T91" fmla="*/ 1 h 27"/>
                  <a:gd name="T92" fmla="*/ 68 w 161"/>
                  <a:gd name="T93" fmla="*/ 1 h 27"/>
                  <a:gd name="T94" fmla="*/ 79 w 161"/>
                  <a:gd name="T95" fmla="*/ 0 h 27"/>
                  <a:gd name="T96" fmla="*/ 94 w 161"/>
                  <a:gd name="T97" fmla="*/ 0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1"/>
                  <a:gd name="T148" fmla="*/ 0 h 27"/>
                  <a:gd name="T149" fmla="*/ 161 w 161"/>
                  <a:gd name="T150" fmla="*/ 27 h 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1" h="27">
                    <a:moveTo>
                      <a:pt x="94" y="0"/>
                    </a:moveTo>
                    <a:lnTo>
                      <a:pt x="104" y="0"/>
                    </a:lnTo>
                    <a:lnTo>
                      <a:pt x="114" y="1"/>
                    </a:lnTo>
                    <a:lnTo>
                      <a:pt x="122" y="1"/>
                    </a:lnTo>
                    <a:lnTo>
                      <a:pt x="131" y="1"/>
                    </a:lnTo>
                    <a:lnTo>
                      <a:pt x="138" y="2"/>
                    </a:lnTo>
                    <a:lnTo>
                      <a:pt x="145" y="4"/>
                    </a:lnTo>
                    <a:lnTo>
                      <a:pt x="151" y="5"/>
                    </a:lnTo>
                    <a:lnTo>
                      <a:pt x="155" y="6"/>
                    </a:lnTo>
                    <a:lnTo>
                      <a:pt x="158" y="8"/>
                    </a:lnTo>
                    <a:lnTo>
                      <a:pt x="160" y="10"/>
                    </a:lnTo>
                    <a:lnTo>
                      <a:pt x="161" y="11"/>
                    </a:lnTo>
                    <a:lnTo>
                      <a:pt x="160" y="14"/>
                    </a:lnTo>
                    <a:lnTo>
                      <a:pt x="158" y="15"/>
                    </a:lnTo>
                    <a:lnTo>
                      <a:pt x="155" y="17"/>
                    </a:lnTo>
                    <a:lnTo>
                      <a:pt x="150" y="19"/>
                    </a:lnTo>
                    <a:lnTo>
                      <a:pt x="144" y="20"/>
                    </a:lnTo>
                    <a:lnTo>
                      <a:pt x="138" y="21"/>
                    </a:lnTo>
                    <a:lnTo>
                      <a:pt x="129" y="23"/>
                    </a:lnTo>
                    <a:lnTo>
                      <a:pt x="121" y="24"/>
                    </a:lnTo>
                    <a:lnTo>
                      <a:pt x="112" y="24"/>
                    </a:lnTo>
                    <a:lnTo>
                      <a:pt x="102" y="25"/>
                    </a:lnTo>
                    <a:lnTo>
                      <a:pt x="93" y="26"/>
                    </a:lnTo>
                    <a:lnTo>
                      <a:pt x="83" y="27"/>
                    </a:lnTo>
                    <a:lnTo>
                      <a:pt x="67" y="27"/>
                    </a:lnTo>
                    <a:lnTo>
                      <a:pt x="58" y="27"/>
                    </a:lnTo>
                    <a:lnTo>
                      <a:pt x="48" y="27"/>
                    </a:lnTo>
                    <a:lnTo>
                      <a:pt x="39" y="26"/>
                    </a:lnTo>
                    <a:lnTo>
                      <a:pt x="31" y="25"/>
                    </a:lnTo>
                    <a:lnTo>
                      <a:pt x="23" y="24"/>
                    </a:lnTo>
                    <a:lnTo>
                      <a:pt x="17" y="24"/>
                    </a:lnTo>
                    <a:lnTo>
                      <a:pt x="11" y="22"/>
                    </a:lnTo>
                    <a:lnTo>
                      <a:pt x="6" y="21"/>
                    </a:lnTo>
                    <a:lnTo>
                      <a:pt x="3" y="19"/>
                    </a:lnTo>
                    <a:lnTo>
                      <a:pt x="1" y="18"/>
                    </a:lnTo>
                    <a:lnTo>
                      <a:pt x="0" y="16"/>
                    </a:lnTo>
                    <a:lnTo>
                      <a:pt x="1" y="14"/>
                    </a:lnTo>
                    <a:lnTo>
                      <a:pt x="4" y="12"/>
                    </a:lnTo>
                    <a:lnTo>
                      <a:pt x="7" y="10"/>
                    </a:lnTo>
                    <a:lnTo>
                      <a:pt x="12" y="9"/>
                    </a:lnTo>
                    <a:lnTo>
                      <a:pt x="17" y="7"/>
                    </a:lnTo>
                    <a:lnTo>
                      <a:pt x="24" y="6"/>
                    </a:lnTo>
                    <a:lnTo>
                      <a:pt x="31" y="4"/>
                    </a:lnTo>
                    <a:lnTo>
                      <a:pt x="40" y="3"/>
                    </a:lnTo>
                    <a:lnTo>
                      <a:pt x="49" y="2"/>
                    </a:lnTo>
                    <a:lnTo>
                      <a:pt x="58" y="1"/>
                    </a:lnTo>
                    <a:lnTo>
                      <a:pt x="68" y="1"/>
                    </a:lnTo>
                    <a:lnTo>
                      <a:pt x="79" y="0"/>
                    </a:lnTo>
                    <a:lnTo>
                      <a:pt x="94"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195" name="Line 732"/>
              <p:cNvSpPr>
                <a:spLocks noChangeShapeType="1"/>
              </p:cNvSpPr>
              <p:nvPr/>
            </p:nvSpPr>
            <p:spPr bwMode="auto">
              <a:xfrm flipV="1">
                <a:off x="1812" y="3619"/>
                <a:ext cx="0" cy="2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196" name="Line 733"/>
              <p:cNvSpPr>
                <a:spLocks noChangeShapeType="1"/>
              </p:cNvSpPr>
              <p:nvPr/>
            </p:nvSpPr>
            <p:spPr bwMode="auto">
              <a:xfrm flipV="1">
                <a:off x="1651" y="3624"/>
                <a:ext cx="0" cy="2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197" name="Freeform 734"/>
              <p:cNvSpPr>
                <a:spLocks/>
              </p:cNvSpPr>
              <p:nvPr/>
            </p:nvSpPr>
            <p:spPr bwMode="auto">
              <a:xfrm>
                <a:off x="2018" y="3523"/>
                <a:ext cx="1" cy="338"/>
              </a:xfrm>
              <a:custGeom>
                <a:avLst/>
                <a:gdLst>
                  <a:gd name="T0" fmla="*/ 1 w 1"/>
                  <a:gd name="T1" fmla="*/ 336 h 338"/>
                  <a:gd name="T2" fmla="*/ 0 w 1"/>
                  <a:gd name="T3" fmla="*/ 338 h 338"/>
                  <a:gd name="T4" fmla="*/ 0 w 1"/>
                  <a:gd name="T5" fmla="*/ 2 h 338"/>
                  <a:gd name="T6" fmla="*/ 1 w 1"/>
                  <a:gd name="T7" fmla="*/ 0 h 338"/>
                  <a:gd name="T8" fmla="*/ 1 w 1"/>
                  <a:gd name="T9" fmla="*/ 336 h 338"/>
                  <a:gd name="T10" fmla="*/ 0 60000 65536"/>
                  <a:gd name="T11" fmla="*/ 0 60000 65536"/>
                  <a:gd name="T12" fmla="*/ 0 60000 65536"/>
                  <a:gd name="T13" fmla="*/ 0 60000 65536"/>
                  <a:gd name="T14" fmla="*/ 0 60000 65536"/>
                  <a:gd name="T15" fmla="*/ 0 w 1"/>
                  <a:gd name="T16" fmla="*/ 0 h 338"/>
                  <a:gd name="T17" fmla="*/ 1 w 1"/>
                  <a:gd name="T18" fmla="*/ 338 h 338"/>
                </a:gdLst>
                <a:ahLst/>
                <a:cxnLst>
                  <a:cxn ang="T10">
                    <a:pos x="T0" y="T1"/>
                  </a:cxn>
                  <a:cxn ang="T11">
                    <a:pos x="T2" y="T3"/>
                  </a:cxn>
                  <a:cxn ang="T12">
                    <a:pos x="T4" y="T5"/>
                  </a:cxn>
                  <a:cxn ang="T13">
                    <a:pos x="T6" y="T7"/>
                  </a:cxn>
                  <a:cxn ang="T14">
                    <a:pos x="T8" y="T9"/>
                  </a:cxn>
                </a:cxnLst>
                <a:rect l="T15" t="T16" r="T17" b="T18"/>
                <a:pathLst>
                  <a:path w="1" h="338">
                    <a:moveTo>
                      <a:pt x="1" y="336"/>
                    </a:moveTo>
                    <a:lnTo>
                      <a:pt x="0" y="338"/>
                    </a:lnTo>
                    <a:lnTo>
                      <a:pt x="0" y="2"/>
                    </a:lnTo>
                    <a:lnTo>
                      <a:pt x="1" y="0"/>
                    </a:lnTo>
                    <a:lnTo>
                      <a:pt x="1" y="336"/>
                    </a:lnTo>
                    <a:close/>
                  </a:path>
                </a:pathLst>
              </a:custGeom>
              <a:solidFill>
                <a:srgbClr val="8D55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98" name="Freeform 735"/>
              <p:cNvSpPr>
                <a:spLocks/>
              </p:cNvSpPr>
              <p:nvPr/>
            </p:nvSpPr>
            <p:spPr bwMode="auto">
              <a:xfrm>
                <a:off x="2016" y="3525"/>
                <a:ext cx="2" cy="338"/>
              </a:xfrm>
              <a:custGeom>
                <a:avLst/>
                <a:gdLst>
                  <a:gd name="T0" fmla="*/ 2 w 2"/>
                  <a:gd name="T1" fmla="*/ 336 h 338"/>
                  <a:gd name="T2" fmla="*/ 0 w 2"/>
                  <a:gd name="T3" fmla="*/ 338 h 338"/>
                  <a:gd name="T4" fmla="*/ 0 w 2"/>
                  <a:gd name="T5" fmla="*/ 2 h 338"/>
                  <a:gd name="T6" fmla="*/ 2 w 2"/>
                  <a:gd name="T7" fmla="*/ 0 h 338"/>
                  <a:gd name="T8" fmla="*/ 2 w 2"/>
                  <a:gd name="T9" fmla="*/ 336 h 338"/>
                  <a:gd name="T10" fmla="*/ 0 60000 65536"/>
                  <a:gd name="T11" fmla="*/ 0 60000 65536"/>
                  <a:gd name="T12" fmla="*/ 0 60000 65536"/>
                  <a:gd name="T13" fmla="*/ 0 60000 65536"/>
                  <a:gd name="T14" fmla="*/ 0 60000 65536"/>
                  <a:gd name="T15" fmla="*/ 0 w 2"/>
                  <a:gd name="T16" fmla="*/ 0 h 338"/>
                  <a:gd name="T17" fmla="*/ 2 w 2"/>
                  <a:gd name="T18" fmla="*/ 338 h 338"/>
                </a:gdLst>
                <a:ahLst/>
                <a:cxnLst>
                  <a:cxn ang="T10">
                    <a:pos x="T0" y="T1"/>
                  </a:cxn>
                  <a:cxn ang="T11">
                    <a:pos x="T2" y="T3"/>
                  </a:cxn>
                  <a:cxn ang="T12">
                    <a:pos x="T4" y="T5"/>
                  </a:cxn>
                  <a:cxn ang="T13">
                    <a:pos x="T6" y="T7"/>
                  </a:cxn>
                  <a:cxn ang="T14">
                    <a:pos x="T8" y="T9"/>
                  </a:cxn>
                </a:cxnLst>
                <a:rect l="T15" t="T16" r="T17" b="T18"/>
                <a:pathLst>
                  <a:path w="2" h="338">
                    <a:moveTo>
                      <a:pt x="2" y="336"/>
                    </a:moveTo>
                    <a:lnTo>
                      <a:pt x="0" y="338"/>
                    </a:lnTo>
                    <a:lnTo>
                      <a:pt x="0" y="2"/>
                    </a:lnTo>
                    <a:lnTo>
                      <a:pt x="2" y="0"/>
                    </a:lnTo>
                    <a:lnTo>
                      <a:pt x="2" y="336"/>
                    </a:lnTo>
                    <a:close/>
                  </a:path>
                </a:pathLst>
              </a:custGeom>
              <a:solidFill>
                <a:srgbClr val="9459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99" name="Freeform 736"/>
              <p:cNvSpPr>
                <a:spLocks/>
              </p:cNvSpPr>
              <p:nvPr/>
            </p:nvSpPr>
            <p:spPr bwMode="auto">
              <a:xfrm>
                <a:off x="2012" y="3527"/>
                <a:ext cx="4" cy="338"/>
              </a:xfrm>
              <a:custGeom>
                <a:avLst/>
                <a:gdLst>
                  <a:gd name="T0" fmla="*/ 4 w 4"/>
                  <a:gd name="T1" fmla="*/ 336 h 338"/>
                  <a:gd name="T2" fmla="*/ 0 w 4"/>
                  <a:gd name="T3" fmla="*/ 338 h 338"/>
                  <a:gd name="T4" fmla="*/ 0 w 4"/>
                  <a:gd name="T5" fmla="*/ 2 h 338"/>
                  <a:gd name="T6" fmla="*/ 4 w 4"/>
                  <a:gd name="T7" fmla="*/ 0 h 338"/>
                  <a:gd name="T8" fmla="*/ 4 w 4"/>
                  <a:gd name="T9" fmla="*/ 336 h 338"/>
                  <a:gd name="T10" fmla="*/ 0 60000 65536"/>
                  <a:gd name="T11" fmla="*/ 0 60000 65536"/>
                  <a:gd name="T12" fmla="*/ 0 60000 65536"/>
                  <a:gd name="T13" fmla="*/ 0 60000 65536"/>
                  <a:gd name="T14" fmla="*/ 0 60000 65536"/>
                  <a:gd name="T15" fmla="*/ 0 w 4"/>
                  <a:gd name="T16" fmla="*/ 0 h 338"/>
                  <a:gd name="T17" fmla="*/ 4 w 4"/>
                  <a:gd name="T18" fmla="*/ 338 h 338"/>
                </a:gdLst>
                <a:ahLst/>
                <a:cxnLst>
                  <a:cxn ang="T10">
                    <a:pos x="T0" y="T1"/>
                  </a:cxn>
                  <a:cxn ang="T11">
                    <a:pos x="T2" y="T3"/>
                  </a:cxn>
                  <a:cxn ang="T12">
                    <a:pos x="T4" y="T5"/>
                  </a:cxn>
                  <a:cxn ang="T13">
                    <a:pos x="T6" y="T7"/>
                  </a:cxn>
                  <a:cxn ang="T14">
                    <a:pos x="T8" y="T9"/>
                  </a:cxn>
                </a:cxnLst>
                <a:rect l="T15" t="T16" r="T17" b="T18"/>
                <a:pathLst>
                  <a:path w="4" h="338">
                    <a:moveTo>
                      <a:pt x="4" y="336"/>
                    </a:moveTo>
                    <a:lnTo>
                      <a:pt x="0" y="338"/>
                    </a:lnTo>
                    <a:lnTo>
                      <a:pt x="0" y="2"/>
                    </a:lnTo>
                    <a:lnTo>
                      <a:pt x="4" y="0"/>
                    </a:lnTo>
                    <a:lnTo>
                      <a:pt x="4" y="336"/>
                    </a:lnTo>
                    <a:close/>
                  </a:path>
                </a:pathLst>
              </a:custGeom>
              <a:solidFill>
                <a:srgbClr val="9A5D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00" name="Freeform 737"/>
              <p:cNvSpPr>
                <a:spLocks/>
              </p:cNvSpPr>
              <p:nvPr/>
            </p:nvSpPr>
            <p:spPr bwMode="auto">
              <a:xfrm>
                <a:off x="2007" y="3529"/>
                <a:ext cx="5" cy="337"/>
              </a:xfrm>
              <a:custGeom>
                <a:avLst/>
                <a:gdLst>
                  <a:gd name="T0" fmla="*/ 5 w 5"/>
                  <a:gd name="T1" fmla="*/ 336 h 337"/>
                  <a:gd name="T2" fmla="*/ 0 w 5"/>
                  <a:gd name="T3" fmla="*/ 337 h 337"/>
                  <a:gd name="T4" fmla="*/ 0 w 5"/>
                  <a:gd name="T5" fmla="*/ 1 h 337"/>
                  <a:gd name="T6" fmla="*/ 5 w 5"/>
                  <a:gd name="T7" fmla="*/ 0 h 337"/>
                  <a:gd name="T8" fmla="*/ 5 w 5"/>
                  <a:gd name="T9" fmla="*/ 336 h 337"/>
                  <a:gd name="T10" fmla="*/ 0 60000 65536"/>
                  <a:gd name="T11" fmla="*/ 0 60000 65536"/>
                  <a:gd name="T12" fmla="*/ 0 60000 65536"/>
                  <a:gd name="T13" fmla="*/ 0 60000 65536"/>
                  <a:gd name="T14" fmla="*/ 0 60000 65536"/>
                  <a:gd name="T15" fmla="*/ 0 w 5"/>
                  <a:gd name="T16" fmla="*/ 0 h 337"/>
                  <a:gd name="T17" fmla="*/ 5 w 5"/>
                  <a:gd name="T18" fmla="*/ 337 h 337"/>
                </a:gdLst>
                <a:ahLst/>
                <a:cxnLst>
                  <a:cxn ang="T10">
                    <a:pos x="T0" y="T1"/>
                  </a:cxn>
                  <a:cxn ang="T11">
                    <a:pos x="T2" y="T3"/>
                  </a:cxn>
                  <a:cxn ang="T12">
                    <a:pos x="T4" y="T5"/>
                  </a:cxn>
                  <a:cxn ang="T13">
                    <a:pos x="T6" y="T7"/>
                  </a:cxn>
                  <a:cxn ang="T14">
                    <a:pos x="T8" y="T9"/>
                  </a:cxn>
                </a:cxnLst>
                <a:rect l="T15" t="T16" r="T17" b="T18"/>
                <a:pathLst>
                  <a:path w="5" h="337">
                    <a:moveTo>
                      <a:pt x="5" y="336"/>
                    </a:moveTo>
                    <a:lnTo>
                      <a:pt x="0" y="337"/>
                    </a:lnTo>
                    <a:lnTo>
                      <a:pt x="0" y="1"/>
                    </a:lnTo>
                    <a:lnTo>
                      <a:pt x="5" y="0"/>
                    </a:lnTo>
                    <a:lnTo>
                      <a:pt x="5" y="336"/>
                    </a:lnTo>
                    <a:close/>
                  </a:path>
                </a:pathLst>
              </a:custGeom>
              <a:solidFill>
                <a:srgbClr val="A161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01" name="Freeform 738"/>
              <p:cNvSpPr>
                <a:spLocks/>
              </p:cNvSpPr>
              <p:nvPr/>
            </p:nvSpPr>
            <p:spPr bwMode="auto">
              <a:xfrm>
                <a:off x="2002" y="3530"/>
                <a:ext cx="5" cy="338"/>
              </a:xfrm>
              <a:custGeom>
                <a:avLst/>
                <a:gdLst>
                  <a:gd name="T0" fmla="*/ 5 w 5"/>
                  <a:gd name="T1" fmla="*/ 336 h 338"/>
                  <a:gd name="T2" fmla="*/ 0 w 5"/>
                  <a:gd name="T3" fmla="*/ 338 h 338"/>
                  <a:gd name="T4" fmla="*/ 0 w 5"/>
                  <a:gd name="T5" fmla="*/ 2 h 338"/>
                  <a:gd name="T6" fmla="*/ 5 w 5"/>
                  <a:gd name="T7" fmla="*/ 0 h 338"/>
                  <a:gd name="T8" fmla="*/ 5 w 5"/>
                  <a:gd name="T9" fmla="*/ 336 h 338"/>
                  <a:gd name="T10" fmla="*/ 0 60000 65536"/>
                  <a:gd name="T11" fmla="*/ 0 60000 65536"/>
                  <a:gd name="T12" fmla="*/ 0 60000 65536"/>
                  <a:gd name="T13" fmla="*/ 0 60000 65536"/>
                  <a:gd name="T14" fmla="*/ 0 60000 65536"/>
                  <a:gd name="T15" fmla="*/ 0 w 5"/>
                  <a:gd name="T16" fmla="*/ 0 h 338"/>
                  <a:gd name="T17" fmla="*/ 5 w 5"/>
                  <a:gd name="T18" fmla="*/ 338 h 338"/>
                </a:gdLst>
                <a:ahLst/>
                <a:cxnLst>
                  <a:cxn ang="T10">
                    <a:pos x="T0" y="T1"/>
                  </a:cxn>
                  <a:cxn ang="T11">
                    <a:pos x="T2" y="T3"/>
                  </a:cxn>
                  <a:cxn ang="T12">
                    <a:pos x="T4" y="T5"/>
                  </a:cxn>
                  <a:cxn ang="T13">
                    <a:pos x="T6" y="T7"/>
                  </a:cxn>
                  <a:cxn ang="T14">
                    <a:pos x="T8" y="T9"/>
                  </a:cxn>
                </a:cxnLst>
                <a:rect l="T15" t="T16" r="T17" b="T18"/>
                <a:pathLst>
                  <a:path w="5" h="338">
                    <a:moveTo>
                      <a:pt x="5" y="336"/>
                    </a:moveTo>
                    <a:lnTo>
                      <a:pt x="0" y="338"/>
                    </a:lnTo>
                    <a:lnTo>
                      <a:pt x="0" y="2"/>
                    </a:lnTo>
                    <a:lnTo>
                      <a:pt x="5" y="0"/>
                    </a:lnTo>
                    <a:lnTo>
                      <a:pt x="5" y="336"/>
                    </a:lnTo>
                    <a:close/>
                  </a:path>
                </a:pathLst>
              </a:custGeom>
              <a:solidFill>
                <a:srgbClr val="A865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02" name="Freeform 739"/>
              <p:cNvSpPr>
                <a:spLocks/>
              </p:cNvSpPr>
              <p:nvPr/>
            </p:nvSpPr>
            <p:spPr bwMode="auto">
              <a:xfrm>
                <a:off x="1995" y="3532"/>
                <a:ext cx="7" cy="338"/>
              </a:xfrm>
              <a:custGeom>
                <a:avLst/>
                <a:gdLst>
                  <a:gd name="T0" fmla="*/ 7 w 7"/>
                  <a:gd name="T1" fmla="*/ 336 h 338"/>
                  <a:gd name="T2" fmla="*/ 0 w 7"/>
                  <a:gd name="T3" fmla="*/ 338 h 338"/>
                  <a:gd name="T4" fmla="*/ 0 w 7"/>
                  <a:gd name="T5" fmla="*/ 1 h 338"/>
                  <a:gd name="T6" fmla="*/ 7 w 7"/>
                  <a:gd name="T7" fmla="*/ 0 h 338"/>
                  <a:gd name="T8" fmla="*/ 7 w 7"/>
                  <a:gd name="T9" fmla="*/ 336 h 338"/>
                  <a:gd name="T10" fmla="*/ 0 60000 65536"/>
                  <a:gd name="T11" fmla="*/ 0 60000 65536"/>
                  <a:gd name="T12" fmla="*/ 0 60000 65536"/>
                  <a:gd name="T13" fmla="*/ 0 60000 65536"/>
                  <a:gd name="T14" fmla="*/ 0 60000 65536"/>
                  <a:gd name="T15" fmla="*/ 0 w 7"/>
                  <a:gd name="T16" fmla="*/ 0 h 338"/>
                  <a:gd name="T17" fmla="*/ 7 w 7"/>
                  <a:gd name="T18" fmla="*/ 338 h 338"/>
                </a:gdLst>
                <a:ahLst/>
                <a:cxnLst>
                  <a:cxn ang="T10">
                    <a:pos x="T0" y="T1"/>
                  </a:cxn>
                  <a:cxn ang="T11">
                    <a:pos x="T2" y="T3"/>
                  </a:cxn>
                  <a:cxn ang="T12">
                    <a:pos x="T4" y="T5"/>
                  </a:cxn>
                  <a:cxn ang="T13">
                    <a:pos x="T6" y="T7"/>
                  </a:cxn>
                  <a:cxn ang="T14">
                    <a:pos x="T8" y="T9"/>
                  </a:cxn>
                </a:cxnLst>
                <a:rect l="T15" t="T16" r="T17" b="T18"/>
                <a:pathLst>
                  <a:path w="7" h="338">
                    <a:moveTo>
                      <a:pt x="7" y="336"/>
                    </a:moveTo>
                    <a:lnTo>
                      <a:pt x="0" y="338"/>
                    </a:lnTo>
                    <a:lnTo>
                      <a:pt x="0" y="1"/>
                    </a:lnTo>
                    <a:lnTo>
                      <a:pt x="7" y="0"/>
                    </a:lnTo>
                    <a:lnTo>
                      <a:pt x="7" y="336"/>
                    </a:lnTo>
                    <a:close/>
                  </a:path>
                </a:pathLst>
              </a:custGeom>
              <a:solidFill>
                <a:srgbClr val="AE6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03" name="Freeform 740"/>
              <p:cNvSpPr>
                <a:spLocks/>
              </p:cNvSpPr>
              <p:nvPr/>
            </p:nvSpPr>
            <p:spPr bwMode="auto">
              <a:xfrm>
                <a:off x="1988" y="3533"/>
                <a:ext cx="7" cy="338"/>
              </a:xfrm>
              <a:custGeom>
                <a:avLst/>
                <a:gdLst>
                  <a:gd name="T0" fmla="*/ 7 w 7"/>
                  <a:gd name="T1" fmla="*/ 337 h 338"/>
                  <a:gd name="T2" fmla="*/ 0 w 7"/>
                  <a:gd name="T3" fmla="*/ 338 h 338"/>
                  <a:gd name="T4" fmla="*/ 0 w 7"/>
                  <a:gd name="T5" fmla="*/ 1 h 338"/>
                  <a:gd name="T6" fmla="*/ 7 w 7"/>
                  <a:gd name="T7" fmla="*/ 0 h 338"/>
                  <a:gd name="T8" fmla="*/ 7 w 7"/>
                  <a:gd name="T9" fmla="*/ 337 h 338"/>
                  <a:gd name="T10" fmla="*/ 0 60000 65536"/>
                  <a:gd name="T11" fmla="*/ 0 60000 65536"/>
                  <a:gd name="T12" fmla="*/ 0 60000 65536"/>
                  <a:gd name="T13" fmla="*/ 0 60000 65536"/>
                  <a:gd name="T14" fmla="*/ 0 60000 65536"/>
                  <a:gd name="T15" fmla="*/ 0 w 7"/>
                  <a:gd name="T16" fmla="*/ 0 h 338"/>
                  <a:gd name="T17" fmla="*/ 7 w 7"/>
                  <a:gd name="T18" fmla="*/ 338 h 338"/>
                </a:gdLst>
                <a:ahLst/>
                <a:cxnLst>
                  <a:cxn ang="T10">
                    <a:pos x="T0" y="T1"/>
                  </a:cxn>
                  <a:cxn ang="T11">
                    <a:pos x="T2" y="T3"/>
                  </a:cxn>
                  <a:cxn ang="T12">
                    <a:pos x="T4" y="T5"/>
                  </a:cxn>
                  <a:cxn ang="T13">
                    <a:pos x="T6" y="T7"/>
                  </a:cxn>
                  <a:cxn ang="T14">
                    <a:pos x="T8" y="T9"/>
                  </a:cxn>
                </a:cxnLst>
                <a:rect l="T15" t="T16" r="T17" b="T18"/>
                <a:pathLst>
                  <a:path w="7" h="338">
                    <a:moveTo>
                      <a:pt x="7" y="337"/>
                    </a:moveTo>
                    <a:lnTo>
                      <a:pt x="0" y="338"/>
                    </a:lnTo>
                    <a:lnTo>
                      <a:pt x="0" y="1"/>
                    </a:lnTo>
                    <a:lnTo>
                      <a:pt x="7" y="0"/>
                    </a:lnTo>
                    <a:lnTo>
                      <a:pt x="7" y="337"/>
                    </a:lnTo>
                    <a:close/>
                  </a:path>
                </a:pathLst>
              </a:custGeom>
              <a:solidFill>
                <a:srgbClr val="B56D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04" name="Freeform 741"/>
              <p:cNvSpPr>
                <a:spLocks/>
              </p:cNvSpPr>
              <p:nvPr/>
            </p:nvSpPr>
            <p:spPr bwMode="auto">
              <a:xfrm>
                <a:off x="1979" y="3534"/>
                <a:ext cx="9" cy="338"/>
              </a:xfrm>
              <a:custGeom>
                <a:avLst/>
                <a:gdLst>
                  <a:gd name="T0" fmla="*/ 9 w 9"/>
                  <a:gd name="T1" fmla="*/ 337 h 338"/>
                  <a:gd name="T2" fmla="*/ 0 w 9"/>
                  <a:gd name="T3" fmla="*/ 338 h 338"/>
                  <a:gd name="T4" fmla="*/ 0 w 9"/>
                  <a:gd name="T5" fmla="*/ 1 h 338"/>
                  <a:gd name="T6" fmla="*/ 9 w 9"/>
                  <a:gd name="T7" fmla="*/ 0 h 338"/>
                  <a:gd name="T8" fmla="*/ 9 w 9"/>
                  <a:gd name="T9" fmla="*/ 337 h 338"/>
                  <a:gd name="T10" fmla="*/ 0 60000 65536"/>
                  <a:gd name="T11" fmla="*/ 0 60000 65536"/>
                  <a:gd name="T12" fmla="*/ 0 60000 65536"/>
                  <a:gd name="T13" fmla="*/ 0 60000 65536"/>
                  <a:gd name="T14" fmla="*/ 0 60000 65536"/>
                  <a:gd name="T15" fmla="*/ 0 w 9"/>
                  <a:gd name="T16" fmla="*/ 0 h 338"/>
                  <a:gd name="T17" fmla="*/ 9 w 9"/>
                  <a:gd name="T18" fmla="*/ 338 h 338"/>
                </a:gdLst>
                <a:ahLst/>
                <a:cxnLst>
                  <a:cxn ang="T10">
                    <a:pos x="T0" y="T1"/>
                  </a:cxn>
                  <a:cxn ang="T11">
                    <a:pos x="T2" y="T3"/>
                  </a:cxn>
                  <a:cxn ang="T12">
                    <a:pos x="T4" y="T5"/>
                  </a:cxn>
                  <a:cxn ang="T13">
                    <a:pos x="T6" y="T7"/>
                  </a:cxn>
                  <a:cxn ang="T14">
                    <a:pos x="T8" y="T9"/>
                  </a:cxn>
                </a:cxnLst>
                <a:rect l="T15" t="T16" r="T17" b="T18"/>
                <a:pathLst>
                  <a:path w="9" h="338">
                    <a:moveTo>
                      <a:pt x="9" y="337"/>
                    </a:moveTo>
                    <a:lnTo>
                      <a:pt x="0" y="338"/>
                    </a:lnTo>
                    <a:lnTo>
                      <a:pt x="0" y="1"/>
                    </a:lnTo>
                    <a:lnTo>
                      <a:pt x="9" y="0"/>
                    </a:lnTo>
                    <a:lnTo>
                      <a:pt x="9" y="337"/>
                    </a:lnTo>
                    <a:close/>
                  </a:path>
                </a:pathLst>
              </a:custGeom>
              <a:solidFill>
                <a:srgbClr val="BC71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05" name="Freeform 742"/>
              <p:cNvSpPr>
                <a:spLocks/>
              </p:cNvSpPr>
              <p:nvPr/>
            </p:nvSpPr>
            <p:spPr bwMode="auto">
              <a:xfrm>
                <a:off x="1970" y="3535"/>
                <a:ext cx="9" cy="338"/>
              </a:xfrm>
              <a:custGeom>
                <a:avLst/>
                <a:gdLst>
                  <a:gd name="T0" fmla="*/ 9 w 9"/>
                  <a:gd name="T1" fmla="*/ 337 h 338"/>
                  <a:gd name="T2" fmla="*/ 0 w 9"/>
                  <a:gd name="T3" fmla="*/ 338 h 338"/>
                  <a:gd name="T4" fmla="*/ 0 w 9"/>
                  <a:gd name="T5" fmla="*/ 1 h 338"/>
                  <a:gd name="T6" fmla="*/ 9 w 9"/>
                  <a:gd name="T7" fmla="*/ 0 h 338"/>
                  <a:gd name="T8" fmla="*/ 9 w 9"/>
                  <a:gd name="T9" fmla="*/ 337 h 338"/>
                  <a:gd name="T10" fmla="*/ 0 60000 65536"/>
                  <a:gd name="T11" fmla="*/ 0 60000 65536"/>
                  <a:gd name="T12" fmla="*/ 0 60000 65536"/>
                  <a:gd name="T13" fmla="*/ 0 60000 65536"/>
                  <a:gd name="T14" fmla="*/ 0 60000 65536"/>
                  <a:gd name="T15" fmla="*/ 0 w 9"/>
                  <a:gd name="T16" fmla="*/ 0 h 338"/>
                  <a:gd name="T17" fmla="*/ 9 w 9"/>
                  <a:gd name="T18" fmla="*/ 338 h 338"/>
                </a:gdLst>
                <a:ahLst/>
                <a:cxnLst>
                  <a:cxn ang="T10">
                    <a:pos x="T0" y="T1"/>
                  </a:cxn>
                  <a:cxn ang="T11">
                    <a:pos x="T2" y="T3"/>
                  </a:cxn>
                  <a:cxn ang="T12">
                    <a:pos x="T4" y="T5"/>
                  </a:cxn>
                  <a:cxn ang="T13">
                    <a:pos x="T6" y="T7"/>
                  </a:cxn>
                  <a:cxn ang="T14">
                    <a:pos x="T8" y="T9"/>
                  </a:cxn>
                </a:cxnLst>
                <a:rect l="T15" t="T16" r="T17" b="T18"/>
                <a:pathLst>
                  <a:path w="9" h="338">
                    <a:moveTo>
                      <a:pt x="9" y="337"/>
                    </a:moveTo>
                    <a:lnTo>
                      <a:pt x="0" y="338"/>
                    </a:lnTo>
                    <a:lnTo>
                      <a:pt x="0" y="1"/>
                    </a:lnTo>
                    <a:lnTo>
                      <a:pt x="9" y="0"/>
                    </a:lnTo>
                    <a:lnTo>
                      <a:pt x="9" y="337"/>
                    </a:lnTo>
                    <a:close/>
                  </a:path>
                </a:pathLst>
              </a:custGeom>
              <a:solidFill>
                <a:srgbClr val="C375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06" name="Freeform 743"/>
              <p:cNvSpPr>
                <a:spLocks/>
              </p:cNvSpPr>
              <p:nvPr/>
            </p:nvSpPr>
            <p:spPr bwMode="auto">
              <a:xfrm>
                <a:off x="1961" y="3536"/>
                <a:ext cx="9" cy="338"/>
              </a:xfrm>
              <a:custGeom>
                <a:avLst/>
                <a:gdLst>
                  <a:gd name="T0" fmla="*/ 9 w 9"/>
                  <a:gd name="T1" fmla="*/ 337 h 338"/>
                  <a:gd name="T2" fmla="*/ 0 w 9"/>
                  <a:gd name="T3" fmla="*/ 338 h 338"/>
                  <a:gd name="T4" fmla="*/ 0 w 9"/>
                  <a:gd name="T5" fmla="*/ 1 h 338"/>
                  <a:gd name="T6" fmla="*/ 9 w 9"/>
                  <a:gd name="T7" fmla="*/ 0 h 338"/>
                  <a:gd name="T8" fmla="*/ 9 w 9"/>
                  <a:gd name="T9" fmla="*/ 337 h 338"/>
                  <a:gd name="T10" fmla="*/ 0 60000 65536"/>
                  <a:gd name="T11" fmla="*/ 0 60000 65536"/>
                  <a:gd name="T12" fmla="*/ 0 60000 65536"/>
                  <a:gd name="T13" fmla="*/ 0 60000 65536"/>
                  <a:gd name="T14" fmla="*/ 0 60000 65536"/>
                  <a:gd name="T15" fmla="*/ 0 w 9"/>
                  <a:gd name="T16" fmla="*/ 0 h 338"/>
                  <a:gd name="T17" fmla="*/ 9 w 9"/>
                  <a:gd name="T18" fmla="*/ 338 h 338"/>
                </a:gdLst>
                <a:ahLst/>
                <a:cxnLst>
                  <a:cxn ang="T10">
                    <a:pos x="T0" y="T1"/>
                  </a:cxn>
                  <a:cxn ang="T11">
                    <a:pos x="T2" y="T3"/>
                  </a:cxn>
                  <a:cxn ang="T12">
                    <a:pos x="T4" y="T5"/>
                  </a:cxn>
                  <a:cxn ang="T13">
                    <a:pos x="T6" y="T7"/>
                  </a:cxn>
                  <a:cxn ang="T14">
                    <a:pos x="T8" y="T9"/>
                  </a:cxn>
                </a:cxnLst>
                <a:rect l="T15" t="T16" r="T17" b="T18"/>
                <a:pathLst>
                  <a:path w="9" h="338">
                    <a:moveTo>
                      <a:pt x="9" y="337"/>
                    </a:moveTo>
                    <a:lnTo>
                      <a:pt x="0" y="338"/>
                    </a:lnTo>
                    <a:lnTo>
                      <a:pt x="0" y="1"/>
                    </a:lnTo>
                    <a:lnTo>
                      <a:pt x="9" y="0"/>
                    </a:lnTo>
                    <a:lnTo>
                      <a:pt x="9" y="337"/>
                    </a:lnTo>
                    <a:close/>
                  </a:path>
                </a:pathLst>
              </a:custGeom>
              <a:solidFill>
                <a:srgbClr val="C97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07" name="Freeform 744"/>
              <p:cNvSpPr>
                <a:spLocks/>
              </p:cNvSpPr>
              <p:nvPr/>
            </p:nvSpPr>
            <p:spPr bwMode="auto">
              <a:xfrm>
                <a:off x="1951" y="3537"/>
                <a:ext cx="10" cy="337"/>
              </a:xfrm>
              <a:custGeom>
                <a:avLst/>
                <a:gdLst>
                  <a:gd name="T0" fmla="*/ 10 w 10"/>
                  <a:gd name="T1" fmla="*/ 337 h 337"/>
                  <a:gd name="T2" fmla="*/ 0 w 10"/>
                  <a:gd name="T3" fmla="*/ 337 h 337"/>
                  <a:gd name="T4" fmla="*/ 0 w 10"/>
                  <a:gd name="T5" fmla="*/ 1 h 337"/>
                  <a:gd name="T6" fmla="*/ 10 w 10"/>
                  <a:gd name="T7" fmla="*/ 0 h 337"/>
                  <a:gd name="T8" fmla="*/ 10 w 10"/>
                  <a:gd name="T9" fmla="*/ 337 h 337"/>
                  <a:gd name="T10" fmla="*/ 0 60000 65536"/>
                  <a:gd name="T11" fmla="*/ 0 60000 65536"/>
                  <a:gd name="T12" fmla="*/ 0 60000 65536"/>
                  <a:gd name="T13" fmla="*/ 0 60000 65536"/>
                  <a:gd name="T14" fmla="*/ 0 60000 65536"/>
                  <a:gd name="T15" fmla="*/ 0 w 10"/>
                  <a:gd name="T16" fmla="*/ 0 h 337"/>
                  <a:gd name="T17" fmla="*/ 10 w 10"/>
                  <a:gd name="T18" fmla="*/ 337 h 337"/>
                </a:gdLst>
                <a:ahLst/>
                <a:cxnLst>
                  <a:cxn ang="T10">
                    <a:pos x="T0" y="T1"/>
                  </a:cxn>
                  <a:cxn ang="T11">
                    <a:pos x="T2" y="T3"/>
                  </a:cxn>
                  <a:cxn ang="T12">
                    <a:pos x="T4" y="T5"/>
                  </a:cxn>
                  <a:cxn ang="T13">
                    <a:pos x="T6" y="T7"/>
                  </a:cxn>
                  <a:cxn ang="T14">
                    <a:pos x="T8" y="T9"/>
                  </a:cxn>
                </a:cxnLst>
                <a:rect l="T15" t="T16" r="T17" b="T18"/>
                <a:pathLst>
                  <a:path w="10" h="337">
                    <a:moveTo>
                      <a:pt x="10" y="337"/>
                    </a:moveTo>
                    <a:lnTo>
                      <a:pt x="0" y="337"/>
                    </a:lnTo>
                    <a:lnTo>
                      <a:pt x="0" y="1"/>
                    </a:lnTo>
                    <a:lnTo>
                      <a:pt x="10" y="0"/>
                    </a:lnTo>
                    <a:lnTo>
                      <a:pt x="10" y="337"/>
                    </a:lnTo>
                    <a:close/>
                  </a:path>
                </a:pathLst>
              </a:custGeom>
              <a:solidFill>
                <a:srgbClr val="D07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08" name="Freeform 745"/>
              <p:cNvSpPr>
                <a:spLocks/>
              </p:cNvSpPr>
              <p:nvPr/>
            </p:nvSpPr>
            <p:spPr bwMode="auto">
              <a:xfrm>
                <a:off x="1940" y="3538"/>
                <a:ext cx="11" cy="337"/>
              </a:xfrm>
              <a:custGeom>
                <a:avLst/>
                <a:gdLst>
                  <a:gd name="T0" fmla="*/ 11 w 11"/>
                  <a:gd name="T1" fmla="*/ 336 h 337"/>
                  <a:gd name="T2" fmla="*/ 0 w 11"/>
                  <a:gd name="T3" fmla="*/ 337 h 337"/>
                  <a:gd name="T4" fmla="*/ 0 w 11"/>
                  <a:gd name="T5" fmla="*/ 0 h 337"/>
                  <a:gd name="T6" fmla="*/ 11 w 11"/>
                  <a:gd name="T7" fmla="*/ 0 h 337"/>
                  <a:gd name="T8" fmla="*/ 11 w 11"/>
                  <a:gd name="T9" fmla="*/ 336 h 337"/>
                  <a:gd name="T10" fmla="*/ 0 60000 65536"/>
                  <a:gd name="T11" fmla="*/ 0 60000 65536"/>
                  <a:gd name="T12" fmla="*/ 0 60000 65536"/>
                  <a:gd name="T13" fmla="*/ 0 60000 65536"/>
                  <a:gd name="T14" fmla="*/ 0 60000 65536"/>
                  <a:gd name="T15" fmla="*/ 0 w 11"/>
                  <a:gd name="T16" fmla="*/ 0 h 337"/>
                  <a:gd name="T17" fmla="*/ 11 w 11"/>
                  <a:gd name="T18" fmla="*/ 337 h 337"/>
                </a:gdLst>
                <a:ahLst/>
                <a:cxnLst>
                  <a:cxn ang="T10">
                    <a:pos x="T0" y="T1"/>
                  </a:cxn>
                  <a:cxn ang="T11">
                    <a:pos x="T2" y="T3"/>
                  </a:cxn>
                  <a:cxn ang="T12">
                    <a:pos x="T4" y="T5"/>
                  </a:cxn>
                  <a:cxn ang="T13">
                    <a:pos x="T6" y="T7"/>
                  </a:cxn>
                  <a:cxn ang="T14">
                    <a:pos x="T8" y="T9"/>
                  </a:cxn>
                </a:cxnLst>
                <a:rect l="T15" t="T16" r="T17" b="T18"/>
                <a:pathLst>
                  <a:path w="11" h="337">
                    <a:moveTo>
                      <a:pt x="11" y="336"/>
                    </a:moveTo>
                    <a:lnTo>
                      <a:pt x="0" y="337"/>
                    </a:lnTo>
                    <a:lnTo>
                      <a:pt x="0" y="0"/>
                    </a:lnTo>
                    <a:lnTo>
                      <a:pt x="11" y="0"/>
                    </a:lnTo>
                    <a:lnTo>
                      <a:pt x="11" y="336"/>
                    </a:lnTo>
                    <a:close/>
                  </a:path>
                </a:pathLst>
              </a:custGeom>
              <a:solidFill>
                <a:srgbClr val="D781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09" name="Rectangle 746"/>
              <p:cNvSpPr>
                <a:spLocks noChangeArrowheads="1"/>
              </p:cNvSpPr>
              <p:nvPr/>
            </p:nvSpPr>
            <p:spPr bwMode="auto">
              <a:xfrm>
                <a:off x="1925" y="3538"/>
                <a:ext cx="15" cy="337"/>
              </a:xfrm>
              <a:prstGeom prst="rect">
                <a:avLst/>
              </a:prstGeom>
              <a:solidFill>
                <a:srgbClr val="DD85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8210" name="Rectangle 747"/>
              <p:cNvSpPr>
                <a:spLocks noChangeArrowheads="1"/>
              </p:cNvSpPr>
              <p:nvPr/>
            </p:nvSpPr>
            <p:spPr bwMode="auto">
              <a:xfrm>
                <a:off x="1915" y="3538"/>
                <a:ext cx="10" cy="337"/>
              </a:xfrm>
              <a:prstGeom prst="rect">
                <a:avLst/>
              </a:prstGeom>
              <a:solidFill>
                <a:srgbClr val="E48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8211" name="Freeform 748"/>
              <p:cNvSpPr>
                <a:spLocks/>
              </p:cNvSpPr>
              <p:nvPr/>
            </p:nvSpPr>
            <p:spPr bwMode="auto">
              <a:xfrm>
                <a:off x="1905" y="3538"/>
                <a:ext cx="10" cy="337"/>
              </a:xfrm>
              <a:custGeom>
                <a:avLst/>
                <a:gdLst>
                  <a:gd name="T0" fmla="*/ 10 w 10"/>
                  <a:gd name="T1" fmla="*/ 337 h 337"/>
                  <a:gd name="T2" fmla="*/ 0 w 10"/>
                  <a:gd name="T3" fmla="*/ 336 h 337"/>
                  <a:gd name="T4" fmla="*/ 0 w 10"/>
                  <a:gd name="T5" fmla="*/ 0 h 337"/>
                  <a:gd name="T6" fmla="*/ 10 w 10"/>
                  <a:gd name="T7" fmla="*/ 0 h 337"/>
                  <a:gd name="T8" fmla="*/ 10 w 10"/>
                  <a:gd name="T9" fmla="*/ 337 h 337"/>
                  <a:gd name="T10" fmla="*/ 0 60000 65536"/>
                  <a:gd name="T11" fmla="*/ 0 60000 65536"/>
                  <a:gd name="T12" fmla="*/ 0 60000 65536"/>
                  <a:gd name="T13" fmla="*/ 0 60000 65536"/>
                  <a:gd name="T14" fmla="*/ 0 60000 65536"/>
                  <a:gd name="T15" fmla="*/ 0 w 10"/>
                  <a:gd name="T16" fmla="*/ 0 h 337"/>
                  <a:gd name="T17" fmla="*/ 10 w 10"/>
                  <a:gd name="T18" fmla="*/ 337 h 337"/>
                </a:gdLst>
                <a:ahLst/>
                <a:cxnLst>
                  <a:cxn ang="T10">
                    <a:pos x="T0" y="T1"/>
                  </a:cxn>
                  <a:cxn ang="T11">
                    <a:pos x="T2" y="T3"/>
                  </a:cxn>
                  <a:cxn ang="T12">
                    <a:pos x="T4" y="T5"/>
                  </a:cxn>
                  <a:cxn ang="T13">
                    <a:pos x="T6" y="T7"/>
                  </a:cxn>
                  <a:cxn ang="T14">
                    <a:pos x="T8" y="T9"/>
                  </a:cxn>
                </a:cxnLst>
                <a:rect l="T15" t="T16" r="T17" b="T18"/>
                <a:pathLst>
                  <a:path w="10" h="337">
                    <a:moveTo>
                      <a:pt x="10" y="337"/>
                    </a:moveTo>
                    <a:lnTo>
                      <a:pt x="0" y="336"/>
                    </a:lnTo>
                    <a:lnTo>
                      <a:pt x="0" y="0"/>
                    </a:lnTo>
                    <a:lnTo>
                      <a:pt x="10" y="0"/>
                    </a:lnTo>
                    <a:lnTo>
                      <a:pt x="10" y="337"/>
                    </a:lnTo>
                    <a:close/>
                  </a:path>
                </a:pathLst>
              </a:custGeom>
              <a:solidFill>
                <a:srgbClr val="EB8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12" name="Rectangle 749"/>
              <p:cNvSpPr>
                <a:spLocks noChangeArrowheads="1"/>
              </p:cNvSpPr>
              <p:nvPr/>
            </p:nvSpPr>
            <p:spPr bwMode="auto">
              <a:xfrm>
                <a:off x="1897" y="3538"/>
                <a:ext cx="8" cy="336"/>
              </a:xfrm>
              <a:prstGeom prst="rect">
                <a:avLst/>
              </a:prstGeom>
              <a:solidFill>
                <a:srgbClr val="F29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8213" name="Freeform 750"/>
              <p:cNvSpPr>
                <a:spLocks/>
              </p:cNvSpPr>
              <p:nvPr/>
            </p:nvSpPr>
            <p:spPr bwMode="auto">
              <a:xfrm>
                <a:off x="1888" y="3537"/>
                <a:ext cx="9" cy="337"/>
              </a:xfrm>
              <a:custGeom>
                <a:avLst/>
                <a:gdLst>
                  <a:gd name="T0" fmla="*/ 9 w 9"/>
                  <a:gd name="T1" fmla="*/ 337 h 337"/>
                  <a:gd name="T2" fmla="*/ 0 w 9"/>
                  <a:gd name="T3" fmla="*/ 337 h 337"/>
                  <a:gd name="T4" fmla="*/ 0 w 9"/>
                  <a:gd name="T5" fmla="*/ 0 h 337"/>
                  <a:gd name="T6" fmla="*/ 9 w 9"/>
                  <a:gd name="T7" fmla="*/ 1 h 337"/>
                  <a:gd name="T8" fmla="*/ 9 w 9"/>
                  <a:gd name="T9" fmla="*/ 337 h 337"/>
                  <a:gd name="T10" fmla="*/ 0 60000 65536"/>
                  <a:gd name="T11" fmla="*/ 0 60000 65536"/>
                  <a:gd name="T12" fmla="*/ 0 60000 65536"/>
                  <a:gd name="T13" fmla="*/ 0 60000 65536"/>
                  <a:gd name="T14" fmla="*/ 0 60000 65536"/>
                  <a:gd name="T15" fmla="*/ 0 w 9"/>
                  <a:gd name="T16" fmla="*/ 0 h 337"/>
                  <a:gd name="T17" fmla="*/ 9 w 9"/>
                  <a:gd name="T18" fmla="*/ 337 h 337"/>
                </a:gdLst>
                <a:ahLst/>
                <a:cxnLst>
                  <a:cxn ang="T10">
                    <a:pos x="T0" y="T1"/>
                  </a:cxn>
                  <a:cxn ang="T11">
                    <a:pos x="T2" y="T3"/>
                  </a:cxn>
                  <a:cxn ang="T12">
                    <a:pos x="T4" y="T5"/>
                  </a:cxn>
                  <a:cxn ang="T13">
                    <a:pos x="T6" y="T7"/>
                  </a:cxn>
                  <a:cxn ang="T14">
                    <a:pos x="T8" y="T9"/>
                  </a:cxn>
                </a:cxnLst>
                <a:rect l="T15" t="T16" r="T17" b="T18"/>
                <a:pathLst>
                  <a:path w="9" h="337">
                    <a:moveTo>
                      <a:pt x="9" y="337"/>
                    </a:moveTo>
                    <a:lnTo>
                      <a:pt x="0" y="337"/>
                    </a:lnTo>
                    <a:lnTo>
                      <a:pt x="0" y="0"/>
                    </a:lnTo>
                    <a:lnTo>
                      <a:pt x="9" y="1"/>
                    </a:lnTo>
                    <a:lnTo>
                      <a:pt x="9" y="337"/>
                    </a:lnTo>
                    <a:close/>
                  </a:path>
                </a:pathLst>
              </a:custGeom>
              <a:solidFill>
                <a:srgbClr val="F895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14" name="Freeform 751"/>
              <p:cNvSpPr>
                <a:spLocks/>
              </p:cNvSpPr>
              <p:nvPr/>
            </p:nvSpPr>
            <p:spPr bwMode="auto">
              <a:xfrm>
                <a:off x="1881" y="3536"/>
                <a:ext cx="7" cy="338"/>
              </a:xfrm>
              <a:custGeom>
                <a:avLst/>
                <a:gdLst>
                  <a:gd name="T0" fmla="*/ 7 w 7"/>
                  <a:gd name="T1" fmla="*/ 338 h 338"/>
                  <a:gd name="T2" fmla="*/ 0 w 7"/>
                  <a:gd name="T3" fmla="*/ 337 h 338"/>
                  <a:gd name="T4" fmla="*/ 0 w 7"/>
                  <a:gd name="T5" fmla="*/ 0 h 338"/>
                  <a:gd name="T6" fmla="*/ 7 w 7"/>
                  <a:gd name="T7" fmla="*/ 1 h 338"/>
                  <a:gd name="T8" fmla="*/ 7 w 7"/>
                  <a:gd name="T9" fmla="*/ 338 h 338"/>
                  <a:gd name="T10" fmla="*/ 0 60000 65536"/>
                  <a:gd name="T11" fmla="*/ 0 60000 65536"/>
                  <a:gd name="T12" fmla="*/ 0 60000 65536"/>
                  <a:gd name="T13" fmla="*/ 0 60000 65536"/>
                  <a:gd name="T14" fmla="*/ 0 60000 65536"/>
                  <a:gd name="T15" fmla="*/ 0 w 7"/>
                  <a:gd name="T16" fmla="*/ 0 h 338"/>
                  <a:gd name="T17" fmla="*/ 7 w 7"/>
                  <a:gd name="T18" fmla="*/ 338 h 338"/>
                </a:gdLst>
                <a:ahLst/>
                <a:cxnLst>
                  <a:cxn ang="T10">
                    <a:pos x="T0" y="T1"/>
                  </a:cxn>
                  <a:cxn ang="T11">
                    <a:pos x="T2" y="T3"/>
                  </a:cxn>
                  <a:cxn ang="T12">
                    <a:pos x="T4" y="T5"/>
                  </a:cxn>
                  <a:cxn ang="T13">
                    <a:pos x="T6" y="T7"/>
                  </a:cxn>
                  <a:cxn ang="T14">
                    <a:pos x="T8" y="T9"/>
                  </a:cxn>
                </a:cxnLst>
                <a:rect l="T15" t="T16" r="T17" b="T18"/>
                <a:pathLst>
                  <a:path w="7" h="338">
                    <a:moveTo>
                      <a:pt x="7" y="338"/>
                    </a:moveTo>
                    <a:lnTo>
                      <a:pt x="0" y="337"/>
                    </a:lnTo>
                    <a:lnTo>
                      <a:pt x="0" y="0"/>
                    </a:lnTo>
                    <a:lnTo>
                      <a:pt x="7" y="1"/>
                    </a:lnTo>
                    <a:lnTo>
                      <a:pt x="7" y="338"/>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15" name="Freeform 752"/>
              <p:cNvSpPr>
                <a:spLocks/>
              </p:cNvSpPr>
              <p:nvPr/>
            </p:nvSpPr>
            <p:spPr bwMode="auto">
              <a:xfrm>
                <a:off x="1874" y="3535"/>
                <a:ext cx="7" cy="338"/>
              </a:xfrm>
              <a:custGeom>
                <a:avLst/>
                <a:gdLst>
                  <a:gd name="T0" fmla="*/ 7 w 7"/>
                  <a:gd name="T1" fmla="*/ 338 h 338"/>
                  <a:gd name="T2" fmla="*/ 0 w 7"/>
                  <a:gd name="T3" fmla="*/ 336 h 338"/>
                  <a:gd name="T4" fmla="*/ 0 w 7"/>
                  <a:gd name="T5" fmla="*/ 0 h 338"/>
                  <a:gd name="T6" fmla="*/ 7 w 7"/>
                  <a:gd name="T7" fmla="*/ 1 h 338"/>
                  <a:gd name="T8" fmla="*/ 7 w 7"/>
                  <a:gd name="T9" fmla="*/ 338 h 338"/>
                  <a:gd name="T10" fmla="*/ 0 60000 65536"/>
                  <a:gd name="T11" fmla="*/ 0 60000 65536"/>
                  <a:gd name="T12" fmla="*/ 0 60000 65536"/>
                  <a:gd name="T13" fmla="*/ 0 60000 65536"/>
                  <a:gd name="T14" fmla="*/ 0 60000 65536"/>
                  <a:gd name="T15" fmla="*/ 0 w 7"/>
                  <a:gd name="T16" fmla="*/ 0 h 338"/>
                  <a:gd name="T17" fmla="*/ 7 w 7"/>
                  <a:gd name="T18" fmla="*/ 338 h 338"/>
                </a:gdLst>
                <a:ahLst/>
                <a:cxnLst>
                  <a:cxn ang="T10">
                    <a:pos x="T0" y="T1"/>
                  </a:cxn>
                  <a:cxn ang="T11">
                    <a:pos x="T2" y="T3"/>
                  </a:cxn>
                  <a:cxn ang="T12">
                    <a:pos x="T4" y="T5"/>
                  </a:cxn>
                  <a:cxn ang="T13">
                    <a:pos x="T6" y="T7"/>
                  </a:cxn>
                  <a:cxn ang="T14">
                    <a:pos x="T8" y="T9"/>
                  </a:cxn>
                </a:cxnLst>
                <a:rect l="T15" t="T16" r="T17" b="T18"/>
                <a:pathLst>
                  <a:path w="7" h="338">
                    <a:moveTo>
                      <a:pt x="7" y="338"/>
                    </a:moveTo>
                    <a:lnTo>
                      <a:pt x="0" y="336"/>
                    </a:lnTo>
                    <a:lnTo>
                      <a:pt x="0" y="0"/>
                    </a:lnTo>
                    <a:lnTo>
                      <a:pt x="7" y="1"/>
                    </a:lnTo>
                    <a:lnTo>
                      <a:pt x="7" y="338"/>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16" name="Freeform 753"/>
              <p:cNvSpPr>
                <a:spLocks/>
              </p:cNvSpPr>
              <p:nvPr/>
            </p:nvSpPr>
            <p:spPr bwMode="auto">
              <a:xfrm>
                <a:off x="1869" y="3533"/>
                <a:ext cx="5" cy="338"/>
              </a:xfrm>
              <a:custGeom>
                <a:avLst/>
                <a:gdLst>
                  <a:gd name="T0" fmla="*/ 5 w 5"/>
                  <a:gd name="T1" fmla="*/ 338 h 338"/>
                  <a:gd name="T2" fmla="*/ 0 w 5"/>
                  <a:gd name="T3" fmla="*/ 337 h 338"/>
                  <a:gd name="T4" fmla="*/ 0 w 5"/>
                  <a:gd name="T5" fmla="*/ 0 h 338"/>
                  <a:gd name="T6" fmla="*/ 5 w 5"/>
                  <a:gd name="T7" fmla="*/ 2 h 338"/>
                  <a:gd name="T8" fmla="*/ 5 w 5"/>
                  <a:gd name="T9" fmla="*/ 338 h 338"/>
                  <a:gd name="T10" fmla="*/ 0 60000 65536"/>
                  <a:gd name="T11" fmla="*/ 0 60000 65536"/>
                  <a:gd name="T12" fmla="*/ 0 60000 65536"/>
                  <a:gd name="T13" fmla="*/ 0 60000 65536"/>
                  <a:gd name="T14" fmla="*/ 0 60000 65536"/>
                  <a:gd name="T15" fmla="*/ 0 w 5"/>
                  <a:gd name="T16" fmla="*/ 0 h 338"/>
                  <a:gd name="T17" fmla="*/ 5 w 5"/>
                  <a:gd name="T18" fmla="*/ 338 h 338"/>
                </a:gdLst>
                <a:ahLst/>
                <a:cxnLst>
                  <a:cxn ang="T10">
                    <a:pos x="T0" y="T1"/>
                  </a:cxn>
                  <a:cxn ang="T11">
                    <a:pos x="T2" y="T3"/>
                  </a:cxn>
                  <a:cxn ang="T12">
                    <a:pos x="T4" y="T5"/>
                  </a:cxn>
                  <a:cxn ang="T13">
                    <a:pos x="T6" y="T7"/>
                  </a:cxn>
                  <a:cxn ang="T14">
                    <a:pos x="T8" y="T9"/>
                  </a:cxn>
                </a:cxnLst>
                <a:rect l="T15" t="T16" r="T17" b="T18"/>
                <a:pathLst>
                  <a:path w="5" h="338">
                    <a:moveTo>
                      <a:pt x="5" y="338"/>
                    </a:moveTo>
                    <a:lnTo>
                      <a:pt x="0" y="337"/>
                    </a:lnTo>
                    <a:lnTo>
                      <a:pt x="0" y="0"/>
                    </a:lnTo>
                    <a:lnTo>
                      <a:pt x="5" y="2"/>
                    </a:lnTo>
                    <a:lnTo>
                      <a:pt x="5" y="338"/>
                    </a:lnTo>
                    <a:close/>
                  </a:path>
                </a:pathLst>
              </a:custGeom>
              <a:solidFill>
                <a:srgbClr val="F895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17" name="Freeform 754"/>
              <p:cNvSpPr>
                <a:spLocks/>
              </p:cNvSpPr>
              <p:nvPr/>
            </p:nvSpPr>
            <p:spPr bwMode="auto">
              <a:xfrm>
                <a:off x="1864" y="3533"/>
                <a:ext cx="5" cy="337"/>
              </a:xfrm>
              <a:custGeom>
                <a:avLst/>
                <a:gdLst>
                  <a:gd name="T0" fmla="*/ 5 w 5"/>
                  <a:gd name="T1" fmla="*/ 337 h 337"/>
                  <a:gd name="T2" fmla="*/ 0 w 5"/>
                  <a:gd name="T3" fmla="*/ 336 h 337"/>
                  <a:gd name="T4" fmla="*/ 0 w 5"/>
                  <a:gd name="T5" fmla="*/ 0 h 337"/>
                  <a:gd name="T6" fmla="*/ 5 w 5"/>
                  <a:gd name="T7" fmla="*/ 0 h 337"/>
                  <a:gd name="T8" fmla="*/ 5 w 5"/>
                  <a:gd name="T9" fmla="*/ 337 h 337"/>
                  <a:gd name="T10" fmla="*/ 0 60000 65536"/>
                  <a:gd name="T11" fmla="*/ 0 60000 65536"/>
                  <a:gd name="T12" fmla="*/ 0 60000 65536"/>
                  <a:gd name="T13" fmla="*/ 0 60000 65536"/>
                  <a:gd name="T14" fmla="*/ 0 60000 65536"/>
                  <a:gd name="T15" fmla="*/ 0 w 5"/>
                  <a:gd name="T16" fmla="*/ 0 h 337"/>
                  <a:gd name="T17" fmla="*/ 5 w 5"/>
                  <a:gd name="T18" fmla="*/ 337 h 337"/>
                </a:gdLst>
                <a:ahLst/>
                <a:cxnLst>
                  <a:cxn ang="T10">
                    <a:pos x="T0" y="T1"/>
                  </a:cxn>
                  <a:cxn ang="T11">
                    <a:pos x="T2" y="T3"/>
                  </a:cxn>
                  <a:cxn ang="T12">
                    <a:pos x="T4" y="T5"/>
                  </a:cxn>
                  <a:cxn ang="T13">
                    <a:pos x="T6" y="T7"/>
                  </a:cxn>
                  <a:cxn ang="T14">
                    <a:pos x="T8" y="T9"/>
                  </a:cxn>
                </a:cxnLst>
                <a:rect l="T15" t="T16" r="T17" b="T18"/>
                <a:pathLst>
                  <a:path w="5" h="337">
                    <a:moveTo>
                      <a:pt x="5" y="337"/>
                    </a:moveTo>
                    <a:lnTo>
                      <a:pt x="0" y="336"/>
                    </a:lnTo>
                    <a:lnTo>
                      <a:pt x="0" y="0"/>
                    </a:lnTo>
                    <a:lnTo>
                      <a:pt x="5" y="0"/>
                    </a:lnTo>
                    <a:lnTo>
                      <a:pt x="5" y="337"/>
                    </a:lnTo>
                    <a:close/>
                  </a:path>
                </a:pathLst>
              </a:custGeom>
              <a:solidFill>
                <a:srgbClr val="F29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18" name="Freeform 755"/>
              <p:cNvSpPr>
                <a:spLocks/>
              </p:cNvSpPr>
              <p:nvPr/>
            </p:nvSpPr>
            <p:spPr bwMode="auto">
              <a:xfrm>
                <a:off x="1861" y="3531"/>
                <a:ext cx="3" cy="338"/>
              </a:xfrm>
              <a:custGeom>
                <a:avLst/>
                <a:gdLst>
                  <a:gd name="T0" fmla="*/ 3 w 3"/>
                  <a:gd name="T1" fmla="*/ 338 h 338"/>
                  <a:gd name="T2" fmla="*/ 0 w 3"/>
                  <a:gd name="T3" fmla="*/ 336 h 338"/>
                  <a:gd name="T4" fmla="*/ 0 w 3"/>
                  <a:gd name="T5" fmla="*/ 0 h 338"/>
                  <a:gd name="T6" fmla="*/ 3 w 3"/>
                  <a:gd name="T7" fmla="*/ 2 h 338"/>
                  <a:gd name="T8" fmla="*/ 3 w 3"/>
                  <a:gd name="T9" fmla="*/ 338 h 338"/>
                  <a:gd name="T10" fmla="*/ 0 60000 65536"/>
                  <a:gd name="T11" fmla="*/ 0 60000 65536"/>
                  <a:gd name="T12" fmla="*/ 0 60000 65536"/>
                  <a:gd name="T13" fmla="*/ 0 60000 65536"/>
                  <a:gd name="T14" fmla="*/ 0 60000 65536"/>
                  <a:gd name="T15" fmla="*/ 0 w 3"/>
                  <a:gd name="T16" fmla="*/ 0 h 338"/>
                  <a:gd name="T17" fmla="*/ 3 w 3"/>
                  <a:gd name="T18" fmla="*/ 338 h 338"/>
                </a:gdLst>
                <a:ahLst/>
                <a:cxnLst>
                  <a:cxn ang="T10">
                    <a:pos x="T0" y="T1"/>
                  </a:cxn>
                  <a:cxn ang="T11">
                    <a:pos x="T2" y="T3"/>
                  </a:cxn>
                  <a:cxn ang="T12">
                    <a:pos x="T4" y="T5"/>
                  </a:cxn>
                  <a:cxn ang="T13">
                    <a:pos x="T6" y="T7"/>
                  </a:cxn>
                  <a:cxn ang="T14">
                    <a:pos x="T8" y="T9"/>
                  </a:cxn>
                </a:cxnLst>
                <a:rect l="T15" t="T16" r="T17" b="T18"/>
                <a:pathLst>
                  <a:path w="3" h="338">
                    <a:moveTo>
                      <a:pt x="3" y="338"/>
                    </a:moveTo>
                    <a:lnTo>
                      <a:pt x="0" y="336"/>
                    </a:lnTo>
                    <a:lnTo>
                      <a:pt x="0" y="0"/>
                    </a:lnTo>
                    <a:lnTo>
                      <a:pt x="3" y="2"/>
                    </a:lnTo>
                    <a:lnTo>
                      <a:pt x="3" y="338"/>
                    </a:lnTo>
                    <a:close/>
                  </a:path>
                </a:pathLst>
              </a:custGeom>
              <a:solidFill>
                <a:srgbClr val="EB8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19" name="Freeform 756"/>
              <p:cNvSpPr>
                <a:spLocks/>
              </p:cNvSpPr>
              <p:nvPr/>
            </p:nvSpPr>
            <p:spPr bwMode="auto">
              <a:xfrm>
                <a:off x="1859" y="3529"/>
                <a:ext cx="2" cy="338"/>
              </a:xfrm>
              <a:custGeom>
                <a:avLst/>
                <a:gdLst>
                  <a:gd name="T0" fmla="*/ 2 w 2"/>
                  <a:gd name="T1" fmla="*/ 338 h 338"/>
                  <a:gd name="T2" fmla="*/ 0 w 2"/>
                  <a:gd name="T3" fmla="*/ 336 h 338"/>
                  <a:gd name="T4" fmla="*/ 0 w 2"/>
                  <a:gd name="T5" fmla="*/ 0 h 338"/>
                  <a:gd name="T6" fmla="*/ 2 w 2"/>
                  <a:gd name="T7" fmla="*/ 2 h 338"/>
                  <a:gd name="T8" fmla="*/ 2 w 2"/>
                  <a:gd name="T9" fmla="*/ 338 h 338"/>
                  <a:gd name="T10" fmla="*/ 0 60000 65536"/>
                  <a:gd name="T11" fmla="*/ 0 60000 65536"/>
                  <a:gd name="T12" fmla="*/ 0 60000 65536"/>
                  <a:gd name="T13" fmla="*/ 0 60000 65536"/>
                  <a:gd name="T14" fmla="*/ 0 60000 65536"/>
                  <a:gd name="T15" fmla="*/ 0 w 2"/>
                  <a:gd name="T16" fmla="*/ 0 h 338"/>
                  <a:gd name="T17" fmla="*/ 2 w 2"/>
                  <a:gd name="T18" fmla="*/ 338 h 338"/>
                </a:gdLst>
                <a:ahLst/>
                <a:cxnLst>
                  <a:cxn ang="T10">
                    <a:pos x="T0" y="T1"/>
                  </a:cxn>
                  <a:cxn ang="T11">
                    <a:pos x="T2" y="T3"/>
                  </a:cxn>
                  <a:cxn ang="T12">
                    <a:pos x="T4" y="T5"/>
                  </a:cxn>
                  <a:cxn ang="T13">
                    <a:pos x="T6" y="T7"/>
                  </a:cxn>
                  <a:cxn ang="T14">
                    <a:pos x="T8" y="T9"/>
                  </a:cxn>
                </a:cxnLst>
                <a:rect l="T15" t="T16" r="T17" b="T18"/>
                <a:pathLst>
                  <a:path w="2" h="338">
                    <a:moveTo>
                      <a:pt x="2" y="338"/>
                    </a:moveTo>
                    <a:lnTo>
                      <a:pt x="0" y="336"/>
                    </a:lnTo>
                    <a:lnTo>
                      <a:pt x="0" y="0"/>
                    </a:lnTo>
                    <a:lnTo>
                      <a:pt x="2" y="2"/>
                    </a:lnTo>
                    <a:lnTo>
                      <a:pt x="2" y="338"/>
                    </a:lnTo>
                    <a:close/>
                  </a:path>
                </a:pathLst>
              </a:custGeom>
              <a:solidFill>
                <a:srgbClr val="E48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20" name="Freeform 757"/>
              <p:cNvSpPr>
                <a:spLocks/>
              </p:cNvSpPr>
              <p:nvPr/>
            </p:nvSpPr>
            <p:spPr bwMode="auto">
              <a:xfrm>
                <a:off x="1858" y="3528"/>
                <a:ext cx="1" cy="337"/>
              </a:xfrm>
              <a:custGeom>
                <a:avLst/>
                <a:gdLst>
                  <a:gd name="T0" fmla="*/ 1 w 1"/>
                  <a:gd name="T1" fmla="*/ 337 h 337"/>
                  <a:gd name="T2" fmla="*/ 0 w 1"/>
                  <a:gd name="T3" fmla="*/ 336 h 337"/>
                  <a:gd name="T4" fmla="*/ 0 w 1"/>
                  <a:gd name="T5" fmla="*/ 0 h 337"/>
                  <a:gd name="T6" fmla="*/ 1 w 1"/>
                  <a:gd name="T7" fmla="*/ 1 h 337"/>
                  <a:gd name="T8" fmla="*/ 1 w 1"/>
                  <a:gd name="T9" fmla="*/ 337 h 337"/>
                  <a:gd name="T10" fmla="*/ 0 60000 65536"/>
                  <a:gd name="T11" fmla="*/ 0 60000 65536"/>
                  <a:gd name="T12" fmla="*/ 0 60000 65536"/>
                  <a:gd name="T13" fmla="*/ 0 60000 65536"/>
                  <a:gd name="T14" fmla="*/ 0 60000 65536"/>
                  <a:gd name="T15" fmla="*/ 0 w 1"/>
                  <a:gd name="T16" fmla="*/ 0 h 337"/>
                  <a:gd name="T17" fmla="*/ 1 w 1"/>
                  <a:gd name="T18" fmla="*/ 337 h 337"/>
                </a:gdLst>
                <a:ahLst/>
                <a:cxnLst>
                  <a:cxn ang="T10">
                    <a:pos x="T0" y="T1"/>
                  </a:cxn>
                  <a:cxn ang="T11">
                    <a:pos x="T2" y="T3"/>
                  </a:cxn>
                  <a:cxn ang="T12">
                    <a:pos x="T4" y="T5"/>
                  </a:cxn>
                  <a:cxn ang="T13">
                    <a:pos x="T6" y="T7"/>
                  </a:cxn>
                  <a:cxn ang="T14">
                    <a:pos x="T8" y="T9"/>
                  </a:cxn>
                </a:cxnLst>
                <a:rect l="T15" t="T16" r="T17" b="T18"/>
                <a:pathLst>
                  <a:path w="1" h="337">
                    <a:moveTo>
                      <a:pt x="1" y="337"/>
                    </a:moveTo>
                    <a:lnTo>
                      <a:pt x="0" y="336"/>
                    </a:lnTo>
                    <a:lnTo>
                      <a:pt x="0" y="0"/>
                    </a:lnTo>
                    <a:lnTo>
                      <a:pt x="1" y="1"/>
                    </a:lnTo>
                    <a:lnTo>
                      <a:pt x="1" y="337"/>
                    </a:lnTo>
                    <a:close/>
                  </a:path>
                </a:pathLst>
              </a:custGeom>
              <a:solidFill>
                <a:srgbClr val="DD85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21" name="Freeform 758"/>
              <p:cNvSpPr>
                <a:spLocks/>
              </p:cNvSpPr>
              <p:nvPr/>
            </p:nvSpPr>
            <p:spPr bwMode="auto">
              <a:xfrm>
                <a:off x="1858" y="3511"/>
                <a:ext cx="161" cy="27"/>
              </a:xfrm>
              <a:custGeom>
                <a:avLst/>
                <a:gdLst>
                  <a:gd name="T0" fmla="*/ 94 w 161"/>
                  <a:gd name="T1" fmla="*/ 0 h 27"/>
                  <a:gd name="T2" fmla="*/ 104 w 161"/>
                  <a:gd name="T3" fmla="*/ 0 h 27"/>
                  <a:gd name="T4" fmla="*/ 113 w 161"/>
                  <a:gd name="T5" fmla="*/ 1 h 27"/>
                  <a:gd name="T6" fmla="*/ 122 w 161"/>
                  <a:gd name="T7" fmla="*/ 1 h 27"/>
                  <a:gd name="T8" fmla="*/ 131 w 161"/>
                  <a:gd name="T9" fmla="*/ 2 h 27"/>
                  <a:gd name="T10" fmla="*/ 138 w 161"/>
                  <a:gd name="T11" fmla="*/ 3 h 27"/>
                  <a:gd name="T12" fmla="*/ 144 w 161"/>
                  <a:gd name="T13" fmla="*/ 4 h 27"/>
                  <a:gd name="T14" fmla="*/ 150 w 161"/>
                  <a:gd name="T15" fmla="*/ 5 h 27"/>
                  <a:gd name="T16" fmla="*/ 155 w 161"/>
                  <a:gd name="T17" fmla="*/ 7 h 27"/>
                  <a:gd name="T18" fmla="*/ 158 w 161"/>
                  <a:gd name="T19" fmla="*/ 9 h 27"/>
                  <a:gd name="T20" fmla="*/ 160 w 161"/>
                  <a:gd name="T21" fmla="*/ 10 h 27"/>
                  <a:gd name="T22" fmla="*/ 161 w 161"/>
                  <a:gd name="T23" fmla="*/ 12 h 27"/>
                  <a:gd name="T24" fmla="*/ 160 w 161"/>
                  <a:gd name="T25" fmla="*/ 14 h 27"/>
                  <a:gd name="T26" fmla="*/ 158 w 161"/>
                  <a:gd name="T27" fmla="*/ 16 h 27"/>
                  <a:gd name="T28" fmla="*/ 154 w 161"/>
                  <a:gd name="T29" fmla="*/ 18 h 27"/>
                  <a:gd name="T30" fmla="*/ 149 w 161"/>
                  <a:gd name="T31" fmla="*/ 19 h 27"/>
                  <a:gd name="T32" fmla="*/ 144 w 161"/>
                  <a:gd name="T33" fmla="*/ 21 h 27"/>
                  <a:gd name="T34" fmla="*/ 137 w 161"/>
                  <a:gd name="T35" fmla="*/ 22 h 27"/>
                  <a:gd name="T36" fmla="*/ 130 w 161"/>
                  <a:gd name="T37" fmla="*/ 23 h 27"/>
                  <a:gd name="T38" fmla="*/ 121 w 161"/>
                  <a:gd name="T39" fmla="*/ 24 h 27"/>
                  <a:gd name="T40" fmla="*/ 112 w 161"/>
                  <a:gd name="T41" fmla="*/ 25 h 27"/>
                  <a:gd name="T42" fmla="*/ 103 w 161"/>
                  <a:gd name="T43" fmla="*/ 26 h 27"/>
                  <a:gd name="T44" fmla="*/ 93 w 161"/>
                  <a:gd name="T45" fmla="*/ 27 h 27"/>
                  <a:gd name="T46" fmla="*/ 82 w 161"/>
                  <a:gd name="T47" fmla="*/ 27 h 27"/>
                  <a:gd name="T48" fmla="*/ 67 w 161"/>
                  <a:gd name="T49" fmla="*/ 27 h 27"/>
                  <a:gd name="T50" fmla="*/ 57 w 161"/>
                  <a:gd name="T51" fmla="*/ 27 h 27"/>
                  <a:gd name="T52" fmla="*/ 47 w 161"/>
                  <a:gd name="T53" fmla="*/ 27 h 27"/>
                  <a:gd name="T54" fmla="*/ 39 w 161"/>
                  <a:gd name="T55" fmla="*/ 27 h 27"/>
                  <a:gd name="T56" fmla="*/ 30 w 161"/>
                  <a:gd name="T57" fmla="*/ 26 h 27"/>
                  <a:gd name="T58" fmla="*/ 23 w 161"/>
                  <a:gd name="T59" fmla="*/ 25 h 27"/>
                  <a:gd name="T60" fmla="*/ 16 w 161"/>
                  <a:gd name="T61" fmla="*/ 24 h 27"/>
                  <a:gd name="T62" fmla="*/ 11 w 161"/>
                  <a:gd name="T63" fmla="*/ 22 h 27"/>
                  <a:gd name="T64" fmla="*/ 6 w 161"/>
                  <a:gd name="T65" fmla="*/ 22 h 27"/>
                  <a:gd name="T66" fmla="*/ 3 w 161"/>
                  <a:gd name="T67" fmla="*/ 20 h 27"/>
                  <a:gd name="T68" fmla="*/ 1 w 161"/>
                  <a:gd name="T69" fmla="*/ 18 h 27"/>
                  <a:gd name="T70" fmla="*/ 0 w 161"/>
                  <a:gd name="T71" fmla="*/ 17 h 27"/>
                  <a:gd name="T72" fmla="*/ 1 w 161"/>
                  <a:gd name="T73" fmla="*/ 14 h 27"/>
                  <a:gd name="T74" fmla="*/ 3 w 161"/>
                  <a:gd name="T75" fmla="*/ 13 h 27"/>
                  <a:gd name="T76" fmla="*/ 6 w 161"/>
                  <a:gd name="T77" fmla="*/ 11 h 27"/>
                  <a:gd name="T78" fmla="*/ 11 w 161"/>
                  <a:gd name="T79" fmla="*/ 9 h 27"/>
                  <a:gd name="T80" fmla="*/ 17 w 161"/>
                  <a:gd name="T81" fmla="*/ 8 h 27"/>
                  <a:gd name="T82" fmla="*/ 24 w 161"/>
                  <a:gd name="T83" fmla="*/ 6 h 27"/>
                  <a:gd name="T84" fmla="*/ 32 w 161"/>
                  <a:gd name="T85" fmla="*/ 4 h 27"/>
                  <a:gd name="T86" fmla="*/ 40 w 161"/>
                  <a:gd name="T87" fmla="*/ 4 h 27"/>
                  <a:gd name="T88" fmla="*/ 49 w 161"/>
                  <a:gd name="T89" fmla="*/ 3 h 27"/>
                  <a:gd name="T90" fmla="*/ 59 w 161"/>
                  <a:gd name="T91" fmla="*/ 2 h 27"/>
                  <a:gd name="T92" fmla="*/ 69 w 161"/>
                  <a:gd name="T93" fmla="*/ 1 h 27"/>
                  <a:gd name="T94" fmla="*/ 78 w 161"/>
                  <a:gd name="T95" fmla="*/ 0 h 27"/>
                  <a:gd name="T96" fmla="*/ 94 w 161"/>
                  <a:gd name="T97" fmla="*/ 0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1"/>
                  <a:gd name="T148" fmla="*/ 0 h 27"/>
                  <a:gd name="T149" fmla="*/ 161 w 161"/>
                  <a:gd name="T150" fmla="*/ 27 h 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1" h="27">
                    <a:moveTo>
                      <a:pt x="94" y="0"/>
                    </a:moveTo>
                    <a:lnTo>
                      <a:pt x="104" y="0"/>
                    </a:lnTo>
                    <a:lnTo>
                      <a:pt x="113" y="1"/>
                    </a:lnTo>
                    <a:lnTo>
                      <a:pt x="122" y="1"/>
                    </a:lnTo>
                    <a:lnTo>
                      <a:pt x="131" y="2"/>
                    </a:lnTo>
                    <a:lnTo>
                      <a:pt x="138" y="3"/>
                    </a:lnTo>
                    <a:lnTo>
                      <a:pt x="144" y="4"/>
                    </a:lnTo>
                    <a:lnTo>
                      <a:pt x="150" y="5"/>
                    </a:lnTo>
                    <a:lnTo>
                      <a:pt x="155" y="7"/>
                    </a:lnTo>
                    <a:lnTo>
                      <a:pt x="158" y="9"/>
                    </a:lnTo>
                    <a:lnTo>
                      <a:pt x="160" y="10"/>
                    </a:lnTo>
                    <a:lnTo>
                      <a:pt x="161" y="12"/>
                    </a:lnTo>
                    <a:lnTo>
                      <a:pt x="160" y="14"/>
                    </a:lnTo>
                    <a:lnTo>
                      <a:pt x="158" y="16"/>
                    </a:lnTo>
                    <a:lnTo>
                      <a:pt x="154" y="18"/>
                    </a:lnTo>
                    <a:lnTo>
                      <a:pt x="149" y="19"/>
                    </a:lnTo>
                    <a:lnTo>
                      <a:pt x="144" y="21"/>
                    </a:lnTo>
                    <a:lnTo>
                      <a:pt x="137" y="22"/>
                    </a:lnTo>
                    <a:lnTo>
                      <a:pt x="130" y="23"/>
                    </a:lnTo>
                    <a:lnTo>
                      <a:pt x="121" y="24"/>
                    </a:lnTo>
                    <a:lnTo>
                      <a:pt x="112" y="25"/>
                    </a:lnTo>
                    <a:lnTo>
                      <a:pt x="103" y="26"/>
                    </a:lnTo>
                    <a:lnTo>
                      <a:pt x="93" y="27"/>
                    </a:lnTo>
                    <a:lnTo>
                      <a:pt x="82" y="27"/>
                    </a:lnTo>
                    <a:lnTo>
                      <a:pt x="67" y="27"/>
                    </a:lnTo>
                    <a:lnTo>
                      <a:pt x="57" y="27"/>
                    </a:lnTo>
                    <a:lnTo>
                      <a:pt x="47" y="27"/>
                    </a:lnTo>
                    <a:lnTo>
                      <a:pt x="39" y="27"/>
                    </a:lnTo>
                    <a:lnTo>
                      <a:pt x="30" y="26"/>
                    </a:lnTo>
                    <a:lnTo>
                      <a:pt x="23" y="25"/>
                    </a:lnTo>
                    <a:lnTo>
                      <a:pt x="16" y="24"/>
                    </a:lnTo>
                    <a:lnTo>
                      <a:pt x="11" y="22"/>
                    </a:lnTo>
                    <a:lnTo>
                      <a:pt x="6" y="22"/>
                    </a:lnTo>
                    <a:lnTo>
                      <a:pt x="3" y="20"/>
                    </a:lnTo>
                    <a:lnTo>
                      <a:pt x="1" y="18"/>
                    </a:lnTo>
                    <a:lnTo>
                      <a:pt x="0" y="17"/>
                    </a:lnTo>
                    <a:lnTo>
                      <a:pt x="1" y="14"/>
                    </a:lnTo>
                    <a:lnTo>
                      <a:pt x="3" y="13"/>
                    </a:lnTo>
                    <a:lnTo>
                      <a:pt x="6" y="11"/>
                    </a:lnTo>
                    <a:lnTo>
                      <a:pt x="11" y="9"/>
                    </a:lnTo>
                    <a:lnTo>
                      <a:pt x="17" y="8"/>
                    </a:lnTo>
                    <a:lnTo>
                      <a:pt x="24" y="6"/>
                    </a:lnTo>
                    <a:lnTo>
                      <a:pt x="32" y="4"/>
                    </a:lnTo>
                    <a:lnTo>
                      <a:pt x="40" y="4"/>
                    </a:lnTo>
                    <a:lnTo>
                      <a:pt x="49" y="3"/>
                    </a:lnTo>
                    <a:lnTo>
                      <a:pt x="59" y="2"/>
                    </a:lnTo>
                    <a:lnTo>
                      <a:pt x="69" y="1"/>
                    </a:lnTo>
                    <a:lnTo>
                      <a:pt x="78" y="0"/>
                    </a:lnTo>
                    <a:lnTo>
                      <a:pt x="94" y="0"/>
                    </a:lnTo>
                    <a:close/>
                  </a:path>
                </a:pathLst>
              </a:custGeom>
              <a:solidFill>
                <a:srgbClr val="BF7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22" name="Freeform 759"/>
              <p:cNvSpPr>
                <a:spLocks/>
              </p:cNvSpPr>
              <p:nvPr/>
            </p:nvSpPr>
            <p:spPr bwMode="auto">
              <a:xfrm>
                <a:off x="1858" y="3859"/>
                <a:ext cx="161" cy="16"/>
              </a:xfrm>
              <a:custGeom>
                <a:avLst/>
                <a:gdLst>
                  <a:gd name="T0" fmla="*/ 161 w 161"/>
                  <a:gd name="T1" fmla="*/ 0 h 16"/>
                  <a:gd name="T2" fmla="*/ 160 w 161"/>
                  <a:gd name="T3" fmla="*/ 2 h 16"/>
                  <a:gd name="T4" fmla="*/ 158 w 161"/>
                  <a:gd name="T5" fmla="*/ 4 h 16"/>
                  <a:gd name="T6" fmla="*/ 154 w 161"/>
                  <a:gd name="T7" fmla="*/ 6 h 16"/>
                  <a:gd name="T8" fmla="*/ 149 w 161"/>
                  <a:gd name="T9" fmla="*/ 7 h 16"/>
                  <a:gd name="T10" fmla="*/ 144 w 161"/>
                  <a:gd name="T11" fmla="*/ 9 h 16"/>
                  <a:gd name="T12" fmla="*/ 137 w 161"/>
                  <a:gd name="T13" fmla="*/ 11 h 16"/>
                  <a:gd name="T14" fmla="*/ 130 w 161"/>
                  <a:gd name="T15" fmla="*/ 12 h 16"/>
                  <a:gd name="T16" fmla="*/ 121 w 161"/>
                  <a:gd name="T17" fmla="*/ 13 h 16"/>
                  <a:gd name="T18" fmla="*/ 112 w 161"/>
                  <a:gd name="T19" fmla="*/ 14 h 16"/>
                  <a:gd name="T20" fmla="*/ 103 w 161"/>
                  <a:gd name="T21" fmla="*/ 15 h 16"/>
                  <a:gd name="T22" fmla="*/ 93 w 161"/>
                  <a:gd name="T23" fmla="*/ 15 h 16"/>
                  <a:gd name="T24" fmla="*/ 82 w 161"/>
                  <a:gd name="T25" fmla="*/ 16 h 16"/>
                  <a:gd name="T26" fmla="*/ 67 w 161"/>
                  <a:gd name="T27" fmla="*/ 16 h 16"/>
                  <a:gd name="T28" fmla="*/ 57 w 161"/>
                  <a:gd name="T29" fmla="*/ 16 h 16"/>
                  <a:gd name="T30" fmla="*/ 47 w 161"/>
                  <a:gd name="T31" fmla="*/ 15 h 16"/>
                  <a:gd name="T32" fmla="*/ 39 w 161"/>
                  <a:gd name="T33" fmla="*/ 15 h 16"/>
                  <a:gd name="T34" fmla="*/ 30 w 161"/>
                  <a:gd name="T35" fmla="*/ 15 h 16"/>
                  <a:gd name="T36" fmla="*/ 23 w 161"/>
                  <a:gd name="T37" fmla="*/ 14 h 16"/>
                  <a:gd name="T38" fmla="*/ 16 w 161"/>
                  <a:gd name="T39" fmla="*/ 12 h 16"/>
                  <a:gd name="T40" fmla="*/ 11 w 161"/>
                  <a:gd name="T41" fmla="*/ 11 h 16"/>
                  <a:gd name="T42" fmla="*/ 6 w 161"/>
                  <a:gd name="T43" fmla="*/ 10 h 16"/>
                  <a:gd name="T44" fmla="*/ 3 w 161"/>
                  <a:gd name="T45" fmla="*/ 8 h 16"/>
                  <a:gd name="T46" fmla="*/ 1 w 161"/>
                  <a:gd name="T47" fmla="*/ 6 h 16"/>
                  <a:gd name="T48" fmla="*/ 0 w 161"/>
                  <a:gd name="T49" fmla="*/ 5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16"/>
                  <a:gd name="T77" fmla="*/ 161 w 161"/>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16">
                    <a:moveTo>
                      <a:pt x="161" y="0"/>
                    </a:moveTo>
                    <a:lnTo>
                      <a:pt x="160" y="2"/>
                    </a:lnTo>
                    <a:lnTo>
                      <a:pt x="158" y="4"/>
                    </a:lnTo>
                    <a:lnTo>
                      <a:pt x="154" y="6"/>
                    </a:lnTo>
                    <a:lnTo>
                      <a:pt x="149" y="7"/>
                    </a:lnTo>
                    <a:lnTo>
                      <a:pt x="144" y="9"/>
                    </a:lnTo>
                    <a:lnTo>
                      <a:pt x="137" y="11"/>
                    </a:lnTo>
                    <a:lnTo>
                      <a:pt x="130" y="12"/>
                    </a:lnTo>
                    <a:lnTo>
                      <a:pt x="121" y="13"/>
                    </a:lnTo>
                    <a:lnTo>
                      <a:pt x="112" y="14"/>
                    </a:lnTo>
                    <a:lnTo>
                      <a:pt x="103" y="15"/>
                    </a:lnTo>
                    <a:lnTo>
                      <a:pt x="93" y="15"/>
                    </a:lnTo>
                    <a:lnTo>
                      <a:pt x="82" y="16"/>
                    </a:lnTo>
                    <a:lnTo>
                      <a:pt x="67" y="16"/>
                    </a:lnTo>
                    <a:lnTo>
                      <a:pt x="57" y="16"/>
                    </a:lnTo>
                    <a:lnTo>
                      <a:pt x="47" y="15"/>
                    </a:lnTo>
                    <a:lnTo>
                      <a:pt x="39" y="15"/>
                    </a:lnTo>
                    <a:lnTo>
                      <a:pt x="30" y="15"/>
                    </a:lnTo>
                    <a:lnTo>
                      <a:pt x="23" y="14"/>
                    </a:lnTo>
                    <a:lnTo>
                      <a:pt x="16" y="12"/>
                    </a:lnTo>
                    <a:lnTo>
                      <a:pt x="11" y="11"/>
                    </a:lnTo>
                    <a:lnTo>
                      <a:pt x="6" y="10"/>
                    </a:lnTo>
                    <a:lnTo>
                      <a:pt x="3" y="8"/>
                    </a:lnTo>
                    <a:lnTo>
                      <a:pt x="1" y="6"/>
                    </a:lnTo>
                    <a:lnTo>
                      <a:pt x="0" y="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223" name="Freeform 760"/>
              <p:cNvSpPr>
                <a:spLocks/>
              </p:cNvSpPr>
              <p:nvPr/>
            </p:nvSpPr>
            <p:spPr bwMode="auto">
              <a:xfrm>
                <a:off x="1858" y="3511"/>
                <a:ext cx="161" cy="27"/>
              </a:xfrm>
              <a:custGeom>
                <a:avLst/>
                <a:gdLst>
                  <a:gd name="T0" fmla="*/ 94 w 161"/>
                  <a:gd name="T1" fmla="*/ 0 h 27"/>
                  <a:gd name="T2" fmla="*/ 104 w 161"/>
                  <a:gd name="T3" fmla="*/ 0 h 27"/>
                  <a:gd name="T4" fmla="*/ 113 w 161"/>
                  <a:gd name="T5" fmla="*/ 1 h 27"/>
                  <a:gd name="T6" fmla="*/ 122 w 161"/>
                  <a:gd name="T7" fmla="*/ 1 h 27"/>
                  <a:gd name="T8" fmla="*/ 131 w 161"/>
                  <a:gd name="T9" fmla="*/ 2 h 27"/>
                  <a:gd name="T10" fmla="*/ 138 w 161"/>
                  <a:gd name="T11" fmla="*/ 3 h 27"/>
                  <a:gd name="T12" fmla="*/ 144 w 161"/>
                  <a:gd name="T13" fmla="*/ 4 h 27"/>
                  <a:gd name="T14" fmla="*/ 150 w 161"/>
                  <a:gd name="T15" fmla="*/ 5 h 27"/>
                  <a:gd name="T16" fmla="*/ 155 w 161"/>
                  <a:gd name="T17" fmla="*/ 7 h 27"/>
                  <a:gd name="T18" fmla="*/ 158 w 161"/>
                  <a:gd name="T19" fmla="*/ 9 h 27"/>
                  <a:gd name="T20" fmla="*/ 160 w 161"/>
                  <a:gd name="T21" fmla="*/ 10 h 27"/>
                  <a:gd name="T22" fmla="*/ 161 w 161"/>
                  <a:gd name="T23" fmla="*/ 12 h 27"/>
                  <a:gd name="T24" fmla="*/ 160 w 161"/>
                  <a:gd name="T25" fmla="*/ 14 h 27"/>
                  <a:gd name="T26" fmla="*/ 158 w 161"/>
                  <a:gd name="T27" fmla="*/ 16 h 27"/>
                  <a:gd name="T28" fmla="*/ 154 w 161"/>
                  <a:gd name="T29" fmla="*/ 18 h 27"/>
                  <a:gd name="T30" fmla="*/ 149 w 161"/>
                  <a:gd name="T31" fmla="*/ 19 h 27"/>
                  <a:gd name="T32" fmla="*/ 144 w 161"/>
                  <a:gd name="T33" fmla="*/ 21 h 27"/>
                  <a:gd name="T34" fmla="*/ 137 w 161"/>
                  <a:gd name="T35" fmla="*/ 22 h 27"/>
                  <a:gd name="T36" fmla="*/ 130 w 161"/>
                  <a:gd name="T37" fmla="*/ 23 h 27"/>
                  <a:gd name="T38" fmla="*/ 121 w 161"/>
                  <a:gd name="T39" fmla="*/ 24 h 27"/>
                  <a:gd name="T40" fmla="*/ 112 w 161"/>
                  <a:gd name="T41" fmla="*/ 25 h 27"/>
                  <a:gd name="T42" fmla="*/ 103 w 161"/>
                  <a:gd name="T43" fmla="*/ 26 h 27"/>
                  <a:gd name="T44" fmla="*/ 93 w 161"/>
                  <a:gd name="T45" fmla="*/ 27 h 27"/>
                  <a:gd name="T46" fmla="*/ 82 w 161"/>
                  <a:gd name="T47" fmla="*/ 27 h 27"/>
                  <a:gd name="T48" fmla="*/ 67 w 161"/>
                  <a:gd name="T49" fmla="*/ 27 h 27"/>
                  <a:gd name="T50" fmla="*/ 57 w 161"/>
                  <a:gd name="T51" fmla="*/ 27 h 27"/>
                  <a:gd name="T52" fmla="*/ 47 w 161"/>
                  <a:gd name="T53" fmla="*/ 27 h 27"/>
                  <a:gd name="T54" fmla="*/ 39 w 161"/>
                  <a:gd name="T55" fmla="*/ 27 h 27"/>
                  <a:gd name="T56" fmla="*/ 30 w 161"/>
                  <a:gd name="T57" fmla="*/ 26 h 27"/>
                  <a:gd name="T58" fmla="*/ 23 w 161"/>
                  <a:gd name="T59" fmla="*/ 25 h 27"/>
                  <a:gd name="T60" fmla="*/ 16 w 161"/>
                  <a:gd name="T61" fmla="*/ 24 h 27"/>
                  <a:gd name="T62" fmla="*/ 11 w 161"/>
                  <a:gd name="T63" fmla="*/ 22 h 27"/>
                  <a:gd name="T64" fmla="*/ 6 w 161"/>
                  <a:gd name="T65" fmla="*/ 22 h 27"/>
                  <a:gd name="T66" fmla="*/ 3 w 161"/>
                  <a:gd name="T67" fmla="*/ 20 h 27"/>
                  <a:gd name="T68" fmla="*/ 1 w 161"/>
                  <a:gd name="T69" fmla="*/ 18 h 27"/>
                  <a:gd name="T70" fmla="*/ 0 w 161"/>
                  <a:gd name="T71" fmla="*/ 17 h 27"/>
                  <a:gd name="T72" fmla="*/ 1 w 161"/>
                  <a:gd name="T73" fmla="*/ 14 h 27"/>
                  <a:gd name="T74" fmla="*/ 3 w 161"/>
                  <a:gd name="T75" fmla="*/ 13 h 27"/>
                  <a:gd name="T76" fmla="*/ 6 w 161"/>
                  <a:gd name="T77" fmla="*/ 11 h 27"/>
                  <a:gd name="T78" fmla="*/ 11 w 161"/>
                  <a:gd name="T79" fmla="*/ 9 h 27"/>
                  <a:gd name="T80" fmla="*/ 17 w 161"/>
                  <a:gd name="T81" fmla="*/ 8 h 27"/>
                  <a:gd name="T82" fmla="*/ 24 w 161"/>
                  <a:gd name="T83" fmla="*/ 6 h 27"/>
                  <a:gd name="T84" fmla="*/ 32 w 161"/>
                  <a:gd name="T85" fmla="*/ 4 h 27"/>
                  <a:gd name="T86" fmla="*/ 40 w 161"/>
                  <a:gd name="T87" fmla="*/ 4 h 27"/>
                  <a:gd name="T88" fmla="*/ 49 w 161"/>
                  <a:gd name="T89" fmla="*/ 3 h 27"/>
                  <a:gd name="T90" fmla="*/ 59 w 161"/>
                  <a:gd name="T91" fmla="*/ 2 h 27"/>
                  <a:gd name="T92" fmla="*/ 69 w 161"/>
                  <a:gd name="T93" fmla="*/ 1 h 27"/>
                  <a:gd name="T94" fmla="*/ 78 w 161"/>
                  <a:gd name="T95" fmla="*/ 0 h 27"/>
                  <a:gd name="T96" fmla="*/ 94 w 161"/>
                  <a:gd name="T97" fmla="*/ 0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1"/>
                  <a:gd name="T148" fmla="*/ 0 h 27"/>
                  <a:gd name="T149" fmla="*/ 161 w 161"/>
                  <a:gd name="T150" fmla="*/ 27 h 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1" h="27">
                    <a:moveTo>
                      <a:pt x="94" y="0"/>
                    </a:moveTo>
                    <a:lnTo>
                      <a:pt x="104" y="0"/>
                    </a:lnTo>
                    <a:lnTo>
                      <a:pt x="113" y="1"/>
                    </a:lnTo>
                    <a:lnTo>
                      <a:pt x="122" y="1"/>
                    </a:lnTo>
                    <a:lnTo>
                      <a:pt x="131" y="2"/>
                    </a:lnTo>
                    <a:lnTo>
                      <a:pt x="138" y="3"/>
                    </a:lnTo>
                    <a:lnTo>
                      <a:pt x="144" y="4"/>
                    </a:lnTo>
                    <a:lnTo>
                      <a:pt x="150" y="5"/>
                    </a:lnTo>
                    <a:lnTo>
                      <a:pt x="155" y="7"/>
                    </a:lnTo>
                    <a:lnTo>
                      <a:pt x="158" y="9"/>
                    </a:lnTo>
                    <a:lnTo>
                      <a:pt x="160" y="10"/>
                    </a:lnTo>
                    <a:lnTo>
                      <a:pt x="161" y="12"/>
                    </a:lnTo>
                    <a:lnTo>
                      <a:pt x="160" y="14"/>
                    </a:lnTo>
                    <a:lnTo>
                      <a:pt x="158" y="16"/>
                    </a:lnTo>
                    <a:lnTo>
                      <a:pt x="154" y="18"/>
                    </a:lnTo>
                    <a:lnTo>
                      <a:pt x="149" y="19"/>
                    </a:lnTo>
                    <a:lnTo>
                      <a:pt x="144" y="21"/>
                    </a:lnTo>
                    <a:lnTo>
                      <a:pt x="137" y="22"/>
                    </a:lnTo>
                    <a:lnTo>
                      <a:pt x="130" y="23"/>
                    </a:lnTo>
                    <a:lnTo>
                      <a:pt x="121" y="24"/>
                    </a:lnTo>
                    <a:lnTo>
                      <a:pt x="112" y="25"/>
                    </a:lnTo>
                    <a:lnTo>
                      <a:pt x="103" y="26"/>
                    </a:lnTo>
                    <a:lnTo>
                      <a:pt x="93" y="27"/>
                    </a:lnTo>
                    <a:lnTo>
                      <a:pt x="82" y="27"/>
                    </a:lnTo>
                    <a:lnTo>
                      <a:pt x="67" y="27"/>
                    </a:lnTo>
                    <a:lnTo>
                      <a:pt x="57" y="27"/>
                    </a:lnTo>
                    <a:lnTo>
                      <a:pt x="47" y="27"/>
                    </a:lnTo>
                    <a:lnTo>
                      <a:pt x="39" y="27"/>
                    </a:lnTo>
                    <a:lnTo>
                      <a:pt x="30" y="26"/>
                    </a:lnTo>
                    <a:lnTo>
                      <a:pt x="23" y="25"/>
                    </a:lnTo>
                    <a:lnTo>
                      <a:pt x="16" y="24"/>
                    </a:lnTo>
                    <a:lnTo>
                      <a:pt x="11" y="22"/>
                    </a:lnTo>
                    <a:lnTo>
                      <a:pt x="6" y="22"/>
                    </a:lnTo>
                    <a:lnTo>
                      <a:pt x="3" y="20"/>
                    </a:lnTo>
                    <a:lnTo>
                      <a:pt x="1" y="18"/>
                    </a:lnTo>
                    <a:lnTo>
                      <a:pt x="0" y="17"/>
                    </a:lnTo>
                    <a:lnTo>
                      <a:pt x="1" y="14"/>
                    </a:lnTo>
                    <a:lnTo>
                      <a:pt x="3" y="13"/>
                    </a:lnTo>
                    <a:lnTo>
                      <a:pt x="6" y="11"/>
                    </a:lnTo>
                    <a:lnTo>
                      <a:pt x="11" y="9"/>
                    </a:lnTo>
                    <a:lnTo>
                      <a:pt x="17" y="8"/>
                    </a:lnTo>
                    <a:lnTo>
                      <a:pt x="24" y="6"/>
                    </a:lnTo>
                    <a:lnTo>
                      <a:pt x="32" y="4"/>
                    </a:lnTo>
                    <a:lnTo>
                      <a:pt x="40" y="4"/>
                    </a:lnTo>
                    <a:lnTo>
                      <a:pt x="49" y="3"/>
                    </a:lnTo>
                    <a:lnTo>
                      <a:pt x="59" y="2"/>
                    </a:lnTo>
                    <a:lnTo>
                      <a:pt x="69" y="1"/>
                    </a:lnTo>
                    <a:lnTo>
                      <a:pt x="78" y="0"/>
                    </a:lnTo>
                    <a:lnTo>
                      <a:pt x="94"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224" name="Line 761"/>
              <p:cNvSpPr>
                <a:spLocks noChangeShapeType="1"/>
              </p:cNvSpPr>
              <p:nvPr/>
            </p:nvSpPr>
            <p:spPr bwMode="auto">
              <a:xfrm flipV="1">
                <a:off x="2019" y="3523"/>
                <a:ext cx="0" cy="3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225" name="Line 762"/>
              <p:cNvSpPr>
                <a:spLocks noChangeShapeType="1"/>
              </p:cNvSpPr>
              <p:nvPr/>
            </p:nvSpPr>
            <p:spPr bwMode="auto">
              <a:xfrm flipV="1">
                <a:off x="1858" y="3528"/>
                <a:ext cx="0" cy="3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226" name="Freeform 763"/>
              <p:cNvSpPr>
                <a:spLocks/>
              </p:cNvSpPr>
              <p:nvPr/>
            </p:nvSpPr>
            <p:spPr bwMode="auto">
              <a:xfrm>
                <a:off x="2225" y="3617"/>
                <a:ext cx="1" cy="244"/>
              </a:xfrm>
              <a:custGeom>
                <a:avLst/>
                <a:gdLst>
                  <a:gd name="T0" fmla="*/ 1 w 1"/>
                  <a:gd name="T1" fmla="*/ 242 h 244"/>
                  <a:gd name="T2" fmla="*/ 0 w 1"/>
                  <a:gd name="T3" fmla="*/ 244 h 244"/>
                  <a:gd name="T4" fmla="*/ 0 w 1"/>
                  <a:gd name="T5" fmla="*/ 2 h 244"/>
                  <a:gd name="T6" fmla="*/ 1 w 1"/>
                  <a:gd name="T7" fmla="*/ 0 h 244"/>
                  <a:gd name="T8" fmla="*/ 1 w 1"/>
                  <a:gd name="T9" fmla="*/ 242 h 244"/>
                  <a:gd name="T10" fmla="*/ 0 60000 65536"/>
                  <a:gd name="T11" fmla="*/ 0 60000 65536"/>
                  <a:gd name="T12" fmla="*/ 0 60000 65536"/>
                  <a:gd name="T13" fmla="*/ 0 60000 65536"/>
                  <a:gd name="T14" fmla="*/ 0 60000 65536"/>
                  <a:gd name="T15" fmla="*/ 0 w 1"/>
                  <a:gd name="T16" fmla="*/ 0 h 244"/>
                  <a:gd name="T17" fmla="*/ 1 w 1"/>
                  <a:gd name="T18" fmla="*/ 244 h 244"/>
                </a:gdLst>
                <a:ahLst/>
                <a:cxnLst>
                  <a:cxn ang="T10">
                    <a:pos x="T0" y="T1"/>
                  </a:cxn>
                  <a:cxn ang="T11">
                    <a:pos x="T2" y="T3"/>
                  </a:cxn>
                  <a:cxn ang="T12">
                    <a:pos x="T4" y="T5"/>
                  </a:cxn>
                  <a:cxn ang="T13">
                    <a:pos x="T6" y="T7"/>
                  </a:cxn>
                  <a:cxn ang="T14">
                    <a:pos x="T8" y="T9"/>
                  </a:cxn>
                </a:cxnLst>
                <a:rect l="T15" t="T16" r="T17" b="T18"/>
                <a:pathLst>
                  <a:path w="1" h="244">
                    <a:moveTo>
                      <a:pt x="1" y="242"/>
                    </a:moveTo>
                    <a:lnTo>
                      <a:pt x="0" y="244"/>
                    </a:lnTo>
                    <a:lnTo>
                      <a:pt x="0" y="2"/>
                    </a:lnTo>
                    <a:lnTo>
                      <a:pt x="1" y="0"/>
                    </a:lnTo>
                    <a:lnTo>
                      <a:pt x="1" y="242"/>
                    </a:lnTo>
                    <a:close/>
                  </a:path>
                </a:pathLst>
              </a:custGeom>
              <a:solidFill>
                <a:srgbClr val="8D55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27" name="Freeform 764"/>
              <p:cNvSpPr>
                <a:spLocks/>
              </p:cNvSpPr>
              <p:nvPr/>
            </p:nvSpPr>
            <p:spPr bwMode="auto">
              <a:xfrm>
                <a:off x="2223" y="3619"/>
                <a:ext cx="2" cy="244"/>
              </a:xfrm>
              <a:custGeom>
                <a:avLst/>
                <a:gdLst>
                  <a:gd name="T0" fmla="*/ 2 w 2"/>
                  <a:gd name="T1" fmla="*/ 242 h 244"/>
                  <a:gd name="T2" fmla="*/ 0 w 2"/>
                  <a:gd name="T3" fmla="*/ 244 h 244"/>
                  <a:gd name="T4" fmla="*/ 0 w 2"/>
                  <a:gd name="T5" fmla="*/ 2 h 244"/>
                  <a:gd name="T6" fmla="*/ 2 w 2"/>
                  <a:gd name="T7" fmla="*/ 0 h 244"/>
                  <a:gd name="T8" fmla="*/ 2 w 2"/>
                  <a:gd name="T9" fmla="*/ 242 h 244"/>
                  <a:gd name="T10" fmla="*/ 0 60000 65536"/>
                  <a:gd name="T11" fmla="*/ 0 60000 65536"/>
                  <a:gd name="T12" fmla="*/ 0 60000 65536"/>
                  <a:gd name="T13" fmla="*/ 0 60000 65536"/>
                  <a:gd name="T14" fmla="*/ 0 60000 65536"/>
                  <a:gd name="T15" fmla="*/ 0 w 2"/>
                  <a:gd name="T16" fmla="*/ 0 h 244"/>
                  <a:gd name="T17" fmla="*/ 2 w 2"/>
                  <a:gd name="T18" fmla="*/ 244 h 244"/>
                </a:gdLst>
                <a:ahLst/>
                <a:cxnLst>
                  <a:cxn ang="T10">
                    <a:pos x="T0" y="T1"/>
                  </a:cxn>
                  <a:cxn ang="T11">
                    <a:pos x="T2" y="T3"/>
                  </a:cxn>
                  <a:cxn ang="T12">
                    <a:pos x="T4" y="T5"/>
                  </a:cxn>
                  <a:cxn ang="T13">
                    <a:pos x="T6" y="T7"/>
                  </a:cxn>
                  <a:cxn ang="T14">
                    <a:pos x="T8" y="T9"/>
                  </a:cxn>
                </a:cxnLst>
                <a:rect l="T15" t="T16" r="T17" b="T18"/>
                <a:pathLst>
                  <a:path w="2" h="244">
                    <a:moveTo>
                      <a:pt x="2" y="242"/>
                    </a:moveTo>
                    <a:lnTo>
                      <a:pt x="0" y="244"/>
                    </a:lnTo>
                    <a:lnTo>
                      <a:pt x="0" y="2"/>
                    </a:lnTo>
                    <a:lnTo>
                      <a:pt x="2" y="0"/>
                    </a:lnTo>
                    <a:lnTo>
                      <a:pt x="2" y="242"/>
                    </a:lnTo>
                    <a:close/>
                  </a:path>
                </a:pathLst>
              </a:custGeom>
              <a:solidFill>
                <a:srgbClr val="9459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28" name="Freeform 765"/>
              <p:cNvSpPr>
                <a:spLocks/>
              </p:cNvSpPr>
              <p:nvPr/>
            </p:nvSpPr>
            <p:spPr bwMode="auto">
              <a:xfrm>
                <a:off x="2220" y="3621"/>
                <a:ext cx="3" cy="244"/>
              </a:xfrm>
              <a:custGeom>
                <a:avLst/>
                <a:gdLst>
                  <a:gd name="T0" fmla="*/ 3 w 3"/>
                  <a:gd name="T1" fmla="*/ 242 h 244"/>
                  <a:gd name="T2" fmla="*/ 0 w 3"/>
                  <a:gd name="T3" fmla="*/ 244 h 244"/>
                  <a:gd name="T4" fmla="*/ 0 w 3"/>
                  <a:gd name="T5" fmla="*/ 2 h 244"/>
                  <a:gd name="T6" fmla="*/ 3 w 3"/>
                  <a:gd name="T7" fmla="*/ 0 h 244"/>
                  <a:gd name="T8" fmla="*/ 3 w 3"/>
                  <a:gd name="T9" fmla="*/ 242 h 244"/>
                  <a:gd name="T10" fmla="*/ 0 60000 65536"/>
                  <a:gd name="T11" fmla="*/ 0 60000 65536"/>
                  <a:gd name="T12" fmla="*/ 0 60000 65536"/>
                  <a:gd name="T13" fmla="*/ 0 60000 65536"/>
                  <a:gd name="T14" fmla="*/ 0 60000 65536"/>
                  <a:gd name="T15" fmla="*/ 0 w 3"/>
                  <a:gd name="T16" fmla="*/ 0 h 244"/>
                  <a:gd name="T17" fmla="*/ 3 w 3"/>
                  <a:gd name="T18" fmla="*/ 244 h 244"/>
                </a:gdLst>
                <a:ahLst/>
                <a:cxnLst>
                  <a:cxn ang="T10">
                    <a:pos x="T0" y="T1"/>
                  </a:cxn>
                  <a:cxn ang="T11">
                    <a:pos x="T2" y="T3"/>
                  </a:cxn>
                  <a:cxn ang="T12">
                    <a:pos x="T4" y="T5"/>
                  </a:cxn>
                  <a:cxn ang="T13">
                    <a:pos x="T6" y="T7"/>
                  </a:cxn>
                  <a:cxn ang="T14">
                    <a:pos x="T8" y="T9"/>
                  </a:cxn>
                </a:cxnLst>
                <a:rect l="T15" t="T16" r="T17" b="T18"/>
                <a:pathLst>
                  <a:path w="3" h="244">
                    <a:moveTo>
                      <a:pt x="3" y="242"/>
                    </a:moveTo>
                    <a:lnTo>
                      <a:pt x="0" y="244"/>
                    </a:lnTo>
                    <a:lnTo>
                      <a:pt x="0" y="2"/>
                    </a:lnTo>
                    <a:lnTo>
                      <a:pt x="3" y="0"/>
                    </a:lnTo>
                    <a:lnTo>
                      <a:pt x="3" y="242"/>
                    </a:lnTo>
                    <a:close/>
                  </a:path>
                </a:pathLst>
              </a:custGeom>
              <a:solidFill>
                <a:srgbClr val="9A5D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29" name="Freeform 766"/>
              <p:cNvSpPr>
                <a:spLocks/>
              </p:cNvSpPr>
              <p:nvPr/>
            </p:nvSpPr>
            <p:spPr bwMode="auto">
              <a:xfrm>
                <a:off x="2215" y="3623"/>
                <a:ext cx="5" cy="243"/>
              </a:xfrm>
              <a:custGeom>
                <a:avLst/>
                <a:gdLst>
                  <a:gd name="T0" fmla="*/ 5 w 5"/>
                  <a:gd name="T1" fmla="*/ 242 h 243"/>
                  <a:gd name="T2" fmla="*/ 0 w 5"/>
                  <a:gd name="T3" fmla="*/ 243 h 243"/>
                  <a:gd name="T4" fmla="*/ 0 w 5"/>
                  <a:gd name="T5" fmla="*/ 1 h 243"/>
                  <a:gd name="T6" fmla="*/ 5 w 5"/>
                  <a:gd name="T7" fmla="*/ 0 h 243"/>
                  <a:gd name="T8" fmla="*/ 5 w 5"/>
                  <a:gd name="T9" fmla="*/ 242 h 243"/>
                  <a:gd name="T10" fmla="*/ 0 60000 65536"/>
                  <a:gd name="T11" fmla="*/ 0 60000 65536"/>
                  <a:gd name="T12" fmla="*/ 0 60000 65536"/>
                  <a:gd name="T13" fmla="*/ 0 60000 65536"/>
                  <a:gd name="T14" fmla="*/ 0 60000 65536"/>
                  <a:gd name="T15" fmla="*/ 0 w 5"/>
                  <a:gd name="T16" fmla="*/ 0 h 243"/>
                  <a:gd name="T17" fmla="*/ 5 w 5"/>
                  <a:gd name="T18" fmla="*/ 243 h 243"/>
                </a:gdLst>
                <a:ahLst/>
                <a:cxnLst>
                  <a:cxn ang="T10">
                    <a:pos x="T0" y="T1"/>
                  </a:cxn>
                  <a:cxn ang="T11">
                    <a:pos x="T2" y="T3"/>
                  </a:cxn>
                  <a:cxn ang="T12">
                    <a:pos x="T4" y="T5"/>
                  </a:cxn>
                  <a:cxn ang="T13">
                    <a:pos x="T6" y="T7"/>
                  </a:cxn>
                  <a:cxn ang="T14">
                    <a:pos x="T8" y="T9"/>
                  </a:cxn>
                </a:cxnLst>
                <a:rect l="T15" t="T16" r="T17" b="T18"/>
                <a:pathLst>
                  <a:path w="5" h="243">
                    <a:moveTo>
                      <a:pt x="5" y="242"/>
                    </a:moveTo>
                    <a:lnTo>
                      <a:pt x="0" y="243"/>
                    </a:lnTo>
                    <a:lnTo>
                      <a:pt x="0" y="1"/>
                    </a:lnTo>
                    <a:lnTo>
                      <a:pt x="5" y="0"/>
                    </a:lnTo>
                    <a:lnTo>
                      <a:pt x="5" y="242"/>
                    </a:lnTo>
                    <a:close/>
                  </a:path>
                </a:pathLst>
              </a:custGeom>
              <a:solidFill>
                <a:srgbClr val="A161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30" name="Freeform 767"/>
              <p:cNvSpPr>
                <a:spLocks/>
              </p:cNvSpPr>
              <p:nvPr/>
            </p:nvSpPr>
            <p:spPr bwMode="auto">
              <a:xfrm>
                <a:off x="2209" y="3624"/>
                <a:ext cx="6" cy="244"/>
              </a:xfrm>
              <a:custGeom>
                <a:avLst/>
                <a:gdLst>
                  <a:gd name="T0" fmla="*/ 6 w 6"/>
                  <a:gd name="T1" fmla="*/ 242 h 244"/>
                  <a:gd name="T2" fmla="*/ 0 w 6"/>
                  <a:gd name="T3" fmla="*/ 244 h 244"/>
                  <a:gd name="T4" fmla="*/ 0 w 6"/>
                  <a:gd name="T5" fmla="*/ 2 h 244"/>
                  <a:gd name="T6" fmla="*/ 6 w 6"/>
                  <a:gd name="T7" fmla="*/ 0 h 244"/>
                  <a:gd name="T8" fmla="*/ 6 w 6"/>
                  <a:gd name="T9" fmla="*/ 242 h 244"/>
                  <a:gd name="T10" fmla="*/ 0 60000 65536"/>
                  <a:gd name="T11" fmla="*/ 0 60000 65536"/>
                  <a:gd name="T12" fmla="*/ 0 60000 65536"/>
                  <a:gd name="T13" fmla="*/ 0 60000 65536"/>
                  <a:gd name="T14" fmla="*/ 0 60000 65536"/>
                  <a:gd name="T15" fmla="*/ 0 w 6"/>
                  <a:gd name="T16" fmla="*/ 0 h 244"/>
                  <a:gd name="T17" fmla="*/ 6 w 6"/>
                  <a:gd name="T18" fmla="*/ 244 h 244"/>
                </a:gdLst>
                <a:ahLst/>
                <a:cxnLst>
                  <a:cxn ang="T10">
                    <a:pos x="T0" y="T1"/>
                  </a:cxn>
                  <a:cxn ang="T11">
                    <a:pos x="T2" y="T3"/>
                  </a:cxn>
                  <a:cxn ang="T12">
                    <a:pos x="T4" y="T5"/>
                  </a:cxn>
                  <a:cxn ang="T13">
                    <a:pos x="T6" y="T7"/>
                  </a:cxn>
                  <a:cxn ang="T14">
                    <a:pos x="T8" y="T9"/>
                  </a:cxn>
                </a:cxnLst>
                <a:rect l="T15" t="T16" r="T17" b="T18"/>
                <a:pathLst>
                  <a:path w="6" h="244">
                    <a:moveTo>
                      <a:pt x="6" y="242"/>
                    </a:moveTo>
                    <a:lnTo>
                      <a:pt x="0" y="244"/>
                    </a:lnTo>
                    <a:lnTo>
                      <a:pt x="0" y="2"/>
                    </a:lnTo>
                    <a:lnTo>
                      <a:pt x="6" y="0"/>
                    </a:lnTo>
                    <a:lnTo>
                      <a:pt x="6" y="242"/>
                    </a:lnTo>
                    <a:close/>
                  </a:path>
                </a:pathLst>
              </a:custGeom>
              <a:solidFill>
                <a:srgbClr val="A865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31" name="Freeform 768"/>
              <p:cNvSpPr>
                <a:spLocks/>
              </p:cNvSpPr>
              <p:nvPr/>
            </p:nvSpPr>
            <p:spPr bwMode="auto">
              <a:xfrm>
                <a:off x="2203" y="3626"/>
                <a:ext cx="6" cy="244"/>
              </a:xfrm>
              <a:custGeom>
                <a:avLst/>
                <a:gdLst>
                  <a:gd name="T0" fmla="*/ 6 w 6"/>
                  <a:gd name="T1" fmla="*/ 242 h 244"/>
                  <a:gd name="T2" fmla="*/ 0 w 6"/>
                  <a:gd name="T3" fmla="*/ 244 h 244"/>
                  <a:gd name="T4" fmla="*/ 0 w 6"/>
                  <a:gd name="T5" fmla="*/ 1 h 244"/>
                  <a:gd name="T6" fmla="*/ 6 w 6"/>
                  <a:gd name="T7" fmla="*/ 0 h 244"/>
                  <a:gd name="T8" fmla="*/ 6 w 6"/>
                  <a:gd name="T9" fmla="*/ 242 h 244"/>
                  <a:gd name="T10" fmla="*/ 0 60000 65536"/>
                  <a:gd name="T11" fmla="*/ 0 60000 65536"/>
                  <a:gd name="T12" fmla="*/ 0 60000 65536"/>
                  <a:gd name="T13" fmla="*/ 0 60000 65536"/>
                  <a:gd name="T14" fmla="*/ 0 60000 65536"/>
                  <a:gd name="T15" fmla="*/ 0 w 6"/>
                  <a:gd name="T16" fmla="*/ 0 h 244"/>
                  <a:gd name="T17" fmla="*/ 6 w 6"/>
                  <a:gd name="T18" fmla="*/ 244 h 244"/>
                </a:gdLst>
                <a:ahLst/>
                <a:cxnLst>
                  <a:cxn ang="T10">
                    <a:pos x="T0" y="T1"/>
                  </a:cxn>
                  <a:cxn ang="T11">
                    <a:pos x="T2" y="T3"/>
                  </a:cxn>
                  <a:cxn ang="T12">
                    <a:pos x="T4" y="T5"/>
                  </a:cxn>
                  <a:cxn ang="T13">
                    <a:pos x="T6" y="T7"/>
                  </a:cxn>
                  <a:cxn ang="T14">
                    <a:pos x="T8" y="T9"/>
                  </a:cxn>
                </a:cxnLst>
                <a:rect l="T15" t="T16" r="T17" b="T18"/>
                <a:pathLst>
                  <a:path w="6" h="244">
                    <a:moveTo>
                      <a:pt x="6" y="242"/>
                    </a:moveTo>
                    <a:lnTo>
                      <a:pt x="0" y="244"/>
                    </a:lnTo>
                    <a:lnTo>
                      <a:pt x="0" y="1"/>
                    </a:lnTo>
                    <a:lnTo>
                      <a:pt x="6" y="0"/>
                    </a:lnTo>
                    <a:lnTo>
                      <a:pt x="6" y="242"/>
                    </a:lnTo>
                    <a:close/>
                  </a:path>
                </a:pathLst>
              </a:custGeom>
              <a:solidFill>
                <a:srgbClr val="AE6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32" name="Freeform 769"/>
              <p:cNvSpPr>
                <a:spLocks/>
              </p:cNvSpPr>
              <p:nvPr/>
            </p:nvSpPr>
            <p:spPr bwMode="auto">
              <a:xfrm>
                <a:off x="2194" y="3627"/>
                <a:ext cx="9" cy="244"/>
              </a:xfrm>
              <a:custGeom>
                <a:avLst/>
                <a:gdLst>
                  <a:gd name="T0" fmla="*/ 9 w 9"/>
                  <a:gd name="T1" fmla="*/ 243 h 244"/>
                  <a:gd name="T2" fmla="*/ 0 w 9"/>
                  <a:gd name="T3" fmla="*/ 244 h 244"/>
                  <a:gd name="T4" fmla="*/ 0 w 9"/>
                  <a:gd name="T5" fmla="*/ 1 h 244"/>
                  <a:gd name="T6" fmla="*/ 9 w 9"/>
                  <a:gd name="T7" fmla="*/ 0 h 244"/>
                  <a:gd name="T8" fmla="*/ 9 w 9"/>
                  <a:gd name="T9" fmla="*/ 243 h 244"/>
                  <a:gd name="T10" fmla="*/ 0 60000 65536"/>
                  <a:gd name="T11" fmla="*/ 0 60000 65536"/>
                  <a:gd name="T12" fmla="*/ 0 60000 65536"/>
                  <a:gd name="T13" fmla="*/ 0 60000 65536"/>
                  <a:gd name="T14" fmla="*/ 0 60000 65536"/>
                  <a:gd name="T15" fmla="*/ 0 w 9"/>
                  <a:gd name="T16" fmla="*/ 0 h 244"/>
                  <a:gd name="T17" fmla="*/ 9 w 9"/>
                  <a:gd name="T18" fmla="*/ 244 h 244"/>
                </a:gdLst>
                <a:ahLst/>
                <a:cxnLst>
                  <a:cxn ang="T10">
                    <a:pos x="T0" y="T1"/>
                  </a:cxn>
                  <a:cxn ang="T11">
                    <a:pos x="T2" y="T3"/>
                  </a:cxn>
                  <a:cxn ang="T12">
                    <a:pos x="T4" y="T5"/>
                  </a:cxn>
                  <a:cxn ang="T13">
                    <a:pos x="T6" y="T7"/>
                  </a:cxn>
                  <a:cxn ang="T14">
                    <a:pos x="T8" y="T9"/>
                  </a:cxn>
                </a:cxnLst>
                <a:rect l="T15" t="T16" r="T17" b="T18"/>
                <a:pathLst>
                  <a:path w="9" h="244">
                    <a:moveTo>
                      <a:pt x="9" y="243"/>
                    </a:moveTo>
                    <a:lnTo>
                      <a:pt x="0" y="244"/>
                    </a:lnTo>
                    <a:lnTo>
                      <a:pt x="0" y="1"/>
                    </a:lnTo>
                    <a:lnTo>
                      <a:pt x="9" y="0"/>
                    </a:lnTo>
                    <a:lnTo>
                      <a:pt x="9" y="243"/>
                    </a:lnTo>
                    <a:close/>
                  </a:path>
                </a:pathLst>
              </a:custGeom>
              <a:solidFill>
                <a:srgbClr val="B56D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33" name="Freeform 770"/>
              <p:cNvSpPr>
                <a:spLocks/>
              </p:cNvSpPr>
              <p:nvPr/>
            </p:nvSpPr>
            <p:spPr bwMode="auto">
              <a:xfrm>
                <a:off x="2186" y="3628"/>
                <a:ext cx="8" cy="244"/>
              </a:xfrm>
              <a:custGeom>
                <a:avLst/>
                <a:gdLst>
                  <a:gd name="T0" fmla="*/ 8 w 8"/>
                  <a:gd name="T1" fmla="*/ 243 h 244"/>
                  <a:gd name="T2" fmla="*/ 0 w 8"/>
                  <a:gd name="T3" fmla="*/ 244 h 244"/>
                  <a:gd name="T4" fmla="*/ 0 w 8"/>
                  <a:gd name="T5" fmla="*/ 1 h 244"/>
                  <a:gd name="T6" fmla="*/ 8 w 8"/>
                  <a:gd name="T7" fmla="*/ 0 h 244"/>
                  <a:gd name="T8" fmla="*/ 8 w 8"/>
                  <a:gd name="T9" fmla="*/ 243 h 244"/>
                  <a:gd name="T10" fmla="*/ 0 60000 65536"/>
                  <a:gd name="T11" fmla="*/ 0 60000 65536"/>
                  <a:gd name="T12" fmla="*/ 0 60000 65536"/>
                  <a:gd name="T13" fmla="*/ 0 60000 65536"/>
                  <a:gd name="T14" fmla="*/ 0 60000 65536"/>
                  <a:gd name="T15" fmla="*/ 0 w 8"/>
                  <a:gd name="T16" fmla="*/ 0 h 244"/>
                  <a:gd name="T17" fmla="*/ 8 w 8"/>
                  <a:gd name="T18" fmla="*/ 244 h 244"/>
                </a:gdLst>
                <a:ahLst/>
                <a:cxnLst>
                  <a:cxn ang="T10">
                    <a:pos x="T0" y="T1"/>
                  </a:cxn>
                  <a:cxn ang="T11">
                    <a:pos x="T2" y="T3"/>
                  </a:cxn>
                  <a:cxn ang="T12">
                    <a:pos x="T4" y="T5"/>
                  </a:cxn>
                  <a:cxn ang="T13">
                    <a:pos x="T6" y="T7"/>
                  </a:cxn>
                  <a:cxn ang="T14">
                    <a:pos x="T8" y="T9"/>
                  </a:cxn>
                </a:cxnLst>
                <a:rect l="T15" t="T16" r="T17" b="T18"/>
                <a:pathLst>
                  <a:path w="8" h="244">
                    <a:moveTo>
                      <a:pt x="8" y="243"/>
                    </a:moveTo>
                    <a:lnTo>
                      <a:pt x="0" y="244"/>
                    </a:lnTo>
                    <a:lnTo>
                      <a:pt x="0" y="1"/>
                    </a:lnTo>
                    <a:lnTo>
                      <a:pt x="8" y="0"/>
                    </a:lnTo>
                    <a:lnTo>
                      <a:pt x="8" y="243"/>
                    </a:lnTo>
                    <a:close/>
                  </a:path>
                </a:pathLst>
              </a:custGeom>
              <a:solidFill>
                <a:srgbClr val="BC71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34" name="Freeform 771"/>
              <p:cNvSpPr>
                <a:spLocks/>
              </p:cNvSpPr>
              <p:nvPr/>
            </p:nvSpPr>
            <p:spPr bwMode="auto">
              <a:xfrm>
                <a:off x="2177" y="3629"/>
                <a:ext cx="9" cy="244"/>
              </a:xfrm>
              <a:custGeom>
                <a:avLst/>
                <a:gdLst>
                  <a:gd name="T0" fmla="*/ 9 w 9"/>
                  <a:gd name="T1" fmla="*/ 243 h 244"/>
                  <a:gd name="T2" fmla="*/ 0 w 9"/>
                  <a:gd name="T3" fmla="*/ 244 h 244"/>
                  <a:gd name="T4" fmla="*/ 0 w 9"/>
                  <a:gd name="T5" fmla="*/ 1 h 244"/>
                  <a:gd name="T6" fmla="*/ 9 w 9"/>
                  <a:gd name="T7" fmla="*/ 0 h 244"/>
                  <a:gd name="T8" fmla="*/ 9 w 9"/>
                  <a:gd name="T9" fmla="*/ 243 h 244"/>
                  <a:gd name="T10" fmla="*/ 0 60000 65536"/>
                  <a:gd name="T11" fmla="*/ 0 60000 65536"/>
                  <a:gd name="T12" fmla="*/ 0 60000 65536"/>
                  <a:gd name="T13" fmla="*/ 0 60000 65536"/>
                  <a:gd name="T14" fmla="*/ 0 60000 65536"/>
                  <a:gd name="T15" fmla="*/ 0 w 9"/>
                  <a:gd name="T16" fmla="*/ 0 h 244"/>
                  <a:gd name="T17" fmla="*/ 9 w 9"/>
                  <a:gd name="T18" fmla="*/ 244 h 244"/>
                </a:gdLst>
                <a:ahLst/>
                <a:cxnLst>
                  <a:cxn ang="T10">
                    <a:pos x="T0" y="T1"/>
                  </a:cxn>
                  <a:cxn ang="T11">
                    <a:pos x="T2" y="T3"/>
                  </a:cxn>
                  <a:cxn ang="T12">
                    <a:pos x="T4" y="T5"/>
                  </a:cxn>
                  <a:cxn ang="T13">
                    <a:pos x="T6" y="T7"/>
                  </a:cxn>
                  <a:cxn ang="T14">
                    <a:pos x="T8" y="T9"/>
                  </a:cxn>
                </a:cxnLst>
                <a:rect l="T15" t="T16" r="T17" b="T18"/>
                <a:pathLst>
                  <a:path w="9" h="244">
                    <a:moveTo>
                      <a:pt x="9" y="243"/>
                    </a:moveTo>
                    <a:lnTo>
                      <a:pt x="0" y="244"/>
                    </a:lnTo>
                    <a:lnTo>
                      <a:pt x="0" y="1"/>
                    </a:lnTo>
                    <a:lnTo>
                      <a:pt x="9" y="0"/>
                    </a:lnTo>
                    <a:lnTo>
                      <a:pt x="9" y="243"/>
                    </a:lnTo>
                    <a:close/>
                  </a:path>
                </a:pathLst>
              </a:custGeom>
              <a:solidFill>
                <a:srgbClr val="C375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35" name="Freeform 772"/>
              <p:cNvSpPr>
                <a:spLocks/>
              </p:cNvSpPr>
              <p:nvPr/>
            </p:nvSpPr>
            <p:spPr bwMode="auto">
              <a:xfrm>
                <a:off x="2167" y="3630"/>
                <a:ext cx="10" cy="244"/>
              </a:xfrm>
              <a:custGeom>
                <a:avLst/>
                <a:gdLst>
                  <a:gd name="T0" fmla="*/ 10 w 10"/>
                  <a:gd name="T1" fmla="*/ 243 h 244"/>
                  <a:gd name="T2" fmla="*/ 0 w 10"/>
                  <a:gd name="T3" fmla="*/ 244 h 244"/>
                  <a:gd name="T4" fmla="*/ 0 w 10"/>
                  <a:gd name="T5" fmla="*/ 1 h 244"/>
                  <a:gd name="T6" fmla="*/ 10 w 10"/>
                  <a:gd name="T7" fmla="*/ 0 h 244"/>
                  <a:gd name="T8" fmla="*/ 10 w 10"/>
                  <a:gd name="T9" fmla="*/ 243 h 244"/>
                  <a:gd name="T10" fmla="*/ 0 60000 65536"/>
                  <a:gd name="T11" fmla="*/ 0 60000 65536"/>
                  <a:gd name="T12" fmla="*/ 0 60000 65536"/>
                  <a:gd name="T13" fmla="*/ 0 60000 65536"/>
                  <a:gd name="T14" fmla="*/ 0 60000 65536"/>
                  <a:gd name="T15" fmla="*/ 0 w 10"/>
                  <a:gd name="T16" fmla="*/ 0 h 244"/>
                  <a:gd name="T17" fmla="*/ 10 w 10"/>
                  <a:gd name="T18" fmla="*/ 244 h 244"/>
                </a:gdLst>
                <a:ahLst/>
                <a:cxnLst>
                  <a:cxn ang="T10">
                    <a:pos x="T0" y="T1"/>
                  </a:cxn>
                  <a:cxn ang="T11">
                    <a:pos x="T2" y="T3"/>
                  </a:cxn>
                  <a:cxn ang="T12">
                    <a:pos x="T4" y="T5"/>
                  </a:cxn>
                  <a:cxn ang="T13">
                    <a:pos x="T6" y="T7"/>
                  </a:cxn>
                  <a:cxn ang="T14">
                    <a:pos x="T8" y="T9"/>
                  </a:cxn>
                </a:cxnLst>
                <a:rect l="T15" t="T16" r="T17" b="T18"/>
                <a:pathLst>
                  <a:path w="10" h="244">
                    <a:moveTo>
                      <a:pt x="10" y="243"/>
                    </a:moveTo>
                    <a:lnTo>
                      <a:pt x="0" y="244"/>
                    </a:lnTo>
                    <a:lnTo>
                      <a:pt x="0" y="1"/>
                    </a:lnTo>
                    <a:lnTo>
                      <a:pt x="10" y="0"/>
                    </a:lnTo>
                    <a:lnTo>
                      <a:pt x="10" y="243"/>
                    </a:lnTo>
                    <a:close/>
                  </a:path>
                </a:pathLst>
              </a:custGeom>
              <a:solidFill>
                <a:srgbClr val="C97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36" name="Freeform 773"/>
              <p:cNvSpPr>
                <a:spLocks/>
              </p:cNvSpPr>
              <p:nvPr/>
            </p:nvSpPr>
            <p:spPr bwMode="auto">
              <a:xfrm>
                <a:off x="2158" y="3631"/>
                <a:ext cx="9" cy="243"/>
              </a:xfrm>
              <a:custGeom>
                <a:avLst/>
                <a:gdLst>
                  <a:gd name="T0" fmla="*/ 9 w 9"/>
                  <a:gd name="T1" fmla="*/ 243 h 243"/>
                  <a:gd name="T2" fmla="*/ 0 w 9"/>
                  <a:gd name="T3" fmla="*/ 243 h 243"/>
                  <a:gd name="T4" fmla="*/ 0 w 9"/>
                  <a:gd name="T5" fmla="*/ 1 h 243"/>
                  <a:gd name="T6" fmla="*/ 9 w 9"/>
                  <a:gd name="T7" fmla="*/ 0 h 243"/>
                  <a:gd name="T8" fmla="*/ 9 w 9"/>
                  <a:gd name="T9" fmla="*/ 243 h 243"/>
                  <a:gd name="T10" fmla="*/ 0 60000 65536"/>
                  <a:gd name="T11" fmla="*/ 0 60000 65536"/>
                  <a:gd name="T12" fmla="*/ 0 60000 65536"/>
                  <a:gd name="T13" fmla="*/ 0 60000 65536"/>
                  <a:gd name="T14" fmla="*/ 0 60000 65536"/>
                  <a:gd name="T15" fmla="*/ 0 w 9"/>
                  <a:gd name="T16" fmla="*/ 0 h 243"/>
                  <a:gd name="T17" fmla="*/ 9 w 9"/>
                  <a:gd name="T18" fmla="*/ 243 h 243"/>
                </a:gdLst>
                <a:ahLst/>
                <a:cxnLst>
                  <a:cxn ang="T10">
                    <a:pos x="T0" y="T1"/>
                  </a:cxn>
                  <a:cxn ang="T11">
                    <a:pos x="T2" y="T3"/>
                  </a:cxn>
                  <a:cxn ang="T12">
                    <a:pos x="T4" y="T5"/>
                  </a:cxn>
                  <a:cxn ang="T13">
                    <a:pos x="T6" y="T7"/>
                  </a:cxn>
                  <a:cxn ang="T14">
                    <a:pos x="T8" y="T9"/>
                  </a:cxn>
                </a:cxnLst>
                <a:rect l="T15" t="T16" r="T17" b="T18"/>
                <a:pathLst>
                  <a:path w="9" h="243">
                    <a:moveTo>
                      <a:pt x="9" y="243"/>
                    </a:moveTo>
                    <a:lnTo>
                      <a:pt x="0" y="243"/>
                    </a:lnTo>
                    <a:lnTo>
                      <a:pt x="0" y="1"/>
                    </a:lnTo>
                    <a:lnTo>
                      <a:pt x="9" y="0"/>
                    </a:lnTo>
                    <a:lnTo>
                      <a:pt x="9" y="243"/>
                    </a:lnTo>
                    <a:close/>
                  </a:path>
                </a:pathLst>
              </a:custGeom>
              <a:solidFill>
                <a:srgbClr val="D07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37" name="Freeform 774"/>
              <p:cNvSpPr>
                <a:spLocks/>
              </p:cNvSpPr>
              <p:nvPr/>
            </p:nvSpPr>
            <p:spPr bwMode="auto">
              <a:xfrm>
                <a:off x="2148" y="3632"/>
                <a:ext cx="10" cy="243"/>
              </a:xfrm>
              <a:custGeom>
                <a:avLst/>
                <a:gdLst>
                  <a:gd name="T0" fmla="*/ 10 w 10"/>
                  <a:gd name="T1" fmla="*/ 242 h 243"/>
                  <a:gd name="T2" fmla="*/ 0 w 10"/>
                  <a:gd name="T3" fmla="*/ 243 h 243"/>
                  <a:gd name="T4" fmla="*/ 0 w 10"/>
                  <a:gd name="T5" fmla="*/ 0 h 243"/>
                  <a:gd name="T6" fmla="*/ 10 w 10"/>
                  <a:gd name="T7" fmla="*/ 0 h 243"/>
                  <a:gd name="T8" fmla="*/ 10 w 10"/>
                  <a:gd name="T9" fmla="*/ 242 h 243"/>
                  <a:gd name="T10" fmla="*/ 0 60000 65536"/>
                  <a:gd name="T11" fmla="*/ 0 60000 65536"/>
                  <a:gd name="T12" fmla="*/ 0 60000 65536"/>
                  <a:gd name="T13" fmla="*/ 0 60000 65536"/>
                  <a:gd name="T14" fmla="*/ 0 60000 65536"/>
                  <a:gd name="T15" fmla="*/ 0 w 10"/>
                  <a:gd name="T16" fmla="*/ 0 h 243"/>
                  <a:gd name="T17" fmla="*/ 10 w 10"/>
                  <a:gd name="T18" fmla="*/ 243 h 243"/>
                </a:gdLst>
                <a:ahLst/>
                <a:cxnLst>
                  <a:cxn ang="T10">
                    <a:pos x="T0" y="T1"/>
                  </a:cxn>
                  <a:cxn ang="T11">
                    <a:pos x="T2" y="T3"/>
                  </a:cxn>
                  <a:cxn ang="T12">
                    <a:pos x="T4" y="T5"/>
                  </a:cxn>
                  <a:cxn ang="T13">
                    <a:pos x="T6" y="T7"/>
                  </a:cxn>
                  <a:cxn ang="T14">
                    <a:pos x="T8" y="T9"/>
                  </a:cxn>
                </a:cxnLst>
                <a:rect l="T15" t="T16" r="T17" b="T18"/>
                <a:pathLst>
                  <a:path w="10" h="243">
                    <a:moveTo>
                      <a:pt x="10" y="242"/>
                    </a:moveTo>
                    <a:lnTo>
                      <a:pt x="0" y="243"/>
                    </a:lnTo>
                    <a:lnTo>
                      <a:pt x="0" y="0"/>
                    </a:lnTo>
                    <a:lnTo>
                      <a:pt x="10" y="0"/>
                    </a:lnTo>
                    <a:lnTo>
                      <a:pt x="10" y="242"/>
                    </a:lnTo>
                    <a:close/>
                  </a:path>
                </a:pathLst>
              </a:custGeom>
              <a:solidFill>
                <a:srgbClr val="D781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38" name="Rectangle 775"/>
              <p:cNvSpPr>
                <a:spLocks noChangeArrowheads="1"/>
              </p:cNvSpPr>
              <p:nvPr/>
            </p:nvSpPr>
            <p:spPr bwMode="auto">
              <a:xfrm>
                <a:off x="2132" y="3632"/>
                <a:ext cx="16" cy="243"/>
              </a:xfrm>
              <a:prstGeom prst="rect">
                <a:avLst/>
              </a:prstGeom>
              <a:solidFill>
                <a:srgbClr val="DD85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8239" name="Rectangle 776"/>
              <p:cNvSpPr>
                <a:spLocks noChangeArrowheads="1"/>
              </p:cNvSpPr>
              <p:nvPr/>
            </p:nvSpPr>
            <p:spPr bwMode="auto">
              <a:xfrm>
                <a:off x="2122" y="3632"/>
                <a:ext cx="10" cy="243"/>
              </a:xfrm>
              <a:prstGeom prst="rect">
                <a:avLst/>
              </a:prstGeom>
              <a:solidFill>
                <a:srgbClr val="E48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8240" name="Freeform 777"/>
              <p:cNvSpPr>
                <a:spLocks/>
              </p:cNvSpPr>
              <p:nvPr/>
            </p:nvSpPr>
            <p:spPr bwMode="auto">
              <a:xfrm>
                <a:off x="2113" y="3632"/>
                <a:ext cx="9" cy="243"/>
              </a:xfrm>
              <a:custGeom>
                <a:avLst/>
                <a:gdLst>
                  <a:gd name="T0" fmla="*/ 9 w 9"/>
                  <a:gd name="T1" fmla="*/ 243 h 243"/>
                  <a:gd name="T2" fmla="*/ 0 w 9"/>
                  <a:gd name="T3" fmla="*/ 242 h 243"/>
                  <a:gd name="T4" fmla="*/ 0 w 9"/>
                  <a:gd name="T5" fmla="*/ 0 h 243"/>
                  <a:gd name="T6" fmla="*/ 9 w 9"/>
                  <a:gd name="T7" fmla="*/ 0 h 243"/>
                  <a:gd name="T8" fmla="*/ 9 w 9"/>
                  <a:gd name="T9" fmla="*/ 243 h 243"/>
                  <a:gd name="T10" fmla="*/ 0 60000 65536"/>
                  <a:gd name="T11" fmla="*/ 0 60000 65536"/>
                  <a:gd name="T12" fmla="*/ 0 60000 65536"/>
                  <a:gd name="T13" fmla="*/ 0 60000 65536"/>
                  <a:gd name="T14" fmla="*/ 0 60000 65536"/>
                  <a:gd name="T15" fmla="*/ 0 w 9"/>
                  <a:gd name="T16" fmla="*/ 0 h 243"/>
                  <a:gd name="T17" fmla="*/ 9 w 9"/>
                  <a:gd name="T18" fmla="*/ 243 h 243"/>
                </a:gdLst>
                <a:ahLst/>
                <a:cxnLst>
                  <a:cxn ang="T10">
                    <a:pos x="T0" y="T1"/>
                  </a:cxn>
                  <a:cxn ang="T11">
                    <a:pos x="T2" y="T3"/>
                  </a:cxn>
                  <a:cxn ang="T12">
                    <a:pos x="T4" y="T5"/>
                  </a:cxn>
                  <a:cxn ang="T13">
                    <a:pos x="T6" y="T7"/>
                  </a:cxn>
                  <a:cxn ang="T14">
                    <a:pos x="T8" y="T9"/>
                  </a:cxn>
                </a:cxnLst>
                <a:rect l="T15" t="T16" r="T17" b="T18"/>
                <a:pathLst>
                  <a:path w="9" h="243">
                    <a:moveTo>
                      <a:pt x="9" y="243"/>
                    </a:moveTo>
                    <a:lnTo>
                      <a:pt x="0" y="242"/>
                    </a:lnTo>
                    <a:lnTo>
                      <a:pt x="0" y="0"/>
                    </a:lnTo>
                    <a:lnTo>
                      <a:pt x="9" y="0"/>
                    </a:lnTo>
                    <a:lnTo>
                      <a:pt x="9" y="243"/>
                    </a:lnTo>
                    <a:close/>
                  </a:path>
                </a:pathLst>
              </a:custGeom>
              <a:solidFill>
                <a:srgbClr val="EB8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41" name="Rectangle 778"/>
              <p:cNvSpPr>
                <a:spLocks noChangeArrowheads="1"/>
              </p:cNvSpPr>
              <p:nvPr/>
            </p:nvSpPr>
            <p:spPr bwMode="auto">
              <a:xfrm>
                <a:off x="2104" y="3632"/>
                <a:ext cx="9" cy="242"/>
              </a:xfrm>
              <a:prstGeom prst="rect">
                <a:avLst/>
              </a:prstGeom>
              <a:solidFill>
                <a:srgbClr val="F29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8242" name="Freeform 779"/>
              <p:cNvSpPr>
                <a:spLocks/>
              </p:cNvSpPr>
              <p:nvPr/>
            </p:nvSpPr>
            <p:spPr bwMode="auto">
              <a:xfrm>
                <a:off x="2096" y="3631"/>
                <a:ext cx="8" cy="243"/>
              </a:xfrm>
              <a:custGeom>
                <a:avLst/>
                <a:gdLst>
                  <a:gd name="T0" fmla="*/ 8 w 8"/>
                  <a:gd name="T1" fmla="*/ 243 h 243"/>
                  <a:gd name="T2" fmla="*/ 0 w 8"/>
                  <a:gd name="T3" fmla="*/ 243 h 243"/>
                  <a:gd name="T4" fmla="*/ 0 w 8"/>
                  <a:gd name="T5" fmla="*/ 0 h 243"/>
                  <a:gd name="T6" fmla="*/ 8 w 8"/>
                  <a:gd name="T7" fmla="*/ 1 h 243"/>
                  <a:gd name="T8" fmla="*/ 8 w 8"/>
                  <a:gd name="T9" fmla="*/ 243 h 243"/>
                  <a:gd name="T10" fmla="*/ 0 60000 65536"/>
                  <a:gd name="T11" fmla="*/ 0 60000 65536"/>
                  <a:gd name="T12" fmla="*/ 0 60000 65536"/>
                  <a:gd name="T13" fmla="*/ 0 60000 65536"/>
                  <a:gd name="T14" fmla="*/ 0 60000 65536"/>
                  <a:gd name="T15" fmla="*/ 0 w 8"/>
                  <a:gd name="T16" fmla="*/ 0 h 243"/>
                  <a:gd name="T17" fmla="*/ 8 w 8"/>
                  <a:gd name="T18" fmla="*/ 243 h 243"/>
                </a:gdLst>
                <a:ahLst/>
                <a:cxnLst>
                  <a:cxn ang="T10">
                    <a:pos x="T0" y="T1"/>
                  </a:cxn>
                  <a:cxn ang="T11">
                    <a:pos x="T2" y="T3"/>
                  </a:cxn>
                  <a:cxn ang="T12">
                    <a:pos x="T4" y="T5"/>
                  </a:cxn>
                  <a:cxn ang="T13">
                    <a:pos x="T6" y="T7"/>
                  </a:cxn>
                  <a:cxn ang="T14">
                    <a:pos x="T8" y="T9"/>
                  </a:cxn>
                </a:cxnLst>
                <a:rect l="T15" t="T16" r="T17" b="T18"/>
                <a:pathLst>
                  <a:path w="8" h="243">
                    <a:moveTo>
                      <a:pt x="8" y="243"/>
                    </a:moveTo>
                    <a:lnTo>
                      <a:pt x="0" y="243"/>
                    </a:lnTo>
                    <a:lnTo>
                      <a:pt x="0" y="0"/>
                    </a:lnTo>
                    <a:lnTo>
                      <a:pt x="8" y="1"/>
                    </a:lnTo>
                    <a:lnTo>
                      <a:pt x="8" y="243"/>
                    </a:lnTo>
                    <a:close/>
                  </a:path>
                </a:pathLst>
              </a:custGeom>
              <a:solidFill>
                <a:srgbClr val="F895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43" name="Freeform 780"/>
              <p:cNvSpPr>
                <a:spLocks/>
              </p:cNvSpPr>
              <p:nvPr/>
            </p:nvSpPr>
            <p:spPr bwMode="auto">
              <a:xfrm>
                <a:off x="2088" y="3630"/>
                <a:ext cx="8" cy="244"/>
              </a:xfrm>
              <a:custGeom>
                <a:avLst/>
                <a:gdLst>
                  <a:gd name="T0" fmla="*/ 8 w 8"/>
                  <a:gd name="T1" fmla="*/ 244 h 244"/>
                  <a:gd name="T2" fmla="*/ 0 w 8"/>
                  <a:gd name="T3" fmla="*/ 243 h 244"/>
                  <a:gd name="T4" fmla="*/ 0 w 8"/>
                  <a:gd name="T5" fmla="*/ 0 h 244"/>
                  <a:gd name="T6" fmla="*/ 8 w 8"/>
                  <a:gd name="T7" fmla="*/ 1 h 244"/>
                  <a:gd name="T8" fmla="*/ 8 w 8"/>
                  <a:gd name="T9" fmla="*/ 244 h 244"/>
                  <a:gd name="T10" fmla="*/ 0 60000 65536"/>
                  <a:gd name="T11" fmla="*/ 0 60000 65536"/>
                  <a:gd name="T12" fmla="*/ 0 60000 65536"/>
                  <a:gd name="T13" fmla="*/ 0 60000 65536"/>
                  <a:gd name="T14" fmla="*/ 0 60000 65536"/>
                  <a:gd name="T15" fmla="*/ 0 w 8"/>
                  <a:gd name="T16" fmla="*/ 0 h 244"/>
                  <a:gd name="T17" fmla="*/ 8 w 8"/>
                  <a:gd name="T18" fmla="*/ 244 h 244"/>
                </a:gdLst>
                <a:ahLst/>
                <a:cxnLst>
                  <a:cxn ang="T10">
                    <a:pos x="T0" y="T1"/>
                  </a:cxn>
                  <a:cxn ang="T11">
                    <a:pos x="T2" y="T3"/>
                  </a:cxn>
                  <a:cxn ang="T12">
                    <a:pos x="T4" y="T5"/>
                  </a:cxn>
                  <a:cxn ang="T13">
                    <a:pos x="T6" y="T7"/>
                  </a:cxn>
                  <a:cxn ang="T14">
                    <a:pos x="T8" y="T9"/>
                  </a:cxn>
                </a:cxnLst>
                <a:rect l="T15" t="T16" r="T17" b="T18"/>
                <a:pathLst>
                  <a:path w="8" h="244">
                    <a:moveTo>
                      <a:pt x="8" y="244"/>
                    </a:moveTo>
                    <a:lnTo>
                      <a:pt x="0" y="243"/>
                    </a:lnTo>
                    <a:lnTo>
                      <a:pt x="0" y="0"/>
                    </a:lnTo>
                    <a:lnTo>
                      <a:pt x="8" y="1"/>
                    </a:lnTo>
                    <a:lnTo>
                      <a:pt x="8" y="244"/>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44" name="Freeform 781"/>
              <p:cNvSpPr>
                <a:spLocks/>
              </p:cNvSpPr>
              <p:nvPr/>
            </p:nvSpPr>
            <p:spPr bwMode="auto">
              <a:xfrm>
                <a:off x="2082" y="3629"/>
                <a:ext cx="6" cy="244"/>
              </a:xfrm>
              <a:custGeom>
                <a:avLst/>
                <a:gdLst>
                  <a:gd name="T0" fmla="*/ 6 w 6"/>
                  <a:gd name="T1" fmla="*/ 244 h 244"/>
                  <a:gd name="T2" fmla="*/ 0 w 6"/>
                  <a:gd name="T3" fmla="*/ 242 h 244"/>
                  <a:gd name="T4" fmla="*/ 0 w 6"/>
                  <a:gd name="T5" fmla="*/ 0 h 244"/>
                  <a:gd name="T6" fmla="*/ 6 w 6"/>
                  <a:gd name="T7" fmla="*/ 1 h 244"/>
                  <a:gd name="T8" fmla="*/ 6 w 6"/>
                  <a:gd name="T9" fmla="*/ 244 h 244"/>
                  <a:gd name="T10" fmla="*/ 0 60000 65536"/>
                  <a:gd name="T11" fmla="*/ 0 60000 65536"/>
                  <a:gd name="T12" fmla="*/ 0 60000 65536"/>
                  <a:gd name="T13" fmla="*/ 0 60000 65536"/>
                  <a:gd name="T14" fmla="*/ 0 60000 65536"/>
                  <a:gd name="T15" fmla="*/ 0 w 6"/>
                  <a:gd name="T16" fmla="*/ 0 h 244"/>
                  <a:gd name="T17" fmla="*/ 6 w 6"/>
                  <a:gd name="T18" fmla="*/ 244 h 244"/>
                </a:gdLst>
                <a:ahLst/>
                <a:cxnLst>
                  <a:cxn ang="T10">
                    <a:pos x="T0" y="T1"/>
                  </a:cxn>
                  <a:cxn ang="T11">
                    <a:pos x="T2" y="T3"/>
                  </a:cxn>
                  <a:cxn ang="T12">
                    <a:pos x="T4" y="T5"/>
                  </a:cxn>
                  <a:cxn ang="T13">
                    <a:pos x="T6" y="T7"/>
                  </a:cxn>
                  <a:cxn ang="T14">
                    <a:pos x="T8" y="T9"/>
                  </a:cxn>
                </a:cxnLst>
                <a:rect l="T15" t="T16" r="T17" b="T18"/>
                <a:pathLst>
                  <a:path w="6" h="244">
                    <a:moveTo>
                      <a:pt x="6" y="244"/>
                    </a:moveTo>
                    <a:lnTo>
                      <a:pt x="0" y="242"/>
                    </a:lnTo>
                    <a:lnTo>
                      <a:pt x="0" y="0"/>
                    </a:lnTo>
                    <a:lnTo>
                      <a:pt x="6" y="1"/>
                    </a:lnTo>
                    <a:lnTo>
                      <a:pt x="6" y="244"/>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45" name="Freeform 782"/>
              <p:cNvSpPr>
                <a:spLocks/>
              </p:cNvSpPr>
              <p:nvPr/>
            </p:nvSpPr>
            <p:spPr bwMode="auto">
              <a:xfrm>
                <a:off x="2076" y="3627"/>
                <a:ext cx="6" cy="244"/>
              </a:xfrm>
              <a:custGeom>
                <a:avLst/>
                <a:gdLst>
                  <a:gd name="T0" fmla="*/ 6 w 6"/>
                  <a:gd name="T1" fmla="*/ 244 h 244"/>
                  <a:gd name="T2" fmla="*/ 0 w 6"/>
                  <a:gd name="T3" fmla="*/ 243 h 244"/>
                  <a:gd name="T4" fmla="*/ 0 w 6"/>
                  <a:gd name="T5" fmla="*/ 0 h 244"/>
                  <a:gd name="T6" fmla="*/ 6 w 6"/>
                  <a:gd name="T7" fmla="*/ 2 h 244"/>
                  <a:gd name="T8" fmla="*/ 6 w 6"/>
                  <a:gd name="T9" fmla="*/ 244 h 244"/>
                  <a:gd name="T10" fmla="*/ 0 60000 65536"/>
                  <a:gd name="T11" fmla="*/ 0 60000 65536"/>
                  <a:gd name="T12" fmla="*/ 0 60000 65536"/>
                  <a:gd name="T13" fmla="*/ 0 60000 65536"/>
                  <a:gd name="T14" fmla="*/ 0 60000 65536"/>
                  <a:gd name="T15" fmla="*/ 0 w 6"/>
                  <a:gd name="T16" fmla="*/ 0 h 244"/>
                  <a:gd name="T17" fmla="*/ 6 w 6"/>
                  <a:gd name="T18" fmla="*/ 244 h 244"/>
                </a:gdLst>
                <a:ahLst/>
                <a:cxnLst>
                  <a:cxn ang="T10">
                    <a:pos x="T0" y="T1"/>
                  </a:cxn>
                  <a:cxn ang="T11">
                    <a:pos x="T2" y="T3"/>
                  </a:cxn>
                  <a:cxn ang="T12">
                    <a:pos x="T4" y="T5"/>
                  </a:cxn>
                  <a:cxn ang="T13">
                    <a:pos x="T6" y="T7"/>
                  </a:cxn>
                  <a:cxn ang="T14">
                    <a:pos x="T8" y="T9"/>
                  </a:cxn>
                </a:cxnLst>
                <a:rect l="T15" t="T16" r="T17" b="T18"/>
                <a:pathLst>
                  <a:path w="6" h="244">
                    <a:moveTo>
                      <a:pt x="6" y="244"/>
                    </a:moveTo>
                    <a:lnTo>
                      <a:pt x="0" y="243"/>
                    </a:lnTo>
                    <a:lnTo>
                      <a:pt x="0" y="0"/>
                    </a:lnTo>
                    <a:lnTo>
                      <a:pt x="6" y="2"/>
                    </a:lnTo>
                    <a:lnTo>
                      <a:pt x="6" y="244"/>
                    </a:lnTo>
                    <a:close/>
                  </a:path>
                </a:pathLst>
              </a:custGeom>
              <a:solidFill>
                <a:srgbClr val="F895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46" name="Freeform 783"/>
              <p:cNvSpPr>
                <a:spLocks/>
              </p:cNvSpPr>
              <p:nvPr/>
            </p:nvSpPr>
            <p:spPr bwMode="auto">
              <a:xfrm>
                <a:off x="2071" y="3627"/>
                <a:ext cx="5" cy="243"/>
              </a:xfrm>
              <a:custGeom>
                <a:avLst/>
                <a:gdLst>
                  <a:gd name="T0" fmla="*/ 5 w 5"/>
                  <a:gd name="T1" fmla="*/ 243 h 243"/>
                  <a:gd name="T2" fmla="*/ 0 w 5"/>
                  <a:gd name="T3" fmla="*/ 242 h 243"/>
                  <a:gd name="T4" fmla="*/ 0 w 5"/>
                  <a:gd name="T5" fmla="*/ 0 h 243"/>
                  <a:gd name="T6" fmla="*/ 5 w 5"/>
                  <a:gd name="T7" fmla="*/ 0 h 243"/>
                  <a:gd name="T8" fmla="*/ 5 w 5"/>
                  <a:gd name="T9" fmla="*/ 243 h 243"/>
                  <a:gd name="T10" fmla="*/ 0 60000 65536"/>
                  <a:gd name="T11" fmla="*/ 0 60000 65536"/>
                  <a:gd name="T12" fmla="*/ 0 60000 65536"/>
                  <a:gd name="T13" fmla="*/ 0 60000 65536"/>
                  <a:gd name="T14" fmla="*/ 0 60000 65536"/>
                  <a:gd name="T15" fmla="*/ 0 w 5"/>
                  <a:gd name="T16" fmla="*/ 0 h 243"/>
                  <a:gd name="T17" fmla="*/ 5 w 5"/>
                  <a:gd name="T18" fmla="*/ 243 h 243"/>
                </a:gdLst>
                <a:ahLst/>
                <a:cxnLst>
                  <a:cxn ang="T10">
                    <a:pos x="T0" y="T1"/>
                  </a:cxn>
                  <a:cxn ang="T11">
                    <a:pos x="T2" y="T3"/>
                  </a:cxn>
                  <a:cxn ang="T12">
                    <a:pos x="T4" y="T5"/>
                  </a:cxn>
                  <a:cxn ang="T13">
                    <a:pos x="T6" y="T7"/>
                  </a:cxn>
                  <a:cxn ang="T14">
                    <a:pos x="T8" y="T9"/>
                  </a:cxn>
                </a:cxnLst>
                <a:rect l="T15" t="T16" r="T17" b="T18"/>
                <a:pathLst>
                  <a:path w="5" h="243">
                    <a:moveTo>
                      <a:pt x="5" y="243"/>
                    </a:moveTo>
                    <a:lnTo>
                      <a:pt x="0" y="242"/>
                    </a:lnTo>
                    <a:lnTo>
                      <a:pt x="0" y="0"/>
                    </a:lnTo>
                    <a:lnTo>
                      <a:pt x="5" y="0"/>
                    </a:lnTo>
                    <a:lnTo>
                      <a:pt x="5" y="243"/>
                    </a:lnTo>
                    <a:close/>
                  </a:path>
                </a:pathLst>
              </a:custGeom>
              <a:solidFill>
                <a:srgbClr val="F29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47" name="Freeform 784"/>
              <p:cNvSpPr>
                <a:spLocks/>
              </p:cNvSpPr>
              <p:nvPr/>
            </p:nvSpPr>
            <p:spPr bwMode="auto">
              <a:xfrm>
                <a:off x="2068" y="3625"/>
                <a:ext cx="3" cy="244"/>
              </a:xfrm>
              <a:custGeom>
                <a:avLst/>
                <a:gdLst>
                  <a:gd name="T0" fmla="*/ 3 w 3"/>
                  <a:gd name="T1" fmla="*/ 244 h 244"/>
                  <a:gd name="T2" fmla="*/ 0 w 3"/>
                  <a:gd name="T3" fmla="*/ 242 h 244"/>
                  <a:gd name="T4" fmla="*/ 0 w 3"/>
                  <a:gd name="T5" fmla="*/ 0 h 244"/>
                  <a:gd name="T6" fmla="*/ 3 w 3"/>
                  <a:gd name="T7" fmla="*/ 2 h 244"/>
                  <a:gd name="T8" fmla="*/ 3 w 3"/>
                  <a:gd name="T9" fmla="*/ 244 h 244"/>
                  <a:gd name="T10" fmla="*/ 0 60000 65536"/>
                  <a:gd name="T11" fmla="*/ 0 60000 65536"/>
                  <a:gd name="T12" fmla="*/ 0 60000 65536"/>
                  <a:gd name="T13" fmla="*/ 0 60000 65536"/>
                  <a:gd name="T14" fmla="*/ 0 60000 65536"/>
                  <a:gd name="T15" fmla="*/ 0 w 3"/>
                  <a:gd name="T16" fmla="*/ 0 h 244"/>
                  <a:gd name="T17" fmla="*/ 3 w 3"/>
                  <a:gd name="T18" fmla="*/ 244 h 244"/>
                </a:gdLst>
                <a:ahLst/>
                <a:cxnLst>
                  <a:cxn ang="T10">
                    <a:pos x="T0" y="T1"/>
                  </a:cxn>
                  <a:cxn ang="T11">
                    <a:pos x="T2" y="T3"/>
                  </a:cxn>
                  <a:cxn ang="T12">
                    <a:pos x="T4" y="T5"/>
                  </a:cxn>
                  <a:cxn ang="T13">
                    <a:pos x="T6" y="T7"/>
                  </a:cxn>
                  <a:cxn ang="T14">
                    <a:pos x="T8" y="T9"/>
                  </a:cxn>
                </a:cxnLst>
                <a:rect l="T15" t="T16" r="T17" b="T18"/>
                <a:pathLst>
                  <a:path w="3" h="244">
                    <a:moveTo>
                      <a:pt x="3" y="244"/>
                    </a:moveTo>
                    <a:lnTo>
                      <a:pt x="0" y="242"/>
                    </a:lnTo>
                    <a:lnTo>
                      <a:pt x="0" y="0"/>
                    </a:lnTo>
                    <a:lnTo>
                      <a:pt x="3" y="2"/>
                    </a:lnTo>
                    <a:lnTo>
                      <a:pt x="3" y="244"/>
                    </a:lnTo>
                    <a:close/>
                  </a:path>
                </a:pathLst>
              </a:custGeom>
              <a:solidFill>
                <a:srgbClr val="EB8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48" name="Freeform 785"/>
              <p:cNvSpPr>
                <a:spLocks/>
              </p:cNvSpPr>
              <p:nvPr/>
            </p:nvSpPr>
            <p:spPr bwMode="auto">
              <a:xfrm>
                <a:off x="2066" y="3623"/>
                <a:ext cx="2" cy="244"/>
              </a:xfrm>
              <a:custGeom>
                <a:avLst/>
                <a:gdLst>
                  <a:gd name="T0" fmla="*/ 2 w 2"/>
                  <a:gd name="T1" fmla="*/ 244 h 244"/>
                  <a:gd name="T2" fmla="*/ 0 w 2"/>
                  <a:gd name="T3" fmla="*/ 242 h 244"/>
                  <a:gd name="T4" fmla="*/ 0 w 2"/>
                  <a:gd name="T5" fmla="*/ 0 h 244"/>
                  <a:gd name="T6" fmla="*/ 2 w 2"/>
                  <a:gd name="T7" fmla="*/ 2 h 244"/>
                  <a:gd name="T8" fmla="*/ 2 w 2"/>
                  <a:gd name="T9" fmla="*/ 244 h 244"/>
                  <a:gd name="T10" fmla="*/ 0 60000 65536"/>
                  <a:gd name="T11" fmla="*/ 0 60000 65536"/>
                  <a:gd name="T12" fmla="*/ 0 60000 65536"/>
                  <a:gd name="T13" fmla="*/ 0 60000 65536"/>
                  <a:gd name="T14" fmla="*/ 0 60000 65536"/>
                  <a:gd name="T15" fmla="*/ 0 w 2"/>
                  <a:gd name="T16" fmla="*/ 0 h 244"/>
                  <a:gd name="T17" fmla="*/ 2 w 2"/>
                  <a:gd name="T18" fmla="*/ 244 h 244"/>
                </a:gdLst>
                <a:ahLst/>
                <a:cxnLst>
                  <a:cxn ang="T10">
                    <a:pos x="T0" y="T1"/>
                  </a:cxn>
                  <a:cxn ang="T11">
                    <a:pos x="T2" y="T3"/>
                  </a:cxn>
                  <a:cxn ang="T12">
                    <a:pos x="T4" y="T5"/>
                  </a:cxn>
                  <a:cxn ang="T13">
                    <a:pos x="T6" y="T7"/>
                  </a:cxn>
                  <a:cxn ang="T14">
                    <a:pos x="T8" y="T9"/>
                  </a:cxn>
                </a:cxnLst>
                <a:rect l="T15" t="T16" r="T17" b="T18"/>
                <a:pathLst>
                  <a:path w="2" h="244">
                    <a:moveTo>
                      <a:pt x="2" y="244"/>
                    </a:moveTo>
                    <a:lnTo>
                      <a:pt x="0" y="242"/>
                    </a:lnTo>
                    <a:lnTo>
                      <a:pt x="0" y="0"/>
                    </a:lnTo>
                    <a:lnTo>
                      <a:pt x="2" y="2"/>
                    </a:lnTo>
                    <a:lnTo>
                      <a:pt x="2" y="244"/>
                    </a:lnTo>
                    <a:close/>
                  </a:path>
                </a:pathLst>
              </a:custGeom>
              <a:solidFill>
                <a:srgbClr val="E48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49" name="Freeform 786"/>
              <p:cNvSpPr>
                <a:spLocks/>
              </p:cNvSpPr>
              <p:nvPr/>
            </p:nvSpPr>
            <p:spPr bwMode="auto">
              <a:xfrm>
                <a:off x="2065" y="3622"/>
                <a:ext cx="1" cy="243"/>
              </a:xfrm>
              <a:custGeom>
                <a:avLst/>
                <a:gdLst>
                  <a:gd name="T0" fmla="*/ 1 w 1"/>
                  <a:gd name="T1" fmla="*/ 243 h 243"/>
                  <a:gd name="T2" fmla="*/ 0 w 1"/>
                  <a:gd name="T3" fmla="*/ 242 h 243"/>
                  <a:gd name="T4" fmla="*/ 0 w 1"/>
                  <a:gd name="T5" fmla="*/ 0 h 243"/>
                  <a:gd name="T6" fmla="*/ 1 w 1"/>
                  <a:gd name="T7" fmla="*/ 1 h 243"/>
                  <a:gd name="T8" fmla="*/ 1 w 1"/>
                  <a:gd name="T9" fmla="*/ 243 h 243"/>
                  <a:gd name="T10" fmla="*/ 0 60000 65536"/>
                  <a:gd name="T11" fmla="*/ 0 60000 65536"/>
                  <a:gd name="T12" fmla="*/ 0 60000 65536"/>
                  <a:gd name="T13" fmla="*/ 0 60000 65536"/>
                  <a:gd name="T14" fmla="*/ 0 60000 65536"/>
                  <a:gd name="T15" fmla="*/ 0 w 1"/>
                  <a:gd name="T16" fmla="*/ 0 h 243"/>
                  <a:gd name="T17" fmla="*/ 1 w 1"/>
                  <a:gd name="T18" fmla="*/ 243 h 243"/>
                </a:gdLst>
                <a:ahLst/>
                <a:cxnLst>
                  <a:cxn ang="T10">
                    <a:pos x="T0" y="T1"/>
                  </a:cxn>
                  <a:cxn ang="T11">
                    <a:pos x="T2" y="T3"/>
                  </a:cxn>
                  <a:cxn ang="T12">
                    <a:pos x="T4" y="T5"/>
                  </a:cxn>
                  <a:cxn ang="T13">
                    <a:pos x="T6" y="T7"/>
                  </a:cxn>
                  <a:cxn ang="T14">
                    <a:pos x="T8" y="T9"/>
                  </a:cxn>
                </a:cxnLst>
                <a:rect l="T15" t="T16" r="T17" b="T18"/>
                <a:pathLst>
                  <a:path w="1" h="243">
                    <a:moveTo>
                      <a:pt x="1" y="243"/>
                    </a:moveTo>
                    <a:lnTo>
                      <a:pt x="0" y="242"/>
                    </a:lnTo>
                    <a:lnTo>
                      <a:pt x="0" y="0"/>
                    </a:lnTo>
                    <a:lnTo>
                      <a:pt x="1" y="1"/>
                    </a:lnTo>
                    <a:lnTo>
                      <a:pt x="1" y="243"/>
                    </a:lnTo>
                    <a:close/>
                  </a:path>
                </a:pathLst>
              </a:custGeom>
              <a:solidFill>
                <a:srgbClr val="DD85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50" name="Freeform 787"/>
              <p:cNvSpPr>
                <a:spLocks/>
              </p:cNvSpPr>
              <p:nvPr/>
            </p:nvSpPr>
            <p:spPr bwMode="auto">
              <a:xfrm>
                <a:off x="2065" y="3605"/>
                <a:ext cx="161" cy="27"/>
              </a:xfrm>
              <a:custGeom>
                <a:avLst/>
                <a:gdLst>
                  <a:gd name="T0" fmla="*/ 94 w 161"/>
                  <a:gd name="T1" fmla="*/ 0 h 27"/>
                  <a:gd name="T2" fmla="*/ 104 w 161"/>
                  <a:gd name="T3" fmla="*/ 0 h 27"/>
                  <a:gd name="T4" fmla="*/ 114 w 161"/>
                  <a:gd name="T5" fmla="*/ 1 h 27"/>
                  <a:gd name="T6" fmla="*/ 122 w 161"/>
                  <a:gd name="T7" fmla="*/ 1 h 27"/>
                  <a:gd name="T8" fmla="*/ 131 w 161"/>
                  <a:gd name="T9" fmla="*/ 2 h 27"/>
                  <a:gd name="T10" fmla="*/ 138 w 161"/>
                  <a:gd name="T11" fmla="*/ 3 h 27"/>
                  <a:gd name="T12" fmla="*/ 145 w 161"/>
                  <a:gd name="T13" fmla="*/ 4 h 27"/>
                  <a:gd name="T14" fmla="*/ 151 w 161"/>
                  <a:gd name="T15" fmla="*/ 5 h 27"/>
                  <a:gd name="T16" fmla="*/ 155 w 161"/>
                  <a:gd name="T17" fmla="*/ 7 h 27"/>
                  <a:gd name="T18" fmla="*/ 158 w 161"/>
                  <a:gd name="T19" fmla="*/ 9 h 27"/>
                  <a:gd name="T20" fmla="*/ 160 w 161"/>
                  <a:gd name="T21" fmla="*/ 10 h 27"/>
                  <a:gd name="T22" fmla="*/ 161 w 161"/>
                  <a:gd name="T23" fmla="*/ 12 h 27"/>
                  <a:gd name="T24" fmla="*/ 160 w 161"/>
                  <a:gd name="T25" fmla="*/ 14 h 27"/>
                  <a:gd name="T26" fmla="*/ 158 w 161"/>
                  <a:gd name="T27" fmla="*/ 16 h 27"/>
                  <a:gd name="T28" fmla="*/ 155 w 161"/>
                  <a:gd name="T29" fmla="*/ 18 h 27"/>
                  <a:gd name="T30" fmla="*/ 150 w 161"/>
                  <a:gd name="T31" fmla="*/ 19 h 27"/>
                  <a:gd name="T32" fmla="*/ 144 w 161"/>
                  <a:gd name="T33" fmla="*/ 21 h 27"/>
                  <a:gd name="T34" fmla="*/ 138 w 161"/>
                  <a:gd name="T35" fmla="*/ 22 h 27"/>
                  <a:gd name="T36" fmla="*/ 129 w 161"/>
                  <a:gd name="T37" fmla="*/ 23 h 27"/>
                  <a:gd name="T38" fmla="*/ 121 w 161"/>
                  <a:gd name="T39" fmla="*/ 24 h 27"/>
                  <a:gd name="T40" fmla="*/ 112 w 161"/>
                  <a:gd name="T41" fmla="*/ 25 h 27"/>
                  <a:gd name="T42" fmla="*/ 102 w 161"/>
                  <a:gd name="T43" fmla="*/ 26 h 27"/>
                  <a:gd name="T44" fmla="*/ 93 w 161"/>
                  <a:gd name="T45" fmla="*/ 27 h 27"/>
                  <a:gd name="T46" fmla="*/ 83 w 161"/>
                  <a:gd name="T47" fmla="*/ 27 h 27"/>
                  <a:gd name="T48" fmla="*/ 67 w 161"/>
                  <a:gd name="T49" fmla="*/ 27 h 27"/>
                  <a:gd name="T50" fmla="*/ 57 w 161"/>
                  <a:gd name="T51" fmla="*/ 27 h 27"/>
                  <a:gd name="T52" fmla="*/ 48 w 161"/>
                  <a:gd name="T53" fmla="*/ 27 h 27"/>
                  <a:gd name="T54" fmla="*/ 39 w 161"/>
                  <a:gd name="T55" fmla="*/ 27 h 27"/>
                  <a:gd name="T56" fmla="*/ 31 w 161"/>
                  <a:gd name="T57" fmla="*/ 26 h 27"/>
                  <a:gd name="T58" fmla="*/ 23 w 161"/>
                  <a:gd name="T59" fmla="*/ 25 h 27"/>
                  <a:gd name="T60" fmla="*/ 17 w 161"/>
                  <a:gd name="T61" fmla="*/ 24 h 27"/>
                  <a:gd name="T62" fmla="*/ 11 w 161"/>
                  <a:gd name="T63" fmla="*/ 22 h 27"/>
                  <a:gd name="T64" fmla="*/ 6 w 161"/>
                  <a:gd name="T65" fmla="*/ 22 h 27"/>
                  <a:gd name="T66" fmla="*/ 3 w 161"/>
                  <a:gd name="T67" fmla="*/ 20 h 27"/>
                  <a:gd name="T68" fmla="*/ 1 w 161"/>
                  <a:gd name="T69" fmla="*/ 18 h 27"/>
                  <a:gd name="T70" fmla="*/ 0 w 161"/>
                  <a:gd name="T71" fmla="*/ 17 h 27"/>
                  <a:gd name="T72" fmla="*/ 1 w 161"/>
                  <a:gd name="T73" fmla="*/ 14 h 27"/>
                  <a:gd name="T74" fmla="*/ 4 w 161"/>
                  <a:gd name="T75" fmla="*/ 13 h 27"/>
                  <a:gd name="T76" fmla="*/ 7 w 161"/>
                  <a:gd name="T77" fmla="*/ 11 h 27"/>
                  <a:gd name="T78" fmla="*/ 12 w 161"/>
                  <a:gd name="T79" fmla="*/ 9 h 27"/>
                  <a:gd name="T80" fmla="*/ 17 w 161"/>
                  <a:gd name="T81" fmla="*/ 8 h 27"/>
                  <a:gd name="T82" fmla="*/ 24 w 161"/>
                  <a:gd name="T83" fmla="*/ 6 h 27"/>
                  <a:gd name="T84" fmla="*/ 31 w 161"/>
                  <a:gd name="T85" fmla="*/ 4 h 27"/>
                  <a:gd name="T86" fmla="*/ 40 w 161"/>
                  <a:gd name="T87" fmla="*/ 4 h 27"/>
                  <a:gd name="T88" fmla="*/ 49 w 161"/>
                  <a:gd name="T89" fmla="*/ 3 h 27"/>
                  <a:gd name="T90" fmla="*/ 58 w 161"/>
                  <a:gd name="T91" fmla="*/ 2 h 27"/>
                  <a:gd name="T92" fmla="*/ 68 w 161"/>
                  <a:gd name="T93" fmla="*/ 1 h 27"/>
                  <a:gd name="T94" fmla="*/ 79 w 161"/>
                  <a:gd name="T95" fmla="*/ 0 h 27"/>
                  <a:gd name="T96" fmla="*/ 94 w 161"/>
                  <a:gd name="T97" fmla="*/ 0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1"/>
                  <a:gd name="T148" fmla="*/ 0 h 27"/>
                  <a:gd name="T149" fmla="*/ 161 w 161"/>
                  <a:gd name="T150" fmla="*/ 27 h 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1" h="27">
                    <a:moveTo>
                      <a:pt x="94" y="0"/>
                    </a:moveTo>
                    <a:lnTo>
                      <a:pt x="104" y="0"/>
                    </a:lnTo>
                    <a:lnTo>
                      <a:pt x="114" y="1"/>
                    </a:lnTo>
                    <a:lnTo>
                      <a:pt x="122" y="1"/>
                    </a:lnTo>
                    <a:lnTo>
                      <a:pt x="131" y="2"/>
                    </a:lnTo>
                    <a:lnTo>
                      <a:pt x="138" y="3"/>
                    </a:lnTo>
                    <a:lnTo>
                      <a:pt x="145" y="4"/>
                    </a:lnTo>
                    <a:lnTo>
                      <a:pt x="151" y="5"/>
                    </a:lnTo>
                    <a:lnTo>
                      <a:pt x="155" y="7"/>
                    </a:lnTo>
                    <a:lnTo>
                      <a:pt x="158" y="9"/>
                    </a:lnTo>
                    <a:lnTo>
                      <a:pt x="160" y="10"/>
                    </a:lnTo>
                    <a:lnTo>
                      <a:pt x="161" y="12"/>
                    </a:lnTo>
                    <a:lnTo>
                      <a:pt x="160" y="14"/>
                    </a:lnTo>
                    <a:lnTo>
                      <a:pt x="158" y="16"/>
                    </a:lnTo>
                    <a:lnTo>
                      <a:pt x="155" y="18"/>
                    </a:lnTo>
                    <a:lnTo>
                      <a:pt x="150" y="19"/>
                    </a:lnTo>
                    <a:lnTo>
                      <a:pt x="144" y="21"/>
                    </a:lnTo>
                    <a:lnTo>
                      <a:pt x="138" y="22"/>
                    </a:lnTo>
                    <a:lnTo>
                      <a:pt x="129" y="23"/>
                    </a:lnTo>
                    <a:lnTo>
                      <a:pt x="121" y="24"/>
                    </a:lnTo>
                    <a:lnTo>
                      <a:pt x="112" y="25"/>
                    </a:lnTo>
                    <a:lnTo>
                      <a:pt x="102" y="26"/>
                    </a:lnTo>
                    <a:lnTo>
                      <a:pt x="93" y="27"/>
                    </a:lnTo>
                    <a:lnTo>
                      <a:pt x="83" y="27"/>
                    </a:lnTo>
                    <a:lnTo>
                      <a:pt x="67" y="27"/>
                    </a:lnTo>
                    <a:lnTo>
                      <a:pt x="57" y="27"/>
                    </a:lnTo>
                    <a:lnTo>
                      <a:pt x="48" y="27"/>
                    </a:lnTo>
                    <a:lnTo>
                      <a:pt x="39" y="27"/>
                    </a:lnTo>
                    <a:lnTo>
                      <a:pt x="31" y="26"/>
                    </a:lnTo>
                    <a:lnTo>
                      <a:pt x="23" y="25"/>
                    </a:lnTo>
                    <a:lnTo>
                      <a:pt x="17" y="24"/>
                    </a:lnTo>
                    <a:lnTo>
                      <a:pt x="11" y="22"/>
                    </a:lnTo>
                    <a:lnTo>
                      <a:pt x="6" y="22"/>
                    </a:lnTo>
                    <a:lnTo>
                      <a:pt x="3" y="20"/>
                    </a:lnTo>
                    <a:lnTo>
                      <a:pt x="1" y="18"/>
                    </a:lnTo>
                    <a:lnTo>
                      <a:pt x="0" y="17"/>
                    </a:lnTo>
                    <a:lnTo>
                      <a:pt x="1" y="14"/>
                    </a:lnTo>
                    <a:lnTo>
                      <a:pt x="4" y="13"/>
                    </a:lnTo>
                    <a:lnTo>
                      <a:pt x="7" y="11"/>
                    </a:lnTo>
                    <a:lnTo>
                      <a:pt x="12" y="9"/>
                    </a:lnTo>
                    <a:lnTo>
                      <a:pt x="17" y="8"/>
                    </a:lnTo>
                    <a:lnTo>
                      <a:pt x="24" y="6"/>
                    </a:lnTo>
                    <a:lnTo>
                      <a:pt x="31" y="4"/>
                    </a:lnTo>
                    <a:lnTo>
                      <a:pt x="40" y="4"/>
                    </a:lnTo>
                    <a:lnTo>
                      <a:pt x="49" y="3"/>
                    </a:lnTo>
                    <a:lnTo>
                      <a:pt x="58" y="2"/>
                    </a:lnTo>
                    <a:lnTo>
                      <a:pt x="68" y="1"/>
                    </a:lnTo>
                    <a:lnTo>
                      <a:pt x="79" y="0"/>
                    </a:lnTo>
                    <a:lnTo>
                      <a:pt x="94" y="0"/>
                    </a:lnTo>
                    <a:close/>
                  </a:path>
                </a:pathLst>
              </a:custGeom>
              <a:solidFill>
                <a:srgbClr val="BF7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51" name="Freeform 788"/>
              <p:cNvSpPr>
                <a:spLocks/>
              </p:cNvSpPr>
              <p:nvPr/>
            </p:nvSpPr>
            <p:spPr bwMode="auto">
              <a:xfrm>
                <a:off x="2065" y="3859"/>
                <a:ext cx="161" cy="16"/>
              </a:xfrm>
              <a:custGeom>
                <a:avLst/>
                <a:gdLst>
                  <a:gd name="T0" fmla="*/ 161 w 161"/>
                  <a:gd name="T1" fmla="*/ 0 h 16"/>
                  <a:gd name="T2" fmla="*/ 160 w 161"/>
                  <a:gd name="T3" fmla="*/ 2 h 16"/>
                  <a:gd name="T4" fmla="*/ 158 w 161"/>
                  <a:gd name="T5" fmla="*/ 4 h 16"/>
                  <a:gd name="T6" fmla="*/ 155 w 161"/>
                  <a:gd name="T7" fmla="*/ 6 h 16"/>
                  <a:gd name="T8" fmla="*/ 150 w 161"/>
                  <a:gd name="T9" fmla="*/ 7 h 16"/>
                  <a:gd name="T10" fmla="*/ 144 w 161"/>
                  <a:gd name="T11" fmla="*/ 9 h 16"/>
                  <a:gd name="T12" fmla="*/ 138 w 161"/>
                  <a:gd name="T13" fmla="*/ 11 h 16"/>
                  <a:gd name="T14" fmla="*/ 129 w 161"/>
                  <a:gd name="T15" fmla="*/ 12 h 16"/>
                  <a:gd name="T16" fmla="*/ 121 w 161"/>
                  <a:gd name="T17" fmla="*/ 13 h 16"/>
                  <a:gd name="T18" fmla="*/ 112 w 161"/>
                  <a:gd name="T19" fmla="*/ 14 h 16"/>
                  <a:gd name="T20" fmla="*/ 102 w 161"/>
                  <a:gd name="T21" fmla="*/ 15 h 16"/>
                  <a:gd name="T22" fmla="*/ 93 w 161"/>
                  <a:gd name="T23" fmla="*/ 15 h 16"/>
                  <a:gd name="T24" fmla="*/ 83 w 161"/>
                  <a:gd name="T25" fmla="*/ 16 h 16"/>
                  <a:gd name="T26" fmla="*/ 67 w 161"/>
                  <a:gd name="T27" fmla="*/ 16 h 16"/>
                  <a:gd name="T28" fmla="*/ 57 w 161"/>
                  <a:gd name="T29" fmla="*/ 16 h 16"/>
                  <a:gd name="T30" fmla="*/ 48 w 161"/>
                  <a:gd name="T31" fmla="*/ 15 h 16"/>
                  <a:gd name="T32" fmla="*/ 39 w 161"/>
                  <a:gd name="T33" fmla="*/ 15 h 16"/>
                  <a:gd name="T34" fmla="*/ 31 w 161"/>
                  <a:gd name="T35" fmla="*/ 15 h 16"/>
                  <a:gd name="T36" fmla="*/ 23 w 161"/>
                  <a:gd name="T37" fmla="*/ 14 h 16"/>
                  <a:gd name="T38" fmla="*/ 17 w 161"/>
                  <a:gd name="T39" fmla="*/ 12 h 16"/>
                  <a:gd name="T40" fmla="*/ 11 w 161"/>
                  <a:gd name="T41" fmla="*/ 11 h 16"/>
                  <a:gd name="T42" fmla="*/ 6 w 161"/>
                  <a:gd name="T43" fmla="*/ 10 h 16"/>
                  <a:gd name="T44" fmla="*/ 3 w 161"/>
                  <a:gd name="T45" fmla="*/ 8 h 16"/>
                  <a:gd name="T46" fmla="*/ 1 w 161"/>
                  <a:gd name="T47" fmla="*/ 6 h 16"/>
                  <a:gd name="T48" fmla="*/ 0 w 161"/>
                  <a:gd name="T49" fmla="*/ 5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16"/>
                  <a:gd name="T77" fmla="*/ 161 w 161"/>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16">
                    <a:moveTo>
                      <a:pt x="161" y="0"/>
                    </a:moveTo>
                    <a:lnTo>
                      <a:pt x="160" y="2"/>
                    </a:lnTo>
                    <a:lnTo>
                      <a:pt x="158" y="4"/>
                    </a:lnTo>
                    <a:lnTo>
                      <a:pt x="155" y="6"/>
                    </a:lnTo>
                    <a:lnTo>
                      <a:pt x="150" y="7"/>
                    </a:lnTo>
                    <a:lnTo>
                      <a:pt x="144" y="9"/>
                    </a:lnTo>
                    <a:lnTo>
                      <a:pt x="138" y="11"/>
                    </a:lnTo>
                    <a:lnTo>
                      <a:pt x="129" y="12"/>
                    </a:lnTo>
                    <a:lnTo>
                      <a:pt x="121" y="13"/>
                    </a:lnTo>
                    <a:lnTo>
                      <a:pt x="112" y="14"/>
                    </a:lnTo>
                    <a:lnTo>
                      <a:pt x="102" y="15"/>
                    </a:lnTo>
                    <a:lnTo>
                      <a:pt x="93" y="15"/>
                    </a:lnTo>
                    <a:lnTo>
                      <a:pt x="83" y="16"/>
                    </a:lnTo>
                    <a:lnTo>
                      <a:pt x="67" y="16"/>
                    </a:lnTo>
                    <a:lnTo>
                      <a:pt x="57" y="16"/>
                    </a:lnTo>
                    <a:lnTo>
                      <a:pt x="48" y="15"/>
                    </a:lnTo>
                    <a:lnTo>
                      <a:pt x="39" y="15"/>
                    </a:lnTo>
                    <a:lnTo>
                      <a:pt x="31" y="15"/>
                    </a:lnTo>
                    <a:lnTo>
                      <a:pt x="23" y="14"/>
                    </a:lnTo>
                    <a:lnTo>
                      <a:pt x="17" y="12"/>
                    </a:lnTo>
                    <a:lnTo>
                      <a:pt x="11" y="11"/>
                    </a:lnTo>
                    <a:lnTo>
                      <a:pt x="6" y="10"/>
                    </a:lnTo>
                    <a:lnTo>
                      <a:pt x="3" y="8"/>
                    </a:lnTo>
                    <a:lnTo>
                      <a:pt x="1" y="6"/>
                    </a:lnTo>
                    <a:lnTo>
                      <a:pt x="0" y="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252" name="Freeform 789"/>
              <p:cNvSpPr>
                <a:spLocks/>
              </p:cNvSpPr>
              <p:nvPr/>
            </p:nvSpPr>
            <p:spPr bwMode="auto">
              <a:xfrm>
                <a:off x="2065" y="3605"/>
                <a:ext cx="161" cy="27"/>
              </a:xfrm>
              <a:custGeom>
                <a:avLst/>
                <a:gdLst>
                  <a:gd name="T0" fmla="*/ 94 w 161"/>
                  <a:gd name="T1" fmla="*/ 0 h 27"/>
                  <a:gd name="T2" fmla="*/ 104 w 161"/>
                  <a:gd name="T3" fmla="*/ 0 h 27"/>
                  <a:gd name="T4" fmla="*/ 114 w 161"/>
                  <a:gd name="T5" fmla="*/ 1 h 27"/>
                  <a:gd name="T6" fmla="*/ 122 w 161"/>
                  <a:gd name="T7" fmla="*/ 1 h 27"/>
                  <a:gd name="T8" fmla="*/ 131 w 161"/>
                  <a:gd name="T9" fmla="*/ 2 h 27"/>
                  <a:gd name="T10" fmla="*/ 138 w 161"/>
                  <a:gd name="T11" fmla="*/ 3 h 27"/>
                  <a:gd name="T12" fmla="*/ 145 w 161"/>
                  <a:gd name="T13" fmla="*/ 4 h 27"/>
                  <a:gd name="T14" fmla="*/ 151 w 161"/>
                  <a:gd name="T15" fmla="*/ 5 h 27"/>
                  <a:gd name="T16" fmla="*/ 155 w 161"/>
                  <a:gd name="T17" fmla="*/ 7 h 27"/>
                  <a:gd name="T18" fmla="*/ 158 w 161"/>
                  <a:gd name="T19" fmla="*/ 9 h 27"/>
                  <a:gd name="T20" fmla="*/ 160 w 161"/>
                  <a:gd name="T21" fmla="*/ 10 h 27"/>
                  <a:gd name="T22" fmla="*/ 161 w 161"/>
                  <a:gd name="T23" fmla="*/ 12 h 27"/>
                  <a:gd name="T24" fmla="*/ 160 w 161"/>
                  <a:gd name="T25" fmla="*/ 14 h 27"/>
                  <a:gd name="T26" fmla="*/ 158 w 161"/>
                  <a:gd name="T27" fmla="*/ 16 h 27"/>
                  <a:gd name="T28" fmla="*/ 155 w 161"/>
                  <a:gd name="T29" fmla="*/ 18 h 27"/>
                  <a:gd name="T30" fmla="*/ 150 w 161"/>
                  <a:gd name="T31" fmla="*/ 19 h 27"/>
                  <a:gd name="T32" fmla="*/ 144 w 161"/>
                  <a:gd name="T33" fmla="*/ 21 h 27"/>
                  <a:gd name="T34" fmla="*/ 138 w 161"/>
                  <a:gd name="T35" fmla="*/ 22 h 27"/>
                  <a:gd name="T36" fmla="*/ 129 w 161"/>
                  <a:gd name="T37" fmla="*/ 23 h 27"/>
                  <a:gd name="T38" fmla="*/ 121 w 161"/>
                  <a:gd name="T39" fmla="*/ 24 h 27"/>
                  <a:gd name="T40" fmla="*/ 112 w 161"/>
                  <a:gd name="T41" fmla="*/ 25 h 27"/>
                  <a:gd name="T42" fmla="*/ 102 w 161"/>
                  <a:gd name="T43" fmla="*/ 26 h 27"/>
                  <a:gd name="T44" fmla="*/ 93 w 161"/>
                  <a:gd name="T45" fmla="*/ 27 h 27"/>
                  <a:gd name="T46" fmla="*/ 83 w 161"/>
                  <a:gd name="T47" fmla="*/ 27 h 27"/>
                  <a:gd name="T48" fmla="*/ 67 w 161"/>
                  <a:gd name="T49" fmla="*/ 27 h 27"/>
                  <a:gd name="T50" fmla="*/ 57 w 161"/>
                  <a:gd name="T51" fmla="*/ 27 h 27"/>
                  <a:gd name="T52" fmla="*/ 48 w 161"/>
                  <a:gd name="T53" fmla="*/ 27 h 27"/>
                  <a:gd name="T54" fmla="*/ 39 w 161"/>
                  <a:gd name="T55" fmla="*/ 27 h 27"/>
                  <a:gd name="T56" fmla="*/ 31 w 161"/>
                  <a:gd name="T57" fmla="*/ 26 h 27"/>
                  <a:gd name="T58" fmla="*/ 23 w 161"/>
                  <a:gd name="T59" fmla="*/ 25 h 27"/>
                  <a:gd name="T60" fmla="*/ 17 w 161"/>
                  <a:gd name="T61" fmla="*/ 24 h 27"/>
                  <a:gd name="T62" fmla="*/ 11 w 161"/>
                  <a:gd name="T63" fmla="*/ 22 h 27"/>
                  <a:gd name="T64" fmla="*/ 6 w 161"/>
                  <a:gd name="T65" fmla="*/ 22 h 27"/>
                  <a:gd name="T66" fmla="*/ 3 w 161"/>
                  <a:gd name="T67" fmla="*/ 20 h 27"/>
                  <a:gd name="T68" fmla="*/ 1 w 161"/>
                  <a:gd name="T69" fmla="*/ 18 h 27"/>
                  <a:gd name="T70" fmla="*/ 0 w 161"/>
                  <a:gd name="T71" fmla="*/ 17 h 27"/>
                  <a:gd name="T72" fmla="*/ 1 w 161"/>
                  <a:gd name="T73" fmla="*/ 14 h 27"/>
                  <a:gd name="T74" fmla="*/ 4 w 161"/>
                  <a:gd name="T75" fmla="*/ 13 h 27"/>
                  <a:gd name="T76" fmla="*/ 7 w 161"/>
                  <a:gd name="T77" fmla="*/ 11 h 27"/>
                  <a:gd name="T78" fmla="*/ 12 w 161"/>
                  <a:gd name="T79" fmla="*/ 9 h 27"/>
                  <a:gd name="T80" fmla="*/ 17 w 161"/>
                  <a:gd name="T81" fmla="*/ 8 h 27"/>
                  <a:gd name="T82" fmla="*/ 24 w 161"/>
                  <a:gd name="T83" fmla="*/ 6 h 27"/>
                  <a:gd name="T84" fmla="*/ 31 w 161"/>
                  <a:gd name="T85" fmla="*/ 4 h 27"/>
                  <a:gd name="T86" fmla="*/ 40 w 161"/>
                  <a:gd name="T87" fmla="*/ 4 h 27"/>
                  <a:gd name="T88" fmla="*/ 49 w 161"/>
                  <a:gd name="T89" fmla="*/ 3 h 27"/>
                  <a:gd name="T90" fmla="*/ 58 w 161"/>
                  <a:gd name="T91" fmla="*/ 2 h 27"/>
                  <a:gd name="T92" fmla="*/ 68 w 161"/>
                  <a:gd name="T93" fmla="*/ 1 h 27"/>
                  <a:gd name="T94" fmla="*/ 79 w 161"/>
                  <a:gd name="T95" fmla="*/ 0 h 27"/>
                  <a:gd name="T96" fmla="*/ 94 w 161"/>
                  <a:gd name="T97" fmla="*/ 0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1"/>
                  <a:gd name="T148" fmla="*/ 0 h 27"/>
                  <a:gd name="T149" fmla="*/ 161 w 161"/>
                  <a:gd name="T150" fmla="*/ 27 h 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1" h="27">
                    <a:moveTo>
                      <a:pt x="94" y="0"/>
                    </a:moveTo>
                    <a:lnTo>
                      <a:pt x="104" y="0"/>
                    </a:lnTo>
                    <a:lnTo>
                      <a:pt x="114" y="1"/>
                    </a:lnTo>
                    <a:lnTo>
                      <a:pt x="122" y="1"/>
                    </a:lnTo>
                    <a:lnTo>
                      <a:pt x="131" y="2"/>
                    </a:lnTo>
                    <a:lnTo>
                      <a:pt x="138" y="3"/>
                    </a:lnTo>
                    <a:lnTo>
                      <a:pt x="145" y="4"/>
                    </a:lnTo>
                    <a:lnTo>
                      <a:pt x="151" y="5"/>
                    </a:lnTo>
                    <a:lnTo>
                      <a:pt x="155" y="7"/>
                    </a:lnTo>
                    <a:lnTo>
                      <a:pt x="158" y="9"/>
                    </a:lnTo>
                    <a:lnTo>
                      <a:pt x="160" y="10"/>
                    </a:lnTo>
                    <a:lnTo>
                      <a:pt x="161" y="12"/>
                    </a:lnTo>
                    <a:lnTo>
                      <a:pt x="160" y="14"/>
                    </a:lnTo>
                    <a:lnTo>
                      <a:pt x="158" y="16"/>
                    </a:lnTo>
                    <a:lnTo>
                      <a:pt x="155" y="18"/>
                    </a:lnTo>
                    <a:lnTo>
                      <a:pt x="150" y="19"/>
                    </a:lnTo>
                    <a:lnTo>
                      <a:pt x="144" y="21"/>
                    </a:lnTo>
                    <a:lnTo>
                      <a:pt x="138" y="22"/>
                    </a:lnTo>
                    <a:lnTo>
                      <a:pt x="129" y="23"/>
                    </a:lnTo>
                    <a:lnTo>
                      <a:pt x="121" y="24"/>
                    </a:lnTo>
                    <a:lnTo>
                      <a:pt x="112" y="25"/>
                    </a:lnTo>
                    <a:lnTo>
                      <a:pt x="102" y="26"/>
                    </a:lnTo>
                    <a:lnTo>
                      <a:pt x="93" y="27"/>
                    </a:lnTo>
                    <a:lnTo>
                      <a:pt x="83" y="27"/>
                    </a:lnTo>
                    <a:lnTo>
                      <a:pt x="67" y="27"/>
                    </a:lnTo>
                    <a:lnTo>
                      <a:pt x="57" y="27"/>
                    </a:lnTo>
                    <a:lnTo>
                      <a:pt x="48" y="27"/>
                    </a:lnTo>
                    <a:lnTo>
                      <a:pt x="39" y="27"/>
                    </a:lnTo>
                    <a:lnTo>
                      <a:pt x="31" y="26"/>
                    </a:lnTo>
                    <a:lnTo>
                      <a:pt x="23" y="25"/>
                    </a:lnTo>
                    <a:lnTo>
                      <a:pt x="17" y="24"/>
                    </a:lnTo>
                    <a:lnTo>
                      <a:pt x="11" y="22"/>
                    </a:lnTo>
                    <a:lnTo>
                      <a:pt x="6" y="22"/>
                    </a:lnTo>
                    <a:lnTo>
                      <a:pt x="3" y="20"/>
                    </a:lnTo>
                    <a:lnTo>
                      <a:pt x="1" y="18"/>
                    </a:lnTo>
                    <a:lnTo>
                      <a:pt x="0" y="17"/>
                    </a:lnTo>
                    <a:lnTo>
                      <a:pt x="1" y="14"/>
                    </a:lnTo>
                    <a:lnTo>
                      <a:pt x="4" y="13"/>
                    </a:lnTo>
                    <a:lnTo>
                      <a:pt x="7" y="11"/>
                    </a:lnTo>
                    <a:lnTo>
                      <a:pt x="12" y="9"/>
                    </a:lnTo>
                    <a:lnTo>
                      <a:pt x="17" y="8"/>
                    </a:lnTo>
                    <a:lnTo>
                      <a:pt x="24" y="6"/>
                    </a:lnTo>
                    <a:lnTo>
                      <a:pt x="31" y="4"/>
                    </a:lnTo>
                    <a:lnTo>
                      <a:pt x="40" y="4"/>
                    </a:lnTo>
                    <a:lnTo>
                      <a:pt x="49" y="3"/>
                    </a:lnTo>
                    <a:lnTo>
                      <a:pt x="58" y="2"/>
                    </a:lnTo>
                    <a:lnTo>
                      <a:pt x="68" y="1"/>
                    </a:lnTo>
                    <a:lnTo>
                      <a:pt x="79" y="0"/>
                    </a:lnTo>
                    <a:lnTo>
                      <a:pt x="94"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253" name="Line 790"/>
              <p:cNvSpPr>
                <a:spLocks noChangeShapeType="1"/>
              </p:cNvSpPr>
              <p:nvPr/>
            </p:nvSpPr>
            <p:spPr bwMode="auto">
              <a:xfrm flipV="1">
                <a:off x="2226" y="3617"/>
                <a:ext cx="0" cy="2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254" name="Line 791"/>
              <p:cNvSpPr>
                <a:spLocks noChangeShapeType="1"/>
              </p:cNvSpPr>
              <p:nvPr/>
            </p:nvSpPr>
            <p:spPr bwMode="auto">
              <a:xfrm flipV="1">
                <a:off x="2065" y="3622"/>
                <a:ext cx="0" cy="2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255" name="Freeform 792"/>
              <p:cNvSpPr>
                <a:spLocks/>
              </p:cNvSpPr>
              <p:nvPr/>
            </p:nvSpPr>
            <p:spPr bwMode="auto">
              <a:xfrm>
                <a:off x="2433" y="3628"/>
                <a:ext cx="1" cy="233"/>
              </a:xfrm>
              <a:custGeom>
                <a:avLst/>
                <a:gdLst>
                  <a:gd name="T0" fmla="*/ 1 w 1"/>
                  <a:gd name="T1" fmla="*/ 231 h 233"/>
                  <a:gd name="T2" fmla="*/ 0 w 1"/>
                  <a:gd name="T3" fmla="*/ 233 h 233"/>
                  <a:gd name="T4" fmla="*/ 0 w 1"/>
                  <a:gd name="T5" fmla="*/ 3 h 233"/>
                  <a:gd name="T6" fmla="*/ 1 w 1"/>
                  <a:gd name="T7" fmla="*/ 0 h 233"/>
                  <a:gd name="T8" fmla="*/ 1 w 1"/>
                  <a:gd name="T9" fmla="*/ 231 h 233"/>
                  <a:gd name="T10" fmla="*/ 0 60000 65536"/>
                  <a:gd name="T11" fmla="*/ 0 60000 65536"/>
                  <a:gd name="T12" fmla="*/ 0 60000 65536"/>
                  <a:gd name="T13" fmla="*/ 0 60000 65536"/>
                  <a:gd name="T14" fmla="*/ 0 60000 65536"/>
                  <a:gd name="T15" fmla="*/ 0 w 1"/>
                  <a:gd name="T16" fmla="*/ 0 h 233"/>
                  <a:gd name="T17" fmla="*/ 1 w 1"/>
                  <a:gd name="T18" fmla="*/ 233 h 233"/>
                </a:gdLst>
                <a:ahLst/>
                <a:cxnLst>
                  <a:cxn ang="T10">
                    <a:pos x="T0" y="T1"/>
                  </a:cxn>
                  <a:cxn ang="T11">
                    <a:pos x="T2" y="T3"/>
                  </a:cxn>
                  <a:cxn ang="T12">
                    <a:pos x="T4" y="T5"/>
                  </a:cxn>
                  <a:cxn ang="T13">
                    <a:pos x="T6" y="T7"/>
                  </a:cxn>
                  <a:cxn ang="T14">
                    <a:pos x="T8" y="T9"/>
                  </a:cxn>
                </a:cxnLst>
                <a:rect l="T15" t="T16" r="T17" b="T18"/>
                <a:pathLst>
                  <a:path w="1" h="233">
                    <a:moveTo>
                      <a:pt x="1" y="231"/>
                    </a:moveTo>
                    <a:lnTo>
                      <a:pt x="0" y="233"/>
                    </a:lnTo>
                    <a:lnTo>
                      <a:pt x="0" y="3"/>
                    </a:lnTo>
                    <a:lnTo>
                      <a:pt x="1" y="0"/>
                    </a:lnTo>
                    <a:lnTo>
                      <a:pt x="1" y="231"/>
                    </a:lnTo>
                    <a:close/>
                  </a:path>
                </a:pathLst>
              </a:custGeom>
              <a:solidFill>
                <a:srgbClr val="8D55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56" name="Freeform 793"/>
              <p:cNvSpPr>
                <a:spLocks/>
              </p:cNvSpPr>
              <p:nvPr/>
            </p:nvSpPr>
            <p:spPr bwMode="auto">
              <a:xfrm>
                <a:off x="2430" y="3631"/>
                <a:ext cx="3" cy="232"/>
              </a:xfrm>
              <a:custGeom>
                <a:avLst/>
                <a:gdLst>
                  <a:gd name="T0" fmla="*/ 3 w 3"/>
                  <a:gd name="T1" fmla="*/ 230 h 232"/>
                  <a:gd name="T2" fmla="*/ 0 w 3"/>
                  <a:gd name="T3" fmla="*/ 232 h 232"/>
                  <a:gd name="T4" fmla="*/ 0 w 3"/>
                  <a:gd name="T5" fmla="*/ 1 h 232"/>
                  <a:gd name="T6" fmla="*/ 3 w 3"/>
                  <a:gd name="T7" fmla="*/ 0 h 232"/>
                  <a:gd name="T8" fmla="*/ 3 w 3"/>
                  <a:gd name="T9" fmla="*/ 230 h 232"/>
                  <a:gd name="T10" fmla="*/ 0 60000 65536"/>
                  <a:gd name="T11" fmla="*/ 0 60000 65536"/>
                  <a:gd name="T12" fmla="*/ 0 60000 65536"/>
                  <a:gd name="T13" fmla="*/ 0 60000 65536"/>
                  <a:gd name="T14" fmla="*/ 0 60000 65536"/>
                  <a:gd name="T15" fmla="*/ 0 w 3"/>
                  <a:gd name="T16" fmla="*/ 0 h 232"/>
                  <a:gd name="T17" fmla="*/ 3 w 3"/>
                  <a:gd name="T18" fmla="*/ 232 h 232"/>
                </a:gdLst>
                <a:ahLst/>
                <a:cxnLst>
                  <a:cxn ang="T10">
                    <a:pos x="T0" y="T1"/>
                  </a:cxn>
                  <a:cxn ang="T11">
                    <a:pos x="T2" y="T3"/>
                  </a:cxn>
                  <a:cxn ang="T12">
                    <a:pos x="T4" y="T5"/>
                  </a:cxn>
                  <a:cxn ang="T13">
                    <a:pos x="T6" y="T7"/>
                  </a:cxn>
                  <a:cxn ang="T14">
                    <a:pos x="T8" y="T9"/>
                  </a:cxn>
                </a:cxnLst>
                <a:rect l="T15" t="T16" r="T17" b="T18"/>
                <a:pathLst>
                  <a:path w="3" h="232">
                    <a:moveTo>
                      <a:pt x="3" y="230"/>
                    </a:moveTo>
                    <a:lnTo>
                      <a:pt x="0" y="232"/>
                    </a:lnTo>
                    <a:lnTo>
                      <a:pt x="0" y="1"/>
                    </a:lnTo>
                    <a:lnTo>
                      <a:pt x="3" y="0"/>
                    </a:lnTo>
                    <a:lnTo>
                      <a:pt x="3" y="230"/>
                    </a:lnTo>
                    <a:close/>
                  </a:path>
                </a:pathLst>
              </a:custGeom>
              <a:solidFill>
                <a:srgbClr val="9459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57" name="Freeform 794"/>
              <p:cNvSpPr>
                <a:spLocks/>
              </p:cNvSpPr>
              <p:nvPr/>
            </p:nvSpPr>
            <p:spPr bwMode="auto">
              <a:xfrm>
                <a:off x="2427" y="3632"/>
                <a:ext cx="3" cy="233"/>
              </a:xfrm>
              <a:custGeom>
                <a:avLst/>
                <a:gdLst>
                  <a:gd name="T0" fmla="*/ 3 w 3"/>
                  <a:gd name="T1" fmla="*/ 231 h 233"/>
                  <a:gd name="T2" fmla="*/ 0 w 3"/>
                  <a:gd name="T3" fmla="*/ 233 h 233"/>
                  <a:gd name="T4" fmla="*/ 0 w 3"/>
                  <a:gd name="T5" fmla="*/ 2 h 233"/>
                  <a:gd name="T6" fmla="*/ 3 w 3"/>
                  <a:gd name="T7" fmla="*/ 0 h 233"/>
                  <a:gd name="T8" fmla="*/ 3 w 3"/>
                  <a:gd name="T9" fmla="*/ 231 h 233"/>
                  <a:gd name="T10" fmla="*/ 0 60000 65536"/>
                  <a:gd name="T11" fmla="*/ 0 60000 65536"/>
                  <a:gd name="T12" fmla="*/ 0 60000 65536"/>
                  <a:gd name="T13" fmla="*/ 0 60000 65536"/>
                  <a:gd name="T14" fmla="*/ 0 60000 65536"/>
                  <a:gd name="T15" fmla="*/ 0 w 3"/>
                  <a:gd name="T16" fmla="*/ 0 h 233"/>
                  <a:gd name="T17" fmla="*/ 3 w 3"/>
                  <a:gd name="T18" fmla="*/ 233 h 233"/>
                </a:gdLst>
                <a:ahLst/>
                <a:cxnLst>
                  <a:cxn ang="T10">
                    <a:pos x="T0" y="T1"/>
                  </a:cxn>
                  <a:cxn ang="T11">
                    <a:pos x="T2" y="T3"/>
                  </a:cxn>
                  <a:cxn ang="T12">
                    <a:pos x="T4" y="T5"/>
                  </a:cxn>
                  <a:cxn ang="T13">
                    <a:pos x="T6" y="T7"/>
                  </a:cxn>
                  <a:cxn ang="T14">
                    <a:pos x="T8" y="T9"/>
                  </a:cxn>
                </a:cxnLst>
                <a:rect l="T15" t="T16" r="T17" b="T18"/>
                <a:pathLst>
                  <a:path w="3" h="233">
                    <a:moveTo>
                      <a:pt x="3" y="231"/>
                    </a:moveTo>
                    <a:lnTo>
                      <a:pt x="0" y="233"/>
                    </a:lnTo>
                    <a:lnTo>
                      <a:pt x="0" y="2"/>
                    </a:lnTo>
                    <a:lnTo>
                      <a:pt x="3" y="0"/>
                    </a:lnTo>
                    <a:lnTo>
                      <a:pt x="3" y="231"/>
                    </a:lnTo>
                    <a:close/>
                  </a:path>
                </a:pathLst>
              </a:custGeom>
              <a:solidFill>
                <a:srgbClr val="9A5D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58" name="Freeform 795"/>
              <p:cNvSpPr>
                <a:spLocks/>
              </p:cNvSpPr>
              <p:nvPr/>
            </p:nvSpPr>
            <p:spPr bwMode="auto">
              <a:xfrm>
                <a:off x="2422" y="3634"/>
                <a:ext cx="5" cy="232"/>
              </a:xfrm>
              <a:custGeom>
                <a:avLst/>
                <a:gdLst>
                  <a:gd name="T0" fmla="*/ 5 w 5"/>
                  <a:gd name="T1" fmla="*/ 231 h 232"/>
                  <a:gd name="T2" fmla="*/ 0 w 5"/>
                  <a:gd name="T3" fmla="*/ 232 h 232"/>
                  <a:gd name="T4" fmla="*/ 0 w 5"/>
                  <a:gd name="T5" fmla="*/ 2 h 232"/>
                  <a:gd name="T6" fmla="*/ 5 w 5"/>
                  <a:gd name="T7" fmla="*/ 0 h 232"/>
                  <a:gd name="T8" fmla="*/ 5 w 5"/>
                  <a:gd name="T9" fmla="*/ 231 h 232"/>
                  <a:gd name="T10" fmla="*/ 0 60000 65536"/>
                  <a:gd name="T11" fmla="*/ 0 60000 65536"/>
                  <a:gd name="T12" fmla="*/ 0 60000 65536"/>
                  <a:gd name="T13" fmla="*/ 0 60000 65536"/>
                  <a:gd name="T14" fmla="*/ 0 60000 65536"/>
                  <a:gd name="T15" fmla="*/ 0 w 5"/>
                  <a:gd name="T16" fmla="*/ 0 h 232"/>
                  <a:gd name="T17" fmla="*/ 5 w 5"/>
                  <a:gd name="T18" fmla="*/ 232 h 232"/>
                </a:gdLst>
                <a:ahLst/>
                <a:cxnLst>
                  <a:cxn ang="T10">
                    <a:pos x="T0" y="T1"/>
                  </a:cxn>
                  <a:cxn ang="T11">
                    <a:pos x="T2" y="T3"/>
                  </a:cxn>
                  <a:cxn ang="T12">
                    <a:pos x="T4" y="T5"/>
                  </a:cxn>
                  <a:cxn ang="T13">
                    <a:pos x="T6" y="T7"/>
                  </a:cxn>
                  <a:cxn ang="T14">
                    <a:pos x="T8" y="T9"/>
                  </a:cxn>
                </a:cxnLst>
                <a:rect l="T15" t="T16" r="T17" b="T18"/>
                <a:pathLst>
                  <a:path w="5" h="232">
                    <a:moveTo>
                      <a:pt x="5" y="231"/>
                    </a:moveTo>
                    <a:lnTo>
                      <a:pt x="0" y="232"/>
                    </a:lnTo>
                    <a:lnTo>
                      <a:pt x="0" y="2"/>
                    </a:lnTo>
                    <a:lnTo>
                      <a:pt x="5" y="0"/>
                    </a:lnTo>
                    <a:lnTo>
                      <a:pt x="5" y="231"/>
                    </a:lnTo>
                    <a:close/>
                  </a:path>
                </a:pathLst>
              </a:custGeom>
              <a:solidFill>
                <a:srgbClr val="A161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59" name="Freeform 796"/>
              <p:cNvSpPr>
                <a:spLocks/>
              </p:cNvSpPr>
              <p:nvPr/>
            </p:nvSpPr>
            <p:spPr bwMode="auto">
              <a:xfrm>
                <a:off x="2416" y="3636"/>
                <a:ext cx="6" cy="232"/>
              </a:xfrm>
              <a:custGeom>
                <a:avLst/>
                <a:gdLst>
                  <a:gd name="T0" fmla="*/ 6 w 6"/>
                  <a:gd name="T1" fmla="*/ 230 h 232"/>
                  <a:gd name="T2" fmla="*/ 0 w 6"/>
                  <a:gd name="T3" fmla="*/ 232 h 232"/>
                  <a:gd name="T4" fmla="*/ 0 w 6"/>
                  <a:gd name="T5" fmla="*/ 1 h 232"/>
                  <a:gd name="T6" fmla="*/ 6 w 6"/>
                  <a:gd name="T7" fmla="*/ 0 h 232"/>
                  <a:gd name="T8" fmla="*/ 6 w 6"/>
                  <a:gd name="T9" fmla="*/ 230 h 232"/>
                  <a:gd name="T10" fmla="*/ 0 60000 65536"/>
                  <a:gd name="T11" fmla="*/ 0 60000 65536"/>
                  <a:gd name="T12" fmla="*/ 0 60000 65536"/>
                  <a:gd name="T13" fmla="*/ 0 60000 65536"/>
                  <a:gd name="T14" fmla="*/ 0 60000 65536"/>
                  <a:gd name="T15" fmla="*/ 0 w 6"/>
                  <a:gd name="T16" fmla="*/ 0 h 232"/>
                  <a:gd name="T17" fmla="*/ 6 w 6"/>
                  <a:gd name="T18" fmla="*/ 232 h 232"/>
                </a:gdLst>
                <a:ahLst/>
                <a:cxnLst>
                  <a:cxn ang="T10">
                    <a:pos x="T0" y="T1"/>
                  </a:cxn>
                  <a:cxn ang="T11">
                    <a:pos x="T2" y="T3"/>
                  </a:cxn>
                  <a:cxn ang="T12">
                    <a:pos x="T4" y="T5"/>
                  </a:cxn>
                  <a:cxn ang="T13">
                    <a:pos x="T6" y="T7"/>
                  </a:cxn>
                  <a:cxn ang="T14">
                    <a:pos x="T8" y="T9"/>
                  </a:cxn>
                </a:cxnLst>
                <a:rect l="T15" t="T16" r="T17" b="T18"/>
                <a:pathLst>
                  <a:path w="6" h="232">
                    <a:moveTo>
                      <a:pt x="6" y="230"/>
                    </a:moveTo>
                    <a:lnTo>
                      <a:pt x="0" y="232"/>
                    </a:lnTo>
                    <a:lnTo>
                      <a:pt x="0" y="1"/>
                    </a:lnTo>
                    <a:lnTo>
                      <a:pt x="6" y="0"/>
                    </a:lnTo>
                    <a:lnTo>
                      <a:pt x="6" y="230"/>
                    </a:lnTo>
                    <a:close/>
                  </a:path>
                </a:pathLst>
              </a:custGeom>
              <a:solidFill>
                <a:srgbClr val="A865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60" name="Freeform 797"/>
              <p:cNvSpPr>
                <a:spLocks/>
              </p:cNvSpPr>
              <p:nvPr/>
            </p:nvSpPr>
            <p:spPr bwMode="auto">
              <a:xfrm>
                <a:off x="2409" y="3637"/>
                <a:ext cx="7" cy="233"/>
              </a:xfrm>
              <a:custGeom>
                <a:avLst/>
                <a:gdLst>
                  <a:gd name="T0" fmla="*/ 7 w 7"/>
                  <a:gd name="T1" fmla="*/ 231 h 233"/>
                  <a:gd name="T2" fmla="*/ 0 w 7"/>
                  <a:gd name="T3" fmla="*/ 233 h 233"/>
                  <a:gd name="T4" fmla="*/ 0 w 7"/>
                  <a:gd name="T5" fmla="*/ 2 h 233"/>
                  <a:gd name="T6" fmla="*/ 7 w 7"/>
                  <a:gd name="T7" fmla="*/ 0 h 233"/>
                  <a:gd name="T8" fmla="*/ 7 w 7"/>
                  <a:gd name="T9" fmla="*/ 231 h 233"/>
                  <a:gd name="T10" fmla="*/ 0 60000 65536"/>
                  <a:gd name="T11" fmla="*/ 0 60000 65536"/>
                  <a:gd name="T12" fmla="*/ 0 60000 65536"/>
                  <a:gd name="T13" fmla="*/ 0 60000 65536"/>
                  <a:gd name="T14" fmla="*/ 0 60000 65536"/>
                  <a:gd name="T15" fmla="*/ 0 w 7"/>
                  <a:gd name="T16" fmla="*/ 0 h 233"/>
                  <a:gd name="T17" fmla="*/ 7 w 7"/>
                  <a:gd name="T18" fmla="*/ 233 h 233"/>
                </a:gdLst>
                <a:ahLst/>
                <a:cxnLst>
                  <a:cxn ang="T10">
                    <a:pos x="T0" y="T1"/>
                  </a:cxn>
                  <a:cxn ang="T11">
                    <a:pos x="T2" y="T3"/>
                  </a:cxn>
                  <a:cxn ang="T12">
                    <a:pos x="T4" y="T5"/>
                  </a:cxn>
                  <a:cxn ang="T13">
                    <a:pos x="T6" y="T7"/>
                  </a:cxn>
                  <a:cxn ang="T14">
                    <a:pos x="T8" y="T9"/>
                  </a:cxn>
                </a:cxnLst>
                <a:rect l="T15" t="T16" r="T17" b="T18"/>
                <a:pathLst>
                  <a:path w="7" h="233">
                    <a:moveTo>
                      <a:pt x="7" y="231"/>
                    </a:moveTo>
                    <a:lnTo>
                      <a:pt x="0" y="233"/>
                    </a:lnTo>
                    <a:lnTo>
                      <a:pt x="0" y="2"/>
                    </a:lnTo>
                    <a:lnTo>
                      <a:pt x="7" y="0"/>
                    </a:lnTo>
                    <a:lnTo>
                      <a:pt x="7" y="231"/>
                    </a:lnTo>
                    <a:close/>
                  </a:path>
                </a:pathLst>
              </a:custGeom>
              <a:solidFill>
                <a:srgbClr val="AE6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61" name="Freeform 798"/>
              <p:cNvSpPr>
                <a:spLocks/>
              </p:cNvSpPr>
              <p:nvPr/>
            </p:nvSpPr>
            <p:spPr bwMode="auto">
              <a:xfrm>
                <a:off x="2402" y="3639"/>
                <a:ext cx="7" cy="232"/>
              </a:xfrm>
              <a:custGeom>
                <a:avLst/>
                <a:gdLst>
                  <a:gd name="T0" fmla="*/ 7 w 7"/>
                  <a:gd name="T1" fmla="*/ 231 h 232"/>
                  <a:gd name="T2" fmla="*/ 0 w 7"/>
                  <a:gd name="T3" fmla="*/ 232 h 232"/>
                  <a:gd name="T4" fmla="*/ 0 w 7"/>
                  <a:gd name="T5" fmla="*/ 2 h 232"/>
                  <a:gd name="T6" fmla="*/ 7 w 7"/>
                  <a:gd name="T7" fmla="*/ 0 h 232"/>
                  <a:gd name="T8" fmla="*/ 7 w 7"/>
                  <a:gd name="T9" fmla="*/ 231 h 232"/>
                  <a:gd name="T10" fmla="*/ 0 60000 65536"/>
                  <a:gd name="T11" fmla="*/ 0 60000 65536"/>
                  <a:gd name="T12" fmla="*/ 0 60000 65536"/>
                  <a:gd name="T13" fmla="*/ 0 60000 65536"/>
                  <a:gd name="T14" fmla="*/ 0 60000 65536"/>
                  <a:gd name="T15" fmla="*/ 0 w 7"/>
                  <a:gd name="T16" fmla="*/ 0 h 232"/>
                  <a:gd name="T17" fmla="*/ 7 w 7"/>
                  <a:gd name="T18" fmla="*/ 232 h 232"/>
                </a:gdLst>
                <a:ahLst/>
                <a:cxnLst>
                  <a:cxn ang="T10">
                    <a:pos x="T0" y="T1"/>
                  </a:cxn>
                  <a:cxn ang="T11">
                    <a:pos x="T2" y="T3"/>
                  </a:cxn>
                  <a:cxn ang="T12">
                    <a:pos x="T4" y="T5"/>
                  </a:cxn>
                  <a:cxn ang="T13">
                    <a:pos x="T6" y="T7"/>
                  </a:cxn>
                  <a:cxn ang="T14">
                    <a:pos x="T8" y="T9"/>
                  </a:cxn>
                </a:cxnLst>
                <a:rect l="T15" t="T16" r="T17" b="T18"/>
                <a:pathLst>
                  <a:path w="7" h="232">
                    <a:moveTo>
                      <a:pt x="7" y="231"/>
                    </a:moveTo>
                    <a:lnTo>
                      <a:pt x="0" y="232"/>
                    </a:lnTo>
                    <a:lnTo>
                      <a:pt x="0" y="2"/>
                    </a:lnTo>
                    <a:lnTo>
                      <a:pt x="7" y="0"/>
                    </a:lnTo>
                    <a:lnTo>
                      <a:pt x="7" y="231"/>
                    </a:lnTo>
                    <a:close/>
                  </a:path>
                </a:pathLst>
              </a:custGeom>
              <a:solidFill>
                <a:srgbClr val="B56D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62" name="Freeform 799"/>
              <p:cNvSpPr>
                <a:spLocks/>
              </p:cNvSpPr>
              <p:nvPr/>
            </p:nvSpPr>
            <p:spPr bwMode="auto">
              <a:xfrm>
                <a:off x="2394" y="3641"/>
                <a:ext cx="8" cy="231"/>
              </a:xfrm>
              <a:custGeom>
                <a:avLst/>
                <a:gdLst>
                  <a:gd name="T0" fmla="*/ 8 w 8"/>
                  <a:gd name="T1" fmla="*/ 230 h 231"/>
                  <a:gd name="T2" fmla="*/ 0 w 8"/>
                  <a:gd name="T3" fmla="*/ 231 h 231"/>
                  <a:gd name="T4" fmla="*/ 0 w 8"/>
                  <a:gd name="T5" fmla="*/ 0 h 231"/>
                  <a:gd name="T6" fmla="*/ 8 w 8"/>
                  <a:gd name="T7" fmla="*/ 0 h 231"/>
                  <a:gd name="T8" fmla="*/ 8 w 8"/>
                  <a:gd name="T9" fmla="*/ 230 h 231"/>
                  <a:gd name="T10" fmla="*/ 0 60000 65536"/>
                  <a:gd name="T11" fmla="*/ 0 60000 65536"/>
                  <a:gd name="T12" fmla="*/ 0 60000 65536"/>
                  <a:gd name="T13" fmla="*/ 0 60000 65536"/>
                  <a:gd name="T14" fmla="*/ 0 60000 65536"/>
                  <a:gd name="T15" fmla="*/ 0 w 8"/>
                  <a:gd name="T16" fmla="*/ 0 h 231"/>
                  <a:gd name="T17" fmla="*/ 8 w 8"/>
                  <a:gd name="T18" fmla="*/ 231 h 231"/>
                </a:gdLst>
                <a:ahLst/>
                <a:cxnLst>
                  <a:cxn ang="T10">
                    <a:pos x="T0" y="T1"/>
                  </a:cxn>
                  <a:cxn ang="T11">
                    <a:pos x="T2" y="T3"/>
                  </a:cxn>
                  <a:cxn ang="T12">
                    <a:pos x="T4" y="T5"/>
                  </a:cxn>
                  <a:cxn ang="T13">
                    <a:pos x="T6" y="T7"/>
                  </a:cxn>
                  <a:cxn ang="T14">
                    <a:pos x="T8" y="T9"/>
                  </a:cxn>
                </a:cxnLst>
                <a:rect l="T15" t="T16" r="T17" b="T18"/>
                <a:pathLst>
                  <a:path w="8" h="231">
                    <a:moveTo>
                      <a:pt x="8" y="230"/>
                    </a:moveTo>
                    <a:lnTo>
                      <a:pt x="0" y="231"/>
                    </a:lnTo>
                    <a:lnTo>
                      <a:pt x="0" y="0"/>
                    </a:lnTo>
                    <a:lnTo>
                      <a:pt x="8" y="0"/>
                    </a:lnTo>
                    <a:lnTo>
                      <a:pt x="8" y="230"/>
                    </a:lnTo>
                    <a:close/>
                  </a:path>
                </a:pathLst>
              </a:custGeom>
              <a:solidFill>
                <a:srgbClr val="BC71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63" name="Freeform 800"/>
              <p:cNvSpPr>
                <a:spLocks/>
              </p:cNvSpPr>
              <p:nvPr/>
            </p:nvSpPr>
            <p:spPr bwMode="auto">
              <a:xfrm>
                <a:off x="2385" y="3641"/>
                <a:ext cx="9" cy="232"/>
              </a:xfrm>
              <a:custGeom>
                <a:avLst/>
                <a:gdLst>
                  <a:gd name="T0" fmla="*/ 9 w 9"/>
                  <a:gd name="T1" fmla="*/ 231 h 232"/>
                  <a:gd name="T2" fmla="*/ 0 w 9"/>
                  <a:gd name="T3" fmla="*/ 232 h 232"/>
                  <a:gd name="T4" fmla="*/ 0 w 9"/>
                  <a:gd name="T5" fmla="*/ 1 h 232"/>
                  <a:gd name="T6" fmla="*/ 9 w 9"/>
                  <a:gd name="T7" fmla="*/ 0 h 232"/>
                  <a:gd name="T8" fmla="*/ 9 w 9"/>
                  <a:gd name="T9" fmla="*/ 231 h 232"/>
                  <a:gd name="T10" fmla="*/ 0 60000 65536"/>
                  <a:gd name="T11" fmla="*/ 0 60000 65536"/>
                  <a:gd name="T12" fmla="*/ 0 60000 65536"/>
                  <a:gd name="T13" fmla="*/ 0 60000 65536"/>
                  <a:gd name="T14" fmla="*/ 0 60000 65536"/>
                  <a:gd name="T15" fmla="*/ 0 w 9"/>
                  <a:gd name="T16" fmla="*/ 0 h 232"/>
                  <a:gd name="T17" fmla="*/ 9 w 9"/>
                  <a:gd name="T18" fmla="*/ 232 h 232"/>
                </a:gdLst>
                <a:ahLst/>
                <a:cxnLst>
                  <a:cxn ang="T10">
                    <a:pos x="T0" y="T1"/>
                  </a:cxn>
                  <a:cxn ang="T11">
                    <a:pos x="T2" y="T3"/>
                  </a:cxn>
                  <a:cxn ang="T12">
                    <a:pos x="T4" y="T5"/>
                  </a:cxn>
                  <a:cxn ang="T13">
                    <a:pos x="T6" y="T7"/>
                  </a:cxn>
                  <a:cxn ang="T14">
                    <a:pos x="T8" y="T9"/>
                  </a:cxn>
                </a:cxnLst>
                <a:rect l="T15" t="T16" r="T17" b="T18"/>
                <a:pathLst>
                  <a:path w="9" h="232">
                    <a:moveTo>
                      <a:pt x="9" y="231"/>
                    </a:moveTo>
                    <a:lnTo>
                      <a:pt x="0" y="232"/>
                    </a:lnTo>
                    <a:lnTo>
                      <a:pt x="0" y="1"/>
                    </a:lnTo>
                    <a:lnTo>
                      <a:pt x="9" y="0"/>
                    </a:lnTo>
                    <a:lnTo>
                      <a:pt x="9" y="231"/>
                    </a:lnTo>
                    <a:close/>
                  </a:path>
                </a:pathLst>
              </a:custGeom>
              <a:solidFill>
                <a:srgbClr val="C375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64" name="Freeform 801"/>
              <p:cNvSpPr>
                <a:spLocks/>
              </p:cNvSpPr>
              <p:nvPr/>
            </p:nvSpPr>
            <p:spPr bwMode="auto">
              <a:xfrm>
                <a:off x="2375" y="3642"/>
                <a:ext cx="10" cy="232"/>
              </a:xfrm>
              <a:custGeom>
                <a:avLst/>
                <a:gdLst>
                  <a:gd name="T0" fmla="*/ 10 w 10"/>
                  <a:gd name="T1" fmla="*/ 231 h 232"/>
                  <a:gd name="T2" fmla="*/ 0 w 10"/>
                  <a:gd name="T3" fmla="*/ 232 h 232"/>
                  <a:gd name="T4" fmla="*/ 0 w 10"/>
                  <a:gd name="T5" fmla="*/ 1 h 232"/>
                  <a:gd name="T6" fmla="*/ 10 w 10"/>
                  <a:gd name="T7" fmla="*/ 0 h 232"/>
                  <a:gd name="T8" fmla="*/ 10 w 10"/>
                  <a:gd name="T9" fmla="*/ 231 h 232"/>
                  <a:gd name="T10" fmla="*/ 0 60000 65536"/>
                  <a:gd name="T11" fmla="*/ 0 60000 65536"/>
                  <a:gd name="T12" fmla="*/ 0 60000 65536"/>
                  <a:gd name="T13" fmla="*/ 0 60000 65536"/>
                  <a:gd name="T14" fmla="*/ 0 60000 65536"/>
                  <a:gd name="T15" fmla="*/ 0 w 10"/>
                  <a:gd name="T16" fmla="*/ 0 h 232"/>
                  <a:gd name="T17" fmla="*/ 10 w 10"/>
                  <a:gd name="T18" fmla="*/ 232 h 232"/>
                </a:gdLst>
                <a:ahLst/>
                <a:cxnLst>
                  <a:cxn ang="T10">
                    <a:pos x="T0" y="T1"/>
                  </a:cxn>
                  <a:cxn ang="T11">
                    <a:pos x="T2" y="T3"/>
                  </a:cxn>
                  <a:cxn ang="T12">
                    <a:pos x="T4" y="T5"/>
                  </a:cxn>
                  <a:cxn ang="T13">
                    <a:pos x="T6" y="T7"/>
                  </a:cxn>
                  <a:cxn ang="T14">
                    <a:pos x="T8" y="T9"/>
                  </a:cxn>
                </a:cxnLst>
                <a:rect l="T15" t="T16" r="T17" b="T18"/>
                <a:pathLst>
                  <a:path w="10" h="232">
                    <a:moveTo>
                      <a:pt x="10" y="231"/>
                    </a:moveTo>
                    <a:lnTo>
                      <a:pt x="0" y="232"/>
                    </a:lnTo>
                    <a:lnTo>
                      <a:pt x="0" y="1"/>
                    </a:lnTo>
                    <a:lnTo>
                      <a:pt x="10" y="0"/>
                    </a:lnTo>
                    <a:lnTo>
                      <a:pt x="10" y="231"/>
                    </a:lnTo>
                    <a:close/>
                  </a:path>
                </a:pathLst>
              </a:custGeom>
              <a:solidFill>
                <a:srgbClr val="C97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65" name="Freeform 802"/>
              <p:cNvSpPr>
                <a:spLocks/>
              </p:cNvSpPr>
              <p:nvPr/>
            </p:nvSpPr>
            <p:spPr bwMode="auto">
              <a:xfrm>
                <a:off x="2365" y="3643"/>
                <a:ext cx="10" cy="231"/>
              </a:xfrm>
              <a:custGeom>
                <a:avLst/>
                <a:gdLst>
                  <a:gd name="T0" fmla="*/ 10 w 10"/>
                  <a:gd name="T1" fmla="*/ 231 h 231"/>
                  <a:gd name="T2" fmla="*/ 0 w 10"/>
                  <a:gd name="T3" fmla="*/ 231 h 231"/>
                  <a:gd name="T4" fmla="*/ 0 w 10"/>
                  <a:gd name="T5" fmla="*/ 1 h 231"/>
                  <a:gd name="T6" fmla="*/ 10 w 10"/>
                  <a:gd name="T7" fmla="*/ 0 h 231"/>
                  <a:gd name="T8" fmla="*/ 10 w 10"/>
                  <a:gd name="T9" fmla="*/ 231 h 231"/>
                  <a:gd name="T10" fmla="*/ 0 60000 65536"/>
                  <a:gd name="T11" fmla="*/ 0 60000 65536"/>
                  <a:gd name="T12" fmla="*/ 0 60000 65536"/>
                  <a:gd name="T13" fmla="*/ 0 60000 65536"/>
                  <a:gd name="T14" fmla="*/ 0 60000 65536"/>
                  <a:gd name="T15" fmla="*/ 0 w 10"/>
                  <a:gd name="T16" fmla="*/ 0 h 231"/>
                  <a:gd name="T17" fmla="*/ 10 w 10"/>
                  <a:gd name="T18" fmla="*/ 231 h 231"/>
                </a:gdLst>
                <a:ahLst/>
                <a:cxnLst>
                  <a:cxn ang="T10">
                    <a:pos x="T0" y="T1"/>
                  </a:cxn>
                  <a:cxn ang="T11">
                    <a:pos x="T2" y="T3"/>
                  </a:cxn>
                  <a:cxn ang="T12">
                    <a:pos x="T4" y="T5"/>
                  </a:cxn>
                  <a:cxn ang="T13">
                    <a:pos x="T6" y="T7"/>
                  </a:cxn>
                  <a:cxn ang="T14">
                    <a:pos x="T8" y="T9"/>
                  </a:cxn>
                </a:cxnLst>
                <a:rect l="T15" t="T16" r="T17" b="T18"/>
                <a:pathLst>
                  <a:path w="10" h="231">
                    <a:moveTo>
                      <a:pt x="10" y="231"/>
                    </a:moveTo>
                    <a:lnTo>
                      <a:pt x="0" y="231"/>
                    </a:lnTo>
                    <a:lnTo>
                      <a:pt x="0" y="1"/>
                    </a:lnTo>
                    <a:lnTo>
                      <a:pt x="10" y="0"/>
                    </a:lnTo>
                    <a:lnTo>
                      <a:pt x="10" y="231"/>
                    </a:lnTo>
                    <a:close/>
                  </a:path>
                </a:pathLst>
              </a:custGeom>
              <a:solidFill>
                <a:srgbClr val="D07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66" name="Freeform 803"/>
              <p:cNvSpPr>
                <a:spLocks/>
              </p:cNvSpPr>
              <p:nvPr/>
            </p:nvSpPr>
            <p:spPr bwMode="auto">
              <a:xfrm>
                <a:off x="2354" y="3644"/>
                <a:ext cx="11" cy="231"/>
              </a:xfrm>
              <a:custGeom>
                <a:avLst/>
                <a:gdLst>
                  <a:gd name="T0" fmla="*/ 11 w 11"/>
                  <a:gd name="T1" fmla="*/ 230 h 231"/>
                  <a:gd name="T2" fmla="*/ 0 w 11"/>
                  <a:gd name="T3" fmla="*/ 231 h 231"/>
                  <a:gd name="T4" fmla="*/ 0 w 11"/>
                  <a:gd name="T5" fmla="*/ 1 h 231"/>
                  <a:gd name="T6" fmla="*/ 11 w 11"/>
                  <a:gd name="T7" fmla="*/ 0 h 231"/>
                  <a:gd name="T8" fmla="*/ 11 w 11"/>
                  <a:gd name="T9" fmla="*/ 230 h 231"/>
                  <a:gd name="T10" fmla="*/ 0 60000 65536"/>
                  <a:gd name="T11" fmla="*/ 0 60000 65536"/>
                  <a:gd name="T12" fmla="*/ 0 60000 65536"/>
                  <a:gd name="T13" fmla="*/ 0 60000 65536"/>
                  <a:gd name="T14" fmla="*/ 0 60000 65536"/>
                  <a:gd name="T15" fmla="*/ 0 w 11"/>
                  <a:gd name="T16" fmla="*/ 0 h 231"/>
                  <a:gd name="T17" fmla="*/ 11 w 11"/>
                  <a:gd name="T18" fmla="*/ 231 h 231"/>
                </a:gdLst>
                <a:ahLst/>
                <a:cxnLst>
                  <a:cxn ang="T10">
                    <a:pos x="T0" y="T1"/>
                  </a:cxn>
                  <a:cxn ang="T11">
                    <a:pos x="T2" y="T3"/>
                  </a:cxn>
                  <a:cxn ang="T12">
                    <a:pos x="T4" y="T5"/>
                  </a:cxn>
                  <a:cxn ang="T13">
                    <a:pos x="T6" y="T7"/>
                  </a:cxn>
                  <a:cxn ang="T14">
                    <a:pos x="T8" y="T9"/>
                  </a:cxn>
                </a:cxnLst>
                <a:rect l="T15" t="T16" r="T17" b="T18"/>
                <a:pathLst>
                  <a:path w="11" h="231">
                    <a:moveTo>
                      <a:pt x="11" y="230"/>
                    </a:moveTo>
                    <a:lnTo>
                      <a:pt x="0" y="231"/>
                    </a:lnTo>
                    <a:lnTo>
                      <a:pt x="0" y="1"/>
                    </a:lnTo>
                    <a:lnTo>
                      <a:pt x="11" y="0"/>
                    </a:lnTo>
                    <a:lnTo>
                      <a:pt x="11" y="230"/>
                    </a:lnTo>
                    <a:close/>
                  </a:path>
                </a:pathLst>
              </a:custGeom>
              <a:solidFill>
                <a:srgbClr val="D781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67" name="Rectangle 804"/>
              <p:cNvSpPr>
                <a:spLocks noChangeArrowheads="1"/>
              </p:cNvSpPr>
              <p:nvPr/>
            </p:nvSpPr>
            <p:spPr bwMode="auto">
              <a:xfrm>
                <a:off x="2339" y="3645"/>
                <a:ext cx="15" cy="230"/>
              </a:xfrm>
              <a:prstGeom prst="rect">
                <a:avLst/>
              </a:prstGeom>
              <a:solidFill>
                <a:srgbClr val="DD85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8268" name="Rectangle 805"/>
              <p:cNvSpPr>
                <a:spLocks noChangeArrowheads="1"/>
              </p:cNvSpPr>
              <p:nvPr/>
            </p:nvSpPr>
            <p:spPr bwMode="auto">
              <a:xfrm>
                <a:off x="2329" y="3645"/>
                <a:ext cx="10" cy="230"/>
              </a:xfrm>
              <a:prstGeom prst="rect">
                <a:avLst/>
              </a:prstGeom>
              <a:solidFill>
                <a:srgbClr val="E48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8269" name="Freeform 806"/>
              <p:cNvSpPr>
                <a:spLocks/>
              </p:cNvSpPr>
              <p:nvPr/>
            </p:nvSpPr>
            <p:spPr bwMode="auto">
              <a:xfrm>
                <a:off x="2319" y="3644"/>
                <a:ext cx="10" cy="231"/>
              </a:xfrm>
              <a:custGeom>
                <a:avLst/>
                <a:gdLst>
                  <a:gd name="T0" fmla="*/ 10 w 10"/>
                  <a:gd name="T1" fmla="*/ 231 h 231"/>
                  <a:gd name="T2" fmla="*/ 0 w 10"/>
                  <a:gd name="T3" fmla="*/ 230 h 231"/>
                  <a:gd name="T4" fmla="*/ 0 w 10"/>
                  <a:gd name="T5" fmla="*/ 0 h 231"/>
                  <a:gd name="T6" fmla="*/ 10 w 10"/>
                  <a:gd name="T7" fmla="*/ 1 h 231"/>
                  <a:gd name="T8" fmla="*/ 10 w 10"/>
                  <a:gd name="T9" fmla="*/ 231 h 231"/>
                  <a:gd name="T10" fmla="*/ 0 60000 65536"/>
                  <a:gd name="T11" fmla="*/ 0 60000 65536"/>
                  <a:gd name="T12" fmla="*/ 0 60000 65536"/>
                  <a:gd name="T13" fmla="*/ 0 60000 65536"/>
                  <a:gd name="T14" fmla="*/ 0 60000 65536"/>
                  <a:gd name="T15" fmla="*/ 0 w 10"/>
                  <a:gd name="T16" fmla="*/ 0 h 231"/>
                  <a:gd name="T17" fmla="*/ 10 w 10"/>
                  <a:gd name="T18" fmla="*/ 231 h 231"/>
                </a:gdLst>
                <a:ahLst/>
                <a:cxnLst>
                  <a:cxn ang="T10">
                    <a:pos x="T0" y="T1"/>
                  </a:cxn>
                  <a:cxn ang="T11">
                    <a:pos x="T2" y="T3"/>
                  </a:cxn>
                  <a:cxn ang="T12">
                    <a:pos x="T4" y="T5"/>
                  </a:cxn>
                  <a:cxn ang="T13">
                    <a:pos x="T6" y="T7"/>
                  </a:cxn>
                  <a:cxn ang="T14">
                    <a:pos x="T8" y="T9"/>
                  </a:cxn>
                </a:cxnLst>
                <a:rect l="T15" t="T16" r="T17" b="T18"/>
                <a:pathLst>
                  <a:path w="10" h="231">
                    <a:moveTo>
                      <a:pt x="10" y="231"/>
                    </a:moveTo>
                    <a:lnTo>
                      <a:pt x="0" y="230"/>
                    </a:lnTo>
                    <a:lnTo>
                      <a:pt x="0" y="0"/>
                    </a:lnTo>
                    <a:lnTo>
                      <a:pt x="10" y="1"/>
                    </a:lnTo>
                    <a:lnTo>
                      <a:pt x="10" y="231"/>
                    </a:lnTo>
                    <a:close/>
                  </a:path>
                </a:pathLst>
              </a:custGeom>
              <a:solidFill>
                <a:srgbClr val="EB8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7842" name="Group 1508"/>
            <p:cNvGrpSpPr>
              <a:grpSpLocks/>
            </p:cNvGrpSpPr>
            <p:nvPr/>
          </p:nvGrpSpPr>
          <p:grpSpPr bwMode="auto">
            <a:xfrm>
              <a:off x="158" y="2886"/>
              <a:ext cx="3064" cy="1022"/>
              <a:chOff x="158" y="2886"/>
              <a:chExt cx="3064" cy="1022"/>
            </a:xfrm>
          </p:grpSpPr>
          <p:sp>
            <p:nvSpPr>
              <p:cNvPr id="17871" name="Rectangle 808"/>
              <p:cNvSpPr>
                <a:spLocks noChangeArrowheads="1"/>
              </p:cNvSpPr>
              <p:nvPr/>
            </p:nvSpPr>
            <p:spPr bwMode="auto">
              <a:xfrm>
                <a:off x="1857" y="3628"/>
                <a:ext cx="8" cy="230"/>
              </a:xfrm>
              <a:prstGeom prst="rect">
                <a:avLst/>
              </a:prstGeom>
              <a:solidFill>
                <a:srgbClr val="F29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872" name="Freeform 809"/>
              <p:cNvSpPr>
                <a:spLocks/>
              </p:cNvSpPr>
              <p:nvPr/>
            </p:nvSpPr>
            <p:spPr bwMode="auto">
              <a:xfrm>
                <a:off x="1848" y="3627"/>
                <a:ext cx="9" cy="231"/>
              </a:xfrm>
              <a:custGeom>
                <a:avLst/>
                <a:gdLst>
                  <a:gd name="T0" fmla="*/ 9 w 9"/>
                  <a:gd name="T1" fmla="*/ 231 h 231"/>
                  <a:gd name="T2" fmla="*/ 0 w 9"/>
                  <a:gd name="T3" fmla="*/ 231 h 231"/>
                  <a:gd name="T4" fmla="*/ 0 w 9"/>
                  <a:gd name="T5" fmla="*/ 0 h 231"/>
                  <a:gd name="T6" fmla="*/ 9 w 9"/>
                  <a:gd name="T7" fmla="*/ 1 h 231"/>
                  <a:gd name="T8" fmla="*/ 9 w 9"/>
                  <a:gd name="T9" fmla="*/ 231 h 231"/>
                  <a:gd name="T10" fmla="*/ 0 60000 65536"/>
                  <a:gd name="T11" fmla="*/ 0 60000 65536"/>
                  <a:gd name="T12" fmla="*/ 0 60000 65536"/>
                  <a:gd name="T13" fmla="*/ 0 60000 65536"/>
                  <a:gd name="T14" fmla="*/ 0 60000 65536"/>
                  <a:gd name="T15" fmla="*/ 0 w 9"/>
                  <a:gd name="T16" fmla="*/ 0 h 231"/>
                  <a:gd name="T17" fmla="*/ 9 w 9"/>
                  <a:gd name="T18" fmla="*/ 231 h 231"/>
                </a:gdLst>
                <a:ahLst/>
                <a:cxnLst>
                  <a:cxn ang="T10">
                    <a:pos x="T0" y="T1"/>
                  </a:cxn>
                  <a:cxn ang="T11">
                    <a:pos x="T2" y="T3"/>
                  </a:cxn>
                  <a:cxn ang="T12">
                    <a:pos x="T4" y="T5"/>
                  </a:cxn>
                  <a:cxn ang="T13">
                    <a:pos x="T6" y="T7"/>
                  </a:cxn>
                  <a:cxn ang="T14">
                    <a:pos x="T8" y="T9"/>
                  </a:cxn>
                </a:cxnLst>
                <a:rect l="T15" t="T16" r="T17" b="T18"/>
                <a:pathLst>
                  <a:path w="9" h="231">
                    <a:moveTo>
                      <a:pt x="9" y="231"/>
                    </a:moveTo>
                    <a:lnTo>
                      <a:pt x="0" y="231"/>
                    </a:lnTo>
                    <a:lnTo>
                      <a:pt x="0" y="0"/>
                    </a:lnTo>
                    <a:lnTo>
                      <a:pt x="9" y="1"/>
                    </a:lnTo>
                    <a:lnTo>
                      <a:pt x="9" y="231"/>
                    </a:lnTo>
                    <a:close/>
                  </a:path>
                </a:pathLst>
              </a:custGeom>
              <a:solidFill>
                <a:srgbClr val="F895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73" name="Freeform 810"/>
              <p:cNvSpPr>
                <a:spLocks/>
              </p:cNvSpPr>
              <p:nvPr/>
            </p:nvSpPr>
            <p:spPr bwMode="auto">
              <a:xfrm>
                <a:off x="1841" y="3626"/>
                <a:ext cx="7" cy="232"/>
              </a:xfrm>
              <a:custGeom>
                <a:avLst/>
                <a:gdLst>
                  <a:gd name="T0" fmla="*/ 7 w 7"/>
                  <a:gd name="T1" fmla="*/ 232 h 232"/>
                  <a:gd name="T2" fmla="*/ 0 w 7"/>
                  <a:gd name="T3" fmla="*/ 231 h 232"/>
                  <a:gd name="T4" fmla="*/ 0 w 7"/>
                  <a:gd name="T5" fmla="*/ 0 h 232"/>
                  <a:gd name="T6" fmla="*/ 7 w 7"/>
                  <a:gd name="T7" fmla="*/ 1 h 232"/>
                  <a:gd name="T8" fmla="*/ 7 w 7"/>
                  <a:gd name="T9" fmla="*/ 232 h 232"/>
                  <a:gd name="T10" fmla="*/ 0 60000 65536"/>
                  <a:gd name="T11" fmla="*/ 0 60000 65536"/>
                  <a:gd name="T12" fmla="*/ 0 60000 65536"/>
                  <a:gd name="T13" fmla="*/ 0 60000 65536"/>
                  <a:gd name="T14" fmla="*/ 0 60000 65536"/>
                  <a:gd name="T15" fmla="*/ 0 w 7"/>
                  <a:gd name="T16" fmla="*/ 0 h 232"/>
                  <a:gd name="T17" fmla="*/ 7 w 7"/>
                  <a:gd name="T18" fmla="*/ 232 h 232"/>
                </a:gdLst>
                <a:ahLst/>
                <a:cxnLst>
                  <a:cxn ang="T10">
                    <a:pos x="T0" y="T1"/>
                  </a:cxn>
                  <a:cxn ang="T11">
                    <a:pos x="T2" y="T3"/>
                  </a:cxn>
                  <a:cxn ang="T12">
                    <a:pos x="T4" y="T5"/>
                  </a:cxn>
                  <a:cxn ang="T13">
                    <a:pos x="T6" y="T7"/>
                  </a:cxn>
                  <a:cxn ang="T14">
                    <a:pos x="T8" y="T9"/>
                  </a:cxn>
                </a:cxnLst>
                <a:rect l="T15" t="T16" r="T17" b="T18"/>
                <a:pathLst>
                  <a:path w="7" h="232">
                    <a:moveTo>
                      <a:pt x="7" y="232"/>
                    </a:moveTo>
                    <a:lnTo>
                      <a:pt x="0" y="231"/>
                    </a:lnTo>
                    <a:lnTo>
                      <a:pt x="0" y="0"/>
                    </a:lnTo>
                    <a:lnTo>
                      <a:pt x="7" y="1"/>
                    </a:lnTo>
                    <a:lnTo>
                      <a:pt x="7" y="232"/>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74" name="Freeform 811"/>
              <p:cNvSpPr>
                <a:spLocks/>
              </p:cNvSpPr>
              <p:nvPr/>
            </p:nvSpPr>
            <p:spPr bwMode="auto">
              <a:xfrm>
                <a:off x="1834" y="3625"/>
                <a:ext cx="7" cy="232"/>
              </a:xfrm>
              <a:custGeom>
                <a:avLst/>
                <a:gdLst>
                  <a:gd name="T0" fmla="*/ 7 w 7"/>
                  <a:gd name="T1" fmla="*/ 232 h 232"/>
                  <a:gd name="T2" fmla="*/ 0 w 7"/>
                  <a:gd name="T3" fmla="*/ 230 h 232"/>
                  <a:gd name="T4" fmla="*/ 0 w 7"/>
                  <a:gd name="T5" fmla="*/ 0 h 232"/>
                  <a:gd name="T6" fmla="*/ 7 w 7"/>
                  <a:gd name="T7" fmla="*/ 1 h 232"/>
                  <a:gd name="T8" fmla="*/ 7 w 7"/>
                  <a:gd name="T9" fmla="*/ 232 h 232"/>
                  <a:gd name="T10" fmla="*/ 0 60000 65536"/>
                  <a:gd name="T11" fmla="*/ 0 60000 65536"/>
                  <a:gd name="T12" fmla="*/ 0 60000 65536"/>
                  <a:gd name="T13" fmla="*/ 0 60000 65536"/>
                  <a:gd name="T14" fmla="*/ 0 60000 65536"/>
                  <a:gd name="T15" fmla="*/ 0 w 7"/>
                  <a:gd name="T16" fmla="*/ 0 h 232"/>
                  <a:gd name="T17" fmla="*/ 7 w 7"/>
                  <a:gd name="T18" fmla="*/ 232 h 232"/>
                </a:gdLst>
                <a:ahLst/>
                <a:cxnLst>
                  <a:cxn ang="T10">
                    <a:pos x="T0" y="T1"/>
                  </a:cxn>
                  <a:cxn ang="T11">
                    <a:pos x="T2" y="T3"/>
                  </a:cxn>
                  <a:cxn ang="T12">
                    <a:pos x="T4" y="T5"/>
                  </a:cxn>
                  <a:cxn ang="T13">
                    <a:pos x="T6" y="T7"/>
                  </a:cxn>
                  <a:cxn ang="T14">
                    <a:pos x="T8" y="T9"/>
                  </a:cxn>
                </a:cxnLst>
                <a:rect l="T15" t="T16" r="T17" b="T18"/>
                <a:pathLst>
                  <a:path w="7" h="232">
                    <a:moveTo>
                      <a:pt x="7" y="232"/>
                    </a:moveTo>
                    <a:lnTo>
                      <a:pt x="0" y="230"/>
                    </a:lnTo>
                    <a:lnTo>
                      <a:pt x="0" y="0"/>
                    </a:lnTo>
                    <a:lnTo>
                      <a:pt x="7" y="1"/>
                    </a:lnTo>
                    <a:lnTo>
                      <a:pt x="7" y="232"/>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75" name="Freeform 812"/>
              <p:cNvSpPr>
                <a:spLocks/>
              </p:cNvSpPr>
              <p:nvPr/>
            </p:nvSpPr>
            <p:spPr bwMode="auto">
              <a:xfrm>
                <a:off x="1829" y="3624"/>
                <a:ext cx="5" cy="231"/>
              </a:xfrm>
              <a:custGeom>
                <a:avLst/>
                <a:gdLst>
                  <a:gd name="T0" fmla="*/ 5 w 5"/>
                  <a:gd name="T1" fmla="*/ 231 h 231"/>
                  <a:gd name="T2" fmla="*/ 0 w 5"/>
                  <a:gd name="T3" fmla="*/ 230 h 231"/>
                  <a:gd name="T4" fmla="*/ 0 w 5"/>
                  <a:gd name="T5" fmla="*/ 0 h 231"/>
                  <a:gd name="T6" fmla="*/ 5 w 5"/>
                  <a:gd name="T7" fmla="*/ 1 h 231"/>
                  <a:gd name="T8" fmla="*/ 5 w 5"/>
                  <a:gd name="T9" fmla="*/ 231 h 231"/>
                  <a:gd name="T10" fmla="*/ 0 60000 65536"/>
                  <a:gd name="T11" fmla="*/ 0 60000 65536"/>
                  <a:gd name="T12" fmla="*/ 0 60000 65536"/>
                  <a:gd name="T13" fmla="*/ 0 60000 65536"/>
                  <a:gd name="T14" fmla="*/ 0 60000 65536"/>
                  <a:gd name="T15" fmla="*/ 0 w 5"/>
                  <a:gd name="T16" fmla="*/ 0 h 231"/>
                  <a:gd name="T17" fmla="*/ 5 w 5"/>
                  <a:gd name="T18" fmla="*/ 231 h 231"/>
                </a:gdLst>
                <a:ahLst/>
                <a:cxnLst>
                  <a:cxn ang="T10">
                    <a:pos x="T0" y="T1"/>
                  </a:cxn>
                  <a:cxn ang="T11">
                    <a:pos x="T2" y="T3"/>
                  </a:cxn>
                  <a:cxn ang="T12">
                    <a:pos x="T4" y="T5"/>
                  </a:cxn>
                  <a:cxn ang="T13">
                    <a:pos x="T6" y="T7"/>
                  </a:cxn>
                  <a:cxn ang="T14">
                    <a:pos x="T8" y="T9"/>
                  </a:cxn>
                </a:cxnLst>
                <a:rect l="T15" t="T16" r="T17" b="T18"/>
                <a:pathLst>
                  <a:path w="5" h="231">
                    <a:moveTo>
                      <a:pt x="5" y="231"/>
                    </a:moveTo>
                    <a:lnTo>
                      <a:pt x="0" y="230"/>
                    </a:lnTo>
                    <a:lnTo>
                      <a:pt x="0" y="0"/>
                    </a:lnTo>
                    <a:lnTo>
                      <a:pt x="5" y="1"/>
                    </a:lnTo>
                    <a:lnTo>
                      <a:pt x="5" y="231"/>
                    </a:lnTo>
                    <a:close/>
                  </a:path>
                </a:pathLst>
              </a:custGeom>
              <a:solidFill>
                <a:srgbClr val="F895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76" name="Freeform 813"/>
              <p:cNvSpPr>
                <a:spLocks/>
              </p:cNvSpPr>
              <p:nvPr/>
            </p:nvSpPr>
            <p:spPr bwMode="auto">
              <a:xfrm>
                <a:off x="1824" y="3622"/>
                <a:ext cx="5" cy="232"/>
              </a:xfrm>
              <a:custGeom>
                <a:avLst/>
                <a:gdLst>
                  <a:gd name="T0" fmla="*/ 5 w 5"/>
                  <a:gd name="T1" fmla="*/ 232 h 232"/>
                  <a:gd name="T2" fmla="*/ 0 w 5"/>
                  <a:gd name="T3" fmla="*/ 231 h 232"/>
                  <a:gd name="T4" fmla="*/ 0 w 5"/>
                  <a:gd name="T5" fmla="*/ 0 h 232"/>
                  <a:gd name="T6" fmla="*/ 5 w 5"/>
                  <a:gd name="T7" fmla="*/ 2 h 232"/>
                  <a:gd name="T8" fmla="*/ 5 w 5"/>
                  <a:gd name="T9" fmla="*/ 232 h 232"/>
                  <a:gd name="T10" fmla="*/ 0 60000 65536"/>
                  <a:gd name="T11" fmla="*/ 0 60000 65536"/>
                  <a:gd name="T12" fmla="*/ 0 60000 65536"/>
                  <a:gd name="T13" fmla="*/ 0 60000 65536"/>
                  <a:gd name="T14" fmla="*/ 0 60000 65536"/>
                  <a:gd name="T15" fmla="*/ 0 w 5"/>
                  <a:gd name="T16" fmla="*/ 0 h 232"/>
                  <a:gd name="T17" fmla="*/ 5 w 5"/>
                  <a:gd name="T18" fmla="*/ 232 h 232"/>
                </a:gdLst>
                <a:ahLst/>
                <a:cxnLst>
                  <a:cxn ang="T10">
                    <a:pos x="T0" y="T1"/>
                  </a:cxn>
                  <a:cxn ang="T11">
                    <a:pos x="T2" y="T3"/>
                  </a:cxn>
                  <a:cxn ang="T12">
                    <a:pos x="T4" y="T5"/>
                  </a:cxn>
                  <a:cxn ang="T13">
                    <a:pos x="T6" y="T7"/>
                  </a:cxn>
                  <a:cxn ang="T14">
                    <a:pos x="T8" y="T9"/>
                  </a:cxn>
                </a:cxnLst>
                <a:rect l="T15" t="T16" r="T17" b="T18"/>
                <a:pathLst>
                  <a:path w="5" h="232">
                    <a:moveTo>
                      <a:pt x="5" y="232"/>
                    </a:moveTo>
                    <a:lnTo>
                      <a:pt x="0" y="231"/>
                    </a:lnTo>
                    <a:lnTo>
                      <a:pt x="0" y="0"/>
                    </a:lnTo>
                    <a:lnTo>
                      <a:pt x="5" y="2"/>
                    </a:lnTo>
                    <a:lnTo>
                      <a:pt x="5" y="232"/>
                    </a:lnTo>
                    <a:close/>
                  </a:path>
                </a:pathLst>
              </a:custGeom>
              <a:solidFill>
                <a:srgbClr val="F29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77" name="Freeform 814"/>
              <p:cNvSpPr>
                <a:spLocks/>
              </p:cNvSpPr>
              <p:nvPr/>
            </p:nvSpPr>
            <p:spPr bwMode="auto">
              <a:xfrm>
                <a:off x="1821" y="3620"/>
                <a:ext cx="3" cy="233"/>
              </a:xfrm>
              <a:custGeom>
                <a:avLst/>
                <a:gdLst>
                  <a:gd name="T0" fmla="*/ 3 w 3"/>
                  <a:gd name="T1" fmla="*/ 233 h 233"/>
                  <a:gd name="T2" fmla="*/ 0 w 3"/>
                  <a:gd name="T3" fmla="*/ 231 h 233"/>
                  <a:gd name="T4" fmla="*/ 0 w 3"/>
                  <a:gd name="T5" fmla="*/ 0 h 233"/>
                  <a:gd name="T6" fmla="*/ 3 w 3"/>
                  <a:gd name="T7" fmla="*/ 2 h 233"/>
                  <a:gd name="T8" fmla="*/ 3 w 3"/>
                  <a:gd name="T9" fmla="*/ 233 h 233"/>
                  <a:gd name="T10" fmla="*/ 0 60000 65536"/>
                  <a:gd name="T11" fmla="*/ 0 60000 65536"/>
                  <a:gd name="T12" fmla="*/ 0 60000 65536"/>
                  <a:gd name="T13" fmla="*/ 0 60000 65536"/>
                  <a:gd name="T14" fmla="*/ 0 60000 65536"/>
                  <a:gd name="T15" fmla="*/ 0 w 3"/>
                  <a:gd name="T16" fmla="*/ 0 h 233"/>
                  <a:gd name="T17" fmla="*/ 3 w 3"/>
                  <a:gd name="T18" fmla="*/ 233 h 233"/>
                </a:gdLst>
                <a:ahLst/>
                <a:cxnLst>
                  <a:cxn ang="T10">
                    <a:pos x="T0" y="T1"/>
                  </a:cxn>
                  <a:cxn ang="T11">
                    <a:pos x="T2" y="T3"/>
                  </a:cxn>
                  <a:cxn ang="T12">
                    <a:pos x="T4" y="T5"/>
                  </a:cxn>
                  <a:cxn ang="T13">
                    <a:pos x="T6" y="T7"/>
                  </a:cxn>
                  <a:cxn ang="T14">
                    <a:pos x="T8" y="T9"/>
                  </a:cxn>
                </a:cxnLst>
                <a:rect l="T15" t="T16" r="T17" b="T18"/>
                <a:pathLst>
                  <a:path w="3" h="233">
                    <a:moveTo>
                      <a:pt x="3" y="233"/>
                    </a:moveTo>
                    <a:lnTo>
                      <a:pt x="0" y="231"/>
                    </a:lnTo>
                    <a:lnTo>
                      <a:pt x="0" y="0"/>
                    </a:lnTo>
                    <a:lnTo>
                      <a:pt x="3" y="2"/>
                    </a:lnTo>
                    <a:lnTo>
                      <a:pt x="3" y="233"/>
                    </a:lnTo>
                    <a:close/>
                  </a:path>
                </a:pathLst>
              </a:custGeom>
              <a:solidFill>
                <a:srgbClr val="EB8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78" name="Freeform 815"/>
              <p:cNvSpPr>
                <a:spLocks/>
              </p:cNvSpPr>
              <p:nvPr/>
            </p:nvSpPr>
            <p:spPr bwMode="auto">
              <a:xfrm>
                <a:off x="1819" y="3619"/>
                <a:ext cx="2" cy="232"/>
              </a:xfrm>
              <a:custGeom>
                <a:avLst/>
                <a:gdLst>
                  <a:gd name="T0" fmla="*/ 2 w 2"/>
                  <a:gd name="T1" fmla="*/ 232 h 232"/>
                  <a:gd name="T2" fmla="*/ 0 w 2"/>
                  <a:gd name="T3" fmla="*/ 230 h 232"/>
                  <a:gd name="T4" fmla="*/ 0 w 2"/>
                  <a:gd name="T5" fmla="*/ 0 h 232"/>
                  <a:gd name="T6" fmla="*/ 2 w 2"/>
                  <a:gd name="T7" fmla="*/ 1 h 232"/>
                  <a:gd name="T8" fmla="*/ 2 w 2"/>
                  <a:gd name="T9" fmla="*/ 232 h 232"/>
                  <a:gd name="T10" fmla="*/ 0 60000 65536"/>
                  <a:gd name="T11" fmla="*/ 0 60000 65536"/>
                  <a:gd name="T12" fmla="*/ 0 60000 65536"/>
                  <a:gd name="T13" fmla="*/ 0 60000 65536"/>
                  <a:gd name="T14" fmla="*/ 0 60000 65536"/>
                  <a:gd name="T15" fmla="*/ 0 w 2"/>
                  <a:gd name="T16" fmla="*/ 0 h 232"/>
                  <a:gd name="T17" fmla="*/ 2 w 2"/>
                  <a:gd name="T18" fmla="*/ 232 h 232"/>
                </a:gdLst>
                <a:ahLst/>
                <a:cxnLst>
                  <a:cxn ang="T10">
                    <a:pos x="T0" y="T1"/>
                  </a:cxn>
                  <a:cxn ang="T11">
                    <a:pos x="T2" y="T3"/>
                  </a:cxn>
                  <a:cxn ang="T12">
                    <a:pos x="T4" y="T5"/>
                  </a:cxn>
                  <a:cxn ang="T13">
                    <a:pos x="T6" y="T7"/>
                  </a:cxn>
                  <a:cxn ang="T14">
                    <a:pos x="T8" y="T9"/>
                  </a:cxn>
                </a:cxnLst>
                <a:rect l="T15" t="T16" r="T17" b="T18"/>
                <a:pathLst>
                  <a:path w="2" h="232">
                    <a:moveTo>
                      <a:pt x="2" y="232"/>
                    </a:moveTo>
                    <a:lnTo>
                      <a:pt x="0" y="230"/>
                    </a:lnTo>
                    <a:lnTo>
                      <a:pt x="0" y="0"/>
                    </a:lnTo>
                    <a:lnTo>
                      <a:pt x="2" y="1"/>
                    </a:lnTo>
                    <a:lnTo>
                      <a:pt x="2" y="232"/>
                    </a:lnTo>
                    <a:close/>
                  </a:path>
                </a:pathLst>
              </a:custGeom>
              <a:solidFill>
                <a:srgbClr val="E48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79" name="Freeform 816"/>
              <p:cNvSpPr>
                <a:spLocks/>
              </p:cNvSpPr>
              <p:nvPr/>
            </p:nvSpPr>
            <p:spPr bwMode="auto">
              <a:xfrm>
                <a:off x="1818" y="3617"/>
                <a:ext cx="1" cy="232"/>
              </a:xfrm>
              <a:custGeom>
                <a:avLst/>
                <a:gdLst>
                  <a:gd name="T0" fmla="*/ 1 w 1"/>
                  <a:gd name="T1" fmla="*/ 232 h 232"/>
                  <a:gd name="T2" fmla="*/ 0 w 1"/>
                  <a:gd name="T3" fmla="*/ 231 h 232"/>
                  <a:gd name="T4" fmla="*/ 0 w 1"/>
                  <a:gd name="T5" fmla="*/ 0 h 232"/>
                  <a:gd name="T6" fmla="*/ 1 w 1"/>
                  <a:gd name="T7" fmla="*/ 2 h 232"/>
                  <a:gd name="T8" fmla="*/ 1 w 1"/>
                  <a:gd name="T9" fmla="*/ 232 h 232"/>
                  <a:gd name="T10" fmla="*/ 0 60000 65536"/>
                  <a:gd name="T11" fmla="*/ 0 60000 65536"/>
                  <a:gd name="T12" fmla="*/ 0 60000 65536"/>
                  <a:gd name="T13" fmla="*/ 0 60000 65536"/>
                  <a:gd name="T14" fmla="*/ 0 60000 65536"/>
                  <a:gd name="T15" fmla="*/ 0 w 1"/>
                  <a:gd name="T16" fmla="*/ 0 h 232"/>
                  <a:gd name="T17" fmla="*/ 1 w 1"/>
                  <a:gd name="T18" fmla="*/ 232 h 232"/>
                </a:gdLst>
                <a:ahLst/>
                <a:cxnLst>
                  <a:cxn ang="T10">
                    <a:pos x="T0" y="T1"/>
                  </a:cxn>
                  <a:cxn ang="T11">
                    <a:pos x="T2" y="T3"/>
                  </a:cxn>
                  <a:cxn ang="T12">
                    <a:pos x="T4" y="T5"/>
                  </a:cxn>
                  <a:cxn ang="T13">
                    <a:pos x="T6" y="T7"/>
                  </a:cxn>
                  <a:cxn ang="T14">
                    <a:pos x="T8" y="T9"/>
                  </a:cxn>
                </a:cxnLst>
                <a:rect l="T15" t="T16" r="T17" b="T18"/>
                <a:pathLst>
                  <a:path w="1" h="232">
                    <a:moveTo>
                      <a:pt x="1" y="232"/>
                    </a:moveTo>
                    <a:lnTo>
                      <a:pt x="0" y="231"/>
                    </a:lnTo>
                    <a:lnTo>
                      <a:pt x="0" y="0"/>
                    </a:lnTo>
                    <a:lnTo>
                      <a:pt x="1" y="2"/>
                    </a:lnTo>
                    <a:lnTo>
                      <a:pt x="1" y="232"/>
                    </a:lnTo>
                    <a:close/>
                  </a:path>
                </a:pathLst>
              </a:custGeom>
              <a:solidFill>
                <a:srgbClr val="DD85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80" name="Freeform 817"/>
              <p:cNvSpPr>
                <a:spLocks/>
              </p:cNvSpPr>
              <p:nvPr/>
            </p:nvSpPr>
            <p:spPr bwMode="auto">
              <a:xfrm>
                <a:off x="1818" y="3602"/>
                <a:ext cx="162" cy="27"/>
              </a:xfrm>
              <a:custGeom>
                <a:avLst/>
                <a:gdLst>
                  <a:gd name="T0" fmla="*/ 95 w 162"/>
                  <a:gd name="T1" fmla="*/ 0 h 27"/>
                  <a:gd name="T2" fmla="*/ 104 w 162"/>
                  <a:gd name="T3" fmla="*/ 0 h 27"/>
                  <a:gd name="T4" fmla="*/ 114 w 162"/>
                  <a:gd name="T5" fmla="*/ 0 h 27"/>
                  <a:gd name="T6" fmla="*/ 122 w 162"/>
                  <a:gd name="T7" fmla="*/ 0 h 27"/>
                  <a:gd name="T8" fmla="*/ 131 w 162"/>
                  <a:gd name="T9" fmla="*/ 1 h 27"/>
                  <a:gd name="T10" fmla="*/ 139 w 162"/>
                  <a:gd name="T11" fmla="*/ 2 h 27"/>
                  <a:gd name="T12" fmla="*/ 145 w 162"/>
                  <a:gd name="T13" fmla="*/ 3 h 27"/>
                  <a:gd name="T14" fmla="*/ 151 w 162"/>
                  <a:gd name="T15" fmla="*/ 5 h 27"/>
                  <a:gd name="T16" fmla="*/ 155 w 162"/>
                  <a:gd name="T17" fmla="*/ 5 h 27"/>
                  <a:gd name="T18" fmla="*/ 158 w 162"/>
                  <a:gd name="T19" fmla="*/ 7 h 27"/>
                  <a:gd name="T20" fmla="*/ 161 w 162"/>
                  <a:gd name="T21" fmla="*/ 9 h 27"/>
                  <a:gd name="T22" fmla="*/ 162 w 162"/>
                  <a:gd name="T23" fmla="*/ 10 h 27"/>
                  <a:gd name="T24" fmla="*/ 161 w 162"/>
                  <a:gd name="T25" fmla="*/ 13 h 27"/>
                  <a:gd name="T26" fmla="*/ 158 w 162"/>
                  <a:gd name="T27" fmla="*/ 14 h 27"/>
                  <a:gd name="T28" fmla="*/ 155 w 162"/>
                  <a:gd name="T29" fmla="*/ 16 h 27"/>
                  <a:gd name="T30" fmla="*/ 150 w 162"/>
                  <a:gd name="T31" fmla="*/ 18 h 27"/>
                  <a:gd name="T32" fmla="*/ 144 w 162"/>
                  <a:gd name="T33" fmla="*/ 19 h 27"/>
                  <a:gd name="T34" fmla="*/ 137 w 162"/>
                  <a:gd name="T35" fmla="*/ 21 h 27"/>
                  <a:gd name="T36" fmla="*/ 130 w 162"/>
                  <a:gd name="T37" fmla="*/ 23 h 27"/>
                  <a:gd name="T38" fmla="*/ 122 w 162"/>
                  <a:gd name="T39" fmla="*/ 23 h 27"/>
                  <a:gd name="T40" fmla="*/ 113 w 162"/>
                  <a:gd name="T41" fmla="*/ 24 h 27"/>
                  <a:gd name="T42" fmla="*/ 103 w 162"/>
                  <a:gd name="T43" fmla="*/ 25 h 27"/>
                  <a:gd name="T44" fmla="*/ 93 w 162"/>
                  <a:gd name="T45" fmla="*/ 26 h 27"/>
                  <a:gd name="T46" fmla="*/ 82 w 162"/>
                  <a:gd name="T47" fmla="*/ 27 h 27"/>
                  <a:gd name="T48" fmla="*/ 67 w 162"/>
                  <a:gd name="T49" fmla="*/ 27 h 27"/>
                  <a:gd name="T50" fmla="*/ 57 w 162"/>
                  <a:gd name="T51" fmla="*/ 27 h 27"/>
                  <a:gd name="T52" fmla="*/ 47 w 162"/>
                  <a:gd name="T53" fmla="*/ 26 h 27"/>
                  <a:gd name="T54" fmla="*/ 39 w 162"/>
                  <a:gd name="T55" fmla="*/ 26 h 27"/>
                  <a:gd name="T56" fmla="*/ 30 w 162"/>
                  <a:gd name="T57" fmla="*/ 25 h 27"/>
                  <a:gd name="T58" fmla="*/ 23 w 162"/>
                  <a:gd name="T59" fmla="*/ 24 h 27"/>
                  <a:gd name="T60" fmla="*/ 16 w 162"/>
                  <a:gd name="T61" fmla="*/ 23 h 27"/>
                  <a:gd name="T62" fmla="*/ 11 w 162"/>
                  <a:gd name="T63" fmla="*/ 22 h 27"/>
                  <a:gd name="T64" fmla="*/ 6 w 162"/>
                  <a:gd name="T65" fmla="*/ 20 h 27"/>
                  <a:gd name="T66" fmla="*/ 3 w 162"/>
                  <a:gd name="T67" fmla="*/ 18 h 27"/>
                  <a:gd name="T68" fmla="*/ 1 w 162"/>
                  <a:gd name="T69" fmla="*/ 17 h 27"/>
                  <a:gd name="T70" fmla="*/ 0 w 162"/>
                  <a:gd name="T71" fmla="*/ 15 h 27"/>
                  <a:gd name="T72" fmla="*/ 1 w 162"/>
                  <a:gd name="T73" fmla="*/ 13 h 27"/>
                  <a:gd name="T74" fmla="*/ 3 w 162"/>
                  <a:gd name="T75" fmla="*/ 11 h 27"/>
                  <a:gd name="T76" fmla="*/ 6 w 162"/>
                  <a:gd name="T77" fmla="*/ 9 h 27"/>
                  <a:gd name="T78" fmla="*/ 11 w 162"/>
                  <a:gd name="T79" fmla="*/ 8 h 27"/>
                  <a:gd name="T80" fmla="*/ 17 w 162"/>
                  <a:gd name="T81" fmla="*/ 6 h 27"/>
                  <a:gd name="T82" fmla="*/ 24 w 162"/>
                  <a:gd name="T83" fmla="*/ 5 h 27"/>
                  <a:gd name="T84" fmla="*/ 32 w 162"/>
                  <a:gd name="T85" fmla="*/ 4 h 27"/>
                  <a:gd name="T86" fmla="*/ 40 w 162"/>
                  <a:gd name="T87" fmla="*/ 3 h 27"/>
                  <a:gd name="T88" fmla="*/ 49 w 162"/>
                  <a:gd name="T89" fmla="*/ 2 h 27"/>
                  <a:gd name="T90" fmla="*/ 59 w 162"/>
                  <a:gd name="T91" fmla="*/ 1 h 27"/>
                  <a:gd name="T92" fmla="*/ 68 w 162"/>
                  <a:gd name="T93" fmla="*/ 0 h 27"/>
                  <a:gd name="T94" fmla="*/ 79 w 162"/>
                  <a:gd name="T95" fmla="*/ 0 h 27"/>
                  <a:gd name="T96" fmla="*/ 95 w 162"/>
                  <a:gd name="T97" fmla="*/ 0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2"/>
                  <a:gd name="T148" fmla="*/ 0 h 27"/>
                  <a:gd name="T149" fmla="*/ 162 w 162"/>
                  <a:gd name="T150" fmla="*/ 27 h 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2" h="27">
                    <a:moveTo>
                      <a:pt x="95" y="0"/>
                    </a:moveTo>
                    <a:lnTo>
                      <a:pt x="104" y="0"/>
                    </a:lnTo>
                    <a:lnTo>
                      <a:pt x="114" y="0"/>
                    </a:lnTo>
                    <a:lnTo>
                      <a:pt x="122" y="0"/>
                    </a:lnTo>
                    <a:lnTo>
                      <a:pt x="131" y="1"/>
                    </a:lnTo>
                    <a:lnTo>
                      <a:pt x="139" y="2"/>
                    </a:lnTo>
                    <a:lnTo>
                      <a:pt x="145" y="3"/>
                    </a:lnTo>
                    <a:lnTo>
                      <a:pt x="151" y="5"/>
                    </a:lnTo>
                    <a:lnTo>
                      <a:pt x="155" y="5"/>
                    </a:lnTo>
                    <a:lnTo>
                      <a:pt x="158" y="7"/>
                    </a:lnTo>
                    <a:lnTo>
                      <a:pt x="161" y="9"/>
                    </a:lnTo>
                    <a:lnTo>
                      <a:pt x="162" y="10"/>
                    </a:lnTo>
                    <a:lnTo>
                      <a:pt x="161" y="13"/>
                    </a:lnTo>
                    <a:lnTo>
                      <a:pt x="158" y="14"/>
                    </a:lnTo>
                    <a:lnTo>
                      <a:pt x="155" y="16"/>
                    </a:lnTo>
                    <a:lnTo>
                      <a:pt x="150" y="18"/>
                    </a:lnTo>
                    <a:lnTo>
                      <a:pt x="144" y="19"/>
                    </a:lnTo>
                    <a:lnTo>
                      <a:pt x="137" y="21"/>
                    </a:lnTo>
                    <a:lnTo>
                      <a:pt x="130" y="23"/>
                    </a:lnTo>
                    <a:lnTo>
                      <a:pt x="122" y="23"/>
                    </a:lnTo>
                    <a:lnTo>
                      <a:pt x="113" y="24"/>
                    </a:lnTo>
                    <a:lnTo>
                      <a:pt x="103" y="25"/>
                    </a:lnTo>
                    <a:lnTo>
                      <a:pt x="93" y="26"/>
                    </a:lnTo>
                    <a:lnTo>
                      <a:pt x="82" y="27"/>
                    </a:lnTo>
                    <a:lnTo>
                      <a:pt x="67" y="27"/>
                    </a:lnTo>
                    <a:lnTo>
                      <a:pt x="57" y="27"/>
                    </a:lnTo>
                    <a:lnTo>
                      <a:pt x="47" y="26"/>
                    </a:lnTo>
                    <a:lnTo>
                      <a:pt x="39" y="26"/>
                    </a:lnTo>
                    <a:lnTo>
                      <a:pt x="30" y="25"/>
                    </a:lnTo>
                    <a:lnTo>
                      <a:pt x="23" y="24"/>
                    </a:lnTo>
                    <a:lnTo>
                      <a:pt x="16" y="23"/>
                    </a:lnTo>
                    <a:lnTo>
                      <a:pt x="11" y="22"/>
                    </a:lnTo>
                    <a:lnTo>
                      <a:pt x="6" y="20"/>
                    </a:lnTo>
                    <a:lnTo>
                      <a:pt x="3" y="18"/>
                    </a:lnTo>
                    <a:lnTo>
                      <a:pt x="1" y="17"/>
                    </a:lnTo>
                    <a:lnTo>
                      <a:pt x="0" y="15"/>
                    </a:lnTo>
                    <a:lnTo>
                      <a:pt x="1" y="13"/>
                    </a:lnTo>
                    <a:lnTo>
                      <a:pt x="3" y="11"/>
                    </a:lnTo>
                    <a:lnTo>
                      <a:pt x="6" y="9"/>
                    </a:lnTo>
                    <a:lnTo>
                      <a:pt x="11" y="8"/>
                    </a:lnTo>
                    <a:lnTo>
                      <a:pt x="17" y="6"/>
                    </a:lnTo>
                    <a:lnTo>
                      <a:pt x="24" y="5"/>
                    </a:lnTo>
                    <a:lnTo>
                      <a:pt x="32" y="4"/>
                    </a:lnTo>
                    <a:lnTo>
                      <a:pt x="40" y="3"/>
                    </a:lnTo>
                    <a:lnTo>
                      <a:pt x="49" y="2"/>
                    </a:lnTo>
                    <a:lnTo>
                      <a:pt x="59" y="1"/>
                    </a:lnTo>
                    <a:lnTo>
                      <a:pt x="68" y="0"/>
                    </a:lnTo>
                    <a:lnTo>
                      <a:pt x="79" y="0"/>
                    </a:lnTo>
                    <a:lnTo>
                      <a:pt x="95" y="0"/>
                    </a:lnTo>
                    <a:close/>
                  </a:path>
                </a:pathLst>
              </a:custGeom>
              <a:solidFill>
                <a:srgbClr val="BF7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81" name="Freeform 818"/>
              <p:cNvSpPr>
                <a:spLocks/>
              </p:cNvSpPr>
              <p:nvPr/>
            </p:nvSpPr>
            <p:spPr bwMode="auto">
              <a:xfrm>
                <a:off x="1818" y="3843"/>
                <a:ext cx="162" cy="16"/>
              </a:xfrm>
              <a:custGeom>
                <a:avLst/>
                <a:gdLst>
                  <a:gd name="T0" fmla="*/ 162 w 162"/>
                  <a:gd name="T1" fmla="*/ 0 h 16"/>
                  <a:gd name="T2" fmla="*/ 161 w 162"/>
                  <a:gd name="T3" fmla="*/ 2 h 16"/>
                  <a:gd name="T4" fmla="*/ 158 w 162"/>
                  <a:gd name="T5" fmla="*/ 4 h 16"/>
                  <a:gd name="T6" fmla="*/ 155 w 162"/>
                  <a:gd name="T7" fmla="*/ 6 h 16"/>
                  <a:gd name="T8" fmla="*/ 150 w 162"/>
                  <a:gd name="T9" fmla="*/ 7 h 16"/>
                  <a:gd name="T10" fmla="*/ 144 w 162"/>
                  <a:gd name="T11" fmla="*/ 9 h 16"/>
                  <a:gd name="T12" fmla="*/ 137 w 162"/>
                  <a:gd name="T13" fmla="*/ 11 h 16"/>
                  <a:gd name="T14" fmla="*/ 130 w 162"/>
                  <a:gd name="T15" fmla="*/ 12 h 16"/>
                  <a:gd name="T16" fmla="*/ 122 w 162"/>
                  <a:gd name="T17" fmla="*/ 13 h 16"/>
                  <a:gd name="T18" fmla="*/ 113 w 162"/>
                  <a:gd name="T19" fmla="*/ 14 h 16"/>
                  <a:gd name="T20" fmla="*/ 103 w 162"/>
                  <a:gd name="T21" fmla="*/ 15 h 16"/>
                  <a:gd name="T22" fmla="*/ 93 w 162"/>
                  <a:gd name="T23" fmla="*/ 15 h 16"/>
                  <a:gd name="T24" fmla="*/ 82 w 162"/>
                  <a:gd name="T25" fmla="*/ 16 h 16"/>
                  <a:gd name="T26" fmla="*/ 67 w 162"/>
                  <a:gd name="T27" fmla="*/ 16 h 16"/>
                  <a:gd name="T28" fmla="*/ 57 w 162"/>
                  <a:gd name="T29" fmla="*/ 16 h 16"/>
                  <a:gd name="T30" fmla="*/ 47 w 162"/>
                  <a:gd name="T31" fmla="*/ 15 h 16"/>
                  <a:gd name="T32" fmla="*/ 39 w 162"/>
                  <a:gd name="T33" fmla="*/ 15 h 16"/>
                  <a:gd name="T34" fmla="*/ 30 w 162"/>
                  <a:gd name="T35" fmla="*/ 15 h 16"/>
                  <a:gd name="T36" fmla="*/ 23 w 162"/>
                  <a:gd name="T37" fmla="*/ 14 h 16"/>
                  <a:gd name="T38" fmla="*/ 16 w 162"/>
                  <a:gd name="T39" fmla="*/ 12 h 16"/>
                  <a:gd name="T40" fmla="*/ 11 w 162"/>
                  <a:gd name="T41" fmla="*/ 11 h 16"/>
                  <a:gd name="T42" fmla="*/ 6 w 162"/>
                  <a:gd name="T43" fmla="*/ 10 h 16"/>
                  <a:gd name="T44" fmla="*/ 3 w 162"/>
                  <a:gd name="T45" fmla="*/ 8 h 16"/>
                  <a:gd name="T46" fmla="*/ 1 w 162"/>
                  <a:gd name="T47" fmla="*/ 6 h 16"/>
                  <a:gd name="T48" fmla="*/ 0 w 162"/>
                  <a:gd name="T49" fmla="*/ 5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2"/>
                  <a:gd name="T76" fmla="*/ 0 h 16"/>
                  <a:gd name="T77" fmla="*/ 162 w 162"/>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2" h="16">
                    <a:moveTo>
                      <a:pt x="162" y="0"/>
                    </a:moveTo>
                    <a:lnTo>
                      <a:pt x="161" y="2"/>
                    </a:lnTo>
                    <a:lnTo>
                      <a:pt x="158" y="4"/>
                    </a:lnTo>
                    <a:lnTo>
                      <a:pt x="155" y="6"/>
                    </a:lnTo>
                    <a:lnTo>
                      <a:pt x="150" y="7"/>
                    </a:lnTo>
                    <a:lnTo>
                      <a:pt x="144" y="9"/>
                    </a:lnTo>
                    <a:lnTo>
                      <a:pt x="137" y="11"/>
                    </a:lnTo>
                    <a:lnTo>
                      <a:pt x="130" y="12"/>
                    </a:lnTo>
                    <a:lnTo>
                      <a:pt x="122" y="13"/>
                    </a:lnTo>
                    <a:lnTo>
                      <a:pt x="113" y="14"/>
                    </a:lnTo>
                    <a:lnTo>
                      <a:pt x="103" y="15"/>
                    </a:lnTo>
                    <a:lnTo>
                      <a:pt x="93" y="15"/>
                    </a:lnTo>
                    <a:lnTo>
                      <a:pt x="82" y="16"/>
                    </a:lnTo>
                    <a:lnTo>
                      <a:pt x="67" y="16"/>
                    </a:lnTo>
                    <a:lnTo>
                      <a:pt x="57" y="16"/>
                    </a:lnTo>
                    <a:lnTo>
                      <a:pt x="47" y="15"/>
                    </a:lnTo>
                    <a:lnTo>
                      <a:pt x="39" y="15"/>
                    </a:lnTo>
                    <a:lnTo>
                      <a:pt x="30" y="15"/>
                    </a:lnTo>
                    <a:lnTo>
                      <a:pt x="23" y="14"/>
                    </a:lnTo>
                    <a:lnTo>
                      <a:pt x="16" y="12"/>
                    </a:lnTo>
                    <a:lnTo>
                      <a:pt x="11" y="11"/>
                    </a:lnTo>
                    <a:lnTo>
                      <a:pt x="6" y="10"/>
                    </a:lnTo>
                    <a:lnTo>
                      <a:pt x="3" y="8"/>
                    </a:lnTo>
                    <a:lnTo>
                      <a:pt x="1" y="6"/>
                    </a:lnTo>
                    <a:lnTo>
                      <a:pt x="0" y="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882" name="Freeform 819"/>
              <p:cNvSpPr>
                <a:spLocks/>
              </p:cNvSpPr>
              <p:nvPr/>
            </p:nvSpPr>
            <p:spPr bwMode="auto">
              <a:xfrm>
                <a:off x="1818" y="3602"/>
                <a:ext cx="162" cy="27"/>
              </a:xfrm>
              <a:custGeom>
                <a:avLst/>
                <a:gdLst>
                  <a:gd name="T0" fmla="*/ 95 w 162"/>
                  <a:gd name="T1" fmla="*/ 0 h 27"/>
                  <a:gd name="T2" fmla="*/ 104 w 162"/>
                  <a:gd name="T3" fmla="*/ 0 h 27"/>
                  <a:gd name="T4" fmla="*/ 114 w 162"/>
                  <a:gd name="T5" fmla="*/ 0 h 27"/>
                  <a:gd name="T6" fmla="*/ 122 w 162"/>
                  <a:gd name="T7" fmla="*/ 0 h 27"/>
                  <a:gd name="T8" fmla="*/ 131 w 162"/>
                  <a:gd name="T9" fmla="*/ 1 h 27"/>
                  <a:gd name="T10" fmla="*/ 139 w 162"/>
                  <a:gd name="T11" fmla="*/ 2 h 27"/>
                  <a:gd name="T12" fmla="*/ 145 w 162"/>
                  <a:gd name="T13" fmla="*/ 3 h 27"/>
                  <a:gd name="T14" fmla="*/ 151 w 162"/>
                  <a:gd name="T15" fmla="*/ 5 h 27"/>
                  <a:gd name="T16" fmla="*/ 155 w 162"/>
                  <a:gd name="T17" fmla="*/ 5 h 27"/>
                  <a:gd name="T18" fmla="*/ 158 w 162"/>
                  <a:gd name="T19" fmla="*/ 7 h 27"/>
                  <a:gd name="T20" fmla="*/ 161 w 162"/>
                  <a:gd name="T21" fmla="*/ 9 h 27"/>
                  <a:gd name="T22" fmla="*/ 162 w 162"/>
                  <a:gd name="T23" fmla="*/ 10 h 27"/>
                  <a:gd name="T24" fmla="*/ 161 w 162"/>
                  <a:gd name="T25" fmla="*/ 13 h 27"/>
                  <a:gd name="T26" fmla="*/ 158 w 162"/>
                  <a:gd name="T27" fmla="*/ 14 h 27"/>
                  <a:gd name="T28" fmla="*/ 155 w 162"/>
                  <a:gd name="T29" fmla="*/ 16 h 27"/>
                  <a:gd name="T30" fmla="*/ 150 w 162"/>
                  <a:gd name="T31" fmla="*/ 18 h 27"/>
                  <a:gd name="T32" fmla="*/ 144 w 162"/>
                  <a:gd name="T33" fmla="*/ 19 h 27"/>
                  <a:gd name="T34" fmla="*/ 137 w 162"/>
                  <a:gd name="T35" fmla="*/ 21 h 27"/>
                  <a:gd name="T36" fmla="*/ 130 w 162"/>
                  <a:gd name="T37" fmla="*/ 23 h 27"/>
                  <a:gd name="T38" fmla="*/ 122 w 162"/>
                  <a:gd name="T39" fmla="*/ 23 h 27"/>
                  <a:gd name="T40" fmla="*/ 113 w 162"/>
                  <a:gd name="T41" fmla="*/ 24 h 27"/>
                  <a:gd name="T42" fmla="*/ 103 w 162"/>
                  <a:gd name="T43" fmla="*/ 25 h 27"/>
                  <a:gd name="T44" fmla="*/ 93 w 162"/>
                  <a:gd name="T45" fmla="*/ 26 h 27"/>
                  <a:gd name="T46" fmla="*/ 82 w 162"/>
                  <a:gd name="T47" fmla="*/ 27 h 27"/>
                  <a:gd name="T48" fmla="*/ 67 w 162"/>
                  <a:gd name="T49" fmla="*/ 27 h 27"/>
                  <a:gd name="T50" fmla="*/ 57 w 162"/>
                  <a:gd name="T51" fmla="*/ 27 h 27"/>
                  <a:gd name="T52" fmla="*/ 47 w 162"/>
                  <a:gd name="T53" fmla="*/ 26 h 27"/>
                  <a:gd name="T54" fmla="*/ 39 w 162"/>
                  <a:gd name="T55" fmla="*/ 26 h 27"/>
                  <a:gd name="T56" fmla="*/ 30 w 162"/>
                  <a:gd name="T57" fmla="*/ 25 h 27"/>
                  <a:gd name="T58" fmla="*/ 23 w 162"/>
                  <a:gd name="T59" fmla="*/ 24 h 27"/>
                  <a:gd name="T60" fmla="*/ 16 w 162"/>
                  <a:gd name="T61" fmla="*/ 23 h 27"/>
                  <a:gd name="T62" fmla="*/ 11 w 162"/>
                  <a:gd name="T63" fmla="*/ 22 h 27"/>
                  <a:gd name="T64" fmla="*/ 6 w 162"/>
                  <a:gd name="T65" fmla="*/ 20 h 27"/>
                  <a:gd name="T66" fmla="*/ 3 w 162"/>
                  <a:gd name="T67" fmla="*/ 18 h 27"/>
                  <a:gd name="T68" fmla="*/ 1 w 162"/>
                  <a:gd name="T69" fmla="*/ 17 h 27"/>
                  <a:gd name="T70" fmla="*/ 0 w 162"/>
                  <a:gd name="T71" fmla="*/ 15 h 27"/>
                  <a:gd name="T72" fmla="*/ 1 w 162"/>
                  <a:gd name="T73" fmla="*/ 13 h 27"/>
                  <a:gd name="T74" fmla="*/ 3 w 162"/>
                  <a:gd name="T75" fmla="*/ 11 h 27"/>
                  <a:gd name="T76" fmla="*/ 6 w 162"/>
                  <a:gd name="T77" fmla="*/ 9 h 27"/>
                  <a:gd name="T78" fmla="*/ 11 w 162"/>
                  <a:gd name="T79" fmla="*/ 8 h 27"/>
                  <a:gd name="T80" fmla="*/ 17 w 162"/>
                  <a:gd name="T81" fmla="*/ 6 h 27"/>
                  <a:gd name="T82" fmla="*/ 24 w 162"/>
                  <a:gd name="T83" fmla="*/ 5 h 27"/>
                  <a:gd name="T84" fmla="*/ 32 w 162"/>
                  <a:gd name="T85" fmla="*/ 4 h 27"/>
                  <a:gd name="T86" fmla="*/ 40 w 162"/>
                  <a:gd name="T87" fmla="*/ 3 h 27"/>
                  <a:gd name="T88" fmla="*/ 49 w 162"/>
                  <a:gd name="T89" fmla="*/ 2 h 27"/>
                  <a:gd name="T90" fmla="*/ 59 w 162"/>
                  <a:gd name="T91" fmla="*/ 1 h 27"/>
                  <a:gd name="T92" fmla="*/ 68 w 162"/>
                  <a:gd name="T93" fmla="*/ 0 h 27"/>
                  <a:gd name="T94" fmla="*/ 79 w 162"/>
                  <a:gd name="T95" fmla="*/ 0 h 27"/>
                  <a:gd name="T96" fmla="*/ 95 w 162"/>
                  <a:gd name="T97" fmla="*/ 0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2"/>
                  <a:gd name="T148" fmla="*/ 0 h 27"/>
                  <a:gd name="T149" fmla="*/ 162 w 162"/>
                  <a:gd name="T150" fmla="*/ 27 h 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2" h="27">
                    <a:moveTo>
                      <a:pt x="95" y="0"/>
                    </a:moveTo>
                    <a:lnTo>
                      <a:pt x="104" y="0"/>
                    </a:lnTo>
                    <a:lnTo>
                      <a:pt x="114" y="0"/>
                    </a:lnTo>
                    <a:lnTo>
                      <a:pt x="122" y="0"/>
                    </a:lnTo>
                    <a:lnTo>
                      <a:pt x="131" y="1"/>
                    </a:lnTo>
                    <a:lnTo>
                      <a:pt x="139" y="2"/>
                    </a:lnTo>
                    <a:lnTo>
                      <a:pt x="145" y="3"/>
                    </a:lnTo>
                    <a:lnTo>
                      <a:pt x="151" y="5"/>
                    </a:lnTo>
                    <a:lnTo>
                      <a:pt x="155" y="5"/>
                    </a:lnTo>
                    <a:lnTo>
                      <a:pt x="158" y="7"/>
                    </a:lnTo>
                    <a:lnTo>
                      <a:pt x="161" y="9"/>
                    </a:lnTo>
                    <a:lnTo>
                      <a:pt x="162" y="10"/>
                    </a:lnTo>
                    <a:lnTo>
                      <a:pt x="161" y="13"/>
                    </a:lnTo>
                    <a:lnTo>
                      <a:pt x="158" y="14"/>
                    </a:lnTo>
                    <a:lnTo>
                      <a:pt x="155" y="16"/>
                    </a:lnTo>
                    <a:lnTo>
                      <a:pt x="150" y="18"/>
                    </a:lnTo>
                    <a:lnTo>
                      <a:pt x="144" y="19"/>
                    </a:lnTo>
                    <a:lnTo>
                      <a:pt x="137" y="21"/>
                    </a:lnTo>
                    <a:lnTo>
                      <a:pt x="130" y="23"/>
                    </a:lnTo>
                    <a:lnTo>
                      <a:pt x="122" y="23"/>
                    </a:lnTo>
                    <a:lnTo>
                      <a:pt x="113" y="24"/>
                    </a:lnTo>
                    <a:lnTo>
                      <a:pt x="103" y="25"/>
                    </a:lnTo>
                    <a:lnTo>
                      <a:pt x="93" y="26"/>
                    </a:lnTo>
                    <a:lnTo>
                      <a:pt x="82" y="27"/>
                    </a:lnTo>
                    <a:lnTo>
                      <a:pt x="67" y="27"/>
                    </a:lnTo>
                    <a:lnTo>
                      <a:pt x="57" y="27"/>
                    </a:lnTo>
                    <a:lnTo>
                      <a:pt x="47" y="26"/>
                    </a:lnTo>
                    <a:lnTo>
                      <a:pt x="39" y="26"/>
                    </a:lnTo>
                    <a:lnTo>
                      <a:pt x="30" y="25"/>
                    </a:lnTo>
                    <a:lnTo>
                      <a:pt x="23" y="24"/>
                    </a:lnTo>
                    <a:lnTo>
                      <a:pt x="16" y="23"/>
                    </a:lnTo>
                    <a:lnTo>
                      <a:pt x="11" y="22"/>
                    </a:lnTo>
                    <a:lnTo>
                      <a:pt x="6" y="20"/>
                    </a:lnTo>
                    <a:lnTo>
                      <a:pt x="3" y="18"/>
                    </a:lnTo>
                    <a:lnTo>
                      <a:pt x="1" y="17"/>
                    </a:lnTo>
                    <a:lnTo>
                      <a:pt x="0" y="15"/>
                    </a:lnTo>
                    <a:lnTo>
                      <a:pt x="1" y="13"/>
                    </a:lnTo>
                    <a:lnTo>
                      <a:pt x="3" y="11"/>
                    </a:lnTo>
                    <a:lnTo>
                      <a:pt x="6" y="9"/>
                    </a:lnTo>
                    <a:lnTo>
                      <a:pt x="11" y="8"/>
                    </a:lnTo>
                    <a:lnTo>
                      <a:pt x="17" y="6"/>
                    </a:lnTo>
                    <a:lnTo>
                      <a:pt x="24" y="5"/>
                    </a:lnTo>
                    <a:lnTo>
                      <a:pt x="32" y="4"/>
                    </a:lnTo>
                    <a:lnTo>
                      <a:pt x="40" y="3"/>
                    </a:lnTo>
                    <a:lnTo>
                      <a:pt x="49" y="2"/>
                    </a:lnTo>
                    <a:lnTo>
                      <a:pt x="59" y="1"/>
                    </a:lnTo>
                    <a:lnTo>
                      <a:pt x="68" y="0"/>
                    </a:lnTo>
                    <a:lnTo>
                      <a:pt x="79" y="0"/>
                    </a:lnTo>
                    <a:lnTo>
                      <a:pt x="95"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883" name="Line 820"/>
              <p:cNvSpPr>
                <a:spLocks noChangeShapeType="1"/>
              </p:cNvSpPr>
              <p:nvPr/>
            </p:nvSpPr>
            <p:spPr bwMode="auto">
              <a:xfrm flipV="1">
                <a:off x="1980" y="3612"/>
                <a:ext cx="0" cy="2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884" name="Line 821"/>
              <p:cNvSpPr>
                <a:spLocks noChangeShapeType="1"/>
              </p:cNvSpPr>
              <p:nvPr/>
            </p:nvSpPr>
            <p:spPr bwMode="auto">
              <a:xfrm flipV="1">
                <a:off x="1818" y="3617"/>
                <a:ext cx="0" cy="2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885" name="Freeform 822"/>
              <p:cNvSpPr>
                <a:spLocks/>
              </p:cNvSpPr>
              <p:nvPr/>
            </p:nvSpPr>
            <p:spPr bwMode="auto">
              <a:xfrm>
                <a:off x="2185" y="3441"/>
                <a:ext cx="1" cy="404"/>
              </a:xfrm>
              <a:custGeom>
                <a:avLst/>
                <a:gdLst>
                  <a:gd name="T0" fmla="*/ 1 w 1"/>
                  <a:gd name="T1" fmla="*/ 402 h 404"/>
                  <a:gd name="T2" fmla="*/ 0 w 1"/>
                  <a:gd name="T3" fmla="*/ 404 h 404"/>
                  <a:gd name="T4" fmla="*/ 0 w 1"/>
                  <a:gd name="T5" fmla="*/ 3 h 404"/>
                  <a:gd name="T6" fmla="*/ 1 w 1"/>
                  <a:gd name="T7" fmla="*/ 0 h 404"/>
                  <a:gd name="T8" fmla="*/ 1 w 1"/>
                  <a:gd name="T9" fmla="*/ 402 h 404"/>
                  <a:gd name="T10" fmla="*/ 0 60000 65536"/>
                  <a:gd name="T11" fmla="*/ 0 60000 65536"/>
                  <a:gd name="T12" fmla="*/ 0 60000 65536"/>
                  <a:gd name="T13" fmla="*/ 0 60000 65536"/>
                  <a:gd name="T14" fmla="*/ 0 60000 65536"/>
                  <a:gd name="T15" fmla="*/ 0 w 1"/>
                  <a:gd name="T16" fmla="*/ 0 h 404"/>
                  <a:gd name="T17" fmla="*/ 1 w 1"/>
                  <a:gd name="T18" fmla="*/ 404 h 404"/>
                </a:gdLst>
                <a:ahLst/>
                <a:cxnLst>
                  <a:cxn ang="T10">
                    <a:pos x="T0" y="T1"/>
                  </a:cxn>
                  <a:cxn ang="T11">
                    <a:pos x="T2" y="T3"/>
                  </a:cxn>
                  <a:cxn ang="T12">
                    <a:pos x="T4" y="T5"/>
                  </a:cxn>
                  <a:cxn ang="T13">
                    <a:pos x="T6" y="T7"/>
                  </a:cxn>
                  <a:cxn ang="T14">
                    <a:pos x="T8" y="T9"/>
                  </a:cxn>
                </a:cxnLst>
                <a:rect l="T15" t="T16" r="T17" b="T18"/>
                <a:pathLst>
                  <a:path w="1" h="404">
                    <a:moveTo>
                      <a:pt x="1" y="402"/>
                    </a:moveTo>
                    <a:lnTo>
                      <a:pt x="0" y="404"/>
                    </a:lnTo>
                    <a:lnTo>
                      <a:pt x="0" y="3"/>
                    </a:lnTo>
                    <a:lnTo>
                      <a:pt x="1" y="0"/>
                    </a:lnTo>
                    <a:lnTo>
                      <a:pt x="1" y="402"/>
                    </a:lnTo>
                    <a:close/>
                  </a:path>
                </a:pathLst>
              </a:custGeom>
              <a:solidFill>
                <a:srgbClr val="8D55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86" name="Freeform 823"/>
              <p:cNvSpPr>
                <a:spLocks/>
              </p:cNvSpPr>
              <p:nvPr/>
            </p:nvSpPr>
            <p:spPr bwMode="auto">
              <a:xfrm>
                <a:off x="2183" y="3444"/>
                <a:ext cx="2" cy="403"/>
              </a:xfrm>
              <a:custGeom>
                <a:avLst/>
                <a:gdLst>
                  <a:gd name="T0" fmla="*/ 2 w 2"/>
                  <a:gd name="T1" fmla="*/ 401 h 403"/>
                  <a:gd name="T2" fmla="*/ 0 w 2"/>
                  <a:gd name="T3" fmla="*/ 403 h 403"/>
                  <a:gd name="T4" fmla="*/ 0 w 2"/>
                  <a:gd name="T5" fmla="*/ 1 h 403"/>
                  <a:gd name="T6" fmla="*/ 2 w 2"/>
                  <a:gd name="T7" fmla="*/ 0 h 403"/>
                  <a:gd name="T8" fmla="*/ 2 w 2"/>
                  <a:gd name="T9" fmla="*/ 401 h 403"/>
                  <a:gd name="T10" fmla="*/ 0 60000 65536"/>
                  <a:gd name="T11" fmla="*/ 0 60000 65536"/>
                  <a:gd name="T12" fmla="*/ 0 60000 65536"/>
                  <a:gd name="T13" fmla="*/ 0 60000 65536"/>
                  <a:gd name="T14" fmla="*/ 0 60000 65536"/>
                  <a:gd name="T15" fmla="*/ 0 w 2"/>
                  <a:gd name="T16" fmla="*/ 0 h 403"/>
                  <a:gd name="T17" fmla="*/ 2 w 2"/>
                  <a:gd name="T18" fmla="*/ 403 h 403"/>
                </a:gdLst>
                <a:ahLst/>
                <a:cxnLst>
                  <a:cxn ang="T10">
                    <a:pos x="T0" y="T1"/>
                  </a:cxn>
                  <a:cxn ang="T11">
                    <a:pos x="T2" y="T3"/>
                  </a:cxn>
                  <a:cxn ang="T12">
                    <a:pos x="T4" y="T5"/>
                  </a:cxn>
                  <a:cxn ang="T13">
                    <a:pos x="T6" y="T7"/>
                  </a:cxn>
                  <a:cxn ang="T14">
                    <a:pos x="T8" y="T9"/>
                  </a:cxn>
                </a:cxnLst>
                <a:rect l="T15" t="T16" r="T17" b="T18"/>
                <a:pathLst>
                  <a:path w="2" h="403">
                    <a:moveTo>
                      <a:pt x="2" y="401"/>
                    </a:moveTo>
                    <a:lnTo>
                      <a:pt x="0" y="403"/>
                    </a:lnTo>
                    <a:lnTo>
                      <a:pt x="0" y="1"/>
                    </a:lnTo>
                    <a:lnTo>
                      <a:pt x="2" y="0"/>
                    </a:lnTo>
                    <a:lnTo>
                      <a:pt x="2" y="401"/>
                    </a:lnTo>
                    <a:close/>
                  </a:path>
                </a:pathLst>
              </a:custGeom>
              <a:solidFill>
                <a:srgbClr val="9459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87" name="Freeform 824"/>
              <p:cNvSpPr>
                <a:spLocks/>
              </p:cNvSpPr>
              <p:nvPr/>
            </p:nvSpPr>
            <p:spPr bwMode="auto">
              <a:xfrm>
                <a:off x="2180" y="3445"/>
                <a:ext cx="3" cy="404"/>
              </a:xfrm>
              <a:custGeom>
                <a:avLst/>
                <a:gdLst>
                  <a:gd name="T0" fmla="*/ 3 w 3"/>
                  <a:gd name="T1" fmla="*/ 402 h 404"/>
                  <a:gd name="T2" fmla="*/ 0 w 3"/>
                  <a:gd name="T3" fmla="*/ 404 h 404"/>
                  <a:gd name="T4" fmla="*/ 0 w 3"/>
                  <a:gd name="T5" fmla="*/ 2 h 404"/>
                  <a:gd name="T6" fmla="*/ 3 w 3"/>
                  <a:gd name="T7" fmla="*/ 0 h 404"/>
                  <a:gd name="T8" fmla="*/ 3 w 3"/>
                  <a:gd name="T9" fmla="*/ 402 h 404"/>
                  <a:gd name="T10" fmla="*/ 0 60000 65536"/>
                  <a:gd name="T11" fmla="*/ 0 60000 65536"/>
                  <a:gd name="T12" fmla="*/ 0 60000 65536"/>
                  <a:gd name="T13" fmla="*/ 0 60000 65536"/>
                  <a:gd name="T14" fmla="*/ 0 60000 65536"/>
                  <a:gd name="T15" fmla="*/ 0 w 3"/>
                  <a:gd name="T16" fmla="*/ 0 h 404"/>
                  <a:gd name="T17" fmla="*/ 3 w 3"/>
                  <a:gd name="T18" fmla="*/ 404 h 404"/>
                </a:gdLst>
                <a:ahLst/>
                <a:cxnLst>
                  <a:cxn ang="T10">
                    <a:pos x="T0" y="T1"/>
                  </a:cxn>
                  <a:cxn ang="T11">
                    <a:pos x="T2" y="T3"/>
                  </a:cxn>
                  <a:cxn ang="T12">
                    <a:pos x="T4" y="T5"/>
                  </a:cxn>
                  <a:cxn ang="T13">
                    <a:pos x="T6" y="T7"/>
                  </a:cxn>
                  <a:cxn ang="T14">
                    <a:pos x="T8" y="T9"/>
                  </a:cxn>
                </a:cxnLst>
                <a:rect l="T15" t="T16" r="T17" b="T18"/>
                <a:pathLst>
                  <a:path w="3" h="404">
                    <a:moveTo>
                      <a:pt x="3" y="402"/>
                    </a:moveTo>
                    <a:lnTo>
                      <a:pt x="0" y="404"/>
                    </a:lnTo>
                    <a:lnTo>
                      <a:pt x="0" y="2"/>
                    </a:lnTo>
                    <a:lnTo>
                      <a:pt x="3" y="0"/>
                    </a:lnTo>
                    <a:lnTo>
                      <a:pt x="3" y="402"/>
                    </a:lnTo>
                    <a:close/>
                  </a:path>
                </a:pathLst>
              </a:custGeom>
              <a:solidFill>
                <a:srgbClr val="9A5D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88" name="Freeform 825"/>
              <p:cNvSpPr>
                <a:spLocks/>
              </p:cNvSpPr>
              <p:nvPr/>
            </p:nvSpPr>
            <p:spPr bwMode="auto">
              <a:xfrm>
                <a:off x="2175" y="3447"/>
                <a:ext cx="5" cy="403"/>
              </a:xfrm>
              <a:custGeom>
                <a:avLst/>
                <a:gdLst>
                  <a:gd name="T0" fmla="*/ 5 w 5"/>
                  <a:gd name="T1" fmla="*/ 402 h 403"/>
                  <a:gd name="T2" fmla="*/ 0 w 5"/>
                  <a:gd name="T3" fmla="*/ 403 h 403"/>
                  <a:gd name="T4" fmla="*/ 0 w 5"/>
                  <a:gd name="T5" fmla="*/ 2 h 403"/>
                  <a:gd name="T6" fmla="*/ 5 w 5"/>
                  <a:gd name="T7" fmla="*/ 0 h 403"/>
                  <a:gd name="T8" fmla="*/ 5 w 5"/>
                  <a:gd name="T9" fmla="*/ 402 h 403"/>
                  <a:gd name="T10" fmla="*/ 0 60000 65536"/>
                  <a:gd name="T11" fmla="*/ 0 60000 65536"/>
                  <a:gd name="T12" fmla="*/ 0 60000 65536"/>
                  <a:gd name="T13" fmla="*/ 0 60000 65536"/>
                  <a:gd name="T14" fmla="*/ 0 60000 65536"/>
                  <a:gd name="T15" fmla="*/ 0 w 5"/>
                  <a:gd name="T16" fmla="*/ 0 h 403"/>
                  <a:gd name="T17" fmla="*/ 5 w 5"/>
                  <a:gd name="T18" fmla="*/ 403 h 403"/>
                </a:gdLst>
                <a:ahLst/>
                <a:cxnLst>
                  <a:cxn ang="T10">
                    <a:pos x="T0" y="T1"/>
                  </a:cxn>
                  <a:cxn ang="T11">
                    <a:pos x="T2" y="T3"/>
                  </a:cxn>
                  <a:cxn ang="T12">
                    <a:pos x="T4" y="T5"/>
                  </a:cxn>
                  <a:cxn ang="T13">
                    <a:pos x="T6" y="T7"/>
                  </a:cxn>
                  <a:cxn ang="T14">
                    <a:pos x="T8" y="T9"/>
                  </a:cxn>
                </a:cxnLst>
                <a:rect l="T15" t="T16" r="T17" b="T18"/>
                <a:pathLst>
                  <a:path w="5" h="403">
                    <a:moveTo>
                      <a:pt x="5" y="402"/>
                    </a:moveTo>
                    <a:lnTo>
                      <a:pt x="0" y="403"/>
                    </a:lnTo>
                    <a:lnTo>
                      <a:pt x="0" y="2"/>
                    </a:lnTo>
                    <a:lnTo>
                      <a:pt x="5" y="0"/>
                    </a:lnTo>
                    <a:lnTo>
                      <a:pt x="5" y="402"/>
                    </a:lnTo>
                    <a:close/>
                  </a:path>
                </a:pathLst>
              </a:custGeom>
              <a:solidFill>
                <a:srgbClr val="A161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89" name="Freeform 826"/>
              <p:cNvSpPr>
                <a:spLocks/>
              </p:cNvSpPr>
              <p:nvPr/>
            </p:nvSpPr>
            <p:spPr bwMode="auto">
              <a:xfrm>
                <a:off x="2169" y="3449"/>
                <a:ext cx="6" cy="403"/>
              </a:xfrm>
              <a:custGeom>
                <a:avLst/>
                <a:gdLst>
                  <a:gd name="T0" fmla="*/ 6 w 6"/>
                  <a:gd name="T1" fmla="*/ 401 h 403"/>
                  <a:gd name="T2" fmla="*/ 0 w 6"/>
                  <a:gd name="T3" fmla="*/ 403 h 403"/>
                  <a:gd name="T4" fmla="*/ 0 w 6"/>
                  <a:gd name="T5" fmla="*/ 1 h 403"/>
                  <a:gd name="T6" fmla="*/ 6 w 6"/>
                  <a:gd name="T7" fmla="*/ 0 h 403"/>
                  <a:gd name="T8" fmla="*/ 6 w 6"/>
                  <a:gd name="T9" fmla="*/ 401 h 403"/>
                  <a:gd name="T10" fmla="*/ 0 60000 65536"/>
                  <a:gd name="T11" fmla="*/ 0 60000 65536"/>
                  <a:gd name="T12" fmla="*/ 0 60000 65536"/>
                  <a:gd name="T13" fmla="*/ 0 60000 65536"/>
                  <a:gd name="T14" fmla="*/ 0 60000 65536"/>
                  <a:gd name="T15" fmla="*/ 0 w 6"/>
                  <a:gd name="T16" fmla="*/ 0 h 403"/>
                  <a:gd name="T17" fmla="*/ 6 w 6"/>
                  <a:gd name="T18" fmla="*/ 403 h 403"/>
                </a:gdLst>
                <a:ahLst/>
                <a:cxnLst>
                  <a:cxn ang="T10">
                    <a:pos x="T0" y="T1"/>
                  </a:cxn>
                  <a:cxn ang="T11">
                    <a:pos x="T2" y="T3"/>
                  </a:cxn>
                  <a:cxn ang="T12">
                    <a:pos x="T4" y="T5"/>
                  </a:cxn>
                  <a:cxn ang="T13">
                    <a:pos x="T6" y="T7"/>
                  </a:cxn>
                  <a:cxn ang="T14">
                    <a:pos x="T8" y="T9"/>
                  </a:cxn>
                </a:cxnLst>
                <a:rect l="T15" t="T16" r="T17" b="T18"/>
                <a:pathLst>
                  <a:path w="6" h="403">
                    <a:moveTo>
                      <a:pt x="6" y="401"/>
                    </a:moveTo>
                    <a:lnTo>
                      <a:pt x="0" y="403"/>
                    </a:lnTo>
                    <a:lnTo>
                      <a:pt x="0" y="1"/>
                    </a:lnTo>
                    <a:lnTo>
                      <a:pt x="6" y="0"/>
                    </a:lnTo>
                    <a:lnTo>
                      <a:pt x="6" y="401"/>
                    </a:lnTo>
                    <a:close/>
                  </a:path>
                </a:pathLst>
              </a:custGeom>
              <a:solidFill>
                <a:srgbClr val="A865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90" name="Freeform 827"/>
              <p:cNvSpPr>
                <a:spLocks/>
              </p:cNvSpPr>
              <p:nvPr/>
            </p:nvSpPr>
            <p:spPr bwMode="auto">
              <a:xfrm>
                <a:off x="2162" y="3450"/>
                <a:ext cx="7" cy="404"/>
              </a:xfrm>
              <a:custGeom>
                <a:avLst/>
                <a:gdLst>
                  <a:gd name="T0" fmla="*/ 7 w 7"/>
                  <a:gd name="T1" fmla="*/ 402 h 404"/>
                  <a:gd name="T2" fmla="*/ 0 w 7"/>
                  <a:gd name="T3" fmla="*/ 404 h 404"/>
                  <a:gd name="T4" fmla="*/ 0 w 7"/>
                  <a:gd name="T5" fmla="*/ 2 h 404"/>
                  <a:gd name="T6" fmla="*/ 7 w 7"/>
                  <a:gd name="T7" fmla="*/ 0 h 404"/>
                  <a:gd name="T8" fmla="*/ 7 w 7"/>
                  <a:gd name="T9" fmla="*/ 402 h 404"/>
                  <a:gd name="T10" fmla="*/ 0 60000 65536"/>
                  <a:gd name="T11" fmla="*/ 0 60000 65536"/>
                  <a:gd name="T12" fmla="*/ 0 60000 65536"/>
                  <a:gd name="T13" fmla="*/ 0 60000 65536"/>
                  <a:gd name="T14" fmla="*/ 0 60000 65536"/>
                  <a:gd name="T15" fmla="*/ 0 w 7"/>
                  <a:gd name="T16" fmla="*/ 0 h 404"/>
                  <a:gd name="T17" fmla="*/ 7 w 7"/>
                  <a:gd name="T18" fmla="*/ 404 h 404"/>
                </a:gdLst>
                <a:ahLst/>
                <a:cxnLst>
                  <a:cxn ang="T10">
                    <a:pos x="T0" y="T1"/>
                  </a:cxn>
                  <a:cxn ang="T11">
                    <a:pos x="T2" y="T3"/>
                  </a:cxn>
                  <a:cxn ang="T12">
                    <a:pos x="T4" y="T5"/>
                  </a:cxn>
                  <a:cxn ang="T13">
                    <a:pos x="T6" y="T7"/>
                  </a:cxn>
                  <a:cxn ang="T14">
                    <a:pos x="T8" y="T9"/>
                  </a:cxn>
                </a:cxnLst>
                <a:rect l="T15" t="T16" r="T17" b="T18"/>
                <a:pathLst>
                  <a:path w="7" h="404">
                    <a:moveTo>
                      <a:pt x="7" y="402"/>
                    </a:moveTo>
                    <a:lnTo>
                      <a:pt x="0" y="404"/>
                    </a:lnTo>
                    <a:lnTo>
                      <a:pt x="0" y="2"/>
                    </a:lnTo>
                    <a:lnTo>
                      <a:pt x="7" y="0"/>
                    </a:lnTo>
                    <a:lnTo>
                      <a:pt x="7" y="402"/>
                    </a:lnTo>
                    <a:close/>
                  </a:path>
                </a:pathLst>
              </a:custGeom>
              <a:solidFill>
                <a:srgbClr val="AE6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91" name="Freeform 828"/>
              <p:cNvSpPr>
                <a:spLocks/>
              </p:cNvSpPr>
              <p:nvPr/>
            </p:nvSpPr>
            <p:spPr bwMode="auto">
              <a:xfrm>
                <a:off x="2155" y="3452"/>
                <a:ext cx="7" cy="403"/>
              </a:xfrm>
              <a:custGeom>
                <a:avLst/>
                <a:gdLst>
                  <a:gd name="T0" fmla="*/ 7 w 7"/>
                  <a:gd name="T1" fmla="*/ 402 h 403"/>
                  <a:gd name="T2" fmla="*/ 0 w 7"/>
                  <a:gd name="T3" fmla="*/ 403 h 403"/>
                  <a:gd name="T4" fmla="*/ 0 w 7"/>
                  <a:gd name="T5" fmla="*/ 2 h 403"/>
                  <a:gd name="T6" fmla="*/ 7 w 7"/>
                  <a:gd name="T7" fmla="*/ 0 h 403"/>
                  <a:gd name="T8" fmla="*/ 7 w 7"/>
                  <a:gd name="T9" fmla="*/ 402 h 403"/>
                  <a:gd name="T10" fmla="*/ 0 60000 65536"/>
                  <a:gd name="T11" fmla="*/ 0 60000 65536"/>
                  <a:gd name="T12" fmla="*/ 0 60000 65536"/>
                  <a:gd name="T13" fmla="*/ 0 60000 65536"/>
                  <a:gd name="T14" fmla="*/ 0 60000 65536"/>
                  <a:gd name="T15" fmla="*/ 0 w 7"/>
                  <a:gd name="T16" fmla="*/ 0 h 403"/>
                  <a:gd name="T17" fmla="*/ 7 w 7"/>
                  <a:gd name="T18" fmla="*/ 403 h 403"/>
                </a:gdLst>
                <a:ahLst/>
                <a:cxnLst>
                  <a:cxn ang="T10">
                    <a:pos x="T0" y="T1"/>
                  </a:cxn>
                  <a:cxn ang="T11">
                    <a:pos x="T2" y="T3"/>
                  </a:cxn>
                  <a:cxn ang="T12">
                    <a:pos x="T4" y="T5"/>
                  </a:cxn>
                  <a:cxn ang="T13">
                    <a:pos x="T6" y="T7"/>
                  </a:cxn>
                  <a:cxn ang="T14">
                    <a:pos x="T8" y="T9"/>
                  </a:cxn>
                </a:cxnLst>
                <a:rect l="T15" t="T16" r="T17" b="T18"/>
                <a:pathLst>
                  <a:path w="7" h="403">
                    <a:moveTo>
                      <a:pt x="7" y="402"/>
                    </a:moveTo>
                    <a:lnTo>
                      <a:pt x="0" y="403"/>
                    </a:lnTo>
                    <a:lnTo>
                      <a:pt x="0" y="2"/>
                    </a:lnTo>
                    <a:lnTo>
                      <a:pt x="7" y="0"/>
                    </a:lnTo>
                    <a:lnTo>
                      <a:pt x="7" y="402"/>
                    </a:lnTo>
                    <a:close/>
                  </a:path>
                </a:pathLst>
              </a:custGeom>
              <a:solidFill>
                <a:srgbClr val="B56D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92" name="Freeform 829"/>
              <p:cNvSpPr>
                <a:spLocks/>
              </p:cNvSpPr>
              <p:nvPr/>
            </p:nvSpPr>
            <p:spPr bwMode="auto">
              <a:xfrm>
                <a:off x="2146" y="3454"/>
                <a:ext cx="9" cy="402"/>
              </a:xfrm>
              <a:custGeom>
                <a:avLst/>
                <a:gdLst>
                  <a:gd name="T0" fmla="*/ 9 w 9"/>
                  <a:gd name="T1" fmla="*/ 401 h 402"/>
                  <a:gd name="T2" fmla="*/ 0 w 9"/>
                  <a:gd name="T3" fmla="*/ 402 h 402"/>
                  <a:gd name="T4" fmla="*/ 0 w 9"/>
                  <a:gd name="T5" fmla="*/ 0 h 402"/>
                  <a:gd name="T6" fmla="*/ 9 w 9"/>
                  <a:gd name="T7" fmla="*/ 0 h 402"/>
                  <a:gd name="T8" fmla="*/ 9 w 9"/>
                  <a:gd name="T9" fmla="*/ 401 h 402"/>
                  <a:gd name="T10" fmla="*/ 0 60000 65536"/>
                  <a:gd name="T11" fmla="*/ 0 60000 65536"/>
                  <a:gd name="T12" fmla="*/ 0 60000 65536"/>
                  <a:gd name="T13" fmla="*/ 0 60000 65536"/>
                  <a:gd name="T14" fmla="*/ 0 60000 65536"/>
                  <a:gd name="T15" fmla="*/ 0 w 9"/>
                  <a:gd name="T16" fmla="*/ 0 h 402"/>
                  <a:gd name="T17" fmla="*/ 9 w 9"/>
                  <a:gd name="T18" fmla="*/ 402 h 402"/>
                </a:gdLst>
                <a:ahLst/>
                <a:cxnLst>
                  <a:cxn ang="T10">
                    <a:pos x="T0" y="T1"/>
                  </a:cxn>
                  <a:cxn ang="T11">
                    <a:pos x="T2" y="T3"/>
                  </a:cxn>
                  <a:cxn ang="T12">
                    <a:pos x="T4" y="T5"/>
                  </a:cxn>
                  <a:cxn ang="T13">
                    <a:pos x="T6" y="T7"/>
                  </a:cxn>
                  <a:cxn ang="T14">
                    <a:pos x="T8" y="T9"/>
                  </a:cxn>
                </a:cxnLst>
                <a:rect l="T15" t="T16" r="T17" b="T18"/>
                <a:pathLst>
                  <a:path w="9" h="402">
                    <a:moveTo>
                      <a:pt x="9" y="401"/>
                    </a:moveTo>
                    <a:lnTo>
                      <a:pt x="0" y="402"/>
                    </a:lnTo>
                    <a:lnTo>
                      <a:pt x="0" y="0"/>
                    </a:lnTo>
                    <a:lnTo>
                      <a:pt x="9" y="0"/>
                    </a:lnTo>
                    <a:lnTo>
                      <a:pt x="9" y="401"/>
                    </a:lnTo>
                    <a:close/>
                  </a:path>
                </a:pathLst>
              </a:custGeom>
              <a:solidFill>
                <a:srgbClr val="BC71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93" name="Freeform 830"/>
              <p:cNvSpPr>
                <a:spLocks/>
              </p:cNvSpPr>
              <p:nvPr/>
            </p:nvSpPr>
            <p:spPr bwMode="auto">
              <a:xfrm>
                <a:off x="2137" y="3454"/>
                <a:ext cx="9" cy="403"/>
              </a:xfrm>
              <a:custGeom>
                <a:avLst/>
                <a:gdLst>
                  <a:gd name="T0" fmla="*/ 9 w 9"/>
                  <a:gd name="T1" fmla="*/ 402 h 403"/>
                  <a:gd name="T2" fmla="*/ 0 w 9"/>
                  <a:gd name="T3" fmla="*/ 403 h 403"/>
                  <a:gd name="T4" fmla="*/ 0 w 9"/>
                  <a:gd name="T5" fmla="*/ 1 h 403"/>
                  <a:gd name="T6" fmla="*/ 9 w 9"/>
                  <a:gd name="T7" fmla="*/ 0 h 403"/>
                  <a:gd name="T8" fmla="*/ 9 w 9"/>
                  <a:gd name="T9" fmla="*/ 402 h 403"/>
                  <a:gd name="T10" fmla="*/ 0 60000 65536"/>
                  <a:gd name="T11" fmla="*/ 0 60000 65536"/>
                  <a:gd name="T12" fmla="*/ 0 60000 65536"/>
                  <a:gd name="T13" fmla="*/ 0 60000 65536"/>
                  <a:gd name="T14" fmla="*/ 0 60000 65536"/>
                  <a:gd name="T15" fmla="*/ 0 w 9"/>
                  <a:gd name="T16" fmla="*/ 0 h 403"/>
                  <a:gd name="T17" fmla="*/ 9 w 9"/>
                  <a:gd name="T18" fmla="*/ 403 h 403"/>
                </a:gdLst>
                <a:ahLst/>
                <a:cxnLst>
                  <a:cxn ang="T10">
                    <a:pos x="T0" y="T1"/>
                  </a:cxn>
                  <a:cxn ang="T11">
                    <a:pos x="T2" y="T3"/>
                  </a:cxn>
                  <a:cxn ang="T12">
                    <a:pos x="T4" y="T5"/>
                  </a:cxn>
                  <a:cxn ang="T13">
                    <a:pos x="T6" y="T7"/>
                  </a:cxn>
                  <a:cxn ang="T14">
                    <a:pos x="T8" y="T9"/>
                  </a:cxn>
                </a:cxnLst>
                <a:rect l="T15" t="T16" r="T17" b="T18"/>
                <a:pathLst>
                  <a:path w="9" h="403">
                    <a:moveTo>
                      <a:pt x="9" y="402"/>
                    </a:moveTo>
                    <a:lnTo>
                      <a:pt x="0" y="403"/>
                    </a:lnTo>
                    <a:lnTo>
                      <a:pt x="0" y="1"/>
                    </a:lnTo>
                    <a:lnTo>
                      <a:pt x="9" y="0"/>
                    </a:lnTo>
                    <a:lnTo>
                      <a:pt x="9" y="402"/>
                    </a:lnTo>
                    <a:close/>
                  </a:path>
                </a:pathLst>
              </a:custGeom>
              <a:solidFill>
                <a:srgbClr val="C375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94" name="Freeform 831"/>
              <p:cNvSpPr>
                <a:spLocks/>
              </p:cNvSpPr>
              <p:nvPr/>
            </p:nvSpPr>
            <p:spPr bwMode="auto">
              <a:xfrm>
                <a:off x="2128" y="3455"/>
                <a:ext cx="9" cy="403"/>
              </a:xfrm>
              <a:custGeom>
                <a:avLst/>
                <a:gdLst>
                  <a:gd name="T0" fmla="*/ 9 w 9"/>
                  <a:gd name="T1" fmla="*/ 402 h 403"/>
                  <a:gd name="T2" fmla="*/ 0 w 9"/>
                  <a:gd name="T3" fmla="*/ 403 h 403"/>
                  <a:gd name="T4" fmla="*/ 0 w 9"/>
                  <a:gd name="T5" fmla="*/ 1 h 403"/>
                  <a:gd name="T6" fmla="*/ 9 w 9"/>
                  <a:gd name="T7" fmla="*/ 0 h 403"/>
                  <a:gd name="T8" fmla="*/ 9 w 9"/>
                  <a:gd name="T9" fmla="*/ 402 h 403"/>
                  <a:gd name="T10" fmla="*/ 0 60000 65536"/>
                  <a:gd name="T11" fmla="*/ 0 60000 65536"/>
                  <a:gd name="T12" fmla="*/ 0 60000 65536"/>
                  <a:gd name="T13" fmla="*/ 0 60000 65536"/>
                  <a:gd name="T14" fmla="*/ 0 60000 65536"/>
                  <a:gd name="T15" fmla="*/ 0 w 9"/>
                  <a:gd name="T16" fmla="*/ 0 h 403"/>
                  <a:gd name="T17" fmla="*/ 9 w 9"/>
                  <a:gd name="T18" fmla="*/ 403 h 403"/>
                </a:gdLst>
                <a:ahLst/>
                <a:cxnLst>
                  <a:cxn ang="T10">
                    <a:pos x="T0" y="T1"/>
                  </a:cxn>
                  <a:cxn ang="T11">
                    <a:pos x="T2" y="T3"/>
                  </a:cxn>
                  <a:cxn ang="T12">
                    <a:pos x="T4" y="T5"/>
                  </a:cxn>
                  <a:cxn ang="T13">
                    <a:pos x="T6" y="T7"/>
                  </a:cxn>
                  <a:cxn ang="T14">
                    <a:pos x="T8" y="T9"/>
                  </a:cxn>
                </a:cxnLst>
                <a:rect l="T15" t="T16" r="T17" b="T18"/>
                <a:pathLst>
                  <a:path w="9" h="403">
                    <a:moveTo>
                      <a:pt x="9" y="402"/>
                    </a:moveTo>
                    <a:lnTo>
                      <a:pt x="0" y="403"/>
                    </a:lnTo>
                    <a:lnTo>
                      <a:pt x="0" y="1"/>
                    </a:lnTo>
                    <a:lnTo>
                      <a:pt x="9" y="0"/>
                    </a:lnTo>
                    <a:lnTo>
                      <a:pt x="9" y="402"/>
                    </a:lnTo>
                    <a:close/>
                  </a:path>
                </a:pathLst>
              </a:custGeom>
              <a:solidFill>
                <a:srgbClr val="C97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95" name="Freeform 832"/>
              <p:cNvSpPr>
                <a:spLocks/>
              </p:cNvSpPr>
              <p:nvPr/>
            </p:nvSpPr>
            <p:spPr bwMode="auto">
              <a:xfrm>
                <a:off x="2118" y="3456"/>
                <a:ext cx="10" cy="402"/>
              </a:xfrm>
              <a:custGeom>
                <a:avLst/>
                <a:gdLst>
                  <a:gd name="T0" fmla="*/ 10 w 10"/>
                  <a:gd name="T1" fmla="*/ 402 h 402"/>
                  <a:gd name="T2" fmla="*/ 0 w 10"/>
                  <a:gd name="T3" fmla="*/ 402 h 402"/>
                  <a:gd name="T4" fmla="*/ 0 w 10"/>
                  <a:gd name="T5" fmla="*/ 1 h 402"/>
                  <a:gd name="T6" fmla="*/ 10 w 10"/>
                  <a:gd name="T7" fmla="*/ 0 h 402"/>
                  <a:gd name="T8" fmla="*/ 10 w 10"/>
                  <a:gd name="T9" fmla="*/ 402 h 402"/>
                  <a:gd name="T10" fmla="*/ 0 60000 65536"/>
                  <a:gd name="T11" fmla="*/ 0 60000 65536"/>
                  <a:gd name="T12" fmla="*/ 0 60000 65536"/>
                  <a:gd name="T13" fmla="*/ 0 60000 65536"/>
                  <a:gd name="T14" fmla="*/ 0 60000 65536"/>
                  <a:gd name="T15" fmla="*/ 0 w 10"/>
                  <a:gd name="T16" fmla="*/ 0 h 402"/>
                  <a:gd name="T17" fmla="*/ 10 w 10"/>
                  <a:gd name="T18" fmla="*/ 402 h 402"/>
                </a:gdLst>
                <a:ahLst/>
                <a:cxnLst>
                  <a:cxn ang="T10">
                    <a:pos x="T0" y="T1"/>
                  </a:cxn>
                  <a:cxn ang="T11">
                    <a:pos x="T2" y="T3"/>
                  </a:cxn>
                  <a:cxn ang="T12">
                    <a:pos x="T4" y="T5"/>
                  </a:cxn>
                  <a:cxn ang="T13">
                    <a:pos x="T6" y="T7"/>
                  </a:cxn>
                  <a:cxn ang="T14">
                    <a:pos x="T8" y="T9"/>
                  </a:cxn>
                </a:cxnLst>
                <a:rect l="T15" t="T16" r="T17" b="T18"/>
                <a:pathLst>
                  <a:path w="10" h="402">
                    <a:moveTo>
                      <a:pt x="10" y="402"/>
                    </a:moveTo>
                    <a:lnTo>
                      <a:pt x="0" y="402"/>
                    </a:lnTo>
                    <a:lnTo>
                      <a:pt x="0" y="1"/>
                    </a:lnTo>
                    <a:lnTo>
                      <a:pt x="10" y="0"/>
                    </a:lnTo>
                    <a:lnTo>
                      <a:pt x="10" y="402"/>
                    </a:lnTo>
                    <a:close/>
                  </a:path>
                </a:pathLst>
              </a:custGeom>
              <a:solidFill>
                <a:srgbClr val="D07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96" name="Freeform 833"/>
              <p:cNvSpPr>
                <a:spLocks/>
              </p:cNvSpPr>
              <p:nvPr/>
            </p:nvSpPr>
            <p:spPr bwMode="auto">
              <a:xfrm>
                <a:off x="2108" y="3457"/>
                <a:ext cx="10" cy="402"/>
              </a:xfrm>
              <a:custGeom>
                <a:avLst/>
                <a:gdLst>
                  <a:gd name="T0" fmla="*/ 10 w 10"/>
                  <a:gd name="T1" fmla="*/ 401 h 402"/>
                  <a:gd name="T2" fmla="*/ 0 w 10"/>
                  <a:gd name="T3" fmla="*/ 402 h 402"/>
                  <a:gd name="T4" fmla="*/ 0 w 10"/>
                  <a:gd name="T5" fmla="*/ 1 h 402"/>
                  <a:gd name="T6" fmla="*/ 10 w 10"/>
                  <a:gd name="T7" fmla="*/ 0 h 402"/>
                  <a:gd name="T8" fmla="*/ 10 w 10"/>
                  <a:gd name="T9" fmla="*/ 401 h 402"/>
                  <a:gd name="T10" fmla="*/ 0 60000 65536"/>
                  <a:gd name="T11" fmla="*/ 0 60000 65536"/>
                  <a:gd name="T12" fmla="*/ 0 60000 65536"/>
                  <a:gd name="T13" fmla="*/ 0 60000 65536"/>
                  <a:gd name="T14" fmla="*/ 0 60000 65536"/>
                  <a:gd name="T15" fmla="*/ 0 w 10"/>
                  <a:gd name="T16" fmla="*/ 0 h 402"/>
                  <a:gd name="T17" fmla="*/ 10 w 10"/>
                  <a:gd name="T18" fmla="*/ 402 h 402"/>
                </a:gdLst>
                <a:ahLst/>
                <a:cxnLst>
                  <a:cxn ang="T10">
                    <a:pos x="T0" y="T1"/>
                  </a:cxn>
                  <a:cxn ang="T11">
                    <a:pos x="T2" y="T3"/>
                  </a:cxn>
                  <a:cxn ang="T12">
                    <a:pos x="T4" y="T5"/>
                  </a:cxn>
                  <a:cxn ang="T13">
                    <a:pos x="T6" y="T7"/>
                  </a:cxn>
                  <a:cxn ang="T14">
                    <a:pos x="T8" y="T9"/>
                  </a:cxn>
                </a:cxnLst>
                <a:rect l="T15" t="T16" r="T17" b="T18"/>
                <a:pathLst>
                  <a:path w="10" h="402">
                    <a:moveTo>
                      <a:pt x="10" y="401"/>
                    </a:moveTo>
                    <a:lnTo>
                      <a:pt x="0" y="402"/>
                    </a:lnTo>
                    <a:lnTo>
                      <a:pt x="0" y="1"/>
                    </a:lnTo>
                    <a:lnTo>
                      <a:pt x="10" y="0"/>
                    </a:lnTo>
                    <a:lnTo>
                      <a:pt x="10" y="401"/>
                    </a:lnTo>
                    <a:close/>
                  </a:path>
                </a:pathLst>
              </a:custGeom>
              <a:solidFill>
                <a:srgbClr val="D781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97" name="Rectangle 834"/>
              <p:cNvSpPr>
                <a:spLocks noChangeArrowheads="1"/>
              </p:cNvSpPr>
              <p:nvPr/>
            </p:nvSpPr>
            <p:spPr bwMode="auto">
              <a:xfrm>
                <a:off x="2092" y="3458"/>
                <a:ext cx="16" cy="401"/>
              </a:xfrm>
              <a:prstGeom prst="rect">
                <a:avLst/>
              </a:prstGeom>
              <a:solidFill>
                <a:srgbClr val="DD85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898" name="Rectangle 835"/>
              <p:cNvSpPr>
                <a:spLocks noChangeArrowheads="1"/>
              </p:cNvSpPr>
              <p:nvPr/>
            </p:nvSpPr>
            <p:spPr bwMode="auto">
              <a:xfrm>
                <a:off x="2082" y="3458"/>
                <a:ext cx="10" cy="401"/>
              </a:xfrm>
              <a:prstGeom prst="rect">
                <a:avLst/>
              </a:prstGeom>
              <a:solidFill>
                <a:srgbClr val="E48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899" name="Freeform 836"/>
              <p:cNvSpPr>
                <a:spLocks/>
              </p:cNvSpPr>
              <p:nvPr/>
            </p:nvSpPr>
            <p:spPr bwMode="auto">
              <a:xfrm>
                <a:off x="2073" y="3457"/>
                <a:ext cx="9" cy="402"/>
              </a:xfrm>
              <a:custGeom>
                <a:avLst/>
                <a:gdLst>
                  <a:gd name="T0" fmla="*/ 9 w 9"/>
                  <a:gd name="T1" fmla="*/ 402 h 402"/>
                  <a:gd name="T2" fmla="*/ 0 w 9"/>
                  <a:gd name="T3" fmla="*/ 401 h 402"/>
                  <a:gd name="T4" fmla="*/ 0 w 9"/>
                  <a:gd name="T5" fmla="*/ 0 h 402"/>
                  <a:gd name="T6" fmla="*/ 9 w 9"/>
                  <a:gd name="T7" fmla="*/ 1 h 402"/>
                  <a:gd name="T8" fmla="*/ 9 w 9"/>
                  <a:gd name="T9" fmla="*/ 402 h 402"/>
                  <a:gd name="T10" fmla="*/ 0 60000 65536"/>
                  <a:gd name="T11" fmla="*/ 0 60000 65536"/>
                  <a:gd name="T12" fmla="*/ 0 60000 65536"/>
                  <a:gd name="T13" fmla="*/ 0 60000 65536"/>
                  <a:gd name="T14" fmla="*/ 0 60000 65536"/>
                  <a:gd name="T15" fmla="*/ 0 w 9"/>
                  <a:gd name="T16" fmla="*/ 0 h 402"/>
                  <a:gd name="T17" fmla="*/ 9 w 9"/>
                  <a:gd name="T18" fmla="*/ 402 h 402"/>
                </a:gdLst>
                <a:ahLst/>
                <a:cxnLst>
                  <a:cxn ang="T10">
                    <a:pos x="T0" y="T1"/>
                  </a:cxn>
                  <a:cxn ang="T11">
                    <a:pos x="T2" y="T3"/>
                  </a:cxn>
                  <a:cxn ang="T12">
                    <a:pos x="T4" y="T5"/>
                  </a:cxn>
                  <a:cxn ang="T13">
                    <a:pos x="T6" y="T7"/>
                  </a:cxn>
                  <a:cxn ang="T14">
                    <a:pos x="T8" y="T9"/>
                  </a:cxn>
                </a:cxnLst>
                <a:rect l="T15" t="T16" r="T17" b="T18"/>
                <a:pathLst>
                  <a:path w="9" h="402">
                    <a:moveTo>
                      <a:pt x="9" y="402"/>
                    </a:moveTo>
                    <a:lnTo>
                      <a:pt x="0" y="401"/>
                    </a:lnTo>
                    <a:lnTo>
                      <a:pt x="0" y="0"/>
                    </a:lnTo>
                    <a:lnTo>
                      <a:pt x="9" y="1"/>
                    </a:lnTo>
                    <a:lnTo>
                      <a:pt x="9" y="402"/>
                    </a:lnTo>
                    <a:close/>
                  </a:path>
                </a:pathLst>
              </a:custGeom>
              <a:solidFill>
                <a:srgbClr val="EB8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00" name="Rectangle 837"/>
              <p:cNvSpPr>
                <a:spLocks noChangeArrowheads="1"/>
              </p:cNvSpPr>
              <p:nvPr/>
            </p:nvSpPr>
            <p:spPr bwMode="auto">
              <a:xfrm>
                <a:off x="2064" y="3457"/>
                <a:ext cx="9" cy="401"/>
              </a:xfrm>
              <a:prstGeom prst="rect">
                <a:avLst/>
              </a:prstGeom>
              <a:solidFill>
                <a:srgbClr val="F29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901" name="Freeform 838"/>
              <p:cNvSpPr>
                <a:spLocks/>
              </p:cNvSpPr>
              <p:nvPr/>
            </p:nvSpPr>
            <p:spPr bwMode="auto">
              <a:xfrm>
                <a:off x="2056" y="3456"/>
                <a:ext cx="8" cy="402"/>
              </a:xfrm>
              <a:custGeom>
                <a:avLst/>
                <a:gdLst>
                  <a:gd name="T0" fmla="*/ 8 w 8"/>
                  <a:gd name="T1" fmla="*/ 402 h 402"/>
                  <a:gd name="T2" fmla="*/ 0 w 8"/>
                  <a:gd name="T3" fmla="*/ 402 h 402"/>
                  <a:gd name="T4" fmla="*/ 0 w 8"/>
                  <a:gd name="T5" fmla="*/ 0 h 402"/>
                  <a:gd name="T6" fmla="*/ 8 w 8"/>
                  <a:gd name="T7" fmla="*/ 1 h 402"/>
                  <a:gd name="T8" fmla="*/ 8 w 8"/>
                  <a:gd name="T9" fmla="*/ 402 h 402"/>
                  <a:gd name="T10" fmla="*/ 0 60000 65536"/>
                  <a:gd name="T11" fmla="*/ 0 60000 65536"/>
                  <a:gd name="T12" fmla="*/ 0 60000 65536"/>
                  <a:gd name="T13" fmla="*/ 0 60000 65536"/>
                  <a:gd name="T14" fmla="*/ 0 60000 65536"/>
                  <a:gd name="T15" fmla="*/ 0 w 8"/>
                  <a:gd name="T16" fmla="*/ 0 h 402"/>
                  <a:gd name="T17" fmla="*/ 8 w 8"/>
                  <a:gd name="T18" fmla="*/ 402 h 402"/>
                </a:gdLst>
                <a:ahLst/>
                <a:cxnLst>
                  <a:cxn ang="T10">
                    <a:pos x="T0" y="T1"/>
                  </a:cxn>
                  <a:cxn ang="T11">
                    <a:pos x="T2" y="T3"/>
                  </a:cxn>
                  <a:cxn ang="T12">
                    <a:pos x="T4" y="T5"/>
                  </a:cxn>
                  <a:cxn ang="T13">
                    <a:pos x="T6" y="T7"/>
                  </a:cxn>
                  <a:cxn ang="T14">
                    <a:pos x="T8" y="T9"/>
                  </a:cxn>
                </a:cxnLst>
                <a:rect l="T15" t="T16" r="T17" b="T18"/>
                <a:pathLst>
                  <a:path w="8" h="402">
                    <a:moveTo>
                      <a:pt x="8" y="402"/>
                    </a:moveTo>
                    <a:lnTo>
                      <a:pt x="0" y="402"/>
                    </a:lnTo>
                    <a:lnTo>
                      <a:pt x="0" y="0"/>
                    </a:lnTo>
                    <a:lnTo>
                      <a:pt x="8" y="1"/>
                    </a:lnTo>
                    <a:lnTo>
                      <a:pt x="8" y="402"/>
                    </a:lnTo>
                    <a:close/>
                  </a:path>
                </a:pathLst>
              </a:custGeom>
              <a:solidFill>
                <a:srgbClr val="F895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02" name="Freeform 839"/>
              <p:cNvSpPr>
                <a:spLocks/>
              </p:cNvSpPr>
              <p:nvPr/>
            </p:nvSpPr>
            <p:spPr bwMode="auto">
              <a:xfrm>
                <a:off x="2048" y="3455"/>
                <a:ext cx="8" cy="403"/>
              </a:xfrm>
              <a:custGeom>
                <a:avLst/>
                <a:gdLst>
                  <a:gd name="T0" fmla="*/ 8 w 8"/>
                  <a:gd name="T1" fmla="*/ 403 h 403"/>
                  <a:gd name="T2" fmla="*/ 0 w 8"/>
                  <a:gd name="T3" fmla="*/ 402 h 403"/>
                  <a:gd name="T4" fmla="*/ 0 w 8"/>
                  <a:gd name="T5" fmla="*/ 0 h 403"/>
                  <a:gd name="T6" fmla="*/ 8 w 8"/>
                  <a:gd name="T7" fmla="*/ 1 h 403"/>
                  <a:gd name="T8" fmla="*/ 8 w 8"/>
                  <a:gd name="T9" fmla="*/ 403 h 403"/>
                  <a:gd name="T10" fmla="*/ 0 60000 65536"/>
                  <a:gd name="T11" fmla="*/ 0 60000 65536"/>
                  <a:gd name="T12" fmla="*/ 0 60000 65536"/>
                  <a:gd name="T13" fmla="*/ 0 60000 65536"/>
                  <a:gd name="T14" fmla="*/ 0 60000 65536"/>
                  <a:gd name="T15" fmla="*/ 0 w 8"/>
                  <a:gd name="T16" fmla="*/ 0 h 403"/>
                  <a:gd name="T17" fmla="*/ 8 w 8"/>
                  <a:gd name="T18" fmla="*/ 403 h 403"/>
                </a:gdLst>
                <a:ahLst/>
                <a:cxnLst>
                  <a:cxn ang="T10">
                    <a:pos x="T0" y="T1"/>
                  </a:cxn>
                  <a:cxn ang="T11">
                    <a:pos x="T2" y="T3"/>
                  </a:cxn>
                  <a:cxn ang="T12">
                    <a:pos x="T4" y="T5"/>
                  </a:cxn>
                  <a:cxn ang="T13">
                    <a:pos x="T6" y="T7"/>
                  </a:cxn>
                  <a:cxn ang="T14">
                    <a:pos x="T8" y="T9"/>
                  </a:cxn>
                </a:cxnLst>
                <a:rect l="T15" t="T16" r="T17" b="T18"/>
                <a:pathLst>
                  <a:path w="8" h="403">
                    <a:moveTo>
                      <a:pt x="8" y="403"/>
                    </a:moveTo>
                    <a:lnTo>
                      <a:pt x="0" y="402"/>
                    </a:lnTo>
                    <a:lnTo>
                      <a:pt x="0" y="0"/>
                    </a:lnTo>
                    <a:lnTo>
                      <a:pt x="8" y="1"/>
                    </a:lnTo>
                    <a:lnTo>
                      <a:pt x="8" y="403"/>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03" name="Freeform 840"/>
              <p:cNvSpPr>
                <a:spLocks/>
              </p:cNvSpPr>
              <p:nvPr/>
            </p:nvSpPr>
            <p:spPr bwMode="auto">
              <a:xfrm>
                <a:off x="2042" y="3454"/>
                <a:ext cx="6" cy="403"/>
              </a:xfrm>
              <a:custGeom>
                <a:avLst/>
                <a:gdLst>
                  <a:gd name="T0" fmla="*/ 6 w 6"/>
                  <a:gd name="T1" fmla="*/ 403 h 403"/>
                  <a:gd name="T2" fmla="*/ 0 w 6"/>
                  <a:gd name="T3" fmla="*/ 401 h 403"/>
                  <a:gd name="T4" fmla="*/ 0 w 6"/>
                  <a:gd name="T5" fmla="*/ 0 h 403"/>
                  <a:gd name="T6" fmla="*/ 6 w 6"/>
                  <a:gd name="T7" fmla="*/ 1 h 403"/>
                  <a:gd name="T8" fmla="*/ 6 w 6"/>
                  <a:gd name="T9" fmla="*/ 403 h 403"/>
                  <a:gd name="T10" fmla="*/ 0 60000 65536"/>
                  <a:gd name="T11" fmla="*/ 0 60000 65536"/>
                  <a:gd name="T12" fmla="*/ 0 60000 65536"/>
                  <a:gd name="T13" fmla="*/ 0 60000 65536"/>
                  <a:gd name="T14" fmla="*/ 0 60000 65536"/>
                  <a:gd name="T15" fmla="*/ 0 w 6"/>
                  <a:gd name="T16" fmla="*/ 0 h 403"/>
                  <a:gd name="T17" fmla="*/ 6 w 6"/>
                  <a:gd name="T18" fmla="*/ 403 h 403"/>
                </a:gdLst>
                <a:ahLst/>
                <a:cxnLst>
                  <a:cxn ang="T10">
                    <a:pos x="T0" y="T1"/>
                  </a:cxn>
                  <a:cxn ang="T11">
                    <a:pos x="T2" y="T3"/>
                  </a:cxn>
                  <a:cxn ang="T12">
                    <a:pos x="T4" y="T5"/>
                  </a:cxn>
                  <a:cxn ang="T13">
                    <a:pos x="T6" y="T7"/>
                  </a:cxn>
                  <a:cxn ang="T14">
                    <a:pos x="T8" y="T9"/>
                  </a:cxn>
                </a:cxnLst>
                <a:rect l="T15" t="T16" r="T17" b="T18"/>
                <a:pathLst>
                  <a:path w="6" h="403">
                    <a:moveTo>
                      <a:pt x="6" y="403"/>
                    </a:moveTo>
                    <a:lnTo>
                      <a:pt x="0" y="401"/>
                    </a:lnTo>
                    <a:lnTo>
                      <a:pt x="0" y="0"/>
                    </a:lnTo>
                    <a:lnTo>
                      <a:pt x="6" y="1"/>
                    </a:lnTo>
                    <a:lnTo>
                      <a:pt x="6" y="403"/>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04" name="Freeform 841"/>
              <p:cNvSpPr>
                <a:spLocks/>
              </p:cNvSpPr>
              <p:nvPr/>
            </p:nvSpPr>
            <p:spPr bwMode="auto">
              <a:xfrm>
                <a:off x="2036" y="3453"/>
                <a:ext cx="6" cy="402"/>
              </a:xfrm>
              <a:custGeom>
                <a:avLst/>
                <a:gdLst>
                  <a:gd name="T0" fmla="*/ 6 w 6"/>
                  <a:gd name="T1" fmla="*/ 402 h 402"/>
                  <a:gd name="T2" fmla="*/ 0 w 6"/>
                  <a:gd name="T3" fmla="*/ 401 h 402"/>
                  <a:gd name="T4" fmla="*/ 0 w 6"/>
                  <a:gd name="T5" fmla="*/ 0 h 402"/>
                  <a:gd name="T6" fmla="*/ 6 w 6"/>
                  <a:gd name="T7" fmla="*/ 1 h 402"/>
                  <a:gd name="T8" fmla="*/ 6 w 6"/>
                  <a:gd name="T9" fmla="*/ 402 h 402"/>
                  <a:gd name="T10" fmla="*/ 0 60000 65536"/>
                  <a:gd name="T11" fmla="*/ 0 60000 65536"/>
                  <a:gd name="T12" fmla="*/ 0 60000 65536"/>
                  <a:gd name="T13" fmla="*/ 0 60000 65536"/>
                  <a:gd name="T14" fmla="*/ 0 60000 65536"/>
                  <a:gd name="T15" fmla="*/ 0 w 6"/>
                  <a:gd name="T16" fmla="*/ 0 h 402"/>
                  <a:gd name="T17" fmla="*/ 6 w 6"/>
                  <a:gd name="T18" fmla="*/ 402 h 402"/>
                </a:gdLst>
                <a:ahLst/>
                <a:cxnLst>
                  <a:cxn ang="T10">
                    <a:pos x="T0" y="T1"/>
                  </a:cxn>
                  <a:cxn ang="T11">
                    <a:pos x="T2" y="T3"/>
                  </a:cxn>
                  <a:cxn ang="T12">
                    <a:pos x="T4" y="T5"/>
                  </a:cxn>
                  <a:cxn ang="T13">
                    <a:pos x="T6" y="T7"/>
                  </a:cxn>
                  <a:cxn ang="T14">
                    <a:pos x="T8" y="T9"/>
                  </a:cxn>
                </a:cxnLst>
                <a:rect l="T15" t="T16" r="T17" b="T18"/>
                <a:pathLst>
                  <a:path w="6" h="402">
                    <a:moveTo>
                      <a:pt x="6" y="402"/>
                    </a:moveTo>
                    <a:lnTo>
                      <a:pt x="0" y="401"/>
                    </a:lnTo>
                    <a:lnTo>
                      <a:pt x="0" y="0"/>
                    </a:lnTo>
                    <a:lnTo>
                      <a:pt x="6" y="1"/>
                    </a:lnTo>
                    <a:lnTo>
                      <a:pt x="6" y="402"/>
                    </a:lnTo>
                    <a:close/>
                  </a:path>
                </a:pathLst>
              </a:custGeom>
              <a:solidFill>
                <a:srgbClr val="F895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05" name="Freeform 842"/>
              <p:cNvSpPr>
                <a:spLocks/>
              </p:cNvSpPr>
              <p:nvPr/>
            </p:nvSpPr>
            <p:spPr bwMode="auto">
              <a:xfrm>
                <a:off x="2032" y="3451"/>
                <a:ext cx="4" cy="403"/>
              </a:xfrm>
              <a:custGeom>
                <a:avLst/>
                <a:gdLst>
                  <a:gd name="T0" fmla="*/ 4 w 4"/>
                  <a:gd name="T1" fmla="*/ 403 h 403"/>
                  <a:gd name="T2" fmla="*/ 0 w 4"/>
                  <a:gd name="T3" fmla="*/ 402 h 403"/>
                  <a:gd name="T4" fmla="*/ 0 w 4"/>
                  <a:gd name="T5" fmla="*/ 0 h 403"/>
                  <a:gd name="T6" fmla="*/ 4 w 4"/>
                  <a:gd name="T7" fmla="*/ 2 h 403"/>
                  <a:gd name="T8" fmla="*/ 4 w 4"/>
                  <a:gd name="T9" fmla="*/ 403 h 403"/>
                  <a:gd name="T10" fmla="*/ 0 60000 65536"/>
                  <a:gd name="T11" fmla="*/ 0 60000 65536"/>
                  <a:gd name="T12" fmla="*/ 0 60000 65536"/>
                  <a:gd name="T13" fmla="*/ 0 60000 65536"/>
                  <a:gd name="T14" fmla="*/ 0 60000 65536"/>
                  <a:gd name="T15" fmla="*/ 0 w 4"/>
                  <a:gd name="T16" fmla="*/ 0 h 403"/>
                  <a:gd name="T17" fmla="*/ 4 w 4"/>
                  <a:gd name="T18" fmla="*/ 403 h 403"/>
                </a:gdLst>
                <a:ahLst/>
                <a:cxnLst>
                  <a:cxn ang="T10">
                    <a:pos x="T0" y="T1"/>
                  </a:cxn>
                  <a:cxn ang="T11">
                    <a:pos x="T2" y="T3"/>
                  </a:cxn>
                  <a:cxn ang="T12">
                    <a:pos x="T4" y="T5"/>
                  </a:cxn>
                  <a:cxn ang="T13">
                    <a:pos x="T6" y="T7"/>
                  </a:cxn>
                  <a:cxn ang="T14">
                    <a:pos x="T8" y="T9"/>
                  </a:cxn>
                </a:cxnLst>
                <a:rect l="T15" t="T16" r="T17" b="T18"/>
                <a:pathLst>
                  <a:path w="4" h="403">
                    <a:moveTo>
                      <a:pt x="4" y="403"/>
                    </a:moveTo>
                    <a:lnTo>
                      <a:pt x="0" y="402"/>
                    </a:lnTo>
                    <a:lnTo>
                      <a:pt x="0" y="0"/>
                    </a:lnTo>
                    <a:lnTo>
                      <a:pt x="4" y="2"/>
                    </a:lnTo>
                    <a:lnTo>
                      <a:pt x="4" y="403"/>
                    </a:lnTo>
                    <a:close/>
                  </a:path>
                </a:pathLst>
              </a:custGeom>
              <a:solidFill>
                <a:srgbClr val="F29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06" name="Freeform 843"/>
              <p:cNvSpPr>
                <a:spLocks/>
              </p:cNvSpPr>
              <p:nvPr/>
            </p:nvSpPr>
            <p:spPr bwMode="auto">
              <a:xfrm>
                <a:off x="2029" y="3450"/>
                <a:ext cx="3" cy="403"/>
              </a:xfrm>
              <a:custGeom>
                <a:avLst/>
                <a:gdLst>
                  <a:gd name="T0" fmla="*/ 3 w 3"/>
                  <a:gd name="T1" fmla="*/ 403 h 403"/>
                  <a:gd name="T2" fmla="*/ 0 w 3"/>
                  <a:gd name="T3" fmla="*/ 401 h 403"/>
                  <a:gd name="T4" fmla="*/ 0 w 3"/>
                  <a:gd name="T5" fmla="*/ 0 h 403"/>
                  <a:gd name="T6" fmla="*/ 3 w 3"/>
                  <a:gd name="T7" fmla="*/ 1 h 403"/>
                  <a:gd name="T8" fmla="*/ 3 w 3"/>
                  <a:gd name="T9" fmla="*/ 403 h 403"/>
                  <a:gd name="T10" fmla="*/ 0 60000 65536"/>
                  <a:gd name="T11" fmla="*/ 0 60000 65536"/>
                  <a:gd name="T12" fmla="*/ 0 60000 65536"/>
                  <a:gd name="T13" fmla="*/ 0 60000 65536"/>
                  <a:gd name="T14" fmla="*/ 0 60000 65536"/>
                  <a:gd name="T15" fmla="*/ 0 w 3"/>
                  <a:gd name="T16" fmla="*/ 0 h 403"/>
                  <a:gd name="T17" fmla="*/ 3 w 3"/>
                  <a:gd name="T18" fmla="*/ 403 h 403"/>
                </a:gdLst>
                <a:ahLst/>
                <a:cxnLst>
                  <a:cxn ang="T10">
                    <a:pos x="T0" y="T1"/>
                  </a:cxn>
                  <a:cxn ang="T11">
                    <a:pos x="T2" y="T3"/>
                  </a:cxn>
                  <a:cxn ang="T12">
                    <a:pos x="T4" y="T5"/>
                  </a:cxn>
                  <a:cxn ang="T13">
                    <a:pos x="T6" y="T7"/>
                  </a:cxn>
                  <a:cxn ang="T14">
                    <a:pos x="T8" y="T9"/>
                  </a:cxn>
                </a:cxnLst>
                <a:rect l="T15" t="T16" r="T17" b="T18"/>
                <a:pathLst>
                  <a:path w="3" h="403">
                    <a:moveTo>
                      <a:pt x="3" y="403"/>
                    </a:moveTo>
                    <a:lnTo>
                      <a:pt x="0" y="401"/>
                    </a:lnTo>
                    <a:lnTo>
                      <a:pt x="0" y="0"/>
                    </a:lnTo>
                    <a:lnTo>
                      <a:pt x="3" y="1"/>
                    </a:lnTo>
                    <a:lnTo>
                      <a:pt x="3" y="403"/>
                    </a:lnTo>
                    <a:close/>
                  </a:path>
                </a:pathLst>
              </a:custGeom>
              <a:solidFill>
                <a:srgbClr val="EB8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07" name="Freeform 844"/>
              <p:cNvSpPr>
                <a:spLocks/>
              </p:cNvSpPr>
              <p:nvPr/>
            </p:nvSpPr>
            <p:spPr bwMode="auto">
              <a:xfrm>
                <a:off x="2026" y="3448"/>
                <a:ext cx="3" cy="403"/>
              </a:xfrm>
              <a:custGeom>
                <a:avLst/>
                <a:gdLst>
                  <a:gd name="T0" fmla="*/ 3 w 3"/>
                  <a:gd name="T1" fmla="*/ 403 h 403"/>
                  <a:gd name="T2" fmla="*/ 0 w 3"/>
                  <a:gd name="T3" fmla="*/ 401 h 403"/>
                  <a:gd name="T4" fmla="*/ 0 w 3"/>
                  <a:gd name="T5" fmla="*/ 0 h 403"/>
                  <a:gd name="T6" fmla="*/ 3 w 3"/>
                  <a:gd name="T7" fmla="*/ 2 h 403"/>
                  <a:gd name="T8" fmla="*/ 3 w 3"/>
                  <a:gd name="T9" fmla="*/ 403 h 403"/>
                  <a:gd name="T10" fmla="*/ 0 60000 65536"/>
                  <a:gd name="T11" fmla="*/ 0 60000 65536"/>
                  <a:gd name="T12" fmla="*/ 0 60000 65536"/>
                  <a:gd name="T13" fmla="*/ 0 60000 65536"/>
                  <a:gd name="T14" fmla="*/ 0 60000 65536"/>
                  <a:gd name="T15" fmla="*/ 0 w 3"/>
                  <a:gd name="T16" fmla="*/ 0 h 403"/>
                  <a:gd name="T17" fmla="*/ 3 w 3"/>
                  <a:gd name="T18" fmla="*/ 403 h 403"/>
                </a:gdLst>
                <a:ahLst/>
                <a:cxnLst>
                  <a:cxn ang="T10">
                    <a:pos x="T0" y="T1"/>
                  </a:cxn>
                  <a:cxn ang="T11">
                    <a:pos x="T2" y="T3"/>
                  </a:cxn>
                  <a:cxn ang="T12">
                    <a:pos x="T4" y="T5"/>
                  </a:cxn>
                  <a:cxn ang="T13">
                    <a:pos x="T6" y="T7"/>
                  </a:cxn>
                  <a:cxn ang="T14">
                    <a:pos x="T8" y="T9"/>
                  </a:cxn>
                </a:cxnLst>
                <a:rect l="T15" t="T16" r="T17" b="T18"/>
                <a:pathLst>
                  <a:path w="3" h="403">
                    <a:moveTo>
                      <a:pt x="3" y="403"/>
                    </a:moveTo>
                    <a:lnTo>
                      <a:pt x="0" y="401"/>
                    </a:lnTo>
                    <a:lnTo>
                      <a:pt x="0" y="0"/>
                    </a:lnTo>
                    <a:lnTo>
                      <a:pt x="3" y="2"/>
                    </a:lnTo>
                    <a:lnTo>
                      <a:pt x="3" y="403"/>
                    </a:lnTo>
                    <a:close/>
                  </a:path>
                </a:pathLst>
              </a:custGeom>
              <a:solidFill>
                <a:srgbClr val="E48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08" name="Freeform 845"/>
              <p:cNvSpPr>
                <a:spLocks/>
              </p:cNvSpPr>
              <p:nvPr/>
            </p:nvSpPr>
            <p:spPr bwMode="auto">
              <a:xfrm>
                <a:off x="2025" y="3446"/>
                <a:ext cx="1" cy="403"/>
              </a:xfrm>
              <a:custGeom>
                <a:avLst/>
                <a:gdLst>
                  <a:gd name="T0" fmla="*/ 1 w 1"/>
                  <a:gd name="T1" fmla="*/ 403 h 403"/>
                  <a:gd name="T2" fmla="*/ 0 w 1"/>
                  <a:gd name="T3" fmla="*/ 402 h 403"/>
                  <a:gd name="T4" fmla="*/ 0 w 1"/>
                  <a:gd name="T5" fmla="*/ 0 h 403"/>
                  <a:gd name="T6" fmla="*/ 1 w 1"/>
                  <a:gd name="T7" fmla="*/ 2 h 403"/>
                  <a:gd name="T8" fmla="*/ 1 w 1"/>
                  <a:gd name="T9" fmla="*/ 403 h 403"/>
                  <a:gd name="T10" fmla="*/ 0 60000 65536"/>
                  <a:gd name="T11" fmla="*/ 0 60000 65536"/>
                  <a:gd name="T12" fmla="*/ 0 60000 65536"/>
                  <a:gd name="T13" fmla="*/ 0 60000 65536"/>
                  <a:gd name="T14" fmla="*/ 0 60000 65536"/>
                  <a:gd name="T15" fmla="*/ 0 w 1"/>
                  <a:gd name="T16" fmla="*/ 0 h 403"/>
                  <a:gd name="T17" fmla="*/ 1 w 1"/>
                  <a:gd name="T18" fmla="*/ 403 h 403"/>
                </a:gdLst>
                <a:ahLst/>
                <a:cxnLst>
                  <a:cxn ang="T10">
                    <a:pos x="T0" y="T1"/>
                  </a:cxn>
                  <a:cxn ang="T11">
                    <a:pos x="T2" y="T3"/>
                  </a:cxn>
                  <a:cxn ang="T12">
                    <a:pos x="T4" y="T5"/>
                  </a:cxn>
                  <a:cxn ang="T13">
                    <a:pos x="T6" y="T7"/>
                  </a:cxn>
                  <a:cxn ang="T14">
                    <a:pos x="T8" y="T9"/>
                  </a:cxn>
                </a:cxnLst>
                <a:rect l="T15" t="T16" r="T17" b="T18"/>
                <a:pathLst>
                  <a:path w="1" h="403">
                    <a:moveTo>
                      <a:pt x="1" y="403"/>
                    </a:moveTo>
                    <a:lnTo>
                      <a:pt x="0" y="402"/>
                    </a:lnTo>
                    <a:lnTo>
                      <a:pt x="0" y="0"/>
                    </a:lnTo>
                    <a:lnTo>
                      <a:pt x="1" y="2"/>
                    </a:lnTo>
                    <a:lnTo>
                      <a:pt x="1" y="403"/>
                    </a:lnTo>
                    <a:close/>
                  </a:path>
                </a:pathLst>
              </a:custGeom>
              <a:solidFill>
                <a:srgbClr val="DD85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09" name="Freeform 846"/>
              <p:cNvSpPr>
                <a:spLocks/>
              </p:cNvSpPr>
              <p:nvPr/>
            </p:nvSpPr>
            <p:spPr bwMode="auto">
              <a:xfrm>
                <a:off x="2025" y="3431"/>
                <a:ext cx="161" cy="27"/>
              </a:xfrm>
              <a:custGeom>
                <a:avLst/>
                <a:gdLst>
                  <a:gd name="T0" fmla="*/ 94 w 161"/>
                  <a:gd name="T1" fmla="*/ 0 h 27"/>
                  <a:gd name="T2" fmla="*/ 104 w 161"/>
                  <a:gd name="T3" fmla="*/ 0 h 27"/>
                  <a:gd name="T4" fmla="*/ 114 w 161"/>
                  <a:gd name="T5" fmla="*/ 0 h 27"/>
                  <a:gd name="T6" fmla="*/ 123 w 161"/>
                  <a:gd name="T7" fmla="*/ 1 h 27"/>
                  <a:gd name="T8" fmla="*/ 131 w 161"/>
                  <a:gd name="T9" fmla="*/ 1 h 27"/>
                  <a:gd name="T10" fmla="*/ 138 w 161"/>
                  <a:gd name="T11" fmla="*/ 2 h 27"/>
                  <a:gd name="T12" fmla="*/ 145 w 161"/>
                  <a:gd name="T13" fmla="*/ 3 h 27"/>
                  <a:gd name="T14" fmla="*/ 151 w 161"/>
                  <a:gd name="T15" fmla="*/ 5 h 27"/>
                  <a:gd name="T16" fmla="*/ 155 w 161"/>
                  <a:gd name="T17" fmla="*/ 5 h 27"/>
                  <a:gd name="T18" fmla="*/ 159 w 161"/>
                  <a:gd name="T19" fmla="*/ 7 h 27"/>
                  <a:gd name="T20" fmla="*/ 160 w 161"/>
                  <a:gd name="T21" fmla="*/ 9 h 27"/>
                  <a:gd name="T22" fmla="*/ 161 w 161"/>
                  <a:gd name="T23" fmla="*/ 10 h 27"/>
                  <a:gd name="T24" fmla="*/ 160 w 161"/>
                  <a:gd name="T25" fmla="*/ 13 h 27"/>
                  <a:gd name="T26" fmla="*/ 158 w 161"/>
                  <a:gd name="T27" fmla="*/ 14 h 27"/>
                  <a:gd name="T28" fmla="*/ 155 w 161"/>
                  <a:gd name="T29" fmla="*/ 16 h 27"/>
                  <a:gd name="T30" fmla="*/ 150 w 161"/>
                  <a:gd name="T31" fmla="*/ 18 h 27"/>
                  <a:gd name="T32" fmla="*/ 144 w 161"/>
                  <a:gd name="T33" fmla="*/ 19 h 27"/>
                  <a:gd name="T34" fmla="*/ 137 w 161"/>
                  <a:gd name="T35" fmla="*/ 21 h 27"/>
                  <a:gd name="T36" fmla="*/ 130 w 161"/>
                  <a:gd name="T37" fmla="*/ 23 h 27"/>
                  <a:gd name="T38" fmla="*/ 121 w 161"/>
                  <a:gd name="T39" fmla="*/ 23 h 27"/>
                  <a:gd name="T40" fmla="*/ 112 w 161"/>
                  <a:gd name="T41" fmla="*/ 24 h 27"/>
                  <a:gd name="T42" fmla="*/ 103 w 161"/>
                  <a:gd name="T43" fmla="*/ 25 h 27"/>
                  <a:gd name="T44" fmla="*/ 93 w 161"/>
                  <a:gd name="T45" fmla="*/ 26 h 27"/>
                  <a:gd name="T46" fmla="*/ 83 w 161"/>
                  <a:gd name="T47" fmla="*/ 27 h 27"/>
                  <a:gd name="T48" fmla="*/ 67 w 161"/>
                  <a:gd name="T49" fmla="*/ 27 h 27"/>
                  <a:gd name="T50" fmla="*/ 57 w 161"/>
                  <a:gd name="T51" fmla="*/ 27 h 27"/>
                  <a:gd name="T52" fmla="*/ 48 w 161"/>
                  <a:gd name="T53" fmla="*/ 26 h 27"/>
                  <a:gd name="T54" fmla="*/ 39 w 161"/>
                  <a:gd name="T55" fmla="*/ 26 h 27"/>
                  <a:gd name="T56" fmla="*/ 31 w 161"/>
                  <a:gd name="T57" fmla="*/ 25 h 27"/>
                  <a:gd name="T58" fmla="*/ 23 w 161"/>
                  <a:gd name="T59" fmla="*/ 24 h 27"/>
                  <a:gd name="T60" fmla="*/ 17 w 161"/>
                  <a:gd name="T61" fmla="*/ 23 h 27"/>
                  <a:gd name="T62" fmla="*/ 11 w 161"/>
                  <a:gd name="T63" fmla="*/ 22 h 27"/>
                  <a:gd name="T64" fmla="*/ 7 w 161"/>
                  <a:gd name="T65" fmla="*/ 20 h 27"/>
                  <a:gd name="T66" fmla="*/ 4 w 161"/>
                  <a:gd name="T67" fmla="*/ 19 h 27"/>
                  <a:gd name="T68" fmla="*/ 1 w 161"/>
                  <a:gd name="T69" fmla="*/ 17 h 27"/>
                  <a:gd name="T70" fmla="*/ 0 w 161"/>
                  <a:gd name="T71" fmla="*/ 15 h 27"/>
                  <a:gd name="T72" fmla="*/ 1 w 161"/>
                  <a:gd name="T73" fmla="*/ 13 h 27"/>
                  <a:gd name="T74" fmla="*/ 4 w 161"/>
                  <a:gd name="T75" fmla="*/ 11 h 27"/>
                  <a:gd name="T76" fmla="*/ 7 w 161"/>
                  <a:gd name="T77" fmla="*/ 10 h 27"/>
                  <a:gd name="T78" fmla="*/ 12 w 161"/>
                  <a:gd name="T79" fmla="*/ 8 h 27"/>
                  <a:gd name="T80" fmla="*/ 17 w 161"/>
                  <a:gd name="T81" fmla="*/ 6 h 27"/>
                  <a:gd name="T82" fmla="*/ 24 w 161"/>
                  <a:gd name="T83" fmla="*/ 5 h 27"/>
                  <a:gd name="T84" fmla="*/ 32 w 161"/>
                  <a:gd name="T85" fmla="*/ 4 h 27"/>
                  <a:gd name="T86" fmla="*/ 40 w 161"/>
                  <a:gd name="T87" fmla="*/ 3 h 27"/>
                  <a:gd name="T88" fmla="*/ 49 w 161"/>
                  <a:gd name="T89" fmla="*/ 2 h 27"/>
                  <a:gd name="T90" fmla="*/ 59 w 161"/>
                  <a:gd name="T91" fmla="*/ 1 h 27"/>
                  <a:gd name="T92" fmla="*/ 69 w 161"/>
                  <a:gd name="T93" fmla="*/ 1 h 27"/>
                  <a:gd name="T94" fmla="*/ 79 w 161"/>
                  <a:gd name="T95" fmla="*/ 0 h 27"/>
                  <a:gd name="T96" fmla="*/ 94 w 161"/>
                  <a:gd name="T97" fmla="*/ 0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1"/>
                  <a:gd name="T148" fmla="*/ 0 h 27"/>
                  <a:gd name="T149" fmla="*/ 161 w 161"/>
                  <a:gd name="T150" fmla="*/ 27 h 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1" h="27">
                    <a:moveTo>
                      <a:pt x="94" y="0"/>
                    </a:moveTo>
                    <a:lnTo>
                      <a:pt x="104" y="0"/>
                    </a:lnTo>
                    <a:lnTo>
                      <a:pt x="114" y="0"/>
                    </a:lnTo>
                    <a:lnTo>
                      <a:pt x="123" y="1"/>
                    </a:lnTo>
                    <a:lnTo>
                      <a:pt x="131" y="1"/>
                    </a:lnTo>
                    <a:lnTo>
                      <a:pt x="138" y="2"/>
                    </a:lnTo>
                    <a:lnTo>
                      <a:pt x="145" y="3"/>
                    </a:lnTo>
                    <a:lnTo>
                      <a:pt x="151" y="5"/>
                    </a:lnTo>
                    <a:lnTo>
                      <a:pt x="155" y="5"/>
                    </a:lnTo>
                    <a:lnTo>
                      <a:pt x="159" y="7"/>
                    </a:lnTo>
                    <a:lnTo>
                      <a:pt x="160" y="9"/>
                    </a:lnTo>
                    <a:lnTo>
                      <a:pt x="161" y="10"/>
                    </a:lnTo>
                    <a:lnTo>
                      <a:pt x="160" y="13"/>
                    </a:lnTo>
                    <a:lnTo>
                      <a:pt x="158" y="14"/>
                    </a:lnTo>
                    <a:lnTo>
                      <a:pt x="155" y="16"/>
                    </a:lnTo>
                    <a:lnTo>
                      <a:pt x="150" y="18"/>
                    </a:lnTo>
                    <a:lnTo>
                      <a:pt x="144" y="19"/>
                    </a:lnTo>
                    <a:lnTo>
                      <a:pt x="137" y="21"/>
                    </a:lnTo>
                    <a:lnTo>
                      <a:pt x="130" y="23"/>
                    </a:lnTo>
                    <a:lnTo>
                      <a:pt x="121" y="23"/>
                    </a:lnTo>
                    <a:lnTo>
                      <a:pt x="112" y="24"/>
                    </a:lnTo>
                    <a:lnTo>
                      <a:pt x="103" y="25"/>
                    </a:lnTo>
                    <a:lnTo>
                      <a:pt x="93" y="26"/>
                    </a:lnTo>
                    <a:lnTo>
                      <a:pt x="83" y="27"/>
                    </a:lnTo>
                    <a:lnTo>
                      <a:pt x="67" y="27"/>
                    </a:lnTo>
                    <a:lnTo>
                      <a:pt x="57" y="27"/>
                    </a:lnTo>
                    <a:lnTo>
                      <a:pt x="48" y="26"/>
                    </a:lnTo>
                    <a:lnTo>
                      <a:pt x="39" y="26"/>
                    </a:lnTo>
                    <a:lnTo>
                      <a:pt x="31" y="25"/>
                    </a:lnTo>
                    <a:lnTo>
                      <a:pt x="23" y="24"/>
                    </a:lnTo>
                    <a:lnTo>
                      <a:pt x="17" y="23"/>
                    </a:lnTo>
                    <a:lnTo>
                      <a:pt x="11" y="22"/>
                    </a:lnTo>
                    <a:lnTo>
                      <a:pt x="7" y="20"/>
                    </a:lnTo>
                    <a:lnTo>
                      <a:pt x="4" y="19"/>
                    </a:lnTo>
                    <a:lnTo>
                      <a:pt x="1" y="17"/>
                    </a:lnTo>
                    <a:lnTo>
                      <a:pt x="0" y="15"/>
                    </a:lnTo>
                    <a:lnTo>
                      <a:pt x="1" y="13"/>
                    </a:lnTo>
                    <a:lnTo>
                      <a:pt x="4" y="11"/>
                    </a:lnTo>
                    <a:lnTo>
                      <a:pt x="7" y="10"/>
                    </a:lnTo>
                    <a:lnTo>
                      <a:pt x="12" y="8"/>
                    </a:lnTo>
                    <a:lnTo>
                      <a:pt x="17" y="6"/>
                    </a:lnTo>
                    <a:lnTo>
                      <a:pt x="24" y="5"/>
                    </a:lnTo>
                    <a:lnTo>
                      <a:pt x="32" y="4"/>
                    </a:lnTo>
                    <a:lnTo>
                      <a:pt x="40" y="3"/>
                    </a:lnTo>
                    <a:lnTo>
                      <a:pt x="49" y="2"/>
                    </a:lnTo>
                    <a:lnTo>
                      <a:pt x="59" y="1"/>
                    </a:lnTo>
                    <a:lnTo>
                      <a:pt x="69" y="1"/>
                    </a:lnTo>
                    <a:lnTo>
                      <a:pt x="79" y="0"/>
                    </a:lnTo>
                    <a:lnTo>
                      <a:pt x="94" y="0"/>
                    </a:lnTo>
                    <a:close/>
                  </a:path>
                </a:pathLst>
              </a:custGeom>
              <a:solidFill>
                <a:srgbClr val="BF7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10" name="Freeform 847"/>
              <p:cNvSpPr>
                <a:spLocks/>
              </p:cNvSpPr>
              <p:nvPr/>
            </p:nvSpPr>
            <p:spPr bwMode="auto">
              <a:xfrm>
                <a:off x="2025" y="3843"/>
                <a:ext cx="161" cy="16"/>
              </a:xfrm>
              <a:custGeom>
                <a:avLst/>
                <a:gdLst>
                  <a:gd name="T0" fmla="*/ 161 w 161"/>
                  <a:gd name="T1" fmla="*/ 0 h 16"/>
                  <a:gd name="T2" fmla="*/ 160 w 161"/>
                  <a:gd name="T3" fmla="*/ 2 h 16"/>
                  <a:gd name="T4" fmla="*/ 158 w 161"/>
                  <a:gd name="T5" fmla="*/ 4 h 16"/>
                  <a:gd name="T6" fmla="*/ 155 w 161"/>
                  <a:gd name="T7" fmla="*/ 6 h 16"/>
                  <a:gd name="T8" fmla="*/ 150 w 161"/>
                  <a:gd name="T9" fmla="*/ 7 h 16"/>
                  <a:gd name="T10" fmla="*/ 144 w 161"/>
                  <a:gd name="T11" fmla="*/ 9 h 16"/>
                  <a:gd name="T12" fmla="*/ 137 w 161"/>
                  <a:gd name="T13" fmla="*/ 11 h 16"/>
                  <a:gd name="T14" fmla="*/ 130 w 161"/>
                  <a:gd name="T15" fmla="*/ 12 h 16"/>
                  <a:gd name="T16" fmla="*/ 121 w 161"/>
                  <a:gd name="T17" fmla="*/ 13 h 16"/>
                  <a:gd name="T18" fmla="*/ 112 w 161"/>
                  <a:gd name="T19" fmla="*/ 14 h 16"/>
                  <a:gd name="T20" fmla="*/ 103 w 161"/>
                  <a:gd name="T21" fmla="*/ 15 h 16"/>
                  <a:gd name="T22" fmla="*/ 93 w 161"/>
                  <a:gd name="T23" fmla="*/ 15 h 16"/>
                  <a:gd name="T24" fmla="*/ 83 w 161"/>
                  <a:gd name="T25" fmla="*/ 16 h 16"/>
                  <a:gd name="T26" fmla="*/ 67 w 161"/>
                  <a:gd name="T27" fmla="*/ 16 h 16"/>
                  <a:gd name="T28" fmla="*/ 57 w 161"/>
                  <a:gd name="T29" fmla="*/ 16 h 16"/>
                  <a:gd name="T30" fmla="*/ 48 w 161"/>
                  <a:gd name="T31" fmla="*/ 15 h 16"/>
                  <a:gd name="T32" fmla="*/ 39 w 161"/>
                  <a:gd name="T33" fmla="*/ 15 h 16"/>
                  <a:gd name="T34" fmla="*/ 31 w 161"/>
                  <a:gd name="T35" fmla="*/ 15 h 16"/>
                  <a:gd name="T36" fmla="*/ 23 w 161"/>
                  <a:gd name="T37" fmla="*/ 14 h 16"/>
                  <a:gd name="T38" fmla="*/ 17 w 161"/>
                  <a:gd name="T39" fmla="*/ 12 h 16"/>
                  <a:gd name="T40" fmla="*/ 11 w 161"/>
                  <a:gd name="T41" fmla="*/ 11 h 16"/>
                  <a:gd name="T42" fmla="*/ 7 w 161"/>
                  <a:gd name="T43" fmla="*/ 10 h 16"/>
                  <a:gd name="T44" fmla="*/ 4 w 161"/>
                  <a:gd name="T45" fmla="*/ 8 h 16"/>
                  <a:gd name="T46" fmla="*/ 1 w 161"/>
                  <a:gd name="T47" fmla="*/ 6 h 16"/>
                  <a:gd name="T48" fmla="*/ 0 w 161"/>
                  <a:gd name="T49" fmla="*/ 5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16"/>
                  <a:gd name="T77" fmla="*/ 161 w 161"/>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16">
                    <a:moveTo>
                      <a:pt x="161" y="0"/>
                    </a:moveTo>
                    <a:lnTo>
                      <a:pt x="160" y="2"/>
                    </a:lnTo>
                    <a:lnTo>
                      <a:pt x="158" y="4"/>
                    </a:lnTo>
                    <a:lnTo>
                      <a:pt x="155" y="6"/>
                    </a:lnTo>
                    <a:lnTo>
                      <a:pt x="150" y="7"/>
                    </a:lnTo>
                    <a:lnTo>
                      <a:pt x="144" y="9"/>
                    </a:lnTo>
                    <a:lnTo>
                      <a:pt x="137" y="11"/>
                    </a:lnTo>
                    <a:lnTo>
                      <a:pt x="130" y="12"/>
                    </a:lnTo>
                    <a:lnTo>
                      <a:pt x="121" y="13"/>
                    </a:lnTo>
                    <a:lnTo>
                      <a:pt x="112" y="14"/>
                    </a:lnTo>
                    <a:lnTo>
                      <a:pt x="103" y="15"/>
                    </a:lnTo>
                    <a:lnTo>
                      <a:pt x="93" y="15"/>
                    </a:lnTo>
                    <a:lnTo>
                      <a:pt x="83" y="16"/>
                    </a:lnTo>
                    <a:lnTo>
                      <a:pt x="67" y="16"/>
                    </a:lnTo>
                    <a:lnTo>
                      <a:pt x="57" y="16"/>
                    </a:lnTo>
                    <a:lnTo>
                      <a:pt x="48" y="15"/>
                    </a:lnTo>
                    <a:lnTo>
                      <a:pt x="39" y="15"/>
                    </a:lnTo>
                    <a:lnTo>
                      <a:pt x="31" y="15"/>
                    </a:lnTo>
                    <a:lnTo>
                      <a:pt x="23" y="14"/>
                    </a:lnTo>
                    <a:lnTo>
                      <a:pt x="17" y="12"/>
                    </a:lnTo>
                    <a:lnTo>
                      <a:pt x="11" y="11"/>
                    </a:lnTo>
                    <a:lnTo>
                      <a:pt x="7" y="10"/>
                    </a:lnTo>
                    <a:lnTo>
                      <a:pt x="4" y="8"/>
                    </a:lnTo>
                    <a:lnTo>
                      <a:pt x="1" y="6"/>
                    </a:lnTo>
                    <a:lnTo>
                      <a:pt x="0" y="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911" name="Freeform 848"/>
              <p:cNvSpPr>
                <a:spLocks/>
              </p:cNvSpPr>
              <p:nvPr/>
            </p:nvSpPr>
            <p:spPr bwMode="auto">
              <a:xfrm>
                <a:off x="2025" y="3431"/>
                <a:ext cx="161" cy="27"/>
              </a:xfrm>
              <a:custGeom>
                <a:avLst/>
                <a:gdLst>
                  <a:gd name="T0" fmla="*/ 94 w 161"/>
                  <a:gd name="T1" fmla="*/ 0 h 27"/>
                  <a:gd name="T2" fmla="*/ 104 w 161"/>
                  <a:gd name="T3" fmla="*/ 0 h 27"/>
                  <a:gd name="T4" fmla="*/ 114 w 161"/>
                  <a:gd name="T5" fmla="*/ 0 h 27"/>
                  <a:gd name="T6" fmla="*/ 123 w 161"/>
                  <a:gd name="T7" fmla="*/ 1 h 27"/>
                  <a:gd name="T8" fmla="*/ 131 w 161"/>
                  <a:gd name="T9" fmla="*/ 1 h 27"/>
                  <a:gd name="T10" fmla="*/ 138 w 161"/>
                  <a:gd name="T11" fmla="*/ 2 h 27"/>
                  <a:gd name="T12" fmla="*/ 145 w 161"/>
                  <a:gd name="T13" fmla="*/ 3 h 27"/>
                  <a:gd name="T14" fmla="*/ 151 w 161"/>
                  <a:gd name="T15" fmla="*/ 5 h 27"/>
                  <a:gd name="T16" fmla="*/ 155 w 161"/>
                  <a:gd name="T17" fmla="*/ 5 h 27"/>
                  <a:gd name="T18" fmla="*/ 159 w 161"/>
                  <a:gd name="T19" fmla="*/ 7 h 27"/>
                  <a:gd name="T20" fmla="*/ 160 w 161"/>
                  <a:gd name="T21" fmla="*/ 9 h 27"/>
                  <a:gd name="T22" fmla="*/ 161 w 161"/>
                  <a:gd name="T23" fmla="*/ 10 h 27"/>
                  <a:gd name="T24" fmla="*/ 160 w 161"/>
                  <a:gd name="T25" fmla="*/ 13 h 27"/>
                  <a:gd name="T26" fmla="*/ 158 w 161"/>
                  <a:gd name="T27" fmla="*/ 14 h 27"/>
                  <a:gd name="T28" fmla="*/ 155 w 161"/>
                  <a:gd name="T29" fmla="*/ 16 h 27"/>
                  <a:gd name="T30" fmla="*/ 150 w 161"/>
                  <a:gd name="T31" fmla="*/ 18 h 27"/>
                  <a:gd name="T32" fmla="*/ 144 w 161"/>
                  <a:gd name="T33" fmla="*/ 19 h 27"/>
                  <a:gd name="T34" fmla="*/ 137 w 161"/>
                  <a:gd name="T35" fmla="*/ 21 h 27"/>
                  <a:gd name="T36" fmla="*/ 130 w 161"/>
                  <a:gd name="T37" fmla="*/ 23 h 27"/>
                  <a:gd name="T38" fmla="*/ 121 w 161"/>
                  <a:gd name="T39" fmla="*/ 23 h 27"/>
                  <a:gd name="T40" fmla="*/ 112 w 161"/>
                  <a:gd name="T41" fmla="*/ 24 h 27"/>
                  <a:gd name="T42" fmla="*/ 103 w 161"/>
                  <a:gd name="T43" fmla="*/ 25 h 27"/>
                  <a:gd name="T44" fmla="*/ 93 w 161"/>
                  <a:gd name="T45" fmla="*/ 26 h 27"/>
                  <a:gd name="T46" fmla="*/ 83 w 161"/>
                  <a:gd name="T47" fmla="*/ 27 h 27"/>
                  <a:gd name="T48" fmla="*/ 67 w 161"/>
                  <a:gd name="T49" fmla="*/ 27 h 27"/>
                  <a:gd name="T50" fmla="*/ 57 w 161"/>
                  <a:gd name="T51" fmla="*/ 27 h 27"/>
                  <a:gd name="T52" fmla="*/ 48 w 161"/>
                  <a:gd name="T53" fmla="*/ 26 h 27"/>
                  <a:gd name="T54" fmla="*/ 39 w 161"/>
                  <a:gd name="T55" fmla="*/ 26 h 27"/>
                  <a:gd name="T56" fmla="*/ 31 w 161"/>
                  <a:gd name="T57" fmla="*/ 25 h 27"/>
                  <a:gd name="T58" fmla="*/ 23 w 161"/>
                  <a:gd name="T59" fmla="*/ 24 h 27"/>
                  <a:gd name="T60" fmla="*/ 17 w 161"/>
                  <a:gd name="T61" fmla="*/ 23 h 27"/>
                  <a:gd name="T62" fmla="*/ 11 w 161"/>
                  <a:gd name="T63" fmla="*/ 22 h 27"/>
                  <a:gd name="T64" fmla="*/ 7 w 161"/>
                  <a:gd name="T65" fmla="*/ 20 h 27"/>
                  <a:gd name="T66" fmla="*/ 4 w 161"/>
                  <a:gd name="T67" fmla="*/ 19 h 27"/>
                  <a:gd name="T68" fmla="*/ 1 w 161"/>
                  <a:gd name="T69" fmla="*/ 17 h 27"/>
                  <a:gd name="T70" fmla="*/ 0 w 161"/>
                  <a:gd name="T71" fmla="*/ 15 h 27"/>
                  <a:gd name="T72" fmla="*/ 1 w 161"/>
                  <a:gd name="T73" fmla="*/ 13 h 27"/>
                  <a:gd name="T74" fmla="*/ 4 w 161"/>
                  <a:gd name="T75" fmla="*/ 11 h 27"/>
                  <a:gd name="T76" fmla="*/ 7 w 161"/>
                  <a:gd name="T77" fmla="*/ 10 h 27"/>
                  <a:gd name="T78" fmla="*/ 12 w 161"/>
                  <a:gd name="T79" fmla="*/ 8 h 27"/>
                  <a:gd name="T80" fmla="*/ 17 w 161"/>
                  <a:gd name="T81" fmla="*/ 6 h 27"/>
                  <a:gd name="T82" fmla="*/ 24 w 161"/>
                  <a:gd name="T83" fmla="*/ 5 h 27"/>
                  <a:gd name="T84" fmla="*/ 32 w 161"/>
                  <a:gd name="T85" fmla="*/ 4 h 27"/>
                  <a:gd name="T86" fmla="*/ 40 w 161"/>
                  <a:gd name="T87" fmla="*/ 3 h 27"/>
                  <a:gd name="T88" fmla="*/ 49 w 161"/>
                  <a:gd name="T89" fmla="*/ 2 h 27"/>
                  <a:gd name="T90" fmla="*/ 59 w 161"/>
                  <a:gd name="T91" fmla="*/ 1 h 27"/>
                  <a:gd name="T92" fmla="*/ 69 w 161"/>
                  <a:gd name="T93" fmla="*/ 1 h 27"/>
                  <a:gd name="T94" fmla="*/ 79 w 161"/>
                  <a:gd name="T95" fmla="*/ 0 h 27"/>
                  <a:gd name="T96" fmla="*/ 94 w 161"/>
                  <a:gd name="T97" fmla="*/ 0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1"/>
                  <a:gd name="T148" fmla="*/ 0 h 27"/>
                  <a:gd name="T149" fmla="*/ 161 w 161"/>
                  <a:gd name="T150" fmla="*/ 27 h 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1" h="27">
                    <a:moveTo>
                      <a:pt x="94" y="0"/>
                    </a:moveTo>
                    <a:lnTo>
                      <a:pt x="104" y="0"/>
                    </a:lnTo>
                    <a:lnTo>
                      <a:pt x="114" y="0"/>
                    </a:lnTo>
                    <a:lnTo>
                      <a:pt x="123" y="1"/>
                    </a:lnTo>
                    <a:lnTo>
                      <a:pt x="131" y="1"/>
                    </a:lnTo>
                    <a:lnTo>
                      <a:pt x="138" y="2"/>
                    </a:lnTo>
                    <a:lnTo>
                      <a:pt x="145" y="3"/>
                    </a:lnTo>
                    <a:lnTo>
                      <a:pt x="151" y="5"/>
                    </a:lnTo>
                    <a:lnTo>
                      <a:pt x="155" y="5"/>
                    </a:lnTo>
                    <a:lnTo>
                      <a:pt x="159" y="7"/>
                    </a:lnTo>
                    <a:lnTo>
                      <a:pt x="160" y="9"/>
                    </a:lnTo>
                    <a:lnTo>
                      <a:pt x="161" y="10"/>
                    </a:lnTo>
                    <a:lnTo>
                      <a:pt x="160" y="13"/>
                    </a:lnTo>
                    <a:lnTo>
                      <a:pt x="158" y="14"/>
                    </a:lnTo>
                    <a:lnTo>
                      <a:pt x="155" y="16"/>
                    </a:lnTo>
                    <a:lnTo>
                      <a:pt x="150" y="18"/>
                    </a:lnTo>
                    <a:lnTo>
                      <a:pt x="144" y="19"/>
                    </a:lnTo>
                    <a:lnTo>
                      <a:pt x="137" y="21"/>
                    </a:lnTo>
                    <a:lnTo>
                      <a:pt x="130" y="23"/>
                    </a:lnTo>
                    <a:lnTo>
                      <a:pt x="121" y="23"/>
                    </a:lnTo>
                    <a:lnTo>
                      <a:pt x="112" y="24"/>
                    </a:lnTo>
                    <a:lnTo>
                      <a:pt x="103" y="25"/>
                    </a:lnTo>
                    <a:lnTo>
                      <a:pt x="93" y="26"/>
                    </a:lnTo>
                    <a:lnTo>
                      <a:pt x="83" y="27"/>
                    </a:lnTo>
                    <a:lnTo>
                      <a:pt x="67" y="27"/>
                    </a:lnTo>
                    <a:lnTo>
                      <a:pt x="57" y="27"/>
                    </a:lnTo>
                    <a:lnTo>
                      <a:pt x="48" y="26"/>
                    </a:lnTo>
                    <a:lnTo>
                      <a:pt x="39" y="26"/>
                    </a:lnTo>
                    <a:lnTo>
                      <a:pt x="31" y="25"/>
                    </a:lnTo>
                    <a:lnTo>
                      <a:pt x="23" y="24"/>
                    </a:lnTo>
                    <a:lnTo>
                      <a:pt x="17" y="23"/>
                    </a:lnTo>
                    <a:lnTo>
                      <a:pt x="11" y="22"/>
                    </a:lnTo>
                    <a:lnTo>
                      <a:pt x="7" y="20"/>
                    </a:lnTo>
                    <a:lnTo>
                      <a:pt x="4" y="19"/>
                    </a:lnTo>
                    <a:lnTo>
                      <a:pt x="1" y="17"/>
                    </a:lnTo>
                    <a:lnTo>
                      <a:pt x="0" y="15"/>
                    </a:lnTo>
                    <a:lnTo>
                      <a:pt x="1" y="13"/>
                    </a:lnTo>
                    <a:lnTo>
                      <a:pt x="4" y="11"/>
                    </a:lnTo>
                    <a:lnTo>
                      <a:pt x="7" y="10"/>
                    </a:lnTo>
                    <a:lnTo>
                      <a:pt x="12" y="8"/>
                    </a:lnTo>
                    <a:lnTo>
                      <a:pt x="17" y="6"/>
                    </a:lnTo>
                    <a:lnTo>
                      <a:pt x="24" y="5"/>
                    </a:lnTo>
                    <a:lnTo>
                      <a:pt x="32" y="4"/>
                    </a:lnTo>
                    <a:lnTo>
                      <a:pt x="40" y="3"/>
                    </a:lnTo>
                    <a:lnTo>
                      <a:pt x="49" y="2"/>
                    </a:lnTo>
                    <a:lnTo>
                      <a:pt x="59" y="1"/>
                    </a:lnTo>
                    <a:lnTo>
                      <a:pt x="69" y="1"/>
                    </a:lnTo>
                    <a:lnTo>
                      <a:pt x="79" y="0"/>
                    </a:lnTo>
                    <a:lnTo>
                      <a:pt x="94"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912" name="Line 849"/>
              <p:cNvSpPr>
                <a:spLocks noChangeShapeType="1"/>
              </p:cNvSpPr>
              <p:nvPr/>
            </p:nvSpPr>
            <p:spPr bwMode="auto">
              <a:xfrm flipV="1">
                <a:off x="2186" y="3441"/>
                <a:ext cx="0" cy="40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913" name="Line 850"/>
              <p:cNvSpPr>
                <a:spLocks noChangeShapeType="1"/>
              </p:cNvSpPr>
              <p:nvPr/>
            </p:nvSpPr>
            <p:spPr bwMode="auto">
              <a:xfrm flipV="1">
                <a:off x="2025" y="3446"/>
                <a:ext cx="0" cy="40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914" name="Freeform 851"/>
              <p:cNvSpPr>
                <a:spLocks/>
              </p:cNvSpPr>
              <p:nvPr/>
            </p:nvSpPr>
            <p:spPr bwMode="auto">
              <a:xfrm>
                <a:off x="2393" y="2989"/>
                <a:ext cx="1" cy="856"/>
              </a:xfrm>
              <a:custGeom>
                <a:avLst/>
                <a:gdLst>
                  <a:gd name="T0" fmla="*/ 1 w 1"/>
                  <a:gd name="T1" fmla="*/ 854 h 856"/>
                  <a:gd name="T2" fmla="*/ 0 w 1"/>
                  <a:gd name="T3" fmla="*/ 856 h 856"/>
                  <a:gd name="T4" fmla="*/ 0 w 1"/>
                  <a:gd name="T5" fmla="*/ 2 h 856"/>
                  <a:gd name="T6" fmla="*/ 1 w 1"/>
                  <a:gd name="T7" fmla="*/ 0 h 856"/>
                  <a:gd name="T8" fmla="*/ 1 w 1"/>
                  <a:gd name="T9" fmla="*/ 854 h 856"/>
                  <a:gd name="T10" fmla="*/ 0 60000 65536"/>
                  <a:gd name="T11" fmla="*/ 0 60000 65536"/>
                  <a:gd name="T12" fmla="*/ 0 60000 65536"/>
                  <a:gd name="T13" fmla="*/ 0 60000 65536"/>
                  <a:gd name="T14" fmla="*/ 0 60000 65536"/>
                  <a:gd name="T15" fmla="*/ 0 w 1"/>
                  <a:gd name="T16" fmla="*/ 0 h 856"/>
                  <a:gd name="T17" fmla="*/ 1 w 1"/>
                  <a:gd name="T18" fmla="*/ 856 h 856"/>
                </a:gdLst>
                <a:ahLst/>
                <a:cxnLst>
                  <a:cxn ang="T10">
                    <a:pos x="T0" y="T1"/>
                  </a:cxn>
                  <a:cxn ang="T11">
                    <a:pos x="T2" y="T3"/>
                  </a:cxn>
                  <a:cxn ang="T12">
                    <a:pos x="T4" y="T5"/>
                  </a:cxn>
                  <a:cxn ang="T13">
                    <a:pos x="T6" y="T7"/>
                  </a:cxn>
                  <a:cxn ang="T14">
                    <a:pos x="T8" y="T9"/>
                  </a:cxn>
                </a:cxnLst>
                <a:rect l="T15" t="T16" r="T17" b="T18"/>
                <a:pathLst>
                  <a:path w="1" h="856">
                    <a:moveTo>
                      <a:pt x="1" y="854"/>
                    </a:moveTo>
                    <a:lnTo>
                      <a:pt x="0" y="856"/>
                    </a:lnTo>
                    <a:lnTo>
                      <a:pt x="0" y="2"/>
                    </a:lnTo>
                    <a:lnTo>
                      <a:pt x="1" y="0"/>
                    </a:lnTo>
                    <a:lnTo>
                      <a:pt x="1" y="854"/>
                    </a:lnTo>
                    <a:close/>
                  </a:path>
                </a:pathLst>
              </a:custGeom>
              <a:solidFill>
                <a:srgbClr val="8D55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15" name="Freeform 852"/>
              <p:cNvSpPr>
                <a:spLocks/>
              </p:cNvSpPr>
              <p:nvPr/>
            </p:nvSpPr>
            <p:spPr bwMode="auto">
              <a:xfrm>
                <a:off x="2390" y="2991"/>
                <a:ext cx="3" cy="856"/>
              </a:xfrm>
              <a:custGeom>
                <a:avLst/>
                <a:gdLst>
                  <a:gd name="T0" fmla="*/ 3 w 3"/>
                  <a:gd name="T1" fmla="*/ 854 h 856"/>
                  <a:gd name="T2" fmla="*/ 0 w 3"/>
                  <a:gd name="T3" fmla="*/ 856 h 856"/>
                  <a:gd name="T4" fmla="*/ 0 w 3"/>
                  <a:gd name="T5" fmla="*/ 2 h 856"/>
                  <a:gd name="T6" fmla="*/ 3 w 3"/>
                  <a:gd name="T7" fmla="*/ 0 h 856"/>
                  <a:gd name="T8" fmla="*/ 3 w 3"/>
                  <a:gd name="T9" fmla="*/ 854 h 856"/>
                  <a:gd name="T10" fmla="*/ 0 60000 65536"/>
                  <a:gd name="T11" fmla="*/ 0 60000 65536"/>
                  <a:gd name="T12" fmla="*/ 0 60000 65536"/>
                  <a:gd name="T13" fmla="*/ 0 60000 65536"/>
                  <a:gd name="T14" fmla="*/ 0 60000 65536"/>
                  <a:gd name="T15" fmla="*/ 0 w 3"/>
                  <a:gd name="T16" fmla="*/ 0 h 856"/>
                  <a:gd name="T17" fmla="*/ 3 w 3"/>
                  <a:gd name="T18" fmla="*/ 856 h 856"/>
                </a:gdLst>
                <a:ahLst/>
                <a:cxnLst>
                  <a:cxn ang="T10">
                    <a:pos x="T0" y="T1"/>
                  </a:cxn>
                  <a:cxn ang="T11">
                    <a:pos x="T2" y="T3"/>
                  </a:cxn>
                  <a:cxn ang="T12">
                    <a:pos x="T4" y="T5"/>
                  </a:cxn>
                  <a:cxn ang="T13">
                    <a:pos x="T6" y="T7"/>
                  </a:cxn>
                  <a:cxn ang="T14">
                    <a:pos x="T8" y="T9"/>
                  </a:cxn>
                </a:cxnLst>
                <a:rect l="T15" t="T16" r="T17" b="T18"/>
                <a:pathLst>
                  <a:path w="3" h="856">
                    <a:moveTo>
                      <a:pt x="3" y="854"/>
                    </a:moveTo>
                    <a:lnTo>
                      <a:pt x="0" y="856"/>
                    </a:lnTo>
                    <a:lnTo>
                      <a:pt x="0" y="2"/>
                    </a:lnTo>
                    <a:lnTo>
                      <a:pt x="3" y="0"/>
                    </a:lnTo>
                    <a:lnTo>
                      <a:pt x="3" y="854"/>
                    </a:lnTo>
                    <a:close/>
                  </a:path>
                </a:pathLst>
              </a:custGeom>
              <a:solidFill>
                <a:srgbClr val="9459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16" name="Freeform 853"/>
              <p:cNvSpPr>
                <a:spLocks/>
              </p:cNvSpPr>
              <p:nvPr/>
            </p:nvSpPr>
            <p:spPr bwMode="auto">
              <a:xfrm>
                <a:off x="2387" y="2993"/>
                <a:ext cx="3" cy="856"/>
              </a:xfrm>
              <a:custGeom>
                <a:avLst/>
                <a:gdLst>
                  <a:gd name="T0" fmla="*/ 3 w 3"/>
                  <a:gd name="T1" fmla="*/ 854 h 856"/>
                  <a:gd name="T2" fmla="*/ 0 w 3"/>
                  <a:gd name="T3" fmla="*/ 856 h 856"/>
                  <a:gd name="T4" fmla="*/ 0 w 3"/>
                  <a:gd name="T5" fmla="*/ 2 h 856"/>
                  <a:gd name="T6" fmla="*/ 3 w 3"/>
                  <a:gd name="T7" fmla="*/ 0 h 856"/>
                  <a:gd name="T8" fmla="*/ 3 w 3"/>
                  <a:gd name="T9" fmla="*/ 854 h 856"/>
                  <a:gd name="T10" fmla="*/ 0 60000 65536"/>
                  <a:gd name="T11" fmla="*/ 0 60000 65536"/>
                  <a:gd name="T12" fmla="*/ 0 60000 65536"/>
                  <a:gd name="T13" fmla="*/ 0 60000 65536"/>
                  <a:gd name="T14" fmla="*/ 0 60000 65536"/>
                  <a:gd name="T15" fmla="*/ 0 w 3"/>
                  <a:gd name="T16" fmla="*/ 0 h 856"/>
                  <a:gd name="T17" fmla="*/ 3 w 3"/>
                  <a:gd name="T18" fmla="*/ 856 h 856"/>
                </a:gdLst>
                <a:ahLst/>
                <a:cxnLst>
                  <a:cxn ang="T10">
                    <a:pos x="T0" y="T1"/>
                  </a:cxn>
                  <a:cxn ang="T11">
                    <a:pos x="T2" y="T3"/>
                  </a:cxn>
                  <a:cxn ang="T12">
                    <a:pos x="T4" y="T5"/>
                  </a:cxn>
                  <a:cxn ang="T13">
                    <a:pos x="T6" y="T7"/>
                  </a:cxn>
                  <a:cxn ang="T14">
                    <a:pos x="T8" y="T9"/>
                  </a:cxn>
                </a:cxnLst>
                <a:rect l="T15" t="T16" r="T17" b="T18"/>
                <a:pathLst>
                  <a:path w="3" h="856">
                    <a:moveTo>
                      <a:pt x="3" y="854"/>
                    </a:moveTo>
                    <a:lnTo>
                      <a:pt x="0" y="856"/>
                    </a:lnTo>
                    <a:lnTo>
                      <a:pt x="0" y="2"/>
                    </a:lnTo>
                    <a:lnTo>
                      <a:pt x="3" y="0"/>
                    </a:lnTo>
                    <a:lnTo>
                      <a:pt x="3" y="854"/>
                    </a:lnTo>
                    <a:close/>
                  </a:path>
                </a:pathLst>
              </a:custGeom>
              <a:solidFill>
                <a:srgbClr val="9A5D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17" name="Freeform 854"/>
              <p:cNvSpPr>
                <a:spLocks/>
              </p:cNvSpPr>
              <p:nvPr/>
            </p:nvSpPr>
            <p:spPr bwMode="auto">
              <a:xfrm>
                <a:off x="2382" y="2995"/>
                <a:ext cx="5" cy="855"/>
              </a:xfrm>
              <a:custGeom>
                <a:avLst/>
                <a:gdLst>
                  <a:gd name="T0" fmla="*/ 5 w 5"/>
                  <a:gd name="T1" fmla="*/ 854 h 855"/>
                  <a:gd name="T2" fmla="*/ 0 w 5"/>
                  <a:gd name="T3" fmla="*/ 855 h 855"/>
                  <a:gd name="T4" fmla="*/ 0 w 5"/>
                  <a:gd name="T5" fmla="*/ 1 h 855"/>
                  <a:gd name="T6" fmla="*/ 5 w 5"/>
                  <a:gd name="T7" fmla="*/ 0 h 855"/>
                  <a:gd name="T8" fmla="*/ 5 w 5"/>
                  <a:gd name="T9" fmla="*/ 854 h 855"/>
                  <a:gd name="T10" fmla="*/ 0 60000 65536"/>
                  <a:gd name="T11" fmla="*/ 0 60000 65536"/>
                  <a:gd name="T12" fmla="*/ 0 60000 65536"/>
                  <a:gd name="T13" fmla="*/ 0 60000 65536"/>
                  <a:gd name="T14" fmla="*/ 0 60000 65536"/>
                  <a:gd name="T15" fmla="*/ 0 w 5"/>
                  <a:gd name="T16" fmla="*/ 0 h 855"/>
                  <a:gd name="T17" fmla="*/ 5 w 5"/>
                  <a:gd name="T18" fmla="*/ 855 h 855"/>
                </a:gdLst>
                <a:ahLst/>
                <a:cxnLst>
                  <a:cxn ang="T10">
                    <a:pos x="T0" y="T1"/>
                  </a:cxn>
                  <a:cxn ang="T11">
                    <a:pos x="T2" y="T3"/>
                  </a:cxn>
                  <a:cxn ang="T12">
                    <a:pos x="T4" y="T5"/>
                  </a:cxn>
                  <a:cxn ang="T13">
                    <a:pos x="T6" y="T7"/>
                  </a:cxn>
                  <a:cxn ang="T14">
                    <a:pos x="T8" y="T9"/>
                  </a:cxn>
                </a:cxnLst>
                <a:rect l="T15" t="T16" r="T17" b="T18"/>
                <a:pathLst>
                  <a:path w="5" h="855">
                    <a:moveTo>
                      <a:pt x="5" y="854"/>
                    </a:moveTo>
                    <a:lnTo>
                      <a:pt x="0" y="855"/>
                    </a:lnTo>
                    <a:lnTo>
                      <a:pt x="0" y="1"/>
                    </a:lnTo>
                    <a:lnTo>
                      <a:pt x="5" y="0"/>
                    </a:lnTo>
                    <a:lnTo>
                      <a:pt x="5" y="854"/>
                    </a:lnTo>
                    <a:close/>
                  </a:path>
                </a:pathLst>
              </a:custGeom>
              <a:solidFill>
                <a:srgbClr val="A161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18" name="Freeform 855"/>
              <p:cNvSpPr>
                <a:spLocks/>
              </p:cNvSpPr>
              <p:nvPr/>
            </p:nvSpPr>
            <p:spPr bwMode="auto">
              <a:xfrm>
                <a:off x="2376" y="2996"/>
                <a:ext cx="6" cy="856"/>
              </a:xfrm>
              <a:custGeom>
                <a:avLst/>
                <a:gdLst>
                  <a:gd name="T0" fmla="*/ 6 w 6"/>
                  <a:gd name="T1" fmla="*/ 854 h 856"/>
                  <a:gd name="T2" fmla="*/ 0 w 6"/>
                  <a:gd name="T3" fmla="*/ 856 h 856"/>
                  <a:gd name="T4" fmla="*/ 0 w 6"/>
                  <a:gd name="T5" fmla="*/ 2 h 856"/>
                  <a:gd name="T6" fmla="*/ 6 w 6"/>
                  <a:gd name="T7" fmla="*/ 0 h 856"/>
                  <a:gd name="T8" fmla="*/ 6 w 6"/>
                  <a:gd name="T9" fmla="*/ 854 h 856"/>
                  <a:gd name="T10" fmla="*/ 0 60000 65536"/>
                  <a:gd name="T11" fmla="*/ 0 60000 65536"/>
                  <a:gd name="T12" fmla="*/ 0 60000 65536"/>
                  <a:gd name="T13" fmla="*/ 0 60000 65536"/>
                  <a:gd name="T14" fmla="*/ 0 60000 65536"/>
                  <a:gd name="T15" fmla="*/ 0 w 6"/>
                  <a:gd name="T16" fmla="*/ 0 h 856"/>
                  <a:gd name="T17" fmla="*/ 6 w 6"/>
                  <a:gd name="T18" fmla="*/ 856 h 856"/>
                </a:gdLst>
                <a:ahLst/>
                <a:cxnLst>
                  <a:cxn ang="T10">
                    <a:pos x="T0" y="T1"/>
                  </a:cxn>
                  <a:cxn ang="T11">
                    <a:pos x="T2" y="T3"/>
                  </a:cxn>
                  <a:cxn ang="T12">
                    <a:pos x="T4" y="T5"/>
                  </a:cxn>
                  <a:cxn ang="T13">
                    <a:pos x="T6" y="T7"/>
                  </a:cxn>
                  <a:cxn ang="T14">
                    <a:pos x="T8" y="T9"/>
                  </a:cxn>
                </a:cxnLst>
                <a:rect l="T15" t="T16" r="T17" b="T18"/>
                <a:pathLst>
                  <a:path w="6" h="856">
                    <a:moveTo>
                      <a:pt x="6" y="854"/>
                    </a:moveTo>
                    <a:lnTo>
                      <a:pt x="0" y="856"/>
                    </a:lnTo>
                    <a:lnTo>
                      <a:pt x="0" y="2"/>
                    </a:lnTo>
                    <a:lnTo>
                      <a:pt x="6" y="0"/>
                    </a:lnTo>
                    <a:lnTo>
                      <a:pt x="6" y="854"/>
                    </a:lnTo>
                    <a:close/>
                  </a:path>
                </a:pathLst>
              </a:custGeom>
              <a:solidFill>
                <a:srgbClr val="A865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19" name="Freeform 856"/>
              <p:cNvSpPr>
                <a:spLocks/>
              </p:cNvSpPr>
              <p:nvPr/>
            </p:nvSpPr>
            <p:spPr bwMode="auto">
              <a:xfrm>
                <a:off x="2370" y="2998"/>
                <a:ext cx="6" cy="856"/>
              </a:xfrm>
              <a:custGeom>
                <a:avLst/>
                <a:gdLst>
                  <a:gd name="T0" fmla="*/ 6 w 6"/>
                  <a:gd name="T1" fmla="*/ 854 h 856"/>
                  <a:gd name="T2" fmla="*/ 0 w 6"/>
                  <a:gd name="T3" fmla="*/ 856 h 856"/>
                  <a:gd name="T4" fmla="*/ 0 w 6"/>
                  <a:gd name="T5" fmla="*/ 1 h 856"/>
                  <a:gd name="T6" fmla="*/ 6 w 6"/>
                  <a:gd name="T7" fmla="*/ 0 h 856"/>
                  <a:gd name="T8" fmla="*/ 6 w 6"/>
                  <a:gd name="T9" fmla="*/ 854 h 856"/>
                  <a:gd name="T10" fmla="*/ 0 60000 65536"/>
                  <a:gd name="T11" fmla="*/ 0 60000 65536"/>
                  <a:gd name="T12" fmla="*/ 0 60000 65536"/>
                  <a:gd name="T13" fmla="*/ 0 60000 65536"/>
                  <a:gd name="T14" fmla="*/ 0 60000 65536"/>
                  <a:gd name="T15" fmla="*/ 0 w 6"/>
                  <a:gd name="T16" fmla="*/ 0 h 856"/>
                  <a:gd name="T17" fmla="*/ 6 w 6"/>
                  <a:gd name="T18" fmla="*/ 856 h 856"/>
                </a:gdLst>
                <a:ahLst/>
                <a:cxnLst>
                  <a:cxn ang="T10">
                    <a:pos x="T0" y="T1"/>
                  </a:cxn>
                  <a:cxn ang="T11">
                    <a:pos x="T2" y="T3"/>
                  </a:cxn>
                  <a:cxn ang="T12">
                    <a:pos x="T4" y="T5"/>
                  </a:cxn>
                  <a:cxn ang="T13">
                    <a:pos x="T6" y="T7"/>
                  </a:cxn>
                  <a:cxn ang="T14">
                    <a:pos x="T8" y="T9"/>
                  </a:cxn>
                </a:cxnLst>
                <a:rect l="T15" t="T16" r="T17" b="T18"/>
                <a:pathLst>
                  <a:path w="6" h="856">
                    <a:moveTo>
                      <a:pt x="6" y="854"/>
                    </a:moveTo>
                    <a:lnTo>
                      <a:pt x="0" y="856"/>
                    </a:lnTo>
                    <a:lnTo>
                      <a:pt x="0" y="1"/>
                    </a:lnTo>
                    <a:lnTo>
                      <a:pt x="6" y="0"/>
                    </a:lnTo>
                    <a:lnTo>
                      <a:pt x="6" y="854"/>
                    </a:lnTo>
                    <a:close/>
                  </a:path>
                </a:pathLst>
              </a:custGeom>
              <a:solidFill>
                <a:srgbClr val="AE6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20" name="Freeform 857"/>
              <p:cNvSpPr>
                <a:spLocks/>
              </p:cNvSpPr>
              <p:nvPr/>
            </p:nvSpPr>
            <p:spPr bwMode="auto">
              <a:xfrm>
                <a:off x="2362" y="2999"/>
                <a:ext cx="8" cy="856"/>
              </a:xfrm>
              <a:custGeom>
                <a:avLst/>
                <a:gdLst>
                  <a:gd name="T0" fmla="*/ 8 w 8"/>
                  <a:gd name="T1" fmla="*/ 855 h 856"/>
                  <a:gd name="T2" fmla="*/ 0 w 8"/>
                  <a:gd name="T3" fmla="*/ 856 h 856"/>
                  <a:gd name="T4" fmla="*/ 0 w 8"/>
                  <a:gd name="T5" fmla="*/ 1 h 856"/>
                  <a:gd name="T6" fmla="*/ 8 w 8"/>
                  <a:gd name="T7" fmla="*/ 0 h 856"/>
                  <a:gd name="T8" fmla="*/ 8 w 8"/>
                  <a:gd name="T9" fmla="*/ 855 h 856"/>
                  <a:gd name="T10" fmla="*/ 0 60000 65536"/>
                  <a:gd name="T11" fmla="*/ 0 60000 65536"/>
                  <a:gd name="T12" fmla="*/ 0 60000 65536"/>
                  <a:gd name="T13" fmla="*/ 0 60000 65536"/>
                  <a:gd name="T14" fmla="*/ 0 60000 65536"/>
                  <a:gd name="T15" fmla="*/ 0 w 8"/>
                  <a:gd name="T16" fmla="*/ 0 h 856"/>
                  <a:gd name="T17" fmla="*/ 8 w 8"/>
                  <a:gd name="T18" fmla="*/ 856 h 856"/>
                </a:gdLst>
                <a:ahLst/>
                <a:cxnLst>
                  <a:cxn ang="T10">
                    <a:pos x="T0" y="T1"/>
                  </a:cxn>
                  <a:cxn ang="T11">
                    <a:pos x="T2" y="T3"/>
                  </a:cxn>
                  <a:cxn ang="T12">
                    <a:pos x="T4" y="T5"/>
                  </a:cxn>
                  <a:cxn ang="T13">
                    <a:pos x="T6" y="T7"/>
                  </a:cxn>
                  <a:cxn ang="T14">
                    <a:pos x="T8" y="T9"/>
                  </a:cxn>
                </a:cxnLst>
                <a:rect l="T15" t="T16" r="T17" b="T18"/>
                <a:pathLst>
                  <a:path w="8" h="856">
                    <a:moveTo>
                      <a:pt x="8" y="855"/>
                    </a:moveTo>
                    <a:lnTo>
                      <a:pt x="0" y="856"/>
                    </a:lnTo>
                    <a:lnTo>
                      <a:pt x="0" y="1"/>
                    </a:lnTo>
                    <a:lnTo>
                      <a:pt x="8" y="0"/>
                    </a:lnTo>
                    <a:lnTo>
                      <a:pt x="8" y="855"/>
                    </a:lnTo>
                    <a:close/>
                  </a:path>
                </a:pathLst>
              </a:custGeom>
              <a:solidFill>
                <a:srgbClr val="B56D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21" name="Freeform 858"/>
              <p:cNvSpPr>
                <a:spLocks/>
              </p:cNvSpPr>
              <p:nvPr/>
            </p:nvSpPr>
            <p:spPr bwMode="auto">
              <a:xfrm>
                <a:off x="2354" y="3000"/>
                <a:ext cx="8" cy="856"/>
              </a:xfrm>
              <a:custGeom>
                <a:avLst/>
                <a:gdLst>
                  <a:gd name="T0" fmla="*/ 8 w 8"/>
                  <a:gd name="T1" fmla="*/ 855 h 856"/>
                  <a:gd name="T2" fmla="*/ 0 w 8"/>
                  <a:gd name="T3" fmla="*/ 856 h 856"/>
                  <a:gd name="T4" fmla="*/ 0 w 8"/>
                  <a:gd name="T5" fmla="*/ 1 h 856"/>
                  <a:gd name="T6" fmla="*/ 8 w 8"/>
                  <a:gd name="T7" fmla="*/ 0 h 856"/>
                  <a:gd name="T8" fmla="*/ 8 w 8"/>
                  <a:gd name="T9" fmla="*/ 855 h 856"/>
                  <a:gd name="T10" fmla="*/ 0 60000 65536"/>
                  <a:gd name="T11" fmla="*/ 0 60000 65536"/>
                  <a:gd name="T12" fmla="*/ 0 60000 65536"/>
                  <a:gd name="T13" fmla="*/ 0 60000 65536"/>
                  <a:gd name="T14" fmla="*/ 0 60000 65536"/>
                  <a:gd name="T15" fmla="*/ 0 w 8"/>
                  <a:gd name="T16" fmla="*/ 0 h 856"/>
                  <a:gd name="T17" fmla="*/ 8 w 8"/>
                  <a:gd name="T18" fmla="*/ 856 h 856"/>
                </a:gdLst>
                <a:ahLst/>
                <a:cxnLst>
                  <a:cxn ang="T10">
                    <a:pos x="T0" y="T1"/>
                  </a:cxn>
                  <a:cxn ang="T11">
                    <a:pos x="T2" y="T3"/>
                  </a:cxn>
                  <a:cxn ang="T12">
                    <a:pos x="T4" y="T5"/>
                  </a:cxn>
                  <a:cxn ang="T13">
                    <a:pos x="T6" y="T7"/>
                  </a:cxn>
                  <a:cxn ang="T14">
                    <a:pos x="T8" y="T9"/>
                  </a:cxn>
                </a:cxnLst>
                <a:rect l="T15" t="T16" r="T17" b="T18"/>
                <a:pathLst>
                  <a:path w="8" h="856">
                    <a:moveTo>
                      <a:pt x="8" y="855"/>
                    </a:moveTo>
                    <a:lnTo>
                      <a:pt x="0" y="856"/>
                    </a:lnTo>
                    <a:lnTo>
                      <a:pt x="0" y="1"/>
                    </a:lnTo>
                    <a:lnTo>
                      <a:pt x="8" y="0"/>
                    </a:lnTo>
                    <a:lnTo>
                      <a:pt x="8" y="855"/>
                    </a:lnTo>
                    <a:close/>
                  </a:path>
                </a:pathLst>
              </a:custGeom>
              <a:solidFill>
                <a:srgbClr val="BC71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22" name="Freeform 859"/>
              <p:cNvSpPr>
                <a:spLocks/>
              </p:cNvSpPr>
              <p:nvPr/>
            </p:nvSpPr>
            <p:spPr bwMode="auto">
              <a:xfrm>
                <a:off x="2345" y="3001"/>
                <a:ext cx="9" cy="856"/>
              </a:xfrm>
              <a:custGeom>
                <a:avLst/>
                <a:gdLst>
                  <a:gd name="T0" fmla="*/ 9 w 9"/>
                  <a:gd name="T1" fmla="*/ 855 h 856"/>
                  <a:gd name="T2" fmla="*/ 0 w 9"/>
                  <a:gd name="T3" fmla="*/ 856 h 856"/>
                  <a:gd name="T4" fmla="*/ 0 w 9"/>
                  <a:gd name="T5" fmla="*/ 1 h 856"/>
                  <a:gd name="T6" fmla="*/ 9 w 9"/>
                  <a:gd name="T7" fmla="*/ 0 h 856"/>
                  <a:gd name="T8" fmla="*/ 9 w 9"/>
                  <a:gd name="T9" fmla="*/ 855 h 856"/>
                  <a:gd name="T10" fmla="*/ 0 60000 65536"/>
                  <a:gd name="T11" fmla="*/ 0 60000 65536"/>
                  <a:gd name="T12" fmla="*/ 0 60000 65536"/>
                  <a:gd name="T13" fmla="*/ 0 60000 65536"/>
                  <a:gd name="T14" fmla="*/ 0 60000 65536"/>
                  <a:gd name="T15" fmla="*/ 0 w 9"/>
                  <a:gd name="T16" fmla="*/ 0 h 856"/>
                  <a:gd name="T17" fmla="*/ 9 w 9"/>
                  <a:gd name="T18" fmla="*/ 856 h 856"/>
                </a:gdLst>
                <a:ahLst/>
                <a:cxnLst>
                  <a:cxn ang="T10">
                    <a:pos x="T0" y="T1"/>
                  </a:cxn>
                  <a:cxn ang="T11">
                    <a:pos x="T2" y="T3"/>
                  </a:cxn>
                  <a:cxn ang="T12">
                    <a:pos x="T4" y="T5"/>
                  </a:cxn>
                  <a:cxn ang="T13">
                    <a:pos x="T6" y="T7"/>
                  </a:cxn>
                  <a:cxn ang="T14">
                    <a:pos x="T8" y="T9"/>
                  </a:cxn>
                </a:cxnLst>
                <a:rect l="T15" t="T16" r="T17" b="T18"/>
                <a:pathLst>
                  <a:path w="9" h="856">
                    <a:moveTo>
                      <a:pt x="9" y="855"/>
                    </a:moveTo>
                    <a:lnTo>
                      <a:pt x="0" y="856"/>
                    </a:lnTo>
                    <a:lnTo>
                      <a:pt x="0" y="1"/>
                    </a:lnTo>
                    <a:lnTo>
                      <a:pt x="9" y="0"/>
                    </a:lnTo>
                    <a:lnTo>
                      <a:pt x="9" y="855"/>
                    </a:lnTo>
                    <a:close/>
                  </a:path>
                </a:pathLst>
              </a:custGeom>
              <a:solidFill>
                <a:srgbClr val="C375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23" name="Freeform 860"/>
              <p:cNvSpPr>
                <a:spLocks/>
              </p:cNvSpPr>
              <p:nvPr/>
            </p:nvSpPr>
            <p:spPr bwMode="auto">
              <a:xfrm>
                <a:off x="2335" y="3002"/>
                <a:ext cx="10" cy="856"/>
              </a:xfrm>
              <a:custGeom>
                <a:avLst/>
                <a:gdLst>
                  <a:gd name="T0" fmla="*/ 10 w 10"/>
                  <a:gd name="T1" fmla="*/ 855 h 856"/>
                  <a:gd name="T2" fmla="*/ 0 w 10"/>
                  <a:gd name="T3" fmla="*/ 856 h 856"/>
                  <a:gd name="T4" fmla="*/ 0 w 10"/>
                  <a:gd name="T5" fmla="*/ 1 h 856"/>
                  <a:gd name="T6" fmla="*/ 10 w 10"/>
                  <a:gd name="T7" fmla="*/ 0 h 856"/>
                  <a:gd name="T8" fmla="*/ 10 w 10"/>
                  <a:gd name="T9" fmla="*/ 855 h 856"/>
                  <a:gd name="T10" fmla="*/ 0 60000 65536"/>
                  <a:gd name="T11" fmla="*/ 0 60000 65536"/>
                  <a:gd name="T12" fmla="*/ 0 60000 65536"/>
                  <a:gd name="T13" fmla="*/ 0 60000 65536"/>
                  <a:gd name="T14" fmla="*/ 0 60000 65536"/>
                  <a:gd name="T15" fmla="*/ 0 w 10"/>
                  <a:gd name="T16" fmla="*/ 0 h 856"/>
                  <a:gd name="T17" fmla="*/ 10 w 10"/>
                  <a:gd name="T18" fmla="*/ 856 h 856"/>
                </a:gdLst>
                <a:ahLst/>
                <a:cxnLst>
                  <a:cxn ang="T10">
                    <a:pos x="T0" y="T1"/>
                  </a:cxn>
                  <a:cxn ang="T11">
                    <a:pos x="T2" y="T3"/>
                  </a:cxn>
                  <a:cxn ang="T12">
                    <a:pos x="T4" y="T5"/>
                  </a:cxn>
                  <a:cxn ang="T13">
                    <a:pos x="T6" y="T7"/>
                  </a:cxn>
                  <a:cxn ang="T14">
                    <a:pos x="T8" y="T9"/>
                  </a:cxn>
                </a:cxnLst>
                <a:rect l="T15" t="T16" r="T17" b="T18"/>
                <a:pathLst>
                  <a:path w="10" h="856">
                    <a:moveTo>
                      <a:pt x="10" y="855"/>
                    </a:moveTo>
                    <a:lnTo>
                      <a:pt x="0" y="856"/>
                    </a:lnTo>
                    <a:lnTo>
                      <a:pt x="0" y="1"/>
                    </a:lnTo>
                    <a:lnTo>
                      <a:pt x="10" y="0"/>
                    </a:lnTo>
                    <a:lnTo>
                      <a:pt x="10" y="855"/>
                    </a:lnTo>
                    <a:close/>
                  </a:path>
                </a:pathLst>
              </a:custGeom>
              <a:solidFill>
                <a:srgbClr val="C97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24" name="Freeform 861"/>
              <p:cNvSpPr>
                <a:spLocks/>
              </p:cNvSpPr>
              <p:nvPr/>
            </p:nvSpPr>
            <p:spPr bwMode="auto">
              <a:xfrm>
                <a:off x="2325" y="3003"/>
                <a:ext cx="10" cy="855"/>
              </a:xfrm>
              <a:custGeom>
                <a:avLst/>
                <a:gdLst>
                  <a:gd name="T0" fmla="*/ 10 w 10"/>
                  <a:gd name="T1" fmla="*/ 855 h 855"/>
                  <a:gd name="T2" fmla="*/ 0 w 10"/>
                  <a:gd name="T3" fmla="*/ 855 h 855"/>
                  <a:gd name="T4" fmla="*/ 0 w 10"/>
                  <a:gd name="T5" fmla="*/ 1 h 855"/>
                  <a:gd name="T6" fmla="*/ 10 w 10"/>
                  <a:gd name="T7" fmla="*/ 0 h 855"/>
                  <a:gd name="T8" fmla="*/ 10 w 10"/>
                  <a:gd name="T9" fmla="*/ 855 h 855"/>
                  <a:gd name="T10" fmla="*/ 0 60000 65536"/>
                  <a:gd name="T11" fmla="*/ 0 60000 65536"/>
                  <a:gd name="T12" fmla="*/ 0 60000 65536"/>
                  <a:gd name="T13" fmla="*/ 0 60000 65536"/>
                  <a:gd name="T14" fmla="*/ 0 60000 65536"/>
                  <a:gd name="T15" fmla="*/ 0 w 10"/>
                  <a:gd name="T16" fmla="*/ 0 h 855"/>
                  <a:gd name="T17" fmla="*/ 10 w 10"/>
                  <a:gd name="T18" fmla="*/ 855 h 855"/>
                </a:gdLst>
                <a:ahLst/>
                <a:cxnLst>
                  <a:cxn ang="T10">
                    <a:pos x="T0" y="T1"/>
                  </a:cxn>
                  <a:cxn ang="T11">
                    <a:pos x="T2" y="T3"/>
                  </a:cxn>
                  <a:cxn ang="T12">
                    <a:pos x="T4" y="T5"/>
                  </a:cxn>
                  <a:cxn ang="T13">
                    <a:pos x="T6" y="T7"/>
                  </a:cxn>
                  <a:cxn ang="T14">
                    <a:pos x="T8" y="T9"/>
                  </a:cxn>
                </a:cxnLst>
                <a:rect l="T15" t="T16" r="T17" b="T18"/>
                <a:pathLst>
                  <a:path w="10" h="855">
                    <a:moveTo>
                      <a:pt x="10" y="855"/>
                    </a:moveTo>
                    <a:lnTo>
                      <a:pt x="0" y="855"/>
                    </a:lnTo>
                    <a:lnTo>
                      <a:pt x="0" y="1"/>
                    </a:lnTo>
                    <a:lnTo>
                      <a:pt x="10" y="0"/>
                    </a:lnTo>
                    <a:lnTo>
                      <a:pt x="10" y="855"/>
                    </a:lnTo>
                    <a:close/>
                  </a:path>
                </a:pathLst>
              </a:custGeom>
              <a:solidFill>
                <a:srgbClr val="D07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25" name="Freeform 862"/>
              <p:cNvSpPr>
                <a:spLocks/>
              </p:cNvSpPr>
              <p:nvPr/>
            </p:nvSpPr>
            <p:spPr bwMode="auto">
              <a:xfrm>
                <a:off x="2315" y="3004"/>
                <a:ext cx="10" cy="855"/>
              </a:xfrm>
              <a:custGeom>
                <a:avLst/>
                <a:gdLst>
                  <a:gd name="T0" fmla="*/ 10 w 10"/>
                  <a:gd name="T1" fmla="*/ 854 h 855"/>
                  <a:gd name="T2" fmla="*/ 0 w 10"/>
                  <a:gd name="T3" fmla="*/ 855 h 855"/>
                  <a:gd name="T4" fmla="*/ 0 w 10"/>
                  <a:gd name="T5" fmla="*/ 1 h 855"/>
                  <a:gd name="T6" fmla="*/ 10 w 10"/>
                  <a:gd name="T7" fmla="*/ 0 h 855"/>
                  <a:gd name="T8" fmla="*/ 10 w 10"/>
                  <a:gd name="T9" fmla="*/ 854 h 855"/>
                  <a:gd name="T10" fmla="*/ 0 60000 65536"/>
                  <a:gd name="T11" fmla="*/ 0 60000 65536"/>
                  <a:gd name="T12" fmla="*/ 0 60000 65536"/>
                  <a:gd name="T13" fmla="*/ 0 60000 65536"/>
                  <a:gd name="T14" fmla="*/ 0 60000 65536"/>
                  <a:gd name="T15" fmla="*/ 0 w 10"/>
                  <a:gd name="T16" fmla="*/ 0 h 855"/>
                  <a:gd name="T17" fmla="*/ 10 w 10"/>
                  <a:gd name="T18" fmla="*/ 855 h 855"/>
                </a:gdLst>
                <a:ahLst/>
                <a:cxnLst>
                  <a:cxn ang="T10">
                    <a:pos x="T0" y="T1"/>
                  </a:cxn>
                  <a:cxn ang="T11">
                    <a:pos x="T2" y="T3"/>
                  </a:cxn>
                  <a:cxn ang="T12">
                    <a:pos x="T4" y="T5"/>
                  </a:cxn>
                  <a:cxn ang="T13">
                    <a:pos x="T6" y="T7"/>
                  </a:cxn>
                  <a:cxn ang="T14">
                    <a:pos x="T8" y="T9"/>
                  </a:cxn>
                </a:cxnLst>
                <a:rect l="T15" t="T16" r="T17" b="T18"/>
                <a:pathLst>
                  <a:path w="10" h="855">
                    <a:moveTo>
                      <a:pt x="10" y="854"/>
                    </a:moveTo>
                    <a:lnTo>
                      <a:pt x="0" y="855"/>
                    </a:lnTo>
                    <a:lnTo>
                      <a:pt x="0" y="1"/>
                    </a:lnTo>
                    <a:lnTo>
                      <a:pt x="10" y="0"/>
                    </a:lnTo>
                    <a:lnTo>
                      <a:pt x="10" y="854"/>
                    </a:lnTo>
                    <a:close/>
                  </a:path>
                </a:pathLst>
              </a:custGeom>
              <a:solidFill>
                <a:srgbClr val="D781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26" name="Rectangle 863"/>
              <p:cNvSpPr>
                <a:spLocks noChangeArrowheads="1"/>
              </p:cNvSpPr>
              <p:nvPr/>
            </p:nvSpPr>
            <p:spPr bwMode="auto">
              <a:xfrm>
                <a:off x="2300" y="3005"/>
                <a:ext cx="15" cy="854"/>
              </a:xfrm>
              <a:prstGeom prst="rect">
                <a:avLst/>
              </a:prstGeom>
              <a:solidFill>
                <a:srgbClr val="DD85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927" name="Rectangle 864"/>
              <p:cNvSpPr>
                <a:spLocks noChangeArrowheads="1"/>
              </p:cNvSpPr>
              <p:nvPr/>
            </p:nvSpPr>
            <p:spPr bwMode="auto">
              <a:xfrm>
                <a:off x="2290" y="3005"/>
                <a:ext cx="10" cy="854"/>
              </a:xfrm>
              <a:prstGeom prst="rect">
                <a:avLst/>
              </a:prstGeom>
              <a:solidFill>
                <a:srgbClr val="E48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928" name="Freeform 865"/>
              <p:cNvSpPr>
                <a:spLocks/>
              </p:cNvSpPr>
              <p:nvPr/>
            </p:nvSpPr>
            <p:spPr bwMode="auto">
              <a:xfrm>
                <a:off x="2280" y="3005"/>
                <a:ext cx="10" cy="854"/>
              </a:xfrm>
              <a:custGeom>
                <a:avLst/>
                <a:gdLst>
                  <a:gd name="T0" fmla="*/ 10 w 10"/>
                  <a:gd name="T1" fmla="*/ 854 h 854"/>
                  <a:gd name="T2" fmla="*/ 0 w 10"/>
                  <a:gd name="T3" fmla="*/ 853 h 854"/>
                  <a:gd name="T4" fmla="*/ 0 w 10"/>
                  <a:gd name="T5" fmla="*/ 0 h 854"/>
                  <a:gd name="T6" fmla="*/ 10 w 10"/>
                  <a:gd name="T7" fmla="*/ 0 h 854"/>
                  <a:gd name="T8" fmla="*/ 10 w 10"/>
                  <a:gd name="T9" fmla="*/ 854 h 854"/>
                  <a:gd name="T10" fmla="*/ 0 60000 65536"/>
                  <a:gd name="T11" fmla="*/ 0 60000 65536"/>
                  <a:gd name="T12" fmla="*/ 0 60000 65536"/>
                  <a:gd name="T13" fmla="*/ 0 60000 65536"/>
                  <a:gd name="T14" fmla="*/ 0 60000 65536"/>
                  <a:gd name="T15" fmla="*/ 0 w 10"/>
                  <a:gd name="T16" fmla="*/ 0 h 854"/>
                  <a:gd name="T17" fmla="*/ 10 w 10"/>
                  <a:gd name="T18" fmla="*/ 854 h 854"/>
                </a:gdLst>
                <a:ahLst/>
                <a:cxnLst>
                  <a:cxn ang="T10">
                    <a:pos x="T0" y="T1"/>
                  </a:cxn>
                  <a:cxn ang="T11">
                    <a:pos x="T2" y="T3"/>
                  </a:cxn>
                  <a:cxn ang="T12">
                    <a:pos x="T4" y="T5"/>
                  </a:cxn>
                  <a:cxn ang="T13">
                    <a:pos x="T6" y="T7"/>
                  </a:cxn>
                  <a:cxn ang="T14">
                    <a:pos x="T8" y="T9"/>
                  </a:cxn>
                </a:cxnLst>
                <a:rect l="T15" t="T16" r="T17" b="T18"/>
                <a:pathLst>
                  <a:path w="10" h="854">
                    <a:moveTo>
                      <a:pt x="10" y="854"/>
                    </a:moveTo>
                    <a:lnTo>
                      <a:pt x="0" y="853"/>
                    </a:lnTo>
                    <a:lnTo>
                      <a:pt x="0" y="0"/>
                    </a:lnTo>
                    <a:lnTo>
                      <a:pt x="10" y="0"/>
                    </a:lnTo>
                    <a:lnTo>
                      <a:pt x="10" y="854"/>
                    </a:lnTo>
                    <a:close/>
                  </a:path>
                </a:pathLst>
              </a:custGeom>
              <a:solidFill>
                <a:srgbClr val="EB8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29" name="Freeform 866"/>
              <p:cNvSpPr>
                <a:spLocks/>
              </p:cNvSpPr>
              <p:nvPr/>
            </p:nvSpPr>
            <p:spPr bwMode="auto">
              <a:xfrm>
                <a:off x="2271" y="3004"/>
                <a:ext cx="9" cy="854"/>
              </a:xfrm>
              <a:custGeom>
                <a:avLst/>
                <a:gdLst>
                  <a:gd name="T0" fmla="*/ 9 w 9"/>
                  <a:gd name="T1" fmla="*/ 854 h 854"/>
                  <a:gd name="T2" fmla="*/ 0 w 9"/>
                  <a:gd name="T3" fmla="*/ 854 h 854"/>
                  <a:gd name="T4" fmla="*/ 0 w 9"/>
                  <a:gd name="T5" fmla="*/ 0 h 854"/>
                  <a:gd name="T6" fmla="*/ 9 w 9"/>
                  <a:gd name="T7" fmla="*/ 1 h 854"/>
                  <a:gd name="T8" fmla="*/ 9 w 9"/>
                  <a:gd name="T9" fmla="*/ 854 h 854"/>
                  <a:gd name="T10" fmla="*/ 0 60000 65536"/>
                  <a:gd name="T11" fmla="*/ 0 60000 65536"/>
                  <a:gd name="T12" fmla="*/ 0 60000 65536"/>
                  <a:gd name="T13" fmla="*/ 0 60000 65536"/>
                  <a:gd name="T14" fmla="*/ 0 60000 65536"/>
                  <a:gd name="T15" fmla="*/ 0 w 9"/>
                  <a:gd name="T16" fmla="*/ 0 h 854"/>
                  <a:gd name="T17" fmla="*/ 9 w 9"/>
                  <a:gd name="T18" fmla="*/ 854 h 854"/>
                </a:gdLst>
                <a:ahLst/>
                <a:cxnLst>
                  <a:cxn ang="T10">
                    <a:pos x="T0" y="T1"/>
                  </a:cxn>
                  <a:cxn ang="T11">
                    <a:pos x="T2" y="T3"/>
                  </a:cxn>
                  <a:cxn ang="T12">
                    <a:pos x="T4" y="T5"/>
                  </a:cxn>
                  <a:cxn ang="T13">
                    <a:pos x="T6" y="T7"/>
                  </a:cxn>
                  <a:cxn ang="T14">
                    <a:pos x="T8" y="T9"/>
                  </a:cxn>
                </a:cxnLst>
                <a:rect l="T15" t="T16" r="T17" b="T18"/>
                <a:pathLst>
                  <a:path w="9" h="854">
                    <a:moveTo>
                      <a:pt x="9" y="854"/>
                    </a:moveTo>
                    <a:lnTo>
                      <a:pt x="0" y="854"/>
                    </a:lnTo>
                    <a:lnTo>
                      <a:pt x="0" y="0"/>
                    </a:lnTo>
                    <a:lnTo>
                      <a:pt x="9" y="1"/>
                    </a:lnTo>
                    <a:lnTo>
                      <a:pt x="9" y="854"/>
                    </a:lnTo>
                    <a:close/>
                  </a:path>
                </a:pathLst>
              </a:custGeom>
              <a:solidFill>
                <a:srgbClr val="F29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30" name="Freeform 867"/>
              <p:cNvSpPr>
                <a:spLocks/>
              </p:cNvSpPr>
              <p:nvPr/>
            </p:nvSpPr>
            <p:spPr bwMode="auto">
              <a:xfrm>
                <a:off x="2263" y="3003"/>
                <a:ext cx="8" cy="855"/>
              </a:xfrm>
              <a:custGeom>
                <a:avLst/>
                <a:gdLst>
                  <a:gd name="T0" fmla="*/ 8 w 8"/>
                  <a:gd name="T1" fmla="*/ 855 h 855"/>
                  <a:gd name="T2" fmla="*/ 0 w 8"/>
                  <a:gd name="T3" fmla="*/ 855 h 855"/>
                  <a:gd name="T4" fmla="*/ 0 w 8"/>
                  <a:gd name="T5" fmla="*/ 0 h 855"/>
                  <a:gd name="T6" fmla="*/ 8 w 8"/>
                  <a:gd name="T7" fmla="*/ 1 h 855"/>
                  <a:gd name="T8" fmla="*/ 8 w 8"/>
                  <a:gd name="T9" fmla="*/ 855 h 855"/>
                  <a:gd name="T10" fmla="*/ 0 60000 65536"/>
                  <a:gd name="T11" fmla="*/ 0 60000 65536"/>
                  <a:gd name="T12" fmla="*/ 0 60000 65536"/>
                  <a:gd name="T13" fmla="*/ 0 60000 65536"/>
                  <a:gd name="T14" fmla="*/ 0 60000 65536"/>
                  <a:gd name="T15" fmla="*/ 0 w 8"/>
                  <a:gd name="T16" fmla="*/ 0 h 855"/>
                  <a:gd name="T17" fmla="*/ 8 w 8"/>
                  <a:gd name="T18" fmla="*/ 855 h 855"/>
                </a:gdLst>
                <a:ahLst/>
                <a:cxnLst>
                  <a:cxn ang="T10">
                    <a:pos x="T0" y="T1"/>
                  </a:cxn>
                  <a:cxn ang="T11">
                    <a:pos x="T2" y="T3"/>
                  </a:cxn>
                  <a:cxn ang="T12">
                    <a:pos x="T4" y="T5"/>
                  </a:cxn>
                  <a:cxn ang="T13">
                    <a:pos x="T6" y="T7"/>
                  </a:cxn>
                  <a:cxn ang="T14">
                    <a:pos x="T8" y="T9"/>
                  </a:cxn>
                </a:cxnLst>
                <a:rect l="T15" t="T16" r="T17" b="T18"/>
                <a:pathLst>
                  <a:path w="8" h="855">
                    <a:moveTo>
                      <a:pt x="8" y="855"/>
                    </a:moveTo>
                    <a:lnTo>
                      <a:pt x="0" y="855"/>
                    </a:lnTo>
                    <a:lnTo>
                      <a:pt x="0" y="0"/>
                    </a:lnTo>
                    <a:lnTo>
                      <a:pt x="8" y="1"/>
                    </a:lnTo>
                    <a:lnTo>
                      <a:pt x="8" y="855"/>
                    </a:lnTo>
                    <a:close/>
                  </a:path>
                </a:pathLst>
              </a:custGeom>
              <a:solidFill>
                <a:srgbClr val="F895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31" name="Freeform 868"/>
              <p:cNvSpPr>
                <a:spLocks/>
              </p:cNvSpPr>
              <p:nvPr/>
            </p:nvSpPr>
            <p:spPr bwMode="auto">
              <a:xfrm>
                <a:off x="2256" y="3002"/>
                <a:ext cx="7" cy="856"/>
              </a:xfrm>
              <a:custGeom>
                <a:avLst/>
                <a:gdLst>
                  <a:gd name="T0" fmla="*/ 7 w 7"/>
                  <a:gd name="T1" fmla="*/ 856 h 856"/>
                  <a:gd name="T2" fmla="*/ 0 w 7"/>
                  <a:gd name="T3" fmla="*/ 855 h 856"/>
                  <a:gd name="T4" fmla="*/ 0 w 7"/>
                  <a:gd name="T5" fmla="*/ 0 h 856"/>
                  <a:gd name="T6" fmla="*/ 7 w 7"/>
                  <a:gd name="T7" fmla="*/ 1 h 856"/>
                  <a:gd name="T8" fmla="*/ 7 w 7"/>
                  <a:gd name="T9" fmla="*/ 856 h 856"/>
                  <a:gd name="T10" fmla="*/ 0 60000 65536"/>
                  <a:gd name="T11" fmla="*/ 0 60000 65536"/>
                  <a:gd name="T12" fmla="*/ 0 60000 65536"/>
                  <a:gd name="T13" fmla="*/ 0 60000 65536"/>
                  <a:gd name="T14" fmla="*/ 0 60000 65536"/>
                  <a:gd name="T15" fmla="*/ 0 w 7"/>
                  <a:gd name="T16" fmla="*/ 0 h 856"/>
                  <a:gd name="T17" fmla="*/ 7 w 7"/>
                  <a:gd name="T18" fmla="*/ 856 h 856"/>
                </a:gdLst>
                <a:ahLst/>
                <a:cxnLst>
                  <a:cxn ang="T10">
                    <a:pos x="T0" y="T1"/>
                  </a:cxn>
                  <a:cxn ang="T11">
                    <a:pos x="T2" y="T3"/>
                  </a:cxn>
                  <a:cxn ang="T12">
                    <a:pos x="T4" y="T5"/>
                  </a:cxn>
                  <a:cxn ang="T13">
                    <a:pos x="T6" y="T7"/>
                  </a:cxn>
                  <a:cxn ang="T14">
                    <a:pos x="T8" y="T9"/>
                  </a:cxn>
                </a:cxnLst>
                <a:rect l="T15" t="T16" r="T17" b="T18"/>
                <a:pathLst>
                  <a:path w="7" h="856">
                    <a:moveTo>
                      <a:pt x="7" y="856"/>
                    </a:moveTo>
                    <a:lnTo>
                      <a:pt x="0" y="855"/>
                    </a:lnTo>
                    <a:lnTo>
                      <a:pt x="0" y="0"/>
                    </a:lnTo>
                    <a:lnTo>
                      <a:pt x="7" y="1"/>
                    </a:lnTo>
                    <a:lnTo>
                      <a:pt x="7" y="856"/>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32" name="Freeform 869"/>
              <p:cNvSpPr>
                <a:spLocks/>
              </p:cNvSpPr>
              <p:nvPr/>
            </p:nvSpPr>
            <p:spPr bwMode="auto">
              <a:xfrm>
                <a:off x="2249" y="3001"/>
                <a:ext cx="7" cy="856"/>
              </a:xfrm>
              <a:custGeom>
                <a:avLst/>
                <a:gdLst>
                  <a:gd name="T0" fmla="*/ 7 w 7"/>
                  <a:gd name="T1" fmla="*/ 856 h 856"/>
                  <a:gd name="T2" fmla="*/ 0 w 7"/>
                  <a:gd name="T3" fmla="*/ 854 h 856"/>
                  <a:gd name="T4" fmla="*/ 0 w 7"/>
                  <a:gd name="T5" fmla="*/ 0 h 856"/>
                  <a:gd name="T6" fmla="*/ 7 w 7"/>
                  <a:gd name="T7" fmla="*/ 1 h 856"/>
                  <a:gd name="T8" fmla="*/ 7 w 7"/>
                  <a:gd name="T9" fmla="*/ 856 h 856"/>
                  <a:gd name="T10" fmla="*/ 0 60000 65536"/>
                  <a:gd name="T11" fmla="*/ 0 60000 65536"/>
                  <a:gd name="T12" fmla="*/ 0 60000 65536"/>
                  <a:gd name="T13" fmla="*/ 0 60000 65536"/>
                  <a:gd name="T14" fmla="*/ 0 60000 65536"/>
                  <a:gd name="T15" fmla="*/ 0 w 7"/>
                  <a:gd name="T16" fmla="*/ 0 h 856"/>
                  <a:gd name="T17" fmla="*/ 7 w 7"/>
                  <a:gd name="T18" fmla="*/ 856 h 856"/>
                </a:gdLst>
                <a:ahLst/>
                <a:cxnLst>
                  <a:cxn ang="T10">
                    <a:pos x="T0" y="T1"/>
                  </a:cxn>
                  <a:cxn ang="T11">
                    <a:pos x="T2" y="T3"/>
                  </a:cxn>
                  <a:cxn ang="T12">
                    <a:pos x="T4" y="T5"/>
                  </a:cxn>
                  <a:cxn ang="T13">
                    <a:pos x="T6" y="T7"/>
                  </a:cxn>
                  <a:cxn ang="T14">
                    <a:pos x="T8" y="T9"/>
                  </a:cxn>
                </a:cxnLst>
                <a:rect l="T15" t="T16" r="T17" b="T18"/>
                <a:pathLst>
                  <a:path w="7" h="856">
                    <a:moveTo>
                      <a:pt x="7" y="856"/>
                    </a:moveTo>
                    <a:lnTo>
                      <a:pt x="0" y="854"/>
                    </a:lnTo>
                    <a:lnTo>
                      <a:pt x="0" y="0"/>
                    </a:lnTo>
                    <a:lnTo>
                      <a:pt x="7" y="1"/>
                    </a:lnTo>
                    <a:lnTo>
                      <a:pt x="7" y="856"/>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33" name="Freeform 870"/>
              <p:cNvSpPr>
                <a:spLocks/>
              </p:cNvSpPr>
              <p:nvPr/>
            </p:nvSpPr>
            <p:spPr bwMode="auto">
              <a:xfrm>
                <a:off x="2243" y="3000"/>
                <a:ext cx="6" cy="855"/>
              </a:xfrm>
              <a:custGeom>
                <a:avLst/>
                <a:gdLst>
                  <a:gd name="T0" fmla="*/ 6 w 6"/>
                  <a:gd name="T1" fmla="*/ 855 h 855"/>
                  <a:gd name="T2" fmla="*/ 0 w 6"/>
                  <a:gd name="T3" fmla="*/ 854 h 855"/>
                  <a:gd name="T4" fmla="*/ 0 w 6"/>
                  <a:gd name="T5" fmla="*/ 0 h 855"/>
                  <a:gd name="T6" fmla="*/ 6 w 6"/>
                  <a:gd name="T7" fmla="*/ 1 h 855"/>
                  <a:gd name="T8" fmla="*/ 6 w 6"/>
                  <a:gd name="T9" fmla="*/ 855 h 855"/>
                  <a:gd name="T10" fmla="*/ 0 60000 65536"/>
                  <a:gd name="T11" fmla="*/ 0 60000 65536"/>
                  <a:gd name="T12" fmla="*/ 0 60000 65536"/>
                  <a:gd name="T13" fmla="*/ 0 60000 65536"/>
                  <a:gd name="T14" fmla="*/ 0 60000 65536"/>
                  <a:gd name="T15" fmla="*/ 0 w 6"/>
                  <a:gd name="T16" fmla="*/ 0 h 855"/>
                  <a:gd name="T17" fmla="*/ 6 w 6"/>
                  <a:gd name="T18" fmla="*/ 855 h 855"/>
                </a:gdLst>
                <a:ahLst/>
                <a:cxnLst>
                  <a:cxn ang="T10">
                    <a:pos x="T0" y="T1"/>
                  </a:cxn>
                  <a:cxn ang="T11">
                    <a:pos x="T2" y="T3"/>
                  </a:cxn>
                  <a:cxn ang="T12">
                    <a:pos x="T4" y="T5"/>
                  </a:cxn>
                  <a:cxn ang="T13">
                    <a:pos x="T6" y="T7"/>
                  </a:cxn>
                  <a:cxn ang="T14">
                    <a:pos x="T8" y="T9"/>
                  </a:cxn>
                </a:cxnLst>
                <a:rect l="T15" t="T16" r="T17" b="T18"/>
                <a:pathLst>
                  <a:path w="6" h="855">
                    <a:moveTo>
                      <a:pt x="6" y="855"/>
                    </a:moveTo>
                    <a:lnTo>
                      <a:pt x="0" y="854"/>
                    </a:lnTo>
                    <a:lnTo>
                      <a:pt x="0" y="0"/>
                    </a:lnTo>
                    <a:lnTo>
                      <a:pt x="6" y="1"/>
                    </a:lnTo>
                    <a:lnTo>
                      <a:pt x="6" y="855"/>
                    </a:lnTo>
                    <a:close/>
                  </a:path>
                </a:pathLst>
              </a:custGeom>
              <a:solidFill>
                <a:srgbClr val="F895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34" name="Freeform 871"/>
              <p:cNvSpPr>
                <a:spLocks/>
              </p:cNvSpPr>
              <p:nvPr/>
            </p:nvSpPr>
            <p:spPr bwMode="auto">
              <a:xfrm>
                <a:off x="2238" y="2999"/>
                <a:ext cx="5" cy="855"/>
              </a:xfrm>
              <a:custGeom>
                <a:avLst/>
                <a:gdLst>
                  <a:gd name="T0" fmla="*/ 5 w 5"/>
                  <a:gd name="T1" fmla="*/ 855 h 855"/>
                  <a:gd name="T2" fmla="*/ 0 w 5"/>
                  <a:gd name="T3" fmla="*/ 854 h 855"/>
                  <a:gd name="T4" fmla="*/ 0 w 5"/>
                  <a:gd name="T5" fmla="*/ 0 h 855"/>
                  <a:gd name="T6" fmla="*/ 5 w 5"/>
                  <a:gd name="T7" fmla="*/ 1 h 855"/>
                  <a:gd name="T8" fmla="*/ 5 w 5"/>
                  <a:gd name="T9" fmla="*/ 855 h 855"/>
                  <a:gd name="T10" fmla="*/ 0 60000 65536"/>
                  <a:gd name="T11" fmla="*/ 0 60000 65536"/>
                  <a:gd name="T12" fmla="*/ 0 60000 65536"/>
                  <a:gd name="T13" fmla="*/ 0 60000 65536"/>
                  <a:gd name="T14" fmla="*/ 0 60000 65536"/>
                  <a:gd name="T15" fmla="*/ 0 w 5"/>
                  <a:gd name="T16" fmla="*/ 0 h 855"/>
                  <a:gd name="T17" fmla="*/ 5 w 5"/>
                  <a:gd name="T18" fmla="*/ 855 h 855"/>
                </a:gdLst>
                <a:ahLst/>
                <a:cxnLst>
                  <a:cxn ang="T10">
                    <a:pos x="T0" y="T1"/>
                  </a:cxn>
                  <a:cxn ang="T11">
                    <a:pos x="T2" y="T3"/>
                  </a:cxn>
                  <a:cxn ang="T12">
                    <a:pos x="T4" y="T5"/>
                  </a:cxn>
                  <a:cxn ang="T13">
                    <a:pos x="T6" y="T7"/>
                  </a:cxn>
                  <a:cxn ang="T14">
                    <a:pos x="T8" y="T9"/>
                  </a:cxn>
                </a:cxnLst>
                <a:rect l="T15" t="T16" r="T17" b="T18"/>
                <a:pathLst>
                  <a:path w="5" h="855">
                    <a:moveTo>
                      <a:pt x="5" y="855"/>
                    </a:moveTo>
                    <a:lnTo>
                      <a:pt x="0" y="854"/>
                    </a:lnTo>
                    <a:lnTo>
                      <a:pt x="0" y="0"/>
                    </a:lnTo>
                    <a:lnTo>
                      <a:pt x="5" y="1"/>
                    </a:lnTo>
                    <a:lnTo>
                      <a:pt x="5" y="855"/>
                    </a:lnTo>
                    <a:close/>
                  </a:path>
                </a:pathLst>
              </a:custGeom>
              <a:solidFill>
                <a:srgbClr val="F29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35" name="Freeform 872"/>
              <p:cNvSpPr>
                <a:spLocks/>
              </p:cNvSpPr>
              <p:nvPr/>
            </p:nvSpPr>
            <p:spPr bwMode="auto">
              <a:xfrm>
                <a:off x="2235" y="2997"/>
                <a:ext cx="3" cy="856"/>
              </a:xfrm>
              <a:custGeom>
                <a:avLst/>
                <a:gdLst>
                  <a:gd name="T0" fmla="*/ 3 w 3"/>
                  <a:gd name="T1" fmla="*/ 856 h 856"/>
                  <a:gd name="T2" fmla="*/ 0 w 3"/>
                  <a:gd name="T3" fmla="*/ 854 h 856"/>
                  <a:gd name="T4" fmla="*/ 0 w 3"/>
                  <a:gd name="T5" fmla="*/ 0 h 856"/>
                  <a:gd name="T6" fmla="*/ 3 w 3"/>
                  <a:gd name="T7" fmla="*/ 2 h 856"/>
                  <a:gd name="T8" fmla="*/ 3 w 3"/>
                  <a:gd name="T9" fmla="*/ 856 h 856"/>
                  <a:gd name="T10" fmla="*/ 0 60000 65536"/>
                  <a:gd name="T11" fmla="*/ 0 60000 65536"/>
                  <a:gd name="T12" fmla="*/ 0 60000 65536"/>
                  <a:gd name="T13" fmla="*/ 0 60000 65536"/>
                  <a:gd name="T14" fmla="*/ 0 60000 65536"/>
                  <a:gd name="T15" fmla="*/ 0 w 3"/>
                  <a:gd name="T16" fmla="*/ 0 h 856"/>
                  <a:gd name="T17" fmla="*/ 3 w 3"/>
                  <a:gd name="T18" fmla="*/ 856 h 856"/>
                </a:gdLst>
                <a:ahLst/>
                <a:cxnLst>
                  <a:cxn ang="T10">
                    <a:pos x="T0" y="T1"/>
                  </a:cxn>
                  <a:cxn ang="T11">
                    <a:pos x="T2" y="T3"/>
                  </a:cxn>
                  <a:cxn ang="T12">
                    <a:pos x="T4" y="T5"/>
                  </a:cxn>
                  <a:cxn ang="T13">
                    <a:pos x="T6" y="T7"/>
                  </a:cxn>
                  <a:cxn ang="T14">
                    <a:pos x="T8" y="T9"/>
                  </a:cxn>
                </a:cxnLst>
                <a:rect l="T15" t="T16" r="T17" b="T18"/>
                <a:pathLst>
                  <a:path w="3" h="856">
                    <a:moveTo>
                      <a:pt x="3" y="856"/>
                    </a:moveTo>
                    <a:lnTo>
                      <a:pt x="0" y="854"/>
                    </a:lnTo>
                    <a:lnTo>
                      <a:pt x="0" y="0"/>
                    </a:lnTo>
                    <a:lnTo>
                      <a:pt x="3" y="2"/>
                    </a:lnTo>
                    <a:lnTo>
                      <a:pt x="3" y="856"/>
                    </a:lnTo>
                    <a:close/>
                  </a:path>
                </a:pathLst>
              </a:custGeom>
              <a:solidFill>
                <a:srgbClr val="EB8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36" name="Freeform 873"/>
              <p:cNvSpPr>
                <a:spLocks/>
              </p:cNvSpPr>
              <p:nvPr/>
            </p:nvSpPr>
            <p:spPr bwMode="auto">
              <a:xfrm>
                <a:off x="2234" y="2996"/>
                <a:ext cx="1" cy="855"/>
              </a:xfrm>
              <a:custGeom>
                <a:avLst/>
                <a:gdLst>
                  <a:gd name="T0" fmla="*/ 1 w 1"/>
                  <a:gd name="T1" fmla="*/ 855 h 855"/>
                  <a:gd name="T2" fmla="*/ 0 w 1"/>
                  <a:gd name="T3" fmla="*/ 853 h 855"/>
                  <a:gd name="T4" fmla="*/ 0 w 1"/>
                  <a:gd name="T5" fmla="*/ 0 h 855"/>
                  <a:gd name="T6" fmla="*/ 1 w 1"/>
                  <a:gd name="T7" fmla="*/ 1 h 855"/>
                  <a:gd name="T8" fmla="*/ 1 w 1"/>
                  <a:gd name="T9" fmla="*/ 855 h 855"/>
                  <a:gd name="T10" fmla="*/ 0 60000 65536"/>
                  <a:gd name="T11" fmla="*/ 0 60000 65536"/>
                  <a:gd name="T12" fmla="*/ 0 60000 65536"/>
                  <a:gd name="T13" fmla="*/ 0 60000 65536"/>
                  <a:gd name="T14" fmla="*/ 0 60000 65536"/>
                  <a:gd name="T15" fmla="*/ 0 w 1"/>
                  <a:gd name="T16" fmla="*/ 0 h 855"/>
                  <a:gd name="T17" fmla="*/ 1 w 1"/>
                  <a:gd name="T18" fmla="*/ 855 h 855"/>
                </a:gdLst>
                <a:ahLst/>
                <a:cxnLst>
                  <a:cxn ang="T10">
                    <a:pos x="T0" y="T1"/>
                  </a:cxn>
                  <a:cxn ang="T11">
                    <a:pos x="T2" y="T3"/>
                  </a:cxn>
                  <a:cxn ang="T12">
                    <a:pos x="T4" y="T5"/>
                  </a:cxn>
                  <a:cxn ang="T13">
                    <a:pos x="T6" y="T7"/>
                  </a:cxn>
                  <a:cxn ang="T14">
                    <a:pos x="T8" y="T9"/>
                  </a:cxn>
                </a:cxnLst>
                <a:rect l="T15" t="T16" r="T17" b="T18"/>
                <a:pathLst>
                  <a:path w="1" h="855">
                    <a:moveTo>
                      <a:pt x="1" y="855"/>
                    </a:moveTo>
                    <a:lnTo>
                      <a:pt x="0" y="853"/>
                    </a:lnTo>
                    <a:lnTo>
                      <a:pt x="0" y="0"/>
                    </a:lnTo>
                    <a:lnTo>
                      <a:pt x="1" y="1"/>
                    </a:lnTo>
                    <a:lnTo>
                      <a:pt x="1" y="855"/>
                    </a:lnTo>
                    <a:close/>
                  </a:path>
                </a:pathLst>
              </a:custGeom>
              <a:solidFill>
                <a:srgbClr val="E48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37" name="Freeform 874"/>
              <p:cNvSpPr>
                <a:spLocks/>
              </p:cNvSpPr>
              <p:nvPr/>
            </p:nvSpPr>
            <p:spPr bwMode="auto">
              <a:xfrm>
                <a:off x="2233" y="2994"/>
                <a:ext cx="1" cy="855"/>
              </a:xfrm>
              <a:custGeom>
                <a:avLst/>
                <a:gdLst>
                  <a:gd name="T0" fmla="*/ 1 w 1"/>
                  <a:gd name="T1" fmla="*/ 855 h 855"/>
                  <a:gd name="T2" fmla="*/ 0 w 1"/>
                  <a:gd name="T3" fmla="*/ 854 h 855"/>
                  <a:gd name="T4" fmla="*/ 0 w 1"/>
                  <a:gd name="T5" fmla="*/ 0 h 855"/>
                  <a:gd name="T6" fmla="*/ 1 w 1"/>
                  <a:gd name="T7" fmla="*/ 2 h 855"/>
                  <a:gd name="T8" fmla="*/ 1 w 1"/>
                  <a:gd name="T9" fmla="*/ 855 h 855"/>
                  <a:gd name="T10" fmla="*/ 0 60000 65536"/>
                  <a:gd name="T11" fmla="*/ 0 60000 65536"/>
                  <a:gd name="T12" fmla="*/ 0 60000 65536"/>
                  <a:gd name="T13" fmla="*/ 0 60000 65536"/>
                  <a:gd name="T14" fmla="*/ 0 60000 65536"/>
                  <a:gd name="T15" fmla="*/ 0 w 1"/>
                  <a:gd name="T16" fmla="*/ 0 h 855"/>
                  <a:gd name="T17" fmla="*/ 1 w 1"/>
                  <a:gd name="T18" fmla="*/ 855 h 855"/>
                </a:gdLst>
                <a:ahLst/>
                <a:cxnLst>
                  <a:cxn ang="T10">
                    <a:pos x="T0" y="T1"/>
                  </a:cxn>
                  <a:cxn ang="T11">
                    <a:pos x="T2" y="T3"/>
                  </a:cxn>
                  <a:cxn ang="T12">
                    <a:pos x="T4" y="T5"/>
                  </a:cxn>
                  <a:cxn ang="T13">
                    <a:pos x="T6" y="T7"/>
                  </a:cxn>
                  <a:cxn ang="T14">
                    <a:pos x="T8" y="T9"/>
                  </a:cxn>
                </a:cxnLst>
                <a:rect l="T15" t="T16" r="T17" b="T18"/>
                <a:pathLst>
                  <a:path w="1" h="855">
                    <a:moveTo>
                      <a:pt x="1" y="855"/>
                    </a:moveTo>
                    <a:lnTo>
                      <a:pt x="0" y="854"/>
                    </a:lnTo>
                    <a:lnTo>
                      <a:pt x="0" y="0"/>
                    </a:lnTo>
                    <a:lnTo>
                      <a:pt x="1" y="2"/>
                    </a:lnTo>
                    <a:lnTo>
                      <a:pt x="1" y="855"/>
                    </a:lnTo>
                    <a:close/>
                  </a:path>
                </a:pathLst>
              </a:custGeom>
              <a:solidFill>
                <a:srgbClr val="DD85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38" name="Freeform 875"/>
              <p:cNvSpPr>
                <a:spLocks/>
              </p:cNvSpPr>
              <p:nvPr/>
            </p:nvSpPr>
            <p:spPr bwMode="auto">
              <a:xfrm>
                <a:off x="2233" y="2978"/>
                <a:ext cx="161" cy="27"/>
              </a:xfrm>
              <a:custGeom>
                <a:avLst/>
                <a:gdLst>
                  <a:gd name="T0" fmla="*/ 94 w 161"/>
                  <a:gd name="T1" fmla="*/ 0 h 27"/>
                  <a:gd name="T2" fmla="*/ 103 w 161"/>
                  <a:gd name="T3" fmla="*/ 0 h 27"/>
                  <a:gd name="T4" fmla="*/ 113 w 161"/>
                  <a:gd name="T5" fmla="*/ 0 h 27"/>
                  <a:gd name="T6" fmla="*/ 121 w 161"/>
                  <a:gd name="T7" fmla="*/ 0 h 27"/>
                  <a:gd name="T8" fmla="*/ 130 w 161"/>
                  <a:gd name="T9" fmla="*/ 1 h 27"/>
                  <a:gd name="T10" fmla="*/ 138 w 161"/>
                  <a:gd name="T11" fmla="*/ 2 h 27"/>
                  <a:gd name="T12" fmla="*/ 144 w 161"/>
                  <a:gd name="T13" fmla="*/ 4 h 27"/>
                  <a:gd name="T14" fmla="*/ 150 w 161"/>
                  <a:gd name="T15" fmla="*/ 4 h 27"/>
                  <a:gd name="T16" fmla="*/ 154 w 161"/>
                  <a:gd name="T17" fmla="*/ 6 h 27"/>
                  <a:gd name="T18" fmla="*/ 157 w 161"/>
                  <a:gd name="T19" fmla="*/ 8 h 27"/>
                  <a:gd name="T20" fmla="*/ 160 w 161"/>
                  <a:gd name="T21" fmla="*/ 9 h 27"/>
                  <a:gd name="T22" fmla="*/ 161 w 161"/>
                  <a:gd name="T23" fmla="*/ 11 h 27"/>
                  <a:gd name="T24" fmla="*/ 160 w 161"/>
                  <a:gd name="T25" fmla="*/ 13 h 27"/>
                  <a:gd name="T26" fmla="*/ 157 w 161"/>
                  <a:gd name="T27" fmla="*/ 15 h 27"/>
                  <a:gd name="T28" fmla="*/ 154 w 161"/>
                  <a:gd name="T29" fmla="*/ 17 h 27"/>
                  <a:gd name="T30" fmla="*/ 149 w 161"/>
                  <a:gd name="T31" fmla="*/ 18 h 27"/>
                  <a:gd name="T32" fmla="*/ 143 w 161"/>
                  <a:gd name="T33" fmla="*/ 20 h 27"/>
                  <a:gd name="T34" fmla="*/ 137 w 161"/>
                  <a:gd name="T35" fmla="*/ 21 h 27"/>
                  <a:gd name="T36" fmla="*/ 129 w 161"/>
                  <a:gd name="T37" fmla="*/ 22 h 27"/>
                  <a:gd name="T38" fmla="*/ 121 w 161"/>
                  <a:gd name="T39" fmla="*/ 23 h 27"/>
                  <a:gd name="T40" fmla="*/ 112 w 161"/>
                  <a:gd name="T41" fmla="*/ 24 h 27"/>
                  <a:gd name="T42" fmla="*/ 102 w 161"/>
                  <a:gd name="T43" fmla="*/ 25 h 27"/>
                  <a:gd name="T44" fmla="*/ 92 w 161"/>
                  <a:gd name="T45" fmla="*/ 26 h 27"/>
                  <a:gd name="T46" fmla="*/ 82 w 161"/>
                  <a:gd name="T47" fmla="*/ 27 h 27"/>
                  <a:gd name="T48" fmla="*/ 67 w 161"/>
                  <a:gd name="T49" fmla="*/ 27 h 27"/>
                  <a:gd name="T50" fmla="*/ 57 w 161"/>
                  <a:gd name="T51" fmla="*/ 27 h 27"/>
                  <a:gd name="T52" fmla="*/ 47 w 161"/>
                  <a:gd name="T53" fmla="*/ 27 h 27"/>
                  <a:gd name="T54" fmla="*/ 38 w 161"/>
                  <a:gd name="T55" fmla="*/ 26 h 27"/>
                  <a:gd name="T56" fmla="*/ 30 w 161"/>
                  <a:gd name="T57" fmla="*/ 25 h 27"/>
                  <a:gd name="T58" fmla="*/ 23 w 161"/>
                  <a:gd name="T59" fmla="*/ 24 h 27"/>
                  <a:gd name="T60" fmla="*/ 16 w 161"/>
                  <a:gd name="T61" fmla="*/ 23 h 27"/>
                  <a:gd name="T62" fmla="*/ 10 w 161"/>
                  <a:gd name="T63" fmla="*/ 22 h 27"/>
                  <a:gd name="T64" fmla="*/ 5 w 161"/>
                  <a:gd name="T65" fmla="*/ 21 h 27"/>
                  <a:gd name="T66" fmla="*/ 2 w 161"/>
                  <a:gd name="T67" fmla="*/ 19 h 27"/>
                  <a:gd name="T68" fmla="*/ 1 w 161"/>
                  <a:gd name="T69" fmla="*/ 18 h 27"/>
                  <a:gd name="T70" fmla="*/ 0 w 161"/>
                  <a:gd name="T71" fmla="*/ 16 h 27"/>
                  <a:gd name="T72" fmla="*/ 1 w 161"/>
                  <a:gd name="T73" fmla="*/ 13 h 27"/>
                  <a:gd name="T74" fmla="*/ 3 w 161"/>
                  <a:gd name="T75" fmla="*/ 12 h 27"/>
                  <a:gd name="T76" fmla="*/ 6 w 161"/>
                  <a:gd name="T77" fmla="*/ 10 h 27"/>
                  <a:gd name="T78" fmla="*/ 11 w 161"/>
                  <a:gd name="T79" fmla="*/ 9 h 27"/>
                  <a:gd name="T80" fmla="*/ 17 w 161"/>
                  <a:gd name="T81" fmla="*/ 7 h 27"/>
                  <a:gd name="T82" fmla="*/ 23 w 161"/>
                  <a:gd name="T83" fmla="*/ 5 h 27"/>
                  <a:gd name="T84" fmla="*/ 31 w 161"/>
                  <a:gd name="T85" fmla="*/ 4 h 27"/>
                  <a:gd name="T86" fmla="*/ 40 w 161"/>
                  <a:gd name="T87" fmla="*/ 3 h 27"/>
                  <a:gd name="T88" fmla="*/ 49 w 161"/>
                  <a:gd name="T89" fmla="*/ 2 h 27"/>
                  <a:gd name="T90" fmla="*/ 58 w 161"/>
                  <a:gd name="T91" fmla="*/ 1 h 27"/>
                  <a:gd name="T92" fmla="*/ 67 w 161"/>
                  <a:gd name="T93" fmla="*/ 0 h 27"/>
                  <a:gd name="T94" fmla="*/ 78 w 161"/>
                  <a:gd name="T95" fmla="*/ 0 h 27"/>
                  <a:gd name="T96" fmla="*/ 94 w 161"/>
                  <a:gd name="T97" fmla="*/ 0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1"/>
                  <a:gd name="T148" fmla="*/ 0 h 27"/>
                  <a:gd name="T149" fmla="*/ 161 w 161"/>
                  <a:gd name="T150" fmla="*/ 27 h 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1" h="27">
                    <a:moveTo>
                      <a:pt x="94" y="0"/>
                    </a:moveTo>
                    <a:lnTo>
                      <a:pt x="103" y="0"/>
                    </a:lnTo>
                    <a:lnTo>
                      <a:pt x="113" y="0"/>
                    </a:lnTo>
                    <a:lnTo>
                      <a:pt x="121" y="0"/>
                    </a:lnTo>
                    <a:lnTo>
                      <a:pt x="130" y="1"/>
                    </a:lnTo>
                    <a:lnTo>
                      <a:pt x="138" y="2"/>
                    </a:lnTo>
                    <a:lnTo>
                      <a:pt x="144" y="4"/>
                    </a:lnTo>
                    <a:lnTo>
                      <a:pt x="150" y="4"/>
                    </a:lnTo>
                    <a:lnTo>
                      <a:pt x="154" y="6"/>
                    </a:lnTo>
                    <a:lnTo>
                      <a:pt x="157" y="8"/>
                    </a:lnTo>
                    <a:lnTo>
                      <a:pt x="160" y="9"/>
                    </a:lnTo>
                    <a:lnTo>
                      <a:pt x="161" y="11"/>
                    </a:lnTo>
                    <a:lnTo>
                      <a:pt x="160" y="13"/>
                    </a:lnTo>
                    <a:lnTo>
                      <a:pt x="157" y="15"/>
                    </a:lnTo>
                    <a:lnTo>
                      <a:pt x="154" y="17"/>
                    </a:lnTo>
                    <a:lnTo>
                      <a:pt x="149" y="18"/>
                    </a:lnTo>
                    <a:lnTo>
                      <a:pt x="143" y="20"/>
                    </a:lnTo>
                    <a:lnTo>
                      <a:pt x="137" y="21"/>
                    </a:lnTo>
                    <a:lnTo>
                      <a:pt x="129" y="22"/>
                    </a:lnTo>
                    <a:lnTo>
                      <a:pt x="121" y="23"/>
                    </a:lnTo>
                    <a:lnTo>
                      <a:pt x="112" y="24"/>
                    </a:lnTo>
                    <a:lnTo>
                      <a:pt x="102" y="25"/>
                    </a:lnTo>
                    <a:lnTo>
                      <a:pt x="92" y="26"/>
                    </a:lnTo>
                    <a:lnTo>
                      <a:pt x="82" y="27"/>
                    </a:lnTo>
                    <a:lnTo>
                      <a:pt x="67" y="27"/>
                    </a:lnTo>
                    <a:lnTo>
                      <a:pt x="57" y="27"/>
                    </a:lnTo>
                    <a:lnTo>
                      <a:pt x="47" y="27"/>
                    </a:lnTo>
                    <a:lnTo>
                      <a:pt x="38" y="26"/>
                    </a:lnTo>
                    <a:lnTo>
                      <a:pt x="30" y="25"/>
                    </a:lnTo>
                    <a:lnTo>
                      <a:pt x="23" y="24"/>
                    </a:lnTo>
                    <a:lnTo>
                      <a:pt x="16" y="23"/>
                    </a:lnTo>
                    <a:lnTo>
                      <a:pt x="10" y="22"/>
                    </a:lnTo>
                    <a:lnTo>
                      <a:pt x="5" y="21"/>
                    </a:lnTo>
                    <a:lnTo>
                      <a:pt x="2" y="19"/>
                    </a:lnTo>
                    <a:lnTo>
                      <a:pt x="1" y="18"/>
                    </a:lnTo>
                    <a:lnTo>
                      <a:pt x="0" y="16"/>
                    </a:lnTo>
                    <a:lnTo>
                      <a:pt x="1" y="13"/>
                    </a:lnTo>
                    <a:lnTo>
                      <a:pt x="3" y="12"/>
                    </a:lnTo>
                    <a:lnTo>
                      <a:pt x="6" y="10"/>
                    </a:lnTo>
                    <a:lnTo>
                      <a:pt x="11" y="9"/>
                    </a:lnTo>
                    <a:lnTo>
                      <a:pt x="17" y="7"/>
                    </a:lnTo>
                    <a:lnTo>
                      <a:pt x="23" y="5"/>
                    </a:lnTo>
                    <a:lnTo>
                      <a:pt x="31" y="4"/>
                    </a:lnTo>
                    <a:lnTo>
                      <a:pt x="40" y="3"/>
                    </a:lnTo>
                    <a:lnTo>
                      <a:pt x="49" y="2"/>
                    </a:lnTo>
                    <a:lnTo>
                      <a:pt x="58" y="1"/>
                    </a:lnTo>
                    <a:lnTo>
                      <a:pt x="67" y="0"/>
                    </a:lnTo>
                    <a:lnTo>
                      <a:pt x="78" y="0"/>
                    </a:lnTo>
                    <a:lnTo>
                      <a:pt x="94" y="0"/>
                    </a:lnTo>
                    <a:close/>
                  </a:path>
                </a:pathLst>
              </a:custGeom>
              <a:solidFill>
                <a:srgbClr val="BF7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39" name="Freeform 876"/>
              <p:cNvSpPr>
                <a:spLocks/>
              </p:cNvSpPr>
              <p:nvPr/>
            </p:nvSpPr>
            <p:spPr bwMode="auto">
              <a:xfrm>
                <a:off x="2233" y="3843"/>
                <a:ext cx="161" cy="16"/>
              </a:xfrm>
              <a:custGeom>
                <a:avLst/>
                <a:gdLst>
                  <a:gd name="T0" fmla="*/ 161 w 161"/>
                  <a:gd name="T1" fmla="*/ 0 h 16"/>
                  <a:gd name="T2" fmla="*/ 160 w 161"/>
                  <a:gd name="T3" fmla="*/ 2 h 16"/>
                  <a:gd name="T4" fmla="*/ 157 w 161"/>
                  <a:gd name="T5" fmla="*/ 4 h 16"/>
                  <a:gd name="T6" fmla="*/ 154 w 161"/>
                  <a:gd name="T7" fmla="*/ 6 h 16"/>
                  <a:gd name="T8" fmla="*/ 149 w 161"/>
                  <a:gd name="T9" fmla="*/ 7 h 16"/>
                  <a:gd name="T10" fmla="*/ 143 w 161"/>
                  <a:gd name="T11" fmla="*/ 9 h 16"/>
                  <a:gd name="T12" fmla="*/ 137 w 161"/>
                  <a:gd name="T13" fmla="*/ 11 h 16"/>
                  <a:gd name="T14" fmla="*/ 129 w 161"/>
                  <a:gd name="T15" fmla="*/ 12 h 16"/>
                  <a:gd name="T16" fmla="*/ 121 w 161"/>
                  <a:gd name="T17" fmla="*/ 13 h 16"/>
                  <a:gd name="T18" fmla="*/ 112 w 161"/>
                  <a:gd name="T19" fmla="*/ 14 h 16"/>
                  <a:gd name="T20" fmla="*/ 102 w 161"/>
                  <a:gd name="T21" fmla="*/ 15 h 16"/>
                  <a:gd name="T22" fmla="*/ 92 w 161"/>
                  <a:gd name="T23" fmla="*/ 15 h 16"/>
                  <a:gd name="T24" fmla="*/ 82 w 161"/>
                  <a:gd name="T25" fmla="*/ 16 h 16"/>
                  <a:gd name="T26" fmla="*/ 67 w 161"/>
                  <a:gd name="T27" fmla="*/ 16 h 16"/>
                  <a:gd name="T28" fmla="*/ 57 w 161"/>
                  <a:gd name="T29" fmla="*/ 16 h 16"/>
                  <a:gd name="T30" fmla="*/ 47 w 161"/>
                  <a:gd name="T31" fmla="*/ 15 h 16"/>
                  <a:gd name="T32" fmla="*/ 38 w 161"/>
                  <a:gd name="T33" fmla="*/ 15 h 16"/>
                  <a:gd name="T34" fmla="*/ 30 w 161"/>
                  <a:gd name="T35" fmla="*/ 15 h 16"/>
                  <a:gd name="T36" fmla="*/ 23 w 161"/>
                  <a:gd name="T37" fmla="*/ 14 h 16"/>
                  <a:gd name="T38" fmla="*/ 16 w 161"/>
                  <a:gd name="T39" fmla="*/ 12 h 16"/>
                  <a:gd name="T40" fmla="*/ 10 w 161"/>
                  <a:gd name="T41" fmla="*/ 11 h 16"/>
                  <a:gd name="T42" fmla="*/ 5 w 161"/>
                  <a:gd name="T43" fmla="*/ 10 h 16"/>
                  <a:gd name="T44" fmla="*/ 2 w 161"/>
                  <a:gd name="T45" fmla="*/ 8 h 16"/>
                  <a:gd name="T46" fmla="*/ 1 w 161"/>
                  <a:gd name="T47" fmla="*/ 6 h 16"/>
                  <a:gd name="T48" fmla="*/ 0 w 161"/>
                  <a:gd name="T49" fmla="*/ 5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16"/>
                  <a:gd name="T77" fmla="*/ 161 w 161"/>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16">
                    <a:moveTo>
                      <a:pt x="161" y="0"/>
                    </a:moveTo>
                    <a:lnTo>
                      <a:pt x="160" y="2"/>
                    </a:lnTo>
                    <a:lnTo>
                      <a:pt x="157" y="4"/>
                    </a:lnTo>
                    <a:lnTo>
                      <a:pt x="154" y="6"/>
                    </a:lnTo>
                    <a:lnTo>
                      <a:pt x="149" y="7"/>
                    </a:lnTo>
                    <a:lnTo>
                      <a:pt x="143" y="9"/>
                    </a:lnTo>
                    <a:lnTo>
                      <a:pt x="137" y="11"/>
                    </a:lnTo>
                    <a:lnTo>
                      <a:pt x="129" y="12"/>
                    </a:lnTo>
                    <a:lnTo>
                      <a:pt x="121" y="13"/>
                    </a:lnTo>
                    <a:lnTo>
                      <a:pt x="112" y="14"/>
                    </a:lnTo>
                    <a:lnTo>
                      <a:pt x="102" y="15"/>
                    </a:lnTo>
                    <a:lnTo>
                      <a:pt x="92" y="15"/>
                    </a:lnTo>
                    <a:lnTo>
                      <a:pt x="82" y="16"/>
                    </a:lnTo>
                    <a:lnTo>
                      <a:pt x="67" y="16"/>
                    </a:lnTo>
                    <a:lnTo>
                      <a:pt x="57" y="16"/>
                    </a:lnTo>
                    <a:lnTo>
                      <a:pt x="47" y="15"/>
                    </a:lnTo>
                    <a:lnTo>
                      <a:pt x="38" y="15"/>
                    </a:lnTo>
                    <a:lnTo>
                      <a:pt x="30" y="15"/>
                    </a:lnTo>
                    <a:lnTo>
                      <a:pt x="23" y="14"/>
                    </a:lnTo>
                    <a:lnTo>
                      <a:pt x="16" y="12"/>
                    </a:lnTo>
                    <a:lnTo>
                      <a:pt x="10" y="11"/>
                    </a:lnTo>
                    <a:lnTo>
                      <a:pt x="5" y="10"/>
                    </a:lnTo>
                    <a:lnTo>
                      <a:pt x="2" y="8"/>
                    </a:lnTo>
                    <a:lnTo>
                      <a:pt x="1" y="6"/>
                    </a:lnTo>
                    <a:lnTo>
                      <a:pt x="0" y="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940" name="Freeform 877"/>
              <p:cNvSpPr>
                <a:spLocks/>
              </p:cNvSpPr>
              <p:nvPr/>
            </p:nvSpPr>
            <p:spPr bwMode="auto">
              <a:xfrm>
                <a:off x="2233" y="2978"/>
                <a:ext cx="161" cy="27"/>
              </a:xfrm>
              <a:custGeom>
                <a:avLst/>
                <a:gdLst>
                  <a:gd name="T0" fmla="*/ 94 w 161"/>
                  <a:gd name="T1" fmla="*/ 0 h 27"/>
                  <a:gd name="T2" fmla="*/ 103 w 161"/>
                  <a:gd name="T3" fmla="*/ 0 h 27"/>
                  <a:gd name="T4" fmla="*/ 113 w 161"/>
                  <a:gd name="T5" fmla="*/ 0 h 27"/>
                  <a:gd name="T6" fmla="*/ 121 w 161"/>
                  <a:gd name="T7" fmla="*/ 0 h 27"/>
                  <a:gd name="T8" fmla="*/ 130 w 161"/>
                  <a:gd name="T9" fmla="*/ 1 h 27"/>
                  <a:gd name="T10" fmla="*/ 138 w 161"/>
                  <a:gd name="T11" fmla="*/ 2 h 27"/>
                  <a:gd name="T12" fmla="*/ 144 w 161"/>
                  <a:gd name="T13" fmla="*/ 4 h 27"/>
                  <a:gd name="T14" fmla="*/ 150 w 161"/>
                  <a:gd name="T15" fmla="*/ 4 h 27"/>
                  <a:gd name="T16" fmla="*/ 154 w 161"/>
                  <a:gd name="T17" fmla="*/ 6 h 27"/>
                  <a:gd name="T18" fmla="*/ 157 w 161"/>
                  <a:gd name="T19" fmla="*/ 8 h 27"/>
                  <a:gd name="T20" fmla="*/ 160 w 161"/>
                  <a:gd name="T21" fmla="*/ 9 h 27"/>
                  <a:gd name="T22" fmla="*/ 161 w 161"/>
                  <a:gd name="T23" fmla="*/ 11 h 27"/>
                  <a:gd name="T24" fmla="*/ 160 w 161"/>
                  <a:gd name="T25" fmla="*/ 13 h 27"/>
                  <a:gd name="T26" fmla="*/ 157 w 161"/>
                  <a:gd name="T27" fmla="*/ 15 h 27"/>
                  <a:gd name="T28" fmla="*/ 154 w 161"/>
                  <a:gd name="T29" fmla="*/ 17 h 27"/>
                  <a:gd name="T30" fmla="*/ 149 w 161"/>
                  <a:gd name="T31" fmla="*/ 18 h 27"/>
                  <a:gd name="T32" fmla="*/ 143 w 161"/>
                  <a:gd name="T33" fmla="*/ 20 h 27"/>
                  <a:gd name="T34" fmla="*/ 137 w 161"/>
                  <a:gd name="T35" fmla="*/ 21 h 27"/>
                  <a:gd name="T36" fmla="*/ 129 w 161"/>
                  <a:gd name="T37" fmla="*/ 22 h 27"/>
                  <a:gd name="T38" fmla="*/ 121 w 161"/>
                  <a:gd name="T39" fmla="*/ 23 h 27"/>
                  <a:gd name="T40" fmla="*/ 112 w 161"/>
                  <a:gd name="T41" fmla="*/ 24 h 27"/>
                  <a:gd name="T42" fmla="*/ 102 w 161"/>
                  <a:gd name="T43" fmla="*/ 25 h 27"/>
                  <a:gd name="T44" fmla="*/ 92 w 161"/>
                  <a:gd name="T45" fmla="*/ 26 h 27"/>
                  <a:gd name="T46" fmla="*/ 82 w 161"/>
                  <a:gd name="T47" fmla="*/ 27 h 27"/>
                  <a:gd name="T48" fmla="*/ 67 w 161"/>
                  <a:gd name="T49" fmla="*/ 27 h 27"/>
                  <a:gd name="T50" fmla="*/ 57 w 161"/>
                  <a:gd name="T51" fmla="*/ 27 h 27"/>
                  <a:gd name="T52" fmla="*/ 47 w 161"/>
                  <a:gd name="T53" fmla="*/ 27 h 27"/>
                  <a:gd name="T54" fmla="*/ 38 w 161"/>
                  <a:gd name="T55" fmla="*/ 26 h 27"/>
                  <a:gd name="T56" fmla="*/ 30 w 161"/>
                  <a:gd name="T57" fmla="*/ 25 h 27"/>
                  <a:gd name="T58" fmla="*/ 23 w 161"/>
                  <a:gd name="T59" fmla="*/ 24 h 27"/>
                  <a:gd name="T60" fmla="*/ 16 w 161"/>
                  <a:gd name="T61" fmla="*/ 23 h 27"/>
                  <a:gd name="T62" fmla="*/ 10 w 161"/>
                  <a:gd name="T63" fmla="*/ 22 h 27"/>
                  <a:gd name="T64" fmla="*/ 5 w 161"/>
                  <a:gd name="T65" fmla="*/ 21 h 27"/>
                  <a:gd name="T66" fmla="*/ 2 w 161"/>
                  <a:gd name="T67" fmla="*/ 19 h 27"/>
                  <a:gd name="T68" fmla="*/ 1 w 161"/>
                  <a:gd name="T69" fmla="*/ 18 h 27"/>
                  <a:gd name="T70" fmla="*/ 0 w 161"/>
                  <a:gd name="T71" fmla="*/ 16 h 27"/>
                  <a:gd name="T72" fmla="*/ 1 w 161"/>
                  <a:gd name="T73" fmla="*/ 13 h 27"/>
                  <a:gd name="T74" fmla="*/ 3 w 161"/>
                  <a:gd name="T75" fmla="*/ 12 h 27"/>
                  <a:gd name="T76" fmla="*/ 6 w 161"/>
                  <a:gd name="T77" fmla="*/ 10 h 27"/>
                  <a:gd name="T78" fmla="*/ 11 w 161"/>
                  <a:gd name="T79" fmla="*/ 9 h 27"/>
                  <a:gd name="T80" fmla="*/ 17 w 161"/>
                  <a:gd name="T81" fmla="*/ 7 h 27"/>
                  <a:gd name="T82" fmla="*/ 23 w 161"/>
                  <a:gd name="T83" fmla="*/ 5 h 27"/>
                  <a:gd name="T84" fmla="*/ 31 w 161"/>
                  <a:gd name="T85" fmla="*/ 4 h 27"/>
                  <a:gd name="T86" fmla="*/ 40 w 161"/>
                  <a:gd name="T87" fmla="*/ 3 h 27"/>
                  <a:gd name="T88" fmla="*/ 49 w 161"/>
                  <a:gd name="T89" fmla="*/ 2 h 27"/>
                  <a:gd name="T90" fmla="*/ 58 w 161"/>
                  <a:gd name="T91" fmla="*/ 1 h 27"/>
                  <a:gd name="T92" fmla="*/ 67 w 161"/>
                  <a:gd name="T93" fmla="*/ 0 h 27"/>
                  <a:gd name="T94" fmla="*/ 78 w 161"/>
                  <a:gd name="T95" fmla="*/ 0 h 27"/>
                  <a:gd name="T96" fmla="*/ 94 w 161"/>
                  <a:gd name="T97" fmla="*/ 0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1"/>
                  <a:gd name="T148" fmla="*/ 0 h 27"/>
                  <a:gd name="T149" fmla="*/ 161 w 161"/>
                  <a:gd name="T150" fmla="*/ 27 h 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1" h="27">
                    <a:moveTo>
                      <a:pt x="94" y="0"/>
                    </a:moveTo>
                    <a:lnTo>
                      <a:pt x="103" y="0"/>
                    </a:lnTo>
                    <a:lnTo>
                      <a:pt x="113" y="0"/>
                    </a:lnTo>
                    <a:lnTo>
                      <a:pt x="121" y="0"/>
                    </a:lnTo>
                    <a:lnTo>
                      <a:pt x="130" y="1"/>
                    </a:lnTo>
                    <a:lnTo>
                      <a:pt x="138" y="2"/>
                    </a:lnTo>
                    <a:lnTo>
                      <a:pt x="144" y="4"/>
                    </a:lnTo>
                    <a:lnTo>
                      <a:pt x="150" y="4"/>
                    </a:lnTo>
                    <a:lnTo>
                      <a:pt x="154" y="6"/>
                    </a:lnTo>
                    <a:lnTo>
                      <a:pt x="157" y="8"/>
                    </a:lnTo>
                    <a:lnTo>
                      <a:pt x="160" y="9"/>
                    </a:lnTo>
                    <a:lnTo>
                      <a:pt x="161" y="11"/>
                    </a:lnTo>
                    <a:lnTo>
                      <a:pt x="160" y="13"/>
                    </a:lnTo>
                    <a:lnTo>
                      <a:pt x="157" y="15"/>
                    </a:lnTo>
                    <a:lnTo>
                      <a:pt x="154" y="17"/>
                    </a:lnTo>
                    <a:lnTo>
                      <a:pt x="149" y="18"/>
                    </a:lnTo>
                    <a:lnTo>
                      <a:pt x="143" y="20"/>
                    </a:lnTo>
                    <a:lnTo>
                      <a:pt x="137" y="21"/>
                    </a:lnTo>
                    <a:lnTo>
                      <a:pt x="129" y="22"/>
                    </a:lnTo>
                    <a:lnTo>
                      <a:pt x="121" y="23"/>
                    </a:lnTo>
                    <a:lnTo>
                      <a:pt x="112" y="24"/>
                    </a:lnTo>
                    <a:lnTo>
                      <a:pt x="102" y="25"/>
                    </a:lnTo>
                    <a:lnTo>
                      <a:pt x="92" y="26"/>
                    </a:lnTo>
                    <a:lnTo>
                      <a:pt x="82" y="27"/>
                    </a:lnTo>
                    <a:lnTo>
                      <a:pt x="67" y="27"/>
                    </a:lnTo>
                    <a:lnTo>
                      <a:pt x="57" y="27"/>
                    </a:lnTo>
                    <a:lnTo>
                      <a:pt x="47" y="27"/>
                    </a:lnTo>
                    <a:lnTo>
                      <a:pt x="38" y="26"/>
                    </a:lnTo>
                    <a:lnTo>
                      <a:pt x="30" y="25"/>
                    </a:lnTo>
                    <a:lnTo>
                      <a:pt x="23" y="24"/>
                    </a:lnTo>
                    <a:lnTo>
                      <a:pt x="16" y="23"/>
                    </a:lnTo>
                    <a:lnTo>
                      <a:pt x="10" y="22"/>
                    </a:lnTo>
                    <a:lnTo>
                      <a:pt x="5" y="21"/>
                    </a:lnTo>
                    <a:lnTo>
                      <a:pt x="2" y="19"/>
                    </a:lnTo>
                    <a:lnTo>
                      <a:pt x="1" y="18"/>
                    </a:lnTo>
                    <a:lnTo>
                      <a:pt x="0" y="16"/>
                    </a:lnTo>
                    <a:lnTo>
                      <a:pt x="1" y="13"/>
                    </a:lnTo>
                    <a:lnTo>
                      <a:pt x="3" y="12"/>
                    </a:lnTo>
                    <a:lnTo>
                      <a:pt x="6" y="10"/>
                    </a:lnTo>
                    <a:lnTo>
                      <a:pt x="11" y="9"/>
                    </a:lnTo>
                    <a:lnTo>
                      <a:pt x="17" y="7"/>
                    </a:lnTo>
                    <a:lnTo>
                      <a:pt x="23" y="5"/>
                    </a:lnTo>
                    <a:lnTo>
                      <a:pt x="31" y="4"/>
                    </a:lnTo>
                    <a:lnTo>
                      <a:pt x="40" y="3"/>
                    </a:lnTo>
                    <a:lnTo>
                      <a:pt x="49" y="2"/>
                    </a:lnTo>
                    <a:lnTo>
                      <a:pt x="58" y="1"/>
                    </a:lnTo>
                    <a:lnTo>
                      <a:pt x="67" y="0"/>
                    </a:lnTo>
                    <a:lnTo>
                      <a:pt x="78" y="0"/>
                    </a:lnTo>
                    <a:lnTo>
                      <a:pt x="94"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941" name="Line 878"/>
              <p:cNvSpPr>
                <a:spLocks noChangeShapeType="1"/>
              </p:cNvSpPr>
              <p:nvPr/>
            </p:nvSpPr>
            <p:spPr bwMode="auto">
              <a:xfrm flipV="1">
                <a:off x="2394" y="2989"/>
                <a:ext cx="0" cy="8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942" name="Line 879"/>
              <p:cNvSpPr>
                <a:spLocks noChangeShapeType="1"/>
              </p:cNvSpPr>
              <p:nvPr/>
            </p:nvSpPr>
            <p:spPr bwMode="auto">
              <a:xfrm flipV="1">
                <a:off x="2233" y="2994"/>
                <a:ext cx="0" cy="8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943" name="Freeform 880"/>
              <p:cNvSpPr>
                <a:spLocks/>
              </p:cNvSpPr>
              <p:nvPr/>
            </p:nvSpPr>
            <p:spPr bwMode="auto">
              <a:xfrm>
                <a:off x="2599" y="3054"/>
                <a:ext cx="1" cy="791"/>
              </a:xfrm>
              <a:custGeom>
                <a:avLst/>
                <a:gdLst>
                  <a:gd name="T0" fmla="*/ 1 w 1"/>
                  <a:gd name="T1" fmla="*/ 789 h 791"/>
                  <a:gd name="T2" fmla="*/ 0 w 1"/>
                  <a:gd name="T3" fmla="*/ 791 h 791"/>
                  <a:gd name="T4" fmla="*/ 0 w 1"/>
                  <a:gd name="T5" fmla="*/ 2 h 791"/>
                  <a:gd name="T6" fmla="*/ 1 w 1"/>
                  <a:gd name="T7" fmla="*/ 0 h 791"/>
                  <a:gd name="T8" fmla="*/ 1 w 1"/>
                  <a:gd name="T9" fmla="*/ 789 h 791"/>
                  <a:gd name="T10" fmla="*/ 0 60000 65536"/>
                  <a:gd name="T11" fmla="*/ 0 60000 65536"/>
                  <a:gd name="T12" fmla="*/ 0 60000 65536"/>
                  <a:gd name="T13" fmla="*/ 0 60000 65536"/>
                  <a:gd name="T14" fmla="*/ 0 60000 65536"/>
                  <a:gd name="T15" fmla="*/ 0 w 1"/>
                  <a:gd name="T16" fmla="*/ 0 h 791"/>
                  <a:gd name="T17" fmla="*/ 1 w 1"/>
                  <a:gd name="T18" fmla="*/ 791 h 791"/>
                </a:gdLst>
                <a:ahLst/>
                <a:cxnLst>
                  <a:cxn ang="T10">
                    <a:pos x="T0" y="T1"/>
                  </a:cxn>
                  <a:cxn ang="T11">
                    <a:pos x="T2" y="T3"/>
                  </a:cxn>
                  <a:cxn ang="T12">
                    <a:pos x="T4" y="T5"/>
                  </a:cxn>
                  <a:cxn ang="T13">
                    <a:pos x="T6" y="T7"/>
                  </a:cxn>
                  <a:cxn ang="T14">
                    <a:pos x="T8" y="T9"/>
                  </a:cxn>
                </a:cxnLst>
                <a:rect l="T15" t="T16" r="T17" b="T18"/>
                <a:pathLst>
                  <a:path w="1" h="791">
                    <a:moveTo>
                      <a:pt x="1" y="789"/>
                    </a:moveTo>
                    <a:lnTo>
                      <a:pt x="0" y="791"/>
                    </a:lnTo>
                    <a:lnTo>
                      <a:pt x="0" y="2"/>
                    </a:lnTo>
                    <a:lnTo>
                      <a:pt x="1" y="0"/>
                    </a:lnTo>
                    <a:lnTo>
                      <a:pt x="1" y="789"/>
                    </a:lnTo>
                    <a:close/>
                  </a:path>
                </a:pathLst>
              </a:custGeom>
              <a:solidFill>
                <a:srgbClr val="8D55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44" name="Freeform 881"/>
              <p:cNvSpPr>
                <a:spLocks/>
              </p:cNvSpPr>
              <p:nvPr/>
            </p:nvSpPr>
            <p:spPr bwMode="auto">
              <a:xfrm>
                <a:off x="2597" y="3056"/>
                <a:ext cx="2" cy="791"/>
              </a:xfrm>
              <a:custGeom>
                <a:avLst/>
                <a:gdLst>
                  <a:gd name="T0" fmla="*/ 2 w 2"/>
                  <a:gd name="T1" fmla="*/ 789 h 791"/>
                  <a:gd name="T2" fmla="*/ 0 w 2"/>
                  <a:gd name="T3" fmla="*/ 791 h 791"/>
                  <a:gd name="T4" fmla="*/ 0 w 2"/>
                  <a:gd name="T5" fmla="*/ 2 h 791"/>
                  <a:gd name="T6" fmla="*/ 2 w 2"/>
                  <a:gd name="T7" fmla="*/ 0 h 791"/>
                  <a:gd name="T8" fmla="*/ 2 w 2"/>
                  <a:gd name="T9" fmla="*/ 789 h 791"/>
                  <a:gd name="T10" fmla="*/ 0 60000 65536"/>
                  <a:gd name="T11" fmla="*/ 0 60000 65536"/>
                  <a:gd name="T12" fmla="*/ 0 60000 65536"/>
                  <a:gd name="T13" fmla="*/ 0 60000 65536"/>
                  <a:gd name="T14" fmla="*/ 0 60000 65536"/>
                  <a:gd name="T15" fmla="*/ 0 w 2"/>
                  <a:gd name="T16" fmla="*/ 0 h 791"/>
                  <a:gd name="T17" fmla="*/ 2 w 2"/>
                  <a:gd name="T18" fmla="*/ 791 h 791"/>
                </a:gdLst>
                <a:ahLst/>
                <a:cxnLst>
                  <a:cxn ang="T10">
                    <a:pos x="T0" y="T1"/>
                  </a:cxn>
                  <a:cxn ang="T11">
                    <a:pos x="T2" y="T3"/>
                  </a:cxn>
                  <a:cxn ang="T12">
                    <a:pos x="T4" y="T5"/>
                  </a:cxn>
                  <a:cxn ang="T13">
                    <a:pos x="T6" y="T7"/>
                  </a:cxn>
                  <a:cxn ang="T14">
                    <a:pos x="T8" y="T9"/>
                  </a:cxn>
                </a:cxnLst>
                <a:rect l="T15" t="T16" r="T17" b="T18"/>
                <a:pathLst>
                  <a:path w="2" h="791">
                    <a:moveTo>
                      <a:pt x="2" y="789"/>
                    </a:moveTo>
                    <a:lnTo>
                      <a:pt x="0" y="791"/>
                    </a:lnTo>
                    <a:lnTo>
                      <a:pt x="0" y="2"/>
                    </a:lnTo>
                    <a:lnTo>
                      <a:pt x="2" y="0"/>
                    </a:lnTo>
                    <a:lnTo>
                      <a:pt x="2" y="789"/>
                    </a:lnTo>
                    <a:close/>
                  </a:path>
                </a:pathLst>
              </a:custGeom>
              <a:solidFill>
                <a:srgbClr val="9459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45" name="Freeform 882"/>
              <p:cNvSpPr>
                <a:spLocks/>
              </p:cNvSpPr>
              <p:nvPr/>
            </p:nvSpPr>
            <p:spPr bwMode="auto">
              <a:xfrm>
                <a:off x="2594" y="3058"/>
                <a:ext cx="3" cy="791"/>
              </a:xfrm>
              <a:custGeom>
                <a:avLst/>
                <a:gdLst>
                  <a:gd name="T0" fmla="*/ 3 w 3"/>
                  <a:gd name="T1" fmla="*/ 789 h 791"/>
                  <a:gd name="T2" fmla="*/ 0 w 3"/>
                  <a:gd name="T3" fmla="*/ 791 h 791"/>
                  <a:gd name="T4" fmla="*/ 0 w 3"/>
                  <a:gd name="T5" fmla="*/ 1 h 791"/>
                  <a:gd name="T6" fmla="*/ 3 w 3"/>
                  <a:gd name="T7" fmla="*/ 0 h 791"/>
                  <a:gd name="T8" fmla="*/ 3 w 3"/>
                  <a:gd name="T9" fmla="*/ 789 h 791"/>
                  <a:gd name="T10" fmla="*/ 0 60000 65536"/>
                  <a:gd name="T11" fmla="*/ 0 60000 65536"/>
                  <a:gd name="T12" fmla="*/ 0 60000 65536"/>
                  <a:gd name="T13" fmla="*/ 0 60000 65536"/>
                  <a:gd name="T14" fmla="*/ 0 60000 65536"/>
                  <a:gd name="T15" fmla="*/ 0 w 3"/>
                  <a:gd name="T16" fmla="*/ 0 h 791"/>
                  <a:gd name="T17" fmla="*/ 3 w 3"/>
                  <a:gd name="T18" fmla="*/ 791 h 791"/>
                </a:gdLst>
                <a:ahLst/>
                <a:cxnLst>
                  <a:cxn ang="T10">
                    <a:pos x="T0" y="T1"/>
                  </a:cxn>
                  <a:cxn ang="T11">
                    <a:pos x="T2" y="T3"/>
                  </a:cxn>
                  <a:cxn ang="T12">
                    <a:pos x="T4" y="T5"/>
                  </a:cxn>
                  <a:cxn ang="T13">
                    <a:pos x="T6" y="T7"/>
                  </a:cxn>
                  <a:cxn ang="T14">
                    <a:pos x="T8" y="T9"/>
                  </a:cxn>
                </a:cxnLst>
                <a:rect l="T15" t="T16" r="T17" b="T18"/>
                <a:pathLst>
                  <a:path w="3" h="791">
                    <a:moveTo>
                      <a:pt x="3" y="789"/>
                    </a:moveTo>
                    <a:lnTo>
                      <a:pt x="0" y="791"/>
                    </a:lnTo>
                    <a:lnTo>
                      <a:pt x="0" y="1"/>
                    </a:lnTo>
                    <a:lnTo>
                      <a:pt x="3" y="0"/>
                    </a:lnTo>
                    <a:lnTo>
                      <a:pt x="3" y="789"/>
                    </a:lnTo>
                    <a:close/>
                  </a:path>
                </a:pathLst>
              </a:custGeom>
              <a:solidFill>
                <a:srgbClr val="9A5D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46" name="Freeform 883"/>
              <p:cNvSpPr>
                <a:spLocks/>
              </p:cNvSpPr>
              <p:nvPr/>
            </p:nvSpPr>
            <p:spPr bwMode="auto">
              <a:xfrm>
                <a:off x="2589" y="3059"/>
                <a:ext cx="5" cy="791"/>
              </a:xfrm>
              <a:custGeom>
                <a:avLst/>
                <a:gdLst>
                  <a:gd name="T0" fmla="*/ 5 w 5"/>
                  <a:gd name="T1" fmla="*/ 790 h 791"/>
                  <a:gd name="T2" fmla="*/ 0 w 5"/>
                  <a:gd name="T3" fmla="*/ 791 h 791"/>
                  <a:gd name="T4" fmla="*/ 0 w 5"/>
                  <a:gd name="T5" fmla="*/ 2 h 791"/>
                  <a:gd name="T6" fmla="*/ 5 w 5"/>
                  <a:gd name="T7" fmla="*/ 0 h 791"/>
                  <a:gd name="T8" fmla="*/ 5 w 5"/>
                  <a:gd name="T9" fmla="*/ 790 h 791"/>
                  <a:gd name="T10" fmla="*/ 0 60000 65536"/>
                  <a:gd name="T11" fmla="*/ 0 60000 65536"/>
                  <a:gd name="T12" fmla="*/ 0 60000 65536"/>
                  <a:gd name="T13" fmla="*/ 0 60000 65536"/>
                  <a:gd name="T14" fmla="*/ 0 60000 65536"/>
                  <a:gd name="T15" fmla="*/ 0 w 5"/>
                  <a:gd name="T16" fmla="*/ 0 h 791"/>
                  <a:gd name="T17" fmla="*/ 5 w 5"/>
                  <a:gd name="T18" fmla="*/ 791 h 791"/>
                </a:gdLst>
                <a:ahLst/>
                <a:cxnLst>
                  <a:cxn ang="T10">
                    <a:pos x="T0" y="T1"/>
                  </a:cxn>
                  <a:cxn ang="T11">
                    <a:pos x="T2" y="T3"/>
                  </a:cxn>
                  <a:cxn ang="T12">
                    <a:pos x="T4" y="T5"/>
                  </a:cxn>
                  <a:cxn ang="T13">
                    <a:pos x="T6" y="T7"/>
                  </a:cxn>
                  <a:cxn ang="T14">
                    <a:pos x="T8" y="T9"/>
                  </a:cxn>
                </a:cxnLst>
                <a:rect l="T15" t="T16" r="T17" b="T18"/>
                <a:pathLst>
                  <a:path w="5" h="791">
                    <a:moveTo>
                      <a:pt x="5" y="790"/>
                    </a:moveTo>
                    <a:lnTo>
                      <a:pt x="0" y="791"/>
                    </a:lnTo>
                    <a:lnTo>
                      <a:pt x="0" y="2"/>
                    </a:lnTo>
                    <a:lnTo>
                      <a:pt x="5" y="0"/>
                    </a:lnTo>
                    <a:lnTo>
                      <a:pt x="5" y="790"/>
                    </a:lnTo>
                    <a:close/>
                  </a:path>
                </a:pathLst>
              </a:custGeom>
              <a:solidFill>
                <a:srgbClr val="A161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47" name="Freeform 884"/>
              <p:cNvSpPr>
                <a:spLocks/>
              </p:cNvSpPr>
              <p:nvPr/>
            </p:nvSpPr>
            <p:spPr bwMode="auto">
              <a:xfrm>
                <a:off x="2583" y="3061"/>
                <a:ext cx="6" cy="791"/>
              </a:xfrm>
              <a:custGeom>
                <a:avLst/>
                <a:gdLst>
                  <a:gd name="T0" fmla="*/ 6 w 6"/>
                  <a:gd name="T1" fmla="*/ 789 h 791"/>
                  <a:gd name="T2" fmla="*/ 0 w 6"/>
                  <a:gd name="T3" fmla="*/ 791 h 791"/>
                  <a:gd name="T4" fmla="*/ 0 w 6"/>
                  <a:gd name="T5" fmla="*/ 2 h 791"/>
                  <a:gd name="T6" fmla="*/ 6 w 6"/>
                  <a:gd name="T7" fmla="*/ 0 h 791"/>
                  <a:gd name="T8" fmla="*/ 6 w 6"/>
                  <a:gd name="T9" fmla="*/ 789 h 791"/>
                  <a:gd name="T10" fmla="*/ 0 60000 65536"/>
                  <a:gd name="T11" fmla="*/ 0 60000 65536"/>
                  <a:gd name="T12" fmla="*/ 0 60000 65536"/>
                  <a:gd name="T13" fmla="*/ 0 60000 65536"/>
                  <a:gd name="T14" fmla="*/ 0 60000 65536"/>
                  <a:gd name="T15" fmla="*/ 0 w 6"/>
                  <a:gd name="T16" fmla="*/ 0 h 791"/>
                  <a:gd name="T17" fmla="*/ 6 w 6"/>
                  <a:gd name="T18" fmla="*/ 791 h 791"/>
                </a:gdLst>
                <a:ahLst/>
                <a:cxnLst>
                  <a:cxn ang="T10">
                    <a:pos x="T0" y="T1"/>
                  </a:cxn>
                  <a:cxn ang="T11">
                    <a:pos x="T2" y="T3"/>
                  </a:cxn>
                  <a:cxn ang="T12">
                    <a:pos x="T4" y="T5"/>
                  </a:cxn>
                  <a:cxn ang="T13">
                    <a:pos x="T6" y="T7"/>
                  </a:cxn>
                  <a:cxn ang="T14">
                    <a:pos x="T8" y="T9"/>
                  </a:cxn>
                </a:cxnLst>
                <a:rect l="T15" t="T16" r="T17" b="T18"/>
                <a:pathLst>
                  <a:path w="6" h="791">
                    <a:moveTo>
                      <a:pt x="6" y="789"/>
                    </a:moveTo>
                    <a:lnTo>
                      <a:pt x="0" y="791"/>
                    </a:lnTo>
                    <a:lnTo>
                      <a:pt x="0" y="2"/>
                    </a:lnTo>
                    <a:lnTo>
                      <a:pt x="6" y="0"/>
                    </a:lnTo>
                    <a:lnTo>
                      <a:pt x="6" y="789"/>
                    </a:lnTo>
                    <a:close/>
                  </a:path>
                </a:pathLst>
              </a:custGeom>
              <a:solidFill>
                <a:srgbClr val="A865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48" name="Freeform 885"/>
              <p:cNvSpPr>
                <a:spLocks/>
              </p:cNvSpPr>
              <p:nvPr/>
            </p:nvSpPr>
            <p:spPr bwMode="auto">
              <a:xfrm>
                <a:off x="2576" y="3063"/>
                <a:ext cx="7" cy="791"/>
              </a:xfrm>
              <a:custGeom>
                <a:avLst/>
                <a:gdLst>
                  <a:gd name="T0" fmla="*/ 7 w 7"/>
                  <a:gd name="T1" fmla="*/ 789 h 791"/>
                  <a:gd name="T2" fmla="*/ 0 w 7"/>
                  <a:gd name="T3" fmla="*/ 791 h 791"/>
                  <a:gd name="T4" fmla="*/ 0 w 7"/>
                  <a:gd name="T5" fmla="*/ 1 h 791"/>
                  <a:gd name="T6" fmla="*/ 7 w 7"/>
                  <a:gd name="T7" fmla="*/ 0 h 791"/>
                  <a:gd name="T8" fmla="*/ 7 w 7"/>
                  <a:gd name="T9" fmla="*/ 789 h 791"/>
                  <a:gd name="T10" fmla="*/ 0 60000 65536"/>
                  <a:gd name="T11" fmla="*/ 0 60000 65536"/>
                  <a:gd name="T12" fmla="*/ 0 60000 65536"/>
                  <a:gd name="T13" fmla="*/ 0 60000 65536"/>
                  <a:gd name="T14" fmla="*/ 0 60000 65536"/>
                  <a:gd name="T15" fmla="*/ 0 w 7"/>
                  <a:gd name="T16" fmla="*/ 0 h 791"/>
                  <a:gd name="T17" fmla="*/ 7 w 7"/>
                  <a:gd name="T18" fmla="*/ 791 h 791"/>
                </a:gdLst>
                <a:ahLst/>
                <a:cxnLst>
                  <a:cxn ang="T10">
                    <a:pos x="T0" y="T1"/>
                  </a:cxn>
                  <a:cxn ang="T11">
                    <a:pos x="T2" y="T3"/>
                  </a:cxn>
                  <a:cxn ang="T12">
                    <a:pos x="T4" y="T5"/>
                  </a:cxn>
                  <a:cxn ang="T13">
                    <a:pos x="T6" y="T7"/>
                  </a:cxn>
                  <a:cxn ang="T14">
                    <a:pos x="T8" y="T9"/>
                  </a:cxn>
                </a:cxnLst>
                <a:rect l="T15" t="T16" r="T17" b="T18"/>
                <a:pathLst>
                  <a:path w="7" h="791">
                    <a:moveTo>
                      <a:pt x="7" y="789"/>
                    </a:moveTo>
                    <a:lnTo>
                      <a:pt x="0" y="791"/>
                    </a:lnTo>
                    <a:lnTo>
                      <a:pt x="0" y="1"/>
                    </a:lnTo>
                    <a:lnTo>
                      <a:pt x="7" y="0"/>
                    </a:lnTo>
                    <a:lnTo>
                      <a:pt x="7" y="789"/>
                    </a:lnTo>
                    <a:close/>
                  </a:path>
                </a:pathLst>
              </a:custGeom>
              <a:solidFill>
                <a:srgbClr val="AE6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49" name="Freeform 886"/>
              <p:cNvSpPr>
                <a:spLocks/>
              </p:cNvSpPr>
              <p:nvPr/>
            </p:nvSpPr>
            <p:spPr bwMode="auto">
              <a:xfrm>
                <a:off x="2569" y="3064"/>
                <a:ext cx="7" cy="791"/>
              </a:xfrm>
              <a:custGeom>
                <a:avLst/>
                <a:gdLst>
                  <a:gd name="T0" fmla="*/ 7 w 7"/>
                  <a:gd name="T1" fmla="*/ 790 h 791"/>
                  <a:gd name="T2" fmla="*/ 0 w 7"/>
                  <a:gd name="T3" fmla="*/ 791 h 791"/>
                  <a:gd name="T4" fmla="*/ 0 w 7"/>
                  <a:gd name="T5" fmla="*/ 2 h 791"/>
                  <a:gd name="T6" fmla="*/ 7 w 7"/>
                  <a:gd name="T7" fmla="*/ 0 h 791"/>
                  <a:gd name="T8" fmla="*/ 7 w 7"/>
                  <a:gd name="T9" fmla="*/ 790 h 791"/>
                  <a:gd name="T10" fmla="*/ 0 60000 65536"/>
                  <a:gd name="T11" fmla="*/ 0 60000 65536"/>
                  <a:gd name="T12" fmla="*/ 0 60000 65536"/>
                  <a:gd name="T13" fmla="*/ 0 60000 65536"/>
                  <a:gd name="T14" fmla="*/ 0 60000 65536"/>
                  <a:gd name="T15" fmla="*/ 0 w 7"/>
                  <a:gd name="T16" fmla="*/ 0 h 791"/>
                  <a:gd name="T17" fmla="*/ 7 w 7"/>
                  <a:gd name="T18" fmla="*/ 791 h 791"/>
                </a:gdLst>
                <a:ahLst/>
                <a:cxnLst>
                  <a:cxn ang="T10">
                    <a:pos x="T0" y="T1"/>
                  </a:cxn>
                  <a:cxn ang="T11">
                    <a:pos x="T2" y="T3"/>
                  </a:cxn>
                  <a:cxn ang="T12">
                    <a:pos x="T4" y="T5"/>
                  </a:cxn>
                  <a:cxn ang="T13">
                    <a:pos x="T6" y="T7"/>
                  </a:cxn>
                  <a:cxn ang="T14">
                    <a:pos x="T8" y="T9"/>
                  </a:cxn>
                </a:cxnLst>
                <a:rect l="T15" t="T16" r="T17" b="T18"/>
                <a:pathLst>
                  <a:path w="7" h="791">
                    <a:moveTo>
                      <a:pt x="7" y="790"/>
                    </a:moveTo>
                    <a:lnTo>
                      <a:pt x="0" y="791"/>
                    </a:lnTo>
                    <a:lnTo>
                      <a:pt x="0" y="2"/>
                    </a:lnTo>
                    <a:lnTo>
                      <a:pt x="7" y="0"/>
                    </a:lnTo>
                    <a:lnTo>
                      <a:pt x="7" y="790"/>
                    </a:lnTo>
                    <a:close/>
                  </a:path>
                </a:pathLst>
              </a:custGeom>
              <a:solidFill>
                <a:srgbClr val="B56D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50" name="Freeform 887"/>
              <p:cNvSpPr>
                <a:spLocks/>
              </p:cNvSpPr>
              <p:nvPr/>
            </p:nvSpPr>
            <p:spPr bwMode="auto">
              <a:xfrm>
                <a:off x="2560" y="3066"/>
                <a:ext cx="9" cy="790"/>
              </a:xfrm>
              <a:custGeom>
                <a:avLst/>
                <a:gdLst>
                  <a:gd name="T0" fmla="*/ 9 w 9"/>
                  <a:gd name="T1" fmla="*/ 789 h 790"/>
                  <a:gd name="T2" fmla="*/ 0 w 9"/>
                  <a:gd name="T3" fmla="*/ 790 h 790"/>
                  <a:gd name="T4" fmla="*/ 0 w 9"/>
                  <a:gd name="T5" fmla="*/ 1 h 790"/>
                  <a:gd name="T6" fmla="*/ 9 w 9"/>
                  <a:gd name="T7" fmla="*/ 0 h 790"/>
                  <a:gd name="T8" fmla="*/ 9 w 9"/>
                  <a:gd name="T9" fmla="*/ 789 h 790"/>
                  <a:gd name="T10" fmla="*/ 0 60000 65536"/>
                  <a:gd name="T11" fmla="*/ 0 60000 65536"/>
                  <a:gd name="T12" fmla="*/ 0 60000 65536"/>
                  <a:gd name="T13" fmla="*/ 0 60000 65536"/>
                  <a:gd name="T14" fmla="*/ 0 60000 65536"/>
                  <a:gd name="T15" fmla="*/ 0 w 9"/>
                  <a:gd name="T16" fmla="*/ 0 h 790"/>
                  <a:gd name="T17" fmla="*/ 9 w 9"/>
                  <a:gd name="T18" fmla="*/ 790 h 790"/>
                </a:gdLst>
                <a:ahLst/>
                <a:cxnLst>
                  <a:cxn ang="T10">
                    <a:pos x="T0" y="T1"/>
                  </a:cxn>
                  <a:cxn ang="T11">
                    <a:pos x="T2" y="T3"/>
                  </a:cxn>
                  <a:cxn ang="T12">
                    <a:pos x="T4" y="T5"/>
                  </a:cxn>
                  <a:cxn ang="T13">
                    <a:pos x="T6" y="T7"/>
                  </a:cxn>
                  <a:cxn ang="T14">
                    <a:pos x="T8" y="T9"/>
                  </a:cxn>
                </a:cxnLst>
                <a:rect l="T15" t="T16" r="T17" b="T18"/>
                <a:pathLst>
                  <a:path w="9" h="790">
                    <a:moveTo>
                      <a:pt x="9" y="789"/>
                    </a:moveTo>
                    <a:lnTo>
                      <a:pt x="0" y="790"/>
                    </a:lnTo>
                    <a:lnTo>
                      <a:pt x="0" y="1"/>
                    </a:lnTo>
                    <a:lnTo>
                      <a:pt x="9" y="0"/>
                    </a:lnTo>
                    <a:lnTo>
                      <a:pt x="9" y="789"/>
                    </a:lnTo>
                    <a:close/>
                  </a:path>
                </a:pathLst>
              </a:custGeom>
              <a:solidFill>
                <a:srgbClr val="BC71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51" name="Freeform 888"/>
              <p:cNvSpPr>
                <a:spLocks/>
              </p:cNvSpPr>
              <p:nvPr/>
            </p:nvSpPr>
            <p:spPr bwMode="auto">
              <a:xfrm>
                <a:off x="2551" y="3067"/>
                <a:ext cx="9" cy="790"/>
              </a:xfrm>
              <a:custGeom>
                <a:avLst/>
                <a:gdLst>
                  <a:gd name="T0" fmla="*/ 9 w 9"/>
                  <a:gd name="T1" fmla="*/ 789 h 790"/>
                  <a:gd name="T2" fmla="*/ 0 w 9"/>
                  <a:gd name="T3" fmla="*/ 790 h 790"/>
                  <a:gd name="T4" fmla="*/ 0 w 9"/>
                  <a:gd name="T5" fmla="*/ 1 h 790"/>
                  <a:gd name="T6" fmla="*/ 9 w 9"/>
                  <a:gd name="T7" fmla="*/ 0 h 790"/>
                  <a:gd name="T8" fmla="*/ 9 w 9"/>
                  <a:gd name="T9" fmla="*/ 789 h 790"/>
                  <a:gd name="T10" fmla="*/ 0 60000 65536"/>
                  <a:gd name="T11" fmla="*/ 0 60000 65536"/>
                  <a:gd name="T12" fmla="*/ 0 60000 65536"/>
                  <a:gd name="T13" fmla="*/ 0 60000 65536"/>
                  <a:gd name="T14" fmla="*/ 0 60000 65536"/>
                  <a:gd name="T15" fmla="*/ 0 w 9"/>
                  <a:gd name="T16" fmla="*/ 0 h 790"/>
                  <a:gd name="T17" fmla="*/ 9 w 9"/>
                  <a:gd name="T18" fmla="*/ 790 h 790"/>
                </a:gdLst>
                <a:ahLst/>
                <a:cxnLst>
                  <a:cxn ang="T10">
                    <a:pos x="T0" y="T1"/>
                  </a:cxn>
                  <a:cxn ang="T11">
                    <a:pos x="T2" y="T3"/>
                  </a:cxn>
                  <a:cxn ang="T12">
                    <a:pos x="T4" y="T5"/>
                  </a:cxn>
                  <a:cxn ang="T13">
                    <a:pos x="T6" y="T7"/>
                  </a:cxn>
                  <a:cxn ang="T14">
                    <a:pos x="T8" y="T9"/>
                  </a:cxn>
                </a:cxnLst>
                <a:rect l="T15" t="T16" r="T17" b="T18"/>
                <a:pathLst>
                  <a:path w="9" h="790">
                    <a:moveTo>
                      <a:pt x="9" y="789"/>
                    </a:moveTo>
                    <a:lnTo>
                      <a:pt x="0" y="790"/>
                    </a:lnTo>
                    <a:lnTo>
                      <a:pt x="0" y="1"/>
                    </a:lnTo>
                    <a:lnTo>
                      <a:pt x="9" y="0"/>
                    </a:lnTo>
                    <a:lnTo>
                      <a:pt x="9" y="789"/>
                    </a:lnTo>
                    <a:close/>
                  </a:path>
                </a:pathLst>
              </a:custGeom>
              <a:solidFill>
                <a:srgbClr val="C375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52" name="Freeform 889"/>
              <p:cNvSpPr>
                <a:spLocks/>
              </p:cNvSpPr>
              <p:nvPr/>
            </p:nvSpPr>
            <p:spPr bwMode="auto">
              <a:xfrm>
                <a:off x="2542" y="3068"/>
                <a:ext cx="9" cy="790"/>
              </a:xfrm>
              <a:custGeom>
                <a:avLst/>
                <a:gdLst>
                  <a:gd name="T0" fmla="*/ 9 w 9"/>
                  <a:gd name="T1" fmla="*/ 789 h 790"/>
                  <a:gd name="T2" fmla="*/ 0 w 9"/>
                  <a:gd name="T3" fmla="*/ 790 h 790"/>
                  <a:gd name="T4" fmla="*/ 0 w 9"/>
                  <a:gd name="T5" fmla="*/ 0 h 790"/>
                  <a:gd name="T6" fmla="*/ 9 w 9"/>
                  <a:gd name="T7" fmla="*/ 0 h 790"/>
                  <a:gd name="T8" fmla="*/ 9 w 9"/>
                  <a:gd name="T9" fmla="*/ 789 h 790"/>
                  <a:gd name="T10" fmla="*/ 0 60000 65536"/>
                  <a:gd name="T11" fmla="*/ 0 60000 65536"/>
                  <a:gd name="T12" fmla="*/ 0 60000 65536"/>
                  <a:gd name="T13" fmla="*/ 0 60000 65536"/>
                  <a:gd name="T14" fmla="*/ 0 60000 65536"/>
                  <a:gd name="T15" fmla="*/ 0 w 9"/>
                  <a:gd name="T16" fmla="*/ 0 h 790"/>
                  <a:gd name="T17" fmla="*/ 9 w 9"/>
                  <a:gd name="T18" fmla="*/ 790 h 790"/>
                </a:gdLst>
                <a:ahLst/>
                <a:cxnLst>
                  <a:cxn ang="T10">
                    <a:pos x="T0" y="T1"/>
                  </a:cxn>
                  <a:cxn ang="T11">
                    <a:pos x="T2" y="T3"/>
                  </a:cxn>
                  <a:cxn ang="T12">
                    <a:pos x="T4" y="T5"/>
                  </a:cxn>
                  <a:cxn ang="T13">
                    <a:pos x="T6" y="T7"/>
                  </a:cxn>
                  <a:cxn ang="T14">
                    <a:pos x="T8" y="T9"/>
                  </a:cxn>
                </a:cxnLst>
                <a:rect l="T15" t="T16" r="T17" b="T18"/>
                <a:pathLst>
                  <a:path w="9" h="790">
                    <a:moveTo>
                      <a:pt x="9" y="789"/>
                    </a:moveTo>
                    <a:lnTo>
                      <a:pt x="0" y="790"/>
                    </a:lnTo>
                    <a:lnTo>
                      <a:pt x="0" y="0"/>
                    </a:lnTo>
                    <a:lnTo>
                      <a:pt x="9" y="0"/>
                    </a:lnTo>
                    <a:lnTo>
                      <a:pt x="9" y="789"/>
                    </a:lnTo>
                    <a:close/>
                  </a:path>
                </a:pathLst>
              </a:custGeom>
              <a:solidFill>
                <a:srgbClr val="C97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53" name="Freeform 890"/>
              <p:cNvSpPr>
                <a:spLocks/>
              </p:cNvSpPr>
              <p:nvPr/>
            </p:nvSpPr>
            <p:spPr bwMode="auto">
              <a:xfrm>
                <a:off x="2532" y="3068"/>
                <a:ext cx="10" cy="790"/>
              </a:xfrm>
              <a:custGeom>
                <a:avLst/>
                <a:gdLst>
                  <a:gd name="T0" fmla="*/ 10 w 10"/>
                  <a:gd name="T1" fmla="*/ 790 h 790"/>
                  <a:gd name="T2" fmla="*/ 0 w 10"/>
                  <a:gd name="T3" fmla="*/ 790 h 790"/>
                  <a:gd name="T4" fmla="*/ 0 w 10"/>
                  <a:gd name="T5" fmla="*/ 1 h 790"/>
                  <a:gd name="T6" fmla="*/ 10 w 10"/>
                  <a:gd name="T7" fmla="*/ 0 h 790"/>
                  <a:gd name="T8" fmla="*/ 10 w 10"/>
                  <a:gd name="T9" fmla="*/ 790 h 790"/>
                  <a:gd name="T10" fmla="*/ 0 60000 65536"/>
                  <a:gd name="T11" fmla="*/ 0 60000 65536"/>
                  <a:gd name="T12" fmla="*/ 0 60000 65536"/>
                  <a:gd name="T13" fmla="*/ 0 60000 65536"/>
                  <a:gd name="T14" fmla="*/ 0 60000 65536"/>
                  <a:gd name="T15" fmla="*/ 0 w 10"/>
                  <a:gd name="T16" fmla="*/ 0 h 790"/>
                  <a:gd name="T17" fmla="*/ 10 w 10"/>
                  <a:gd name="T18" fmla="*/ 790 h 790"/>
                </a:gdLst>
                <a:ahLst/>
                <a:cxnLst>
                  <a:cxn ang="T10">
                    <a:pos x="T0" y="T1"/>
                  </a:cxn>
                  <a:cxn ang="T11">
                    <a:pos x="T2" y="T3"/>
                  </a:cxn>
                  <a:cxn ang="T12">
                    <a:pos x="T4" y="T5"/>
                  </a:cxn>
                  <a:cxn ang="T13">
                    <a:pos x="T6" y="T7"/>
                  </a:cxn>
                  <a:cxn ang="T14">
                    <a:pos x="T8" y="T9"/>
                  </a:cxn>
                </a:cxnLst>
                <a:rect l="T15" t="T16" r="T17" b="T18"/>
                <a:pathLst>
                  <a:path w="10" h="790">
                    <a:moveTo>
                      <a:pt x="10" y="790"/>
                    </a:moveTo>
                    <a:lnTo>
                      <a:pt x="0" y="790"/>
                    </a:lnTo>
                    <a:lnTo>
                      <a:pt x="0" y="1"/>
                    </a:lnTo>
                    <a:lnTo>
                      <a:pt x="10" y="0"/>
                    </a:lnTo>
                    <a:lnTo>
                      <a:pt x="10" y="790"/>
                    </a:lnTo>
                    <a:close/>
                  </a:path>
                </a:pathLst>
              </a:custGeom>
              <a:solidFill>
                <a:srgbClr val="D07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54" name="Freeform 891"/>
              <p:cNvSpPr>
                <a:spLocks/>
              </p:cNvSpPr>
              <p:nvPr/>
            </p:nvSpPr>
            <p:spPr bwMode="auto">
              <a:xfrm>
                <a:off x="2522" y="3069"/>
                <a:ext cx="10" cy="790"/>
              </a:xfrm>
              <a:custGeom>
                <a:avLst/>
                <a:gdLst>
                  <a:gd name="T0" fmla="*/ 10 w 10"/>
                  <a:gd name="T1" fmla="*/ 789 h 790"/>
                  <a:gd name="T2" fmla="*/ 0 w 10"/>
                  <a:gd name="T3" fmla="*/ 790 h 790"/>
                  <a:gd name="T4" fmla="*/ 0 w 10"/>
                  <a:gd name="T5" fmla="*/ 1 h 790"/>
                  <a:gd name="T6" fmla="*/ 10 w 10"/>
                  <a:gd name="T7" fmla="*/ 0 h 790"/>
                  <a:gd name="T8" fmla="*/ 10 w 10"/>
                  <a:gd name="T9" fmla="*/ 789 h 790"/>
                  <a:gd name="T10" fmla="*/ 0 60000 65536"/>
                  <a:gd name="T11" fmla="*/ 0 60000 65536"/>
                  <a:gd name="T12" fmla="*/ 0 60000 65536"/>
                  <a:gd name="T13" fmla="*/ 0 60000 65536"/>
                  <a:gd name="T14" fmla="*/ 0 60000 65536"/>
                  <a:gd name="T15" fmla="*/ 0 w 10"/>
                  <a:gd name="T16" fmla="*/ 0 h 790"/>
                  <a:gd name="T17" fmla="*/ 10 w 10"/>
                  <a:gd name="T18" fmla="*/ 790 h 790"/>
                </a:gdLst>
                <a:ahLst/>
                <a:cxnLst>
                  <a:cxn ang="T10">
                    <a:pos x="T0" y="T1"/>
                  </a:cxn>
                  <a:cxn ang="T11">
                    <a:pos x="T2" y="T3"/>
                  </a:cxn>
                  <a:cxn ang="T12">
                    <a:pos x="T4" y="T5"/>
                  </a:cxn>
                  <a:cxn ang="T13">
                    <a:pos x="T6" y="T7"/>
                  </a:cxn>
                  <a:cxn ang="T14">
                    <a:pos x="T8" y="T9"/>
                  </a:cxn>
                </a:cxnLst>
                <a:rect l="T15" t="T16" r="T17" b="T18"/>
                <a:pathLst>
                  <a:path w="10" h="790">
                    <a:moveTo>
                      <a:pt x="10" y="789"/>
                    </a:moveTo>
                    <a:lnTo>
                      <a:pt x="0" y="790"/>
                    </a:lnTo>
                    <a:lnTo>
                      <a:pt x="0" y="1"/>
                    </a:lnTo>
                    <a:lnTo>
                      <a:pt x="10" y="0"/>
                    </a:lnTo>
                    <a:lnTo>
                      <a:pt x="10" y="789"/>
                    </a:lnTo>
                    <a:close/>
                  </a:path>
                </a:pathLst>
              </a:custGeom>
              <a:solidFill>
                <a:srgbClr val="D781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55" name="Rectangle 892"/>
              <p:cNvSpPr>
                <a:spLocks noChangeArrowheads="1"/>
              </p:cNvSpPr>
              <p:nvPr/>
            </p:nvSpPr>
            <p:spPr bwMode="auto">
              <a:xfrm>
                <a:off x="2506" y="3070"/>
                <a:ext cx="16" cy="789"/>
              </a:xfrm>
              <a:prstGeom prst="rect">
                <a:avLst/>
              </a:prstGeom>
              <a:solidFill>
                <a:srgbClr val="DD85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956" name="Rectangle 893"/>
              <p:cNvSpPr>
                <a:spLocks noChangeArrowheads="1"/>
              </p:cNvSpPr>
              <p:nvPr/>
            </p:nvSpPr>
            <p:spPr bwMode="auto">
              <a:xfrm>
                <a:off x="2496" y="3070"/>
                <a:ext cx="10" cy="789"/>
              </a:xfrm>
              <a:prstGeom prst="rect">
                <a:avLst/>
              </a:prstGeom>
              <a:solidFill>
                <a:srgbClr val="E48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957" name="Freeform 894"/>
              <p:cNvSpPr>
                <a:spLocks/>
              </p:cNvSpPr>
              <p:nvPr/>
            </p:nvSpPr>
            <p:spPr bwMode="auto">
              <a:xfrm>
                <a:off x="2487" y="3069"/>
                <a:ext cx="9" cy="790"/>
              </a:xfrm>
              <a:custGeom>
                <a:avLst/>
                <a:gdLst>
                  <a:gd name="T0" fmla="*/ 9 w 9"/>
                  <a:gd name="T1" fmla="*/ 790 h 790"/>
                  <a:gd name="T2" fmla="*/ 0 w 9"/>
                  <a:gd name="T3" fmla="*/ 789 h 790"/>
                  <a:gd name="T4" fmla="*/ 0 w 9"/>
                  <a:gd name="T5" fmla="*/ 0 h 790"/>
                  <a:gd name="T6" fmla="*/ 9 w 9"/>
                  <a:gd name="T7" fmla="*/ 1 h 790"/>
                  <a:gd name="T8" fmla="*/ 9 w 9"/>
                  <a:gd name="T9" fmla="*/ 790 h 790"/>
                  <a:gd name="T10" fmla="*/ 0 60000 65536"/>
                  <a:gd name="T11" fmla="*/ 0 60000 65536"/>
                  <a:gd name="T12" fmla="*/ 0 60000 65536"/>
                  <a:gd name="T13" fmla="*/ 0 60000 65536"/>
                  <a:gd name="T14" fmla="*/ 0 60000 65536"/>
                  <a:gd name="T15" fmla="*/ 0 w 9"/>
                  <a:gd name="T16" fmla="*/ 0 h 790"/>
                  <a:gd name="T17" fmla="*/ 9 w 9"/>
                  <a:gd name="T18" fmla="*/ 790 h 790"/>
                </a:gdLst>
                <a:ahLst/>
                <a:cxnLst>
                  <a:cxn ang="T10">
                    <a:pos x="T0" y="T1"/>
                  </a:cxn>
                  <a:cxn ang="T11">
                    <a:pos x="T2" y="T3"/>
                  </a:cxn>
                  <a:cxn ang="T12">
                    <a:pos x="T4" y="T5"/>
                  </a:cxn>
                  <a:cxn ang="T13">
                    <a:pos x="T6" y="T7"/>
                  </a:cxn>
                  <a:cxn ang="T14">
                    <a:pos x="T8" y="T9"/>
                  </a:cxn>
                </a:cxnLst>
                <a:rect l="T15" t="T16" r="T17" b="T18"/>
                <a:pathLst>
                  <a:path w="9" h="790">
                    <a:moveTo>
                      <a:pt x="9" y="790"/>
                    </a:moveTo>
                    <a:lnTo>
                      <a:pt x="0" y="789"/>
                    </a:lnTo>
                    <a:lnTo>
                      <a:pt x="0" y="0"/>
                    </a:lnTo>
                    <a:lnTo>
                      <a:pt x="9" y="1"/>
                    </a:lnTo>
                    <a:lnTo>
                      <a:pt x="9" y="790"/>
                    </a:lnTo>
                    <a:close/>
                  </a:path>
                </a:pathLst>
              </a:custGeom>
              <a:solidFill>
                <a:srgbClr val="EB8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58" name="Rectangle 895"/>
              <p:cNvSpPr>
                <a:spLocks noChangeArrowheads="1"/>
              </p:cNvSpPr>
              <p:nvPr/>
            </p:nvSpPr>
            <p:spPr bwMode="auto">
              <a:xfrm>
                <a:off x="2478" y="3069"/>
                <a:ext cx="9" cy="789"/>
              </a:xfrm>
              <a:prstGeom prst="rect">
                <a:avLst/>
              </a:prstGeom>
              <a:solidFill>
                <a:srgbClr val="F29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959" name="Freeform 896"/>
              <p:cNvSpPr>
                <a:spLocks/>
              </p:cNvSpPr>
              <p:nvPr/>
            </p:nvSpPr>
            <p:spPr bwMode="auto">
              <a:xfrm>
                <a:off x="2469" y="3068"/>
                <a:ext cx="9" cy="790"/>
              </a:xfrm>
              <a:custGeom>
                <a:avLst/>
                <a:gdLst>
                  <a:gd name="T0" fmla="*/ 9 w 9"/>
                  <a:gd name="T1" fmla="*/ 790 h 790"/>
                  <a:gd name="T2" fmla="*/ 0 w 9"/>
                  <a:gd name="T3" fmla="*/ 790 h 790"/>
                  <a:gd name="T4" fmla="*/ 0 w 9"/>
                  <a:gd name="T5" fmla="*/ 0 h 790"/>
                  <a:gd name="T6" fmla="*/ 9 w 9"/>
                  <a:gd name="T7" fmla="*/ 1 h 790"/>
                  <a:gd name="T8" fmla="*/ 9 w 9"/>
                  <a:gd name="T9" fmla="*/ 790 h 790"/>
                  <a:gd name="T10" fmla="*/ 0 60000 65536"/>
                  <a:gd name="T11" fmla="*/ 0 60000 65536"/>
                  <a:gd name="T12" fmla="*/ 0 60000 65536"/>
                  <a:gd name="T13" fmla="*/ 0 60000 65536"/>
                  <a:gd name="T14" fmla="*/ 0 60000 65536"/>
                  <a:gd name="T15" fmla="*/ 0 w 9"/>
                  <a:gd name="T16" fmla="*/ 0 h 790"/>
                  <a:gd name="T17" fmla="*/ 9 w 9"/>
                  <a:gd name="T18" fmla="*/ 790 h 790"/>
                </a:gdLst>
                <a:ahLst/>
                <a:cxnLst>
                  <a:cxn ang="T10">
                    <a:pos x="T0" y="T1"/>
                  </a:cxn>
                  <a:cxn ang="T11">
                    <a:pos x="T2" y="T3"/>
                  </a:cxn>
                  <a:cxn ang="T12">
                    <a:pos x="T4" y="T5"/>
                  </a:cxn>
                  <a:cxn ang="T13">
                    <a:pos x="T6" y="T7"/>
                  </a:cxn>
                  <a:cxn ang="T14">
                    <a:pos x="T8" y="T9"/>
                  </a:cxn>
                </a:cxnLst>
                <a:rect l="T15" t="T16" r="T17" b="T18"/>
                <a:pathLst>
                  <a:path w="9" h="790">
                    <a:moveTo>
                      <a:pt x="9" y="790"/>
                    </a:moveTo>
                    <a:lnTo>
                      <a:pt x="0" y="790"/>
                    </a:lnTo>
                    <a:lnTo>
                      <a:pt x="0" y="0"/>
                    </a:lnTo>
                    <a:lnTo>
                      <a:pt x="9" y="1"/>
                    </a:lnTo>
                    <a:lnTo>
                      <a:pt x="9" y="790"/>
                    </a:lnTo>
                    <a:close/>
                  </a:path>
                </a:pathLst>
              </a:custGeom>
              <a:solidFill>
                <a:srgbClr val="F895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60" name="Freeform 897"/>
              <p:cNvSpPr>
                <a:spLocks/>
              </p:cNvSpPr>
              <p:nvPr/>
            </p:nvSpPr>
            <p:spPr bwMode="auto">
              <a:xfrm>
                <a:off x="2462" y="3068"/>
                <a:ext cx="7" cy="790"/>
              </a:xfrm>
              <a:custGeom>
                <a:avLst/>
                <a:gdLst>
                  <a:gd name="T0" fmla="*/ 7 w 7"/>
                  <a:gd name="T1" fmla="*/ 790 h 790"/>
                  <a:gd name="T2" fmla="*/ 0 w 7"/>
                  <a:gd name="T3" fmla="*/ 789 h 790"/>
                  <a:gd name="T4" fmla="*/ 0 w 7"/>
                  <a:gd name="T5" fmla="*/ 0 h 790"/>
                  <a:gd name="T6" fmla="*/ 7 w 7"/>
                  <a:gd name="T7" fmla="*/ 0 h 790"/>
                  <a:gd name="T8" fmla="*/ 7 w 7"/>
                  <a:gd name="T9" fmla="*/ 790 h 790"/>
                  <a:gd name="T10" fmla="*/ 0 60000 65536"/>
                  <a:gd name="T11" fmla="*/ 0 60000 65536"/>
                  <a:gd name="T12" fmla="*/ 0 60000 65536"/>
                  <a:gd name="T13" fmla="*/ 0 60000 65536"/>
                  <a:gd name="T14" fmla="*/ 0 60000 65536"/>
                  <a:gd name="T15" fmla="*/ 0 w 7"/>
                  <a:gd name="T16" fmla="*/ 0 h 790"/>
                  <a:gd name="T17" fmla="*/ 7 w 7"/>
                  <a:gd name="T18" fmla="*/ 790 h 790"/>
                </a:gdLst>
                <a:ahLst/>
                <a:cxnLst>
                  <a:cxn ang="T10">
                    <a:pos x="T0" y="T1"/>
                  </a:cxn>
                  <a:cxn ang="T11">
                    <a:pos x="T2" y="T3"/>
                  </a:cxn>
                  <a:cxn ang="T12">
                    <a:pos x="T4" y="T5"/>
                  </a:cxn>
                  <a:cxn ang="T13">
                    <a:pos x="T6" y="T7"/>
                  </a:cxn>
                  <a:cxn ang="T14">
                    <a:pos x="T8" y="T9"/>
                  </a:cxn>
                </a:cxnLst>
                <a:rect l="T15" t="T16" r="T17" b="T18"/>
                <a:pathLst>
                  <a:path w="7" h="790">
                    <a:moveTo>
                      <a:pt x="7" y="790"/>
                    </a:moveTo>
                    <a:lnTo>
                      <a:pt x="0" y="789"/>
                    </a:lnTo>
                    <a:lnTo>
                      <a:pt x="0" y="0"/>
                    </a:lnTo>
                    <a:lnTo>
                      <a:pt x="7" y="0"/>
                    </a:lnTo>
                    <a:lnTo>
                      <a:pt x="7" y="790"/>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61" name="Freeform 898"/>
              <p:cNvSpPr>
                <a:spLocks/>
              </p:cNvSpPr>
              <p:nvPr/>
            </p:nvSpPr>
            <p:spPr bwMode="auto">
              <a:xfrm>
                <a:off x="2456" y="3066"/>
                <a:ext cx="6" cy="791"/>
              </a:xfrm>
              <a:custGeom>
                <a:avLst/>
                <a:gdLst>
                  <a:gd name="T0" fmla="*/ 6 w 6"/>
                  <a:gd name="T1" fmla="*/ 791 h 791"/>
                  <a:gd name="T2" fmla="*/ 0 w 6"/>
                  <a:gd name="T3" fmla="*/ 789 h 791"/>
                  <a:gd name="T4" fmla="*/ 0 w 6"/>
                  <a:gd name="T5" fmla="*/ 0 h 791"/>
                  <a:gd name="T6" fmla="*/ 6 w 6"/>
                  <a:gd name="T7" fmla="*/ 2 h 791"/>
                  <a:gd name="T8" fmla="*/ 6 w 6"/>
                  <a:gd name="T9" fmla="*/ 791 h 791"/>
                  <a:gd name="T10" fmla="*/ 0 60000 65536"/>
                  <a:gd name="T11" fmla="*/ 0 60000 65536"/>
                  <a:gd name="T12" fmla="*/ 0 60000 65536"/>
                  <a:gd name="T13" fmla="*/ 0 60000 65536"/>
                  <a:gd name="T14" fmla="*/ 0 60000 65536"/>
                  <a:gd name="T15" fmla="*/ 0 w 6"/>
                  <a:gd name="T16" fmla="*/ 0 h 791"/>
                  <a:gd name="T17" fmla="*/ 6 w 6"/>
                  <a:gd name="T18" fmla="*/ 791 h 791"/>
                </a:gdLst>
                <a:ahLst/>
                <a:cxnLst>
                  <a:cxn ang="T10">
                    <a:pos x="T0" y="T1"/>
                  </a:cxn>
                  <a:cxn ang="T11">
                    <a:pos x="T2" y="T3"/>
                  </a:cxn>
                  <a:cxn ang="T12">
                    <a:pos x="T4" y="T5"/>
                  </a:cxn>
                  <a:cxn ang="T13">
                    <a:pos x="T6" y="T7"/>
                  </a:cxn>
                  <a:cxn ang="T14">
                    <a:pos x="T8" y="T9"/>
                  </a:cxn>
                </a:cxnLst>
                <a:rect l="T15" t="T16" r="T17" b="T18"/>
                <a:pathLst>
                  <a:path w="6" h="791">
                    <a:moveTo>
                      <a:pt x="6" y="791"/>
                    </a:moveTo>
                    <a:lnTo>
                      <a:pt x="0" y="789"/>
                    </a:lnTo>
                    <a:lnTo>
                      <a:pt x="0" y="0"/>
                    </a:lnTo>
                    <a:lnTo>
                      <a:pt x="6" y="2"/>
                    </a:lnTo>
                    <a:lnTo>
                      <a:pt x="6" y="791"/>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62" name="Freeform 899"/>
              <p:cNvSpPr>
                <a:spLocks/>
              </p:cNvSpPr>
              <p:nvPr/>
            </p:nvSpPr>
            <p:spPr bwMode="auto">
              <a:xfrm>
                <a:off x="2450" y="3065"/>
                <a:ext cx="6" cy="790"/>
              </a:xfrm>
              <a:custGeom>
                <a:avLst/>
                <a:gdLst>
                  <a:gd name="T0" fmla="*/ 6 w 6"/>
                  <a:gd name="T1" fmla="*/ 790 h 790"/>
                  <a:gd name="T2" fmla="*/ 0 w 6"/>
                  <a:gd name="T3" fmla="*/ 789 h 790"/>
                  <a:gd name="T4" fmla="*/ 0 w 6"/>
                  <a:gd name="T5" fmla="*/ 0 h 790"/>
                  <a:gd name="T6" fmla="*/ 6 w 6"/>
                  <a:gd name="T7" fmla="*/ 1 h 790"/>
                  <a:gd name="T8" fmla="*/ 6 w 6"/>
                  <a:gd name="T9" fmla="*/ 790 h 790"/>
                  <a:gd name="T10" fmla="*/ 0 60000 65536"/>
                  <a:gd name="T11" fmla="*/ 0 60000 65536"/>
                  <a:gd name="T12" fmla="*/ 0 60000 65536"/>
                  <a:gd name="T13" fmla="*/ 0 60000 65536"/>
                  <a:gd name="T14" fmla="*/ 0 60000 65536"/>
                  <a:gd name="T15" fmla="*/ 0 w 6"/>
                  <a:gd name="T16" fmla="*/ 0 h 790"/>
                  <a:gd name="T17" fmla="*/ 6 w 6"/>
                  <a:gd name="T18" fmla="*/ 790 h 790"/>
                </a:gdLst>
                <a:ahLst/>
                <a:cxnLst>
                  <a:cxn ang="T10">
                    <a:pos x="T0" y="T1"/>
                  </a:cxn>
                  <a:cxn ang="T11">
                    <a:pos x="T2" y="T3"/>
                  </a:cxn>
                  <a:cxn ang="T12">
                    <a:pos x="T4" y="T5"/>
                  </a:cxn>
                  <a:cxn ang="T13">
                    <a:pos x="T6" y="T7"/>
                  </a:cxn>
                  <a:cxn ang="T14">
                    <a:pos x="T8" y="T9"/>
                  </a:cxn>
                </a:cxnLst>
                <a:rect l="T15" t="T16" r="T17" b="T18"/>
                <a:pathLst>
                  <a:path w="6" h="790">
                    <a:moveTo>
                      <a:pt x="6" y="790"/>
                    </a:moveTo>
                    <a:lnTo>
                      <a:pt x="0" y="789"/>
                    </a:lnTo>
                    <a:lnTo>
                      <a:pt x="0" y="0"/>
                    </a:lnTo>
                    <a:lnTo>
                      <a:pt x="6" y="1"/>
                    </a:lnTo>
                    <a:lnTo>
                      <a:pt x="6" y="790"/>
                    </a:lnTo>
                    <a:close/>
                  </a:path>
                </a:pathLst>
              </a:custGeom>
              <a:solidFill>
                <a:srgbClr val="F895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63" name="Freeform 900"/>
              <p:cNvSpPr>
                <a:spLocks/>
              </p:cNvSpPr>
              <p:nvPr/>
            </p:nvSpPr>
            <p:spPr bwMode="auto">
              <a:xfrm>
                <a:off x="2446" y="3063"/>
                <a:ext cx="4" cy="791"/>
              </a:xfrm>
              <a:custGeom>
                <a:avLst/>
                <a:gdLst>
                  <a:gd name="T0" fmla="*/ 4 w 4"/>
                  <a:gd name="T1" fmla="*/ 791 h 791"/>
                  <a:gd name="T2" fmla="*/ 0 w 4"/>
                  <a:gd name="T3" fmla="*/ 790 h 791"/>
                  <a:gd name="T4" fmla="*/ 0 w 4"/>
                  <a:gd name="T5" fmla="*/ 0 h 791"/>
                  <a:gd name="T6" fmla="*/ 4 w 4"/>
                  <a:gd name="T7" fmla="*/ 2 h 791"/>
                  <a:gd name="T8" fmla="*/ 4 w 4"/>
                  <a:gd name="T9" fmla="*/ 791 h 791"/>
                  <a:gd name="T10" fmla="*/ 0 60000 65536"/>
                  <a:gd name="T11" fmla="*/ 0 60000 65536"/>
                  <a:gd name="T12" fmla="*/ 0 60000 65536"/>
                  <a:gd name="T13" fmla="*/ 0 60000 65536"/>
                  <a:gd name="T14" fmla="*/ 0 60000 65536"/>
                  <a:gd name="T15" fmla="*/ 0 w 4"/>
                  <a:gd name="T16" fmla="*/ 0 h 791"/>
                  <a:gd name="T17" fmla="*/ 4 w 4"/>
                  <a:gd name="T18" fmla="*/ 791 h 791"/>
                </a:gdLst>
                <a:ahLst/>
                <a:cxnLst>
                  <a:cxn ang="T10">
                    <a:pos x="T0" y="T1"/>
                  </a:cxn>
                  <a:cxn ang="T11">
                    <a:pos x="T2" y="T3"/>
                  </a:cxn>
                  <a:cxn ang="T12">
                    <a:pos x="T4" y="T5"/>
                  </a:cxn>
                  <a:cxn ang="T13">
                    <a:pos x="T6" y="T7"/>
                  </a:cxn>
                  <a:cxn ang="T14">
                    <a:pos x="T8" y="T9"/>
                  </a:cxn>
                </a:cxnLst>
                <a:rect l="T15" t="T16" r="T17" b="T18"/>
                <a:pathLst>
                  <a:path w="4" h="791">
                    <a:moveTo>
                      <a:pt x="4" y="791"/>
                    </a:moveTo>
                    <a:lnTo>
                      <a:pt x="0" y="790"/>
                    </a:lnTo>
                    <a:lnTo>
                      <a:pt x="0" y="0"/>
                    </a:lnTo>
                    <a:lnTo>
                      <a:pt x="4" y="2"/>
                    </a:lnTo>
                    <a:lnTo>
                      <a:pt x="4" y="791"/>
                    </a:lnTo>
                    <a:close/>
                  </a:path>
                </a:pathLst>
              </a:custGeom>
              <a:solidFill>
                <a:srgbClr val="F29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64" name="Freeform 901"/>
              <p:cNvSpPr>
                <a:spLocks/>
              </p:cNvSpPr>
              <p:nvPr/>
            </p:nvSpPr>
            <p:spPr bwMode="auto">
              <a:xfrm>
                <a:off x="2443" y="3062"/>
                <a:ext cx="3" cy="791"/>
              </a:xfrm>
              <a:custGeom>
                <a:avLst/>
                <a:gdLst>
                  <a:gd name="T0" fmla="*/ 3 w 3"/>
                  <a:gd name="T1" fmla="*/ 791 h 791"/>
                  <a:gd name="T2" fmla="*/ 0 w 3"/>
                  <a:gd name="T3" fmla="*/ 789 h 791"/>
                  <a:gd name="T4" fmla="*/ 0 w 3"/>
                  <a:gd name="T5" fmla="*/ 0 h 791"/>
                  <a:gd name="T6" fmla="*/ 3 w 3"/>
                  <a:gd name="T7" fmla="*/ 1 h 791"/>
                  <a:gd name="T8" fmla="*/ 3 w 3"/>
                  <a:gd name="T9" fmla="*/ 791 h 791"/>
                  <a:gd name="T10" fmla="*/ 0 60000 65536"/>
                  <a:gd name="T11" fmla="*/ 0 60000 65536"/>
                  <a:gd name="T12" fmla="*/ 0 60000 65536"/>
                  <a:gd name="T13" fmla="*/ 0 60000 65536"/>
                  <a:gd name="T14" fmla="*/ 0 60000 65536"/>
                  <a:gd name="T15" fmla="*/ 0 w 3"/>
                  <a:gd name="T16" fmla="*/ 0 h 791"/>
                  <a:gd name="T17" fmla="*/ 3 w 3"/>
                  <a:gd name="T18" fmla="*/ 791 h 791"/>
                </a:gdLst>
                <a:ahLst/>
                <a:cxnLst>
                  <a:cxn ang="T10">
                    <a:pos x="T0" y="T1"/>
                  </a:cxn>
                  <a:cxn ang="T11">
                    <a:pos x="T2" y="T3"/>
                  </a:cxn>
                  <a:cxn ang="T12">
                    <a:pos x="T4" y="T5"/>
                  </a:cxn>
                  <a:cxn ang="T13">
                    <a:pos x="T6" y="T7"/>
                  </a:cxn>
                  <a:cxn ang="T14">
                    <a:pos x="T8" y="T9"/>
                  </a:cxn>
                </a:cxnLst>
                <a:rect l="T15" t="T16" r="T17" b="T18"/>
                <a:pathLst>
                  <a:path w="3" h="791">
                    <a:moveTo>
                      <a:pt x="3" y="791"/>
                    </a:moveTo>
                    <a:lnTo>
                      <a:pt x="0" y="789"/>
                    </a:lnTo>
                    <a:lnTo>
                      <a:pt x="0" y="0"/>
                    </a:lnTo>
                    <a:lnTo>
                      <a:pt x="3" y="1"/>
                    </a:lnTo>
                    <a:lnTo>
                      <a:pt x="3" y="791"/>
                    </a:lnTo>
                    <a:close/>
                  </a:path>
                </a:pathLst>
              </a:custGeom>
              <a:solidFill>
                <a:srgbClr val="EB8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65" name="Freeform 902"/>
              <p:cNvSpPr>
                <a:spLocks/>
              </p:cNvSpPr>
              <p:nvPr/>
            </p:nvSpPr>
            <p:spPr bwMode="auto">
              <a:xfrm>
                <a:off x="2440" y="3060"/>
                <a:ext cx="3" cy="791"/>
              </a:xfrm>
              <a:custGeom>
                <a:avLst/>
                <a:gdLst>
                  <a:gd name="T0" fmla="*/ 3 w 3"/>
                  <a:gd name="T1" fmla="*/ 791 h 791"/>
                  <a:gd name="T2" fmla="*/ 0 w 3"/>
                  <a:gd name="T3" fmla="*/ 789 h 791"/>
                  <a:gd name="T4" fmla="*/ 0 w 3"/>
                  <a:gd name="T5" fmla="*/ 0 h 791"/>
                  <a:gd name="T6" fmla="*/ 3 w 3"/>
                  <a:gd name="T7" fmla="*/ 2 h 791"/>
                  <a:gd name="T8" fmla="*/ 3 w 3"/>
                  <a:gd name="T9" fmla="*/ 791 h 791"/>
                  <a:gd name="T10" fmla="*/ 0 60000 65536"/>
                  <a:gd name="T11" fmla="*/ 0 60000 65536"/>
                  <a:gd name="T12" fmla="*/ 0 60000 65536"/>
                  <a:gd name="T13" fmla="*/ 0 60000 65536"/>
                  <a:gd name="T14" fmla="*/ 0 60000 65536"/>
                  <a:gd name="T15" fmla="*/ 0 w 3"/>
                  <a:gd name="T16" fmla="*/ 0 h 791"/>
                  <a:gd name="T17" fmla="*/ 3 w 3"/>
                  <a:gd name="T18" fmla="*/ 791 h 791"/>
                </a:gdLst>
                <a:ahLst/>
                <a:cxnLst>
                  <a:cxn ang="T10">
                    <a:pos x="T0" y="T1"/>
                  </a:cxn>
                  <a:cxn ang="T11">
                    <a:pos x="T2" y="T3"/>
                  </a:cxn>
                  <a:cxn ang="T12">
                    <a:pos x="T4" y="T5"/>
                  </a:cxn>
                  <a:cxn ang="T13">
                    <a:pos x="T6" y="T7"/>
                  </a:cxn>
                  <a:cxn ang="T14">
                    <a:pos x="T8" y="T9"/>
                  </a:cxn>
                </a:cxnLst>
                <a:rect l="T15" t="T16" r="T17" b="T18"/>
                <a:pathLst>
                  <a:path w="3" h="791">
                    <a:moveTo>
                      <a:pt x="3" y="791"/>
                    </a:moveTo>
                    <a:lnTo>
                      <a:pt x="0" y="789"/>
                    </a:lnTo>
                    <a:lnTo>
                      <a:pt x="0" y="0"/>
                    </a:lnTo>
                    <a:lnTo>
                      <a:pt x="3" y="2"/>
                    </a:lnTo>
                    <a:lnTo>
                      <a:pt x="3" y="791"/>
                    </a:lnTo>
                    <a:close/>
                  </a:path>
                </a:pathLst>
              </a:custGeom>
              <a:solidFill>
                <a:srgbClr val="E48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66" name="Freeform 903"/>
              <p:cNvSpPr>
                <a:spLocks/>
              </p:cNvSpPr>
              <p:nvPr/>
            </p:nvSpPr>
            <p:spPr bwMode="auto">
              <a:xfrm>
                <a:off x="2439" y="3059"/>
                <a:ext cx="1" cy="790"/>
              </a:xfrm>
              <a:custGeom>
                <a:avLst/>
                <a:gdLst>
                  <a:gd name="T0" fmla="*/ 1 w 1"/>
                  <a:gd name="T1" fmla="*/ 790 h 790"/>
                  <a:gd name="T2" fmla="*/ 0 w 1"/>
                  <a:gd name="T3" fmla="*/ 789 h 790"/>
                  <a:gd name="T4" fmla="*/ 0 w 1"/>
                  <a:gd name="T5" fmla="*/ 0 h 790"/>
                  <a:gd name="T6" fmla="*/ 1 w 1"/>
                  <a:gd name="T7" fmla="*/ 1 h 790"/>
                  <a:gd name="T8" fmla="*/ 1 w 1"/>
                  <a:gd name="T9" fmla="*/ 790 h 790"/>
                  <a:gd name="T10" fmla="*/ 0 60000 65536"/>
                  <a:gd name="T11" fmla="*/ 0 60000 65536"/>
                  <a:gd name="T12" fmla="*/ 0 60000 65536"/>
                  <a:gd name="T13" fmla="*/ 0 60000 65536"/>
                  <a:gd name="T14" fmla="*/ 0 60000 65536"/>
                  <a:gd name="T15" fmla="*/ 0 w 1"/>
                  <a:gd name="T16" fmla="*/ 0 h 790"/>
                  <a:gd name="T17" fmla="*/ 1 w 1"/>
                  <a:gd name="T18" fmla="*/ 790 h 790"/>
                </a:gdLst>
                <a:ahLst/>
                <a:cxnLst>
                  <a:cxn ang="T10">
                    <a:pos x="T0" y="T1"/>
                  </a:cxn>
                  <a:cxn ang="T11">
                    <a:pos x="T2" y="T3"/>
                  </a:cxn>
                  <a:cxn ang="T12">
                    <a:pos x="T4" y="T5"/>
                  </a:cxn>
                  <a:cxn ang="T13">
                    <a:pos x="T6" y="T7"/>
                  </a:cxn>
                  <a:cxn ang="T14">
                    <a:pos x="T8" y="T9"/>
                  </a:cxn>
                </a:cxnLst>
                <a:rect l="T15" t="T16" r="T17" b="T18"/>
                <a:pathLst>
                  <a:path w="1" h="790">
                    <a:moveTo>
                      <a:pt x="1" y="790"/>
                    </a:moveTo>
                    <a:lnTo>
                      <a:pt x="0" y="789"/>
                    </a:lnTo>
                    <a:lnTo>
                      <a:pt x="0" y="0"/>
                    </a:lnTo>
                    <a:lnTo>
                      <a:pt x="1" y="1"/>
                    </a:lnTo>
                    <a:lnTo>
                      <a:pt x="1" y="790"/>
                    </a:lnTo>
                    <a:close/>
                  </a:path>
                </a:pathLst>
              </a:custGeom>
              <a:solidFill>
                <a:srgbClr val="DD85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67" name="Freeform 904"/>
              <p:cNvSpPr>
                <a:spLocks/>
              </p:cNvSpPr>
              <p:nvPr/>
            </p:nvSpPr>
            <p:spPr bwMode="auto">
              <a:xfrm>
                <a:off x="2439" y="3043"/>
                <a:ext cx="161" cy="27"/>
              </a:xfrm>
              <a:custGeom>
                <a:avLst/>
                <a:gdLst>
                  <a:gd name="T0" fmla="*/ 94 w 161"/>
                  <a:gd name="T1" fmla="*/ 0 h 27"/>
                  <a:gd name="T2" fmla="*/ 104 w 161"/>
                  <a:gd name="T3" fmla="*/ 0 h 27"/>
                  <a:gd name="T4" fmla="*/ 114 w 161"/>
                  <a:gd name="T5" fmla="*/ 0 h 27"/>
                  <a:gd name="T6" fmla="*/ 123 w 161"/>
                  <a:gd name="T7" fmla="*/ 1 h 27"/>
                  <a:gd name="T8" fmla="*/ 131 w 161"/>
                  <a:gd name="T9" fmla="*/ 2 h 27"/>
                  <a:gd name="T10" fmla="*/ 138 w 161"/>
                  <a:gd name="T11" fmla="*/ 2 h 27"/>
                  <a:gd name="T12" fmla="*/ 145 w 161"/>
                  <a:gd name="T13" fmla="*/ 3 h 27"/>
                  <a:gd name="T14" fmla="*/ 151 w 161"/>
                  <a:gd name="T15" fmla="*/ 5 h 27"/>
                  <a:gd name="T16" fmla="*/ 155 w 161"/>
                  <a:gd name="T17" fmla="*/ 6 h 27"/>
                  <a:gd name="T18" fmla="*/ 159 w 161"/>
                  <a:gd name="T19" fmla="*/ 7 h 27"/>
                  <a:gd name="T20" fmla="*/ 160 w 161"/>
                  <a:gd name="T21" fmla="*/ 9 h 27"/>
                  <a:gd name="T22" fmla="*/ 161 w 161"/>
                  <a:gd name="T23" fmla="*/ 11 h 27"/>
                  <a:gd name="T24" fmla="*/ 160 w 161"/>
                  <a:gd name="T25" fmla="*/ 13 h 27"/>
                  <a:gd name="T26" fmla="*/ 158 w 161"/>
                  <a:gd name="T27" fmla="*/ 15 h 27"/>
                  <a:gd name="T28" fmla="*/ 155 w 161"/>
                  <a:gd name="T29" fmla="*/ 16 h 27"/>
                  <a:gd name="T30" fmla="*/ 150 w 161"/>
                  <a:gd name="T31" fmla="*/ 18 h 27"/>
                  <a:gd name="T32" fmla="*/ 144 w 161"/>
                  <a:gd name="T33" fmla="*/ 20 h 27"/>
                  <a:gd name="T34" fmla="*/ 137 w 161"/>
                  <a:gd name="T35" fmla="*/ 21 h 27"/>
                  <a:gd name="T36" fmla="*/ 130 w 161"/>
                  <a:gd name="T37" fmla="*/ 23 h 27"/>
                  <a:gd name="T38" fmla="*/ 121 w 161"/>
                  <a:gd name="T39" fmla="*/ 24 h 27"/>
                  <a:gd name="T40" fmla="*/ 112 w 161"/>
                  <a:gd name="T41" fmla="*/ 25 h 27"/>
                  <a:gd name="T42" fmla="*/ 103 w 161"/>
                  <a:gd name="T43" fmla="*/ 25 h 27"/>
                  <a:gd name="T44" fmla="*/ 93 w 161"/>
                  <a:gd name="T45" fmla="*/ 26 h 27"/>
                  <a:gd name="T46" fmla="*/ 83 w 161"/>
                  <a:gd name="T47" fmla="*/ 27 h 27"/>
                  <a:gd name="T48" fmla="*/ 67 w 161"/>
                  <a:gd name="T49" fmla="*/ 27 h 27"/>
                  <a:gd name="T50" fmla="*/ 57 w 161"/>
                  <a:gd name="T51" fmla="*/ 27 h 27"/>
                  <a:gd name="T52" fmla="*/ 48 w 161"/>
                  <a:gd name="T53" fmla="*/ 26 h 27"/>
                  <a:gd name="T54" fmla="*/ 39 w 161"/>
                  <a:gd name="T55" fmla="*/ 26 h 27"/>
                  <a:gd name="T56" fmla="*/ 30 w 161"/>
                  <a:gd name="T57" fmla="*/ 25 h 27"/>
                  <a:gd name="T58" fmla="*/ 23 w 161"/>
                  <a:gd name="T59" fmla="*/ 25 h 27"/>
                  <a:gd name="T60" fmla="*/ 17 w 161"/>
                  <a:gd name="T61" fmla="*/ 23 h 27"/>
                  <a:gd name="T62" fmla="*/ 11 w 161"/>
                  <a:gd name="T63" fmla="*/ 22 h 27"/>
                  <a:gd name="T64" fmla="*/ 7 w 161"/>
                  <a:gd name="T65" fmla="*/ 20 h 27"/>
                  <a:gd name="T66" fmla="*/ 4 w 161"/>
                  <a:gd name="T67" fmla="*/ 19 h 27"/>
                  <a:gd name="T68" fmla="*/ 1 w 161"/>
                  <a:gd name="T69" fmla="*/ 17 h 27"/>
                  <a:gd name="T70" fmla="*/ 0 w 161"/>
                  <a:gd name="T71" fmla="*/ 16 h 27"/>
                  <a:gd name="T72" fmla="*/ 1 w 161"/>
                  <a:gd name="T73" fmla="*/ 13 h 27"/>
                  <a:gd name="T74" fmla="*/ 4 w 161"/>
                  <a:gd name="T75" fmla="*/ 11 h 27"/>
                  <a:gd name="T76" fmla="*/ 7 w 161"/>
                  <a:gd name="T77" fmla="*/ 10 h 27"/>
                  <a:gd name="T78" fmla="*/ 12 w 161"/>
                  <a:gd name="T79" fmla="*/ 8 h 27"/>
                  <a:gd name="T80" fmla="*/ 17 w 161"/>
                  <a:gd name="T81" fmla="*/ 7 h 27"/>
                  <a:gd name="T82" fmla="*/ 24 w 161"/>
                  <a:gd name="T83" fmla="*/ 6 h 27"/>
                  <a:gd name="T84" fmla="*/ 32 w 161"/>
                  <a:gd name="T85" fmla="*/ 4 h 27"/>
                  <a:gd name="T86" fmla="*/ 40 w 161"/>
                  <a:gd name="T87" fmla="*/ 3 h 27"/>
                  <a:gd name="T88" fmla="*/ 49 w 161"/>
                  <a:gd name="T89" fmla="*/ 2 h 27"/>
                  <a:gd name="T90" fmla="*/ 59 w 161"/>
                  <a:gd name="T91" fmla="*/ 2 h 27"/>
                  <a:gd name="T92" fmla="*/ 69 w 161"/>
                  <a:gd name="T93" fmla="*/ 1 h 27"/>
                  <a:gd name="T94" fmla="*/ 79 w 161"/>
                  <a:gd name="T95" fmla="*/ 0 h 27"/>
                  <a:gd name="T96" fmla="*/ 94 w 161"/>
                  <a:gd name="T97" fmla="*/ 0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1"/>
                  <a:gd name="T148" fmla="*/ 0 h 27"/>
                  <a:gd name="T149" fmla="*/ 161 w 161"/>
                  <a:gd name="T150" fmla="*/ 27 h 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1" h="27">
                    <a:moveTo>
                      <a:pt x="94" y="0"/>
                    </a:moveTo>
                    <a:lnTo>
                      <a:pt x="104" y="0"/>
                    </a:lnTo>
                    <a:lnTo>
                      <a:pt x="114" y="0"/>
                    </a:lnTo>
                    <a:lnTo>
                      <a:pt x="123" y="1"/>
                    </a:lnTo>
                    <a:lnTo>
                      <a:pt x="131" y="2"/>
                    </a:lnTo>
                    <a:lnTo>
                      <a:pt x="138" y="2"/>
                    </a:lnTo>
                    <a:lnTo>
                      <a:pt x="145" y="3"/>
                    </a:lnTo>
                    <a:lnTo>
                      <a:pt x="151" y="5"/>
                    </a:lnTo>
                    <a:lnTo>
                      <a:pt x="155" y="6"/>
                    </a:lnTo>
                    <a:lnTo>
                      <a:pt x="159" y="7"/>
                    </a:lnTo>
                    <a:lnTo>
                      <a:pt x="160" y="9"/>
                    </a:lnTo>
                    <a:lnTo>
                      <a:pt x="161" y="11"/>
                    </a:lnTo>
                    <a:lnTo>
                      <a:pt x="160" y="13"/>
                    </a:lnTo>
                    <a:lnTo>
                      <a:pt x="158" y="15"/>
                    </a:lnTo>
                    <a:lnTo>
                      <a:pt x="155" y="16"/>
                    </a:lnTo>
                    <a:lnTo>
                      <a:pt x="150" y="18"/>
                    </a:lnTo>
                    <a:lnTo>
                      <a:pt x="144" y="20"/>
                    </a:lnTo>
                    <a:lnTo>
                      <a:pt x="137" y="21"/>
                    </a:lnTo>
                    <a:lnTo>
                      <a:pt x="130" y="23"/>
                    </a:lnTo>
                    <a:lnTo>
                      <a:pt x="121" y="24"/>
                    </a:lnTo>
                    <a:lnTo>
                      <a:pt x="112" y="25"/>
                    </a:lnTo>
                    <a:lnTo>
                      <a:pt x="103" y="25"/>
                    </a:lnTo>
                    <a:lnTo>
                      <a:pt x="93" y="26"/>
                    </a:lnTo>
                    <a:lnTo>
                      <a:pt x="83" y="27"/>
                    </a:lnTo>
                    <a:lnTo>
                      <a:pt x="67" y="27"/>
                    </a:lnTo>
                    <a:lnTo>
                      <a:pt x="57" y="27"/>
                    </a:lnTo>
                    <a:lnTo>
                      <a:pt x="48" y="26"/>
                    </a:lnTo>
                    <a:lnTo>
                      <a:pt x="39" y="26"/>
                    </a:lnTo>
                    <a:lnTo>
                      <a:pt x="30" y="25"/>
                    </a:lnTo>
                    <a:lnTo>
                      <a:pt x="23" y="25"/>
                    </a:lnTo>
                    <a:lnTo>
                      <a:pt x="17" y="23"/>
                    </a:lnTo>
                    <a:lnTo>
                      <a:pt x="11" y="22"/>
                    </a:lnTo>
                    <a:lnTo>
                      <a:pt x="7" y="20"/>
                    </a:lnTo>
                    <a:lnTo>
                      <a:pt x="4" y="19"/>
                    </a:lnTo>
                    <a:lnTo>
                      <a:pt x="1" y="17"/>
                    </a:lnTo>
                    <a:lnTo>
                      <a:pt x="0" y="16"/>
                    </a:lnTo>
                    <a:lnTo>
                      <a:pt x="1" y="13"/>
                    </a:lnTo>
                    <a:lnTo>
                      <a:pt x="4" y="11"/>
                    </a:lnTo>
                    <a:lnTo>
                      <a:pt x="7" y="10"/>
                    </a:lnTo>
                    <a:lnTo>
                      <a:pt x="12" y="8"/>
                    </a:lnTo>
                    <a:lnTo>
                      <a:pt x="17" y="7"/>
                    </a:lnTo>
                    <a:lnTo>
                      <a:pt x="24" y="6"/>
                    </a:lnTo>
                    <a:lnTo>
                      <a:pt x="32" y="4"/>
                    </a:lnTo>
                    <a:lnTo>
                      <a:pt x="40" y="3"/>
                    </a:lnTo>
                    <a:lnTo>
                      <a:pt x="49" y="2"/>
                    </a:lnTo>
                    <a:lnTo>
                      <a:pt x="59" y="2"/>
                    </a:lnTo>
                    <a:lnTo>
                      <a:pt x="69" y="1"/>
                    </a:lnTo>
                    <a:lnTo>
                      <a:pt x="79" y="0"/>
                    </a:lnTo>
                    <a:lnTo>
                      <a:pt x="94" y="0"/>
                    </a:lnTo>
                    <a:close/>
                  </a:path>
                </a:pathLst>
              </a:custGeom>
              <a:solidFill>
                <a:srgbClr val="BF7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68" name="Freeform 905"/>
              <p:cNvSpPr>
                <a:spLocks/>
              </p:cNvSpPr>
              <p:nvPr/>
            </p:nvSpPr>
            <p:spPr bwMode="auto">
              <a:xfrm>
                <a:off x="2439" y="3843"/>
                <a:ext cx="161" cy="16"/>
              </a:xfrm>
              <a:custGeom>
                <a:avLst/>
                <a:gdLst>
                  <a:gd name="T0" fmla="*/ 161 w 161"/>
                  <a:gd name="T1" fmla="*/ 0 h 16"/>
                  <a:gd name="T2" fmla="*/ 160 w 161"/>
                  <a:gd name="T3" fmla="*/ 2 h 16"/>
                  <a:gd name="T4" fmla="*/ 158 w 161"/>
                  <a:gd name="T5" fmla="*/ 4 h 16"/>
                  <a:gd name="T6" fmla="*/ 155 w 161"/>
                  <a:gd name="T7" fmla="*/ 6 h 16"/>
                  <a:gd name="T8" fmla="*/ 150 w 161"/>
                  <a:gd name="T9" fmla="*/ 7 h 16"/>
                  <a:gd name="T10" fmla="*/ 144 w 161"/>
                  <a:gd name="T11" fmla="*/ 9 h 16"/>
                  <a:gd name="T12" fmla="*/ 137 w 161"/>
                  <a:gd name="T13" fmla="*/ 11 h 16"/>
                  <a:gd name="T14" fmla="*/ 130 w 161"/>
                  <a:gd name="T15" fmla="*/ 12 h 16"/>
                  <a:gd name="T16" fmla="*/ 121 w 161"/>
                  <a:gd name="T17" fmla="*/ 13 h 16"/>
                  <a:gd name="T18" fmla="*/ 112 w 161"/>
                  <a:gd name="T19" fmla="*/ 14 h 16"/>
                  <a:gd name="T20" fmla="*/ 103 w 161"/>
                  <a:gd name="T21" fmla="*/ 15 h 16"/>
                  <a:gd name="T22" fmla="*/ 93 w 161"/>
                  <a:gd name="T23" fmla="*/ 15 h 16"/>
                  <a:gd name="T24" fmla="*/ 83 w 161"/>
                  <a:gd name="T25" fmla="*/ 16 h 16"/>
                  <a:gd name="T26" fmla="*/ 67 w 161"/>
                  <a:gd name="T27" fmla="*/ 16 h 16"/>
                  <a:gd name="T28" fmla="*/ 57 w 161"/>
                  <a:gd name="T29" fmla="*/ 16 h 16"/>
                  <a:gd name="T30" fmla="*/ 48 w 161"/>
                  <a:gd name="T31" fmla="*/ 15 h 16"/>
                  <a:gd name="T32" fmla="*/ 39 w 161"/>
                  <a:gd name="T33" fmla="*/ 15 h 16"/>
                  <a:gd name="T34" fmla="*/ 30 w 161"/>
                  <a:gd name="T35" fmla="*/ 15 h 16"/>
                  <a:gd name="T36" fmla="*/ 23 w 161"/>
                  <a:gd name="T37" fmla="*/ 14 h 16"/>
                  <a:gd name="T38" fmla="*/ 17 w 161"/>
                  <a:gd name="T39" fmla="*/ 12 h 16"/>
                  <a:gd name="T40" fmla="*/ 11 w 161"/>
                  <a:gd name="T41" fmla="*/ 11 h 16"/>
                  <a:gd name="T42" fmla="*/ 7 w 161"/>
                  <a:gd name="T43" fmla="*/ 10 h 16"/>
                  <a:gd name="T44" fmla="*/ 4 w 161"/>
                  <a:gd name="T45" fmla="*/ 8 h 16"/>
                  <a:gd name="T46" fmla="*/ 1 w 161"/>
                  <a:gd name="T47" fmla="*/ 6 h 16"/>
                  <a:gd name="T48" fmla="*/ 0 w 161"/>
                  <a:gd name="T49" fmla="*/ 5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16"/>
                  <a:gd name="T77" fmla="*/ 161 w 161"/>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16">
                    <a:moveTo>
                      <a:pt x="161" y="0"/>
                    </a:moveTo>
                    <a:lnTo>
                      <a:pt x="160" y="2"/>
                    </a:lnTo>
                    <a:lnTo>
                      <a:pt x="158" y="4"/>
                    </a:lnTo>
                    <a:lnTo>
                      <a:pt x="155" y="6"/>
                    </a:lnTo>
                    <a:lnTo>
                      <a:pt x="150" y="7"/>
                    </a:lnTo>
                    <a:lnTo>
                      <a:pt x="144" y="9"/>
                    </a:lnTo>
                    <a:lnTo>
                      <a:pt x="137" y="11"/>
                    </a:lnTo>
                    <a:lnTo>
                      <a:pt x="130" y="12"/>
                    </a:lnTo>
                    <a:lnTo>
                      <a:pt x="121" y="13"/>
                    </a:lnTo>
                    <a:lnTo>
                      <a:pt x="112" y="14"/>
                    </a:lnTo>
                    <a:lnTo>
                      <a:pt x="103" y="15"/>
                    </a:lnTo>
                    <a:lnTo>
                      <a:pt x="93" y="15"/>
                    </a:lnTo>
                    <a:lnTo>
                      <a:pt x="83" y="16"/>
                    </a:lnTo>
                    <a:lnTo>
                      <a:pt x="67" y="16"/>
                    </a:lnTo>
                    <a:lnTo>
                      <a:pt x="57" y="16"/>
                    </a:lnTo>
                    <a:lnTo>
                      <a:pt x="48" y="15"/>
                    </a:lnTo>
                    <a:lnTo>
                      <a:pt x="39" y="15"/>
                    </a:lnTo>
                    <a:lnTo>
                      <a:pt x="30" y="15"/>
                    </a:lnTo>
                    <a:lnTo>
                      <a:pt x="23" y="14"/>
                    </a:lnTo>
                    <a:lnTo>
                      <a:pt x="17" y="12"/>
                    </a:lnTo>
                    <a:lnTo>
                      <a:pt x="11" y="11"/>
                    </a:lnTo>
                    <a:lnTo>
                      <a:pt x="7" y="10"/>
                    </a:lnTo>
                    <a:lnTo>
                      <a:pt x="4" y="8"/>
                    </a:lnTo>
                    <a:lnTo>
                      <a:pt x="1" y="6"/>
                    </a:lnTo>
                    <a:lnTo>
                      <a:pt x="0" y="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969" name="Freeform 906"/>
              <p:cNvSpPr>
                <a:spLocks/>
              </p:cNvSpPr>
              <p:nvPr/>
            </p:nvSpPr>
            <p:spPr bwMode="auto">
              <a:xfrm>
                <a:off x="2439" y="3043"/>
                <a:ext cx="161" cy="27"/>
              </a:xfrm>
              <a:custGeom>
                <a:avLst/>
                <a:gdLst>
                  <a:gd name="T0" fmla="*/ 94 w 161"/>
                  <a:gd name="T1" fmla="*/ 0 h 27"/>
                  <a:gd name="T2" fmla="*/ 104 w 161"/>
                  <a:gd name="T3" fmla="*/ 0 h 27"/>
                  <a:gd name="T4" fmla="*/ 114 w 161"/>
                  <a:gd name="T5" fmla="*/ 0 h 27"/>
                  <a:gd name="T6" fmla="*/ 123 w 161"/>
                  <a:gd name="T7" fmla="*/ 1 h 27"/>
                  <a:gd name="T8" fmla="*/ 131 w 161"/>
                  <a:gd name="T9" fmla="*/ 2 h 27"/>
                  <a:gd name="T10" fmla="*/ 138 w 161"/>
                  <a:gd name="T11" fmla="*/ 2 h 27"/>
                  <a:gd name="T12" fmla="*/ 145 w 161"/>
                  <a:gd name="T13" fmla="*/ 3 h 27"/>
                  <a:gd name="T14" fmla="*/ 151 w 161"/>
                  <a:gd name="T15" fmla="*/ 5 h 27"/>
                  <a:gd name="T16" fmla="*/ 155 w 161"/>
                  <a:gd name="T17" fmla="*/ 6 h 27"/>
                  <a:gd name="T18" fmla="*/ 159 w 161"/>
                  <a:gd name="T19" fmla="*/ 7 h 27"/>
                  <a:gd name="T20" fmla="*/ 160 w 161"/>
                  <a:gd name="T21" fmla="*/ 9 h 27"/>
                  <a:gd name="T22" fmla="*/ 161 w 161"/>
                  <a:gd name="T23" fmla="*/ 11 h 27"/>
                  <a:gd name="T24" fmla="*/ 160 w 161"/>
                  <a:gd name="T25" fmla="*/ 13 h 27"/>
                  <a:gd name="T26" fmla="*/ 158 w 161"/>
                  <a:gd name="T27" fmla="*/ 15 h 27"/>
                  <a:gd name="T28" fmla="*/ 155 w 161"/>
                  <a:gd name="T29" fmla="*/ 16 h 27"/>
                  <a:gd name="T30" fmla="*/ 150 w 161"/>
                  <a:gd name="T31" fmla="*/ 18 h 27"/>
                  <a:gd name="T32" fmla="*/ 144 w 161"/>
                  <a:gd name="T33" fmla="*/ 20 h 27"/>
                  <a:gd name="T34" fmla="*/ 137 w 161"/>
                  <a:gd name="T35" fmla="*/ 21 h 27"/>
                  <a:gd name="T36" fmla="*/ 130 w 161"/>
                  <a:gd name="T37" fmla="*/ 23 h 27"/>
                  <a:gd name="T38" fmla="*/ 121 w 161"/>
                  <a:gd name="T39" fmla="*/ 24 h 27"/>
                  <a:gd name="T40" fmla="*/ 112 w 161"/>
                  <a:gd name="T41" fmla="*/ 25 h 27"/>
                  <a:gd name="T42" fmla="*/ 103 w 161"/>
                  <a:gd name="T43" fmla="*/ 25 h 27"/>
                  <a:gd name="T44" fmla="*/ 93 w 161"/>
                  <a:gd name="T45" fmla="*/ 26 h 27"/>
                  <a:gd name="T46" fmla="*/ 83 w 161"/>
                  <a:gd name="T47" fmla="*/ 27 h 27"/>
                  <a:gd name="T48" fmla="*/ 67 w 161"/>
                  <a:gd name="T49" fmla="*/ 27 h 27"/>
                  <a:gd name="T50" fmla="*/ 57 w 161"/>
                  <a:gd name="T51" fmla="*/ 27 h 27"/>
                  <a:gd name="T52" fmla="*/ 48 w 161"/>
                  <a:gd name="T53" fmla="*/ 26 h 27"/>
                  <a:gd name="T54" fmla="*/ 39 w 161"/>
                  <a:gd name="T55" fmla="*/ 26 h 27"/>
                  <a:gd name="T56" fmla="*/ 30 w 161"/>
                  <a:gd name="T57" fmla="*/ 25 h 27"/>
                  <a:gd name="T58" fmla="*/ 23 w 161"/>
                  <a:gd name="T59" fmla="*/ 25 h 27"/>
                  <a:gd name="T60" fmla="*/ 17 w 161"/>
                  <a:gd name="T61" fmla="*/ 23 h 27"/>
                  <a:gd name="T62" fmla="*/ 11 w 161"/>
                  <a:gd name="T63" fmla="*/ 22 h 27"/>
                  <a:gd name="T64" fmla="*/ 7 w 161"/>
                  <a:gd name="T65" fmla="*/ 20 h 27"/>
                  <a:gd name="T66" fmla="*/ 4 w 161"/>
                  <a:gd name="T67" fmla="*/ 19 h 27"/>
                  <a:gd name="T68" fmla="*/ 1 w 161"/>
                  <a:gd name="T69" fmla="*/ 17 h 27"/>
                  <a:gd name="T70" fmla="*/ 0 w 161"/>
                  <a:gd name="T71" fmla="*/ 16 h 27"/>
                  <a:gd name="T72" fmla="*/ 1 w 161"/>
                  <a:gd name="T73" fmla="*/ 13 h 27"/>
                  <a:gd name="T74" fmla="*/ 4 w 161"/>
                  <a:gd name="T75" fmla="*/ 11 h 27"/>
                  <a:gd name="T76" fmla="*/ 7 w 161"/>
                  <a:gd name="T77" fmla="*/ 10 h 27"/>
                  <a:gd name="T78" fmla="*/ 12 w 161"/>
                  <a:gd name="T79" fmla="*/ 8 h 27"/>
                  <a:gd name="T80" fmla="*/ 17 w 161"/>
                  <a:gd name="T81" fmla="*/ 7 h 27"/>
                  <a:gd name="T82" fmla="*/ 24 w 161"/>
                  <a:gd name="T83" fmla="*/ 6 h 27"/>
                  <a:gd name="T84" fmla="*/ 32 w 161"/>
                  <a:gd name="T85" fmla="*/ 4 h 27"/>
                  <a:gd name="T86" fmla="*/ 40 w 161"/>
                  <a:gd name="T87" fmla="*/ 3 h 27"/>
                  <a:gd name="T88" fmla="*/ 49 w 161"/>
                  <a:gd name="T89" fmla="*/ 2 h 27"/>
                  <a:gd name="T90" fmla="*/ 59 w 161"/>
                  <a:gd name="T91" fmla="*/ 2 h 27"/>
                  <a:gd name="T92" fmla="*/ 69 w 161"/>
                  <a:gd name="T93" fmla="*/ 1 h 27"/>
                  <a:gd name="T94" fmla="*/ 79 w 161"/>
                  <a:gd name="T95" fmla="*/ 0 h 27"/>
                  <a:gd name="T96" fmla="*/ 94 w 161"/>
                  <a:gd name="T97" fmla="*/ 0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1"/>
                  <a:gd name="T148" fmla="*/ 0 h 27"/>
                  <a:gd name="T149" fmla="*/ 161 w 161"/>
                  <a:gd name="T150" fmla="*/ 27 h 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1" h="27">
                    <a:moveTo>
                      <a:pt x="94" y="0"/>
                    </a:moveTo>
                    <a:lnTo>
                      <a:pt x="104" y="0"/>
                    </a:lnTo>
                    <a:lnTo>
                      <a:pt x="114" y="0"/>
                    </a:lnTo>
                    <a:lnTo>
                      <a:pt x="123" y="1"/>
                    </a:lnTo>
                    <a:lnTo>
                      <a:pt x="131" y="2"/>
                    </a:lnTo>
                    <a:lnTo>
                      <a:pt x="138" y="2"/>
                    </a:lnTo>
                    <a:lnTo>
                      <a:pt x="145" y="3"/>
                    </a:lnTo>
                    <a:lnTo>
                      <a:pt x="151" y="5"/>
                    </a:lnTo>
                    <a:lnTo>
                      <a:pt x="155" y="6"/>
                    </a:lnTo>
                    <a:lnTo>
                      <a:pt x="159" y="7"/>
                    </a:lnTo>
                    <a:lnTo>
                      <a:pt x="160" y="9"/>
                    </a:lnTo>
                    <a:lnTo>
                      <a:pt x="161" y="11"/>
                    </a:lnTo>
                    <a:lnTo>
                      <a:pt x="160" y="13"/>
                    </a:lnTo>
                    <a:lnTo>
                      <a:pt x="158" y="15"/>
                    </a:lnTo>
                    <a:lnTo>
                      <a:pt x="155" y="16"/>
                    </a:lnTo>
                    <a:lnTo>
                      <a:pt x="150" y="18"/>
                    </a:lnTo>
                    <a:lnTo>
                      <a:pt x="144" y="20"/>
                    </a:lnTo>
                    <a:lnTo>
                      <a:pt x="137" y="21"/>
                    </a:lnTo>
                    <a:lnTo>
                      <a:pt x="130" y="23"/>
                    </a:lnTo>
                    <a:lnTo>
                      <a:pt x="121" y="24"/>
                    </a:lnTo>
                    <a:lnTo>
                      <a:pt x="112" y="25"/>
                    </a:lnTo>
                    <a:lnTo>
                      <a:pt x="103" y="25"/>
                    </a:lnTo>
                    <a:lnTo>
                      <a:pt x="93" y="26"/>
                    </a:lnTo>
                    <a:lnTo>
                      <a:pt x="83" y="27"/>
                    </a:lnTo>
                    <a:lnTo>
                      <a:pt x="67" y="27"/>
                    </a:lnTo>
                    <a:lnTo>
                      <a:pt x="57" y="27"/>
                    </a:lnTo>
                    <a:lnTo>
                      <a:pt x="48" y="26"/>
                    </a:lnTo>
                    <a:lnTo>
                      <a:pt x="39" y="26"/>
                    </a:lnTo>
                    <a:lnTo>
                      <a:pt x="30" y="25"/>
                    </a:lnTo>
                    <a:lnTo>
                      <a:pt x="23" y="25"/>
                    </a:lnTo>
                    <a:lnTo>
                      <a:pt x="17" y="23"/>
                    </a:lnTo>
                    <a:lnTo>
                      <a:pt x="11" y="22"/>
                    </a:lnTo>
                    <a:lnTo>
                      <a:pt x="7" y="20"/>
                    </a:lnTo>
                    <a:lnTo>
                      <a:pt x="4" y="19"/>
                    </a:lnTo>
                    <a:lnTo>
                      <a:pt x="1" y="17"/>
                    </a:lnTo>
                    <a:lnTo>
                      <a:pt x="0" y="16"/>
                    </a:lnTo>
                    <a:lnTo>
                      <a:pt x="1" y="13"/>
                    </a:lnTo>
                    <a:lnTo>
                      <a:pt x="4" y="11"/>
                    </a:lnTo>
                    <a:lnTo>
                      <a:pt x="7" y="10"/>
                    </a:lnTo>
                    <a:lnTo>
                      <a:pt x="12" y="8"/>
                    </a:lnTo>
                    <a:lnTo>
                      <a:pt x="17" y="7"/>
                    </a:lnTo>
                    <a:lnTo>
                      <a:pt x="24" y="6"/>
                    </a:lnTo>
                    <a:lnTo>
                      <a:pt x="32" y="4"/>
                    </a:lnTo>
                    <a:lnTo>
                      <a:pt x="40" y="3"/>
                    </a:lnTo>
                    <a:lnTo>
                      <a:pt x="49" y="2"/>
                    </a:lnTo>
                    <a:lnTo>
                      <a:pt x="59" y="2"/>
                    </a:lnTo>
                    <a:lnTo>
                      <a:pt x="69" y="1"/>
                    </a:lnTo>
                    <a:lnTo>
                      <a:pt x="79" y="0"/>
                    </a:lnTo>
                    <a:lnTo>
                      <a:pt x="94"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970" name="Line 907"/>
              <p:cNvSpPr>
                <a:spLocks noChangeShapeType="1"/>
              </p:cNvSpPr>
              <p:nvPr/>
            </p:nvSpPr>
            <p:spPr bwMode="auto">
              <a:xfrm flipV="1">
                <a:off x="2600" y="3054"/>
                <a:ext cx="0" cy="7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971" name="Line 908"/>
              <p:cNvSpPr>
                <a:spLocks noChangeShapeType="1"/>
              </p:cNvSpPr>
              <p:nvPr/>
            </p:nvSpPr>
            <p:spPr bwMode="auto">
              <a:xfrm flipV="1">
                <a:off x="2439" y="3059"/>
                <a:ext cx="0" cy="7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972" name="Freeform 909"/>
              <p:cNvSpPr>
                <a:spLocks/>
              </p:cNvSpPr>
              <p:nvPr/>
            </p:nvSpPr>
            <p:spPr bwMode="auto">
              <a:xfrm>
                <a:off x="2807" y="3312"/>
                <a:ext cx="1" cy="533"/>
              </a:xfrm>
              <a:custGeom>
                <a:avLst/>
                <a:gdLst>
                  <a:gd name="T0" fmla="*/ 1 w 1"/>
                  <a:gd name="T1" fmla="*/ 531 h 533"/>
                  <a:gd name="T2" fmla="*/ 0 w 1"/>
                  <a:gd name="T3" fmla="*/ 533 h 533"/>
                  <a:gd name="T4" fmla="*/ 0 w 1"/>
                  <a:gd name="T5" fmla="*/ 3 h 533"/>
                  <a:gd name="T6" fmla="*/ 1 w 1"/>
                  <a:gd name="T7" fmla="*/ 0 h 533"/>
                  <a:gd name="T8" fmla="*/ 1 w 1"/>
                  <a:gd name="T9" fmla="*/ 531 h 533"/>
                  <a:gd name="T10" fmla="*/ 0 60000 65536"/>
                  <a:gd name="T11" fmla="*/ 0 60000 65536"/>
                  <a:gd name="T12" fmla="*/ 0 60000 65536"/>
                  <a:gd name="T13" fmla="*/ 0 60000 65536"/>
                  <a:gd name="T14" fmla="*/ 0 60000 65536"/>
                  <a:gd name="T15" fmla="*/ 0 w 1"/>
                  <a:gd name="T16" fmla="*/ 0 h 533"/>
                  <a:gd name="T17" fmla="*/ 1 w 1"/>
                  <a:gd name="T18" fmla="*/ 533 h 533"/>
                </a:gdLst>
                <a:ahLst/>
                <a:cxnLst>
                  <a:cxn ang="T10">
                    <a:pos x="T0" y="T1"/>
                  </a:cxn>
                  <a:cxn ang="T11">
                    <a:pos x="T2" y="T3"/>
                  </a:cxn>
                  <a:cxn ang="T12">
                    <a:pos x="T4" y="T5"/>
                  </a:cxn>
                  <a:cxn ang="T13">
                    <a:pos x="T6" y="T7"/>
                  </a:cxn>
                  <a:cxn ang="T14">
                    <a:pos x="T8" y="T9"/>
                  </a:cxn>
                </a:cxnLst>
                <a:rect l="T15" t="T16" r="T17" b="T18"/>
                <a:pathLst>
                  <a:path w="1" h="533">
                    <a:moveTo>
                      <a:pt x="1" y="531"/>
                    </a:moveTo>
                    <a:lnTo>
                      <a:pt x="0" y="533"/>
                    </a:lnTo>
                    <a:lnTo>
                      <a:pt x="0" y="3"/>
                    </a:lnTo>
                    <a:lnTo>
                      <a:pt x="1" y="0"/>
                    </a:lnTo>
                    <a:lnTo>
                      <a:pt x="1" y="531"/>
                    </a:lnTo>
                    <a:close/>
                  </a:path>
                </a:pathLst>
              </a:custGeom>
              <a:solidFill>
                <a:srgbClr val="8D55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73" name="Freeform 910"/>
              <p:cNvSpPr>
                <a:spLocks/>
              </p:cNvSpPr>
              <p:nvPr/>
            </p:nvSpPr>
            <p:spPr bwMode="auto">
              <a:xfrm>
                <a:off x="2804" y="3315"/>
                <a:ext cx="3" cy="532"/>
              </a:xfrm>
              <a:custGeom>
                <a:avLst/>
                <a:gdLst>
                  <a:gd name="T0" fmla="*/ 3 w 3"/>
                  <a:gd name="T1" fmla="*/ 530 h 532"/>
                  <a:gd name="T2" fmla="*/ 0 w 3"/>
                  <a:gd name="T3" fmla="*/ 532 h 532"/>
                  <a:gd name="T4" fmla="*/ 0 w 3"/>
                  <a:gd name="T5" fmla="*/ 1 h 532"/>
                  <a:gd name="T6" fmla="*/ 3 w 3"/>
                  <a:gd name="T7" fmla="*/ 0 h 532"/>
                  <a:gd name="T8" fmla="*/ 3 w 3"/>
                  <a:gd name="T9" fmla="*/ 530 h 532"/>
                  <a:gd name="T10" fmla="*/ 0 60000 65536"/>
                  <a:gd name="T11" fmla="*/ 0 60000 65536"/>
                  <a:gd name="T12" fmla="*/ 0 60000 65536"/>
                  <a:gd name="T13" fmla="*/ 0 60000 65536"/>
                  <a:gd name="T14" fmla="*/ 0 60000 65536"/>
                  <a:gd name="T15" fmla="*/ 0 w 3"/>
                  <a:gd name="T16" fmla="*/ 0 h 532"/>
                  <a:gd name="T17" fmla="*/ 3 w 3"/>
                  <a:gd name="T18" fmla="*/ 532 h 532"/>
                </a:gdLst>
                <a:ahLst/>
                <a:cxnLst>
                  <a:cxn ang="T10">
                    <a:pos x="T0" y="T1"/>
                  </a:cxn>
                  <a:cxn ang="T11">
                    <a:pos x="T2" y="T3"/>
                  </a:cxn>
                  <a:cxn ang="T12">
                    <a:pos x="T4" y="T5"/>
                  </a:cxn>
                  <a:cxn ang="T13">
                    <a:pos x="T6" y="T7"/>
                  </a:cxn>
                  <a:cxn ang="T14">
                    <a:pos x="T8" y="T9"/>
                  </a:cxn>
                </a:cxnLst>
                <a:rect l="T15" t="T16" r="T17" b="T18"/>
                <a:pathLst>
                  <a:path w="3" h="532">
                    <a:moveTo>
                      <a:pt x="3" y="530"/>
                    </a:moveTo>
                    <a:lnTo>
                      <a:pt x="0" y="532"/>
                    </a:lnTo>
                    <a:lnTo>
                      <a:pt x="0" y="1"/>
                    </a:lnTo>
                    <a:lnTo>
                      <a:pt x="3" y="0"/>
                    </a:lnTo>
                    <a:lnTo>
                      <a:pt x="3" y="530"/>
                    </a:lnTo>
                    <a:close/>
                  </a:path>
                </a:pathLst>
              </a:custGeom>
              <a:solidFill>
                <a:srgbClr val="9459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74" name="Freeform 911"/>
              <p:cNvSpPr>
                <a:spLocks/>
              </p:cNvSpPr>
              <p:nvPr/>
            </p:nvSpPr>
            <p:spPr bwMode="auto">
              <a:xfrm>
                <a:off x="2801" y="3316"/>
                <a:ext cx="3" cy="533"/>
              </a:xfrm>
              <a:custGeom>
                <a:avLst/>
                <a:gdLst>
                  <a:gd name="T0" fmla="*/ 3 w 3"/>
                  <a:gd name="T1" fmla="*/ 531 h 533"/>
                  <a:gd name="T2" fmla="*/ 0 w 3"/>
                  <a:gd name="T3" fmla="*/ 533 h 533"/>
                  <a:gd name="T4" fmla="*/ 0 w 3"/>
                  <a:gd name="T5" fmla="*/ 2 h 533"/>
                  <a:gd name="T6" fmla="*/ 3 w 3"/>
                  <a:gd name="T7" fmla="*/ 0 h 533"/>
                  <a:gd name="T8" fmla="*/ 3 w 3"/>
                  <a:gd name="T9" fmla="*/ 531 h 533"/>
                  <a:gd name="T10" fmla="*/ 0 60000 65536"/>
                  <a:gd name="T11" fmla="*/ 0 60000 65536"/>
                  <a:gd name="T12" fmla="*/ 0 60000 65536"/>
                  <a:gd name="T13" fmla="*/ 0 60000 65536"/>
                  <a:gd name="T14" fmla="*/ 0 60000 65536"/>
                  <a:gd name="T15" fmla="*/ 0 w 3"/>
                  <a:gd name="T16" fmla="*/ 0 h 533"/>
                  <a:gd name="T17" fmla="*/ 3 w 3"/>
                  <a:gd name="T18" fmla="*/ 533 h 533"/>
                </a:gdLst>
                <a:ahLst/>
                <a:cxnLst>
                  <a:cxn ang="T10">
                    <a:pos x="T0" y="T1"/>
                  </a:cxn>
                  <a:cxn ang="T11">
                    <a:pos x="T2" y="T3"/>
                  </a:cxn>
                  <a:cxn ang="T12">
                    <a:pos x="T4" y="T5"/>
                  </a:cxn>
                  <a:cxn ang="T13">
                    <a:pos x="T6" y="T7"/>
                  </a:cxn>
                  <a:cxn ang="T14">
                    <a:pos x="T8" y="T9"/>
                  </a:cxn>
                </a:cxnLst>
                <a:rect l="T15" t="T16" r="T17" b="T18"/>
                <a:pathLst>
                  <a:path w="3" h="533">
                    <a:moveTo>
                      <a:pt x="3" y="531"/>
                    </a:moveTo>
                    <a:lnTo>
                      <a:pt x="0" y="533"/>
                    </a:lnTo>
                    <a:lnTo>
                      <a:pt x="0" y="2"/>
                    </a:lnTo>
                    <a:lnTo>
                      <a:pt x="3" y="0"/>
                    </a:lnTo>
                    <a:lnTo>
                      <a:pt x="3" y="531"/>
                    </a:lnTo>
                    <a:close/>
                  </a:path>
                </a:pathLst>
              </a:custGeom>
              <a:solidFill>
                <a:srgbClr val="9A5D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75" name="Freeform 912"/>
              <p:cNvSpPr>
                <a:spLocks/>
              </p:cNvSpPr>
              <p:nvPr/>
            </p:nvSpPr>
            <p:spPr bwMode="auto">
              <a:xfrm>
                <a:off x="2796" y="3318"/>
                <a:ext cx="5" cy="532"/>
              </a:xfrm>
              <a:custGeom>
                <a:avLst/>
                <a:gdLst>
                  <a:gd name="T0" fmla="*/ 5 w 5"/>
                  <a:gd name="T1" fmla="*/ 531 h 532"/>
                  <a:gd name="T2" fmla="*/ 0 w 5"/>
                  <a:gd name="T3" fmla="*/ 532 h 532"/>
                  <a:gd name="T4" fmla="*/ 0 w 5"/>
                  <a:gd name="T5" fmla="*/ 1 h 532"/>
                  <a:gd name="T6" fmla="*/ 5 w 5"/>
                  <a:gd name="T7" fmla="*/ 0 h 532"/>
                  <a:gd name="T8" fmla="*/ 5 w 5"/>
                  <a:gd name="T9" fmla="*/ 531 h 532"/>
                  <a:gd name="T10" fmla="*/ 0 60000 65536"/>
                  <a:gd name="T11" fmla="*/ 0 60000 65536"/>
                  <a:gd name="T12" fmla="*/ 0 60000 65536"/>
                  <a:gd name="T13" fmla="*/ 0 60000 65536"/>
                  <a:gd name="T14" fmla="*/ 0 60000 65536"/>
                  <a:gd name="T15" fmla="*/ 0 w 5"/>
                  <a:gd name="T16" fmla="*/ 0 h 532"/>
                  <a:gd name="T17" fmla="*/ 5 w 5"/>
                  <a:gd name="T18" fmla="*/ 532 h 532"/>
                </a:gdLst>
                <a:ahLst/>
                <a:cxnLst>
                  <a:cxn ang="T10">
                    <a:pos x="T0" y="T1"/>
                  </a:cxn>
                  <a:cxn ang="T11">
                    <a:pos x="T2" y="T3"/>
                  </a:cxn>
                  <a:cxn ang="T12">
                    <a:pos x="T4" y="T5"/>
                  </a:cxn>
                  <a:cxn ang="T13">
                    <a:pos x="T6" y="T7"/>
                  </a:cxn>
                  <a:cxn ang="T14">
                    <a:pos x="T8" y="T9"/>
                  </a:cxn>
                </a:cxnLst>
                <a:rect l="T15" t="T16" r="T17" b="T18"/>
                <a:pathLst>
                  <a:path w="5" h="532">
                    <a:moveTo>
                      <a:pt x="5" y="531"/>
                    </a:moveTo>
                    <a:lnTo>
                      <a:pt x="0" y="532"/>
                    </a:lnTo>
                    <a:lnTo>
                      <a:pt x="0" y="1"/>
                    </a:lnTo>
                    <a:lnTo>
                      <a:pt x="5" y="0"/>
                    </a:lnTo>
                    <a:lnTo>
                      <a:pt x="5" y="531"/>
                    </a:lnTo>
                    <a:close/>
                  </a:path>
                </a:pathLst>
              </a:custGeom>
              <a:solidFill>
                <a:srgbClr val="A161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76" name="Freeform 913"/>
              <p:cNvSpPr>
                <a:spLocks/>
              </p:cNvSpPr>
              <p:nvPr/>
            </p:nvSpPr>
            <p:spPr bwMode="auto">
              <a:xfrm>
                <a:off x="2790" y="3319"/>
                <a:ext cx="6" cy="533"/>
              </a:xfrm>
              <a:custGeom>
                <a:avLst/>
                <a:gdLst>
                  <a:gd name="T0" fmla="*/ 6 w 6"/>
                  <a:gd name="T1" fmla="*/ 531 h 533"/>
                  <a:gd name="T2" fmla="*/ 0 w 6"/>
                  <a:gd name="T3" fmla="*/ 533 h 533"/>
                  <a:gd name="T4" fmla="*/ 0 w 6"/>
                  <a:gd name="T5" fmla="*/ 2 h 533"/>
                  <a:gd name="T6" fmla="*/ 6 w 6"/>
                  <a:gd name="T7" fmla="*/ 0 h 533"/>
                  <a:gd name="T8" fmla="*/ 6 w 6"/>
                  <a:gd name="T9" fmla="*/ 531 h 533"/>
                  <a:gd name="T10" fmla="*/ 0 60000 65536"/>
                  <a:gd name="T11" fmla="*/ 0 60000 65536"/>
                  <a:gd name="T12" fmla="*/ 0 60000 65536"/>
                  <a:gd name="T13" fmla="*/ 0 60000 65536"/>
                  <a:gd name="T14" fmla="*/ 0 60000 65536"/>
                  <a:gd name="T15" fmla="*/ 0 w 6"/>
                  <a:gd name="T16" fmla="*/ 0 h 533"/>
                  <a:gd name="T17" fmla="*/ 6 w 6"/>
                  <a:gd name="T18" fmla="*/ 533 h 533"/>
                </a:gdLst>
                <a:ahLst/>
                <a:cxnLst>
                  <a:cxn ang="T10">
                    <a:pos x="T0" y="T1"/>
                  </a:cxn>
                  <a:cxn ang="T11">
                    <a:pos x="T2" y="T3"/>
                  </a:cxn>
                  <a:cxn ang="T12">
                    <a:pos x="T4" y="T5"/>
                  </a:cxn>
                  <a:cxn ang="T13">
                    <a:pos x="T6" y="T7"/>
                  </a:cxn>
                  <a:cxn ang="T14">
                    <a:pos x="T8" y="T9"/>
                  </a:cxn>
                </a:cxnLst>
                <a:rect l="T15" t="T16" r="T17" b="T18"/>
                <a:pathLst>
                  <a:path w="6" h="533">
                    <a:moveTo>
                      <a:pt x="6" y="531"/>
                    </a:moveTo>
                    <a:lnTo>
                      <a:pt x="0" y="533"/>
                    </a:lnTo>
                    <a:lnTo>
                      <a:pt x="0" y="2"/>
                    </a:lnTo>
                    <a:lnTo>
                      <a:pt x="6" y="0"/>
                    </a:lnTo>
                    <a:lnTo>
                      <a:pt x="6" y="531"/>
                    </a:lnTo>
                    <a:close/>
                  </a:path>
                </a:pathLst>
              </a:custGeom>
              <a:solidFill>
                <a:srgbClr val="A865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77" name="Freeform 914"/>
              <p:cNvSpPr>
                <a:spLocks/>
              </p:cNvSpPr>
              <p:nvPr/>
            </p:nvSpPr>
            <p:spPr bwMode="auto">
              <a:xfrm>
                <a:off x="2784" y="3321"/>
                <a:ext cx="6" cy="533"/>
              </a:xfrm>
              <a:custGeom>
                <a:avLst/>
                <a:gdLst>
                  <a:gd name="T0" fmla="*/ 6 w 6"/>
                  <a:gd name="T1" fmla="*/ 531 h 533"/>
                  <a:gd name="T2" fmla="*/ 0 w 6"/>
                  <a:gd name="T3" fmla="*/ 533 h 533"/>
                  <a:gd name="T4" fmla="*/ 0 w 6"/>
                  <a:gd name="T5" fmla="*/ 2 h 533"/>
                  <a:gd name="T6" fmla="*/ 6 w 6"/>
                  <a:gd name="T7" fmla="*/ 0 h 533"/>
                  <a:gd name="T8" fmla="*/ 6 w 6"/>
                  <a:gd name="T9" fmla="*/ 531 h 533"/>
                  <a:gd name="T10" fmla="*/ 0 60000 65536"/>
                  <a:gd name="T11" fmla="*/ 0 60000 65536"/>
                  <a:gd name="T12" fmla="*/ 0 60000 65536"/>
                  <a:gd name="T13" fmla="*/ 0 60000 65536"/>
                  <a:gd name="T14" fmla="*/ 0 60000 65536"/>
                  <a:gd name="T15" fmla="*/ 0 w 6"/>
                  <a:gd name="T16" fmla="*/ 0 h 533"/>
                  <a:gd name="T17" fmla="*/ 6 w 6"/>
                  <a:gd name="T18" fmla="*/ 533 h 533"/>
                </a:gdLst>
                <a:ahLst/>
                <a:cxnLst>
                  <a:cxn ang="T10">
                    <a:pos x="T0" y="T1"/>
                  </a:cxn>
                  <a:cxn ang="T11">
                    <a:pos x="T2" y="T3"/>
                  </a:cxn>
                  <a:cxn ang="T12">
                    <a:pos x="T4" y="T5"/>
                  </a:cxn>
                  <a:cxn ang="T13">
                    <a:pos x="T6" y="T7"/>
                  </a:cxn>
                  <a:cxn ang="T14">
                    <a:pos x="T8" y="T9"/>
                  </a:cxn>
                </a:cxnLst>
                <a:rect l="T15" t="T16" r="T17" b="T18"/>
                <a:pathLst>
                  <a:path w="6" h="533">
                    <a:moveTo>
                      <a:pt x="6" y="531"/>
                    </a:moveTo>
                    <a:lnTo>
                      <a:pt x="0" y="533"/>
                    </a:lnTo>
                    <a:lnTo>
                      <a:pt x="0" y="2"/>
                    </a:lnTo>
                    <a:lnTo>
                      <a:pt x="6" y="0"/>
                    </a:lnTo>
                    <a:lnTo>
                      <a:pt x="6" y="531"/>
                    </a:lnTo>
                    <a:close/>
                  </a:path>
                </a:pathLst>
              </a:custGeom>
              <a:solidFill>
                <a:srgbClr val="AE6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78" name="Freeform 915"/>
              <p:cNvSpPr>
                <a:spLocks/>
              </p:cNvSpPr>
              <p:nvPr/>
            </p:nvSpPr>
            <p:spPr bwMode="auto">
              <a:xfrm>
                <a:off x="2776" y="3323"/>
                <a:ext cx="8" cy="532"/>
              </a:xfrm>
              <a:custGeom>
                <a:avLst/>
                <a:gdLst>
                  <a:gd name="T0" fmla="*/ 8 w 8"/>
                  <a:gd name="T1" fmla="*/ 531 h 532"/>
                  <a:gd name="T2" fmla="*/ 0 w 8"/>
                  <a:gd name="T3" fmla="*/ 532 h 532"/>
                  <a:gd name="T4" fmla="*/ 0 w 8"/>
                  <a:gd name="T5" fmla="*/ 1 h 532"/>
                  <a:gd name="T6" fmla="*/ 8 w 8"/>
                  <a:gd name="T7" fmla="*/ 0 h 532"/>
                  <a:gd name="T8" fmla="*/ 8 w 8"/>
                  <a:gd name="T9" fmla="*/ 531 h 532"/>
                  <a:gd name="T10" fmla="*/ 0 60000 65536"/>
                  <a:gd name="T11" fmla="*/ 0 60000 65536"/>
                  <a:gd name="T12" fmla="*/ 0 60000 65536"/>
                  <a:gd name="T13" fmla="*/ 0 60000 65536"/>
                  <a:gd name="T14" fmla="*/ 0 60000 65536"/>
                  <a:gd name="T15" fmla="*/ 0 w 8"/>
                  <a:gd name="T16" fmla="*/ 0 h 532"/>
                  <a:gd name="T17" fmla="*/ 8 w 8"/>
                  <a:gd name="T18" fmla="*/ 532 h 532"/>
                </a:gdLst>
                <a:ahLst/>
                <a:cxnLst>
                  <a:cxn ang="T10">
                    <a:pos x="T0" y="T1"/>
                  </a:cxn>
                  <a:cxn ang="T11">
                    <a:pos x="T2" y="T3"/>
                  </a:cxn>
                  <a:cxn ang="T12">
                    <a:pos x="T4" y="T5"/>
                  </a:cxn>
                  <a:cxn ang="T13">
                    <a:pos x="T6" y="T7"/>
                  </a:cxn>
                  <a:cxn ang="T14">
                    <a:pos x="T8" y="T9"/>
                  </a:cxn>
                </a:cxnLst>
                <a:rect l="T15" t="T16" r="T17" b="T18"/>
                <a:pathLst>
                  <a:path w="8" h="532">
                    <a:moveTo>
                      <a:pt x="8" y="531"/>
                    </a:moveTo>
                    <a:lnTo>
                      <a:pt x="0" y="532"/>
                    </a:lnTo>
                    <a:lnTo>
                      <a:pt x="0" y="1"/>
                    </a:lnTo>
                    <a:lnTo>
                      <a:pt x="8" y="0"/>
                    </a:lnTo>
                    <a:lnTo>
                      <a:pt x="8" y="531"/>
                    </a:lnTo>
                    <a:close/>
                  </a:path>
                </a:pathLst>
              </a:custGeom>
              <a:solidFill>
                <a:srgbClr val="B56D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79" name="Freeform 916"/>
              <p:cNvSpPr>
                <a:spLocks/>
              </p:cNvSpPr>
              <p:nvPr/>
            </p:nvSpPr>
            <p:spPr bwMode="auto">
              <a:xfrm>
                <a:off x="2768" y="3324"/>
                <a:ext cx="8" cy="532"/>
              </a:xfrm>
              <a:custGeom>
                <a:avLst/>
                <a:gdLst>
                  <a:gd name="T0" fmla="*/ 8 w 8"/>
                  <a:gd name="T1" fmla="*/ 531 h 532"/>
                  <a:gd name="T2" fmla="*/ 0 w 8"/>
                  <a:gd name="T3" fmla="*/ 532 h 532"/>
                  <a:gd name="T4" fmla="*/ 0 w 8"/>
                  <a:gd name="T5" fmla="*/ 1 h 532"/>
                  <a:gd name="T6" fmla="*/ 8 w 8"/>
                  <a:gd name="T7" fmla="*/ 0 h 532"/>
                  <a:gd name="T8" fmla="*/ 8 w 8"/>
                  <a:gd name="T9" fmla="*/ 531 h 532"/>
                  <a:gd name="T10" fmla="*/ 0 60000 65536"/>
                  <a:gd name="T11" fmla="*/ 0 60000 65536"/>
                  <a:gd name="T12" fmla="*/ 0 60000 65536"/>
                  <a:gd name="T13" fmla="*/ 0 60000 65536"/>
                  <a:gd name="T14" fmla="*/ 0 60000 65536"/>
                  <a:gd name="T15" fmla="*/ 0 w 8"/>
                  <a:gd name="T16" fmla="*/ 0 h 532"/>
                  <a:gd name="T17" fmla="*/ 8 w 8"/>
                  <a:gd name="T18" fmla="*/ 532 h 532"/>
                </a:gdLst>
                <a:ahLst/>
                <a:cxnLst>
                  <a:cxn ang="T10">
                    <a:pos x="T0" y="T1"/>
                  </a:cxn>
                  <a:cxn ang="T11">
                    <a:pos x="T2" y="T3"/>
                  </a:cxn>
                  <a:cxn ang="T12">
                    <a:pos x="T4" y="T5"/>
                  </a:cxn>
                  <a:cxn ang="T13">
                    <a:pos x="T6" y="T7"/>
                  </a:cxn>
                  <a:cxn ang="T14">
                    <a:pos x="T8" y="T9"/>
                  </a:cxn>
                </a:cxnLst>
                <a:rect l="T15" t="T16" r="T17" b="T18"/>
                <a:pathLst>
                  <a:path w="8" h="532">
                    <a:moveTo>
                      <a:pt x="8" y="531"/>
                    </a:moveTo>
                    <a:lnTo>
                      <a:pt x="0" y="532"/>
                    </a:lnTo>
                    <a:lnTo>
                      <a:pt x="0" y="1"/>
                    </a:lnTo>
                    <a:lnTo>
                      <a:pt x="8" y="0"/>
                    </a:lnTo>
                    <a:lnTo>
                      <a:pt x="8" y="531"/>
                    </a:lnTo>
                    <a:close/>
                  </a:path>
                </a:pathLst>
              </a:custGeom>
              <a:solidFill>
                <a:srgbClr val="BC71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80" name="Freeform 917"/>
              <p:cNvSpPr>
                <a:spLocks/>
              </p:cNvSpPr>
              <p:nvPr/>
            </p:nvSpPr>
            <p:spPr bwMode="auto">
              <a:xfrm>
                <a:off x="2759" y="3325"/>
                <a:ext cx="9" cy="532"/>
              </a:xfrm>
              <a:custGeom>
                <a:avLst/>
                <a:gdLst>
                  <a:gd name="T0" fmla="*/ 9 w 9"/>
                  <a:gd name="T1" fmla="*/ 531 h 532"/>
                  <a:gd name="T2" fmla="*/ 0 w 9"/>
                  <a:gd name="T3" fmla="*/ 532 h 532"/>
                  <a:gd name="T4" fmla="*/ 0 w 9"/>
                  <a:gd name="T5" fmla="*/ 1 h 532"/>
                  <a:gd name="T6" fmla="*/ 9 w 9"/>
                  <a:gd name="T7" fmla="*/ 0 h 532"/>
                  <a:gd name="T8" fmla="*/ 9 w 9"/>
                  <a:gd name="T9" fmla="*/ 531 h 532"/>
                  <a:gd name="T10" fmla="*/ 0 60000 65536"/>
                  <a:gd name="T11" fmla="*/ 0 60000 65536"/>
                  <a:gd name="T12" fmla="*/ 0 60000 65536"/>
                  <a:gd name="T13" fmla="*/ 0 60000 65536"/>
                  <a:gd name="T14" fmla="*/ 0 60000 65536"/>
                  <a:gd name="T15" fmla="*/ 0 w 9"/>
                  <a:gd name="T16" fmla="*/ 0 h 532"/>
                  <a:gd name="T17" fmla="*/ 9 w 9"/>
                  <a:gd name="T18" fmla="*/ 532 h 532"/>
                </a:gdLst>
                <a:ahLst/>
                <a:cxnLst>
                  <a:cxn ang="T10">
                    <a:pos x="T0" y="T1"/>
                  </a:cxn>
                  <a:cxn ang="T11">
                    <a:pos x="T2" y="T3"/>
                  </a:cxn>
                  <a:cxn ang="T12">
                    <a:pos x="T4" y="T5"/>
                  </a:cxn>
                  <a:cxn ang="T13">
                    <a:pos x="T6" y="T7"/>
                  </a:cxn>
                  <a:cxn ang="T14">
                    <a:pos x="T8" y="T9"/>
                  </a:cxn>
                </a:cxnLst>
                <a:rect l="T15" t="T16" r="T17" b="T18"/>
                <a:pathLst>
                  <a:path w="9" h="532">
                    <a:moveTo>
                      <a:pt x="9" y="531"/>
                    </a:moveTo>
                    <a:lnTo>
                      <a:pt x="0" y="532"/>
                    </a:lnTo>
                    <a:lnTo>
                      <a:pt x="0" y="1"/>
                    </a:lnTo>
                    <a:lnTo>
                      <a:pt x="9" y="0"/>
                    </a:lnTo>
                    <a:lnTo>
                      <a:pt x="9" y="531"/>
                    </a:lnTo>
                    <a:close/>
                  </a:path>
                </a:pathLst>
              </a:custGeom>
              <a:solidFill>
                <a:srgbClr val="C375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81" name="Freeform 918"/>
              <p:cNvSpPr>
                <a:spLocks/>
              </p:cNvSpPr>
              <p:nvPr/>
            </p:nvSpPr>
            <p:spPr bwMode="auto">
              <a:xfrm>
                <a:off x="2750" y="3326"/>
                <a:ext cx="9" cy="532"/>
              </a:xfrm>
              <a:custGeom>
                <a:avLst/>
                <a:gdLst>
                  <a:gd name="T0" fmla="*/ 9 w 9"/>
                  <a:gd name="T1" fmla="*/ 531 h 532"/>
                  <a:gd name="T2" fmla="*/ 0 w 9"/>
                  <a:gd name="T3" fmla="*/ 532 h 532"/>
                  <a:gd name="T4" fmla="*/ 0 w 9"/>
                  <a:gd name="T5" fmla="*/ 1 h 532"/>
                  <a:gd name="T6" fmla="*/ 9 w 9"/>
                  <a:gd name="T7" fmla="*/ 0 h 532"/>
                  <a:gd name="T8" fmla="*/ 9 w 9"/>
                  <a:gd name="T9" fmla="*/ 531 h 532"/>
                  <a:gd name="T10" fmla="*/ 0 60000 65536"/>
                  <a:gd name="T11" fmla="*/ 0 60000 65536"/>
                  <a:gd name="T12" fmla="*/ 0 60000 65536"/>
                  <a:gd name="T13" fmla="*/ 0 60000 65536"/>
                  <a:gd name="T14" fmla="*/ 0 60000 65536"/>
                  <a:gd name="T15" fmla="*/ 0 w 9"/>
                  <a:gd name="T16" fmla="*/ 0 h 532"/>
                  <a:gd name="T17" fmla="*/ 9 w 9"/>
                  <a:gd name="T18" fmla="*/ 532 h 532"/>
                </a:gdLst>
                <a:ahLst/>
                <a:cxnLst>
                  <a:cxn ang="T10">
                    <a:pos x="T0" y="T1"/>
                  </a:cxn>
                  <a:cxn ang="T11">
                    <a:pos x="T2" y="T3"/>
                  </a:cxn>
                  <a:cxn ang="T12">
                    <a:pos x="T4" y="T5"/>
                  </a:cxn>
                  <a:cxn ang="T13">
                    <a:pos x="T6" y="T7"/>
                  </a:cxn>
                  <a:cxn ang="T14">
                    <a:pos x="T8" y="T9"/>
                  </a:cxn>
                </a:cxnLst>
                <a:rect l="T15" t="T16" r="T17" b="T18"/>
                <a:pathLst>
                  <a:path w="9" h="532">
                    <a:moveTo>
                      <a:pt x="9" y="531"/>
                    </a:moveTo>
                    <a:lnTo>
                      <a:pt x="0" y="532"/>
                    </a:lnTo>
                    <a:lnTo>
                      <a:pt x="0" y="1"/>
                    </a:lnTo>
                    <a:lnTo>
                      <a:pt x="9" y="0"/>
                    </a:lnTo>
                    <a:lnTo>
                      <a:pt x="9" y="531"/>
                    </a:lnTo>
                    <a:close/>
                  </a:path>
                </a:pathLst>
              </a:custGeom>
              <a:solidFill>
                <a:srgbClr val="C97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82" name="Freeform 919"/>
              <p:cNvSpPr>
                <a:spLocks/>
              </p:cNvSpPr>
              <p:nvPr/>
            </p:nvSpPr>
            <p:spPr bwMode="auto">
              <a:xfrm>
                <a:off x="2740" y="3327"/>
                <a:ext cx="10" cy="531"/>
              </a:xfrm>
              <a:custGeom>
                <a:avLst/>
                <a:gdLst>
                  <a:gd name="T0" fmla="*/ 10 w 10"/>
                  <a:gd name="T1" fmla="*/ 531 h 531"/>
                  <a:gd name="T2" fmla="*/ 0 w 10"/>
                  <a:gd name="T3" fmla="*/ 531 h 531"/>
                  <a:gd name="T4" fmla="*/ 0 w 10"/>
                  <a:gd name="T5" fmla="*/ 1 h 531"/>
                  <a:gd name="T6" fmla="*/ 10 w 10"/>
                  <a:gd name="T7" fmla="*/ 0 h 531"/>
                  <a:gd name="T8" fmla="*/ 10 w 10"/>
                  <a:gd name="T9" fmla="*/ 531 h 531"/>
                  <a:gd name="T10" fmla="*/ 0 60000 65536"/>
                  <a:gd name="T11" fmla="*/ 0 60000 65536"/>
                  <a:gd name="T12" fmla="*/ 0 60000 65536"/>
                  <a:gd name="T13" fmla="*/ 0 60000 65536"/>
                  <a:gd name="T14" fmla="*/ 0 60000 65536"/>
                  <a:gd name="T15" fmla="*/ 0 w 10"/>
                  <a:gd name="T16" fmla="*/ 0 h 531"/>
                  <a:gd name="T17" fmla="*/ 10 w 10"/>
                  <a:gd name="T18" fmla="*/ 531 h 531"/>
                </a:gdLst>
                <a:ahLst/>
                <a:cxnLst>
                  <a:cxn ang="T10">
                    <a:pos x="T0" y="T1"/>
                  </a:cxn>
                  <a:cxn ang="T11">
                    <a:pos x="T2" y="T3"/>
                  </a:cxn>
                  <a:cxn ang="T12">
                    <a:pos x="T4" y="T5"/>
                  </a:cxn>
                  <a:cxn ang="T13">
                    <a:pos x="T6" y="T7"/>
                  </a:cxn>
                  <a:cxn ang="T14">
                    <a:pos x="T8" y="T9"/>
                  </a:cxn>
                </a:cxnLst>
                <a:rect l="T15" t="T16" r="T17" b="T18"/>
                <a:pathLst>
                  <a:path w="10" h="531">
                    <a:moveTo>
                      <a:pt x="10" y="531"/>
                    </a:moveTo>
                    <a:lnTo>
                      <a:pt x="0" y="531"/>
                    </a:lnTo>
                    <a:lnTo>
                      <a:pt x="0" y="1"/>
                    </a:lnTo>
                    <a:lnTo>
                      <a:pt x="10" y="0"/>
                    </a:lnTo>
                    <a:lnTo>
                      <a:pt x="10" y="531"/>
                    </a:lnTo>
                    <a:close/>
                  </a:path>
                </a:pathLst>
              </a:custGeom>
              <a:solidFill>
                <a:srgbClr val="D07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83" name="Freeform 920"/>
              <p:cNvSpPr>
                <a:spLocks/>
              </p:cNvSpPr>
              <p:nvPr/>
            </p:nvSpPr>
            <p:spPr bwMode="auto">
              <a:xfrm>
                <a:off x="2729" y="3328"/>
                <a:ext cx="11" cy="531"/>
              </a:xfrm>
              <a:custGeom>
                <a:avLst/>
                <a:gdLst>
                  <a:gd name="T0" fmla="*/ 11 w 11"/>
                  <a:gd name="T1" fmla="*/ 530 h 531"/>
                  <a:gd name="T2" fmla="*/ 0 w 11"/>
                  <a:gd name="T3" fmla="*/ 531 h 531"/>
                  <a:gd name="T4" fmla="*/ 0 w 11"/>
                  <a:gd name="T5" fmla="*/ 0 h 531"/>
                  <a:gd name="T6" fmla="*/ 11 w 11"/>
                  <a:gd name="T7" fmla="*/ 0 h 531"/>
                  <a:gd name="T8" fmla="*/ 11 w 11"/>
                  <a:gd name="T9" fmla="*/ 530 h 531"/>
                  <a:gd name="T10" fmla="*/ 0 60000 65536"/>
                  <a:gd name="T11" fmla="*/ 0 60000 65536"/>
                  <a:gd name="T12" fmla="*/ 0 60000 65536"/>
                  <a:gd name="T13" fmla="*/ 0 60000 65536"/>
                  <a:gd name="T14" fmla="*/ 0 60000 65536"/>
                  <a:gd name="T15" fmla="*/ 0 w 11"/>
                  <a:gd name="T16" fmla="*/ 0 h 531"/>
                  <a:gd name="T17" fmla="*/ 11 w 11"/>
                  <a:gd name="T18" fmla="*/ 531 h 531"/>
                </a:gdLst>
                <a:ahLst/>
                <a:cxnLst>
                  <a:cxn ang="T10">
                    <a:pos x="T0" y="T1"/>
                  </a:cxn>
                  <a:cxn ang="T11">
                    <a:pos x="T2" y="T3"/>
                  </a:cxn>
                  <a:cxn ang="T12">
                    <a:pos x="T4" y="T5"/>
                  </a:cxn>
                  <a:cxn ang="T13">
                    <a:pos x="T6" y="T7"/>
                  </a:cxn>
                  <a:cxn ang="T14">
                    <a:pos x="T8" y="T9"/>
                  </a:cxn>
                </a:cxnLst>
                <a:rect l="T15" t="T16" r="T17" b="T18"/>
                <a:pathLst>
                  <a:path w="11" h="531">
                    <a:moveTo>
                      <a:pt x="11" y="530"/>
                    </a:moveTo>
                    <a:lnTo>
                      <a:pt x="0" y="531"/>
                    </a:lnTo>
                    <a:lnTo>
                      <a:pt x="0" y="0"/>
                    </a:lnTo>
                    <a:lnTo>
                      <a:pt x="11" y="0"/>
                    </a:lnTo>
                    <a:lnTo>
                      <a:pt x="11" y="530"/>
                    </a:lnTo>
                    <a:close/>
                  </a:path>
                </a:pathLst>
              </a:custGeom>
              <a:solidFill>
                <a:srgbClr val="D781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84" name="Rectangle 921"/>
              <p:cNvSpPr>
                <a:spLocks noChangeArrowheads="1"/>
              </p:cNvSpPr>
              <p:nvPr/>
            </p:nvSpPr>
            <p:spPr bwMode="auto">
              <a:xfrm>
                <a:off x="2714" y="3328"/>
                <a:ext cx="15" cy="531"/>
              </a:xfrm>
              <a:prstGeom prst="rect">
                <a:avLst/>
              </a:prstGeom>
              <a:solidFill>
                <a:srgbClr val="DD85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985" name="Rectangle 922"/>
              <p:cNvSpPr>
                <a:spLocks noChangeArrowheads="1"/>
              </p:cNvSpPr>
              <p:nvPr/>
            </p:nvSpPr>
            <p:spPr bwMode="auto">
              <a:xfrm>
                <a:off x="2704" y="3328"/>
                <a:ext cx="10" cy="531"/>
              </a:xfrm>
              <a:prstGeom prst="rect">
                <a:avLst/>
              </a:prstGeom>
              <a:solidFill>
                <a:srgbClr val="E48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986" name="Freeform 923"/>
              <p:cNvSpPr>
                <a:spLocks/>
              </p:cNvSpPr>
              <p:nvPr/>
            </p:nvSpPr>
            <p:spPr bwMode="auto">
              <a:xfrm>
                <a:off x="2694" y="3328"/>
                <a:ext cx="10" cy="531"/>
              </a:xfrm>
              <a:custGeom>
                <a:avLst/>
                <a:gdLst>
                  <a:gd name="T0" fmla="*/ 10 w 10"/>
                  <a:gd name="T1" fmla="*/ 531 h 531"/>
                  <a:gd name="T2" fmla="*/ 0 w 10"/>
                  <a:gd name="T3" fmla="*/ 530 h 531"/>
                  <a:gd name="T4" fmla="*/ 0 w 10"/>
                  <a:gd name="T5" fmla="*/ 0 h 531"/>
                  <a:gd name="T6" fmla="*/ 10 w 10"/>
                  <a:gd name="T7" fmla="*/ 0 h 531"/>
                  <a:gd name="T8" fmla="*/ 10 w 10"/>
                  <a:gd name="T9" fmla="*/ 531 h 531"/>
                  <a:gd name="T10" fmla="*/ 0 60000 65536"/>
                  <a:gd name="T11" fmla="*/ 0 60000 65536"/>
                  <a:gd name="T12" fmla="*/ 0 60000 65536"/>
                  <a:gd name="T13" fmla="*/ 0 60000 65536"/>
                  <a:gd name="T14" fmla="*/ 0 60000 65536"/>
                  <a:gd name="T15" fmla="*/ 0 w 10"/>
                  <a:gd name="T16" fmla="*/ 0 h 531"/>
                  <a:gd name="T17" fmla="*/ 10 w 10"/>
                  <a:gd name="T18" fmla="*/ 531 h 531"/>
                </a:gdLst>
                <a:ahLst/>
                <a:cxnLst>
                  <a:cxn ang="T10">
                    <a:pos x="T0" y="T1"/>
                  </a:cxn>
                  <a:cxn ang="T11">
                    <a:pos x="T2" y="T3"/>
                  </a:cxn>
                  <a:cxn ang="T12">
                    <a:pos x="T4" y="T5"/>
                  </a:cxn>
                  <a:cxn ang="T13">
                    <a:pos x="T6" y="T7"/>
                  </a:cxn>
                  <a:cxn ang="T14">
                    <a:pos x="T8" y="T9"/>
                  </a:cxn>
                </a:cxnLst>
                <a:rect l="T15" t="T16" r="T17" b="T18"/>
                <a:pathLst>
                  <a:path w="10" h="531">
                    <a:moveTo>
                      <a:pt x="10" y="531"/>
                    </a:moveTo>
                    <a:lnTo>
                      <a:pt x="0" y="530"/>
                    </a:lnTo>
                    <a:lnTo>
                      <a:pt x="0" y="0"/>
                    </a:lnTo>
                    <a:lnTo>
                      <a:pt x="10" y="0"/>
                    </a:lnTo>
                    <a:lnTo>
                      <a:pt x="10" y="531"/>
                    </a:lnTo>
                    <a:close/>
                  </a:path>
                </a:pathLst>
              </a:custGeom>
              <a:solidFill>
                <a:srgbClr val="EB8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87" name="Rectangle 924"/>
              <p:cNvSpPr>
                <a:spLocks noChangeArrowheads="1"/>
              </p:cNvSpPr>
              <p:nvPr/>
            </p:nvSpPr>
            <p:spPr bwMode="auto">
              <a:xfrm>
                <a:off x="2686" y="3328"/>
                <a:ext cx="8" cy="530"/>
              </a:xfrm>
              <a:prstGeom prst="rect">
                <a:avLst/>
              </a:prstGeom>
              <a:solidFill>
                <a:srgbClr val="F29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988" name="Freeform 925"/>
              <p:cNvSpPr>
                <a:spLocks/>
              </p:cNvSpPr>
              <p:nvPr/>
            </p:nvSpPr>
            <p:spPr bwMode="auto">
              <a:xfrm>
                <a:off x="2677" y="3327"/>
                <a:ext cx="9" cy="531"/>
              </a:xfrm>
              <a:custGeom>
                <a:avLst/>
                <a:gdLst>
                  <a:gd name="T0" fmla="*/ 9 w 9"/>
                  <a:gd name="T1" fmla="*/ 531 h 531"/>
                  <a:gd name="T2" fmla="*/ 0 w 9"/>
                  <a:gd name="T3" fmla="*/ 531 h 531"/>
                  <a:gd name="T4" fmla="*/ 0 w 9"/>
                  <a:gd name="T5" fmla="*/ 0 h 531"/>
                  <a:gd name="T6" fmla="*/ 9 w 9"/>
                  <a:gd name="T7" fmla="*/ 1 h 531"/>
                  <a:gd name="T8" fmla="*/ 9 w 9"/>
                  <a:gd name="T9" fmla="*/ 531 h 531"/>
                  <a:gd name="T10" fmla="*/ 0 60000 65536"/>
                  <a:gd name="T11" fmla="*/ 0 60000 65536"/>
                  <a:gd name="T12" fmla="*/ 0 60000 65536"/>
                  <a:gd name="T13" fmla="*/ 0 60000 65536"/>
                  <a:gd name="T14" fmla="*/ 0 60000 65536"/>
                  <a:gd name="T15" fmla="*/ 0 w 9"/>
                  <a:gd name="T16" fmla="*/ 0 h 531"/>
                  <a:gd name="T17" fmla="*/ 9 w 9"/>
                  <a:gd name="T18" fmla="*/ 531 h 531"/>
                </a:gdLst>
                <a:ahLst/>
                <a:cxnLst>
                  <a:cxn ang="T10">
                    <a:pos x="T0" y="T1"/>
                  </a:cxn>
                  <a:cxn ang="T11">
                    <a:pos x="T2" y="T3"/>
                  </a:cxn>
                  <a:cxn ang="T12">
                    <a:pos x="T4" y="T5"/>
                  </a:cxn>
                  <a:cxn ang="T13">
                    <a:pos x="T6" y="T7"/>
                  </a:cxn>
                  <a:cxn ang="T14">
                    <a:pos x="T8" y="T9"/>
                  </a:cxn>
                </a:cxnLst>
                <a:rect l="T15" t="T16" r="T17" b="T18"/>
                <a:pathLst>
                  <a:path w="9" h="531">
                    <a:moveTo>
                      <a:pt x="9" y="531"/>
                    </a:moveTo>
                    <a:lnTo>
                      <a:pt x="0" y="531"/>
                    </a:lnTo>
                    <a:lnTo>
                      <a:pt x="0" y="0"/>
                    </a:lnTo>
                    <a:lnTo>
                      <a:pt x="9" y="1"/>
                    </a:lnTo>
                    <a:lnTo>
                      <a:pt x="9" y="531"/>
                    </a:lnTo>
                    <a:close/>
                  </a:path>
                </a:pathLst>
              </a:custGeom>
              <a:solidFill>
                <a:srgbClr val="F895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89" name="Freeform 926"/>
              <p:cNvSpPr>
                <a:spLocks/>
              </p:cNvSpPr>
              <p:nvPr/>
            </p:nvSpPr>
            <p:spPr bwMode="auto">
              <a:xfrm>
                <a:off x="2670" y="3326"/>
                <a:ext cx="7" cy="532"/>
              </a:xfrm>
              <a:custGeom>
                <a:avLst/>
                <a:gdLst>
                  <a:gd name="T0" fmla="*/ 7 w 7"/>
                  <a:gd name="T1" fmla="*/ 532 h 532"/>
                  <a:gd name="T2" fmla="*/ 0 w 7"/>
                  <a:gd name="T3" fmla="*/ 531 h 532"/>
                  <a:gd name="T4" fmla="*/ 0 w 7"/>
                  <a:gd name="T5" fmla="*/ 0 h 532"/>
                  <a:gd name="T6" fmla="*/ 7 w 7"/>
                  <a:gd name="T7" fmla="*/ 1 h 532"/>
                  <a:gd name="T8" fmla="*/ 7 w 7"/>
                  <a:gd name="T9" fmla="*/ 532 h 532"/>
                  <a:gd name="T10" fmla="*/ 0 60000 65536"/>
                  <a:gd name="T11" fmla="*/ 0 60000 65536"/>
                  <a:gd name="T12" fmla="*/ 0 60000 65536"/>
                  <a:gd name="T13" fmla="*/ 0 60000 65536"/>
                  <a:gd name="T14" fmla="*/ 0 60000 65536"/>
                  <a:gd name="T15" fmla="*/ 0 w 7"/>
                  <a:gd name="T16" fmla="*/ 0 h 532"/>
                  <a:gd name="T17" fmla="*/ 7 w 7"/>
                  <a:gd name="T18" fmla="*/ 532 h 532"/>
                </a:gdLst>
                <a:ahLst/>
                <a:cxnLst>
                  <a:cxn ang="T10">
                    <a:pos x="T0" y="T1"/>
                  </a:cxn>
                  <a:cxn ang="T11">
                    <a:pos x="T2" y="T3"/>
                  </a:cxn>
                  <a:cxn ang="T12">
                    <a:pos x="T4" y="T5"/>
                  </a:cxn>
                  <a:cxn ang="T13">
                    <a:pos x="T6" y="T7"/>
                  </a:cxn>
                  <a:cxn ang="T14">
                    <a:pos x="T8" y="T9"/>
                  </a:cxn>
                </a:cxnLst>
                <a:rect l="T15" t="T16" r="T17" b="T18"/>
                <a:pathLst>
                  <a:path w="7" h="532">
                    <a:moveTo>
                      <a:pt x="7" y="532"/>
                    </a:moveTo>
                    <a:lnTo>
                      <a:pt x="0" y="531"/>
                    </a:lnTo>
                    <a:lnTo>
                      <a:pt x="0" y="0"/>
                    </a:lnTo>
                    <a:lnTo>
                      <a:pt x="7" y="1"/>
                    </a:lnTo>
                    <a:lnTo>
                      <a:pt x="7" y="532"/>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90" name="Freeform 927"/>
              <p:cNvSpPr>
                <a:spLocks/>
              </p:cNvSpPr>
              <p:nvPr/>
            </p:nvSpPr>
            <p:spPr bwMode="auto">
              <a:xfrm>
                <a:off x="2663" y="3324"/>
                <a:ext cx="7" cy="533"/>
              </a:xfrm>
              <a:custGeom>
                <a:avLst/>
                <a:gdLst>
                  <a:gd name="T0" fmla="*/ 7 w 7"/>
                  <a:gd name="T1" fmla="*/ 533 h 533"/>
                  <a:gd name="T2" fmla="*/ 0 w 7"/>
                  <a:gd name="T3" fmla="*/ 531 h 533"/>
                  <a:gd name="T4" fmla="*/ 0 w 7"/>
                  <a:gd name="T5" fmla="*/ 0 h 533"/>
                  <a:gd name="T6" fmla="*/ 7 w 7"/>
                  <a:gd name="T7" fmla="*/ 2 h 533"/>
                  <a:gd name="T8" fmla="*/ 7 w 7"/>
                  <a:gd name="T9" fmla="*/ 533 h 533"/>
                  <a:gd name="T10" fmla="*/ 0 60000 65536"/>
                  <a:gd name="T11" fmla="*/ 0 60000 65536"/>
                  <a:gd name="T12" fmla="*/ 0 60000 65536"/>
                  <a:gd name="T13" fmla="*/ 0 60000 65536"/>
                  <a:gd name="T14" fmla="*/ 0 60000 65536"/>
                  <a:gd name="T15" fmla="*/ 0 w 7"/>
                  <a:gd name="T16" fmla="*/ 0 h 533"/>
                  <a:gd name="T17" fmla="*/ 7 w 7"/>
                  <a:gd name="T18" fmla="*/ 533 h 533"/>
                </a:gdLst>
                <a:ahLst/>
                <a:cxnLst>
                  <a:cxn ang="T10">
                    <a:pos x="T0" y="T1"/>
                  </a:cxn>
                  <a:cxn ang="T11">
                    <a:pos x="T2" y="T3"/>
                  </a:cxn>
                  <a:cxn ang="T12">
                    <a:pos x="T4" y="T5"/>
                  </a:cxn>
                  <a:cxn ang="T13">
                    <a:pos x="T6" y="T7"/>
                  </a:cxn>
                  <a:cxn ang="T14">
                    <a:pos x="T8" y="T9"/>
                  </a:cxn>
                </a:cxnLst>
                <a:rect l="T15" t="T16" r="T17" b="T18"/>
                <a:pathLst>
                  <a:path w="7" h="533">
                    <a:moveTo>
                      <a:pt x="7" y="533"/>
                    </a:moveTo>
                    <a:lnTo>
                      <a:pt x="0" y="531"/>
                    </a:lnTo>
                    <a:lnTo>
                      <a:pt x="0" y="0"/>
                    </a:lnTo>
                    <a:lnTo>
                      <a:pt x="7" y="2"/>
                    </a:lnTo>
                    <a:lnTo>
                      <a:pt x="7" y="533"/>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91" name="Freeform 928"/>
              <p:cNvSpPr>
                <a:spLocks/>
              </p:cNvSpPr>
              <p:nvPr/>
            </p:nvSpPr>
            <p:spPr bwMode="auto">
              <a:xfrm>
                <a:off x="2657" y="3324"/>
                <a:ext cx="6" cy="531"/>
              </a:xfrm>
              <a:custGeom>
                <a:avLst/>
                <a:gdLst>
                  <a:gd name="T0" fmla="*/ 6 w 6"/>
                  <a:gd name="T1" fmla="*/ 531 h 531"/>
                  <a:gd name="T2" fmla="*/ 0 w 6"/>
                  <a:gd name="T3" fmla="*/ 530 h 531"/>
                  <a:gd name="T4" fmla="*/ 0 w 6"/>
                  <a:gd name="T5" fmla="*/ 0 h 531"/>
                  <a:gd name="T6" fmla="*/ 6 w 6"/>
                  <a:gd name="T7" fmla="*/ 0 h 531"/>
                  <a:gd name="T8" fmla="*/ 6 w 6"/>
                  <a:gd name="T9" fmla="*/ 531 h 531"/>
                  <a:gd name="T10" fmla="*/ 0 60000 65536"/>
                  <a:gd name="T11" fmla="*/ 0 60000 65536"/>
                  <a:gd name="T12" fmla="*/ 0 60000 65536"/>
                  <a:gd name="T13" fmla="*/ 0 60000 65536"/>
                  <a:gd name="T14" fmla="*/ 0 60000 65536"/>
                  <a:gd name="T15" fmla="*/ 0 w 6"/>
                  <a:gd name="T16" fmla="*/ 0 h 531"/>
                  <a:gd name="T17" fmla="*/ 6 w 6"/>
                  <a:gd name="T18" fmla="*/ 531 h 531"/>
                </a:gdLst>
                <a:ahLst/>
                <a:cxnLst>
                  <a:cxn ang="T10">
                    <a:pos x="T0" y="T1"/>
                  </a:cxn>
                  <a:cxn ang="T11">
                    <a:pos x="T2" y="T3"/>
                  </a:cxn>
                  <a:cxn ang="T12">
                    <a:pos x="T4" y="T5"/>
                  </a:cxn>
                  <a:cxn ang="T13">
                    <a:pos x="T6" y="T7"/>
                  </a:cxn>
                  <a:cxn ang="T14">
                    <a:pos x="T8" y="T9"/>
                  </a:cxn>
                </a:cxnLst>
                <a:rect l="T15" t="T16" r="T17" b="T18"/>
                <a:pathLst>
                  <a:path w="6" h="531">
                    <a:moveTo>
                      <a:pt x="6" y="531"/>
                    </a:moveTo>
                    <a:lnTo>
                      <a:pt x="0" y="530"/>
                    </a:lnTo>
                    <a:lnTo>
                      <a:pt x="0" y="0"/>
                    </a:lnTo>
                    <a:lnTo>
                      <a:pt x="6" y="0"/>
                    </a:lnTo>
                    <a:lnTo>
                      <a:pt x="6" y="531"/>
                    </a:lnTo>
                    <a:close/>
                  </a:path>
                </a:pathLst>
              </a:custGeom>
              <a:solidFill>
                <a:srgbClr val="F895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92" name="Freeform 929"/>
              <p:cNvSpPr>
                <a:spLocks/>
              </p:cNvSpPr>
              <p:nvPr/>
            </p:nvSpPr>
            <p:spPr bwMode="auto">
              <a:xfrm>
                <a:off x="2653" y="3322"/>
                <a:ext cx="4" cy="532"/>
              </a:xfrm>
              <a:custGeom>
                <a:avLst/>
                <a:gdLst>
                  <a:gd name="T0" fmla="*/ 4 w 4"/>
                  <a:gd name="T1" fmla="*/ 532 h 532"/>
                  <a:gd name="T2" fmla="*/ 0 w 4"/>
                  <a:gd name="T3" fmla="*/ 531 h 532"/>
                  <a:gd name="T4" fmla="*/ 0 w 4"/>
                  <a:gd name="T5" fmla="*/ 0 h 532"/>
                  <a:gd name="T6" fmla="*/ 4 w 4"/>
                  <a:gd name="T7" fmla="*/ 2 h 532"/>
                  <a:gd name="T8" fmla="*/ 4 w 4"/>
                  <a:gd name="T9" fmla="*/ 532 h 532"/>
                  <a:gd name="T10" fmla="*/ 0 60000 65536"/>
                  <a:gd name="T11" fmla="*/ 0 60000 65536"/>
                  <a:gd name="T12" fmla="*/ 0 60000 65536"/>
                  <a:gd name="T13" fmla="*/ 0 60000 65536"/>
                  <a:gd name="T14" fmla="*/ 0 60000 65536"/>
                  <a:gd name="T15" fmla="*/ 0 w 4"/>
                  <a:gd name="T16" fmla="*/ 0 h 532"/>
                  <a:gd name="T17" fmla="*/ 4 w 4"/>
                  <a:gd name="T18" fmla="*/ 532 h 532"/>
                </a:gdLst>
                <a:ahLst/>
                <a:cxnLst>
                  <a:cxn ang="T10">
                    <a:pos x="T0" y="T1"/>
                  </a:cxn>
                  <a:cxn ang="T11">
                    <a:pos x="T2" y="T3"/>
                  </a:cxn>
                  <a:cxn ang="T12">
                    <a:pos x="T4" y="T5"/>
                  </a:cxn>
                  <a:cxn ang="T13">
                    <a:pos x="T6" y="T7"/>
                  </a:cxn>
                  <a:cxn ang="T14">
                    <a:pos x="T8" y="T9"/>
                  </a:cxn>
                </a:cxnLst>
                <a:rect l="T15" t="T16" r="T17" b="T18"/>
                <a:pathLst>
                  <a:path w="4" h="532">
                    <a:moveTo>
                      <a:pt x="4" y="532"/>
                    </a:moveTo>
                    <a:lnTo>
                      <a:pt x="0" y="531"/>
                    </a:lnTo>
                    <a:lnTo>
                      <a:pt x="0" y="0"/>
                    </a:lnTo>
                    <a:lnTo>
                      <a:pt x="4" y="2"/>
                    </a:lnTo>
                    <a:lnTo>
                      <a:pt x="4" y="532"/>
                    </a:lnTo>
                    <a:close/>
                  </a:path>
                </a:pathLst>
              </a:custGeom>
              <a:solidFill>
                <a:srgbClr val="F29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93" name="Freeform 930"/>
              <p:cNvSpPr>
                <a:spLocks/>
              </p:cNvSpPr>
              <p:nvPr/>
            </p:nvSpPr>
            <p:spPr bwMode="auto">
              <a:xfrm>
                <a:off x="2650" y="3320"/>
                <a:ext cx="3" cy="533"/>
              </a:xfrm>
              <a:custGeom>
                <a:avLst/>
                <a:gdLst>
                  <a:gd name="T0" fmla="*/ 3 w 3"/>
                  <a:gd name="T1" fmla="*/ 533 h 533"/>
                  <a:gd name="T2" fmla="*/ 0 w 3"/>
                  <a:gd name="T3" fmla="*/ 531 h 533"/>
                  <a:gd name="T4" fmla="*/ 0 w 3"/>
                  <a:gd name="T5" fmla="*/ 0 h 533"/>
                  <a:gd name="T6" fmla="*/ 3 w 3"/>
                  <a:gd name="T7" fmla="*/ 2 h 533"/>
                  <a:gd name="T8" fmla="*/ 3 w 3"/>
                  <a:gd name="T9" fmla="*/ 533 h 533"/>
                  <a:gd name="T10" fmla="*/ 0 60000 65536"/>
                  <a:gd name="T11" fmla="*/ 0 60000 65536"/>
                  <a:gd name="T12" fmla="*/ 0 60000 65536"/>
                  <a:gd name="T13" fmla="*/ 0 60000 65536"/>
                  <a:gd name="T14" fmla="*/ 0 60000 65536"/>
                  <a:gd name="T15" fmla="*/ 0 w 3"/>
                  <a:gd name="T16" fmla="*/ 0 h 533"/>
                  <a:gd name="T17" fmla="*/ 3 w 3"/>
                  <a:gd name="T18" fmla="*/ 533 h 533"/>
                </a:gdLst>
                <a:ahLst/>
                <a:cxnLst>
                  <a:cxn ang="T10">
                    <a:pos x="T0" y="T1"/>
                  </a:cxn>
                  <a:cxn ang="T11">
                    <a:pos x="T2" y="T3"/>
                  </a:cxn>
                  <a:cxn ang="T12">
                    <a:pos x="T4" y="T5"/>
                  </a:cxn>
                  <a:cxn ang="T13">
                    <a:pos x="T6" y="T7"/>
                  </a:cxn>
                  <a:cxn ang="T14">
                    <a:pos x="T8" y="T9"/>
                  </a:cxn>
                </a:cxnLst>
                <a:rect l="T15" t="T16" r="T17" b="T18"/>
                <a:pathLst>
                  <a:path w="3" h="533">
                    <a:moveTo>
                      <a:pt x="3" y="533"/>
                    </a:moveTo>
                    <a:lnTo>
                      <a:pt x="0" y="531"/>
                    </a:lnTo>
                    <a:lnTo>
                      <a:pt x="0" y="0"/>
                    </a:lnTo>
                    <a:lnTo>
                      <a:pt x="3" y="2"/>
                    </a:lnTo>
                    <a:lnTo>
                      <a:pt x="3" y="533"/>
                    </a:lnTo>
                    <a:close/>
                  </a:path>
                </a:pathLst>
              </a:custGeom>
              <a:solidFill>
                <a:srgbClr val="EB8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94" name="Freeform 931"/>
              <p:cNvSpPr>
                <a:spLocks/>
              </p:cNvSpPr>
              <p:nvPr/>
            </p:nvSpPr>
            <p:spPr bwMode="auto">
              <a:xfrm>
                <a:off x="2647" y="3319"/>
                <a:ext cx="3" cy="532"/>
              </a:xfrm>
              <a:custGeom>
                <a:avLst/>
                <a:gdLst>
                  <a:gd name="T0" fmla="*/ 3 w 3"/>
                  <a:gd name="T1" fmla="*/ 532 h 532"/>
                  <a:gd name="T2" fmla="*/ 0 w 3"/>
                  <a:gd name="T3" fmla="*/ 530 h 532"/>
                  <a:gd name="T4" fmla="*/ 0 w 3"/>
                  <a:gd name="T5" fmla="*/ 0 h 532"/>
                  <a:gd name="T6" fmla="*/ 3 w 3"/>
                  <a:gd name="T7" fmla="*/ 1 h 532"/>
                  <a:gd name="T8" fmla="*/ 3 w 3"/>
                  <a:gd name="T9" fmla="*/ 532 h 532"/>
                  <a:gd name="T10" fmla="*/ 0 60000 65536"/>
                  <a:gd name="T11" fmla="*/ 0 60000 65536"/>
                  <a:gd name="T12" fmla="*/ 0 60000 65536"/>
                  <a:gd name="T13" fmla="*/ 0 60000 65536"/>
                  <a:gd name="T14" fmla="*/ 0 60000 65536"/>
                  <a:gd name="T15" fmla="*/ 0 w 3"/>
                  <a:gd name="T16" fmla="*/ 0 h 532"/>
                  <a:gd name="T17" fmla="*/ 3 w 3"/>
                  <a:gd name="T18" fmla="*/ 532 h 532"/>
                </a:gdLst>
                <a:ahLst/>
                <a:cxnLst>
                  <a:cxn ang="T10">
                    <a:pos x="T0" y="T1"/>
                  </a:cxn>
                  <a:cxn ang="T11">
                    <a:pos x="T2" y="T3"/>
                  </a:cxn>
                  <a:cxn ang="T12">
                    <a:pos x="T4" y="T5"/>
                  </a:cxn>
                  <a:cxn ang="T13">
                    <a:pos x="T6" y="T7"/>
                  </a:cxn>
                  <a:cxn ang="T14">
                    <a:pos x="T8" y="T9"/>
                  </a:cxn>
                </a:cxnLst>
                <a:rect l="T15" t="T16" r="T17" b="T18"/>
                <a:pathLst>
                  <a:path w="3" h="532">
                    <a:moveTo>
                      <a:pt x="3" y="532"/>
                    </a:moveTo>
                    <a:lnTo>
                      <a:pt x="0" y="530"/>
                    </a:lnTo>
                    <a:lnTo>
                      <a:pt x="0" y="0"/>
                    </a:lnTo>
                    <a:lnTo>
                      <a:pt x="3" y="1"/>
                    </a:lnTo>
                    <a:lnTo>
                      <a:pt x="3" y="532"/>
                    </a:lnTo>
                    <a:close/>
                  </a:path>
                </a:pathLst>
              </a:custGeom>
              <a:solidFill>
                <a:srgbClr val="E48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95" name="Freeform 932"/>
              <p:cNvSpPr>
                <a:spLocks/>
              </p:cNvSpPr>
              <p:nvPr/>
            </p:nvSpPr>
            <p:spPr bwMode="auto">
              <a:xfrm>
                <a:off x="2647" y="3317"/>
                <a:ext cx="0" cy="532"/>
              </a:xfrm>
              <a:custGeom>
                <a:avLst/>
                <a:gdLst>
                  <a:gd name="T0" fmla="*/ 532 h 532"/>
                  <a:gd name="T1" fmla="*/ 531 h 532"/>
                  <a:gd name="T2" fmla="*/ 0 h 532"/>
                  <a:gd name="T3" fmla="*/ 2 h 532"/>
                  <a:gd name="T4" fmla="*/ 532 h 532"/>
                  <a:gd name="T5" fmla="*/ 0 60000 65536"/>
                  <a:gd name="T6" fmla="*/ 0 60000 65536"/>
                  <a:gd name="T7" fmla="*/ 0 60000 65536"/>
                  <a:gd name="T8" fmla="*/ 0 60000 65536"/>
                  <a:gd name="T9" fmla="*/ 0 60000 65536"/>
                  <a:gd name="T10" fmla="*/ 0 h 532"/>
                  <a:gd name="T11" fmla="*/ 532 h 532"/>
                </a:gdLst>
                <a:ahLst/>
                <a:cxnLst>
                  <a:cxn ang="T5">
                    <a:pos x="0" y="T0"/>
                  </a:cxn>
                  <a:cxn ang="T6">
                    <a:pos x="0" y="T1"/>
                  </a:cxn>
                  <a:cxn ang="T7">
                    <a:pos x="0" y="T2"/>
                  </a:cxn>
                  <a:cxn ang="T8">
                    <a:pos x="0" y="T3"/>
                  </a:cxn>
                  <a:cxn ang="T9">
                    <a:pos x="0" y="T4"/>
                  </a:cxn>
                </a:cxnLst>
                <a:rect l="0" t="T10" r="0" b="T11"/>
                <a:pathLst>
                  <a:path h="532">
                    <a:moveTo>
                      <a:pt x="0" y="532"/>
                    </a:moveTo>
                    <a:lnTo>
                      <a:pt x="0" y="531"/>
                    </a:lnTo>
                    <a:lnTo>
                      <a:pt x="0" y="0"/>
                    </a:lnTo>
                    <a:lnTo>
                      <a:pt x="0" y="2"/>
                    </a:lnTo>
                    <a:lnTo>
                      <a:pt x="0" y="532"/>
                    </a:lnTo>
                    <a:close/>
                  </a:path>
                </a:pathLst>
              </a:custGeom>
              <a:solidFill>
                <a:srgbClr val="DD85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96" name="Freeform 933"/>
              <p:cNvSpPr>
                <a:spLocks/>
              </p:cNvSpPr>
              <p:nvPr/>
            </p:nvSpPr>
            <p:spPr bwMode="auto">
              <a:xfrm>
                <a:off x="2647" y="3301"/>
                <a:ext cx="161" cy="27"/>
              </a:xfrm>
              <a:custGeom>
                <a:avLst/>
                <a:gdLst>
                  <a:gd name="T0" fmla="*/ 94 w 161"/>
                  <a:gd name="T1" fmla="*/ 0 h 27"/>
                  <a:gd name="T2" fmla="*/ 103 w 161"/>
                  <a:gd name="T3" fmla="*/ 0 h 27"/>
                  <a:gd name="T4" fmla="*/ 113 w 161"/>
                  <a:gd name="T5" fmla="*/ 0 h 27"/>
                  <a:gd name="T6" fmla="*/ 122 w 161"/>
                  <a:gd name="T7" fmla="*/ 1 h 27"/>
                  <a:gd name="T8" fmla="*/ 130 w 161"/>
                  <a:gd name="T9" fmla="*/ 2 h 27"/>
                  <a:gd name="T10" fmla="*/ 138 w 161"/>
                  <a:gd name="T11" fmla="*/ 3 h 27"/>
                  <a:gd name="T12" fmla="*/ 144 w 161"/>
                  <a:gd name="T13" fmla="*/ 4 h 27"/>
                  <a:gd name="T14" fmla="*/ 150 w 161"/>
                  <a:gd name="T15" fmla="*/ 5 h 27"/>
                  <a:gd name="T16" fmla="*/ 155 w 161"/>
                  <a:gd name="T17" fmla="*/ 6 h 27"/>
                  <a:gd name="T18" fmla="*/ 158 w 161"/>
                  <a:gd name="T19" fmla="*/ 8 h 27"/>
                  <a:gd name="T20" fmla="*/ 160 w 161"/>
                  <a:gd name="T21" fmla="*/ 9 h 27"/>
                  <a:gd name="T22" fmla="*/ 161 w 161"/>
                  <a:gd name="T23" fmla="*/ 11 h 27"/>
                  <a:gd name="T24" fmla="*/ 160 w 161"/>
                  <a:gd name="T25" fmla="*/ 14 h 27"/>
                  <a:gd name="T26" fmla="*/ 157 w 161"/>
                  <a:gd name="T27" fmla="*/ 15 h 27"/>
                  <a:gd name="T28" fmla="*/ 154 w 161"/>
                  <a:gd name="T29" fmla="*/ 17 h 27"/>
                  <a:gd name="T30" fmla="*/ 149 w 161"/>
                  <a:gd name="T31" fmla="*/ 18 h 27"/>
                  <a:gd name="T32" fmla="*/ 143 w 161"/>
                  <a:gd name="T33" fmla="*/ 20 h 27"/>
                  <a:gd name="T34" fmla="*/ 137 w 161"/>
                  <a:gd name="T35" fmla="*/ 22 h 27"/>
                  <a:gd name="T36" fmla="*/ 129 w 161"/>
                  <a:gd name="T37" fmla="*/ 23 h 27"/>
                  <a:gd name="T38" fmla="*/ 121 w 161"/>
                  <a:gd name="T39" fmla="*/ 24 h 27"/>
                  <a:gd name="T40" fmla="*/ 112 w 161"/>
                  <a:gd name="T41" fmla="*/ 25 h 27"/>
                  <a:gd name="T42" fmla="*/ 103 w 161"/>
                  <a:gd name="T43" fmla="*/ 26 h 27"/>
                  <a:gd name="T44" fmla="*/ 93 w 161"/>
                  <a:gd name="T45" fmla="*/ 27 h 27"/>
                  <a:gd name="T46" fmla="*/ 82 w 161"/>
                  <a:gd name="T47" fmla="*/ 27 h 27"/>
                  <a:gd name="T48" fmla="*/ 67 w 161"/>
                  <a:gd name="T49" fmla="*/ 27 h 27"/>
                  <a:gd name="T50" fmla="*/ 57 w 161"/>
                  <a:gd name="T51" fmla="*/ 27 h 27"/>
                  <a:gd name="T52" fmla="*/ 47 w 161"/>
                  <a:gd name="T53" fmla="*/ 27 h 27"/>
                  <a:gd name="T54" fmla="*/ 39 w 161"/>
                  <a:gd name="T55" fmla="*/ 27 h 27"/>
                  <a:gd name="T56" fmla="*/ 30 w 161"/>
                  <a:gd name="T57" fmla="*/ 26 h 27"/>
                  <a:gd name="T58" fmla="*/ 23 w 161"/>
                  <a:gd name="T59" fmla="*/ 25 h 27"/>
                  <a:gd name="T60" fmla="*/ 16 w 161"/>
                  <a:gd name="T61" fmla="*/ 23 h 27"/>
                  <a:gd name="T62" fmla="*/ 10 w 161"/>
                  <a:gd name="T63" fmla="*/ 23 h 27"/>
                  <a:gd name="T64" fmla="*/ 6 w 161"/>
                  <a:gd name="T65" fmla="*/ 21 h 27"/>
                  <a:gd name="T66" fmla="*/ 3 w 161"/>
                  <a:gd name="T67" fmla="*/ 19 h 27"/>
                  <a:gd name="T68" fmla="*/ 0 w 161"/>
                  <a:gd name="T69" fmla="*/ 18 h 27"/>
                  <a:gd name="T70" fmla="*/ 0 w 161"/>
                  <a:gd name="T71" fmla="*/ 16 h 27"/>
                  <a:gd name="T72" fmla="*/ 0 w 161"/>
                  <a:gd name="T73" fmla="*/ 14 h 27"/>
                  <a:gd name="T74" fmla="*/ 3 w 161"/>
                  <a:gd name="T75" fmla="*/ 12 h 27"/>
                  <a:gd name="T76" fmla="*/ 6 w 161"/>
                  <a:gd name="T77" fmla="*/ 10 h 27"/>
                  <a:gd name="T78" fmla="*/ 11 w 161"/>
                  <a:gd name="T79" fmla="*/ 9 h 27"/>
                  <a:gd name="T80" fmla="*/ 17 w 161"/>
                  <a:gd name="T81" fmla="*/ 7 h 27"/>
                  <a:gd name="T82" fmla="*/ 23 w 161"/>
                  <a:gd name="T83" fmla="*/ 6 h 27"/>
                  <a:gd name="T84" fmla="*/ 32 w 161"/>
                  <a:gd name="T85" fmla="*/ 5 h 27"/>
                  <a:gd name="T86" fmla="*/ 40 w 161"/>
                  <a:gd name="T87" fmla="*/ 4 h 27"/>
                  <a:gd name="T88" fmla="*/ 49 w 161"/>
                  <a:gd name="T89" fmla="*/ 3 h 27"/>
                  <a:gd name="T90" fmla="*/ 58 w 161"/>
                  <a:gd name="T91" fmla="*/ 2 h 27"/>
                  <a:gd name="T92" fmla="*/ 68 w 161"/>
                  <a:gd name="T93" fmla="*/ 1 h 27"/>
                  <a:gd name="T94" fmla="*/ 78 w 161"/>
                  <a:gd name="T95" fmla="*/ 0 h 27"/>
                  <a:gd name="T96" fmla="*/ 94 w 161"/>
                  <a:gd name="T97" fmla="*/ 0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1"/>
                  <a:gd name="T148" fmla="*/ 0 h 27"/>
                  <a:gd name="T149" fmla="*/ 161 w 161"/>
                  <a:gd name="T150" fmla="*/ 27 h 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1" h="27">
                    <a:moveTo>
                      <a:pt x="94" y="0"/>
                    </a:moveTo>
                    <a:lnTo>
                      <a:pt x="103" y="0"/>
                    </a:lnTo>
                    <a:lnTo>
                      <a:pt x="113" y="0"/>
                    </a:lnTo>
                    <a:lnTo>
                      <a:pt x="122" y="1"/>
                    </a:lnTo>
                    <a:lnTo>
                      <a:pt x="130" y="2"/>
                    </a:lnTo>
                    <a:lnTo>
                      <a:pt x="138" y="3"/>
                    </a:lnTo>
                    <a:lnTo>
                      <a:pt x="144" y="4"/>
                    </a:lnTo>
                    <a:lnTo>
                      <a:pt x="150" y="5"/>
                    </a:lnTo>
                    <a:lnTo>
                      <a:pt x="155" y="6"/>
                    </a:lnTo>
                    <a:lnTo>
                      <a:pt x="158" y="8"/>
                    </a:lnTo>
                    <a:lnTo>
                      <a:pt x="160" y="9"/>
                    </a:lnTo>
                    <a:lnTo>
                      <a:pt x="161" y="11"/>
                    </a:lnTo>
                    <a:lnTo>
                      <a:pt x="160" y="14"/>
                    </a:lnTo>
                    <a:lnTo>
                      <a:pt x="157" y="15"/>
                    </a:lnTo>
                    <a:lnTo>
                      <a:pt x="154" y="17"/>
                    </a:lnTo>
                    <a:lnTo>
                      <a:pt x="149" y="18"/>
                    </a:lnTo>
                    <a:lnTo>
                      <a:pt x="143" y="20"/>
                    </a:lnTo>
                    <a:lnTo>
                      <a:pt x="137" y="22"/>
                    </a:lnTo>
                    <a:lnTo>
                      <a:pt x="129" y="23"/>
                    </a:lnTo>
                    <a:lnTo>
                      <a:pt x="121" y="24"/>
                    </a:lnTo>
                    <a:lnTo>
                      <a:pt x="112" y="25"/>
                    </a:lnTo>
                    <a:lnTo>
                      <a:pt x="103" y="26"/>
                    </a:lnTo>
                    <a:lnTo>
                      <a:pt x="93" y="27"/>
                    </a:lnTo>
                    <a:lnTo>
                      <a:pt x="82" y="27"/>
                    </a:lnTo>
                    <a:lnTo>
                      <a:pt x="67" y="27"/>
                    </a:lnTo>
                    <a:lnTo>
                      <a:pt x="57" y="27"/>
                    </a:lnTo>
                    <a:lnTo>
                      <a:pt x="47" y="27"/>
                    </a:lnTo>
                    <a:lnTo>
                      <a:pt x="39" y="27"/>
                    </a:lnTo>
                    <a:lnTo>
                      <a:pt x="30" y="26"/>
                    </a:lnTo>
                    <a:lnTo>
                      <a:pt x="23" y="25"/>
                    </a:lnTo>
                    <a:lnTo>
                      <a:pt x="16" y="23"/>
                    </a:lnTo>
                    <a:lnTo>
                      <a:pt x="10" y="23"/>
                    </a:lnTo>
                    <a:lnTo>
                      <a:pt x="6" y="21"/>
                    </a:lnTo>
                    <a:lnTo>
                      <a:pt x="3" y="19"/>
                    </a:lnTo>
                    <a:lnTo>
                      <a:pt x="0" y="18"/>
                    </a:lnTo>
                    <a:lnTo>
                      <a:pt x="0" y="16"/>
                    </a:lnTo>
                    <a:lnTo>
                      <a:pt x="0" y="14"/>
                    </a:lnTo>
                    <a:lnTo>
                      <a:pt x="3" y="12"/>
                    </a:lnTo>
                    <a:lnTo>
                      <a:pt x="6" y="10"/>
                    </a:lnTo>
                    <a:lnTo>
                      <a:pt x="11" y="9"/>
                    </a:lnTo>
                    <a:lnTo>
                      <a:pt x="17" y="7"/>
                    </a:lnTo>
                    <a:lnTo>
                      <a:pt x="23" y="6"/>
                    </a:lnTo>
                    <a:lnTo>
                      <a:pt x="32" y="5"/>
                    </a:lnTo>
                    <a:lnTo>
                      <a:pt x="40" y="4"/>
                    </a:lnTo>
                    <a:lnTo>
                      <a:pt x="49" y="3"/>
                    </a:lnTo>
                    <a:lnTo>
                      <a:pt x="58" y="2"/>
                    </a:lnTo>
                    <a:lnTo>
                      <a:pt x="68" y="1"/>
                    </a:lnTo>
                    <a:lnTo>
                      <a:pt x="78" y="0"/>
                    </a:lnTo>
                    <a:lnTo>
                      <a:pt x="94" y="0"/>
                    </a:lnTo>
                    <a:close/>
                  </a:path>
                </a:pathLst>
              </a:custGeom>
              <a:solidFill>
                <a:srgbClr val="BF7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97" name="Freeform 934"/>
              <p:cNvSpPr>
                <a:spLocks/>
              </p:cNvSpPr>
              <p:nvPr/>
            </p:nvSpPr>
            <p:spPr bwMode="auto">
              <a:xfrm>
                <a:off x="2647" y="3843"/>
                <a:ext cx="161" cy="16"/>
              </a:xfrm>
              <a:custGeom>
                <a:avLst/>
                <a:gdLst>
                  <a:gd name="T0" fmla="*/ 161 w 161"/>
                  <a:gd name="T1" fmla="*/ 0 h 16"/>
                  <a:gd name="T2" fmla="*/ 160 w 161"/>
                  <a:gd name="T3" fmla="*/ 2 h 16"/>
                  <a:gd name="T4" fmla="*/ 157 w 161"/>
                  <a:gd name="T5" fmla="*/ 4 h 16"/>
                  <a:gd name="T6" fmla="*/ 154 w 161"/>
                  <a:gd name="T7" fmla="*/ 6 h 16"/>
                  <a:gd name="T8" fmla="*/ 149 w 161"/>
                  <a:gd name="T9" fmla="*/ 7 h 16"/>
                  <a:gd name="T10" fmla="*/ 143 w 161"/>
                  <a:gd name="T11" fmla="*/ 9 h 16"/>
                  <a:gd name="T12" fmla="*/ 137 w 161"/>
                  <a:gd name="T13" fmla="*/ 11 h 16"/>
                  <a:gd name="T14" fmla="*/ 129 w 161"/>
                  <a:gd name="T15" fmla="*/ 12 h 16"/>
                  <a:gd name="T16" fmla="*/ 121 w 161"/>
                  <a:gd name="T17" fmla="*/ 13 h 16"/>
                  <a:gd name="T18" fmla="*/ 112 w 161"/>
                  <a:gd name="T19" fmla="*/ 14 h 16"/>
                  <a:gd name="T20" fmla="*/ 103 w 161"/>
                  <a:gd name="T21" fmla="*/ 15 h 16"/>
                  <a:gd name="T22" fmla="*/ 93 w 161"/>
                  <a:gd name="T23" fmla="*/ 15 h 16"/>
                  <a:gd name="T24" fmla="*/ 82 w 161"/>
                  <a:gd name="T25" fmla="*/ 16 h 16"/>
                  <a:gd name="T26" fmla="*/ 67 w 161"/>
                  <a:gd name="T27" fmla="*/ 16 h 16"/>
                  <a:gd name="T28" fmla="*/ 57 w 161"/>
                  <a:gd name="T29" fmla="*/ 16 h 16"/>
                  <a:gd name="T30" fmla="*/ 47 w 161"/>
                  <a:gd name="T31" fmla="*/ 15 h 16"/>
                  <a:gd name="T32" fmla="*/ 39 w 161"/>
                  <a:gd name="T33" fmla="*/ 15 h 16"/>
                  <a:gd name="T34" fmla="*/ 30 w 161"/>
                  <a:gd name="T35" fmla="*/ 15 h 16"/>
                  <a:gd name="T36" fmla="*/ 23 w 161"/>
                  <a:gd name="T37" fmla="*/ 14 h 16"/>
                  <a:gd name="T38" fmla="*/ 16 w 161"/>
                  <a:gd name="T39" fmla="*/ 12 h 16"/>
                  <a:gd name="T40" fmla="*/ 10 w 161"/>
                  <a:gd name="T41" fmla="*/ 11 h 16"/>
                  <a:gd name="T42" fmla="*/ 6 w 161"/>
                  <a:gd name="T43" fmla="*/ 10 h 16"/>
                  <a:gd name="T44" fmla="*/ 3 w 161"/>
                  <a:gd name="T45" fmla="*/ 8 h 16"/>
                  <a:gd name="T46" fmla="*/ 0 w 161"/>
                  <a:gd name="T47" fmla="*/ 6 h 16"/>
                  <a:gd name="T48" fmla="*/ 0 w 161"/>
                  <a:gd name="T49" fmla="*/ 5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16"/>
                  <a:gd name="T77" fmla="*/ 161 w 161"/>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16">
                    <a:moveTo>
                      <a:pt x="161" y="0"/>
                    </a:moveTo>
                    <a:lnTo>
                      <a:pt x="160" y="2"/>
                    </a:lnTo>
                    <a:lnTo>
                      <a:pt x="157" y="4"/>
                    </a:lnTo>
                    <a:lnTo>
                      <a:pt x="154" y="6"/>
                    </a:lnTo>
                    <a:lnTo>
                      <a:pt x="149" y="7"/>
                    </a:lnTo>
                    <a:lnTo>
                      <a:pt x="143" y="9"/>
                    </a:lnTo>
                    <a:lnTo>
                      <a:pt x="137" y="11"/>
                    </a:lnTo>
                    <a:lnTo>
                      <a:pt x="129" y="12"/>
                    </a:lnTo>
                    <a:lnTo>
                      <a:pt x="121" y="13"/>
                    </a:lnTo>
                    <a:lnTo>
                      <a:pt x="112" y="14"/>
                    </a:lnTo>
                    <a:lnTo>
                      <a:pt x="103" y="15"/>
                    </a:lnTo>
                    <a:lnTo>
                      <a:pt x="93" y="15"/>
                    </a:lnTo>
                    <a:lnTo>
                      <a:pt x="82" y="16"/>
                    </a:lnTo>
                    <a:lnTo>
                      <a:pt x="67" y="16"/>
                    </a:lnTo>
                    <a:lnTo>
                      <a:pt x="57" y="16"/>
                    </a:lnTo>
                    <a:lnTo>
                      <a:pt x="47" y="15"/>
                    </a:lnTo>
                    <a:lnTo>
                      <a:pt x="39" y="15"/>
                    </a:lnTo>
                    <a:lnTo>
                      <a:pt x="30" y="15"/>
                    </a:lnTo>
                    <a:lnTo>
                      <a:pt x="23" y="14"/>
                    </a:lnTo>
                    <a:lnTo>
                      <a:pt x="16" y="12"/>
                    </a:lnTo>
                    <a:lnTo>
                      <a:pt x="10" y="11"/>
                    </a:lnTo>
                    <a:lnTo>
                      <a:pt x="6" y="10"/>
                    </a:lnTo>
                    <a:lnTo>
                      <a:pt x="3" y="8"/>
                    </a:lnTo>
                    <a:lnTo>
                      <a:pt x="0" y="6"/>
                    </a:lnTo>
                    <a:lnTo>
                      <a:pt x="0" y="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998" name="Freeform 935"/>
              <p:cNvSpPr>
                <a:spLocks/>
              </p:cNvSpPr>
              <p:nvPr/>
            </p:nvSpPr>
            <p:spPr bwMode="auto">
              <a:xfrm>
                <a:off x="2647" y="3301"/>
                <a:ext cx="161" cy="27"/>
              </a:xfrm>
              <a:custGeom>
                <a:avLst/>
                <a:gdLst>
                  <a:gd name="T0" fmla="*/ 94 w 161"/>
                  <a:gd name="T1" fmla="*/ 0 h 27"/>
                  <a:gd name="T2" fmla="*/ 103 w 161"/>
                  <a:gd name="T3" fmla="*/ 0 h 27"/>
                  <a:gd name="T4" fmla="*/ 113 w 161"/>
                  <a:gd name="T5" fmla="*/ 0 h 27"/>
                  <a:gd name="T6" fmla="*/ 122 w 161"/>
                  <a:gd name="T7" fmla="*/ 1 h 27"/>
                  <a:gd name="T8" fmla="*/ 130 w 161"/>
                  <a:gd name="T9" fmla="*/ 2 h 27"/>
                  <a:gd name="T10" fmla="*/ 138 w 161"/>
                  <a:gd name="T11" fmla="*/ 3 h 27"/>
                  <a:gd name="T12" fmla="*/ 144 w 161"/>
                  <a:gd name="T13" fmla="*/ 4 h 27"/>
                  <a:gd name="T14" fmla="*/ 150 w 161"/>
                  <a:gd name="T15" fmla="*/ 5 h 27"/>
                  <a:gd name="T16" fmla="*/ 155 w 161"/>
                  <a:gd name="T17" fmla="*/ 6 h 27"/>
                  <a:gd name="T18" fmla="*/ 158 w 161"/>
                  <a:gd name="T19" fmla="*/ 8 h 27"/>
                  <a:gd name="T20" fmla="*/ 160 w 161"/>
                  <a:gd name="T21" fmla="*/ 9 h 27"/>
                  <a:gd name="T22" fmla="*/ 161 w 161"/>
                  <a:gd name="T23" fmla="*/ 11 h 27"/>
                  <a:gd name="T24" fmla="*/ 160 w 161"/>
                  <a:gd name="T25" fmla="*/ 14 h 27"/>
                  <a:gd name="T26" fmla="*/ 157 w 161"/>
                  <a:gd name="T27" fmla="*/ 15 h 27"/>
                  <a:gd name="T28" fmla="*/ 154 w 161"/>
                  <a:gd name="T29" fmla="*/ 17 h 27"/>
                  <a:gd name="T30" fmla="*/ 149 w 161"/>
                  <a:gd name="T31" fmla="*/ 18 h 27"/>
                  <a:gd name="T32" fmla="*/ 143 w 161"/>
                  <a:gd name="T33" fmla="*/ 20 h 27"/>
                  <a:gd name="T34" fmla="*/ 137 w 161"/>
                  <a:gd name="T35" fmla="*/ 22 h 27"/>
                  <a:gd name="T36" fmla="*/ 129 w 161"/>
                  <a:gd name="T37" fmla="*/ 23 h 27"/>
                  <a:gd name="T38" fmla="*/ 121 w 161"/>
                  <a:gd name="T39" fmla="*/ 24 h 27"/>
                  <a:gd name="T40" fmla="*/ 112 w 161"/>
                  <a:gd name="T41" fmla="*/ 25 h 27"/>
                  <a:gd name="T42" fmla="*/ 103 w 161"/>
                  <a:gd name="T43" fmla="*/ 26 h 27"/>
                  <a:gd name="T44" fmla="*/ 93 w 161"/>
                  <a:gd name="T45" fmla="*/ 27 h 27"/>
                  <a:gd name="T46" fmla="*/ 82 w 161"/>
                  <a:gd name="T47" fmla="*/ 27 h 27"/>
                  <a:gd name="T48" fmla="*/ 67 w 161"/>
                  <a:gd name="T49" fmla="*/ 27 h 27"/>
                  <a:gd name="T50" fmla="*/ 57 w 161"/>
                  <a:gd name="T51" fmla="*/ 27 h 27"/>
                  <a:gd name="T52" fmla="*/ 47 w 161"/>
                  <a:gd name="T53" fmla="*/ 27 h 27"/>
                  <a:gd name="T54" fmla="*/ 39 w 161"/>
                  <a:gd name="T55" fmla="*/ 27 h 27"/>
                  <a:gd name="T56" fmla="*/ 30 w 161"/>
                  <a:gd name="T57" fmla="*/ 26 h 27"/>
                  <a:gd name="T58" fmla="*/ 23 w 161"/>
                  <a:gd name="T59" fmla="*/ 25 h 27"/>
                  <a:gd name="T60" fmla="*/ 16 w 161"/>
                  <a:gd name="T61" fmla="*/ 23 h 27"/>
                  <a:gd name="T62" fmla="*/ 10 w 161"/>
                  <a:gd name="T63" fmla="*/ 23 h 27"/>
                  <a:gd name="T64" fmla="*/ 6 w 161"/>
                  <a:gd name="T65" fmla="*/ 21 h 27"/>
                  <a:gd name="T66" fmla="*/ 3 w 161"/>
                  <a:gd name="T67" fmla="*/ 19 h 27"/>
                  <a:gd name="T68" fmla="*/ 0 w 161"/>
                  <a:gd name="T69" fmla="*/ 18 h 27"/>
                  <a:gd name="T70" fmla="*/ 0 w 161"/>
                  <a:gd name="T71" fmla="*/ 16 h 27"/>
                  <a:gd name="T72" fmla="*/ 0 w 161"/>
                  <a:gd name="T73" fmla="*/ 14 h 27"/>
                  <a:gd name="T74" fmla="*/ 3 w 161"/>
                  <a:gd name="T75" fmla="*/ 12 h 27"/>
                  <a:gd name="T76" fmla="*/ 6 w 161"/>
                  <a:gd name="T77" fmla="*/ 10 h 27"/>
                  <a:gd name="T78" fmla="*/ 11 w 161"/>
                  <a:gd name="T79" fmla="*/ 9 h 27"/>
                  <a:gd name="T80" fmla="*/ 17 w 161"/>
                  <a:gd name="T81" fmla="*/ 7 h 27"/>
                  <a:gd name="T82" fmla="*/ 23 w 161"/>
                  <a:gd name="T83" fmla="*/ 6 h 27"/>
                  <a:gd name="T84" fmla="*/ 32 w 161"/>
                  <a:gd name="T85" fmla="*/ 5 h 27"/>
                  <a:gd name="T86" fmla="*/ 40 w 161"/>
                  <a:gd name="T87" fmla="*/ 4 h 27"/>
                  <a:gd name="T88" fmla="*/ 49 w 161"/>
                  <a:gd name="T89" fmla="*/ 3 h 27"/>
                  <a:gd name="T90" fmla="*/ 58 w 161"/>
                  <a:gd name="T91" fmla="*/ 2 h 27"/>
                  <a:gd name="T92" fmla="*/ 68 w 161"/>
                  <a:gd name="T93" fmla="*/ 1 h 27"/>
                  <a:gd name="T94" fmla="*/ 78 w 161"/>
                  <a:gd name="T95" fmla="*/ 0 h 27"/>
                  <a:gd name="T96" fmla="*/ 94 w 161"/>
                  <a:gd name="T97" fmla="*/ 0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1"/>
                  <a:gd name="T148" fmla="*/ 0 h 27"/>
                  <a:gd name="T149" fmla="*/ 161 w 161"/>
                  <a:gd name="T150" fmla="*/ 27 h 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1" h="27">
                    <a:moveTo>
                      <a:pt x="94" y="0"/>
                    </a:moveTo>
                    <a:lnTo>
                      <a:pt x="103" y="0"/>
                    </a:lnTo>
                    <a:lnTo>
                      <a:pt x="113" y="0"/>
                    </a:lnTo>
                    <a:lnTo>
                      <a:pt x="122" y="1"/>
                    </a:lnTo>
                    <a:lnTo>
                      <a:pt x="130" y="2"/>
                    </a:lnTo>
                    <a:lnTo>
                      <a:pt x="138" y="3"/>
                    </a:lnTo>
                    <a:lnTo>
                      <a:pt x="144" y="4"/>
                    </a:lnTo>
                    <a:lnTo>
                      <a:pt x="150" y="5"/>
                    </a:lnTo>
                    <a:lnTo>
                      <a:pt x="155" y="6"/>
                    </a:lnTo>
                    <a:lnTo>
                      <a:pt x="158" y="8"/>
                    </a:lnTo>
                    <a:lnTo>
                      <a:pt x="160" y="9"/>
                    </a:lnTo>
                    <a:lnTo>
                      <a:pt x="161" y="11"/>
                    </a:lnTo>
                    <a:lnTo>
                      <a:pt x="160" y="14"/>
                    </a:lnTo>
                    <a:lnTo>
                      <a:pt x="157" y="15"/>
                    </a:lnTo>
                    <a:lnTo>
                      <a:pt x="154" y="17"/>
                    </a:lnTo>
                    <a:lnTo>
                      <a:pt x="149" y="18"/>
                    </a:lnTo>
                    <a:lnTo>
                      <a:pt x="143" y="20"/>
                    </a:lnTo>
                    <a:lnTo>
                      <a:pt x="137" y="22"/>
                    </a:lnTo>
                    <a:lnTo>
                      <a:pt x="129" y="23"/>
                    </a:lnTo>
                    <a:lnTo>
                      <a:pt x="121" y="24"/>
                    </a:lnTo>
                    <a:lnTo>
                      <a:pt x="112" y="25"/>
                    </a:lnTo>
                    <a:lnTo>
                      <a:pt x="103" y="26"/>
                    </a:lnTo>
                    <a:lnTo>
                      <a:pt x="93" y="27"/>
                    </a:lnTo>
                    <a:lnTo>
                      <a:pt x="82" y="27"/>
                    </a:lnTo>
                    <a:lnTo>
                      <a:pt x="67" y="27"/>
                    </a:lnTo>
                    <a:lnTo>
                      <a:pt x="57" y="27"/>
                    </a:lnTo>
                    <a:lnTo>
                      <a:pt x="47" y="27"/>
                    </a:lnTo>
                    <a:lnTo>
                      <a:pt x="39" y="27"/>
                    </a:lnTo>
                    <a:lnTo>
                      <a:pt x="30" y="26"/>
                    </a:lnTo>
                    <a:lnTo>
                      <a:pt x="23" y="25"/>
                    </a:lnTo>
                    <a:lnTo>
                      <a:pt x="16" y="23"/>
                    </a:lnTo>
                    <a:lnTo>
                      <a:pt x="10" y="23"/>
                    </a:lnTo>
                    <a:lnTo>
                      <a:pt x="6" y="21"/>
                    </a:lnTo>
                    <a:lnTo>
                      <a:pt x="3" y="19"/>
                    </a:lnTo>
                    <a:lnTo>
                      <a:pt x="0" y="18"/>
                    </a:lnTo>
                    <a:lnTo>
                      <a:pt x="0" y="16"/>
                    </a:lnTo>
                    <a:lnTo>
                      <a:pt x="0" y="14"/>
                    </a:lnTo>
                    <a:lnTo>
                      <a:pt x="3" y="12"/>
                    </a:lnTo>
                    <a:lnTo>
                      <a:pt x="6" y="10"/>
                    </a:lnTo>
                    <a:lnTo>
                      <a:pt x="11" y="9"/>
                    </a:lnTo>
                    <a:lnTo>
                      <a:pt x="17" y="7"/>
                    </a:lnTo>
                    <a:lnTo>
                      <a:pt x="23" y="6"/>
                    </a:lnTo>
                    <a:lnTo>
                      <a:pt x="32" y="5"/>
                    </a:lnTo>
                    <a:lnTo>
                      <a:pt x="40" y="4"/>
                    </a:lnTo>
                    <a:lnTo>
                      <a:pt x="49" y="3"/>
                    </a:lnTo>
                    <a:lnTo>
                      <a:pt x="58" y="2"/>
                    </a:lnTo>
                    <a:lnTo>
                      <a:pt x="68" y="1"/>
                    </a:lnTo>
                    <a:lnTo>
                      <a:pt x="78" y="0"/>
                    </a:lnTo>
                    <a:lnTo>
                      <a:pt x="94"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999" name="Line 936"/>
              <p:cNvSpPr>
                <a:spLocks noChangeShapeType="1"/>
              </p:cNvSpPr>
              <p:nvPr/>
            </p:nvSpPr>
            <p:spPr bwMode="auto">
              <a:xfrm flipV="1">
                <a:off x="2808" y="3312"/>
                <a:ext cx="0" cy="5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000" name="Line 937"/>
              <p:cNvSpPr>
                <a:spLocks noChangeShapeType="1"/>
              </p:cNvSpPr>
              <p:nvPr/>
            </p:nvSpPr>
            <p:spPr bwMode="auto">
              <a:xfrm flipV="1">
                <a:off x="2647" y="3317"/>
                <a:ext cx="0" cy="5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001" name="Freeform 938"/>
              <p:cNvSpPr>
                <a:spLocks/>
              </p:cNvSpPr>
              <p:nvPr/>
            </p:nvSpPr>
            <p:spPr bwMode="auto">
              <a:xfrm>
                <a:off x="3014" y="3181"/>
                <a:ext cx="1" cy="664"/>
              </a:xfrm>
              <a:custGeom>
                <a:avLst/>
                <a:gdLst>
                  <a:gd name="T0" fmla="*/ 1 w 1"/>
                  <a:gd name="T1" fmla="*/ 662 h 664"/>
                  <a:gd name="T2" fmla="*/ 0 w 1"/>
                  <a:gd name="T3" fmla="*/ 664 h 664"/>
                  <a:gd name="T4" fmla="*/ 0 w 1"/>
                  <a:gd name="T5" fmla="*/ 3 h 664"/>
                  <a:gd name="T6" fmla="*/ 1 w 1"/>
                  <a:gd name="T7" fmla="*/ 0 h 664"/>
                  <a:gd name="T8" fmla="*/ 1 w 1"/>
                  <a:gd name="T9" fmla="*/ 662 h 664"/>
                  <a:gd name="T10" fmla="*/ 0 60000 65536"/>
                  <a:gd name="T11" fmla="*/ 0 60000 65536"/>
                  <a:gd name="T12" fmla="*/ 0 60000 65536"/>
                  <a:gd name="T13" fmla="*/ 0 60000 65536"/>
                  <a:gd name="T14" fmla="*/ 0 60000 65536"/>
                  <a:gd name="T15" fmla="*/ 0 w 1"/>
                  <a:gd name="T16" fmla="*/ 0 h 664"/>
                  <a:gd name="T17" fmla="*/ 1 w 1"/>
                  <a:gd name="T18" fmla="*/ 664 h 664"/>
                </a:gdLst>
                <a:ahLst/>
                <a:cxnLst>
                  <a:cxn ang="T10">
                    <a:pos x="T0" y="T1"/>
                  </a:cxn>
                  <a:cxn ang="T11">
                    <a:pos x="T2" y="T3"/>
                  </a:cxn>
                  <a:cxn ang="T12">
                    <a:pos x="T4" y="T5"/>
                  </a:cxn>
                  <a:cxn ang="T13">
                    <a:pos x="T6" y="T7"/>
                  </a:cxn>
                  <a:cxn ang="T14">
                    <a:pos x="T8" y="T9"/>
                  </a:cxn>
                </a:cxnLst>
                <a:rect l="T15" t="T16" r="T17" b="T18"/>
                <a:pathLst>
                  <a:path w="1" h="664">
                    <a:moveTo>
                      <a:pt x="1" y="662"/>
                    </a:moveTo>
                    <a:lnTo>
                      <a:pt x="0" y="664"/>
                    </a:lnTo>
                    <a:lnTo>
                      <a:pt x="0" y="3"/>
                    </a:lnTo>
                    <a:lnTo>
                      <a:pt x="1" y="0"/>
                    </a:lnTo>
                    <a:lnTo>
                      <a:pt x="1" y="662"/>
                    </a:lnTo>
                    <a:close/>
                  </a:path>
                </a:pathLst>
              </a:custGeom>
              <a:solidFill>
                <a:srgbClr val="8D55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02" name="Freeform 939"/>
              <p:cNvSpPr>
                <a:spLocks/>
              </p:cNvSpPr>
              <p:nvPr/>
            </p:nvSpPr>
            <p:spPr bwMode="auto">
              <a:xfrm>
                <a:off x="3012" y="3184"/>
                <a:ext cx="2" cy="663"/>
              </a:xfrm>
              <a:custGeom>
                <a:avLst/>
                <a:gdLst>
                  <a:gd name="T0" fmla="*/ 2 w 2"/>
                  <a:gd name="T1" fmla="*/ 661 h 663"/>
                  <a:gd name="T2" fmla="*/ 0 w 2"/>
                  <a:gd name="T3" fmla="*/ 663 h 663"/>
                  <a:gd name="T4" fmla="*/ 0 w 2"/>
                  <a:gd name="T5" fmla="*/ 1 h 663"/>
                  <a:gd name="T6" fmla="*/ 2 w 2"/>
                  <a:gd name="T7" fmla="*/ 0 h 663"/>
                  <a:gd name="T8" fmla="*/ 2 w 2"/>
                  <a:gd name="T9" fmla="*/ 661 h 663"/>
                  <a:gd name="T10" fmla="*/ 0 60000 65536"/>
                  <a:gd name="T11" fmla="*/ 0 60000 65536"/>
                  <a:gd name="T12" fmla="*/ 0 60000 65536"/>
                  <a:gd name="T13" fmla="*/ 0 60000 65536"/>
                  <a:gd name="T14" fmla="*/ 0 60000 65536"/>
                  <a:gd name="T15" fmla="*/ 0 w 2"/>
                  <a:gd name="T16" fmla="*/ 0 h 663"/>
                  <a:gd name="T17" fmla="*/ 2 w 2"/>
                  <a:gd name="T18" fmla="*/ 663 h 663"/>
                </a:gdLst>
                <a:ahLst/>
                <a:cxnLst>
                  <a:cxn ang="T10">
                    <a:pos x="T0" y="T1"/>
                  </a:cxn>
                  <a:cxn ang="T11">
                    <a:pos x="T2" y="T3"/>
                  </a:cxn>
                  <a:cxn ang="T12">
                    <a:pos x="T4" y="T5"/>
                  </a:cxn>
                  <a:cxn ang="T13">
                    <a:pos x="T6" y="T7"/>
                  </a:cxn>
                  <a:cxn ang="T14">
                    <a:pos x="T8" y="T9"/>
                  </a:cxn>
                </a:cxnLst>
                <a:rect l="T15" t="T16" r="T17" b="T18"/>
                <a:pathLst>
                  <a:path w="2" h="663">
                    <a:moveTo>
                      <a:pt x="2" y="661"/>
                    </a:moveTo>
                    <a:lnTo>
                      <a:pt x="0" y="663"/>
                    </a:lnTo>
                    <a:lnTo>
                      <a:pt x="0" y="1"/>
                    </a:lnTo>
                    <a:lnTo>
                      <a:pt x="2" y="0"/>
                    </a:lnTo>
                    <a:lnTo>
                      <a:pt x="2" y="661"/>
                    </a:lnTo>
                    <a:close/>
                  </a:path>
                </a:pathLst>
              </a:custGeom>
              <a:solidFill>
                <a:srgbClr val="9459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03" name="Freeform 940"/>
              <p:cNvSpPr>
                <a:spLocks/>
              </p:cNvSpPr>
              <p:nvPr/>
            </p:nvSpPr>
            <p:spPr bwMode="auto">
              <a:xfrm>
                <a:off x="3008" y="3185"/>
                <a:ext cx="4" cy="664"/>
              </a:xfrm>
              <a:custGeom>
                <a:avLst/>
                <a:gdLst>
                  <a:gd name="T0" fmla="*/ 4 w 4"/>
                  <a:gd name="T1" fmla="*/ 662 h 664"/>
                  <a:gd name="T2" fmla="*/ 0 w 4"/>
                  <a:gd name="T3" fmla="*/ 664 h 664"/>
                  <a:gd name="T4" fmla="*/ 0 w 4"/>
                  <a:gd name="T5" fmla="*/ 2 h 664"/>
                  <a:gd name="T6" fmla="*/ 4 w 4"/>
                  <a:gd name="T7" fmla="*/ 0 h 664"/>
                  <a:gd name="T8" fmla="*/ 4 w 4"/>
                  <a:gd name="T9" fmla="*/ 662 h 664"/>
                  <a:gd name="T10" fmla="*/ 0 60000 65536"/>
                  <a:gd name="T11" fmla="*/ 0 60000 65536"/>
                  <a:gd name="T12" fmla="*/ 0 60000 65536"/>
                  <a:gd name="T13" fmla="*/ 0 60000 65536"/>
                  <a:gd name="T14" fmla="*/ 0 60000 65536"/>
                  <a:gd name="T15" fmla="*/ 0 w 4"/>
                  <a:gd name="T16" fmla="*/ 0 h 664"/>
                  <a:gd name="T17" fmla="*/ 4 w 4"/>
                  <a:gd name="T18" fmla="*/ 664 h 664"/>
                </a:gdLst>
                <a:ahLst/>
                <a:cxnLst>
                  <a:cxn ang="T10">
                    <a:pos x="T0" y="T1"/>
                  </a:cxn>
                  <a:cxn ang="T11">
                    <a:pos x="T2" y="T3"/>
                  </a:cxn>
                  <a:cxn ang="T12">
                    <a:pos x="T4" y="T5"/>
                  </a:cxn>
                  <a:cxn ang="T13">
                    <a:pos x="T6" y="T7"/>
                  </a:cxn>
                  <a:cxn ang="T14">
                    <a:pos x="T8" y="T9"/>
                  </a:cxn>
                </a:cxnLst>
                <a:rect l="T15" t="T16" r="T17" b="T18"/>
                <a:pathLst>
                  <a:path w="4" h="664">
                    <a:moveTo>
                      <a:pt x="4" y="662"/>
                    </a:moveTo>
                    <a:lnTo>
                      <a:pt x="0" y="664"/>
                    </a:lnTo>
                    <a:lnTo>
                      <a:pt x="0" y="2"/>
                    </a:lnTo>
                    <a:lnTo>
                      <a:pt x="4" y="0"/>
                    </a:lnTo>
                    <a:lnTo>
                      <a:pt x="4" y="662"/>
                    </a:lnTo>
                    <a:close/>
                  </a:path>
                </a:pathLst>
              </a:custGeom>
              <a:solidFill>
                <a:srgbClr val="9A5D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04" name="Freeform 941"/>
              <p:cNvSpPr>
                <a:spLocks/>
              </p:cNvSpPr>
              <p:nvPr/>
            </p:nvSpPr>
            <p:spPr bwMode="auto">
              <a:xfrm>
                <a:off x="3003" y="3187"/>
                <a:ext cx="5" cy="663"/>
              </a:xfrm>
              <a:custGeom>
                <a:avLst/>
                <a:gdLst>
                  <a:gd name="T0" fmla="*/ 5 w 5"/>
                  <a:gd name="T1" fmla="*/ 662 h 663"/>
                  <a:gd name="T2" fmla="*/ 0 w 5"/>
                  <a:gd name="T3" fmla="*/ 663 h 663"/>
                  <a:gd name="T4" fmla="*/ 0 w 5"/>
                  <a:gd name="T5" fmla="*/ 2 h 663"/>
                  <a:gd name="T6" fmla="*/ 5 w 5"/>
                  <a:gd name="T7" fmla="*/ 0 h 663"/>
                  <a:gd name="T8" fmla="*/ 5 w 5"/>
                  <a:gd name="T9" fmla="*/ 662 h 663"/>
                  <a:gd name="T10" fmla="*/ 0 60000 65536"/>
                  <a:gd name="T11" fmla="*/ 0 60000 65536"/>
                  <a:gd name="T12" fmla="*/ 0 60000 65536"/>
                  <a:gd name="T13" fmla="*/ 0 60000 65536"/>
                  <a:gd name="T14" fmla="*/ 0 60000 65536"/>
                  <a:gd name="T15" fmla="*/ 0 w 5"/>
                  <a:gd name="T16" fmla="*/ 0 h 663"/>
                  <a:gd name="T17" fmla="*/ 5 w 5"/>
                  <a:gd name="T18" fmla="*/ 663 h 663"/>
                </a:gdLst>
                <a:ahLst/>
                <a:cxnLst>
                  <a:cxn ang="T10">
                    <a:pos x="T0" y="T1"/>
                  </a:cxn>
                  <a:cxn ang="T11">
                    <a:pos x="T2" y="T3"/>
                  </a:cxn>
                  <a:cxn ang="T12">
                    <a:pos x="T4" y="T5"/>
                  </a:cxn>
                  <a:cxn ang="T13">
                    <a:pos x="T6" y="T7"/>
                  </a:cxn>
                  <a:cxn ang="T14">
                    <a:pos x="T8" y="T9"/>
                  </a:cxn>
                </a:cxnLst>
                <a:rect l="T15" t="T16" r="T17" b="T18"/>
                <a:pathLst>
                  <a:path w="5" h="663">
                    <a:moveTo>
                      <a:pt x="5" y="662"/>
                    </a:moveTo>
                    <a:lnTo>
                      <a:pt x="0" y="663"/>
                    </a:lnTo>
                    <a:lnTo>
                      <a:pt x="0" y="2"/>
                    </a:lnTo>
                    <a:lnTo>
                      <a:pt x="5" y="0"/>
                    </a:lnTo>
                    <a:lnTo>
                      <a:pt x="5" y="662"/>
                    </a:lnTo>
                    <a:close/>
                  </a:path>
                </a:pathLst>
              </a:custGeom>
              <a:solidFill>
                <a:srgbClr val="A161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05" name="Freeform 942"/>
              <p:cNvSpPr>
                <a:spLocks/>
              </p:cNvSpPr>
              <p:nvPr/>
            </p:nvSpPr>
            <p:spPr bwMode="auto">
              <a:xfrm>
                <a:off x="2998" y="3189"/>
                <a:ext cx="5" cy="663"/>
              </a:xfrm>
              <a:custGeom>
                <a:avLst/>
                <a:gdLst>
                  <a:gd name="T0" fmla="*/ 5 w 5"/>
                  <a:gd name="T1" fmla="*/ 661 h 663"/>
                  <a:gd name="T2" fmla="*/ 0 w 5"/>
                  <a:gd name="T3" fmla="*/ 663 h 663"/>
                  <a:gd name="T4" fmla="*/ 0 w 5"/>
                  <a:gd name="T5" fmla="*/ 1 h 663"/>
                  <a:gd name="T6" fmla="*/ 5 w 5"/>
                  <a:gd name="T7" fmla="*/ 0 h 663"/>
                  <a:gd name="T8" fmla="*/ 5 w 5"/>
                  <a:gd name="T9" fmla="*/ 661 h 663"/>
                  <a:gd name="T10" fmla="*/ 0 60000 65536"/>
                  <a:gd name="T11" fmla="*/ 0 60000 65536"/>
                  <a:gd name="T12" fmla="*/ 0 60000 65536"/>
                  <a:gd name="T13" fmla="*/ 0 60000 65536"/>
                  <a:gd name="T14" fmla="*/ 0 60000 65536"/>
                  <a:gd name="T15" fmla="*/ 0 w 5"/>
                  <a:gd name="T16" fmla="*/ 0 h 663"/>
                  <a:gd name="T17" fmla="*/ 5 w 5"/>
                  <a:gd name="T18" fmla="*/ 663 h 663"/>
                </a:gdLst>
                <a:ahLst/>
                <a:cxnLst>
                  <a:cxn ang="T10">
                    <a:pos x="T0" y="T1"/>
                  </a:cxn>
                  <a:cxn ang="T11">
                    <a:pos x="T2" y="T3"/>
                  </a:cxn>
                  <a:cxn ang="T12">
                    <a:pos x="T4" y="T5"/>
                  </a:cxn>
                  <a:cxn ang="T13">
                    <a:pos x="T6" y="T7"/>
                  </a:cxn>
                  <a:cxn ang="T14">
                    <a:pos x="T8" y="T9"/>
                  </a:cxn>
                </a:cxnLst>
                <a:rect l="T15" t="T16" r="T17" b="T18"/>
                <a:pathLst>
                  <a:path w="5" h="663">
                    <a:moveTo>
                      <a:pt x="5" y="661"/>
                    </a:moveTo>
                    <a:lnTo>
                      <a:pt x="0" y="663"/>
                    </a:lnTo>
                    <a:lnTo>
                      <a:pt x="0" y="1"/>
                    </a:lnTo>
                    <a:lnTo>
                      <a:pt x="5" y="0"/>
                    </a:lnTo>
                    <a:lnTo>
                      <a:pt x="5" y="661"/>
                    </a:lnTo>
                    <a:close/>
                  </a:path>
                </a:pathLst>
              </a:custGeom>
              <a:solidFill>
                <a:srgbClr val="A865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06" name="Freeform 943"/>
              <p:cNvSpPr>
                <a:spLocks/>
              </p:cNvSpPr>
              <p:nvPr/>
            </p:nvSpPr>
            <p:spPr bwMode="auto">
              <a:xfrm>
                <a:off x="2991" y="3190"/>
                <a:ext cx="7" cy="664"/>
              </a:xfrm>
              <a:custGeom>
                <a:avLst/>
                <a:gdLst>
                  <a:gd name="T0" fmla="*/ 7 w 7"/>
                  <a:gd name="T1" fmla="*/ 662 h 664"/>
                  <a:gd name="T2" fmla="*/ 0 w 7"/>
                  <a:gd name="T3" fmla="*/ 664 h 664"/>
                  <a:gd name="T4" fmla="*/ 0 w 7"/>
                  <a:gd name="T5" fmla="*/ 1 h 664"/>
                  <a:gd name="T6" fmla="*/ 7 w 7"/>
                  <a:gd name="T7" fmla="*/ 0 h 664"/>
                  <a:gd name="T8" fmla="*/ 7 w 7"/>
                  <a:gd name="T9" fmla="*/ 662 h 664"/>
                  <a:gd name="T10" fmla="*/ 0 60000 65536"/>
                  <a:gd name="T11" fmla="*/ 0 60000 65536"/>
                  <a:gd name="T12" fmla="*/ 0 60000 65536"/>
                  <a:gd name="T13" fmla="*/ 0 60000 65536"/>
                  <a:gd name="T14" fmla="*/ 0 60000 65536"/>
                  <a:gd name="T15" fmla="*/ 0 w 7"/>
                  <a:gd name="T16" fmla="*/ 0 h 664"/>
                  <a:gd name="T17" fmla="*/ 7 w 7"/>
                  <a:gd name="T18" fmla="*/ 664 h 664"/>
                </a:gdLst>
                <a:ahLst/>
                <a:cxnLst>
                  <a:cxn ang="T10">
                    <a:pos x="T0" y="T1"/>
                  </a:cxn>
                  <a:cxn ang="T11">
                    <a:pos x="T2" y="T3"/>
                  </a:cxn>
                  <a:cxn ang="T12">
                    <a:pos x="T4" y="T5"/>
                  </a:cxn>
                  <a:cxn ang="T13">
                    <a:pos x="T6" y="T7"/>
                  </a:cxn>
                  <a:cxn ang="T14">
                    <a:pos x="T8" y="T9"/>
                  </a:cxn>
                </a:cxnLst>
                <a:rect l="T15" t="T16" r="T17" b="T18"/>
                <a:pathLst>
                  <a:path w="7" h="664">
                    <a:moveTo>
                      <a:pt x="7" y="662"/>
                    </a:moveTo>
                    <a:lnTo>
                      <a:pt x="0" y="664"/>
                    </a:lnTo>
                    <a:lnTo>
                      <a:pt x="0" y="1"/>
                    </a:lnTo>
                    <a:lnTo>
                      <a:pt x="7" y="0"/>
                    </a:lnTo>
                    <a:lnTo>
                      <a:pt x="7" y="662"/>
                    </a:lnTo>
                    <a:close/>
                  </a:path>
                </a:pathLst>
              </a:custGeom>
              <a:solidFill>
                <a:srgbClr val="AE6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07" name="Freeform 944"/>
              <p:cNvSpPr>
                <a:spLocks/>
              </p:cNvSpPr>
              <p:nvPr/>
            </p:nvSpPr>
            <p:spPr bwMode="auto">
              <a:xfrm>
                <a:off x="2983" y="3191"/>
                <a:ext cx="8" cy="664"/>
              </a:xfrm>
              <a:custGeom>
                <a:avLst/>
                <a:gdLst>
                  <a:gd name="T0" fmla="*/ 8 w 8"/>
                  <a:gd name="T1" fmla="*/ 663 h 664"/>
                  <a:gd name="T2" fmla="*/ 0 w 8"/>
                  <a:gd name="T3" fmla="*/ 664 h 664"/>
                  <a:gd name="T4" fmla="*/ 0 w 8"/>
                  <a:gd name="T5" fmla="*/ 2 h 664"/>
                  <a:gd name="T6" fmla="*/ 8 w 8"/>
                  <a:gd name="T7" fmla="*/ 0 h 664"/>
                  <a:gd name="T8" fmla="*/ 8 w 8"/>
                  <a:gd name="T9" fmla="*/ 663 h 664"/>
                  <a:gd name="T10" fmla="*/ 0 60000 65536"/>
                  <a:gd name="T11" fmla="*/ 0 60000 65536"/>
                  <a:gd name="T12" fmla="*/ 0 60000 65536"/>
                  <a:gd name="T13" fmla="*/ 0 60000 65536"/>
                  <a:gd name="T14" fmla="*/ 0 60000 65536"/>
                  <a:gd name="T15" fmla="*/ 0 w 8"/>
                  <a:gd name="T16" fmla="*/ 0 h 664"/>
                  <a:gd name="T17" fmla="*/ 8 w 8"/>
                  <a:gd name="T18" fmla="*/ 664 h 664"/>
                </a:gdLst>
                <a:ahLst/>
                <a:cxnLst>
                  <a:cxn ang="T10">
                    <a:pos x="T0" y="T1"/>
                  </a:cxn>
                  <a:cxn ang="T11">
                    <a:pos x="T2" y="T3"/>
                  </a:cxn>
                  <a:cxn ang="T12">
                    <a:pos x="T4" y="T5"/>
                  </a:cxn>
                  <a:cxn ang="T13">
                    <a:pos x="T6" y="T7"/>
                  </a:cxn>
                  <a:cxn ang="T14">
                    <a:pos x="T8" y="T9"/>
                  </a:cxn>
                </a:cxnLst>
                <a:rect l="T15" t="T16" r="T17" b="T18"/>
                <a:pathLst>
                  <a:path w="8" h="664">
                    <a:moveTo>
                      <a:pt x="8" y="663"/>
                    </a:moveTo>
                    <a:lnTo>
                      <a:pt x="0" y="664"/>
                    </a:lnTo>
                    <a:lnTo>
                      <a:pt x="0" y="2"/>
                    </a:lnTo>
                    <a:lnTo>
                      <a:pt x="8" y="0"/>
                    </a:lnTo>
                    <a:lnTo>
                      <a:pt x="8" y="663"/>
                    </a:lnTo>
                    <a:close/>
                  </a:path>
                </a:pathLst>
              </a:custGeom>
              <a:solidFill>
                <a:srgbClr val="B56D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08" name="Freeform 945"/>
              <p:cNvSpPr>
                <a:spLocks/>
              </p:cNvSpPr>
              <p:nvPr/>
            </p:nvSpPr>
            <p:spPr bwMode="auto">
              <a:xfrm>
                <a:off x="2975" y="3193"/>
                <a:ext cx="8" cy="663"/>
              </a:xfrm>
              <a:custGeom>
                <a:avLst/>
                <a:gdLst>
                  <a:gd name="T0" fmla="*/ 8 w 8"/>
                  <a:gd name="T1" fmla="*/ 662 h 663"/>
                  <a:gd name="T2" fmla="*/ 0 w 8"/>
                  <a:gd name="T3" fmla="*/ 663 h 663"/>
                  <a:gd name="T4" fmla="*/ 0 w 8"/>
                  <a:gd name="T5" fmla="*/ 1 h 663"/>
                  <a:gd name="T6" fmla="*/ 8 w 8"/>
                  <a:gd name="T7" fmla="*/ 0 h 663"/>
                  <a:gd name="T8" fmla="*/ 8 w 8"/>
                  <a:gd name="T9" fmla="*/ 662 h 663"/>
                  <a:gd name="T10" fmla="*/ 0 60000 65536"/>
                  <a:gd name="T11" fmla="*/ 0 60000 65536"/>
                  <a:gd name="T12" fmla="*/ 0 60000 65536"/>
                  <a:gd name="T13" fmla="*/ 0 60000 65536"/>
                  <a:gd name="T14" fmla="*/ 0 60000 65536"/>
                  <a:gd name="T15" fmla="*/ 0 w 8"/>
                  <a:gd name="T16" fmla="*/ 0 h 663"/>
                  <a:gd name="T17" fmla="*/ 8 w 8"/>
                  <a:gd name="T18" fmla="*/ 663 h 663"/>
                </a:gdLst>
                <a:ahLst/>
                <a:cxnLst>
                  <a:cxn ang="T10">
                    <a:pos x="T0" y="T1"/>
                  </a:cxn>
                  <a:cxn ang="T11">
                    <a:pos x="T2" y="T3"/>
                  </a:cxn>
                  <a:cxn ang="T12">
                    <a:pos x="T4" y="T5"/>
                  </a:cxn>
                  <a:cxn ang="T13">
                    <a:pos x="T6" y="T7"/>
                  </a:cxn>
                  <a:cxn ang="T14">
                    <a:pos x="T8" y="T9"/>
                  </a:cxn>
                </a:cxnLst>
                <a:rect l="T15" t="T16" r="T17" b="T18"/>
                <a:pathLst>
                  <a:path w="8" h="663">
                    <a:moveTo>
                      <a:pt x="8" y="662"/>
                    </a:moveTo>
                    <a:lnTo>
                      <a:pt x="0" y="663"/>
                    </a:lnTo>
                    <a:lnTo>
                      <a:pt x="0" y="1"/>
                    </a:lnTo>
                    <a:lnTo>
                      <a:pt x="8" y="0"/>
                    </a:lnTo>
                    <a:lnTo>
                      <a:pt x="8" y="662"/>
                    </a:lnTo>
                    <a:close/>
                  </a:path>
                </a:pathLst>
              </a:custGeom>
              <a:solidFill>
                <a:srgbClr val="BC71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09" name="Freeform 946"/>
              <p:cNvSpPr>
                <a:spLocks/>
              </p:cNvSpPr>
              <p:nvPr/>
            </p:nvSpPr>
            <p:spPr bwMode="auto">
              <a:xfrm>
                <a:off x="2966" y="3194"/>
                <a:ext cx="9" cy="663"/>
              </a:xfrm>
              <a:custGeom>
                <a:avLst/>
                <a:gdLst>
                  <a:gd name="T0" fmla="*/ 9 w 9"/>
                  <a:gd name="T1" fmla="*/ 662 h 663"/>
                  <a:gd name="T2" fmla="*/ 0 w 9"/>
                  <a:gd name="T3" fmla="*/ 663 h 663"/>
                  <a:gd name="T4" fmla="*/ 0 w 9"/>
                  <a:gd name="T5" fmla="*/ 0 h 663"/>
                  <a:gd name="T6" fmla="*/ 9 w 9"/>
                  <a:gd name="T7" fmla="*/ 0 h 663"/>
                  <a:gd name="T8" fmla="*/ 9 w 9"/>
                  <a:gd name="T9" fmla="*/ 662 h 663"/>
                  <a:gd name="T10" fmla="*/ 0 60000 65536"/>
                  <a:gd name="T11" fmla="*/ 0 60000 65536"/>
                  <a:gd name="T12" fmla="*/ 0 60000 65536"/>
                  <a:gd name="T13" fmla="*/ 0 60000 65536"/>
                  <a:gd name="T14" fmla="*/ 0 60000 65536"/>
                  <a:gd name="T15" fmla="*/ 0 w 9"/>
                  <a:gd name="T16" fmla="*/ 0 h 663"/>
                  <a:gd name="T17" fmla="*/ 9 w 9"/>
                  <a:gd name="T18" fmla="*/ 663 h 663"/>
                </a:gdLst>
                <a:ahLst/>
                <a:cxnLst>
                  <a:cxn ang="T10">
                    <a:pos x="T0" y="T1"/>
                  </a:cxn>
                  <a:cxn ang="T11">
                    <a:pos x="T2" y="T3"/>
                  </a:cxn>
                  <a:cxn ang="T12">
                    <a:pos x="T4" y="T5"/>
                  </a:cxn>
                  <a:cxn ang="T13">
                    <a:pos x="T6" y="T7"/>
                  </a:cxn>
                  <a:cxn ang="T14">
                    <a:pos x="T8" y="T9"/>
                  </a:cxn>
                </a:cxnLst>
                <a:rect l="T15" t="T16" r="T17" b="T18"/>
                <a:pathLst>
                  <a:path w="9" h="663">
                    <a:moveTo>
                      <a:pt x="9" y="662"/>
                    </a:moveTo>
                    <a:lnTo>
                      <a:pt x="0" y="663"/>
                    </a:lnTo>
                    <a:lnTo>
                      <a:pt x="0" y="0"/>
                    </a:lnTo>
                    <a:lnTo>
                      <a:pt x="9" y="0"/>
                    </a:lnTo>
                    <a:lnTo>
                      <a:pt x="9" y="662"/>
                    </a:lnTo>
                    <a:close/>
                  </a:path>
                </a:pathLst>
              </a:custGeom>
              <a:solidFill>
                <a:srgbClr val="C375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10" name="Freeform 947"/>
              <p:cNvSpPr>
                <a:spLocks/>
              </p:cNvSpPr>
              <p:nvPr/>
            </p:nvSpPr>
            <p:spPr bwMode="auto">
              <a:xfrm>
                <a:off x="2956" y="3194"/>
                <a:ext cx="10" cy="664"/>
              </a:xfrm>
              <a:custGeom>
                <a:avLst/>
                <a:gdLst>
                  <a:gd name="T0" fmla="*/ 10 w 10"/>
                  <a:gd name="T1" fmla="*/ 663 h 664"/>
                  <a:gd name="T2" fmla="*/ 0 w 10"/>
                  <a:gd name="T3" fmla="*/ 664 h 664"/>
                  <a:gd name="T4" fmla="*/ 0 w 10"/>
                  <a:gd name="T5" fmla="*/ 1 h 664"/>
                  <a:gd name="T6" fmla="*/ 10 w 10"/>
                  <a:gd name="T7" fmla="*/ 0 h 664"/>
                  <a:gd name="T8" fmla="*/ 10 w 10"/>
                  <a:gd name="T9" fmla="*/ 663 h 664"/>
                  <a:gd name="T10" fmla="*/ 0 60000 65536"/>
                  <a:gd name="T11" fmla="*/ 0 60000 65536"/>
                  <a:gd name="T12" fmla="*/ 0 60000 65536"/>
                  <a:gd name="T13" fmla="*/ 0 60000 65536"/>
                  <a:gd name="T14" fmla="*/ 0 60000 65536"/>
                  <a:gd name="T15" fmla="*/ 0 w 10"/>
                  <a:gd name="T16" fmla="*/ 0 h 664"/>
                  <a:gd name="T17" fmla="*/ 10 w 10"/>
                  <a:gd name="T18" fmla="*/ 664 h 664"/>
                </a:gdLst>
                <a:ahLst/>
                <a:cxnLst>
                  <a:cxn ang="T10">
                    <a:pos x="T0" y="T1"/>
                  </a:cxn>
                  <a:cxn ang="T11">
                    <a:pos x="T2" y="T3"/>
                  </a:cxn>
                  <a:cxn ang="T12">
                    <a:pos x="T4" y="T5"/>
                  </a:cxn>
                  <a:cxn ang="T13">
                    <a:pos x="T6" y="T7"/>
                  </a:cxn>
                  <a:cxn ang="T14">
                    <a:pos x="T8" y="T9"/>
                  </a:cxn>
                </a:cxnLst>
                <a:rect l="T15" t="T16" r="T17" b="T18"/>
                <a:pathLst>
                  <a:path w="10" h="664">
                    <a:moveTo>
                      <a:pt x="10" y="663"/>
                    </a:moveTo>
                    <a:lnTo>
                      <a:pt x="0" y="664"/>
                    </a:lnTo>
                    <a:lnTo>
                      <a:pt x="0" y="1"/>
                    </a:lnTo>
                    <a:lnTo>
                      <a:pt x="10" y="0"/>
                    </a:lnTo>
                    <a:lnTo>
                      <a:pt x="10" y="663"/>
                    </a:lnTo>
                    <a:close/>
                  </a:path>
                </a:pathLst>
              </a:custGeom>
              <a:solidFill>
                <a:srgbClr val="C97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11" name="Freeform 948"/>
              <p:cNvSpPr>
                <a:spLocks/>
              </p:cNvSpPr>
              <p:nvPr/>
            </p:nvSpPr>
            <p:spPr bwMode="auto">
              <a:xfrm>
                <a:off x="2946" y="3195"/>
                <a:ext cx="10" cy="663"/>
              </a:xfrm>
              <a:custGeom>
                <a:avLst/>
                <a:gdLst>
                  <a:gd name="T0" fmla="*/ 10 w 10"/>
                  <a:gd name="T1" fmla="*/ 663 h 663"/>
                  <a:gd name="T2" fmla="*/ 0 w 10"/>
                  <a:gd name="T3" fmla="*/ 663 h 663"/>
                  <a:gd name="T4" fmla="*/ 0 w 10"/>
                  <a:gd name="T5" fmla="*/ 1 h 663"/>
                  <a:gd name="T6" fmla="*/ 10 w 10"/>
                  <a:gd name="T7" fmla="*/ 0 h 663"/>
                  <a:gd name="T8" fmla="*/ 10 w 10"/>
                  <a:gd name="T9" fmla="*/ 663 h 663"/>
                  <a:gd name="T10" fmla="*/ 0 60000 65536"/>
                  <a:gd name="T11" fmla="*/ 0 60000 65536"/>
                  <a:gd name="T12" fmla="*/ 0 60000 65536"/>
                  <a:gd name="T13" fmla="*/ 0 60000 65536"/>
                  <a:gd name="T14" fmla="*/ 0 60000 65536"/>
                  <a:gd name="T15" fmla="*/ 0 w 10"/>
                  <a:gd name="T16" fmla="*/ 0 h 663"/>
                  <a:gd name="T17" fmla="*/ 10 w 10"/>
                  <a:gd name="T18" fmla="*/ 663 h 663"/>
                </a:gdLst>
                <a:ahLst/>
                <a:cxnLst>
                  <a:cxn ang="T10">
                    <a:pos x="T0" y="T1"/>
                  </a:cxn>
                  <a:cxn ang="T11">
                    <a:pos x="T2" y="T3"/>
                  </a:cxn>
                  <a:cxn ang="T12">
                    <a:pos x="T4" y="T5"/>
                  </a:cxn>
                  <a:cxn ang="T13">
                    <a:pos x="T6" y="T7"/>
                  </a:cxn>
                  <a:cxn ang="T14">
                    <a:pos x="T8" y="T9"/>
                  </a:cxn>
                </a:cxnLst>
                <a:rect l="T15" t="T16" r="T17" b="T18"/>
                <a:pathLst>
                  <a:path w="10" h="663">
                    <a:moveTo>
                      <a:pt x="10" y="663"/>
                    </a:moveTo>
                    <a:lnTo>
                      <a:pt x="0" y="663"/>
                    </a:lnTo>
                    <a:lnTo>
                      <a:pt x="0" y="1"/>
                    </a:lnTo>
                    <a:lnTo>
                      <a:pt x="10" y="0"/>
                    </a:lnTo>
                    <a:lnTo>
                      <a:pt x="10" y="663"/>
                    </a:lnTo>
                    <a:close/>
                  </a:path>
                </a:pathLst>
              </a:custGeom>
              <a:solidFill>
                <a:srgbClr val="D07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12" name="Freeform 949"/>
              <p:cNvSpPr>
                <a:spLocks/>
              </p:cNvSpPr>
              <p:nvPr/>
            </p:nvSpPr>
            <p:spPr bwMode="auto">
              <a:xfrm>
                <a:off x="2937" y="3196"/>
                <a:ext cx="9" cy="663"/>
              </a:xfrm>
              <a:custGeom>
                <a:avLst/>
                <a:gdLst>
                  <a:gd name="T0" fmla="*/ 9 w 9"/>
                  <a:gd name="T1" fmla="*/ 662 h 663"/>
                  <a:gd name="T2" fmla="*/ 0 w 9"/>
                  <a:gd name="T3" fmla="*/ 663 h 663"/>
                  <a:gd name="T4" fmla="*/ 0 w 9"/>
                  <a:gd name="T5" fmla="*/ 1 h 663"/>
                  <a:gd name="T6" fmla="*/ 9 w 9"/>
                  <a:gd name="T7" fmla="*/ 0 h 663"/>
                  <a:gd name="T8" fmla="*/ 9 w 9"/>
                  <a:gd name="T9" fmla="*/ 662 h 663"/>
                  <a:gd name="T10" fmla="*/ 0 60000 65536"/>
                  <a:gd name="T11" fmla="*/ 0 60000 65536"/>
                  <a:gd name="T12" fmla="*/ 0 60000 65536"/>
                  <a:gd name="T13" fmla="*/ 0 60000 65536"/>
                  <a:gd name="T14" fmla="*/ 0 60000 65536"/>
                  <a:gd name="T15" fmla="*/ 0 w 9"/>
                  <a:gd name="T16" fmla="*/ 0 h 663"/>
                  <a:gd name="T17" fmla="*/ 9 w 9"/>
                  <a:gd name="T18" fmla="*/ 663 h 663"/>
                </a:gdLst>
                <a:ahLst/>
                <a:cxnLst>
                  <a:cxn ang="T10">
                    <a:pos x="T0" y="T1"/>
                  </a:cxn>
                  <a:cxn ang="T11">
                    <a:pos x="T2" y="T3"/>
                  </a:cxn>
                  <a:cxn ang="T12">
                    <a:pos x="T4" y="T5"/>
                  </a:cxn>
                  <a:cxn ang="T13">
                    <a:pos x="T6" y="T7"/>
                  </a:cxn>
                  <a:cxn ang="T14">
                    <a:pos x="T8" y="T9"/>
                  </a:cxn>
                </a:cxnLst>
                <a:rect l="T15" t="T16" r="T17" b="T18"/>
                <a:pathLst>
                  <a:path w="9" h="663">
                    <a:moveTo>
                      <a:pt x="9" y="662"/>
                    </a:moveTo>
                    <a:lnTo>
                      <a:pt x="0" y="663"/>
                    </a:lnTo>
                    <a:lnTo>
                      <a:pt x="0" y="1"/>
                    </a:lnTo>
                    <a:lnTo>
                      <a:pt x="9" y="0"/>
                    </a:lnTo>
                    <a:lnTo>
                      <a:pt x="9" y="662"/>
                    </a:lnTo>
                    <a:close/>
                  </a:path>
                </a:pathLst>
              </a:custGeom>
              <a:solidFill>
                <a:srgbClr val="D781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13" name="Rectangle 950"/>
              <p:cNvSpPr>
                <a:spLocks noChangeArrowheads="1"/>
              </p:cNvSpPr>
              <p:nvPr/>
            </p:nvSpPr>
            <p:spPr bwMode="auto">
              <a:xfrm>
                <a:off x="2921" y="3197"/>
                <a:ext cx="16" cy="662"/>
              </a:xfrm>
              <a:prstGeom prst="rect">
                <a:avLst/>
              </a:prstGeom>
              <a:solidFill>
                <a:srgbClr val="DD85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8014" name="Rectangle 951"/>
              <p:cNvSpPr>
                <a:spLocks noChangeArrowheads="1"/>
              </p:cNvSpPr>
              <p:nvPr/>
            </p:nvSpPr>
            <p:spPr bwMode="auto">
              <a:xfrm>
                <a:off x="2911" y="3197"/>
                <a:ext cx="10" cy="662"/>
              </a:xfrm>
              <a:prstGeom prst="rect">
                <a:avLst/>
              </a:prstGeom>
              <a:solidFill>
                <a:srgbClr val="E48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8015" name="Freeform 952"/>
              <p:cNvSpPr>
                <a:spLocks/>
              </p:cNvSpPr>
              <p:nvPr/>
            </p:nvSpPr>
            <p:spPr bwMode="auto">
              <a:xfrm>
                <a:off x="2901" y="3197"/>
                <a:ext cx="10" cy="662"/>
              </a:xfrm>
              <a:custGeom>
                <a:avLst/>
                <a:gdLst>
                  <a:gd name="T0" fmla="*/ 10 w 10"/>
                  <a:gd name="T1" fmla="*/ 662 h 662"/>
                  <a:gd name="T2" fmla="*/ 0 w 10"/>
                  <a:gd name="T3" fmla="*/ 661 h 662"/>
                  <a:gd name="T4" fmla="*/ 0 w 10"/>
                  <a:gd name="T5" fmla="*/ 0 h 662"/>
                  <a:gd name="T6" fmla="*/ 10 w 10"/>
                  <a:gd name="T7" fmla="*/ 0 h 662"/>
                  <a:gd name="T8" fmla="*/ 10 w 10"/>
                  <a:gd name="T9" fmla="*/ 662 h 662"/>
                  <a:gd name="T10" fmla="*/ 0 60000 65536"/>
                  <a:gd name="T11" fmla="*/ 0 60000 65536"/>
                  <a:gd name="T12" fmla="*/ 0 60000 65536"/>
                  <a:gd name="T13" fmla="*/ 0 60000 65536"/>
                  <a:gd name="T14" fmla="*/ 0 60000 65536"/>
                  <a:gd name="T15" fmla="*/ 0 w 10"/>
                  <a:gd name="T16" fmla="*/ 0 h 662"/>
                  <a:gd name="T17" fmla="*/ 10 w 10"/>
                  <a:gd name="T18" fmla="*/ 662 h 662"/>
                </a:gdLst>
                <a:ahLst/>
                <a:cxnLst>
                  <a:cxn ang="T10">
                    <a:pos x="T0" y="T1"/>
                  </a:cxn>
                  <a:cxn ang="T11">
                    <a:pos x="T2" y="T3"/>
                  </a:cxn>
                  <a:cxn ang="T12">
                    <a:pos x="T4" y="T5"/>
                  </a:cxn>
                  <a:cxn ang="T13">
                    <a:pos x="T6" y="T7"/>
                  </a:cxn>
                  <a:cxn ang="T14">
                    <a:pos x="T8" y="T9"/>
                  </a:cxn>
                </a:cxnLst>
                <a:rect l="T15" t="T16" r="T17" b="T18"/>
                <a:pathLst>
                  <a:path w="10" h="662">
                    <a:moveTo>
                      <a:pt x="10" y="662"/>
                    </a:moveTo>
                    <a:lnTo>
                      <a:pt x="0" y="661"/>
                    </a:lnTo>
                    <a:lnTo>
                      <a:pt x="0" y="0"/>
                    </a:lnTo>
                    <a:lnTo>
                      <a:pt x="10" y="0"/>
                    </a:lnTo>
                    <a:lnTo>
                      <a:pt x="10" y="662"/>
                    </a:lnTo>
                    <a:close/>
                  </a:path>
                </a:pathLst>
              </a:custGeom>
              <a:solidFill>
                <a:srgbClr val="EB8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16" name="Freeform 953"/>
              <p:cNvSpPr>
                <a:spLocks/>
              </p:cNvSpPr>
              <p:nvPr/>
            </p:nvSpPr>
            <p:spPr bwMode="auto">
              <a:xfrm>
                <a:off x="2892" y="3196"/>
                <a:ext cx="9" cy="662"/>
              </a:xfrm>
              <a:custGeom>
                <a:avLst/>
                <a:gdLst>
                  <a:gd name="T0" fmla="*/ 9 w 9"/>
                  <a:gd name="T1" fmla="*/ 662 h 662"/>
                  <a:gd name="T2" fmla="*/ 0 w 9"/>
                  <a:gd name="T3" fmla="*/ 662 h 662"/>
                  <a:gd name="T4" fmla="*/ 0 w 9"/>
                  <a:gd name="T5" fmla="*/ 0 h 662"/>
                  <a:gd name="T6" fmla="*/ 9 w 9"/>
                  <a:gd name="T7" fmla="*/ 1 h 662"/>
                  <a:gd name="T8" fmla="*/ 9 w 9"/>
                  <a:gd name="T9" fmla="*/ 662 h 662"/>
                  <a:gd name="T10" fmla="*/ 0 60000 65536"/>
                  <a:gd name="T11" fmla="*/ 0 60000 65536"/>
                  <a:gd name="T12" fmla="*/ 0 60000 65536"/>
                  <a:gd name="T13" fmla="*/ 0 60000 65536"/>
                  <a:gd name="T14" fmla="*/ 0 60000 65536"/>
                  <a:gd name="T15" fmla="*/ 0 w 9"/>
                  <a:gd name="T16" fmla="*/ 0 h 662"/>
                  <a:gd name="T17" fmla="*/ 9 w 9"/>
                  <a:gd name="T18" fmla="*/ 662 h 662"/>
                </a:gdLst>
                <a:ahLst/>
                <a:cxnLst>
                  <a:cxn ang="T10">
                    <a:pos x="T0" y="T1"/>
                  </a:cxn>
                  <a:cxn ang="T11">
                    <a:pos x="T2" y="T3"/>
                  </a:cxn>
                  <a:cxn ang="T12">
                    <a:pos x="T4" y="T5"/>
                  </a:cxn>
                  <a:cxn ang="T13">
                    <a:pos x="T6" y="T7"/>
                  </a:cxn>
                  <a:cxn ang="T14">
                    <a:pos x="T8" y="T9"/>
                  </a:cxn>
                </a:cxnLst>
                <a:rect l="T15" t="T16" r="T17" b="T18"/>
                <a:pathLst>
                  <a:path w="9" h="662">
                    <a:moveTo>
                      <a:pt x="9" y="662"/>
                    </a:moveTo>
                    <a:lnTo>
                      <a:pt x="0" y="662"/>
                    </a:lnTo>
                    <a:lnTo>
                      <a:pt x="0" y="0"/>
                    </a:lnTo>
                    <a:lnTo>
                      <a:pt x="9" y="1"/>
                    </a:lnTo>
                    <a:lnTo>
                      <a:pt x="9" y="662"/>
                    </a:lnTo>
                    <a:close/>
                  </a:path>
                </a:pathLst>
              </a:custGeom>
              <a:solidFill>
                <a:srgbClr val="F29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17" name="Freeform 954"/>
              <p:cNvSpPr>
                <a:spLocks/>
              </p:cNvSpPr>
              <p:nvPr/>
            </p:nvSpPr>
            <p:spPr bwMode="auto">
              <a:xfrm>
                <a:off x="2884" y="3195"/>
                <a:ext cx="8" cy="663"/>
              </a:xfrm>
              <a:custGeom>
                <a:avLst/>
                <a:gdLst>
                  <a:gd name="T0" fmla="*/ 8 w 8"/>
                  <a:gd name="T1" fmla="*/ 663 h 663"/>
                  <a:gd name="T2" fmla="*/ 0 w 8"/>
                  <a:gd name="T3" fmla="*/ 663 h 663"/>
                  <a:gd name="T4" fmla="*/ 0 w 8"/>
                  <a:gd name="T5" fmla="*/ 0 h 663"/>
                  <a:gd name="T6" fmla="*/ 8 w 8"/>
                  <a:gd name="T7" fmla="*/ 1 h 663"/>
                  <a:gd name="T8" fmla="*/ 8 w 8"/>
                  <a:gd name="T9" fmla="*/ 663 h 663"/>
                  <a:gd name="T10" fmla="*/ 0 60000 65536"/>
                  <a:gd name="T11" fmla="*/ 0 60000 65536"/>
                  <a:gd name="T12" fmla="*/ 0 60000 65536"/>
                  <a:gd name="T13" fmla="*/ 0 60000 65536"/>
                  <a:gd name="T14" fmla="*/ 0 60000 65536"/>
                  <a:gd name="T15" fmla="*/ 0 w 8"/>
                  <a:gd name="T16" fmla="*/ 0 h 663"/>
                  <a:gd name="T17" fmla="*/ 8 w 8"/>
                  <a:gd name="T18" fmla="*/ 663 h 663"/>
                </a:gdLst>
                <a:ahLst/>
                <a:cxnLst>
                  <a:cxn ang="T10">
                    <a:pos x="T0" y="T1"/>
                  </a:cxn>
                  <a:cxn ang="T11">
                    <a:pos x="T2" y="T3"/>
                  </a:cxn>
                  <a:cxn ang="T12">
                    <a:pos x="T4" y="T5"/>
                  </a:cxn>
                  <a:cxn ang="T13">
                    <a:pos x="T6" y="T7"/>
                  </a:cxn>
                  <a:cxn ang="T14">
                    <a:pos x="T8" y="T9"/>
                  </a:cxn>
                </a:cxnLst>
                <a:rect l="T15" t="T16" r="T17" b="T18"/>
                <a:pathLst>
                  <a:path w="8" h="663">
                    <a:moveTo>
                      <a:pt x="8" y="663"/>
                    </a:moveTo>
                    <a:lnTo>
                      <a:pt x="0" y="663"/>
                    </a:lnTo>
                    <a:lnTo>
                      <a:pt x="0" y="0"/>
                    </a:lnTo>
                    <a:lnTo>
                      <a:pt x="8" y="1"/>
                    </a:lnTo>
                    <a:lnTo>
                      <a:pt x="8" y="663"/>
                    </a:lnTo>
                    <a:close/>
                  </a:path>
                </a:pathLst>
              </a:custGeom>
              <a:solidFill>
                <a:srgbClr val="F895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18" name="Freeform 955"/>
              <p:cNvSpPr>
                <a:spLocks/>
              </p:cNvSpPr>
              <p:nvPr/>
            </p:nvSpPr>
            <p:spPr bwMode="auto">
              <a:xfrm>
                <a:off x="2877" y="3194"/>
                <a:ext cx="7" cy="664"/>
              </a:xfrm>
              <a:custGeom>
                <a:avLst/>
                <a:gdLst>
                  <a:gd name="T0" fmla="*/ 7 w 7"/>
                  <a:gd name="T1" fmla="*/ 664 h 664"/>
                  <a:gd name="T2" fmla="*/ 0 w 7"/>
                  <a:gd name="T3" fmla="*/ 663 h 664"/>
                  <a:gd name="T4" fmla="*/ 0 w 7"/>
                  <a:gd name="T5" fmla="*/ 0 h 664"/>
                  <a:gd name="T6" fmla="*/ 7 w 7"/>
                  <a:gd name="T7" fmla="*/ 1 h 664"/>
                  <a:gd name="T8" fmla="*/ 7 w 7"/>
                  <a:gd name="T9" fmla="*/ 664 h 664"/>
                  <a:gd name="T10" fmla="*/ 0 60000 65536"/>
                  <a:gd name="T11" fmla="*/ 0 60000 65536"/>
                  <a:gd name="T12" fmla="*/ 0 60000 65536"/>
                  <a:gd name="T13" fmla="*/ 0 60000 65536"/>
                  <a:gd name="T14" fmla="*/ 0 60000 65536"/>
                  <a:gd name="T15" fmla="*/ 0 w 7"/>
                  <a:gd name="T16" fmla="*/ 0 h 664"/>
                  <a:gd name="T17" fmla="*/ 7 w 7"/>
                  <a:gd name="T18" fmla="*/ 664 h 664"/>
                </a:gdLst>
                <a:ahLst/>
                <a:cxnLst>
                  <a:cxn ang="T10">
                    <a:pos x="T0" y="T1"/>
                  </a:cxn>
                  <a:cxn ang="T11">
                    <a:pos x="T2" y="T3"/>
                  </a:cxn>
                  <a:cxn ang="T12">
                    <a:pos x="T4" y="T5"/>
                  </a:cxn>
                  <a:cxn ang="T13">
                    <a:pos x="T6" y="T7"/>
                  </a:cxn>
                  <a:cxn ang="T14">
                    <a:pos x="T8" y="T9"/>
                  </a:cxn>
                </a:cxnLst>
                <a:rect l="T15" t="T16" r="T17" b="T18"/>
                <a:pathLst>
                  <a:path w="7" h="664">
                    <a:moveTo>
                      <a:pt x="7" y="664"/>
                    </a:moveTo>
                    <a:lnTo>
                      <a:pt x="0" y="663"/>
                    </a:lnTo>
                    <a:lnTo>
                      <a:pt x="0" y="0"/>
                    </a:lnTo>
                    <a:lnTo>
                      <a:pt x="7" y="1"/>
                    </a:lnTo>
                    <a:lnTo>
                      <a:pt x="7" y="664"/>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19" name="Freeform 956"/>
              <p:cNvSpPr>
                <a:spLocks/>
              </p:cNvSpPr>
              <p:nvPr/>
            </p:nvSpPr>
            <p:spPr bwMode="auto">
              <a:xfrm>
                <a:off x="2870" y="3194"/>
                <a:ext cx="7" cy="663"/>
              </a:xfrm>
              <a:custGeom>
                <a:avLst/>
                <a:gdLst>
                  <a:gd name="T0" fmla="*/ 7 w 7"/>
                  <a:gd name="T1" fmla="*/ 663 h 663"/>
                  <a:gd name="T2" fmla="*/ 0 w 7"/>
                  <a:gd name="T3" fmla="*/ 661 h 663"/>
                  <a:gd name="T4" fmla="*/ 0 w 7"/>
                  <a:gd name="T5" fmla="*/ 0 h 663"/>
                  <a:gd name="T6" fmla="*/ 7 w 7"/>
                  <a:gd name="T7" fmla="*/ 0 h 663"/>
                  <a:gd name="T8" fmla="*/ 7 w 7"/>
                  <a:gd name="T9" fmla="*/ 663 h 663"/>
                  <a:gd name="T10" fmla="*/ 0 60000 65536"/>
                  <a:gd name="T11" fmla="*/ 0 60000 65536"/>
                  <a:gd name="T12" fmla="*/ 0 60000 65536"/>
                  <a:gd name="T13" fmla="*/ 0 60000 65536"/>
                  <a:gd name="T14" fmla="*/ 0 60000 65536"/>
                  <a:gd name="T15" fmla="*/ 0 w 7"/>
                  <a:gd name="T16" fmla="*/ 0 h 663"/>
                  <a:gd name="T17" fmla="*/ 7 w 7"/>
                  <a:gd name="T18" fmla="*/ 663 h 663"/>
                </a:gdLst>
                <a:ahLst/>
                <a:cxnLst>
                  <a:cxn ang="T10">
                    <a:pos x="T0" y="T1"/>
                  </a:cxn>
                  <a:cxn ang="T11">
                    <a:pos x="T2" y="T3"/>
                  </a:cxn>
                  <a:cxn ang="T12">
                    <a:pos x="T4" y="T5"/>
                  </a:cxn>
                  <a:cxn ang="T13">
                    <a:pos x="T6" y="T7"/>
                  </a:cxn>
                  <a:cxn ang="T14">
                    <a:pos x="T8" y="T9"/>
                  </a:cxn>
                </a:cxnLst>
                <a:rect l="T15" t="T16" r="T17" b="T18"/>
                <a:pathLst>
                  <a:path w="7" h="663">
                    <a:moveTo>
                      <a:pt x="7" y="663"/>
                    </a:moveTo>
                    <a:lnTo>
                      <a:pt x="0" y="661"/>
                    </a:lnTo>
                    <a:lnTo>
                      <a:pt x="0" y="0"/>
                    </a:lnTo>
                    <a:lnTo>
                      <a:pt x="7" y="0"/>
                    </a:lnTo>
                    <a:lnTo>
                      <a:pt x="7" y="663"/>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20" name="Freeform 957"/>
              <p:cNvSpPr>
                <a:spLocks/>
              </p:cNvSpPr>
              <p:nvPr/>
            </p:nvSpPr>
            <p:spPr bwMode="auto">
              <a:xfrm>
                <a:off x="2865" y="3192"/>
                <a:ext cx="5" cy="663"/>
              </a:xfrm>
              <a:custGeom>
                <a:avLst/>
                <a:gdLst>
                  <a:gd name="T0" fmla="*/ 5 w 5"/>
                  <a:gd name="T1" fmla="*/ 663 h 663"/>
                  <a:gd name="T2" fmla="*/ 0 w 5"/>
                  <a:gd name="T3" fmla="*/ 662 h 663"/>
                  <a:gd name="T4" fmla="*/ 0 w 5"/>
                  <a:gd name="T5" fmla="*/ 0 h 663"/>
                  <a:gd name="T6" fmla="*/ 5 w 5"/>
                  <a:gd name="T7" fmla="*/ 2 h 663"/>
                  <a:gd name="T8" fmla="*/ 5 w 5"/>
                  <a:gd name="T9" fmla="*/ 663 h 663"/>
                  <a:gd name="T10" fmla="*/ 0 60000 65536"/>
                  <a:gd name="T11" fmla="*/ 0 60000 65536"/>
                  <a:gd name="T12" fmla="*/ 0 60000 65536"/>
                  <a:gd name="T13" fmla="*/ 0 60000 65536"/>
                  <a:gd name="T14" fmla="*/ 0 60000 65536"/>
                  <a:gd name="T15" fmla="*/ 0 w 5"/>
                  <a:gd name="T16" fmla="*/ 0 h 663"/>
                  <a:gd name="T17" fmla="*/ 5 w 5"/>
                  <a:gd name="T18" fmla="*/ 663 h 663"/>
                </a:gdLst>
                <a:ahLst/>
                <a:cxnLst>
                  <a:cxn ang="T10">
                    <a:pos x="T0" y="T1"/>
                  </a:cxn>
                  <a:cxn ang="T11">
                    <a:pos x="T2" y="T3"/>
                  </a:cxn>
                  <a:cxn ang="T12">
                    <a:pos x="T4" y="T5"/>
                  </a:cxn>
                  <a:cxn ang="T13">
                    <a:pos x="T6" y="T7"/>
                  </a:cxn>
                  <a:cxn ang="T14">
                    <a:pos x="T8" y="T9"/>
                  </a:cxn>
                </a:cxnLst>
                <a:rect l="T15" t="T16" r="T17" b="T18"/>
                <a:pathLst>
                  <a:path w="5" h="663">
                    <a:moveTo>
                      <a:pt x="5" y="663"/>
                    </a:moveTo>
                    <a:lnTo>
                      <a:pt x="0" y="662"/>
                    </a:lnTo>
                    <a:lnTo>
                      <a:pt x="0" y="0"/>
                    </a:lnTo>
                    <a:lnTo>
                      <a:pt x="5" y="2"/>
                    </a:lnTo>
                    <a:lnTo>
                      <a:pt x="5" y="663"/>
                    </a:lnTo>
                    <a:close/>
                  </a:path>
                </a:pathLst>
              </a:custGeom>
              <a:solidFill>
                <a:srgbClr val="F895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21" name="Freeform 958"/>
              <p:cNvSpPr>
                <a:spLocks/>
              </p:cNvSpPr>
              <p:nvPr/>
            </p:nvSpPr>
            <p:spPr bwMode="auto">
              <a:xfrm>
                <a:off x="2860" y="3191"/>
                <a:ext cx="5" cy="663"/>
              </a:xfrm>
              <a:custGeom>
                <a:avLst/>
                <a:gdLst>
                  <a:gd name="T0" fmla="*/ 5 w 5"/>
                  <a:gd name="T1" fmla="*/ 663 h 663"/>
                  <a:gd name="T2" fmla="*/ 0 w 5"/>
                  <a:gd name="T3" fmla="*/ 662 h 663"/>
                  <a:gd name="T4" fmla="*/ 0 w 5"/>
                  <a:gd name="T5" fmla="*/ 0 h 663"/>
                  <a:gd name="T6" fmla="*/ 5 w 5"/>
                  <a:gd name="T7" fmla="*/ 1 h 663"/>
                  <a:gd name="T8" fmla="*/ 5 w 5"/>
                  <a:gd name="T9" fmla="*/ 663 h 663"/>
                  <a:gd name="T10" fmla="*/ 0 60000 65536"/>
                  <a:gd name="T11" fmla="*/ 0 60000 65536"/>
                  <a:gd name="T12" fmla="*/ 0 60000 65536"/>
                  <a:gd name="T13" fmla="*/ 0 60000 65536"/>
                  <a:gd name="T14" fmla="*/ 0 60000 65536"/>
                  <a:gd name="T15" fmla="*/ 0 w 5"/>
                  <a:gd name="T16" fmla="*/ 0 h 663"/>
                  <a:gd name="T17" fmla="*/ 5 w 5"/>
                  <a:gd name="T18" fmla="*/ 663 h 663"/>
                </a:gdLst>
                <a:ahLst/>
                <a:cxnLst>
                  <a:cxn ang="T10">
                    <a:pos x="T0" y="T1"/>
                  </a:cxn>
                  <a:cxn ang="T11">
                    <a:pos x="T2" y="T3"/>
                  </a:cxn>
                  <a:cxn ang="T12">
                    <a:pos x="T4" y="T5"/>
                  </a:cxn>
                  <a:cxn ang="T13">
                    <a:pos x="T6" y="T7"/>
                  </a:cxn>
                  <a:cxn ang="T14">
                    <a:pos x="T8" y="T9"/>
                  </a:cxn>
                </a:cxnLst>
                <a:rect l="T15" t="T16" r="T17" b="T18"/>
                <a:pathLst>
                  <a:path w="5" h="663">
                    <a:moveTo>
                      <a:pt x="5" y="663"/>
                    </a:moveTo>
                    <a:lnTo>
                      <a:pt x="0" y="662"/>
                    </a:lnTo>
                    <a:lnTo>
                      <a:pt x="0" y="0"/>
                    </a:lnTo>
                    <a:lnTo>
                      <a:pt x="5" y="1"/>
                    </a:lnTo>
                    <a:lnTo>
                      <a:pt x="5" y="663"/>
                    </a:lnTo>
                    <a:close/>
                  </a:path>
                </a:pathLst>
              </a:custGeom>
              <a:solidFill>
                <a:srgbClr val="F29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22" name="Freeform 959"/>
              <p:cNvSpPr>
                <a:spLocks/>
              </p:cNvSpPr>
              <p:nvPr/>
            </p:nvSpPr>
            <p:spPr bwMode="auto">
              <a:xfrm>
                <a:off x="2857" y="3189"/>
                <a:ext cx="3" cy="664"/>
              </a:xfrm>
              <a:custGeom>
                <a:avLst/>
                <a:gdLst>
                  <a:gd name="T0" fmla="*/ 3 w 3"/>
                  <a:gd name="T1" fmla="*/ 664 h 664"/>
                  <a:gd name="T2" fmla="*/ 0 w 3"/>
                  <a:gd name="T3" fmla="*/ 662 h 664"/>
                  <a:gd name="T4" fmla="*/ 0 w 3"/>
                  <a:gd name="T5" fmla="*/ 0 h 664"/>
                  <a:gd name="T6" fmla="*/ 3 w 3"/>
                  <a:gd name="T7" fmla="*/ 2 h 664"/>
                  <a:gd name="T8" fmla="*/ 3 w 3"/>
                  <a:gd name="T9" fmla="*/ 664 h 664"/>
                  <a:gd name="T10" fmla="*/ 0 60000 65536"/>
                  <a:gd name="T11" fmla="*/ 0 60000 65536"/>
                  <a:gd name="T12" fmla="*/ 0 60000 65536"/>
                  <a:gd name="T13" fmla="*/ 0 60000 65536"/>
                  <a:gd name="T14" fmla="*/ 0 60000 65536"/>
                  <a:gd name="T15" fmla="*/ 0 w 3"/>
                  <a:gd name="T16" fmla="*/ 0 h 664"/>
                  <a:gd name="T17" fmla="*/ 3 w 3"/>
                  <a:gd name="T18" fmla="*/ 664 h 664"/>
                </a:gdLst>
                <a:ahLst/>
                <a:cxnLst>
                  <a:cxn ang="T10">
                    <a:pos x="T0" y="T1"/>
                  </a:cxn>
                  <a:cxn ang="T11">
                    <a:pos x="T2" y="T3"/>
                  </a:cxn>
                  <a:cxn ang="T12">
                    <a:pos x="T4" y="T5"/>
                  </a:cxn>
                  <a:cxn ang="T13">
                    <a:pos x="T6" y="T7"/>
                  </a:cxn>
                  <a:cxn ang="T14">
                    <a:pos x="T8" y="T9"/>
                  </a:cxn>
                </a:cxnLst>
                <a:rect l="T15" t="T16" r="T17" b="T18"/>
                <a:pathLst>
                  <a:path w="3" h="664">
                    <a:moveTo>
                      <a:pt x="3" y="664"/>
                    </a:moveTo>
                    <a:lnTo>
                      <a:pt x="0" y="662"/>
                    </a:lnTo>
                    <a:lnTo>
                      <a:pt x="0" y="0"/>
                    </a:lnTo>
                    <a:lnTo>
                      <a:pt x="3" y="2"/>
                    </a:lnTo>
                    <a:lnTo>
                      <a:pt x="3" y="664"/>
                    </a:lnTo>
                    <a:close/>
                  </a:path>
                </a:pathLst>
              </a:custGeom>
              <a:solidFill>
                <a:srgbClr val="EB8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23" name="Freeform 960"/>
              <p:cNvSpPr>
                <a:spLocks/>
              </p:cNvSpPr>
              <p:nvPr/>
            </p:nvSpPr>
            <p:spPr bwMode="auto">
              <a:xfrm>
                <a:off x="2855" y="3188"/>
                <a:ext cx="2" cy="663"/>
              </a:xfrm>
              <a:custGeom>
                <a:avLst/>
                <a:gdLst>
                  <a:gd name="T0" fmla="*/ 2 w 2"/>
                  <a:gd name="T1" fmla="*/ 663 h 663"/>
                  <a:gd name="T2" fmla="*/ 0 w 2"/>
                  <a:gd name="T3" fmla="*/ 661 h 663"/>
                  <a:gd name="T4" fmla="*/ 0 w 2"/>
                  <a:gd name="T5" fmla="*/ 0 h 663"/>
                  <a:gd name="T6" fmla="*/ 2 w 2"/>
                  <a:gd name="T7" fmla="*/ 1 h 663"/>
                  <a:gd name="T8" fmla="*/ 2 w 2"/>
                  <a:gd name="T9" fmla="*/ 663 h 663"/>
                  <a:gd name="T10" fmla="*/ 0 60000 65536"/>
                  <a:gd name="T11" fmla="*/ 0 60000 65536"/>
                  <a:gd name="T12" fmla="*/ 0 60000 65536"/>
                  <a:gd name="T13" fmla="*/ 0 60000 65536"/>
                  <a:gd name="T14" fmla="*/ 0 60000 65536"/>
                  <a:gd name="T15" fmla="*/ 0 w 2"/>
                  <a:gd name="T16" fmla="*/ 0 h 663"/>
                  <a:gd name="T17" fmla="*/ 2 w 2"/>
                  <a:gd name="T18" fmla="*/ 663 h 663"/>
                </a:gdLst>
                <a:ahLst/>
                <a:cxnLst>
                  <a:cxn ang="T10">
                    <a:pos x="T0" y="T1"/>
                  </a:cxn>
                  <a:cxn ang="T11">
                    <a:pos x="T2" y="T3"/>
                  </a:cxn>
                  <a:cxn ang="T12">
                    <a:pos x="T4" y="T5"/>
                  </a:cxn>
                  <a:cxn ang="T13">
                    <a:pos x="T6" y="T7"/>
                  </a:cxn>
                  <a:cxn ang="T14">
                    <a:pos x="T8" y="T9"/>
                  </a:cxn>
                </a:cxnLst>
                <a:rect l="T15" t="T16" r="T17" b="T18"/>
                <a:pathLst>
                  <a:path w="2" h="663">
                    <a:moveTo>
                      <a:pt x="2" y="663"/>
                    </a:moveTo>
                    <a:lnTo>
                      <a:pt x="0" y="661"/>
                    </a:lnTo>
                    <a:lnTo>
                      <a:pt x="0" y="0"/>
                    </a:lnTo>
                    <a:lnTo>
                      <a:pt x="2" y="1"/>
                    </a:lnTo>
                    <a:lnTo>
                      <a:pt x="2" y="663"/>
                    </a:lnTo>
                    <a:close/>
                  </a:path>
                </a:pathLst>
              </a:custGeom>
              <a:solidFill>
                <a:srgbClr val="E48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24" name="Freeform 961"/>
              <p:cNvSpPr>
                <a:spLocks/>
              </p:cNvSpPr>
              <p:nvPr/>
            </p:nvSpPr>
            <p:spPr bwMode="auto">
              <a:xfrm>
                <a:off x="2854" y="3186"/>
                <a:ext cx="1" cy="663"/>
              </a:xfrm>
              <a:custGeom>
                <a:avLst/>
                <a:gdLst>
                  <a:gd name="T0" fmla="*/ 1 w 1"/>
                  <a:gd name="T1" fmla="*/ 663 h 663"/>
                  <a:gd name="T2" fmla="*/ 0 w 1"/>
                  <a:gd name="T3" fmla="*/ 662 h 663"/>
                  <a:gd name="T4" fmla="*/ 0 w 1"/>
                  <a:gd name="T5" fmla="*/ 0 h 663"/>
                  <a:gd name="T6" fmla="*/ 1 w 1"/>
                  <a:gd name="T7" fmla="*/ 2 h 663"/>
                  <a:gd name="T8" fmla="*/ 1 w 1"/>
                  <a:gd name="T9" fmla="*/ 663 h 663"/>
                  <a:gd name="T10" fmla="*/ 0 60000 65536"/>
                  <a:gd name="T11" fmla="*/ 0 60000 65536"/>
                  <a:gd name="T12" fmla="*/ 0 60000 65536"/>
                  <a:gd name="T13" fmla="*/ 0 60000 65536"/>
                  <a:gd name="T14" fmla="*/ 0 60000 65536"/>
                  <a:gd name="T15" fmla="*/ 0 w 1"/>
                  <a:gd name="T16" fmla="*/ 0 h 663"/>
                  <a:gd name="T17" fmla="*/ 1 w 1"/>
                  <a:gd name="T18" fmla="*/ 663 h 663"/>
                </a:gdLst>
                <a:ahLst/>
                <a:cxnLst>
                  <a:cxn ang="T10">
                    <a:pos x="T0" y="T1"/>
                  </a:cxn>
                  <a:cxn ang="T11">
                    <a:pos x="T2" y="T3"/>
                  </a:cxn>
                  <a:cxn ang="T12">
                    <a:pos x="T4" y="T5"/>
                  </a:cxn>
                  <a:cxn ang="T13">
                    <a:pos x="T6" y="T7"/>
                  </a:cxn>
                  <a:cxn ang="T14">
                    <a:pos x="T8" y="T9"/>
                  </a:cxn>
                </a:cxnLst>
                <a:rect l="T15" t="T16" r="T17" b="T18"/>
                <a:pathLst>
                  <a:path w="1" h="663">
                    <a:moveTo>
                      <a:pt x="1" y="663"/>
                    </a:moveTo>
                    <a:lnTo>
                      <a:pt x="0" y="662"/>
                    </a:lnTo>
                    <a:lnTo>
                      <a:pt x="0" y="0"/>
                    </a:lnTo>
                    <a:lnTo>
                      <a:pt x="1" y="2"/>
                    </a:lnTo>
                    <a:lnTo>
                      <a:pt x="1" y="663"/>
                    </a:lnTo>
                    <a:close/>
                  </a:path>
                </a:pathLst>
              </a:custGeom>
              <a:solidFill>
                <a:srgbClr val="DD85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25" name="Freeform 962"/>
              <p:cNvSpPr>
                <a:spLocks/>
              </p:cNvSpPr>
              <p:nvPr/>
            </p:nvSpPr>
            <p:spPr bwMode="auto">
              <a:xfrm>
                <a:off x="2854" y="3170"/>
                <a:ext cx="161" cy="27"/>
              </a:xfrm>
              <a:custGeom>
                <a:avLst/>
                <a:gdLst>
                  <a:gd name="T0" fmla="*/ 94 w 161"/>
                  <a:gd name="T1" fmla="*/ 0 h 27"/>
                  <a:gd name="T2" fmla="*/ 104 w 161"/>
                  <a:gd name="T3" fmla="*/ 0 h 27"/>
                  <a:gd name="T4" fmla="*/ 114 w 161"/>
                  <a:gd name="T5" fmla="*/ 1 h 27"/>
                  <a:gd name="T6" fmla="*/ 122 w 161"/>
                  <a:gd name="T7" fmla="*/ 1 h 27"/>
                  <a:gd name="T8" fmla="*/ 131 w 161"/>
                  <a:gd name="T9" fmla="*/ 1 h 27"/>
                  <a:gd name="T10" fmla="*/ 138 w 161"/>
                  <a:gd name="T11" fmla="*/ 2 h 27"/>
                  <a:gd name="T12" fmla="*/ 145 w 161"/>
                  <a:gd name="T13" fmla="*/ 4 h 27"/>
                  <a:gd name="T14" fmla="*/ 150 w 161"/>
                  <a:gd name="T15" fmla="*/ 5 h 27"/>
                  <a:gd name="T16" fmla="*/ 154 w 161"/>
                  <a:gd name="T17" fmla="*/ 6 h 27"/>
                  <a:gd name="T18" fmla="*/ 158 w 161"/>
                  <a:gd name="T19" fmla="*/ 8 h 27"/>
                  <a:gd name="T20" fmla="*/ 160 w 161"/>
                  <a:gd name="T21" fmla="*/ 10 h 27"/>
                  <a:gd name="T22" fmla="*/ 161 w 161"/>
                  <a:gd name="T23" fmla="*/ 11 h 27"/>
                  <a:gd name="T24" fmla="*/ 160 w 161"/>
                  <a:gd name="T25" fmla="*/ 14 h 27"/>
                  <a:gd name="T26" fmla="*/ 158 w 161"/>
                  <a:gd name="T27" fmla="*/ 15 h 27"/>
                  <a:gd name="T28" fmla="*/ 154 w 161"/>
                  <a:gd name="T29" fmla="*/ 17 h 27"/>
                  <a:gd name="T30" fmla="*/ 149 w 161"/>
                  <a:gd name="T31" fmla="*/ 19 h 27"/>
                  <a:gd name="T32" fmla="*/ 144 w 161"/>
                  <a:gd name="T33" fmla="*/ 20 h 27"/>
                  <a:gd name="T34" fmla="*/ 137 w 161"/>
                  <a:gd name="T35" fmla="*/ 21 h 27"/>
                  <a:gd name="T36" fmla="*/ 129 w 161"/>
                  <a:gd name="T37" fmla="*/ 23 h 27"/>
                  <a:gd name="T38" fmla="*/ 121 w 161"/>
                  <a:gd name="T39" fmla="*/ 24 h 27"/>
                  <a:gd name="T40" fmla="*/ 112 w 161"/>
                  <a:gd name="T41" fmla="*/ 24 h 27"/>
                  <a:gd name="T42" fmla="*/ 102 w 161"/>
                  <a:gd name="T43" fmla="*/ 25 h 27"/>
                  <a:gd name="T44" fmla="*/ 92 w 161"/>
                  <a:gd name="T45" fmla="*/ 26 h 27"/>
                  <a:gd name="T46" fmla="*/ 83 w 161"/>
                  <a:gd name="T47" fmla="*/ 27 h 27"/>
                  <a:gd name="T48" fmla="*/ 67 w 161"/>
                  <a:gd name="T49" fmla="*/ 27 h 27"/>
                  <a:gd name="T50" fmla="*/ 57 w 161"/>
                  <a:gd name="T51" fmla="*/ 27 h 27"/>
                  <a:gd name="T52" fmla="*/ 47 w 161"/>
                  <a:gd name="T53" fmla="*/ 27 h 27"/>
                  <a:gd name="T54" fmla="*/ 38 w 161"/>
                  <a:gd name="T55" fmla="*/ 26 h 27"/>
                  <a:gd name="T56" fmla="*/ 30 w 161"/>
                  <a:gd name="T57" fmla="*/ 25 h 27"/>
                  <a:gd name="T58" fmla="*/ 23 w 161"/>
                  <a:gd name="T59" fmla="*/ 24 h 27"/>
                  <a:gd name="T60" fmla="*/ 16 w 161"/>
                  <a:gd name="T61" fmla="*/ 24 h 27"/>
                  <a:gd name="T62" fmla="*/ 11 w 161"/>
                  <a:gd name="T63" fmla="*/ 22 h 27"/>
                  <a:gd name="T64" fmla="*/ 6 w 161"/>
                  <a:gd name="T65" fmla="*/ 21 h 27"/>
                  <a:gd name="T66" fmla="*/ 3 w 161"/>
                  <a:gd name="T67" fmla="*/ 19 h 27"/>
                  <a:gd name="T68" fmla="*/ 1 w 161"/>
                  <a:gd name="T69" fmla="*/ 18 h 27"/>
                  <a:gd name="T70" fmla="*/ 0 w 161"/>
                  <a:gd name="T71" fmla="*/ 16 h 27"/>
                  <a:gd name="T72" fmla="*/ 1 w 161"/>
                  <a:gd name="T73" fmla="*/ 14 h 27"/>
                  <a:gd name="T74" fmla="*/ 3 w 161"/>
                  <a:gd name="T75" fmla="*/ 12 h 27"/>
                  <a:gd name="T76" fmla="*/ 7 w 161"/>
                  <a:gd name="T77" fmla="*/ 10 h 27"/>
                  <a:gd name="T78" fmla="*/ 11 w 161"/>
                  <a:gd name="T79" fmla="*/ 9 h 27"/>
                  <a:gd name="T80" fmla="*/ 17 w 161"/>
                  <a:gd name="T81" fmla="*/ 7 h 27"/>
                  <a:gd name="T82" fmla="*/ 24 w 161"/>
                  <a:gd name="T83" fmla="*/ 6 h 27"/>
                  <a:gd name="T84" fmla="*/ 31 w 161"/>
                  <a:gd name="T85" fmla="*/ 4 h 27"/>
                  <a:gd name="T86" fmla="*/ 40 w 161"/>
                  <a:gd name="T87" fmla="*/ 3 h 27"/>
                  <a:gd name="T88" fmla="*/ 49 w 161"/>
                  <a:gd name="T89" fmla="*/ 2 h 27"/>
                  <a:gd name="T90" fmla="*/ 58 w 161"/>
                  <a:gd name="T91" fmla="*/ 1 h 27"/>
                  <a:gd name="T92" fmla="*/ 68 w 161"/>
                  <a:gd name="T93" fmla="*/ 1 h 27"/>
                  <a:gd name="T94" fmla="*/ 78 w 161"/>
                  <a:gd name="T95" fmla="*/ 0 h 27"/>
                  <a:gd name="T96" fmla="*/ 94 w 161"/>
                  <a:gd name="T97" fmla="*/ 0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1"/>
                  <a:gd name="T148" fmla="*/ 0 h 27"/>
                  <a:gd name="T149" fmla="*/ 161 w 161"/>
                  <a:gd name="T150" fmla="*/ 27 h 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1" h="27">
                    <a:moveTo>
                      <a:pt x="94" y="0"/>
                    </a:moveTo>
                    <a:lnTo>
                      <a:pt x="104" y="0"/>
                    </a:lnTo>
                    <a:lnTo>
                      <a:pt x="114" y="1"/>
                    </a:lnTo>
                    <a:lnTo>
                      <a:pt x="122" y="1"/>
                    </a:lnTo>
                    <a:lnTo>
                      <a:pt x="131" y="1"/>
                    </a:lnTo>
                    <a:lnTo>
                      <a:pt x="138" y="2"/>
                    </a:lnTo>
                    <a:lnTo>
                      <a:pt x="145" y="4"/>
                    </a:lnTo>
                    <a:lnTo>
                      <a:pt x="150" y="5"/>
                    </a:lnTo>
                    <a:lnTo>
                      <a:pt x="154" y="6"/>
                    </a:lnTo>
                    <a:lnTo>
                      <a:pt x="158" y="8"/>
                    </a:lnTo>
                    <a:lnTo>
                      <a:pt x="160" y="10"/>
                    </a:lnTo>
                    <a:lnTo>
                      <a:pt x="161" y="11"/>
                    </a:lnTo>
                    <a:lnTo>
                      <a:pt x="160" y="14"/>
                    </a:lnTo>
                    <a:lnTo>
                      <a:pt x="158" y="15"/>
                    </a:lnTo>
                    <a:lnTo>
                      <a:pt x="154" y="17"/>
                    </a:lnTo>
                    <a:lnTo>
                      <a:pt x="149" y="19"/>
                    </a:lnTo>
                    <a:lnTo>
                      <a:pt x="144" y="20"/>
                    </a:lnTo>
                    <a:lnTo>
                      <a:pt x="137" y="21"/>
                    </a:lnTo>
                    <a:lnTo>
                      <a:pt x="129" y="23"/>
                    </a:lnTo>
                    <a:lnTo>
                      <a:pt x="121" y="24"/>
                    </a:lnTo>
                    <a:lnTo>
                      <a:pt x="112" y="24"/>
                    </a:lnTo>
                    <a:lnTo>
                      <a:pt x="102" y="25"/>
                    </a:lnTo>
                    <a:lnTo>
                      <a:pt x="92" y="26"/>
                    </a:lnTo>
                    <a:lnTo>
                      <a:pt x="83" y="27"/>
                    </a:lnTo>
                    <a:lnTo>
                      <a:pt x="67" y="27"/>
                    </a:lnTo>
                    <a:lnTo>
                      <a:pt x="57" y="27"/>
                    </a:lnTo>
                    <a:lnTo>
                      <a:pt x="47" y="27"/>
                    </a:lnTo>
                    <a:lnTo>
                      <a:pt x="38" y="26"/>
                    </a:lnTo>
                    <a:lnTo>
                      <a:pt x="30" y="25"/>
                    </a:lnTo>
                    <a:lnTo>
                      <a:pt x="23" y="24"/>
                    </a:lnTo>
                    <a:lnTo>
                      <a:pt x="16" y="24"/>
                    </a:lnTo>
                    <a:lnTo>
                      <a:pt x="11" y="22"/>
                    </a:lnTo>
                    <a:lnTo>
                      <a:pt x="6" y="21"/>
                    </a:lnTo>
                    <a:lnTo>
                      <a:pt x="3" y="19"/>
                    </a:lnTo>
                    <a:lnTo>
                      <a:pt x="1" y="18"/>
                    </a:lnTo>
                    <a:lnTo>
                      <a:pt x="0" y="16"/>
                    </a:lnTo>
                    <a:lnTo>
                      <a:pt x="1" y="14"/>
                    </a:lnTo>
                    <a:lnTo>
                      <a:pt x="3" y="12"/>
                    </a:lnTo>
                    <a:lnTo>
                      <a:pt x="7" y="10"/>
                    </a:lnTo>
                    <a:lnTo>
                      <a:pt x="11" y="9"/>
                    </a:lnTo>
                    <a:lnTo>
                      <a:pt x="17" y="7"/>
                    </a:lnTo>
                    <a:lnTo>
                      <a:pt x="24" y="6"/>
                    </a:lnTo>
                    <a:lnTo>
                      <a:pt x="31" y="4"/>
                    </a:lnTo>
                    <a:lnTo>
                      <a:pt x="40" y="3"/>
                    </a:lnTo>
                    <a:lnTo>
                      <a:pt x="49" y="2"/>
                    </a:lnTo>
                    <a:lnTo>
                      <a:pt x="58" y="1"/>
                    </a:lnTo>
                    <a:lnTo>
                      <a:pt x="68" y="1"/>
                    </a:lnTo>
                    <a:lnTo>
                      <a:pt x="78" y="0"/>
                    </a:lnTo>
                    <a:lnTo>
                      <a:pt x="94" y="0"/>
                    </a:lnTo>
                    <a:close/>
                  </a:path>
                </a:pathLst>
              </a:custGeom>
              <a:solidFill>
                <a:srgbClr val="BF7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26" name="Freeform 963"/>
              <p:cNvSpPr>
                <a:spLocks/>
              </p:cNvSpPr>
              <p:nvPr/>
            </p:nvSpPr>
            <p:spPr bwMode="auto">
              <a:xfrm>
                <a:off x="2854" y="3843"/>
                <a:ext cx="161" cy="16"/>
              </a:xfrm>
              <a:custGeom>
                <a:avLst/>
                <a:gdLst>
                  <a:gd name="T0" fmla="*/ 161 w 161"/>
                  <a:gd name="T1" fmla="*/ 0 h 16"/>
                  <a:gd name="T2" fmla="*/ 160 w 161"/>
                  <a:gd name="T3" fmla="*/ 2 h 16"/>
                  <a:gd name="T4" fmla="*/ 158 w 161"/>
                  <a:gd name="T5" fmla="*/ 4 h 16"/>
                  <a:gd name="T6" fmla="*/ 154 w 161"/>
                  <a:gd name="T7" fmla="*/ 6 h 16"/>
                  <a:gd name="T8" fmla="*/ 149 w 161"/>
                  <a:gd name="T9" fmla="*/ 7 h 16"/>
                  <a:gd name="T10" fmla="*/ 144 w 161"/>
                  <a:gd name="T11" fmla="*/ 9 h 16"/>
                  <a:gd name="T12" fmla="*/ 137 w 161"/>
                  <a:gd name="T13" fmla="*/ 11 h 16"/>
                  <a:gd name="T14" fmla="*/ 129 w 161"/>
                  <a:gd name="T15" fmla="*/ 12 h 16"/>
                  <a:gd name="T16" fmla="*/ 121 w 161"/>
                  <a:gd name="T17" fmla="*/ 13 h 16"/>
                  <a:gd name="T18" fmla="*/ 112 w 161"/>
                  <a:gd name="T19" fmla="*/ 14 h 16"/>
                  <a:gd name="T20" fmla="*/ 102 w 161"/>
                  <a:gd name="T21" fmla="*/ 15 h 16"/>
                  <a:gd name="T22" fmla="*/ 92 w 161"/>
                  <a:gd name="T23" fmla="*/ 15 h 16"/>
                  <a:gd name="T24" fmla="*/ 83 w 161"/>
                  <a:gd name="T25" fmla="*/ 16 h 16"/>
                  <a:gd name="T26" fmla="*/ 67 w 161"/>
                  <a:gd name="T27" fmla="*/ 16 h 16"/>
                  <a:gd name="T28" fmla="*/ 57 w 161"/>
                  <a:gd name="T29" fmla="*/ 16 h 16"/>
                  <a:gd name="T30" fmla="*/ 47 w 161"/>
                  <a:gd name="T31" fmla="*/ 15 h 16"/>
                  <a:gd name="T32" fmla="*/ 38 w 161"/>
                  <a:gd name="T33" fmla="*/ 15 h 16"/>
                  <a:gd name="T34" fmla="*/ 30 w 161"/>
                  <a:gd name="T35" fmla="*/ 15 h 16"/>
                  <a:gd name="T36" fmla="*/ 23 w 161"/>
                  <a:gd name="T37" fmla="*/ 14 h 16"/>
                  <a:gd name="T38" fmla="*/ 16 w 161"/>
                  <a:gd name="T39" fmla="*/ 12 h 16"/>
                  <a:gd name="T40" fmla="*/ 11 w 161"/>
                  <a:gd name="T41" fmla="*/ 11 h 16"/>
                  <a:gd name="T42" fmla="*/ 6 w 161"/>
                  <a:gd name="T43" fmla="*/ 10 h 16"/>
                  <a:gd name="T44" fmla="*/ 3 w 161"/>
                  <a:gd name="T45" fmla="*/ 8 h 16"/>
                  <a:gd name="T46" fmla="*/ 1 w 161"/>
                  <a:gd name="T47" fmla="*/ 6 h 16"/>
                  <a:gd name="T48" fmla="*/ 0 w 161"/>
                  <a:gd name="T49" fmla="*/ 5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16"/>
                  <a:gd name="T77" fmla="*/ 161 w 161"/>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16">
                    <a:moveTo>
                      <a:pt x="161" y="0"/>
                    </a:moveTo>
                    <a:lnTo>
                      <a:pt x="160" y="2"/>
                    </a:lnTo>
                    <a:lnTo>
                      <a:pt x="158" y="4"/>
                    </a:lnTo>
                    <a:lnTo>
                      <a:pt x="154" y="6"/>
                    </a:lnTo>
                    <a:lnTo>
                      <a:pt x="149" y="7"/>
                    </a:lnTo>
                    <a:lnTo>
                      <a:pt x="144" y="9"/>
                    </a:lnTo>
                    <a:lnTo>
                      <a:pt x="137" y="11"/>
                    </a:lnTo>
                    <a:lnTo>
                      <a:pt x="129" y="12"/>
                    </a:lnTo>
                    <a:lnTo>
                      <a:pt x="121" y="13"/>
                    </a:lnTo>
                    <a:lnTo>
                      <a:pt x="112" y="14"/>
                    </a:lnTo>
                    <a:lnTo>
                      <a:pt x="102" y="15"/>
                    </a:lnTo>
                    <a:lnTo>
                      <a:pt x="92" y="15"/>
                    </a:lnTo>
                    <a:lnTo>
                      <a:pt x="83" y="16"/>
                    </a:lnTo>
                    <a:lnTo>
                      <a:pt x="67" y="16"/>
                    </a:lnTo>
                    <a:lnTo>
                      <a:pt x="57" y="16"/>
                    </a:lnTo>
                    <a:lnTo>
                      <a:pt x="47" y="15"/>
                    </a:lnTo>
                    <a:lnTo>
                      <a:pt x="38" y="15"/>
                    </a:lnTo>
                    <a:lnTo>
                      <a:pt x="30" y="15"/>
                    </a:lnTo>
                    <a:lnTo>
                      <a:pt x="23" y="14"/>
                    </a:lnTo>
                    <a:lnTo>
                      <a:pt x="16" y="12"/>
                    </a:lnTo>
                    <a:lnTo>
                      <a:pt x="11" y="11"/>
                    </a:lnTo>
                    <a:lnTo>
                      <a:pt x="6" y="10"/>
                    </a:lnTo>
                    <a:lnTo>
                      <a:pt x="3" y="8"/>
                    </a:lnTo>
                    <a:lnTo>
                      <a:pt x="1" y="6"/>
                    </a:lnTo>
                    <a:lnTo>
                      <a:pt x="0" y="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027" name="Freeform 964"/>
              <p:cNvSpPr>
                <a:spLocks/>
              </p:cNvSpPr>
              <p:nvPr/>
            </p:nvSpPr>
            <p:spPr bwMode="auto">
              <a:xfrm>
                <a:off x="2854" y="3170"/>
                <a:ext cx="161" cy="27"/>
              </a:xfrm>
              <a:custGeom>
                <a:avLst/>
                <a:gdLst>
                  <a:gd name="T0" fmla="*/ 94 w 161"/>
                  <a:gd name="T1" fmla="*/ 0 h 27"/>
                  <a:gd name="T2" fmla="*/ 104 w 161"/>
                  <a:gd name="T3" fmla="*/ 0 h 27"/>
                  <a:gd name="T4" fmla="*/ 114 w 161"/>
                  <a:gd name="T5" fmla="*/ 1 h 27"/>
                  <a:gd name="T6" fmla="*/ 122 w 161"/>
                  <a:gd name="T7" fmla="*/ 1 h 27"/>
                  <a:gd name="T8" fmla="*/ 131 w 161"/>
                  <a:gd name="T9" fmla="*/ 1 h 27"/>
                  <a:gd name="T10" fmla="*/ 138 w 161"/>
                  <a:gd name="T11" fmla="*/ 2 h 27"/>
                  <a:gd name="T12" fmla="*/ 145 w 161"/>
                  <a:gd name="T13" fmla="*/ 4 h 27"/>
                  <a:gd name="T14" fmla="*/ 150 w 161"/>
                  <a:gd name="T15" fmla="*/ 5 h 27"/>
                  <a:gd name="T16" fmla="*/ 154 w 161"/>
                  <a:gd name="T17" fmla="*/ 6 h 27"/>
                  <a:gd name="T18" fmla="*/ 158 w 161"/>
                  <a:gd name="T19" fmla="*/ 8 h 27"/>
                  <a:gd name="T20" fmla="*/ 160 w 161"/>
                  <a:gd name="T21" fmla="*/ 10 h 27"/>
                  <a:gd name="T22" fmla="*/ 161 w 161"/>
                  <a:gd name="T23" fmla="*/ 11 h 27"/>
                  <a:gd name="T24" fmla="*/ 160 w 161"/>
                  <a:gd name="T25" fmla="*/ 14 h 27"/>
                  <a:gd name="T26" fmla="*/ 158 w 161"/>
                  <a:gd name="T27" fmla="*/ 15 h 27"/>
                  <a:gd name="T28" fmla="*/ 154 w 161"/>
                  <a:gd name="T29" fmla="*/ 17 h 27"/>
                  <a:gd name="T30" fmla="*/ 149 w 161"/>
                  <a:gd name="T31" fmla="*/ 19 h 27"/>
                  <a:gd name="T32" fmla="*/ 144 w 161"/>
                  <a:gd name="T33" fmla="*/ 20 h 27"/>
                  <a:gd name="T34" fmla="*/ 137 w 161"/>
                  <a:gd name="T35" fmla="*/ 21 h 27"/>
                  <a:gd name="T36" fmla="*/ 129 w 161"/>
                  <a:gd name="T37" fmla="*/ 23 h 27"/>
                  <a:gd name="T38" fmla="*/ 121 w 161"/>
                  <a:gd name="T39" fmla="*/ 24 h 27"/>
                  <a:gd name="T40" fmla="*/ 112 w 161"/>
                  <a:gd name="T41" fmla="*/ 24 h 27"/>
                  <a:gd name="T42" fmla="*/ 102 w 161"/>
                  <a:gd name="T43" fmla="*/ 25 h 27"/>
                  <a:gd name="T44" fmla="*/ 92 w 161"/>
                  <a:gd name="T45" fmla="*/ 26 h 27"/>
                  <a:gd name="T46" fmla="*/ 83 w 161"/>
                  <a:gd name="T47" fmla="*/ 27 h 27"/>
                  <a:gd name="T48" fmla="*/ 67 w 161"/>
                  <a:gd name="T49" fmla="*/ 27 h 27"/>
                  <a:gd name="T50" fmla="*/ 57 w 161"/>
                  <a:gd name="T51" fmla="*/ 27 h 27"/>
                  <a:gd name="T52" fmla="*/ 47 w 161"/>
                  <a:gd name="T53" fmla="*/ 27 h 27"/>
                  <a:gd name="T54" fmla="*/ 38 w 161"/>
                  <a:gd name="T55" fmla="*/ 26 h 27"/>
                  <a:gd name="T56" fmla="*/ 30 w 161"/>
                  <a:gd name="T57" fmla="*/ 25 h 27"/>
                  <a:gd name="T58" fmla="*/ 23 w 161"/>
                  <a:gd name="T59" fmla="*/ 24 h 27"/>
                  <a:gd name="T60" fmla="*/ 16 w 161"/>
                  <a:gd name="T61" fmla="*/ 24 h 27"/>
                  <a:gd name="T62" fmla="*/ 11 w 161"/>
                  <a:gd name="T63" fmla="*/ 22 h 27"/>
                  <a:gd name="T64" fmla="*/ 6 w 161"/>
                  <a:gd name="T65" fmla="*/ 21 h 27"/>
                  <a:gd name="T66" fmla="*/ 3 w 161"/>
                  <a:gd name="T67" fmla="*/ 19 h 27"/>
                  <a:gd name="T68" fmla="*/ 1 w 161"/>
                  <a:gd name="T69" fmla="*/ 18 h 27"/>
                  <a:gd name="T70" fmla="*/ 0 w 161"/>
                  <a:gd name="T71" fmla="*/ 16 h 27"/>
                  <a:gd name="T72" fmla="*/ 1 w 161"/>
                  <a:gd name="T73" fmla="*/ 14 h 27"/>
                  <a:gd name="T74" fmla="*/ 3 w 161"/>
                  <a:gd name="T75" fmla="*/ 12 h 27"/>
                  <a:gd name="T76" fmla="*/ 7 w 161"/>
                  <a:gd name="T77" fmla="*/ 10 h 27"/>
                  <a:gd name="T78" fmla="*/ 11 w 161"/>
                  <a:gd name="T79" fmla="*/ 9 h 27"/>
                  <a:gd name="T80" fmla="*/ 17 w 161"/>
                  <a:gd name="T81" fmla="*/ 7 h 27"/>
                  <a:gd name="T82" fmla="*/ 24 w 161"/>
                  <a:gd name="T83" fmla="*/ 6 h 27"/>
                  <a:gd name="T84" fmla="*/ 31 w 161"/>
                  <a:gd name="T85" fmla="*/ 4 h 27"/>
                  <a:gd name="T86" fmla="*/ 40 w 161"/>
                  <a:gd name="T87" fmla="*/ 3 h 27"/>
                  <a:gd name="T88" fmla="*/ 49 w 161"/>
                  <a:gd name="T89" fmla="*/ 2 h 27"/>
                  <a:gd name="T90" fmla="*/ 58 w 161"/>
                  <a:gd name="T91" fmla="*/ 1 h 27"/>
                  <a:gd name="T92" fmla="*/ 68 w 161"/>
                  <a:gd name="T93" fmla="*/ 1 h 27"/>
                  <a:gd name="T94" fmla="*/ 78 w 161"/>
                  <a:gd name="T95" fmla="*/ 0 h 27"/>
                  <a:gd name="T96" fmla="*/ 94 w 161"/>
                  <a:gd name="T97" fmla="*/ 0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1"/>
                  <a:gd name="T148" fmla="*/ 0 h 27"/>
                  <a:gd name="T149" fmla="*/ 161 w 161"/>
                  <a:gd name="T150" fmla="*/ 27 h 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1" h="27">
                    <a:moveTo>
                      <a:pt x="94" y="0"/>
                    </a:moveTo>
                    <a:lnTo>
                      <a:pt x="104" y="0"/>
                    </a:lnTo>
                    <a:lnTo>
                      <a:pt x="114" y="1"/>
                    </a:lnTo>
                    <a:lnTo>
                      <a:pt x="122" y="1"/>
                    </a:lnTo>
                    <a:lnTo>
                      <a:pt x="131" y="1"/>
                    </a:lnTo>
                    <a:lnTo>
                      <a:pt x="138" y="2"/>
                    </a:lnTo>
                    <a:lnTo>
                      <a:pt x="145" y="4"/>
                    </a:lnTo>
                    <a:lnTo>
                      <a:pt x="150" y="5"/>
                    </a:lnTo>
                    <a:lnTo>
                      <a:pt x="154" y="6"/>
                    </a:lnTo>
                    <a:lnTo>
                      <a:pt x="158" y="8"/>
                    </a:lnTo>
                    <a:lnTo>
                      <a:pt x="160" y="10"/>
                    </a:lnTo>
                    <a:lnTo>
                      <a:pt x="161" y="11"/>
                    </a:lnTo>
                    <a:lnTo>
                      <a:pt x="160" y="14"/>
                    </a:lnTo>
                    <a:lnTo>
                      <a:pt x="158" y="15"/>
                    </a:lnTo>
                    <a:lnTo>
                      <a:pt x="154" y="17"/>
                    </a:lnTo>
                    <a:lnTo>
                      <a:pt x="149" y="19"/>
                    </a:lnTo>
                    <a:lnTo>
                      <a:pt x="144" y="20"/>
                    </a:lnTo>
                    <a:lnTo>
                      <a:pt x="137" y="21"/>
                    </a:lnTo>
                    <a:lnTo>
                      <a:pt x="129" y="23"/>
                    </a:lnTo>
                    <a:lnTo>
                      <a:pt x="121" y="24"/>
                    </a:lnTo>
                    <a:lnTo>
                      <a:pt x="112" y="24"/>
                    </a:lnTo>
                    <a:lnTo>
                      <a:pt x="102" y="25"/>
                    </a:lnTo>
                    <a:lnTo>
                      <a:pt x="92" y="26"/>
                    </a:lnTo>
                    <a:lnTo>
                      <a:pt x="83" y="27"/>
                    </a:lnTo>
                    <a:lnTo>
                      <a:pt x="67" y="27"/>
                    </a:lnTo>
                    <a:lnTo>
                      <a:pt x="57" y="27"/>
                    </a:lnTo>
                    <a:lnTo>
                      <a:pt x="47" y="27"/>
                    </a:lnTo>
                    <a:lnTo>
                      <a:pt x="38" y="26"/>
                    </a:lnTo>
                    <a:lnTo>
                      <a:pt x="30" y="25"/>
                    </a:lnTo>
                    <a:lnTo>
                      <a:pt x="23" y="24"/>
                    </a:lnTo>
                    <a:lnTo>
                      <a:pt x="16" y="24"/>
                    </a:lnTo>
                    <a:lnTo>
                      <a:pt x="11" y="22"/>
                    </a:lnTo>
                    <a:lnTo>
                      <a:pt x="6" y="21"/>
                    </a:lnTo>
                    <a:lnTo>
                      <a:pt x="3" y="19"/>
                    </a:lnTo>
                    <a:lnTo>
                      <a:pt x="1" y="18"/>
                    </a:lnTo>
                    <a:lnTo>
                      <a:pt x="0" y="16"/>
                    </a:lnTo>
                    <a:lnTo>
                      <a:pt x="1" y="14"/>
                    </a:lnTo>
                    <a:lnTo>
                      <a:pt x="3" y="12"/>
                    </a:lnTo>
                    <a:lnTo>
                      <a:pt x="7" y="10"/>
                    </a:lnTo>
                    <a:lnTo>
                      <a:pt x="11" y="9"/>
                    </a:lnTo>
                    <a:lnTo>
                      <a:pt x="17" y="7"/>
                    </a:lnTo>
                    <a:lnTo>
                      <a:pt x="24" y="6"/>
                    </a:lnTo>
                    <a:lnTo>
                      <a:pt x="31" y="4"/>
                    </a:lnTo>
                    <a:lnTo>
                      <a:pt x="40" y="3"/>
                    </a:lnTo>
                    <a:lnTo>
                      <a:pt x="49" y="2"/>
                    </a:lnTo>
                    <a:lnTo>
                      <a:pt x="58" y="1"/>
                    </a:lnTo>
                    <a:lnTo>
                      <a:pt x="68" y="1"/>
                    </a:lnTo>
                    <a:lnTo>
                      <a:pt x="78" y="0"/>
                    </a:lnTo>
                    <a:lnTo>
                      <a:pt x="94"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028" name="Line 965"/>
              <p:cNvSpPr>
                <a:spLocks noChangeShapeType="1"/>
              </p:cNvSpPr>
              <p:nvPr/>
            </p:nvSpPr>
            <p:spPr bwMode="auto">
              <a:xfrm flipV="1">
                <a:off x="3015" y="3181"/>
                <a:ext cx="0" cy="6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029" name="Line 966"/>
              <p:cNvSpPr>
                <a:spLocks noChangeShapeType="1"/>
              </p:cNvSpPr>
              <p:nvPr/>
            </p:nvSpPr>
            <p:spPr bwMode="auto">
              <a:xfrm flipV="1">
                <a:off x="2854" y="3186"/>
                <a:ext cx="0" cy="6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030" name="Freeform 967"/>
              <p:cNvSpPr>
                <a:spLocks/>
              </p:cNvSpPr>
              <p:nvPr/>
            </p:nvSpPr>
            <p:spPr bwMode="auto">
              <a:xfrm>
                <a:off x="3221" y="3147"/>
                <a:ext cx="1" cy="698"/>
              </a:xfrm>
              <a:custGeom>
                <a:avLst/>
                <a:gdLst>
                  <a:gd name="T0" fmla="*/ 1 w 1"/>
                  <a:gd name="T1" fmla="*/ 696 h 698"/>
                  <a:gd name="T2" fmla="*/ 0 w 1"/>
                  <a:gd name="T3" fmla="*/ 698 h 698"/>
                  <a:gd name="T4" fmla="*/ 0 w 1"/>
                  <a:gd name="T5" fmla="*/ 2 h 698"/>
                  <a:gd name="T6" fmla="*/ 1 w 1"/>
                  <a:gd name="T7" fmla="*/ 0 h 698"/>
                  <a:gd name="T8" fmla="*/ 1 w 1"/>
                  <a:gd name="T9" fmla="*/ 696 h 698"/>
                  <a:gd name="T10" fmla="*/ 0 60000 65536"/>
                  <a:gd name="T11" fmla="*/ 0 60000 65536"/>
                  <a:gd name="T12" fmla="*/ 0 60000 65536"/>
                  <a:gd name="T13" fmla="*/ 0 60000 65536"/>
                  <a:gd name="T14" fmla="*/ 0 60000 65536"/>
                  <a:gd name="T15" fmla="*/ 0 w 1"/>
                  <a:gd name="T16" fmla="*/ 0 h 698"/>
                  <a:gd name="T17" fmla="*/ 1 w 1"/>
                  <a:gd name="T18" fmla="*/ 698 h 698"/>
                </a:gdLst>
                <a:ahLst/>
                <a:cxnLst>
                  <a:cxn ang="T10">
                    <a:pos x="T0" y="T1"/>
                  </a:cxn>
                  <a:cxn ang="T11">
                    <a:pos x="T2" y="T3"/>
                  </a:cxn>
                  <a:cxn ang="T12">
                    <a:pos x="T4" y="T5"/>
                  </a:cxn>
                  <a:cxn ang="T13">
                    <a:pos x="T6" y="T7"/>
                  </a:cxn>
                  <a:cxn ang="T14">
                    <a:pos x="T8" y="T9"/>
                  </a:cxn>
                </a:cxnLst>
                <a:rect l="T15" t="T16" r="T17" b="T18"/>
                <a:pathLst>
                  <a:path w="1" h="698">
                    <a:moveTo>
                      <a:pt x="1" y="696"/>
                    </a:moveTo>
                    <a:lnTo>
                      <a:pt x="0" y="698"/>
                    </a:lnTo>
                    <a:lnTo>
                      <a:pt x="0" y="2"/>
                    </a:lnTo>
                    <a:lnTo>
                      <a:pt x="1" y="0"/>
                    </a:lnTo>
                    <a:lnTo>
                      <a:pt x="1" y="696"/>
                    </a:lnTo>
                    <a:close/>
                  </a:path>
                </a:pathLst>
              </a:custGeom>
              <a:solidFill>
                <a:srgbClr val="8D55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31" name="Freeform 968"/>
              <p:cNvSpPr>
                <a:spLocks/>
              </p:cNvSpPr>
              <p:nvPr/>
            </p:nvSpPr>
            <p:spPr bwMode="auto">
              <a:xfrm>
                <a:off x="3218" y="3149"/>
                <a:ext cx="3" cy="698"/>
              </a:xfrm>
              <a:custGeom>
                <a:avLst/>
                <a:gdLst>
                  <a:gd name="T0" fmla="*/ 3 w 3"/>
                  <a:gd name="T1" fmla="*/ 696 h 698"/>
                  <a:gd name="T2" fmla="*/ 0 w 3"/>
                  <a:gd name="T3" fmla="*/ 698 h 698"/>
                  <a:gd name="T4" fmla="*/ 0 w 3"/>
                  <a:gd name="T5" fmla="*/ 2 h 698"/>
                  <a:gd name="T6" fmla="*/ 3 w 3"/>
                  <a:gd name="T7" fmla="*/ 0 h 698"/>
                  <a:gd name="T8" fmla="*/ 3 w 3"/>
                  <a:gd name="T9" fmla="*/ 696 h 698"/>
                  <a:gd name="T10" fmla="*/ 0 60000 65536"/>
                  <a:gd name="T11" fmla="*/ 0 60000 65536"/>
                  <a:gd name="T12" fmla="*/ 0 60000 65536"/>
                  <a:gd name="T13" fmla="*/ 0 60000 65536"/>
                  <a:gd name="T14" fmla="*/ 0 60000 65536"/>
                  <a:gd name="T15" fmla="*/ 0 w 3"/>
                  <a:gd name="T16" fmla="*/ 0 h 698"/>
                  <a:gd name="T17" fmla="*/ 3 w 3"/>
                  <a:gd name="T18" fmla="*/ 698 h 698"/>
                </a:gdLst>
                <a:ahLst/>
                <a:cxnLst>
                  <a:cxn ang="T10">
                    <a:pos x="T0" y="T1"/>
                  </a:cxn>
                  <a:cxn ang="T11">
                    <a:pos x="T2" y="T3"/>
                  </a:cxn>
                  <a:cxn ang="T12">
                    <a:pos x="T4" y="T5"/>
                  </a:cxn>
                  <a:cxn ang="T13">
                    <a:pos x="T6" y="T7"/>
                  </a:cxn>
                  <a:cxn ang="T14">
                    <a:pos x="T8" y="T9"/>
                  </a:cxn>
                </a:cxnLst>
                <a:rect l="T15" t="T16" r="T17" b="T18"/>
                <a:pathLst>
                  <a:path w="3" h="698">
                    <a:moveTo>
                      <a:pt x="3" y="696"/>
                    </a:moveTo>
                    <a:lnTo>
                      <a:pt x="0" y="698"/>
                    </a:lnTo>
                    <a:lnTo>
                      <a:pt x="0" y="2"/>
                    </a:lnTo>
                    <a:lnTo>
                      <a:pt x="3" y="0"/>
                    </a:lnTo>
                    <a:lnTo>
                      <a:pt x="3" y="696"/>
                    </a:lnTo>
                    <a:close/>
                  </a:path>
                </a:pathLst>
              </a:custGeom>
              <a:solidFill>
                <a:srgbClr val="9459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32" name="Freeform 969"/>
              <p:cNvSpPr>
                <a:spLocks/>
              </p:cNvSpPr>
              <p:nvPr/>
            </p:nvSpPr>
            <p:spPr bwMode="auto">
              <a:xfrm>
                <a:off x="3215" y="3151"/>
                <a:ext cx="3" cy="698"/>
              </a:xfrm>
              <a:custGeom>
                <a:avLst/>
                <a:gdLst>
                  <a:gd name="T0" fmla="*/ 3 w 3"/>
                  <a:gd name="T1" fmla="*/ 696 h 698"/>
                  <a:gd name="T2" fmla="*/ 0 w 3"/>
                  <a:gd name="T3" fmla="*/ 698 h 698"/>
                  <a:gd name="T4" fmla="*/ 0 w 3"/>
                  <a:gd name="T5" fmla="*/ 2 h 698"/>
                  <a:gd name="T6" fmla="*/ 3 w 3"/>
                  <a:gd name="T7" fmla="*/ 0 h 698"/>
                  <a:gd name="T8" fmla="*/ 3 w 3"/>
                  <a:gd name="T9" fmla="*/ 696 h 698"/>
                  <a:gd name="T10" fmla="*/ 0 60000 65536"/>
                  <a:gd name="T11" fmla="*/ 0 60000 65536"/>
                  <a:gd name="T12" fmla="*/ 0 60000 65536"/>
                  <a:gd name="T13" fmla="*/ 0 60000 65536"/>
                  <a:gd name="T14" fmla="*/ 0 60000 65536"/>
                  <a:gd name="T15" fmla="*/ 0 w 3"/>
                  <a:gd name="T16" fmla="*/ 0 h 698"/>
                  <a:gd name="T17" fmla="*/ 3 w 3"/>
                  <a:gd name="T18" fmla="*/ 698 h 698"/>
                </a:gdLst>
                <a:ahLst/>
                <a:cxnLst>
                  <a:cxn ang="T10">
                    <a:pos x="T0" y="T1"/>
                  </a:cxn>
                  <a:cxn ang="T11">
                    <a:pos x="T2" y="T3"/>
                  </a:cxn>
                  <a:cxn ang="T12">
                    <a:pos x="T4" y="T5"/>
                  </a:cxn>
                  <a:cxn ang="T13">
                    <a:pos x="T6" y="T7"/>
                  </a:cxn>
                  <a:cxn ang="T14">
                    <a:pos x="T8" y="T9"/>
                  </a:cxn>
                </a:cxnLst>
                <a:rect l="T15" t="T16" r="T17" b="T18"/>
                <a:pathLst>
                  <a:path w="3" h="698">
                    <a:moveTo>
                      <a:pt x="3" y="696"/>
                    </a:moveTo>
                    <a:lnTo>
                      <a:pt x="0" y="698"/>
                    </a:lnTo>
                    <a:lnTo>
                      <a:pt x="0" y="2"/>
                    </a:lnTo>
                    <a:lnTo>
                      <a:pt x="3" y="0"/>
                    </a:lnTo>
                    <a:lnTo>
                      <a:pt x="3" y="696"/>
                    </a:lnTo>
                    <a:close/>
                  </a:path>
                </a:pathLst>
              </a:custGeom>
              <a:solidFill>
                <a:srgbClr val="9A5D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33" name="Freeform 970"/>
              <p:cNvSpPr>
                <a:spLocks/>
              </p:cNvSpPr>
              <p:nvPr/>
            </p:nvSpPr>
            <p:spPr bwMode="auto">
              <a:xfrm>
                <a:off x="3210" y="3153"/>
                <a:ext cx="5" cy="697"/>
              </a:xfrm>
              <a:custGeom>
                <a:avLst/>
                <a:gdLst>
                  <a:gd name="T0" fmla="*/ 5 w 5"/>
                  <a:gd name="T1" fmla="*/ 696 h 697"/>
                  <a:gd name="T2" fmla="*/ 0 w 5"/>
                  <a:gd name="T3" fmla="*/ 697 h 697"/>
                  <a:gd name="T4" fmla="*/ 0 w 5"/>
                  <a:gd name="T5" fmla="*/ 1 h 697"/>
                  <a:gd name="T6" fmla="*/ 5 w 5"/>
                  <a:gd name="T7" fmla="*/ 0 h 697"/>
                  <a:gd name="T8" fmla="*/ 5 w 5"/>
                  <a:gd name="T9" fmla="*/ 696 h 697"/>
                  <a:gd name="T10" fmla="*/ 0 60000 65536"/>
                  <a:gd name="T11" fmla="*/ 0 60000 65536"/>
                  <a:gd name="T12" fmla="*/ 0 60000 65536"/>
                  <a:gd name="T13" fmla="*/ 0 60000 65536"/>
                  <a:gd name="T14" fmla="*/ 0 60000 65536"/>
                  <a:gd name="T15" fmla="*/ 0 w 5"/>
                  <a:gd name="T16" fmla="*/ 0 h 697"/>
                  <a:gd name="T17" fmla="*/ 5 w 5"/>
                  <a:gd name="T18" fmla="*/ 697 h 697"/>
                </a:gdLst>
                <a:ahLst/>
                <a:cxnLst>
                  <a:cxn ang="T10">
                    <a:pos x="T0" y="T1"/>
                  </a:cxn>
                  <a:cxn ang="T11">
                    <a:pos x="T2" y="T3"/>
                  </a:cxn>
                  <a:cxn ang="T12">
                    <a:pos x="T4" y="T5"/>
                  </a:cxn>
                  <a:cxn ang="T13">
                    <a:pos x="T6" y="T7"/>
                  </a:cxn>
                  <a:cxn ang="T14">
                    <a:pos x="T8" y="T9"/>
                  </a:cxn>
                </a:cxnLst>
                <a:rect l="T15" t="T16" r="T17" b="T18"/>
                <a:pathLst>
                  <a:path w="5" h="697">
                    <a:moveTo>
                      <a:pt x="5" y="696"/>
                    </a:moveTo>
                    <a:lnTo>
                      <a:pt x="0" y="697"/>
                    </a:lnTo>
                    <a:lnTo>
                      <a:pt x="0" y="1"/>
                    </a:lnTo>
                    <a:lnTo>
                      <a:pt x="5" y="0"/>
                    </a:lnTo>
                    <a:lnTo>
                      <a:pt x="5" y="696"/>
                    </a:lnTo>
                    <a:close/>
                  </a:path>
                </a:pathLst>
              </a:custGeom>
              <a:solidFill>
                <a:srgbClr val="A161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34" name="Freeform 971"/>
              <p:cNvSpPr>
                <a:spLocks/>
              </p:cNvSpPr>
              <p:nvPr/>
            </p:nvSpPr>
            <p:spPr bwMode="auto">
              <a:xfrm>
                <a:off x="3204" y="3154"/>
                <a:ext cx="6" cy="698"/>
              </a:xfrm>
              <a:custGeom>
                <a:avLst/>
                <a:gdLst>
                  <a:gd name="T0" fmla="*/ 6 w 6"/>
                  <a:gd name="T1" fmla="*/ 696 h 698"/>
                  <a:gd name="T2" fmla="*/ 0 w 6"/>
                  <a:gd name="T3" fmla="*/ 698 h 698"/>
                  <a:gd name="T4" fmla="*/ 0 w 6"/>
                  <a:gd name="T5" fmla="*/ 2 h 698"/>
                  <a:gd name="T6" fmla="*/ 6 w 6"/>
                  <a:gd name="T7" fmla="*/ 0 h 698"/>
                  <a:gd name="T8" fmla="*/ 6 w 6"/>
                  <a:gd name="T9" fmla="*/ 696 h 698"/>
                  <a:gd name="T10" fmla="*/ 0 60000 65536"/>
                  <a:gd name="T11" fmla="*/ 0 60000 65536"/>
                  <a:gd name="T12" fmla="*/ 0 60000 65536"/>
                  <a:gd name="T13" fmla="*/ 0 60000 65536"/>
                  <a:gd name="T14" fmla="*/ 0 60000 65536"/>
                  <a:gd name="T15" fmla="*/ 0 w 6"/>
                  <a:gd name="T16" fmla="*/ 0 h 698"/>
                  <a:gd name="T17" fmla="*/ 6 w 6"/>
                  <a:gd name="T18" fmla="*/ 698 h 698"/>
                </a:gdLst>
                <a:ahLst/>
                <a:cxnLst>
                  <a:cxn ang="T10">
                    <a:pos x="T0" y="T1"/>
                  </a:cxn>
                  <a:cxn ang="T11">
                    <a:pos x="T2" y="T3"/>
                  </a:cxn>
                  <a:cxn ang="T12">
                    <a:pos x="T4" y="T5"/>
                  </a:cxn>
                  <a:cxn ang="T13">
                    <a:pos x="T6" y="T7"/>
                  </a:cxn>
                  <a:cxn ang="T14">
                    <a:pos x="T8" y="T9"/>
                  </a:cxn>
                </a:cxnLst>
                <a:rect l="T15" t="T16" r="T17" b="T18"/>
                <a:pathLst>
                  <a:path w="6" h="698">
                    <a:moveTo>
                      <a:pt x="6" y="696"/>
                    </a:moveTo>
                    <a:lnTo>
                      <a:pt x="0" y="698"/>
                    </a:lnTo>
                    <a:lnTo>
                      <a:pt x="0" y="2"/>
                    </a:lnTo>
                    <a:lnTo>
                      <a:pt x="6" y="0"/>
                    </a:lnTo>
                    <a:lnTo>
                      <a:pt x="6" y="696"/>
                    </a:lnTo>
                    <a:close/>
                  </a:path>
                </a:pathLst>
              </a:custGeom>
              <a:solidFill>
                <a:srgbClr val="A865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35" name="Freeform 972"/>
              <p:cNvSpPr>
                <a:spLocks/>
              </p:cNvSpPr>
              <p:nvPr/>
            </p:nvSpPr>
            <p:spPr bwMode="auto">
              <a:xfrm>
                <a:off x="3198" y="3156"/>
                <a:ext cx="6" cy="698"/>
              </a:xfrm>
              <a:custGeom>
                <a:avLst/>
                <a:gdLst>
                  <a:gd name="T0" fmla="*/ 6 w 6"/>
                  <a:gd name="T1" fmla="*/ 696 h 698"/>
                  <a:gd name="T2" fmla="*/ 0 w 6"/>
                  <a:gd name="T3" fmla="*/ 698 h 698"/>
                  <a:gd name="T4" fmla="*/ 0 w 6"/>
                  <a:gd name="T5" fmla="*/ 1 h 698"/>
                  <a:gd name="T6" fmla="*/ 6 w 6"/>
                  <a:gd name="T7" fmla="*/ 0 h 698"/>
                  <a:gd name="T8" fmla="*/ 6 w 6"/>
                  <a:gd name="T9" fmla="*/ 696 h 698"/>
                  <a:gd name="T10" fmla="*/ 0 60000 65536"/>
                  <a:gd name="T11" fmla="*/ 0 60000 65536"/>
                  <a:gd name="T12" fmla="*/ 0 60000 65536"/>
                  <a:gd name="T13" fmla="*/ 0 60000 65536"/>
                  <a:gd name="T14" fmla="*/ 0 60000 65536"/>
                  <a:gd name="T15" fmla="*/ 0 w 6"/>
                  <a:gd name="T16" fmla="*/ 0 h 698"/>
                  <a:gd name="T17" fmla="*/ 6 w 6"/>
                  <a:gd name="T18" fmla="*/ 698 h 698"/>
                </a:gdLst>
                <a:ahLst/>
                <a:cxnLst>
                  <a:cxn ang="T10">
                    <a:pos x="T0" y="T1"/>
                  </a:cxn>
                  <a:cxn ang="T11">
                    <a:pos x="T2" y="T3"/>
                  </a:cxn>
                  <a:cxn ang="T12">
                    <a:pos x="T4" y="T5"/>
                  </a:cxn>
                  <a:cxn ang="T13">
                    <a:pos x="T6" y="T7"/>
                  </a:cxn>
                  <a:cxn ang="T14">
                    <a:pos x="T8" y="T9"/>
                  </a:cxn>
                </a:cxnLst>
                <a:rect l="T15" t="T16" r="T17" b="T18"/>
                <a:pathLst>
                  <a:path w="6" h="698">
                    <a:moveTo>
                      <a:pt x="6" y="696"/>
                    </a:moveTo>
                    <a:lnTo>
                      <a:pt x="0" y="698"/>
                    </a:lnTo>
                    <a:lnTo>
                      <a:pt x="0" y="1"/>
                    </a:lnTo>
                    <a:lnTo>
                      <a:pt x="6" y="0"/>
                    </a:lnTo>
                    <a:lnTo>
                      <a:pt x="6" y="696"/>
                    </a:lnTo>
                    <a:close/>
                  </a:path>
                </a:pathLst>
              </a:custGeom>
              <a:solidFill>
                <a:srgbClr val="AE6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36" name="Freeform 973"/>
              <p:cNvSpPr>
                <a:spLocks/>
              </p:cNvSpPr>
              <p:nvPr/>
            </p:nvSpPr>
            <p:spPr bwMode="auto">
              <a:xfrm>
                <a:off x="3190" y="3157"/>
                <a:ext cx="8" cy="698"/>
              </a:xfrm>
              <a:custGeom>
                <a:avLst/>
                <a:gdLst>
                  <a:gd name="T0" fmla="*/ 8 w 8"/>
                  <a:gd name="T1" fmla="*/ 697 h 698"/>
                  <a:gd name="T2" fmla="*/ 0 w 8"/>
                  <a:gd name="T3" fmla="*/ 698 h 698"/>
                  <a:gd name="T4" fmla="*/ 0 w 8"/>
                  <a:gd name="T5" fmla="*/ 1 h 698"/>
                  <a:gd name="T6" fmla="*/ 8 w 8"/>
                  <a:gd name="T7" fmla="*/ 0 h 698"/>
                  <a:gd name="T8" fmla="*/ 8 w 8"/>
                  <a:gd name="T9" fmla="*/ 697 h 698"/>
                  <a:gd name="T10" fmla="*/ 0 60000 65536"/>
                  <a:gd name="T11" fmla="*/ 0 60000 65536"/>
                  <a:gd name="T12" fmla="*/ 0 60000 65536"/>
                  <a:gd name="T13" fmla="*/ 0 60000 65536"/>
                  <a:gd name="T14" fmla="*/ 0 60000 65536"/>
                  <a:gd name="T15" fmla="*/ 0 w 8"/>
                  <a:gd name="T16" fmla="*/ 0 h 698"/>
                  <a:gd name="T17" fmla="*/ 8 w 8"/>
                  <a:gd name="T18" fmla="*/ 698 h 698"/>
                </a:gdLst>
                <a:ahLst/>
                <a:cxnLst>
                  <a:cxn ang="T10">
                    <a:pos x="T0" y="T1"/>
                  </a:cxn>
                  <a:cxn ang="T11">
                    <a:pos x="T2" y="T3"/>
                  </a:cxn>
                  <a:cxn ang="T12">
                    <a:pos x="T4" y="T5"/>
                  </a:cxn>
                  <a:cxn ang="T13">
                    <a:pos x="T6" y="T7"/>
                  </a:cxn>
                  <a:cxn ang="T14">
                    <a:pos x="T8" y="T9"/>
                  </a:cxn>
                </a:cxnLst>
                <a:rect l="T15" t="T16" r="T17" b="T18"/>
                <a:pathLst>
                  <a:path w="8" h="698">
                    <a:moveTo>
                      <a:pt x="8" y="697"/>
                    </a:moveTo>
                    <a:lnTo>
                      <a:pt x="0" y="698"/>
                    </a:lnTo>
                    <a:lnTo>
                      <a:pt x="0" y="1"/>
                    </a:lnTo>
                    <a:lnTo>
                      <a:pt x="8" y="0"/>
                    </a:lnTo>
                    <a:lnTo>
                      <a:pt x="8" y="697"/>
                    </a:lnTo>
                    <a:close/>
                  </a:path>
                </a:pathLst>
              </a:custGeom>
              <a:solidFill>
                <a:srgbClr val="B56D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37" name="Freeform 974"/>
              <p:cNvSpPr>
                <a:spLocks/>
              </p:cNvSpPr>
              <p:nvPr/>
            </p:nvSpPr>
            <p:spPr bwMode="auto">
              <a:xfrm>
                <a:off x="3181" y="3158"/>
                <a:ext cx="9" cy="698"/>
              </a:xfrm>
              <a:custGeom>
                <a:avLst/>
                <a:gdLst>
                  <a:gd name="T0" fmla="*/ 9 w 9"/>
                  <a:gd name="T1" fmla="*/ 697 h 698"/>
                  <a:gd name="T2" fmla="*/ 0 w 9"/>
                  <a:gd name="T3" fmla="*/ 698 h 698"/>
                  <a:gd name="T4" fmla="*/ 0 w 9"/>
                  <a:gd name="T5" fmla="*/ 1 h 698"/>
                  <a:gd name="T6" fmla="*/ 9 w 9"/>
                  <a:gd name="T7" fmla="*/ 0 h 698"/>
                  <a:gd name="T8" fmla="*/ 9 w 9"/>
                  <a:gd name="T9" fmla="*/ 697 h 698"/>
                  <a:gd name="T10" fmla="*/ 0 60000 65536"/>
                  <a:gd name="T11" fmla="*/ 0 60000 65536"/>
                  <a:gd name="T12" fmla="*/ 0 60000 65536"/>
                  <a:gd name="T13" fmla="*/ 0 60000 65536"/>
                  <a:gd name="T14" fmla="*/ 0 60000 65536"/>
                  <a:gd name="T15" fmla="*/ 0 w 9"/>
                  <a:gd name="T16" fmla="*/ 0 h 698"/>
                  <a:gd name="T17" fmla="*/ 9 w 9"/>
                  <a:gd name="T18" fmla="*/ 698 h 698"/>
                </a:gdLst>
                <a:ahLst/>
                <a:cxnLst>
                  <a:cxn ang="T10">
                    <a:pos x="T0" y="T1"/>
                  </a:cxn>
                  <a:cxn ang="T11">
                    <a:pos x="T2" y="T3"/>
                  </a:cxn>
                  <a:cxn ang="T12">
                    <a:pos x="T4" y="T5"/>
                  </a:cxn>
                  <a:cxn ang="T13">
                    <a:pos x="T6" y="T7"/>
                  </a:cxn>
                  <a:cxn ang="T14">
                    <a:pos x="T8" y="T9"/>
                  </a:cxn>
                </a:cxnLst>
                <a:rect l="T15" t="T16" r="T17" b="T18"/>
                <a:pathLst>
                  <a:path w="9" h="698">
                    <a:moveTo>
                      <a:pt x="9" y="697"/>
                    </a:moveTo>
                    <a:lnTo>
                      <a:pt x="0" y="698"/>
                    </a:lnTo>
                    <a:lnTo>
                      <a:pt x="0" y="1"/>
                    </a:lnTo>
                    <a:lnTo>
                      <a:pt x="9" y="0"/>
                    </a:lnTo>
                    <a:lnTo>
                      <a:pt x="9" y="697"/>
                    </a:lnTo>
                    <a:close/>
                  </a:path>
                </a:pathLst>
              </a:custGeom>
              <a:solidFill>
                <a:srgbClr val="BC71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38" name="Freeform 975"/>
              <p:cNvSpPr>
                <a:spLocks/>
              </p:cNvSpPr>
              <p:nvPr/>
            </p:nvSpPr>
            <p:spPr bwMode="auto">
              <a:xfrm>
                <a:off x="3173" y="3159"/>
                <a:ext cx="8" cy="698"/>
              </a:xfrm>
              <a:custGeom>
                <a:avLst/>
                <a:gdLst>
                  <a:gd name="T0" fmla="*/ 8 w 8"/>
                  <a:gd name="T1" fmla="*/ 697 h 698"/>
                  <a:gd name="T2" fmla="*/ 0 w 8"/>
                  <a:gd name="T3" fmla="*/ 698 h 698"/>
                  <a:gd name="T4" fmla="*/ 0 w 8"/>
                  <a:gd name="T5" fmla="*/ 1 h 698"/>
                  <a:gd name="T6" fmla="*/ 8 w 8"/>
                  <a:gd name="T7" fmla="*/ 0 h 698"/>
                  <a:gd name="T8" fmla="*/ 8 w 8"/>
                  <a:gd name="T9" fmla="*/ 697 h 698"/>
                  <a:gd name="T10" fmla="*/ 0 60000 65536"/>
                  <a:gd name="T11" fmla="*/ 0 60000 65536"/>
                  <a:gd name="T12" fmla="*/ 0 60000 65536"/>
                  <a:gd name="T13" fmla="*/ 0 60000 65536"/>
                  <a:gd name="T14" fmla="*/ 0 60000 65536"/>
                  <a:gd name="T15" fmla="*/ 0 w 8"/>
                  <a:gd name="T16" fmla="*/ 0 h 698"/>
                  <a:gd name="T17" fmla="*/ 8 w 8"/>
                  <a:gd name="T18" fmla="*/ 698 h 698"/>
                </a:gdLst>
                <a:ahLst/>
                <a:cxnLst>
                  <a:cxn ang="T10">
                    <a:pos x="T0" y="T1"/>
                  </a:cxn>
                  <a:cxn ang="T11">
                    <a:pos x="T2" y="T3"/>
                  </a:cxn>
                  <a:cxn ang="T12">
                    <a:pos x="T4" y="T5"/>
                  </a:cxn>
                  <a:cxn ang="T13">
                    <a:pos x="T6" y="T7"/>
                  </a:cxn>
                  <a:cxn ang="T14">
                    <a:pos x="T8" y="T9"/>
                  </a:cxn>
                </a:cxnLst>
                <a:rect l="T15" t="T16" r="T17" b="T18"/>
                <a:pathLst>
                  <a:path w="8" h="698">
                    <a:moveTo>
                      <a:pt x="8" y="697"/>
                    </a:moveTo>
                    <a:lnTo>
                      <a:pt x="0" y="698"/>
                    </a:lnTo>
                    <a:lnTo>
                      <a:pt x="0" y="1"/>
                    </a:lnTo>
                    <a:lnTo>
                      <a:pt x="8" y="0"/>
                    </a:lnTo>
                    <a:lnTo>
                      <a:pt x="8" y="697"/>
                    </a:lnTo>
                    <a:close/>
                  </a:path>
                </a:pathLst>
              </a:custGeom>
              <a:solidFill>
                <a:srgbClr val="C375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39" name="Freeform 976"/>
              <p:cNvSpPr>
                <a:spLocks/>
              </p:cNvSpPr>
              <p:nvPr/>
            </p:nvSpPr>
            <p:spPr bwMode="auto">
              <a:xfrm>
                <a:off x="3164" y="3160"/>
                <a:ext cx="9" cy="698"/>
              </a:xfrm>
              <a:custGeom>
                <a:avLst/>
                <a:gdLst>
                  <a:gd name="T0" fmla="*/ 9 w 9"/>
                  <a:gd name="T1" fmla="*/ 697 h 698"/>
                  <a:gd name="T2" fmla="*/ 0 w 9"/>
                  <a:gd name="T3" fmla="*/ 698 h 698"/>
                  <a:gd name="T4" fmla="*/ 0 w 9"/>
                  <a:gd name="T5" fmla="*/ 1 h 698"/>
                  <a:gd name="T6" fmla="*/ 9 w 9"/>
                  <a:gd name="T7" fmla="*/ 0 h 698"/>
                  <a:gd name="T8" fmla="*/ 9 w 9"/>
                  <a:gd name="T9" fmla="*/ 697 h 698"/>
                  <a:gd name="T10" fmla="*/ 0 60000 65536"/>
                  <a:gd name="T11" fmla="*/ 0 60000 65536"/>
                  <a:gd name="T12" fmla="*/ 0 60000 65536"/>
                  <a:gd name="T13" fmla="*/ 0 60000 65536"/>
                  <a:gd name="T14" fmla="*/ 0 60000 65536"/>
                  <a:gd name="T15" fmla="*/ 0 w 9"/>
                  <a:gd name="T16" fmla="*/ 0 h 698"/>
                  <a:gd name="T17" fmla="*/ 9 w 9"/>
                  <a:gd name="T18" fmla="*/ 698 h 698"/>
                </a:gdLst>
                <a:ahLst/>
                <a:cxnLst>
                  <a:cxn ang="T10">
                    <a:pos x="T0" y="T1"/>
                  </a:cxn>
                  <a:cxn ang="T11">
                    <a:pos x="T2" y="T3"/>
                  </a:cxn>
                  <a:cxn ang="T12">
                    <a:pos x="T4" y="T5"/>
                  </a:cxn>
                  <a:cxn ang="T13">
                    <a:pos x="T6" y="T7"/>
                  </a:cxn>
                  <a:cxn ang="T14">
                    <a:pos x="T8" y="T9"/>
                  </a:cxn>
                </a:cxnLst>
                <a:rect l="T15" t="T16" r="T17" b="T18"/>
                <a:pathLst>
                  <a:path w="9" h="698">
                    <a:moveTo>
                      <a:pt x="9" y="697"/>
                    </a:moveTo>
                    <a:lnTo>
                      <a:pt x="0" y="698"/>
                    </a:lnTo>
                    <a:lnTo>
                      <a:pt x="0" y="1"/>
                    </a:lnTo>
                    <a:lnTo>
                      <a:pt x="9" y="0"/>
                    </a:lnTo>
                    <a:lnTo>
                      <a:pt x="9" y="697"/>
                    </a:lnTo>
                    <a:close/>
                  </a:path>
                </a:pathLst>
              </a:custGeom>
              <a:solidFill>
                <a:srgbClr val="C97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40" name="Freeform 977"/>
              <p:cNvSpPr>
                <a:spLocks/>
              </p:cNvSpPr>
              <p:nvPr/>
            </p:nvSpPr>
            <p:spPr bwMode="auto">
              <a:xfrm>
                <a:off x="3154" y="3161"/>
                <a:ext cx="10" cy="697"/>
              </a:xfrm>
              <a:custGeom>
                <a:avLst/>
                <a:gdLst>
                  <a:gd name="T0" fmla="*/ 10 w 10"/>
                  <a:gd name="T1" fmla="*/ 697 h 697"/>
                  <a:gd name="T2" fmla="*/ 0 w 10"/>
                  <a:gd name="T3" fmla="*/ 697 h 697"/>
                  <a:gd name="T4" fmla="*/ 0 w 10"/>
                  <a:gd name="T5" fmla="*/ 1 h 697"/>
                  <a:gd name="T6" fmla="*/ 10 w 10"/>
                  <a:gd name="T7" fmla="*/ 0 h 697"/>
                  <a:gd name="T8" fmla="*/ 10 w 10"/>
                  <a:gd name="T9" fmla="*/ 697 h 697"/>
                  <a:gd name="T10" fmla="*/ 0 60000 65536"/>
                  <a:gd name="T11" fmla="*/ 0 60000 65536"/>
                  <a:gd name="T12" fmla="*/ 0 60000 65536"/>
                  <a:gd name="T13" fmla="*/ 0 60000 65536"/>
                  <a:gd name="T14" fmla="*/ 0 60000 65536"/>
                  <a:gd name="T15" fmla="*/ 0 w 10"/>
                  <a:gd name="T16" fmla="*/ 0 h 697"/>
                  <a:gd name="T17" fmla="*/ 10 w 10"/>
                  <a:gd name="T18" fmla="*/ 697 h 697"/>
                </a:gdLst>
                <a:ahLst/>
                <a:cxnLst>
                  <a:cxn ang="T10">
                    <a:pos x="T0" y="T1"/>
                  </a:cxn>
                  <a:cxn ang="T11">
                    <a:pos x="T2" y="T3"/>
                  </a:cxn>
                  <a:cxn ang="T12">
                    <a:pos x="T4" y="T5"/>
                  </a:cxn>
                  <a:cxn ang="T13">
                    <a:pos x="T6" y="T7"/>
                  </a:cxn>
                  <a:cxn ang="T14">
                    <a:pos x="T8" y="T9"/>
                  </a:cxn>
                </a:cxnLst>
                <a:rect l="T15" t="T16" r="T17" b="T18"/>
                <a:pathLst>
                  <a:path w="10" h="697">
                    <a:moveTo>
                      <a:pt x="10" y="697"/>
                    </a:moveTo>
                    <a:lnTo>
                      <a:pt x="0" y="697"/>
                    </a:lnTo>
                    <a:lnTo>
                      <a:pt x="0" y="1"/>
                    </a:lnTo>
                    <a:lnTo>
                      <a:pt x="10" y="0"/>
                    </a:lnTo>
                    <a:lnTo>
                      <a:pt x="10" y="697"/>
                    </a:lnTo>
                    <a:close/>
                  </a:path>
                </a:pathLst>
              </a:custGeom>
              <a:solidFill>
                <a:srgbClr val="D07D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41" name="Freeform 978"/>
              <p:cNvSpPr>
                <a:spLocks/>
              </p:cNvSpPr>
              <p:nvPr/>
            </p:nvSpPr>
            <p:spPr bwMode="auto">
              <a:xfrm>
                <a:off x="3143" y="3162"/>
                <a:ext cx="11" cy="697"/>
              </a:xfrm>
              <a:custGeom>
                <a:avLst/>
                <a:gdLst>
                  <a:gd name="T0" fmla="*/ 11 w 11"/>
                  <a:gd name="T1" fmla="*/ 696 h 697"/>
                  <a:gd name="T2" fmla="*/ 0 w 11"/>
                  <a:gd name="T3" fmla="*/ 697 h 697"/>
                  <a:gd name="T4" fmla="*/ 0 w 11"/>
                  <a:gd name="T5" fmla="*/ 0 h 697"/>
                  <a:gd name="T6" fmla="*/ 11 w 11"/>
                  <a:gd name="T7" fmla="*/ 0 h 697"/>
                  <a:gd name="T8" fmla="*/ 11 w 11"/>
                  <a:gd name="T9" fmla="*/ 696 h 697"/>
                  <a:gd name="T10" fmla="*/ 0 60000 65536"/>
                  <a:gd name="T11" fmla="*/ 0 60000 65536"/>
                  <a:gd name="T12" fmla="*/ 0 60000 65536"/>
                  <a:gd name="T13" fmla="*/ 0 60000 65536"/>
                  <a:gd name="T14" fmla="*/ 0 60000 65536"/>
                  <a:gd name="T15" fmla="*/ 0 w 11"/>
                  <a:gd name="T16" fmla="*/ 0 h 697"/>
                  <a:gd name="T17" fmla="*/ 11 w 11"/>
                  <a:gd name="T18" fmla="*/ 697 h 697"/>
                </a:gdLst>
                <a:ahLst/>
                <a:cxnLst>
                  <a:cxn ang="T10">
                    <a:pos x="T0" y="T1"/>
                  </a:cxn>
                  <a:cxn ang="T11">
                    <a:pos x="T2" y="T3"/>
                  </a:cxn>
                  <a:cxn ang="T12">
                    <a:pos x="T4" y="T5"/>
                  </a:cxn>
                  <a:cxn ang="T13">
                    <a:pos x="T6" y="T7"/>
                  </a:cxn>
                  <a:cxn ang="T14">
                    <a:pos x="T8" y="T9"/>
                  </a:cxn>
                </a:cxnLst>
                <a:rect l="T15" t="T16" r="T17" b="T18"/>
                <a:pathLst>
                  <a:path w="11" h="697">
                    <a:moveTo>
                      <a:pt x="11" y="696"/>
                    </a:moveTo>
                    <a:lnTo>
                      <a:pt x="0" y="697"/>
                    </a:lnTo>
                    <a:lnTo>
                      <a:pt x="0" y="0"/>
                    </a:lnTo>
                    <a:lnTo>
                      <a:pt x="11" y="0"/>
                    </a:lnTo>
                    <a:lnTo>
                      <a:pt x="11" y="696"/>
                    </a:lnTo>
                    <a:close/>
                  </a:path>
                </a:pathLst>
              </a:custGeom>
              <a:solidFill>
                <a:srgbClr val="D781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42" name="Rectangle 979"/>
              <p:cNvSpPr>
                <a:spLocks noChangeArrowheads="1"/>
              </p:cNvSpPr>
              <p:nvPr/>
            </p:nvSpPr>
            <p:spPr bwMode="auto">
              <a:xfrm>
                <a:off x="3128" y="3162"/>
                <a:ext cx="15" cy="697"/>
              </a:xfrm>
              <a:prstGeom prst="rect">
                <a:avLst/>
              </a:prstGeom>
              <a:solidFill>
                <a:srgbClr val="DD85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8043" name="Rectangle 980"/>
              <p:cNvSpPr>
                <a:spLocks noChangeArrowheads="1"/>
              </p:cNvSpPr>
              <p:nvPr/>
            </p:nvSpPr>
            <p:spPr bwMode="auto">
              <a:xfrm>
                <a:off x="3118" y="3162"/>
                <a:ext cx="10" cy="697"/>
              </a:xfrm>
              <a:prstGeom prst="rect">
                <a:avLst/>
              </a:prstGeom>
              <a:solidFill>
                <a:srgbClr val="E48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8044" name="Freeform 981"/>
              <p:cNvSpPr>
                <a:spLocks/>
              </p:cNvSpPr>
              <p:nvPr/>
            </p:nvSpPr>
            <p:spPr bwMode="auto">
              <a:xfrm>
                <a:off x="3108" y="3162"/>
                <a:ext cx="10" cy="697"/>
              </a:xfrm>
              <a:custGeom>
                <a:avLst/>
                <a:gdLst>
                  <a:gd name="T0" fmla="*/ 10 w 10"/>
                  <a:gd name="T1" fmla="*/ 697 h 697"/>
                  <a:gd name="T2" fmla="*/ 0 w 10"/>
                  <a:gd name="T3" fmla="*/ 696 h 697"/>
                  <a:gd name="T4" fmla="*/ 0 w 10"/>
                  <a:gd name="T5" fmla="*/ 0 h 697"/>
                  <a:gd name="T6" fmla="*/ 10 w 10"/>
                  <a:gd name="T7" fmla="*/ 0 h 697"/>
                  <a:gd name="T8" fmla="*/ 10 w 10"/>
                  <a:gd name="T9" fmla="*/ 697 h 697"/>
                  <a:gd name="T10" fmla="*/ 0 60000 65536"/>
                  <a:gd name="T11" fmla="*/ 0 60000 65536"/>
                  <a:gd name="T12" fmla="*/ 0 60000 65536"/>
                  <a:gd name="T13" fmla="*/ 0 60000 65536"/>
                  <a:gd name="T14" fmla="*/ 0 60000 65536"/>
                  <a:gd name="T15" fmla="*/ 0 w 10"/>
                  <a:gd name="T16" fmla="*/ 0 h 697"/>
                  <a:gd name="T17" fmla="*/ 10 w 10"/>
                  <a:gd name="T18" fmla="*/ 697 h 697"/>
                </a:gdLst>
                <a:ahLst/>
                <a:cxnLst>
                  <a:cxn ang="T10">
                    <a:pos x="T0" y="T1"/>
                  </a:cxn>
                  <a:cxn ang="T11">
                    <a:pos x="T2" y="T3"/>
                  </a:cxn>
                  <a:cxn ang="T12">
                    <a:pos x="T4" y="T5"/>
                  </a:cxn>
                  <a:cxn ang="T13">
                    <a:pos x="T6" y="T7"/>
                  </a:cxn>
                  <a:cxn ang="T14">
                    <a:pos x="T8" y="T9"/>
                  </a:cxn>
                </a:cxnLst>
                <a:rect l="T15" t="T16" r="T17" b="T18"/>
                <a:pathLst>
                  <a:path w="10" h="697">
                    <a:moveTo>
                      <a:pt x="10" y="697"/>
                    </a:moveTo>
                    <a:lnTo>
                      <a:pt x="0" y="696"/>
                    </a:lnTo>
                    <a:lnTo>
                      <a:pt x="0" y="0"/>
                    </a:lnTo>
                    <a:lnTo>
                      <a:pt x="10" y="0"/>
                    </a:lnTo>
                    <a:lnTo>
                      <a:pt x="10" y="697"/>
                    </a:lnTo>
                    <a:close/>
                  </a:path>
                </a:pathLst>
              </a:custGeom>
              <a:solidFill>
                <a:srgbClr val="EB8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45" name="Rectangle 982"/>
              <p:cNvSpPr>
                <a:spLocks noChangeArrowheads="1"/>
              </p:cNvSpPr>
              <p:nvPr/>
            </p:nvSpPr>
            <p:spPr bwMode="auto">
              <a:xfrm>
                <a:off x="3100" y="3162"/>
                <a:ext cx="8" cy="696"/>
              </a:xfrm>
              <a:prstGeom prst="rect">
                <a:avLst/>
              </a:prstGeom>
              <a:solidFill>
                <a:srgbClr val="F29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8046" name="Freeform 983"/>
              <p:cNvSpPr>
                <a:spLocks/>
              </p:cNvSpPr>
              <p:nvPr/>
            </p:nvSpPr>
            <p:spPr bwMode="auto">
              <a:xfrm>
                <a:off x="3091" y="3161"/>
                <a:ext cx="9" cy="697"/>
              </a:xfrm>
              <a:custGeom>
                <a:avLst/>
                <a:gdLst>
                  <a:gd name="T0" fmla="*/ 9 w 9"/>
                  <a:gd name="T1" fmla="*/ 697 h 697"/>
                  <a:gd name="T2" fmla="*/ 0 w 9"/>
                  <a:gd name="T3" fmla="*/ 697 h 697"/>
                  <a:gd name="T4" fmla="*/ 0 w 9"/>
                  <a:gd name="T5" fmla="*/ 0 h 697"/>
                  <a:gd name="T6" fmla="*/ 9 w 9"/>
                  <a:gd name="T7" fmla="*/ 1 h 697"/>
                  <a:gd name="T8" fmla="*/ 9 w 9"/>
                  <a:gd name="T9" fmla="*/ 697 h 697"/>
                  <a:gd name="T10" fmla="*/ 0 60000 65536"/>
                  <a:gd name="T11" fmla="*/ 0 60000 65536"/>
                  <a:gd name="T12" fmla="*/ 0 60000 65536"/>
                  <a:gd name="T13" fmla="*/ 0 60000 65536"/>
                  <a:gd name="T14" fmla="*/ 0 60000 65536"/>
                  <a:gd name="T15" fmla="*/ 0 w 9"/>
                  <a:gd name="T16" fmla="*/ 0 h 697"/>
                  <a:gd name="T17" fmla="*/ 9 w 9"/>
                  <a:gd name="T18" fmla="*/ 697 h 697"/>
                </a:gdLst>
                <a:ahLst/>
                <a:cxnLst>
                  <a:cxn ang="T10">
                    <a:pos x="T0" y="T1"/>
                  </a:cxn>
                  <a:cxn ang="T11">
                    <a:pos x="T2" y="T3"/>
                  </a:cxn>
                  <a:cxn ang="T12">
                    <a:pos x="T4" y="T5"/>
                  </a:cxn>
                  <a:cxn ang="T13">
                    <a:pos x="T6" y="T7"/>
                  </a:cxn>
                  <a:cxn ang="T14">
                    <a:pos x="T8" y="T9"/>
                  </a:cxn>
                </a:cxnLst>
                <a:rect l="T15" t="T16" r="T17" b="T18"/>
                <a:pathLst>
                  <a:path w="9" h="697">
                    <a:moveTo>
                      <a:pt x="9" y="697"/>
                    </a:moveTo>
                    <a:lnTo>
                      <a:pt x="0" y="697"/>
                    </a:lnTo>
                    <a:lnTo>
                      <a:pt x="0" y="0"/>
                    </a:lnTo>
                    <a:lnTo>
                      <a:pt x="9" y="1"/>
                    </a:lnTo>
                    <a:lnTo>
                      <a:pt x="9" y="697"/>
                    </a:lnTo>
                    <a:close/>
                  </a:path>
                </a:pathLst>
              </a:custGeom>
              <a:solidFill>
                <a:srgbClr val="F895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47" name="Freeform 984"/>
              <p:cNvSpPr>
                <a:spLocks/>
              </p:cNvSpPr>
              <p:nvPr/>
            </p:nvSpPr>
            <p:spPr bwMode="auto">
              <a:xfrm>
                <a:off x="3084" y="3160"/>
                <a:ext cx="7" cy="698"/>
              </a:xfrm>
              <a:custGeom>
                <a:avLst/>
                <a:gdLst>
                  <a:gd name="T0" fmla="*/ 7 w 7"/>
                  <a:gd name="T1" fmla="*/ 698 h 698"/>
                  <a:gd name="T2" fmla="*/ 0 w 7"/>
                  <a:gd name="T3" fmla="*/ 697 h 698"/>
                  <a:gd name="T4" fmla="*/ 0 w 7"/>
                  <a:gd name="T5" fmla="*/ 0 h 698"/>
                  <a:gd name="T6" fmla="*/ 7 w 7"/>
                  <a:gd name="T7" fmla="*/ 1 h 698"/>
                  <a:gd name="T8" fmla="*/ 7 w 7"/>
                  <a:gd name="T9" fmla="*/ 698 h 698"/>
                  <a:gd name="T10" fmla="*/ 0 60000 65536"/>
                  <a:gd name="T11" fmla="*/ 0 60000 65536"/>
                  <a:gd name="T12" fmla="*/ 0 60000 65536"/>
                  <a:gd name="T13" fmla="*/ 0 60000 65536"/>
                  <a:gd name="T14" fmla="*/ 0 60000 65536"/>
                  <a:gd name="T15" fmla="*/ 0 w 7"/>
                  <a:gd name="T16" fmla="*/ 0 h 698"/>
                  <a:gd name="T17" fmla="*/ 7 w 7"/>
                  <a:gd name="T18" fmla="*/ 698 h 698"/>
                </a:gdLst>
                <a:ahLst/>
                <a:cxnLst>
                  <a:cxn ang="T10">
                    <a:pos x="T0" y="T1"/>
                  </a:cxn>
                  <a:cxn ang="T11">
                    <a:pos x="T2" y="T3"/>
                  </a:cxn>
                  <a:cxn ang="T12">
                    <a:pos x="T4" y="T5"/>
                  </a:cxn>
                  <a:cxn ang="T13">
                    <a:pos x="T6" y="T7"/>
                  </a:cxn>
                  <a:cxn ang="T14">
                    <a:pos x="T8" y="T9"/>
                  </a:cxn>
                </a:cxnLst>
                <a:rect l="T15" t="T16" r="T17" b="T18"/>
                <a:pathLst>
                  <a:path w="7" h="698">
                    <a:moveTo>
                      <a:pt x="7" y="698"/>
                    </a:moveTo>
                    <a:lnTo>
                      <a:pt x="0" y="697"/>
                    </a:lnTo>
                    <a:lnTo>
                      <a:pt x="0" y="0"/>
                    </a:lnTo>
                    <a:lnTo>
                      <a:pt x="7" y="1"/>
                    </a:lnTo>
                    <a:lnTo>
                      <a:pt x="7" y="698"/>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48" name="Freeform 985"/>
              <p:cNvSpPr>
                <a:spLocks/>
              </p:cNvSpPr>
              <p:nvPr/>
            </p:nvSpPr>
            <p:spPr bwMode="auto">
              <a:xfrm>
                <a:off x="3077" y="3159"/>
                <a:ext cx="7" cy="698"/>
              </a:xfrm>
              <a:custGeom>
                <a:avLst/>
                <a:gdLst>
                  <a:gd name="T0" fmla="*/ 7 w 7"/>
                  <a:gd name="T1" fmla="*/ 698 h 698"/>
                  <a:gd name="T2" fmla="*/ 0 w 7"/>
                  <a:gd name="T3" fmla="*/ 696 h 698"/>
                  <a:gd name="T4" fmla="*/ 0 w 7"/>
                  <a:gd name="T5" fmla="*/ 0 h 698"/>
                  <a:gd name="T6" fmla="*/ 7 w 7"/>
                  <a:gd name="T7" fmla="*/ 1 h 698"/>
                  <a:gd name="T8" fmla="*/ 7 w 7"/>
                  <a:gd name="T9" fmla="*/ 698 h 698"/>
                  <a:gd name="T10" fmla="*/ 0 60000 65536"/>
                  <a:gd name="T11" fmla="*/ 0 60000 65536"/>
                  <a:gd name="T12" fmla="*/ 0 60000 65536"/>
                  <a:gd name="T13" fmla="*/ 0 60000 65536"/>
                  <a:gd name="T14" fmla="*/ 0 60000 65536"/>
                  <a:gd name="T15" fmla="*/ 0 w 7"/>
                  <a:gd name="T16" fmla="*/ 0 h 698"/>
                  <a:gd name="T17" fmla="*/ 7 w 7"/>
                  <a:gd name="T18" fmla="*/ 698 h 698"/>
                </a:gdLst>
                <a:ahLst/>
                <a:cxnLst>
                  <a:cxn ang="T10">
                    <a:pos x="T0" y="T1"/>
                  </a:cxn>
                  <a:cxn ang="T11">
                    <a:pos x="T2" y="T3"/>
                  </a:cxn>
                  <a:cxn ang="T12">
                    <a:pos x="T4" y="T5"/>
                  </a:cxn>
                  <a:cxn ang="T13">
                    <a:pos x="T6" y="T7"/>
                  </a:cxn>
                  <a:cxn ang="T14">
                    <a:pos x="T8" y="T9"/>
                  </a:cxn>
                </a:cxnLst>
                <a:rect l="T15" t="T16" r="T17" b="T18"/>
                <a:pathLst>
                  <a:path w="7" h="698">
                    <a:moveTo>
                      <a:pt x="7" y="698"/>
                    </a:moveTo>
                    <a:lnTo>
                      <a:pt x="0" y="696"/>
                    </a:lnTo>
                    <a:lnTo>
                      <a:pt x="0" y="0"/>
                    </a:lnTo>
                    <a:lnTo>
                      <a:pt x="7" y="1"/>
                    </a:lnTo>
                    <a:lnTo>
                      <a:pt x="7" y="698"/>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49" name="Freeform 986"/>
              <p:cNvSpPr>
                <a:spLocks/>
              </p:cNvSpPr>
              <p:nvPr/>
            </p:nvSpPr>
            <p:spPr bwMode="auto">
              <a:xfrm>
                <a:off x="3071" y="3158"/>
                <a:ext cx="6" cy="697"/>
              </a:xfrm>
              <a:custGeom>
                <a:avLst/>
                <a:gdLst>
                  <a:gd name="T0" fmla="*/ 6 w 6"/>
                  <a:gd name="T1" fmla="*/ 697 h 697"/>
                  <a:gd name="T2" fmla="*/ 0 w 6"/>
                  <a:gd name="T3" fmla="*/ 696 h 697"/>
                  <a:gd name="T4" fmla="*/ 0 w 6"/>
                  <a:gd name="T5" fmla="*/ 0 h 697"/>
                  <a:gd name="T6" fmla="*/ 6 w 6"/>
                  <a:gd name="T7" fmla="*/ 1 h 697"/>
                  <a:gd name="T8" fmla="*/ 6 w 6"/>
                  <a:gd name="T9" fmla="*/ 697 h 697"/>
                  <a:gd name="T10" fmla="*/ 0 60000 65536"/>
                  <a:gd name="T11" fmla="*/ 0 60000 65536"/>
                  <a:gd name="T12" fmla="*/ 0 60000 65536"/>
                  <a:gd name="T13" fmla="*/ 0 60000 65536"/>
                  <a:gd name="T14" fmla="*/ 0 60000 65536"/>
                  <a:gd name="T15" fmla="*/ 0 w 6"/>
                  <a:gd name="T16" fmla="*/ 0 h 697"/>
                  <a:gd name="T17" fmla="*/ 6 w 6"/>
                  <a:gd name="T18" fmla="*/ 697 h 697"/>
                </a:gdLst>
                <a:ahLst/>
                <a:cxnLst>
                  <a:cxn ang="T10">
                    <a:pos x="T0" y="T1"/>
                  </a:cxn>
                  <a:cxn ang="T11">
                    <a:pos x="T2" y="T3"/>
                  </a:cxn>
                  <a:cxn ang="T12">
                    <a:pos x="T4" y="T5"/>
                  </a:cxn>
                  <a:cxn ang="T13">
                    <a:pos x="T6" y="T7"/>
                  </a:cxn>
                  <a:cxn ang="T14">
                    <a:pos x="T8" y="T9"/>
                  </a:cxn>
                </a:cxnLst>
                <a:rect l="T15" t="T16" r="T17" b="T18"/>
                <a:pathLst>
                  <a:path w="6" h="697">
                    <a:moveTo>
                      <a:pt x="6" y="697"/>
                    </a:moveTo>
                    <a:lnTo>
                      <a:pt x="0" y="696"/>
                    </a:lnTo>
                    <a:lnTo>
                      <a:pt x="0" y="0"/>
                    </a:lnTo>
                    <a:lnTo>
                      <a:pt x="6" y="1"/>
                    </a:lnTo>
                    <a:lnTo>
                      <a:pt x="6" y="697"/>
                    </a:lnTo>
                    <a:close/>
                  </a:path>
                </a:pathLst>
              </a:custGeom>
              <a:solidFill>
                <a:srgbClr val="F895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50" name="Freeform 987"/>
              <p:cNvSpPr>
                <a:spLocks/>
              </p:cNvSpPr>
              <p:nvPr/>
            </p:nvSpPr>
            <p:spPr bwMode="auto">
              <a:xfrm>
                <a:off x="3067" y="3157"/>
                <a:ext cx="4" cy="697"/>
              </a:xfrm>
              <a:custGeom>
                <a:avLst/>
                <a:gdLst>
                  <a:gd name="T0" fmla="*/ 4 w 4"/>
                  <a:gd name="T1" fmla="*/ 697 h 697"/>
                  <a:gd name="T2" fmla="*/ 0 w 4"/>
                  <a:gd name="T3" fmla="*/ 696 h 697"/>
                  <a:gd name="T4" fmla="*/ 0 w 4"/>
                  <a:gd name="T5" fmla="*/ 0 h 697"/>
                  <a:gd name="T6" fmla="*/ 4 w 4"/>
                  <a:gd name="T7" fmla="*/ 1 h 697"/>
                  <a:gd name="T8" fmla="*/ 4 w 4"/>
                  <a:gd name="T9" fmla="*/ 697 h 697"/>
                  <a:gd name="T10" fmla="*/ 0 60000 65536"/>
                  <a:gd name="T11" fmla="*/ 0 60000 65536"/>
                  <a:gd name="T12" fmla="*/ 0 60000 65536"/>
                  <a:gd name="T13" fmla="*/ 0 60000 65536"/>
                  <a:gd name="T14" fmla="*/ 0 60000 65536"/>
                  <a:gd name="T15" fmla="*/ 0 w 4"/>
                  <a:gd name="T16" fmla="*/ 0 h 697"/>
                  <a:gd name="T17" fmla="*/ 4 w 4"/>
                  <a:gd name="T18" fmla="*/ 697 h 697"/>
                </a:gdLst>
                <a:ahLst/>
                <a:cxnLst>
                  <a:cxn ang="T10">
                    <a:pos x="T0" y="T1"/>
                  </a:cxn>
                  <a:cxn ang="T11">
                    <a:pos x="T2" y="T3"/>
                  </a:cxn>
                  <a:cxn ang="T12">
                    <a:pos x="T4" y="T5"/>
                  </a:cxn>
                  <a:cxn ang="T13">
                    <a:pos x="T6" y="T7"/>
                  </a:cxn>
                  <a:cxn ang="T14">
                    <a:pos x="T8" y="T9"/>
                  </a:cxn>
                </a:cxnLst>
                <a:rect l="T15" t="T16" r="T17" b="T18"/>
                <a:pathLst>
                  <a:path w="4" h="697">
                    <a:moveTo>
                      <a:pt x="4" y="697"/>
                    </a:moveTo>
                    <a:lnTo>
                      <a:pt x="0" y="696"/>
                    </a:lnTo>
                    <a:lnTo>
                      <a:pt x="0" y="0"/>
                    </a:lnTo>
                    <a:lnTo>
                      <a:pt x="4" y="1"/>
                    </a:lnTo>
                    <a:lnTo>
                      <a:pt x="4" y="697"/>
                    </a:lnTo>
                    <a:close/>
                  </a:path>
                </a:pathLst>
              </a:custGeom>
              <a:solidFill>
                <a:srgbClr val="F29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51" name="Freeform 988"/>
              <p:cNvSpPr>
                <a:spLocks/>
              </p:cNvSpPr>
              <p:nvPr/>
            </p:nvSpPr>
            <p:spPr bwMode="auto">
              <a:xfrm>
                <a:off x="3064" y="3155"/>
                <a:ext cx="3" cy="698"/>
              </a:xfrm>
              <a:custGeom>
                <a:avLst/>
                <a:gdLst>
                  <a:gd name="T0" fmla="*/ 3 w 3"/>
                  <a:gd name="T1" fmla="*/ 698 h 698"/>
                  <a:gd name="T2" fmla="*/ 0 w 3"/>
                  <a:gd name="T3" fmla="*/ 696 h 698"/>
                  <a:gd name="T4" fmla="*/ 0 w 3"/>
                  <a:gd name="T5" fmla="*/ 0 h 698"/>
                  <a:gd name="T6" fmla="*/ 3 w 3"/>
                  <a:gd name="T7" fmla="*/ 2 h 698"/>
                  <a:gd name="T8" fmla="*/ 3 w 3"/>
                  <a:gd name="T9" fmla="*/ 698 h 698"/>
                  <a:gd name="T10" fmla="*/ 0 60000 65536"/>
                  <a:gd name="T11" fmla="*/ 0 60000 65536"/>
                  <a:gd name="T12" fmla="*/ 0 60000 65536"/>
                  <a:gd name="T13" fmla="*/ 0 60000 65536"/>
                  <a:gd name="T14" fmla="*/ 0 60000 65536"/>
                  <a:gd name="T15" fmla="*/ 0 w 3"/>
                  <a:gd name="T16" fmla="*/ 0 h 698"/>
                  <a:gd name="T17" fmla="*/ 3 w 3"/>
                  <a:gd name="T18" fmla="*/ 698 h 698"/>
                </a:gdLst>
                <a:ahLst/>
                <a:cxnLst>
                  <a:cxn ang="T10">
                    <a:pos x="T0" y="T1"/>
                  </a:cxn>
                  <a:cxn ang="T11">
                    <a:pos x="T2" y="T3"/>
                  </a:cxn>
                  <a:cxn ang="T12">
                    <a:pos x="T4" y="T5"/>
                  </a:cxn>
                  <a:cxn ang="T13">
                    <a:pos x="T6" y="T7"/>
                  </a:cxn>
                  <a:cxn ang="T14">
                    <a:pos x="T8" y="T9"/>
                  </a:cxn>
                </a:cxnLst>
                <a:rect l="T15" t="T16" r="T17" b="T18"/>
                <a:pathLst>
                  <a:path w="3" h="698">
                    <a:moveTo>
                      <a:pt x="3" y="698"/>
                    </a:moveTo>
                    <a:lnTo>
                      <a:pt x="0" y="696"/>
                    </a:lnTo>
                    <a:lnTo>
                      <a:pt x="0" y="0"/>
                    </a:lnTo>
                    <a:lnTo>
                      <a:pt x="3" y="2"/>
                    </a:lnTo>
                    <a:lnTo>
                      <a:pt x="3" y="698"/>
                    </a:lnTo>
                    <a:close/>
                  </a:path>
                </a:pathLst>
              </a:custGeom>
              <a:solidFill>
                <a:srgbClr val="EB8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52" name="Freeform 989"/>
              <p:cNvSpPr>
                <a:spLocks/>
              </p:cNvSpPr>
              <p:nvPr/>
            </p:nvSpPr>
            <p:spPr bwMode="auto">
              <a:xfrm>
                <a:off x="3061" y="3153"/>
                <a:ext cx="3" cy="698"/>
              </a:xfrm>
              <a:custGeom>
                <a:avLst/>
                <a:gdLst>
                  <a:gd name="T0" fmla="*/ 3 w 3"/>
                  <a:gd name="T1" fmla="*/ 698 h 698"/>
                  <a:gd name="T2" fmla="*/ 0 w 3"/>
                  <a:gd name="T3" fmla="*/ 696 h 698"/>
                  <a:gd name="T4" fmla="*/ 0 w 3"/>
                  <a:gd name="T5" fmla="*/ 0 h 698"/>
                  <a:gd name="T6" fmla="*/ 3 w 3"/>
                  <a:gd name="T7" fmla="*/ 2 h 698"/>
                  <a:gd name="T8" fmla="*/ 3 w 3"/>
                  <a:gd name="T9" fmla="*/ 698 h 698"/>
                  <a:gd name="T10" fmla="*/ 0 60000 65536"/>
                  <a:gd name="T11" fmla="*/ 0 60000 65536"/>
                  <a:gd name="T12" fmla="*/ 0 60000 65536"/>
                  <a:gd name="T13" fmla="*/ 0 60000 65536"/>
                  <a:gd name="T14" fmla="*/ 0 60000 65536"/>
                  <a:gd name="T15" fmla="*/ 0 w 3"/>
                  <a:gd name="T16" fmla="*/ 0 h 698"/>
                  <a:gd name="T17" fmla="*/ 3 w 3"/>
                  <a:gd name="T18" fmla="*/ 698 h 698"/>
                </a:gdLst>
                <a:ahLst/>
                <a:cxnLst>
                  <a:cxn ang="T10">
                    <a:pos x="T0" y="T1"/>
                  </a:cxn>
                  <a:cxn ang="T11">
                    <a:pos x="T2" y="T3"/>
                  </a:cxn>
                  <a:cxn ang="T12">
                    <a:pos x="T4" y="T5"/>
                  </a:cxn>
                  <a:cxn ang="T13">
                    <a:pos x="T6" y="T7"/>
                  </a:cxn>
                  <a:cxn ang="T14">
                    <a:pos x="T8" y="T9"/>
                  </a:cxn>
                </a:cxnLst>
                <a:rect l="T15" t="T16" r="T17" b="T18"/>
                <a:pathLst>
                  <a:path w="3" h="698">
                    <a:moveTo>
                      <a:pt x="3" y="698"/>
                    </a:moveTo>
                    <a:lnTo>
                      <a:pt x="0" y="696"/>
                    </a:lnTo>
                    <a:lnTo>
                      <a:pt x="0" y="0"/>
                    </a:lnTo>
                    <a:lnTo>
                      <a:pt x="3" y="2"/>
                    </a:lnTo>
                    <a:lnTo>
                      <a:pt x="3" y="698"/>
                    </a:lnTo>
                    <a:close/>
                  </a:path>
                </a:pathLst>
              </a:custGeom>
              <a:solidFill>
                <a:srgbClr val="E48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53" name="Freeform 990"/>
              <p:cNvSpPr>
                <a:spLocks/>
              </p:cNvSpPr>
              <p:nvPr/>
            </p:nvSpPr>
            <p:spPr bwMode="auto">
              <a:xfrm>
                <a:off x="3061" y="3152"/>
                <a:ext cx="0" cy="697"/>
              </a:xfrm>
              <a:custGeom>
                <a:avLst/>
                <a:gdLst>
                  <a:gd name="T0" fmla="*/ 697 h 697"/>
                  <a:gd name="T1" fmla="*/ 696 h 697"/>
                  <a:gd name="T2" fmla="*/ 0 h 697"/>
                  <a:gd name="T3" fmla="*/ 1 h 697"/>
                  <a:gd name="T4" fmla="*/ 697 h 697"/>
                  <a:gd name="T5" fmla="*/ 0 60000 65536"/>
                  <a:gd name="T6" fmla="*/ 0 60000 65536"/>
                  <a:gd name="T7" fmla="*/ 0 60000 65536"/>
                  <a:gd name="T8" fmla="*/ 0 60000 65536"/>
                  <a:gd name="T9" fmla="*/ 0 60000 65536"/>
                  <a:gd name="T10" fmla="*/ 0 h 697"/>
                  <a:gd name="T11" fmla="*/ 697 h 697"/>
                </a:gdLst>
                <a:ahLst/>
                <a:cxnLst>
                  <a:cxn ang="T5">
                    <a:pos x="0" y="T0"/>
                  </a:cxn>
                  <a:cxn ang="T6">
                    <a:pos x="0" y="T1"/>
                  </a:cxn>
                  <a:cxn ang="T7">
                    <a:pos x="0" y="T2"/>
                  </a:cxn>
                  <a:cxn ang="T8">
                    <a:pos x="0" y="T3"/>
                  </a:cxn>
                  <a:cxn ang="T9">
                    <a:pos x="0" y="T4"/>
                  </a:cxn>
                </a:cxnLst>
                <a:rect l="0" t="T10" r="0" b="T11"/>
                <a:pathLst>
                  <a:path h="697">
                    <a:moveTo>
                      <a:pt x="0" y="697"/>
                    </a:moveTo>
                    <a:lnTo>
                      <a:pt x="0" y="696"/>
                    </a:lnTo>
                    <a:lnTo>
                      <a:pt x="0" y="0"/>
                    </a:lnTo>
                    <a:lnTo>
                      <a:pt x="0" y="1"/>
                    </a:lnTo>
                    <a:lnTo>
                      <a:pt x="0" y="697"/>
                    </a:lnTo>
                    <a:close/>
                  </a:path>
                </a:pathLst>
              </a:custGeom>
              <a:solidFill>
                <a:srgbClr val="DD85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54" name="Freeform 991"/>
              <p:cNvSpPr>
                <a:spLocks/>
              </p:cNvSpPr>
              <p:nvPr/>
            </p:nvSpPr>
            <p:spPr bwMode="auto">
              <a:xfrm>
                <a:off x="3061" y="3135"/>
                <a:ext cx="161" cy="27"/>
              </a:xfrm>
              <a:custGeom>
                <a:avLst/>
                <a:gdLst>
                  <a:gd name="T0" fmla="*/ 94 w 161"/>
                  <a:gd name="T1" fmla="*/ 0 h 27"/>
                  <a:gd name="T2" fmla="*/ 103 w 161"/>
                  <a:gd name="T3" fmla="*/ 0 h 27"/>
                  <a:gd name="T4" fmla="*/ 113 w 161"/>
                  <a:gd name="T5" fmla="*/ 1 h 27"/>
                  <a:gd name="T6" fmla="*/ 122 w 161"/>
                  <a:gd name="T7" fmla="*/ 1 h 27"/>
                  <a:gd name="T8" fmla="*/ 130 w 161"/>
                  <a:gd name="T9" fmla="*/ 2 h 27"/>
                  <a:gd name="T10" fmla="*/ 138 w 161"/>
                  <a:gd name="T11" fmla="*/ 3 h 27"/>
                  <a:gd name="T12" fmla="*/ 144 w 161"/>
                  <a:gd name="T13" fmla="*/ 5 h 27"/>
                  <a:gd name="T14" fmla="*/ 150 w 161"/>
                  <a:gd name="T15" fmla="*/ 5 h 27"/>
                  <a:gd name="T16" fmla="*/ 155 w 161"/>
                  <a:gd name="T17" fmla="*/ 7 h 27"/>
                  <a:gd name="T18" fmla="*/ 158 w 161"/>
                  <a:gd name="T19" fmla="*/ 9 h 27"/>
                  <a:gd name="T20" fmla="*/ 160 w 161"/>
                  <a:gd name="T21" fmla="*/ 10 h 27"/>
                  <a:gd name="T22" fmla="*/ 161 w 161"/>
                  <a:gd name="T23" fmla="*/ 12 h 27"/>
                  <a:gd name="T24" fmla="*/ 160 w 161"/>
                  <a:gd name="T25" fmla="*/ 14 h 27"/>
                  <a:gd name="T26" fmla="*/ 157 w 161"/>
                  <a:gd name="T27" fmla="*/ 16 h 27"/>
                  <a:gd name="T28" fmla="*/ 154 w 161"/>
                  <a:gd name="T29" fmla="*/ 18 h 27"/>
                  <a:gd name="T30" fmla="*/ 149 w 161"/>
                  <a:gd name="T31" fmla="*/ 19 h 27"/>
                  <a:gd name="T32" fmla="*/ 143 w 161"/>
                  <a:gd name="T33" fmla="*/ 21 h 27"/>
                  <a:gd name="T34" fmla="*/ 137 w 161"/>
                  <a:gd name="T35" fmla="*/ 22 h 27"/>
                  <a:gd name="T36" fmla="*/ 129 w 161"/>
                  <a:gd name="T37" fmla="*/ 23 h 27"/>
                  <a:gd name="T38" fmla="*/ 120 w 161"/>
                  <a:gd name="T39" fmla="*/ 24 h 27"/>
                  <a:gd name="T40" fmla="*/ 112 w 161"/>
                  <a:gd name="T41" fmla="*/ 25 h 27"/>
                  <a:gd name="T42" fmla="*/ 103 w 161"/>
                  <a:gd name="T43" fmla="*/ 26 h 27"/>
                  <a:gd name="T44" fmla="*/ 93 w 161"/>
                  <a:gd name="T45" fmla="*/ 27 h 27"/>
                  <a:gd name="T46" fmla="*/ 82 w 161"/>
                  <a:gd name="T47" fmla="*/ 27 h 27"/>
                  <a:gd name="T48" fmla="*/ 67 w 161"/>
                  <a:gd name="T49" fmla="*/ 27 h 27"/>
                  <a:gd name="T50" fmla="*/ 57 w 161"/>
                  <a:gd name="T51" fmla="*/ 27 h 27"/>
                  <a:gd name="T52" fmla="*/ 47 w 161"/>
                  <a:gd name="T53" fmla="*/ 27 h 27"/>
                  <a:gd name="T54" fmla="*/ 39 w 161"/>
                  <a:gd name="T55" fmla="*/ 27 h 27"/>
                  <a:gd name="T56" fmla="*/ 30 w 161"/>
                  <a:gd name="T57" fmla="*/ 26 h 27"/>
                  <a:gd name="T58" fmla="*/ 23 w 161"/>
                  <a:gd name="T59" fmla="*/ 25 h 27"/>
                  <a:gd name="T60" fmla="*/ 16 w 161"/>
                  <a:gd name="T61" fmla="*/ 24 h 27"/>
                  <a:gd name="T62" fmla="*/ 10 w 161"/>
                  <a:gd name="T63" fmla="*/ 23 h 27"/>
                  <a:gd name="T64" fmla="*/ 6 w 161"/>
                  <a:gd name="T65" fmla="*/ 22 h 27"/>
                  <a:gd name="T66" fmla="*/ 3 w 161"/>
                  <a:gd name="T67" fmla="*/ 20 h 27"/>
                  <a:gd name="T68" fmla="*/ 0 w 161"/>
                  <a:gd name="T69" fmla="*/ 18 h 27"/>
                  <a:gd name="T70" fmla="*/ 0 w 161"/>
                  <a:gd name="T71" fmla="*/ 17 h 27"/>
                  <a:gd name="T72" fmla="*/ 0 w 161"/>
                  <a:gd name="T73" fmla="*/ 14 h 27"/>
                  <a:gd name="T74" fmla="*/ 3 w 161"/>
                  <a:gd name="T75" fmla="*/ 13 h 27"/>
                  <a:gd name="T76" fmla="*/ 6 w 161"/>
                  <a:gd name="T77" fmla="*/ 11 h 27"/>
                  <a:gd name="T78" fmla="*/ 11 w 161"/>
                  <a:gd name="T79" fmla="*/ 9 h 27"/>
                  <a:gd name="T80" fmla="*/ 17 w 161"/>
                  <a:gd name="T81" fmla="*/ 8 h 27"/>
                  <a:gd name="T82" fmla="*/ 23 w 161"/>
                  <a:gd name="T83" fmla="*/ 6 h 27"/>
                  <a:gd name="T84" fmla="*/ 31 w 161"/>
                  <a:gd name="T85" fmla="*/ 5 h 27"/>
                  <a:gd name="T86" fmla="*/ 40 w 161"/>
                  <a:gd name="T87" fmla="*/ 4 h 27"/>
                  <a:gd name="T88" fmla="*/ 49 w 161"/>
                  <a:gd name="T89" fmla="*/ 3 h 27"/>
                  <a:gd name="T90" fmla="*/ 58 w 161"/>
                  <a:gd name="T91" fmla="*/ 2 h 27"/>
                  <a:gd name="T92" fmla="*/ 68 w 161"/>
                  <a:gd name="T93" fmla="*/ 1 h 27"/>
                  <a:gd name="T94" fmla="*/ 78 w 161"/>
                  <a:gd name="T95" fmla="*/ 0 h 27"/>
                  <a:gd name="T96" fmla="*/ 94 w 161"/>
                  <a:gd name="T97" fmla="*/ 0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1"/>
                  <a:gd name="T148" fmla="*/ 0 h 27"/>
                  <a:gd name="T149" fmla="*/ 161 w 161"/>
                  <a:gd name="T150" fmla="*/ 27 h 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1" h="27">
                    <a:moveTo>
                      <a:pt x="94" y="0"/>
                    </a:moveTo>
                    <a:lnTo>
                      <a:pt x="103" y="0"/>
                    </a:lnTo>
                    <a:lnTo>
                      <a:pt x="113" y="1"/>
                    </a:lnTo>
                    <a:lnTo>
                      <a:pt x="122" y="1"/>
                    </a:lnTo>
                    <a:lnTo>
                      <a:pt x="130" y="2"/>
                    </a:lnTo>
                    <a:lnTo>
                      <a:pt x="138" y="3"/>
                    </a:lnTo>
                    <a:lnTo>
                      <a:pt x="144" y="5"/>
                    </a:lnTo>
                    <a:lnTo>
                      <a:pt x="150" y="5"/>
                    </a:lnTo>
                    <a:lnTo>
                      <a:pt x="155" y="7"/>
                    </a:lnTo>
                    <a:lnTo>
                      <a:pt x="158" y="9"/>
                    </a:lnTo>
                    <a:lnTo>
                      <a:pt x="160" y="10"/>
                    </a:lnTo>
                    <a:lnTo>
                      <a:pt x="161" y="12"/>
                    </a:lnTo>
                    <a:lnTo>
                      <a:pt x="160" y="14"/>
                    </a:lnTo>
                    <a:lnTo>
                      <a:pt x="157" y="16"/>
                    </a:lnTo>
                    <a:lnTo>
                      <a:pt x="154" y="18"/>
                    </a:lnTo>
                    <a:lnTo>
                      <a:pt x="149" y="19"/>
                    </a:lnTo>
                    <a:lnTo>
                      <a:pt x="143" y="21"/>
                    </a:lnTo>
                    <a:lnTo>
                      <a:pt x="137" y="22"/>
                    </a:lnTo>
                    <a:lnTo>
                      <a:pt x="129" y="23"/>
                    </a:lnTo>
                    <a:lnTo>
                      <a:pt x="120" y="24"/>
                    </a:lnTo>
                    <a:lnTo>
                      <a:pt x="112" y="25"/>
                    </a:lnTo>
                    <a:lnTo>
                      <a:pt x="103" y="26"/>
                    </a:lnTo>
                    <a:lnTo>
                      <a:pt x="93" y="27"/>
                    </a:lnTo>
                    <a:lnTo>
                      <a:pt x="82" y="27"/>
                    </a:lnTo>
                    <a:lnTo>
                      <a:pt x="67" y="27"/>
                    </a:lnTo>
                    <a:lnTo>
                      <a:pt x="57" y="27"/>
                    </a:lnTo>
                    <a:lnTo>
                      <a:pt x="47" y="27"/>
                    </a:lnTo>
                    <a:lnTo>
                      <a:pt x="39" y="27"/>
                    </a:lnTo>
                    <a:lnTo>
                      <a:pt x="30" y="26"/>
                    </a:lnTo>
                    <a:lnTo>
                      <a:pt x="23" y="25"/>
                    </a:lnTo>
                    <a:lnTo>
                      <a:pt x="16" y="24"/>
                    </a:lnTo>
                    <a:lnTo>
                      <a:pt x="10" y="23"/>
                    </a:lnTo>
                    <a:lnTo>
                      <a:pt x="6" y="22"/>
                    </a:lnTo>
                    <a:lnTo>
                      <a:pt x="3" y="20"/>
                    </a:lnTo>
                    <a:lnTo>
                      <a:pt x="0" y="18"/>
                    </a:lnTo>
                    <a:lnTo>
                      <a:pt x="0" y="17"/>
                    </a:lnTo>
                    <a:lnTo>
                      <a:pt x="0" y="14"/>
                    </a:lnTo>
                    <a:lnTo>
                      <a:pt x="3" y="13"/>
                    </a:lnTo>
                    <a:lnTo>
                      <a:pt x="6" y="11"/>
                    </a:lnTo>
                    <a:lnTo>
                      <a:pt x="11" y="9"/>
                    </a:lnTo>
                    <a:lnTo>
                      <a:pt x="17" y="8"/>
                    </a:lnTo>
                    <a:lnTo>
                      <a:pt x="23" y="6"/>
                    </a:lnTo>
                    <a:lnTo>
                      <a:pt x="31" y="5"/>
                    </a:lnTo>
                    <a:lnTo>
                      <a:pt x="40" y="4"/>
                    </a:lnTo>
                    <a:lnTo>
                      <a:pt x="49" y="3"/>
                    </a:lnTo>
                    <a:lnTo>
                      <a:pt x="58" y="2"/>
                    </a:lnTo>
                    <a:lnTo>
                      <a:pt x="68" y="1"/>
                    </a:lnTo>
                    <a:lnTo>
                      <a:pt x="78" y="0"/>
                    </a:lnTo>
                    <a:lnTo>
                      <a:pt x="94" y="0"/>
                    </a:lnTo>
                    <a:close/>
                  </a:path>
                </a:pathLst>
              </a:custGeom>
              <a:solidFill>
                <a:srgbClr val="BF7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55" name="Freeform 992"/>
              <p:cNvSpPr>
                <a:spLocks/>
              </p:cNvSpPr>
              <p:nvPr/>
            </p:nvSpPr>
            <p:spPr bwMode="auto">
              <a:xfrm>
                <a:off x="3061" y="3843"/>
                <a:ext cx="161" cy="16"/>
              </a:xfrm>
              <a:custGeom>
                <a:avLst/>
                <a:gdLst>
                  <a:gd name="T0" fmla="*/ 161 w 161"/>
                  <a:gd name="T1" fmla="*/ 0 h 16"/>
                  <a:gd name="T2" fmla="*/ 160 w 161"/>
                  <a:gd name="T3" fmla="*/ 2 h 16"/>
                  <a:gd name="T4" fmla="*/ 157 w 161"/>
                  <a:gd name="T5" fmla="*/ 4 h 16"/>
                  <a:gd name="T6" fmla="*/ 154 w 161"/>
                  <a:gd name="T7" fmla="*/ 6 h 16"/>
                  <a:gd name="T8" fmla="*/ 149 w 161"/>
                  <a:gd name="T9" fmla="*/ 7 h 16"/>
                  <a:gd name="T10" fmla="*/ 143 w 161"/>
                  <a:gd name="T11" fmla="*/ 9 h 16"/>
                  <a:gd name="T12" fmla="*/ 137 w 161"/>
                  <a:gd name="T13" fmla="*/ 11 h 16"/>
                  <a:gd name="T14" fmla="*/ 129 w 161"/>
                  <a:gd name="T15" fmla="*/ 12 h 16"/>
                  <a:gd name="T16" fmla="*/ 120 w 161"/>
                  <a:gd name="T17" fmla="*/ 13 h 16"/>
                  <a:gd name="T18" fmla="*/ 112 w 161"/>
                  <a:gd name="T19" fmla="*/ 14 h 16"/>
                  <a:gd name="T20" fmla="*/ 103 w 161"/>
                  <a:gd name="T21" fmla="*/ 15 h 16"/>
                  <a:gd name="T22" fmla="*/ 93 w 161"/>
                  <a:gd name="T23" fmla="*/ 15 h 16"/>
                  <a:gd name="T24" fmla="*/ 82 w 161"/>
                  <a:gd name="T25" fmla="*/ 16 h 16"/>
                  <a:gd name="T26" fmla="*/ 67 w 161"/>
                  <a:gd name="T27" fmla="*/ 16 h 16"/>
                  <a:gd name="T28" fmla="*/ 57 w 161"/>
                  <a:gd name="T29" fmla="*/ 16 h 16"/>
                  <a:gd name="T30" fmla="*/ 47 w 161"/>
                  <a:gd name="T31" fmla="*/ 15 h 16"/>
                  <a:gd name="T32" fmla="*/ 39 w 161"/>
                  <a:gd name="T33" fmla="*/ 15 h 16"/>
                  <a:gd name="T34" fmla="*/ 30 w 161"/>
                  <a:gd name="T35" fmla="*/ 15 h 16"/>
                  <a:gd name="T36" fmla="*/ 23 w 161"/>
                  <a:gd name="T37" fmla="*/ 14 h 16"/>
                  <a:gd name="T38" fmla="*/ 16 w 161"/>
                  <a:gd name="T39" fmla="*/ 12 h 16"/>
                  <a:gd name="T40" fmla="*/ 10 w 161"/>
                  <a:gd name="T41" fmla="*/ 11 h 16"/>
                  <a:gd name="T42" fmla="*/ 6 w 161"/>
                  <a:gd name="T43" fmla="*/ 10 h 16"/>
                  <a:gd name="T44" fmla="*/ 3 w 161"/>
                  <a:gd name="T45" fmla="*/ 8 h 16"/>
                  <a:gd name="T46" fmla="*/ 0 w 161"/>
                  <a:gd name="T47" fmla="*/ 6 h 16"/>
                  <a:gd name="T48" fmla="*/ 0 w 161"/>
                  <a:gd name="T49" fmla="*/ 5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16"/>
                  <a:gd name="T77" fmla="*/ 161 w 161"/>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16">
                    <a:moveTo>
                      <a:pt x="161" y="0"/>
                    </a:moveTo>
                    <a:lnTo>
                      <a:pt x="160" y="2"/>
                    </a:lnTo>
                    <a:lnTo>
                      <a:pt x="157" y="4"/>
                    </a:lnTo>
                    <a:lnTo>
                      <a:pt x="154" y="6"/>
                    </a:lnTo>
                    <a:lnTo>
                      <a:pt x="149" y="7"/>
                    </a:lnTo>
                    <a:lnTo>
                      <a:pt x="143" y="9"/>
                    </a:lnTo>
                    <a:lnTo>
                      <a:pt x="137" y="11"/>
                    </a:lnTo>
                    <a:lnTo>
                      <a:pt x="129" y="12"/>
                    </a:lnTo>
                    <a:lnTo>
                      <a:pt x="120" y="13"/>
                    </a:lnTo>
                    <a:lnTo>
                      <a:pt x="112" y="14"/>
                    </a:lnTo>
                    <a:lnTo>
                      <a:pt x="103" y="15"/>
                    </a:lnTo>
                    <a:lnTo>
                      <a:pt x="93" y="15"/>
                    </a:lnTo>
                    <a:lnTo>
                      <a:pt x="82" y="16"/>
                    </a:lnTo>
                    <a:lnTo>
                      <a:pt x="67" y="16"/>
                    </a:lnTo>
                    <a:lnTo>
                      <a:pt x="57" y="16"/>
                    </a:lnTo>
                    <a:lnTo>
                      <a:pt x="47" y="15"/>
                    </a:lnTo>
                    <a:lnTo>
                      <a:pt x="39" y="15"/>
                    </a:lnTo>
                    <a:lnTo>
                      <a:pt x="30" y="15"/>
                    </a:lnTo>
                    <a:lnTo>
                      <a:pt x="23" y="14"/>
                    </a:lnTo>
                    <a:lnTo>
                      <a:pt x="16" y="12"/>
                    </a:lnTo>
                    <a:lnTo>
                      <a:pt x="10" y="11"/>
                    </a:lnTo>
                    <a:lnTo>
                      <a:pt x="6" y="10"/>
                    </a:lnTo>
                    <a:lnTo>
                      <a:pt x="3" y="8"/>
                    </a:lnTo>
                    <a:lnTo>
                      <a:pt x="0" y="6"/>
                    </a:lnTo>
                    <a:lnTo>
                      <a:pt x="0" y="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056" name="Freeform 993"/>
              <p:cNvSpPr>
                <a:spLocks/>
              </p:cNvSpPr>
              <p:nvPr/>
            </p:nvSpPr>
            <p:spPr bwMode="auto">
              <a:xfrm>
                <a:off x="3061" y="3135"/>
                <a:ext cx="161" cy="27"/>
              </a:xfrm>
              <a:custGeom>
                <a:avLst/>
                <a:gdLst>
                  <a:gd name="T0" fmla="*/ 94 w 161"/>
                  <a:gd name="T1" fmla="*/ 0 h 27"/>
                  <a:gd name="T2" fmla="*/ 103 w 161"/>
                  <a:gd name="T3" fmla="*/ 0 h 27"/>
                  <a:gd name="T4" fmla="*/ 113 w 161"/>
                  <a:gd name="T5" fmla="*/ 1 h 27"/>
                  <a:gd name="T6" fmla="*/ 122 w 161"/>
                  <a:gd name="T7" fmla="*/ 1 h 27"/>
                  <a:gd name="T8" fmla="*/ 130 w 161"/>
                  <a:gd name="T9" fmla="*/ 2 h 27"/>
                  <a:gd name="T10" fmla="*/ 138 w 161"/>
                  <a:gd name="T11" fmla="*/ 3 h 27"/>
                  <a:gd name="T12" fmla="*/ 144 w 161"/>
                  <a:gd name="T13" fmla="*/ 5 h 27"/>
                  <a:gd name="T14" fmla="*/ 150 w 161"/>
                  <a:gd name="T15" fmla="*/ 5 h 27"/>
                  <a:gd name="T16" fmla="*/ 155 w 161"/>
                  <a:gd name="T17" fmla="*/ 7 h 27"/>
                  <a:gd name="T18" fmla="*/ 158 w 161"/>
                  <a:gd name="T19" fmla="*/ 9 h 27"/>
                  <a:gd name="T20" fmla="*/ 160 w 161"/>
                  <a:gd name="T21" fmla="*/ 10 h 27"/>
                  <a:gd name="T22" fmla="*/ 161 w 161"/>
                  <a:gd name="T23" fmla="*/ 12 h 27"/>
                  <a:gd name="T24" fmla="*/ 160 w 161"/>
                  <a:gd name="T25" fmla="*/ 14 h 27"/>
                  <a:gd name="T26" fmla="*/ 157 w 161"/>
                  <a:gd name="T27" fmla="*/ 16 h 27"/>
                  <a:gd name="T28" fmla="*/ 154 w 161"/>
                  <a:gd name="T29" fmla="*/ 18 h 27"/>
                  <a:gd name="T30" fmla="*/ 149 w 161"/>
                  <a:gd name="T31" fmla="*/ 19 h 27"/>
                  <a:gd name="T32" fmla="*/ 143 w 161"/>
                  <a:gd name="T33" fmla="*/ 21 h 27"/>
                  <a:gd name="T34" fmla="*/ 137 w 161"/>
                  <a:gd name="T35" fmla="*/ 22 h 27"/>
                  <a:gd name="T36" fmla="*/ 129 w 161"/>
                  <a:gd name="T37" fmla="*/ 23 h 27"/>
                  <a:gd name="T38" fmla="*/ 120 w 161"/>
                  <a:gd name="T39" fmla="*/ 24 h 27"/>
                  <a:gd name="T40" fmla="*/ 112 w 161"/>
                  <a:gd name="T41" fmla="*/ 25 h 27"/>
                  <a:gd name="T42" fmla="*/ 103 w 161"/>
                  <a:gd name="T43" fmla="*/ 26 h 27"/>
                  <a:gd name="T44" fmla="*/ 93 w 161"/>
                  <a:gd name="T45" fmla="*/ 27 h 27"/>
                  <a:gd name="T46" fmla="*/ 82 w 161"/>
                  <a:gd name="T47" fmla="*/ 27 h 27"/>
                  <a:gd name="T48" fmla="*/ 67 w 161"/>
                  <a:gd name="T49" fmla="*/ 27 h 27"/>
                  <a:gd name="T50" fmla="*/ 57 w 161"/>
                  <a:gd name="T51" fmla="*/ 27 h 27"/>
                  <a:gd name="T52" fmla="*/ 47 w 161"/>
                  <a:gd name="T53" fmla="*/ 27 h 27"/>
                  <a:gd name="T54" fmla="*/ 39 w 161"/>
                  <a:gd name="T55" fmla="*/ 27 h 27"/>
                  <a:gd name="T56" fmla="*/ 30 w 161"/>
                  <a:gd name="T57" fmla="*/ 26 h 27"/>
                  <a:gd name="T58" fmla="*/ 23 w 161"/>
                  <a:gd name="T59" fmla="*/ 25 h 27"/>
                  <a:gd name="T60" fmla="*/ 16 w 161"/>
                  <a:gd name="T61" fmla="*/ 24 h 27"/>
                  <a:gd name="T62" fmla="*/ 10 w 161"/>
                  <a:gd name="T63" fmla="*/ 23 h 27"/>
                  <a:gd name="T64" fmla="*/ 6 w 161"/>
                  <a:gd name="T65" fmla="*/ 22 h 27"/>
                  <a:gd name="T66" fmla="*/ 3 w 161"/>
                  <a:gd name="T67" fmla="*/ 20 h 27"/>
                  <a:gd name="T68" fmla="*/ 0 w 161"/>
                  <a:gd name="T69" fmla="*/ 18 h 27"/>
                  <a:gd name="T70" fmla="*/ 0 w 161"/>
                  <a:gd name="T71" fmla="*/ 17 h 27"/>
                  <a:gd name="T72" fmla="*/ 0 w 161"/>
                  <a:gd name="T73" fmla="*/ 14 h 27"/>
                  <a:gd name="T74" fmla="*/ 3 w 161"/>
                  <a:gd name="T75" fmla="*/ 13 h 27"/>
                  <a:gd name="T76" fmla="*/ 6 w 161"/>
                  <a:gd name="T77" fmla="*/ 11 h 27"/>
                  <a:gd name="T78" fmla="*/ 11 w 161"/>
                  <a:gd name="T79" fmla="*/ 9 h 27"/>
                  <a:gd name="T80" fmla="*/ 17 w 161"/>
                  <a:gd name="T81" fmla="*/ 8 h 27"/>
                  <a:gd name="T82" fmla="*/ 23 w 161"/>
                  <a:gd name="T83" fmla="*/ 6 h 27"/>
                  <a:gd name="T84" fmla="*/ 31 w 161"/>
                  <a:gd name="T85" fmla="*/ 5 h 27"/>
                  <a:gd name="T86" fmla="*/ 40 w 161"/>
                  <a:gd name="T87" fmla="*/ 4 h 27"/>
                  <a:gd name="T88" fmla="*/ 49 w 161"/>
                  <a:gd name="T89" fmla="*/ 3 h 27"/>
                  <a:gd name="T90" fmla="*/ 58 w 161"/>
                  <a:gd name="T91" fmla="*/ 2 h 27"/>
                  <a:gd name="T92" fmla="*/ 68 w 161"/>
                  <a:gd name="T93" fmla="*/ 1 h 27"/>
                  <a:gd name="T94" fmla="*/ 78 w 161"/>
                  <a:gd name="T95" fmla="*/ 0 h 27"/>
                  <a:gd name="T96" fmla="*/ 94 w 161"/>
                  <a:gd name="T97" fmla="*/ 0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1"/>
                  <a:gd name="T148" fmla="*/ 0 h 27"/>
                  <a:gd name="T149" fmla="*/ 161 w 161"/>
                  <a:gd name="T150" fmla="*/ 27 h 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1" h="27">
                    <a:moveTo>
                      <a:pt x="94" y="0"/>
                    </a:moveTo>
                    <a:lnTo>
                      <a:pt x="103" y="0"/>
                    </a:lnTo>
                    <a:lnTo>
                      <a:pt x="113" y="1"/>
                    </a:lnTo>
                    <a:lnTo>
                      <a:pt x="122" y="1"/>
                    </a:lnTo>
                    <a:lnTo>
                      <a:pt x="130" y="2"/>
                    </a:lnTo>
                    <a:lnTo>
                      <a:pt x="138" y="3"/>
                    </a:lnTo>
                    <a:lnTo>
                      <a:pt x="144" y="5"/>
                    </a:lnTo>
                    <a:lnTo>
                      <a:pt x="150" y="5"/>
                    </a:lnTo>
                    <a:lnTo>
                      <a:pt x="155" y="7"/>
                    </a:lnTo>
                    <a:lnTo>
                      <a:pt x="158" y="9"/>
                    </a:lnTo>
                    <a:lnTo>
                      <a:pt x="160" y="10"/>
                    </a:lnTo>
                    <a:lnTo>
                      <a:pt x="161" y="12"/>
                    </a:lnTo>
                    <a:lnTo>
                      <a:pt x="160" y="14"/>
                    </a:lnTo>
                    <a:lnTo>
                      <a:pt x="157" y="16"/>
                    </a:lnTo>
                    <a:lnTo>
                      <a:pt x="154" y="18"/>
                    </a:lnTo>
                    <a:lnTo>
                      <a:pt x="149" y="19"/>
                    </a:lnTo>
                    <a:lnTo>
                      <a:pt x="143" y="21"/>
                    </a:lnTo>
                    <a:lnTo>
                      <a:pt x="137" y="22"/>
                    </a:lnTo>
                    <a:lnTo>
                      <a:pt x="129" y="23"/>
                    </a:lnTo>
                    <a:lnTo>
                      <a:pt x="120" y="24"/>
                    </a:lnTo>
                    <a:lnTo>
                      <a:pt x="112" y="25"/>
                    </a:lnTo>
                    <a:lnTo>
                      <a:pt x="103" y="26"/>
                    </a:lnTo>
                    <a:lnTo>
                      <a:pt x="93" y="27"/>
                    </a:lnTo>
                    <a:lnTo>
                      <a:pt x="82" y="27"/>
                    </a:lnTo>
                    <a:lnTo>
                      <a:pt x="67" y="27"/>
                    </a:lnTo>
                    <a:lnTo>
                      <a:pt x="57" y="27"/>
                    </a:lnTo>
                    <a:lnTo>
                      <a:pt x="47" y="27"/>
                    </a:lnTo>
                    <a:lnTo>
                      <a:pt x="39" y="27"/>
                    </a:lnTo>
                    <a:lnTo>
                      <a:pt x="30" y="26"/>
                    </a:lnTo>
                    <a:lnTo>
                      <a:pt x="23" y="25"/>
                    </a:lnTo>
                    <a:lnTo>
                      <a:pt x="16" y="24"/>
                    </a:lnTo>
                    <a:lnTo>
                      <a:pt x="10" y="23"/>
                    </a:lnTo>
                    <a:lnTo>
                      <a:pt x="6" y="22"/>
                    </a:lnTo>
                    <a:lnTo>
                      <a:pt x="3" y="20"/>
                    </a:lnTo>
                    <a:lnTo>
                      <a:pt x="0" y="18"/>
                    </a:lnTo>
                    <a:lnTo>
                      <a:pt x="0" y="17"/>
                    </a:lnTo>
                    <a:lnTo>
                      <a:pt x="0" y="14"/>
                    </a:lnTo>
                    <a:lnTo>
                      <a:pt x="3" y="13"/>
                    </a:lnTo>
                    <a:lnTo>
                      <a:pt x="6" y="11"/>
                    </a:lnTo>
                    <a:lnTo>
                      <a:pt x="11" y="9"/>
                    </a:lnTo>
                    <a:lnTo>
                      <a:pt x="17" y="8"/>
                    </a:lnTo>
                    <a:lnTo>
                      <a:pt x="23" y="6"/>
                    </a:lnTo>
                    <a:lnTo>
                      <a:pt x="31" y="5"/>
                    </a:lnTo>
                    <a:lnTo>
                      <a:pt x="40" y="4"/>
                    </a:lnTo>
                    <a:lnTo>
                      <a:pt x="49" y="3"/>
                    </a:lnTo>
                    <a:lnTo>
                      <a:pt x="58" y="2"/>
                    </a:lnTo>
                    <a:lnTo>
                      <a:pt x="68" y="1"/>
                    </a:lnTo>
                    <a:lnTo>
                      <a:pt x="78" y="0"/>
                    </a:lnTo>
                    <a:lnTo>
                      <a:pt x="94"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057" name="Line 994"/>
              <p:cNvSpPr>
                <a:spLocks noChangeShapeType="1"/>
              </p:cNvSpPr>
              <p:nvPr/>
            </p:nvSpPr>
            <p:spPr bwMode="auto">
              <a:xfrm flipV="1">
                <a:off x="3222" y="3147"/>
                <a:ext cx="0" cy="6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058" name="Line 995"/>
              <p:cNvSpPr>
                <a:spLocks noChangeShapeType="1"/>
              </p:cNvSpPr>
              <p:nvPr/>
            </p:nvSpPr>
            <p:spPr bwMode="auto">
              <a:xfrm flipV="1">
                <a:off x="3061" y="3152"/>
                <a:ext cx="0" cy="6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059" name="Line 996"/>
              <p:cNvSpPr>
                <a:spLocks noChangeShapeType="1"/>
              </p:cNvSpPr>
              <p:nvPr/>
            </p:nvSpPr>
            <p:spPr bwMode="auto">
              <a:xfrm flipV="1">
                <a:off x="521" y="2931"/>
                <a:ext cx="0" cy="9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060" name="Line 997"/>
              <p:cNvSpPr>
                <a:spLocks noChangeShapeType="1"/>
              </p:cNvSpPr>
              <p:nvPr/>
            </p:nvSpPr>
            <p:spPr bwMode="auto">
              <a:xfrm flipH="1">
                <a:off x="505" y="3876"/>
                <a:ext cx="1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061" name="Line 998"/>
              <p:cNvSpPr>
                <a:spLocks noChangeShapeType="1"/>
              </p:cNvSpPr>
              <p:nvPr/>
            </p:nvSpPr>
            <p:spPr bwMode="auto">
              <a:xfrm flipH="1">
                <a:off x="505" y="3640"/>
                <a:ext cx="1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062" name="Line 999"/>
              <p:cNvSpPr>
                <a:spLocks noChangeShapeType="1"/>
              </p:cNvSpPr>
              <p:nvPr/>
            </p:nvSpPr>
            <p:spPr bwMode="auto">
              <a:xfrm flipH="1">
                <a:off x="505" y="3405"/>
                <a:ext cx="1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063" name="Line 1000"/>
              <p:cNvSpPr>
                <a:spLocks noChangeShapeType="1"/>
              </p:cNvSpPr>
              <p:nvPr/>
            </p:nvSpPr>
            <p:spPr bwMode="auto">
              <a:xfrm flipH="1">
                <a:off x="505" y="3168"/>
                <a:ext cx="1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064" name="Line 1001"/>
              <p:cNvSpPr>
                <a:spLocks noChangeShapeType="1"/>
              </p:cNvSpPr>
              <p:nvPr/>
            </p:nvSpPr>
            <p:spPr bwMode="auto">
              <a:xfrm flipH="1">
                <a:off x="505" y="2933"/>
                <a:ext cx="1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065" name="Rectangle 1002"/>
              <p:cNvSpPr>
                <a:spLocks noChangeArrowheads="1"/>
              </p:cNvSpPr>
              <p:nvPr/>
            </p:nvSpPr>
            <p:spPr bwMode="auto">
              <a:xfrm>
                <a:off x="158" y="3793"/>
                <a:ext cx="3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1,0E+4</a:t>
                </a:r>
              </a:p>
            </p:txBody>
          </p:sp>
          <p:sp>
            <p:nvSpPr>
              <p:cNvPr id="18066" name="Rectangle 1003"/>
              <p:cNvSpPr>
                <a:spLocks noChangeArrowheads="1"/>
              </p:cNvSpPr>
              <p:nvPr/>
            </p:nvSpPr>
            <p:spPr bwMode="auto">
              <a:xfrm>
                <a:off x="158" y="3567"/>
                <a:ext cx="3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1,0E+5</a:t>
                </a:r>
                <a:endParaRPr lang="ru-RU" sz="1200">
                  <a:solidFill>
                    <a:srgbClr val="3E27E5"/>
                  </a:solidFill>
                  <a:latin typeface="Arial" charset="0"/>
                </a:endParaRPr>
              </a:p>
            </p:txBody>
          </p:sp>
          <p:sp>
            <p:nvSpPr>
              <p:cNvPr id="18067" name="Rectangle 1004"/>
              <p:cNvSpPr>
                <a:spLocks noChangeArrowheads="1"/>
              </p:cNvSpPr>
              <p:nvPr/>
            </p:nvSpPr>
            <p:spPr bwMode="auto">
              <a:xfrm>
                <a:off x="158" y="3340"/>
                <a:ext cx="3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1,0E+6</a:t>
                </a:r>
              </a:p>
            </p:txBody>
          </p:sp>
          <p:sp>
            <p:nvSpPr>
              <p:cNvPr id="18068" name="Rectangle 1005"/>
              <p:cNvSpPr>
                <a:spLocks noChangeArrowheads="1"/>
              </p:cNvSpPr>
              <p:nvPr/>
            </p:nvSpPr>
            <p:spPr bwMode="auto">
              <a:xfrm>
                <a:off x="158" y="3113"/>
                <a:ext cx="3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1,0E+7</a:t>
                </a:r>
              </a:p>
            </p:txBody>
          </p:sp>
          <p:sp>
            <p:nvSpPr>
              <p:cNvPr id="18069" name="Rectangle 1006"/>
              <p:cNvSpPr>
                <a:spLocks noChangeArrowheads="1"/>
              </p:cNvSpPr>
              <p:nvPr/>
            </p:nvSpPr>
            <p:spPr bwMode="auto">
              <a:xfrm>
                <a:off x="158" y="2886"/>
                <a:ext cx="3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1,0E+8</a:t>
                </a:r>
              </a:p>
            </p:txBody>
          </p:sp>
          <p:sp>
            <p:nvSpPr>
              <p:cNvPr id="18070" name="Line 1007"/>
              <p:cNvSpPr>
                <a:spLocks noChangeShapeType="1"/>
              </p:cNvSpPr>
              <p:nvPr/>
            </p:nvSpPr>
            <p:spPr bwMode="auto">
              <a:xfrm>
                <a:off x="521" y="3876"/>
                <a:ext cx="269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17843" name="Line 1009"/>
            <p:cNvSpPr>
              <a:spLocks noChangeShapeType="1"/>
            </p:cNvSpPr>
            <p:nvPr/>
          </p:nvSpPr>
          <p:spPr bwMode="auto">
            <a:xfrm>
              <a:off x="521" y="3875"/>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844" name="Line 1010"/>
            <p:cNvSpPr>
              <a:spLocks noChangeShapeType="1"/>
            </p:cNvSpPr>
            <p:nvPr/>
          </p:nvSpPr>
          <p:spPr bwMode="auto">
            <a:xfrm>
              <a:off x="729" y="3875"/>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845" name="Line 1011"/>
            <p:cNvSpPr>
              <a:spLocks noChangeShapeType="1"/>
            </p:cNvSpPr>
            <p:nvPr/>
          </p:nvSpPr>
          <p:spPr bwMode="auto">
            <a:xfrm>
              <a:off x="936" y="3875"/>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846" name="Line 1012"/>
            <p:cNvSpPr>
              <a:spLocks noChangeShapeType="1"/>
            </p:cNvSpPr>
            <p:nvPr/>
          </p:nvSpPr>
          <p:spPr bwMode="auto">
            <a:xfrm>
              <a:off x="1143" y="3875"/>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847" name="Line 1013"/>
            <p:cNvSpPr>
              <a:spLocks noChangeShapeType="1"/>
            </p:cNvSpPr>
            <p:nvPr/>
          </p:nvSpPr>
          <p:spPr bwMode="auto">
            <a:xfrm>
              <a:off x="1350" y="3875"/>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848" name="Line 1014"/>
            <p:cNvSpPr>
              <a:spLocks noChangeShapeType="1"/>
            </p:cNvSpPr>
            <p:nvPr/>
          </p:nvSpPr>
          <p:spPr bwMode="auto">
            <a:xfrm>
              <a:off x="1557" y="3875"/>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849" name="Line 1015"/>
            <p:cNvSpPr>
              <a:spLocks noChangeShapeType="1"/>
            </p:cNvSpPr>
            <p:nvPr/>
          </p:nvSpPr>
          <p:spPr bwMode="auto">
            <a:xfrm>
              <a:off x="1764" y="3875"/>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850" name="Line 1016"/>
            <p:cNvSpPr>
              <a:spLocks noChangeShapeType="1"/>
            </p:cNvSpPr>
            <p:nvPr/>
          </p:nvSpPr>
          <p:spPr bwMode="auto">
            <a:xfrm>
              <a:off x="1971" y="3875"/>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851" name="Line 1017"/>
            <p:cNvSpPr>
              <a:spLocks noChangeShapeType="1"/>
            </p:cNvSpPr>
            <p:nvPr/>
          </p:nvSpPr>
          <p:spPr bwMode="auto">
            <a:xfrm>
              <a:off x="2178" y="3875"/>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852" name="Line 1018"/>
            <p:cNvSpPr>
              <a:spLocks noChangeShapeType="1"/>
            </p:cNvSpPr>
            <p:nvPr/>
          </p:nvSpPr>
          <p:spPr bwMode="auto">
            <a:xfrm>
              <a:off x="2385" y="3875"/>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853" name="Line 1019"/>
            <p:cNvSpPr>
              <a:spLocks noChangeShapeType="1"/>
            </p:cNvSpPr>
            <p:nvPr/>
          </p:nvSpPr>
          <p:spPr bwMode="auto">
            <a:xfrm>
              <a:off x="2593" y="3875"/>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854" name="Line 1020"/>
            <p:cNvSpPr>
              <a:spLocks noChangeShapeType="1"/>
            </p:cNvSpPr>
            <p:nvPr/>
          </p:nvSpPr>
          <p:spPr bwMode="auto">
            <a:xfrm>
              <a:off x="2799" y="3875"/>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855" name="Line 1021"/>
            <p:cNvSpPr>
              <a:spLocks noChangeShapeType="1"/>
            </p:cNvSpPr>
            <p:nvPr/>
          </p:nvSpPr>
          <p:spPr bwMode="auto">
            <a:xfrm>
              <a:off x="3007" y="3875"/>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856" name="Line 1022"/>
            <p:cNvSpPr>
              <a:spLocks noChangeShapeType="1"/>
            </p:cNvSpPr>
            <p:nvPr/>
          </p:nvSpPr>
          <p:spPr bwMode="auto">
            <a:xfrm>
              <a:off x="3214" y="3875"/>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857" name="Rectangle 1023"/>
            <p:cNvSpPr>
              <a:spLocks noChangeArrowheads="1"/>
            </p:cNvSpPr>
            <p:nvPr/>
          </p:nvSpPr>
          <p:spPr bwMode="auto">
            <a:xfrm>
              <a:off x="550" y="391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96</a:t>
              </a:r>
            </a:p>
          </p:txBody>
        </p:sp>
        <p:sp>
          <p:nvSpPr>
            <p:cNvPr id="17858" name="Rectangle 1024"/>
            <p:cNvSpPr>
              <a:spLocks noChangeArrowheads="1"/>
            </p:cNvSpPr>
            <p:nvPr/>
          </p:nvSpPr>
          <p:spPr bwMode="auto">
            <a:xfrm>
              <a:off x="757" y="391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97</a:t>
              </a:r>
            </a:p>
          </p:txBody>
        </p:sp>
        <p:sp>
          <p:nvSpPr>
            <p:cNvPr id="17859" name="Rectangle 1025"/>
            <p:cNvSpPr>
              <a:spLocks noChangeArrowheads="1"/>
            </p:cNvSpPr>
            <p:nvPr/>
          </p:nvSpPr>
          <p:spPr bwMode="auto">
            <a:xfrm>
              <a:off x="964" y="391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98</a:t>
              </a:r>
            </a:p>
          </p:txBody>
        </p:sp>
        <p:sp>
          <p:nvSpPr>
            <p:cNvPr id="17860" name="Rectangle 1026"/>
            <p:cNvSpPr>
              <a:spLocks noChangeArrowheads="1"/>
            </p:cNvSpPr>
            <p:nvPr/>
          </p:nvSpPr>
          <p:spPr bwMode="auto">
            <a:xfrm>
              <a:off x="1171" y="391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99</a:t>
              </a:r>
            </a:p>
          </p:txBody>
        </p:sp>
        <p:sp>
          <p:nvSpPr>
            <p:cNvPr id="17861" name="Rectangle 1027"/>
            <p:cNvSpPr>
              <a:spLocks noChangeArrowheads="1"/>
            </p:cNvSpPr>
            <p:nvPr/>
          </p:nvSpPr>
          <p:spPr bwMode="auto">
            <a:xfrm>
              <a:off x="1379" y="391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3E27E5"/>
                  </a:solidFill>
                  <a:latin typeface="Arial" charset="0"/>
                </a:rPr>
                <a:t>0</a:t>
              </a:r>
              <a:r>
                <a:rPr lang="ru-RU" sz="1000" b="1">
                  <a:solidFill>
                    <a:srgbClr val="3E27E5"/>
                  </a:solidFill>
                  <a:latin typeface="Arial" charset="0"/>
                </a:rPr>
                <a:t>0</a:t>
              </a:r>
            </a:p>
          </p:txBody>
        </p:sp>
        <p:sp>
          <p:nvSpPr>
            <p:cNvPr id="17862" name="Rectangle 1028"/>
            <p:cNvSpPr>
              <a:spLocks noChangeArrowheads="1"/>
            </p:cNvSpPr>
            <p:nvPr/>
          </p:nvSpPr>
          <p:spPr bwMode="auto">
            <a:xfrm>
              <a:off x="1585" y="391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01</a:t>
              </a:r>
            </a:p>
          </p:txBody>
        </p:sp>
        <p:sp>
          <p:nvSpPr>
            <p:cNvPr id="17863" name="Rectangle 1029"/>
            <p:cNvSpPr>
              <a:spLocks noChangeArrowheads="1"/>
            </p:cNvSpPr>
            <p:nvPr/>
          </p:nvSpPr>
          <p:spPr bwMode="auto">
            <a:xfrm>
              <a:off x="1793" y="391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02</a:t>
              </a:r>
            </a:p>
          </p:txBody>
        </p:sp>
        <p:sp>
          <p:nvSpPr>
            <p:cNvPr id="17864" name="Rectangle 1030"/>
            <p:cNvSpPr>
              <a:spLocks noChangeArrowheads="1"/>
            </p:cNvSpPr>
            <p:nvPr/>
          </p:nvSpPr>
          <p:spPr bwMode="auto">
            <a:xfrm>
              <a:off x="2000" y="391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03</a:t>
              </a:r>
            </a:p>
          </p:txBody>
        </p:sp>
        <p:sp>
          <p:nvSpPr>
            <p:cNvPr id="17865" name="Rectangle 1031"/>
            <p:cNvSpPr>
              <a:spLocks noChangeArrowheads="1"/>
            </p:cNvSpPr>
            <p:nvPr/>
          </p:nvSpPr>
          <p:spPr bwMode="auto">
            <a:xfrm>
              <a:off x="2207" y="391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04</a:t>
              </a:r>
            </a:p>
          </p:txBody>
        </p:sp>
        <p:sp>
          <p:nvSpPr>
            <p:cNvPr id="17866" name="Rectangle 1032"/>
            <p:cNvSpPr>
              <a:spLocks noChangeArrowheads="1"/>
            </p:cNvSpPr>
            <p:nvPr/>
          </p:nvSpPr>
          <p:spPr bwMode="auto">
            <a:xfrm>
              <a:off x="2414" y="391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05</a:t>
              </a:r>
            </a:p>
          </p:txBody>
        </p:sp>
        <p:sp>
          <p:nvSpPr>
            <p:cNvPr id="17867" name="Rectangle 1033"/>
            <p:cNvSpPr>
              <a:spLocks noChangeArrowheads="1"/>
            </p:cNvSpPr>
            <p:nvPr/>
          </p:nvSpPr>
          <p:spPr bwMode="auto">
            <a:xfrm>
              <a:off x="2621" y="391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06</a:t>
              </a:r>
            </a:p>
          </p:txBody>
        </p:sp>
        <p:sp>
          <p:nvSpPr>
            <p:cNvPr id="17868" name="Rectangle 1034"/>
            <p:cNvSpPr>
              <a:spLocks noChangeArrowheads="1"/>
            </p:cNvSpPr>
            <p:nvPr/>
          </p:nvSpPr>
          <p:spPr bwMode="auto">
            <a:xfrm>
              <a:off x="2828" y="391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07</a:t>
              </a:r>
            </a:p>
          </p:txBody>
        </p:sp>
        <p:sp>
          <p:nvSpPr>
            <p:cNvPr id="17869" name="Rectangle 1035"/>
            <p:cNvSpPr>
              <a:spLocks noChangeArrowheads="1"/>
            </p:cNvSpPr>
            <p:nvPr/>
          </p:nvSpPr>
          <p:spPr bwMode="auto">
            <a:xfrm>
              <a:off x="3035" y="391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08</a:t>
              </a:r>
            </a:p>
          </p:txBody>
        </p:sp>
        <p:sp>
          <p:nvSpPr>
            <p:cNvPr id="39949" name="Rectangle 1037"/>
            <p:cNvSpPr>
              <a:spLocks noChangeArrowheads="1"/>
            </p:cNvSpPr>
            <p:nvPr/>
          </p:nvSpPr>
          <p:spPr bwMode="auto">
            <a:xfrm>
              <a:off x="703" y="2931"/>
              <a:ext cx="1183" cy="154"/>
            </a:xfrm>
            <a:prstGeom prst="rect">
              <a:avLst/>
            </a:prstGeom>
            <a:noFill/>
            <a:ln w="9525">
              <a:noFill/>
              <a:miter lim="800000"/>
              <a:headEnd/>
              <a:tailEnd/>
            </a:ln>
          </p:spPr>
          <p:txBody>
            <a:bodyPr wrap="none" lIns="0" tIns="0" rIns="0" bIns="0">
              <a:spAutoFit/>
            </a:bodyPr>
            <a:lstStyle/>
            <a:p>
              <a:pPr>
                <a:defRPr/>
              </a:pPr>
              <a:r>
                <a:rPr lang="en-US" sz="1600" b="1" baseline="30000">
                  <a:solidFill>
                    <a:srgbClr val="FFFF00"/>
                  </a:solidFill>
                  <a:effectLst>
                    <a:outerShdw blurRad="38100" dist="38100" dir="2700000" algn="tl">
                      <a:srgbClr val="000000"/>
                    </a:outerShdw>
                  </a:effectLst>
                  <a:latin typeface="Arial" charset="0"/>
                  <a:cs typeface="Arial" charset="0"/>
                </a:rPr>
                <a:t>238+239+240</a:t>
              </a:r>
              <a:r>
                <a:rPr lang="ru-RU" sz="1600" b="1">
                  <a:solidFill>
                    <a:srgbClr val="FFFF00"/>
                  </a:solidFill>
                  <a:effectLst>
                    <a:outerShdw blurRad="38100" dist="38100" dir="2700000" algn="tl">
                      <a:srgbClr val="000000"/>
                    </a:outerShdw>
                  </a:effectLst>
                  <a:latin typeface="Arial" charset="0"/>
                </a:rPr>
                <a:t>Pu</a:t>
              </a:r>
              <a:r>
                <a:rPr lang="en-US" sz="1600" b="1">
                  <a:solidFill>
                    <a:srgbClr val="FFFF00"/>
                  </a:solidFill>
                  <a:effectLst>
                    <a:outerShdw blurRad="38100" dist="38100" dir="2700000" algn="tl">
                      <a:srgbClr val="000000"/>
                    </a:outerShdw>
                  </a:effectLst>
                  <a:latin typeface="Arial" charset="0"/>
                </a:rPr>
                <a:t>,  Bq/m</a:t>
              </a:r>
              <a:r>
                <a:rPr lang="en-US" sz="1600" b="1" baseline="30000">
                  <a:solidFill>
                    <a:srgbClr val="FFFF00"/>
                  </a:solidFill>
                  <a:effectLst>
                    <a:outerShdw blurRad="38100" dist="38100" dir="2700000" algn="tl">
                      <a:srgbClr val="000000"/>
                    </a:outerShdw>
                  </a:effectLst>
                  <a:latin typeface="Arial" charset="0"/>
                </a:rPr>
                <a:t>3</a:t>
              </a:r>
              <a:endParaRPr lang="ru-RU" sz="1600">
                <a:solidFill>
                  <a:srgbClr val="FFFF00"/>
                </a:solidFill>
                <a:effectLst>
                  <a:outerShdw blurRad="38100" dist="38100" dir="2700000" algn="tl">
                    <a:srgbClr val="000000"/>
                  </a:outerShdw>
                </a:effectLst>
                <a:latin typeface="Arial" charset="0"/>
              </a:endParaRPr>
            </a:p>
          </p:txBody>
        </p:sp>
      </p:grpSp>
      <p:sp>
        <p:nvSpPr>
          <p:cNvPr id="17412" name="AutoShape 1077"/>
          <p:cNvSpPr>
            <a:spLocks noChangeAspect="1" noChangeArrowheads="1" noTextEdit="1"/>
          </p:cNvSpPr>
          <p:nvPr/>
        </p:nvSpPr>
        <p:spPr bwMode="auto">
          <a:xfrm>
            <a:off x="0" y="260350"/>
            <a:ext cx="5184775"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413" name="Freeform 1079"/>
          <p:cNvSpPr>
            <a:spLocks/>
          </p:cNvSpPr>
          <p:nvPr/>
        </p:nvSpPr>
        <p:spPr bwMode="auto">
          <a:xfrm>
            <a:off x="722313" y="1752600"/>
            <a:ext cx="4202112" cy="166688"/>
          </a:xfrm>
          <a:custGeom>
            <a:avLst/>
            <a:gdLst>
              <a:gd name="T0" fmla="*/ 0 w 2647"/>
              <a:gd name="T1" fmla="*/ 166688 h 105"/>
              <a:gd name="T2" fmla="*/ 161925 w 2647"/>
              <a:gd name="T3" fmla="*/ 0 h 105"/>
              <a:gd name="T4" fmla="*/ 4202112 w 2647"/>
              <a:gd name="T5" fmla="*/ 0 h 105"/>
              <a:gd name="T6" fmla="*/ 4040187 w 2647"/>
              <a:gd name="T7" fmla="*/ 166688 h 105"/>
              <a:gd name="T8" fmla="*/ 0 w 2647"/>
              <a:gd name="T9" fmla="*/ 166688 h 105"/>
              <a:gd name="T10" fmla="*/ 0 60000 65536"/>
              <a:gd name="T11" fmla="*/ 0 60000 65536"/>
              <a:gd name="T12" fmla="*/ 0 60000 65536"/>
              <a:gd name="T13" fmla="*/ 0 60000 65536"/>
              <a:gd name="T14" fmla="*/ 0 60000 65536"/>
              <a:gd name="T15" fmla="*/ 0 w 2647"/>
              <a:gd name="T16" fmla="*/ 0 h 105"/>
              <a:gd name="T17" fmla="*/ 2647 w 2647"/>
              <a:gd name="T18" fmla="*/ 105 h 105"/>
            </a:gdLst>
            <a:ahLst/>
            <a:cxnLst>
              <a:cxn ang="T10">
                <a:pos x="T0" y="T1"/>
              </a:cxn>
              <a:cxn ang="T11">
                <a:pos x="T2" y="T3"/>
              </a:cxn>
              <a:cxn ang="T12">
                <a:pos x="T4" y="T5"/>
              </a:cxn>
              <a:cxn ang="T13">
                <a:pos x="T6" y="T7"/>
              </a:cxn>
              <a:cxn ang="T14">
                <a:pos x="T8" y="T9"/>
              </a:cxn>
            </a:cxnLst>
            <a:rect l="T15" t="T16" r="T17" b="T18"/>
            <a:pathLst>
              <a:path w="2647" h="105">
                <a:moveTo>
                  <a:pt x="0" y="105"/>
                </a:moveTo>
                <a:lnTo>
                  <a:pt x="102" y="0"/>
                </a:lnTo>
                <a:lnTo>
                  <a:pt x="2647" y="0"/>
                </a:lnTo>
                <a:lnTo>
                  <a:pt x="2545" y="105"/>
                </a:lnTo>
                <a:lnTo>
                  <a:pt x="0" y="10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14" name="Freeform 1080"/>
          <p:cNvSpPr>
            <a:spLocks/>
          </p:cNvSpPr>
          <p:nvPr/>
        </p:nvSpPr>
        <p:spPr bwMode="auto">
          <a:xfrm>
            <a:off x="722313" y="300038"/>
            <a:ext cx="161925" cy="1619250"/>
          </a:xfrm>
          <a:custGeom>
            <a:avLst/>
            <a:gdLst>
              <a:gd name="T0" fmla="*/ 0 w 102"/>
              <a:gd name="T1" fmla="*/ 1619250 h 1020"/>
              <a:gd name="T2" fmla="*/ 0 w 102"/>
              <a:gd name="T3" fmla="*/ 166688 h 1020"/>
              <a:gd name="T4" fmla="*/ 161925 w 102"/>
              <a:gd name="T5" fmla="*/ 0 h 1020"/>
              <a:gd name="T6" fmla="*/ 161925 w 102"/>
              <a:gd name="T7" fmla="*/ 1452563 h 1020"/>
              <a:gd name="T8" fmla="*/ 0 w 102"/>
              <a:gd name="T9" fmla="*/ 1619250 h 1020"/>
              <a:gd name="T10" fmla="*/ 0 60000 65536"/>
              <a:gd name="T11" fmla="*/ 0 60000 65536"/>
              <a:gd name="T12" fmla="*/ 0 60000 65536"/>
              <a:gd name="T13" fmla="*/ 0 60000 65536"/>
              <a:gd name="T14" fmla="*/ 0 60000 65536"/>
              <a:gd name="T15" fmla="*/ 0 w 102"/>
              <a:gd name="T16" fmla="*/ 0 h 1020"/>
              <a:gd name="T17" fmla="*/ 102 w 102"/>
              <a:gd name="T18" fmla="*/ 1020 h 1020"/>
            </a:gdLst>
            <a:ahLst/>
            <a:cxnLst>
              <a:cxn ang="T10">
                <a:pos x="T0" y="T1"/>
              </a:cxn>
              <a:cxn ang="T11">
                <a:pos x="T2" y="T3"/>
              </a:cxn>
              <a:cxn ang="T12">
                <a:pos x="T4" y="T5"/>
              </a:cxn>
              <a:cxn ang="T13">
                <a:pos x="T6" y="T7"/>
              </a:cxn>
              <a:cxn ang="T14">
                <a:pos x="T8" y="T9"/>
              </a:cxn>
            </a:cxnLst>
            <a:rect l="T15" t="T16" r="T17" b="T18"/>
            <a:pathLst>
              <a:path w="102" h="1020">
                <a:moveTo>
                  <a:pt x="0" y="1020"/>
                </a:moveTo>
                <a:lnTo>
                  <a:pt x="0" y="105"/>
                </a:lnTo>
                <a:lnTo>
                  <a:pt x="102" y="0"/>
                </a:lnTo>
                <a:lnTo>
                  <a:pt x="102" y="915"/>
                </a:lnTo>
                <a:lnTo>
                  <a:pt x="0" y="102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15" name="Rectangle 1081"/>
          <p:cNvSpPr>
            <a:spLocks noChangeArrowheads="1"/>
          </p:cNvSpPr>
          <p:nvPr/>
        </p:nvSpPr>
        <p:spPr bwMode="auto">
          <a:xfrm>
            <a:off x="884238" y="300038"/>
            <a:ext cx="4040187"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416" name="Freeform 1082"/>
          <p:cNvSpPr>
            <a:spLocks/>
          </p:cNvSpPr>
          <p:nvPr/>
        </p:nvSpPr>
        <p:spPr bwMode="auto">
          <a:xfrm>
            <a:off x="722313" y="1752600"/>
            <a:ext cx="4202112" cy="166688"/>
          </a:xfrm>
          <a:custGeom>
            <a:avLst/>
            <a:gdLst>
              <a:gd name="T0" fmla="*/ 0 w 3292"/>
              <a:gd name="T1" fmla="*/ 166688 h 142"/>
              <a:gd name="T2" fmla="*/ 162111 w 3292"/>
              <a:gd name="T3" fmla="*/ 0 h 142"/>
              <a:gd name="T4" fmla="*/ 4202112 w 3292"/>
              <a:gd name="T5" fmla="*/ 0 h 142"/>
              <a:gd name="T6" fmla="*/ 0 60000 65536"/>
              <a:gd name="T7" fmla="*/ 0 60000 65536"/>
              <a:gd name="T8" fmla="*/ 0 60000 65536"/>
              <a:gd name="T9" fmla="*/ 0 w 3292"/>
              <a:gd name="T10" fmla="*/ 0 h 142"/>
              <a:gd name="T11" fmla="*/ 3292 w 3292"/>
              <a:gd name="T12" fmla="*/ 142 h 142"/>
            </a:gdLst>
            <a:ahLst/>
            <a:cxnLst>
              <a:cxn ang="T6">
                <a:pos x="T0" y="T1"/>
              </a:cxn>
              <a:cxn ang="T7">
                <a:pos x="T2" y="T3"/>
              </a:cxn>
              <a:cxn ang="T8">
                <a:pos x="T4" y="T5"/>
              </a:cxn>
            </a:cxnLst>
            <a:rect l="T9" t="T10" r="T11" b="T12"/>
            <a:pathLst>
              <a:path w="3292" h="142">
                <a:moveTo>
                  <a:pt x="0" y="142"/>
                </a:moveTo>
                <a:lnTo>
                  <a:pt x="127" y="0"/>
                </a:lnTo>
                <a:lnTo>
                  <a:pt x="3292"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417" name="Freeform 1083"/>
          <p:cNvSpPr>
            <a:spLocks/>
          </p:cNvSpPr>
          <p:nvPr/>
        </p:nvSpPr>
        <p:spPr bwMode="auto">
          <a:xfrm>
            <a:off x="722313" y="1027113"/>
            <a:ext cx="4202112" cy="166687"/>
          </a:xfrm>
          <a:custGeom>
            <a:avLst/>
            <a:gdLst>
              <a:gd name="T0" fmla="*/ 0 w 3292"/>
              <a:gd name="T1" fmla="*/ 166687 h 142"/>
              <a:gd name="T2" fmla="*/ 162111 w 3292"/>
              <a:gd name="T3" fmla="*/ 0 h 142"/>
              <a:gd name="T4" fmla="*/ 4202112 w 3292"/>
              <a:gd name="T5" fmla="*/ 0 h 142"/>
              <a:gd name="T6" fmla="*/ 0 60000 65536"/>
              <a:gd name="T7" fmla="*/ 0 60000 65536"/>
              <a:gd name="T8" fmla="*/ 0 60000 65536"/>
              <a:gd name="T9" fmla="*/ 0 w 3292"/>
              <a:gd name="T10" fmla="*/ 0 h 142"/>
              <a:gd name="T11" fmla="*/ 3292 w 3292"/>
              <a:gd name="T12" fmla="*/ 142 h 142"/>
            </a:gdLst>
            <a:ahLst/>
            <a:cxnLst>
              <a:cxn ang="T6">
                <a:pos x="T0" y="T1"/>
              </a:cxn>
              <a:cxn ang="T7">
                <a:pos x="T2" y="T3"/>
              </a:cxn>
              <a:cxn ang="T8">
                <a:pos x="T4" y="T5"/>
              </a:cxn>
            </a:cxnLst>
            <a:rect l="T9" t="T10" r="T11" b="T12"/>
            <a:pathLst>
              <a:path w="3292" h="142">
                <a:moveTo>
                  <a:pt x="0" y="142"/>
                </a:moveTo>
                <a:lnTo>
                  <a:pt x="127" y="0"/>
                </a:lnTo>
                <a:lnTo>
                  <a:pt x="3292"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418" name="Freeform 1084"/>
          <p:cNvSpPr>
            <a:spLocks/>
          </p:cNvSpPr>
          <p:nvPr/>
        </p:nvSpPr>
        <p:spPr bwMode="auto">
          <a:xfrm>
            <a:off x="722313" y="300038"/>
            <a:ext cx="4202112" cy="166687"/>
          </a:xfrm>
          <a:custGeom>
            <a:avLst/>
            <a:gdLst>
              <a:gd name="T0" fmla="*/ 0 w 3292"/>
              <a:gd name="T1" fmla="*/ 166687 h 142"/>
              <a:gd name="T2" fmla="*/ 162111 w 3292"/>
              <a:gd name="T3" fmla="*/ 0 h 142"/>
              <a:gd name="T4" fmla="*/ 4202112 w 3292"/>
              <a:gd name="T5" fmla="*/ 0 h 142"/>
              <a:gd name="T6" fmla="*/ 0 60000 65536"/>
              <a:gd name="T7" fmla="*/ 0 60000 65536"/>
              <a:gd name="T8" fmla="*/ 0 60000 65536"/>
              <a:gd name="T9" fmla="*/ 0 w 3292"/>
              <a:gd name="T10" fmla="*/ 0 h 142"/>
              <a:gd name="T11" fmla="*/ 3292 w 3292"/>
              <a:gd name="T12" fmla="*/ 142 h 142"/>
            </a:gdLst>
            <a:ahLst/>
            <a:cxnLst>
              <a:cxn ang="T6">
                <a:pos x="T0" y="T1"/>
              </a:cxn>
              <a:cxn ang="T7">
                <a:pos x="T2" y="T3"/>
              </a:cxn>
              <a:cxn ang="T8">
                <a:pos x="T4" y="T5"/>
              </a:cxn>
            </a:cxnLst>
            <a:rect l="T9" t="T10" r="T11" b="T12"/>
            <a:pathLst>
              <a:path w="3292" h="142">
                <a:moveTo>
                  <a:pt x="0" y="142"/>
                </a:moveTo>
                <a:lnTo>
                  <a:pt x="127" y="0"/>
                </a:lnTo>
                <a:lnTo>
                  <a:pt x="3292"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419" name="Freeform 1085"/>
          <p:cNvSpPr>
            <a:spLocks/>
          </p:cNvSpPr>
          <p:nvPr/>
        </p:nvSpPr>
        <p:spPr bwMode="auto">
          <a:xfrm>
            <a:off x="755650" y="1773238"/>
            <a:ext cx="4202113" cy="166687"/>
          </a:xfrm>
          <a:custGeom>
            <a:avLst/>
            <a:gdLst>
              <a:gd name="T0" fmla="*/ 4202113 w 2647"/>
              <a:gd name="T1" fmla="*/ 0 h 105"/>
              <a:gd name="T2" fmla="*/ 4040188 w 2647"/>
              <a:gd name="T3" fmla="*/ 166687 h 105"/>
              <a:gd name="T4" fmla="*/ 0 w 2647"/>
              <a:gd name="T5" fmla="*/ 166687 h 105"/>
              <a:gd name="T6" fmla="*/ 161925 w 2647"/>
              <a:gd name="T7" fmla="*/ 0 h 105"/>
              <a:gd name="T8" fmla="*/ 4202113 w 2647"/>
              <a:gd name="T9" fmla="*/ 0 h 105"/>
              <a:gd name="T10" fmla="*/ 0 60000 65536"/>
              <a:gd name="T11" fmla="*/ 0 60000 65536"/>
              <a:gd name="T12" fmla="*/ 0 60000 65536"/>
              <a:gd name="T13" fmla="*/ 0 60000 65536"/>
              <a:gd name="T14" fmla="*/ 0 60000 65536"/>
              <a:gd name="T15" fmla="*/ 0 w 2647"/>
              <a:gd name="T16" fmla="*/ 0 h 105"/>
              <a:gd name="T17" fmla="*/ 2647 w 2647"/>
              <a:gd name="T18" fmla="*/ 105 h 105"/>
            </a:gdLst>
            <a:ahLst/>
            <a:cxnLst>
              <a:cxn ang="T10">
                <a:pos x="T0" y="T1"/>
              </a:cxn>
              <a:cxn ang="T11">
                <a:pos x="T2" y="T3"/>
              </a:cxn>
              <a:cxn ang="T12">
                <a:pos x="T4" y="T5"/>
              </a:cxn>
              <a:cxn ang="T13">
                <a:pos x="T6" y="T7"/>
              </a:cxn>
              <a:cxn ang="T14">
                <a:pos x="T8" y="T9"/>
              </a:cxn>
            </a:cxnLst>
            <a:rect l="T15" t="T16" r="T17" b="T18"/>
            <a:pathLst>
              <a:path w="2647" h="105">
                <a:moveTo>
                  <a:pt x="2647" y="0"/>
                </a:moveTo>
                <a:lnTo>
                  <a:pt x="2545" y="105"/>
                </a:lnTo>
                <a:lnTo>
                  <a:pt x="0" y="105"/>
                </a:lnTo>
                <a:lnTo>
                  <a:pt x="102" y="0"/>
                </a:lnTo>
                <a:lnTo>
                  <a:pt x="2647" y="0"/>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420" name="Freeform 1086"/>
          <p:cNvSpPr>
            <a:spLocks/>
          </p:cNvSpPr>
          <p:nvPr/>
        </p:nvSpPr>
        <p:spPr bwMode="auto">
          <a:xfrm>
            <a:off x="722313" y="300038"/>
            <a:ext cx="161925" cy="1619250"/>
          </a:xfrm>
          <a:custGeom>
            <a:avLst/>
            <a:gdLst>
              <a:gd name="T0" fmla="*/ 0 w 102"/>
              <a:gd name="T1" fmla="*/ 1619250 h 1020"/>
              <a:gd name="T2" fmla="*/ 0 w 102"/>
              <a:gd name="T3" fmla="*/ 166688 h 1020"/>
              <a:gd name="T4" fmla="*/ 161925 w 102"/>
              <a:gd name="T5" fmla="*/ 0 h 1020"/>
              <a:gd name="T6" fmla="*/ 161925 w 102"/>
              <a:gd name="T7" fmla="*/ 1452563 h 1020"/>
              <a:gd name="T8" fmla="*/ 0 w 102"/>
              <a:gd name="T9" fmla="*/ 1619250 h 1020"/>
              <a:gd name="T10" fmla="*/ 0 60000 65536"/>
              <a:gd name="T11" fmla="*/ 0 60000 65536"/>
              <a:gd name="T12" fmla="*/ 0 60000 65536"/>
              <a:gd name="T13" fmla="*/ 0 60000 65536"/>
              <a:gd name="T14" fmla="*/ 0 60000 65536"/>
              <a:gd name="T15" fmla="*/ 0 w 102"/>
              <a:gd name="T16" fmla="*/ 0 h 1020"/>
              <a:gd name="T17" fmla="*/ 102 w 102"/>
              <a:gd name="T18" fmla="*/ 1020 h 1020"/>
            </a:gdLst>
            <a:ahLst/>
            <a:cxnLst>
              <a:cxn ang="T10">
                <a:pos x="T0" y="T1"/>
              </a:cxn>
              <a:cxn ang="T11">
                <a:pos x="T2" y="T3"/>
              </a:cxn>
              <a:cxn ang="T12">
                <a:pos x="T4" y="T5"/>
              </a:cxn>
              <a:cxn ang="T13">
                <a:pos x="T6" y="T7"/>
              </a:cxn>
              <a:cxn ang="T14">
                <a:pos x="T8" y="T9"/>
              </a:cxn>
            </a:cxnLst>
            <a:rect l="T15" t="T16" r="T17" b="T18"/>
            <a:pathLst>
              <a:path w="102" h="1020">
                <a:moveTo>
                  <a:pt x="0" y="1020"/>
                </a:moveTo>
                <a:lnTo>
                  <a:pt x="0" y="105"/>
                </a:lnTo>
                <a:lnTo>
                  <a:pt x="102" y="0"/>
                </a:lnTo>
                <a:lnTo>
                  <a:pt x="102" y="915"/>
                </a:lnTo>
                <a:lnTo>
                  <a:pt x="0" y="1020"/>
                </a:lnTo>
                <a:close/>
              </a:path>
            </a:pathLst>
          </a:cu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421" name="Rectangle 1087"/>
          <p:cNvSpPr>
            <a:spLocks noChangeArrowheads="1"/>
          </p:cNvSpPr>
          <p:nvPr/>
        </p:nvSpPr>
        <p:spPr bwMode="auto">
          <a:xfrm>
            <a:off x="884238" y="300038"/>
            <a:ext cx="4040187" cy="1452562"/>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422" name="Freeform 1088"/>
          <p:cNvSpPr>
            <a:spLocks/>
          </p:cNvSpPr>
          <p:nvPr/>
        </p:nvSpPr>
        <p:spPr bwMode="auto">
          <a:xfrm>
            <a:off x="1073150" y="1701800"/>
            <a:ext cx="0" cy="128588"/>
          </a:xfrm>
          <a:custGeom>
            <a:avLst/>
            <a:gdLst>
              <a:gd name="T0" fmla="*/ 123825 h 81"/>
              <a:gd name="T1" fmla="*/ 128588 h 81"/>
              <a:gd name="T2" fmla="*/ 4763 h 81"/>
              <a:gd name="T3" fmla="*/ 0 h 81"/>
              <a:gd name="T4" fmla="*/ 123825 h 81"/>
              <a:gd name="T5" fmla="*/ 0 60000 65536"/>
              <a:gd name="T6" fmla="*/ 0 60000 65536"/>
              <a:gd name="T7" fmla="*/ 0 60000 65536"/>
              <a:gd name="T8" fmla="*/ 0 60000 65536"/>
              <a:gd name="T9" fmla="*/ 0 60000 65536"/>
              <a:gd name="T10" fmla="*/ 0 h 81"/>
              <a:gd name="T11" fmla="*/ 81 h 81"/>
            </a:gdLst>
            <a:ahLst/>
            <a:cxnLst>
              <a:cxn ang="T5">
                <a:pos x="0" y="T0"/>
              </a:cxn>
              <a:cxn ang="T6">
                <a:pos x="0" y="T1"/>
              </a:cxn>
              <a:cxn ang="T7">
                <a:pos x="0" y="T2"/>
              </a:cxn>
              <a:cxn ang="T8">
                <a:pos x="0" y="T3"/>
              </a:cxn>
              <a:cxn ang="T9">
                <a:pos x="0" y="T4"/>
              </a:cxn>
            </a:cxnLst>
            <a:rect l="0" t="T10" r="0" b="T11"/>
            <a:pathLst>
              <a:path h="81">
                <a:moveTo>
                  <a:pt x="0" y="78"/>
                </a:moveTo>
                <a:lnTo>
                  <a:pt x="0" y="81"/>
                </a:lnTo>
                <a:lnTo>
                  <a:pt x="0" y="3"/>
                </a:lnTo>
                <a:lnTo>
                  <a:pt x="0" y="0"/>
                </a:lnTo>
                <a:lnTo>
                  <a:pt x="0" y="78"/>
                </a:lnTo>
                <a:close/>
              </a:path>
            </a:pathLst>
          </a:custGeom>
          <a:solidFill>
            <a:srgbClr val="8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23" name="Freeform 1089"/>
          <p:cNvSpPr>
            <a:spLocks/>
          </p:cNvSpPr>
          <p:nvPr/>
        </p:nvSpPr>
        <p:spPr bwMode="auto">
          <a:xfrm>
            <a:off x="1069975" y="1706563"/>
            <a:ext cx="3175" cy="130175"/>
          </a:xfrm>
          <a:custGeom>
            <a:avLst/>
            <a:gdLst>
              <a:gd name="T0" fmla="*/ 3175 w 2"/>
              <a:gd name="T1" fmla="*/ 123825 h 82"/>
              <a:gd name="T2" fmla="*/ 0 w 2"/>
              <a:gd name="T3" fmla="*/ 130175 h 82"/>
              <a:gd name="T4" fmla="*/ 0 w 2"/>
              <a:gd name="T5" fmla="*/ 6350 h 82"/>
              <a:gd name="T6" fmla="*/ 3175 w 2"/>
              <a:gd name="T7" fmla="*/ 0 h 82"/>
              <a:gd name="T8" fmla="*/ 3175 w 2"/>
              <a:gd name="T9" fmla="*/ 123825 h 82"/>
              <a:gd name="T10" fmla="*/ 0 60000 65536"/>
              <a:gd name="T11" fmla="*/ 0 60000 65536"/>
              <a:gd name="T12" fmla="*/ 0 60000 65536"/>
              <a:gd name="T13" fmla="*/ 0 60000 65536"/>
              <a:gd name="T14" fmla="*/ 0 60000 65536"/>
              <a:gd name="T15" fmla="*/ 0 w 2"/>
              <a:gd name="T16" fmla="*/ 0 h 82"/>
              <a:gd name="T17" fmla="*/ 2 w 2"/>
              <a:gd name="T18" fmla="*/ 82 h 82"/>
            </a:gdLst>
            <a:ahLst/>
            <a:cxnLst>
              <a:cxn ang="T10">
                <a:pos x="T0" y="T1"/>
              </a:cxn>
              <a:cxn ang="T11">
                <a:pos x="T2" y="T3"/>
              </a:cxn>
              <a:cxn ang="T12">
                <a:pos x="T4" y="T5"/>
              </a:cxn>
              <a:cxn ang="T13">
                <a:pos x="T6" y="T7"/>
              </a:cxn>
              <a:cxn ang="T14">
                <a:pos x="T8" y="T9"/>
              </a:cxn>
            </a:cxnLst>
            <a:rect l="T15" t="T16" r="T17" b="T18"/>
            <a:pathLst>
              <a:path w="2" h="82">
                <a:moveTo>
                  <a:pt x="2" y="78"/>
                </a:moveTo>
                <a:lnTo>
                  <a:pt x="0" y="82"/>
                </a:lnTo>
                <a:lnTo>
                  <a:pt x="0" y="4"/>
                </a:lnTo>
                <a:lnTo>
                  <a:pt x="2" y="0"/>
                </a:lnTo>
                <a:lnTo>
                  <a:pt x="2" y="78"/>
                </a:lnTo>
                <a:close/>
              </a:path>
            </a:pathLst>
          </a:custGeom>
          <a:solidFill>
            <a:srgbClr val="8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24" name="Freeform 1090"/>
          <p:cNvSpPr>
            <a:spLocks/>
          </p:cNvSpPr>
          <p:nvPr/>
        </p:nvSpPr>
        <p:spPr bwMode="auto">
          <a:xfrm>
            <a:off x="1065213" y="1712913"/>
            <a:ext cx="4762" cy="128587"/>
          </a:xfrm>
          <a:custGeom>
            <a:avLst/>
            <a:gdLst>
              <a:gd name="T0" fmla="*/ 4762 w 3"/>
              <a:gd name="T1" fmla="*/ 123825 h 81"/>
              <a:gd name="T2" fmla="*/ 0 w 3"/>
              <a:gd name="T3" fmla="*/ 128587 h 81"/>
              <a:gd name="T4" fmla="*/ 0 w 3"/>
              <a:gd name="T5" fmla="*/ 4762 h 81"/>
              <a:gd name="T6" fmla="*/ 4762 w 3"/>
              <a:gd name="T7" fmla="*/ 0 h 81"/>
              <a:gd name="T8" fmla="*/ 4762 w 3"/>
              <a:gd name="T9" fmla="*/ 123825 h 81"/>
              <a:gd name="T10" fmla="*/ 0 60000 65536"/>
              <a:gd name="T11" fmla="*/ 0 60000 65536"/>
              <a:gd name="T12" fmla="*/ 0 60000 65536"/>
              <a:gd name="T13" fmla="*/ 0 60000 65536"/>
              <a:gd name="T14" fmla="*/ 0 60000 65536"/>
              <a:gd name="T15" fmla="*/ 0 w 3"/>
              <a:gd name="T16" fmla="*/ 0 h 81"/>
              <a:gd name="T17" fmla="*/ 3 w 3"/>
              <a:gd name="T18" fmla="*/ 81 h 81"/>
            </a:gdLst>
            <a:ahLst/>
            <a:cxnLst>
              <a:cxn ang="T10">
                <a:pos x="T0" y="T1"/>
              </a:cxn>
              <a:cxn ang="T11">
                <a:pos x="T2" y="T3"/>
              </a:cxn>
              <a:cxn ang="T12">
                <a:pos x="T4" y="T5"/>
              </a:cxn>
              <a:cxn ang="T13">
                <a:pos x="T6" y="T7"/>
              </a:cxn>
              <a:cxn ang="T14">
                <a:pos x="T8" y="T9"/>
              </a:cxn>
            </a:cxnLst>
            <a:rect l="T15" t="T16" r="T17" b="T18"/>
            <a:pathLst>
              <a:path w="3" h="81">
                <a:moveTo>
                  <a:pt x="3" y="78"/>
                </a:moveTo>
                <a:lnTo>
                  <a:pt x="0" y="81"/>
                </a:lnTo>
                <a:lnTo>
                  <a:pt x="0" y="3"/>
                </a:lnTo>
                <a:lnTo>
                  <a:pt x="3" y="0"/>
                </a:lnTo>
                <a:lnTo>
                  <a:pt x="3" y="78"/>
                </a:lnTo>
                <a:close/>
              </a:path>
            </a:pathLst>
          </a:custGeom>
          <a:solidFill>
            <a:srgbClr val="9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25" name="Freeform 1091"/>
          <p:cNvSpPr>
            <a:spLocks/>
          </p:cNvSpPr>
          <p:nvPr/>
        </p:nvSpPr>
        <p:spPr bwMode="auto">
          <a:xfrm>
            <a:off x="1058863" y="1717675"/>
            <a:ext cx="6350" cy="127000"/>
          </a:xfrm>
          <a:custGeom>
            <a:avLst/>
            <a:gdLst>
              <a:gd name="T0" fmla="*/ 6350 w 4"/>
              <a:gd name="T1" fmla="*/ 123825 h 80"/>
              <a:gd name="T2" fmla="*/ 0 w 4"/>
              <a:gd name="T3" fmla="*/ 127000 h 80"/>
              <a:gd name="T4" fmla="*/ 0 w 4"/>
              <a:gd name="T5" fmla="*/ 3175 h 80"/>
              <a:gd name="T6" fmla="*/ 6350 w 4"/>
              <a:gd name="T7" fmla="*/ 0 h 80"/>
              <a:gd name="T8" fmla="*/ 6350 w 4"/>
              <a:gd name="T9" fmla="*/ 123825 h 80"/>
              <a:gd name="T10" fmla="*/ 0 60000 65536"/>
              <a:gd name="T11" fmla="*/ 0 60000 65536"/>
              <a:gd name="T12" fmla="*/ 0 60000 65536"/>
              <a:gd name="T13" fmla="*/ 0 60000 65536"/>
              <a:gd name="T14" fmla="*/ 0 60000 65536"/>
              <a:gd name="T15" fmla="*/ 0 w 4"/>
              <a:gd name="T16" fmla="*/ 0 h 80"/>
              <a:gd name="T17" fmla="*/ 4 w 4"/>
              <a:gd name="T18" fmla="*/ 80 h 80"/>
            </a:gdLst>
            <a:ahLst/>
            <a:cxnLst>
              <a:cxn ang="T10">
                <a:pos x="T0" y="T1"/>
              </a:cxn>
              <a:cxn ang="T11">
                <a:pos x="T2" y="T3"/>
              </a:cxn>
              <a:cxn ang="T12">
                <a:pos x="T4" y="T5"/>
              </a:cxn>
              <a:cxn ang="T13">
                <a:pos x="T6" y="T7"/>
              </a:cxn>
              <a:cxn ang="T14">
                <a:pos x="T8" y="T9"/>
              </a:cxn>
            </a:cxnLst>
            <a:rect l="T15" t="T16" r="T17" b="T18"/>
            <a:pathLst>
              <a:path w="4" h="80">
                <a:moveTo>
                  <a:pt x="4" y="78"/>
                </a:moveTo>
                <a:lnTo>
                  <a:pt x="0" y="80"/>
                </a:lnTo>
                <a:lnTo>
                  <a:pt x="0" y="2"/>
                </a:lnTo>
                <a:lnTo>
                  <a:pt x="4" y="0"/>
                </a:lnTo>
                <a:lnTo>
                  <a:pt x="4" y="78"/>
                </a:lnTo>
                <a:close/>
              </a:path>
            </a:pathLst>
          </a:custGeom>
          <a:solidFill>
            <a:srgbClr val="9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26" name="Freeform 1092"/>
          <p:cNvSpPr>
            <a:spLocks/>
          </p:cNvSpPr>
          <p:nvPr/>
        </p:nvSpPr>
        <p:spPr bwMode="auto">
          <a:xfrm>
            <a:off x="1050925" y="1720850"/>
            <a:ext cx="7938" cy="128588"/>
          </a:xfrm>
          <a:custGeom>
            <a:avLst/>
            <a:gdLst>
              <a:gd name="T0" fmla="*/ 7938 w 5"/>
              <a:gd name="T1" fmla="*/ 123825 h 81"/>
              <a:gd name="T2" fmla="*/ 0 w 5"/>
              <a:gd name="T3" fmla="*/ 128588 h 81"/>
              <a:gd name="T4" fmla="*/ 0 w 5"/>
              <a:gd name="T5" fmla="*/ 4763 h 81"/>
              <a:gd name="T6" fmla="*/ 7938 w 5"/>
              <a:gd name="T7" fmla="*/ 0 h 81"/>
              <a:gd name="T8" fmla="*/ 7938 w 5"/>
              <a:gd name="T9" fmla="*/ 123825 h 81"/>
              <a:gd name="T10" fmla="*/ 0 60000 65536"/>
              <a:gd name="T11" fmla="*/ 0 60000 65536"/>
              <a:gd name="T12" fmla="*/ 0 60000 65536"/>
              <a:gd name="T13" fmla="*/ 0 60000 65536"/>
              <a:gd name="T14" fmla="*/ 0 60000 65536"/>
              <a:gd name="T15" fmla="*/ 0 w 5"/>
              <a:gd name="T16" fmla="*/ 0 h 81"/>
              <a:gd name="T17" fmla="*/ 5 w 5"/>
              <a:gd name="T18" fmla="*/ 81 h 81"/>
            </a:gdLst>
            <a:ahLst/>
            <a:cxnLst>
              <a:cxn ang="T10">
                <a:pos x="T0" y="T1"/>
              </a:cxn>
              <a:cxn ang="T11">
                <a:pos x="T2" y="T3"/>
              </a:cxn>
              <a:cxn ang="T12">
                <a:pos x="T4" y="T5"/>
              </a:cxn>
              <a:cxn ang="T13">
                <a:pos x="T6" y="T7"/>
              </a:cxn>
              <a:cxn ang="T14">
                <a:pos x="T8" y="T9"/>
              </a:cxn>
            </a:cxnLst>
            <a:rect l="T15" t="T16" r="T17" b="T18"/>
            <a:pathLst>
              <a:path w="5" h="81">
                <a:moveTo>
                  <a:pt x="5" y="78"/>
                </a:moveTo>
                <a:lnTo>
                  <a:pt x="0" y="81"/>
                </a:lnTo>
                <a:lnTo>
                  <a:pt x="0" y="3"/>
                </a:lnTo>
                <a:lnTo>
                  <a:pt x="5" y="0"/>
                </a:lnTo>
                <a:lnTo>
                  <a:pt x="5" y="78"/>
                </a:lnTo>
                <a:close/>
              </a:path>
            </a:pathLst>
          </a:custGeom>
          <a:solidFill>
            <a:srgbClr val="A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27" name="Freeform 1093"/>
          <p:cNvSpPr>
            <a:spLocks/>
          </p:cNvSpPr>
          <p:nvPr/>
        </p:nvSpPr>
        <p:spPr bwMode="auto">
          <a:xfrm>
            <a:off x="1039813" y="1725613"/>
            <a:ext cx="11112" cy="127000"/>
          </a:xfrm>
          <a:custGeom>
            <a:avLst/>
            <a:gdLst>
              <a:gd name="T0" fmla="*/ 11112 w 7"/>
              <a:gd name="T1" fmla="*/ 123825 h 80"/>
              <a:gd name="T2" fmla="*/ 0 w 7"/>
              <a:gd name="T3" fmla="*/ 127000 h 80"/>
              <a:gd name="T4" fmla="*/ 0 w 7"/>
              <a:gd name="T5" fmla="*/ 3175 h 80"/>
              <a:gd name="T6" fmla="*/ 11112 w 7"/>
              <a:gd name="T7" fmla="*/ 0 h 80"/>
              <a:gd name="T8" fmla="*/ 11112 w 7"/>
              <a:gd name="T9" fmla="*/ 123825 h 80"/>
              <a:gd name="T10" fmla="*/ 0 60000 65536"/>
              <a:gd name="T11" fmla="*/ 0 60000 65536"/>
              <a:gd name="T12" fmla="*/ 0 60000 65536"/>
              <a:gd name="T13" fmla="*/ 0 60000 65536"/>
              <a:gd name="T14" fmla="*/ 0 60000 65536"/>
              <a:gd name="T15" fmla="*/ 0 w 7"/>
              <a:gd name="T16" fmla="*/ 0 h 80"/>
              <a:gd name="T17" fmla="*/ 7 w 7"/>
              <a:gd name="T18" fmla="*/ 80 h 80"/>
            </a:gdLst>
            <a:ahLst/>
            <a:cxnLst>
              <a:cxn ang="T10">
                <a:pos x="T0" y="T1"/>
              </a:cxn>
              <a:cxn ang="T11">
                <a:pos x="T2" y="T3"/>
              </a:cxn>
              <a:cxn ang="T12">
                <a:pos x="T4" y="T5"/>
              </a:cxn>
              <a:cxn ang="T13">
                <a:pos x="T6" y="T7"/>
              </a:cxn>
              <a:cxn ang="T14">
                <a:pos x="T8" y="T9"/>
              </a:cxn>
            </a:cxnLst>
            <a:rect l="T15" t="T16" r="T17" b="T18"/>
            <a:pathLst>
              <a:path w="7" h="80">
                <a:moveTo>
                  <a:pt x="7" y="78"/>
                </a:moveTo>
                <a:lnTo>
                  <a:pt x="0" y="80"/>
                </a:lnTo>
                <a:lnTo>
                  <a:pt x="0" y="2"/>
                </a:lnTo>
                <a:lnTo>
                  <a:pt x="7" y="0"/>
                </a:lnTo>
                <a:lnTo>
                  <a:pt x="7" y="78"/>
                </a:lnTo>
                <a:close/>
              </a:path>
            </a:pathLst>
          </a:custGeom>
          <a:solidFill>
            <a:srgbClr val="A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28" name="Freeform 1094"/>
          <p:cNvSpPr>
            <a:spLocks/>
          </p:cNvSpPr>
          <p:nvPr/>
        </p:nvSpPr>
        <p:spPr bwMode="auto">
          <a:xfrm>
            <a:off x="1030288" y="1728788"/>
            <a:ext cx="9525" cy="127000"/>
          </a:xfrm>
          <a:custGeom>
            <a:avLst/>
            <a:gdLst>
              <a:gd name="T0" fmla="*/ 9525 w 6"/>
              <a:gd name="T1" fmla="*/ 123825 h 80"/>
              <a:gd name="T2" fmla="*/ 0 w 6"/>
              <a:gd name="T3" fmla="*/ 127000 h 80"/>
              <a:gd name="T4" fmla="*/ 0 w 6"/>
              <a:gd name="T5" fmla="*/ 4762 h 80"/>
              <a:gd name="T6" fmla="*/ 9525 w 6"/>
              <a:gd name="T7" fmla="*/ 0 h 80"/>
              <a:gd name="T8" fmla="*/ 9525 w 6"/>
              <a:gd name="T9" fmla="*/ 123825 h 80"/>
              <a:gd name="T10" fmla="*/ 0 60000 65536"/>
              <a:gd name="T11" fmla="*/ 0 60000 65536"/>
              <a:gd name="T12" fmla="*/ 0 60000 65536"/>
              <a:gd name="T13" fmla="*/ 0 60000 65536"/>
              <a:gd name="T14" fmla="*/ 0 60000 65536"/>
              <a:gd name="T15" fmla="*/ 0 w 6"/>
              <a:gd name="T16" fmla="*/ 0 h 80"/>
              <a:gd name="T17" fmla="*/ 6 w 6"/>
              <a:gd name="T18" fmla="*/ 80 h 80"/>
            </a:gdLst>
            <a:ahLst/>
            <a:cxnLst>
              <a:cxn ang="T10">
                <a:pos x="T0" y="T1"/>
              </a:cxn>
              <a:cxn ang="T11">
                <a:pos x="T2" y="T3"/>
              </a:cxn>
              <a:cxn ang="T12">
                <a:pos x="T4" y="T5"/>
              </a:cxn>
              <a:cxn ang="T13">
                <a:pos x="T6" y="T7"/>
              </a:cxn>
              <a:cxn ang="T14">
                <a:pos x="T8" y="T9"/>
              </a:cxn>
            </a:cxnLst>
            <a:rect l="T15" t="T16" r="T17" b="T18"/>
            <a:pathLst>
              <a:path w="6" h="80">
                <a:moveTo>
                  <a:pt x="6" y="78"/>
                </a:moveTo>
                <a:lnTo>
                  <a:pt x="0" y="80"/>
                </a:lnTo>
                <a:lnTo>
                  <a:pt x="0" y="3"/>
                </a:lnTo>
                <a:lnTo>
                  <a:pt x="6" y="0"/>
                </a:lnTo>
                <a:lnTo>
                  <a:pt x="6" y="78"/>
                </a:lnTo>
                <a:close/>
              </a:path>
            </a:pathLst>
          </a:custGeom>
          <a:solidFill>
            <a:srgbClr val="A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29" name="Freeform 1095"/>
          <p:cNvSpPr>
            <a:spLocks/>
          </p:cNvSpPr>
          <p:nvPr/>
        </p:nvSpPr>
        <p:spPr bwMode="auto">
          <a:xfrm>
            <a:off x="1019175" y="1733550"/>
            <a:ext cx="11113" cy="127000"/>
          </a:xfrm>
          <a:custGeom>
            <a:avLst/>
            <a:gdLst>
              <a:gd name="T0" fmla="*/ 11113 w 7"/>
              <a:gd name="T1" fmla="*/ 122238 h 80"/>
              <a:gd name="T2" fmla="*/ 0 w 7"/>
              <a:gd name="T3" fmla="*/ 127000 h 80"/>
              <a:gd name="T4" fmla="*/ 0 w 7"/>
              <a:gd name="T5" fmla="*/ 3175 h 80"/>
              <a:gd name="T6" fmla="*/ 11113 w 7"/>
              <a:gd name="T7" fmla="*/ 0 h 80"/>
              <a:gd name="T8" fmla="*/ 11113 w 7"/>
              <a:gd name="T9" fmla="*/ 122238 h 80"/>
              <a:gd name="T10" fmla="*/ 0 60000 65536"/>
              <a:gd name="T11" fmla="*/ 0 60000 65536"/>
              <a:gd name="T12" fmla="*/ 0 60000 65536"/>
              <a:gd name="T13" fmla="*/ 0 60000 65536"/>
              <a:gd name="T14" fmla="*/ 0 60000 65536"/>
              <a:gd name="T15" fmla="*/ 0 w 7"/>
              <a:gd name="T16" fmla="*/ 0 h 80"/>
              <a:gd name="T17" fmla="*/ 7 w 7"/>
              <a:gd name="T18" fmla="*/ 80 h 80"/>
            </a:gdLst>
            <a:ahLst/>
            <a:cxnLst>
              <a:cxn ang="T10">
                <a:pos x="T0" y="T1"/>
              </a:cxn>
              <a:cxn ang="T11">
                <a:pos x="T2" y="T3"/>
              </a:cxn>
              <a:cxn ang="T12">
                <a:pos x="T4" y="T5"/>
              </a:cxn>
              <a:cxn ang="T13">
                <a:pos x="T6" y="T7"/>
              </a:cxn>
              <a:cxn ang="T14">
                <a:pos x="T8" y="T9"/>
              </a:cxn>
            </a:cxnLst>
            <a:rect l="T15" t="T16" r="T17" b="T18"/>
            <a:pathLst>
              <a:path w="7" h="80">
                <a:moveTo>
                  <a:pt x="7" y="77"/>
                </a:moveTo>
                <a:lnTo>
                  <a:pt x="0" y="80"/>
                </a:lnTo>
                <a:lnTo>
                  <a:pt x="0" y="2"/>
                </a:lnTo>
                <a:lnTo>
                  <a:pt x="7" y="0"/>
                </a:lnTo>
                <a:lnTo>
                  <a:pt x="7" y="77"/>
                </a:lnTo>
                <a:close/>
              </a:path>
            </a:pathLst>
          </a:custGeom>
          <a:solidFill>
            <a:srgbClr val="B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30" name="Freeform 1096"/>
          <p:cNvSpPr>
            <a:spLocks/>
          </p:cNvSpPr>
          <p:nvPr/>
        </p:nvSpPr>
        <p:spPr bwMode="auto">
          <a:xfrm>
            <a:off x="1006475" y="1736725"/>
            <a:ext cx="12700" cy="125413"/>
          </a:xfrm>
          <a:custGeom>
            <a:avLst/>
            <a:gdLst>
              <a:gd name="T0" fmla="*/ 12700 w 8"/>
              <a:gd name="T1" fmla="*/ 123825 h 79"/>
              <a:gd name="T2" fmla="*/ 0 w 8"/>
              <a:gd name="T3" fmla="*/ 125413 h 79"/>
              <a:gd name="T4" fmla="*/ 0 w 8"/>
              <a:gd name="T5" fmla="*/ 1588 h 79"/>
              <a:gd name="T6" fmla="*/ 12700 w 8"/>
              <a:gd name="T7" fmla="*/ 0 h 79"/>
              <a:gd name="T8" fmla="*/ 12700 w 8"/>
              <a:gd name="T9" fmla="*/ 123825 h 79"/>
              <a:gd name="T10" fmla="*/ 0 60000 65536"/>
              <a:gd name="T11" fmla="*/ 0 60000 65536"/>
              <a:gd name="T12" fmla="*/ 0 60000 65536"/>
              <a:gd name="T13" fmla="*/ 0 60000 65536"/>
              <a:gd name="T14" fmla="*/ 0 60000 65536"/>
              <a:gd name="T15" fmla="*/ 0 w 8"/>
              <a:gd name="T16" fmla="*/ 0 h 79"/>
              <a:gd name="T17" fmla="*/ 8 w 8"/>
              <a:gd name="T18" fmla="*/ 79 h 79"/>
            </a:gdLst>
            <a:ahLst/>
            <a:cxnLst>
              <a:cxn ang="T10">
                <a:pos x="T0" y="T1"/>
              </a:cxn>
              <a:cxn ang="T11">
                <a:pos x="T2" y="T3"/>
              </a:cxn>
              <a:cxn ang="T12">
                <a:pos x="T4" y="T5"/>
              </a:cxn>
              <a:cxn ang="T13">
                <a:pos x="T6" y="T7"/>
              </a:cxn>
              <a:cxn ang="T14">
                <a:pos x="T8" y="T9"/>
              </a:cxn>
            </a:cxnLst>
            <a:rect l="T15" t="T16" r="T17" b="T18"/>
            <a:pathLst>
              <a:path w="8" h="79">
                <a:moveTo>
                  <a:pt x="8" y="78"/>
                </a:moveTo>
                <a:lnTo>
                  <a:pt x="0" y="79"/>
                </a:lnTo>
                <a:lnTo>
                  <a:pt x="0" y="1"/>
                </a:lnTo>
                <a:lnTo>
                  <a:pt x="8" y="0"/>
                </a:lnTo>
                <a:lnTo>
                  <a:pt x="8" y="78"/>
                </a:lnTo>
                <a:close/>
              </a:path>
            </a:pathLst>
          </a:custGeom>
          <a:solidFill>
            <a:srgbClr val="B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31" name="Freeform 1097"/>
          <p:cNvSpPr>
            <a:spLocks/>
          </p:cNvSpPr>
          <p:nvPr/>
        </p:nvSpPr>
        <p:spPr bwMode="auto">
          <a:xfrm>
            <a:off x="992188" y="1738313"/>
            <a:ext cx="14287" cy="127000"/>
          </a:xfrm>
          <a:custGeom>
            <a:avLst/>
            <a:gdLst>
              <a:gd name="T0" fmla="*/ 14287 w 9"/>
              <a:gd name="T1" fmla="*/ 123825 h 80"/>
              <a:gd name="T2" fmla="*/ 0 w 9"/>
              <a:gd name="T3" fmla="*/ 127000 h 80"/>
              <a:gd name="T4" fmla="*/ 0 w 9"/>
              <a:gd name="T5" fmla="*/ 3175 h 80"/>
              <a:gd name="T6" fmla="*/ 14287 w 9"/>
              <a:gd name="T7" fmla="*/ 0 h 80"/>
              <a:gd name="T8" fmla="*/ 14287 w 9"/>
              <a:gd name="T9" fmla="*/ 123825 h 80"/>
              <a:gd name="T10" fmla="*/ 0 60000 65536"/>
              <a:gd name="T11" fmla="*/ 0 60000 65536"/>
              <a:gd name="T12" fmla="*/ 0 60000 65536"/>
              <a:gd name="T13" fmla="*/ 0 60000 65536"/>
              <a:gd name="T14" fmla="*/ 0 60000 65536"/>
              <a:gd name="T15" fmla="*/ 0 w 9"/>
              <a:gd name="T16" fmla="*/ 0 h 80"/>
              <a:gd name="T17" fmla="*/ 9 w 9"/>
              <a:gd name="T18" fmla="*/ 80 h 80"/>
            </a:gdLst>
            <a:ahLst/>
            <a:cxnLst>
              <a:cxn ang="T10">
                <a:pos x="T0" y="T1"/>
              </a:cxn>
              <a:cxn ang="T11">
                <a:pos x="T2" y="T3"/>
              </a:cxn>
              <a:cxn ang="T12">
                <a:pos x="T4" y="T5"/>
              </a:cxn>
              <a:cxn ang="T13">
                <a:pos x="T6" y="T7"/>
              </a:cxn>
              <a:cxn ang="T14">
                <a:pos x="T8" y="T9"/>
              </a:cxn>
            </a:cxnLst>
            <a:rect l="T15" t="T16" r="T17" b="T18"/>
            <a:pathLst>
              <a:path w="9" h="80">
                <a:moveTo>
                  <a:pt x="9" y="78"/>
                </a:moveTo>
                <a:lnTo>
                  <a:pt x="0" y="80"/>
                </a:lnTo>
                <a:lnTo>
                  <a:pt x="0" y="2"/>
                </a:lnTo>
                <a:lnTo>
                  <a:pt x="9" y="0"/>
                </a:lnTo>
                <a:lnTo>
                  <a:pt x="9" y="78"/>
                </a:lnTo>
                <a:close/>
              </a:path>
            </a:pathLst>
          </a:custGeom>
          <a:solidFill>
            <a:srgbClr val="C3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32" name="Freeform 1098"/>
          <p:cNvSpPr>
            <a:spLocks/>
          </p:cNvSpPr>
          <p:nvPr/>
        </p:nvSpPr>
        <p:spPr bwMode="auto">
          <a:xfrm>
            <a:off x="977900" y="1741488"/>
            <a:ext cx="14288" cy="125412"/>
          </a:xfrm>
          <a:custGeom>
            <a:avLst/>
            <a:gdLst>
              <a:gd name="T0" fmla="*/ 14288 w 9"/>
              <a:gd name="T1" fmla="*/ 123825 h 79"/>
              <a:gd name="T2" fmla="*/ 0 w 9"/>
              <a:gd name="T3" fmla="*/ 125412 h 79"/>
              <a:gd name="T4" fmla="*/ 0 w 9"/>
              <a:gd name="T5" fmla="*/ 1587 h 79"/>
              <a:gd name="T6" fmla="*/ 14288 w 9"/>
              <a:gd name="T7" fmla="*/ 0 h 79"/>
              <a:gd name="T8" fmla="*/ 14288 w 9"/>
              <a:gd name="T9" fmla="*/ 123825 h 79"/>
              <a:gd name="T10" fmla="*/ 0 60000 65536"/>
              <a:gd name="T11" fmla="*/ 0 60000 65536"/>
              <a:gd name="T12" fmla="*/ 0 60000 65536"/>
              <a:gd name="T13" fmla="*/ 0 60000 65536"/>
              <a:gd name="T14" fmla="*/ 0 60000 65536"/>
              <a:gd name="T15" fmla="*/ 0 w 9"/>
              <a:gd name="T16" fmla="*/ 0 h 79"/>
              <a:gd name="T17" fmla="*/ 9 w 9"/>
              <a:gd name="T18" fmla="*/ 79 h 79"/>
            </a:gdLst>
            <a:ahLst/>
            <a:cxnLst>
              <a:cxn ang="T10">
                <a:pos x="T0" y="T1"/>
              </a:cxn>
              <a:cxn ang="T11">
                <a:pos x="T2" y="T3"/>
              </a:cxn>
              <a:cxn ang="T12">
                <a:pos x="T4" y="T5"/>
              </a:cxn>
              <a:cxn ang="T13">
                <a:pos x="T6" y="T7"/>
              </a:cxn>
              <a:cxn ang="T14">
                <a:pos x="T8" y="T9"/>
              </a:cxn>
            </a:cxnLst>
            <a:rect l="T15" t="T16" r="T17" b="T18"/>
            <a:pathLst>
              <a:path w="9" h="79">
                <a:moveTo>
                  <a:pt x="9" y="78"/>
                </a:moveTo>
                <a:lnTo>
                  <a:pt x="0" y="79"/>
                </a:lnTo>
                <a:lnTo>
                  <a:pt x="0" y="1"/>
                </a:lnTo>
                <a:lnTo>
                  <a:pt x="9" y="0"/>
                </a:lnTo>
                <a:lnTo>
                  <a:pt x="9" y="78"/>
                </a:lnTo>
                <a:close/>
              </a:path>
            </a:pathLst>
          </a:custGeom>
          <a:solidFill>
            <a:srgbClr val="C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33" name="Freeform 1099"/>
          <p:cNvSpPr>
            <a:spLocks/>
          </p:cNvSpPr>
          <p:nvPr/>
        </p:nvSpPr>
        <p:spPr bwMode="auto">
          <a:xfrm>
            <a:off x="963613" y="1743075"/>
            <a:ext cx="14287" cy="127000"/>
          </a:xfrm>
          <a:custGeom>
            <a:avLst/>
            <a:gdLst>
              <a:gd name="T0" fmla="*/ 14287 w 9"/>
              <a:gd name="T1" fmla="*/ 123825 h 80"/>
              <a:gd name="T2" fmla="*/ 0 w 9"/>
              <a:gd name="T3" fmla="*/ 127000 h 80"/>
              <a:gd name="T4" fmla="*/ 0 w 9"/>
              <a:gd name="T5" fmla="*/ 3175 h 80"/>
              <a:gd name="T6" fmla="*/ 14287 w 9"/>
              <a:gd name="T7" fmla="*/ 0 h 80"/>
              <a:gd name="T8" fmla="*/ 14287 w 9"/>
              <a:gd name="T9" fmla="*/ 123825 h 80"/>
              <a:gd name="T10" fmla="*/ 0 60000 65536"/>
              <a:gd name="T11" fmla="*/ 0 60000 65536"/>
              <a:gd name="T12" fmla="*/ 0 60000 65536"/>
              <a:gd name="T13" fmla="*/ 0 60000 65536"/>
              <a:gd name="T14" fmla="*/ 0 60000 65536"/>
              <a:gd name="T15" fmla="*/ 0 w 9"/>
              <a:gd name="T16" fmla="*/ 0 h 80"/>
              <a:gd name="T17" fmla="*/ 9 w 9"/>
              <a:gd name="T18" fmla="*/ 80 h 80"/>
            </a:gdLst>
            <a:ahLst/>
            <a:cxnLst>
              <a:cxn ang="T10">
                <a:pos x="T0" y="T1"/>
              </a:cxn>
              <a:cxn ang="T11">
                <a:pos x="T2" y="T3"/>
              </a:cxn>
              <a:cxn ang="T12">
                <a:pos x="T4" y="T5"/>
              </a:cxn>
              <a:cxn ang="T13">
                <a:pos x="T6" y="T7"/>
              </a:cxn>
              <a:cxn ang="T14">
                <a:pos x="T8" y="T9"/>
              </a:cxn>
            </a:cxnLst>
            <a:rect l="T15" t="T16" r="T17" b="T18"/>
            <a:pathLst>
              <a:path w="9" h="80">
                <a:moveTo>
                  <a:pt x="9" y="78"/>
                </a:moveTo>
                <a:lnTo>
                  <a:pt x="0" y="80"/>
                </a:lnTo>
                <a:lnTo>
                  <a:pt x="0" y="2"/>
                </a:lnTo>
                <a:lnTo>
                  <a:pt x="9" y="0"/>
                </a:lnTo>
                <a:lnTo>
                  <a:pt x="9" y="78"/>
                </a:lnTo>
                <a:close/>
              </a:path>
            </a:pathLst>
          </a:custGeom>
          <a:solidFill>
            <a:srgbClr val="D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34" name="Rectangle 1100"/>
          <p:cNvSpPr>
            <a:spLocks noChangeArrowheads="1"/>
          </p:cNvSpPr>
          <p:nvPr/>
        </p:nvSpPr>
        <p:spPr bwMode="auto">
          <a:xfrm>
            <a:off x="947738" y="1746250"/>
            <a:ext cx="15875" cy="123825"/>
          </a:xfrm>
          <a:prstGeom prst="rect">
            <a:avLst/>
          </a:prstGeom>
          <a:solidFill>
            <a:srgbClr val="D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435" name="Rectangle 1101"/>
          <p:cNvSpPr>
            <a:spLocks noChangeArrowheads="1"/>
          </p:cNvSpPr>
          <p:nvPr/>
        </p:nvSpPr>
        <p:spPr bwMode="auto">
          <a:xfrm>
            <a:off x="927100" y="1746250"/>
            <a:ext cx="20638" cy="123825"/>
          </a:xfrm>
          <a:prstGeom prst="rect">
            <a:avLst/>
          </a:prstGeom>
          <a:solidFill>
            <a:srgbClr val="D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436" name="Rectangle 1102"/>
          <p:cNvSpPr>
            <a:spLocks noChangeArrowheads="1"/>
          </p:cNvSpPr>
          <p:nvPr/>
        </p:nvSpPr>
        <p:spPr bwMode="auto">
          <a:xfrm>
            <a:off x="912813" y="1746250"/>
            <a:ext cx="14287" cy="123825"/>
          </a:xfrm>
          <a:prstGeom prst="rect">
            <a:avLst/>
          </a:prstGeom>
          <a:solidFill>
            <a:srgbClr val="E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437" name="Rectangle 1103"/>
          <p:cNvSpPr>
            <a:spLocks noChangeArrowheads="1"/>
          </p:cNvSpPr>
          <p:nvPr/>
        </p:nvSpPr>
        <p:spPr bwMode="auto">
          <a:xfrm>
            <a:off x="900113" y="1746250"/>
            <a:ext cx="12700" cy="123825"/>
          </a:xfrm>
          <a:prstGeom prst="rect">
            <a:avLst/>
          </a:prstGeom>
          <a:solidFill>
            <a:srgbClr val="E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438" name="Freeform 1104"/>
          <p:cNvSpPr>
            <a:spLocks/>
          </p:cNvSpPr>
          <p:nvPr/>
        </p:nvSpPr>
        <p:spPr bwMode="auto">
          <a:xfrm>
            <a:off x="889000" y="1744663"/>
            <a:ext cx="11113" cy="125412"/>
          </a:xfrm>
          <a:custGeom>
            <a:avLst/>
            <a:gdLst>
              <a:gd name="T0" fmla="*/ 11113 w 7"/>
              <a:gd name="T1" fmla="*/ 125412 h 79"/>
              <a:gd name="T2" fmla="*/ 0 w 7"/>
              <a:gd name="T3" fmla="*/ 123825 h 79"/>
              <a:gd name="T4" fmla="*/ 0 w 7"/>
              <a:gd name="T5" fmla="*/ 0 h 79"/>
              <a:gd name="T6" fmla="*/ 11113 w 7"/>
              <a:gd name="T7" fmla="*/ 1587 h 79"/>
              <a:gd name="T8" fmla="*/ 11113 w 7"/>
              <a:gd name="T9" fmla="*/ 125412 h 79"/>
              <a:gd name="T10" fmla="*/ 0 60000 65536"/>
              <a:gd name="T11" fmla="*/ 0 60000 65536"/>
              <a:gd name="T12" fmla="*/ 0 60000 65536"/>
              <a:gd name="T13" fmla="*/ 0 60000 65536"/>
              <a:gd name="T14" fmla="*/ 0 60000 65536"/>
              <a:gd name="T15" fmla="*/ 0 w 7"/>
              <a:gd name="T16" fmla="*/ 0 h 79"/>
              <a:gd name="T17" fmla="*/ 7 w 7"/>
              <a:gd name="T18" fmla="*/ 79 h 79"/>
            </a:gdLst>
            <a:ahLst/>
            <a:cxnLst>
              <a:cxn ang="T10">
                <a:pos x="T0" y="T1"/>
              </a:cxn>
              <a:cxn ang="T11">
                <a:pos x="T2" y="T3"/>
              </a:cxn>
              <a:cxn ang="T12">
                <a:pos x="T4" y="T5"/>
              </a:cxn>
              <a:cxn ang="T13">
                <a:pos x="T6" y="T7"/>
              </a:cxn>
              <a:cxn ang="T14">
                <a:pos x="T8" y="T9"/>
              </a:cxn>
            </a:cxnLst>
            <a:rect l="T15" t="T16" r="T17" b="T18"/>
            <a:pathLst>
              <a:path w="7" h="79">
                <a:moveTo>
                  <a:pt x="7" y="79"/>
                </a:moveTo>
                <a:lnTo>
                  <a:pt x="0" y="78"/>
                </a:lnTo>
                <a:lnTo>
                  <a:pt x="0" y="0"/>
                </a:lnTo>
                <a:lnTo>
                  <a:pt x="7" y="1"/>
                </a:lnTo>
                <a:lnTo>
                  <a:pt x="7" y="79"/>
                </a:lnTo>
                <a:close/>
              </a:path>
            </a:pathLst>
          </a:custGeom>
          <a:solidFill>
            <a:srgbClr val="F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39" name="Freeform 1105"/>
          <p:cNvSpPr>
            <a:spLocks/>
          </p:cNvSpPr>
          <p:nvPr/>
        </p:nvSpPr>
        <p:spPr bwMode="auto">
          <a:xfrm>
            <a:off x="876300" y="1741488"/>
            <a:ext cx="12700" cy="127000"/>
          </a:xfrm>
          <a:custGeom>
            <a:avLst/>
            <a:gdLst>
              <a:gd name="T0" fmla="*/ 12700 w 8"/>
              <a:gd name="T1" fmla="*/ 127000 h 80"/>
              <a:gd name="T2" fmla="*/ 0 w 8"/>
              <a:gd name="T3" fmla="*/ 123825 h 80"/>
              <a:gd name="T4" fmla="*/ 0 w 8"/>
              <a:gd name="T5" fmla="*/ 0 h 80"/>
              <a:gd name="T6" fmla="*/ 12700 w 8"/>
              <a:gd name="T7" fmla="*/ 3175 h 80"/>
              <a:gd name="T8" fmla="*/ 12700 w 8"/>
              <a:gd name="T9" fmla="*/ 127000 h 80"/>
              <a:gd name="T10" fmla="*/ 0 60000 65536"/>
              <a:gd name="T11" fmla="*/ 0 60000 65536"/>
              <a:gd name="T12" fmla="*/ 0 60000 65536"/>
              <a:gd name="T13" fmla="*/ 0 60000 65536"/>
              <a:gd name="T14" fmla="*/ 0 60000 65536"/>
              <a:gd name="T15" fmla="*/ 0 w 8"/>
              <a:gd name="T16" fmla="*/ 0 h 80"/>
              <a:gd name="T17" fmla="*/ 8 w 8"/>
              <a:gd name="T18" fmla="*/ 80 h 80"/>
            </a:gdLst>
            <a:ahLst/>
            <a:cxnLst>
              <a:cxn ang="T10">
                <a:pos x="T0" y="T1"/>
              </a:cxn>
              <a:cxn ang="T11">
                <a:pos x="T2" y="T3"/>
              </a:cxn>
              <a:cxn ang="T12">
                <a:pos x="T4" y="T5"/>
              </a:cxn>
              <a:cxn ang="T13">
                <a:pos x="T6" y="T7"/>
              </a:cxn>
              <a:cxn ang="T14">
                <a:pos x="T8" y="T9"/>
              </a:cxn>
            </a:cxnLst>
            <a:rect l="T15" t="T16" r="T17" b="T18"/>
            <a:pathLst>
              <a:path w="8" h="80">
                <a:moveTo>
                  <a:pt x="8" y="80"/>
                </a:moveTo>
                <a:lnTo>
                  <a:pt x="0" y="78"/>
                </a:lnTo>
                <a:lnTo>
                  <a:pt x="0" y="0"/>
                </a:lnTo>
                <a:lnTo>
                  <a:pt x="8" y="2"/>
                </a:lnTo>
                <a:lnTo>
                  <a:pt x="8" y="80"/>
                </a:lnTo>
                <a:close/>
              </a:path>
            </a:pathLst>
          </a:custGeom>
          <a:solidFill>
            <a:srgbClr val="F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40" name="Rectangle 1106"/>
          <p:cNvSpPr>
            <a:spLocks noChangeArrowheads="1"/>
          </p:cNvSpPr>
          <p:nvPr/>
        </p:nvSpPr>
        <p:spPr bwMode="auto">
          <a:xfrm>
            <a:off x="868363" y="1741488"/>
            <a:ext cx="7937" cy="1238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441" name="Freeform 1107"/>
          <p:cNvSpPr>
            <a:spLocks/>
          </p:cNvSpPr>
          <p:nvPr/>
        </p:nvSpPr>
        <p:spPr bwMode="auto">
          <a:xfrm>
            <a:off x="858838" y="1738313"/>
            <a:ext cx="9525" cy="127000"/>
          </a:xfrm>
          <a:custGeom>
            <a:avLst/>
            <a:gdLst>
              <a:gd name="T0" fmla="*/ 9525 w 6"/>
              <a:gd name="T1" fmla="*/ 127000 h 80"/>
              <a:gd name="T2" fmla="*/ 0 w 6"/>
              <a:gd name="T3" fmla="*/ 122238 h 80"/>
              <a:gd name="T4" fmla="*/ 0 w 6"/>
              <a:gd name="T5" fmla="*/ 0 h 80"/>
              <a:gd name="T6" fmla="*/ 9525 w 6"/>
              <a:gd name="T7" fmla="*/ 3175 h 80"/>
              <a:gd name="T8" fmla="*/ 9525 w 6"/>
              <a:gd name="T9" fmla="*/ 127000 h 80"/>
              <a:gd name="T10" fmla="*/ 0 60000 65536"/>
              <a:gd name="T11" fmla="*/ 0 60000 65536"/>
              <a:gd name="T12" fmla="*/ 0 60000 65536"/>
              <a:gd name="T13" fmla="*/ 0 60000 65536"/>
              <a:gd name="T14" fmla="*/ 0 60000 65536"/>
              <a:gd name="T15" fmla="*/ 0 w 6"/>
              <a:gd name="T16" fmla="*/ 0 h 80"/>
              <a:gd name="T17" fmla="*/ 6 w 6"/>
              <a:gd name="T18" fmla="*/ 80 h 80"/>
            </a:gdLst>
            <a:ahLst/>
            <a:cxnLst>
              <a:cxn ang="T10">
                <a:pos x="T0" y="T1"/>
              </a:cxn>
              <a:cxn ang="T11">
                <a:pos x="T2" y="T3"/>
              </a:cxn>
              <a:cxn ang="T12">
                <a:pos x="T4" y="T5"/>
              </a:cxn>
              <a:cxn ang="T13">
                <a:pos x="T6" y="T7"/>
              </a:cxn>
              <a:cxn ang="T14">
                <a:pos x="T8" y="T9"/>
              </a:cxn>
            </a:cxnLst>
            <a:rect l="T15" t="T16" r="T17" b="T18"/>
            <a:pathLst>
              <a:path w="6" h="80">
                <a:moveTo>
                  <a:pt x="6" y="80"/>
                </a:moveTo>
                <a:lnTo>
                  <a:pt x="0" y="77"/>
                </a:lnTo>
                <a:lnTo>
                  <a:pt x="0" y="0"/>
                </a:lnTo>
                <a:lnTo>
                  <a:pt x="6" y="2"/>
                </a:lnTo>
                <a:lnTo>
                  <a:pt x="6" y="8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42" name="Freeform 1108"/>
          <p:cNvSpPr>
            <a:spLocks/>
          </p:cNvSpPr>
          <p:nvPr/>
        </p:nvSpPr>
        <p:spPr bwMode="auto">
          <a:xfrm>
            <a:off x="852488" y="1735138"/>
            <a:ext cx="6350" cy="125412"/>
          </a:xfrm>
          <a:custGeom>
            <a:avLst/>
            <a:gdLst>
              <a:gd name="T0" fmla="*/ 6350 w 4"/>
              <a:gd name="T1" fmla="*/ 125412 h 79"/>
              <a:gd name="T2" fmla="*/ 0 w 4"/>
              <a:gd name="T3" fmla="*/ 123825 h 79"/>
              <a:gd name="T4" fmla="*/ 0 w 4"/>
              <a:gd name="T5" fmla="*/ 0 h 79"/>
              <a:gd name="T6" fmla="*/ 6350 w 4"/>
              <a:gd name="T7" fmla="*/ 3175 h 79"/>
              <a:gd name="T8" fmla="*/ 6350 w 4"/>
              <a:gd name="T9" fmla="*/ 125412 h 79"/>
              <a:gd name="T10" fmla="*/ 0 60000 65536"/>
              <a:gd name="T11" fmla="*/ 0 60000 65536"/>
              <a:gd name="T12" fmla="*/ 0 60000 65536"/>
              <a:gd name="T13" fmla="*/ 0 60000 65536"/>
              <a:gd name="T14" fmla="*/ 0 60000 65536"/>
              <a:gd name="T15" fmla="*/ 0 w 4"/>
              <a:gd name="T16" fmla="*/ 0 h 79"/>
              <a:gd name="T17" fmla="*/ 4 w 4"/>
              <a:gd name="T18" fmla="*/ 79 h 79"/>
            </a:gdLst>
            <a:ahLst/>
            <a:cxnLst>
              <a:cxn ang="T10">
                <a:pos x="T0" y="T1"/>
              </a:cxn>
              <a:cxn ang="T11">
                <a:pos x="T2" y="T3"/>
              </a:cxn>
              <a:cxn ang="T12">
                <a:pos x="T4" y="T5"/>
              </a:cxn>
              <a:cxn ang="T13">
                <a:pos x="T6" y="T7"/>
              </a:cxn>
              <a:cxn ang="T14">
                <a:pos x="T8" y="T9"/>
              </a:cxn>
            </a:cxnLst>
            <a:rect l="T15" t="T16" r="T17" b="T18"/>
            <a:pathLst>
              <a:path w="4" h="79">
                <a:moveTo>
                  <a:pt x="4" y="79"/>
                </a:moveTo>
                <a:lnTo>
                  <a:pt x="0" y="78"/>
                </a:lnTo>
                <a:lnTo>
                  <a:pt x="0" y="0"/>
                </a:lnTo>
                <a:lnTo>
                  <a:pt x="4" y="2"/>
                </a:lnTo>
                <a:lnTo>
                  <a:pt x="4" y="79"/>
                </a:lnTo>
                <a:close/>
              </a:path>
            </a:pathLst>
          </a:custGeom>
          <a:solidFill>
            <a:srgbClr val="F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43" name="Freeform 1109"/>
          <p:cNvSpPr>
            <a:spLocks/>
          </p:cNvSpPr>
          <p:nvPr/>
        </p:nvSpPr>
        <p:spPr bwMode="auto">
          <a:xfrm>
            <a:off x="847725" y="1731963"/>
            <a:ext cx="4763" cy="127000"/>
          </a:xfrm>
          <a:custGeom>
            <a:avLst/>
            <a:gdLst>
              <a:gd name="T0" fmla="*/ 4763 w 3"/>
              <a:gd name="T1" fmla="*/ 127000 h 80"/>
              <a:gd name="T2" fmla="*/ 0 w 3"/>
              <a:gd name="T3" fmla="*/ 123825 h 80"/>
              <a:gd name="T4" fmla="*/ 0 w 3"/>
              <a:gd name="T5" fmla="*/ 0 h 80"/>
              <a:gd name="T6" fmla="*/ 4763 w 3"/>
              <a:gd name="T7" fmla="*/ 3175 h 80"/>
              <a:gd name="T8" fmla="*/ 4763 w 3"/>
              <a:gd name="T9" fmla="*/ 127000 h 80"/>
              <a:gd name="T10" fmla="*/ 0 60000 65536"/>
              <a:gd name="T11" fmla="*/ 0 60000 65536"/>
              <a:gd name="T12" fmla="*/ 0 60000 65536"/>
              <a:gd name="T13" fmla="*/ 0 60000 65536"/>
              <a:gd name="T14" fmla="*/ 0 60000 65536"/>
              <a:gd name="T15" fmla="*/ 0 w 3"/>
              <a:gd name="T16" fmla="*/ 0 h 80"/>
              <a:gd name="T17" fmla="*/ 3 w 3"/>
              <a:gd name="T18" fmla="*/ 80 h 80"/>
            </a:gdLst>
            <a:ahLst/>
            <a:cxnLst>
              <a:cxn ang="T10">
                <a:pos x="T0" y="T1"/>
              </a:cxn>
              <a:cxn ang="T11">
                <a:pos x="T2" y="T3"/>
              </a:cxn>
              <a:cxn ang="T12">
                <a:pos x="T4" y="T5"/>
              </a:cxn>
              <a:cxn ang="T13">
                <a:pos x="T6" y="T7"/>
              </a:cxn>
              <a:cxn ang="T14">
                <a:pos x="T8" y="T9"/>
              </a:cxn>
            </a:cxnLst>
            <a:rect l="T15" t="T16" r="T17" b="T18"/>
            <a:pathLst>
              <a:path w="3" h="80">
                <a:moveTo>
                  <a:pt x="3" y="80"/>
                </a:moveTo>
                <a:lnTo>
                  <a:pt x="0" y="78"/>
                </a:lnTo>
                <a:lnTo>
                  <a:pt x="0" y="0"/>
                </a:lnTo>
                <a:lnTo>
                  <a:pt x="3" y="2"/>
                </a:lnTo>
                <a:lnTo>
                  <a:pt x="3" y="80"/>
                </a:lnTo>
                <a:close/>
              </a:path>
            </a:pathLst>
          </a:custGeom>
          <a:solidFill>
            <a:srgbClr val="F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44" name="Freeform 1110"/>
          <p:cNvSpPr>
            <a:spLocks/>
          </p:cNvSpPr>
          <p:nvPr/>
        </p:nvSpPr>
        <p:spPr bwMode="auto">
          <a:xfrm>
            <a:off x="844550" y="1727200"/>
            <a:ext cx="3175" cy="128588"/>
          </a:xfrm>
          <a:custGeom>
            <a:avLst/>
            <a:gdLst>
              <a:gd name="T0" fmla="*/ 3175 w 2"/>
              <a:gd name="T1" fmla="*/ 128588 h 81"/>
              <a:gd name="T2" fmla="*/ 0 w 2"/>
              <a:gd name="T3" fmla="*/ 123825 h 81"/>
              <a:gd name="T4" fmla="*/ 0 w 2"/>
              <a:gd name="T5" fmla="*/ 0 h 81"/>
              <a:gd name="T6" fmla="*/ 3175 w 2"/>
              <a:gd name="T7" fmla="*/ 4763 h 81"/>
              <a:gd name="T8" fmla="*/ 3175 w 2"/>
              <a:gd name="T9" fmla="*/ 128588 h 81"/>
              <a:gd name="T10" fmla="*/ 0 60000 65536"/>
              <a:gd name="T11" fmla="*/ 0 60000 65536"/>
              <a:gd name="T12" fmla="*/ 0 60000 65536"/>
              <a:gd name="T13" fmla="*/ 0 60000 65536"/>
              <a:gd name="T14" fmla="*/ 0 60000 65536"/>
              <a:gd name="T15" fmla="*/ 0 w 2"/>
              <a:gd name="T16" fmla="*/ 0 h 81"/>
              <a:gd name="T17" fmla="*/ 2 w 2"/>
              <a:gd name="T18" fmla="*/ 81 h 81"/>
            </a:gdLst>
            <a:ahLst/>
            <a:cxnLst>
              <a:cxn ang="T10">
                <a:pos x="T0" y="T1"/>
              </a:cxn>
              <a:cxn ang="T11">
                <a:pos x="T2" y="T3"/>
              </a:cxn>
              <a:cxn ang="T12">
                <a:pos x="T4" y="T5"/>
              </a:cxn>
              <a:cxn ang="T13">
                <a:pos x="T6" y="T7"/>
              </a:cxn>
              <a:cxn ang="T14">
                <a:pos x="T8" y="T9"/>
              </a:cxn>
            </a:cxnLst>
            <a:rect l="T15" t="T16" r="T17" b="T18"/>
            <a:pathLst>
              <a:path w="2" h="81">
                <a:moveTo>
                  <a:pt x="2" y="81"/>
                </a:moveTo>
                <a:lnTo>
                  <a:pt x="0" y="78"/>
                </a:lnTo>
                <a:lnTo>
                  <a:pt x="0" y="0"/>
                </a:lnTo>
                <a:lnTo>
                  <a:pt x="2" y="3"/>
                </a:lnTo>
                <a:lnTo>
                  <a:pt x="2" y="81"/>
                </a:lnTo>
                <a:close/>
              </a:path>
            </a:pathLst>
          </a:custGeom>
          <a:solidFill>
            <a:srgbClr val="E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45" name="Freeform 1111"/>
          <p:cNvSpPr>
            <a:spLocks/>
          </p:cNvSpPr>
          <p:nvPr/>
        </p:nvSpPr>
        <p:spPr bwMode="auto">
          <a:xfrm>
            <a:off x="842963" y="1724025"/>
            <a:ext cx="1587" cy="127000"/>
          </a:xfrm>
          <a:custGeom>
            <a:avLst/>
            <a:gdLst>
              <a:gd name="T0" fmla="*/ 1587 w 1"/>
              <a:gd name="T1" fmla="*/ 127000 h 80"/>
              <a:gd name="T2" fmla="*/ 0 w 1"/>
              <a:gd name="T3" fmla="*/ 122238 h 80"/>
              <a:gd name="T4" fmla="*/ 0 w 1"/>
              <a:gd name="T5" fmla="*/ 0 h 80"/>
              <a:gd name="T6" fmla="*/ 1587 w 1"/>
              <a:gd name="T7" fmla="*/ 3175 h 80"/>
              <a:gd name="T8" fmla="*/ 1587 w 1"/>
              <a:gd name="T9" fmla="*/ 127000 h 80"/>
              <a:gd name="T10" fmla="*/ 0 60000 65536"/>
              <a:gd name="T11" fmla="*/ 0 60000 65536"/>
              <a:gd name="T12" fmla="*/ 0 60000 65536"/>
              <a:gd name="T13" fmla="*/ 0 60000 65536"/>
              <a:gd name="T14" fmla="*/ 0 60000 65536"/>
              <a:gd name="T15" fmla="*/ 0 w 1"/>
              <a:gd name="T16" fmla="*/ 0 h 80"/>
              <a:gd name="T17" fmla="*/ 1 w 1"/>
              <a:gd name="T18" fmla="*/ 80 h 80"/>
            </a:gdLst>
            <a:ahLst/>
            <a:cxnLst>
              <a:cxn ang="T10">
                <a:pos x="T0" y="T1"/>
              </a:cxn>
              <a:cxn ang="T11">
                <a:pos x="T2" y="T3"/>
              </a:cxn>
              <a:cxn ang="T12">
                <a:pos x="T4" y="T5"/>
              </a:cxn>
              <a:cxn ang="T13">
                <a:pos x="T6" y="T7"/>
              </a:cxn>
              <a:cxn ang="T14">
                <a:pos x="T8" y="T9"/>
              </a:cxn>
            </a:cxnLst>
            <a:rect l="T15" t="T16" r="T17" b="T18"/>
            <a:pathLst>
              <a:path w="1" h="80">
                <a:moveTo>
                  <a:pt x="1" y="80"/>
                </a:moveTo>
                <a:lnTo>
                  <a:pt x="0" y="77"/>
                </a:lnTo>
                <a:lnTo>
                  <a:pt x="0" y="0"/>
                </a:lnTo>
                <a:lnTo>
                  <a:pt x="1" y="2"/>
                </a:lnTo>
                <a:lnTo>
                  <a:pt x="1" y="80"/>
                </a:lnTo>
                <a:close/>
              </a:path>
            </a:pathLst>
          </a:custGeom>
          <a:solidFill>
            <a:srgbClr val="E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46" name="Freeform 1112"/>
          <p:cNvSpPr>
            <a:spLocks/>
          </p:cNvSpPr>
          <p:nvPr/>
        </p:nvSpPr>
        <p:spPr bwMode="auto">
          <a:xfrm>
            <a:off x="842963" y="1679575"/>
            <a:ext cx="230187" cy="66675"/>
          </a:xfrm>
          <a:custGeom>
            <a:avLst/>
            <a:gdLst>
              <a:gd name="T0" fmla="*/ 147637 w 145"/>
              <a:gd name="T1" fmla="*/ 0 h 42"/>
              <a:gd name="T2" fmla="*/ 161925 w 145"/>
              <a:gd name="T3" fmla="*/ 0 h 42"/>
              <a:gd name="T4" fmla="*/ 174625 w 145"/>
              <a:gd name="T5" fmla="*/ 1588 h 42"/>
              <a:gd name="T6" fmla="*/ 185737 w 145"/>
              <a:gd name="T7" fmla="*/ 3175 h 42"/>
              <a:gd name="T8" fmla="*/ 196850 w 145"/>
              <a:gd name="T9" fmla="*/ 3175 h 42"/>
              <a:gd name="T10" fmla="*/ 206375 w 145"/>
              <a:gd name="T11" fmla="*/ 6350 h 42"/>
              <a:gd name="T12" fmla="*/ 215900 w 145"/>
              <a:gd name="T13" fmla="*/ 9525 h 42"/>
              <a:gd name="T14" fmla="*/ 222250 w 145"/>
              <a:gd name="T15" fmla="*/ 12700 h 42"/>
              <a:gd name="T16" fmla="*/ 227012 w 145"/>
              <a:gd name="T17" fmla="*/ 15875 h 42"/>
              <a:gd name="T18" fmla="*/ 228600 w 145"/>
              <a:gd name="T19" fmla="*/ 19050 h 42"/>
              <a:gd name="T20" fmla="*/ 230187 w 145"/>
              <a:gd name="T21" fmla="*/ 22225 h 42"/>
              <a:gd name="T22" fmla="*/ 230187 w 145"/>
              <a:gd name="T23" fmla="*/ 26988 h 42"/>
              <a:gd name="T24" fmla="*/ 227012 w 145"/>
              <a:gd name="T25" fmla="*/ 33338 h 42"/>
              <a:gd name="T26" fmla="*/ 222250 w 145"/>
              <a:gd name="T27" fmla="*/ 38100 h 42"/>
              <a:gd name="T28" fmla="*/ 215900 w 145"/>
              <a:gd name="T29" fmla="*/ 41275 h 42"/>
              <a:gd name="T30" fmla="*/ 207962 w 145"/>
              <a:gd name="T31" fmla="*/ 46037 h 42"/>
              <a:gd name="T32" fmla="*/ 196850 w 145"/>
              <a:gd name="T33" fmla="*/ 49212 h 42"/>
              <a:gd name="T34" fmla="*/ 187325 w 145"/>
              <a:gd name="T35" fmla="*/ 53975 h 42"/>
              <a:gd name="T36" fmla="*/ 176212 w 145"/>
              <a:gd name="T37" fmla="*/ 57150 h 42"/>
              <a:gd name="T38" fmla="*/ 163512 w 145"/>
              <a:gd name="T39" fmla="*/ 58738 h 42"/>
              <a:gd name="T40" fmla="*/ 149225 w 145"/>
              <a:gd name="T41" fmla="*/ 61913 h 42"/>
              <a:gd name="T42" fmla="*/ 134937 w 145"/>
              <a:gd name="T43" fmla="*/ 63500 h 42"/>
              <a:gd name="T44" fmla="*/ 120650 w 145"/>
              <a:gd name="T45" fmla="*/ 66675 h 42"/>
              <a:gd name="T46" fmla="*/ 104775 w 145"/>
              <a:gd name="T47" fmla="*/ 66675 h 42"/>
              <a:gd name="T48" fmla="*/ 84137 w 145"/>
              <a:gd name="T49" fmla="*/ 66675 h 42"/>
              <a:gd name="T50" fmla="*/ 69850 w 145"/>
              <a:gd name="T51" fmla="*/ 66675 h 42"/>
              <a:gd name="T52" fmla="*/ 57150 w 145"/>
              <a:gd name="T53" fmla="*/ 66675 h 42"/>
              <a:gd name="T54" fmla="*/ 46037 w 145"/>
              <a:gd name="T55" fmla="*/ 65088 h 42"/>
              <a:gd name="T56" fmla="*/ 33337 w 145"/>
              <a:gd name="T57" fmla="*/ 61913 h 42"/>
              <a:gd name="T58" fmla="*/ 25400 w 145"/>
              <a:gd name="T59" fmla="*/ 61913 h 42"/>
              <a:gd name="T60" fmla="*/ 15875 w 145"/>
              <a:gd name="T61" fmla="*/ 58738 h 42"/>
              <a:gd name="T62" fmla="*/ 9525 w 145"/>
              <a:gd name="T63" fmla="*/ 55563 h 42"/>
              <a:gd name="T64" fmla="*/ 4762 w 145"/>
              <a:gd name="T65" fmla="*/ 52388 h 42"/>
              <a:gd name="T66" fmla="*/ 1587 w 145"/>
              <a:gd name="T67" fmla="*/ 47625 h 42"/>
              <a:gd name="T68" fmla="*/ 0 w 145"/>
              <a:gd name="T69" fmla="*/ 44450 h 42"/>
              <a:gd name="T70" fmla="*/ 0 w 145"/>
              <a:gd name="T71" fmla="*/ 39687 h 42"/>
              <a:gd name="T72" fmla="*/ 4762 w 145"/>
              <a:gd name="T73" fmla="*/ 33338 h 42"/>
              <a:gd name="T74" fmla="*/ 9525 w 145"/>
              <a:gd name="T75" fmla="*/ 30163 h 42"/>
              <a:gd name="T76" fmla="*/ 15875 w 145"/>
              <a:gd name="T77" fmla="*/ 25400 h 42"/>
              <a:gd name="T78" fmla="*/ 25400 w 145"/>
              <a:gd name="T79" fmla="*/ 22225 h 42"/>
              <a:gd name="T80" fmla="*/ 33337 w 145"/>
              <a:gd name="T81" fmla="*/ 17462 h 42"/>
              <a:gd name="T82" fmla="*/ 44450 w 145"/>
              <a:gd name="T83" fmla="*/ 14288 h 42"/>
              <a:gd name="T84" fmla="*/ 57150 w 145"/>
              <a:gd name="T85" fmla="*/ 11112 h 42"/>
              <a:gd name="T86" fmla="*/ 69850 w 145"/>
              <a:gd name="T87" fmla="*/ 7938 h 42"/>
              <a:gd name="T88" fmla="*/ 82550 w 145"/>
              <a:gd name="T89" fmla="*/ 4762 h 42"/>
              <a:gd name="T90" fmla="*/ 96837 w 145"/>
              <a:gd name="T91" fmla="*/ 3175 h 42"/>
              <a:gd name="T92" fmla="*/ 111125 w 145"/>
              <a:gd name="T93" fmla="*/ 1588 h 42"/>
              <a:gd name="T94" fmla="*/ 125412 w 145"/>
              <a:gd name="T95" fmla="*/ 1588 h 42"/>
              <a:gd name="T96" fmla="*/ 147637 w 145"/>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5"/>
              <a:gd name="T148" fmla="*/ 0 h 42"/>
              <a:gd name="T149" fmla="*/ 145 w 145"/>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5" h="42">
                <a:moveTo>
                  <a:pt x="93" y="0"/>
                </a:moveTo>
                <a:lnTo>
                  <a:pt x="102" y="0"/>
                </a:lnTo>
                <a:lnTo>
                  <a:pt x="110" y="1"/>
                </a:lnTo>
                <a:lnTo>
                  <a:pt x="117" y="2"/>
                </a:lnTo>
                <a:lnTo>
                  <a:pt x="124" y="2"/>
                </a:lnTo>
                <a:lnTo>
                  <a:pt x="130" y="4"/>
                </a:lnTo>
                <a:lnTo>
                  <a:pt x="136" y="6"/>
                </a:lnTo>
                <a:lnTo>
                  <a:pt x="140" y="8"/>
                </a:lnTo>
                <a:lnTo>
                  <a:pt x="143" y="10"/>
                </a:lnTo>
                <a:lnTo>
                  <a:pt x="144" y="12"/>
                </a:lnTo>
                <a:lnTo>
                  <a:pt x="145" y="14"/>
                </a:lnTo>
                <a:lnTo>
                  <a:pt x="145" y="17"/>
                </a:lnTo>
                <a:lnTo>
                  <a:pt x="143" y="21"/>
                </a:lnTo>
                <a:lnTo>
                  <a:pt x="140" y="24"/>
                </a:lnTo>
                <a:lnTo>
                  <a:pt x="136" y="26"/>
                </a:lnTo>
                <a:lnTo>
                  <a:pt x="131" y="29"/>
                </a:lnTo>
                <a:lnTo>
                  <a:pt x="124" y="31"/>
                </a:lnTo>
                <a:lnTo>
                  <a:pt x="118" y="34"/>
                </a:lnTo>
                <a:lnTo>
                  <a:pt x="111" y="36"/>
                </a:lnTo>
                <a:lnTo>
                  <a:pt x="103" y="37"/>
                </a:lnTo>
                <a:lnTo>
                  <a:pt x="94" y="39"/>
                </a:lnTo>
                <a:lnTo>
                  <a:pt x="85" y="40"/>
                </a:lnTo>
                <a:lnTo>
                  <a:pt x="76" y="42"/>
                </a:lnTo>
                <a:lnTo>
                  <a:pt x="66" y="42"/>
                </a:lnTo>
                <a:lnTo>
                  <a:pt x="53" y="42"/>
                </a:lnTo>
                <a:lnTo>
                  <a:pt x="44" y="42"/>
                </a:lnTo>
                <a:lnTo>
                  <a:pt x="36" y="42"/>
                </a:lnTo>
                <a:lnTo>
                  <a:pt x="29" y="41"/>
                </a:lnTo>
                <a:lnTo>
                  <a:pt x="21" y="39"/>
                </a:lnTo>
                <a:lnTo>
                  <a:pt x="16" y="39"/>
                </a:lnTo>
                <a:lnTo>
                  <a:pt x="10" y="37"/>
                </a:lnTo>
                <a:lnTo>
                  <a:pt x="6" y="35"/>
                </a:lnTo>
                <a:lnTo>
                  <a:pt x="3" y="33"/>
                </a:lnTo>
                <a:lnTo>
                  <a:pt x="1" y="30"/>
                </a:lnTo>
                <a:lnTo>
                  <a:pt x="0" y="28"/>
                </a:lnTo>
                <a:lnTo>
                  <a:pt x="0" y="25"/>
                </a:lnTo>
                <a:lnTo>
                  <a:pt x="3" y="21"/>
                </a:lnTo>
                <a:lnTo>
                  <a:pt x="6" y="19"/>
                </a:lnTo>
                <a:lnTo>
                  <a:pt x="10" y="16"/>
                </a:lnTo>
                <a:lnTo>
                  <a:pt x="16" y="14"/>
                </a:lnTo>
                <a:lnTo>
                  <a:pt x="21" y="11"/>
                </a:lnTo>
                <a:lnTo>
                  <a:pt x="28" y="9"/>
                </a:lnTo>
                <a:lnTo>
                  <a:pt x="36" y="7"/>
                </a:lnTo>
                <a:lnTo>
                  <a:pt x="44" y="5"/>
                </a:lnTo>
                <a:lnTo>
                  <a:pt x="52" y="3"/>
                </a:lnTo>
                <a:lnTo>
                  <a:pt x="61" y="2"/>
                </a:lnTo>
                <a:lnTo>
                  <a:pt x="70" y="1"/>
                </a:lnTo>
                <a:lnTo>
                  <a:pt x="79" y="1"/>
                </a:lnTo>
                <a:lnTo>
                  <a:pt x="93" y="0"/>
                </a:lnTo>
                <a:close/>
              </a:path>
            </a:pathLst>
          </a:custGeom>
          <a:solidFill>
            <a:srgbClr val="B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47" name="Freeform 1113"/>
          <p:cNvSpPr>
            <a:spLocks/>
          </p:cNvSpPr>
          <p:nvPr/>
        </p:nvSpPr>
        <p:spPr bwMode="auto">
          <a:xfrm>
            <a:off x="827088" y="1844675"/>
            <a:ext cx="230187" cy="44450"/>
          </a:xfrm>
          <a:custGeom>
            <a:avLst/>
            <a:gdLst>
              <a:gd name="T0" fmla="*/ 230187 w 145"/>
              <a:gd name="T1" fmla="*/ 0 h 28"/>
              <a:gd name="T2" fmla="*/ 230187 w 145"/>
              <a:gd name="T3" fmla="*/ 4763 h 28"/>
              <a:gd name="T4" fmla="*/ 227012 w 145"/>
              <a:gd name="T5" fmla="*/ 11113 h 28"/>
              <a:gd name="T6" fmla="*/ 222250 w 145"/>
              <a:gd name="T7" fmla="*/ 15875 h 28"/>
              <a:gd name="T8" fmla="*/ 215900 w 145"/>
              <a:gd name="T9" fmla="*/ 19050 h 28"/>
              <a:gd name="T10" fmla="*/ 207962 w 145"/>
              <a:gd name="T11" fmla="*/ 23812 h 28"/>
              <a:gd name="T12" fmla="*/ 196850 w 145"/>
              <a:gd name="T13" fmla="*/ 26988 h 28"/>
              <a:gd name="T14" fmla="*/ 187325 w 145"/>
              <a:gd name="T15" fmla="*/ 30163 h 28"/>
              <a:gd name="T16" fmla="*/ 176212 w 145"/>
              <a:gd name="T17" fmla="*/ 34925 h 28"/>
              <a:gd name="T18" fmla="*/ 163512 w 145"/>
              <a:gd name="T19" fmla="*/ 36513 h 28"/>
              <a:gd name="T20" fmla="*/ 149225 w 145"/>
              <a:gd name="T21" fmla="*/ 39688 h 28"/>
              <a:gd name="T22" fmla="*/ 134937 w 145"/>
              <a:gd name="T23" fmla="*/ 41275 h 28"/>
              <a:gd name="T24" fmla="*/ 120650 w 145"/>
              <a:gd name="T25" fmla="*/ 44450 h 28"/>
              <a:gd name="T26" fmla="*/ 104775 w 145"/>
              <a:gd name="T27" fmla="*/ 44450 h 28"/>
              <a:gd name="T28" fmla="*/ 84137 w 145"/>
              <a:gd name="T29" fmla="*/ 44450 h 28"/>
              <a:gd name="T30" fmla="*/ 69850 w 145"/>
              <a:gd name="T31" fmla="*/ 44450 h 28"/>
              <a:gd name="T32" fmla="*/ 57150 w 145"/>
              <a:gd name="T33" fmla="*/ 44450 h 28"/>
              <a:gd name="T34" fmla="*/ 46037 w 145"/>
              <a:gd name="T35" fmla="*/ 42863 h 28"/>
              <a:gd name="T36" fmla="*/ 33337 w 145"/>
              <a:gd name="T37" fmla="*/ 39688 h 28"/>
              <a:gd name="T38" fmla="*/ 25400 w 145"/>
              <a:gd name="T39" fmla="*/ 39688 h 28"/>
              <a:gd name="T40" fmla="*/ 15875 w 145"/>
              <a:gd name="T41" fmla="*/ 34925 h 28"/>
              <a:gd name="T42" fmla="*/ 9525 w 145"/>
              <a:gd name="T43" fmla="*/ 33338 h 28"/>
              <a:gd name="T44" fmla="*/ 4762 w 145"/>
              <a:gd name="T45" fmla="*/ 30163 h 28"/>
              <a:gd name="T46" fmla="*/ 1587 w 145"/>
              <a:gd name="T47" fmla="*/ 25400 h 28"/>
              <a:gd name="T48" fmla="*/ 0 w 145"/>
              <a:gd name="T49" fmla="*/ 20638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5"/>
              <a:gd name="T76" fmla="*/ 0 h 28"/>
              <a:gd name="T77" fmla="*/ 145 w 145"/>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5" h="28">
                <a:moveTo>
                  <a:pt x="145" y="0"/>
                </a:moveTo>
                <a:lnTo>
                  <a:pt x="145" y="3"/>
                </a:lnTo>
                <a:lnTo>
                  <a:pt x="143" y="7"/>
                </a:lnTo>
                <a:lnTo>
                  <a:pt x="140" y="10"/>
                </a:lnTo>
                <a:lnTo>
                  <a:pt x="136" y="12"/>
                </a:lnTo>
                <a:lnTo>
                  <a:pt x="131" y="15"/>
                </a:lnTo>
                <a:lnTo>
                  <a:pt x="124" y="17"/>
                </a:lnTo>
                <a:lnTo>
                  <a:pt x="118" y="19"/>
                </a:lnTo>
                <a:lnTo>
                  <a:pt x="111" y="22"/>
                </a:lnTo>
                <a:lnTo>
                  <a:pt x="103" y="23"/>
                </a:lnTo>
                <a:lnTo>
                  <a:pt x="94" y="25"/>
                </a:lnTo>
                <a:lnTo>
                  <a:pt x="85" y="26"/>
                </a:lnTo>
                <a:lnTo>
                  <a:pt x="76" y="28"/>
                </a:lnTo>
                <a:lnTo>
                  <a:pt x="66" y="28"/>
                </a:lnTo>
                <a:lnTo>
                  <a:pt x="53" y="28"/>
                </a:lnTo>
                <a:lnTo>
                  <a:pt x="44" y="28"/>
                </a:lnTo>
                <a:lnTo>
                  <a:pt x="36" y="28"/>
                </a:lnTo>
                <a:lnTo>
                  <a:pt x="29" y="27"/>
                </a:lnTo>
                <a:lnTo>
                  <a:pt x="21" y="25"/>
                </a:lnTo>
                <a:lnTo>
                  <a:pt x="16" y="25"/>
                </a:lnTo>
                <a:lnTo>
                  <a:pt x="10" y="22"/>
                </a:lnTo>
                <a:lnTo>
                  <a:pt x="6" y="21"/>
                </a:lnTo>
                <a:lnTo>
                  <a:pt x="3" y="19"/>
                </a:lnTo>
                <a:lnTo>
                  <a:pt x="1" y="16"/>
                </a:lnTo>
                <a:lnTo>
                  <a:pt x="0" y="1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448" name="Freeform 1114"/>
          <p:cNvSpPr>
            <a:spLocks/>
          </p:cNvSpPr>
          <p:nvPr/>
        </p:nvSpPr>
        <p:spPr bwMode="auto">
          <a:xfrm>
            <a:off x="842963" y="1679575"/>
            <a:ext cx="230187" cy="66675"/>
          </a:xfrm>
          <a:custGeom>
            <a:avLst/>
            <a:gdLst>
              <a:gd name="T0" fmla="*/ 147637 w 145"/>
              <a:gd name="T1" fmla="*/ 0 h 42"/>
              <a:gd name="T2" fmla="*/ 161925 w 145"/>
              <a:gd name="T3" fmla="*/ 0 h 42"/>
              <a:gd name="T4" fmla="*/ 174625 w 145"/>
              <a:gd name="T5" fmla="*/ 1588 h 42"/>
              <a:gd name="T6" fmla="*/ 185737 w 145"/>
              <a:gd name="T7" fmla="*/ 3175 h 42"/>
              <a:gd name="T8" fmla="*/ 196850 w 145"/>
              <a:gd name="T9" fmla="*/ 3175 h 42"/>
              <a:gd name="T10" fmla="*/ 206375 w 145"/>
              <a:gd name="T11" fmla="*/ 6350 h 42"/>
              <a:gd name="T12" fmla="*/ 215900 w 145"/>
              <a:gd name="T13" fmla="*/ 9525 h 42"/>
              <a:gd name="T14" fmla="*/ 222250 w 145"/>
              <a:gd name="T15" fmla="*/ 12700 h 42"/>
              <a:gd name="T16" fmla="*/ 227012 w 145"/>
              <a:gd name="T17" fmla="*/ 15875 h 42"/>
              <a:gd name="T18" fmla="*/ 228600 w 145"/>
              <a:gd name="T19" fmla="*/ 19050 h 42"/>
              <a:gd name="T20" fmla="*/ 230187 w 145"/>
              <a:gd name="T21" fmla="*/ 22225 h 42"/>
              <a:gd name="T22" fmla="*/ 230187 w 145"/>
              <a:gd name="T23" fmla="*/ 26988 h 42"/>
              <a:gd name="T24" fmla="*/ 227012 w 145"/>
              <a:gd name="T25" fmla="*/ 33338 h 42"/>
              <a:gd name="T26" fmla="*/ 222250 w 145"/>
              <a:gd name="T27" fmla="*/ 38100 h 42"/>
              <a:gd name="T28" fmla="*/ 215900 w 145"/>
              <a:gd name="T29" fmla="*/ 41275 h 42"/>
              <a:gd name="T30" fmla="*/ 207962 w 145"/>
              <a:gd name="T31" fmla="*/ 46037 h 42"/>
              <a:gd name="T32" fmla="*/ 196850 w 145"/>
              <a:gd name="T33" fmla="*/ 49212 h 42"/>
              <a:gd name="T34" fmla="*/ 187325 w 145"/>
              <a:gd name="T35" fmla="*/ 53975 h 42"/>
              <a:gd name="T36" fmla="*/ 176212 w 145"/>
              <a:gd name="T37" fmla="*/ 57150 h 42"/>
              <a:gd name="T38" fmla="*/ 163512 w 145"/>
              <a:gd name="T39" fmla="*/ 58738 h 42"/>
              <a:gd name="T40" fmla="*/ 149225 w 145"/>
              <a:gd name="T41" fmla="*/ 61913 h 42"/>
              <a:gd name="T42" fmla="*/ 134937 w 145"/>
              <a:gd name="T43" fmla="*/ 63500 h 42"/>
              <a:gd name="T44" fmla="*/ 120650 w 145"/>
              <a:gd name="T45" fmla="*/ 66675 h 42"/>
              <a:gd name="T46" fmla="*/ 104775 w 145"/>
              <a:gd name="T47" fmla="*/ 66675 h 42"/>
              <a:gd name="T48" fmla="*/ 84137 w 145"/>
              <a:gd name="T49" fmla="*/ 66675 h 42"/>
              <a:gd name="T50" fmla="*/ 69850 w 145"/>
              <a:gd name="T51" fmla="*/ 66675 h 42"/>
              <a:gd name="T52" fmla="*/ 57150 w 145"/>
              <a:gd name="T53" fmla="*/ 66675 h 42"/>
              <a:gd name="T54" fmla="*/ 46037 w 145"/>
              <a:gd name="T55" fmla="*/ 65088 h 42"/>
              <a:gd name="T56" fmla="*/ 33337 w 145"/>
              <a:gd name="T57" fmla="*/ 61913 h 42"/>
              <a:gd name="T58" fmla="*/ 25400 w 145"/>
              <a:gd name="T59" fmla="*/ 61913 h 42"/>
              <a:gd name="T60" fmla="*/ 15875 w 145"/>
              <a:gd name="T61" fmla="*/ 58738 h 42"/>
              <a:gd name="T62" fmla="*/ 9525 w 145"/>
              <a:gd name="T63" fmla="*/ 55563 h 42"/>
              <a:gd name="T64" fmla="*/ 4762 w 145"/>
              <a:gd name="T65" fmla="*/ 52388 h 42"/>
              <a:gd name="T66" fmla="*/ 1587 w 145"/>
              <a:gd name="T67" fmla="*/ 47625 h 42"/>
              <a:gd name="T68" fmla="*/ 0 w 145"/>
              <a:gd name="T69" fmla="*/ 44450 h 42"/>
              <a:gd name="T70" fmla="*/ 0 w 145"/>
              <a:gd name="T71" fmla="*/ 39687 h 42"/>
              <a:gd name="T72" fmla="*/ 4762 w 145"/>
              <a:gd name="T73" fmla="*/ 33338 h 42"/>
              <a:gd name="T74" fmla="*/ 9525 w 145"/>
              <a:gd name="T75" fmla="*/ 30163 h 42"/>
              <a:gd name="T76" fmla="*/ 15875 w 145"/>
              <a:gd name="T77" fmla="*/ 25400 h 42"/>
              <a:gd name="T78" fmla="*/ 25400 w 145"/>
              <a:gd name="T79" fmla="*/ 22225 h 42"/>
              <a:gd name="T80" fmla="*/ 33337 w 145"/>
              <a:gd name="T81" fmla="*/ 17462 h 42"/>
              <a:gd name="T82" fmla="*/ 44450 w 145"/>
              <a:gd name="T83" fmla="*/ 14288 h 42"/>
              <a:gd name="T84" fmla="*/ 57150 w 145"/>
              <a:gd name="T85" fmla="*/ 11112 h 42"/>
              <a:gd name="T86" fmla="*/ 69850 w 145"/>
              <a:gd name="T87" fmla="*/ 7938 h 42"/>
              <a:gd name="T88" fmla="*/ 82550 w 145"/>
              <a:gd name="T89" fmla="*/ 4762 h 42"/>
              <a:gd name="T90" fmla="*/ 96837 w 145"/>
              <a:gd name="T91" fmla="*/ 3175 h 42"/>
              <a:gd name="T92" fmla="*/ 111125 w 145"/>
              <a:gd name="T93" fmla="*/ 1588 h 42"/>
              <a:gd name="T94" fmla="*/ 125412 w 145"/>
              <a:gd name="T95" fmla="*/ 1588 h 42"/>
              <a:gd name="T96" fmla="*/ 147637 w 145"/>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5"/>
              <a:gd name="T148" fmla="*/ 0 h 42"/>
              <a:gd name="T149" fmla="*/ 145 w 145"/>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5" h="42">
                <a:moveTo>
                  <a:pt x="93" y="0"/>
                </a:moveTo>
                <a:lnTo>
                  <a:pt x="102" y="0"/>
                </a:lnTo>
                <a:lnTo>
                  <a:pt x="110" y="1"/>
                </a:lnTo>
                <a:lnTo>
                  <a:pt x="117" y="2"/>
                </a:lnTo>
                <a:lnTo>
                  <a:pt x="124" y="2"/>
                </a:lnTo>
                <a:lnTo>
                  <a:pt x="130" y="4"/>
                </a:lnTo>
                <a:lnTo>
                  <a:pt x="136" y="6"/>
                </a:lnTo>
                <a:lnTo>
                  <a:pt x="140" y="8"/>
                </a:lnTo>
                <a:lnTo>
                  <a:pt x="143" y="10"/>
                </a:lnTo>
                <a:lnTo>
                  <a:pt x="144" y="12"/>
                </a:lnTo>
                <a:lnTo>
                  <a:pt x="145" y="14"/>
                </a:lnTo>
                <a:lnTo>
                  <a:pt x="145" y="17"/>
                </a:lnTo>
                <a:lnTo>
                  <a:pt x="143" y="21"/>
                </a:lnTo>
                <a:lnTo>
                  <a:pt x="140" y="24"/>
                </a:lnTo>
                <a:lnTo>
                  <a:pt x="136" y="26"/>
                </a:lnTo>
                <a:lnTo>
                  <a:pt x="131" y="29"/>
                </a:lnTo>
                <a:lnTo>
                  <a:pt x="124" y="31"/>
                </a:lnTo>
                <a:lnTo>
                  <a:pt x="118" y="34"/>
                </a:lnTo>
                <a:lnTo>
                  <a:pt x="111" y="36"/>
                </a:lnTo>
                <a:lnTo>
                  <a:pt x="103" y="37"/>
                </a:lnTo>
                <a:lnTo>
                  <a:pt x="94" y="39"/>
                </a:lnTo>
                <a:lnTo>
                  <a:pt x="85" y="40"/>
                </a:lnTo>
                <a:lnTo>
                  <a:pt x="76" y="42"/>
                </a:lnTo>
                <a:lnTo>
                  <a:pt x="66" y="42"/>
                </a:lnTo>
                <a:lnTo>
                  <a:pt x="53" y="42"/>
                </a:lnTo>
                <a:lnTo>
                  <a:pt x="44" y="42"/>
                </a:lnTo>
                <a:lnTo>
                  <a:pt x="36" y="42"/>
                </a:lnTo>
                <a:lnTo>
                  <a:pt x="29" y="41"/>
                </a:lnTo>
                <a:lnTo>
                  <a:pt x="21" y="39"/>
                </a:lnTo>
                <a:lnTo>
                  <a:pt x="16" y="39"/>
                </a:lnTo>
                <a:lnTo>
                  <a:pt x="10" y="37"/>
                </a:lnTo>
                <a:lnTo>
                  <a:pt x="6" y="35"/>
                </a:lnTo>
                <a:lnTo>
                  <a:pt x="3" y="33"/>
                </a:lnTo>
                <a:lnTo>
                  <a:pt x="1" y="30"/>
                </a:lnTo>
                <a:lnTo>
                  <a:pt x="0" y="28"/>
                </a:lnTo>
                <a:lnTo>
                  <a:pt x="0" y="25"/>
                </a:lnTo>
                <a:lnTo>
                  <a:pt x="3" y="21"/>
                </a:lnTo>
                <a:lnTo>
                  <a:pt x="6" y="19"/>
                </a:lnTo>
                <a:lnTo>
                  <a:pt x="10" y="16"/>
                </a:lnTo>
                <a:lnTo>
                  <a:pt x="16" y="14"/>
                </a:lnTo>
                <a:lnTo>
                  <a:pt x="21" y="11"/>
                </a:lnTo>
                <a:lnTo>
                  <a:pt x="28" y="9"/>
                </a:lnTo>
                <a:lnTo>
                  <a:pt x="36" y="7"/>
                </a:lnTo>
                <a:lnTo>
                  <a:pt x="44" y="5"/>
                </a:lnTo>
                <a:lnTo>
                  <a:pt x="52" y="3"/>
                </a:lnTo>
                <a:lnTo>
                  <a:pt x="61" y="2"/>
                </a:lnTo>
                <a:lnTo>
                  <a:pt x="70" y="1"/>
                </a:lnTo>
                <a:lnTo>
                  <a:pt x="79" y="1"/>
                </a:lnTo>
                <a:lnTo>
                  <a:pt x="93"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449" name="Line 1115"/>
          <p:cNvSpPr>
            <a:spLocks noChangeShapeType="1"/>
          </p:cNvSpPr>
          <p:nvPr/>
        </p:nvSpPr>
        <p:spPr bwMode="auto">
          <a:xfrm flipV="1">
            <a:off x="1073150" y="1701800"/>
            <a:ext cx="0" cy="1238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450" name="Line 1116"/>
          <p:cNvSpPr>
            <a:spLocks noChangeShapeType="1"/>
          </p:cNvSpPr>
          <p:nvPr/>
        </p:nvSpPr>
        <p:spPr bwMode="auto">
          <a:xfrm flipV="1">
            <a:off x="842963" y="1724025"/>
            <a:ext cx="0" cy="1222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451" name="Freeform 1117"/>
          <p:cNvSpPr>
            <a:spLocks/>
          </p:cNvSpPr>
          <p:nvPr/>
        </p:nvSpPr>
        <p:spPr bwMode="auto">
          <a:xfrm>
            <a:off x="1384300" y="1743075"/>
            <a:ext cx="0" cy="87313"/>
          </a:xfrm>
          <a:custGeom>
            <a:avLst/>
            <a:gdLst>
              <a:gd name="T0" fmla="*/ 82550 h 55"/>
              <a:gd name="T1" fmla="*/ 87313 h 55"/>
              <a:gd name="T2" fmla="*/ 4763 h 55"/>
              <a:gd name="T3" fmla="*/ 0 h 55"/>
              <a:gd name="T4" fmla="*/ 82550 h 55"/>
              <a:gd name="T5" fmla="*/ 0 60000 65536"/>
              <a:gd name="T6" fmla="*/ 0 60000 65536"/>
              <a:gd name="T7" fmla="*/ 0 60000 65536"/>
              <a:gd name="T8" fmla="*/ 0 60000 65536"/>
              <a:gd name="T9" fmla="*/ 0 60000 65536"/>
              <a:gd name="T10" fmla="*/ 0 h 55"/>
              <a:gd name="T11" fmla="*/ 55 h 55"/>
            </a:gdLst>
            <a:ahLst/>
            <a:cxnLst>
              <a:cxn ang="T5">
                <a:pos x="0" y="T0"/>
              </a:cxn>
              <a:cxn ang="T6">
                <a:pos x="0" y="T1"/>
              </a:cxn>
              <a:cxn ang="T7">
                <a:pos x="0" y="T2"/>
              </a:cxn>
              <a:cxn ang="T8">
                <a:pos x="0" y="T3"/>
              </a:cxn>
              <a:cxn ang="T9">
                <a:pos x="0" y="T4"/>
              </a:cxn>
            </a:cxnLst>
            <a:rect l="0" t="T10" r="0" b="T11"/>
            <a:pathLst>
              <a:path h="55">
                <a:moveTo>
                  <a:pt x="0" y="52"/>
                </a:moveTo>
                <a:lnTo>
                  <a:pt x="0" y="55"/>
                </a:lnTo>
                <a:lnTo>
                  <a:pt x="0" y="3"/>
                </a:lnTo>
                <a:lnTo>
                  <a:pt x="0" y="0"/>
                </a:lnTo>
                <a:lnTo>
                  <a:pt x="0" y="52"/>
                </a:lnTo>
                <a:close/>
              </a:path>
            </a:pathLst>
          </a:custGeom>
          <a:solidFill>
            <a:srgbClr val="8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52" name="Freeform 1118"/>
          <p:cNvSpPr>
            <a:spLocks/>
          </p:cNvSpPr>
          <p:nvPr/>
        </p:nvSpPr>
        <p:spPr bwMode="auto">
          <a:xfrm>
            <a:off x="1381125" y="1747838"/>
            <a:ext cx="3175" cy="88900"/>
          </a:xfrm>
          <a:custGeom>
            <a:avLst/>
            <a:gdLst>
              <a:gd name="T0" fmla="*/ 3175 w 2"/>
              <a:gd name="T1" fmla="*/ 82550 h 56"/>
              <a:gd name="T2" fmla="*/ 0 w 2"/>
              <a:gd name="T3" fmla="*/ 88900 h 56"/>
              <a:gd name="T4" fmla="*/ 0 w 2"/>
              <a:gd name="T5" fmla="*/ 6350 h 56"/>
              <a:gd name="T6" fmla="*/ 3175 w 2"/>
              <a:gd name="T7" fmla="*/ 0 h 56"/>
              <a:gd name="T8" fmla="*/ 3175 w 2"/>
              <a:gd name="T9" fmla="*/ 82550 h 56"/>
              <a:gd name="T10" fmla="*/ 0 60000 65536"/>
              <a:gd name="T11" fmla="*/ 0 60000 65536"/>
              <a:gd name="T12" fmla="*/ 0 60000 65536"/>
              <a:gd name="T13" fmla="*/ 0 60000 65536"/>
              <a:gd name="T14" fmla="*/ 0 60000 65536"/>
              <a:gd name="T15" fmla="*/ 0 w 2"/>
              <a:gd name="T16" fmla="*/ 0 h 56"/>
              <a:gd name="T17" fmla="*/ 2 w 2"/>
              <a:gd name="T18" fmla="*/ 56 h 56"/>
            </a:gdLst>
            <a:ahLst/>
            <a:cxnLst>
              <a:cxn ang="T10">
                <a:pos x="T0" y="T1"/>
              </a:cxn>
              <a:cxn ang="T11">
                <a:pos x="T2" y="T3"/>
              </a:cxn>
              <a:cxn ang="T12">
                <a:pos x="T4" y="T5"/>
              </a:cxn>
              <a:cxn ang="T13">
                <a:pos x="T6" y="T7"/>
              </a:cxn>
              <a:cxn ang="T14">
                <a:pos x="T8" y="T9"/>
              </a:cxn>
            </a:cxnLst>
            <a:rect l="T15" t="T16" r="T17" b="T18"/>
            <a:pathLst>
              <a:path w="2" h="56">
                <a:moveTo>
                  <a:pt x="2" y="52"/>
                </a:moveTo>
                <a:lnTo>
                  <a:pt x="0" y="56"/>
                </a:lnTo>
                <a:lnTo>
                  <a:pt x="0" y="4"/>
                </a:lnTo>
                <a:lnTo>
                  <a:pt x="2" y="0"/>
                </a:lnTo>
                <a:lnTo>
                  <a:pt x="2" y="52"/>
                </a:lnTo>
                <a:close/>
              </a:path>
            </a:pathLst>
          </a:custGeom>
          <a:solidFill>
            <a:srgbClr val="8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53" name="Freeform 1119"/>
          <p:cNvSpPr>
            <a:spLocks/>
          </p:cNvSpPr>
          <p:nvPr/>
        </p:nvSpPr>
        <p:spPr bwMode="auto">
          <a:xfrm>
            <a:off x="1376363" y="1754188"/>
            <a:ext cx="4762" cy="87312"/>
          </a:xfrm>
          <a:custGeom>
            <a:avLst/>
            <a:gdLst>
              <a:gd name="T0" fmla="*/ 4762 w 3"/>
              <a:gd name="T1" fmla="*/ 82550 h 55"/>
              <a:gd name="T2" fmla="*/ 0 w 3"/>
              <a:gd name="T3" fmla="*/ 87312 h 55"/>
              <a:gd name="T4" fmla="*/ 0 w 3"/>
              <a:gd name="T5" fmla="*/ 3175 h 55"/>
              <a:gd name="T6" fmla="*/ 4762 w 3"/>
              <a:gd name="T7" fmla="*/ 0 h 55"/>
              <a:gd name="T8" fmla="*/ 4762 w 3"/>
              <a:gd name="T9" fmla="*/ 82550 h 55"/>
              <a:gd name="T10" fmla="*/ 0 60000 65536"/>
              <a:gd name="T11" fmla="*/ 0 60000 65536"/>
              <a:gd name="T12" fmla="*/ 0 60000 65536"/>
              <a:gd name="T13" fmla="*/ 0 60000 65536"/>
              <a:gd name="T14" fmla="*/ 0 60000 65536"/>
              <a:gd name="T15" fmla="*/ 0 w 3"/>
              <a:gd name="T16" fmla="*/ 0 h 55"/>
              <a:gd name="T17" fmla="*/ 3 w 3"/>
              <a:gd name="T18" fmla="*/ 55 h 55"/>
            </a:gdLst>
            <a:ahLst/>
            <a:cxnLst>
              <a:cxn ang="T10">
                <a:pos x="T0" y="T1"/>
              </a:cxn>
              <a:cxn ang="T11">
                <a:pos x="T2" y="T3"/>
              </a:cxn>
              <a:cxn ang="T12">
                <a:pos x="T4" y="T5"/>
              </a:cxn>
              <a:cxn ang="T13">
                <a:pos x="T6" y="T7"/>
              </a:cxn>
              <a:cxn ang="T14">
                <a:pos x="T8" y="T9"/>
              </a:cxn>
            </a:cxnLst>
            <a:rect l="T15" t="T16" r="T17" b="T18"/>
            <a:pathLst>
              <a:path w="3" h="55">
                <a:moveTo>
                  <a:pt x="3" y="52"/>
                </a:moveTo>
                <a:lnTo>
                  <a:pt x="0" y="55"/>
                </a:lnTo>
                <a:lnTo>
                  <a:pt x="0" y="2"/>
                </a:lnTo>
                <a:lnTo>
                  <a:pt x="3" y="0"/>
                </a:lnTo>
                <a:lnTo>
                  <a:pt x="3" y="52"/>
                </a:lnTo>
                <a:close/>
              </a:path>
            </a:pathLst>
          </a:custGeom>
          <a:solidFill>
            <a:srgbClr val="9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54" name="Freeform 1120"/>
          <p:cNvSpPr>
            <a:spLocks/>
          </p:cNvSpPr>
          <p:nvPr/>
        </p:nvSpPr>
        <p:spPr bwMode="auto">
          <a:xfrm>
            <a:off x="1370013" y="1757363"/>
            <a:ext cx="6350" cy="87312"/>
          </a:xfrm>
          <a:custGeom>
            <a:avLst/>
            <a:gdLst>
              <a:gd name="T0" fmla="*/ 6350 w 4"/>
              <a:gd name="T1" fmla="*/ 84137 h 55"/>
              <a:gd name="T2" fmla="*/ 0 w 4"/>
              <a:gd name="T3" fmla="*/ 87312 h 55"/>
              <a:gd name="T4" fmla="*/ 0 w 4"/>
              <a:gd name="T5" fmla="*/ 4762 h 55"/>
              <a:gd name="T6" fmla="*/ 6350 w 4"/>
              <a:gd name="T7" fmla="*/ 0 h 55"/>
              <a:gd name="T8" fmla="*/ 6350 w 4"/>
              <a:gd name="T9" fmla="*/ 84137 h 55"/>
              <a:gd name="T10" fmla="*/ 0 60000 65536"/>
              <a:gd name="T11" fmla="*/ 0 60000 65536"/>
              <a:gd name="T12" fmla="*/ 0 60000 65536"/>
              <a:gd name="T13" fmla="*/ 0 60000 65536"/>
              <a:gd name="T14" fmla="*/ 0 60000 65536"/>
              <a:gd name="T15" fmla="*/ 0 w 4"/>
              <a:gd name="T16" fmla="*/ 0 h 55"/>
              <a:gd name="T17" fmla="*/ 4 w 4"/>
              <a:gd name="T18" fmla="*/ 55 h 55"/>
            </a:gdLst>
            <a:ahLst/>
            <a:cxnLst>
              <a:cxn ang="T10">
                <a:pos x="T0" y="T1"/>
              </a:cxn>
              <a:cxn ang="T11">
                <a:pos x="T2" y="T3"/>
              </a:cxn>
              <a:cxn ang="T12">
                <a:pos x="T4" y="T5"/>
              </a:cxn>
              <a:cxn ang="T13">
                <a:pos x="T6" y="T7"/>
              </a:cxn>
              <a:cxn ang="T14">
                <a:pos x="T8" y="T9"/>
              </a:cxn>
            </a:cxnLst>
            <a:rect l="T15" t="T16" r="T17" b="T18"/>
            <a:pathLst>
              <a:path w="4" h="55">
                <a:moveTo>
                  <a:pt x="4" y="53"/>
                </a:moveTo>
                <a:lnTo>
                  <a:pt x="0" y="55"/>
                </a:lnTo>
                <a:lnTo>
                  <a:pt x="0" y="3"/>
                </a:lnTo>
                <a:lnTo>
                  <a:pt x="4" y="0"/>
                </a:lnTo>
                <a:lnTo>
                  <a:pt x="4" y="53"/>
                </a:lnTo>
                <a:close/>
              </a:path>
            </a:pathLst>
          </a:custGeom>
          <a:solidFill>
            <a:srgbClr val="9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55" name="Freeform 1121"/>
          <p:cNvSpPr>
            <a:spLocks/>
          </p:cNvSpPr>
          <p:nvPr/>
        </p:nvSpPr>
        <p:spPr bwMode="auto">
          <a:xfrm>
            <a:off x="1360488" y="1762125"/>
            <a:ext cx="9525" cy="87313"/>
          </a:xfrm>
          <a:custGeom>
            <a:avLst/>
            <a:gdLst>
              <a:gd name="T0" fmla="*/ 9525 w 6"/>
              <a:gd name="T1" fmla="*/ 82550 h 55"/>
              <a:gd name="T2" fmla="*/ 0 w 6"/>
              <a:gd name="T3" fmla="*/ 87313 h 55"/>
              <a:gd name="T4" fmla="*/ 0 w 6"/>
              <a:gd name="T5" fmla="*/ 3175 h 55"/>
              <a:gd name="T6" fmla="*/ 9525 w 6"/>
              <a:gd name="T7" fmla="*/ 0 h 55"/>
              <a:gd name="T8" fmla="*/ 9525 w 6"/>
              <a:gd name="T9" fmla="*/ 82550 h 55"/>
              <a:gd name="T10" fmla="*/ 0 60000 65536"/>
              <a:gd name="T11" fmla="*/ 0 60000 65536"/>
              <a:gd name="T12" fmla="*/ 0 60000 65536"/>
              <a:gd name="T13" fmla="*/ 0 60000 65536"/>
              <a:gd name="T14" fmla="*/ 0 60000 65536"/>
              <a:gd name="T15" fmla="*/ 0 w 6"/>
              <a:gd name="T16" fmla="*/ 0 h 55"/>
              <a:gd name="T17" fmla="*/ 6 w 6"/>
              <a:gd name="T18" fmla="*/ 55 h 55"/>
            </a:gdLst>
            <a:ahLst/>
            <a:cxnLst>
              <a:cxn ang="T10">
                <a:pos x="T0" y="T1"/>
              </a:cxn>
              <a:cxn ang="T11">
                <a:pos x="T2" y="T3"/>
              </a:cxn>
              <a:cxn ang="T12">
                <a:pos x="T4" y="T5"/>
              </a:cxn>
              <a:cxn ang="T13">
                <a:pos x="T6" y="T7"/>
              </a:cxn>
              <a:cxn ang="T14">
                <a:pos x="T8" y="T9"/>
              </a:cxn>
            </a:cxnLst>
            <a:rect l="T15" t="T16" r="T17" b="T18"/>
            <a:pathLst>
              <a:path w="6" h="55">
                <a:moveTo>
                  <a:pt x="6" y="52"/>
                </a:moveTo>
                <a:lnTo>
                  <a:pt x="0" y="55"/>
                </a:lnTo>
                <a:lnTo>
                  <a:pt x="0" y="2"/>
                </a:lnTo>
                <a:lnTo>
                  <a:pt x="6" y="0"/>
                </a:lnTo>
                <a:lnTo>
                  <a:pt x="6" y="52"/>
                </a:lnTo>
                <a:close/>
              </a:path>
            </a:pathLst>
          </a:custGeom>
          <a:solidFill>
            <a:srgbClr val="A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56" name="Freeform 1122"/>
          <p:cNvSpPr>
            <a:spLocks/>
          </p:cNvSpPr>
          <p:nvPr/>
        </p:nvSpPr>
        <p:spPr bwMode="auto">
          <a:xfrm>
            <a:off x="1350963" y="1765300"/>
            <a:ext cx="9525" cy="87313"/>
          </a:xfrm>
          <a:custGeom>
            <a:avLst/>
            <a:gdLst>
              <a:gd name="T0" fmla="*/ 9525 w 6"/>
              <a:gd name="T1" fmla="*/ 84138 h 55"/>
              <a:gd name="T2" fmla="*/ 0 w 6"/>
              <a:gd name="T3" fmla="*/ 87313 h 55"/>
              <a:gd name="T4" fmla="*/ 0 w 6"/>
              <a:gd name="T5" fmla="*/ 4763 h 55"/>
              <a:gd name="T6" fmla="*/ 9525 w 6"/>
              <a:gd name="T7" fmla="*/ 0 h 55"/>
              <a:gd name="T8" fmla="*/ 9525 w 6"/>
              <a:gd name="T9" fmla="*/ 84138 h 55"/>
              <a:gd name="T10" fmla="*/ 0 60000 65536"/>
              <a:gd name="T11" fmla="*/ 0 60000 65536"/>
              <a:gd name="T12" fmla="*/ 0 60000 65536"/>
              <a:gd name="T13" fmla="*/ 0 60000 65536"/>
              <a:gd name="T14" fmla="*/ 0 60000 65536"/>
              <a:gd name="T15" fmla="*/ 0 w 6"/>
              <a:gd name="T16" fmla="*/ 0 h 55"/>
              <a:gd name="T17" fmla="*/ 6 w 6"/>
              <a:gd name="T18" fmla="*/ 55 h 55"/>
            </a:gdLst>
            <a:ahLst/>
            <a:cxnLst>
              <a:cxn ang="T10">
                <a:pos x="T0" y="T1"/>
              </a:cxn>
              <a:cxn ang="T11">
                <a:pos x="T2" y="T3"/>
              </a:cxn>
              <a:cxn ang="T12">
                <a:pos x="T4" y="T5"/>
              </a:cxn>
              <a:cxn ang="T13">
                <a:pos x="T6" y="T7"/>
              </a:cxn>
              <a:cxn ang="T14">
                <a:pos x="T8" y="T9"/>
              </a:cxn>
            </a:cxnLst>
            <a:rect l="T15" t="T16" r="T17" b="T18"/>
            <a:pathLst>
              <a:path w="6" h="55">
                <a:moveTo>
                  <a:pt x="6" y="53"/>
                </a:moveTo>
                <a:lnTo>
                  <a:pt x="0" y="55"/>
                </a:lnTo>
                <a:lnTo>
                  <a:pt x="0" y="3"/>
                </a:lnTo>
                <a:lnTo>
                  <a:pt x="6" y="0"/>
                </a:lnTo>
                <a:lnTo>
                  <a:pt x="6" y="53"/>
                </a:lnTo>
                <a:close/>
              </a:path>
            </a:pathLst>
          </a:custGeom>
          <a:solidFill>
            <a:srgbClr val="A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57" name="Freeform 1123"/>
          <p:cNvSpPr>
            <a:spLocks/>
          </p:cNvSpPr>
          <p:nvPr/>
        </p:nvSpPr>
        <p:spPr bwMode="auto">
          <a:xfrm>
            <a:off x="1339850" y="1770063"/>
            <a:ext cx="11113" cy="85725"/>
          </a:xfrm>
          <a:custGeom>
            <a:avLst/>
            <a:gdLst>
              <a:gd name="T0" fmla="*/ 11113 w 7"/>
              <a:gd name="T1" fmla="*/ 82550 h 54"/>
              <a:gd name="T2" fmla="*/ 0 w 7"/>
              <a:gd name="T3" fmla="*/ 85725 h 54"/>
              <a:gd name="T4" fmla="*/ 0 w 7"/>
              <a:gd name="T5" fmla="*/ 3175 h 54"/>
              <a:gd name="T6" fmla="*/ 11113 w 7"/>
              <a:gd name="T7" fmla="*/ 0 h 54"/>
              <a:gd name="T8" fmla="*/ 11113 w 7"/>
              <a:gd name="T9" fmla="*/ 82550 h 54"/>
              <a:gd name="T10" fmla="*/ 0 60000 65536"/>
              <a:gd name="T11" fmla="*/ 0 60000 65536"/>
              <a:gd name="T12" fmla="*/ 0 60000 65536"/>
              <a:gd name="T13" fmla="*/ 0 60000 65536"/>
              <a:gd name="T14" fmla="*/ 0 60000 65536"/>
              <a:gd name="T15" fmla="*/ 0 w 7"/>
              <a:gd name="T16" fmla="*/ 0 h 54"/>
              <a:gd name="T17" fmla="*/ 7 w 7"/>
              <a:gd name="T18" fmla="*/ 54 h 54"/>
            </a:gdLst>
            <a:ahLst/>
            <a:cxnLst>
              <a:cxn ang="T10">
                <a:pos x="T0" y="T1"/>
              </a:cxn>
              <a:cxn ang="T11">
                <a:pos x="T2" y="T3"/>
              </a:cxn>
              <a:cxn ang="T12">
                <a:pos x="T4" y="T5"/>
              </a:cxn>
              <a:cxn ang="T13">
                <a:pos x="T6" y="T7"/>
              </a:cxn>
              <a:cxn ang="T14">
                <a:pos x="T8" y="T9"/>
              </a:cxn>
            </a:cxnLst>
            <a:rect l="T15" t="T16" r="T17" b="T18"/>
            <a:pathLst>
              <a:path w="7" h="54">
                <a:moveTo>
                  <a:pt x="7" y="52"/>
                </a:moveTo>
                <a:lnTo>
                  <a:pt x="0" y="54"/>
                </a:lnTo>
                <a:lnTo>
                  <a:pt x="0" y="2"/>
                </a:lnTo>
                <a:lnTo>
                  <a:pt x="7" y="0"/>
                </a:lnTo>
                <a:lnTo>
                  <a:pt x="7" y="52"/>
                </a:lnTo>
                <a:close/>
              </a:path>
            </a:pathLst>
          </a:custGeom>
          <a:solidFill>
            <a:srgbClr val="A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58" name="Freeform 1124"/>
          <p:cNvSpPr>
            <a:spLocks/>
          </p:cNvSpPr>
          <p:nvPr/>
        </p:nvSpPr>
        <p:spPr bwMode="auto">
          <a:xfrm>
            <a:off x="1328738" y="1773238"/>
            <a:ext cx="11112" cy="87312"/>
          </a:xfrm>
          <a:custGeom>
            <a:avLst/>
            <a:gdLst>
              <a:gd name="T0" fmla="*/ 11112 w 7"/>
              <a:gd name="T1" fmla="*/ 82550 h 55"/>
              <a:gd name="T2" fmla="*/ 0 w 7"/>
              <a:gd name="T3" fmla="*/ 87312 h 55"/>
              <a:gd name="T4" fmla="*/ 0 w 7"/>
              <a:gd name="T5" fmla="*/ 3175 h 55"/>
              <a:gd name="T6" fmla="*/ 11112 w 7"/>
              <a:gd name="T7" fmla="*/ 0 h 55"/>
              <a:gd name="T8" fmla="*/ 11112 w 7"/>
              <a:gd name="T9" fmla="*/ 82550 h 55"/>
              <a:gd name="T10" fmla="*/ 0 60000 65536"/>
              <a:gd name="T11" fmla="*/ 0 60000 65536"/>
              <a:gd name="T12" fmla="*/ 0 60000 65536"/>
              <a:gd name="T13" fmla="*/ 0 60000 65536"/>
              <a:gd name="T14" fmla="*/ 0 60000 65536"/>
              <a:gd name="T15" fmla="*/ 0 w 7"/>
              <a:gd name="T16" fmla="*/ 0 h 55"/>
              <a:gd name="T17" fmla="*/ 7 w 7"/>
              <a:gd name="T18" fmla="*/ 55 h 55"/>
            </a:gdLst>
            <a:ahLst/>
            <a:cxnLst>
              <a:cxn ang="T10">
                <a:pos x="T0" y="T1"/>
              </a:cxn>
              <a:cxn ang="T11">
                <a:pos x="T2" y="T3"/>
              </a:cxn>
              <a:cxn ang="T12">
                <a:pos x="T4" y="T5"/>
              </a:cxn>
              <a:cxn ang="T13">
                <a:pos x="T6" y="T7"/>
              </a:cxn>
              <a:cxn ang="T14">
                <a:pos x="T8" y="T9"/>
              </a:cxn>
            </a:cxnLst>
            <a:rect l="T15" t="T16" r="T17" b="T18"/>
            <a:pathLst>
              <a:path w="7" h="55">
                <a:moveTo>
                  <a:pt x="7" y="52"/>
                </a:moveTo>
                <a:lnTo>
                  <a:pt x="0" y="55"/>
                </a:lnTo>
                <a:lnTo>
                  <a:pt x="0" y="2"/>
                </a:lnTo>
                <a:lnTo>
                  <a:pt x="7" y="0"/>
                </a:lnTo>
                <a:lnTo>
                  <a:pt x="7" y="52"/>
                </a:lnTo>
                <a:close/>
              </a:path>
            </a:pathLst>
          </a:custGeom>
          <a:solidFill>
            <a:srgbClr val="B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59" name="Freeform 1125"/>
          <p:cNvSpPr>
            <a:spLocks/>
          </p:cNvSpPr>
          <p:nvPr/>
        </p:nvSpPr>
        <p:spPr bwMode="auto">
          <a:xfrm>
            <a:off x="1316038" y="1776413"/>
            <a:ext cx="12700" cy="85725"/>
          </a:xfrm>
          <a:custGeom>
            <a:avLst/>
            <a:gdLst>
              <a:gd name="T0" fmla="*/ 12700 w 8"/>
              <a:gd name="T1" fmla="*/ 84138 h 54"/>
              <a:gd name="T2" fmla="*/ 0 w 8"/>
              <a:gd name="T3" fmla="*/ 85725 h 54"/>
              <a:gd name="T4" fmla="*/ 0 w 8"/>
              <a:gd name="T5" fmla="*/ 3175 h 54"/>
              <a:gd name="T6" fmla="*/ 12700 w 8"/>
              <a:gd name="T7" fmla="*/ 0 h 54"/>
              <a:gd name="T8" fmla="*/ 12700 w 8"/>
              <a:gd name="T9" fmla="*/ 84138 h 54"/>
              <a:gd name="T10" fmla="*/ 0 60000 65536"/>
              <a:gd name="T11" fmla="*/ 0 60000 65536"/>
              <a:gd name="T12" fmla="*/ 0 60000 65536"/>
              <a:gd name="T13" fmla="*/ 0 60000 65536"/>
              <a:gd name="T14" fmla="*/ 0 60000 65536"/>
              <a:gd name="T15" fmla="*/ 0 w 8"/>
              <a:gd name="T16" fmla="*/ 0 h 54"/>
              <a:gd name="T17" fmla="*/ 8 w 8"/>
              <a:gd name="T18" fmla="*/ 54 h 54"/>
            </a:gdLst>
            <a:ahLst/>
            <a:cxnLst>
              <a:cxn ang="T10">
                <a:pos x="T0" y="T1"/>
              </a:cxn>
              <a:cxn ang="T11">
                <a:pos x="T2" y="T3"/>
              </a:cxn>
              <a:cxn ang="T12">
                <a:pos x="T4" y="T5"/>
              </a:cxn>
              <a:cxn ang="T13">
                <a:pos x="T6" y="T7"/>
              </a:cxn>
              <a:cxn ang="T14">
                <a:pos x="T8" y="T9"/>
              </a:cxn>
            </a:cxnLst>
            <a:rect l="T15" t="T16" r="T17" b="T18"/>
            <a:pathLst>
              <a:path w="8" h="54">
                <a:moveTo>
                  <a:pt x="8" y="53"/>
                </a:moveTo>
                <a:lnTo>
                  <a:pt x="0" y="54"/>
                </a:lnTo>
                <a:lnTo>
                  <a:pt x="0" y="2"/>
                </a:lnTo>
                <a:lnTo>
                  <a:pt x="8" y="0"/>
                </a:lnTo>
                <a:lnTo>
                  <a:pt x="8" y="53"/>
                </a:lnTo>
                <a:close/>
              </a:path>
            </a:pathLst>
          </a:custGeom>
          <a:solidFill>
            <a:srgbClr val="B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60" name="Freeform 1126"/>
          <p:cNvSpPr>
            <a:spLocks/>
          </p:cNvSpPr>
          <p:nvPr/>
        </p:nvSpPr>
        <p:spPr bwMode="auto">
          <a:xfrm>
            <a:off x="1301750" y="1779588"/>
            <a:ext cx="14288" cy="85725"/>
          </a:xfrm>
          <a:custGeom>
            <a:avLst/>
            <a:gdLst>
              <a:gd name="T0" fmla="*/ 14288 w 9"/>
              <a:gd name="T1" fmla="*/ 82550 h 54"/>
              <a:gd name="T2" fmla="*/ 0 w 9"/>
              <a:gd name="T3" fmla="*/ 85725 h 54"/>
              <a:gd name="T4" fmla="*/ 0 w 9"/>
              <a:gd name="T5" fmla="*/ 3175 h 54"/>
              <a:gd name="T6" fmla="*/ 14288 w 9"/>
              <a:gd name="T7" fmla="*/ 0 h 54"/>
              <a:gd name="T8" fmla="*/ 14288 w 9"/>
              <a:gd name="T9" fmla="*/ 82550 h 54"/>
              <a:gd name="T10" fmla="*/ 0 60000 65536"/>
              <a:gd name="T11" fmla="*/ 0 60000 65536"/>
              <a:gd name="T12" fmla="*/ 0 60000 65536"/>
              <a:gd name="T13" fmla="*/ 0 60000 65536"/>
              <a:gd name="T14" fmla="*/ 0 60000 65536"/>
              <a:gd name="T15" fmla="*/ 0 w 9"/>
              <a:gd name="T16" fmla="*/ 0 h 54"/>
              <a:gd name="T17" fmla="*/ 9 w 9"/>
              <a:gd name="T18" fmla="*/ 54 h 54"/>
            </a:gdLst>
            <a:ahLst/>
            <a:cxnLst>
              <a:cxn ang="T10">
                <a:pos x="T0" y="T1"/>
              </a:cxn>
              <a:cxn ang="T11">
                <a:pos x="T2" y="T3"/>
              </a:cxn>
              <a:cxn ang="T12">
                <a:pos x="T4" y="T5"/>
              </a:cxn>
              <a:cxn ang="T13">
                <a:pos x="T6" y="T7"/>
              </a:cxn>
              <a:cxn ang="T14">
                <a:pos x="T8" y="T9"/>
              </a:cxn>
            </a:cxnLst>
            <a:rect l="T15" t="T16" r="T17" b="T18"/>
            <a:pathLst>
              <a:path w="9" h="54">
                <a:moveTo>
                  <a:pt x="9" y="52"/>
                </a:moveTo>
                <a:lnTo>
                  <a:pt x="0" y="54"/>
                </a:lnTo>
                <a:lnTo>
                  <a:pt x="0" y="2"/>
                </a:lnTo>
                <a:lnTo>
                  <a:pt x="9" y="0"/>
                </a:lnTo>
                <a:lnTo>
                  <a:pt x="9" y="52"/>
                </a:lnTo>
                <a:close/>
              </a:path>
            </a:pathLst>
          </a:custGeom>
          <a:solidFill>
            <a:srgbClr val="C3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61" name="Freeform 1127"/>
          <p:cNvSpPr>
            <a:spLocks/>
          </p:cNvSpPr>
          <p:nvPr/>
        </p:nvSpPr>
        <p:spPr bwMode="auto">
          <a:xfrm>
            <a:off x="1287463" y="1782763"/>
            <a:ext cx="14287" cy="84137"/>
          </a:xfrm>
          <a:custGeom>
            <a:avLst/>
            <a:gdLst>
              <a:gd name="T0" fmla="*/ 14287 w 9"/>
              <a:gd name="T1" fmla="*/ 82550 h 53"/>
              <a:gd name="T2" fmla="*/ 0 w 9"/>
              <a:gd name="T3" fmla="*/ 84137 h 53"/>
              <a:gd name="T4" fmla="*/ 0 w 9"/>
              <a:gd name="T5" fmla="*/ 0 h 53"/>
              <a:gd name="T6" fmla="*/ 14287 w 9"/>
              <a:gd name="T7" fmla="*/ 0 h 53"/>
              <a:gd name="T8" fmla="*/ 14287 w 9"/>
              <a:gd name="T9" fmla="*/ 82550 h 53"/>
              <a:gd name="T10" fmla="*/ 0 60000 65536"/>
              <a:gd name="T11" fmla="*/ 0 60000 65536"/>
              <a:gd name="T12" fmla="*/ 0 60000 65536"/>
              <a:gd name="T13" fmla="*/ 0 60000 65536"/>
              <a:gd name="T14" fmla="*/ 0 60000 65536"/>
              <a:gd name="T15" fmla="*/ 0 w 9"/>
              <a:gd name="T16" fmla="*/ 0 h 53"/>
              <a:gd name="T17" fmla="*/ 9 w 9"/>
              <a:gd name="T18" fmla="*/ 53 h 53"/>
            </a:gdLst>
            <a:ahLst/>
            <a:cxnLst>
              <a:cxn ang="T10">
                <a:pos x="T0" y="T1"/>
              </a:cxn>
              <a:cxn ang="T11">
                <a:pos x="T2" y="T3"/>
              </a:cxn>
              <a:cxn ang="T12">
                <a:pos x="T4" y="T5"/>
              </a:cxn>
              <a:cxn ang="T13">
                <a:pos x="T6" y="T7"/>
              </a:cxn>
              <a:cxn ang="T14">
                <a:pos x="T8" y="T9"/>
              </a:cxn>
            </a:cxnLst>
            <a:rect l="T15" t="T16" r="T17" b="T18"/>
            <a:pathLst>
              <a:path w="9" h="53">
                <a:moveTo>
                  <a:pt x="9" y="52"/>
                </a:moveTo>
                <a:lnTo>
                  <a:pt x="0" y="53"/>
                </a:lnTo>
                <a:lnTo>
                  <a:pt x="0" y="0"/>
                </a:lnTo>
                <a:lnTo>
                  <a:pt x="9" y="0"/>
                </a:lnTo>
                <a:lnTo>
                  <a:pt x="9" y="52"/>
                </a:lnTo>
                <a:close/>
              </a:path>
            </a:pathLst>
          </a:custGeom>
          <a:solidFill>
            <a:srgbClr val="C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62" name="Freeform 1128"/>
          <p:cNvSpPr>
            <a:spLocks/>
          </p:cNvSpPr>
          <p:nvPr/>
        </p:nvSpPr>
        <p:spPr bwMode="auto">
          <a:xfrm>
            <a:off x="1273175" y="1782763"/>
            <a:ext cx="14288" cy="87312"/>
          </a:xfrm>
          <a:custGeom>
            <a:avLst/>
            <a:gdLst>
              <a:gd name="T0" fmla="*/ 14288 w 9"/>
              <a:gd name="T1" fmla="*/ 84137 h 55"/>
              <a:gd name="T2" fmla="*/ 0 w 9"/>
              <a:gd name="T3" fmla="*/ 87312 h 55"/>
              <a:gd name="T4" fmla="*/ 0 w 9"/>
              <a:gd name="T5" fmla="*/ 3175 h 55"/>
              <a:gd name="T6" fmla="*/ 14288 w 9"/>
              <a:gd name="T7" fmla="*/ 0 h 55"/>
              <a:gd name="T8" fmla="*/ 14288 w 9"/>
              <a:gd name="T9" fmla="*/ 84137 h 55"/>
              <a:gd name="T10" fmla="*/ 0 60000 65536"/>
              <a:gd name="T11" fmla="*/ 0 60000 65536"/>
              <a:gd name="T12" fmla="*/ 0 60000 65536"/>
              <a:gd name="T13" fmla="*/ 0 60000 65536"/>
              <a:gd name="T14" fmla="*/ 0 60000 65536"/>
              <a:gd name="T15" fmla="*/ 0 w 9"/>
              <a:gd name="T16" fmla="*/ 0 h 55"/>
              <a:gd name="T17" fmla="*/ 9 w 9"/>
              <a:gd name="T18" fmla="*/ 55 h 55"/>
            </a:gdLst>
            <a:ahLst/>
            <a:cxnLst>
              <a:cxn ang="T10">
                <a:pos x="T0" y="T1"/>
              </a:cxn>
              <a:cxn ang="T11">
                <a:pos x="T2" y="T3"/>
              </a:cxn>
              <a:cxn ang="T12">
                <a:pos x="T4" y="T5"/>
              </a:cxn>
              <a:cxn ang="T13">
                <a:pos x="T6" y="T7"/>
              </a:cxn>
              <a:cxn ang="T14">
                <a:pos x="T8" y="T9"/>
              </a:cxn>
            </a:cxnLst>
            <a:rect l="T15" t="T16" r="T17" b="T18"/>
            <a:pathLst>
              <a:path w="9" h="55">
                <a:moveTo>
                  <a:pt x="9" y="53"/>
                </a:moveTo>
                <a:lnTo>
                  <a:pt x="0" y="55"/>
                </a:lnTo>
                <a:lnTo>
                  <a:pt x="0" y="2"/>
                </a:lnTo>
                <a:lnTo>
                  <a:pt x="9" y="0"/>
                </a:lnTo>
                <a:lnTo>
                  <a:pt x="9" y="53"/>
                </a:lnTo>
                <a:close/>
              </a:path>
            </a:pathLst>
          </a:custGeom>
          <a:solidFill>
            <a:srgbClr val="D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63" name="Rectangle 1129"/>
          <p:cNvSpPr>
            <a:spLocks noChangeArrowheads="1"/>
          </p:cNvSpPr>
          <p:nvPr/>
        </p:nvSpPr>
        <p:spPr bwMode="auto">
          <a:xfrm>
            <a:off x="1258888" y="1785938"/>
            <a:ext cx="14287" cy="84137"/>
          </a:xfrm>
          <a:prstGeom prst="rect">
            <a:avLst/>
          </a:prstGeom>
          <a:solidFill>
            <a:srgbClr val="D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464" name="Freeform 1130"/>
          <p:cNvSpPr>
            <a:spLocks/>
          </p:cNvSpPr>
          <p:nvPr/>
        </p:nvSpPr>
        <p:spPr bwMode="auto">
          <a:xfrm>
            <a:off x="1236663" y="1785938"/>
            <a:ext cx="22225" cy="84137"/>
          </a:xfrm>
          <a:custGeom>
            <a:avLst/>
            <a:gdLst>
              <a:gd name="T0" fmla="*/ 22225 w 14"/>
              <a:gd name="T1" fmla="*/ 84137 h 53"/>
              <a:gd name="T2" fmla="*/ 0 w 14"/>
              <a:gd name="T3" fmla="*/ 84137 h 53"/>
              <a:gd name="T4" fmla="*/ 0 w 14"/>
              <a:gd name="T5" fmla="*/ 1587 h 53"/>
              <a:gd name="T6" fmla="*/ 22225 w 14"/>
              <a:gd name="T7" fmla="*/ 0 h 53"/>
              <a:gd name="T8" fmla="*/ 22225 w 14"/>
              <a:gd name="T9" fmla="*/ 84137 h 53"/>
              <a:gd name="T10" fmla="*/ 0 60000 65536"/>
              <a:gd name="T11" fmla="*/ 0 60000 65536"/>
              <a:gd name="T12" fmla="*/ 0 60000 65536"/>
              <a:gd name="T13" fmla="*/ 0 60000 65536"/>
              <a:gd name="T14" fmla="*/ 0 60000 65536"/>
              <a:gd name="T15" fmla="*/ 0 w 14"/>
              <a:gd name="T16" fmla="*/ 0 h 53"/>
              <a:gd name="T17" fmla="*/ 14 w 14"/>
              <a:gd name="T18" fmla="*/ 53 h 53"/>
            </a:gdLst>
            <a:ahLst/>
            <a:cxnLst>
              <a:cxn ang="T10">
                <a:pos x="T0" y="T1"/>
              </a:cxn>
              <a:cxn ang="T11">
                <a:pos x="T2" y="T3"/>
              </a:cxn>
              <a:cxn ang="T12">
                <a:pos x="T4" y="T5"/>
              </a:cxn>
              <a:cxn ang="T13">
                <a:pos x="T6" y="T7"/>
              </a:cxn>
              <a:cxn ang="T14">
                <a:pos x="T8" y="T9"/>
              </a:cxn>
            </a:cxnLst>
            <a:rect l="T15" t="T16" r="T17" b="T18"/>
            <a:pathLst>
              <a:path w="14" h="53">
                <a:moveTo>
                  <a:pt x="14" y="53"/>
                </a:moveTo>
                <a:lnTo>
                  <a:pt x="0" y="53"/>
                </a:lnTo>
                <a:lnTo>
                  <a:pt x="0" y="1"/>
                </a:lnTo>
                <a:lnTo>
                  <a:pt x="14" y="0"/>
                </a:lnTo>
                <a:lnTo>
                  <a:pt x="14" y="53"/>
                </a:lnTo>
                <a:close/>
              </a:path>
            </a:pathLst>
          </a:custGeom>
          <a:solidFill>
            <a:srgbClr val="D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65" name="Rectangle 1131"/>
          <p:cNvSpPr>
            <a:spLocks noChangeArrowheads="1"/>
          </p:cNvSpPr>
          <p:nvPr/>
        </p:nvSpPr>
        <p:spPr bwMode="auto">
          <a:xfrm>
            <a:off x="1222375" y="1787525"/>
            <a:ext cx="14288" cy="82550"/>
          </a:xfrm>
          <a:prstGeom prst="rect">
            <a:avLst/>
          </a:prstGeom>
          <a:solidFill>
            <a:srgbClr val="E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466" name="Freeform 1132"/>
          <p:cNvSpPr>
            <a:spLocks/>
          </p:cNvSpPr>
          <p:nvPr/>
        </p:nvSpPr>
        <p:spPr bwMode="auto">
          <a:xfrm>
            <a:off x="1209675" y="1785938"/>
            <a:ext cx="12700" cy="84137"/>
          </a:xfrm>
          <a:custGeom>
            <a:avLst/>
            <a:gdLst>
              <a:gd name="T0" fmla="*/ 12700 w 8"/>
              <a:gd name="T1" fmla="*/ 84137 h 53"/>
              <a:gd name="T2" fmla="*/ 0 w 8"/>
              <a:gd name="T3" fmla="*/ 84137 h 53"/>
              <a:gd name="T4" fmla="*/ 0 w 8"/>
              <a:gd name="T5" fmla="*/ 0 h 53"/>
              <a:gd name="T6" fmla="*/ 12700 w 8"/>
              <a:gd name="T7" fmla="*/ 1587 h 53"/>
              <a:gd name="T8" fmla="*/ 12700 w 8"/>
              <a:gd name="T9" fmla="*/ 84137 h 53"/>
              <a:gd name="T10" fmla="*/ 0 60000 65536"/>
              <a:gd name="T11" fmla="*/ 0 60000 65536"/>
              <a:gd name="T12" fmla="*/ 0 60000 65536"/>
              <a:gd name="T13" fmla="*/ 0 60000 65536"/>
              <a:gd name="T14" fmla="*/ 0 60000 65536"/>
              <a:gd name="T15" fmla="*/ 0 w 8"/>
              <a:gd name="T16" fmla="*/ 0 h 53"/>
              <a:gd name="T17" fmla="*/ 8 w 8"/>
              <a:gd name="T18" fmla="*/ 53 h 53"/>
            </a:gdLst>
            <a:ahLst/>
            <a:cxnLst>
              <a:cxn ang="T10">
                <a:pos x="T0" y="T1"/>
              </a:cxn>
              <a:cxn ang="T11">
                <a:pos x="T2" y="T3"/>
              </a:cxn>
              <a:cxn ang="T12">
                <a:pos x="T4" y="T5"/>
              </a:cxn>
              <a:cxn ang="T13">
                <a:pos x="T6" y="T7"/>
              </a:cxn>
              <a:cxn ang="T14">
                <a:pos x="T8" y="T9"/>
              </a:cxn>
            </a:cxnLst>
            <a:rect l="T15" t="T16" r="T17" b="T18"/>
            <a:pathLst>
              <a:path w="8" h="53">
                <a:moveTo>
                  <a:pt x="8" y="53"/>
                </a:moveTo>
                <a:lnTo>
                  <a:pt x="0" y="53"/>
                </a:lnTo>
                <a:lnTo>
                  <a:pt x="0" y="0"/>
                </a:lnTo>
                <a:lnTo>
                  <a:pt x="8" y="1"/>
                </a:lnTo>
                <a:lnTo>
                  <a:pt x="8" y="53"/>
                </a:lnTo>
                <a:close/>
              </a:path>
            </a:pathLst>
          </a:custGeom>
          <a:solidFill>
            <a:srgbClr val="E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67" name="Freeform 1133"/>
          <p:cNvSpPr>
            <a:spLocks/>
          </p:cNvSpPr>
          <p:nvPr/>
        </p:nvSpPr>
        <p:spPr bwMode="auto">
          <a:xfrm>
            <a:off x="1198563" y="1784350"/>
            <a:ext cx="11112" cy="85725"/>
          </a:xfrm>
          <a:custGeom>
            <a:avLst/>
            <a:gdLst>
              <a:gd name="T0" fmla="*/ 11112 w 7"/>
              <a:gd name="T1" fmla="*/ 85725 h 54"/>
              <a:gd name="T2" fmla="*/ 0 w 7"/>
              <a:gd name="T3" fmla="*/ 84138 h 54"/>
              <a:gd name="T4" fmla="*/ 0 w 7"/>
              <a:gd name="T5" fmla="*/ 0 h 54"/>
              <a:gd name="T6" fmla="*/ 11112 w 7"/>
              <a:gd name="T7" fmla="*/ 1588 h 54"/>
              <a:gd name="T8" fmla="*/ 11112 w 7"/>
              <a:gd name="T9" fmla="*/ 85725 h 54"/>
              <a:gd name="T10" fmla="*/ 0 60000 65536"/>
              <a:gd name="T11" fmla="*/ 0 60000 65536"/>
              <a:gd name="T12" fmla="*/ 0 60000 65536"/>
              <a:gd name="T13" fmla="*/ 0 60000 65536"/>
              <a:gd name="T14" fmla="*/ 0 60000 65536"/>
              <a:gd name="T15" fmla="*/ 0 w 7"/>
              <a:gd name="T16" fmla="*/ 0 h 54"/>
              <a:gd name="T17" fmla="*/ 7 w 7"/>
              <a:gd name="T18" fmla="*/ 54 h 54"/>
            </a:gdLst>
            <a:ahLst/>
            <a:cxnLst>
              <a:cxn ang="T10">
                <a:pos x="T0" y="T1"/>
              </a:cxn>
              <a:cxn ang="T11">
                <a:pos x="T2" y="T3"/>
              </a:cxn>
              <a:cxn ang="T12">
                <a:pos x="T4" y="T5"/>
              </a:cxn>
              <a:cxn ang="T13">
                <a:pos x="T6" y="T7"/>
              </a:cxn>
              <a:cxn ang="T14">
                <a:pos x="T8" y="T9"/>
              </a:cxn>
            </a:cxnLst>
            <a:rect l="T15" t="T16" r="T17" b="T18"/>
            <a:pathLst>
              <a:path w="7" h="54">
                <a:moveTo>
                  <a:pt x="7" y="54"/>
                </a:moveTo>
                <a:lnTo>
                  <a:pt x="0" y="53"/>
                </a:lnTo>
                <a:lnTo>
                  <a:pt x="0" y="0"/>
                </a:lnTo>
                <a:lnTo>
                  <a:pt x="7" y="1"/>
                </a:lnTo>
                <a:lnTo>
                  <a:pt x="7" y="54"/>
                </a:lnTo>
                <a:close/>
              </a:path>
            </a:pathLst>
          </a:custGeom>
          <a:solidFill>
            <a:srgbClr val="F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68" name="Freeform 1134"/>
          <p:cNvSpPr>
            <a:spLocks/>
          </p:cNvSpPr>
          <p:nvPr/>
        </p:nvSpPr>
        <p:spPr bwMode="auto">
          <a:xfrm>
            <a:off x="1187450" y="1782763"/>
            <a:ext cx="11113" cy="85725"/>
          </a:xfrm>
          <a:custGeom>
            <a:avLst/>
            <a:gdLst>
              <a:gd name="T0" fmla="*/ 11113 w 7"/>
              <a:gd name="T1" fmla="*/ 85725 h 54"/>
              <a:gd name="T2" fmla="*/ 0 w 7"/>
              <a:gd name="T3" fmla="*/ 82550 h 54"/>
              <a:gd name="T4" fmla="*/ 0 w 7"/>
              <a:gd name="T5" fmla="*/ 0 h 54"/>
              <a:gd name="T6" fmla="*/ 11113 w 7"/>
              <a:gd name="T7" fmla="*/ 1588 h 54"/>
              <a:gd name="T8" fmla="*/ 11113 w 7"/>
              <a:gd name="T9" fmla="*/ 85725 h 54"/>
              <a:gd name="T10" fmla="*/ 0 60000 65536"/>
              <a:gd name="T11" fmla="*/ 0 60000 65536"/>
              <a:gd name="T12" fmla="*/ 0 60000 65536"/>
              <a:gd name="T13" fmla="*/ 0 60000 65536"/>
              <a:gd name="T14" fmla="*/ 0 60000 65536"/>
              <a:gd name="T15" fmla="*/ 0 w 7"/>
              <a:gd name="T16" fmla="*/ 0 h 54"/>
              <a:gd name="T17" fmla="*/ 7 w 7"/>
              <a:gd name="T18" fmla="*/ 54 h 54"/>
            </a:gdLst>
            <a:ahLst/>
            <a:cxnLst>
              <a:cxn ang="T10">
                <a:pos x="T0" y="T1"/>
              </a:cxn>
              <a:cxn ang="T11">
                <a:pos x="T2" y="T3"/>
              </a:cxn>
              <a:cxn ang="T12">
                <a:pos x="T4" y="T5"/>
              </a:cxn>
              <a:cxn ang="T13">
                <a:pos x="T6" y="T7"/>
              </a:cxn>
              <a:cxn ang="T14">
                <a:pos x="T8" y="T9"/>
              </a:cxn>
            </a:cxnLst>
            <a:rect l="T15" t="T16" r="T17" b="T18"/>
            <a:pathLst>
              <a:path w="7" h="54">
                <a:moveTo>
                  <a:pt x="7" y="54"/>
                </a:moveTo>
                <a:lnTo>
                  <a:pt x="0" y="52"/>
                </a:lnTo>
                <a:lnTo>
                  <a:pt x="0" y="0"/>
                </a:lnTo>
                <a:lnTo>
                  <a:pt x="7" y="1"/>
                </a:lnTo>
                <a:lnTo>
                  <a:pt x="7" y="54"/>
                </a:lnTo>
                <a:close/>
              </a:path>
            </a:pathLst>
          </a:custGeom>
          <a:solidFill>
            <a:srgbClr val="F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69" name="Freeform 1135"/>
          <p:cNvSpPr>
            <a:spLocks/>
          </p:cNvSpPr>
          <p:nvPr/>
        </p:nvSpPr>
        <p:spPr bwMode="auto">
          <a:xfrm>
            <a:off x="1177925" y="1781175"/>
            <a:ext cx="9525" cy="84138"/>
          </a:xfrm>
          <a:custGeom>
            <a:avLst/>
            <a:gdLst>
              <a:gd name="T0" fmla="*/ 9525 w 6"/>
              <a:gd name="T1" fmla="*/ 84138 h 53"/>
              <a:gd name="T2" fmla="*/ 0 w 6"/>
              <a:gd name="T3" fmla="*/ 84138 h 53"/>
              <a:gd name="T4" fmla="*/ 0 w 6"/>
              <a:gd name="T5" fmla="*/ 0 h 53"/>
              <a:gd name="T6" fmla="*/ 9525 w 6"/>
              <a:gd name="T7" fmla="*/ 1588 h 53"/>
              <a:gd name="T8" fmla="*/ 9525 w 6"/>
              <a:gd name="T9" fmla="*/ 84138 h 53"/>
              <a:gd name="T10" fmla="*/ 0 60000 65536"/>
              <a:gd name="T11" fmla="*/ 0 60000 65536"/>
              <a:gd name="T12" fmla="*/ 0 60000 65536"/>
              <a:gd name="T13" fmla="*/ 0 60000 65536"/>
              <a:gd name="T14" fmla="*/ 0 60000 65536"/>
              <a:gd name="T15" fmla="*/ 0 w 6"/>
              <a:gd name="T16" fmla="*/ 0 h 53"/>
              <a:gd name="T17" fmla="*/ 6 w 6"/>
              <a:gd name="T18" fmla="*/ 53 h 53"/>
            </a:gdLst>
            <a:ahLst/>
            <a:cxnLst>
              <a:cxn ang="T10">
                <a:pos x="T0" y="T1"/>
              </a:cxn>
              <a:cxn ang="T11">
                <a:pos x="T2" y="T3"/>
              </a:cxn>
              <a:cxn ang="T12">
                <a:pos x="T4" y="T5"/>
              </a:cxn>
              <a:cxn ang="T13">
                <a:pos x="T6" y="T7"/>
              </a:cxn>
              <a:cxn ang="T14">
                <a:pos x="T8" y="T9"/>
              </a:cxn>
            </a:cxnLst>
            <a:rect l="T15" t="T16" r="T17" b="T18"/>
            <a:pathLst>
              <a:path w="6" h="53">
                <a:moveTo>
                  <a:pt x="6" y="53"/>
                </a:moveTo>
                <a:lnTo>
                  <a:pt x="0" y="53"/>
                </a:lnTo>
                <a:lnTo>
                  <a:pt x="0" y="0"/>
                </a:lnTo>
                <a:lnTo>
                  <a:pt x="6" y="1"/>
                </a:lnTo>
                <a:lnTo>
                  <a:pt x="6" y="5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70" name="Freeform 1136"/>
          <p:cNvSpPr>
            <a:spLocks/>
          </p:cNvSpPr>
          <p:nvPr/>
        </p:nvSpPr>
        <p:spPr bwMode="auto">
          <a:xfrm>
            <a:off x="1169988" y="1778000"/>
            <a:ext cx="7937" cy="87313"/>
          </a:xfrm>
          <a:custGeom>
            <a:avLst/>
            <a:gdLst>
              <a:gd name="T0" fmla="*/ 7937 w 5"/>
              <a:gd name="T1" fmla="*/ 87313 h 55"/>
              <a:gd name="T2" fmla="*/ 0 w 5"/>
              <a:gd name="T3" fmla="*/ 82550 h 55"/>
              <a:gd name="T4" fmla="*/ 0 w 5"/>
              <a:gd name="T5" fmla="*/ 0 h 55"/>
              <a:gd name="T6" fmla="*/ 7937 w 5"/>
              <a:gd name="T7" fmla="*/ 3175 h 55"/>
              <a:gd name="T8" fmla="*/ 7937 w 5"/>
              <a:gd name="T9" fmla="*/ 87313 h 55"/>
              <a:gd name="T10" fmla="*/ 0 60000 65536"/>
              <a:gd name="T11" fmla="*/ 0 60000 65536"/>
              <a:gd name="T12" fmla="*/ 0 60000 65536"/>
              <a:gd name="T13" fmla="*/ 0 60000 65536"/>
              <a:gd name="T14" fmla="*/ 0 60000 65536"/>
              <a:gd name="T15" fmla="*/ 0 w 5"/>
              <a:gd name="T16" fmla="*/ 0 h 55"/>
              <a:gd name="T17" fmla="*/ 5 w 5"/>
              <a:gd name="T18" fmla="*/ 55 h 55"/>
            </a:gdLst>
            <a:ahLst/>
            <a:cxnLst>
              <a:cxn ang="T10">
                <a:pos x="T0" y="T1"/>
              </a:cxn>
              <a:cxn ang="T11">
                <a:pos x="T2" y="T3"/>
              </a:cxn>
              <a:cxn ang="T12">
                <a:pos x="T4" y="T5"/>
              </a:cxn>
              <a:cxn ang="T13">
                <a:pos x="T6" y="T7"/>
              </a:cxn>
              <a:cxn ang="T14">
                <a:pos x="T8" y="T9"/>
              </a:cxn>
            </a:cxnLst>
            <a:rect l="T15" t="T16" r="T17" b="T18"/>
            <a:pathLst>
              <a:path w="5" h="55">
                <a:moveTo>
                  <a:pt x="5" y="55"/>
                </a:moveTo>
                <a:lnTo>
                  <a:pt x="0" y="52"/>
                </a:lnTo>
                <a:lnTo>
                  <a:pt x="0" y="0"/>
                </a:lnTo>
                <a:lnTo>
                  <a:pt x="5" y="2"/>
                </a:lnTo>
                <a:lnTo>
                  <a:pt x="5" y="5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71" name="Freeform 1137"/>
          <p:cNvSpPr>
            <a:spLocks/>
          </p:cNvSpPr>
          <p:nvPr/>
        </p:nvSpPr>
        <p:spPr bwMode="auto">
          <a:xfrm>
            <a:off x="1163638" y="1774825"/>
            <a:ext cx="6350" cy="85725"/>
          </a:xfrm>
          <a:custGeom>
            <a:avLst/>
            <a:gdLst>
              <a:gd name="T0" fmla="*/ 6350 w 4"/>
              <a:gd name="T1" fmla="*/ 85725 h 54"/>
              <a:gd name="T2" fmla="*/ 0 w 4"/>
              <a:gd name="T3" fmla="*/ 84138 h 54"/>
              <a:gd name="T4" fmla="*/ 0 w 4"/>
              <a:gd name="T5" fmla="*/ 0 h 54"/>
              <a:gd name="T6" fmla="*/ 6350 w 4"/>
              <a:gd name="T7" fmla="*/ 3175 h 54"/>
              <a:gd name="T8" fmla="*/ 6350 w 4"/>
              <a:gd name="T9" fmla="*/ 85725 h 54"/>
              <a:gd name="T10" fmla="*/ 0 60000 65536"/>
              <a:gd name="T11" fmla="*/ 0 60000 65536"/>
              <a:gd name="T12" fmla="*/ 0 60000 65536"/>
              <a:gd name="T13" fmla="*/ 0 60000 65536"/>
              <a:gd name="T14" fmla="*/ 0 60000 65536"/>
              <a:gd name="T15" fmla="*/ 0 w 4"/>
              <a:gd name="T16" fmla="*/ 0 h 54"/>
              <a:gd name="T17" fmla="*/ 4 w 4"/>
              <a:gd name="T18" fmla="*/ 54 h 54"/>
            </a:gdLst>
            <a:ahLst/>
            <a:cxnLst>
              <a:cxn ang="T10">
                <a:pos x="T0" y="T1"/>
              </a:cxn>
              <a:cxn ang="T11">
                <a:pos x="T2" y="T3"/>
              </a:cxn>
              <a:cxn ang="T12">
                <a:pos x="T4" y="T5"/>
              </a:cxn>
              <a:cxn ang="T13">
                <a:pos x="T6" y="T7"/>
              </a:cxn>
              <a:cxn ang="T14">
                <a:pos x="T8" y="T9"/>
              </a:cxn>
            </a:cxnLst>
            <a:rect l="T15" t="T16" r="T17" b="T18"/>
            <a:pathLst>
              <a:path w="4" h="54">
                <a:moveTo>
                  <a:pt x="4" y="54"/>
                </a:moveTo>
                <a:lnTo>
                  <a:pt x="0" y="53"/>
                </a:lnTo>
                <a:lnTo>
                  <a:pt x="0" y="0"/>
                </a:lnTo>
                <a:lnTo>
                  <a:pt x="4" y="2"/>
                </a:lnTo>
                <a:lnTo>
                  <a:pt x="4" y="54"/>
                </a:lnTo>
                <a:close/>
              </a:path>
            </a:pathLst>
          </a:custGeom>
          <a:solidFill>
            <a:srgbClr val="F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72" name="Freeform 1138"/>
          <p:cNvSpPr>
            <a:spLocks/>
          </p:cNvSpPr>
          <p:nvPr/>
        </p:nvSpPr>
        <p:spPr bwMode="auto">
          <a:xfrm>
            <a:off x="1158875" y="1771650"/>
            <a:ext cx="4763" cy="87313"/>
          </a:xfrm>
          <a:custGeom>
            <a:avLst/>
            <a:gdLst>
              <a:gd name="T0" fmla="*/ 4763 w 3"/>
              <a:gd name="T1" fmla="*/ 87313 h 55"/>
              <a:gd name="T2" fmla="*/ 0 w 3"/>
              <a:gd name="T3" fmla="*/ 84138 h 55"/>
              <a:gd name="T4" fmla="*/ 0 w 3"/>
              <a:gd name="T5" fmla="*/ 0 h 55"/>
              <a:gd name="T6" fmla="*/ 4763 w 3"/>
              <a:gd name="T7" fmla="*/ 3175 h 55"/>
              <a:gd name="T8" fmla="*/ 4763 w 3"/>
              <a:gd name="T9" fmla="*/ 87313 h 55"/>
              <a:gd name="T10" fmla="*/ 0 60000 65536"/>
              <a:gd name="T11" fmla="*/ 0 60000 65536"/>
              <a:gd name="T12" fmla="*/ 0 60000 65536"/>
              <a:gd name="T13" fmla="*/ 0 60000 65536"/>
              <a:gd name="T14" fmla="*/ 0 60000 65536"/>
              <a:gd name="T15" fmla="*/ 0 w 3"/>
              <a:gd name="T16" fmla="*/ 0 h 55"/>
              <a:gd name="T17" fmla="*/ 3 w 3"/>
              <a:gd name="T18" fmla="*/ 55 h 55"/>
            </a:gdLst>
            <a:ahLst/>
            <a:cxnLst>
              <a:cxn ang="T10">
                <a:pos x="T0" y="T1"/>
              </a:cxn>
              <a:cxn ang="T11">
                <a:pos x="T2" y="T3"/>
              </a:cxn>
              <a:cxn ang="T12">
                <a:pos x="T4" y="T5"/>
              </a:cxn>
              <a:cxn ang="T13">
                <a:pos x="T6" y="T7"/>
              </a:cxn>
              <a:cxn ang="T14">
                <a:pos x="T8" y="T9"/>
              </a:cxn>
            </a:cxnLst>
            <a:rect l="T15" t="T16" r="T17" b="T18"/>
            <a:pathLst>
              <a:path w="3" h="55">
                <a:moveTo>
                  <a:pt x="3" y="55"/>
                </a:moveTo>
                <a:lnTo>
                  <a:pt x="0" y="53"/>
                </a:lnTo>
                <a:lnTo>
                  <a:pt x="0" y="0"/>
                </a:lnTo>
                <a:lnTo>
                  <a:pt x="3" y="2"/>
                </a:lnTo>
                <a:lnTo>
                  <a:pt x="3" y="55"/>
                </a:lnTo>
                <a:close/>
              </a:path>
            </a:pathLst>
          </a:custGeom>
          <a:solidFill>
            <a:srgbClr val="F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73" name="Freeform 1139"/>
          <p:cNvSpPr>
            <a:spLocks/>
          </p:cNvSpPr>
          <p:nvPr/>
        </p:nvSpPr>
        <p:spPr bwMode="auto">
          <a:xfrm>
            <a:off x="1155700" y="1768475"/>
            <a:ext cx="3175" cy="87313"/>
          </a:xfrm>
          <a:custGeom>
            <a:avLst/>
            <a:gdLst>
              <a:gd name="T0" fmla="*/ 3175 w 2"/>
              <a:gd name="T1" fmla="*/ 87313 h 55"/>
              <a:gd name="T2" fmla="*/ 0 w 2"/>
              <a:gd name="T3" fmla="*/ 82550 h 55"/>
              <a:gd name="T4" fmla="*/ 0 w 2"/>
              <a:gd name="T5" fmla="*/ 0 h 55"/>
              <a:gd name="T6" fmla="*/ 3175 w 2"/>
              <a:gd name="T7" fmla="*/ 3175 h 55"/>
              <a:gd name="T8" fmla="*/ 3175 w 2"/>
              <a:gd name="T9" fmla="*/ 87313 h 55"/>
              <a:gd name="T10" fmla="*/ 0 60000 65536"/>
              <a:gd name="T11" fmla="*/ 0 60000 65536"/>
              <a:gd name="T12" fmla="*/ 0 60000 65536"/>
              <a:gd name="T13" fmla="*/ 0 60000 65536"/>
              <a:gd name="T14" fmla="*/ 0 60000 65536"/>
              <a:gd name="T15" fmla="*/ 0 w 2"/>
              <a:gd name="T16" fmla="*/ 0 h 55"/>
              <a:gd name="T17" fmla="*/ 2 w 2"/>
              <a:gd name="T18" fmla="*/ 55 h 55"/>
            </a:gdLst>
            <a:ahLst/>
            <a:cxnLst>
              <a:cxn ang="T10">
                <a:pos x="T0" y="T1"/>
              </a:cxn>
              <a:cxn ang="T11">
                <a:pos x="T2" y="T3"/>
              </a:cxn>
              <a:cxn ang="T12">
                <a:pos x="T4" y="T5"/>
              </a:cxn>
              <a:cxn ang="T13">
                <a:pos x="T6" y="T7"/>
              </a:cxn>
              <a:cxn ang="T14">
                <a:pos x="T8" y="T9"/>
              </a:cxn>
            </a:cxnLst>
            <a:rect l="T15" t="T16" r="T17" b="T18"/>
            <a:pathLst>
              <a:path w="2" h="55">
                <a:moveTo>
                  <a:pt x="2" y="55"/>
                </a:moveTo>
                <a:lnTo>
                  <a:pt x="0" y="52"/>
                </a:lnTo>
                <a:lnTo>
                  <a:pt x="0" y="0"/>
                </a:lnTo>
                <a:lnTo>
                  <a:pt x="2" y="2"/>
                </a:lnTo>
                <a:lnTo>
                  <a:pt x="2" y="55"/>
                </a:lnTo>
                <a:close/>
              </a:path>
            </a:pathLst>
          </a:custGeom>
          <a:solidFill>
            <a:srgbClr val="E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74" name="Freeform 1140"/>
          <p:cNvSpPr>
            <a:spLocks/>
          </p:cNvSpPr>
          <p:nvPr/>
        </p:nvSpPr>
        <p:spPr bwMode="auto">
          <a:xfrm>
            <a:off x="1154113" y="1765300"/>
            <a:ext cx="1587" cy="85725"/>
          </a:xfrm>
          <a:custGeom>
            <a:avLst/>
            <a:gdLst>
              <a:gd name="T0" fmla="*/ 1587 w 1"/>
              <a:gd name="T1" fmla="*/ 85725 h 54"/>
              <a:gd name="T2" fmla="*/ 0 w 1"/>
              <a:gd name="T3" fmla="*/ 80963 h 54"/>
              <a:gd name="T4" fmla="*/ 0 w 1"/>
              <a:gd name="T5" fmla="*/ 0 h 54"/>
              <a:gd name="T6" fmla="*/ 1587 w 1"/>
              <a:gd name="T7" fmla="*/ 3175 h 54"/>
              <a:gd name="T8" fmla="*/ 1587 w 1"/>
              <a:gd name="T9" fmla="*/ 85725 h 54"/>
              <a:gd name="T10" fmla="*/ 0 60000 65536"/>
              <a:gd name="T11" fmla="*/ 0 60000 65536"/>
              <a:gd name="T12" fmla="*/ 0 60000 65536"/>
              <a:gd name="T13" fmla="*/ 0 60000 65536"/>
              <a:gd name="T14" fmla="*/ 0 60000 65536"/>
              <a:gd name="T15" fmla="*/ 0 w 1"/>
              <a:gd name="T16" fmla="*/ 0 h 54"/>
              <a:gd name="T17" fmla="*/ 1 w 1"/>
              <a:gd name="T18" fmla="*/ 54 h 54"/>
            </a:gdLst>
            <a:ahLst/>
            <a:cxnLst>
              <a:cxn ang="T10">
                <a:pos x="T0" y="T1"/>
              </a:cxn>
              <a:cxn ang="T11">
                <a:pos x="T2" y="T3"/>
              </a:cxn>
              <a:cxn ang="T12">
                <a:pos x="T4" y="T5"/>
              </a:cxn>
              <a:cxn ang="T13">
                <a:pos x="T6" y="T7"/>
              </a:cxn>
              <a:cxn ang="T14">
                <a:pos x="T8" y="T9"/>
              </a:cxn>
            </a:cxnLst>
            <a:rect l="T15" t="T16" r="T17" b="T18"/>
            <a:pathLst>
              <a:path w="1" h="54">
                <a:moveTo>
                  <a:pt x="1" y="54"/>
                </a:moveTo>
                <a:lnTo>
                  <a:pt x="0" y="51"/>
                </a:lnTo>
                <a:lnTo>
                  <a:pt x="0" y="0"/>
                </a:lnTo>
                <a:lnTo>
                  <a:pt x="1" y="2"/>
                </a:lnTo>
                <a:lnTo>
                  <a:pt x="1" y="54"/>
                </a:lnTo>
                <a:close/>
              </a:path>
            </a:pathLst>
          </a:custGeom>
          <a:solidFill>
            <a:srgbClr val="E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75" name="Freeform 1141"/>
          <p:cNvSpPr>
            <a:spLocks/>
          </p:cNvSpPr>
          <p:nvPr/>
        </p:nvSpPr>
        <p:spPr bwMode="auto">
          <a:xfrm>
            <a:off x="1154113" y="1720850"/>
            <a:ext cx="230187" cy="66675"/>
          </a:xfrm>
          <a:custGeom>
            <a:avLst/>
            <a:gdLst>
              <a:gd name="T0" fmla="*/ 147637 w 145"/>
              <a:gd name="T1" fmla="*/ 0 h 42"/>
              <a:gd name="T2" fmla="*/ 161925 w 145"/>
              <a:gd name="T3" fmla="*/ 0 h 42"/>
              <a:gd name="T4" fmla="*/ 174625 w 145"/>
              <a:gd name="T5" fmla="*/ 1588 h 42"/>
              <a:gd name="T6" fmla="*/ 185737 w 145"/>
              <a:gd name="T7" fmla="*/ 3175 h 42"/>
              <a:gd name="T8" fmla="*/ 196850 w 145"/>
              <a:gd name="T9" fmla="*/ 3175 h 42"/>
              <a:gd name="T10" fmla="*/ 206375 w 145"/>
              <a:gd name="T11" fmla="*/ 6350 h 42"/>
              <a:gd name="T12" fmla="*/ 215900 w 145"/>
              <a:gd name="T13" fmla="*/ 9525 h 42"/>
              <a:gd name="T14" fmla="*/ 222250 w 145"/>
              <a:gd name="T15" fmla="*/ 12700 h 42"/>
              <a:gd name="T16" fmla="*/ 227012 w 145"/>
              <a:gd name="T17" fmla="*/ 15875 h 42"/>
              <a:gd name="T18" fmla="*/ 230187 w 145"/>
              <a:gd name="T19" fmla="*/ 19050 h 42"/>
              <a:gd name="T20" fmla="*/ 230187 w 145"/>
              <a:gd name="T21" fmla="*/ 22225 h 42"/>
              <a:gd name="T22" fmla="*/ 230187 w 145"/>
              <a:gd name="T23" fmla="*/ 26988 h 42"/>
              <a:gd name="T24" fmla="*/ 227012 w 145"/>
              <a:gd name="T25" fmla="*/ 33338 h 42"/>
              <a:gd name="T26" fmla="*/ 222250 w 145"/>
              <a:gd name="T27" fmla="*/ 36512 h 42"/>
              <a:gd name="T28" fmla="*/ 215900 w 145"/>
              <a:gd name="T29" fmla="*/ 41275 h 42"/>
              <a:gd name="T30" fmla="*/ 206375 w 145"/>
              <a:gd name="T31" fmla="*/ 44450 h 42"/>
              <a:gd name="T32" fmla="*/ 196850 w 145"/>
              <a:gd name="T33" fmla="*/ 49212 h 42"/>
              <a:gd name="T34" fmla="*/ 185737 w 145"/>
              <a:gd name="T35" fmla="*/ 52388 h 42"/>
              <a:gd name="T36" fmla="*/ 174625 w 145"/>
              <a:gd name="T37" fmla="*/ 55563 h 42"/>
              <a:gd name="T38" fmla="*/ 161925 w 145"/>
              <a:gd name="T39" fmla="*/ 58738 h 42"/>
              <a:gd name="T40" fmla="*/ 147637 w 145"/>
              <a:gd name="T41" fmla="*/ 61913 h 42"/>
              <a:gd name="T42" fmla="*/ 133350 w 145"/>
              <a:gd name="T43" fmla="*/ 61913 h 42"/>
              <a:gd name="T44" fmla="*/ 119062 w 145"/>
              <a:gd name="T45" fmla="*/ 65088 h 42"/>
              <a:gd name="T46" fmla="*/ 104775 w 145"/>
              <a:gd name="T47" fmla="*/ 65088 h 42"/>
              <a:gd name="T48" fmla="*/ 82550 w 145"/>
              <a:gd name="T49" fmla="*/ 66675 h 42"/>
              <a:gd name="T50" fmla="*/ 68262 w 145"/>
              <a:gd name="T51" fmla="*/ 66675 h 42"/>
              <a:gd name="T52" fmla="*/ 55562 w 145"/>
              <a:gd name="T53" fmla="*/ 65088 h 42"/>
              <a:gd name="T54" fmla="*/ 44450 w 145"/>
              <a:gd name="T55" fmla="*/ 63500 h 42"/>
              <a:gd name="T56" fmla="*/ 33337 w 145"/>
              <a:gd name="T57" fmla="*/ 61913 h 42"/>
              <a:gd name="T58" fmla="*/ 23812 w 145"/>
              <a:gd name="T59" fmla="*/ 60325 h 42"/>
              <a:gd name="T60" fmla="*/ 15875 w 145"/>
              <a:gd name="T61" fmla="*/ 57150 h 42"/>
              <a:gd name="T62" fmla="*/ 9525 w 145"/>
              <a:gd name="T63" fmla="*/ 53975 h 42"/>
              <a:gd name="T64" fmla="*/ 4762 w 145"/>
              <a:gd name="T65" fmla="*/ 50800 h 42"/>
              <a:gd name="T66" fmla="*/ 1587 w 145"/>
              <a:gd name="T67" fmla="*/ 47625 h 42"/>
              <a:gd name="T68" fmla="*/ 0 w 145"/>
              <a:gd name="T69" fmla="*/ 44450 h 42"/>
              <a:gd name="T70" fmla="*/ 1587 w 145"/>
              <a:gd name="T71" fmla="*/ 39687 h 42"/>
              <a:gd name="T72" fmla="*/ 4762 w 145"/>
              <a:gd name="T73" fmla="*/ 33338 h 42"/>
              <a:gd name="T74" fmla="*/ 9525 w 145"/>
              <a:gd name="T75" fmla="*/ 30163 h 42"/>
              <a:gd name="T76" fmla="*/ 15875 w 145"/>
              <a:gd name="T77" fmla="*/ 25400 h 42"/>
              <a:gd name="T78" fmla="*/ 23812 w 145"/>
              <a:gd name="T79" fmla="*/ 20637 h 42"/>
              <a:gd name="T80" fmla="*/ 34925 w 145"/>
              <a:gd name="T81" fmla="*/ 17462 h 42"/>
              <a:gd name="T82" fmla="*/ 44450 w 145"/>
              <a:gd name="T83" fmla="*/ 14288 h 42"/>
              <a:gd name="T84" fmla="*/ 55562 w 145"/>
              <a:gd name="T85" fmla="*/ 11112 h 42"/>
              <a:gd name="T86" fmla="*/ 68262 w 145"/>
              <a:gd name="T87" fmla="*/ 7938 h 42"/>
              <a:gd name="T88" fmla="*/ 82550 w 145"/>
              <a:gd name="T89" fmla="*/ 4762 h 42"/>
              <a:gd name="T90" fmla="*/ 96837 w 145"/>
              <a:gd name="T91" fmla="*/ 3175 h 42"/>
              <a:gd name="T92" fmla="*/ 111125 w 145"/>
              <a:gd name="T93" fmla="*/ 1588 h 42"/>
              <a:gd name="T94" fmla="*/ 125412 w 145"/>
              <a:gd name="T95" fmla="*/ 1588 h 42"/>
              <a:gd name="T96" fmla="*/ 147637 w 145"/>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5"/>
              <a:gd name="T148" fmla="*/ 0 h 42"/>
              <a:gd name="T149" fmla="*/ 145 w 145"/>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5" h="42">
                <a:moveTo>
                  <a:pt x="93" y="0"/>
                </a:moveTo>
                <a:lnTo>
                  <a:pt x="102" y="0"/>
                </a:lnTo>
                <a:lnTo>
                  <a:pt x="110" y="1"/>
                </a:lnTo>
                <a:lnTo>
                  <a:pt x="117" y="2"/>
                </a:lnTo>
                <a:lnTo>
                  <a:pt x="124" y="2"/>
                </a:lnTo>
                <a:lnTo>
                  <a:pt x="130" y="4"/>
                </a:lnTo>
                <a:lnTo>
                  <a:pt x="136" y="6"/>
                </a:lnTo>
                <a:lnTo>
                  <a:pt x="140" y="8"/>
                </a:lnTo>
                <a:lnTo>
                  <a:pt x="143" y="10"/>
                </a:lnTo>
                <a:lnTo>
                  <a:pt x="145" y="12"/>
                </a:lnTo>
                <a:lnTo>
                  <a:pt x="145" y="14"/>
                </a:lnTo>
                <a:lnTo>
                  <a:pt x="145" y="17"/>
                </a:lnTo>
                <a:lnTo>
                  <a:pt x="143" y="21"/>
                </a:lnTo>
                <a:lnTo>
                  <a:pt x="140" y="23"/>
                </a:lnTo>
                <a:lnTo>
                  <a:pt x="136" y="26"/>
                </a:lnTo>
                <a:lnTo>
                  <a:pt x="130" y="28"/>
                </a:lnTo>
                <a:lnTo>
                  <a:pt x="124" y="31"/>
                </a:lnTo>
                <a:lnTo>
                  <a:pt x="117" y="33"/>
                </a:lnTo>
                <a:lnTo>
                  <a:pt x="110" y="35"/>
                </a:lnTo>
                <a:lnTo>
                  <a:pt x="102" y="37"/>
                </a:lnTo>
                <a:lnTo>
                  <a:pt x="93" y="39"/>
                </a:lnTo>
                <a:lnTo>
                  <a:pt x="84" y="39"/>
                </a:lnTo>
                <a:lnTo>
                  <a:pt x="75" y="41"/>
                </a:lnTo>
                <a:lnTo>
                  <a:pt x="66" y="41"/>
                </a:lnTo>
                <a:lnTo>
                  <a:pt x="52" y="42"/>
                </a:lnTo>
                <a:lnTo>
                  <a:pt x="43" y="42"/>
                </a:lnTo>
                <a:lnTo>
                  <a:pt x="35" y="41"/>
                </a:lnTo>
                <a:lnTo>
                  <a:pt x="28" y="40"/>
                </a:lnTo>
                <a:lnTo>
                  <a:pt x="21" y="39"/>
                </a:lnTo>
                <a:lnTo>
                  <a:pt x="15" y="38"/>
                </a:lnTo>
                <a:lnTo>
                  <a:pt x="10" y="36"/>
                </a:lnTo>
                <a:lnTo>
                  <a:pt x="6" y="34"/>
                </a:lnTo>
                <a:lnTo>
                  <a:pt x="3" y="32"/>
                </a:lnTo>
                <a:lnTo>
                  <a:pt x="1" y="30"/>
                </a:lnTo>
                <a:lnTo>
                  <a:pt x="0" y="28"/>
                </a:lnTo>
                <a:lnTo>
                  <a:pt x="1" y="25"/>
                </a:lnTo>
                <a:lnTo>
                  <a:pt x="3" y="21"/>
                </a:lnTo>
                <a:lnTo>
                  <a:pt x="6" y="19"/>
                </a:lnTo>
                <a:lnTo>
                  <a:pt x="10" y="16"/>
                </a:lnTo>
                <a:lnTo>
                  <a:pt x="15" y="13"/>
                </a:lnTo>
                <a:lnTo>
                  <a:pt x="22" y="11"/>
                </a:lnTo>
                <a:lnTo>
                  <a:pt x="28" y="9"/>
                </a:lnTo>
                <a:lnTo>
                  <a:pt x="35" y="7"/>
                </a:lnTo>
                <a:lnTo>
                  <a:pt x="43" y="5"/>
                </a:lnTo>
                <a:lnTo>
                  <a:pt x="52" y="3"/>
                </a:lnTo>
                <a:lnTo>
                  <a:pt x="61" y="2"/>
                </a:lnTo>
                <a:lnTo>
                  <a:pt x="70" y="1"/>
                </a:lnTo>
                <a:lnTo>
                  <a:pt x="79" y="1"/>
                </a:lnTo>
                <a:lnTo>
                  <a:pt x="93" y="0"/>
                </a:lnTo>
                <a:close/>
              </a:path>
            </a:pathLst>
          </a:custGeom>
          <a:solidFill>
            <a:srgbClr val="B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76" name="Freeform 1142"/>
          <p:cNvSpPr>
            <a:spLocks/>
          </p:cNvSpPr>
          <p:nvPr/>
        </p:nvSpPr>
        <p:spPr bwMode="auto">
          <a:xfrm>
            <a:off x="1154113" y="1825625"/>
            <a:ext cx="230187" cy="44450"/>
          </a:xfrm>
          <a:custGeom>
            <a:avLst/>
            <a:gdLst>
              <a:gd name="T0" fmla="*/ 230187 w 145"/>
              <a:gd name="T1" fmla="*/ 0 h 28"/>
              <a:gd name="T2" fmla="*/ 230187 w 145"/>
              <a:gd name="T3" fmla="*/ 4763 h 28"/>
              <a:gd name="T4" fmla="*/ 227012 w 145"/>
              <a:gd name="T5" fmla="*/ 11113 h 28"/>
              <a:gd name="T6" fmla="*/ 222250 w 145"/>
              <a:gd name="T7" fmla="*/ 15875 h 28"/>
              <a:gd name="T8" fmla="*/ 215900 w 145"/>
              <a:gd name="T9" fmla="*/ 19050 h 28"/>
              <a:gd name="T10" fmla="*/ 206375 w 145"/>
              <a:gd name="T11" fmla="*/ 23812 h 28"/>
              <a:gd name="T12" fmla="*/ 196850 w 145"/>
              <a:gd name="T13" fmla="*/ 26988 h 28"/>
              <a:gd name="T14" fmla="*/ 185737 w 145"/>
              <a:gd name="T15" fmla="*/ 30163 h 28"/>
              <a:gd name="T16" fmla="*/ 174625 w 145"/>
              <a:gd name="T17" fmla="*/ 34925 h 28"/>
              <a:gd name="T18" fmla="*/ 161925 w 145"/>
              <a:gd name="T19" fmla="*/ 36513 h 28"/>
              <a:gd name="T20" fmla="*/ 147637 w 145"/>
              <a:gd name="T21" fmla="*/ 39688 h 28"/>
              <a:gd name="T22" fmla="*/ 133350 w 145"/>
              <a:gd name="T23" fmla="*/ 41275 h 28"/>
              <a:gd name="T24" fmla="*/ 119062 w 145"/>
              <a:gd name="T25" fmla="*/ 44450 h 28"/>
              <a:gd name="T26" fmla="*/ 104775 w 145"/>
              <a:gd name="T27" fmla="*/ 44450 h 28"/>
              <a:gd name="T28" fmla="*/ 82550 w 145"/>
              <a:gd name="T29" fmla="*/ 44450 h 28"/>
              <a:gd name="T30" fmla="*/ 68262 w 145"/>
              <a:gd name="T31" fmla="*/ 44450 h 28"/>
              <a:gd name="T32" fmla="*/ 55562 w 145"/>
              <a:gd name="T33" fmla="*/ 44450 h 28"/>
              <a:gd name="T34" fmla="*/ 44450 w 145"/>
              <a:gd name="T35" fmla="*/ 42863 h 28"/>
              <a:gd name="T36" fmla="*/ 33337 w 145"/>
              <a:gd name="T37" fmla="*/ 39688 h 28"/>
              <a:gd name="T38" fmla="*/ 23812 w 145"/>
              <a:gd name="T39" fmla="*/ 39688 h 28"/>
              <a:gd name="T40" fmla="*/ 15875 w 145"/>
              <a:gd name="T41" fmla="*/ 34925 h 28"/>
              <a:gd name="T42" fmla="*/ 9525 w 145"/>
              <a:gd name="T43" fmla="*/ 33338 h 28"/>
              <a:gd name="T44" fmla="*/ 4762 w 145"/>
              <a:gd name="T45" fmla="*/ 30163 h 28"/>
              <a:gd name="T46" fmla="*/ 1587 w 145"/>
              <a:gd name="T47" fmla="*/ 25400 h 28"/>
              <a:gd name="T48" fmla="*/ 0 w 145"/>
              <a:gd name="T49" fmla="*/ 20638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5"/>
              <a:gd name="T76" fmla="*/ 0 h 28"/>
              <a:gd name="T77" fmla="*/ 145 w 145"/>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5" h="28">
                <a:moveTo>
                  <a:pt x="145" y="0"/>
                </a:moveTo>
                <a:lnTo>
                  <a:pt x="145" y="3"/>
                </a:lnTo>
                <a:lnTo>
                  <a:pt x="143" y="7"/>
                </a:lnTo>
                <a:lnTo>
                  <a:pt x="140" y="10"/>
                </a:lnTo>
                <a:lnTo>
                  <a:pt x="136" y="12"/>
                </a:lnTo>
                <a:lnTo>
                  <a:pt x="130" y="15"/>
                </a:lnTo>
                <a:lnTo>
                  <a:pt x="124" y="17"/>
                </a:lnTo>
                <a:lnTo>
                  <a:pt x="117" y="19"/>
                </a:lnTo>
                <a:lnTo>
                  <a:pt x="110" y="22"/>
                </a:lnTo>
                <a:lnTo>
                  <a:pt x="102" y="23"/>
                </a:lnTo>
                <a:lnTo>
                  <a:pt x="93" y="25"/>
                </a:lnTo>
                <a:lnTo>
                  <a:pt x="84" y="26"/>
                </a:lnTo>
                <a:lnTo>
                  <a:pt x="75" y="28"/>
                </a:lnTo>
                <a:lnTo>
                  <a:pt x="66" y="28"/>
                </a:lnTo>
                <a:lnTo>
                  <a:pt x="52" y="28"/>
                </a:lnTo>
                <a:lnTo>
                  <a:pt x="43" y="28"/>
                </a:lnTo>
                <a:lnTo>
                  <a:pt x="35" y="28"/>
                </a:lnTo>
                <a:lnTo>
                  <a:pt x="28" y="27"/>
                </a:lnTo>
                <a:lnTo>
                  <a:pt x="21" y="25"/>
                </a:lnTo>
                <a:lnTo>
                  <a:pt x="15" y="25"/>
                </a:lnTo>
                <a:lnTo>
                  <a:pt x="10" y="22"/>
                </a:lnTo>
                <a:lnTo>
                  <a:pt x="6" y="21"/>
                </a:lnTo>
                <a:lnTo>
                  <a:pt x="3" y="19"/>
                </a:lnTo>
                <a:lnTo>
                  <a:pt x="1" y="16"/>
                </a:lnTo>
                <a:lnTo>
                  <a:pt x="0" y="1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477" name="Freeform 1143"/>
          <p:cNvSpPr>
            <a:spLocks/>
          </p:cNvSpPr>
          <p:nvPr/>
        </p:nvSpPr>
        <p:spPr bwMode="auto">
          <a:xfrm>
            <a:off x="1154113" y="1720850"/>
            <a:ext cx="230187" cy="66675"/>
          </a:xfrm>
          <a:custGeom>
            <a:avLst/>
            <a:gdLst>
              <a:gd name="T0" fmla="*/ 147637 w 145"/>
              <a:gd name="T1" fmla="*/ 0 h 42"/>
              <a:gd name="T2" fmla="*/ 161925 w 145"/>
              <a:gd name="T3" fmla="*/ 0 h 42"/>
              <a:gd name="T4" fmla="*/ 174625 w 145"/>
              <a:gd name="T5" fmla="*/ 1588 h 42"/>
              <a:gd name="T6" fmla="*/ 185737 w 145"/>
              <a:gd name="T7" fmla="*/ 3175 h 42"/>
              <a:gd name="T8" fmla="*/ 196850 w 145"/>
              <a:gd name="T9" fmla="*/ 3175 h 42"/>
              <a:gd name="T10" fmla="*/ 206375 w 145"/>
              <a:gd name="T11" fmla="*/ 6350 h 42"/>
              <a:gd name="T12" fmla="*/ 215900 w 145"/>
              <a:gd name="T13" fmla="*/ 9525 h 42"/>
              <a:gd name="T14" fmla="*/ 222250 w 145"/>
              <a:gd name="T15" fmla="*/ 12700 h 42"/>
              <a:gd name="T16" fmla="*/ 227012 w 145"/>
              <a:gd name="T17" fmla="*/ 15875 h 42"/>
              <a:gd name="T18" fmla="*/ 230187 w 145"/>
              <a:gd name="T19" fmla="*/ 19050 h 42"/>
              <a:gd name="T20" fmla="*/ 230187 w 145"/>
              <a:gd name="T21" fmla="*/ 22225 h 42"/>
              <a:gd name="T22" fmla="*/ 230187 w 145"/>
              <a:gd name="T23" fmla="*/ 26988 h 42"/>
              <a:gd name="T24" fmla="*/ 227012 w 145"/>
              <a:gd name="T25" fmla="*/ 33338 h 42"/>
              <a:gd name="T26" fmla="*/ 222250 w 145"/>
              <a:gd name="T27" fmla="*/ 36512 h 42"/>
              <a:gd name="T28" fmla="*/ 215900 w 145"/>
              <a:gd name="T29" fmla="*/ 41275 h 42"/>
              <a:gd name="T30" fmla="*/ 206375 w 145"/>
              <a:gd name="T31" fmla="*/ 44450 h 42"/>
              <a:gd name="T32" fmla="*/ 196850 w 145"/>
              <a:gd name="T33" fmla="*/ 49212 h 42"/>
              <a:gd name="T34" fmla="*/ 185737 w 145"/>
              <a:gd name="T35" fmla="*/ 52388 h 42"/>
              <a:gd name="T36" fmla="*/ 174625 w 145"/>
              <a:gd name="T37" fmla="*/ 55563 h 42"/>
              <a:gd name="T38" fmla="*/ 161925 w 145"/>
              <a:gd name="T39" fmla="*/ 58738 h 42"/>
              <a:gd name="T40" fmla="*/ 147637 w 145"/>
              <a:gd name="T41" fmla="*/ 61913 h 42"/>
              <a:gd name="T42" fmla="*/ 133350 w 145"/>
              <a:gd name="T43" fmla="*/ 61913 h 42"/>
              <a:gd name="T44" fmla="*/ 119062 w 145"/>
              <a:gd name="T45" fmla="*/ 65088 h 42"/>
              <a:gd name="T46" fmla="*/ 104775 w 145"/>
              <a:gd name="T47" fmla="*/ 65088 h 42"/>
              <a:gd name="T48" fmla="*/ 82550 w 145"/>
              <a:gd name="T49" fmla="*/ 66675 h 42"/>
              <a:gd name="T50" fmla="*/ 68262 w 145"/>
              <a:gd name="T51" fmla="*/ 66675 h 42"/>
              <a:gd name="T52" fmla="*/ 55562 w 145"/>
              <a:gd name="T53" fmla="*/ 65088 h 42"/>
              <a:gd name="T54" fmla="*/ 44450 w 145"/>
              <a:gd name="T55" fmla="*/ 63500 h 42"/>
              <a:gd name="T56" fmla="*/ 33337 w 145"/>
              <a:gd name="T57" fmla="*/ 61913 h 42"/>
              <a:gd name="T58" fmla="*/ 23812 w 145"/>
              <a:gd name="T59" fmla="*/ 60325 h 42"/>
              <a:gd name="T60" fmla="*/ 15875 w 145"/>
              <a:gd name="T61" fmla="*/ 57150 h 42"/>
              <a:gd name="T62" fmla="*/ 9525 w 145"/>
              <a:gd name="T63" fmla="*/ 53975 h 42"/>
              <a:gd name="T64" fmla="*/ 4762 w 145"/>
              <a:gd name="T65" fmla="*/ 50800 h 42"/>
              <a:gd name="T66" fmla="*/ 1587 w 145"/>
              <a:gd name="T67" fmla="*/ 47625 h 42"/>
              <a:gd name="T68" fmla="*/ 0 w 145"/>
              <a:gd name="T69" fmla="*/ 44450 h 42"/>
              <a:gd name="T70" fmla="*/ 1587 w 145"/>
              <a:gd name="T71" fmla="*/ 39687 h 42"/>
              <a:gd name="T72" fmla="*/ 4762 w 145"/>
              <a:gd name="T73" fmla="*/ 33338 h 42"/>
              <a:gd name="T74" fmla="*/ 9525 w 145"/>
              <a:gd name="T75" fmla="*/ 30163 h 42"/>
              <a:gd name="T76" fmla="*/ 15875 w 145"/>
              <a:gd name="T77" fmla="*/ 25400 h 42"/>
              <a:gd name="T78" fmla="*/ 23812 w 145"/>
              <a:gd name="T79" fmla="*/ 20637 h 42"/>
              <a:gd name="T80" fmla="*/ 34925 w 145"/>
              <a:gd name="T81" fmla="*/ 17462 h 42"/>
              <a:gd name="T82" fmla="*/ 44450 w 145"/>
              <a:gd name="T83" fmla="*/ 14288 h 42"/>
              <a:gd name="T84" fmla="*/ 55562 w 145"/>
              <a:gd name="T85" fmla="*/ 11112 h 42"/>
              <a:gd name="T86" fmla="*/ 68262 w 145"/>
              <a:gd name="T87" fmla="*/ 7938 h 42"/>
              <a:gd name="T88" fmla="*/ 82550 w 145"/>
              <a:gd name="T89" fmla="*/ 4762 h 42"/>
              <a:gd name="T90" fmla="*/ 96837 w 145"/>
              <a:gd name="T91" fmla="*/ 3175 h 42"/>
              <a:gd name="T92" fmla="*/ 111125 w 145"/>
              <a:gd name="T93" fmla="*/ 1588 h 42"/>
              <a:gd name="T94" fmla="*/ 125412 w 145"/>
              <a:gd name="T95" fmla="*/ 1588 h 42"/>
              <a:gd name="T96" fmla="*/ 147637 w 145"/>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5"/>
              <a:gd name="T148" fmla="*/ 0 h 42"/>
              <a:gd name="T149" fmla="*/ 145 w 145"/>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5" h="42">
                <a:moveTo>
                  <a:pt x="93" y="0"/>
                </a:moveTo>
                <a:lnTo>
                  <a:pt x="102" y="0"/>
                </a:lnTo>
                <a:lnTo>
                  <a:pt x="110" y="1"/>
                </a:lnTo>
                <a:lnTo>
                  <a:pt x="117" y="2"/>
                </a:lnTo>
                <a:lnTo>
                  <a:pt x="124" y="2"/>
                </a:lnTo>
                <a:lnTo>
                  <a:pt x="130" y="4"/>
                </a:lnTo>
                <a:lnTo>
                  <a:pt x="136" y="6"/>
                </a:lnTo>
                <a:lnTo>
                  <a:pt x="140" y="8"/>
                </a:lnTo>
                <a:lnTo>
                  <a:pt x="143" y="10"/>
                </a:lnTo>
                <a:lnTo>
                  <a:pt x="145" y="12"/>
                </a:lnTo>
                <a:lnTo>
                  <a:pt x="145" y="14"/>
                </a:lnTo>
                <a:lnTo>
                  <a:pt x="145" y="17"/>
                </a:lnTo>
                <a:lnTo>
                  <a:pt x="143" y="21"/>
                </a:lnTo>
                <a:lnTo>
                  <a:pt x="140" y="23"/>
                </a:lnTo>
                <a:lnTo>
                  <a:pt x="136" y="26"/>
                </a:lnTo>
                <a:lnTo>
                  <a:pt x="130" y="28"/>
                </a:lnTo>
                <a:lnTo>
                  <a:pt x="124" y="31"/>
                </a:lnTo>
                <a:lnTo>
                  <a:pt x="117" y="33"/>
                </a:lnTo>
                <a:lnTo>
                  <a:pt x="110" y="35"/>
                </a:lnTo>
                <a:lnTo>
                  <a:pt x="102" y="37"/>
                </a:lnTo>
                <a:lnTo>
                  <a:pt x="93" y="39"/>
                </a:lnTo>
                <a:lnTo>
                  <a:pt x="84" y="39"/>
                </a:lnTo>
                <a:lnTo>
                  <a:pt x="75" y="41"/>
                </a:lnTo>
                <a:lnTo>
                  <a:pt x="66" y="41"/>
                </a:lnTo>
                <a:lnTo>
                  <a:pt x="52" y="42"/>
                </a:lnTo>
                <a:lnTo>
                  <a:pt x="43" y="42"/>
                </a:lnTo>
                <a:lnTo>
                  <a:pt x="35" y="41"/>
                </a:lnTo>
                <a:lnTo>
                  <a:pt x="28" y="40"/>
                </a:lnTo>
                <a:lnTo>
                  <a:pt x="21" y="39"/>
                </a:lnTo>
                <a:lnTo>
                  <a:pt x="15" y="38"/>
                </a:lnTo>
                <a:lnTo>
                  <a:pt x="10" y="36"/>
                </a:lnTo>
                <a:lnTo>
                  <a:pt x="6" y="34"/>
                </a:lnTo>
                <a:lnTo>
                  <a:pt x="3" y="32"/>
                </a:lnTo>
                <a:lnTo>
                  <a:pt x="1" y="30"/>
                </a:lnTo>
                <a:lnTo>
                  <a:pt x="0" y="28"/>
                </a:lnTo>
                <a:lnTo>
                  <a:pt x="1" y="25"/>
                </a:lnTo>
                <a:lnTo>
                  <a:pt x="3" y="21"/>
                </a:lnTo>
                <a:lnTo>
                  <a:pt x="6" y="19"/>
                </a:lnTo>
                <a:lnTo>
                  <a:pt x="10" y="16"/>
                </a:lnTo>
                <a:lnTo>
                  <a:pt x="15" y="13"/>
                </a:lnTo>
                <a:lnTo>
                  <a:pt x="22" y="11"/>
                </a:lnTo>
                <a:lnTo>
                  <a:pt x="28" y="9"/>
                </a:lnTo>
                <a:lnTo>
                  <a:pt x="35" y="7"/>
                </a:lnTo>
                <a:lnTo>
                  <a:pt x="43" y="5"/>
                </a:lnTo>
                <a:lnTo>
                  <a:pt x="52" y="3"/>
                </a:lnTo>
                <a:lnTo>
                  <a:pt x="61" y="2"/>
                </a:lnTo>
                <a:lnTo>
                  <a:pt x="70" y="1"/>
                </a:lnTo>
                <a:lnTo>
                  <a:pt x="79" y="1"/>
                </a:lnTo>
                <a:lnTo>
                  <a:pt x="93"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478" name="Line 1144"/>
          <p:cNvSpPr>
            <a:spLocks noChangeShapeType="1"/>
          </p:cNvSpPr>
          <p:nvPr/>
        </p:nvSpPr>
        <p:spPr bwMode="auto">
          <a:xfrm flipV="1">
            <a:off x="1384300" y="1743075"/>
            <a:ext cx="0" cy="825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479" name="Line 1145"/>
          <p:cNvSpPr>
            <a:spLocks noChangeShapeType="1"/>
          </p:cNvSpPr>
          <p:nvPr/>
        </p:nvSpPr>
        <p:spPr bwMode="auto">
          <a:xfrm flipV="1">
            <a:off x="1154113" y="1765300"/>
            <a:ext cx="0" cy="809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480" name="Freeform 1146"/>
          <p:cNvSpPr>
            <a:spLocks/>
          </p:cNvSpPr>
          <p:nvPr/>
        </p:nvSpPr>
        <p:spPr bwMode="auto">
          <a:xfrm>
            <a:off x="1695450" y="1327150"/>
            <a:ext cx="0" cy="503238"/>
          </a:xfrm>
          <a:custGeom>
            <a:avLst/>
            <a:gdLst>
              <a:gd name="T0" fmla="*/ 498475 h 317"/>
              <a:gd name="T1" fmla="*/ 503238 h 317"/>
              <a:gd name="T2" fmla="*/ 4763 h 317"/>
              <a:gd name="T3" fmla="*/ 0 h 317"/>
              <a:gd name="T4" fmla="*/ 498475 h 317"/>
              <a:gd name="T5" fmla="*/ 0 60000 65536"/>
              <a:gd name="T6" fmla="*/ 0 60000 65536"/>
              <a:gd name="T7" fmla="*/ 0 60000 65536"/>
              <a:gd name="T8" fmla="*/ 0 60000 65536"/>
              <a:gd name="T9" fmla="*/ 0 60000 65536"/>
              <a:gd name="T10" fmla="*/ 0 h 317"/>
              <a:gd name="T11" fmla="*/ 317 h 317"/>
            </a:gdLst>
            <a:ahLst/>
            <a:cxnLst>
              <a:cxn ang="T5">
                <a:pos x="0" y="T0"/>
              </a:cxn>
              <a:cxn ang="T6">
                <a:pos x="0" y="T1"/>
              </a:cxn>
              <a:cxn ang="T7">
                <a:pos x="0" y="T2"/>
              </a:cxn>
              <a:cxn ang="T8">
                <a:pos x="0" y="T3"/>
              </a:cxn>
              <a:cxn ang="T9">
                <a:pos x="0" y="T4"/>
              </a:cxn>
            </a:cxnLst>
            <a:rect l="0" t="T10" r="0" b="T11"/>
            <a:pathLst>
              <a:path h="317">
                <a:moveTo>
                  <a:pt x="0" y="314"/>
                </a:moveTo>
                <a:lnTo>
                  <a:pt x="0" y="317"/>
                </a:lnTo>
                <a:lnTo>
                  <a:pt x="0" y="3"/>
                </a:lnTo>
                <a:lnTo>
                  <a:pt x="0" y="0"/>
                </a:lnTo>
                <a:lnTo>
                  <a:pt x="0" y="314"/>
                </a:lnTo>
                <a:close/>
              </a:path>
            </a:pathLst>
          </a:custGeom>
          <a:solidFill>
            <a:srgbClr val="8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81" name="Freeform 1147"/>
          <p:cNvSpPr>
            <a:spLocks/>
          </p:cNvSpPr>
          <p:nvPr/>
        </p:nvSpPr>
        <p:spPr bwMode="auto">
          <a:xfrm>
            <a:off x="1690688" y="1331913"/>
            <a:ext cx="4762" cy="504825"/>
          </a:xfrm>
          <a:custGeom>
            <a:avLst/>
            <a:gdLst>
              <a:gd name="T0" fmla="*/ 4762 w 3"/>
              <a:gd name="T1" fmla="*/ 498475 h 318"/>
              <a:gd name="T2" fmla="*/ 0 w 3"/>
              <a:gd name="T3" fmla="*/ 504825 h 318"/>
              <a:gd name="T4" fmla="*/ 0 w 3"/>
              <a:gd name="T5" fmla="*/ 4762 h 318"/>
              <a:gd name="T6" fmla="*/ 4762 w 3"/>
              <a:gd name="T7" fmla="*/ 0 h 318"/>
              <a:gd name="T8" fmla="*/ 4762 w 3"/>
              <a:gd name="T9" fmla="*/ 498475 h 318"/>
              <a:gd name="T10" fmla="*/ 0 60000 65536"/>
              <a:gd name="T11" fmla="*/ 0 60000 65536"/>
              <a:gd name="T12" fmla="*/ 0 60000 65536"/>
              <a:gd name="T13" fmla="*/ 0 60000 65536"/>
              <a:gd name="T14" fmla="*/ 0 60000 65536"/>
              <a:gd name="T15" fmla="*/ 0 w 3"/>
              <a:gd name="T16" fmla="*/ 0 h 318"/>
              <a:gd name="T17" fmla="*/ 3 w 3"/>
              <a:gd name="T18" fmla="*/ 318 h 318"/>
            </a:gdLst>
            <a:ahLst/>
            <a:cxnLst>
              <a:cxn ang="T10">
                <a:pos x="T0" y="T1"/>
              </a:cxn>
              <a:cxn ang="T11">
                <a:pos x="T2" y="T3"/>
              </a:cxn>
              <a:cxn ang="T12">
                <a:pos x="T4" y="T5"/>
              </a:cxn>
              <a:cxn ang="T13">
                <a:pos x="T6" y="T7"/>
              </a:cxn>
              <a:cxn ang="T14">
                <a:pos x="T8" y="T9"/>
              </a:cxn>
            </a:cxnLst>
            <a:rect l="T15" t="T16" r="T17" b="T18"/>
            <a:pathLst>
              <a:path w="3" h="318">
                <a:moveTo>
                  <a:pt x="3" y="314"/>
                </a:moveTo>
                <a:lnTo>
                  <a:pt x="0" y="318"/>
                </a:lnTo>
                <a:lnTo>
                  <a:pt x="0" y="3"/>
                </a:lnTo>
                <a:lnTo>
                  <a:pt x="3" y="0"/>
                </a:lnTo>
                <a:lnTo>
                  <a:pt x="3" y="314"/>
                </a:lnTo>
                <a:close/>
              </a:path>
            </a:pathLst>
          </a:custGeom>
          <a:solidFill>
            <a:srgbClr val="8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82" name="Freeform 1148"/>
          <p:cNvSpPr>
            <a:spLocks/>
          </p:cNvSpPr>
          <p:nvPr/>
        </p:nvSpPr>
        <p:spPr bwMode="auto">
          <a:xfrm>
            <a:off x="1685925" y="1336675"/>
            <a:ext cx="4763" cy="504825"/>
          </a:xfrm>
          <a:custGeom>
            <a:avLst/>
            <a:gdLst>
              <a:gd name="T0" fmla="*/ 4763 w 3"/>
              <a:gd name="T1" fmla="*/ 500063 h 318"/>
              <a:gd name="T2" fmla="*/ 0 w 3"/>
              <a:gd name="T3" fmla="*/ 504825 h 318"/>
              <a:gd name="T4" fmla="*/ 0 w 3"/>
              <a:gd name="T5" fmla="*/ 4762 h 318"/>
              <a:gd name="T6" fmla="*/ 4763 w 3"/>
              <a:gd name="T7" fmla="*/ 0 h 318"/>
              <a:gd name="T8" fmla="*/ 4763 w 3"/>
              <a:gd name="T9" fmla="*/ 500063 h 318"/>
              <a:gd name="T10" fmla="*/ 0 60000 65536"/>
              <a:gd name="T11" fmla="*/ 0 60000 65536"/>
              <a:gd name="T12" fmla="*/ 0 60000 65536"/>
              <a:gd name="T13" fmla="*/ 0 60000 65536"/>
              <a:gd name="T14" fmla="*/ 0 60000 65536"/>
              <a:gd name="T15" fmla="*/ 0 w 3"/>
              <a:gd name="T16" fmla="*/ 0 h 318"/>
              <a:gd name="T17" fmla="*/ 3 w 3"/>
              <a:gd name="T18" fmla="*/ 318 h 318"/>
            </a:gdLst>
            <a:ahLst/>
            <a:cxnLst>
              <a:cxn ang="T10">
                <a:pos x="T0" y="T1"/>
              </a:cxn>
              <a:cxn ang="T11">
                <a:pos x="T2" y="T3"/>
              </a:cxn>
              <a:cxn ang="T12">
                <a:pos x="T4" y="T5"/>
              </a:cxn>
              <a:cxn ang="T13">
                <a:pos x="T6" y="T7"/>
              </a:cxn>
              <a:cxn ang="T14">
                <a:pos x="T8" y="T9"/>
              </a:cxn>
            </a:cxnLst>
            <a:rect l="T15" t="T16" r="T17" b="T18"/>
            <a:pathLst>
              <a:path w="3" h="318">
                <a:moveTo>
                  <a:pt x="3" y="315"/>
                </a:moveTo>
                <a:lnTo>
                  <a:pt x="0" y="318"/>
                </a:lnTo>
                <a:lnTo>
                  <a:pt x="0" y="3"/>
                </a:lnTo>
                <a:lnTo>
                  <a:pt x="3" y="0"/>
                </a:lnTo>
                <a:lnTo>
                  <a:pt x="3" y="315"/>
                </a:lnTo>
                <a:close/>
              </a:path>
            </a:pathLst>
          </a:custGeom>
          <a:solidFill>
            <a:srgbClr val="9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83" name="Freeform 1149"/>
          <p:cNvSpPr>
            <a:spLocks/>
          </p:cNvSpPr>
          <p:nvPr/>
        </p:nvSpPr>
        <p:spPr bwMode="auto">
          <a:xfrm>
            <a:off x="1679575" y="1341438"/>
            <a:ext cx="6350" cy="503237"/>
          </a:xfrm>
          <a:custGeom>
            <a:avLst/>
            <a:gdLst>
              <a:gd name="T0" fmla="*/ 6350 w 4"/>
              <a:gd name="T1" fmla="*/ 500062 h 317"/>
              <a:gd name="T2" fmla="*/ 0 w 4"/>
              <a:gd name="T3" fmla="*/ 503237 h 317"/>
              <a:gd name="T4" fmla="*/ 0 w 4"/>
              <a:gd name="T5" fmla="*/ 4762 h 317"/>
              <a:gd name="T6" fmla="*/ 6350 w 4"/>
              <a:gd name="T7" fmla="*/ 0 h 317"/>
              <a:gd name="T8" fmla="*/ 6350 w 4"/>
              <a:gd name="T9" fmla="*/ 500062 h 317"/>
              <a:gd name="T10" fmla="*/ 0 60000 65536"/>
              <a:gd name="T11" fmla="*/ 0 60000 65536"/>
              <a:gd name="T12" fmla="*/ 0 60000 65536"/>
              <a:gd name="T13" fmla="*/ 0 60000 65536"/>
              <a:gd name="T14" fmla="*/ 0 60000 65536"/>
              <a:gd name="T15" fmla="*/ 0 w 4"/>
              <a:gd name="T16" fmla="*/ 0 h 317"/>
              <a:gd name="T17" fmla="*/ 4 w 4"/>
              <a:gd name="T18" fmla="*/ 317 h 317"/>
            </a:gdLst>
            <a:ahLst/>
            <a:cxnLst>
              <a:cxn ang="T10">
                <a:pos x="T0" y="T1"/>
              </a:cxn>
              <a:cxn ang="T11">
                <a:pos x="T2" y="T3"/>
              </a:cxn>
              <a:cxn ang="T12">
                <a:pos x="T4" y="T5"/>
              </a:cxn>
              <a:cxn ang="T13">
                <a:pos x="T6" y="T7"/>
              </a:cxn>
              <a:cxn ang="T14">
                <a:pos x="T8" y="T9"/>
              </a:cxn>
            </a:cxnLst>
            <a:rect l="T15" t="T16" r="T17" b="T18"/>
            <a:pathLst>
              <a:path w="4" h="317">
                <a:moveTo>
                  <a:pt x="4" y="315"/>
                </a:moveTo>
                <a:lnTo>
                  <a:pt x="0" y="317"/>
                </a:lnTo>
                <a:lnTo>
                  <a:pt x="0" y="3"/>
                </a:lnTo>
                <a:lnTo>
                  <a:pt x="4" y="0"/>
                </a:lnTo>
                <a:lnTo>
                  <a:pt x="4" y="315"/>
                </a:lnTo>
                <a:close/>
              </a:path>
            </a:pathLst>
          </a:custGeom>
          <a:solidFill>
            <a:srgbClr val="9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84" name="Freeform 1150"/>
          <p:cNvSpPr>
            <a:spLocks/>
          </p:cNvSpPr>
          <p:nvPr/>
        </p:nvSpPr>
        <p:spPr bwMode="auto">
          <a:xfrm>
            <a:off x="1671638" y="1346200"/>
            <a:ext cx="7937" cy="503238"/>
          </a:xfrm>
          <a:custGeom>
            <a:avLst/>
            <a:gdLst>
              <a:gd name="T0" fmla="*/ 7937 w 5"/>
              <a:gd name="T1" fmla="*/ 498475 h 317"/>
              <a:gd name="T2" fmla="*/ 0 w 5"/>
              <a:gd name="T3" fmla="*/ 503238 h 317"/>
              <a:gd name="T4" fmla="*/ 0 w 5"/>
              <a:gd name="T5" fmla="*/ 3175 h 317"/>
              <a:gd name="T6" fmla="*/ 7937 w 5"/>
              <a:gd name="T7" fmla="*/ 0 h 317"/>
              <a:gd name="T8" fmla="*/ 7937 w 5"/>
              <a:gd name="T9" fmla="*/ 498475 h 317"/>
              <a:gd name="T10" fmla="*/ 0 60000 65536"/>
              <a:gd name="T11" fmla="*/ 0 60000 65536"/>
              <a:gd name="T12" fmla="*/ 0 60000 65536"/>
              <a:gd name="T13" fmla="*/ 0 60000 65536"/>
              <a:gd name="T14" fmla="*/ 0 60000 65536"/>
              <a:gd name="T15" fmla="*/ 0 w 5"/>
              <a:gd name="T16" fmla="*/ 0 h 317"/>
              <a:gd name="T17" fmla="*/ 5 w 5"/>
              <a:gd name="T18" fmla="*/ 317 h 317"/>
            </a:gdLst>
            <a:ahLst/>
            <a:cxnLst>
              <a:cxn ang="T10">
                <a:pos x="T0" y="T1"/>
              </a:cxn>
              <a:cxn ang="T11">
                <a:pos x="T2" y="T3"/>
              </a:cxn>
              <a:cxn ang="T12">
                <a:pos x="T4" y="T5"/>
              </a:cxn>
              <a:cxn ang="T13">
                <a:pos x="T6" y="T7"/>
              </a:cxn>
              <a:cxn ang="T14">
                <a:pos x="T8" y="T9"/>
              </a:cxn>
            </a:cxnLst>
            <a:rect l="T15" t="T16" r="T17" b="T18"/>
            <a:pathLst>
              <a:path w="5" h="317">
                <a:moveTo>
                  <a:pt x="5" y="314"/>
                </a:moveTo>
                <a:lnTo>
                  <a:pt x="0" y="317"/>
                </a:lnTo>
                <a:lnTo>
                  <a:pt x="0" y="2"/>
                </a:lnTo>
                <a:lnTo>
                  <a:pt x="5" y="0"/>
                </a:lnTo>
                <a:lnTo>
                  <a:pt x="5" y="314"/>
                </a:lnTo>
                <a:close/>
              </a:path>
            </a:pathLst>
          </a:custGeom>
          <a:solidFill>
            <a:srgbClr val="A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85" name="Freeform 1151"/>
          <p:cNvSpPr>
            <a:spLocks/>
          </p:cNvSpPr>
          <p:nvPr/>
        </p:nvSpPr>
        <p:spPr bwMode="auto">
          <a:xfrm>
            <a:off x="1662113" y="1349375"/>
            <a:ext cx="9525" cy="503238"/>
          </a:xfrm>
          <a:custGeom>
            <a:avLst/>
            <a:gdLst>
              <a:gd name="T0" fmla="*/ 9525 w 6"/>
              <a:gd name="T1" fmla="*/ 500063 h 317"/>
              <a:gd name="T2" fmla="*/ 0 w 6"/>
              <a:gd name="T3" fmla="*/ 503238 h 317"/>
              <a:gd name="T4" fmla="*/ 0 w 6"/>
              <a:gd name="T5" fmla="*/ 3175 h 317"/>
              <a:gd name="T6" fmla="*/ 9525 w 6"/>
              <a:gd name="T7" fmla="*/ 0 h 317"/>
              <a:gd name="T8" fmla="*/ 9525 w 6"/>
              <a:gd name="T9" fmla="*/ 500063 h 317"/>
              <a:gd name="T10" fmla="*/ 0 60000 65536"/>
              <a:gd name="T11" fmla="*/ 0 60000 65536"/>
              <a:gd name="T12" fmla="*/ 0 60000 65536"/>
              <a:gd name="T13" fmla="*/ 0 60000 65536"/>
              <a:gd name="T14" fmla="*/ 0 60000 65536"/>
              <a:gd name="T15" fmla="*/ 0 w 6"/>
              <a:gd name="T16" fmla="*/ 0 h 317"/>
              <a:gd name="T17" fmla="*/ 6 w 6"/>
              <a:gd name="T18" fmla="*/ 317 h 317"/>
            </a:gdLst>
            <a:ahLst/>
            <a:cxnLst>
              <a:cxn ang="T10">
                <a:pos x="T0" y="T1"/>
              </a:cxn>
              <a:cxn ang="T11">
                <a:pos x="T2" y="T3"/>
              </a:cxn>
              <a:cxn ang="T12">
                <a:pos x="T4" y="T5"/>
              </a:cxn>
              <a:cxn ang="T13">
                <a:pos x="T6" y="T7"/>
              </a:cxn>
              <a:cxn ang="T14">
                <a:pos x="T8" y="T9"/>
              </a:cxn>
            </a:cxnLst>
            <a:rect l="T15" t="T16" r="T17" b="T18"/>
            <a:pathLst>
              <a:path w="6" h="317">
                <a:moveTo>
                  <a:pt x="6" y="315"/>
                </a:moveTo>
                <a:lnTo>
                  <a:pt x="0" y="317"/>
                </a:lnTo>
                <a:lnTo>
                  <a:pt x="0" y="2"/>
                </a:lnTo>
                <a:lnTo>
                  <a:pt x="6" y="0"/>
                </a:lnTo>
                <a:lnTo>
                  <a:pt x="6" y="315"/>
                </a:lnTo>
                <a:close/>
              </a:path>
            </a:pathLst>
          </a:custGeom>
          <a:solidFill>
            <a:srgbClr val="A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86" name="Freeform 1152"/>
          <p:cNvSpPr>
            <a:spLocks/>
          </p:cNvSpPr>
          <p:nvPr/>
        </p:nvSpPr>
        <p:spPr bwMode="auto">
          <a:xfrm>
            <a:off x="1651000" y="1352550"/>
            <a:ext cx="11113" cy="503238"/>
          </a:xfrm>
          <a:custGeom>
            <a:avLst/>
            <a:gdLst>
              <a:gd name="T0" fmla="*/ 11113 w 7"/>
              <a:gd name="T1" fmla="*/ 500063 h 317"/>
              <a:gd name="T2" fmla="*/ 0 w 7"/>
              <a:gd name="T3" fmla="*/ 503238 h 317"/>
              <a:gd name="T4" fmla="*/ 0 w 7"/>
              <a:gd name="T5" fmla="*/ 3175 h 317"/>
              <a:gd name="T6" fmla="*/ 11113 w 7"/>
              <a:gd name="T7" fmla="*/ 0 h 317"/>
              <a:gd name="T8" fmla="*/ 11113 w 7"/>
              <a:gd name="T9" fmla="*/ 500063 h 317"/>
              <a:gd name="T10" fmla="*/ 0 60000 65536"/>
              <a:gd name="T11" fmla="*/ 0 60000 65536"/>
              <a:gd name="T12" fmla="*/ 0 60000 65536"/>
              <a:gd name="T13" fmla="*/ 0 60000 65536"/>
              <a:gd name="T14" fmla="*/ 0 60000 65536"/>
              <a:gd name="T15" fmla="*/ 0 w 7"/>
              <a:gd name="T16" fmla="*/ 0 h 317"/>
              <a:gd name="T17" fmla="*/ 7 w 7"/>
              <a:gd name="T18" fmla="*/ 317 h 317"/>
            </a:gdLst>
            <a:ahLst/>
            <a:cxnLst>
              <a:cxn ang="T10">
                <a:pos x="T0" y="T1"/>
              </a:cxn>
              <a:cxn ang="T11">
                <a:pos x="T2" y="T3"/>
              </a:cxn>
              <a:cxn ang="T12">
                <a:pos x="T4" y="T5"/>
              </a:cxn>
              <a:cxn ang="T13">
                <a:pos x="T6" y="T7"/>
              </a:cxn>
              <a:cxn ang="T14">
                <a:pos x="T8" y="T9"/>
              </a:cxn>
            </a:cxnLst>
            <a:rect l="T15" t="T16" r="T17" b="T18"/>
            <a:pathLst>
              <a:path w="7" h="317">
                <a:moveTo>
                  <a:pt x="7" y="315"/>
                </a:moveTo>
                <a:lnTo>
                  <a:pt x="0" y="317"/>
                </a:lnTo>
                <a:lnTo>
                  <a:pt x="0" y="2"/>
                </a:lnTo>
                <a:lnTo>
                  <a:pt x="7" y="0"/>
                </a:lnTo>
                <a:lnTo>
                  <a:pt x="7" y="315"/>
                </a:lnTo>
                <a:close/>
              </a:path>
            </a:pathLst>
          </a:custGeom>
          <a:solidFill>
            <a:srgbClr val="A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87" name="Freeform 1153"/>
          <p:cNvSpPr>
            <a:spLocks/>
          </p:cNvSpPr>
          <p:nvPr/>
        </p:nvSpPr>
        <p:spPr bwMode="auto">
          <a:xfrm>
            <a:off x="1639888" y="1355725"/>
            <a:ext cx="11112" cy="504825"/>
          </a:xfrm>
          <a:custGeom>
            <a:avLst/>
            <a:gdLst>
              <a:gd name="T0" fmla="*/ 11112 w 7"/>
              <a:gd name="T1" fmla="*/ 500063 h 318"/>
              <a:gd name="T2" fmla="*/ 0 w 7"/>
              <a:gd name="T3" fmla="*/ 504825 h 318"/>
              <a:gd name="T4" fmla="*/ 0 w 7"/>
              <a:gd name="T5" fmla="*/ 3175 h 318"/>
              <a:gd name="T6" fmla="*/ 11112 w 7"/>
              <a:gd name="T7" fmla="*/ 0 h 318"/>
              <a:gd name="T8" fmla="*/ 11112 w 7"/>
              <a:gd name="T9" fmla="*/ 500063 h 318"/>
              <a:gd name="T10" fmla="*/ 0 60000 65536"/>
              <a:gd name="T11" fmla="*/ 0 60000 65536"/>
              <a:gd name="T12" fmla="*/ 0 60000 65536"/>
              <a:gd name="T13" fmla="*/ 0 60000 65536"/>
              <a:gd name="T14" fmla="*/ 0 60000 65536"/>
              <a:gd name="T15" fmla="*/ 0 w 7"/>
              <a:gd name="T16" fmla="*/ 0 h 318"/>
              <a:gd name="T17" fmla="*/ 7 w 7"/>
              <a:gd name="T18" fmla="*/ 318 h 318"/>
            </a:gdLst>
            <a:ahLst/>
            <a:cxnLst>
              <a:cxn ang="T10">
                <a:pos x="T0" y="T1"/>
              </a:cxn>
              <a:cxn ang="T11">
                <a:pos x="T2" y="T3"/>
              </a:cxn>
              <a:cxn ang="T12">
                <a:pos x="T4" y="T5"/>
              </a:cxn>
              <a:cxn ang="T13">
                <a:pos x="T6" y="T7"/>
              </a:cxn>
              <a:cxn ang="T14">
                <a:pos x="T8" y="T9"/>
              </a:cxn>
            </a:cxnLst>
            <a:rect l="T15" t="T16" r="T17" b="T18"/>
            <a:pathLst>
              <a:path w="7" h="318">
                <a:moveTo>
                  <a:pt x="7" y="315"/>
                </a:moveTo>
                <a:lnTo>
                  <a:pt x="0" y="318"/>
                </a:lnTo>
                <a:lnTo>
                  <a:pt x="0" y="2"/>
                </a:lnTo>
                <a:lnTo>
                  <a:pt x="7" y="0"/>
                </a:lnTo>
                <a:lnTo>
                  <a:pt x="7" y="315"/>
                </a:lnTo>
                <a:close/>
              </a:path>
            </a:pathLst>
          </a:custGeom>
          <a:solidFill>
            <a:srgbClr val="B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88" name="Freeform 1154"/>
          <p:cNvSpPr>
            <a:spLocks/>
          </p:cNvSpPr>
          <p:nvPr/>
        </p:nvSpPr>
        <p:spPr bwMode="auto">
          <a:xfrm>
            <a:off x="1627188" y="1358900"/>
            <a:ext cx="12700" cy="503238"/>
          </a:xfrm>
          <a:custGeom>
            <a:avLst/>
            <a:gdLst>
              <a:gd name="T0" fmla="*/ 12700 w 8"/>
              <a:gd name="T1" fmla="*/ 501650 h 317"/>
              <a:gd name="T2" fmla="*/ 0 w 8"/>
              <a:gd name="T3" fmla="*/ 503238 h 317"/>
              <a:gd name="T4" fmla="*/ 0 w 8"/>
              <a:gd name="T5" fmla="*/ 4763 h 317"/>
              <a:gd name="T6" fmla="*/ 12700 w 8"/>
              <a:gd name="T7" fmla="*/ 0 h 317"/>
              <a:gd name="T8" fmla="*/ 12700 w 8"/>
              <a:gd name="T9" fmla="*/ 501650 h 317"/>
              <a:gd name="T10" fmla="*/ 0 60000 65536"/>
              <a:gd name="T11" fmla="*/ 0 60000 65536"/>
              <a:gd name="T12" fmla="*/ 0 60000 65536"/>
              <a:gd name="T13" fmla="*/ 0 60000 65536"/>
              <a:gd name="T14" fmla="*/ 0 60000 65536"/>
              <a:gd name="T15" fmla="*/ 0 w 8"/>
              <a:gd name="T16" fmla="*/ 0 h 317"/>
              <a:gd name="T17" fmla="*/ 8 w 8"/>
              <a:gd name="T18" fmla="*/ 317 h 317"/>
            </a:gdLst>
            <a:ahLst/>
            <a:cxnLst>
              <a:cxn ang="T10">
                <a:pos x="T0" y="T1"/>
              </a:cxn>
              <a:cxn ang="T11">
                <a:pos x="T2" y="T3"/>
              </a:cxn>
              <a:cxn ang="T12">
                <a:pos x="T4" y="T5"/>
              </a:cxn>
              <a:cxn ang="T13">
                <a:pos x="T6" y="T7"/>
              </a:cxn>
              <a:cxn ang="T14">
                <a:pos x="T8" y="T9"/>
              </a:cxn>
            </a:cxnLst>
            <a:rect l="T15" t="T16" r="T17" b="T18"/>
            <a:pathLst>
              <a:path w="8" h="317">
                <a:moveTo>
                  <a:pt x="8" y="316"/>
                </a:moveTo>
                <a:lnTo>
                  <a:pt x="0" y="317"/>
                </a:lnTo>
                <a:lnTo>
                  <a:pt x="0" y="3"/>
                </a:lnTo>
                <a:lnTo>
                  <a:pt x="8" y="0"/>
                </a:lnTo>
                <a:lnTo>
                  <a:pt x="8" y="316"/>
                </a:lnTo>
                <a:close/>
              </a:path>
            </a:pathLst>
          </a:custGeom>
          <a:solidFill>
            <a:srgbClr val="B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89" name="Freeform 1155"/>
          <p:cNvSpPr>
            <a:spLocks/>
          </p:cNvSpPr>
          <p:nvPr/>
        </p:nvSpPr>
        <p:spPr bwMode="auto">
          <a:xfrm>
            <a:off x="1612900" y="1363663"/>
            <a:ext cx="14288" cy="501650"/>
          </a:xfrm>
          <a:custGeom>
            <a:avLst/>
            <a:gdLst>
              <a:gd name="T0" fmla="*/ 14288 w 9"/>
              <a:gd name="T1" fmla="*/ 498475 h 316"/>
              <a:gd name="T2" fmla="*/ 0 w 9"/>
              <a:gd name="T3" fmla="*/ 501650 h 316"/>
              <a:gd name="T4" fmla="*/ 0 w 9"/>
              <a:gd name="T5" fmla="*/ 1588 h 316"/>
              <a:gd name="T6" fmla="*/ 14288 w 9"/>
              <a:gd name="T7" fmla="*/ 0 h 316"/>
              <a:gd name="T8" fmla="*/ 14288 w 9"/>
              <a:gd name="T9" fmla="*/ 498475 h 316"/>
              <a:gd name="T10" fmla="*/ 0 60000 65536"/>
              <a:gd name="T11" fmla="*/ 0 60000 65536"/>
              <a:gd name="T12" fmla="*/ 0 60000 65536"/>
              <a:gd name="T13" fmla="*/ 0 60000 65536"/>
              <a:gd name="T14" fmla="*/ 0 60000 65536"/>
              <a:gd name="T15" fmla="*/ 0 w 9"/>
              <a:gd name="T16" fmla="*/ 0 h 316"/>
              <a:gd name="T17" fmla="*/ 9 w 9"/>
              <a:gd name="T18" fmla="*/ 316 h 316"/>
            </a:gdLst>
            <a:ahLst/>
            <a:cxnLst>
              <a:cxn ang="T10">
                <a:pos x="T0" y="T1"/>
              </a:cxn>
              <a:cxn ang="T11">
                <a:pos x="T2" y="T3"/>
              </a:cxn>
              <a:cxn ang="T12">
                <a:pos x="T4" y="T5"/>
              </a:cxn>
              <a:cxn ang="T13">
                <a:pos x="T6" y="T7"/>
              </a:cxn>
              <a:cxn ang="T14">
                <a:pos x="T8" y="T9"/>
              </a:cxn>
            </a:cxnLst>
            <a:rect l="T15" t="T16" r="T17" b="T18"/>
            <a:pathLst>
              <a:path w="9" h="316">
                <a:moveTo>
                  <a:pt x="9" y="314"/>
                </a:moveTo>
                <a:lnTo>
                  <a:pt x="0" y="316"/>
                </a:lnTo>
                <a:lnTo>
                  <a:pt x="0" y="1"/>
                </a:lnTo>
                <a:lnTo>
                  <a:pt x="9" y="0"/>
                </a:lnTo>
                <a:lnTo>
                  <a:pt x="9" y="314"/>
                </a:lnTo>
                <a:close/>
              </a:path>
            </a:pathLst>
          </a:custGeom>
          <a:solidFill>
            <a:srgbClr val="C3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90" name="Freeform 1156"/>
          <p:cNvSpPr>
            <a:spLocks/>
          </p:cNvSpPr>
          <p:nvPr/>
        </p:nvSpPr>
        <p:spPr bwMode="auto">
          <a:xfrm>
            <a:off x="1598613" y="1365250"/>
            <a:ext cx="14287" cy="501650"/>
          </a:xfrm>
          <a:custGeom>
            <a:avLst/>
            <a:gdLst>
              <a:gd name="T0" fmla="*/ 14287 w 9"/>
              <a:gd name="T1" fmla="*/ 500063 h 316"/>
              <a:gd name="T2" fmla="*/ 0 w 9"/>
              <a:gd name="T3" fmla="*/ 501650 h 316"/>
              <a:gd name="T4" fmla="*/ 0 w 9"/>
              <a:gd name="T5" fmla="*/ 1588 h 316"/>
              <a:gd name="T6" fmla="*/ 14287 w 9"/>
              <a:gd name="T7" fmla="*/ 0 h 316"/>
              <a:gd name="T8" fmla="*/ 14287 w 9"/>
              <a:gd name="T9" fmla="*/ 500063 h 316"/>
              <a:gd name="T10" fmla="*/ 0 60000 65536"/>
              <a:gd name="T11" fmla="*/ 0 60000 65536"/>
              <a:gd name="T12" fmla="*/ 0 60000 65536"/>
              <a:gd name="T13" fmla="*/ 0 60000 65536"/>
              <a:gd name="T14" fmla="*/ 0 60000 65536"/>
              <a:gd name="T15" fmla="*/ 0 w 9"/>
              <a:gd name="T16" fmla="*/ 0 h 316"/>
              <a:gd name="T17" fmla="*/ 9 w 9"/>
              <a:gd name="T18" fmla="*/ 316 h 316"/>
            </a:gdLst>
            <a:ahLst/>
            <a:cxnLst>
              <a:cxn ang="T10">
                <a:pos x="T0" y="T1"/>
              </a:cxn>
              <a:cxn ang="T11">
                <a:pos x="T2" y="T3"/>
              </a:cxn>
              <a:cxn ang="T12">
                <a:pos x="T4" y="T5"/>
              </a:cxn>
              <a:cxn ang="T13">
                <a:pos x="T6" y="T7"/>
              </a:cxn>
              <a:cxn ang="T14">
                <a:pos x="T8" y="T9"/>
              </a:cxn>
            </a:cxnLst>
            <a:rect l="T15" t="T16" r="T17" b="T18"/>
            <a:pathLst>
              <a:path w="9" h="316">
                <a:moveTo>
                  <a:pt x="9" y="315"/>
                </a:moveTo>
                <a:lnTo>
                  <a:pt x="0" y="316"/>
                </a:lnTo>
                <a:lnTo>
                  <a:pt x="0" y="1"/>
                </a:lnTo>
                <a:lnTo>
                  <a:pt x="9" y="0"/>
                </a:lnTo>
                <a:lnTo>
                  <a:pt x="9" y="315"/>
                </a:lnTo>
                <a:close/>
              </a:path>
            </a:pathLst>
          </a:custGeom>
          <a:solidFill>
            <a:srgbClr val="C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91" name="Freeform 1157"/>
          <p:cNvSpPr>
            <a:spLocks/>
          </p:cNvSpPr>
          <p:nvPr/>
        </p:nvSpPr>
        <p:spPr bwMode="auto">
          <a:xfrm>
            <a:off x="1585913" y="1366838"/>
            <a:ext cx="12700" cy="503237"/>
          </a:xfrm>
          <a:custGeom>
            <a:avLst/>
            <a:gdLst>
              <a:gd name="T0" fmla="*/ 12700 w 8"/>
              <a:gd name="T1" fmla="*/ 500062 h 317"/>
              <a:gd name="T2" fmla="*/ 0 w 8"/>
              <a:gd name="T3" fmla="*/ 503237 h 317"/>
              <a:gd name="T4" fmla="*/ 0 w 8"/>
              <a:gd name="T5" fmla="*/ 1587 h 317"/>
              <a:gd name="T6" fmla="*/ 12700 w 8"/>
              <a:gd name="T7" fmla="*/ 0 h 317"/>
              <a:gd name="T8" fmla="*/ 12700 w 8"/>
              <a:gd name="T9" fmla="*/ 500062 h 317"/>
              <a:gd name="T10" fmla="*/ 0 60000 65536"/>
              <a:gd name="T11" fmla="*/ 0 60000 65536"/>
              <a:gd name="T12" fmla="*/ 0 60000 65536"/>
              <a:gd name="T13" fmla="*/ 0 60000 65536"/>
              <a:gd name="T14" fmla="*/ 0 60000 65536"/>
              <a:gd name="T15" fmla="*/ 0 w 8"/>
              <a:gd name="T16" fmla="*/ 0 h 317"/>
              <a:gd name="T17" fmla="*/ 8 w 8"/>
              <a:gd name="T18" fmla="*/ 317 h 317"/>
            </a:gdLst>
            <a:ahLst/>
            <a:cxnLst>
              <a:cxn ang="T10">
                <a:pos x="T0" y="T1"/>
              </a:cxn>
              <a:cxn ang="T11">
                <a:pos x="T2" y="T3"/>
              </a:cxn>
              <a:cxn ang="T12">
                <a:pos x="T4" y="T5"/>
              </a:cxn>
              <a:cxn ang="T13">
                <a:pos x="T6" y="T7"/>
              </a:cxn>
              <a:cxn ang="T14">
                <a:pos x="T8" y="T9"/>
              </a:cxn>
            </a:cxnLst>
            <a:rect l="T15" t="T16" r="T17" b="T18"/>
            <a:pathLst>
              <a:path w="8" h="317">
                <a:moveTo>
                  <a:pt x="8" y="315"/>
                </a:moveTo>
                <a:lnTo>
                  <a:pt x="0" y="317"/>
                </a:lnTo>
                <a:lnTo>
                  <a:pt x="0" y="1"/>
                </a:lnTo>
                <a:lnTo>
                  <a:pt x="8" y="0"/>
                </a:lnTo>
                <a:lnTo>
                  <a:pt x="8" y="315"/>
                </a:lnTo>
                <a:close/>
              </a:path>
            </a:pathLst>
          </a:custGeom>
          <a:solidFill>
            <a:srgbClr val="D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92" name="Rectangle 1158"/>
          <p:cNvSpPr>
            <a:spLocks noChangeArrowheads="1"/>
          </p:cNvSpPr>
          <p:nvPr/>
        </p:nvSpPr>
        <p:spPr bwMode="auto">
          <a:xfrm>
            <a:off x="1570038" y="1368425"/>
            <a:ext cx="15875" cy="501650"/>
          </a:xfrm>
          <a:prstGeom prst="rect">
            <a:avLst/>
          </a:prstGeom>
          <a:solidFill>
            <a:srgbClr val="D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493" name="Freeform 1159"/>
          <p:cNvSpPr>
            <a:spLocks/>
          </p:cNvSpPr>
          <p:nvPr/>
        </p:nvSpPr>
        <p:spPr bwMode="auto">
          <a:xfrm>
            <a:off x="1547813" y="1368425"/>
            <a:ext cx="22225" cy="501650"/>
          </a:xfrm>
          <a:custGeom>
            <a:avLst/>
            <a:gdLst>
              <a:gd name="T0" fmla="*/ 22225 w 14"/>
              <a:gd name="T1" fmla="*/ 501650 h 316"/>
              <a:gd name="T2" fmla="*/ 0 w 14"/>
              <a:gd name="T3" fmla="*/ 501650 h 316"/>
              <a:gd name="T4" fmla="*/ 0 w 14"/>
              <a:gd name="T5" fmla="*/ 1588 h 316"/>
              <a:gd name="T6" fmla="*/ 22225 w 14"/>
              <a:gd name="T7" fmla="*/ 0 h 316"/>
              <a:gd name="T8" fmla="*/ 22225 w 14"/>
              <a:gd name="T9" fmla="*/ 501650 h 316"/>
              <a:gd name="T10" fmla="*/ 0 60000 65536"/>
              <a:gd name="T11" fmla="*/ 0 60000 65536"/>
              <a:gd name="T12" fmla="*/ 0 60000 65536"/>
              <a:gd name="T13" fmla="*/ 0 60000 65536"/>
              <a:gd name="T14" fmla="*/ 0 60000 65536"/>
              <a:gd name="T15" fmla="*/ 0 w 14"/>
              <a:gd name="T16" fmla="*/ 0 h 316"/>
              <a:gd name="T17" fmla="*/ 14 w 14"/>
              <a:gd name="T18" fmla="*/ 316 h 316"/>
            </a:gdLst>
            <a:ahLst/>
            <a:cxnLst>
              <a:cxn ang="T10">
                <a:pos x="T0" y="T1"/>
              </a:cxn>
              <a:cxn ang="T11">
                <a:pos x="T2" y="T3"/>
              </a:cxn>
              <a:cxn ang="T12">
                <a:pos x="T4" y="T5"/>
              </a:cxn>
              <a:cxn ang="T13">
                <a:pos x="T6" y="T7"/>
              </a:cxn>
              <a:cxn ang="T14">
                <a:pos x="T8" y="T9"/>
              </a:cxn>
            </a:cxnLst>
            <a:rect l="T15" t="T16" r="T17" b="T18"/>
            <a:pathLst>
              <a:path w="14" h="316">
                <a:moveTo>
                  <a:pt x="14" y="316"/>
                </a:moveTo>
                <a:lnTo>
                  <a:pt x="0" y="316"/>
                </a:lnTo>
                <a:lnTo>
                  <a:pt x="0" y="1"/>
                </a:lnTo>
                <a:lnTo>
                  <a:pt x="14" y="0"/>
                </a:lnTo>
                <a:lnTo>
                  <a:pt x="14" y="316"/>
                </a:lnTo>
                <a:close/>
              </a:path>
            </a:pathLst>
          </a:custGeom>
          <a:solidFill>
            <a:srgbClr val="D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94" name="Rectangle 1160"/>
          <p:cNvSpPr>
            <a:spLocks noChangeArrowheads="1"/>
          </p:cNvSpPr>
          <p:nvPr/>
        </p:nvSpPr>
        <p:spPr bwMode="auto">
          <a:xfrm>
            <a:off x="1533525" y="1370013"/>
            <a:ext cx="14288" cy="500062"/>
          </a:xfrm>
          <a:prstGeom prst="rect">
            <a:avLst/>
          </a:prstGeom>
          <a:solidFill>
            <a:srgbClr val="E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495" name="Freeform 1161"/>
          <p:cNvSpPr>
            <a:spLocks/>
          </p:cNvSpPr>
          <p:nvPr/>
        </p:nvSpPr>
        <p:spPr bwMode="auto">
          <a:xfrm>
            <a:off x="1520825" y="1368425"/>
            <a:ext cx="12700" cy="501650"/>
          </a:xfrm>
          <a:custGeom>
            <a:avLst/>
            <a:gdLst>
              <a:gd name="T0" fmla="*/ 12700 w 8"/>
              <a:gd name="T1" fmla="*/ 501650 h 316"/>
              <a:gd name="T2" fmla="*/ 0 w 8"/>
              <a:gd name="T3" fmla="*/ 501650 h 316"/>
              <a:gd name="T4" fmla="*/ 0 w 8"/>
              <a:gd name="T5" fmla="*/ 0 h 316"/>
              <a:gd name="T6" fmla="*/ 12700 w 8"/>
              <a:gd name="T7" fmla="*/ 1588 h 316"/>
              <a:gd name="T8" fmla="*/ 12700 w 8"/>
              <a:gd name="T9" fmla="*/ 501650 h 316"/>
              <a:gd name="T10" fmla="*/ 0 60000 65536"/>
              <a:gd name="T11" fmla="*/ 0 60000 65536"/>
              <a:gd name="T12" fmla="*/ 0 60000 65536"/>
              <a:gd name="T13" fmla="*/ 0 60000 65536"/>
              <a:gd name="T14" fmla="*/ 0 60000 65536"/>
              <a:gd name="T15" fmla="*/ 0 w 8"/>
              <a:gd name="T16" fmla="*/ 0 h 316"/>
              <a:gd name="T17" fmla="*/ 8 w 8"/>
              <a:gd name="T18" fmla="*/ 316 h 316"/>
            </a:gdLst>
            <a:ahLst/>
            <a:cxnLst>
              <a:cxn ang="T10">
                <a:pos x="T0" y="T1"/>
              </a:cxn>
              <a:cxn ang="T11">
                <a:pos x="T2" y="T3"/>
              </a:cxn>
              <a:cxn ang="T12">
                <a:pos x="T4" y="T5"/>
              </a:cxn>
              <a:cxn ang="T13">
                <a:pos x="T6" y="T7"/>
              </a:cxn>
              <a:cxn ang="T14">
                <a:pos x="T8" y="T9"/>
              </a:cxn>
            </a:cxnLst>
            <a:rect l="T15" t="T16" r="T17" b="T18"/>
            <a:pathLst>
              <a:path w="8" h="316">
                <a:moveTo>
                  <a:pt x="8" y="316"/>
                </a:moveTo>
                <a:lnTo>
                  <a:pt x="0" y="316"/>
                </a:lnTo>
                <a:lnTo>
                  <a:pt x="0" y="0"/>
                </a:lnTo>
                <a:lnTo>
                  <a:pt x="8" y="1"/>
                </a:lnTo>
                <a:lnTo>
                  <a:pt x="8" y="316"/>
                </a:lnTo>
                <a:close/>
              </a:path>
            </a:pathLst>
          </a:custGeom>
          <a:solidFill>
            <a:srgbClr val="E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96" name="Freeform 1162"/>
          <p:cNvSpPr>
            <a:spLocks/>
          </p:cNvSpPr>
          <p:nvPr/>
        </p:nvSpPr>
        <p:spPr bwMode="auto">
          <a:xfrm>
            <a:off x="1509713" y="1368425"/>
            <a:ext cx="11112" cy="501650"/>
          </a:xfrm>
          <a:custGeom>
            <a:avLst/>
            <a:gdLst>
              <a:gd name="T0" fmla="*/ 11112 w 7"/>
              <a:gd name="T1" fmla="*/ 501650 h 316"/>
              <a:gd name="T2" fmla="*/ 0 w 7"/>
              <a:gd name="T3" fmla="*/ 500063 h 316"/>
              <a:gd name="T4" fmla="*/ 0 w 7"/>
              <a:gd name="T5" fmla="*/ 0 h 316"/>
              <a:gd name="T6" fmla="*/ 11112 w 7"/>
              <a:gd name="T7" fmla="*/ 0 h 316"/>
              <a:gd name="T8" fmla="*/ 11112 w 7"/>
              <a:gd name="T9" fmla="*/ 501650 h 316"/>
              <a:gd name="T10" fmla="*/ 0 60000 65536"/>
              <a:gd name="T11" fmla="*/ 0 60000 65536"/>
              <a:gd name="T12" fmla="*/ 0 60000 65536"/>
              <a:gd name="T13" fmla="*/ 0 60000 65536"/>
              <a:gd name="T14" fmla="*/ 0 60000 65536"/>
              <a:gd name="T15" fmla="*/ 0 w 7"/>
              <a:gd name="T16" fmla="*/ 0 h 316"/>
              <a:gd name="T17" fmla="*/ 7 w 7"/>
              <a:gd name="T18" fmla="*/ 316 h 316"/>
            </a:gdLst>
            <a:ahLst/>
            <a:cxnLst>
              <a:cxn ang="T10">
                <a:pos x="T0" y="T1"/>
              </a:cxn>
              <a:cxn ang="T11">
                <a:pos x="T2" y="T3"/>
              </a:cxn>
              <a:cxn ang="T12">
                <a:pos x="T4" y="T5"/>
              </a:cxn>
              <a:cxn ang="T13">
                <a:pos x="T6" y="T7"/>
              </a:cxn>
              <a:cxn ang="T14">
                <a:pos x="T8" y="T9"/>
              </a:cxn>
            </a:cxnLst>
            <a:rect l="T15" t="T16" r="T17" b="T18"/>
            <a:pathLst>
              <a:path w="7" h="316">
                <a:moveTo>
                  <a:pt x="7" y="316"/>
                </a:moveTo>
                <a:lnTo>
                  <a:pt x="0" y="315"/>
                </a:lnTo>
                <a:lnTo>
                  <a:pt x="0" y="0"/>
                </a:lnTo>
                <a:lnTo>
                  <a:pt x="7" y="0"/>
                </a:lnTo>
                <a:lnTo>
                  <a:pt x="7" y="316"/>
                </a:lnTo>
                <a:close/>
              </a:path>
            </a:pathLst>
          </a:custGeom>
          <a:solidFill>
            <a:srgbClr val="F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97" name="Freeform 1163"/>
          <p:cNvSpPr>
            <a:spLocks/>
          </p:cNvSpPr>
          <p:nvPr/>
        </p:nvSpPr>
        <p:spPr bwMode="auto">
          <a:xfrm>
            <a:off x="1498600" y="1366838"/>
            <a:ext cx="11113" cy="501650"/>
          </a:xfrm>
          <a:custGeom>
            <a:avLst/>
            <a:gdLst>
              <a:gd name="T0" fmla="*/ 11113 w 7"/>
              <a:gd name="T1" fmla="*/ 501650 h 316"/>
              <a:gd name="T2" fmla="*/ 0 w 7"/>
              <a:gd name="T3" fmla="*/ 498475 h 316"/>
              <a:gd name="T4" fmla="*/ 0 w 7"/>
              <a:gd name="T5" fmla="*/ 0 h 316"/>
              <a:gd name="T6" fmla="*/ 11113 w 7"/>
              <a:gd name="T7" fmla="*/ 1588 h 316"/>
              <a:gd name="T8" fmla="*/ 11113 w 7"/>
              <a:gd name="T9" fmla="*/ 501650 h 316"/>
              <a:gd name="T10" fmla="*/ 0 60000 65536"/>
              <a:gd name="T11" fmla="*/ 0 60000 65536"/>
              <a:gd name="T12" fmla="*/ 0 60000 65536"/>
              <a:gd name="T13" fmla="*/ 0 60000 65536"/>
              <a:gd name="T14" fmla="*/ 0 60000 65536"/>
              <a:gd name="T15" fmla="*/ 0 w 7"/>
              <a:gd name="T16" fmla="*/ 0 h 316"/>
              <a:gd name="T17" fmla="*/ 7 w 7"/>
              <a:gd name="T18" fmla="*/ 316 h 316"/>
            </a:gdLst>
            <a:ahLst/>
            <a:cxnLst>
              <a:cxn ang="T10">
                <a:pos x="T0" y="T1"/>
              </a:cxn>
              <a:cxn ang="T11">
                <a:pos x="T2" y="T3"/>
              </a:cxn>
              <a:cxn ang="T12">
                <a:pos x="T4" y="T5"/>
              </a:cxn>
              <a:cxn ang="T13">
                <a:pos x="T6" y="T7"/>
              </a:cxn>
              <a:cxn ang="T14">
                <a:pos x="T8" y="T9"/>
              </a:cxn>
            </a:cxnLst>
            <a:rect l="T15" t="T16" r="T17" b="T18"/>
            <a:pathLst>
              <a:path w="7" h="316">
                <a:moveTo>
                  <a:pt x="7" y="316"/>
                </a:moveTo>
                <a:lnTo>
                  <a:pt x="0" y="314"/>
                </a:lnTo>
                <a:lnTo>
                  <a:pt x="0" y="0"/>
                </a:lnTo>
                <a:lnTo>
                  <a:pt x="7" y="1"/>
                </a:lnTo>
                <a:lnTo>
                  <a:pt x="7" y="316"/>
                </a:lnTo>
                <a:close/>
              </a:path>
            </a:pathLst>
          </a:custGeom>
          <a:solidFill>
            <a:srgbClr val="F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98" name="Freeform 1164"/>
          <p:cNvSpPr>
            <a:spLocks/>
          </p:cNvSpPr>
          <p:nvPr/>
        </p:nvSpPr>
        <p:spPr bwMode="auto">
          <a:xfrm>
            <a:off x="1489075" y="1363663"/>
            <a:ext cx="9525" cy="501650"/>
          </a:xfrm>
          <a:custGeom>
            <a:avLst/>
            <a:gdLst>
              <a:gd name="T0" fmla="*/ 9525 w 6"/>
              <a:gd name="T1" fmla="*/ 501650 h 316"/>
              <a:gd name="T2" fmla="*/ 0 w 6"/>
              <a:gd name="T3" fmla="*/ 501650 h 316"/>
              <a:gd name="T4" fmla="*/ 0 w 6"/>
              <a:gd name="T5" fmla="*/ 0 h 316"/>
              <a:gd name="T6" fmla="*/ 9525 w 6"/>
              <a:gd name="T7" fmla="*/ 3175 h 316"/>
              <a:gd name="T8" fmla="*/ 9525 w 6"/>
              <a:gd name="T9" fmla="*/ 501650 h 316"/>
              <a:gd name="T10" fmla="*/ 0 60000 65536"/>
              <a:gd name="T11" fmla="*/ 0 60000 65536"/>
              <a:gd name="T12" fmla="*/ 0 60000 65536"/>
              <a:gd name="T13" fmla="*/ 0 60000 65536"/>
              <a:gd name="T14" fmla="*/ 0 60000 65536"/>
              <a:gd name="T15" fmla="*/ 0 w 6"/>
              <a:gd name="T16" fmla="*/ 0 h 316"/>
              <a:gd name="T17" fmla="*/ 6 w 6"/>
              <a:gd name="T18" fmla="*/ 316 h 316"/>
            </a:gdLst>
            <a:ahLst/>
            <a:cxnLst>
              <a:cxn ang="T10">
                <a:pos x="T0" y="T1"/>
              </a:cxn>
              <a:cxn ang="T11">
                <a:pos x="T2" y="T3"/>
              </a:cxn>
              <a:cxn ang="T12">
                <a:pos x="T4" y="T5"/>
              </a:cxn>
              <a:cxn ang="T13">
                <a:pos x="T6" y="T7"/>
              </a:cxn>
              <a:cxn ang="T14">
                <a:pos x="T8" y="T9"/>
              </a:cxn>
            </a:cxnLst>
            <a:rect l="T15" t="T16" r="T17" b="T18"/>
            <a:pathLst>
              <a:path w="6" h="316">
                <a:moveTo>
                  <a:pt x="6" y="316"/>
                </a:moveTo>
                <a:lnTo>
                  <a:pt x="0" y="316"/>
                </a:lnTo>
                <a:lnTo>
                  <a:pt x="0" y="0"/>
                </a:lnTo>
                <a:lnTo>
                  <a:pt x="6" y="2"/>
                </a:lnTo>
                <a:lnTo>
                  <a:pt x="6" y="3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99" name="Freeform 1165"/>
          <p:cNvSpPr>
            <a:spLocks/>
          </p:cNvSpPr>
          <p:nvPr/>
        </p:nvSpPr>
        <p:spPr bwMode="auto">
          <a:xfrm>
            <a:off x="1481138" y="1360488"/>
            <a:ext cx="7937" cy="504825"/>
          </a:xfrm>
          <a:custGeom>
            <a:avLst/>
            <a:gdLst>
              <a:gd name="T0" fmla="*/ 7937 w 5"/>
              <a:gd name="T1" fmla="*/ 504825 h 318"/>
              <a:gd name="T2" fmla="*/ 0 w 5"/>
              <a:gd name="T3" fmla="*/ 500063 h 318"/>
              <a:gd name="T4" fmla="*/ 0 w 5"/>
              <a:gd name="T5" fmla="*/ 0 h 318"/>
              <a:gd name="T6" fmla="*/ 7937 w 5"/>
              <a:gd name="T7" fmla="*/ 3175 h 318"/>
              <a:gd name="T8" fmla="*/ 7937 w 5"/>
              <a:gd name="T9" fmla="*/ 504825 h 318"/>
              <a:gd name="T10" fmla="*/ 0 60000 65536"/>
              <a:gd name="T11" fmla="*/ 0 60000 65536"/>
              <a:gd name="T12" fmla="*/ 0 60000 65536"/>
              <a:gd name="T13" fmla="*/ 0 60000 65536"/>
              <a:gd name="T14" fmla="*/ 0 60000 65536"/>
              <a:gd name="T15" fmla="*/ 0 w 5"/>
              <a:gd name="T16" fmla="*/ 0 h 318"/>
              <a:gd name="T17" fmla="*/ 5 w 5"/>
              <a:gd name="T18" fmla="*/ 318 h 318"/>
            </a:gdLst>
            <a:ahLst/>
            <a:cxnLst>
              <a:cxn ang="T10">
                <a:pos x="T0" y="T1"/>
              </a:cxn>
              <a:cxn ang="T11">
                <a:pos x="T2" y="T3"/>
              </a:cxn>
              <a:cxn ang="T12">
                <a:pos x="T4" y="T5"/>
              </a:cxn>
              <a:cxn ang="T13">
                <a:pos x="T6" y="T7"/>
              </a:cxn>
              <a:cxn ang="T14">
                <a:pos x="T8" y="T9"/>
              </a:cxn>
            </a:cxnLst>
            <a:rect l="T15" t="T16" r="T17" b="T18"/>
            <a:pathLst>
              <a:path w="5" h="318">
                <a:moveTo>
                  <a:pt x="5" y="318"/>
                </a:moveTo>
                <a:lnTo>
                  <a:pt x="0" y="315"/>
                </a:lnTo>
                <a:lnTo>
                  <a:pt x="0" y="0"/>
                </a:lnTo>
                <a:lnTo>
                  <a:pt x="5" y="2"/>
                </a:lnTo>
                <a:lnTo>
                  <a:pt x="5" y="3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00" name="Freeform 1166"/>
          <p:cNvSpPr>
            <a:spLocks/>
          </p:cNvSpPr>
          <p:nvPr/>
        </p:nvSpPr>
        <p:spPr bwMode="auto">
          <a:xfrm>
            <a:off x="1474788" y="1358900"/>
            <a:ext cx="6350" cy="501650"/>
          </a:xfrm>
          <a:custGeom>
            <a:avLst/>
            <a:gdLst>
              <a:gd name="T0" fmla="*/ 6350 w 4"/>
              <a:gd name="T1" fmla="*/ 501650 h 316"/>
              <a:gd name="T2" fmla="*/ 0 w 4"/>
              <a:gd name="T3" fmla="*/ 500063 h 316"/>
              <a:gd name="T4" fmla="*/ 0 w 4"/>
              <a:gd name="T5" fmla="*/ 0 h 316"/>
              <a:gd name="T6" fmla="*/ 6350 w 4"/>
              <a:gd name="T7" fmla="*/ 1588 h 316"/>
              <a:gd name="T8" fmla="*/ 6350 w 4"/>
              <a:gd name="T9" fmla="*/ 501650 h 316"/>
              <a:gd name="T10" fmla="*/ 0 60000 65536"/>
              <a:gd name="T11" fmla="*/ 0 60000 65536"/>
              <a:gd name="T12" fmla="*/ 0 60000 65536"/>
              <a:gd name="T13" fmla="*/ 0 60000 65536"/>
              <a:gd name="T14" fmla="*/ 0 60000 65536"/>
              <a:gd name="T15" fmla="*/ 0 w 4"/>
              <a:gd name="T16" fmla="*/ 0 h 316"/>
              <a:gd name="T17" fmla="*/ 4 w 4"/>
              <a:gd name="T18" fmla="*/ 316 h 316"/>
            </a:gdLst>
            <a:ahLst/>
            <a:cxnLst>
              <a:cxn ang="T10">
                <a:pos x="T0" y="T1"/>
              </a:cxn>
              <a:cxn ang="T11">
                <a:pos x="T2" y="T3"/>
              </a:cxn>
              <a:cxn ang="T12">
                <a:pos x="T4" y="T5"/>
              </a:cxn>
              <a:cxn ang="T13">
                <a:pos x="T6" y="T7"/>
              </a:cxn>
              <a:cxn ang="T14">
                <a:pos x="T8" y="T9"/>
              </a:cxn>
            </a:cxnLst>
            <a:rect l="T15" t="T16" r="T17" b="T18"/>
            <a:pathLst>
              <a:path w="4" h="316">
                <a:moveTo>
                  <a:pt x="4" y="316"/>
                </a:moveTo>
                <a:lnTo>
                  <a:pt x="0" y="315"/>
                </a:lnTo>
                <a:lnTo>
                  <a:pt x="0" y="0"/>
                </a:lnTo>
                <a:lnTo>
                  <a:pt x="4" y="1"/>
                </a:lnTo>
                <a:lnTo>
                  <a:pt x="4" y="316"/>
                </a:lnTo>
                <a:close/>
              </a:path>
            </a:pathLst>
          </a:custGeom>
          <a:solidFill>
            <a:srgbClr val="F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01" name="Freeform 1167"/>
          <p:cNvSpPr>
            <a:spLocks/>
          </p:cNvSpPr>
          <p:nvPr/>
        </p:nvSpPr>
        <p:spPr bwMode="auto">
          <a:xfrm>
            <a:off x="1468438" y="1355725"/>
            <a:ext cx="6350" cy="503238"/>
          </a:xfrm>
          <a:custGeom>
            <a:avLst/>
            <a:gdLst>
              <a:gd name="T0" fmla="*/ 6350 w 4"/>
              <a:gd name="T1" fmla="*/ 503238 h 317"/>
              <a:gd name="T2" fmla="*/ 0 w 4"/>
              <a:gd name="T3" fmla="*/ 500063 h 317"/>
              <a:gd name="T4" fmla="*/ 0 w 4"/>
              <a:gd name="T5" fmla="*/ 0 h 317"/>
              <a:gd name="T6" fmla="*/ 6350 w 4"/>
              <a:gd name="T7" fmla="*/ 3175 h 317"/>
              <a:gd name="T8" fmla="*/ 6350 w 4"/>
              <a:gd name="T9" fmla="*/ 503238 h 317"/>
              <a:gd name="T10" fmla="*/ 0 60000 65536"/>
              <a:gd name="T11" fmla="*/ 0 60000 65536"/>
              <a:gd name="T12" fmla="*/ 0 60000 65536"/>
              <a:gd name="T13" fmla="*/ 0 60000 65536"/>
              <a:gd name="T14" fmla="*/ 0 60000 65536"/>
              <a:gd name="T15" fmla="*/ 0 w 4"/>
              <a:gd name="T16" fmla="*/ 0 h 317"/>
              <a:gd name="T17" fmla="*/ 4 w 4"/>
              <a:gd name="T18" fmla="*/ 317 h 317"/>
            </a:gdLst>
            <a:ahLst/>
            <a:cxnLst>
              <a:cxn ang="T10">
                <a:pos x="T0" y="T1"/>
              </a:cxn>
              <a:cxn ang="T11">
                <a:pos x="T2" y="T3"/>
              </a:cxn>
              <a:cxn ang="T12">
                <a:pos x="T4" y="T5"/>
              </a:cxn>
              <a:cxn ang="T13">
                <a:pos x="T6" y="T7"/>
              </a:cxn>
              <a:cxn ang="T14">
                <a:pos x="T8" y="T9"/>
              </a:cxn>
            </a:cxnLst>
            <a:rect l="T15" t="T16" r="T17" b="T18"/>
            <a:pathLst>
              <a:path w="4" h="317">
                <a:moveTo>
                  <a:pt x="4" y="317"/>
                </a:moveTo>
                <a:lnTo>
                  <a:pt x="0" y="315"/>
                </a:lnTo>
                <a:lnTo>
                  <a:pt x="0" y="0"/>
                </a:lnTo>
                <a:lnTo>
                  <a:pt x="4" y="2"/>
                </a:lnTo>
                <a:lnTo>
                  <a:pt x="4" y="317"/>
                </a:lnTo>
                <a:close/>
              </a:path>
            </a:pathLst>
          </a:custGeom>
          <a:solidFill>
            <a:srgbClr val="F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02" name="Freeform 1168"/>
          <p:cNvSpPr>
            <a:spLocks/>
          </p:cNvSpPr>
          <p:nvPr/>
        </p:nvSpPr>
        <p:spPr bwMode="auto">
          <a:xfrm>
            <a:off x="1466850" y="1350963"/>
            <a:ext cx="1588" cy="504825"/>
          </a:xfrm>
          <a:custGeom>
            <a:avLst/>
            <a:gdLst>
              <a:gd name="T0" fmla="*/ 1588 w 1"/>
              <a:gd name="T1" fmla="*/ 504825 h 318"/>
              <a:gd name="T2" fmla="*/ 0 w 1"/>
              <a:gd name="T3" fmla="*/ 500063 h 318"/>
              <a:gd name="T4" fmla="*/ 0 w 1"/>
              <a:gd name="T5" fmla="*/ 0 h 318"/>
              <a:gd name="T6" fmla="*/ 1588 w 1"/>
              <a:gd name="T7" fmla="*/ 4762 h 318"/>
              <a:gd name="T8" fmla="*/ 1588 w 1"/>
              <a:gd name="T9" fmla="*/ 504825 h 318"/>
              <a:gd name="T10" fmla="*/ 0 60000 65536"/>
              <a:gd name="T11" fmla="*/ 0 60000 65536"/>
              <a:gd name="T12" fmla="*/ 0 60000 65536"/>
              <a:gd name="T13" fmla="*/ 0 60000 65536"/>
              <a:gd name="T14" fmla="*/ 0 60000 65536"/>
              <a:gd name="T15" fmla="*/ 0 w 1"/>
              <a:gd name="T16" fmla="*/ 0 h 318"/>
              <a:gd name="T17" fmla="*/ 1 w 1"/>
              <a:gd name="T18" fmla="*/ 318 h 318"/>
            </a:gdLst>
            <a:ahLst/>
            <a:cxnLst>
              <a:cxn ang="T10">
                <a:pos x="T0" y="T1"/>
              </a:cxn>
              <a:cxn ang="T11">
                <a:pos x="T2" y="T3"/>
              </a:cxn>
              <a:cxn ang="T12">
                <a:pos x="T4" y="T5"/>
              </a:cxn>
              <a:cxn ang="T13">
                <a:pos x="T6" y="T7"/>
              </a:cxn>
              <a:cxn ang="T14">
                <a:pos x="T8" y="T9"/>
              </a:cxn>
            </a:cxnLst>
            <a:rect l="T15" t="T16" r="T17" b="T18"/>
            <a:pathLst>
              <a:path w="1" h="318">
                <a:moveTo>
                  <a:pt x="1" y="318"/>
                </a:moveTo>
                <a:lnTo>
                  <a:pt x="0" y="315"/>
                </a:lnTo>
                <a:lnTo>
                  <a:pt x="0" y="0"/>
                </a:lnTo>
                <a:lnTo>
                  <a:pt x="1" y="3"/>
                </a:lnTo>
                <a:lnTo>
                  <a:pt x="1" y="318"/>
                </a:lnTo>
                <a:close/>
              </a:path>
            </a:pathLst>
          </a:custGeom>
          <a:solidFill>
            <a:srgbClr val="E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03" name="Freeform 1169"/>
          <p:cNvSpPr>
            <a:spLocks/>
          </p:cNvSpPr>
          <p:nvPr/>
        </p:nvSpPr>
        <p:spPr bwMode="auto">
          <a:xfrm>
            <a:off x="1465263" y="1347788"/>
            <a:ext cx="1587" cy="503237"/>
          </a:xfrm>
          <a:custGeom>
            <a:avLst/>
            <a:gdLst>
              <a:gd name="T0" fmla="*/ 1587 w 1"/>
              <a:gd name="T1" fmla="*/ 503237 h 317"/>
              <a:gd name="T2" fmla="*/ 0 w 1"/>
              <a:gd name="T3" fmla="*/ 498475 h 317"/>
              <a:gd name="T4" fmla="*/ 0 w 1"/>
              <a:gd name="T5" fmla="*/ 0 h 317"/>
              <a:gd name="T6" fmla="*/ 1587 w 1"/>
              <a:gd name="T7" fmla="*/ 3175 h 317"/>
              <a:gd name="T8" fmla="*/ 1587 w 1"/>
              <a:gd name="T9" fmla="*/ 503237 h 317"/>
              <a:gd name="T10" fmla="*/ 0 60000 65536"/>
              <a:gd name="T11" fmla="*/ 0 60000 65536"/>
              <a:gd name="T12" fmla="*/ 0 60000 65536"/>
              <a:gd name="T13" fmla="*/ 0 60000 65536"/>
              <a:gd name="T14" fmla="*/ 0 60000 65536"/>
              <a:gd name="T15" fmla="*/ 0 w 1"/>
              <a:gd name="T16" fmla="*/ 0 h 317"/>
              <a:gd name="T17" fmla="*/ 1 w 1"/>
              <a:gd name="T18" fmla="*/ 317 h 317"/>
            </a:gdLst>
            <a:ahLst/>
            <a:cxnLst>
              <a:cxn ang="T10">
                <a:pos x="T0" y="T1"/>
              </a:cxn>
              <a:cxn ang="T11">
                <a:pos x="T2" y="T3"/>
              </a:cxn>
              <a:cxn ang="T12">
                <a:pos x="T4" y="T5"/>
              </a:cxn>
              <a:cxn ang="T13">
                <a:pos x="T6" y="T7"/>
              </a:cxn>
              <a:cxn ang="T14">
                <a:pos x="T8" y="T9"/>
              </a:cxn>
            </a:cxnLst>
            <a:rect l="T15" t="T16" r="T17" b="T18"/>
            <a:pathLst>
              <a:path w="1" h="317">
                <a:moveTo>
                  <a:pt x="1" y="317"/>
                </a:moveTo>
                <a:lnTo>
                  <a:pt x="0" y="314"/>
                </a:lnTo>
                <a:lnTo>
                  <a:pt x="0" y="0"/>
                </a:lnTo>
                <a:lnTo>
                  <a:pt x="1" y="2"/>
                </a:lnTo>
                <a:lnTo>
                  <a:pt x="1" y="317"/>
                </a:lnTo>
                <a:close/>
              </a:path>
            </a:pathLst>
          </a:custGeom>
          <a:solidFill>
            <a:srgbClr val="E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04" name="Freeform 1170"/>
          <p:cNvSpPr>
            <a:spLocks/>
          </p:cNvSpPr>
          <p:nvPr/>
        </p:nvSpPr>
        <p:spPr bwMode="auto">
          <a:xfrm>
            <a:off x="1465263" y="1304925"/>
            <a:ext cx="230187" cy="65088"/>
          </a:xfrm>
          <a:custGeom>
            <a:avLst/>
            <a:gdLst>
              <a:gd name="T0" fmla="*/ 146050 w 145"/>
              <a:gd name="T1" fmla="*/ 0 h 41"/>
              <a:gd name="T2" fmla="*/ 160337 w 145"/>
              <a:gd name="T3" fmla="*/ 0 h 41"/>
              <a:gd name="T4" fmla="*/ 173037 w 145"/>
              <a:gd name="T5" fmla="*/ 0 h 41"/>
              <a:gd name="T6" fmla="*/ 185737 w 145"/>
              <a:gd name="T7" fmla="*/ 1588 h 41"/>
              <a:gd name="T8" fmla="*/ 196850 w 145"/>
              <a:gd name="T9" fmla="*/ 3175 h 41"/>
              <a:gd name="T10" fmla="*/ 204787 w 145"/>
              <a:gd name="T11" fmla="*/ 4763 h 41"/>
              <a:gd name="T12" fmla="*/ 214312 w 145"/>
              <a:gd name="T13" fmla="*/ 9525 h 41"/>
              <a:gd name="T14" fmla="*/ 220662 w 145"/>
              <a:gd name="T15" fmla="*/ 11113 h 41"/>
              <a:gd name="T16" fmla="*/ 225425 w 145"/>
              <a:gd name="T17" fmla="*/ 14288 h 41"/>
              <a:gd name="T18" fmla="*/ 228600 w 145"/>
              <a:gd name="T19" fmla="*/ 19050 h 41"/>
              <a:gd name="T20" fmla="*/ 230187 w 145"/>
              <a:gd name="T21" fmla="*/ 22225 h 41"/>
              <a:gd name="T22" fmla="*/ 230187 w 145"/>
              <a:gd name="T23" fmla="*/ 26988 h 41"/>
              <a:gd name="T24" fmla="*/ 225425 w 145"/>
              <a:gd name="T25" fmla="*/ 31750 h 41"/>
              <a:gd name="T26" fmla="*/ 220662 w 145"/>
              <a:gd name="T27" fmla="*/ 36513 h 41"/>
              <a:gd name="T28" fmla="*/ 214312 w 145"/>
              <a:gd name="T29" fmla="*/ 41275 h 41"/>
              <a:gd name="T30" fmla="*/ 206375 w 145"/>
              <a:gd name="T31" fmla="*/ 44450 h 41"/>
              <a:gd name="T32" fmla="*/ 196850 w 145"/>
              <a:gd name="T33" fmla="*/ 47625 h 41"/>
              <a:gd name="T34" fmla="*/ 185737 w 145"/>
              <a:gd name="T35" fmla="*/ 50800 h 41"/>
              <a:gd name="T36" fmla="*/ 174625 w 145"/>
              <a:gd name="T37" fmla="*/ 53975 h 41"/>
              <a:gd name="T38" fmla="*/ 161925 w 145"/>
              <a:gd name="T39" fmla="*/ 58738 h 41"/>
              <a:gd name="T40" fmla="*/ 147637 w 145"/>
              <a:gd name="T41" fmla="*/ 60325 h 41"/>
              <a:gd name="T42" fmla="*/ 133350 w 145"/>
              <a:gd name="T43" fmla="*/ 61913 h 41"/>
              <a:gd name="T44" fmla="*/ 120650 w 145"/>
              <a:gd name="T45" fmla="*/ 63500 h 41"/>
              <a:gd name="T46" fmla="*/ 104775 w 145"/>
              <a:gd name="T47" fmla="*/ 63500 h 41"/>
              <a:gd name="T48" fmla="*/ 82550 w 145"/>
              <a:gd name="T49" fmla="*/ 65088 h 41"/>
              <a:gd name="T50" fmla="*/ 68262 w 145"/>
              <a:gd name="T51" fmla="*/ 65088 h 41"/>
              <a:gd name="T52" fmla="*/ 55562 w 145"/>
              <a:gd name="T53" fmla="*/ 63500 h 41"/>
              <a:gd name="T54" fmla="*/ 44450 w 145"/>
              <a:gd name="T55" fmla="*/ 63500 h 41"/>
              <a:gd name="T56" fmla="*/ 33337 w 145"/>
              <a:gd name="T57" fmla="*/ 61913 h 41"/>
              <a:gd name="T58" fmla="*/ 23812 w 145"/>
              <a:gd name="T59" fmla="*/ 58738 h 41"/>
              <a:gd name="T60" fmla="*/ 15875 w 145"/>
              <a:gd name="T61" fmla="*/ 55563 h 41"/>
              <a:gd name="T62" fmla="*/ 9525 w 145"/>
              <a:gd name="T63" fmla="*/ 53975 h 41"/>
              <a:gd name="T64" fmla="*/ 3175 w 145"/>
              <a:gd name="T65" fmla="*/ 50800 h 41"/>
              <a:gd name="T66" fmla="*/ 1587 w 145"/>
              <a:gd name="T67" fmla="*/ 46038 h 41"/>
              <a:gd name="T68" fmla="*/ 0 w 145"/>
              <a:gd name="T69" fmla="*/ 42863 h 41"/>
              <a:gd name="T70" fmla="*/ 0 w 145"/>
              <a:gd name="T71" fmla="*/ 38100 h 41"/>
              <a:gd name="T72" fmla="*/ 3175 w 145"/>
              <a:gd name="T73" fmla="*/ 31750 h 41"/>
              <a:gd name="T74" fmla="*/ 9525 w 145"/>
              <a:gd name="T75" fmla="*/ 28575 h 41"/>
              <a:gd name="T76" fmla="*/ 15875 w 145"/>
              <a:gd name="T77" fmla="*/ 23813 h 41"/>
              <a:gd name="T78" fmla="*/ 23812 w 145"/>
              <a:gd name="T79" fmla="*/ 20638 h 41"/>
              <a:gd name="T80" fmla="*/ 33337 w 145"/>
              <a:gd name="T81" fmla="*/ 17463 h 41"/>
              <a:gd name="T82" fmla="*/ 42862 w 145"/>
              <a:gd name="T83" fmla="*/ 14288 h 41"/>
              <a:gd name="T84" fmla="*/ 55562 w 145"/>
              <a:gd name="T85" fmla="*/ 9525 h 41"/>
              <a:gd name="T86" fmla="*/ 68262 w 145"/>
              <a:gd name="T87" fmla="*/ 6350 h 41"/>
              <a:gd name="T88" fmla="*/ 80962 w 145"/>
              <a:gd name="T89" fmla="*/ 4763 h 41"/>
              <a:gd name="T90" fmla="*/ 95250 w 145"/>
              <a:gd name="T91" fmla="*/ 3175 h 41"/>
              <a:gd name="T92" fmla="*/ 111125 w 145"/>
              <a:gd name="T93" fmla="*/ 0 h 41"/>
              <a:gd name="T94" fmla="*/ 125412 w 145"/>
              <a:gd name="T95" fmla="*/ 0 h 41"/>
              <a:gd name="T96" fmla="*/ 146050 w 145"/>
              <a:gd name="T97" fmla="*/ 0 h 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5"/>
              <a:gd name="T148" fmla="*/ 0 h 41"/>
              <a:gd name="T149" fmla="*/ 145 w 145"/>
              <a:gd name="T150" fmla="*/ 41 h 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5" h="41">
                <a:moveTo>
                  <a:pt x="92" y="0"/>
                </a:moveTo>
                <a:lnTo>
                  <a:pt x="101" y="0"/>
                </a:lnTo>
                <a:lnTo>
                  <a:pt x="109" y="0"/>
                </a:lnTo>
                <a:lnTo>
                  <a:pt x="117" y="1"/>
                </a:lnTo>
                <a:lnTo>
                  <a:pt x="124" y="2"/>
                </a:lnTo>
                <a:lnTo>
                  <a:pt x="129" y="3"/>
                </a:lnTo>
                <a:lnTo>
                  <a:pt x="135" y="6"/>
                </a:lnTo>
                <a:lnTo>
                  <a:pt x="139" y="7"/>
                </a:lnTo>
                <a:lnTo>
                  <a:pt x="142" y="9"/>
                </a:lnTo>
                <a:lnTo>
                  <a:pt x="144" y="12"/>
                </a:lnTo>
                <a:lnTo>
                  <a:pt x="145" y="14"/>
                </a:lnTo>
                <a:lnTo>
                  <a:pt x="145" y="17"/>
                </a:lnTo>
                <a:lnTo>
                  <a:pt x="142" y="20"/>
                </a:lnTo>
                <a:lnTo>
                  <a:pt x="139" y="23"/>
                </a:lnTo>
                <a:lnTo>
                  <a:pt x="135" y="26"/>
                </a:lnTo>
                <a:lnTo>
                  <a:pt x="130" y="28"/>
                </a:lnTo>
                <a:lnTo>
                  <a:pt x="124" y="30"/>
                </a:lnTo>
                <a:lnTo>
                  <a:pt x="117" y="32"/>
                </a:lnTo>
                <a:lnTo>
                  <a:pt x="110" y="34"/>
                </a:lnTo>
                <a:lnTo>
                  <a:pt x="102" y="37"/>
                </a:lnTo>
                <a:lnTo>
                  <a:pt x="93" y="38"/>
                </a:lnTo>
                <a:lnTo>
                  <a:pt x="84" y="39"/>
                </a:lnTo>
                <a:lnTo>
                  <a:pt x="76" y="40"/>
                </a:lnTo>
                <a:lnTo>
                  <a:pt x="66" y="40"/>
                </a:lnTo>
                <a:lnTo>
                  <a:pt x="52" y="41"/>
                </a:lnTo>
                <a:lnTo>
                  <a:pt x="43" y="41"/>
                </a:lnTo>
                <a:lnTo>
                  <a:pt x="35" y="40"/>
                </a:lnTo>
                <a:lnTo>
                  <a:pt x="28" y="40"/>
                </a:lnTo>
                <a:lnTo>
                  <a:pt x="21" y="39"/>
                </a:lnTo>
                <a:lnTo>
                  <a:pt x="15" y="37"/>
                </a:lnTo>
                <a:lnTo>
                  <a:pt x="10" y="35"/>
                </a:lnTo>
                <a:lnTo>
                  <a:pt x="6" y="34"/>
                </a:lnTo>
                <a:lnTo>
                  <a:pt x="2" y="32"/>
                </a:lnTo>
                <a:lnTo>
                  <a:pt x="1" y="29"/>
                </a:lnTo>
                <a:lnTo>
                  <a:pt x="0" y="27"/>
                </a:lnTo>
                <a:lnTo>
                  <a:pt x="0" y="24"/>
                </a:lnTo>
                <a:lnTo>
                  <a:pt x="2" y="20"/>
                </a:lnTo>
                <a:lnTo>
                  <a:pt x="6" y="18"/>
                </a:lnTo>
                <a:lnTo>
                  <a:pt x="10" y="15"/>
                </a:lnTo>
                <a:lnTo>
                  <a:pt x="15" y="13"/>
                </a:lnTo>
                <a:lnTo>
                  <a:pt x="21" y="11"/>
                </a:lnTo>
                <a:lnTo>
                  <a:pt x="27" y="9"/>
                </a:lnTo>
                <a:lnTo>
                  <a:pt x="35" y="6"/>
                </a:lnTo>
                <a:lnTo>
                  <a:pt x="43" y="4"/>
                </a:lnTo>
                <a:lnTo>
                  <a:pt x="51" y="3"/>
                </a:lnTo>
                <a:lnTo>
                  <a:pt x="60" y="2"/>
                </a:lnTo>
                <a:lnTo>
                  <a:pt x="70" y="0"/>
                </a:lnTo>
                <a:lnTo>
                  <a:pt x="79" y="0"/>
                </a:lnTo>
                <a:lnTo>
                  <a:pt x="92" y="0"/>
                </a:lnTo>
                <a:close/>
              </a:path>
            </a:pathLst>
          </a:custGeom>
          <a:solidFill>
            <a:srgbClr val="B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05" name="Freeform 1171"/>
          <p:cNvSpPr>
            <a:spLocks/>
          </p:cNvSpPr>
          <p:nvPr/>
        </p:nvSpPr>
        <p:spPr bwMode="auto">
          <a:xfrm>
            <a:off x="1465263" y="1825625"/>
            <a:ext cx="230187" cy="44450"/>
          </a:xfrm>
          <a:custGeom>
            <a:avLst/>
            <a:gdLst>
              <a:gd name="T0" fmla="*/ 230187 w 145"/>
              <a:gd name="T1" fmla="*/ 0 h 28"/>
              <a:gd name="T2" fmla="*/ 230187 w 145"/>
              <a:gd name="T3" fmla="*/ 4763 h 28"/>
              <a:gd name="T4" fmla="*/ 225425 w 145"/>
              <a:gd name="T5" fmla="*/ 11113 h 28"/>
              <a:gd name="T6" fmla="*/ 220662 w 145"/>
              <a:gd name="T7" fmla="*/ 15875 h 28"/>
              <a:gd name="T8" fmla="*/ 214312 w 145"/>
              <a:gd name="T9" fmla="*/ 19050 h 28"/>
              <a:gd name="T10" fmla="*/ 206375 w 145"/>
              <a:gd name="T11" fmla="*/ 23812 h 28"/>
              <a:gd name="T12" fmla="*/ 196850 w 145"/>
              <a:gd name="T13" fmla="*/ 26988 h 28"/>
              <a:gd name="T14" fmla="*/ 185737 w 145"/>
              <a:gd name="T15" fmla="*/ 30163 h 28"/>
              <a:gd name="T16" fmla="*/ 174625 w 145"/>
              <a:gd name="T17" fmla="*/ 34925 h 28"/>
              <a:gd name="T18" fmla="*/ 161925 w 145"/>
              <a:gd name="T19" fmla="*/ 36513 h 28"/>
              <a:gd name="T20" fmla="*/ 147637 w 145"/>
              <a:gd name="T21" fmla="*/ 39688 h 28"/>
              <a:gd name="T22" fmla="*/ 133350 w 145"/>
              <a:gd name="T23" fmla="*/ 41275 h 28"/>
              <a:gd name="T24" fmla="*/ 120650 w 145"/>
              <a:gd name="T25" fmla="*/ 44450 h 28"/>
              <a:gd name="T26" fmla="*/ 104775 w 145"/>
              <a:gd name="T27" fmla="*/ 44450 h 28"/>
              <a:gd name="T28" fmla="*/ 82550 w 145"/>
              <a:gd name="T29" fmla="*/ 44450 h 28"/>
              <a:gd name="T30" fmla="*/ 68262 w 145"/>
              <a:gd name="T31" fmla="*/ 44450 h 28"/>
              <a:gd name="T32" fmla="*/ 55562 w 145"/>
              <a:gd name="T33" fmla="*/ 44450 h 28"/>
              <a:gd name="T34" fmla="*/ 44450 w 145"/>
              <a:gd name="T35" fmla="*/ 42863 h 28"/>
              <a:gd name="T36" fmla="*/ 33337 w 145"/>
              <a:gd name="T37" fmla="*/ 39688 h 28"/>
              <a:gd name="T38" fmla="*/ 23812 w 145"/>
              <a:gd name="T39" fmla="*/ 39688 h 28"/>
              <a:gd name="T40" fmla="*/ 15875 w 145"/>
              <a:gd name="T41" fmla="*/ 34925 h 28"/>
              <a:gd name="T42" fmla="*/ 9525 w 145"/>
              <a:gd name="T43" fmla="*/ 33338 h 28"/>
              <a:gd name="T44" fmla="*/ 3175 w 145"/>
              <a:gd name="T45" fmla="*/ 30163 h 28"/>
              <a:gd name="T46" fmla="*/ 1587 w 145"/>
              <a:gd name="T47" fmla="*/ 25400 h 28"/>
              <a:gd name="T48" fmla="*/ 0 w 145"/>
              <a:gd name="T49" fmla="*/ 20638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5"/>
              <a:gd name="T76" fmla="*/ 0 h 28"/>
              <a:gd name="T77" fmla="*/ 145 w 145"/>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5" h="28">
                <a:moveTo>
                  <a:pt x="145" y="0"/>
                </a:moveTo>
                <a:lnTo>
                  <a:pt x="145" y="3"/>
                </a:lnTo>
                <a:lnTo>
                  <a:pt x="142" y="7"/>
                </a:lnTo>
                <a:lnTo>
                  <a:pt x="139" y="10"/>
                </a:lnTo>
                <a:lnTo>
                  <a:pt x="135" y="12"/>
                </a:lnTo>
                <a:lnTo>
                  <a:pt x="130" y="15"/>
                </a:lnTo>
                <a:lnTo>
                  <a:pt x="124" y="17"/>
                </a:lnTo>
                <a:lnTo>
                  <a:pt x="117" y="19"/>
                </a:lnTo>
                <a:lnTo>
                  <a:pt x="110" y="22"/>
                </a:lnTo>
                <a:lnTo>
                  <a:pt x="102" y="23"/>
                </a:lnTo>
                <a:lnTo>
                  <a:pt x="93" y="25"/>
                </a:lnTo>
                <a:lnTo>
                  <a:pt x="84" y="26"/>
                </a:lnTo>
                <a:lnTo>
                  <a:pt x="76" y="28"/>
                </a:lnTo>
                <a:lnTo>
                  <a:pt x="66" y="28"/>
                </a:lnTo>
                <a:lnTo>
                  <a:pt x="52" y="28"/>
                </a:lnTo>
                <a:lnTo>
                  <a:pt x="43" y="28"/>
                </a:lnTo>
                <a:lnTo>
                  <a:pt x="35" y="28"/>
                </a:lnTo>
                <a:lnTo>
                  <a:pt x="28" y="27"/>
                </a:lnTo>
                <a:lnTo>
                  <a:pt x="21" y="25"/>
                </a:lnTo>
                <a:lnTo>
                  <a:pt x="15" y="25"/>
                </a:lnTo>
                <a:lnTo>
                  <a:pt x="10" y="22"/>
                </a:lnTo>
                <a:lnTo>
                  <a:pt x="6" y="21"/>
                </a:lnTo>
                <a:lnTo>
                  <a:pt x="2" y="19"/>
                </a:lnTo>
                <a:lnTo>
                  <a:pt x="1" y="16"/>
                </a:lnTo>
                <a:lnTo>
                  <a:pt x="0" y="1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506" name="Freeform 1172"/>
          <p:cNvSpPr>
            <a:spLocks/>
          </p:cNvSpPr>
          <p:nvPr/>
        </p:nvSpPr>
        <p:spPr bwMode="auto">
          <a:xfrm>
            <a:off x="1465263" y="1304925"/>
            <a:ext cx="230187" cy="65088"/>
          </a:xfrm>
          <a:custGeom>
            <a:avLst/>
            <a:gdLst>
              <a:gd name="T0" fmla="*/ 146050 w 145"/>
              <a:gd name="T1" fmla="*/ 0 h 41"/>
              <a:gd name="T2" fmla="*/ 160337 w 145"/>
              <a:gd name="T3" fmla="*/ 0 h 41"/>
              <a:gd name="T4" fmla="*/ 173037 w 145"/>
              <a:gd name="T5" fmla="*/ 0 h 41"/>
              <a:gd name="T6" fmla="*/ 185737 w 145"/>
              <a:gd name="T7" fmla="*/ 1588 h 41"/>
              <a:gd name="T8" fmla="*/ 196850 w 145"/>
              <a:gd name="T9" fmla="*/ 3175 h 41"/>
              <a:gd name="T10" fmla="*/ 204787 w 145"/>
              <a:gd name="T11" fmla="*/ 4763 h 41"/>
              <a:gd name="T12" fmla="*/ 214312 w 145"/>
              <a:gd name="T13" fmla="*/ 9525 h 41"/>
              <a:gd name="T14" fmla="*/ 220662 w 145"/>
              <a:gd name="T15" fmla="*/ 11113 h 41"/>
              <a:gd name="T16" fmla="*/ 225425 w 145"/>
              <a:gd name="T17" fmla="*/ 14288 h 41"/>
              <a:gd name="T18" fmla="*/ 228600 w 145"/>
              <a:gd name="T19" fmla="*/ 19050 h 41"/>
              <a:gd name="T20" fmla="*/ 230187 w 145"/>
              <a:gd name="T21" fmla="*/ 22225 h 41"/>
              <a:gd name="T22" fmla="*/ 230187 w 145"/>
              <a:gd name="T23" fmla="*/ 26988 h 41"/>
              <a:gd name="T24" fmla="*/ 225425 w 145"/>
              <a:gd name="T25" fmla="*/ 31750 h 41"/>
              <a:gd name="T26" fmla="*/ 220662 w 145"/>
              <a:gd name="T27" fmla="*/ 36513 h 41"/>
              <a:gd name="T28" fmla="*/ 214312 w 145"/>
              <a:gd name="T29" fmla="*/ 41275 h 41"/>
              <a:gd name="T30" fmla="*/ 206375 w 145"/>
              <a:gd name="T31" fmla="*/ 44450 h 41"/>
              <a:gd name="T32" fmla="*/ 196850 w 145"/>
              <a:gd name="T33" fmla="*/ 47625 h 41"/>
              <a:gd name="T34" fmla="*/ 185737 w 145"/>
              <a:gd name="T35" fmla="*/ 50800 h 41"/>
              <a:gd name="T36" fmla="*/ 174625 w 145"/>
              <a:gd name="T37" fmla="*/ 53975 h 41"/>
              <a:gd name="T38" fmla="*/ 161925 w 145"/>
              <a:gd name="T39" fmla="*/ 58738 h 41"/>
              <a:gd name="T40" fmla="*/ 147637 w 145"/>
              <a:gd name="T41" fmla="*/ 60325 h 41"/>
              <a:gd name="T42" fmla="*/ 133350 w 145"/>
              <a:gd name="T43" fmla="*/ 61913 h 41"/>
              <a:gd name="T44" fmla="*/ 120650 w 145"/>
              <a:gd name="T45" fmla="*/ 63500 h 41"/>
              <a:gd name="T46" fmla="*/ 104775 w 145"/>
              <a:gd name="T47" fmla="*/ 63500 h 41"/>
              <a:gd name="T48" fmla="*/ 82550 w 145"/>
              <a:gd name="T49" fmla="*/ 65088 h 41"/>
              <a:gd name="T50" fmla="*/ 68262 w 145"/>
              <a:gd name="T51" fmla="*/ 65088 h 41"/>
              <a:gd name="T52" fmla="*/ 55562 w 145"/>
              <a:gd name="T53" fmla="*/ 63500 h 41"/>
              <a:gd name="T54" fmla="*/ 44450 w 145"/>
              <a:gd name="T55" fmla="*/ 63500 h 41"/>
              <a:gd name="T56" fmla="*/ 33337 w 145"/>
              <a:gd name="T57" fmla="*/ 61913 h 41"/>
              <a:gd name="T58" fmla="*/ 23812 w 145"/>
              <a:gd name="T59" fmla="*/ 58738 h 41"/>
              <a:gd name="T60" fmla="*/ 15875 w 145"/>
              <a:gd name="T61" fmla="*/ 55563 h 41"/>
              <a:gd name="T62" fmla="*/ 9525 w 145"/>
              <a:gd name="T63" fmla="*/ 53975 h 41"/>
              <a:gd name="T64" fmla="*/ 3175 w 145"/>
              <a:gd name="T65" fmla="*/ 50800 h 41"/>
              <a:gd name="T66" fmla="*/ 1587 w 145"/>
              <a:gd name="T67" fmla="*/ 46038 h 41"/>
              <a:gd name="T68" fmla="*/ 0 w 145"/>
              <a:gd name="T69" fmla="*/ 42863 h 41"/>
              <a:gd name="T70" fmla="*/ 0 w 145"/>
              <a:gd name="T71" fmla="*/ 38100 h 41"/>
              <a:gd name="T72" fmla="*/ 3175 w 145"/>
              <a:gd name="T73" fmla="*/ 31750 h 41"/>
              <a:gd name="T74" fmla="*/ 9525 w 145"/>
              <a:gd name="T75" fmla="*/ 28575 h 41"/>
              <a:gd name="T76" fmla="*/ 15875 w 145"/>
              <a:gd name="T77" fmla="*/ 23813 h 41"/>
              <a:gd name="T78" fmla="*/ 23812 w 145"/>
              <a:gd name="T79" fmla="*/ 20638 h 41"/>
              <a:gd name="T80" fmla="*/ 33337 w 145"/>
              <a:gd name="T81" fmla="*/ 17463 h 41"/>
              <a:gd name="T82" fmla="*/ 42862 w 145"/>
              <a:gd name="T83" fmla="*/ 14288 h 41"/>
              <a:gd name="T84" fmla="*/ 55562 w 145"/>
              <a:gd name="T85" fmla="*/ 9525 h 41"/>
              <a:gd name="T86" fmla="*/ 68262 w 145"/>
              <a:gd name="T87" fmla="*/ 6350 h 41"/>
              <a:gd name="T88" fmla="*/ 80962 w 145"/>
              <a:gd name="T89" fmla="*/ 4763 h 41"/>
              <a:gd name="T90" fmla="*/ 95250 w 145"/>
              <a:gd name="T91" fmla="*/ 3175 h 41"/>
              <a:gd name="T92" fmla="*/ 111125 w 145"/>
              <a:gd name="T93" fmla="*/ 0 h 41"/>
              <a:gd name="T94" fmla="*/ 125412 w 145"/>
              <a:gd name="T95" fmla="*/ 0 h 41"/>
              <a:gd name="T96" fmla="*/ 146050 w 145"/>
              <a:gd name="T97" fmla="*/ 0 h 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5"/>
              <a:gd name="T148" fmla="*/ 0 h 41"/>
              <a:gd name="T149" fmla="*/ 145 w 145"/>
              <a:gd name="T150" fmla="*/ 41 h 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5" h="41">
                <a:moveTo>
                  <a:pt x="92" y="0"/>
                </a:moveTo>
                <a:lnTo>
                  <a:pt x="101" y="0"/>
                </a:lnTo>
                <a:lnTo>
                  <a:pt x="109" y="0"/>
                </a:lnTo>
                <a:lnTo>
                  <a:pt x="117" y="1"/>
                </a:lnTo>
                <a:lnTo>
                  <a:pt x="124" y="2"/>
                </a:lnTo>
                <a:lnTo>
                  <a:pt x="129" y="3"/>
                </a:lnTo>
                <a:lnTo>
                  <a:pt x="135" y="6"/>
                </a:lnTo>
                <a:lnTo>
                  <a:pt x="139" y="7"/>
                </a:lnTo>
                <a:lnTo>
                  <a:pt x="142" y="9"/>
                </a:lnTo>
                <a:lnTo>
                  <a:pt x="144" y="12"/>
                </a:lnTo>
                <a:lnTo>
                  <a:pt x="145" y="14"/>
                </a:lnTo>
                <a:lnTo>
                  <a:pt x="145" y="17"/>
                </a:lnTo>
                <a:lnTo>
                  <a:pt x="142" y="20"/>
                </a:lnTo>
                <a:lnTo>
                  <a:pt x="139" y="23"/>
                </a:lnTo>
                <a:lnTo>
                  <a:pt x="135" y="26"/>
                </a:lnTo>
                <a:lnTo>
                  <a:pt x="130" y="28"/>
                </a:lnTo>
                <a:lnTo>
                  <a:pt x="124" y="30"/>
                </a:lnTo>
                <a:lnTo>
                  <a:pt x="117" y="32"/>
                </a:lnTo>
                <a:lnTo>
                  <a:pt x="110" y="34"/>
                </a:lnTo>
                <a:lnTo>
                  <a:pt x="102" y="37"/>
                </a:lnTo>
                <a:lnTo>
                  <a:pt x="93" y="38"/>
                </a:lnTo>
                <a:lnTo>
                  <a:pt x="84" y="39"/>
                </a:lnTo>
                <a:lnTo>
                  <a:pt x="76" y="40"/>
                </a:lnTo>
                <a:lnTo>
                  <a:pt x="66" y="40"/>
                </a:lnTo>
                <a:lnTo>
                  <a:pt x="52" y="41"/>
                </a:lnTo>
                <a:lnTo>
                  <a:pt x="43" y="41"/>
                </a:lnTo>
                <a:lnTo>
                  <a:pt x="35" y="40"/>
                </a:lnTo>
                <a:lnTo>
                  <a:pt x="28" y="40"/>
                </a:lnTo>
                <a:lnTo>
                  <a:pt x="21" y="39"/>
                </a:lnTo>
                <a:lnTo>
                  <a:pt x="15" y="37"/>
                </a:lnTo>
                <a:lnTo>
                  <a:pt x="10" y="35"/>
                </a:lnTo>
                <a:lnTo>
                  <a:pt x="6" y="34"/>
                </a:lnTo>
                <a:lnTo>
                  <a:pt x="2" y="32"/>
                </a:lnTo>
                <a:lnTo>
                  <a:pt x="1" y="29"/>
                </a:lnTo>
                <a:lnTo>
                  <a:pt x="0" y="27"/>
                </a:lnTo>
                <a:lnTo>
                  <a:pt x="0" y="24"/>
                </a:lnTo>
                <a:lnTo>
                  <a:pt x="2" y="20"/>
                </a:lnTo>
                <a:lnTo>
                  <a:pt x="6" y="18"/>
                </a:lnTo>
                <a:lnTo>
                  <a:pt x="10" y="15"/>
                </a:lnTo>
                <a:lnTo>
                  <a:pt x="15" y="13"/>
                </a:lnTo>
                <a:lnTo>
                  <a:pt x="21" y="11"/>
                </a:lnTo>
                <a:lnTo>
                  <a:pt x="27" y="9"/>
                </a:lnTo>
                <a:lnTo>
                  <a:pt x="35" y="6"/>
                </a:lnTo>
                <a:lnTo>
                  <a:pt x="43" y="4"/>
                </a:lnTo>
                <a:lnTo>
                  <a:pt x="51" y="3"/>
                </a:lnTo>
                <a:lnTo>
                  <a:pt x="60" y="2"/>
                </a:lnTo>
                <a:lnTo>
                  <a:pt x="70" y="0"/>
                </a:lnTo>
                <a:lnTo>
                  <a:pt x="79" y="0"/>
                </a:lnTo>
                <a:lnTo>
                  <a:pt x="92"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507" name="Line 1173"/>
          <p:cNvSpPr>
            <a:spLocks noChangeShapeType="1"/>
          </p:cNvSpPr>
          <p:nvPr/>
        </p:nvSpPr>
        <p:spPr bwMode="auto">
          <a:xfrm flipV="1">
            <a:off x="1695450" y="1327150"/>
            <a:ext cx="0" cy="4984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508" name="Line 1174"/>
          <p:cNvSpPr>
            <a:spLocks noChangeShapeType="1"/>
          </p:cNvSpPr>
          <p:nvPr/>
        </p:nvSpPr>
        <p:spPr bwMode="auto">
          <a:xfrm flipV="1">
            <a:off x="1465263" y="1347788"/>
            <a:ext cx="0" cy="4984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509" name="Freeform 1175"/>
          <p:cNvSpPr>
            <a:spLocks/>
          </p:cNvSpPr>
          <p:nvPr/>
        </p:nvSpPr>
        <p:spPr bwMode="auto">
          <a:xfrm>
            <a:off x="2005013" y="1087438"/>
            <a:ext cx="1587" cy="742950"/>
          </a:xfrm>
          <a:custGeom>
            <a:avLst/>
            <a:gdLst>
              <a:gd name="T0" fmla="*/ 1587 w 1"/>
              <a:gd name="T1" fmla="*/ 738188 h 468"/>
              <a:gd name="T2" fmla="*/ 0 w 1"/>
              <a:gd name="T3" fmla="*/ 742950 h 468"/>
              <a:gd name="T4" fmla="*/ 0 w 1"/>
              <a:gd name="T5" fmla="*/ 4763 h 468"/>
              <a:gd name="T6" fmla="*/ 1587 w 1"/>
              <a:gd name="T7" fmla="*/ 0 h 468"/>
              <a:gd name="T8" fmla="*/ 1587 w 1"/>
              <a:gd name="T9" fmla="*/ 738188 h 468"/>
              <a:gd name="T10" fmla="*/ 0 60000 65536"/>
              <a:gd name="T11" fmla="*/ 0 60000 65536"/>
              <a:gd name="T12" fmla="*/ 0 60000 65536"/>
              <a:gd name="T13" fmla="*/ 0 60000 65536"/>
              <a:gd name="T14" fmla="*/ 0 60000 65536"/>
              <a:gd name="T15" fmla="*/ 0 w 1"/>
              <a:gd name="T16" fmla="*/ 0 h 468"/>
              <a:gd name="T17" fmla="*/ 1 w 1"/>
              <a:gd name="T18" fmla="*/ 468 h 468"/>
            </a:gdLst>
            <a:ahLst/>
            <a:cxnLst>
              <a:cxn ang="T10">
                <a:pos x="T0" y="T1"/>
              </a:cxn>
              <a:cxn ang="T11">
                <a:pos x="T2" y="T3"/>
              </a:cxn>
              <a:cxn ang="T12">
                <a:pos x="T4" y="T5"/>
              </a:cxn>
              <a:cxn ang="T13">
                <a:pos x="T6" y="T7"/>
              </a:cxn>
              <a:cxn ang="T14">
                <a:pos x="T8" y="T9"/>
              </a:cxn>
            </a:cxnLst>
            <a:rect l="T15" t="T16" r="T17" b="T18"/>
            <a:pathLst>
              <a:path w="1" h="468">
                <a:moveTo>
                  <a:pt x="1" y="465"/>
                </a:moveTo>
                <a:lnTo>
                  <a:pt x="0" y="468"/>
                </a:lnTo>
                <a:lnTo>
                  <a:pt x="0" y="3"/>
                </a:lnTo>
                <a:lnTo>
                  <a:pt x="1" y="0"/>
                </a:lnTo>
                <a:lnTo>
                  <a:pt x="1" y="465"/>
                </a:lnTo>
                <a:close/>
              </a:path>
            </a:pathLst>
          </a:custGeom>
          <a:solidFill>
            <a:srgbClr val="8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10" name="Freeform 1176"/>
          <p:cNvSpPr>
            <a:spLocks/>
          </p:cNvSpPr>
          <p:nvPr/>
        </p:nvSpPr>
        <p:spPr bwMode="auto">
          <a:xfrm>
            <a:off x="2001838" y="1092200"/>
            <a:ext cx="3175" cy="744538"/>
          </a:xfrm>
          <a:custGeom>
            <a:avLst/>
            <a:gdLst>
              <a:gd name="T0" fmla="*/ 3175 w 2"/>
              <a:gd name="T1" fmla="*/ 738188 h 469"/>
              <a:gd name="T2" fmla="*/ 0 w 2"/>
              <a:gd name="T3" fmla="*/ 744538 h 469"/>
              <a:gd name="T4" fmla="*/ 0 w 2"/>
              <a:gd name="T5" fmla="*/ 6350 h 469"/>
              <a:gd name="T6" fmla="*/ 3175 w 2"/>
              <a:gd name="T7" fmla="*/ 0 h 469"/>
              <a:gd name="T8" fmla="*/ 3175 w 2"/>
              <a:gd name="T9" fmla="*/ 738188 h 469"/>
              <a:gd name="T10" fmla="*/ 0 60000 65536"/>
              <a:gd name="T11" fmla="*/ 0 60000 65536"/>
              <a:gd name="T12" fmla="*/ 0 60000 65536"/>
              <a:gd name="T13" fmla="*/ 0 60000 65536"/>
              <a:gd name="T14" fmla="*/ 0 60000 65536"/>
              <a:gd name="T15" fmla="*/ 0 w 2"/>
              <a:gd name="T16" fmla="*/ 0 h 469"/>
              <a:gd name="T17" fmla="*/ 2 w 2"/>
              <a:gd name="T18" fmla="*/ 469 h 469"/>
            </a:gdLst>
            <a:ahLst/>
            <a:cxnLst>
              <a:cxn ang="T10">
                <a:pos x="T0" y="T1"/>
              </a:cxn>
              <a:cxn ang="T11">
                <a:pos x="T2" y="T3"/>
              </a:cxn>
              <a:cxn ang="T12">
                <a:pos x="T4" y="T5"/>
              </a:cxn>
              <a:cxn ang="T13">
                <a:pos x="T6" y="T7"/>
              </a:cxn>
              <a:cxn ang="T14">
                <a:pos x="T8" y="T9"/>
              </a:cxn>
            </a:cxnLst>
            <a:rect l="T15" t="T16" r="T17" b="T18"/>
            <a:pathLst>
              <a:path w="2" h="469">
                <a:moveTo>
                  <a:pt x="2" y="465"/>
                </a:moveTo>
                <a:lnTo>
                  <a:pt x="0" y="469"/>
                </a:lnTo>
                <a:lnTo>
                  <a:pt x="0" y="4"/>
                </a:lnTo>
                <a:lnTo>
                  <a:pt x="2" y="0"/>
                </a:lnTo>
                <a:lnTo>
                  <a:pt x="2" y="465"/>
                </a:lnTo>
                <a:close/>
              </a:path>
            </a:pathLst>
          </a:custGeom>
          <a:solidFill>
            <a:srgbClr val="8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11" name="Freeform 1177"/>
          <p:cNvSpPr>
            <a:spLocks/>
          </p:cNvSpPr>
          <p:nvPr/>
        </p:nvSpPr>
        <p:spPr bwMode="auto">
          <a:xfrm>
            <a:off x="1995488" y="1098550"/>
            <a:ext cx="6350" cy="742950"/>
          </a:xfrm>
          <a:custGeom>
            <a:avLst/>
            <a:gdLst>
              <a:gd name="T0" fmla="*/ 6350 w 4"/>
              <a:gd name="T1" fmla="*/ 738188 h 468"/>
              <a:gd name="T2" fmla="*/ 0 w 4"/>
              <a:gd name="T3" fmla="*/ 742950 h 468"/>
              <a:gd name="T4" fmla="*/ 0 w 4"/>
              <a:gd name="T5" fmla="*/ 4763 h 468"/>
              <a:gd name="T6" fmla="*/ 6350 w 4"/>
              <a:gd name="T7" fmla="*/ 0 h 468"/>
              <a:gd name="T8" fmla="*/ 6350 w 4"/>
              <a:gd name="T9" fmla="*/ 738188 h 468"/>
              <a:gd name="T10" fmla="*/ 0 60000 65536"/>
              <a:gd name="T11" fmla="*/ 0 60000 65536"/>
              <a:gd name="T12" fmla="*/ 0 60000 65536"/>
              <a:gd name="T13" fmla="*/ 0 60000 65536"/>
              <a:gd name="T14" fmla="*/ 0 60000 65536"/>
              <a:gd name="T15" fmla="*/ 0 w 4"/>
              <a:gd name="T16" fmla="*/ 0 h 468"/>
              <a:gd name="T17" fmla="*/ 4 w 4"/>
              <a:gd name="T18" fmla="*/ 468 h 468"/>
            </a:gdLst>
            <a:ahLst/>
            <a:cxnLst>
              <a:cxn ang="T10">
                <a:pos x="T0" y="T1"/>
              </a:cxn>
              <a:cxn ang="T11">
                <a:pos x="T2" y="T3"/>
              </a:cxn>
              <a:cxn ang="T12">
                <a:pos x="T4" y="T5"/>
              </a:cxn>
              <a:cxn ang="T13">
                <a:pos x="T6" y="T7"/>
              </a:cxn>
              <a:cxn ang="T14">
                <a:pos x="T8" y="T9"/>
              </a:cxn>
            </a:cxnLst>
            <a:rect l="T15" t="T16" r="T17" b="T18"/>
            <a:pathLst>
              <a:path w="4" h="468">
                <a:moveTo>
                  <a:pt x="4" y="465"/>
                </a:moveTo>
                <a:lnTo>
                  <a:pt x="0" y="468"/>
                </a:lnTo>
                <a:lnTo>
                  <a:pt x="0" y="3"/>
                </a:lnTo>
                <a:lnTo>
                  <a:pt x="4" y="0"/>
                </a:lnTo>
                <a:lnTo>
                  <a:pt x="4" y="465"/>
                </a:lnTo>
                <a:close/>
              </a:path>
            </a:pathLst>
          </a:custGeom>
          <a:solidFill>
            <a:srgbClr val="9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12" name="Freeform 1178"/>
          <p:cNvSpPr>
            <a:spLocks/>
          </p:cNvSpPr>
          <p:nvPr/>
        </p:nvSpPr>
        <p:spPr bwMode="auto">
          <a:xfrm>
            <a:off x="1989138" y="1103313"/>
            <a:ext cx="6350" cy="741362"/>
          </a:xfrm>
          <a:custGeom>
            <a:avLst/>
            <a:gdLst>
              <a:gd name="T0" fmla="*/ 6350 w 4"/>
              <a:gd name="T1" fmla="*/ 738187 h 467"/>
              <a:gd name="T2" fmla="*/ 0 w 4"/>
              <a:gd name="T3" fmla="*/ 741362 h 467"/>
              <a:gd name="T4" fmla="*/ 0 w 4"/>
              <a:gd name="T5" fmla="*/ 3175 h 467"/>
              <a:gd name="T6" fmla="*/ 6350 w 4"/>
              <a:gd name="T7" fmla="*/ 0 h 467"/>
              <a:gd name="T8" fmla="*/ 6350 w 4"/>
              <a:gd name="T9" fmla="*/ 738187 h 467"/>
              <a:gd name="T10" fmla="*/ 0 60000 65536"/>
              <a:gd name="T11" fmla="*/ 0 60000 65536"/>
              <a:gd name="T12" fmla="*/ 0 60000 65536"/>
              <a:gd name="T13" fmla="*/ 0 60000 65536"/>
              <a:gd name="T14" fmla="*/ 0 60000 65536"/>
              <a:gd name="T15" fmla="*/ 0 w 4"/>
              <a:gd name="T16" fmla="*/ 0 h 467"/>
              <a:gd name="T17" fmla="*/ 4 w 4"/>
              <a:gd name="T18" fmla="*/ 467 h 467"/>
            </a:gdLst>
            <a:ahLst/>
            <a:cxnLst>
              <a:cxn ang="T10">
                <a:pos x="T0" y="T1"/>
              </a:cxn>
              <a:cxn ang="T11">
                <a:pos x="T2" y="T3"/>
              </a:cxn>
              <a:cxn ang="T12">
                <a:pos x="T4" y="T5"/>
              </a:cxn>
              <a:cxn ang="T13">
                <a:pos x="T6" y="T7"/>
              </a:cxn>
              <a:cxn ang="T14">
                <a:pos x="T8" y="T9"/>
              </a:cxn>
            </a:cxnLst>
            <a:rect l="T15" t="T16" r="T17" b="T18"/>
            <a:pathLst>
              <a:path w="4" h="467">
                <a:moveTo>
                  <a:pt x="4" y="465"/>
                </a:moveTo>
                <a:lnTo>
                  <a:pt x="0" y="467"/>
                </a:lnTo>
                <a:lnTo>
                  <a:pt x="0" y="2"/>
                </a:lnTo>
                <a:lnTo>
                  <a:pt x="4" y="0"/>
                </a:lnTo>
                <a:lnTo>
                  <a:pt x="4" y="465"/>
                </a:lnTo>
                <a:close/>
              </a:path>
            </a:pathLst>
          </a:custGeom>
          <a:solidFill>
            <a:srgbClr val="9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13" name="Freeform 1179"/>
          <p:cNvSpPr>
            <a:spLocks/>
          </p:cNvSpPr>
          <p:nvPr/>
        </p:nvSpPr>
        <p:spPr bwMode="auto">
          <a:xfrm>
            <a:off x="1982788" y="1106488"/>
            <a:ext cx="6350" cy="742950"/>
          </a:xfrm>
          <a:custGeom>
            <a:avLst/>
            <a:gdLst>
              <a:gd name="T0" fmla="*/ 6350 w 4"/>
              <a:gd name="T1" fmla="*/ 738188 h 468"/>
              <a:gd name="T2" fmla="*/ 0 w 4"/>
              <a:gd name="T3" fmla="*/ 742950 h 468"/>
              <a:gd name="T4" fmla="*/ 0 w 4"/>
              <a:gd name="T5" fmla="*/ 4763 h 468"/>
              <a:gd name="T6" fmla="*/ 6350 w 4"/>
              <a:gd name="T7" fmla="*/ 0 h 468"/>
              <a:gd name="T8" fmla="*/ 6350 w 4"/>
              <a:gd name="T9" fmla="*/ 738188 h 468"/>
              <a:gd name="T10" fmla="*/ 0 60000 65536"/>
              <a:gd name="T11" fmla="*/ 0 60000 65536"/>
              <a:gd name="T12" fmla="*/ 0 60000 65536"/>
              <a:gd name="T13" fmla="*/ 0 60000 65536"/>
              <a:gd name="T14" fmla="*/ 0 60000 65536"/>
              <a:gd name="T15" fmla="*/ 0 w 4"/>
              <a:gd name="T16" fmla="*/ 0 h 468"/>
              <a:gd name="T17" fmla="*/ 4 w 4"/>
              <a:gd name="T18" fmla="*/ 468 h 468"/>
            </a:gdLst>
            <a:ahLst/>
            <a:cxnLst>
              <a:cxn ang="T10">
                <a:pos x="T0" y="T1"/>
              </a:cxn>
              <a:cxn ang="T11">
                <a:pos x="T2" y="T3"/>
              </a:cxn>
              <a:cxn ang="T12">
                <a:pos x="T4" y="T5"/>
              </a:cxn>
              <a:cxn ang="T13">
                <a:pos x="T6" y="T7"/>
              </a:cxn>
              <a:cxn ang="T14">
                <a:pos x="T8" y="T9"/>
              </a:cxn>
            </a:cxnLst>
            <a:rect l="T15" t="T16" r="T17" b="T18"/>
            <a:pathLst>
              <a:path w="4" h="468">
                <a:moveTo>
                  <a:pt x="4" y="465"/>
                </a:moveTo>
                <a:lnTo>
                  <a:pt x="0" y="468"/>
                </a:lnTo>
                <a:lnTo>
                  <a:pt x="0" y="3"/>
                </a:lnTo>
                <a:lnTo>
                  <a:pt x="4" y="0"/>
                </a:lnTo>
                <a:lnTo>
                  <a:pt x="4" y="465"/>
                </a:lnTo>
                <a:close/>
              </a:path>
            </a:pathLst>
          </a:custGeom>
          <a:solidFill>
            <a:srgbClr val="A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14" name="Freeform 1180"/>
          <p:cNvSpPr>
            <a:spLocks/>
          </p:cNvSpPr>
          <p:nvPr/>
        </p:nvSpPr>
        <p:spPr bwMode="auto">
          <a:xfrm>
            <a:off x="1971675" y="1111250"/>
            <a:ext cx="11113" cy="741363"/>
          </a:xfrm>
          <a:custGeom>
            <a:avLst/>
            <a:gdLst>
              <a:gd name="T0" fmla="*/ 11113 w 7"/>
              <a:gd name="T1" fmla="*/ 738188 h 467"/>
              <a:gd name="T2" fmla="*/ 0 w 7"/>
              <a:gd name="T3" fmla="*/ 741363 h 467"/>
              <a:gd name="T4" fmla="*/ 0 w 7"/>
              <a:gd name="T5" fmla="*/ 3175 h 467"/>
              <a:gd name="T6" fmla="*/ 11113 w 7"/>
              <a:gd name="T7" fmla="*/ 0 h 467"/>
              <a:gd name="T8" fmla="*/ 11113 w 7"/>
              <a:gd name="T9" fmla="*/ 738188 h 467"/>
              <a:gd name="T10" fmla="*/ 0 60000 65536"/>
              <a:gd name="T11" fmla="*/ 0 60000 65536"/>
              <a:gd name="T12" fmla="*/ 0 60000 65536"/>
              <a:gd name="T13" fmla="*/ 0 60000 65536"/>
              <a:gd name="T14" fmla="*/ 0 60000 65536"/>
              <a:gd name="T15" fmla="*/ 0 w 7"/>
              <a:gd name="T16" fmla="*/ 0 h 467"/>
              <a:gd name="T17" fmla="*/ 7 w 7"/>
              <a:gd name="T18" fmla="*/ 467 h 467"/>
            </a:gdLst>
            <a:ahLst/>
            <a:cxnLst>
              <a:cxn ang="T10">
                <a:pos x="T0" y="T1"/>
              </a:cxn>
              <a:cxn ang="T11">
                <a:pos x="T2" y="T3"/>
              </a:cxn>
              <a:cxn ang="T12">
                <a:pos x="T4" y="T5"/>
              </a:cxn>
              <a:cxn ang="T13">
                <a:pos x="T6" y="T7"/>
              </a:cxn>
              <a:cxn ang="T14">
                <a:pos x="T8" y="T9"/>
              </a:cxn>
            </a:cxnLst>
            <a:rect l="T15" t="T16" r="T17" b="T18"/>
            <a:pathLst>
              <a:path w="7" h="467">
                <a:moveTo>
                  <a:pt x="7" y="465"/>
                </a:moveTo>
                <a:lnTo>
                  <a:pt x="0" y="467"/>
                </a:lnTo>
                <a:lnTo>
                  <a:pt x="0" y="2"/>
                </a:lnTo>
                <a:lnTo>
                  <a:pt x="7" y="0"/>
                </a:lnTo>
                <a:lnTo>
                  <a:pt x="7" y="465"/>
                </a:lnTo>
                <a:close/>
              </a:path>
            </a:pathLst>
          </a:custGeom>
          <a:solidFill>
            <a:srgbClr val="A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15" name="Freeform 1181"/>
          <p:cNvSpPr>
            <a:spLocks/>
          </p:cNvSpPr>
          <p:nvPr/>
        </p:nvSpPr>
        <p:spPr bwMode="auto">
          <a:xfrm>
            <a:off x="1962150" y="1114425"/>
            <a:ext cx="9525" cy="741363"/>
          </a:xfrm>
          <a:custGeom>
            <a:avLst/>
            <a:gdLst>
              <a:gd name="T0" fmla="*/ 9525 w 6"/>
              <a:gd name="T1" fmla="*/ 738188 h 467"/>
              <a:gd name="T2" fmla="*/ 0 w 6"/>
              <a:gd name="T3" fmla="*/ 741363 h 467"/>
              <a:gd name="T4" fmla="*/ 0 w 6"/>
              <a:gd name="T5" fmla="*/ 4763 h 467"/>
              <a:gd name="T6" fmla="*/ 9525 w 6"/>
              <a:gd name="T7" fmla="*/ 0 h 467"/>
              <a:gd name="T8" fmla="*/ 9525 w 6"/>
              <a:gd name="T9" fmla="*/ 738188 h 467"/>
              <a:gd name="T10" fmla="*/ 0 60000 65536"/>
              <a:gd name="T11" fmla="*/ 0 60000 65536"/>
              <a:gd name="T12" fmla="*/ 0 60000 65536"/>
              <a:gd name="T13" fmla="*/ 0 60000 65536"/>
              <a:gd name="T14" fmla="*/ 0 60000 65536"/>
              <a:gd name="T15" fmla="*/ 0 w 6"/>
              <a:gd name="T16" fmla="*/ 0 h 467"/>
              <a:gd name="T17" fmla="*/ 6 w 6"/>
              <a:gd name="T18" fmla="*/ 467 h 467"/>
            </a:gdLst>
            <a:ahLst/>
            <a:cxnLst>
              <a:cxn ang="T10">
                <a:pos x="T0" y="T1"/>
              </a:cxn>
              <a:cxn ang="T11">
                <a:pos x="T2" y="T3"/>
              </a:cxn>
              <a:cxn ang="T12">
                <a:pos x="T4" y="T5"/>
              </a:cxn>
              <a:cxn ang="T13">
                <a:pos x="T6" y="T7"/>
              </a:cxn>
              <a:cxn ang="T14">
                <a:pos x="T8" y="T9"/>
              </a:cxn>
            </a:cxnLst>
            <a:rect l="T15" t="T16" r="T17" b="T18"/>
            <a:pathLst>
              <a:path w="6" h="467">
                <a:moveTo>
                  <a:pt x="6" y="465"/>
                </a:moveTo>
                <a:lnTo>
                  <a:pt x="0" y="467"/>
                </a:lnTo>
                <a:lnTo>
                  <a:pt x="0" y="3"/>
                </a:lnTo>
                <a:lnTo>
                  <a:pt x="6" y="0"/>
                </a:lnTo>
                <a:lnTo>
                  <a:pt x="6" y="465"/>
                </a:lnTo>
                <a:close/>
              </a:path>
            </a:pathLst>
          </a:custGeom>
          <a:solidFill>
            <a:srgbClr val="A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16" name="Freeform 1182"/>
          <p:cNvSpPr>
            <a:spLocks/>
          </p:cNvSpPr>
          <p:nvPr/>
        </p:nvSpPr>
        <p:spPr bwMode="auto">
          <a:xfrm>
            <a:off x="1951038" y="1119188"/>
            <a:ext cx="11112" cy="741362"/>
          </a:xfrm>
          <a:custGeom>
            <a:avLst/>
            <a:gdLst>
              <a:gd name="T0" fmla="*/ 11112 w 7"/>
              <a:gd name="T1" fmla="*/ 736600 h 467"/>
              <a:gd name="T2" fmla="*/ 0 w 7"/>
              <a:gd name="T3" fmla="*/ 741362 h 467"/>
              <a:gd name="T4" fmla="*/ 0 w 7"/>
              <a:gd name="T5" fmla="*/ 3175 h 467"/>
              <a:gd name="T6" fmla="*/ 11112 w 7"/>
              <a:gd name="T7" fmla="*/ 0 h 467"/>
              <a:gd name="T8" fmla="*/ 11112 w 7"/>
              <a:gd name="T9" fmla="*/ 736600 h 467"/>
              <a:gd name="T10" fmla="*/ 0 60000 65536"/>
              <a:gd name="T11" fmla="*/ 0 60000 65536"/>
              <a:gd name="T12" fmla="*/ 0 60000 65536"/>
              <a:gd name="T13" fmla="*/ 0 60000 65536"/>
              <a:gd name="T14" fmla="*/ 0 60000 65536"/>
              <a:gd name="T15" fmla="*/ 0 w 7"/>
              <a:gd name="T16" fmla="*/ 0 h 467"/>
              <a:gd name="T17" fmla="*/ 7 w 7"/>
              <a:gd name="T18" fmla="*/ 467 h 467"/>
            </a:gdLst>
            <a:ahLst/>
            <a:cxnLst>
              <a:cxn ang="T10">
                <a:pos x="T0" y="T1"/>
              </a:cxn>
              <a:cxn ang="T11">
                <a:pos x="T2" y="T3"/>
              </a:cxn>
              <a:cxn ang="T12">
                <a:pos x="T4" y="T5"/>
              </a:cxn>
              <a:cxn ang="T13">
                <a:pos x="T6" y="T7"/>
              </a:cxn>
              <a:cxn ang="T14">
                <a:pos x="T8" y="T9"/>
              </a:cxn>
            </a:cxnLst>
            <a:rect l="T15" t="T16" r="T17" b="T18"/>
            <a:pathLst>
              <a:path w="7" h="467">
                <a:moveTo>
                  <a:pt x="7" y="464"/>
                </a:moveTo>
                <a:lnTo>
                  <a:pt x="0" y="467"/>
                </a:lnTo>
                <a:lnTo>
                  <a:pt x="0" y="2"/>
                </a:lnTo>
                <a:lnTo>
                  <a:pt x="7" y="0"/>
                </a:lnTo>
                <a:lnTo>
                  <a:pt x="7" y="464"/>
                </a:lnTo>
                <a:close/>
              </a:path>
            </a:pathLst>
          </a:custGeom>
          <a:solidFill>
            <a:srgbClr val="B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17" name="Freeform 1183"/>
          <p:cNvSpPr>
            <a:spLocks/>
          </p:cNvSpPr>
          <p:nvPr/>
        </p:nvSpPr>
        <p:spPr bwMode="auto">
          <a:xfrm>
            <a:off x="1936750" y="1122363"/>
            <a:ext cx="14288" cy="739775"/>
          </a:xfrm>
          <a:custGeom>
            <a:avLst/>
            <a:gdLst>
              <a:gd name="T0" fmla="*/ 14288 w 9"/>
              <a:gd name="T1" fmla="*/ 738188 h 466"/>
              <a:gd name="T2" fmla="*/ 0 w 9"/>
              <a:gd name="T3" fmla="*/ 739775 h 466"/>
              <a:gd name="T4" fmla="*/ 0 w 9"/>
              <a:gd name="T5" fmla="*/ 1588 h 466"/>
              <a:gd name="T6" fmla="*/ 14288 w 9"/>
              <a:gd name="T7" fmla="*/ 0 h 466"/>
              <a:gd name="T8" fmla="*/ 14288 w 9"/>
              <a:gd name="T9" fmla="*/ 738188 h 466"/>
              <a:gd name="T10" fmla="*/ 0 60000 65536"/>
              <a:gd name="T11" fmla="*/ 0 60000 65536"/>
              <a:gd name="T12" fmla="*/ 0 60000 65536"/>
              <a:gd name="T13" fmla="*/ 0 60000 65536"/>
              <a:gd name="T14" fmla="*/ 0 60000 65536"/>
              <a:gd name="T15" fmla="*/ 0 w 9"/>
              <a:gd name="T16" fmla="*/ 0 h 466"/>
              <a:gd name="T17" fmla="*/ 9 w 9"/>
              <a:gd name="T18" fmla="*/ 466 h 466"/>
            </a:gdLst>
            <a:ahLst/>
            <a:cxnLst>
              <a:cxn ang="T10">
                <a:pos x="T0" y="T1"/>
              </a:cxn>
              <a:cxn ang="T11">
                <a:pos x="T2" y="T3"/>
              </a:cxn>
              <a:cxn ang="T12">
                <a:pos x="T4" y="T5"/>
              </a:cxn>
              <a:cxn ang="T13">
                <a:pos x="T6" y="T7"/>
              </a:cxn>
              <a:cxn ang="T14">
                <a:pos x="T8" y="T9"/>
              </a:cxn>
            </a:cxnLst>
            <a:rect l="T15" t="T16" r="T17" b="T18"/>
            <a:pathLst>
              <a:path w="9" h="466">
                <a:moveTo>
                  <a:pt x="9" y="465"/>
                </a:moveTo>
                <a:lnTo>
                  <a:pt x="0" y="466"/>
                </a:lnTo>
                <a:lnTo>
                  <a:pt x="0" y="1"/>
                </a:lnTo>
                <a:lnTo>
                  <a:pt x="9" y="0"/>
                </a:lnTo>
                <a:lnTo>
                  <a:pt x="9" y="465"/>
                </a:lnTo>
                <a:close/>
              </a:path>
            </a:pathLst>
          </a:custGeom>
          <a:solidFill>
            <a:srgbClr val="B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18" name="Freeform 1184"/>
          <p:cNvSpPr>
            <a:spLocks/>
          </p:cNvSpPr>
          <p:nvPr/>
        </p:nvSpPr>
        <p:spPr bwMode="auto">
          <a:xfrm>
            <a:off x="1924050" y="1123950"/>
            <a:ext cx="12700" cy="741363"/>
          </a:xfrm>
          <a:custGeom>
            <a:avLst/>
            <a:gdLst>
              <a:gd name="T0" fmla="*/ 12700 w 8"/>
              <a:gd name="T1" fmla="*/ 738188 h 467"/>
              <a:gd name="T2" fmla="*/ 0 w 8"/>
              <a:gd name="T3" fmla="*/ 741363 h 467"/>
              <a:gd name="T4" fmla="*/ 0 w 8"/>
              <a:gd name="T5" fmla="*/ 3175 h 467"/>
              <a:gd name="T6" fmla="*/ 12700 w 8"/>
              <a:gd name="T7" fmla="*/ 0 h 467"/>
              <a:gd name="T8" fmla="*/ 12700 w 8"/>
              <a:gd name="T9" fmla="*/ 738188 h 467"/>
              <a:gd name="T10" fmla="*/ 0 60000 65536"/>
              <a:gd name="T11" fmla="*/ 0 60000 65536"/>
              <a:gd name="T12" fmla="*/ 0 60000 65536"/>
              <a:gd name="T13" fmla="*/ 0 60000 65536"/>
              <a:gd name="T14" fmla="*/ 0 60000 65536"/>
              <a:gd name="T15" fmla="*/ 0 w 8"/>
              <a:gd name="T16" fmla="*/ 0 h 467"/>
              <a:gd name="T17" fmla="*/ 8 w 8"/>
              <a:gd name="T18" fmla="*/ 467 h 467"/>
            </a:gdLst>
            <a:ahLst/>
            <a:cxnLst>
              <a:cxn ang="T10">
                <a:pos x="T0" y="T1"/>
              </a:cxn>
              <a:cxn ang="T11">
                <a:pos x="T2" y="T3"/>
              </a:cxn>
              <a:cxn ang="T12">
                <a:pos x="T4" y="T5"/>
              </a:cxn>
              <a:cxn ang="T13">
                <a:pos x="T6" y="T7"/>
              </a:cxn>
              <a:cxn ang="T14">
                <a:pos x="T8" y="T9"/>
              </a:cxn>
            </a:cxnLst>
            <a:rect l="T15" t="T16" r="T17" b="T18"/>
            <a:pathLst>
              <a:path w="8" h="467">
                <a:moveTo>
                  <a:pt x="8" y="465"/>
                </a:moveTo>
                <a:lnTo>
                  <a:pt x="0" y="467"/>
                </a:lnTo>
                <a:lnTo>
                  <a:pt x="0" y="2"/>
                </a:lnTo>
                <a:lnTo>
                  <a:pt x="8" y="0"/>
                </a:lnTo>
                <a:lnTo>
                  <a:pt x="8" y="465"/>
                </a:lnTo>
                <a:close/>
              </a:path>
            </a:pathLst>
          </a:custGeom>
          <a:solidFill>
            <a:srgbClr val="C3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19" name="Freeform 1185"/>
          <p:cNvSpPr>
            <a:spLocks/>
          </p:cNvSpPr>
          <p:nvPr/>
        </p:nvSpPr>
        <p:spPr bwMode="auto">
          <a:xfrm>
            <a:off x="1909763" y="1127125"/>
            <a:ext cx="14287" cy="739775"/>
          </a:xfrm>
          <a:custGeom>
            <a:avLst/>
            <a:gdLst>
              <a:gd name="T0" fmla="*/ 14287 w 9"/>
              <a:gd name="T1" fmla="*/ 738188 h 466"/>
              <a:gd name="T2" fmla="*/ 0 w 9"/>
              <a:gd name="T3" fmla="*/ 739775 h 466"/>
              <a:gd name="T4" fmla="*/ 0 w 9"/>
              <a:gd name="T5" fmla="*/ 1588 h 466"/>
              <a:gd name="T6" fmla="*/ 14287 w 9"/>
              <a:gd name="T7" fmla="*/ 0 h 466"/>
              <a:gd name="T8" fmla="*/ 14287 w 9"/>
              <a:gd name="T9" fmla="*/ 738188 h 466"/>
              <a:gd name="T10" fmla="*/ 0 60000 65536"/>
              <a:gd name="T11" fmla="*/ 0 60000 65536"/>
              <a:gd name="T12" fmla="*/ 0 60000 65536"/>
              <a:gd name="T13" fmla="*/ 0 60000 65536"/>
              <a:gd name="T14" fmla="*/ 0 60000 65536"/>
              <a:gd name="T15" fmla="*/ 0 w 9"/>
              <a:gd name="T16" fmla="*/ 0 h 466"/>
              <a:gd name="T17" fmla="*/ 9 w 9"/>
              <a:gd name="T18" fmla="*/ 466 h 466"/>
            </a:gdLst>
            <a:ahLst/>
            <a:cxnLst>
              <a:cxn ang="T10">
                <a:pos x="T0" y="T1"/>
              </a:cxn>
              <a:cxn ang="T11">
                <a:pos x="T2" y="T3"/>
              </a:cxn>
              <a:cxn ang="T12">
                <a:pos x="T4" y="T5"/>
              </a:cxn>
              <a:cxn ang="T13">
                <a:pos x="T6" y="T7"/>
              </a:cxn>
              <a:cxn ang="T14">
                <a:pos x="T8" y="T9"/>
              </a:cxn>
            </a:cxnLst>
            <a:rect l="T15" t="T16" r="T17" b="T18"/>
            <a:pathLst>
              <a:path w="9" h="466">
                <a:moveTo>
                  <a:pt x="9" y="465"/>
                </a:moveTo>
                <a:lnTo>
                  <a:pt x="0" y="466"/>
                </a:lnTo>
                <a:lnTo>
                  <a:pt x="0" y="1"/>
                </a:lnTo>
                <a:lnTo>
                  <a:pt x="9" y="0"/>
                </a:lnTo>
                <a:lnTo>
                  <a:pt x="9" y="465"/>
                </a:lnTo>
                <a:close/>
              </a:path>
            </a:pathLst>
          </a:custGeom>
          <a:solidFill>
            <a:srgbClr val="C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20" name="Freeform 1186"/>
          <p:cNvSpPr>
            <a:spLocks/>
          </p:cNvSpPr>
          <p:nvPr/>
        </p:nvSpPr>
        <p:spPr bwMode="auto">
          <a:xfrm>
            <a:off x="1895475" y="1128713"/>
            <a:ext cx="14288" cy="741362"/>
          </a:xfrm>
          <a:custGeom>
            <a:avLst/>
            <a:gdLst>
              <a:gd name="T0" fmla="*/ 14288 w 9"/>
              <a:gd name="T1" fmla="*/ 738187 h 467"/>
              <a:gd name="T2" fmla="*/ 0 w 9"/>
              <a:gd name="T3" fmla="*/ 741362 h 467"/>
              <a:gd name="T4" fmla="*/ 0 w 9"/>
              <a:gd name="T5" fmla="*/ 3175 h 467"/>
              <a:gd name="T6" fmla="*/ 14288 w 9"/>
              <a:gd name="T7" fmla="*/ 0 h 467"/>
              <a:gd name="T8" fmla="*/ 14288 w 9"/>
              <a:gd name="T9" fmla="*/ 738187 h 467"/>
              <a:gd name="T10" fmla="*/ 0 60000 65536"/>
              <a:gd name="T11" fmla="*/ 0 60000 65536"/>
              <a:gd name="T12" fmla="*/ 0 60000 65536"/>
              <a:gd name="T13" fmla="*/ 0 60000 65536"/>
              <a:gd name="T14" fmla="*/ 0 60000 65536"/>
              <a:gd name="T15" fmla="*/ 0 w 9"/>
              <a:gd name="T16" fmla="*/ 0 h 467"/>
              <a:gd name="T17" fmla="*/ 9 w 9"/>
              <a:gd name="T18" fmla="*/ 467 h 467"/>
            </a:gdLst>
            <a:ahLst/>
            <a:cxnLst>
              <a:cxn ang="T10">
                <a:pos x="T0" y="T1"/>
              </a:cxn>
              <a:cxn ang="T11">
                <a:pos x="T2" y="T3"/>
              </a:cxn>
              <a:cxn ang="T12">
                <a:pos x="T4" y="T5"/>
              </a:cxn>
              <a:cxn ang="T13">
                <a:pos x="T6" y="T7"/>
              </a:cxn>
              <a:cxn ang="T14">
                <a:pos x="T8" y="T9"/>
              </a:cxn>
            </a:cxnLst>
            <a:rect l="T15" t="T16" r="T17" b="T18"/>
            <a:pathLst>
              <a:path w="9" h="467">
                <a:moveTo>
                  <a:pt x="9" y="465"/>
                </a:moveTo>
                <a:lnTo>
                  <a:pt x="0" y="467"/>
                </a:lnTo>
                <a:lnTo>
                  <a:pt x="0" y="2"/>
                </a:lnTo>
                <a:lnTo>
                  <a:pt x="9" y="0"/>
                </a:lnTo>
                <a:lnTo>
                  <a:pt x="9" y="465"/>
                </a:lnTo>
                <a:close/>
              </a:path>
            </a:pathLst>
          </a:custGeom>
          <a:solidFill>
            <a:srgbClr val="D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21" name="Rectangle 1187"/>
          <p:cNvSpPr>
            <a:spLocks noChangeArrowheads="1"/>
          </p:cNvSpPr>
          <p:nvPr/>
        </p:nvSpPr>
        <p:spPr bwMode="auto">
          <a:xfrm>
            <a:off x="1879600" y="1131888"/>
            <a:ext cx="15875" cy="738187"/>
          </a:xfrm>
          <a:prstGeom prst="rect">
            <a:avLst/>
          </a:prstGeom>
          <a:solidFill>
            <a:srgbClr val="D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522" name="Rectangle 1188"/>
          <p:cNvSpPr>
            <a:spLocks noChangeArrowheads="1"/>
          </p:cNvSpPr>
          <p:nvPr/>
        </p:nvSpPr>
        <p:spPr bwMode="auto">
          <a:xfrm>
            <a:off x="1858963" y="1131888"/>
            <a:ext cx="20637" cy="738187"/>
          </a:xfrm>
          <a:prstGeom prst="rect">
            <a:avLst/>
          </a:prstGeom>
          <a:solidFill>
            <a:srgbClr val="D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523" name="Rectangle 1189"/>
          <p:cNvSpPr>
            <a:spLocks noChangeArrowheads="1"/>
          </p:cNvSpPr>
          <p:nvPr/>
        </p:nvSpPr>
        <p:spPr bwMode="auto">
          <a:xfrm>
            <a:off x="1844675" y="1131888"/>
            <a:ext cx="14288" cy="738187"/>
          </a:xfrm>
          <a:prstGeom prst="rect">
            <a:avLst/>
          </a:prstGeom>
          <a:solidFill>
            <a:srgbClr val="E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524" name="Rectangle 1190"/>
          <p:cNvSpPr>
            <a:spLocks noChangeArrowheads="1"/>
          </p:cNvSpPr>
          <p:nvPr/>
        </p:nvSpPr>
        <p:spPr bwMode="auto">
          <a:xfrm>
            <a:off x="1831975" y="1131888"/>
            <a:ext cx="12700" cy="738187"/>
          </a:xfrm>
          <a:prstGeom prst="rect">
            <a:avLst/>
          </a:prstGeom>
          <a:solidFill>
            <a:srgbClr val="E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525" name="Freeform 1191"/>
          <p:cNvSpPr>
            <a:spLocks/>
          </p:cNvSpPr>
          <p:nvPr/>
        </p:nvSpPr>
        <p:spPr bwMode="auto">
          <a:xfrm>
            <a:off x="1820863" y="1130300"/>
            <a:ext cx="11112" cy="739775"/>
          </a:xfrm>
          <a:custGeom>
            <a:avLst/>
            <a:gdLst>
              <a:gd name="T0" fmla="*/ 11112 w 7"/>
              <a:gd name="T1" fmla="*/ 739775 h 466"/>
              <a:gd name="T2" fmla="*/ 0 w 7"/>
              <a:gd name="T3" fmla="*/ 738188 h 466"/>
              <a:gd name="T4" fmla="*/ 0 w 7"/>
              <a:gd name="T5" fmla="*/ 0 h 466"/>
              <a:gd name="T6" fmla="*/ 11112 w 7"/>
              <a:gd name="T7" fmla="*/ 1588 h 466"/>
              <a:gd name="T8" fmla="*/ 11112 w 7"/>
              <a:gd name="T9" fmla="*/ 739775 h 466"/>
              <a:gd name="T10" fmla="*/ 0 60000 65536"/>
              <a:gd name="T11" fmla="*/ 0 60000 65536"/>
              <a:gd name="T12" fmla="*/ 0 60000 65536"/>
              <a:gd name="T13" fmla="*/ 0 60000 65536"/>
              <a:gd name="T14" fmla="*/ 0 60000 65536"/>
              <a:gd name="T15" fmla="*/ 0 w 7"/>
              <a:gd name="T16" fmla="*/ 0 h 466"/>
              <a:gd name="T17" fmla="*/ 7 w 7"/>
              <a:gd name="T18" fmla="*/ 466 h 466"/>
            </a:gdLst>
            <a:ahLst/>
            <a:cxnLst>
              <a:cxn ang="T10">
                <a:pos x="T0" y="T1"/>
              </a:cxn>
              <a:cxn ang="T11">
                <a:pos x="T2" y="T3"/>
              </a:cxn>
              <a:cxn ang="T12">
                <a:pos x="T4" y="T5"/>
              </a:cxn>
              <a:cxn ang="T13">
                <a:pos x="T6" y="T7"/>
              </a:cxn>
              <a:cxn ang="T14">
                <a:pos x="T8" y="T9"/>
              </a:cxn>
            </a:cxnLst>
            <a:rect l="T15" t="T16" r="T17" b="T18"/>
            <a:pathLst>
              <a:path w="7" h="466">
                <a:moveTo>
                  <a:pt x="7" y="466"/>
                </a:moveTo>
                <a:lnTo>
                  <a:pt x="0" y="465"/>
                </a:lnTo>
                <a:lnTo>
                  <a:pt x="0" y="0"/>
                </a:lnTo>
                <a:lnTo>
                  <a:pt x="7" y="1"/>
                </a:lnTo>
                <a:lnTo>
                  <a:pt x="7" y="466"/>
                </a:lnTo>
                <a:close/>
              </a:path>
            </a:pathLst>
          </a:custGeom>
          <a:solidFill>
            <a:srgbClr val="F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26" name="Freeform 1192"/>
          <p:cNvSpPr>
            <a:spLocks/>
          </p:cNvSpPr>
          <p:nvPr/>
        </p:nvSpPr>
        <p:spPr bwMode="auto">
          <a:xfrm>
            <a:off x="1808163" y="1127125"/>
            <a:ext cx="12700" cy="741363"/>
          </a:xfrm>
          <a:custGeom>
            <a:avLst/>
            <a:gdLst>
              <a:gd name="T0" fmla="*/ 12700 w 8"/>
              <a:gd name="T1" fmla="*/ 741363 h 467"/>
              <a:gd name="T2" fmla="*/ 0 w 8"/>
              <a:gd name="T3" fmla="*/ 738188 h 467"/>
              <a:gd name="T4" fmla="*/ 0 w 8"/>
              <a:gd name="T5" fmla="*/ 0 h 467"/>
              <a:gd name="T6" fmla="*/ 12700 w 8"/>
              <a:gd name="T7" fmla="*/ 3175 h 467"/>
              <a:gd name="T8" fmla="*/ 12700 w 8"/>
              <a:gd name="T9" fmla="*/ 741363 h 467"/>
              <a:gd name="T10" fmla="*/ 0 60000 65536"/>
              <a:gd name="T11" fmla="*/ 0 60000 65536"/>
              <a:gd name="T12" fmla="*/ 0 60000 65536"/>
              <a:gd name="T13" fmla="*/ 0 60000 65536"/>
              <a:gd name="T14" fmla="*/ 0 60000 65536"/>
              <a:gd name="T15" fmla="*/ 0 w 8"/>
              <a:gd name="T16" fmla="*/ 0 h 467"/>
              <a:gd name="T17" fmla="*/ 8 w 8"/>
              <a:gd name="T18" fmla="*/ 467 h 467"/>
            </a:gdLst>
            <a:ahLst/>
            <a:cxnLst>
              <a:cxn ang="T10">
                <a:pos x="T0" y="T1"/>
              </a:cxn>
              <a:cxn ang="T11">
                <a:pos x="T2" y="T3"/>
              </a:cxn>
              <a:cxn ang="T12">
                <a:pos x="T4" y="T5"/>
              </a:cxn>
              <a:cxn ang="T13">
                <a:pos x="T6" y="T7"/>
              </a:cxn>
              <a:cxn ang="T14">
                <a:pos x="T8" y="T9"/>
              </a:cxn>
            </a:cxnLst>
            <a:rect l="T15" t="T16" r="T17" b="T18"/>
            <a:pathLst>
              <a:path w="8" h="467">
                <a:moveTo>
                  <a:pt x="8" y="467"/>
                </a:moveTo>
                <a:lnTo>
                  <a:pt x="0" y="465"/>
                </a:lnTo>
                <a:lnTo>
                  <a:pt x="0" y="0"/>
                </a:lnTo>
                <a:lnTo>
                  <a:pt x="8" y="2"/>
                </a:lnTo>
                <a:lnTo>
                  <a:pt x="8" y="467"/>
                </a:lnTo>
                <a:close/>
              </a:path>
            </a:pathLst>
          </a:custGeom>
          <a:solidFill>
            <a:srgbClr val="F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27" name="Rectangle 1193"/>
          <p:cNvSpPr>
            <a:spLocks noChangeArrowheads="1"/>
          </p:cNvSpPr>
          <p:nvPr/>
        </p:nvSpPr>
        <p:spPr bwMode="auto">
          <a:xfrm>
            <a:off x="1800225" y="1127125"/>
            <a:ext cx="7938" cy="7381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528" name="Freeform 1194"/>
          <p:cNvSpPr>
            <a:spLocks/>
          </p:cNvSpPr>
          <p:nvPr/>
        </p:nvSpPr>
        <p:spPr bwMode="auto">
          <a:xfrm>
            <a:off x="1792288" y="1122363"/>
            <a:ext cx="7937" cy="742950"/>
          </a:xfrm>
          <a:custGeom>
            <a:avLst/>
            <a:gdLst>
              <a:gd name="T0" fmla="*/ 7937 w 5"/>
              <a:gd name="T1" fmla="*/ 742950 h 468"/>
              <a:gd name="T2" fmla="*/ 0 w 5"/>
              <a:gd name="T3" fmla="*/ 738188 h 468"/>
              <a:gd name="T4" fmla="*/ 0 w 5"/>
              <a:gd name="T5" fmla="*/ 0 h 468"/>
              <a:gd name="T6" fmla="*/ 7937 w 5"/>
              <a:gd name="T7" fmla="*/ 4763 h 468"/>
              <a:gd name="T8" fmla="*/ 7937 w 5"/>
              <a:gd name="T9" fmla="*/ 742950 h 468"/>
              <a:gd name="T10" fmla="*/ 0 60000 65536"/>
              <a:gd name="T11" fmla="*/ 0 60000 65536"/>
              <a:gd name="T12" fmla="*/ 0 60000 65536"/>
              <a:gd name="T13" fmla="*/ 0 60000 65536"/>
              <a:gd name="T14" fmla="*/ 0 60000 65536"/>
              <a:gd name="T15" fmla="*/ 0 w 5"/>
              <a:gd name="T16" fmla="*/ 0 h 468"/>
              <a:gd name="T17" fmla="*/ 5 w 5"/>
              <a:gd name="T18" fmla="*/ 468 h 468"/>
            </a:gdLst>
            <a:ahLst/>
            <a:cxnLst>
              <a:cxn ang="T10">
                <a:pos x="T0" y="T1"/>
              </a:cxn>
              <a:cxn ang="T11">
                <a:pos x="T2" y="T3"/>
              </a:cxn>
              <a:cxn ang="T12">
                <a:pos x="T4" y="T5"/>
              </a:cxn>
              <a:cxn ang="T13">
                <a:pos x="T6" y="T7"/>
              </a:cxn>
              <a:cxn ang="T14">
                <a:pos x="T8" y="T9"/>
              </a:cxn>
            </a:cxnLst>
            <a:rect l="T15" t="T16" r="T17" b="T18"/>
            <a:pathLst>
              <a:path w="5" h="468">
                <a:moveTo>
                  <a:pt x="5" y="468"/>
                </a:moveTo>
                <a:lnTo>
                  <a:pt x="0" y="465"/>
                </a:lnTo>
                <a:lnTo>
                  <a:pt x="0" y="0"/>
                </a:lnTo>
                <a:lnTo>
                  <a:pt x="5" y="3"/>
                </a:lnTo>
                <a:lnTo>
                  <a:pt x="5" y="46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29" name="Freeform 1195"/>
          <p:cNvSpPr>
            <a:spLocks/>
          </p:cNvSpPr>
          <p:nvPr/>
        </p:nvSpPr>
        <p:spPr bwMode="auto">
          <a:xfrm>
            <a:off x="1785938" y="1120775"/>
            <a:ext cx="6350" cy="739775"/>
          </a:xfrm>
          <a:custGeom>
            <a:avLst/>
            <a:gdLst>
              <a:gd name="T0" fmla="*/ 6350 w 4"/>
              <a:gd name="T1" fmla="*/ 739775 h 466"/>
              <a:gd name="T2" fmla="*/ 0 w 4"/>
              <a:gd name="T3" fmla="*/ 738188 h 466"/>
              <a:gd name="T4" fmla="*/ 0 w 4"/>
              <a:gd name="T5" fmla="*/ 0 h 466"/>
              <a:gd name="T6" fmla="*/ 6350 w 4"/>
              <a:gd name="T7" fmla="*/ 1588 h 466"/>
              <a:gd name="T8" fmla="*/ 6350 w 4"/>
              <a:gd name="T9" fmla="*/ 739775 h 466"/>
              <a:gd name="T10" fmla="*/ 0 60000 65536"/>
              <a:gd name="T11" fmla="*/ 0 60000 65536"/>
              <a:gd name="T12" fmla="*/ 0 60000 65536"/>
              <a:gd name="T13" fmla="*/ 0 60000 65536"/>
              <a:gd name="T14" fmla="*/ 0 60000 65536"/>
              <a:gd name="T15" fmla="*/ 0 w 4"/>
              <a:gd name="T16" fmla="*/ 0 h 466"/>
              <a:gd name="T17" fmla="*/ 4 w 4"/>
              <a:gd name="T18" fmla="*/ 466 h 466"/>
            </a:gdLst>
            <a:ahLst/>
            <a:cxnLst>
              <a:cxn ang="T10">
                <a:pos x="T0" y="T1"/>
              </a:cxn>
              <a:cxn ang="T11">
                <a:pos x="T2" y="T3"/>
              </a:cxn>
              <a:cxn ang="T12">
                <a:pos x="T4" y="T5"/>
              </a:cxn>
              <a:cxn ang="T13">
                <a:pos x="T6" y="T7"/>
              </a:cxn>
              <a:cxn ang="T14">
                <a:pos x="T8" y="T9"/>
              </a:cxn>
            </a:cxnLst>
            <a:rect l="T15" t="T16" r="T17" b="T18"/>
            <a:pathLst>
              <a:path w="4" h="466">
                <a:moveTo>
                  <a:pt x="4" y="466"/>
                </a:moveTo>
                <a:lnTo>
                  <a:pt x="0" y="465"/>
                </a:lnTo>
                <a:lnTo>
                  <a:pt x="0" y="0"/>
                </a:lnTo>
                <a:lnTo>
                  <a:pt x="4" y="1"/>
                </a:lnTo>
                <a:lnTo>
                  <a:pt x="4" y="466"/>
                </a:lnTo>
                <a:close/>
              </a:path>
            </a:pathLst>
          </a:custGeom>
          <a:solidFill>
            <a:srgbClr val="F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30" name="Freeform 1196"/>
          <p:cNvSpPr>
            <a:spLocks/>
          </p:cNvSpPr>
          <p:nvPr/>
        </p:nvSpPr>
        <p:spPr bwMode="auto">
          <a:xfrm>
            <a:off x="1781175" y="1117600"/>
            <a:ext cx="4763" cy="741363"/>
          </a:xfrm>
          <a:custGeom>
            <a:avLst/>
            <a:gdLst>
              <a:gd name="T0" fmla="*/ 4763 w 3"/>
              <a:gd name="T1" fmla="*/ 741363 h 467"/>
              <a:gd name="T2" fmla="*/ 0 w 3"/>
              <a:gd name="T3" fmla="*/ 738188 h 467"/>
              <a:gd name="T4" fmla="*/ 0 w 3"/>
              <a:gd name="T5" fmla="*/ 0 h 467"/>
              <a:gd name="T6" fmla="*/ 4763 w 3"/>
              <a:gd name="T7" fmla="*/ 3175 h 467"/>
              <a:gd name="T8" fmla="*/ 4763 w 3"/>
              <a:gd name="T9" fmla="*/ 741363 h 467"/>
              <a:gd name="T10" fmla="*/ 0 60000 65536"/>
              <a:gd name="T11" fmla="*/ 0 60000 65536"/>
              <a:gd name="T12" fmla="*/ 0 60000 65536"/>
              <a:gd name="T13" fmla="*/ 0 60000 65536"/>
              <a:gd name="T14" fmla="*/ 0 60000 65536"/>
              <a:gd name="T15" fmla="*/ 0 w 3"/>
              <a:gd name="T16" fmla="*/ 0 h 467"/>
              <a:gd name="T17" fmla="*/ 3 w 3"/>
              <a:gd name="T18" fmla="*/ 467 h 467"/>
            </a:gdLst>
            <a:ahLst/>
            <a:cxnLst>
              <a:cxn ang="T10">
                <a:pos x="T0" y="T1"/>
              </a:cxn>
              <a:cxn ang="T11">
                <a:pos x="T2" y="T3"/>
              </a:cxn>
              <a:cxn ang="T12">
                <a:pos x="T4" y="T5"/>
              </a:cxn>
              <a:cxn ang="T13">
                <a:pos x="T6" y="T7"/>
              </a:cxn>
              <a:cxn ang="T14">
                <a:pos x="T8" y="T9"/>
              </a:cxn>
            </a:cxnLst>
            <a:rect l="T15" t="T16" r="T17" b="T18"/>
            <a:pathLst>
              <a:path w="3" h="467">
                <a:moveTo>
                  <a:pt x="3" y="467"/>
                </a:moveTo>
                <a:lnTo>
                  <a:pt x="0" y="465"/>
                </a:lnTo>
                <a:lnTo>
                  <a:pt x="0" y="0"/>
                </a:lnTo>
                <a:lnTo>
                  <a:pt x="3" y="2"/>
                </a:lnTo>
                <a:lnTo>
                  <a:pt x="3" y="467"/>
                </a:lnTo>
                <a:close/>
              </a:path>
            </a:pathLst>
          </a:custGeom>
          <a:solidFill>
            <a:srgbClr val="F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31" name="Freeform 1197"/>
          <p:cNvSpPr>
            <a:spLocks/>
          </p:cNvSpPr>
          <p:nvPr/>
        </p:nvSpPr>
        <p:spPr bwMode="auto">
          <a:xfrm>
            <a:off x="1776413" y="1112838"/>
            <a:ext cx="4762" cy="742950"/>
          </a:xfrm>
          <a:custGeom>
            <a:avLst/>
            <a:gdLst>
              <a:gd name="T0" fmla="*/ 4762 w 3"/>
              <a:gd name="T1" fmla="*/ 742950 h 468"/>
              <a:gd name="T2" fmla="*/ 0 w 3"/>
              <a:gd name="T3" fmla="*/ 738188 h 468"/>
              <a:gd name="T4" fmla="*/ 0 w 3"/>
              <a:gd name="T5" fmla="*/ 0 h 468"/>
              <a:gd name="T6" fmla="*/ 4762 w 3"/>
              <a:gd name="T7" fmla="*/ 4763 h 468"/>
              <a:gd name="T8" fmla="*/ 4762 w 3"/>
              <a:gd name="T9" fmla="*/ 742950 h 468"/>
              <a:gd name="T10" fmla="*/ 0 60000 65536"/>
              <a:gd name="T11" fmla="*/ 0 60000 65536"/>
              <a:gd name="T12" fmla="*/ 0 60000 65536"/>
              <a:gd name="T13" fmla="*/ 0 60000 65536"/>
              <a:gd name="T14" fmla="*/ 0 60000 65536"/>
              <a:gd name="T15" fmla="*/ 0 w 3"/>
              <a:gd name="T16" fmla="*/ 0 h 468"/>
              <a:gd name="T17" fmla="*/ 3 w 3"/>
              <a:gd name="T18" fmla="*/ 468 h 468"/>
            </a:gdLst>
            <a:ahLst/>
            <a:cxnLst>
              <a:cxn ang="T10">
                <a:pos x="T0" y="T1"/>
              </a:cxn>
              <a:cxn ang="T11">
                <a:pos x="T2" y="T3"/>
              </a:cxn>
              <a:cxn ang="T12">
                <a:pos x="T4" y="T5"/>
              </a:cxn>
              <a:cxn ang="T13">
                <a:pos x="T6" y="T7"/>
              </a:cxn>
              <a:cxn ang="T14">
                <a:pos x="T8" y="T9"/>
              </a:cxn>
            </a:cxnLst>
            <a:rect l="T15" t="T16" r="T17" b="T18"/>
            <a:pathLst>
              <a:path w="3" h="468">
                <a:moveTo>
                  <a:pt x="3" y="468"/>
                </a:moveTo>
                <a:lnTo>
                  <a:pt x="0" y="465"/>
                </a:lnTo>
                <a:lnTo>
                  <a:pt x="0" y="0"/>
                </a:lnTo>
                <a:lnTo>
                  <a:pt x="3" y="3"/>
                </a:lnTo>
                <a:lnTo>
                  <a:pt x="3" y="468"/>
                </a:lnTo>
                <a:close/>
              </a:path>
            </a:pathLst>
          </a:custGeom>
          <a:solidFill>
            <a:srgbClr val="E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32" name="Freeform 1198"/>
          <p:cNvSpPr>
            <a:spLocks/>
          </p:cNvSpPr>
          <p:nvPr/>
        </p:nvSpPr>
        <p:spPr bwMode="auto">
          <a:xfrm>
            <a:off x="1774825" y="1109663"/>
            <a:ext cx="1588" cy="741362"/>
          </a:xfrm>
          <a:custGeom>
            <a:avLst/>
            <a:gdLst>
              <a:gd name="T0" fmla="*/ 1588 w 1"/>
              <a:gd name="T1" fmla="*/ 741362 h 467"/>
              <a:gd name="T2" fmla="*/ 0 w 1"/>
              <a:gd name="T3" fmla="*/ 736600 h 467"/>
              <a:gd name="T4" fmla="*/ 0 w 1"/>
              <a:gd name="T5" fmla="*/ 0 h 467"/>
              <a:gd name="T6" fmla="*/ 1588 w 1"/>
              <a:gd name="T7" fmla="*/ 3175 h 467"/>
              <a:gd name="T8" fmla="*/ 1588 w 1"/>
              <a:gd name="T9" fmla="*/ 741362 h 467"/>
              <a:gd name="T10" fmla="*/ 0 60000 65536"/>
              <a:gd name="T11" fmla="*/ 0 60000 65536"/>
              <a:gd name="T12" fmla="*/ 0 60000 65536"/>
              <a:gd name="T13" fmla="*/ 0 60000 65536"/>
              <a:gd name="T14" fmla="*/ 0 60000 65536"/>
              <a:gd name="T15" fmla="*/ 0 w 1"/>
              <a:gd name="T16" fmla="*/ 0 h 467"/>
              <a:gd name="T17" fmla="*/ 1 w 1"/>
              <a:gd name="T18" fmla="*/ 467 h 467"/>
            </a:gdLst>
            <a:ahLst/>
            <a:cxnLst>
              <a:cxn ang="T10">
                <a:pos x="T0" y="T1"/>
              </a:cxn>
              <a:cxn ang="T11">
                <a:pos x="T2" y="T3"/>
              </a:cxn>
              <a:cxn ang="T12">
                <a:pos x="T4" y="T5"/>
              </a:cxn>
              <a:cxn ang="T13">
                <a:pos x="T6" y="T7"/>
              </a:cxn>
              <a:cxn ang="T14">
                <a:pos x="T8" y="T9"/>
              </a:cxn>
            </a:cxnLst>
            <a:rect l="T15" t="T16" r="T17" b="T18"/>
            <a:pathLst>
              <a:path w="1" h="467">
                <a:moveTo>
                  <a:pt x="1" y="467"/>
                </a:moveTo>
                <a:lnTo>
                  <a:pt x="0" y="464"/>
                </a:lnTo>
                <a:lnTo>
                  <a:pt x="0" y="0"/>
                </a:lnTo>
                <a:lnTo>
                  <a:pt x="1" y="2"/>
                </a:lnTo>
                <a:lnTo>
                  <a:pt x="1" y="467"/>
                </a:lnTo>
                <a:close/>
              </a:path>
            </a:pathLst>
          </a:custGeom>
          <a:solidFill>
            <a:srgbClr val="E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33" name="Freeform 1199"/>
          <p:cNvSpPr>
            <a:spLocks/>
          </p:cNvSpPr>
          <p:nvPr/>
        </p:nvSpPr>
        <p:spPr bwMode="auto">
          <a:xfrm>
            <a:off x="1774825" y="1065213"/>
            <a:ext cx="231775" cy="66675"/>
          </a:xfrm>
          <a:custGeom>
            <a:avLst/>
            <a:gdLst>
              <a:gd name="T0" fmla="*/ 149225 w 146"/>
              <a:gd name="T1" fmla="*/ 0 h 42"/>
              <a:gd name="T2" fmla="*/ 161925 w 146"/>
              <a:gd name="T3" fmla="*/ 0 h 42"/>
              <a:gd name="T4" fmla="*/ 176212 w 146"/>
              <a:gd name="T5" fmla="*/ 1588 h 42"/>
              <a:gd name="T6" fmla="*/ 187325 w 146"/>
              <a:gd name="T7" fmla="*/ 3175 h 42"/>
              <a:gd name="T8" fmla="*/ 198437 w 146"/>
              <a:gd name="T9" fmla="*/ 3175 h 42"/>
              <a:gd name="T10" fmla="*/ 207963 w 146"/>
              <a:gd name="T11" fmla="*/ 6350 h 42"/>
              <a:gd name="T12" fmla="*/ 214313 w 146"/>
              <a:gd name="T13" fmla="*/ 9525 h 42"/>
              <a:gd name="T14" fmla="*/ 220663 w 146"/>
              <a:gd name="T15" fmla="*/ 12700 h 42"/>
              <a:gd name="T16" fmla="*/ 227013 w 146"/>
              <a:gd name="T17" fmla="*/ 15875 h 42"/>
              <a:gd name="T18" fmla="*/ 230188 w 146"/>
              <a:gd name="T19" fmla="*/ 19050 h 42"/>
              <a:gd name="T20" fmla="*/ 231775 w 146"/>
              <a:gd name="T21" fmla="*/ 22225 h 42"/>
              <a:gd name="T22" fmla="*/ 230188 w 146"/>
              <a:gd name="T23" fmla="*/ 26988 h 42"/>
              <a:gd name="T24" fmla="*/ 227013 w 146"/>
              <a:gd name="T25" fmla="*/ 33338 h 42"/>
              <a:gd name="T26" fmla="*/ 220663 w 146"/>
              <a:gd name="T27" fmla="*/ 38100 h 42"/>
              <a:gd name="T28" fmla="*/ 214313 w 146"/>
              <a:gd name="T29" fmla="*/ 41275 h 42"/>
              <a:gd name="T30" fmla="*/ 207963 w 146"/>
              <a:gd name="T31" fmla="*/ 46037 h 42"/>
              <a:gd name="T32" fmla="*/ 196850 w 146"/>
              <a:gd name="T33" fmla="*/ 49212 h 42"/>
              <a:gd name="T34" fmla="*/ 187325 w 146"/>
              <a:gd name="T35" fmla="*/ 53975 h 42"/>
              <a:gd name="T36" fmla="*/ 176212 w 146"/>
              <a:gd name="T37" fmla="*/ 57150 h 42"/>
              <a:gd name="T38" fmla="*/ 161925 w 146"/>
              <a:gd name="T39" fmla="*/ 58738 h 42"/>
              <a:gd name="T40" fmla="*/ 149225 w 146"/>
              <a:gd name="T41" fmla="*/ 61913 h 42"/>
              <a:gd name="T42" fmla="*/ 134937 w 146"/>
              <a:gd name="T43" fmla="*/ 63500 h 42"/>
              <a:gd name="T44" fmla="*/ 120650 w 146"/>
              <a:gd name="T45" fmla="*/ 66675 h 42"/>
              <a:gd name="T46" fmla="*/ 104775 w 146"/>
              <a:gd name="T47" fmla="*/ 66675 h 42"/>
              <a:gd name="T48" fmla="*/ 84137 w 146"/>
              <a:gd name="T49" fmla="*/ 66675 h 42"/>
              <a:gd name="T50" fmla="*/ 69850 w 146"/>
              <a:gd name="T51" fmla="*/ 66675 h 42"/>
              <a:gd name="T52" fmla="*/ 57150 w 146"/>
              <a:gd name="T53" fmla="*/ 66675 h 42"/>
              <a:gd name="T54" fmla="*/ 46037 w 146"/>
              <a:gd name="T55" fmla="*/ 65088 h 42"/>
              <a:gd name="T56" fmla="*/ 33337 w 146"/>
              <a:gd name="T57" fmla="*/ 61913 h 42"/>
              <a:gd name="T58" fmla="*/ 25400 w 146"/>
              <a:gd name="T59" fmla="*/ 61913 h 42"/>
              <a:gd name="T60" fmla="*/ 17462 w 146"/>
              <a:gd name="T61" fmla="*/ 57150 h 42"/>
              <a:gd name="T62" fmla="*/ 11112 w 146"/>
              <a:gd name="T63" fmla="*/ 55563 h 42"/>
              <a:gd name="T64" fmla="*/ 6350 w 146"/>
              <a:gd name="T65" fmla="*/ 52388 h 42"/>
              <a:gd name="T66" fmla="*/ 1588 w 146"/>
              <a:gd name="T67" fmla="*/ 47625 h 42"/>
              <a:gd name="T68" fmla="*/ 0 w 146"/>
              <a:gd name="T69" fmla="*/ 44450 h 42"/>
              <a:gd name="T70" fmla="*/ 1588 w 146"/>
              <a:gd name="T71" fmla="*/ 39687 h 42"/>
              <a:gd name="T72" fmla="*/ 6350 w 146"/>
              <a:gd name="T73" fmla="*/ 33338 h 42"/>
              <a:gd name="T74" fmla="*/ 11112 w 146"/>
              <a:gd name="T75" fmla="*/ 30163 h 42"/>
              <a:gd name="T76" fmla="*/ 17462 w 146"/>
              <a:gd name="T77" fmla="*/ 25400 h 42"/>
              <a:gd name="T78" fmla="*/ 25400 w 146"/>
              <a:gd name="T79" fmla="*/ 20637 h 42"/>
              <a:gd name="T80" fmla="*/ 34925 w 146"/>
              <a:gd name="T81" fmla="*/ 17462 h 42"/>
              <a:gd name="T82" fmla="*/ 46037 w 146"/>
              <a:gd name="T83" fmla="*/ 14288 h 42"/>
              <a:gd name="T84" fmla="*/ 57150 w 146"/>
              <a:gd name="T85" fmla="*/ 11112 h 42"/>
              <a:gd name="T86" fmla="*/ 69850 w 146"/>
              <a:gd name="T87" fmla="*/ 7938 h 42"/>
              <a:gd name="T88" fmla="*/ 84137 w 146"/>
              <a:gd name="T89" fmla="*/ 4762 h 42"/>
              <a:gd name="T90" fmla="*/ 96837 w 146"/>
              <a:gd name="T91" fmla="*/ 3175 h 42"/>
              <a:gd name="T92" fmla="*/ 111125 w 146"/>
              <a:gd name="T93" fmla="*/ 1588 h 42"/>
              <a:gd name="T94" fmla="*/ 127000 w 146"/>
              <a:gd name="T95" fmla="*/ 1588 h 42"/>
              <a:gd name="T96" fmla="*/ 149225 w 146"/>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
              <a:gd name="T148" fmla="*/ 0 h 42"/>
              <a:gd name="T149" fmla="*/ 146 w 146"/>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 h="42">
                <a:moveTo>
                  <a:pt x="94" y="0"/>
                </a:moveTo>
                <a:lnTo>
                  <a:pt x="102" y="0"/>
                </a:lnTo>
                <a:lnTo>
                  <a:pt x="111" y="1"/>
                </a:lnTo>
                <a:lnTo>
                  <a:pt x="118" y="2"/>
                </a:lnTo>
                <a:lnTo>
                  <a:pt x="125" y="2"/>
                </a:lnTo>
                <a:lnTo>
                  <a:pt x="131" y="4"/>
                </a:lnTo>
                <a:lnTo>
                  <a:pt x="135" y="6"/>
                </a:lnTo>
                <a:lnTo>
                  <a:pt x="139" y="8"/>
                </a:lnTo>
                <a:lnTo>
                  <a:pt x="143" y="10"/>
                </a:lnTo>
                <a:lnTo>
                  <a:pt x="145" y="12"/>
                </a:lnTo>
                <a:lnTo>
                  <a:pt x="146" y="14"/>
                </a:lnTo>
                <a:lnTo>
                  <a:pt x="145" y="17"/>
                </a:lnTo>
                <a:lnTo>
                  <a:pt x="143" y="21"/>
                </a:lnTo>
                <a:lnTo>
                  <a:pt x="139" y="24"/>
                </a:lnTo>
                <a:lnTo>
                  <a:pt x="135" y="26"/>
                </a:lnTo>
                <a:lnTo>
                  <a:pt x="131" y="29"/>
                </a:lnTo>
                <a:lnTo>
                  <a:pt x="124" y="31"/>
                </a:lnTo>
                <a:lnTo>
                  <a:pt x="118" y="34"/>
                </a:lnTo>
                <a:lnTo>
                  <a:pt x="111" y="36"/>
                </a:lnTo>
                <a:lnTo>
                  <a:pt x="102" y="37"/>
                </a:lnTo>
                <a:lnTo>
                  <a:pt x="94" y="39"/>
                </a:lnTo>
                <a:lnTo>
                  <a:pt x="85" y="40"/>
                </a:lnTo>
                <a:lnTo>
                  <a:pt x="76" y="42"/>
                </a:lnTo>
                <a:lnTo>
                  <a:pt x="66" y="42"/>
                </a:lnTo>
                <a:lnTo>
                  <a:pt x="53" y="42"/>
                </a:lnTo>
                <a:lnTo>
                  <a:pt x="44" y="42"/>
                </a:lnTo>
                <a:lnTo>
                  <a:pt x="36" y="42"/>
                </a:lnTo>
                <a:lnTo>
                  <a:pt x="29" y="41"/>
                </a:lnTo>
                <a:lnTo>
                  <a:pt x="21" y="39"/>
                </a:lnTo>
                <a:lnTo>
                  <a:pt x="16" y="39"/>
                </a:lnTo>
                <a:lnTo>
                  <a:pt x="11" y="36"/>
                </a:lnTo>
                <a:lnTo>
                  <a:pt x="7" y="35"/>
                </a:lnTo>
                <a:lnTo>
                  <a:pt x="4" y="33"/>
                </a:lnTo>
                <a:lnTo>
                  <a:pt x="1" y="30"/>
                </a:lnTo>
                <a:lnTo>
                  <a:pt x="0" y="28"/>
                </a:lnTo>
                <a:lnTo>
                  <a:pt x="1" y="25"/>
                </a:lnTo>
                <a:lnTo>
                  <a:pt x="4" y="21"/>
                </a:lnTo>
                <a:lnTo>
                  <a:pt x="7" y="19"/>
                </a:lnTo>
                <a:lnTo>
                  <a:pt x="11" y="16"/>
                </a:lnTo>
                <a:lnTo>
                  <a:pt x="16" y="13"/>
                </a:lnTo>
                <a:lnTo>
                  <a:pt x="22" y="11"/>
                </a:lnTo>
                <a:lnTo>
                  <a:pt x="29" y="9"/>
                </a:lnTo>
                <a:lnTo>
                  <a:pt x="36" y="7"/>
                </a:lnTo>
                <a:lnTo>
                  <a:pt x="44" y="5"/>
                </a:lnTo>
                <a:lnTo>
                  <a:pt x="53" y="3"/>
                </a:lnTo>
                <a:lnTo>
                  <a:pt x="61" y="2"/>
                </a:lnTo>
                <a:lnTo>
                  <a:pt x="70" y="1"/>
                </a:lnTo>
                <a:lnTo>
                  <a:pt x="80" y="1"/>
                </a:lnTo>
                <a:lnTo>
                  <a:pt x="94" y="0"/>
                </a:lnTo>
                <a:close/>
              </a:path>
            </a:pathLst>
          </a:custGeom>
          <a:solidFill>
            <a:srgbClr val="B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34" name="Freeform 1200"/>
          <p:cNvSpPr>
            <a:spLocks/>
          </p:cNvSpPr>
          <p:nvPr/>
        </p:nvSpPr>
        <p:spPr bwMode="auto">
          <a:xfrm>
            <a:off x="1774825" y="1825625"/>
            <a:ext cx="231775" cy="44450"/>
          </a:xfrm>
          <a:custGeom>
            <a:avLst/>
            <a:gdLst>
              <a:gd name="T0" fmla="*/ 231775 w 146"/>
              <a:gd name="T1" fmla="*/ 0 h 28"/>
              <a:gd name="T2" fmla="*/ 230188 w 146"/>
              <a:gd name="T3" fmla="*/ 4763 h 28"/>
              <a:gd name="T4" fmla="*/ 227013 w 146"/>
              <a:gd name="T5" fmla="*/ 11113 h 28"/>
              <a:gd name="T6" fmla="*/ 220663 w 146"/>
              <a:gd name="T7" fmla="*/ 15875 h 28"/>
              <a:gd name="T8" fmla="*/ 214313 w 146"/>
              <a:gd name="T9" fmla="*/ 19050 h 28"/>
              <a:gd name="T10" fmla="*/ 207963 w 146"/>
              <a:gd name="T11" fmla="*/ 23812 h 28"/>
              <a:gd name="T12" fmla="*/ 196850 w 146"/>
              <a:gd name="T13" fmla="*/ 26988 h 28"/>
              <a:gd name="T14" fmla="*/ 187325 w 146"/>
              <a:gd name="T15" fmla="*/ 30163 h 28"/>
              <a:gd name="T16" fmla="*/ 176212 w 146"/>
              <a:gd name="T17" fmla="*/ 34925 h 28"/>
              <a:gd name="T18" fmla="*/ 161925 w 146"/>
              <a:gd name="T19" fmla="*/ 36513 h 28"/>
              <a:gd name="T20" fmla="*/ 149225 w 146"/>
              <a:gd name="T21" fmla="*/ 39688 h 28"/>
              <a:gd name="T22" fmla="*/ 134937 w 146"/>
              <a:gd name="T23" fmla="*/ 41275 h 28"/>
              <a:gd name="T24" fmla="*/ 120650 w 146"/>
              <a:gd name="T25" fmla="*/ 44450 h 28"/>
              <a:gd name="T26" fmla="*/ 104775 w 146"/>
              <a:gd name="T27" fmla="*/ 44450 h 28"/>
              <a:gd name="T28" fmla="*/ 84137 w 146"/>
              <a:gd name="T29" fmla="*/ 44450 h 28"/>
              <a:gd name="T30" fmla="*/ 69850 w 146"/>
              <a:gd name="T31" fmla="*/ 44450 h 28"/>
              <a:gd name="T32" fmla="*/ 57150 w 146"/>
              <a:gd name="T33" fmla="*/ 44450 h 28"/>
              <a:gd name="T34" fmla="*/ 46037 w 146"/>
              <a:gd name="T35" fmla="*/ 42863 h 28"/>
              <a:gd name="T36" fmla="*/ 33337 w 146"/>
              <a:gd name="T37" fmla="*/ 39688 h 28"/>
              <a:gd name="T38" fmla="*/ 25400 w 146"/>
              <a:gd name="T39" fmla="*/ 39688 h 28"/>
              <a:gd name="T40" fmla="*/ 17462 w 146"/>
              <a:gd name="T41" fmla="*/ 34925 h 28"/>
              <a:gd name="T42" fmla="*/ 11112 w 146"/>
              <a:gd name="T43" fmla="*/ 33338 h 28"/>
              <a:gd name="T44" fmla="*/ 6350 w 146"/>
              <a:gd name="T45" fmla="*/ 30163 h 28"/>
              <a:gd name="T46" fmla="*/ 1588 w 146"/>
              <a:gd name="T47" fmla="*/ 25400 h 28"/>
              <a:gd name="T48" fmla="*/ 0 w 146"/>
              <a:gd name="T49" fmla="*/ 20638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28"/>
              <a:gd name="T77" fmla="*/ 146 w 146"/>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28">
                <a:moveTo>
                  <a:pt x="146" y="0"/>
                </a:moveTo>
                <a:lnTo>
                  <a:pt x="145" y="3"/>
                </a:lnTo>
                <a:lnTo>
                  <a:pt x="143" y="7"/>
                </a:lnTo>
                <a:lnTo>
                  <a:pt x="139" y="10"/>
                </a:lnTo>
                <a:lnTo>
                  <a:pt x="135" y="12"/>
                </a:lnTo>
                <a:lnTo>
                  <a:pt x="131" y="15"/>
                </a:lnTo>
                <a:lnTo>
                  <a:pt x="124" y="17"/>
                </a:lnTo>
                <a:lnTo>
                  <a:pt x="118" y="19"/>
                </a:lnTo>
                <a:lnTo>
                  <a:pt x="111" y="22"/>
                </a:lnTo>
                <a:lnTo>
                  <a:pt x="102" y="23"/>
                </a:lnTo>
                <a:lnTo>
                  <a:pt x="94" y="25"/>
                </a:lnTo>
                <a:lnTo>
                  <a:pt x="85" y="26"/>
                </a:lnTo>
                <a:lnTo>
                  <a:pt x="76" y="28"/>
                </a:lnTo>
                <a:lnTo>
                  <a:pt x="66" y="28"/>
                </a:lnTo>
                <a:lnTo>
                  <a:pt x="53" y="28"/>
                </a:lnTo>
                <a:lnTo>
                  <a:pt x="44" y="28"/>
                </a:lnTo>
                <a:lnTo>
                  <a:pt x="36" y="28"/>
                </a:lnTo>
                <a:lnTo>
                  <a:pt x="29" y="27"/>
                </a:lnTo>
                <a:lnTo>
                  <a:pt x="21" y="25"/>
                </a:lnTo>
                <a:lnTo>
                  <a:pt x="16" y="25"/>
                </a:lnTo>
                <a:lnTo>
                  <a:pt x="11" y="22"/>
                </a:lnTo>
                <a:lnTo>
                  <a:pt x="7" y="21"/>
                </a:lnTo>
                <a:lnTo>
                  <a:pt x="4" y="19"/>
                </a:lnTo>
                <a:lnTo>
                  <a:pt x="1" y="16"/>
                </a:lnTo>
                <a:lnTo>
                  <a:pt x="0" y="1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535" name="Freeform 1201"/>
          <p:cNvSpPr>
            <a:spLocks/>
          </p:cNvSpPr>
          <p:nvPr/>
        </p:nvSpPr>
        <p:spPr bwMode="auto">
          <a:xfrm>
            <a:off x="1774825" y="1065213"/>
            <a:ext cx="231775" cy="66675"/>
          </a:xfrm>
          <a:custGeom>
            <a:avLst/>
            <a:gdLst>
              <a:gd name="T0" fmla="*/ 149225 w 146"/>
              <a:gd name="T1" fmla="*/ 0 h 42"/>
              <a:gd name="T2" fmla="*/ 161925 w 146"/>
              <a:gd name="T3" fmla="*/ 0 h 42"/>
              <a:gd name="T4" fmla="*/ 176212 w 146"/>
              <a:gd name="T5" fmla="*/ 1588 h 42"/>
              <a:gd name="T6" fmla="*/ 187325 w 146"/>
              <a:gd name="T7" fmla="*/ 3175 h 42"/>
              <a:gd name="T8" fmla="*/ 198437 w 146"/>
              <a:gd name="T9" fmla="*/ 3175 h 42"/>
              <a:gd name="T10" fmla="*/ 207963 w 146"/>
              <a:gd name="T11" fmla="*/ 6350 h 42"/>
              <a:gd name="T12" fmla="*/ 214313 w 146"/>
              <a:gd name="T13" fmla="*/ 9525 h 42"/>
              <a:gd name="T14" fmla="*/ 220663 w 146"/>
              <a:gd name="T15" fmla="*/ 12700 h 42"/>
              <a:gd name="T16" fmla="*/ 227013 w 146"/>
              <a:gd name="T17" fmla="*/ 15875 h 42"/>
              <a:gd name="T18" fmla="*/ 230188 w 146"/>
              <a:gd name="T19" fmla="*/ 19050 h 42"/>
              <a:gd name="T20" fmla="*/ 231775 w 146"/>
              <a:gd name="T21" fmla="*/ 22225 h 42"/>
              <a:gd name="T22" fmla="*/ 230188 w 146"/>
              <a:gd name="T23" fmla="*/ 26988 h 42"/>
              <a:gd name="T24" fmla="*/ 227013 w 146"/>
              <a:gd name="T25" fmla="*/ 33338 h 42"/>
              <a:gd name="T26" fmla="*/ 220663 w 146"/>
              <a:gd name="T27" fmla="*/ 38100 h 42"/>
              <a:gd name="T28" fmla="*/ 214313 w 146"/>
              <a:gd name="T29" fmla="*/ 41275 h 42"/>
              <a:gd name="T30" fmla="*/ 207963 w 146"/>
              <a:gd name="T31" fmla="*/ 46037 h 42"/>
              <a:gd name="T32" fmla="*/ 196850 w 146"/>
              <a:gd name="T33" fmla="*/ 49212 h 42"/>
              <a:gd name="T34" fmla="*/ 187325 w 146"/>
              <a:gd name="T35" fmla="*/ 53975 h 42"/>
              <a:gd name="T36" fmla="*/ 176212 w 146"/>
              <a:gd name="T37" fmla="*/ 57150 h 42"/>
              <a:gd name="T38" fmla="*/ 161925 w 146"/>
              <a:gd name="T39" fmla="*/ 58738 h 42"/>
              <a:gd name="T40" fmla="*/ 149225 w 146"/>
              <a:gd name="T41" fmla="*/ 61913 h 42"/>
              <a:gd name="T42" fmla="*/ 134937 w 146"/>
              <a:gd name="T43" fmla="*/ 63500 h 42"/>
              <a:gd name="T44" fmla="*/ 120650 w 146"/>
              <a:gd name="T45" fmla="*/ 66675 h 42"/>
              <a:gd name="T46" fmla="*/ 104775 w 146"/>
              <a:gd name="T47" fmla="*/ 66675 h 42"/>
              <a:gd name="T48" fmla="*/ 84137 w 146"/>
              <a:gd name="T49" fmla="*/ 66675 h 42"/>
              <a:gd name="T50" fmla="*/ 69850 w 146"/>
              <a:gd name="T51" fmla="*/ 66675 h 42"/>
              <a:gd name="T52" fmla="*/ 57150 w 146"/>
              <a:gd name="T53" fmla="*/ 66675 h 42"/>
              <a:gd name="T54" fmla="*/ 46037 w 146"/>
              <a:gd name="T55" fmla="*/ 65088 h 42"/>
              <a:gd name="T56" fmla="*/ 33337 w 146"/>
              <a:gd name="T57" fmla="*/ 61913 h 42"/>
              <a:gd name="T58" fmla="*/ 25400 w 146"/>
              <a:gd name="T59" fmla="*/ 61913 h 42"/>
              <a:gd name="T60" fmla="*/ 17462 w 146"/>
              <a:gd name="T61" fmla="*/ 57150 h 42"/>
              <a:gd name="T62" fmla="*/ 11112 w 146"/>
              <a:gd name="T63" fmla="*/ 55563 h 42"/>
              <a:gd name="T64" fmla="*/ 6350 w 146"/>
              <a:gd name="T65" fmla="*/ 52388 h 42"/>
              <a:gd name="T66" fmla="*/ 1588 w 146"/>
              <a:gd name="T67" fmla="*/ 47625 h 42"/>
              <a:gd name="T68" fmla="*/ 0 w 146"/>
              <a:gd name="T69" fmla="*/ 44450 h 42"/>
              <a:gd name="T70" fmla="*/ 1588 w 146"/>
              <a:gd name="T71" fmla="*/ 39687 h 42"/>
              <a:gd name="T72" fmla="*/ 6350 w 146"/>
              <a:gd name="T73" fmla="*/ 33338 h 42"/>
              <a:gd name="T74" fmla="*/ 11112 w 146"/>
              <a:gd name="T75" fmla="*/ 30163 h 42"/>
              <a:gd name="T76" fmla="*/ 17462 w 146"/>
              <a:gd name="T77" fmla="*/ 25400 h 42"/>
              <a:gd name="T78" fmla="*/ 25400 w 146"/>
              <a:gd name="T79" fmla="*/ 20637 h 42"/>
              <a:gd name="T80" fmla="*/ 34925 w 146"/>
              <a:gd name="T81" fmla="*/ 17462 h 42"/>
              <a:gd name="T82" fmla="*/ 46037 w 146"/>
              <a:gd name="T83" fmla="*/ 14288 h 42"/>
              <a:gd name="T84" fmla="*/ 57150 w 146"/>
              <a:gd name="T85" fmla="*/ 11112 h 42"/>
              <a:gd name="T86" fmla="*/ 69850 w 146"/>
              <a:gd name="T87" fmla="*/ 7938 h 42"/>
              <a:gd name="T88" fmla="*/ 84137 w 146"/>
              <a:gd name="T89" fmla="*/ 4762 h 42"/>
              <a:gd name="T90" fmla="*/ 96837 w 146"/>
              <a:gd name="T91" fmla="*/ 3175 h 42"/>
              <a:gd name="T92" fmla="*/ 111125 w 146"/>
              <a:gd name="T93" fmla="*/ 1588 h 42"/>
              <a:gd name="T94" fmla="*/ 127000 w 146"/>
              <a:gd name="T95" fmla="*/ 1588 h 42"/>
              <a:gd name="T96" fmla="*/ 149225 w 146"/>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
              <a:gd name="T148" fmla="*/ 0 h 42"/>
              <a:gd name="T149" fmla="*/ 146 w 146"/>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 h="42">
                <a:moveTo>
                  <a:pt x="94" y="0"/>
                </a:moveTo>
                <a:lnTo>
                  <a:pt x="102" y="0"/>
                </a:lnTo>
                <a:lnTo>
                  <a:pt x="111" y="1"/>
                </a:lnTo>
                <a:lnTo>
                  <a:pt x="118" y="2"/>
                </a:lnTo>
                <a:lnTo>
                  <a:pt x="125" y="2"/>
                </a:lnTo>
                <a:lnTo>
                  <a:pt x="131" y="4"/>
                </a:lnTo>
                <a:lnTo>
                  <a:pt x="135" y="6"/>
                </a:lnTo>
                <a:lnTo>
                  <a:pt x="139" y="8"/>
                </a:lnTo>
                <a:lnTo>
                  <a:pt x="143" y="10"/>
                </a:lnTo>
                <a:lnTo>
                  <a:pt x="145" y="12"/>
                </a:lnTo>
                <a:lnTo>
                  <a:pt x="146" y="14"/>
                </a:lnTo>
                <a:lnTo>
                  <a:pt x="145" y="17"/>
                </a:lnTo>
                <a:lnTo>
                  <a:pt x="143" y="21"/>
                </a:lnTo>
                <a:lnTo>
                  <a:pt x="139" y="24"/>
                </a:lnTo>
                <a:lnTo>
                  <a:pt x="135" y="26"/>
                </a:lnTo>
                <a:lnTo>
                  <a:pt x="131" y="29"/>
                </a:lnTo>
                <a:lnTo>
                  <a:pt x="124" y="31"/>
                </a:lnTo>
                <a:lnTo>
                  <a:pt x="118" y="34"/>
                </a:lnTo>
                <a:lnTo>
                  <a:pt x="111" y="36"/>
                </a:lnTo>
                <a:lnTo>
                  <a:pt x="102" y="37"/>
                </a:lnTo>
                <a:lnTo>
                  <a:pt x="94" y="39"/>
                </a:lnTo>
                <a:lnTo>
                  <a:pt x="85" y="40"/>
                </a:lnTo>
                <a:lnTo>
                  <a:pt x="76" y="42"/>
                </a:lnTo>
                <a:lnTo>
                  <a:pt x="66" y="42"/>
                </a:lnTo>
                <a:lnTo>
                  <a:pt x="53" y="42"/>
                </a:lnTo>
                <a:lnTo>
                  <a:pt x="44" y="42"/>
                </a:lnTo>
                <a:lnTo>
                  <a:pt x="36" y="42"/>
                </a:lnTo>
                <a:lnTo>
                  <a:pt x="29" y="41"/>
                </a:lnTo>
                <a:lnTo>
                  <a:pt x="21" y="39"/>
                </a:lnTo>
                <a:lnTo>
                  <a:pt x="16" y="39"/>
                </a:lnTo>
                <a:lnTo>
                  <a:pt x="11" y="36"/>
                </a:lnTo>
                <a:lnTo>
                  <a:pt x="7" y="35"/>
                </a:lnTo>
                <a:lnTo>
                  <a:pt x="4" y="33"/>
                </a:lnTo>
                <a:lnTo>
                  <a:pt x="1" y="30"/>
                </a:lnTo>
                <a:lnTo>
                  <a:pt x="0" y="28"/>
                </a:lnTo>
                <a:lnTo>
                  <a:pt x="1" y="25"/>
                </a:lnTo>
                <a:lnTo>
                  <a:pt x="4" y="21"/>
                </a:lnTo>
                <a:lnTo>
                  <a:pt x="7" y="19"/>
                </a:lnTo>
                <a:lnTo>
                  <a:pt x="11" y="16"/>
                </a:lnTo>
                <a:lnTo>
                  <a:pt x="16" y="13"/>
                </a:lnTo>
                <a:lnTo>
                  <a:pt x="22" y="11"/>
                </a:lnTo>
                <a:lnTo>
                  <a:pt x="29" y="9"/>
                </a:lnTo>
                <a:lnTo>
                  <a:pt x="36" y="7"/>
                </a:lnTo>
                <a:lnTo>
                  <a:pt x="44" y="5"/>
                </a:lnTo>
                <a:lnTo>
                  <a:pt x="53" y="3"/>
                </a:lnTo>
                <a:lnTo>
                  <a:pt x="61" y="2"/>
                </a:lnTo>
                <a:lnTo>
                  <a:pt x="70" y="1"/>
                </a:lnTo>
                <a:lnTo>
                  <a:pt x="80" y="1"/>
                </a:lnTo>
                <a:lnTo>
                  <a:pt x="94"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536" name="Line 1202"/>
          <p:cNvSpPr>
            <a:spLocks noChangeShapeType="1"/>
          </p:cNvSpPr>
          <p:nvPr/>
        </p:nvSpPr>
        <p:spPr bwMode="auto">
          <a:xfrm flipV="1">
            <a:off x="2006600" y="1087438"/>
            <a:ext cx="0" cy="7381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537" name="Line 1203"/>
          <p:cNvSpPr>
            <a:spLocks noChangeShapeType="1"/>
          </p:cNvSpPr>
          <p:nvPr/>
        </p:nvSpPr>
        <p:spPr bwMode="auto">
          <a:xfrm flipV="1">
            <a:off x="1774825" y="1109663"/>
            <a:ext cx="0" cy="736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538" name="Freeform 1204"/>
          <p:cNvSpPr>
            <a:spLocks/>
          </p:cNvSpPr>
          <p:nvPr/>
        </p:nvSpPr>
        <p:spPr bwMode="auto">
          <a:xfrm>
            <a:off x="2316163" y="1325563"/>
            <a:ext cx="0" cy="504825"/>
          </a:xfrm>
          <a:custGeom>
            <a:avLst/>
            <a:gdLst>
              <a:gd name="T0" fmla="*/ 500063 h 318"/>
              <a:gd name="T1" fmla="*/ 504825 h 318"/>
              <a:gd name="T2" fmla="*/ 4762 h 318"/>
              <a:gd name="T3" fmla="*/ 0 h 318"/>
              <a:gd name="T4" fmla="*/ 500063 h 318"/>
              <a:gd name="T5" fmla="*/ 0 60000 65536"/>
              <a:gd name="T6" fmla="*/ 0 60000 65536"/>
              <a:gd name="T7" fmla="*/ 0 60000 65536"/>
              <a:gd name="T8" fmla="*/ 0 60000 65536"/>
              <a:gd name="T9" fmla="*/ 0 60000 65536"/>
              <a:gd name="T10" fmla="*/ 0 h 318"/>
              <a:gd name="T11" fmla="*/ 318 h 318"/>
            </a:gdLst>
            <a:ahLst/>
            <a:cxnLst>
              <a:cxn ang="T5">
                <a:pos x="0" y="T0"/>
              </a:cxn>
              <a:cxn ang="T6">
                <a:pos x="0" y="T1"/>
              </a:cxn>
              <a:cxn ang="T7">
                <a:pos x="0" y="T2"/>
              </a:cxn>
              <a:cxn ang="T8">
                <a:pos x="0" y="T3"/>
              </a:cxn>
              <a:cxn ang="T9">
                <a:pos x="0" y="T4"/>
              </a:cxn>
            </a:cxnLst>
            <a:rect l="0" t="T10" r="0" b="T11"/>
            <a:pathLst>
              <a:path h="318">
                <a:moveTo>
                  <a:pt x="0" y="315"/>
                </a:moveTo>
                <a:lnTo>
                  <a:pt x="0" y="318"/>
                </a:lnTo>
                <a:lnTo>
                  <a:pt x="0" y="3"/>
                </a:lnTo>
                <a:lnTo>
                  <a:pt x="0" y="0"/>
                </a:lnTo>
                <a:lnTo>
                  <a:pt x="0" y="315"/>
                </a:lnTo>
                <a:close/>
              </a:path>
            </a:pathLst>
          </a:custGeom>
          <a:solidFill>
            <a:srgbClr val="8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39" name="Freeform 1205"/>
          <p:cNvSpPr>
            <a:spLocks/>
          </p:cNvSpPr>
          <p:nvPr/>
        </p:nvSpPr>
        <p:spPr bwMode="auto">
          <a:xfrm>
            <a:off x="2312988" y="1330325"/>
            <a:ext cx="3175" cy="506413"/>
          </a:xfrm>
          <a:custGeom>
            <a:avLst/>
            <a:gdLst>
              <a:gd name="T0" fmla="*/ 3175 w 2"/>
              <a:gd name="T1" fmla="*/ 500063 h 319"/>
              <a:gd name="T2" fmla="*/ 0 w 2"/>
              <a:gd name="T3" fmla="*/ 506413 h 319"/>
              <a:gd name="T4" fmla="*/ 0 w 2"/>
              <a:gd name="T5" fmla="*/ 6350 h 319"/>
              <a:gd name="T6" fmla="*/ 3175 w 2"/>
              <a:gd name="T7" fmla="*/ 0 h 319"/>
              <a:gd name="T8" fmla="*/ 3175 w 2"/>
              <a:gd name="T9" fmla="*/ 500063 h 319"/>
              <a:gd name="T10" fmla="*/ 0 60000 65536"/>
              <a:gd name="T11" fmla="*/ 0 60000 65536"/>
              <a:gd name="T12" fmla="*/ 0 60000 65536"/>
              <a:gd name="T13" fmla="*/ 0 60000 65536"/>
              <a:gd name="T14" fmla="*/ 0 60000 65536"/>
              <a:gd name="T15" fmla="*/ 0 w 2"/>
              <a:gd name="T16" fmla="*/ 0 h 319"/>
              <a:gd name="T17" fmla="*/ 2 w 2"/>
              <a:gd name="T18" fmla="*/ 319 h 319"/>
            </a:gdLst>
            <a:ahLst/>
            <a:cxnLst>
              <a:cxn ang="T10">
                <a:pos x="T0" y="T1"/>
              </a:cxn>
              <a:cxn ang="T11">
                <a:pos x="T2" y="T3"/>
              </a:cxn>
              <a:cxn ang="T12">
                <a:pos x="T4" y="T5"/>
              </a:cxn>
              <a:cxn ang="T13">
                <a:pos x="T6" y="T7"/>
              </a:cxn>
              <a:cxn ang="T14">
                <a:pos x="T8" y="T9"/>
              </a:cxn>
            </a:cxnLst>
            <a:rect l="T15" t="T16" r="T17" b="T18"/>
            <a:pathLst>
              <a:path w="2" h="319">
                <a:moveTo>
                  <a:pt x="2" y="315"/>
                </a:moveTo>
                <a:lnTo>
                  <a:pt x="0" y="319"/>
                </a:lnTo>
                <a:lnTo>
                  <a:pt x="0" y="4"/>
                </a:lnTo>
                <a:lnTo>
                  <a:pt x="2" y="0"/>
                </a:lnTo>
                <a:lnTo>
                  <a:pt x="2" y="315"/>
                </a:lnTo>
                <a:close/>
              </a:path>
            </a:pathLst>
          </a:custGeom>
          <a:solidFill>
            <a:srgbClr val="8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40" name="Freeform 1206"/>
          <p:cNvSpPr>
            <a:spLocks/>
          </p:cNvSpPr>
          <p:nvPr/>
        </p:nvSpPr>
        <p:spPr bwMode="auto">
          <a:xfrm>
            <a:off x="2308225" y="1336675"/>
            <a:ext cx="4763" cy="504825"/>
          </a:xfrm>
          <a:custGeom>
            <a:avLst/>
            <a:gdLst>
              <a:gd name="T0" fmla="*/ 4763 w 3"/>
              <a:gd name="T1" fmla="*/ 500063 h 318"/>
              <a:gd name="T2" fmla="*/ 0 w 3"/>
              <a:gd name="T3" fmla="*/ 504825 h 318"/>
              <a:gd name="T4" fmla="*/ 0 w 3"/>
              <a:gd name="T5" fmla="*/ 4762 h 318"/>
              <a:gd name="T6" fmla="*/ 4763 w 3"/>
              <a:gd name="T7" fmla="*/ 0 h 318"/>
              <a:gd name="T8" fmla="*/ 4763 w 3"/>
              <a:gd name="T9" fmla="*/ 500063 h 318"/>
              <a:gd name="T10" fmla="*/ 0 60000 65536"/>
              <a:gd name="T11" fmla="*/ 0 60000 65536"/>
              <a:gd name="T12" fmla="*/ 0 60000 65536"/>
              <a:gd name="T13" fmla="*/ 0 60000 65536"/>
              <a:gd name="T14" fmla="*/ 0 60000 65536"/>
              <a:gd name="T15" fmla="*/ 0 w 3"/>
              <a:gd name="T16" fmla="*/ 0 h 318"/>
              <a:gd name="T17" fmla="*/ 3 w 3"/>
              <a:gd name="T18" fmla="*/ 318 h 318"/>
            </a:gdLst>
            <a:ahLst/>
            <a:cxnLst>
              <a:cxn ang="T10">
                <a:pos x="T0" y="T1"/>
              </a:cxn>
              <a:cxn ang="T11">
                <a:pos x="T2" y="T3"/>
              </a:cxn>
              <a:cxn ang="T12">
                <a:pos x="T4" y="T5"/>
              </a:cxn>
              <a:cxn ang="T13">
                <a:pos x="T6" y="T7"/>
              </a:cxn>
              <a:cxn ang="T14">
                <a:pos x="T8" y="T9"/>
              </a:cxn>
            </a:cxnLst>
            <a:rect l="T15" t="T16" r="T17" b="T18"/>
            <a:pathLst>
              <a:path w="3" h="318">
                <a:moveTo>
                  <a:pt x="3" y="315"/>
                </a:moveTo>
                <a:lnTo>
                  <a:pt x="0" y="318"/>
                </a:lnTo>
                <a:lnTo>
                  <a:pt x="0" y="3"/>
                </a:lnTo>
                <a:lnTo>
                  <a:pt x="3" y="0"/>
                </a:lnTo>
                <a:lnTo>
                  <a:pt x="3" y="315"/>
                </a:lnTo>
                <a:close/>
              </a:path>
            </a:pathLst>
          </a:custGeom>
          <a:solidFill>
            <a:srgbClr val="9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41" name="Freeform 1207"/>
          <p:cNvSpPr>
            <a:spLocks/>
          </p:cNvSpPr>
          <p:nvPr/>
        </p:nvSpPr>
        <p:spPr bwMode="auto">
          <a:xfrm>
            <a:off x="2301875" y="1341438"/>
            <a:ext cx="6350" cy="503237"/>
          </a:xfrm>
          <a:custGeom>
            <a:avLst/>
            <a:gdLst>
              <a:gd name="T0" fmla="*/ 6350 w 4"/>
              <a:gd name="T1" fmla="*/ 500062 h 317"/>
              <a:gd name="T2" fmla="*/ 0 w 4"/>
              <a:gd name="T3" fmla="*/ 503237 h 317"/>
              <a:gd name="T4" fmla="*/ 0 w 4"/>
              <a:gd name="T5" fmla="*/ 3175 h 317"/>
              <a:gd name="T6" fmla="*/ 6350 w 4"/>
              <a:gd name="T7" fmla="*/ 0 h 317"/>
              <a:gd name="T8" fmla="*/ 6350 w 4"/>
              <a:gd name="T9" fmla="*/ 500062 h 317"/>
              <a:gd name="T10" fmla="*/ 0 60000 65536"/>
              <a:gd name="T11" fmla="*/ 0 60000 65536"/>
              <a:gd name="T12" fmla="*/ 0 60000 65536"/>
              <a:gd name="T13" fmla="*/ 0 60000 65536"/>
              <a:gd name="T14" fmla="*/ 0 60000 65536"/>
              <a:gd name="T15" fmla="*/ 0 w 4"/>
              <a:gd name="T16" fmla="*/ 0 h 317"/>
              <a:gd name="T17" fmla="*/ 4 w 4"/>
              <a:gd name="T18" fmla="*/ 317 h 317"/>
            </a:gdLst>
            <a:ahLst/>
            <a:cxnLst>
              <a:cxn ang="T10">
                <a:pos x="T0" y="T1"/>
              </a:cxn>
              <a:cxn ang="T11">
                <a:pos x="T2" y="T3"/>
              </a:cxn>
              <a:cxn ang="T12">
                <a:pos x="T4" y="T5"/>
              </a:cxn>
              <a:cxn ang="T13">
                <a:pos x="T6" y="T7"/>
              </a:cxn>
              <a:cxn ang="T14">
                <a:pos x="T8" y="T9"/>
              </a:cxn>
            </a:cxnLst>
            <a:rect l="T15" t="T16" r="T17" b="T18"/>
            <a:pathLst>
              <a:path w="4" h="317">
                <a:moveTo>
                  <a:pt x="4" y="315"/>
                </a:moveTo>
                <a:lnTo>
                  <a:pt x="0" y="317"/>
                </a:lnTo>
                <a:lnTo>
                  <a:pt x="0" y="2"/>
                </a:lnTo>
                <a:lnTo>
                  <a:pt x="4" y="0"/>
                </a:lnTo>
                <a:lnTo>
                  <a:pt x="4" y="315"/>
                </a:lnTo>
                <a:close/>
              </a:path>
            </a:pathLst>
          </a:custGeom>
          <a:solidFill>
            <a:srgbClr val="9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42" name="Freeform 1208"/>
          <p:cNvSpPr>
            <a:spLocks/>
          </p:cNvSpPr>
          <p:nvPr/>
        </p:nvSpPr>
        <p:spPr bwMode="auto">
          <a:xfrm>
            <a:off x="2293938" y="1344613"/>
            <a:ext cx="7937" cy="504825"/>
          </a:xfrm>
          <a:custGeom>
            <a:avLst/>
            <a:gdLst>
              <a:gd name="T0" fmla="*/ 7937 w 5"/>
              <a:gd name="T1" fmla="*/ 500063 h 318"/>
              <a:gd name="T2" fmla="*/ 0 w 5"/>
              <a:gd name="T3" fmla="*/ 504825 h 318"/>
              <a:gd name="T4" fmla="*/ 0 w 5"/>
              <a:gd name="T5" fmla="*/ 4762 h 318"/>
              <a:gd name="T6" fmla="*/ 7937 w 5"/>
              <a:gd name="T7" fmla="*/ 0 h 318"/>
              <a:gd name="T8" fmla="*/ 7937 w 5"/>
              <a:gd name="T9" fmla="*/ 500063 h 318"/>
              <a:gd name="T10" fmla="*/ 0 60000 65536"/>
              <a:gd name="T11" fmla="*/ 0 60000 65536"/>
              <a:gd name="T12" fmla="*/ 0 60000 65536"/>
              <a:gd name="T13" fmla="*/ 0 60000 65536"/>
              <a:gd name="T14" fmla="*/ 0 60000 65536"/>
              <a:gd name="T15" fmla="*/ 0 w 5"/>
              <a:gd name="T16" fmla="*/ 0 h 318"/>
              <a:gd name="T17" fmla="*/ 5 w 5"/>
              <a:gd name="T18" fmla="*/ 318 h 318"/>
            </a:gdLst>
            <a:ahLst/>
            <a:cxnLst>
              <a:cxn ang="T10">
                <a:pos x="T0" y="T1"/>
              </a:cxn>
              <a:cxn ang="T11">
                <a:pos x="T2" y="T3"/>
              </a:cxn>
              <a:cxn ang="T12">
                <a:pos x="T4" y="T5"/>
              </a:cxn>
              <a:cxn ang="T13">
                <a:pos x="T6" y="T7"/>
              </a:cxn>
              <a:cxn ang="T14">
                <a:pos x="T8" y="T9"/>
              </a:cxn>
            </a:cxnLst>
            <a:rect l="T15" t="T16" r="T17" b="T18"/>
            <a:pathLst>
              <a:path w="5" h="318">
                <a:moveTo>
                  <a:pt x="5" y="315"/>
                </a:moveTo>
                <a:lnTo>
                  <a:pt x="0" y="318"/>
                </a:lnTo>
                <a:lnTo>
                  <a:pt x="0" y="3"/>
                </a:lnTo>
                <a:lnTo>
                  <a:pt x="5" y="0"/>
                </a:lnTo>
                <a:lnTo>
                  <a:pt x="5" y="315"/>
                </a:lnTo>
                <a:close/>
              </a:path>
            </a:pathLst>
          </a:custGeom>
          <a:solidFill>
            <a:srgbClr val="A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43" name="Freeform 1209"/>
          <p:cNvSpPr>
            <a:spLocks/>
          </p:cNvSpPr>
          <p:nvPr/>
        </p:nvSpPr>
        <p:spPr bwMode="auto">
          <a:xfrm>
            <a:off x="2282825" y="1349375"/>
            <a:ext cx="11113" cy="503238"/>
          </a:xfrm>
          <a:custGeom>
            <a:avLst/>
            <a:gdLst>
              <a:gd name="T0" fmla="*/ 11113 w 7"/>
              <a:gd name="T1" fmla="*/ 500063 h 317"/>
              <a:gd name="T2" fmla="*/ 0 w 7"/>
              <a:gd name="T3" fmla="*/ 503238 h 317"/>
              <a:gd name="T4" fmla="*/ 0 w 7"/>
              <a:gd name="T5" fmla="*/ 3175 h 317"/>
              <a:gd name="T6" fmla="*/ 11113 w 7"/>
              <a:gd name="T7" fmla="*/ 0 h 317"/>
              <a:gd name="T8" fmla="*/ 11113 w 7"/>
              <a:gd name="T9" fmla="*/ 500063 h 317"/>
              <a:gd name="T10" fmla="*/ 0 60000 65536"/>
              <a:gd name="T11" fmla="*/ 0 60000 65536"/>
              <a:gd name="T12" fmla="*/ 0 60000 65536"/>
              <a:gd name="T13" fmla="*/ 0 60000 65536"/>
              <a:gd name="T14" fmla="*/ 0 60000 65536"/>
              <a:gd name="T15" fmla="*/ 0 w 7"/>
              <a:gd name="T16" fmla="*/ 0 h 317"/>
              <a:gd name="T17" fmla="*/ 7 w 7"/>
              <a:gd name="T18" fmla="*/ 317 h 317"/>
            </a:gdLst>
            <a:ahLst/>
            <a:cxnLst>
              <a:cxn ang="T10">
                <a:pos x="T0" y="T1"/>
              </a:cxn>
              <a:cxn ang="T11">
                <a:pos x="T2" y="T3"/>
              </a:cxn>
              <a:cxn ang="T12">
                <a:pos x="T4" y="T5"/>
              </a:cxn>
              <a:cxn ang="T13">
                <a:pos x="T6" y="T7"/>
              </a:cxn>
              <a:cxn ang="T14">
                <a:pos x="T8" y="T9"/>
              </a:cxn>
            </a:cxnLst>
            <a:rect l="T15" t="T16" r="T17" b="T18"/>
            <a:pathLst>
              <a:path w="7" h="317">
                <a:moveTo>
                  <a:pt x="7" y="315"/>
                </a:moveTo>
                <a:lnTo>
                  <a:pt x="0" y="317"/>
                </a:lnTo>
                <a:lnTo>
                  <a:pt x="0" y="2"/>
                </a:lnTo>
                <a:lnTo>
                  <a:pt x="7" y="0"/>
                </a:lnTo>
                <a:lnTo>
                  <a:pt x="7" y="315"/>
                </a:lnTo>
                <a:close/>
              </a:path>
            </a:pathLst>
          </a:custGeom>
          <a:solidFill>
            <a:srgbClr val="A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44" name="Freeform 1210"/>
          <p:cNvSpPr>
            <a:spLocks/>
          </p:cNvSpPr>
          <p:nvPr/>
        </p:nvSpPr>
        <p:spPr bwMode="auto">
          <a:xfrm>
            <a:off x="2273300" y="1352550"/>
            <a:ext cx="9525" cy="503238"/>
          </a:xfrm>
          <a:custGeom>
            <a:avLst/>
            <a:gdLst>
              <a:gd name="T0" fmla="*/ 9525 w 6"/>
              <a:gd name="T1" fmla="*/ 500063 h 317"/>
              <a:gd name="T2" fmla="*/ 0 w 6"/>
              <a:gd name="T3" fmla="*/ 503238 h 317"/>
              <a:gd name="T4" fmla="*/ 0 w 6"/>
              <a:gd name="T5" fmla="*/ 3175 h 317"/>
              <a:gd name="T6" fmla="*/ 9525 w 6"/>
              <a:gd name="T7" fmla="*/ 0 h 317"/>
              <a:gd name="T8" fmla="*/ 9525 w 6"/>
              <a:gd name="T9" fmla="*/ 500063 h 317"/>
              <a:gd name="T10" fmla="*/ 0 60000 65536"/>
              <a:gd name="T11" fmla="*/ 0 60000 65536"/>
              <a:gd name="T12" fmla="*/ 0 60000 65536"/>
              <a:gd name="T13" fmla="*/ 0 60000 65536"/>
              <a:gd name="T14" fmla="*/ 0 60000 65536"/>
              <a:gd name="T15" fmla="*/ 0 w 6"/>
              <a:gd name="T16" fmla="*/ 0 h 317"/>
              <a:gd name="T17" fmla="*/ 6 w 6"/>
              <a:gd name="T18" fmla="*/ 317 h 317"/>
            </a:gdLst>
            <a:ahLst/>
            <a:cxnLst>
              <a:cxn ang="T10">
                <a:pos x="T0" y="T1"/>
              </a:cxn>
              <a:cxn ang="T11">
                <a:pos x="T2" y="T3"/>
              </a:cxn>
              <a:cxn ang="T12">
                <a:pos x="T4" y="T5"/>
              </a:cxn>
              <a:cxn ang="T13">
                <a:pos x="T6" y="T7"/>
              </a:cxn>
              <a:cxn ang="T14">
                <a:pos x="T8" y="T9"/>
              </a:cxn>
            </a:cxnLst>
            <a:rect l="T15" t="T16" r="T17" b="T18"/>
            <a:pathLst>
              <a:path w="6" h="317">
                <a:moveTo>
                  <a:pt x="6" y="315"/>
                </a:moveTo>
                <a:lnTo>
                  <a:pt x="0" y="317"/>
                </a:lnTo>
                <a:lnTo>
                  <a:pt x="0" y="2"/>
                </a:lnTo>
                <a:lnTo>
                  <a:pt x="6" y="0"/>
                </a:lnTo>
                <a:lnTo>
                  <a:pt x="6" y="315"/>
                </a:lnTo>
                <a:close/>
              </a:path>
            </a:pathLst>
          </a:custGeom>
          <a:solidFill>
            <a:srgbClr val="A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45" name="Freeform 1211"/>
          <p:cNvSpPr>
            <a:spLocks/>
          </p:cNvSpPr>
          <p:nvPr/>
        </p:nvSpPr>
        <p:spPr bwMode="auto">
          <a:xfrm>
            <a:off x="2262188" y="1355725"/>
            <a:ext cx="11112" cy="504825"/>
          </a:xfrm>
          <a:custGeom>
            <a:avLst/>
            <a:gdLst>
              <a:gd name="T0" fmla="*/ 11112 w 7"/>
              <a:gd name="T1" fmla="*/ 500063 h 318"/>
              <a:gd name="T2" fmla="*/ 0 w 7"/>
              <a:gd name="T3" fmla="*/ 504825 h 318"/>
              <a:gd name="T4" fmla="*/ 0 w 7"/>
              <a:gd name="T5" fmla="*/ 3175 h 318"/>
              <a:gd name="T6" fmla="*/ 11112 w 7"/>
              <a:gd name="T7" fmla="*/ 0 h 318"/>
              <a:gd name="T8" fmla="*/ 11112 w 7"/>
              <a:gd name="T9" fmla="*/ 500063 h 318"/>
              <a:gd name="T10" fmla="*/ 0 60000 65536"/>
              <a:gd name="T11" fmla="*/ 0 60000 65536"/>
              <a:gd name="T12" fmla="*/ 0 60000 65536"/>
              <a:gd name="T13" fmla="*/ 0 60000 65536"/>
              <a:gd name="T14" fmla="*/ 0 60000 65536"/>
              <a:gd name="T15" fmla="*/ 0 w 7"/>
              <a:gd name="T16" fmla="*/ 0 h 318"/>
              <a:gd name="T17" fmla="*/ 7 w 7"/>
              <a:gd name="T18" fmla="*/ 318 h 318"/>
            </a:gdLst>
            <a:ahLst/>
            <a:cxnLst>
              <a:cxn ang="T10">
                <a:pos x="T0" y="T1"/>
              </a:cxn>
              <a:cxn ang="T11">
                <a:pos x="T2" y="T3"/>
              </a:cxn>
              <a:cxn ang="T12">
                <a:pos x="T4" y="T5"/>
              </a:cxn>
              <a:cxn ang="T13">
                <a:pos x="T6" y="T7"/>
              </a:cxn>
              <a:cxn ang="T14">
                <a:pos x="T8" y="T9"/>
              </a:cxn>
            </a:cxnLst>
            <a:rect l="T15" t="T16" r="T17" b="T18"/>
            <a:pathLst>
              <a:path w="7" h="318">
                <a:moveTo>
                  <a:pt x="7" y="315"/>
                </a:moveTo>
                <a:lnTo>
                  <a:pt x="0" y="318"/>
                </a:lnTo>
                <a:lnTo>
                  <a:pt x="0" y="2"/>
                </a:lnTo>
                <a:lnTo>
                  <a:pt x="7" y="0"/>
                </a:lnTo>
                <a:lnTo>
                  <a:pt x="7" y="315"/>
                </a:lnTo>
                <a:close/>
              </a:path>
            </a:pathLst>
          </a:custGeom>
          <a:solidFill>
            <a:srgbClr val="B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46" name="Freeform 1212"/>
          <p:cNvSpPr>
            <a:spLocks/>
          </p:cNvSpPr>
          <p:nvPr/>
        </p:nvSpPr>
        <p:spPr bwMode="auto">
          <a:xfrm>
            <a:off x="2249488" y="1358900"/>
            <a:ext cx="12700" cy="503238"/>
          </a:xfrm>
          <a:custGeom>
            <a:avLst/>
            <a:gdLst>
              <a:gd name="T0" fmla="*/ 12700 w 8"/>
              <a:gd name="T1" fmla="*/ 501650 h 317"/>
              <a:gd name="T2" fmla="*/ 0 w 8"/>
              <a:gd name="T3" fmla="*/ 503238 h 317"/>
              <a:gd name="T4" fmla="*/ 0 w 8"/>
              <a:gd name="T5" fmla="*/ 3175 h 317"/>
              <a:gd name="T6" fmla="*/ 12700 w 8"/>
              <a:gd name="T7" fmla="*/ 0 h 317"/>
              <a:gd name="T8" fmla="*/ 12700 w 8"/>
              <a:gd name="T9" fmla="*/ 501650 h 317"/>
              <a:gd name="T10" fmla="*/ 0 60000 65536"/>
              <a:gd name="T11" fmla="*/ 0 60000 65536"/>
              <a:gd name="T12" fmla="*/ 0 60000 65536"/>
              <a:gd name="T13" fmla="*/ 0 60000 65536"/>
              <a:gd name="T14" fmla="*/ 0 60000 65536"/>
              <a:gd name="T15" fmla="*/ 0 w 8"/>
              <a:gd name="T16" fmla="*/ 0 h 317"/>
              <a:gd name="T17" fmla="*/ 8 w 8"/>
              <a:gd name="T18" fmla="*/ 317 h 317"/>
            </a:gdLst>
            <a:ahLst/>
            <a:cxnLst>
              <a:cxn ang="T10">
                <a:pos x="T0" y="T1"/>
              </a:cxn>
              <a:cxn ang="T11">
                <a:pos x="T2" y="T3"/>
              </a:cxn>
              <a:cxn ang="T12">
                <a:pos x="T4" y="T5"/>
              </a:cxn>
              <a:cxn ang="T13">
                <a:pos x="T6" y="T7"/>
              </a:cxn>
              <a:cxn ang="T14">
                <a:pos x="T8" y="T9"/>
              </a:cxn>
            </a:cxnLst>
            <a:rect l="T15" t="T16" r="T17" b="T18"/>
            <a:pathLst>
              <a:path w="8" h="317">
                <a:moveTo>
                  <a:pt x="8" y="316"/>
                </a:moveTo>
                <a:lnTo>
                  <a:pt x="0" y="317"/>
                </a:lnTo>
                <a:lnTo>
                  <a:pt x="0" y="2"/>
                </a:lnTo>
                <a:lnTo>
                  <a:pt x="8" y="0"/>
                </a:lnTo>
                <a:lnTo>
                  <a:pt x="8" y="316"/>
                </a:lnTo>
                <a:close/>
              </a:path>
            </a:pathLst>
          </a:custGeom>
          <a:solidFill>
            <a:srgbClr val="B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47" name="Freeform 1213"/>
          <p:cNvSpPr>
            <a:spLocks/>
          </p:cNvSpPr>
          <p:nvPr/>
        </p:nvSpPr>
        <p:spPr bwMode="auto">
          <a:xfrm>
            <a:off x="2235200" y="1362075"/>
            <a:ext cx="14288" cy="503238"/>
          </a:xfrm>
          <a:custGeom>
            <a:avLst/>
            <a:gdLst>
              <a:gd name="T0" fmla="*/ 14288 w 9"/>
              <a:gd name="T1" fmla="*/ 500063 h 317"/>
              <a:gd name="T2" fmla="*/ 0 w 9"/>
              <a:gd name="T3" fmla="*/ 503238 h 317"/>
              <a:gd name="T4" fmla="*/ 0 w 9"/>
              <a:gd name="T5" fmla="*/ 1588 h 317"/>
              <a:gd name="T6" fmla="*/ 14288 w 9"/>
              <a:gd name="T7" fmla="*/ 0 h 317"/>
              <a:gd name="T8" fmla="*/ 14288 w 9"/>
              <a:gd name="T9" fmla="*/ 500063 h 317"/>
              <a:gd name="T10" fmla="*/ 0 60000 65536"/>
              <a:gd name="T11" fmla="*/ 0 60000 65536"/>
              <a:gd name="T12" fmla="*/ 0 60000 65536"/>
              <a:gd name="T13" fmla="*/ 0 60000 65536"/>
              <a:gd name="T14" fmla="*/ 0 60000 65536"/>
              <a:gd name="T15" fmla="*/ 0 w 9"/>
              <a:gd name="T16" fmla="*/ 0 h 317"/>
              <a:gd name="T17" fmla="*/ 9 w 9"/>
              <a:gd name="T18" fmla="*/ 317 h 317"/>
            </a:gdLst>
            <a:ahLst/>
            <a:cxnLst>
              <a:cxn ang="T10">
                <a:pos x="T0" y="T1"/>
              </a:cxn>
              <a:cxn ang="T11">
                <a:pos x="T2" y="T3"/>
              </a:cxn>
              <a:cxn ang="T12">
                <a:pos x="T4" y="T5"/>
              </a:cxn>
              <a:cxn ang="T13">
                <a:pos x="T6" y="T7"/>
              </a:cxn>
              <a:cxn ang="T14">
                <a:pos x="T8" y="T9"/>
              </a:cxn>
            </a:cxnLst>
            <a:rect l="T15" t="T16" r="T17" b="T18"/>
            <a:pathLst>
              <a:path w="9" h="317">
                <a:moveTo>
                  <a:pt x="9" y="315"/>
                </a:moveTo>
                <a:lnTo>
                  <a:pt x="0" y="317"/>
                </a:lnTo>
                <a:lnTo>
                  <a:pt x="0" y="1"/>
                </a:lnTo>
                <a:lnTo>
                  <a:pt x="9" y="0"/>
                </a:lnTo>
                <a:lnTo>
                  <a:pt x="9" y="315"/>
                </a:lnTo>
                <a:close/>
              </a:path>
            </a:pathLst>
          </a:custGeom>
          <a:solidFill>
            <a:srgbClr val="C3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48" name="Freeform 1214"/>
          <p:cNvSpPr>
            <a:spLocks/>
          </p:cNvSpPr>
          <p:nvPr/>
        </p:nvSpPr>
        <p:spPr bwMode="auto">
          <a:xfrm>
            <a:off x="2220913" y="1363663"/>
            <a:ext cx="14287" cy="503237"/>
          </a:xfrm>
          <a:custGeom>
            <a:avLst/>
            <a:gdLst>
              <a:gd name="T0" fmla="*/ 14287 w 9"/>
              <a:gd name="T1" fmla="*/ 501650 h 317"/>
              <a:gd name="T2" fmla="*/ 0 w 9"/>
              <a:gd name="T3" fmla="*/ 503237 h 317"/>
              <a:gd name="T4" fmla="*/ 0 w 9"/>
              <a:gd name="T5" fmla="*/ 3175 h 317"/>
              <a:gd name="T6" fmla="*/ 14287 w 9"/>
              <a:gd name="T7" fmla="*/ 0 h 317"/>
              <a:gd name="T8" fmla="*/ 14287 w 9"/>
              <a:gd name="T9" fmla="*/ 501650 h 317"/>
              <a:gd name="T10" fmla="*/ 0 60000 65536"/>
              <a:gd name="T11" fmla="*/ 0 60000 65536"/>
              <a:gd name="T12" fmla="*/ 0 60000 65536"/>
              <a:gd name="T13" fmla="*/ 0 60000 65536"/>
              <a:gd name="T14" fmla="*/ 0 60000 65536"/>
              <a:gd name="T15" fmla="*/ 0 w 9"/>
              <a:gd name="T16" fmla="*/ 0 h 317"/>
              <a:gd name="T17" fmla="*/ 9 w 9"/>
              <a:gd name="T18" fmla="*/ 317 h 317"/>
            </a:gdLst>
            <a:ahLst/>
            <a:cxnLst>
              <a:cxn ang="T10">
                <a:pos x="T0" y="T1"/>
              </a:cxn>
              <a:cxn ang="T11">
                <a:pos x="T2" y="T3"/>
              </a:cxn>
              <a:cxn ang="T12">
                <a:pos x="T4" y="T5"/>
              </a:cxn>
              <a:cxn ang="T13">
                <a:pos x="T6" y="T7"/>
              </a:cxn>
              <a:cxn ang="T14">
                <a:pos x="T8" y="T9"/>
              </a:cxn>
            </a:cxnLst>
            <a:rect l="T15" t="T16" r="T17" b="T18"/>
            <a:pathLst>
              <a:path w="9" h="317">
                <a:moveTo>
                  <a:pt x="9" y="316"/>
                </a:moveTo>
                <a:lnTo>
                  <a:pt x="0" y="317"/>
                </a:lnTo>
                <a:lnTo>
                  <a:pt x="0" y="2"/>
                </a:lnTo>
                <a:lnTo>
                  <a:pt x="9" y="0"/>
                </a:lnTo>
                <a:lnTo>
                  <a:pt x="9" y="316"/>
                </a:lnTo>
                <a:close/>
              </a:path>
            </a:pathLst>
          </a:custGeom>
          <a:solidFill>
            <a:srgbClr val="C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49" name="Freeform 1215"/>
          <p:cNvSpPr>
            <a:spLocks/>
          </p:cNvSpPr>
          <p:nvPr/>
        </p:nvSpPr>
        <p:spPr bwMode="auto">
          <a:xfrm>
            <a:off x="2206625" y="1366838"/>
            <a:ext cx="14288" cy="503237"/>
          </a:xfrm>
          <a:custGeom>
            <a:avLst/>
            <a:gdLst>
              <a:gd name="T0" fmla="*/ 14288 w 9"/>
              <a:gd name="T1" fmla="*/ 500062 h 317"/>
              <a:gd name="T2" fmla="*/ 0 w 9"/>
              <a:gd name="T3" fmla="*/ 503237 h 317"/>
              <a:gd name="T4" fmla="*/ 0 w 9"/>
              <a:gd name="T5" fmla="*/ 1587 h 317"/>
              <a:gd name="T6" fmla="*/ 14288 w 9"/>
              <a:gd name="T7" fmla="*/ 0 h 317"/>
              <a:gd name="T8" fmla="*/ 14288 w 9"/>
              <a:gd name="T9" fmla="*/ 500062 h 317"/>
              <a:gd name="T10" fmla="*/ 0 60000 65536"/>
              <a:gd name="T11" fmla="*/ 0 60000 65536"/>
              <a:gd name="T12" fmla="*/ 0 60000 65536"/>
              <a:gd name="T13" fmla="*/ 0 60000 65536"/>
              <a:gd name="T14" fmla="*/ 0 60000 65536"/>
              <a:gd name="T15" fmla="*/ 0 w 9"/>
              <a:gd name="T16" fmla="*/ 0 h 317"/>
              <a:gd name="T17" fmla="*/ 9 w 9"/>
              <a:gd name="T18" fmla="*/ 317 h 317"/>
            </a:gdLst>
            <a:ahLst/>
            <a:cxnLst>
              <a:cxn ang="T10">
                <a:pos x="T0" y="T1"/>
              </a:cxn>
              <a:cxn ang="T11">
                <a:pos x="T2" y="T3"/>
              </a:cxn>
              <a:cxn ang="T12">
                <a:pos x="T4" y="T5"/>
              </a:cxn>
              <a:cxn ang="T13">
                <a:pos x="T6" y="T7"/>
              </a:cxn>
              <a:cxn ang="T14">
                <a:pos x="T8" y="T9"/>
              </a:cxn>
            </a:cxnLst>
            <a:rect l="T15" t="T16" r="T17" b="T18"/>
            <a:pathLst>
              <a:path w="9" h="317">
                <a:moveTo>
                  <a:pt x="9" y="315"/>
                </a:moveTo>
                <a:lnTo>
                  <a:pt x="0" y="317"/>
                </a:lnTo>
                <a:lnTo>
                  <a:pt x="0" y="1"/>
                </a:lnTo>
                <a:lnTo>
                  <a:pt x="9" y="0"/>
                </a:lnTo>
                <a:lnTo>
                  <a:pt x="9" y="315"/>
                </a:lnTo>
                <a:close/>
              </a:path>
            </a:pathLst>
          </a:custGeom>
          <a:solidFill>
            <a:srgbClr val="D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50" name="Rectangle 1216"/>
          <p:cNvSpPr>
            <a:spLocks noChangeArrowheads="1"/>
          </p:cNvSpPr>
          <p:nvPr/>
        </p:nvSpPr>
        <p:spPr bwMode="auto">
          <a:xfrm>
            <a:off x="2190750" y="1368425"/>
            <a:ext cx="15875" cy="501650"/>
          </a:xfrm>
          <a:prstGeom prst="rect">
            <a:avLst/>
          </a:prstGeom>
          <a:solidFill>
            <a:srgbClr val="D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551" name="Freeform 1217"/>
          <p:cNvSpPr>
            <a:spLocks/>
          </p:cNvSpPr>
          <p:nvPr/>
        </p:nvSpPr>
        <p:spPr bwMode="auto">
          <a:xfrm>
            <a:off x="2170113" y="1368425"/>
            <a:ext cx="20637" cy="501650"/>
          </a:xfrm>
          <a:custGeom>
            <a:avLst/>
            <a:gdLst>
              <a:gd name="T0" fmla="*/ 20637 w 13"/>
              <a:gd name="T1" fmla="*/ 501650 h 316"/>
              <a:gd name="T2" fmla="*/ 0 w 13"/>
              <a:gd name="T3" fmla="*/ 501650 h 316"/>
              <a:gd name="T4" fmla="*/ 0 w 13"/>
              <a:gd name="T5" fmla="*/ 1588 h 316"/>
              <a:gd name="T6" fmla="*/ 20637 w 13"/>
              <a:gd name="T7" fmla="*/ 0 h 316"/>
              <a:gd name="T8" fmla="*/ 20637 w 13"/>
              <a:gd name="T9" fmla="*/ 501650 h 316"/>
              <a:gd name="T10" fmla="*/ 0 60000 65536"/>
              <a:gd name="T11" fmla="*/ 0 60000 65536"/>
              <a:gd name="T12" fmla="*/ 0 60000 65536"/>
              <a:gd name="T13" fmla="*/ 0 60000 65536"/>
              <a:gd name="T14" fmla="*/ 0 60000 65536"/>
              <a:gd name="T15" fmla="*/ 0 w 13"/>
              <a:gd name="T16" fmla="*/ 0 h 316"/>
              <a:gd name="T17" fmla="*/ 13 w 13"/>
              <a:gd name="T18" fmla="*/ 316 h 316"/>
            </a:gdLst>
            <a:ahLst/>
            <a:cxnLst>
              <a:cxn ang="T10">
                <a:pos x="T0" y="T1"/>
              </a:cxn>
              <a:cxn ang="T11">
                <a:pos x="T2" y="T3"/>
              </a:cxn>
              <a:cxn ang="T12">
                <a:pos x="T4" y="T5"/>
              </a:cxn>
              <a:cxn ang="T13">
                <a:pos x="T6" y="T7"/>
              </a:cxn>
              <a:cxn ang="T14">
                <a:pos x="T8" y="T9"/>
              </a:cxn>
            </a:cxnLst>
            <a:rect l="T15" t="T16" r="T17" b="T18"/>
            <a:pathLst>
              <a:path w="13" h="316">
                <a:moveTo>
                  <a:pt x="13" y="316"/>
                </a:moveTo>
                <a:lnTo>
                  <a:pt x="0" y="316"/>
                </a:lnTo>
                <a:lnTo>
                  <a:pt x="0" y="1"/>
                </a:lnTo>
                <a:lnTo>
                  <a:pt x="13" y="0"/>
                </a:lnTo>
                <a:lnTo>
                  <a:pt x="13" y="316"/>
                </a:lnTo>
                <a:close/>
              </a:path>
            </a:pathLst>
          </a:custGeom>
          <a:solidFill>
            <a:srgbClr val="D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52" name="Rectangle 1218"/>
          <p:cNvSpPr>
            <a:spLocks noChangeArrowheads="1"/>
          </p:cNvSpPr>
          <p:nvPr/>
        </p:nvSpPr>
        <p:spPr bwMode="auto">
          <a:xfrm>
            <a:off x="2155825" y="1370013"/>
            <a:ext cx="14288" cy="500062"/>
          </a:xfrm>
          <a:prstGeom prst="rect">
            <a:avLst/>
          </a:prstGeom>
          <a:solidFill>
            <a:srgbClr val="E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553" name="Freeform 1219"/>
          <p:cNvSpPr>
            <a:spLocks/>
          </p:cNvSpPr>
          <p:nvPr/>
        </p:nvSpPr>
        <p:spPr bwMode="auto">
          <a:xfrm>
            <a:off x="2143125" y="1368425"/>
            <a:ext cx="12700" cy="501650"/>
          </a:xfrm>
          <a:custGeom>
            <a:avLst/>
            <a:gdLst>
              <a:gd name="T0" fmla="*/ 12700 w 8"/>
              <a:gd name="T1" fmla="*/ 501650 h 316"/>
              <a:gd name="T2" fmla="*/ 0 w 8"/>
              <a:gd name="T3" fmla="*/ 501650 h 316"/>
              <a:gd name="T4" fmla="*/ 0 w 8"/>
              <a:gd name="T5" fmla="*/ 0 h 316"/>
              <a:gd name="T6" fmla="*/ 12700 w 8"/>
              <a:gd name="T7" fmla="*/ 1588 h 316"/>
              <a:gd name="T8" fmla="*/ 12700 w 8"/>
              <a:gd name="T9" fmla="*/ 501650 h 316"/>
              <a:gd name="T10" fmla="*/ 0 60000 65536"/>
              <a:gd name="T11" fmla="*/ 0 60000 65536"/>
              <a:gd name="T12" fmla="*/ 0 60000 65536"/>
              <a:gd name="T13" fmla="*/ 0 60000 65536"/>
              <a:gd name="T14" fmla="*/ 0 60000 65536"/>
              <a:gd name="T15" fmla="*/ 0 w 8"/>
              <a:gd name="T16" fmla="*/ 0 h 316"/>
              <a:gd name="T17" fmla="*/ 8 w 8"/>
              <a:gd name="T18" fmla="*/ 316 h 316"/>
            </a:gdLst>
            <a:ahLst/>
            <a:cxnLst>
              <a:cxn ang="T10">
                <a:pos x="T0" y="T1"/>
              </a:cxn>
              <a:cxn ang="T11">
                <a:pos x="T2" y="T3"/>
              </a:cxn>
              <a:cxn ang="T12">
                <a:pos x="T4" y="T5"/>
              </a:cxn>
              <a:cxn ang="T13">
                <a:pos x="T6" y="T7"/>
              </a:cxn>
              <a:cxn ang="T14">
                <a:pos x="T8" y="T9"/>
              </a:cxn>
            </a:cxnLst>
            <a:rect l="T15" t="T16" r="T17" b="T18"/>
            <a:pathLst>
              <a:path w="8" h="316">
                <a:moveTo>
                  <a:pt x="8" y="316"/>
                </a:moveTo>
                <a:lnTo>
                  <a:pt x="0" y="316"/>
                </a:lnTo>
                <a:lnTo>
                  <a:pt x="0" y="0"/>
                </a:lnTo>
                <a:lnTo>
                  <a:pt x="8" y="1"/>
                </a:lnTo>
                <a:lnTo>
                  <a:pt x="8" y="316"/>
                </a:lnTo>
                <a:close/>
              </a:path>
            </a:pathLst>
          </a:custGeom>
          <a:solidFill>
            <a:srgbClr val="E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54" name="Freeform 1220"/>
          <p:cNvSpPr>
            <a:spLocks/>
          </p:cNvSpPr>
          <p:nvPr/>
        </p:nvSpPr>
        <p:spPr bwMode="auto">
          <a:xfrm>
            <a:off x="2132013" y="1368425"/>
            <a:ext cx="11112" cy="501650"/>
          </a:xfrm>
          <a:custGeom>
            <a:avLst/>
            <a:gdLst>
              <a:gd name="T0" fmla="*/ 11112 w 7"/>
              <a:gd name="T1" fmla="*/ 501650 h 316"/>
              <a:gd name="T2" fmla="*/ 0 w 7"/>
              <a:gd name="T3" fmla="*/ 500063 h 316"/>
              <a:gd name="T4" fmla="*/ 0 w 7"/>
              <a:gd name="T5" fmla="*/ 0 h 316"/>
              <a:gd name="T6" fmla="*/ 11112 w 7"/>
              <a:gd name="T7" fmla="*/ 0 h 316"/>
              <a:gd name="T8" fmla="*/ 11112 w 7"/>
              <a:gd name="T9" fmla="*/ 501650 h 316"/>
              <a:gd name="T10" fmla="*/ 0 60000 65536"/>
              <a:gd name="T11" fmla="*/ 0 60000 65536"/>
              <a:gd name="T12" fmla="*/ 0 60000 65536"/>
              <a:gd name="T13" fmla="*/ 0 60000 65536"/>
              <a:gd name="T14" fmla="*/ 0 60000 65536"/>
              <a:gd name="T15" fmla="*/ 0 w 7"/>
              <a:gd name="T16" fmla="*/ 0 h 316"/>
              <a:gd name="T17" fmla="*/ 7 w 7"/>
              <a:gd name="T18" fmla="*/ 316 h 316"/>
            </a:gdLst>
            <a:ahLst/>
            <a:cxnLst>
              <a:cxn ang="T10">
                <a:pos x="T0" y="T1"/>
              </a:cxn>
              <a:cxn ang="T11">
                <a:pos x="T2" y="T3"/>
              </a:cxn>
              <a:cxn ang="T12">
                <a:pos x="T4" y="T5"/>
              </a:cxn>
              <a:cxn ang="T13">
                <a:pos x="T6" y="T7"/>
              </a:cxn>
              <a:cxn ang="T14">
                <a:pos x="T8" y="T9"/>
              </a:cxn>
            </a:cxnLst>
            <a:rect l="T15" t="T16" r="T17" b="T18"/>
            <a:pathLst>
              <a:path w="7" h="316">
                <a:moveTo>
                  <a:pt x="7" y="316"/>
                </a:moveTo>
                <a:lnTo>
                  <a:pt x="0" y="315"/>
                </a:lnTo>
                <a:lnTo>
                  <a:pt x="0" y="0"/>
                </a:lnTo>
                <a:lnTo>
                  <a:pt x="7" y="0"/>
                </a:lnTo>
                <a:lnTo>
                  <a:pt x="7" y="316"/>
                </a:lnTo>
                <a:close/>
              </a:path>
            </a:pathLst>
          </a:custGeom>
          <a:solidFill>
            <a:srgbClr val="F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55" name="Freeform 1221"/>
          <p:cNvSpPr>
            <a:spLocks/>
          </p:cNvSpPr>
          <p:nvPr/>
        </p:nvSpPr>
        <p:spPr bwMode="auto">
          <a:xfrm>
            <a:off x="2119313" y="1365250"/>
            <a:ext cx="12700" cy="503238"/>
          </a:xfrm>
          <a:custGeom>
            <a:avLst/>
            <a:gdLst>
              <a:gd name="T0" fmla="*/ 12700 w 8"/>
              <a:gd name="T1" fmla="*/ 503238 h 317"/>
              <a:gd name="T2" fmla="*/ 0 w 8"/>
              <a:gd name="T3" fmla="*/ 500063 h 317"/>
              <a:gd name="T4" fmla="*/ 0 w 8"/>
              <a:gd name="T5" fmla="*/ 0 h 317"/>
              <a:gd name="T6" fmla="*/ 12700 w 8"/>
              <a:gd name="T7" fmla="*/ 3175 h 317"/>
              <a:gd name="T8" fmla="*/ 12700 w 8"/>
              <a:gd name="T9" fmla="*/ 503238 h 317"/>
              <a:gd name="T10" fmla="*/ 0 60000 65536"/>
              <a:gd name="T11" fmla="*/ 0 60000 65536"/>
              <a:gd name="T12" fmla="*/ 0 60000 65536"/>
              <a:gd name="T13" fmla="*/ 0 60000 65536"/>
              <a:gd name="T14" fmla="*/ 0 60000 65536"/>
              <a:gd name="T15" fmla="*/ 0 w 8"/>
              <a:gd name="T16" fmla="*/ 0 h 317"/>
              <a:gd name="T17" fmla="*/ 8 w 8"/>
              <a:gd name="T18" fmla="*/ 317 h 317"/>
            </a:gdLst>
            <a:ahLst/>
            <a:cxnLst>
              <a:cxn ang="T10">
                <a:pos x="T0" y="T1"/>
              </a:cxn>
              <a:cxn ang="T11">
                <a:pos x="T2" y="T3"/>
              </a:cxn>
              <a:cxn ang="T12">
                <a:pos x="T4" y="T5"/>
              </a:cxn>
              <a:cxn ang="T13">
                <a:pos x="T6" y="T7"/>
              </a:cxn>
              <a:cxn ang="T14">
                <a:pos x="T8" y="T9"/>
              </a:cxn>
            </a:cxnLst>
            <a:rect l="T15" t="T16" r="T17" b="T18"/>
            <a:pathLst>
              <a:path w="8" h="317">
                <a:moveTo>
                  <a:pt x="8" y="317"/>
                </a:moveTo>
                <a:lnTo>
                  <a:pt x="0" y="315"/>
                </a:lnTo>
                <a:lnTo>
                  <a:pt x="0" y="0"/>
                </a:lnTo>
                <a:lnTo>
                  <a:pt x="8" y="2"/>
                </a:lnTo>
                <a:lnTo>
                  <a:pt x="8" y="317"/>
                </a:lnTo>
                <a:close/>
              </a:path>
            </a:pathLst>
          </a:custGeom>
          <a:solidFill>
            <a:srgbClr val="F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56" name="Freeform 1222"/>
          <p:cNvSpPr>
            <a:spLocks/>
          </p:cNvSpPr>
          <p:nvPr/>
        </p:nvSpPr>
        <p:spPr bwMode="auto">
          <a:xfrm>
            <a:off x="2111375" y="1363663"/>
            <a:ext cx="7938" cy="501650"/>
          </a:xfrm>
          <a:custGeom>
            <a:avLst/>
            <a:gdLst>
              <a:gd name="T0" fmla="*/ 7938 w 5"/>
              <a:gd name="T1" fmla="*/ 501650 h 316"/>
              <a:gd name="T2" fmla="*/ 0 w 5"/>
              <a:gd name="T3" fmla="*/ 501650 h 316"/>
              <a:gd name="T4" fmla="*/ 0 w 5"/>
              <a:gd name="T5" fmla="*/ 0 h 316"/>
              <a:gd name="T6" fmla="*/ 7938 w 5"/>
              <a:gd name="T7" fmla="*/ 1588 h 316"/>
              <a:gd name="T8" fmla="*/ 7938 w 5"/>
              <a:gd name="T9" fmla="*/ 501650 h 316"/>
              <a:gd name="T10" fmla="*/ 0 60000 65536"/>
              <a:gd name="T11" fmla="*/ 0 60000 65536"/>
              <a:gd name="T12" fmla="*/ 0 60000 65536"/>
              <a:gd name="T13" fmla="*/ 0 60000 65536"/>
              <a:gd name="T14" fmla="*/ 0 60000 65536"/>
              <a:gd name="T15" fmla="*/ 0 w 5"/>
              <a:gd name="T16" fmla="*/ 0 h 316"/>
              <a:gd name="T17" fmla="*/ 5 w 5"/>
              <a:gd name="T18" fmla="*/ 316 h 316"/>
            </a:gdLst>
            <a:ahLst/>
            <a:cxnLst>
              <a:cxn ang="T10">
                <a:pos x="T0" y="T1"/>
              </a:cxn>
              <a:cxn ang="T11">
                <a:pos x="T2" y="T3"/>
              </a:cxn>
              <a:cxn ang="T12">
                <a:pos x="T4" y="T5"/>
              </a:cxn>
              <a:cxn ang="T13">
                <a:pos x="T6" y="T7"/>
              </a:cxn>
              <a:cxn ang="T14">
                <a:pos x="T8" y="T9"/>
              </a:cxn>
            </a:cxnLst>
            <a:rect l="T15" t="T16" r="T17" b="T18"/>
            <a:pathLst>
              <a:path w="5" h="316">
                <a:moveTo>
                  <a:pt x="5" y="316"/>
                </a:moveTo>
                <a:lnTo>
                  <a:pt x="0" y="316"/>
                </a:lnTo>
                <a:lnTo>
                  <a:pt x="0" y="0"/>
                </a:lnTo>
                <a:lnTo>
                  <a:pt x="5" y="1"/>
                </a:lnTo>
                <a:lnTo>
                  <a:pt x="5" y="3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57" name="Freeform 1223"/>
          <p:cNvSpPr>
            <a:spLocks/>
          </p:cNvSpPr>
          <p:nvPr/>
        </p:nvSpPr>
        <p:spPr bwMode="auto">
          <a:xfrm>
            <a:off x="2101850" y="1360488"/>
            <a:ext cx="9525" cy="504825"/>
          </a:xfrm>
          <a:custGeom>
            <a:avLst/>
            <a:gdLst>
              <a:gd name="T0" fmla="*/ 9525 w 6"/>
              <a:gd name="T1" fmla="*/ 504825 h 318"/>
              <a:gd name="T2" fmla="*/ 0 w 6"/>
              <a:gd name="T3" fmla="*/ 500063 h 318"/>
              <a:gd name="T4" fmla="*/ 0 w 6"/>
              <a:gd name="T5" fmla="*/ 0 h 318"/>
              <a:gd name="T6" fmla="*/ 9525 w 6"/>
              <a:gd name="T7" fmla="*/ 3175 h 318"/>
              <a:gd name="T8" fmla="*/ 9525 w 6"/>
              <a:gd name="T9" fmla="*/ 504825 h 318"/>
              <a:gd name="T10" fmla="*/ 0 60000 65536"/>
              <a:gd name="T11" fmla="*/ 0 60000 65536"/>
              <a:gd name="T12" fmla="*/ 0 60000 65536"/>
              <a:gd name="T13" fmla="*/ 0 60000 65536"/>
              <a:gd name="T14" fmla="*/ 0 60000 65536"/>
              <a:gd name="T15" fmla="*/ 0 w 6"/>
              <a:gd name="T16" fmla="*/ 0 h 318"/>
              <a:gd name="T17" fmla="*/ 6 w 6"/>
              <a:gd name="T18" fmla="*/ 318 h 318"/>
            </a:gdLst>
            <a:ahLst/>
            <a:cxnLst>
              <a:cxn ang="T10">
                <a:pos x="T0" y="T1"/>
              </a:cxn>
              <a:cxn ang="T11">
                <a:pos x="T2" y="T3"/>
              </a:cxn>
              <a:cxn ang="T12">
                <a:pos x="T4" y="T5"/>
              </a:cxn>
              <a:cxn ang="T13">
                <a:pos x="T6" y="T7"/>
              </a:cxn>
              <a:cxn ang="T14">
                <a:pos x="T8" y="T9"/>
              </a:cxn>
            </a:cxnLst>
            <a:rect l="T15" t="T16" r="T17" b="T18"/>
            <a:pathLst>
              <a:path w="6" h="318">
                <a:moveTo>
                  <a:pt x="6" y="318"/>
                </a:moveTo>
                <a:lnTo>
                  <a:pt x="0" y="315"/>
                </a:lnTo>
                <a:lnTo>
                  <a:pt x="0" y="0"/>
                </a:lnTo>
                <a:lnTo>
                  <a:pt x="6" y="2"/>
                </a:lnTo>
                <a:lnTo>
                  <a:pt x="6" y="3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58" name="Freeform 1224"/>
          <p:cNvSpPr>
            <a:spLocks/>
          </p:cNvSpPr>
          <p:nvPr/>
        </p:nvSpPr>
        <p:spPr bwMode="auto">
          <a:xfrm>
            <a:off x="2095500" y="1358900"/>
            <a:ext cx="6350" cy="501650"/>
          </a:xfrm>
          <a:custGeom>
            <a:avLst/>
            <a:gdLst>
              <a:gd name="T0" fmla="*/ 6350 w 4"/>
              <a:gd name="T1" fmla="*/ 501650 h 316"/>
              <a:gd name="T2" fmla="*/ 0 w 4"/>
              <a:gd name="T3" fmla="*/ 500063 h 316"/>
              <a:gd name="T4" fmla="*/ 0 w 4"/>
              <a:gd name="T5" fmla="*/ 0 h 316"/>
              <a:gd name="T6" fmla="*/ 6350 w 4"/>
              <a:gd name="T7" fmla="*/ 1588 h 316"/>
              <a:gd name="T8" fmla="*/ 6350 w 4"/>
              <a:gd name="T9" fmla="*/ 501650 h 316"/>
              <a:gd name="T10" fmla="*/ 0 60000 65536"/>
              <a:gd name="T11" fmla="*/ 0 60000 65536"/>
              <a:gd name="T12" fmla="*/ 0 60000 65536"/>
              <a:gd name="T13" fmla="*/ 0 60000 65536"/>
              <a:gd name="T14" fmla="*/ 0 60000 65536"/>
              <a:gd name="T15" fmla="*/ 0 w 4"/>
              <a:gd name="T16" fmla="*/ 0 h 316"/>
              <a:gd name="T17" fmla="*/ 4 w 4"/>
              <a:gd name="T18" fmla="*/ 316 h 316"/>
            </a:gdLst>
            <a:ahLst/>
            <a:cxnLst>
              <a:cxn ang="T10">
                <a:pos x="T0" y="T1"/>
              </a:cxn>
              <a:cxn ang="T11">
                <a:pos x="T2" y="T3"/>
              </a:cxn>
              <a:cxn ang="T12">
                <a:pos x="T4" y="T5"/>
              </a:cxn>
              <a:cxn ang="T13">
                <a:pos x="T6" y="T7"/>
              </a:cxn>
              <a:cxn ang="T14">
                <a:pos x="T8" y="T9"/>
              </a:cxn>
            </a:cxnLst>
            <a:rect l="T15" t="T16" r="T17" b="T18"/>
            <a:pathLst>
              <a:path w="4" h="316">
                <a:moveTo>
                  <a:pt x="4" y="316"/>
                </a:moveTo>
                <a:lnTo>
                  <a:pt x="0" y="315"/>
                </a:lnTo>
                <a:lnTo>
                  <a:pt x="0" y="0"/>
                </a:lnTo>
                <a:lnTo>
                  <a:pt x="4" y="1"/>
                </a:lnTo>
                <a:lnTo>
                  <a:pt x="4" y="316"/>
                </a:lnTo>
                <a:close/>
              </a:path>
            </a:pathLst>
          </a:custGeom>
          <a:solidFill>
            <a:srgbClr val="F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59" name="Freeform 1225"/>
          <p:cNvSpPr>
            <a:spLocks/>
          </p:cNvSpPr>
          <p:nvPr/>
        </p:nvSpPr>
        <p:spPr bwMode="auto">
          <a:xfrm>
            <a:off x="2090738" y="1355725"/>
            <a:ext cx="4762" cy="503238"/>
          </a:xfrm>
          <a:custGeom>
            <a:avLst/>
            <a:gdLst>
              <a:gd name="T0" fmla="*/ 4762 w 3"/>
              <a:gd name="T1" fmla="*/ 503238 h 317"/>
              <a:gd name="T2" fmla="*/ 0 w 3"/>
              <a:gd name="T3" fmla="*/ 500063 h 317"/>
              <a:gd name="T4" fmla="*/ 0 w 3"/>
              <a:gd name="T5" fmla="*/ 0 h 317"/>
              <a:gd name="T6" fmla="*/ 4762 w 3"/>
              <a:gd name="T7" fmla="*/ 3175 h 317"/>
              <a:gd name="T8" fmla="*/ 4762 w 3"/>
              <a:gd name="T9" fmla="*/ 503238 h 317"/>
              <a:gd name="T10" fmla="*/ 0 60000 65536"/>
              <a:gd name="T11" fmla="*/ 0 60000 65536"/>
              <a:gd name="T12" fmla="*/ 0 60000 65536"/>
              <a:gd name="T13" fmla="*/ 0 60000 65536"/>
              <a:gd name="T14" fmla="*/ 0 60000 65536"/>
              <a:gd name="T15" fmla="*/ 0 w 3"/>
              <a:gd name="T16" fmla="*/ 0 h 317"/>
              <a:gd name="T17" fmla="*/ 3 w 3"/>
              <a:gd name="T18" fmla="*/ 317 h 317"/>
            </a:gdLst>
            <a:ahLst/>
            <a:cxnLst>
              <a:cxn ang="T10">
                <a:pos x="T0" y="T1"/>
              </a:cxn>
              <a:cxn ang="T11">
                <a:pos x="T2" y="T3"/>
              </a:cxn>
              <a:cxn ang="T12">
                <a:pos x="T4" y="T5"/>
              </a:cxn>
              <a:cxn ang="T13">
                <a:pos x="T6" y="T7"/>
              </a:cxn>
              <a:cxn ang="T14">
                <a:pos x="T8" y="T9"/>
              </a:cxn>
            </a:cxnLst>
            <a:rect l="T15" t="T16" r="T17" b="T18"/>
            <a:pathLst>
              <a:path w="3" h="317">
                <a:moveTo>
                  <a:pt x="3" y="317"/>
                </a:moveTo>
                <a:lnTo>
                  <a:pt x="0" y="315"/>
                </a:lnTo>
                <a:lnTo>
                  <a:pt x="0" y="0"/>
                </a:lnTo>
                <a:lnTo>
                  <a:pt x="3" y="2"/>
                </a:lnTo>
                <a:lnTo>
                  <a:pt x="3" y="317"/>
                </a:lnTo>
                <a:close/>
              </a:path>
            </a:pathLst>
          </a:custGeom>
          <a:solidFill>
            <a:srgbClr val="F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60" name="Freeform 1226"/>
          <p:cNvSpPr>
            <a:spLocks/>
          </p:cNvSpPr>
          <p:nvPr/>
        </p:nvSpPr>
        <p:spPr bwMode="auto">
          <a:xfrm>
            <a:off x="2087563" y="1350963"/>
            <a:ext cx="3175" cy="504825"/>
          </a:xfrm>
          <a:custGeom>
            <a:avLst/>
            <a:gdLst>
              <a:gd name="T0" fmla="*/ 3175 w 2"/>
              <a:gd name="T1" fmla="*/ 504825 h 318"/>
              <a:gd name="T2" fmla="*/ 0 w 2"/>
              <a:gd name="T3" fmla="*/ 500063 h 318"/>
              <a:gd name="T4" fmla="*/ 0 w 2"/>
              <a:gd name="T5" fmla="*/ 0 h 318"/>
              <a:gd name="T6" fmla="*/ 3175 w 2"/>
              <a:gd name="T7" fmla="*/ 4762 h 318"/>
              <a:gd name="T8" fmla="*/ 3175 w 2"/>
              <a:gd name="T9" fmla="*/ 504825 h 318"/>
              <a:gd name="T10" fmla="*/ 0 60000 65536"/>
              <a:gd name="T11" fmla="*/ 0 60000 65536"/>
              <a:gd name="T12" fmla="*/ 0 60000 65536"/>
              <a:gd name="T13" fmla="*/ 0 60000 65536"/>
              <a:gd name="T14" fmla="*/ 0 60000 65536"/>
              <a:gd name="T15" fmla="*/ 0 w 2"/>
              <a:gd name="T16" fmla="*/ 0 h 318"/>
              <a:gd name="T17" fmla="*/ 2 w 2"/>
              <a:gd name="T18" fmla="*/ 318 h 318"/>
            </a:gdLst>
            <a:ahLst/>
            <a:cxnLst>
              <a:cxn ang="T10">
                <a:pos x="T0" y="T1"/>
              </a:cxn>
              <a:cxn ang="T11">
                <a:pos x="T2" y="T3"/>
              </a:cxn>
              <a:cxn ang="T12">
                <a:pos x="T4" y="T5"/>
              </a:cxn>
              <a:cxn ang="T13">
                <a:pos x="T6" y="T7"/>
              </a:cxn>
              <a:cxn ang="T14">
                <a:pos x="T8" y="T9"/>
              </a:cxn>
            </a:cxnLst>
            <a:rect l="T15" t="T16" r="T17" b="T18"/>
            <a:pathLst>
              <a:path w="2" h="318">
                <a:moveTo>
                  <a:pt x="2" y="318"/>
                </a:moveTo>
                <a:lnTo>
                  <a:pt x="0" y="315"/>
                </a:lnTo>
                <a:lnTo>
                  <a:pt x="0" y="0"/>
                </a:lnTo>
                <a:lnTo>
                  <a:pt x="2" y="3"/>
                </a:lnTo>
                <a:lnTo>
                  <a:pt x="2" y="318"/>
                </a:lnTo>
                <a:close/>
              </a:path>
            </a:pathLst>
          </a:custGeom>
          <a:solidFill>
            <a:srgbClr val="E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61" name="Freeform 1227"/>
          <p:cNvSpPr>
            <a:spLocks/>
          </p:cNvSpPr>
          <p:nvPr/>
        </p:nvSpPr>
        <p:spPr bwMode="auto">
          <a:xfrm>
            <a:off x="2087563" y="1346200"/>
            <a:ext cx="0" cy="504825"/>
          </a:xfrm>
          <a:custGeom>
            <a:avLst/>
            <a:gdLst>
              <a:gd name="T0" fmla="*/ 504825 h 318"/>
              <a:gd name="T1" fmla="*/ 500063 h 318"/>
              <a:gd name="T2" fmla="*/ 0 h 318"/>
              <a:gd name="T3" fmla="*/ 4762 h 318"/>
              <a:gd name="T4" fmla="*/ 504825 h 318"/>
              <a:gd name="T5" fmla="*/ 0 60000 65536"/>
              <a:gd name="T6" fmla="*/ 0 60000 65536"/>
              <a:gd name="T7" fmla="*/ 0 60000 65536"/>
              <a:gd name="T8" fmla="*/ 0 60000 65536"/>
              <a:gd name="T9" fmla="*/ 0 60000 65536"/>
              <a:gd name="T10" fmla="*/ 0 h 318"/>
              <a:gd name="T11" fmla="*/ 318 h 318"/>
            </a:gdLst>
            <a:ahLst/>
            <a:cxnLst>
              <a:cxn ang="T5">
                <a:pos x="0" y="T0"/>
              </a:cxn>
              <a:cxn ang="T6">
                <a:pos x="0" y="T1"/>
              </a:cxn>
              <a:cxn ang="T7">
                <a:pos x="0" y="T2"/>
              </a:cxn>
              <a:cxn ang="T8">
                <a:pos x="0" y="T3"/>
              </a:cxn>
              <a:cxn ang="T9">
                <a:pos x="0" y="T4"/>
              </a:cxn>
            </a:cxnLst>
            <a:rect l="0" t="T10" r="0" b="T11"/>
            <a:pathLst>
              <a:path h="318">
                <a:moveTo>
                  <a:pt x="0" y="318"/>
                </a:moveTo>
                <a:lnTo>
                  <a:pt x="0" y="315"/>
                </a:lnTo>
                <a:lnTo>
                  <a:pt x="0" y="0"/>
                </a:lnTo>
                <a:lnTo>
                  <a:pt x="0" y="3"/>
                </a:lnTo>
                <a:lnTo>
                  <a:pt x="0" y="318"/>
                </a:lnTo>
                <a:close/>
              </a:path>
            </a:pathLst>
          </a:custGeom>
          <a:solidFill>
            <a:srgbClr val="E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62" name="Freeform 1228"/>
          <p:cNvSpPr>
            <a:spLocks/>
          </p:cNvSpPr>
          <p:nvPr/>
        </p:nvSpPr>
        <p:spPr bwMode="auto">
          <a:xfrm>
            <a:off x="2087563" y="1303338"/>
            <a:ext cx="228600" cy="66675"/>
          </a:xfrm>
          <a:custGeom>
            <a:avLst/>
            <a:gdLst>
              <a:gd name="T0" fmla="*/ 146050 w 144"/>
              <a:gd name="T1" fmla="*/ 0 h 42"/>
              <a:gd name="T2" fmla="*/ 160337 w 144"/>
              <a:gd name="T3" fmla="*/ 0 h 42"/>
              <a:gd name="T4" fmla="*/ 173037 w 144"/>
              <a:gd name="T5" fmla="*/ 1588 h 42"/>
              <a:gd name="T6" fmla="*/ 184150 w 144"/>
              <a:gd name="T7" fmla="*/ 1588 h 42"/>
              <a:gd name="T8" fmla="*/ 195262 w 144"/>
              <a:gd name="T9" fmla="*/ 3175 h 42"/>
              <a:gd name="T10" fmla="*/ 204788 w 144"/>
              <a:gd name="T11" fmla="*/ 6350 h 42"/>
              <a:gd name="T12" fmla="*/ 214313 w 144"/>
              <a:gd name="T13" fmla="*/ 9525 h 42"/>
              <a:gd name="T14" fmla="*/ 220663 w 144"/>
              <a:gd name="T15" fmla="*/ 11112 h 42"/>
              <a:gd name="T16" fmla="*/ 225425 w 144"/>
              <a:gd name="T17" fmla="*/ 15875 h 42"/>
              <a:gd name="T18" fmla="*/ 227013 w 144"/>
              <a:gd name="T19" fmla="*/ 19050 h 42"/>
              <a:gd name="T20" fmla="*/ 228600 w 144"/>
              <a:gd name="T21" fmla="*/ 22225 h 42"/>
              <a:gd name="T22" fmla="*/ 228600 w 144"/>
              <a:gd name="T23" fmla="*/ 26988 h 42"/>
              <a:gd name="T24" fmla="*/ 225425 w 144"/>
              <a:gd name="T25" fmla="*/ 33338 h 42"/>
              <a:gd name="T26" fmla="*/ 220663 w 144"/>
              <a:gd name="T27" fmla="*/ 38100 h 42"/>
              <a:gd name="T28" fmla="*/ 214313 w 144"/>
              <a:gd name="T29" fmla="*/ 41275 h 42"/>
              <a:gd name="T30" fmla="*/ 206375 w 144"/>
              <a:gd name="T31" fmla="*/ 46037 h 42"/>
              <a:gd name="T32" fmla="*/ 195262 w 144"/>
              <a:gd name="T33" fmla="*/ 49212 h 42"/>
              <a:gd name="T34" fmla="*/ 185737 w 144"/>
              <a:gd name="T35" fmla="*/ 52388 h 42"/>
              <a:gd name="T36" fmla="*/ 174625 w 144"/>
              <a:gd name="T37" fmla="*/ 55563 h 42"/>
              <a:gd name="T38" fmla="*/ 161925 w 144"/>
              <a:gd name="T39" fmla="*/ 58738 h 42"/>
              <a:gd name="T40" fmla="*/ 147637 w 144"/>
              <a:gd name="T41" fmla="*/ 60325 h 42"/>
              <a:gd name="T42" fmla="*/ 133350 w 144"/>
              <a:gd name="T43" fmla="*/ 63500 h 42"/>
              <a:gd name="T44" fmla="*/ 119062 w 144"/>
              <a:gd name="T45" fmla="*/ 65088 h 42"/>
              <a:gd name="T46" fmla="*/ 103188 w 144"/>
              <a:gd name="T47" fmla="*/ 65088 h 42"/>
              <a:gd name="T48" fmla="*/ 82550 w 144"/>
              <a:gd name="T49" fmla="*/ 66675 h 42"/>
              <a:gd name="T50" fmla="*/ 68262 w 144"/>
              <a:gd name="T51" fmla="*/ 66675 h 42"/>
              <a:gd name="T52" fmla="*/ 55563 w 144"/>
              <a:gd name="T53" fmla="*/ 65088 h 42"/>
              <a:gd name="T54" fmla="*/ 44450 w 144"/>
              <a:gd name="T55" fmla="*/ 65088 h 42"/>
              <a:gd name="T56" fmla="*/ 31750 w 144"/>
              <a:gd name="T57" fmla="*/ 61913 h 42"/>
              <a:gd name="T58" fmla="*/ 23812 w 144"/>
              <a:gd name="T59" fmla="*/ 60325 h 42"/>
              <a:gd name="T60" fmla="*/ 14288 w 144"/>
              <a:gd name="T61" fmla="*/ 57150 h 42"/>
              <a:gd name="T62" fmla="*/ 7937 w 144"/>
              <a:gd name="T63" fmla="*/ 55563 h 42"/>
              <a:gd name="T64" fmla="*/ 3175 w 144"/>
              <a:gd name="T65" fmla="*/ 52388 h 42"/>
              <a:gd name="T66" fmla="*/ 0 w 144"/>
              <a:gd name="T67" fmla="*/ 47625 h 42"/>
              <a:gd name="T68" fmla="*/ 0 w 144"/>
              <a:gd name="T69" fmla="*/ 42862 h 42"/>
              <a:gd name="T70" fmla="*/ 0 w 144"/>
              <a:gd name="T71" fmla="*/ 39687 h 42"/>
              <a:gd name="T72" fmla="*/ 3175 w 144"/>
              <a:gd name="T73" fmla="*/ 33338 h 42"/>
              <a:gd name="T74" fmla="*/ 7937 w 144"/>
              <a:gd name="T75" fmla="*/ 28575 h 42"/>
              <a:gd name="T76" fmla="*/ 14288 w 144"/>
              <a:gd name="T77" fmla="*/ 23812 h 42"/>
              <a:gd name="T78" fmla="*/ 22225 w 144"/>
              <a:gd name="T79" fmla="*/ 20637 h 42"/>
              <a:gd name="T80" fmla="*/ 31750 w 144"/>
              <a:gd name="T81" fmla="*/ 17462 h 42"/>
              <a:gd name="T82" fmla="*/ 42862 w 144"/>
              <a:gd name="T83" fmla="*/ 14288 h 42"/>
              <a:gd name="T84" fmla="*/ 53975 w 144"/>
              <a:gd name="T85" fmla="*/ 11112 h 42"/>
              <a:gd name="T86" fmla="*/ 66675 w 144"/>
              <a:gd name="T87" fmla="*/ 6350 h 42"/>
              <a:gd name="T88" fmla="*/ 80962 w 144"/>
              <a:gd name="T89" fmla="*/ 4762 h 42"/>
              <a:gd name="T90" fmla="*/ 95250 w 144"/>
              <a:gd name="T91" fmla="*/ 3175 h 42"/>
              <a:gd name="T92" fmla="*/ 109538 w 144"/>
              <a:gd name="T93" fmla="*/ 1588 h 42"/>
              <a:gd name="T94" fmla="*/ 123825 w 144"/>
              <a:gd name="T95" fmla="*/ 1588 h 42"/>
              <a:gd name="T96" fmla="*/ 146050 w 144"/>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4"/>
              <a:gd name="T148" fmla="*/ 0 h 42"/>
              <a:gd name="T149" fmla="*/ 144 w 144"/>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4" h="42">
                <a:moveTo>
                  <a:pt x="92" y="0"/>
                </a:moveTo>
                <a:lnTo>
                  <a:pt x="101" y="0"/>
                </a:lnTo>
                <a:lnTo>
                  <a:pt x="109" y="1"/>
                </a:lnTo>
                <a:lnTo>
                  <a:pt x="116" y="1"/>
                </a:lnTo>
                <a:lnTo>
                  <a:pt x="123" y="2"/>
                </a:lnTo>
                <a:lnTo>
                  <a:pt x="129" y="4"/>
                </a:lnTo>
                <a:lnTo>
                  <a:pt x="135" y="6"/>
                </a:lnTo>
                <a:lnTo>
                  <a:pt x="139" y="7"/>
                </a:lnTo>
                <a:lnTo>
                  <a:pt x="142" y="10"/>
                </a:lnTo>
                <a:lnTo>
                  <a:pt x="143" y="12"/>
                </a:lnTo>
                <a:lnTo>
                  <a:pt x="144" y="14"/>
                </a:lnTo>
                <a:lnTo>
                  <a:pt x="144" y="17"/>
                </a:lnTo>
                <a:lnTo>
                  <a:pt x="142" y="21"/>
                </a:lnTo>
                <a:lnTo>
                  <a:pt x="139" y="24"/>
                </a:lnTo>
                <a:lnTo>
                  <a:pt x="135" y="26"/>
                </a:lnTo>
                <a:lnTo>
                  <a:pt x="130" y="29"/>
                </a:lnTo>
                <a:lnTo>
                  <a:pt x="123" y="31"/>
                </a:lnTo>
                <a:lnTo>
                  <a:pt x="117" y="33"/>
                </a:lnTo>
                <a:lnTo>
                  <a:pt x="110" y="35"/>
                </a:lnTo>
                <a:lnTo>
                  <a:pt x="102" y="37"/>
                </a:lnTo>
                <a:lnTo>
                  <a:pt x="93" y="38"/>
                </a:lnTo>
                <a:lnTo>
                  <a:pt x="84" y="40"/>
                </a:lnTo>
                <a:lnTo>
                  <a:pt x="75" y="41"/>
                </a:lnTo>
                <a:lnTo>
                  <a:pt x="65" y="41"/>
                </a:lnTo>
                <a:lnTo>
                  <a:pt x="52" y="42"/>
                </a:lnTo>
                <a:lnTo>
                  <a:pt x="43" y="42"/>
                </a:lnTo>
                <a:lnTo>
                  <a:pt x="35" y="41"/>
                </a:lnTo>
                <a:lnTo>
                  <a:pt x="28" y="41"/>
                </a:lnTo>
                <a:lnTo>
                  <a:pt x="20" y="39"/>
                </a:lnTo>
                <a:lnTo>
                  <a:pt x="15" y="38"/>
                </a:lnTo>
                <a:lnTo>
                  <a:pt x="9" y="36"/>
                </a:lnTo>
                <a:lnTo>
                  <a:pt x="5" y="35"/>
                </a:lnTo>
                <a:lnTo>
                  <a:pt x="2" y="33"/>
                </a:lnTo>
                <a:lnTo>
                  <a:pt x="0" y="30"/>
                </a:lnTo>
                <a:lnTo>
                  <a:pt x="0" y="27"/>
                </a:lnTo>
                <a:lnTo>
                  <a:pt x="0" y="25"/>
                </a:lnTo>
                <a:lnTo>
                  <a:pt x="2" y="21"/>
                </a:lnTo>
                <a:lnTo>
                  <a:pt x="5" y="18"/>
                </a:lnTo>
                <a:lnTo>
                  <a:pt x="9" y="15"/>
                </a:lnTo>
                <a:lnTo>
                  <a:pt x="14" y="13"/>
                </a:lnTo>
                <a:lnTo>
                  <a:pt x="20" y="11"/>
                </a:lnTo>
                <a:lnTo>
                  <a:pt x="27" y="9"/>
                </a:lnTo>
                <a:lnTo>
                  <a:pt x="34" y="7"/>
                </a:lnTo>
                <a:lnTo>
                  <a:pt x="42" y="4"/>
                </a:lnTo>
                <a:lnTo>
                  <a:pt x="51" y="3"/>
                </a:lnTo>
                <a:lnTo>
                  <a:pt x="60" y="2"/>
                </a:lnTo>
                <a:lnTo>
                  <a:pt x="69" y="1"/>
                </a:lnTo>
                <a:lnTo>
                  <a:pt x="78" y="1"/>
                </a:lnTo>
                <a:lnTo>
                  <a:pt x="92" y="0"/>
                </a:lnTo>
                <a:close/>
              </a:path>
            </a:pathLst>
          </a:custGeom>
          <a:solidFill>
            <a:srgbClr val="B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63" name="Freeform 1229"/>
          <p:cNvSpPr>
            <a:spLocks/>
          </p:cNvSpPr>
          <p:nvPr/>
        </p:nvSpPr>
        <p:spPr bwMode="auto">
          <a:xfrm>
            <a:off x="2087563" y="1825625"/>
            <a:ext cx="228600" cy="44450"/>
          </a:xfrm>
          <a:custGeom>
            <a:avLst/>
            <a:gdLst>
              <a:gd name="T0" fmla="*/ 228600 w 144"/>
              <a:gd name="T1" fmla="*/ 0 h 28"/>
              <a:gd name="T2" fmla="*/ 228600 w 144"/>
              <a:gd name="T3" fmla="*/ 4763 h 28"/>
              <a:gd name="T4" fmla="*/ 225425 w 144"/>
              <a:gd name="T5" fmla="*/ 11113 h 28"/>
              <a:gd name="T6" fmla="*/ 220663 w 144"/>
              <a:gd name="T7" fmla="*/ 15875 h 28"/>
              <a:gd name="T8" fmla="*/ 214313 w 144"/>
              <a:gd name="T9" fmla="*/ 19050 h 28"/>
              <a:gd name="T10" fmla="*/ 206375 w 144"/>
              <a:gd name="T11" fmla="*/ 23812 h 28"/>
              <a:gd name="T12" fmla="*/ 195262 w 144"/>
              <a:gd name="T13" fmla="*/ 26988 h 28"/>
              <a:gd name="T14" fmla="*/ 185737 w 144"/>
              <a:gd name="T15" fmla="*/ 30163 h 28"/>
              <a:gd name="T16" fmla="*/ 174625 w 144"/>
              <a:gd name="T17" fmla="*/ 34925 h 28"/>
              <a:gd name="T18" fmla="*/ 161925 w 144"/>
              <a:gd name="T19" fmla="*/ 36513 h 28"/>
              <a:gd name="T20" fmla="*/ 147637 w 144"/>
              <a:gd name="T21" fmla="*/ 39688 h 28"/>
              <a:gd name="T22" fmla="*/ 133350 w 144"/>
              <a:gd name="T23" fmla="*/ 41275 h 28"/>
              <a:gd name="T24" fmla="*/ 119062 w 144"/>
              <a:gd name="T25" fmla="*/ 44450 h 28"/>
              <a:gd name="T26" fmla="*/ 103188 w 144"/>
              <a:gd name="T27" fmla="*/ 44450 h 28"/>
              <a:gd name="T28" fmla="*/ 82550 w 144"/>
              <a:gd name="T29" fmla="*/ 44450 h 28"/>
              <a:gd name="T30" fmla="*/ 68262 w 144"/>
              <a:gd name="T31" fmla="*/ 44450 h 28"/>
              <a:gd name="T32" fmla="*/ 55563 w 144"/>
              <a:gd name="T33" fmla="*/ 44450 h 28"/>
              <a:gd name="T34" fmla="*/ 44450 w 144"/>
              <a:gd name="T35" fmla="*/ 42863 h 28"/>
              <a:gd name="T36" fmla="*/ 31750 w 144"/>
              <a:gd name="T37" fmla="*/ 39688 h 28"/>
              <a:gd name="T38" fmla="*/ 23812 w 144"/>
              <a:gd name="T39" fmla="*/ 39688 h 28"/>
              <a:gd name="T40" fmla="*/ 14288 w 144"/>
              <a:gd name="T41" fmla="*/ 34925 h 28"/>
              <a:gd name="T42" fmla="*/ 7937 w 144"/>
              <a:gd name="T43" fmla="*/ 33338 h 28"/>
              <a:gd name="T44" fmla="*/ 3175 w 144"/>
              <a:gd name="T45" fmla="*/ 30163 h 28"/>
              <a:gd name="T46" fmla="*/ 0 w 144"/>
              <a:gd name="T47" fmla="*/ 25400 h 28"/>
              <a:gd name="T48" fmla="*/ 0 w 144"/>
              <a:gd name="T49" fmla="*/ 20638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28"/>
              <a:gd name="T77" fmla="*/ 144 w 144"/>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28">
                <a:moveTo>
                  <a:pt x="144" y="0"/>
                </a:moveTo>
                <a:lnTo>
                  <a:pt x="144" y="3"/>
                </a:lnTo>
                <a:lnTo>
                  <a:pt x="142" y="7"/>
                </a:lnTo>
                <a:lnTo>
                  <a:pt x="139" y="10"/>
                </a:lnTo>
                <a:lnTo>
                  <a:pt x="135" y="12"/>
                </a:lnTo>
                <a:lnTo>
                  <a:pt x="130" y="15"/>
                </a:lnTo>
                <a:lnTo>
                  <a:pt x="123" y="17"/>
                </a:lnTo>
                <a:lnTo>
                  <a:pt x="117" y="19"/>
                </a:lnTo>
                <a:lnTo>
                  <a:pt x="110" y="22"/>
                </a:lnTo>
                <a:lnTo>
                  <a:pt x="102" y="23"/>
                </a:lnTo>
                <a:lnTo>
                  <a:pt x="93" y="25"/>
                </a:lnTo>
                <a:lnTo>
                  <a:pt x="84" y="26"/>
                </a:lnTo>
                <a:lnTo>
                  <a:pt x="75" y="28"/>
                </a:lnTo>
                <a:lnTo>
                  <a:pt x="65" y="28"/>
                </a:lnTo>
                <a:lnTo>
                  <a:pt x="52" y="28"/>
                </a:lnTo>
                <a:lnTo>
                  <a:pt x="43" y="28"/>
                </a:lnTo>
                <a:lnTo>
                  <a:pt x="35" y="28"/>
                </a:lnTo>
                <a:lnTo>
                  <a:pt x="28" y="27"/>
                </a:lnTo>
                <a:lnTo>
                  <a:pt x="20" y="25"/>
                </a:lnTo>
                <a:lnTo>
                  <a:pt x="15" y="25"/>
                </a:lnTo>
                <a:lnTo>
                  <a:pt x="9" y="22"/>
                </a:lnTo>
                <a:lnTo>
                  <a:pt x="5" y="21"/>
                </a:lnTo>
                <a:lnTo>
                  <a:pt x="2" y="19"/>
                </a:lnTo>
                <a:lnTo>
                  <a:pt x="0" y="16"/>
                </a:lnTo>
                <a:lnTo>
                  <a:pt x="0" y="1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564" name="Freeform 1230"/>
          <p:cNvSpPr>
            <a:spLocks/>
          </p:cNvSpPr>
          <p:nvPr/>
        </p:nvSpPr>
        <p:spPr bwMode="auto">
          <a:xfrm>
            <a:off x="2087563" y="1303338"/>
            <a:ext cx="228600" cy="66675"/>
          </a:xfrm>
          <a:custGeom>
            <a:avLst/>
            <a:gdLst>
              <a:gd name="T0" fmla="*/ 146050 w 144"/>
              <a:gd name="T1" fmla="*/ 0 h 42"/>
              <a:gd name="T2" fmla="*/ 160337 w 144"/>
              <a:gd name="T3" fmla="*/ 0 h 42"/>
              <a:gd name="T4" fmla="*/ 173037 w 144"/>
              <a:gd name="T5" fmla="*/ 1588 h 42"/>
              <a:gd name="T6" fmla="*/ 184150 w 144"/>
              <a:gd name="T7" fmla="*/ 1588 h 42"/>
              <a:gd name="T8" fmla="*/ 195262 w 144"/>
              <a:gd name="T9" fmla="*/ 3175 h 42"/>
              <a:gd name="T10" fmla="*/ 204788 w 144"/>
              <a:gd name="T11" fmla="*/ 6350 h 42"/>
              <a:gd name="T12" fmla="*/ 214313 w 144"/>
              <a:gd name="T13" fmla="*/ 9525 h 42"/>
              <a:gd name="T14" fmla="*/ 220663 w 144"/>
              <a:gd name="T15" fmla="*/ 11112 h 42"/>
              <a:gd name="T16" fmla="*/ 225425 w 144"/>
              <a:gd name="T17" fmla="*/ 15875 h 42"/>
              <a:gd name="T18" fmla="*/ 227013 w 144"/>
              <a:gd name="T19" fmla="*/ 19050 h 42"/>
              <a:gd name="T20" fmla="*/ 228600 w 144"/>
              <a:gd name="T21" fmla="*/ 22225 h 42"/>
              <a:gd name="T22" fmla="*/ 228600 w 144"/>
              <a:gd name="T23" fmla="*/ 26988 h 42"/>
              <a:gd name="T24" fmla="*/ 225425 w 144"/>
              <a:gd name="T25" fmla="*/ 33338 h 42"/>
              <a:gd name="T26" fmla="*/ 220663 w 144"/>
              <a:gd name="T27" fmla="*/ 38100 h 42"/>
              <a:gd name="T28" fmla="*/ 214313 w 144"/>
              <a:gd name="T29" fmla="*/ 41275 h 42"/>
              <a:gd name="T30" fmla="*/ 206375 w 144"/>
              <a:gd name="T31" fmla="*/ 46037 h 42"/>
              <a:gd name="T32" fmla="*/ 195262 w 144"/>
              <a:gd name="T33" fmla="*/ 49212 h 42"/>
              <a:gd name="T34" fmla="*/ 185737 w 144"/>
              <a:gd name="T35" fmla="*/ 52388 h 42"/>
              <a:gd name="T36" fmla="*/ 174625 w 144"/>
              <a:gd name="T37" fmla="*/ 55563 h 42"/>
              <a:gd name="T38" fmla="*/ 161925 w 144"/>
              <a:gd name="T39" fmla="*/ 58738 h 42"/>
              <a:gd name="T40" fmla="*/ 147637 w 144"/>
              <a:gd name="T41" fmla="*/ 60325 h 42"/>
              <a:gd name="T42" fmla="*/ 133350 w 144"/>
              <a:gd name="T43" fmla="*/ 63500 h 42"/>
              <a:gd name="T44" fmla="*/ 119062 w 144"/>
              <a:gd name="T45" fmla="*/ 65088 h 42"/>
              <a:gd name="T46" fmla="*/ 103188 w 144"/>
              <a:gd name="T47" fmla="*/ 65088 h 42"/>
              <a:gd name="T48" fmla="*/ 82550 w 144"/>
              <a:gd name="T49" fmla="*/ 66675 h 42"/>
              <a:gd name="T50" fmla="*/ 68262 w 144"/>
              <a:gd name="T51" fmla="*/ 66675 h 42"/>
              <a:gd name="T52" fmla="*/ 55563 w 144"/>
              <a:gd name="T53" fmla="*/ 65088 h 42"/>
              <a:gd name="T54" fmla="*/ 44450 w 144"/>
              <a:gd name="T55" fmla="*/ 65088 h 42"/>
              <a:gd name="T56" fmla="*/ 31750 w 144"/>
              <a:gd name="T57" fmla="*/ 61913 h 42"/>
              <a:gd name="T58" fmla="*/ 23812 w 144"/>
              <a:gd name="T59" fmla="*/ 60325 h 42"/>
              <a:gd name="T60" fmla="*/ 14288 w 144"/>
              <a:gd name="T61" fmla="*/ 57150 h 42"/>
              <a:gd name="T62" fmla="*/ 7937 w 144"/>
              <a:gd name="T63" fmla="*/ 55563 h 42"/>
              <a:gd name="T64" fmla="*/ 3175 w 144"/>
              <a:gd name="T65" fmla="*/ 52388 h 42"/>
              <a:gd name="T66" fmla="*/ 0 w 144"/>
              <a:gd name="T67" fmla="*/ 47625 h 42"/>
              <a:gd name="T68" fmla="*/ 0 w 144"/>
              <a:gd name="T69" fmla="*/ 42862 h 42"/>
              <a:gd name="T70" fmla="*/ 0 w 144"/>
              <a:gd name="T71" fmla="*/ 39687 h 42"/>
              <a:gd name="T72" fmla="*/ 3175 w 144"/>
              <a:gd name="T73" fmla="*/ 33338 h 42"/>
              <a:gd name="T74" fmla="*/ 7937 w 144"/>
              <a:gd name="T75" fmla="*/ 28575 h 42"/>
              <a:gd name="T76" fmla="*/ 14288 w 144"/>
              <a:gd name="T77" fmla="*/ 23812 h 42"/>
              <a:gd name="T78" fmla="*/ 22225 w 144"/>
              <a:gd name="T79" fmla="*/ 20637 h 42"/>
              <a:gd name="T80" fmla="*/ 31750 w 144"/>
              <a:gd name="T81" fmla="*/ 17462 h 42"/>
              <a:gd name="T82" fmla="*/ 42862 w 144"/>
              <a:gd name="T83" fmla="*/ 14288 h 42"/>
              <a:gd name="T84" fmla="*/ 53975 w 144"/>
              <a:gd name="T85" fmla="*/ 11112 h 42"/>
              <a:gd name="T86" fmla="*/ 66675 w 144"/>
              <a:gd name="T87" fmla="*/ 6350 h 42"/>
              <a:gd name="T88" fmla="*/ 80962 w 144"/>
              <a:gd name="T89" fmla="*/ 4762 h 42"/>
              <a:gd name="T90" fmla="*/ 95250 w 144"/>
              <a:gd name="T91" fmla="*/ 3175 h 42"/>
              <a:gd name="T92" fmla="*/ 109538 w 144"/>
              <a:gd name="T93" fmla="*/ 1588 h 42"/>
              <a:gd name="T94" fmla="*/ 123825 w 144"/>
              <a:gd name="T95" fmla="*/ 1588 h 42"/>
              <a:gd name="T96" fmla="*/ 146050 w 144"/>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4"/>
              <a:gd name="T148" fmla="*/ 0 h 42"/>
              <a:gd name="T149" fmla="*/ 144 w 144"/>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4" h="42">
                <a:moveTo>
                  <a:pt x="92" y="0"/>
                </a:moveTo>
                <a:lnTo>
                  <a:pt x="101" y="0"/>
                </a:lnTo>
                <a:lnTo>
                  <a:pt x="109" y="1"/>
                </a:lnTo>
                <a:lnTo>
                  <a:pt x="116" y="1"/>
                </a:lnTo>
                <a:lnTo>
                  <a:pt x="123" y="2"/>
                </a:lnTo>
                <a:lnTo>
                  <a:pt x="129" y="4"/>
                </a:lnTo>
                <a:lnTo>
                  <a:pt x="135" y="6"/>
                </a:lnTo>
                <a:lnTo>
                  <a:pt x="139" y="7"/>
                </a:lnTo>
                <a:lnTo>
                  <a:pt x="142" y="10"/>
                </a:lnTo>
                <a:lnTo>
                  <a:pt x="143" y="12"/>
                </a:lnTo>
                <a:lnTo>
                  <a:pt x="144" y="14"/>
                </a:lnTo>
                <a:lnTo>
                  <a:pt x="144" y="17"/>
                </a:lnTo>
                <a:lnTo>
                  <a:pt x="142" y="21"/>
                </a:lnTo>
                <a:lnTo>
                  <a:pt x="139" y="24"/>
                </a:lnTo>
                <a:lnTo>
                  <a:pt x="135" y="26"/>
                </a:lnTo>
                <a:lnTo>
                  <a:pt x="130" y="29"/>
                </a:lnTo>
                <a:lnTo>
                  <a:pt x="123" y="31"/>
                </a:lnTo>
                <a:lnTo>
                  <a:pt x="117" y="33"/>
                </a:lnTo>
                <a:lnTo>
                  <a:pt x="110" y="35"/>
                </a:lnTo>
                <a:lnTo>
                  <a:pt x="102" y="37"/>
                </a:lnTo>
                <a:lnTo>
                  <a:pt x="93" y="38"/>
                </a:lnTo>
                <a:lnTo>
                  <a:pt x="84" y="40"/>
                </a:lnTo>
                <a:lnTo>
                  <a:pt x="75" y="41"/>
                </a:lnTo>
                <a:lnTo>
                  <a:pt x="65" y="41"/>
                </a:lnTo>
                <a:lnTo>
                  <a:pt x="52" y="42"/>
                </a:lnTo>
                <a:lnTo>
                  <a:pt x="43" y="42"/>
                </a:lnTo>
                <a:lnTo>
                  <a:pt x="35" y="41"/>
                </a:lnTo>
                <a:lnTo>
                  <a:pt x="28" y="41"/>
                </a:lnTo>
                <a:lnTo>
                  <a:pt x="20" y="39"/>
                </a:lnTo>
                <a:lnTo>
                  <a:pt x="15" y="38"/>
                </a:lnTo>
                <a:lnTo>
                  <a:pt x="9" y="36"/>
                </a:lnTo>
                <a:lnTo>
                  <a:pt x="5" y="35"/>
                </a:lnTo>
                <a:lnTo>
                  <a:pt x="2" y="33"/>
                </a:lnTo>
                <a:lnTo>
                  <a:pt x="0" y="30"/>
                </a:lnTo>
                <a:lnTo>
                  <a:pt x="0" y="27"/>
                </a:lnTo>
                <a:lnTo>
                  <a:pt x="0" y="25"/>
                </a:lnTo>
                <a:lnTo>
                  <a:pt x="2" y="21"/>
                </a:lnTo>
                <a:lnTo>
                  <a:pt x="5" y="18"/>
                </a:lnTo>
                <a:lnTo>
                  <a:pt x="9" y="15"/>
                </a:lnTo>
                <a:lnTo>
                  <a:pt x="14" y="13"/>
                </a:lnTo>
                <a:lnTo>
                  <a:pt x="20" y="11"/>
                </a:lnTo>
                <a:lnTo>
                  <a:pt x="27" y="9"/>
                </a:lnTo>
                <a:lnTo>
                  <a:pt x="34" y="7"/>
                </a:lnTo>
                <a:lnTo>
                  <a:pt x="42" y="4"/>
                </a:lnTo>
                <a:lnTo>
                  <a:pt x="51" y="3"/>
                </a:lnTo>
                <a:lnTo>
                  <a:pt x="60" y="2"/>
                </a:lnTo>
                <a:lnTo>
                  <a:pt x="69" y="1"/>
                </a:lnTo>
                <a:lnTo>
                  <a:pt x="78" y="1"/>
                </a:lnTo>
                <a:lnTo>
                  <a:pt x="92"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565" name="Line 1231"/>
          <p:cNvSpPr>
            <a:spLocks noChangeShapeType="1"/>
          </p:cNvSpPr>
          <p:nvPr/>
        </p:nvSpPr>
        <p:spPr bwMode="auto">
          <a:xfrm flipV="1">
            <a:off x="2316163" y="1325563"/>
            <a:ext cx="0" cy="5000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566" name="Line 1232"/>
          <p:cNvSpPr>
            <a:spLocks noChangeShapeType="1"/>
          </p:cNvSpPr>
          <p:nvPr/>
        </p:nvSpPr>
        <p:spPr bwMode="auto">
          <a:xfrm flipV="1">
            <a:off x="2087563" y="1346200"/>
            <a:ext cx="0" cy="5000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567" name="Freeform 1233"/>
          <p:cNvSpPr>
            <a:spLocks/>
          </p:cNvSpPr>
          <p:nvPr/>
        </p:nvSpPr>
        <p:spPr bwMode="auto">
          <a:xfrm>
            <a:off x="2627313" y="1368425"/>
            <a:ext cx="0" cy="461963"/>
          </a:xfrm>
          <a:custGeom>
            <a:avLst/>
            <a:gdLst>
              <a:gd name="T0" fmla="*/ 457200 h 291"/>
              <a:gd name="T1" fmla="*/ 461963 h 291"/>
              <a:gd name="T2" fmla="*/ 4763 h 291"/>
              <a:gd name="T3" fmla="*/ 0 h 291"/>
              <a:gd name="T4" fmla="*/ 457200 h 291"/>
              <a:gd name="T5" fmla="*/ 0 60000 65536"/>
              <a:gd name="T6" fmla="*/ 0 60000 65536"/>
              <a:gd name="T7" fmla="*/ 0 60000 65536"/>
              <a:gd name="T8" fmla="*/ 0 60000 65536"/>
              <a:gd name="T9" fmla="*/ 0 60000 65536"/>
              <a:gd name="T10" fmla="*/ 0 h 291"/>
              <a:gd name="T11" fmla="*/ 291 h 291"/>
            </a:gdLst>
            <a:ahLst/>
            <a:cxnLst>
              <a:cxn ang="T5">
                <a:pos x="0" y="T0"/>
              </a:cxn>
              <a:cxn ang="T6">
                <a:pos x="0" y="T1"/>
              </a:cxn>
              <a:cxn ang="T7">
                <a:pos x="0" y="T2"/>
              </a:cxn>
              <a:cxn ang="T8">
                <a:pos x="0" y="T3"/>
              </a:cxn>
              <a:cxn ang="T9">
                <a:pos x="0" y="T4"/>
              </a:cxn>
            </a:cxnLst>
            <a:rect l="0" t="T10" r="0" b="T11"/>
            <a:pathLst>
              <a:path h="291">
                <a:moveTo>
                  <a:pt x="0" y="288"/>
                </a:moveTo>
                <a:lnTo>
                  <a:pt x="0" y="291"/>
                </a:lnTo>
                <a:lnTo>
                  <a:pt x="0" y="3"/>
                </a:lnTo>
                <a:lnTo>
                  <a:pt x="0" y="0"/>
                </a:lnTo>
                <a:lnTo>
                  <a:pt x="0" y="288"/>
                </a:lnTo>
                <a:close/>
              </a:path>
            </a:pathLst>
          </a:custGeom>
          <a:solidFill>
            <a:srgbClr val="8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68" name="Freeform 1234"/>
          <p:cNvSpPr>
            <a:spLocks/>
          </p:cNvSpPr>
          <p:nvPr/>
        </p:nvSpPr>
        <p:spPr bwMode="auto">
          <a:xfrm>
            <a:off x="2622550" y="1373188"/>
            <a:ext cx="4763" cy="463550"/>
          </a:xfrm>
          <a:custGeom>
            <a:avLst/>
            <a:gdLst>
              <a:gd name="T0" fmla="*/ 4763 w 3"/>
              <a:gd name="T1" fmla="*/ 457200 h 292"/>
              <a:gd name="T2" fmla="*/ 0 w 3"/>
              <a:gd name="T3" fmla="*/ 463550 h 292"/>
              <a:gd name="T4" fmla="*/ 0 w 3"/>
              <a:gd name="T5" fmla="*/ 6350 h 292"/>
              <a:gd name="T6" fmla="*/ 4763 w 3"/>
              <a:gd name="T7" fmla="*/ 0 h 292"/>
              <a:gd name="T8" fmla="*/ 4763 w 3"/>
              <a:gd name="T9" fmla="*/ 457200 h 292"/>
              <a:gd name="T10" fmla="*/ 0 60000 65536"/>
              <a:gd name="T11" fmla="*/ 0 60000 65536"/>
              <a:gd name="T12" fmla="*/ 0 60000 65536"/>
              <a:gd name="T13" fmla="*/ 0 60000 65536"/>
              <a:gd name="T14" fmla="*/ 0 60000 65536"/>
              <a:gd name="T15" fmla="*/ 0 w 3"/>
              <a:gd name="T16" fmla="*/ 0 h 292"/>
              <a:gd name="T17" fmla="*/ 3 w 3"/>
              <a:gd name="T18" fmla="*/ 292 h 292"/>
            </a:gdLst>
            <a:ahLst/>
            <a:cxnLst>
              <a:cxn ang="T10">
                <a:pos x="T0" y="T1"/>
              </a:cxn>
              <a:cxn ang="T11">
                <a:pos x="T2" y="T3"/>
              </a:cxn>
              <a:cxn ang="T12">
                <a:pos x="T4" y="T5"/>
              </a:cxn>
              <a:cxn ang="T13">
                <a:pos x="T6" y="T7"/>
              </a:cxn>
              <a:cxn ang="T14">
                <a:pos x="T8" y="T9"/>
              </a:cxn>
            </a:cxnLst>
            <a:rect l="T15" t="T16" r="T17" b="T18"/>
            <a:pathLst>
              <a:path w="3" h="292">
                <a:moveTo>
                  <a:pt x="3" y="288"/>
                </a:moveTo>
                <a:lnTo>
                  <a:pt x="0" y="292"/>
                </a:lnTo>
                <a:lnTo>
                  <a:pt x="0" y="4"/>
                </a:lnTo>
                <a:lnTo>
                  <a:pt x="3" y="0"/>
                </a:lnTo>
                <a:lnTo>
                  <a:pt x="3" y="288"/>
                </a:lnTo>
                <a:close/>
              </a:path>
            </a:pathLst>
          </a:custGeom>
          <a:solidFill>
            <a:srgbClr val="8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69" name="Freeform 1235"/>
          <p:cNvSpPr>
            <a:spLocks/>
          </p:cNvSpPr>
          <p:nvPr/>
        </p:nvSpPr>
        <p:spPr bwMode="auto">
          <a:xfrm>
            <a:off x="2617788" y="1379538"/>
            <a:ext cx="4762" cy="461962"/>
          </a:xfrm>
          <a:custGeom>
            <a:avLst/>
            <a:gdLst>
              <a:gd name="T0" fmla="*/ 4762 w 3"/>
              <a:gd name="T1" fmla="*/ 457200 h 291"/>
              <a:gd name="T2" fmla="*/ 0 w 3"/>
              <a:gd name="T3" fmla="*/ 461962 h 291"/>
              <a:gd name="T4" fmla="*/ 0 w 3"/>
              <a:gd name="T5" fmla="*/ 3175 h 291"/>
              <a:gd name="T6" fmla="*/ 4762 w 3"/>
              <a:gd name="T7" fmla="*/ 0 h 291"/>
              <a:gd name="T8" fmla="*/ 4762 w 3"/>
              <a:gd name="T9" fmla="*/ 457200 h 291"/>
              <a:gd name="T10" fmla="*/ 0 60000 65536"/>
              <a:gd name="T11" fmla="*/ 0 60000 65536"/>
              <a:gd name="T12" fmla="*/ 0 60000 65536"/>
              <a:gd name="T13" fmla="*/ 0 60000 65536"/>
              <a:gd name="T14" fmla="*/ 0 60000 65536"/>
              <a:gd name="T15" fmla="*/ 0 w 3"/>
              <a:gd name="T16" fmla="*/ 0 h 291"/>
              <a:gd name="T17" fmla="*/ 3 w 3"/>
              <a:gd name="T18" fmla="*/ 291 h 291"/>
            </a:gdLst>
            <a:ahLst/>
            <a:cxnLst>
              <a:cxn ang="T10">
                <a:pos x="T0" y="T1"/>
              </a:cxn>
              <a:cxn ang="T11">
                <a:pos x="T2" y="T3"/>
              </a:cxn>
              <a:cxn ang="T12">
                <a:pos x="T4" y="T5"/>
              </a:cxn>
              <a:cxn ang="T13">
                <a:pos x="T6" y="T7"/>
              </a:cxn>
              <a:cxn ang="T14">
                <a:pos x="T8" y="T9"/>
              </a:cxn>
            </a:cxnLst>
            <a:rect l="T15" t="T16" r="T17" b="T18"/>
            <a:pathLst>
              <a:path w="3" h="291">
                <a:moveTo>
                  <a:pt x="3" y="288"/>
                </a:moveTo>
                <a:lnTo>
                  <a:pt x="0" y="291"/>
                </a:lnTo>
                <a:lnTo>
                  <a:pt x="0" y="2"/>
                </a:lnTo>
                <a:lnTo>
                  <a:pt x="3" y="0"/>
                </a:lnTo>
                <a:lnTo>
                  <a:pt x="3" y="288"/>
                </a:lnTo>
                <a:close/>
              </a:path>
            </a:pathLst>
          </a:custGeom>
          <a:solidFill>
            <a:srgbClr val="9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70" name="Freeform 1236"/>
          <p:cNvSpPr>
            <a:spLocks/>
          </p:cNvSpPr>
          <p:nvPr/>
        </p:nvSpPr>
        <p:spPr bwMode="auto">
          <a:xfrm>
            <a:off x="2611438" y="1382713"/>
            <a:ext cx="6350" cy="461962"/>
          </a:xfrm>
          <a:custGeom>
            <a:avLst/>
            <a:gdLst>
              <a:gd name="T0" fmla="*/ 6350 w 4"/>
              <a:gd name="T1" fmla="*/ 458787 h 291"/>
              <a:gd name="T2" fmla="*/ 0 w 4"/>
              <a:gd name="T3" fmla="*/ 461962 h 291"/>
              <a:gd name="T4" fmla="*/ 0 w 4"/>
              <a:gd name="T5" fmla="*/ 4762 h 291"/>
              <a:gd name="T6" fmla="*/ 6350 w 4"/>
              <a:gd name="T7" fmla="*/ 0 h 291"/>
              <a:gd name="T8" fmla="*/ 6350 w 4"/>
              <a:gd name="T9" fmla="*/ 458787 h 291"/>
              <a:gd name="T10" fmla="*/ 0 60000 65536"/>
              <a:gd name="T11" fmla="*/ 0 60000 65536"/>
              <a:gd name="T12" fmla="*/ 0 60000 65536"/>
              <a:gd name="T13" fmla="*/ 0 60000 65536"/>
              <a:gd name="T14" fmla="*/ 0 60000 65536"/>
              <a:gd name="T15" fmla="*/ 0 w 4"/>
              <a:gd name="T16" fmla="*/ 0 h 291"/>
              <a:gd name="T17" fmla="*/ 4 w 4"/>
              <a:gd name="T18" fmla="*/ 291 h 291"/>
            </a:gdLst>
            <a:ahLst/>
            <a:cxnLst>
              <a:cxn ang="T10">
                <a:pos x="T0" y="T1"/>
              </a:cxn>
              <a:cxn ang="T11">
                <a:pos x="T2" y="T3"/>
              </a:cxn>
              <a:cxn ang="T12">
                <a:pos x="T4" y="T5"/>
              </a:cxn>
              <a:cxn ang="T13">
                <a:pos x="T6" y="T7"/>
              </a:cxn>
              <a:cxn ang="T14">
                <a:pos x="T8" y="T9"/>
              </a:cxn>
            </a:cxnLst>
            <a:rect l="T15" t="T16" r="T17" b="T18"/>
            <a:pathLst>
              <a:path w="4" h="291">
                <a:moveTo>
                  <a:pt x="4" y="289"/>
                </a:moveTo>
                <a:lnTo>
                  <a:pt x="0" y="291"/>
                </a:lnTo>
                <a:lnTo>
                  <a:pt x="0" y="3"/>
                </a:lnTo>
                <a:lnTo>
                  <a:pt x="4" y="0"/>
                </a:lnTo>
                <a:lnTo>
                  <a:pt x="4" y="289"/>
                </a:lnTo>
                <a:close/>
              </a:path>
            </a:pathLst>
          </a:custGeom>
          <a:solidFill>
            <a:srgbClr val="9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71" name="Freeform 1237"/>
          <p:cNvSpPr>
            <a:spLocks/>
          </p:cNvSpPr>
          <p:nvPr/>
        </p:nvSpPr>
        <p:spPr bwMode="auto">
          <a:xfrm>
            <a:off x="2603500" y="1387475"/>
            <a:ext cx="7938" cy="461963"/>
          </a:xfrm>
          <a:custGeom>
            <a:avLst/>
            <a:gdLst>
              <a:gd name="T0" fmla="*/ 7938 w 5"/>
              <a:gd name="T1" fmla="*/ 457200 h 291"/>
              <a:gd name="T2" fmla="*/ 0 w 5"/>
              <a:gd name="T3" fmla="*/ 461963 h 291"/>
              <a:gd name="T4" fmla="*/ 0 w 5"/>
              <a:gd name="T5" fmla="*/ 4763 h 291"/>
              <a:gd name="T6" fmla="*/ 7938 w 5"/>
              <a:gd name="T7" fmla="*/ 0 h 291"/>
              <a:gd name="T8" fmla="*/ 7938 w 5"/>
              <a:gd name="T9" fmla="*/ 457200 h 291"/>
              <a:gd name="T10" fmla="*/ 0 60000 65536"/>
              <a:gd name="T11" fmla="*/ 0 60000 65536"/>
              <a:gd name="T12" fmla="*/ 0 60000 65536"/>
              <a:gd name="T13" fmla="*/ 0 60000 65536"/>
              <a:gd name="T14" fmla="*/ 0 60000 65536"/>
              <a:gd name="T15" fmla="*/ 0 w 5"/>
              <a:gd name="T16" fmla="*/ 0 h 291"/>
              <a:gd name="T17" fmla="*/ 5 w 5"/>
              <a:gd name="T18" fmla="*/ 291 h 291"/>
            </a:gdLst>
            <a:ahLst/>
            <a:cxnLst>
              <a:cxn ang="T10">
                <a:pos x="T0" y="T1"/>
              </a:cxn>
              <a:cxn ang="T11">
                <a:pos x="T2" y="T3"/>
              </a:cxn>
              <a:cxn ang="T12">
                <a:pos x="T4" y="T5"/>
              </a:cxn>
              <a:cxn ang="T13">
                <a:pos x="T6" y="T7"/>
              </a:cxn>
              <a:cxn ang="T14">
                <a:pos x="T8" y="T9"/>
              </a:cxn>
            </a:cxnLst>
            <a:rect l="T15" t="T16" r="T17" b="T18"/>
            <a:pathLst>
              <a:path w="5" h="291">
                <a:moveTo>
                  <a:pt x="5" y="288"/>
                </a:moveTo>
                <a:lnTo>
                  <a:pt x="0" y="291"/>
                </a:lnTo>
                <a:lnTo>
                  <a:pt x="0" y="3"/>
                </a:lnTo>
                <a:lnTo>
                  <a:pt x="5" y="0"/>
                </a:lnTo>
                <a:lnTo>
                  <a:pt x="5" y="288"/>
                </a:lnTo>
                <a:close/>
              </a:path>
            </a:pathLst>
          </a:custGeom>
          <a:solidFill>
            <a:srgbClr val="A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72" name="Freeform 1238"/>
          <p:cNvSpPr>
            <a:spLocks/>
          </p:cNvSpPr>
          <p:nvPr/>
        </p:nvSpPr>
        <p:spPr bwMode="auto">
          <a:xfrm>
            <a:off x="2593975" y="1392238"/>
            <a:ext cx="9525" cy="460375"/>
          </a:xfrm>
          <a:custGeom>
            <a:avLst/>
            <a:gdLst>
              <a:gd name="T0" fmla="*/ 9525 w 6"/>
              <a:gd name="T1" fmla="*/ 457200 h 290"/>
              <a:gd name="T2" fmla="*/ 0 w 6"/>
              <a:gd name="T3" fmla="*/ 460375 h 290"/>
              <a:gd name="T4" fmla="*/ 0 w 6"/>
              <a:gd name="T5" fmla="*/ 3175 h 290"/>
              <a:gd name="T6" fmla="*/ 9525 w 6"/>
              <a:gd name="T7" fmla="*/ 0 h 290"/>
              <a:gd name="T8" fmla="*/ 9525 w 6"/>
              <a:gd name="T9" fmla="*/ 457200 h 290"/>
              <a:gd name="T10" fmla="*/ 0 60000 65536"/>
              <a:gd name="T11" fmla="*/ 0 60000 65536"/>
              <a:gd name="T12" fmla="*/ 0 60000 65536"/>
              <a:gd name="T13" fmla="*/ 0 60000 65536"/>
              <a:gd name="T14" fmla="*/ 0 60000 65536"/>
              <a:gd name="T15" fmla="*/ 0 w 6"/>
              <a:gd name="T16" fmla="*/ 0 h 290"/>
              <a:gd name="T17" fmla="*/ 6 w 6"/>
              <a:gd name="T18" fmla="*/ 290 h 290"/>
            </a:gdLst>
            <a:ahLst/>
            <a:cxnLst>
              <a:cxn ang="T10">
                <a:pos x="T0" y="T1"/>
              </a:cxn>
              <a:cxn ang="T11">
                <a:pos x="T2" y="T3"/>
              </a:cxn>
              <a:cxn ang="T12">
                <a:pos x="T4" y="T5"/>
              </a:cxn>
              <a:cxn ang="T13">
                <a:pos x="T6" y="T7"/>
              </a:cxn>
              <a:cxn ang="T14">
                <a:pos x="T8" y="T9"/>
              </a:cxn>
            </a:cxnLst>
            <a:rect l="T15" t="T16" r="T17" b="T18"/>
            <a:pathLst>
              <a:path w="6" h="290">
                <a:moveTo>
                  <a:pt x="6" y="288"/>
                </a:moveTo>
                <a:lnTo>
                  <a:pt x="0" y="290"/>
                </a:lnTo>
                <a:lnTo>
                  <a:pt x="0" y="2"/>
                </a:lnTo>
                <a:lnTo>
                  <a:pt x="6" y="0"/>
                </a:lnTo>
                <a:lnTo>
                  <a:pt x="6" y="288"/>
                </a:lnTo>
                <a:close/>
              </a:path>
            </a:pathLst>
          </a:custGeom>
          <a:solidFill>
            <a:srgbClr val="A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73" name="Freeform 1239"/>
          <p:cNvSpPr>
            <a:spLocks/>
          </p:cNvSpPr>
          <p:nvPr/>
        </p:nvSpPr>
        <p:spPr bwMode="auto">
          <a:xfrm>
            <a:off x="2582863" y="1395413"/>
            <a:ext cx="11112" cy="460375"/>
          </a:xfrm>
          <a:custGeom>
            <a:avLst/>
            <a:gdLst>
              <a:gd name="T0" fmla="*/ 11112 w 7"/>
              <a:gd name="T1" fmla="*/ 457200 h 290"/>
              <a:gd name="T2" fmla="*/ 0 w 7"/>
              <a:gd name="T3" fmla="*/ 460375 h 290"/>
              <a:gd name="T4" fmla="*/ 0 w 7"/>
              <a:gd name="T5" fmla="*/ 3175 h 290"/>
              <a:gd name="T6" fmla="*/ 11112 w 7"/>
              <a:gd name="T7" fmla="*/ 0 h 290"/>
              <a:gd name="T8" fmla="*/ 11112 w 7"/>
              <a:gd name="T9" fmla="*/ 457200 h 290"/>
              <a:gd name="T10" fmla="*/ 0 60000 65536"/>
              <a:gd name="T11" fmla="*/ 0 60000 65536"/>
              <a:gd name="T12" fmla="*/ 0 60000 65536"/>
              <a:gd name="T13" fmla="*/ 0 60000 65536"/>
              <a:gd name="T14" fmla="*/ 0 60000 65536"/>
              <a:gd name="T15" fmla="*/ 0 w 7"/>
              <a:gd name="T16" fmla="*/ 0 h 290"/>
              <a:gd name="T17" fmla="*/ 7 w 7"/>
              <a:gd name="T18" fmla="*/ 290 h 290"/>
            </a:gdLst>
            <a:ahLst/>
            <a:cxnLst>
              <a:cxn ang="T10">
                <a:pos x="T0" y="T1"/>
              </a:cxn>
              <a:cxn ang="T11">
                <a:pos x="T2" y="T3"/>
              </a:cxn>
              <a:cxn ang="T12">
                <a:pos x="T4" y="T5"/>
              </a:cxn>
              <a:cxn ang="T13">
                <a:pos x="T6" y="T7"/>
              </a:cxn>
              <a:cxn ang="T14">
                <a:pos x="T8" y="T9"/>
              </a:cxn>
            </a:cxnLst>
            <a:rect l="T15" t="T16" r="T17" b="T18"/>
            <a:pathLst>
              <a:path w="7" h="290">
                <a:moveTo>
                  <a:pt x="7" y="288"/>
                </a:moveTo>
                <a:lnTo>
                  <a:pt x="0" y="290"/>
                </a:lnTo>
                <a:lnTo>
                  <a:pt x="0" y="2"/>
                </a:lnTo>
                <a:lnTo>
                  <a:pt x="7" y="0"/>
                </a:lnTo>
                <a:lnTo>
                  <a:pt x="7" y="288"/>
                </a:lnTo>
                <a:close/>
              </a:path>
            </a:pathLst>
          </a:custGeom>
          <a:solidFill>
            <a:srgbClr val="A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74" name="Freeform 1240"/>
          <p:cNvSpPr>
            <a:spLocks/>
          </p:cNvSpPr>
          <p:nvPr/>
        </p:nvSpPr>
        <p:spPr bwMode="auto">
          <a:xfrm>
            <a:off x="2571750" y="1398588"/>
            <a:ext cx="11113" cy="461962"/>
          </a:xfrm>
          <a:custGeom>
            <a:avLst/>
            <a:gdLst>
              <a:gd name="T0" fmla="*/ 11113 w 7"/>
              <a:gd name="T1" fmla="*/ 457200 h 291"/>
              <a:gd name="T2" fmla="*/ 0 w 7"/>
              <a:gd name="T3" fmla="*/ 461962 h 291"/>
              <a:gd name="T4" fmla="*/ 0 w 7"/>
              <a:gd name="T5" fmla="*/ 3175 h 291"/>
              <a:gd name="T6" fmla="*/ 11113 w 7"/>
              <a:gd name="T7" fmla="*/ 0 h 291"/>
              <a:gd name="T8" fmla="*/ 11113 w 7"/>
              <a:gd name="T9" fmla="*/ 457200 h 291"/>
              <a:gd name="T10" fmla="*/ 0 60000 65536"/>
              <a:gd name="T11" fmla="*/ 0 60000 65536"/>
              <a:gd name="T12" fmla="*/ 0 60000 65536"/>
              <a:gd name="T13" fmla="*/ 0 60000 65536"/>
              <a:gd name="T14" fmla="*/ 0 60000 65536"/>
              <a:gd name="T15" fmla="*/ 0 w 7"/>
              <a:gd name="T16" fmla="*/ 0 h 291"/>
              <a:gd name="T17" fmla="*/ 7 w 7"/>
              <a:gd name="T18" fmla="*/ 291 h 291"/>
            </a:gdLst>
            <a:ahLst/>
            <a:cxnLst>
              <a:cxn ang="T10">
                <a:pos x="T0" y="T1"/>
              </a:cxn>
              <a:cxn ang="T11">
                <a:pos x="T2" y="T3"/>
              </a:cxn>
              <a:cxn ang="T12">
                <a:pos x="T4" y="T5"/>
              </a:cxn>
              <a:cxn ang="T13">
                <a:pos x="T6" y="T7"/>
              </a:cxn>
              <a:cxn ang="T14">
                <a:pos x="T8" y="T9"/>
              </a:cxn>
            </a:cxnLst>
            <a:rect l="T15" t="T16" r="T17" b="T18"/>
            <a:pathLst>
              <a:path w="7" h="291">
                <a:moveTo>
                  <a:pt x="7" y="288"/>
                </a:moveTo>
                <a:lnTo>
                  <a:pt x="0" y="291"/>
                </a:lnTo>
                <a:lnTo>
                  <a:pt x="0" y="2"/>
                </a:lnTo>
                <a:lnTo>
                  <a:pt x="7" y="0"/>
                </a:lnTo>
                <a:lnTo>
                  <a:pt x="7" y="288"/>
                </a:lnTo>
                <a:close/>
              </a:path>
            </a:pathLst>
          </a:custGeom>
          <a:solidFill>
            <a:srgbClr val="B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75" name="Freeform 1241"/>
          <p:cNvSpPr>
            <a:spLocks/>
          </p:cNvSpPr>
          <p:nvPr/>
        </p:nvSpPr>
        <p:spPr bwMode="auto">
          <a:xfrm>
            <a:off x="2559050" y="1401763"/>
            <a:ext cx="12700" cy="460375"/>
          </a:xfrm>
          <a:custGeom>
            <a:avLst/>
            <a:gdLst>
              <a:gd name="T0" fmla="*/ 12700 w 8"/>
              <a:gd name="T1" fmla="*/ 458788 h 290"/>
              <a:gd name="T2" fmla="*/ 0 w 8"/>
              <a:gd name="T3" fmla="*/ 460375 h 290"/>
              <a:gd name="T4" fmla="*/ 0 w 8"/>
              <a:gd name="T5" fmla="*/ 3175 h 290"/>
              <a:gd name="T6" fmla="*/ 12700 w 8"/>
              <a:gd name="T7" fmla="*/ 0 h 290"/>
              <a:gd name="T8" fmla="*/ 12700 w 8"/>
              <a:gd name="T9" fmla="*/ 458788 h 290"/>
              <a:gd name="T10" fmla="*/ 0 60000 65536"/>
              <a:gd name="T11" fmla="*/ 0 60000 65536"/>
              <a:gd name="T12" fmla="*/ 0 60000 65536"/>
              <a:gd name="T13" fmla="*/ 0 60000 65536"/>
              <a:gd name="T14" fmla="*/ 0 60000 65536"/>
              <a:gd name="T15" fmla="*/ 0 w 8"/>
              <a:gd name="T16" fmla="*/ 0 h 290"/>
              <a:gd name="T17" fmla="*/ 8 w 8"/>
              <a:gd name="T18" fmla="*/ 290 h 290"/>
            </a:gdLst>
            <a:ahLst/>
            <a:cxnLst>
              <a:cxn ang="T10">
                <a:pos x="T0" y="T1"/>
              </a:cxn>
              <a:cxn ang="T11">
                <a:pos x="T2" y="T3"/>
              </a:cxn>
              <a:cxn ang="T12">
                <a:pos x="T4" y="T5"/>
              </a:cxn>
              <a:cxn ang="T13">
                <a:pos x="T6" y="T7"/>
              </a:cxn>
              <a:cxn ang="T14">
                <a:pos x="T8" y="T9"/>
              </a:cxn>
            </a:cxnLst>
            <a:rect l="T15" t="T16" r="T17" b="T18"/>
            <a:pathLst>
              <a:path w="8" h="290">
                <a:moveTo>
                  <a:pt x="8" y="289"/>
                </a:moveTo>
                <a:lnTo>
                  <a:pt x="0" y="290"/>
                </a:lnTo>
                <a:lnTo>
                  <a:pt x="0" y="2"/>
                </a:lnTo>
                <a:lnTo>
                  <a:pt x="8" y="0"/>
                </a:lnTo>
                <a:lnTo>
                  <a:pt x="8" y="289"/>
                </a:lnTo>
                <a:close/>
              </a:path>
            </a:pathLst>
          </a:custGeom>
          <a:solidFill>
            <a:srgbClr val="B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76" name="Freeform 1242"/>
          <p:cNvSpPr>
            <a:spLocks/>
          </p:cNvSpPr>
          <p:nvPr/>
        </p:nvSpPr>
        <p:spPr bwMode="auto">
          <a:xfrm>
            <a:off x="2544763" y="1404938"/>
            <a:ext cx="14287" cy="460375"/>
          </a:xfrm>
          <a:custGeom>
            <a:avLst/>
            <a:gdLst>
              <a:gd name="T0" fmla="*/ 14287 w 9"/>
              <a:gd name="T1" fmla="*/ 457200 h 290"/>
              <a:gd name="T2" fmla="*/ 0 w 9"/>
              <a:gd name="T3" fmla="*/ 460375 h 290"/>
              <a:gd name="T4" fmla="*/ 0 w 9"/>
              <a:gd name="T5" fmla="*/ 3175 h 290"/>
              <a:gd name="T6" fmla="*/ 14287 w 9"/>
              <a:gd name="T7" fmla="*/ 0 h 290"/>
              <a:gd name="T8" fmla="*/ 14287 w 9"/>
              <a:gd name="T9" fmla="*/ 457200 h 290"/>
              <a:gd name="T10" fmla="*/ 0 60000 65536"/>
              <a:gd name="T11" fmla="*/ 0 60000 65536"/>
              <a:gd name="T12" fmla="*/ 0 60000 65536"/>
              <a:gd name="T13" fmla="*/ 0 60000 65536"/>
              <a:gd name="T14" fmla="*/ 0 60000 65536"/>
              <a:gd name="T15" fmla="*/ 0 w 9"/>
              <a:gd name="T16" fmla="*/ 0 h 290"/>
              <a:gd name="T17" fmla="*/ 9 w 9"/>
              <a:gd name="T18" fmla="*/ 290 h 290"/>
            </a:gdLst>
            <a:ahLst/>
            <a:cxnLst>
              <a:cxn ang="T10">
                <a:pos x="T0" y="T1"/>
              </a:cxn>
              <a:cxn ang="T11">
                <a:pos x="T2" y="T3"/>
              </a:cxn>
              <a:cxn ang="T12">
                <a:pos x="T4" y="T5"/>
              </a:cxn>
              <a:cxn ang="T13">
                <a:pos x="T6" y="T7"/>
              </a:cxn>
              <a:cxn ang="T14">
                <a:pos x="T8" y="T9"/>
              </a:cxn>
            </a:cxnLst>
            <a:rect l="T15" t="T16" r="T17" b="T18"/>
            <a:pathLst>
              <a:path w="9" h="290">
                <a:moveTo>
                  <a:pt x="9" y="288"/>
                </a:moveTo>
                <a:lnTo>
                  <a:pt x="0" y="290"/>
                </a:lnTo>
                <a:lnTo>
                  <a:pt x="0" y="2"/>
                </a:lnTo>
                <a:lnTo>
                  <a:pt x="9" y="0"/>
                </a:lnTo>
                <a:lnTo>
                  <a:pt x="9" y="288"/>
                </a:lnTo>
                <a:close/>
              </a:path>
            </a:pathLst>
          </a:custGeom>
          <a:solidFill>
            <a:srgbClr val="C3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77" name="Freeform 1243"/>
          <p:cNvSpPr>
            <a:spLocks/>
          </p:cNvSpPr>
          <p:nvPr/>
        </p:nvSpPr>
        <p:spPr bwMode="auto">
          <a:xfrm>
            <a:off x="2530475" y="1408113"/>
            <a:ext cx="14288" cy="458787"/>
          </a:xfrm>
          <a:custGeom>
            <a:avLst/>
            <a:gdLst>
              <a:gd name="T0" fmla="*/ 14288 w 9"/>
              <a:gd name="T1" fmla="*/ 457200 h 289"/>
              <a:gd name="T2" fmla="*/ 0 w 9"/>
              <a:gd name="T3" fmla="*/ 458787 h 289"/>
              <a:gd name="T4" fmla="*/ 0 w 9"/>
              <a:gd name="T5" fmla="*/ 1587 h 289"/>
              <a:gd name="T6" fmla="*/ 14288 w 9"/>
              <a:gd name="T7" fmla="*/ 0 h 289"/>
              <a:gd name="T8" fmla="*/ 14288 w 9"/>
              <a:gd name="T9" fmla="*/ 457200 h 289"/>
              <a:gd name="T10" fmla="*/ 0 60000 65536"/>
              <a:gd name="T11" fmla="*/ 0 60000 65536"/>
              <a:gd name="T12" fmla="*/ 0 60000 65536"/>
              <a:gd name="T13" fmla="*/ 0 60000 65536"/>
              <a:gd name="T14" fmla="*/ 0 60000 65536"/>
              <a:gd name="T15" fmla="*/ 0 w 9"/>
              <a:gd name="T16" fmla="*/ 0 h 289"/>
              <a:gd name="T17" fmla="*/ 9 w 9"/>
              <a:gd name="T18" fmla="*/ 289 h 289"/>
            </a:gdLst>
            <a:ahLst/>
            <a:cxnLst>
              <a:cxn ang="T10">
                <a:pos x="T0" y="T1"/>
              </a:cxn>
              <a:cxn ang="T11">
                <a:pos x="T2" y="T3"/>
              </a:cxn>
              <a:cxn ang="T12">
                <a:pos x="T4" y="T5"/>
              </a:cxn>
              <a:cxn ang="T13">
                <a:pos x="T6" y="T7"/>
              </a:cxn>
              <a:cxn ang="T14">
                <a:pos x="T8" y="T9"/>
              </a:cxn>
            </a:cxnLst>
            <a:rect l="T15" t="T16" r="T17" b="T18"/>
            <a:pathLst>
              <a:path w="9" h="289">
                <a:moveTo>
                  <a:pt x="9" y="288"/>
                </a:moveTo>
                <a:lnTo>
                  <a:pt x="0" y="289"/>
                </a:lnTo>
                <a:lnTo>
                  <a:pt x="0" y="1"/>
                </a:lnTo>
                <a:lnTo>
                  <a:pt x="9" y="0"/>
                </a:lnTo>
                <a:lnTo>
                  <a:pt x="9" y="288"/>
                </a:lnTo>
                <a:close/>
              </a:path>
            </a:pathLst>
          </a:custGeom>
          <a:solidFill>
            <a:srgbClr val="C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78" name="Freeform 1244"/>
          <p:cNvSpPr>
            <a:spLocks/>
          </p:cNvSpPr>
          <p:nvPr/>
        </p:nvSpPr>
        <p:spPr bwMode="auto">
          <a:xfrm>
            <a:off x="2517775" y="1409700"/>
            <a:ext cx="12700" cy="460375"/>
          </a:xfrm>
          <a:custGeom>
            <a:avLst/>
            <a:gdLst>
              <a:gd name="T0" fmla="*/ 12700 w 8"/>
              <a:gd name="T1" fmla="*/ 457200 h 290"/>
              <a:gd name="T2" fmla="*/ 0 w 8"/>
              <a:gd name="T3" fmla="*/ 460375 h 290"/>
              <a:gd name="T4" fmla="*/ 0 w 8"/>
              <a:gd name="T5" fmla="*/ 1588 h 290"/>
              <a:gd name="T6" fmla="*/ 12700 w 8"/>
              <a:gd name="T7" fmla="*/ 0 h 290"/>
              <a:gd name="T8" fmla="*/ 12700 w 8"/>
              <a:gd name="T9" fmla="*/ 457200 h 290"/>
              <a:gd name="T10" fmla="*/ 0 60000 65536"/>
              <a:gd name="T11" fmla="*/ 0 60000 65536"/>
              <a:gd name="T12" fmla="*/ 0 60000 65536"/>
              <a:gd name="T13" fmla="*/ 0 60000 65536"/>
              <a:gd name="T14" fmla="*/ 0 60000 65536"/>
              <a:gd name="T15" fmla="*/ 0 w 8"/>
              <a:gd name="T16" fmla="*/ 0 h 290"/>
              <a:gd name="T17" fmla="*/ 8 w 8"/>
              <a:gd name="T18" fmla="*/ 290 h 290"/>
            </a:gdLst>
            <a:ahLst/>
            <a:cxnLst>
              <a:cxn ang="T10">
                <a:pos x="T0" y="T1"/>
              </a:cxn>
              <a:cxn ang="T11">
                <a:pos x="T2" y="T3"/>
              </a:cxn>
              <a:cxn ang="T12">
                <a:pos x="T4" y="T5"/>
              </a:cxn>
              <a:cxn ang="T13">
                <a:pos x="T6" y="T7"/>
              </a:cxn>
              <a:cxn ang="T14">
                <a:pos x="T8" y="T9"/>
              </a:cxn>
            </a:cxnLst>
            <a:rect l="T15" t="T16" r="T17" b="T18"/>
            <a:pathLst>
              <a:path w="8" h="290">
                <a:moveTo>
                  <a:pt x="8" y="288"/>
                </a:moveTo>
                <a:lnTo>
                  <a:pt x="0" y="290"/>
                </a:lnTo>
                <a:lnTo>
                  <a:pt x="0" y="1"/>
                </a:lnTo>
                <a:lnTo>
                  <a:pt x="8" y="0"/>
                </a:lnTo>
                <a:lnTo>
                  <a:pt x="8" y="288"/>
                </a:lnTo>
                <a:close/>
              </a:path>
            </a:pathLst>
          </a:custGeom>
          <a:solidFill>
            <a:srgbClr val="D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79" name="Rectangle 1245"/>
          <p:cNvSpPr>
            <a:spLocks noChangeArrowheads="1"/>
          </p:cNvSpPr>
          <p:nvPr/>
        </p:nvSpPr>
        <p:spPr bwMode="auto">
          <a:xfrm>
            <a:off x="2501900" y="1411288"/>
            <a:ext cx="15875" cy="458787"/>
          </a:xfrm>
          <a:prstGeom prst="rect">
            <a:avLst/>
          </a:prstGeom>
          <a:solidFill>
            <a:srgbClr val="D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580" name="Freeform 1246"/>
          <p:cNvSpPr>
            <a:spLocks/>
          </p:cNvSpPr>
          <p:nvPr/>
        </p:nvSpPr>
        <p:spPr bwMode="auto">
          <a:xfrm>
            <a:off x="2479675" y="1411288"/>
            <a:ext cx="22225" cy="458787"/>
          </a:xfrm>
          <a:custGeom>
            <a:avLst/>
            <a:gdLst>
              <a:gd name="T0" fmla="*/ 22225 w 14"/>
              <a:gd name="T1" fmla="*/ 458787 h 289"/>
              <a:gd name="T2" fmla="*/ 0 w 14"/>
              <a:gd name="T3" fmla="*/ 458787 h 289"/>
              <a:gd name="T4" fmla="*/ 0 w 14"/>
              <a:gd name="T5" fmla="*/ 1587 h 289"/>
              <a:gd name="T6" fmla="*/ 22225 w 14"/>
              <a:gd name="T7" fmla="*/ 0 h 289"/>
              <a:gd name="T8" fmla="*/ 22225 w 14"/>
              <a:gd name="T9" fmla="*/ 458787 h 289"/>
              <a:gd name="T10" fmla="*/ 0 60000 65536"/>
              <a:gd name="T11" fmla="*/ 0 60000 65536"/>
              <a:gd name="T12" fmla="*/ 0 60000 65536"/>
              <a:gd name="T13" fmla="*/ 0 60000 65536"/>
              <a:gd name="T14" fmla="*/ 0 60000 65536"/>
              <a:gd name="T15" fmla="*/ 0 w 14"/>
              <a:gd name="T16" fmla="*/ 0 h 289"/>
              <a:gd name="T17" fmla="*/ 14 w 14"/>
              <a:gd name="T18" fmla="*/ 289 h 289"/>
            </a:gdLst>
            <a:ahLst/>
            <a:cxnLst>
              <a:cxn ang="T10">
                <a:pos x="T0" y="T1"/>
              </a:cxn>
              <a:cxn ang="T11">
                <a:pos x="T2" y="T3"/>
              </a:cxn>
              <a:cxn ang="T12">
                <a:pos x="T4" y="T5"/>
              </a:cxn>
              <a:cxn ang="T13">
                <a:pos x="T6" y="T7"/>
              </a:cxn>
              <a:cxn ang="T14">
                <a:pos x="T8" y="T9"/>
              </a:cxn>
            </a:cxnLst>
            <a:rect l="T15" t="T16" r="T17" b="T18"/>
            <a:pathLst>
              <a:path w="14" h="289">
                <a:moveTo>
                  <a:pt x="14" y="289"/>
                </a:moveTo>
                <a:lnTo>
                  <a:pt x="0" y="289"/>
                </a:lnTo>
                <a:lnTo>
                  <a:pt x="0" y="1"/>
                </a:lnTo>
                <a:lnTo>
                  <a:pt x="14" y="0"/>
                </a:lnTo>
                <a:lnTo>
                  <a:pt x="14" y="289"/>
                </a:lnTo>
                <a:close/>
              </a:path>
            </a:pathLst>
          </a:custGeom>
          <a:solidFill>
            <a:srgbClr val="D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81" name="Rectangle 1247"/>
          <p:cNvSpPr>
            <a:spLocks noChangeArrowheads="1"/>
          </p:cNvSpPr>
          <p:nvPr/>
        </p:nvSpPr>
        <p:spPr bwMode="auto">
          <a:xfrm>
            <a:off x="2465388" y="1412875"/>
            <a:ext cx="14287" cy="457200"/>
          </a:xfrm>
          <a:prstGeom prst="rect">
            <a:avLst/>
          </a:prstGeom>
          <a:solidFill>
            <a:srgbClr val="E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582" name="Freeform 1248"/>
          <p:cNvSpPr>
            <a:spLocks/>
          </p:cNvSpPr>
          <p:nvPr/>
        </p:nvSpPr>
        <p:spPr bwMode="auto">
          <a:xfrm>
            <a:off x="2452688" y="1411288"/>
            <a:ext cx="12700" cy="458787"/>
          </a:xfrm>
          <a:custGeom>
            <a:avLst/>
            <a:gdLst>
              <a:gd name="T0" fmla="*/ 12700 w 8"/>
              <a:gd name="T1" fmla="*/ 458787 h 289"/>
              <a:gd name="T2" fmla="*/ 0 w 8"/>
              <a:gd name="T3" fmla="*/ 458787 h 289"/>
              <a:gd name="T4" fmla="*/ 0 w 8"/>
              <a:gd name="T5" fmla="*/ 0 h 289"/>
              <a:gd name="T6" fmla="*/ 12700 w 8"/>
              <a:gd name="T7" fmla="*/ 1587 h 289"/>
              <a:gd name="T8" fmla="*/ 12700 w 8"/>
              <a:gd name="T9" fmla="*/ 458787 h 289"/>
              <a:gd name="T10" fmla="*/ 0 60000 65536"/>
              <a:gd name="T11" fmla="*/ 0 60000 65536"/>
              <a:gd name="T12" fmla="*/ 0 60000 65536"/>
              <a:gd name="T13" fmla="*/ 0 60000 65536"/>
              <a:gd name="T14" fmla="*/ 0 60000 65536"/>
              <a:gd name="T15" fmla="*/ 0 w 8"/>
              <a:gd name="T16" fmla="*/ 0 h 289"/>
              <a:gd name="T17" fmla="*/ 8 w 8"/>
              <a:gd name="T18" fmla="*/ 289 h 289"/>
            </a:gdLst>
            <a:ahLst/>
            <a:cxnLst>
              <a:cxn ang="T10">
                <a:pos x="T0" y="T1"/>
              </a:cxn>
              <a:cxn ang="T11">
                <a:pos x="T2" y="T3"/>
              </a:cxn>
              <a:cxn ang="T12">
                <a:pos x="T4" y="T5"/>
              </a:cxn>
              <a:cxn ang="T13">
                <a:pos x="T6" y="T7"/>
              </a:cxn>
              <a:cxn ang="T14">
                <a:pos x="T8" y="T9"/>
              </a:cxn>
            </a:cxnLst>
            <a:rect l="T15" t="T16" r="T17" b="T18"/>
            <a:pathLst>
              <a:path w="8" h="289">
                <a:moveTo>
                  <a:pt x="8" y="289"/>
                </a:moveTo>
                <a:lnTo>
                  <a:pt x="0" y="289"/>
                </a:lnTo>
                <a:lnTo>
                  <a:pt x="0" y="0"/>
                </a:lnTo>
                <a:lnTo>
                  <a:pt x="8" y="1"/>
                </a:lnTo>
                <a:lnTo>
                  <a:pt x="8" y="289"/>
                </a:lnTo>
                <a:close/>
              </a:path>
            </a:pathLst>
          </a:custGeom>
          <a:solidFill>
            <a:srgbClr val="E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83" name="Freeform 1249"/>
          <p:cNvSpPr>
            <a:spLocks/>
          </p:cNvSpPr>
          <p:nvPr/>
        </p:nvSpPr>
        <p:spPr bwMode="auto">
          <a:xfrm>
            <a:off x="2441575" y="1409700"/>
            <a:ext cx="11113" cy="460375"/>
          </a:xfrm>
          <a:custGeom>
            <a:avLst/>
            <a:gdLst>
              <a:gd name="T0" fmla="*/ 11113 w 7"/>
              <a:gd name="T1" fmla="*/ 460375 h 290"/>
              <a:gd name="T2" fmla="*/ 0 w 7"/>
              <a:gd name="T3" fmla="*/ 458788 h 290"/>
              <a:gd name="T4" fmla="*/ 0 w 7"/>
              <a:gd name="T5" fmla="*/ 0 h 290"/>
              <a:gd name="T6" fmla="*/ 11113 w 7"/>
              <a:gd name="T7" fmla="*/ 1588 h 290"/>
              <a:gd name="T8" fmla="*/ 11113 w 7"/>
              <a:gd name="T9" fmla="*/ 460375 h 290"/>
              <a:gd name="T10" fmla="*/ 0 60000 65536"/>
              <a:gd name="T11" fmla="*/ 0 60000 65536"/>
              <a:gd name="T12" fmla="*/ 0 60000 65536"/>
              <a:gd name="T13" fmla="*/ 0 60000 65536"/>
              <a:gd name="T14" fmla="*/ 0 60000 65536"/>
              <a:gd name="T15" fmla="*/ 0 w 7"/>
              <a:gd name="T16" fmla="*/ 0 h 290"/>
              <a:gd name="T17" fmla="*/ 7 w 7"/>
              <a:gd name="T18" fmla="*/ 290 h 290"/>
            </a:gdLst>
            <a:ahLst/>
            <a:cxnLst>
              <a:cxn ang="T10">
                <a:pos x="T0" y="T1"/>
              </a:cxn>
              <a:cxn ang="T11">
                <a:pos x="T2" y="T3"/>
              </a:cxn>
              <a:cxn ang="T12">
                <a:pos x="T4" y="T5"/>
              </a:cxn>
              <a:cxn ang="T13">
                <a:pos x="T6" y="T7"/>
              </a:cxn>
              <a:cxn ang="T14">
                <a:pos x="T8" y="T9"/>
              </a:cxn>
            </a:cxnLst>
            <a:rect l="T15" t="T16" r="T17" b="T18"/>
            <a:pathLst>
              <a:path w="7" h="290">
                <a:moveTo>
                  <a:pt x="7" y="290"/>
                </a:moveTo>
                <a:lnTo>
                  <a:pt x="0" y="289"/>
                </a:lnTo>
                <a:lnTo>
                  <a:pt x="0" y="0"/>
                </a:lnTo>
                <a:lnTo>
                  <a:pt x="7" y="1"/>
                </a:lnTo>
                <a:lnTo>
                  <a:pt x="7" y="290"/>
                </a:lnTo>
                <a:close/>
              </a:path>
            </a:pathLst>
          </a:custGeom>
          <a:solidFill>
            <a:srgbClr val="F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84" name="Freeform 1250"/>
          <p:cNvSpPr>
            <a:spLocks/>
          </p:cNvSpPr>
          <p:nvPr/>
        </p:nvSpPr>
        <p:spPr bwMode="auto">
          <a:xfrm>
            <a:off x="2430463" y="1409700"/>
            <a:ext cx="11112" cy="458788"/>
          </a:xfrm>
          <a:custGeom>
            <a:avLst/>
            <a:gdLst>
              <a:gd name="T0" fmla="*/ 11112 w 7"/>
              <a:gd name="T1" fmla="*/ 458788 h 289"/>
              <a:gd name="T2" fmla="*/ 0 w 7"/>
              <a:gd name="T3" fmla="*/ 455613 h 289"/>
              <a:gd name="T4" fmla="*/ 0 w 7"/>
              <a:gd name="T5" fmla="*/ 0 h 289"/>
              <a:gd name="T6" fmla="*/ 11112 w 7"/>
              <a:gd name="T7" fmla="*/ 0 h 289"/>
              <a:gd name="T8" fmla="*/ 11112 w 7"/>
              <a:gd name="T9" fmla="*/ 458788 h 289"/>
              <a:gd name="T10" fmla="*/ 0 60000 65536"/>
              <a:gd name="T11" fmla="*/ 0 60000 65536"/>
              <a:gd name="T12" fmla="*/ 0 60000 65536"/>
              <a:gd name="T13" fmla="*/ 0 60000 65536"/>
              <a:gd name="T14" fmla="*/ 0 60000 65536"/>
              <a:gd name="T15" fmla="*/ 0 w 7"/>
              <a:gd name="T16" fmla="*/ 0 h 289"/>
              <a:gd name="T17" fmla="*/ 7 w 7"/>
              <a:gd name="T18" fmla="*/ 289 h 289"/>
            </a:gdLst>
            <a:ahLst/>
            <a:cxnLst>
              <a:cxn ang="T10">
                <a:pos x="T0" y="T1"/>
              </a:cxn>
              <a:cxn ang="T11">
                <a:pos x="T2" y="T3"/>
              </a:cxn>
              <a:cxn ang="T12">
                <a:pos x="T4" y="T5"/>
              </a:cxn>
              <a:cxn ang="T13">
                <a:pos x="T6" y="T7"/>
              </a:cxn>
              <a:cxn ang="T14">
                <a:pos x="T8" y="T9"/>
              </a:cxn>
            </a:cxnLst>
            <a:rect l="T15" t="T16" r="T17" b="T18"/>
            <a:pathLst>
              <a:path w="7" h="289">
                <a:moveTo>
                  <a:pt x="7" y="289"/>
                </a:moveTo>
                <a:lnTo>
                  <a:pt x="0" y="287"/>
                </a:lnTo>
                <a:lnTo>
                  <a:pt x="0" y="0"/>
                </a:lnTo>
                <a:lnTo>
                  <a:pt x="7" y="0"/>
                </a:lnTo>
                <a:lnTo>
                  <a:pt x="7" y="289"/>
                </a:lnTo>
                <a:close/>
              </a:path>
            </a:pathLst>
          </a:custGeom>
          <a:solidFill>
            <a:srgbClr val="F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85" name="Freeform 1251"/>
          <p:cNvSpPr>
            <a:spLocks/>
          </p:cNvSpPr>
          <p:nvPr/>
        </p:nvSpPr>
        <p:spPr bwMode="auto">
          <a:xfrm>
            <a:off x="2420938" y="1406525"/>
            <a:ext cx="9525" cy="458788"/>
          </a:xfrm>
          <a:custGeom>
            <a:avLst/>
            <a:gdLst>
              <a:gd name="T0" fmla="*/ 9525 w 6"/>
              <a:gd name="T1" fmla="*/ 458788 h 289"/>
              <a:gd name="T2" fmla="*/ 0 w 6"/>
              <a:gd name="T3" fmla="*/ 458788 h 289"/>
              <a:gd name="T4" fmla="*/ 0 w 6"/>
              <a:gd name="T5" fmla="*/ 0 h 289"/>
              <a:gd name="T6" fmla="*/ 9525 w 6"/>
              <a:gd name="T7" fmla="*/ 3175 h 289"/>
              <a:gd name="T8" fmla="*/ 9525 w 6"/>
              <a:gd name="T9" fmla="*/ 458788 h 289"/>
              <a:gd name="T10" fmla="*/ 0 60000 65536"/>
              <a:gd name="T11" fmla="*/ 0 60000 65536"/>
              <a:gd name="T12" fmla="*/ 0 60000 65536"/>
              <a:gd name="T13" fmla="*/ 0 60000 65536"/>
              <a:gd name="T14" fmla="*/ 0 60000 65536"/>
              <a:gd name="T15" fmla="*/ 0 w 6"/>
              <a:gd name="T16" fmla="*/ 0 h 289"/>
              <a:gd name="T17" fmla="*/ 6 w 6"/>
              <a:gd name="T18" fmla="*/ 289 h 289"/>
            </a:gdLst>
            <a:ahLst/>
            <a:cxnLst>
              <a:cxn ang="T10">
                <a:pos x="T0" y="T1"/>
              </a:cxn>
              <a:cxn ang="T11">
                <a:pos x="T2" y="T3"/>
              </a:cxn>
              <a:cxn ang="T12">
                <a:pos x="T4" y="T5"/>
              </a:cxn>
              <a:cxn ang="T13">
                <a:pos x="T6" y="T7"/>
              </a:cxn>
              <a:cxn ang="T14">
                <a:pos x="T8" y="T9"/>
              </a:cxn>
            </a:cxnLst>
            <a:rect l="T15" t="T16" r="T17" b="T18"/>
            <a:pathLst>
              <a:path w="6" h="289">
                <a:moveTo>
                  <a:pt x="6" y="289"/>
                </a:moveTo>
                <a:lnTo>
                  <a:pt x="0" y="289"/>
                </a:lnTo>
                <a:lnTo>
                  <a:pt x="0" y="0"/>
                </a:lnTo>
                <a:lnTo>
                  <a:pt x="6" y="2"/>
                </a:lnTo>
                <a:lnTo>
                  <a:pt x="6" y="28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86" name="Freeform 1252"/>
          <p:cNvSpPr>
            <a:spLocks/>
          </p:cNvSpPr>
          <p:nvPr/>
        </p:nvSpPr>
        <p:spPr bwMode="auto">
          <a:xfrm>
            <a:off x="2413000" y="1403350"/>
            <a:ext cx="7938" cy="461963"/>
          </a:xfrm>
          <a:custGeom>
            <a:avLst/>
            <a:gdLst>
              <a:gd name="T0" fmla="*/ 7938 w 5"/>
              <a:gd name="T1" fmla="*/ 461963 h 291"/>
              <a:gd name="T2" fmla="*/ 0 w 5"/>
              <a:gd name="T3" fmla="*/ 457200 h 291"/>
              <a:gd name="T4" fmla="*/ 0 w 5"/>
              <a:gd name="T5" fmla="*/ 0 h 291"/>
              <a:gd name="T6" fmla="*/ 7938 w 5"/>
              <a:gd name="T7" fmla="*/ 3175 h 291"/>
              <a:gd name="T8" fmla="*/ 7938 w 5"/>
              <a:gd name="T9" fmla="*/ 461963 h 291"/>
              <a:gd name="T10" fmla="*/ 0 60000 65536"/>
              <a:gd name="T11" fmla="*/ 0 60000 65536"/>
              <a:gd name="T12" fmla="*/ 0 60000 65536"/>
              <a:gd name="T13" fmla="*/ 0 60000 65536"/>
              <a:gd name="T14" fmla="*/ 0 60000 65536"/>
              <a:gd name="T15" fmla="*/ 0 w 5"/>
              <a:gd name="T16" fmla="*/ 0 h 291"/>
              <a:gd name="T17" fmla="*/ 5 w 5"/>
              <a:gd name="T18" fmla="*/ 291 h 291"/>
            </a:gdLst>
            <a:ahLst/>
            <a:cxnLst>
              <a:cxn ang="T10">
                <a:pos x="T0" y="T1"/>
              </a:cxn>
              <a:cxn ang="T11">
                <a:pos x="T2" y="T3"/>
              </a:cxn>
              <a:cxn ang="T12">
                <a:pos x="T4" y="T5"/>
              </a:cxn>
              <a:cxn ang="T13">
                <a:pos x="T6" y="T7"/>
              </a:cxn>
              <a:cxn ang="T14">
                <a:pos x="T8" y="T9"/>
              </a:cxn>
            </a:cxnLst>
            <a:rect l="T15" t="T16" r="T17" b="T18"/>
            <a:pathLst>
              <a:path w="5" h="291">
                <a:moveTo>
                  <a:pt x="5" y="291"/>
                </a:moveTo>
                <a:lnTo>
                  <a:pt x="0" y="288"/>
                </a:lnTo>
                <a:lnTo>
                  <a:pt x="0" y="0"/>
                </a:lnTo>
                <a:lnTo>
                  <a:pt x="5" y="2"/>
                </a:lnTo>
                <a:lnTo>
                  <a:pt x="5" y="29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87" name="Freeform 1253"/>
          <p:cNvSpPr>
            <a:spLocks/>
          </p:cNvSpPr>
          <p:nvPr/>
        </p:nvSpPr>
        <p:spPr bwMode="auto">
          <a:xfrm>
            <a:off x="2406650" y="1400175"/>
            <a:ext cx="6350" cy="460375"/>
          </a:xfrm>
          <a:custGeom>
            <a:avLst/>
            <a:gdLst>
              <a:gd name="T0" fmla="*/ 6350 w 4"/>
              <a:gd name="T1" fmla="*/ 460375 h 290"/>
              <a:gd name="T2" fmla="*/ 0 w 4"/>
              <a:gd name="T3" fmla="*/ 458788 h 290"/>
              <a:gd name="T4" fmla="*/ 0 w 4"/>
              <a:gd name="T5" fmla="*/ 0 h 290"/>
              <a:gd name="T6" fmla="*/ 6350 w 4"/>
              <a:gd name="T7" fmla="*/ 3175 h 290"/>
              <a:gd name="T8" fmla="*/ 6350 w 4"/>
              <a:gd name="T9" fmla="*/ 460375 h 290"/>
              <a:gd name="T10" fmla="*/ 0 60000 65536"/>
              <a:gd name="T11" fmla="*/ 0 60000 65536"/>
              <a:gd name="T12" fmla="*/ 0 60000 65536"/>
              <a:gd name="T13" fmla="*/ 0 60000 65536"/>
              <a:gd name="T14" fmla="*/ 0 60000 65536"/>
              <a:gd name="T15" fmla="*/ 0 w 4"/>
              <a:gd name="T16" fmla="*/ 0 h 290"/>
              <a:gd name="T17" fmla="*/ 4 w 4"/>
              <a:gd name="T18" fmla="*/ 290 h 290"/>
            </a:gdLst>
            <a:ahLst/>
            <a:cxnLst>
              <a:cxn ang="T10">
                <a:pos x="T0" y="T1"/>
              </a:cxn>
              <a:cxn ang="T11">
                <a:pos x="T2" y="T3"/>
              </a:cxn>
              <a:cxn ang="T12">
                <a:pos x="T4" y="T5"/>
              </a:cxn>
              <a:cxn ang="T13">
                <a:pos x="T6" y="T7"/>
              </a:cxn>
              <a:cxn ang="T14">
                <a:pos x="T8" y="T9"/>
              </a:cxn>
            </a:cxnLst>
            <a:rect l="T15" t="T16" r="T17" b="T18"/>
            <a:pathLst>
              <a:path w="4" h="290">
                <a:moveTo>
                  <a:pt x="4" y="290"/>
                </a:moveTo>
                <a:lnTo>
                  <a:pt x="0" y="289"/>
                </a:lnTo>
                <a:lnTo>
                  <a:pt x="0" y="0"/>
                </a:lnTo>
                <a:lnTo>
                  <a:pt x="4" y="2"/>
                </a:lnTo>
                <a:lnTo>
                  <a:pt x="4" y="290"/>
                </a:lnTo>
                <a:close/>
              </a:path>
            </a:pathLst>
          </a:custGeom>
          <a:solidFill>
            <a:srgbClr val="F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88" name="Freeform 1254"/>
          <p:cNvSpPr>
            <a:spLocks/>
          </p:cNvSpPr>
          <p:nvPr/>
        </p:nvSpPr>
        <p:spPr bwMode="auto">
          <a:xfrm>
            <a:off x="2401888" y="1397000"/>
            <a:ext cx="4762" cy="461963"/>
          </a:xfrm>
          <a:custGeom>
            <a:avLst/>
            <a:gdLst>
              <a:gd name="T0" fmla="*/ 4762 w 3"/>
              <a:gd name="T1" fmla="*/ 461963 h 291"/>
              <a:gd name="T2" fmla="*/ 0 w 3"/>
              <a:gd name="T3" fmla="*/ 458788 h 291"/>
              <a:gd name="T4" fmla="*/ 0 w 3"/>
              <a:gd name="T5" fmla="*/ 0 h 291"/>
              <a:gd name="T6" fmla="*/ 4762 w 3"/>
              <a:gd name="T7" fmla="*/ 3175 h 291"/>
              <a:gd name="T8" fmla="*/ 4762 w 3"/>
              <a:gd name="T9" fmla="*/ 461963 h 291"/>
              <a:gd name="T10" fmla="*/ 0 60000 65536"/>
              <a:gd name="T11" fmla="*/ 0 60000 65536"/>
              <a:gd name="T12" fmla="*/ 0 60000 65536"/>
              <a:gd name="T13" fmla="*/ 0 60000 65536"/>
              <a:gd name="T14" fmla="*/ 0 60000 65536"/>
              <a:gd name="T15" fmla="*/ 0 w 3"/>
              <a:gd name="T16" fmla="*/ 0 h 291"/>
              <a:gd name="T17" fmla="*/ 3 w 3"/>
              <a:gd name="T18" fmla="*/ 291 h 291"/>
            </a:gdLst>
            <a:ahLst/>
            <a:cxnLst>
              <a:cxn ang="T10">
                <a:pos x="T0" y="T1"/>
              </a:cxn>
              <a:cxn ang="T11">
                <a:pos x="T2" y="T3"/>
              </a:cxn>
              <a:cxn ang="T12">
                <a:pos x="T4" y="T5"/>
              </a:cxn>
              <a:cxn ang="T13">
                <a:pos x="T6" y="T7"/>
              </a:cxn>
              <a:cxn ang="T14">
                <a:pos x="T8" y="T9"/>
              </a:cxn>
            </a:cxnLst>
            <a:rect l="T15" t="T16" r="T17" b="T18"/>
            <a:pathLst>
              <a:path w="3" h="291">
                <a:moveTo>
                  <a:pt x="3" y="291"/>
                </a:moveTo>
                <a:lnTo>
                  <a:pt x="0" y="289"/>
                </a:lnTo>
                <a:lnTo>
                  <a:pt x="0" y="0"/>
                </a:lnTo>
                <a:lnTo>
                  <a:pt x="3" y="2"/>
                </a:lnTo>
                <a:lnTo>
                  <a:pt x="3" y="291"/>
                </a:lnTo>
                <a:close/>
              </a:path>
            </a:pathLst>
          </a:custGeom>
          <a:solidFill>
            <a:srgbClr val="F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89" name="Freeform 1255"/>
          <p:cNvSpPr>
            <a:spLocks/>
          </p:cNvSpPr>
          <p:nvPr/>
        </p:nvSpPr>
        <p:spPr bwMode="auto">
          <a:xfrm>
            <a:off x="2398713" y="1393825"/>
            <a:ext cx="3175" cy="461963"/>
          </a:xfrm>
          <a:custGeom>
            <a:avLst/>
            <a:gdLst>
              <a:gd name="T0" fmla="*/ 3175 w 2"/>
              <a:gd name="T1" fmla="*/ 461963 h 291"/>
              <a:gd name="T2" fmla="*/ 0 w 2"/>
              <a:gd name="T3" fmla="*/ 457200 h 291"/>
              <a:gd name="T4" fmla="*/ 0 w 2"/>
              <a:gd name="T5" fmla="*/ 0 h 291"/>
              <a:gd name="T6" fmla="*/ 3175 w 2"/>
              <a:gd name="T7" fmla="*/ 3175 h 291"/>
              <a:gd name="T8" fmla="*/ 3175 w 2"/>
              <a:gd name="T9" fmla="*/ 461963 h 291"/>
              <a:gd name="T10" fmla="*/ 0 60000 65536"/>
              <a:gd name="T11" fmla="*/ 0 60000 65536"/>
              <a:gd name="T12" fmla="*/ 0 60000 65536"/>
              <a:gd name="T13" fmla="*/ 0 60000 65536"/>
              <a:gd name="T14" fmla="*/ 0 60000 65536"/>
              <a:gd name="T15" fmla="*/ 0 w 2"/>
              <a:gd name="T16" fmla="*/ 0 h 291"/>
              <a:gd name="T17" fmla="*/ 2 w 2"/>
              <a:gd name="T18" fmla="*/ 291 h 291"/>
            </a:gdLst>
            <a:ahLst/>
            <a:cxnLst>
              <a:cxn ang="T10">
                <a:pos x="T0" y="T1"/>
              </a:cxn>
              <a:cxn ang="T11">
                <a:pos x="T2" y="T3"/>
              </a:cxn>
              <a:cxn ang="T12">
                <a:pos x="T4" y="T5"/>
              </a:cxn>
              <a:cxn ang="T13">
                <a:pos x="T6" y="T7"/>
              </a:cxn>
              <a:cxn ang="T14">
                <a:pos x="T8" y="T9"/>
              </a:cxn>
            </a:cxnLst>
            <a:rect l="T15" t="T16" r="T17" b="T18"/>
            <a:pathLst>
              <a:path w="2" h="291">
                <a:moveTo>
                  <a:pt x="2" y="291"/>
                </a:moveTo>
                <a:lnTo>
                  <a:pt x="0" y="288"/>
                </a:lnTo>
                <a:lnTo>
                  <a:pt x="0" y="0"/>
                </a:lnTo>
                <a:lnTo>
                  <a:pt x="2" y="2"/>
                </a:lnTo>
                <a:lnTo>
                  <a:pt x="2" y="291"/>
                </a:lnTo>
                <a:close/>
              </a:path>
            </a:pathLst>
          </a:custGeom>
          <a:solidFill>
            <a:srgbClr val="E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90" name="Freeform 1256"/>
          <p:cNvSpPr>
            <a:spLocks/>
          </p:cNvSpPr>
          <p:nvPr/>
        </p:nvSpPr>
        <p:spPr bwMode="auto">
          <a:xfrm>
            <a:off x="2397125" y="1390650"/>
            <a:ext cx="1588" cy="460375"/>
          </a:xfrm>
          <a:custGeom>
            <a:avLst/>
            <a:gdLst>
              <a:gd name="T0" fmla="*/ 1588 w 1"/>
              <a:gd name="T1" fmla="*/ 460375 h 290"/>
              <a:gd name="T2" fmla="*/ 0 w 1"/>
              <a:gd name="T3" fmla="*/ 455613 h 290"/>
              <a:gd name="T4" fmla="*/ 0 w 1"/>
              <a:gd name="T5" fmla="*/ 0 h 290"/>
              <a:gd name="T6" fmla="*/ 1588 w 1"/>
              <a:gd name="T7" fmla="*/ 3175 h 290"/>
              <a:gd name="T8" fmla="*/ 1588 w 1"/>
              <a:gd name="T9" fmla="*/ 460375 h 290"/>
              <a:gd name="T10" fmla="*/ 0 60000 65536"/>
              <a:gd name="T11" fmla="*/ 0 60000 65536"/>
              <a:gd name="T12" fmla="*/ 0 60000 65536"/>
              <a:gd name="T13" fmla="*/ 0 60000 65536"/>
              <a:gd name="T14" fmla="*/ 0 60000 65536"/>
              <a:gd name="T15" fmla="*/ 0 w 1"/>
              <a:gd name="T16" fmla="*/ 0 h 290"/>
              <a:gd name="T17" fmla="*/ 1 w 1"/>
              <a:gd name="T18" fmla="*/ 290 h 290"/>
            </a:gdLst>
            <a:ahLst/>
            <a:cxnLst>
              <a:cxn ang="T10">
                <a:pos x="T0" y="T1"/>
              </a:cxn>
              <a:cxn ang="T11">
                <a:pos x="T2" y="T3"/>
              </a:cxn>
              <a:cxn ang="T12">
                <a:pos x="T4" y="T5"/>
              </a:cxn>
              <a:cxn ang="T13">
                <a:pos x="T6" y="T7"/>
              </a:cxn>
              <a:cxn ang="T14">
                <a:pos x="T8" y="T9"/>
              </a:cxn>
            </a:cxnLst>
            <a:rect l="T15" t="T16" r="T17" b="T18"/>
            <a:pathLst>
              <a:path w="1" h="290">
                <a:moveTo>
                  <a:pt x="1" y="290"/>
                </a:moveTo>
                <a:lnTo>
                  <a:pt x="0" y="287"/>
                </a:lnTo>
                <a:lnTo>
                  <a:pt x="0" y="0"/>
                </a:lnTo>
                <a:lnTo>
                  <a:pt x="1" y="2"/>
                </a:lnTo>
                <a:lnTo>
                  <a:pt x="1" y="290"/>
                </a:lnTo>
                <a:close/>
              </a:path>
            </a:pathLst>
          </a:custGeom>
          <a:solidFill>
            <a:srgbClr val="E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91" name="Freeform 1257"/>
          <p:cNvSpPr>
            <a:spLocks/>
          </p:cNvSpPr>
          <p:nvPr/>
        </p:nvSpPr>
        <p:spPr bwMode="auto">
          <a:xfrm>
            <a:off x="2397125" y="1346200"/>
            <a:ext cx="230188" cy="66675"/>
          </a:xfrm>
          <a:custGeom>
            <a:avLst/>
            <a:gdLst>
              <a:gd name="T0" fmla="*/ 147638 w 145"/>
              <a:gd name="T1" fmla="*/ 0 h 42"/>
              <a:gd name="T2" fmla="*/ 161925 w 145"/>
              <a:gd name="T3" fmla="*/ 0 h 42"/>
              <a:gd name="T4" fmla="*/ 174625 w 145"/>
              <a:gd name="T5" fmla="*/ 1588 h 42"/>
              <a:gd name="T6" fmla="*/ 185738 w 145"/>
              <a:gd name="T7" fmla="*/ 3175 h 42"/>
              <a:gd name="T8" fmla="*/ 198438 w 145"/>
              <a:gd name="T9" fmla="*/ 4762 h 42"/>
              <a:gd name="T10" fmla="*/ 206375 w 145"/>
              <a:gd name="T11" fmla="*/ 6350 h 42"/>
              <a:gd name="T12" fmla="*/ 214313 w 145"/>
              <a:gd name="T13" fmla="*/ 9525 h 42"/>
              <a:gd name="T14" fmla="*/ 220663 w 145"/>
              <a:gd name="T15" fmla="*/ 12700 h 42"/>
              <a:gd name="T16" fmla="*/ 225425 w 145"/>
              <a:gd name="T17" fmla="*/ 15875 h 42"/>
              <a:gd name="T18" fmla="*/ 230188 w 145"/>
              <a:gd name="T19" fmla="*/ 19050 h 42"/>
              <a:gd name="T20" fmla="*/ 230188 w 145"/>
              <a:gd name="T21" fmla="*/ 22225 h 42"/>
              <a:gd name="T22" fmla="*/ 230188 w 145"/>
              <a:gd name="T23" fmla="*/ 26988 h 42"/>
              <a:gd name="T24" fmla="*/ 225425 w 145"/>
              <a:gd name="T25" fmla="*/ 33338 h 42"/>
              <a:gd name="T26" fmla="*/ 220663 w 145"/>
              <a:gd name="T27" fmla="*/ 36512 h 42"/>
              <a:gd name="T28" fmla="*/ 214313 w 145"/>
              <a:gd name="T29" fmla="*/ 41275 h 42"/>
              <a:gd name="T30" fmla="*/ 206375 w 145"/>
              <a:gd name="T31" fmla="*/ 46037 h 42"/>
              <a:gd name="T32" fmla="*/ 196850 w 145"/>
              <a:gd name="T33" fmla="*/ 49212 h 42"/>
              <a:gd name="T34" fmla="*/ 185738 w 145"/>
              <a:gd name="T35" fmla="*/ 52388 h 42"/>
              <a:gd name="T36" fmla="*/ 174625 w 145"/>
              <a:gd name="T37" fmla="*/ 55563 h 42"/>
              <a:gd name="T38" fmla="*/ 161925 w 145"/>
              <a:gd name="T39" fmla="*/ 58738 h 42"/>
              <a:gd name="T40" fmla="*/ 147638 w 145"/>
              <a:gd name="T41" fmla="*/ 61913 h 42"/>
              <a:gd name="T42" fmla="*/ 133350 w 145"/>
              <a:gd name="T43" fmla="*/ 63500 h 42"/>
              <a:gd name="T44" fmla="*/ 120650 w 145"/>
              <a:gd name="T45" fmla="*/ 65088 h 42"/>
              <a:gd name="T46" fmla="*/ 104775 w 145"/>
              <a:gd name="T47" fmla="*/ 65088 h 42"/>
              <a:gd name="T48" fmla="*/ 82550 w 145"/>
              <a:gd name="T49" fmla="*/ 66675 h 42"/>
              <a:gd name="T50" fmla="*/ 68263 w 145"/>
              <a:gd name="T51" fmla="*/ 66675 h 42"/>
              <a:gd name="T52" fmla="*/ 55563 w 145"/>
              <a:gd name="T53" fmla="*/ 65088 h 42"/>
              <a:gd name="T54" fmla="*/ 44450 w 145"/>
              <a:gd name="T55" fmla="*/ 63500 h 42"/>
              <a:gd name="T56" fmla="*/ 33338 w 145"/>
              <a:gd name="T57" fmla="*/ 63500 h 42"/>
              <a:gd name="T58" fmla="*/ 23813 w 145"/>
              <a:gd name="T59" fmla="*/ 60325 h 42"/>
              <a:gd name="T60" fmla="*/ 15875 w 145"/>
              <a:gd name="T61" fmla="*/ 57150 h 42"/>
              <a:gd name="T62" fmla="*/ 9525 w 145"/>
              <a:gd name="T63" fmla="*/ 53975 h 42"/>
              <a:gd name="T64" fmla="*/ 4763 w 145"/>
              <a:gd name="T65" fmla="*/ 50800 h 42"/>
              <a:gd name="T66" fmla="*/ 1588 w 145"/>
              <a:gd name="T67" fmla="*/ 47625 h 42"/>
              <a:gd name="T68" fmla="*/ 0 w 145"/>
              <a:gd name="T69" fmla="*/ 44450 h 42"/>
              <a:gd name="T70" fmla="*/ 1588 w 145"/>
              <a:gd name="T71" fmla="*/ 39687 h 42"/>
              <a:gd name="T72" fmla="*/ 4763 w 145"/>
              <a:gd name="T73" fmla="*/ 33338 h 42"/>
              <a:gd name="T74" fmla="*/ 9525 w 145"/>
              <a:gd name="T75" fmla="*/ 30163 h 42"/>
              <a:gd name="T76" fmla="*/ 15875 w 145"/>
              <a:gd name="T77" fmla="*/ 25400 h 42"/>
              <a:gd name="T78" fmla="*/ 23813 w 145"/>
              <a:gd name="T79" fmla="*/ 22225 h 42"/>
              <a:gd name="T80" fmla="*/ 34925 w 145"/>
              <a:gd name="T81" fmla="*/ 17462 h 42"/>
              <a:gd name="T82" fmla="*/ 44450 w 145"/>
              <a:gd name="T83" fmla="*/ 14288 h 42"/>
              <a:gd name="T84" fmla="*/ 55563 w 145"/>
              <a:gd name="T85" fmla="*/ 11112 h 42"/>
              <a:gd name="T86" fmla="*/ 68263 w 145"/>
              <a:gd name="T87" fmla="*/ 7938 h 42"/>
              <a:gd name="T88" fmla="*/ 82550 w 145"/>
              <a:gd name="T89" fmla="*/ 4762 h 42"/>
              <a:gd name="T90" fmla="*/ 96838 w 145"/>
              <a:gd name="T91" fmla="*/ 4762 h 42"/>
              <a:gd name="T92" fmla="*/ 111125 w 145"/>
              <a:gd name="T93" fmla="*/ 1588 h 42"/>
              <a:gd name="T94" fmla="*/ 127000 w 145"/>
              <a:gd name="T95" fmla="*/ 1588 h 42"/>
              <a:gd name="T96" fmla="*/ 147638 w 145"/>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5"/>
              <a:gd name="T148" fmla="*/ 0 h 42"/>
              <a:gd name="T149" fmla="*/ 145 w 145"/>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5" h="42">
                <a:moveTo>
                  <a:pt x="93" y="0"/>
                </a:moveTo>
                <a:lnTo>
                  <a:pt x="102" y="0"/>
                </a:lnTo>
                <a:lnTo>
                  <a:pt x="110" y="1"/>
                </a:lnTo>
                <a:lnTo>
                  <a:pt x="117" y="2"/>
                </a:lnTo>
                <a:lnTo>
                  <a:pt x="125" y="3"/>
                </a:lnTo>
                <a:lnTo>
                  <a:pt x="130" y="4"/>
                </a:lnTo>
                <a:lnTo>
                  <a:pt x="135" y="6"/>
                </a:lnTo>
                <a:lnTo>
                  <a:pt x="139" y="8"/>
                </a:lnTo>
                <a:lnTo>
                  <a:pt x="142" y="10"/>
                </a:lnTo>
                <a:lnTo>
                  <a:pt x="145" y="12"/>
                </a:lnTo>
                <a:lnTo>
                  <a:pt x="145" y="14"/>
                </a:lnTo>
                <a:lnTo>
                  <a:pt x="145" y="17"/>
                </a:lnTo>
                <a:lnTo>
                  <a:pt x="142" y="21"/>
                </a:lnTo>
                <a:lnTo>
                  <a:pt x="139" y="23"/>
                </a:lnTo>
                <a:lnTo>
                  <a:pt x="135" y="26"/>
                </a:lnTo>
                <a:lnTo>
                  <a:pt x="130" y="29"/>
                </a:lnTo>
                <a:lnTo>
                  <a:pt x="124" y="31"/>
                </a:lnTo>
                <a:lnTo>
                  <a:pt x="117" y="33"/>
                </a:lnTo>
                <a:lnTo>
                  <a:pt x="110" y="35"/>
                </a:lnTo>
                <a:lnTo>
                  <a:pt x="102" y="37"/>
                </a:lnTo>
                <a:lnTo>
                  <a:pt x="93" y="39"/>
                </a:lnTo>
                <a:lnTo>
                  <a:pt x="84" y="40"/>
                </a:lnTo>
                <a:lnTo>
                  <a:pt x="76" y="41"/>
                </a:lnTo>
                <a:lnTo>
                  <a:pt x="66" y="41"/>
                </a:lnTo>
                <a:lnTo>
                  <a:pt x="52" y="42"/>
                </a:lnTo>
                <a:lnTo>
                  <a:pt x="43" y="42"/>
                </a:lnTo>
                <a:lnTo>
                  <a:pt x="35" y="41"/>
                </a:lnTo>
                <a:lnTo>
                  <a:pt x="28" y="40"/>
                </a:lnTo>
                <a:lnTo>
                  <a:pt x="21" y="40"/>
                </a:lnTo>
                <a:lnTo>
                  <a:pt x="15" y="38"/>
                </a:lnTo>
                <a:lnTo>
                  <a:pt x="10" y="36"/>
                </a:lnTo>
                <a:lnTo>
                  <a:pt x="6" y="34"/>
                </a:lnTo>
                <a:lnTo>
                  <a:pt x="3" y="32"/>
                </a:lnTo>
                <a:lnTo>
                  <a:pt x="1" y="30"/>
                </a:lnTo>
                <a:lnTo>
                  <a:pt x="0" y="28"/>
                </a:lnTo>
                <a:lnTo>
                  <a:pt x="1" y="25"/>
                </a:lnTo>
                <a:lnTo>
                  <a:pt x="3" y="21"/>
                </a:lnTo>
                <a:lnTo>
                  <a:pt x="6" y="19"/>
                </a:lnTo>
                <a:lnTo>
                  <a:pt x="10" y="16"/>
                </a:lnTo>
                <a:lnTo>
                  <a:pt x="15" y="14"/>
                </a:lnTo>
                <a:lnTo>
                  <a:pt x="22" y="11"/>
                </a:lnTo>
                <a:lnTo>
                  <a:pt x="28" y="9"/>
                </a:lnTo>
                <a:lnTo>
                  <a:pt x="35" y="7"/>
                </a:lnTo>
                <a:lnTo>
                  <a:pt x="43" y="5"/>
                </a:lnTo>
                <a:lnTo>
                  <a:pt x="52" y="3"/>
                </a:lnTo>
                <a:lnTo>
                  <a:pt x="61" y="3"/>
                </a:lnTo>
                <a:lnTo>
                  <a:pt x="70" y="1"/>
                </a:lnTo>
                <a:lnTo>
                  <a:pt x="80" y="1"/>
                </a:lnTo>
                <a:lnTo>
                  <a:pt x="93" y="0"/>
                </a:lnTo>
                <a:close/>
              </a:path>
            </a:pathLst>
          </a:custGeom>
          <a:solidFill>
            <a:srgbClr val="B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92" name="Freeform 1258"/>
          <p:cNvSpPr>
            <a:spLocks/>
          </p:cNvSpPr>
          <p:nvPr/>
        </p:nvSpPr>
        <p:spPr bwMode="auto">
          <a:xfrm>
            <a:off x="2397125" y="1825625"/>
            <a:ext cx="230188" cy="44450"/>
          </a:xfrm>
          <a:custGeom>
            <a:avLst/>
            <a:gdLst>
              <a:gd name="T0" fmla="*/ 230188 w 145"/>
              <a:gd name="T1" fmla="*/ 0 h 28"/>
              <a:gd name="T2" fmla="*/ 230188 w 145"/>
              <a:gd name="T3" fmla="*/ 4763 h 28"/>
              <a:gd name="T4" fmla="*/ 225425 w 145"/>
              <a:gd name="T5" fmla="*/ 11113 h 28"/>
              <a:gd name="T6" fmla="*/ 220663 w 145"/>
              <a:gd name="T7" fmla="*/ 15875 h 28"/>
              <a:gd name="T8" fmla="*/ 214313 w 145"/>
              <a:gd name="T9" fmla="*/ 19050 h 28"/>
              <a:gd name="T10" fmla="*/ 206375 w 145"/>
              <a:gd name="T11" fmla="*/ 23812 h 28"/>
              <a:gd name="T12" fmla="*/ 196850 w 145"/>
              <a:gd name="T13" fmla="*/ 26988 h 28"/>
              <a:gd name="T14" fmla="*/ 185738 w 145"/>
              <a:gd name="T15" fmla="*/ 30163 h 28"/>
              <a:gd name="T16" fmla="*/ 174625 w 145"/>
              <a:gd name="T17" fmla="*/ 34925 h 28"/>
              <a:gd name="T18" fmla="*/ 161925 w 145"/>
              <a:gd name="T19" fmla="*/ 36513 h 28"/>
              <a:gd name="T20" fmla="*/ 147638 w 145"/>
              <a:gd name="T21" fmla="*/ 39688 h 28"/>
              <a:gd name="T22" fmla="*/ 133350 w 145"/>
              <a:gd name="T23" fmla="*/ 41275 h 28"/>
              <a:gd name="T24" fmla="*/ 120650 w 145"/>
              <a:gd name="T25" fmla="*/ 44450 h 28"/>
              <a:gd name="T26" fmla="*/ 104775 w 145"/>
              <a:gd name="T27" fmla="*/ 44450 h 28"/>
              <a:gd name="T28" fmla="*/ 82550 w 145"/>
              <a:gd name="T29" fmla="*/ 44450 h 28"/>
              <a:gd name="T30" fmla="*/ 68263 w 145"/>
              <a:gd name="T31" fmla="*/ 44450 h 28"/>
              <a:gd name="T32" fmla="*/ 55563 w 145"/>
              <a:gd name="T33" fmla="*/ 44450 h 28"/>
              <a:gd name="T34" fmla="*/ 44450 w 145"/>
              <a:gd name="T35" fmla="*/ 42863 h 28"/>
              <a:gd name="T36" fmla="*/ 33338 w 145"/>
              <a:gd name="T37" fmla="*/ 39688 h 28"/>
              <a:gd name="T38" fmla="*/ 23813 w 145"/>
              <a:gd name="T39" fmla="*/ 39688 h 28"/>
              <a:gd name="T40" fmla="*/ 15875 w 145"/>
              <a:gd name="T41" fmla="*/ 34925 h 28"/>
              <a:gd name="T42" fmla="*/ 9525 w 145"/>
              <a:gd name="T43" fmla="*/ 33338 h 28"/>
              <a:gd name="T44" fmla="*/ 4763 w 145"/>
              <a:gd name="T45" fmla="*/ 30163 h 28"/>
              <a:gd name="T46" fmla="*/ 1588 w 145"/>
              <a:gd name="T47" fmla="*/ 25400 h 28"/>
              <a:gd name="T48" fmla="*/ 0 w 145"/>
              <a:gd name="T49" fmla="*/ 20638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5"/>
              <a:gd name="T76" fmla="*/ 0 h 28"/>
              <a:gd name="T77" fmla="*/ 145 w 145"/>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5" h="28">
                <a:moveTo>
                  <a:pt x="145" y="0"/>
                </a:moveTo>
                <a:lnTo>
                  <a:pt x="145" y="3"/>
                </a:lnTo>
                <a:lnTo>
                  <a:pt x="142" y="7"/>
                </a:lnTo>
                <a:lnTo>
                  <a:pt x="139" y="10"/>
                </a:lnTo>
                <a:lnTo>
                  <a:pt x="135" y="12"/>
                </a:lnTo>
                <a:lnTo>
                  <a:pt x="130" y="15"/>
                </a:lnTo>
                <a:lnTo>
                  <a:pt x="124" y="17"/>
                </a:lnTo>
                <a:lnTo>
                  <a:pt x="117" y="19"/>
                </a:lnTo>
                <a:lnTo>
                  <a:pt x="110" y="22"/>
                </a:lnTo>
                <a:lnTo>
                  <a:pt x="102" y="23"/>
                </a:lnTo>
                <a:lnTo>
                  <a:pt x="93" y="25"/>
                </a:lnTo>
                <a:lnTo>
                  <a:pt x="84" y="26"/>
                </a:lnTo>
                <a:lnTo>
                  <a:pt x="76" y="28"/>
                </a:lnTo>
                <a:lnTo>
                  <a:pt x="66" y="28"/>
                </a:lnTo>
                <a:lnTo>
                  <a:pt x="52" y="28"/>
                </a:lnTo>
                <a:lnTo>
                  <a:pt x="43" y="28"/>
                </a:lnTo>
                <a:lnTo>
                  <a:pt x="35" y="28"/>
                </a:lnTo>
                <a:lnTo>
                  <a:pt x="28" y="27"/>
                </a:lnTo>
                <a:lnTo>
                  <a:pt x="21" y="25"/>
                </a:lnTo>
                <a:lnTo>
                  <a:pt x="15" y="25"/>
                </a:lnTo>
                <a:lnTo>
                  <a:pt x="10" y="22"/>
                </a:lnTo>
                <a:lnTo>
                  <a:pt x="6" y="21"/>
                </a:lnTo>
                <a:lnTo>
                  <a:pt x="3" y="19"/>
                </a:lnTo>
                <a:lnTo>
                  <a:pt x="1" y="16"/>
                </a:lnTo>
                <a:lnTo>
                  <a:pt x="0" y="1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593" name="Freeform 1259"/>
          <p:cNvSpPr>
            <a:spLocks/>
          </p:cNvSpPr>
          <p:nvPr/>
        </p:nvSpPr>
        <p:spPr bwMode="auto">
          <a:xfrm>
            <a:off x="2397125" y="1346200"/>
            <a:ext cx="230188" cy="66675"/>
          </a:xfrm>
          <a:custGeom>
            <a:avLst/>
            <a:gdLst>
              <a:gd name="T0" fmla="*/ 147638 w 145"/>
              <a:gd name="T1" fmla="*/ 0 h 42"/>
              <a:gd name="T2" fmla="*/ 161925 w 145"/>
              <a:gd name="T3" fmla="*/ 0 h 42"/>
              <a:gd name="T4" fmla="*/ 174625 w 145"/>
              <a:gd name="T5" fmla="*/ 1588 h 42"/>
              <a:gd name="T6" fmla="*/ 185738 w 145"/>
              <a:gd name="T7" fmla="*/ 3175 h 42"/>
              <a:gd name="T8" fmla="*/ 198438 w 145"/>
              <a:gd name="T9" fmla="*/ 4762 h 42"/>
              <a:gd name="T10" fmla="*/ 206375 w 145"/>
              <a:gd name="T11" fmla="*/ 6350 h 42"/>
              <a:gd name="T12" fmla="*/ 214313 w 145"/>
              <a:gd name="T13" fmla="*/ 9525 h 42"/>
              <a:gd name="T14" fmla="*/ 220663 w 145"/>
              <a:gd name="T15" fmla="*/ 12700 h 42"/>
              <a:gd name="T16" fmla="*/ 225425 w 145"/>
              <a:gd name="T17" fmla="*/ 15875 h 42"/>
              <a:gd name="T18" fmla="*/ 230188 w 145"/>
              <a:gd name="T19" fmla="*/ 19050 h 42"/>
              <a:gd name="T20" fmla="*/ 230188 w 145"/>
              <a:gd name="T21" fmla="*/ 22225 h 42"/>
              <a:gd name="T22" fmla="*/ 230188 w 145"/>
              <a:gd name="T23" fmla="*/ 26988 h 42"/>
              <a:gd name="T24" fmla="*/ 225425 w 145"/>
              <a:gd name="T25" fmla="*/ 33338 h 42"/>
              <a:gd name="T26" fmla="*/ 220663 w 145"/>
              <a:gd name="T27" fmla="*/ 36512 h 42"/>
              <a:gd name="T28" fmla="*/ 214313 w 145"/>
              <a:gd name="T29" fmla="*/ 41275 h 42"/>
              <a:gd name="T30" fmla="*/ 206375 w 145"/>
              <a:gd name="T31" fmla="*/ 46037 h 42"/>
              <a:gd name="T32" fmla="*/ 196850 w 145"/>
              <a:gd name="T33" fmla="*/ 49212 h 42"/>
              <a:gd name="T34" fmla="*/ 185738 w 145"/>
              <a:gd name="T35" fmla="*/ 52388 h 42"/>
              <a:gd name="T36" fmla="*/ 174625 w 145"/>
              <a:gd name="T37" fmla="*/ 55563 h 42"/>
              <a:gd name="T38" fmla="*/ 161925 w 145"/>
              <a:gd name="T39" fmla="*/ 58738 h 42"/>
              <a:gd name="T40" fmla="*/ 147638 w 145"/>
              <a:gd name="T41" fmla="*/ 61913 h 42"/>
              <a:gd name="T42" fmla="*/ 133350 w 145"/>
              <a:gd name="T43" fmla="*/ 63500 h 42"/>
              <a:gd name="T44" fmla="*/ 120650 w 145"/>
              <a:gd name="T45" fmla="*/ 65088 h 42"/>
              <a:gd name="T46" fmla="*/ 104775 w 145"/>
              <a:gd name="T47" fmla="*/ 65088 h 42"/>
              <a:gd name="T48" fmla="*/ 82550 w 145"/>
              <a:gd name="T49" fmla="*/ 66675 h 42"/>
              <a:gd name="T50" fmla="*/ 68263 w 145"/>
              <a:gd name="T51" fmla="*/ 66675 h 42"/>
              <a:gd name="T52" fmla="*/ 55563 w 145"/>
              <a:gd name="T53" fmla="*/ 65088 h 42"/>
              <a:gd name="T54" fmla="*/ 44450 w 145"/>
              <a:gd name="T55" fmla="*/ 63500 h 42"/>
              <a:gd name="T56" fmla="*/ 33338 w 145"/>
              <a:gd name="T57" fmla="*/ 63500 h 42"/>
              <a:gd name="T58" fmla="*/ 23813 w 145"/>
              <a:gd name="T59" fmla="*/ 60325 h 42"/>
              <a:gd name="T60" fmla="*/ 15875 w 145"/>
              <a:gd name="T61" fmla="*/ 57150 h 42"/>
              <a:gd name="T62" fmla="*/ 9525 w 145"/>
              <a:gd name="T63" fmla="*/ 53975 h 42"/>
              <a:gd name="T64" fmla="*/ 4763 w 145"/>
              <a:gd name="T65" fmla="*/ 50800 h 42"/>
              <a:gd name="T66" fmla="*/ 1588 w 145"/>
              <a:gd name="T67" fmla="*/ 47625 h 42"/>
              <a:gd name="T68" fmla="*/ 0 w 145"/>
              <a:gd name="T69" fmla="*/ 44450 h 42"/>
              <a:gd name="T70" fmla="*/ 1588 w 145"/>
              <a:gd name="T71" fmla="*/ 39687 h 42"/>
              <a:gd name="T72" fmla="*/ 4763 w 145"/>
              <a:gd name="T73" fmla="*/ 33338 h 42"/>
              <a:gd name="T74" fmla="*/ 9525 w 145"/>
              <a:gd name="T75" fmla="*/ 30163 h 42"/>
              <a:gd name="T76" fmla="*/ 15875 w 145"/>
              <a:gd name="T77" fmla="*/ 25400 h 42"/>
              <a:gd name="T78" fmla="*/ 23813 w 145"/>
              <a:gd name="T79" fmla="*/ 22225 h 42"/>
              <a:gd name="T80" fmla="*/ 34925 w 145"/>
              <a:gd name="T81" fmla="*/ 17462 h 42"/>
              <a:gd name="T82" fmla="*/ 44450 w 145"/>
              <a:gd name="T83" fmla="*/ 14288 h 42"/>
              <a:gd name="T84" fmla="*/ 55563 w 145"/>
              <a:gd name="T85" fmla="*/ 11112 h 42"/>
              <a:gd name="T86" fmla="*/ 68263 w 145"/>
              <a:gd name="T87" fmla="*/ 7938 h 42"/>
              <a:gd name="T88" fmla="*/ 82550 w 145"/>
              <a:gd name="T89" fmla="*/ 4762 h 42"/>
              <a:gd name="T90" fmla="*/ 96838 w 145"/>
              <a:gd name="T91" fmla="*/ 4762 h 42"/>
              <a:gd name="T92" fmla="*/ 111125 w 145"/>
              <a:gd name="T93" fmla="*/ 1588 h 42"/>
              <a:gd name="T94" fmla="*/ 127000 w 145"/>
              <a:gd name="T95" fmla="*/ 1588 h 42"/>
              <a:gd name="T96" fmla="*/ 147638 w 145"/>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5"/>
              <a:gd name="T148" fmla="*/ 0 h 42"/>
              <a:gd name="T149" fmla="*/ 145 w 145"/>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5" h="42">
                <a:moveTo>
                  <a:pt x="93" y="0"/>
                </a:moveTo>
                <a:lnTo>
                  <a:pt x="102" y="0"/>
                </a:lnTo>
                <a:lnTo>
                  <a:pt x="110" y="1"/>
                </a:lnTo>
                <a:lnTo>
                  <a:pt x="117" y="2"/>
                </a:lnTo>
                <a:lnTo>
                  <a:pt x="125" y="3"/>
                </a:lnTo>
                <a:lnTo>
                  <a:pt x="130" y="4"/>
                </a:lnTo>
                <a:lnTo>
                  <a:pt x="135" y="6"/>
                </a:lnTo>
                <a:lnTo>
                  <a:pt x="139" y="8"/>
                </a:lnTo>
                <a:lnTo>
                  <a:pt x="142" y="10"/>
                </a:lnTo>
                <a:lnTo>
                  <a:pt x="145" y="12"/>
                </a:lnTo>
                <a:lnTo>
                  <a:pt x="145" y="14"/>
                </a:lnTo>
                <a:lnTo>
                  <a:pt x="145" y="17"/>
                </a:lnTo>
                <a:lnTo>
                  <a:pt x="142" y="21"/>
                </a:lnTo>
                <a:lnTo>
                  <a:pt x="139" y="23"/>
                </a:lnTo>
                <a:lnTo>
                  <a:pt x="135" y="26"/>
                </a:lnTo>
                <a:lnTo>
                  <a:pt x="130" y="29"/>
                </a:lnTo>
                <a:lnTo>
                  <a:pt x="124" y="31"/>
                </a:lnTo>
                <a:lnTo>
                  <a:pt x="117" y="33"/>
                </a:lnTo>
                <a:lnTo>
                  <a:pt x="110" y="35"/>
                </a:lnTo>
                <a:lnTo>
                  <a:pt x="102" y="37"/>
                </a:lnTo>
                <a:lnTo>
                  <a:pt x="93" y="39"/>
                </a:lnTo>
                <a:lnTo>
                  <a:pt x="84" y="40"/>
                </a:lnTo>
                <a:lnTo>
                  <a:pt x="76" y="41"/>
                </a:lnTo>
                <a:lnTo>
                  <a:pt x="66" y="41"/>
                </a:lnTo>
                <a:lnTo>
                  <a:pt x="52" y="42"/>
                </a:lnTo>
                <a:lnTo>
                  <a:pt x="43" y="42"/>
                </a:lnTo>
                <a:lnTo>
                  <a:pt x="35" y="41"/>
                </a:lnTo>
                <a:lnTo>
                  <a:pt x="28" y="40"/>
                </a:lnTo>
                <a:lnTo>
                  <a:pt x="21" y="40"/>
                </a:lnTo>
                <a:lnTo>
                  <a:pt x="15" y="38"/>
                </a:lnTo>
                <a:lnTo>
                  <a:pt x="10" y="36"/>
                </a:lnTo>
                <a:lnTo>
                  <a:pt x="6" y="34"/>
                </a:lnTo>
                <a:lnTo>
                  <a:pt x="3" y="32"/>
                </a:lnTo>
                <a:lnTo>
                  <a:pt x="1" y="30"/>
                </a:lnTo>
                <a:lnTo>
                  <a:pt x="0" y="28"/>
                </a:lnTo>
                <a:lnTo>
                  <a:pt x="1" y="25"/>
                </a:lnTo>
                <a:lnTo>
                  <a:pt x="3" y="21"/>
                </a:lnTo>
                <a:lnTo>
                  <a:pt x="6" y="19"/>
                </a:lnTo>
                <a:lnTo>
                  <a:pt x="10" y="16"/>
                </a:lnTo>
                <a:lnTo>
                  <a:pt x="15" y="14"/>
                </a:lnTo>
                <a:lnTo>
                  <a:pt x="22" y="11"/>
                </a:lnTo>
                <a:lnTo>
                  <a:pt x="28" y="9"/>
                </a:lnTo>
                <a:lnTo>
                  <a:pt x="35" y="7"/>
                </a:lnTo>
                <a:lnTo>
                  <a:pt x="43" y="5"/>
                </a:lnTo>
                <a:lnTo>
                  <a:pt x="52" y="3"/>
                </a:lnTo>
                <a:lnTo>
                  <a:pt x="61" y="3"/>
                </a:lnTo>
                <a:lnTo>
                  <a:pt x="70" y="1"/>
                </a:lnTo>
                <a:lnTo>
                  <a:pt x="80" y="1"/>
                </a:lnTo>
                <a:lnTo>
                  <a:pt x="93"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594" name="Line 1260"/>
          <p:cNvSpPr>
            <a:spLocks noChangeShapeType="1"/>
          </p:cNvSpPr>
          <p:nvPr/>
        </p:nvSpPr>
        <p:spPr bwMode="auto">
          <a:xfrm flipV="1">
            <a:off x="2627313" y="1368425"/>
            <a:ext cx="0" cy="457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595" name="Line 1261"/>
          <p:cNvSpPr>
            <a:spLocks noChangeShapeType="1"/>
          </p:cNvSpPr>
          <p:nvPr/>
        </p:nvSpPr>
        <p:spPr bwMode="auto">
          <a:xfrm flipV="1">
            <a:off x="2397125" y="1390650"/>
            <a:ext cx="0" cy="4556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596" name="Freeform 1262"/>
          <p:cNvSpPr>
            <a:spLocks/>
          </p:cNvSpPr>
          <p:nvPr/>
        </p:nvSpPr>
        <p:spPr bwMode="auto">
          <a:xfrm>
            <a:off x="2938463" y="1314450"/>
            <a:ext cx="0" cy="515938"/>
          </a:xfrm>
          <a:custGeom>
            <a:avLst/>
            <a:gdLst>
              <a:gd name="T0" fmla="*/ 511175 h 325"/>
              <a:gd name="T1" fmla="*/ 515938 h 325"/>
              <a:gd name="T2" fmla="*/ 4763 h 325"/>
              <a:gd name="T3" fmla="*/ 0 h 325"/>
              <a:gd name="T4" fmla="*/ 511175 h 325"/>
              <a:gd name="T5" fmla="*/ 0 60000 65536"/>
              <a:gd name="T6" fmla="*/ 0 60000 65536"/>
              <a:gd name="T7" fmla="*/ 0 60000 65536"/>
              <a:gd name="T8" fmla="*/ 0 60000 65536"/>
              <a:gd name="T9" fmla="*/ 0 60000 65536"/>
              <a:gd name="T10" fmla="*/ 0 h 325"/>
              <a:gd name="T11" fmla="*/ 325 h 325"/>
            </a:gdLst>
            <a:ahLst/>
            <a:cxnLst>
              <a:cxn ang="T5">
                <a:pos x="0" y="T0"/>
              </a:cxn>
              <a:cxn ang="T6">
                <a:pos x="0" y="T1"/>
              </a:cxn>
              <a:cxn ang="T7">
                <a:pos x="0" y="T2"/>
              </a:cxn>
              <a:cxn ang="T8">
                <a:pos x="0" y="T3"/>
              </a:cxn>
              <a:cxn ang="T9">
                <a:pos x="0" y="T4"/>
              </a:cxn>
            </a:cxnLst>
            <a:rect l="0" t="T10" r="0" b="T11"/>
            <a:pathLst>
              <a:path h="325">
                <a:moveTo>
                  <a:pt x="0" y="322"/>
                </a:moveTo>
                <a:lnTo>
                  <a:pt x="0" y="325"/>
                </a:lnTo>
                <a:lnTo>
                  <a:pt x="0" y="3"/>
                </a:lnTo>
                <a:lnTo>
                  <a:pt x="0" y="0"/>
                </a:lnTo>
                <a:lnTo>
                  <a:pt x="0" y="322"/>
                </a:lnTo>
                <a:close/>
              </a:path>
            </a:pathLst>
          </a:custGeom>
          <a:solidFill>
            <a:srgbClr val="8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97" name="Freeform 1263"/>
          <p:cNvSpPr>
            <a:spLocks/>
          </p:cNvSpPr>
          <p:nvPr/>
        </p:nvSpPr>
        <p:spPr bwMode="auto">
          <a:xfrm>
            <a:off x="2933700" y="1319213"/>
            <a:ext cx="4763" cy="517525"/>
          </a:xfrm>
          <a:custGeom>
            <a:avLst/>
            <a:gdLst>
              <a:gd name="T0" fmla="*/ 4763 w 3"/>
              <a:gd name="T1" fmla="*/ 511175 h 326"/>
              <a:gd name="T2" fmla="*/ 0 w 3"/>
              <a:gd name="T3" fmla="*/ 517525 h 326"/>
              <a:gd name="T4" fmla="*/ 0 w 3"/>
              <a:gd name="T5" fmla="*/ 4762 h 326"/>
              <a:gd name="T6" fmla="*/ 4763 w 3"/>
              <a:gd name="T7" fmla="*/ 0 h 326"/>
              <a:gd name="T8" fmla="*/ 4763 w 3"/>
              <a:gd name="T9" fmla="*/ 511175 h 326"/>
              <a:gd name="T10" fmla="*/ 0 60000 65536"/>
              <a:gd name="T11" fmla="*/ 0 60000 65536"/>
              <a:gd name="T12" fmla="*/ 0 60000 65536"/>
              <a:gd name="T13" fmla="*/ 0 60000 65536"/>
              <a:gd name="T14" fmla="*/ 0 60000 65536"/>
              <a:gd name="T15" fmla="*/ 0 w 3"/>
              <a:gd name="T16" fmla="*/ 0 h 326"/>
              <a:gd name="T17" fmla="*/ 3 w 3"/>
              <a:gd name="T18" fmla="*/ 326 h 326"/>
            </a:gdLst>
            <a:ahLst/>
            <a:cxnLst>
              <a:cxn ang="T10">
                <a:pos x="T0" y="T1"/>
              </a:cxn>
              <a:cxn ang="T11">
                <a:pos x="T2" y="T3"/>
              </a:cxn>
              <a:cxn ang="T12">
                <a:pos x="T4" y="T5"/>
              </a:cxn>
              <a:cxn ang="T13">
                <a:pos x="T6" y="T7"/>
              </a:cxn>
              <a:cxn ang="T14">
                <a:pos x="T8" y="T9"/>
              </a:cxn>
            </a:cxnLst>
            <a:rect l="T15" t="T16" r="T17" b="T18"/>
            <a:pathLst>
              <a:path w="3" h="326">
                <a:moveTo>
                  <a:pt x="3" y="322"/>
                </a:moveTo>
                <a:lnTo>
                  <a:pt x="0" y="326"/>
                </a:lnTo>
                <a:lnTo>
                  <a:pt x="0" y="3"/>
                </a:lnTo>
                <a:lnTo>
                  <a:pt x="3" y="0"/>
                </a:lnTo>
                <a:lnTo>
                  <a:pt x="3" y="322"/>
                </a:lnTo>
                <a:close/>
              </a:path>
            </a:pathLst>
          </a:custGeom>
          <a:solidFill>
            <a:srgbClr val="8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98" name="Freeform 1264"/>
          <p:cNvSpPr>
            <a:spLocks/>
          </p:cNvSpPr>
          <p:nvPr/>
        </p:nvSpPr>
        <p:spPr bwMode="auto">
          <a:xfrm>
            <a:off x="2928938" y="1323975"/>
            <a:ext cx="4762" cy="517525"/>
          </a:xfrm>
          <a:custGeom>
            <a:avLst/>
            <a:gdLst>
              <a:gd name="T0" fmla="*/ 4762 w 3"/>
              <a:gd name="T1" fmla="*/ 512763 h 326"/>
              <a:gd name="T2" fmla="*/ 0 w 3"/>
              <a:gd name="T3" fmla="*/ 517525 h 326"/>
              <a:gd name="T4" fmla="*/ 0 w 3"/>
              <a:gd name="T5" fmla="*/ 3175 h 326"/>
              <a:gd name="T6" fmla="*/ 4762 w 3"/>
              <a:gd name="T7" fmla="*/ 0 h 326"/>
              <a:gd name="T8" fmla="*/ 4762 w 3"/>
              <a:gd name="T9" fmla="*/ 512763 h 326"/>
              <a:gd name="T10" fmla="*/ 0 60000 65536"/>
              <a:gd name="T11" fmla="*/ 0 60000 65536"/>
              <a:gd name="T12" fmla="*/ 0 60000 65536"/>
              <a:gd name="T13" fmla="*/ 0 60000 65536"/>
              <a:gd name="T14" fmla="*/ 0 60000 65536"/>
              <a:gd name="T15" fmla="*/ 0 w 3"/>
              <a:gd name="T16" fmla="*/ 0 h 326"/>
              <a:gd name="T17" fmla="*/ 3 w 3"/>
              <a:gd name="T18" fmla="*/ 326 h 326"/>
            </a:gdLst>
            <a:ahLst/>
            <a:cxnLst>
              <a:cxn ang="T10">
                <a:pos x="T0" y="T1"/>
              </a:cxn>
              <a:cxn ang="T11">
                <a:pos x="T2" y="T3"/>
              </a:cxn>
              <a:cxn ang="T12">
                <a:pos x="T4" y="T5"/>
              </a:cxn>
              <a:cxn ang="T13">
                <a:pos x="T6" y="T7"/>
              </a:cxn>
              <a:cxn ang="T14">
                <a:pos x="T8" y="T9"/>
              </a:cxn>
            </a:cxnLst>
            <a:rect l="T15" t="T16" r="T17" b="T18"/>
            <a:pathLst>
              <a:path w="3" h="326">
                <a:moveTo>
                  <a:pt x="3" y="323"/>
                </a:moveTo>
                <a:lnTo>
                  <a:pt x="0" y="326"/>
                </a:lnTo>
                <a:lnTo>
                  <a:pt x="0" y="2"/>
                </a:lnTo>
                <a:lnTo>
                  <a:pt x="3" y="0"/>
                </a:lnTo>
                <a:lnTo>
                  <a:pt x="3" y="323"/>
                </a:lnTo>
                <a:close/>
              </a:path>
            </a:pathLst>
          </a:custGeom>
          <a:solidFill>
            <a:srgbClr val="9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99" name="Freeform 1265"/>
          <p:cNvSpPr>
            <a:spLocks/>
          </p:cNvSpPr>
          <p:nvPr/>
        </p:nvSpPr>
        <p:spPr bwMode="auto">
          <a:xfrm>
            <a:off x="2922588" y="1327150"/>
            <a:ext cx="6350" cy="517525"/>
          </a:xfrm>
          <a:custGeom>
            <a:avLst/>
            <a:gdLst>
              <a:gd name="T0" fmla="*/ 6350 w 4"/>
              <a:gd name="T1" fmla="*/ 514350 h 326"/>
              <a:gd name="T2" fmla="*/ 0 w 4"/>
              <a:gd name="T3" fmla="*/ 517525 h 326"/>
              <a:gd name="T4" fmla="*/ 0 w 4"/>
              <a:gd name="T5" fmla="*/ 4762 h 326"/>
              <a:gd name="T6" fmla="*/ 6350 w 4"/>
              <a:gd name="T7" fmla="*/ 0 h 326"/>
              <a:gd name="T8" fmla="*/ 6350 w 4"/>
              <a:gd name="T9" fmla="*/ 514350 h 326"/>
              <a:gd name="T10" fmla="*/ 0 60000 65536"/>
              <a:gd name="T11" fmla="*/ 0 60000 65536"/>
              <a:gd name="T12" fmla="*/ 0 60000 65536"/>
              <a:gd name="T13" fmla="*/ 0 60000 65536"/>
              <a:gd name="T14" fmla="*/ 0 60000 65536"/>
              <a:gd name="T15" fmla="*/ 0 w 4"/>
              <a:gd name="T16" fmla="*/ 0 h 326"/>
              <a:gd name="T17" fmla="*/ 4 w 4"/>
              <a:gd name="T18" fmla="*/ 326 h 326"/>
            </a:gdLst>
            <a:ahLst/>
            <a:cxnLst>
              <a:cxn ang="T10">
                <a:pos x="T0" y="T1"/>
              </a:cxn>
              <a:cxn ang="T11">
                <a:pos x="T2" y="T3"/>
              </a:cxn>
              <a:cxn ang="T12">
                <a:pos x="T4" y="T5"/>
              </a:cxn>
              <a:cxn ang="T13">
                <a:pos x="T6" y="T7"/>
              </a:cxn>
              <a:cxn ang="T14">
                <a:pos x="T8" y="T9"/>
              </a:cxn>
            </a:cxnLst>
            <a:rect l="T15" t="T16" r="T17" b="T18"/>
            <a:pathLst>
              <a:path w="4" h="326">
                <a:moveTo>
                  <a:pt x="4" y="324"/>
                </a:moveTo>
                <a:lnTo>
                  <a:pt x="0" y="326"/>
                </a:lnTo>
                <a:lnTo>
                  <a:pt x="0" y="3"/>
                </a:lnTo>
                <a:lnTo>
                  <a:pt x="4" y="0"/>
                </a:lnTo>
                <a:lnTo>
                  <a:pt x="4" y="324"/>
                </a:lnTo>
                <a:close/>
              </a:path>
            </a:pathLst>
          </a:custGeom>
          <a:solidFill>
            <a:srgbClr val="9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00" name="Freeform 1266"/>
          <p:cNvSpPr>
            <a:spLocks/>
          </p:cNvSpPr>
          <p:nvPr/>
        </p:nvSpPr>
        <p:spPr bwMode="auto">
          <a:xfrm>
            <a:off x="2914650" y="1331913"/>
            <a:ext cx="7938" cy="517525"/>
          </a:xfrm>
          <a:custGeom>
            <a:avLst/>
            <a:gdLst>
              <a:gd name="T0" fmla="*/ 7938 w 5"/>
              <a:gd name="T1" fmla="*/ 512763 h 326"/>
              <a:gd name="T2" fmla="*/ 0 w 5"/>
              <a:gd name="T3" fmla="*/ 517525 h 326"/>
              <a:gd name="T4" fmla="*/ 0 w 5"/>
              <a:gd name="T5" fmla="*/ 4762 h 326"/>
              <a:gd name="T6" fmla="*/ 7938 w 5"/>
              <a:gd name="T7" fmla="*/ 0 h 326"/>
              <a:gd name="T8" fmla="*/ 7938 w 5"/>
              <a:gd name="T9" fmla="*/ 512763 h 326"/>
              <a:gd name="T10" fmla="*/ 0 60000 65536"/>
              <a:gd name="T11" fmla="*/ 0 60000 65536"/>
              <a:gd name="T12" fmla="*/ 0 60000 65536"/>
              <a:gd name="T13" fmla="*/ 0 60000 65536"/>
              <a:gd name="T14" fmla="*/ 0 60000 65536"/>
              <a:gd name="T15" fmla="*/ 0 w 5"/>
              <a:gd name="T16" fmla="*/ 0 h 326"/>
              <a:gd name="T17" fmla="*/ 5 w 5"/>
              <a:gd name="T18" fmla="*/ 326 h 326"/>
            </a:gdLst>
            <a:ahLst/>
            <a:cxnLst>
              <a:cxn ang="T10">
                <a:pos x="T0" y="T1"/>
              </a:cxn>
              <a:cxn ang="T11">
                <a:pos x="T2" y="T3"/>
              </a:cxn>
              <a:cxn ang="T12">
                <a:pos x="T4" y="T5"/>
              </a:cxn>
              <a:cxn ang="T13">
                <a:pos x="T6" y="T7"/>
              </a:cxn>
              <a:cxn ang="T14">
                <a:pos x="T8" y="T9"/>
              </a:cxn>
            </a:cxnLst>
            <a:rect l="T15" t="T16" r="T17" b="T18"/>
            <a:pathLst>
              <a:path w="5" h="326">
                <a:moveTo>
                  <a:pt x="5" y="323"/>
                </a:moveTo>
                <a:lnTo>
                  <a:pt x="0" y="326"/>
                </a:lnTo>
                <a:lnTo>
                  <a:pt x="0" y="3"/>
                </a:lnTo>
                <a:lnTo>
                  <a:pt x="5" y="0"/>
                </a:lnTo>
                <a:lnTo>
                  <a:pt x="5" y="323"/>
                </a:lnTo>
                <a:close/>
              </a:path>
            </a:pathLst>
          </a:custGeom>
          <a:solidFill>
            <a:srgbClr val="A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01" name="Freeform 1267"/>
          <p:cNvSpPr>
            <a:spLocks/>
          </p:cNvSpPr>
          <p:nvPr/>
        </p:nvSpPr>
        <p:spPr bwMode="auto">
          <a:xfrm>
            <a:off x="2905125" y="1336675"/>
            <a:ext cx="9525" cy="515938"/>
          </a:xfrm>
          <a:custGeom>
            <a:avLst/>
            <a:gdLst>
              <a:gd name="T0" fmla="*/ 9525 w 6"/>
              <a:gd name="T1" fmla="*/ 512763 h 325"/>
              <a:gd name="T2" fmla="*/ 0 w 6"/>
              <a:gd name="T3" fmla="*/ 515938 h 325"/>
              <a:gd name="T4" fmla="*/ 0 w 6"/>
              <a:gd name="T5" fmla="*/ 3175 h 325"/>
              <a:gd name="T6" fmla="*/ 9525 w 6"/>
              <a:gd name="T7" fmla="*/ 0 h 325"/>
              <a:gd name="T8" fmla="*/ 9525 w 6"/>
              <a:gd name="T9" fmla="*/ 512763 h 325"/>
              <a:gd name="T10" fmla="*/ 0 60000 65536"/>
              <a:gd name="T11" fmla="*/ 0 60000 65536"/>
              <a:gd name="T12" fmla="*/ 0 60000 65536"/>
              <a:gd name="T13" fmla="*/ 0 60000 65536"/>
              <a:gd name="T14" fmla="*/ 0 60000 65536"/>
              <a:gd name="T15" fmla="*/ 0 w 6"/>
              <a:gd name="T16" fmla="*/ 0 h 325"/>
              <a:gd name="T17" fmla="*/ 6 w 6"/>
              <a:gd name="T18" fmla="*/ 325 h 325"/>
            </a:gdLst>
            <a:ahLst/>
            <a:cxnLst>
              <a:cxn ang="T10">
                <a:pos x="T0" y="T1"/>
              </a:cxn>
              <a:cxn ang="T11">
                <a:pos x="T2" y="T3"/>
              </a:cxn>
              <a:cxn ang="T12">
                <a:pos x="T4" y="T5"/>
              </a:cxn>
              <a:cxn ang="T13">
                <a:pos x="T6" y="T7"/>
              </a:cxn>
              <a:cxn ang="T14">
                <a:pos x="T8" y="T9"/>
              </a:cxn>
            </a:cxnLst>
            <a:rect l="T15" t="T16" r="T17" b="T18"/>
            <a:pathLst>
              <a:path w="6" h="325">
                <a:moveTo>
                  <a:pt x="6" y="323"/>
                </a:moveTo>
                <a:lnTo>
                  <a:pt x="0" y="325"/>
                </a:lnTo>
                <a:lnTo>
                  <a:pt x="0" y="2"/>
                </a:lnTo>
                <a:lnTo>
                  <a:pt x="6" y="0"/>
                </a:lnTo>
                <a:lnTo>
                  <a:pt x="6" y="323"/>
                </a:lnTo>
                <a:close/>
              </a:path>
            </a:pathLst>
          </a:custGeom>
          <a:solidFill>
            <a:srgbClr val="A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02" name="Freeform 1268"/>
          <p:cNvSpPr>
            <a:spLocks/>
          </p:cNvSpPr>
          <p:nvPr/>
        </p:nvSpPr>
        <p:spPr bwMode="auto">
          <a:xfrm>
            <a:off x="2894013" y="1339850"/>
            <a:ext cx="11112" cy="515938"/>
          </a:xfrm>
          <a:custGeom>
            <a:avLst/>
            <a:gdLst>
              <a:gd name="T0" fmla="*/ 11112 w 7"/>
              <a:gd name="T1" fmla="*/ 512763 h 325"/>
              <a:gd name="T2" fmla="*/ 0 w 7"/>
              <a:gd name="T3" fmla="*/ 515938 h 325"/>
              <a:gd name="T4" fmla="*/ 0 w 7"/>
              <a:gd name="T5" fmla="*/ 3175 h 325"/>
              <a:gd name="T6" fmla="*/ 11112 w 7"/>
              <a:gd name="T7" fmla="*/ 0 h 325"/>
              <a:gd name="T8" fmla="*/ 11112 w 7"/>
              <a:gd name="T9" fmla="*/ 512763 h 325"/>
              <a:gd name="T10" fmla="*/ 0 60000 65536"/>
              <a:gd name="T11" fmla="*/ 0 60000 65536"/>
              <a:gd name="T12" fmla="*/ 0 60000 65536"/>
              <a:gd name="T13" fmla="*/ 0 60000 65536"/>
              <a:gd name="T14" fmla="*/ 0 60000 65536"/>
              <a:gd name="T15" fmla="*/ 0 w 7"/>
              <a:gd name="T16" fmla="*/ 0 h 325"/>
              <a:gd name="T17" fmla="*/ 7 w 7"/>
              <a:gd name="T18" fmla="*/ 325 h 325"/>
            </a:gdLst>
            <a:ahLst/>
            <a:cxnLst>
              <a:cxn ang="T10">
                <a:pos x="T0" y="T1"/>
              </a:cxn>
              <a:cxn ang="T11">
                <a:pos x="T2" y="T3"/>
              </a:cxn>
              <a:cxn ang="T12">
                <a:pos x="T4" y="T5"/>
              </a:cxn>
              <a:cxn ang="T13">
                <a:pos x="T6" y="T7"/>
              </a:cxn>
              <a:cxn ang="T14">
                <a:pos x="T8" y="T9"/>
              </a:cxn>
            </a:cxnLst>
            <a:rect l="T15" t="T16" r="T17" b="T18"/>
            <a:pathLst>
              <a:path w="7" h="325">
                <a:moveTo>
                  <a:pt x="7" y="323"/>
                </a:moveTo>
                <a:lnTo>
                  <a:pt x="0" y="325"/>
                </a:lnTo>
                <a:lnTo>
                  <a:pt x="0" y="2"/>
                </a:lnTo>
                <a:lnTo>
                  <a:pt x="7" y="0"/>
                </a:lnTo>
                <a:lnTo>
                  <a:pt x="7" y="323"/>
                </a:lnTo>
                <a:close/>
              </a:path>
            </a:pathLst>
          </a:custGeom>
          <a:solidFill>
            <a:srgbClr val="A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03" name="Freeform 1269"/>
          <p:cNvSpPr>
            <a:spLocks/>
          </p:cNvSpPr>
          <p:nvPr/>
        </p:nvSpPr>
        <p:spPr bwMode="auto">
          <a:xfrm>
            <a:off x="2882900" y="1343025"/>
            <a:ext cx="11113" cy="517525"/>
          </a:xfrm>
          <a:custGeom>
            <a:avLst/>
            <a:gdLst>
              <a:gd name="T0" fmla="*/ 11113 w 7"/>
              <a:gd name="T1" fmla="*/ 512763 h 326"/>
              <a:gd name="T2" fmla="*/ 0 w 7"/>
              <a:gd name="T3" fmla="*/ 517525 h 326"/>
              <a:gd name="T4" fmla="*/ 0 w 7"/>
              <a:gd name="T5" fmla="*/ 3175 h 326"/>
              <a:gd name="T6" fmla="*/ 11113 w 7"/>
              <a:gd name="T7" fmla="*/ 0 h 326"/>
              <a:gd name="T8" fmla="*/ 11113 w 7"/>
              <a:gd name="T9" fmla="*/ 512763 h 326"/>
              <a:gd name="T10" fmla="*/ 0 60000 65536"/>
              <a:gd name="T11" fmla="*/ 0 60000 65536"/>
              <a:gd name="T12" fmla="*/ 0 60000 65536"/>
              <a:gd name="T13" fmla="*/ 0 60000 65536"/>
              <a:gd name="T14" fmla="*/ 0 60000 65536"/>
              <a:gd name="T15" fmla="*/ 0 w 7"/>
              <a:gd name="T16" fmla="*/ 0 h 326"/>
              <a:gd name="T17" fmla="*/ 7 w 7"/>
              <a:gd name="T18" fmla="*/ 326 h 326"/>
            </a:gdLst>
            <a:ahLst/>
            <a:cxnLst>
              <a:cxn ang="T10">
                <a:pos x="T0" y="T1"/>
              </a:cxn>
              <a:cxn ang="T11">
                <a:pos x="T2" y="T3"/>
              </a:cxn>
              <a:cxn ang="T12">
                <a:pos x="T4" y="T5"/>
              </a:cxn>
              <a:cxn ang="T13">
                <a:pos x="T6" y="T7"/>
              </a:cxn>
              <a:cxn ang="T14">
                <a:pos x="T8" y="T9"/>
              </a:cxn>
            </a:cxnLst>
            <a:rect l="T15" t="T16" r="T17" b="T18"/>
            <a:pathLst>
              <a:path w="7" h="326">
                <a:moveTo>
                  <a:pt x="7" y="323"/>
                </a:moveTo>
                <a:lnTo>
                  <a:pt x="0" y="326"/>
                </a:lnTo>
                <a:lnTo>
                  <a:pt x="0" y="2"/>
                </a:lnTo>
                <a:lnTo>
                  <a:pt x="7" y="0"/>
                </a:lnTo>
                <a:lnTo>
                  <a:pt x="7" y="323"/>
                </a:lnTo>
                <a:close/>
              </a:path>
            </a:pathLst>
          </a:custGeom>
          <a:solidFill>
            <a:srgbClr val="B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04" name="Freeform 1270"/>
          <p:cNvSpPr>
            <a:spLocks/>
          </p:cNvSpPr>
          <p:nvPr/>
        </p:nvSpPr>
        <p:spPr bwMode="auto">
          <a:xfrm>
            <a:off x="2870200" y="1346200"/>
            <a:ext cx="12700" cy="515938"/>
          </a:xfrm>
          <a:custGeom>
            <a:avLst/>
            <a:gdLst>
              <a:gd name="T0" fmla="*/ 12700 w 8"/>
              <a:gd name="T1" fmla="*/ 514350 h 325"/>
              <a:gd name="T2" fmla="*/ 0 w 8"/>
              <a:gd name="T3" fmla="*/ 515938 h 325"/>
              <a:gd name="T4" fmla="*/ 0 w 8"/>
              <a:gd name="T5" fmla="*/ 4763 h 325"/>
              <a:gd name="T6" fmla="*/ 12700 w 8"/>
              <a:gd name="T7" fmla="*/ 0 h 325"/>
              <a:gd name="T8" fmla="*/ 12700 w 8"/>
              <a:gd name="T9" fmla="*/ 514350 h 325"/>
              <a:gd name="T10" fmla="*/ 0 60000 65536"/>
              <a:gd name="T11" fmla="*/ 0 60000 65536"/>
              <a:gd name="T12" fmla="*/ 0 60000 65536"/>
              <a:gd name="T13" fmla="*/ 0 60000 65536"/>
              <a:gd name="T14" fmla="*/ 0 60000 65536"/>
              <a:gd name="T15" fmla="*/ 0 w 8"/>
              <a:gd name="T16" fmla="*/ 0 h 325"/>
              <a:gd name="T17" fmla="*/ 8 w 8"/>
              <a:gd name="T18" fmla="*/ 325 h 325"/>
            </a:gdLst>
            <a:ahLst/>
            <a:cxnLst>
              <a:cxn ang="T10">
                <a:pos x="T0" y="T1"/>
              </a:cxn>
              <a:cxn ang="T11">
                <a:pos x="T2" y="T3"/>
              </a:cxn>
              <a:cxn ang="T12">
                <a:pos x="T4" y="T5"/>
              </a:cxn>
              <a:cxn ang="T13">
                <a:pos x="T6" y="T7"/>
              </a:cxn>
              <a:cxn ang="T14">
                <a:pos x="T8" y="T9"/>
              </a:cxn>
            </a:cxnLst>
            <a:rect l="T15" t="T16" r="T17" b="T18"/>
            <a:pathLst>
              <a:path w="8" h="325">
                <a:moveTo>
                  <a:pt x="8" y="324"/>
                </a:moveTo>
                <a:lnTo>
                  <a:pt x="0" y="325"/>
                </a:lnTo>
                <a:lnTo>
                  <a:pt x="0" y="3"/>
                </a:lnTo>
                <a:lnTo>
                  <a:pt x="8" y="0"/>
                </a:lnTo>
                <a:lnTo>
                  <a:pt x="8" y="324"/>
                </a:lnTo>
                <a:close/>
              </a:path>
            </a:pathLst>
          </a:custGeom>
          <a:solidFill>
            <a:srgbClr val="B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05" name="Freeform 1271"/>
          <p:cNvSpPr>
            <a:spLocks/>
          </p:cNvSpPr>
          <p:nvPr/>
        </p:nvSpPr>
        <p:spPr bwMode="auto">
          <a:xfrm>
            <a:off x="2855913" y="1350963"/>
            <a:ext cx="14287" cy="514350"/>
          </a:xfrm>
          <a:custGeom>
            <a:avLst/>
            <a:gdLst>
              <a:gd name="T0" fmla="*/ 14287 w 9"/>
              <a:gd name="T1" fmla="*/ 511175 h 324"/>
              <a:gd name="T2" fmla="*/ 0 w 9"/>
              <a:gd name="T3" fmla="*/ 514350 h 324"/>
              <a:gd name="T4" fmla="*/ 0 w 9"/>
              <a:gd name="T5" fmla="*/ 1588 h 324"/>
              <a:gd name="T6" fmla="*/ 14287 w 9"/>
              <a:gd name="T7" fmla="*/ 0 h 324"/>
              <a:gd name="T8" fmla="*/ 14287 w 9"/>
              <a:gd name="T9" fmla="*/ 511175 h 324"/>
              <a:gd name="T10" fmla="*/ 0 60000 65536"/>
              <a:gd name="T11" fmla="*/ 0 60000 65536"/>
              <a:gd name="T12" fmla="*/ 0 60000 65536"/>
              <a:gd name="T13" fmla="*/ 0 60000 65536"/>
              <a:gd name="T14" fmla="*/ 0 60000 65536"/>
              <a:gd name="T15" fmla="*/ 0 w 9"/>
              <a:gd name="T16" fmla="*/ 0 h 324"/>
              <a:gd name="T17" fmla="*/ 9 w 9"/>
              <a:gd name="T18" fmla="*/ 324 h 324"/>
            </a:gdLst>
            <a:ahLst/>
            <a:cxnLst>
              <a:cxn ang="T10">
                <a:pos x="T0" y="T1"/>
              </a:cxn>
              <a:cxn ang="T11">
                <a:pos x="T2" y="T3"/>
              </a:cxn>
              <a:cxn ang="T12">
                <a:pos x="T4" y="T5"/>
              </a:cxn>
              <a:cxn ang="T13">
                <a:pos x="T6" y="T7"/>
              </a:cxn>
              <a:cxn ang="T14">
                <a:pos x="T8" y="T9"/>
              </a:cxn>
            </a:cxnLst>
            <a:rect l="T15" t="T16" r="T17" b="T18"/>
            <a:pathLst>
              <a:path w="9" h="324">
                <a:moveTo>
                  <a:pt x="9" y="322"/>
                </a:moveTo>
                <a:lnTo>
                  <a:pt x="0" y="324"/>
                </a:lnTo>
                <a:lnTo>
                  <a:pt x="0" y="1"/>
                </a:lnTo>
                <a:lnTo>
                  <a:pt x="9" y="0"/>
                </a:lnTo>
                <a:lnTo>
                  <a:pt x="9" y="322"/>
                </a:lnTo>
                <a:close/>
              </a:path>
            </a:pathLst>
          </a:custGeom>
          <a:solidFill>
            <a:srgbClr val="C3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06" name="Freeform 1272"/>
          <p:cNvSpPr>
            <a:spLocks/>
          </p:cNvSpPr>
          <p:nvPr/>
        </p:nvSpPr>
        <p:spPr bwMode="auto">
          <a:xfrm>
            <a:off x="2843213" y="1352550"/>
            <a:ext cx="12700" cy="514350"/>
          </a:xfrm>
          <a:custGeom>
            <a:avLst/>
            <a:gdLst>
              <a:gd name="T0" fmla="*/ 12700 w 8"/>
              <a:gd name="T1" fmla="*/ 512763 h 324"/>
              <a:gd name="T2" fmla="*/ 0 w 8"/>
              <a:gd name="T3" fmla="*/ 514350 h 324"/>
              <a:gd name="T4" fmla="*/ 0 w 8"/>
              <a:gd name="T5" fmla="*/ 1588 h 324"/>
              <a:gd name="T6" fmla="*/ 12700 w 8"/>
              <a:gd name="T7" fmla="*/ 0 h 324"/>
              <a:gd name="T8" fmla="*/ 12700 w 8"/>
              <a:gd name="T9" fmla="*/ 512763 h 324"/>
              <a:gd name="T10" fmla="*/ 0 60000 65536"/>
              <a:gd name="T11" fmla="*/ 0 60000 65536"/>
              <a:gd name="T12" fmla="*/ 0 60000 65536"/>
              <a:gd name="T13" fmla="*/ 0 60000 65536"/>
              <a:gd name="T14" fmla="*/ 0 60000 65536"/>
              <a:gd name="T15" fmla="*/ 0 w 8"/>
              <a:gd name="T16" fmla="*/ 0 h 324"/>
              <a:gd name="T17" fmla="*/ 8 w 8"/>
              <a:gd name="T18" fmla="*/ 324 h 324"/>
            </a:gdLst>
            <a:ahLst/>
            <a:cxnLst>
              <a:cxn ang="T10">
                <a:pos x="T0" y="T1"/>
              </a:cxn>
              <a:cxn ang="T11">
                <a:pos x="T2" y="T3"/>
              </a:cxn>
              <a:cxn ang="T12">
                <a:pos x="T4" y="T5"/>
              </a:cxn>
              <a:cxn ang="T13">
                <a:pos x="T6" y="T7"/>
              </a:cxn>
              <a:cxn ang="T14">
                <a:pos x="T8" y="T9"/>
              </a:cxn>
            </a:cxnLst>
            <a:rect l="T15" t="T16" r="T17" b="T18"/>
            <a:pathLst>
              <a:path w="8" h="324">
                <a:moveTo>
                  <a:pt x="8" y="323"/>
                </a:moveTo>
                <a:lnTo>
                  <a:pt x="0" y="324"/>
                </a:lnTo>
                <a:lnTo>
                  <a:pt x="0" y="1"/>
                </a:lnTo>
                <a:lnTo>
                  <a:pt x="8" y="0"/>
                </a:lnTo>
                <a:lnTo>
                  <a:pt x="8" y="323"/>
                </a:lnTo>
                <a:close/>
              </a:path>
            </a:pathLst>
          </a:custGeom>
          <a:solidFill>
            <a:srgbClr val="C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07" name="Freeform 1273"/>
          <p:cNvSpPr>
            <a:spLocks/>
          </p:cNvSpPr>
          <p:nvPr/>
        </p:nvSpPr>
        <p:spPr bwMode="auto">
          <a:xfrm>
            <a:off x="2828925" y="1354138"/>
            <a:ext cx="14288" cy="515937"/>
          </a:xfrm>
          <a:custGeom>
            <a:avLst/>
            <a:gdLst>
              <a:gd name="T0" fmla="*/ 14288 w 9"/>
              <a:gd name="T1" fmla="*/ 512762 h 325"/>
              <a:gd name="T2" fmla="*/ 0 w 9"/>
              <a:gd name="T3" fmla="*/ 515937 h 325"/>
              <a:gd name="T4" fmla="*/ 0 w 9"/>
              <a:gd name="T5" fmla="*/ 1587 h 325"/>
              <a:gd name="T6" fmla="*/ 14288 w 9"/>
              <a:gd name="T7" fmla="*/ 0 h 325"/>
              <a:gd name="T8" fmla="*/ 14288 w 9"/>
              <a:gd name="T9" fmla="*/ 512762 h 325"/>
              <a:gd name="T10" fmla="*/ 0 60000 65536"/>
              <a:gd name="T11" fmla="*/ 0 60000 65536"/>
              <a:gd name="T12" fmla="*/ 0 60000 65536"/>
              <a:gd name="T13" fmla="*/ 0 60000 65536"/>
              <a:gd name="T14" fmla="*/ 0 60000 65536"/>
              <a:gd name="T15" fmla="*/ 0 w 9"/>
              <a:gd name="T16" fmla="*/ 0 h 325"/>
              <a:gd name="T17" fmla="*/ 9 w 9"/>
              <a:gd name="T18" fmla="*/ 325 h 325"/>
            </a:gdLst>
            <a:ahLst/>
            <a:cxnLst>
              <a:cxn ang="T10">
                <a:pos x="T0" y="T1"/>
              </a:cxn>
              <a:cxn ang="T11">
                <a:pos x="T2" y="T3"/>
              </a:cxn>
              <a:cxn ang="T12">
                <a:pos x="T4" y="T5"/>
              </a:cxn>
              <a:cxn ang="T13">
                <a:pos x="T6" y="T7"/>
              </a:cxn>
              <a:cxn ang="T14">
                <a:pos x="T8" y="T9"/>
              </a:cxn>
            </a:cxnLst>
            <a:rect l="T15" t="T16" r="T17" b="T18"/>
            <a:pathLst>
              <a:path w="9" h="325">
                <a:moveTo>
                  <a:pt x="9" y="323"/>
                </a:moveTo>
                <a:lnTo>
                  <a:pt x="0" y="325"/>
                </a:lnTo>
                <a:lnTo>
                  <a:pt x="0" y="1"/>
                </a:lnTo>
                <a:lnTo>
                  <a:pt x="9" y="0"/>
                </a:lnTo>
                <a:lnTo>
                  <a:pt x="9" y="323"/>
                </a:lnTo>
                <a:close/>
              </a:path>
            </a:pathLst>
          </a:custGeom>
          <a:solidFill>
            <a:srgbClr val="D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08" name="Rectangle 1274"/>
          <p:cNvSpPr>
            <a:spLocks noChangeArrowheads="1"/>
          </p:cNvSpPr>
          <p:nvPr/>
        </p:nvSpPr>
        <p:spPr bwMode="auto">
          <a:xfrm>
            <a:off x="2813050" y="1355725"/>
            <a:ext cx="15875" cy="514350"/>
          </a:xfrm>
          <a:prstGeom prst="rect">
            <a:avLst/>
          </a:prstGeom>
          <a:solidFill>
            <a:srgbClr val="D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609" name="Freeform 1275"/>
          <p:cNvSpPr>
            <a:spLocks/>
          </p:cNvSpPr>
          <p:nvPr/>
        </p:nvSpPr>
        <p:spPr bwMode="auto">
          <a:xfrm>
            <a:off x="2790825" y="1355725"/>
            <a:ext cx="22225" cy="514350"/>
          </a:xfrm>
          <a:custGeom>
            <a:avLst/>
            <a:gdLst>
              <a:gd name="T0" fmla="*/ 22225 w 14"/>
              <a:gd name="T1" fmla="*/ 514350 h 324"/>
              <a:gd name="T2" fmla="*/ 0 w 14"/>
              <a:gd name="T3" fmla="*/ 514350 h 324"/>
              <a:gd name="T4" fmla="*/ 0 w 14"/>
              <a:gd name="T5" fmla="*/ 1588 h 324"/>
              <a:gd name="T6" fmla="*/ 22225 w 14"/>
              <a:gd name="T7" fmla="*/ 0 h 324"/>
              <a:gd name="T8" fmla="*/ 22225 w 14"/>
              <a:gd name="T9" fmla="*/ 514350 h 324"/>
              <a:gd name="T10" fmla="*/ 0 60000 65536"/>
              <a:gd name="T11" fmla="*/ 0 60000 65536"/>
              <a:gd name="T12" fmla="*/ 0 60000 65536"/>
              <a:gd name="T13" fmla="*/ 0 60000 65536"/>
              <a:gd name="T14" fmla="*/ 0 60000 65536"/>
              <a:gd name="T15" fmla="*/ 0 w 14"/>
              <a:gd name="T16" fmla="*/ 0 h 324"/>
              <a:gd name="T17" fmla="*/ 14 w 14"/>
              <a:gd name="T18" fmla="*/ 324 h 324"/>
            </a:gdLst>
            <a:ahLst/>
            <a:cxnLst>
              <a:cxn ang="T10">
                <a:pos x="T0" y="T1"/>
              </a:cxn>
              <a:cxn ang="T11">
                <a:pos x="T2" y="T3"/>
              </a:cxn>
              <a:cxn ang="T12">
                <a:pos x="T4" y="T5"/>
              </a:cxn>
              <a:cxn ang="T13">
                <a:pos x="T6" y="T7"/>
              </a:cxn>
              <a:cxn ang="T14">
                <a:pos x="T8" y="T9"/>
              </a:cxn>
            </a:cxnLst>
            <a:rect l="T15" t="T16" r="T17" b="T18"/>
            <a:pathLst>
              <a:path w="14" h="324">
                <a:moveTo>
                  <a:pt x="14" y="324"/>
                </a:moveTo>
                <a:lnTo>
                  <a:pt x="0" y="324"/>
                </a:lnTo>
                <a:lnTo>
                  <a:pt x="0" y="1"/>
                </a:lnTo>
                <a:lnTo>
                  <a:pt x="14" y="0"/>
                </a:lnTo>
                <a:lnTo>
                  <a:pt x="14" y="324"/>
                </a:lnTo>
                <a:close/>
              </a:path>
            </a:pathLst>
          </a:custGeom>
          <a:solidFill>
            <a:srgbClr val="D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10" name="Rectangle 1276"/>
          <p:cNvSpPr>
            <a:spLocks noChangeArrowheads="1"/>
          </p:cNvSpPr>
          <p:nvPr/>
        </p:nvSpPr>
        <p:spPr bwMode="auto">
          <a:xfrm>
            <a:off x="2778125" y="1357313"/>
            <a:ext cx="12700" cy="512762"/>
          </a:xfrm>
          <a:prstGeom prst="rect">
            <a:avLst/>
          </a:prstGeom>
          <a:solidFill>
            <a:srgbClr val="E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611" name="Freeform 1277"/>
          <p:cNvSpPr>
            <a:spLocks/>
          </p:cNvSpPr>
          <p:nvPr/>
        </p:nvSpPr>
        <p:spPr bwMode="auto">
          <a:xfrm>
            <a:off x="2763838" y="1355725"/>
            <a:ext cx="14287" cy="514350"/>
          </a:xfrm>
          <a:custGeom>
            <a:avLst/>
            <a:gdLst>
              <a:gd name="T0" fmla="*/ 14287 w 9"/>
              <a:gd name="T1" fmla="*/ 514350 h 324"/>
              <a:gd name="T2" fmla="*/ 0 w 9"/>
              <a:gd name="T3" fmla="*/ 514350 h 324"/>
              <a:gd name="T4" fmla="*/ 0 w 9"/>
              <a:gd name="T5" fmla="*/ 0 h 324"/>
              <a:gd name="T6" fmla="*/ 14287 w 9"/>
              <a:gd name="T7" fmla="*/ 1588 h 324"/>
              <a:gd name="T8" fmla="*/ 14287 w 9"/>
              <a:gd name="T9" fmla="*/ 514350 h 324"/>
              <a:gd name="T10" fmla="*/ 0 60000 65536"/>
              <a:gd name="T11" fmla="*/ 0 60000 65536"/>
              <a:gd name="T12" fmla="*/ 0 60000 65536"/>
              <a:gd name="T13" fmla="*/ 0 60000 65536"/>
              <a:gd name="T14" fmla="*/ 0 60000 65536"/>
              <a:gd name="T15" fmla="*/ 0 w 9"/>
              <a:gd name="T16" fmla="*/ 0 h 324"/>
              <a:gd name="T17" fmla="*/ 9 w 9"/>
              <a:gd name="T18" fmla="*/ 324 h 324"/>
            </a:gdLst>
            <a:ahLst/>
            <a:cxnLst>
              <a:cxn ang="T10">
                <a:pos x="T0" y="T1"/>
              </a:cxn>
              <a:cxn ang="T11">
                <a:pos x="T2" y="T3"/>
              </a:cxn>
              <a:cxn ang="T12">
                <a:pos x="T4" y="T5"/>
              </a:cxn>
              <a:cxn ang="T13">
                <a:pos x="T6" y="T7"/>
              </a:cxn>
              <a:cxn ang="T14">
                <a:pos x="T8" y="T9"/>
              </a:cxn>
            </a:cxnLst>
            <a:rect l="T15" t="T16" r="T17" b="T18"/>
            <a:pathLst>
              <a:path w="9" h="324">
                <a:moveTo>
                  <a:pt x="9" y="324"/>
                </a:moveTo>
                <a:lnTo>
                  <a:pt x="0" y="324"/>
                </a:lnTo>
                <a:lnTo>
                  <a:pt x="0" y="0"/>
                </a:lnTo>
                <a:lnTo>
                  <a:pt x="9" y="1"/>
                </a:lnTo>
                <a:lnTo>
                  <a:pt x="9" y="324"/>
                </a:lnTo>
                <a:close/>
              </a:path>
            </a:pathLst>
          </a:custGeom>
          <a:solidFill>
            <a:srgbClr val="E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12" name="Freeform 1278"/>
          <p:cNvSpPr>
            <a:spLocks/>
          </p:cNvSpPr>
          <p:nvPr/>
        </p:nvSpPr>
        <p:spPr bwMode="auto">
          <a:xfrm>
            <a:off x="2752725" y="1355725"/>
            <a:ext cx="11113" cy="514350"/>
          </a:xfrm>
          <a:custGeom>
            <a:avLst/>
            <a:gdLst>
              <a:gd name="T0" fmla="*/ 11113 w 7"/>
              <a:gd name="T1" fmla="*/ 514350 h 324"/>
              <a:gd name="T2" fmla="*/ 0 w 7"/>
              <a:gd name="T3" fmla="*/ 512763 h 324"/>
              <a:gd name="T4" fmla="*/ 0 w 7"/>
              <a:gd name="T5" fmla="*/ 0 h 324"/>
              <a:gd name="T6" fmla="*/ 11113 w 7"/>
              <a:gd name="T7" fmla="*/ 0 h 324"/>
              <a:gd name="T8" fmla="*/ 11113 w 7"/>
              <a:gd name="T9" fmla="*/ 514350 h 324"/>
              <a:gd name="T10" fmla="*/ 0 60000 65536"/>
              <a:gd name="T11" fmla="*/ 0 60000 65536"/>
              <a:gd name="T12" fmla="*/ 0 60000 65536"/>
              <a:gd name="T13" fmla="*/ 0 60000 65536"/>
              <a:gd name="T14" fmla="*/ 0 60000 65536"/>
              <a:gd name="T15" fmla="*/ 0 w 7"/>
              <a:gd name="T16" fmla="*/ 0 h 324"/>
              <a:gd name="T17" fmla="*/ 7 w 7"/>
              <a:gd name="T18" fmla="*/ 324 h 324"/>
            </a:gdLst>
            <a:ahLst/>
            <a:cxnLst>
              <a:cxn ang="T10">
                <a:pos x="T0" y="T1"/>
              </a:cxn>
              <a:cxn ang="T11">
                <a:pos x="T2" y="T3"/>
              </a:cxn>
              <a:cxn ang="T12">
                <a:pos x="T4" y="T5"/>
              </a:cxn>
              <a:cxn ang="T13">
                <a:pos x="T6" y="T7"/>
              </a:cxn>
              <a:cxn ang="T14">
                <a:pos x="T8" y="T9"/>
              </a:cxn>
            </a:cxnLst>
            <a:rect l="T15" t="T16" r="T17" b="T18"/>
            <a:pathLst>
              <a:path w="7" h="324">
                <a:moveTo>
                  <a:pt x="7" y="324"/>
                </a:moveTo>
                <a:lnTo>
                  <a:pt x="0" y="323"/>
                </a:lnTo>
                <a:lnTo>
                  <a:pt x="0" y="0"/>
                </a:lnTo>
                <a:lnTo>
                  <a:pt x="7" y="0"/>
                </a:lnTo>
                <a:lnTo>
                  <a:pt x="7" y="324"/>
                </a:lnTo>
                <a:close/>
              </a:path>
            </a:pathLst>
          </a:custGeom>
          <a:solidFill>
            <a:srgbClr val="F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17613" name="Group 1510"/>
          <p:cNvGrpSpPr>
            <a:grpSpLocks/>
          </p:cNvGrpSpPr>
          <p:nvPr/>
        </p:nvGrpSpPr>
        <p:grpSpPr bwMode="auto">
          <a:xfrm>
            <a:off x="107950" y="403225"/>
            <a:ext cx="4695825" cy="1624013"/>
            <a:chOff x="68" y="254"/>
            <a:chExt cx="2958" cy="1023"/>
          </a:xfrm>
        </p:grpSpPr>
        <p:sp>
          <p:nvSpPr>
            <p:cNvPr id="17640" name="Freeform 1280"/>
            <p:cNvSpPr>
              <a:spLocks/>
            </p:cNvSpPr>
            <p:nvPr/>
          </p:nvSpPr>
          <p:spPr bwMode="auto">
            <a:xfrm>
              <a:off x="1727" y="853"/>
              <a:ext cx="7" cy="324"/>
            </a:xfrm>
            <a:custGeom>
              <a:avLst/>
              <a:gdLst>
                <a:gd name="T0" fmla="*/ 7 w 7"/>
                <a:gd name="T1" fmla="*/ 324 h 324"/>
                <a:gd name="T2" fmla="*/ 0 w 7"/>
                <a:gd name="T3" fmla="*/ 322 h 324"/>
                <a:gd name="T4" fmla="*/ 0 w 7"/>
                <a:gd name="T5" fmla="*/ 0 h 324"/>
                <a:gd name="T6" fmla="*/ 7 w 7"/>
                <a:gd name="T7" fmla="*/ 1 h 324"/>
                <a:gd name="T8" fmla="*/ 7 w 7"/>
                <a:gd name="T9" fmla="*/ 324 h 324"/>
                <a:gd name="T10" fmla="*/ 0 60000 65536"/>
                <a:gd name="T11" fmla="*/ 0 60000 65536"/>
                <a:gd name="T12" fmla="*/ 0 60000 65536"/>
                <a:gd name="T13" fmla="*/ 0 60000 65536"/>
                <a:gd name="T14" fmla="*/ 0 60000 65536"/>
                <a:gd name="T15" fmla="*/ 0 w 7"/>
                <a:gd name="T16" fmla="*/ 0 h 324"/>
                <a:gd name="T17" fmla="*/ 7 w 7"/>
                <a:gd name="T18" fmla="*/ 324 h 324"/>
              </a:gdLst>
              <a:ahLst/>
              <a:cxnLst>
                <a:cxn ang="T10">
                  <a:pos x="T0" y="T1"/>
                </a:cxn>
                <a:cxn ang="T11">
                  <a:pos x="T2" y="T3"/>
                </a:cxn>
                <a:cxn ang="T12">
                  <a:pos x="T4" y="T5"/>
                </a:cxn>
                <a:cxn ang="T13">
                  <a:pos x="T6" y="T7"/>
                </a:cxn>
                <a:cxn ang="T14">
                  <a:pos x="T8" y="T9"/>
                </a:cxn>
              </a:cxnLst>
              <a:rect l="T15" t="T16" r="T17" b="T18"/>
              <a:pathLst>
                <a:path w="7" h="324">
                  <a:moveTo>
                    <a:pt x="7" y="324"/>
                  </a:moveTo>
                  <a:lnTo>
                    <a:pt x="0" y="322"/>
                  </a:lnTo>
                  <a:lnTo>
                    <a:pt x="0" y="0"/>
                  </a:lnTo>
                  <a:lnTo>
                    <a:pt x="7" y="1"/>
                  </a:lnTo>
                  <a:lnTo>
                    <a:pt x="7" y="324"/>
                  </a:lnTo>
                  <a:close/>
                </a:path>
              </a:pathLst>
            </a:custGeom>
            <a:solidFill>
              <a:srgbClr val="F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41" name="Freeform 1281"/>
            <p:cNvSpPr>
              <a:spLocks/>
            </p:cNvSpPr>
            <p:nvPr/>
          </p:nvSpPr>
          <p:spPr bwMode="auto">
            <a:xfrm>
              <a:off x="1721" y="851"/>
              <a:ext cx="6" cy="324"/>
            </a:xfrm>
            <a:custGeom>
              <a:avLst/>
              <a:gdLst>
                <a:gd name="T0" fmla="*/ 6 w 6"/>
                <a:gd name="T1" fmla="*/ 324 h 324"/>
                <a:gd name="T2" fmla="*/ 0 w 6"/>
                <a:gd name="T3" fmla="*/ 324 h 324"/>
                <a:gd name="T4" fmla="*/ 0 w 6"/>
                <a:gd name="T5" fmla="*/ 0 h 324"/>
                <a:gd name="T6" fmla="*/ 6 w 6"/>
                <a:gd name="T7" fmla="*/ 2 h 324"/>
                <a:gd name="T8" fmla="*/ 6 w 6"/>
                <a:gd name="T9" fmla="*/ 324 h 324"/>
                <a:gd name="T10" fmla="*/ 0 60000 65536"/>
                <a:gd name="T11" fmla="*/ 0 60000 65536"/>
                <a:gd name="T12" fmla="*/ 0 60000 65536"/>
                <a:gd name="T13" fmla="*/ 0 60000 65536"/>
                <a:gd name="T14" fmla="*/ 0 60000 65536"/>
                <a:gd name="T15" fmla="*/ 0 w 6"/>
                <a:gd name="T16" fmla="*/ 0 h 324"/>
                <a:gd name="T17" fmla="*/ 6 w 6"/>
                <a:gd name="T18" fmla="*/ 324 h 324"/>
              </a:gdLst>
              <a:ahLst/>
              <a:cxnLst>
                <a:cxn ang="T10">
                  <a:pos x="T0" y="T1"/>
                </a:cxn>
                <a:cxn ang="T11">
                  <a:pos x="T2" y="T3"/>
                </a:cxn>
                <a:cxn ang="T12">
                  <a:pos x="T4" y="T5"/>
                </a:cxn>
                <a:cxn ang="T13">
                  <a:pos x="T6" y="T7"/>
                </a:cxn>
                <a:cxn ang="T14">
                  <a:pos x="T8" y="T9"/>
                </a:cxn>
              </a:cxnLst>
              <a:rect l="T15" t="T16" r="T17" b="T18"/>
              <a:pathLst>
                <a:path w="6" h="324">
                  <a:moveTo>
                    <a:pt x="6" y="324"/>
                  </a:moveTo>
                  <a:lnTo>
                    <a:pt x="0" y="324"/>
                  </a:lnTo>
                  <a:lnTo>
                    <a:pt x="0" y="0"/>
                  </a:lnTo>
                  <a:lnTo>
                    <a:pt x="6" y="2"/>
                  </a:lnTo>
                  <a:lnTo>
                    <a:pt x="6" y="32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42" name="Freeform 1282"/>
            <p:cNvSpPr>
              <a:spLocks/>
            </p:cNvSpPr>
            <p:nvPr/>
          </p:nvSpPr>
          <p:spPr bwMode="auto">
            <a:xfrm>
              <a:off x="1716" y="849"/>
              <a:ext cx="5" cy="326"/>
            </a:xfrm>
            <a:custGeom>
              <a:avLst/>
              <a:gdLst>
                <a:gd name="T0" fmla="*/ 5 w 5"/>
                <a:gd name="T1" fmla="*/ 326 h 326"/>
                <a:gd name="T2" fmla="*/ 0 w 5"/>
                <a:gd name="T3" fmla="*/ 323 h 326"/>
                <a:gd name="T4" fmla="*/ 0 w 5"/>
                <a:gd name="T5" fmla="*/ 0 h 326"/>
                <a:gd name="T6" fmla="*/ 5 w 5"/>
                <a:gd name="T7" fmla="*/ 2 h 326"/>
                <a:gd name="T8" fmla="*/ 5 w 5"/>
                <a:gd name="T9" fmla="*/ 326 h 326"/>
                <a:gd name="T10" fmla="*/ 0 60000 65536"/>
                <a:gd name="T11" fmla="*/ 0 60000 65536"/>
                <a:gd name="T12" fmla="*/ 0 60000 65536"/>
                <a:gd name="T13" fmla="*/ 0 60000 65536"/>
                <a:gd name="T14" fmla="*/ 0 60000 65536"/>
                <a:gd name="T15" fmla="*/ 0 w 5"/>
                <a:gd name="T16" fmla="*/ 0 h 326"/>
                <a:gd name="T17" fmla="*/ 5 w 5"/>
                <a:gd name="T18" fmla="*/ 326 h 326"/>
              </a:gdLst>
              <a:ahLst/>
              <a:cxnLst>
                <a:cxn ang="T10">
                  <a:pos x="T0" y="T1"/>
                </a:cxn>
                <a:cxn ang="T11">
                  <a:pos x="T2" y="T3"/>
                </a:cxn>
                <a:cxn ang="T12">
                  <a:pos x="T4" y="T5"/>
                </a:cxn>
                <a:cxn ang="T13">
                  <a:pos x="T6" y="T7"/>
                </a:cxn>
                <a:cxn ang="T14">
                  <a:pos x="T8" y="T9"/>
                </a:cxn>
              </a:cxnLst>
              <a:rect l="T15" t="T16" r="T17" b="T18"/>
              <a:pathLst>
                <a:path w="5" h="326">
                  <a:moveTo>
                    <a:pt x="5" y="326"/>
                  </a:moveTo>
                  <a:lnTo>
                    <a:pt x="0" y="323"/>
                  </a:lnTo>
                  <a:lnTo>
                    <a:pt x="0" y="0"/>
                  </a:lnTo>
                  <a:lnTo>
                    <a:pt x="5" y="2"/>
                  </a:lnTo>
                  <a:lnTo>
                    <a:pt x="5" y="32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43" name="Freeform 1283"/>
            <p:cNvSpPr>
              <a:spLocks/>
            </p:cNvSpPr>
            <p:nvPr/>
          </p:nvSpPr>
          <p:spPr bwMode="auto">
            <a:xfrm>
              <a:off x="1712" y="848"/>
              <a:ext cx="4" cy="324"/>
            </a:xfrm>
            <a:custGeom>
              <a:avLst/>
              <a:gdLst>
                <a:gd name="T0" fmla="*/ 4 w 4"/>
                <a:gd name="T1" fmla="*/ 324 h 324"/>
                <a:gd name="T2" fmla="*/ 0 w 4"/>
                <a:gd name="T3" fmla="*/ 323 h 324"/>
                <a:gd name="T4" fmla="*/ 0 w 4"/>
                <a:gd name="T5" fmla="*/ 0 h 324"/>
                <a:gd name="T6" fmla="*/ 4 w 4"/>
                <a:gd name="T7" fmla="*/ 1 h 324"/>
                <a:gd name="T8" fmla="*/ 4 w 4"/>
                <a:gd name="T9" fmla="*/ 324 h 324"/>
                <a:gd name="T10" fmla="*/ 0 60000 65536"/>
                <a:gd name="T11" fmla="*/ 0 60000 65536"/>
                <a:gd name="T12" fmla="*/ 0 60000 65536"/>
                <a:gd name="T13" fmla="*/ 0 60000 65536"/>
                <a:gd name="T14" fmla="*/ 0 60000 65536"/>
                <a:gd name="T15" fmla="*/ 0 w 4"/>
                <a:gd name="T16" fmla="*/ 0 h 324"/>
                <a:gd name="T17" fmla="*/ 4 w 4"/>
                <a:gd name="T18" fmla="*/ 324 h 324"/>
              </a:gdLst>
              <a:ahLst/>
              <a:cxnLst>
                <a:cxn ang="T10">
                  <a:pos x="T0" y="T1"/>
                </a:cxn>
                <a:cxn ang="T11">
                  <a:pos x="T2" y="T3"/>
                </a:cxn>
                <a:cxn ang="T12">
                  <a:pos x="T4" y="T5"/>
                </a:cxn>
                <a:cxn ang="T13">
                  <a:pos x="T6" y="T7"/>
                </a:cxn>
                <a:cxn ang="T14">
                  <a:pos x="T8" y="T9"/>
                </a:cxn>
              </a:cxnLst>
              <a:rect l="T15" t="T16" r="T17" b="T18"/>
              <a:pathLst>
                <a:path w="4" h="324">
                  <a:moveTo>
                    <a:pt x="4" y="324"/>
                  </a:moveTo>
                  <a:lnTo>
                    <a:pt x="0" y="323"/>
                  </a:lnTo>
                  <a:lnTo>
                    <a:pt x="0" y="0"/>
                  </a:lnTo>
                  <a:lnTo>
                    <a:pt x="4" y="1"/>
                  </a:lnTo>
                  <a:lnTo>
                    <a:pt x="4" y="324"/>
                  </a:lnTo>
                  <a:close/>
                </a:path>
              </a:pathLst>
            </a:custGeom>
            <a:solidFill>
              <a:srgbClr val="F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44" name="Freeform 1284"/>
            <p:cNvSpPr>
              <a:spLocks/>
            </p:cNvSpPr>
            <p:nvPr/>
          </p:nvSpPr>
          <p:spPr bwMode="auto">
            <a:xfrm>
              <a:off x="1709" y="845"/>
              <a:ext cx="3" cy="326"/>
            </a:xfrm>
            <a:custGeom>
              <a:avLst/>
              <a:gdLst>
                <a:gd name="T0" fmla="*/ 3 w 3"/>
                <a:gd name="T1" fmla="*/ 326 h 326"/>
                <a:gd name="T2" fmla="*/ 0 w 3"/>
                <a:gd name="T3" fmla="*/ 324 h 326"/>
                <a:gd name="T4" fmla="*/ 0 w 3"/>
                <a:gd name="T5" fmla="*/ 0 h 326"/>
                <a:gd name="T6" fmla="*/ 3 w 3"/>
                <a:gd name="T7" fmla="*/ 3 h 326"/>
                <a:gd name="T8" fmla="*/ 3 w 3"/>
                <a:gd name="T9" fmla="*/ 326 h 326"/>
                <a:gd name="T10" fmla="*/ 0 60000 65536"/>
                <a:gd name="T11" fmla="*/ 0 60000 65536"/>
                <a:gd name="T12" fmla="*/ 0 60000 65536"/>
                <a:gd name="T13" fmla="*/ 0 60000 65536"/>
                <a:gd name="T14" fmla="*/ 0 60000 65536"/>
                <a:gd name="T15" fmla="*/ 0 w 3"/>
                <a:gd name="T16" fmla="*/ 0 h 326"/>
                <a:gd name="T17" fmla="*/ 3 w 3"/>
                <a:gd name="T18" fmla="*/ 326 h 326"/>
              </a:gdLst>
              <a:ahLst/>
              <a:cxnLst>
                <a:cxn ang="T10">
                  <a:pos x="T0" y="T1"/>
                </a:cxn>
                <a:cxn ang="T11">
                  <a:pos x="T2" y="T3"/>
                </a:cxn>
                <a:cxn ang="T12">
                  <a:pos x="T4" y="T5"/>
                </a:cxn>
                <a:cxn ang="T13">
                  <a:pos x="T6" y="T7"/>
                </a:cxn>
                <a:cxn ang="T14">
                  <a:pos x="T8" y="T9"/>
                </a:cxn>
              </a:cxnLst>
              <a:rect l="T15" t="T16" r="T17" b="T18"/>
              <a:pathLst>
                <a:path w="3" h="326">
                  <a:moveTo>
                    <a:pt x="3" y="326"/>
                  </a:moveTo>
                  <a:lnTo>
                    <a:pt x="0" y="324"/>
                  </a:lnTo>
                  <a:lnTo>
                    <a:pt x="0" y="0"/>
                  </a:lnTo>
                  <a:lnTo>
                    <a:pt x="3" y="3"/>
                  </a:lnTo>
                  <a:lnTo>
                    <a:pt x="3" y="326"/>
                  </a:lnTo>
                  <a:close/>
                </a:path>
              </a:pathLst>
            </a:custGeom>
            <a:solidFill>
              <a:srgbClr val="F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45" name="Freeform 1285"/>
            <p:cNvSpPr>
              <a:spLocks/>
            </p:cNvSpPr>
            <p:nvPr/>
          </p:nvSpPr>
          <p:spPr bwMode="auto">
            <a:xfrm>
              <a:off x="1707" y="843"/>
              <a:ext cx="2" cy="326"/>
            </a:xfrm>
            <a:custGeom>
              <a:avLst/>
              <a:gdLst>
                <a:gd name="T0" fmla="*/ 2 w 2"/>
                <a:gd name="T1" fmla="*/ 326 h 326"/>
                <a:gd name="T2" fmla="*/ 0 w 2"/>
                <a:gd name="T3" fmla="*/ 323 h 326"/>
                <a:gd name="T4" fmla="*/ 0 w 2"/>
                <a:gd name="T5" fmla="*/ 0 h 326"/>
                <a:gd name="T6" fmla="*/ 2 w 2"/>
                <a:gd name="T7" fmla="*/ 2 h 326"/>
                <a:gd name="T8" fmla="*/ 2 w 2"/>
                <a:gd name="T9" fmla="*/ 326 h 326"/>
                <a:gd name="T10" fmla="*/ 0 60000 65536"/>
                <a:gd name="T11" fmla="*/ 0 60000 65536"/>
                <a:gd name="T12" fmla="*/ 0 60000 65536"/>
                <a:gd name="T13" fmla="*/ 0 60000 65536"/>
                <a:gd name="T14" fmla="*/ 0 60000 65536"/>
                <a:gd name="T15" fmla="*/ 0 w 2"/>
                <a:gd name="T16" fmla="*/ 0 h 326"/>
                <a:gd name="T17" fmla="*/ 2 w 2"/>
                <a:gd name="T18" fmla="*/ 326 h 326"/>
              </a:gdLst>
              <a:ahLst/>
              <a:cxnLst>
                <a:cxn ang="T10">
                  <a:pos x="T0" y="T1"/>
                </a:cxn>
                <a:cxn ang="T11">
                  <a:pos x="T2" y="T3"/>
                </a:cxn>
                <a:cxn ang="T12">
                  <a:pos x="T4" y="T5"/>
                </a:cxn>
                <a:cxn ang="T13">
                  <a:pos x="T6" y="T7"/>
                </a:cxn>
                <a:cxn ang="T14">
                  <a:pos x="T8" y="T9"/>
                </a:cxn>
              </a:cxnLst>
              <a:rect l="T15" t="T16" r="T17" b="T18"/>
              <a:pathLst>
                <a:path w="2" h="326">
                  <a:moveTo>
                    <a:pt x="2" y="326"/>
                  </a:moveTo>
                  <a:lnTo>
                    <a:pt x="0" y="323"/>
                  </a:lnTo>
                  <a:lnTo>
                    <a:pt x="0" y="0"/>
                  </a:lnTo>
                  <a:lnTo>
                    <a:pt x="2" y="2"/>
                  </a:lnTo>
                  <a:lnTo>
                    <a:pt x="2" y="326"/>
                  </a:lnTo>
                  <a:close/>
                </a:path>
              </a:pathLst>
            </a:custGeom>
            <a:solidFill>
              <a:srgbClr val="E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46" name="Freeform 1286"/>
            <p:cNvSpPr>
              <a:spLocks/>
            </p:cNvSpPr>
            <p:nvPr/>
          </p:nvSpPr>
          <p:spPr bwMode="auto">
            <a:xfrm>
              <a:off x="1706" y="841"/>
              <a:ext cx="1" cy="325"/>
            </a:xfrm>
            <a:custGeom>
              <a:avLst/>
              <a:gdLst>
                <a:gd name="T0" fmla="*/ 1 w 1"/>
                <a:gd name="T1" fmla="*/ 325 h 325"/>
                <a:gd name="T2" fmla="*/ 0 w 1"/>
                <a:gd name="T3" fmla="*/ 322 h 325"/>
                <a:gd name="T4" fmla="*/ 0 w 1"/>
                <a:gd name="T5" fmla="*/ 0 h 325"/>
                <a:gd name="T6" fmla="*/ 1 w 1"/>
                <a:gd name="T7" fmla="*/ 2 h 325"/>
                <a:gd name="T8" fmla="*/ 1 w 1"/>
                <a:gd name="T9" fmla="*/ 325 h 325"/>
                <a:gd name="T10" fmla="*/ 0 60000 65536"/>
                <a:gd name="T11" fmla="*/ 0 60000 65536"/>
                <a:gd name="T12" fmla="*/ 0 60000 65536"/>
                <a:gd name="T13" fmla="*/ 0 60000 65536"/>
                <a:gd name="T14" fmla="*/ 0 60000 65536"/>
                <a:gd name="T15" fmla="*/ 0 w 1"/>
                <a:gd name="T16" fmla="*/ 0 h 325"/>
                <a:gd name="T17" fmla="*/ 1 w 1"/>
                <a:gd name="T18" fmla="*/ 325 h 325"/>
              </a:gdLst>
              <a:ahLst/>
              <a:cxnLst>
                <a:cxn ang="T10">
                  <a:pos x="T0" y="T1"/>
                </a:cxn>
                <a:cxn ang="T11">
                  <a:pos x="T2" y="T3"/>
                </a:cxn>
                <a:cxn ang="T12">
                  <a:pos x="T4" y="T5"/>
                </a:cxn>
                <a:cxn ang="T13">
                  <a:pos x="T6" y="T7"/>
                </a:cxn>
                <a:cxn ang="T14">
                  <a:pos x="T8" y="T9"/>
                </a:cxn>
              </a:cxnLst>
              <a:rect l="T15" t="T16" r="T17" b="T18"/>
              <a:pathLst>
                <a:path w="1" h="325">
                  <a:moveTo>
                    <a:pt x="1" y="325"/>
                  </a:moveTo>
                  <a:lnTo>
                    <a:pt x="0" y="322"/>
                  </a:lnTo>
                  <a:lnTo>
                    <a:pt x="0" y="0"/>
                  </a:lnTo>
                  <a:lnTo>
                    <a:pt x="1" y="2"/>
                  </a:lnTo>
                  <a:lnTo>
                    <a:pt x="1" y="325"/>
                  </a:lnTo>
                  <a:close/>
                </a:path>
              </a:pathLst>
            </a:custGeom>
            <a:solidFill>
              <a:srgbClr val="E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47" name="Freeform 1287"/>
            <p:cNvSpPr>
              <a:spLocks/>
            </p:cNvSpPr>
            <p:nvPr/>
          </p:nvSpPr>
          <p:spPr bwMode="auto">
            <a:xfrm>
              <a:off x="1706" y="813"/>
              <a:ext cx="145" cy="42"/>
            </a:xfrm>
            <a:custGeom>
              <a:avLst/>
              <a:gdLst>
                <a:gd name="T0" fmla="*/ 93 w 145"/>
                <a:gd name="T1" fmla="*/ 0 h 42"/>
                <a:gd name="T2" fmla="*/ 101 w 145"/>
                <a:gd name="T3" fmla="*/ 0 h 42"/>
                <a:gd name="T4" fmla="*/ 109 w 145"/>
                <a:gd name="T5" fmla="*/ 1 h 42"/>
                <a:gd name="T6" fmla="*/ 117 w 145"/>
                <a:gd name="T7" fmla="*/ 2 h 42"/>
                <a:gd name="T8" fmla="*/ 124 w 145"/>
                <a:gd name="T9" fmla="*/ 3 h 42"/>
                <a:gd name="T10" fmla="*/ 130 w 145"/>
                <a:gd name="T11" fmla="*/ 4 h 42"/>
                <a:gd name="T12" fmla="*/ 135 w 145"/>
                <a:gd name="T13" fmla="*/ 6 h 42"/>
                <a:gd name="T14" fmla="*/ 139 w 145"/>
                <a:gd name="T15" fmla="*/ 8 h 42"/>
                <a:gd name="T16" fmla="*/ 142 w 145"/>
                <a:gd name="T17" fmla="*/ 10 h 42"/>
                <a:gd name="T18" fmla="*/ 144 w 145"/>
                <a:gd name="T19" fmla="*/ 12 h 42"/>
                <a:gd name="T20" fmla="*/ 145 w 145"/>
                <a:gd name="T21" fmla="*/ 15 h 42"/>
                <a:gd name="T22" fmla="*/ 145 w 145"/>
                <a:gd name="T23" fmla="*/ 18 h 42"/>
                <a:gd name="T24" fmla="*/ 142 w 145"/>
                <a:gd name="T25" fmla="*/ 21 h 42"/>
                <a:gd name="T26" fmla="*/ 139 w 145"/>
                <a:gd name="T27" fmla="*/ 23 h 42"/>
                <a:gd name="T28" fmla="*/ 135 w 145"/>
                <a:gd name="T29" fmla="*/ 26 h 42"/>
                <a:gd name="T30" fmla="*/ 130 w 145"/>
                <a:gd name="T31" fmla="*/ 29 h 42"/>
                <a:gd name="T32" fmla="*/ 124 w 145"/>
                <a:gd name="T33" fmla="*/ 31 h 42"/>
                <a:gd name="T34" fmla="*/ 117 w 145"/>
                <a:gd name="T35" fmla="*/ 33 h 42"/>
                <a:gd name="T36" fmla="*/ 110 w 145"/>
                <a:gd name="T37" fmla="*/ 35 h 42"/>
                <a:gd name="T38" fmla="*/ 102 w 145"/>
                <a:gd name="T39" fmla="*/ 38 h 42"/>
                <a:gd name="T40" fmla="*/ 93 w 145"/>
                <a:gd name="T41" fmla="*/ 39 h 42"/>
                <a:gd name="T42" fmla="*/ 85 w 145"/>
                <a:gd name="T43" fmla="*/ 40 h 42"/>
                <a:gd name="T44" fmla="*/ 76 w 145"/>
                <a:gd name="T45" fmla="*/ 41 h 42"/>
                <a:gd name="T46" fmla="*/ 66 w 145"/>
                <a:gd name="T47" fmla="*/ 41 h 42"/>
                <a:gd name="T48" fmla="*/ 52 w 145"/>
                <a:gd name="T49" fmla="*/ 42 h 42"/>
                <a:gd name="T50" fmla="*/ 44 w 145"/>
                <a:gd name="T51" fmla="*/ 42 h 42"/>
                <a:gd name="T52" fmla="*/ 35 w 145"/>
                <a:gd name="T53" fmla="*/ 41 h 42"/>
                <a:gd name="T54" fmla="*/ 28 w 145"/>
                <a:gd name="T55" fmla="*/ 41 h 42"/>
                <a:gd name="T56" fmla="*/ 21 w 145"/>
                <a:gd name="T57" fmla="*/ 40 h 42"/>
                <a:gd name="T58" fmla="*/ 15 w 145"/>
                <a:gd name="T59" fmla="*/ 38 h 42"/>
                <a:gd name="T60" fmla="*/ 10 w 145"/>
                <a:gd name="T61" fmla="*/ 36 h 42"/>
                <a:gd name="T62" fmla="*/ 6 w 145"/>
                <a:gd name="T63" fmla="*/ 35 h 42"/>
                <a:gd name="T64" fmla="*/ 3 w 145"/>
                <a:gd name="T65" fmla="*/ 32 h 42"/>
                <a:gd name="T66" fmla="*/ 1 w 145"/>
                <a:gd name="T67" fmla="*/ 30 h 42"/>
                <a:gd name="T68" fmla="*/ 0 w 145"/>
                <a:gd name="T69" fmla="*/ 28 h 42"/>
                <a:gd name="T70" fmla="*/ 0 w 145"/>
                <a:gd name="T71" fmla="*/ 25 h 42"/>
                <a:gd name="T72" fmla="*/ 3 w 145"/>
                <a:gd name="T73" fmla="*/ 21 h 42"/>
                <a:gd name="T74" fmla="*/ 6 w 145"/>
                <a:gd name="T75" fmla="*/ 19 h 42"/>
                <a:gd name="T76" fmla="*/ 10 w 145"/>
                <a:gd name="T77" fmla="*/ 16 h 42"/>
                <a:gd name="T78" fmla="*/ 15 w 145"/>
                <a:gd name="T79" fmla="*/ 14 h 42"/>
                <a:gd name="T80" fmla="*/ 21 w 145"/>
                <a:gd name="T81" fmla="*/ 12 h 42"/>
                <a:gd name="T82" fmla="*/ 27 w 145"/>
                <a:gd name="T83" fmla="*/ 9 h 42"/>
                <a:gd name="T84" fmla="*/ 35 w 145"/>
                <a:gd name="T85" fmla="*/ 7 h 42"/>
                <a:gd name="T86" fmla="*/ 43 w 145"/>
                <a:gd name="T87" fmla="*/ 5 h 42"/>
                <a:gd name="T88" fmla="*/ 52 w 145"/>
                <a:gd name="T89" fmla="*/ 3 h 42"/>
                <a:gd name="T90" fmla="*/ 60 w 145"/>
                <a:gd name="T91" fmla="*/ 3 h 42"/>
                <a:gd name="T92" fmla="*/ 69 w 145"/>
                <a:gd name="T93" fmla="*/ 1 h 42"/>
                <a:gd name="T94" fmla="*/ 79 w 145"/>
                <a:gd name="T95" fmla="*/ 1 h 42"/>
                <a:gd name="T96" fmla="*/ 93 w 145"/>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5"/>
                <a:gd name="T148" fmla="*/ 0 h 42"/>
                <a:gd name="T149" fmla="*/ 145 w 145"/>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5" h="42">
                  <a:moveTo>
                    <a:pt x="93" y="0"/>
                  </a:moveTo>
                  <a:lnTo>
                    <a:pt x="101" y="0"/>
                  </a:lnTo>
                  <a:lnTo>
                    <a:pt x="109" y="1"/>
                  </a:lnTo>
                  <a:lnTo>
                    <a:pt x="117" y="2"/>
                  </a:lnTo>
                  <a:lnTo>
                    <a:pt x="124" y="3"/>
                  </a:lnTo>
                  <a:lnTo>
                    <a:pt x="130" y="4"/>
                  </a:lnTo>
                  <a:lnTo>
                    <a:pt x="135" y="6"/>
                  </a:lnTo>
                  <a:lnTo>
                    <a:pt x="139" y="8"/>
                  </a:lnTo>
                  <a:lnTo>
                    <a:pt x="142" y="10"/>
                  </a:lnTo>
                  <a:lnTo>
                    <a:pt x="144" y="12"/>
                  </a:lnTo>
                  <a:lnTo>
                    <a:pt x="145" y="15"/>
                  </a:lnTo>
                  <a:lnTo>
                    <a:pt x="145" y="18"/>
                  </a:lnTo>
                  <a:lnTo>
                    <a:pt x="142" y="21"/>
                  </a:lnTo>
                  <a:lnTo>
                    <a:pt x="139" y="23"/>
                  </a:lnTo>
                  <a:lnTo>
                    <a:pt x="135" y="26"/>
                  </a:lnTo>
                  <a:lnTo>
                    <a:pt x="130" y="29"/>
                  </a:lnTo>
                  <a:lnTo>
                    <a:pt x="124" y="31"/>
                  </a:lnTo>
                  <a:lnTo>
                    <a:pt x="117" y="33"/>
                  </a:lnTo>
                  <a:lnTo>
                    <a:pt x="110" y="35"/>
                  </a:lnTo>
                  <a:lnTo>
                    <a:pt x="102" y="38"/>
                  </a:lnTo>
                  <a:lnTo>
                    <a:pt x="93" y="39"/>
                  </a:lnTo>
                  <a:lnTo>
                    <a:pt x="85" y="40"/>
                  </a:lnTo>
                  <a:lnTo>
                    <a:pt x="76" y="41"/>
                  </a:lnTo>
                  <a:lnTo>
                    <a:pt x="66" y="41"/>
                  </a:lnTo>
                  <a:lnTo>
                    <a:pt x="52" y="42"/>
                  </a:lnTo>
                  <a:lnTo>
                    <a:pt x="44" y="42"/>
                  </a:lnTo>
                  <a:lnTo>
                    <a:pt x="35" y="41"/>
                  </a:lnTo>
                  <a:lnTo>
                    <a:pt x="28" y="41"/>
                  </a:lnTo>
                  <a:lnTo>
                    <a:pt x="21" y="40"/>
                  </a:lnTo>
                  <a:lnTo>
                    <a:pt x="15" y="38"/>
                  </a:lnTo>
                  <a:lnTo>
                    <a:pt x="10" y="36"/>
                  </a:lnTo>
                  <a:lnTo>
                    <a:pt x="6" y="35"/>
                  </a:lnTo>
                  <a:lnTo>
                    <a:pt x="3" y="32"/>
                  </a:lnTo>
                  <a:lnTo>
                    <a:pt x="1" y="30"/>
                  </a:lnTo>
                  <a:lnTo>
                    <a:pt x="0" y="28"/>
                  </a:lnTo>
                  <a:lnTo>
                    <a:pt x="0" y="25"/>
                  </a:lnTo>
                  <a:lnTo>
                    <a:pt x="3" y="21"/>
                  </a:lnTo>
                  <a:lnTo>
                    <a:pt x="6" y="19"/>
                  </a:lnTo>
                  <a:lnTo>
                    <a:pt x="10" y="16"/>
                  </a:lnTo>
                  <a:lnTo>
                    <a:pt x="15" y="14"/>
                  </a:lnTo>
                  <a:lnTo>
                    <a:pt x="21" y="12"/>
                  </a:lnTo>
                  <a:lnTo>
                    <a:pt x="27" y="9"/>
                  </a:lnTo>
                  <a:lnTo>
                    <a:pt x="35" y="7"/>
                  </a:lnTo>
                  <a:lnTo>
                    <a:pt x="43" y="5"/>
                  </a:lnTo>
                  <a:lnTo>
                    <a:pt x="52" y="3"/>
                  </a:lnTo>
                  <a:lnTo>
                    <a:pt x="60" y="3"/>
                  </a:lnTo>
                  <a:lnTo>
                    <a:pt x="69" y="1"/>
                  </a:lnTo>
                  <a:lnTo>
                    <a:pt x="79" y="1"/>
                  </a:lnTo>
                  <a:lnTo>
                    <a:pt x="93" y="0"/>
                  </a:lnTo>
                  <a:close/>
                </a:path>
              </a:pathLst>
            </a:custGeom>
            <a:solidFill>
              <a:srgbClr val="B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48" name="Freeform 1288"/>
            <p:cNvSpPr>
              <a:spLocks/>
            </p:cNvSpPr>
            <p:nvPr/>
          </p:nvSpPr>
          <p:spPr bwMode="auto">
            <a:xfrm>
              <a:off x="1706" y="1150"/>
              <a:ext cx="145" cy="28"/>
            </a:xfrm>
            <a:custGeom>
              <a:avLst/>
              <a:gdLst>
                <a:gd name="T0" fmla="*/ 145 w 145"/>
                <a:gd name="T1" fmla="*/ 0 h 28"/>
                <a:gd name="T2" fmla="*/ 145 w 145"/>
                <a:gd name="T3" fmla="*/ 3 h 28"/>
                <a:gd name="T4" fmla="*/ 142 w 145"/>
                <a:gd name="T5" fmla="*/ 7 h 28"/>
                <a:gd name="T6" fmla="*/ 139 w 145"/>
                <a:gd name="T7" fmla="*/ 10 h 28"/>
                <a:gd name="T8" fmla="*/ 135 w 145"/>
                <a:gd name="T9" fmla="*/ 12 h 28"/>
                <a:gd name="T10" fmla="*/ 130 w 145"/>
                <a:gd name="T11" fmla="*/ 15 h 28"/>
                <a:gd name="T12" fmla="*/ 124 w 145"/>
                <a:gd name="T13" fmla="*/ 17 h 28"/>
                <a:gd name="T14" fmla="*/ 117 w 145"/>
                <a:gd name="T15" fmla="*/ 19 h 28"/>
                <a:gd name="T16" fmla="*/ 110 w 145"/>
                <a:gd name="T17" fmla="*/ 22 h 28"/>
                <a:gd name="T18" fmla="*/ 102 w 145"/>
                <a:gd name="T19" fmla="*/ 23 h 28"/>
                <a:gd name="T20" fmla="*/ 93 w 145"/>
                <a:gd name="T21" fmla="*/ 25 h 28"/>
                <a:gd name="T22" fmla="*/ 85 w 145"/>
                <a:gd name="T23" fmla="*/ 26 h 28"/>
                <a:gd name="T24" fmla="*/ 76 w 145"/>
                <a:gd name="T25" fmla="*/ 28 h 28"/>
                <a:gd name="T26" fmla="*/ 66 w 145"/>
                <a:gd name="T27" fmla="*/ 28 h 28"/>
                <a:gd name="T28" fmla="*/ 52 w 145"/>
                <a:gd name="T29" fmla="*/ 28 h 28"/>
                <a:gd name="T30" fmla="*/ 44 w 145"/>
                <a:gd name="T31" fmla="*/ 28 h 28"/>
                <a:gd name="T32" fmla="*/ 35 w 145"/>
                <a:gd name="T33" fmla="*/ 28 h 28"/>
                <a:gd name="T34" fmla="*/ 28 w 145"/>
                <a:gd name="T35" fmla="*/ 27 h 28"/>
                <a:gd name="T36" fmla="*/ 21 w 145"/>
                <a:gd name="T37" fmla="*/ 25 h 28"/>
                <a:gd name="T38" fmla="*/ 15 w 145"/>
                <a:gd name="T39" fmla="*/ 25 h 28"/>
                <a:gd name="T40" fmla="*/ 10 w 145"/>
                <a:gd name="T41" fmla="*/ 22 h 28"/>
                <a:gd name="T42" fmla="*/ 6 w 145"/>
                <a:gd name="T43" fmla="*/ 21 h 28"/>
                <a:gd name="T44" fmla="*/ 3 w 145"/>
                <a:gd name="T45" fmla="*/ 19 h 28"/>
                <a:gd name="T46" fmla="*/ 1 w 145"/>
                <a:gd name="T47" fmla="*/ 16 h 28"/>
                <a:gd name="T48" fmla="*/ 0 w 145"/>
                <a:gd name="T49" fmla="*/ 13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5"/>
                <a:gd name="T76" fmla="*/ 0 h 28"/>
                <a:gd name="T77" fmla="*/ 145 w 145"/>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5" h="28">
                  <a:moveTo>
                    <a:pt x="145" y="0"/>
                  </a:moveTo>
                  <a:lnTo>
                    <a:pt x="145" y="3"/>
                  </a:lnTo>
                  <a:lnTo>
                    <a:pt x="142" y="7"/>
                  </a:lnTo>
                  <a:lnTo>
                    <a:pt x="139" y="10"/>
                  </a:lnTo>
                  <a:lnTo>
                    <a:pt x="135" y="12"/>
                  </a:lnTo>
                  <a:lnTo>
                    <a:pt x="130" y="15"/>
                  </a:lnTo>
                  <a:lnTo>
                    <a:pt x="124" y="17"/>
                  </a:lnTo>
                  <a:lnTo>
                    <a:pt x="117" y="19"/>
                  </a:lnTo>
                  <a:lnTo>
                    <a:pt x="110" y="22"/>
                  </a:lnTo>
                  <a:lnTo>
                    <a:pt x="102" y="23"/>
                  </a:lnTo>
                  <a:lnTo>
                    <a:pt x="93" y="25"/>
                  </a:lnTo>
                  <a:lnTo>
                    <a:pt x="85" y="26"/>
                  </a:lnTo>
                  <a:lnTo>
                    <a:pt x="76" y="28"/>
                  </a:lnTo>
                  <a:lnTo>
                    <a:pt x="66" y="28"/>
                  </a:lnTo>
                  <a:lnTo>
                    <a:pt x="52" y="28"/>
                  </a:lnTo>
                  <a:lnTo>
                    <a:pt x="44" y="28"/>
                  </a:lnTo>
                  <a:lnTo>
                    <a:pt x="35" y="28"/>
                  </a:lnTo>
                  <a:lnTo>
                    <a:pt x="28" y="27"/>
                  </a:lnTo>
                  <a:lnTo>
                    <a:pt x="21" y="25"/>
                  </a:lnTo>
                  <a:lnTo>
                    <a:pt x="15" y="25"/>
                  </a:lnTo>
                  <a:lnTo>
                    <a:pt x="10" y="22"/>
                  </a:lnTo>
                  <a:lnTo>
                    <a:pt x="6" y="21"/>
                  </a:lnTo>
                  <a:lnTo>
                    <a:pt x="3" y="19"/>
                  </a:lnTo>
                  <a:lnTo>
                    <a:pt x="1" y="16"/>
                  </a:lnTo>
                  <a:lnTo>
                    <a:pt x="0" y="1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649" name="Freeform 1289"/>
            <p:cNvSpPr>
              <a:spLocks/>
            </p:cNvSpPr>
            <p:nvPr/>
          </p:nvSpPr>
          <p:spPr bwMode="auto">
            <a:xfrm>
              <a:off x="1706" y="813"/>
              <a:ext cx="145" cy="42"/>
            </a:xfrm>
            <a:custGeom>
              <a:avLst/>
              <a:gdLst>
                <a:gd name="T0" fmla="*/ 93 w 145"/>
                <a:gd name="T1" fmla="*/ 0 h 42"/>
                <a:gd name="T2" fmla="*/ 101 w 145"/>
                <a:gd name="T3" fmla="*/ 0 h 42"/>
                <a:gd name="T4" fmla="*/ 109 w 145"/>
                <a:gd name="T5" fmla="*/ 1 h 42"/>
                <a:gd name="T6" fmla="*/ 117 w 145"/>
                <a:gd name="T7" fmla="*/ 2 h 42"/>
                <a:gd name="T8" fmla="*/ 124 w 145"/>
                <a:gd name="T9" fmla="*/ 3 h 42"/>
                <a:gd name="T10" fmla="*/ 130 w 145"/>
                <a:gd name="T11" fmla="*/ 4 h 42"/>
                <a:gd name="T12" fmla="*/ 135 w 145"/>
                <a:gd name="T13" fmla="*/ 6 h 42"/>
                <a:gd name="T14" fmla="*/ 139 w 145"/>
                <a:gd name="T15" fmla="*/ 8 h 42"/>
                <a:gd name="T16" fmla="*/ 142 w 145"/>
                <a:gd name="T17" fmla="*/ 10 h 42"/>
                <a:gd name="T18" fmla="*/ 144 w 145"/>
                <a:gd name="T19" fmla="*/ 12 h 42"/>
                <a:gd name="T20" fmla="*/ 145 w 145"/>
                <a:gd name="T21" fmla="*/ 15 h 42"/>
                <a:gd name="T22" fmla="*/ 145 w 145"/>
                <a:gd name="T23" fmla="*/ 18 h 42"/>
                <a:gd name="T24" fmla="*/ 142 w 145"/>
                <a:gd name="T25" fmla="*/ 21 h 42"/>
                <a:gd name="T26" fmla="*/ 139 w 145"/>
                <a:gd name="T27" fmla="*/ 23 h 42"/>
                <a:gd name="T28" fmla="*/ 135 w 145"/>
                <a:gd name="T29" fmla="*/ 26 h 42"/>
                <a:gd name="T30" fmla="*/ 130 w 145"/>
                <a:gd name="T31" fmla="*/ 29 h 42"/>
                <a:gd name="T32" fmla="*/ 124 w 145"/>
                <a:gd name="T33" fmla="*/ 31 h 42"/>
                <a:gd name="T34" fmla="*/ 117 w 145"/>
                <a:gd name="T35" fmla="*/ 33 h 42"/>
                <a:gd name="T36" fmla="*/ 110 w 145"/>
                <a:gd name="T37" fmla="*/ 35 h 42"/>
                <a:gd name="T38" fmla="*/ 102 w 145"/>
                <a:gd name="T39" fmla="*/ 38 h 42"/>
                <a:gd name="T40" fmla="*/ 93 w 145"/>
                <a:gd name="T41" fmla="*/ 39 h 42"/>
                <a:gd name="T42" fmla="*/ 85 w 145"/>
                <a:gd name="T43" fmla="*/ 40 h 42"/>
                <a:gd name="T44" fmla="*/ 76 w 145"/>
                <a:gd name="T45" fmla="*/ 41 h 42"/>
                <a:gd name="T46" fmla="*/ 66 w 145"/>
                <a:gd name="T47" fmla="*/ 41 h 42"/>
                <a:gd name="T48" fmla="*/ 52 w 145"/>
                <a:gd name="T49" fmla="*/ 42 h 42"/>
                <a:gd name="T50" fmla="*/ 44 w 145"/>
                <a:gd name="T51" fmla="*/ 42 h 42"/>
                <a:gd name="T52" fmla="*/ 35 w 145"/>
                <a:gd name="T53" fmla="*/ 41 h 42"/>
                <a:gd name="T54" fmla="*/ 28 w 145"/>
                <a:gd name="T55" fmla="*/ 41 h 42"/>
                <a:gd name="T56" fmla="*/ 21 w 145"/>
                <a:gd name="T57" fmla="*/ 40 h 42"/>
                <a:gd name="T58" fmla="*/ 15 w 145"/>
                <a:gd name="T59" fmla="*/ 38 h 42"/>
                <a:gd name="T60" fmla="*/ 10 w 145"/>
                <a:gd name="T61" fmla="*/ 36 h 42"/>
                <a:gd name="T62" fmla="*/ 6 w 145"/>
                <a:gd name="T63" fmla="*/ 35 h 42"/>
                <a:gd name="T64" fmla="*/ 3 w 145"/>
                <a:gd name="T65" fmla="*/ 32 h 42"/>
                <a:gd name="T66" fmla="*/ 1 w 145"/>
                <a:gd name="T67" fmla="*/ 30 h 42"/>
                <a:gd name="T68" fmla="*/ 0 w 145"/>
                <a:gd name="T69" fmla="*/ 28 h 42"/>
                <a:gd name="T70" fmla="*/ 0 w 145"/>
                <a:gd name="T71" fmla="*/ 25 h 42"/>
                <a:gd name="T72" fmla="*/ 3 w 145"/>
                <a:gd name="T73" fmla="*/ 21 h 42"/>
                <a:gd name="T74" fmla="*/ 6 w 145"/>
                <a:gd name="T75" fmla="*/ 19 h 42"/>
                <a:gd name="T76" fmla="*/ 10 w 145"/>
                <a:gd name="T77" fmla="*/ 16 h 42"/>
                <a:gd name="T78" fmla="*/ 15 w 145"/>
                <a:gd name="T79" fmla="*/ 14 h 42"/>
                <a:gd name="T80" fmla="*/ 21 w 145"/>
                <a:gd name="T81" fmla="*/ 12 h 42"/>
                <a:gd name="T82" fmla="*/ 27 w 145"/>
                <a:gd name="T83" fmla="*/ 9 h 42"/>
                <a:gd name="T84" fmla="*/ 35 w 145"/>
                <a:gd name="T85" fmla="*/ 7 h 42"/>
                <a:gd name="T86" fmla="*/ 43 w 145"/>
                <a:gd name="T87" fmla="*/ 5 h 42"/>
                <a:gd name="T88" fmla="*/ 52 w 145"/>
                <a:gd name="T89" fmla="*/ 3 h 42"/>
                <a:gd name="T90" fmla="*/ 60 w 145"/>
                <a:gd name="T91" fmla="*/ 3 h 42"/>
                <a:gd name="T92" fmla="*/ 69 w 145"/>
                <a:gd name="T93" fmla="*/ 1 h 42"/>
                <a:gd name="T94" fmla="*/ 79 w 145"/>
                <a:gd name="T95" fmla="*/ 1 h 42"/>
                <a:gd name="T96" fmla="*/ 93 w 145"/>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5"/>
                <a:gd name="T148" fmla="*/ 0 h 42"/>
                <a:gd name="T149" fmla="*/ 145 w 145"/>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5" h="42">
                  <a:moveTo>
                    <a:pt x="93" y="0"/>
                  </a:moveTo>
                  <a:lnTo>
                    <a:pt x="101" y="0"/>
                  </a:lnTo>
                  <a:lnTo>
                    <a:pt x="109" y="1"/>
                  </a:lnTo>
                  <a:lnTo>
                    <a:pt x="117" y="2"/>
                  </a:lnTo>
                  <a:lnTo>
                    <a:pt x="124" y="3"/>
                  </a:lnTo>
                  <a:lnTo>
                    <a:pt x="130" y="4"/>
                  </a:lnTo>
                  <a:lnTo>
                    <a:pt x="135" y="6"/>
                  </a:lnTo>
                  <a:lnTo>
                    <a:pt x="139" y="8"/>
                  </a:lnTo>
                  <a:lnTo>
                    <a:pt x="142" y="10"/>
                  </a:lnTo>
                  <a:lnTo>
                    <a:pt x="144" y="12"/>
                  </a:lnTo>
                  <a:lnTo>
                    <a:pt x="145" y="15"/>
                  </a:lnTo>
                  <a:lnTo>
                    <a:pt x="145" y="18"/>
                  </a:lnTo>
                  <a:lnTo>
                    <a:pt x="142" y="21"/>
                  </a:lnTo>
                  <a:lnTo>
                    <a:pt x="139" y="23"/>
                  </a:lnTo>
                  <a:lnTo>
                    <a:pt x="135" y="26"/>
                  </a:lnTo>
                  <a:lnTo>
                    <a:pt x="130" y="29"/>
                  </a:lnTo>
                  <a:lnTo>
                    <a:pt x="124" y="31"/>
                  </a:lnTo>
                  <a:lnTo>
                    <a:pt x="117" y="33"/>
                  </a:lnTo>
                  <a:lnTo>
                    <a:pt x="110" y="35"/>
                  </a:lnTo>
                  <a:lnTo>
                    <a:pt x="102" y="38"/>
                  </a:lnTo>
                  <a:lnTo>
                    <a:pt x="93" y="39"/>
                  </a:lnTo>
                  <a:lnTo>
                    <a:pt x="85" y="40"/>
                  </a:lnTo>
                  <a:lnTo>
                    <a:pt x="76" y="41"/>
                  </a:lnTo>
                  <a:lnTo>
                    <a:pt x="66" y="41"/>
                  </a:lnTo>
                  <a:lnTo>
                    <a:pt x="52" y="42"/>
                  </a:lnTo>
                  <a:lnTo>
                    <a:pt x="44" y="42"/>
                  </a:lnTo>
                  <a:lnTo>
                    <a:pt x="35" y="41"/>
                  </a:lnTo>
                  <a:lnTo>
                    <a:pt x="28" y="41"/>
                  </a:lnTo>
                  <a:lnTo>
                    <a:pt x="21" y="40"/>
                  </a:lnTo>
                  <a:lnTo>
                    <a:pt x="15" y="38"/>
                  </a:lnTo>
                  <a:lnTo>
                    <a:pt x="10" y="36"/>
                  </a:lnTo>
                  <a:lnTo>
                    <a:pt x="6" y="35"/>
                  </a:lnTo>
                  <a:lnTo>
                    <a:pt x="3" y="32"/>
                  </a:lnTo>
                  <a:lnTo>
                    <a:pt x="1" y="30"/>
                  </a:lnTo>
                  <a:lnTo>
                    <a:pt x="0" y="28"/>
                  </a:lnTo>
                  <a:lnTo>
                    <a:pt x="0" y="25"/>
                  </a:lnTo>
                  <a:lnTo>
                    <a:pt x="3" y="21"/>
                  </a:lnTo>
                  <a:lnTo>
                    <a:pt x="6" y="19"/>
                  </a:lnTo>
                  <a:lnTo>
                    <a:pt x="10" y="16"/>
                  </a:lnTo>
                  <a:lnTo>
                    <a:pt x="15" y="14"/>
                  </a:lnTo>
                  <a:lnTo>
                    <a:pt x="21" y="12"/>
                  </a:lnTo>
                  <a:lnTo>
                    <a:pt x="27" y="9"/>
                  </a:lnTo>
                  <a:lnTo>
                    <a:pt x="35" y="7"/>
                  </a:lnTo>
                  <a:lnTo>
                    <a:pt x="43" y="5"/>
                  </a:lnTo>
                  <a:lnTo>
                    <a:pt x="52" y="3"/>
                  </a:lnTo>
                  <a:lnTo>
                    <a:pt x="60" y="3"/>
                  </a:lnTo>
                  <a:lnTo>
                    <a:pt x="69" y="1"/>
                  </a:lnTo>
                  <a:lnTo>
                    <a:pt x="79" y="1"/>
                  </a:lnTo>
                  <a:lnTo>
                    <a:pt x="93"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650" name="Line 1290"/>
            <p:cNvSpPr>
              <a:spLocks noChangeShapeType="1"/>
            </p:cNvSpPr>
            <p:nvPr/>
          </p:nvSpPr>
          <p:spPr bwMode="auto">
            <a:xfrm flipV="1">
              <a:off x="1851" y="828"/>
              <a:ext cx="0" cy="3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651" name="Line 1291"/>
            <p:cNvSpPr>
              <a:spLocks noChangeShapeType="1"/>
            </p:cNvSpPr>
            <p:nvPr/>
          </p:nvSpPr>
          <p:spPr bwMode="auto">
            <a:xfrm flipV="1">
              <a:off x="1706" y="841"/>
              <a:ext cx="0" cy="3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652" name="Freeform 1292"/>
            <p:cNvSpPr>
              <a:spLocks/>
            </p:cNvSpPr>
            <p:nvPr/>
          </p:nvSpPr>
          <p:spPr bwMode="auto">
            <a:xfrm>
              <a:off x="2046" y="719"/>
              <a:ext cx="1" cy="434"/>
            </a:xfrm>
            <a:custGeom>
              <a:avLst/>
              <a:gdLst>
                <a:gd name="T0" fmla="*/ 1 w 1"/>
                <a:gd name="T1" fmla="*/ 431 h 434"/>
                <a:gd name="T2" fmla="*/ 0 w 1"/>
                <a:gd name="T3" fmla="*/ 434 h 434"/>
                <a:gd name="T4" fmla="*/ 0 w 1"/>
                <a:gd name="T5" fmla="*/ 3 h 434"/>
                <a:gd name="T6" fmla="*/ 1 w 1"/>
                <a:gd name="T7" fmla="*/ 0 h 434"/>
                <a:gd name="T8" fmla="*/ 1 w 1"/>
                <a:gd name="T9" fmla="*/ 431 h 434"/>
                <a:gd name="T10" fmla="*/ 0 60000 65536"/>
                <a:gd name="T11" fmla="*/ 0 60000 65536"/>
                <a:gd name="T12" fmla="*/ 0 60000 65536"/>
                <a:gd name="T13" fmla="*/ 0 60000 65536"/>
                <a:gd name="T14" fmla="*/ 0 60000 65536"/>
                <a:gd name="T15" fmla="*/ 0 w 1"/>
                <a:gd name="T16" fmla="*/ 0 h 434"/>
                <a:gd name="T17" fmla="*/ 1 w 1"/>
                <a:gd name="T18" fmla="*/ 434 h 434"/>
              </a:gdLst>
              <a:ahLst/>
              <a:cxnLst>
                <a:cxn ang="T10">
                  <a:pos x="T0" y="T1"/>
                </a:cxn>
                <a:cxn ang="T11">
                  <a:pos x="T2" y="T3"/>
                </a:cxn>
                <a:cxn ang="T12">
                  <a:pos x="T4" y="T5"/>
                </a:cxn>
                <a:cxn ang="T13">
                  <a:pos x="T6" y="T7"/>
                </a:cxn>
                <a:cxn ang="T14">
                  <a:pos x="T8" y="T9"/>
                </a:cxn>
              </a:cxnLst>
              <a:rect l="T15" t="T16" r="T17" b="T18"/>
              <a:pathLst>
                <a:path w="1" h="434">
                  <a:moveTo>
                    <a:pt x="1" y="431"/>
                  </a:moveTo>
                  <a:lnTo>
                    <a:pt x="0" y="434"/>
                  </a:lnTo>
                  <a:lnTo>
                    <a:pt x="0" y="3"/>
                  </a:lnTo>
                  <a:lnTo>
                    <a:pt x="1" y="0"/>
                  </a:lnTo>
                  <a:lnTo>
                    <a:pt x="1" y="431"/>
                  </a:lnTo>
                  <a:close/>
                </a:path>
              </a:pathLst>
            </a:custGeom>
            <a:solidFill>
              <a:srgbClr val="8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53" name="Freeform 1293"/>
            <p:cNvSpPr>
              <a:spLocks/>
            </p:cNvSpPr>
            <p:nvPr/>
          </p:nvSpPr>
          <p:spPr bwMode="auto">
            <a:xfrm>
              <a:off x="2044" y="722"/>
              <a:ext cx="2" cy="435"/>
            </a:xfrm>
            <a:custGeom>
              <a:avLst/>
              <a:gdLst>
                <a:gd name="T0" fmla="*/ 2 w 2"/>
                <a:gd name="T1" fmla="*/ 431 h 435"/>
                <a:gd name="T2" fmla="*/ 0 w 2"/>
                <a:gd name="T3" fmla="*/ 435 h 435"/>
                <a:gd name="T4" fmla="*/ 0 w 2"/>
                <a:gd name="T5" fmla="*/ 4 h 435"/>
                <a:gd name="T6" fmla="*/ 2 w 2"/>
                <a:gd name="T7" fmla="*/ 0 h 435"/>
                <a:gd name="T8" fmla="*/ 2 w 2"/>
                <a:gd name="T9" fmla="*/ 431 h 435"/>
                <a:gd name="T10" fmla="*/ 0 60000 65536"/>
                <a:gd name="T11" fmla="*/ 0 60000 65536"/>
                <a:gd name="T12" fmla="*/ 0 60000 65536"/>
                <a:gd name="T13" fmla="*/ 0 60000 65536"/>
                <a:gd name="T14" fmla="*/ 0 60000 65536"/>
                <a:gd name="T15" fmla="*/ 0 w 2"/>
                <a:gd name="T16" fmla="*/ 0 h 435"/>
                <a:gd name="T17" fmla="*/ 2 w 2"/>
                <a:gd name="T18" fmla="*/ 435 h 435"/>
              </a:gdLst>
              <a:ahLst/>
              <a:cxnLst>
                <a:cxn ang="T10">
                  <a:pos x="T0" y="T1"/>
                </a:cxn>
                <a:cxn ang="T11">
                  <a:pos x="T2" y="T3"/>
                </a:cxn>
                <a:cxn ang="T12">
                  <a:pos x="T4" y="T5"/>
                </a:cxn>
                <a:cxn ang="T13">
                  <a:pos x="T6" y="T7"/>
                </a:cxn>
                <a:cxn ang="T14">
                  <a:pos x="T8" y="T9"/>
                </a:cxn>
              </a:cxnLst>
              <a:rect l="T15" t="T16" r="T17" b="T18"/>
              <a:pathLst>
                <a:path w="2" h="435">
                  <a:moveTo>
                    <a:pt x="2" y="431"/>
                  </a:moveTo>
                  <a:lnTo>
                    <a:pt x="0" y="435"/>
                  </a:lnTo>
                  <a:lnTo>
                    <a:pt x="0" y="4"/>
                  </a:lnTo>
                  <a:lnTo>
                    <a:pt x="2" y="0"/>
                  </a:lnTo>
                  <a:lnTo>
                    <a:pt x="2" y="431"/>
                  </a:lnTo>
                  <a:close/>
                </a:path>
              </a:pathLst>
            </a:custGeom>
            <a:solidFill>
              <a:srgbClr val="8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54" name="Freeform 1294"/>
            <p:cNvSpPr>
              <a:spLocks/>
            </p:cNvSpPr>
            <p:nvPr/>
          </p:nvSpPr>
          <p:spPr bwMode="auto">
            <a:xfrm>
              <a:off x="2041" y="726"/>
              <a:ext cx="3" cy="434"/>
            </a:xfrm>
            <a:custGeom>
              <a:avLst/>
              <a:gdLst>
                <a:gd name="T0" fmla="*/ 3 w 3"/>
                <a:gd name="T1" fmla="*/ 431 h 434"/>
                <a:gd name="T2" fmla="*/ 0 w 3"/>
                <a:gd name="T3" fmla="*/ 434 h 434"/>
                <a:gd name="T4" fmla="*/ 0 w 3"/>
                <a:gd name="T5" fmla="*/ 2 h 434"/>
                <a:gd name="T6" fmla="*/ 3 w 3"/>
                <a:gd name="T7" fmla="*/ 0 h 434"/>
                <a:gd name="T8" fmla="*/ 3 w 3"/>
                <a:gd name="T9" fmla="*/ 431 h 434"/>
                <a:gd name="T10" fmla="*/ 0 60000 65536"/>
                <a:gd name="T11" fmla="*/ 0 60000 65536"/>
                <a:gd name="T12" fmla="*/ 0 60000 65536"/>
                <a:gd name="T13" fmla="*/ 0 60000 65536"/>
                <a:gd name="T14" fmla="*/ 0 60000 65536"/>
                <a:gd name="T15" fmla="*/ 0 w 3"/>
                <a:gd name="T16" fmla="*/ 0 h 434"/>
                <a:gd name="T17" fmla="*/ 3 w 3"/>
                <a:gd name="T18" fmla="*/ 434 h 434"/>
              </a:gdLst>
              <a:ahLst/>
              <a:cxnLst>
                <a:cxn ang="T10">
                  <a:pos x="T0" y="T1"/>
                </a:cxn>
                <a:cxn ang="T11">
                  <a:pos x="T2" y="T3"/>
                </a:cxn>
                <a:cxn ang="T12">
                  <a:pos x="T4" y="T5"/>
                </a:cxn>
                <a:cxn ang="T13">
                  <a:pos x="T6" y="T7"/>
                </a:cxn>
                <a:cxn ang="T14">
                  <a:pos x="T8" y="T9"/>
                </a:cxn>
              </a:cxnLst>
              <a:rect l="T15" t="T16" r="T17" b="T18"/>
              <a:pathLst>
                <a:path w="3" h="434">
                  <a:moveTo>
                    <a:pt x="3" y="431"/>
                  </a:moveTo>
                  <a:lnTo>
                    <a:pt x="0" y="434"/>
                  </a:lnTo>
                  <a:lnTo>
                    <a:pt x="0" y="2"/>
                  </a:lnTo>
                  <a:lnTo>
                    <a:pt x="3" y="0"/>
                  </a:lnTo>
                  <a:lnTo>
                    <a:pt x="3" y="431"/>
                  </a:lnTo>
                  <a:close/>
                </a:path>
              </a:pathLst>
            </a:custGeom>
            <a:solidFill>
              <a:srgbClr val="9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55" name="Freeform 1295"/>
            <p:cNvSpPr>
              <a:spLocks/>
            </p:cNvSpPr>
            <p:nvPr/>
          </p:nvSpPr>
          <p:spPr bwMode="auto">
            <a:xfrm>
              <a:off x="2037" y="728"/>
              <a:ext cx="4" cy="434"/>
            </a:xfrm>
            <a:custGeom>
              <a:avLst/>
              <a:gdLst>
                <a:gd name="T0" fmla="*/ 4 w 4"/>
                <a:gd name="T1" fmla="*/ 432 h 434"/>
                <a:gd name="T2" fmla="*/ 0 w 4"/>
                <a:gd name="T3" fmla="*/ 434 h 434"/>
                <a:gd name="T4" fmla="*/ 0 w 4"/>
                <a:gd name="T5" fmla="*/ 3 h 434"/>
                <a:gd name="T6" fmla="*/ 4 w 4"/>
                <a:gd name="T7" fmla="*/ 0 h 434"/>
                <a:gd name="T8" fmla="*/ 4 w 4"/>
                <a:gd name="T9" fmla="*/ 432 h 434"/>
                <a:gd name="T10" fmla="*/ 0 60000 65536"/>
                <a:gd name="T11" fmla="*/ 0 60000 65536"/>
                <a:gd name="T12" fmla="*/ 0 60000 65536"/>
                <a:gd name="T13" fmla="*/ 0 60000 65536"/>
                <a:gd name="T14" fmla="*/ 0 60000 65536"/>
                <a:gd name="T15" fmla="*/ 0 w 4"/>
                <a:gd name="T16" fmla="*/ 0 h 434"/>
                <a:gd name="T17" fmla="*/ 4 w 4"/>
                <a:gd name="T18" fmla="*/ 434 h 434"/>
              </a:gdLst>
              <a:ahLst/>
              <a:cxnLst>
                <a:cxn ang="T10">
                  <a:pos x="T0" y="T1"/>
                </a:cxn>
                <a:cxn ang="T11">
                  <a:pos x="T2" y="T3"/>
                </a:cxn>
                <a:cxn ang="T12">
                  <a:pos x="T4" y="T5"/>
                </a:cxn>
                <a:cxn ang="T13">
                  <a:pos x="T6" y="T7"/>
                </a:cxn>
                <a:cxn ang="T14">
                  <a:pos x="T8" y="T9"/>
                </a:cxn>
              </a:cxnLst>
              <a:rect l="T15" t="T16" r="T17" b="T18"/>
              <a:pathLst>
                <a:path w="4" h="434">
                  <a:moveTo>
                    <a:pt x="4" y="432"/>
                  </a:moveTo>
                  <a:lnTo>
                    <a:pt x="0" y="434"/>
                  </a:lnTo>
                  <a:lnTo>
                    <a:pt x="0" y="3"/>
                  </a:lnTo>
                  <a:lnTo>
                    <a:pt x="4" y="0"/>
                  </a:lnTo>
                  <a:lnTo>
                    <a:pt x="4" y="432"/>
                  </a:lnTo>
                  <a:close/>
                </a:path>
              </a:pathLst>
            </a:custGeom>
            <a:solidFill>
              <a:srgbClr val="9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56" name="Freeform 1296"/>
            <p:cNvSpPr>
              <a:spLocks/>
            </p:cNvSpPr>
            <p:nvPr/>
          </p:nvSpPr>
          <p:spPr bwMode="auto">
            <a:xfrm>
              <a:off x="2032" y="731"/>
              <a:ext cx="5" cy="434"/>
            </a:xfrm>
            <a:custGeom>
              <a:avLst/>
              <a:gdLst>
                <a:gd name="T0" fmla="*/ 5 w 5"/>
                <a:gd name="T1" fmla="*/ 431 h 434"/>
                <a:gd name="T2" fmla="*/ 0 w 5"/>
                <a:gd name="T3" fmla="*/ 434 h 434"/>
                <a:gd name="T4" fmla="*/ 0 w 5"/>
                <a:gd name="T5" fmla="*/ 2 h 434"/>
                <a:gd name="T6" fmla="*/ 5 w 5"/>
                <a:gd name="T7" fmla="*/ 0 h 434"/>
                <a:gd name="T8" fmla="*/ 5 w 5"/>
                <a:gd name="T9" fmla="*/ 431 h 434"/>
                <a:gd name="T10" fmla="*/ 0 60000 65536"/>
                <a:gd name="T11" fmla="*/ 0 60000 65536"/>
                <a:gd name="T12" fmla="*/ 0 60000 65536"/>
                <a:gd name="T13" fmla="*/ 0 60000 65536"/>
                <a:gd name="T14" fmla="*/ 0 60000 65536"/>
                <a:gd name="T15" fmla="*/ 0 w 5"/>
                <a:gd name="T16" fmla="*/ 0 h 434"/>
                <a:gd name="T17" fmla="*/ 5 w 5"/>
                <a:gd name="T18" fmla="*/ 434 h 434"/>
              </a:gdLst>
              <a:ahLst/>
              <a:cxnLst>
                <a:cxn ang="T10">
                  <a:pos x="T0" y="T1"/>
                </a:cxn>
                <a:cxn ang="T11">
                  <a:pos x="T2" y="T3"/>
                </a:cxn>
                <a:cxn ang="T12">
                  <a:pos x="T4" y="T5"/>
                </a:cxn>
                <a:cxn ang="T13">
                  <a:pos x="T6" y="T7"/>
                </a:cxn>
                <a:cxn ang="T14">
                  <a:pos x="T8" y="T9"/>
                </a:cxn>
              </a:cxnLst>
              <a:rect l="T15" t="T16" r="T17" b="T18"/>
              <a:pathLst>
                <a:path w="5" h="434">
                  <a:moveTo>
                    <a:pt x="5" y="431"/>
                  </a:moveTo>
                  <a:lnTo>
                    <a:pt x="0" y="434"/>
                  </a:lnTo>
                  <a:lnTo>
                    <a:pt x="0" y="2"/>
                  </a:lnTo>
                  <a:lnTo>
                    <a:pt x="5" y="0"/>
                  </a:lnTo>
                  <a:lnTo>
                    <a:pt x="5" y="431"/>
                  </a:lnTo>
                  <a:close/>
                </a:path>
              </a:pathLst>
            </a:custGeom>
            <a:solidFill>
              <a:srgbClr val="A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57" name="Freeform 1297"/>
            <p:cNvSpPr>
              <a:spLocks/>
            </p:cNvSpPr>
            <p:nvPr/>
          </p:nvSpPr>
          <p:spPr bwMode="auto">
            <a:xfrm>
              <a:off x="2025" y="733"/>
              <a:ext cx="7" cy="434"/>
            </a:xfrm>
            <a:custGeom>
              <a:avLst/>
              <a:gdLst>
                <a:gd name="T0" fmla="*/ 7 w 7"/>
                <a:gd name="T1" fmla="*/ 432 h 434"/>
                <a:gd name="T2" fmla="*/ 0 w 7"/>
                <a:gd name="T3" fmla="*/ 434 h 434"/>
                <a:gd name="T4" fmla="*/ 0 w 7"/>
                <a:gd name="T5" fmla="*/ 3 h 434"/>
                <a:gd name="T6" fmla="*/ 7 w 7"/>
                <a:gd name="T7" fmla="*/ 0 h 434"/>
                <a:gd name="T8" fmla="*/ 7 w 7"/>
                <a:gd name="T9" fmla="*/ 432 h 434"/>
                <a:gd name="T10" fmla="*/ 0 60000 65536"/>
                <a:gd name="T11" fmla="*/ 0 60000 65536"/>
                <a:gd name="T12" fmla="*/ 0 60000 65536"/>
                <a:gd name="T13" fmla="*/ 0 60000 65536"/>
                <a:gd name="T14" fmla="*/ 0 60000 65536"/>
                <a:gd name="T15" fmla="*/ 0 w 7"/>
                <a:gd name="T16" fmla="*/ 0 h 434"/>
                <a:gd name="T17" fmla="*/ 7 w 7"/>
                <a:gd name="T18" fmla="*/ 434 h 434"/>
              </a:gdLst>
              <a:ahLst/>
              <a:cxnLst>
                <a:cxn ang="T10">
                  <a:pos x="T0" y="T1"/>
                </a:cxn>
                <a:cxn ang="T11">
                  <a:pos x="T2" y="T3"/>
                </a:cxn>
                <a:cxn ang="T12">
                  <a:pos x="T4" y="T5"/>
                </a:cxn>
                <a:cxn ang="T13">
                  <a:pos x="T6" y="T7"/>
                </a:cxn>
                <a:cxn ang="T14">
                  <a:pos x="T8" y="T9"/>
                </a:cxn>
              </a:cxnLst>
              <a:rect l="T15" t="T16" r="T17" b="T18"/>
              <a:pathLst>
                <a:path w="7" h="434">
                  <a:moveTo>
                    <a:pt x="7" y="432"/>
                  </a:moveTo>
                  <a:lnTo>
                    <a:pt x="0" y="434"/>
                  </a:lnTo>
                  <a:lnTo>
                    <a:pt x="0" y="3"/>
                  </a:lnTo>
                  <a:lnTo>
                    <a:pt x="7" y="0"/>
                  </a:lnTo>
                  <a:lnTo>
                    <a:pt x="7" y="432"/>
                  </a:lnTo>
                  <a:close/>
                </a:path>
              </a:pathLst>
            </a:custGeom>
            <a:solidFill>
              <a:srgbClr val="A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58" name="Freeform 1298"/>
            <p:cNvSpPr>
              <a:spLocks/>
            </p:cNvSpPr>
            <p:nvPr/>
          </p:nvSpPr>
          <p:spPr bwMode="auto">
            <a:xfrm>
              <a:off x="2019" y="736"/>
              <a:ext cx="6" cy="433"/>
            </a:xfrm>
            <a:custGeom>
              <a:avLst/>
              <a:gdLst>
                <a:gd name="T0" fmla="*/ 6 w 6"/>
                <a:gd name="T1" fmla="*/ 431 h 433"/>
                <a:gd name="T2" fmla="*/ 0 w 6"/>
                <a:gd name="T3" fmla="*/ 433 h 433"/>
                <a:gd name="T4" fmla="*/ 0 w 6"/>
                <a:gd name="T5" fmla="*/ 2 h 433"/>
                <a:gd name="T6" fmla="*/ 6 w 6"/>
                <a:gd name="T7" fmla="*/ 0 h 433"/>
                <a:gd name="T8" fmla="*/ 6 w 6"/>
                <a:gd name="T9" fmla="*/ 431 h 433"/>
                <a:gd name="T10" fmla="*/ 0 60000 65536"/>
                <a:gd name="T11" fmla="*/ 0 60000 65536"/>
                <a:gd name="T12" fmla="*/ 0 60000 65536"/>
                <a:gd name="T13" fmla="*/ 0 60000 65536"/>
                <a:gd name="T14" fmla="*/ 0 60000 65536"/>
                <a:gd name="T15" fmla="*/ 0 w 6"/>
                <a:gd name="T16" fmla="*/ 0 h 433"/>
                <a:gd name="T17" fmla="*/ 6 w 6"/>
                <a:gd name="T18" fmla="*/ 433 h 433"/>
              </a:gdLst>
              <a:ahLst/>
              <a:cxnLst>
                <a:cxn ang="T10">
                  <a:pos x="T0" y="T1"/>
                </a:cxn>
                <a:cxn ang="T11">
                  <a:pos x="T2" y="T3"/>
                </a:cxn>
                <a:cxn ang="T12">
                  <a:pos x="T4" y="T5"/>
                </a:cxn>
                <a:cxn ang="T13">
                  <a:pos x="T6" y="T7"/>
                </a:cxn>
                <a:cxn ang="T14">
                  <a:pos x="T8" y="T9"/>
                </a:cxn>
              </a:cxnLst>
              <a:rect l="T15" t="T16" r="T17" b="T18"/>
              <a:pathLst>
                <a:path w="6" h="433">
                  <a:moveTo>
                    <a:pt x="6" y="431"/>
                  </a:moveTo>
                  <a:lnTo>
                    <a:pt x="0" y="433"/>
                  </a:lnTo>
                  <a:lnTo>
                    <a:pt x="0" y="2"/>
                  </a:lnTo>
                  <a:lnTo>
                    <a:pt x="6" y="0"/>
                  </a:lnTo>
                  <a:lnTo>
                    <a:pt x="6" y="431"/>
                  </a:lnTo>
                  <a:close/>
                </a:path>
              </a:pathLst>
            </a:custGeom>
            <a:solidFill>
              <a:srgbClr val="A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59" name="Freeform 1299"/>
            <p:cNvSpPr>
              <a:spLocks/>
            </p:cNvSpPr>
            <p:nvPr/>
          </p:nvSpPr>
          <p:spPr bwMode="auto">
            <a:xfrm>
              <a:off x="2012" y="738"/>
              <a:ext cx="7" cy="434"/>
            </a:xfrm>
            <a:custGeom>
              <a:avLst/>
              <a:gdLst>
                <a:gd name="T0" fmla="*/ 7 w 7"/>
                <a:gd name="T1" fmla="*/ 431 h 434"/>
                <a:gd name="T2" fmla="*/ 0 w 7"/>
                <a:gd name="T3" fmla="*/ 434 h 434"/>
                <a:gd name="T4" fmla="*/ 0 w 7"/>
                <a:gd name="T5" fmla="*/ 2 h 434"/>
                <a:gd name="T6" fmla="*/ 7 w 7"/>
                <a:gd name="T7" fmla="*/ 0 h 434"/>
                <a:gd name="T8" fmla="*/ 7 w 7"/>
                <a:gd name="T9" fmla="*/ 431 h 434"/>
                <a:gd name="T10" fmla="*/ 0 60000 65536"/>
                <a:gd name="T11" fmla="*/ 0 60000 65536"/>
                <a:gd name="T12" fmla="*/ 0 60000 65536"/>
                <a:gd name="T13" fmla="*/ 0 60000 65536"/>
                <a:gd name="T14" fmla="*/ 0 60000 65536"/>
                <a:gd name="T15" fmla="*/ 0 w 7"/>
                <a:gd name="T16" fmla="*/ 0 h 434"/>
                <a:gd name="T17" fmla="*/ 7 w 7"/>
                <a:gd name="T18" fmla="*/ 434 h 434"/>
              </a:gdLst>
              <a:ahLst/>
              <a:cxnLst>
                <a:cxn ang="T10">
                  <a:pos x="T0" y="T1"/>
                </a:cxn>
                <a:cxn ang="T11">
                  <a:pos x="T2" y="T3"/>
                </a:cxn>
                <a:cxn ang="T12">
                  <a:pos x="T4" y="T5"/>
                </a:cxn>
                <a:cxn ang="T13">
                  <a:pos x="T6" y="T7"/>
                </a:cxn>
                <a:cxn ang="T14">
                  <a:pos x="T8" y="T9"/>
                </a:cxn>
              </a:cxnLst>
              <a:rect l="T15" t="T16" r="T17" b="T18"/>
              <a:pathLst>
                <a:path w="7" h="434">
                  <a:moveTo>
                    <a:pt x="7" y="431"/>
                  </a:moveTo>
                  <a:lnTo>
                    <a:pt x="0" y="434"/>
                  </a:lnTo>
                  <a:lnTo>
                    <a:pt x="0" y="2"/>
                  </a:lnTo>
                  <a:lnTo>
                    <a:pt x="7" y="0"/>
                  </a:lnTo>
                  <a:lnTo>
                    <a:pt x="7" y="431"/>
                  </a:lnTo>
                  <a:close/>
                </a:path>
              </a:pathLst>
            </a:custGeom>
            <a:solidFill>
              <a:srgbClr val="B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60" name="Freeform 1300"/>
            <p:cNvSpPr>
              <a:spLocks/>
            </p:cNvSpPr>
            <p:nvPr/>
          </p:nvSpPr>
          <p:spPr bwMode="auto">
            <a:xfrm>
              <a:off x="2004" y="740"/>
              <a:ext cx="8" cy="433"/>
            </a:xfrm>
            <a:custGeom>
              <a:avLst/>
              <a:gdLst>
                <a:gd name="T0" fmla="*/ 8 w 8"/>
                <a:gd name="T1" fmla="*/ 432 h 433"/>
                <a:gd name="T2" fmla="*/ 0 w 8"/>
                <a:gd name="T3" fmla="*/ 433 h 433"/>
                <a:gd name="T4" fmla="*/ 0 w 8"/>
                <a:gd name="T5" fmla="*/ 2 h 433"/>
                <a:gd name="T6" fmla="*/ 8 w 8"/>
                <a:gd name="T7" fmla="*/ 0 h 433"/>
                <a:gd name="T8" fmla="*/ 8 w 8"/>
                <a:gd name="T9" fmla="*/ 432 h 433"/>
                <a:gd name="T10" fmla="*/ 0 60000 65536"/>
                <a:gd name="T11" fmla="*/ 0 60000 65536"/>
                <a:gd name="T12" fmla="*/ 0 60000 65536"/>
                <a:gd name="T13" fmla="*/ 0 60000 65536"/>
                <a:gd name="T14" fmla="*/ 0 60000 65536"/>
                <a:gd name="T15" fmla="*/ 0 w 8"/>
                <a:gd name="T16" fmla="*/ 0 h 433"/>
                <a:gd name="T17" fmla="*/ 8 w 8"/>
                <a:gd name="T18" fmla="*/ 433 h 433"/>
              </a:gdLst>
              <a:ahLst/>
              <a:cxnLst>
                <a:cxn ang="T10">
                  <a:pos x="T0" y="T1"/>
                </a:cxn>
                <a:cxn ang="T11">
                  <a:pos x="T2" y="T3"/>
                </a:cxn>
                <a:cxn ang="T12">
                  <a:pos x="T4" y="T5"/>
                </a:cxn>
                <a:cxn ang="T13">
                  <a:pos x="T6" y="T7"/>
                </a:cxn>
                <a:cxn ang="T14">
                  <a:pos x="T8" y="T9"/>
                </a:cxn>
              </a:cxnLst>
              <a:rect l="T15" t="T16" r="T17" b="T18"/>
              <a:pathLst>
                <a:path w="8" h="433">
                  <a:moveTo>
                    <a:pt x="8" y="432"/>
                  </a:moveTo>
                  <a:lnTo>
                    <a:pt x="0" y="433"/>
                  </a:lnTo>
                  <a:lnTo>
                    <a:pt x="0" y="2"/>
                  </a:lnTo>
                  <a:lnTo>
                    <a:pt x="8" y="0"/>
                  </a:lnTo>
                  <a:lnTo>
                    <a:pt x="8" y="432"/>
                  </a:lnTo>
                  <a:close/>
                </a:path>
              </a:pathLst>
            </a:custGeom>
            <a:solidFill>
              <a:srgbClr val="B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61" name="Freeform 1301"/>
            <p:cNvSpPr>
              <a:spLocks/>
            </p:cNvSpPr>
            <p:nvPr/>
          </p:nvSpPr>
          <p:spPr bwMode="auto">
            <a:xfrm>
              <a:off x="1995" y="742"/>
              <a:ext cx="9" cy="433"/>
            </a:xfrm>
            <a:custGeom>
              <a:avLst/>
              <a:gdLst>
                <a:gd name="T0" fmla="*/ 9 w 9"/>
                <a:gd name="T1" fmla="*/ 431 h 433"/>
                <a:gd name="T2" fmla="*/ 0 w 9"/>
                <a:gd name="T3" fmla="*/ 433 h 433"/>
                <a:gd name="T4" fmla="*/ 0 w 9"/>
                <a:gd name="T5" fmla="*/ 2 h 433"/>
                <a:gd name="T6" fmla="*/ 9 w 9"/>
                <a:gd name="T7" fmla="*/ 0 h 433"/>
                <a:gd name="T8" fmla="*/ 9 w 9"/>
                <a:gd name="T9" fmla="*/ 431 h 433"/>
                <a:gd name="T10" fmla="*/ 0 60000 65536"/>
                <a:gd name="T11" fmla="*/ 0 60000 65536"/>
                <a:gd name="T12" fmla="*/ 0 60000 65536"/>
                <a:gd name="T13" fmla="*/ 0 60000 65536"/>
                <a:gd name="T14" fmla="*/ 0 60000 65536"/>
                <a:gd name="T15" fmla="*/ 0 w 9"/>
                <a:gd name="T16" fmla="*/ 0 h 433"/>
                <a:gd name="T17" fmla="*/ 9 w 9"/>
                <a:gd name="T18" fmla="*/ 433 h 433"/>
              </a:gdLst>
              <a:ahLst/>
              <a:cxnLst>
                <a:cxn ang="T10">
                  <a:pos x="T0" y="T1"/>
                </a:cxn>
                <a:cxn ang="T11">
                  <a:pos x="T2" y="T3"/>
                </a:cxn>
                <a:cxn ang="T12">
                  <a:pos x="T4" y="T5"/>
                </a:cxn>
                <a:cxn ang="T13">
                  <a:pos x="T6" y="T7"/>
                </a:cxn>
                <a:cxn ang="T14">
                  <a:pos x="T8" y="T9"/>
                </a:cxn>
              </a:cxnLst>
              <a:rect l="T15" t="T16" r="T17" b="T18"/>
              <a:pathLst>
                <a:path w="9" h="433">
                  <a:moveTo>
                    <a:pt x="9" y="431"/>
                  </a:moveTo>
                  <a:lnTo>
                    <a:pt x="0" y="433"/>
                  </a:lnTo>
                  <a:lnTo>
                    <a:pt x="0" y="2"/>
                  </a:lnTo>
                  <a:lnTo>
                    <a:pt x="9" y="0"/>
                  </a:lnTo>
                  <a:lnTo>
                    <a:pt x="9" y="431"/>
                  </a:lnTo>
                  <a:close/>
                </a:path>
              </a:pathLst>
            </a:custGeom>
            <a:solidFill>
              <a:srgbClr val="C3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62" name="Freeform 1302"/>
            <p:cNvSpPr>
              <a:spLocks/>
            </p:cNvSpPr>
            <p:nvPr/>
          </p:nvSpPr>
          <p:spPr bwMode="auto">
            <a:xfrm>
              <a:off x="1986" y="744"/>
              <a:ext cx="9" cy="432"/>
            </a:xfrm>
            <a:custGeom>
              <a:avLst/>
              <a:gdLst>
                <a:gd name="T0" fmla="*/ 9 w 9"/>
                <a:gd name="T1" fmla="*/ 431 h 432"/>
                <a:gd name="T2" fmla="*/ 0 w 9"/>
                <a:gd name="T3" fmla="*/ 432 h 432"/>
                <a:gd name="T4" fmla="*/ 0 w 9"/>
                <a:gd name="T5" fmla="*/ 1 h 432"/>
                <a:gd name="T6" fmla="*/ 9 w 9"/>
                <a:gd name="T7" fmla="*/ 0 h 432"/>
                <a:gd name="T8" fmla="*/ 9 w 9"/>
                <a:gd name="T9" fmla="*/ 431 h 432"/>
                <a:gd name="T10" fmla="*/ 0 60000 65536"/>
                <a:gd name="T11" fmla="*/ 0 60000 65536"/>
                <a:gd name="T12" fmla="*/ 0 60000 65536"/>
                <a:gd name="T13" fmla="*/ 0 60000 65536"/>
                <a:gd name="T14" fmla="*/ 0 60000 65536"/>
                <a:gd name="T15" fmla="*/ 0 w 9"/>
                <a:gd name="T16" fmla="*/ 0 h 432"/>
                <a:gd name="T17" fmla="*/ 9 w 9"/>
                <a:gd name="T18" fmla="*/ 432 h 432"/>
              </a:gdLst>
              <a:ahLst/>
              <a:cxnLst>
                <a:cxn ang="T10">
                  <a:pos x="T0" y="T1"/>
                </a:cxn>
                <a:cxn ang="T11">
                  <a:pos x="T2" y="T3"/>
                </a:cxn>
                <a:cxn ang="T12">
                  <a:pos x="T4" y="T5"/>
                </a:cxn>
                <a:cxn ang="T13">
                  <a:pos x="T6" y="T7"/>
                </a:cxn>
                <a:cxn ang="T14">
                  <a:pos x="T8" y="T9"/>
                </a:cxn>
              </a:cxnLst>
              <a:rect l="T15" t="T16" r="T17" b="T18"/>
              <a:pathLst>
                <a:path w="9" h="432">
                  <a:moveTo>
                    <a:pt x="9" y="431"/>
                  </a:moveTo>
                  <a:lnTo>
                    <a:pt x="0" y="432"/>
                  </a:lnTo>
                  <a:lnTo>
                    <a:pt x="0" y="1"/>
                  </a:lnTo>
                  <a:lnTo>
                    <a:pt x="9" y="0"/>
                  </a:lnTo>
                  <a:lnTo>
                    <a:pt x="9" y="431"/>
                  </a:lnTo>
                  <a:close/>
                </a:path>
              </a:pathLst>
            </a:custGeom>
            <a:solidFill>
              <a:srgbClr val="C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63" name="Freeform 1303"/>
            <p:cNvSpPr>
              <a:spLocks/>
            </p:cNvSpPr>
            <p:nvPr/>
          </p:nvSpPr>
          <p:spPr bwMode="auto">
            <a:xfrm>
              <a:off x="1977" y="745"/>
              <a:ext cx="9" cy="433"/>
            </a:xfrm>
            <a:custGeom>
              <a:avLst/>
              <a:gdLst>
                <a:gd name="T0" fmla="*/ 9 w 9"/>
                <a:gd name="T1" fmla="*/ 431 h 433"/>
                <a:gd name="T2" fmla="*/ 0 w 9"/>
                <a:gd name="T3" fmla="*/ 433 h 433"/>
                <a:gd name="T4" fmla="*/ 0 w 9"/>
                <a:gd name="T5" fmla="*/ 1 h 433"/>
                <a:gd name="T6" fmla="*/ 9 w 9"/>
                <a:gd name="T7" fmla="*/ 0 h 433"/>
                <a:gd name="T8" fmla="*/ 9 w 9"/>
                <a:gd name="T9" fmla="*/ 431 h 433"/>
                <a:gd name="T10" fmla="*/ 0 60000 65536"/>
                <a:gd name="T11" fmla="*/ 0 60000 65536"/>
                <a:gd name="T12" fmla="*/ 0 60000 65536"/>
                <a:gd name="T13" fmla="*/ 0 60000 65536"/>
                <a:gd name="T14" fmla="*/ 0 60000 65536"/>
                <a:gd name="T15" fmla="*/ 0 w 9"/>
                <a:gd name="T16" fmla="*/ 0 h 433"/>
                <a:gd name="T17" fmla="*/ 9 w 9"/>
                <a:gd name="T18" fmla="*/ 433 h 433"/>
              </a:gdLst>
              <a:ahLst/>
              <a:cxnLst>
                <a:cxn ang="T10">
                  <a:pos x="T0" y="T1"/>
                </a:cxn>
                <a:cxn ang="T11">
                  <a:pos x="T2" y="T3"/>
                </a:cxn>
                <a:cxn ang="T12">
                  <a:pos x="T4" y="T5"/>
                </a:cxn>
                <a:cxn ang="T13">
                  <a:pos x="T6" y="T7"/>
                </a:cxn>
                <a:cxn ang="T14">
                  <a:pos x="T8" y="T9"/>
                </a:cxn>
              </a:cxnLst>
              <a:rect l="T15" t="T16" r="T17" b="T18"/>
              <a:pathLst>
                <a:path w="9" h="433">
                  <a:moveTo>
                    <a:pt x="9" y="431"/>
                  </a:moveTo>
                  <a:lnTo>
                    <a:pt x="0" y="433"/>
                  </a:lnTo>
                  <a:lnTo>
                    <a:pt x="0" y="1"/>
                  </a:lnTo>
                  <a:lnTo>
                    <a:pt x="9" y="0"/>
                  </a:lnTo>
                  <a:lnTo>
                    <a:pt x="9" y="431"/>
                  </a:lnTo>
                  <a:close/>
                </a:path>
              </a:pathLst>
            </a:custGeom>
            <a:solidFill>
              <a:srgbClr val="D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64" name="Rectangle 1304"/>
            <p:cNvSpPr>
              <a:spLocks noChangeArrowheads="1"/>
            </p:cNvSpPr>
            <p:nvPr/>
          </p:nvSpPr>
          <p:spPr bwMode="auto">
            <a:xfrm>
              <a:off x="1967" y="746"/>
              <a:ext cx="10" cy="432"/>
            </a:xfrm>
            <a:prstGeom prst="rect">
              <a:avLst/>
            </a:prstGeom>
            <a:solidFill>
              <a:srgbClr val="D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665" name="Freeform 1305"/>
            <p:cNvSpPr>
              <a:spLocks/>
            </p:cNvSpPr>
            <p:nvPr/>
          </p:nvSpPr>
          <p:spPr bwMode="auto">
            <a:xfrm>
              <a:off x="1954" y="746"/>
              <a:ext cx="13" cy="432"/>
            </a:xfrm>
            <a:custGeom>
              <a:avLst/>
              <a:gdLst>
                <a:gd name="T0" fmla="*/ 13 w 13"/>
                <a:gd name="T1" fmla="*/ 432 h 432"/>
                <a:gd name="T2" fmla="*/ 0 w 13"/>
                <a:gd name="T3" fmla="*/ 432 h 432"/>
                <a:gd name="T4" fmla="*/ 0 w 13"/>
                <a:gd name="T5" fmla="*/ 1 h 432"/>
                <a:gd name="T6" fmla="*/ 13 w 13"/>
                <a:gd name="T7" fmla="*/ 0 h 432"/>
                <a:gd name="T8" fmla="*/ 13 w 13"/>
                <a:gd name="T9" fmla="*/ 432 h 432"/>
                <a:gd name="T10" fmla="*/ 0 60000 65536"/>
                <a:gd name="T11" fmla="*/ 0 60000 65536"/>
                <a:gd name="T12" fmla="*/ 0 60000 65536"/>
                <a:gd name="T13" fmla="*/ 0 60000 65536"/>
                <a:gd name="T14" fmla="*/ 0 60000 65536"/>
                <a:gd name="T15" fmla="*/ 0 w 13"/>
                <a:gd name="T16" fmla="*/ 0 h 432"/>
                <a:gd name="T17" fmla="*/ 13 w 13"/>
                <a:gd name="T18" fmla="*/ 432 h 432"/>
              </a:gdLst>
              <a:ahLst/>
              <a:cxnLst>
                <a:cxn ang="T10">
                  <a:pos x="T0" y="T1"/>
                </a:cxn>
                <a:cxn ang="T11">
                  <a:pos x="T2" y="T3"/>
                </a:cxn>
                <a:cxn ang="T12">
                  <a:pos x="T4" y="T5"/>
                </a:cxn>
                <a:cxn ang="T13">
                  <a:pos x="T6" y="T7"/>
                </a:cxn>
                <a:cxn ang="T14">
                  <a:pos x="T8" y="T9"/>
                </a:cxn>
              </a:cxnLst>
              <a:rect l="T15" t="T16" r="T17" b="T18"/>
              <a:pathLst>
                <a:path w="13" h="432">
                  <a:moveTo>
                    <a:pt x="13" y="432"/>
                  </a:moveTo>
                  <a:lnTo>
                    <a:pt x="0" y="432"/>
                  </a:lnTo>
                  <a:lnTo>
                    <a:pt x="0" y="1"/>
                  </a:lnTo>
                  <a:lnTo>
                    <a:pt x="13" y="0"/>
                  </a:lnTo>
                  <a:lnTo>
                    <a:pt x="13" y="432"/>
                  </a:lnTo>
                  <a:close/>
                </a:path>
              </a:pathLst>
            </a:custGeom>
            <a:solidFill>
              <a:srgbClr val="D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66" name="Rectangle 1306"/>
            <p:cNvSpPr>
              <a:spLocks noChangeArrowheads="1"/>
            </p:cNvSpPr>
            <p:nvPr/>
          </p:nvSpPr>
          <p:spPr bwMode="auto">
            <a:xfrm>
              <a:off x="1945" y="747"/>
              <a:ext cx="9" cy="431"/>
            </a:xfrm>
            <a:prstGeom prst="rect">
              <a:avLst/>
            </a:prstGeom>
            <a:solidFill>
              <a:srgbClr val="E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667" name="Freeform 1307"/>
            <p:cNvSpPr>
              <a:spLocks/>
            </p:cNvSpPr>
            <p:nvPr/>
          </p:nvSpPr>
          <p:spPr bwMode="auto">
            <a:xfrm>
              <a:off x="1937" y="746"/>
              <a:ext cx="8" cy="432"/>
            </a:xfrm>
            <a:custGeom>
              <a:avLst/>
              <a:gdLst>
                <a:gd name="T0" fmla="*/ 8 w 8"/>
                <a:gd name="T1" fmla="*/ 432 h 432"/>
                <a:gd name="T2" fmla="*/ 0 w 8"/>
                <a:gd name="T3" fmla="*/ 432 h 432"/>
                <a:gd name="T4" fmla="*/ 0 w 8"/>
                <a:gd name="T5" fmla="*/ 0 h 432"/>
                <a:gd name="T6" fmla="*/ 8 w 8"/>
                <a:gd name="T7" fmla="*/ 1 h 432"/>
                <a:gd name="T8" fmla="*/ 8 w 8"/>
                <a:gd name="T9" fmla="*/ 432 h 432"/>
                <a:gd name="T10" fmla="*/ 0 60000 65536"/>
                <a:gd name="T11" fmla="*/ 0 60000 65536"/>
                <a:gd name="T12" fmla="*/ 0 60000 65536"/>
                <a:gd name="T13" fmla="*/ 0 60000 65536"/>
                <a:gd name="T14" fmla="*/ 0 60000 65536"/>
                <a:gd name="T15" fmla="*/ 0 w 8"/>
                <a:gd name="T16" fmla="*/ 0 h 432"/>
                <a:gd name="T17" fmla="*/ 8 w 8"/>
                <a:gd name="T18" fmla="*/ 432 h 432"/>
              </a:gdLst>
              <a:ahLst/>
              <a:cxnLst>
                <a:cxn ang="T10">
                  <a:pos x="T0" y="T1"/>
                </a:cxn>
                <a:cxn ang="T11">
                  <a:pos x="T2" y="T3"/>
                </a:cxn>
                <a:cxn ang="T12">
                  <a:pos x="T4" y="T5"/>
                </a:cxn>
                <a:cxn ang="T13">
                  <a:pos x="T6" y="T7"/>
                </a:cxn>
                <a:cxn ang="T14">
                  <a:pos x="T8" y="T9"/>
                </a:cxn>
              </a:cxnLst>
              <a:rect l="T15" t="T16" r="T17" b="T18"/>
              <a:pathLst>
                <a:path w="8" h="432">
                  <a:moveTo>
                    <a:pt x="8" y="432"/>
                  </a:moveTo>
                  <a:lnTo>
                    <a:pt x="0" y="432"/>
                  </a:lnTo>
                  <a:lnTo>
                    <a:pt x="0" y="0"/>
                  </a:lnTo>
                  <a:lnTo>
                    <a:pt x="8" y="1"/>
                  </a:lnTo>
                  <a:lnTo>
                    <a:pt x="8" y="432"/>
                  </a:lnTo>
                  <a:close/>
                </a:path>
              </a:pathLst>
            </a:custGeom>
            <a:solidFill>
              <a:srgbClr val="E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68" name="Freeform 1308"/>
            <p:cNvSpPr>
              <a:spLocks/>
            </p:cNvSpPr>
            <p:nvPr/>
          </p:nvSpPr>
          <p:spPr bwMode="auto">
            <a:xfrm>
              <a:off x="1930" y="745"/>
              <a:ext cx="7" cy="433"/>
            </a:xfrm>
            <a:custGeom>
              <a:avLst/>
              <a:gdLst>
                <a:gd name="T0" fmla="*/ 7 w 7"/>
                <a:gd name="T1" fmla="*/ 433 h 433"/>
                <a:gd name="T2" fmla="*/ 0 w 7"/>
                <a:gd name="T3" fmla="*/ 432 h 433"/>
                <a:gd name="T4" fmla="*/ 0 w 7"/>
                <a:gd name="T5" fmla="*/ 0 h 433"/>
                <a:gd name="T6" fmla="*/ 7 w 7"/>
                <a:gd name="T7" fmla="*/ 1 h 433"/>
                <a:gd name="T8" fmla="*/ 7 w 7"/>
                <a:gd name="T9" fmla="*/ 433 h 433"/>
                <a:gd name="T10" fmla="*/ 0 60000 65536"/>
                <a:gd name="T11" fmla="*/ 0 60000 65536"/>
                <a:gd name="T12" fmla="*/ 0 60000 65536"/>
                <a:gd name="T13" fmla="*/ 0 60000 65536"/>
                <a:gd name="T14" fmla="*/ 0 60000 65536"/>
                <a:gd name="T15" fmla="*/ 0 w 7"/>
                <a:gd name="T16" fmla="*/ 0 h 433"/>
                <a:gd name="T17" fmla="*/ 7 w 7"/>
                <a:gd name="T18" fmla="*/ 433 h 433"/>
              </a:gdLst>
              <a:ahLst/>
              <a:cxnLst>
                <a:cxn ang="T10">
                  <a:pos x="T0" y="T1"/>
                </a:cxn>
                <a:cxn ang="T11">
                  <a:pos x="T2" y="T3"/>
                </a:cxn>
                <a:cxn ang="T12">
                  <a:pos x="T4" y="T5"/>
                </a:cxn>
                <a:cxn ang="T13">
                  <a:pos x="T6" y="T7"/>
                </a:cxn>
                <a:cxn ang="T14">
                  <a:pos x="T8" y="T9"/>
                </a:cxn>
              </a:cxnLst>
              <a:rect l="T15" t="T16" r="T17" b="T18"/>
              <a:pathLst>
                <a:path w="7" h="433">
                  <a:moveTo>
                    <a:pt x="7" y="433"/>
                  </a:moveTo>
                  <a:lnTo>
                    <a:pt x="0" y="432"/>
                  </a:lnTo>
                  <a:lnTo>
                    <a:pt x="0" y="0"/>
                  </a:lnTo>
                  <a:lnTo>
                    <a:pt x="7" y="1"/>
                  </a:lnTo>
                  <a:lnTo>
                    <a:pt x="7" y="433"/>
                  </a:lnTo>
                  <a:close/>
                </a:path>
              </a:pathLst>
            </a:custGeom>
            <a:solidFill>
              <a:srgbClr val="F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69" name="Freeform 1309"/>
            <p:cNvSpPr>
              <a:spLocks/>
            </p:cNvSpPr>
            <p:nvPr/>
          </p:nvSpPr>
          <p:spPr bwMode="auto">
            <a:xfrm>
              <a:off x="1922" y="745"/>
              <a:ext cx="8" cy="432"/>
            </a:xfrm>
            <a:custGeom>
              <a:avLst/>
              <a:gdLst>
                <a:gd name="T0" fmla="*/ 8 w 8"/>
                <a:gd name="T1" fmla="*/ 432 h 432"/>
                <a:gd name="T2" fmla="*/ 0 w 8"/>
                <a:gd name="T3" fmla="*/ 430 h 432"/>
                <a:gd name="T4" fmla="*/ 0 w 8"/>
                <a:gd name="T5" fmla="*/ 0 h 432"/>
                <a:gd name="T6" fmla="*/ 8 w 8"/>
                <a:gd name="T7" fmla="*/ 0 h 432"/>
                <a:gd name="T8" fmla="*/ 8 w 8"/>
                <a:gd name="T9" fmla="*/ 432 h 432"/>
                <a:gd name="T10" fmla="*/ 0 60000 65536"/>
                <a:gd name="T11" fmla="*/ 0 60000 65536"/>
                <a:gd name="T12" fmla="*/ 0 60000 65536"/>
                <a:gd name="T13" fmla="*/ 0 60000 65536"/>
                <a:gd name="T14" fmla="*/ 0 60000 65536"/>
                <a:gd name="T15" fmla="*/ 0 w 8"/>
                <a:gd name="T16" fmla="*/ 0 h 432"/>
                <a:gd name="T17" fmla="*/ 8 w 8"/>
                <a:gd name="T18" fmla="*/ 432 h 432"/>
              </a:gdLst>
              <a:ahLst/>
              <a:cxnLst>
                <a:cxn ang="T10">
                  <a:pos x="T0" y="T1"/>
                </a:cxn>
                <a:cxn ang="T11">
                  <a:pos x="T2" y="T3"/>
                </a:cxn>
                <a:cxn ang="T12">
                  <a:pos x="T4" y="T5"/>
                </a:cxn>
                <a:cxn ang="T13">
                  <a:pos x="T6" y="T7"/>
                </a:cxn>
                <a:cxn ang="T14">
                  <a:pos x="T8" y="T9"/>
                </a:cxn>
              </a:cxnLst>
              <a:rect l="T15" t="T16" r="T17" b="T18"/>
              <a:pathLst>
                <a:path w="8" h="432">
                  <a:moveTo>
                    <a:pt x="8" y="432"/>
                  </a:moveTo>
                  <a:lnTo>
                    <a:pt x="0" y="430"/>
                  </a:lnTo>
                  <a:lnTo>
                    <a:pt x="0" y="0"/>
                  </a:lnTo>
                  <a:lnTo>
                    <a:pt x="8" y="0"/>
                  </a:lnTo>
                  <a:lnTo>
                    <a:pt x="8" y="432"/>
                  </a:lnTo>
                  <a:close/>
                </a:path>
              </a:pathLst>
            </a:custGeom>
            <a:solidFill>
              <a:srgbClr val="F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70" name="Freeform 1310"/>
            <p:cNvSpPr>
              <a:spLocks/>
            </p:cNvSpPr>
            <p:nvPr/>
          </p:nvSpPr>
          <p:spPr bwMode="auto">
            <a:xfrm>
              <a:off x="1917" y="743"/>
              <a:ext cx="5" cy="432"/>
            </a:xfrm>
            <a:custGeom>
              <a:avLst/>
              <a:gdLst>
                <a:gd name="T0" fmla="*/ 5 w 5"/>
                <a:gd name="T1" fmla="*/ 432 h 432"/>
                <a:gd name="T2" fmla="*/ 0 w 5"/>
                <a:gd name="T3" fmla="*/ 432 h 432"/>
                <a:gd name="T4" fmla="*/ 0 w 5"/>
                <a:gd name="T5" fmla="*/ 0 h 432"/>
                <a:gd name="T6" fmla="*/ 5 w 5"/>
                <a:gd name="T7" fmla="*/ 2 h 432"/>
                <a:gd name="T8" fmla="*/ 5 w 5"/>
                <a:gd name="T9" fmla="*/ 432 h 432"/>
                <a:gd name="T10" fmla="*/ 0 60000 65536"/>
                <a:gd name="T11" fmla="*/ 0 60000 65536"/>
                <a:gd name="T12" fmla="*/ 0 60000 65536"/>
                <a:gd name="T13" fmla="*/ 0 60000 65536"/>
                <a:gd name="T14" fmla="*/ 0 60000 65536"/>
                <a:gd name="T15" fmla="*/ 0 w 5"/>
                <a:gd name="T16" fmla="*/ 0 h 432"/>
                <a:gd name="T17" fmla="*/ 5 w 5"/>
                <a:gd name="T18" fmla="*/ 432 h 432"/>
              </a:gdLst>
              <a:ahLst/>
              <a:cxnLst>
                <a:cxn ang="T10">
                  <a:pos x="T0" y="T1"/>
                </a:cxn>
                <a:cxn ang="T11">
                  <a:pos x="T2" y="T3"/>
                </a:cxn>
                <a:cxn ang="T12">
                  <a:pos x="T4" y="T5"/>
                </a:cxn>
                <a:cxn ang="T13">
                  <a:pos x="T6" y="T7"/>
                </a:cxn>
                <a:cxn ang="T14">
                  <a:pos x="T8" y="T9"/>
                </a:cxn>
              </a:cxnLst>
              <a:rect l="T15" t="T16" r="T17" b="T18"/>
              <a:pathLst>
                <a:path w="5" h="432">
                  <a:moveTo>
                    <a:pt x="5" y="432"/>
                  </a:moveTo>
                  <a:lnTo>
                    <a:pt x="0" y="432"/>
                  </a:lnTo>
                  <a:lnTo>
                    <a:pt x="0" y="0"/>
                  </a:lnTo>
                  <a:lnTo>
                    <a:pt x="5" y="2"/>
                  </a:lnTo>
                  <a:lnTo>
                    <a:pt x="5" y="43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71" name="Freeform 1311"/>
            <p:cNvSpPr>
              <a:spLocks/>
            </p:cNvSpPr>
            <p:nvPr/>
          </p:nvSpPr>
          <p:spPr bwMode="auto">
            <a:xfrm>
              <a:off x="1912" y="741"/>
              <a:ext cx="5" cy="434"/>
            </a:xfrm>
            <a:custGeom>
              <a:avLst/>
              <a:gdLst>
                <a:gd name="T0" fmla="*/ 5 w 5"/>
                <a:gd name="T1" fmla="*/ 434 h 434"/>
                <a:gd name="T2" fmla="*/ 0 w 5"/>
                <a:gd name="T3" fmla="*/ 431 h 434"/>
                <a:gd name="T4" fmla="*/ 0 w 5"/>
                <a:gd name="T5" fmla="*/ 0 h 434"/>
                <a:gd name="T6" fmla="*/ 5 w 5"/>
                <a:gd name="T7" fmla="*/ 2 h 434"/>
                <a:gd name="T8" fmla="*/ 5 w 5"/>
                <a:gd name="T9" fmla="*/ 434 h 434"/>
                <a:gd name="T10" fmla="*/ 0 60000 65536"/>
                <a:gd name="T11" fmla="*/ 0 60000 65536"/>
                <a:gd name="T12" fmla="*/ 0 60000 65536"/>
                <a:gd name="T13" fmla="*/ 0 60000 65536"/>
                <a:gd name="T14" fmla="*/ 0 60000 65536"/>
                <a:gd name="T15" fmla="*/ 0 w 5"/>
                <a:gd name="T16" fmla="*/ 0 h 434"/>
                <a:gd name="T17" fmla="*/ 5 w 5"/>
                <a:gd name="T18" fmla="*/ 434 h 434"/>
              </a:gdLst>
              <a:ahLst/>
              <a:cxnLst>
                <a:cxn ang="T10">
                  <a:pos x="T0" y="T1"/>
                </a:cxn>
                <a:cxn ang="T11">
                  <a:pos x="T2" y="T3"/>
                </a:cxn>
                <a:cxn ang="T12">
                  <a:pos x="T4" y="T5"/>
                </a:cxn>
                <a:cxn ang="T13">
                  <a:pos x="T6" y="T7"/>
                </a:cxn>
                <a:cxn ang="T14">
                  <a:pos x="T8" y="T9"/>
                </a:cxn>
              </a:cxnLst>
              <a:rect l="T15" t="T16" r="T17" b="T18"/>
              <a:pathLst>
                <a:path w="5" h="434">
                  <a:moveTo>
                    <a:pt x="5" y="434"/>
                  </a:moveTo>
                  <a:lnTo>
                    <a:pt x="0" y="431"/>
                  </a:lnTo>
                  <a:lnTo>
                    <a:pt x="0" y="0"/>
                  </a:lnTo>
                  <a:lnTo>
                    <a:pt x="5" y="2"/>
                  </a:lnTo>
                  <a:lnTo>
                    <a:pt x="5" y="43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72" name="Freeform 1312"/>
            <p:cNvSpPr>
              <a:spLocks/>
            </p:cNvSpPr>
            <p:nvPr/>
          </p:nvSpPr>
          <p:spPr bwMode="auto">
            <a:xfrm>
              <a:off x="1908" y="739"/>
              <a:ext cx="4" cy="433"/>
            </a:xfrm>
            <a:custGeom>
              <a:avLst/>
              <a:gdLst>
                <a:gd name="T0" fmla="*/ 4 w 4"/>
                <a:gd name="T1" fmla="*/ 433 h 433"/>
                <a:gd name="T2" fmla="*/ 0 w 4"/>
                <a:gd name="T3" fmla="*/ 432 h 433"/>
                <a:gd name="T4" fmla="*/ 0 w 4"/>
                <a:gd name="T5" fmla="*/ 0 h 433"/>
                <a:gd name="T6" fmla="*/ 4 w 4"/>
                <a:gd name="T7" fmla="*/ 2 h 433"/>
                <a:gd name="T8" fmla="*/ 4 w 4"/>
                <a:gd name="T9" fmla="*/ 433 h 433"/>
                <a:gd name="T10" fmla="*/ 0 60000 65536"/>
                <a:gd name="T11" fmla="*/ 0 60000 65536"/>
                <a:gd name="T12" fmla="*/ 0 60000 65536"/>
                <a:gd name="T13" fmla="*/ 0 60000 65536"/>
                <a:gd name="T14" fmla="*/ 0 60000 65536"/>
                <a:gd name="T15" fmla="*/ 0 w 4"/>
                <a:gd name="T16" fmla="*/ 0 h 433"/>
                <a:gd name="T17" fmla="*/ 4 w 4"/>
                <a:gd name="T18" fmla="*/ 433 h 433"/>
              </a:gdLst>
              <a:ahLst/>
              <a:cxnLst>
                <a:cxn ang="T10">
                  <a:pos x="T0" y="T1"/>
                </a:cxn>
                <a:cxn ang="T11">
                  <a:pos x="T2" y="T3"/>
                </a:cxn>
                <a:cxn ang="T12">
                  <a:pos x="T4" y="T5"/>
                </a:cxn>
                <a:cxn ang="T13">
                  <a:pos x="T6" y="T7"/>
                </a:cxn>
                <a:cxn ang="T14">
                  <a:pos x="T8" y="T9"/>
                </a:cxn>
              </a:cxnLst>
              <a:rect l="T15" t="T16" r="T17" b="T18"/>
              <a:pathLst>
                <a:path w="4" h="433">
                  <a:moveTo>
                    <a:pt x="4" y="433"/>
                  </a:moveTo>
                  <a:lnTo>
                    <a:pt x="0" y="432"/>
                  </a:lnTo>
                  <a:lnTo>
                    <a:pt x="0" y="0"/>
                  </a:lnTo>
                  <a:lnTo>
                    <a:pt x="4" y="2"/>
                  </a:lnTo>
                  <a:lnTo>
                    <a:pt x="4" y="433"/>
                  </a:lnTo>
                  <a:close/>
                </a:path>
              </a:pathLst>
            </a:custGeom>
            <a:solidFill>
              <a:srgbClr val="F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73" name="Freeform 1313"/>
            <p:cNvSpPr>
              <a:spLocks/>
            </p:cNvSpPr>
            <p:nvPr/>
          </p:nvSpPr>
          <p:spPr bwMode="auto">
            <a:xfrm>
              <a:off x="1905" y="737"/>
              <a:ext cx="3" cy="434"/>
            </a:xfrm>
            <a:custGeom>
              <a:avLst/>
              <a:gdLst>
                <a:gd name="T0" fmla="*/ 3 w 3"/>
                <a:gd name="T1" fmla="*/ 434 h 434"/>
                <a:gd name="T2" fmla="*/ 0 w 3"/>
                <a:gd name="T3" fmla="*/ 432 h 434"/>
                <a:gd name="T4" fmla="*/ 0 w 3"/>
                <a:gd name="T5" fmla="*/ 0 h 434"/>
                <a:gd name="T6" fmla="*/ 3 w 3"/>
                <a:gd name="T7" fmla="*/ 2 h 434"/>
                <a:gd name="T8" fmla="*/ 3 w 3"/>
                <a:gd name="T9" fmla="*/ 434 h 434"/>
                <a:gd name="T10" fmla="*/ 0 60000 65536"/>
                <a:gd name="T11" fmla="*/ 0 60000 65536"/>
                <a:gd name="T12" fmla="*/ 0 60000 65536"/>
                <a:gd name="T13" fmla="*/ 0 60000 65536"/>
                <a:gd name="T14" fmla="*/ 0 60000 65536"/>
                <a:gd name="T15" fmla="*/ 0 w 3"/>
                <a:gd name="T16" fmla="*/ 0 h 434"/>
                <a:gd name="T17" fmla="*/ 3 w 3"/>
                <a:gd name="T18" fmla="*/ 434 h 434"/>
              </a:gdLst>
              <a:ahLst/>
              <a:cxnLst>
                <a:cxn ang="T10">
                  <a:pos x="T0" y="T1"/>
                </a:cxn>
                <a:cxn ang="T11">
                  <a:pos x="T2" y="T3"/>
                </a:cxn>
                <a:cxn ang="T12">
                  <a:pos x="T4" y="T5"/>
                </a:cxn>
                <a:cxn ang="T13">
                  <a:pos x="T6" y="T7"/>
                </a:cxn>
                <a:cxn ang="T14">
                  <a:pos x="T8" y="T9"/>
                </a:cxn>
              </a:cxnLst>
              <a:rect l="T15" t="T16" r="T17" b="T18"/>
              <a:pathLst>
                <a:path w="3" h="434">
                  <a:moveTo>
                    <a:pt x="3" y="434"/>
                  </a:moveTo>
                  <a:lnTo>
                    <a:pt x="0" y="432"/>
                  </a:lnTo>
                  <a:lnTo>
                    <a:pt x="0" y="0"/>
                  </a:lnTo>
                  <a:lnTo>
                    <a:pt x="3" y="2"/>
                  </a:lnTo>
                  <a:lnTo>
                    <a:pt x="3" y="434"/>
                  </a:lnTo>
                  <a:close/>
                </a:path>
              </a:pathLst>
            </a:custGeom>
            <a:solidFill>
              <a:srgbClr val="F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74" name="Freeform 1314"/>
            <p:cNvSpPr>
              <a:spLocks/>
            </p:cNvSpPr>
            <p:nvPr/>
          </p:nvSpPr>
          <p:spPr bwMode="auto">
            <a:xfrm>
              <a:off x="1902" y="735"/>
              <a:ext cx="3" cy="434"/>
            </a:xfrm>
            <a:custGeom>
              <a:avLst/>
              <a:gdLst>
                <a:gd name="T0" fmla="*/ 3 w 3"/>
                <a:gd name="T1" fmla="*/ 434 h 434"/>
                <a:gd name="T2" fmla="*/ 0 w 3"/>
                <a:gd name="T3" fmla="*/ 431 h 434"/>
                <a:gd name="T4" fmla="*/ 0 w 3"/>
                <a:gd name="T5" fmla="*/ 0 h 434"/>
                <a:gd name="T6" fmla="*/ 3 w 3"/>
                <a:gd name="T7" fmla="*/ 2 h 434"/>
                <a:gd name="T8" fmla="*/ 3 w 3"/>
                <a:gd name="T9" fmla="*/ 434 h 434"/>
                <a:gd name="T10" fmla="*/ 0 60000 65536"/>
                <a:gd name="T11" fmla="*/ 0 60000 65536"/>
                <a:gd name="T12" fmla="*/ 0 60000 65536"/>
                <a:gd name="T13" fmla="*/ 0 60000 65536"/>
                <a:gd name="T14" fmla="*/ 0 60000 65536"/>
                <a:gd name="T15" fmla="*/ 0 w 3"/>
                <a:gd name="T16" fmla="*/ 0 h 434"/>
                <a:gd name="T17" fmla="*/ 3 w 3"/>
                <a:gd name="T18" fmla="*/ 434 h 434"/>
              </a:gdLst>
              <a:ahLst/>
              <a:cxnLst>
                <a:cxn ang="T10">
                  <a:pos x="T0" y="T1"/>
                </a:cxn>
                <a:cxn ang="T11">
                  <a:pos x="T2" y="T3"/>
                </a:cxn>
                <a:cxn ang="T12">
                  <a:pos x="T4" y="T5"/>
                </a:cxn>
                <a:cxn ang="T13">
                  <a:pos x="T6" y="T7"/>
                </a:cxn>
                <a:cxn ang="T14">
                  <a:pos x="T8" y="T9"/>
                </a:cxn>
              </a:cxnLst>
              <a:rect l="T15" t="T16" r="T17" b="T18"/>
              <a:pathLst>
                <a:path w="3" h="434">
                  <a:moveTo>
                    <a:pt x="3" y="434"/>
                  </a:moveTo>
                  <a:lnTo>
                    <a:pt x="0" y="431"/>
                  </a:lnTo>
                  <a:lnTo>
                    <a:pt x="0" y="0"/>
                  </a:lnTo>
                  <a:lnTo>
                    <a:pt x="3" y="2"/>
                  </a:lnTo>
                  <a:lnTo>
                    <a:pt x="3" y="434"/>
                  </a:lnTo>
                  <a:close/>
                </a:path>
              </a:pathLst>
            </a:custGeom>
            <a:solidFill>
              <a:srgbClr val="E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75" name="Freeform 1315"/>
            <p:cNvSpPr>
              <a:spLocks/>
            </p:cNvSpPr>
            <p:nvPr/>
          </p:nvSpPr>
          <p:spPr bwMode="auto">
            <a:xfrm>
              <a:off x="1901" y="733"/>
              <a:ext cx="1" cy="433"/>
            </a:xfrm>
            <a:custGeom>
              <a:avLst/>
              <a:gdLst>
                <a:gd name="T0" fmla="*/ 1 w 1"/>
                <a:gd name="T1" fmla="*/ 433 h 433"/>
                <a:gd name="T2" fmla="*/ 0 w 1"/>
                <a:gd name="T3" fmla="*/ 430 h 433"/>
                <a:gd name="T4" fmla="*/ 0 w 1"/>
                <a:gd name="T5" fmla="*/ 0 h 433"/>
                <a:gd name="T6" fmla="*/ 1 w 1"/>
                <a:gd name="T7" fmla="*/ 2 h 433"/>
                <a:gd name="T8" fmla="*/ 1 w 1"/>
                <a:gd name="T9" fmla="*/ 433 h 433"/>
                <a:gd name="T10" fmla="*/ 0 60000 65536"/>
                <a:gd name="T11" fmla="*/ 0 60000 65536"/>
                <a:gd name="T12" fmla="*/ 0 60000 65536"/>
                <a:gd name="T13" fmla="*/ 0 60000 65536"/>
                <a:gd name="T14" fmla="*/ 0 60000 65536"/>
                <a:gd name="T15" fmla="*/ 0 w 1"/>
                <a:gd name="T16" fmla="*/ 0 h 433"/>
                <a:gd name="T17" fmla="*/ 1 w 1"/>
                <a:gd name="T18" fmla="*/ 433 h 433"/>
              </a:gdLst>
              <a:ahLst/>
              <a:cxnLst>
                <a:cxn ang="T10">
                  <a:pos x="T0" y="T1"/>
                </a:cxn>
                <a:cxn ang="T11">
                  <a:pos x="T2" y="T3"/>
                </a:cxn>
                <a:cxn ang="T12">
                  <a:pos x="T4" y="T5"/>
                </a:cxn>
                <a:cxn ang="T13">
                  <a:pos x="T6" y="T7"/>
                </a:cxn>
                <a:cxn ang="T14">
                  <a:pos x="T8" y="T9"/>
                </a:cxn>
              </a:cxnLst>
              <a:rect l="T15" t="T16" r="T17" b="T18"/>
              <a:pathLst>
                <a:path w="1" h="433">
                  <a:moveTo>
                    <a:pt x="1" y="433"/>
                  </a:moveTo>
                  <a:lnTo>
                    <a:pt x="0" y="430"/>
                  </a:lnTo>
                  <a:lnTo>
                    <a:pt x="0" y="0"/>
                  </a:lnTo>
                  <a:lnTo>
                    <a:pt x="1" y="2"/>
                  </a:lnTo>
                  <a:lnTo>
                    <a:pt x="1" y="433"/>
                  </a:lnTo>
                  <a:close/>
                </a:path>
              </a:pathLst>
            </a:custGeom>
            <a:solidFill>
              <a:srgbClr val="E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76" name="Freeform 1316"/>
            <p:cNvSpPr>
              <a:spLocks/>
            </p:cNvSpPr>
            <p:nvPr/>
          </p:nvSpPr>
          <p:spPr bwMode="auto">
            <a:xfrm>
              <a:off x="1901" y="705"/>
              <a:ext cx="146" cy="42"/>
            </a:xfrm>
            <a:custGeom>
              <a:avLst/>
              <a:gdLst>
                <a:gd name="T0" fmla="*/ 94 w 146"/>
                <a:gd name="T1" fmla="*/ 0 h 42"/>
                <a:gd name="T2" fmla="*/ 103 w 146"/>
                <a:gd name="T3" fmla="*/ 0 h 42"/>
                <a:gd name="T4" fmla="*/ 111 w 146"/>
                <a:gd name="T5" fmla="*/ 0 h 42"/>
                <a:gd name="T6" fmla="*/ 118 w 146"/>
                <a:gd name="T7" fmla="*/ 1 h 42"/>
                <a:gd name="T8" fmla="*/ 125 w 146"/>
                <a:gd name="T9" fmla="*/ 2 h 42"/>
                <a:gd name="T10" fmla="*/ 131 w 146"/>
                <a:gd name="T11" fmla="*/ 3 h 42"/>
                <a:gd name="T12" fmla="*/ 136 w 146"/>
                <a:gd name="T13" fmla="*/ 5 h 42"/>
                <a:gd name="T14" fmla="*/ 140 w 146"/>
                <a:gd name="T15" fmla="*/ 7 h 42"/>
                <a:gd name="T16" fmla="*/ 143 w 146"/>
                <a:gd name="T17" fmla="*/ 9 h 42"/>
                <a:gd name="T18" fmla="*/ 145 w 146"/>
                <a:gd name="T19" fmla="*/ 12 h 42"/>
                <a:gd name="T20" fmla="*/ 146 w 146"/>
                <a:gd name="T21" fmla="*/ 14 h 42"/>
                <a:gd name="T22" fmla="*/ 145 w 146"/>
                <a:gd name="T23" fmla="*/ 17 h 42"/>
                <a:gd name="T24" fmla="*/ 143 w 146"/>
                <a:gd name="T25" fmla="*/ 21 h 42"/>
                <a:gd name="T26" fmla="*/ 140 w 146"/>
                <a:gd name="T27" fmla="*/ 23 h 42"/>
                <a:gd name="T28" fmla="*/ 136 w 146"/>
                <a:gd name="T29" fmla="*/ 26 h 42"/>
                <a:gd name="T30" fmla="*/ 131 w 146"/>
                <a:gd name="T31" fmla="*/ 28 h 42"/>
                <a:gd name="T32" fmla="*/ 124 w 146"/>
                <a:gd name="T33" fmla="*/ 31 h 42"/>
                <a:gd name="T34" fmla="*/ 118 w 146"/>
                <a:gd name="T35" fmla="*/ 33 h 42"/>
                <a:gd name="T36" fmla="*/ 111 w 146"/>
                <a:gd name="T37" fmla="*/ 35 h 42"/>
                <a:gd name="T38" fmla="*/ 103 w 146"/>
                <a:gd name="T39" fmla="*/ 37 h 42"/>
                <a:gd name="T40" fmla="*/ 94 w 146"/>
                <a:gd name="T41" fmla="*/ 39 h 42"/>
                <a:gd name="T42" fmla="*/ 85 w 146"/>
                <a:gd name="T43" fmla="*/ 40 h 42"/>
                <a:gd name="T44" fmla="*/ 76 w 146"/>
                <a:gd name="T45" fmla="*/ 41 h 42"/>
                <a:gd name="T46" fmla="*/ 66 w 146"/>
                <a:gd name="T47" fmla="*/ 41 h 42"/>
                <a:gd name="T48" fmla="*/ 53 w 146"/>
                <a:gd name="T49" fmla="*/ 42 h 42"/>
                <a:gd name="T50" fmla="*/ 44 w 146"/>
                <a:gd name="T51" fmla="*/ 42 h 42"/>
                <a:gd name="T52" fmla="*/ 36 w 146"/>
                <a:gd name="T53" fmla="*/ 41 h 42"/>
                <a:gd name="T54" fmla="*/ 29 w 146"/>
                <a:gd name="T55" fmla="*/ 40 h 42"/>
                <a:gd name="T56" fmla="*/ 21 w 146"/>
                <a:gd name="T57" fmla="*/ 40 h 42"/>
                <a:gd name="T58" fmla="*/ 16 w 146"/>
                <a:gd name="T59" fmla="*/ 38 h 42"/>
                <a:gd name="T60" fmla="*/ 11 w 146"/>
                <a:gd name="T61" fmla="*/ 36 h 42"/>
                <a:gd name="T62" fmla="*/ 7 w 146"/>
                <a:gd name="T63" fmla="*/ 34 h 42"/>
                <a:gd name="T64" fmla="*/ 4 w 146"/>
                <a:gd name="T65" fmla="*/ 32 h 42"/>
                <a:gd name="T66" fmla="*/ 1 w 146"/>
                <a:gd name="T67" fmla="*/ 30 h 42"/>
                <a:gd name="T68" fmla="*/ 0 w 146"/>
                <a:gd name="T69" fmla="*/ 28 h 42"/>
                <a:gd name="T70" fmla="*/ 1 w 146"/>
                <a:gd name="T71" fmla="*/ 25 h 42"/>
                <a:gd name="T72" fmla="*/ 4 w 146"/>
                <a:gd name="T73" fmla="*/ 21 h 42"/>
                <a:gd name="T74" fmla="*/ 7 w 146"/>
                <a:gd name="T75" fmla="*/ 18 h 42"/>
                <a:gd name="T76" fmla="*/ 11 w 146"/>
                <a:gd name="T77" fmla="*/ 16 h 42"/>
                <a:gd name="T78" fmla="*/ 16 w 146"/>
                <a:gd name="T79" fmla="*/ 13 h 42"/>
                <a:gd name="T80" fmla="*/ 22 w 146"/>
                <a:gd name="T81" fmla="*/ 11 h 42"/>
                <a:gd name="T82" fmla="*/ 29 w 146"/>
                <a:gd name="T83" fmla="*/ 8 h 42"/>
                <a:gd name="T84" fmla="*/ 36 w 146"/>
                <a:gd name="T85" fmla="*/ 6 h 42"/>
                <a:gd name="T86" fmla="*/ 44 w 146"/>
                <a:gd name="T87" fmla="*/ 5 h 42"/>
                <a:gd name="T88" fmla="*/ 53 w 146"/>
                <a:gd name="T89" fmla="*/ 3 h 42"/>
                <a:gd name="T90" fmla="*/ 62 w 146"/>
                <a:gd name="T91" fmla="*/ 2 h 42"/>
                <a:gd name="T92" fmla="*/ 70 w 146"/>
                <a:gd name="T93" fmla="*/ 0 h 42"/>
                <a:gd name="T94" fmla="*/ 80 w 146"/>
                <a:gd name="T95" fmla="*/ 0 h 42"/>
                <a:gd name="T96" fmla="*/ 94 w 146"/>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
                <a:gd name="T148" fmla="*/ 0 h 42"/>
                <a:gd name="T149" fmla="*/ 146 w 146"/>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 h="42">
                  <a:moveTo>
                    <a:pt x="94" y="0"/>
                  </a:moveTo>
                  <a:lnTo>
                    <a:pt x="103" y="0"/>
                  </a:lnTo>
                  <a:lnTo>
                    <a:pt x="111" y="0"/>
                  </a:lnTo>
                  <a:lnTo>
                    <a:pt x="118" y="1"/>
                  </a:lnTo>
                  <a:lnTo>
                    <a:pt x="125" y="2"/>
                  </a:lnTo>
                  <a:lnTo>
                    <a:pt x="131" y="3"/>
                  </a:lnTo>
                  <a:lnTo>
                    <a:pt x="136" y="5"/>
                  </a:lnTo>
                  <a:lnTo>
                    <a:pt x="140" y="7"/>
                  </a:lnTo>
                  <a:lnTo>
                    <a:pt x="143" y="9"/>
                  </a:lnTo>
                  <a:lnTo>
                    <a:pt x="145" y="12"/>
                  </a:lnTo>
                  <a:lnTo>
                    <a:pt x="146" y="14"/>
                  </a:lnTo>
                  <a:lnTo>
                    <a:pt x="145" y="17"/>
                  </a:lnTo>
                  <a:lnTo>
                    <a:pt x="143" y="21"/>
                  </a:lnTo>
                  <a:lnTo>
                    <a:pt x="140" y="23"/>
                  </a:lnTo>
                  <a:lnTo>
                    <a:pt x="136" y="26"/>
                  </a:lnTo>
                  <a:lnTo>
                    <a:pt x="131" y="28"/>
                  </a:lnTo>
                  <a:lnTo>
                    <a:pt x="124" y="31"/>
                  </a:lnTo>
                  <a:lnTo>
                    <a:pt x="118" y="33"/>
                  </a:lnTo>
                  <a:lnTo>
                    <a:pt x="111" y="35"/>
                  </a:lnTo>
                  <a:lnTo>
                    <a:pt x="103" y="37"/>
                  </a:lnTo>
                  <a:lnTo>
                    <a:pt x="94" y="39"/>
                  </a:lnTo>
                  <a:lnTo>
                    <a:pt x="85" y="40"/>
                  </a:lnTo>
                  <a:lnTo>
                    <a:pt x="76" y="41"/>
                  </a:lnTo>
                  <a:lnTo>
                    <a:pt x="66" y="41"/>
                  </a:lnTo>
                  <a:lnTo>
                    <a:pt x="53" y="42"/>
                  </a:lnTo>
                  <a:lnTo>
                    <a:pt x="44" y="42"/>
                  </a:lnTo>
                  <a:lnTo>
                    <a:pt x="36" y="41"/>
                  </a:lnTo>
                  <a:lnTo>
                    <a:pt x="29" y="40"/>
                  </a:lnTo>
                  <a:lnTo>
                    <a:pt x="21" y="40"/>
                  </a:lnTo>
                  <a:lnTo>
                    <a:pt x="16" y="38"/>
                  </a:lnTo>
                  <a:lnTo>
                    <a:pt x="11" y="36"/>
                  </a:lnTo>
                  <a:lnTo>
                    <a:pt x="7" y="34"/>
                  </a:lnTo>
                  <a:lnTo>
                    <a:pt x="4" y="32"/>
                  </a:lnTo>
                  <a:lnTo>
                    <a:pt x="1" y="30"/>
                  </a:lnTo>
                  <a:lnTo>
                    <a:pt x="0" y="28"/>
                  </a:lnTo>
                  <a:lnTo>
                    <a:pt x="1" y="25"/>
                  </a:lnTo>
                  <a:lnTo>
                    <a:pt x="4" y="21"/>
                  </a:lnTo>
                  <a:lnTo>
                    <a:pt x="7" y="18"/>
                  </a:lnTo>
                  <a:lnTo>
                    <a:pt x="11" y="16"/>
                  </a:lnTo>
                  <a:lnTo>
                    <a:pt x="16" y="13"/>
                  </a:lnTo>
                  <a:lnTo>
                    <a:pt x="22" y="11"/>
                  </a:lnTo>
                  <a:lnTo>
                    <a:pt x="29" y="8"/>
                  </a:lnTo>
                  <a:lnTo>
                    <a:pt x="36" y="6"/>
                  </a:lnTo>
                  <a:lnTo>
                    <a:pt x="44" y="5"/>
                  </a:lnTo>
                  <a:lnTo>
                    <a:pt x="53" y="3"/>
                  </a:lnTo>
                  <a:lnTo>
                    <a:pt x="62" y="2"/>
                  </a:lnTo>
                  <a:lnTo>
                    <a:pt x="70" y="0"/>
                  </a:lnTo>
                  <a:lnTo>
                    <a:pt x="80" y="0"/>
                  </a:lnTo>
                  <a:lnTo>
                    <a:pt x="94" y="0"/>
                  </a:lnTo>
                  <a:close/>
                </a:path>
              </a:pathLst>
            </a:custGeom>
            <a:solidFill>
              <a:srgbClr val="B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77" name="Freeform 1317"/>
            <p:cNvSpPr>
              <a:spLocks/>
            </p:cNvSpPr>
            <p:nvPr/>
          </p:nvSpPr>
          <p:spPr bwMode="auto">
            <a:xfrm>
              <a:off x="1901" y="1150"/>
              <a:ext cx="146" cy="28"/>
            </a:xfrm>
            <a:custGeom>
              <a:avLst/>
              <a:gdLst>
                <a:gd name="T0" fmla="*/ 146 w 146"/>
                <a:gd name="T1" fmla="*/ 0 h 28"/>
                <a:gd name="T2" fmla="*/ 145 w 146"/>
                <a:gd name="T3" fmla="*/ 3 h 28"/>
                <a:gd name="T4" fmla="*/ 143 w 146"/>
                <a:gd name="T5" fmla="*/ 7 h 28"/>
                <a:gd name="T6" fmla="*/ 140 w 146"/>
                <a:gd name="T7" fmla="*/ 10 h 28"/>
                <a:gd name="T8" fmla="*/ 136 w 146"/>
                <a:gd name="T9" fmla="*/ 12 h 28"/>
                <a:gd name="T10" fmla="*/ 131 w 146"/>
                <a:gd name="T11" fmla="*/ 15 h 28"/>
                <a:gd name="T12" fmla="*/ 124 w 146"/>
                <a:gd name="T13" fmla="*/ 17 h 28"/>
                <a:gd name="T14" fmla="*/ 118 w 146"/>
                <a:gd name="T15" fmla="*/ 19 h 28"/>
                <a:gd name="T16" fmla="*/ 111 w 146"/>
                <a:gd name="T17" fmla="*/ 22 h 28"/>
                <a:gd name="T18" fmla="*/ 103 w 146"/>
                <a:gd name="T19" fmla="*/ 23 h 28"/>
                <a:gd name="T20" fmla="*/ 94 w 146"/>
                <a:gd name="T21" fmla="*/ 25 h 28"/>
                <a:gd name="T22" fmla="*/ 85 w 146"/>
                <a:gd name="T23" fmla="*/ 26 h 28"/>
                <a:gd name="T24" fmla="*/ 76 w 146"/>
                <a:gd name="T25" fmla="*/ 28 h 28"/>
                <a:gd name="T26" fmla="*/ 66 w 146"/>
                <a:gd name="T27" fmla="*/ 28 h 28"/>
                <a:gd name="T28" fmla="*/ 53 w 146"/>
                <a:gd name="T29" fmla="*/ 28 h 28"/>
                <a:gd name="T30" fmla="*/ 44 w 146"/>
                <a:gd name="T31" fmla="*/ 28 h 28"/>
                <a:gd name="T32" fmla="*/ 36 w 146"/>
                <a:gd name="T33" fmla="*/ 28 h 28"/>
                <a:gd name="T34" fmla="*/ 29 w 146"/>
                <a:gd name="T35" fmla="*/ 27 h 28"/>
                <a:gd name="T36" fmla="*/ 21 w 146"/>
                <a:gd name="T37" fmla="*/ 25 h 28"/>
                <a:gd name="T38" fmla="*/ 16 w 146"/>
                <a:gd name="T39" fmla="*/ 25 h 28"/>
                <a:gd name="T40" fmla="*/ 11 w 146"/>
                <a:gd name="T41" fmla="*/ 22 h 28"/>
                <a:gd name="T42" fmla="*/ 7 w 146"/>
                <a:gd name="T43" fmla="*/ 21 h 28"/>
                <a:gd name="T44" fmla="*/ 4 w 146"/>
                <a:gd name="T45" fmla="*/ 19 h 28"/>
                <a:gd name="T46" fmla="*/ 1 w 146"/>
                <a:gd name="T47" fmla="*/ 16 h 28"/>
                <a:gd name="T48" fmla="*/ 0 w 146"/>
                <a:gd name="T49" fmla="*/ 13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28"/>
                <a:gd name="T77" fmla="*/ 146 w 146"/>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28">
                  <a:moveTo>
                    <a:pt x="146" y="0"/>
                  </a:moveTo>
                  <a:lnTo>
                    <a:pt x="145" y="3"/>
                  </a:lnTo>
                  <a:lnTo>
                    <a:pt x="143" y="7"/>
                  </a:lnTo>
                  <a:lnTo>
                    <a:pt x="140" y="10"/>
                  </a:lnTo>
                  <a:lnTo>
                    <a:pt x="136" y="12"/>
                  </a:lnTo>
                  <a:lnTo>
                    <a:pt x="131" y="15"/>
                  </a:lnTo>
                  <a:lnTo>
                    <a:pt x="124" y="17"/>
                  </a:lnTo>
                  <a:lnTo>
                    <a:pt x="118" y="19"/>
                  </a:lnTo>
                  <a:lnTo>
                    <a:pt x="111" y="22"/>
                  </a:lnTo>
                  <a:lnTo>
                    <a:pt x="103" y="23"/>
                  </a:lnTo>
                  <a:lnTo>
                    <a:pt x="94" y="25"/>
                  </a:lnTo>
                  <a:lnTo>
                    <a:pt x="85" y="26"/>
                  </a:lnTo>
                  <a:lnTo>
                    <a:pt x="76" y="28"/>
                  </a:lnTo>
                  <a:lnTo>
                    <a:pt x="66" y="28"/>
                  </a:lnTo>
                  <a:lnTo>
                    <a:pt x="53" y="28"/>
                  </a:lnTo>
                  <a:lnTo>
                    <a:pt x="44" y="28"/>
                  </a:lnTo>
                  <a:lnTo>
                    <a:pt x="36" y="28"/>
                  </a:lnTo>
                  <a:lnTo>
                    <a:pt x="29" y="27"/>
                  </a:lnTo>
                  <a:lnTo>
                    <a:pt x="21" y="25"/>
                  </a:lnTo>
                  <a:lnTo>
                    <a:pt x="16" y="25"/>
                  </a:lnTo>
                  <a:lnTo>
                    <a:pt x="11" y="22"/>
                  </a:lnTo>
                  <a:lnTo>
                    <a:pt x="7" y="21"/>
                  </a:lnTo>
                  <a:lnTo>
                    <a:pt x="4" y="19"/>
                  </a:lnTo>
                  <a:lnTo>
                    <a:pt x="1" y="16"/>
                  </a:lnTo>
                  <a:lnTo>
                    <a:pt x="0" y="1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678" name="Freeform 1318"/>
            <p:cNvSpPr>
              <a:spLocks/>
            </p:cNvSpPr>
            <p:nvPr/>
          </p:nvSpPr>
          <p:spPr bwMode="auto">
            <a:xfrm>
              <a:off x="1901" y="705"/>
              <a:ext cx="146" cy="42"/>
            </a:xfrm>
            <a:custGeom>
              <a:avLst/>
              <a:gdLst>
                <a:gd name="T0" fmla="*/ 94 w 146"/>
                <a:gd name="T1" fmla="*/ 0 h 42"/>
                <a:gd name="T2" fmla="*/ 103 w 146"/>
                <a:gd name="T3" fmla="*/ 0 h 42"/>
                <a:gd name="T4" fmla="*/ 111 w 146"/>
                <a:gd name="T5" fmla="*/ 0 h 42"/>
                <a:gd name="T6" fmla="*/ 118 w 146"/>
                <a:gd name="T7" fmla="*/ 1 h 42"/>
                <a:gd name="T8" fmla="*/ 125 w 146"/>
                <a:gd name="T9" fmla="*/ 2 h 42"/>
                <a:gd name="T10" fmla="*/ 131 w 146"/>
                <a:gd name="T11" fmla="*/ 3 h 42"/>
                <a:gd name="T12" fmla="*/ 136 w 146"/>
                <a:gd name="T13" fmla="*/ 5 h 42"/>
                <a:gd name="T14" fmla="*/ 140 w 146"/>
                <a:gd name="T15" fmla="*/ 7 h 42"/>
                <a:gd name="T16" fmla="*/ 143 w 146"/>
                <a:gd name="T17" fmla="*/ 9 h 42"/>
                <a:gd name="T18" fmla="*/ 145 w 146"/>
                <a:gd name="T19" fmla="*/ 12 h 42"/>
                <a:gd name="T20" fmla="*/ 146 w 146"/>
                <a:gd name="T21" fmla="*/ 14 h 42"/>
                <a:gd name="T22" fmla="*/ 145 w 146"/>
                <a:gd name="T23" fmla="*/ 17 h 42"/>
                <a:gd name="T24" fmla="*/ 143 w 146"/>
                <a:gd name="T25" fmla="*/ 21 h 42"/>
                <a:gd name="T26" fmla="*/ 140 w 146"/>
                <a:gd name="T27" fmla="*/ 23 h 42"/>
                <a:gd name="T28" fmla="*/ 136 w 146"/>
                <a:gd name="T29" fmla="*/ 26 h 42"/>
                <a:gd name="T30" fmla="*/ 131 w 146"/>
                <a:gd name="T31" fmla="*/ 28 h 42"/>
                <a:gd name="T32" fmla="*/ 124 w 146"/>
                <a:gd name="T33" fmla="*/ 31 h 42"/>
                <a:gd name="T34" fmla="*/ 118 w 146"/>
                <a:gd name="T35" fmla="*/ 33 h 42"/>
                <a:gd name="T36" fmla="*/ 111 w 146"/>
                <a:gd name="T37" fmla="*/ 35 h 42"/>
                <a:gd name="T38" fmla="*/ 103 w 146"/>
                <a:gd name="T39" fmla="*/ 37 h 42"/>
                <a:gd name="T40" fmla="*/ 94 w 146"/>
                <a:gd name="T41" fmla="*/ 39 h 42"/>
                <a:gd name="T42" fmla="*/ 85 w 146"/>
                <a:gd name="T43" fmla="*/ 40 h 42"/>
                <a:gd name="T44" fmla="*/ 76 w 146"/>
                <a:gd name="T45" fmla="*/ 41 h 42"/>
                <a:gd name="T46" fmla="*/ 66 w 146"/>
                <a:gd name="T47" fmla="*/ 41 h 42"/>
                <a:gd name="T48" fmla="*/ 53 w 146"/>
                <a:gd name="T49" fmla="*/ 42 h 42"/>
                <a:gd name="T50" fmla="*/ 44 w 146"/>
                <a:gd name="T51" fmla="*/ 42 h 42"/>
                <a:gd name="T52" fmla="*/ 36 w 146"/>
                <a:gd name="T53" fmla="*/ 41 h 42"/>
                <a:gd name="T54" fmla="*/ 29 w 146"/>
                <a:gd name="T55" fmla="*/ 40 h 42"/>
                <a:gd name="T56" fmla="*/ 21 w 146"/>
                <a:gd name="T57" fmla="*/ 40 h 42"/>
                <a:gd name="T58" fmla="*/ 16 w 146"/>
                <a:gd name="T59" fmla="*/ 38 h 42"/>
                <a:gd name="T60" fmla="*/ 11 w 146"/>
                <a:gd name="T61" fmla="*/ 36 h 42"/>
                <a:gd name="T62" fmla="*/ 7 w 146"/>
                <a:gd name="T63" fmla="*/ 34 h 42"/>
                <a:gd name="T64" fmla="*/ 4 w 146"/>
                <a:gd name="T65" fmla="*/ 32 h 42"/>
                <a:gd name="T66" fmla="*/ 1 w 146"/>
                <a:gd name="T67" fmla="*/ 30 h 42"/>
                <a:gd name="T68" fmla="*/ 0 w 146"/>
                <a:gd name="T69" fmla="*/ 28 h 42"/>
                <a:gd name="T70" fmla="*/ 1 w 146"/>
                <a:gd name="T71" fmla="*/ 25 h 42"/>
                <a:gd name="T72" fmla="*/ 4 w 146"/>
                <a:gd name="T73" fmla="*/ 21 h 42"/>
                <a:gd name="T74" fmla="*/ 7 w 146"/>
                <a:gd name="T75" fmla="*/ 18 h 42"/>
                <a:gd name="T76" fmla="*/ 11 w 146"/>
                <a:gd name="T77" fmla="*/ 16 h 42"/>
                <a:gd name="T78" fmla="*/ 16 w 146"/>
                <a:gd name="T79" fmla="*/ 13 h 42"/>
                <a:gd name="T80" fmla="*/ 22 w 146"/>
                <a:gd name="T81" fmla="*/ 11 h 42"/>
                <a:gd name="T82" fmla="*/ 29 w 146"/>
                <a:gd name="T83" fmla="*/ 8 h 42"/>
                <a:gd name="T84" fmla="*/ 36 w 146"/>
                <a:gd name="T85" fmla="*/ 6 h 42"/>
                <a:gd name="T86" fmla="*/ 44 w 146"/>
                <a:gd name="T87" fmla="*/ 5 h 42"/>
                <a:gd name="T88" fmla="*/ 53 w 146"/>
                <a:gd name="T89" fmla="*/ 3 h 42"/>
                <a:gd name="T90" fmla="*/ 62 w 146"/>
                <a:gd name="T91" fmla="*/ 2 h 42"/>
                <a:gd name="T92" fmla="*/ 70 w 146"/>
                <a:gd name="T93" fmla="*/ 0 h 42"/>
                <a:gd name="T94" fmla="*/ 80 w 146"/>
                <a:gd name="T95" fmla="*/ 0 h 42"/>
                <a:gd name="T96" fmla="*/ 94 w 146"/>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
                <a:gd name="T148" fmla="*/ 0 h 42"/>
                <a:gd name="T149" fmla="*/ 146 w 146"/>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 h="42">
                  <a:moveTo>
                    <a:pt x="94" y="0"/>
                  </a:moveTo>
                  <a:lnTo>
                    <a:pt x="103" y="0"/>
                  </a:lnTo>
                  <a:lnTo>
                    <a:pt x="111" y="0"/>
                  </a:lnTo>
                  <a:lnTo>
                    <a:pt x="118" y="1"/>
                  </a:lnTo>
                  <a:lnTo>
                    <a:pt x="125" y="2"/>
                  </a:lnTo>
                  <a:lnTo>
                    <a:pt x="131" y="3"/>
                  </a:lnTo>
                  <a:lnTo>
                    <a:pt x="136" y="5"/>
                  </a:lnTo>
                  <a:lnTo>
                    <a:pt x="140" y="7"/>
                  </a:lnTo>
                  <a:lnTo>
                    <a:pt x="143" y="9"/>
                  </a:lnTo>
                  <a:lnTo>
                    <a:pt x="145" y="12"/>
                  </a:lnTo>
                  <a:lnTo>
                    <a:pt x="146" y="14"/>
                  </a:lnTo>
                  <a:lnTo>
                    <a:pt x="145" y="17"/>
                  </a:lnTo>
                  <a:lnTo>
                    <a:pt x="143" y="21"/>
                  </a:lnTo>
                  <a:lnTo>
                    <a:pt x="140" y="23"/>
                  </a:lnTo>
                  <a:lnTo>
                    <a:pt x="136" y="26"/>
                  </a:lnTo>
                  <a:lnTo>
                    <a:pt x="131" y="28"/>
                  </a:lnTo>
                  <a:lnTo>
                    <a:pt x="124" y="31"/>
                  </a:lnTo>
                  <a:lnTo>
                    <a:pt x="118" y="33"/>
                  </a:lnTo>
                  <a:lnTo>
                    <a:pt x="111" y="35"/>
                  </a:lnTo>
                  <a:lnTo>
                    <a:pt x="103" y="37"/>
                  </a:lnTo>
                  <a:lnTo>
                    <a:pt x="94" y="39"/>
                  </a:lnTo>
                  <a:lnTo>
                    <a:pt x="85" y="40"/>
                  </a:lnTo>
                  <a:lnTo>
                    <a:pt x="76" y="41"/>
                  </a:lnTo>
                  <a:lnTo>
                    <a:pt x="66" y="41"/>
                  </a:lnTo>
                  <a:lnTo>
                    <a:pt x="53" y="42"/>
                  </a:lnTo>
                  <a:lnTo>
                    <a:pt x="44" y="42"/>
                  </a:lnTo>
                  <a:lnTo>
                    <a:pt x="36" y="41"/>
                  </a:lnTo>
                  <a:lnTo>
                    <a:pt x="29" y="40"/>
                  </a:lnTo>
                  <a:lnTo>
                    <a:pt x="21" y="40"/>
                  </a:lnTo>
                  <a:lnTo>
                    <a:pt x="16" y="38"/>
                  </a:lnTo>
                  <a:lnTo>
                    <a:pt x="11" y="36"/>
                  </a:lnTo>
                  <a:lnTo>
                    <a:pt x="7" y="34"/>
                  </a:lnTo>
                  <a:lnTo>
                    <a:pt x="4" y="32"/>
                  </a:lnTo>
                  <a:lnTo>
                    <a:pt x="1" y="30"/>
                  </a:lnTo>
                  <a:lnTo>
                    <a:pt x="0" y="28"/>
                  </a:lnTo>
                  <a:lnTo>
                    <a:pt x="1" y="25"/>
                  </a:lnTo>
                  <a:lnTo>
                    <a:pt x="4" y="21"/>
                  </a:lnTo>
                  <a:lnTo>
                    <a:pt x="7" y="18"/>
                  </a:lnTo>
                  <a:lnTo>
                    <a:pt x="11" y="16"/>
                  </a:lnTo>
                  <a:lnTo>
                    <a:pt x="16" y="13"/>
                  </a:lnTo>
                  <a:lnTo>
                    <a:pt x="22" y="11"/>
                  </a:lnTo>
                  <a:lnTo>
                    <a:pt x="29" y="8"/>
                  </a:lnTo>
                  <a:lnTo>
                    <a:pt x="36" y="6"/>
                  </a:lnTo>
                  <a:lnTo>
                    <a:pt x="44" y="5"/>
                  </a:lnTo>
                  <a:lnTo>
                    <a:pt x="53" y="3"/>
                  </a:lnTo>
                  <a:lnTo>
                    <a:pt x="62" y="2"/>
                  </a:lnTo>
                  <a:lnTo>
                    <a:pt x="70" y="0"/>
                  </a:lnTo>
                  <a:lnTo>
                    <a:pt x="80" y="0"/>
                  </a:lnTo>
                  <a:lnTo>
                    <a:pt x="94"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679" name="Line 1319"/>
            <p:cNvSpPr>
              <a:spLocks noChangeShapeType="1"/>
            </p:cNvSpPr>
            <p:nvPr/>
          </p:nvSpPr>
          <p:spPr bwMode="auto">
            <a:xfrm flipV="1">
              <a:off x="2047" y="719"/>
              <a:ext cx="0" cy="4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680" name="Line 1320"/>
            <p:cNvSpPr>
              <a:spLocks noChangeShapeType="1"/>
            </p:cNvSpPr>
            <p:nvPr/>
          </p:nvSpPr>
          <p:spPr bwMode="auto">
            <a:xfrm flipV="1">
              <a:off x="1901" y="733"/>
              <a:ext cx="0" cy="4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681" name="Freeform 1321"/>
            <p:cNvSpPr>
              <a:spLocks/>
            </p:cNvSpPr>
            <p:nvPr/>
          </p:nvSpPr>
          <p:spPr bwMode="auto">
            <a:xfrm>
              <a:off x="2242" y="325"/>
              <a:ext cx="0" cy="828"/>
            </a:xfrm>
            <a:custGeom>
              <a:avLst/>
              <a:gdLst>
                <a:gd name="T0" fmla="*/ 825 h 828"/>
                <a:gd name="T1" fmla="*/ 828 h 828"/>
                <a:gd name="T2" fmla="*/ 3 h 828"/>
                <a:gd name="T3" fmla="*/ 0 h 828"/>
                <a:gd name="T4" fmla="*/ 825 h 828"/>
                <a:gd name="T5" fmla="*/ 0 60000 65536"/>
                <a:gd name="T6" fmla="*/ 0 60000 65536"/>
                <a:gd name="T7" fmla="*/ 0 60000 65536"/>
                <a:gd name="T8" fmla="*/ 0 60000 65536"/>
                <a:gd name="T9" fmla="*/ 0 60000 65536"/>
                <a:gd name="T10" fmla="*/ 0 h 828"/>
                <a:gd name="T11" fmla="*/ 828 h 828"/>
              </a:gdLst>
              <a:ahLst/>
              <a:cxnLst>
                <a:cxn ang="T5">
                  <a:pos x="0" y="T0"/>
                </a:cxn>
                <a:cxn ang="T6">
                  <a:pos x="0" y="T1"/>
                </a:cxn>
                <a:cxn ang="T7">
                  <a:pos x="0" y="T2"/>
                </a:cxn>
                <a:cxn ang="T8">
                  <a:pos x="0" y="T3"/>
                </a:cxn>
                <a:cxn ang="T9">
                  <a:pos x="0" y="T4"/>
                </a:cxn>
              </a:cxnLst>
              <a:rect l="0" t="T10" r="0" b="T11"/>
              <a:pathLst>
                <a:path h="828">
                  <a:moveTo>
                    <a:pt x="0" y="825"/>
                  </a:moveTo>
                  <a:lnTo>
                    <a:pt x="0" y="828"/>
                  </a:lnTo>
                  <a:lnTo>
                    <a:pt x="0" y="3"/>
                  </a:lnTo>
                  <a:lnTo>
                    <a:pt x="0" y="0"/>
                  </a:lnTo>
                  <a:lnTo>
                    <a:pt x="0" y="825"/>
                  </a:lnTo>
                  <a:close/>
                </a:path>
              </a:pathLst>
            </a:custGeom>
            <a:solidFill>
              <a:srgbClr val="8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82" name="Freeform 1322"/>
            <p:cNvSpPr>
              <a:spLocks/>
            </p:cNvSpPr>
            <p:nvPr/>
          </p:nvSpPr>
          <p:spPr bwMode="auto">
            <a:xfrm>
              <a:off x="2240" y="328"/>
              <a:ext cx="2" cy="829"/>
            </a:xfrm>
            <a:custGeom>
              <a:avLst/>
              <a:gdLst>
                <a:gd name="T0" fmla="*/ 2 w 2"/>
                <a:gd name="T1" fmla="*/ 825 h 829"/>
                <a:gd name="T2" fmla="*/ 0 w 2"/>
                <a:gd name="T3" fmla="*/ 829 h 829"/>
                <a:gd name="T4" fmla="*/ 0 w 2"/>
                <a:gd name="T5" fmla="*/ 4 h 829"/>
                <a:gd name="T6" fmla="*/ 2 w 2"/>
                <a:gd name="T7" fmla="*/ 0 h 829"/>
                <a:gd name="T8" fmla="*/ 2 w 2"/>
                <a:gd name="T9" fmla="*/ 825 h 829"/>
                <a:gd name="T10" fmla="*/ 0 60000 65536"/>
                <a:gd name="T11" fmla="*/ 0 60000 65536"/>
                <a:gd name="T12" fmla="*/ 0 60000 65536"/>
                <a:gd name="T13" fmla="*/ 0 60000 65536"/>
                <a:gd name="T14" fmla="*/ 0 60000 65536"/>
                <a:gd name="T15" fmla="*/ 0 w 2"/>
                <a:gd name="T16" fmla="*/ 0 h 829"/>
                <a:gd name="T17" fmla="*/ 2 w 2"/>
                <a:gd name="T18" fmla="*/ 829 h 829"/>
              </a:gdLst>
              <a:ahLst/>
              <a:cxnLst>
                <a:cxn ang="T10">
                  <a:pos x="T0" y="T1"/>
                </a:cxn>
                <a:cxn ang="T11">
                  <a:pos x="T2" y="T3"/>
                </a:cxn>
                <a:cxn ang="T12">
                  <a:pos x="T4" y="T5"/>
                </a:cxn>
                <a:cxn ang="T13">
                  <a:pos x="T6" y="T7"/>
                </a:cxn>
                <a:cxn ang="T14">
                  <a:pos x="T8" y="T9"/>
                </a:cxn>
              </a:cxnLst>
              <a:rect l="T15" t="T16" r="T17" b="T18"/>
              <a:pathLst>
                <a:path w="2" h="829">
                  <a:moveTo>
                    <a:pt x="2" y="825"/>
                  </a:moveTo>
                  <a:lnTo>
                    <a:pt x="0" y="829"/>
                  </a:lnTo>
                  <a:lnTo>
                    <a:pt x="0" y="4"/>
                  </a:lnTo>
                  <a:lnTo>
                    <a:pt x="2" y="0"/>
                  </a:lnTo>
                  <a:lnTo>
                    <a:pt x="2" y="825"/>
                  </a:lnTo>
                  <a:close/>
                </a:path>
              </a:pathLst>
            </a:custGeom>
            <a:solidFill>
              <a:srgbClr val="8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83" name="Freeform 1323"/>
            <p:cNvSpPr>
              <a:spLocks/>
            </p:cNvSpPr>
            <p:nvPr/>
          </p:nvSpPr>
          <p:spPr bwMode="auto">
            <a:xfrm>
              <a:off x="2237" y="332"/>
              <a:ext cx="3" cy="828"/>
            </a:xfrm>
            <a:custGeom>
              <a:avLst/>
              <a:gdLst>
                <a:gd name="T0" fmla="*/ 3 w 3"/>
                <a:gd name="T1" fmla="*/ 825 h 828"/>
                <a:gd name="T2" fmla="*/ 0 w 3"/>
                <a:gd name="T3" fmla="*/ 828 h 828"/>
                <a:gd name="T4" fmla="*/ 0 w 3"/>
                <a:gd name="T5" fmla="*/ 2 h 828"/>
                <a:gd name="T6" fmla="*/ 3 w 3"/>
                <a:gd name="T7" fmla="*/ 0 h 828"/>
                <a:gd name="T8" fmla="*/ 3 w 3"/>
                <a:gd name="T9" fmla="*/ 825 h 828"/>
                <a:gd name="T10" fmla="*/ 0 60000 65536"/>
                <a:gd name="T11" fmla="*/ 0 60000 65536"/>
                <a:gd name="T12" fmla="*/ 0 60000 65536"/>
                <a:gd name="T13" fmla="*/ 0 60000 65536"/>
                <a:gd name="T14" fmla="*/ 0 60000 65536"/>
                <a:gd name="T15" fmla="*/ 0 w 3"/>
                <a:gd name="T16" fmla="*/ 0 h 828"/>
                <a:gd name="T17" fmla="*/ 3 w 3"/>
                <a:gd name="T18" fmla="*/ 828 h 828"/>
              </a:gdLst>
              <a:ahLst/>
              <a:cxnLst>
                <a:cxn ang="T10">
                  <a:pos x="T0" y="T1"/>
                </a:cxn>
                <a:cxn ang="T11">
                  <a:pos x="T2" y="T3"/>
                </a:cxn>
                <a:cxn ang="T12">
                  <a:pos x="T4" y="T5"/>
                </a:cxn>
                <a:cxn ang="T13">
                  <a:pos x="T6" y="T7"/>
                </a:cxn>
                <a:cxn ang="T14">
                  <a:pos x="T8" y="T9"/>
                </a:cxn>
              </a:cxnLst>
              <a:rect l="T15" t="T16" r="T17" b="T18"/>
              <a:pathLst>
                <a:path w="3" h="828">
                  <a:moveTo>
                    <a:pt x="3" y="825"/>
                  </a:moveTo>
                  <a:lnTo>
                    <a:pt x="0" y="828"/>
                  </a:lnTo>
                  <a:lnTo>
                    <a:pt x="0" y="2"/>
                  </a:lnTo>
                  <a:lnTo>
                    <a:pt x="3" y="0"/>
                  </a:lnTo>
                  <a:lnTo>
                    <a:pt x="3" y="825"/>
                  </a:lnTo>
                  <a:close/>
                </a:path>
              </a:pathLst>
            </a:custGeom>
            <a:solidFill>
              <a:srgbClr val="9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84" name="Freeform 1324"/>
            <p:cNvSpPr>
              <a:spLocks/>
            </p:cNvSpPr>
            <p:nvPr/>
          </p:nvSpPr>
          <p:spPr bwMode="auto">
            <a:xfrm>
              <a:off x="2233" y="334"/>
              <a:ext cx="4" cy="828"/>
            </a:xfrm>
            <a:custGeom>
              <a:avLst/>
              <a:gdLst>
                <a:gd name="T0" fmla="*/ 4 w 4"/>
                <a:gd name="T1" fmla="*/ 826 h 828"/>
                <a:gd name="T2" fmla="*/ 0 w 4"/>
                <a:gd name="T3" fmla="*/ 828 h 828"/>
                <a:gd name="T4" fmla="*/ 0 w 4"/>
                <a:gd name="T5" fmla="*/ 3 h 828"/>
                <a:gd name="T6" fmla="*/ 4 w 4"/>
                <a:gd name="T7" fmla="*/ 0 h 828"/>
                <a:gd name="T8" fmla="*/ 4 w 4"/>
                <a:gd name="T9" fmla="*/ 826 h 828"/>
                <a:gd name="T10" fmla="*/ 0 60000 65536"/>
                <a:gd name="T11" fmla="*/ 0 60000 65536"/>
                <a:gd name="T12" fmla="*/ 0 60000 65536"/>
                <a:gd name="T13" fmla="*/ 0 60000 65536"/>
                <a:gd name="T14" fmla="*/ 0 60000 65536"/>
                <a:gd name="T15" fmla="*/ 0 w 4"/>
                <a:gd name="T16" fmla="*/ 0 h 828"/>
                <a:gd name="T17" fmla="*/ 4 w 4"/>
                <a:gd name="T18" fmla="*/ 828 h 828"/>
              </a:gdLst>
              <a:ahLst/>
              <a:cxnLst>
                <a:cxn ang="T10">
                  <a:pos x="T0" y="T1"/>
                </a:cxn>
                <a:cxn ang="T11">
                  <a:pos x="T2" y="T3"/>
                </a:cxn>
                <a:cxn ang="T12">
                  <a:pos x="T4" y="T5"/>
                </a:cxn>
                <a:cxn ang="T13">
                  <a:pos x="T6" y="T7"/>
                </a:cxn>
                <a:cxn ang="T14">
                  <a:pos x="T8" y="T9"/>
                </a:cxn>
              </a:cxnLst>
              <a:rect l="T15" t="T16" r="T17" b="T18"/>
              <a:pathLst>
                <a:path w="4" h="828">
                  <a:moveTo>
                    <a:pt x="4" y="826"/>
                  </a:moveTo>
                  <a:lnTo>
                    <a:pt x="0" y="828"/>
                  </a:lnTo>
                  <a:lnTo>
                    <a:pt x="0" y="3"/>
                  </a:lnTo>
                  <a:lnTo>
                    <a:pt x="4" y="0"/>
                  </a:lnTo>
                  <a:lnTo>
                    <a:pt x="4" y="826"/>
                  </a:lnTo>
                  <a:close/>
                </a:path>
              </a:pathLst>
            </a:custGeom>
            <a:solidFill>
              <a:srgbClr val="9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85" name="Freeform 1325"/>
            <p:cNvSpPr>
              <a:spLocks/>
            </p:cNvSpPr>
            <p:nvPr/>
          </p:nvSpPr>
          <p:spPr bwMode="auto">
            <a:xfrm>
              <a:off x="2228" y="337"/>
              <a:ext cx="5" cy="828"/>
            </a:xfrm>
            <a:custGeom>
              <a:avLst/>
              <a:gdLst>
                <a:gd name="T0" fmla="*/ 5 w 5"/>
                <a:gd name="T1" fmla="*/ 825 h 828"/>
                <a:gd name="T2" fmla="*/ 0 w 5"/>
                <a:gd name="T3" fmla="*/ 828 h 828"/>
                <a:gd name="T4" fmla="*/ 0 w 5"/>
                <a:gd name="T5" fmla="*/ 2 h 828"/>
                <a:gd name="T6" fmla="*/ 5 w 5"/>
                <a:gd name="T7" fmla="*/ 0 h 828"/>
                <a:gd name="T8" fmla="*/ 5 w 5"/>
                <a:gd name="T9" fmla="*/ 825 h 828"/>
                <a:gd name="T10" fmla="*/ 0 60000 65536"/>
                <a:gd name="T11" fmla="*/ 0 60000 65536"/>
                <a:gd name="T12" fmla="*/ 0 60000 65536"/>
                <a:gd name="T13" fmla="*/ 0 60000 65536"/>
                <a:gd name="T14" fmla="*/ 0 60000 65536"/>
                <a:gd name="T15" fmla="*/ 0 w 5"/>
                <a:gd name="T16" fmla="*/ 0 h 828"/>
                <a:gd name="T17" fmla="*/ 5 w 5"/>
                <a:gd name="T18" fmla="*/ 828 h 828"/>
              </a:gdLst>
              <a:ahLst/>
              <a:cxnLst>
                <a:cxn ang="T10">
                  <a:pos x="T0" y="T1"/>
                </a:cxn>
                <a:cxn ang="T11">
                  <a:pos x="T2" y="T3"/>
                </a:cxn>
                <a:cxn ang="T12">
                  <a:pos x="T4" y="T5"/>
                </a:cxn>
                <a:cxn ang="T13">
                  <a:pos x="T6" y="T7"/>
                </a:cxn>
                <a:cxn ang="T14">
                  <a:pos x="T8" y="T9"/>
                </a:cxn>
              </a:cxnLst>
              <a:rect l="T15" t="T16" r="T17" b="T18"/>
              <a:pathLst>
                <a:path w="5" h="828">
                  <a:moveTo>
                    <a:pt x="5" y="825"/>
                  </a:moveTo>
                  <a:lnTo>
                    <a:pt x="0" y="828"/>
                  </a:lnTo>
                  <a:lnTo>
                    <a:pt x="0" y="2"/>
                  </a:lnTo>
                  <a:lnTo>
                    <a:pt x="5" y="0"/>
                  </a:lnTo>
                  <a:lnTo>
                    <a:pt x="5" y="825"/>
                  </a:lnTo>
                  <a:close/>
                </a:path>
              </a:pathLst>
            </a:custGeom>
            <a:solidFill>
              <a:srgbClr val="A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86" name="Freeform 1326"/>
            <p:cNvSpPr>
              <a:spLocks/>
            </p:cNvSpPr>
            <p:nvPr/>
          </p:nvSpPr>
          <p:spPr bwMode="auto">
            <a:xfrm>
              <a:off x="2221" y="339"/>
              <a:ext cx="7" cy="828"/>
            </a:xfrm>
            <a:custGeom>
              <a:avLst/>
              <a:gdLst>
                <a:gd name="T0" fmla="*/ 7 w 7"/>
                <a:gd name="T1" fmla="*/ 826 h 828"/>
                <a:gd name="T2" fmla="*/ 0 w 7"/>
                <a:gd name="T3" fmla="*/ 828 h 828"/>
                <a:gd name="T4" fmla="*/ 0 w 7"/>
                <a:gd name="T5" fmla="*/ 2 h 828"/>
                <a:gd name="T6" fmla="*/ 7 w 7"/>
                <a:gd name="T7" fmla="*/ 0 h 828"/>
                <a:gd name="T8" fmla="*/ 7 w 7"/>
                <a:gd name="T9" fmla="*/ 826 h 828"/>
                <a:gd name="T10" fmla="*/ 0 60000 65536"/>
                <a:gd name="T11" fmla="*/ 0 60000 65536"/>
                <a:gd name="T12" fmla="*/ 0 60000 65536"/>
                <a:gd name="T13" fmla="*/ 0 60000 65536"/>
                <a:gd name="T14" fmla="*/ 0 60000 65536"/>
                <a:gd name="T15" fmla="*/ 0 w 7"/>
                <a:gd name="T16" fmla="*/ 0 h 828"/>
                <a:gd name="T17" fmla="*/ 7 w 7"/>
                <a:gd name="T18" fmla="*/ 828 h 828"/>
              </a:gdLst>
              <a:ahLst/>
              <a:cxnLst>
                <a:cxn ang="T10">
                  <a:pos x="T0" y="T1"/>
                </a:cxn>
                <a:cxn ang="T11">
                  <a:pos x="T2" y="T3"/>
                </a:cxn>
                <a:cxn ang="T12">
                  <a:pos x="T4" y="T5"/>
                </a:cxn>
                <a:cxn ang="T13">
                  <a:pos x="T6" y="T7"/>
                </a:cxn>
                <a:cxn ang="T14">
                  <a:pos x="T8" y="T9"/>
                </a:cxn>
              </a:cxnLst>
              <a:rect l="T15" t="T16" r="T17" b="T18"/>
              <a:pathLst>
                <a:path w="7" h="828">
                  <a:moveTo>
                    <a:pt x="7" y="826"/>
                  </a:moveTo>
                  <a:lnTo>
                    <a:pt x="0" y="828"/>
                  </a:lnTo>
                  <a:lnTo>
                    <a:pt x="0" y="2"/>
                  </a:lnTo>
                  <a:lnTo>
                    <a:pt x="7" y="0"/>
                  </a:lnTo>
                  <a:lnTo>
                    <a:pt x="7" y="826"/>
                  </a:lnTo>
                  <a:close/>
                </a:path>
              </a:pathLst>
            </a:custGeom>
            <a:solidFill>
              <a:srgbClr val="A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87" name="Freeform 1327"/>
            <p:cNvSpPr>
              <a:spLocks/>
            </p:cNvSpPr>
            <p:nvPr/>
          </p:nvSpPr>
          <p:spPr bwMode="auto">
            <a:xfrm>
              <a:off x="2215" y="341"/>
              <a:ext cx="6" cy="828"/>
            </a:xfrm>
            <a:custGeom>
              <a:avLst/>
              <a:gdLst>
                <a:gd name="T0" fmla="*/ 6 w 6"/>
                <a:gd name="T1" fmla="*/ 826 h 828"/>
                <a:gd name="T2" fmla="*/ 0 w 6"/>
                <a:gd name="T3" fmla="*/ 828 h 828"/>
                <a:gd name="T4" fmla="*/ 0 w 6"/>
                <a:gd name="T5" fmla="*/ 2 h 828"/>
                <a:gd name="T6" fmla="*/ 6 w 6"/>
                <a:gd name="T7" fmla="*/ 0 h 828"/>
                <a:gd name="T8" fmla="*/ 6 w 6"/>
                <a:gd name="T9" fmla="*/ 826 h 828"/>
                <a:gd name="T10" fmla="*/ 0 60000 65536"/>
                <a:gd name="T11" fmla="*/ 0 60000 65536"/>
                <a:gd name="T12" fmla="*/ 0 60000 65536"/>
                <a:gd name="T13" fmla="*/ 0 60000 65536"/>
                <a:gd name="T14" fmla="*/ 0 60000 65536"/>
                <a:gd name="T15" fmla="*/ 0 w 6"/>
                <a:gd name="T16" fmla="*/ 0 h 828"/>
                <a:gd name="T17" fmla="*/ 6 w 6"/>
                <a:gd name="T18" fmla="*/ 828 h 828"/>
              </a:gdLst>
              <a:ahLst/>
              <a:cxnLst>
                <a:cxn ang="T10">
                  <a:pos x="T0" y="T1"/>
                </a:cxn>
                <a:cxn ang="T11">
                  <a:pos x="T2" y="T3"/>
                </a:cxn>
                <a:cxn ang="T12">
                  <a:pos x="T4" y="T5"/>
                </a:cxn>
                <a:cxn ang="T13">
                  <a:pos x="T6" y="T7"/>
                </a:cxn>
                <a:cxn ang="T14">
                  <a:pos x="T8" y="T9"/>
                </a:cxn>
              </a:cxnLst>
              <a:rect l="T15" t="T16" r="T17" b="T18"/>
              <a:pathLst>
                <a:path w="6" h="828">
                  <a:moveTo>
                    <a:pt x="6" y="826"/>
                  </a:moveTo>
                  <a:lnTo>
                    <a:pt x="0" y="828"/>
                  </a:lnTo>
                  <a:lnTo>
                    <a:pt x="0" y="2"/>
                  </a:lnTo>
                  <a:lnTo>
                    <a:pt x="6" y="0"/>
                  </a:lnTo>
                  <a:lnTo>
                    <a:pt x="6" y="826"/>
                  </a:lnTo>
                  <a:close/>
                </a:path>
              </a:pathLst>
            </a:custGeom>
            <a:solidFill>
              <a:srgbClr val="A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88" name="Freeform 1328"/>
            <p:cNvSpPr>
              <a:spLocks/>
            </p:cNvSpPr>
            <p:nvPr/>
          </p:nvSpPr>
          <p:spPr bwMode="auto">
            <a:xfrm>
              <a:off x="2208" y="343"/>
              <a:ext cx="7" cy="829"/>
            </a:xfrm>
            <a:custGeom>
              <a:avLst/>
              <a:gdLst>
                <a:gd name="T0" fmla="*/ 7 w 7"/>
                <a:gd name="T1" fmla="*/ 826 h 829"/>
                <a:gd name="T2" fmla="*/ 0 w 7"/>
                <a:gd name="T3" fmla="*/ 829 h 829"/>
                <a:gd name="T4" fmla="*/ 0 w 7"/>
                <a:gd name="T5" fmla="*/ 3 h 829"/>
                <a:gd name="T6" fmla="*/ 7 w 7"/>
                <a:gd name="T7" fmla="*/ 0 h 829"/>
                <a:gd name="T8" fmla="*/ 7 w 7"/>
                <a:gd name="T9" fmla="*/ 826 h 829"/>
                <a:gd name="T10" fmla="*/ 0 60000 65536"/>
                <a:gd name="T11" fmla="*/ 0 60000 65536"/>
                <a:gd name="T12" fmla="*/ 0 60000 65536"/>
                <a:gd name="T13" fmla="*/ 0 60000 65536"/>
                <a:gd name="T14" fmla="*/ 0 60000 65536"/>
                <a:gd name="T15" fmla="*/ 0 w 7"/>
                <a:gd name="T16" fmla="*/ 0 h 829"/>
                <a:gd name="T17" fmla="*/ 7 w 7"/>
                <a:gd name="T18" fmla="*/ 829 h 829"/>
              </a:gdLst>
              <a:ahLst/>
              <a:cxnLst>
                <a:cxn ang="T10">
                  <a:pos x="T0" y="T1"/>
                </a:cxn>
                <a:cxn ang="T11">
                  <a:pos x="T2" y="T3"/>
                </a:cxn>
                <a:cxn ang="T12">
                  <a:pos x="T4" y="T5"/>
                </a:cxn>
                <a:cxn ang="T13">
                  <a:pos x="T6" y="T7"/>
                </a:cxn>
                <a:cxn ang="T14">
                  <a:pos x="T8" y="T9"/>
                </a:cxn>
              </a:cxnLst>
              <a:rect l="T15" t="T16" r="T17" b="T18"/>
              <a:pathLst>
                <a:path w="7" h="829">
                  <a:moveTo>
                    <a:pt x="7" y="826"/>
                  </a:moveTo>
                  <a:lnTo>
                    <a:pt x="0" y="829"/>
                  </a:lnTo>
                  <a:lnTo>
                    <a:pt x="0" y="3"/>
                  </a:lnTo>
                  <a:lnTo>
                    <a:pt x="7" y="0"/>
                  </a:lnTo>
                  <a:lnTo>
                    <a:pt x="7" y="826"/>
                  </a:lnTo>
                  <a:close/>
                </a:path>
              </a:pathLst>
            </a:custGeom>
            <a:solidFill>
              <a:srgbClr val="B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89" name="Freeform 1329"/>
            <p:cNvSpPr>
              <a:spLocks/>
            </p:cNvSpPr>
            <p:nvPr/>
          </p:nvSpPr>
          <p:spPr bwMode="auto">
            <a:xfrm>
              <a:off x="2200" y="346"/>
              <a:ext cx="8" cy="827"/>
            </a:xfrm>
            <a:custGeom>
              <a:avLst/>
              <a:gdLst>
                <a:gd name="T0" fmla="*/ 8 w 8"/>
                <a:gd name="T1" fmla="*/ 826 h 827"/>
                <a:gd name="T2" fmla="*/ 0 w 8"/>
                <a:gd name="T3" fmla="*/ 827 h 827"/>
                <a:gd name="T4" fmla="*/ 0 w 8"/>
                <a:gd name="T5" fmla="*/ 2 h 827"/>
                <a:gd name="T6" fmla="*/ 8 w 8"/>
                <a:gd name="T7" fmla="*/ 0 h 827"/>
                <a:gd name="T8" fmla="*/ 8 w 8"/>
                <a:gd name="T9" fmla="*/ 826 h 827"/>
                <a:gd name="T10" fmla="*/ 0 60000 65536"/>
                <a:gd name="T11" fmla="*/ 0 60000 65536"/>
                <a:gd name="T12" fmla="*/ 0 60000 65536"/>
                <a:gd name="T13" fmla="*/ 0 60000 65536"/>
                <a:gd name="T14" fmla="*/ 0 60000 65536"/>
                <a:gd name="T15" fmla="*/ 0 w 8"/>
                <a:gd name="T16" fmla="*/ 0 h 827"/>
                <a:gd name="T17" fmla="*/ 8 w 8"/>
                <a:gd name="T18" fmla="*/ 827 h 827"/>
              </a:gdLst>
              <a:ahLst/>
              <a:cxnLst>
                <a:cxn ang="T10">
                  <a:pos x="T0" y="T1"/>
                </a:cxn>
                <a:cxn ang="T11">
                  <a:pos x="T2" y="T3"/>
                </a:cxn>
                <a:cxn ang="T12">
                  <a:pos x="T4" y="T5"/>
                </a:cxn>
                <a:cxn ang="T13">
                  <a:pos x="T6" y="T7"/>
                </a:cxn>
                <a:cxn ang="T14">
                  <a:pos x="T8" y="T9"/>
                </a:cxn>
              </a:cxnLst>
              <a:rect l="T15" t="T16" r="T17" b="T18"/>
              <a:pathLst>
                <a:path w="8" h="827">
                  <a:moveTo>
                    <a:pt x="8" y="826"/>
                  </a:moveTo>
                  <a:lnTo>
                    <a:pt x="0" y="827"/>
                  </a:lnTo>
                  <a:lnTo>
                    <a:pt x="0" y="2"/>
                  </a:lnTo>
                  <a:lnTo>
                    <a:pt x="8" y="0"/>
                  </a:lnTo>
                  <a:lnTo>
                    <a:pt x="8" y="826"/>
                  </a:lnTo>
                  <a:close/>
                </a:path>
              </a:pathLst>
            </a:custGeom>
            <a:solidFill>
              <a:srgbClr val="B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90" name="Freeform 1330"/>
            <p:cNvSpPr>
              <a:spLocks/>
            </p:cNvSpPr>
            <p:nvPr/>
          </p:nvSpPr>
          <p:spPr bwMode="auto">
            <a:xfrm>
              <a:off x="2191" y="348"/>
              <a:ext cx="9" cy="827"/>
            </a:xfrm>
            <a:custGeom>
              <a:avLst/>
              <a:gdLst>
                <a:gd name="T0" fmla="*/ 9 w 9"/>
                <a:gd name="T1" fmla="*/ 825 h 827"/>
                <a:gd name="T2" fmla="*/ 0 w 9"/>
                <a:gd name="T3" fmla="*/ 827 h 827"/>
                <a:gd name="T4" fmla="*/ 0 w 9"/>
                <a:gd name="T5" fmla="*/ 1 h 827"/>
                <a:gd name="T6" fmla="*/ 9 w 9"/>
                <a:gd name="T7" fmla="*/ 0 h 827"/>
                <a:gd name="T8" fmla="*/ 9 w 9"/>
                <a:gd name="T9" fmla="*/ 825 h 827"/>
                <a:gd name="T10" fmla="*/ 0 60000 65536"/>
                <a:gd name="T11" fmla="*/ 0 60000 65536"/>
                <a:gd name="T12" fmla="*/ 0 60000 65536"/>
                <a:gd name="T13" fmla="*/ 0 60000 65536"/>
                <a:gd name="T14" fmla="*/ 0 60000 65536"/>
                <a:gd name="T15" fmla="*/ 0 w 9"/>
                <a:gd name="T16" fmla="*/ 0 h 827"/>
                <a:gd name="T17" fmla="*/ 9 w 9"/>
                <a:gd name="T18" fmla="*/ 827 h 827"/>
              </a:gdLst>
              <a:ahLst/>
              <a:cxnLst>
                <a:cxn ang="T10">
                  <a:pos x="T0" y="T1"/>
                </a:cxn>
                <a:cxn ang="T11">
                  <a:pos x="T2" y="T3"/>
                </a:cxn>
                <a:cxn ang="T12">
                  <a:pos x="T4" y="T5"/>
                </a:cxn>
                <a:cxn ang="T13">
                  <a:pos x="T6" y="T7"/>
                </a:cxn>
                <a:cxn ang="T14">
                  <a:pos x="T8" y="T9"/>
                </a:cxn>
              </a:cxnLst>
              <a:rect l="T15" t="T16" r="T17" b="T18"/>
              <a:pathLst>
                <a:path w="9" h="827">
                  <a:moveTo>
                    <a:pt x="9" y="825"/>
                  </a:moveTo>
                  <a:lnTo>
                    <a:pt x="0" y="827"/>
                  </a:lnTo>
                  <a:lnTo>
                    <a:pt x="0" y="1"/>
                  </a:lnTo>
                  <a:lnTo>
                    <a:pt x="9" y="0"/>
                  </a:lnTo>
                  <a:lnTo>
                    <a:pt x="9" y="825"/>
                  </a:lnTo>
                  <a:close/>
                </a:path>
              </a:pathLst>
            </a:custGeom>
            <a:solidFill>
              <a:srgbClr val="C3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91" name="Freeform 1331"/>
            <p:cNvSpPr>
              <a:spLocks/>
            </p:cNvSpPr>
            <p:nvPr/>
          </p:nvSpPr>
          <p:spPr bwMode="auto">
            <a:xfrm>
              <a:off x="2182" y="349"/>
              <a:ext cx="9" cy="827"/>
            </a:xfrm>
            <a:custGeom>
              <a:avLst/>
              <a:gdLst>
                <a:gd name="T0" fmla="*/ 9 w 9"/>
                <a:gd name="T1" fmla="*/ 826 h 827"/>
                <a:gd name="T2" fmla="*/ 0 w 9"/>
                <a:gd name="T3" fmla="*/ 827 h 827"/>
                <a:gd name="T4" fmla="*/ 0 w 9"/>
                <a:gd name="T5" fmla="*/ 1 h 827"/>
                <a:gd name="T6" fmla="*/ 9 w 9"/>
                <a:gd name="T7" fmla="*/ 0 h 827"/>
                <a:gd name="T8" fmla="*/ 9 w 9"/>
                <a:gd name="T9" fmla="*/ 826 h 827"/>
                <a:gd name="T10" fmla="*/ 0 60000 65536"/>
                <a:gd name="T11" fmla="*/ 0 60000 65536"/>
                <a:gd name="T12" fmla="*/ 0 60000 65536"/>
                <a:gd name="T13" fmla="*/ 0 60000 65536"/>
                <a:gd name="T14" fmla="*/ 0 60000 65536"/>
                <a:gd name="T15" fmla="*/ 0 w 9"/>
                <a:gd name="T16" fmla="*/ 0 h 827"/>
                <a:gd name="T17" fmla="*/ 9 w 9"/>
                <a:gd name="T18" fmla="*/ 827 h 827"/>
              </a:gdLst>
              <a:ahLst/>
              <a:cxnLst>
                <a:cxn ang="T10">
                  <a:pos x="T0" y="T1"/>
                </a:cxn>
                <a:cxn ang="T11">
                  <a:pos x="T2" y="T3"/>
                </a:cxn>
                <a:cxn ang="T12">
                  <a:pos x="T4" y="T5"/>
                </a:cxn>
                <a:cxn ang="T13">
                  <a:pos x="T6" y="T7"/>
                </a:cxn>
                <a:cxn ang="T14">
                  <a:pos x="T8" y="T9"/>
                </a:cxn>
              </a:cxnLst>
              <a:rect l="T15" t="T16" r="T17" b="T18"/>
              <a:pathLst>
                <a:path w="9" h="827">
                  <a:moveTo>
                    <a:pt x="9" y="826"/>
                  </a:moveTo>
                  <a:lnTo>
                    <a:pt x="0" y="827"/>
                  </a:lnTo>
                  <a:lnTo>
                    <a:pt x="0" y="1"/>
                  </a:lnTo>
                  <a:lnTo>
                    <a:pt x="9" y="0"/>
                  </a:lnTo>
                  <a:lnTo>
                    <a:pt x="9" y="826"/>
                  </a:lnTo>
                  <a:close/>
                </a:path>
              </a:pathLst>
            </a:custGeom>
            <a:solidFill>
              <a:srgbClr val="C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92" name="Freeform 1332"/>
            <p:cNvSpPr>
              <a:spLocks/>
            </p:cNvSpPr>
            <p:nvPr/>
          </p:nvSpPr>
          <p:spPr bwMode="auto">
            <a:xfrm>
              <a:off x="2173" y="350"/>
              <a:ext cx="9" cy="828"/>
            </a:xfrm>
            <a:custGeom>
              <a:avLst/>
              <a:gdLst>
                <a:gd name="T0" fmla="*/ 9 w 9"/>
                <a:gd name="T1" fmla="*/ 826 h 828"/>
                <a:gd name="T2" fmla="*/ 0 w 9"/>
                <a:gd name="T3" fmla="*/ 828 h 828"/>
                <a:gd name="T4" fmla="*/ 0 w 9"/>
                <a:gd name="T5" fmla="*/ 2 h 828"/>
                <a:gd name="T6" fmla="*/ 9 w 9"/>
                <a:gd name="T7" fmla="*/ 0 h 828"/>
                <a:gd name="T8" fmla="*/ 9 w 9"/>
                <a:gd name="T9" fmla="*/ 826 h 828"/>
                <a:gd name="T10" fmla="*/ 0 60000 65536"/>
                <a:gd name="T11" fmla="*/ 0 60000 65536"/>
                <a:gd name="T12" fmla="*/ 0 60000 65536"/>
                <a:gd name="T13" fmla="*/ 0 60000 65536"/>
                <a:gd name="T14" fmla="*/ 0 60000 65536"/>
                <a:gd name="T15" fmla="*/ 0 w 9"/>
                <a:gd name="T16" fmla="*/ 0 h 828"/>
                <a:gd name="T17" fmla="*/ 9 w 9"/>
                <a:gd name="T18" fmla="*/ 828 h 828"/>
              </a:gdLst>
              <a:ahLst/>
              <a:cxnLst>
                <a:cxn ang="T10">
                  <a:pos x="T0" y="T1"/>
                </a:cxn>
                <a:cxn ang="T11">
                  <a:pos x="T2" y="T3"/>
                </a:cxn>
                <a:cxn ang="T12">
                  <a:pos x="T4" y="T5"/>
                </a:cxn>
                <a:cxn ang="T13">
                  <a:pos x="T6" y="T7"/>
                </a:cxn>
                <a:cxn ang="T14">
                  <a:pos x="T8" y="T9"/>
                </a:cxn>
              </a:cxnLst>
              <a:rect l="T15" t="T16" r="T17" b="T18"/>
              <a:pathLst>
                <a:path w="9" h="828">
                  <a:moveTo>
                    <a:pt x="9" y="826"/>
                  </a:moveTo>
                  <a:lnTo>
                    <a:pt x="0" y="828"/>
                  </a:lnTo>
                  <a:lnTo>
                    <a:pt x="0" y="2"/>
                  </a:lnTo>
                  <a:lnTo>
                    <a:pt x="9" y="0"/>
                  </a:lnTo>
                  <a:lnTo>
                    <a:pt x="9" y="826"/>
                  </a:lnTo>
                  <a:close/>
                </a:path>
              </a:pathLst>
            </a:custGeom>
            <a:solidFill>
              <a:srgbClr val="D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93" name="Rectangle 1333"/>
            <p:cNvSpPr>
              <a:spLocks noChangeArrowheads="1"/>
            </p:cNvSpPr>
            <p:nvPr/>
          </p:nvSpPr>
          <p:spPr bwMode="auto">
            <a:xfrm>
              <a:off x="2164" y="352"/>
              <a:ext cx="9" cy="826"/>
            </a:xfrm>
            <a:prstGeom prst="rect">
              <a:avLst/>
            </a:prstGeom>
            <a:solidFill>
              <a:srgbClr val="D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694" name="Rectangle 1334"/>
            <p:cNvSpPr>
              <a:spLocks noChangeArrowheads="1"/>
            </p:cNvSpPr>
            <p:nvPr/>
          </p:nvSpPr>
          <p:spPr bwMode="auto">
            <a:xfrm>
              <a:off x="2150" y="352"/>
              <a:ext cx="14" cy="826"/>
            </a:xfrm>
            <a:prstGeom prst="rect">
              <a:avLst/>
            </a:prstGeom>
            <a:solidFill>
              <a:srgbClr val="D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695" name="Rectangle 1335"/>
            <p:cNvSpPr>
              <a:spLocks noChangeArrowheads="1"/>
            </p:cNvSpPr>
            <p:nvPr/>
          </p:nvSpPr>
          <p:spPr bwMode="auto">
            <a:xfrm>
              <a:off x="2141" y="352"/>
              <a:ext cx="9" cy="826"/>
            </a:xfrm>
            <a:prstGeom prst="rect">
              <a:avLst/>
            </a:prstGeom>
            <a:solidFill>
              <a:srgbClr val="E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696" name="Rectangle 1336"/>
            <p:cNvSpPr>
              <a:spLocks noChangeArrowheads="1"/>
            </p:cNvSpPr>
            <p:nvPr/>
          </p:nvSpPr>
          <p:spPr bwMode="auto">
            <a:xfrm>
              <a:off x="2133" y="352"/>
              <a:ext cx="8" cy="826"/>
            </a:xfrm>
            <a:prstGeom prst="rect">
              <a:avLst/>
            </a:prstGeom>
            <a:solidFill>
              <a:srgbClr val="E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697" name="Freeform 1337"/>
            <p:cNvSpPr>
              <a:spLocks/>
            </p:cNvSpPr>
            <p:nvPr/>
          </p:nvSpPr>
          <p:spPr bwMode="auto">
            <a:xfrm>
              <a:off x="2126" y="351"/>
              <a:ext cx="7" cy="827"/>
            </a:xfrm>
            <a:custGeom>
              <a:avLst/>
              <a:gdLst>
                <a:gd name="T0" fmla="*/ 7 w 7"/>
                <a:gd name="T1" fmla="*/ 827 h 827"/>
                <a:gd name="T2" fmla="*/ 0 w 7"/>
                <a:gd name="T3" fmla="*/ 826 h 827"/>
                <a:gd name="T4" fmla="*/ 0 w 7"/>
                <a:gd name="T5" fmla="*/ 0 h 827"/>
                <a:gd name="T6" fmla="*/ 7 w 7"/>
                <a:gd name="T7" fmla="*/ 1 h 827"/>
                <a:gd name="T8" fmla="*/ 7 w 7"/>
                <a:gd name="T9" fmla="*/ 827 h 827"/>
                <a:gd name="T10" fmla="*/ 0 60000 65536"/>
                <a:gd name="T11" fmla="*/ 0 60000 65536"/>
                <a:gd name="T12" fmla="*/ 0 60000 65536"/>
                <a:gd name="T13" fmla="*/ 0 60000 65536"/>
                <a:gd name="T14" fmla="*/ 0 60000 65536"/>
                <a:gd name="T15" fmla="*/ 0 w 7"/>
                <a:gd name="T16" fmla="*/ 0 h 827"/>
                <a:gd name="T17" fmla="*/ 7 w 7"/>
                <a:gd name="T18" fmla="*/ 827 h 827"/>
              </a:gdLst>
              <a:ahLst/>
              <a:cxnLst>
                <a:cxn ang="T10">
                  <a:pos x="T0" y="T1"/>
                </a:cxn>
                <a:cxn ang="T11">
                  <a:pos x="T2" y="T3"/>
                </a:cxn>
                <a:cxn ang="T12">
                  <a:pos x="T4" y="T5"/>
                </a:cxn>
                <a:cxn ang="T13">
                  <a:pos x="T6" y="T7"/>
                </a:cxn>
                <a:cxn ang="T14">
                  <a:pos x="T8" y="T9"/>
                </a:cxn>
              </a:cxnLst>
              <a:rect l="T15" t="T16" r="T17" b="T18"/>
              <a:pathLst>
                <a:path w="7" h="827">
                  <a:moveTo>
                    <a:pt x="7" y="827"/>
                  </a:moveTo>
                  <a:lnTo>
                    <a:pt x="0" y="826"/>
                  </a:lnTo>
                  <a:lnTo>
                    <a:pt x="0" y="0"/>
                  </a:lnTo>
                  <a:lnTo>
                    <a:pt x="7" y="1"/>
                  </a:lnTo>
                  <a:lnTo>
                    <a:pt x="7" y="827"/>
                  </a:lnTo>
                  <a:close/>
                </a:path>
              </a:pathLst>
            </a:custGeom>
            <a:solidFill>
              <a:srgbClr val="F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98" name="Freeform 1338"/>
            <p:cNvSpPr>
              <a:spLocks/>
            </p:cNvSpPr>
            <p:nvPr/>
          </p:nvSpPr>
          <p:spPr bwMode="auto">
            <a:xfrm>
              <a:off x="2119" y="350"/>
              <a:ext cx="7" cy="827"/>
            </a:xfrm>
            <a:custGeom>
              <a:avLst/>
              <a:gdLst>
                <a:gd name="T0" fmla="*/ 7 w 7"/>
                <a:gd name="T1" fmla="*/ 827 h 827"/>
                <a:gd name="T2" fmla="*/ 0 w 7"/>
                <a:gd name="T3" fmla="*/ 825 h 827"/>
                <a:gd name="T4" fmla="*/ 0 w 7"/>
                <a:gd name="T5" fmla="*/ 0 h 827"/>
                <a:gd name="T6" fmla="*/ 7 w 7"/>
                <a:gd name="T7" fmla="*/ 1 h 827"/>
                <a:gd name="T8" fmla="*/ 7 w 7"/>
                <a:gd name="T9" fmla="*/ 827 h 827"/>
                <a:gd name="T10" fmla="*/ 0 60000 65536"/>
                <a:gd name="T11" fmla="*/ 0 60000 65536"/>
                <a:gd name="T12" fmla="*/ 0 60000 65536"/>
                <a:gd name="T13" fmla="*/ 0 60000 65536"/>
                <a:gd name="T14" fmla="*/ 0 60000 65536"/>
                <a:gd name="T15" fmla="*/ 0 w 7"/>
                <a:gd name="T16" fmla="*/ 0 h 827"/>
                <a:gd name="T17" fmla="*/ 7 w 7"/>
                <a:gd name="T18" fmla="*/ 827 h 827"/>
              </a:gdLst>
              <a:ahLst/>
              <a:cxnLst>
                <a:cxn ang="T10">
                  <a:pos x="T0" y="T1"/>
                </a:cxn>
                <a:cxn ang="T11">
                  <a:pos x="T2" y="T3"/>
                </a:cxn>
                <a:cxn ang="T12">
                  <a:pos x="T4" y="T5"/>
                </a:cxn>
                <a:cxn ang="T13">
                  <a:pos x="T6" y="T7"/>
                </a:cxn>
                <a:cxn ang="T14">
                  <a:pos x="T8" y="T9"/>
                </a:cxn>
              </a:cxnLst>
              <a:rect l="T15" t="T16" r="T17" b="T18"/>
              <a:pathLst>
                <a:path w="7" h="827">
                  <a:moveTo>
                    <a:pt x="7" y="827"/>
                  </a:moveTo>
                  <a:lnTo>
                    <a:pt x="0" y="825"/>
                  </a:lnTo>
                  <a:lnTo>
                    <a:pt x="0" y="0"/>
                  </a:lnTo>
                  <a:lnTo>
                    <a:pt x="7" y="1"/>
                  </a:lnTo>
                  <a:lnTo>
                    <a:pt x="7" y="827"/>
                  </a:lnTo>
                  <a:close/>
                </a:path>
              </a:pathLst>
            </a:custGeom>
            <a:solidFill>
              <a:srgbClr val="F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99" name="Freeform 1339"/>
            <p:cNvSpPr>
              <a:spLocks/>
            </p:cNvSpPr>
            <p:nvPr/>
          </p:nvSpPr>
          <p:spPr bwMode="auto">
            <a:xfrm>
              <a:off x="2113" y="349"/>
              <a:ext cx="6" cy="826"/>
            </a:xfrm>
            <a:custGeom>
              <a:avLst/>
              <a:gdLst>
                <a:gd name="T0" fmla="*/ 6 w 6"/>
                <a:gd name="T1" fmla="*/ 826 h 826"/>
                <a:gd name="T2" fmla="*/ 0 w 6"/>
                <a:gd name="T3" fmla="*/ 826 h 826"/>
                <a:gd name="T4" fmla="*/ 0 w 6"/>
                <a:gd name="T5" fmla="*/ 0 h 826"/>
                <a:gd name="T6" fmla="*/ 6 w 6"/>
                <a:gd name="T7" fmla="*/ 1 h 826"/>
                <a:gd name="T8" fmla="*/ 6 w 6"/>
                <a:gd name="T9" fmla="*/ 826 h 826"/>
                <a:gd name="T10" fmla="*/ 0 60000 65536"/>
                <a:gd name="T11" fmla="*/ 0 60000 65536"/>
                <a:gd name="T12" fmla="*/ 0 60000 65536"/>
                <a:gd name="T13" fmla="*/ 0 60000 65536"/>
                <a:gd name="T14" fmla="*/ 0 60000 65536"/>
                <a:gd name="T15" fmla="*/ 0 w 6"/>
                <a:gd name="T16" fmla="*/ 0 h 826"/>
                <a:gd name="T17" fmla="*/ 6 w 6"/>
                <a:gd name="T18" fmla="*/ 826 h 826"/>
              </a:gdLst>
              <a:ahLst/>
              <a:cxnLst>
                <a:cxn ang="T10">
                  <a:pos x="T0" y="T1"/>
                </a:cxn>
                <a:cxn ang="T11">
                  <a:pos x="T2" y="T3"/>
                </a:cxn>
                <a:cxn ang="T12">
                  <a:pos x="T4" y="T5"/>
                </a:cxn>
                <a:cxn ang="T13">
                  <a:pos x="T6" y="T7"/>
                </a:cxn>
                <a:cxn ang="T14">
                  <a:pos x="T8" y="T9"/>
                </a:cxn>
              </a:cxnLst>
              <a:rect l="T15" t="T16" r="T17" b="T18"/>
              <a:pathLst>
                <a:path w="6" h="826">
                  <a:moveTo>
                    <a:pt x="6" y="826"/>
                  </a:moveTo>
                  <a:lnTo>
                    <a:pt x="0" y="826"/>
                  </a:lnTo>
                  <a:lnTo>
                    <a:pt x="0" y="0"/>
                  </a:lnTo>
                  <a:lnTo>
                    <a:pt x="6" y="1"/>
                  </a:lnTo>
                  <a:lnTo>
                    <a:pt x="6" y="82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00" name="Freeform 1340"/>
            <p:cNvSpPr>
              <a:spLocks/>
            </p:cNvSpPr>
            <p:nvPr/>
          </p:nvSpPr>
          <p:spPr bwMode="auto">
            <a:xfrm>
              <a:off x="2107" y="346"/>
              <a:ext cx="6" cy="829"/>
            </a:xfrm>
            <a:custGeom>
              <a:avLst/>
              <a:gdLst>
                <a:gd name="T0" fmla="*/ 6 w 6"/>
                <a:gd name="T1" fmla="*/ 829 h 829"/>
                <a:gd name="T2" fmla="*/ 0 w 6"/>
                <a:gd name="T3" fmla="*/ 826 h 829"/>
                <a:gd name="T4" fmla="*/ 0 w 6"/>
                <a:gd name="T5" fmla="*/ 0 h 829"/>
                <a:gd name="T6" fmla="*/ 6 w 6"/>
                <a:gd name="T7" fmla="*/ 3 h 829"/>
                <a:gd name="T8" fmla="*/ 6 w 6"/>
                <a:gd name="T9" fmla="*/ 829 h 829"/>
                <a:gd name="T10" fmla="*/ 0 60000 65536"/>
                <a:gd name="T11" fmla="*/ 0 60000 65536"/>
                <a:gd name="T12" fmla="*/ 0 60000 65536"/>
                <a:gd name="T13" fmla="*/ 0 60000 65536"/>
                <a:gd name="T14" fmla="*/ 0 60000 65536"/>
                <a:gd name="T15" fmla="*/ 0 w 6"/>
                <a:gd name="T16" fmla="*/ 0 h 829"/>
                <a:gd name="T17" fmla="*/ 6 w 6"/>
                <a:gd name="T18" fmla="*/ 829 h 829"/>
              </a:gdLst>
              <a:ahLst/>
              <a:cxnLst>
                <a:cxn ang="T10">
                  <a:pos x="T0" y="T1"/>
                </a:cxn>
                <a:cxn ang="T11">
                  <a:pos x="T2" y="T3"/>
                </a:cxn>
                <a:cxn ang="T12">
                  <a:pos x="T4" y="T5"/>
                </a:cxn>
                <a:cxn ang="T13">
                  <a:pos x="T6" y="T7"/>
                </a:cxn>
                <a:cxn ang="T14">
                  <a:pos x="T8" y="T9"/>
                </a:cxn>
              </a:cxnLst>
              <a:rect l="T15" t="T16" r="T17" b="T18"/>
              <a:pathLst>
                <a:path w="6" h="829">
                  <a:moveTo>
                    <a:pt x="6" y="829"/>
                  </a:moveTo>
                  <a:lnTo>
                    <a:pt x="0" y="826"/>
                  </a:lnTo>
                  <a:lnTo>
                    <a:pt x="0" y="0"/>
                  </a:lnTo>
                  <a:lnTo>
                    <a:pt x="6" y="3"/>
                  </a:lnTo>
                  <a:lnTo>
                    <a:pt x="6" y="82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01" name="Freeform 1341"/>
            <p:cNvSpPr>
              <a:spLocks/>
            </p:cNvSpPr>
            <p:nvPr/>
          </p:nvSpPr>
          <p:spPr bwMode="auto">
            <a:xfrm>
              <a:off x="2103" y="345"/>
              <a:ext cx="4" cy="827"/>
            </a:xfrm>
            <a:custGeom>
              <a:avLst/>
              <a:gdLst>
                <a:gd name="T0" fmla="*/ 4 w 4"/>
                <a:gd name="T1" fmla="*/ 827 h 827"/>
                <a:gd name="T2" fmla="*/ 0 w 4"/>
                <a:gd name="T3" fmla="*/ 826 h 827"/>
                <a:gd name="T4" fmla="*/ 0 w 4"/>
                <a:gd name="T5" fmla="*/ 0 h 827"/>
                <a:gd name="T6" fmla="*/ 4 w 4"/>
                <a:gd name="T7" fmla="*/ 1 h 827"/>
                <a:gd name="T8" fmla="*/ 4 w 4"/>
                <a:gd name="T9" fmla="*/ 827 h 827"/>
                <a:gd name="T10" fmla="*/ 0 60000 65536"/>
                <a:gd name="T11" fmla="*/ 0 60000 65536"/>
                <a:gd name="T12" fmla="*/ 0 60000 65536"/>
                <a:gd name="T13" fmla="*/ 0 60000 65536"/>
                <a:gd name="T14" fmla="*/ 0 60000 65536"/>
                <a:gd name="T15" fmla="*/ 0 w 4"/>
                <a:gd name="T16" fmla="*/ 0 h 827"/>
                <a:gd name="T17" fmla="*/ 4 w 4"/>
                <a:gd name="T18" fmla="*/ 827 h 827"/>
              </a:gdLst>
              <a:ahLst/>
              <a:cxnLst>
                <a:cxn ang="T10">
                  <a:pos x="T0" y="T1"/>
                </a:cxn>
                <a:cxn ang="T11">
                  <a:pos x="T2" y="T3"/>
                </a:cxn>
                <a:cxn ang="T12">
                  <a:pos x="T4" y="T5"/>
                </a:cxn>
                <a:cxn ang="T13">
                  <a:pos x="T6" y="T7"/>
                </a:cxn>
                <a:cxn ang="T14">
                  <a:pos x="T8" y="T9"/>
                </a:cxn>
              </a:cxnLst>
              <a:rect l="T15" t="T16" r="T17" b="T18"/>
              <a:pathLst>
                <a:path w="4" h="827">
                  <a:moveTo>
                    <a:pt x="4" y="827"/>
                  </a:moveTo>
                  <a:lnTo>
                    <a:pt x="0" y="826"/>
                  </a:lnTo>
                  <a:lnTo>
                    <a:pt x="0" y="0"/>
                  </a:lnTo>
                  <a:lnTo>
                    <a:pt x="4" y="1"/>
                  </a:lnTo>
                  <a:lnTo>
                    <a:pt x="4" y="827"/>
                  </a:lnTo>
                  <a:close/>
                </a:path>
              </a:pathLst>
            </a:custGeom>
            <a:solidFill>
              <a:srgbClr val="F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02" name="Freeform 1342"/>
            <p:cNvSpPr>
              <a:spLocks/>
            </p:cNvSpPr>
            <p:nvPr/>
          </p:nvSpPr>
          <p:spPr bwMode="auto">
            <a:xfrm>
              <a:off x="2100" y="343"/>
              <a:ext cx="3" cy="828"/>
            </a:xfrm>
            <a:custGeom>
              <a:avLst/>
              <a:gdLst>
                <a:gd name="T0" fmla="*/ 3 w 3"/>
                <a:gd name="T1" fmla="*/ 828 h 828"/>
                <a:gd name="T2" fmla="*/ 0 w 3"/>
                <a:gd name="T3" fmla="*/ 826 h 828"/>
                <a:gd name="T4" fmla="*/ 0 w 3"/>
                <a:gd name="T5" fmla="*/ 0 h 828"/>
                <a:gd name="T6" fmla="*/ 3 w 3"/>
                <a:gd name="T7" fmla="*/ 2 h 828"/>
                <a:gd name="T8" fmla="*/ 3 w 3"/>
                <a:gd name="T9" fmla="*/ 828 h 828"/>
                <a:gd name="T10" fmla="*/ 0 60000 65536"/>
                <a:gd name="T11" fmla="*/ 0 60000 65536"/>
                <a:gd name="T12" fmla="*/ 0 60000 65536"/>
                <a:gd name="T13" fmla="*/ 0 60000 65536"/>
                <a:gd name="T14" fmla="*/ 0 60000 65536"/>
                <a:gd name="T15" fmla="*/ 0 w 3"/>
                <a:gd name="T16" fmla="*/ 0 h 828"/>
                <a:gd name="T17" fmla="*/ 3 w 3"/>
                <a:gd name="T18" fmla="*/ 828 h 828"/>
              </a:gdLst>
              <a:ahLst/>
              <a:cxnLst>
                <a:cxn ang="T10">
                  <a:pos x="T0" y="T1"/>
                </a:cxn>
                <a:cxn ang="T11">
                  <a:pos x="T2" y="T3"/>
                </a:cxn>
                <a:cxn ang="T12">
                  <a:pos x="T4" y="T5"/>
                </a:cxn>
                <a:cxn ang="T13">
                  <a:pos x="T6" y="T7"/>
                </a:cxn>
                <a:cxn ang="T14">
                  <a:pos x="T8" y="T9"/>
                </a:cxn>
              </a:cxnLst>
              <a:rect l="T15" t="T16" r="T17" b="T18"/>
              <a:pathLst>
                <a:path w="3" h="828">
                  <a:moveTo>
                    <a:pt x="3" y="828"/>
                  </a:moveTo>
                  <a:lnTo>
                    <a:pt x="0" y="826"/>
                  </a:lnTo>
                  <a:lnTo>
                    <a:pt x="0" y="0"/>
                  </a:lnTo>
                  <a:lnTo>
                    <a:pt x="3" y="2"/>
                  </a:lnTo>
                  <a:lnTo>
                    <a:pt x="3" y="828"/>
                  </a:lnTo>
                  <a:close/>
                </a:path>
              </a:pathLst>
            </a:custGeom>
            <a:solidFill>
              <a:srgbClr val="F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03" name="Freeform 1343"/>
            <p:cNvSpPr>
              <a:spLocks/>
            </p:cNvSpPr>
            <p:nvPr/>
          </p:nvSpPr>
          <p:spPr bwMode="auto">
            <a:xfrm>
              <a:off x="2098" y="340"/>
              <a:ext cx="2" cy="829"/>
            </a:xfrm>
            <a:custGeom>
              <a:avLst/>
              <a:gdLst>
                <a:gd name="T0" fmla="*/ 2 w 2"/>
                <a:gd name="T1" fmla="*/ 829 h 829"/>
                <a:gd name="T2" fmla="*/ 0 w 2"/>
                <a:gd name="T3" fmla="*/ 826 h 829"/>
                <a:gd name="T4" fmla="*/ 0 w 2"/>
                <a:gd name="T5" fmla="*/ 0 h 829"/>
                <a:gd name="T6" fmla="*/ 2 w 2"/>
                <a:gd name="T7" fmla="*/ 3 h 829"/>
                <a:gd name="T8" fmla="*/ 2 w 2"/>
                <a:gd name="T9" fmla="*/ 829 h 829"/>
                <a:gd name="T10" fmla="*/ 0 60000 65536"/>
                <a:gd name="T11" fmla="*/ 0 60000 65536"/>
                <a:gd name="T12" fmla="*/ 0 60000 65536"/>
                <a:gd name="T13" fmla="*/ 0 60000 65536"/>
                <a:gd name="T14" fmla="*/ 0 60000 65536"/>
                <a:gd name="T15" fmla="*/ 0 w 2"/>
                <a:gd name="T16" fmla="*/ 0 h 829"/>
                <a:gd name="T17" fmla="*/ 2 w 2"/>
                <a:gd name="T18" fmla="*/ 829 h 829"/>
              </a:gdLst>
              <a:ahLst/>
              <a:cxnLst>
                <a:cxn ang="T10">
                  <a:pos x="T0" y="T1"/>
                </a:cxn>
                <a:cxn ang="T11">
                  <a:pos x="T2" y="T3"/>
                </a:cxn>
                <a:cxn ang="T12">
                  <a:pos x="T4" y="T5"/>
                </a:cxn>
                <a:cxn ang="T13">
                  <a:pos x="T6" y="T7"/>
                </a:cxn>
                <a:cxn ang="T14">
                  <a:pos x="T8" y="T9"/>
                </a:cxn>
              </a:cxnLst>
              <a:rect l="T15" t="T16" r="T17" b="T18"/>
              <a:pathLst>
                <a:path w="2" h="829">
                  <a:moveTo>
                    <a:pt x="2" y="829"/>
                  </a:moveTo>
                  <a:lnTo>
                    <a:pt x="0" y="826"/>
                  </a:lnTo>
                  <a:lnTo>
                    <a:pt x="0" y="0"/>
                  </a:lnTo>
                  <a:lnTo>
                    <a:pt x="2" y="3"/>
                  </a:lnTo>
                  <a:lnTo>
                    <a:pt x="2" y="829"/>
                  </a:lnTo>
                  <a:close/>
                </a:path>
              </a:pathLst>
            </a:custGeom>
            <a:solidFill>
              <a:srgbClr val="E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04" name="Freeform 1344"/>
            <p:cNvSpPr>
              <a:spLocks/>
            </p:cNvSpPr>
            <p:nvPr/>
          </p:nvSpPr>
          <p:spPr bwMode="auto">
            <a:xfrm>
              <a:off x="2098" y="338"/>
              <a:ext cx="0" cy="828"/>
            </a:xfrm>
            <a:custGeom>
              <a:avLst/>
              <a:gdLst>
                <a:gd name="T0" fmla="*/ 828 h 828"/>
                <a:gd name="T1" fmla="*/ 825 h 828"/>
                <a:gd name="T2" fmla="*/ 0 h 828"/>
                <a:gd name="T3" fmla="*/ 2 h 828"/>
                <a:gd name="T4" fmla="*/ 828 h 828"/>
                <a:gd name="T5" fmla="*/ 0 60000 65536"/>
                <a:gd name="T6" fmla="*/ 0 60000 65536"/>
                <a:gd name="T7" fmla="*/ 0 60000 65536"/>
                <a:gd name="T8" fmla="*/ 0 60000 65536"/>
                <a:gd name="T9" fmla="*/ 0 60000 65536"/>
                <a:gd name="T10" fmla="*/ 0 h 828"/>
                <a:gd name="T11" fmla="*/ 828 h 828"/>
              </a:gdLst>
              <a:ahLst/>
              <a:cxnLst>
                <a:cxn ang="T5">
                  <a:pos x="0" y="T0"/>
                </a:cxn>
                <a:cxn ang="T6">
                  <a:pos x="0" y="T1"/>
                </a:cxn>
                <a:cxn ang="T7">
                  <a:pos x="0" y="T2"/>
                </a:cxn>
                <a:cxn ang="T8">
                  <a:pos x="0" y="T3"/>
                </a:cxn>
                <a:cxn ang="T9">
                  <a:pos x="0" y="T4"/>
                </a:cxn>
              </a:cxnLst>
              <a:rect l="0" t="T10" r="0" b="T11"/>
              <a:pathLst>
                <a:path h="828">
                  <a:moveTo>
                    <a:pt x="0" y="828"/>
                  </a:moveTo>
                  <a:lnTo>
                    <a:pt x="0" y="825"/>
                  </a:lnTo>
                  <a:lnTo>
                    <a:pt x="0" y="0"/>
                  </a:lnTo>
                  <a:lnTo>
                    <a:pt x="0" y="2"/>
                  </a:lnTo>
                  <a:lnTo>
                    <a:pt x="0" y="828"/>
                  </a:lnTo>
                  <a:close/>
                </a:path>
              </a:pathLst>
            </a:custGeom>
            <a:solidFill>
              <a:srgbClr val="E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05" name="Freeform 1345"/>
            <p:cNvSpPr>
              <a:spLocks/>
            </p:cNvSpPr>
            <p:nvPr/>
          </p:nvSpPr>
          <p:spPr bwMode="auto">
            <a:xfrm>
              <a:off x="2098" y="311"/>
              <a:ext cx="144" cy="41"/>
            </a:xfrm>
            <a:custGeom>
              <a:avLst/>
              <a:gdLst>
                <a:gd name="T0" fmla="*/ 92 w 144"/>
                <a:gd name="T1" fmla="*/ 0 h 41"/>
                <a:gd name="T2" fmla="*/ 101 w 144"/>
                <a:gd name="T3" fmla="*/ 0 h 41"/>
                <a:gd name="T4" fmla="*/ 109 w 144"/>
                <a:gd name="T5" fmla="*/ 1 h 41"/>
                <a:gd name="T6" fmla="*/ 116 w 144"/>
                <a:gd name="T7" fmla="*/ 1 h 41"/>
                <a:gd name="T8" fmla="*/ 123 w 144"/>
                <a:gd name="T9" fmla="*/ 2 h 41"/>
                <a:gd name="T10" fmla="*/ 129 w 144"/>
                <a:gd name="T11" fmla="*/ 4 h 41"/>
                <a:gd name="T12" fmla="*/ 135 w 144"/>
                <a:gd name="T13" fmla="*/ 6 h 41"/>
                <a:gd name="T14" fmla="*/ 139 w 144"/>
                <a:gd name="T15" fmla="*/ 7 h 41"/>
                <a:gd name="T16" fmla="*/ 142 w 144"/>
                <a:gd name="T17" fmla="*/ 9 h 41"/>
                <a:gd name="T18" fmla="*/ 144 w 144"/>
                <a:gd name="T19" fmla="*/ 12 h 41"/>
                <a:gd name="T20" fmla="*/ 144 w 144"/>
                <a:gd name="T21" fmla="*/ 14 h 41"/>
                <a:gd name="T22" fmla="*/ 144 w 144"/>
                <a:gd name="T23" fmla="*/ 17 h 41"/>
                <a:gd name="T24" fmla="*/ 142 w 144"/>
                <a:gd name="T25" fmla="*/ 21 h 41"/>
                <a:gd name="T26" fmla="*/ 139 w 144"/>
                <a:gd name="T27" fmla="*/ 23 h 41"/>
                <a:gd name="T28" fmla="*/ 135 w 144"/>
                <a:gd name="T29" fmla="*/ 26 h 41"/>
                <a:gd name="T30" fmla="*/ 130 w 144"/>
                <a:gd name="T31" fmla="*/ 28 h 41"/>
                <a:gd name="T32" fmla="*/ 123 w 144"/>
                <a:gd name="T33" fmla="*/ 30 h 41"/>
                <a:gd name="T34" fmla="*/ 117 w 144"/>
                <a:gd name="T35" fmla="*/ 32 h 41"/>
                <a:gd name="T36" fmla="*/ 110 w 144"/>
                <a:gd name="T37" fmla="*/ 35 h 41"/>
                <a:gd name="T38" fmla="*/ 102 w 144"/>
                <a:gd name="T39" fmla="*/ 37 h 41"/>
                <a:gd name="T40" fmla="*/ 93 w 144"/>
                <a:gd name="T41" fmla="*/ 38 h 41"/>
                <a:gd name="T42" fmla="*/ 84 w 144"/>
                <a:gd name="T43" fmla="*/ 39 h 41"/>
                <a:gd name="T44" fmla="*/ 75 w 144"/>
                <a:gd name="T45" fmla="*/ 41 h 41"/>
                <a:gd name="T46" fmla="*/ 66 w 144"/>
                <a:gd name="T47" fmla="*/ 41 h 41"/>
                <a:gd name="T48" fmla="*/ 52 w 144"/>
                <a:gd name="T49" fmla="*/ 41 h 41"/>
                <a:gd name="T50" fmla="*/ 43 w 144"/>
                <a:gd name="T51" fmla="*/ 41 h 41"/>
                <a:gd name="T52" fmla="*/ 35 w 144"/>
                <a:gd name="T53" fmla="*/ 41 h 41"/>
                <a:gd name="T54" fmla="*/ 28 w 144"/>
                <a:gd name="T55" fmla="*/ 40 h 41"/>
                <a:gd name="T56" fmla="*/ 21 w 144"/>
                <a:gd name="T57" fmla="*/ 39 h 41"/>
                <a:gd name="T58" fmla="*/ 15 w 144"/>
                <a:gd name="T59" fmla="*/ 38 h 41"/>
                <a:gd name="T60" fmla="*/ 9 w 144"/>
                <a:gd name="T61" fmla="*/ 35 h 41"/>
                <a:gd name="T62" fmla="*/ 5 w 144"/>
                <a:gd name="T63" fmla="*/ 34 h 41"/>
                <a:gd name="T64" fmla="*/ 2 w 144"/>
                <a:gd name="T65" fmla="*/ 32 h 41"/>
                <a:gd name="T66" fmla="*/ 0 w 144"/>
                <a:gd name="T67" fmla="*/ 29 h 41"/>
                <a:gd name="T68" fmla="*/ 0 w 144"/>
                <a:gd name="T69" fmla="*/ 27 h 41"/>
                <a:gd name="T70" fmla="*/ 0 w 144"/>
                <a:gd name="T71" fmla="*/ 24 h 41"/>
                <a:gd name="T72" fmla="*/ 2 w 144"/>
                <a:gd name="T73" fmla="*/ 21 h 41"/>
                <a:gd name="T74" fmla="*/ 5 w 144"/>
                <a:gd name="T75" fmla="*/ 18 h 41"/>
                <a:gd name="T76" fmla="*/ 9 w 144"/>
                <a:gd name="T77" fmla="*/ 15 h 41"/>
                <a:gd name="T78" fmla="*/ 14 w 144"/>
                <a:gd name="T79" fmla="*/ 13 h 41"/>
                <a:gd name="T80" fmla="*/ 21 w 144"/>
                <a:gd name="T81" fmla="*/ 11 h 41"/>
                <a:gd name="T82" fmla="*/ 27 w 144"/>
                <a:gd name="T83" fmla="*/ 9 h 41"/>
                <a:gd name="T84" fmla="*/ 34 w 144"/>
                <a:gd name="T85" fmla="*/ 6 h 41"/>
                <a:gd name="T86" fmla="*/ 42 w 144"/>
                <a:gd name="T87" fmla="*/ 4 h 41"/>
                <a:gd name="T88" fmla="*/ 51 w 144"/>
                <a:gd name="T89" fmla="*/ 3 h 41"/>
                <a:gd name="T90" fmla="*/ 60 w 144"/>
                <a:gd name="T91" fmla="*/ 2 h 41"/>
                <a:gd name="T92" fmla="*/ 69 w 144"/>
                <a:gd name="T93" fmla="*/ 1 h 41"/>
                <a:gd name="T94" fmla="*/ 78 w 144"/>
                <a:gd name="T95" fmla="*/ 1 h 41"/>
                <a:gd name="T96" fmla="*/ 92 w 144"/>
                <a:gd name="T97" fmla="*/ 0 h 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4"/>
                <a:gd name="T148" fmla="*/ 0 h 41"/>
                <a:gd name="T149" fmla="*/ 144 w 144"/>
                <a:gd name="T150" fmla="*/ 41 h 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4" h="41">
                  <a:moveTo>
                    <a:pt x="92" y="0"/>
                  </a:moveTo>
                  <a:lnTo>
                    <a:pt x="101" y="0"/>
                  </a:lnTo>
                  <a:lnTo>
                    <a:pt x="109" y="1"/>
                  </a:lnTo>
                  <a:lnTo>
                    <a:pt x="116" y="1"/>
                  </a:lnTo>
                  <a:lnTo>
                    <a:pt x="123" y="2"/>
                  </a:lnTo>
                  <a:lnTo>
                    <a:pt x="129" y="4"/>
                  </a:lnTo>
                  <a:lnTo>
                    <a:pt x="135" y="6"/>
                  </a:lnTo>
                  <a:lnTo>
                    <a:pt x="139" y="7"/>
                  </a:lnTo>
                  <a:lnTo>
                    <a:pt x="142" y="9"/>
                  </a:lnTo>
                  <a:lnTo>
                    <a:pt x="144" y="12"/>
                  </a:lnTo>
                  <a:lnTo>
                    <a:pt x="144" y="14"/>
                  </a:lnTo>
                  <a:lnTo>
                    <a:pt x="144" y="17"/>
                  </a:lnTo>
                  <a:lnTo>
                    <a:pt x="142" y="21"/>
                  </a:lnTo>
                  <a:lnTo>
                    <a:pt x="139" y="23"/>
                  </a:lnTo>
                  <a:lnTo>
                    <a:pt x="135" y="26"/>
                  </a:lnTo>
                  <a:lnTo>
                    <a:pt x="130" y="28"/>
                  </a:lnTo>
                  <a:lnTo>
                    <a:pt x="123" y="30"/>
                  </a:lnTo>
                  <a:lnTo>
                    <a:pt x="117" y="32"/>
                  </a:lnTo>
                  <a:lnTo>
                    <a:pt x="110" y="35"/>
                  </a:lnTo>
                  <a:lnTo>
                    <a:pt x="102" y="37"/>
                  </a:lnTo>
                  <a:lnTo>
                    <a:pt x="93" y="38"/>
                  </a:lnTo>
                  <a:lnTo>
                    <a:pt x="84" y="39"/>
                  </a:lnTo>
                  <a:lnTo>
                    <a:pt x="75" y="41"/>
                  </a:lnTo>
                  <a:lnTo>
                    <a:pt x="66" y="41"/>
                  </a:lnTo>
                  <a:lnTo>
                    <a:pt x="52" y="41"/>
                  </a:lnTo>
                  <a:lnTo>
                    <a:pt x="43" y="41"/>
                  </a:lnTo>
                  <a:lnTo>
                    <a:pt x="35" y="41"/>
                  </a:lnTo>
                  <a:lnTo>
                    <a:pt x="28" y="40"/>
                  </a:lnTo>
                  <a:lnTo>
                    <a:pt x="21" y="39"/>
                  </a:lnTo>
                  <a:lnTo>
                    <a:pt x="15" y="38"/>
                  </a:lnTo>
                  <a:lnTo>
                    <a:pt x="9" y="35"/>
                  </a:lnTo>
                  <a:lnTo>
                    <a:pt x="5" y="34"/>
                  </a:lnTo>
                  <a:lnTo>
                    <a:pt x="2" y="32"/>
                  </a:lnTo>
                  <a:lnTo>
                    <a:pt x="0" y="29"/>
                  </a:lnTo>
                  <a:lnTo>
                    <a:pt x="0" y="27"/>
                  </a:lnTo>
                  <a:lnTo>
                    <a:pt x="0" y="24"/>
                  </a:lnTo>
                  <a:lnTo>
                    <a:pt x="2" y="21"/>
                  </a:lnTo>
                  <a:lnTo>
                    <a:pt x="5" y="18"/>
                  </a:lnTo>
                  <a:lnTo>
                    <a:pt x="9" y="15"/>
                  </a:lnTo>
                  <a:lnTo>
                    <a:pt x="14" y="13"/>
                  </a:lnTo>
                  <a:lnTo>
                    <a:pt x="21" y="11"/>
                  </a:lnTo>
                  <a:lnTo>
                    <a:pt x="27" y="9"/>
                  </a:lnTo>
                  <a:lnTo>
                    <a:pt x="34" y="6"/>
                  </a:lnTo>
                  <a:lnTo>
                    <a:pt x="42" y="4"/>
                  </a:lnTo>
                  <a:lnTo>
                    <a:pt x="51" y="3"/>
                  </a:lnTo>
                  <a:lnTo>
                    <a:pt x="60" y="2"/>
                  </a:lnTo>
                  <a:lnTo>
                    <a:pt x="69" y="1"/>
                  </a:lnTo>
                  <a:lnTo>
                    <a:pt x="78" y="1"/>
                  </a:lnTo>
                  <a:lnTo>
                    <a:pt x="92" y="0"/>
                  </a:lnTo>
                  <a:close/>
                </a:path>
              </a:pathLst>
            </a:custGeom>
            <a:solidFill>
              <a:srgbClr val="B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06" name="Freeform 1346"/>
            <p:cNvSpPr>
              <a:spLocks/>
            </p:cNvSpPr>
            <p:nvPr/>
          </p:nvSpPr>
          <p:spPr bwMode="auto">
            <a:xfrm>
              <a:off x="2098" y="1150"/>
              <a:ext cx="144" cy="28"/>
            </a:xfrm>
            <a:custGeom>
              <a:avLst/>
              <a:gdLst>
                <a:gd name="T0" fmla="*/ 144 w 144"/>
                <a:gd name="T1" fmla="*/ 0 h 28"/>
                <a:gd name="T2" fmla="*/ 144 w 144"/>
                <a:gd name="T3" fmla="*/ 3 h 28"/>
                <a:gd name="T4" fmla="*/ 142 w 144"/>
                <a:gd name="T5" fmla="*/ 7 h 28"/>
                <a:gd name="T6" fmla="*/ 139 w 144"/>
                <a:gd name="T7" fmla="*/ 10 h 28"/>
                <a:gd name="T8" fmla="*/ 135 w 144"/>
                <a:gd name="T9" fmla="*/ 12 h 28"/>
                <a:gd name="T10" fmla="*/ 130 w 144"/>
                <a:gd name="T11" fmla="*/ 15 h 28"/>
                <a:gd name="T12" fmla="*/ 123 w 144"/>
                <a:gd name="T13" fmla="*/ 17 h 28"/>
                <a:gd name="T14" fmla="*/ 117 w 144"/>
                <a:gd name="T15" fmla="*/ 19 h 28"/>
                <a:gd name="T16" fmla="*/ 110 w 144"/>
                <a:gd name="T17" fmla="*/ 22 h 28"/>
                <a:gd name="T18" fmla="*/ 102 w 144"/>
                <a:gd name="T19" fmla="*/ 23 h 28"/>
                <a:gd name="T20" fmla="*/ 93 w 144"/>
                <a:gd name="T21" fmla="*/ 25 h 28"/>
                <a:gd name="T22" fmla="*/ 84 w 144"/>
                <a:gd name="T23" fmla="*/ 26 h 28"/>
                <a:gd name="T24" fmla="*/ 75 w 144"/>
                <a:gd name="T25" fmla="*/ 28 h 28"/>
                <a:gd name="T26" fmla="*/ 66 w 144"/>
                <a:gd name="T27" fmla="*/ 28 h 28"/>
                <a:gd name="T28" fmla="*/ 52 w 144"/>
                <a:gd name="T29" fmla="*/ 28 h 28"/>
                <a:gd name="T30" fmla="*/ 43 w 144"/>
                <a:gd name="T31" fmla="*/ 28 h 28"/>
                <a:gd name="T32" fmla="*/ 35 w 144"/>
                <a:gd name="T33" fmla="*/ 28 h 28"/>
                <a:gd name="T34" fmla="*/ 28 w 144"/>
                <a:gd name="T35" fmla="*/ 27 h 28"/>
                <a:gd name="T36" fmla="*/ 21 w 144"/>
                <a:gd name="T37" fmla="*/ 25 h 28"/>
                <a:gd name="T38" fmla="*/ 15 w 144"/>
                <a:gd name="T39" fmla="*/ 25 h 28"/>
                <a:gd name="T40" fmla="*/ 9 w 144"/>
                <a:gd name="T41" fmla="*/ 22 h 28"/>
                <a:gd name="T42" fmla="*/ 5 w 144"/>
                <a:gd name="T43" fmla="*/ 21 h 28"/>
                <a:gd name="T44" fmla="*/ 2 w 144"/>
                <a:gd name="T45" fmla="*/ 19 h 28"/>
                <a:gd name="T46" fmla="*/ 0 w 144"/>
                <a:gd name="T47" fmla="*/ 16 h 28"/>
                <a:gd name="T48" fmla="*/ 0 w 144"/>
                <a:gd name="T49" fmla="*/ 13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28"/>
                <a:gd name="T77" fmla="*/ 144 w 144"/>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28">
                  <a:moveTo>
                    <a:pt x="144" y="0"/>
                  </a:moveTo>
                  <a:lnTo>
                    <a:pt x="144" y="3"/>
                  </a:lnTo>
                  <a:lnTo>
                    <a:pt x="142" y="7"/>
                  </a:lnTo>
                  <a:lnTo>
                    <a:pt x="139" y="10"/>
                  </a:lnTo>
                  <a:lnTo>
                    <a:pt x="135" y="12"/>
                  </a:lnTo>
                  <a:lnTo>
                    <a:pt x="130" y="15"/>
                  </a:lnTo>
                  <a:lnTo>
                    <a:pt x="123" y="17"/>
                  </a:lnTo>
                  <a:lnTo>
                    <a:pt x="117" y="19"/>
                  </a:lnTo>
                  <a:lnTo>
                    <a:pt x="110" y="22"/>
                  </a:lnTo>
                  <a:lnTo>
                    <a:pt x="102" y="23"/>
                  </a:lnTo>
                  <a:lnTo>
                    <a:pt x="93" y="25"/>
                  </a:lnTo>
                  <a:lnTo>
                    <a:pt x="84" y="26"/>
                  </a:lnTo>
                  <a:lnTo>
                    <a:pt x="75" y="28"/>
                  </a:lnTo>
                  <a:lnTo>
                    <a:pt x="66" y="28"/>
                  </a:lnTo>
                  <a:lnTo>
                    <a:pt x="52" y="28"/>
                  </a:lnTo>
                  <a:lnTo>
                    <a:pt x="43" y="28"/>
                  </a:lnTo>
                  <a:lnTo>
                    <a:pt x="35" y="28"/>
                  </a:lnTo>
                  <a:lnTo>
                    <a:pt x="28" y="27"/>
                  </a:lnTo>
                  <a:lnTo>
                    <a:pt x="21" y="25"/>
                  </a:lnTo>
                  <a:lnTo>
                    <a:pt x="15" y="25"/>
                  </a:lnTo>
                  <a:lnTo>
                    <a:pt x="9" y="22"/>
                  </a:lnTo>
                  <a:lnTo>
                    <a:pt x="5" y="21"/>
                  </a:lnTo>
                  <a:lnTo>
                    <a:pt x="2" y="19"/>
                  </a:lnTo>
                  <a:lnTo>
                    <a:pt x="0" y="16"/>
                  </a:lnTo>
                  <a:lnTo>
                    <a:pt x="0" y="1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707" name="Freeform 1347"/>
            <p:cNvSpPr>
              <a:spLocks/>
            </p:cNvSpPr>
            <p:nvPr/>
          </p:nvSpPr>
          <p:spPr bwMode="auto">
            <a:xfrm>
              <a:off x="2098" y="311"/>
              <a:ext cx="144" cy="41"/>
            </a:xfrm>
            <a:custGeom>
              <a:avLst/>
              <a:gdLst>
                <a:gd name="T0" fmla="*/ 92 w 144"/>
                <a:gd name="T1" fmla="*/ 0 h 41"/>
                <a:gd name="T2" fmla="*/ 101 w 144"/>
                <a:gd name="T3" fmla="*/ 0 h 41"/>
                <a:gd name="T4" fmla="*/ 109 w 144"/>
                <a:gd name="T5" fmla="*/ 1 h 41"/>
                <a:gd name="T6" fmla="*/ 116 w 144"/>
                <a:gd name="T7" fmla="*/ 1 h 41"/>
                <a:gd name="T8" fmla="*/ 123 w 144"/>
                <a:gd name="T9" fmla="*/ 2 h 41"/>
                <a:gd name="T10" fmla="*/ 129 w 144"/>
                <a:gd name="T11" fmla="*/ 4 h 41"/>
                <a:gd name="T12" fmla="*/ 135 w 144"/>
                <a:gd name="T13" fmla="*/ 6 h 41"/>
                <a:gd name="T14" fmla="*/ 139 w 144"/>
                <a:gd name="T15" fmla="*/ 7 h 41"/>
                <a:gd name="T16" fmla="*/ 142 w 144"/>
                <a:gd name="T17" fmla="*/ 9 h 41"/>
                <a:gd name="T18" fmla="*/ 144 w 144"/>
                <a:gd name="T19" fmla="*/ 12 h 41"/>
                <a:gd name="T20" fmla="*/ 144 w 144"/>
                <a:gd name="T21" fmla="*/ 14 h 41"/>
                <a:gd name="T22" fmla="*/ 144 w 144"/>
                <a:gd name="T23" fmla="*/ 17 h 41"/>
                <a:gd name="T24" fmla="*/ 142 w 144"/>
                <a:gd name="T25" fmla="*/ 21 h 41"/>
                <a:gd name="T26" fmla="*/ 139 w 144"/>
                <a:gd name="T27" fmla="*/ 23 h 41"/>
                <a:gd name="T28" fmla="*/ 135 w 144"/>
                <a:gd name="T29" fmla="*/ 26 h 41"/>
                <a:gd name="T30" fmla="*/ 130 w 144"/>
                <a:gd name="T31" fmla="*/ 28 h 41"/>
                <a:gd name="T32" fmla="*/ 123 w 144"/>
                <a:gd name="T33" fmla="*/ 30 h 41"/>
                <a:gd name="T34" fmla="*/ 117 w 144"/>
                <a:gd name="T35" fmla="*/ 32 h 41"/>
                <a:gd name="T36" fmla="*/ 110 w 144"/>
                <a:gd name="T37" fmla="*/ 35 h 41"/>
                <a:gd name="T38" fmla="*/ 102 w 144"/>
                <a:gd name="T39" fmla="*/ 37 h 41"/>
                <a:gd name="T40" fmla="*/ 93 w 144"/>
                <a:gd name="T41" fmla="*/ 38 h 41"/>
                <a:gd name="T42" fmla="*/ 84 w 144"/>
                <a:gd name="T43" fmla="*/ 39 h 41"/>
                <a:gd name="T44" fmla="*/ 75 w 144"/>
                <a:gd name="T45" fmla="*/ 41 h 41"/>
                <a:gd name="T46" fmla="*/ 66 w 144"/>
                <a:gd name="T47" fmla="*/ 41 h 41"/>
                <a:gd name="T48" fmla="*/ 52 w 144"/>
                <a:gd name="T49" fmla="*/ 41 h 41"/>
                <a:gd name="T50" fmla="*/ 43 w 144"/>
                <a:gd name="T51" fmla="*/ 41 h 41"/>
                <a:gd name="T52" fmla="*/ 35 w 144"/>
                <a:gd name="T53" fmla="*/ 41 h 41"/>
                <a:gd name="T54" fmla="*/ 28 w 144"/>
                <a:gd name="T55" fmla="*/ 40 h 41"/>
                <a:gd name="T56" fmla="*/ 21 w 144"/>
                <a:gd name="T57" fmla="*/ 39 h 41"/>
                <a:gd name="T58" fmla="*/ 15 w 144"/>
                <a:gd name="T59" fmla="*/ 38 h 41"/>
                <a:gd name="T60" fmla="*/ 9 w 144"/>
                <a:gd name="T61" fmla="*/ 35 h 41"/>
                <a:gd name="T62" fmla="*/ 5 w 144"/>
                <a:gd name="T63" fmla="*/ 34 h 41"/>
                <a:gd name="T64" fmla="*/ 2 w 144"/>
                <a:gd name="T65" fmla="*/ 32 h 41"/>
                <a:gd name="T66" fmla="*/ 0 w 144"/>
                <a:gd name="T67" fmla="*/ 29 h 41"/>
                <a:gd name="T68" fmla="*/ 0 w 144"/>
                <a:gd name="T69" fmla="*/ 27 h 41"/>
                <a:gd name="T70" fmla="*/ 0 w 144"/>
                <a:gd name="T71" fmla="*/ 24 h 41"/>
                <a:gd name="T72" fmla="*/ 2 w 144"/>
                <a:gd name="T73" fmla="*/ 21 h 41"/>
                <a:gd name="T74" fmla="*/ 5 w 144"/>
                <a:gd name="T75" fmla="*/ 18 h 41"/>
                <a:gd name="T76" fmla="*/ 9 w 144"/>
                <a:gd name="T77" fmla="*/ 15 h 41"/>
                <a:gd name="T78" fmla="*/ 14 w 144"/>
                <a:gd name="T79" fmla="*/ 13 h 41"/>
                <a:gd name="T80" fmla="*/ 21 w 144"/>
                <a:gd name="T81" fmla="*/ 11 h 41"/>
                <a:gd name="T82" fmla="*/ 27 w 144"/>
                <a:gd name="T83" fmla="*/ 9 h 41"/>
                <a:gd name="T84" fmla="*/ 34 w 144"/>
                <a:gd name="T85" fmla="*/ 6 h 41"/>
                <a:gd name="T86" fmla="*/ 42 w 144"/>
                <a:gd name="T87" fmla="*/ 4 h 41"/>
                <a:gd name="T88" fmla="*/ 51 w 144"/>
                <a:gd name="T89" fmla="*/ 3 h 41"/>
                <a:gd name="T90" fmla="*/ 60 w 144"/>
                <a:gd name="T91" fmla="*/ 2 h 41"/>
                <a:gd name="T92" fmla="*/ 69 w 144"/>
                <a:gd name="T93" fmla="*/ 1 h 41"/>
                <a:gd name="T94" fmla="*/ 78 w 144"/>
                <a:gd name="T95" fmla="*/ 1 h 41"/>
                <a:gd name="T96" fmla="*/ 92 w 144"/>
                <a:gd name="T97" fmla="*/ 0 h 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4"/>
                <a:gd name="T148" fmla="*/ 0 h 41"/>
                <a:gd name="T149" fmla="*/ 144 w 144"/>
                <a:gd name="T150" fmla="*/ 41 h 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4" h="41">
                  <a:moveTo>
                    <a:pt x="92" y="0"/>
                  </a:moveTo>
                  <a:lnTo>
                    <a:pt x="101" y="0"/>
                  </a:lnTo>
                  <a:lnTo>
                    <a:pt x="109" y="1"/>
                  </a:lnTo>
                  <a:lnTo>
                    <a:pt x="116" y="1"/>
                  </a:lnTo>
                  <a:lnTo>
                    <a:pt x="123" y="2"/>
                  </a:lnTo>
                  <a:lnTo>
                    <a:pt x="129" y="4"/>
                  </a:lnTo>
                  <a:lnTo>
                    <a:pt x="135" y="6"/>
                  </a:lnTo>
                  <a:lnTo>
                    <a:pt x="139" y="7"/>
                  </a:lnTo>
                  <a:lnTo>
                    <a:pt x="142" y="9"/>
                  </a:lnTo>
                  <a:lnTo>
                    <a:pt x="144" y="12"/>
                  </a:lnTo>
                  <a:lnTo>
                    <a:pt x="144" y="14"/>
                  </a:lnTo>
                  <a:lnTo>
                    <a:pt x="144" y="17"/>
                  </a:lnTo>
                  <a:lnTo>
                    <a:pt x="142" y="21"/>
                  </a:lnTo>
                  <a:lnTo>
                    <a:pt x="139" y="23"/>
                  </a:lnTo>
                  <a:lnTo>
                    <a:pt x="135" y="26"/>
                  </a:lnTo>
                  <a:lnTo>
                    <a:pt x="130" y="28"/>
                  </a:lnTo>
                  <a:lnTo>
                    <a:pt x="123" y="30"/>
                  </a:lnTo>
                  <a:lnTo>
                    <a:pt x="117" y="32"/>
                  </a:lnTo>
                  <a:lnTo>
                    <a:pt x="110" y="35"/>
                  </a:lnTo>
                  <a:lnTo>
                    <a:pt x="102" y="37"/>
                  </a:lnTo>
                  <a:lnTo>
                    <a:pt x="93" y="38"/>
                  </a:lnTo>
                  <a:lnTo>
                    <a:pt x="84" y="39"/>
                  </a:lnTo>
                  <a:lnTo>
                    <a:pt x="75" y="41"/>
                  </a:lnTo>
                  <a:lnTo>
                    <a:pt x="66" y="41"/>
                  </a:lnTo>
                  <a:lnTo>
                    <a:pt x="52" y="41"/>
                  </a:lnTo>
                  <a:lnTo>
                    <a:pt x="43" y="41"/>
                  </a:lnTo>
                  <a:lnTo>
                    <a:pt x="35" y="41"/>
                  </a:lnTo>
                  <a:lnTo>
                    <a:pt x="28" y="40"/>
                  </a:lnTo>
                  <a:lnTo>
                    <a:pt x="21" y="39"/>
                  </a:lnTo>
                  <a:lnTo>
                    <a:pt x="15" y="38"/>
                  </a:lnTo>
                  <a:lnTo>
                    <a:pt x="9" y="35"/>
                  </a:lnTo>
                  <a:lnTo>
                    <a:pt x="5" y="34"/>
                  </a:lnTo>
                  <a:lnTo>
                    <a:pt x="2" y="32"/>
                  </a:lnTo>
                  <a:lnTo>
                    <a:pt x="0" y="29"/>
                  </a:lnTo>
                  <a:lnTo>
                    <a:pt x="0" y="27"/>
                  </a:lnTo>
                  <a:lnTo>
                    <a:pt x="0" y="24"/>
                  </a:lnTo>
                  <a:lnTo>
                    <a:pt x="2" y="21"/>
                  </a:lnTo>
                  <a:lnTo>
                    <a:pt x="5" y="18"/>
                  </a:lnTo>
                  <a:lnTo>
                    <a:pt x="9" y="15"/>
                  </a:lnTo>
                  <a:lnTo>
                    <a:pt x="14" y="13"/>
                  </a:lnTo>
                  <a:lnTo>
                    <a:pt x="21" y="11"/>
                  </a:lnTo>
                  <a:lnTo>
                    <a:pt x="27" y="9"/>
                  </a:lnTo>
                  <a:lnTo>
                    <a:pt x="34" y="6"/>
                  </a:lnTo>
                  <a:lnTo>
                    <a:pt x="42" y="4"/>
                  </a:lnTo>
                  <a:lnTo>
                    <a:pt x="51" y="3"/>
                  </a:lnTo>
                  <a:lnTo>
                    <a:pt x="60" y="2"/>
                  </a:lnTo>
                  <a:lnTo>
                    <a:pt x="69" y="1"/>
                  </a:lnTo>
                  <a:lnTo>
                    <a:pt x="78" y="1"/>
                  </a:lnTo>
                  <a:lnTo>
                    <a:pt x="92"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708" name="Line 1348"/>
            <p:cNvSpPr>
              <a:spLocks noChangeShapeType="1"/>
            </p:cNvSpPr>
            <p:nvPr/>
          </p:nvSpPr>
          <p:spPr bwMode="auto">
            <a:xfrm flipV="1">
              <a:off x="2242" y="325"/>
              <a:ext cx="0" cy="8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709" name="Line 1349"/>
            <p:cNvSpPr>
              <a:spLocks noChangeShapeType="1"/>
            </p:cNvSpPr>
            <p:nvPr/>
          </p:nvSpPr>
          <p:spPr bwMode="auto">
            <a:xfrm flipV="1">
              <a:off x="2098" y="338"/>
              <a:ext cx="0" cy="8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710" name="Freeform 1350"/>
            <p:cNvSpPr>
              <a:spLocks/>
            </p:cNvSpPr>
            <p:nvPr/>
          </p:nvSpPr>
          <p:spPr bwMode="auto">
            <a:xfrm>
              <a:off x="2438" y="319"/>
              <a:ext cx="1" cy="834"/>
            </a:xfrm>
            <a:custGeom>
              <a:avLst/>
              <a:gdLst>
                <a:gd name="T0" fmla="*/ 1 w 1"/>
                <a:gd name="T1" fmla="*/ 831 h 834"/>
                <a:gd name="T2" fmla="*/ 0 w 1"/>
                <a:gd name="T3" fmla="*/ 834 h 834"/>
                <a:gd name="T4" fmla="*/ 0 w 1"/>
                <a:gd name="T5" fmla="*/ 3 h 834"/>
                <a:gd name="T6" fmla="*/ 1 w 1"/>
                <a:gd name="T7" fmla="*/ 0 h 834"/>
                <a:gd name="T8" fmla="*/ 1 w 1"/>
                <a:gd name="T9" fmla="*/ 831 h 834"/>
                <a:gd name="T10" fmla="*/ 0 60000 65536"/>
                <a:gd name="T11" fmla="*/ 0 60000 65536"/>
                <a:gd name="T12" fmla="*/ 0 60000 65536"/>
                <a:gd name="T13" fmla="*/ 0 60000 65536"/>
                <a:gd name="T14" fmla="*/ 0 60000 65536"/>
                <a:gd name="T15" fmla="*/ 0 w 1"/>
                <a:gd name="T16" fmla="*/ 0 h 834"/>
                <a:gd name="T17" fmla="*/ 1 w 1"/>
                <a:gd name="T18" fmla="*/ 834 h 834"/>
              </a:gdLst>
              <a:ahLst/>
              <a:cxnLst>
                <a:cxn ang="T10">
                  <a:pos x="T0" y="T1"/>
                </a:cxn>
                <a:cxn ang="T11">
                  <a:pos x="T2" y="T3"/>
                </a:cxn>
                <a:cxn ang="T12">
                  <a:pos x="T4" y="T5"/>
                </a:cxn>
                <a:cxn ang="T13">
                  <a:pos x="T6" y="T7"/>
                </a:cxn>
                <a:cxn ang="T14">
                  <a:pos x="T8" y="T9"/>
                </a:cxn>
              </a:cxnLst>
              <a:rect l="T15" t="T16" r="T17" b="T18"/>
              <a:pathLst>
                <a:path w="1" h="834">
                  <a:moveTo>
                    <a:pt x="1" y="831"/>
                  </a:moveTo>
                  <a:lnTo>
                    <a:pt x="0" y="834"/>
                  </a:lnTo>
                  <a:lnTo>
                    <a:pt x="0" y="3"/>
                  </a:lnTo>
                  <a:lnTo>
                    <a:pt x="1" y="0"/>
                  </a:lnTo>
                  <a:lnTo>
                    <a:pt x="1" y="831"/>
                  </a:lnTo>
                  <a:close/>
                </a:path>
              </a:pathLst>
            </a:custGeom>
            <a:solidFill>
              <a:srgbClr val="8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11" name="Freeform 1351"/>
            <p:cNvSpPr>
              <a:spLocks/>
            </p:cNvSpPr>
            <p:nvPr/>
          </p:nvSpPr>
          <p:spPr bwMode="auto">
            <a:xfrm>
              <a:off x="2435" y="322"/>
              <a:ext cx="3" cy="835"/>
            </a:xfrm>
            <a:custGeom>
              <a:avLst/>
              <a:gdLst>
                <a:gd name="T0" fmla="*/ 3 w 3"/>
                <a:gd name="T1" fmla="*/ 831 h 835"/>
                <a:gd name="T2" fmla="*/ 0 w 3"/>
                <a:gd name="T3" fmla="*/ 835 h 835"/>
                <a:gd name="T4" fmla="*/ 0 w 3"/>
                <a:gd name="T5" fmla="*/ 4 h 835"/>
                <a:gd name="T6" fmla="*/ 3 w 3"/>
                <a:gd name="T7" fmla="*/ 0 h 835"/>
                <a:gd name="T8" fmla="*/ 3 w 3"/>
                <a:gd name="T9" fmla="*/ 831 h 835"/>
                <a:gd name="T10" fmla="*/ 0 60000 65536"/>
                <a:gd name="T11" fmla="*/ 0 60000 65536"/>
                <a:gd name="T12" fmla="*/ 0 60000 65536"/>
                <a:gd name="T13" fmla="*/ 0 60000 65536"/>
                <a:gd name="T14" fmla="*/ 0 60000 65536"/>
                <a:gd name="T15" fmla="*/ 0 w 3"/>
                <a:gd name="T16" fmla="*/ 0 h 835"/>
                <a:gd name="T17" fmla="*/ 3 w 3"/>
                <a:gd name="T18" fmla="*/ 835 h 835"/>
              </a:gdLst>
              <a:ahLst/>
              <a:cxnLst>
                <a:cxn ang="T10">
                  <a:pos x="T0" y="T1"/>
                </a:cxn>
                <a:cxn ang="T11">
                  <a:pos x="T2" y="T3"/>
                </a:cxn>
                <a:cxn ang="T12">
                  <a:pos x="T4" y="T5"/>
                </a:cxn>
                <a:cxn ang="T13">
                  <a:pos x="T6" y="T7"/>
                </a:cxn>
                <a:cxn ang="T14">
                  <a:pos x="T8" y="T9"/>
                </a:cxn>
              </a:cxnLst>
              <a:rect l="T15" t="T16" r="T17" b="T18"/>
              <a:pathLst>
                <a:path w="3" h="835">
                  <a:moveTo>
                    <a:pt x="3" y="831"/>
                  </a:moveTo>
                  <a:lnTo>
                    <a:pt x="0" y="835"/>
                  </a:lnTo>
                  <a:lnTo>
                    <a:pt x="0" y="4"/>
                  </a:lnTo>
                  <a:lnTo>
                    <a:pt x="3" y="0"/>
                  </a:lnTo>
                  <a:lnTo>
                    <a:pt x="3" y="831"/>
                  </a:lnTo>
                  <a:close/>
                </a:path>
              </a:pathLst>
            </a:custGeom>
            <a:solidFill>
              <a:srgbClr val="8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12" name="Freeform 1352"/>
            <p:cNvSpPr>
              <a:spLocks/>
            </p:cNvSpPr>
            <p:nvPr/>
          </p:nvSpPr>
          <p:spPr bwMode="auto">
            <a:xfrm>
              <a:off x="2432" y="326"/>
              <a:ext cx="3" cy="834"/>
            </a:xfrm>
            <a:custGeom>
              <a:avLst/>
              <a:gdLst>
                <a:gd name="T0" fmla="*/ 3 w 3"/>
                <a:gd name="T1" fmla="*/ 831 h 834"/>
                <a:gd name="T2" fmla="*/ 0 w 3"/>
                <a:gd name="T3" fmla="*/ 834 h 834"/>
                <a:gd name="T4" fmla="*/ 0 w 3"/>
                <a:gd name="T5" fmla="*/ 3 h 834"/>
                <a:gd name="T6" fmla="*/ 3 w 3"/>
                <a:gd name="T7" fmla="*/ 0 h 834"/>
                <a:gd name="T8" fmla="*/ 3 w 3"/>
                <a:gd name="T9" fmla="*/ 831 h 834"/>
                <a:gd name="T10" fmla="*/ 0 60000 65536"/>
                <a:gd name="T11" fmla="*/ 0 60000 65536"/>
                <a:gd name="T12" fmla="*/ 0 60000 65536"/>
                <a:gd name="T13" fmla="*/ 0 60000 65536"/>
                <a:gd name="T14" fmla="*/ 0 60000 65536"/>
                <a:gd name="T15" fmla="*/ 0 w 3"/>
                <a:gd name="T16" fmla="*/ 0 h 834"/>
                <a:gd name="T17" fmla="*/ 3 w 3"/>
                <a:gd name="T18" fmla="*/ 834 h 834"/>
              </a:gdLst>
              <a:ahLst/>
              <a:cxnLst>
                <a:cxn ang="T10">
                  <a:pos x="T0" y="T1"/>
                </a:cxn>
                <a:cxn ang="T11">
                  <a:pos x="T2" y="T3"/>
                </a:cxn>
                <a:cxn ang="T12">
                  <a:pos x="T4" y="T5"/>
                </a:cxn>
                <a:cxn ang="T13">
                  <a:pos x="T6" y="T7"/>
                </a:cxn>
                <a:cxn ang="T14">
                  <a:pos x="T8" y="T9"/>
                </a:cxn>
              </a:cxnLst>
              <a:rect l="T15" t="T16" r="T17" b="T18"/>
              <a:pathLst>
                <a:path w="3" h="834">
                  <a:moveTo>
                    <a:pt x="3" y="831"/>
                  </a:moveTo>
                  <a:lnTo>
                    <a:pt x="0" y="834"/>
                  </a:lnTo>
                  <a:lnTo>
                    <a:pt x="0" y="3"/>
                  </a:lnTo>
                  <a:lnTo>
                    <a:pt x="3" y="0"/>
                  </a:lnTo>
                  <a:lnTo>
                    <a:pt x="3" y="831"/>
                  </a:lnTo>
                  <a:close/>
                </a:path>
              </a:pathLst>
            </a:custGeom>
            <a:solidFill>
              <a:srgbClr val="9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13" name="Freeform 1353"/>
            <p:cNvSpPr>
              <a:spLocks/>
            </p:cNvSpPr>
            <p:nvPr/>
          </p:nvSpPr>
          <p:spPr bwMode="auto">
            <a:xfrm>
              <a:off x="2428" y="329"/>
              <a:ext cx="4" cy="833"/>
            </a:xfrm>
            <a:custGeom>
              <a:avLst/>
              <a:gdLst>
                <a:gd name="T0" fmla="*/ 4 w 4"/>
                <a:gd name="T1" fmla="*/ 831 h 833"/>
                <a:gd name="T2" fmla="*/ 0 w 4"/>
                <a:gd name="T3" fmla="*/ 833 h 833"/>
                <a:gd name="T4" fmla="*/ 0 w 4"/>
                <a:gd name="T5" fmla="*/ 2 h 833"/>
                <a:gd name="T6" fmla="*/ 4 w 4"/>
                <a:gd name="T7" fmla="*/ 0 h 833"/>
                <a:gd name="T8" fmla="*/ 4 w 4"/>
                <a:gd name="T9" fmla="*/ 831 h 833"/>
                <a:gd name="T10" fmla="*/ 0 60000 65536"/>
                <a:gd name="T11" fmla="*/ 0 60000 65536"/>
                <a:gd name="T12" fmla="*/ 0 60000 65536"/>
                <a:gd name="T13" fmla="*/ 0 60000 65536"/>
                <a:gd name="T14" fmla="*/ 0 60000 65536"/>
                <a:gd name="T15" fmla="*/ 0 w 4"/>
                <a:gd name="T16" fmla="*/ 0 h 833"/>
                <a:gd name="T17" fmla="*/ 4 w 4"/>
                <a:gd name="T18" fmla="*/ 833 h 833"/>
              </a:gdLst>
              <a:ahLst/>
              <a:cxnLst>
                <a:cxn ang="T10">
                  <a:pos x="T0" y="T1"/>
                </a:cxn>
                <a:cxn ang="T11">
                  <a:pos x="T2" y="T3"/>
                </a:cxn>
                <a:cxn ang="T12">
                  <a:pos x="T4" y="T5"/>
                </a:cxn>
                <a:cxn ang="T13">
                  <a:pos x="T6" y="T7"/>
                </a:cxn>
                <a:cxn ang="T14">
                  <a:pos x="T8" y="T9"/>
                </a:cxn>
              </a:cxnLst>
              <a:rect l="T15" t="T16" r="T17" b="T18"/>
              <a:pathLst>
                <a:path w="4" h="833">
                  <a:moveTo>
                    <a:pt x="4" y="831"/>
                  </a:moveTo>
                  <a:lnTo>
                    <a:pt x="0" y="833"/>
                  </a:lnTo>
                  <a:lnTo>
                    <a:pt x="0" y="2"/>
                  </a:lnTo>
                  <a:lnTo>
                    <a:pt x="4" y="0"/>
                  </a:lnTo>
                  <a:lnTo>
                    <a:pt x="4" y="831"/>
                  </a:lnTo>
                  <a:close/>
                </a:path>
              </a:pathLst>
            </a:custGeom>
            <a:solidFill>
              <a:srgbClr val="9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14" name="Freeform 1354"/>
            <p:cNvSpPr>
              <a:spLocks/>
            </p:cNvSpPr>
            <p:nvPr/>
          </p:nvSpPr>
          <p:spPr bwMode="auto">
            <a:xfrm>
              <a:off x="2423" y="331"/>
              <a:ext cx="5" cy="834"/>
            </a:xfrm>
            <a:custGeom>
              <a:avLst/>
              <a:gdLst>
                <a:gd name="T0" fmla="*/ 5 w 5"/>
                <a:gd name="T1" fmla="*/ 831 h 834"/>
                <a:gd name="T2" fmla="*/ 0 w 5"/>
                <a:gd name="T3" fmla="*/ 834 h 834"/>
                <a:gd name="T4" fmla="*/ 0 w 5"/>
                <a:gd name="T5" fmla="*/ 3 h 834"/>
                <a:gd name="T6" fmla="*/ 5 w 5"/>
                <a:gd name="T7" fmla="*/ 0 h 834"/>
                <a:gd name="T8" fmla="*/ 5 w 5"/>
                <a:gd name="T9" fmla="*/ 831 h 834"/>
                <a:gd name="T10" fmla="*/ 0 60000 65536"/>
                <a:gd name="T11" fmla="*/ 0 60000 65536"/>
                <a:gd name="T12" fmla="*/ 0 60000 65536"/>
                <a:gd name="T13" fmla="*/ 0 60000 65536"/>
                <a:gd name="T14" fmla="*/ 0 60000 65536"/>
                <a:gd name="T15" fmla="*/ 0 w 5"/>
                <a:gd name="T16" fmla="*/ 0 h 834"/>
                <a:gd name="T17" fmla="*/ 5 w 5"/>
                <a:gd name="T18" fmla="*/ 834 h 834"/>
              </a:gdLst>
              <a:ahLst/>
              <a:cxnLst>
                <a:cxn ang="T10">
                  <a:pos x="T0" y="T1"/>
                </a:cxn>
                <a:cxn ang="T11">
                  <a:pos x="T2" y="T3"/>
                </a:cxn>
                <a:cxn ang="T12">
                  <a:pos x="T4" y="T5"/>
                </a:cxn>
                <a:cxn ang="T13">
                  <a:pos x="T6" y="T7"/>
                </a:cxn>
                <a:cxn ang="T14">
                  <a:pos x="T8" y="T9"/>
                </a:cxn>
              </a:cxnLst>
              <a:rect l="T15" t="T16" r="T17" b="T18"/>
              <a:pathLst>
                <a:path w="5" h="834">
                  <a:moveTo>
                    <a:pt x="5" y="831"/>
                  </a:moveTo>
                  <a:lnTo>
                    <a:pt x="0" y="834"/>
                  </a:lnTo>
                  <a:lnTo>
                    <a:pt x="0" y="3"/>
                  </a:lnTo>
                  <a:lnTo>
                    <a:pt x="5" y="0"/>
                  </a:lnTo>
                  <a:lnTo>
                    <a:pt x="5" y="831"/>
                  </a:lnTo>
                  <a:close/>
                </a:path>
              </a:pathLst>
            </a:custGeom>
            <a:solidFill>
              <a:srgbClr val="A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15" name="Freeform 1355"/>
            <p:cNvSpPr>
              <a:spLocks/>
            </p:cNvSpPr>
            <p:nvPr/>
          </p:nvSpPr>
          <p:spPr bwMode="auto">
            <a:xfrm>
              <a:off x="2417" y="334"/>
              <a:ext cx="6" cy="833"/>
            </a:xfrm>
            <a:custGeom>
              <a:avLst/>
              <a:gdLst>
                <a:gd name="T0" fmla="*/ 6 w 6"/>
                <a:gd name="T1" fmla="*/ 831 h 833"/>
                <a:gd name="T2" fmla="*/ 0 w 6"/>
                <a:gd name="T3" fmla="*/ 833 h 833"/>
                <a:gd name="T4" fmla="*/ 0 w 6"/>
                <a:gd name="T5" fmla="*/ 2 h 833"/>
                <a:gd name="T6" fmla="*/ 6 w 6"/>
                <a:gd name="T7" fmla="*/ 0 h 833"/>
                <a:gd name="T8" fmla="*/ 6 w 6"/>
                <a:gd name="T9" fmla="*/ 831 h 833"/>
                <a:gd name="T10" fmla="*/ 0 60000 65536"/>
                <a:gd name="T11" fmla="*/ 0 60000 65536"/>
                <a:gd name="T12" fmla="*/ 0 60000 65536"/>
                <a:gd name="T13" fmla="*/ 0 60000 65536"/>
                <a:gd name="T14" fmla="*/ 0 60000 65536"/>
                <a:gd name="T15" fmla="*/ 0 w 6"/>
                <a:gd name="T16" fmla="*/ 0 h 833"/>
                <a:gd name="T17" fmla="*/ 6 w 6"/>
                <a:gd name="T18" fmla="*/ 833 h 833"/>
              </a:gdLst>
              <a:ahLst/>
              <a:cxnLst>
                <a:cxn ang="T10">
                  <a:pos x="T0" y="T1"/>
                </a:cxn>
                <a:cxn ang="T11">
                  <a:pos x="T2" y="T3"/>
                </a:cxn>
                <a:cxn ang="T12">
                  <a:pos x="T4" y="T5"/>
                </a:cxn>
                <a:cxn ang="T13">
                  <a:pos x="T6" y="T7"/>
                </a:cxn>
                <a:cxn ang="T14">
                  <a:pos x="T8" y="T9"/>
                </a:cxn>
              </a:cxnLst>
              <a:rect l="T15" t="T16" r="T17" b="T18"/>
              <a:pathLst>
                <a:path w="6" h="833">
                  <a:moveTo>
                    <a:pt x="6" y="831"/>
                  </a:moveTo>
                  <a:lnTo>
                    <a:pt x="0" y="833"/>
                  </a:lnTo>
                  <a:lnTo>
                    <a:pt x="0" y="2"/>
                  </a:lnTo>
                  <a:lnTo>
                    <a:pt x="6" y="0"/>
                  </a:lnTo>
                  <a:lnTo>
                    <a:pt x="6" y="831"/>
                  </a:lnTo>
                  <a:close/>
                </a:path>
              </a:pathLst>
            </a:custGeom>
            <a:solidFill>
              <a:srgbClr val="A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16" name="Freeform 1356"/>
            <p:cNvSpPr>
              <a:spLocks/>
            </p:cNvSpPr>
            <p:nvPr/>
          </p:nvSpPr>
          <p:spPr bwMode="auto">
            <a:xfrm>
              <a:off x="2410" y="336"/>
              <a:ext cx="7" cy="833"/>
            </a:xfrm>
            <a:custGeom>
              <a:avLst/>
              <a:gdLst>
                <a:gd name="T0" fmla="*/ 7 w 7"/>
                <a:gd name="T1" fmla="*/ 831 h 833"/>
                <a:gd name="T2" fmla="*/ 0 w 7"/>
                <a:gd name="T3" fmla="*/ 833 h 833"/>
                <a:gd name="T4" fmla="*/ 0 w 7"/>
                <a:gd name="T5" fmla="*/ 2 h 833"/>
                <a:gd name="T6" fmla="*/ 7 w 7"/>
                <a:gd name="T7" fmla="*/ 0 h 833"/>
                <a:gd name="T8" fmla="*/ 7 w 7"/>
                <a:gd name="T9" fmla="*/ 831 h 833"/>
                <a:gd name="T10" fmla="*/ 0 60000 65536"/>
                <a:gd name="T11" fmla="*/ 0 60000 65536"/>
                <a:gd name="T12" fmla="*/ 0 60000 65536"/>
                <a:gd name="T13" fmla="*/ 0 60000 65536"/>
                <a:gd name="T14" fmla="*/ 0 60000 65536"/>
                <a:gd name="T15" fmla="*/ 0 w 7"/>
                <a:gd name="T16" fmla="*/ 0 h 833"/>
                <a:gd name="T17" fmla="*/ 7 w 7"/>
                <a:gd name="T18" fmla="*/ 833 h 833"/>
              </a:gdLst>
              <a:ahLst/>
              <a:cxnLst>
                <a:cxn ang="T10">
                  <a:pos x="T0" y="T1"/>
                </a:cxn>
                <a:cxn ang="T11">
                  <a:pos x="T2" y="T3"/>
                </a:cxn>
                <a:cxn ang="T12">
                  <a:pos x="T4" y="T5"/>
                </a:cxn>
                <a:cxn ang="T13">
                  <a:pos x="T6" y="T7"/>
                </a:cxn>
                <a:cxn ang="T14">
                  <a:pos x="T8" y="T9"/>
                </a:cxn>
              </a:cxnLst>
              <a:rect l="T15" t="T16" r="T17" b="T18"/>
              <a:pathLst>
                <a:path w="7" h="833">
                  <a:moveTo>
                    <a:pt x="7" y="831"/>
                  </a:moveTo>
                  <a:lnTo>
                    <a:pt x="0" y="833"/>
                  </a:lnTo>
                  <a:lnTo>
                    <a:pt x="0" y="2"/>
                  </a:lnTo>
                  <a:lnTo>
                    <a:pt x="7" y="0"/>
                  </a:lnTo>
                  <a:lnTo>
                    <a:pt x="7" y="831"/>
                  </a:lnTo>
                  <a:close/>
                </a:path>
              </a:pathLst>
            </a:custGeom>
            <a:solidFill>
              <a:srgbClr val="A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17" name="Freeform 1357"/>
            <p:cNvSpPr>
              <a:spLocks/>
            </p:cNvSpPr>
            <p:nvPr/>
          </p:nvSpPr>
          <p:spPr bwMode="auto">
            <a:xfrm>
              <a:off x="2403" y="338"/>
              <a:ext cx="7" cy="834"/>
            </a:xfrm>
            <a:custGeom>
              <a:avLst/>
              <a:gdLst>
                <a:gd name="T0" fmla="*/ 7 w 7"/>
                <a:gd name="T1" fmla="*/ 831 h 834"/>
                <a:gd name="T2" fmla="*/ 0 w 7"/>
                <a:gd name="T3" fmla="*/ 834 h 834"/>
                <a:gd name="T4" fmla="*/ 0 w 7"/>
                <a:gd name="T5" fmla="*/ 2 h 834"/>
                <a:gd name="T6" fmla="*/ 7 w 7"/>
                <a:gd name="T7" fmla="*/ 0 h 834"/>
                <a:gd name="T8" fmla="*/ 7 w 7"/>
                <a:gd name="T9" fmla="*/ 831 h 834"/>
                <a:gd name="T10" fmla="*/ 0 60000 65536"/>
                <a:gd name="T11" fmla="*/ 0 60000 65536"/>
                <a:gd name="T12" fmla="*/ 0 60000 65536"/>
                <a:gd name="T13" fmla="*/ 0 60000 65536"/>
                <a:gd name="T14" fmla="*/ 0 60000 65536"/>
                <a:gd name="T15" fmla="*/ 0 w 7"/>
                <a:gd name="T16" fmla="*/ 0 h 834"/>
                <a:gd name="T17" fmla="*/ 7 w 7"/>
                <a:gd name="T18" fmla="*/ 834 h 834"/>
              </a:gdLst>
              <a:ahLst/>
              <a:cxnLst>
                <a:cxn ang="T10">
                  <a:pos x="T0" y="T1"/>
                </a:cxn>
                <a:cxn ang="T11">
                  <a:pos x="T2" y="T3"/>
                </a:cxn>
                <a:cxn ang="T12">
                  <a:pos x="T4" y="T5"/>
                </a:cxn>
                <a:cxn ang="T13">
                  <a:pos x="T6" y="T7"/>
                </a:cxn>
                <a:cxn ang="T14">
                  <a:pos x="T8" y="T9"/>
                </a:cxn>
              </a:cxnLst>
              <a:rect l="T15" t="T16" r="T17" b="T18"/>
              <a:pathLst>
                <a:path w="7" h="834">
                  <a:moveTo>
                    <a:pt x="7" y="831"/>
                  </a:moveTo>
                  <a:lnTo>
                    <a:pt x="0" y="834"/>
                  </a:lnTo>
                  <a:lnTo>
                    <a:pt x="0" y="2"/>
                  </a:lnTo>
                  <a:lnTo>
                    <a:pt x="7" y="0"/>
                  </a:lnTo>
                  <a:lnTo>
                    <a:pt x="7" y="831"/>
                  </a:lnTo>
                  <a:close/>
                </a:path>
              </a:pathLst>
            </a:custGeom>
            <a:solidFill>
              <a:srgbClr val="B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18" name="Freeform 1358"/>
            <p:cNvSpPr>
              <a:spLocks/>
            </p:cNvSpPr>
            <p:nvPr/>
          </p:nvSpPr>
          <p:spPr bwMode="auto">
            <a:xfrm>
              <a:off x="2395" y="340"/>
              <a:ext cx="8" cy="833"/>
            </a:xfrm>
            <a:custGeom>
              <a:avLst/>
              <a:gdLst>
                <a:gd name="T0" fmla="*/ 8 w 8"/>
                <a:gd name="T1" fmla="*/ 832 h 833"/>
                <a:gd name="T2" fmla="*/ 0 w 8"/>
                <a:gd name="T3" fmla="*/ 833 h 833"/>
                <a:gd name="T4" fmla="*/ 0 w 8"/>
                <a:gd name="T5" fmla="*/ 2 h 833"/>
                <a:gd name="T6" fmla="*/ 8 w 8"/>
                <a:gd name="T7" fmla="*/ 0 h 833"/>
                <a:gd name="T8" fmla="*/ 8 w 8"/>
                <a:gd name="T9" fmla="*/ 832 h 833"/>
                <a:gd name="T10" fmla="*/ 0 60000 65536"/>
                <a:gd name="T11" fmla="*/ 0 60000 65536"/>
                <a:gd name="T12" fmla="*/ 0 60000 65536"/>
                <a:gd name="T13" fmla="*/ 0 60000 65536"/>
                <a:gd name="T14" fmla="*/ 0 60000 65536"/>
                <a:gd name="T15" fmla="*/ 0 w 8"/>
                <a:gd name="T16" fmla="*/ 0 h 833"/>
                <a:gd name="T17" fmla="*/ 8 w 8"/>
                <a:gd name="T18" fmla="*/ 833 h 833"/>
              </a:gdLst>
              <a:ahLst/>
              <a:cxnLst>
                <a:cxn ang="T10">
                  <a:pos x="T0" y="T1"/>
                </a:cxn>
                <a:cxn ang="T11">
                  <a:pos x="T2" y="T3"/>
                </a:cxn>
                <a:cxn ang="T12">
                  <a:pos x="T4" y="T5"/>
                </a:cxn>
                <a:cxn ang="T13">
                  <a:pos x="T6" y="T7"/>
                </a:cxn>
                <a:cxn ang="T14">
                  <a:pos x="T8" y="T9"/>
                </a:cxn>
              </a:cxnLst>
              <a:rect l="T15" t="T16" r="T17" b="T18"/>
              <a:pathLst>
                <a:path w="8" h="833">
                  <a:moveTo>
                    <a:pt x="8" y="832"/>
                  </a:moveTo>
                  <a:lnTo>
                    <a:pt x="0" y="833"/>
                  </a:lnTo>
                  <a:lnTo>
                    <a:pt x="0" y="2"/>
                  </a:lnTo>
                  <a:lnTo>
                    <a:pt x="8" y="0"/>
                  </a:lnTo>
                  <a:lnTo>
                    <a:pt x="8" y="832"/>
                  </a:lnTo>
                  <a:close/>
                </a:path>
              </a:pathLst>
            </a:custGeom>
            <a:solidFill>
              <a:srgbClr val="B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19" name="Freeform 1359"/>
            <p:cNvSpPr>
              <a:spLocks/>
            </p:cNvSpPr>
            <p:nvPr/>
          </p:nvSpPr>
          <p:spPr bwMode="auto">
            <a:xfrm>
              <a:off x="2386" y="342"/>
              <a:ext cx="9" cy="833"/>
            </a:xfrm>
            <a:custGeom>
              <a:avLst/>
              <a:gdLst>
                <a:gd name="T0" fmla="*/ 9 w 9"/>
                <a:gd name="T1" fmla="*/ 831 h 833"/>
                <a:gd name="T2" fmla="*/ 0 w 9"/>
                <a:gd name="T3" fmla="*/ 833 h 833"/>
                <a:gd name="T4" fmla="*/ 0 w 9"/>
                <a:gd name="T5" fmla="*/ 1 h 833"/>
                <a:gd name="T6" fmla="*/ 9 w 9"/>
                <a:gd name="T7" fmla="*/ 0 h 833"/>
                <a:gd name="T8" fmla="*/ 9 w 9"/>
                <a:gd name="T9" fmla="*/ 831 h 833"/>
                <a:gd name="T10" fmla="*/ 0 60000 65536"/>
                <a:gd name="T11" fmla="*/ 0 60000 65536"/>
                <a:gd name="T12" fmla="*/ 0 60000 65536"/>
                <a:gd name="T13" fmla="*/ 0 60000 65536"/>
                <a:gd name="T14" fmla="*/ 0 60000 65536"/>
                <a:gd name="T15" fmla="*/ 0 w 9"/>
                <a:gd name="T16" fmla="*/ 0 h 833"/>
                <a:gd name="T17" fmla="*/ 9 w 9"/>
                <a:gd name="T18" fmla="*/ 833 h 833"/>
              </a:gdLst>
              <a:ahLst/>
              <a:cxnLst>
                <a:cxn ang="T10">
                  <a:pos x="T0" y="T1"/>
                </a:cxn>
                <a:cxn ang="T11">
                  <a:pos x="T2" y="T3"/>
                </a:cxn>
                <a:cxn ang="T12">
                  <a:pos x="T4" y="T5"/>
                </a:cxn>
                <a:cxn ang="T13">
                  <a:pos x="T6" y="T7"/>
                </a:cxn>
                <a:cxn ang="T14">
                  <a:pos x="T8" y="T9"/>
                </a:cxn>
              </a:cxnLst>
              <a:rect l="T15" t="T16" r="T17" b="T18"/>
              <a:pathLst>
                <a:path w="9" h="833">
                  <a:moveTo>
                    <a:pt x="9" y="831"/>
                  </a:moveTo>
                  <a:lnTo>
                    <a:pt x="0" y="833"/>
                  </a:lnTo>
                  <a:lnTo>
                    <a:pt x="0" y="1"/>
                  </a:lnTo>
                  <a:lnTo>
                    <a:pt x="9" y="0"/>
                  </a:lnTo>
                  <a:lnTo>
                    <a:pt x="9" y="831"/>
                  </a:lnTo>
                  <a:close/>
                </a:path>
              </a:pathLst>
            </a:custGeom>
            <a:solidFill>
              <a:srgbClr val="C3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20" name="Freeform 1360"/>
            <p:cNvSpPr>
              <a:spLocks/>
            </p:cNvSpPr>
            <p:nvPr/>
          </p:nvSpPr>
          <p:spPr bwMode="auto">
            <a:xfrm>
              <a:off x="2377" y="343"/>
              <a:ext cx="9" cy="833"/>
            </a:xfrm>
            <a:custGeom>
              <a:avLst/>
              <a:gdLst>
                <a:gd name="T0" fmla="*/ 9 w 9"/>
                <a:gd name="T1" fmla="*/ 832 h 833"/>
                <a:gd name="T2" fmla="*/ 0 w 9"/>
                <a:gd name="T3" fmla="*/ 833 h 833"/>
                <a:gd name="T4" fmla="*/ 0 w 9"/>
                <a:gd name="T5" fmla="*/ 2 h 833"/>
                <a:gd name="T6" fmla="*/ 9 w 9"/>
                <a:gd name="T7" fmla="*/ 0 h 833"/>
                <a:gd name="T8" fmla="*/ 9 w 9"/>
                <a:gd name="T9" fmla="*/ 832 h 833"/>
                <a:gd name="T10" fmla="*/ 0 60000 65536"/>
                <a:gd name="T11" fmla="*/ 0 60000 65536"/>
                <a:gd name="T12" fmla="*/ 0 60000 65536"/>
                <a:gd name="T13" fmla="*/ 0 60000 65536"/>
                <a:gd name="T14" fmla="*/ 0 60000 65536"/>
                <a:gd name="T15" fmla="*/ 0 w 9"/>
                <a:gd name="T16" fmla="*/ 0 h 833"/>
                <a:gd name="T17" fmla="*/ 9 w 9"/>
                <a:gd name="T18" fmla="*/ 833 h 833"/>
              </a:gdLst>
              <a:ahLst/>
              <a:cxnLst>
                <a:cxn ang="T10">
                  <a:pos x="T0" y="T1"/>
                </a:cxn>
                <a:cxn ang="T11">
                  <a:pos x="T2" y="T3"/>
                </a:cxn>
                <a:cxn ang="T12">
                  <a:pos x="T4" y="T5"/>
                </a:cxn>
                <a:cxn ang="T13">
                  <a:pos x="T6" y="T7"/>
                </a:cxn>
                <a:cxn ang="T14">
                  <a:pos x="T8" y="T9"/>
                </a:cxn>
              </a:cxnLst>
              <a:rect l="T15" t="T16" r="T17" b="T18"/>
              <a:pathLst>
                <a:path w="9" h="833">
                  <a:moveTo>
                    <a:pt x="9" y="832"/>
                  </a:moveTo>
                  <a:lnTo>
                    <a:pt x="0" y="833"/>
                  </a:lnTo>
                  <a:lnTo>
                    <a:pt x="0" y="2"/>
                  </a:lnTo>
                  <a:lnTo>
                    <a:pt x="9" y="0"/>
                  </a:lnTo>
                  <a:lnTo>
                    <a:pt x="9" y="832"/>
                  </a:lnTo>
                  <a:close/>
                </a:path>
              </a:pathLst>
            </a:custGeom>
            <a:solidFill>
              <a:srgbClr val="C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21" name="Freeform 1361"/>
            <p:cNvSpPr>
              <a:spLocks/>
            </p:cNvSpPr>
            <p:nvPr/>
          </p:nvSpPr>
          <p:spPr bwMode="auto">
            <a:xfrm>
              <a:off x="2369" y="345"/>
              <a:ext cx="8" cy="833"/>
            </a:xfrm>
            <a:custGeom>
              <a:avLst/>
              <a:gdLst>
                <a:gd name="T0" fmla="*/ 8 w 8"/>
                <a:gd name="T1" fmla="*/ 831 h 833"/>
                <a:gd name="T2" fmla="*/ 0 w 8"/>
                <a:gd name="T3" fmla="*/ 833 h 833"/>
                <a:gd name="T4" fmla="*/ 0 w 8"/>
                <a:gd name="T5" fmla="*/ 1 h 833"/>
                <a:gd name="T6" fmla="*/ 8 w 8"/>
                <a:gd name="T7" fmla="*/ 0 h 833"/>
                <a:gd name="T8" fmla="*/ 8 w 8"/>
                <a:gd name="T9" fmla="*/ 831 h 833"/>
                <a:gd name="T10" fmla="*/ 0 60000 65536"/>
                <a:gd name="T11" fmla="*/ 0 60000 65536"/>
                <a:gd name="T12" fmla="*/ 0 60000 65536"/>
                <a:gd name="T13" fmla="*/ 0 60000 65536"/>
                <a:gd name="T14" fmla="*/ 0 60000 65536"/>
                <a:gd name="T15" fmla="*/ 0 w 8"/>
                <a:gd name="T16" fmla="*/ 0 h 833"/>
                <a:gd name="T17" fmla="*/ 8 w 8"/>
                <a:gd name="T18" fmla="*/ 833 h 833"/>
              </a:gdLst>
              <a:ahLst/>
              <a:cxnLst>
                <a:cxn ang="T10">
                  <a:pos x="T0" y="T1"/>
                </a:cxn>
                <a:cxn ang="T11">
                  <a:pos x="T2" y="T3"/>
                </a:cxn>
                <a:cxn ang="T12">
                  <a:pos x="T4" y="T5"/>
                </a:cxn>
                <a:cxn ang="T13">
                  <a:pos x="T6" y="T7"/>
                </a:cxn>
                <a:cxn ang="T14">
                  <a:pos x="T8" y="T9"/>
                </a:cxn>
              </a:cxnLst>
              <a:rect l="T15" t="T16" r="T17" b="T18"/>
              <a:pathLst>
                <a:path w="8" h="833">
                  <a:moveTo>
                    <a:pt x="8" y="831"/>
                  </a:moveTo>
                  <a:lnTo>
                    <a:pt x="0" y="833"/>
                  </a:lnTo>
                  <a:lnTo>
                    <a:pt x="0" y="1"/>
                  </a:lnTo>
                  <a:lnTo>
                    <a:pt x="8" y="0"/>
                  </a:lnTo>
                  <a:lnTo>
                    <a:pt x="8" y="831"/>
                  </a:lnTo>
                  <a:close/>
                </a:path>
              </a:pathLst>
            </a:custGeom>
            <a:solidFill>
              <a:srgbClr val="D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22" name="Rectangle 1362"/>
            <p:cNvSpPr>
              <a:spLocks noChangeArrowheads="1"/>
            </p:cNvSpPr>
            <p:nvPr/>
          </p:nvSpPr>
          <p:spPr bwMode="auto">
            <a:xfrm>
              <a:off x="2359" y="346"/>
              <a:ext cx="10" cy="832"/>
            </a:xfrm>
            <a:prstGeom prst="rect">
              <a:avLst/>
            </a:prstGeom>
            <a:solidFill>
              <a:srgbClr val="D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723" name="Freeform 1363"/>
            <p:cNvSpPr>
              <a:spLocks/>
            </p:cNvSpPr>
            <p:nvPr/>
          </p:nvSpPr>
          <p:spPr bwMode="auto">
            <a:xfrm>
              <a:off x="2345" y="346"/>
              <a:ext cx="14" cy="832"/>
            </a:xfrm>
            <a:custGeom>
              <a:avLst/>
              <a:gdLst>
                <a:gd name="T0" fmla="*/ 14 w 14"/>
                <a:gd name="T1" fmla="*/ 832 h 832"/>
                <a:gd name="T2" fmla="*/ 0 w 14"/>
                <a:gd name="T3" fmla="*/ 832 h 832"/>
                <a:gd name="T4" fmla="*/ 0 w 14"/>
                <a:gd name="T5" fmla="*/ 1 h 832"/>
                <a:gd name="T6" fmla="*/ 14 w 14"/>
                <a:gd name="T7" fmla="*/ 0 h 832"/>
                <a:gd name="T8" fmla="*/ 14 w 14"/>
                <a:gd name="T9" fmla="*/ 832 h 832"/>
                <a:gd name="T10" fmla="*/ 0 60000 65536"/>
                <a:gd name="T11" fmla="*/ 0 60000 65536"/>
                <a:gd name="T12" fmla="*/ 0 60000 65536"/>
                <a:gd name="T13" fmla="*/ 0 60000 65536"/>
                <a:gd name="T14" fmla="*/ 0 60000 65536"/>
                <a:gd name="T15" fmla="*/ 0 w 14"/>
                <a:gd name="T16" fmla="*/ 0 h 832"/>
                <a:gd name="T17" fmla="*/ 14 w 14"/>
                <a:gd name="T18" fmla="*/ 832 h 832"/>
              </a:gdLst>
              <a:ahLst/>
              <a:cxnLst>
                <a:cxn ang="T10">
                  <a:pos x="T0" y="T1"/>
                </a:cxn>
                <a:cxn ang="T11">
                  <a:pos x="T2" y="T3"/>
                </a:cxn>
                <a:cxn ang="T12">
                  <a:pos x="T4" y="T5"/>
                </a:cxn>
                <a:cxn ang="T13">
                  <a:pos x="T6" y="T7"/>
                </a:cxn>
                <a:cxn ang="T14">
                  <a:pos x="T8" y="T9"/>
                </a:cxn>
              </a:cxnLst>
              <a:rect l="T15" t="T16" r="T17" b="T18"/>
              <a:pathLst>
                <a:path w="14" h="832">
                  <a:moveTo>
                    <a:pt x="14" y="832"/>
                  </a:moveTo>
                  <a:lnTo>
                    <a:pt x="0" y="832"/>
                  </a:lnTo>
                  <a:lnTo>
                    <a:pt x="0" y="1"/>
                  </a:lnTo>
                  <a:lnTo>
                    <a:pt x="14" y="0"/>
                  </a:lnTo>
                  <a:lnTo>
                    <a:pt x="14" y="832"/>
                  </a:lnTo>
                  <a:close/>
                </a:path>
              </a:pathLst>
            </a:custGeom>
            <a:solidFill>
              <a:srgbClr val="D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24" name="Rectangle 1364"/>
            <p:cNvSpPr>
              <a:spLocks noChangeArrowheads="1"/>
            </p:cNvSpPr>
            <p:nvPr/>
          </p:nvSpPr>
          <p:spPr bwMode="auto">
            <a:xfrm>
              <a:off x="2336" y="347"/>
              <a:ext cx="9" cy="831"/>
            </a:xfrm>
            <a:prstGeom prst="rect">
              <a:avLst/>
            </a:prstGeom>
            <a:solidFill>
              <a:srgbClr val="E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725" name="Freeform 1365"/>
            <p:cNvSpPr>
              <a:spLocks/>
            </p:cNvSpPr>
            <p:nvPr/>
          </p:nvSpPr>
          <p:spPr bwMode="auto">
            <a:xfrm>
              <a:off x="2328" y="346"/>
              <a:ext cx="8" cy="832"/>
            </a:xfrm>
            <a:custGeom>
              <a:avLst/>
              <a:gdLst>
                <a:gd name="T0" fmla="*/ 8 w 8"/>
                <a:gd name="T1" fmla="*/ 832 h 832"/>
                <a:gd name="T2" fmla="*/ 0 w 8"/>
                <a:gd name="T3" fmla="*/ 832 h 832"/>
                <a:gd name="T4" fmla="*/ 0 w 8"/>
                <a:gd name="T5" fmla="*/ 0 h 832"/>
                <a:gd name="T6" fmla="*/ 8 w 8"/>
                <a:gd name="T7" fmla="*/ 1 h 832"/>
                <a:gd name="T8" fmla="*/ 8 w 8"/>
                <a:gd name="T9" fmla="*/ 832 h 832"/>
                <a:gd name="T10" fmla="*/ 0 60000 65536"/>
                <a:gd name="T11" fmla="*/ 0 60000 65536"/>
                <a:gd name="T12" fmla="*/ 0 60000 65536"/>
                <a:gd name="T13" fmla="*/ 0 60000 65536"/>
                <a:gd name="T14" fmla="*/ 0 60000 65536"/>
                <a:gd name="T15" fmla="*/ 0 w 8"/>
                <a:gd name="T16" fmla="*/ 0 h 832"/>
                <a:gd name="T17" fmla="*/ 8 w 8"/>
                <a:gd name="T18" fmla="*/ 832 h 832"/>
              </a:gdLst>
              <a:ahLst/>
              <a:cxnLst>
                <a:cxn ang="T10">
                  <a:pos x="T0" y="T1"/>
                </a:cxn>
                <a:cxn ang="T11">
                  <a:pos x="T2" y="T3"/>
                </a:cxn>
                <a:cxn ang="T12">
                  <a:pos x="T4" y="T5"/>
                </a:cxn>
                <a:cxn ang="T13">
                  <a:pos x="T6" y="T7"/>
                </a:cxn>
                <a:cxn ang="T14">
                  <a:pos x="T8" y="T9"/>
                </a:cxn>
              </a:cxnLst>
              <a:rect l="T15" t="T16" r="T17" b="T18"/>
              <a:pathLst>
                <a:path w="8" h="832">
                  <a:moveTo>
                    <a:pt x="8" y="832"/>
                  </a:moveTo>
                  <a:lnTo>
                    <a:pt x="0" y="832"/>
                  </a:lnTo>
                  <a:lnTo>
                    <a:pt x="0" y="0"/>
                  </a:lnTo>
                  <a:lnTo>
                    <a:pt x="8" y="1"/>
                  </a:lnTo>
                  <a:lnTo>
                    <a:pt x="8" y="832"/>
                  </a:lnTo>
                  <a:close/>
                </a:path>
              </a:pathLst>
            </a:custGeom>
            <a:solidFill>
              <a:srgbClr val="E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26" name="Freeform 1366"/>
            <p:cNvSpPr>
              <a:spLocks/>
            </p:cNvSpPr>
            <p:nvPr/>
          </p:nvSpPr>
          <p:spPr bwMode="auto">
            <a:xfrm>
              <a:off x="2321" y="346"/>
              <a:ext cx="7" cy="832"/>
            </a:xfrm>
            <a:custGeom>
              <a:avLst/>
              <a:gdLst>
                <a:gd name="T0" fmla="*/ 7 w 7"/>
                <a:gd name="T1" fmla="*/ 832 h 832"/>
                <a:gd name="T2" fmla="*/ 0 w 7"/>
                <a:gd name="T3" fmla="*/ 831 h 832"/>
                <a:gd name="T4" fmla="*/ 0 w 7"/>
                <a:gd name="T5" fmla="*/ 0 h 832"/>
                <a:gd name="T6" fmla="*/ 7 w 7"/>
                <a:gd name="T7" fmla="*/ 0 h 832"/>
                <a:gd name="T8" fmla="*/ 7 w 7"/>
                <a:gd name="T9" fmla="*/ 832 h 832"/>
                <a:gd name="T10" fmla="*/ 0 60000 65536"/>
                <a:gd name="T11" fmla="*/ 0 60000 65536"/>
                <a:gd name="T12" fmla="*/ 0 60000 65536"/>
                <a:gd name="T13" fmla="*/ 0 60000 65536"/>
                <a:gd name="T14" fmla="*/ 0 60000 65536"/>
                <a:gd name="T15" fmla="*/ 0 w 7"/>
                <a:gd name="T16" fmla="*/ 0 h 832"/>
                <a:gd name="T17" fmla="*/ 7 w 7"/>
                <a:gd name="T18" fmla="*/ 832 h 832"/>
              </a:gdLst>
              <a:ahLst/>
              <a:cxnLst>
                <a:cxn ang="T10">
                  <a:pos x="T0" y="T1"/>
                </a:cxn>
                <a:cxn ang="T11">
                  <a:pos x="T2" y="T3"/>
                </a:cxn>
                <a:cxn ang="T12">
                  <a:pos x="T4" y="T5"/>
                </a:cxn>
                <a:cxn ang="T13">
                  <a:pos x="T6" y="T7"/>
                </a:cxn>
                <a:cxn ang="T14">
                  <a:pos x="T8" y="T9"/>
                </a:cxn>
              </a:cxnLst>
              <a:rect l="T15" t="T16" r="T17" b="T18"/>
              <a:pathLst>
                <a:path w="7" h="832">
                  <a:moveTo>
                    <a:pt x="7" y="832"/>
                  </a:moveTo>
                  <a:lnTo>
                    <a:pt x="0" y="831"/>
                  </a:lnTo>
                  <a:lnTo>
                    <a:pt x="0" y="0"/>
                  </a:lnTo>
                  <a:lnTo>
                    <a:pt x="7" y="0"/>
                  </a:lnTo>
                  <a:lnTo>
                    <a:pt x="7" y="832"/>
                  </a:lnTo>
                  <a:close/>
                </a:path>
              </a:pathLst>
            </a:custGeom>
            <a:solidFill>
              <a:srgbClr val="F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27" name="Freeform 1367"/>
            <p:cNvSpPr>
              <a:spLocks/>
            </p:cNvSpPr>
            <p:nvPr/>
          </p:nvSpPr>
          <p:spPr bwMode="auto">
            <a:xfrm>
              <a:off x="2314" y="344"/>
              <a:ext cx="7" cy="833"/>
            </a:xfrm>
            <a:custGeom>
              <a:avLst/>
              <a:gdLst>
                <a:gd name="T0" fmla="*/ 7 w 7"/>
                <a:gd name="T1" fmla="*/ 833 h 833"/>
                <a:gd name="T2" fmla="*/ 0 w 7"/>
                <a:gd name="T3" fmla="*/ 831 h 833"/>
                <a:gd name="T4" fmla="*/ 0 w 7"/>
                <a:gd name="T5" fmla="*/ 0 h 833"/>
                <a:gd name="T6" fmla="*/ 7 w 7"/>
                <a:gd name="T7" fmla="*/ 2 h 833"/>
                <a:gd name="T8" fmla="*/ 7 w 7"/>
                <a:gd name="T9" fmla="*/ 833 h 833"/>
                <a:gd name="T10" fmla="*/ 0 60000 65536"/>
                <a:gd name="T11" fmla="*/ 0 60000 65536"/>
                <a:gd name="T12" fmla="*/ 0 60000 65536"/>
                <a:gd name="T13" fmla="*/ 0 60000 65536"/>
                <a:gd name="T14" fmla="*/ 0 60000 65536"/>
                <a:gd name="T15" fmla="*/ 0 w 7"/>
                <a:gd name="T16" fmla="*/ 0 h 833"/>
                <a:gd name="T17" fmla="*/ 7 w 7"/>
                <a:gd name="T18" fmla="*/ 833 h 833"/>
              </a:gdLst>
              <a:ahLst/>
              <a:cxnLst>
                <a:cxn ang="T10">
                  <a:pos x="T0" y="T1"/>
                </a:cxn>
                <a:cxn ang="T11">
                  <a:pos x="T2" y="T3"/>
                </a:cxn>
                <a:cxn ang="T12">
                  <a:pos x="T4" y="T5"/>
                </a:cxn>
                <a:cxn ang="T13">
                  <a:pos x="T6" y="T7"/>
                </a:cxn>
                <a:cxn ang="T14">
                  <a:pos x="T8" y="T9"/>
                </a:cxn>
              </a:cxnLst>
              <a:rect l="T15" t="T16" r="T17" b="T18"/>
              <a:pathLst>
                <a:path w="7" h="833">
                  <a:moveTo>
                    <a:pt x="7" y="833"/>
                  </a:moveTo>
                  <a:lnTo>
                    <a:pt x="0" y="831"/>
                  </a:lnTo>
                  <a:lnTo>
                    <a:pt x="0" y="0"/>
                  </a:lnTo>
                  <a:lnTo>
                    <a:pt x="7" y="2"/>
                  </a:lnTo>
                  <a:lnTo>
                    <a:pt x="7" y="833"/>
                  </a:lnTo>
                  <a:close/>
                </a:path>
              </a:pathLst>
            </a:custGeom>
            <a:solidFill>
              <a:srgbClr val="F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28" name="Freeform 1368"/>
            <p:cNvSpPr>
              <a:spLocks/>
            </p:cNvSpPr>
            <p:nvPr/>
          </p:nvSpPr>
          <p:spPr bwMode="auto">
            <a:xfrm>
              <a:off x="2308" y="343"/>
              <a:ext cx="6" cy="832"/>
            </a:xfrm>
            <a:custGeom>
              <a:avLst/>
              <a:gdLst>
                <a:gd name="T0" fmla="*/ 6 w 6"/>
                <a:gd name="T1" fmla="*/ 832 h 832"/>
                <a:gd name="T2" fmla="*/ 0 w 6"/>
                <a:gd name="T3" fmla="*/ 832 h 832"/>
                <a:gd name="T4" fmla="*/ 0 w 6"/>
                <a:gd name="T5" fmla="*/ 0 h 832"/>
                <a:gd name="T6" fmla="*/ 6 w 6"/>
                <a:gd name="T7" fmla="*/ 1 h 832"/>
                <a:gd name="T8" fmla="*/ 6 w 6"/>
                <a:gd name="T9" fmla="*/ 832 h 832"/>
                <a:gd name="T10" fmla="*/ 0 60000 65536"/>
                <a:gd name="T11" fmla="*/ 0 60000 65536"/>
                <a:gd name="T12" fmla="*/ 0 60000 65536"/>
                <a:gd name="T13" fmla="*/ 0 60000 65536"/>
                <a:gd name="T14" fmla="*/ 0 60000 65536"/>
                <a:gd name="T15" fmla="*/ 0 w 6"/>
                <a:gd name="T16" fmla="*/ 0 h 832"/>
                <a:gd name="T17" fmla="*/ 6 w 6"/>
                <a:gd name="T18" fmla="*/ 832 h 832"/>
              </a:gdLst>
              <a:ahLst/>
              <a:cxnLst>
                <a:cxn ang="T10">
                  <a:pos x="T0" y="T1"/>
                </a:cxn>
                <a:cxn ang="T11">
                  <a:pos x="T2" y="T3"/>
                </a:cxn>
                <a:cxn ang="T12">
                  <a:pos x="T4" y="T5"/>
                </a:cxn>
                <a:cxn ang="T13">
                  <a:pos x="T6" y="T7"/>
                </a:cxn>
                <a:cxn ang="T14">
                  <a:pos x="T8" y="T9"/>
                </a:cxn>
              </a:cxnLst>
              <a:rect l="T15" t="T16" r="T17" b="T18"/>
              <a:pathLst>
                <a:path w="6" h="832">
                  <a:moveTo>
                    <a:pt x="6" y="832"/>
                  </a:moveTo>
                  <a:lnTo>
                    <a:pt x="0" y="832"/>
                  </a:lnTo>
                  <a:lnTo>
                    <a:pt x="0" y="0"/>
                  </a:lnTo>
                  <a:lnTo>
                    <a:pt x="6" y="1"/>
                  </a:lnTo>
                  <a:lnTo>
                    <a:pt x="6" y="83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29" name="Freeform 1369"/>
            <p:cNvSpPr>
              <a:spLocks/>
            </p:cNvSpPr>
            <p:nvPr/>
          </p:nvSpPr>
          <p:spPr bwMode="auto">
            <a:xfrm>
              <a:off x="2303" y="341"/>
              <a:ext cx="5" cy="834"/>
            </a:xfrm>
            <a:custGeom>
              <a:avLst/>
              <a:gdLst>
                <a:gd name="T0" fmla="*/ 5 w 5"/>
                <a:gd name="T1" fmla="*/ 834 h 834"/>
                <a:gd name="T2" fmla="*/ 0 w 5"/>
                <a:gd name="T3" fmla="*/ 831 h 834"/>
                <a:gd name="T4" fmla="*/ 0 w 5"/>
                <a:gd name="T5" fmla="*/ 0 h 834"/>
                <a:gd name="T6" fmla="*/ 5 w 5"/>
                <a:gd name="T7" fmla="*/ 2 h 834"/>
                <a:gd name="T8" fmla="*/ 5 w 5"/>
                <a:gd name="T9" fmla="*/ 834 h 834"/>
                <a:gd name="T10" fmla="*/ 0 60000 65536"/>
                <a:gd name="T11" fmla="*/ 0 60000 65536"/>
                <a:gd name="T12" fmla="*/ 0 60000 65536"/>
                <a:gd name="T13" fmla="*/ 0 60000 65536"/>
                <a:gd name="T14" fmla="*/ 0 60000 65536"/>
                <a:gd name="T15" fmla="*/ 0 w 5"/>
                <a:gd name="T16" fmla="*/ 0 h 834"/>
                <a:gd name="T17" fmla="*/ 5 w 5"/>
                <a:gd name="T18" fmla="*/ 834 h 834"/>
              </a:gdLst>
              <a:ahLst/>
              <a:cxnLst>
                <a:cxn ang="T10">
                  <a:pos x="T0" y="T1"/>
                </a:cxn>
                <a:cxn ang="T11">
                  <a:pos x="T2" y="T3"/>
                </a:cxn>
                <a:cxn ang="T12">
                  <a:pos x="T4" y="T5"/>
                </a:cxn>
                <a:cxn ang="T13">
                  <a:pos x="T6" y="T7"/>
                </a:cxn>
                <a:cxn ang="T14">
                  <a:pos x="T8" y="T9"/>
                </a:cxn>
              </a:cxnLst>
              <a:rect l="T15" t="T16" r="T17" b="T18"/>
              <a:pathLst>
                <a:path w="5" h="834">
                  <a:moveTo>
                    <a:pt x="5" y="834"/>
                  </a:moveTo>
                  <a:lnTo>
                    <a:pt x="0" y="831"/>
                  </a:lnTo>
                  <a:lnTo>
                    <a:pt x="0" y="0"/>
                  </a:lnTo>
                  <a:lnTo>
                    <a:pt x="5" y="2"/>
                  </a:lnTo>
                  <a:lnTo>
                    <a:pt x="5" y="83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30" name="Freeform 1370"/>
            <p:cNvSpPr>
              <a:spLocks/>
            </p:cNvSpPr>
            <p:nvPr/>
          </p:nvSpPr>
          <p:spPr bwMode="auto">
            <a:xfrm>
              <a:off x="2299" y="340"/>
              <a:ext cx="4" cy="832"/>
            </a:xfrm>
            <a:custGeom>
              <a:avLst/>
              <a:gdLst>
                <a:gd name="T0" fmla="*/ 4 w 4"/>
                <a:gd name="T1" fmla="*/ 832 h 832"/>
                <a:gd name="T2" fmla="*/ 0 w 4"/>
                <a:gd name="T3" fmla="*/ 831 h 832"/>
                <a:gd name="T4" fmla="*/ 0 w 4"/>
                <a:gd name="T5" fmla="*/ 0 h 832"/>
                <a:gd name="T6" fmla="*/ 4 w 4"/>
                <a:gd name="T7" fmla="*/ 1 h 832"/>
                <a:gd name="T8" fmla="*/ 4 w 4"/>
                <a:gd name="T9" fmla="*/ 832 h 832"/>
                <a:gd name="T10" fmla="*/ 0 60000 65536"/>
                <a:gd name="T11" fmla="*/ 0 60000 65536"/>
                <a:gd name="T12" fmla="*/ 0 60000 65536"/>
                <a:gd name="T13" fmla="*/ 0 60000 65536"/>
                <a:gd name="T14" fmla="*/ 0 60000 65536"/>
                <a:gd name="T15" fmla="*/ 0 w 4"/>
                <a:gd name="T16" fmla="*/ 0 h 832"/>
                <a:gd name="T17" fmla="*/ 4 w 4"/>
                <a:gd name="T18" fmla="*/ 832 h 832"/>
              </a:gdLst>
              <a:ahLst/>
              <a:cxnLst>
                <a:cxn ang="T10">
                  <a:pos x="T0" y="T1"/>
                </a:cxn>
                <a:cxn ang="T11">
                  <a:pos x="T2" y="T3"/>
                </a:cxn>
                <a:cxn ang="T12">
                  <a:pos x="T4" y="T5"/>
                </a:cxn>
                <a:cxn ang="T13">
                  <a:pos x="T6" y="T7"/>
                </a:cxn>
                <a:cxn ang="T14">
                  <a:pos x="T8" y="T9"/>
                </a:cxn>
              </a:cxnLst>
              <a:rect l="T15" t="T16" r="T17" b="T18"/>
              <a:pathLst>
                <a:path w="4" h="832">
                  <a:moveTo>
                    <a:pt x="4" y="832"/>
                  </a:moveTo>
                  <a:lnTo>
                    <a:pt x="0" y="831"/>
                  </a:lnTo>
                  <a:lnTo>
                    <a:pt x="0" y="0"/>
                  </a:lnTo>
                  <a:lnTo>
                    <a:pt x="4" y="1"/>
                  </a:lnTo>
                  <a:lnTo>
                    <a:pt x="4" y="832"/>
                  </a:lnTo>
                  <a:close/>
                </a:path>
              </a:pathLst>
            </a:custGeom>
            <a:solidFill>
              <a:srgbClr val="F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31" name="Freeform 1371"/>
            <p:cNvSpPr>
              <a:spLocks/>
            </p:cNvSpPr>
            <p:nvPr/>
          </p:nvSpPr>
          <p:spPr bwMode="auto">
            <a:xfrm>
              <a:off x="2296" y="337"/>
              <a:ext cx="3" cy="834"/>
            </a:xfrm>
            <a:custGeom>
              <a:avLst/>
              <a:gdLst>
                <a:gd name="T0" fmla="*/ 3 w 3"/>
                <a:gd name="T1" fmla="*/ 834 h 834"/>
                <a:gd name="T2" fmla="*/ 0 w 3"/>
                <a:gd name="T3" fmla="*/ 832 h 834"/>
                <a:gd name="T4" fmla="*/ 0 w 3"/>
                <a:gd name="T5" fmla="*/ 0 h 834"/>
                <a:gd name="T6" fmla="*/ 3 w 3"/>
                <a:gd name="T7" fmla="*/ 3 h 834"/>
                <a:gd name="T8" fmla="*/ 3 w 3"/>
                <a:gd name="T9" fmla="*/ 834 h 834"/>
                <a:gd name="T10" fmla="*/ 0 60000 65536"/>
                <a:gd name="T11" fmla="*/ 0 60000 65536"/>
                <a:gd name="T12" fmla="*/ 0 60000 65536"/>
                <a:gd name="T13" fmla="*/ 0 60000 65536"/>
                <a:gd name="T14" fmla="*/ 0 60000 65536"/>
                <a:gd name="T15" fmla="*/ 0 w 3"/>
                <a:gd name="T16" fmla="*/ 0 h 834"/>
                <a:gd name="T17" fmla="*/ 3 w 3"/>
                <a:gd name="T18" fmla="*/ 834 h 834"/>
              </a:gdLst>
              <a:ahLst/>
              <a:cxnLst>
                <a:cxn ang="T10">
                  <a:pos x="T0" y="T1"/>
                </a:cxn>
                <a:cxn ang="T11">
                  <a:pos x="T2" y="T3"/>
                </a:cxn>
                <a:cxn ang="T12">
                  <a:pos x="T4" y="T5"/>
                </a:cxn>
                <a:cxn ang="T13">
                  <a:pos x="T6" y="T7"/>
                </a:cxn>
                <a:cxn ang="T14">
                  <a:pos x="T8" y="T9"/>
                </a:cxn>
              </a:cxnLst>
              <a:rect l="T15" t="T16" r="T17" b="T18"/>
              <a:pathLst>
                <a:path w="3" h="834">
                  <a:moveTo>
                    <a:pt x="3" y="834"/>
                  </a:moveTo>
                  <a:lnTo>
                    <a:pt x="0" y="832"/>
                  </a:lnTo>
                  <a:lnTo>
                    <a:pt x="0" y="0"/>
                  </a:lnTo>
                  <a:lnTo>
                    <a:pt x="3" y="3"/>
                  </a:lnTo>
                  <a:lnTo>
                    <a:pt x="3" y="834"/>
                  </a:lnTo>
                  <a:close/>
                </a:path>
              </a:pathLst>
            </a:custGeom>
            <a:solidFill>
              <a:srgbClr val="F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32" name="Freeform 1372"/>
            <p:cNvSpPr>
              <a:spLocks/>
            </p:cNvSpPr>
            <p:nvPr/>
          </p:nvSpPr>
          <p:spPr bwMode="auto">
            <a:xfrm>
              <a:off x="2294" y="335"/>
              <a:ext cx="2" cy="834"/>
            </a:xfrm>
            <a:custGeom>
              <a:avLst/>
              <a:gdLst>
                <a:gd name="T0" fmla="*/ 2 w 2"/>
                <a:gd name="T1" fmla="*/ 834 h 834"/>
                <a:gd name="T2" fmla="*/ 0 w 2"/>
                <a:gd name="T3" fmla="*/ 831 h 834"/>
                <a:gd name="T4" fmla="*/ 0 w 2"/>
                <a:gd name="T5" fmla="*/ 0 h 834"/>
                <a:gd name="T6" fmla="*/ 2 w 2"/>
                <a:gd name="T7" fmla="*/ 2 h 834"/>
                <a:gd name="T8" fmla="*/ 2 w 2"/>
                <a:gd name="T9" fmla="*/ 834 h 834"/>
                <a:gd name="T10" fmla="*/ 0 60000 65536"/>
                <a:gd name="T11" fmla="*/ 0 60000 65536"/>
                <a:gd name="T12" fmla="*/ 0 60000 65536"/>
                <a:gd name="T13" fmla="*/ 0 60000 65536"/>
                <a:gd name="T14" fmla="*/ 0 60000 65536"/>
                <a:gd name="T15" fmla="*/ 0 w 2"/>
                <a:gd name="T16" fmla="*/ 0 h 834"/>
                <a:gd name="T17" fmla="*/ 2 w 2"/>
                <a:gd name="T18" fmla="*/ 834 h 834"/>
              </a:gdLst>
              <a:ahLst/>
              <a:cxnLst>
                <a:cxn ang="T10">
                  <a:pos x="T0" y="T1"/>
                </a:cxn>
                <a:cxn ang="T11">
                  <a:pos x="T2" y="T3"/>
                </a:cxn>
                <a:cxn ang="T12">
                  <a:pos x="T4" y="T5"/>
                </a:cxn>
                <a:cxn ang="T13">
                  <a:pos x="T6" y="T7"/>
                </a:cxn>
                <a:cxn ang="T14">
                  <a:pos x="T8" y="T9"/>
                </a:cxn>
              </a:cxnLst>
              <a:rect l="T15" t="T16" r="T17" b="T18"/>
              <a:pathLst>
                <a:path w="2" h="834">
                  <a:moveTo>
                    <a:pt x="2" y="834"/>
                  </a:moveTo>
                  <a:lnTo>
                    <a:pt x="0" y="831"/>
                  </a:lnTo>
                  <a:lnTo>
                    <a:pt x="0" y="0"/>
                  </a:lnTo>
                  <a:lnTo>
                    <a:pt x="2" y="2"/>
                  </a:lnTo>
                  <a:lnTo>
                    <a:pt x="2" y="834"/>
                  </a:lnTo>
                  <a:close/>
                </a:path>
              </a:pathLst>
            </a:custGeom>
            <a:solidFill>
              <a:srgbClr val="E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33" name="Freeform 1373"/>
            <p:cNvSpPr>
              <a:spLocks/>
            </p:cNvSpPr>
            <p:nvPr/>
          </p:nvSpPr>
          <p:spPr bwMode="auto">
            <a:xfrm>
              <a:off x="2293" y="332"/>
              <a:ext cx="1" cy="834"/>
            </a:xfrm>
            <a:custGeom>
              <a:avLst/>
              <a:gdLst>
                <a:gd name="T0" fmla="*/ 1 w 1"/>
                <a:gd name="T1" fmla="*/ 834 h 834"/>
                <a:gd name="T2" fmla="*/ 0 w 1"/>
                <a:gd name="T3" fmla="*/ 831 h 834"/>
                <a:gd name="T4" fmla="*/ 0 w 1"/>
                <a:gd name="T5" fmla="*/ 0 h 834"/>
                <a:gd name="T6" fmla="*/ 1 w 1"/>
                <a:gd name="T7" fmla="*/ 3 h 834"/>
                <a:gd name="T8" fmla="*/ 1 w 1"/>
                <a:gd name="T9" fmla="*/ 834 h 834"/>
                <a:gd name="T10" fmla="*/ 0 60000 65536"/>
                <a:gd name="T11" fmla="*/ 0 60000 65536"/>
                <a:gd name="T12" fmla="*/ 0 60000 65536"/>
                <a:gd name="T13" fmla="*/ 0 60000 65536"/>
                <a:gd name="T14" fmla="*/ 0 60000 65536"/>
                <a:gd name="T15" fmla="*/ 0 w 1"/>
                <a:gd name="T16" fmla="*/ 0 h 834"/>
                <a:gd name="T17" fmla="*/ 1 w 1"/>
                <a:gd name="T18" fmla="*/ 834 h 834"/>
              </a:gdLst>
              <a:ahLst/>
              <a:cxnLst>
                <a:cxn ang="T10">
                  <a:pos x="T0" y="T1"/>
                </a:cxn>
                <a:cxn ang="T11">
                  <a:pos x="T2" y="T3"/>
                </a:cxn>
                <a:cxn ang="T12">
                  <a:pos x="T4" y="T5"/>
                </a:cxn>
                <a:cxn ang="T13">
                  <a:pos x="T6" y="T7"/>
                </a:cxn>
                <a:cxn ang="T14">
                  <a:pos x="T8" y="T9"/>
                </a:cxn>
              </a:cxnLst>
              <a:rect l="T15" t="T16" r="T17" b="T18"/>
              <a:pathLst>
                <a:path w="1" h="834">
                  <a:moveTo>
                    <a:pt x="1" y="834"/>
                  </a:moveTo>
                  <a:lnTo>
                    <a:pt x="0" y="831"/>
                  </a:lnTo>
                  <a:lnTo>
                    <a:pt x="0" y="0"/>
                  </a:lnTo>
                  <a:lnTo>
                    <a:pt x="1" y="3"/>
                  </a:lnTo>
                  <a:lnTo>
                    <a:pt x="1" y="834"/>
                  </a:lnTo>
                  <a:close/>
                </a:path>
              </a:pathLst>
            </a:custGeom>
            <a:solidFill>
              <a:srgbClr val="E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34" name="Freeform 1374"/>
            <p:cNvSpPr>
              <a:spLocks/>
            </p:cNvSpPr>
            <p:nvPr/>
          </p:nvSpPr>
          <p:spPr bwMode="auto">
            <a:xfrm>
              <a:off x="2293" y="305"/>
              <a:ext cx="146" cy="42"/>
            </a:xfrm>
            <a:custGeom>
              <a:avLst/>
              <a:gdLst>
                <a:gd name="T0" fmla="*/ 93 w 146"/>
                <a:gd name="T1" fmla="*/ 0 h 42"/>
                <a:gd name="T2" fmla="*/ 102 w 146"/>
                <a:gd name="T3" fmla="*/ 0 h 42"/>
                <a:gd name="T4" fmla="*/ 110 w 146"/>
                <a:gd name="T5" fmla="*/ 1 h 42"/>
                <a:gd name="T6" fmla="*/ 117 w 146"/>
                <a:gd name="T7" fmla="*/ 1 h 42"/>
                <a:gd name="T8" fmla="*/ 125 w 146"/>
                <a:gd name="T9" fmla="*/ 2 h 42"/>
                <a:gd name="T10" fmla="*/ 130 w 146"/>
                <a:gd name="T11" fmla="*/ 4 h 42"/>
                <a:gd name="T12" fmla="*/ 135 w 146"/>
                <a:gd name="T13" fmla="*/ 6 h 42"/>
                <a:gd name="T14" fmla="*/ 139 w 146"/>
                <a:gd name="T15" fmla="*/ 7 h 42"/>
                <a:gd name="T16" fmla="*/ 142 w 146"/>
                <a:gd name="T17" fmla="*/ 10 h 42"/>
                <a:gd name="T18" fmla="*/ 145 w 146"/>
                <a:gd name="T19" fmla="*/ 12 h 42"/>
                <a:gd name="T20" fmla="*/ 146 w 146"/>
                <a:gd name="T21" fmla="*/ 14 h 42"/>
                <a:gd name="T22" fmla="*/ 145 w 146"/>
                <a:gd name="T23" fmla="*/ 17 h 42"/>
                <a:gd name="T24" fmla="*/ 142 w 146"/>
                <a:gd name="T25" fmla="*/ 21 h 42"/>
                <a:gd name="T26" fmla="*/ 139 w 146"/>
                <a:gd name="T27" fmla="*/ 24 h 42"/>
                <a:gd name="T28" fmla="*/ 135 w 146"/>
                <a:gd name="T29" fmla="*/ 26 h 42"/>
                <a:gd name="T30" fmla="*/ 130 w 146"/>
                <a:gd name="T31" fmla="*/ 29 h 42"/>
                <a:gd name="T32" fmla="*/ 124 w 146"/>
                <a:gd name="T33" fmla="*/ 31 h 42"/>
                <a:gd name="T34" fmla="*/ 117 w 146"/>
                <a:gd name="T35" fmla="*/ 33 h 42"/>
                <a:gd name="T36" fmla="*/ 110 w 146"/>
                <a:gd name="T37" fmla="*/ 35 h 42"/>
                <a:gd name="T38" fmla="*/ 102 w 146"/>
                <a:gd name="T39" fmla="*/ 37 h 42"/>
                <a:gd name="T40" fmla="*/ 93 w 146"/>
                <a:gd name="T41" fmla="*/ 38 h 42"/>
                <a:gd name="T42" fmla="*/ 84 w 146"/>
                <a:gd name="T43" fmla="*/ 40 h 42"/>
                <a:gd name="T44" fmla="*/ 76 w 146"/>
                <a:gd name="T45" fmla="*/ 41 h 42"/>
                <a:gd name="T46" fmla="*/ 66 w 146"/>
                <a:gd name="T47" fmla="*/ 41 h 42"/>
                <a:gd name="T48" fmla="*/ 52 w 146"/>
                <a:gd name="T49" fmla="*/ 42 h 42"/>
                <a:gd name="T50" fmla="*/ 43 w 146"/>
                <a:gd name="T51" fmla="*/ 42 h 42"/>
                <a:gd name="T52" fmla="*/ 35 w 146"/>
                <a:gd name="T53" fmla="*/ 41 h 42"/>
                <a:gd name="T54" fmla="*/ 28 w 146"/>
                <a:gd name="T55" fmla="*/ 41 h 42"/>
                <a:gd name="T56" fmla="*/ 21 w 146"/>
                <a:gd name="T57" fmla="*/ 39 h 42"/>
                <a:gd name="T58" fmla="*/ 15 w 146"/>
                <a:gd name="T59" fmla="*/ 38 h 42"/>
                <a:gd name="T60" fmla="*/ 10 w 146"/>
                <a:gd name="T61" fmla="*/ 36 h 42"/>
                <a:gd name="T62" fmla="*/ 6 w 146"/>
                <a:gd name="T63" fmla="*/ 35 h 42"/>
                <a:gd name="T64" fmla="*/ 3 w 146"/>
                <a:gd name="T65" fmla="*/ 32 h 42"/>
                <a:gd name="T66" fmla="*/ 1 w 146"/>
                <a:gd name="T67" fmla="*/ 30 h 42"/>
                <a:gd name="T68" fmla="*/ 0 w 146"/>
                <a:gd name="T69" fmla="*/ 27 h 42"/>
                <a:gd name="T70" fmla="*/ 1 w 146"/>
                <a:gd name="T71" fmla="*/ 25 h 42"/>
                <a:gd name="T72" fmla="*/ 3 w 146"/>
                <a:gd name="T73" fmla="*/ 21 h 42"/>
                <a:gd name="T74" fmla="*/ 6 w 146"/>
                <a:gd name="T75" fmla="*/ 18 h 42"/>
                <a:gd name="T76" fmla="*/ 10 w 146"/>
                <a:gd name="T77" fmla="*/ 15 h 42"/>
                <a:gd name="T78" fmla="*/ 15 w 146"/>
                <a:gd name="T79" fmla="*/ 13 h 42"/>
                <a:gd name="T80" fmla="*/ 22 w 146"/>
                <a:gd name="T81" fmla="*/ 11 h 42"/>
                <a:gd name="T82" fmla="*/ 28 w 146"/>
                <a:gd name="T83" fmla="*/ 9 h 42"/>
                <a:gd name="T84" fmla="*/ 35 w 146"/>
                <a:gd name="T85" fmla="*/ 7 h 42"/>
                <a:gd name="T86" fmla="*/ 43 w 146"/>
                <a:gd name="T87" fmla="*/ 4 h 42"/>
                <a:gd name="T88" fmla="*/ 52 w 146"/>
                <a:gd name="T89" fmla="*/ 3 h 42"/>
                <a:gd name="T90" fmla="*/ 61 w 146"/>
                <a:gd name="T91" fmla="*/ 2 h 42"/>
                <a:gd name="T92" fmla="*/ 70 w 146"/>
                <a:gd name="T93" fmla="*/ 1 h 42"/>
                <a:gd name="T94" fmla="*/ 80 w 146"/>
                <a:gd name="T95" fmla="*/ 1 h 42"/>
                <a:gd name="T96" fmla="*/ 93 w 146"/>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
                <a:gd name="T148" fmla="*/ 0 h 42"/>
                <a:gd name="T149" fmla="*/ 146 w 146"/>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 h="42">
                  <a:moveTo>
                    <a:pt x="93" y="0"/>
                  </a:moveTo>
                  <a:lnTo>
                    <a:pt x="102" y="0"/>
                  </a:lnTo>
                  <a:lnTo>
                    <a:pt x="110" y="1"/>
                  </a:lnTo>
                  <a:lnTo>
                    <a:pt x="117" y="1"/>
                  </a:lnTo>
                  <a:lnTo>
                    <a:pt x="125" y="2"/>
                  </a:lnTo>
                  <a:lnTo>
                    <a:pt x="130" y="4"/>
                  </a:lnTo>
                  <a:lnTo>
                    <a:pt x="135" y="6"/>
                  </a:lnTo>
                  <a:lnTo>
                    <a:pt x="139" y="7"/>
                  </a:lnTo>
                  <a:lnTo>
                    <a:pt x="142" y="10"/>
                  </a:lnTo>
                  <a:lnTo>
                    <a:pt x="145" y="12"/>
                  </a:lnTo>
                  <a:lnTo>
                    <a:pt x="146" y="14"/>
                  </a:lnTo>
                  <a:lnTo>
                    <a:pt x="145" y="17"/>
                  </a:lnTo>
                  <a:lnTo>
                    <a:pt x="142" y="21"/>
                  </a:lnTo>
                  <a:lnTo>
                    <a:pt x="139" y="24"/>
                  </a:lnTo>
                  <a:lnTo>
                    <a:pt x="135" y="26"/>
                  </a:lnTo>
                  <a:lnTo>
                    <a:pt x="130" y="29"/>
                  </a:lnTo>
                  <a:lnTo>
                    <a:pt x="124" y="31"/>
                  </a:lnTo>
                  <a:lnTo>
                    <a:pt x="117" y="33"/>
                  </a:lnTo>
                  <a:lnTo>
                    <a:pt x="110" y="35"/>
                  </a:lnTo>
                  <a:lnTo>
                    <a:pt x="102" y="37"/>
                  </a:lnTo>
                  <a:lnTo>
                    <a:pt x="93" y="38"/>
                  </a:lnTo>
                  <a:lnTo>
                    <a:pt x="84" y="40"/>
                  </a:lnTo>
                  <a:lnTo>
                    <a:pt x="76" y="41"/>
                  </a:lnTo>
                  <a:lnTo>
                    <a:pt x="66" y="41"/>
                  </a:lnTo>
                  <a:lnTo>
                    <a:pt x="52" y="42"/>
                  </a:lnTo>
                  <a:lnTo>
                    <a:pt x="43" y="42"/>
                  </a:lnTo>
                  <a:lnTo>
                    <a:pt x="35" y="41"/>
                  </a:lnTo>
                  <a:lnTo>
                    <a:pt x="28" y="41"/>
                  </a:lnTo>
                  <a:lnTo>
                    <a:pt x="21" y="39"/>
                  </a:lnTo>
                  <a:lnTo>
                    <a:pt x="15" y="38"/>
                  </a:lnTo>
                  <a:lnTo>
                    <a:pt x="10" y="36"/>
                  </a:lnTo>
                  <a:lnTo>
                    <a:pt x="6" y="35"/>
                  </a:lnTo>
                  <a:lnTo>
                    <a:pt x="3" y="32"/>
                  </a:lnTo>
                  <a:lnTo>
                    <a:pt x="1" y="30"/>
                  </a:lnTo>
                  <a:lnTo>
                    <a:pt x="0" y="27"/>
                  </a:lnTo>
                  <a:lnTo>
                    <a:pt x="1" y="25"/>
                  </a:lnTo>
                  <a:lnTo>
                    <a:pt x="3" y="21"/>
                  </a:lnTo>
                  <a:lnTo>
                    <a:pt x="6" y="18"/>
                  </a:lnTo>
                  <a:lnTo>
                    <a:pt x="10" y="15"/>
                  </a:lnTo>
                  <a:lnTo>
                    <a:pt x="15" y="13"/>
                  </a:lnTo>
                  <a:lnTo>
                    <a:pt x="22" y="11"/>
                  </a:lnTo>
                  <a:lnTo>
                    <a:pt x="28" y="9"/>
                  </a:lnTo>
                  <a:lnTo>
                    <a:pt x="35" y="7"/>
                  </a:lnTo>
                  <a:lnTo>
                    <a:pt x="43" y="4"/>
                  </a:lnTo>
                  <a:lnTo>
                    <a:pt x="52" y="3"/>
                  </a:lnTo>
                  <a:lnTo>
                    <a:pt x="61" y="2"/>
                  </a:lnTo>
                  <a:lnTo>
                    <a:pt x="70" y="1"/>
                  </a:lnTo>
                  <a:lnTo>
                    <a:pt x="80" y="1"/>
                  </a:lnTo>
                  <a:lnTo>
                    <a:pt x="93" y="0"/>
                  </a:lnTo>
                  <a:close/>
                </a:path>
              </a:pathLst>
            </a:custGeom>
            <a:solidFill>
              <a:srgbClr val="B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35" name="Freeform 1375"/>
            <p:cNvSpPr>
              <a:spLocks/>
            </p:cNvSpPr>
            <p:nvPr/>
          </p:nvSpPr>
          <p:spPr bwMode="auto">
            <a:xfrm>
              <a:off x="2293" y="1150"/>
              <a:ext cx="146" cy="28"/>
            </a:xfrm>
            <a:custGeom>
              <a:avLst/>
              <a:gdLst>
                <a:gd name="T0" fmla="*/ 146 w 146"/>
                <a:gd name="T1" fmla="*/ 0 h 28"/>
                <a:gd name="T2" fmla="*/ 145 w 146"/>
                <a:gd name="T3" fmla="*/ 3 h 28"/>
                <a:gd name="T4" fmla="*/ 142 w 146"/>
                <a:gd name="T5" fmla="*/ 7 h 28"/>
                <a:gd name="T6" fmla="*/ 139 w 146"/>
                <a:gd name="T7" fmla="*/ 10 h 28"/>
                <a:gd name="T8" fmla="*/ 135 w 146"/>
                <a:gd name="T9" fmla="*/ 12 h 28"/>
                <a:gd name="T10" fmla="*/ 130 w 146"/>
                <a:gd name="T11" fmla="*/ 15 h 28"/>
                <a:gd name="T12" fmla="*/ 124 w 146"/>
                <a:gd name="T13" fmla="*/ 17 h 28"/>
                <a:gd name="T14" fmla="*/ 117 w 146"/>
                <a:gd name="T15" fmla="*/ 19 h 28"/>
                <a:gd name="T16" fmla="*/ 110 w 146"/>
                <a:gd name="T17" fmla="*/ 22 h 28"/>
                <a:gd name="T18" fmla="*/ 102 w 146"/>
                <a:gd name="T19" fmla="*/ 23 h 28"/>
                <a:gd name="T20" fmla="*/ 93 w 146"/>
                <a:gd name="T21" fmla="*/ 25 h 28"/>
                <a:gd name="T22" fmla="*/ 84 w 146"/>
                <a:gd name="T23" fmla="*/ 26 h 28"/>
                <a:gd name="T24" fmla="*/ 76 w 146"/>
                <a:gd name="T25" fmla="*/ 28 h 28"/>
                <a:gd name="T26" fmla="*/ 66 w 146"/>
                <a:gd name="T27" fmla="*/ 28 h 28"/>
                <a:gd name="T28" fmla="*/ 52 w 146"/>
                <a:gd name="T29" fmla="*/ 28 h 28"/>
                <a:gd name="T30" fmla="*/ 43 w 146"/>
                <a:gd name="T31" fmla="*/ 28 h 28"/>
                <a:gd name="T32" fmla="*/ 35 w 146"/>
                <a:gd name="T33" fmla="*/ 28 h 28"/>
                <a:gd name="T34" fmla="*/ 28 w 146"/>
                <a:gd name="T35" fmla="*/ 27 h 28"/>
                <a:gd name="T36" fmla="*/ 21 w 146"/>
                <a:gd name="T37" fmla="*/ 25 h 28"/>
                <a:gd name="T38" fmla="*/ 15 w 146"/>
                <a:gd name="T39" fmla="*/ 25 h 28"/>
                <a:gd name="T40" fmla="*/ 10 w 146"/>
                <a:gd name="T41" fmla="*/ 22 h 28"/>
                <a:gd name="T42" fmla="*/ 6 w 146"/>
                <a:gd name="T43" fmla="*/ 21 h 28"/>
                <a:gd name="T44" fmla="*/ 3 w 146"/>
                <a:gd name="T45" fmla="*/ 19 h 28"/>
                <a:gd name="T46" fmla="*/ 1 w 146"/>
                <a:gd name="T47" fmla="*/ 16 h 28"/>
                <a:gd name="T48" fmla="*/ 0 w 146"/>
                <a:gd name="T49" fmla="*/ 13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28"/>
                <a:gd name="T77" fmla="*/ 146 w 146"/>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28">
                  <a:moveTo>
                    <a:pt x="146" y="0"/>
                  </a:moveTo>
                  <a:lnTo>
                    <a:pt x="145" y="3"/>
                  </a:lnTo>
                  <a:lnTo>
                    <a:pt x="142" y="7"/>
                  </a:lnTo>
                  <a:lnTo>
                    <a:pt x="139" y="10"/>
                  </a:lnTo>
                  <a:lnTo>
                    <a:pt x="135" y="12"/>
                  </a:lnTo>
                  <a:lnTo>
                    <a:pt x="130" y="15"/>
                  </a:lnTo>
                  <a:lnTo>
                    <a:pt x="124" y="17"/>
                  </a:lnTo>
                  <a:lnTo>
                    <a:pt x="117" y="19"/>
                  </a:lnTo>
                  <a:lnTo>
                    <a:pt x="110" y="22"/>
                  </a:lnTo>
                  <a:lnTo>
                    <a:pt x="102" y="23"/>
                  </a:lnTo>
                  <a:lnTo>
                    <a:pt x="93" y="25"/>
                  </a:lnTo>
                  <a:lnTo>
                    <a:pt x="84" y="26"/>
                  </a:lnTo>
                  <a:lnTo>
                    <a:pt x="76" y="28"/>
                  </a:lnTo>
                  <a:lnTo>
                    <a:pt x="66" y="28"/>
                  </a:lnTo>
                  <a:lnTo>
                    <a:pt x="52" y="28"/>
                  </a:lnTo>
                  <a:lnTo>
                    <a:pt x="43" y="28"/>
                  </a:lnTo>
                  <a:lnTo>
                    <a:pt x="35" y="28"/>
                  </a:lnTo>
                  <a:lnTo>
                    <a:pt x="28" y="27"/>
                  </a:lnTo>
                  <a:lnTo>
                    <a:pt x="21" y="25"/>
                  </a:lnTo>
                  <a:lnTo>
                    <a:pt x="15" y="25"/>
                  </a:lnTo>
                  <a:lnTo>
                    <a:pt x="10" y="22"/>
                  </a:lnTo>
                  <a:lnTo>
                    <a:pt x="6" y="21"/>
                  </a:lnTo>
                  <a:lnTo>
                    <a:pt x="3" y="19"/>
                  </a:lnTo>
                  <a:lnTo>
                    <a:pt x="1" y="16"/>
                  </a:lnTo>
                  <a:lnTo>
                    <a:pt x="0" y="1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736" name="Freeform 1376"/>
            <p:cNvSpPr>
              <a:spLocks/>
            </p:cNvSpPr>
            <p:nvPr/>
          </p:nvSpPr>
          <p:spPr bwMode="auto">
            <a:xfrm>
              <a:off x="2293" y="305"/>
              <a:ext cx="146" cy="42"/>
            </a:xfrm>
            <a:custGeom>
              <a:avLst/>
              <a:gdLst>
                <a:gd name="T0" fmla="*/ 93 w 146"/>
                <a:gd name="T1" fmla="*/ 0 h 42"/>
                <a:gd name="T2" fmla="*/ 102 w 146"/>
                <a:gd name="T3" fmla="*/ 0 h 42"/>
                <a:gd name="T4" fmla="*/ 110 w 146"/>
                <a:gd name="T5" fmla="*/ 1 h 42"/>
                <a:gd name="T6" fmla="*/ 117 w 146"/>
                <a:gd name="T7" fmla="*/ 1 h 42"/>
                <a:gd name="T8" fmla="*/ 125 w 146"/>
                <a:gd name="T9" fmla="*/ 2 h 42"/>
                <a:gd name="T10" fmla="*/ 130 w 146"/>
                <a:gd name="T11" fmla="*/ 4 h 42"/>
                <a:gd name="T12" fmla="*/ 135 w 146"/>
                <a:gd name="T13" fmla="*/ 6 h 42"/>
                <a:gd name="T14" fmla="*/ 139 w 146"/>
                <a:gd name="T15" fmla="*/ 7 h 42"/>
                <a:gd name="T16" fmla="*/ 142 w 146"/>
                <a:gd name="T17" fmla="*/ 10 h 42"/>
                <a:gd name="T18" fmla="*/ 145 w 146"/>
                <a:gd name="T19" fmla="*/ 12 h 42"/>
                <a:gd name="T20" fmla="*/ 146 w 146"/>
                <a:gd name="T21" fmla="*/ 14 h 42"/>
                <a:gd name="T22" fmla="*/ 145 w 146"/>
                <a:gd name="T23" fmla="*/ 17 h 42"/>
                <a:gd name="T24" fmla="*/ 142 w 146"/>
                <a:gd name="T25" fmla="*/ 21 h 42"/>
                <a:gd name="T26" fmla="*/ 139 w 146"/>
                <a:gd name="T27" fmla="*/ 24 h 42"/>
                <a:gd name="T28" fmla="*/ 135 w 146"/>
                <a:gd name="T29" fmla="*/ 26 h 42"/>
                <a:gd name="T30" fmla="*/ 130 w 146"/>
                <a:gd name="T31" fmla="*/ 29 h 42"/>
                <a:gd name="T32" fmla="*/ 124 w 146"/>
                <a:gd name="T33" fmla="*/ 31 h 42"/>
                <a:gd name="T34" fmla="*/ 117 w 146"/>
                <a:gd name="T35" fmla="*/ 33 h 42"/>
                <a:gd name="T36" fmla="*/ 110 w 146"/>
                <a:gd name="T37" fmla="*/ 35 h 42"/>
                <a:gd name="T38" fmla="*/ 102 w 146"/>
                <a:gd name="T39" fmla="*/ 37 h 42"/>
                <a:gd name="T40" fmla="*/ 93 w 146"/>
                <a:gd name="T41" fmla="*/ 38 h 42"/>
                <a:gd name="T42" fmla="*/ 84 w 146"/>
                <a:gd name="T43" fmla="*/ 40 h 42"/>
                <a:gd name="T44" fmla="*/ 76 w 146"/>
                <a:gd name="T45" fmla="*/ 41 h 42"/>
                <a:gd name="T46" fmla="*/ 66 w 146"/>
                <a:gd name="T47" fmla="*/ 41 h 42"/>
                <a:gd name="T48" fmla="*/ 52 w 146"/>
                <a:gd name="T49" fmla="*/ 42 h 42"/>
                <a:gd name="T50" fmla="*/ 43 w 146"/>
                <a:gd name="T51" fmla="*/ 42 h 42"/>
                <a:gd name="T52" fmla="*/ 35 w 146"/>
                <a:gd name="T53" fmla="*/ 41 h 42"/>
                <a:gd name="T54" fmla="*/ 28 w 146"/>
                <a:gd name="T55" fmla="*/ 41 h 42"/>
                <a:gd name="T56" fmla="*/ 21 w 146"/>
                <a:gd name="T57" fmla="*/ 39 h 42"/>
                <a:gd name="T58" fmla="*/ 15 w 146"/>
                <a:gd name="T59" fmla="*/ 38 h 42"/>
                <a:gd name="T60" fmla="*/ 10 w 146"/>
                <a:gd name="T61" fmla="*/ 36 h 42"/>
                <a:gd name="T62" fmla="*/ 6 w 146"/>
                <a:gd name="T63" fmla="*/ 35 h 42"/>
                <a:gd name="T64" fmla="*/ 3 w 146"/>
                <a:gd name="T65" fmla="*/ 32 h 42"/>
                <a:gd name="T66" fmla="*/ 1 w 146"/>
                <a:gd name="T67" fmla="*/ 30 h 42"/>
                <a:gd name="T68" fmla="*/ 0 w 146"/>
                <a:gd name="T69" fmla="*/ 27 h 42"/>
                <a:gd name="T70" fmla="*/ 1 w 146"/>
                <a:gd name="T71" fmla="*/ 25 h 42"/>
                <a:gd name="T72" fmla="*/ 3 w 146"/>
                <a:gd name="T73" fmla="*/ 21 h 42"/>
                <a:gd name="T74" fmla="*/ 6 w 146"/>
                <a:gd name="T75" fmla="*/ 18 h 42"/>
                <a:gd name="T76" fmla="*/ 10 w 146"/>
                <a:gd name="T77" fmla="*/ 15 h 42"/>
                <a:gd name="T78" fmla="*/ 15 w 146"/>
                <a:gd name="T79" fmla="*/ 13 h 42"/>
                <a:gd name="T80" fmla="*/ 22 w 146"/>
                <a:gd name="T81" fmla="*/ 11 h 42"/>
                <a:gd name="T82" fmla="*/ 28 w 146"/>
                <a:gd name="T83" fmla="*/ 9 h 42"/>
                <a:gd name="T84" fmla="*/ 35 w 146"/>
                <a:gd name="T85" fmla="*/ 7 h 42"/>
                <a:gd name="T86" fmla="*/ 43 w 146"/>
                <a:gd name="T87" fmla="*/ 4 h 42"/>
                <a:gd name="T88" fmla="*/ 52 w 146"/>
                <a:gd name="T89" fmla="*/ 3 h 42"/>
                <a:gd name="T90" fmla="*/ 61 w 146"/>
                <a:gd name="T91" fmla="*/ 2 h 42"/>
                <a:gd name="T92" fmla="*/ 70 w 146"/>
                <a:gd name="T93" fmla="*/ 1 h 42"/>
                <a:gd name="T94" fmla="*/ 80 w 146"/>
                <a:gd name="T95" fmla="*/ 1 h 42"/>
                <a:gd name="T96" fmla="*/ 93 w 146"/>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
                <a:gd name="T148" fmla="*/ 0 h 42"/>
                <a:gd name="T149" fmla="*/ 146 w 146"/>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 h="42">
                  <a:moveTo>
                    <a:pt x="93" y="0"/>
                  </a:moveTo>
                  <a:lnTo>
                    <a:pt x="102" y="0"/>
                  </a:lnTo>
                  <a:lnTo>
                    <a:pt x="110" y="1"/>
                  </a:lnTo>
                  <a:lnTo>
                    <a:pt x="117" y="1"/>
                  </a:lnTo>
                  <a:lnTo>
                    <a:pt x="125" y="2"/>
                  </a:lnTo>
                  <a:lnTo>
                    <a:pt x="130" y="4"/>
                  </a:lnTo>
                  <a:lnTo>
                    <a:pt x="135" y="6"/>
                  </a:lnTo>
                  <a:lnTo>
                    <a:pt x="139" y="7"/>
                  </a:lnTo>
                  <a:lnTo>
                    <a:pt x="142" y="10"/>
                  </a:lnTo>
                  <a:lnTo>
                    <a:pt x="145" y="12"/>
                  </a:lnTo>
                  <a:lnTo>
                    <a:pt x="146" y="14"/>
                  </a:lnTo>
                  <a:lnTo>
                    <a:pt x="145" y="17"/>
                  </a:lnTo>
                  <a:lnTo>
                    <a:pt x="142" y="21"/>
                  </a:lnTo>
                  <a:lnTo>
                    <a:pt x="139" y="24"/>
                  </a:lnTo>
                  <a:lnTo>
                    <a:pt x="135" y="26"/>
                  </a:lnTo>
                  <a:lnTo>
                    <a:pt x="130" y="29"/>
                  </a:lnTo>
                  <a:lnTo>
                    <a:pt x="124" y="31"/>
                  </a:lnTo>
                  <a:lnTo>
                    <a:pt x="117" y="33"/>
                  </a:lnTo>
                  <a:lnTo>
                    <a:pt x="110" y="35"/>
                  </a:lnTo>
                  <a:lnTo>
                    <a:pt x="102" y="37"/>
                  </a:lnTo>
                  <a:lnTo>
                    <a:pt x="93" y="38"/>
                  </a:lnTo>
                  <a:lnTo>
                    <a:pt x="84" y="40"/>
                  </a:lnTo>
                  <a:lnTo>
                    <a:pt x="76" y="41"/>
                  </a:lnTo>
                  <a:lnTo>
                    <a:pt x="66" y="41"/>
                  </a:lnTo>
                  <a:lnTo>
                    <a:pt x="52" y="42"/>
                  </a:lnTo>
                  <a:lnTo>
                    <a:pt x="43" y="42"/>
                  </a:lnTo>
                  <a:lnTo>
                    <a:pt x="35" y="41"/>
                  </a:lnTo>
                  <a:lnTo>
                    <a:pt x="28" y="41"/>
                  </a:lnTo>
                  <a:lnTo>
                    <a:pt x="21" y="39"/>
                  </a:lnTo>
                  <a:lnTo>
                    <a:pt x="15" y="38"/>
                  </a:lnTo>
                  <a:lnTo>
                    <a:pt x="10" y="36"/>
                  </a:lnTo>
                  <a:lnTo>
                    <a:pt x="6" y="35"/>
                  </a:lnTo>
                  <a:lnTo>
                    <a:pt x="3" y="32"/>
                  </a:lnTo>
                  <a:lnTo>
                    <a:pt x="1" y="30"/>
                  </a:lnTo>
                  <a:lnTo>
                    <a:pt x="0" y="27"/>
                  </a:lnTo>
                  <a:lnTo>
                    <a:pt x="1" y="25"/>
                  </a:lnTo>
                  <a:lnTo>
                    <a:pt x="3" y="21"/>
                  </a:lnTo>
                  <a:lnTo>
                    <a:pt x="6" y="18"/>
                  </a:lnTo>
                  <a:lnTo>
                    <a:pt x="10" y="15"/>
                  </a:lnTo>
                  <a:lnTo>
                    <a:pt x="15" y="13"/>
                  </a:lnTo>
                  <a:lnTo>
                    <a:pt x="22" y="11"/>
                  </a:lnTo>
                  <a:lnTo>
                    <a:pt x="28" y="9"/>
                  </a:lnTo>
                  <a:lnTo>
                    <a:pt x="35" y="7"/>
                  </a:lnTo>
                  <a:lnTo>
                    <a:pt x="43" y="4"/>
                  </a:lnTo>
                  <a:lnTo>
                    <a:pt x="52" y="3"/>
                  </a:lnTo>
                  <a:lnTo>
                    <a:pt x="61" y="2"/>
                  </a:lnTo>
                  <a:lnTo>
                    <a:pt x="70" y="1"/>
                  </a:lnTo>
                  <a:lnTo>
                    <a:pt x="80" y="1"/>
                  </a:lnTo>
                  <a:lnTo>
                    <a:pt x="93"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737" name="Line 1377"/>
            <p:cNvSpPr>
              <a:spLocks noChangeShapeType="1"/>
            </p:cNvSpPr>
            <p:nvPr/>
          </p:nvSpPr>
          <p:spPr bwMode="auto">
            <a:xfrm flipV="1">
              <a:off x="2439" y="319"/>
              <a:ext cx="0" cy="8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738" name="Line 1378"/>
            <p:cNvSpPr>
              <a:spLocks noChangeShapeType="1"/>
            </p:cNvSpPr>
            <p:nvPr/>
          </p:nvSpPr>
          <p:spPr bwMode="auto">
            <a:xfrm flipV="1">
              <a:off x="2293" y="332"/>
              <a:ext cx="0" cy="8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739" name="Freeform 1379"/>
            <p:cNvSpPr>
              <a:spLocks/>
            </p:cNvSpPr>
            <p:nvPr/>
          </p:nvSpPr>
          <p:spPr bwMode="auto">
            <a:xfrm>
              <a:off x="2634" y="521"/>
              <a:ext cx="0" cy="632"/>
            </a:xfrm>
            <a:custGeom>
              <a:avLst/>
              <a:gdLst>
                <a:gd name="T0" fmla="*/ 629 h 632"/>
                <a:gd name="T1" fmla="*/ 632 h 632"/>
                <a:gd name="T2" fmla="*/ 2 h 632"/>
                <a:gd name="T3" fmla="*/ 0 h 632"/>
                <a:gd name="T4" fmla="*/ 629 h 632"/>
                <a:gd name="T5" fmla="*/ 0 60000 65536"/>
                <a:gd name="T6" fmla="*/ 0 60000 65536"/>
                <a:gd name="T7" fmla="*/ 0 60000 65536"/>
                <a:gd name="T8" fmla="*/ 0 60000 65536"/>
                <a:gd name="T9" fmla="*/ 0 60000 65536"/>
                <a:gd name="T10" fmla="*/ 0 h 632"/>
                <a:gd name="T11" fmla="*/ 632 h 632"/>
              </a:gdLst>
              <a:ahLst/>
              <a:cxnLst>
                <a:cxn ang="T5">
                  <a:pos x="0" y="T0"/>
                </a:cxn>
                <a:cxn ang="T6">
                  <a:pos x="0" y="T1"/>
                </a:cxn>
                <a:cxn ang="T7">
                  <a:pos x="0" y="T2"/>
                </a:cxn>
                <a:cxn ang="T8">
                  <a:pos x="0" y="T3"/>
                </a:cxn>
                <a:cxn ang="T9">
                  <a:pos x="0" y="T4"/>
                </a:cxn>
              </a:cxnLst>
              <a:rect l="0" t="T10" r="0" b="T11"/>
              <a:pathLst>
                <a:path h="632">
                  <a:moveTo>
                    <a:pt x="0" y="629"/>
                  </a:moveTo>
                  <a:lnTo>
                    <a:pt x="0" y="632"/>
                  </a:lnTo>
                  <a:lnTo>
                    <a:pt x="0" y="2"/>
                  </a:lnTo>
                  <a:lnTo>
                    <a:pt x="0" y="0"/>
                  </a:lnTo>
                  <a:lnTo>
                    <a:pt x="0" y="629"/>
                  </a:lnTo>
                  <a:close/>
                </a:path>
              </a:pathLst>
            </a:custGeom>
            <a:solidFill>
              <a:srgbClr val="8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40" name="Freeform 1380"/>
            <p:cNvSpPr>
              <a:spLocks/>
            </p:cNvSpPr>
            <p:nvPr/>
          </p:nvSpPr>
          <p:spPr bwMode="auto">
            <a:xfrm>
              <a:off x="2632" y="523"/>
              <a:ext cx="2" cy="634"/>
            </a:xfrm>
            <a:custGeom>
              <a:avLst/>
              <a:gdLst>
                <a:gd name="T0" fmla="*/ 2 w 2"/>
                <a:gd name="T1" fmla="*/ 630 h 634"/>
                <a:gd name="T2" fmla="*/ 0 w 2"/>
                <a:gd name="T3" fmla="*/ 634 h 634"/>
                <a:gd name="T4" fmla="*/ 0 w 2"/>
                <a:gd name="T5" fmla="*/ 4 h 634"/>
                <a:gd name="T6" fmla="*/ 2 w 2"/>
                <a:gd name="T7" fmla="*/ 0 h 634"/>
                <a:gd name="T8" fmla="*/ 2 w 2"/>
                <a:gd name="T9" fmla="*/ 630 h 634"/>
                <a:gd name="T10" fmla="*/ 0 60000 65536"/>
                <a:gd name="T11" fmla="*/ 0 60000 65536"/>
                <a:gd name="T12" fmla="*/ 0 60000 65536"/>
                <a:gd name="T13" fmla="*/ 0 60000 65536"/>
                <a:gd name="T14" fmla="*/ 0 60000 65536"/>
                <a:gd name="T15" fmla="*/ 0 w 2"/>
                <a:gd name="T16" fmla="*/ 0 h 634"/>
                <a:gd name="T17" fmla="*/ 2 w 2"/>
                <a:gd name="T18" fmla="*/ 634 h 634"/>
              </a:gdLst>
              <a:ahLst/>
              <a:cxnLst>
                <a:cxn ang="T10">
                  <a:pos x="T0" y="T1"/>
                </a:cxn>
                <a:cxn ang="T11">
                  <a:pos x="T2" y="T3"/>
                </a:cxn>
                <a:cxn ang="T12">
                  <a:pos x="T4" y="T5"/>
                </a:cxn>
                <a:cxn ang="T13">
                  <a:pos x="T6" y="T7"/>
                </a:cxn>
                <a:cxn ang="T14">
                  <a:pos x="T8" y="T9"/>
                </a:cxn>
              </a:cxnLst>
              <a:rect l="T15" t="T16" r="T17" b="T18"/>
              <a:pathLst>
                <a:path w="2" h="634">
                  <a:moveTo>
                    <a:pt x="2" y="630"/>
                  </a:moveTo>
                  <a:lnTo>
                    <a:pt x="0" y="634"/>
                  </a:lnTo>
                  <a:lnTo>
                    <a:pt x="0" y="4"/>
                  </a:lnTo>
                  <a:lnTo>
                    <a:pt x="2" y="0"/>
                  </a:lnTo>
                  <a:lnTo>
                    <a:pt x="2" y="630"/>
                  </a:lnTo>
                  <a:close/>
                </a:path>
              </a:pathLst>
            </a:custGeom>
            <a:solidFill>
              <a:srgbClr val="8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41" name="Freeform 1381"/>
            <p:cNvSpPr>
              <a:spLocks/>
            </p:cNvSpPr>
            <p:nvPr/>
          </p:nvSpPr>
          <p:spPr bwMode="auto">
            <a:xfrm>
              <a:off x="2628" y="527"/>
              <a:ext cx="4" cy="633"/>
            </a:xfrm>
            <a:custGeom>
              <a:avLst/>
              <a:gdLst>
                <a:gd name="T0" fmla="*/ 4 w 4"/>
                <a:gd name="T1" fmla="*/ 630 h 633"/>
                <a:gd name="T2" fmla="*/ 0 w 4"/>
                <a:gd name="T3" fmla="*/ 633 h 633"/>
                <a:gd name="T4" fmla="*/ 0 w 4"/>
                <a:gd name="T5" fmla="*/ 3 h 633"/>
                <a:gd name="T6" fmla="*/ 4 w 4"/>
                <a:gd name="T7" fmla="*/ 0 h 633"/>
                <a:gd name="T8" fmla="*/ 4 w 4"/>
                <a:gd name="T9" fmla="*/ 630 h 633"/>
                <a:gd name="T10" fmla="*/ 0 60000 65536"/>
                <a:gd name="T11" fmla="*/ 0 60000 65536"/>
                <a:gd name="T12" fmla="*/ 0 60000 65536"/>
                <a:gd name="T13" fmla="*/ 0 60000 65536"/>
                <a:gd name="T14" fmla="*/ 0 60000 65536"/>
                <a:gd name="T15" fmla="*/ 0 w 4"/>
                <a:gd name="T16" fmla="*/ 0 h 633"/>
                <a:gd name="T17" fmla="*/ 4 w 4"/>
                <a:gd name="T18" fmla="*/ 633 h 633"/>
              </a:gdLst>
              <a:ahLst/>
              <a:cxnLst>
                <a:cxn ang="T10">
                  <a:pos x="T0" y="T1"/>
                </a:cxn>
                <a:cxn ang="T11">
                  <a:pos x="T2" y="T3"/>
                </a:cxn>
                <a:cxn ang="T12">
                  <a:pos x="T4" y="T5"/>
                </a:cxn>
                <a:cxn ang="T13">
                  <a:pos x="T6" y="T7"/>
                </a:cxn>
                <a:cxn ang="T14">
                  <a:pos x="T8" y="T9"/>
                </a:cxn>
              </a:cxnLst>
              <a:rect l="T15" t="T16" r="T17" b="T18"/>
              <a:pathLst>
                <a:path w="4" h="633">
                  <a:moveTo>
                    <a:pt x="4" y="630"/>
                  </a:moveTo>
                  <a:lnTo>
                    <a:pt x="0" y="633"/>
                  </a:lnTo>
                  <a:lnTo>
                    <a:pt x="0" y="3"/>
                  </a:lnTo>
                  <a:lnTo>
                    <a:pt x="4" y="0"/>
                  </a:lnTo>
                  <a:lnTo>
                    <a:pt x="4" y="630"/>
                  </a:lnTo>
                  <a:close/>
                </a:path>
              </a:pathLst>
            </a:custGeom>
            <a:solidFill>
              <a:srgbClr val="9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42" name="Freeform 1382"/>
            <p:cNvSpPr>
              <a:spLocks/>
            </p:cNvSpPr>
            <p:nvPr/>
          </p:nvSpPr>
          <p:spPr bwMode="auto">
            <a:xfrm>
              <a:off x="2624" y="530"/>
              <a:ext cx="4" cy="632"/>
            </a:xfrm>
            <a:custGeom>
              <a:avLst/>
              <a:gdLst>
                <a:gd name="T0" fmla="*/ 4 w 4"/>
                <a:gd name="T1" fmla="*/ 630 h 632"/>
                <a:gd name="T2" fmla="*/ 0 w 4"/>
                <a:gd name="T3" fmla="*/ 632 h 632"/>
                <a:gd name="T4" fmla="*/ 0 w 4"/>
                <a:gd name="T5" fmla="*/ 2 h 632"/>
                <a:gd name="T6" fmla="*/ 4 w 4"/>
                <a:gd name="T7" fmla="*/ 0 h 632"/>
                <a:gd name="T8" fmla="*/ 4 w 4"/>
                <a:gd name="T9" fmla="*/ 630 h 632"/>
                <a:gd name="T10" fmla="*/ 0 60000 65536"/>
                <a:gd name="T11" fmla="*/ 0 60000 65536"/>
                <a:gd name="T12" fmla="*/ 0 60000 65536"/>
                <a:gd name="T13" fmla="*/ 0 60000 65536"/>
                <a:gd name="T14" fmla="*/ 0 60000 65536"/>
                <a:gd name="T15" fmla="*/ 0 w 4"/>
                <a:gd name="T16" fmla="*/ 0 h 632"/>
                <a:gd name="T17" fmla="*/ 4 w 4"/>
                <a:gd name="T18" fmla="*/ 632 h 632"/>
              </a:gdLst>
              <a:ahLst/>
              <a:cxnLst>
                <a:cxn ang="T10">
                  <a:pos x="T0" y="T1"/>
                </a:cxn>
                <a:cxn ang="T11">
                  <a:pos x="T2" y="T3"/>
                </a:cxn>
                <a:cxn ang="T12">
                  <a:pos x="T4" y="T5"/>
                </a:cxn>
                <a:cxn ang="T13">
                  <a:pos x="T6" y="T7"/>
                </a:cxn>
                <a:cxn ang="T14">
                  <a:pos x="T8" y="T9"/>
                </a:cxn>
              </a:cxnLst>
              <a:rect l="T15" t="T16" r="T17" b="T18"/>
              <a:pathLst>
                <a:path w="4" h="632">
                  <a:moveTo>
                    <a:pt x="4" y="630"/>
                  </a:moveTo>
                  <a:lnTo>
                    <a:pt x="0" y="632"/>
                  </a:lnTo>
                  <a:lnTo>
                    <a:pt x="0" y="2"/>
                  </a:lnTo>
                  <a:lnTo>
                    <a:pt x="4" y="0"/>
                  </a:lnTo>
                  <a:lnTo>
                    <a:pt x="4" y="630"/>
                  </a:lnTo>
                  <a:close/>
                </a:path>
              </a:pathLst>
            </a:custGeom>
            <a:solidFill>
              <a:srgbClr val="9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43" name="Freeform 1383"/>
            <p:cNvSpPr>
              <a:spLocks/>
            </p:cNvSpPr>
            <p:nvPr/>
          </p:nvSpPr>
          <p:spPr bwMode="auto">
            <a:xfrm>
              <a:off x="2619" y="532"/>
              <a:ext cx="5" cy="633"/>
            </a:xfrm>
            <a:custGeom>
              <a:avLst/>
              <a:gdLst>
                <a:gd name="T0" fmla="*/ 5 w 5"/>
                <a:gd name="T1" fmla="*/ 630 h 633"/>
                <a:gd name="T2" fmla="*/ 0 w 5"/>
                <a:gd name="T3" fmla="*/ 633 h 633"/>
                <a:gd name="T4" fmla="*/ 0 w 5"/>
                <a:gd name="T5" fmla="*/ 3 h 633"/>
                <a:gd name="T6" fmla="*/ 5 w 5"/>
                <a:gd name="T7" fmla="*/ 0 h 633"/>
                <a:gd name="T8" fmla="*/ 5 w 5"/>
                <a:gd name="T9" fmla="*/ 630 h 633"/>
                <a:gd name="T10" fmla="*/ 0 60000 65536"/>
                <a:gd name="T11" fmla="*/ 0 60000 65536"/>
                <a:gd name="T12" fmla="*/ 0 60000 65536"/>
                <a:gd name="T13" fmla="*/ 0 60000 65536"/>
                <a:gd name="T14" fmla="*/ 0 60000 65536"/>
                <a:gd name="T15" fmla="*/ 0 w 5"/>
                <a:gd name="T16" fmla="*/ 0 h 633"/>
                <a:gd name="T17" fmla="*/ 5 w 5"/>
                <a:gd name="T18" fmla="*/ 633 h 633"/>
              </a:gdLst>
              <a:ahLst/>
              <a:cxnLst>
                <a:cxn ang="T10">
                  <a:pos x="T0" y="T1"/>
                </a:cxn>
                <a:cxn ang="T11">
                  <a:pos x="T2" y="T3"/>
                </a:cxn>
                <a:cxn ang="T12">
                  <a:pos x="T4" y="T5"/>
                </a:cxn>
                <a:cxn ang="T13">
                  <a:pos x="T6" y="T7"/>
                </a:cxn>
                <a:cxn ang="T14">
                  <a:pos x="T8" y="T9"/>
                </a:cxn>
              </a:cxnLst>
              <a:rect l="T15" t="T16" r="T17" b="T18"/>
              <a:pathLst>
                <a:path w="5" h="633">
                  <a:moveTo>
                    <a:pt x="5" y="630"/>
                  </a:moveTo>
                  <a:lnTo>
                    <a:pt x="0" y="633"/>
                  </a:lnTo>
                  <a:lnTo>
                    <a:pt x="0" y="3"/>
                  </a:lnTo>
                  <a:lnTo>
                    <a:pt x="5" y="0"/>
                  </a:lnTo>
                  <a:lnTo>
                    <a:pt x="5" y="630"/>
                  </a:lnTo>
                  <a:close/>
                </a:path>
              </a:pathLst>
            </a:custGeom>
            <a:solidFill>
              <a:srgbClr val="A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44" name="Freeform 1384"/>
            <p:cNvSpPr>
              <a:spLocks/>
            </p:cNvSpPr>
            <p:nvPr/>
          </p:nvSpPr>
          <p:spPr bwMode="auto">
            <a:xfrm>
              <a:off x="2613" y="535"/>
              <a:ext cx="6" cy="632"/>
            </a:xfrm>
            <a:custGeom>
              <a:avLst/>
              <a:gdLst>
                <a:gd name="T0" fmla="*/ 6 w 6"/>
                <a:gd name="T1" fmla="*/ 630 h 632"/>
                <a:gd name="T2" fmla="*/ 0 w 6"/>
                <a:gd name="T3" fmla="*/ 632 h 632"/>
                <a:gd name="T4" fmla="*/ 0 w 6"/>
                <a:gd name="T5" fmla="*/ 2 h 632"/>
                <a:gd name="T6" fmla="*/ 6 w 6"/>
                <a:gd name="T7" fmla="*/ 0 h 632"/>
                <a:gd name="T8" fmla="*/ 6 w 6"/>
                <a:gd name="T9" fmla="*/ 630 h 632"/>
                <a:gd name="T10" fmla="*/ 0 60000 65536"/>
                <a:gd name="T11" fmla="*/ 0 60000 65536"/>
                <a:gd name="T12" fmla="*/ 0 60000 65536"/>
                <a:gd name="T13" fmla="*/ 0 60000 65536"/>
                <a:gd name="T14" fmla="*/ 0 60000 65536"/>
                <a:gd name="T15" fmla="*/ 0 w 6"/>
                <a:gd name="T16" fmla="*/ 0 h 632"/>
                <a:gd name="T17" fmla="*/ 6 w 6"/>
                <a:gd name="T18" fmla="*/ 632 h 632"/>
              </a:gdLst>
              <a:ahLst/>
              <a:cxnLst>
                <a:cxn ang="T10">
                  <a:pos x="T0" y="T1"/>
                </a:cxn>
                <a:cxn ang="T11">
                  <a:pos x="T2" y="T3"/>
                </a:cxn>
                <a:cxn ang="T12">
                  <a:pos x="T4" y="T5"/>
                </a:cxn>
                <a:cxn ang="T13">
                  <a:pos x="T6" y="T7"/>
                </a:cxn>
                <a:cxn ang="T14">
                  <a:pos x="T8" y="T9"/>
                </a:cxn>
              </a:cxnLst>
              <a:rect l="T15" t="T16" r="T17" b="T18"/>
              <a:pathLst>
                <a:path w="6" h="632">
                  <a:moveTo>
                    <a:pt x="6" y="630"/>
                  </a:moveTo>
                  <a:lnTo>
                    <a:pt x="0" y="632"/>
                  </a:lnTo>
                  <a:lnTo>
                    <a:pt x="0" y="2"/>
                  </a:lnTo>
                  <a:lnTo>
                    <a:pt x="6" y="0"/>
                  </a:lnTo>
                  <a:lnTo>
                    <a:pt x="6" y="630"/>
                  </a:lnTo>
                  <a:close/>
                </a:path>
              </a:pathLst>
            </a:custGeom>
            <a:solidFill>
              <a:srgbClr val="A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45" name="Freeform 1385"/>
            <p:cNvSpPr>
              <a:spLocks/>
            </p:cNvSpPr>
            <p:nvPr/>
          </p:nvSpPr>
          <p:spPr bwMode="auto">
            <a:xfrm>
              <a:off x="2607" y="537"/>
              <a:ext cx="6" cy="632"/>
            </a:xfrm>
            <a:custGeom>
              <a:avLst/>
              <a:gdLst>
                <a:gd name="T0" fmla="*/ 6 w 6"/>
                <a:gd name="T1" fmla="*/ 630 h 632"/>
                <a:gd name="T2" fmla="*/ 0 w 6"/>
                <a:gd name="T3" fmla="*/ 632 h 632"/>
                <a:gd name="T4" fmla="*/ 0 w 6"/>
                <a:gd name="T5" fmla="*/ 2 h 632"/>
                <a:gd name="T6" fmla="*/ 6 w 6"/>
                <a:gd name="T7" fmla="*/ 0 h 632"/>
                <a:gd name="T8" fmla="*/ 6 w 6"/>
                <a:gd name="T9" fmla="*/ 630 h 632"/>
                <a:gd name="T10" fmla="*/ 0 60000 65536"/>
                <a:gd name="T11" fmla="*/ 0 60000 65536"/>
                <a:gd name="T12" fmla="*/ 0 60000 65536"/>
                <a:gd name="T13" fmla="*/ 0 60000 65536"/>
                <a:gd name="T14" fmla="*/ 0 60000 65536"/>
                <a:gd name="T15" fmla="*/ 0 w 6"/>
                <a:gd name="T16" fmla="*/ 0 h 632"/>
                <a:gd name="T17" fmla="*/ 6 w 6"/>
                <a:gd name="T18" fmla="*/ 632 h 632"/>
              </a:gdLst>
              <a:ahLst/>
              <a:cxnLst>
                <a:cxn ang="T10">
                  <a:pos x="T0" y="T1"/>
                </a:cxn>
                <a:cxn ang="T11">
                  <a:pos x="T2" y="T3"/>
                </a:cxn>
                <a:cxn ang="T12">
                  <a:pos x="T4" y="T5"/>
                </a:cxn>
                <a:cxn ang="T13">
                  <a:pos x="T6" y="T7"/>
                </a:cxn>
                <a:cxn ang="T14">
                  <a:pos x="T8" y="T9"/>
                </a:cxn>
              </a:cxnLst>
              <a:rect l="T15" t="T16" r="T17" b="T18"/>
              <a:pathLst>
                <a:path w="6" h="632">
                  <a:moveTo>
                    <a:pt x="6" y="630"/>
                  </a:moveTo>
                  <a:lnTo>
                    <a:pt x="0" y="632"/>
                  </a:lnTo>
                  <a:lnTo>
                    <a:pt x="0" y="2"/>
                  </a:lnTo>
                  <a:lnTo>
                    <a:pt x="6" y="0"/>
                  </a:lnTo>
                  <a:lnTo>
                    <a:pt x="6" y="630"/>
                  </a:lnTo>
                  <a:close/>
                </a:path>
              </a:pathLst>
            </a:custGeom>
            <a:solidFill>
              <a:srgbClr val="A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46" name="Freeform 1386"/>
            <p:cNvSpPr>
              <a:spLocks/>
            </p:cNvSpPr>
            <p:nvPr/>
          </p:nvSpPr>
          <p:spPr bwMode="auto">
            <a:xfrm>
              <a:off x="2599" y="539"/>
              <a:ext cx="8" cy="633"/>
            </a:xfrm>
            <a:custGeom>
              <a:avLst/>
              <a:gdLst>
                <a:gd name="T0" fmla="*/ 8 w 8"/>
                <a:gd name="T1" fmla="*/ 630 h 633"/>
                <a:gd name="T2" fmla="*/ 0 w 8"/>
                <a:gd name="T3" fmla="*/ 633 h 633"/>
                <a:gd name="T4" fmla="*/ 0 w 8"/>
                <a:gd name="T5" fmla="*/ 2 h 633"/>
                <a:gd name="T6" fmla="*/ 8 w 8"/>
                <a:gd name="T7" fmla="*/ 0 h 633"/>
                <a:gd name="T8" fmla="*/ 8 w 8"/>
                <a:gd name="T9" fmla="*/ 630 h 633"/>
                <a:gd name="T10" fmla="*/ 0 60000 65536"/>
                <a:gd name="T11" fmla="*/ 0 60000 65536"/>
                <a:gd name="T12" fmla="*/ 0 60000 65536"/>
                <a:gd name="T13" fmla="*/ 0 60000 65536"/>
                <a:gd name="T14" fmla="*/ 0 60000 65536"/>
                <a:gd name="T15" fmla="*/ 0 w 8"/>
                <a:gd name="T16" fmla="*/ 0 h 633"/>
                <a:gd name="T17" fmla="*/ 8 w 8"/>
                <a:gd name="T18" fmla="*/ 633 h 633"/>
              </a:gdLst>
              <a:ahLst/>
              <a:cxnLst>
                <a:cxn ang="T10">
                  <a:pos x="T0" y="T1"/>
                </a:cxn>
                <a:cxn ang="T11">
                  <a:pos x="T2" y="T3"/>
                </a:cxn>
                <a:cxn ang="T12">
                  <a:pos x="T4" y="T5"/>
                </a:cxn>
                <a:cxn ang="T13">
                  <a:pos x="T6" y="T7"/>
                </a:cxn>
                <a:cxn ang="T14">
                  <a:pos x="T8" y="T9"/>
                </a:cxn>
              </a:cxnLst>
              <a:rect l="T15" t="T16" r="T17" b="T18"/>
              <a:pathLst>
                <a:path w="8" h="633">
                  <a:moveTo>
                    <a:pt x="8" y="630"/>
                  </a:moveTo>
                  <a:lnTo>
                    <a:pt x="0" y="633"/>
                  </a:lnTo>
                  <a:lnTo>
                    <a:pt x="0" y="2"/>
                  </a:lnTo>
                  <a:lnTo>
                    <a:pt x="8" y="0"/>
                  </a:lnTo>
                  <a:lnTo>
                    <a:pt x="8" y="630"/>
                  </a:lnTo>
                  <a:close/>
                </a:path>
              </a:pathLst>
            </a:custGeom>
            <a:solidFill>
              <a:srgbClr val="B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47" name="Freeform 1387"/>
            <p:cNvSpPr>
              <a:spLocks/>
            </p:cNvSpPr>
            <p:nvPr/>
          </p:nvSpPr>
          <p:spPr bwMode="auto">
            <a:xfrm>
              <a:off x="2591" y="541"/>
              <a:ext cx="8" cy="632"/>
            </a:xfrm>
            <a:custGeom>
              <a:avLst/>
              <a:gdLst>
                <a:gd name="T0" fmla="*/ 8 w 8"/>
                <a:gd name="T1" fmla="*/ 631 h 632"/>
                <a:gd name="T2" fmla="*/ 0 w 8"/>
                <a:gd name="T3" fmla="*/ 632 h 632"/>
                <a:gd name="T4" fmla="*/ 0 w 8"/>
                <a:gd name="T5" fmla="*/ 3 h 632"/>
                <a:gd name="T6" fmla="*/ 8 w 8"/>
                <a:gd name="T7" fmla="*/ 0 h 632"/>
                <a:gd name="T8" fmla="*/ 8 w 8"/>
                <a:gd name="T9" fmla="*/ 631 h 632"/>
                <a:gd name="T10" fmla="*/ 0 60000 65536"/>
                <a:gd name="T11" fmla="*/ 0 60000 65536"/>
                <a:gd name="T12" fmla="*/ 0 60000 65536"/>
                <a:gd name="T13" fmla="*/ 0 60000 65536"/>
                <a:gd name="T14" fmla="*/ 0 60000 65536"/>
                <a:gd name="T15" fmla="*/ 0 w 8"/>
                <a:gd name="T16" fmla="*/ 0 h 632"/>
                <a:gd name="T17" fmla="*/ 8 w 8"/>
                <a:gd name="T18" fmla="*/ 632 h 632"/>
              </a:gdLst>
              <a:ahLst/>
              <a:cxnLst>
                <a:cxn ang="T10">
                  <a:pos x="T0" y="T1"/>
                </a:cxn>
                <a:cxn ang="T11">
                  <a:pos x="T2" y="T3"/>
                </a:cxn>
                <a:cxn ang="T12">
                  <a:pos x="T4" y="T5"/>
                </a:cxn>
                <a:cxn ang="T13">
                  <a:pos x="T6" y="T7"/>
                </a:cxn>
                <a:cxn ang="T14">
                  <a:pos x="T8" y="T9"/>
                </a:cxn>
              </a:cxnLst>
              <a:rect l="T15" t="T16" r="T17" b="T18"/>
              <a:pathLst>
                <a:path w="8" h="632">
                  <a:moveTo>
                    <a:pt x="8" y="631"/>
                  </a:moveTo>
                  <a:lnTo>
                    <a:pt x="0" y="632"/>
                  </a:lnTo>
                  <a:lnTo>
                    <a:pt x="0" y="3"/>
                  </a:lnTo>
                  <a:lnTo>
                    <a:pt x="8" y="0"/>
                  </a:lnTo>
                  <a:lnTo>
                    <a:pt x="8" y="631"/>
                  </a:lnTo>
                  <a:close/>
                </a:path>
              </a:pathLst>
            </a:custGeom>
            <a:solidFill>
              <a:srgbClr val="B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48" name="Freeform 1388"/>
            <p:cNvSpPr>
              <a:spLocks/>
            </p:cNvSpPr>
            <p:nvPr/>
          </p:nvSpPr>
          <p:spPr bwMode="auto">
            <a:xfrm>
              <a:off x="2582" y="544"/>
              <a:ext cx="9" cy="631"/>
            </a:xfrm>
            <a:custGeom>
              <a:avLst/>
              <a:gdLst>
                <a:gd name="T0" fmla="*/ 9 w 9"/>
                <a:gd name="T1" fmla="*/ 629 h 631"/>
                <a:gd name="T2" fmla="*/ 0 w 9"/>
                <a:gd name="T3" fmla="*/ 631 h 631"/>
                <a:gd name="T4" fmla="*/ 0 w 9"/>
                <a:gd name="T5" fmla="*/ 1 h 631"/>
                <a:gd name="T6" fmla="*/ 9 w 9"/>
                <a:gd name="T7" fmla="*/ 0 h 631"/>
                <a:gd name="T8" fmla="*/ 9 w 9"/>
                <a:gd name="T9" fmla="*/ 629 h 631"/>
                <a:gd name="T10" fmla="*/ 0 60000 65536"/>
                <a:gd name="T11" fmla="*/ 0 60000 65536"/>
                <a:gd name="T12" fmla="*/ 0 60000 65536"/>
                <a:gd name="T13" fmla="*/ 0 60000 65536"/>
                <a:gd name="T14" fmla="*/ 0 60000 65536"/>
                <a:gd name="T15" fmla="*/ 0 w 9"/>
                <a:gd name="T16" fmla="*/ 0 h 631"/>
                <a:gd name="T17" fmla="*/ 9 w 9"/>
                <a:gd name="T18" fmla="*/ 631 h 631"/>
              </a:gdLst>
              <a:ahLst/>
              <a:cxnLst>
                <a:cxn ang="T10">
                  <a:pos x="T0" y="T1"/>
                </a:cxn>
                <a:cxn ang="T11">
                  <a:pos x="T2" y="T3"/>
                </a:cxn>
                <a:cxn ang="T12">
                  <a:pos x="T4" y="T5"/>
                </a:cxn>
                <a:cxn ang="T13">
                  <a:pos x="T6" y="T7"/>
                </a:cxn>
                <a:cxn ang="T14">
                  <a:pos x="T8" y="T9"/>
                </a:cxn>
              </a:cxnLst>
              <a:rect l="T15" t="T16" r="T17" b="T18"/>
              <a:pathLst>
                <a:path w="9" h="631">
                  <a:moveTo>
                    <a:pt x="9" y="629"/>
                  </a:moveTo>
                  <a:lnTo>
                    <a:pt x="0" y="631"/>
                  </a:lnTo>
                  <a:lnTo>
                    <a:pt x="0" y="1"/>
                  </a:lnTo>
                  <a:lnTo>
                    <a:pt x="9" y="0"/>
                  </a:lnTo>
                  <a:lnTo>
                    <a:pt x="9" y="629"/>
                  </a:lnTo>
                  <a:close/>
                </a:path>
              </a:pathLst>
            </a:custGeom>
            <a:solidFill>
              <a:srgbClr val="C3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49" name="Freeform 1389"/>
            <p:cNvSpPr>
              <a:spLocks/>
            </p:cNvSpPr>
            <p:nvPr/>
          </p:nvSpPr>
          <p:spPr bwMode="auto">
            <a:xfrm>
              <a:off x="2574" y="545"/>
              <a:ext cx="8" cy="631"/>
            </a:xfrm>
            <a:custGeom>
              <a:avLst/>
              <a:gdLst>
                <a:gd name="T0" fmla="*/ 8 w 8"/>
                <a:gd name="T1" fmla="*/ 630 h 631"/>
                <a:gd name="T2" fmla="*/ 0 w 8"/>
                <a:gd name="T3" fmla="*/ 631 h 631"/>
                <a:gd name="T4" fmla="*/ 0 w 8"/>
                <a:gd name="T5" fmla="*/ 1 h 631"/>
                <a:gd name="T6" fmla="*/ 8 w 8"/>
                <a:gd name="T7" fmla="*/ 0 h 631"/>
                <a:gd name="T8" fmla="*/ 8 w 8"/>
                <a:gd name="T9" fmla="*/ 630 h 631"/>
                <a:gd name="T10" fmla="*/ 0 60000 65536"/>
                <a:gd name="T11" fmla="*/ 0 60000 65536"/>
                <a:gd name="T12" fmla="*/ 0 60000 65536"/>
                <a:gd name="T13" fmla="*/ 0 60000 65536"/>
                <a:gd name="T14" fmla="*/ 0 60000 65536"/>
                <a:gd name="T15" fmla="*/ 0 w 8"/>
                <a:gd name="T16" fmla="*/ 0 h 631"/>
                <a:gd name="T17" fmla="*/ 8 w 8"/>
                <a:gd name="T18" fmla="*/ 631 h 631"/>
              </a:gdLst>
              <a:ahLst/>
              <a:cxnLst>
                <a:cxn ang="T10">
                  <a:pos x="T0" y="T1"/>
                </a:cxn>
                <a:cxn ang="T11">
                  <a:pos x="T2" y="T3"/>
                </a:cxn>
                <a:cxn ang="T12">
                  <a:pos x="T4" y="T5"/>
                </a:cxn>
                <a:cxn ang="T13">
                  <a:pos x="T6" y="T7"/>
                </a:cxn>
                <a:cxn ang="T14">
                  <a:pos x="T8" y="T9"/>
                </a:cxn>
              </a:cxnLst>
              <a:rect l="T15" t="T16" r="T17" b="T18"/>
              <a:pathLst>
                <a:path w="8" h="631">
                  <a:moveTo>
                    <a:pt x="8" y="630"/>
                  </a:moveTo>
                  <a:lnTo>
                    <a:pt x="0" y="631"/>
                  </a:lnTo>
                  <a:lnTo>
                    <a:pt x="0" y="1"/>
                  </a:lnTo>
                  <a:lnTo>
                    <a:pt x="8" y="0"/>
                  </a:lnTo>
                  <a:lnTo>
                    <a:pt x="8" y="630"/>
                  </a:lnTo>
                  <a:close/>
                </a:path>
              </a:pathLst>
            </a:custGeom>
            <a:solidFill>
              <a:srgbClr val="C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50" name="Freeform 1390"/>
            <p:cNvSpPr>
              <a:spLocks/>
            </p:cNvSpPr>
            <p:nvPr/>
          </p:nvSpPr>
          <p:spPr bwMode="auto">
            <a:xfrm>
              <a:off x="2564" y="546"/>
              <a:ext cx="10" cy="632"/>
            </a:xfrm>
            <a:custGeom>
              <a:avLst/>
              <a:gdLst>
                <a:gd name="T0" fmla="*/ 10 w 10"/>
                <a:gd name="T1" fmla="*/ 630 h 632"/>
                <a:gd name="T2" fmla="*/ 0 w 10"/>
                <a:gd name="T3" fmla="*/ 632 h 632"/>
                <a:gd name="T4" fmla="*/ 0 w 10"/>
                <a:gd name="T5" fmla="*/ 1 h 632"/>
                <a:gd name="T6" fmla="*/ 10 w 10"/>
                <a:gd name="T7" fmla="*/ 0 h 632"/>
                <a:gd name="T8" fmla="*/ 10 w 10"/>
                <a:gd name="T9" fmla="*/ 630 h 632"/>
                <a:gd name="T10" fmla="*/ 0 60000 65536"/>
                <a:gd name="T11" fmla="*/ 0 60000 65536"/>
                <a:gd name="T12" fmla="*/ 0 60000 65536"/>
                <a:gd name="T13" fmla="*/ 0 60000 65536"/>
                <a:gd name="T14" fmla="*/ 0 60000 65536"/>
                <a:gd name="T15" fmla="*/ 0 w 10"/>
                <a:gd name="T16" fmla="*/ 0 h 632"/>
                <a:gd name="T17" fmla="*/ 10 w 10"/>
                <a:gd name="T18" fmla="*/ 632 h 632"/>
              </a:gdLst>
              <a:ahLst/>
              <a:cxnLst>
                <a:cxn ang="T10">
                  <a:pos x="T0" y="T1"/>
                </a:cxn>
                <a:cxn ang="T11">
                  <a:pos x="T2" y="T3"/>
                </a:cxn>
                <a:cxn ang="T12">
                  <a:pos x="T4" y="T5"/>
                </a:cxn>
                <a:cxn ang="T13">
                  <a:pos x="T6" y="T7"/>
                </a:cxn>
                <a:cxn ang="T14">
                  <a:pos x="T8" y="T9"/>
                </a:cxn>
              </a:cxnLst>
              <a:rect l="T15" t="T16" r="T17" b="T18"/>
              <a:pathLst>
                <a:path w="10" h="632">
                  <a:moveTo>
                    <a:pt x="10" y="630"/>
                  </a:moveTo>
                  <a:lnTo>
                    <a:pt x="0" y="632"/>
                  </a:lnTo>
                  <a:lnTo>
                    <a:pt x="0" y="1"/>
                  </a:lnTo>
                  <a:lnTo>
                    <a:pt x="10" y="0"/>
                  </a:lnTo>
                  <a:lnTo>
                    <a:pt x="10" y="630"/>
                  </a:lnTo>
                  <a:close/>
                </a:path>
              </a:pathLst>
            </a:custGeom>
            <a:solidFill>
              <a:srgbClr val="D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51" name="Rectangle 1391"/>
            <p:cNvSpPr>
              <a:spLocks noChangeArrowheads="1"/>
            </p:cNvSpPr>
            <p:nvPr/>
          </p:nvSpPr>
          <p:spPr bwMode="auto">
            <a:xfrm>
              <a:off x="2555" y="547"/>
              <a:ext cx="9" cy="631"/>
            </a:xfrm>
            <a:prstGeom prst="rect">
              <a:avLst/>
            </a:prstGeom>
            <a:solidFill>
              <a:srgbClr val="D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752" name="Freeform 1392"/>
            <p:cNvSpPr>
              <a:spLocks/>
            </p:cNvSpPr>
            <p:nvPr/>
          </p:nvSpPr>
          <p:spPr bwMode="auto">
            <a:xfrm>
              <a:off x="2541" y="547"/>
              <a:ext cx="14" cy="631"/>
            </a:xfrm>
            <a:custGeom>
              <a:avLst/>
              <a:gdLst>
                <a:gd name="T0" fmla="*/ 14 w 14"/>
                <a:gd name="T1" fmla="*/ 631 h 631"/>
                <a:gd name="T2" fmla="*/ 0 w 14"/>
                <a:gd name="T3" fmla="*/ 631 h 631"/>
                <a:gd name="T4" fmla="*/ 0 w 14"/>
                <a:gd name="T5" fmla="*/ 1 h 631"/>
                <a:gd name="T6" fmla="*/ 14 w 14"/>
                <a:gd name="T7" fmla="*/ 0 h 631"/>
                <a:gd name="T8" fmla="*/ 14 w 14"/>
                <a:gd name="T9" fmla="*/ 631 h 631"/>
                <a:gd name="T10" fmla="*/ 0 60000 65536"/>
                <a:gd name="T11" fmla="*/ 0 60000 65536"/>
                <a:gd name="T12" fmla="*/ 0 60000 65536"/>
                <a:gd name="T13" fmla="*/ 0 60000 65536"/>
                <a:gd name="T14" fmla="*/ 0 60000 65536"/>
                <a:gd name="T15" fmla="*/ 0 w 14"/>
                <a:gd name="T16" fmla="*/ 0 h 631"/>
                <a:gd name="T17" fmla="*/ 14 w 14"/>
                <a:gd name="T18" fmla="*/ 631 h 631"/>
              </a:gdLst>
              <a:ahLst/>
              <a:cxnLst>
                <a:cxn ang="T10">
                  <a:pos x="T0" y="T1"/>
                </a:cxn>
                <a:cxn ang="T11">
                  <a:pos x="T2" y="T3"/>
                </a:cxn>
                <a:cxn ang="T12">
                  <a:pos x="T4" y="T5"/>
                </a:cxn>
                <a:cxn ang="T13">
                  <a:pos x="T6" y="T7"/>
                </a:cxn>
                <a:cxn ang="T14">
                  <a:pos x="T8" y="T9"/>
                </a:cxn>
              </a:cxnLst>
              <a:rect l="T15" t="T16" r="T17" b="T18"/>
              <a:pathLst>
                <a:path w="14" h="631">
                  <a:moveTo>
                    <a:pt x="14" y="631"/>
                  </a:moveTo>
                  <a:lnTo>
                    <a:pt x="0" y="631"/>
                  </a:lnTo>
                  <a:lnTo>
                    <a:pt x="0" y="1"/>
                  </a:lnTo>
                  <a:lnTo>
                    <a:pt x="14" y="0"/>
                  </a:lnTo>
                  <a:lnTo>
                    <a:pt x="14" y="631"/>
                  </a:lnTo>
                  <a:close/>
                </a:path>
              </a:pathLst>
            </a:custGeom>
            <a:solidFill>
              <a:srgbClr val="D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53" name="Rectangle 1393"/>
            <p:cNvSpPr>
              <a:spLocks noChangeArrowheads="1"/>
            </p:cNvSpPr>
            <p:nvPr/>
          </p:nvSpPr>
          <p:spPr bwMode="auto">
            <a:xfrm>
              <a:off x="2533" y="548"/>
              <a:ext cx="8" cy="630"/>
            </a:xfrm>
            <a:prstGeom prst="rect">
              <a:avLst/>
            </a:prstGeom>
            <a:solidFill>
              <a:srgbClr val="E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754" name="Freeform 1394"/>
            <p:cNvSpPr>
              <a:spLocks/>
            </p:cNvSpPr>
            <p:nvPr/>
          </p:nvSpPr>
          <p:spPr bwMode="auto">
            <a:xfrm>
              <a:off x="2525" y="547"/>
              <a:ext cx="8" cy="631"/>
            </a:xfrm>
            <a:custGeom>
              <a:avLst/>
              <a:gdLst>
                <a:gd name="T0" fmla="*/ 8 w 8"/>
                <a:gd name="T1" fmla="*/ 631 h 631"/>
                <a:gd name="T2" fmla="*/ 0 w 8"/>
                <a:gd name="T3" fmla="*/ 631 h 631"/>
                <a:gd name="T4" fmla="*/ 0 w 8"/>
                <a:gd name="T5" fmla="*/ 0 h 631"/>
                <a:gd name="T6" fmla="*/ 8 w 8"/>
                <a:gd name="T7" fmla="*/ 1 h 631"/>
                <a:gd name="T8" fmla="*/ 8 w 8"/>
                <a:gd name="T9" fmla="*/ 631 h 631"/>
                <a:gd name="T10" fmla="*/ 0 60000 65536"/>
                <a:gd name="T11" fmla="*/ 0 60000 65536"/>
                <a:gd name="T12" fmla="*/ 0 60000 65536"/>
                <a:gd name="T13" fmla="*/ 0 60000 65536"/>
                <a:gd name="T14" fmla="*/ 0 60000 65536"/>
                <a:gd name="T15" fmla="*/ 0 w 8"/>
                <a:gd name="T16" fmla="*/ 0 h 631"/>
                <a:gd name="T17" fmla="*/ 8 w 8"/>
                <a:gd name="T18" fmla="*/ 631 h 631"/>
              </a:gdLst>
              <a:ahLst/>
              <a:cxnLst>
                <a:cxn ang="T10">
                  <a:pos x="T0" y="T1"/>
                </a:cxn>
                <a:cxn ang="T11">
                  <a:pos x="T2" y="T3"/>
                </a:cxn>
                <a:cxn ang="T12">
                  <a:pos x="T4" y="T5"/>
                </a:cxn>
                <a:cxn ang="T13">
                  <a:pos x="T6" y="T7"/>
                </a:cxn>
                <a:cxn ang="T14">
                  <a:pos x="T8" y="T9"/>
                </a:cxn>
              </a:cxnLst>
              <a:rect l="T15" t="T16" r="T17" b="T18"/>
              <a:pathLst>
                <a:path w="8" h="631">
                  <a:moveTo>
                    <a:pt x="8" y="631"/>
                  </a:moveTo>
                  <a:lnTo>
                    <a:pt x="0" y="631"/>
                  </a:lnTo>
                  <a:lnTo>
                    <a:pt x="0" y="0"/>
                  </a:lnTo>
                  <a:lnTo>
                    <a:pt x="8" y="1"/>
                  </a:lnTo>
                  <a:lnTo>
                    <a:pt x="8" y="631"/>
                  </a:lnTo>
                  <a:close/>
                </a:path>
              </a:pathLst>
            </a:custGeom>
            <a:solidFill>
              <a:srgbClr val="E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55" name="Freeform 1395"/>
            <p:cNvSpPr>
              <a:spLocks/>
            </p:cNvSpPr>
            <p:nvPr/>
          </p:nvSpPr>
          <p:spPr bwMode="auto">
            <a:xfrm>
              <a:off x="2517" y="547"/>
              <a:ext cx="8" cy="631"/>
            </a:xfrm>
            <a:custGeom>
              <a:avLst/>
              <a:gdLst>
                <a:gd name="T0" fmla="*/ 8 w 8"/>
                <a:gd name="T1" fmla="*/ 631 h 631"/>
                <a:gd name="T2" fmla="*/ 0 w 8"/>
                <a:gd name="T3" fmla="*/ 630 h 631"/>
                <a:gd name="T4" fmla="*/ 0 w 8"/>
                <a:gd name="T5" fmla="*/ 0 h 631"/>
                <a:gd name="T6" fmla="*/ 8 w 8"/>
                <a:gd name="T7" fmla="*/ 0 h 631"/>
                <a:gd name="T8" fmla="*/ 8 w 8"/>
                <a:gd name="T9" fmla="*/ 631 h 631"/>
                <a:gd name="T10" fmla="*/ 0 60000 65536"/>
                <a:gd name="T11" fmla="*/ 0 60000 65536"/>
                <a:gd name="T12" fmla="*/ 0 60000 65536"/>
                <a:gd name="T13" fmla="*/ 0 60000 65536"/>
                <a:gd name="T14" fmla="*/ 0 60000 65536"/>
                <a:gd name="T15" fmla="*/ 0 w 8"/>
                <a:gd name="T16" fmla="*/ 0 h 631"/>
                <a:gd name="T17" fmla="*/ 8 w 8"/>
                <a:gd name="T18" fmla="*/ 631 h 631"/>
              </a:gdLst>
              <a:ahLst/>
              <a:cxnLst>
                <a:cxn ang="T10">
                  <a:pos x="T0" y="T1"/>
                </a:cxn>
                <a:cxn ang="T11">
                  <a:pos x="T2" y="T3"/>
                </a:cxn>
                <a:cxn ang="T12">
                  <a:pos x="T4" y="T5"/>
                </a:cxn>
                <a:cxn ang="T13">
                  <a:pos x="T6" y="T7"/>
                </a:cxn>
                <a:cxn ang="T14">
                  <a:pos x="T8" y="T9"/>
                </a:cxn>
              </a:cxnLst>
              <a:rect l="T15" t="T16" r="T17" b="T18"/>
              <a:pathLst>
                <a:path w="8" h="631">
                  <a:moveTo>
                    <a:pt x="8" y="631"/>
                  </a:moveTo>
                  <a:lnTo>
                    <a:pt x="0" y="630"/>
                  </a:lnTo>
                  <a:lnTo>
                    <a:pt x="0" y="0"/>
                  </a:lnTo>
                  <a:lnTo>
                    <a:pt x="8" y="0"/>
                  </a:lnTo>
                  <a:lnTo>
                    <a:pt x="8" y="631"/>
                  </a:lnTo>
                  <a:close/>
                </a:path>
              </a:pathLst>
            </a:custGeom>
            <a:solidFill>
              <a:srgbClr val="F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56" name="Freeform 1396"/>
            <p:cNvSpPr>
              <a:spLocks/>
            </p:cNvSpPr>
            <p:nvPr/>
          </p:nvSpPr>
          <p:spPr bwMode="auto">
            <a:xfrm>
              <a:off x="2510" y="546"/>
              <a:ext cx="7" cy="631"/>
            </a:xfrm>
            <a:custGeom>
              <a:avLst/>
              <a:gdLst>
                <a:gd name="T0" fmla="*/ 7 w 7"/>
                <a:gd name="T1" fmla="*/ 631 h 631"/>
                <a:gd name="T2" fmla="*/ 0 w 7"/>
                <a:gd name="T3" fmla="*/ 629 h 631"/>
                <a:gd name="T4" fmla="*/ 0 w 7"/>
                <a:gd name="T5" fmla="*/ 0 h 631"/>
                <a:gd name="T6" fmla="*/ 7 w 7"/>
                <a:gd name="T7" fmla="*/ 1 h 631"/>
                <a:gd name="T8" fmla="*/ 7 w 7"/>
                <a:gd name="T9" fmla="*/ 631 h 631"/>
                <a:gd name="T10" fmla="*/ 0 60000 65536"/>
                <a:gd name="T11" fmla="*/ 0 60000 65536"/>
                <a:gd name="T12" fmla="*/ 0 60000 65536"/>
                <a:gd name="T13" fmla="*/ 0 60000 65536"/>
                <a:gd name="T14" fmla="*/ 0 60000 65536"/>
                <a:gd name="T15" fmla="*/ 0 w 7"/>
                <a:gd name="T16" fmla="*/ 0 h 631"/>
                <a:gd name="T17" fmla="*/ 7 w 7"/>
                <a:gd name="T18" fmla="*/ 631 h 631"/>
              </a:gdLst>
              <a:ahLst/>
              <a:cxnLst>
                <a:cxn ang="T10">
                  <a:pos x="T0" y="T1"/>
                </a:cxn>
                <a:cxn ang="T11">
                  <a:pos x="T2" y="T3"/>
                </a:cxn>
                <a:cxn ang="T12">
                  <a:pos x="T4" y="T5"/>
                </a:cxn>
                <a:cxn ang="T13">
                  <a:pos x="T6" y="T7"/>
                </a:cxn>
                <a:cxn ang="T14">
                  <a:pos x="T8" y="T9"/>
                </a:cxn>
              </a:cxnLst>
              <a:rect l="T15" t="T16" r="T17" b="T18"/>
              <a:pathLst>
                <a:path w="7" h="631">
                  <a:moveTo>
                    <a:pt x="7" y="631"/>
                  </a:moveTo>
                  <a:lnTo>
                    <a:pt x="0" y="629"/>
                  </a:lnTo>
                  <a:lnTo>
                    <a:pt x="0" y="0"/>
                  </a:lnTo>
                  <a:lnTo>
                    <a:pt x="7" y="1"/>
                  </a:lnTo>
                  <a:lnTo>
                    <a:pt x="7" y="631"/>
                  </a:lnTo>
                  <a:close/>
                </a:path>
              </a:pathLst>
            </a:custGeom>
            <a:solidFill>
              <a:srgbClr val="F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57" name="Freeform 1397"/>
            <p:cNvSpPr>
              <a:spLocks/>
            </p:cNvSpPr>
            <p:nvPr/>
          </p:nvSpPr>
          <p:spPr bwMode="auto">
            <a:xfrm>
              <a:off x="2504" y="544"/>
              <a:ext cx="6" cy="631"/>
            </a:xfrm>
            <a:custGeom>
              <a:avLst/>
              <a:gdLst>
                <a:gd name="T0" fmla="*/ 6 w 6"/>
                <a:gd name="T1" fmla="*/ 631 h 631"/>
                <a:gd name="T2" fmla="*/ 0 w 6"/>
                <a:gd name="T3" fmla="*/ 631 h 631"/>
                <a:gd name="T4" fmla="*/ 0 w 6"/>
                <a:gd name="T5" fmla="*/ 0 h 631"/>
                <a:gd name="T6" fmla="*/ 6 w 6"/>
                <a:gd name="T7" fmla="*/ 2 h 631"/>
                <a:gd name="T8" fmla="*/ 6 w 6"/>
                <a:gd name="T9" fmla="*/ 631 h 631"/>
                <a:gd name="T10" fmla="*/ 0 60000 65536"/>
                <a:gd name="T11" fmla="*/ 0 60000 65536"/>
                <a:gd name="T12" fmla="*/ 0 60000 65536"/>
                <a:gd name="T13" fmla="*/ 0 60000 65536"/>
                <a:gd name="T14" fmla="*/ 0 60000 65536"/>
                <a:gd name="T15" fmla="*/ 0 w 6"/>
                <a:gd name="T16" fmla="*/ 0 h 631"/>
                <a:gd name="T17" fmla="*/ 6 w 6"/>
                <a:gd name="T18" fmla="*/ 631 h 631"/>
              </a:gdLst>
              <a:ahLst/>
              <a:cxnLst>
                <a:cxn ang="T10">
                  <a:pos x="T0" y="T1"/>
                </a:cxn>
                <a:cxn ang="T11">
                  <a:pos x="T2" y="T3"/>
                </a:cxn>
                <a:cxn ang="T12">
                  <a:pos x="T4" y="T5"/>
                </a:cxn>
                <a:cxn ang="T13">
                  <a:pos x="T6" y="T7"/>
                </a:cxn>
                <a:cxn ang="T14">
                  <a:pos x="T8" y="T9"/>
                </a:cxn>
              </a:cxnLst>
              <a:rect l="T15" t="T16" r="T17" b="T18"/>
              <a:pathLst>
                <a:path w="6" h="631">
                  <a:moveTo>
                    <a:pt x="6" y="631"/>
                  </a:moveTo>
                  <a:lnTo>
                    <a:pt x="0" y="631"/>
                  </a:lnTo>
                  <a:lnTo>
                    <a:pt x="0" y="0"/>
                  </a:lnTo>
                  <a:lnTo>
                    <a:pt x="6" y="2"/>
                  </a:lnTo>
                  <a:lnTo>
                    <a:pt x="6" y="63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58" name="Freeform 1398"/>
            <p:cNvSpPr>
              <a:spLocks/>
            </p:cNvSpPr>
            <p:nvPr/>
          </p:nvSpPr>
          <p:spPr bwMode="auto">
            <a:xfrm>
              <a:off x="2499" y="542"/>
              <a:ext cx="5" cy="633"/>
            </a:xfrm>
            <a:custGeom>
              <a:avLst/>
              <a:gdLst>
                <a:gd name="T0" fmla="*/ 5 w 5"/>
                <a:gd name="T1" fmla="*/ 633 h 633"/>
                <a:gd name="T2" fmla="*/ 0 w 5"/>
                <a:gd name="T3" fmla="*/ 630 h 633"/>
                <a:gd name="T4" fmla="*/ 0 w 5"/>
                <a:gd name="T5" fmla="*/ 0 h 633"/>
                <a:gd name="T6" fmla="*/ 5 w 5"/>
                <a:gd name="T7" fmla="*/ 2 h 633"/>
                <a:gd name="T8" fmla="*/ 5 w 5"/>
                <a:gd name="T9" fmla="*/ 633 h 633"/>
                <a:gd name="T10" fmla="*/ 0 60000 65536"/>
                <a:gd name="T11" fmla="*/ 0 60000 65536"/>
                <a:gd name="T12" fmla="*/ 0 60000 65536"/>
                <a:gd name="T13" fmla="*/ 0 60000 65536"/>
                <a:gd name="T14" fmla="*/ 0 60000 65536"/>
                <a:gd name="T15" fmla="*/ 0 w 5"/>
                <a:gd name="T16" fmla="*/ 0 h 633"/>
                <a:gd name="T17" fmla="*/ 5 w 5"/>
                <a:gd name="T18" fmla="*/ 633 h 633"/>
              </a:gdLst>
              <a:ahLst/>
              <a:cxnLst>
                <a:cxn ang="T10">
                  <a:pos x="T0" y="T1"/>
                </a:cxn>
                <a:cxn ang="T11">
                  <a:pos x="T2" y="T3"/>
                </a:cxn>
                <a:cxn ang="T12">
                  <a:pos x="T4" y="T5"/>
                </a:cxn>
                <a:cxn ang="T13">
                  <a:pos x="T6" y="T7"/>
                </a:cxn>
                <a:cxn ang="T14">
                  <a:pos x="T8" y="T9"/>
                </a:cxn>
              </a:cxnLst>
              <a:rect l="T15" t="T16" r="T17" b="T18"/>
              <a:pathLst>
                <a:path w="5" h="633">
                  <a:moveTo>
                    <a:pt x="5" y="633"/>
                  </a:moveTo>
                  <a:lnTo>
                    <a:pt x="0" y="630"/>
                  </a:lnTo>
                  <a:lnTo>
                    <a:pt x="0" y="0"/>
                  </a:lnTo>
                  <a:lnTo>
                    <a:pt x="5" y="2"/>
                  </a:lnTo>
                  <a:lnTo>
                    <a:pt x="5" y="63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59" name="Freeform 1399"/>
            <p:cNvSpPr>
              <a:spLocks/>
            </p:cNvSpPr>
            <p:nvPr/>
          </p:nvSpPr>
          <p:spPr bwMode="auto">
            <a:xfrm>
              <a:off x="2495" y="541"/>
              <a:ext cx="4" cy="631"/>
            </a:xfrm>
            <a:custGeom>
              <a:avLst/>
              <a:gdLst>
                <a:gd name="T0" fmla="*/ 4 w 4"/>
                <a:gd name="T1" fmla="*/ 631 h 631"/>
                <a:gd name="T2" fmla="*/ 0 w 4"/>
                <a:gd name="T3" fmla="*/ 630 h 631"/>
                <a:gd name="T4" fmla="*/ 0 w 4"/>
                <a:gd name="T5" fmla="*/ 0 h 631"/>
                <a:gd name="T6" fmla="*/ 4 w 4"/>
                <a:gd name="T7" fmla="*/ 1 h 631"/>
                <a:gd name="T8" fmla="*/ 4 w 4"/>
                <a:gd name="T9" fmla="*/ 631 h 631"/>
                <a:gd name="T10" fmla="*/ 0 60000 65536"/>
                <a:gd name="T11" fmla="*/ 0 60000 65536"/>
                <a:gd name="T12" fmla="*/ 0 60000 65536"/>
                <a:gd name="T13" fmla="*/ 0 60000 65536"/>
                <a:gd name="T14" fmla="*/ 0 60000 65536"/>
                <a:gd name="T15" fmla="*/ 0 w 4"/>
                <a:gd name="T16" fmla="*/ 0 h 631"/>
                <a:gd name="T17" fmla="*/ 4 w 4"/>
                <a:gd name="T18" fmla="*/ 631 h 631"/>
              </a:gdLst>
              <a:ahLst/>
              <a:cxnLst>
                <a:cxn ang="T10">
                  <a:pos x="T0" y="T1"/>
                </a:cxn>
                <a:cxn ang="T11">
                  <a:pos x="T2" y="T3"/>
                </a:cxn>
                <a:cxn ang="T12">
                  <a:pos x="T4" y="T5"/>
                </a:cxn>
                <a:cxn ang="T13">
                  <a:pos x="T6" y="T7"/>
                </a:cxn>
                <a:cxn ang="T14">
                  <a:pos x="T8" y="T9"/>
                </a:cxn>
              </a:cxnLst>
              <a:rect l="T15" t="T16" r="T17" b="T18"/>
              <a:pathLst>
                <a:path w="4" h="631">
                  <a:moveTo>
                    <a:pt x="4" y="631"/>
                  </a:moveTo>
                  <a:lnTo>
                    <a:pt x="0" y="630"/>
                  </a:lnTo>
                  <a:lnTo>
                    <a:pt x="0" y="0"/>
                  </a:lnTo>
                  <a:lnTo>
                    <a:pt x="4" y="1"/>
                  </a:lnTo>
                  <a:lnTo>
                    <a:pt x="4" y="631"/>
                  </a:lnTo>
                  <a:close/>
                </a:path>
              </a:pathLst>
            </a:custGeom>
            <a:solidFill>
              <a:srgbClr val="F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60" name="Freeform 1400"/>
            <p:cNvSpPr>
              <a:spLocks/>
            </p:cNvSpPr>
            <p:nvPr/>
          </p:nvSpPr>
          <p:spPr bwMode="auto">
            <a:xfrm>
              <a:off x="2492" y="538"/>
              <a:ext cx="3" cy="633"/>
            </a:xfrm>
            <a:custGeom>
              <a:avLst/>
              <a:gdLst>
                <a:gd name="T0" fmla="*/ 3 w 3"/>
                <a:gd name="T1" fmla="*/ 633 h 633"/>
                <a:gd name="T2" fmla="*/ 0 w 3"/>
                <a:gd name="T3" fmla="*/ 631 h 633"/>
                <a:gd name="T4" fmla="*/ 0 w 3"/>
                <a:gd name="T5" fmla="*/ 0 h 633"/>
                <a:gd name="T6" fmla="*/ 3 w 3"/>
                <a:gd name="T7" fmla="*/ 3 h 633"/>
                <a:gd name="T8" fmla="*/ 3 w 3"/>
                <a:gd name="T9" fmla="*/ 633 h 633"/>
                <a:gd name="T10" fmla="*/ 0 60000 65536"/>
                <a:gd name="T11" fmla="*/ 0 60000 65536"/>
                <a:gd name="T12" fmla="*/ 0 60000 65536"/>
                <a:gd name="T13" fmla="*/ 0 60000 65536"/>
                <a:gd name="T14" fmla="*/ 0 60000 65536"/>
                <a:gd name="T15" fmla="*/ 0 w 3"/>
                <a:gd name="T16" fmla="*/ 0 h 633"/>
                <a:gd name="T17" fmla="*/ 3 w 3"/>
                <a:gd name="T18" fmla="*/ 633 h 633"/>
              </a:gdLst>
              <a:ahLst/>
              <a:cxnLst>
                <a:cxn ang="T10">
                  <a:pos x="T0" y="T1"/>
                </a:cxn>
                <a:cxn ang="T11">
                  <a:pos x="T2" y="T3"/>
                </a:cxn>
                <a:cxn ang="T12">
                  <a:pos x="T4" y="T5"/>
                </a:cxn>
                <a:cxn ang="T13">
                  <a:pos x="T6" y="T7"/>
                </a:cxn>
                <a:cxn ang="T14">
                  <a:pos x="T8" y="T9"/>
                </a:cxn>
              </a:cxnLst>
              <a:rect l="T15" t="T16" r="T17" b="T18"/>
              <a:pathLst>
                <a:path w="3" h="633">
                  <a:moveTo>
                    <a:pt x="3" y="633"/>
                  </a:moveTo>
                  <a:lnTo>
                    <a:pt x="0" y="631"/>
                  </a:lnTo>
                  <a:lnTo>
                    <a:pt x="0" y="0"/>
                  </a:lnTo>
                  <a:lnTo>
                    <a:pt x="3" y="3"/>
                  </a:lnTo>
                  <a:lnTo>
                    <a:pt x="3" y="633"/>
                  </a:lnTo>
                  <a:close/>
                </a:path>
              </a:pathLst>
            </a:custGeom>
            <a:solidFill>
              <a:srgbClr val="F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61" name="Freeform 1401"/>
            <p:cNvSpPr>
              <a:spLocks/>
            </p:cNvSpPr>
            <p:nvPr/>
          </p:nvSpPr>
          <p:spPr bwMode="auto">
            <a:xfrm>
              <a:off x="2490" y="536"/>
              <a:ext cx="2" cy="633"/>
            </a:xfrm>
            <a:custGeom>
              <a:avLst/>
              <a:gdLst>
                <a:gd name="T0" fmla="*/ 2 w 2"/>
                <a:gd name="T1" fmla="*/ 633 h 633"/>
                <a:gd name="T2" fmla="*/ 0 w 2"/>
                <a:gd name="T3" fmla="*/ 630 h 633"/>
                <a:gd name="T4" fmla="*/ 0 w 2"/>
                <a:gd name="T5" fmla="*/ 0 h 633"/>
                <a:gd name="T6" fmla="*/ 2 w 2"/>
                <a:gd name="T7" fmla="*/ 2 h 633"/>
                <a:gd name="T8" fmla="*/ 2 w 2"/>
                <a:gd name="T9" fmla="*/ 633 h 633"/>
                <a:gd name="T10" fmla="*/ 0 60000 65536"/>
                <a:gd name="T11" fmla="*/ 0 60000 65536"/>
                <a:gd name="T12" fmla="*/ 0 60000 65536"/>
                <a:gd name="T13" fmla="*/ 0 60000 65536"/>
                <a:gd name="T14" fmla="*/ 0 60000 65536"/>
                <a:gd name="T15" fmla="*/ 0 w 2"/>
                <a:gd name="T16" fmla="*/ 0 h 633"/>
                <a:gd name="T17" fmla="*/ 2 w 2"/>
                <a:gd name="T18" fmla="*/ 633 h 633"/>
              </a:gdLst>
              <a:ahLst/>
              <a:cxnLst>
                <a:cxn ang="T10">
                  <a:pos x="T0" y="T1"/>
                </a:cxn>
                <a:cxn ang="T11">
                  <a:pos x="T2" y="T3"/>
                </a:cxn>
                <a:cxn ang="T12">
                  <a:pos x="T4" y="T5"/>
                </a:cxn>
                <a:cxn ang="T13">
                  <a:pos x="T6" y="T7"/>
                </a:cxn>
                <a:cxn ang="T14">
                  <a:pos x="T8" y="T9"/>
                </a:cxn>
              </a:cxnLst>
              <a:rect l="T15" t="T16" r="T17" b="T18"/>
              <a:pathLst>
                <a:path w="2" h="633">
                  <a:moveTo>
                    <a:pt x="2" y="633"/>
                  </a:moveTo>
                  <a:lnTo>
                    <a:pt x="0" y="630"/>
                  </a:lnTo>
                  <a:lnTo>
                    <a:pt x="0" y="0"/>
                  </a:lnTo>
                  <a:lnTo>
                    <a:pt x="2" y="2"/>
                  </a:lnTo>
                  <a:lnTo>
                    <a:pt x="2" y="633"/>
                  </a:lnTo>
                  <a:close/>
                </a:path>
              </a:pathLst>
            </a:custGeom>
            <a:solidFill>
              <a:srgbClr val="E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62" name="Freeform 1402"/>
            <p:cNvSpPr>
              <a:spLocks/>
            </p:cNvSpPr>
            <p:nvPr/>
          </p:nvSpPr>
          <p:spPr bwMode="auto">
            <a:xfrm>
              <a:off x="2489" y="534"/>
              <a:ext cx="1" cy="632"/>
            </a:xfrm>
            <a:custGeom>
              <a:avLst/>
              <a:gdLst>
                <a:gd name="T0" fmla="*/ 1 w 1"/>
                <a:gd name="T1" fmla="*/ 632 h 632"/>
                <a:gd name="T2" fmla="*/ 0 w 1"/>
                <a:gd name="T3" fmla="*/ 629 h 632"/>
                <a:gd name="T4" fmla="*/ 0 w 1"/>
                <a:gd name="T5" fmla="*/ 0 h 632"/>
                <a:gd name="T6" fmla="*/ 1 w 1"/>
                <a:gd name="T7" fmla="*/ 2 h 632"/>
                <a:gd name="T8" fmla="*/ 1 w 1"/>
                <a:gd name="T9" fmla="*/ 632 h 632"/>
                <a:gd name="T10" fmla="*/ 0 60000 65536"/>
                <a:gd name="T11" fmla="*/ 0 60000 65536"/>
                <a:gd name="T12" fmla="*/ 0 60000 65536"/>
                <a:gd name="T13" fmla="*/ 0 60000 65536"/>
                <a:gd name="T14" fmla="*/ 0 60000 65536"/>
                <a:gd name="T15" fmla="*/ 0 w 1"/>
                <a:gd name="T16" fmla="*/ 0 h 632"/>
                <a:gd name="T17" fmla="*/ 1 w 1"/>
                <a:gd name="T18" fmla="*/ 632 h 632"/>
              </a:gdLst>
              <a:ahLst/>
              <a:cxnLst>
                <a:cxn ang="T10">
                  <a:pos x="T0" y="T1"/>
                </a:cxn>
                <a:cxn ang="T11">
                  <a:pos x="T2" y="T3"/>
                </a:cxn>
                <a:cxn ang="T12">
                  <a:pos x="T4" y="T5"/>
                </a:cxn>
                <a:cxn ang="T13">
                  <a:pos x="T6" y="T7"/>
                </a:cxn>
                <a:cxn ang="T14">
                  <a:pos x="T8" y="T9"/>
                </a:cxn>
              </a:cxnLst>
              <a:rect l="T15" t="T16" r="T17" b="T18"/>
              <a:pathLst>
                <a:path w="1" h="632">
                  <a:moveTo>
                    <a:pt x="1" y="632"/>
                  </a:moveTo>
                  <a:lnTo>
                    <a:pt x="0" y="629"/>
                  </a:lnTo>
                  <a:lnTo>
                    <a:pt x="0" y="0"/>
                  </a:lnTo>
                  <a:lnTo>
                    <a:pt x="1" y="2"/>
                  </a:lnTo>
                  <a:lnTo>
                    <a:pt x="1" y="632"/>
                  </a:lnTo>
                  <a:close/>
                </a:path>
              </a:pathLst>
            </a:custGeom>
            <a:solidFill>
              <a:srgbClr val="E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63" name="Freeform 1403"/>
            <p:cNvSpPr>
              <a:spLocks/>
            </p:cNvSpPr>
            <p:nvPr/>
          </p:nvSpPr>
          <p:spPr bwMode="auto">
            <a:xfrm>
              <a:off x="2489" y="506"/>
              <a:ext cx="145" cy="42"/>
            </a:xfrm>
            <a:custGeom>
              <a:avLst/>
              <a:gdLst>
                <a:gd name="T0" fmla="*/ 93 w 145"/>
                <a:gd name="T1" fmla="*/ 0 h 42"/>
                <a:gd name="T2" fmla="*/ 102 w 145"/>
                <a:gd name="T3" fmla="*/ 0 h 42"/>
                <a:gd name="T4" fmla="*/ 110 w 145"/>
                <a:gd name="T5" fmla="*/ 1 h 42"/>
                <a:gd name="T6" fmla="*/ 117 w 145"/>
                <a:gd name="T7" fmla="*/ 1 h 42"/>
                <a:gd name="T8" fmla="*/ 124 w 145"/>
                <a:gd name="T9" fmla="*/ 3 h 42"/>
                <a:gd name="T10" fmla="*/ 130 w 145"/>
                <a:gd name="T11" fmla="*/ 4 h 42"/>
                <a:gd name="T12" fmla="*/ 135 w 145"/>
                <a:gd name="T13" fmla="*/ 6 h 42"/>
                <a:gd name="T14" fmla="*/ 139 w 145"/>
                <a:gd name="T15" fmla="*/ 7 h 42"/>
                <a:gd name="T16" fmla="*/ 143 w 145"/>
                <a:gd name="T17" fmla="*/ 9 h 42"/>
                <a:gd name="T18" fmla="*/ 144 w 145"/>
                <a:gd name="T19" fmla="*/ 12 h 42"/>
                <a:gd name="T20" fmla="*/ 145 w 145"/>
                <a:gd name="T21" fmla="*/ 15 h 42"/>
                <a:gd name="T22" fmla="*/ 145 w 145"/>
                <a:gd name="T23" fmla="*/ 17 h 42"/>
                <a:gd name="T24" fmla="*/ 143 w 145"/>
                <a:gd name="T25" fmla="*/ 21 h 42"/>
                <a:gd name="T26" fmla="*/ 139 w 145"/>
                <a:gd name="T27" fmla="*/ 24 h 42"/>
                <a:gd name="T28" fmla="*/ 135 w 145"/>
                <a:gd name="T29" fmla="*/ 26 h 42"/>
                <a:gd name="T30" fmla="*/ 130 w 145"/>
                <a:gd name="T31" fmla="*/ 29 h 42"/>
                <a:gd name="T32" fmla="*/ 124 w 145"/>
                <a:gd name="T33" fmla="*/ 31 h 42"/>
                <a:gd name="T34" fmla="*/ 118 w 145"/>
                <a:gd name="T35" fmla="*/ 33 h 42"/>
                <a:gd name="T36" fmla="*/ 110 w 145"/>
                <a:gd name="T37" fmla="*/ 35 h 42"/>
                <a:gd name="T38" fmla="*/ 102 w 145"/>
                <a:gd name="T39" fmla="*/ 38 h 42"/>
                <a:gd name="T40" fmla="*/ 93 w 145"/>
                <a:gd name="T41" fmla="*/ 39 h 42"/>
                <a:gd name="T42" fmla="*/ 85 w 145"/>
                <a:gd name="T43" fmla="*/ 40 h 42"/>
                <a:gd name="T44" fmla="*/ 75 w 145"/>
                <a:gd name="T45" fmla="*/ 41 h 42"/>
                <a:gd name="T46" fmla="*/ 66 w 145"/>
                <a:gd name="T47" fmla="*/ 41 h 42"/>
                <a:gd name="T48" fmla="*/ 52 w 145"/>
                <a:gd name="T49" fmla="*/ 42 h 42"/>
                <a:gd name="T50" fmla="*/ 44 w 145"/>
                <a:gd name="T51" fmla="*/ 42 h 42"/>
                <a:gd name="T52" fmla="*/ 36 w 145"/>
                <a:gd name="T53" fmla="*/ 41 h 42"/>
                <a:gd name="T54" fmla="*/ 28 w 145"/>
                <a:gd name="T55" fmla="*/ 41 h 42"/>
                <a:gd name="T56" fmla="*/ 21 w 145"/>
                <a:gd name="T57" fmla="*/ 40 h 42"/>
                <a:gd name="T58" fmla="*/ 15 w 145"/>
                <a:gd name="T59" fmla="*/ 38 h 42"/>
                <a:gd name="T60" fmla="*/ 10 w 145"/>
                <a:gd name="T61" fmla="*/ 36 h 42"/>
                <a:gd name="T62" fmla="*/ 6 w 145"/>
                <a:gd name="T63" fmla="*/ 35 h 42"/>
                <a:gd name="T64" fmla="*/ 3 w 145"/>
                <a:gd name="T65" fmla="*/ 32 h 42"/>
                <a:gd name="T66" fmla="*/ 1 w 145"/>
                <a:gd name="T67" fmla="*/ 30 h 42"/>
                <a:gd name="T68" fmla="*/ 0 w 145"/>
                <a:gd name="T69" fmla="*/ 28 h 42"/>
                <a:gd name="T70" fmla="*/ 0 w 145"/>
                <a:gd name="T71" fmla="*/ 25 h 42"/>
                <a:gd name="T72" fmla="*/ 3 w 145"/>
                <a:gd name="T73" fmla="*/ 21 h 42"/>
                <a:gd name="T74" fmla="*/ 6 w 145"/>
                <a:gd name="T75" fmla="*/ 18 h 42"/>
                <a:gd name="T76" fmla="*/ 10 w 145"/>
                <a:gd name="T77" fmla="*/ 16 h 42"/>
                <a:gd name="T78" fmla="*/ 15 w 145"/>
                <a:gd name="T79" fmla="*/ 13 h 42"/>
                <a:gd name="T80" fmla="*/ 21 w 145"/>
                <a:gd name="T81" fmla="*/ 11 h 42"/>
                <a:gd name="T82" fmla="*/ 28 w 145"/>
                <a:gd name="T83" fmla="*/ 9 h 42"/>
                <a:gd name="T84" fmla="*/ 35 w 145"/>
                <a:gd name="T85" fmla="*/ 6 h 42"/>
                <a:gd name="T86" fmla="*/ 43 w 145"/>
                <a:gd name="T87" fmla="*/ 5 h 42"/>
                <a:gd name="T88" fmla="*/ 52 w 145"/>
                <a:gd name="T89" fmla="*/ 4 h 42"/>
                <a:gd name="T90" fmla="*/ 61 w 145"/>
                <a:gd name="T91" fmla="*/ 2 h 42"/>
                <a:gd name="T92" fmla="*/ 69 w 145"/>
                <a:gd name="T93" fmla="*/ 1 h 42"/>
                <a:gd name="T94" fmla="*/ 79 w 145"/>
                <a:gd name="T95" fmla="*/ 1 h 42"/>
                <a:gd name="T96" fmla="*/ 93 w 145"/>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5"/>
                <a:gd name="T148" fmla="*/ 0 h 42"/>
                <a:gd name="T149" fmla="*/ 145 w 145"/>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5" h="42">
                  <a:moveTo>
                    <a:pt x="93" y="0"/>
                  </a:moveTo>
                  <a:lnTo>
                    <a:pt x="102" y="0"/>
                  </a:lnTo>
                  <a:lnTo>
                    <a:pt x="110" y="1"/>
                  </a:lnTo>
                  <a:lnTo>
                    <a:pt x="117" y="1"/>
                  </a:lnTo>
                  <a:lnTo>
                    <a:pt x="124" y="3"/>
                  </a:lnTo>
                  <a:lnTo>
                    <a:pt x="130" y="4"/>
                  </a:lnTo>
                  <a:lnTo>
                    <a:pt x="135" y="6"/>
                  </a:lnTo>
                  <a:lnTo>
                    <a:pt x="139" y="7"/>
                  </a:lnTo>
                  <a:lnTo>
                    <a:pt x="143" y="9"/>
                  </a:lnTo>
                  <a:lnTo>
                    <a:pt x="144" y="12"/>
                  </a:lnTo>
                  <a:lnTo>
                    <a:pt x="145" y="15"/>
                  </a:lnTo>
                  <a:lnTo>
                    <a:pt x="145" y="17"/>
                  </a:lnTo>
                  <a:lnTo>
                    <a:pt x="143" y="21"/>
                  </a:lnTo>
                  <a:lnTo>
                    <a:pt x="139" y="24"/>
                  </a:lnTo>
                  <a:lnTo>
                    <a:pt x="135" y="26"/>
                  </a:lnTo>
                  <a:lnTo>
                    <a:pt x="130" y="29"/>
                  </a:lnTo>
                  <a:lnTo>
                    <a:pt x="124" y="31"/>
                  </a:lnTo>
                  <a:lnTo>
                    <a:pt x="118" y="33"/>
                  </a:lnTo>
                  <a:lnTo>
                    <a:pt x="110" y="35"/>
                  </a:lnTo>
                  <a:lnTo>
                    <a:pt x="102" y="38"/>
                  </a:lnTo>
                  <a:lnTo>
                    <a:pt x="93" y="39"/>
                  </a:lnTo>
                  <a:lnTo>
                    <a:pt x="85" y="40"/>
                  </a:lnTo>
                  <a:lnTo>
                    <a:pt x="75" y="41"/>
                  </a:lnTo>
                  <a:lnTo>
                    <a:pt x="66" y="41"/>
                  </a:lnTo>
                  <a:lnTo>
                    <a:pt x="52" y="42"/>
                  </a:lnTo>
                  <a:lnTo>
                    <a:pt x="44" y="42"/>
                  </a:lnTo>
                  <a:lnTo>
                    <a:pt x="36" y="41"/>
                  </a:lnTo>
                  <a:lnTo>
                    <a:pt x="28" y="41"/>
                  </a:lnTo>
                  <a:lnTo>
                    <a:pt x="21" y="40"/>
                  </a:lnTo>
                  <a:lnTo>
                    <a:pt x="15" y="38"/>
                  </a:lnTo>
                  <a:lnTo>
                    <a:pt x="10" y="36"/>
                  </a:lnTo>
                  <a:lnTo>
                    <a:pt x="6" y="35"/>
                  </a:lnTo>
                  <a:lnTo>
                    <a:pt x="3" y="32"/>
                  </a:lnTo>
                  <a:lnTo>
                    <a:pt x="1" y="30"/>
                  </a:lnTo>
                  <a:lnTo>
                    <a:pt x="0" y="28"/>
                  </a:lnTo>
                  <a:lnTo>
                    <a:pt x="0" y="25"/>
                  </a:lnTo>
                  <a:lnTo>
                    <a:pt x="3" y="21"/>
                  </a:lnTo>
                  <a:lnTo>
                    <a:pt x="6" y="18"/>
                  </a:lnTo>
                  <a:lnTo>
                    <a:pt x="10" y="16"/>
                  </a:lnTo>
                  <a:lnTo>
                    <a:pt x="15" y="13"/>
                  </a:lnTo>
                  <a:lnTo>
                    <a:pt x="21" y="11"/>
                  </a:lnTo>
                  <a:lnTo>
                    <a:pt x="28" y="9"/>
                  </a:lnTo>
                  <a:lnTo>
                    <a:pt x="35" y="6"/>
                  </a:lnTo>
                  <a:lnTo>
                    <a:pt x="43" y="5"/>
                  </a:lnTo>
                  <a:lnTo>
                    <a:pt x="52" y="4"/>
                  </a:lnTo>
                  <a:lnTo>
                    <a:pt x="61" y="2"/>
                  </a:lnTo>
                  <a:lnTo>
                    <a:pt x="69" y="1"/>
                  </a:lnTo>
                  <a:lnTo>
                    <a:pt x="79" y="1"/>
                  </a:lnTo>
                  <a:lnTo>
                    <a:pt x="93" y="0"/>
                  </a:lnTo>
                  <a:close/>
                </a:path>
              </a:pathLst>
            </a:custGeom>
            <a:solidFill>
              <a:srgbClr val="B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64" name="Freeform 1404"/>
            <p:cNvSpPr>
              <a:spLocks/>
            </p:cNvSpPr>
            <p:nvPr/>
          </p:nvSpPr>
          <p:spPr bwMode="auto">
            <a:xfrm>
              <a:off x="2489" y="1150"/>
              <a:ext cx="145" cy="28"/>
            </a:xfrm>
            <a:custGeom>
              <a:avLst/>
              <a:gdLst>
                <a:gd name="T0" fmla="*/ 145 w 145"/>
                <a:gd name="T1" fmla="*/ 0 h 28"/>
                <a:gd name="T2" fmla="*/ 145 w 145"/>
                <a:gd name="T3" fmla="*/ 3 h 28"/>
                <a:gd name="T4" fmla="*/ 143 w 145"/>
                <a:gd name="T5" fmla="*/ 7 h 28"/>
                <a:gd name="T6" fmla="*/ 139 w 145"/>
                <a:gd name="T7" fmla="*/ 10 h 28"/>
                <a:gd name="T8" fmla="*/ 135 w 145"/>
                <a:gd name="T9" fmla="*/ 12 h 28"/>
                <a:gd name="T10" fmla="*/ 130 w 145"/>
                <a:gd name="T11" fmla="*/ 15 h 28"/>
                <a:gd name="T12" fmla="*/ 124 w 145"/>
                <a:gd name="T13" fmla="*/ 17 h 28"/>
                <a:gd name="T14" fmla="*/ 118 w 145"/>
                <a:gd name="T15" fmla="*/ 19 h 28"/>
                <a:gd name="T16" fmla="*/ 110 w 145"/>
                <a:gd name="T17" fmla="*/ 22 h 28"/>
                <a:gd name="T18" fmla="*/ 102 w 145"/>
                <a:gd name="T19" fmla="*/ 23 h 28"/>
                <a:gd name="T20" fmla="*/ 93 w 145"/>
                <a:gd name="T21" fmla="*/ 25 h 28"/>
                <a:gd name="T22" fmla="*/ 85 w 145"/>
                <a:gd name="T23" fmla="*/ 26 h 28"/>
                <a:gd name="T24" fmla="*/ 75 w 145"/>
                <a:gd name="T25" fmla="*/ 28 h 28"/>
                <a:gd name="T26" fmla="*/ 66 w 145"/>
                <a:gd name="T27" fmla="*/ 28 h 28"/>
                <a:gd name="T28" fmla="*/ 52 w 145"/>
                <a:gd name="T29" fmla="*/ 28 h 28"/>
                <a:gd name="T30" fmla="*/ 44 w 145"/>
                <a:gd name="T31" fmla="*/ 28 h 28"/>
                <a:gd name="T32" fmla="*/ 36 w 145"/>
                <a:gd name="T33" fmla="*/ 28 h 28"/>
                <a:gd name="T34" fmla="*/ 28 w 145"/>
                <a:gd name="T35" fmla="*/ 27 h 28"/>
                <a:gd name="T36" fmla="*/ 21 w 145"/>
                <a:gd name="T37" fmla="*/ 25 h 28"/>
                <a:gd name="T38" fmla="*/ 15 w 145"/>
                <a:gd name="T39" fmla="*/ 25 h 28"/>
                <a:gd name="T40" fmla="*/ 10 w 145"/>
                <a:gd name="T41" fmla="*/ 22 h 28"/>
                <a:gd name="T42" fmla="*/ 6 w 145"/>
                <a:gd name="T43" fmla="*/ 21 h 28"/>
                <a:gd name="T44" fmla="*/ 3 w 145"/>
                <a:gd name="T45" fmla="*/ 19 h 28"/>
                <a:gd name="T46" fmla="*/ 1 w 145"/>
                <a:gd name="T47" fmla="*/ 16 h 28"/>
                <a:gd name="T48" fmla="*/ 0 w 145"/>
                <a:gd name="T49" fmla="*/ 13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5"/>
                <a:gd name="T76" fmla="*/ 0 h 28"/>
                <a:gd name="T77" fmla="*/ 145 w 145"/>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5" h="28">
                  <a:moveTo>
                    <a:pt x="145" y="0"/>
                  </a:moveTo>
                  <a:lnTo>
                    <a:pt x="145" y="3"/>
                  </a:lnTo>
                  <a:lnTo>
                    <a:pt x="143" y="7"/>
                  </a:lnTo>
                  <a:lnTo>
                    <a:pt x="139" y="10"/>
                  </a:lnTo>
                  <a:lnTo>
                    <a:pt x="135" y="12"/>
                  </a:lnTo>
                  <a:lnTo>
                    <a:pt x="130" y="15"/>
                  </a:lnTo>
                  <a:lnTo>
                    <a:pt x="124" y="17"/>
                  </a:lnTo>
                  <a:lnTo>
                    <a:pt x="118" y="19"/>
                  </a:lnTo>
                  <a:lnTo>
                    <a:pt x="110" y="22"/>
                  </a:lnTo>
                  <a:lnTo>
                    <a:pt x="102" y="23"/>
                  </a:lnTo>
                  <a:lnTo>
                    <a:pt x="93" y="25"/>
                  </a:lnTo>
                  <a:lnTo>
                    <a:pt x="85" y="26"/>
                  </a:lnTo>
                  <a:lnTo>
                    <a:pt x="75" y="28"/>
                  </a:lnTo>
                  <a:lnTo>
                    <a:pt x="66" y="28"/>
                  </a:lnTo>
                  <a:lnTo>
                    <a:pt x="52" y="28"/>
                  </a:lnTo>
                  <a:lnTo>
                    <a:pt x="44" y="28"/>
                  </a:lnTo>
                  <a:lnTo>
                    <a:pt x="36" y="28"/>
                  </a:lnTo>
                  <a:lnTo>
                    <a:pt x="28" y="27"/>
                  </a:lnTo>
                  <a:lnTo>
                    <a:pt x="21" y="25"/>
                  </a:lnTo>
                  <a:lnTo>
                    <a:pt x="15" y="25"/>
                  </a:lnTo>
                  <a:lnTo>
                    <a:pt x="10" y="22"/>
                  </a:lnTo>
                  <a:lnTo>
                    <a:pt x="6" y="21"/>
                  </a:lnTo>
                  <a:lnTo>
                    <a:pt x="3" y="19"/>
                  </a:lnTo>
                  <a:lnTo>
                    <a:pt x="1" y="16"/>
                  </a:lnTo>
                  <a:lnTo>
                    <a:pt x="0" y="1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765" name="Freeform 1405"/>
            <p:cNvSpPr>
              <a:spLocks/>
            </p:cNvSpPr>
            <p:nvPr/>
          </p:nvSpPr>
          <p:spPr bwMode="auto">
            <a:xfrm>
              <a:off x="2489" y="506"/>
              <a:ext cx="145" cy="42"/>
            </a:xfrm>
            <a:custGeom>
              <a:avLst/>
              <a:gdLst>
                <a:gd name="T0" fmla="*/ 93 w 145"/>
                <a:gd name="T1" fmla="*/ 0 h 42"/>
                <a:gd name="T2" fmla="*/ 102 w 145"/>
                <a:gd name="T3" fmla="*/ 0 h 42"/>
                <a:gd name="T4" fmla="*/ 110 w 145"/>
                <a:gd name="T5" fmla="*/ 1 h 42"/>
                <a:gd name="T6" fmla="*/ 117 w 145"/>
                <a:gd name="T7" fmla="*/ 1 h 42"/>
                <a:gd name="T8" fmla="*/ 124 w 145"/>
                <a:gd name="T9" fmla="*/ 3 h 42"/>
                <a:gd name="T10" fmla="*/ 130 w 145"/>
                <a:gd name="T11" fmla="*/ 4 h 42"/>
                <a:gd name="T12" fmla="*/ 135 w 145"/>
                <a:gd name="T13" fmla="*/ 6 h 42"/>
                <a:gd name="T14" fmla="*/ 139 w 145"/>
                <a:gd name="T15" fmla="*/ 7 h 42"/>
                <a:gd name="T16" fmla="*/ 143 w 145"/>
                <a:gd name="T17" fmla="*/ 9 h 42"/>
                <a:gd name="T18" fmla="*/ 144 w 145"/>
                <a:gd name="T19" fmla="*/ 12 h 42"/>
                <a:gd name="T20" fmla="*/ 145 w 145"/>
                <a:gd name="T21" fmla="*/ 15 h 42"/>
                <a:gd name="T22" fmla="*/ 145 w 145"/>
                <a:gd name="T23" fmla="*/ 17 h 42"/>
                <a:gd name="T24" fmla="*/ 143 w 145"/>
                <a:gd name="T25" fmla="*/ 21 h 42"/>
                <a:gd name="T26" fmla="*/ 139 w 145"/>
                <a:gd name="T27" fmla="*/ 24 h 42"/>
                <a:gd name="T28" fmla="*/ 135 w 145"/>
                <a:gd name="T29" fmla="*/ 26 h 42"/>
                <a:gd name="T30" fmla="*/ 130 w 145"/>
                <a:gd name="T31" fmla="*/ 29 h 42"/>
                <a:gd name="T32" fmla="*/ 124 w 145"/>
                <a:gd name="T33" fmla="*/ 31 h 42"/>
                <a:gd name="T34" fmla="*/ 118 w 145"/>
                <a:gd name="T35" fmla="*/ 33 h 42"/>
                <a:gd name="T36" fmla="*/ 110 w 145"/>
                <a:gd name="T37" fmla="*/ 35 h 42"/>
                <a:gd name="T38" fmla="*/ 102 w 145"/>
                <a:gd name="T39" fmla="*/ 38 h 42"/>
                <a:gd name="T40" fmla="*/ 93 w 145"/>
                <a:gd name="T41" fmla="*/ 39 h 42"/>
                <a:gd name="T42" fmla="*/ 85 w 145"/>
                <a:gd name="T43" fmla="*/ 40 h 42"/>
                <a:gd name="T44" fmla="*/ 75 w 145"/>
                <a:gd name="T45" fmla="*/ 41 h 42"/>
                <a:gd name="T46" fmla="*/ 66 w 145"/>
                <a:gd name="T47" fmla="*/ 41 h 42"/>
                <a:gd name="T48" fmla="*/ 52 w 145"/>
                <a:gd name="T49" fmla="*/ 42 h 42"/>
                <a:gd name="T50" fmla="*/ 44 w 145"/>
                <a:gd name="T51" fmla="*/ 42 h 42"/>
                <a:gd name="T52" fmla="*/ 36 w 145"/>
                <a:gd name="T53" fmla="*/ 41 h 42"/>
                <a:gd name="T54" fmla="*/ 28 w 145"/>
                <a:gd name="T55" fmla="*/ 41 h 42"/>
                <a:gd name="T56" fmla="*/ 21 w 145"/>
                <a:gd name="T57" fmla="*/ 40 h 42"/>
                <a:gd name="T58" fmla="*/ 15 w 145"/>
                <a:gd name="T59" fmla="*/ 38 h 42"/>
                <a:gd name="T60" fmla="*/ 10 w 145"/>
                <a:gd name="T61" fmla="*/ 36 h 42"/>
                <a:gd name="T62" fmla="*/ 6 w 145"/>
                <a:gd name="T63" fmla="*/ 35 h 42"/>
                <a:gd name="T64" fmla="*/ 3 w 145"/>
                <a:gd name="T65" fmla="*/ 32 h 42"/>
                <a:gd name="T66" fmla="*/ 1 w 145"/>
                <a:gd name="T67" fmla="*/ 30 h 42"/>
                <a:gd name="T68" fmla="*/ 0 w 145"/>
                <a:gd name="T69" fmla="*/ 28 h 42"/>
                <a:gd name="T70" fmla="*/ 0 w 145"/>
                <a:gd name="T71" fmla="*/ 25 h 42"/>
                <a:gd name="T72" fmla="*/ 3 w 145"/>
                <a:gd name="T73" fmla="*/ 21 h 42"/>
                <a:gd name="T74" fmla="*/ 6 w 145"/>
                <a:gd name="T75" fmla="*/ 18 h 42"/>
                <a:gd name="T76" fmla="*/ 10 w 145"/>
                <a:gd name="T77" fmla="*/ 16 h 42"/>
                <a:gd name="T78" fmla="*/ 15 w 145"/>
                <a:gd name="T79" fmla="*/ 13 h 42"/>
                <a:gd name="T80" fmla="*/ 21 w 145"/>
                <a:gd name="T81" fmla="*/ 11 h 42"/>
                <a:gd name="T82" fmla="*/ 28 w 145"/>
                <a:gd name="T83" fmla="*/ 9 h 42"/>
                <a:gd name="T84" fmla="*/ 35 w 145"/>
                <a:gd name="T85" fmla="*/ 6 h 42"/>
                <a:gd name="T86" fmla="*/ 43 w 145"/>
                <a:gd name="T87" fmla="*/ 5 h 42"/>
                <a:gd name="T88" fmla="*/ 52 w 145"/>
                <a:gd name="T89" fmla="*/ 4 h 42"/>
                <a:gd name="T90" fmla="*/ 61 w 145"/>
                <a:gd name="T91" fmla="*/ 2 h 42"/>
                <a:gd name="T92" fmla="*/ 69 w 145"/>
                <a:gd name="T93" fmla="*/ 1 h 42"/>
                <a:gd name="T94" fmla="*/ 79 w 145"/>
                <a:gd name="T95" fmla="*/ 1 h 42"/>
                <a:gd name="T96" fmla="*/ 93 w 145"/>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5"/>
                <a:gd name="T148" fmla="*/ 0 h 42"/>
                <a:gd name="T149" fmla="*/ 145 w 145"/>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5" h="42">
                  <a:moveTo>
                    <a:pt x="93" y="0"/>
                  </a:moveTo>
                  <a:lnTo>
                    <a:pt x="102" y="0"/>
                  </a:lnTo>
                  <a:lnTo>
                    <a:pt x="110" y="1"/>
                  </a:lnTo>
                  <a:lnTo>
                    <a:pt x="117" y="1"/>
                  </a:lnTo>
                  <a:lnTo>
                    <a:pt x="124" y="3"/>
                  </a:lnTo>
                  <a:lnTo>
                    <a:pt x="130" y="4"/>
                  </a:lnTo>
                  <a:lnTo>
                    <a:pt x="135" y="6"/>
                  </a:lnTo>
                  <a:lnTo>
                    <a:pt x="139" y="7"/>
                  </a:lnTo>
                  <a:lnTo>
                    <a:pt x="143" y="9"/>
                  </a:lnTo>
                  <a:lnTo>
                    <a:pt x="144" y="12"/>
                  </a:lnTo>
                  <a:lnTo>
                    <a:pt x="145" y="15"/>
                  </a:lnTo>
                  <a:lnTo>
                    <a:pt x="145" y="17"/>
                  </a:lnTo>
                  <a:lnTo>
                    <a:pt x="143" y="21"/>
                  </a:lnTo>
                  <a:lnTo>
                    <a:pt x="139" y="24"/>
                  </a:lnTo>
                  <a:lnTo>
                    <a:pt x="135" y="26"/>
                  </a:lnTo>
                  <a:lnTo>
                    <a:pt x="130" y="29"/>
                  </a:lnTo>
                  <a:lnTo>
                    <a:pt x="124" y="31"/>
                  </a:lnTo>
                  <a:lnTo>
                    <a:pt x="118" y="33"/>
                  </a:lnTo>
                  <a:lnTo>
                    <a:pt x="110" y="35"/>
                  </a:lnTo>
                  <a:lnTo>
                    <a:pt x="102" y="38"/>
                  </a:lnTo>
                  <a:lnTo>
                    <a:pt x="93" y="39"/>
                  </a:lnTo>
                  <a:lnTo>
                    <a:pt x="85" y="40"/>
                  </a:lnTo>
                  <a:lnTo>
                    <a:pt x="75" y="41"/>
                  </a:lnTo>
                  <a:lnTo>
                    <a:pt x="66" y="41"/>
                  </a:lnTo>
                  <a:lnTo>
                    <a:pt x="52" y="42"/>
                  </a:lnTo>
                  <a:lnTo>
                    <a:pt x="44" y="42"/>
                  </a:lnTo>
                  <a:lnTo>
                    <a:pt x="36" y="41"/>
                  </a:lnTo>
                  <a:lnTo>
                    <a:pt x="28" y="41"/>
                  </a:lnTo>
                  <a:lnTo>
                    <a:pt x="21" y="40"/>
                  </a:lnTo>
                  <a:lnTo>
                    <a:pt x="15" y="38"/>
                  </a:lnTo>
                  <a:lnTo>
                    <a:pt x="10" y="36"/>
                  </a:lnTo>
                  <a:lnTo>
                    <a:pt x="6" y="35"/>
                  </a:lnTo>
                  <a:lnTo>
                    <a:pt x="3" y="32"/>
                  </a:lnTo>
                  <a:lnTo>
                    <a:pt x="1" y="30"/>
                  </a:lnTo>
                  <a:lnTo>
                    <a:pt x="0" y="28"/>
                  </a:lnTo>
                  <a:lnTo>
                    <a:pt x="0" y="25"/>
                  </a:lnTo>
                  <a:lnTo>
                    <a:pt x="3" y="21"/>
                  </a:lnTo>
                  <a:lnTo>
                    <a:pt x="6" y="18"/>
                  </a:lnTo>
                  <a:lnTo>
                    <a:pt x="10" y="16"/>
                  </a:lnTo>
                  <a:lnTo>
                    <a:pt x="15" y="13"/>
                  </a:lnTo>
                  <a:lnTo>
                    <a:pt x="21" y="11"/>
                  </a:lnTo>
                  <a:lnTo>
                    <a:pt x="28" y="9"/>
                  </a:lnTo>
                  <a:lnTo>
                    <a:pt x="35" y="6"/>
                  </a:lnTo>
                  <a:lnTo>
                    <a:pt x="43" y="5"/>
                  </a:lnTo>
                  <a:lnTo>
                    <a:pt x="52" y="4"/>
                  </a:lnTo>
                  <a:lnTo>
                    <a:pt x="61" y="2"/>
                  </a:lnTo>
                  <a:lnTo>
                    <a:pt x="69" y="1"/>
                  </a:lnTo>
                  <a:lnTo>
                    <a:pt x="79" y="1"/>
                  </a:lnTo>
                  <a:lnTo>
                    <a:pt x="93"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766" name="Line 1406"/>
            <p:cNvSpPr>
              <a:spLocks noChangeShapeType="1"/>
            </p:cNvSpPr>
            <p:nvPr/>
          </p:nvSpPr>
          <p:spPr bwMode="auto">
            <a:xfrm flipV="1">
              <a:off x="2634" y="521"/>
              <a:ext cx="0" cy="6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767" name="Line 1407"/>
            <p:cNvSpPr>
              <a:spLocks noChangeShapeType="1"/>
            </p:cNvSpPr>
            <p:nvPr/>
          </p:nvSpPr>
          <p:spPr bwMode="auto">
            <a:xfrm flipV="1">
              <a:off x="2489" y="534"/>
              <a:ext cx="0" cy="6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768" name="Freeform 1408"/>
            <p:cNvSpPr>
              <a:spLocks/>
            </p:cNvSpPr>
            <p:nvPr/>
          </p:nvSpPr>
          <p:spPr bwMode="auto">
            <a:xfrm>
              <a:off x="2829" y="422"/>
              <a:ext cx="1" cy="731"/>
            </a:xfrm>
            <a:custGeom>
              <a:avLst/>
              <a:gdLst>
                <a:gd name="T0" fmla="*/ 1 w 1"/>
                <a:gd name="T1" fmla="*/ 728 h 731"/>
                <a:gd name="T2" fmla="*/ 0 w 1"/>
                <a:gd name="T3" fmla="*/ 731 h 731"/>
                <a:gd name="T4" fmla="*/ 0 w 1"/>
                <a:gd name="T5" fmla="*/ 3 h 731"/>
                <a:gd name="T6" fmla="*/ 1 w 1"/>
                <a:gd name="T7" fmla="*/ 0 h 731"/>
                <a:gd name="T8" fmla="*/ 1 w 1"/>
                <a:gd name="T9" fmla="*/ 728 h 731"/>
                <a:gd name="T10" fmla="*/ 0 60000 65536"/>
                <a:gd name="T11" fmla="*/ 0 60000 65536"/>
                <a:gd name="T12" fmla="*/ 0 60000 65536"/>
                <a:gd name="T13" fmla="*/ 0 60000 65536"/>
                <a:gd name="T14" fmla="*/ 0 60000 65536"/>
                <a:gd name="T15" fmla="*/ 0 w 1"/>
                <a:gd name="T16" fmla="*/ 0 h 731"/>
                <a:gd name="T17" fmla="*/ 1 w 1"/>
                <a:gd name="T18" fmla="*/ 731 h 731"/>
              </a:gdLst>
              <a:ahLst/>
              <a:cxnLst>
                <a:cxn ang="T10">
                  <a:pos x="T0" y="T1"/>
                </a:cxn>
                <a:cxn ang="T11">
                  <a:pos x="T2" y="T3"/>
                </a:cxn>
                <a:cxn ang="T12">
                  <a:pos x="T4" y="T5"/>
                </a:cxn>
                <a:cxn ang="T13">
                  <a:pos x="T6" y="T7"/>
                </a:cxn>
                <a:cxn ang="T14">
                  <a:pos x="T8" y="T9"/>
                </a:cxn>
              </a:cxnLst>
              <a:rect l="T15" t="T16" r="T17" b="T18"/>
              <a:pathLst>
                <a:path w="1" h="731">
                  <a:moveTo>
                    <a:pt x="1" y="728"/>
                  </a:moveTo>
                  <a:lnTo>
                    <a:pt x="0" y="731"/>
                  </a:lnTo>
                  <a:lnTo>
                    <a:pt x="0" y="3"/>
                  </a:lnTo>
                  <a:lnTo>
                    <a:pt x="1" y="0"/>
                  </a:lnTo>
                  <a:lnTo>
                    <a:pt x="1" y="728"/>
                  </a:lnTo>
                  <a:close/>
                </a:path>
              </a:pathLst>
            </a:custGeom>
            <a:solidFill>
              <a:srgbClr val="8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69" name="Freeform 1409"/>
            <p:cNvSpPr>
              <a:spLocks/>
            </p:cNvSpPr>
            <p:nvPr/>
          </p:nvSpPr>
          <p:spPr bwMode="auto">
            <a:xfrm>
              <a:off x="2827" y="425"/>
              <a:ext cx="2" cy="732"/>
            </a:xfrm>
            <a:custGeom>
              <a:avLst/>
              <a:gdLst>
                <a:gd name="T0" fmla="*/ 2 w 2"/>
                <a:gd name="T1" fmla="*/ 728 h 732"/>
                <a:gd name="T2" fmla="*/ 0 w 2"/>
                <a:gd name="T3" fmla="*/ 732 h 732"/>
                <a:gd name="T4" fmla="*/ 0 w 2"/>
                <a:gd name="T5" fmla="*/ 4 h 732"/>
                <a:gd name="T6" fmla="*/ 2 w 2"/>
                <a:gd name="T7" fmla="*/ 0 h 732"/>
                <a:gd name="T8" fmla="*/ 2 w 2"/>
                <a:gd name="T9" fmla="*/ 728 h 732"/>
                <a:gd name="T10" fmla="*/ 0 60000 65536"/>
                <a:gd name="T11" fmla="*/ 0 60000 65536"/>
                <a:gd name="T12" fmla="*/ 0 60000 65536"/>
                <a:gd name="T13" fmla="*/ 0 60000 65536"/>
                <a:gd name="T14" fmla="*/ 0 60000 65536"/>
                <a:gd name="T15" fmla="*/ 0 w 2"/>
                <a:gd name="T16" fmla="*/ 0 h 732"/>
                <a:gd name="T17" fmla="*/ 2 w 2"/>
                <a:gd name="T18" fmla="*/ 732 h 732"/>
              </a:gdLst>
              <a:ahLst/>
              <a:cxnLst>
                <a:cxn ang="T10">
                  <a:pos x="T0" y="T1"/>
                </a:cxn>
                <a:cxn ang="T11">
                  <a:pos x="T2" y="T3"/>
                </a:cxn>
                <a:cxn ang="T12">
                  <a:pos x="T4" y="T5"/>
                </a:cxn>
                <a:cxn ang="T13">
                  <a:pos x="T6" y="T7"/>
                </a:cxn>
                <a:cxn ang="T14">
                  <a:pos x="T8" y="T9"/>
                </a:cxn>
              </a:cxnLst>
              <a:rect l="T15" t="T16" r="T17" b="T18"/>
              <a:pathLst>
                <a:path w="2" h="732">
                  <a:moveTo>
                    <a:pt x="2" y="728"/>
                  </a:moveTo>
                  <a:lnTo>
                    <a:pt x="0" y="732"/>
                  </a:lnTo>
                  <a:lnTo>
                    <a:pt x="0" y="4"/>
                  </a:lnTo>
                  <a:lnTo>
                    <a:pt x="2" y="0"/>
                  </a:lnTo>
                  <a:lnTo>
                    <a:pt x="2" y="728"/>
                  </a:lnTo>
                  <a:close/>
                </a:path>
              </a:pathLst>
            </a:custGeom>
            <a:solidFill>
              <a:srgbClr val="8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70" name="Freeform 1410"/>
            <p:cNvSpPr>
              <a:spLocks/>
            </p:cNvSpPr>
            <p:nvPr/>
          </p:nvSpPr>
          <p:spPr bwMode="auto">
            <a:xfrm>
              <a:off x="2824" y="429"/>
              <a:ext cx="3" cy="731"/>
            </a:xfrm>
            <a:custGeom>
              <a:avLst/>
              <a:gdLst>
                <a:gd name="T0" fmla="*/ 3 w 3"/>
                <a:gd name="T1" fmla="*/ 728 h 731"/>
                <a:gd name="T2" fmla="*/ 0 w 3"/>
                <a:gd name="T3" fmla="*/ 731 h 731"/>
                <a:gd name="T4" fmla="*/ 0 w 3"/>
                <a:gd name="T5" fmla="*/ 3 h 731"/>
                <a:gd name="T6" fmla="*/ 3 w 3"/>
                <a:gd name="T7" fmla="*/ 0 h 731"/>
                <a:gd name="T8" fmla="*/ 3 w 3"/>
                <a:gd name="T9" fmla="*/ 728 h 731"/>
                <a:gd name="T10" fmla="*/ 0 60000 65536"/>
                <a:gd name="T11" fmla="*/ 0 60000 65536"/>
                <a:gd name="T12" fmla="*/ 0 60000 65536"/>
                <a:gd name="T13" fmla="*/ 0 60000 65536"/>
                <a:gd name="T14" fmla="*/ 0 60000 65536"/>
                <a:gd name="T15" fmla="*/ 0 w 3"/>
                <a:gd name="T16" fmla="*/ 0 h 731"/>
                <a:gd name="T17" fmla="*/ 3 w 3"/>
                <a:gd name="T18" fmla="*/ 731 h 731"/>
              </a:gdLst>
              <a:ahLst/>
              <a:cxnLst>
                <a:cxn ang="T10">
                  <a:pos x="T0" y="T1"/>
                </a:cxn>
                <a:cxn ang="T11">
                  <a:pos x="T2" y="T3"/>
                </a:cxn>
                <a:cxn ang="T12">
                  <a:pos x="T4" y="T5"/>
                </a:cxn>
                <a:cxn ang="T13">
                  <a:pos x="T6" y="T7"/>
                </a:cxn>
                <a:cxn ang="T14">
                  <a:pos x="T8" y="T9"/>
                </a:cxn>
              </a:cxnLst>
              <a:rect l="T15" t="T16" r="T17" b="T18"/>
              <a:pathLst>
                <a:path w="3" h="731">
                  <a:moveTo>
                    <a:pt x="3" y="728"/>
                  </a:moveTo>
                  <a:lnTo>
                    <a:pt x="0" y="731"/>
                  </a:lnTo>
                  <a:lnTo>
                    <a:pt x="0" y="3"/>
                  </a:lnTo>
                  <a:lnTo>
                    <a:pt x="3" y="0"/>
                  </a:lnTo>
                  <a:lnTo>
                    <a:pt x="3" y="728"/>
                  </a:lnTo>
                  <a:close/>
                </a:path>
              </a:pathLst>
            </a:custGeom>
            <a:solidFill>
              <a:srgbClr val="9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71" name="Freeform 1411"/>
            <p:cNvSpPr>
              <a:spLocks/>
            </p:cNvSpPr>
            <p:nvPr/>
          </p:nvSpPr>
          <p:spPr bwMode="auto">
            <a:xfrm>
              <a:off x="2820" y="432"/>
              <a:ext cx="4" cy="730"/>
            </a:xfrm>
            <a:custGeom>
              <a:avLst/>
              <a:gdLst>
                <a:gd name="T0" fmla="*/ 4 w 4"/>
                <a:gd name="T1" fmla="*/ 728 h 730"/>
                <a:gd name="T2" fmla="*/ 0 w 4"/>
                <a:gd name="T3" fmla="*/ 730 h 730"/>
                <a:gd name="T4" fmla="*/ 0 w 4"/>
                <a:gd name="T5" fmla="*/ 2 h 730"/>
                <a:gd name="T6" fmla="*/ 4 w 4"/>
                <a:gd name="T7" fmla="*/ 0 h 730"/>
                <a:gd name="T8" fmla="*/ 4 w 4"/>
                <a:gd name="T9" fmla="*/ 728 h 730"/>
                <a:gd name="T10" fmla="*/ 0 60000 65536"/>
                <a:gd name="T11" fmla="*/ 0 60000 65536"/>
                <a:gd name="T12" fmla="*/ 0 60000 65536"/>
                <a:gd name="T13" fmla="*/ 0 60000 65536"/>
                <a:gd name="T14" fmla="*/ 0 60000 65536"/>
                <a:gd name="T15" fmla="*/ 0 w 4"/>
                <a:gd name="T16" fmla="*/ 0 h 730"/>
                <a:gd name="T17" fmla="*/ 4 w 4"/>
                <a:gd name="T18" fmla="*/ 730 h 730"/>
              </a:gdLst>
              <a:ahLst/>
              <a:cxnLst>
                <a:cxn ang="T10">
                  <a:pos x="T0" y="T1"/>
                </a:cxn>
                <a:cxn ang="T11">
                  <a:pos x="T2" y="T3"/>
                </a:cxn>
                <a:cxn ang="T12">
                  <a:pos x="T4" y="T5"/>
                </a:cxn>
                <a:cxn ang="T13">
                  <a:pos x="T6" y="T7"/>
                </a:cxn>
                <a:cxn ang="T14">
                  <a:pos x="T8" y="T9"/>
                </a:cxn>
              </a:cxnLst>
              <a:rect l="T15" t="T16" r="T17" b="T18"/>
              <a:pathLst>
                <a:path w="4" h="730">
                  <a:moveTo>
                    <a:pt x="4" y="728"/>
                  </a:moveTo>
                  <a:lnTo>
                    <a:pt x="0" y="730"/>
                  </a:lnTo>
                  <a:lnTo>
                    <a:pt x="0" y="2"/>
                  </a:lnTo>
                  <a:lnTo>
                    <a:pt x="4" y="0"/>
                  </a:lnTo>
                  <a:lnTo>
                    <a:pt x="4" y="728"/>
                  </a:lnTo>
                  <a:close/>
                </a:path>
              </a:pathLst>
            </a:custGeom>
            <a:solidFill>
              <a:srgbClr val="9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72" name="Freeform 1412"/>
            <p:cNvSpPr>
              <a:spLocks/>
            </p:cNvSpPr>
            <p:nvPr/>
          </p:nvSpPr>
          <p:spPr bwMode="auto">
            <a:xfrm>
              <a:off x="2815" y="434"/>
              <a:ext cx="5" cy="731"/>
            </a:xfrm>
            <a:custGeom>
              <a:avLst/>
              <a:gdLst>
                <a:gd name="T0" fmla="*/ 5 w 5"/>
                <a:gd name="T1" fmla="*/ 728 h 731"/>
                <a:gd name="T2" fmla="*/ 0 w 5"/>
                <a:gd name="T3" fmla="*/ 731 h 731"/>
                <a:gd name="T4" fmla="*/ 0 w 5"/>
                <a:gd name="T5" fmla="*/ 3 h 731"/>
                <a:gd name="T6" fmla="*/ 5 w 5"/>
                <a:gd name="T7" fmla="*/ 0 h 731"/>
                <a:gd name="T8" fmla="*/ 5 w 5"/>
                <a:gd name="T9" fmla="*/ 728 h 731"/>
                <a:gd name="T10" fmla="*/ 0 60000 65536"/>
                <a:gd name="T11" fmla="*/ 0 60000 65536"/>
                <a:gd name="T12" fmla="*/ 0 60000 65536"/>
                <a:gd name="T13" fmla="*/ 0 60000 65536"/>
                <a:gd name="T14" fmla="*/ 0 60000 65536"/>
                <a:gd name="T15" fmla="*/ 0 w 5"/>
                <a:gd name="T16" fmla="*/ 0 h 731"/>
                <a:gd name="T17" fmla="*/ 5 w 5"/>
                <a:gd name="T18" fmla="*/ 731 h 731"/>
              </a:gdLst>
              <a:ahLst/>
              <a:cxnLst>
                <a:cxn ang="T10">
                  <a:pos x="T0" y="T1"/>
                </a:cxn>
                <a:cxn ang="T11">
                  <a:pos x="T2" y="T3"/>
                </a:cxn>
                <a:cxn ang="T12">
                  <a:pos x="T4" y="T5"/>
                </a:cxn>
                <a:cxn ang="T13">
                  <a:pos x="T6" y="T7"/>
                </a:cxn>
                <a:cxn ang="T14">
                  <a:pos x="T8" y="T9"/>
                </a:cxn>
              </a:cxnLst>
              <a:rect l="T15" t="T16" r="T17" b="T18"/>
              <a:pathLst>
                <a:path w="5" h="731">
                  <a:moveTo>
                    <a:pt x="5" y="728"/>
                  </a:moveTo>
                  <a:lnTo>
                    <a:pt x="0" y="731"/>
                  </a:lnTo>
                  <a:lnTo>
                    <a:pt x="0" y="3"/>
                  </a:lnTo>
                  <a:lnTo>
                    <a:pt x="5" y="0"/>
                  </a:lnTo>
                  <a:lnTo>
                    <a:pt x="5" y="728"/>
                  </a:lnTo>
                  <a:close/>
                </a:path>
              </a:pathLst>
            </a:custGeom>
            <a:solidFill>
              <a:srgbClr val="A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73" name="Freeform 1413"/>
            <p:cNvSpPr>
              <a:spLocks/>
            </p:cNvSpPr>
            <p:nvPr/>
          </p:nvSpPr>
          <p:spPr bwMode="auto">
            <a:xfrm>
              <a:off x="2808" y="437"/>
              <a:ext cx="7" cy="730"/>
            </a:xfrm>
            <a:custGeom>
              <a:avLst/>
              <a:gdLst>
                <a:gd name="T0" fmla="*/ 7 w 7"/>
                <a:gd name="T1" fmla="*/ 728 h 730"/>
                <a:gd name="T2" fmla="*/ 0 w 7"/>
                <a:gd name="T3" fmla="*/ 730 h 730"/>
                <a:gd name="T4" fmla="*/ 0 w 7"/>
                <a:gd name="T5" fmla="*/ 2 h 730"/>
                <a:gd name="T6" fmla="*/ 7 w 7"/>
                <a:gd name="T7" fmla="*/ 0 h 730"/>
                <a:gd name="T8" fmla="*/ 7 w 7"/>
                <a:gd name="T9" fmla="*/ 728 h 730"/>
                <a:gd name="T10" fmla="*/ 0 60000 65536"/>
                <a:gd name="T11" fmla="*/ 0 60000 65536"/>
                <a:gd name="T12" fmla="*/ 0 60000 65536"/>
                <a:gd name="T13" fmla="*/ 0 60000 65536"/>
                <a:gd name="T14" fmla="*/ 0 60000 65536"/>
                <a:gd name="T15" fmla="*/ 0 w 7"/>
                <a:gd name="T16" fmla="*/ 0 h 730"/>
                <a:gd name="T17" fmla="*/ 7 w 7"/>
                <a:gd name="T18" fmla="*/ 730 h 730"/>
              </a:gdLst>
              <a:ahLst/>
              <a:cxnLst>
                <a:cxn ang="T10">
                  <a:pos x="T0" y="T1"/>
                </a:cxn>
                <a:cxn ang="T11">
                  <a:pos x="T2" y="T3"/>
                </a:cxn>
                <a:cxn ang="T12">
                  <a:pos x="T4" y="T5"/>
                </a:cxn>
                <a:cxn ang="T13">
                  <a:pos x="T6" y="T7"/>
                </a:cxn>
                <a:cxn ang="T14">
                  <a:pos x="T8" y="T9"/>
                </a:cxn>
              </a:cxnLst>
              <a:rect l="T15" t="T16" r="T17" b="T18"/>
              <a:pathLst>
                <a:path w="7" h="730">
                  <a:moveTo>
                    <a:pt x="7" y="728"/>
                  </a:moveTo>
                  <a:lnTo>
                    <a:pt x="0" y="730"/>
                  </a:lnTo>
                  <a:lnTo>
                    <a:pt x="0" y="2"/>
                  </a:lnTo>
                  <a:lnTo>
                    <a:pt x="7" y="0"/>
                  </a:lnTo>
                  <a:lnTo>
                    <a:pt x="7" y="728"/>
                  </a:lnTo>
                  <a:close/>
                </a:path>
              </a:pathLst>
            </a:custGeom>
            <a:solidFill>
              <a:srgbClr val="A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74" name="Freeform 1414"/>
            <p:cNvSpPr>
              <a:spLocks/>
            </p:cNvSpPr>
            <p:nvPr/>
          </p:nvSpPr>
          <p:spPr bwMode="auto">
            <a:xfrm>
              <a:off x="2802" y="439"/>
              <a:ext cx="6" cy="730"/>
            </a:xfrm>
            <a:custGeom>
              <a:avLst/>
              <a:gdLst>
                <a:gd name="T0" fmla="*/ 6 w 6"/>
                <a:gd name="T1" fmla="*/ 728 h 730"/>
                <a:gd name="T2" fmla="*/ 0 w 6"/>
                <a:gd name="T3" fmla="*/ 730 h 730"/>
                <a:gd name="T4" fmla="*/ 0 w 6"/>
                <a:gd name="T5" fmla="*/ 2 h 730"/>
                <a:gd name="T6" fmla="*/ 6 w 6"/>
                <a:gd name="T7" fmla="*/ 0 h 730"/>
                <a:gd name="T8" fmla="*/ 6 w 6"/>
                <a:gd name="T9" fmla="*/ 728 h 730"/>
                <a:gd name="T10" fmla="*/ 0 60000 65536"/>
                <a:gd name="T11" fmla="*/ 0 60000 65536"/>
                <a:gd name="T12" fmla="*/ 0 60000 65536"/>
                <a:gd name="T13" fmla="*/ 0 60000 65536"/>
                <a:gd name="T14" fmla="*/ 0 60000 65536"/>
                <a:gd name="T15" fmla="*/ 0 w 6"/>
                <a:gd name="T16" fmla="*/ 0 h 730"/>
                <a:gd name="T17" fmla="*/ 6 w 6"/>
                <a:gd name="T18" fmla="*/ 730 h 730"/>
              </a:gdLst>
              <a:ahLst/>
              <a:cxnLst>
                <a:cxn ang="T10">
                  <a:pos x="T0" y="T1"/>
                </a:cxn>
                <a:cxn ang="T11">
                  <a:pos x="T2" y="T3"/>
                </a:cxn>
                <a:cxn ang="T12">
                  <a:pos x="T4" y="T5"/>
                </a:cxn>
                <a:cxn ang="T13">
                  <a:pos x="T6" y="T7"/>
                </a:cxn>
                <a:cxn ang="T14">
                  <a:pos x="T8" y="T9"/>
                </a:cxn>
              </a:cxnLst>
              <a:rect l="T15" t="T16" r="T17" b="T18"/>
              <a:pathLst>
                <a:path w="6" h="730">
                  <a:moveTo>
                    <a:pt x="6" y="728"/>
                  </a:moveTo>
                  <a:lnTo>
                    <a:pt x="0" y="730"/>
                  </a:lnTo>
                  <a:lnTo>
                    <a:pt x="0" y="2"/>
                  </a:lnTo>
                  <a:lnTo>
                    <a:pt x="6" y="0"/>
                  </a:lnTo>
                  <a:lnTo>
                    <a:pt x="6" y="728"/>
                  </a:lnTo>
                  <a:close/>
                </a:path>
              </a:pathLst>
            </a:custGeom>
            <a:solidFill>
              <a:srgbClr val="A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75" name="Freeform 1415"/>
            <p:cNvSpPr>
              <a:spLocks/>
            </p:cNvSpPr>
            <p:nvPr/>
          </p:nvSpPr>
          <p:spPr bwMode="auto">
            <a:xfrm>
              <a:off x="2795" y="441"/>
              <a:ext cx="7" cy="731"/>
            </a:xfrm>
            <a:custGeom>
              <a:avLst/>
              <a:gdLst>
                <a:gd name="T0" fmla="*/ 7 w 7"/>
                <a:gd name="T1" fmla="*/ 728 h 731"/>
                <a:gd name="T2" fmla="*/ 0 w 7"/>
                <a:gd name="T3" fmla="*/ 731 h 731"/>
                <a:gd name="T4" fmla="*/ 0 w 7"/>
                <a:gd name="T5" fmla="*/ 3 h 731"/>
                <a:gd name="T6" fmla="*/ 7 w 7"/>
                <a:gd name="T7" fmla="*/ 0 h 731"/>
                <a:gd name="T8" fmla="*/ 7 w 7"/>
                <a:gd name="T9" fmla="*/ 728 h 731"/>
                <a:gd name="T10" fmla="*/ 0 60000 65536"/>
                <a:gd name="T11" fmla="*/ 0 60000 65536"/>
                <a:gd name="T12" fmla="*/ 0 60000 65536"/>
                <a:gd name="T13" fmla="*/ 0 60000 65536"/>
                <a:gd name="T14" fmla="*/ 0 60000 65536"/>
                <a:gd name="T15" fmla="*/ 0 w 7"/>
                <a:gd name="T16" fmla="*/ 0 h 731"/>
                <a:gd name="T17" fmla="*/ 7 w 7"/>
                <a:gd name="T18" fmla="*/ 731 h 731"/>
              </a:gdLst>
              <a:ahLst/>
              <a:cxnLst>
                <a:cxn ang="T10">
                  <a:pos x="T0" y="T1"/>
                </a:cxn>
                <a:cxn ang="T11">
                  <a:pos x="T2" y="T3"/>
                </a:cxn>
                <a:cxn ang="T12">
                  <a:pos x="T4" y="T5"/>
                </a:cxn>
                <a:cxn ang="T13">
                  <a:pos x="T6" y="T7"/>
                </a:cxn>
                <a:cxn ang="T14">
                  <a:pos x="T8" y="T9"/>
                </a:cxn>
              </a:cxnLst>
              <a:rect l="T15" t="T16" r="T17" b="T18"/>
              <a:pathLst>
                <a:path w="7" h="731">
                  <a:moveTo>
                    <a:pt x="7" y="728"/>
                  </a:moveTo>
                  <a:lnTo>
                    <a:pt x="0" y="731"/>
                  </a:lnTo>
                  <a:lnTo>
                    <a:pt x="0" y="3"/>
                  </a:lnTo>
                  <a:lnTo>
                    <a:pt x="7" y="0"/>
                  </a:lnTo>
                  <a:lnTo>
                    <a:pt x="7" y="728"/>
                  </a:lnTo>
                  <a:close/>
                </a:path>
              </a:pathLst>
            </a:custGeom>
            <a:solidFill>
              <a:srgbClr val="B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76" name="Freeform 1416"/>
            <p:cNvSpPr>
              <a:spLocks/>
            </p:cNvSpPr>
            <p:nvPr/>
          </p:nvSpPr>
          <p:spPr bwMode="auto">
            <a:xfrm>
              <a:off x="2787" y="444"/>
              <a:ext cx="8" cy="729"/>
            </a:xfrm>
            <a:custGeom>
              <a:avLst/>
              <a:gdLst>
                <a:gd name="T0" fmla="*/ 8 w 8"/>
                <a:gd name="T1" fmla="*/ 728 h 729"/>
                <a:gd name="T2" fmla="*/ 0 w 8"/>
                <a:gd name="T3" fmla="*/ 729 h 729"/>
                <a:gd name="T4" fmla="*/ 0 w 8"/>
                <a:gd name="T5" fmla="*/ 1 h 729"/>
                <a:gd name="T6" fmla="*/ 8 w 8"/>
                <a:gd name="T7" fmla="*/ 0 h 729"/>
                <a:gd name="T8" fmla="*/ 8 w 8"/>
                <a:gd name="T9" fmla="*/ 728 h 729"/>
                <a:gd name="T10" fmla="*/ 0 60000 65536"/>
                <a:gd name="T11" fmla="*/ 0 60000 65536"/>
                <a:gd name="T12" fmla="*/ 0 60000 65536"/>
                <a:gd name="T13" fmla="*/ 0 60000 65536"/>
                <a:gd name="T14" fmla="*/ 0 60000 65536"/>
                <a:gd name="T15" fmla="*/ 0 w 8"/>
                <a:gd name="T16" fmla="*/ 0 h 729"/>
                <a:gd name="T17" fmla="*/ 8 w 8"/>
                <a:gd name="T18" fmla="*/ 729 h 729"/>
              </a:gdLst>
              <a:ahLst/>
              <a:cxnLst>
                <a:cxn ang="T10">
                  <a:pos x="T0" y="T1"/>
                </a:cxn>
                <a:cxn ang="T11">
                  <a:pos x="T2" y="T3"/>
                </a:cxn>
                <a:cxn ang="T12">
                  <a:pos x="T4" y="T5"/>
                </a:cxn>
                <a:cxn ang="T13">
                  <a:pos x="T6" y="T7"/>
                </a:cxn>
                <a:cxn ang="T14">
                  <a:pos x="T8" y="T9"/>
                </a:cxn>
              </a:cxnLst>
              <a:rect l="T15" t="T16" r="T17" b="T18"/>
              <a:pathLst>
                <a:path w="8" h="729">
                  <a:moveTo>
                    <a:pt x="8" y="728"/>
                  </a:moveTo>
                  <a:lnTo>
                    <a:pt x="0" y="729"/>
                  </a:lnTo>
                  <a:lnTo>
                    <a:pt x="0" y="1"/>
                  </a:lnTo>
                  <a:lnTo>
                    <a:pt x="8" y="0"/>
                  </a:lnTo>
                  <a:lnTo>
                    <a:pt x="8" y="728"/>
                  </a:lnTo>
                  <a:close/>
                </a:path>
              </a:pathLst>
            </a:custGeom>
            <a:solidFill>
              <a:srgbClr val="B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77" name="Freeform 1417"/>
            <p:cNvSpPr>
              <a:spLocks/>
            </p:cNvSpPr>
            <p:nvPr/>
          </p:nvSpPr>
          <p:spPr bwMode="auto">
            <a:xfrm>
              <a:off x="2778" y="445"/>
              <a:ext cx="9" cy="730"/>
            </a:xfrm>
            <a:custGeom>
              <a:avLst/>
              <a:gdLst>
                <a:gd name="T0" fmla="*/ 9 w 9"/>
                <a:gd name="T1" fmla="*/ 728 h 730"/>
                <a:gd name="T2" fmla="*/ 0 w 9"/>
                <a:gd name="T3" fmla="*/ 730 h 730"/>
                <a:gd name="T4" fmla="*/ 0 w 9"/>
                <a:gd name="T5" fmla="*/ 1 h 730"/>
                <a:gd name="T6" fmla="*/ 9 w 9"/>
                <a:gd name="T7" fmla="*/ 0 h 730"/>
                <a:gd name="T8" fmla="*/ 9 w 9"/>
                <a:gd name="T9" fmla="*/ 728 h 730"/>
                <a:gd name="T10" fmla="*/ 0 60000 65536"/>
                <a:gd name="T11" fmla="*/ 0 60000 65536"/>
                <a:gd name="T12" fmla="*/ 0 60000 65536"/>
                <a:gd name="T13" fmla="*/ 0 60000 65536"/>
                <a:gd name="T14" fmla="*/ 0 60000 65536"/>
                <a:gd name="T15" fmla="*/ 0 w 9"/>
                <a:gd name="T16" fmla="*/ 0 h 730"/>
                <a:gd name="T17" fmla="*/ 9 w 9"/>
                <a:gd name="T18" fmla="*/ 730 h 730"/>
              </a:gdLst>
              <a:ahLst/>
              <a:cxnLst>
                <a:cxn ang="T10">
                  <a:pos x="T0" y="T1"/>
                </a:cxn>
                <a:cxn ang="T11">
                  <a:pos x="T2" y="T3"/>
                </a:cxn>
                <a:cxn ang="T12">
                  <a:pos x="T4" y="T5"/>
                </a:cxn>
                <a:cxn ang="T13">
                  <a:pos x="T6" y="T7"/>
                </a:cxn>
                <a:cxn ang="T14">
                  <a:pos x="T8" y="T9"/>
                </a:cxn>
              </a:cxnLst>
              <a:rect l="T15" t="T16" r="T17" b="T18"/>
              <a:pathLst>
                <a:path w="9" h="730">
                  <a:moveTo>
                    <a:pt x="9" y="728"/>
                  </a:moveTo>
                  <a:lnTo>
                    <a:pt x="0" y="730"/>
                  </a:lnTo>
                  <a:lnTo>
                    <a:pt x="0" y="1"/>
                  </a:lnTo>
                  <a:lnTo>
                    <a:pt x="9" y="0"/>
                  </a:lnTo>
                  <a:lnTo>
                    <a:pt x="9" y="728"/>
                  </a:lnTo>
                  <a:close/>
                </a:path>
              </a:pathLst>
            </a:custGeom>
            <a:solidFill>
              <a:srgbClr val="C3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78" name="Freeform 1418"/>
            <p:cNvSpPr>
              <a:spLocks/>
            </p:cNvSpPr>
            <p:nvPr/>
          </p:nvSpPr>
          <p:spPr bwMode="auto">
            <a:xfrm>
              <a:off x="2769" y="446"/>
              <a:ext cx="9" cy="730"/>
            </a:xfrm>
            <a:custGeom>
              <a:avLst/>
              <a:gdLst>
                <a:gd name="T0" fmla="*/ 9 w 9"/>
                <a:gd name="T1" fmla="*/ 729 h 730"/>
                <a:gd name="T2" fmla="*/ 0 w 9"/>
                <a:gd name="T3" fmla="*/ 730 h 730"/>
                <a:gd name="T4" fmla="*/ 0 w 9"/>
                <a:gd name="T5" fmla="*/ 2 h 730"/>
                <a:gd name="T6" fmla="*/ 9 w 9"/>
                <a:gd name="T7" fmla="*/ 0 h 730"/>
                <a:gd name="T8" fmla="*/ 9 w 9"/>
                <a:gd name="T9" fmla="*/ 729 h 730"/>
                <a:gd name="T10" fmla="*/ 0 60000 65536"/>
                <a:gd name="T11" fmla="*/ 0 60000 65536"/>
                <a:gd name="T12" fmla="*/ 0 60000 65536"/>
                <a:gd name="T13" fmla="*/ 0 60000 65536"/>
                <a:gd name="T14" fmla="*/ 0 60000 65536"/>
                <a:gd name="T15" fmla="*/ 0 w 9"/>
                <a:gd name="T16" fmla="*/ 0 h 730"/>
                <a:gd name="T17" fmla="*/ 9 w 9"/>
                <a:gd name="T18" fmla="*/ 730 h 730"/>
              </a:gdLst>
              <a:ahLst/>
              <a:cxnLst>
                <a:cxn ang="T10">
                  <a:pos x="T0" y="T1"/>
                </a:cxn>
                <a:cxn ang="T11">
                  <a:pos x="T2" y="T3"/>
                </a:cxn>
                <a:cxn ang="T12">
                  <a:pos x="T4" y="T5"/>
                </a:cxn>
                <a:cxn ang="T13">
                  <a:pos x="T6" y="T7"/>
                </a:cxn>
                <a:cxn ang="T14">
                  <a:pos x="T8" y="T9"/>
                </a:cxn>
              </a:cxnLst>
              <a:rect l="T15" t="T16" r="T17" b="T18"/>
              <a:pathLst>
                <a:path w="9" h="730">
                  <a:moveTo>
                    <a:pt x="9" y="729"/>
                  </a:moveTo>
                  <a:lnTo>
                    <a:pt x="0" y="730"/>
                  </a:lnTo>
                  <a:lnTo>
                    <a:pt x="0" y="2"/>
                  </a:lnTo>
                  <a:lnTo>
                    <a:pt x="9" y="0"/>
                  </a:lnTo>
                  <a:lnTo>
                    <a:pt x="9" y="729"/>
                  </a:lnTo>
                  <a:close/>
                </a:path>
              </a:pathLst>
            </a:custGeom>
            <a:solidFill>
              <a:srgbClr val="C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79" name="Freeform 1419"/>
            <p:cNvSpPr>
              <a:spLocks/>
            </p:cNvSpPr>
            <p:nvPr/>
          </p:nvSpPr>
          <p:spPr bwMode="auto">
            <a:xfrm>
              <a:off x="2760" y="448"/>
              <a:ext cx="9" cy="730"/>
            </a:xfrm>
            <a:custGeom>
              <a:avLst/>
              <a:gdLst>
                <a:gd name="T0" fmla="*/ 9 w 9"/>
                <a:gd name="T1" fmla="*/ 728 h 730"/>
                <a:gd name="T2" fmla="*/ 0 w 9"/>
                <a:gd name="T3" fmla="*/ 730 h 730"/>
                <a:gd name="T4" fmla="*/ 0 w 9"/>
                <a:gd name="T5" fmla="*/ 1 h 730"/>
                <a:gd name="T6" fmla="*/ 9 w 9"/>
                <a:gd name="T7" fmla="*/ 0 h 730"/>
                <a:gd name="T8" fmla="*/ 9 w 9"/>
                <a:gd name="T9" fmla="*/ 728 h 730"/>
                <a:gd name="T10" fmla="*/ 0 60000 65536"/>
                <a:gd name="T11" fmla="*/ 0 60000 65536"/>
                <a:gd name="T12" fmla="*/ 0 60000 65536"/>
                <a:gd name="T13" fmla="*/ 0 60000 65536"/>
                <a:gd name="T14" fmla="*/ 0 60000 65536"/>
                <a:gd name="T15" fmla="*/ 0 w 9"/>
                <a:gd name="T16" fmla="*/ 0 h 730"/>
                <a:gd name="T17" fmla="*/ 9 w 9"/>
                <a:gd name="T18" fmla="*/ 730 h 730"/>
              </a:gdLst>
              <a:ahLst/>
              <a:cxnLst>
                <a:cxn ang="T10">
                  <a:pos x="T0" y="T1"/>
                </a:cxn>
                <a:cxn ang="T11">
                  <a:pos x="T2" y="T3"/>
                </a:cxn>
                <a:cxn ang="T12">
                  <a:pos x="T4" y="T5"/>
                </a:cxn>
                <a:cxn ang="T13">
                  <a:pos x="T6" y="T7"/>
                </a:cxn>
                <a:cxn ang="T14">
                  <a:pos x="T8" y="T9"/>
                </a:cxn>
              </a:cxnLst>
              <a:rect l="T15" t="T16" r="T17" b="T18"/>
              <a:pathLst>
                <a:path w="9" h="730">
                  <a:moveTo>
                    <a:pt x="9" y="728"/>
                  </a:moveTo>
                  <a:lnTo>
                    <a:pt x="0" y="730"/>
                  </a:lnTo>
                  <a:lnTo>
                    <a:pt x="0" y="1"/>
                  </a:lnTo>
                  <a:lnTo>
                    <a:pt x="9" y="0"/>
                  </a:lnTo>
                  <a:lnTo>
                    <a:pt x="9" y="728"/>
                  </a:lnTo>
                  <a:close/>
                </a:path>
              </a:pathLst>
            </a:custGeom>
            <a:solidFill>
              <a:srgbClr val="D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80" name="Rectangle 1420"/>
            <p:cNvSpPr>
              <a:spLocks noChangeArrowheads="1"/>
            </p:cNvSpPr>
            <p:nvPr/>
          </p:nvSpPr>
          <p:spPr bwMode="auto">
            <a:xfrm>
              <a:off x="2751" y="449"/>
              <a:ext cx="9" cy="729"/>
            </a:xfrm>
            <a:prstGeom prst="rect">
              <a:avLst/>
            </a:prstGeom>
            <a:solidFill>
              <a:srgbClr val="D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781" name="Freeform 1421"/>
            <p:cNvSpPr>
              <a:spLocks/>
            </p:cNvSpPr>
            <p:nvPr/>
          </p:nvSpPr>
          <p:spPr bwMode="auto">
            <a:xfrm>
              <a:off x="2737" y="449"/>
              <a:ext cx="14" cy="729"/>
            </a:xfrm>
            <a:custGeom>
              <a:avLst/>
              <a:gdLst>
                <a:gd name="T0" fmla="*/ 14 w 14"/>
                <a:gd name="T1" fmla="*/ 729 h 729"/>
                <a:gd name="T2" fmla="*/ 0 w 14"/>
                <a:gd name="T3" fmla="*/ 729 h 729"/>
                <a:gd name="T4" fmla="*/ 0 w 14"/>
                <a:gd name="T5" fmla="*/ 1 h 729"/>
                <a:gd name="T6" fmla="*/ 14 w 14"/>
                <a:gd name="T7" fmla="*/ 0 h 729"/>
                <a:gd name="T8" fmla="*/ 14 w 14"/>
                <a:gd name="T9" fmla="*/ 729 h 729"/>
                <a:gd name="T10" fmla="*/ 0 60000 65536"/>
                <a:gd name="T11" fmla="*/ 0 60000 65536"/>
                <a:gd name="T12" fmla="*/ 0 60000 65536"/>
                <a:gd name="T13" fmla="*/ 0 60000 65536"/>
                <a:gd name="T14" fmla="*/ 0 60000 65536"/>
                <a:gd name="T15" fmla="*/ 0 w 14"/>
                <a:gd name="T16" fmla="*/ 0 h 729"/>
                <a:gd name="T17" fmla="*/ 14 w 14"/>
                <a:gd name="T18" fmla="*/ 729 h 729"/>
              </a:gdLst>
              <a:ahLst/>
              <a:cxnLst>
                <a:cxn ang="T10">
                  <a:pos x="T0" y="T1"/>
                </a:cxn>
                <a:cxn ang="T11">
                  <a:pos x="T2" y="T3"/>
                </a:cxn>
                <a:cxn ang="T12">
                  <a:pos x="T4" y="T5"/>
                </a:cxn>
                <a:cxn ang="T13">
                  <a:pos x="T6" y="T7"/>
                </a:cxn>
                <a:cxn ang="T14">
                  <a:pos x="T8" y="T9"/>
                </a:cxn>
              </a:cxnLst>
              <a:rect l="T15" t="T16" r="T17" b="T18"/>
              <a:pathLst>
                <a:path w="14" h="729">
                  <a:moveTo>
                    <a:pt x="14" y="729"/>
                  </a:moveTo>
                  <a:lnTo>
                    <a:pt x="0" y="729"/>
                  </a:lnTo>
                  <a:lnTo>
                    <a:pt x="0" y="1"/>
                  </a:lnTo>
                  <a:lnTo>
                    <a:pt x="14" y="0"/>
                  </a:lnTo>
                  <a:lnTo>
                    <a:pt x="14" y="729"/>
                  </a:lnTo>
                  <a:close/>
                </a:path>
              </a:pathLst>
            </a:custGeom>
            <a:solidFill>
              <a:srgbClr val="D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82" name="Rectangle 1422"/>
            <p:cNvSpPr>
              <a:spLocks noChangeArrowheads="1"/>
            </p:cNvSpPr>
            <p:nvPr/>
          </p:nvSpPr>
          <p:spPr bwMode="auto">
            <a:xfrm>
              <a:off x="2728" y="450"/>
              <a:ext cx="9" cy="728"/>
            </a:xfrm>
            <a:prstGeom prst="rect">
              <a:avLst/>
            </a:prstGeom>
            <a:solidFill>
              <a:srgbClr val="E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783" name="Freeform 1423"/>
            <p:cNvSpPr>
              <a:spLocks/>
            </p:cNvSpPr>
            <p:nvPr/>
          </p:nvSpPr>
          <p:spPr bwMode="auto">
            <a:xfrm>
              <a:off x="2720" y="449"/>
              <a:ext cx="8" cy="729"/>
            </a:xfrm>
            <a:custGeom>
              <a:avLst/>
              <a:gdLst>
                <a:gd name="T0" fmla="*/ 8 w 8"/>
                <a:gd name="T1" fmla="*/ 729 h 729"/>
                <a:gd name="T2" fmla="*/ 0 w 8"/>
                <a:gd name="T3" fmla="*/ 729 h 729"/>
                <a:gd name="T4" fmla="*/ 0 w 8"/>
                <a:gd name="T5" fmla="*/ 0 h 729"/>
                <a:gd name="T6" fmla="*/ 8 w 8"/>
                <a:gd name="T7" fmla="*/ 1 h 729"/>
                <a:gd name="T8" fmla="*/ 8 w 8"/>
                <a:gd name="T9" fmla="*/ 729 h 729"/>
                <a:gd name="T10" fmla="*/ 0 60000 65536"/>
                <a:gd name="T11" fmla="*/ 0 60000 65536"/>
                <a:gd name="T12" fmla="*/ 0 60000 65536"/>
                <a:gd name="T13" fmla="*/ 0 60000 65536"/>
                <a:gd name="T14" fmla="*/ 0 60000 65536"/>
                <a:gd name="T15" fmla="*/ 0 w 8"/>
                <a:gd name="T16" fmla="*/ 0 h 729"/>
                <a:gd name="T17" fmla="*/ 8 w 8"/>
                <a:gd name="T18" fmla="*/ 729 h 729"/>
              </a:gdLst>
              <a:ahLst/>
              <a:cxnLst>
                <a:cxn ang="T10">
                  <a:pos x="T0" y="T1"/>
                </a:cxn>
                <a:cxn ang="T11">
                  <a:pos x="T2" y="T3"/>
                </a:cxn>
                <a:cxn ang="T12">
                  <a:pos x="T4" y="T5"/>
                </a:cxn>
                <a:cxn ang="T13">
                  <a:pos x="T6" y="T7"/>
                </a:cxn>
                <a:cxn ang="T14">
                  <a:pos x="T8" y="T9"/>
                </a:cxn>
              </a:cxnLst>
              <a:rect l="T15" t="T16" r="T17" b="T18"/>
              <a:pathLst>
                <a:path w="8" h="729">
                  <a:moveTo>
                    <a:pt x="8" y="729"/>
                  </a:moveTo>
                  <a:lnTo>
                    <a:pt x="0" y="729"/>
                  </a:lnTo>
                  <a:lnTo>
                    <a:pt x="0" y="0"/>
                  </a:lnTo>
                  <a:lnTo>
                    <a:pt x="8" y="1"/>
                  </a:lnTo>
                  <a:lnTo>
                    <a:pt x="8" y="729"/>
                  </a:lnTo>
                  <a:close/>
                </a:path>
              </a:pathLst>
            </a:custGeom>
            <a:solidFill>
              <a:srgbClr val="E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84" name="Freeform 1424"/>
            <p:cNvSpPr>
              <a:spLocks/>
            </p:cNvSpPr>
            <p:nvPr/>
          </p:nvSpPr>
          <p:spPr bwMode="auto">
            <a:xfrm>
              <a:off x="2713" y="449"/>
              <a:ext cx="7" cy="729"/>
            </a:xfrm>
            <a:custGeom>
              <a:avLst/>
              <a:gdLst>
                <a:gd name="T0" fmla="*/ 7 w 7"/>
                <a:gd name="T1" fmla="*/ 729 h 729"/>
                <a:gd name="T2" fmla="*/ 0 w 7"/>
                <a:gd name="T3" fmla="*/ 728 h 729"/>
                <a:gd name="T4" fmla="*/ 0 w 7"/>
                <a:gd name="T5" fmla="*/ 0 h 729"/>
                <a:gd name="T6" fmla="*/ 7 w 7"/>
                <a:gd name="T7" fmla="*/ 0 h 729"/>
                <a:gd name="T8" fmla="*/ 7 w 7"/>
                <a:gd name="T9" fmla="*/ 729 h 729"/>
                <a:gd name="T10" fmla="*/ 0 60000 65536"/>
                <a:gd name="T11" fmla="*/ 0 60000 65536"/>
                <a:gd name="T12" fmla="*/ 0 60000 65536"/>
                <a:gd name="T13" fmla="*/ 0 60000 65536"/>
                <a:gd name="T14" fmla="*/ 0 60000 65536"/>
                <a:gd name="T15" fmla="*/ 0 w 7"/>
                <a:gd name="T16" fmla="*/ 0 h 729"/>
                <a:gd name="T17" fmla="*/ 7 w 7"/>
                <a:gd name="T18" fmla="*/ 729 h 729"/>
              </a:gdLst>
              <a:ahLst/>
              <a:cxnLst>
                <a:cxn ang="T10">
                  <a:pos x="T0" y="T1"/>
                </a:cxn>
                <a:cxn ang="T11">
                  <a:pos x="T2" y="T3"/>
                </a:cxn>
                <a:cxn ang="T12">
                  <a:pos x="T4" y="T5"/>
                </a:cxn>
                <a:cxn ang="T13">
                  <a:pos x="T6" y="T7"/>
                </a:cxn>
                <a:cxn ang="T14">
                  <a:pos x="T8" y="T9"/>
                </a:cxn>
              </a:cxnLst>
              <a:rect l="T15" t="T16" r="T17" b="T18"/>
              <a:pathLst>
                <a:path w="7" h="729">
                  <a:moveTo>
                    <a:pt x="7" y="729"/>
                  </a:moveTo>
                  <a:lnTo>
                    <a:pt x="0" y="728"/>
                  </a:lnTo>
                  <a:lnTo>
                    <a:pt x="0" y="0"/>
                  </a:lnTo>
                  <a:lnTo>
                    <a:pt x="7" y="0"/>
                  </a:lnTo>
                  <a:lnTo>
                    <a:pt x="7" y="729"/>
                  </a:lnTo>
                  <a:close/>
                </a:path>
              </a:pathLst>
            </a:custGeom>
            <a:solidFill>
              <a:srgbClr val="F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85" name="Freeform 1425"/>
            <p:cNvSpPr>
              <a:spLocks/>
            </p:cNvSpPr>
            <p:nvPr/>
          </p:nvSpPr>
          <p:spPr bwMode="auto">
            <a:xfrm>
              <a:off x="2706" y="447"/>
              <a:ext cx="7" cy="730"/>
            </a:xfrm>
            <a:custGeom>
              <a:avLst/>
              <a:gdLst>
                <a:gd name="T0" fmla="*/ 7 w 7"/>
                <a:gd name="T1" fmla="*/ 730 h 730"/>
                <a:gd name="T2" fmla="*/ 0 w 7"/>
                <a:gd name="T3" fmla="*/ 728 h 730"/>
                <a:gd name="T4" fmla="*/ 0 w 7"/>
                <a:gd name="T5" fmla="*/ 0 h 730"/>
                <a:gd name="T6" fmla="*/ 7 w 7"/>
                <a:gd name="T7" fmla="*/ 2 h 730"/>
                <a:gd name="T8" fmla="*/ 7 w 7"/>
                <a:gd name="T9" fmla="*/ 730 h 730"/>
                <a:gd name="T10" fmla="*/ 0 60000 65536"/>
                <a:gd name="T11" fmla="*/ 0 60000 65536"/>
                <a:gd name="T12" fmla="*/ 0 60000 65536"/>
                <a:gd name="T13" fmla="*/ 0 60000 65536"/>
                <a:gd name="T14" fmla="*/ 0 60000 65536"/>
                <a:gd name="T15" fmla="*/ 0 w 7"/>
                <a:gd name="T16" fmla="*/ 0 h 730"/>
                <a:gd name="T17" fmla="*/ 7 w 7"/>
                <a:gd name="T18" fmla="*/ 730 h 730"/>
              </a:gdLst>
              <a:ahLst/>
              <a:cxnLst>
                <a:cxn ang="T10">
                  <a:pos x="T0" y="T1"/>
                </a:cxn>
                <a:cxn ang="T11">
                  <a:pos x="T2" y="T3"/>
                </a:cxn>
                <a:cxn ang="T12">
                  <a:pos x="T4" y="T5"/>
                </a:cxn>
                <a:cxn ang="T13">
                  <a:pos x="T6" y="T7"/>
                </a:cxn>
                <a:cxn ang="T14">
                  <a:pos x="T8" y="T9"/>
                </a:cxn>
              </a:cxnLst>
              <a:rect l="T15" t="T16" r="T17" b="T18"/>
              <a:pathLst>
                <a:path w="7" h="730">
                  <a:moveTo>
                    <a:pt x="7" y="730"/>
                  </a:moveTo>
                  <a:lnTo>
                    <a:pt x="0" y="728"/>
                  </a:lnTo>
                  <a:lnTo>
                    <a:pt x="0" y="0"/>
                  </a:lnTo>
                  <a:lnTo>
                    <a:pt x="7" y="2"/>
                  </a:lnTo>
                  <a:lnTo>
                    <a:pt x="7" y="730"/>
                  </a:lnTo>
                  <a:close/>
                </a:path>
              </a:pathLst>
            </a:custGeom>
            <a:solidFill>
              <a:srgbClr val="F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86" name="Freeform 1426"/>
            <p:cNvSpPr>
              <a:spLocks/>
            </p:cNvSpPr>
            <p:nvPr/>
          </p:nvSpPr>
          <p:spPr bwMode="auto">
            <a:xfrm>
              <a:off x="2700" y="446"/>
              <a:ext cx="6" cy="729"/>
            </a:xfrm>
            <a:custGeom>
              <a:avLst/>
              <a:gdLst>
                <a:gd name="T0" fmla="*/ 6 w 6"/>
                <a:gd name="T1" fmla="*/ 729 h 729"/>
                <a:gd name="T2" fmla="*/ 0 w 6"/>
                <a:gd name="T3" fmla="*/ 729 h 729"/>
                <a:gd name="T4" fmla="*/ 0 w 6"/>
                <a:gd name="T5" fmla="*/ 0 h 729"/>
                <a:gd name="T6" fmla="*/ 6 w 6"/>
                <a:gd name="T7" fmla="*/ 1 h 729"/>
                <a:gd name="T8" fmla="*/ 6 w 6"/>
                <a:gd name="T9" fmla="*/ 729 h 729"/>
                <a:gd name="T10" fmla="*/ 0 60000 65536"/>
                <a:gd name="T11" fmla="*/ 0 60000 65536"/>
                <a:gd name="T12" fmla="*/ 0 60000 65536"/>
                <a:gd name="T13" fmla="*/ 0 60000 65536"/>
                <a:gd name="T14" fmla="*/ 0 60000 65536"/>
                <a:gd name="T15" fmla="*/ 0 w 6"/>
                <a:gd name="T16" fmla="*/ 0 h 729"/>
                <a:gd name="T17" fmla="*/ 6 w 6"/>
                <a:gd name="T18" fmla="*/ 729 h 729"/>
              </a:gdLst>
              <a:ahLst/>
              <a:cxnLst>
                <a:cxn ang="T10">
                  <a:pos x="T0" y="T1"/>
                </a:cxn>
                <a:cxn ang="T11">
                  <a:pos x="T2" y="T3"/>
                </a:cxn>
                <a:cxn ang="T12">
                  <a:pos x="T4" y="T5"/>
                </a:cxn>
                <a:cxn ang="T13">
                  <a:pos x="T6" y="T7"/>
                </a:cxn>
                <a:cxn ang="T14">
                  <a:pos x="T8" y="T9"/>
                </a:cxn>
              </a:cxnLst>
              <a:rect l="T15" t="T16" r="T17" b="T18"/>
              <a:pathLst>
                <a:path w="6" h="729">
                  <a:moveTo>
                    <a:pt x="6" y="729"/>
                  </a:moveTo>
                  <a:lnTo>
                    <a:pt x="0" y="729"/>
                  </a:lnTo>
                  <a:lnTo>
                    <a:pt x="0" y="0"/>
                  </a:lnTo>
                  <a:lnTo>
                    <a:pt x="6" y="1"/>
                  </a:lnTo>
                  <a:lnTo>
                    <a:pt x="6" y="72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87" name="Freeform 1427"/>
            <p:cNvSpPr>
              <a:spLocks/>
            </p:cNvSpPr>
            <p:nvPr/>
          </p:nvSpPr>
          <p:spPr bwMode="auto">
            <a:xfrm>
              <a:off x="2694" y="444"/>
              <a:ext cx="6" cy="731"/>
            </a:xfrm>
            <a:custGeom>
              <a:avLst/>
              <a:gdLst>
                <a:gd name="T0" fmla="*/ 6 w 6"/>
                <a:gd name="T1" fmla="*/ 731 h 731"/>
                <a:gd name="T2" fmla="*/ 0 w 6"/>
                <a:gd name="T3" fmla="*/ 728 h 731"/>
                <a:gd name="T4" fmla="*/ 0 w 6"/>
                <a:gd name="T5" fmla="*/ 0 h 731"/>
                <a:gd name="T6" fmla="*/ 6 w 6"/>
                <a:gd name="T7" fmla="*/ 2 h 731"/>
                <a:gd name="T8" fmla="*/ 6 w 6"/>
                <a:gd name="T9" fmla="*/ 731 h 731"/>
                <a:gd name="T10" fmla="*/ 0 60000 65536"/>
                <a:gd name="T11" fmla="*/ 0 60000 65536"/>
                <a:gd name="T12" fmla="*/ 0 60000 65536"/>
                <a:gd name="T13" fmla="*/ 0 60000 65536"/>
                <a:gd name="T14" fmla="*/ 0 60000 65536"/>
                <a:gd name="T15" fmla="*/ 0 w 6"/>
                <a:gd name="T16" fmla="*/ 0 h 731"/>
                <a:gd name="T17" fmla="*/ 6 w 6"/>
                <a:gd name="T18" fmla="*/ 731 h 731"/>
              </a:gdLst>
              <a:ahLst/>
              <a:cxnLst>
                <a:cxn ang="T10">
                  <a:pos x="T0" y="T1"/>
                </a:cxn>
                <a:cxn ang="T11">
                  <a:pos x="T2" y="T3"/>
                </a:cxn>
                <a:cxn ang="T12">
                  <a:pos x="T4" y="T5"/>
                </a:cxn>
                <a:cxn ang="T13">
                  <a:pos x="T6" y="T7"/>
                </a:cxn>
                <a:cxn ang="T14">
                  <a:pos x="T8" y="T9"/>
                </a:cxn>
              </a:cxnLst>
              <a:rect l="T15" t="T16" r="T17" b="T18"/>
              <a:pathLst>
                <a:path w="6" h="731">
                  <a:moveTo>
                    <a:pt x="6" y="731"/>
                  </a:moveTo>
                  <a:lnTo>
                    <a:pt x="0" y="728"/>
                  </a:lnTo>
                  <a:lnTo>
                    <a:pt x="0" y="0"/>
                  </a:lnTo>
                  <a:lnTo>
                    <a:pt x="6" y="2"/>
                  </a:lnTo>
                  <a:lnTo>
                    <a:pt x="6" y="73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88" name="Freeform 1428"/>
            <p:cNvSpPr>
              <a:spLocks/>
            </p:cNvSpPr>
            <p:nvPr/>
          </p:nvSpPr>
          <p:spPr bwMode="auto">
            <a:xfrm>
              <a:off x="2690" y="443"/>
              <a:ext cx="4" cy="729"/>
            </a:xfrm>
            <a:custGeom>
              <a:avLst/>
              <a:gdLst>
                <a:gd name="T0" fmla="*/ 4 w 4"/>
                <a:gd name="T1" fmla="*/ 729 h 729"/>
                <a:gd name="T2" fmla="*/ 0 w 4"/>
                <a:gd name="T3" fmla="*/ 728 h 729"/>
                <a:gd name="T4" fmla="*/ 0 w 4"/>
                <a:gd name="T5" fmla="*/ 0 h 729"/>
                <a:gd name="T6" fmla="*/ 4 w 4"/>
                <a:gd name="T7" fmla="*/ 1 h 729"/>
                <a:gd name="T8" fmla="*/ 4 w 4"/>
                <a:gd name="T9" fmla="*/ 729 h 729"/>
                <a:gd name="T10" fmla="*/ 0 60000 65536"/>
                <a:gd name="T11" fmla="*/ 0 60000 65536"/>
                <a:gd name="T12" fmla="*/ 0 60000 65536"/>
                <a:gd name="T13" fmla="*/ 0 60000 65536"/>
                <a:gd name="T14" fmla="*/ 0 60000 65536"/>
                <a:gd name="T15" fmla="*/ 0 w 4"/>
                <a:gd name="T16" fmla="*/ 0 h 729"/>
                <a:gd name="T17" fmla="*/ 4 w 4"/>
                <a:gd name="T18" fmla="*/ 729 h 729"/>
              </a:gdLst>
              <a:ahLst/>
              <a:cxnLst>
                <a:cxn ang="T10">
                  <a:pos x="T0" y="T1"/>
                </a:cxn>
                <a:cxn ang="T11">
                  <a:pos x="T2" y="T3"/>
                </a:cxn>
                <a:cxn ang="T12">
                  <a:pos x="T4" y="T5"/>
                </a:cxn>
                <a:cxn ang="T13">
                  <a:pos x="T6" y="T7"/>
                </a:cxn>
                <a:cxn ang="T14">
                  <a:pos x="T8" y="T9"/>
                </a:cxn>
              </a:cxnLst>
              <a:rect l="T15" t="T16" r="T17" b="T18"/>
              <a:pathLst>
                <a:path w="4" h="729">
                  <a:moveTo>
                    <a:pt x="4" y="729"/>
                  </a:moveTo>
                  <a:lnTo>
                    <a:pt x="0" y="728"/>
                  </a:lnTo>
                  <a:lnTo>
                    <a:pt x="0" y="0"/>
                  </a:lnTo>
                  <a:lnTo>
                    <a:pt x="4" y="1"/>
                  </a:lnTo>
                  <a:lnTo>
                    <a:pt x="4" y="729"/>
                  </a:lnTo>
                  <a:close/>
                </a:path>
              </a:pathLst>
            </a:custGeom>
            <a:solidFill>
              <a:srgbClr val="F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89" name="Freeform 1429"/>
            <p:cNvSpPr>
              <a:spLocks/>
            </p:cNvSpPr>
            <p:nvPr/>
          </p:nvSpPr>
          <p:spPr bwMode="auto">
            <a:xfrm>
              <a:off x="2687" y="441"/>
              <a:ext cx="3" cy="730"/>
            </a:xfrm>
            <a:custGeom>
              <a:avLst/>
              <a:gdLst>
                <a:gd name="T0" fmla="*/ 3 w 3"/>
                <a:gd name="T1" fmla="*/ 730 h 730"/>
                <a:gd name="T2" fmla="*/ 0 w 3"/>
                <a:gd name="T3" fmla="*/ 728 h 730"/>
                <a:gd name="T4" fmla="*/ 0 w 3"/>
                <a:gd name="T5" fmla="*/ 0 h 730"/>
                <a:gd name="T6" fmla="*/ 3 w 3"/>
                <a:gd name="T7" fmla="*/ 2 h 730"/>
                <a:gd name="T8" fmla="*/ 3 w 3"/>
                <a:gd name="T9" fmla="*/ 730 h 730"/>
                <a:gd name="T10" fmla="*/ 0 60000 65536"/>
                <a:gd name="T11" fmla="*/ 0 60000 65536"/>
                <a:gd name="T12" fmla="*/ 0 60000 65536"/>
                <a:gd name="T13" fmla="*/ 0 60000 65536"/>
                <a:gd name="T14" fmla="*/ 0 60000 65536"/>
                <a:gd name="T15" fmla="*/ 0 w 3"/>
                <a:gd name="T16" fmla="*/ 0 h 730"/>
                <a:gd name="T17" fmla="*/ 3 w 3"/>
                <a:gd name="T18" fmla="*/ 730 h 730"/>
              </a:gdLst>
              <a:ahLst/>
              <a:cxnLst>
                <a:cxn ang="T10">
                  <a:pos x="T0" y="T1"/>
                </a:cxn>
                <a:cxn ang="T11">
                  <a:pos x="T2" y="T3"/>
                </a:cxn>
                <a:cxn ang="T12">
                  <a:pos x="T4" y="T5"/>
                </a:cxn>
                <a:cxn ang="T13">
                  <a:pos x="T6" y="T7"/>
                </a:cxn>
                <a:cxn ang="T14">
                  <a:pos x="T8" y="T9"/>
                </a:cxn>
              </a:cxnLst>
              <a:rect l="T15" t="T16" r="T17" b="T18"/>
              <a:pathLst>
                <a:path w="3" h="730">
                  <a:moveTo>
                    <a:pt x="3" y="730"/>
                  </a:moveTo>
                  <a:lnTo>
                    <a:pt x="0" y="728"/>
                  </a:lnTo>
                  <a:lnTo>
                    <a:pt x="0" y="0"/>
                  </a:lnTo>
                  <a:lnTo>
                    <a:pt x="3" y="2"/>
                  </a:lnTo>
                  <a:lnTo>
                    <a:pt x="3" y="730"/>
                  </a:lnTo>
                  <a:close/>
                </a:path>
              </a:pathLst>
            </a:custGeom>
            <a:solidFill>
              <a:srgbClr val="F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90" name="Freeform 1430"/>
            <p:cNvSpPr>
              <a:spLocks/>
            </p:cNvSpPr>
            <p:nvPr/>
          </p:nvSpPr>
          <p:spPr bwMode="auto">
            <a:xfrm>
              <a:off x="2685" y="438"/>
              <a:ext cx="2" cy="731"/>
            </a:xfrm>
            <a:custGeom>
              <a:avLst/>
              <a:gdLst>
                <a:gd name="T0" fmla="*/ 2 w 2"/>
                <a:gd name="T1" fmla="*/ 731 h 731"/>
                <a:gd name="T2" fmla="*/ 0 w 2"/>
                <a:gd name="T3" fmla="*/ 728 h 731"/>
                <a:gd name="T4" fmla="*/ 0 w 2"/>
                <a:gd name="T5" fmla="*/ 0 h 731"/>
                <a:gd name="T6" fmla="*/ 2 w 2"/>
                <a:gd name="T7" fmla="*/ 3 h 731"/>
                <a:gd name="T8" fmla="*/ 2 w 2"/>
                <a:gd name="T9" fmla="*/ 731 h 731"/>
                <a:gd name="T10" fmla="*/ 0 60000 65536"/>
                <a:gd name="T11" fmla="*/ 0 60000 65536"/>
                <a:gd name="T12" fmla="*/ 0 60000 65536"/>
                <a:gd name="T13" fmla="*/ 0 60000 65536"/>
                <a:gd name="T14" fmla="*/ 0 60000 65536"/>
                <a:gd name="T15" fmla="*/ 0 w 2"/>
                <a:gd name="T16" fmla="*/ 0 h 731"/>
                <a:gd name="T17" fmla="*/ 2 w 2"/>
                <a:gd name="T18" fmla="*/ 731 h 731"/>
              </a:gdLst>
              <a:ahLst/>
              <a:cxnLst>
                <a:cxn ang="T10">
                  <a:pos x="T0" y="T1"/>
                </a:cxn>
                <a:cxn ang="T11">
                  <a:pos x="T2" y="T3"/>
                </a:cxn>
                <a:cxn ang="T12">
                  <a:pos x="T4" y="T5"/>
                </a:cxn>
                <a:cxn ang="T13">
                  <a:pos x="T6" y="T7"/>
                </a:cxn>
                <a:cxn ang="T14">
                  <a:pos x="T8" y="T9"/>
                </a:cxn>
              </a:cxnLst>
              <a:rect l="T15" t="T16" r="T17" b="T18"/>
              <a:pathLst>
                <a:path w="2" h="731">
                  <a:moveTo>
                    <a:pt x="2" y="731"/>
                  </a:moveTo>
                  <a:lnTo>
                    <a:pt x="0" y="728"/>
                  </a:lnTo>
                  <a:lnTo>
                    <a:pt x="0" y="0"/>
                  </a:lnTo>
                  <a:lnTo>
                    <a:pt x="2" y="3"/>
                  </a:lnTo>
                  <a:lnTo>
                    <a:pt x="2" y="731"/>
                  </a:lnTo>
                  <a:close/>
                </a:path>
              </a:pathLst>
            </a:custGeom>
            <a:solidFill>
              <a:srgbClr val="E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91" name="Freeform 1431"/>
            <p:cNvSpPr>
              <a:spLocks/>
            </p:cNvSpPr>
            <p:nvPr/>
          </p:nvSpPr>
          <p:spPr bwMode="auto">
            <a:xfrm>
              <a:off x="2685" y="435"/>
              <a:ext cx="0" cy="731"/>
            </a:xfrm>
            <a:custGeom>
              <a:avLst/>
              <a:gdLst>
                <a:gd name="T0" fmla="*/ 731 h 731"/>
                <a:gd name="T1" fmla="*/ 728 h 731"/>
                <a:gd name="T2" fmla="*/ 0 h 731"/>
                <a:gd name="T3" fmla="*/ 3 h 731"/>
                <a:gd name="T4" fmla="*/ 731 h 731"/>
                <a:gd name="T5" fmla="*/ 0 60000 65536"/>
                <a:gd name="T6" fmla="*/ 0 60000 65536"/>
                <a:gd name="T7" fmla="*/ 0 60000 65536"/>
                <a:gd name="T8" fmla="*/ 0 60000 65536"/>
                <a:gd name="T9" fmla="*/ 0 60000 65536"/>
                <a:gd name="T10" fmla="*/ 0 h 731"/>
                <a:gd name="T11" fmla="*/ 731 h 731"/>
              </a:gdLst>
              <a:ahLst/>
              <a:cxnLst>
                <a:cxn ang="T5">
                  <a:pos x="0" y="T0"/>
                </a:cxn>
                <a:cxn ang="T6">
                  <a:pos x="0" y="T1"/>
                </a:cxn>
                <a:cxn ang="T7">
                  <a:pos x="0" y="T2"/>
                </a:cxn>
                <a:cxn ang="T8">
                  <a:pos x="0" y="T3"/>
                </a:cxn>
                <a:cxn ang="T9">
                  <a:pos x="0" y="T4"/>
                </a:cxn>
              </a:cxnLst>
              <a:rect l="0" t="T10" r="0" b="T11"/>
              <a:pathLst>
                <a:path h="731">
                  <a:moveTo>
                    <a:pt x="0" y="731"/>
                  </a:moveTo>
                  <a:lnTo>
                    <a:pt x="0" y="728"/>
                  </a:lnTo>
                  <a:lnTo>
                    <a:pt x="0" y="0"/>
                  </a:lnTo>
                  <a:lnTo>
                    <a:pt x="0" y="3"/>
                  </a:lnTo>
                  <a:lnTo>
                    <a:pt x="0" y="731"/>
                  </a:lnTo>
                  <a:close/>
                </a:path>
              </a:pathLst>
            </a:custGeom>
            <a:solidFill>
              <a:srgbClr val="E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92" name="Freeform 1432"/>
            <p:cNvSpPr>
              <a:spLocks/>
            </p:cNvSpPr>
            <p:nvPr/>
          </p:nvSpPr>
          <p:spPr bwMode="auto">
            <a:xfrm>
              <a:off x="2685" y="408"/>
              <a:ext cx="145" cy="42"/>
            </a:xfrm>
            <a:custGeom>
              <a:avLst/>
              <a:gdLst>
                <a:gd name="T0" fmla="*/ 93 w 145"/>
                <a:gd name="T1" fmla="*/ 0 h 42"/>
                <a:gd name="T2" fmla="*/ 102 w 145"/>
                <a:gd name="T3" fmla="*/ 0 h 42"/>
                <a:gd name="T4" fmla="*/ 110 w 145"/>
                <a:gd name="T5" fmla="*/ 1 h 42"/>
                <a:gd name="T6" fmla="*/ 117 w 145"/>
                <a:gd name="T7" fmla="*/ 1 h 42"/>
                <a:gd name="T8" fmla="*/ 124 w 145"/>
                <a:gd name="T9" fmla="*/ 2 h 42"/>
                <a:gd name="T10" fmla="*/ 130 w 145"/>
                <a:gd name="T11" fmla="*/ 4 h 42"/>
                <a:gd name="T12" fmla="*/ 135 w 145"/>
                <a:gd name="T13" fmla="*/ 6 h 42"/>
                <a:gd name="T14" fmla="*/ 139 w 145"/>
                <a:gd name="T15" fmla="*/ 7 h 42"/>
                <a:gd name="T16" fmla="*/ 142 w 145"/>
                <a:gd name="T17" fmla="*/ 10 h 42"/>
                <a:gd name="T18" fmla="*/ 144 w 145"/>
                <a:gd name="T19" fmla="*/ 12 h 42"/>
                <a:gd name="T20" fmla="*/ 145 w 145"/>
                <a:gd name="T21" fmla="*/ 14 h 42"/>
                <a:gd name="T22" fmla="*/ 144 w 145"/>
                <a:gd name="T23" fmla="*/ 17 h 42"/>
                <a:gd name="T24" fmla="*/ 142 w 145"/>
                <a:gd name="T25" fmla="*/ 21 h 42"/>
                <a:gd name="T26" fmla="*/ 139 w 145"/>
                <a:gd name="T27" fmla="*/ 24 h 42"/>
                <a:gd name="T28" fmla="*/ 135 w 145"/>
                <a:gd name="T29" fmla="*/ 26 h 42"/>
                <a:gd name="T30" fmla="*/ 130 w 145"/>
                <a:gd name="T31" fmla="*/ 29 h 42"/>
                <a:gd name="T32" fmla="*/ 123 w 145"/>
                <a:gd name="T33" fmla="*/ 31 h 42"/>
                <a:gd name="T34" fmla="*/ 117 w 145"/>
                <a:gd name="T35" fmla="*/ 33 h 42"/>
                <a:gd name="T36" fmla="*/ 110 w 145"/>
                <a:gd name="T37" fmla="*/ 36 h 42"/>
                <a:gd name="T38" fmla="*/ 102 w 145"/>
                <a:gd name="T39" fmla="*/ 37 h 42"/>
                <a:gd name="T40" fmla="*/ 93 w 145"/>
                <a:gd name="T41" fmla="*/ 38 h 42"/>
                <a:gd name="T42" fmla="*/ 84 w 145"/>
                <a:gd name="T43" fmla="*/ 40 h 42"/>
                <a:gd name="T44" fmla="*/ 75 w 145"/>
                <a:gd name="T45" fmla="*/ 41 h 42"/>
                <a:gd name="T46" fmla="*/ 66 w 145"/>
                <a:gd name="T47" fmla="*/ 41 h 42"/>
                <a:gd name="T48" fmla="*/ 52 w 145"/>
                <a:gd name="T49" fmla="*/ 42 h 42"/>
                <a:gd name="T50" fmla="*/ 43 w 145"/>
                <a:gd name="T51" fmla="*/ 42 h 42"/>
                <a:gd name="T52" fmla="*/ 35 w 145"/>
                <a:gd name="T53" fmla="*/ 41 h 42"/>
                <a:gd name="T54" fmla="*/ 28 w 145"/>
                <a:gd name="T55" fmla="*/ 41 h 42"/>
                <a:gd name="T56" fmla="*/ 21 w 145"/>
                <a:gd name="T57" fmla="*/ 39 h 42"/>
                <a:gd name="T58" fmla="*/ 15 w 145"/>
                <a:gd name="T59" fmla="*/ 38 h 42"/>
                <a:gd name="T60" fmla="*/ 9 w 145"/>
                <a:gd name="T61" fmla="*/ 36 h 42"/>
                <a:gd name="T62" fmla="*/ 5 w 145"/>
                <a:gd name="T63" fmla="*/ 35 h 42"/>
                <a:gd name="T64" fmla="*/ 2 w 145"/>
                <a:gd name="T65" fmla="*/ 33 h 42"/>
                <a:gd name="T66" fmla="*/ 0 w 145"/>
                <a:gd name="T67" fmla="*/ 30 h 42"/>
                <a:gd name="T68" fmla="*/ 0 w 145"/>
                <a:gd name="T69" fmla="*/ 27 h 42"/>
                <a:gd name="T70" fmla="*/ 0 w 145"/>
                <a:gd name="T71" fmla="*/ 25 h 42"/>
                <a:gd name="T72" fmla="*/ 2 w 145"/>
                <a:gd name="T73" fmla="*/ 21 h 42"/>
                <a:gd name="T74" fmla="*/ 5 w 145"/>
                <a:gd name="T75" fmla="*/ 18 h 42"/>
                <a:gd name="T76" fmla="*/ 9 w 145"/>
                <a:gd name="T77" fmla="*/ 15 h 42"/>
                <a:gd name="T78" fmla="*/ 15 w 145"/>
                <a:gd name="T79" fmla="*/ 13 h 42"/>
                <a:gd name="T80" fmla="*/ 21 w 145"/>
                <a:gd name="T81" fmla="*/ 11 h 42"/>
                <a:gd name="T82" fmla="*/ 28 w 145"/>
                <a:gd name="T83" fmla="*/ 9 h 42"/>
                <a:gd name="T84" fmla="*/ 35 w 145"/>
                <a:gd name="T85" fmla="*/ 7 h 42"/>
                <a:gd name="T86" fmla="*/ 43 w 145"/>
                <a:gd name="T87" fmla="*/ 4 h 42"/>
                <a:gd name="T88" fmla="*/ 52 w 145"/>
                <a:gd name="T89" fmla="*/ 3 h 42"/>
                <a:gd name="T90" fmla="*/ 61 w 145"/>
                <a:gd name="T91" fmla="*/ 2 h 42"/>
                <a:gd name="T92" fmla="*/ 70 w 145"/>
                <a:gd name="T93" fmla="*/ 1 h 42"/>
                <a:gd name="T94" fmla="*/ 79 w 145"/>
                <a:gd name="T95" fmla="*/ 1 h 42"/>
                <a:gd name="T96" fmla="*/ 93 w 145"/>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5"/>
                <a:gd name="T148" fmla="*/ 0 h 42"/>
                <a:gd name="T149" fmla="*/ 145 w 145"/>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5" h="42">
                  <a:moveTo>
                    <a:pt x="93" y="0"/>
                  </a:moveTo>
                  <a:lnTo>
                    <a:pt x="102" y="0"/>
                  </a:lnTo>
                  <a:lnTo>
                    <a:pt x="110" y="1"/>
                  </a:lnTo>
                  <a:lnTo>
                    <a:pt x="117" y="1"/>
                  </a:lnTo>
                  <a:lnTo>
                    <a:pt x="124" y="2"/>
                  </a:lnTo>
                  <a:lnTo>
                    <a:pt x="130" y="4"/>
                  </a:lnTo>
                  <a:lnTo>
                    <a:pt x="135" y="6"/>
                  </a:lnTo>
                  <a:lnTo>
                    <a:pt x="139" y="7"/>
                  </a:lnTo>
                  <a:lnTo>
                    <a:pt x="142" y="10"/>
                  </a:lnTo>
                  <a:lnTo>
                    <a:pt x="144" y="12"/>
                  </a:lnTo>
                  <a:lnTo>
                    <a:pt x="145" y="14"/>
                  </a:lnTo>
                  <a:lnTo>
                    <a:pt x="144" y="17"/>
                  </a:lnTo>
                  <a:lnTo>
                    <a:pt x="142" y="21"/>
                  </a:lnTo>
                  <a:lnTo>
                    <a:pt x="139" y="24"/>
                  </a:lnTo>
                  <a:lnTo>
                    <a:pt x="135" y="26"/>
                  </a:lnTo>
                  <a:lnTo>
                    <a:pt x="130" y="29"/>
                  </a:lnTo>
                  <a:lnTo>
                    <a:pt x="123" y="31"/>
                  </a:lnTo>
                  <a:lnTo>
                    <a:pt x="117" y="33"/>
                  </a:lnTo>
                  <a:lnTo>
                    <a:pt x="110" y="36"/>
                  </a:lnTo>
                  <a:lnTo>
                    <a:pt x="102" y="37"/>
                  </a:lnTo>
                  <a:lnTo>
                    <a:pt x="93" y="38"/>
                  </a:lnTo>
                  <a:lnTo>
                    <a:pt x="84" y="40"/>
                  </a:lnTo>
                  <a:lnTo>
                    <a:pt x="75" y="41"/>
                  </a:lnTo>
                  <a:lnTo>
                    <a:pt x="66" y="41"/>
                  </a:lnTo>
                  <a:lnTo>
                    <a:pt x="52" y="42"/>
                  </a:lnTo>
                  <a:lnTo>
                    <a:pt x="43" y="42"/>
                  </a:lnTo>
                  <a:lnTo>
                    <a:pt x="35" y="41"/>
                  </a:lnTo>
                  <a:lnTo>
                    <a:pt x="28" y="41"/>
                  </a:lnTo>
                  <a:lnTo>
                    <a:pt x="21" y="39"/>
                  </a:lnTo>
                  <a:lnTo>
                    <a:pt x="15" y="38"/>
                  </a:lnTo>
                  <a:lnTo>
                    <a:pt x="9" y="36"/>
                  </a:lnTo>
                  <a:lnTo>
                    <a:pt x="5" y="35"/>
                  </a:lnTo>
                  <a:lnTo>
                    <a:pt x="2" y="33"/>
                  </a:lnTo>
                  <a:lnTo>
                    <a:pt x="0" y="30"/>
                  </a:lnTo>
                  <a:lnTo>
                    <a:pt x="0" y="27"/>
                  </a:lnTo>
                  <a:lnTo>
                    <a:pt x="0" y="25"/>
                  </a:lnTo>
                  <a:lnTo>
                    <a:pt x="2" y="21"/>
                  </a:lnTo>
                  <a:lnTo>
                    <a:pt x="5" y="18"/>
                  </a:lnTo>
                  <a:lnTo>
                    <a:pt x="9" y="15"/>
                  </a:lnTo>
                  <a:lnTo>
                    <a:pt x="15" y="13"/>
                  </a:lnTo>
                  <a:lnTo>
                    <a:pt x="21" y="11"/>
                  </a:lnTo>
                  <a:lnTo>
                    <a:pt x="28" y="9"/>
                  </a:lnTo>
                  <a:lnTo>
                    <a:pt x="35" y="7"/>
                  </a:lnTo>
                  <a:lnTo>
                    <a:pt x="43" y="4"/>
                  </a:lnTo>
                  <a:lnTo>
                    <a:pt x="52" y="3"/>
                  </a:lnTo>
                  <a:lnTo>
                    <a:pt x="61" y="2"/>
                  </a:lnTo>
                  <a:lnTo>
                    <a:pt x="70" y="1"/>
                  </a:lnTo>
                  <a:lnTo>
                    <a:pt x="79" y="1"/>
                  </a:lnTo>
                  <a:lnTo>
                    <a:pt x="93" y="0"/>
                  </a:lnTo>
                  <a:close/>
                </a:path>
              </a:pathLst>
            </a:custGeom>
            <a:solidFill>
              <a:srgbClr val="B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93" name="Freeform 1433"/>
            <p:cNvSpPr>
              <a:spLocks/>
            </p:cNvSpPr>
            <p:nvPr/>
          </p:nvSpPr>
          <p:spPr bwMode="auto">
            <a:xfrm>
              <a:off x="2685" y="1150"/>
              <a:ext cx="145" cy="28"/>
            </a:xfrm>
            <a:custGeom>
              <a:avLst/>
              <a:gdLst>
                <a:gd name="T0" fmla="*/ 145 w 145"/>
                <a:gd name="T1" fmla="*/ 0 h 28"/>
                <a:gd name="T2" fmla="*/ 144 w 145"/>
                <a:gd name="T3" fmla="*/ 3 h 28"/>
                <a:gd name="T4" fmla="*/ 142 w 145"/>
                <a:gd name="T5" fmla="*/ 7 h 28"/>
                <a:gd name="T6" fmla="*/ 139 w 145"/>
                <a:gd name="T7" fmla="*/ 10 h 28"/>
                <a:gd name="T8" fmla="*/ 135 w 145"/>
                <a:gd name="T9" fmla="*/ 12 h 28"/>
                <a:gd name="T10" fmla="*/ 130 w 145"/>
                <a:gd name="T11" fmla="*/ 15 h 28"/>
                <a:gd name="T12" fmla="*/ 123 w 145"/>
                <a:gd name="T13" fmla="*/ 17 h 28"/>
                <a:gd name="T14" fmla="*/ 117 w 145"/>
                <a:gd name="T15" fmla="*/ 19 h 28"/>
                <a:gd name="T16" fmla="*/ 110 w 145"/>
                <a:gd name="T17" fmla="*/ 22 h 28"/>
                <a:gd name="T18" fmla="*/ 102 w 145"/>
                <a:gd name="T19" fmla="*/ 23 h 28"/>
                <a:gd name="T20" fmla="*/ 93 w 145"/>
                <a:gd name="T21" fmla="*/ 25 h 28"/>
                <a:gd name="T22" fmla="*/ 84 w 145"/>
                <a:gd name="T23" fmla="*/ 26 h 28"/>
                <a:gd name="T24" fmla="*/ 75 w 145"/>
                <a:gd name="T25" fmla="*/ 28 h 28"/>
                <a:gd name="T26" fmla="*/ 66 w 145"/>
                <a:gd name="T27" fmla="*/ 28 h 28"/>
                <a:gd name="T28" fmla="*/ 52 w 145"/>
                <a:gd name="T29" fmla="*/ 28 h 28"/>
                <a:gd name="T30" fmla="*/ 43 w 145"/>
                <a:gd name="T31" fmla="*/ 28 h 28"/>
                <a:gd name="T32" fmla="*/ 35 w 145"/>
                <a:gd name="T33" fmla="*/ 28 h 28"/>
                <a:gd name="T34" fmla="*/ 28 w 145"/>
                <a:gd name="T35" fmla="*/ 27 h 28"/>
                <a:gd name="T36" fmla="*/ 21 w 145"/>
                <a:gd name="T37" fmla="*/ 25 h 28"/>
                <a:gd name="T38" fmla="*/ 15 w 145"/>
                <a:gd name="T39" fmla="*/ 25 h 28"/>
                <a:gd name="T40" fmla="*/ 9 w 145"/>
                <a:gd name="T41" fmla="*/ 22 h 28"/>
                <a:gd name="T42" fmla="*/ 5 w 145"/>
                <a:gd name="T43" fmla="*/ 21 h 28"/>
                <a:gd name="T44" fmla="*/ 2 w 145"/>
                <a:gd name="T45" fmla="*/ 19 h 28"/>
                <a:gd name="T46" fmla="*/ 0 w 145"/>
                <a:gd name="T47" fmla="*/ 16 h 28"/>
                <a:gd name="T48" fmla="*/ 0 w 145"/>
                <a:gd name="T49" fmla="*/ 13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5"/>
                <a:gd name="T76" fmla="*/ 0 h 28"/>
                <a:gd name="T77" fmla="*/ 145 w 145"/>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5" h="28">
                  <a:moveTo>
                    <a:pt x="145" y="0"/>
                  </a:moveTo>
                  <a:lnTo>
                    <a:pt x="144" y="3"/>
                  </a:lnTo>
                  <a:lnTo>
                    <a:pt x="142" y="7"/>
                  </a:lnTo>
                  <a:lnTo>
                    <a:pt x="139" y="10"/>
                  </a:lnTo>
                  <a:lnTo>
                    <a:pt x="135" y="12"/>
                  </a:lnTo>
                  <a:lnTo>
                    <a:pt x="130" y="15"/>
                  </a:lnTo>
                  <a:lnTo>
                    <a:pt x="123" y="17"/>
                  </a:lnTo>
                  <a:lnTo>
                    <a:pt x="117" y="19"/>
                  </a:lnTo>
                  <a:lnTo>
                    <a:pt x="110" y="22"/>
                  </a:lnTo>
                  <a:lnTo>
                    <a:pt x="102" y="23"/>
                  </a:lnTo>
                  <a:lnTo>
                    <a:pt x="93" y="25"/>
                  </a:lnTo>
                  <a:lnTo>
                    <a:pt x="84" y="26"/>
                  </a:lnTo>
                  <a:lnTo>
                    <a:pt x="75" y="28"/>
                  </a:lnTo>
                  <a:lnTo>
                    <a:pt x="66" y="28"/>
                  </a:lnTo>
                  <a:lnTo>
                    <a:pt x="52" y="28"/>
                  </a:lnTo>
                  <a:lnTo>
                    <a:pt x="43" y="28"/>
                  </a:lnTo>
                  <a:lnTo>
                    <a:pt x="35" y="28"/>
                  </a:lnTo>
                  <a:lnTo>
                    <a:pt x="28" y="27"/>
                  </a:lnTo>
                  <a:lnTo>
                    <a:pt x="21" y="25"/>
                  </a:lnTo>
                  <a:lnTo>
                    <a:pt x="15" y="25"/>
                  </a:lnTo>
                  <a:lnTo>
                    <a:pt x="9" y="22"/>
                  </a:lnTo>
                  <a:lnTo>
                    <a:pt x="5" y="21"/>
                  </a:lnTo>
                  <a:lnTo>
                    <a:pt x="2" y="19"/>
                  </a:lnTo>
                  <a:lnTo>
                    <a:pt x="0" y="16"/>
                  </a:lnTo>
                  <a:lnTo>
                    <a:pt x="0" y="1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794" name="Freeform 1434"/>
            <p:cNvSpPr>
              <a:spLocks/>
            </p:cNvSpPr>
            <p:nvPr/>
          </p:nvSpPr>
          <p:spPr bwMode="auto">
            <a:xfrm>
              <a:off x="2685" y="408"/>
              <a:ext cx="145" cy="42"/>
            </a:xfrm>
            <a:custGeom>
              <a:avLst/>
              <a:gdLst>
                <a:gd name="T0" fmla="*/ 93 w 145"/>
                <a:gd name="T1" fmla="*/ 0 h 42"/>
                <a:gd name="T2" fmla="*/ 102 w 145"/>
                <a:gd name="T3" fmla="*/ 0 h 42"/>
                <a:gd name="T4" fmla="*/ 110 w 145"/>
                <a:gd name="T5" fmla="*/ 1 h 42"/>
                <a:gd name="T6" fmla="*/ 117 w 145"/>
                <a:gd name="T7" fmla="*/ 1 h 42"/>
                <a:gd name="T8" fmla="*/ 124 w 145"/>
                <a:gd name="T9" fmla="*/ 2 h 42"/>
                <a:gd name="T10" fmla="*/ 130 w 145"/>
                <a:gd name="T11" fmla="*/ 4 h 42"/>
                <a:gd name="T12" fmla="*/ 135 w 145"/>
                <a:gd name="T13" fmla="*/ 6 h 42"/>
                <a:gd name="T14" fmla="*/ 139 w 145"/>
                <a:gd name="T15" fmla="*/ 7 h 42"/>
                <a:gd name="T16" fmla="*/ 142 w 145"/>
                <a:gd name="T17" fmla="*/ 10 h 42"/>
                <a:gd name="T18" fmla="*/ 144 w 145"/>
                <a:gd name="T19" fmla="*/ 12 h 42"/>
                <a:gd name="T20" fmla="*/ 145 w 145"/>
                <a:gd name="T21" fmla="*/ 14 h 42"/>
                <a:gd name="T22" fmla="*/ 144 w 145"/>
                <a:gd name="T23" fmla="*/ 17 h 42"/>
                <a:gd name="T24" fmla="*/ 142 w 145"/>
                <a:gd name="T25" fmla="*/ 21 h 42"/>
                <a:gd name="T26" fmla="*/ 139 w 145"/>
                <a:gd name="T27" fmla="*/ 24 h 42"/>
                <a:gd name="T28" fmla="*/ 135 w 145"/>
                <a:gd name="T29" fmla="*/ 26 h 42"/>
                <a:gd name="T30" fmla="*/ 130 w 145"/>
                <a:gd name="T31" fmla="*/ 29 h 42"/>
                <a:gd name="T32" fmla="*/ 123 w 145"/>
                <a:gd name="T33" fmla="*/ 31 h 42"/>
                <a:gd name="T34" fmla="*/ 117 w 145"/>
                <a:gd name="T35" fmla="*/ 33 h 42"/>
                <a:gd name="T36" fmla="*/ 110 w 145"/>
                <a:gd name="T37" fmla="*/ 36 h 42"/>
                <a:gd name="T38" fmla="*/ 102 w 145"/>
                <a:gd name="T39" fmla="*/ 37 h 42"/>
                <a:gd name="T40" fmla="*/ 93 w 145"/>
                <a:gd name="T41" fmla="*/ 38 h 42"/>
                <a:gd name="T42" fmla="*/ 84 w 145"/>
                <a:gd name="T43" fmla="*/ 40 h 42"/>
                <a:gd name="T44" fmla="*/ 75 w 145"/>
                <a:gd name="T45" fmla="*/ 41 h 42"/>
                <a:gd name="T46" fmla="*/ 66 w 145"/>
                <a:gd name="T47" fmla="*/ 41 h 42"/>
                <a:gd name="T48" fmla="*/ 52 w 145"/>
                <a:gd name="T49" fmla="*/ 42 h 42"/>
                <a:gd name="T50" fmla="*/ 43 w 145"/>
                <a:gd name="T51" fmla="*/ 42 h 42"/>
                <a:gd name="T52" fmla="*/ 35 w 145"/>
                <a:gd name="T53" fmla="*/ 41 h 42"/>
                <a:gd name="T54" fmla="*/ 28 w 145"/>
                <a:gd name="T55" fmla="*/ 41 h 42"/>
                <a:gd name="T56" fmla="*/ 21 w 145"/>
                <a:gd name="T57" fmla="*/ 39 h 42"/>
                <a:gd name="T58" fmla="*/ 15 w 145"/>
                <a:gd name="T59" fmla="*/ 38 h 42"/>
                <a:gd name="T60" fmla="*/ 9 w 145"/>
                <a:gd name="T61" fmla="*/ 36 h 42"/>
                <a:gd name="T62" fmla="*/ 5 w 145"/>
                <a:gd name="T63" fmla="*/ 35 h 42"/>
                <a:gd name="T64" fmla="*/ 2 w 145"/>
                <a:gd name="T65" fmla="*/ 33 h 42"/>
                <a:gd name="T66" fmla="*/ 0 w 145"/>
                <a:gd name="T67" fmla="*/ 30 h 42"/>
                <a:gd name="T68" fmla="*/ 0 w 145"/>
                <a:gd name="T69" fmla="*/ 27 h 42"/>
                <a:gd name="T70" fmla="*/ 0 w 145"/>
                <a:gd name="T71" fmla="*/ 25 h 42"/>
                <a:gd name="T72" fmla="*/ 2 w 145"/>
                <a:gd name="T73" fmla="*/ 21 h 42"/>
                <a:gd name="T74" fmla="*/ 5 w 145"/>
                <a:gd name="T75" fmla="*/ 18 h 42"/>
                <a:gd name="T76" fmla="*/ 9 w 145"/>
                <a:gd name="T77" fmla="*/ 15 h 42"/>
                <a:gd name="T78" fmla="*/ 15 w 145"/>
                <a:gd name="T79" fmla="*/ 13 h 42"/>
                <a:gd name="T80" fmla="*/ 21 w 145"/>
                <a:gd name="T81" fmla="*/ 11 h 42"/>
                <a:gd name="T82" fmla="*/ 28 w 145"/>
                <a:gd name="T83" fmla="*/ 9 h 42"/>
                <a:gd name="T84" fmla="*/ 35 w 145"/>
                <a:gd name="T85" fmla="*/ 7 h 42"/>
                <a:gd name="T86" fmla="*/ 43 w 145"/>
                <a:gd name="T87" fmla="*/ 4 h 42"/>
                <a:gd name="T88" fmla="*/ 52 w 145"/>
                <a:gd name="T89" fmla="*/ 3 h 42"/>
                <a:gd name="T90" fmla="*/ 61 w 145"/>
                <a:gd name="T91" fmla="*/ 2 h 42"/>
                <a:gd name="T92" fmla="*/ 70 w 145"/>
                <a:gd name="T93" fmla="*/ 1 h 42"/>
                <a:gd name="T94" fmla="*/ 79 w 145"/>
                <a:gd name="T95" fmla="*/ 1 h 42"/>
                <a:gd name="T96" fmla="*/ 93 w 145"/>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5"/>
                <a:gd name="T148" fmla="*/ 0 h 42"/>
                <a:gd name="T149" fmla="*/ 145 w 145"/>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5" h="42">
                  <a:moveTo>
                    <a:pt x="93" y="0"/>
                  </a:moveTo>
                  <a:lnTo>
                    <a:pt x="102" y="0"/>
                  </a:lnTo>
                  <a:lnTo>
                    <a:pt x="110" y="1"/>
                  </a:lnTo>
                  <a:lnTo>
                    <a:pt x="117" y="1"/>
                  </a:lnTo>
                  <a:lnTo>
                    <a:pt x="124" y="2"/>
                  </a:lnTo>
                  <a:lnTo>
                    <a:pt x="130" y="4"/>
                  </a:lnTo>
                  <a:lnTo>
                    <a:pt x="135" y="6"/>
                  </a:lnTo>
                  <a:lnTo>
                    <a:pt x="139" y="7"/>
                  </a:lnTo>
                  <a:lnTo>
                    <a:pt x="142" y="10"/>
                  </a:lnTo>
                  <a:lnTo>
                    <a:pt x="144" y="12"/>
                  </a:lnTo>
                  <a:lnTo>
                    <a:pt x="145" y="14"/>
                  </a:lnTo>
                  <a:lnTo>
                    <a:pt x="144" y="17"/>
                  </a:lnTo>
                  <a:lnTo>
                    <a:pt x="142" y="21"/>
                  </a:lnTo>
                  <a:lnTo>
                    <a:pt x="139" y="24"/>
                  </a:lnTo>
                  <a:lnTo>
                    <a:pt x="135" y="26"/>
                  </a:lnTo>
                  <a:lnTo>
                    <a:pt x="130" y="29"/>
                  </a:lnTo>
                  <a:lnTo>
                    <a:pt x="123" y="31"/>
                  </a:lnTo>
                  <a:lnTo>
                    <a:pt x="117" y="33"/>
                  </a:lnTo>
                  <a:lnTo>
                    <a:pt x="110" y="36"/>
                  </a:lnTo>
                  <a:lnTo>
                    <a:pt x="102" y="37"/>
                  </a:lnTo>
                  <a:lnTo>
                    <a:pt x="93" y="38"/>
                  </a:lnTo>
                  <a:lnTo>
                    <a:pt x="84" y="40"/>
                  </a:lnTo>
                  <a:lnTo>
                    <a:pt x="75" y="41"/>
                  </a:lnTo>
                  <a:lnTo>
                    <a:pt x="66" y="41"/>
                  </a:lnTo>
                  <a:lnTo>
                    <a:pt x="52" y="42"/>
                  </a:lnTo>
                  <a:lnTo>
                    <a:pt x="43" y="42"/>
                  </a:lnTo>
                  <a:lnTo>
                    <a:pt x="35" y="41"/>
                  </a:lnTo>
                  <a:lnTo>
                    <a:pt x="28" y="41"/>
                  </a:lnTo>
                  <a:lnTo>
                    <a:pt x="21" y="39"/>
                  </a:lnTo>
                  <a:lnTo>
                    <a:pt x="15" y="38"/>
                  </a:lnTo>
                  <a:lnTo>
                    <a:pt x="9" y="36"/>
                  </a:lnTo>
                  <a:lnTo>
                    <a:pt x="5" y="35"/>
                  </a:lnTo>
                  <a:lnTo>
                    <a:pt x="2" y="33"/>
                  </a:lnTo>
                  <a:lnTo>
                    <a:pt x="0" y="30"/>
                  </a:lnTo>
                  <a:lnTo>
                    <a:pt x="0" y="27"/>
                  </a:lnTo>
                  <a:lnTo>
                    <a:pt x="0" y="25"/>
                  </a:lnTo>
                  <a:lnTo>
                    <a:pt x="2" y="21"/>
                  </a:lnTo>
                  <a:lnTo>
                    <a:pt x="5" y="18"/>
                  </a:lnTo>
                  <a:lnTo>
                    <a:pt x="9" y="15"/>
                  </a:lnTo>
                  <a:lnTo>
                    <a:pt x="15" y="13"/>
                  </a:lnTo>
                  <a:lnTo>
                    <a:pt x="21" y="11"/>
                  </a:lnTo>
                  <a:lnTo>
                    <a:pt x="28" y="9"/>
                  </a:lnTo>
                  <a:lnTo>
                    <a:pt x="35" y="7"/>
                  </a:lnTo>
                  <a:lnTo>
                    <a:pt x="43" y="4"/>
                  </a:lnTo>
                  <a:lnTo>
                    <a:pt x="52" y="3"/>
                  </a:lnTo>
                  <a:lnTo>
                    <a:pt x="61" y="2"/>
                  </a:lnTo>
                  <a:lnTo>
                    <a:pt x="70" y="1"/>
                  </a:lnTo>
                  <a:lnTo>
                    <a:pt x="79" y="1"/>
                  </a:lnTo>
                  <a:lnTo>
                    <a:pt x="93"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795" name="Line 1435"/>
            <p:cNvSpPr>
              <a:spLocks noChangeShapeType="1"/>
            </p:cNvSpPr>
            <p:nvPr/>
          </p:nvSpPr>
          <p:spPr bwMode="auto">
            <a:xfrm flipV="1">
              <a:off x="2830" y="422"/>
              <a:ext cx="0" cy="7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796" name="Line 1436"/>
            <p:cNvSpPr>
              <a:spLocks noChangeShapeType="1"/>
            </p:cNvSpPr>
            <p:nvPr/>
          </p:nvSpPr>
          <p:spPr bwMode="auto">
            <a:xfrm flipV="1">
              <a:off x="2685" y="435"/>
              <a:ext cx="0" cy="7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797" name="Freeform 1437"/>
            <p:cNvSpPr>
              <a:spLocks/>
            </p:cNvSpPr>
            <p:nvPr/>
          </p:nvSpPr>
          <p:spPr bwMode="auto">
            <a:xfrm>
              <a:off x="3026" y="269"/>
              <a:ext cx="0" cy="884"/>
            </a:xfrm>
            <a:custGeom>
              <a:avLst/>
              <a:gdLst>
                <a:gd name="T0" fmla="*/ 881 h 884"/>
                <a:gd name="T1" fmla="*/ 884 h 884"/>
                <a:gd name="T2" fmla="*/ 2 h 884"/>
                <a:gd name="T3" fmla="*/ 0 h 884"/>
                <a:gd name="T4" fmla="*/ 881 h 884"/>
                <a:gd name="T5" fmla="*/ 0 60000 65536"/>
                <a:gd name="T6" fmla="*/ 0 60000 65536"/>
                <a:gd name="T7" fmla="*/ 0 60000 65536"/>
                <a:gd name="T8" fmla="*/ 0 60000 65536"/>
                <a:gd name="T9" fmla="*/ 0 60000 65536"/>
                <a:gd name="T10" fmla="*/ 0 h 884"/>
                <a:gd name="T11" fmla="*/ 884 h 884"/>
              </a:gdLst>
              <a:ahLst/>
              <a:cxnLst>
                <a:cxn ang="T5">
                  <a:pos x="0" y="T0"/>
                </a:cxn>
                <a:cxn ang="T6">
                  <a:pos x="0" y="T1"/>
                </a:cxn>
                <a:cxn ang="T7">
                  <a:pos x="0" y="T2"/>
                </a:cxn>
                <a:cxn ang="T8">
                  <a:pos x="0" y="T3"/>
                </a:cxn>
                <a:cxn ang="T9">
                  <a:pos x="0" y="T4"/>
                </a:cxn>
              </a:cxnLst>
              <a:rect l="0" t="T10" r="0" b="T11"/>
              <a:pathLst>
                <a:path h="884">
                  <a:moveTo>
                    <a:pt x="0" y="881"/>
                  </a:moveTo>
                  <a:lnTo>
                    <a:pt x="0" y="884"/>
                  </a:lnTo>
                  <a:lnTo>
                    <a:pt x="0" y="2"/>
                  </a:lnTo>
                  <a:lnTo>
                    <a:pt x="0" y="0"/>
                  </a:lnTo>
                  <a:lnTo>
                    <a:pt x="0" y="881"/>
                  </a:lnTo>
                  <a:close/>
                </a:path>
              </a:pathLst>
            </a:custGeom>
            <a:solidFill>
              <a:srgbClr val="8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98" name="Freeform 1438"/>
            <p:cNvSpPr>
              <a:spLocks/>
            </p:cNvSpPr>
            <p:nvPr/>
          </p:nvSpPr>
          <p:spPr bwMode="auto">
            <a:xfrm>
              <a:off x="3023" y="271"/>
              <a:ext cx="3" cy="886"/>
            </a:xfrm>
            <a:custGeom>
              <a:avLst/>
              <a:gdLst>
                <a:gd name="T0" fmla="*/ 3 w 3"/>
                <a:gd name="T1" fmla="*/ 882 h 886"/>
                <a:gd name="T2" fmla="*/ 0 w 3"/>
                <a:gd name="T3" fmla="*/ 886 h 886"/>
                <a:gd name="T4" fmla="*/ 0 w 3"/>
                <a:gd name="T5" fmla="*/ 4 h 886"/>
                <a:gd name="T6" fmla="*/ 3 w 3"/>
                <a:gd name="T7" fmla="*/ 0 h 886"/>
                <a:gd name="T8" fmla="*/ 3 w 3"/>
                <a:gd name="T9" fmla="*/ 882 h 886"/>
                <a:gd name="T10" fmla="*/ 0 60000 65536"/>
                <a:gd name="T11" fmla="*/ 0 60000 65536"/>
                <a:gd name="T12" fmla="*/ 0 60000 65536"/>
                <a:gd name="T13" fmla="*/ 0 60000 65536"/>
                <a:gd name="T14" fmla="*/ 0 60000 65536"/>
                <a:gd name="T15" fmla="*/ 0 w 3"/>
                <a:gd name="T16" fmla="*/ 0 h 886"/>
                <a:gd name="T17" fmla="*/ 3 w 3"/>
                <a:gd name="T18" fmla="*/ 886 h 886"/>
              </a:gdLst>
              <a:ahLst/>
              <a:cxnLst>
                <a:cxn ang="T10">
                  <a:pos x="T0" y="T1"/>
                </a:cxn>
                <a:cxn ang="T11">
                  <a:pos x="T2" y="T3"/>
                </a:cxn>
                <a:cxn ang="T12">
                  <a:pos x="T4" y="T5"/>
                </a:cxn>
                <a:cxn ang="T13">
                  <a:pos x="T6" y="T7"/>
                </a:cxn>
                <a:cxn ang="T14">
                  <a:pos x="T8" y="T9"/>
                </a:cxn>
              </a:cxnLst>
              <a:rect l="T15" t="T16" r="T17" b="T18"/>
              <a:pathLst>
                <a:path w="3" h="886">
                  <a:moveTo>
                    <a:pt x="3" y="882"/>
                  </a:moveTo>
                  <a:lnTo>
                    <a:pt x="0" y="886"/>
                  </a:lnTo>
                  <a:lnTo>
                    <a:pt x="0" y="4"/>
                  </a:lnTo>
                  <a:lnTo>
                    <a:pt x="3" y="0"/>
                  </a:lnTo>
                  <a:lnTo>
                    <a:pt x="3" y="882"/>
                  </a:lnTo>
                  <a:close/>
                </a:path>
              </a:pathLst>
            </a:custGeom>
            <a:solidFill>
              <a:srgbClr val="8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99" name="Freeform 1439"/>
            <p:cNvSpPr>
              <a:spLocks/>
            </p:cNvSpPr>
            <p:nvPr/>
          </p:nvSpPr>
          <p:spPr bwMode="auto">
            <a:xfrm>
              <a:off x="3020" y="275"/>
              <a:ext cx="3" cy="885"/>
            </a:xfrm>
            <a:custGeom>
              <a:avLst/>
              <a:gdLst>
                <a:gd name="T0" fmla="*/ 3 w 3"/>
                <a:gd name="T1" fmla="*/ 882 h 885"/>
                <a:gd name="T2" fmla="*/ 0 w 3"/>
                <a:gd name="T3" fmla="*/ 885 h 885"/>
                <a:gd name="T4" fmla="*/ 0 w 3"/>
                <a:gd name="T5" fmla="*/ 2 h 885"/>
                <a:gd name="T6" fmla="*/ 3 w 3"/>
                <a:gd name="T7" fmla="*/ 0 h 885"/>
                <a:gd name="T8" fmla="*/ 3 w 3"/>
                <a:gd name="T9" fmla="*/ 882 h 885"/>
                <a:gd name="T10" fmla="*/ 0 60000 65536"/>
                <a:gd name="T11" fmla="*/ 0 60000 65536"/>
                <a:gd name="T12" fmla="*/ 0 60000 65536"/>
                <a:gd name="T13" fmla="*/ 0 60000 65536"/>
                <a:gd name="T14" fmla="*/ 0 60000 65536"/>
                <a:gd name="T15" fmla="*/ 0 w 3"/>
                <a:gd name="T16" fmla="*/ 0 h 885"/>
                <a:gd name="T17" fmla="*/ 3 w 3"/>
                <a:gd name="T18" fmla="*/ 885 h 885"/>
              </a:gdLst>
              <a:ahLst/>
              <a:cxnLst>
                <a:cxn ang="T10">
                  <a:pos x="T0" y="T1"/>
                </a:cxn>
                <a:cxn ang="T11">
                  <a:pos x="T2" y="T3"/>
                </a:cxn>
                <a:cxn ang="T12">
                  <a:pos x="T4" y="T5"/>
                </a:cxn>
                <a:cxn ang="T13">
                  <a:pos x="T6" y="T7"/>
                </a:cxn>
                <a:cxn ang="T14">
                  <a:pos x="T8" y="T9"/>
                </a:cxn>
              </a:cxnLst>
              <a:rect l="T15" t="T16" r="T17" b="T18"/>
              <a:pathLst>
                <a:path w="3" h="885">
                  <a:moveTo>
                    <a:pt x="3" y="882"/>
                  </a:moveTo>
                  <a:lnTo>
                    <a:pt x="0" y="885"/>
                  </a:lnTo>
                  <a:lnTo>
                    <a:pt x="0" y="2"/>
                  </a:lnTo>
                  <a:lnTo>
                    <a:pt x="3" y="0"/>
                  </a:lnTo>
                  <a:lnTo>
                    <a:pt x="3" y="882"/>
                  </a:lnTo>
                  <a:close/>
                </a:path>
              </a:pathLst>
            </a:custGeom>
            <a:solidFill>
              <a:srgbClr val="9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00" name="Freeform 1440"/>
            <p:cNvSpPr>
              <a:spLocks/>
            </p:cNvSpPr>
            <p:nvPr/>
          </p:nvSpPr>
          <p:spPr bwMode="auto">
            <a:xfrm>
              <a:off x="3016" y="277"/>
              <a:ext cx="4" cy="885"/>
            </a:xfrm>
            <a:custGeom>
              <a:avLst/>
              <a:gdLst>
                <a:gd name="T0" fmla="*/ 4 w 4"/>
                <a:gd name="T1" fmla="*/ 883 h 885"/>
                <a:gd name="T2" fmla="*/ 0 w 4"/>
                <a:gd name="T3" fmla="*/ 885 h 885"/>
                <a:gd name="T4" fmla="*/ 0 w 4"/>
                <a:gd name="T5" fmla="*/ 3 h 885"/>
                <a:gd name="T6" fmla="*/ 4 w 4"/>
                <a:gd name="T7" fmla="*/ 0 h 885"/>
                <a:gd name="T8" fmla="*/ 4 w 4"/>
                <a:gd name="T9" fmla="*/ 883 h 885"/>
                <a:gd name="T10" fmla="*/ 0 60000 65536"/>
                <a:gd name="T11" fmla="*/ 0 60000 65536"/>
                <a:gd name="T12" fmla="*/ 0 60000 65536"/>
                <a:gd name="T13" fmla="*/ 0 60000 65536"/>
                <a:gd name="T14" fmla="*/ 0 60000 65536"/>
                <a:gd name="T15" fmla="*/ 0 w 4"/>
                <a:gd name="T16" fmla="*/ 0 h 885"/>
                <a:gd name="T17" fmla="*/ 4 w 4"/>
                <a:gd name="T18" fmla="*/ 885 h 885"/>
              </a:gdLst>
              <a:ahLst/>
              <a:cxnLst>
                <a:cxn ang="T10">
                  <a:pos x="T0" y="T1"/>
                </a:cxn>
                <a:cxn ang="T11">
                  <a:pos x="T2" y="T3"/>
                </a:cxn>
                <a:cxn ang="T12">
                  <a:pos x="T4" y="T5"/>
                </a:cxn>
                <a:cxn ang="T13">
                  <a:pos x="T6" y="T7"/>
                </a:cxn>
                <a:cxn ang="T14">
                  <a:pos x="T8" y="T9"/>
                </a:cxn>
              </a:cxnLst>
              <a:rect l="T15" t="T16" r="T17" b="T18"/>
              <a:pathLst>
                <a:path w="4" h="885">
                  <a:moveTo>
                    <a:pt x="4" y="883"/>
                  </a:moveTo>
                  <a:lnTo>
                    <a:pt x="0" y="885"/>
                  </a:lnTo>
                  <a:lnTo>
                    <a:pt x="0" y="3"/>
                  </a:lnTo>
                  <a:lnTo>
                    <a:pt x="4" y="0"/>
                  </a:lnTo>
                  <a:lnTo>
                    <a:pt x="4" y="883"/>
                  </a:lnTo>
                  <a:close/>
                </a:path>
              </a:pathLst>
            </a:custGeom>
            <a:solidFill>
              <a:srgbClr val="9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01" name="Freeform 1441"/>
            <p:cNvSpPr>
              <a:spLocks/>
            </p:cNvSpPr>
            <p:nvPr/>
          </p:nvSpPr>
          <p:spPr bwMode="auto">
            <a:xfrm>
              <a:off x="3010" y="280"/>
              <a:ext cx="6" cy="885"/>
            </a:xfrm>
            <a:custGeom>
              <a:avLst/>
              <a:gdLst>
                <a:gd name="T0" fmla="*/ 6 w 6"/>
                <a:gd name="T1" fmla="*/ 882 h 885"/>
                <a:gd name="T2" fmla="*/ 0 w 6"/>
                <a:gd name="T3" fmla="*/ 885 h 885"/>
                <a:gd name="T4" fmla="*/ 0 w 6"/>
                <a:gd name="T5" fmla="*/ 3 h 885"/>
                <a:gd name="T6" fmla="*/ 6 w 6"/>
                <a:gd name="T7" fmla="*/ 0 h 885"/>
                <a:gd name="T8" fmla="*/ 6 w 6"/>
                <a:gd name="T9" fmla="*/ 882 h 885"/>
                <a:gd name="T10" fmla="*/ 0 60000 65536"/>
                <a:gd name="T11" fmla="*/ 0 60000 65536"/>
                <a:gd name="T12" fmla="*/ 0 60000 65536"/>
                <a:gd name="T13" fmla="*/ 0 60000 65536"/>
                <a:gd name="T14" fmla="*/ 0 60000 65536"/>
                <a:gd name="T15" fmla="*/ 0 w 6"/>
                <a:gd name="T16" fmla="*/ 0 h 885"/>
                <a:gd name="T17" fmla="*/ 6 w 6"/>
                <a:gd name="T18" fmla="*/ 885 h 885"/>
              </a:gdLst>
              <a:ahLst/>
              <a:cxnLst>
                <a:cxn ang="T10">
                  <a:pos x="T0" y="T1"/>
                </a:cxn>
                <a:cxn ang="T11">
                  <a:pos x="T2" y="T3"/>
                </a:cxn>
                <a:cxn ang="T12">
                  <a:pos x="T4" y="T5"/>
                </a:cxn>
                <a:cxn ang="T13">
                  <a:pos x="T6" y="T7"/>
                </a:cxn>
                <a:cxn ang="T14">
                  <a:pos x="T8" y="T9"/>
                </a:cxn>
              </a:cxnLst>
              <a:rect l="T15" t="T16" r="T17" b="T18"/>
              <a:pathLst>
                <a:path w="6" h="885">
                  <a:moveTo>
                    <a:pt x="6" y="882"/>
                  </a:moveTo>
                  <a:lnTo>
                    <a:pt x="0" y="885"/>
                  </a:lnTo>
                  <a:lnTo>
                    <a:pt x="0" y="3"/>
                  </a:lnTo>
                  <a:lnTo>
                    <a:pt x="6" y="0"/>
                  </a:lnTo>
                  <a:lnTo>
                    <a:pt x="6" y="882"/>
                  </a:lnTo>
                  <a:close/>
                </a:path>
              </a:pathLst>
            </a:custGeom>
            <a:solidFill>
              <a:srgbClr val="A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02" name="Freeform 1442"/>
            <p:cNvSpPr>
              <a:spLocks/>
            </p:cNvSpPr>
            <p:nvPr/>
          </p:nvSpPr>
          <p:spPr bwMode="auto">
            <a:xfrm>
              <a:off x="3005" y="283"/>
              <a:ext cx="5" cy="884"/>
            </a:xfrm>
            <a:custGeom>
              <a:avLst/>
              <a:gdLst>
                <a:gd name="T0" fmla="*/ 5 w 5"/>
                <a:gd name="T1" fmla="*/ 882 h 884"/>
                <a:gd name="T2" fmla="*/ 0 w 5"/>
                <a:gd name="T3" fmla="*/ 884 h 884"/>
                <a:gd name="T4" fmla="*/ 0 w 5"/>
                <a:gd name="T5" fmla="*/ 2 h 884"/>
                <a:gd name="T6" fmla="*/ 5 w 5"/>
                <a:gd name="T7" fmla="*/ 0 h 884"/>
                <a:gd name="T8" fmla="*/ 5 w 5"/>
                <a:gd name="T9" fmla="*/ 882 h 884"/>
                <a:gd name="T10" fmla="*/ 0 60000 65536"/>
                <a:gd name="T11" fmla="*/ 0 60000 65536"/>
                <a:gd name="T12" fmla="*/ 0 60000 65536"/>
                <a:gd name="T13" fmla="*/ 0 60000 65536"/>
                <a:gd name="T14" fmla="*/ 0 60000 65536"/>
                <a:gd name="T15" fmla="*/ 0 w 5"/>
                <a:gd name="T16" fmla="*/ 0 h 884"/>
                <a:gd name="T17" fmla="*/ 5 w 5"/>
                <a:gd name="T18" fmla="*/ 884 h 884"/>
              </a:gdLst>
              <a:ahLst/>
              <a:cxnLst>
                <a:cxn ang="T10">
                  <a:pos x="T0" y="T1"/>
                </a:cxn>
                <a:cxn ang="T11">
                  <a:pos x="T2" y="T3"/>
                </a:cxn>
                <a:cxn ang="T12">
                  <a:pos x="T4" y="T5"/>
                </a:cxn>
                <a:cxn ang="T13">
                  <a:pos x="T6" y="T7"/>
                </a:cxn>
                <a:cxn ang="T14">
                  <a:pos x="T8" y="T9"/>
                </a:cxn>
              </a:cxnLst>
              <a:rect l="T15" t="T16" r="T17" b="T18"/>
              <a:pathLst>
                <a:path w="5" h="884">
                  <a:moveTo>
                    <a:pt x="5" y="882"/>
                  </a:moveTo>
                  <a:lnTo>
                    <a:pt x="0" y="884"/>
                  </a:lnTo>
                  <a:lnTo>
                    <a:pt x="0" y="2"/>
                  </a:lnTo>
                  <a:lnTo>
                    <a:pt x="5" y="0"/>
                  </a:lnTo>
                  <a:lnTo>
                    <a:pt x="5" y="882"/>
                  </a:lnTo>
                  <a:close/>
                </a:path>
              </a:pathLst>
            </a:custGeom>
            <a:solidFill>
              <a:srgbClr val="A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03" name="Freeform 1443"/>
            <p:cNvSpPr>
              <a:spLocks/>
            </p:cNvSpPr>
            <p:nvPr/>
          </p:nvSpPr>
          <p:spPr bwMode="auto">
            <a:xfrm>
              <a:off x="2998" y="285"/>
              <a:ext cx="7" cy="884"/>
            </a:xfrm>
            <a:custGeom>
              <a:avLst/>
              <a:gdLst>
                <a:gd name="T0" fmla="*/ 7 w 7"/>
                <a:gd name="T1" fmla="*/ 882 h 884"/>
                <a:gd name="T2" fmla="*/ 0 w 7"/>
                <a:gd name="T3" fmla="*/ 884 h 884"/>
                <a:gd name="T4" fmla="*/ 0 w 7"/>
                <a:gd name="T5" fmla="*/ 2 h 884"/>
                <a:gd name="T6" fmla="*/ 7 w 7"/>
                <a:gd name="T7" fmla="*/ 0 h 884"/>
                <a:gd name="T8" fmla="*/ 7 w 7"/>
                <a:gd name="T9" fmla="*/ 882 h 884"/>
                <a:gd name="T10" fmla="*/ 0 60000 65536"/>
                <a:gd name="T11" fmla="*/ 0 60000 65536"/>
                <a:gd name="T12" fmla="*/ 0 60000 65536"/>
                <a:gd name="T13" fmla="*/ 0 60000 65536"/>
                <a:gd name="T14" fmla="*/ 0 60000 65536"/>
                <a:gd name="T15" fmla="*/ 0 w 7"/>
                <a:gd name="T16" fmla="*/ 0 h 884"/>
                <a:gd name="T17" fmla="*/ 7 w 7"/>
                <a:gd name="T18" fmla="*/ 884 h 884"/>
              </a:gdLst>
              <a:ahLst/>
              <a:cxnLst>
                <a:cxn ang="T10">
                  <a:pos x="T0" y="T1"/>
                </a:cxn>
                <a:cxn ang="T11">
                  <a:pos x="T2" y="T3"/>
                </a:cxn>
                <a:cxn ang="T12">
                  <a:pos x="T4" y="T5"/>
                </a:cxn>
                <a:cxn ang="T13">
                  <a:pos x="T6" y="T7"/>
                </a:cxn>
                <a:cxn ang="T14">
                  <a:pos x="T8" y="T9"/>
                </a:cxn>
              </a:cxnLst>
              <a:rect l="T15" t="T16" r="T17" b="T18"/>
              <a:pathLst>
                <a:path w="7" h="884">
                  <a:moveTo>
                    <a:pt x="7" y="882"/>
                  </a:moveTo>
                  <a:lnTo>
                    <a:pt x="0" y="884"/>
                  </a:lnTo>
                  <a:lnTo>
                    <a:pt x="0" y="2"/>
                  </a:lnTo>
                  <a:lnTo>
                    <a:pt x="7" y="0"/>
                  </a:lnTo>
                  <a:lnTo>
                    <a:pt x="7" y="882"/>
                  </a:lnTo>
                  <a:close/>
                </a:path>
              </a:pathLst>
            </a:custGeom>
            <a:solidFill>
              <a:srgbClr val="A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04" name="Freeform 1444"/>
            <p:cNvSpPr>
              <a:spLocks/>
            </p:cNvSpPr>
            <p:nvPr/>
          </p:nvSpPr>
          <p:spPr bwMode="auto">
            <a:xfrm>
              <a:off x="2990" y="287"/>
              <a:ext cx="8" cy="885"/>
            </a:xfrm>
            <a:custGeom>
              <a:avLst/>
              <a:gdLst>
                <a:gd name="T0" fmla="*/ 8 w 8"/>
                <a:gd name="T1" fmla="*/ 882 h 885"/>
                <a:gd name="T2" fmla="*/ 0 w 8"/>
                <a:gd name="T3" fmla="*/ 885 h 885"/>
                <a:gd name="T4" fmla="*/ 0 w 8"/>
                <a:gd name="T5" fmla="*/ 2 h 885"/>
                <a:gd name="T6" fmla="*/ 8 w 8"/>
                <a:gd name="T7" fmla="*/ 0 h 885"/>
                <a:gd name="T8" fmla="*/ 8 w 8"/>
                <a:gd name="T9" fmla="*/ 882 h 885"/>
                <a:gd name="T10" fmla="*/ 0 60000 65536"/>
                <a:gd name="T11" fmla="*/ 0 60000 65536"/>
                <a:gd name="T12" fmla="*/ 0 60000 65536"/>
                <a:gd name="T13" fmla="*/ 0 60000 65536"/>
                <a:gd name="T14" fmla="*/ 0 60000 65536"/>
                <a:gd name="T15" fmla="*/ 0 w 8"/>
                <a:gd name="T16" fmla="*/ 0 h 885"/>
                <a:gd name="T17" fmla="*/ 8 w 8"/>
                <a:gd name="T18" fmla="*/ 885 h 885"/>
              </a:gdLst>
              <a:ahLst/>
              <a:cxnLst>
                <a:cxn ang="T10">
                  <a:pos x="T0" y="T1"/>
                </a:cxn>
                <a:cxn ang="T11">
                  <a:pos x="T2" y="T3"/>
                </a:cxn>
                <a:cxn ang="T12">
                  <a:pos x="T4" y="T5"/>
                </a:cxn>
                <a:cxn ang="T13">
                  <a:pos x="T6" y="T7"/>
                </a:cxn>
                <a:cxn ang="T14">
                  <a:pos x="T8" y="T9"/>
                </a:cxn>
              </a:cxnLst>
              <a:rect l="T15" t="T16" r="T17" b="T18"/>
              <a:pathLst>
                <a:path w="8" h="885">
                  <a:moveTo>
                    <a:pt x="8" y="882"/>
                  </a:moveTo>
                  <a:lnTo>
                    <a:pt x="0" y="885"/>
                  </a:lnTo>
                  <a:lnTo>
                    <a:pt x="0" y="2"/>
                  </a:lnTo>
                  <a:lnTo>
                    <a:pt x="8" y="0"/>
                  </a:lnTo>
                  <a:lnTo>
                    <a:pt x="8" y="882"/>
                  </a:lnTo>
                  <a:close/>
                </a:path>
              </a:pathLst>
            </a:custGeom>
            <a:solidFill>
              <a:srgbClr val="B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05" name="Freeform 1445"/>
            <p:cNvSpPr>
              <a:spLocks/>
            </p:cNvSpPr>
            <p:nvPr/>
          </p:nvSpPr>
          <p:spPr bwMode="auto">
            <a:xfrm>
              <a:off x="2982" y="289"/>
              <a:ext cx="8" cy="884"/>
            </a:xfrm>
            <a:custGeom>
              <a:avLst/>
              <a:gdLst>
                <a:gd name="T0" fmla="*/ 8 w 8"/>
                <a:gd name="T1" fmla="*/ 883 h 884"/>
                <a:gd name="T2" fmla="*/ 0 w 8"/>
                <a:gd name="T3" fmla="*/ 884 h 884"/>
                <a:gd name="T4" fmla="*/ 0 w 8"/>
                <a:gd name="T5" fmla="*/ 3 h 884"/>
                <a:gd name="T6" fmla="*/ 8 w 8"/>
                <a:gd name="T7" fmla="*/ 0 h 884"/>
                <a:gd name="T8" fmla="*/ 8 w 8"/>
                <a:gd name="T9" fmla="*/ 883 h 884"/>
                <a:gd name="T10" fmla="*/ 0 60000 65536"/>
                <a:gd name="T11" fmla="*/ 0 60000 65536"/>
                <a:gd name="T12" fmla="*/ 0 60000 65536"/>
                <a:gd name="T13" fmla="*/ 0 60000 65536"/>
                <a:gd name="T14" fmla="*/ 0 60000 65536"/>
                <a:gd name="T15" fmla="*/ 0 w 8"/>
                <a:gd name="T16" fmla="*/ 0 h 884"/>
                <a:gd name="T17" fmla="*/ 8 w 8"/>
                <a:gd name="T18" fmla="*/ 884 h 884"/>
              </a:gdLst>
              <a:ahLst/>
              <a:cxnLst>
                <a:cxn ang="T10">
                  <a:pos x="T0" y="T1"/>
                </a:cxn>
                <a:cxn ang="T11">
                  <a:pos x="T2" y="T3"/>
                </a:cxn>
                <a:cxn ang="T12">
                  <a:pos x="T4" y="T5"/>
                </a:cxn>
                <a:cxn ang="T13">
                  <a:pos x="T6" y="T7"/>
                </a:cxn>
                <a:cxn ang="T14">
                  <a:pos x="T8" y="T9"/>
                </a:cxn>
              </a:cxnLst>
              <a:rect l="T15" t="T16" r="T17" b="T18"/>
              <a:pathLst>
                <a:path w="8" h="884">
                  <a:moveTo>
                    <a:pt x="8" y="883"/>
                  </a:moveTo>
                  <a:lnTo>
                    <a:pt x="0" y="884"/>
                  </a:lnTo>
                  <a:lnTo>
                    <a:pt x="0" y="3"/>
                  </a:lnTo>
                  <a:lnTo>
                    <a:pt x="8" y="0"/>
                  </a:lnTo>
                  <a:lnTo>
                    <a:pt x="8" y="883"/>
                  </a:lnTo>
                  <a:close/>
                </a:path>
              </a:pathLst>
            </a:custGeom>
            <a:solidFill>
              <a:srgbClr val="B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06" name="Freeform 1446"/>
            <p:cNvSpPr>
              <a:spLocks/>
            </p:cNvSpPr>
            <p:nvPr/>
          </p:nvSpPr>
          <p:spPr bwMode="auto">
            <a:xfrm>
              <a:off x="2974" y="292"/>
              <a:ext cx="8" cy="883"/>
            </a:xfrm>
            <a:custGeom>
              <a:avLst/>
              <a:gdLst>
                <a:gd name="T0" fmla="*/ 8 w 8"/>
                <a:gd name="T1" fmla="*/ 881 h 883"/>
                <a:gd name="T2" fmla="*/ 0 w 8"/>
                <a:gd name="T3" fmla="*/ 883 h 883"/>
                <a:gd name="T4" fmla="*/ 0 w 8"/>
                <a:gd name="T5" fmla="*/ 1 h 883"/>
                <a:gd name="T6" fmla="*/ 8 w 8"/>
                <a:gd name="T7" fmla="*/ 0 h 883"/>
                <a:gd name="T8" fmla="*/ 8 w 8"/>
                <a:gd name="T9" fmla="*/ 881 h 883"/>
                <a:gd name="T10" fmla="*/ 0 60000 65536"/>
                <a:gd name="T11" fmla="*/ 0 60000 65536"/>
                <a:gd name="T12" fmla="*/ 0 60000 65536"/>
                <a:gd name="T13" fmla="*/ 0 60000 65536"/>
                <a:gd name="T14" fmla="*/ 0 60000 65536"/>
                <a:gd name="T15" fmla="*/ 0 w 8"/>
                <a:gd name="T16" fmla="*/ 0 h 883"/>
                <a:gd name="T17" fmla="*/ 8 w 8"/>
                <a:gd name="T18" fmla="*/ 883 h 883"/>
              </a:gdLst>
              <a:ahLst/>
              <a:cxnLst>
                <a:cxn ang="T10">
                  <a:pos x="T0" y="T1"/>
                </a:cxn>
                <a:cxn ang="T11">
                  <a:pos x="T2" y="T3"/>
                </a:cxn>
                <a:cxn ang="T12">
                  <a:pos x="T4" y="T5"/>
                </a:cxn>
                <a:cxn ang="T13">
                  <a:pos x="T6" y="T7"/>
                </a:cxn>
                <a:cxn ang="T14">
                  <a:pos x="T8" y="T9"/>
                </a:cxn>
              </a:cxnLst>
              <a:rect l="T15" t="T16" r="T17" b="T18"/>
              <a:pathLst>
                <a:path w="8" h="883">
                  <a:moveTo>
                    <a:pt x="8" y="881"/>
                  </a:moveTo>
                  <a:lnTo>
                    <a:pt x="0" y="883"/>
                  </a:lnTo>
                  <a:lnTo>
                    <a:pt x="0" y="1"/>
                  </a:lnTo>
                  <a:lnTo>
                    <a:pt x="8" y="0"/>
                  </a:lnTo>
                  <a:lnTo>
                    <a:pt x="8" y="881"/>
                  </a:lnTo>
                  <a:close/>
                </a:path>
              </a:pathLst>
            </a:custGeom>
            <a:solidFill>
              <a:srgbClr val="C3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07" name="Freeform 1447"/>
            <p:cNvSpPr>
              <a:spLocks/>
            </p:cNvSpPr>
            <p:nvPr/>
          </p:nvSpPr>
          <p:spPr bwMode="auto">
            <a:xfrm>
              <a:off x="2965" y="293"/>
              <a:ext cx="9" cy="883"/>
            </a:xfrm>
            <a:custGeom>
              <a:avLst/>
              <a:gdLst>
                <a:gd name="T0" fmla="*/ 9 w 9"/>
                <a:gd name="T1" fmla="*/ 882 h 883"/>
                <a:gd name="T2" fmla="*/ 0 w 9"/>
                <a:gd name="T3" fmla="*/ 883 h 883"/>
                <a:gd name="T4" fmla="*/ 0 w 9"/>
                <a:gd name="T5" fmla="*/ 1 h 883"/>
                <a:gd name="T6" fmla="*/ 9 w 9"/>
                <a:gd name="T7" fmla="*/ 0 h 883"/>
                <a:gd name="T8" fmla="*/ 9 w 9"/>
                <a:gd name="T9" fmla="*/ 882 h 883"/>
                <a:gd name="T10" fmla="*/ 0 60000 65536"/>
                <a:gd name="T11" fmla="*/ 0 60000 65536"/>
                <a:gd name="T12" fmla="*/ 0 60000 65536"/>
                <a:gd name="T13" fmla="*/ 0 60000 65536"/>
                <a:gd name="T14" fmla="*/ 0 60000 65536"/>
                <a:gd name="T15" fmla="*/ 0 w 9"/>
                <a:gd name="T16" fmla="*/ 0 h 883"/>
                <a:gd name="T17" fmla="*/ 9 w 9"/>
                <a:gd name="T18" fmla="*/ 883 h 883"/>
              </a:gdLst>
              <a:ahLst/>
              <a:cxnLst>
                <a:cxn ang="T10">
                  <a:pos x="T0" y="T1"/>
                </a:cxn>
                <a:cxn ang="T11">
                  <a:pos x="T2" y="T3"/>
                </a:cxn>
                <a:cxn ang="T12">
                  <a:pos x="T4" y="T5"/>
                </a:cxn>
                <a:cxn ang="T13">
                  <a:pos x="T6" y="T7"/>
                </a:cxn>
                <a:cxn ang="T14">
                  <a:pos x="T8" y="T9"/>
                </a:cxn>
              </a:cxnLst>
              <a:rect l="T15" t="T16" r="T17" b="T18"/>
              <a:pathLst>
                <a:path w="9" h="883">
                  <a:moveTo>
                    <a:pt x="9" y="882"/>
                  </a:moveTo>
                  <a:lnTo>
                    <a:pt x="0" y="883"/>
                  </a:lnTo>
                  <a:lnTo>
                    <a:pt x="0" y="1"/>
                  </a:lnTo>
                  <a:lnTo>
                    <a:pt x="9" y="0"/>
                  </a:lnTo>
                  <a:lnTo>
                    <a:pt x="9" y="882"/>
                  </a:lnTo>
                  <a:close/>
                </a:path>
              </a:pathLst>
            </a:custGeom>
            <a:solidFill>
              <a:srgbClr val="C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08" name="Freeform 1448"/>
            <p:cNvSpPr>
              <a:spLocks/>
            </p:cNvSpPr>
            <p:nvPr/>
          </p:nvSpPr>
          <p:spPr bwMode="auto">
            <a:xfrm>
              <a:off x="2956" y="294"/>
              <a:ext cx="9" cy="884"/>
            </a:xfrm>
            <a:custGeom>
              <a:avLst/>
              <a:gdLst>
                <a:gd name="T0" fmla="*/ 9 w 9"/>
                <a:gd name="T1" fmla="*/ 882 h 884"/>
                <a:gd name="T2" fmla="*/ 0 w 9"/>
                <a:gd name="T3" fmla="*/ 884 h 884"/>
                <a:gd name="T4" fmla="*/ 0 w 9"/>
                <a:gd name="T5" fmla="*/ 1 h 884"/>
                <a:gd name="T6" fmla="*/ 9 w 9"/>
                <a:gd name="T7" fmla="*/ 0 h 884"/>
                <a:gd name="T8" fmla="*/ 9 w 9"/>
                <a:gd name="T9" fmla="*/ 882 h 884"/>
                <a:gd name="T10" fmla="*/ 0 60000 65536"/>
                <a:gd name="T11" fmla="*/ 0 60000 65536"/>
                <a:gd name="T12" fmla="*/ 0 60000 65536"/>
                <a:gd name="T13" fmla="*/ 0 60000 65536"/>
                <a:gd name="T14" fmla="*/ 0 60000 65536"/>
                <a:gd name="T15" fmla="*/ 0 w 9"/>
                <a:gd name="T16" fmla="*/ 0 h 884"/>
                <a:gd name="T17" fmla="*/ 9 w 9"/>
                <a:gd name="T18" fmla="*/ 884 h 884"/>
              </a:gdLst>
              <a:ahLst/>
              <a:cxnLst>
                <a:cxn ang="T10">
                  <a:pos x="T0" y="T1"/>
                </a:cxn>
                <a:cxn ang="T11">
                  <a:pos x="T2" y="T3"/>
                </a:cxn>
                <a:cxn ang="T12">
                  <a:pos x="T4" y="T5"/>
                </a:cxn>
                <a:cxn ang="T13">
                  <a:pos x="T6" y="T7"/>
                </a:cxn>
                <a:cxn ang="T14">
                  <a:pos x="T8" y="T9"/>
                </a:cxn>
              </a:cxnLst>
              <a:rect l="T15" t="T16" r="T17" b="T18"/>
              <a:pathLst>
                <a:path w="9" h="884">
                  <a:moveTo>
                    <a:pt x="9" y="882"/>
                  </a:moveTo>
                  <a:lnTo>
                    <a:pt x="0" y="884"/>
                  </a:lnTo>
                  <a:lnTo>
                    <a:pt x="0" y="1"/>
                  </a:lnTo>
                  <a:lnTo>
                    <a:pt x="9" y="0"/>
                  </a:lnTo>
                  <a:lnTo>
                    <a:pt x="9" y="882"/>
                  </a:lnTo>
                  <a:close/>
                </a:path>
              </a:pathLst>
            </a:custGeom>
            <a:solidFill>
              <a:srgbClr val="D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09" name="Rectangle 1449"/>
            <p:cNvSpPr>
              <a:spLocks noChangeArrowheads="1"/>
            </p:cNvSpPr>
            <p:nvPr/>
          </p:nvSpPr>
          <p:spPr bwMode="auto">
            <a:xfrm>
              <a:off x="2947" y="295"/>
              <a:ext cx="9" cy="883"/>
            </a:xfrm>
            <a:prstGeom prst="rect">
              <a:avLst/>
            </a:prstGeom>
            <a:solidFill>
              <a:srgbClr val="D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810" name="Freeform 1450"/>
            <p:cNvSpPr>
              <a:spLocks/>
            </p:cNvSpPr>
            <p:nvPr/>
          </p:nvSpPr>
          <p:spPr bwMode="auto">
            <a:xfrm>
              <a:off x="2933" y="295"/>
              <a:ext cx="14" cy="883"/>
            </a:xfrm>
            <a:custGeom>
              <a:avLst/>
              <a:gdLst>
                <a:gd name="T0" fmla="*/ 14 w 14"/>
                <a:gd name="T1" fmla="*/ 883 h 883"/>
                <a:gd name="T2" fmla="*/ 0 w 14"/>
                <a:gd name="T3" fmla="*/ 883 h 883"/>
                <a:gd name="T4" fmla="*/ 0 w 14"/>
                <a:gd name="T5" fmla="*/ 1 h 883"/>
                <a:gd name="T6" fmla="*/ 14 w 14"/>
                <a:gd name="T7" fmla="*/ 0 h 883"/>
                <a:gd name="T8" fmla="*/ 14 w 14"/>
                <a:gd name="T9" fmla="*/ 883 h 883"/>
                <a:gd name="T10" fmla="*/ 0 60000 65536"/>
                <a:gd name="T11" fmla="*/ 0 60000 65536"/>
                <a:gd name="T12" fmla="*/ 0 60000 65536"/>
                <a:gd name="T13" fmla="*/ 0 60000 65536"/>
                <a:gd name="T14" fmla="*/ 0 60000 65536"/>
                <a:gd name="T15" fmla="*/ 0 w 14"/>
                <a:gd name="T16" fmla="*/ 0 h 883"/>
                <a:gd name="T17" fmla="*/ 14 w 14"/>
                <a:gd name="T18" fmla="*/ 883 h 883"/>
              </a:gdLst>
              <a:ahLst/>
              <a:cxnLst>
                <a:cxn ang="T10">
                  <a:pos x="T0" y="T1"/>
                </a:cxn>
                <a:cxn ang="T11">
                  <a:pos x="T2" y="T3"/>
                </a:cxn>
                <a:cxn ang="T12">
                  <a:pos x="T4" y="T5"/>
                </a:cxn>
                <a:cxn ang="T13">
                  <a:pos x="T6" y="T7"/>
                </a:cxn>
                <a:cxn ang="T14">
                  <a:pos x="T8" y="T9"/>
                </a:cxn>
              </a:cxnLst>
              <a:rect l="T15" t="T16" r="T17" b="T18"/>
              <a:pathLst>
                <a:path w="14" h="883">
                  <a:moveTo>
                    <a:pt x="14" y="883"/>
                  </a:moveTo>
                  <a:lnTo>
                    <a:pt x="0" y="883"/>
                  </a:lnTo>
                  <a:lnTo>
                    <a:pt x="0" y="1"/>
                  </a:lnTo>
                  <a:lnTo>
                    <a:pt x="14" y="0"/>
                  </a:lnTo>
                  <a:lnTo>
                    <a:pt x="14" y="883"/>
                  </a:lnTo>
                  <a:close/>
                </a:path>
              </a:pathLst>
            </a:custGeom>
            <a:solidFill>
              <a:srgbClr val="D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11" name="Rectangle 1451"/>
            <p:cNvSpPr>
              <a:spLocks noChangeArrowheads="1"/>
            </p:cNvSpPr>
            <p:nvPr/>
          </p:nvSpPr>
          <p:spPr bwMode="auto">
            <a:xfrm>
              <a:off x="2924" y="296"/>
              <a:ext cx="9" cy="882"/>
            </a:xfrm>
            <a:prstGeom prst="rect">
              <a:avLst/>
            </a:prstGeom>
            <a:solidFill>
              <a:srgbClr val="E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812" name="Freeform 1452"/>
            <p:cNvSpPr>
              <a:spLocks/>
            </p:cNvSpPr>
            <p:nvPr/>
          </p:nvSpPr>
          <p:spPr bwMode="auto">
            <a:xfrm>
              <a:off x="2916" y="295"/>
              <a:ext cx="8" cy="883"/>
            </a:xfrm>
            <a:custGeom>
              <a:avLst/>
              <a:gdLst>
                <a:gd name="T0" fmla="*/ 8 w 8"/>
                <a:gd name="T1" fmla="*/ 883 h 883"/>
                <a:gd name="T2" fmla="*/ 0 w 8"/>
                <a:gd name="T3" fmla="*/ 883 h 883"/>
                <a:gd name="T4" fmla="*/ 0 w 8"/>
                <a:gd name="T5" fmla="*/ 0 h 883"/>
                <a:gd name="T6" fmla="*/ 8 w 8"/>
                <a:gd name="T7" fmla="*/ 1 h 883"/>
                <a:gd name="T8" fmla="*/ 8 w 8"/>
                <a:gd name="T9" fmla="*/ 883 h 883"/>
                <a:gd name="T10" fmla="*/ 0 60000 65536"/>
                <a:gd name="T11" fmla="*/ 0 60000 65536"/>
                <a:gd name="T12" fmla="*/ 0 60000 65536"/>
                <a:gd name="T13" fmla="*/ 0 60000 65536"/>
                <a:gd name="T14" fmla="*/ 0 60000 65536"/>
                <a:gd name="T15" fmla="*/ 0 w 8"/>
                <a:gd name="T16" fmla="*/ 0 h 883"/>
                <a:gd name="T17" fmla="*/ 8 w 8"/>
                <a:gd name="T18" fmla="*/ 883 h 883"/>
              </a:gdLst>
              <a:ahLst/>
              <a:cxnLst>
                <a:cxn ang="T10">
                  <a:pos x="T0" y="T1"/>
                </a:cxn>
                <a:cxn ang="T11">
                  <a:pos x="T2" y="T3"/>
                </a:cxn>
                <a:cxn ang="T12">
                  <a:pos x="T4" y="T5"/>
                </a:cxn>
                <a:cxn ang="T13">
                  <a:pos x="T6" y="T7"/>
                </a:cxn>
                <a:cxn ang="T14">
                  <a:pos x="T8" y="T9"/>
                </a:cxn>
              </a:cxnLst>
              <a:rect l="T15" t="T16" r="T17" b="T18"/>
              <a:pathLst>
                <a:path w="8" h="883">
                  <a:moveTo>
                    <a:pt x="8" y="883"/>
                  </a:moveTo>
                  <a:lnTo>
                    <a:pt x="0" y="883"/>
                  </a:lnTo>
                  <a:lnTo>
                    <a:pt x="0" y="0"/>
                  </a:lnTo>
                  <a:lnTo>
                    <a:pt x="8" y="1"/>
                  </a:lnTo>
                  <a:lnTo>
                    <a:pt x="8" y="883"/>
                  </a:lnTo>
                  <a:close/>
                </a:path>
              </a:pathLst>
            </a:custGeom>
            <a:solidFill>
              <a:srgbClr val="E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13" name="Freeform 1453"/>
            <p:cNvSpPr>
              <a:spLocks/>
            </p:cNvSpPr>
            <p:nvPr/>
          </p:nvSpPr>
          <p:spPr bwMode="auto">
            <a:xfrm>
              <a:off x="2909" y="294"/>
              <a:ext cx="7" cy="884"/>
            </a:xfrm>
            <a:custGeom>
              <a:avLst/>
              <a:gdLst>
                <a:gd name="T0" fmla="*/ 7 w 7"/>
                <a:gd name="T1" fmla="*/ 884 h 884"/>
                <a:gd name="T2" fmla="*/ 0 w 7"/>
                <a:gd name="T3" fmla="*/ 883 h 884"/>
                <a:gd name="T4" fmla="*/ 0 w 7"/>
                <a:gd name="T5" fmla="*/ 0 h 884"/>
                <a:gd name="T6" fmla="*/ 7 w 7"/>
                <a:gd name="T7" fmla="*/ 1 h 884"/>
                <a:gd name="T8" fmla="*/ 7 w 7"/>
                <a:gd name="T9" fmla="*/ 884 h 884"/>
                <a:gd name="T10" fmla="*/ 0 60000 65536"/>
                <a:gd name="T11" fmla="*/ 0 60000 65536"/>
                <a:gd name="T12" fmla="*/ 0 60000 65536"/>
                <a:gd name="T13" fmla="*/ 0 60000 65536"/>
                <a:gd name="T14" fmla="*/ 0 60000 65536"/>
                <a:gd name="T15" fmla="*/ 0 w 7"/>
                <a:gd name="T16" fmla="*/ 0 h 884"/>
                <a:gd name="T17" fmla="*/ 7 w 7"/>
                <a:gd name="T18" fmla="*/ 884 h 884"/>
              </a:gdLst>
              <a:ahLst/>
              <a:cxnLst>
                <a:cxn ang="T10">
                  <a:pos x="T0" y="T1"/>
                </a:cxn>
                <a:cxn ang="T11">
                  <a:pos x="T2" y="T3"/>
                </a:cxn>
                <a:cxn ang="T12">
                  <a:pos x="T4" y="T5"/>
                </a:cxn>
                <a:cxn ang="T13">
                  <a:pos x="T6" y="T7"/>
                </a:cxn>
                <a:cxn ang="T14">
                  <a:pos x="T8" y="T9"/>
                </a:cxn>
              </a:cxnLst>
              <a:rect l="T15" t="T16" r="T17" b="T18"/>
              <a:pathLst>
                <a:path w="7" h="884">
                  <a:moveTo>
                    <a:pt x="7" y="884"/>
                  </a:moveTo>
                  <a:lnTo>
                    <a:pt x="0" y="883"/>
                  </a:lnTo>
                  <a:lnTo>
                    <a:pt x="0" y="0"/>
                  </a:lnTo>
                  <a:lnTo>
                    <a:pt x="7" y="1"/>
                  </a:lnTo>
                  <a:lnTo>
                    <a:pt x="7" y="884"/>
                  </a:lnTo>
                  <a:close/>
                </a:path>
              </a:pathLst>
            </a:custGeom>
            <a:solidFill>
              <a:srgbClr val="F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14" name="Freeform 1454"/>
            <p:cNvSpPr>
              <a:spLocks/>
            </p:cNvSpPr>
            <p:nvPr/>
          </p:nvSpPr>
          <p:spPr bwMode="auto">
            <a:xfrm>
              <a:off x="2902" y="294"/>
              <a:ext cx="7" cy="883"/>
            </a:xfrm>
            <a:custGeom>
              <a:avLst/>
              <a:gdLst>
                <a:gd name="T0" fmla="*/ 7 w 7"/>
                <a:gd name="T1" fmla="*/ 883 h 883"/>
                <a:gd name="T2" fmla="*/ 0 w 7"/>
                <a:gd name="T3" fmla="*/ 881 h 883"/>
                <a:gd name="T4" fmla="*/ 0 w 7"/>
                <a:gd name="T5" fmla="*/ 0 h 883"/>
                <a:gd name="T6" fmla="*/ 7 w 7"/>
                <a:gd name="T7" fmla="*/ 0 h 883"/>
                <a:gd name="T8" fmla="*/ 7 w 7"/>
                <a:gd name="T9" fmla="*/ 883 h 883"/>
                <a:gd name="T10" fmla="*/ 0 60000 65536"/>
                <a:gd name="T11" fmla="*/ 0 60000 65536"/>
                <a:gd name="T12" fmla="*/ 0 60000 65536"/>
                <a:gd name="T13" fmla="*/ 0 60000 65536"/>
                <a:gd name="T14" fmla="*/ 0 60000 65536"/>
                <a:gd name="T15" fmla="*/ 0 w 7"/>
                <a:gd name="T16" fmla="*/ 0 h 883"/>
                <a:gd name="T17" fmla="*/ 7 w 7"/>
                <a:gd name="T18" fmla="*/ 883 h 883"/>
              </a:gdLst>
              <a:ahLst/>
              <a:cxnLst>
                <a:cxn ang="T10">
                  <a:pos x="T0" y="T1"/>
                </a:cxn>
                <a:cxn ang="T11">
                  <a:pos x="T2" y="T3"/>
                </a:cxn>
                <a:cxn ang="T12">
                  <a:pos x="T4" y="T5"/>
                </a:cxn>
                <a:cxn ang="T13">
                  <a:pos x="T6" y="T7"/>
                </a:cxn>
                <a:cxn ang="T14">
                  <a:pos x="T8" y="T9"/>
                </a:cxn>
              </a:cxnLst>
              <a:rect l="T15" t="T16" r="T17" b="T18"/>
              <a:pathLst>
                <a:path w="7" h="883">
                  <a:moveTo>
                    <a:pt x="7" y="883"/>
                  </a:moveTo>
                  <a:lnTo>
                    <a:pt x="0" y="881"/>
                  </a:lnTo>
                  <a:lnTo>
                    <a:pt x="0" y="0"/>
                  </a:lnTo>
                  <a:lnTo>
                    <a:pt x="7" y="0"/>
                  </a:lnTo>
                  <a:lnTo>
                    <a:pt x="7" y="883"/>
                  </a:lnTo>
                  <a:close/>
                </a:path>
              </a:pathLst>
            </a:custGeom>
            <a:solidFill>
              <a:srgbClr val="F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15" name="Freeform 1455"/>
            <p:cNvSpPr>
              <a:spLocks/>
            </p:cNvSpPr>
            <p:nvPr/>
          </p:nvSpPr>
          <p:spPr bwMode="auto">
            <a:xfrm>
              <a:off x="2896" y="292"/>
              <a:ext cx="6" cy="883"/>
            </a:xfrm>
            <a:custGeom>
              <a:avLst/>
              <a:gdLst>
                <a:gd name="T0" fmla="*/ 6 w 6"/>
                <a:gd name="T1" fmla="*/ 883 h 883"/>
                <a:gd name="T2" fmla="*/ 0 w 6"/>
                <a:gd name="T3" fmla="*/ 883 h 883"/>
                <a:gd name="T4" fmla="*/ 0 w 6"/>
                <a:gd name="T5" fmla="*/ 0 h 883"/>
                <a:gd name="T6" fmla="*/ 6 w 6"/>
                <a:gd name="T7" fmla="*/ 2 h 883"/>
                <a:gd name="T8" fmla="*/ 6 w 6"/>
                <a:gd name="T9" fmla="*/ 883 h 883"/>
                <a:gd name="T10" fmla="*/ 0 60000 65536"/>
                <a:gd name="T11" fmla="*/ 0 60000 65536"/>
                <a:gd name="T12" fmla="*/ 0 60000 65536"/>
                <a:gd name="T13" fmla="*/ 0 60000 65536"/>
                <a:gd name="T14" fmla="*/ 0 60000 65536"/>
                <a:gd name="T15" fmla="*/ 0 w 6"/>
                <a:gd name="T16" fmla="*/ 0 h 883"/>
                <a:gd name="T17" fmla="*/ 6 w 6"/>
                <a:gd name="T18" fmla="*/ 883 h 883"/>
              </a:gdLst>
              <a:ahLst/>
              <a:cxnLst>
                <a:cxn ang="T10">
                  <a:pos x="T0" y="T1"/>
                </a:cxn>
                <a:cxn ang="T11">
                  <a:pos x="T2" y="T3"/>
                </a:cxn>
                <a:cxn ang="T12">
                  <a:pos x="T4" y="T5"/>
                </a:cxn>
                <a:cxn ang="T13">
                  <a:pos x="T6" y="T7"/>
                </a:cxn>
                <a:cxn ang="T14">
                  <a:pos x="T8" y="T9"/>
                </a:cxn>
              </a:cxnLst>
              <a:rect l="T15" t="T16" r="T17" b="T18"/>
              <a:pathLst>
                <a:path w="6" h="883">
                  <a:moveTo>
                    <a:pt x="6" y="883"/>
                  </a:moveTo>
                  <a:lnTo>
                    <a:pt x="0" y="883"/>
                  </a:lnTo>
                  <a:lnTo>
                    <a:pt x="0" y="0"/>
                  </a:lnTo>
                  <a:lnTo>
                    <a:pt x="6" y="2"/>
                  </a:lnTo>
                  <a:lnTo>
                    <a:pt x="6" y="88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16" name="Freeform 1456"/>
            <p:cNvSpPr>
              <a:spLocks/>
            </p:cNvSpPr>
            <p:nvPr/>
          </p:nvSpPr>
          <p:spPr bwMode="auto">
            <a:xfrm>
              <a:off x="2890" y="290"/>
              <a:ext cx="6" cy="885"/>
            </a:xfrm>
            <a:custGeom>
              <a:avLst/>
              <a:gdLst>
                <a:gd name="T0" fmla="*/ 6 w 6"/>
                <a:gd name="T1" fmla="*/ 885 h 885"/>
                <a:gd name="T2" fmla="*/ 0 w 6"/>
                <a:gd name="T3" fmla="*/ 882 h 885"/>
                <a:gd name="T4" fmla="*/ 0 w 6"/>
                <a:gd name="T5" fmla="*/ 0 h 885"/>
                <a:gd name="T6" fmla="*/ 6 w 6"/>
                <a:gd name="T7" fmla="*/ 2 h 885"/>
                <a:gd name="T8" fmla="*/ 6 w 6"/>
                <a:gd name="T9" fmla="*/ 885 h 885"/>
                <a:gd name="T10" fmla="*/ 0 60000 65536"/>
                <a:gd name="T11" fmla="*/ 0 60000 65536"/>
                <a:gd name="T12" fmla="*/ 0 60000 65536"/>
                <a:gd name="T13" fmla="*/ 0 60000 65536"/>
                <a:gd name="T14" fmla="*/ 0 60000 65536"/>
                <a:gd name="T15" fmla="*/ 0 w 6"/>
                <a:gd name="T16" fmla="*/ 0 h 885"/>
                <a:gd name="T17" fmla="*/ 6 w 6"/>
                <a:gd name="T18" fmla="*/ 885 h 885"/>
              </a:gdLst>
              <a:ahLst/>
              <a:cxnLst>
                <a:cxn ang="T10">
                  <a:pos x="T0" y="T1"/>
                </a:cxn>
                <a:cxn ang="T11">
                  <a:pos x="T2" y="T3"/>
                </a:cxn>
                <a:cxn ang="T12">
                  <a:pos x="T4" y="T5"/>
                </a:cxn>
                <a:cxn ang="T13">
                  <a:pos x="T6" y="T7"/>
                </a:cxn>
                <a:cxn ang="T14">
                  <a:pos x="T8" y="T9"/>
                </a:cxn>
              </a:cxnLst>
              <a:rect l="T15" t="T16" r="T17" b="T18"/>
              <a:pathLst>
                <a:path w="6" h="885">
                  <a:moveTo>
                    <a:pt x="6" y="885"/>
                  </a:moveTo>
                  <a:lnTo>
                    <a:pt x="0" y="882"/>
                  </a:lnTo>
                  <a:lnTo>
                    <a:pt x="0" y="0"/>
                  </a:lnTo>
                  <a:lnTo>
                    <a:pt x="6" y="2"/>
                  </a:lnTo>
                  <a:lnTo>
                    <a:pt x="6" y="88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17" name="Freeform 1457"/>
            <p:cNvSpPr>
              <a:spLocks/>
            </p:cNvSpPr>
            <p:nvPr/>
          </p:nvSpPr>
          <p:spPr bwMode="auto">
            <a:xfrm>
              <a:off x="2886" y="289"/>
              <a:ext cx="4" cy="883"/>
            </a:xfrm>
            <a:custGeom>
              <a:avLst/>
              <a:gdLst>
                <a:gd name="T0" fmla="*/ 4 w 4"/>
                <a:gd name="T1" fmla="*/ 883 h 883"/>
                <a:gd name="T2" fmla="*/ 0 w 4"/>
                <a:gd name="T3" fmla="*/ 882 h 883"/>
                <a:gd name="T4" fmla="*/ 0 w 4"/>
                <a:gd name="T5" fmla="*/ 0 h 883"/>
                <a:gd name="T6" fmla="*/ 4 w 4"/>
                <a:gd name="T7" fmla="*/ 1 h 883"/>
                <a:gd name="T8" fmla="*/ 4 w 4"/>
                <a:gd name="T9" fmla="*/ 883 h 883"/>
                <a:gd name="T10" fmla="*/ 0 60000 65536"/>
                <a:gd name="T11" fmla="*/ 0 60000 65536"/>
                <a:gd name="T12" fmla="*/ 0 60000 65536"/>
                <a:gd name="T13" fmla="*/ 0 60000 65536"/>
                <a:gd name="T14" fmla="*/ 0 60000 65536"/>
                <a:gd name="T15" fmla="*/ 0 w 4"/>
                <a:gd name="T16" fmla="*/ 0 h 883"/>
                <a:gd name="T17" fmla="*/ 4 w 4"/>
                <a:gd name="T18" fmla="*/ 883 h 883"/>
              </a:gdLst>
              <a:ahLst/>
              <a:cxnLst>
                <a:cxn ang="T10">
                  <a:pos x="T0" y="T1"/>
                </a:cxn>
                <a:cxn ang="T11">
                  <a:pos x="T2" y="T3"/>
                </a:cxn>
                <a:cxn ang="T12">
                  <a:pos x="T4" y="T5"/>
                </a:cxn>
                <a:cxn ang="T13">
                  <a:pos x="T6" y="T7"/>
                </a:cxn>
                <a:cxn ang="T14">
                  <a:pos x="T8" y="T9"/>
                </a:cxn>
              </a:cxnLst>
              <a:rect l="T15" t="T16" r="T17" b="T18"/>
              <a:pathLst>
                <a:path w="4" h="883">
                  <a:moveTo>
                    <a:pt x="4" y="883"/>
                  </a:moveTo>
                  <a:lnTo>
                    <a:pt x="0" y="882"/>
                  </a:lnTo>
                  <a:lnTo>
                    <a:pt x="0" y="0"/>
                  </a:lnTo>
                  <a:lnTo>
                    <a:pt x="4" y="1"/>
                  </a:lnTo>
                  <a:lnTo>
                    <a:pt x="4" y="883"/>
                  </a:lnTo>
                  <a:close/>
                </a:path>
              </a:pathLst>
            </a:custGeom>
            <a:solidFill>
              <a:srgbClr val="F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18" name="Freeform 1458"/>
            <p:cNvSpPr>
              <a:spLocks/>
            </p:cNvSpPr>
            <p:nvPr/>
          </p:nvSpPr>
          <p:spPr bwMode="auto">
            <a:xfrm>
              <a:off x="2883" y="286"/>
              <a:ext cx="3" cy="885"/>
            </a:xfrm>
            <a:custGeom>
              <a:avLst/>
              <a:gdLst>
                <a:gd name="T0" fmla="*/ 3 w 3"/>
                <a:gd name="T1" fmla="*/ 885 h 885"/>
                <a:gd name="T2" fmla="*/ 0 w 3"/>
                <a:gd name="T3" fmla="*/ 883 h 885"/>
                <a:gd name="T4" fmla="*/ 0 w 3"/>
                <a:gd name="T5" fmla="*/ 0 h 885"/>
                <a:gd name="T6" fmla="*/ 3 w 3"/>
                <a:gd name="T7" fmla="*/ 3 h 885"/>
                <a:gd name="T8" fmla="*/ 3 w 3"/>
                <a:gd name="T9" fmla="*/ 885 h 885"/>
                <a:gd name="T10" fmla="*/ 0 60000 65536"/>
                <a:gd name="T11" fmla="*/ 0 60000 65536"/>
                <a:gd name="T12" fmla="*/ 0 60000 65536"/>
                <a:gd name="T13" fmla="*/ 0 60000 65536"/>
                <a:gd name="T14" fmla="*/ 0 60000 65536"/>
                <a:gd name="T15" fmla="*/ 0 w 3"/>
                <a:gd name="T16" fmla="*/ 0 h 885"/>
                <a:gd name="T17" fmla="*/ 3 w 3"/>
                <a:gd name="T18" fmla="*/ 885 h 885"/>
              </a:gdLst>
              <a:ahLst/>
              <a:cxnLst>
                <a:cxn ang="T10">
                  <a:pos x="T0" y="T1"/>
                </a:cxn>
                <a:cxn ang="T11">
                  <a:pos x="T2" y="T3"/>
                </a:cxn>
                <a:cxn ang="T12">
                  <a:pos x="T4" y="T5"/>
                </a:cxn>
                <a:cxn ang="T13">
                  <a:pos x="T6" y="T7"/>
                </a:cxn>
                <a:cxn ang="T14">
                  <a:pos x="T8" y="T9"/>
                </a:cxn>
              </a:cxnLst>
              <a:rect l="T15" t="T16" r="T17" b="T18"/>
              <a:pathLst>
                <a:path w="3" h="885">
                  <a:moveTo>
                    <a:pt x="3" y="885"/>
                  </a:moveTo>
                  <a:lnTo>
                    <a:pt x="0" y="883"/>
                  </a:lnTo>
                  <a:lnTo>
                    <a:pt x="0" y="0"/>
                  </a:lnTo>
                  <a:lnTo>
                    <a:pt x="3" y="3"/>
                  </a:lnTo>
                  <a:lnTo>
                    <a:pt x="3" y="885"/>
                  </a:lnTo>
                  <a:close/>
                </a:path>
              </a:pathLst>
            </a:custGeom>
            <a:solidFill>
              <a:srgbClr val="F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19" name="Freeform 1459"/>
            <p:cNvSpPr>
              <a:spLocks/>
            </p:cNvSpPr>
            <p:nvPr/>
          </p:nvSpPr>
          <p:spPr bwMode="auto">
            <a:xfrm>
              <a:off x="2882" y="284"/>
              <a:ext cx="1" cy="885"/>
            </a:xfrm>
            <a:custGeom>
              <a:avLst/>
              <a:gdLst>
                <a:gd name="T0" fmla="*/ 1 w 1"/>
                <a:gd name="T1" fmla="*/ 885 h 885"/>
                <a:gd name="T2" fmla="*/ 0 w 1"/>
                <a:gd name="T3" fmla="*/ 882 h 885"/>
                <a:gd name="T4" fmla="*/ 0 w 1"/>
                <a:gd name="T5" fmla="*/ 0 h 885"/>
                <a:gd name="T6" fmla="*/ 1 w 1"/>
                <a:gd name="T7" fmla="*/ 2 h 885"/>
                <a:gd name="T8" fmla="*/ 1 w 1"/>
                <a:gd name="T9" fmla="*/ 885 h 885"/>
                <a:gd name="T10" fmla="*/ 0 60000 65536"/>
                <a:gd name="T11" fmla="*/ 0 60000 65536"/>
                <a:gd name="T12" fmla="*/ 0 60000 65536"/>
                <a:gd name="T13" fmla="*/ 0 60000 65536"/>
                <a:gd name="T14" fmla="*/ 0 60000 65536"/>
                <a:gd name="T15" fmla="*/ 0 w 1"/>
                <a:gd name="T16" fmla="*/ 0 h 885"/>
                <a:gd name="T17" fmla="*/ 1 w 1"/>
                <a:gd name="T18" fmla="*/ 885 h 885"/>
              </a:gdLst>
              <a:ahLst/>
              <a:cxnLst>
                <a:cxn ang="T10">
                  <a:pos x="T0" y="T1"/>
                </a:cxn>
                <a:cxn ang="T11">
                  <a:pos x="T2" y="T3"/>
                </a:cxn>
                <a:cxn ang="T12">
                  <a:pos x="T4" y="T5"/>
                </a:cxn>
                <a:cxn ang="T13">
                  <a:pos x="T6" y="T7"/>
                </a:cxn>
                <a:cxn ang="T14">
                  <a:pos x="T8" y="T9"/>
                </a:cxn>
              </a:cxnLst>
              <a:rect l="T15" t="T16" r="T17" b="T18"/>
              <a:pathLst>
                <a:path w="1" h="885">
                  <a:moveTo>
                    <a:pt x="1" y="885"/>
                  </a:moveTo>
                  <a:lnTo>
                    <a:pt x="0" y="882"/>
                  </a:lnTo>
                  <a:lnTo>
                    <a:pt x="0" y="0"/>
                  </a:lnTo>
                  <a:lnTo>
                    <a:pt x="1" y="2"/>
                  </a:lnTo>
                  <a:lnTo>
                    <a:pt x="1" y="885"/>
                  </a:lnTo>
                  <a:close/>
                </a:path>
              </a:pathLst>
            </a:custGeom>
            <a:solidFill>
              <a:srgbClr val="E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20" name="Freeform 1460"/>
            <p:cNvSpPr>
              <a:spLocks/>
            </p:cNvSpPr>
            <p:nvPr/>
          </p:nvSpPr>
          <p:spPr bwMode="auto">
            <a:xfrm>
              <a:off x="2881" y="282"/>
              <a:ext cx="1" cy="884"/>
            </a:xfrm>
            <a:custGeom>
              <a:avLst/>
              <a:gdLst>
                <a:gd name="T0" fmla="*/ 1 w 1"/>
                <a:gd name="T1" fmla="*/ 884 h 884"/>
                <a:gd name="T2" fmla="*/ 0 w 1"/>
                <a:gd name="T3" fmla="*/ 881 h 884"/>
                <a:gd name="T4" fmla="*/ 0 w 1"/>
                <a:gd name="T5" fmla="*/ 0 h 884"/>
                <a:gd name="T6" fmla="*/ 1 w 1"/>
                <a:gd name="T7" fmla="*/ 2 h 884"/>
                <a:gd name="T8" fmla="*/ 1 w 1"/>
                <a:gd name="T9" fmla="*/ 884 h 884"/>
                <a:gd name="T10" fmla="*/ 0 60000 65536"/>
                <a:gd name="T11" fmla="*/ 0 60000 65536"/>
                <a:gd name="T12" fmla="*/ 0 60000 65536"/>
                <a:gd name="T13" fmla="*/ 0 60000 65536"/>
                <a:gd name="T14" fmla="*/ 0 60000 65536"/>
                <a:gd name="T15" fmla="*/ 0 w 1"/>
                <a:gd name="T16" fmla="*/ 0 h 884"/>
                <a:gd name="T17" fmla="*/ 1 w 1"/>
                <a:gd name="T18" fmla="*/ 884 h 884"/>
              </a:gdLst>
              <a:ahLst/>
              <a:cxnLst>
                <a:cxn ang="T10">
                  <a:pos x="T0" y="T1"/>
                </a:cxn>
                <a:cxn ang="T11">
                  <a:pos x="T2" y="T3"/>
                </a:cxn>
                <a:cxn ang="T12">
                  <a:pos x="T4" y="T5"/>
                </a:cxn>
                <a:cxn ang="T13">
                  <a:pos x="T6" y="T7"/>
                </a:cxn>
                <a:cxn ang="T14">
                  <a:pos x="T8" y="T9"/>
                </a:cxn>
              </a:cxnLst>
              <a:rect l="T15" t="T16" r="T17" b="T18"/>
              <a:pathLst>
                <a:path w="1" h="884">
                  <a:moveTo>
                    <a:pt x="1" y="884"/>
                  </a:moveTo>
                  <a:lnTo>
                    <a:pt x="0" y="881"/>
                  </a:lnTo>
                  <a:lnTo>
                    <a:pt x="0" y="0"/>
                  </a:lnTo>
                  <a:lnTo>
                    <a:pt x="1" y="2"/>
                  </a:lnTo>
                  <a:lnTo>
                    <a:pt x="1" y="884"/>
                  </a:lnTo>
                  <a:close/>
                </a:path>
              </a:pathLst>
            </a:custGeom>
            <a:solidFill>
              <a:srgbClr val="E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21" name="Freeform 1461"/>
            <p:cNvSpPr>
              <a:spLocks/>
            </p:cNvSpPr>
            <p:nvPr/>
          </p:nvSpPr>
          <p:spPr bwMode="auto">
            <a:xfrm>
              <a:off x="2881" y="254"/>
              <a:ext cx="145" cy="42"/>
            </a:xfrm>
            <a:custGeom>
              <a:avLst/>
              <a:gdLst>
                <a:gd name="T0" fmla="*/ 92 w 145"/>
                <a:gd name="T1" fmla="*/ 0 h 42"/>
                <a:gd name="T2" fmla="*/ 101 w 145"/>
                <a:gd name="T3" fmla="*/ 0 h 42"/>
                <a:gd name="T4" fmla="*/ 109 w 145"/>
                <a:gd name="T5" fmla="*/ 0 h 42"/>
                <a:gd name="T6" fmla="*/ 116 w 145"/>
                <a:gd name="T7" fmla="*/ 1 h 42"/>
                <a:gd name="T8" fmla="*/ 124 w 145"/>
                <a:gd name="T9" fmla="*/ 3 h 42"/>
                <a:gd name="T10" fmla="*/ 129 w 145"/>
                <a:gd name="T11" fmla="*/ 3 h 42"/>
                <a:gd name="T12" fmla="*/ 135 w 145"/>
                <a:gd name="T13" fmla="*/ 6 h 42"/>
                <a:gd name="T14" fmla="*/ 139 w 145"/>
                <a:gd name="T15" fmla="*/ 7 h 42"/>
                <a:gd name="T16" fmla="*/ 142 w 145"/>
                <a:gd name="T17" fmla="*/ 9 h 42"/>
                <a:gd name="T18" fmla="*/ 144 w 145"/>
                <a:gd name="T19" fmla="*/ 12 h 42"/>
                <a:gd name="T20" fmla="*/ 145 w 145"/>
                <a:gd name="T21" fmla="*/ 15 h 42"/>
                <a:gd name="T22" fmla="*/ 145 w 145"/>
                <a:gd name="T23" fmla="*/ 17 h 42"/>
                <a:gd name="T24" fmla="*/ 142 w 145"/>
                <a:gd name="T25" fmla="*/ 21 h 42"/>
                <a:gd name="T26" fmla="*/ 139 w 145"/>
                <a:gd name="T27" fmla="*/ 23 h 42"/>
                <a:gd name="T28" fmla="*/ 135 w 145"/>
                <a:gd name="T29" fmla="*/ 26 h 42"/>
                <a:gd name="T30" fmla="*/ 129 w 145"/>
                <a:gd name="T31" fmla="*/ 29 h 42"/>
                <a:gd name="T32" fmla="*/ 124 w 145"/>
                <a:gd name="T33" fmla="*/ 31 h 42"/>
                <a:gd name="T34" fmla="*/ 117 w 145"/>
                <a:gd name="T35" fmla="*/ 33 h 42"/>
                <a:gd name="T36" fmla="*/ 109 w 145"/>
                <a:gd name="T37" fmla="*/ 35 h 42"/>
                <a:gd name="T38" fmla="*/ 101 w 145"/>
                <a:gd name="T39" fmla="*/ 38 h 42"/>
                <a:gd name="T40" fmla="*/ 93 w 145"/>
                <a:gd name="T41" fmla="*/ 39 h 42"/>
                <a:gd name="T42" fmla="*/ 84 w 145"/>
                <a:gd name="T43" fmla="*/ 40 h 42"/>
                <a:gd name="T44" fmla="*/ 75 w 145"/>
                <a:gd name="T45" fmla="*/ 41 h 42"/>
                <a:gd name="T46" fmla="*/ 66 w 145"/>
                <a:gd name="T47" fmla="*/ 41 h 42"/>
                <a:gd name="T48" fmla="*/ 52 w 145"/>
                <a:gd name="T49" fmla="*/ 42 h 42"/>
                <a:gd name="T50" fmla="*/ 43 w 145"/>
                <a:gd name="T51" fmla="*/ 42 h 42"/>
                <a:gd name="T52" fmla="*/ 35 w 145"/>
                <a:gd name="T53" fmla="*/ 41 h 42"/>
                <a:gd name="T54" fmla="*/ 28 w 145"/>
                <a:gd name="T55" fmla="*/ 40 h 42"/>
                <a:gd name="T56" fmla="*/ 21 w 145"/>
                <a:gd name="T57" fmla="*/ 40 h 42"/>
                <a:gd name="T58" fmla="*/ 15 w 145"/>
                <a:gd name="T59" fmla="*/ 38 h 42"/>
                <a:gd name="T60" fmla="*/ 9 w 145"/>
                <a:gd name="T61" fmla="*/ 36 h 42"/>
                <a:gd name="T62" fmla="*/ 5 w 145"/>
                <a:gd name="T63" fmla="*/ 35 h 42"/>
                <a:gd name="T64" fmla="*/ 2 w 145"/>
                <a:gd name="T65" fmla="*/ 32 h 42"/>
                <a:gd name="T66" fmla="*/ 1 w 145"/>
                <a:gd name="T67" fmla="*/ 30 h 42"/>
                <a:gd name="T68" fmla="*/ 0 w 145"/>
                <a:gd name="T69" fmla="*/ 28 h 42"/>
                <a:gd name="T70" fmla="*/ 0 w 145"/>
                <a:gd name="T71" fmla="*/ 25 h 42"/>
                <a:gd name="T72" fmla="*/ 2 w 145"/>
                <a:gd name="T73" fmla="*/ 21 h 42"/>
                <a:gd name="T74" fmla="*/ 5 w 145"/>
                <a:gd name="T75" fmla="*/ 18 h 42"/>
                <a:gd name="T76" fmla="*/ 9 w 145"/>
                <a:gd name="T77" fmla="*/ 16 h 42"/>
                <a:gd name="T78" fmla="*/ 14 w 145"/>
                <a:gd name="T79" fmla="*/ 13 h 42"/>
                <a:gd name="T80" fmla="*/ 21 w 145"/>
                <a:gd name="T81" fmla="*/ 11 h 42"/>
                <a:gd name="T82" fmla="*/ 27 w 145"/>
                <a:gd name="T83" fmla="*/ 9 h 42"/>
                <a:gd name="T84" fmla="*/ 34 w 145"/>
                <a:gd name="T85" fmla="*/ 6 h 42"/>
                <a:gd name="T86" fmla="*/ 42 w 145"/>
                <a:gd name="T87" fmla="*/ 5 h 42"/>
                <a:gd name="T88" fmla="*/ 51 w 145"/>
                <a:gd name="T89" fmla="*/ 3 h 42"/>
                <a:gd name="T90" fmla="*/ 60 w 145"/>
                <a:gd name="T91" fmla="*/ 2 h 42"/>
                <a:gd name="T92" fmla="*/ 69 w 145"/>
                <a:gd name="T93" fmla="*/ 0 h 42"/>
                <a:gd name="T94" fmla="*/ 79 w 145"/>
                <a:gd name="T95" fmla="*/ 0 h 42"/>
                <a:gd name="T96" fmla="*/ 92 w 145"/>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5"/>
                <a:gd name="T148" fmla="*/ 0 h 42"/>
                <a:gd name="T149" fmla="*/ 145 w 145"/>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5" h="42">
                  <a:moveTo>
                    <a:pt x="92" y="0"/>
                  </a:moveTo>
                  <a:lnTo>
                    <a:pt x="101" y="0"/>
                  </a:lnTo>
                  <a:lnTo>
                    <a:pt x="109" y="0"/>
                  </a:lnTo>
                  <a:lnTo>
                    <a:pt x="116" y="1"/>
                  </a:lnTo>
                  <a:lnTo>
                    <a:pt x="124" y="3"/>
                  </a:lnTo>
                  <a:lnTo>
                    <a:pt x="129" y="3"/>
                  </a:lnTo>
                  <a:lnTo>
                    <a:pt x="135" y="6"/>
                  </a:lnTo>
                  <a:lnTo>
                    <a:pt x="139" y="7"/>
                  </a:lnTo>
                  <a:lnTo>
                    <a:pt x="142" y="9"/>
                  </a:lnTo>
                  <a:lnTo>
                    <a:pt x="144" y="12"/>
                  </a:lnTo>
                  <a:lnTo>
                    <a:pt x="145" y="15"/>
                  </a:lnTo>
                  <a:lnTo>
                    <a:pt x="145" y="17"/>
                  </a:lnTo>
                  <a:lnTo>
                    <a:pt x="142" y="21"/>
                  </a:lnTo>
                  <a:lnTo>
                    <a:pt x="139" y="23"/>
                  </a:lnTo>
                  <a:lnTo>
                    <a:pt x="135" y="26"/>
                  </a:lnTo>
                  <a:lnTo>
                    <a:pt x="129" y="29"/>
                  </a:lnTo>
                  <a:lnTo>
                    <a:pt x="124" y="31"/>
                  </a:lnTo>
                  <a:lnTo>
                    <a:pt x="117" y="33"/>
                  </a:lnTo>
                  <a:lnTo>
                    <a:pt x="109" y="35"/>
                  </a:lnTo>
                  <a:lnTo>
                    <a:pt x="101" y="38"/>
                  </a:lnTo>
                  <a:lnTo>
                    <a:pt x="93" y="39"/>
                  </a:lnTo>
                  <a:lnTo>
                    <a:pt x="84" y="40"/>
                  </a:lnTo>
                  <a:lnTo>
                    <a:pt x="75" y="41"/>
                  </a:lnTo>
                  <a:lnTo>
                    <a:pt x="66" y="41"/>
                  </a:lnTo>
                  <a:lnTo>
                    <a:pt x="52" y="42"/>
                  </a:lnTo>
                  <a:lnTo>
                    <a:pt x="43" y="42"/>
                  </a:lnTo>
                  <a:lnTo>
                    <a:pt x="35" y="41"/>
                  </a:lnTo>
                  <a:lnTo>
                    <a:pt x="28" y="40"/>
                  </a:lnTo>
                  <a:lnTo>
                    <a:pt x="21" y="40"/>
                  </a:lnTo>
                  <a:lnTo>
                    <a:pt x="15" y="38"/>
                  </a:lnTo>
                  <a:lnTo>
                    <a:pt x="9" y="36"/>
                  </a:lnTo>
                  <a:lnTo>
                    <a:pt x="5" y="35"/>
                  </a:lnTo>
                  <a:lnTo>
                    <a:pt x="2" y="32"/>
                  </a:lnTo>
                  <a:lnTo>
                    <a:pt x="1" y="30"/>
                  </a:lnTo>
                  <a:lnTo>
                    <a:pt x="0" y="28"/>
                  </a:lnTo>
                  <a:lnTo>
                    <a:pt x="0" y="25"/>
                  </a:lnTo>
                  <a:lnTo>
                    <a:pt x="2" y="21"/>
                  </a:lnTo>
                  <a:lnTo>
                    <a:pt x="5" y="18"/>
                  </a:lnTo>
                  <a:lnTo>
                    <a:pt x="9" y="16"/>
                  </a:lnTo>
                  <a:lnTo>
                    <a:pt x="14" y="13"/>
                  </a:lnTo>
                  <a:lnTo>
                    <a:pt x="21" y="11"/>
                  </a:lnTo>
                  <a:lnTo>
                    <a:pt x="27" y="9"/>
                  </a:lnTo>
                  <a:lnTo>
                    <a:pt x="34" y="6"/>
                  </a:lnTo>
                  <a:lnTo>
                    <a:pt x="42" y="5"/>
                  </a:lnTo>
                  <a:lnTo>
                    <a:pt x="51" y="3"/>
                  </a:lnTo>
                  <a:lnTo>
                    <a:pt x="60" y="2"/>
                  </a:lnTo>
                  <a:lnTo>
                    <a:pt x="69" y="0"/>
                  </a:lnTo>
                  <a:lnTo>
                    <a:pt x="79" y="0"/>
                  </a:lnTo>
                  <a:lnTo>
                    <a:pt x="92" y="0"/>
                  </a:lnTo>
                  <a:close/>
                </a:path>
              </a:pathLst>
            </a:custGeom>
            <a:solidFill>
              <a:srgbClr val="B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22" name="Freeform 1462"/>
            <p:cNvSpPr>
              <a:spLocks/>
            </p:cNvSpPr>
            <p:nvPr/>
          </p:nvSpPr>
          <p:spPr bwMode="auto">
            <a:xfrm>
              <a:off x="2881" y="1150"/>
              <a:ext cx="145" cy="28"/>
            </a:xfrm>
            <a:custGeom>
              <a:avLst/>
              <a:gdLst>
                <a:gd name="T0" fmla="*/ 145 w 145"/>
                <a:gd name="T1" fmla="*/ 0 h 28"/>
                <a:gd name="T2" fmla="*/ 145 w 145"/>
                <a:gd name="T3" fmla="*/ 3 h 28"/>
                <a:gd name="T4" fmla="*/ 142 w 145"/>
                <a:gd name="T5" fmla="*/ 7 h 28"/>
                <a:gd name="T6" fmla="*/ 139 w 145"/>
                <a:gd name="T7" fmla="*/ 10 h 28"/>
                <a:gd name="T8" fmla="*/ 135 w 145"/>
                <a:gd name="T9" fmla="*/ 12 h 28"/>
                <a:gd name="T10" fmla="*/ 129 w 145"/>
                <a:gd name="T11" fmla="*/ 15 h 28"/>
                <a:gd name="T12" fmla="*/ 124 w 145"/>
                <a:gd name="T13" fmla="*/ 17 h 28"/>
                <a:gd name="T14" fmla="*/ 117 w 145"/>
                <a:gd name="T15" fmla="*/ 19 h 28"/>
                <a:gd name="T16" fmla="*/ 109 w 145"/>
                <a:gd name="T17" fmla="*/ 22 h 28"/>
                <a:gd name="T18" fmla="*/ 101 w 145"/>
                <a:gd name="T19" fmla="*/ 23 h 28"/>
                <a:gd name="T20" fmla="*/ 93 w 145"/>
                <a:gd name="T21" fmla="*/ 25 h 28"/>
                <a:gd name="T22" fmla="*/ 84 w 145"/>
                <a:gd name="T23" fmla="*/ 26 h 28"/>
                <a:gd name="T24" fmla="*/ 75 w 145"/>
                <a:gd name="T25" fmla="*/ 28 h 28"/>
                <a:gd name="T26" fmla="*/ 66 w 145"/>
                <a:gd name="T27" fmla="*/ 28 h 28"/>
                <a:gd name="T28" fmla="*/ 52 w 145"/>
                <a:gd name="T29" fmla="*/ 28 h 28"/>
                <a:gd name="T30" fmla="*/ 43 w 145"/>
                <a:gd name="T31" fmla="*/ 28 h 28"/>
                <a:gd name="T32" fmla="*/ 35 w 145"/>
                <a:gd name="T33" fmla="*/ 28 h 28"/>
                <a:gd name="T34" fmla="*/ 28 w 145"/>
                <a:gd name="T35" fmla="*/ 27 h 28"/>
                <a:gd name="T36" fmla="*/ 21 w 145"/>
                <a:gd name="T37" fmla="*/ 25 h 28"/>
                <a:gd name="T38" fmla="*/ 15 w 145"/>
                <a:gd name="T39" fmla="*/ 25 h 28"/>
                <a:gd name="T40" fmla="*/ 9 w 145"/>
                <a:gd name="T41" fmla="*/ 22 h 28"/>
                <a:gd name="T42" fmla="*/ 5 w 145"/>
                <a:gd name="T43" fmla="*/ 21 h 28"/>
                <a:gd name="T44" fmla="*/ 2 w 145"/>
                <a:gd name="T45" fmla="*/ 19 h 28"/>
                <a:gd name="T46" fmla="*/ 1 w 145"/>
                <a:gd name="T47" fmla="*/ 16 h 28"/>
                <a:gd name="T48" fmla="*/ 0 w 145"/>
                <a:gd name="T49" fmla="*/ 13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5"/>
                <a:gd name="T76" fmla="*/ 0 h 28"/>
                <a:gd name="T77" fmla="*/ 145 w 145"/>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5" h="28">
                  <a:moveTo>
                    <a:pt x="145" y="0"/>
                  </a:moveTo>
                  <a:lnTo>
                    <a:pt x="145" y="3"/>
                  </a:lnTo>
                  <a:lnTo>
                    <a:pt x="142" y="7"/>
                  </a:lnTo>
                  <a:lnTo>
                    <a:pt x="139" y="10"/>
                  </a:lnTo>
                  <a:lnTo>
                    <a:pt x="135" y="12"/>
                  </a:lnTo>
                  <a:lnTo>
                    <a:pt x="129" y="15"/>
                  </a:lnTo>
                  <a:lnTo>
                    <a:pt x="124" y="17"/>
                  </a:lnTo>
                  <a:lnTo>
                    <a:pt x="117" y="19"/>
                  </a:lnTo>
                  <a:lnTo>
                    <a:pt x="109" y="22"/>
                  </a:lnTo>
                  <a:lnTo>
                    <a:pt x="101" y="23"/>
                  </a:lnTo>
                  <a:lnTo>
                    <a:pt x="93" y="25"/>
                  </a:lnTo>
                  <a:lnTo>
                    <a:pt x="84" y="26"/>
                  </a:lnTo>
                  <a:lnTo>
                    <a:pt x="75" y="28"/>
                  </a:lnTo>
                  <a:lnTo>
                    <a:pt x="66" y="28"/>
                  </a:lnTo>
                  <a:lnTo>
                    <a:pt x="52" y="28"/>
                  </a:lnTo>
                  <a:lnTo>
                    <a:pt x="43" y="28"/>
                  </a:lnTo>
                  <a:lnTo>
                    <a:pt x="35" y="28"/>
                  </a:lnTo>
                  <a:lnTo>
                    <a:pt x="28" y="27"/>
                  </a:lnTo>
                  <a:lnTo>
                    <a:pt x="21" y="25"/>
                  </a:lnTo>
                  <a:lnTo>
                    <a:pt x="15" y="25"/>
                  </a:lnTo>
                  <a:lnTo>
                    <a:pt x="9" y="22"/>
                  </a:lnTo>
                  <a:lnTo>
                    <a:pt x="5" y="21"/>
                  </a:lnTo>
                  <a:lnTo>
                    <a:pt x="2" y="19"/>
                  </a:lnTo>
                  <a:lnTo>
                    <a:pt x="1" y="16"/>
                  </a:lnTo>
                  <a:lnTo>
                    <a:pt x="0" y="1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823" name="Freeform 1463"/>
            <p:cNvSpPr>
              <a:spLocks/>
            </p:cNvSpPr>
            <p:nvPr/>
          </p:nvSpPr>
          <p:spPr bwMode="auto">
            <a:xfrm>
              <a:off x="2881" y="254"/>
              <a:ext cx="145" cy="42"/>
            </a:xfrm>
            <a:custGeom>
              <a:avLst/>
              <a:gdLst>
                <a:gd name="T0" fmla="*/ 92 w 145"/>
                <a:gd name="T1" fmla="*/ 0 h 42"/>
                <a:gd name="T2" fmla="*/ 101 w 145"/>
                <a:gd name="T3" fmla="*/ 0 h 42"/>
                <a:gd name="T4" fmla="*/ 109 w 145"/>
                <a:gd name="T5" fmla="*/ 0 h 42"/>
                <a:gd name="T6" fmla="*/ 116 w 145"/>
                <a:gd name="T7" fmla="*/ 1 h 42"/>
                <a:gd name="T8" fmla="*/ 124 w 145"/>
                <a:gd name="T9" fmla="*/ 3 h 42"/>
                <a:gd name="T10" fmla="*/ 129 w 145"/>
                <a:gd name="T11" fmla="*/ 3 h 42"/>
                <a:gd name="T12" fmla="*/ 135 w 145"/>
                <a:gd name="T13" fmla="*/ 6 h 42"/>
                <a:gd name="T14" fmla="*/ 139 w 145"/>
                <a:gd name="T15" fmla="*/ 7 h 42"/>
                <a:gd name="T16" fmla="*/ 142 w 145"/>
                <a:gd name="T17" fmla="*/ 9 h 42"/>
                <a:gd name="T18" fmla="*/ 144 w 145"/>
                <a:gd name="T19" fmla="*/ 12 h 42"/>
                <a:gd name="T20" fmla="*/ 145 w 145"/>
                <a:gd name="T21" fmla="*/ 15 h 42"/>
                <a:gd name="T22" fmla="*/ 145 w 145"/>
                <a:gd name="T23" fmla="*/ 17 h 42"/>
                <a:gd name="T24" fmla="*/ 142 w 145"/>
                <a:gd name="T25" fmla="*/ 21 h 42"/>
                <a:gd name="T26" fmla="*/ 139 w 145"/>
                <a:gd name="T27" fmla="*/ 23 h 42"/>
                <a:gd name="T28" fmla="*/ 135 w 145"/>
                <a:gd name="T29" fmla="*/ 26 h 42"/>
                <a:gd name="T30" fmla="*/ 129 w 145"/>
                <a:gd name="T31" fmla="*/ 29 h 42"/>
                <a:gd name="T32" fmla="*/ 124 w 145"/>
                <a:gd name="T33" fmla="*/ 31 h 42"/>
                <a:gd name="T34" fmla="*/ 117 w 145"/>
                <a:gd name="T35" fmla="*/ 33 h 42"/>
                <a:gd name="T36" fmla="*/ 109 w 145"/>
                <a:gd name="T37" fmla="*/ 35 h 42"/>
                <a:gd name="T38" fmla="*/ 101 w 145"/>
                <a:gd name="T39" fmla="*/ 38 h 42"/>
                <a:gd name="T40" fmla="*/ 93 w 145"/>
                <a:gd name="T41" fmla="*/ 39 h 42"/>
                <a:gd name="T42" fmla="*/ 84 w 145"/>
                <a:gd name="T43" fmla="*/ 40 h 42"/>
                <a:gd name="T44" fmla="*/ 75 w 145"/>
                <a:gd name="T45" fmla="*/ 41 h 42"/>
                <a:gd name="T46" fmla="*/ 66 w 145"/>
                <a:gd name="T47" fmla="*/ 41 h 42"/>
                <a:gd name="T48" fmla="*/ 52 w 145"/>
                <a:gd name="T49" fmla="*/ 42 h 42"/>
                <a:gd name="T50" fmla="*/ 43 w 145"/>
                <a:gd name="T51" fmla="*/ 42 h 42"/>
                <a:gd name="T52" fmla="*/ 35 w 145"/>
                <a:gd name="T53" fmla="*/ 41 h 42"/>
                <a:gd name="T54" fmla="*/ 28 w 145"/>
                <a:gd name="T55" fmla="*/ 40 h 42"/>
                <a:gd name="T56" fmla="*/ 21 w 145"/>
                <a:gd name="T57" fmla="*/ 40 h 42"/>
                <a:gd name="T58" fmla="*/ 15 w 145"/>
                <a:gd name="T59" fmla="*/ 38 h 42"/>
                <a:gd name="T60" fmla="*/ 9 w 145"/>
                <a:gd name="T61" fmla="*/ 36 h 42"/>
                <a:gd name="T62" fmla="*/ 5 w 145"/>
                <a:gd name="T63" fmla="*/ 35 h 42"/>
                <a:gd name="T64" fmla="*/ 2 w 145"/>
                <a:gd name="T65" fmla="*/ 32 h 42"/>
                <a:gd name="T66" fmla="*/ 1 w 145"/>
                <a:gd name="T67" fmla="*/ 30 h 42"/>
                <a:gd name="T68" fmla="*/ 0 w 145"/>
                <a:gd name="T69" fmla="*/ 28 h 42"/>
                <a:gd name="T70" fmla="*/ 0 w 145"/>
                <a:gd name="T71" fmla="*/ 25 h 42"/>
                <a:gd name="T72" fmla="*/ 2 w 145"/>
                <a:gd name="T73" fmla="*/ 21 h 42"/>
                <a:gd name="T74" fmla="*/ 5 w 145"/>
                <a:gd name="T75" fmla="*/ 18 h 42"/>
                <a:gd name="T76" fmla="*/ 9 w 145"/>
                <a:gd name="T77" fmla="*/ 16 h 42"/>
                <a:gd name="T78" fmla="*/ 14 w 145"/>
                <a:gd name="T79" fmla="*/ 13 h 42"/>
                <a:gd name="T80" fmla="*/ 21 w 145"/>
                <a:gd name="T81" fmla="*/ 11 h 42"/>
                <a:gd name="T82" fmla="*/ 27 w 145"/>
                <a:gd name="T83" fmla="*/ 9 h 42"/>
                <a:gd name="T84" fmla="*/ 34 w 145"/>
                <a:gd name="T85" fmla="*/ 6 h 42"/>
                <a:gd name="T86" fmla="*/ 42 w 145"/>
                <a:gd name="T87" fmla="*/ 5 h 42"/>
                <a:gd name="T88" fmla="*/ 51 w 145"/>
                <a:gd name="T89" fmla="*/ 3 h 42"/>
                <a:gd name="T90" fmla="*/ 60 w 145"/>
                <a:gd name="T91" fmla="*/ 2 h 42"/>
                <a:gd name="T92" fmla="*/ 69 w 145"/>
                <a:gd name="T93" fmla="*/ 0 h 42"/>
                <a:gd name="T94" fmla="*/ 79 w 145"/>
                <a:gd name="T95" fmla="*/ 0 h 42"/>
                <a:gd name="T96" fmla="*/ 92 w 145"/>
                <a:gd name="T97" fmla="*/ 0 h 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5"/>
                <a:gd name="T148" fmla="*/ 0 h 42"/>
                <a:gd name="T149" fmla="*/ 145 w 145"/>
                <a:gd name="T150" fmla="*/ 42 h 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5" h="42">
                  <a:moveTo>
                    <a:pt x="92" y="0"/>
                  </a:moveTo>
                  <a:lnTo>
                    <a:pt x="101" y="0"/>
                  </a:lnTo>
                  <a:lnTo>
                    <a:pt x="109" y="0"/>
                  </a:lnTo>
                  <a:lnTo>
                    <a:pt x="116" y="1"/>
                  </a:lnTo>
                  <a:lnTo>
                    <a:pt x="124" y="3"/>
                  </a:lnTo>
                  <a:lnTo>
                    <a:pt x="129" y="3"/>
                  </a:lnTo>
                  <a:lnTo>
                    <a:pt x="135" y="6"/>
                  </a:lnTo>
                  <a:lnTo>
                    <a:pt x="139" y="7"/>
                  </a:lnTo>
                  <a:lnTo>
                    <a:pt x="142" y="9"/>
                  </a:lnTo>
                  <a:lnTo>
                    <a:pt x="144" y="12"/>
                  </a:lnTo>
                  <a:lnTo>
                    <a:pt x="145" y="15"/>
                  </a:lnTo>
                  <a:lnTo>
                    <a:pt x="145" y="17"/>
                  </a:lnTo>
                  <a:lnTo>
                    <a:pt x="142" y="21"/>
                  </a:lnTo>
                  <a:lnTo>
                    <a:pt x="139" y="23"/>
                  </a:lnTo>
                  <a:lnTo>
                    <a:pt x="135" y="26"/>
                  </a:lnTo>
                  <a:lnTo>
                    <a:pt x="129" y="29"/>
                  </a:lnTo>
                  <a:lnTo>
                    <a:pt x="124" y="31"/>
                  </a:lnTo>
                  <a:lnTo>
                    <a:pt x="117" y="33"/>
                  </a:lnTo>
                  <a:lnTo>
                    <a:pt x="109" y="35"/>
                  </a:lnTo>
                  <a:lnTo>
                    <a:pt x="101" y="38"/>
                  </a:lnTo>
                  <a:lnTo>
                    <a:pt x="93" y="39"/>
                  </a:lnTo>
                  <a:lnTo>
                    <a:pt x="84" y="40"/>
                  </a:lnTo>
                  <a:lnTo>
                    <a:pt x="75" y="41"/>
                  </a:lnTo>
                  <a:lnTo>
                    <a:pt x="66" y="41"/>
                  </a:lnTo>
                  <a:lnTo>
                    <a:pt x="52" y="42"/>
                  </a:lnTo>
                  <a:lnTo>
                    <a:pt x="43" y="42"/>
                  </a:lnTo>
                  <a:lnTo>
                    <a:pt x="35" y="41"/>
                  </a:lnTo>
                  <a:lnTo>
                    <a:pt x="28" y="40"/>
                  </a:lnTo>
                  <a:lnTo>
                    <a:pt x="21" y="40"/>
                  </a:lnTo>
                  <a:lnTo>
                    <a:pt x="15" y="38"/>
                  </a:lnTo>
                  <a:lnTo>
                    <a:pt x="9" y="36"/>
                  </a:lnTo>
                  <a:lnTo>
                    <a:pt x="5" y="35"/>
                  </a:lnTo>
                  <a:lnTo>
                    <a:pt x="2" y="32"/>
                  </a:lnTo>
                  <a:lnTo>
                    <a:pt x="1" y="30"/>
                  </a:lnTo>
                  <a:lnTo>
                    <a:pt x="0" y="28"/>
                  </a:lnTo>
                  <a:lnTo>
                    <a:pt x="0" y="25"/>
                  </a:lnTo>
                  <a:lnTo>
                    <a:pt x="2" y="21"/>
                  </a:lnTo>
                  <a:lnTo>
                    <a:pt x="5" y="18"/>
                  </a:lnTo>
                  <a:lnTo>
                    <a:pt x="9" y="16"/>
                  </a:lnTo>
                  <a:lnTo>
                    <a:pt x="14" y="13"/>
                  </a:lnTo>
                  <a:lnTo>
                    <a:pt x="21" y="11"/>
                  </a:lnTo>
                  <a:lnTo>
                    <a:pt x="27" y="9"/>
                  </a:lnTo>
                  <a:lnTo>
                    <a:pt x="34" y="6"/>
                  </a:lnTo>
                  <a:lnTo>
                    <a:pt x="42" y="5"/>
                  </a:lnTo>
                  <a:lnTo>
                    <a:pt x="51" y="3"/>
                  </a:lnTo>
                  <a:lnTo>
                    <a:pt x="60" y="2"/>
                  </a:lnTo>
                  <a:lnTo>
                    <a:pt x="69" y="0"/>
                  </a:lnTo>
                  <a:lnTo>
                    <a:pt x="79" y="0"/>
                  </a:lnTo>
                  <a:lnTo>
                    <a:pt x="92"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824" name="Line 1464"/>
            <p:cNvSpPr>
              <a:spLocks noChangeShapeType="1"/>
            </p:cNvSpPr>
            <p:nvPr/>
          </p:nvSpPr>
          <p:spPr bwMode="auto">
            <a:xfrm flipV="1">
              <a:off x="3026" y="269"/>
              <a:ext cx="0" cy="8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825" name="Line 1465"/>
            <p:cNvSpPr>
              <a:spLocks noChangeShapeType="1"/>
            </p:cNvSpPr>
            <p:nvPr/>
          </p:nvSpPr>
          <p:spPr bwMode="auto">
            <a:xfrm flipV="1">
              <a:off x="2881" y="282"/>
              <a:ext cx="0" cy="8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826" name="Line 1466"/>
            <p:cNvSpPr>
              <a:spLocks noChangeShapeType="1"/>
            </p:cNvSpPr>
            <p:nvPr/>
          </p:nvSpPr>
          <p:spPr bwMode="auto">
            <a:xfrm flipV="1">
              <a:off x="455" y="294"/>
              <a:ext cx="0" cy="9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827" name="Line 1467"/>
            <p:cNvSpPr>
              <a:spLocks noChangeShapeType="1"/>
            </p:cNvSpPr>
            <p:nvPr/>
          </p:nvSpPr>
          <p:spPr bwMode="auto">
            <a:xfrm flipH="1">
              <a:off x="437" y="1209"/>
              <a:ext cx="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828" name="Line 1468"/>
            <p:cNvSpPr>
              <a:spLocks noChangeShapeType="1"/>
            </p:cNvSpPr>
            <p:nvPr/>
          </p:nvSpPr>
          <p:spPr bwMode="auto">
            <a:xfrm flipH="1">
              <a:off x="437" y="752"/>
              <a:ext cx="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829" name="Line 1469"/>
            <p:cNvSpPr>
              <a:spLocks noChangeShapeType="1"/>
            </p:cNvSpPr>
            <p:nvPr/>
          </p:nvSpPr>
          <p:spPr bwMode="auto">
            <a:xfrm flipH="1">
              <a:off x="437" y="294"/>
              <a:ext cx="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830" name="Rectangle 1470"/>
            <p:cNvSpPr>
              <a:spLocks noChangeArrowheads="1"/>
            </p:cNvSpPr>
            <p:nvPr/>
          </p:nvSpPr>
          <p:spPr bwMode="auto">
            <a:xfrm>
              <a:off x="113" y="1162"/>
              <a:ext cx="3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1,0E+8</a:t>
              </a:r>
            </a:p>
          </p:txBody>
        </p:sp>
        <p:sp>
          <p:nvSpPr>
            <p:cNvPr id="17831" name="Rectangle 1471"/>
            <p:cNvSpPr>
              <a:spLocks noChangeArrowheads="1"/>
            </p:cNvSpPr>
            <p:nvPr/>
          </p:nvSpPr>
          <p:spPr bwMode="auto">
            <a:xfrm>
              <a:off x="113" y="709"/>
              <a:ext cx="3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1,0E+9</a:t>
              </a:r>
            </a:p>
          </p:txBody>
        </p:sp>
        <p:sp>
          <p:nvSpPr>
            <p:cNvPr id="17832" name="Rectangle 1472"/>
            <p:cNvSpPr>
              <a:spLocks noChangeArrowheads="1"/>
            </p:cNvSpPr>
            <p:nvPr/>
          </p:nvSpPr>
          <p:spPr bwMode="auto">
            <a:xfrm>
              <a:off x="68" y="255"/>
              <a:ext cx="3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1,0E+10</a:t>
              </a:r>
            </a:p>
          </p:txBody>
        </p:sp>
        <p:sp>
          <p:nvSpPr>
            <p:cNvPr id="17833" name="Line 1473"/>
            <p:cNvSpPr>
              <a:spLocks noChangeShapeType="1"/>
            </p:cNvSpPr>
            <p:nvPr/>
          </p:nvSpPr>
          <p:spPr bwMode="auto">
            <a:xfrm>
              <a:off x="476" y="1207"/>
              <a:ext cx="254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834" name="Line 1474"/>
            <p:cNvSpPr>
              <a:spLocks noChangeShapeType="1"/>
            </p:cNvSpPr>
            <p:nvPr/>
          </p:nvSpPr>
          <p:spPr bwMode="auto">
            <a:xfrm>
              <a:off x="455" y="1209"/>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835" name="Line 1475"/>
            <p:cNvSpPr>
              <a:spLocks noChangeShapeType="1"/>
            </p:cNvSpPr>
            <p:nvPr/>
          </p:nvSpPr>
          <p:spPr bwMode="auto">
            <a:xfrm>
              <a:off x="650" y="1209"/>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836" name="Line 1476"/>
            <p:cNvSpPr>
              <a:spLocks noChangeShapeType="1"/>
            </p:cNvSpPr>
            <p:nvPr/>
          </p:nvSpPr>
          <p:spPr bwMode="auto">
            <a:xfrm>
              <a:off x="847" y="1209"/>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837" name="Line 1477"/>
            <p:cNvSpPr>
              <a:spLocks noChangeShapeType="1"/>
            </p:cNvSpPr>
            <p:nvPr/>
          </p:nvSpPr>
          <p:spPr bwMode="auto">
            <a:xfrm>
              <a:off x="1042" y="1209"/>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838" name="Line 1478"/>
            <p:cNvSpPr>
              <a:spLocks noChangeShapeType="1"/>
            </p:cNvSpPr>
            <p:nvPr/>
          </p:nvSpPr>
          <p:spPr bwMode="auto">
            <a:xfrm>
              <a:off x="1238" y="1209"/>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839" name="Line 1479"/>
            <p:cNvSpPr>
              <a:spLocks noChangeShapeType="1"/>
            </p:cNvSpPr>
            <p:nvPr/>
          </p:nvSpPr>
          <p:spPr bwMode="auto">
            <a:xfrm>
              <a:off x="1434" y="1209"/>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17614" name="Line 1481"/>
          <p:cNvSpPr>
            <a:spLocks noChangeShapeType="1"/>
          </p:cNvSpPr>
          <p:nvPr/>
        </p:nvSpPr>
        <p:spPr bwMode="auto">
          <a:xfrm>
            <a:off x="2587625" y="1919288"/>
            <a:ext cx="0" cy="269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615" name="Line 1482"/>
          <p:cNvSpPr>
            <a:spLocks noChangeShapeType="1"/>
          </p:cNvSpPr>
          <p:nvPr/>
        </p:nvSpPr>
        <p:spPr bwMode="auto">
          <a:xfrm>
            <a:off x="2897188" y="1919288"/>
            <a:ext cx="0" cy="269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616" name="Line 1483"/>
          <p:cNvSpPr>
            <a:spLocks noChangeShapeType="1"/>
          </p:cNvSpPr>
          <p:nvPr/>
        </p:nvSpPr>
        <p:spPr bwMode="auto">
          <a:xfrm>
            <a:off x="3208338" y="1919288"/>
            <a:ext cx="0" cy="269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617" name="Line 1484"/>
          <p:cNvSpPr>
            <a:spLocks noChangeShapeType="1"/>
          </p:cNvSpPr>
          <p:nvPr/>
        </p:nvSpPr>
        <p:spPr bwMode="auto">
          <a:xfrm>
            <a:off x="3519488" y="1919288"/>
            <a:ext cx="0" cy="269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618" name="Line 1485"/>
          <p:cNvSpPr>
            <a:spLocks noChangeShapeType="1"/>
          </p:cNvSpPr>
          <p:nvPr/>
        </p:nvSpPr>
        <p:spPr bwMode="auto">
          <a:xfrm>
            <a:off x="3830638" y="1919288"/>
            <a:ext cx="0" cy="269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619" name="Line 1486"/>
          <p:cNvSpPr>
            <a:spLocks noChangeShapeType="1"/>
          </p:cNvSpPr>
          <p:nvPr/>
        </p:nvSpPr>
        <p:spPr bwMode="auto">
          <a:xfrm>
            <a:off x="4140200" y="1919288"/>
            <a:ext cx="0" cy="269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620" name="Line 1487"/>
          <p:cNvSpPr>
            <a:spLocks noChangeShapeType="1"/>
          </p:cNvSpPr>
          <p:nvPr/>
        </p:nvSpPr>
        <p:spPr bwMode="auto">
          <a:xfrm>
            <a:off x="4451350" y="1919288"/>
            <a:ext cx="0" cy="269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621" name="Line 1488"/>
          <p:cNvSpPr>
            <a:spLocks noChangeShapeType="1"/>
          </p:cNvSpPr>
          <p:nvPr/>
        </p:nvSpPr>
        <p:spPr bwMode="auto">
          <a:xfrm>
            <a:off x="4762500" y="1919288"/>
            <a:ext cx="0" cy="269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622" name="Rectangle 1489"/>
          <p:cNvSpPr>
            <a:spLocks noChangeArrowheads="1"/>
          </p:cNvSpPr>
          <p:nvPr/>
        </p:nvSpPr>
        <p:spPr bwMode="auto">
          <a:xfrm>
            <a:off x="760413" y="1976438"/>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96</a:t>
            </a:r>
          </a:p>
        </p:txBody>
      </p:sp>
      <p:sp>
        <p:nvSpPr>
          <p:cNvPr id="17623" name="Rectangle 1490"/>
          <p:cNvSpPr>
            <a:spLocks noChangeArrowheads="1"/>
          </p:cNvSpPr>
          <p:nvPr/>
        </p:nvSpPr>
        <p:spPr bwMode="auto">
          <a:xfrm>
            <a:off x="1071563" y="1976438"/>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97</a:t>
            </a:r>
          </a:p>
        </p:txBody>
      </p:sp>
      <p:sp>
        <p:nvSpPr>
          <p:cNvPr id="17624" name="Rectangle 1491"/>
          <p:cNvSpPr>
            <a:spLocks noChangeArrowheads="1"/>
          </p:cNvSpPr>
          <p:nvPr/>
        </p:nvSpPr>
        <p:spPr bwMode="auto">
          <a:xfrm>
            <a:off x="1381125" y="1976438"/>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98</a:t>
            </a:r>
          </a:p>
        </p:txBody>
      </p:sp>
      <p:sp>
        <p:nvSpPr>
          <p:cNvPr id="17625" name="Rectangle 1492"/>
          <p:cNvSpPr>
            <a:spLocks noChangeArrowheads="1"/>
          </p:cNvSpPr>
          <p:nvPr/>
        </p:nvSpPr>
        <p:spPr bwMode="auto">
          <a:xfrm>
            <a:off x="1692275" y="1976438"/>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99</a:t>
            </a:r>
          </a:p>
        </p:txBody>
      </p:sp>
      <p:sp>
        <p:nvSpPr>
          <p:cNvPr id="17626" name="Rectangle 1493"/>
          <p:cNvSpPr>
            <a:spLocks noChangeArrowheads="1"/>
          </p:cNvSpPr>
          <p:nvPr/>
        </p:nvSpPr>
        <p:spPr bwMode="auto">
          <a:xfrm>
            <a:off x="2001838" y="1976438"/>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00</a:t>
            </a:r>
          </a:p>
        </p:txBody>
      </p:sp>
      <p:sp>
        <p:nvSpPr>
          <p:cNvPr id="17627" name="Rectangle 1494"/>
          <p:cNvSpPr>
            <a:spLocks noChangeArrowheads="1"/>
          </p:cNvSpPr>
          <p:nvPr/>
        </p:nvSpPr>
        <p:spPr bwMode="auto">
          <a:xfrm>
            <a:off x="2314575" y="1976438"/>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01</a:t>
            </a:r>
          </a:p>
        </p:txBody>
      </p:sp>
      <p:sp>
        <p:nvSpPr>
          <p:cNvPr id="17628" name="Rectangle 1495"/>
          <p:cNvSpPr>
            <a:spLocks noChangeArrowheads="1"/>
          </p:cNvSpPr>
          <p:nvPr/>
        </p:nvSpPr>
        <p:spPr bwMode="auto">
          <a:xfrm>
            <a:off x="2624138" y="1976438"/>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02</a:t>
            </a:r>
          </a:p>
        </p:txBody>
      </p:sp>
      <p:sp>
        <p:nvSpPr>
          <p:cNvPr id="17629" name="Rectangle 1496"/>
          <p:cNvSpPr>
            <a:spLocks noChangeArrowheads="1"/>
          </p:cNvSpPr>
          <p:nvPr/>
        </p:nvSpPr>
        <p:spPr bwMode="auto">
          <a:xfrm>
            <a:off x="2935288" y="1976438"/>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03</a:t>
            </a:r>
          </a:p>
        </p:txBody>
      </p:sp>
      <p:sp>
        <p:nvSpPr>
          <p:cNvPr id="17630" name="Rectangle 1497"/>
          <p:cNvSpPr>
            <a:spLocks noChangeArrowheads="1"/>
          </p:cNvSpPr>
          <p:nvPr/>
        </p:nvSpPr>
        <p:spPr bwMode="auto">
          <a:xfrm>
            <a:off x="3246438" y="1976438"/>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04</a:t>
            </a:r>
          </a:p>
        </p:txBody>
      </p:sp>
      <p:sp>
        <p:nvSpPr>
          <p:cNvPr id="17631" name="Rectangle 1498"/>
          <p:cNvSpPr>
            <a:spLocks noChangeArrowheads="1"/>
          </p:cNvSpPr>
          <p:nvPr/>
        </p:nvSpPr>
        <p:spPr bwMode="auto">
          <a:xfrm>
            <a:off x="3557588" y="1976438"/>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05</a:t>
            </a:r>
          </a:p>
        </p:txBody>
      </p:sp>
      <p:sp>
        <p:nvSpPr>
          <p:cNvPr id="17632" name="Rectangle 1499"/>
          <p:cNvSpPr>
            <a:spLocks noChangeArrowheads="1"/>
          </p:cNvSpPr>
          <p:nvPr/>
        </p:nvSpPr>
        <p:spPr bwMode="auto">
          <a:xfrm>
            <a:off x="3867150" y="1976438"/>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06</a:t>
            </a:r>
          </a:p>
        </p:txBody>
      </p:sp>
      <p:sp>
        <p:nvSpPr>
          <p:cNvPr id="17633" name="Rectangle 1500"/>
          <p:cNvSpPr>
            <a:spLocks noChangeArrowheads="1"/>
          </p:cNvSpPr>
          <p:nvPr/>
        </p:nvSpPr>
        <p:spPr bwMode="auto">
          <a:xfrm>
            <a:off x="4178300" y="1976438"/>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07</a:t>
            </a:r>
          </a:p>
        </p:txBody>
      </p:sp>
      <p:sp>
        <p:nvSpPr>
          <p:cNvPr id="17634" name="Rectangle 1501"/>
          <p:cNvSpPr>
            <a:spLocks noChangeArrowheads="1"/>
          </p:cNvSpPr>
          <p:nvPr/>
        </p:nvSpPr>
        <p:spPr bwMode="auto">
          <a:xfrm>
            <a:off x="4489450" y="1976438"/>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000" b="1">
                <a:solidFill>
                  <a:srgbClr val="3E27E5"/>
                </a:solidFill>
                <a:latin typeface="Arial" charset="0"/>
              </a:rPr>
              <a:t>08</a:t>
            </a:r>
          </a:p>
        </p:txBody>
      </p:sp>
      <p:sp>
        <p:nvSpPr>
          <p:cNvPr id="40415" name="Rectangle 1503"/>
          <p:cNvSpPr>
            <a:spLocks noChangeArrowheads="1"/>
          </p:cNvSpPr>
          <p:nvPr/>
        </p:nvSpPr>
        <p:spPr bwMode="auto">
          <a:xfrm>
            <a:off x="1187450" y="476250"/>
            <a:ext cx="1127125" cy="244475"/>
          </a:xfrm>
          <a:prstGeom prst="rect">
            <a:avLst/>
          </a:prstGeom>
          <a:noFill/>
          <a:ln w="9525">
            <a:noFill/>
            <a:miter lim="800000"/>
            <a:headEnd/>
            <a:tailEnd/>
          </a:ln>
        </p:spPr>
        <p:txBody>
          <a:bodyPr wrap="none" lIns="0" tIns="0" rIns="0" bIns="0">
            <a:spAutoFit/>
          </a:bodyPr>
          <a:lstStyle/>
          <a:p>
            <a:pPr>
              <a:defRPr/>
            </a:pPr>
            <a:r>
              <a:rPr lang="en-US" sz="1600" b="1" baseline="30000">
                <a:solidFill>
                  <a:srgbClr val="FFFF00"/>
                </a:solidFill>
                <a:effectLst>
                  <a:outerShdw blurRad="38100" dist="38100" dir="2700000" algn="tl">
                    <a:srgbClr val="000000"/>
                  </a:outerShdw>
                </a:effectLst>
                <a:latin typeface="Arial" charset="0"/>
              </a:rPr>
              <a:t>90</a:t>
            </a:r>
            <a:r>
              <a:rPr lang="en-US" sz="1600" b="1">
                <a:solidFill>
                  <a:srgbClr val="FFFF00"/>
                </a:solidFill>
                <a:effectLst>
                  <a:outerShdw blurRad="38100" dist="38100" dir="2700000" algn="tl">
                    <a:srgbClr val="000000"/>
                  </a:outerShdw>
                </a:effectLst>
                <a:latin typeface="Arial" charset="0"/>
              </a:rPr>
              <a:t>Sr,  Bq/m</a:t>
            </a:r>
            <a:r>
              <a:rPr lang="en-US" sz="1600" b="1" baseline="30000">
                <a:solidFill>
                  <a:srgbClr val="FFFF00"/>
                </a:solidFill>
                <a:effectLst>
                  <a:outerShdw blurRad="38100" dist="38100" dir="2700000" algn="tl">
                    <a:srgbClr val="000000"/>
                  </a:outerShdw>
                </a:effectLst>
                <a:latin typeface="Arial" charset="0"/>
              </a:rPr>
              <a:t>3</a:t>
            </a:r>
            <a:endParaRPr lang="ru-RU" sz="1600" b="1" baseline="30000">
              <a:solidFill>
                <a:srgbClr val="FFFF00"/>
              </a:solidFill>
              <a:effectLst>
                <a:outerShdw blurRad="38100" dist="38100" dir="2700000" algn="tl">
                  <a:srgbClr val="000000"/>
                </a:outerShdw>
              </a:effectLst>
              <a:latin typeface="Arial" charset="0"/>
            </a:endParaRPr>
          </a:p>
        </p:txBody>
      </p:sp>
      <p:sp>
        <p:nvSpPr>
          <p:cNvPr id="17636" name="Text Box 1511"/>
          <p:cNvSpPr txBox="1">
            <a:spLocks noChangeArrowheads="1"/>
          </p:cNvSpPr>
          <p:nvPr/>
        </p:nvSpPr>
        <p:spPr bwMode="auto">
          <a:xfrm>
            <a:off x="5435600" y="692150"/>
            <a:ext cx="31797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1600">
                <a:solidFill>
                  <a:srgbClr val="000000"/>
                </a:solidFill>
                <a:latin typeface="Arial" charset="0"/>
              </a:rPr>
              <a:t>Dynamics of the annual average concentration of </a:t>
            </a:r>
            <a:r>
              <a:rPr lang="ru-RU" sz="1600" baseline="30000">
                <a:solidFill>
                  <a:srgbClr val="000000"/>
                </a:solidFill>
                <a:latin typeface="Arial" charset="0"/>
              </a:rPr>
              <a:t>90</a:t>
            </a:r>
            <a:r>
              <a:rPr lang="ru-RU" sz="1600">
                <a:solidFill>
                  <a:srgbClr val="000000"/>
                </a:solidFill>
                <a:latin typeface="Arial" charset="0"/>
              </a:rPr>
              <a:t>Sr </a:t>
            </a:r>
            <a:r>
              <a:rPr lang="en-US" sz="1600">
                <a:solidFill>
                  <a:srgbClr val="000000"/>
                </a:solidFill>
                <a:latin typeface="Arial" charset="0"/>
              </a:rPr>
              <a:t>in the LRW in the steam chamber</a:t>
            </a:r>
            <a:endParaRPr lang="ru-RU" sz="1600">
              <a:solidFill>
                <a:srgbClr val="000000"/>
              </a:solidFill>
              <a:latin typeface="Arial" charset="0"/>
            </a:endParaRPr>
          </a:p>
        </p:txBody>
      </p:sp>
      <p:sp>
        <p:nvSpPr>
          <p:cNvPr id="17637" name="Text Box 1512"/>
          <p:cNvSpPr txBox="1">
            <a:spLocks noChangeArrowheads="1"/>
          </p:cNvSpPr>
          <p:nvPr/>
        </p:nvSpPr>
        <p:spPr bwMode="auto">
          <a:xfrm>
            <a:off x="5364163" y="2924175"/>
            <a:ext cx="37798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1600">
                <a:solidFill>
                  <a:srgbClr val="000000"/>
                </a:solidFill>
                <a:latin typeface="Arial" charset="0"/>
              </a:rPr>
              <a:t>Dynamics of the annual average </a:t>
            </a:r>
          </a:p>
          <a:p>
            <a:pPr eaLnBrk="1" hangingPunct="1"/>
            <a:r>
              <a:rPr lang="en-US" sz="1600">
                <a:solidFill>
                  <a:srgbClr val="000000"/>
                </a:solidFill>
                <a:latin typeface="Arial" charset="0"/>
              </a:rPr>
              <a:t>concentration of uranium in the LRW in </a:t>
            </a:r>
          </a:p>
          <a:p>
            <a:pPr eaLnBrk="1" hangingPunct="1"/>
            <a:r>
              <a:rPr lang="en-US" sz="1600">
                <a:solidFill>
                  <a:srgbClr val="000000"/>
                </a:solidFill>
                <a:latin typeface="Arial" charset="0"/>
              </a:rPr>
              <a:t>the steam chamber</a:t>
            </a:r>
            <a:endParaRPr lang="ru-RU" sz="1600">
              <a:solidFill>
                <a:srgbClr val="000000"/>
              </a:solidFill>
              <a:latin typeface="Arial" charset="0"/>
            </a:endParaRPr>
          </a:p>
        </p:txBody>
      </p:sp>
      <p:sp>
        <p:nvSpPr>
          <p:cNvPr id="17638" name="Text Box 1513"/>
          <p:cNvSpPr txBox="1">
            <a:spLocks noChangeArrowheads="1"/>
          </p:cNvSpPr>
          <p:nvPr/>
        </p:nvSpPr>
        <p:spPr bwMode="auto">
          <a:xfrm>
            <a:off x="5508625" y="4797425"/>
            <a:ext cx="32496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1600">
                <a:solidFill>
                  <a:srgbClr val="000000"/>
                </a:solidFill>
                <a:latin typeface="Arial" charset="0"/>
              </a:rPr>
              <a:t>Dynamics of the annual average </a:t>
            </a:r>
          </a:p>
          <a:p>
            <a:pPr eaLnBrk="1" hangingPunct="1"/>
            <a:r>
              <a:rPr lang="en-US" sz="1600">
                <a:solidFill>
                  <a:srgbClr val="000000"/>
                </a:solidFill>
                <a:latin typeface="Arial" charset="0"/>
              </a:rPr>
              <a:t>concentration of plutonium in the </a:t>
            </a:r>
          </a:p>
          <a:p>
            <a:pPr eaLnBrk="1" hangingPunct="1"/>
            <a:r>
              <a:rPr lang="en-US" sz="1600">
                <a:solidFill>
                  <a:srgbClr val="000000"/>
                </a:solidFill>
                <a:latin typeface="Arial" charset="0"/>
              </a:rPr>
              <a:t>LRW in the steam chamber</a:t>
            </a:r>
            <a:endParaRPr lang="ru-RU" sz="1600">
              <a:solidFill>
                <a:srgbClr val="000000"/>
              </a:solidFill>
              <a:latin typeface="Arial" charset="0"/>
            </a:endParaRPr>
          </a:p>
        </p:txBody>
      </p:sp>
      <p:sp>
        <p:nvSpPr>
          <p:cNvPr id="17639" name="Rectangle 7"/>
          <p:cNvSpPr>
            <a:spLocks noChangeArrowheads="1"/>
          </p:cNvSpPr>
          <p:nvPr/>
        </p:nvSpPr>
        <p:spPr bwMode="auto">
          <a:xfrm>
            <a:off x="0" y="6427788"/>
            <a:ext cx="3478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endParaRPr lang="en-GB" sz="1200">
              <a:solidFill>
                <a:srgbClr val="A50021"/>
              </a:solidFill>
            </a:endParaRPr>
          </a:p>
          <a:p>
            <a:r>
              <a:rPr lang="en-GB" sz="1000"/>
              <a:t>15</a:t>
            </a:r>
            <a:r>
              <a:rPr lang="en-GB" sz="1000" baseline="30000"/>
              <a:t>th</a:t>
            </a:r>
            <a:r>
              <a:rPr lang="en-GB" sz="1000"/>
              <a:t> CEG-SAM meeting by PSI, Villigen, March 10-12, 2009</a:t>
            </a:r>
            <a:endParaRPr lang="ru-RU" sz="10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Rectangle 6"/>
          <p:cNvSpPr>
            <a:spLocks noGrp="1" noChangeArrowheads="1"/>
          </p:cNvSpPr>
          <p:nvPr>
            <p:ph type="sldNum" sz="quarter" idx="12"/>
          </p:nvPr>
        </p:nvSpPr>
        <p:spPr>
          <a:ln/>
        </p:spPr>
        <p:txBody>
          <a:bodyPr/>
          <a:lstStyle/>
          <a:p>
            <a:pPr>
              <a:defRPr/>
            </a:pPr>
            <a:fld id="{51CD919B-E027-461E-8908-8D08A6B96C5F}" type="slidenum">
              <a:rPr lang="ru-RU"/>
              <a:pPr>
                <a:defRPr/>
              </a:pPr>
              <a:t>17</a:t>
            </a:fld>
            <a:endParaRPr lang="ru-RU"/>
          </a:p>
        </p:txBody>
      </p:sp>
      <p:grpSp>
        <p:nvGrpSpPr>
          <p:cNvPr id="19458" name="Group 408"/>
          <p:cNvGrpSpPr>
            <a:grpSpLocks/>
          </p:cNvGrpSpPr>
          <p:nvPr/>
        </p:nvGrpSpPr>
        <p:grpSpPr bwMode="auto">
          <a:xfrm>
            <a:off x="900113" y="1628775"/>
            <a:ext cx="7062787" cy="4316413"/>
            <a:chOff x="744" y="663"/>
            <a:chExt cx="4133" cy="2719"/>
          </a:xfrm>
        </p:grpSpPr>
        <p:sp>
          <p:nvSpPr>
            <p:cNvPr id="19461" name="Rectangle 383"/>
            <p:cNvSpPr>
              <a:spLocks noChangeArrowheads="1"/>
            </p:cNvSpPr>
            <p:nvPr/>
          </p:nvSpPr>
          <p:spPr bwMode="auto">
            <a:xfrm>
              <a:off x="2664" y="3208"/>
              <a:ext cx="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de-DE"/>
            </a:p>
          </p:txBody>
        </p:sp>
        <p:sp>
          <p:nvSpPr>
            <p:cNvPr id="19462" name="Rectangle 9"/>
            <p:cNvSpPr>
              <a:spLocks noChangeArrowheads="1"/>
            </p:cNvSpPr>
            <p:nvPr/>
          </p:nvSpPr>
          <p:spPr bwMode="auto">
            <a:xfrm>
              <a:off x="955" y="899"/>
              <a:ext cx="3652" cy="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9463" name="Rectangle 10"/>
            <p:cNvSpPr>
              <a:spLocks noChangeArrowheads="1"/>
            </p:cNvSpPr>
            <p:nvPr/>
          </p:nvSpPr>
          <p:spPr bwMode="auto">
            <a:xfrm>
              <a:off x="955" y="899"/>
              <a:ext cx="3652" cy="1992"/>
            </a:xfrm>
            <a:prstGeom prst="rect">
              <a:avLst/>
            </a:prstGeom>
            <a:noFill/>
            <a:ln w="142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9464" name="Line 11"/>
            <p:cNvSpPr>
              <a:spLocks noChangeShapeType="1"/>
            </p:cNvSpPr>
            <p:nvPr/>
          </p:nvSpPr>
          <p:spPr bwMode="auto">
            <a:xfrm>
              <a:off x="955" y="899"/>
              <a:ext cx="0" cy="199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5" name="Line 12"/>
            <p:cNvSpPr>
              <a:spLocks noChangeShapeType="1"/>
            </p:cNvSpPr>
            <p:nvPr/>
          </p:nvSpPr>
          <p:spPr bwMode="auto">
            <a:xfrm>
              <a:off x="929" y="2891"/>
              <a:ext cx="5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6" name="Line 13"/>
            <p:cNvSpPr>
              <a:spLocks noChangeShapeType="1"/>
            </p:cNvSpPr>
            <p:nvPr/>
          </p:nvSpPr>
          <p:spPr bwMode="auto">
            <a:xfrm>
              <a:off x="929" y="2641"/>
              <a:ext cx="5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7" name="Line 14"/>
            <p:cNvSpPr>
              <a:spLocks noChangeShapeType="1"/>
            </p:cNvSpPr>
            <p:nvPr/>
          </p:nvSpPr>
          <p:spPr bwMode="auto">
            <a:xfrm>
              <a:off x="929" y="2395"/>
              <a:ext cx="5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8" name="Line 15"/>
            <p:cNvSpPr>
              <a:spLocks noChangeShapeType="1"/>
            </p:cNvSpPr>
            <p:nvPr/>
          </p:nvSpPr>
          <p:spPr bwMode="auto">
            <a:xfrm>
              <a:off x="929" y="2145"/>
              <a:ext cx="5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9" name="Line 16"/>
            <p:cNvSpPr>
              <a:spLocks noChangeShapeType="1"/>
            </p:cNvSpPr>
            <p:nvPr/>
          </p:nvSpPr>
          <p:spPr bwMode="auto">
            <a:xfrm>
              <a:off x="929" y="1895"/>
              <a:ext cx="5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0" name="Line 17"/>
            <p:cNvSpPr>
              <a:spLocks noChangeShapeType="1"/>
            </p:cNvSpPr>
            <p:nvPr/>
          </p:nvSpPr>
          <p:spPr bwMode="auto">
            <a:xfrm>
              <a:off x="929" y="1644"/>
              <a:ext cx="5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1" name="Line 18"/>
            <p:cNvSpPr>
              <a:spLocks noChangeShapeType="1"/>
            </p:cNvSpPr>
            <p:nvPr/>
          </p:nvSpPr>
          <p:spPr bwMode="auto">
            <a:xfrm>
              <a:off x="929" y="1400"/>
              <a:ext cx="5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2" name="Line 19"/>
            <p:cNvSpPr>
              <a:spLocks noChangeShapeType="1"/>
            </p:cNvSpPr>
            <p:nvPr/>
          </p:nvSpPr>
          <p:spPr bwMode="auto">
            <a:xfrm>
              <a:off x="929" y="1150"/>
              <a:ext cx="5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3" name="Line 20"/>
            <p:cNvSpPr>
              <a:spLocks noChangeShapeType="1"/>
            </p:cNvSpPr>
            <p:nvPr/>
          </p:nvSpPr>
          <p:spPr bwMode="auto">
            <a:xfrm>
              <a:off x="929" y="899"/>
              <a:ext cx="5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4" name="Line 21"/>
            <p:cNvSpPr>
              <a:spLocks noChangeShapeType="1"/>
            </p:cNvSpPr>
            <p:nvPr/>
          </p:nvSpPr>
          <p:spPr bwMode="auto">
            <a:xfrm>
              <a:off x="955" y="2891"/>
              <a:ext cx="365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5" name="Line 22"/>
            <p:cNvSpPr>
              <a:spLocks noChangeShapeType="1"/>
            </p:cNvSpPr>
            <p:nvPr/>
          </p:nvSpPr>
          <p:spPr bwMode="auto">
            <a:xfrm flipV="1">
              <a:off x="955"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6" name="Line 23"/>
            <p:cNvSpPr>
              <a:spLocks noChangeShapeType="1"/>
            </p:cNvSpPr>
            <p:nvPr/>
          </p:nvSpPr>
          <p:spPr bwMode="auto">
            <a:xfrm flipV="1">
              <a:off x="1003"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7" name="Line 24"/>
            <p:cNvSpPr>
              <a:spLocks noChangeShapeType="1"/>
            </p:cNvSpPr>
            <p:nvPr/>
          </p:nvSpPr>
          <p:spPr bwMode="auto">
            <a:xfrm flipV="1">
              <a:off x="1050"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8" name="Line 25"/>
            <p:cNvSpPr>
              <a:spLocks noChangeShapeType="1"/>
            </p:cNvSpPr>
            <p:nvPr/>
          </p:nvSpPr>
          <p:spPr bwMode="auto">
            <a:xfrm flipV="1">
              <a:off x="1103"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9" name="Line 26"/>
            <p:cNvSpPr>
              <a:spLocks noChangeShapeType="1"/>
            </p:cNvSpPr>
            <p:nvPr/>
          </p:nvSpPr>
          <p:spPr bwMode="auto">
            <a:xfrm flipV="1">
              <a:off x="1151"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80" name="Line 27"/>
            <p:cNvSpPr>
              <a:spLocks noChangeShapeType="1"/>
            </p:cNvSpPr>
            <p:nvPr/>
          </p:nvSpPr>
          <p:spPr bwMode="auto">
            <a:xfrm flipV="1">
              <a:off x="1199"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81" name="Line 28"/>
            <p:cNvSpPr>
              <a:spLocks noChangeShapeType="1"/>
            </p:cNvSpPr>
            <p:nvPr/>
          </p:nvSpPr>
          <p:spPr bwMode="auto">
            <a:xfrm flipV="1">
              <a:off x="1246"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82" name="Line 29"/>
            <p:cNvSpPr>
              <a:spLocks noChangeShapeType="1"/>
            </p:cNvSpPr>
            <p:nvPr/>
          </p:nvSpPr>
          <p:spPr bwMode="auto">
            <a:xfrm flipV="1">
              <a:off x="1294"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83" name="Line 30"/>
            <p:cNvSpPr>
              <a:spLocks noChangeShapeType="1"/>
            </p:cNvSpPr>
            <p:nvPr/>
          </p:nvSpPr>
          <p:spPr bwMode="auto">
            <a:xfrm flipV="1">
              <a:off x="1346"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84" name="Line 31"/>
            <p:cNvSpPr>
              <a:spLocks noChangeShapeType="1"/>
            </p:cNvSpPr>
            <p:nvPr/>
          </p:nvSpPr>
          <p:spPr bwMode="auto">
            <a:xfrm flipV="1">
              <a:off x="1395"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85" name="Line 32"/>
            <p:cNvSpPr>
              <a:spLocks noChangeShapeType="1"/>
            </p:cNvSpPr>
            <p:nvPr/>
          </p:nvSpPr>
          <p:spPr bwMode="auto">
            <a:xfrm flipV="1">
              <a:off x="1442"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86" name="Line 33"/>
            <p:cNvSpPr>
              <a:spLocks noChangeShapeType="1"/>
            </p:cNvSpPr>
            <p:nvPr/>
          </p:nvSpPr>
          <p:spPr bwMode="auto">
            <a:xfrm flipV="1">
              <a:off x="1490"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87" name="Line 34"/>
            <p:cNvSpPr>
              <a:spLocks noChangeShapeType="1"/>
            </p:cNvSpPr>
            <p:nvPr/>
          </p:nvSpPr>
          <p:spPr bwMode="auto">
            <a:xfrm flipV="1">
              <a:off x="1537"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88" name="Line 35"/>
            <p:cNvSpPr>
              <a:spLocks noChangeShapeType="1"/>
            </p:cNvSpPr>
            <p:nvPr/>
          </p:nvSpPr>
          <p:spPr bwMode="auto">
            <a:xfrm flipV="1">
              <a:off x="1590"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89" name="Line 36"/>
            <p:cNvSpPr>
              <a:spLocks noChangeShapeType="1"/>
            </p:cNvSpPr>
            <p:nvPr/>
          </p:nvSpPr>
          <p:spPr bwMode="auto">
            <a:xfrm flipV="1">
              <a:off x="1637"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90" name="Line 37"/>
            <p:cNvSpPr>
              <a:spLocks noChangeShapeType="1"/>
            </p:cNvSpPr>
            <p:nvPr/>
          </p:nvSpPr>
          <p:spPr bwMode="auto">
            <a:xfrm flipV="1">
              <a:off x="1686"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91" name="Line 38"/>
            <p:cNvSpPr>
              <a:spLocks noChangeShapeType="1"/>
            </p:cNvSpPr>
            <p:nvPr/>
          </p:nvSpPr>
          <p:spPr bwMode="auto">
            <a:xfrm flipV="1">
              <a:off x="1733"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92" name="Line 39"/>
            <p:cNvSpPr>
              <a:spLocks noChangeShapeType="1"/>
            </p:cNvSpPr>
            <p:nvPr/>
          </p:nvSpPr>
          <p:spPr bwMode="auto">
            <a:xfrm flipV="1">
              <a:off x="1781"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93" name="Line 40"/>
            <p:cNvSpPr>
              <a:spLocks noChangeShapeType="1"/>
            </p:cNvSpPr>
            <p:nvPr/>
          </p:nvSpPr>
          <p:spPr bwMode="auto">
            <a:xfrm flipV="1">
              <a:off x="1834"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94" name="Line 41"/>
            <p:cNvSpPr>
              <a:spLocks noChangeShapeType="1"/>
            </p:cNvSpPr>
            <p:nvPr/>
          </p:nvSpPr>
          <p:spPr bwMode="auto">
            <a:xfrm flipV="1">
              <a:off x="1881"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95" name="Line 42"/>
            <p:cNvSpPr>
              <a:spLocks noChangeShapeType="1"/>
            </p:cNvSpPr>
            <p:nvPr/>
          </p:nvSpPr>
          <p:spPr bwMode="auto">
            <a:xfrm flipV="1">
              <a:off x="1928"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96" name="Line 43"/>
            <p:cNvSpPr>
              <a:spLocks noChangeShapeType="1"/>
            </p:cNvSpPr>
            <p:nvPr/>
          </p:nvSpPr>
          <p:spPr bwMode="auto">
            <a:xfrm flipV="1">
              <a:off x="1977"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97" name="Line 44"/>
            <p:cNvSpPr>
              <a:spLocks noChangeShapeType="1"/>
            </p:cNvSpPr>
            <p:nvPr/>
          </p:nvSpPr>
          <p:spPr bwMode="auto">
            <a:xfrm flipV="1">
              <a:off x="2024"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98" name="Line 45"/>
            <p:cNvSpPr>
              <a:spLocks noChangeShapeType="1"/>
            </p:cNvSpPr>
            <p:nvPr/>
          </p:nvSpPr>
          <p:spPr bwMode="auto">
            <a:xfrm flipV="1">
              <a:off x="2077"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99" name="Line 46"/>
            <p:cNvSpPr>
              <a:spLocks noChangeShapeType="1"/>
            </p:cNvSpPr>
            <p:nvPr/>
          </p:nvSpPr>
          <p:spPr bwMode="auto">
            <a:xfrm flipV="1">
              <a:off x="2124"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00" name="Line 47"/>
            <p:cNvSpPr>
              <a:spLocks noChangeShapeType="1"/>
            </p:cNvSpPr>
            <p:nvPr/>
          </p:nvSpPr>
          <p:spPr bwMode="auto">
            <a:xfrm flipV="1">
              <a:off x="2172"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01" name="Line 48"/>
            <p:cNvSpPr>
              <a:spLocks noChangeShapeType="1"/>
            </p:cNvSpPr>
            <p:nvPr/>
          </p:nvSpPr>
          <p:spPr bwMode="auto">
            <a:xfrm flipV="1">
              <a:off x="2220"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02" name="Line 49"/>
            <p:cNvSpPr>
              <a:spLocks noChangeShapeType="1"/>
            </p:cNvSpPr>
            <p:nvPr/>
          </p:nvSpPr>
          <p:spPr bwMode="auto">
            <a:xfrm flipV="1">
              <a:off x="2268"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03" name="Line 50"/>
            <p:cNvSpPr>
              <a:spLocks noChangeShapeType="1"/>
            </p:cNvSpPr>
            <p:nvPr/>
          </p:nvSpPr>
          <p:spPr bwMode="auto">
            <a:xfrm flipV="1">
              <a:off x="2321"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04" name="Line 51"/>
            <p:cNvSpPr>
              <a:spLocks noChangeShapeType="1"/>
            </p:cNvSpPr>
            <p:nvPr/>
          </p:nvSpPr>
          <p:spPr bwMode="auto">
            <a:xfrm flipV="1">
              <a:off x="2368"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05" name="Line 52"/>
            <p:cNvSpPr>
              <a:spLocks noChangeShapeType="1"/>
            </p:cNvSpPr>
            <p:nvPr/>
          </p:nvSpPr>
          <p:spPr bwMode="auto">
            <a:xfrm flipV="1">
              <a:off x="2415"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06" name="Line 53"/>
            <p:cNvSpPr>
              <a:spLocks noChangeShapeType="1"/>
            </p:cNvSpPr>
            <p:nvPr/>
          </p:nvSpPr>
          <p:spPr bwMode="auto">
            <a:xfrm flipV="1">
              <a:off x="2464"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07" name="Line 54"/>
            <p:cNvSpPr>
              <a:spLocks noChangeShapeType="1"/>
            </p:cNvSpPr>
            <p:nvPr/>
          </p:nvSpPr>
          <p:spPr bwMode="auto">
            <a:xfrm flipV="1">
              <a:off x="2511"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08" name="Line 55"/>
            <p:cNvSpPr>
              <a:spLocks noChangeShapeType="1"/>
            </p:cNvSpPr>
            <p:nvPr/>
          </p:nvSpPr>
          <p:spPr bwMode="auto">
            <a:xfrm flipV="1">
              <a:off x="2564"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09" name="Line 56"/>
            <p:cNvSpPr>
              <a:spLocks noChangeShapeType="1"/>
            </p:cNvSpPr>
            <p:nvPr/>
          </p:nvSpPr>
          <p:spPr bwMode="auto">
            <a:xfrm flipV="1">
              <a:off x="2612"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10" name="Line 57"/>
            <p:cNvSpPr>
              <a:spLocks noChangeShapeType="1"/>
            </p:cNvSpPr>
            <p:nvPr/>
          </p:nvSpPr>
          <p:spPr bwMode="auto">
            <a:xfrm flipV="1">
              <a:off x="2659"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11" name="Line 58"/>
            <p:cNvSpPr>
              <a:spLocks noChangeShapeType="1"/>
            </p:cNvSpPr>
            <p:nvPr/>
          </p:nvSpPr>
          <p:spPr bwMode="auto">
            <a:xfrm flipV="1">
              <a:off x="2706"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12" name="Line 59"/>
            <p:cNvSpPr>
              <a:spLocks noChangeShapeType="1"/>
            </p:cNvSpPr>
            <p:nvPr/>
          </p:nvSpPr>
          <p:spPr bwMode="auto">
            <a:xfrm flipV="1">
              <a:off x="2755"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13" name="Line 60"/>
            <p:cNvSpPr>
              <a:spLocks noChangeShapeType="1"/>
            </p:cNvSpPr>
            <p:nvPr/>
          </p:nvSpPr>
          <p:spPr bwMode="auto">
            <a:xfrm flipV="1">
              <a:off x="2808"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14" name="Line 61"/>
            <p:cNvSpPr>
              <a:spLocks noChangeShapeType="1"/>
            </p:cNvSpPr>
            <p:nvPr/>
          </p:nvSpPr>
          <p:spPr bwMode="auto">
            <a:xfrm flipV="1">
              <a:off x="2855"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15" name="Line 62"/>
            <p:cNvSpPr>
              <a:spLocks noChangeShapeType="1"/>
            </p:cNvSpPr>
            <p:nvPr/>
          </p:nvSpPr>
          <p:spPr bwMode="auto">
            <a:xfrm flipV="1">
              <a:off x="2903"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16" name="Line 63"/>
            <p:cNvSpPr>
              <a:spLocks noChangeShapeType="1"/>
            </p:cNvSpPr>
            <p:nvPr/>
          </p:nvSpPr>
          <p:spPr bwMode="auto">
            <a:xfrm flipV="1">
              <a:off x="2950"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17" name="Line 64"/>
            <p:cNvSpPr>
              <a:spLocks noChangeShapeType="1"/>
            </p:cNvSpPr>
            <p:nvPr/>
          </p:nvSpPr>
          <p:spPr bwMode="auto">
            <a:xfrm flipV="1">
              <a:off x="2998"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18" name="Line 65"/>
            <p:cNvSpPr>
              <a:spLocks noChangeShapeType="1"/>
            </p:cNvSpPr>
            <p:nvPr/>
          </p:nvSpPr>
          <p:spPr bwMode="auto">
            <a:xfrm flipV="1">
              <a:off x="3051"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19" name="Line 66"/>
            <p:cNvSpPr>
              <a:spLocks noChangeShapeType="1"/>
            </p:cNvSpPr>
            <p:nvPr/>
          </p:nvSpPr>
          <p:spPr bwMode="auto">
            <a:xfrm flipV="1">
              <a:off x="3099"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20" name="Line 67"/>
            <p:cNvSpPr>
              <a:spLocks noChangeShapeType="1"/>
            </p:cNvSpPr>
            <p:nvPr/>
          </p:nvSpPr>
          <p:spPr bwMode="auto">
            <a:xfrm flipV="1">
              <a:off x="3146"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21" name="Line 68"/>
            <p:cNvSpPr>
              <a:spLocks noChangeShapeType="1"/>
            </p:cNvSpPr>
            <p:nvPr/>
          </p:nvSpPr>
          <p:spPr bwMode="auto">
            <a:xfrm flipV="1">
              <a:off x="3193"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22" name="Line 69"/>
            <p:cNvSpPr>
              <a:spLocks noChangeShapeType="1"/>
            </p:cNvSpPr>
            <p:nvPr/>
          </p:nvSpPr>
          <p:spPr bwMode="auto">
            <a:xfrm flipV="1">
              <a:off x="3242"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23" name="Line 70"/>
            <p:cNvSpPr>
              <a:spLocks noChangeShapeType="1"/>
            </p:cNvSpPr>
            <p:nvPr/>
          </p:nvSpPr>
          <p:spPr bwMode="auto">
            <a:xfrm flipV="1">
              <a:off x="3295"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24" name="Line 71"/>
            <p:cNvSpPr>
              <a:spLocks noChangeShapeType="1"/>
            </p:cNvSpPr>
            <p:nvPr/>
          </p:nvSpPr>
          <p:spPr bwMode="auto">
            <a:xfrm flipV="1">
              <a:off x="3342"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25" name="Line 72"/>
            <p:cNvSpPr>
              <a:spLocks noChangeShapeType="1"/>
            </p:cNvSpPr>
            <p:nvPr/>
          </p:nvSpPr>
          <p:spPr bwMode="auto">
            <a:xfrm flipV="1">
              <a:off x="3390"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26" name="Line 73"/>
            <p:cNvSpPr>
              <a:spLocks noChangeShapeType="1"/>
            </p:cNvSpPr>
            <p:nvPr/>
          </p:nvSpPr>
          <p:spPr bwMode="auto">
            <a:xfrm flipV="1">
              <a:off x="3437"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27" name="Line 74"/>
            <p:cNvSpPr>
              <a:spLocks noChangeShapeType="1"/>
            </p:cNvSpPr>
            <p:nvPr/>
          </p:nvSpPr>
          <p:spPr bwMode="auto">
            <a:xfrm flipV="1">
              <a:off x="3484"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28" name="Line 75"/>
            <p:cNvSpPr>
              <a:spLocks noChangeShapeType="1"/>
            </p:cNvSpPr>
            <p:nvPr/>
          </p:nvSpPr>
          <p:spPr bwMode="auto">
            <a:xfrm flipV="1">
              <a:off x="3537"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29" name="Line 76"/>
            <p:cNvSpPr>
              <a:spLocks noChangeShapeType="1"/>
            </p:cNvSpPr>
            <p:nvPr/>
          </p:nvSpPr>
          <p:spPr bwMode="auto">
            <a:xfrm flipV="1">
              <a:off x="3586"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30" name="Line 77"/>
            <p:cNvSpPr>
              <a:spLocks noChangeShapeType="1"/>
            </p:cNvSpPr>
            <p:nvPr/>
          </p:nvSpPr>
          <p:spPr bwMode="auto">
            <a:xfrm flipV="1">
              <a:off x="3633"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31" name="Line 78"/>
            <p:cNvSpPr>
              <a:spLocks noChangeShapeType="1"/>
            </p:cNvSpPr>
            <p:nvPr/>
          </p:nvSpPr>
          <p:spPr bwMode="auto">
            <a:xfrm flipV="1">
              <a:off x="3681"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32" name="Line 79"/>
            <p:cNvSpPr>
              <a:spLocks noChangeShapeType="1"/>
            </p:cNvSpPr>
            <p:nvPr/>
          </p:nvSpPr>
          <p:spPr bwMode="auto">
            <a:xfrm flipV="1">
              <a:off x="3728"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33" name="Line 80"/>
            <p:cNvSpPr>
              <a:spLocks noChangeShapeType="1"/>
            </p:cNvSpPr>
            <p:nvPr/>
          </p:nvSpPr>
          <p:spPr bwMode="auto">
            <a:xfrm flipV="1">
              <a:off x="3781"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34" name="Line 81"/>
            <p:cNvSpPr>
              <a:spLocks noChangeShapeType="1"/>
            </p:cNvSpPr>
            <p:nvPr/>
          </p:nvSpPr>
          <p:spPr bwMode="auto">
            <a:xfrm flipV="1">
              <a:off x="3829"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35" name="Line 82"/>
            <p:cNvSpPr>
              <a:spLocks noChangeShapeType="1"/>
            </p:cNvSpPr>
            <p:nvPr/>
          </p:nvSpPr>
          <p:spPr bwMode="auto">
            <a:xfrm flipV="1">
              <a:off x="3877"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36" name="Line 83"/>
            <p:cNvSpPr>
              <a:spLocks noChangeShapeType="1"/>
            </p:cNvSpPr>
            <p:nvPr/>
          </p:nvSpPr>
          <p:spPr bwMode="auto">
            <a:xfrm flipV="1">
              <a:off x="3924"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37" name="Line 84"/>
            <p:cNvSpPr>
              <a:spLocks noChangeShapeType="1"/>
            </p:cNvSpPr>
            <p:nvPr/>
          </p:nvSpPr>
          <p:spPr bwMode="auto">
            <a:xfrm flipV="1">
              <a:off x="3972"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38" name="Line 85"/>
            <p:cNvSpPr>
              <a:spLocks noChangeShapeType="1"/>
            </p:cNvSpPr>
            <p:nvPr/>
          </p:nvSpPr>
          <p:spPr bwMode="auto">
            <a:xfrm flipV="1">
              <a:off x="4024"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39" name="Line 86"/>
            <p:cNvSpPr>
              <a:spLocks noChangeShapeType="1"/>
            </p:cNvSpPr>
            <p:nvPr/>
          </p:nvSpPr>
          <p:spPr bwMode="auto">
            <a:xfrm flipV="1">
              <a:off x="4073"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40" name="Line 87"/>
            <p:cNvSpPr>
              <a:spLocks noChangeShapeType="1"/>
            </p:cNvSpPr>
            <p:nvPr/>
          </p:nvSpPr>
          <p:spPr bwMode="auto">
            <a:xfrm flipV="1">
              <a:off x="4120"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41" name="Line 88"/>
            <p:cNvSpPr>
              <a:spLocks noChangeShapeType="1"/>
            </p:cNvSpPr>
            <p:nvPr/>
          </p:nvSpPr>
          <p:spPr bwMode="auto">
            <a:xfrm flipV="1">
              <a:off x="4168"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42" name="Line 89"/>
            <p:cNvSpPr>
              <a:spLocks noChangeShapeType="1"/>
            </p:cNvSpPr>
            <p:nvPr/>
          </p:nvSpPr>
          <p:spPr bwMode="auto">
            <a:xfrm flipV="1">
              <a:off x="4215"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43" name="Line 90"/>
            <p:cNvSpPr>
              <a:spLocks noChangeShapeType="1"/>
            </p:cNvSpPr>
            <p:nvPr/>
          </p:nvSpPr>
          <p:spPr bwMode="auto">
            <a:xfrm flipV="1">
              <a:off x="4268"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44" name="Line 91"/>
            <p:cNvSpPr>
              <a:spLocks noChangeShapeType="1"/>
            </p:cNvSpPr>
            <p:nvPr/>
          </p:nvSpPr>
          <p:spPr bwMode="auto">
            <a:xfrm flipV="1">
              <a:off x="4315"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45" name="Line 92"/>
            <p:cNvSpPr>
              <a:spLocks noChangeShapeType="1"/>
            </p:cNvSpPr>
            <p:nvPr/>
          </p:nvSpPr>
          <p:spPr bwMode="auto">
            <a:xfrm flipV="1">
              <a:off x="4364"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46" name="Line 93"/>
            <p:cNvSpPr>
              <a:spLocks noChangeShapeType="1"/>
            </p:cNvSpPr>
            <p:nvPr/>
          </p:nvSpPr>
          <p:spPr bwMode="auto">
            <a:xfrm flipV="1">
              <a:off x="4411"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47" name="Line 94"/>
            <p:cNvSpPr>
              <a:spLocks noChangeShapeType="1"/>
            </p:cNvSpPr>
            <p:nvPr/>
          </p:nvSpPr>
          <p:spPr bwMode="auto">
            <a:xfrm flipV="1">
              <a:off x="4459"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48" name="Line 95"/>
            <p:cNvSpPr>
              <a:spLocks noChangeShapeType="1"/>
            </p:cNvSpPr>
            <p:nvPr/>
          </p:nvSpPr>
          <p:spPr bwMode="auto">
            <a:xfrm flipV="1">
              <a:off x="4512"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49" name="Line 96"/>
            <p:cNvSpPr>
              <a:spLocks noChangeShapeType="1"/>
            </p:cNvSpPr>
            <p:nvPr/>
          </p:nvSpPr>
          <p:spPr bwMode="auto">
            <a:xfrm flipV="1">
              <a:off x="4559"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50" name="Line 97"/>
            <p:cNvSpPr>
              <a:spLocks noChangeShapeType="1"/>
            </p:cNvSpPr>
            <p:nvPr/>
          </p:nvSpPr>
          <p:spPr bwMode="auto">
            <a:xfrm flipV="1">
              <a:off x="4607" y="2864"/>
              <a:ext cx="0"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551" name="Freeform 98"/>
            <p:cNvSpPr>
              <a:spLocks/>
            </p:cNvSpPr>
            <p:nvPr/>
          </p:nvSpPr>
          <p:spPr bwMode="auto">
            <a:xfrm>
              <a:off x="982" y="1196"/>
              <a:ext cx="3599" cy="1695"/>
            </a:xfrm>
            <a:custGeom>
              <a:avLst/>
              <a:gdLst>
                <a:gd name="T0" fmla="*/ 48 w 680"/>
                <a:gd name="T1" fmla="*/ 1674 h 325"/>
                <a:gd name="T2" fmla="*/ 143 w 680"/>
                <a:gd name="T3" fmla="*/ 1669 h 325"/>
                <a:gd name="T4" fmla="*/ 243 w 680"/>
                <a:gd name="T5" fmla="*/ 1679 h 325"/>
                <a:gd name="T6" fmla="*/ 339 w 680"/>
                <a:gd name="T7" fmla="*/ 1674 h 325"/>
                <a:gd name="T8" fmla="*/ 434 w 680"/>
                <a:gd name="T9" fmla="*/ 1669 h 325"/>
                <a:gd name="T10" fmla="*/ 535 w 680"/>
                <a:gd name="T11" fmla="*/ 1679 h 325"/>
                <a:gd name="T12" fmla="*/ 630 w 680"/>
                <a:gd name="T13" fmla="*/ 1674 h 325"/>
                <a:gd name="T14" fmla="*/ 730 w 680"/>
                <a:gd name="T15" fmla="*/ 1685 h 325"/>
                <a:gd name="T16" fmla="*/ 826 w 680"/>
                <a:gd name="T17" fmla="*/ 1685 h 325"/>
                <a:gd name="T18" fmla="*/ 921 w 680"/>
                <a:gd name="T19" fmla="*/ 1695 h 325"/>
                <a:gd name="T20" fmla="*/ 1021 w 680"/>
                <a:gd name="T21" fmla="*/ 1685 h 325"/>
                <a:gd name="T22" fmla="*/ 1117 w 680"/>
                <a:gd name="T23" fmla="*/ 1690 h 325"/>
                <a:gd name="T24" fmla="*/ 1217 w 680"/>
                <a:gd name="T25" fmla="*/ 1690 h 325"/>
                <a:gd name="T26" fmla="*/ 1313 w 680"/>
                <a:gd name="T27" fmla="*/ 1690 h 325"/>
                <a:gd name="T28" fmla="*/ 1408 w 680"/>
                <a:gd name="T29" fmla="*/ 1695 h 325"/>
                <a:gd name="T30" fmla="*/ 1508 w 680"/>
                <a:gd name="T31" fmla="*/ 1690 h 325"/>
                <a:gd name="T32" fmla="*/ 1604 w 680"/>
                <a:gd name="T33" fmla="*/ 1679 h 325"/>
                <a:gd name="T34" fmla="*/ 1704 w 680"/>
                <a:gd name="T35" fmla="*/ 1643 h 325"/>
                <a:gd name="T36" fmla="*/ 1800 w 680"/>
                <a:gd name="T37" fmla="*/ 1455 h 325"/>
                <a:gd name="T38" fmla="*/ 1895 w 680"/>
                <a:gd name="T39" fmla="*/ 1220 h 325"/>
                <a:gd name="T40" fmla="*/ 1995 w 680"/>
                <a:gd name="T41" fmla="*/ 1585 h 325"/>
                <a:gd name="T42" fmla="*/ 2091 w 680"/>
                <a:gd name="T43" fmla="*/ 1596 h 325"/>
                <a:gd name="T44" fmla="*/ 2191 w 680"/>
                <a:gd name="T45" fmla="*/ 1246 h 325"/>
                <a:gd name="T46" fmla="*/ 2286 w 680"/>
                <a:gd name="T47" fmla="*/ 1246 h 325"/>
                <a:gd name="T48" fmla="*/ 2382 w 680"/>
                <a:gd name="T49" fmla="*/ 1299 h 325"/>
                <a:gd name="T50" fmla="*/ 2482 w 680"/>
                <a:gd name="T51" fmla="*/ 1570 h 325"/>
                <a:gd name="T52" fmla="*/ 2578 w 680"/>
                <a:gd name="T53" fmla="*/ 1419 h 325"/>
                <a:gd name="T54" fmla="*/ 2678 w 680"/>
                <a:gd name="T55" fmla="*/ 1419 h 325"/>
                <a:gd name="T56" fmla="*/ 2773 w 680"/>
                <a:gd name="T57" fmla="*/ 798 h 325"/>
                <a:gd name="T58" fmla="*/ 2869 w 680"/>
                <a:gd name="T59" fmla="*/ 824 h 325"/>
                <a:gd name="T60" fmla="*/ 2969 w 680"/>
                <a:gd name="T61" fmla="*/ 626 h 325"/>
                <a:gd name="T62" fmla="*/ 3064 w 680"/>
                <a:gd name="T63" fmla="*/ 349 h 325"/>
                <a:gd name="T64" fmla="*/ 3165 w 680"/>
                <a:gd name="T65" fmla="*/ 923 h 325"/>
                <a:gd name="T66" fmla="*/ 3260 w 680"/>
                <a:gd name="T67" fmla="*/ 1173 h 325"/>
                <a:gd name="T68" fmla="*/ 3356 w 680"/>
                <a:gd name="T69" fmla="*/ 1246 h 325"/>
                <a:gd name="T70" fmla="*/ 3456 w 680"/>
                <a:gd name="T71" fmla="*/ 0 h 325"/>
                <a:gd name="T72" fmla="*/ 3551 w 680"/>
                <a:gd name="T73" fmla="*/ 1273 h 3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0"/>
                <a:gd name="T112" fmla="*/ 0 h 325"/>
                <a:gd name="T113" fmla="*/ 680 w 680"/>
                <a:gd name="T114" fmla="*/ 325 h 3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0" h="325">
                  <a:moveTo>
                    <a:pt x="0" y="321"/>
                  </a:moveTo>
                  <a:lnTo>
                    <a:pt x="9" y="321"/>
                  </a:lnTo>
                  <a:lnTo>
                    <a:pt x="18" y="321"/>
                  </a:lnTo>
                  <a:lnTo>
                    <a:pt x="27" y="320"/>
                  </a:lnTo>
                  <a:lnTo>
                    <a:pt x="36" y="320"/>
                  </a:lnTo>
                  <a:lnTo>
                    <a:pt x="46" y="322"/>
                  </a:lnTo>
                  <a:lnTo>
                    <a:pt x="55" y="321"/>
                  </a:lnTo>
                  <a:lnTo>
                    <a:pt x="64" y="321"/>
                  </a:lnTo>
                  <a:lnTo>
                    <a:pt x="73" y="323"/>
                  </a:lnTo>
                  <a:lnTo>
                    <a:pt x="82" y="320"/>
                  </a:lnTo>
                  <a:lnTo>
                    <a:pt x="92" y="320"/>
                  </a:lnTo>
                  <a:lnTo>
                    <a:pt x="101" y="322"/>
                  </a:lnTo>
                  <a:lnTo>
                    <a:pt x="110" y="323"/>
                  </a:lnTo>
                  <a:lnTo>
                    <a:pt x="119" y="321"/>
                  </a:lnTo>
                  <a:lnTo>
                    <a:pt x="128" y="323"/>
                  </a:lnTo>
                  <a:lnTo>
                    <a:pt x="138" y="323"/>
                  </a:lnTo>
                  <a:lnTo>
                    <a:pt x="147" y="324"/>
                  </a:lnTo>
                  <a:lnTo>
                    <a:pt x="156" y="323"/>
                  </a:lnTo>
                  <a:lnTo>
                    <a:pt x="165" y="323"/>
                  </a:lnTo>
                  <a:lnTo>
                    <a:pt x="174" y="325"/>
                  </a:lnTo>
                  <a:lnTo>
                    <a:pt x="184" y="324"/>
                  </a:lnTo>
                  <a:lnTo>
                    <a:pt x="193" y="323"/>
                  </a:lnTo>
                  <a:lnTo>
                    <a:pt x="202" y="324"/>
                  </a:lnTo>
                  <a:lnTo>
                    <a:pt x="211" y="324"/>
                  </a:lnTo>
                  <a:lnTo>
                    <a:pt x="220" y="323"/>
                  </a:lnTo>
                  <a:lnTo>
                    <a:pt x="230" y="324"/>
                  </a:lnTo>
                  <a:lnTo>
                    <a:pt x="239" y="324"/>
                  </a:lnTo>
                  <a:lnTo>
                    <a:pt x="248" y="324"/>
                  </a:lnTo>
                  <a:lnTo>
                    <a:pt x="257" y="324"/>
                  </a:lnTo>
                  <a:lnTo>
                    <a:pt x="266" y="325"/>
                  </a:lnTo>
                  <a:lnTo>
                    <a:pt x="276" y="324"/>
                  </a:lnTo>
                  <a:lnTo>
                    <a:pt x="285" y="324"/>
                  </a:lnTo>
                  <a:lnTo>
                    <a:pt x="294" y="325"/>
                  </a:lnTo>
                  <a:lnTo>
                    <a:pt x="303" y="322"/>
                  </a:lnTo>
                  <a:lnTo>
                    <a:pt x="312" y="323"/>
                  </a:lnTo>
                  <a:lnTo>
                    <a:pt x="322" y="315"/>
                  </a:lnTo>
                  <a:lnTo>
                    <a:pt x="331" y="304"/>
                  </a:lnTo>
                  <a:lnTo>
                    <a:pt x="340" y="279"/>
                  </a:lnTo>
                  <a:lnTo>
                    <a:pt x="349" y="282"/>
                  </a:lnTo>
                  <a:lnTo>
                    <a:pt x="358" y="234"/>
                  </a:lnTo>
                  <a:lnTo>
                    <a:pt x="368" y="283"/>
                  </a:lnTo>
                  <a:lnTo>
                    <a:pt x="377" y="304"/>
                  </a:lnTo>
                  <a:lnTo>
                    <a:pt x="386" y="313"/>
                  </a:lnTo>
                  <a:lnTo>
                    <a:pt x="395" y="306"/>
                  </a:lnTo>
                  <a:lnTo>
                    <a:pt x="404" y="286"/>
                  </a:lnTo>
                  <a:lnTo>
                    <a:pt x="414" y="239"/>
                  </a:lnTo>
                  <a:lnTo>
                    <a:pt x="423" y="220"/>
                  </a:lnTo>
                  <a:lnTo>
                    <a:pt x="432" y="239"/>
                  </a:lnTo>
                  <a:lnTo>
                    <a:pt x="441" y="124"/>
                  </a:lnTo>
                  <a:lnTo>
                    <a:pt x="450" y="249"/>
                  </a:lnTo>
                  <a:lnTo>
                    <a:pt x="460" y="287"/>
                  </a:lnTo>
                  <a:lnTo>
                    <a:pt x="469" y="301"/>
                  </a:lnTo>
                  <a:lnTo>
                    <a:pt x="478" y="292"/>
                  </a:lnTo>
                  <a:lnTo>
                    <a:pt x="487" y="272"/>
                  </a:lnTo>
                  <a:lnTo>
                    <a:pt x="496" y="196"/>
                  </a:lnTo>
                  <a:lnTo>
                    <a:pt x="506" y="272"/>
                  </a:lnTo>
                  <a:lnTo>
                    <a:pt x="515" y="196"/>
                  </a:lnTo>
                  <a:lnTo>
                    <a:pt x="524" y="153"/>
                  </a:lnTo>
                  <a:lnTo>
                    <a:pt x="533" y="167"/>
                  </a:lnTo>
                  <a:lnTo>
                    <a:pt x="542" y="158"/>
                  </a:lnTo>
                  <a:lnTo>
                    <a:pt x="552" y="124"/>
                  </a:lnTo>
                  <a:lnTo>
                    <a:pt x="561" y="120"/>
                  </a:lnTo>
                  <a:lnTo>
                    <a:pt x="570" y="215"/>
                  </a:lnTo>
                  <a:lnTo>
                    <a:pt x="579" y="67"/>
                  </a:lnTo>
                  <a:lnTo>
                    <a:pt x="588" y="163"/>
                  </a:lnTo>
                  <a:lnTo>
                    <a:pt x="598" y="177"/>
                  </a:lnTo>
                  <a:lnTo>
                    <a:pt x="607" y="110"/>
                  </a:lnTo>
                  <a:lnTo>
                    <a:pt x="616" y="225"/>
                  </a:lnTo>
                  <a:lnTo>
                    <a:pt x="625" y="196"/>
                  </a:lnTo>
                  <a:lnTo>
                    <a:pt x="634" y="239"/>
                  </a:lnTo>
                  <a:lnTo>
                    <a:pt x="644" y="206"/>
                  </a:lnTo>
                  <a:lnTo>
                    <a:pt x="653" y="0"/>
                  </a:lnTo>
                  <a:lnTo>
                    <a:pt x="662" y="210"/>
                  </a:lnTo>
                  <a:lnTo>
                    <a:pt x="671" y="244"/>
                  </a:lnTo>
                  <a:lnTo>
                    <a:pt x="680" y="263"/>
                  </a:lnTo>
                </a:path>
              </a:pathLst>
            </a:custGeom>
            <a:noFill/>
            <a:ln w="635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9552" name="Freeform 99"/>
            <p:cNvSpPr>
              <a:spLocks/>
            </p:cNvSpPr>
            <p:nvPr/>
          </p:nvSpPr>
          <p:spPr bwMode="auto">
            <a:xfrm>
              <a:off x="982" y="2739"/>
              <a:ext cx="3599" cy="146"/>
            </a:xfrm>
            <a:custGeom>
              <a:avLst/>
              <a:gdLst>
                <a:gd name="T0" fmla="*/ 48 w 680"/>
                <a:gd name="T1" fmla="*/ 141 h 28"/>
                <a:gd name="T2" fmla="*/ 143 w 680"/>
                <a:gd name="T3" fmla="*/ 141 h 28"/>
                <a:gd name="T4" fmla="*/ 243 w 680"/>
                <a:gd name="T5" fmla="*/ 115 h 28"/>
                <a:gd name="T6" fmla="*/ 339 w 680"/>
                <a:gd name="T7" fmla="*/ 130 h 28"/>
                <a:gd name="T8" fmla="*/ 434 w 680"/>
                <a:gd name="T9" fmla="*/ 83 h 28"/>
                <a:gd name="T10" fmla="*/ 535 w 680"/>
                <a:gd name="T11" fmla="*/ 110 h 28"/>
                <a:gd name="T12" fmla="*/ 630 w 680"/>
                <a:gd name="T13" fmla="*/ 120 h 28"/>
                <a:gd name="T14" fmla="*/ 730 w 680"/>
                <a:gd name="T15" fmla="*/ 146 h 28"/>
                <a:gd name="T16" fmla="*/ 826 w 680"/>
                <a:gd name="T17" fmla="*/ 125 h 28"/>
                <a:gd name="T18" fmla="*/ 921 w 680"/>
                <a:gd name="T19" fmla="*/ 0 h 28"/>
                <a:gd name="T20" fmla="*/ 1021 w 680"/>
                <a:gd name="T21" fmla="*/ 120 h 28"/>
                <a:gd name="T22" fmla="*/ 1117 w 680"/>
                <a:gd name="T23" fmla="*/ 146 h 28"/>
                <a:gd name="T24" fmla="*/ 1217 w 680"/>
                <a:gd name="T25" fmla="*/ 141 h 28"/>
                <a:gd name="T26" fmla="*/ 1313 w 680"/>
                <a:gd name="T27" fmla="*/ 125 h 28"/>
                <a:gd name="T28" fmla="*/ 1408 w 680"/>
                <a:gd name="T29" fmla="*/ 146 h 28"/>
                <a:gd name="T30" fmla="*/ 1508 w 680"/>
                <a:gd name="T31" fmla="*/ 125 h 28"/>
                <a:gd name="T32" fmla="*/ 1604 w 680"/>
                <a:gd name="T33" fmla="*/ 141 h 28"/>
                <a:gd name="T34" fmla="*/ 1704 w 680"/>
                <a:gd name="T35" fmla="*/ 141 h 28"/>
                <a:gd name="T36" fmla="*/ 1800 w 680"/>
                <a:gd name="T37" fmla="*/ 141 h 28"/>
                <a:gd name="T38" fmla="*/ 1895 w 680"/>
                <a:gd name="T39" fmla="*/ 120 h 28"/>
                <a:gd name="T40" fmla="*/ 1995 w 680"/>
                <a:gd name="T41" fmla="*/ 120 h 28"/>
                <a:gd name="T42" fmla="*/ 2091 w 680"/>
                <a:gd name="T43" fmla="*/ 141 h 28"/>
                <a:gd name="T44" fmla="*/ 2191 w 680"/>
                <a:gd name="T45" fmla="*/ 146 h 28"/>
                <a:gd name="T46" fmla="*/ 2286 w 680"/>
                <a:gd name="T47" fmla="*/ 125 h 28"/>
                <a:gd name="T48" fmla="*/ 2382 w 680"/>
                <a:gd name="T49" fmla="*/ 141 h 28"/>
                <a:gd name="T50" fmla="*/ 2482 w 680"/>
                <a:gd name="T51" fmla="*/ 136 h 28"/>
                <a:gd name="T52" fmla="*/ 2578 w 680"/>
                <a:gd name="T53" fmla="*/ 136 h 28"/>
                <a:gd name="T54" fmla="*/ 2678 w 680"/>
                <a:gd name="T55" fmla="*/ 141 h 28"/>
                <a:gd name="T56" fmla="*/ 2773 w 680"/>
                <a:gd name="T57" fmla="*/ 146 h 28"/>
                <a:gd name="T58" fmla="*/ 2869 w 680"/>
                <a:gd name="T59" fmla="*/ 130 h 28"/>
                <a:gd name="T60" fmla="*/ 2969 w 680"/>
                <a:gd name="T61" fmla="*/ 141 h 28"/>
                <a:gd name="T62" fmla="*/ 3064 w 680"/>
                <a:gd name="T63" fmla="*/ 141 h 28"/>
                <a:gd name="T64" fmla="*/ 3165 w 680"/>
                <a:gd name="T65" fmla="*/ 136 h 28"/>
                <a:gd name="T66" fmla="*/ 3260 w 680"/>
                <a:gd name="T67" fmla="*/ 146 h 28"/>
                <a:gd name="T68" fmla="*/ 3356 w 680"/>
                <a:gd name="T69" fmla="*/ 141 h 28"/>
                <a:gd name="T70" fmla="*/ 3456 w 680"/>
                <a:gd name="T71" fmla="*/ 136 h 28"/>
                <a:gd name="T72" fmla="*/ 3551 w 680"/>
                <a:gd name="T73" fmla="*/ 146 h 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0"/>
                <a:gd name="T112" fmla="*/ 0 h 28"/>
                <a:gd name="T113" fmla="*/ 680 w 680"/>
                <a:gd name="T114" fmla="*/ 28 h 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0" h="28">
                  <a:moveTo>
                    <a:pt x="0" y="27"/>
                  </a:moveTo>
                  <a:lnTo>
                    <a:pt x="9" y="27"/>
                  </a:lnTo>
                  <a:lnTo>
                    <a:pt x="18" y="26"/>
                  </a:lnTo>
                  <a:lnTo>
                    <a:pt x="27" y="27"/>
                  </a:lnTo>
                  <a:lnTo>
                    <a:pt x="36" y="25"/>
                  </a:lnTo>
                  <a:lnTo>
                    <a:pt x="46" y="22"/>
                  </a:lnTo>
                  <a:lnTo>
                    <a:pt x="55" y="27"/>
                  </a:lnTo>
                  <a:lnTo>
                    <a:pt x="64" y="25"/>
                  </a:lnTo>
                  <a:lnTo>
                    <a:pt x="73" y="26"/>
                  </a:lnTo>
                  <a:lnTo>
                    <a:pt x="82" y="16"/>
                  </a:lnTo>
                  <a:lnTo>
                    <a:pt x="92" y="25"/>
                  </a:lnTo>
                  <a:lnTo>
                    <a:pt x="101" y="21"/>
                  </a:lnTo>
                  <a:lnTo>
                    <a:pt x="110" y="25"/>
                  </a:lnTo>
                  <a:lnTo>
                    <a:pt x="119" y="23"/>
                  </a:lnTo>
                  <a:lnTo>
                    <a:pt x="128" y="22"/>
                  </a:lnTo>
                  <a:lnTo>
                    <a:pt x="138" y="28"/>
                  </a:lnTo>
                  <a:lnTo>
                    <a:pt x="147" y="24"/>
                  </a:lnTo>
                  <a:lnTo>
                    <a:pt x="156" y="24"/>
                  </a:lnTo>
                  <a:lnTo>
                    <a:pt x="165" y="19"/>
                  </a:lnTo>
                  <a:lnTo>
                    <a:pt x="174" y="0"/>
                  </a:lnTo>
                  <a:lnTo>
                    <a:pt x="184" y="25"/>
                  </a:lnTo>
                  <a:lnTo>
                    <a:pt x="193" y="23"/>
                  </a:lnTo>
                  <a:lnTo>
                    <a:pt x="202" y="22"/>
                  </a:lnTo>
                  <a:lnTo>
                    <a:pt x="211" y="28"/>
                  </a:lnTo>
                  <a:lnTo>
                    <a:pt x="220" y="20"/>
                  </a:lnTo>
                  <a:lnTo>
                    <a:pt x="230" y="27"/>
                  </a:lnTo>
                  <a:lnTo>
                    <a:pt x="239" y="23"/>
                  </a:lnTo>
                  <a:lnTo>
                    <a:pt x="248" y="24"/>
                  </a:lnTo>
                  <a:lnTo>
                    <a:pt x="257" y="28"/>
                  </a:lnTo>
                  <a:lnTo>
                    <a:pt x="266" y="28"/>
                  </a:lnTo>
                  <a:lnTo>
                    <a:pt x="276" y="24"/>
                  </a:lnTo>
                  <a:lnTo>
                    <a:pt x="285" y="24"/>
                  </a:lnTo>
                  <a:lnTo>
                    <a:pt x="294" y="25"/>
                  </a:lnTo>
                  <a:lnTo>
                    <a:pt x="303" y="27"/>
                  </a:lnTo>
                  <a:lnTo>
                    <a:pt x="312" y="19"/>
                  </a:lnTo>
                  <a:lnTo>
                    <a:pt x="322" y="27"/>
                  </a:lnTo>
                  <a:lnTo>
                    <a:pt x="331" y="27"/>
                  </a:lnTo>
                  <a:lnTo>
                    <a:pt x="340" y="27"/>
                  </a:lnTo>
                  <a:lnTo>
                    <a:pt x="349" y="28"/>
                  </a:lnTo>
                  <a:lnTo>
                    <a:pt x="358" y="23"/>
                  </a:lnTo>
                  <a:lnTo>
                    <a:pt x="368" y="24"/>
                  </a:lnTo>
                  <a:lnTo>
                    <a:pt x="377" y="23"/>
                  </a:lnTo>
                  <a:lnTo>
                    <a:pt x="386" y="28"/>
                  </a:lnTo>
                  <a:lnTo>
                    <a:pt x="395" y="27"/>
                  </a:lnTo>
                  <a:lnTo>
                    <a:pt x="404" y="28"/>
                  </a:lnTo>
                  <a:lnTo>
                    <a:pt x="414" y="28"/>
                  </a:lnTo>
                  <a:lnTo>
                    <a:pt x="423" y="27"/>
                  </a:lnTo>
                  <a:lnTo>
                    <a:pt x="432" y="24"/>
                  </a:lnTo>
                  <a:lnTo>
                    <a:pt x="441" y="28"/>
                  </a:lnTo>
                  <a:lnTo>
                    <a:pt x="450" y="27"/>
                  </a:lnTo>
                  <a:lnTo>
                    <a:pt x="460" y="27"/>
                  </a:lnTo>
                  <a:lnTo>
                    <a:pt x="469" y="26"/>
                  </a:lnTo>
                  <a:lnTo>
                    <a:pt x="478" y="27"/>
                  </a:lnTo>
                  <a:lnTo>
                    <a:pt x="487" y="26"/>
                  </a:lnTo>
                  <a:lnTo>
                    <a:pt x="496" y="28"/>
                  </a:lnTo>
                  <a:lnTo>
                    <a:pt x="506" y="27"/>
                  </a:lnTo>
                  <a:lnTo>
                    <a:pt x="515" y="26"/>
                  </a:lnTo>
                  <a:lnTo>
                    <a:pt x="524" y="28"/>
                  </a:lnTo>
                  <a:lnTo>
                    <a:pt x="533" y="27"/>
                  </a:lnTo>
                  <a:lnTo>
                    <a:pt x="542" y="25"/>
                  </a:lnTo>
                  <a:lnTo>
                    <a:pt x="552" y="26"/>
                  </a:lnTo>
                  <a:lnTo>
                    <a:pt x="561" y="27"/>
                  </a:lnTo>
                  <a:lnTo>
                    <a:pt x="570" y="27"/>
                  </a:lnTo>
                  <a:lnTo>
                    <a:pt x="579" y="27"/>
                  </a:lnTo>
                  <a:lnTo>
                    <a:pt x="588" y="25"/>
                  </a:lnTo>
                  <a:lnTo>
                    <a:pt x="598" y="26"/>
                  </a:lnTo>
                  <a:lnTo>
                    <a:pt x="607" y="28"/>
                  </a:lnTo>
                  <a:lnTo>
                    <a:pt x="616" y="28"/>
                  </a:lnTo>
                  <a:lnTo>
                    <a:pt x="625" y="27"/>
                  </a:lnTo>
                  <a:lnTo>
                    <a:pt x="634" y="27"/>
                  </a:lnTo>
                  <a:lnTo>
                    <a:pt x="644" y="27"/>
                  </a:lnTo>
                  <a:lnTo>
                    <a:pt x="653" y="26"/>
                  </a:lnTo>
                  <a:lnTo>
                    <a:pt x="662" y="28"/>
                  </a:lnTo>
                  <a:lnTo>
                    <a:pt x="671" y="28"/>
                  </a:lnTo>
                  <a:lnTo>
                    <a:pt x="680" y="27"/>
                  </a:lnTo>
                </a:path>
              </a:pathLst>
            </a:custGeom>
            <a:noFill/>
            <a:ln w="63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9553" name="Rectangle 100"/>
            <p:cNvSpPr>
              <a:spLocks noChangeArrowheads="1"/>
            </p:cNvSpPr>
            <p:nvPr/>
          </p:nvSpPr>
          <p:spPr bwMode="auto">
            <a:xfrm>
              <a:off x="944" y="2833"/>
              <a:ext cx="70" cy="68"/>
            </a:xfrm>
            <a:prstGeom prst="rect">
              <a:avLst/>
            </a:prstGeom>
            <a:solidFill>
              <a:srgbClr val="008000"/>
            </a:solidFill>
            <a:ln w="6350">
              <a:solidFill>
                <a:srgbClr val="008000"/>
              </a:solidFill>
              <a:miter lim="800000"/>
              <a:headEnd/>
              <a:tailEnd/>
            </a:ln>
          </p:spPr>
          <p:txBody>
            <a:bodyPr/>
            <a:lstStyle/>
            <a:p>
              <a:endParaRPr lang="de-DE"/>
            </a:p>
          </p:txBody>
        </p:sp>
        <p:sp>
          <p:nvSpPr>
            <p:cNvPr id="19554" name="Rectangle 101"/>
            <p:cNvSpPr>
              <a:spLocks noChangeArrowheads="1"/>
            </p:cNvSpPr>
            <p:nvPr/>
          </p:nvSpPr>
          <p:spPr bwMode="auto">
            <a:xfrm>
              <a:off x="993" y="2833"/>
              <a:ext cx="68" cy="68"/>
            </a:xfrm>
            <a:prstGeom prst="rect">
              <a:avLst/>
            </a:prstGeom>
            <a:solidFill>
              <a:srgbClr val="008000"/>
            </a:solidFill>
            <a:ln w="6350">
              <a:solidFill>
                <a:srgbClr val="008000"/>
              </a:solidFill>
              <a:miter lim="800000"/>
              <a:headEnd/>
              <a:tailEnd/>
            </a:ln>
          </p:spPr>
          <p:txBody>
            <a:bodyPr/>
            <a:lstStyle/>
            <a:p>
              <a:endParaRPr lang="de-DE"/>
            </a:p>
          </p:txBody>
        </p:sp>
        <p:sp>
          <p:nvSpPr>
            <p:cNvPr id="19555" name="Rectangle 102"/>
            <p:cNvSpPr>
              <a:spLocks noChangeArrowheads="1"/>
            </p:cNvSpPr>
            <p:nvPr/>
          </p:nvSpPr>
          <p:spPr bwMode="auto">
            <a:xfrm>
              <a:off x="1040" y="2833"/>
              <a:ext cx="68" cy="68"/>
            </a:xfrm>
            <a:prstGeom prst="rect">
              <a:avLst/>
            </a:prstGeom>
            <a:solidFill>
              <a:srgbClr val="008000"/>
            </a:solidFill>
            <a:ln w="6350">
              <a:solidFill>
                <a:srgbClr val="008000"/>
              </a:solidFill>
              <a:miter lim="800000"/>
              <a:headEnd/>
              <a:tailEnd/>
            </a:ln>
          </p:spPr>
          <p:txBody>
            <a:bodyPr/>
            <a:lstStyle/>
            <a:p>
              <a:endParaRPr lang="de-DE"/>
            </a:p>
          </p:txBody>
        </p:sp>
        <p:sp>
          <p:nvSpPr>
            <p:cNvPr id="19556" name="Rectangle 103"/>
            <p:cNvSpPr>
              <a:spLocks noChangeArrowheads="1"/>
            </p:cNvSpPr>
            <p:nvPr/>
          </p:nvSpPr>
          <p:spPr bwMode="auto">
            <a:xfrm>
              <a:off x="1087" y="2828"/>
              <a:ext cx="69" cy="67"/>
            </a:xfrm>
            <a:prstGeom prst="rect">
              <a:avLst/>
            </a:prstGeom>
            <a:solidFill>
              <a:srgbClr val="008000"/>
            </a:solidFill>
            <a:ln w="6350">
              <a:solidFill>
                <a:srgbClr val="008000"/>
              </a:solidFill>
              <a:miter lim="800000"/>
              <a:headEnd/>
              <a:tailEnd/>
            </a:ln>
          </p:spPr>
          <p:txBody>
            <a:bodyPr/>
            <a:lstStyle/>
            <a:p>
              <a:endParaRPr lang="de-DE"/>
            </a:p>
          </p:txBody>
        </p:sp>
        <p:sp>
          <p:nvSpPr>
            <p:cNvPr id="19557" name="Rectangle 104"/>
            <p:cNvSpPr>
              <a:spLocks noChangeArrowheads="1"/>
            </p:cNvSpPr>
            <p:nvPr/>
          </p:nvSpPr>
          <p:spPr bwMode="auto">
            <a:xfrm>
              <a:off x="1135" y="2828"/>
              <a:ext cx="69" cy="67"/>
            </a:xfrm>
            <a:prstGeom prst="rect">
              <a:avLst/>
            </a:prstGeom>
            <a:solidFill>
              <a:srgbClr val="008000"/>
            </a:solidFill>
            <a:ln w="6350">
              <a:solidFill>
                <a:srgbClr val="008000"/>
              </a:solidFill>
              <a:miter lim="800000"/>
              <a:headEnd/>
              <a:tailEnd/>
            </a:ln>
          </p:spPr>
          <p:txBody>
            <a:bodyPr/>
            <a:lstStyle/>
            <a:p>
              <a:endParaRPr lang="de-DE"/>
            </a:p>
          </p:txBody>
        </p:sp>
        <p:sp>
          <p:nvSpPr>
            <p:cNvPr id="19558" name="Rectangle 105"/>
            <p:cNvSpPr>
              <a:spLocks noChangeArrowheads="1"/>
            </p:cNvSpPr>
            <p:nvPr/>
          </p:nvSpPr>
          <p:spPr bwMode="auto">
            <a:xfrm>
              <a:off x="1188" y="2839"/>
              <a:ext cx="69" cy="67"/>
            </a:xfrm>
            <a:prstGeom prst="rect">
              <a:avLst/>
            </a:prstGeom>
            <a:solidFill>
              <a:srgbClr val="008000"/>
            </a:solidFill>
            <a:ln w="6350">
              <a:solidFill>
                <a:srgbClr val="008000"/>
              </a:solidFill>
              <a:miter lim="800000"/>
              <a:headEnd/>
              <a:tailEnd/>
            </a:ln>
          </p:spPr>
          <p:txBody>
            <a:bodyPr/>
            <a:lstStyle/>
            <a:p>
              <a:endParaRPr lang="de-DE"/>
            </a:p>
          </p:txBody>
        </p:sp>
        <p:sp>
          <p:nvSpPr>
            <p:cNvPr id="19559" name="Rectangle 106"/>
            <p:cNvSpPr>
              <a:spLocks noChangeArrowheads="1"/>
            </p:cNvSpPr>
            <p:nvPr/>
          </p:nvSpPr>
          <p:spPr bwMode="auto">
            <a:xfrm>
              <a:off x="1235" y="2833"/>
              <a:ext cx="70" cy="68"/>
            </a:xfrm>
            <a:prstGeom prst="rect">
              <a:avLst/>
            </a:prstGeom>
            <a:solidFill>
              <a:srgbClr val="008000"/>
            </a:solidFill>
            <a:ln w="6350">
              <a:solidFill>
                <a:srgbClr val="008000"/>
              </a:solidFill>
              <a:miter lim="800000"/>
              <a:headEnd/>
              <a:tailEnd/>
            </a:ln>
          </p:spPr>
          <p:txBody>
            <a:bodyPr/>
            <a:lstStyle/>
            <a:p>
              <a:endParaRPr lang="de-DE"/>
            </a:p>
          </p:txBody>
        </p:sp>
        <p:sp>
          <p:nvSpPr>
            <p:cNvPr id="19560" name="Rectangle 107"/>
            <p:cNvSpPr>
              <a:spLocks noChangeArrowheads="1"/>
            </p:cNvSpPr>
            <p:nvPr/>
          </p:nvSpPr>
          <p:spPr bwMode="auto">
            <a:xfrm>
              <a:off x="1284" y="2833"/>
              <a:ext cx="68" cy="68"/>
            </a:xfrm>
            <a:prstGeom prst="rect">
              <a:avLst/>
            </a:prstGeom>
            <a:solidFill>
              <a:srgbClr val="008000"/>
            </a:solidFill>
            <a:ln w="6350">
              <a:solidFill>
                <a:srgbClr val="008000"/>
              </a:solidFill>
              <a:miter lim="800000"/>
              <a:headEnd/>
              <a:tailEnd/>
            </a:ln>
          </p:spPr>
          <p:txBody>
            <a:bodyPr/>
            <a:lstStyle/>
            <a:p>
              <a:endParaRPr lang="de-DE"/>
            </a:p>
          </p:txBody>
        </p:sp>
        <p:sp>
          <p:nvSpPr>
            <p:cNvPr id="19561" name="Rectangle 108"/>
            <p:cNvSpPr>
              <a:spLocks noChangeArrowheads="1"/>
            </p:cNvSpPr>
            <p:nvPr/>
          </p:nvSpPr>
          <p:spPr bwMode="auto">
            <a:xfrm>
              <a:off x="1331" y="2843"/>
              <a:ext cx="68" cy="69"/>
            </a:xfrm>
            <a:prstGeom prst="rect">
              <a:avLst/>
            </a:prstGeom>
            <a:solidFill>
              <a:srgbClr val="008000"/>
            </a:solidFill>
            <a:ln w="6350">
              <a:solidFill>
                <a:srgbClr val="008000"/>
              </a:solidFill>
              <a:miter lim="800000"/>
              <a:headEnd/>
              <a:tailEnd/>
            </a:ln>
          </p:spPr>
          <p:txBody>
            <a:bodyPr/>
            <a:lstStyle/>
            <a:p>
              <a:endParaRPr lang="de-DE"/>
            </a:p>
          </p:txBody>
        </p:sp>
        <p:sp>
          <p:nvSpPr>
            <p:cNvPr id="19562" name="Rectangle 109"/>
            <p:cNvSpPr>
              <a:spLocks noChangeArrowheads="1"/>
            </p:cNvSpPr>
            <p:nvPr/>
          </p:nvSpPr>
          <p:spPr bwMode="auto">
            <a:xfrm>
              <a:off x="1378" y="2828"/>
              <a:ext cx="70" cy="67"/>
            </a:xfrm>
            <a:prstGeom prst="rect">
              <a:avLst/>
            </a:prstGeom>
            <a:solidFill>
              <a:srgbClr val="008000"/>
            </a:solidFill>
            <a:ln w="6350">
              <a:solidFill>
                <a:srgbClr val="008000"/>
              </a:solidFill>
              <a:miter lim="800000"/>
              <a:headEnd/>
              <a:tailEnd/>
            </a:ln>
          </p:spPr>
          <p:txBody>
            <a:bodyPr/>
            <a:lstStyle/>
            <a:p>
              <a:endParaRPr lang="de-DE"/>
            </a:p>
          </p:txBody>
        </p:sp>
        <p:sp>
          <p:nvSpPr>
            <p:cNvPr id="19563" name="Rectangle 110"/>
            <p:cNvSpPr>
              <a:spLocks noChangeArrowheads="1"/>
            </p:cNvSpPr>
            <p:nvPr/>
          </p:nvSpPr>
          <p:spPr bwMode="auto">
            <a:xfrm>
              <a:off x="1431" y="2828"/>
              <a:ext cx="70" cy="67"/>
            </a:xfrm>
            <a:prstGeom prst="rect">
              <a:avLst/>
            </a:prstGeom>
            <a:solidFill>
              <a:srgbClr val="008000"/>
            </a:solidFill>
            <a:ln w="6350">
              <a:solidFill>
                <a:srgbClr val="008000"/>
              </a:solidFill>
              <a:miter lim="800000"/>
              <a:headEnd/>
              <a:tailEnd/>
            </a:ln>
          </p:spPr>
          <p:txBody>
            <a:bodyPr/>
            <a:lstStyle/>
            <a:p>
              <a:endParaRPr lang="de-DE"/>
            </a:p>
          </p:txBody>
        </p:sp>
        <p:sp>
          <p:nvSpPr>
            <p:cNvPr id="19564" name="Rectangle 111"/>
            <p:cNvSpPr>
              <a:spLocks noChangeArrowheads="1"/>
            </p:cNvSpPr>
            <p:nvPr/>
          </p:nvSpPr>
          <p:spPr bwMode="auto">
            <a:xfrm>
              <a:off x="1479" y="2839"/>
              <a:ext cx="69" cy="67"/>
            </a:xfrm>
            <a:prstGeom prst="rect">
              <a:avLst/>
            </a:prstGeom>
            <a:solidFill>
              <a:srgbClr val="008000"/>
            </a:solidFill>
            <a:ln w="6350">
              <a:solidFill>
                <a:srgbClr val="008000"/>
              </a:solidFill>
              <a:miter lim="800000"/>
              <a:headEnd/>
              <a:tailEnd/>
            </a:ln>
          </p:spPr>
          <p:txBody>
            <a:bodyPr/>
            <a:lstStyle/>
            <a:p>
              <a:endParaRPr lang="de-DE"/>
            </a:p>
          </p:txBody>
        </p:sp>
        <p:sp>
          <p:nvSpPr>
            <p:cNvPr id="19565" name="Rectangle 112"/>
            <p:cNvSpPr>
              <a:spLocks noChangeArrowheads="1"/>
            </p:cNvSpPr>
            <p:nvPr/>
          </p:nvSpPr>
          <p:spPr bwMode="auto">
            <a:xfrm>
              <a:off x="1527" y="2843"/>
              <a:ext cx="68" cy="69"/>
            </a:xfrm>
            <a:prstGeom prst="rect">
              <a:avLst/>
            </a:prstGeom>
            <a:solidFill>
              <a:srgbClr val="008000"/>
            </a:solidFill>
            <a:ln w="6350">
              <a:solidFill>
                <a:srgbClr val="008000"/>
              </a:solidFill>
              <a:miter lim="800000"/>
              <a:headEnd/>
              <a:tailEnd/>
            </a:ln>
          </p:spPr>
          <p:txBody>
            <a:bodyPr/>
            <a:lstStyle/>
            <a:p>
              <a:endParaRPr lang="de-DE"/>
            </a:p>
          </p:txBody>
        </p:sp>
        <p:sp>
          <p:nvSpPr>
            <p:cNvPr id="19566" name="Rectangle 113"/>
            <p:cNvSpPr>
              <a:spLocks noChangeArrowheads="1"/>
            </p:cNvSpPr>
            <p:nvPr/>
          </p:nvSpPr>
          <p:spPr bwMode="auto">
            <a:xfrm>
              <a:off x="1575" y="2833"/>
              <a:ext cx="68" cy="68"/>
            </a:xfrm>
            <a:prstGeom prst="rect">
              <a:avLst/>
            </a:prstGeom>
            <a:solidFill>
              <a:srgbClr val="008000"/>
            </a:solidFill>
            <a:ln w="6350">
              <a:solidFill>
                <a:srgbClr val="008000"/>
              </a:solidFill>
              <a:miter lim="800000"/>
              <a:headEnd/>
              <a:tailEnd/>
            </a:ln>
          </p:spPr>
          <p:txBody>
            <a:bodyPr/>
            <a:lstStyle/>
            <a:p>
              <a:endParaRPr lang="de-DE"/>
            </a:p>
          </p:txBody>
        </p:sp>
        <p:sp>
          <p:nvSpPr>
            <p:cNvPr id="19567" name="Rectangle 114"/>
            <p:cNvSpPr>
              <a:spLocks noChangeArrowheads="1"/>
            </p:cNvSpPr>
            <p:nvPr/>
          </p:nvSpPr>
          <p:spPr bwMode="auto">
            <a:xfrm>
              <a:off x="1622" y="2843"/>
              <a:ext cx="68" cy="69"/>
            </a:xfrm>
            <a:prstGeom prst="rect">
              <a:avLst/>
            </a:prstGeom>
            <a:solidFill>
              <a:srgbClr val="008000"/>
            </a:solidFill>
            <a:ln w="6350">
              <a:solidFill>
                <a:srgbClr val="008000"/>
              </a:solidFill>
              <a:miter lim="800000"/>
              <a:headEnd/>
              <a:tailEnd/>
            </a:ln>
          </p:spPr>
          <p:txBody>
            <a:bodyPr/>
            <a:lstStyle/>
            <a:p>
              <a:endParaRPr lang="de-DE"/>
            </a:p>
          </p:txBody>
        </p:sp>
        <p:sp>
          <p:nvSpPr>
            <p:cNvPr id="19568" name="Rectangle 115"/>
            <p:cNvSpPr>
              <a:spLocks noChangeArrowheads="1"/>
            </p:cNvSpPr>
            <p:nvPr/>
          </p:nvSpPr>
          <p:spPr bwMode="auto">
            <a:xfrm>
              <a:off x="1675" y="2843"/>
              <a:ext cx="68" cy="69"/>
            </a:xfrm>
            <a:prstGeom prst="rect">
              <a:avLst/>
            </a:prstGeom>
            <a:solidFill>
              <a:srgbClr val="008000"/>
            </a:solidFill>
            <a:ln w="6350">
              <a:solidFill>
                <a:srgbClr val="008000"/>
              </a:solidFill>
              <a:miter lim="800000"/>
              <a:headEnd/>
              <a:tailEnd/>
            </a:ln>
          </p:spPr>
          <p:txBody>
            <a:bodyPr/>
            <a:lstStyle/>
            <a:p>
              <a:endParaRPr lang="de-DE"/>
            </a:p>
          </p:txBody>
        </p:sp>
        <p:sp>
          <p:nvSpPr>
            <p:cNvPr id="19569" name="Rectangle 116"/>
            <p:cNvSpPr>
              <a:spLocks noChangeArrowheads="1"/>
            </p:cNvSpPr>
            <p:nvPr/>
          </p:nvSpPr>
          <p:spPr bwMode="auto">
            <a:xfrm>
              <a:off x="1722" y="2849"/>
              <a:ext cx="70" cy="67"/>
            </a:xfrm>
            <a:prstGeom prst="rect">
              <a:avLst/>
            </a:prstGeom>
            <a:solidFill>
              <a:srgbClr val="008000"/>
            </a:solidFill>
            <a:ln w="6350">
              <a:solidFill>
                <a:srgbClr val="008000"/>
              </a:solidFill>
              <a:miter lim="800000"/>
              <a:headEnd/>
              <a:tailEnd/>
            </a:ln>
          </p:spPr>
          <p:txBody>
            <a:bodyPr/>
            <a:lstStyle/>
            <a:p>
              <a:endParaRPr lang="de-DE"/>
            </a:p>
          </p:txBody>
        </p:sp>
        <p:sp>
          <p:nvSpPr>
            <p:cNvPr id="19570" name="Rectangle 117"/>
            <p:cNvSpPr>
              <a:spLocks noChangeArrowheads="1"/>
            </p:cNvSpPr>
            <p:nvPr/>
          </p:nvSpPr>
          <p:spPr bwMode="auto">
            <a:xfrm>
              <a:off x="1771" y="2843"/>
              <a:ext cx="68" cy="69"/>
            </a:xfrm>
            <a:prstGeom prst="rect">
              <a:avLst/>
            </a:prstGeom>
            <a:solidFill>
              <a:srgbClr val="008000"/>
            </a:solidFill>
            <a:ln w="6350">
              <a:solidFill>
                <a:srgbClr val="008000"/>
              </a:solidFill>
              <a:miter lim="800000"/>
              <a:headEnd/>
              <a:tailEnd/>
            </a:ln>
          </p:spPr>
          <p:txBody>
            <a:bodyPr/>
            <a:lstStyle/>
            <a:p>
              <a:endParaRPr lang="de-DE"/>
            </a:p>
          </p:txBody>
        </p:sp>
        <p:sp>
          <p:nvSpPr>
            <p:cNvPr id="19571" name="Rectangle 118"/>
            <p:cNvSpPr>
              <a:spLocks noChangeArrowheads="1"/>
            </p:cNvSpPr>
            <p:nvPr/>
          </p:nvSpPr>
          <p:spPr bwMode="auto">
            <a:xfrm>
              <a:off x="1818" y="2843"/>
              <a:ext cx="68" cy="69"/>
            </a:xfrm>
            <a:prstGeom prst="rect">
              <a:avLst/>
            </a:prstGeom>
            <a:solidFill>
              <a:srgbClr val="008000"/>
            </a:solidFill>
            <a:ln w="6350">
              <a:solidFill>
                <a:srgbClr val="008000"/>
              </a:solidFill>
              <a:miter lim="800000"/>
              <a:headEnd/>
              <a:tailEnd/>
            </a:ln>
          </p:spPr>
          <p:txBody>
            <a:bodyPr/>
            <a:lstStyle/>
            <a:p>
              <a:endParaRPr lang="de-DE"/>
            </a:p>
          </p:txBody>
        </p:sp>
        <p:sp>
          <p:nvSpPr>
            <p:cNvPr id="19572" name="Rectangle 119"/>
            <p:cNvSpPr>
              <a:spLocks noChangeArrowheads="1"/>
            </p:cNvSpPr>
            <p:nvPr/>
          </p:nvSpPr>
          <p:spPr bwMode="auto">
            <a:xfrm>
              <a:off x="1865" y="2854"/>
              <a:ext cx="69" cy="68"/>
            </a:xfrm>
            <a:prstGeom prst="rect">
              <a:avLst/>
            </a:prstGeom>
            <a:solidFill>
              <a:srgbClr val="008000"/>
            </a:solidFill>
            <a:ln w="6350">
              <a:solidFill>
                <a:srgbClr val="008000"/>
              </a:solidFill>
              <a:miter lim="800000"/>
              <a:headEnd/>
              <a:tailEnd/>
            </a:ln>
          </p:spPr>
          <p:txBody>
            <a:bodyPr/>
            <a:lstStyle/>
            <a:p>
              <a:endParaRPr lang="de-DE"/>
            </a:p>
          </p:txBody>
        </p:sp>
        <p:sp>
          <p:nvSpPr>
            <p:cNvPr id="19573" name="Rectangle 120"/>
            <p:cNvSpPr>
              <a:spLocks noChangeArrowheads="1"/>
            </p:cNvSpPr>
            <p:nvPr/>
          </p:nvSpPr>
          <p:spPr bwMode="auto">
            <a:xfrm>
              <a:off x="1918" y="2849"/>
              <a:ext cx="69" cy="67"/>
            </a:xfrm>
            <a:prstGeom prst="rect">
              <a:avLst/>
            </a:prstGeom>
            <a:solidFill>
              <a:srgbClr val="008000"/>
            </a:solidFill>
            <a:ln w="6350">
              <a:solidFill>
                <a:srgbClr val="008000"/>
              </a:solidFill>
              <a:miter lim="800000"/>
              <a:headEnd/>
              <a:tailEnd/>
            </a:ln>
          </p:spPr>
          <p:txBody>
            <a:bodyPr/>
            <a:lstStyle/>
            <a:p>
              <a:endParaRPr lang="de-DE"/>
            </a:p>
          </p:txBody>
        </p:sp>
        <p:sp>
          <p:nvSpPr>
            <p:cNvPr id="19574" name="Rectangle 121"/>
            <p:cNvSpPr>
              <a:spLocks noChangeArrowheads="1"/>
            </p:cNvSpPr>
            <p:nvPr/>
          </p:nvSpPr>
          <p:spPr bwMode="auto">
            <a:xfrm>
              <a:off x="1966" y="2843"/>
              <a:ext cx="69" cy="69"/>
            </a:xfrm>
            <a:prstGeom prst="rect">
              <a:avLst/>
            </a:prstGeom>
            <a:solidFill>
              <a:srgbClr val="008000"/>
            </a:solidFill>
            <a:ln w="6350">
              <a:solidFill>
                <a:srgbClr val="008000"/>
              </a:solidFill>
              <a:miter lim="800000"/>
              <a:headEnd/>
              <a:tailEnd/>
            </a:ln>
          </p:spPr>
          <p:txBody>
            <a:bodyPr/>
            <a:lstStyle/>
            <a:p>
              <a:endParaRPr lang="de-DE"/>
            </a:p>
          </p:txBody>
        </p:sp>
        <p:sp>
          <p:nvSpPr>
            <p:cNvPr id="19575" name="Rectangle 122"/>
            <p:cNvSpPr>
              <a:spLocks noChangeArrowheads="1"/>
            </p:cNvSpPr>
            <p:nvPr/>
          </p:nvSpPr>
          <p:spPr bwMode="auto">
            <a:xfrm>
              <a:off x="2013" y="2849"/>
              <a:ext cx="70" cy="67"/>
            </a:xfrm>
            <a:prstGeom prst="rect">
              <a:avLst/>
            </a:prstGeom>
            <a:solidFill>
              <a:srgbClr val="008000"/>
            </a:solidFill>
            <a:ln w="6350">
              <a:solidFill>
                <a:srgbClr val="008000"/>
              </a:solidFill>
              <a:miter lim="800000"/>
              <a:headEnd/>
              <a:tailEnd/>
            </a:ln>
          </p:spPr>
          <p:txBody>
            <a:bodyPr/>
            <a:lstStyle/>
            <a:p>
              <a:endParaRPr lang="de-DE"/>
            </a:p>
          </p:txBody>
        </p:sp>
        <p:sp>
          <p:nvSpPr>
            <p:cNvPr id="19576" name="Rectangle 123"/>
            <p:cNvSpPr>
              <a:spLocks noChangeArrowheads="1"/>
            </p:cNvSpPr>
            <p:nvPr/>
          </p:nvSpPr>
          <p:spPr bwMode="auto">
            <a:xfrm>
              <a:off x="2062" y="2849"/>
              <a:ext cx="68" cy="67"/>
            </a:xfrm>
            <a:prstGeom prst="rect">
              <a:avLst/>
            </a:prstGeom>
            <a:solidFill>
              <a:srgbClr val="008000"/>
            </a:solidFill>
            <a:ln w="6350">
              <a:solidFill>
                <a:srgbClr val="008000"/>
              </a:solidFill>
              <a:miter lim="800000"/>
              <a:headEnd/>
              <a:tailEnd/>
            </a:ln>
          </p:spPr>
          <p:txBody>
            <a:bodyPr/>
            <a:lstStyle/>
            <a:p>
              <a:endParaRPr lang="de-DE"/>
            </a:p>
          </p:txBody>
        </p:sp>
        <p:sp>
          <p:nvSpPr>
            <p:cNvPr id="19577" name="Rectangle 124"/>
            <p:cNvSpPr>
              <a:spLocks noChangeArrowheads="1"/>
            </p:cNvSpPr>
            <p:nvPr/>
          </p:nvSpPr>
          <p:spPr bwMode="auto">
            <a:xfrm>
              <a:off x="2109" y="2843"/>
              <a:ext cx="68" cy="69"/>
            </a:xfrm>
            <a:prstGeom prst="rect">
              <a:avLst/>
            </a:prstGeom>
            <a:solidFill>
              <a:srgbClr val="008000"/>
            </a:solidFill>
            <a:ln w="6350">
              <a:solidFill>
                <a:srgbClr val="008000"/>
              </a:solidFill>
              <a:miter lim="800000"/>
              <a:headEnd/>
              <a:tailEnd/>
            </a:ln>
          </p:spPr>
          <p:txBody>
            <a:bodyPr/>
            <a:lstStyle/>
            <a:p>
              <a:endParaRPr lang="de-DE"/>
            </a:p>
          </p:txBody>
        </p:sp>
        <p:sp>
          <p:nvSpPr>
            <p:cNvPr id="19578" name="Rectangle 125"/>
            <p:cNvSpPr>
              <a:spLocks noChangeArrowheads="1"/>
            </p:cNvSpPr>
            <p:nvPr/>
          </p:nvSpPr>
          <p:spPr bwMode="auto">
            <a:xfrm>
              <a:off x="2162" y="2849"/>
              <a:ext cx="68" cy="67"/>
            </a:xfrm>
            <a:prstGeom prst="rect">
              <a:avLst/>
            </a:prstGeom>
            <a:solidFill>
              <a:srgbClr val="008000"/>
            </a:solidFill>
            <a:ln w="6350">
              <a:solidFill>
                <a:srgbClr val="008000"/>
              </a:solidFill>
              <a:miter lim="800000"/>
              <a:headEnd/>
              <a:tailEnd/>
            </a:ln>
          </p:spPr>
          <p:txBody>
            <a:bodyPr/>
            <a:lstStyle/>
            <a:p>
              <a:endParaRPr lang="de-DE"/>
            </a:p>
          </p:txBody>
        </p:sp>
        <p:sp>
          <p:nvSpPr>
            <p:cNvPr id="19579" name="Rectangle 126"/>
            <p:cNvSpPr>
              <a:spLocks noChangeArrowheads="1"/>
            </p:cNvSpPr>
            <p:nvPr/>
          </p:nvSpPr>
          <p:spPr bwMode="auto">
            <a:xfrm>
              <a:off x="2209" y="2849"/>
              <a:ext cx="70" cy="67"/>
            </a:xfrm>
            <a:prstGeom prst="rect">
              <a:avLst/>
            </a:prstGeom>
            <a:solidFill>
              <a:srgbClr val="008000"/>
            </a:solidFill>
            <a:ln w="6350">
              <a:solidFill>
                <a:srgbClr val="008000"/>
              </a:solidFill>
              <a:miter lim="800000"/>
              <a:headEnd/>
              <a:tailEnd/>
            </a:ln>
          </p:spPr>
          <p:txBody>
            <a:bodyPr/>
            <a:lstStyle/>
            <a:p>
              <a:endParaRPr lang="de-DE"/>
            </a:p>
          </p:txBody>
        </p:sp>
        <p:sp>
          <p:nvSpPr>
            <p:cNvPr id="19580" name="Rectangle 127"/>
            <p:cNvSpPr>
              <a:spLocks noChangeArrowheads="1"/>
            </p:cNvSpPr>
            <p:nvPr/>
          </p:nvSpPr>
          <p:spPr bwMode="auto">
            <a:xfrm>
              <a:off x="2257" y="2849"/>
              <a:ext cx="69" cy="67"/>
            </a:xfrm>
            <a:prstGeom prst="rect">
              <a:avLst/>
            </a:prstGeom>
            <a:solidFill>
              <a:srgbClr val="008000"/>
            </a:solidFill>
            <a:ln w="6350">
              <a:solidFill>
                <a:srgbClr val="008000"/>
              </a:solidFill>
              <a:miter lim="800000"/>
              <a:headEnd/>
              <a:tailEnd/>
            </a:ln>
          </p:spPr>
          <p:txBody>
            <a:bodyPr/>
            <a:lstStyle/>
            <a:p>
              <a:endParaRPr lang="de-DE"/>
            </a:p>
          </p:txBody>
        </p:sp>
        <p:sp>
          <p:nvSpPr>
            <p:cNvPr id="19581" name="Rectangle 128"/>
            <p:cNvSpPr>
              <a:spLocks noChangeArrowheads="1"/>
            </p:cNvSpPr>
            <p:nvPr/>
          </p:nvSpPr>
          <p:spPr bwMode="auto">
            <a:xfrm>
              <a:off x="2304" y="2849"/>
              <a:ext cx="70" cy="67"/>
            </a:xfrm>
            <a:prstGeom prst="rect">
              <a:avLst/>
            </a:prstGeom>
            <a:solidFill>
              <a:srgbClr val="008000"/>
            </a:solidFill>
            <a:ln w="6350">
              <a:solidFill>
                <a:srgbClr val="008000"/>
              </a:solidFill>
              <a:miter lim="800000"/>
              <a:headEnd/>
              <a:tailEnd/>
            </a:ln>
          </p:spPr>
          <p:txBody>
            <a:bodyPr/>
            <a:lstStyle/>
            <a:p>
              <a:endParaRPr lang="de-DE"/>
            </a:p>
          </p:txBody>
        </p:sp>
        <p:sp>
          <p:nvSpPr>
            <p:cNvPr id="19582" name="Rectangle 129"/>
            <p:cNvSpPr>
              <a:spLocks noChangeArrowheads="1"/>
            </p:cNvSpPr>
            <p:nvPr/>
          </p:nvSpPr>
          <p:spPr bwMode="auto">
            <a:xfrm>
              <a:off x="2353" y="2854"/>
              <a:ext cx="68" cy="68"/>
            </a:xfrm>
            <a:prstGeom prst="rect">
              <a:avLst/>
            </a:prstGeom>
            <a:solidFill>
              <a:srgbClr val="008000"/>
            </a:solidFill>
            <a:ln w="6350">
              <a:solidFill>
                <a:srgbClr val="008000"/>
              </a:solidFill>
              <a:miter lim="800000"/>
              <a:headEnd/>
              <a:tailEnd/>
            </a:ln>
          </p:spPr>
          <p:txBody>
            <a:bodyPr/>
            <a:lstStyle/>
            <a:p>
              <a:endParaRPr lang="de-DE"/>
            </a:p>
          </p:txBody>
        </p:sp>
        <p:sp>
          <p:nvSpPr>
            <p:cNvPr id="19583" name="Rectangle 130"/>
            <p:cNvSpPr>
              <a:spLocks noChangeArrowheads="1"/>
            </p:cNvSpPr>
            <p:nvPr/>
          </p:nvSpPr>
          <p:spPr bwMode="auto">
            <a:xfrm>
              <a:off x="2405" y="2849"/>
              <a:ext cx="69" cy="67"/>
            </a:xfrm>
            <a:prstGeom prst="rect">
              <a:avLst/>
            </a:prstGeom>
            <a:solidFill>
              <a:srgbClr val="008000"/>
            </a:solidFill>
            <a:ln w="6350">
              <a:solidFill>
                <a:srgbClr val="008000"/>
              </a:solidFill>
              <a:miter lim="800000"/>
              <a:headEnd/>
              <a:tailEnd/>
            </a:ln>
          </p:spPr>
          <p:txBody>
            <a:bodyPr/>
            <a:lstStyle/>
            <a:p>
              <a:endParaRPr lang="de-DE"/>
            </a:p>
          </p:txBody>
        </p:sp>
        <p:sp>
          <p:nvSpPr>
            <p:cNvPr id="19584" name="Rectangle 131"/>
            <p:cNvSpPr>
              <a:spLocks noChangeArrowheads="1"/>
            </p:cNvSpPr>
            <p:nvPr/>
          </p:nvSpPr>
          <p:spPr bwMode="auto">
            <a:xfrm>
              <a:off x="2453" y="2849"/>
              <a:ext cx="68" cy="67"/>
            </a:xfrm>
            <a:prstGeom prst="rect">
              <a:avLst/>
            </a:prstGeom>
            <a:solidFill>
              <a:srgbClr val="008000"/>
            </a:solidFill>
            <a:ln w="6350">
              <a:solidFill>
                <a:srgbClr val="008000"/>
              </a:solidFill>
              <a:miter lim="800000"/>
              <a:headEnd/>
              <a:tailEnd/>
            </a:ln>
          </p:spPr>
          <p:txBody>
            <a:bodyPr/>
            <a:lstStyle/>
            <a:p>
              <a:endParaRPr lang="de-DE"/>
            </a:p>
          </p:txBody>
        </p:sp>
        <p:sp>
          <p:nvSpPr>
            <p:cNvPr id="19585" name="Rectangle 132"/>
            <p:cNvSpPr>
              <a:spLocks noChangeArrowheads="1"/>
            </p:cNvSpPr>
            <p:nvPr/>
          </p:nvSpPr>
          <p:spPr bwMode="auto">
            <a:xfrm>
              <a:off x="2500" y="2854"/>
              <a:ext cx="70" cy="68"/>
            </a:xfrm>
            <a:prstGeom prst="rect">
              <a:avLst/>
            </a:prstGeom>
            <a:solidFill>
              <a:srgbClr val="008000"/>
            </a:solidFill>
            <a:ln w="6350">
              <a:solidFill>
                <a:srgbClr val="008000"/>
              </a:solidFill>
              <a:miter lim="800000"/>
              <a:headEnd/>
              <a:tailEnd/>
            </a:ln>
          </p:spPr>
          <p:txBody>
            <a:bodyPr/>
            <a:lstStyle/>
            <a:p>
              <a:endParaRPr lang="de-DE"/>
            </a:p>
          </p:txBody>
        </p:sp>
        <p:sp>
          <p:nvSpPr>
            <p:cNvPr id="19586" name="Rectangle 133"/>
            <p:cNvSpPr>
              <a:spLocks noChangeArrowheads="1"/>
            </p:cNvSpPr>
            <p:nvPr/>
          </p:nvSpPr>
          <p:spPr bwMode="auto">
            <a:xfrm>
              <a:off x="2548" y="2839"/>
              <a:ext cx="69" cy="67"/>
            </a:xfrm>
            <a:prstGeom prst="rect">
              <a:avLst/>
            </a:prstGeom>
            <a:solidFill>
              <a:srgbClr val="008000"/>
            </a:solidFill>
            <a:ln w="6350">
              <a:solidFill>
                <a:srgbClr val="008000"/>
              </a:solidFill>
              <a:miter lim="800000"/>
              <a:headEnd/>
              <a:tailEnd/>
            </a:ln>
          </p:spPr>
          <p:txBody>
            <a:bodyPr/>
            <a:lstStyle/>
            <a:p>
              <a:endParaRPr lang="de-DE"/>
            </a:p>
          </p:txBody>
        </p:sp>
        <p:sp>
          <p:nvSpPr>
            <p:cNvPr id="19587" name="Rectangle 134"/>
            <p:cNvSpPr>
              <a:spLocks noChangeArrowheads="1"/>
            </p:cNvSpPr>
            <p:nvPr/>
          </p:nvSpPr>
          <p:spPr bwMode="auto">
            <a:xfrm>
              <a:off x="2596" y="2843"/>
              <a:ext cx="68" cy="69"/>
            </a:xfrm>
            <a:prstGeom prst="rect">
              <a:avLst/>
            </a:prstGeom>
            <a:solidFill>
              <a:srgbClr val="008000"/>
            </a:solidFill>
            <a:ln w="6350">
              <a:solidFill>
                <a:srgbClr val="008000"/>
              </a:solidFill>
              <a:miter lim="800000"/>
              <a:headEnd/>
              <a:tailEnd/>
            </a:ln>
          </p:spPr>
          <p:txBody>
            <a:bodyPr/>
            <a:lstStyle/>
            <a:p>
              <a:endParaRPr lang="de-DE"/>
            </a:p>
          </p:txBody>
        </p:sp>
        <p:sp>
          <p:nvSpPr>
            <p:cNvPr id="19588" name="Rectangle 135"/>
            <p:cNvSpPr>
              <a:spLocks noChangeArrowheads="1"/>
            </p:cNvSpPr>
            <p:nvPr/>
          </p:nvSpPr>
          <p:spPr bwMode="auto">
            <a:xfrm>
              <a:off x="2649" y="2802"/>
              <a:ext cx="68" cy="68"/>
            </a:xfrm>
            <a:prstGeom prst="rect">
              <a:avLst/>
            </a:prstGeom>
            <a:solidFill>
              <a:srgbClr val="008000"/>
            </a:solidFill>
            <a:ln w="6350">
              <a:solidFill>
                <a:srgbClr val="008000"/>
              </a:solidFill>
              <a:miter lim="800000"/>
              <a:headEnd/>
              <a:tailEnd/>
            </a:ln>
          </p:spPr>
          <p:txBody>
            <a:bodyPr/>
            <a:lstStyle/>
            <a:p>
              <a:endParaRPr lang="de-DE"/>
            </a:p>
          </p:txBody>
        </p:sp>
        <p:sp>
          <p:nvSpPr>
            <p:cNvPr id="19589" name="Rectangle 136"/>
            <p:cNvSpPr>
              <a:spLocks noChangeArrowheads="1"/>
            </p:cNvSpPr>
            <p:nvPr/>
          </p:nvSpPr>
          <p:spPr bwMode="auto">
            <a:xfrm>
              <a:off x="2696" y="2745"/>
              <a:ext cx="69" cy="67"/>
            </a:xfrm>
            <a:prstGeom prst="rect">
              <a:avLst/>
            </a:prstGeom>
            <a:solidFill>
              <a:srgbClr val="008000"/>
            </a:solidFill>
            <a:ln w="6350">
              <a:solidFill>
                <a:srgbClr val="008000"/>
              </a:solidFill>
              <a:miter lim="800000"/>
              <a:headEnd/>
              <a:tailEnd/>
            </a:ln>
          </p:spPr>
          <p:txBody>
            <a:bodyPr/>
            <a:lstStyle/>
            <a:p>
              <a:endParaRPr lang="de-DE"/>
            </a:p>
          </p:txBody>
        </p:sp>
        <p:sp>
          <p:nvSpPr>
            <p:cNvPr id="19590" name="Rectangle 137"/>
            <p:cNvSpPr>
              <a:spLocks noChangeArrowheads="1"/>
            </p:cNvSpPr>
            <p:nvPr/>
          </p:nvSpPr>
          <p:spPr bwMode="auto">
            <a:xfrm>
              <a:off x="2744" y="2614"/>
              <a:ext cx="69" cy="68"/>
            </a:xfrm>
            <a:prstGeom prst="rect">
              <a:avLst/>
            </a:prstGeom>
            <a:solidFill>
              <a:srgbClr val="008000"/>
            </a:solidFill>
            <a:ln w="6350">
              <a:solidFill>
                <a:srgbClr val="008000"/>
              </a:solidFill>
              <a:miter lim="800000"/>
              <a:headEnd/>
              <a:tailEnd/>
            </a:ln>
          </p:spPr>
          <p:txBody>
            <a:bodyPr/>
            <a:lstStyle/>
            <a:p>
              <a:endParaRPr lang="de-DE"/>
            </a:p>
          </p:txBody>
        </p:sp>
        <p:sp>
          <p:nvSpPr>
            <p:cNvPr id="19591" name="Rectangle 138"/>
            <p:cNvSpPr>
              <a:spLocks noChangeArrowheads="1"/>
            </p:cNvSpPr>
            <p:nvPr/>
          </p:nvSpPr>
          <p:spPr bwMode="auto">
            <a:xfrm>
              <a:off x="2791" y="2630"/>
              <a:ext cx="70" cy="67"/>
            </a:xfrm>
            <a:prstGeom prst="rect">
              <a:avLst/>
            </a:prstGeom>
            <a:solidFill>
              <a:srgbClr val="008000"/>
            </a:solidFill>
            <a:ln w="6350">
              <a:solidFill>
                <a:srgbClr val="008000"/>
              </a:solidFill>
              <a:miter lim="800000"/>
              <a:headEnd/>
              <a:tailEnd/>
            </a:ln>
          </p:spPr>
          <p:txBody>
            <a:bodyPr/>
            <a:lstStyle/>
            <a:p>
              <a:endParaRPr lang="de-DE"/>
            </a:p>
          </p:txBody>
        </p:sp>
        <p:sp>
          <p:nvSpPr>
            <p:cNvPr id="19592" name="Rectangle 139"/>
            <p:cNvSpPr>
              <a:spLocks noChangeArrowheads="1"/>
            </p:cNvSpPr>
            <p:nvPr/>
          </p:nvSpPr>
          <p:spPr bwMode="auto">
            <a:xfrm>
              <a:off x="2840" y="2380"/>
              <a:ext cx="68" cy="67"/>
            </a:xfrm>
            <a:prstGeom prst="rect">
              <a:avLst/>
            </a:prstGeom>
            <a:solidFill>
              <a:srgbClr val="008000"/>
            </a:solidFill>
            <a:ln w="6350">
              <a:solidFill>
                <a:srgbClr val="008000"/>
              </a:solidFill>
              <a:miter lim="800000"/>
              <a:headEnd/>
              <a:tailEnd/>
            </a:ln>
          </p:spPr>
          <p:txBody>
            <a:bodyPr/>
            <a:lstStyle/>
            <a:p>
              <a:endParaRPr lang="de-DE"/>
            </a:p>
          </p:txBody>
        </p:sp>
        <p:sp>
          <p:nvSpPr>
            <p:cNvPr id="19593" name="Rectangle 140"/>
            <p:cNvSpPr>
              <a:spLocks noChangeArrowheads="1"/>
            </p:cNvSpPr>
            <p:nvPr/>
          </p:nvSpPr>
          <p:spPr bwMode="auto">
            <a:xfrm>
              <a:off x="2893" y="2635"/>
              <a:ext cx="68" cy="68"/>
            </a:xfrm>
            <a:prstGeom prst="rect">
              <a:avLst/>
            </a:prstGeom>
            <a:solidFill>
              <a:srgbClr val="008000"/>
            </a:solidFill>
            <a:ln w="6350">
              <a:solidFill>
                <a:srgbClr val="008000"/>
              </a:solidFill>
              <a:miter lim="800000"/>
              <a:headEnd/>
              <a:tailEnd/>
            </a:ln>
          </p:spPr>
          <p:txBody>
            <a:bodyPr/>
            <a:lstStyle/>
            <a:p>
              <a:endParaRPr lang="de-DE"/>
            </a:p>
          </p:txBody>
        </p:sp>
        <p:sp>
          <p:nvSpPr>
            <p:cNvPr id="19594" name="Rectangle 141"/>
            <p:cNvSpPr>
              <a:spLocks noChangeArrowheads="1"/>
            </p:cNvSpPr>
            <p:nvPr/>
          </p:nvSpPr>
          <p:spPr bwMode="auto">
            <a:xfrm>
              <a:off x="2940" y="2745"/>
              <a:ext cx="68" cy="67"/>
            </a:xfrm>
            <a:prstGeom prst="rect">
              <a:avLst/>
            </a:prstGeom>
            <a:solidFill>
              <a:srgbClr val="008000"/>
            </a:solidFill>
            <a:ln w="6350">
              <a:solidFill>
                <a:srgbClr val="008000"/>
              </a:solidFill>
              <a:miter lim="800000"/>
              <a:headEnd/>
              <a:tailEnd/>
            </a:ln>
          </p:spPr>
          <p:txBody>
            <a:bodyPr/>
            <a:lstStyle/>
            <a:p>
              <a:endParaRPr lang="de-DE"/>
            </a:p>
          </p:txBody>
        </p:sp>
        <p:sp>
          <p:nvSpPr>
            <p:cNvPr id="19595" name="Rectangle 142"/>
            <p:cNvSpPr>
              <a:spLocks noChangeArrowheads="1"/>
            </p:cNvSpPr>
            <p:nvPr/>
          </p:nvSpPr>
          <p:spPr bwMode="auto">
            <a:xfrm>
              <a:off x="2987" y="2791"/>
              <a:ext cx="70" cy="69"/>
            </a:xfrm>
            <a:prstGeom prst="rect">
              <a:avLst/>
            </a:prstGeom>
            <a:solidFill>
              <a:srgbClr val="008000"/>
            </a:solidFill>
            <a:ln w="6350">
              <a:solidFill>
                <a:srgbClr val="008000"/>
              </a:solidFill>
              <a:miter lim="800000"/>
              <a:headEnd/>
              <a:tailEnd/>
            </a:ln>
          </p:spPr>
          <p:txBody>
            <a:bodyPr/>
            <a:lstStyle/>
            <a:p>
              <a:endParaRPr lang="de-DE"/>
            </a:p>
          </p:txBody>
        </p:sp>
        <p:sp>
          <p:nvSpPr>
            <p:cNvPr id="19596" name="Rectangle 143"/>
            <p:cNvSpPr>
              <a:spLocks noChangeArrowheads="1"/>
            </p:cNvSpPr>
            <p:nvPr/>
          </p:nvSpPr>
          <p:spPr bwMode="auto">
            <a:xfrm>
              <a:off x="3035" y="2755"/>
              <a:ext cx="69" cy="67"/>
            </a:xfrm>
            <a:prstGeom prst="rect">
              <a:avLst/>
            </a:prstGeom>
            <a:solidFill>
              <a:srgbClr val="008000"/>
            </a:solidFill>
            <a:ln w="6350">
              <a:solidFill>
                <a:srgbClr val="008000"/>
              </a:solidFill>
              <a:miter lim="800000"/>
              <a:headEnd/>
              <a:tailEnd/>
            </a:ln>
          </p:spPr>
          <p:txBody>
            <a:bodyPr/>
            <a:lstStyle/>
            <a:p>
              <a:endParaRPr lang="de-DE"/>
            </a:p>
          </p:txBody>
        </p:sp>
        <p:sp>
          <p:nvSpPr>
            <p:cNvPr id="19597" name="Rectangle 144"/>
            <p:cNvSpPr>
              <a:spLocks noChangeArrowheads="1"/>
            </p:cNvSpPr>
            <p:nvPr/>
          </p:nvSpPr>
          <p:spPr bwMode="auto">
            <a:xfrm>
              <a:off x="3082" y="2651"/>
              <a:ext cx="70" cy="67"/>
            </a:xfrm>
            <a:prstGeom prst="rect">
              <a:avLst/>
            </a:prstGeom>
            <a:solidFill>
              <a:srgbClr val="008000"/>
            </a:solidFill>
            <a:ln w="6350">
              <a:solidFill>
                <a:srgbClr val="008000"/>
              </a:solidFill>
              <a:miter lim="800000"/>
              <a:headEnd/>
              <a:tailEnd/>
            </a:ln>
          </p:spPr>
          <p:txBody>
            <a:bodyPr/>
            <a:lstStyle/>
            <a:p>
              <a:endParaRPr lang="de-DE"/>
            </a:p>
          </p:txBody>
        </p:sp>
        <p:sp>
          <p:nvSpPr>
            <p:cNvPr id="19598" name="Rectangle 145"/>
            <p:cNvSpPr>
              <a:spLocks noChangeArrowheads="1"/>
            </p:cNvSpPr>
            <p:nvPr/>
          </p:nvSpPr>
          <p:spPr bwMode="auto">
            <a:xfrm>
              <a:off x="3135" y="2405"/>
              <a:ext cx="69" cy="69"/>
            </a:xfrm>
            <a:prstGeom prst="rect">
              <a:avLst/>
            </a:prstGeom>
            <a:solidFill>
              <a:srgbClr val="008000"/>
            </a:solidFill>
            <a:ln w="6350">
              <a:solidFill>
                <a:srgbClr val="008000"/>
              </a:solidFill>
              <a:miter lim="800000"/>
              <a:headEnd/>
              <a:tailEnd/>
            </a:ln>
          </p:spPr>
          <p:txBody>
            <a:bodyPr/>
            <a:lstStyle/>
            <a:p>
              <a:endParaRPr lang="de-DE"/>
            </a:p>
          </p:txBody>
        </p:sp>
        <p:sp>
          <p:nvSpPr>
            <p:cNvPr id="19599" name="Rectangle 146"/>
            <p:cNvSpPr>
              <a:spLocks noChangeArrowheads="1"/>
            </p:cNvSpPr>
            <p:nvPr/>
          </p:nvSpPr>
          <p:spPr bwMode="auto">
            <a:xfrm>
              <a:off x="3184" y="2307"/>
              <a:ext cx="68" cy="67"/>
            </a:xfrm>
            <a:prstGeom prst="rect">
              <a:avLst/>
            </a:prstGeom>
            <a:solidFill>
              <a:srgbClr val="008000"/>
            </a:solidFill>
            <a:ln w="6350">
              <a:solidFill>
                <a:srgbClr val="008000"/>
              </a:solidFill>
              <a:miter lim="800000"/>
              <a:headEnd/>
              <a:tailEnd/>
            </a:ln>
          </p:spPr>
          <p:txBody>
            <a:bodyPr/>
            <a:lstStyle/>
            <a:p>
              <a:endParaRPr lang="de-DE"/>
            </a:p>
          </p:txBody>
        </p:sp>
        <p:sp>
          <p:nvSpPr>
            <p:cNvPr id="19600" name="Rectangle 147"/>
            <p:cNvSpPr>
              <a:spLocks noChangeArrowheads="1"/>
            </p:cNvSpPr>
            <p:nvPr/>
          </p:nvSpPr>
          <p:spPr bwMode="auto">
            <a:xfrm>
              <a:off x="3231" y="2405"/>
              <a:ext cx="68" cy="69"/>
            </a:xfrm>
            <a:prstGeom prst="rect">
              <a:avLst/>
            </a:prstGeom>
            <a:solidFill>
              <a:srgbClr val="008000"/>
            </a:solidFill>
            <a:ln w="6350">
              <a:solidFill>
                <a:srgbClr val="008000"/>
              </a:solidFill>
              <a:miter lim="800000"/>
              <a:headEnd/>
              <a:tailEnd/>
            </a:ln>
          </p:spPr>
          <p:txBody>
            <a:bodyPr/>
            <a:lstStyle/>
            <a:p>
              <a:endParaRPr lang="de-DE"/>
            </a:p>
          </p:txBody>
        </p:sp>
        <p:sp>
          <p:nvSpPr>
            <p:cNvPr id="19601" name="Rectangle 148"/>
            <p:cNvSpPr>
              <a:spLocks noChangeArrowheads="1"/>
            </p:cNvSpPr>
            <p:nvPr/>
          </p:nvSpPr>
          <p:spPr bwMode="auto">
            <a:xfrm>
              <a:off x="3278" y="1807"/>
              <a:ext cx="70" cy="67"/>
            </a:xfrm>
            <a:prstGeom prst="rect">
              <a:avLst/>
            </a:prstGeom>
            <a:solidFill>
              <a:srgbClr val="008000"/>
            </a:solidFill>
            <a:ln w="6350">
              <a:solidFill>
                <a:srgbClr val="008000"/>
              </a:solidFill>
              <a:miter lim="800000"/>
              <a:headEnd/>
              <a:tailEnd/>
            </a:ln>
          </p:spPr>
          <p:txBody>
            <a:bodyPr/>
            <a:lstStyle/>
            <a:p>
              <a:endParaRPr lang="de-DE"/>
            </a:p>
          </p:txBody>
        </p:sp>
        <p:sp>
          <p:nvSpPr>
            <p:cNvPr id="19602" name="Rectangle 149"/>
            <p:cNvSpPr>
              <a:spLocks noChangeArrowheads="1"/>
            </p:cNvSpPr>
            <p:nvPr/>
          </p:nvSpPr>
          <p:spPr bwMode="auto">
            <a:xfrm>
              <a:off x="3326" y="2458"/>
              <a:ext cx="69" cy="68"/>
            </a:xfrm>
            <a:prstGeom prst="rect">
              <a:avLst/>
            </a:prstGeom>
            <a:solidFill>
              <a:srgbClr val="008000"/>
            </a:solidFill>
            <a:ln w="6350">
              <a:solidFill>
                <a:srgbClr val="008000"/>
              </a:solidFill>
              <a:miter lim="800000"/>
              <a:headEnd/>
              <a:tailEnd/>
            </a:ln>
          </p:spPr>
          <p:txBody>
            <a:bodyPr/>
            <a:lstStyle/>
            <a:p>
              <a:endParaRPr lang="de-DE"/>
            </a:p>
          </p:txBody>
        </p:sp>
        <p:sp>
          <p:nvSpPr>
            <p:cNvPr id="19603" name="Rectangle 150"/>
            <p:cNvSpPr>
              <a:spLocks noChangeArrowheads="1"/>
            </p:cNvSpPr>
            <p:nvPr/>
          </p:nvSpPr>
          <p:spPr bwMode="auto">
            <a:xfrm>
              <a:off x="3379" y="2656"/>
              <a:ext cx="69" cy="68"/>
            </a:xfrm>
            <a:prstGeom prst="rect">
              <a:avLst/>
            </a:prstGeom>
            <a:solidFill>
              <a:srgbClr val="008000"/>
            </a:solidFill>
            <a:ln w="6350">
              <a:solidFill>
                <a:srgbClr val="008000"/>
              </a:solidFill>
              <a:miter lim="800000"/>
              <a:headEnd/>
              <a:tailEnd/>
            </a:ln>
          </p:spPr>
          <p:txBody>
            <a:bodyPr/>
            <a:lstStyle/>
            <a:p>
              <a:endParaRPr lang="de-DE"/>
            </a:p>
          </p:txBody>
        </p:sp>
        <p:sp>
          <p:nvSpPr>
            <p:cNvPr id="19604" name="Rectangle 151"/>
            <p:cNvSpPr>
              <a:spLocks noChangeArrowheads="1"/>
            </p:cNvSpPr>
            <p:nvPr/>
          </p:nvSpPr>
          <p:spPr bwMode="auto">
            <a:xfrm>
              <a:off x="3427" y="2729"/>
              <a:ext cx="68" cy="68"/>
            </a:xfrm>
            <a:prstGeom prst="rect">
              <a:avLst/>
            </a:prstGeom>
            <a:solidFill>
              <a:srgbClr val="008000"/>
            </a:solidFill>
            <a:ln w="6350">
              <a:solidFill>
                <a:srgbClr val="008000"/>
              </a:solidFill>
              <a:miter lim="800000"/>
              <a:headEnd/>
              <a:tailEnd/>
            </a:ln>
          </p:spPr>
          <p:txBody>
            <a:bodyPr/>
            <a:lstStyle/>
            <a:p>
              <a:endParaRPr lang="de-DE"/>
            </a:p>
          </p:txBody>
        </p:sp>
        <p:sp>
          <p:nvSpPr>
            <p:cNvPr id="19605" name="Rectangle 152"/>
            <p:cNvSpPr>
              <a:spLocks noChangeArrowheads="1"/>
            </p:cNvSpPr>
            <p:nvPr/>
          </p:nvSpPr>
          <p:spPr bwMode="auto">
            <a:xfrm>
              <a:off x="3474" y="2682"/>
              <a:ext cx="69" cy="68"/>
            </a:xfrm>
            <a:prstGeom prst="rect">
              <a:avLst/>
            </a:prstGeom>
            <a:solidFill>
              <a:srgbClr val="008000"/>
            </a:solidFill>
            <a:ln w="6350">
              <a:solidFill>
                <a:srgbClr val="008000"/>
              </a:solidFill>
              <a:miter lim="800000"/>
              <a:headEnd/>
              <a:tailEnd/>
            </a:ln>
          </p:spPr>
          <p:txBody>
            <a:bodyPr/>
            <a:lstStyle/>
            <a:p>
              <a:endParaRPr lang="de-DE"/>
            </a:p>
          </p:txBody>
        </p:sp>
        <p:sp>
          <p:nvSpPr>
            <p:cNvPr id="19606" name="Rectangle 153"/>
            <p:cNvSpPr>
              <a:spLocks noChangeArrowheads="1"/>
            </p:cNvSpPr>
            <p:nvPr/>
          </p:nvSpPr>
          <p:spPr bwMode="auto">
            <a:xfrm>
              <a:off x="3522" y="2578"/>
              <a:ext cx="68" cy="67"/>
            </a:xfrm>
            <a:prstGeom prst="rect">
              <a:avLst/>
            </a:prstGeom>
            <a:solidFill>
              <a:srgbClr val="008000"/>
            </a:solidFill>
            <a:ln w="6350">
              <a:solidFill>
                <a:srgbClr val="008000"/>
              </a:solidFill>
              <a:miter lim="800000"/>
              <a:headEnd/>
              <a:tailEnd/>
            </a:ln>
          </p:spPr>
          <p:txBody>
            <a:bodyPr/>
            <a:lstStyle/>
            <a:p>
              <a:endParaRPr lang="de-DE"/>
            </a:p>
          </p:txBody>
        </p:sp>
        <p:sp>
          <p:nvSpPr>
            <p:cNvPr id="19607" name="Rectangle 154"/>
            <p:cNvSpPr>
              <a:spLocks noChangeArrowheads="1"/>
            </p:cNvSpPr>
            <p:nvPr/>
          </p:nvSpPr>
          <p:spPr bwMode="auto">
            <a:xfrm>
              <a:off x="3569" y="2182"/>
              <a:ext cx="70" cy="67"/>
            </a:xfrm>
            <a:prstGeom prst="rect">
              <a:avLst/>
            </a:prstGeom>
            <a:solidFill>
              <a:srgbClr val="008000"/>
            </a:solidFill>
            <a:ln w="6350">
              <a:solidFill>
                <a:srgbClr val="008000"/>
              </a:solidFill>
              <a:miter lim="800000"/>
              <a:headEnd/>
              <a:tailEnd/>
            </a:ln>
          </p:spPr>
          <p:txBody>
            <a:bodyPr/>
            <a:lstStyle/>
            <a:p>
              <a:endParaRPr lang="de-DE"/>
            </a:p>
          </p:txBody>
        </p:sp>
        <p:sp>
          <p:nvSpPr>
            <p:cNvPr id="19608" name="Rectangle 155"/>
            <p:cNvSpPr>
              <a:spLocks noChangeArrowheads="1"/>
            </p:cNvSpPr>
            <p:nvPr/>
          </p:nvSpPr>
          <p:spPr bwMode="auto">
            <a:xfrm>
              <a:off x="3622" y="2578"/>
              <a:ext cx="70" cy="67"/>
            </a:xfrm>
            <a:prstGeom prst="rect">
              <a:avLst/>
            </a:prstGeom>
            <a:solidFill>
              <a:srgbClr val="008000"/>
            </a:solidFill>
            <a:ln w="6350">
              <a:solidFill>
                <a:srgbClr val="008000"/>
              </a:solidFill>
              <a:miter lim="800000"/>
              <a:headEnd/>
              <a:tailEnd/>
            </a:ln>
          </p:spPr>
          <p:txBody>
            <a:bodyPr/>
            <a:lstStyle/>
            <a:p>
              <a:endParaRPr lang="de-DE"/>
            </a:p>
          </p:txBody>
        </p:sp>
        <p:sp>
          <p:nvSpPr>
            <p:cNvPr id="19609" name="Rectangle 156"/>
            <p:cNvSpPr>
              <a:spLocks noChangeArrowheads="1"/>
            </p:cNvSpPr>
            <p:nvPr/>
          </p:nvSpPr>
          <p:spPr bwMode="auto">
            <a:xfrm>
              <a:off x="3671" y="2182"/>
              <a:ext cx="68" cy="67"/>
            </a:xfrm>
            <a:prstGeom prst="rect">
              <a:avLst/>
            </a:prstGeom>
            <a:solidFill>
              <a:srgbClr val="008000"/>
            </a:solidFill>
            <a:ln w="6350">
              <a:solidFill>
                <a:srgbClr val="008000"/>
              </a:solidFill>
              <a:miter lim="800000"/>
              <a:headEnd/>
              <a:tailEnd/>
            </a:ln>
          </p:spPr>
          <p:txBody>
            <a:bodyPr/>
            <a:lstStyle/>
            <a:p>
              <a:endParaRPr lang="de-DE"/>
            </a:p>
          </p:txBody>
        </p:sp>
        <p:sp>
          <p:nvSpPr>
            <p:cNvPr id="19610" name="Rectangle 157"/>
            <p:cNvSpPr>
              <a:spLocks noChangeArrowheads="1"/>
            </p:cNvSpPr>
            <p:nvPr/>
          </p:nvSpPr>
          <p:spPr bwMode="auto">
            <a:xfrm>
              <a:off x="3718" y="1957"/>
              <a:ext cx="68" cy="68"/>
            </a:xfrm>
            <a:prstGeom prst="rect">
              <a:avLst/>
            </a:prstGeom>
            <a:solidFill>
              <a:srgbClr val="008000"/>
            </a:solidFill>
            <a:ln w="6350">
              <a:solidFill>
                <a:srgbClr val="008000"/>
              </a:solidFill>
              <a:miter lim="800000"/>
              <a:headEnd/>
              <a:tailEnd/>
            </a:ln>
          </p:spPr>
          <p:txBody>
            <a:bodyPr/>
            <a:lstStyle/>
            <a:p>
              <a:endParaRPr lang="de-DE"/>
            </a:p>
          </p:txBody>
        </p:sp>
        <p:sp>
          <p:nvSpPr>
            <p:cNvPr id="19611" name="Rectangle 158"/>
            <p:cNvSpPr>
              <a:spLocks noChangeArrowheads="1"/>
            </p:cNvSpPr>
            <p:nvPr/>
          </p:nvSpPr>
          <p:spPr bwMode="auto">
            <a:xfrm>
              <a:off x="3765" y="2030"/>
              <a:ext cx="69" cy="68"/>
            </a:xfrm>
            <a:prstGeom prst="rect">
              <a:avLst/>
            </a:prstGeom>
            <a:solidFill>
              <a:srgbClr val="008000"/>
            </a:solidFill>
            <a:ln w="6350">
              <a:solidFill>
                <a:srgbClr val="008000"/>
              </a:solidFill>
              <a:miter lim="800000"/>
              <a:headEnd/>
              <a:tailEnd/>
            </a:ln>
          </p:spPr>
          <p:txBody>
            <a:bodyPr/>
            <a:lstStyle/>
            <a:p>
              <a:endParaRPr lang="de-DE"/>
            </a:p>
          </p:txBody>
        </p:sp>
        <p:sp>
          <p:nvSpPr>
            <p:cNvPr id="19612" name="Rectangle 159"/>
            <p:cNvSpPr>
              <a:spLocks noChangeArrowheads="1"/>
            </p:cNvSpPr>
            <p:nvPr/>
          </p:nvSpPr>
          <p:spPr bwMode="auto">
            <a:xfrm>
              <a:off x="3813" y="1984"/>
              <a:ext cx="69" cy="67"/>
            </a:xfrm>
            <a:prstGeom prst="rect">
              <a:avLst/>
            </a:prstGeom>
            <a:solidFill>
              <a:srgbClr val="008000"/>
            </a:solidFill>
            <a:ln w="6350">
              <a:solidFill>
                <a:srgbClr val="008000"/>
              </a:solidFill>
              <a:miter lim="800000"/>
              <a:headEnd/>
              <a:tailEnd/>
            </a:ln>
          </p:spPr>
          <p:txBody>
            <a:bodyPr/>
            <a:lstStyle/>
            <a:p>
              <a:endParaRPr lang="de-DE"/>
            </a:p>
          </p:txBody>
        </p:sp>
        <p:sp>
          <p:nvSpPr>
            <p:cNvPr id="19613" name="Rectangle 160"/>
            <p:cNvSpPr>
              <a:spLocks noChangeArrowheads="1"/>
            </p:cNvSpPr>
            <p:nvPr/>
          </p:nvSpPr>
          <p:spPr bwMode="auto">
            <a:xfrm>
              <a:off x="3866" y="1807"/>
              <a:ext cx="69" cy="67"/>
            </a:xfrm>
            <a:prstGeom prst="rect">
              <a:avLst/>
            </a:prstGeom>
            <a:solidFill>
              <a:srgbClr val="008000"/>
            </a:solidFill>
            <a:ln w="6350">
              <a:solidFill>
                <a:srgbClr val="008000"/>
              </a:solidFill>
              <a:miter lim="800000"/>
              <a:headEnd/>
              <a:tailEnd/>
            </a:ln>
          </p:spPr>
          <p:txBody>
            <a:bodyPr/>
            <a:lstStyle/>
            <a:p>
              <a:endParaRPr lang="de-DE"/>
            </a:p>
          </p:txBody>
        </p:sp>
        <p:sp>
          <p:nvSpPr>
            <p:cNvPr id="19614" name="Rectangle 161"/>
            <p:cNvSpPr>
              <a:spLocks noChangeArrowheads="1"/>
            </p:cNvSpPr>
            <p:nvPr/>
          </p:nvSpPr>
          <p:spPr bwMode="auto">
            <a:xfrm>
              <a:off x="3913" y="1786"/>
              <a:ext cx="70" cy="67"/>
            </a:xfrm>
            <a:prstGeom prst="rect">
              <a:avLst/>
            </a:prstGeom>
            <a:solidFill>
              <a:srgbClr val="008000"/>
            </a:solidFill>
            <a:ln w="6350">
              <a:solidFill>
                <a:srgbClr val="008000"/>
              </a:solidFill>
              <a:miter lim="800000"/>
              <a:headEnd/>
              <a:tailEnd/>
            </a:ln>
          </p:spPr>
          <p:txBody>
            <a:bodyPr/>
            <a:lstStyle/>
            <a:p>
              <a:endParaRPr lang="de-DE"/>
            </a:p>
          </p:txBody>
        </p:sp>
        <p:sp>
          <p:nvSpPr>
            <p:cNvPr id="19615" name="Rectangle 162"/>
            <p:cNvSpPr>
              <a:spLocks noChangeArrowheads="1"/>
            </p:cNvSpPr>
            <p:nvPr/>
          </p:nvSpPr>
          <p:spPr bwMode="auto">
            <a:xfrm>
              <a:off x="3962" y="2280"/>
              <a:ext cx="68" cy="69"/>
            </a:xfrm>
            <a:prstGeom prst="rect">
              <a:avLst/>
            </a:prstGeom>
            <a:solidFill>
              <a:srgbClr val="008000"/>
            </a:solidFill>
            <a:ln w="6350">
              <a:solidFill>
                <a:srgbClr val="008000"/>
              </a:solidFill>
              <a:miter lim="800000"/>
              <a:headEnd/>
              <a:tailEnd/>
            </a:ln>
          </p:spPr>
          <p:txBody>
            <a:bodyPr/>
            <a:lstStyle/>
            <a:p>
              <a:endParaRPr lang="de-DE"/>
            </a:p>
          </p:txBody>
        </p:sp>
        <p:sp>
          <p:nvSpPr>
            <p:cNvPr id="19616" name="Rectangle 163"/>
            <p:cNvSpPr>
              <a:spLocks noChangeArrowheads="1"/>
            </p:cNvSpPr>
            <p:nvPr/>
          </p:nvSpPr>
          <p:spPr bwMode="auto">
            <a:xfrm>
              <a:off x="4009" y="1509"/>
              <a:ext cx="68" cy="68"/>
            </a:xfrm>
            <a:prstGeom prst="rect">
              <a:avLst/>
            </a:prstGeom>
            <a:solidFill>
              <a:srgbClr val="008000"/>
            </a:solidFill>
            <a:ln w="6350">
              <a:solidFill>
                <a:srgbClr val="008000"/>
              </a:solidFill>
              <a:miter lim="800000"/>
              <a:headEnd/>
              <a:tailEnd/>
            </a:ln>
          </p:spPr>
          <p:txBody>
            <a:bodyPr/>
            <a:lstStyle/>
            <a:p>
              <a:endParaRPr lang="de-DE"/>
            </a:p>
          </p:txBody>
        </p:sp>
        <p:sp>
          <p:nvSpPr>
            <p:cNvPr id="19617" name="Rectangle 164"/>
            <p:cNvSpPr>
              <a:spLocks noChangeArrowheads="1"/>
            </p:cNvSpPr>
            <p:nvPr/>
          </p:nvSpPr>
          <p:spPr bwMode="auto">
            <a:xfrm>
              <a:off x="4056" y="2009"/>
              <a:ext cx="70" cy="69"/>
            </a:xfrm>
            <a:prstGeom prst="rect">
              <a:avLst/>
            </a:prstGeom>
            <a:solidFill>
              <a:srgbClr val="008000"/>
            </a:solidFill>
            <a:ln w="6350">
              <a:solidFill>
                <a:srgbClr val="008000"/>
              </a:solidFill>
              <a:miter lim="800000"/>
              <a:headEnd/>
              <a:tailEnd/>
            </a:ln>
          </p:spPr>
          <p:txBody>
            <a:bodyPr/>
            <a:lstStyle/>
            <a:p>
              <a:endParaRPr lang="de-DE"/>
            </a:p>
          </p:txBody>
        </p:sp>
        <p:sp>
          <p:nvSpPr>
            <p:cNvPr id="19618" name="Rectangle 165"/>
            <p:cNvSpPr>
              <a:spLocks noChangeArrowheads="1"/>
            </p:cNvSpPr>
            <p:nvPr/>
          </p:nvSpPr>
          <p:spPr bwMode="auto">
            <a:xfrm>
              <a:off x="4109" y="2082"/>
              <a:ext cx="70" cy="69"/>
            </a:xfrm>
            <a:prstGeom prst="rect">
              <a:avLst/>
            </a:prstGeom>
            <a:solidFill>
              <a:srgbClr val="008000"/>
            </a:solidFill>
            <a:ln w="6350">
              <a:solidFill>
                <a:srgbClr val="008000"/>
              </a:solidFill>
              <a:miter lim="800000"/>
              <a:headEnd/>
              <a:tailEnd/>
            </a:ln>
          </p:spPr>
          <p:txBody>
            <a:bodyPr/>
            <a:lstStyle/>
            <a:p>
              <a:endParaRPr lang="de-DE"/>
            </a:p>
          </p:txBody>
        </p:sp>
        <p:sp>
          <p:nvSpPr>
            <p:cNvPr id="19619" name="Rectangle 166"/>
            <p:cNvSpPr>
              <a:spLocks noChangeArrowheads="1"/>
            </p:cNvSpPr>
            <p:nvPr/>
          </p:nvSpPr>
          <p:spPr bwMode="auto">
            <a:xfrm>
              <a:off x="4157" y="1734"/>
              <a:ext cx="69" cy="67"/>
            </a:xfrm>
            <a:prstGeom prst="rect">
              <a:avLst/>
            </a:prstGeom>
            <a:solidFill>
              <a:srgbClr val="008000"/>
            </a:solidFill>
            <a:ln w="6350">
              <a:solidFill>
                <a:srgbClr val="008000"/>
              </a:solidFill>
              <a:miter lim="800000"/>
              <a:headEnd/>
              <a:tailEnd/>
            </a:ln>
          </p:spPr>
          <p:txBody>
            <a:bodyPr/>
            <a:lstStyle/>
            <a:p>
              <a:endParaRPr lang="de-DE"/>
            </a:p>
          </p:txBody>
        </p:sp>
        <p:sp>
          <p:nvSpPr>
            <p:cNvPr id="19620" name="Rectangle 167"/>
            <p:cNvSpPr>
              <a:spLocks noChangeArrowheads="1"/>
            </p:cNvSpPr>
            <p:nvPr/>
          </p:nvSpPr>
          <p:spPr bwMode="auto">
            <a:xfrm>
              <a:off x="4205" y="2332"/>
              <a:ext cx="68" cy="69"/>
            </a:xfrm>
            <a:prstGeom prst="rect">
              <a:avLst/>
            </a:prstGeom>
            <a:solidFill>
              <a:srgbClr val="008000"/>
            </a:solidFill>
            <a:ln w="6350">
              <a:solidFill>
                <a:srgbClr val="008000"/>
              </a:solidFill>
              <a:miter lim="800000"/>
              <a:headEnd/>
              <a:tailEnd/>
            </a:ln>
          </p:spPr>
          <p:txBody>
            <a:bodyPr/>
            <a:lstStyle/>
            <a:p>
              <a:endParaRPr lang="de-DE"/>
            </a:p>
          </p:txBody>
        </p:sp>
        <p:sp>
          <p:nvSpPr>
            <p:cNvPr id="19621" name="Rectangle 168"/>
            <p:cNvSpPr>
              <a:spLocks noChangeArrowheads="1"/>
            </p:cNvSpPr>
            <p:nvPr/>
          </p:nvSpPr>
          <p:spPr bwMode="auto">
            <a:xfrm>
              <a:off x="4253" y="2182"/>
              <a:ext cx="68" cy="67"/>
            </a:xfrm>
            <a:prstGeom prst="rect">
              <a:avLst/>
            </a:prstGeom>
            <a:solidFill>
              <a:srgbClr val="008000"/>
            </a:solidFill>
            <a:ln w="6350">
              <a:solidFill>
                <a:srgbClr val="008000"/>
              </a:solidFill>
              <a:miter lim="800000"/>
              <a:headEnd/>
              <a:tailEnd/>
            </a:ln>
          </p:spPr>
          <p:txBody>
            <a:bodyPr/>
            <a:lstStyle/>
            <a:p>
              <a:endParaRPr lang="de-DE"/>
            </a:p>
          </p:txBody>
        </p:sp>
        <p:sp>
          <p:nvSpPr>
            <p:cNvPr id="19622" name="Rectangle 169"/>
            <p:cNvSpPr>
              <a:spLocks noChangeArrowheads="1"/>
            </p:cNvSpPr>
            <p:nvPr/>
          </p:nvSpPr>
          <p:spPr bwMode="auto">
            <a:xfrm>
              <a:off x="4300" y="2405"/>
              <a:ext cx="68" cy="69"/>
            </a:xfrm>
            <a:prstGeom prst="rect">
              <a:avLst/>
            </a:prstGeom>
            <a:solidFill>
              <a:srgbClr val="008000"/>
            </a:solidFill>
            <a:ln w="6350">
              <a:solidFill>
                <a:srgbClr val="008000"/>
              </a:solidFill>
              <a:miter lim="800000"/>
              <a:headEnd/>
              <a:tailEnd/>
            </a:ln>
          </p:spPr>
          <p:txBody>
            <a:bodyPr/>
            <a:lstStyle/>
            <a:p>
              <a:endParaRPr lang="de-DE"/>
            </a:p>
          </p:txBody>
        </p:sp>
        <p:sp>
          <p:nvSpPr>
            <p:cNvPr id="19623" name="Rectangle 170"/>
            <p:cNvSpPr>
              <a:spLocks noChangeArrowheads="1"/>
            </p:cNvSpPr>
            <p:nvPr/>
          </p:nvSpPr>
          <p:spPr bwMode="auto">
            <a:xfrm>
              <a:off x="4353" y="2234"/>
              <a:ext cx="68" cy="67"/>
            </a:xfrm>
            <a:prstGeom prst="rect">
              <a:avLst/>
            </a:prstGeom>
            <a:solidFill>
              <a:srgbClr val="008000"/>
            </a:solidFill>
            <a:ln w="6350">
              <a:solidFill>
                <a:srgbClr val="008000"/>
              </a:solidFill>
              <a:miter lim="800000"/>
              <a:headEnd/>
              <a:tailEnd/>
            </a:ln>
          </p:spPr>
          <p:txBody>
            <a:bodyPr/>
            <a:lstStyle/>
            <a:p>
              <a:endParaRPr lang="de-DE"/>
            </a:p>
          </p:txBody>
        </p:sp>
        <p:sp>
          <p:nvSpPr>
            <p:cNvPr id="19624" name="Rectangle 171"/>
            <p:cNvSpPr>
              <a:spLocks noChangeArrowheads="1"/>
            </p:cNvSpPr>
            <p:nvPr/>
          </p:nvSpPr>
          <p:spPr bwMode="auto">
            <a:xfrm>
              <a:off x="4400" y="1160"/>
              <a:ext cx="70" cy="67"/>
            </a:xfrm>
            <a:prstGeom prst="rect">
              <a:avLst/>
            </a:prstGeom>
            <a:solidFill>
              <a:srgbClr val="008000"/>
            </a:solidFill>
            <a:ln w="6350">
              <a:solidFill>
                <a:srgbClr val="008000"/>
              </a:solidFill>
              <a:miter lim="800000"/>
              <a:headEnd/>
              <a:tailEnd/>
            </a:ln>
          </p:spPr>
          <p:txBody>
            <a:bodyPr/>
            <a:lstStyle/>
            <a:p>
              <a:endParaRPr lang="de-DE"/>
            </a:p>
          </p:txBody>
        </p:sp>
        <p:sp>
          <p:nvSpPr>
            <p:cNvPr id="19625" name="Rectangle 172"/>
            <p:cNvSpPr>
              <a:spLocks noChangeArrowheads="1"/>
            </p:cNvSpPr>
            <p:nvPr/>
          </p:nvSpPr>
          <p:spPr bwMode="auto">
            <a:xfrm>
              <a:off x="4449" y="2255"/>
              <a:ext cx="68" cy="67"/>
            </a:xfrm>
            <a:prstGeom prst="rect">
              <a:avLst/>
            </a:prstGeom>
            <a:solidFill>
              <a:srgbClr val="008000"/>
            </a:solidFill>
            <a:ln w="6350">
              <a:solidFill>
                <a:srgbClr val="008000"/>
              </a:solidFill>
              <a:miter lim="800000"/>
              <a:headEnd/>
              <a:tailEnd/>
            </a:ln>
          </p:spPr>
          <p:txBody>
            <a:bodyPr/>
            <a:lstStyle/>
            <a:p>
              <a:endParaRPr lang="de-DE"/>
            </a:p>
          </p:txBody>
        </p:sp>
        <p:sp>
          <p:nvSpPr>
            <p:cNvPr id="19626" name="Rectangle 173"/>
            <p:cNvSpPr>
              <a:spLocks noChangeArrowheads="1"/>
            </p:cNvSpPr>
            <p:nvPr/>
          </p:nvSpPr>
          <p:spPr bwMode="auto">
            <a:xfrm>
              <a:off x="4496" y="2432"/>
              <a:ext cx="68" cy="67"/>
            </a:xfrm>
            <a:prstGeom prst="rect">
              <a:avLst/>
            </a:prstGeom>
            <a:solidFill>
              <a:srgbClr val="008000"/>
            </a:solidFill>
            <a:ln w="6350">
              <a:solidFill>
                <a:srgbClr val="008000"/>
              </a:solidFill>
              <a:miter lim="800000"/>
              <a:headEnd/>
              <a:tailEnd/>
            </a:ln>
          </p:spPr>
          <p:txBody>
            <a:bodyPr/>
            <a:lstStyle/>
            <a:p>
              <a:endParaRPr lang="de-DE"/>
            </a:p>
          </p:txBody>
        </p:sp>
        <p:sp>
          <p:nvSpPr>
            <p:cNvPr id="19627" name="Rectangle 174"/>
            <p:cNvSpPr>
              <a:spLocks noChangeArrowheads="1"/>
            </p:cNvSpPr>
            <p:nvPr/>
          </p:nvSpPr>
          <p:spPr bwMode="auto">
            <a:xfrm>
              <a:off x="4543" y="2531"/>
              <a:ext cx="69" cy="68"/>
            </a:xfrm>
            <a:prstGeom prst="rect">
              <a:avLst/>
            </a:prstGeom>
            <a:solidFill>
              <a:srgbClr val="008000"/>
            </a:solidFill>
            <a:ln w="6350">
              <a:solidFill>
                <a:srgbClr val="008000"/>
              </a:solidFill>
              <a:miter lim="800000"/>
              <a:headEnd/>
              <a:tailEnd/>
            </a:ln>
          </p:spPr>
          <p:txBody>
            <a:bodyPr/>
            <a:lstStyle/>
            <a:p>
              <a:endParaRPr lang="de-DE"/>
            </a:p>
          </p:txBody>
        </p:sp>
        <p:sp>
          <p:nvSpPr>
            <p:cNvPr id="19628" name="Freeform 175"/>
            <p:cNvSpPr>
              <a:spLocks/>
            </p:cNvSpPr>
            <p:nvPr/>
          </p:nvSpPr>
          <p:spPr bwMode="auto">
            <a:xfrm>
              <a:off x="944" y="2843"/>
              <a:ext cx="74" cy="73"/>
            </a:xfrm>
            <a:custGeom>
              <a:avLst/>
              <a:gdLst>
                <a:gd name="T0" fmla="*/ 38 w 63"/>
                <a:gd name="T1" fmla="*/ 0 h 63"/>
                <a:gd name="T2" fmla="*/ 74 w 63"/>
                <a:gd name="T3" fmla="*/ 37 h 63"/>
                <a:gd name="T4" fmla="*/ 38 w 63"/>
                <a:gd name="T5" fmla="*/ 73 h 63"/>
                <a:gd name="T6" fmla="*/ 0 w 63"/>
                <a:gd name="T7" fmla="*/ 37 h 63"/>
                <a:gd name="T8" fmla="*/ 38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2" y="0"/>
                  </a:moveTo>
                  <a:lnTo>
                    <a:pt x="63" y="32"/>
                  </a:lnTo>
                  <a:lnTo>
                    <a:pt x="32" y="63"/>
                  </a:lnTo>
                  <a:lnTo>
                    <a:pt x="0" y="32"/>
                  </a:lnTo>
                  <a:lnTo>
                    <a:pt x="32" y="0"/>
                  </a:lnTo>
                  <a:close/>
                </a:path>
              </a:pathLst>
            </a:custGeom>
            <a:solidFill>
              <a:srgbClr val="000080"/>
            </a:solidFill>
            <a:ln w="6350">
              <a:solidFill>
                <a:srgbClr val="000080"/>
              </a:solidFill>
              <a:round/>
              <a:headEnd/>
              <a:tailEnd/>
            </a:ln>
          </p:spPr>
          <p:txBody>
            <a:bodyPr/>
            <a:lstStyle/>
            <a:p>
              <a:endParaRPr lang="de-DE"/>
            </a:p>
          </p:txBody>
        </p:sp>
        <p:sp>
          <p:nvSpPr>
            <p:cNvPr id="19629" name="Freeform 176"/>
            <p:cNvSpPr>
              <a:spLocks/>
            </p:cNvSpPr>
            <p:nvPr/>
          </p:nvSpPr>
          <p:spPr bwMode="auto">
            <a:xfrm>
              <a:off x="993" y="2843"/>
              <a:ext cx="73" cy="73"/>
            </a:xfrm>
            <a:custGeom>
              <a:avLst/>
              <a:gdLst>
                <a:gd name="T0" fmla="*/ 37 w 62"/>
                <a:gd name="T1" fmla="*/ 0 h 63"/>
                <a:gd name="T2" fmla="*/ 73 w 62"/>
                <a:gd name="T3" fmla="*/ 37 h 63"/>
                <a:gd name="T4" fmla="*/ 37 w 62"/>
                <a:gd name="T5" fmla="*/ 73 h 63"/>
                <a:gd name="T6" fmla="*/ 0 w 62"/>
                <a:gd name="T7" fmla="*/ 37 h 63"/>
                <a:gd name="T8" fmla="*/ 37 w 62"/>
                <a:gd name="T9" fmla="*/ 0 h 63"/>
                <a:gd name="T10" fmla="*/ 0 60000 65536"/>
                <a:gd name="T11" fmla="*/ 0 60000 65536"/>
                <a:gd name="T12" fmla="*/ 0 60000 65536"/>
                <a:gd name="T13" fmla="*/ 0 60000 65536"/>
                <a:gd name="T14" fmla="*/ 0 60000 65536"/>
                <a:gd name="T15" fmla="*/ 0 w 62"/>
                <a:gd name="T16" fmla="*/ 0 h 63"/>
                <a:gd name="T17" fmla="*/ 62 w 62"/>
                <a:gd name="T18" fmla="*/ 63 h 63"/>
              </a:gdLst>
              <a:ahLst/>
              <a:cxnLst>
                <a:cxn ang="T10">
                  <a:pos x="T0" y="T1"/>
                </a:cxn>
                <a:cxn ang="T11">
                  <a:pos x="T2" y="T3"/>
                </a:cxn>
                <a:cxn ang="T12">
                  <a:pos x="T4" y="T5"/>
                </a:cxn>
                <a:cxn ang="T13">
                  <a:pos x="T6" y="T7"/>
                </a:cxn>
                <a:cxn ang="T14">
                  <a:pos x="T8" y="T9"/>
                </a:cxn>
              </a:cxnLst>
              <a:rect l="T15" t="T16" r="T17" b="T18"/>
              <a:pathLst>
                <a:path w="62" h="63">
                  <a:moveTo>
                    <a:pt x="31" y="0"/>
                  </a:moveTo>
                  <a:lnTo>
                    <a:pt x="62" y="32"/>
                  </a:lnTo>
                  <a:lnTo>
                    <a:pt x="31" y="63"/>
                  </a:lnTo>
                  <a:lnTo>
                    <a:pt x="0" y="32"/>
                  </a:lnTo>
                  <a:lnTo>
                    <a:pt x="31" y="0"/>
                  </a:lnTo>
                  <a:close/>
                </a:path>
              </a:pathLst>
            </a:custGeom>
            <a:solidFill>
              <a:srgbClr val="000080"/>
            </a:solidFill>
            <a:ln w="6350">
              <a:solidFill>
                <a:srgbClr val="000080"/>
              </a:solidFill>
              <a:round/>
              <a:headEnd/>
              <a:tailEnd/>
            </a:ln>
          </p:spPr>
          <p:txBody>
            <a:bodyPr/>
            <a:lstStyle/>
            <a:p>
              <a:endParaRPr lang="de-DE"/>
            </a:p>
          </p:txBody>
        </p:sp>
        <p:sp>
          <p:nvSpPr>
            <p:cNvPr id="19630" name="Freeform 177"/>
            <p:cNvSpPr>
              <a:spLocks/>
            </p:cNvSpPr>
            <p:nvPr/>
          </p:nvSpPr>
          <p:spPr bwMode="auto">
            <a:xfrm>
              <a:off x="1040" y="2839"/>
              <a:ext cx="74" cy="73"/>
            </a:xfrm>
            <a:custGeom>
              <a:avLst/>
              <a:gdLst>
                <a:gd name="T0" fmla="*/ 36 w 63"/>
                <a:gd name="T1" fmla="*/ 0 h 63"/>
                <a:gd name="T2" fmla="*/ 74 w 63"/>
                <a:gd name="T3" fmla="*/ 36 h 63"/>
                <a:gd name="T4" fmla="*/ 36 w 63"/>
                <a:gd name="T5" fmla="*/ 73 h 63"/>
                <a:gd name="T6" fmla="*/ 0 w 63"/>
                <a:gd name="T7" fmla="*/ 36 h 63"/>
                <a:gd name="T8" fmla="*/ 36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1" y="0"/>
                  </a:moveTo>
                  <a:lnTo>
                    <a:pt x="63" y="31"/>
                  </a:lnTo>
                  <a:lnTo>
                    <a:pt x="31" y="63"/>
                  </a:lnTo>
                  <a:lnTo>
                    <a:pt x="0" y="31"/>
                  </a:lnTo>
                  <a:lnTo>
                    <a:pt x="31" y="0"/>
                  </a:lnTo>
                  <a:close/>
                </a:path>
              </a:pathLst>
            </a:custGeom>
            <a:solidFill>
              <a:srgbClr val="000080"/>
            </a:solidFill>
            <a:ln w="6350">
              <a:solidFill>
                <a:srgbClr val="000080"/>
              </a:solidFill>
              <a:round/>
              <a:headEnd/>
              <a:tailEnd/>
            </a:ln>
          </p:spPr>
          <p:txBody>
            <a:bodyPr/>
            <a:lstStyle/>
            <a:p>
              <a:endParaRPr lang="de-DE"/>
            </a:p>
          </p:txBody>
        </p:sp>
        <p:sp>
          <p:nvSpPr>
            <p:cNvPr id="19631" name="Freeform 178"/>
            <p:cNvSpPr>
              <a:spLocks/>
            </p:cNvSpPr>
            <p:nvPr/>
          </p:nvSpPr>
          <p:spPr bwMode="auto">
            <a:xfrm>
              <a:off x="1087" y="2843"/>
              <a:ext cx="74" cy="73"/>
            </a:xfrm>
            <a:custGeom>
              <a:avLst/>
              <a:gdLst>
                <a:gd name="T0" fmla="*/ 38 w 63"/>
                <a:gd name="T1" fmla="*/ 0 h 63"/>
                <a:gd name="T2" fmla="*/ 74 w 63"/>
                <a:gd name="T3" fmla="*/ 37 h 63"/>
                <a:gd name="T4" fmla="*/ 38 w 63"/>
                <a:gd name="T5" fmla="*/ 73 h 63"/>
                <a:gd name="T6" fmla="*/ 0 w 63"/>
                <a:gd name="T7" fmla="*/ 37 h 63"/>
                <a:gd name="T8" fmla="*/ 38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2" y="0"/>
                  </a:moveTo>
                  <a:lnTo>
                    <a:pt x="63" y="32"/>
                  </a:lnTo>
                  <a:lnTo>
                    <a:pt x="32" y="63"/>
                  </a:lnTo>
                  <a:lnTo>
                    <a:pt x="0" y="32"/>
                  </a:lnTo>
                  <a:lnTo>
                    <a:pt x="32" y="0"/>
                  </a:lnTo>
                  <a:close/>
                </a:path>
              </a:pathLst>
            </a:custGeom>
            <a:solidFill>
              <a:srgbClr val="000080"/>
            </a:solidFill>
            <a:ln w="6350">
              <a:solidFill>
                <a:srgbClr val="000080"/>
              </a:solidFill>
              <a:round/>
              <a:headEnd/>
              <a:tailEnd/>
            </a:ln>
          </p:spPr>
          <p:txBody>
            <a:bodyPr/>
            <a:lstStyle/>
            <a:p>
              <a:endParaRPr lang="de-DE"/>
            </a:p>
          </p:txBody>
        </p:sp>
        <p:sp>
          <p:nvSpPr>
            <p:cNvPr id="19632" name="Freeform 179"/>
            <p:cNvSpPr>
              <a:spLocks/>
            </p:cNvSpPr>
            <p:nvPr/>
          </p:nvSpPr>
          <p:spPr bwMode="auto">
            <a:xfrm>
              <a:off x="1135" y="2833"/>
              <a:ext cx="74" cy="73"/>
            </a:xfrm>
            <a:custGeom>
              <a:avLst/>
              <a:gdLst>
                <a:gd name="T0" fmla="*/ 36 w 63"/>
                <a:gd name="T1" fmla="*/ 0 h 63"/>
                <a:gd name="T2" fmla="*/ 74 w 63"/>
                <a:gd name="T3" fmla="*/ 37 h 63"/>
                <a:gd name="T4" fmla="*/ 36 w 63"/>
                <a:gd name="T5" fmla="*/ 73 h 63"/>
                <a:gd name="T6" fmla="*/ 0 w 63"/>
                <a:gd name="T7" fmla="*/ 37 h 63"/>
                <a:gd name="T8" fmla="*/ 36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1" y="0"/>
                  </a:moveTo>
                  <a:lnTo>
                    <a:pt x="63" y="32"/>
                  </a:lnTo>
                  <a:lnTo>
                    <a:pt x="31" y="63"/>
                  </a:lnTo>
                  <a:lnTo>
                    <a:pt x="0" y="32"/>
                  </a:lnTo>
                  <a:lnTo>
                    <a:pt x="31" y="0"/>
                  </a:lnTo>
                  <a:close/>
                </a:path>
              </a:pathLst>
            </a:custGeom>
            <a:solidFill>
              <a:srgbClr val="000080"/>
            </a:solidFill>
            <a:ln w="6350">
              <a:solidFill>
                <a:srgbClr val="000080"/>
              </a:solidFill>
              <a:round/>
              <a:headEnd/>
              <a:tailEnd/>
            </a:ln>
          </p:spPr>
          <p:txBody>
            <a:bodyPr/>
            <a:lstStyle/>
            <a:p>
              <a:endParaRPr lang="de-DE"/>
            </a:p>
          </p:txBody>
        </p:sp>
        <p:sp>
          <p:nvSpPr>
            <p:cNvPr id="19633" name="Freeform 180"/>
            <p:cNvSpPr>
              <a:spLocks/>
            </p:cNvSpPr>
            <p:nvPr/>
          </p:nvSpPr>
          <p:spPr bwMode="auto">
            <a:xfrm>
              <a:off x="1188" y="2818"/>
              <a:ext cx="74" cy="73"/>
            </a:xfrm>
            <a:custGeom>
              <a:avLst/>
              <a:gdLst>
                <a:gd name="T0" fmla="*/ 36 w 63"/>
                <a:gd name="T1" fmla="*/ 0 h 63"/>
                <a:gd name="T2" fmla="*/ 74 w 63"/>
                <a:gd name="T3" fmla="*/ 36 h 63"/>
                <a:gd name="T4" fmla="*/ 36 w 63"/>
                <a:gd name="T5" fmla="*/ 73 h 63"/>
                <a:gd name="T6" fmla="*/ 0 w 63"/>
                <a:gd name="T7" fmla="*/ 36 h 63"/>
                <a:gd name="T8" fmla="*/ 36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1" y="0"/>
                  </a:moveTo>
                  <a:lnTo>
                    <a:pt x="63" y="31"/>
                  </a:lnTo>
                  <a:lnTo>
                    <a:pt x="31" y="63"/>
                  </a:lnTo>
                  <a:lnTo>
                    <a:pt x="0" y="31"/>
                  </a:lnTo>
                  <a:lnTo>
                    <a:pt x="31" y="0"/>
                  </a:lnTo>
                  <a:close/>
                </a:path>
              </a:pathLst>
            </a:custGeom>
            <a:solidFill>
              <a:srgbClr val="000080"/>
            </a:solidFill>
            <a:ln w="6350">
              <a:solidFill>
                <a:srgbClr val="000080"/>
              </a:solidFill>
              <a:round/>
              <a:headEnd/>
              <a:tailEnd/>
            </a:ln>
          </p:spPr>
          <p:txBody>
            <a:bodyPr/>
            <a:lstStyle/>
            <a:p>
              <a:endParaRPr lang="de-DE"/>
            </a:p>
          </p:txBody>
        </p:sp>
        <p:sp>
          <p:nvSpPr>
            <p:cNvPr id="19634" name="Freeform 181"/>
            <p:cNvSpPr>
              <a:spLocks/>
            </p:cNvSpPr>
            <p:nvPr/>
          </p:nvSpPr>
          <p:spPr bwMode="auto">
            <a:xfrm>
              <a:off x="1235" y="2843"/>
              <a:ext cx="75" cy="73"/>
            </a:xfrm>
            <a:custGeom>
              <a:avLst/>
              <a:gdLst>
                <a:gd name="T0" fmla="*/ 38 w 63"/>
                <a:gd name="T1" fmla="*/ 0 h 63"/>
                <a:gd name="T2" fmla="*/ 75 w 63"/>
                <a:gd name="T3" fmla="*/ 37 h 63"/>
                <a:gd name="T4" fmla="*/ 38 w 63"/>
                <a:gd name="T5" fmla="*/ 73 h 63"/>
                <a:gd name="T6" fmla="*/ 0 w 63"/>
                <a:gd name="T7" fmla="*/ 37 h 63"/>
                <a:gd name="T8" fmla="*/ 38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2" y="0"/>
                  </a:moveTo>
                  <a:lnTo>
                    <a:pt x="63" y="32"/>
                  </a:lnTo>
                  <a:lnTo>
                    <a:pt x="32" y="63"/>
                  </a:lnTo>
                  <a:lnTo>
                    <a:pt x="0" y="32"/>
                  </a:lnTo>
                  <a:lnTo>
                    <a:pt x="32" y="0"/>
                  </a:lnTo>
                  <a:close/>
                </a:path>
              </a:pathLst>
            </a:custGeom>
            <a:solidFill>
              <a:srgbClr val="000080"/>
            </a:solidFill>
            <a:ln w="6350">
              <a:solidFill>
                <a:srgbClr val="000080"/>
              </a:solidFill>
              <a:round/>
              <a:headEnd/>
              <a:tailEnd/>
            </a:ln>
          </p:spPr>
          <p:txBody>
            <a:bodyPr/>
            <a:lstStyle/>
            <a:p>
              <a:endParaRPr lang="de-DE"/>
            </a:p>
          </p:txBody>
        </p:sp>
        <p:sp>
          <p:nvSpPr>
            <p:cNvPr id="19635" name="Freeform 182"/>
            <p:cNvSpPr>
              <a:spLocks/>
            </p:cNvSpPr>
            <p:nvPr/>
          </p:nvSpPr>
          <p:spPr bwMode="auto">
            <a:xfrm>
              <a:off x="1284" y="2833"/>
              <a:ext cx="73" cy="73"/>
            </a:xfrm>
            <a:custGeom>
              <a:avLst/>
              <a:gdLst>
                <a:gd name="T0" fmla="*/ 37 w 62"/>
                <a:gd name="T1" fmla="*/ 0 h 63"/>
                <a:gd name="T2" fmla="*/ 73 w 62"/>
                <a:gd name="T3" fmla="*/ 37 h 63"/>
                <a:gd name="T4" fmla="*/ 37 w 62"/>
                <a:gd name="T5" fmla="*/ 73 h 63"/>
                <a:gd name="T6" fmla="*/ 0 w 62"/>
                <a:gd name="T7" fmla="*/ 37 h 63"/>
                <a:gd name="T8" fmla="*/ 37 w 62"/>
                <a:gd name="T9" fmla="*/ 0 h 63"/>
                <a:gd name="T10" fmla="*/ 0 60000 65536"/>
                <a:gd name="T11" fmla="*/ 0 60000 65536"/>
                <a:gd name="T12" fmla="*/ 0 60000 65536"/>
                <a:gd name="T13" fmla="*/ 0 60000 65536"/>
                <a:gd name="T14" fmla="*/ 0 60000 65536"/>
                <a:gd name="T15" fmla="*/ 0 w 62"/>
                <a:gd name="T16" fmla="*/ 0 h 63"/>
                <a:gd name="T17" fmla="*/ 62 w 62"/>
                <a:gd name="T18" fmla="*/ 63 h 63"/>
              </a:gdLst>
              <a:ahLst/>
              <a:cxnLst>
                <a:cxn ang="T10">
                  <a:pos x="T0" y="T1"/>
                </a:cxn>
                <a:cxn ang="T11">
                  <a:pos x="T2" y="T3"/>
                </a:cxn>
                <a:cxn ang="T12">
                  <a:pos x="T4" y="T5"/>
                </a:cxn>
                <a:cxn ang="T13">
                  <a:pos x="T6" y="T7"/>
                </a:cxn>
                <a:cxn ang="T14">
                  <a:pos x="T8" y="T9"/>
                </a:cxn>
              </a:cxnLst>
              <a:rect l="T15" t="T16" r="T17" b="T18"/>
              <a:pathLst>
                <a:path w="62" h="63">
                  <a:moveTo>
                    <a:pt x="31" y="0"/>
                  </a:moveTo>
                  <a:lnTo>
                    <a:pt x="62" y="32"/>
                  </a:lnTo>
                  <a:lnTo>
                    <a:pt x="31" y="63"/>
                  </a:lnTo>
                  <a:lnTo>
                    <a:pt x="0" y="32"/>
                  </a:lnTo>
                  <a:lnTo>
                    <a:pt x="31" y="0"/>
                  </a:lnTo>
                  <a:close/>
                </a:path>
              </a:pathLst>
            </a:custGeom>
            <a:solidFill>
              <a:srgbClr val="000080"/>
            </a:solidFill>
            <a:ln w="6350">
              <a:solidFill>
                <a:srgbClr val="000080"/>
              </a:solidFill>
              <a:round/>
              <a:headEnd/>
              <a:tailEnd/>
            </a:ln>
          </p:spPr>
          <p:txBody>
            <a:bodyPr/>
            <a:lstStyle/>
            <a:p>
              <a:endParaRPr lang="de-DE"/>
            </a:p>
          </p:txBody>
        </p:sp>
        <p:sp>
          <p:nvSpPr>
            <p:cNvPr id="19636" name="Freeform 183"/>
            <p:cNvSpPr>
              <a:spLocks/>
            </p:cNvSpPr>
            <p:nvPr/>
          </p:nvSpPr>
          <p:spPr bwMode="auto">
            <a:xfrm>
              <a:off x="1331" y="2839"/>
              <a:ext cx="74" cy="73"/>
            </a:xfrm>
            <a:custGeom>
              <a:avLst/>
              <a:gdLst>
                <a:gd name="T0" fmla="*/ 36 w 63"/>
                <a:gd name="T1" fmla="*/ 0 h 63"/>
                <a:gd name="T2" fmla="*/ 74 w 63"/>
                <a:gd name="T3" fmla="*/ 36 h 63"/>
                <a:gd name="T4" fmla="*/ 36 w 63"/>
                <a:gd name="T5" fmla="*/ 73 h 63"/>
                <a:gd name="T6" fmla="*/ 0 w 63"/>
                <a:gd name="T7" fmla="*/ 36 h 63"/>
                <a:gd name="T8" fmla="*/ 36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1" y="0"/>
                  </a:moveTo>
                  <a:lnTo>
                    <a:pt x="63" y="31"/>
                  </a:lnTo>
                  <a:lnTo>
                    <a:pt x="31" y="63"/>
                  </a:lnTo>
                  <a:lnTo>
                    <a:pt x="0" y="31"/>
                  </a:lnTo>
                  <a:lnTo>
                    <a:pt x="31" y="0"/>
                  </a:lnTo>
                  <a:close/>
                </a:path>
              </a:pathLst>
            </a:custGeom>
            <a:solidFill>
              <a:srgbClr val="000080"/>
            </a:solidFill>
            <a:ln w="6350">
              <a:solidFill>
                <a:srgbClr val="000080"/>
              </a:solidFill>
              <a:round/>
              <a:headEnd/>
              <a:tailEnd/>
            </a:ln>
          </p:spPr>
          <p:txBody>
            <a:bodyPr/>
            <a:lstStyle/>
            <a:p>
              <a:endParaRPr lang="de-DE"/>
            </a:p>
          </p:txBody>
        </p:sp>
        <p:sp>
          <p:nvSpPr>
            <p:cNvPr id="19637" name="Freeform 184"/>
            <p:cNvSpPr>
              <a:spLocks/>
            </p:cNvSpPr>
            <p:nvPr/>
          </p:nvSpPr>
          <p:spPr bwMode="auto">
            <a:xfrm>
              <a:off x="1378" y="2787"/>
              <a:ext cx="74" cy="73"/>
            </a:xfrm>
            <a:custGeom>
              <a:avLst/>
              <a:gdLst>
                <a:gd name="T0" fmla="*/ 38 w 63"/>
                <a:gd name="T1" fmla="*/ 0 h 63"/>
                <a:gd name="T2" fmla="*/ 74 w 63"/>
                <a:gd name="T3" fmla="*/ 36 h 63"/>
                <a:gd name="T4" fmla="*/ 38 w 63"/>
                <a:gd name="T5" fmla="*/ 73 h 63"/>
                <a:gd name="T6" fmla="*/ 0 w 63"/>
                <a:gd name="T7" fmla="*/ 36 h 63"/>
                <a:gd name="T8" fmla="*/ 38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2" y="0"/>
                  </a:moveTo>
                  <a:lnTo>
                    <a:pt x="63" y="31"/>
                  </a:lnTo>
                  <a:lnTo>
                    <a:pt x="32" y="63"/>
                  </a:lnTo>
                  <a:lnTo>
                    <a:pt x="0" y="31"/>
                  </a:lnTo>
                  <a:lnTo>
                    <a:pt x="32" y="0"/>
                  </a:lnTo>
                  <a:close/>
                </a:path>
              </a:pathLst>
            </a:custGeom>
            <a:solidFill>
              <a:srgbClr val="000080"/>
            </a:solidFill>
            <a:ln w="6350">
              <a:solidFill>
                <a:srgbClr val="000080"/>
              </a:solidFill>
              <a:round/>
              <a:headEnd/>
              <a:tailEnd/>
            </a:ln>
          </p:spPr>
          <p:txBody>
            <a:bodyPr/>
            <a:lstStyle/>
            <a:p>
              <a:endParaRPr lang="de-DE"/>
            </a:p>
          </p:txBody>
        </p:sp>
        <p:sp>
          <p:nvSpPr>
            <p:cNvPr id="19638" name="Freeform 185"/>
            <p:cNvSpPr>
              <a:spLocks/>
            </p:cNvSpPr>
            <p:nvPr/>
          </p:nvSpPr>
          <p:spPr bwMode="auto">
            <a:xfrm>
              <a:off x="1431" y="2833"/>
              <a:ext cx="74" cy="73"/>
            </a:xfrm>
            <a:custGeom>
              <a:avLst/>
              <a:gdLst>
                <a:gd name="T0" fmla="*/ 38 w 63"/>
                <a:gd name="T1" fmla="*/ 0 h 63"/>
                <a:gd name="T2" fmla="*/ 74 w 63"/>
                <a:gd name="T3" fmla="*/ 37 h 63"/>
                <a:gd name="T4" fmla="*/ 38 w 63"/>
                <a:gd name="T5" fmla="*/ 73 h 63"/>
                <a:gd name="T6" fmla="*/ 0 w 63"/>
                <a:gd name="T7" fmla="*/ 37 h 63"/>
                <a:gd name="T8" fmla="*/ 38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2" y="0"/>
                  </a:moveTo>
                  <a:lnTo>
                    <a:pt x="63" y="32"/>
                  </a:lnTo>
                  <a:lnTo>
                    <a:pt x="32" y="63"/>
                  </a:lnTo>
                  <a:lnTo>
                    <a:pt x="0" y="32"/>
                  </a:lnTo>
                  <a:lnTo>
                    <a:pt x="32" y="0"/>
                  </a:lnTo>
                  <a:close/>
                </a:path>
              </a:pathLst>
            </a:custGeom>
            <a:solidFill>
              <a:srgbClr val="000080"/>
            </a:solidFill>
            <a:ln w="6350">
              <a:solidFill>
                <a:srgbClr val="000080"/>
              </a:solidFill>
              <a:round/>
              <a:headEnd/>
              <a:tailEnd/>
            </a:ln>
          </p:spPr>
          <p:txBody>
            <a:bodyPr/>
            <a:lstStyle/>
            <a:p>
              <a:endParaRPr lang="de-DE"/>
            </a:p>
          </p:txBody>
        </p:sp>
        <p:sp>
          <p:nvSpPr>
            <p:cNvPr id="19639" name="Freeform 186"/>
            <p:cNvSpPr>
              <a:spLocks/>
            </p:cNvSpPr>
            <p:nvPr/>
          </p:nvSpPr>
          <p:spPr bwMode="auto">
            <a:xfrm>
              <a:off x="1479" y="2812"/>
              <a:ext cx="75" cy="73"/>
            </a:xfrm>
            <a:custGeom>
              <a:avLst/>
              <a:gdLst>
                <a:gd name="T0" fmla="*/ 37 w 63"/>
                <a:gd name="T1" fmla="*/ 0 h 63"/>
                <a:gd name="T2" fmla="*/ 75 w 63"/>
                <a:gd name="T3" fmla="*/ 37 h 63"/>
                <a:gd name="T4" fmla="*/ 37 w 63"/>
                <a:gd name="T5" fmla="*/ 73 h 63"/>
                <a:gd name="T6" fmla="*/ 0 w 63"/>
                <a:gd name="T7" fmla="*/ 37 h 63"/>
                <a:gd name="T8" fmla="*/ 37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1" y="0"/>
                  </a:moveTo>
                  <a:lnTo>
                    <a:pt x="63" y="32"/>
                  </a:lnTo>
                  <a:lnTo>
                    <a:pt x="31" y="63"/>
                  </a:lnTo>
                  <a:lnTo>
                    <a:pt x="0" y="32"/>
                  </a:lnTo>
                  <a:lnTo>
                    <a:pt x="31" y="0"/>
                  </a:lnTo>
                  <a:close/>
                </a:path>
              </a:pathLst>
            </a:custGeom>
            <a:solidFill>
              <a:srgbClr val="000080"/>
            </a:solidFill>
            <a:ln w="6350">
              <a:solidFill>
                <a:srgbClr val="000080"/>
              </a:solidFill>
              <a:round/>
              <a:headEnd/>
              <a:tailEnd/>
            </a:ln>
          </p:spPr>
          <p:txBody>
            <a:bodyPr/>
            <a:lstStyle/>
            <a:p>
              <a:endParaRPr lang="de-DE"/>
            </a:p>
          </p:txBody>
        </p:sp>
        <p:sp>
          <p:nvSpPr>
            <p:cNvPr id="19640" name="Freeform 187"/>
            <p:cNvSpPr>
              <a:spLocks/>
            </p:cNvSpPr>
            <p:nvPr/>
          </p:nvSpPr>
          <p:spPr bwMode="auto">
            <a:xfrm>
              <a:off x="1527" y="2833"/>
              <a:ext cx="74" cy="73"/>
            </a:xfrm>
            <a:custGeom>
              <a:avLst/>
              <a:gdLst>
                <a:gd name="T0" fmla="*/ 38 w 63"/>
                <a:gd name="T1" fmla="*/ 0 h 63"/>
                <a:gd name="T2" fmla="*/ 74 w 63"/>
                <a:gd name="T3" fmla="*/ 37 h 63"/>
                <a:gd name="T4" fmla="*/ 38 w 63"/>
                <a:gd name="T5" fmla="*/ 73 h 63"/>
                <a:gd name="T6" fmla="*/ 0 w 63"/>
                <a:gd name="T7" fmla="*/ 37 h 63"/>
                <a:gd name="T8" fmla="*/ 38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2" y="0"/>
                  </a:moveTo>
                  <a:lnTo>
                    <a:pt x="63" y="32"/>
                  </a:lnTo>
                  <a:lnTo>
                    <a:pt x="32" y="63"/>
                  </a:lnTo>
                  <a:lnTo>
                    <a:pt x="0" y="32"/>
                  </a:lnTo>
                  <a:lnTo>
                    <a:pt x="32" y="0"/>
                  </a:lnTo>
                  <a:close/>
                </a:path>
              </a:pathLst>
            </a:custGeom>
            <a:solidFill>
              <a:srgbClr val="000080"/>
            </a:solidFill>
            <a:ln w="6350">
              <a:solidFill>
                <a:srgbClr val="000080"/>
              </a:solidFill>
              <a:round/>
              <a:headEnd/>
              <a:tailEnd/>
            </a:ln>
          </p:spPr>
          <p:txBody>
            <a:bodyPr/>
            <a:lstStyle/>
            <a:p>
              <a:endParaRPr lang="de-DE"/>
            </a:p>
          </p:txBody>
        </p:sp>
        <p:sp>
          <p:nvSpPr>
            <p:cNvPr id="19641" name="Freeform 188"/>
            <p:cNvSpPr>
              <a:spLocks/>
            </p:cNvSpPr>
            <p:nvPr/>
          </p:nvSpPr>
          <p:spPr bwMode="auto">
            <a:xfrm>
              <a:off x="1575" y="2822"/>
              <a:ext cx="73" cy="73"/>
            </a:xfrm>
            <a:custGeom>
              <a:avLst/>
              <a:gdLst>
                <a:gd name="T0" fmla="*/ 37 w 62"/>
                <a:gd name="T1" fmla="*/ 0 h 63"/>
                <a:gd name="T2" fmla="*/ 73 w 62"/>
                <a:gd name="T3" fmla="*/ 37 h 63"/>
                <a:gd name="T4" fmla="*/ 37 w 62"/>
                <a:gd name="T5" fmla="*/ 73 h 63"/>
                <a:gd name="T6" fmla="*/ 0 w 62"/>
                <a:gd name="T7" fmla="*/ 37 h 63"/>
                <a:gd name="T8" fmla="*/ 37 w 62"/>
                <a:gd name="T9" fmla="*/ 0 h 63"/>
                <a:gd name="T10" fmla="*/ 0 60000 65536"/>
                <a:gd name="T11" fmla="*/ 0 60000 65536"/>
                <a:gd name="T12" fmla="*/ 0 60000 65536"/>
                <a:gd name="T13" fmla="*/ 0 60000 65536"/>
                <a:gd name="T14" fmla="*/ 0 60000 65536"/>
                <a:gd name="T15" fmla="*/ 0 w 62"/>
                <a:gd name="T16" fmla="*/ 0 h 63"/>
                <a:gd name="T17" fmla="*/ 62 w 62"/>
                <a:gd name="T18" fmla="*/ 63 h 63"/>
              </a:gdLst>
              <a:ahLst/>
              <a:cxnLst>
                <a:cxn ang="T10">
                  <a:pos x="T0" y="T1"/>
                </a:cxn>
                <a:cxn ang="T11">
                  <a:pos x="T2" y="T3"/>
                </a:cxn>
                <a:cxn ang="T12">
                  <a:pos x="T4" y="T5"/>
                </a:cxn>
                <a:cxn ang="T13">
                  <a:pos x="T6" y="T7"/>
                </a:cxn>
                <a:cxn ang="T14">
                  <a:pos x="T8" y="T9"/>
                </a:cxn>
              </a:cxnLst>
              <a:rect l="T15" t="T16" r="T17" b="T18"/>
              <a:pathLst>
                <a:path w="62" h="63">
                  <a:moveTo>
                    <a:pt x="31" y="0"/>
                  </a:moveTo>
                  <a:lnTo>
                    <a:pt x="62" y="32"/>
                  </a:lnTo>
                  <a:lnTo>
                    <a:pt x="31" y="63"/>
                  </a:lnTo>
                  <a:lnTo>
                    <a:pt x="0" y="32"/>
                  </a:lnTo>
                  <a:lnTo>
                    <a:pt x="31" y="0"/>
                  </a:lnTo>
                  <a:close/>
                </a:path>
              </a:pathLst>
            </a:custGeom>
            <a:solidFill>
              <a:srgbClr val="000080"/>
            </a:solidFill>
            <a:ln w="6350">
              <a:solidFill>
                <a:srgbClr val="000080"/>
              </a:solidFill>
              <a:round/>
              <a:headEnd/>
              <a:tailEnd/>
            </a:ln>
          </p:spPr>
          <p:txBody>
            <a:bodyPr/>
            <a:lstStyle/>
            <a:p>
              <a:endParaRPr lang="de-DE"/>
            </a:p>
          </p:txBody>
        </p:sp>
        <p:sp>
          <p:nvSpPr>
            <p:cNvPr id="19642" name="Freeform 189"/>
            <p:cNvSpPr>
              <a:spLocks/>
            </p:cNvSpPr>
            <p:nvPr/>
          </p:nvSpPr>
          <p:spPr bwMode="auto">
            <a:xfrm>
              <a:off x="1622" y="2818"/>
              <a:ext cx="74" cy="73"/>
            </a:xfrm>
            <a:custGeom>
              <a:avLst/>
              <a:gdLst>
                <a:gd name="T0" fmla="*/ 36 w 63"/>
                <a:gd name="T1" fmla="*/ 0 h 63"/>
                <a:gd name="T2" fmla="*/ 74 w 63"/>
                <a:gd name="T3" fmla="*/ 36 h 63"/>
                <a:gd name="T4" fmla="*/ 36 w 63"/>
                <a:gd name="T5" fmla="*/ 73 h 63"/>
                <a:gd name="T6" fmla="*/ 0 w 63"/>
                <a:gd name="T7" fmla="*/ 36 h 63"/>
                <a:gd name="T8" fmla="*/ 36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1" y="0"/>
                  </a:moveTo>
                  <a:lnTo>
                    <a:pt x="63" y="31"/>
                  </a:lnTo>
                  <a:lnTo>
                    <a:pt x="31" y="63"/>
                  </a:lnTo>
                  <a:lnTo>
                    <a:pt x="0" y="31"/>
                  </a:lnTo>
                  <a:lnTo>
                    <a:pt x="31" y="0"/>
                  </a:lnTo>
                  <a:close/>
                </a:path>
              </a:pathLst>
            </a:custGeom>
            <a:solidFill>
              <a:srgbClr val="000080"/>
            </a:solidFill>
            <a:ln w="6350">
              <a:solidFill>
                <a:srgbClr val="000080"/>
              </a:solidFill>
              <a:round/>
              <a:headEnd/>
              <a:tailEnd/>
            </a:ln>
          </p:spPr>
          <p:txBody>
            <a:bodyPr/>
            <a:lstStyle/>
            <a:p>
              <a:endParaRPr lang="de-DE"/>
            </a:p>
          </p:txBody>
        </p:sp>
        <p:sp>
          <p:nvSpPr>
            <p:cNvPr id="19643" name="Freeform 190"/>
            <p:cNvSpPr>
              <a:spLocks/>
            </p:cNvSpPr>
            <p:nvPr/>
          </p:nvSpPr>
          <p:spPr bwMode="auto">
            <a:xfrm>
              <a:off x="1675" y="2849"/>
              <a:ext cx="74" cy="73"/>
            </a:xfrm>
            <a:custGeom>
              <a:avLst/>
              <a:gdLst>
                <a:gd name="T0" fmla="*/ 36 w 63"/>
                <a:gd name="T1" fmla="*/ 0 h 63"/>
                <a:gd name="T2" fmla="*/ 74 w 63"/>
                <a:gd name="T3" fmla="*/ 36 h 63"/>
                <a:gd name="T4" fmla="*/ 36 w 63"/>
                <a:gd name="T5" fmla="*/ 73 h 63"/>
                <a:gd name="T6" fmla="*/ 0 w 63"/>
                <a:gd name="T7" fmla="*/ 36 h 63"/>
                <a:gd name="T8" fmla="*/ 36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1" y="0"/>
                  </a:moveTo>
                  <a:lnTo>
                    <a:pt x="63" y="31"/>
                  </a:lnTo>
                  <a:lnTo>
                    <a:pt x="31" y="63"/>
                  </a:lnTo>
                  <a:lnTo>
                    <a:pt x="0" y="31"/>
                  </a:lnTo>
                  <a:lnTo>
                    <a:pt x="31" y="0"/>
                  </a:lnTo>
                  <a:close/>
                </a:path>
              </a:pathLst>
            </a:custGeom>
            <a:solidFill>
              <a:srgbClr val="000080"/>
            </a:solidFill>
            <a:ln w="6350">
              <a:solidFill>
                <a:srgbClr val="000080"/>
              </a:solidFill>
              <a:round/>
              <a:headEnd/>
              <a:tailEnd/>
            </a:ln>
          </p:spPr>
          <p:txBody>
            <a:bodyPr/>
            <a:lstStyle/>
            <a:p>
              <a:endParaRPr lang="de-DE"/>
            </a:p>
          </p:txBody>
        </p:sp>
        <p:sp>
          <p:nvSpPr>
            <p:cNvPr id="19644" name="Freeform 191"/>
            <p:cNvSpPr>
              <a:spLocks/>
            </p:cNvSpPr>
            <p:nvPr/>
          </p:nvSpPr>
          <p:spPr bwMode="auto">
            <a:xfrm>
              <a:off x="1722" y="2828"/>
              <a:ext cx="74" cy="73"/>
            </a:xfrm>
            <a:custGeom>
              <a:avLst/>
              <a:gdLst>
                <a:gd name="T0" fmla="*/ 38 w 63"/>
                <a:gd name="T1" fmla="*/ 0 h 63"/>
                <a:gd name="T2" fmla="*/ 74 w 63"/>
                <a:gd name="T3" fmla="*/ 36 h 63"/>
                <a:gd name="T4" fmla="*/ 38 w 63"/>
                <a:gd name="T5" fmla="*/ 73 h 63"/>
                <a:gd name="T6" fmla="*/ 0 w 63"/>
                <a:gd name="T7" fmla="*/ 36 h 63"/>
                <a:gd name="T8" fmla="*/ 38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2" y="0"/>
                  </a:moveTo>
                  <a:lnTo>
                    <a:pt x="63" y="31"/>
                  </a:lnTo>
                  <a:lnTo>
                    <a:pt x="32" y="63"/>
                  </a:lnTo>
                  <a:lnTo>
                    <a:pt x="0" y="31"/>
                  </a:lnTo>
                  <a:lnTo>
                    <a:pt x="32" y="0"/>
                  </a:lnTo>
                  <a:close/>
                </a:path>
              </a:pathLst>
            </a:custGeom>
            <a:solidFill>
              <a:srgbClr val="000080"/>
            </a:solidFill>
            <a:ln w="6350">
              <a:solidFill>
                <a:srgbClr val="000080"/>
              </a:solidFill>
              <a:round/>
              <a:headEnd/>
              <a:tailEnd/>
            </a:ln>
          </p:spPr>
          <p:txBody>
            <a:bodyPr/>
            <a:lstStyle/>
            <a:p>
              <a:endParaRPr lang="de-DE"/>
            </a:p>
          </p:txBody>
        </p:sp>
        <p:sp>
          <p:nvSpPr>
            <p:cNvPr id="19645" name="Freeform 192"/>
            <p:cNvSpPr>
              <a:spLocks/>
            </p:cNvSpPr>
            <p:nvPr/>
          </p:nvSpPr>
          <p:spPr bwMode="auto">
            <a:xfrm>
              <a:off x="1771" y="2828"/>
              <a:ext cx="74" cy="73"/>
            </a:xfrm>
            <a:custGeom>
              <a:avLst/>
              <a:gdLst>
                <a:gd name="T0" fmla="*/ 36 w 63"/>
                <a:gd name="T1" fmla="*/ 0 h 63"/>
                <a:gd name="T2" fmla="*/ 74 w 63"/>
                <a:gd name="T3" fmla="*/ 36 h 63"/>
                <a:gd name="T4" fmla="*/ 36 w 63"/>
                <a:gd name="T5" fmla="*/ 73 h 63"/>
                <a:gd name="T6" fmla="*/ 0 w 63"/>
                <a:gd name="T7" fmla="*/ 36 h 63"/>
                <a:gd name="T8" fmla="*/ 36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1" y="0"/>
                  </a:moveTo>
                  <a:lnTo>
                    <a:pt x="63" y="31"/>
                  </a:lnTo>
                  <a:lnTo>
                    <a:pt x="31" y="63"/>
                  </a:lnTo>
                  <a:lnTo>
                    <a:pt x="0" y="31"/>
                  </a:lnTo>
                  <a:lnTo>
                    <a:pt x="31" y="0"/>
                  </a:lnTo>
                  <a:close/>
                </a:path>
              </a:pathLst>
            </a:custGeom>
            <a:solidFill>
              <a:srgbClr val="000080"/>
            </a:solidFill>
            <a:ln w="6350">
              <a:solidFill>
                <a:srgbClr val="000080"/>
              </a:solidFill>
              <a:round/>
              <a:headEnd/>
              <a:tailEnd/>
            </a:ln>
          </p:spPr>
          <p:txBody>
            <a:bodyPr/>
            <a:lstStyle/>
            <a:p>
              <a:endParaRPr lang="de-DE"/>
            </a:p>
          </p:txBody>
        </p:sp>
        <p:sp>
          <p:nvSpPr>
            <p:cNvPr id="19646" name="Freeform 193"/>
            <p:cNvSpPr>
              <a:spLocks/>
            </p:cNvSpPr>
            <p:nvPr/>
          </p:nvSpPr>
          <p:spPr bwMode="auto">
            <a:xfrm>
              <a:off x="1818" y="2802"/>
              <a:ext cx="74" cy="73"/>
            </a:xfrm>
            <a:custGeom>
              <a:avLst/>
              <a:gdLst>
                <a:gd name="T0" fmla="*/ 38 w 63"/>
                <a:gd name="T1" fmla="*/ 0 h 63"/>
                <a:gd name="T2" fmla="*/ 74 w 63"/>
                <a:gd name="T3" fmla="*/ 37 h 63"/>
                <a:gd name="T4" fmla="*/ 38 w 63"/>
                <a:gd name="T5" fmla="*/ 73 h 63"/>
                <a:gd name="T6" fmla="*/ 0 w 63"/>
                <a:gd name="T7" fmla="*/ 37 h 63"/>
                <a:gd name="T8" fmla="*/ 38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2" y="0"/>
                  </a:moveTo>
                  <a:lnTo>
                    <a:pt x="63" y="32"/>
                  </a:lnTo>
                  <a:lnTo>
                    <a:pt x="32" y="63"/>
                  </a:lnTo>
                  <a:lnTo>
                    <a:pt x="0" y="32"/>
                  </a:lnTo>
                  <a:lnTo>
                    <a:pt x="32" y="0"/>
                  </a:lnTo>
                  <a:close/>
                </a:path>
              </a:pathLst>
            </a:custGeom>
            <a:solidFill>
              <a:srgbClr val="000080"/>
            </a:solidFill>
            <a:ln w="6350">
              <a:solidFill>
                <a:srgbClr val="000080"/>
              </a:solidFill>
              <a:round/>
              <a:headEnd/>
              <a:tailEnd/>
            </a:ln>
          </p:spPr>
          <p:txBody>
            <a:bodyPr/>
            <a:lstStyle/>
            <a:p>
              <a:endParaRPr lang="de-DE"/>
            </a:p>
          </p:txBody>
        </p:sp>
        <p:sp>
          <p:nvSpPr>
            <p:cNvPr id="19647" name="Freeform 194"/>
            <p:cNvSpPr>
              <a:spLocks/>
            </p:cNvSpPr>
            <p:nvPr/>
          </p:nvSpPr>
          <p:spPr bwMode="auto">
            <a:xfrm>
              <a:off x="1865" y="2703"/>
              <a:ext cx="74" cy="73"/>
            </a:xfrm>
            <a:custGeom>
              <a:avLst/>
              <a:gdLst>
                <a:gd name="T0" fmla="*/ 38 w 63"/>
                <a:gd name="T1" fmla="*/ 0 h 63"/>
                <a:gd name="T2" fmla="*/ 74 w 63"/>
                <a:gd name="T3" fmla="*/ 36 h 63"/>
                <a:gd name="T4" fmla="*/ 38 w 63"/>
                <a:gd name="T5" fmla="*/ 73 h 63"/>
                <a:gd name="T6" fmla="*/ 0 w 63"/>
                <a:gd name="T7" fmla="*/ 36 h 63"/>
                <a:gd name="T8" fmla="*/ 38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2" y="0"/>
                  </a:moveTo>
                  <a:lnTo>
                    <a:pt x="63" y="31"/>
                  </a:lnTo>
                  <a:lnTo>
                    <a:pt x="32" y="63"/>
                  </a:lnTo>
                  <a:lnTo>
                    <a:pt x="0" y="31"/>
                  </a:lnTo>
                  <a:lnTo>
                    <a:pt x="32" y="0"/>
                  </a:lnTo>
                  <a:close/>
                </a:path>
              </a:pathLst>
            </a:custGeom>
            <a:solidFill>
              <a:srgbClr val="000080"/>
            </a:solidFill>
            <a:ln w="6350">
              <a:solidFill>
                <a:srgbClr val="000080"/>
              </a:solidFill>
              <a:round/>
              <a:headEnd/>
              <a:tailEnd/>
            </a:ln>
          </p:spPr>
          <p:txBody>
            <a:bodyPr/>
            <a:lstStyle/>
            <a:p>
              <a:endParaRPr lang="de-DE"/>
            </a:p>
          </p:txBody>
        </p:sp>
        <p:sp>
          <p:nvSpPr>
            <p:cNvPr id="19648" name="Freeform 195"/>
            <p:cNvSpPr>
              <a:spLocks/>
            </p:cNvSpPr>
            <p:nvPr/>
          </p:nvSpPr>
          <p:spPr bwMode="auto">
            <a:xfrm>
              <a:off x="1918" y="2833"/>
              <a:ext cx="74" cy="73"/>
            </a:xfrm>
            <a:custGeom>
              <a:avLst/>
              <a:gdLst>
                <a:gd name="T0" fmla="*/ 38 w 63"/>
                <a:gd name="T1" fmla="*/ 0 h 63"/>
                <a:gd name="T2" fmla="*/ 74 w 63"/>
                <a:gd name="T3" fmla="*/ 37 h 63"/>
                <a:gd name="T4" fmla="*/ 38 w 63"/>
                <a:gd name="T5" fmla="*/ 73 h 63"/>
                <a:gd name="T6" fmla="*/ 0 w 63"/>
                <a:gd name="T7" fmla="*/ 37 h 63"/>
                <a:gd name="T8" fmla="*/ 38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2" y="0"/>
                  </a:moveTo>
                  <a:lnTo>
                    <a:pt x="63" y="32"/>
                  </a:lnTo>
                  <a:lnTo>
                    <a:pt x="32" y="63"/>
                  </a:lnTo>
                  <a:lnTo>
                    <a:pt x="0" y="32"/>
                  </a:lnTo>
                  <a:lnTo>
                    <a:pt x="32" y="0"/>
                  </a:lnTo>
                  <a:close/>
                </a:path>
              </a:pathLst>
            </a:custGeom>
            <a:solidFill>
              <a:srgbClr val="000080"/>
            </a:solidFill>
            <a:ln w="6350">
              <a:solidFill>
                <a:srgbClr val="000080"/>
              </a:solidFill>
              <a:round/>
              <a:headEnd/>
              <a:tailEnd/>
            </a:ln>
          </p:spPr>
          <p:txBody>
            <a:bodyPr/>
            <a:lstStyle/>
            <a:p>
              <a:endParaRPr lang="de-DE"/>
            </a:p>
          </p:txBody>
        </p:sp>
        <p:sp>
          <p:nvSpPr>
            <p:cNvPr id="19649" name="Freeform 196"/>
            <p:cNvSpPr>
              <a:spLocks/>
            </p:cNvSpPr>
            <p:nvPr/>
          </p:nvSpPr>
          <p:spPr bwMode="auto">
            <a:xfrm>
              <a:off x="1966" y="2822"/>
              <a:ext cx="74" cy="73"/>
            </a:xfrm>
            <a:custGeom>
              <a:avLst/>
              <a:gdLst>
                <a:gd name="T0" fmla="*/ 36 w 63"/>
                <a:gd name="T1" fmla="*/ 0 h 63"/>
                <a:gd name="T2" fmla="*/ 74 w 63"/>
                <a:gd name="T3" fmla="*/ 37 h 63"/>
                <a:gd name="T4" fmla="*/ 36 w 63"/>
                <a:gd name="T5" fmla="*/ 73 h 63"/>
                <a:gd name="T6" fmla="*/ 0 w 63"/>
                <a:gd name="T7" fmla="*/ 37 h 63"/>
                <a:gd name="T8" fmla="*/ 36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1" y="0"/>
                  </a:moveTo>
                  <a:lnTo>
                    <a:pt x="63" y="32"/>
                  </a:lnTo>
                  <a:lnTo>
                    <a:pt x="31" y="63"/>
                  </a:lnTo>
                  <a:lnTo>
                    <a:pt x="0" y="32"/>
                  </a:lnTo>
                  <a:lnTo>
                    <a:pt x="31" y="0"/>
                  </a:lnTo>
                  <a:close/>
                </a:path>
              </a:pathLst>
            </a:custGeom>
            <a:solidFill>
              <a:srgbClr val="000080"/>
            </a:solidFill>
            <a:ln w="6350">
              <a:solidFill>
                <a:srgbClr val="000080"/>
              </a:solidFill>
              <a:round/>
              <a:headEnd/>
              <a:tailEnd/>
            </a:ln>
          </p:spPr>
          <p:txBody>
            <a:bodyPr/>
            <a:lstStyle/>
            <a:p>
              <a:endParaRPr lang="de-DE"/>
            </a:p>
          </p:txBody>
        </p:sp>
        <p:sp>
          <p:nvSpPr>
            <p:cNvPr id="19650" name="Freeform 197"/>
            <p:cNvSpPr>
              <a:spLocks/>
            </p:cNvSpPr>
            <p:nvPr/>
          </p:nvSpPr>
          <p:spPr bwMode="auto">
            <a:xfrm>
              <a:off x="2013" y="2818"/>
              <a:ext cx="75" cy="73"/>
            </a:xfrm>
            <a:custGeom>
              <a:avLst/>
              <a:gdLst>
                <a:gd name="T0" fmla="*/ 38 w 63"/>
                <a:gd name="T1" fmla="*/ 0 h 63"/>
                <a:gd name="T2" fmla="*/ 75 w 63"/>
                <a:gd name="T3" fmla="*/ 36 h 63"/>
                <a:gd name="T4" fmla="*/ 38 w 63"/>
                <a:gd name="T5" fmla="*/ 73 h 63"/>
                <a:gd name="T6" fmla="*/ 0 w 63"/>
                <a:gd name="T7" fmla="*/ 36 h 63"/>
                <a:gd name="T8" fmla="*/ 38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2" y="0"/>
                  </a:moveTo>
                  <a:lnTo>
                    <a:pt x="63" y="31"/>
                  </a:lnTo>
                  <a:lnTo>
                    <a:pt x="32" y="63"/>
                  </a:lnTo>
                  <a:lnTo>
                    <a:pt x="0" y="31"/>
                  </a:lnTo>
                  <a:lnTo>
                    <a:pt x="32" y="0"/>
                  </a:lnTo>
                  <a:close/>
                </a:path>
              </a:pathLst>
            </a:custGeom>
            <a:solidFill>
              <a:srgbClr val="000080"/>
            </a:solidFill>
            <a:ln w="6350">
              <a:solidFill>
                <a:srgbClr val="000080"/>
              </a:solidFill>
              <a:round/>
              <a:headEnd/>
              <a:tailEnd/>
            </a:ln>
          </p:spPr>
          <p:txBody>
            <a:bodyPr/>
            <a:lstStyle/>
            <a:p>
              <a:endParaRPr lang="de-DE"/>
            </a:p>
          </p:txBody>
        </p:sp>
        <p:sp>
          <p:nvSpPr>
            <p:cNvPr id="19651" name="Freeform 198"/>
            <p:cNvSpPr>
              <a:spLocks/>
            </p:cNvSpPr>
            <p:nvPr/>
          </p:nvSpPr>
          <p:spPr bwMode="auto">
            <a:xfrm>
              <a:off x="2062" y="2849"/>
              <a:ext cx="73" cy="73"/>
            </a:xfrm>
            <a:custGeom>
              <a:avLst/>
              <a:gdLst>
                <a:gd name="T0" fmla="*/ 37 w 62"/>
                <a:gd name="T1" fmla="*/ 0 h 63"/>
                <a:gd name="T2" fmla="*/ 73 w 62"/>
                <a:gd name="T3" fmla="*/ 36 h 63"/>
                <a:gd name="T4" fmla="*/ 37 w 62"/>
                <a:gd name="T5" fmla="*/ 73 h 63"/>
                <a:gd name="T6" fmla="*/ 0 w 62"/>
                <a:gd name="T7" fmla="*/ 36 h 63"/>
                <a:gd name="T8" fmla="*/ 37 w 62"/>
                <a:gd name="T9" fmla="*/ 0 h 63"/>
                <a:gd name="T10" fmla="*/ 0 60000 65536"/>
                <a:gd name="T11" fmla="*/ 0 60000 65536"/>
                <a:gd name="T12" fmla="*/ 0 60000 65536"/>
                <a:gd name="T13" fmla="*/ 0 60000 65536"/>
                <a:gd name="T14" fmla="*/ 0 60000 65536"/>
                <a:gd name="T15" fmla="*/ 0 w 62"/>
                <a:gd name="T16" fmla="*/ 0 h 63"/>
                <a:gd name="T17" fmla="*/ 62 w 62"/>
                <a:gd name="T18" fmla="*/ 63 h 63"/>
              </a:gdLst>
              <a:ahLst/>
              <a:cxnLst>
                <a:cxn ang="T10">
                  <a:pos x="T0" y="T1"/>
                </a:cxn>
                <a:cxn ang="T11">
                  <a:pos x="T2" y="T3"/>
                </a:cxn>
                <a:cxn ang="T12">
                  <a:pos x="T4" y="T5"/>
                </a:cxn>
                <a:cxn ang="T13">
                  <a:pos x="T6" y="T7"/>
                </a:cxn>
                <a:cxn ang="T14">
                  <a:pos x="T8" y="T9"/>
                </a:cxn>
              </a:cxnLst>
              <a:rect l="T15" t="T16" r="T17" b="T18"/>
              <a:pathLst>
                <a:path w="62" h="63">
                  <a:moveTo>
                    <a:pt x="31" y="0"/>
                  </a:moveTo>
                  <a:lnTo>
                    <a:pt x="62" y="31"/>
                  </a:lnTo>
                  <a:lnTo>
                    <a:pt x="31" y="63"/>
                  </a:lnTo>
                  <a:lnTo>
                    <a:pt x="0" y="31"/>
                  </a:lnTo>
                  <a:lnTo>
                    <a:pt x="31" y="0"/>
                  </a:lnTo>
                  <a:close/>
                </a:path>
              </a:pathLst>
            </a:custGeom>
            <a:solidFill>
              <a:srgbClr val="000080"/>
            </a:solidFill>
            <a:ln w="6350">
              <a:solidFill>
                <a:srgbClr val="000080"/>
              </a:solidFill>
              <a:round/>
              <a:headEnd/>
              <a:tailEnd/>
            </a:ln>
          </p:spPr>
          <p:txBody>
            <a:bodyPr/>
            <a:lstStyle/>
            <a:p>
              <a:endParaRPr lang="de-DE"/>
            </a:p>
          </p:txBody>
        </p:sp>
        <p:sp>
          <p:nvSpPr>
            <p:cNvPr id="19652" name="Freeform 199"/>
            <p:cNvSpPr>
              <a:spLocks/>
            </p:cNvSpPr>
            <p:nvPr/>
          </p:nvSpPr>
          <p:spPr bwMode="auto">
            <a:xfrm>
              <a:off x="2109" y="2807"/>
              <a:ext cx="74" cy="73"/>
            </a:xfrm>
            <a:custGeom>
              <a:avLst/>
              <a:gdLst>
                <a:gd name="T0" fmla="*/ 36 w 63"/>
                <a:gd name="T1" fmla="*/ 0 h 63"/>
                <a:gd name="T2" fmla="*/ 74 w 63"/>
                <a:gd name="T3" fmla="*/ 36 h 63"/>
                <a:gd name="T4" fmla="*/ 36 w 63"/>
                <a:gd name="T5" fmla="*/ 73 h 63"/>
                <a:gd name="T6" fmla="*/ 0 w 63"/>
                <a:gd name="T7" fmla="*/ 36 h 63"/>
                <a:gd name="T8" fmla="*/ 36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1" y="0"/>
                  </a:moveTo>
                  <a:lnTo>
                    <a:pt x="63" y="31"/>
                  </a:lnTo>
                  <a:lnTo>
                    <a:pt x="31" y="63"/>
                  </a:lnTo>
                  <a:lnTo>
                    <a:pt x="0" y="31"/>
                  </a:lnTo>
                  <a:lnTo>
                    <a:pt x="31" y="0"/>
                  </a:lnTo>
                  <a:close/>
                </a:path>
              </a:pathLst>
            </a:custGeom>
            <a:solidFill>
              <a:srgbClr val="000080"/>
            </a:solidFill>
            <a:ln w="6350">
              <a:solidFill>
                <a:srgbClr val="000080"/>
              </a:solidFill>
              <a:round/>
              <a:headEnd/>
              <a:tailEnd/>
            </a:ln>
          </p:spPr>
          <p:txBody>
            <a:bodyPr/>
            <a:lstStyle/>
            <a:p>
              <a:endParaRPr lang="de-DE"/>
            </a:p>
          </p:txBody>
        </p:sp>
        <p:sp>
          <p:nvSpPr>
            <p:cNvPr id="19653" name="Freeform 200"/>
            <p:cNvSpPr>
              <a:spLocks/>
            </p:cNvSpPr>
            <p:nvPr/>
          </p:nvSpPr>
          <p:spPr bwMode="auto">
            <a:xfrm>
              <a:off x="2162" y="2843"/>
              <a:ext cx="74" cy="73"/>
            </a:xfrm>
            <a:custGeom>
              <a:avLst/>
              <a:gdLst>
                <a:gd name="T0" fmla="*/ 36 w 63"/>
                <a:gd name="T1" fmla="*/ 0 h 63"/>
                <a:gd name="T2" fmla="*/ 74 w 63"/>
                <a:gd name="T3" fmla="*/ 37 h 63"/>
                <a:gd name="T4" fmla="*/ 36 w 63"/>
                <a:gd name="T5" fmla="*/ 73 h 63"/>
                <a:gd name="T6" fmla="*/ 0 w 63"/>
                <a:gd name="T7" fmla="*/ 37 h 63"/>
                <a:gd name="T8" fmla="*/ 36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1" y="0"/>
                  </a:moveTo>
                  <a:lnTo>
                    <a:pt x="63" y="32"/>
                  </a:lnTo>
                  <a:lnTo>
                    <a:pt x="31" y="63"/>
                  </a:lnTo>
                  <a:lnTo>
                    <a:pt x="0" y="32"/>
                  </a:lnTo>
                  <a:lnTo>
                    <a:pt x="31" y="0"/>
                  </a:lnTo>
                  <a:close/>
                </a:path>
              </a:pathLst>
            </a:custGeom>
            <a:solidFill>
              <a:srgbClr val="000080"/>
            </a:solidFill>
            <a:ln w="6350">
              <a:solidFill>
                <a:srgbClr val="000080"/>
              </a:solidFill>
              <a:round/>
              <a:headEnd/>
              <a:tailEnd/>
            </a:ln>
          </p:spPr>
          <p:txBody>
            <a:bodyPr/>
            <a:lstStyle/>
            <a:p>
              <a:endParaRPr lang="de-DE"/>
            </a:p>
          </p:txBody>
        </p:sp>
        <p:sp>
          <p:nvSpPr>
            <p:cNvPr id="19654" name="Freeform 201"/>
            <p:cNvSpPr>
              <a:spLocks/>
            </p:cNvSpPr>
            <p:nvPr/>
          </p:nvSpPr>
          <p:spPr bwMode="auto">
            <a:xfrm>
              <a:off x="2209" y="2822"/>
              <a:ext cx="74" cy="73"/>
            </a:xfrm>
            <a:custGeom>
              <a:avLst/>
              <a:gdLst>
                <a:gd name="T0" fmla="*/ 38 w 63"/>
                <a:gd name="T1" fmla="*/ 0 h 63"/>
                <a:gd name="T2" fmla="*/ 74 w 63"/>
                <a:gd name="T3" fmla="*/ 37 h 63"/>
                <a:gd name="T4" fmla="*/ 38 w 63"/>
                <a:gd name="T5" fmla="*/ 73 h 63"/>
                <a:gd name="T6" fmla="*/ 0 w 63"/>
                <a:gd name="T7" fmla="*/ 37 h 63"/>
                <a:gd name="T8" fmla="*/ 38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2" y="0"/>
                  </a:moveTo>
                  <a:lnTo>
                    <a:pt x="63" y="32"/>
                  </a:lnTo>
                  <a:lnTo>
                    <a:pt x="32" y="63"/>
                  </a:lnTo>
                  <a:lnTo>
                    <a:pt x="0" y="32"/>
                  </a:lnTo>
                  <a:lnTo>
                    <a:pt x="32" y="0"/>
                  </a:lnTo>
                  <a:close/>
                </a:path>
              </a:pathLst>
            </a:custGeom>
            <a:solidFill>
              <a:srgbClr val="000080"/>
            </a:solidFill>
            <a:ln w="6350">
              <a:solidFill>
                <a:srgbClr val="000080"/>
              </a:solidFill>
              <a:round/>
              <a:headEnd/>
              <a:tailEnd/>
            </a:ln>
          </p:spPr>
          <p:txBody>
            <a:bodyPr/>
            <a:lstStyle/>
            <a:p>
              <a:endParaRPr lang="de-DE"/>
            </a:p>
          </p:txBody>
        </p:sp>
        <p:sp>
          <p:nvSpPr>
            <p:cNvPr id="19655" name="Freeform 202"/>
            <p:cNvSpPr>
              <a:spLocks/>
            </p:cNvSpPr>
            <p:nvPr/>
          </p:nvSpPr>
          <p:spPr bwMode="auto">
            <a:xfrm>
              <a:off x="2257" y="2828"/>
              <a:ext cx="75" cy="73"/>
            </a:xfrm>
            <a:custGeom>
              <a:avLst/>
              <a:gdLst>
                <a:gd name="T0" fmla="*/ 37 w 63"/>
                <a:gd name="T1" fmla="*/ 0 h 63"/>
                <a:gd name="T2" fmla="*/ 75 w 63"/>
                <a:gd name="T3" fmla="*/ 36 h 63"/>
                <a:gd name="T4" fmla="*/ 37 w 63"/>
                <a:gd name="T5" fmla="*/ 73 h 63"/>
                <a:gd name="T6" fmla="*/ 0 w 63"/>
                <a:gd name="T7" fmla="*/ 36 h 63"/>
                <a:gd name="T8" fmla="*/ 37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1" y="0"/>
                  </a:moveTo>
                  <a:lnTo>
                    <a:pt x="63" y="31"/>
                  </a:lnTo>
                  <a:lnTo>
                    <a:pt x="31" y="63"/>
                  </a:lnTo>
                  <a:lnTo>
                    <a:pt x="0" y="31"/>
                  </a:lnTo>
                  <a:lnTo>
                    <a:pt x="31" y="0"/>
                  </a:lnTo>
                  <a:close/>
                </a:path>
              </a:pathLst>
            </a:custGeom>
            <a:solidFill>
              <a:srgbClr val="000080"/>
            </a:solidFill>
            <a:ln w="6350">
              <a:solidFill>
                <a:srgbClr val="000080"/>
              </a:solidFill>
              <a:round/>
              <a:headEnd/>
              <a:tailEnd/>
            </a:ln>
          </p:spPr>
          <p:txBody>
            <a:bodyPr/>
            <a:lstStyle/>
            <a:p>
              <a:endParaRPr lang="de-DE"/>
            </a:p>
          </p:txBody>
        </p:sp>
        <p:sp>
          <p:nvSpPr>
            <p:cNvPr id="19656" name="Freeform 203"/>
            <p:cNvSpPr>
              <a:spLocks/>
            </p:cNvSpPr>
            <p:nvPr/>
          </p:nvSpPr>
          <p:spPr bwMode="auto">
            <a:xfrm>
              <a:off x="2304" y="2849"/>
              <a:ext cx="75" cy="73"/>
            </a:xfrm>
            <a:custGeom>
              <a:avLst/>
              <a:gdLst>
                <a:gd name="T0" fmla="*/ 38 w 63"/>
                <a:gd name="T1" fmla="*/ 0 h 63"/>
                <a:gd name="T2" fmla="*/ 75 w 63"/>
                <a:gd name="T3" fmla="*/ 36 h 63"/>
                <a:gd name="T4" fmla="*/ 38 w 63"/>
                <a:gd name="T5" fmla="*/ 73 h 63"/>
                <a:gd name="T6" fmla="*/ 0 w 63"/>
                <a:gd name="T7" fmla="*/ 36 h 63"/>
                <a:gd name="T8" fmla="*/ 38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2" y="0"/>
                  </a:moveTo>
                  <a:lnTo>
                    <a:pt x="63" y="31"/>
                  </a:lnTo>
                  <a:lnTo>
                    <a:pt x="32" y="63"/>
                  </a:lnTo>
                  <a:lnTo>
                    <a:pt x="0" y="31"/>
                  </a:lnTo>
                  <a:lnTo>
                    <a:pt x="32" y="0"/>
                  </a:lnTo>
                  <a:close/>
                </a:path>
              </a:pathLst>
            </a:custGeom>
            <a:solidFill>
              <a:srgbClr val="000080"/>
            </a:solidFill>
            <a:ln w="6350">
              <a:solidFill>
                <a:srgbClr val="000080"/>
              </a:solidFill>
              <a:round/>
              <a:headEnd/>
              <a:tailEnd/>
            </a:ln>
          </p:spPr>
          <p:txBody>
            <a:bodyPr/>
            <a:lstStyle/>
            <a:p>
              <a:endParaRPr lang="de-DE"/>
            </a:p>
          </p:txBody>
        </p:sp>
        <p:sp>
          <p:nvSpPr>
            <p:cNvPr id="19657" name="Freeform 204"/>
            <p:cNvSpPr>
              <a:spLocks/>
            </p:cNvSpPr>
            <p:nvPr/>
          </p:nvSpPr>
          <p:spPr bwMode="auto">
            <a:xfrm>
              <a:off x="2353" y="2849"/>
              <a:ext cx="73" cy="73"/>
            </a:xfrm>
            <a:custGeom>
              <a:avLst/>
              <a:gdLst>
                <a:gd name="T0" fmla="*/ 37 w 62"/>
                <a:gd name="T1" fmla="*/ 0 h 63"/>
                <a:gd name="T2" fmla="*/ 73 w 62"/>
                <a:gd name="T3" fmla="*/ 36 h 63"/>
                <a:gd name="T4" fmla="*/ 37 w 62"/>
                <a:gd name="T5" fmla="*/ 73 h 63"/>
                <a:gd name="T6" fmla="*/ 0 w 62"/>
                <a:gd name="T7" fmla="*/ 36 h 63"/>
                <a:gd name="T8" fmla="*/ 37 w 62"/>
                <a:gd name="T9" fmla="*/ 0 h 63"/>
                <a:gd name="T10" fmla="*/ 0 60000 65536"/>
                <a:gd name="T11" fmla="*/ 0 60000 65536"/>
                <a:gd name="T12" fmla="*/ 0 60000 65536"/>
                <a:gd name="T13" fmla="*/ 0 60000 65536"/>
                <a:gd name="T14" fmla="*/ 0 60000 65536"/>
                <a:gd name="T15" fmla="*/ 0 w 62"/>
                <a:gd name="T16" fmla="*/ 0 h 63"/>
                <a:gd name="T17" fmla="*/ 62 w 62"/>
                <a:gd name="T18" fmla="*/ 63 h 63"/>
              </a:gdLst>
              <a:ahLst/>
              <a:cxnLst>
                <a:cxn ang="T10">
                  <a:pos x="T0" y="T1"/>
                </a:cxn>
                <a:cxn ang="T11">
                  <a:pos x="T2" y="T3"/>
                </a:cxn>
                <a:cxn ang="T12">
                  <a:pos x="T4" y="T5"/>
                </a:cxn>
                <a:cxn ang="T13">
                  <a:pos x="T6" y="T7"/>
                </a:cxn>
                <a:cxn ang="T14">
                  <a:pos x="T8" y="T9"/>
                </a:cxn>
              </a:cxnLst>
              <a:rect l="T15" t="T16" r="T17" b="T18"/>
              <a:pathLst>
                <a:path w="62" h="63">
                  <a:moveTo>
                    <a:pt x="31" y="0"/>
                  </a:moveTo>
                  <a:lnTo>
                    <a:pt x="62" y="31"/>
                  </a:lnTo>
                  <a:lnTo>
                    <a:pt x="31" y="63"/>
                  </a:lnTo>
                  <a:lnTo>
                    <a:pt x="0" y="31"/>
                  </a:lnTo>
                  <a:lnTo>
                    <a:pt x="31" y="0"/>
                  </a:lnTo>
                  <a:close/>
                </a:path>
              </a:pathLst>
            </a:custGeom>
            <a:solidFill>
              <a:srgbClr val="000080"/>
            </a:solidFill>
            <a:ln w="6350">
              <a:solidFill>
                <a:srgbClr val="000080"/>
              </a:solidFill>
              <a:round/>
              <a:headEnd/>
              <a:tailEnd/>
            </a:ln>
          </p:spPr>
          <p:txBody>
            <a:bodyPr/>
            <a:lstStyle/>
            <a:p>
              <a:endParaRPr lang="de-DE"/>
            </a:p>
          </p:txBody>
        </p:sp>
        <p:sp>
          <p:nvSpPr>
            <p:cNvPr id="19658" name="Freeform 205"/>
            <p:cNvSpPr>
              <a:spLocks/>
            </p:cNvSpPr>
            <p:nvPr/>
          </p:nvSpPr>
          <p:spPr bwMode="auto">
            <a:xfrm>
              <a:off x="2405" y="2828"/>
              <a:ext cx="74" cy="73"/>
            </a:xfrm>
            <a:custGeom>
              <a:avLst/>
              <a:gdLst>
                <a:gd name="T0" fmla="*/ 38 w 63"/>
                <a:gd name="T1" fmla="*/ 0 h 63"/>
                <a:gd name="T2" fmla="*/ 74 w 63"/>
                <a:gd name="T3" fmla="*/ 36 h 63"/>
                <a:gd name="T4" fmla="*/ 38 w 63"/>
                <a:gd name="T5" fmla="*/ 73 h 63"/>
                <a:gd name="T6" fmla="*/ 0 w 63"/>
                <a:gd name="T7" fmla="*/ 36 h 63"/>
                <a:gd name="T8" fmla="*/ 38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2" y="0"/>
                  </a:moveTo>
                  <a:lnTo>
                    <a:pt x="63" y="31"/>
                  </a:lnTo>
                  <a:lnTo>
                    <a:pt x="32" y="63"/>
                  </a:lnTo>
                  <a:lnTo>
                    <a:pt x="0" y="31"/>
                  </a:lnTo>
                  <a:lnTo>
                    <a:pt x="32" y="0"/>
                  </a:lnTo>
                  <a:close/>
                </a:path>
              </a:pathLst>
            </a:custGeom>
            <a:solidFill>
              <a:srgbClr val="000080"/>
            </a:solidFill>
            <a:ln w="6350">
              <a:solidFill>
                <a:srgbClr val="000080"/>
              </a:solidFill>
              <a:round/>
              <a:headEnd/>
              <a:tailEnd/>
            </a:ln>
          </p:spPr>
          <p:txBody>
            <a:bodyPr/>
            <a:lstStyle/>
            <a:p>
              <a:endParaRPr lang="de-DE"/>
            </a:p>
          </p:txBody>
        </p:sp>
        <p:sp>
          <p:nvSpPr>
            <p:cNvPr id="19659" name="Freeform 206"/>
            <p:cNvSpPr>
              <a:spLocks/>
            </p:cNvSpPr>
            <p:nvPr/>
          </p:nvSpPr>
          <p:spPr bwMode="auto">
            <a:xfrm>
              <a:off x="2453" y="2828"/>
              <a:ext cx="74" cy="73"/>
            </a:xfrm>
            <a:custGeom>
              <a:avLst/>
              <a:gdLst>
                <a:gd name="T0" fmla="*/ 36 w 63"/>
                <a:gd name="T1" fmla="*/ 0 h 63"/>
                <a:gd name="T2" fmla="*/ 74 w 63"/>
                <a:gd name="T3" fmla="*/ 36 h 63"/>
                <a:gd name="T4" fmla="*/ 36 w 63"/>
                <a:gd name="T5" fmla="*/ 73 h 63"/>
                <a:gd name="T6" fmla="*/ 0 w 63"/>
                <a:gd name="T7" fmla="*/ 36 h 63"/>
                <a:gd name="T8" fmla="*/ 36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1" y="0"/>
                  </a:moveTo>
                  <a:lnTo>
                    <a:pt x="63" y="31"/>
                  </a:lnTo>
                  <a:lnTo>
                    <a:pt x="31" y="63"/>
                  </a:lnTo>
                  <a:lnTo>
                    <a:pt x="0" y="31"/>
                  </a:lnTo>
                  <a:lnTo>
                    <a:pt x="31" y="0"/>
                  </a:lnTo>
                  <a:close/>
                </a:path>
              </a:pathLst>
            </a:custGeom>
            <a:solidFill>
              <a:srgbClr val="000080"/>
            </a:solidFill>
            <a:ln w="6350">
              <a:solidFill>
                <a:srgbClr val="000080"/>
              </a:solidFill>
              <a:round/>
              <a:headEnd/>
              <a:tailEnd/>
            </a:ln>
          </p:spPr>
          <p:txBody>
            <a:bodyPr/>
            <a:lstStyle/>
            <a:p>
              <a:endParaRPr lang="de-DE"/>
            </a:p>
          </p:txBody>
        </p:sp>
        <p:sp>
          <p:nvSpPr>
            <p:cNvPr id="19660" name="Freeform 207"/>
            <p:cNvSpPr>
              <a:spLocks/>
            </p:cNvSpPr>
            <p:nvPr/>
          </p:nvSpPr>
          <p:spPr bwMode="auto">
            <a:xfrm>
              <a:off x="2500" y="2833"/>
              <a:ext cx="74" cy="73"/>
            </a:xfrm>
            <a:custGeom>
              <a:avLst/>
              <a:gdLst>
                <a:gd name="T0" fmla="*/ 38 w 63"/>
                <a:gd name="T1" fmla="*/ 0 h 63"/>
                <a:gd name="T2" fmla="*/ 74 w 63"/>
                <a:gd name="T3" fmla="*/ 37 h 63"/>
                <a:gd name="T4" fmla="*/ 38 w 63"/>
                <a:gd name="T5" fmla="*/ 73 h 63"/>
                <a:gd name="T6" fmla="*/ 0 w 63"/>
                <a:gd name="T7" fmla="*/ 37 h 63"/>
                <a:gd name="T8" fmla="*/ 38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2" y="0"/>
                  </a:moveTo>
                  <a:lnTo>
                    <a:pt x="63" y="32"/>
                  </a:lnTo>
                  <a:lnTo>
                    <a:pt x="32" y="63"/>
                  </a:lnTo>
                  <a:lnTo>
                    <a:pt x="0" y="32"/>
                  </a:lnTo>
                  <a:lnTo>
                    <a:pt x="32" y="0"/>
                  </a:lnTo>
                  <a:close/>
                </a:path>
              </a:pathLst>
            </a:custGeom>
            <a:solidFill>
              <a:srgbClr val="000080"/>
            </a:solidFill>
            <a:ln w="6350">
              <a:solidFill>
                <a:srgbClr val="000080"/>
              </a:solidFill>
              <a:round/>
              <a:headEnd/>
              <a:tailEnd/>
            </a:ln>
          </p:spPr>
          <p:txBody>
            <a:bodyPr/>
            <a:lstStyle/>
            <a:p>
              <a:endParaRPr lang="de-DE"/>
            </a:p>
          </p:txBody>
        </p:sp>
        <p:sp>
          <p:nvSpPr>
            <p:cNvPr id="19661" name="Freeform 209"/>
            <p:cNvSpPr>
              <a:spLocks/>
            </p:cNvSpPr>
            <p:nvPr/>
          </p:nvSpPr>
          <p:spPr bwMode="auto">
            <a:xfrm>
              <a:off x="2549" y="2843"/>
              <a:ext cx="74" cy="73"/>
            </a:xfrm>
            <a:custGeom>
              <a:avLst/>
              <a:gdLst>
                <a:gd name="T0" fmla="*/ 36 w 63"/>
                <a:gd name="T1" fmla="*/ 0 h 63"/>
                <a:gd name="T2" fmla="*/ 74 w 63"/>
                <a:gd name="T3" fmla="*/ 37 h 63"/>
                <a:gd name="T4" fmla="*/ 36 w 63"/>
                <a:gd name="T5" fmla="*/ 73 h 63"/>
                <a:gd name="T6" fmla="*/ 0 w 63"/>
                <a:gd name="T7" fmla="*/ 37 h 63"/>
                <a:gd name="T8" fmla="*/ 36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1" y="0"/>
                  </a:moveTo>
                  <a:lnTo>
                    <a:pt x="63" y="32"/>
                  </a:lnTo>
                  <a:lnTo>
                    <a:pt x="31" y="63"/>
                  </a:lnTo>
                  <a:lnTo>
                    <a:pt x="0" y="32"/>
                  </a:lnTo>
                  <a:lnTo>
                    <a:pt x="31" y="0"/>
                  </a:lnTo>
                  <a:close/>
                </a:path>
              </a:pathLst>
            </a:custGeom>
            <a:solidFill>
              <a:srgbClr val="000080"/>
            </a:solidFill>
            <a:ln w="6350">
              <a:solidFill>
                <a:srgbClr val="000080"/>
              </a:solidFill>
              <a:round/>
              <a:headEnd/>
              <a:tailEnd/>
            </a:ln>
          </p:spPr>
          <p:txBody>
            <a:bodyPr/>
            <a:lstStyle/>
            <a:p>
              <a:endParaRPr lang="de-DE"/>
            </a:p>
          </p:txBody>
        </p:sp>
        <p:sp>
          <p:nvSpPr>
            <p:cNvPr id="19662" name="Freeform 210"/>
            <p:cNvSpPr>
              <a:spLocks/>
            </p:cNvSpPr>
            <p:nvPr/>
          </p:nvSpPr>
          <p:spPr bwMode="auto">
            <a:xfrm>
              <a:off x="2596" y="2801"/>
              <a:ext cx="74" cy="73"/>
            </a:xfrm>
            <a:custGeom>
              <a:avLst/>
              <a:gdLst>
                <a:gd name="T0" fmla="*/ 38 w 63"/>
                <a:gd name="T1" fmla="*/ 0 h 63"/>
                <a:gd name="T2" fmla="*/ 74 w 63"/>
                <a:gd name="T3" fmla="*/ 37 h 63"/>
                <a:gd name="T4" fmla="*/ 38 w 63"/>
                <a:gd name="T5" fmla="*/ 73 h 63"/>
                <a:gd name="T6" fmla="*/ 0 w 63"/>
                <a:gd name="T7" fmla="*/ 37 h 63"/>
                <a:gd name="T8" fmla="*/ 38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2" y="0"/>
                  </a:moveTo>
                  <a:lnTo>
                    <a:pt x="63" y="32"/>
                  </a:lnTo>
                  <a:lnTo>
                    <a:pt x="32" y="63"/>
                  </a:lnTo>
                  <a:lnTo>
                    <a:pt x="0" y="32"/>
                  </a:lnTo>
                  <a:lnTo>
                    <a:pt x="32" y="0"/>
                  </a:lnTo>
                  <a:close/>
                </a:path>
              </a:pathLst>
            </a:custGeom>
            <a:solidFill>
              <a:srgbClr val="000080"/>
            </a:solidFill>
            <a:ln w="6350">
              <a:solidFill>
                <a:srgbClr val="000080"/>
              </a:solidFill>
              <a:round/>
              <a:headEnd/>
              <a:tailEnd/>
            </a:ln>
          </p:spPr>
          <p:txBody>
            <a:bodyPr/>
            <a:lstStyle/>
            <a:p>
              <a:endParaRPr lang="de-DE"/>
            </a:p>
          </p:txBody>
        </p:sp>
        <p:sp>
          <p:nvSpPr>
            <p:cNvPr id="19663" name="Freeform 211"/>
            <p:cNvSpPr>
              <a:spLocks/>
            </p:cNvSpPr>
            <p:nvPr/>
          </p:nvSpPr>
          <p:spPr bwMode="auto">
            <a:xfrm>
              <a:off x="2649" y="2843"/>
              <a:ext cx="74" cy="73"/>
            </a:xfrm>
            <a:custGeom>
              <a:avLst/>
              <a:gdLst>
                <a:gd name="T0" fmla="*/ 36 w 63"/>
                <a:gd name="T1" fmla="*/ 0 h 63"/>
                <a:gd name="T2" fmla="*/ 74 w 63"/>
                <a:gd name="T3" fmla="*/ 37 h 63"/>
                <a:gd name="T4" fmla="*/ 36 w 63"/>
                <a:gd name="T5" fmla="*/ 73 h 63"/>
                <a:gd name="T6" fmla="*/ 0 w 63"/>
                <a:gd name="T7" fmla="*/ 37 h 63"/>
                <a:gd name="T8" fmla="*/ 36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1" y="0"/>
                  </a:moveTo>
                  <a:lnTo>
                    <a:pt x="63" y="32"/>
                  </a:lnTo>
                  <a:lnTo>
                    <a:pt x="31" y="63"/>
                  </a:lnTo>
                  <a:lnTo>
                    <a:pt x="0" y="32"/>
                  </a:lnTo>
                  <a:lnTo>
                    <a:pt x="31" y="0"/>
                  </a:lnTo>
                  <a:close/>
                </a:path>
              </a:pathLst>
            </a:custGeom>
            <a:solidFill>
              <a:srgbClr val="000080"/>
            </a:solidFill>
            <a:ln w="6350">
              <a:solidFill>
                <a:srgbClr val="000080"/>
              </a:solidFill>
              <a:round/>
              <a:headEnd/>
              <a:tailEnd/>
            </a:ln>
          </p:spPr>
          <p:txBody>
            <a:bodyPr/>
            <a:lstStyle/>
            <a:p>
              <a:endParaRPr lang="de-DE"/>
            </a:p>
          </p:txBody>
        </p:sp>
        <p:sp>
          <p:nvSpPr>
            <p:cNvPr id="19664" name="Freeform 212"/>
            <p:cNvSpPr>
              <a:spLocks/>
            </p:cNvSpPr>
            <p:nvPr/>
          </p:nvSpPr>
          <p:spPr bwMode="auto">
            <a:xfrm>
              <a:off x="2696" y="2843"/>
              <a:ext cx="74" cy="73"/>
            </a:xfrm>
            <a:custGeom>
              <a:avLst/>
              <a:gdLst>
                <a:gd name="T0" fmla="*/ 38 w 63"/>
                <a:gd name="T1" fmla="*/ 0 h 63"/>
                <a:gd name="T2" fmla="*/ 74 w 63"/>
                <a:gd name="T3" fmla="*/ 37 h 63"/>
                <a:gd name="T4" fmla="*/ 38 w 63"/>
                <a:gd name="T5" fmla="*/ 73 h 63"/>
                <a:gd name="T6" fmla="*/ 0 w 63"/>
                <a:gd name="T7" fmla="*/ 37 h 63"/>
                <a:gd name="T8" fmla="*/ 38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2" y="0"/>
                  </a:moveTo>
                  <a:lnTo>
                    <a:pt x="63" y="32"/>
                  </a:lnTo>
                  <a:lnTo>
                    <a:pt x="32" y="63"/>
                  </a:lnTo>
                  <a:lnTo>
                    <a:pt x="0" y="32"/>
                  </a:lnTo>
                  <a:lnTo>
                    <a:pt x="32" y="0"/>
                  </a:lnTo>
                  <a:close/>
                </a:path>
              </a:pathLst>
            </a:custGeom>
            <a:solidFill>
              <a:srgbClr val="000080"/>
            </a:solidFill>
            <a:ln w="6350">
              <a:solidFill>
                <a:srgbClr val="000080"/>
              </a:solidFill>
              <a:round/>
              <a:headEnd/>
              <a:tailEnd/>
            </a:ln>
          </p:spPr>
          <p:txBody>
            <a:bodyPr/>
            <a:lstStyle/>
            <a:p>
              <a:endParaRPr lang="de-DE"/>
            </a:p>
          </p:txBody>
        </p:sp>
        <p:sp>
          <p:nvSpPr>
            <p:cNvPr id="19665" name="Freeform 213"/>
            <p:cNvSpPr>
              <a:spLocks/>
            </p:cNvSpPr>
            <p:nvPr/>
          </p:nvSpPr>
          <p:spPr bwMode="auto">
            <a:xfrm>
              <a:off x="2744" y="2843"/>
              <a:ext cx="74" cy="73"/>
            </a:xfrm>
            <a:custGeom>
              <a:avLst/>
              <a:gdLst>
                <a:gd name="T0" fmla="*/ 36 w 63"/>
                <a:gd name="T1" fmla="*/ 0 h 63"/>
                <a:gd name="T2" fmla="*/ 74 w 63"/>
                <a:gd name="T3" fmla="*/ 37 h 63"/>
                <a:gd name="T4" fmla="*/ 36 w 63"/>
                <a:gd name="T5" fmla="*/ 73 h 63"/>
                <a:gd name="T6" fmla="*/ 0 w 63"/>
                <a:gd name="T7" fmla="*/ 37 h 63"/>
                <a:gd name="T8" fmla="*/ 36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1" y="0"/>
                  </a:moveTo>
                  <a:lnTo>
                    <a:pt x="63" y="32"/>
                  </a:lnTo>
                  <a:lnTo>
                    <a:pt x="31" y="63"/>
                  </a:lnTo>
                  <a:lnTo>
                    <a:pt x="0" y="32"/>
                  </a:lnTo>
                  <a:lnTo>
                    <a:pt x="31" y="0"/>
                  </a:lnTo>
                  <a:close/>
                </a:path>
              </a:pathLst>
            </a:custGeom>
            <a:solidFill>
              <a:srgbClr val="000080"/>
            </a:solidFill>
            <a:ln w="6350">
              <a:solidFill>
                <a:srgbClr val="000080"/>
              </a:solidFill>
              <a:round/>
              <a:headEnd/>
              <a:tailEnd/>
            </a:ln>
          </p:spPr>
          <p:txBody>
            <a:bodyPr/>
            <a:lstStyle/>
            <a:p>
              <a:endParaRPr lang="de-DE"/>
            </a:p>
          </p:txBody>
        </p:sp>
        <p:sp>
          <p:nvSpPr>
            <p:cNvPr id="19666" name="Freeform 214"/>
            <p:cNvSpPr>
              <a:spLocks/>
            </p:cNvSpPr>
            <p:nvPr/>
          </p:nvSpPr>
          <p:spPr bwMode="auto">
            <a:xfrm>
              <a:off x="2791" y="2849"/>
              <a:ext cx="75" cy="73"/>
            </a:xfrm>
            <a:custGeom>
              <a:avLst/>
              <a:gdLst>
                <a:gd name="T0" fmla="*/ 38 w 63"/>
                <a:gd name="T1" fmla="*/ 0 h 63"/>
                <a:gd name="T2" fmla="*/ 75 w 63"/>
                <a:gd name="T3" fmla="*/ 36 h 63"/>
                <a:gd name="T4" fmla="*/ 38 w 63"/>
                <a:gd name="T5" fmla="*/ 73 h 63"/>
                <a:gd name="T6" fmla="*/ 0 w 63"/>
                <a:gd name="T7" fmla="*/ 36 h 63"/>
                <a:gd name="T8" fmla="*/ 38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2" y="0"/>
                  </a:moveTo>
                  <a:lnTo>
                    <a:pt x="63" y="31"/>
                  </a:lnTo>
                  <a:lnTo>
                    <a:pt x="32" y="63"/>
                  </a:lnTo>
                  <a:lnTo>
                    <a:pt x="0" y="31"/>
                  </a:lnTo>
                  <a:lnTo>
                    <a:pt x="32" y="0"/>
                  </a:lnTo>
                  <a:close/>
                </a:path>
              </a:pathLst>
            </a:custGeom>
            <a:solidFill>
              <a:srgbClr val="000080"/>
            </a:solidFill>
            <a:ln w="6350">
              <a:solidFill>
                <a:srgbClr val="000080"/>
              </a:solidFill>
              <a:round/>
              <a:headEnd/>
              <a:tailEnd/>
            </a:ln>
          </p:spPr>
          <p:txBody>
            <a:bodyPr/>
            <a:lstStyle/>
            <a:p>
              <a:endParaRPr lang="de-DE"/>
            </a:p>
          </p:txBody>
        </p:sp>
        <p:sp>
          <p:nvSpPr>
            <p:cNvPr id="19667" name="Freeform 215"/>
            <p:cNvSpPr>
              <a:spLocks/>
            </p:cNvSpPr>
            <p:nvPr/>
          </p:nvSpPr>
          <p:spPr bwMode="auto">
            <a:xfrm>
              <a:off x="2840" y="2822"/>
              <a:ext cx="74" cy="73"/>
            </a:xfrm>
            <a:custGeom>
              <a:avLst/>
              <a:gdLst>
                <a:gd name="T0" fmla="*/ 36 w 63"/>
                <a:gd name="T1" fmla="*/ 0 h 63"/>
                <a:gd name="T2" fmla="*/ 74 w 63"/>
                <a:gd name="T3" fmla="*/ 37 h 63"/>
                <a:gd name="T4" fmla="*/ 36 w 63"/>
                <a:gd name="T5" fmla="*/ 73 h 63"/>
                <a:gd name="T6" fmla="*/ 0 w 63"/>
                <a:gd name="T7" fmla="*/ 37 h 63"/>
                <a:gd name="T8" fmla="*/ 36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1" y="0"/>
                  </a:moveTo>
                  <a:lnTo>
                    <a:pt x="63" y="32"/>
                  </a:lnTo>
                  <a:lnTo>
                    <a:pt x="31" y="63"/>
                  </a:lnTo>
                  <a:lnTo>
                    <a:pt x="0" y="32"/>
                  </a:lnTo>
                  <a:lnTo>
                    <a:pt x="31" y="0"/>
                  </a:lnTo>
                  <a:close/>
                </a:path>
              </a:pathLst>
            </a:custGeom>
            <a:solidFill>
              <a:srgbClr val="000080"/>
            </a:solidFill>
            <a:ln w="6350">
              <a:solidFill>
                <a:srgbClr val="000080"/>
              </a:solidFill>
              <a:round/>
              <a:headEnd/>
              <a:tailEnd/>
            </a:ln>
          </p:spPr>
          <p:txBody>
            <a:bodyPr/>
            <a:lstStyle/>
            <a:p>
              <a:endParaRPr lang="de-DE"/>
            </a:p>
          </p:txBody>
        </p:sp>
        <p:sp>
          <p:nvSpPr>
            <p:cNvPr id="19668" name="Freeform 216"/>
            <p:cNvSpPr>
              <a:spLocks/>
            </p:cNvSpPr>
            <p:nvPr/>
          </p:nvSpPr>
          <p:spPr bwMode="auto">
            <a:xfrm>
              <a:off x="2893" y="2828"/>
              <a:ext cx="73" cy="73"/>
            </a:xfrm>
            <a:custGeom>
              <a:avLst/>
              <a:gdLst>
                <a:gd name="T0" fmla="*/ 37 w 62"/>
                <a:gd name="T1" fmla="*/ 0 h 63"/>
                <a:gd name="T2" fmla="*/ 73 w 62"/>
                <a:gd name="T3" fmla="*/ 36 h 63"/>
                <a:gd name="T4" fmla="*/ 37 w 62"/>
                <a:gd name="T5" fmla="*/ 73 h 63"/>
                <a:gd name="T6" fmla="*/ 0 w 62"/>
                <a:gd name="T7" fmla="*/ 36 h 63"/>
                <a:gd name="T8" fmla="*/ 37 w 62"/>
                <a:gd name="T9" fmla="*/ 0 h 63"/>
                <a:gd name="T10" fmla="*/ 0 60000 65536"/>
                <a:gd name="T11" fmla="*/ 0 60000 65536"/>
                <a:gd name="T12" fmla="*/ 0 60000 65536"/>
                <a:gd name="T13" fmla="*/ 0 60000 65536"/>
                <a:gd name="T14" fmla="*/ 0 60000 65536"/>
                <a:gd name="T15" fmla="*/ 0 w 62"/>
                <a:gd name="T16" fmla="*/ 0 h 63"/>
                <a:gd name="T17" fmla="*/ 62 w 62"/>
                <a:gd name="T18" fmla="*/ 63 h 63"/>
              </a:gdLst>
              <a:ahLst/>
              <a:cxnLst>
                <a:cxn ang="T10">
                  <a:pos x="T0" y="T1"/>
                </a:cxn>
                <a:cxn ang="T11">
                  <a:pos x="T2" y="T3"/>
                </a:cxn>
                <a:cxn ang="T12">
                  <a:pos x="T4" y="T5"/>
                </a:cxn>
                <a:cxn ang="T13">
                  <a:pos x="T6" y="T7"/>
                </a:cxn>
                <a:cxn ang="T14">
                  <a:pos x="T8" y="T9"/>
                </a:cxn>
              </a:cxnLst>
              <a:rect l="T15" t="T16" r="T17" b="T18"/>
              <a:pathLst>
                <a:path w="62" h="63">
                  <a:moveTo>
                    <a:pt x="31" y="0"/>
                  </a:moveTo>
                  <a:lnTo>
                    <a:pt x="62" y="31"/>
                  </a:lnTo>
                  <a:lnTo>
                    <a:pt x="31" y="63"/>
                  </a:lnTo>
                  <a:lnTo>
                    <a:pt x="0" y="31"/>
                  </a:lnTo>
                  <a:lnTo>
                    <a:pt x="31" y="0"/>
                  </a:lnTo>
                  <a:close/>
                </a:path>
              </a:pathLst>
            </a:custGeom>
            <a:solidFill>
              <a:srgbClr val="000080"/>
            </a:solidFill>
            <a:ln w="6350">
              <a:solidFill>
                <a:srgbClr val="000080"/>
              </a:solidFill>
              <a:round/>
              <a:headEnd/>
              <a:tailEnd/>
            </a:ln>
          </p:spPr>
          <p:txBody>
            <a:bodyPr/>
            <a:lstStyle/>
            <a:p>
              <a:endParaRPr lang="de-DE"/>
            </a:p>
          </p:txBody>
        </p:sp>
        <p:sp>
          <p:nvSpPr>
            <p:cNvPr id="19669" name="Freeform 217"/>
            <p:cNvSpPr>
              <a:spLocks/>
            </p:cNvSpPr>
            <p:nvPr/>
          </p:nvSpPr>
          <p:spPr bwMode="auto">
            <a:xfrm>
              <a:off x="2940" y="2822"/>
              <a:ext cx="74" cy="73"/>
            </a:xfrm>
            <a:custGeom>
              <a:avLst/>
              <a:gdLst>
                <a:gd name="T0" fmla="*/ 36 w 63"/>
                <a:gd name="T1" fmla="*/ 0 h 63"/>
                <a:gd name="T2" fmla="*/ 74 w 63"/>
                <a:gd name="T3" fmla="*/ 37 h 63"/>
                <a:gd name="T4" fmla="*/ 36 w 63"/>
                <a:gd name="T5" fmla="*/ 73 h 63"/>
                <a:gd name="T6" fmla="*/ 0 w 63"/>
                <a:gd name="T7" fmla="*/ 37 h 63"/>
                <a:gd name="T8" fmla="*/ 36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1" y="0"/>
                  </a:moveTo>
                  <a:lnTo>
                    <a:pt x="63" y="32"/>
                  </a:lnTo>
                  <a:lnTo>
                    <a:pt x="31" y="63"/>
                  </a:lnTo>
                  <a:lnTo>
                    <a:pt x="0" y="32"/>
                  </a:lnTo>
                  <a:lnTo>
                    <a:pt x="31" y="0"/>
                  </a:lnTo>
                  <a:close/>
                </a:path>
              </a:pathLst>
            </a:custGeom>
            <a:solidFill>
              <a:srgbClr val="000080"/>
            </a:solidFill>
            <a:ln w="6350">
              <a:solidFill>
                <a:srgbClr val="000080"/>
              </a:solidFill>
              <a:round/>
              <a:headEnd/>
              <a:tailEnd/>
            </a:ln>
          </p:spPr>
          <p:txBody>
            <a:bodyPr/>
            <a:lstStyle/>
            <a:p>
              <a:endParaRPr lang="de-DE"/>
            </a:p>
          </p:txBody>
        </p:sp>
        <p:sp>
          <p:nvSpPr>
            <p:cNvPr id="19670" name="Freeform 218"/>
            <p:cNvSpPr>
              <a:spLocks/>
            </p:cNvSpPr>
            <p:nvPr/>
          </p:nvSpPr>
          <p:spPr bwMode="auto">
            <a:xfrm>
              <a:off x="2987" y="2849"/>
              <a:ext cx="74" cy="73"/>
            </a:xfrm>
            <a:custGeom>
              <a:avLst/>
              <a:gdLst>
                <a:gd name="T0" fmla="*/ 38 w 63"/>
                <a:gd name="T1" fmla="*/ 0 h 63"/>
                <a:gd name="T2" fmla="*/ 74 w 63"/>
                <a:gd name="T3" fmla="*/ 36 h 63"/>
                <a:gd name="T4" fmla="*/ 38 w 63"/>
                <a:gd name="T5" fmla="*/ 73 h 63"/>
                <a:gd name="T6" fmla="*/ 0 w 63"/>
                <a:gd name="T7" fmla="*/ 36 h 63"/>
                <a:gd name="T8" fmla="*/ 38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2" y="0"/>
                  </a:moveTo>
                  <a:lnTo>
                    <a:pt x="63" y="31"/>
                  </a:lnTo>
                  <a:lnTo>
                    <a:pt x="32" y="63"/>
                  </a:lnTo>
                  <a:lnTo>
                    <a:pt x="0" y="31"/>
                  </a:lnTo>
                  <a:lnTo>
                    <a:pt x="32" y="0"/>
                  </a:lnTo>
                  <a:close/>
                </a:path>
              </a:pathLst>
            </a:custGeom>
            <a:solidFill>
              <a:srgbClr val="000080"/>
            </a:solidFill>
            <a:ln w="6350">
              <a:solidFill>
                <a:srgbClr val="000080"/>
              </a:solidFill>
              <a:round/>
              <a:headEnd/>
              <a:tailEnd/>
            </a:ln>
          </p:spPr>
          <p:txBody>
            <a:bodyPr/>
            <a:lstStyle/>
            <a:p>
              <a:endParaRPr lang="de-DE"/>
            </a:p>
          </p:txBody>
        </p:sp>
        <p:sp>
          <p:nvSpPr>
            <p:cNvPr id="19671" name="Freeform 219"/>
            <p:cNvSpPr>
              <a:spLocks/>
            </p:cNvSpPr>
            <p:nvPr/>
          </p:nvSpPr>
          <p:spPr bwMode="auto">
            <a:xfrm>
              <a:off x="3035" y="2843"/>
              <a:ext cx="75" cy="73"/>
            </a:xfrm>
            <a:custGeom>
              <a:avLst/>
              <a:gdLst>
                <a:gd name="T0" fmla="*/ 37 w 63"/>
                <a:gd name="T1" fmla="*/ 0 h 63"/>
                <a:gd name="T2" fmla="*/ 75 w 63"/>
                <a:gd name="T3" fmla="*/ 37 h 63"/>
                <a:gd name="T4" fmla="*/ 37 w 63"/>
                <a:gd name="T5" fmla="*/ 73 h 63"/>
                <a:gd name="T6" fmla="*/ 0 w 63"/>
                <a:gd name="T7" fmla="*/ 37 h 63"/>
                <a:gd name="T8" fmla="*/ 37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1" y="0"/>
                  </a:moveTo>
                  <a:lnTo>
                    <a:pt x="63" y="32"/>
                  </a:lnTo>
                  <a:lnTo>
                    <a:pt x="31" y="63"/>
                  </a:lnTo>
                  <a:lnTo>
                    <a:pt x="0" y="32"/>
                  </a:lnTo>
                  <a:lnTo>
                    <a:pt x="31" y="0"/>
                  </a:lnTo>
                  <a:close/>
                </a:path>
              </a:pathLst>
            </a:custGeom>
            <a:solidFill>
              <a:srgbClr val="000080"/>
            </a:solidFill>
            <a:ln w="6350">
              <a:solidFill>
                <a:srgbClr val="000080"/>
              </a:solidFill>
              <a:round/>
              <a:headEnd/>
              <a:tailEnd/>
            </a:ln>
          </p:spPr>
          <p:txBody>
            <a:bodyPr/>
            <a:lstStyle/>
            <a:p>
              <a:endParaRPr lang="de-DE"/>
            </a:p>
          </p:txBody>
        </p:sp>
        <p:sp>
          <p:nvSpPr>
            <p:cNvPr id="19672" name="Freeform 220"/>
            <p:cNvSpPr>
              <a:spLocks/>
            </p:cNvSpPr>
            <p:nvPr/>
          </p:nvSpPr>
          <p:spPr bwMode="auto">
            <a:xfrm>
              <a:off x="3083" y="2849"/>
              <a:ext cx="74" cy="73"/>
            </a:xfrm>
            <a:custGeom>
              <a:avLst/>
              <a:gdLst>
                <a:gd name="T0" fmla="*/ 38 w 63"/>
                <a:gd name="T1" fmla="*/ 0 h 63"/>
                <a:gd name="T2" fmla="*/ 74 w 63"/>
                <a:gd name="T3" fmla="*/ 36 h 63"/>
                <a:gd name="T4" fmla="*/ 38 w 63"/>
                <a:gd name="T5" fmla="*/ 73 h 63"/>
                <a:gd name="T6" fmla="*/ 0 w 63"/>
                <a:gd name="T7" fmla="*/ 36 h 63"/>
                <a:gd name="T8" fmla="*/ 38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2" y="0"/>
                  </a:moveTo>
                  <a:lnTo>
                    <a:pt x="63" y="31"/>
                  </a:lnTo>
                  <a:lnTo>
                    <a:pt x="32" y="63"/>
                  </a:lnTo>
                  <a:lnTo>
                    <a:pt x="0" y="31"/>
                  </a:lnTo>
                  <a:lnTo>
                    <a:pt x="32" y="0"/>
                  </a:lnTo>
                  <a:close/>
                </a:path>
              </a:pathLst>
            </a:custGeom>
            <a:solidFill>
              <a:srgbClr val="000080"/>
            </a:solidFill>
            <a:ln w="6350">
              <a:solidFill>
                <a:srgbClr val="000080"/>
              </a:solidFill>
              <a:round/>
              <a:headEnd/>
              <a:tailEnd/>
            </a:ln>
          </p:spPr>
          <p:txBody>
            <a:bodyPr/>
            <a:lstStyle/>
            <a:p>
              <a:endParaRPr lang="de-DE"/>
            </a:p>
          </p:txBody>
        </p:sp>
        <p:sp>
          <p:nvSpPr>
            <p:cNvPr id="19673" name="Freeform 221"/>
            <p:cNvSpPr>
              <a:spLocks/>
            </p:cNvSpPr>
            <p:nvPr/>
          </p:nvSpPr>
          <p:spPr bwMode="auto">
            <a:xfrm>
              <a:off x="3136" y="2849"/>
              <a:ext cx="74" cy="73"/>
            </a:xfrm>
            <a:custGeom>
              <a:avLst/>
              <a:gdLst>
                <a:gd name="T0" fmla="*/ 38 w 63"/>
                <a:gd name="T1" fmla="*/ 0 h 63"/>
                <a:gd name="T2" fmla="*/ 74 w 63"/>
                <a:gd name="T3" fmla="*/ 36 h 63"/>
                <a:gd name="T4" fmla="*/ 38 w 63"/>
                <a:gd name="T5" fmla="*/ 73 h 63"/>
                <a:gd name="T6" fmla="*/ 0 w 63"/>
                <a:gd name="T7" fmla="*/ 36 h 63"/>
                <a:gd name="T8" fmla="*/ 38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2" y="0"/>
                  </a:moveTo>
                  <a:lnTo>
                    <a:pt x="63" y="31"/>
                  </a:lnTo>
                  <a:lnTo>
                    <a:pt x="32" y="63"/>
                  </a:lnTo>
                  <a:lnTo>
                    <a:pt x="0" y="31"/>
                  </a:lnTo>
                  <a:lnTo>
                    <a:pt x="32" y="0"/>
                  </a:lnTo>
                  <a:close/>
                </a:path>
              </a:pathLst>
            </a:custGeom>
            <a:solidFill>
              <a:srgbClr val="000080"/>
            </a:solidFill>
            <a:ln w="6350">
              <a:solidFill>
                <a:srgbClr val="000080"/>
              </a:solidFill>
              <a:round/>
              <a:headEnd/>
              <a:tailEnd/>
            </a:ln>
          </p:spPr>
          <p:txBody>
            <a:bodyPr/>
            <a:lstStyle/>
            <a:p>
              <a:endParaRPr lang="de-DE"/>
            </a:p>
          </p:txBody>
        </p:sp>
        <p:sp>
          <p:nvSpPr>
            <p:cNvPr id="19674" name="Freeform 222"/>
            <p:cNvSpPr>
              <a:spLocks/>
            </p:cNvSpPr>
            <p:nvPr/>
          </p:nvSpPr>
          <p:spPr bwMode="auto">
            <a:xfrm>
              <a:off x="3184" y="2843"/>
              <a:ext cx="73" cy="73"/>
            </a:xfrm>
            <a:custGeom>
              <a:avLst/>
              <a:gdLst>
                <a:gd name="T0" fmla="*/ 37 w 62"/>
                <a:gd name="T1" fmla="*/ 0 h 63"/>
                <a:gd name="T2" fmla="*/ 73 w 62"/>
                <a:gd name="T3" fmla="*/ 37 h 63"/>
                <a:gd name="T4" fmla="*/ 37 w 62"/>
                <a:gd name="T5" fmla="*/ 73 h 63"/>
                <a:gd name="T6" fmla="*/ 0 w 62"/>
                <a:gd name="T7" fmla="*/ 37 h 63"/>
                <a:gd name="T8" fmla="*/ 37 w 62"/>
                <a:gd name="T9" fmla="*/ 0 h 63"/>
                <a:gd name="T10" fmla="*/ 0 60000 65536"/>
                <a:gd name="T11" fmla="*/ 0 60000 65536"/>
                <a:gd name="T12" fmla="*/ 0 60000 65536"/>
                <a:gd name="T13" fmla="*/ 0 60000 65536"/>
                <a:gd name="T14" fmla="*/ 0 60000 65536"/>
                <a:gd name="T15" fmla="*/ 0 w 62"/>
                <a:gd name="T16" fmla="*/ 0 h 63"/>
                <a:gd name="T17" fmla="*/ 62 w 62"/>
                <a:gd name="T18" fmla="*/ 63 h 63"/>
              </a:gdLst>
              <a:ahLst/>
              <a:cxnLst>
                <a:cxn ang="T10">
                  <a:pos x="T0" y="T1"/>
                </a:cxn>
                <a:cxn ang="T11">
                  <a:pos x="T2" y="T3"/>
                </a:cxn>
                <a:cxn ang="T12">
                  <a:pos x="T4" y="T5"/>
                </a:cxn>
                <a:cxn ang="T13">
                  <a:pos x="T6" y="T7"/>
                </a:cxn>
                <a:cxn ang="T14">
                  <a:pos x="T8" y="T9"/>
                </a:cxn>
              </a:cxnLst>
              <a:rect l="T15" t="T16" r="T17" b="T18"/>
              <a:pathLst>
                <a:path w="62" h="63">
                  <a:moveTo>
                    <a:pt x="31" y="0"/>
                  </a:moveTo>
                  <a:lnTo>
                    <a:pt x="62" y="32"/>
                  </a:lnTo>
                  <a:lnTo>
                    <a:pt x="31" y="63"/>
                  </a:lnTo>
                  <a:lnTo>
                    <a:pt x="0" y="32"/>
                  </a:lnTo>
                  <a:lnTo>
                    <a:pt x="31" y="0"/>
                  </a:lnTo>
                  <a:close/>
                </a:path>
              </a:pathLst>
            </a:custGeom>
            <a:solidFill>
              <a:srgbClr val="000080"/>
            </a:solidFill>
            <a:ln w="6350">
              <a:solidFill>
                <a:srgbClr val="000080"/>
              </a:solidFill>
              <a:round/>
              <a:headEnd/>
              <a:tailEnd/>
            </a:ln>
          </p:spPr>
          <p:txBody>
            <a:bodyPr/>
            <a:lstStyle/>
            <a:p>
              <a:endParaRPr lang="de-DE"/>
            </a:p>
          </p:txBody>
        </p:sp>
        <p:sp>
          <p:nvSpPr>
            <p:cNvPr id="19675" name="Freeform 223"/>
            <p:cNvSpPr>
              <a:spLocks/>
            </p:cNvSpPr>
            <p:nvPr/>
          </p:nvSpPr>
          <p:spPr bwMode="auto">
            <a:xfrm>
              <a:off x="3231" y="2828"/>
              <a:ext cx="74" cy="73"/>
            </a:xfrm>
            <a:custGeom>
              <a:avLst/>
              <a:gdLst>
                <a:gd name="T0" fmla="*/ 36 w 63"/>
                <a:gd name="T1" fmla="*/ 0 h 63"/>
                <a:gd name="T2" fmla="*/ 74 w 63"/>
                <a:gd name="T3" fmla="*/ 36 h 63"/>
                <a:gd name="T4" fmla="*/ 36 w 63"/>
                <a:gd name="T5" fmla="*/ 73 h 63"/>
                <a:gd name="T6" fmla="*/ 0 w 63"/>
                <a:gd name="T7" fmla="*/ 36 h 63"/>
                <a:gd name="T8" fmla="*/ 36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1" y="0"/>
                  </a:moveTo>
                  <a:lnTo>
                    <a:pt x="63" y="31"/>
                  </a:lnTo>
                  <a:lnTo>
                    <a:pt x="31" y="63"/>
                  </a:lnTo>
                  <a:lnTo>
                    <a:pt x="0" y="31"/>
                  </a:lnTo>
                  <a:lnTo>
                    <a:pt x="31" y="0"/>
                  </a:lnTo>
                  <a:close/>
                </a:path>
              </a:pathLst>
            </a:custGeom>
            <a:solidFill>
              <a:srgbClr val="000080"/>
            </a:solidFill>
            <a:ln w="6350">
              <a:solidFill>
                <a:srgbClr val="000080"/>
              </a:solidFill>
              <a:round/>
              <a:headEnd/>
              <a:tailEnd/>
            </a:ln>
          </p:spPr>
          <p:txBody>
            <a:bodyPr/>
            <a:lstStyle/>
            <a:p>
              <a:endParaRPr lang="de-DE"/>
            </a:p>
          </p:txBody>
        </p:sp>
        <p:sp>
          <p:nvSpPr>
            <p:cNvPr id="19676" name="Freeform 224"/>
            <p:cNvSpPr>
              <a:spLocks/>
            </p:cNvSpPr>
            <p:nvPr/>
          </p:nvSpPr>
          <p:spPr bwMode="auto">
            <a:xfrm>
              <a:off x="3278" y="2849"/>
              <a:ext cx="74" cy="73"/>
            </a:xfrm>
            <a:custGeom>
              <a:avLst/>
              <a:gdLst>
                <a:gd name="T0" fmla="*/ 38 w 63"/>
                <a:gd name="T1" fmla="*/ 0 h 63"/>
                <a:gd name="T2" fmla="*/ 74 w 63"/>
                <a:gd name="T3" fmla="*/ 36 h 63"/>
                <a:gd name="T4" fmla="*/ 38 w 63"/>
                <a:gd name="T5" fmla="*/ 73 h 63"/>
                <a:gd name="T6" fmla="*/ 0 w 63"/>
                <a:gd name="T7" fmla="*/ 36 h 63"/>
                <a:gd name="T8" fmla="*/ 38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2" y="0"/>
                  </a:moveTo>
                  <a:lnTo>
                    <a:pt x="63" y="31"/>
                  </a:lnTo>
                  <a:lnTo>
                    <a:pt x="32" y="63"/>
                  </a:lnTo>
                  <a:lnTo>
                    <a:pt x="0" y="31"/>
                  </a:lnTo>
                  <a:lnTo>
                    <a:pt x="32" y="0"/>
                  </a:lnTo>
                  <a:close/>
                </a:path>
              </a:pathLst>
            </a:custGeom>
            <a:solidFill>
              <a:srgbClr val="000080"/>
            </a:solidFill>
            <a:ln w="6350">
              <a:solidFill>
                <a:srgbClr val="000080"/>
              </a:solidFill>
              <a:round/>
              <a:headEnd/>
              <a:tailEnd/>
            </a:ln>
          </p:spPr>
          <p:txBody>
            <a:bodyPr/>
            <a:lstStyle/>
            <a:p>
              <a:endParaRPr lang="de-DE"/>
            </a:p>
          </p:txBody>
        </p:sp>
        <p:sp>
          <p:nvSpPr>
            <p:cNvPr id="19677" name="Freeform 225"/>
            <p:cNvSpPr>
              <a:spLocks/>
            </p:cNvSpPr>
            <p:nvPr/>
          </p:nvSpPr>
          <p:spPr bwMode="auto">
            <a:xfrm>
              <a:off x="3327" y="2843"/>
              <a:ext cx="74" cy="73"/>
            </a:xfrm>
            <a:custGeom>
              <a:avLst/>
              <a:gdLst>
                <a:gd name="T0" fmla="*/ 36 w 63"/>
                <a:gd name="T1" fmla="*/ 0 h 63"/>
                <a:gd name="T2" fmla="*/ 74 w 63"/>
                <a:gd name="T3" fmla="*/ 37 h 63"/>
                <a:gd name="T4" fmla="*/ 36 w 63"/>
                <a:gd name="T5" fmla="*/ 73 h 63"/>
                <a:gd name="T6" fmla="*/ 0 w 63"/>
                <a:gd name="T7" fmla="*/ 37 h 63"/>
                <a:gd name="T8" fmla="*/ 36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1" y="0"/>
                  </a:moveTo>
                  <a:lnTo>
                    <a:pt x="63" y="32"/>
                  </a:lnTo>
                  <a:lnTo>
                    <a:pt x="31" y="63"/>
                  </a:lnTo>
                  <a:lnTo>
                    <a:pt x="0" y="32"/>
                  </a:lnTo>
                  <a:lnTo>
                    <a:pt x="31" y="0"/>
                  </a:lnTo>
                  <a:close/>
                </a:path>
              </a:pathLst>
            </a:custGeom>
            <a:solidFill>
              <a:srgbClr val="000080"/>
            </a:solidFill>
            <a:ln w="6350">
              <a:solidFill>
                <a:srgbClr val="000080"/>
              </a:solidFill>
              <a:round/>
              <a:headEnd/>
              <a:tailEnd/>
            </a:ln>
          </p:spPr>
          <p:txBody>
            <a:bodyPr/>
            <a:lstStyle/>
            <a:p>
              <a:endParaRPr lang="de-DE"/>
            </a:p>
          </p:txBody>
        </p:sp>
        <p:sp>
          <p:nvSpPr>
            <p:cNvPr id="19678" name="Freeform 226"/>
            <p:cNvSpPr>
              <a:spLocks/>
            </p:cNvSpPr>
            <p:nvPr/>
          </p:nvSpPr>
          <p:spPr bwMode="auto">
            <a:xfrm>
              <a:off x="3380" y="2843"/>
              <a:ext cx="74" cy="73"/>
            </a:xfrm>
            <a:custGeom>
              <a:avLst/>
              <a:gdLst>
                <a:gd name="T0" fmla="*/ 36 w 63"/>
                <a:gd name="T1" fmla="*/ 0 h 63"/>
                <a:gd name="T2" fmla="*/ 74 w 63"/>
                <a:gd name="T3" fmla="*/ 37 h 63"/>
                <a:gd name="T4" fmla="*/ 36 w 63"/>
                <a:gd name="T5" fmla="*/ 73 h 63"/>
                <a:gd name="T6" fmla="*/ 0 w 63"/>
                <a:gd name="T7" fmla="*/ 37 h 63"/>
                <a:gd name="T8" fmla="*/ 36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1" y="0"/>
                  </a:moveTo>
                  <a:lnTo>
                    <a:pt x="63" y="32"/>
                  </a:lnTo>
                  <a:lnTo>
                    <a:pt x="31" y="63"/>
                  </a:lnTo>
                  <a:lnTo>
                    <a:pt x="0" y="32"/>
                  </a:lnTo>
                  <a:lnTo>
                    <a:pt x="31" y="0"/>
                  </a:lnTo>
                  <a:close/>
                </a:path>
              </a:pathLst>
            </a:custGeom>
            <a:solidFill>
              <a:srgbClr val="000080"/>
            </a:solidFill>
            <a:ln w="6350">
              <a:solidFill>
                <a:srgbClr val="000080"/>
              </a:solidFill>
              <a:round/>
              <a:headEnd/>
              <a:tailEnd/>
            </a:ln>
          </p:spPr>
          <p:txBody>
            <a:bodyPr/>
            <a:lstStyle/>
            <a:p>
              <a:endParaRPr lang="de-DE"/>
            </a:p>
          </p:txBody>
        </p:sp>
        <p:sp>
          <p:nvSpPr>
            <p:cNvPr id="19679" name="Freeform 227"/>
            <p:cNvSpPr>
              <a:spLocks/>
            </p:cNvSpPr>
            <p:nvPr/>
          </p:nvSpPr>
          <p:spPr bwMode="auto">
            <a:xfrm>
              <a:off x="3427" y="2838"/>
              <a:ext cx="74" cy="73"/>
            </a:xfrm>
            <a:custGeom>
              <a:avLst/>
              <a:gdLst>
                <a:gd name="T0" fmla="*/ 36 w 63"/>
                <a:gd name="T1" fmla="*/ 0 h 63"/>
                <a:gd name="T2" fmla="*/ 74 w 63"/>
                <a:gd name="T3" fmla="*/ 36 h 63"/>
                <a:gd name="T4" fmla="*/ 36 w 63"/>
                <a:gd name="T5" fmla="*/ 73 h 63"/>
                <a:gd name="T6" fmla="*/ 0 w 63"/>
                <a:gd name="T7" fmla="*/ 36 h 63"/>
                <a:gd name="T8" fmla="*/ 36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1" y="0"/>
                  </a:moveTo>
                  <a:lnTo>
                    <a:pt x="63" y="31"/>
                  </a:lnTo>
                  <a:lnTo>
                    <a:pt x="31" y="63"/>
                  </a:lnTo>
                  <a:lnTo>
                    <a:pt x="0" y="31"/>
                  </a:lnTo>
                  <a:lnTo>
                    <a:pt x="31" y="0"/>
                  </a:lnTo>
                  <a:close/>
                </a:path>
              </a:pathLst>
            </a:custGeom>
            <a:solidFill>
              <a:srgbClr val="000080"/>
            </a:solidFill>
            <a:ln w="6350">
              <a:solidFill>
                <a:srgbClr val="000080"/>
              </a:solidFill>
              <a:round/>
              <a:headEnd/>
              <a:tailEnd/>
            </a:ln>
          </p:spPr>
          <p:txBody>
            <a:bodyPr/>
            <a:lstStyle/>
            <a:p>
              <a:endParaRPr lang="de-DE"/>
            </a:p>
          </p:txBody>
        </p:sp>
        <p:sp>
          <p:nvSpPr>
            <p:cNvPr id="19680" name="Freeform 228"/>
            <p:cNvSpPr>
              <a:spLocks/>
            </p:cNvSpPr>
            <p:nvPr/>
          </p:nvSpPr>
          <p:spPr bwMode="auto">
            <a:xfrm>
              <a:off x="3474" y="2843"/>
              <a:ext cx="74" cy="73"/>
            </a:xfrm>
            <a:custGeom>
              <a:avLst/>
              <a:gdLst>
                <a:gd name="T0" fmla="*/ 38 w 63"/>
                <a:gd name="T1" fmla="*/ 0 h 63"/>
                <a:gd name="T2" fmla="*/ 74 w 63"/>
                <a:gd name="T3" fmla="*/ 37 h 63"/>
                <a:gd name="T4" fmla="*/ 38 w 63"/>
                <a:gd name="T5" fmla="*/ 73 h 63"/>
                <a:gd name="T6" fmla="*/ 0 w 63"/>
                <a:gd name="T7" fmla="*/ 37 h 63"/>
                <a:gd name="T8" fmla="*/ 38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2" y="0"/>
                  </a:moveTo>
                  <a:lnTo>
                    <a:pt x="63" y="32"/>
                  </a:lnTo>
                  <a:lnTo>
                    <a:pt x="32" y="63"/>
                  </a:lnTo>
                  <a:lnTo>
                    <a:pt x="0" y="32"/>
                  </a:lnTo>
                  <a:lnTo>
                    <a:pt x="32" y="0"/>
                  </a:lnTo>
                  <a:close/>
                </a:path>
              </a:pathLst>
            </a:custGeom>
            <a:solidFill>
              <a:srgbClr val="000080"/>
            </a:solidFill>
            <a:ln w="6350">
              <a:solidFill>
                <a:srgbClr val="000080"/>
              </a:solidFill>
              <a:round/>
              <a:headEnd/>
              <a:tailEnd/>
            </a:ln>
          </p:spPr>
          <p:txBody>
            <a:bodyPr/>
            <a:lstStyle/>
            <a:p>
              <a:endParaRPr lang="de-DE"/>
            </a:p>
          </p:txBody>
        </p:sp>
        <p:sp>
          <p:nvSpPr>
            <p:cNvPr id="19681" name="Freeform 229"/>
            <p:cNvSpPr>
              <a:spLocks/>
            </p:cNvSpPr>
            <p:nvPr/>
          </p:nvSpPr>
          <p:spPr bwMode="auto">
            <a:xfrm>
              <a:off x="3522" y="2838"/>
              <a:ext cx="74" cy="73"/>
            </a:xfrm>
            <a:custGeom>
              <a:avLst/>
              <a:gdLst>
                <a:gd name="T0" fmla="*/ 36 w 63"/>
                <a:gd name="T1" fmla="*/ 0 h 63"/>
                <a:gd name="T2" fmla="*/ 74 w 63"/>
                <a:gd name="T3" fmla="*/ 36 h 63"/>
                <a:gd name="T4" fmla="*/ 36 w 63"/>
                <a:gd name="T5" fmla="*/ 73 h 63"/>
                <a:gd name="T6" fmla="*/ 0 w 63"/>
                <a:gd name="T7" fmla="*/ 36 h 63"/>
                <a:gd name="T8" fmla="*/ 36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1" y="0"/>
                  </a:moveTo>
                  <a:lnTo>
                    <a:pt x="63" y="31"/>
                  </a:lnTo>
                  <a:lnTo>
                    <a:pt x="31" y="63"/>
                  </a:lnTo>
                  <a:lnTo>
                    <a:pt x="0" y="31"/>
                  </a:lnTo>
                  <a:lnTo>
                    <a:pt x="31" y="0"/>
                  </a:lnTo>
                  <a:close/>
                </a:path>
              </a:pathLst>
            </a:custGeom>
            <a:solidFill>
              <a:srgbClr val="000080"/>
            </a:solidFill>
            <a:ln w="6350">
              <a:solidFill>
                <a:srgbClr val="000080"/>
              </a:solidFill>
              <a:round/>
              <a:headEnd/>
              <a:tailEnd/>
            </a:ln>
          </p:spPr>
          <p:txBody>
            <a:bodyPr/>
            <a:lstStyle/>
            <a:p>
              <a:endParaRPr lang="de-DE"/>
            </a:p>
          </p:txBody>
        </p:sp>
        <p:sp>
          <p:nvSpPr>
            <p:cNvPr id="19682" name="Freeform 230"/>
            <p:cNvSpPr>
              <a:spLocks/>
            </p:cNvSpPr>
            <p:nvPr/>
          </p:nvSpPr>
          <p:spPr bwMode="auto">
            <a:xfrm>
              <a:off x="3569" y="2849"/>
              <a:ext cx="75" cy="73"/>
            </a:xfrm>
            <a:custGeom>
              <a:avLst/>
              <a:gdLst>
                <a:gd name="T0" fmla="*/ 38 w 63"/>
                <a:gd name="T1" fmla="*/ 0 h 63"/>
                <a:gd name="T2" fmla="*/ 75 w 63"/>
                <a:gd name="T3" fmla="*/ 36 h 63"/>
                <a:gd name="T4" fmla="*/ 38 w 63"/>
                <a:gd name="T5" fmla="*/ 73 h 63"/>
                <a:gd name="T6" fmla="*/ 0 w 63"/>
                <a:gd name="T7" fmla="*/ 36 h 63"/>
                <a:gd name="T8" fmla="*/ 38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2" y="0"/>
                  </a:moveTo>
                  <a:lnTo>
                    <a:pt x="63" y="31"/>
                  </a:lnTo>
                  <a:lnTo>
                    <a:pt x="32" y="63"/>
                  </a:lnTo>
                  <a:lnTo>
                    <a:pt x="0" y="31"/>
                  </a:lnTo>
                  <a:lnTo>
                    <a:pt x="32" y="0"/>
                  </a:lnTo>
                  <a:close/>
                </a:path>
              </a:pathLst>
            </a:custGeom>
            <a:solidFill>
              <a:srgbClr val="000080"/>
            </a:solidFill>
            <a:ln w="6350">
              <a:solidFill>
                <a:srgbClr val="000080"/>
              </a:solidFill>
              <a:round/>
              <a:headEnd/>
              <a:tailEnd/>
            </a:ln>
          </p:spPr>
          <p:txBody>
            <a:bodyPr/>
            <a:lstStyle/>
            <a:p>
              <a:endParaRPr lang="de-DE"/>
            </a:p>
          </p:txBody>
        </p:sp>
        <p:sp>
          <p:nvSpPr>
            <p:cNvPr id="19683" name="Freeform 231"/>
            <p:cNvSpPr>
              <a:spLocks/>
            </p:cNvSpPr>
            <p:nvPr/>
          </p:nvSpPr>
          <p:spPr bwMode="auto">
            <a:xfrm>
              <a:off x="3622" y="2843"/>
              <a:ext cx="75" cy="73"/>
            </a:xfrm>
            <a:custGeom>
              <a:avLst/>
              <a:gdLst>
                <a:gd name="T0" fmla="*/ 38 w 63"/>
                <a:gd name="T1" fmla="*/ 0 h 63"/>
                <a:gd name="T2" fmla="*/ 75 w 63"/>
                <a:gd name="T3" fmla="*/ 37 h 63"/>
                <a:gd name="T4" fmla="*/ 38 w 63"/>
                <a:gd name="T5" fmla="*/ 73 h 63"/>
                <a:gd name="T6" fmla="*/ 0 w 63"/>
                <a:gd name="T7" fmla="*/ 37 h 63"/>
                <a:gd name="T8" fmla="*/ 38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2" y="0"/>
                  </a:moveTo>
                  <a:lnTo>
                    <a:pt x="63" y="32"/>
                  </a:lnTo>
                  <a:lnTo>
                    <a:pt x="32" y="63"/>
                  </a:lnTo>
                  <a:lnTo>
                    <a:pt x="0" y="32"/>
                  </a:lnTo>
                  <a:lnTo>
                    <a:pt x="32" y="0"/>
                  </a:lnTo>
                  <a:close/>
                </a:path>
              </a:pathLst>
            </a:custGeom>
            <a:solidFill>
              <a:srgbClr val="000080"/>
            </a:solidFill>
            <a:ln w="6350">
              <a:solidFill>
                <a:srgbClr val="000080"/>
              </a:solidFill>
              <a:round/>
              <a:headEnd/>
              <a:tailEnd/>
            </a:ln>
          </p:spPr>
          <p:txBody>
            <a:bodyPr/>
            <a:lstStyle/>
            <a:p>
              <a:endParaRPr lang="de-DE"/>
            </a:p>
          </p:txBody>
        </p:sp>
        <p:sp>
          <p:nvSpPr>
            <p:cNvPr id="19684" name="Freeform 232"/>
            <p:cNvSpPr>
              <a:spLocks/>
            </p:cNvSpPr>
            <p:nvPr/>
          </p:nvSpPr>
          <p:spPr bwMode="auto">
            <a:xfrm>
              <a:off x="3671" y="2838"/>
              <a:ext cx="73" cy="73"/>
            </a:xfrm>
            <a:custGeom>
              <a:avLst/>
              <a:gdLst>
                <a:gd name="T0" fmla="*/ 37 w 62"/>
                <a:gd name="T1" fmla="*/ 0 h 63"/>
                <a:gd name="T2" fmla="*/ 73 w 62"/>
                <a:gd name="T3" fmla="*/ 36 h 63"/>
                <a:gd name="T4" fmla="*/ 37 w 62"/>
                <a:gd name="T5" fmla="*/ 73 h 63"/>
                <a:gd name="T6" fmla="*/ 0 w 62"/>
                <a:gd name="T7" fmla="*/ 36 h 63"/>
                <a:gd name="T8" fmla="*/ 37 w 62"/>
                <a:gd name="T9" fmla="*/ 0 h 63"/>
                <a:gd name="T10" fmla="*/ 0 60000 65536"/>
                <a:gd name="T11" fmla="*/ 0 60000 65536"/>
                <a:gd name="T12" fmla="*/ 0 60000 65536"/>
                <a:gd name="T13" fmla="*/ 0 60000 65536"/>
                <a:gd name="T14" fmla="*/ 0 60000 65536"/>
                <a:gd name="T15" fmla="*/ 0 w 62"/>
                <a:gd name="T16" fmla="*/ 0 h 63"/>
                <a:gd name="T17" fmla="*/ 62 w 62"/>
                <a:gd name="T18" fmla="*/ 63 h 63"/>
              </a:gdLst>
              <a:ahLst/>
              <a:cxnLst>
                <a:cxn ang="T10">
                  <a:pos x="T0" y="T1"/>
                </a:cxn>
                <a:cxn ang="T11">
                  <a:pos x="T2" y="T3"/>
                </a:cxn>
                <a:cxn ang="T12">
                  <a:pos x="T4" y="T5"/>
                </a:cxn>
                <a:cxn ang="T13">
                  <a:pos x="T6" y="T7"/>
                </a:cxn>
                <a:cxn ang="T14">
                  <a:pos x="T8" y="T9"/>
                </a:cxn>
              </a:cxnLst>
              <a:rect l="T15" t="T16" r="T17" b="T18"/>
              <a:pathLst>
                <a:path w="62" h="63">
                  <a:moveTo>
                    <a:pt x="31" y="0"/>
                  </a:moveTo>
                  <a:lnTo>
                    <a:pt x="62" y="31"/>
                  </a:lnTo>
                  <a:lnTo>
                    <a:pt x="31" y="63"/>
                  </a:lnTo>
                  <a:lnTo>
                    <a:pt x="0" y="31"/>
                  </a:lnTo>
                  <a:lnTo>
                    <a:pt x="31" y="0"/>
                  </a:lnTo>
                  <a:close/>
                </a:path>
              </a:pathLst>
            </a:custGeom>
            <a:solidFill>
              <a:srgbClr val="000080"/>
            </a:solidFill>
            <a:ln w="6350">
              <a:solidFill>
                <a:srgbClr val="000080"/>
              </a:solidFill>
              <a:round/>
              <a:headEnd/>
              <a:tailEnd/>
            </a:ln>
          </p:spPr>
          <p:txBody>
            <a:bodyPr/>
            <a:lstStyle/>
            <a:p>
              <a:endParaRPr lang="de-DE"/>
            </a:p>
          </p:txBody>
        </p:sp>
        <p:sp>
          <p:nvSpPr>
            <p:cNvPr id="19685" name="Freeform 233"/>
            <p:cNvSpPr>
              <a:spLocks/>
            </p:cNvSpPr>
            <p:nvPr/>
          </p:nvSpPr>
          <p:spPr bwMode="auto">
            <a:xfrm>
              <a:off x="3718" y="2849"/>
              <a:ext cx="74" cy="73"/>
            </a:xfrm>
            <a:custGeom>
              <a:avLst/>
              <a:gdLst>
                <a:gd name="T0" fmla="*/ 36 w 63"/>
                <a:gd name="T1" fmla="*/ 0 h 63"/>
                <a:gd name="T2" fmla="*/ 74 w 63"/>
                <a:gd name="T3" fmla="*/ 36 h 63"/>
                <a:gd name="T4" fmla="*/ 36 w 63"/>
                <a:gd name="T5" fmla="*/ 73 h 63"/>
                <a:gd name="T6" fmla="*/ 0 w 63"/>
                <a:gd name="T7" fmla="*/ 36 h 63"/>
                <a:gd name="T8" fmla="*/ 36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1" y="0"/>
                  </a:moveTo>
                  <a:lnTo>
                    <a:pt x="63" y="31"/>
                  </a:lnTo>
                  <a:lnTo>
                    <a:pt x="31" y="63"/>
                  </a:lnTo>
                  <a:lnTo>
                    <a:pt x="0" y="31"/>
                  </a:lnTo>
                  <a:lnTo>
                    <a:pt x="31" y="0"/>
                  </a:lnTo>
                  <a:close/>
                </a:path>
              </a:pathLst>
            </a:custGeom>
            <a:solidFill>
              <a:srgbClr val="000080"/>
            </a:solidFill>
            <a:ln w="6350">
              <a:solidFill>
                <a:srgbClr val="000080"/>
              </a:solidFill>
              <a:round/>
              <a:headEnd/>
              <a:tailEnd/>
            </a:ln>
          </p:spPr>
          <p:txBody>
            <a:bodyPr/>
            <a:lstStyle/>
            <a:p>
              <a:endParaRPr lang="de-DE"/>
            </a:p>
          </p:txBody>
        </p:sp>
        <p:sp>
          <p:nvSpPr>
            <p:cNvPr id="19686" name="Freeform 234"/>
            <p:cNvSpPr>
              <a:spLocks/>
            </p:cNvSpPr>
            <p:nvPr/>
          </p:nvSpPr>
          <p:spPr bwMode="auto">
            <a:xfrm>
              <a:off x="3765" y="2843"/>
              <a:ext cx="74" cy="73"/>
            </a:xfrm>
            <a:custGeom>
              <a:avLst/>
              <a:gdLst>
                <a:gd name="T0" fmla="*/ 38 w 63"/>
                <a:gd name="T1" fmla="*/ 0 h 63"/>
                <a:gd name="T2" fmla="*/ 74 w 63"/>
                <a:gd name="T3" fmla="*/ 37 h 63"/>
                <a:gd name="T4" fmla="*/ 38 w 63"/>
                <a:gd name="T5" fmla="*/ 73 h 63"/>
                <a:gd name="T6" fmla="*/ 0 w 63"/>
                <a:gd name="T7" fmla="*/ 37 h 63"/>
                <a:gd name="T8" fmla="*/ 38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2" y="0"/>
                  </a:moveTo>
                  <a:lnTo>
                    <a:pt x="63" y="32"/>
                  </a:lnTo>
                  <a:lnTo>
                    <a:pt x="32" y="63"/>
                  </a:lnTo>
                  <a:lnTo>
                    <a:pt x="0" y="32"/>
                  </a:lnTo>
                  <a:lnTo>
                    <a:pt x="32" y="0"/>
                  </a:lnTo>
                  <a:close/>
                </a:path>
              </a:pathLst>
            </a:custGeom>
            <a:solidFill>
              <a:srgbClr val="000080"/>
            </a:solidFill>
            <a:ln w="6350">
              <a:solidFill>
                <a:srgbClr val="000080"/>
              </a:solidFill>
              <a:round/>
              <a:headEnd/>
              <a:tailEnd/>
            </a:ln>
          </p:spPr>
          <p:txBody>
            <a:bodyPr/>
            <a:lstStyle/>
            <a:p>
              <a:endParaRPr lang="de-DE"/>
            </a:p>
          </p:txBody>
        </p:sp>
        <p:sp>
          <p:nvSpPr>
            <p:cNvPr id="19687" name="Freeform 235"/>
            <p:cNvSpPr>
              <a:spLocks/>
            </p:cNvSpPr>
            <p:nvPr/>
          </p:nvSpPr>
          <p:spPr bwMode="auto">
            <a:xfrm>
              <a:off x="3813" y="2833"/>
              <a:ext cx="75" cy="73"/>
            </a:xfrm>
            <a:custGeom>
              <a:avLst/>
              <a:gdLst>
                <a:gd name="T0" fmla="*/ 37 w 63"/>
                <a:gd name="T1" fmla="*/ 0 h 63"/>
                <a:gd name="T2" fmla="*/ 75 w 63"/>
                <a:gd name="T3" fmla="*/ 37 h 63"/>
                <a:gd name="T4" fmla="*/ 37 w 63"/>
                <a:gd name="T5" fmla="*/ 73 h 63"/>
                <a:gd name="T6" fmla="*/ 0 w 63"/>
                <a:gd name="T7" fmla="*/ 37 h 63"/>
                <a:gd name="T8" fmla="*/ 37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1" y="0"/>
                  </a:moveTo>
                  <a:lnTo>
                    <a:pt x="63" y="32"/>
                  </a:lnTo>
                  <a:lnTo>
                    <a:pt x="31" y="63"/>
                  </a:lnTo>
                  <a:lnTo>
                    <a:pt x="0" y="32"/>
                  </a:lnTo>
                  <a:lnTo>
                    <a:pt x="31" y="0"/>
                  </a:lnTo>
                  <a:close/>
                </a:path>
              </a:pathLst>
            </a:custGeom>
            <a:solidFill>
              <a:srgbClr val="000080"/>
            </a:solidFill>
            <a:ln w="6350">
              <a:solidFill>
                <a:srgbClr val="000080"/>
              </a:solidFill>
              <a:round/>
              <a:headEnd/>
              <a:tailEnd/>
            </a:ln>
          </p:spPr>
          <p:txBody>
            <a:bodyPr/>
            <a:lstStyle/>
            <a:p>
              <a:endParaRPr lang="de-DE"/>
            </a:p>
          </p:txBody>
        </p:sp>
        <p:sp>
          <p:nvSpPr>
            <p:cNvPr id="19688" name="Freeform 236"/>
            <p:cNvSpPr>
              <a:spLocks/>
            </p:cNvSpPr>
            <p:nvPr/>
          </p:nvSpPr>
          <p:spPr bwMode="auto">
            <a:xfrm>
              <a:off x="3866" y="2838"/>
              <a:ext cx="75" cy="73"/>
            </a:xfrm>
            <a:custGeom>
              <a:avLst/>
              <a:gdLst>
                <a:gd name="T0" fmla="*/ 37 w 63"/>
                <a:gd name="T1" fmla="*/ 0 h 63"/>
                <a:gd name="T2" fmla="*/ 75 w 63"/>
                <a:gd name="T3" fmla="*/ 36 h 63"/>
                <a:gd name="T4" fmla="*/ 37 w 63"/>
                <a:gd name="T5" fmla="*/ 73 h 63"/>
                <a:gd name="T6" fmla="*/ 0 w 63"/>
                <a:gd name="T7" fmla="*/ 36 h 63"/>
                <a:gd name="T8" fmla="*/ 37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1" y="0"/>
                  </a:moveTo>
                  <a:lnTo>
                    <a:pt x="63" y="31"/>
                  </a:lnTo>
                  <a:lnTo>
                    <a:pt x="31" y="63"/>
                  </a:lnTo>
                  <a:lnTo>
                    <a:pt x="0" y="31"/>
                  </a:lnTo>
                  <a:lnTo>
                    <a:pt x="31" y="0"/>
                  </a:lnTo>
                  <a:close/>
                </a:path>
              </a:pathLst>
            </a:custGeom>
            <a:solidFill>
              <a:srgbClr val="000080"/>
            </a:solidFill>
            <a:ln w="6350">
              <a:solidFill>
                <a:srgbClr val="000080"/>
              </a:solidFill>
              <a:round/>
              <a:headEnd/>
              <a:tailEnd/>
            </a:ln>
          </p:spPr>
          <p:txBody>
            <a:bodyPr/>
            <a:lstStyle/>
            <a:p>
              <a:endParaRPr lang="de-DE"/>
            </a:p>
          </p:txBody>
        </p:sp>
        <p:sp>
          <p:nvSpPr>
            <p:cNvPr id="19689" name="Freeform 237"/>
            <p:cNvSpPr>
              <a:spLocks/>
            </p:cNvSpPr>
            <p:nvPr/>
          </p:nvSpPr>
          <p:spPr bwMode="auto">
            <a:xfrm>
              <a:off x="3914" y="2843"/>
              <a:ext cx="74" cy="73"/>
            </a:xfrm>
            <a:custGeom>
              <a:avLst/>
              <a:gdLst>
                <a:gd name="T0" fmla="*/ 38 w 63"/>
                <a:gd name="T1" fmla="*/ 0 h 63"/>
                <a:gd name="T2" fmla="*/ 74 w 63"/>
                <a:gd name="T3" fmla="*/ 37 h 63"/>
                <a:gd name="T4" fmla="*/ 38 w 63"/>
                <a:gd name="T5" fmla="*/ 73 h 63"/>
                <a:gd name="T6" fmla="*/ 0 w 63"/>
                <a:gd name="T7" fmla="*/ 37 h 63"/>
                <a:gd name="T8" fmla="*/ 38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2" y="0"/>
                  </a:moveTo>
                  <a:lnTo>
                    <a:pt x="63" y="32"/>
                  </a:lnTo>
                  <a:lnTo>
                    <a:pt x="32" y="63"/>
                  </a:lnTo>
                  <a:lnTo>
                    <a:pt x="0" y="32"/>
                  </a:lnTo>
                  <a:lnTo>
                    <a:pt x="32" y="0"/>
                  </a:lnTo>
                  <a:close/>
                </a:path>
              </a:pathLst>
            </a:custGeom>
            <a:solidFill>
              <a:srgbClr val="000080"/>
            </a:solidFill>
            <a:ln w="6350">
              <a:solidFill>
                <a:srgbClr val="000080"/>
              </a:solidFill>
              <a:round/>
              <a:headEnd/>
              <a:tailEnd/>
            </a:ln>
          </p:spPr>
          <p:txBody>
            <a:bodyPr/>
            <a:lstStyle/>
            <a:p>
              <a:endParaRPr lang="de-DE"/>
            </a:p>
          </p:txBody>
        </p:sp>
        <p:sp>
          <p:nvSpPr>
            <p:cNvPr id="19690" name="Freeform 238"/>
            <p:cNvSpPr>
              <a:spLocks/>
            </p:cNvSpPr>
            <p:nvPr/>
          </p:nvSpPr>
          <p:spPr bwMode="auto">
            <a:xfrm>
              <a:off x="3962" y="2843"/>
              <a:ext cx="73" cy="73"/>
            </a:xfrm>
            <a:custGeom>
              <a:avLst/>
              <a:gdLst>
                <a:gd name="T0" fmla="*/ 37 w 62"/>
                <a:gd name="T1" fmla="*/ 0 h 63"/>
                <a:gd name="T2" fmla="*/ 73 w 62"/>
                <a:gd name="T3" fmla="*/ 37 h 63"/>
                <a:gd name="T4" fmla="*/ 37 w 62"/>
                <a:gd name="T5" fmla="*/ 73 h 63"/>
                <a:gd name="T6" fmla="*/ 0 w 62"/>
                <a:gd name="T7" fmla="*/ 37 h 63"/>
                <a:gd name="T8" fmla="*/ 37 w 62"/>
                <a:gd name="T9" fmla="*/ 0 h 63"/>
                <a:gd name="T10" fmla="*/ 0 60000 65536"/>
                <a:gd name="T11" fmla="*/ 0 60000 65536"/>
                <a:gd name="T12" fmla="*/ 0 60000 65536"/>
                <a:gd name="T13" fmla="*/ 0 60000 65536"/>
                <a:gd name="T14" fmla="*/ 0 60000 65536"/>
                <a:gd name="T15" fmla="*/ 0 w 62"/>
                <a:gd name="T16" fmla="*/ 0 h 63"/>
                <a:gd name="T17" fmla="*/ 62 w 62"/>
                <a:gd name="T18" fmla="*/ 63 h 63"/>
              </a:gdLst>
              <a:ahLst/>
              <a:cxnLst>
                <a:cxn ang="T10">
                  <a:pos x="T0" y="T1"/>
                </a:cxn>
                <a:cxn ang="T11">
                  <a:pos x="T2" y="T3"/>
                </a:cxn>
                <a:cxn ang="T12">
                  <a:pos x="T4" y="T5"/>
                </a:cxn>
                <a:cxn ang="T13">
                  <a:pos x="T6" y="T7"/>
                </a:cxn>
                <a:cxn ang="T14">
                  <a:pos x="T8" y="T9"/>
                </a:cxn>
              </a:cxnLst>
              <a:rect l="T15" t="T16" r="T17" b="T18"/>
              <a:pathLst>
                <a:path w="62" h="63">
                  <a:moveTo>
                    <a:pt x="31" y="0"/>
                  </a:moveTo>
                  <a:lnTo>
                    <a:pt x="62" y="32"/>
                  </a:lnTo>
                  <a:lnTo>
                    <a:pt x="31" y="63"/>
                  </a:lnTo>
                  <a:lnTo>
                    <a:pt x="0" y="32"/>
                  </a:lnTo>
                  <a:lnTo>
                    <a:pt x="31" y="0"/>
                  </a:lnTo>
                  <a:close/>
                </a:path>
              </a:pathLst>
            </a:custGeom>
            <a:solidFill>
              <a:srgbClr val="000080"/>
            </a:solidFill>
            <a:ln w="6350">
              <a:solidFill>
                <a:srgbClr val="000080"/>
              </a:solidFill>
              <a:round/>
              <a:headEnd/>
              <a:tailEnd/>
            </a:ln>
          </p:spPr>
          <p:txBody>
            <a:bodyPr/>
            <a:lstStyle/>
            <a:p>
              <a:endParaRPr lang="de-DE"/>
            </a:p>
          </p:txBody>
        </p:sp>
        <p:sp>
          <p:nvSpPr>
            <p:cNvPr id="19691" name="Freeform 239"/>
            <p:cNvSpPr>
              <a:spLocks/>
            </p:cNvSpPr>
            <p:nvPr/>
          </p:nvSpPr>
          <p:spPr bwMode="auto">
            <a:xfrm>
              <a:off x="4009" y="2843"/>
              <a:ext cx="74" cy="73"/>
            </a:xfrm>
            <a:custGeom>
              <a:avLst/>
              <a:gdLst>
                <a:gd name="T0" fmla="*/ 36 w 63"/>
                <a:gd name="T1" fmla="*/ 0 h 63"/>
                <a:gd name="T2" fmla="*/ 74 w 63"/>
                <a:gd name="T3" fmla="*/ 37 h 63"/>
                <a:gd name="T4" fmla="*/ 36 w 63"/>
                <a:gd name="T5" fmla="*/ 73 h 63"/>
                <a:gd name="T6" fmla="*/ 0 w 63"/>
                <a:gd name="T7" fmla="*/ 37 h 63"/>
                <a:gd name="T8" fmla="*/ 36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1" y="0"/>
                  </a:moveTo>
                  <a:lnTo>
                    <a:pt x="63" y="32"/>
                  </a:lnTo>
                  <a:lnTo>
                    <a:pt x="31" y="63"/>
                  </a:lnTo>
                  <a:lnTo>
                    <a:pt x="0" y="32"/>
                  </a:lnTo>
                  <a:lnTo>
                    <a:pt x="31" y="0"/>
                  </a:lnTo>
                  <a:close/>
                </a:path>
              </a:pathLst>
            </a:custGeom>
            <a:solidFill>
              <a:srgbClr val="000080"/>
            </a:solidFill>
            <a:ln w="6350">
              <a:solidFill>
                <a:srgbClr val="000080"/>
              </a:solidFill>
              <a:round/>
              <a:headEnd/>
              <a:tailEnd/>
            </a:ln>
          </p:spPr>
          <p:txBody>
            <a:bodyPr/>
            <a:lstStyle/>
            <a:p>
              <a:endParaRPr lang="de-DE"/>
            </a:p>
          </p:txBody>
        </p:sp>
        <p:sp>
          <p:nvSpPr>
            <p:cNvPr id="19692" name="Freeform 240"/>
            <p:cNvSpPr>
              <a:spLocks/>
            </p:cNvSpPr>
            <p:nvPr/>
          </p:nvSpPr>
          <p:spPr bwMode="auto">
            <a:xfrm>
              <a:off x="4056" y="2833"/>
              <a:ext cx="74" cy="73"/>
            </a:xfrm>
            <a:custGeom>
              <a:avLst/>
              <a:gdLst>
                <a:gd name="T0" fmla="*/ 38 w 63"/>
                <a:gd name="T1" fmla="*/ 0 h 63"/>
                <a:gd name="T2" fmla="*/ 74 w 63"/>
                <a:gd name="T3" fmla="*/ 37 h 63"/>
                <a:gd name="T4" fmla="*/ 38 w 63"/>
                <a:gd name="T5" fmla="*/ 73 h 63"/>
                <a:gd name="T6" fmla="*/ 0 w 63"/>
                <a:gd name="T7" fmla="*/ 37 h 63"/>
                <a:gd name="T8" fmla="*/ 38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2" y="0"/>
                  </a:moveTo>
                  <a:lnTo>
                    <a:pt x="63" y="32"/>
                  </a:lnTo>
                  <a:lnTo>
                    <a:pt x="32" y="63"/>
                  </a:lnTo>
                  <a:lnTo>
                    <a:pt x="0" y="32"/>
                  </a:lnTo>
                  <a:lnTo>
                    <a:pt x="32" y="0"/>
                  </a:lnTo>
                  <a:close/>
                </a:path>
              </a:pathLst>
            </a:custGeom>
            <a:solidFill>
              <a:srgbClr val="000080"/>
            </a:solidFill>
            <a:ln w="6350">
              <a:solidFill>
                <a:srgbClr val="000080"/>
              </a:solidFill>
              <a:round/>
              <a:headEnd/>
              <a:tailEnd/>
            </a:ln>
          </p:spPr>
          <p:txBody>
            <a:bodyPr/>
            <a:lstStyle/>
            <a:p>
              <a:endParaRPr lang="de-DE"/>
            </a:p>
          </p:txBody>
        </p:sp>
        <p:sp>
          <p:nvSpPr>
            <p:cNvPr id="19693" name="Freeform 241"/>
            <p:cNvSpPr>
              <a:spLocks/>
            </p:cNvSpPr>
            <p:nvPr/>
          </p:nvSpPr>
          <p:spPr bwMode="auto">
            <a:xfrm>
              <a:off x="4109" y="2838"/>
              <a:ext cx="75" cy="73"/>
            </a:xfrm>
            <a:custGeom>
              <a:avLst/>
              <a:gdLst>
                <a:gd name="T0" fmla="*/ 38 w 63"/>
                <a:gd name="T1" fmla="*/ 0 h 63"/>
                <a:gd name="T2" fmla="*/ 75 w 63"/>
                <a:gd name="T3" fmla="*/ 36 h 63"/>
                <a:gd name="T4" fmla="*/ 38 w 63"/>
                <a:gd name="T5" fmla="*/ 73 h 63"/>
                <a:gd name="T6" fmla="*/ 0 w 63"/>
                <a:gd name="T7" fmla="*/ 36 h 63"/>
                <a:gd name="T8" fmla="*/ 38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2" y="0"/>
                  </a:moveTo>
                  <a:lnTo>
                    <a:pt x="63" y="31"/>
                  </a:lnTo>
                  <a:lnTo>
                    <a:pt x="32" y="63"/>
                  </a:lnTo>
                  <a:lnTo>
                    <a:pt x="0" y="31"/>
                  </a:lnTo>
                  <a:lnTo>
                    <a:pt x="32" y="0"/>
                  </a:lnTo>
                  <a:close/>
                </a:path>
              </a:pathLst>
            </a:custGeom>
            <a:solidFill>
              <a:srgbClr val="000080"/>
            </a:solidFill>
            <a:ln w="6350">
              <a:solidFill>
                <a:srgbClr val="000080"/>
              </a:solidFill>
              <a:round/>
              <a:headEnd/>
              <a:tailEnd/>
            </a:ln>
          </p:spPr>
          <p:txBody>
            <a:bodyPr/>
            <a:lstStyle/>
            <a:p>
              <a:endParaRPr lang="de-DE"/>
            </a:p>
          </p:txBody>
        </p:sp>
        <p:sp>
          <p:nvSpPr>
            <p:cNvPr id="19694" name="Freeform 242"/>
            <p:cNvSpPr>
              <a:spLocks/>
            </p:cNvSpPr>
            <p:nvPr/>
          </p:nvSpPr>
          <p:spPr bwMode="auto">
            <a:xfrm>
              <a:off x="4158" y="2849"/>
              <a:ext cx="74" cy="73"/>
            </a:xfrm>
            <a:custGeom>
              <a:avLst/>
              <a:gdLst>
                <a:gd name="T0" fmla="*/ 36 w 63"/>
                <a:gd name="T1" fmla="*/ 0 h 63"/>
                <a:gd name="T2" fmla="*/ 74 w 63"/>
                <a:gd name="T3" fmla="*/ 36 h 63"/>
                <a:gd name="T4" fmla="*/ 36 w 63"/>
                <a:gd name="T5" fmla="*/ 73 h 63"/>
                <a:gd name="T6" fmla="*/ 0 w 63"/>
                <a:gd name="T7" fmla="*/ 36 h 63"/>
                <a:gd name="T8" fmla="*/ 36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1" y="0"/>
                  </a:moveTo>
                  <a:lnTo>
                    <a:pt x="63" y="31"/>
                  </a:lnTo>
                  <a:lnTo>
                    <a:pt x="31" y="63"/>
                  </a:lnTo>
                  <a:lnTo>
                    <a:pt x="0" y="31"/>
                  </a:lnTo>
                  <a:lnTo>
                    <a:pt x="31" y="0"/>
                  </a:lnTo>
                  <a:close/>
                </a:path>
              </a:pathLst>
            </a:custGeom>
            <a:solidFill>
              <a:srgbClr val="000080"/>
            </a:solidFill>
            <a:ln w="6350">
              <a:solidFill>
                <a:srgbClr val="000080"/>
              </a:solidFill>
              <a:round/>
              <a:headEnd/>
              <a:tailEnd/>
            </a:ln>
          </p:spPr>
          <p:txBody>
            <a:bodyPr/>
            <a:lstStyle/>
            <a:p>
              <a:endParaRPr lang="de-DE"/>
            </a:p>
          </p:txBody>
        </p:sp>
        <p:sp>
          <p:nvSpPr>
            <p:cNvPr id="19695" name="Freeform 243"/>
            <p:cNvSpPr>
              <a:spLocks/>
            </p:cNvSpPr>
            <p:nvPr/>
          </p:nvSpPr>
          <p:spPr bwMode="auto">
            <a:xfrm>
              <a:off x="4205" y="2849"/>
              <a:ext cx="74" cy="73"/>
            </a:xfrm>
            <a:custGeom>
              <a:avLst/>
              <a:gdLst>
                <a:gd name="T0" fmla="*/ 38 w 63"/>
                <a:gd name="T1" fmla="*/ 0 h 63"/>
                <a:gd name="T2" fmla="*/ 74 w 63"/>
                <a:gd name="T3" fmla="*/ 36 h 63"/>
                <a:gd name="T4" fmla="*/ 38 w 63"/>
                <a:gd name="T5" fmla="*/ 73 h 63"/>
                <a:gd name="T6" fmla="*/ 0 w 63"/>
                <a:gd name="T7" fmla="*/ 36 h 63"/>
                <a:gd name="T8" fmla="*/ 38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2" y="0"/>
                  </a:moveTo>
                  <a:lnTo>
                    <a:pt x="63" y="31"/>
                  </a:lnTo>
                  <a:lnTo>
                    <a:pt x="32" y="63"/>
                  </a:lnTo>
                  <a:lnTo>
                    <a:pt x="0" y="31"/>
                  </a:lnTo>
                  <a:lnTo>
                    <a:pt x="32" y="0"/>
                  </a:lnTo>
                  <a:close/>
                </a:path>
              </a:pathLst>
            </a:custGeom>
            <a:solidFill>
              <a:srgbClr val="000080"/>
            </a:solidFill>
            <a:ln w="6350">
              <a:solidFill>
                <a:srgbClr val="000080"/>
              </a:solidFill>
              <a:round/>
              <a:headEnd/>
              <a:tailEnd/>
            </a:ln>
          </p:spPr>
          <p:txBody>
            <a:bodyPr/>
            <a:lstStyle/>
            <a:p>
              <a:endParaRPr lang="de-DE"/>
            </a:p>
          </p:txBody>
        </p:sp>
        <p:sp>
          <p:nvSpPr>
            <p:cNvPr id="19696" name="Freeform 244"/>
            <p:cNvSpPr>
              <a:spLocks/>
            </p:cNvSpPr>
            <p:nvPr/>
          </p:nvSpPr>
          <p:spPr bwMode="auto">
            <a:xfrm>
              <a:off x="4253" y="2843"/>
              <a:ext cx="73" cy="73"/>
            </a:xfrm>
            <a:custGeom>
              <a:avLst/>
              <a:gdLst>
                <a:gd name="T0" fmla="*/ 37 w 62"/>
                <a:gd name="T1" fmla="*/ 0 h 63"/>
                <a:gd name="T2" fmla="*/ 73 w 62"/>
                <a:gd name="T3" fmla="*/ 37 h 63"/>
                <a:gd name="T4" fmla="*/ 37 w 62"/>
                <a:gd name="T5" fmla="*/ 73 h 63"/>
                <a:gd name="T6" fmla="*/ 0 w 62"/>
                <a:gd name="T7" fmla="*/ 37 h 63"/>
                <a:gd name="T8" fmla="*/ 37 w 62"/>
                <a:gd name="T9" fmla="*/ 0 h 63"/>
                <a:gd name="T10" fmla="*/ 0 60000 65536"/>
                <a:gd name="T11" fmla="*/ 0 60000 65536"/>
                <a:gd name="T12" fmla="*/ 0 60000 65536"/>
                <a:gd name="T13" fmla="*/ 0 60000 65536"/>
                <a:gd name="T14" fmla="*/ 0 60000 65536"/>
                <a:gd name="T15" fmla="*/ 0 w 62"/>
                <a:gd name="T16" fmla="*/ 0 h 63"/>
                <a:gd name="T17" fmla="*/ 62 w 62"/>
                <a:gd name="T18" fmla="*/ 63 h 63"/>
              </a:gdLst>
              <a:ahLst/>
              <a:cxnLst>
                <a:cxn ang="T10">
                  <a:pos x="T0" y="T1"/>
                </a:cxn>
                <a:cxn ang="T11">
                  <a:pos x="T2" y="T3"/>
                </a:cxn>
                <a:cxn ang="T12">
                  <a:pos x="T4" y="T5"/>
                </a:cxn>
                <a:cxn ang="T13">
                  <a:pos x="T6" y="T7"/>
                </a:cxn>
                <a:cxn ang="T14">
                  <a:pos x="T8" y="T9"/>
                </a:cxn>
              </a:cxnLst>
              <a:rect l="T15" t="T16" r="T17" b="T18"/>
              <a:pathLst>
                <a:path w="62" h="63">
                  <a:moveTo>
                    <a:pt x="31" y="0"/>
                  </a:moveTo>
                  <a:lnTo>
                    <a:pt x="62" y="32"/>
                  </a:lnTo>
                  <a:lnTo>
                    <a:pt x="31" y="63"/>
                  </a:lnTo>
                  <a:lnTo>
                    <a:pt x="0" y="32"/>
                  </a:lnTo>
                  <a:lnTo>
                    <a:pt x="31" y="0"/>
                  </a:lnTo>
                  <a:close/>
                </a:path>
              </a:pathLst>
            </a:custGeom>
            <a:solidFill>
              <a:srgbClr val="000080"/>
            </a:solidFill>
            <a:ln w="6350">
              <a:solidFill>
                <a:srgbClr val="000080"/>
              </a:solidFill>
              <a:round/>
              <a:headEnd/>
              <a:tailEnd/>
            </a:ln>
          </p:spPr>
          <p:txBody>
            <a:bodyPr/>
            <a:lstStyle/>
            <a:p>
              <a:endParaRPr lang="de-DE"/>
            </a:p>
          </p:txBody>
        </p:sp>
        <p:sp>
          <p:nvSpPr>
            <p:cNvPr id="19697" name="Freeform 245"/>
            <p:cNvSpPr>
              <a:spLocks/>
            </p:cNvSpPr>
            <p:nvPr/>
          </p:nvSpPr>
          <p:spPr bwMode="auto">
            <a:xfrm>
              <a:off x="4300" y="2843"/>
              <a:ext cx="74" cy="73"/>
            </a:xfrm>
            <a:custGeom>
              <a:avLst/>
              <a:gdLst>
                <a:gd name="T0" fmla="*/ 36 w 63"/>
                <a:gd name="T1" fmla="*/ 0 h 63"/>
                <a:gd name="T2" fmla="*/ 74 w 63"/>
                <a:gd name="T3" fmla="*/ 37 h 63"/>
                <a:gd name="T4" fmla="*/ 36 w 63"/>
                <a:gd name="T5" fmla="*/ 73 h 63"/>
                <a:gd name="T6" fmla="*/ 0 w 63"/>
                <a:gd name="T7" fmla="*/ 37 h 63"/>
                <a:gd name="T8" fmla="*/ 36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1" y="0"/>
                  </a:moveTo>
                  <a:lnTo>
                    <a:pt x="63" y="32"/>
                  </a:lnTo>
                  <a:lnTo>
                    <a:pt x="31" y="63"/>
                  </a:lnTo>
                  <a:lnTo>
                    <a:pt x="0" y="32"/>
                  </a:lnTo>
                  <a:lnTo>
                    <a:pt x="31" y="0"/>
                  </a:lnTo>
                  <a:close/>
                </a:path>
              </a:pathLst>
            </a:custGeom>
            <a:solidFill>
              <a:srgbClr val="000080"/>
            </a:solidFill>
            <a:ln w="6350">
              <a:solidFill>
                <a:srgbClr val="000080"/>
              </a:solidFill>
              <a:round/>
              <a:headEnd/>
              <a:tailEnd/>
            </a:ln>
          </p:spPr>
          <p:txBody>
            <a:bodyPr/>
            <a:lstStyle/>
            <a:p>
              <a:endParaRPr lang="de-DE"/>
            </a:p>
          </p:txBody>
        </p:sp>
        <p:sp>
          <p:nvSpPr>
            <p:cNvPr id="19698" name="Freeform 246"/>
            <p:cNvSpPr>
              <a:spLocks/>
            </p:cNvSpPr>
            <p:nvPr/>
          </p:nvSpPr>
          <p:spPr bwMode="auto">
            <a:xfrm>
              <a:off x="4353" y="2843"/>
              <a:ext cx="75" cy="73"/>
            </a:xfrm>
            <a:custGeom>
              <a:avLst/>
              <a:gdLst>
                <a:gd name="T0" fmla="*/ 37 w 63"/>
                <a:gd name="T1" fmla="*/ 0 h 63"/>
                <a:gd name="T2" fmla="*/ 75 w 63"/>
                <a:gd name="T3" fmla="*/ 37 h 63"/>
                <a:gd name="T4" fmla="*/ 37 w 63"/>
                <a:gd name="T5" fmla="*/ 73 h 63"/>
                <a:gd name="T6" fmla="*/ 0 w 63"/>
                <a:gd name="T7" fmla="*/ 37 h 63"/>
                <a:gd name="T8" fmla="*/ 37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1" y="0"/>
                  </a:moveTo>
                  <a:lnTo>
                    <a:pt x="63" y="32"/>
                  </a:lnTo>
                  <a:lnTo>
                    <a:pt x="31" y="63"/>
                  </a:lnTo>
                  <a:lnTo>
                    <a:pt x="0" y="32"/>
                  </a:lnTo>
                  <a:lnTo>
                    <a:pt x="31" y="0"/>
                  </a:lnTo>
                  <a:close/>
                </a:path>
              </a:pathLst>
            </a:custGeom>
            <a:solidFill>
              <a:srgbClr val="000080"/>
            </a:solidFill>
            <a:ln w="6350">
              <a:solidFill>
                <a:srgbClr val="000080"/>
              </a:solidFill>
              <a:round/>
              <a:headEnd/>
              <a:tailEnd/>
            </a:ln>
          </p:spPr>
          <p:txBody>
            <a:bodyPr/>
            <a:lstStyle/>
            <a:p>
              <a:endParaRPr lang="de-DE"/>
            </a:p>
          </p:txBody>
        </p:sp>
        <p:sp>
          <p:nvSpPr>
            <p:cNvPr id="19699" name="Freeform 247"/>
            <p:cNvSpPr>
              <a:spLocks/>
            </p:cNvSpPr>
            <p:nvPr/>
          </p:nvSpPr>
          <p:spPr bwMode="auto">
            <a:xfrm>
              <a:off x="4400" y="2838"/>
              <a:ext cx="75" cy="73"/>
            </a:xfrm>
            <a:custGeom>
              <a:avLst/>
              <a:gdLst>
                <a:gd name="T0" fmla="*/ 38 w 63"/>
                <a:gd name="T1" fmla="*/ 0 h 63"/>
                <a:gd name="T2" fmla="*/ 75 w 63"/>
                <a:gd name="T3" fmla="*/ 36 h 63"/>
                <a:gd name="T4" fmla="*/ 38 w 63"/>
                <a:gd name="T5" fmla="*/ 73 h 63"/>
                <a:gd name="T6" fmla="*/ 0 w 63"/>
                <a:gd name="T7" fmla="*/ 36 h 63"/>
                <a:gd name="T8" fmla="*/ 38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2" y="0"/>
                  </a:moveTo>
                  <a:lnTo>
                    <a:pt x="63" y="31"/>
                  </a:lnTo>
                  <a:lnTo>
                    <a:pt x="32" y="63"/>
                  </a:lnTo>
                  <a:lnTo>
                    <a:pt x="0" y="31"/>
                  </a:lnTo>
                  <a:lnTo>
                    <a:pt x="32" y="0"/>
                  </a:lnTo>
                  <a:close/>
                </a:path>
              </a:pathLst>
            </a:custGeom>
            <a:solidFill>
              <a:srgbClr val="000080"/>
            </a:solidFill>
            <a:ln w="6350">
              <a:solidFill>
                <a:srgbClr val="000080"/>
              </a:solidFill>
              <a:round/>
              <a:headEnd/>
              <a:tailEnd/>
            </a:ln>
          </p:spPr>
          <p:txBody>
            <a:bodyPr/>
            <a:lstStyle/>
            <a:p>
              <a:endParaRPr lang="de-DE"/>
            </a:p>
          </p:txBody>
        </p:sp>
        <p:sp>
          <p:nvSpPr>
            <p:cNvPr id="19700" name="Freeform 248"/>
            <p:cNvSpPr>
              <a:spLocks/>
            </p:cNvSpPr>
            <p:nvPr/>
          </p:nvSpPr>
          <p:spPr bwMode="auto">
            <a:xfrm>
              <a:off x="4449" y="2849"/>
              <a:ext cx="74" cy="73"/>
            </a:xfrm>
            <a:custGeom>
              <a:avLst/>
              <a:gdLst>
                <a:gd name="T0" fmla="*/ 36 w 63"/>
                <a:gd name="T1" fmla="*/ 0 h 63"/>
                <a:gd name="T2" fmla="*/ 74 w 63"/>
                <a:gd name="T3" fmla="*/ 36 h 63"/>
                <a:gd name="T4" fmla="*/ 36 w 63"/>
                <a:gd name="T5" fmla="*/ 73 h 63"/>
                <a:gd name="T6" fmla="*/ 0 w 63"/>
                <a:gd name="T7" fmla="*/ 36 h 63"/>
                <a:gd name="T8" fmla="*/ 36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1" y="0"/>
                  </a:moveTo>
                  <a:lnTo>
                    <a:pt x="63" y="31"/>
                  </a:lnTo>
                  <a:lnTo>
                    <a:pt x="31" y="63"/>
                  </a:lnTo>
                  <a:lnTo>
                    <a:pt x="0" y="31"/>
                  </a:lnTo>
                  <a:lnTo>
                    <a:pt x="31" y="0"/>
                  </a:lnTo>
                  <a:close/>
                </a:path>
              </a:pathLst>
            </a:custGeom>
            <a:solidFill>
              <a:srgbClr val="000080"/>
            </a:solidFill>
            <a:ln w="6350">
              <a:solidFill>
                <a:srgbClr val="000080"/>
              </a:solidFill>
              <a:round/>
              <a:headEnd/>
              <a:tailEnd/>
            </a:ln>
          </p:spPr>
          <p:txBody>
            <a:bodyPr/>
            <a:lstStyle/>
            <a:p>
              <a:endParaRPr lang="de-DE"/>
            </a:p>
          </p:txBody>
        </p:sp>
        <p:sp>
          <p:nvSpPr>
            <p:cNvPr id="19701" name="Freeform 249"/>
            <p:cNvSpPr>
              <a:spLocks/>
            </p:cNvSpPr>
            <p:nvPr/>
          </p:nvSpPr>
          <p:spPr bwMode="auto">
            <a:xfrm>
              <a:off x="4496" y="2849"/>
              <a:ext cx="74" cy="73"/>
            </a:xfrm>
            <a:custGeom>
              <a:avLst/>
              <a:gdLst>
                <a:gd name="T0" fmla="*/ 36 w 63"/>
                <a:gd name="T1" fmla="*/ 0 h 63"/>
                <a:gd name="T2" fmla="*/ 74 w 63"/>
                <a:gd name="T3" fmla="*/ 36 h 63"/>
                <a:gd name="T4" fmla="*/ 36 w 63"/>
                <a:gd name="T5" fmla="*/ 73 h 63"/>
                <a:gd name="T6" fmla="*/ 0 w 63"/>
                <a:gd name="T7" fmla="*/ 36 h 63"/>
                <a:gd name="T8" fmla="*/ 36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1" y="0"/>
                  </a:moveTo>
                  <a:lnTo>
                    <a:pt x="63" y="31"/>
                  </a:lnTo>
                  <a:lnTo>
                    <a:pt x="31" y="63"/>
                  </a:lnTo>
                  <a:lnTo>
                    <a:pt x="0" y="31"/>
                  </a:lnTo>
                  <a:lnTo>
                    <a:pt x="31" y="0"/>
                  </a:lnTo>
                  <a:close/>
                </a:path>
              </a:pathLst>
            </a:custGeom>
            <a:solidFill>
              <a:srgbClr val="000080"/>
            </a:solidFill>
            <a:ln w="6350">
              <a:solidFill>
                <a:srgbClr val="000080"/>
              </a:solidFill>
              <a:round/>
              <a:headEnd/>
              <a:tailEnd/>
            </a:ln>
          </p:spPr>
          <p:txBody>
            <a:bodyPr/>
            <a:lstStyle/>
            <a:p>
              <a:endParaRPr lang="de-DE"/>
            </a:p>
          </p:txBody>
        </p:sp>
        <p:sp>
          <p:nvSpPr>
            <p:cNvPr id="19702" name="Freeform 250"/>
            <p:cNvSpPr>
              <a:spLocks/>
            </p:cNvSpPr>
            <p:nvPr/>
          </p:nvSpPr>
          <p:spPr bwMode="auto">
            <a:xfrm>
              <a:off x="4543" y="2843"/>
              <a:ext cx="74" cy="73"/>
            </a:xfrm>
            <a:custGeom>
              <a:avLst/>
              <a:gdLst>
                <a:gd name="T0" fmla="*/ 38 w 63"/>
                <a:gd name="T1" fmla="*/ 0 h 63"/>
                <a:gd name="T2" fmla="*/ 74 w 63"/>
                <a:gd name="T3" fmla="*/ 37 h 63"/>
                <a:gd name="T4" fmla="*/ 38 w 63"/>
                <a:gd name="T5" fmla="*/ 73 h 63"/>
                <a:gd name="T6" fmla="*/ 0 w 63"/>
                <a:gd name="T7" fmla="*/ 37 h 63"/>
                <a:gd name="T8" fmla="*/ 38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2" y="0"/>
                  </a:moveTo>
                  <a:lnTo>
                    <a:pt x="63" y="32"/>
                  </a:lnTo>
                  <a:lnTo>
                    <a:pt x="32" y="63"/>
                  </a:lnTo>
                  <a:lnTo>
                    <a:pt x="0" y="32"/>
                  </a:lnTo>
                  <a:lnTo>
                    <a:pt x="32" y="0"/>
                  </a:lnTo>
                  <a:close/>
                </a:path>
              </a:pathLst>
            </a:custGeom>
            <a:solidFill>
              <a:srgbClr val="000080"/>
            </a:solidFill>
            <a:ln w="6350">
              <a:solidFill>
                <a:srgbClr val="000080"/>
              </a:solidFill>
              <a:round/>
              <a:headEnd/>
              <a:tailEnd/>
            </a:ln>
          </p:spPr>
          <p:txBody>
            <a:bodyPr/>
            <a:lstStyle/>
            <a:p>
              <a:endParaRPr lang="de-DE"/>
            </a:p>
          </p:txBody>
        </p:sp>
        <p:sp>
          <p:nvSpPr>
            <p:cNvPr id="19703" name="Line 251"/>
            <p:cNvSpPr>
              <a:spLocks noChangeShapeType="1"/>
            </p:cNvSpPr>
            <p:nvPr/>
          </p:nvSpPr>
          <p:spPr bwMode="auto">
            <a:xfrm>
              <a:off x="4607" y="900"/>
              <a:ext cx="0" cy="19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704" name="Line 252"/>
            <p:cNvSpPr>
              <a:spLocks noChangeShapeType="1"/>
            </p:cNvSpPr>
            <p:nvPr/>
          </p:nvSpPr>
          <p:spPr bwMode="auto">
            <a:xfrm>
              <a:off x="4581" y="2891"/>
              <a:ext cx="5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705" name="Line 253"/>
            <p:cNvSpPr>
              <a:spLocks noChangeShapeType="1"/>
            </p:cNvSpPr>
            <p:nvPr/>
          </p:nvSpPr>
          <p:spPr bwMode="auto">
            <a:xfrm>
              <a:off x="4581" y="2603"/>
              <a:ext cx="5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706" name="Line 254"/>
            <p:cNvSpPr>
              <a:spLocks noChangeShapeType="1"/>
            </p:cNvSpPr>
            <p:nvPr/>
          </p:nvSpPr>
          <p:spPr bwMode="auto">
            <a:xfrm>
              <a:off x="4581" y="2322"/>
              <a:ext cx="5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707" name="Line 255"/>
            <p:cNvSpPr>
              <a:spLocks noChangeShapeType="1"/>
            </p:cNvSpPr>
            <p:nvPr/>
          </p:nvSpPr>
          <p:spPr bwMode="auto">
            <a:xfrm>
              <a:off x="4581" y="2036"/>
              <a:ext cx="5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708" name="Line 256"/>
            <p:cNvSpPr>
              <a:spLocks noChangeShapeType="1"/>
            </p:cNvSpPr>
            <p:nvPr/>
          </p:nvSpPr>
          <p:spPr bwMode="auto">
            <a:xfrm>
              <a:off x="4581" y="1755"/>
              <a:ext cx="5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709" name="Line 257"/>
            <p:cNvSpPr>
              <a:spLocks noChangeShapeType="1"/>
            </p:cNvSpPr>
            <p:nvPr/>
          </p:nvSpPr>
          <p:spPr bwMode="auto">
            <a:xfrm>
              <a:off x="4581" y="1467"/>
              <a:ext cx="5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710" name="Line 258"/>
            <p:cNvSpPr>
              <a:spLocks noChangeShapeType="1"/>
            </p:cNvSpPr>
            <p:nvPr/>
          </p:nvSpPr>
          <p:spPr bwMode="auto">
            <a:xfrm>
              <a:off x="4581" y="1186"/>
              <a:ext cx="5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711" name="Line 259"/>
            <p:cNvSpPr>
              <a:spLocks noChangeShapeType="1"/>
            </p:cNvSpPr>
            <p:nvPr/>
          </p:nvSpPr>
          <p:spPr bwMode="auto">
            <a:xfrm>
              <a:off x="4581" y="900"/>
              <a:ext cx="5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712" name="Freeform 260"/>
            <p:cNvSpPr>
              <a:spLocks/>
            </p:cNvSpPr>
            <p:nvPr/>
          </p:nvSpPr>
          <p:spPr bwMode="auto">
            <a:xfrm>
              <a:off x="982" y="1129"/>
              <a:ext cx="3599" cy="766"/>
            </a:xfrm>
            <a:custGeom>
              <a:avLst/>
              <a:gdLst>
                <a:gd name="T0" fmla="*/ 48 w 680"/>
                <a:gd name="T1" fmla="*/ 724 h 147"/>
                <a:gd name="T2" fmla="*/ 143 w 680"/>
                <a:gd name="T3" fmla="*/ 625 h 147"/>
                <a:gd name="T4" fmla="*/ 243 w 680"/>
                <a:gd name="T5" fmla="*/ 740 h 147"/>
                <a:gd name="T6" fmla="*/ 339 w 680"/>
                <a:gd name="T7" fmla="*/ 625 h 147"/>
                <a:gd name="T8" fmla="*/ 434 w 680"/>
                <a:gd name="T9" fmla="*/ 667 h 147"/>
                <a:gd name="T10" fmla="*/ 535 w 680"/>
                <a:gd name="T11" fmla="*/ 526 h 147"/>
                <a:gd name="T12" fmla="*/ 630 w 680"/>
                <a:gd name="T13" fmla="*/ 709 h 147"/>
                <a:gd name="T14" fmla="*/ 730 w 680"/>
                <a:gd name="T15" fmla="*/ 380 h 147"/>
                <a:gd name="T16" fmla="*/ 826 w 680"/>
                <a:gd name="T17" fmla="*/ 610 h 147"/>
                <a:gd name="T18" fmla="*/ 921 w 680"/>
                <a:gd name="T19" fmla="*/ 297 h 147"/>
                <a:gd name="T20" fmla="*/ 1021 w 680"/>
                <a:gd name="T21" fmla="*/ 281 h 147"/>
                <a:gd name="T22" fmla="*/ 1117 w 680"/>
                <a:gd name="T23" fmla="*/ 281 h 147"/>
                <a:gd name="T24" fmla="*/ 1217 w 680"/>
                <a:gd name="T25" fmla="*/ 271 h 147"/>
                <a:gd name="T26" fmla="*/ 1313 w 680"/>
                <a:gd name="T27" fmla="*/ 255 h 147"/>
                <a:gd name="T28" fmla="*/ 1408 w 680"/>
                <a:gd name="T29" fmla="*/ 214 h 147"/>
                <a:gd name="T30" fmla="*/ 1508 w 680"/>
                <a:gd name="T31" fmla="*/ 182 h 147"/>
                <a:gd name="T32" fmla="*/ 1604 w 680"/>
                <a:gd name="T33" fmla="*/ 438 h 147"/>
                <a:gd name="T34" fmla="*/ 1704 w 680"/>
                <a:gd name="T35" fmla="*/ 156 h 147"/>
                <a:gd name="T36" fmla="*/ 1800 w 680"/>
                <a:gd name="T37" fmla="*/ 125 h 147"/>
                <a:gd name="T38" fmla="*/ 1895 w 680"/>
                <a:gd name="T39" fmla="*/ 182 h 147"/>
                <a:gd name="T40" fmla="*/ 1995 w 680"/>
                <a:gd name="T41" fmla="*/ 271 h 147"/>
                <a:gd name="T42" fmla="*/ 2091 w 680"/>
                <a:gd name="T43" fmla="*/ 526 h 147"/>
                <a:gd name="T44" fmla="*/ 2191 w 680"/>
                <a:gd name="T45" fmla="*/ 99 h 147"/>
                <a:gd name="T46" fmla="*/ 2286 w 680"/>
                <a:gd name="T47" fmla="*/ 156 h 147"/>
                <a:gd name="T48" fmla="*/ 2382 w 680"/>
                <a:gd name="T49" fmla="*/ 125 h 147"/>
                <a:gd name="T50" fmla="*/ 2482 w 680"/>
                <a:gd name="T51" fmla="*/ 125 h 147"/>
                <a:gd name="T52" fmla="*/ 2578 w 680"/>
                <a:gd name="T53" fmla="*/ 167 h 147"/>
                <a:gd name="T54" fmla="*/ 2678 w 680"/>
                <a:gd name="T55" fmla="*/ 0 h 147"/>
                <a:gd name="T56" fmla="*/ 2773 w 680"/>
                <a:gd name="T57" fmla="*/ 125 h 147"/>
                <a:gd name="T58" fmla="*/ 2869 w 680"/>
                <a:gd name="T59" fmla="*/ 182 h 147"/>
                <a:gd name="T60" fmla="*/ 2969 w 680"/>
                <a:gd name="T61" fmla="*/ 156 h 147"/>
                <a:gd name="T62" fmla="*/ 3064 w 680"/>
                <a:gd name="T63" fmla="*/ 141 h 147"/>
                <a:gd name="T64" fmla="*/ 3165 w 680"/>
                <a:gd name="T65" fmla="*/ 109 h 147"/>
                <a:gd name="T66" fmla="*/ 3260 w 680"/>
                <a:gd name="T67" fmla="*/ 214 h 147"/>
                <a:gd name="T68" fmla="*/ 3356 w 680"/>
                <a:gd name="T69" fmla="*/ 297 h 147"/>
                <a:gd name="T70" fmla="*/ 3456 w 680"/>
                <a:gd name="T71" fmla="*/ 313 h 147"/>
                <a:gd name="T72" fmla="*/ 3551 w 680"/>
                <a:gd name="T73" fmla="*/ 109 h 1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0"/>
                <a:gd name="T112" fmla="*/ 0 h 147"/>
                <a:gd name="T113" fmla="*/ 680 w 680"/>
                <a:gd name="T114" fmla="*/ 147 h 1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0" h="147">
                  <a:moveTo>
                    <a:pt x="0" y="120"/>
                  </a:moveTo>
                  <a:lnTo>
                    <a:pt x="9" y="139"/>
                  </a:lnTo>
                  <a:lnTo>
                    <a:pt x="18" y="125"/>
                  </a:lnTo>
                  <a:lnTo>
                    <a:pt x="27" y="120"/>
                  </a:lnTo>
                  <a:lnTo>
                    <a:pt x="36" y="117"/>
                  </a:lnTo>
                  <a:lnTo>
                    <a:pt x="46" y="142"/>
                  </a:lnTo>
                  <a:lnTo>
                    <a:pt x="55" y="122"/>
                  </a:lnTo>
                  <a:lnTo>
                    <a:pt x="64" y="120"/>
                  </a:lnTo>
                  <a:lnTo>
                    <a:pt x="73" y="147"/>
                  </a:lnTo>
                  <a:lnTo>
                    <a:pt x="82" y="128"/>
                  </a:lnTo>
                  <a:lnTo>
                    <a:pt x="92" y="103"/>
                  </a:lnTo>
                  <a:lnTo>
                    <a:pt x="101" y="101"/>
                  </a:lnTo>
                  <a:lnTo>
                    <a:pt x="110" y="133"/>
                  </a:lnTo>
                  <a:lnTo>
                    <a:pt x="119" y="136"/>
                  </a:lnTo>
                  <a:lnTo>
                    <a:pt x="128" y="133"/>
                  </a:lnTo>
                  <a:lnTo>
                    <a:pt x="138" y="73"/>
                  </a:lnTo>
                  <a:lnTo>
                    <a:pt x="147" y="136"/>
                  </a:lnTo>
                  <a:lnTo>
                    <a:pt x="156" y="117"/>
                  </a:lnTo>
                  <a:lnTo>
                    <a:pt x="165" y="136"/>
                  </a:lnTo>
                  <a:lnTo>
                    <a:pt x="174" y="57"/>
                  </a:lnTo>
                  <a:lnTo>
                    <a:pt x="184" y="76"/>
                  </a:lnTo>
                  <a:lnTo>
                    <a:pt x="193" y="54"/>
                  </a:lnTo>
                  <a:lnTo>
                    <a:pt x="202" y="62"/>
                  </a:lnTo>
                  <a:lnTo>
                    <a:pt x="211" y="54"/>
                  </a:lnTo>
                  <a:lnTo>
                    <a:pt x="220" y="120"/>
                  </a:lnTo>
                  <a:lnTo>
                    <a:pt x="230" y="52"/>
                  </a:lnTo>
                  <a:lnTo>
                    <a:pt x="239" y="46"/>
                  </a:lnTo>
                  <a:lnTo>
                    <a:pt x="248" y="49"/>
                  </a:lnTo>
                  <a:lnTo>
                    <a:pt x="257" y="49"/>
                  </a:lnTo>
                  <a:lnTo>
                    <a:pt x="266" y="41"/>
                  </a:lnTo>
                  <a:lnTo>
                    <a:pt x="276" y="57"/>
                  </a:lnTo>
                  <a:lnTo>
                    <a:pt x="285" y="35"/>
                  </a:lnTo>
                  <a:lnTo>
                    <a:pt x="294" y="52"/>
                  </a:lnTo>
                  <a:lnTo>
                    <a:pt x="303" y="84"/>
                  </a:lnTo>
                  <a:lnTo>
                    <a:pt x="312" y="35"/>
                  </a:lnTo>
                  <a:lnTo>
                    <a:pt x="322" y="30"/>
                  </a:lnTo>
                  <a:lnTo>
                    <a:pt x="331" y="32"/>
                  </a:lnTo>
                  <a:lnTo>
                    <a:pt x="340" y="24"/>
                  </a:lnTo>
                  <a:lnTo>
                    <a:pt x="349" y="21"/>
                  </a:lnTo>
                  <a:lnTo>
                    <a:pt x="358" y="35"/>
                  </a:lnTo>
                  <a:lnTo>
                    <a:pt x="368" y="68"/>
                  </a:lnTo>
                  <a:lnTo>
                    <a:pt x="377" y="52"/>
                  </a:lnTo>
                  <a:lnTo>
                    <a:pt x="386" y="84"/>
                  </a:lnTo>
                  <a:lnTo>
                    <a:pt x="395" y="101"/>
                  </a:lnTo>
                  <a:lnTo>
                    <a:pt x="404" y="21"/>
                  </a:lnTo>
                  <a:lnTo>
                    <a:pt x="414" y="19"/>
                  </a:lnTo>
                  <a:lnTo>
                    <a:pt x="423" y="60"/>
                  </a:lnTo>
                  <a:lnTo>
                    <a:pt x="432" y="30"/>
                  </a:lnTo>
                  <a:lnTo>
                    <a:pt x="441" y="21"/>
                  </a:lnTo>
                  <a:lnTo>
                    <a:pt x="450" y="24"/>
                  </a:lnTo>
                  <a:lnTo>
                    <a:pt x="460" y="38"/>
                  </a:lnTo>
                  <a:lnTo>
                    <a:pt x="469" y="24"/>
                  </a:lnTo>
                  <a:lnTo>
                    <a:pt x="478" y="38"/>
                  </a:lnTo>
                  <a:lnTo>
                    <a:pt x="487" y="32"/>
                  </a:lnTo>
                  <a:lnTo>
                    <a:pt x="496" y="26"/>
                  </a:lnTo>
                  <a:lnTo>
                    <a:pt x="506" y="0"/>
                  </a:lnTo>
                  <a:lnTo>
                    <a:pt x="515" y="27"/>
                  </a:lnTo>
                  <a:lnTo>
                    <a:pt x="524" y="24"/>
                  </a:lnTo>
                  <a:lnTo>
                    <a:pt x="533" y="32"/>
                  </a:lnTo>
                  <a:lnTo>
                    <a:pt x="542" y="35"/>
                  </a:lnTo>
                  <a:lnTo>
                    <a:pt x="552" y="27"/>
                  </a:lnTo>
                  <a:lnTo>
                    <a:pt x="561" y="30"/>
                  </a:lnTo>
                  <a:lnTo>
                    <a:pt x="570" y="32"/>
                  </a:lnTo>
                  <a:lnTo>
                    <a:pt x="579" y="27"/>
                  </a:lnTo>
                  <a:lnTo>
                    <a:pt x="588" y="21"/>
                  </a:lnTo>
                  <a:lnTo>
                    <a:pt x="598" y="21"/>
                  </a:lnTo>
                  <a:lnTo>
                    <a:pt x="607" y="32"/>
                  </a:lnTo>
                  <a:lnTo>
                    <a:pt x="616" y="41"/>
                  </a:lnTo>
                  <a:lnTo>
                    <a:pt x="625" y="35"/>
                  </a:lnTo>
                  <a:lnTo>
                    <a:pt x="634" y="57"/>
                  </a:lnTo>
                  <a:lnTo>
                    <a:pt x="644" y="21"/>
                  </a:lnTo>
                  <a:lnTo>
                    <a:pt x="653" y="60"/>
                  </a:lnTo>
                  <a:lnTo>
                    <a:pt x="662" y="27"/>
                  </a:lnTo>
                  <a:lnTo>
                    <a:pt x="671" y="21"/>
                  </a:lnTo>
                  <a:lnTo>
                    <a:pt x="680" y="27"/>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9713" name="Freeform 261"/>
            <p:cNvSpPr>
              <a:spLocks/>
            </p:cNvSpPr>
            <p:nvPr/>
          </p:nvSpPr>
          <p:spPr bwMode="auto">
            <a:xfrm>
              <a:off x="944" y="1717"/>
              <a:ext cx="74" cy="73"/>
            </a:xfrm>
            <a:custGeom>
              <a:avLst/>
              <a:gdLst>
                <a:gd name="T0" fmla="*/ 38 w 63"/>
                <a:gd name="T1" fmla="*/ 0 h 63"/>
                <a:gd name="T2" fmla="*/ 74 w 63"/>
                <a:gd name="T3" fmla="*/ 73 h 63"/>
                <a:gd name="T4" fmla="*/ 0 w 63"/>
                <a:gd name="T5" fmla="*/ 73 h 63"/>
                <a:gd name="T6" fmla="*/ 38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2" y="0"/>
                  </a:moveTo>
                  <a:lnTo>
                    <a:pt x="63" y="63"/>
                  </a:lnTo>
                  <a:lnTo>
                    <a:pt x="0" y="63"/>
                  </a:lnTo>
                  <a:lnTo>
                    <a:pt x="32" y="0"/>
                  </a:lnTo>
                  <a:close/>
                </a:path>
              </a:pathLst>
            </a:custGeom>
            <a:solidFill>
              <a:srgbClr val="FF0000"/>
            </a:solidFill>
            <a:ln w="6350">
              <a:solidFill>
                <a:srgbClr val="FF0000"/>
              </a:solidFill>
              <a:round/>
              <a:headEnd/>
              <a:tailEnd/>
            </a:ln>
          </p:spPr>
          <p:txBody>
            <a:bodyPr/>
            <a:lstStyle/>
            <a:p>
              <a:endParaRPr lang="de-DE"/>
            </a:p>
          </p:txBody>
        </p:sp>
        <p:sp>
          <p:nvSpPr>
            <p:cNvPr id="19714" name="Freeform 262"/>
            <p:cNvSpPr>
              <a:spLocks/>
            </p:cNvSpPr>
            <p:nvPr/>
          </p:nvSpPr>
          <p:spPr bwMode="auto">
            <a:xfrm>
              <a:off x="993" y="1817"/>
              <a:ext cx="73" cy="73"/>
            </a:xfrm>
            <a:custGeom>
              <a:avLst/>
              <a:gdLst>
                <a:gd name="T0" fmla="*/ 37 w 62"/>
                <a:gd name="T1" fmla="*/ 0 h 63"/>
                <a:gd name="T2" fmla="*/ 73 w 62"/>
                <a:gd name="T3" fmla="*/ 73 h 63"/>
                <a:gd name="T4" fmla="*/ 0 w 62"/>
                <a:gd name="T5" fmla="*/ 73 h 63"/>
                <a:gd name="T6" fmla="*/ 37 w 62"/>
                <a:gd name="T7" fmla="*/ 0 h 63"/>
                <a:gd name="T8" fmla="*/ 0 60000 65536"/>
                <a:gd name="T9" fmla="*/ 0 60000 65536"/>
                <a:gd name="T10" fmla="*/ 0 60000 65536"/>
                <a:gd name="T11" fmla="*/ 0 60000 65536"/>
                <a:gd name="T12" fmla="*/ 0 w 62"/>
                <a:gd name="T13" fmla="*/ 0 h 63"/>
                <a:gd name="T14" fmla="*/ 62 w 62"/>
                <a:gd name="T15" fmla="*/ 63 h 63"/>
              </a:gdLst>
              <a:ahLst/>
              <a:cxnLst>
                <a:cxn ang="T8">
                  <a:pos x="T0" y="T1"/>
                </a:cxn>
                <a:cxn ang="T9">
                  <a:pos x="T2" y="T3"/>
                </a:cxn>
                <a:cxn ang="T10">
                  <a:pos x="T4" y="T5"/>
                </a:cxn>
                <a:cxn ang="T11">
                  <a:pos x="T6" y="T7"/>
                </a:cxn>
              </a:cxnLst>
              <a:rect l="T12" t="T13" r="T14" b="T15"/>
              <a:pathLst>
                <a:path w="62" h="63">
                  <a:moveTo>
                    <a:pt x="31" y="0"/>
                  </a:moveTo>
                  <a:lnTo>
                    <a:pt x="62"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15" name="Freeform 263"/>
            <p:cNvSpPr>
              <a:spLocks/>
            </p:cNvSpPr>
            <p:nvPr/>
          </p:nvSpPr>
          <p:spPr bwMode="auto">
            <a:xfrm>
              <a:off x="1040" y="1744"/>
              <a:ext cx="74" cy="73"/>
            </a:xfrm>
            <a:custGeom>
              <a:avLst/>
              <a:gdLst>
                <a:gd name="T0" fmla="*/ 36 w 63"/>
                <a:gd name="T1" fmla="*/ 0 h 63"/>
                <a:gd name="T2" fmla="*/ 74 w 63"/>
                <a:gd name="T3" fmla="*/ 73 h 63"/>
                <a:gd name="T4" fmla="*/ 0 w 63"/>
                <a:gd name="T5" fmla="*/ 73 h 63"/>
                <a:gd name="T6" fmla="*/ 36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16" name="Freeform 264"/>
            <p:cNvSpPr>
              <a:spLocks/>
            </p:cNvSpPr>
            <p:nvPr/>
          </p:nvSpPr>
          <p:spPr bwMode="auto">
            <a:xfrm>
              <a:off x="1087" y="1717"/>
              <a:ext cx="74" cy="73"/>
            </a:xfrm>
            <a:custGeom>
              <a:avLst/>
              <a:gdLst>
                <a:gd name="T0" fmla="*/ 38 w 63"/>
                <a:gd name="T1" fmla="*/ 0 h 63"/>
                <a:gd name="T2" fmla="*/ 74 w 63"/>
                <a:gd name="T3" fmla="*/ 73 h 63"/>
                <a:gd name="T4" fmla="*/ 0 w 63"/>
                <a:gd name="T5" fmla="*/ 73 h 63"/>
                <a:gd name="T6" fmla="*/ 38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2" y="0"/>
                  </a:moveTo>
                  <a:lnTo>
                    <a:pt x="63" y="63"/>
                  </a:lnTo>
                  <a:lnTo>
                    <a:pt x="0" y="63"/>
                  </a:lnTo>
                  <a:lnTo>
                    <a:pt x="32" y="0"/>
                  </a:lnTo>
                  <a:close/>
                </a:path>
              </a:pathLst>
            </a:custGeom>
            <a:solidFill>
              <a:srgbClr val="FF0000"/>
            </a:solidFill>
            <a:ln w="6350">
              <a:solidFill>
                <a:srgbClr val="FF0000"/>
              </a:solidFill>
              <a:round/>
              <a:headEnd/>
              <a:tailEnd/>
            </a:ln>
          </p:spPr>
          <p:txBody>
            <a:bodyPr/>
            <a:lstStyle/>
            <a:p>
              <a:endParaRPr lang="de-DE"/>
            </a:p>
          </p:txBody>
        </p:sp>
        <p:sp>
          <p:nvSpPr>
            <p:cNvPr id="19717" name="Freeform 265"/>
            <p:cNvSpPr>
              <a:spLocks/>
            </p:cNvSpPr>
            <p:nvPr/>
          </p:nvSpPr>
          <p:spPr bwMode="auto">
            <a:xfrm>
              <a:off x="1135" y="1702"/>
              <a:ext cx="74" cy="73"/>
            </a:xfrm>
            <a:custGeom>
              <a:avLst/>
              <a:gdLst>
                <a:gd name="T0" fmla="*/ 36 w 63"/>
                <a:gd name="T1" fmla="*/ 0 h 63"/>
                <a:gd name="T2" fmla="*/ 74 w 63"/>
                <a:gd name="T3" fmla="*/ 73 h 63"/>
                <a:gd name="T4" fmla="*/ 0 w 63"/>
                <a:gd name="T5" fmla="*/ 73 h 63"/>
                <a:gd name="T6" fmla="*/ 36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18" name="Freeform 266"/>
            <p:cNvSpPr>
              <a:spLocks/>
            </p:cNvSpPr>
            <p:nvPr/>
          </p:nvSpPr>
          <p:spPr bwMode="auto">
            <a:xfrm>
              <a:off x="1188" y="1832"/>
              <a:ext cx="74" cy="73"/>
            </a:xfrm>
            <a:custGeom>
              <a:avLst/>
              <a:gdLst>
                <a:gd name="T0" fmla="*/ 36 w 63"/>
                <a:gd name="T1" fmla="*/ 0 h 63"/>
                <a:gd name="T2" fmla="*/ 74 w 63"/>
                <a:gd name="T3" fmla="*/ 73 h 63"/>
                <a:gd name="T4" fmla="*/ 0 w 63"/>
                <a:gd name="T5" fmla="*/ 73 h 63"/>
                <a:gd name="T6" fmla="*/ 36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19" name="Freeform 267"/>
            <p:cNvSpPr>
              <a:spLocks/>
            </p:cNvSpPr>
            <p:nvPr/>
          </p:nvSpPr>
          <p:spPr bwMode="auto">
            <a:xfrm>
              <a:off x="1235" y="1728"/>
              <a:ext cx="75" cy="73"/>
            </a:xfrm>
            <a:custGeom>
              <a:avLst/>
              <a:gdLst>
                <a:gd name="T0" fmla="*/ 38 w 63"/>
                <a:gd name="T1" fmla="*/ 0 h 63"/>
                <a:gd name="T2" fmla="*/ 75 w 63"/>
                <a:gd name="T3" fmla="*/ 73 h 63"/>
                <a:gd name="T4" fmla="*/ 0 w 63"/>
                <a:gd name="T5" fmla="*/ 73 h 63"/>
                <a:gd name="T6" fmla="*/ 38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2" y="0"/>
                  </a:moveTo>
                  <a:lnTo>
                    <a:pt x="63" y="63"/>
                  </a:lnTo>
                  <a:lnTo>
                    <a:pt x="0" y="63"/>
                  </a:lnTo>
                  <a:lnTo>
                    <a:pt x="32" y="0"/>
                  </a:lnTo>
                  <a:close/>
                </a:path>
              </a:pathLst>
            </a:custGeom>
            <a:solidFill>
              <a:srgbClr val="FF0000"/>
            </a:solidFill>
            <a:ln w="6350">
              <a:solidFill>
                <a:srgbClr val="FF0000"/>
              </a:solidFill>
              <a:round/>
              <a:headEnd/>
              <a:tailEnd/>
            </a:ln>
          </p:spPr>
          <p:txBody>
            <a:bodyPr/>
            <a:lstStyle/>
            <a:p>
              <a:endParaRPr lang="de-DE"/>
            </a:p>
          </p:txBody>
        </p:sp>
        <p:sp>
          <p:nvSpPr>
            <p:cNvPr id="19720" name="Freeform 268"/>
            <p:cNvSpPr>
              <a:spLocks/>
            </p:cNvSpPr>
            <p:nvPr/>
          </p:nvSpPr>
          <p:spPr bwMode="auto">
            <a:xfrm>
              <a:off x="1284" y="1717"/>
              <a:ext cx="73" cy="73"/>
            </a:xfrm>
            <a:custGeom>
              <a:avLst/>
              <a:gdLst>
                <a:gd name="T0" fmla="*/ 37 w 62"/>
                <a:gd name="T1" fmla="*/ 0 h 63"/>
                <a:gd name="T2" fmla="*/ 73 w 62"/>
                <a:gd name="T3" fmla="*/ 73 h 63"/>
                <a:gd name="T4" fmla="*/ 0 w 62"/>
                <a:gd name="T5" fmla="*/ 73 h 63"/>
                <a:gd name="T6" fmla="*/ 37 w 62"/>
                <a:gd name="T7" fmla="*/ 0 h 63"/>
                <a:gd name="T8" fmla="*/ 0 60000 65536"/>
                <a:gd name="T9" fmla="*/ 0 60000 65536"/>
                <a:gd name="T10" fmla="*/ 0 60000 65536"/>
                <a:gd name="T11" fmla="*/ 0 60000 65536"/>
                <a:gd name="T12" fmla="*/ 0 w 62"/>
                <a:gd name="T13" fmla="*/ 0 h 63"/>
                <a:gd name="T14" fmla="*/ 62 w 62"/>
                <a:gd name="T15" fmla="*/ 63 h 63"/>
              </a:gdLst>
              <a:ahLst/>
              <a:cxnLst>
                <a:cxn ang="T8">
                  <a:pos x="T0" y="T1"/>
                </a:cxn>
                <a:cxn ang="T9">
                  <a:pos x="T2" y="T3"/>
                </a:cxn>
                <a:cxn ang="T10">
                  <a:pos x="T4" y="T5"/>
                </a:cxn>
                <a:cxn ang="T11">
                  <a:pos x="T6" y="T7"/>
                </a:cxn>
              </a:cxnLst>
              <a:rect l="T12" t="T13" r="T14" b="T15"/>
              <a:pathLst>
                <a:path w="62" h="63">
                  <a:moveTo>
                    <a:pt x="31" y="0"/>
                  </a:moveTo>
                  <a:lnTo>
                    <a:pt x="62"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21" name="Freeform 269"/>
            <p:cNvSpPr>
              <a:spLocks/>
            </p:cNvSpPr>
            <p:nvPr/>
          </p:nvSpPr>
          <p:spPr bwMode="auto">
            <a:xfrm>
              <a:off x="1331" y="1859"/>
              <a:ext cx="74" cy="73"/>
            </a:xfrm>
            <a:custGeom>
              <a:avLst/>
              <a:gdLst>
                <a:gd name="T0" fmla="*/ 36 w 63"/>
                <a:gd name="T1" fmla="*/ 0 h 63"/>
                <a:gd name="T2" fmla="*/ 74 w 63"/>
                <a:gd name="T3" fmla="*/ 73 h 63"/>
                <a:gd name="T4" fmla="*/ 0 w 63"/>
                <a:gd name="T5" fmla="*/ 73 h 63"/>
                <a:gd name="T6" fmla="*/ 36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22" name="Freeform 270"/>
            <p:cNvSpPr>
              <a:spLocks/>
            </p:cNvSpPr>
            <p:nvPr/>
          </p:nvSpPr>
          <p:spPr bwMode="auto">
            <a:xfrm>
              <a:off x="1378" y="1759"/>
              <a:ext cx="74" cy="73"/>
            </a:xfrm>
            <a:custGeom>
              <a:avLst/>
              <a:gdLst>
                <a:gd name="T0" fmla="*/ 38 w 63"/>
                <a:gd name="T1" fmla="*/ 0 h 63"/>
                <a:gd name="T2" fmla="*/ 74 w 63"/>
                <a:gd name="T3" fmla="*/ 73 h 63"/>
                <a:gd name="T4" fmla="*/ 0 w 63"/>
                <a:gd name="T5" fmla="*/ 73 h 63"/>
                <a:gd name="T6" fmla="*/ 38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2" y="0"/>
                  </a:moveTo>
                  <a:lnTo>
                    <a:pt x="63" y="63"/>
                  </a:lnTo>
                  <a:lnTo>
                    <a:pt x="0" y="63"/>
                  </a:lnTo>
                  <a:lnTo>
                    <a:pt x="32" y="0"/>
                  </a:lnTo>
                  <a:close/>
                </a:path>
              </a:pathLst>
            </a:custGeom>
            <a:solidFill>
              <a:srgbClr val="FF0000"/>
            </a:solidFill>
            <a:ln w="6350">
              <a:solidFill>
                <a:srgbClr val="FF0000"/>
              </a:solidFill>
              <a:round/>
              <a:headEnd/>
              <a:tailEnd/>
            </a:ln>
          </p:spPr>
          <p:txBody>
            <a:bodyPr/>
            <a:lstStyle/>
            <a:p>
              <a:endParaRPr lang="de-DE"/>
            </a:p>
          </p:txBody>
        </p:sp>
        <p:sp>
          <p:nvSpPr>
            <p:cNvPr id="19723" name="Freeform 271"/>
            <p:cNvSpPr>
              <a:spLocks/>
            </p:cNvSpPr>
            <p:nvPr/>
          </p:nvSpPr>
          <p:spPr bwMode="auto">
            <a:xfrm>
              <a:off x="1431" y="1629"/>
              <a:ext cx="74" cy="73"/>
            </a:xfrm>
            <a:custGeom>
              <a:avLst/>
              <a:gdLst>
                <a:gd name="T0" fmla="*/ 38 w 63"/>
                <a:gd name="T1" fmla="*/ 0 h 63"/>
                <a:gd name="T2" fmla="*/ 74 w 63"/>
                <a:gd name="T3" fmla="*/ 73 h 63"/>
                <a:gd name="T4" fmla="*/ 0 w 63"/>
                <a:gd name="T5" fmla="*/ 73 h 63"/>
                <a:gd name="T6" fmla="*/ 38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2" y="0"/>
                  </a:moveTo>
                  <a:lnTo>
                    <a:pt x="63" y="63"/>
                  </a:lnTo>
                  <a:lnTo>
                    <a:pt x="0" y="63"/>
                  </a:lnTo>
                  <a:lnTo>
                    <a:pt x="32" y="0"/>
                  </a:lnTo>
                  <a:close/>
                </a:path>
              </a:pathLst>
            </a:custGeom>
            <a:solidFill>
              <a:srgbClr val="FF0000"/>
            </a:solidFill>
            <a:ln w="6350">
              <a:solidFill>
                <a:srgbClr val="FF0000"/>
              </a:solidFill>
              <a:round/>
              <a:headEnd/>
              <a:tailEnd/>
            </a:ln>
          </p:spPr>
          <p:txBody>
            <a:bodyPr/>
            <a:lstStyle/>
            <a:p>
              <a:endParaRPr lang="de-DE"/>
            </a:p>
          </p:txBody>
        </p:sp>
        <p:sp>
          <p:nvSpPr>
            <p:cNvPr id="19724" name="Freeform 272"/>
            <p:cNvSpPr>
              <a:spLocks/>
            </p:cNvSpPr>
            <p:nvPr/>
          </p:nvSpPr>
          <p:spPr bwMode="auto">
            <a:xfrm>
              <a:off x="1479" y="1619"/>
              <a:ext cx="75" cy="73"/>
            </a:xfrm>
            <a:custGeom>
              <a:avLst/>
              <a:gdLst>
                <a:gd name="T0" fmla="*/ 37 w 63"/>
                <a:gd name="T1" fmla="*/ 0 h 63"/>
                <a:gd name="T2" fmla="*/ 75 w 63"/>
                <a:gd name="T3" fmla="*/ 73 h 63"/>
                <a:gd name="T4" fmla="*/ 0 w 63"/>
                <a:gd name="T5" fmla="*/ 73 h 63"/>
                <a:gd name="T6" fmla="*/ 37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25" name="Freeform 273"/>
            <p:cNvSpPr>
              <a:spLocks/>
            </p:cNvSpPr>
            <p:nvPr/>
          </p:nvSpPr>
          <p:spPr bwMode="auto">
            <a:xfrm>
              <a:off x="1527" y="1786"/>
              <a:ext cx="74" cy="73"/>
            </a:xfrm>
            <a:custGeom>
              <a:avLst/>
              <a:gdLst>
                <a:gd name="T0" fmla="*/ 38 w 63"/>
                <a:gd name="T1" fmla="*/ 0 h 63"/>
                <a:gd name="T2" fmla="*/ 74 w 63"/>
                <a:gd name="T3" fmla="*/ 73 h 63"/>
                <a:gd name="T4" fmla="*/ 0 w 63"/>
                <a:gd name="T5" fmla="*/ 73 h 63"/>
                <a:gd name="T6" fmla="*/ 38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2" y="0"/>
                  </a:moveTo>
                  <a:lnTo>
                    <a:pt x="63" y="63"/>
                  </a:lnTo>
                  <a:lnTo>
                    <a:pt x="0" y="63"/>
                  </a:lnTo>
                  <a:lnTo>
                    <a:pt x="32" y="0"/>
                  </a:lnTo>
                  <a:close/>
                </a:path>
              </a:pathLst>
            </a:custGeom>
            <a:solidFill>
              <a:srgbClr val="FF0000"/>
            </a:solidFill>
            <a:ln w="6350">
              <a:solidFill>
                <a:srgbClr val="FF0000"/>
              </a:solidFill>
              <a:round/>
              <a:headEnd/>
              <a:tailEnd/>
            </a:ln>
          </p:spPr>
          <p:txBody>
            <a:bodyPr/>
            <a:lstStyle/>
            <a:p>
              <a:endParaRPr lang="de-DE"/>
            </a:p>
          </p:txBody>
        </p:sp>
        <p:sp>
          <p:nvSpPr>
            <p:cNvPr id="19726" name="Freeform 274"/>
            <p:cNvSpPr>
              <a:spLocks/>
            </p:cNvSpPr>
            <p:nvPr/>
          </p:nvSpPr>
          <p:spPr bwMode="auto">
            <a:xfrm>
              <a:off x="1575" y="1801"/>
              <a:ext cx="73" cy="73"/>
            </a:xfrm>
            <a:custGeom>
              <a:avLst/>
              <a:gdLst>
                <a:gd name="T0" fmla="*/ 37 w 62"/>
                <a:gd name="T1" fmla="*/ 0 h 63"/>
                <a:gd name="T2" fmla="*/ 73 w 62"/>
                <a:gd name="T3" fmla="*/ 73 h 63"/>
                <a:gd name="T4" fmla="*/ 0 w 62"/>
                <a:gd name="T5" fmla="*/ 73 h 63"/>
                <a:gd name="T6" fmla="*/ 37 w 62"/>
                <a:gd name="T7" fmla="*/ 0 h 63"/>
                <a:gd name="T8" fmla="*/ 0 60000 65536"/>
                <a:gd name="T9" fmla="*/ 0 60000 65536"/>
                <a:gd name="T10" fmla="*/ 0 60000 65536"/>
                <a:gd name="T11" fmla="*/ 0 60000 65536"/>
                <a:gd name="T12" fmla="*/ 0 w 62"/>
                <a:gd name="T13" fmla="*/ 0 h 63"/>
                <a:gd name="T14" fmla="*/ 62 w 62"/>
                <a:gd name="T15" fmla="*/ 63 h 63"/>
              </a:gdLst>
              <a:ahLst/>
              <a:cxnLst>
                <a:cxn ang="T8">
                  <a:pos x="T0" y="T1"/>
                </a:cxn>
                <a:cxn ang="T9">
                  <a:pos x="T2" y="T3"/>
                </a:cxn>
                <a:cxn ang="T10">
                  <a:pos x="T4" y="T5"/>
                </a:cxn>
                <a:cxn ang="T11">
                  <a:pos x="T6" y="T7"/>
                </a:cxn>
              </a:cxnLst>
              <a:rect l="T12" t="T13" r="T14" b="T15"/>
              <a:pathLst>
                <a:path w="62" h="63">
                  <a:moveTo>
                    <a:pt x="31" y="0"/>
                  </a:moveTo>
                  <a:lnTo>
                    <a:pt x="62"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27" name="Freeform 275"/>
            <p:cNvSpPr>
              <a:spLocks/>
            </p:cNvSpPr>
            <p:nvPr/>
          </p:nvSpPr>
          <p:spPr bwMode="auto">
            <a:xfrm>
              <a:off x="1622" y="1786"/>
              <a:ext cx="74" cy="73"/>
            </a:xfrm>
            <a:custGeom>
              <a:avLst/>
              <a:gdLst>
                <a:gd name="T0" fmla="*/ 36 w 63"/>
                <a:gd name="T1" fmla="*/ 0 h 63"/>
                <a:gd name="T2" fmla="*/ 74 w 63"/>
                <a:gd name="T3" fmla="*/ 73 h 63"/>
                <a:gd name="T4" fmla="*/ 0 w 63"/>
                <a:gd name="T5" fmla="*/ 73 h 63"/>
                <a:gd name="T6" fmla="*/ 36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28" name="Freeform 276"/>
            <p:cNvSpPr>
              <a:spLocks/>
            </p:cNvSpPr>
            <p:nvPr/>
          </p:nvSpPr>
          <p:spPr bwMode="auto">
            <a:xfrm>
              <a:off x="1675" y="1473"/>
              <a:ext cx="74" cy="73"/>
            </a:xfrm>
            <a:custGeom>
              <a:avLst/>
              <a:gdLst>
                <a:gd name="T0" fmla="*/ 36 w 63"/>
                <a:gd name="T1" fmla="*/ 0 h 63"/>
                <a:gd name="T2" fmla="*/ 74 w 63"/>
                <a:gd name="T3" fmla="*/ 73 h 63"/>
                <a:gd name="T4" fmla="*/ 0 w 63"/>
                <a:gd name="T5" fmla="*/ 73 h 63"/>
                <a:gd name="T6" fmla="*/ 36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29" name="Freeform 277"/>
            <p:cNvSpPr>
              <a:spLocks/>
            </p:cNvSpPr>
            <p:nvPr/>
          </p:nvSpPr>
          <p:spPr bwMode="auto">
            <a:xfrm>
              <a:off x="1722" y="1801"/>
              <a:ext cx="74" cy="73"/>
            </a:xfrm>
            <a:custGeom>
              <a:avLst/>
              <a:gdLst>
                <a:gd name="T0" fmla="*/ 38 w 63"/>
                <a:gd name="T1" fmla="*/ 0 h 63"/>
                <a:gd name="T2" fmla="*/ 74 w 63"/>
                <a:gd name="T3" fmla="*/ 73 h 63"/>
                <a:gd name="T4" fmla="*/ 0 w 63"/>
                <a:gd name="T5" fmla="*/ 73 h 63"/>
                <a:gd name="T6" fmla="*/ 38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2" y="0"/>
                  </a:moveTo>
                  <a:lnTo>
                    <a:pt x="63" y="63"/>
                  </a:lnTo>
                  <a:lnTo>
                    <a:pt x="0" y="63"/>
                  </a:lnTo>
                  <a:lnTo>
                    <a:pt x="32" y="0"/>
                  </a:lnTo>
                  <a:close/>
                </a:path>
              </a:pathLst>
            </a:custGeom>
            <a:solidFill>
              <a:srgbClr val="FF0000"/>
            </a:solidFill>
            <a:ln w="6350">
              <a:solidFill>
                <a:srgbClr val="FF0000"/>
              </a:solidFill>
              <a:round/>
              <a:headEnd/>
              <a:tailEnd/>
            </a:ln>
          </p:spPr>
          <p:txBody>
            <a:bodyPr/>
            <a:lstStyle/>
            <a:p>
              <a:endParaRPr lang="de-DE"/>
            </a:p>
          </p:txBody>
        </p:sp>
        <p:sp>
          <p:nvSpPr>
            <p:cNvPr id="19730" name="Freeform 278"/>
            <p:cNvSpPr>
              <a:spLocks/>
            </p:cNvSpPr>
            <p:nvPr/>
          </p:nvSpPr>
          <p:spPr bwMode="auto">
            <a:xfrm>
              <a:off x="1771" y="1702"/>
              <a:ext cx="74" cy="73"/>
            </a:xfrm>
            <a:custGeom>
              <a:avLst/>
              <a:gdLst>
                <a:gd name="T0" fmla="*/ 36 w 63"/>
                <a:gd name="T1" fmla="*/ 0 h 63"/>
                <a:gd name="T2" fmla="*/ 74 w 63"/>
                <a:gd name="T3" fmla="*/ 73 h 63"/>
                <a:gd name="T4" fmla="*/ 0 w 63"/>
                <a:gd name="T5" fmla="*/ 73 h 63"/>
                <a:gd name="T6" fmla="*/ 36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31" name="Freeform 279"/>
            <p:cNvSpPr>
              <a:spLocks/>
            </p:cNvSpPr>
            <p:nvPr/>
          </p:nvSpPr>
          <p:spPr bwMode="auto">
            <a:xfrm>
              <a:off x="1818" y="1801"/>
              <a:ext cx="74" cy="73"/>
            </a:xfrm>
            <a:custGeom>
              <a:avLst/>
              <a:gdLst>
                <a:gd name="T0" fmla="*/ 38 w 63"/>
                <a:gd name="T1" fmla="*/ 0 h 63"/>
                <a:gd name="T2" fmla="*/ 74 w 63"/>
                <a:gd name="T3" fmla="*/ 73 h 63"/>
                <a:gd name="T4" fmla="*/ 0 w 63"/>
                <a:gd name="T5" fmla="*/ 73 h 63"/>
                <a:gd name="T6" fmla="*/ 38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2" y="0"/>
                  </a:moveTo>
                  <a:lnTo>
                    <a:pt x="63" y="63"/>
                  </a:lnTo>
                  <a:lnTo>
                    <a:pt x="0" y="63"/>
                  </a:lnTo>
                  <a:lnTo>
                    <a:pt x="32" y="0"/>
                  </a:lnTo>
                  <a:close/>
                </a:path>
              </a:pathLst>
            </a:custGeom>
            <a:solidFill>
              <a:srgbClr val="FF0000"/>
            </a:solidFill>
            <a:ln w="6350">
              <a:solidFill>
                <a:srgbClr val="FF0000"/>
              </a:solidFill>
              <a:round/>
              <a:headEnd/>
              <a:tailEnd/>
            </a:ln>
          </p:spPr>
          <p:txBody>
            <a:bodyPr/>
            <a:lstStyle/>
            <a:p>
              <a:endParaRPr lang="de-DE"/>
            </a:p>
          </p:txBody>
        </p:sp>
        <p:sp>
          <p:nvSpPr>
            <p:cNvPr id="19732" name="Freeform 280"/>
            <p:cNvSpPr>
              <a:spLocks/>
            </p:cNvSpPr>
            <p:nvPr/>
          </p:nvSpPr>
          <p:spPr bwMode="auto">
            <a:xfrm>
              <a:off x="1865" y="1390"/>
              <a:ext cx="74" cy="73"/>
            </a:xfrm>
            <a:custGeom>
              <a:avLst/>
              <a:gdLst>
                <a:gd name="T0" fmla="*/ 38 w 63"/>
                <a:gd name="T1" fmla="*/ 0 h 63"/>
                <a:gd name="T2" fmla="*/ 74 w 63"/>
                <a:gd name="T3" fmla="*/ 73 h 63"/>
                <a:gd name="T4" fmla="*/ 0 w 63"/>
                <a:gd name="T5" fmla="*/ 73 h 63"/>
                <a:gd name="T6" fmla="*/ 38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2" y="0"/>
                  </a:moveTo>
                  <a:lnTo>
                    <a:pt x="63" y="63"/>
                  </a:lnTo>
                  <a:lnTo>
                    <a:pt x="0" y="63"/>
                  </a:lnTo>
                  <a:lnTo>
                    <a:pt x="32" y="0"/>
                  </a:lnTo>
                  <a:close/>
                </a:path>
              </a:pathLst>
            </a:custGeom>
            <a:solidFill>
              <a:srgbClr val="FF0000"/>
            </a:solidFill>
            <a:ln w="6350">
              <a:solidFill>
                <a:srgbClr val="FF0000"/>
              </a:solidFill>
              <a:round/>
              <a:headEnd/>
              <a:tailEnd/>
            </a:ln>
          </p:spPr>
          <p:txBody>
            <a:bodyPr/>
            <a:lstStyle/>
            <a:p>
              <a:endParaRPr lang="de-DE"/>
            </a:p>
          </p:txBody>
        </p:sp>
        <p:sp>
          <p:nvSpPr>
            <p:cNvPr id="19733" name="Freeform 281"/>
            <p:cNvSpPr>
              <a:spLocks/>
            </p:cNvSpPr>
            <p:nvPr/>
          </p:nvSpPr>
          <p:spPr bwMode="auto">
            <a:xfrm>
              <a:off x="1918" y="1488"/>
              <a:ext cx="74" cy="73"/>
            </a:xfrm>
            <a:custGeom>
              <a:avLst/>
              <a:gdLst>
                <a:gd name="T0" fmla="*/ 38 w 63"/>
                <a:gd name="T1" fmla="*/ 0 h 63"/>
                <a:gd name="T2" fmla="*/ 74 w 63"/>
                <a:gd name="T3" fmla="*/ 73 h 63"/>
                <a:gd name="T4" fmla="*/ 0 w 63"/>
                <a:gd name="T5" fmla="*/ 73 h 63"/>
                <a:gd name="T6" fmla="*/ 38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2" y="0"/>
                  </a:moveTo>
                  <a:lnTo>
                    <a:pt x="63" y="63"/>
                  </a:lnTo>
                  <a:lnTo>
                    <a:pt x="0" y="63"/>
                  </a:lnTo>
                  <a:lnTo>
                    <a:pt x="32" y="0"/>
                  </a:lnTo>
                  <a:close/>
                </a:path>
              </a:pathLst>
            </a:custGeom>
            <a:solidFill>
              <a:srgbClr val="FF0000"/>
            </a:solidFill>
            <a:ln w="6350">
              <a:solidFill>
                <a:srgbClr val="FF0000"/>
              </a:solidFill>
              <a:round/>
              <a:headEnd/>
              <a:tailEnd/>
            </a:ln>
          </p:spPr>
          <p:txBody>
            <a:bodyPr/>
            <a:lstStyle/>
            <a:p>
              <a:endParaRPr lang="de-DE"/>
            </a:p>
          </p:txBody>
        </p:sp>
        <p:sp>
          <p:nvSpPr>
            <p:cNvPr id="19734" name="Freeform 282"/>
            <p:cNvSpPr>
              <a:spLocks/>
            </p:cNvSpPr>
            <p:nvPr/>
          </p:nvSpPr>
          <p:spPr bwMode="auto">
            <a:xfrm>
              <a:off x="1966" y="1374"/>
              <a:ext cx="74" cy="72"/>
            </a:xfrm>
            <a:custGeom>
              <a:avLst/>
              <a:gdLst>
                <a:gd name="T0" fmla="*/ 36 w 63"/>
                <a:gd name="T1" fmla="*/ 0 h 63"/>
                <a:gd name="T2" fmla="*/ 74 w 63"/>
                <a:gd name="T3" fmla="*/ 72 h 63"/>
                <a:gd name="T4" fmla="*/ 0 w 63"/>
                <a:gd name="T5" fmla="*/ 72 h 63"/>
                <a:gd name="T6" fmla="*/ 36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35" name="Freeform 283"/>
            <p:cNvSpPr>
              <a:spLocks/>
            </p:cNvSpPr>
            <p:nvPr/>
          </p:nvSpPr>
          <p:spPr bwMode="auto">
            <a:xfrm>
              <a:off x="2013" y="1415"/>
              <a:ext cx="75" cy="73"/>
            </a:xfrm>
            <a:custGeom>
              <a:avLst/>
              <a:gdLst>
                <a:gd name="T0" fmla="*/ 38 w 63"/>
                <a:gd name="T1" fmla="*/ 0 h 63"/>
                <a:gd name="T2" fmla="*/ 75 w 63"/>
                <a:gd name="T3" fmla="*/ 73 h 63"/>
                <a:gd name="T4" fmla="*/ 0 w 63"/>
                <a:gd name="T5" fmla="*/ 73 h 63"/>
                <a:gd name="T6" fmla="*/ 38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2" y="0"/>
                  </a:moveTo>
                  <a:lnTo>
                    <a:pt x="63" y="63"/>
                  </a:lnTo>
                  <a:lnTo>
                    <a:pt x="0" y="63"/>
                  </a:lnTo>
                  <a:lnTo>
                    <a:pt x="32" y="0"/>
                  </a:lnTo>
                  <a:close/>
                </a:path>
              </a:pathLst>
            </a:custGeom>
            <a:solidFill>
              <a:srgbClr val="FF0000"/>
            </a:solidFill>
            <a:ln w="6350">
              <a:solidFill>
                <a:srgbClr val="FF0000"/>
              </a:solidFill>
              <a:round/>
              <a:headEnd/>
              <a:tailEnd/>
            </a:ln>
          </p:spPr>
          <p:txBody>
            <a:bodyPr/>
            <a:lstStyle/>
            <a:p>
              <a:endParaRPr lang="de-DE"/>
            </a:p>
          </p:txBody>
        </p:sp>
        <p:sp>
          <p:nvSpPr>
            <p:cNvPr id="19736" name="Freeform 284"/>
            <p:cNvSpPr>
              <a:spLocks/>
            </p:cNvSpPr>
            <p:nvPr/>
          </p:nvSpPr>
          <p:spPr bwMode="auto">
            <a:xfrm>
              <a:off x="2062" y="1374"/>
              <a:ext cx="73" cy="72"/>
            </a:xfrm>
            <a:custGeom>
              <a:avLst/>
              <a:gdLst>
                <a:gd name="T0" fmla="*/ 37 w 62"/>
                <a:gd name="T1" fmla="*/ 0 h 63"/>
                <a:gd name="T2" fmla="*/ 73 w 62"/>
                <a:gd name="T3" fmla="*/ 72 h 63"/>
                <a:gd name="T4" fmla="*/ 0 w 62"/>
                <a:gd name="T5" fmla="*/ 72 h 63"/>
                <a:gd name="T6" fmla="*/ 37 w 62"/>
                <a:gd name="T7" fmla="*/ 0 h 63"/>
                <a:gd name="T8" fmla="*/ 0 60000 65536"/>
                <a:gd name="T9" fmla="*/ 0 60000 65536"/>
                <a:gd name="T10" fmla="*/ 0 60000 65536"/>
                <a:gd name="T11" fmla="*/ 0 60000 65536"/>
                <a:gd name="T12" fmla="*/ 0 w 62"/>
                <a:gd name="T13" fmla="*/ 0 h 63"/>
                <a:gd name="T14" fmla="*/ 62 w 62"/>
                <a:gd name="T15" fmla="*/ 63 h 63"/>
              </a:gdLst>
              <a:ahLst/>
              <a:cxnLst>
                <a:cxn ang="T8">
                  <a:pos x="T0" y="T1"/>
                </a:cxn>
                <a:cxn ang="T9">
                  <a:pos x="T2" y="T3"/>
                </a:cxn>
                <a:cxn ang="T10">
                  <a:pos x="T4" y="T5"/>
                </a:cxn>
                <a:cxn ang="T11">
                  <a:pos x="T6" y="T7"/>
                </a:cxn>
              </a:cxnLst>
              <a:rect l="T12" t="T13" r="T14" b="T15"/>
              <a:pathLst>
                <a:path w="62" h="63">
                  <a:moveTo>
                    <a:pt x="31" y="0"/>
                  </a:moveTo>
                  <a:lnTo>
                    <a:pt x="62"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37" name="Freeform 285"/>
            <p:cNvSpPr>
              <a:spLocks/>
            </p:cNvSpPr>
            <p:nvPr/>
          </p:nvSpPr>
          <p:spPr bwMode="auto">
            <a:xfrm>
              <a:off x="2109" y="1717"/>
              <a:ext cx="74" cy="73"/>
            </a:xfrm>
            <a:custGeom>
              <a:avLst/>
              <a:gdLst>
                <a:gd name="T0" fmla="*/ 36 w 63"/>
                <a:gd name="T1" fmla="*/ 0 h 63"/>
                <a:gd name="T2" fmla="*/ 74 w 63"/>
                <a:gd name="T3" fmla="*/ 73 h 63"/>
                <a:gd name="T4" fmla="*/ 0 w 63"/>
                <a:gd name="T5" fmla="*/ 73 h 63"/>
                <a:gd name="T6" fmla="*/ 36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38" name="Freeform 286"/>
            <p:cNvSpPr>
              <a:spLocks/>
            </p:cNvSpPr>
            <p:nvPr/>
          </p:nvSpPr>
          <p:spPr bwMode="auto">
            <a:xfrm>
              <a:off x="2162" y="1363"/>
              <a:ext cx="74" cy="73"/>
            </a:xfrm>
            <a:custGeom>
              <a:avLst/>
              <a:gdLst>
                <a:gd name="T0" fmla="*/ 36 w 63"/>
                <a:gd name="T1" fmla="*/ 0 h 63"/>
                <a:gd name="T2" fmla="*/ 74 w 63"/>
                <a:gd name="T3" fmla="*/ 73 h 63"/>
                <a:gd name="T4" fmla="*/ 0 w 63"/>
                <a:gd name="T5" fmla="*/ 73 h 63"/>
                <a:gd name="T6" fmla="*/ 36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39" name="Freeform 287"/>
            <p:cNvSpPr>
              <a:spLocks/>
            </p:cNvSpPr>
            <p:nvPr/>
          </p:nvSpPr>
          <p:spPr bwMode="auto">
            <a:xfrm>
              <a:off x="2209" y="1332"/>
              <a:ext cx="74" cy="73"/>
            </a:xfrm>
            <a:custGeom>
              <a:avLst/>
              <a:gdLst>
                <a:gd name="T0" fmla="*/ 38 w 63"/>
                <a:gd name="T1" fmla="*/ 0 h 63"/>
                <a:gd name="T2" fmla="*/ 74 w 63"/>
                <a:gd name="T3" fmla="*/ 73 h 63"/>
                <a:gd name="T4" fmla="*/ 0 w 63"/>
                <a:gd name="T5" fmla="*/ 73 h 63"/>
                <a:gd name="T6" fmla="*/ 38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2" y="0"/>
                  </a:moveTo>
                  <a:lnTo>
                    <a:pt x="63" y="63"/>
                  </a:lnTo>
                  <a:lnTo>
                    <a:pt x="0" y="63"/>
                  </a:lnTo>
                  <a:lnTo>
                    <a:pt x="32" y="0"/>
                  </a:lnTo>
                  <a:close/>
                </a:path>
              </a:pathLst>
            </a:custGeom>
            <a:solidFill>
              <a:srgbClr val="FF0000"/>
            </a:solidFill>
            <a:ln w="6350">
              <a:solidFill>
                <a:srgbClr val="FF0000"/>
              </a:solidFill>
              <a:round/>
              <a:headEnd/>
              <a:tailEnd/>
            </a:ln>
          </p:spPr>
          <p:txBody>
            <a:bodyPr/>
            <a:lstStyle/>
            <a:p>
              <a:endParaRPr lang="de-DE"/>
            </a:p>
          </p:txBody>
        </p:sp>
        <p:sp>
          <p:nvSpPr>
            <p:cNvPr id="19740" name="Freeform 288"/>
            <p:cNvSpPr>
              <a:spLocks/>
            </p:cNvSpPr>
            <p:nvPr/>
          </p:nvSpPr>
          <p:spPr bwMode="auto">
            <a:xfrm>
              <a:off x="2257" y="1348"/>
              <a:ext cx="75" cy="73"/>
            </a:xfrm>
            <a:custGeom>
              <a:avLst/>
              <a:gdLst>
                <a:gd name="T0" fmla="*/ 37 w 63"/>
                <a:gd name="T1" fmla="*/ 0 h 63"/>
                <a:gd name="T2" fmla="*/ 75 w 63"/>
                <a:gd name="T3" fmla="*/ 73 h 63"/>
                <a:gd name="T4" fmla="*/ 0 w 63"/>
                <a:gd name="T5" fmla="*/ 73 h 63"/>
                <a:gd name="T6" fmla="*/ 37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41" name="Freeform 289"/>
            <p:cNvSpPr>
              <a:spLocks/>
            </p:cNvSpPr>
            <p:nvPr/>
          </p:nvSpPr>
          <p:spPr bwMode="auto">
            <a:xfrm>
              <a:off x="2305" y="1348"/>
              <a:ext cx="74" cy="73"/>
            </a:xfrm>
            <a:custGeom>
              <a:avLst/>
              <a:gdLst>
                <a:gd name="T0" fmla="*/ 38 w 63"/>
                <a:gd name="T1" fmla="*/ 0 h 63"/>
                <a:gd name="T2" fmla="*/ 74 w 63"/>
                <a:gd name="T3" fmla="*/ 73 h 63"/>
                <a:gd name="T4" fmla="*/ 0 w 63"/>
                <a:gd name="T5" fmla="*/ 73 h 63"/>
                <a:gd name="T6" fmla="*/ 38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2" y="0"/>
                  </a:moveTo>
                  <a:lnTo>
                    <a:pt x="63" y="63"/>
                  </a:lnTo>
                  <a:lnTo>
                    <a:pt x="0" y="63"/>
                  </a:lnTo>
                  <a:lnTo>
                    <a:pt x="32" y="0"/>
                  </a:lnTo>
                  <a:close/>
                </a:path>
              </a:pathLst>
            </a:custGeom>
            <a:solidFill>
              <a:srgbClr val="FF0000"/>
            </a:solidFill>
            <a:ln w="6350">
              <a:solidFill>
                <a:srgbClr val="FF0000"/>
              </a:solidFill>
              <a:round/>
              <a:headEnd/>
              <a:tailEnd/>
            </a:ln>
          </p:spPr>
          <p:txBody>
            <a:bodyPr/>
            <a:lstStyle/>
            <a:p>
              <a:endParaRPr lang="de-DE"/>
            </a:p>
          </p:txBody>
        </p:sp>
        <p:sp>
          <p:nvSpPr>
            <p:cNvPr id="19742" name="Freeform 290"/>
            <p:cNvSpPr>
              <a:spLocks/>
            </p:cNvSpPr>
            <p:nvPr/>
          </p:nvSpPr>
          <p:spPr bwMode="auto">
            <a:xfrm>
              <a:off x="2353" y="1306"/>
              <a:ext cx="73" cy="73"/>
            </a:xfrm>
            <a:custGeom>
              <a:avLst/>
              <a:gdLst>
                <a:gd name="T0" fmla="*/ 37 w 62"/>
                <a:gd name="T1" fmla="*/ 0 h 63"/>
                <a:gd name="T2" fmla="*/ 73 w 62"/>
                <a:gd name="T3" fmla="*/ 73 h 63"/>
                <a:gd name="T4" fmla="*/ 0 w 62"/>
                <a:gd name="T5" fmla="*/ 73 h 63"/>
                <a:gd name="T6" fmla="*/ 37 w 62"/>
                <a:gd name="T7" fmla="*/ 0 h 63"/>
                <a:gd name="T8" fmla="*/ 0 60000 65536"/>
                <a:gd name="T9" fmla="*/ 0 60000 65536"/>
                <a:gd name="T10" fmla="*/ 0 60000 65536"/>
                <a:gd name="T11" fmla="*/ 0 60000 65536"/>
                <a:gd name="T12" fmla="*/ 0 w 62"/>
                <a:gd name="T13" fmla="*/ 0 h 63"/>
                <a:gd name="T14" fmla="*/ 62 w 62"/>
                <a:gd name="T15" fmla="*/ 63 h 63"/>
              </a:gdLst>
              <a:ahLst/>
              <a:cxnLst>
                <a:cxn ang="T8">
                  <a:pos x="T0" y="T1"/>
                </a:cxn>
                <a:cxn ang="T9">
                  <a:pos x="T2" y="T3"/>
                </a:cxn>
                <a:cxn ang="T10">
                  <a:pos x="T4" y="T5"/>
                </a:cxn>
                <a:cxn ang="T11">
                  <a:pos x="T6" y="T7"/>
                </a:cxn>
              </a:cxnLst>
              <a:rect l="T12" t="T13" r="T14" b="T15"/>
              <a:pathLst>
                <a:path w="62" h="63">
                  <a:moveTo>
                    <a:pt x="31" y="0"/>
                  </a:moveTo>
                  <a:lnTo>
                    <a:pt x="62"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43" name="Freeform 291"/>
            <p:cNvSpPr>
              <a:spLocks/>
            </p:cNvSpPr>
            <p:nvPr/>
          </p:nvSpPr>
          <p:spPr bwMode="auto">
            <a:xfrm>
              <a:off x="2405" y="1390"/>
              <a:ext cx="74" cy="73"/>
            </a:xfrm>
            <a:custGeom>
              <a:avLst/>
              <a:gdLst>
                <a:gd name="T0" fmla="*/ 38 w 63"/>
                <a:gd name="T1" fmla="*/ 0 h 63"/>
                <a:gd name="T2" fmla="*/ 74 w 63"/>
                <a:gd name="T3" fmla="*/ 73 h 63"/>
                <a:gd name="T4" fmla="*/ 0 w 63"/>
                <a:gd name="T5" fmla="*/ 73 h 63"/>
                <a:gd name="T6" fmla="*/ 38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2" y="0"/>
                  </a:moveTo>
                  <a:lnTo>
                    <a:pt x="63" y="63"/>
                  </a:lnTo>
                  <a:lnTo>
                    <a:pt x="0" y="63"/>
                  </a:lnTo>
                  <a:lnTo>
                    <a:pt x="32" y="0"/>
                  </a:lnTo>
                  <a:close/>
                </a:path>
              </a:pathLst>
            </a:custGeom>
            <a:solidFill>
              <a:srgbClr val="FF0000"/>
            </a:solidFill>
            <a:ln w="6350">
              <a:solidFill>
                <a:srgbClr val="FF0000"/>
              </a:solidFill>
              <a:round/>
              <a:headEnd/>
              <a:tailEnd/>
            </a:ln>
          </p:spPr>
          <p:txBody>
            <a:bodyPr/>
            <a:lstStyle/>
            <a:p>
              <a:endParaRPr lang="de-DE"/>
            </a:p>
          </p:txBody>
        </p:sp>
        <p:sp>
          <p:nvSpPr>
            <p:cNvPr id="19744" name="Freeform 292"/>
            <p:cNvSpPr>
              <a:spLocks/>
            </p:cNvSpPr>
            <p:nvPr/>
          </p:nvSpPr>
          <p:spPr bwMode="auto">
            <a:xfrm>
              <a:off x="2453" y="1275"/>
              <a:ext cx="74" cy="73"/>
            </a:xfrm>
            <a:custGeom>
              <a:avLst/>
              <a:gdLst>
                <a:gd name="T0" fmla="*/ 36 w 63"/>
                <a:gd name="T1" fmla="*/ 0 h 63"/>
                <a:gd name="T2" fmla="*/ 74 w 63"/>
                <a:gd name="T3" fmla="*/ 73 h 63"/>
                <a:gd name="T4" fmla="*/ 0 w 63"/>
                <a:gd name="T5" fmla="*/ 73 h 63"/>
                <a:gd name="T6" fmla="*/ 36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45" name="Freeform 293"/>
            <p:cNvSpPr>
              <a:spLocks/>
            </p:cNvSpPr>
            <p:nvPr/>
          </p:nvSpPr>
          <p:spPr bwMode="auto">
            <a:xfrm>
              <a:off x="2500" y="1363"/>
              <a:ext cx="74" cy="73"/>
            </a:xfrm>
            <a:custGeom>
              <a:avLst/>
              <a:gdLst>
                <a:gd name="T0" fmla="*/ 38 w 63"/>
                <a:gd name="T1" fmla="*/ 0 h 63"/>
                <a:gd name="T2" fmla="*/ 74 w 63"/>
                <a:gd name="T3" fmla="*/ 73 h 63"/>
                <a:gd name="T4" fmla="*/ 0 w 63"/>
                <a:gd name="T5" fmla="*/ 73 h 63"/>
                <a:gd name="T6" fmla="*/ 38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2" y="0"/>
                  </a:moveTo>
                  <a:lnTo>
                    <a:pt x="63" y="63"/>
                  </a:lnTo>
                  <a:lnTo>
                    <a:pt x="0" y="63"/>
                  </a:lnTo>
                  <a:lnTo>
                    <a:pt x="32" y="0"/>
                  </a:lnTo>
                  <a:close/>
                </a:path>
              </a:pathLst>
            </a:custGeom>
            <a:solidFill>
              <a:srgbClr val="FF0000"/>
            </a:solidFill>
            <a:ln w="6350">
              <a:solidFill>
                <a:srgbClr val="FF0000"/>
              </a:solidFill>
              <a:round/>
              <a:headEnd/>
              <a:tailEnd/>
            </a:ln>
          </p:spPr>
          <p:txBody>
            <a:bodyPr/>
            <a:lstStyle/>
            <a:p>
              <a:endParaRPr lang="de-DE"/>
            </a:p>
          </p:txBody>
        </p:sp>
        <p:sp>
          <p:nvSpPr>
            <p:cNvPr id="19746" name="Freeform 294"/>
            <p:cNvSpPr>
              <a:spLocks/>
            </p:cNvSpPr>
            <p:nvPr/>
          </p:nvSpPr>
          <p:spPr bwMode="auto">
            <a:xfrm>
              <a:off x="2549" y="1530"/>
              <a:ext cx="74" cy="73"/>
            </a:xfrm>
            <a:custGeom>
              <a:avLst/>
              <a:gdLst>
                <a:gd name="T0" fmla="*/ 36 w 63"/>
                <a:gd name="T1" fmla="*/ 0 h 63"/>
                <a:gd name="T2" fmla="*/ 74 w 63"/>
                <a:gd name="T3" fmla="*/ 73 h 63"/>
                <a:gd name="T4" fmla="*/ 0 w 63"/>
                <a:gd name="T5" fmla="*/ 73 h 63"/>
                <a:gd name="T6" fmla="*/ 36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47" name="Freeform 295"/>
            <p:cNvSpPr>
              <a:spLocks/>
            </p:cNvSpPr>
            <p:nvPr/>
          </p:nvSpPr>
          <p:spPr bwMode="auto">
            <a:xfrm>
              <a:off x="2596" y="1275"/>
              <a:ext cx="74" cy="73"/>
            </a:xfrm>
            <a:custGeom>
              <a:avLst/>
              <a:gdLst>
                <a:gd name="T0" fmla="*/ 38 w 63"/>
                <a:gd name="T1" fmla="*/ 0 h 63"/>
                <a:gd name="T2" fmla="*/ 74 w 63"/>
                <a:gd name="T3" fmla="*/ 73 h 63"/>
                <a:gd name="T4" fmla="*/ 0 w 63"/>
                <a:gd name="T5" fmla="*/ 73 h 63"/>
                <a:gd name="T6" fmla="*/ 38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2" y="0"/>
                  </a:moveTo>
                  <a:lnTo>
                    <a:pt x="63" y="63"/>
                  </a:lnTo>
                  <a:lnTo>
                    <a:pt x="0" y="63"/>
                  </a:lnTo>
                  <a:lnTo>
                    <a:pt x="32" y="0"/>
                  </a:lnTo>
                  <a:close/>
                </a:path>
              </a:pathLst>
            </a:custGeom>
            <a:solidFill>
              <a:srgbClr val="FF0000"/>
            </a:solidFill>
            <a:ln w="6350">
              <a:solidFill>
                <a:srgbClr val="FF0000"/>
              </a:solidFill>
              <a:round/>
              <a:headEnd/>
              <a:tailEnd/>
            </a:ln>
          </p:spPr>
          <p:txBody>
            <a:bodyPr/>
            <a:lstStyle/>
            <a:p>
              <a:endParaRPr lang="de-DE"/>
            </a:p>
          </p:txBody>
        </p:sp>
        <p:sp>
          <p:nvSpPr>
            <p:cNvPr id="19748" name="Freeform 296"/>
            <p:cNvSpPr>
              <a:spLocks/>
            </p:cNvSpPr>
            <p:nvPr/>
          </p:nvSpPr>
          <p:spPr bwMode="auto">
            <a:xfrm>
              <a:off x="2649" y="1248"/>
              <a:ext cx="74" cy="73"/>
            </a:xfrm>
            <a:custGeom>
              <a:avLst/>
              <a:gdLst>
                <a:gd name="T0" fmla="*/ 36 w 63"/>
                <a:gd name="T1" fmla="*/ 0 h 63"/>
                <a:gd name="T2" fmla="*/ 74 w 63"/>
                <a:gd name="T3" fmla="*/ 73 h 63"/>
                <a:gd name="T4" fmla="*/ 0 w 63"/>
                <a:gd name="T5" fmla="*/ 73 h 63"/>
                <a:gd name="T6" fmla="*/ 36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49" name="Freeform 297"/>
            <p:cNvSpPr>
              <a:spLocks/>
            </p:cNvSpPr>
            <p:nvPr/>
          </p:nvSpPr>
          <p:spPr bwMode="auto">
            <a:xfrm>
              <a:off x="2696" y="1259"/>
              <a:ext cx="74" cy="73"/>
            </a:xfrm>
            <a:custGeom>
              <a:avLst/>
              <a:gdLst>
                <a:gd name="T0" fmla="*/ 38 w 63"/>
                <a:gd name="T1" fmla="*/ 0 h 63"/>
                <a:gd name="T2" fmla="*/ 74 w 63"/>
                <a:gd name="T3" fmla="*/ 73 h 63"/>
                <a:gd name="T4" fmla="*/ 0 w 63"/>
                <a:gd name="T5" fmla="*/ 73 h 63"/>
                <a:gd name="T6" fmla="*/ 38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2" y="0"/>
                  </a:moveTo>
                  <a:lnTo>
                    <a:pt x="63" y="63"/>
                  </a:lnTo>
                  <a:lnTo>
                    <a:pt x="0" y="63"/>
                  </a:lnTo>
                  <a:lnTo>
                    <a:pt x="32" y="0"/>
                  </a:lnTo>
                  <a:close/>
                </a:path>
              </a:pathLst>
            </a:custGeom>
            <a:solidFill>
              <a:srgbClr val="FF0000"/>
            </a:solidFill>
            <a:ln w="6350">
              <a:solidFill>
                <a:srgbClr val="FF0000"/>
              </a:solidFill>
              <a:round/>
              <a:headEnd/>
              <a:tailEnd/>
            </a:ln>
          </p:spPr>
          <p:txBody>
            <a:bodyPr/>
            <a:lstStyle/>
            <a:p>
              <a:endParaRPr lang="de-DE"/>
            </a:p>
          </p:txBody>
        </p:sp>
        <p:sp>
          <p:nvSpPr>
            <p:cNvPr id="19750" name="Freeform 298"/>
            <p:cNvSpPr>
              <a:spLocks/>
            </p:cNvSpPr>
            <p:nvPr/>
          </p:nvSpPr>
          <p:spPr bwMode="auto">
            <a:xfrm>
              <a:off x="2744" y="1217"/>
              <a:ext cx="74" cy="73"/>
            </a:xfrm>
            <a:custGeom>
              <a:avLst/>
              <a:gdLst>
                <a:gd name="T0" fmla="*/ 36 w 63"/>
                <a:gd name="T1" fmla="*/ 0 h 63"/>
                <a:gd name="T2" fmla="*/ 74 w 63"/>
                <a:gd name="T3" fmla="*/ 73 h 63"/>
                <a:gd name="T4" fmla="*/ 0 w 63"/>
                <a:gd name="T5" fmla="*/ 73 h 63"/>
                <a:gd name="T6" fmla="*/ 36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51" name="Freeform 299"/>
            <p:cNvSpPr>
              <a:spLocks/>
            </p:cNvSpPr>
            <p:nvPr/>
          </p:nvSpPr>
          <p:spPr bwMode="auto">
            <a:xfrm>
              <a:off x="2791" y="1202"/>
              <a:ext cx="75" cy="73"/>
            </a:xfrm>
            <a:custGeom>
              <a:avLst/>
              <a:gdLst>
                <a:gd name="T0" fmla="*/ 38 w 63"/>
                <a:gd name="T1" fmla="*/ 0 h 63"/>
                <a:gd name="T2" fmla="*/ 75 w 63"/>
                <a:gd name="T3" fmla="*/ 73 h 63"/>
                <a:gd name="T4" fmla="*/ 0 w 63"/>
                <a:gd name="T5" fmla="*/ 73 h 63"/>
                <a:gd name="T6" fmla="*/ 38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2" y="0"/>
                  </a:moveTo>
                  <a:lnTo>
                    <a:pt x="63" y="63"/>
                  </a:lnTo>
                  <a:lnTo>
                    <a:pt x="0" y="63"/>
                  </a:lnTo>
                  <a:lnTo>
                    <a:pt x="32" y="0"/>
                  </a:lnTo>
                  <a:close/>
                </a:path>
              </a:pathLst>
            </a:custGeom>
            <a:solidFill>
              <a:srgbClr val="FF0000"/>
            </a:solidFill>
            <a:ln w="6350">
              <a:solidFill>
                <a:srgbClr val="FF0000"/>
              </a:solidFill>
              <a:round/>
              <a:headEnd/>
              <a:tailEnd/>
            </a:ln>
          </p:spPr>
          <p:txBody>
            <a:bodyPr/>
            <a:lstStyle/>
            <a:p>
              <a:endParaRPr lang="de-DE"/>
            </a:p>
          </p:txBody>
        </p:sp>
        <p:sp>
          <p:nvSpPr>
            <p:cNvPr id="19752" name="Freeform 300"/>
            <p:cNvSpPr>
              <a:spLocks/>
            </p:cNvSpPr>
            <p:nvPr/>
          </p:nvSpPr>
          <p:spPr bwMode="auto">
            <a:xfrm>
              <a:off x="2840" y="1275"/>
              <a:ext cx="74" cy="73"/>
            </a:xfrm>
            <a:custGeom>
              <a:avLst/>
              <a:gdLst>
                <a:gd name="T0" fmla="*/ 36 w 63"/>
                <a:gd name="T1" fmla="*/ 0 h 63"/>
                <a:gd name="T2" fmla="*/ 74 w 63"/>
                <a:gd name="T3" fmla="*/ 73 h 63"/>
                <a:gd name="T4" fmla="*/ 0 w 63"/>
                <a:gd name="T5" fmla="*/ 73 h 63"/>
                <a:gd name="T6" fmla="*/ 36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53" name="Freeform 301"/>
            <p:cNvSpPr>
              <a:spLocks/>
            </p:cNvSpPr>
            <p:nvPr/>
          </p:nvSpPr>
          <p:spPr bwMode="auto">
            <a:xfrm>
              <a:off x="2893" y="1446"/>
              <a:ext cx="73" cy="73"/>
            </a:xfrm>
            <a:custGeom>
              <a:avLst/>
              <a:gdLst>
                <a:gd name="T0" fmla="*/ 37 w 62"/>
                <a:gd name="T1" fmla="*/ 0 h 63"/>
                <a:gd name="T2" fmla="*/ 73 w 62"/>
                <a:gd name="T3" fmla="*/ 73 h 63"/>
                <a:gd name="T4" fmla="*/ 0 w 62"/>
                <a:gd name="T5" fmla="*/ 73 h 63"/>
                <a:gd name="T6" fmla="*/ 37 w 62"/>
                <a:gd name="T7" fmla="*/ 0 h 63"/>
                <a:gd name="T8" fmla="*/ 0 60000 65536"/>
                <a:gd name="T9" fmla="*/ 0 60000 65536"/>
                <a:gd name="T10" fmla="*/ 0 60000 65536"/>
                <a:gd name="T11" fmla="*/ 0 60000 65536"/>
                <a:gd name="T12" fmla="*/ 0 w 62"/>
                <a:gd name="T13" fmla="*/ 0 h 63"/>
                <a:gd name="T14" fmla="*/ 62 w 62"/>
                <a:gd name="T15" fmla="*/ 63 h 63"/>
              </a:gdLst>
              <a:ahLst/>
              <a:cxnLst>
                <a:cxn ang="T8">
                  <a:pos x="T0" y="T1"/>
                </a:cxn>
                <a:cxn ang="T9">
                  <a:pos x="T2" y="T3"/>
                </a:cxn>
                <a:cxn ang="T10">
                  <a:pos x="T4" y="T5"/>
                </a:cxn>
                <a:cxn ang="T11">
                  <a:pos x="T6" y="T7"/>
                </a:cxn>
              </a:cxnLst>
              <a:rect l="T12" t="T13" r="T14" b="T15"/>
              <a:pathLst>
                <a:path w="62" h="63">
                  <a:moveTo>
                    <a:pt x="31" y="0"/>
                  </a:moveTo>
                  <a:lnTo>
                    <a:pt x="62"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54" name="Freeform 302"/>
            <p:cNvSpPr>
              <a:spLocks/>
            </p:cNvSpPr>
            <p:nvPr/>
          </p:nvSpPr>
          <p:spPr bwMode="auto">
            <a:xfrm>
              <a:off x="2940" y="1363"/>
              <a:ext cx="74" cy="73"/>
            </a:xfrm>
            <a:custGeom>
              <a:avLst/>
              <a:gdLst>
                <a:gd name="T0" fmla="*/ 36 w 63"/>
                <a:gd name="T1" fmla="*/ 0 h 63"/>
                <a:gd name="T2" fmla="*/ 74 w 63"/>
                <a:gd name="T3" fmla="*/ 73 h 63"/>
                <a:gd name="T4" fmla="*/ 0 w 63"/>
                <a:gd name="T5" fmla="*/ 73 h 63"/>
                <a:gd name="T6" fmla="*/ 36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55" name="Freeform 303"/>
            <p:cNvSpPr>
              <a:spLocks/>
            </p:cNvSpPr>
            <p:nvPr/>
          </p:nvSpPr>
          <p:spPr bwMode="auto">
            <a:xfrm>
              <a:off x="2987" y="1530"/>
              <a:ext cx="74" cy="73"/>
            </a:xfrm>
            <a:custGeom>
              <a:avLst/>
              <a:gdLst>
                <a:gd name="T0" fmla="*/ 38 w 63"/>
                <a:gd name="T1" fmla="*/ 0 h 63"/>
                <a:gd name="T2" fmla="*/ 74 w 63"/>
                <a:gd name="T3" fmla="*/ 73 h 63"/>
                <a:gd name="T4" fmla="*/ 0 w 63"/>
                <a:gd name="T5" fmla="*/ 73 h 63"/>
                <a:gd name="T6" fmla="*/ 38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2" y="0"/>
                  </a:moveTo>
                  <a:lnTo>
                    <a:pt x="63" y="63"/>
                  </a:lnTo>
                  <a:lnTo>
                    <a:pt x="0" y="63"/>
                  </a:lnTo>
                  <a:lnTo>
                    <a:pt x="32" y="0"/>
                  </a:lnTo>
                  <a:close/>
                </a:path>
              </a:pathLst>
            </a:custGeom>
            <a:solidFill>
              <a:srgbClr val="FF0000"/>
            </a:solidFill>
            <a:ln w="6350">
              <a:solidFill>
                <a:srgbClr val="FF0000"/>
              </a:solidFill>
              <a:round/>
              <a:headEnd/>
              <a:tailEnd/>
            </a:ln>
          </p:spPr>
          <p:txBody>
            <a:bodyPr/>
            <a:lstStyle/>
            <a:p>
              <a:endParaRPr lang="de-DE"/>
            </a:p>
          </p:txBody>
        </p:sp>
        <p:sp>
          <p:nvSpPr>
            <p:cNvPr id="19756" name="Freeform 304"/>
            <p:cNvSpPr>
              <a:spLocks/>
            </p:cNvSpPr>
            <p:nvPr/>
          </p:nvSpPr>
          <p:spPr bwMode="auto">
            <a:xfrm>
              <a:off x="3035" y="1619"/>
              <a:ext cx="75" cy="73"/>
            </a:xfrm>
            <a:custGeom>
              <a:avLst/>
              <a:gdLst>
                <a:gd name="T0" fmla="*/ 37 w 63"/>
                <a:gd name="T1" fmla="*/ 0 h 63"/>
                <a:gd name="T2" fmla="*/ 75 w 63"/>
                <a:gd name="T3" fmla="*/ 73 h 63"/>
                <a:gd name="T4" fmla="*/ 0 w 63"/>
                <a:gd name="T5" fmla="*/ 73 h 63"/>
                <a:gd name="T6" fmla="*/ 37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57" name="Freeform 305"/>
            <p:cNvSpPr>
              <a:spLocks/>
            </p:cNvSpPr>
            <p:nvPr/>
          </p:nvSpPr>
          <p:spPr bwMode="auto">
            <a:xfrm>
              <a:off x="3083" y="1202"/>
              <a:ext cx="74" cy="73"/>
            </a:xfrm>
            <a:custGeom>
              <a:avLst/>
              <a:gdLst>
                <a:gd name="T0" fmla="*/ 38 w 63"/>
                <a:gd name="T1" fmla="*/ 0 h 63"/>
                <a:gd name="T2" fmla="*/ 74 w 63"/>
                <a:gd name="T3" fmla="*/ 73 h 63"/>
                <a:gd name="T4" fmla="*/ 0 w 63"/>
                <a:gd name="T5" fmla="*/ 73 h 63"/>
                <a:gd name="T6" fmla="*/ 38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2" y="0"/>
                  </a:moveTo>
                  <a:lnTo>
                    <a:pt x="63" y="63"/>
                  </a:lnTo>
                  <a:lnTo>
                    <a:pt x="0" y="63"/>
                  </a:lnTo>
                  <a:lnTo>
                    <a:pt x="32" y="0"/>
                  </a:lnTo>
                  <a:close/>
                </a:path>
              </a:pathLst>
            </a:custGeom>
            <a:solidFill>
              <a:srgbClr val="FF0000"/>
            </a:solidFill>
            <a:ln w="6350">
              <a:solidFill>
                <a:srgbClr val="FF0000"/>
              </a:solidFill>
              <a:round/>
              <a:headEnd/>
              <a:tailEnd/>
            </a:ln>
          </p:spPr>
          <p:txBody>
            <a:bodyPr/>
            <a:lstStyle/>
            <a:p>
              <a:endParaRPr lang="de-DE"/>
            </a:p>
          </p:txBody>
        </p:sp>
        <p:sp>
          <p:nvSpPr>
            <p:cNvPr id="19758" name="Freeform 306"/>
            <p:cNvSpPr>
              <a:spLocks/>
            </p:cNvSpPr>
            <p:nvPr/>
          </p:nvSpPr>
          <p:spPr bwMode="auto">
            <a:xfrm>
              <a:off x="3136" y="1192"/>
              <a:ext cx="74" cy="73"/>
            </a:xfrm>
            <a:custGeom>
              <a:avLst/>
              <a:gdLst>
                <a:gd name="T0" fmla="*/ 38 w 63"/>
                <a:gd name="T1" fmla="*/ 0 h 63"/>
                <a:gd name="T2" fmla="*/ 74 w 63"/>
                <a:gd name="T3" fmla="*/ 73 h 63"/>
                <a:gd name="T4" fmla="*/ 0 w 63"/>
                <a:gd name="T5" fmla="*/ 73 h 63"/>
                <a:gd name="T6" fmla="*/ 38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2" y="0"/>
                  </a:moveTo>
                  <a:lnTo>
                    <a:pt x="63" y="63"/>
                  </a:lnTo>
                  <a:lnTo>
                    <a:pt x="0" y="63"/>
                  </a:lnTo>
                  <a:lnTo>
                    <a:pt x="32" y="0"/>
                  </a:lnTo>
                  <a:close/>
                </a:path>
              </a:pathLst>
            </a:custGeom>
            <a:solidFill>
              <a:srgbClr val="FF0000"/>
            </a:solidFill>
            <a:ln w="6350">
              <a:solidFill>
                <a:srgbClr val="FF0000"/>
              </a:solidFill>
              <a:round/>
              <a:headEnd/>
              <a:tailEnd/>
            </a:ln>
          </p:spPr>
          <p:txBody>
            <a:bodyPr/>
            <a:lstStyle/>
            <a:p>
              <a:endParaRPr lang="de-DE"/>
            </a:p>
          </p:txBody>
        </p:sp>
        <p:sp>
          <p:nvSpPr>
            <p:cNvPr id="19759" name="Freeform 307"/>
            <p:cNvSpPr>
              <a:spLocks/>
            </p:cNvSpPr>
            <p:nvPr/>
          </p:nvSpPr>
          <p:spPr bwMode="auto">
            <a:xfrm>
              <a:off x="3184" y="1405"/>
              <a:ext cx="73" cy="73"/>
            </a:xfrm>
            <a:custGeom>
              <a:avLst/>
              <a:gdLst>
                <a:gd name="T0" fmla="*/ 37 w 62"/>
                <a:gd name="T1" fmla="*/ 0 h 63"/>
                <a:gd name="T2" fmla="*/ 73 w 62"/>
                <a:gd name="T3" fmla="*/ 73 h 63"/>
                <a:gd name="T4" fmla="*/ 0 w 62"/>
                <a:gd name="T5" fmla="*/ 73 h 63"/>
                <a:gd name="T6" fmla="*/ 37 w 62"/>
                <a:gd name="T7" fmla="*/ 0 h 63"/>
                <a:gd name="T8" fmla="*/ 0 60000 65536"/>
                <a:gd name="T9" fmla="*/ 0 60000 65536"/>
                <a:gd name="T10" fmla="*/ 0 60000 65536"/>
                <a:gd name="T11" fmla="*/ 0 60000 65536"/>
                <a:gd name="T12" fmla="*/ 0 w 62"/>
                <a:gd name="T13" fmla="*/ 0 h 63"/>
                <a:gd name="T14" fmla="*/ 62 w 62"/>
                <a:gd name="T15" fmla="*/ 63 h 63"/>
              </a:gdLst>
              <a:ahLst/>
              <a:cxnLst>
                <a:cxn ang="T8">
                  <a:pos x="T0" y="T1"/>
                </a:cxn>
                <a:cxn ang="T9">
                  <a:pos x="T2" y="T3"/>
                </a:cxn>
                <a:cxn ang="T10">
                  <a:pos x="T4" y="T5"/>
                </a:cxn>
                <a:cxn ang="T11">
                  <a:pos x="T6" y="T7"/>
                </a:cxn>
              </a:cxnLst>
              <a:rect l="T12" t="T13" r="T14" b="T15"/>
              <a:pathLst>
                <a:path w="62" h="63">
                  <a:moveTo>
                    <a:pt x="31" y="0"/>
                  </a:moveTo>
                  <a:lnTo>
                    <a:pt x="62"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60" name="Freeform 308"/>
            <p:cNvSpPr>
              <a:spLocks/>
            </p:cNvSpPr>
            <p:nvPr/>
          </p:nvSpPr>
          <p:spPr bwMode="auto">
            <a:xfrm>
              <a:off x="3231" y="1248"/>
              <a:ext cx="74" cy="73"/>
            </a:xfrm>
            <a:custGeom>
              <a:avLst/>
              <a:gdLst>
                <a:gd name="T0" fmla="*/ 36 w 63"/>
                <a:gd name="T1" fmla="*/ 0 h 63"/>
                <a:gd name="T2" fmla="*/ 74 w 63"/>
                <a:gd name="T3" fmla="*/ 73 h 63"/>
                <a:gd name="T4" fmla="*/ 0 w 63"/>
                <a:gd name="T5" fmla="*/ 73 h 63"/>
                <a:gd name="T6" fmla="*/ 36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61" name="Freeform 309"/>
            <p:cNvSpPr>
              <a:spLocks/>
            </p:cNvSpPr>
            <p:nvPr/>
          </p:nvSpPr>
          <p:spPr bwMode="auto">
            <a:xfrm>
              <a:off x="3278" y="1202"/>
              <a:ext cx="74" cy="73"/>
            </a:xfrm>
            <a:custGeom>
              <a:avLst/>
              <a:gdLst>
                <a:gd name="T0" fmla="*/ 38 w 63"/>
                <a:gd name="T1" fmla="*/ 0 h 63"/>
                <a:gd name="T2" fmla="*/ 74 w 63"/>
                <a:gd name="T3" fmla="*/ 73 h 63"/>
                <a:gd name="T4" fmla="*/ 0 w 63"/>
                <a:gd name="T5" fmla="*/ 73 h 63"/>
                <a:gd name="T6" fmla="*/ 38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2" y="0"/>
                  </a:moveTo>
                  <a:lnTo>
                    <a:pt x="63" y="63"/>
                  </a:lnTo>
                  <a:lnTo>
                    <a:pt x="0" y="63"/>
                  </a:lnTo>
                  <a:lnTo>
                    <a:pt x="32" y="0"/>
                  </a:lnTo>
                  <a:close/>
                </a:path>
              </a:pathLst>
            </a:custGeom>
            <a:solidFill>
              <a:srgbClr val="FF0000"/>
            </a:solidFill>
            <a:ln w="6350">
              <a:solidFill>
                <a:srgbClr val="FF0000"/>
              </a:solidFill>
              <a:round/>
              <a:headEnd/>
              <a:tailEnd/>
            </a:ln>
          </p:spPr>
          <p:txBody>
            <a:bodyPr/>
            <a:lstStyle/>
            <a:p>
              <a:endParaRPr lang="de-DE"/>
            </a:p>
          </p:txBody>
        </p:sp>
        <p:sp>
          <p:nvSpPr>
            <p:cNvPr id="19762" name="Freeform 310"/>
            <p:cNvSpPr>
              <a:spLocks/>
            </p:cNvSpPr>
            <p:nvPr/>
          </p:nvSpPr>
          <p:spPr bwMode="auto">
            <a:xfrm>
              <a:off x="3327" y="1217"/>
              <a:ext cx="74" cy="73"/>
            </a:xfrm>
            <a:custGeom>
              <a:avLst/>
              <a:gdLst>
                <a:gd name="T0" fmla="*/ 36 w 63"/>
                <a:gd name="T1" fmla="*/ 0 h 63"/>
                <a:gd name="T2" fmla="*/ 74 w 63"/>
                <a:gd name="T3" fmla="*/ 73 h 63"/>
                <a:gd name="T4" fmla="*/ 0 w 63"/>
                <a:gd name="T5" fmla="*/ 73 h 63"/>
                <a:gd name="T6" fmla="*/ 36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63" name="Freeform 311"/>
            <p:cNvSpPr>
              <a:spLocks/>
            </p:cNvSpPr>
            <p:nvPr/>
          </p:nvSpPr>
          <p:spPr bwMode="auto">
            <a:xfrm>
              <a:off x="3380" y="1290"/>
              <a:ext cx="74" cy="73"/>
            </a:xfrm>
            <a:custGeom>
              <a:avLst/>
              <a:gdLst>
                <a:gd name="T0" fmla="*/ 36 w 63"/>
                <a:gd name="T1" fmla="*/ 0 h 63"/>
                <a:gd name="T2" fmla="*/ 74 w 63"/>
                <a:gd name="T3" fmla="*/ 73 h 63"/>
                <a:gd name="T4" fmla="*/ 0 w 63"/>
                <a:gd name="T5" fmla="*/ 73 h 63"/>
                <a:gd name="T6" fmla="*/ 36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64" name="Freeform 312"/>
            <p:cNvSpPr>
              <a:spLocks/>
            </p:cNvSpPr>
            <p:nvPr/>
          </p:nvSpPr>
          <p:spPr bwMode="auto">
            <a:xfrm>
              <a:off x="3427" y="1217"/>
              <a:ext cx="74" cy="73"/>
            </a:xfrm>
            <a:custGeom>
              <a:avLst/>
              <a:gdLst>
                <a:gd name="T0" fmla="*/ 36 w 63"/>
                <a:gd name="T1" fmla="*/ 0 h 63"/>
                <a:gd name="T2" fmla="*/ 74 w 63"/>
                <a:gd name="T3" fmla="*/ 73 h 63"/>
                <a:gd name="T4" fmla="*/ 0 w 63"/>
                <a:gd name="T5" fmla="*/ 73 h 63"/>
                <a:gd name="T6" fmla="*/ 36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65" name="Freeform 313"/>
            <p:cNvSpPr>
              <a:spLocks/>
            </p:cNvSpPr>
            <p:nvPr/>
          </p:nvSpPr>
          <p:spPr bwMode="auto">
            <a:xfrm>
              <a:off x="3474" y="1290"/>
              <a:ext cx="74" cy="73"/>
            </a:xfrm>
            <a:custGeom>
              <a:avLst/>
              <a:gdLst>
                <a:gd name="T0" fmla="*/ 38 w 63"/>
                <a:gd name="T1" fmla="*/ 0 h 63"/>
                <a:gd name="T2" fmla="*/ 74 w 63"/>
                <a:gd name="T3" fmla="*/ 73 h 63"/>
                <a:gd name="T4" fmla="*/ 0 w 63"/>
                <a:gd name="T5" fmla="*/ 73 h 63"/>
                <a:gd name="T6" fmla="*/ 38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2" y="0"/>
                  </a:moveTo>
                  <a:lnTo>
                    <a:pt x="63" y="63"/>
                  </a:lnTo>
                  <a:lnTo>
                    <a:pt x="0" y="63"/>
                  </a:lnTo>
                  <a:lnTo>
                    <a:pt x="32" y="0"/>
                  </a:lnTo>
                  <a:close/>
                </a:path>
              </a:pathLst>
            </a:custGeom>
            <a:solidFill>
              <a:srgbClr val="FF0000"/>
            </a:solidFill>
            <a:ln w="6350">
              <a:solidFill>
                <a:srgbClr val="FF0000"/>
              </a:solidFill>
              <a:round/>
              <a:headEnd/>
              <a:tailEnd/>
            </a:ln>
          </p:spPr>
          <p:txBody>
            <a:bodyPr/>
            <a:lstStyle/>
            <a:p>
              <a:endParaRPr lang="de-DE"/>
            </a:p>
          </p:txBody>
        </p:sp>
        <p:sp>
          <p:nvSpPr>
            <p:cNvPr id="19766" name="Freeform 314"/>
            <p:cNvSpPr>
              <a:spLocks/>
            </p:cNvSpPr>
            <p:nvPr/>
          </p:nvSpPr>
          <p:spPr bwMode="auto">
            <a:xfrm>
              <a:off x="3522" y="1259"/>
              <a:ext cx="74" cy="73"/>
            </a:xfrm>
            <a:custGeom>
              <a:avLst/>
              <a:gdLst>
                <a:gd name="T0" fmla="*/ 36 w 63"/>
                <a:gd name="T1" fmla="*/ 0 h 63"/>
                <a:gd name="T2" fmla="*/ 74 w 63"/>
                <a:gd name="T3" fmla="*/ 73 h 63"/>
                <a:gd name="T4" fmla="*/ 0 w 63"/>
                <a:gd name="T5" fmla="*/ 73 h 63"/>
                <a:gd name="T6" fmla="*/ 36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67" name="Freeform 315"/>
            <p:cNvSpPr>
              <a:spLocks/>
            </p:cNvSpPr>
            <p:nvPr/>
          </p:nvSpPr>
          <p:spPr bwMode="auto">
            <a:xfrm>
              <a:off x="3569" y="1228"/>
              <a:ext cx="75" cy="73"/>
            </a:xfrm>
            <a:custGeom>
              <a:avLst/>
              <a:gdLst>
                <a:gd name="T0" fmla="*/ 38 w 63"/>
                <a:gd name="T1" fmla="*/ 0 h 63"/>
                <a:gd name="T2" fmla="*/ 75 w 63"/>
                <a:gd name="T3" fmla="*/ 73 h 63"/>
                <a:gd name="T4" fmla="*/ 0 w 63"/>
                <a:gd name="T5" fmla="*/ 73 h 63"/>
                <a:gd name="T6" fmla="*/ 38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2" y="0"/>
                  </a:moveTo>
                  <a:lnTo>
                    <a:pt x="63" y="63"/>
                  </a:lnTo>
                  <a:lnTo>
                    <a:pt x="0" y="63"/>
                  </a:lnTo>
                  <a:lnTo>
                    <a:pt x="32" y="0"/>
                  </a:lnTo>
                  <a:close/>
                </a:path>
              </a:pathLst>
            </a:custGeom>
            <a:solidFill>
              <a:srgbClr val="FF0000"/>
            </a:solidFill>
            <a:ln w="6350">
              <a:solidFill>
                <a:srgbClr val="FF0000"/>
              </a:solidFill>
              <a:round/>
              <a:headEnd/>
              <a:tailEnd/>
            </a:ln>
          </p:spPr>
          <p:txBody>
            <a:bodyPr/>
            <a:lstStyle/>
            <a:p>
              <a:endParaRPr lang="de-DE"/>
            </a:p>
          </p:txBody>
        </p:sp>
        <p:sp>
          <p:nvSpPr>
            <p:cNvPr id="19768" name="Freeform 316"/>
            <p:cNvSpPr>
              <a:spLocks/>
            </p:cNvSpPr>
            <p:nvPr/>
          </p:nvSpPr>
          <p:spPr bwMode="auto">
            <a:xfrm>
              <a:off x="3622" y="1092"/>
              <a:ext cx="75" cy="73"/>
            </a:xfrm>
            <a:custGeom>
              <a:avLst/>
              <a:gdLst>
                <a:gd name="T0" fmla="*/ 38 w 63"/>
                <a:gd name="T1" fmla="*/ 0 h 63"/>
                <a:gd name="T2" fmla="*/ 75 w 63"/>
                <a:gd name="T3" fmla="*/ 73 h 63"/>
                <a:gd name="T4" fmla="*/ 0 w 63"/>
                <a:gd name="T5" fmla="*/ 73 h 63"/>
                <a:gd name="T6" fmla="*/ 38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2" y="0"/>
                  </a:moveTo>
                  <a:lnTo>
                    <a:pt x="63" y="63"/>
                  </a:lnTo>
                  <a:lnTo>
                    <a:pt x="0" y="63"/>
                  </a:lnTo>
                  <a:lnTo>
                    <a:pt x="32" y="0"/>
                  </a:lnTo>
                  <a:close/>
                </a:path>
              </a:pathLst>
            </a:custGeom>
            <a:solidFill>
              <a:srgbClr val="FF0000"/>
            </a:solidFill>
            <a:ln w="6350">
              <a:solidFill>
                <a:srgbClr val="FF0000"/>
              </a:solidFill>
              <a:round/>
              <a:headEnd/>
              <a:tailEnd/>
            </a:ln>
          </p:spPr>
          <p:txBody>
            <a:bodyPr/>
            <a:lstStyle/>
            <a:p>
              <a:endParaRPr lang="de-DE"/>
            </a:p>
          </p:txBody>
        </p:sp>
        <p:sp>
          <p:nvSpPr>
            <p:cNvPr id="19769" name="Freeform 317"/>
            <p:cNvSpPr>
              <a:spLocks/>
            </p:cNvSpPr>
            <p:nvPr/>
          </p:nvSpPr>
          <p:spPr bwMode="auto">
            <a:xfrm>
              <a:off x="3671" y="1233"/>
              <a:ext cx="73" cy="73"/>
            </a:xfrm>
            <a:custGeom>
              <a:avLst/>
              <a:gdLst>
                <a:gd name="T0" fmla="*/ 37 w 62"/>
                <a:gd name="T1" fmla="*/ 0 h 63"/>
                <a:gd name="T2" fmla="*/ 73 w 62"/>
                <a:gd name="T3" fmla="*/ 73 h 63"/>
                <a:gd name="T4" fmla="*/ 0 w 62"/>
                <a:gd name="T5" fmla="*/ 73 h 63"/>
                <a:gd name="T6" fmla="*/ 37 w 62"/>
                <a:gd name="T7" fmla="*/ 0 h 63"/>
                <a:gd name="T8" fmla="*/ 0 60000 65536"/>
                <a:gd name="T9" fmla="*/ 0 60000 65536"/>
                <a:gd name="T10" fmla="*/ 0 60000 65536"/>
                <a:gd name="T11" fmla="*/ 0 60000 65536"/>
                <a:gd name="T12" fmla="*/ 0 w 62"/>
                <a:gd name="T13" fmla="*/ 0 h 63"/>
                <a:gd name="T14" fmla="*/ 62 w 62"/>
                <a:gd name="T15" fmla="*/ 63 h 63"/>
              </a:gdLst>
              <a:ahLst/>
              <a:cxnLst>
                <a:cxn ang="T8">
                  <a:pos x="T0" y="T1"/>
                </a:cxn>
                <a:cxn ang="T9">
                  <a:pos x="T2" y="T3"/>
                </a:cxn>
                <a:cxn ang="T10">
                  <a:pos x="T4" y="T5"/>
                </a:cxn>
                <a:cxn ang="T11">
                  <a:pos x="T6" y="T7"/>
                </a:cxn>
              </a:cxnLst>
              <a:rect l="T12" t="T13" r="T14" b="T15"/>
              <a:pathLst>
                <a:path w="62" h="63">
                  <a:moveTo>
                    <a:pt x="31" y="0"/>
                  </a:moveTo>
                  <a:lnTo>
                    <a:pt x="62"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70" name="Freeform 318"/>
            <p:cNvSpPr>
              <a:spLocks/>
            </p:cNvSpPr>
            <p:nvPr/>
          </p:nvSpPr>
          <p:spPr bwMode="auto">
            <a:xfrm>
              <a:off x="3718" y="1217"/>
              <a:ext cx="74" cy="73"/>
            </a:xfrm>
            <a:custGeom>
              <a:avLst/>
              <a:gdLst>
                <a:gd name="T0" fmla="*/ 36 w 63"/>
                <a:gd name="T1" fmla="*/ 0 h 63"/>
                <a:gd name="T2" fmla="*/ 74 w 63"/>
                <a:gd name="T3" fmla="*/ 73 h 63"/>
                <a:gd name="T4" fmla="*/ 0 w 63"/>
                <a:gd name="T5" fmla="*/ 73 h 63"/>
                <a:gd name="T6" fmla="*/ 36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71" name="Freeform 319"/>
            <p:cNvSpPr>
              <a:spLocks/>
            </p:cNvSpPr>
            <p:nvPr/>
          </p:nvSpPr>
          <p:spPr bwMode="auto">
            <a:xfrm>
              <a:off x="3765" y="1259"/>
              <a:ext cx="74" cy="73"/>
            </a:xfrm>
            <a:custGeom>
              <a:avLst/>
              <a:gdLst>
                <a:gd name="T0" fmla="*/ 38 w 63"/>
                <a:gd name="T1" fmla="*/ 0 h 63"/>
                <a:gd name="T2" fmla="*/ 74 w 63"/>
                <a:gd name="T3" fmla="*/ 73 h 63"/>
                <a:gd name="T4" fmla="*/ 0 w 63"/>
                <a:gd name="T5" fmla="*/ 73 h 63"/>
                <a:gd name="T6" fmla="*/ 38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2" y="0"/>
                  </a:moveTo>
                  <a:lnTo>
                    <a:pt x="63" y="63"/>
                  </a:lnTo>
                  <a:lnTo>
                    <a:pt x="0" y="63"/>
                  </a:lnTo>
                  <a:lnTo>
                    <a:pt x="32" y="0"/>
                  </a:lnTo>
                  <a:close/>
                </a:path>
              </a:pathLst>
            </a:custGeom>
            <a:solidFill>
              <a:srgbClr val="FF0000"/>
            </a:solidFill>
            <a:ln w="6350">
              <a:solidFill>
                <a:srgbClr val="FF0000"/>
              </a:solidFill>
              <a:round/>
              <a:headEnd/>
              <a:tailEnd/>
            </a:ln>
          </p:spPr>
          <p:txBody>
            <a:bodyPr/>
            <a:lstStyle/>
            <a:p>
              <a:endParaRPr lang="de-DE"/>
            </a:p>
          </p:txBody>
        </p:sp>
        <p:sp>
          <p:nvSpPr>
            <p:cNvPr id="19772" name="Freeform 320"/>
            <p:cNvSpPr>
              <a:spLocks/>
            </p:cNvSpPr>
            <p:nvPr/>
          </p:nvSpPr>
          <p:spPr bwMode="auto">
            <a:xfrm>
              <a:off x="3813" y="1275"/>
              <a:ext cx="75" cy="73"/>
            </a:xfrm>
            <a:custGeom>
              <a:avLst/>
              <a:gdLst>
                <a:gd name="T0" fmla="*/ 37 w 63"/>
                <a:gd name="T1" fmla="*/ 0 h 63"/>
                <a:gd name="T2" fmla="*/ 75 w 63"/>
                <a:gd name="T3" fmla="*/ 73 h 63"/>
                <a:gd name="T4" fmla="*/ 0 w 63"/>
                <a:gd name="T5" fmla="*/ 73 h 63"/>
                <a:gd name="T6" fmla="*/ 37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73" name="Freeform 321"/>
            <p:cNvSpPr>
              <a:spLocks/>
            </p:cNvSpPr>
            <p:nvPr/>
          </p:nvSpPr>
          <p:spPr bwMode="auto">
            <a:xfrm>
              <a:off x="3866" y="1233"/>
              <a:ext cx="75" cy="73"/>
            </a:xfrm>
            <a:custGeom>
              <a:avLst/>
              <a:gdLst>
                <a:gd name="T0" fmla="*/ 37 w 63"/>
                <a:gd name="T1" fmla="*/ 0 h 63"/>
                <a:gd name="T2" fmla="*/ 75 w 63"/>
                <a:gd name="T3" fmla="*/ 73 h 63"/>
                <a:gd name="T4" fmla="*/ 0 w 63"/>
                <a:gd name="T5" fmla="*/ 73 h 63"/>
                <a:gd name="T6" fmla="*/ 37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74" name="Freeform 322"/>
            <p:cNvSpPr>
              <a:spLocks/>
            </p:cNvSpPr>
            <p:nvPr/>
          </p:nvSpPr>
          <p:spPr bwMode="auto">
            <a:xfrm>
              <a:off x="3914" y="1248"/>
              <a:ext cx="74" cy="73"/>
            </a:xfrm>
            <a:custGeom>
              <a:avLst/>
              <a:gdLst>
                <a:gd name="T0" fmla="*/ 38 w 63"/>
                <a:gd name="T1" fmla="*/ 0 h 63"/>
                <a:gd name="T2" fmla="*/ 74 w 63"/>
                <a:gd name="T3" fmla="*/ 73 h 63"/>
                <a:gd name="T4" fmla="*/ 0 w 63"/>
                <a:gd name="T5" fmla="*/ 73 h 63"/>
                <a:gd name="T6" fmla="*/ 38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2" y="0"/>
                  </a:moveTo>
                  <a:lnTo>
                    <a:pt x="63" y="63"/>
                  </a:lnTo>
                  <a:lnTo>
                    <a:pt x="0" y="63"/>
                  </a:lnTo>
                  <a:lnTo>
                    <a:pt x="32" y="0"/>
                  </a:lnTo>
                  <a:close/>
                </a:path>
              </a:pathLst>
            </a:custGeom>
            <a:solidFill>
              <a:srgbClr val="FF0000"/>
            </a:solidFill>
            <a:ln w="6350">
              <a:solidFill>
                <a:srgbClr val="FF0000"/>
              </a:solidFill>
              <a:round/>
              <a:headEnd/>
              <a:tailEnd/>
            </a:ln>
          </p:spPr>
          <p:txBody>
            <a:bodyPr/>
            <a:lstStyle/>
            <a:p>
              <a:endParaRPr lang="de-DE"/>
            </a:p>
          </p:txBody>
        </p:sp>
        <p:sp>
          <p:nvSpPr>
            <p:cNvPr id="19775" name="Freeform 323"/>
            <p:cNvSpPr>
              <a:spLocks/>
            </p:cNvSpPr>
            <p:nvPr/>
          </p:nvSpPr>
          <p:spPr bwMode="auto">
            <a:xfrm>
              <a:off x="3962" y="1259"/>
              <a:ext cx="73" cy="73"/>
            </a:xfrm>
            <a:custGeom>
              <a:avLst/>
              <a:gdLst>
                <a:gd name="T0" fmla="*/ 37 w 62"/>
                <a:gd name="T1" fmla="*/ 0 h 63"/>
                <a:gd name="T2" fmla="*/ 73 w 62"/>
                <a:gd name="T3" fmla="*/ 73 h 63"/>
                <a:gd name="T4" fmla="*/ 0 w 62"/>
                <a:gd name="T5" fmla="*/ 73 h 63"/>
                <a:gd name="T6" fmla="*/ 37 w 62"/>
                <a:gd name="T7" fmla="*/ 0 h 63"/>
                <a:gd name="T8" fmla="*/ 0 60000 65536"/>
                <a:gd name="T9" fmla="*/ 0 60000 65536"/>
                <a:gd name="T10" fmla="*/ 0 60000 65536"/>
                <a:gd name="T11" fmla="*/ 0 60000 65536"/>
                <a:gd name="T12" fmla="*/ 0 w 62"/>
                <a:gd name="T13" fmla="*/ 0 h 63"/>
                <a:gd name="T14" fmla="*/ 62 w 62"/>
                <a:gd name="T15" fmla="*/ 63 h 63"/>
              </a:gdLst>
              <a:ahLst/>
              <a:cxnLst>
                <a:cxn ang="T8">
                  <a:pos x="T0" y="T1"/>
                </a:cxn>
                <a:cxn ang="T9">
                  <a:pos x="T2" y="T3"/>
                </a:cxn>
                <a:cxn ang="T10">
                  <a:pos x="T4" y="T5"/>
                </a:cxn>
                <a:cxn ang="T11">
                  <a:pos x="T6" y="T7"/>
                </a:cxn>
              </a:cxnLst>
              <a:rect l="T12" t="T13" r="T14" b="T15"/>
              <a:pathLst>
                <a:path w="62" h="63">
                  <a:moveTo>
                    <a:pt x="31" y="0"/>
                  </a:moveTo>
                  <a:lnTo>
                    <a:pt x="62"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76" name="Freeform 324"/>
            <p:cNvSpPr>
              <a:spLocks/>
            </p:cNvSpPr>
            <p:nvPr/>
          </p:nvSpPr>
          <p:spPr bwMode="auto">
            <a:xfrm>
              <a:off x="4009" y="1233"/>
              <a:ext cx="74" cy="73"/>
            </a:xfrm>
            <a:custGeom>
              <a:avLst/>
              <a:gdLst>
                <a:gd name="T0" fmla="*/ 36 w 63"/>
                <a:gd name="T1" fmla="*/ 0 h 63"/>
                <a:gd name="T2" fmla="*/ 74 w 63"/>
                <a:gd name="T3" fmla="*/ 73 h 63"/>
                <a:gd name="T4" fmla="*/ 0 w 63"/>
                <a:gd name="T5" fmla="*/ 73 h 63"/>
                <a:gd name="T6" fmla="*/ 36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77" name="Freeform 325"/>
            <p:cNvSpPr>
              <a:spLocks/>
            </p:cNvSpPr>
            <p:nvPr/>
          </p:nvSpPr>
          <p:spPr bwMode="auto">
            <a:xfrm>
              <a:off x="4056" y="1202"/>
              <a:ext cx="74" cy="73"/>
            </a:xfrm>
            <a:custGeom>
              <a:avLst/>
              <a:gdLst>
                <a:gd name="T0" fmla="*/ 38 w 63"/>
                <a:gd name="T1" fmla="*/ 0 h 63"/>
                <a:gd name="T2" fmla="*/ 74 w 63"/>
                <a:gd name="T3" fmla="*/ 73 h 63"/>
                <a:gd name="T4" fmla="*/ 0 w 63"/>
                <a:gd name="T5" fmla="*/ 73 h 63"/>
                <a:gd name="T6" fmla="*/ 38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2" y="0"/>
                  </a:moveTo>
                  <a:lnTo>
                    <a:pt x="63" y="63"/>
                  </a:lnTo>
                  <a:lnTo>
                    <a:pt x="0" y="63"/>
                  </a:lnTo>
                  <a:lnTo>
                    <a:pt x="32" y="0"/>
                  </a:lnTo>
                  <a:close/>
                </a:path>
              </a:pathLst>
            </a:custGeom>
            <a:solidFill>
              <a:srgbClr val="FF0000"/>
            </a:solidFill>
            <a:ln w="6350">
              <a:solidFill>
                <a:srgbClr val="FF0000"/>
              </a:solidFill>
              <a:round/>
              <a:headEnd/>
              <a:tailEnd/>
            </a:ln>
          </p:spPr>
          <p:txBody>
            <a:bodyPr/>
            <a:lstStyle/>
            <a:p>
              <a:endParaRPr lang="de-DE"/>
            </a:p>
          </p:txBody>
        </p:sp>
        <p:sp>
          <p:nvSpPr>
            <p:cNvPr id="19778" name="Freeform 326"/>
            <p:cNvSpPr>
              <a:spLocks/>
            </p:cNvSpPr>
            <p:nvPr/>
          </p:nvSpPr>
          <p:spPr bwMode="auto">
            <a:xfrm>
              <a:off x="4109" y="1202"/>
              <a:ext cx="75" cy="73"/>
            </a:xfrm>
            <a:custGeom>
              <a:avLst/>
              <a:gdLst>
                <a:gd name="T0" fmla="*/ 38 w 63"/>
                <a:gd name="T1" fmla="*/ 0 h 63"/>
                <a:gd name="T2" fmla="*/ 75 w 63"/>
                <a:gd name="T3" fmla="*/ 73 h 63"/>
                <a:gd name="T4" fmla="*/ 0 w 63"/>
                <a:gd name="T5" fmla="*/ 73 h 63"/>
                <a:gd name="T6" fmla="*/ 38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2" y="0"/>
                  </a:moveTo>
                  <a:lnTo>
                    <a:pt x="63" y="63"/>
                  </a:lnTo>
                  <a:lnTo>
                    <a:pt x="0" y="63"/>
                  </a:lnTo>
                  <a:lnTo>
                    <a:pt x="32" y="0"/>
                  </a:lnTo>
                  <a:close/>
                </a:path>
              </a:pathLst>
            </a:custGeom>
            <a:solidFill>
              <a:srgbClr val="FF0000"/>
            </a:solidFill>
            <a:ln w="6350">
              <a:solidFill>
                <a:srgbClr val="FF0000"/>
              </a:solidFill>
              <a:round/>
              <a:headEnd/>
              <a:tailEnd/>
            </a:ln>
          </p:spPr>
          <p:txBody>
            <a:bodyPr/>
            <a:lstStyle/>
            <a:p>
              <a:endParaRPr lang="de-DE"/>
            </a:p>
          </p:txBody>
        </p:sp>
        <p:sp>
          <p:nvSpPr>
            <p:cNvPr id="19779" name="Freeform 327"/>
            <p:cNvSpPr>
              <a:spLocks/>
            </p:cNvSpPr>
            <p:nvPr/>
          </p:nvSpPr>
          <p:spPr bwMode="auto">
            <a:xfrm>
              <a:off x="4158" y="1259"/>
              <a:ext cx="74" cy="73"/>
            </a:xfrm>
            <a:custGeom>
              <a:avLst/>
              <a:gdLst>
                <a:gd name="T0" fmla="*/ 36 w 63"/>
                <a:gd name="T1" fmla="*/ 0 h 63"/>
                <a:gd name="T2" fmla="*/ 74 w 63"/>
                <a:gd name="T3" fmla="*/ 73 h 63"/>
                <a:gd name="T4" fmla="*/ 0 w 63"/>
                <a:gd name="T5" fmla="*/ 73 h 63"/>
                <a:gd name="T6" fmla="*/ 36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80" name="Freeform 328"/>
            <p:cNvSpPr>
              <a:spLocks/>
            </p:cNvSpPr>
            <p:nvPr/>
          </p:nvSpPr>
          <p:spPr bwMode="auto">
            <a:xfrm>
              <a:off x="4205" y="1306"/>
              <a:ext cx="74" cy="73"/>
            </a:xfrm>
            <a:custGeom>
              <a:avLst/>
              <a:gdLst>
                <a:gd name="T0" fmla="*/ 38 w 63"/>
                <a:gd name="T1" fmla="*/ 0 h 63"/>
                <a:gd name="T2" fmla="*/ 74 w 63"/>
                <a:gd name="T3" fmla="*/ 73 h 63"/>
                <a:gd name="T4" fmla="*/ 0 w 63"/>
                <a:gd name="T5" fmla="*/ 73 h 63"/>
                <a:gd name="T6" fmla="*/ 38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2" y="0"/>
                  </a:moveTo>
                  <a:lnTo>
                    <a:pt x="63" y="63"/>
                  </a:lnTo>
                  <a:lnTo>
                    <a:pt x="0" y="63"/>
                  </a:lnTo>
                  <a:lnTo>
                    <a:pt x="32" y="0"/>
                  </a:lnTo>
                  <a:close/>
                </a:path>
              </a:pathLst>
            </a:custGeom>
            <a:solidFill>
              <a:srgbClr val="FF0000"/>
            </a:solidFill>
            <a:ln w="6350">
              <a:solidFill>
                <a:srgbClr val="FF0000"/>
              </a:solidFill>
              <a:round/>
              <a:headEnd/>
              <a:tailEnd/>
            </a:ln>
          </p:spPr>
          <p:txBody>
            <a:bodyPr/>
            <a:lstStyle/>
            <a:p>
              <a:endParaRPr lang="de-DE"/>
            </a:p>
          </p:txBody>
        </p:sp>
        <p:sp>
          <p:nvSpPr>
            <p:cNvPr id="19781" name="Freeform 329"/>
            <p:cNvSpPr>
              <a:spLocks/>
            </p:cNvSpPr>
            <p:nvPr/>
          </p:nvSpPr>
          <p:spPr bwMode="auto">
            <a:xfrm>
              <a:off x="4253" y="1275"/>
              <a:ext cx="73" cy="73"/>
            </a:xfrm>
            <a:custGeom>
              <a:avLst/>
              <a:gdLst>
                <a:gd name="T0" fmla="*/ 37 w 62"/>
                <a:gd name="T1" fmla="*/ 0 h 63"/>
                <a:gd name="T2" fmla="*/ 73 w 62"/>
                <a:gd name="T3" fmla="*/ 73 h 63"/>
                <a:gd name="T4" fmla="*/ 0 w 62"/>
                <a:gd name="T5" fmla="*/ 73 h 63"/>
                <a:gd name="T6" fmla="*/ 37 w 62"/>
                <a:gd name="T7" fmla="*/ 0 h 63"/>
                <a:gd name="T8" fmla="*/ 0 60000 65536"/>
                <a:gd name="T9" fmla="*/ 0 60000 65536"/>
                <a:gd name="T10" fmla="*/ 0 60000 65536"/>
                <a:gd name="T11" fmla="*/ 0 60000 65536"/>
                <a:gd name="T12" fmla="*/ 0 w 62"/>
                <a:gd name="T13" fmla="*/ 0 h 63"/>
                <a:gd name="T14" fmla="*/ 62 w 62"/>
                <a:gd name="T15" fmla="*/ 63 h 63"/>
              </a:gdLst>
              <a:ahLst/>
              <a:cxnLst>
                <a:cxn ang="T8">
                  <a:pos x="T0" y="T1"/>
                </a:cxn>
                <a:cxn ang="T9">
                  <a:pos x="T2" y="T3"/>
                </a:cxn>
                <a:cxn ang="T10">
                  <a:pos x="T4" y="T5"/>
                </a:cxn>
                <a:cxn ang="T11">
                  <a:pos x="T6" y="T7"/>
                </a:cxn>
              </a:cxnLst>
              <a:rect l="T12" t="T13" r="T14" b="T15"/>
              <a:pathLst>
                <a:path w="62" h="63">
                  <a:moveTo>
                    <a:pt x="31" y="0"/>
                  </a:moveTo>
                  <a:lnTo>
                    <a:pt x="62"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82" name="Freeform 330"/>
            <p:cNvSpPr>
              <a:spLocks/>
            </p:cNvSpPr>
            <p:nvPr/>
          </p:nvSpPr>
          <p:spPr bwMode="auto">
            <a:xfrm>
              <a:off x="4300" y="1390"/>
              <a:ext cx="74" cy="73"/>
            </a:xfrm>
            <a:custGeom>
              <a:avLst/>
              <a:gdLst>
                <a:gd name="T0" fmla="*/ 36 w 63"/>
                <a:gd name="T1" fmla="*/ 0 h 63"/>
                <a:gd name="T2" fmla="*/ 74 w 63"/>
                <a:gd name="T3" fmla="*/ 73 h 63"/>
                <a:gd name="T4" fmla="*/ 0 w 63"/>
                <a:gd name="T5" fmla="*/ 73 h 63"/>
                <a:gd name="T6" fmla="*/ 36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83" name="Freeform 331"/>
            <p:cNvSpPr>
              <a:spLocks/>
            </p:cNvSpPr>
            <p:nvPr/>
          </p:nvSpPr>
          <p:spPr bwMode="auto">
            <a:xfrm>
              <a:off x="4353" y="1202"/>
              <a:ext cx="75" cy="73"/>
            </a:xfrm>
            <a:custGeom>
              <a:avLst/>
              <a:gdLst>
                <a:gd name="T0" fmla="*/ 37 w 63"/>
                <a:gd name="T1" fmla="*/ 0 h 63"/>
                <a:gd name="T2" fmla="*/ 75 w 63"/>
                <a:gd name="T3" fmla="*/ 73 h 63"/>
                <a:gd name="T4" fmla="*/ 0 w 63"/>
                <a:gd name="T5" fmla="*/ 73 h 63"/>
                <a:gd name="T6" fmla="*/ 37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84" name="Freeform 332"/>
            <p:cNvSpPr>
              <a:spLocks/>
            </p:cNvSpPr>
            <p:nvPr/>
          </p:nvSpPr>
          <p:spPr bwMode="auto">
            <a:xfrm>
              <a:off x="4400" y="1405"/>
              <a:ext cx="75" cy="73"/>
            </a:xfrm>
            <a:custGeom>
              <a:avLst/>
              <a:gdLst>
                <a:gd name="T0" fmla="*/ 38 w 63"/>
                <a:gd name="T1" fmla="*/ 0 h 63"/>
                <a:gd name="T2" fmla="*/ 75 w 63"/>
                <a:gd name="T3" fmla="*/ 73 h 63"/>
                <a:gd name="T4" fmla="*/ 0 w 63"/>
                <a:gd name="T5" fmla="*/ 73 h 63"/>
                <a:gd name="T6" fmla="*/ 38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2" y="0"/>
                  </a:moveTo>
                  <a:lnTo>
                    <a:pt x="63" y="63"/>
                  </a:lnTo>
                  <a:lnTo>
                    <a:pt x="0" y="63"/>
                  </a:lnTo>
                  <a:lnTo>
                    <a:pt x="32" y="0"/>
                  </a:lnTo>
                  <a:close/>
                </a:path>
              </a:pathLst>
            </a:custGeom>
            <a:solidFill>
              <a:srgbClr val="FF0000"/>
            </a:solidFill>
            <a:ln w="6350">
              <a:solidFill>
                <a:srgbClr val="FF0000"/>
              </a:solidFill>
              <a:round/>
              <a:headEnd/>
              <a:tailEnd/>
            </a:ln>
          </p:spPr>
          <p:txBody>
            <a:bodyPr/>
            <a:lstStyle/>
            <a:p>
              <a:endParaRPr lang="de-DE"/>
            </a:p>
          </p:txBody>
        </p:sp>
        <p:sp>
          <p:nvSpPr>
            <p:cNvPr id="19785" name="Freeform 333"/>
            <p:cNvSpPr>
              <a:spLocks/>
            </p:cNvSpPr>
            <p:nvPr/>
          </p:nvSpPr>
          <p:spPr bwMode="auto">
            <a:xfrm>
              <a:off x="4449" y="1233"/>
              <a:ext cx="74" cy="73"/>
            </a:xfrm>
            <a:custGeom>
              <a:avLst/>
              <a:gdLst>
                <a:gd name="T0" fmla="*/ 36 w 63"/>
                <a:gd name="T1" fmla="*/ 0 h 63"/>
                <a:gd name="T2" fmla="*/ 74 w 63"/>
                <a:gd name="T3" fmla="*/ 73 h 63"/>
                <a:gd name="T4" fmla="*/ 0 w 63"/>
                <a:gd name="T5" fmla="*/ 73 h 63"/>
                <a:gd name="T6" fmla="*/ 36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86" name="Freeform 334"/>
            <p:cNvSpPr>
              <a:spLocks/>
            </p:cNvSpPr>
            <p:nvPr/>
          </p:nvSpPr>
          <p:spPr bwMode="auto">
            <a:xfrm>
              <a:off x="4496" y="1202"/>
              <a:ext cx="74" cy="73"/>
            </a:xfrm>
            <a:custGeom>
              <a:avLst/>
              <a:gdLst>
                <a:gd name="T0" fmla="*/ 36 w 63"/>
                <a:gd name="T1" fmla="*/ 0 h 63"/>
                <a:gd name="T2" fmla="*/ 74 w 63"/>
                <a:gd name="T3" fmla="*/ 73 h 63"/>
                <a:gd name="T4" fmla="*/ 0 w 63"/>
                <a:gd name="T5" fmla="*/ 73 h 63"/>
                <a:gd name="T6" fmla="*/ 36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1" y="0"/>
                  </a:moveTo>
                  <a:lnTo>
                    <a:pt x="63" y="63"/>
                  </a:lnTo>
                  <a:lnTo>
                    <a:pt x="0" y="63"/>
                  </a:lnTo>
                  <a:lnTo>
                    <a:pt x="31" y="0"/>
                  </a:lnTo>
                  <a:close/>
                </a:path>
              </a:pathLst>
            </a:custGeom>
            <a:solidFill>
              <a:srgbClr val="FF0000"/>
            </a:solidFill>
            <a:ln w="6350">
              <a:solidFill>
                <a:srgbClr val="FF0000"/>
              </a:solidFill>
              <a:round/>
              <a:headEnd/>
              <a:tailEnd/>
            </a:ln>
          </p:spPr>
          <p:txBody>
            <a:bodyPr/>
            <a:lstStyle/>
            <a:p>
              <a:endParaRPr lang="de-DE"/>
            </a:p>
          </p:txBody>
        </p:sp>
        <p:sp>
          <p:nvSpPr>
            <p:cNvPr id="19787" name="Freeform 335"/>
            <p:cNvSpPr>
              <a:spLocks/>
            </p:cNvSpPr>
            <p:nvPr/>
          </p:nvSpPr>
          <p:spPr bwMode="auto">
            <a:xfrm>
              <a:off x="4543" y="1233"/>
              <a:ext cx="74" cy="73"/>
            </a:xfrm>
            <a:custGeom>
              <a:avLst/>
              <a:gdLst>
                <a:gd name="T0" fmla="*/ 38 w 63"/>
                <a:gd name="T1" fmla="*/ 0 h 63"/>
                <a:gd name="T2" fmla="*/ 74 w 63"/>
                <a:gd name="T3" fmla="*/ 73 h 63"/>
                <a:gd name="T4" fmla="*/ 0 w 63"/>
                <a:gd name="T5" fmla="*/ 73 h 63"/>
                <a:gd name="T6" fmla="*/ 38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2" y="0"/>
                  </a:moveTo>
                  <a:lnTo>
                    <a:pt x="63" y="63"/>
                  </a:lnTo>
                  <a:lnTo>
                    <a:pt x="0" y="63"/>
                  </a:lnTo>
                  <a:lnTo>
                    <a:pt x="32" y="0"/>
                  </a:lnTo>
                  <a:close/>
                </a:path>
              </a:pathLst>
            </a:custGeom>
            <a:solidFill>
              <a:srgbClr val="FF0000"/>
            </a:solidFill>
            <a:ln w="6350">
              <a:solidFill>
                <a:srgbClr val="FF0000"/>
              </a:solidFill>
              <a:round/>
              <a:headEnd/>
              <a:tailEnd/>
            </a:ln>
          </p:spPr>
          <p:txBody>
            <a:bodyPr/>
            <a:lstStyle/>
            <a:p>
              <a:endParaRPr lang="de-DE"/>
            </a:p>
          </p:txBody>
        </p:sp>
        <p:sp>
          <p:nvSpPr>
            <p:cNvPr id="19788" name="Rectangle 337"/>
            <p:cNvSpPr>
              <a:spLocks noChangeArrowheads="1"/>
            </p:cNvSpPr>
            <p:nvPr/>
          </p:nvSpPr>
          <p:spPr bwMode="auto">
            <a:xfrm>
              <a:off x="744" y="2593"/>
              <a:ext cx="17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400" b="1">
                  <a:solidFill>
                    <a:srgbClr val="3E27E5"/>
                  </a:solidFill>
                  <a:latin typeface="Arial" charset="0"/>
                </a:rPr>
                <a:t>100</a:t>
              </a:r>
              <a:endParaRPr lang="ru-RU" sz="1400">
                <a:solidFill>
                  <a:srgbClr val="3E27E5"/>
                </a:solidFill>
                <a:latin typeface="Arial" charset="0"/>
              </a:endParaRPr>
            </a:p>
          </p:txBody>
        </p:sp>
        <p:sp>
          <p:nvSpPr>
            <p:cNvPr id="19789" name="Rectangle 338"/>
            <p:cNvSpPr>
              <a:spLocks noChangeArrowheads="1"/>
            </p:cNvSpPr>
            <p:nvPr/>
          </p:nvSpPr>
          <p:spPr bwMode="auto">
            <a:xfrm>
              <a:off x="744" y="2349"/>
              <a:ext cx="17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400" b="1">
                  <a:solidFill>
                    <a:srgbClr val="3E27E5"/>
                  </a:solidFill>
                  <a:latin typeface="Arial" charset="0"/>
                </a:rPr>
                <a:t>200</a:t>
              </a:r>
              <a:endParaRPr lang="ru-RU" sz="1400">
                <a:solidFill>
                  <a:srgbClr val="3E27E5"/>
                </a:solidFill>
                <a:latin typeface="Arial" charset="0"/>
              </a:endParaRPr>
            </a:p>
          </p:txBody>
        </p:sp>
        <p:sp>
          <p:nvSpPr>
            <p:cNvPr id="19790" name="Rectangle 339"/>
            <p:cNvSpPr>
              <a:spLocks noChangeArrowheads="1"/>
            </p:cNvSpPr>
            <p:nvPr/>
          </p:nvSpPr>
          <p:spPr bwMode="auto">
            <a:xfrm>
              <a:off x="744" y="2098"/>
              <a:ext cx="17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400" b="1">
                  <a:solidFill>
                    <a:srgbClr val="3E27E5"/>
                  </a:solidFill>
                  <a:latin typeface="Arial" charset="0"/>
                </a:rPr>
                <a:t>300</a:t>
              </a:r>
              <a:endParaRPr lang="ru-RU" sz="1400">
                <a:solidFill>
                  <a:srgbClr val="3E27E5"/>
                </a:solidFill>
                <a:latin typeface="Arial" charset="0"/>
              </a:endParaRPr>
            </a:p>
          </p:txBody>
        </p:sp>
        <p:sp>
          <p:nvSpPr>
            <p:cNvPr id="19791" name="Rectangle 340"/>
            <p:cNvSpPr>
              <a:spLocks noChangeArrowheads="1"/>
            </p:cNvSpPr>
            <p:nvPr/>
          </p:nvSpPr>
          <p:spPr bwMode="auto">
            <a:xfrm>
              <a:off x="744" y="1848"/>
              <a:ext cx="17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400" b="1">
                  <a:solidFill>
                    <a:srgbClr val="3E27E5"/>
                  </a:solidFill>
                  <a:latin typeface="Arial" charset="0"/>
                </a:rPr>
                <a:t>400</a:t>
              </a:r>
              <a:endParaRPr lang="ru-RU" sz="1400">
                <a:solidFill>
                  <a:srgbClr val="3E27E5"/>
                </a:solidFill>
                <a:latin typeface="Arial" charset="0"/>
              </a:endParaRPr>
            </a:p>
          </p:txBody>
        </p:sp>
        <p:sp>
          <p:nvSpPr>
            <p:cNvPr id="19792" name="Rectangle 341"/>
            <p:cNvSpPr>
              <a:spLocks noChangeArrowheads="1"/>
            </p:cNvSpPr>
            <p:nvPr/>
          </p:nvSpPr>
          <p:spPr bwMode="auto">
            <a:xfrm>
              <a:off x="744" y="1598"/>
              <a:ext cx="1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ru-RU" sz="1400" b="1">
                  <a:solidFill>
                    <a:srgbClr val="3E27E5"/>
                  </a:solidFill>
                  <a:latin typeface="Arial" charset="0"/>
                </a:rPr>
                <a:t>500</a:t>
              </a:r>
              <a:endParaRPr lang="ru-RU" sz="1400">
                <a:solidFill>
                  <a:srgbClr val="3E27E5"/>
                </a:solidFill>
                <a:latin typeface="Arial" charset="0"/>
              </a:endParaRPr>
            </a:p>
          </p:txBody>
        </p:sp>
        <p:sp>
          <p:nvSpPr>
            <p:cNvPr id="19793" name="Rectangle 342"/>
            <p:cNvSpPr>
              <a:spLocks noChangeArrowheads="1"/>
            </p:cNvSpPr>
            <p:nvPr/>
          </p:nvSpPr>
          <p:spPr bwMode="auto">
            <a:xfrm>
              <a:off x="744" y="1353"/>
              <a:ext cx="17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400" b="1">
                  <a:solidFill>
                    <a:srgbClr val="3E27E5"/>
                  </a:solidFill>
                  <a:latin typeface="Arial" charset="0"/>
                </a:rPr>
                <a:t>600</a:t>
              </a:r>
              <a:endParaRPr lang="ru-RU" sz="1400">
                <a:solidFill>
                  <a:srgbClr val="3E27E5"/>
                </a:solidFill>
                <a:latin typeface="Arial" charset="0"/>
              </a:endParaRPr>
            </a:p>
          </p:txBody>
        </p:sp>
        <p:sp>
          <p:nvSpPr>
            <p:cNvPr id="19794" name="Rectangle 343"/>
            <p:cNvSpPr>
              <a:spLocks noChangeArrowheads="1"/>
            </p:cNvSpPr>
            <p:nvPr/>
          </p:nvSpPr>
          <p:spPr bwMode="auto">
            <a:xfrm>
              <a:off x="744" y="1103"/>
              <a:ext cx="17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400" b="1">
                  <a:solidFill>
                    <a:srgbClr val="3E27E5"/>
                  </a:solidFill>
                  <a:latin typeface="Arial" charset="0"/>
                </a:rPr>
                <a:t>700</a:t>
              </a:r>
              <a:endParaRPr lang="ru-RU" sz="1400">
                <a:solidFill>
                  <a:srgbClr val="3E27E5"/>
                </a:solidFill>
                <a:latin typeface="Arial" charset="0"/>
              </a:endParaRPr>
            </a:p>
          </p:txBody>
        </p:sp>
        <p:sp>
          <p:nvSpPr>
            <p:cNvPr id="19795" name="Rectangle 344"/>
            <p:cNvSpPr>
              <a:spLocks noChangeArrowheads="1"/>
            </p:cNvSpPr>
            <p:nvPr/>
          </p:nvSpPr>
          <p:spPr bwMode="auto">
            <a:xfrm>
              <a:off x="744" y="852"/>
              <a:ext cx="17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400" b="1">
                  <a:solidFill>
                    <a:srgbClr val="3E27E5"/>
                  </a:solidFill>
                  <a:latin typeface="Arial" charset="0"/>
                </a:rPr>
                <a:t>800</a:t>
              </a:r>
              <a:endParaRPr lang="ru-RU" sz="1400">
                <a:solidFill>
                  <a:srgbClr val="3E27E5"/>
                </a:solidFill>
                <a:latin typeface="Arial" charset="0"/>
              </a:endParaRPr>
            </a:p>
          </p:txBody>
        </p:sp>
        <p:sp>
          <p:nvSpPr>
            <p:cNvPr id="19796" name="Rectangle 345"/>
            <p:cNvSpPr>
              <a:spLocks noChangeArrowheads="1"/>
            </p:cNvSpPr>
            <p:nvPr/>
          </p:nvSpPr>
          <p:spPr bwMode="auto">
            <a:xfrm rot="-5400000">
              <a:off x="863" y="3042"/>
              <a:ext cx="23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01.01</a:t>
              </a:r>
              <a:endParaRPr lang="ru-RU" sz="1200">
                <a:solidFill>
                  <a:srgbClr val="3E27E5"/>
                </a:solidFill>
                <a:latin typeface="Arial" charset="0"/>
              </a:endParaRPr>
            </a:p>
          </p:txBody>
        </p:sp>
        <p:sp>
          <p:nvSpPr>
            <p:cNvPr id="19797" name="Rectangle 347"/>
            <p:cNvSpPr>
              <a:spLocks noChangeArrowheads="1"/>
            </p:cNvSpPr>
            <p:nvPr/>
          </p:nvSpPr>
          <p:spPr bwMode="auto">
            <a:xfrm rot="-5400000">
              <a:off x="1044" y="3042"/>
              <a:ext cx="23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05.01</a:t>
              </a:r>
              <a:endParaRPr lang="ru-RU" sz="1200">
                <a:solidFill>
                  <a:srgbClr val="3E27E5"/>
                </a:solidFill>
                <a:latin typeface="Arial" charset="0"/>
              </a:endParaRPr>
            </a:p>
          </p:txBody>
        </p:sp>
        <p:sp>
          <p:nvSpPr>
            <p:cNvPr id="19798" name="Rectangle 349"/>
            <p:cNvSpPr>
              <a:spLocks noChangeArrowheads="1"/>
            </p:cNvSpPr>
            <p:nvPr/>
          </p:nvSpPr>
          <p:spPr bwMode="auto">
            <a:xfrm rot="-5400000">
              <a:off x="1225" y="3042"/>
              <a:ext cx="23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09.01</a:t>
              </a:r>
              <a:endParaRPr lang="ru-RU" sz="1200">
                <a:solidFill>
                  <a:srgbClr val="3E27E5"/>
                </a:solidFill>
                <a:latin typeface="Arial" charset="0"/>
              </a:endParaRPr>
            </a:p>
          </p:txBody>
        </p:sp>
        <p:sp>
          <p:nvSpPr>
            <p:cNvPr id="19799" name="Rectangle 351"/>
            <p:cNvSpPr>
              <a:spLocks noChangeArrowheads="1"/>
            </p:cNvSpPr>
            <p:nvPr/>
          </p:nvSpPr>
          <p:spPr bwMode="auto">
            <a:xfrm rot="-5400000">
              <a:off x="1453" y="3042"/>
              <a:ext cx="23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01.02</a:t>
              </a:r>
              <a:endParaRPr lang="ru-RU" sz="1200">
                <a:solidFill>
                  <a:srgbClr val="3E27E5"/>
                </a:solidFill>
                <a:latin typeface="Arial" charset="0"/>
              </a:endParaRPr>
            </a:p>
          </p:txBody>
        </p:sp>
        <p:sp>
          <p:nvSpPr>
            <p:cNvPr id="19800" name="Rectangle 353"/>
            <p:cNvSpPr>
              <a:spLocks noChangeArrowheads="1"/>
            </p:cNvSpPr>
            <p:nvPr/>
          </p:nvSpPr>
          <p:spPr bwMode="auto">
            <a:xfrm rot="-5400000">
              <a:off x="1635" y="3042"/>
              <a:ext cx="23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05.02</a:t>
              </a:r>
              <a:endParaRPr lang="ru-RU" sz="1200">
                <a:solidFill>
                  <a:srgbClr val="3E27E5"/>
                </a:solidFill>
                <a:latin typeface="Arial" charset="0"/>
              </a:endParaRPr>
            </a:p>
          </p:txBody>
        </p:sp>
        <p:sp>
          <p:nvSpPr>
            <p:cNvPr id="19801" name="Rectangle 355"/>
            <p:cNvSpPr>
              <a:spLocks noChangeArrowheads="1"/>
            </p:cNvSpPr>
            <p:nvPr/>
          </p:nvSpPr>
          <p:spPr bwMode="auto">
            <a:xfrm rot="-5400000">
              <a:off x="1860" y="3043"/>
              <a:ext cx="23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09.02</a:t>
              </a:r>
              <a:endParaRPr lang="ru-RU" sz="1200">
                <a:solidFill>
                  <a:srgbClr val="3E27E5"/>
                </a:solidFill>
                <a:latin typeface="Arial" charset="0"/>
              </a:endParaRPr>
            </a:p>
          </p:txBody>
        </p:sp>
        <p:sp>
          <p:nvSpPr>
            <p:cNvPr id="19802" name="Rectangle 357"/>
            <p:cNvSpPr>
              <a:spLocks noChangeArrowheads="1"/>
            </p:cNvSpPr>
            <p:nvPr/>
          </p:nvSpPr>
          <p:spPr bwMode="auto">
            <a:xfrm rot="-5400000">
              <a:off x="2042" y="3043"/>
              <a:ext cx="23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01.03</a:t>
              </a:r>
              <a:endParaRPr lang="ru-RU" sz="1200">
                <a:solidFill>
                  <a:srgbClr val="3E27E5"/>
                </a:solidFill>
                <a:latin typeface="Arial" charset="0"/>
              </a:endParaRPr>
            </a:p>
          </p:txBody>
        </p:sp>
        <p:sp>
          <p:nvSpPr>
            <p:cNvPr id="19803" name="Rectangle 359"/>
            <p:cNvSpPr>
              <a:spLocks noChangeArrowheads="1"/>
            </p:cNvSpPr>
            <p:nvPr/>
          </p:nvSpPr>
          <p:spPr bwMode="auto">
            <a:xfrm rot="-5400000">
              <a:off x="2224" y="3041"/>
              <a:ext cx="23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05.03</a:t>
              </a:r>
              <a:endParaRPr lang="ru-RU" sz="1200">
                <a:solidFill>
                  <a:srgbClr val="3E27E5"/>
                </a:solidFill>
                <a:latin typeface="Arial" charset="0"/>
              </a:endParaRPr>
            </a:p>
          </p:txBody>
        </p:sp>
        <p:sp>
          <p:nvSpPr>
            <p:cNvPr id="19804" name="Rectangle 361"/>
            <p:cNvSpPr>
              <a:spLocks noChangeArrowheads="1"/>
            </p:cNvSpPr>
            <p:nvPr/>
          </p:nvSpPr>
          <p:spPr bwMode="auto">
            <a:xfrm rot="-5400000">
              <a:off x="2406" y="3041"/>
              <a:ext cx="23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09.03</a:t>
              </a:r>
              <a:endParaRPr lang="ru-RU" sz="1200">
                <a:solidFill>
                  <a:srgbClr val="3E27E5"/>
                </a:solidFill>
                <a:latin typeface="Arial" charset="0"/>
              </a:endParaRPr>
            </a:p>
          </p:txBody>
        </p:sp>
        <p:sp>
          <p:nvSpPr>
            <p:cNvPr id="19805" name="Rectangle 363"/>
            <p:cNvSpPr>
              <a:spLocks noChangeArrowheads="1"/>
            </p:cNvSpPr>
            <p:nvPr/>
          </p:nvSpPr>
          <p:spPr bwMode="auto">
            <a:xfrm rot="-5400000">
              <a:off x="2632" y="3042"/>
              <a:ext cx="23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01.04</a:t>
              </a:r>
              <a:endParaRPr lang="ru-RU" sz="1200">
                <a:solidFill>
                  <a:srgbClr val="3E27E5"/>
                </a:solidFill>
                <a:latin typeface="Arial" charset="0"/>
              </a:endParaRPr>
            </a:p>
          </p:txBody>
        </p:sp>
        <p:sp>
          <p:nvSpPr>
            <p:cNvPr id="19806" name="Rectangle 365"/>
            <p:cNvSpPr>
              <a:spLocks noChangeArrowheads="1"/>
            </p:cNvSpPr>
            <p:nvPr/>
          </p:nvSpPr>
          <p:spPr bwMode="auto">
            <a:xfrm rot="-5400000">
              <a:off x="2814" y="3041"/>
              <a:ext cx="23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05.04</a:t>
              </a:r>
              <a:endParaRPr lang="ru-RU" sz="1200">
                <a:solidFill>
                  <a:srgbClr val="3E27E5"/>
                </a:solidFill>
                <a:latin typeface="Arial" charset="0"/>
              </a:endParaRPr>
            </a:p>
          </p:txBody>
        </p:sp>
        <p:sp>
          <p:nvSpPr>
            <p:cNvPr id="19807" name="Rectangle 367"/>
            <p:cNvSpPr>
              <a:spLocks noChangeArrowheads="1"/>
            </p:cNvSpPr>
            <p:nvPr/>
          </p:nvSpPr>
          <p:spPr bwMode="auto">
            <a:xfrm rot="-5400000">
              <a:off x="2995" y="3041"/>
              <a:ext cx="23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09.04</a:t>
              </a:r>
              <a:endParaRPr lang="ru-RU" sz="1200">
                <a:solidFill>
                  <a:srgbClr val="3E27E5"/>
                </a:solidFill>
                <a:latin typeface="Arial" charset="0"/>
              </a:endParaRPr>
            </a:p>
          </p:txBody>
        </p:sp>
        <p:sp>
          <p:nvSpPr>
            <p:cNvPr id="19808" name="Rectangle 369"/>
            <p:cNvSpPr>
              <a:spLocks noChangeArrowheads="1"/>
            </p:cNvSpPr>
            <p:nvPr/>
          </p:nvSpPr>
          <p:spPr bwMode="auto">
            <a:xfrm rot="-5400000">
              <a:off x="3177" y="3041"/>
              <a:ext cx="23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01.05</a:t>
              </a:r>
              <a:endParaRPr lang="ru-RU" sz="1200">
                <a:solidFill>
                  <a:srgbClr val="3E27E5"/>
                </a:solidFill>
                <a:latin typeface="Arial" charset="0"/>
              </a:endParaRPr>
            </a:p>
          </p:txBody>
        </p:sp>
        <p:sp>
          <p:nvSpPr>
            <p:cNvPr id="19809" name="Rectangle 371"/>
            <p:cNvSpPr>
              <a:spLocks noChangeArrowheads="1"/>
            </p:cNvSpPr>
            <p:nvPr/>
          </p:nvSpPr>
          <p:spPr bwMode="auto">
            <a:xfrm rot="-5400000">
              <a:off x="3403" y="3042"/>
              <a:ext cx="23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02.05</a:t>
              </a:r>
              <a:endParaRPr lang="ru-RU" sz="1200">
                <a:solidFill>
                  <a:srgbClr val="3E27E5"/>
                </a:solidFill>
                <a:latin typeface="Arial" charset="0"/>
              </a:endParaRPr>
            </a:p>
          </p:txBody>
        </p:sp>
        <p:sp>
          <p:nvSpPr>
            <p:cNvPr id="19810" name="Rectangle 373"/>
            <p:cNvSpPr>
              <a:spLocks noChangeArrowheads="1"/>
            </p:cNvSpPr>
            <p:nvPr/>
          </p:nvSpPr>
          <p:spPr bwMode="auto">
            <a:xfrm rot="-5400000">
              <a:off x="3585" y="3041"/>
              <a:ext cx="23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06.05</a:t>
              </a:r>
              <a:endParaRPr lang="ru-RU" sz="1200">
                <a:solidFill>
                  <a:srgbClr val="3E27E5"/>
                </a:solidFill>
                <a:latin typeface="Arial" charset="0"/>
              </a:endParaRPr>
            </a:p>
          </p:txBody>
        </p:sp>
        <p:sp>
          <p:nvSpPr>
            <p:cNvPr id="19811" name="Rectangle 375"/>
            <p:cNvSpPr>
              <a:spLocks noChangeArrowheads="1"/>
            </p:cNvSpPr>
            <p:nvPr/>
          </p:nvSpPr>
          <p:spPr bwMode="auto">
            <a:xfrm rot="-5400000">
              <a:off x="3767" y="3041"/>
              <a:ext cx="23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10.05</a:t>
              </a:r>
              <a:endParaRPr lang="ru-RU" sz="1200">
                <a:solidFill>
                  <a:srgbClr val="3E27E5"/>
                </a:solidFill>
                <a:latin typeface="Arial" charset="0"/>
              </a:endParaRPr>
            </a:p>
          </p:txBody>
        </p:sp>
        <p:sp>
          <p:nvSpPr>
            <p:cNvPr id="19812" name="Rectangle 377"/>
            <p:cNvSpPr>
              <a:spLocks noChangeArrowheads="1"/>
            </p:cNvSpPr>
            <p:nvPr/>
          </p:nvSpPr>
          <p:spPr bwMode="auto">
            <a:xfrm rot="-5400000">
              <a:off x="3992" y="3042"/>
              <a:ext cx="23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04.06</a:t>
              </a:r>
              <a:endParaRPr lang="ru-RU" sz="1200">
                <a:solidFill>
                  <a:srgbClr val="3E27E5"/>
                </a:solidFill>
                <a:latin typeface="Arial" charset="0"/>
              </a:endParaRPr>
            </a:p>
          </p:txBody>
        </p:sp>
        <p:sp>
          <p:nvSpPr>
            <p:cNvPr id="19813" name="Rectangle 379"/>
            <p:cNvSpPr>
              <a:spLocks noChangeArrowheads="1"/>
            </p:cNvSpPr>
            <p:nvPr/>
          </p:nvSpPr>
          <p:spPr bwMode="auto">
            <a:xfrm rot="-5400000">
              <a:off x="4174" y="3043"/>
              <a:ext cx="23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08.06</a:t>
              </a:r>
              <a:endParaRPr lang="ru-RU" sz="1200">
                <a:solidFill>
                  <a:srgbClr val="3E27E5"/>
                </a:solidFill>
                <a:latin typeface="Arial" charset="0"/>
              </a:endParaRPr>
            </a:p>
          </p:txBody>
        </p:sp>
        <p:sp>
          <p:nvSpPr>
            <p:cNvPr id="19814" name="Rectangle 381"/>
            <p:cNvSpPr>
              <a:spLocks noChangeArrowheads="1"/>
            </p:cNvSpPr>
            <p:nvPr/>
          </p:nvSpPr>
          <p:spPr bwMode="auto">
            <a:xfrm rot="-5400000">
              <a:off x="4356" y="3042"/>
              <a:ext cx="23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200" b="1">
                  <a:solidFill>
                    <a:srgbClr val="3E27E5"/>
                  </a:solidFill>
                  <a:latin typeface="Arial" charset="0"/>
                </a:rPr>
                <a:t>09.07</a:t>
              </a:r>
              <a:endParaRPr lang="ru-RU" sz="1200">
                <a:solidFill>
                  <a:srgbClr val="3E27E5"/>
                </a:solidFill>
                <a:latin typeface="Arial" charset="0"/>
              </a:endParaRPr>
            </a:p>
          </p:txBody>
        </p:sp>
        <p:sp>
          <p:nvSpPr>
            <p:cNvPr id="41344" name="Rectangle 384"/>
            <p:cNvSpPr>
              <a:spLocks noChangeArrowheads="1"/>
            </p:cNvSpPr>
            <p:nvPr/>
          </p:nvSpPr>
          <p:spPr bwMode="auto">
            <a:xfrm>
              <a:off x="884" y="663"/>
              <a:ext cx="264" cy="154"/>
            </a:xfrm>
            <a:prstGeom prst="rect">
              <a:avLst/>
            </a:prstGeom>
            <a:noFill/>
            <a:ln w="9525">
              <a:noFill/>
              <a:miter lim="800000"/>
              <a:headEnd/>
              <a:tailEnd/>
            </a:ln>
          </p:spPr>
          <p:txBody>
            <a:bodyPr wrap="none" lIns="0" tIns="0" rIns="0" bIns="0">
              <a:spAutoFit/>
            </a:bodyPr>
            <a:lstStyle/>
            <a:p>
              <a:pPr>
                <a:defRPr/>
              </a:pPr>
              <a:r>
                <a:rPr lang="ru-RU" sz="1600" b="1">
                  <a:solidFill>
                    <a:srgbClr val="FFFF00"/>
                  </a:solidFill>
                  <a:effectLst>
                    <a:outerShdw blurRad="38100" dist="38100" dir="2700000" algn="tl">
                      <a:srgbClr val="000000"/>
                    </a:outerShdw>
                  </a:effectLst>
                  <a:latin typeface="Arial" charset="0"/>
                </a:rPr>
                <a:t>Bq/</a:t>
              </a:r>
              <a:r>
                <a:rPr lang="en-US" sz="1600" b="1">
                  <a:solidFill>
                    <a:srgbClr val="FFFF00"/>
                  </a:solidFill>
                  <a:effectLst>
                    <a:outerShdw blurRad="38100" dist="38100" dir="2700000" algn="tl">
                      <a:srgbClr val="000000"/>
                    </a:outerShdw>
                  </a:effectLst>
                  <a:latin typeface="Arial" charset="0"/>
                </a:rPr>
                <a:t>L</a:t>
              </a:r>
              <a:endParaRPr lang="ru-RU" sz="1600" b="1">
                <a:solidFill>
                  <a:srgbClr val="FFFF00"/>
                </a:solidFill>
                <a:effectLst>
                  <a:outerShdw blurRad="38100" dist="38100" dir="2700000" algn="tl">
                    <a:srgbClr val="000000"/>
                  </a:outerShdw>
                </a:effectLst>
                <a:latin typeface="Arial" charset="0"/>
              </a:endParaRPr>
            </a:p>
          </p:txBody>
        </p:sp>
        <p:sp>
          <p:nvSpPr>
            <p:cNvPr id="19816" name="Rectangle 385"/>
            <p:cNvSpPr>
              <a:spLocks noChangeArrowheads="1"/>
            </p:cNvSpPr>
            <p:nvPr/>
          </p:nvSpPr>
          <p:spPr bwMode="auto">
            <a:xfrm>
              <a:off x="4676" y="2843"/>
              <a:ext cx="14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400" b="1">
                  <a:solidFill>
                    <a:srgbClr val="3E27E5"/>
                  </a:solidFill>
                  <a:latin typeface="Arial" charset="0"/>
                </a:rPr>
                <a:t>0.0</a:t>
              </a:r>
              <a:endParaRPr lang="ru-RU" sz="1400">
                <a:solidFill>
                  <a:srgbClr val="3E27E5"/>
                </a:solidFill>
                <a:latin typeface="Arial" charset="0"/>
              </a:endParaRPr>
            </a:p>
          </p:txBody>
        </p:sp>
        <p:sp>
          <p:nvSpPr>
            <p:cNvPr id="19817" name="Rectangle 386"/>
            <p:cNvSpPr>
              <a:spLocks noChangeArrowheads="1"/>
            </p:cNvSpPr>
            <p:nvPr/>
          </p:nvSpPr>
          <p:spPr bwMode="auto">
            <a:xfrm>
              <a:off x="4676" y="2557"/>
              <a:ext cx="14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400" b="1">
                  <a:solidFill>
                    <a:srgbClr val="3E27E5"/>
                  </a:solidFill>
                  <a:latin typeface="Arial" charset="0"/>
                </a:rPr>
                <a:t>2.0</a:t>
              </a:r>
              <a:endParaRPr lang="ru-RU" sz="1400">
                <a:solidFill>
                  <a:srgbClr val="3E27E5"/>
                </a:solidFill>
                <a:latin typeface="Arial" charset="0"/>
              </a:endParaRPr>
            </a:p>
          </p:txBody>
        </p:sp>
        <p:sp>
          <p:nvSpPr>
            <p:cNvPr id="19818" name="Rectangle 387"/>
            <p:cNvSpPr>
              <a:spLocks noChangeArrowheads="1"/>
            </p:cNvSpPr>
            <p:nvPr/>
          </p:nvSpPr>
          <p:spPr bwMode="auto">
            <a:xfrm>
              <a:off x="4676" y="2276"/>
              <a:ext cx="14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400" b="1">
                  <a:solidFill>
                    <a:srgbClr val="3E27E5"/>
                  </a:solidFill>
                  <a:latin typeface="Arial" charset="0"/>
                </a:rPr>
                <a:t>4.0</a:t>
              </a:r>
              <a:endParaRPr lang="ru-RU" sz="1400">
                <a:solidFill>
                  <a:srgbClr val="3E27E5"/>
                </a:solidFill>
                <a:latin typeface="Arial" charset="0"/>
              </a:endParaRPr>
            </a:p>
          </p:txBody>
        </p:sp>
        <p:sp>
          <p:nvSpPr>
            <p:cNvPr id="19819" name="Rectangle 388"/>
            <p:cNvSpPr>
              <a:spLocks noChangeArrowheads="1"/>
            </p:cNvSpPr>
            <p:nvPr/>
          </p:nvSpPr>
          <p:spPr bwMode="auto">
            <a:xfrm>
              <a:off x="4676" y="1988"/>
              <a:ext cx="14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400" b="1">
                  <a:solidFill>
                    <a:srgbClr val="3E27E5"/>
                  </a:solidFill>
                  <a:latin typeface="Arial" charset="0"/>
                </a:rPr>
                <a:t>6.0</a:t>
              </a:r>
              <a:endParaRPr lang="ru-RU" sz="1400">
                <a:solidFill>
                  <a:srgbClr val="3E27E5"/>
                </a:solidFill>
                <a:latin typeface="Arial" charset="0"/>
              </a:endParaRPr>
            </a:p>
          </p:txBody>
        </p:sp>
        <p:sp>
          <p:nvSpPr>
            <p:cNvPr id="19820" name="Rectangle 389"/>
            <p:cNvSpPr>
              <a:spLocks noChangeArrowheads="1"/>
            </p:cNvSpPr>
            <p:nvPr/>
          </p:nvSpPr>
          <p:spPr bwMode="auto">
            <a:xfrm>
              <a:off x="4676" y="1707"/>
              <a:ext cx="14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400" b="1">
                  <a:solidFill>
                    <a:srgbClr val="3E27E5"/>
                  </a:solidFill>
                  <a:latin typeface="Arial" charset="0"/>
                </a:rPr>
                <a:t>8.0</a:t>
              </a:r>
              <a:endParaRPr lang="ru-RU" sz="1400">
                <a:solidFill>
                  <a:srgbClr val="3E27E5"/>
                </a:solidFill>
                <a:latin typeface="Arial" charset="0"/>
              </a:endParaRPr>
            </a:p>
          </p:txBody>
        </p:sp>
        <p:sp>
          <p:nvSpPr>
            <p:cNvPr id="19821" name="Rectangle 390"/>
            <p:cNvSpPr>
              <a:spLocks noChangeArrowheads="1"/>
            </p:cNvSpPr>
            <p:nvPr/>
          </p:nvSpPr>
          <p:spPr bwMode="auto">
            <a:xfrm>
              <a:off x="4676" y="1421"/>
              <a:ext cx="20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400" b="1">
                  <a:solidFill>
                    <a:srgbClr val="3E27E5"/>
                  </a:solidFill>
                  <a:latin typeface="Arial" charset="0"/>
                </a:rPr>
                <a:t>10.0</a:t>
              </a:r>
              <a:endParaRPr lang="ru-RU" sz="1400">
                <a:solidFill>
                  <a:srgbClr val="3E27E5"/>
                </a:solidFill>
                <a:latin typeface="Arial" charset="0"/>
              </a:endParaRPr>
            </a:p>
          </p:txBody>
        </p:sp>
        <p:sp>
          <p:nvSpPr>
            <p:cNvPr id="19822" name="Rectangle 391"/>
            <p:cNvSpPr>
              <a:spLocks noChangeArrowheads="1"/>
            </p:cNvSpPr>
            <p:nvPr/>
          </p:nvSpPr>
          <p:spPr bwMode="auto">
            <a:xfrm>
              <a:off x="4676" y="1140"/>
              <a:ext cx="20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400" b="1">
                  <a:solidFill>
                    <a:srgbClr val="3E27E5"/>
                  </a:solidFill>
                  <a:latin typeface="Arial" charset="0"/>
                </a:rPr>
                <a:t>12.0</a:t>
              </a:r>
              <a:endParaRPr lang="ru-RU" sz="1400">
                <a:solidFill>
                  <a:srgbClr val="3E27E5"/>
                </a:solidFill>
                <a:latin typeface="Arial" charset="0"/>
              </a:endParaRPr>
            </a:p>
          </p:txBody>
        </p:sp>
        <p:sp>
          <p:nvSpPr>
            <p:cNvPr id="19823" name="Rectangle 392"/>
            <p:cNvSpPr>
              <a:spLocks noChangeArrowheads="1"/>
            </p:cNvSpPr>
            <p:nvPr/>
          </p:nvSpPr>
          <p:spPr bwMode="auto">
            <a:xfrm>
              <a:off x="4676" y="852"/>
              <a:ext cx="20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400" b="1">
                  <a:solidFill>
                    <a:srgbClr val="3E27E5"/>
                  </a:solidFill>
                  <a:latin typeface="Arial" charset="0"/>
                </a:rPr>
                <a:t>14.0</a:t>
              </a:r>
              <a:endParaRPr lang="ru-RU" sz="1400">
                <a:solidFill>
                  <a:srgbClr val="3E27E5"/>
                </a:solidFill>
                <a:latin typeface="Arial" charset="0"/>
              </a:endParaRPr>
            </a:p>
          </p:txBody>
        </p:sp>
        <p:sp>
          <p:nvSpPr>
            <p:cNvPr id="41353" name="Rectangle 393"/>
            <p:cNvSpPr>
              <a:spLocks noChangeArrowheads="1"/>
            </p:cNvSpPr>
            <p:nvPr/>
          </p:nvSpPr>
          <p:spPr bwMode="auto">
            <a:xfrm>
              <a:off x="4422" y="663"/>
              <a:ext cx="216" cy="173"/>
            </a:xfrm>
            <a:prstGeom prst="rect">
              <a:avLst/>
            </a:prstGeom>
            <a:noFill/>
            <a:ln w="9525">
              <a:noFill/>
              <a:miter lim="800000"/>
              <a:headEnd/>
              <a:tailEnd/>
            </a:ln>
          </p:spPr>
          <p:txBody>
            <a:bodyPr wrap="none" lIns="0" tIns="0" rIns="0" bIns="0">
              <a:spAutoFit/>
            </a:bodyPr>
            <a:lstStyle/>
            <a:p>
              <a:pPr>
                <a:defRPr/>
              </a:pPr>
              <a:r>
                <a:rPr lang="ru-RU" b="1">
                  <a:solidFill>
                    <a:srgbClr val="000000"/>
                  </a:solidFill>
                  <a:latin typeface="Arial" charset="0"/>
                </a:rPr>
                <a:t> </a:t>
              </a:r>
              <a:r>
                <a:rPr lang="ru-RU" b="1">
                  <a:solidFill>
                    <a:srgbClr val="FFFF00"/>
                  </a:solidFill>
                  <a:effectLst>
                    <a:outerShdw blurRad="38100" dist="38100" dir="2700000" algn="tl">
                      <a:srgbClr val="000000"/>
                    </a:outerShdw>
                  </a:effectLst>
                  <a:latin typeface="Arial" charset="0"/>
                </a:rPr>
                <a:t>рН</a:t>
              </a:r>
              <a:endParaRPr lang="ru-RU">
                <a:solidFill>
                  <a:srgbClr val="FFFF00"/>
                </a:solidFill>
                <a:effectLst>
                  <a:outerShdw blurRad="38100" dist="38100" dir="2700000" algn="tl">
                    <a:srgbClr val="000000"/>
                  </a:outerShdw>
                </a:effectLst>
              </a:endParaRPr>
            </a:p>
          </p:txBody>
        </p:sp>
        <p:sp>
          <p:nvSpPr>
            <p:cNvPr id="19825" name="Rectangle 394"/>
            <p:cNvSpPr>
              <a:spLocks noChangeArrowheads="1"/>
            </p:cNvSpPr>
            <p:nvPr/>
          </p:nvSpPr>
          <p:spPr bwMode="auto">
            <a:xfrm>
              <a:off x="976" y="931"/>
              <a:ext cx="1779"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p>
              <a:endParaRPr lang="de-DE"/>
            </a:p>
          </p:txBody>
        </p:sp>
        <p:sp>
          <p:nvSpPr>
            <p:cNvPr id="19826" name="Line 395"/>
            <p:cNvSpPr>
              <a:spLocks noChangeShapeType="1"/>
            </p:cNvSpPr>
            <p:nvPr/>
          </p:nvSpPr>
          <p:spPr bwMode="auto">
            <a:xfrm>
              <a:off x="1035" y="1092"/>
              <a:ext cx="174" cy="0"/>
            </a:xfrm>
            <a:prstGeom prst="line">
              <a:avLst/>
            </a:prstGeom>
            <a:noFill/>
            <a:ln w="6350">
              <a:solidFill>
                <a:srgbClr val="008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827" name="Rectangle 396"/>
            <p:cNvSpPr>
              <a:spLocks noChangeArrowheads="1"/>
            </p:cNvSpPr>
            <p:nvPr/>
          </p:nvSpPr>
          <p:spPr bwMode="auto">
            <a:xfrm>
              <a:off x="1082" y="1056"/>
              <a:ext cx="68" cy="67"/>
            </a:xfrm>
            <a:prstGeom prst="rect">
              <a:avLst/>
            </a:prstGeom>
            <a:solidFill>
              <a:srgbClr val="008000"/>
            </a:solidFill>
            <a:ln w="6350">
              <a:solidFill>
                <a:srgbClr val="008000"/>
              </a:solidFill>
              <a:miter lim="800000"/>
              <a:headEnd/>
              <a:tailEnd/>
            </a:ln>
          </p:spPr>
          <p:txBody>
            <a:bodyPr/>
            <a:lstStyle/>
            <a:p>
              <a:endParaRPr lang="de-DE"/>
            </a:p>
          </p:txBody>
        </p:sp>
        <p:sp>
          <p:nvSpPr>
            <p:cNvPr id="19828" name="Rectangle 397"/>
            <p:cNvSpPr>
              <a:spLocks noChangeArrowheads="1"/>
            </p:cNvSpPr>
            <p:nvPr/>
          </p:nvSpPr>
          <p:spPr bwMode="auto">
            <a:xfrm>
              <a:off x="1241" y="1015"/>
              <a:ext cx="26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400" b="1">
                  <a:solidFill>
                    <a:srgbClr val="000000"/>
                  </a:solidFill>
                  <a:latin typeface="Arial" charset="0"/>
                </a:rPr>
                <a:t>Sr-90</a:t>
              </a:r>
              <a:endParaRPr lang="ru-RU"/>
            </a:p>
          </p:txBody>
        </p:sp>
        <p:sp>
          <p:nvSpPr>
            <p:cNvPr id="19829" name="Line 398"/>
            <p:cNvSpPr>
              <a:spLocks noChangeShapeType="1"/>
            </p:cNvSpPr>
            <p:nvPr/>
          </p:nvSpPr>
          <p:spPr bwMode="auto">
            <a:xfrm>
              <a:off x="1643" y="1092"/>
              <a:ext cx="175" cy="0"/>
            </a:xfrm>
            <a:prstGeom prst="line">
              <a:avLst/>
            </a:prstGeom>
            <a:noFill/>
            <a:ln w="6350">
              <a:solidFill>
                <a:srgbClr val="000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830" name="Freeform 399"/>
            <p:cNvSpPr>
              <a:spLocks/>
            </p:cNvSpPr>
            <p:nvPr/>
          </p:nvSpPr>
          <p:spPr bwMode="auto">
            <a:xfrm>
              <a:off x="1690" y="1056"/>
              <a:ext cx="75" cy="73"/>
            </a:xfrm>
            <a:custGeom>
              <a:avLst/>
              <a:gdLst>
                <a:gd name="T0" fmla="*/ 38 w 63"/>
                <a:gd name="T1" fmla="*/ 0 h 63"/>
                <a:gd name="T2" fmla="*/ 75 w 63"/>
                <a:gd name="T3" fmla="*/ 36 h 63"/>
                <a:gd name="T4" fmla="*/ 38 w 63"/>
                <a:gd name="T5" fmla="*/ 73 h 63"/>
                <a:gd name="T6" fmla="*/ 0 w 63"/>
                <a:gd name="T7" fmla="*/ 36 h 63"/>
                <a:gd name="T8" fmla="*/ 38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32" y="0"/>
                  </a:moveTo>
                  <a:lnTo>
                    <a:pt x="63" y="31"/>
                  </a:lnTo>
                  <a:lnTo>
                    <a:pt x="32" y="63"/>
                  </a:lnTo>
                  <a:lnTo>
                    <a:pt x="0" y="31"/>
                  </a:lnTo>
                  <a:lnTo>
                    <a:pt x="32" y="0"/>
                  </a:lnTo>
                  <a:close/>
                </a:path>
              </a:pathLst>
            </a:custGeom>
            <a:solidFill>
              <a:srgbClr val="000080"/>
            </a:solidFill>
            <a:ln w="6350">
              <a:solidFill>
                <a:srgbClr val="000080"/>
              </a:solidFill>
              <a:round/>
              <a:headEnd/>
              <a:tailEnd/>
            </a:ln>
          </p:spPr>
          <p:txBody>
            <a:bodyPr/>
            <a:lstStyle/>
            <a:p>
              <a:endParaRPr lang="de-DE"/>
            </a:p>
          </p:txBody>
        </p:sp>
        <p:sp>
          <p:nvSpPr>
            <p:cNvPr id="19831" name="Rectangle 400"/>
            <p:cNvSpPr>
              <a:spLocks noChangeArrowheads="1"/>
            </p:cNvSpPr>
            <p:nvPr/>
          </p:nvSpPr>
          <p:spPr bwMode="auto">
            <a:xfrm>
              <a:off x="1850" y="1015"/>
              <a:ext cx="34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400" b="1">
                  <a:solidFill>
                    <a:srgbClr val="000000"/>
                  </a:solidFill>
                  <a:latin typeface="Arial" charset="0"/>
                </a:rPr>
                <a:t>Cs-137</a:t>
              </a:r>
              <a:endParaRPr lang="ru-RU"/>
            </a:p>
          </p:txBody>
        </p:sp>
        <p:sp>
          <p:nvSpPr>
            <p:cNvPr id="19832" name="Line 401"/>
            <p:cNvSpPr>
              <a:spLocks noChangeShapeType="1"/>
            </p:cNvSpPr>
            <p:nvPr/>
          </p:nvSpPr>
          <p:spPr bwMode="auto">
            <a:xfrm>
              <a:off x="2347" y="1092"/>
              <a:ext cx="174" cy="0"/>
            </a:xfrm>
            <a:prstGeom prst="line">
              <a:avLst/>
            </a:prstGeom>
            <a:noFill/>
            <a:ln w="635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833" name="Freeform 402"/>
            <p:cNvSpPr>
              <a:spLocks/>
            </p:cNvSpPr>
            <p:nvPr/>
          </p:nvSpPr>
          <p:spPr bwMode="auto">
            <a:xfrm>
              <a:off x="2394" y="1056"/>
              <a:ext cx="74" cy="73"/>
            </a:xfrm>
            <a:custGeom>
              <a:avLst/>
              <a:gdLst>
                <a:gd name="T0" fmla="*/ 38 w 63"/>
                <a:gd name="T1" fmla="*/ 0 h 63"/>
                <a:gd name="T2" fmla="*/ 74 w 63"/>
                <a:gd name="T3" fmla="*/ 73 h 63"/>
                <a:gd name="T4" fmla="*/ 0 w 63"/>
                <a:gd name="T5" fmla="*/ 73 h 63"/>
                <a:gd name="T6" fmla="*/ 38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32" y="0"/>
                  </a:moveTo>
                  <a:lnTo>
                    <a:pt x="63" y="63"/>
                  </a:lnTo>
                  <a:lnTo>
                    <a:pt x="0" y="63"/>
                  </a:lnTo>
                  <a:lnTo>
                    <a:pt x="32" y="0"/>
                  </a:lnTo>
                  <a:close/>
                </a:path>
              </a:pathLst>
            </a:custGeom>
            <a:solidFill>
              <a:srgbClr val="FF0000"/>
            </a:solidFill>
            <a:ln w="6350">
              <a:solidFill>
                <a:srgbClr val="FF0000"/>
              </a:solidFill>
              <a:round/>
              <a:headEnd/>
              <a:tailEnd/>
            </a:ln>
          </p:spPr>
          <p:txBody>
            <a:bodyPr/>
            <a:lstStyle/>
            <a:p>
              <a:endParaRPr lang="de-DE"/>
            </a:p>
          </p:txBody>
        </p:sp>
        <p:sp>
          <p:nvSpPr>
            <p:cNvPr id="19834" name="Rectangle 403"/>
            <p:cNvSpPr>
              <a:spLocks noChangeArrowheads="1"/>
            </p:cNvSpPr>
            <p:nvPr/>
          </p:nvSpPr>
          <p:spPr bwMode="auto">
            <a:xfrm>
              <a:off x="2553" y="1015"/>
              <a:ext cx="13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400" b="1">
                  <a:solidFill>
                    <a:srgbClr val="000000"/>
                  </a:solidFill>
                  <a:latin typeface="Arial" charset="0"/>
                </a:rPr>
                <a:t>рН</a:t>
              </a:r>
              <a:endParaRPr lang="ru-RU"/>
            </a:p>
          </p:txBody>
        </p:sp>
      </p:grpSp>
      <p:sp>
        <p:nvSpPr>
          <p:cNvPr id="19459" name="Text Box 409"/>
          <p:cNvSpPr txBox="1">
            <a:spLocks noChangeArrowheads="1"/>
          </p:cNvSpPr>
          <p:nvPr/>
        </p:nvSpPr>
        <p:spPr bwMode="auto">
          <a:xfrm>
            <a:off x="611188" y="692150"/>
            <a:ext cx="79073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a:solidFill>
                  <a:srgbClr val="000000"/>
                </a:solidFill>
                <a:latin typeface="Arial" charset="0"/>
              </a:rPr>
              <a:t>Dynamics of the </a:t>
            </a:r>
            <a:r>
              <a:rPr lang="uk-UA" baseline="30000">
                <a:solidFill>
                  <a:srgbClr val="000000"/>
                </a:solidFill>
                <a:latin typeface="Arial" charset="0"/>
              </a:rPr>
              <a:t>90</a:t>
            </a:r>
            <a:r>
              <a:rPr lang="en-US">
                <a:solidFill>
                  <a:srgbClr val="000000"/>
                </a:solidFill>
                <a:latin typeface="Arial" charset="0"/>
              </a:rPr>
              <a:t>Sr and </a:t>
            </a:r>
            <a:r>
              <a:rPr lang="en-US" baseline="30000">
                <a:solidFill>
                  <a:srgbClr val="000000"/>
                </a:solidFill>
                <a:latin typeface="Arial" charset="0"/>
              </a:rPr>
              <a:t>137</a:t>
            </a:r>
            <a:r>
              <a:rPr lang="en-US">
                <a:solidFill>
                  <a:srgbClr val="000000"/>
                </a:solidFill>
                <a:latin typeface="Arial" charset="0"/>
              </a:rPr>
              <a:t>Cs specific activities and</a:t>
            </a:r>
            <a:r>
              <a:rPr lang="ru-RU">
                <a:solidFill>
                  <a:srgbClr val="000000"/>
                </a:solidFill>
                <a:latin typeface="Arial" charset="0"/>
              </a:rPr>
              <a:t> рН </a:t>
            </a:r>
            <a:r>
              <a:rPr lang="en-US">
                <a:solidFill>
                  <a:srgbClr val="000000"/>
                </a:solidFill>
                <a:latin typeface="Arial" charset="0"/>
              </a:rPr>
              <a:t>in the groundwater </a:t>
            </a:r>
          </a:p>
          <a:p>
            <a:pPr algn="ctr" eaLnBrk="1" hangingPunct="1"/>
            <a:r>
              <a:rPr lang="en-US">
                <a:solidFill>
                  <a:srgbClr val="000000"/>
                </a:solidFill>
                <a:latin typeface="Arial" charset="0"/>
              </a:rPr>
              <a:t>in the Shelter’s local zone </a:t>
            </a:r>
            <a:r>
              <a:rPr lang="ru-RU">
                <a:solidFill>
                  <a:srgbClr val="000000"/>
                </a:solidFill>
                <a:latin typeface="Arial" charset="0"/>
              </a:rPr>
              <a:t>(</a:t>
            </a:r>
            <a:r>
              <a:rPr lang="en-US">
                <a:solidFill>
                  <a:srgbClr val="000000"/>
                </a:solidFill>
                <a:latin typeface="Arial" charset="0"/>
              </a:rPr>
              <a:t>well</a:t>
            </a:r>
            <a:r>
              <a:rPr lang="ru-RU">
                <a:solidFill>
                  <a:srgbClr val="000000"/>
                </a:solidFill>
                <a:latin typeface="Arial" charset="0"/>
              </a:rPr>
              <a:t> 4-</a:t>
            </a:r>
            <a:r>
              <a:rPr lang="en-US">
                <a:solidFill>
                  <a:srgbClr val="000000"/>
                </a:solidFill>
                <a:latin typeface="Arial" charset="0"/>
              </a:rPr>
              <a:t>G</a:t>
            </a:r>
            <a:r>
              <a:rPr lang="ru-RU">
                <a:solidFill>
                  <a:srgbClr val="000000"/>
                </a:solidFill>
                <a:latin typeface="Arial" charset="0"/>
              </a:rPr>
              <a:t>)</a:t>
            </a:r>
          </a:p>
        </p:txBody>
      </p:sp>
      <p:sp>
        <p:nvSpPr>
          <p:cNvPr id="19460" name="Rectangle 7"/>
          <p:cNvSpPr>
            <a:spLocks noChangeArrowheads="1"/>
          </p:cNvSpPr>
          <p:nvPr/>
        </p:nvSpPr>
        <p:spPr bwMode="auto">
          <a:xfrm>
            <a:off x="0" y="6427788"/>
            <a:ext cx="3478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endParaRPr lang="en-GB" sz="1200">
              <a:solidFill>
                <a:srgbClr val="A50021"/>
              </a:solidFill>
            </a:endParaRPr>
          </a:p>
          <a:p>
            <a:r>
              <a:rPr lang="en-GB" sz="1000"/>
              <a:t>15</a:t>
            </a:r>
            <a:r>
              <a:rPr lang="en-GB" sz="1000" baseline="30000"/>
              <a:t>th</a:t>
            </a:r>
            <a:r>
              <a:rPr lang="en-GB" sz="1000"/>
              <a:t> CEG-SAM meeting by PSI, Villigen, March 10-12, 2009</a:t>
            </a:r>
            <a:endParaRPr lang="ru-RU" sz="10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6"/>
          <p:cNvSpPr>
            <a:spLocks noGrp="1" noChangeArrowheads="1"/>
          </p:cNvSpPr>
          <p:nvPr>
            <p:ph type="sldNum" sz="quarter" idx="12"/>
          </p:nvPr>
        </p:nvSpPr>
        <p:spPr>
          <a:ln/>
        </p:spPr>
        <p:txBody>
          <a:bodyPr/>
          <a:lstStyle/>
          <a:p>
            <a:pPr>
              <a:defRPr/>
            </a:pPr>
            <a:fld id="{1EB9818A-4E72-4286-9E2A-C826F4FFCBE7}" type="slidenum">
              <a:rPr lang="ru-RU"/>
              <a:pPr>
                <a:defRPr/>
              </a:pPr>
              <a:t>18</a:t>
            </a:fld>
            <a:endParaRPr lang="ru-RU"/>
          </a:p>
        </p:txBody>
      </p:sp>
      <p:sp>
        <p:nvSpPr>
          <p:cNvPr id="22532" name="Rectangle 4"/>
          <p:cNvSpPr>
            <a:spLocks noChangeArrowheads="1"/>
          </p:cNvSpPr>
          <p:nvPr/>
        </p:nvSpPr>
        <p:spPr bwMode="auto">
          <a:xfrm>
            <a:off x="5076825" y="1341438"/>
            <a:ext cx="1296988" cy="739775"/>
          </a:xfrm>
          <a:prstGeom prst="rect">
            <a:avLst/>
          </a:prstGeom>
          <a:gradFill rotWithShape="1">
            <a:gsLst>
              <a:gs pos="0">
                <a:schemeClr val="bg2"/>
              </a:gs>
              <a:gs pos="100000">
                <a:schemeClr val="bg2">
                  <a:gamma/>
                  <a:shade val="66667"/>
                  <a:invGamma/>
                </a:schemeClr>
              </a:gs>
            </a:gsLst>
            <a:path path="shape">
              <a:fillToRect l="50000" t="50000" r="50000" b="50000"/>
            </a:path>
          </a:gradFill>
          <a:ln w="9525" algn="ctr">
            <a:solidFill>
              <a:srgbClr val="000000"/>
            </a:solidFill>
            <a:miter lim="800000"/>
            <a:headEnd/>
            <a:tailEnd/>
          </a:ln>
          <a:effectLst>
            <a:outerShdw dist="35921" dir="2700000" algn="ctr" rotWithShape="0">
              <a:schemeClr val="bg2"/>
            </a:outerShdw>
          </a:effectLst>
        </p:spPr>
        <p:txBody>
          <a:bodyPr anchor="ctr">
            <a:spAutoFit/>
          </a:bodyPr>
          <a:lstStyle/>
          <a:p>
            <a:pPr algn="ctr">
              <a:defRPr/>
            </a:pPr>
            <a:r>
              <a:rPr lang="en-US" sz="1400">
                <a:solidFill>
                  <a:srgbClr val="000000"/>
                </a:solidFill>
              </a:rPr>
              <a:t>Fragments of the active zone</a:t>
            </a:r>
            <a:endParaRPr lang="ru-RU" sz="1400">
              <a:solidFill>
                <a:srgbClr val="000000"/>
              </a:solidFill>
            </a:endParaRPr>
          </a:p>
        </p:txBody>
      </p:sp>
      <p:sp>
        <p:nvSpPr>
          <p:cNvPr id="22539" name="Rectangle 11"/>
          <p:cNvSpPr>
            <a:spLocks noChangeArrowheads="1"/>
          </p:cNvSpPr>
          <p:nvPr/>
        </p:nvSpPr>
        <p:spPr bwMode="auto">
          <a:xfrm>
            <a:off x="7094538" y="1557338"/>
            <a:ext cx="863600" cy="314325"/>
          </a:xfrm>
          <a:prstGeom prst="rect">
            <a:avLst/>
          </a:prstGeom>
          <a:gradFill rotWithShape="1">
            <a:gsLst>
              <a:gs pos="0">
                <a:schemeClr val="bg2"/>
              </a:gs>
              <a:gs pos="100000">
                <a:schemeClr val="bg2">
                  <a:gamma/>
                  <a:shade val="66667"/>
                  <a:invGamma/>
                </a:schemeClr>
              </a:gs>
            </a:gsLst>
            <a:path path="shape">
              <a:fillToRect l="50000" t="50000" r="50000" b="50000"/>
            </a:path>
          </a:gradFill>
          <a:ln w="9525" algn="ctr">
            <a:solidFill>
              <a:srgbClr val="000000"/>
            </a:solidFill>
            <a:miter lim="800000"/>
            <a:headEnd/>
            <a:tailEnd/>
          </a:ln>
          <a:effectLst>
            <a:outerShdw dist="35921" dir="2700000" algn="ctr" rotWithShape="0">
              <a:schemeClr val="bg2"/>
            </a:outerShdw>
          </a:effectLst>
        </p:spPr>
        <p:txBody>
          <a:bodyPr anchor="ctr">
            <a:spAutoFit/>
          </a:bodyPr>
          <a:lstStyle/>
          <a:p>
            <a:pPr algn="ctr">
              <a:defRPr/>
            </a:pPr>
            <a:r>
              <a:rPr lang="en-US" sz="1400">
                <a:solidFill>
                  <a:srgbClr val="000000"/>
                </a:solidFill>
              </a:rPr>
              <a:t>LFCM</a:t>
            </a:r>
            <a:endParaRPr lang="ru-RU" sz="1400">
              <a:solidFill>
                <a:srgbClr val="000000"/>
              </a:solidFill>
            </a:endParaRPr>
          </a:p>
        </p:txBody>
      </p:sp>
      <p:grpSp>
        <p:nvGrpSpPr>
          <p:cNvPr id="20484" name="Group 55"/>
          <p:cNvGrpSpPr>
            <a:grpSpLocks/>
          </p:cNvGrpSpPr>
          <p:nvPr/>
        </p:nvGrpSpPr>
        <p:grpSpPr bwMode="auto">
          <a:xfrm>
            <a:off x="541338" y="1341438"/>
            <a:ext cx="4032250" cy="719137"/>
            <a:chOff x="204" y="346"/>
            <a:chExt cx="2540" cy="453"/>
          </a:xfrm>
        </p:grpSpPr>
        <p:sp>
          <p:nvSpPr>
            <p:cNvPr id="22530" name="Rectangle 2"/>
            <p:cNvSpPr>
              <a:spLocks noChangeArrowheads="1"/>
            </p:cNvSpPr>
            <p:nvPr/>
          </p:nvSpPr>
          <p:spPr bwMode="auto">
            <a:xfrm>
              <a:off x="249" y="491"/>
              <a:ext cx="635" cy="179"/>
            </a:xfrm>
            <a:prstGeom prst="rect">
              <a:avLst/>
            </a:prstGeom>
            <a:gradFill rotWithShape="1">
              <a:gsLst>
                <a:gs pos="0">
                  <a:schemeClr val="bg2"/>
                </a:gs>
                <a:gs pos="100000">
                  <a:schemeClr val="bg2">
                    <a:gamma/>
                    <a:shade val="66667"/>
                    <a:invGamma/>
                  </a:schemeClr>
                </a:gs>
              </a:gsLst>
              <a:path path="shape">
                <a:fillToRect l="50000" t="50000" r="50000" b="50000"/>
              </a:path>
            </a:gradFill>
            <a:ln w="9525" algn="ctr">
              <a:solidFill>
                <a:srgbClr val="000000"/>
              </a:solidFill>
              <a:miter lim="800000"/>
              <a:headEnd/>
              <a:tailEnd/>
            </a:ln>
            <a:effectLst>
              <a:outerShdw dist="35921" dir="2700000" algn="ctr" rotWithShape="0">
                <a:schemeClr val="bg2"/>
              </a:outerShdw>
            </a:effectLst>
          </p:spPr>
          <p:txBody>
            <a:bodyPr anchor="ctr">
              <a:spAutoFit/>
            </a:bodyPr>
            <a:lstStyle/>
            <a:p>
              <a:pPr algn="ctr">
                <a:defRPr/>
              </a:pPr>
              <a:r>
                <a:rPr lang="en-US" sz="1200">
                  <a:solidFill>
                    <a:srgbClr val="000000"/>
                  </a:solidFill>
                </a:rPr>
                <a:t>Condensed</a:t>
              </a:r>
              <a:endParaRPr lang="ru-RU" sz="1200">
                <a:solidFill>
                  <a:srgbClr val="000000"/>
                </a:solidFill>
              </a:endParaRPr>
            </a:p>
          </p:txBody>
        </p:sp>
        <p:sp>
          <p:nvSpPr>
            <p:cNvPr id="22536" name="Rectangle 8"/>
            <p:cNvSpPr>
              <a:spLocks noChangeArrowheads="1"/>
            </p:cNvSpPr>
            <p:nvPr/>
          </p:nvSpPr>
          <p:spPr bwMode="auto">
            <a:xfrm>
              <a:off x="929" y="482"/>
              <a:ext cx="499" cy="198"/>
            </a:xfrm>
            <a:prstGeom prst="rect">
              <a:avLst/>
            </a:prstGeom>
            <a:gradFill rotWithShape="1">
              <a:gsLst>
                <a:gs pos="0">
                  <a:schemeClr val="bg2"/>
                </a:gs>
                <a:gs pos="100000">
                  <a:schemeClr val="bg2">
                    <a:gamma/>
                    <a:shade val="66667"/>
                    <a:invGamma/>
                  </a:schemeClr>
                </a:gs>
              </a:gsLst>
              <a:path path="shape">
                <a:fillToRect l="50000" t="50000" r="50000" b="50000"/>
              </a:path>
            </a:gradFill>
            <a:ln w="9525" algn="ctr">
              <a:solidFill>
                <a:srgbClr val="000000"/>
              </a:solidFill>
              <a:miter lim="800000"/>
              <a:headEnd/>
              <a:tailEnd/>
            </a:ln>
            <a:effectLst>
              <a:outerShdw dist="35921" dir="2700000" algn="ctr" rotWithShape="0">
                <a:schemeClr val="bg2"/>
              </a:outerShdw>
            </a:effectLst>
          </p:spPr>
          <p:txBody>
            <a:bodyPr anchor="ctr">
              <a:spAutoFit/>
            </a:bodyPr>
            <a:lstStyle/>
            <a:p>
              <a:pPr algn="ctr">
                <a:defRPr/>
              </a:pPr>
              <a:r>
                <a:rPr lang="en-US" sz="1400">
                  <a:solidFill>
                    <a:srgbClr val="000000"/>
                  </a:solidFill>
                </a:rPr>
                <a:t>UO2</a:t>
              </a:r>
              <a:endParaRPr lang="ru-RU" sz="1400">
                <a:solidFill>
                  <a:srgbClr val="000000"/>
                </a:solidFill>
              </a:endParaRPr>
            </a:p>
          </p:txBody>
        </p:sp>
        <p:sp>
          <p:nvSpPr>
            <p:cNvPr id="22537" name="Rectangle 9"/>
            <p:cNvSpPr>
              <a:spLocks noChangeArrowheads="1"/>
            </p:cNvSpPr>
            <p:nvPr/>
          </p:nvSpPr>
          <p:spPr bwMode="auto">
            <a:xfrm>
              <a:off x="1474" y="482"/>
              <a:ext cx="544" cy="198"/>
            </a:xfrm>
            <a:prstGeom prst="rect">
              <a:avLst/>
            </a:prstGeom>
            <a:gradFill rotWithShape="1">
              <a:gsLst>
                <a:gs pos="0">
                  <a:schemeClr val="bg2"/>
                </a:gs>
                <a:gs pos="100000">
                  <a:schemeClr val="bg2">
                    <a:gamma/>
                    <a:shade val="66667"/>
                    <a:invGamma/>
                  </a:schemeClr>
                </a:gs>
              </a:gsLst>
              <a:path path="shape">
                <a:fillToRect l="50000" t="50000" r="50000" b="50000"/>
              </a:path>
            </a:gradFill>
            <a:ln w="9525" algn="ctr">
              <a:solidFill>
                <a:srgbClr val="000000"/>
              </a:solidFill>
              <a:miter lim="800000"/>
              <a:headEnd/>
              <a:tailEnd/>
            </a:ln>
            <a:effectLst>
              <a:outerShdw dist="35921" dir="2700000" algn="ctr" rotWithShape="0">
                <a:schemeClr val="bg2"/>
              </a:outerShdw>
            </a:effectLst>
          </p:spPr>
          <p:txBody>
            <a:bodyPr anchor="ctr">
              <a:spAutoFit/>
            </a:bodyPr>
            <a:lstStyle/>
            <a:p>
              <a:pPr algn="ctr">
                <a:defRPr/>
              </a:pPr>
              <a:r>
                <a:rPr lang="en-US" sz="1400">
                  <a:solidFill>
                    <a:srgbClr val="000000"/>
                  </a:solidFill>
                </a:rPr>
                <a:t>UO2+X</a:t>
              </a:r>
              <a:endParaRPr lang="ru-RU" sz="1400">
                <a:solidFill>
                  <a:srgbClr val="000000"/>
                </a:solidFill>
              </a:endParaRPr>
            </a:p>
          </p:txBody>
        </p:sp>
        <p:sp>
          <p:nvSpPr>
            <p:cNvPr id="22538" name="Rectangle 10"/>
            <p:cNvSpPr>
              <a:spLocks noChangeArrowheads="1"/>
            </p:cNvSpPr>
            <p:nvPr/>
          </p:nvSpPr>
          <p:spPr bwMode="auto">
            <a:xfrm>
              <a:off x="2063" y="482"/>
              <a:ext cx="635" cy="198"/>
            </a:xfrm>
            <a:prstGeom prst="rect">
              <a:avLst/>
            </a:prstGeom>
            <a:gradFill rotWithShape="1">
              <a:gsLst>
                <a:gs pos="0">
                  <a:schemeClr val="bg2"/>
                </a:gs>
                <a:gs pos="100000">
                  <a:schemeClr val="bg2">
                    <a:gamma/>
                    <a:shade val="66667"/>
                    <a:invGamma/>
                  </a:schemeClr>
                </a:gs>
              </a:gsLst>
              <a:path path="shape">
                <a:fillToRect l="50000" t="50000" r="50000" b="50000"/>
              </a:path>
            </a:gradFill>
            <a:ln w="9525" algn="ctr">
              <a:solidFill>
                <a:srgbClr val="000000"/>
              </a:solidFill>
              <a:miter lim="800000"/>
              <a:headEnd/>
              <a:tailEnd/>
            </a:ln>
            <a:effectLst>
              <a:outerShdw dist="35921" dir="2700000" algn="ctr" rotWithShape="0">
                <a:schemeClr val="bg2"/>
              </a:outerShdw>
            </a:effectLst>
          </p:spPr>
          <p:txBody>
            <a:bodyPr anchor="ctr">
              <a:spAutoFit/>
            </a:bodyPr>
            <a:lstStyle/>
            <a:p>
              <a:pPr algn="ctr">
                <a:defRPr/>
              </a:pPr>
              <a:r>
                <a:rPr lang="en-US" sz="1400">
                  <a:solidFill>
                    <a:srgbClr val="000000"/>
                  </a:solidFill>
                </a:rPr>
                <a:t>U-Zr-O</a:t>
              </a:r>
              <a:endParaRPr lang="ru-RU" sz="1400">
                <a:solidFill>
                  <a:srgbClr val="000000"/>
                </a:solidFill>
              </a:endParaRPr>
            </a:p>
          </p:txBody>
        </p:sp>
        <p:sp>
          <p:nvSpPr>
            <p:cNvPr id="20520" name="Rectangle 12"/>
            <p:cNvSpPr>
              <a:spLocks noChangeArrowheads="1"/>
            </p:cNvSpPr>
            <p:nvPr/>
          </p:nvSpPr>
          <p:spPr bwMode="auto">
            <a:xfrm>
              <a:off x="204" y="346"/>
              <a:ext cx="2540" cy="453"/>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grpSp>
      <p:sp>
        <p:nvSpPr>
          <p:cNvPr id="22541" name="Rectangle 13"/>
          <p:cNvSpPr>
            <a:spLocks noChangeArrowheads="1"/>
          </p:cNvSpPr>
          <p:nvPr/>
        </p:nvSpPr>
        <p:spPr bwMode="auto">
          <a:xfrm>
            <a:off x="901700" y="2708275"/>
            <a:ext cx="7488238" cy="314325"/>
          </a:xfrm>
          <a:prstGeom prst="rect">
            <a:avLst/>
          </a:prstGeom>
          <a:gradFill rotWithShape="1">
            <a:gsLst>
              <a:gs pos="0">
                <a:schemeClr val="bg2"/>
              </a:gs>
              <a:gs pos="100000">
                <a:schemeClr val="bg2">
                  <a:gamma/>
                  <a:shade val="66667"/>
                  <a:invGamma/>
                </a:schemeClr>
              </a:gs>
            </a:gsLst>
            <a:path path="shape">
              <a:fillToRect l="50000" t="50000" r="50000" b="50000"/>
            </a:path>
          </a:gradFill>
          <a:ln w="9525" algn="ctr">
            <a:solidFill>
              <a:srgbClr val="000000"/>
            </a:solidFill>
            <a:miter lim="800000"/>
            <a:headEnd/>
            <a:tailEnd/>
          </a:ln>
          <a:effectLst>
            <a:outerShdw dist="35921" dir="2700000" algn="ctr" rotWithShape="0">
              <a:schemeClr val="bg2"/>
            </a:outerShdw>
          </a:effectLst>
        </p:spPr>
        <p:txBody>
          <a:bodyPr anchor="ctr">
            <a:spAutoFit/>
          </a:bodyPr>
          <a:lstStyle/>
          <a:p>
            <a:pPr algn="ctr">
              <a:defRPr/>
            </a:pPr>
            <a:r>
              <a:rPr lang="en-US" sz="1400">
                <a:solidFill>
                  <a:srgbClr val="000000"/>
                </a:solidFill>
              </a:rPr>
              <a:t>Shelter conditions</a:t>
            </a:r>
            <a:endParaRPr lang="ru-RU" sz="1400">
              <a:solidFill>
                <a:srgbClr val="000000"/>
              </a:solidFill>
            </a:endParaRPr>
          </a:p>
        </p:txBody>
      </p:sp>
      <p:sp>
        <p:nvSpPr>
          <p:cNvPr id="22542" name="Rectangle 14"/>
          <p:cNvSpPr>
            <a:spLocks noChangeArrowheads="1"/>
          </p:cNvSpPr>
          <p:nvPr/>
        </p:nvSpPr>
        <p:spPr bwMode="auto">
          <a:xfrm>
            <a:off x="1693863" y="3644900"/>
            <a:ext cx="2446337" cy="314325"/>
          </a:xfrm>
          <a:prstGeom prst="rect">
            <a:avLst/>
          </a:prstGeom>
          <a:gradFill rotWithShape="1">
            <a:gsLst>
              <a:gs pos="0">
                <a:schemeClr val="bg2"/>
              </a:gs>
              <a:gs pos="100000">
                <a:schemeClr val="bg2">
                  <a:gamma/>
                  <a:shade val="66667"/>
                  <a:invGamma/>
                </a:schemeClr>
              </a:gs>
            </a:gsLst>
            <a:path path="shape">
              <a:fillToRect l="50000" t="50000" r="50000" b="50000"/>
            </a:path>
          </a:gradFill>
          <a:ln w="9525" algn="ctr">
            <a:solidFill>
              <a:srgbClr val="000000"/>
            </a:solidFill>
            <a:miter lim="800000"/>
            <a:headEnd/>
            <a:tailEnd/>
          </a:ln>
          <a:effectLst>
            <a:outerShdw dist="35921" dir="2700000" algn="ctr" rotWithShape="0">
              <a:schemeClr val="bg2"/>
            </a:outerShdw>
          </a:effectLst>
        </p:spPr>
        <p:txBody>
          <a:bodyPr anchor="ctr">
            <a:spAutoFit/>
          </a:bodyPr>
          <a:lstStyle/>
          <a:p>
            <a:pPr algn="ctr">
              <a:defRPr/>
            </a:pPr>
            <a:r>
              <a:rPr lang="en-US" sz="1400">
                <a:solidFill>
                  <a:srgbClr val="000000"/>
                </a:solidFill>
              </a:rPr>
              <a:t>destruction</a:t>
            </a:r>
            <a:endParaRPr lang="ru-RU" sz="1400">
              <a:solidFill>
                <a:srgbClr val="000000"/>
              </a:solidFill>
            </a:endParaRPr>
          </a:p>
        </p:txBody>
      </p:sp>
      <p:sp>
        <p:nvSpPr>
          <p:cNvPr id="22543" name="Rectangle 15"/>
          <p:cNvSpPr>
            <a:spLocks noChangeArrowheads="1"/>
          </p:cNvSpPr>
          <p:nvPr/>
        </p:nvSpPr>
        <p:spPr bwMode="auto">
          <a:xfrm>
            <a:off x="4718050" y="3644900"/>
            <a:ext cx="1727200" cy="314325"/>
          </a:xfrm>
          <a:prstGeom prst="rect">
            <a:avLst/>
          </a:prstGeom>
          <a:gradFill rotWithShape="1">
            <a:gsLst>
              <a:gs pos="0">
                <a:schemeClr val="bg2"/>
              </a:gs>
              <a:gs pos="100000">
                <a:schemeClr val="bg2">
                  <a:gamma/>
                  <a:shade val="66667"/>
                  <a:invGamma/>
                </a:schemeClr>
              </a:gs>
            </a:gsLst>
            <a:path path="shape">
              <a:fillToRect l="50000" t="50000" r="50000" b="50000"/>
            </a:path>
          </a:gradFill>
          <a:ln w="9525" algn="ctr">
            <a:solidFill>
              <a:srgbClr val="000000"/>
            </a:solidFill>
            <a:miter lim="800000"/>
            <a:headEnd/>
            <a:tailEnd/>
          </a:ln>
          <a:effectLst>
            <a:outerShdw dist="35921" dir="2700000" algn="ctr" rotWithShape="0">
              <a:schemeClr val="bg2"/>
            </a:outerShdw>
          </a:effectLst>
        </p:spPr>
        <p:txBody>
          <a:bodyPr anchor="ctr">
            <a:spAutoFit/>
          </a:bodyPr>
          <a:lstStyle/>
          <a:p>
            <a:pPr algn="ctr">
              <a:defRPr/>
            </a:pPr>
            <a:r>
              <a:rPr lang="en-US" sz="1400">
                <a:solidFill>
                  <a:srgbClr val="000000"/>
                </a:solidFill>
              </a:rPr>
              <a:t>dispersion </a:t>
            </a:r>
            <a:endParaRPr lang="ru-RU" sz="1400">
              <a:solidFill>
                <a:srgbClr val="000000"/>
              </a:solidFill>
            </a:endParaRPr>
          </a:p>
        </p:txBody>
      </p:sp>
      <p:sp>
        <p:nvSpPr>
          <p:cNvPr id="22544" name="Rectangle 16"/>
          <p:cNvSpPr>
            <a:spLocks noChangeArrowheads="1"/>
          </p:cNvSpPr>
          <p:nvPr/>
        </p:nvSpPr>
        <p:spPr bwMode="auto">
          <a:xfrm>
            <a:off x="6661150" y="3644900"/>
            <a:ext cx="1728788" cy="314325"/>
          </a:xfrm>
          <a:prstGeom prst="rect">
            <a:avLst/>
          </a:prstGeom>
          <a:gradFill rotWithShape="1">
            <a:gsLst>
              <a:gs pos="0">
                <a:schemeClr val="bg2"/>
              </a:gs>
              <a:gs pos="100000">
                <a:schemeClr val="bg2">
                  <a:gamma/>
                  <a:shade val="66667"/>
                  <a:invGamma/>
                </a:schemeClr>
              </a:gs>
            </a:gsLst>
            <a:path path="shape">
              <a:fillToRect l="50000" t="50000" r="50000" b="50000"/>
            </a:path>
          </a:gradFill>
          <a:ln w="9525" algn="ctr">
            <a:solidFill>
              <a:srgbClr val="000000"/>
            </a:solidFill>
            <a:miter lim="800000"/>
            <a:headEnd/>
            <a:tailEnd/>
          </a:ln>
          <a:effectLst>
            <a:outerShdw dist="35921" dir="2700000" algn="ctr" rotWithShape="0">
              <a:schemeClr val="bg2"/>
            </a:outerShdw>
          </a:effectLst>
        </p:spPr>
        <p:txBody>
          <a:bodyPr anchor="ctr">
            <a:spAutoFit/>
          </a:bodyPr>
          <a:lstStyle/>
          <a:p>
            <a:pPr algn="ctr">
              <a:defRPr/>
            </a:pPr>
            <a:r>
              <a:rPr lang="en-US" sz="1400">
                <a:solidFill>
                  <a:srgbClr val="000000"/>
                </a:solidFill>
              </a:rPr>
              <a:t>transformation</a:t>
            </a:r>
            <a:endParaRPr lang="ru-RU" sz="1400">
              <a:solidFill>
                <a:srgbClr val="000000"/>
              </a:solidFill>
            </a:endParaRPr>
          </a:p>
        </p:txBody>
      </p:sp>
      <p:sp>
        <p:nvSpPr>
          <p:cNvPr id="22546" name="Rectangle 18"/>
          <p:cNvSpPr>
            <a:spLocks noChangeArrowheads="1"/>
          </p:cNvSpPr>
          <p:nvPr/>
        </p:nvSpPr>
        <p:spPr bwMode="auto">
          <a:xfrm>
            <a:off x="901700" y="4581525"/>
            <a:ext cx="7559675" cy="314325"/>
          </a:xfrm>
          <a:prstGeom prst="rect">
            <a:avLst/>
          </a:prstGeom>
          <a:gradFill rotWithShape="1">
            <a:gsLst>
              <a:gs pos="0">
                <a:schemeClr val="bg2"/>
              </a:gs>
              <a:gs pos="100000">
                <a:schemeClr val="bg2">
                  <a:gamma/>
                  <a:shade val="66667"/>
                  <a:invGamma/>
                </a:schemeClr>
              </a:gs>
            </a:gsLst>
            <a:path path="shape">
              <a:fillToRect l="50000" t="50000" r="50000" b="50000"/>
            </a:path>
          </a:gradFill>
          <a:ln w="9525" algn="ctr">
            <a:solidFill>
              <a:srgbClr val="000000"/>
            </a:solidFill>
            <a:miter lim="800000"/>
            <a:headEnd/>
            <a:tailEnd/>
          </a:ln>
          <a:effectLst>
            <a:outerShdw dist="35921" dir="2700000" algn="ctr" rotWithShape="0">
              <a:schemeClr val="bg2"/>
            </a:outerShdw>
          </a:effectLst>
        </p:spPr>
        <p:txBody>
          <a:bodyPr anchor="ctr">
            <a:spAutoFit/>
          </a:bodyPr>
          <a:lstStyle/>
          <a:p>
            <a:pPr algn="ctr">
              <a:defRPr/>
            </a:pPr>
            <a:r>
              <a:rPr lang="en-US" sz="1400">
                <a:solidFill>
                  <a:srgbClr val="000000"/>
                </a:solidFill>
              </a:rPr>
              <a:t>Radionuclides transfer into the mobile forms</a:t>
            </a:r>
            <a:endParaRPr lang="ru-RU" sz="1400">
              <a:solidFill>
                <a:srgbClr val="000000"/>
              </a:solidFill>
            </a:endParaRPr>
          </a:p>
        </p:txBody>
      </p:sp>
      <p:sp>
        <p:nvSpPr>
          <p:cNvPr id="20490" name="Line 20"/>
          <p:cNvSpPr>
            <a:spLocks noChangeShapeType="1"/>
          </p:cNvSpPr>
          <p:nvPr/>
        </p:nvSpPr>
        <p:spPr bwMode="auto">
          <a:xfrm>
            <a:off x="1117600" y="1917700"/>
            <a:ext cx="0" cy="7191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20491" name="Line 21"/>
          <p:cNvSpPr>
            <a:spLocks noChangeShapeType="1"/>
          </p:cNvSpPr>
          <p:nvPr/>
        </p:nvSpPr>
        <p:spPr bwMode="auto">
          <a:xfrm>
            <a:off x="1117600" y="3068638"/>
            <a:ext cx="0" cy="15128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22550" name="Rectangle 22"/>
          <p:cNvSpPr>
            <a:spLocks noChangeArrowheads="1"/>
          </p:cNvSpPr>
          <p:nvPr/>
        </p:nvSpPr>
        <p:spPr bwMode="auto">
          <a:xfrm>
            <a:off x="3709988" y="5554663"/>
            <a:ext cx="1727200" cy="527050"/>
          </a:xfrm>
          <a:prstGeom prst="rect">
            <a:avLst/>
          </a:prstGeom>
          <a:gradFill rotWithShape="1">
            <a:gsLst>
              <a:gs pos="0">
                <a:schemeClr val="bg2"/>
              </a:gs>
              <a:gs pos="100000">
                <a:schemeClr val="bg2">
                  <a:gamma/>
                  <a:shade val="66667"/>
                  <a:invGamma/>
                </a:schemeClr>
              </a:gs>
            </a:gsLst>
            <a:path path="shape">
              <a:fillToRect l="50000" t="50000" r="50000" b="50000"/>
            </a:path>
          </a:gradFill>
          <a:ln w="9525" algn="ctr">
            <a:solidFill>
              <a:srgbClr val="000000"/>
            </a:solidFill>
            <a:miter lim="800000"/>
            <a:headEnd/>
            <a:tailEnd/>
          </a:ln>
          <a:effectLst>
            <a:outerShdw dist="35921" dir="2700000" algn="ctr" rotWithShape="0">
              <a:schemeClr val="bg2"/>
            </a:outerShdw>
          </a:effectLst>
        </p:spPr>
        <p:txBody>
          <a:bodyPr anchor="ctr">
            <a:spAutoFit/>
          </a:bodyPr>
          <a:lstStyle/>
          <a:p>
            <a:pPr algn="ctr">
              <a:defRPr/>
            </a:pPr>
            <a:r>
              <a:rPr lang="en-US" sz="1400">
                <a:solidFill>
                  <a:srgbClr val="000000"/>
                </a:solidFill>
              </a:rPr>
              <a:t>Formation of the secondary HP</a:t>
            </a:r>
            <a:endParaRPr lang="ru-RU" sz="1400">
              <a:solidFill>
                <a:srgbClr val="000000"/>
              </a:solidFill>
            </a:endParaRPr>
          </a:p>
        </p:txBody>
      </p:sp>
      <p:sp>
        <p:nvSpPr>
          <p:cNvPr id="20493" name="Line 23"/>
          <p:cNvSpPr>
            <a:spLocks noChangeShapeType="1"/>
          </p:cNvSpPr>
          <p:nvPr/>
        </p:nvSpPr>
        <p:spPr bwMode="auto">
          <a:xfrm>
            <a:off x="2052638" y="1917700"/>
            <a:ext cx="0" cy="719138"/>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20494" name="Line 24"/>
          <p:cNvSpPr>
            <a:spLocks noChangeShapeType="1"/>
          </p:cNvSpPr>
          <p:nvPr/>
        </p:nvSpPr>
        <p:spPr bwMode="auto">
          <a:xfrm>
            <a:off x="2989263" y="1917700"/>
            <a:ext cx="0" cy="719138"/>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20495" name="Line 25"/>
          <p:cNvSpPr>
            <a:spLocks noChangeShapeType="1"/>
          </p:cNvSpPr>
          <p:nvPr/>
        </p:nvSpPr>
        <p:spPr bwMode="auto">
          <a:xfrm>
            <a:off x="3781425" y="1917700"/>
            <a:ext cx="0" cy="719138"/>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20496" name="Line 26"/>
          <p:cNvSpPr>
            <a:spLocks noChangeShapeType="1"/>
          </p:cNvSpPr>
          <p:nvPr/>
        </p:nvSpPr>
        <p:spPr bwMode="auto">
          <a:xfrm>
            <a:off x="2052638" y="3068638"/>
            <a:ext cx="0" cy="504825"/>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20497" name="Line 27"/>
          <p:cNvSpPr>
            <a:spLocks noChangeShapeType="1"/>
          </p:cNvSpPr>
          <p:nvPr/>
        </p:nvSpPr>
        <p:spPr bwMode="auto">
          <a:xfrm>
            <a:off x="2989263" y="3068638"/>
            <a:ext cx="0" cy="504825"/>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20498" name="Line 28"/>
          <p:cNvSpPr>
            <a:spLocks noChangeShapeType="1"/>
          </p:cNvSpPr>
          <p:nvPr/>
        </p:nvSpPr>
        <p:spPr bwMode="auto">
          <a:xfrm>
            <a:off x="3781425" y="3068638"/>
            <a:ext cx="0" cy="504825"/>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20499" name="Line 30"/>
          <p:cNvSpPr>
            <a:spLocks noChangeShapeType="1"/>
          </p:cNvSpPr>
          <p:nvPr/>
        </p:nvSpPr>
        <p:spPr bwMode="auto">
          <a:xfrm>
            <a:off x="5726113" y="3068638"/>
            <a:ext cx="0" cy="5048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20500" name="Line 32"/>
          <p:cNvSpPr>
            <a:spLocks noChangeShapeType="1"/>
          </p:cNvSpPr>
          <p:nvPr/>
        </p:nvSpPr>
        <p:spPr bwMode="auto">
          <a:xfrm>
            <a:off x="7526338" y="3068638"/>
            <a:ext cx="0" cy="504825"/>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20501" name="Line 33"/>
          <p:cNvSpPr>
            <a:spLocks noChangeShapeType="1"/>
          </p:cNvSpPr>
          <p:nvPr/>
        </p:nvSpPr>
        <p:spPr bwMode="auto">
          <a:xfrm>
            <a:off x="2052638" y="4005263"/>
            <a:ext cx="0" cy="57626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20502" name="Line 34"/>
          <p:cNvSpPr>
            <a:spLocks noChangeShapeType="1"/>
          </p:cNvSpPr>
          <p:nvPr/>
        </p:nvSpPr>
        <p:spPr bwMode="auto">
          <a:xfrm>
            <a:off x="2989263" y="4005263"/>
            <a:ext cx="0" cy="503237"/>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20503" name="Line 35"/>
          <p:cNvSpPr>
            <a:spLocks noChangeShapeType="1"/>
          </p:cNvSpPr>
          <p:nvPr/>
        </p:nvSpPr>
        <p:spPr bwMode="auto">
          <a:xfrm>
            <a:off x="3781425" y="4005263"/>
            <a:ext cx="0" cy="503237"/>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20504" name="Line 36"/>
          <p:cNvSpPr>
            <a:spLocks noChangeShapeType="1"/>
          </p:cNvSpPr>
          <p:nvPr/>
        </p:nvSpPr>
        <p:spPr bwMode="auto">
          <a:xfrm>
            <a:off x="5726113" y="4005263"/>
            <a:ext cx="0" cy="5032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20505" name="Line 38"/>
          <p:cNvSpPr>
            <a:spLocks noChangeShapeType="1"/>
          </p:cNvSpPr>
          <p:nvPr/>
        </p:nvSpPr>
        <p:spPr bwMode="auto">
          <a:xfrm>
            <a:off x="4502150" y="4941888"/>
            <a:ext cx="0" cy="5746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20506" name="Line 45"/>
          <p:cNvSpPr>
            <a:spLocks noChangeShapeType="1"/>
          </p:cNvSpPr>
          <p:nvPr/>
        </p:nvSpPr>
        <p:spPr bwMode="auto">
          <a:xfrm flipH="1">
            <a:off x="468313" y="5805488"/>
            <a:ext cx="32416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20507" name="Line 46"/>
          <p:cNvSpPr>
            <a:spLocks noChangeShapeType="1"/>
          </p:cNvSpPr>
          <p:nvPr/>
        </p:nvSpPr>
        <p:spPr bwMode="auto">
          <a:xfrm flipV="1">
            <a:off x="468313" y="2852738"/>
            <a:ext cx="0" cy="29527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20508" name="Line 47"/>
          <p:cNvSpPr>
            <a:spLocks noChangeShapeType="1"/>
          </p:cNvSpPr>
          <p:nvPr/>
        </p:nvSpPr>
        <p:spPr bwMode="auto">
          <a:xfrm>
            <a:off x="468313" y="2852738"/>
            <a:ext cx="43338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20509" name="Line 51"/>
          <p:cNvSpPr>
            <a:spLocks noChangeShapeType="1"/>
          </p:cNvSpPr>
          <p:nvPr/>
        </p:nvSpPr>
        <p:spPr bwMode="auto">
          <a:xfrm>
            <a:off x="5724525" y="2133600"/>
            <a:ext cx="1588" cy="5032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20510" name="Line 52"/>
          <p:cNvSpPr>
            <a:spLocks noChangeShapeType="1"/>
          </p:cNvSpPr>
          <p:nvPr/>
        </p:nvSpPr>
        <p:spPr bwMode="auto">
          <a:xfrm>
            <a:off x="7526338" y="1917700"/>
            <a:ext cx="0" cy="719138"/>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20511" name="Line 53"/>
          <p:cNvSpPr>
            <a:spLocks noChangeShapeType="1"/>
          </p:cNvSpPr>
          <p:nvPr/>
        </p:nvSpPr>
        <p:spPr bwMode="auto">
          <a:xfrm>
            <a:off x="7526338" y="4005263"/>
            <a:ext cx="0" cy="503237"/>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20512" name="Text Box 57"/>
          <p:cNvSpPr txBox="1">
            <a:spLocks noChangeArrowheads="1"/>
          </p:cNvSpPr>
          <p:nvPr/>
        </p:nvSpPr>
        <p:spPr bwMode="auto">
          <a:xfrm>
            <a:off x="3040063" y="2032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de-DE"/>
          </a:p>
        </p:txBody>
      </p:sp>
      <p:sp>
        <p:nvSpPr>
          <p:cNvPr id="20513" name="Rectangle 4"/>
          <p:cNvSpPr>
            <a:spLocks noChangeArrowheads="1"/>
          </p:cNvSpPr>
          <p:nvPr/>
        </p:nvSpPr>
        <p:spPr bwMode="auto">
          <a:xfrm>
            <a:off x="3779838" y="188913"/>
            <a:ext cx="1177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ru-RU" sz="2400">
                <a:solidFill>
                  <a:srgbClr val="000099"/>
                </a:solidFill>
                <a:latin typeface="Arial" charset="0"/>
              </a:rPr>
              <a:t>3</a:t>
            </a:r>
            <a:r>
              <a:rPr lang="en-US" sz="2400" u="sng" baseline="30000">
                <a:solidFill>
                  <a:srgbClr val="000099"/>
                </a:solidFill>
                <a:latin typeface="Arial" charset="0"/>
              </a:rPr>
              <a:t>rd</a:t>
            </a:r>
            <a:r>
              <a:rPr lang="en-US" sz="2400">
                <a:solidFill>
                  <a:srgbClr val="000099"/>
                </a:solidFill>
                <a:latin typeface="Arial" charset="0"/>
              </a:rPr>
              <a:t> task</a:t>
            </a:r>
            <a:endParaRPr lang="ru-RU" sz="2400">
              <a:solidFill>
                <a:srgbClr val="000099"/>
              </a:solidFill>
              <a:latin typeface="Arial" charset="0"/>
            </a:endParaRPr>
          </a:p>
        </p:txBody>
      </p:sp>
      <p:sp>
        <p:nvSpPr>
          <p:cNvPr id="20514" name="Text Box 59"/>
          <p:cNvSpPr txBox="1">
            <a:spLocks noChangeArrowheads="1"/>
          </p:cNvSpPr>
          <p:nvPr/>
        </p:nvSpPr>
        <p:spPr bwMode="auto">
          <a:xfrm>
            <a:off x="2268538" y="692150"/>
            <a:ext cx="464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20000"/>
              </a:spcBef>
              <a:buClr>
                <a:schemeClr val="hlink"/>
              </a:buClr>
              <a:buSzPct val="70000"/>
              <a:buFont typeface="Wingdings" pitchFamily="2" charset="2"/>
              <a:buNone/>
            </a:pPr>
            <a:r>
              <a:rPr lang="en-US" u="sng">
                <a:solidFill>
                  <a:srgbClr val="000000"/>
                </a:solidFill>
                <a:latin typeface="Arial" charset="0"/>
              </a:rPr>
              <a:t>Experimental study of the FP destruction</a:t>
            </a:r>
            <a:endParaRPr lang="ru-RU" u="sng">
              <a:solidFill>
                <a:srgbClr val="000000"/>
              </a:solidFill>
              <a:latin typeface="Arial" charset="0"/>
            </a:endParaRPr>
          </a:p>
        </p:txBody>
      </p:sp>
      <p:sp>
        <p:nvSpPr>
          <p:cNvPr id="20515" name="Rectangle 7"/>
          <p:cNvSpPr>
            <a:spLocks noChangeArrowheads="1"/>
          </p:cNvSpPr>
          <p:nvPr/>
        </p:nvSpPr>
        <p:spPr bwMode="auto">
          <a:xfrm>
            <a:off x="0" y="6427788"/>
            <a:ext cx="3478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endParaRPr lang="en-GB" sz="1200">
              <a:solidFill>
                <a:srgbClr val="A50021"/>
              </a:solidFill>
            </a:endParaRPr>
          </a:p>
          <a:p>
            <a:r>
              <a:rPr lang="en-GB" sz="1000"/>
              <a:t>15</a:t>
            </a:r>
            <a:r>
              <a:rPr lang="en-GB" sz="1000" baseline="30000"/>
              <a:t>th</a:t>
            </a:r>
            <a:r>
              <a:rPr lang="en-GB" sz="1000"/>
              <a:t> CEG-SAM meeting by PSI, Villigen, March 10-12, 2009</a:t>
            </a:r>
            <a:endParaRPr lang="ru-RU" sz="10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313CFEEF-65B2-4668-88D3-29B93045BFE8}" type="slidenum">
              <a:rPr lang="ru-RU"/>
              <a:pPr>
                <a:defRPr/>
              </a:pPr>
              <a:t>19</a:t>
            </a:fld>
            <a:endParaRPr lang="ru-RU"/>
          </a:p>
        </p:txBody>
      </p:sp>
      <p:sp>
        <p:nvSpPr>
          <p:cNvPr id="21506" name="Text Box 5"/>
          <p:cNvSpPr txBox="1">
            <a:spLocks noChangeArrowheads="1"/>
          </p:cNvSpPr>
          <p:nvPr/>
        </p:nvSpPr>
        <p:spPr bwMode="auto">
          <a:xfrm>
            <a:off x="539750" y="1268413"/>
            <a:ext cx="7848600"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1" hangingPunct="1">
              <a:buClr>
                <a:srgbClr val="FF3300"/>
              </a:buClr>
              <a:buFont typeface="Wingdings" pitchFamily="2" charset="2"/>
              <a:buChar char="ь"/>
            </a:pPr>
            <a:r>
              <a:rPr lang="ru-RU">
                <a:solidFill>
                  <a:srgbClr val="000000"/>
                </a:solidFill>
                <a:latin typeface="Arial" charset="0"/>
              </a:rPr>
              <a:t>  </a:t>
            </a:r>
            <a:r>
              <a:rPr lang="en-US">
                <a:solidFill>
                  <a:srgbClr val="000000"/>
                </a:solidFill>
                <a:latin typeface="Arial" charset="0"/>
              </a:rPr>
              <a:t>Experimental  studies  of  CFP  destruction  rate  as a function of particle</a:t>
            </a:r>
          </a:p>
          <a:p>
            <a:pPr algn="just" eaLnBrk="1" hangingPunct="1"/>
            <a:r>
              <a:rPr lang="ru-RU">
                <a:solidFill>
                  <a:srgbClr val="000000"/>
                </a:solidFill>
                <a:latin typeface="Arial" charset="0"/>
              </a:rPr>
              <a:t>     </a:t>
            </a:r>
            <a:r>
              <a:rPr lang="en-US">
                <a:solidFill>
                  <a:srgbClr val="000000"/>
                </a:solidFill>
                <a:latin typeface="Arial" charset="0"/>
              </a:rPr>
              <a:t>characteristics:  matrix  composition,  oxidation level,  and as  a  function </a:t>
            </a:r>
          </a:p>
          <a:p>
            <a:pPr algn="just" eaLnBrk="1" hangingPunct="1"/>
            <a:r>
              <a:rPr lang="ru-RU">
                <a:solidFill>
                  <a:srgbClr val="000000"/>
                </a:solidFill>
                <a:latin typeface="Arial" charset="0"/>
              </a:rPr>
              <a:t>     </a:t>
            </a:r>
            <a:r>
              <a:rPr lang="en-US">
                <a:solidFill>
                  <a:srgbClr val="000000"/>
                </a:solidFill>
                <a:latin typeface="Arial" charset="0"/>
              </a:rPr>
              <a:t>of the medium: humidity, temperature, pH.</a:t>
            </a:r>
          </a:p>
          <a:p>
            <a:pPr algn="just" eaLnBrk="1" hangingPunct="1"/>
            <a:endParaRPr lang="en-US">
              <a:solidFill>
                <a:srgbClr val="000000"/>
              </a:solidFill>
              <a:latin typeface="Arial" charset="0"/>
            </a:endParaRPr>
          </a:p>
          <a:p>
            <a:pPr algn="just" eaLnBrk="1" hangingPunct="1">
              <a:buClr>
                <a:srgbClr val="FF3300"/>
              </a:buClr>
              <a:buFont typeface="Wingdings" pitchFamily="2" charset="2"/>
              <a:buChar char="ь"/>
            </a:pPr>
            <a:r>
              <a:rPr lang="ru-RU">
                <a:solidFill>
                  <a:srgbClr val="000000"/>
                </a:solidFill>
                <a:latin typeface="Arial" charset="0"/>
              </a:rPr>
              <a:t>   </a:t>
            </a:r>
            <a:r>
              <a:rPr lang="en-US">
                <a:solidFill>
                  <a:srgbClr val="000000"/>
                </a:solidFill>
                <a:latin typeface="Arial" charset="0"/>
              </a:rPr>
              <a:t>The  medium   pH   will   be  alkaline  (water  in Shelter is in contact with </a:t>
            </a:r>
          </a:p>
          <a:p>
            <a:pPr algn="just" eaLnBrk="1" hangingPunct="1"/>
            <a:r>
              <a:rPr lang="ru-RU">
                <a:solidFill>
                  <a:srgbClr val="000000"/>
                </a:solidFill>
                <a:latin typeface="Arial" charset="0"/>
              </a:rPr>
              <a:t>      </a:t>
            </a:r>
            <a:r>
              <a:rPr lang="en-US">
                <a:solidFill>
                  <a:srgbClr val="000000"/>
                </a:solidFill>
                <a:latin typeface="Arial" charset="0"/>
              </a:rPr>
              <a:t>concrete  of  the basement),  with  either  acid  (groundwater) or neutral </a:t>
            </a:r>
          </a:p>
          <a:p>
            <a:pPr algn="just" eaLnBrk="1" hangingPunct="1"/>
            <a:r>
              <a:rPr lang="ru-RU">
                <a:solidFill>
                  <a:srgbClr val="000000"/>
                </a:solidFill>
                <a:latin typeface="Arial" charset="0"/>
              </a:rPr>
              <a:t>      </a:t>
            </a:r>
            <a:r>
              <a:rPr lang="en-US">
                <a:solidFill>
                  <a:srgbClr val="000000"/>
                </a:solidFill>
                <a:latin typeface="Arial" charset="0"/>
              </a:rPr>
              <a:t>(control) water for comparison.</a:t>
            </a:r>
            <a:endParaRPr lang="ru-RU">
              <a:solidFill>
                <a:srgbClr val="000000"/>
              </a:solidFill>
              <a:latin typeface="Arial" charset="0"/>
            </a:endParaRPr>
          </a:p>
          <a:p>
            <a:pPr algn="just" eaLnBrk="1" hangingPunct="1"/>
            <a:endParaRPr lang="uk-UA">
              <a:solidFill>
                <a:srgbClr val="000000"/>
              </a:solidFill>
              <a:latin typeface="Arial" charset="0"/>
            </a:endParaRPr>
          </a:p>
          <a:p>
            <a:pPr algn="just" eaLnBrk="1" hangingPunct="1">
              <a:buClr>
                <a:srgbClr val="FF3300"/>
              </a:buClr>
              <a:buFont typeface="Wingdings" pitchFamily="2" charset="2"/>
              <a:buChar char="ь"/>
            </a:pPr>
            <a:r>
              <a:rPr lang="ru-RU">
                <a:solidFill>
                  <a:srgbClr val="000000"/>
                </a:solidFill>
                <a:latin typeface="Arial" charset="0"/>
              </a:rPr>
              <a:t>   </a:t>
            </a:r>
            <a:r>
              <a:rPr lang="en-US">
                <a:solidFill>
                  <a:srgbClr val="000000"/>
                </a:solidFill>
                <a:latin typeface="Arial" charset="0"/>
              </a:rPr>
              <a:t>Experimental   studies  of  destruction  rate  of  the  samples of the main  </a:t>
            </a:r>
          </a:p>
          <a:p>
            <a:pPr algn="just" eaLnBrk="1" hangingPunct="1">
              <a:buClr>
                <a:srgbClr val="FF3300"/>
              </a:buClr>
              <a:buFont typeface="Wingdings" pitchFamily="2" charset="2"/>
              <a:buNone/>
            </a:pPr>
            <a:r>
              <a:rPr lang="en-US">
                <a:solidFill>
                  <a:srgbClr val="000000"/>
                </a:solidFill>
                <a:latin typeface="Arial" charset="0"/>
              </a:rPr>
              <a:t>      types  of </a:t>
            </a:r>
            <a:r>
              <a:rPr lang="ru-RU">
                <a:solidFill>
                  <a:srgbClr val="000000"/>
                </a:solidFill>
                <a:latin typeface="Arial" charset="0"/>
              </a:rPr>
              <a:t> </a:t>
            </a:r>
            <a:r>
              <a:rPr lang="en-US">
                <a:solidFill>
                  <a:srgbClr val="000000"/>
                </a:solidFill>
                <a:latin typeface="Arial" charset="0"/>
              </a:rPr>
              <a:t>LFCM  </a:t>
            </a:r>
            <a:r>
              <a:rPr lang="ru-RU">
                <a:solidFill>
                  <a:srgbClr val="000000"/>
                </a:solidFill>
                <a:latin typeface="Arial" charset="0"/>
              </a:rPr>
              <a:t> </a:t>
            </a:r>
            <a:r>
              <a:rPr lang="en-US">
                <a:solidFill>
                  <a:srgbClr val="000000"/>
                </a:solidFill>
                <a:latin typeface="Arial" charset="0"/>
              </a:rPr>
              <a:t>as a function  of  the cycling temperature (heating and </a:t>
            </a:r>
          </a:p>
          <a:p>
            <a:pPr algn="just" eaLnBrk="1" hangingPunct="1">
              <a:buClr>
                <a:srgbClr val="FF3300"/>
              </a:buClr>
              <a:buFont typeface="Wingdings" pitchFamily="2" charset="2"/>
              <a:buNone/>
            </a:pPr>
            <a:r>
              <a:rPr lang="en-US">
                <a:solidFill>
                  <a:srgbClr val="000000"/>
                </a:solidFill>
                <a:latin typeface="Arial" charset="0"/>
              </a:rPr>
              <a:t>      cooling) and pH.</a:t>
            </a:r>
            <a:r>
              <a:rPr lang="ru-RU">
                <a:solidFill>
                  <a:srgbClr val="000000"/>
                </a:solidFill>
              </a:rPr>
              <a:t> </a:t>
            </a:r>
            <a:endParaRPr lang="en-US">
              <a:solidFill>
                <a:srgbClr val="000000"/>
              </a:solidFill>
              <a:latin typeface="Arial" charset="0"/>
            </a:endParaRPr>
          </a:p>
          <a:p>
            <a:pPr algn="just" eaLnBrk="1" hangingPunct="1">
              <a:buClr>
                <a:srgbClr val="FF3300"/>
              </a:buClr>
              <a:buFont typeface="Wingdings" pitchFamily="2" charset="2"/>
              <a:buNone/>
            </a:pPr>
            <a:r>
              <a:rPr lang="en-US">
                <a:solidFill>
                  <a:srgbClr val="000000"/>
                </a:solidFill>
                <a:latin typeface="Arial" charset="0"/>
              </a:rPr>
              <a:t>      </a:t>
            </a:r>
            <a:r>
              <a:rPr lang="ru-RU">
                <a:solidFill>
                  <a:srgbClr val="000000"/>
                </a:solidFill>
                <a:latin typeface="Arial" charset="0"/>
              </a:rPr>
              <a:t>     </a:t>
            </a:r>
            <a:endParaRPr lang="en-US">
              <a:solidFill>
                <a:srgbClr val="000000"/>
              </a:solidFill>
            </a:endParaRPr>
          </a:p>
          <a:p>
            <a:pPr eaLnBrk="1" hangingPunct="1">
              <a:buClr>
                <a:srgbClr val="FF3300"/>
              </a:buClr>
              <a:buFont typeface="Wingdings" pitchFamily="2" charset="2"/>
              <a:buChar char="ь"/>
            </a:pPr>
            <a:r>
              <a:rPr lang="ru-RU">
                <a:solidFill>
                  <a:srgbClr val="000000"/>
                </a:solidFill>
                <a:latin typeface="Arial" charset="0"/>
              </a:rPr>
              <a:t>   </a:t>
            </a:r>
            <a:r>
              <a:rPr lang="en-US">
                <a:solidFill>
                  <a:srgbClr val="000000"/>
                </a:solidFill>
                <a:latin typeface="Arial" charset="0"/>
              </a:rPr>
              <a:t>The  fate  of the key  radionuclides  such  as  </a:t>
            </a:r>
            <a:r>
              <a:rPr lang="en-US" baseline="30000">
                <a:solidFill>
                  <a:srgbClr val="000000"/>
                </a:solidFill>
                <a:latin typeface="Arial" charset="0"/>
              </a:rPr>
              <a:t>90</a:t>
            </a:r>
            <a:r>
              <a:rPr lang="en-US">
                <a:solidFill>
                  <a:srgbClr val="000000"/>
                </a:solidFill>
                <a:latin typeface="Arial" charset="0"/>
              </a:rPr>
              <a:t>Sr  (as SrCO</a:t>
            </a:r>
            <a:r>
              <a:rPr lang="en-US" baseline="-25000">
                <a:solidFill>
                  <a:srgbClr val="000000"/>
                </a:solidFill>
                <a:latin typeface="Arial" charset="0"/>
              </a:rPr>
              <a:t>3</a:t>
            </a:r>
            <a:r>
              <a:rPr lang="en-US">
                <a:solidFill>
                  <a:srgbClr val="000000"/>
                </a:solidFill>
                <a:latin typeface="Arial" charset="0"/>
              </a:rPr>
              <a:t>)  and   the </a:t>
            </a:r>
          </a:p>
          <a:p>
            <a:pPr algn="just" eaLnBrk="1" hangingPunct="1"/>
            <a:r>
              <a:rPr lang="ru-RU">
                <a:solidFill>
                  <a:srgbClr val="000000"/>
                </a:solidFill>
                <a:latin typeface="Arial" charset="0"/>
              </a:rPr>
              <a:t>      </a:t>
            </a:r>
            <a:r>
              <a:rPr lang="en-US">
                <a:solidFill>
                  <a:srgbClr val="000000"/>
                </a:solidFill>
                <a:latin typeface="Arial" charset="0"/>
              </a:rPr>
              <a:t>leaching  rates  of  </a:t>
            </a:r>
            <a:r>
              <a:rPr lang="ru-RU" baseline="30000">
                <a:solidFill>
                  <a:srgbClr val="000000"/>
                </a:solidFill>
                <a:latin typeface="Arial" charset="0"/>
              </a:rPr>
              <a:t>137</a:t>
            </a:r>
            <a:r>
              <a:rPr lang="en-US">
                <a:solidFill>
                  <a:srgbClr val="000000"/>
                </a:solidFill>
                <a:latin typeface="Arial" charset="0"/>
              </a:rPr>
              <a:t>Cs,  U,  </a:t>
            </a:r>
            <a:r>
              <a:rPr lang="en-US" baseline="30000">
                <a:solidFill>
                  <a:srgbClr val="000000"/>
                </a:solidFill>
                <a:latin typeface="Arial" charset="0"/>
              </a:rPr>
              <a:t>241</a:t>
            </a:r>
            <a:r>
              <a:rPr lang="en-US">
                <a:solidFill>
                  <a:srgbClr val="000000"/>
                </a:solidFill>
                <a:latin typeface="Arial" charset="0"/>
              </a:rPr>
              <a:t>Am  and   Pu  from  the particles will be </a:t>
            </a:r>
            <a:endParaRPr lang="ru-RU">
              <a:solidFill>
                <a:srgbClr val="000000"/>
              </a:solidFill>
              <a:latin typeface="Arial" charset="0"/>
            </a:endParaRPr>
          </a:p>
          <a:p>
            <a:pPr algn="just" eaLnBrk="1" hangingPunct="1"/>
            <a:r>
              <a:rPr lang="ru-RU">
                <a:solidFill>
                  <a:srgbClr val="000000"/>
                </a:solidFill>
                <a:latin typeface="Arial" charset="0"/>
              </a:rPr>
              <a:t>      </a:t>
            </a:r>
            <a:r>
              <a:rPr lang="en-US">
                <a:solidFill>
                  <a:srgbClr val="000000"/>
                </a:solidFill>
                <a:latin typeface="Arial" charset="0"/>
              </a:rPr>
              <a:t>some of </a:t>
            </a:r>
            <a:r>
              <a:rPr lang="ru-RU">
                <a:solidFill>
                  <a:srgbClr val="000000"/>
                </a:solidFill>
                <a:latin typeface="Arial" charset="0"/>
              </a:rPr>
              <a:t>  </a:t>
            </a:r>
            <a:r>
              <a:rPr lang="en-US">
                <a:solidFill>
                  <a:srgbClr val="000000"/>
                </a:solidFill>
                <a:latin typeface="Arial" charset="0"/>
              </a:rPr>
              <a:t>the essential information expected from this work.</a:t>
            </a:r>
          </a:p>
          <a:p>
            <a:pPr algn="just" eaLnBrk="1" hangingPunct="1"/>
            <a:r>
              <a:rPr lang="en-US">
                <a:solidFill>
                  <a:srgbClr val="000000"/>
                </a:solidFill>
                <a:latin typeface="Arial" charset="0"/>
              </a:rPr>
              <a:t>   </a:t>
            </a:r>
          </a:p>
          <a:p>
            <a:pPr algn="just" eaLnBrk="1" hangingPunct="1"/>
            <a:endParaRPr lang="ru-RU">
              <a:solidFill>
                <a:srgbClr val="000000"/>
              </a:solidFill>
              <a:latin typeface="Arial" charset="0"/>
            </a:endParaRPr>
          </a:p>
        </p:txBody>
      </p:sp>
      <p:sp>
        <p:nvSpPr>
          <p:cNvPr id="21507" name="Text Box 5"/>
          <p:cNvSpPr txBox="1">
            <a:spLocks noChangeArrowheads="1"/>
          </p:cNvSpPr>
          <p:nvPr/>
        </p:nvSpPr>
        <p:spPr bwMode="auto">
          <a:xfrm>
            <a:off x="179388" y="265113"/>
            <a:ext cx="8569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sz="2000" u="sng">
                <a:solidFill>
                  <a:srgbClr val="000099"/>
                </a:solidFill>
                <a:latin typeface="Arial" charset="0"/>
              </a:rPr>
              <a:t>Experimental studies of destruction of FP and main types of the LFCM in the model media</a:t>
            </a:r>
            <a:endParaRPr lang="ru-RU" sz="2000" u="sng">
              <a:solidFill>
                <a:srgbClr val="000099"/>
              </a:solidFill>
              <a:latin typeface="Arial" charset="0"/>
            </a:endParaRPr>
          </a:p>
        </p:txBody>
      </p:sp>
      <p:sp>
        <p:nvSpPr>
          <p:cNvPr id="21508" name="Rectangle 7"/>
          <p:cNvSpPr>
            <a:spLocks noChangeArrowheads="1"/>
          </p:cNvSpPr>
          <p:nvPr/>
        </p:nvSpPr>
        <p:spPr bwMode="auto">
          <a:xfrm>
            <a:off x="0" y="6427788"/>
            <a:ext cx="3478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endParaRPr lang="en-GB" sz="1200">
              <a:solidFill>
                <a:srgbClr val="A50021"/>
              </a:solidFill>
            </a:endParaRPr>
          </a:p>
          <a:p>
            <a:r>
              <a:rPr lang="en-GB" sz="1000"/>
              <a:t>15</a:t>
            </a:r>
            <a:r>
              <a:rPr lang="en-GB" sz="1000" baseline="30000"/>
              <a:t>th</a:t>
            </a:r>
            <a:r>
              <a:rPr lang="en-GB" sz="1000"/>
              <a:t> CEG-SAM meeting by PSI, Villigen, March 10-12, 2009</a:t>
            </a:r>
            <a:endParaRPr lang="ru-RU" sz="10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fld id="{BE8DB061-6B48-429F-AA3F-A3E242478182}" type="slidenum">
              <a:rPr lang="ru-RU"/>
              <a:pPr>
                <a:defRPr/>
              </a:pPr>
              <a:t>2</a:t>
            </a:fld>
            <a:endParaRPr lang="ru-RU"/>
          </a:p>
        </p:txBody>
      </p:sp>
      <p:sp>
        <p:nvSpPr>
          <p:cNvPr id="5122" name="Text Box 2"/>
          <p:cNvSpPr txBox="1">
            <a:spLocks noChangeArrowheads="1"/>
          </p:cNvSpPr>
          <p:nvPr/>
        </p:nvSpPr>
        <p:spPr bwMode="auto">
          <a:xfrm>
            <a:off x="3276600" y="692150"/>
            <a:ext cx="190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800" b="1">
                <a:solidFill>
                  <a:srgbClr val="000099"/>
                </a:solidFill>
                <a:latin typeface="Arial" charset="0"/>
              </a:rPr>
              <a:t>CONTENT</a:t>
            </a:r>
            <a:endParaRPr lang="ru-RU" sz="2800" b="1">
              <a:solidFill>
                <a:srgbClr val="000099"/>
              </a:solidFill>
              <a:latin typeface="Arial" charset="0"/>
            </a:endParaRPr>
          </a:p>
        </p:txBody>
      </p:sp>
      <p:sp>
        <p:nvSpPr>
          <p:cNvPr id="5124" name="Text Box 3"/>
          <p:cNvSpPr txBox="1">
            <a:spLocks noChangeArrowheads="1"/>
          </p:cNvSpPr>
          <p:nvPr/>
        </p:nvSpPr>
        <p:spPr bwMode="auto">
          <a:xfrm>
            <a:off x="857250" y="1928813"/>
            <a:ext cx="5530850" cy="2530475"/>
          </a:xfrm>
          <a:prstGeom prst="rect">
            <a:avLst/>
          </a:prstGeom>
          <a:noFill/>
          <a:ln w="9525">
            <a:noFill/>
            <a:miter lim="800000"/>
            <a:headEnd/>
            <a:tailEnd/>
          </a:ln>
        </p:spPr>
        <p:txBody>
          <a:bodyPr>
            <a:spAutoFit/>
          </a:bodyPr>
          <a:lstStyle/>
          <a:p>
            <a:pPr>
              <a:buFont typeface="Wingdings" pitchFamily="2" charset="2"/>
              <a:buChar char="Ш"/>
              <a:defRPr/>
            </a:pPr>
            <a:r>
              <a:rPr kumimoji="1" lang="en-GB" sz="2000" dirty="0">
                <a:solidFill>
                  <a:srgbClr val="000000"/>
                </a:solidFill>
                <a:latin typeface="Arial" charset="0"/>
              </a:rPr>
              <a:t>   </a:t>
            </a:r>
            <a:r>
              <a:rPr kumimoji="1" lang="en-GB" sz="2000" b="1" dirty="0">
                <a:solidFill>
                  <a:srgbClr val="000000"/>
                </a:solidFill>
                <a:effectLst>
                  <a:outerShdw blurRad="38100" dist="38100" dir="2700000" algn="tl">
                    <a:srgbClr val="FFFFFF"/>
                  </a:outerShdw>
                </a:effectLst>
                <a:latin typeface="Arial" charset="0"/>
              </a:rPr>
              <a:t>General information</a:t>
            </a:r>
            <a:endParaRPr kumimoji="1" lang="ru-RU" sz="2000" b="1" dirty="0">
              <a:solidFill>
                <a:srgbClr val="000000"/>
              </a:solidFill>
              <a:effectLst>
                <a:outerShdw blurRad="38100" dist="38100" dir="2700000" algn="tl">
                  <a:srgbClr val="FFFFFF"/>
                </a:outerShdw>
              </a:effectLst>
              <a:latin typeface="Arial" charset="0"/>
            </a:endParaRPr>
          </a:p>
          <a:p>
            <a:pPr>
              <a:defRPr/>
            </a:pPr>
            <a:endParaRPr kumimoji="1" lang="ru-RU" sz="2000" b="1" dirty="0">
              <a:solidFill>
                <a:srgbClr val="000000"/>
              </a:solidFill>
              <a:effectLst>
                <a:outerShdw blurRad="38100" dist="38100" dir="2700000" algn="tl">
                  <a:srgbClr val="FFFFFF"/>
                </a:outerShdw>
              </a:effectLst>
              <a:latin typeface="Arial" charset="0"/>
            </a:endParaRPr>
          </a:p>
          <a:p>
            <a:pPr>
              <a:buFont typeface="Wingdings" pitchFamily="2" charset="2"/>
              <a:buChar char="Ш"/>
              <a:defRPr/>
            </a:pPr>
            <a:r>
              <a:rPr kumimoji="1" lang="ru-RU" sz="2000" dirty="0">
                <a:solidFill>
                  <a:srgbClr val="000000"/>
                </a:solidFill>
                <a:latin typeface="Arial" charset="0"/>
              </a:rPr>
              <a:t> </a:t>
            </a:r>
            <a:r>
              <a:rPr kumimoji="1" lang="en-US" sz="2000" dirty="0">
                <a:solidFill>
                  <a:srgbClr val="000000"/>
                </a:solidFill>
                <a:latin typeface="Arial" charset="0"/>
              </a:rPr>
              <a:t>  </a:t>
            </a:r>
            <a:r>
              <a:rPr kumimoji="1" lang="en-US" sz="2000" b="1" dirty="0">
                <a:solidFill>
                  <a:srgbClr val="000000"/>
                </a:solidFill>
                <a:effectLst>
                  <a:outerShdw blurRad="38100" dist="38100" dir="2700000" algn="tl">
                    <a:srgbClr val="FFFFFF"/>
                  </a:outerShdw>
                </a:effectLst>
                <a:latin typeface="Arial" charset="0"/>
              </a:rPr>
              <a:t>Significance of the project</a:t>
            </a:r>
            <a:endParaRPr kumimoji="1" lang="ru-RU" sz="2000" b="1" dirty="0">
              <a:solidFill>
                <a:srgbClr val="000000"/>
              </a:solidFill>
              <a:effectLst>
                <a:outerShdw blurRad="38100" dist="38100" dir="2700000" algn="tl">
                  <a:srgbClr val="FFFFFF"/>
                </a:outerShdw>
              </a:effectLst>
              <a:latin typeface="Arial" charset="0"/>
            </a:endParaRPr>
          </a:p>
          <a:p>
            <a:pPr>
              <a:buFont typeface="Wingdings" pitchFamily="2" charset="2"/>
              <a:buChar char="Ш"/>
              <a:defRPr/>
            </a:pPr>
            <a:endParaRPr kumimoji="1" lang="ru-RU" sz="2000" b="1" dirty="0">
              <a:solidFill>
                <a:srgbClr val="000000"/>
              </a:solidFill>
              <a:effectLst>
                <a:outerShdw blurRad="38100" dist="38100" dir="2700000" algn="tl">
                  <a:srgbClr val="FFFFFF"/>
                </a:outerShdw>
              </a:effectLst>
              <a:latin typeface="Arial" charset="0"/>
            </a:endParaRPr>
          </a:p>
          <a:p>
            <a:pPr>
              <a:buFont typeface="Wingdings" pitchFamily="2" charset="2"/>
              <a:buChar char="Ш"/>
              <a:defRPr/>
            </a:pPr>
            <a:r>
              <a:rPr kumimoji="1" lang="ru-RU" sz="2000" b="1" dirty="0">
                <a:solidFill>
                  <a:srgbClr val="000000"/>
                </a:solidFill>
                <a:effectLst>
                  <a:outerShdw blurRad="38100" dist="38100" dir="2700000" algn="tl">
                    <a:srgbClr val="FFFFFF"/>
                  </a:outerShdw>
                </a:effectLst>
                <a:latin typeface="Arial" charset="0"/>
              </a:rPr>
              <a:t> </a:t>
            </a:r>
            <a:r>
              <a:rPr kumimoji="1" lang="en-US" sz="2000" b="1" dirty="0">
                <a:solidFill>
                  <a:srgbClr val="000000"/>
                </a:solidFill>
                <a:effectLst>
                  <a:outerShdw blurRad="38100" dist="38100" dir="2700000" algn="tl">
                    <a:srgbClr val="FFFFFF"/>
                  </a:outerShdw>
                </a:effectLst>
                <a:latin typeface="Arial" charset="0"/>
              </a:rPr>
              <a:t>  Aims and Tasks of the project</a:t>
            </a:r>
            <a:endParaRPr kumimoji="1" lang="ru-RU" sz="2000" b="1" dirty="0">
              <a:solidFill>
                <a:srgbClr val="000000"/>
              </a:solidFill>
              <a:effectLst>
                <a:outerShdw blurRad="38100" dist="38100" dir="2700000" algn="tl">
                  <a:srgbClr val="FFFFFF"/>
                </a:outerShdw>
              </a:effectLst>
              <a:latin typeface="Arial" charset="0"/>
            </a:endParaRPr>
          </a:p>
          <a:p>
            <a:pPr>
              <a:buFont typeface="Wingdings" pitchFamily="2" charset="2"/>
              <a:buChar char="Ш"/>
              <a:defRPr/>
            </a:pPr>
            <a:endParaRPr kumimoji="1" lang="ru-RU" sz="2000" b="1" dirty="0">
              <a:solidFill>
                <a:srgbClr val="000000"/>
              </a:solidFill>
              <a:effectLst>
                <a:outerShdw blurRad="38100" dist="38100" dir="2700000" algn="tl">
                  <a:srgbClr val="FFFFFF"/>
                </a:outerShdw>
              </a:effectLst>
              <a:latin typeface="Arial" charset="0"/>
            </a:endParaRPr>
          </a:p>
          <a:p>
            <a:pPr>
              <a:buFont typeface="Wingdings" pitchFamily="2" charset="2"/>
              <a:buChar char="Ш"/>
              <a:defRPr/>
            </a:pPr>
            <a:r>
              <a:rPr kumimoji="1" lang="en-US" sz="2000" b="1" dirty="0">
                <a:solidFill>
                  <a:srgbClr val="000000"/>
                </a:solidFill>
                <a:effectLst>
                  <a:outerShdw blurRad="38100" dist="38100" dir="2700000" algn="tl">
                    <a:srgbClr val="FFFFFF"/>
                  </a:outerShdw>
                </a:effectLst>
                <a:latin typeface="Arial" charset="0"/>
              </a:rPr>
              <a:t>   Expected results</a:t>
            </a:r>
          </a:p>
          <a:p>
            <a:pPr>
              <a:buFont typeface="Wingdings" pitchFamily="2" charset="2"/>
              <a:buChar char="Ш"/>
              <a:defRPr/>
            </a:pPr>
            <a:endParaRPr kumimoji="1" lang="ru-RU" sz="2000" b="1" dirty="0">
              <a:solidFill>
                <a:srgbClr val="000000"/>
              </a:solidFill>
              <a:effectLst>
                <a:outerShdw blurRad="38100" dist="38100" dir="2700000" algn="tl">
                  <a:srgbClr val="FFFFFF"/>
                </a:outerShdw>
              </a:effectLst>
              <a:latin typeface="Arial" charset="0"/>
            </a:endParaRPr>
          </a:p>
        </p:txBody>
      </p:sp>
      <p:sp>
        <p:nvSpPr>
          <p:cNvPr id="2" name="Text Box 6"/>
          <p:cNvSpPr txBox="1">
            <a:spLocks noChangeArrowheads="1"/>
          </p:cNvSpPr>
          <p:nvPr/>
        </p:nvSpPr>
        <p:spPr bwMode="auto">
          <a:xfrm>
            <a:off x="447675" y="6545263"/>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de-DE" sz="1200">
              <a:solidFill>
                <a:srgbClr val="A50021"/>
              </a:solidFill>
            </a:endParaRPr>
          </a:p>
        </p:txBody>
      </p:sp>
      <p:sp>
        <p:nvSpPr>
          <p:cNvPr id="5125" name="Rectangle 7"/>
          <p:cNvSpPr>
            <a:spLocks noChangeArrowheads="1"/>
          </p:cNvSpPr>
          <p:nvPr/>
        </p:nvSpPr>
        <p:spPr bwMode="auto">
          <a:xfrm>
            <a:off x="0" y="6427788"/>
            <a:ext cx="3478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endParaRPr lang="en-GB" sz="1200">
              <a:solidFill>
                <a:srgbClr val="A50021"/>
              </a:solidFill>
            </a:endParaRPr>
          </a:p>
          <a:p>
            <a:r>
              <a:rPr lang="en-GB" sz="1000"/>
              <a:t>15</a:t>
            </a:r>
            <a:r>
              <a:rPr lang="en-GB" sz="1000" baseline="30000"/>
              <a:t>th</a:t>
            </a:r>
            <a:r>
              <a:rPr lang="en-GB" sz="1000"/>
              <a:t> CEG-SAM meeting by PSI, Villigen, March 10-12, 2009</a:t>
            </a:r>
            <a:endParaRPr lang="ru-RU" sz="1000"/>
          </a:p>
        </p:txBody>
      </p:sp>
      <p:sp>
        <p:nvSpPr>
          <p:cNvPr id="5126" name="Line 8"/>
          <p:cNvSpPr>
            <a:spLocks noChangeShapeType="1"/>
          </p:cNvSpPr>
          <p:nvPr/>
        </p:nvSpPr>
        <p:spPr bwMode="auto">
          <a:xfrm>
            <a:off x="395288" y="6524625"/>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6"/>
          <p:cNvSpPr>
            <a:spLocks noGrp="1" noChangeArrowheads="1"/>
          </p:cNvSpPr>
          <p:nvPr>
            <p:ph type="sldNum" sz="quarter" idx="12"/>
          </p:nvPr>
        </p:nvSpPr>
        <p:spPr>
          <a:ln/>
        </p:spPr>
        <p:txBody>
          <a:bodyPr/>
          <a:lstStyle/>
          <a:p>
            <a:pPr>
              <a:defRPr/>
            </a:pPr>
            <a:fld id="{7A702502-7223-4AF0-A5F2-FE6CC242BE13}" type="slidenum">
              <a:rPr lang="ru-RU"/>
              <a:pPr>
                <a:defRPr/>
              </a:pPr>
              <a:t>20</a:t>
            </a:fld>
            <a:endParaRPr lang="ru-RU"/>
          </a:p>
        </p:txBody>
      </p:sp>
      <p:sp>
        <p:nvSpPr>
          <p:cNvPr id="21506" name="Text Box 2"/>
          <p:cNvSpPr txBox="1">
            <a:spLocks noChangeArrowheads="1"/>
          </p:cNvSpPr>
          <p:nvPr/>
        </p:nvSpPr>
        <p:spPr bwMode="auto">
          <a:xfrm>
            <a:off x="3563938" y="115888"/>
            <a:ext cx="1249362" cy="457200"/>
          </a:xfrm>
          <a:prstGeom prst="rect">
            <a:avLst/>
          </a:prstGeom>
          <a:noFill/>
          <a:ln w="9525" algn="ctr">
            <a:noFill/>
            <a:miter lim="800000"/>
            <a:headEnd/>
            <a:tailEnd/>
          </a:ln>
          <a:effectLst/>
        </p:spPr>
        <p:txBody>
          <a:bodyPr wrap="none">
            <a:spAutoFit/>
          </a:bodyPr>
          <a:lstStyle/>
          <a:p>
            <a:pPr>
              <a:defRPr/>
            </a:pPr>
            <a:r>
              <a:rPr lang="ru-RU" sz="2400">
                <a:solidFill>
                  <a:srgbClr val="000099"/>
                </a:solidFill>
                <a:latin typeface="Arial" charset="0"/>
              </a:rPr>
              <a:t>4</a:t>
            </a:r>
            <a:r>
              <a:rPr lang="en-US" sz="2400" u="sng" baseline="30000">
                <a:solidFill>
                  <a:srgbClr val="000099"/>
                </a:solidFill>
                <a:latin typeface="Arial" charset="0"/>
              </a:rPr>
              <a:t>rd</a:t>
            </a:r>
            <a:r>
              <a:rPr lang="en-US" sz="2400">
                <a:solidFill>
                  <a:srgbClr val="000099"/>
                </a:solidFill>
                <a:latin typeface="Arial" charset="0"/>
              </a:rPr>
              <a:t> task</a:t>
            </a:r>
            <a:r>
              <a:rPr lang="ru-RU"/>
              <a:t> </a:t>
            </a:r>
            <a:endParaRPr lang="ru-RU">
              <a:solidFill>
                <a:srgbClr val="0066FF"/>
              </a:solidFill>
              <a:effectLst>
                <a:outerShdw blurRad="38100" dist="38100" dir="2700000" algn="tl">
                  <a:srgbClr val="000000"/>
                </a:outerShdw>
              </a:effectLst>
              <a:latin typeface="Arial" charset="0"/>
            </a:endParaRPr>
          </a:p>
        </p:txBody>
      </p:sp>
      <p:grpSp>
        <p:nvGrpSpPr>
          <p:cNvPr id="22531" name="Group 26"/>
          <p:cNvGrpSpPr>
            <a:grpSpLocks/>
          </p:cNvGrpSpPr>
          <p:nvPr/>
        </p:nvGrpSpPr>
        <p:grpSpPr bwMode="auto">
          <a:xfrm>
            <a:off x="323850" y="1628775"/>
            <a:ext cx="3455988" cy="3695700"/>
            <a:chOff x="748" y="1570"/>
            <a:chExt cx="2177" cy="2328"/>
          </a:xfrm>
        </p:grpSpPr>
        <p:sp>
          <p:nvSpPr>
            <p:cNvPr id="21515" name="Rectangle 11"/>
            <p:cNvSpPr>
              <a:spLocks noChangeArrowheads="1"/>
            </p:cNvSpPr>
            <p:nvPr/>
          </p:nvSpPr>
          <p:spPr bwMode="auto">
            <a:xfrm>
              <a:off x="1111" y="2976"/>
              <a:ext cx="1541" cy="198"/>
            </a:xfrm>
            <a:prstGeom prst="rect">
              <a:avLst/>
            </a:prstGeom>
            <a:gradFill rotWithShape="1">
              <a:gsLst>
                <a:gs pos="0">
                  <a:schemeClr val="bg2"/>
                </a:gs>
                <a:gs pos="100000">
                  <a:schemeClr val="bg2">
                    <a:gamma/>
                    <a:shade val="66667"/>
                    <a:invGamma/>
                  </a:schemeClr>
                </a:gs>
              </a:gsLst>
              <a:path path="shape">
                <a:fillToRect l="50000" t="50000" r="50000" b="50000"/>
              </a:path>
            </a:gradFill>
            <a:ln w="9525" algn="ctr">
              <a:solidFill>
                <a:srgbClr val="000000"/>
              </a:solidFill>
              <a:miter lim="800000"/>
              <a:headEnd/>
              <a:tailEnd/>
            </a:ln>
            <a:effectLst>
              <a:outerShdw dist="35921" dir="2700000" algn="ctr" rotWithShape="0">
                <a:schemeClr val="bg2"/>
              </a:outerShdw>
            </a:effectLst>
          </p:spPr>
          <p:txBody>
            <a:bodyPr anchor="ctr">
              <a:spAutoFit/>
            </a:bodyPr>
            <a:lstStyle/>
            <a:p>
              <a:pPr algn="ctr">
                <a:defRPr/>
              </a:pPr>
              <a:r>
                <a:rPr lang="en-US" sz="1400">
                  <a:solidFill>
                    <a:srgbClr val="000000"/>
                  </a:solidFill>
                </a:rPr>
                <a:t>destruction</a:t>
              </a:r>
              <a:endParaRPr lang="ru-RU" sz="1400">
                <a:solidFill>
                  <a:srgbClr val="000000"/>
                </a:solidFill>
              </a:endParaRPr>
            </a:p>
          </p:txBody>
        </p:sp>
        <p:sp>
          <p:nvSpPr>
            <p:cNvPr id="21510" name="Rectangle 6"/>
            <p:cNvSpPr>
              <a:spLocks noChangeArrowheads="1"/>
            </p:cNvSpPr>
            <p:nvPr/>
          </p:nvSpPr>
          <p:spPr bwMode="auto">
            <a:xfrm>
              <a:off x="1020" y="1706"/>
              <a:ext cx="499" cy="198"/>
            </a:xfrm>
            <a:prstGeom prst="rect">
              <a:avLst/>
            </a:prstGeom>
            <a:gradFill rotWithShape="1">
              <a:gsLst>
                <a:gs pos="0">
                  <a:schemeClr val="bg2"/>
                </a:gs>
                <a:gs pos="100000">
                  <a:schemeClr val="bg2">
                    <a:gamma/>
                    <a:shade val="66667"/>
                    <a:invGamma/>
                  </a:schemeClr>
                </a:gs>
              </a:gsLst>
              <a:path path="shape">
                <a:fillToRect l="50000" t="50000" r="50000" b="50000"/>
              </a:path>
            </a:gradFill>
            <a:ln w="9525" algn="ctr">
              <a:solidFill>
                <a:srgbClr val="000000"/>
              </a:solidFill>
              <a:miter lim="800000"/>
              <a:headEnd/>
              <a:tailEnd/>
            </a:ln>
            <a:effectLst>
              <a:outerShdw dist="35921" dir="2700000" algn="ctr" rotWithShape="0">
                <a:schemeClr val="bg2"/>
              </a:outerShdw>
            </a:effectLst>
          </p:spPr>
          <p:txBody>
            <a:bodyPr anchor="ctr">
              <a:spAutoFit/>
            </a:bodyPr>
            <a:lstStyle/>
            <a:p>
              <a:pPr algn="ctr">
                <a:defRPr/>
              </a:pPr>
              <a:r>
                <a:rPr lang="en-US" sz="1400">
                  <a:solidFill>
                    <a:srgbClr val="000000"/>
                  </a:solidFill>
                </a:rPr>
                <a:t>UO2</a:t>
              </a:r>
              <a:endParaRPr lang="ru-RU" sz="1400">
                <a:solidFill>
                  <a:srgbClr val="000000"/>
                </a:solidFill>
              </a:endParaRPr>
            </a:p>
          </p:txBody>
        </p:sp>
        <p:sp>
          <p:nvSpPr>
            <p:cNvPr id="21511" name="Rectangle 7"/>
            <p:cNvSpPr>
              <a:spLocks noChangeArrowheads="1"/>
            </p:cNvSpPr>
            <p:nvPr/>
          </p:nvSpPr>
          <p:spPr bwMode="auto">
            <a:xfrm>
              <a:off x="1565" y="1706"/>
              <a:ext cx="544" cy="198"/>
            </a:xfrm>
            <a:prstGeom prst="rect">
              <a:avLst/>
            </a:prstGeom>
            <a:gradFill rotWithShape="1">
              <a:gsLst>
                <a:gs pos="0">
                  <a:schemeClr val="bg2"/>
                </a:gs>
                <a:gs pos="100000">
                  <a:schemeClr val="bg2">
                    <a:gamma/>
                    <a:shade val="66667"/>
                    <a:invGamma/>
                  </a:schemeClr>
                </a:gs>
              </a:gsLst>
              <a:path path="shape">
                <a:fillToRect l="50000" t="50000" r="50000" b="50000"/>
              </a:path>
            </a:gradFill>
            <a:ln w="9525" algn="ctr">
              <a:solidFill>
                <a:srgbClr val="000000"/>
              </a:solidFill>
              <a:miter lim="800000"/>
              <a:headEnd/>
              <a:tailEnd/>
            </a:ln>
            <a:effectLst>
              <a:outerShdw dist="35921" dir="2700000" algn="ctr" rotWithShape="0">
                <a:schemeClr val="bg2"/>
              </a:outerShdw>
            </a:effectLst>
          </p:spPr>
          <p:txBody>
            <a:bodyPr anchor="ctr">
              <a:spAutoFit/>
            </a:bodyPr>
            <a:lstStyle/>
            <a:p>
              <a:pPr algn="ctr">
                <a:defRPr/>
              </a:pPr>
              <a:r>
                <a:rPr lang="en-US" sz="1400">
                  <a:solidFill>
                    <a:srgbClr val="000000"/>
                  </a:solidFill>
                </a:rPr>
                <a:t>UO2+X</a:t>
              </a:r>
              <a:endParaRPr lang="ru-RU" sz="1400">
                <a:solidFill>
                  <a:srgbClr val="000000"/>
                </a:solidFill>
              </a:endParaRPr>
            </a:p>
          </p:txBody>
        </p:sp>
        <p:sp>
          <p:nvSpPr>
            <p:cNvPr id="21512" name="Rectangle 8"/>
            <p:cNvSpPr>
              <a:spLocks noChangeArrowheads="1"/>
            </p:cNvSpPr>
            <p:nvPr/>
          </p:nvSpPr>
          <p:spPr bwMode="auto">
            <a:xfrm>
              <a:off x="2154" y="1706"/>
              <a:ext cx="635" cy="198"/>
            </a:xfrm>
            <a:prstGeom prst="rect">
              <a:avLst/>
            </a:prstGeom>
            <a:gradFill rotWithShape="1">
              <a:gsLst>
                <a:gs pos="0">
                  <a:schemeClr val="bg2"/>
                </a:gs>
                <a:gs pos="100000">
                  <a:schemeClr val="bg2">
                    <a:gamma/>
                    <a:shade val="66667"/>
                    <a:invGamma/>
                  </a:schemeClr>
                </a:gs>
              </a:gsLst>
              <a:path path="shape">
                <a:fillToRect l="50000" t="50000" r="50000" b="50000"/>
              </a:path>
            </a:gradFill>
            <a:ln w="9525" algn="ctr">
              <a:solidFill>
                <a:srgbClr val="000000"/>
              </a:solidFill>
              <a:miter lim="800000"/>
              <a:headEnd/>
              <a:tailEnd/>
            </a:ln>
            <a:effectLst>
              <a:outerShdw dist="35921" dir="2700000" algn="ctr" rotWithShape="0">
                <a:schemeClr val="bg2"/>
              </a:outerShdw>
            </a:effectLst>
          </p:spPr>
          <p:txBody>
            <a:bodyPr anchor="ctr">
              <a:spAutoFit/>
            </a:bodyPr>
            <a:lstStyle/>
            <a:p>
              <a:pPr algn="ctr">
                <a:defRPr/>
              </a:pPr>
              <a:r>
                <a:rPr lang="en-US" sz="1400">
                  <a:solidFill>
                    <a:srgbClr val="000000"/>
                  </a:solidFill>
                </a:rPr>
                <a:t>U-Zr-O</a:t>
              </a:r>
              <a:endParaRPr lang="ru-RU" sz="1400">
                <a:solidFill>
                  <a:srgbClr val="000000"/>
                </a:solidFill>
              </a:endParaRPr>
            </a:p>
          </p:txBody>
        </p:sp>
        <p:sp>
          <p:nvSpPr>
            <p:cNvPr id="22539" name="Rectangle 9"/>
            <p:cNvSpPr>
              <a:spLocks noChangeArrowheads="1"/>
            </p:cNvSpPr>
            <p:nvPr/>
          </p:nvSpPr>
          <p:spPr bwMode="auto">
            <a:xfrm>
              <a:off x="930" y="1570"/>
              <a:ext cx="1905" cy="453"/>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21514" name="Rectangle 10"/>
            <p:cNvSpPr>
              <a:spLocks noChangeArrowheads="1"/>
            </p:cNvSpPr>
            <p:nvPr/>
          </p:nvSpPr>
          <p:spPr bwMode="auto">
            <a:xfrm>
              <a:off x="930" y="2387"/>
              <a:ext cx="1860" cy="198"/>
            </a:xfrm>
            <a:prstGeom prst="rect">
              <a:avLst/>
            </a:prstGeom>
            <a:gradFill rotWithShape="1">
              <a:gsLst>
                <a:gs pos="0">
                  <a:schemeClr val="bg2"/>
                </a:gs>
                <a:gs pos="100000">
                  <a:schemeClr val="bg2">
                    <a:gamma/>
                    <a:shade val="66667"/>
                    <a:invGamma/>
                  </a:schemeClr>
                </a:gs>
              </a:gsLst>
              <a:path path="shape">
                <a:fillToRect l="50000" t="50000" r="50000" b="50000"/>
              </a:path>
            </a:gradFill>
            <a:ln w="9525" algn="ctr">
              <a:solidFill>
                <a:srgbClr val="000000"/>
              </a:solidFill>
              <a:miter lim="800000"/>
              <a:headEnd/>
              <a:tailEnd/>
            </a:ln>
            <a:effectLst>
              <a:outerShdw dist="35921" dir="2700000" algn="ctr" rotWithShape="0">
                <a:schemeClr val="bg2"/>
              </a:outerShdw>
            </a:effectLst>
          </p:spPr>
          <p:txBody>
            <a:bodyPr anchor="ctr">
              <a:spAutoFit/>
            </a:bodyPr>
            <a:lstStyle/>
            <a:p>
              <a:pPr algn="ctr">
                <a:defRPr/>
              </a:pPr>
              <a:r>
                <a:rPr lang="en-US" sz="1400">
                  <a:solidFill>
                    <a:srgbClr val="000000"/>
                  </a:solidFill>
                </a:rPr>
                <a:t>Shelter conditions</a:t>
              </a:r>
              <a:endParaRPr lang="ru-RU" sz="1400">
                <a:solidFill>
                  <a:srgbClr val="000000"/>
                </a:solidFill>
              </a:endParaRPr>
            </a:p>
          </p:txBody>
        </p:sp>
        <p:sp>
          <p:nvSpPr>
            <p:cNvPr id="21516" name="Rectangle 12"/>
            <p:cNvSpPr>
              <a:spLocks noChangeArrowheads="1"/>
            </p:cNvSpPr>
            <p:nvPr/>
          </p:nvSpPr>
          <p:spPr bwMode="auto">
            <a:xfrm>
              <a:off x="748" y="3566"/>
              <a:ext cx="2177" cy="332"/>
            </a:xfrm>
            <a:prstGeom prst="rect">
              <a:avLst/>
            </a:prstGeom>
            <a:gradFill rotWithShape="1">
              <a:gsLst>
                <a:gs pos="0">
                  <a:schemeClr val="bg2"/>
                </a:gs>
                <a:gs pos="100000">
                  <a:schemeClr val="bg2">
                    <a:gamma/>
                    <a:shade val="66667"/>
                    <a:invGamma/>
                  </a:schemeClr>
                </a:gs>
              </a:gsLst>
              <a:path path="shape">
                <a:fillToRect l="50000" t="50000" r="50000" b="50000"/>
              </a:path>
            </a:gradFill>
            <a:ln w="9525" algn="ctr">
              <a:solidFill>
                <a:srgbClr val="000000"/>
              </a:solidFill>
              <a:miter lim="800000"/>
              <a:headEnd/>
              <a:tailEnd/>
            </a:ln>
            <a:effectLst>
              <a:outerShdw dist="35921" dir="2700000" algn="ctr" rotWithShape="0">
                <a:schemeClr val="bg2"/>
              </a:outerShdw>
            </a:effectLst>
          </p:spPr>
          <p:txBody>
            <a:bodyPr anchor="ctr">
              <a:spAutoFit/>
            </a:bodyPr>
            <a:lstStyle/>
            <a:p>
              <a:pPr algn="ctr">
                <a:defRPr/>
              </a:pPr>
              <a:r>
                <a:rPr lang="en-US" sz="1400">
                  <a:solidFill>
                    <a:srgbClr val="000000"/>
                  </a:solidFill>
                </a:rPr>
                <a:t>Radionuclides transfer into the mobile forms</a:t>
              </a:r>
              <a:endParaRPr lang="ru-RU" sz="1400">
                <a:solidFill>
                  <a:srgbClr val="000000"/>
                </a:solidFill>
              </a:endParaRPr>
            </a:p>
          </p:txBody>
        </p:sp>
        <p:sp>
          <p:nvSpPr>
            <p:cNvPr id="22542" name="Line 14"/>
            <p:cNvSpPr>
              <a:spLocks noChangeShapeType="1"/>
            </p:cNvSpPr>
            <p:nvPr/>
          </p:nvSpPr>
          <p:spPr bwMode="auto">
            <a:xfrm>
              <a:off x="1292" y="1933"/>
              <a:ext cx="0" cy="45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22543" name="Line 15"/>
            <p:cNvSpPr>
              <a:spLocks noChangeShapeType="1"/>
            </p:cNvSpPr>
            <p:nvPr/>
          </p:nvSpPr>
          <p:spPr bwMode="auto">
            <a:xfrm>
              <a:off x="1837" y="1933"/>
              <a:ext cx="0" cy="45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22544" name="Line 16"/>
            <p:cNvSpPr>
              <a:spLocks noChangeShapeType="1"/>
            </p:cNvSpPr>
            <p:nvPr/>
          </p:nvSpPr>
          <p:spPr bwMode="auto">
            <a:xfrm>
              <a:off x="2426" y="1933"/>
              <a:ext cx="0" cy="45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22545" name="Line 17"/>
            <p:cNvSpPr>
              <a:spLocks noChangeShapeType="1"/>
            </p:cNvSpPr>
            <p:nvPr/>
          </p:nvSpPr>
          <p:spPr bwMode="auto">
            <a:xfrm>
              <a:off x="1292" y="2659"/>
              <a:ext cx="0" cy="27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22546" name="Line 18"/>
            <p:cNvSpPr>
              <a:spLocks noChangeShapeType="1"/>
            </p:cNvSpPr>
            <p:nvPr/>
          </p:nvSpPr>
          <p:spPr bwMode="auto">
            <a:xfrm>
              <a:off x="1837" y="2659"/>
              <a:ext cx="0" cy="27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22547" name="Line 19"/>
            <p:cNvSpPr>
              <a:spLocks noChangeShapeType="1"/>
            </p:cNvSpPr>
            <p:nvPr/>
          </p:nvSpPr>
          <p:spPr bwMode="auto">
            <a:xfrm>
              <a:off x="2426" y="2659"/>
              <a:ext cx="0" cy="27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22548" name="Line 21"/>
            <p:cNvSpPr>
              <a:spLocks noChangeShapeType="1"/>
            </p:cNvSpPr>
            <p:nvPr/>
          </p:nvSpPr>
          <p:spPr bwMode="auto">
            <a:xfrm>
              <a:off x="1292" y="3249"/>
              <a:ext cx="0" cy="27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22549" name="Line 22"/>
            <p:cNvSpPr>
              <a:spLocks noChangeShapeType="1"/>
            </p:cNvSpPr>
            <p:nvPr/>
          </p:nvSpPr>
          <p:spPr bwMode="auto">
            <a:xfrm>
              <a:off x="1837" y="3249"/>
              <a:ext cx="0" cy="27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sp>
          <p:nvSpPr>
            <p:cNvPr id="22550" name="Line 23"/>
            <p:cNvSpPr>
              <a:spLocks noChangeShapeType="1"/>
            </p:cNvSpPr>
            <p:nvPr/>
          </p:nvSpPr>
          <p:spPr bwMode="auto">
            <a:xfrm>
              <a:off x="2426" y="3249"/>
              <a:ext cx="0" cy="27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DE"/>
            </a:p>
          </p:txBody>
        </p:sp>
      </p:grpSp>
      <p:sp>
        <p:nvSpPr>
          <p:cNvPr id="22532" name="Rectangle 25"/>
          <p:cNvSpPr>
            <a:spLocks noChangeArrowheads="1"/>
          </p:cNvSpPr>
          <p:nvPr/>
        </p:nvSpPr>
        <p:spPr bwMode="auto">
          <a:xfrm>
            <a:off x="4284663" y="1773238"/>
            <a:ext cx="4679950"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buClr>
                <a:srgbClr val="FF3300"/>
              </a:buClr>
              <a:buFont typeface="Wingdings" pitchFamily="2" charset="2"/>
              <a:buChar char="ь"/>
            </a:pPr>
            <a:r>
              <a:rPr lang="ru-RU" sz="1600">
                <a:solidFill>
                  <a:srgbClr val="000000"/>
                </a:solidFill>
                <a:latin typeface="Arial" charset="0"/>
              </a:rPr>
              <a:t> </a:t>
            </a:r>
            <a:r>
              <a:rPr lang="en-US" sz="1600">
                <a:solidFill>
                  <a:srgbClr val="000000"/>
                </a:solidFill>
                <a:latin typeface="Arial" charset="0"/>
              </a:rPr>
              <a:t>The model will describe transformation of the  </a:t>
            </a:r>
          </a:p>
          <a:p>
            <a:pPr>
              <a:buClr>
                <a:srgbClr val="FF3300"/>
              </a:buClr>
              <a:buFont typeface="Wingdings" pitchFamily="2" charset="2"/>
              <a:buNone/>
            </a:pPr>
            <a:r>
              <a:rPr lang="en-US" sz="1600">
                <a:solidFill>
                  <a:srgbClr val="000000"/>
                </a:solidFill>
                <a:latin typeface="Arial" charset="0"/>
              </a:rPr>
              <a:t>     main FP types in the Shelter conditions</a:t>
            </a:r>
            <a:r>
              <a:rPr lang="ru-RU" sz="1600">
                <a:solidFill>
                  <a:srgbClr val="000000"/>
                </a:solidFill>
                <a:latin typeface="Arial" charset="0"/>
              </a:rPr>
              <a:t>.</a:t>
            </a:r>
          </a:p>
          <a:p>
            <a:pPr>
              <a:buClr>
                <a:srgbClr val="FF3300"/>
              </a:buClr>
              <a:buFont typeface="Wingdings" pitchFamily="2" charset="2"/>
              <a:buNone/>
            </a:pPr>
            <a:r>
              <a:rPr lang="ru-RU">
                <a:solidFill>
                  <a:srgbClr val="000000"/>
                </a:solidFill>
                <a:latin typeface="Arial" charset="0"/>
              </a:rPr>
              <a:t> </a:t>
            </a:r>
          </a:p>
          <a:p>
            <a:pPr>
              <a:buClr>
                <a:srgbClr val="FF3300"/>
              </a:buClr>
              <a:buFont typeface="Wingdings" pitchFamily="2" charset="2"/>
              <a:buChar char="ь"/>
            </a:pPr>
            <a:r>
              <a:rPr lang="ru-RU" sz="1600">
                <a:solidFill>
                  <a:srgbClr val="000000"/>
                </a:solidFill>
                <a:latin typeface="Arial" charset="0"/>
              </a:rPr>
              <a:t> </a:t>
            </a:r>
            <a:r>
              <a:rPr lang="en-US" sz="1600">
                <a:solidFill>
                  <a:srgbClr val="000000"/>
                </a:solidFill>
                <a:latin typeface="Arial" charset="0"/>
              </a:rPr>
              <a:t>To  create  the model we  will use the results of  </a:t>
            </a:r>
          </a:p>
          <a:p>
            <a:pPr>
              <a:buClr>
                <a:srgbClr val="FF3300"/>
              </a:buClr>
              <a:buFont typeface="Wingdings" pitchFamily="2" charset="2"/>
              <a:buNone/>
            </a:pPr>
            <a:r>
              <a:rPr lang="en-US" sz="1600">
                <a:solidFill>
                  <a:srgbClr val="000000"/>
                </a:solidFill>
                <a:latin typeface="Arial" charset="0"/>
              </a:rPr>
              <a:t>    both the previous studies and the experimental </a:t>
            </a:r>
          </a:p>
          <a:p>
            <a:pPr>
              <a:buClr>
                <a:srgbClr val="FF3300"/>
              </a:buClr>
              <a:buFont typeface="Wingdings" pitchFamily="2" charset="2"/>
              <a:buNone/>
            </a:pPr>
            <a:r>
              <a:rPr lang="en-US" sz="1600">
                <a:solidFill>
                  <a:srgbClr val="000000"/>
                </a:solidFill>
                <a:latin typeface="Arial" charset="0"/>
              </a:rPr>
              <a:t>    studies within the frameworks of the project</a:t>
            </a:r>
            <a:r>
              <a:rPr lang="ru-RU" sz="1600">
                <a:solidFill>
                  <a:srgbClr val="000000"/>
                </a:solidFill>
                <a:latin typeface="Arial" charset="0"/>
              </a:rPr>
              <a:t>.</a:t>
            </a:r>
          </a:p>
          <a:p>
            <a:pPr>
              <a:buClr>
                <a:srgbClr val="FF3300"/>
              </a:buClr>
              <a:buFont typeface="Wingdings" pitchFamily="2" charset="2"/>
              <a:buNone/>
            </a:pPr>
            <a:r>
              <a:rPr lang="ru-RU" sz="1600">
                <a:solidFill>
                  <a:srgbClr val="000000"/>
                </a:solidFill>
                <a:latin typeface="Arial" charset="0"/>
              </a:rPr>
              <a:t>    </a:t>
            </a:r>
          </a:p>
          <a:p>
            <a:pPr>
              <a:buClr>
                <a:srgbClr val="FF3300"/>
              </a:buClr>
              <a:buFont typeface="Wingdings" pitchFamily="2" charset="2"/>
              <a:buChar char="ь"/>
            </a:pPr>
            <a:r>
              <a:rPr lang="ru-RU">
                <a:solidFill>
                  <a:srgbClr val="000000"/>
                </a:solidFill>
                <a:latin typeface="Arial" charset="0"/>
              </a:rPr>
              <a:t> </a:t>
            </a:r>
            <a:r>
              <a:rPr lang="en-US" sz="1600">
                <a:solidFill>
                  <a:srgbClr val="000000"/>
                </a:solidFill>
                <a:latin typeface="Arial" charset="0"/>
              </a:rPr>
              <a:t>The main parameters to be predicted</a:t>
            </a:r>
            <a:r>
              <a:rPr lang="ru-RU" sz="1600">
                <a:solidFill>
                  <a:srgbClr val="000000"/>
                </a:solidFill>
                <a:latin typeface="Arial" charset="0"/>
              </a:rPr>
              <a:t>:</a:t>
            </a:r>
          </a:p>
          <a:p>
            <a:pPr>
              <a:buClr>
                <a:srgbClr val="FF3300"/>
              </a:buClr>
              <a:buFont typeface="Wingdings" pitchFamily="2" charset="2"/>
              <a:buNone/>
            </a:pPr>
            <a:r>
              <a:rPr lang="ru-RU" sz="1600">
                <a:solidFill>
                  <a:srgbClr val="000000"/>
                </a:solidFill>
                <a:latin typeface="Arial" charset="0"/>
              </a:rPr>
              <a:t>      - </a:t>
            </a:r>
            <a:r>
              <a:rPr lang="en-US" sz="1600">
                <a:solidFill>
                  <a:srgbClr val="000000"/>
                </a:solidFill>
                <a:latin typeface="Arial" charset="0"/>
              </a:rPr>
              <a:t>destruction rate</a:t>
            </a:r>
            <a:r>
              <a:rPr lang="ru-RU" sz="1600">
                <a:solidFill>
                  <a:srgbClr val="000000"/>
                </a:solidFill>
                <a:latin typeface="Arial" charset="0"/>
              </a:rPr>
              <a:t>;  </a:t>
            </a:r>
          </a:p>
          <a:p>
            <a:pPr>
              <a:buClr>
                <a:srgbClr val="FF3300"/>
              </a:buClr>
              <a:buFont typeface="Wingdings" pitchFamily="2" charset="2"/>
              <a:buNone/>
            </a:pPr>
            <a:r>
              <a:rPr lang="ru-RU" sz="1600">
                <a:solidFill>
                  <a:srgbClr val="000000"/>
                </a:solidFill>
                <a:latin typeface="Arial" charset="0"/>
              </a:rPr>
              <a:t>      - </a:t>
            </a:r>
            <a:r>
              <a:rPr lang="en-US" sz="1600">
                <a:solidFill>
                  <a:srgbClr val="000000"/>
                </a:solidFill>
                <a:latin typeface="Arial" charset="0"/>
              </a:rPr>
              <a:t>changing the dispersal composition</a:t>
            </a:r>
            <a:r>
              <a:rPr lang="ru-RU" sz="1600">
                <a:solidFill>
                  <a:srgbClr val="000000"/>
                </a:solidFill>
                <a:latin typeface="Arial" charset="0"/>
              </a:rPr>
              <a:t>;</a:t>
            </a:r>
          </a:p>
          <a:p>
            <a:pPr>
              <a:buClr>
                <a:srgbClr val="FF3300"/>
              </a:buClr>
              <a:buFont typeface="Wingdings" pitchFamily="2" charset="2"/>
              <a:buNone/>
            </a:pPr>
            <a:r>
              <a:rPr lang="ru-RU" sz="1600">
                <a:solidFill>
                  <a:srgbClr val="000000"/>
                </a:solidFill>
                <a:latin typeface="Arial" charset="0"/>
              </a:rPr>
              <a:t>      - </a:t>
            </a:r>
            <a:r>
              <a:rPr lang="en-US" sz="1600">
                <a:solidFill>
                  <a:srgbClr val="000000"/>
                </a:solidFill>
                <a:latin typeface="Arial" charset="0"/>
              </a:rPr>
              <a:t>the radionuclides leaching rates from the FP  </a:t>
            </a:r>
          </a:p>
          <a:p>
            <a:pPr>
              <a:buClr>
                <a:srgbClr val="FF3300"/>
              </a:buClr>
              <a:buFont typeface="Wingdings" pitchFamily="2" charset="2"/>
              <a:buNone/>
            </a:pPr>
            <a:r>
              <a:rPr lang="en-US" sz="1600">
                <a:solidFill>
                  <a:srgbClr val="000000"/>
                </a:solidFill>
                <a:latin typeface="Arial" charset="0"/>
              </a:rPr>
              <a:t>      matrix</a:t>
            </a:r>
            <a:r>
              <a:rPr lang="ru-RU" sz="1600">
                <a:solidFill>
                  <a:srgbClr val="000000"/>
                </a:solidFill>
                <a:latin typeface="Arial" charset="0"/>
              </a:rPr>
              <a:t>. </a:t>
            </a:r>
            <a:r>
              <a:rPr lang="en-US" sz="1600">
                <a:solidFill>
                  <a:srgbClr val="000000"/>
                </a:solidFill>
                <a:latin typeface="Arial" charset="0"/>
              </a:rPr>
              <a:t>      </a:t>
            </a:r>
            <a:endParaRPr lang="ru-RU" sz="1600">
              <a:solidFill>
                <a:srgbClr val="000000"/>
              </a:solidFill>
              <a:latin typeface="Arial" charset="0"/>
            </a:endParaRPr>
          </a:p>
          <a:p>
            <a:pPr>
              <a:buClr>
                <a:srgbClr val="FF3300"/>
              </a:buClr>
              <a:buFont typeface="Wingdings" pitchFamily="2" charset="2"/>
              <a:buNone/>
            </a:pPr>
            <a:endParaRPr lang="ru-RU">
              <a:solidFill>
                <a:srgbClr val="000000"/>
              </a:solidFill>
              <a:latin typeface="Arial" charset="0"/>
            </a:endParaRPr>
          </a:p>
        </p:txBody>
      </p:sp>
      <p:sp>
        <p:nvSpPr>
          <p:cNvPr id="22533" name="Text Box 27"/>
          <p:cNvSpPr txBox="1">
            <a:spLocks noChangeArrowheads="1"/>
          </p:cNvSpPr>
          <p:nvPr/>
        </p:nvSpPr>
        <p:spPr bwMode="auto">
          <a:xfrm>
            <a:off x="1331913" y="744538"/>
            <a:ext cx="5468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u="sng">
                <a:solidFill>
                  <a:srgbClr val="000000"/>
                </a:solidFill>
                <a:latin typeface="Arial" charset="0"/>
              </a:rPr>
              <a:t>Creation of the model of the FP  transformation</a:t>
            </a:r>
            <a:endParaRPr lang="ru-RU" sz="2000" u="sng">
              <a:solidFill>
                <a:srgbClr val="000000"/>
              </a:solidFill>
              <a:latin typeface="Arial" charset="0"/>
            </a:endParaRPr>
          </a:p>
        </p:txBody>
      </p:sp>
      <p:sp>
        <p:nvSpPr>
          <p:cNvPr id="22534" name="Rectangle 7"/>
          <p:cNvSpPr>
            <a:spLocks noChangeArrowheads="1"/>
          </p:cNvSpPr>
          <p:nvPr/>
        </p:nvSpPr>
        <p:spPr bwMode="auto">
          <a:xfrm>
            <a:off x="0" y="6427788"/>
            <a:ext cx="3478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endParaRPr lang="en-GB" sz="1200">
              <a:solidFill>
                <a:srgbClr val="A50021"/>
              </a:solidFill>
            </a:endParaRPr>
          </a:p>
          <a:p>
            <a:r>
              <a:rPr lang="en-GB" sz="1000"/>
              <a:t>15</a:t>
            </a:r>
            <a:r>
              <a:rPr lang="en-GB" sz="1000" baseline="30000"/>
              <a:t>th</a:t>
            </a:r>
            <a:r>
              <a:rPr lang="en-GB" sz="1000"/>
              <a:t> CEG-SAM meeting by PSI, Villigen, March 10-12, 2009</a:t>
            </a:r>
            <a:endParaRPr lang="ru-RU" sz="10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B0CB3918-E493-411A-8C15-AB99AC276079}" type="slidenum">
              <a:rPr lang="ru-RU"/>
              <a:pPr>
                <a:defRPr/>
              </a:pPr>
              <a:t>21</a:t>
            </a:fld>
            <a:endParaRPr lang="ru-RU"/>
          </a:p>
        </p:txBody>
      </p:sp>
      <p:sp>
        <p:nvSpPr>
          <p:cNvPr id="23554" name="Text Box 4"/>
          <p:cNvSpPr txBox="1">
            <a:spLocks noChangeArrowheads="1"/>
          </p:cNvSpPr>
          <p:nvPr/>
        </p:nvSpPr>
        <p:spPr bwMode="auto">
          <a:xfrm>
            <a:off x="3419475" y="188913"/>
            <a:ext cx="1166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400">
                <a:solidFill>
                  <a:srgbClr val="000099"/>
                </a:solidFill>
                <a:latin typeface="Arial" charset="0"/>
              </a:rPr>
              <a:t>5</a:t>
            </a:r>
            <a:r>
              <a:rPr lang="en-US" sz="2400" u="sng" baseline="30000">
                <a:solidFill>
                  <a:srgbClr val="000099"/>
                </a:solidFill>
                <a:latin typeface="Arial" charset="0"/>
              </a:rPr>
              <a:t>th</a:t>
            </a:r>
            <a:r>
              <a:rPr lang="en-US" sz="2400">
                <a:solidFill>
                  <a:srgbClr val="000099"/>
                </a:solidFill>
                <a:latin typeface="Arial" charset="0"/>
              </a:rPr>
              <a:t> task</a:t>
            </a:r>
            <a:endParaRPr lang="ru-RU" sz="2400">
              <a:solidFill>
                <a:srgbClr val="000099"/>
              </a:solidFill>
              <a:latin typeface="Arial" charset="0"/>
            </a:endParaRPr>
          </a:p>
        </p:txBody>
      </p:sp>
      <p:sp>
        <p:nvSpPr>
          <p:cNvPr id="23555" name="Text Box 5"/>
          <p:cNvSpPr txBox="1">
            <a:spLocks noChangeArrowheads="1"/>
          </p:cNvSpPr>
          <p:nvPr/>
        </p:nvSpPr>
        <p:spPr bwMode="auto">
          <a:xfrm>
            <a:off x="1187450" y="1052513"/>
            <a:ext cx="6430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u="sng">
                <a:solidFill>
                  <a:srgbClr val="000099"/>
                </a:solidFill>
                <a:latin typeface="Arial" charset="0"/>
              </a:rPr>
              <a:t>Long</a:t>
            </a:r>
            <a:r>
              <a:rPr lang="uk-UA" sz="2000" u="sng">
                <a:solidFill>
                  <a:srgbClr val="000099"/>
                </a:solidFill>
                <a:latin typeface="Arial" charset="0"/>
              </a:rPr>
              <a:t>-</a:t>
            </a:r>
            <a:r>
              <a:rPr lang="en-US" sz="2000" u="sng">
                <a:solidFill>
                  <a:srgbClr val="000099"/>
                </a:solidFill>
                <a:latin typeface="Arial" charset="0"/>
              </a:rPr>
              <a:t>term prognosis of the fuel dust behavior in Shelter</a:t>
            </a:r>
            <a:endParaRPr lang="ru-RU" sz="2000" u="sng">
              <a:solidFill>
                <a:srgbClr val="000099"/>
              </a:solidFill>
              <a:latin typeface="Arial" charset="0"/>
            </a:endParaRPr>
          </a:p>
        </p:txBody>
      </p:sp>
      <p:sp>
        <p:nvSpPr>
          <p:cNvPr id="23556" name="Text Box 7"/>
          <p:cNvSpPr txBox="1">
            <a:spLocks noChangeArrowheads="1"/>
          </p:cNvSpPr>
          <p:nvPr/>
        </p:nvSpPr>
        <p:spPr bwMode="auto">
          <a:xfrm>
            <a:off x="358775" y="1773238"/>
            <a:ext cx="878522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buClr>
                <a:srgbClr val="FF3300"/>
              </a:buClr>
              <a:buFont typeface="Wingdings" pitchFamily="2" charset="2"/>
              <a:buChar char="ь"/>
            </a:pPr>
            <a:r>
              <a:rPr lang="ru-RU">
                <a:solidFill>
                  <a:srgbClr val="000000"/>
                </a:solidFill>
                <a:latin typeface="Arial" charset="0"/>
              </a:rPr>
              <a:t>  </a:t>
            </a:r>
            <a:r>
              <a:rPr lang="en-US">
                <a:solidFill>
                  <a:srgbClr val="000000"/>
                </a:solidFill>
                <a:latin typeface="Arial" charset="0"/>
              </a:rPr>
              <a:t>The long-term  prognosis  of  the fuel dust behavior in Shelter will be based on the </a:t>
            </a:r>
          </a:p>
          <a:p>
            <a:pPr eaLnBrk="1" hangingPunct="1">
              <a:buClr>
                <a:srgbClr val="FF3300"/>
              </a:buClr>
              <a:buFont typeface="Wingdings" pitchFamily="2" charset="2"/>
              <a:buNone/>
            </a:pPr>
            <a:r>
              <a:rPr lang="en-US">
                <a:solidFill>
                  <a:srgbClr val="000000"/>
                </a:solidFill>
                <a:latin typeface="Arial" charset="0"/>
              </a:rPr>
              <a:t>     analysis  and  generalization  of  all available  information </a:t>
            </a:r>
            <a:r>
              <a:rPr lang="ru-RU">
                <a:solidFill>
                  <a:srgbClr val="000000"/>
                </a:solidFill>
                <a:latin typeface="Arial" charset="0"/>
              </a:rPr>
              <a:t> </a:t>
            </a:r>
            <a:r>
              <a:rPr lang="en-US">
                <a:solidFill>
                  <a:srgbClr val="000000"/>
                </a:solidFill>
                <a:latin typeface="Arial" charset="0"/>
              </a:rPr>
              <a:t>including  the results of  </a:t>
            </a:r>
          </a:p>
          <a:p>
            <a:pPr eaLnBrk="1" hangingPunct="1">
              <a:buClr>
                <a:srgbClr val="FF3300"/>
              </a:buClr>
              <a:buFont typeface="Wingdings" pitchFamily="2" charset="2"/>
              <a:buNone/>
            </a:pPr>
            <a:r>
              <a:rPr lang="en-US">
                <a:solidFill>
                  <a:srgbClr val="000000"/>
                </a:solidFill>
                <a:latin typeface="Arial" charset="0"/>
              </a:rPr>
              <a:t>     modeling of the fuel particles transformation</a:t>
            </a:r>
            <a:r>
              <a:rPr lang="ru-RU">
                <a:solidFill>
                  <a:srgbClr val="000000"/>
                </a:solidFill>
                <a:latin typeface="Arial" charset="0"/>
              </a:rPr>
              <a:t>.</a:t>
            </a:r>
          </a:p>
          <a:p>
            <a:pPr eaLnBrk="1" hangingPunct="1"/>
            <a:endParaRPr lang="ru-RU">
              <a:solidFill>
                <a:srgbClr val="000000"/>
              </a:solidFill>
              <a:latin typeface="Arial" charset="0"/>
            </a:endParaRPr>
          </a:p>
          <a:p>
            <a:pPr eaLnBrk="1" hangingPunct="1">
              <a:buClr>
                <a:srgbClr val="FF3300"/>
              </a:buClr>
              <a:buFont typeface="Wingdings" pitchFamily="2" charset="2"/>
              <a:buChar char="ь"/>
            </a:pPr>
            <a:r>
              <a:rPr lang="en-US">
                <a:solidFill>
                  <a:srgbClr val="000000"/>
                </a:solidFill>
                <a:latin typeface="Arial" charset="0"/>
              </a:rPr>
              <a:t>  The aim of the prognosis is to answer the main questions: what will be the amount  </a:t>
            </a:r>
          </a:p>
          <a:p>
            <a:pPr eaLnBrk="1" hangingPunct="1">
              <a:buClr>
                <a:srgbClr val="FF3300"/>
              </a:buClr>
              <a:buFont typeface="Wingdings" pitchFamily="2" charset="2"/>
              <a:buNone/>
            </a:pPr>
            <a:r>
              <a:rPr lang="en-US">
                <a:solidFill>
                  <a:srgbClr val="000000"/>
                </a:solidFill>
                <a:latin typeface="Arial" charset="0"/>
              </a:rPr>
              <a:t>     of  the  fuel  dust  in  Shelter in the future? What will be the parameters of the dust  </a:t>
            </a:r>
          </a:p>
          <a:p>
            <a:pPr eaLnBrk="1" hangingPunct="1">
              <a:buClr>
                <a:srgbClr val="FF3300"/>
              </a:buClr>
              <a:buFont typeface="Wingdings" pitchFamily="2" charset="2"/>
              <a:buNone/>
            </a:pPr>
            <a:r>
              <a:rPr lang="en-US">
                <a:solidFill>
                  <a:srgbClr val="000000"/>
                </a:solidFill>
                <a:latin typeface="Arial" charset="0"/>
              </a:rPr>
              <a:t>     (dispersal  composition</a:t>
            </a:r>
            <a:r>
              <a:rPr lang="ru-RU">
                <a:solidFill>
                  <a:srgbClr val="000000"/>
                </a:solidFill>
                <a:latin typeface="Arial" charset="0"/>
              </a:rPr>
              <a:t>, </a:t>
            </a:r>
            <a:r>
              <a:rPr lang="en-US">
                <a:solidFill>
                  <a:srgbClr val="000000"/>
                </a:solidFill>
                <a:latin typeface="Arial" charset="0"/>
              </a:rPr>
              <a:t>  radionuclide composition</a:t>
            </a:r>
            <a:r>
              <a:rPr lang="ru-RU">
                <a:solidFill>
                  <a:srgbClr val="000000"/>
                </a:solidFill>
                <a:latin typeface="Arial" charset="0"/>
              </a:rPr>
              <a:t>, </a:t>
            </a:r>
            <a:r>
              <a:rPr lang="en-US">
                <a:solidFill>
                  <a:srgbClr val="000000"/>
                </a:solidFill>
                <a:latin typeface="Arial" charset="0"/>
              </a:rPr>
              <a:t>  bulk density,  aerodynamical </a:t>
            </a:r>
          </a:p>
          <a:p>
            <a:pPr eaLnBrk="1" hangingPunct="1">
              <a:buClr>
                <a:srgbClr val="FF3300"/>
              </a:buClr>
              <a:buFont typeface="Wingdings" pitchFamily="2" charset="2"/>
              <a:buNone/>
            </a:pPr>
            <a:r>
              <a:rPr lang="en-US">
                <a:solidFill>
                  <a:srgbClr val="000000"/>
                </a:solidFill>
                <a:latin typeface="Arial" charset="0"/>
              </a:rPr>
              <a:t>     properties, solubility etc)?</a:t>
            </a:r>
            <a:endParaRPr lang="ru-RU">
              <a:solidFill>
                <a:srgbClr val="000000"/>
              </a:solidFill>
              <a:latin typeface="Arial" charset="0"/>
            </a:endParaRPr>
          </a:p>
          <a:p>
            <a:pPr eaLnBrk="1" hangingPunct="1"/>
            <a:r>
              <a:rPr lang="ru-RU">
                <a:solidFill>
                  <a:srgbClr val="000000"/>
                </a:solidFill>
                <a:latin typeface="Arial" charset="0"/>
              </a:rPr>
              <a:t> </a:t>
            </a:r>
          </a:p>
          <a:p>
            <a:pPr eaLnBrk="1" hangingPunct="1">
              <a:buClr>
                <a:srgbClr val="FF3300"/>
              </a:buClr>
              <a:buFont typeface="Wingdings" pitchFamily="2" charset="2"/>
              <a:buChar char="ь"/>
            </a:pPr>
            <a:r>
              <a:rPr lang="en-US">
                <a:solidFill>
                  <a:srgbClr val="000000"/>
                </a:solidFill>
                <a:latin typeface="Arial" charset="0"/>
              </a:rPr>
              <a:t>   Prognosis  will  take  into  account both the present conditions in Shelter and their  </a:t>
            </a:r>
          </a:p>
          <a:p>
            <a:pPr eaLnBrk="1" hangingPunct="1">
              <a:buClr>
                <a:srgbClr val="FF3300"/>
              </a:buClr>
              <a:buFont typeface="Wingdings" pitchFamily="2" charset="2"/>
              <a:buNone/>
            </a:pPr>
            <a:r>
              <a:rPr lang="en-US">
                <a:solidFill>
                  <a:srgbClr val="000000"/>
                </a:solidFill>
                <a:latin typeface="Arial" charset="0"/>
              </a:rPr>
              <a:t>      evolution after the NSC creation</a:t>
            </a:r>
            <a:r>
              <a:rPr lang="ru-RU">
                <a:solidFill>
                  <a:srgbClr val="000000"/>
                </a:solidFill>
                <a:latin typeface="Arial" charset="0"/>
              </a:rPr>
              <a:t>. </a:t>
            </a:r>
          </a:p>
          <a:p>
            <a:pPr eaLnBrk="1" hangingPunct="1">
              <a:buClr>
                <a:srgbClr val="FF3300"/>
              </a:buClr>
              <a:buFont typeface="Wingdings" pitchFamily="2" charset="2"/>
              <a:buNone/>
            </a:pPr>
            <a:endParaRPr lang="ru-RU">
              <a:solidFill>
                <a:srgbClr val="000000"/>
              </a:solidFill>
              <a:latin typeface="Arial" charset="0"/>
            </a:endParaRPr>
          </a:p>
        </p:txBody>
      </p:sp>
      <p:sp>
        <p:nvSpPr>
          <p:cNvPr id="23557" name="Rectangle 7"/>
          <p:cNvSpPr>
            <a:spLocks noChangeArrowheads="1"/>
          </p:cNvSpPr>
          <p:nvPr/>
        </p:nvSpPr>
        <p:spPr bwMode="auto">
          <a:xfrm>
            <a:off x="0" y="6427788"/>
            <a:ext cx="3478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endParaRPr lang="en-GB" sz="1200">
              <a:solidFill>
                <a:srgbClr val="A50021"/>
              </a:solidFill>
            </a:endParaRPr>
          </a:p>
          <a:p>
            <a:r>
              <a:rPr lang="en-GB" sz="1000"/>
              <a:t>15</a:t>
            </a:r>
            <a:r>
              <a:rPr lang="en-GB" sz="1000" baseline="30000"/>
              <a:t>th</a:t>
            </a:r>
            <a:r>
              <a:rPr lang="en-GB" sz="1000"/>
              <a:t> CEG-SAM meeting by PSI, Villigen, March 10-12, 2009</a:t>
            </a:r>
            <a:endParaRPr lang="ru-RU" sz="10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fld id="{DBF301E9-981E-41A4-9A98-31B13422FD59}" type="slidenum">
              <a:rPr lang="ru-RU"/>
              <a:pPr>
                <a:defRPr/>
              </a:pPr>
              <a:t>22</a:t>
            </a:fld>
            <a:endParaRPr lang="ru-RU"/>
          </a:p>
        </p:txBody>
      </p:sp>
      <p:sp>
        <p:nvSpPr>
          <p:cNvPr id="24578" name="Text Box 4"/>
          <p:cNvSpPr txBox="1">
            <a:spLocks noChangeArrowheads="1"/>
          </p:cNvSpPr>
          <p:nvPr/>
        </p:nvSpPr>
        <p:spPr bwMode="auto">
          <a:xfrm>
            <a:off x="1095375" y="11398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de-DE"/>
          </a:p>
        </p:txBody>
      </p:sp>
      <p:sp>
        <p:nvSpPr>
          <p:cNvPr id="24579" name="Text Box 5"/>
          <p:cNvSpPr txBox="1">
            <a:spLocks noChangeArrowheads="1"/>
          </p:cNvSpPr>
          <p:nvPr/>
        </p:nvSpPr>
        <p:spPr bwMode="auto">
          <a:xfrm>
            <a:off x="323850" y="836613"/>
            <a:ext cx="86296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buClr>
                <a:srgbClr val="FF0000"/>
              </a:buClr>
              <a:buFont typeface="Wingdings" pitchFamily="2" charset="2"/>
              <a:buChar char="Ø"/>
            </a:pPr>
            <a:r>
              <a:rPr lang="ru-RU">
                <a:solidFill>
                  <a:srgbClr val="3E27E5"/>
                </a:solidFill>
                <a:latin typeface="Arial" charset="0"/>
                <a:cs typeface="Arial" charset="0"/>
              </a:rPr>
              <a:t>  </a:t>
            </a:r>
            <a:r>
              <a:rPr lang="en-US">
                <a:solidFill>
                  <a:srgbClr val="000000"/>
                </a:solidFill>
                <a:latin typeface="Arial" charset="0"/>
                <a:cs typeface="Arial" charset="0"/>
              </a:rPr>
              <a:t>Classification  of  FP  in  Shelter according  to their physical-chemical properties  </a:t>
            </a:r>
          </a:p>
          <a:p>
            <a:pPr eaLnBrk="1" hangingPunct="1">
              <a:buClr>
                <a:srgbClr val="FF0000"/>
              </a:buClr>
              <a:buFont typeface="Wingdings" pitchFamily="2" charset="2"/>
              <a:buNone/>
            </a:pPr>
            <a:r>
              <a:rPr lang="en-US">
                <a:solidFill>
                  <a:srgbClr val="000000"/>
                </a:solidFill>
                <a:latin typeface="Arial" charset="0"/>
                <a:cs typeface="Arial" charset="0"/>
              </a:rPr>
              <a:t>     </a:t>
            </a:r>
            <a:r>
              <a:rPr lang="ru-RU">
                <a:solidFill>
                  <a:srgbClr val="000000"/>
                </a:solidFill>
                <a:latin typeface="Arial" charset="0"/>
                <a:cs typeface="Arial" charset="0"/>
              </a:rPr>
              <a:t>(</a:t>
            </a:r>
            <a:r>
              <a:rPr lang="en-US">
                <a:solidFill>
                  <a:srgbClr val="000000"/>
                </a:solidFill>
                <a:latin typeface="Arial" charset="0"/>
                <a:cs typeface="Arial" charset="0"/>
              </a:rPr>
              <a:t>mechanism of  formation</a:t>
            </a:r>
            <a:r>
              <a:rPr lang="ru-RU">
                <a:solidFill>
                  <a:srgbClr val="000000"/>
                </a:solidFill>
                <a:latin typeface="Arial" charset="0"/>
                <a:cs typeface="Arial" charset="0"/>
              </a:rPr>
              <a:t>,</a:t>
            </a:r>
            <a:r>
              <a:rPr lang="en-US">
                <a:solidFill>
                  <a:srgbClr val="000000"/>
                </a:solidFill>
                <a:latin typeface="Arial" charset="0"/>
                <a:cs typeface="Arial" charset="0"/>
              </a:rPr>
              <a:t>  matrix,  radionuclides fractionation coefficients, burn-</a:t>
            </a:r>
          </a:p>
          <a:p>
            <a:pPr eaLnBrk="1" hangingPunct="1">
              <a:buClr>
                <a:srgbClr val="FF0000"/>
              </a:buClr>
              <a:buFont typeface="Wingdings" pitchFamily="2" charset="2"/>
              <a:buNone/>
            </a:pPr>
            <a:r>
              <a:rPr lang="en-US">
                <a:solidFill>
                  <a:srgbClr val="000000"/>
                </a:solidFill>
                <a:latin typeface="Arial" charset="0"/>
                <a:cs typeface="Arial" charset="0"/>
              </a:rPr>
              <a:t>     up, types of admixtures, chemical stability</a:t>
            </a:r>
            <a:r>
              <a:rPr lang="ru-RU">
                <a:solidFill>
                  <a:srgbClr val="000000"/>
                </a:solidFill>
                <a:latin typeface="Arial" charset="0"/>
                <a:cs typeface="Arial" charset="0"/>
              </a:rPr>
              <a:t>).</a:t>
            </a:r>
          </a:p>
          <a:p>
            <a:pPr eaLnBrk="1" hangingPunct="1"/>
            <a:endParaRPr lang="ru-RU">
              <a:solidFill>
                <a:srgbClr val="000000"/>
              </a:solidFill>
              <a:latin typeface="Arial" charset="0"/>
              <a:cs typeface="Arial" charset="0"/>
            </a:endParaRPr>
          </a:p>
          <a:p>
            <a:pPr eaLnBrk="1" hangingPunct="1">
              <a:buClr>
                <a:srgbClr val="FF0000"/>
              </a:buClr>
              <a:buFont typeface="Wingdings" pitchFamily="2" charset="2"/>
              <a:buChar char="Ø"/>
            </a:pPr>
            <a:r>
              <a:rPr lang="ru-RU">
                <a:solidFill>
                  <a:srgbClr val="000000"/>
                </a:solidFill>
                <a:latin typeface="Arial" charset="0"/>
                <a:cs typeface="Arial" charset="0"/>
              </a:rPr>
              <a:t>  </a:t>
            </a:r>
            <a:r>
              <a:rPr lang="en-US">
                <a:solidFill>
                  <a:srgbClr val="000000"/>
                </a:solidFill>
                <a:latin typeface="Arial" charset="0"/>
                <a:cs typeface="Arial" charset="0"/>
              </a:rPr>
              <a:t>Modernization and update of “Chernobyl HP” database</a:t>
            </a:r>
            <a:r>
              <a:rPr lang="ru-RU">
                <a:solidFill>
                  <a:srgbClr val="000000"/>
                </a:solidFill>
                <a:latin typeface="Arial" charset="0"/>
                <a:cs typeface="Arial" charset="0"/>
              </a:rPr>
              <a:t>.</a:t>
            </a:r>
          </a:p>
          <a:p>
            <a:pPr eaLnBrk="1" hangingPunct="1"/>
            <a:endParaRPr lang="ru-RU">
              <a:solidFill>
                <a:srgbClr val="000000"/>
              </a:solidFill>
              <a:latin typeface="Arial" charset="0"/>
              <a:cs typeface="Arial" charset="0"/>
            </a:endParaRPr>
          </a:p>
          <a:p>
            <a:pPr eaLnBrk="1" hangingPunct="1">
              <a:buClr>
                <a:srgbClr val="FF0000"/>
              </a:buClr>
              <a:buFont typeface="Wingdings" pitchFamily="2" charset="2"/>
              <a:buChar char="Ø"/>
            </a:pPr>
            <a:r>
              <a:rPr lang="ru-RU">
                <a:solidFill>
                  <a:srgbClr val="000000"/>
                </a:solidFill>
                <a:latin typeface="Arial" charset="0"/>
                <a:cs typeface="Arial" charset="0"/>
              </a:rPr>
              <a:t>  </a:t>
            </a:r>
            <a:r>
              <a:rPr lang="en-US">
                <a:solidFill>
                  <a:srgbClr val="000000"/>
                </a:solidFill>
                <a:latin typeface="Arial" charset="0"/>
                <a:cs typeface="Arial" charset="0"/>
              </a:rPr>
              <a:t>Quantitative identification of the structural changes of the LFCM aggregate state </a:t>
            </a:r>
          </a:p>
          <a:p>
            <a:pPr eaLnBrk="1" hangingPunct="1">
              <a:buClr>
                <a:srgbClr val="FF0000"/>
              </a:buClr>
              <a:buFont typeface="Wingdings" pitchFamily="2" charset="2"/>
              <a:buNone/>
            </a:pPr>
            <a:r>
              <a:rPr lang="en-US">
                <a:solidFill>
                  <a:srgbClr val="000000"/>
                </a:solidFill>
                <a:latin typeface="Arial" charset="0"/>
                <a:cs typeface="Arial" charset="0"/>
              </a:rPr>
              <a:t>     using the data on the radionuclide activities in the samples of RA and water from </a:t>
            </a:r>
          </a:p>
          <a:p>
            <a:pPr eaLnBrk="1" hangingPunct="1">
              <a:buClr>
                <a:srgbClr val="FF0000"/>
              </a:buClr>
              <a:buFont typeface="Wingdings" pitchFamily="2" charset="2"/>
              <a:buNone/>
            </a:pPr>
            <a:r>
              <a:rPr lang="en-US">
                <a:solidFill>
                  <a:srgbClr val="000000"/>
                </a:solidFill>
                <a:latin typeface="Arial" charset="0"/>
                <a:cs typeface="Arial" charset="0"/>
              </a:rPr>
              <a:t>     Shelter</a:t>
            </a:r>
            <a:r>
              <a:rPr lang="ru-RU">
                <a:solidFill>
                  <a:srgbClr val="000000"/>
                </a:solidFill>
                <a:latin typeface="Arial" charset="0"/>
                <a:cs typeface="Arial" charset="0"/>
              </a:rPr>
              <a:t>.</a:t>
            </a:r>
          </a:p>
          <a:p>
            <a:pPr eaLnBrk="1" hangingPunct="1"/>
            <a:endParaRPr lang="ru-RU">
              <a:solidFill>
                <a:srgbClr val="000000"/>
              </a:solidFill>
              <a:latin typeface="Arial" charset="0"/>
              <a:cs typeface="Arial" charset="0"/>
            </a:endParaRPr>
          </a:p>
          <a:p>
            <a:pPr eaLnBrk="1" hangingPunct="1">
              <a:buClr>
                <a:srgbClr val="FF0000"/>
              </a:buClr>
              <a:buFont typeface="Wingdings" pitchFamily="2" charset="2"/>
              <a:buChar char="Ø"/>
            </a:pPr>
            <a:r>
              <a:rPr lang="ru-RU">
                <a:solidFill>
                  <a:srgbClr val="000000"/>
                </a:solidFill>
                <a:latin typeface="Arial" charset="0"/>
                <a:cs typeface="Arial" charset="0"/>
              </a:rPr>
              <a:t>  </a:t>
            </a:r>
            <a:r>
              <a:rPr lang="en-US">
                <a:solidFill>
                  <a:srgbClr val="000000"/>
                </a:solidFill>
                <a:latin typeface="Arial" charset="0"/>
                <a:cs typeface="Arial" charset="0"/>
              </a:rPr>
              <a:t>Experimental values of the destruction parameters of the actual FP and samples  </a:t>
            </a:r>
          </a:p>
          <a:p>
            <a:pPr eaLnBrk="1" hangingPunct="1">
              <a:buClr>
                <a:srgbClr val="FF0000"/>
              </a:buClr>
              <a:buFont typeface="Wingdings" pitchFamily="2" charset="2"/>
              <a:buNone/>
            </a:pPr>
            <a:r>
              <a:rPr lang="en-US">
                <a:solidFill>
                  <a:srgbClr val="000000"/>
                </a:solidFill>
                <a:latin typeface="Arial" charset="0"/>
                <a:cs typeface="Arial" charset="0"/>
              </a:rPr>
              <a:t>     of the main types of LFCM in the media simulating those in Shelter</a:t>
            </a:r>
            <a:r>
              <a:rPr lang="ru-RU">
                <a:solidFill>
                  <a:srgbClr val="000000"/>
                </a:solidFill>
                <a:latin typeface="Arial" charset="0"/>
                <a:cs typeface="Arial" charset="0"/>
              </a:rPr>
              <a:t>.</a:t>
            </a:r>
          </a:p>
          <a:p>
            <a:pPr eaLnBrk="1" hangingPunct="1"/>
            <a:endParaRPr lang="ru-RU">
              <a:solidFill>
                <a:srgbClr val="000000"/>
              </a:solidFill>
              <a:latin typeface="Arial" charset="0"/>
              <a:cs typeface="Arial" charset="0"/>
            </a:endParaRPr>
          </a:p>
          <a:p>
            <a:pPr eaLnBrk="1" hangingPunct="1">
              <a:buClr>
                <a:srgbClr val="FF0000"/>
              </a:buClr>
              <a:buFont typeface="Wingdings" pitchFamily="2" charset="2"/>
              <a:buChar char="Ø"/>
            </a:pPr>
            <a:r>
              <a:rPr lang="ru-RU">
                <a:solidFill>
                  <a:srgbClr val="000000"/>
                </a:solidFill>
                <a:latin typeface="Arial" charset="0"/>
                <a:cs typeface="Arial" charset="0"/>
              </a:rPr>
              <a:t>  </a:t>
            </a:r>
            <a:r>
              <a:rPr lang="en-US">
                <a:solidFill>
                  <a:srgbClr val="000000"/>
                </a:solidFill>
                <a:latin typeface="Arial" charset="0"/>
                <a:cs typeface="Arial" charset="0"/>
              </a:rPr>
              <a:t>The model describing the FP transformation parameters in the Shelter  </a:t>
            </a:r>
          </a:p>
          <a:p>
            <a:pPr eaLnBrk="1" hangingPunct="1">
              <a:buClr>
                <a:srgbClr val="FF0000"/>
              </a:buClr>
              <a:buFont typeface="Wingdings" pitchFamily="2" charset="2"/>
              <a:buNone/>
            </a:pPr>
            <a:r>
              <a:rPr lang="en-US">
                <a:solidFill>
                  <a:srgbClr val="000000"/>
                </a:solidFill>
                <a:latin typeface="Arial" charset="0"/>
                <a:cs typeface="Arial" charset="0"/>
              </a:rPr>
              <a:t>     conditions</a:t>
            </a:r>
            <a:r>
              <a:rPr lang="ru-RU">
                <a:solidFill>
                  <a:srgbClr val="000000"/>
                </a:solidFill>
                <a:latin typeface="Arial" charset="0"/>
                <a:cs typeface="Arial" charset="0"/>
              </a:rPr>
              <a:t>.</a:t>
            </a:r>
          </a:p>
          <a:p>
            <a:pPr eaLnBrk="1" hangingPunct="1"/>
            <a:endParaRPr lang="ru-RU">
              <a:solidFill>
                <a:srgbClr val="000000"/>
              </a:solidFill>
              <a:latin typeface="Arial" charset="0"/>
              <a:cs typeface="Arial" charset="0"/>
            </a:endParaRPr>
          </a:p>
          <a:p>
            <a:pPr eaLnBrk="1" hangingPunct="1">
              <a:buClr>
                <a:srgbClr val="FF0000"/>
              </a:buClr>
              <a:buFont typeface="Wingdings" pitchFamily="2" charset="2"/>
              <a:buChar char="Ø"/>
            </a:pPr>
            <a:r>
              <a:rPr lang="ru-RU">
                <a:solidFill>
                  <a:srgbClr val="000000"/>
                </a:solidFill>
                <a:latin typeface="Arial" charset="0"/>
                <a:cs typeface="Arial" charset="0"/>
              </a:rPr>
              <a:t>  </a:t>
            </a:r>
            <a:r>
              <a:rPr lang="en-US">
                <a:solidFill>
                  <a:srgbClr val="000000"/>
                </a:solidFill>
                <a:latin typeface="Arial" charset="0"/>
                <a:cs typeface="Arial" charset="0"/>
              </a:rPr>
              <a:t>The long-term prognosis of the fuel dust behavior in Shelter</a:t>
            </a:r>
            <a:r>
              <a:rPr lang="ru-RU">
                <a:solidFill>
                  <a:srgbClr val="000000"/>
                </a:solidFill>
                <a:latin typeface="Arial" charset="0"/>
                <a:cs typeface="Arial" charset="0"/>
              </a:rPr>
              <a:t>.</a:t>
            </a:r>
          </a:p>
          <a:p>
            <a:pPr eaLnBrk="1" hangingPunct="1"/>
            <a:r>
              <a:rPr lang="ru-RU"/>
              <a:t> </a:t>
            </a:r>
          </a:p>
        </p:txBody>
      </p:sp>
      <p:sp>
        <p:nvSpPr>
          <p:cNvPr id="24580" name="Text Box 5"/>
          <p:cNvSpPr txBox="1">
            <a:spLocks noChangeArrowheads="1"/>
          </p:cNvSpPr>
          <p:nvPr/>
        </p:nvSpPr>
        <p:spPr bwMode="auto">
          <a:xfrm>
            <a:off x="2824163" y="2032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de-DE"/>
          </a:p>
        </p:txBody>
      </p:sp>
      <p:sp>
        <p:nvSpPr>
          <p:cNvPr id="19462" name="Text Box 6"/>
          <p:cNvSpPr txBox="1">
            <a:spLocks noChangeArrowheads="1"/>
          </p:cNvSpPr>
          <p:nvPr/>
        </p:nvSpPr>
        <p:spPr bwMode="auto">
          <a:xfrm>
            <a:off x="2916238" y="115888"/>
            <a:ext cx="2690812" cy="457200"/>
          </a:xfrm>
          <a:prstGeom prst="rect">
            <a:avLst/>
          </a:prstGeom>
          <a:noFill/>
          <a:ln w="9525" algn="ctr">
            <a:noFill/>
            <a:miter lim="800000"/>
            <a:headEnd/>
            <a:tailEnd/>
          </a:ln>
          <a:effectLst/>
        </p:spPr>
        <p:txBody>
          <a:bodyPr wrap="none">
            <a:spAutoFit/>
          </a:bodyPr>
          <a:lstStyle/>
          <a:p>
            <a:pPr>
              <a:defRPr/>
            </a:pPr>
            <a:r>
              <a:rPr kumimoji="1" lang="en-US" sz="2400" b="1">
                <a:solidFill>
                  <a:srgbClr val="000000"/>
                </a:solidFill>
                <a:effectLst>
                  <a:outerShdw blurRad="38100" dist="38100" dir="2700000" algn="tl">
                    <a:srgbClr val="FFFFFF"/>
                  </a:outerShdw>
                </a:effectLst>
                <a:latin typeface="Arial" charset="0"/>
              </a:rPr>
              <a:t>Expected results</a:t>
            </a:r>
            <a:r>
              <a:rPr kumimoji="1" lang="en-US" b="1">
                <a:solidFill>
                  <a:srgbClr val="000000"/>
                </a:solidFill>
                <a:effectLst>
                  <a:outerShdw blurRad="38100" dist="38100" dir="2700000" algn="tl">
                    <a:srgbClr val="FFFFFF"/>
                  </a:outerShdw>
                </a:effectLst>
              </a:rPr>
              <a:t> </a:t>
            </a:r>
            <a:endParaRPr kumimoji="1" lang="ru-RU" b="1">
              <a:solidFill>
                <a:srgbClr val="000000"/>
              </a:solidFill>
              <a:effectLst>
                <a:outerShdw blurRad="38100" dist="38100" dir="2700000" algn="tl">
                  <a:srgbClr val="FFFFFF"/>
                </a:outerShdw>
              </a:effectLst>
            </a:endParaRPr>
          </a:p>
        </p:txBody>
      </p:sp>
      <p:sp>
        <p:nvSpPr>
          <p:cNvPr id="24582" name="Rectangle 7"/>
          <p:cNvSpPr>
            <a:spLocks noChangeArrowheads="1"/>
          </p:cNvSpPr>
          <p:nvPr/>
        </p:nvSpPr>
        <p:spPr bwMode="auto">
          <a:xfrm>
            <a:off x="0" y="6427788"/>
            <a:ext cx="3478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endParaRPr lang="en-GB" sz="1200">
              <a:solidFill>
                <a:srgbClr val="A50021"/>
              </a:solidFill>
            </a:endParaRPr>
          </a:p>
          <a:p>
            <a:r>
              <a:rPr lang="en-GB" sz="1000"/>
              <a:t>15</a:t>
            </a:r>
            <a:r>
              <a:rPr lang="en-GB" sz="1000" baseline="30000"/>
              <a:t>th</a:t>
            </a:r>
            <a:r>
              <a:rPr lang="en-GB" sz="1000"/>
              <a:t> CEG-SAM meeting by PSI, Villigen, March 10-12, 2009</a:t>
            </a:r>
            <a:endParaRPr lang="ru-RU" sz="10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148D95AE-BA47-4E75-803B-2B67309B61D7}" type="slidenum">
              <a:rPr lang="ru-RU"/>
              <a:pPr>
                <a:defRPr/>
              </a:pPr>
              <a:t>23</a:t>
            </a:fld>
            <a:endParaRPr lang="ru-RU"/>
          </a:p>
        </p:txBody>
      </p:sp>
      <p:sp>
        <p:nvSpPr>
          <p:cNvPr id="25602" name="Прямоугольник 1"/>
          <p:cNvSpPr>
            <a:spLocks noChangeArrowheads="1"/>
          </p:cNvSpPr>
          <p:nvPr/>
        </p:nvSpPr>
        <p:spPr bwMode="auto">
          <a:xfrm>
            <a:off x="539750" y="1557338"/>
            <a:ext cx="7929563"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FF3300"/>
              </a:buClr>
              <a:buFont typeface="Wingdings" pitchFamily="2" charset="2"/>
              <a:buChar char="ь"/>
            </a:pPr>
            <a:r>
              <a:rPr lang="en-US">
                <a:solidFill>
                  <a:srgbClr val="000000"/>
                </a:solidFill>
                <a:latin typeface="Arial" charset="0"/>
              </a:rPr>
              <a:t>   Optimization of the project solutions while planning the works in Shelter.</a:t>
            </a:r>
            <a:endParaRPr lang="ru-RU">
              <a:solidFill>
                <a:srgbClr val="000000"/>
              </a:solidFill>
              <a:latin typeface="Arial" charset="0"/>
            </a:endParaRPr>
          </a:p>
          <a:p>
            <a:endParaRPr lang="ru-RU">
              <a:solidFill>
                <a:srgbClr val="000000"/>
              </a:solidFill>
              <a:latin typeface="Arial" charset="0"/>
            </a:endParaRPr>
          </a:p>
          <a:p>
            <a:pPr>
              <a:buClr>
                <a:srgbClr val="FF3300"/>
              </a:buClr>
              <a:buFont typeface="Wingdings" pitchFamily="2" charset="2"/>
              <a:buChar char="ü"/>
            </a:pPr>
            <a:r>
              <a:rPr lang="ru-RU">
                <a:solidFill>
                  <a:srgbClr val="000000"/>
                </a:solidFill>
                <a:latin typeface="Arial" charset="0"/>
              </a:rPr>
              <a:t> </a:t>
            </a:r>
            <a:r>
              <a:rPr lang="en-US">
                <a:solidFill>
                  <a:srgbClr val="000000"/>
                </a:solidFill>
                <a:latin typeface="Arial" charset="0"/>
              </a:rPr>
              <a:t>  Optimization  of    the   necessary  level  of  the  radiation  safety  during  </a:t>
            </a:r>
          </a:p>
          <a:p>
            <a:pPr>
              <a:buClr>
                <a:srgbClr val="FF3300"/>
              </a:buClr>
              <a:buFont typeface="Wingdings" pitchFamily="2" charset="2"/>
              <a:buNone/>
            </a:pPr>
            <a:r>
              <a:rPr lang="en-US">
                <a:solidFill>
                  <a:srgbClr val="000000"/>
                </a:solidFill>
                <a:latin typeface="Arial" charset="0"/>
              </a:rPr>
              <a:t>      realization of the works in Shelter</a:t>
            </a:r>
            <a:r>
              <a:rPr lang="ru-RU">
                <a:solidFill>
                  <a:srgbClr val="000000"/>
                </a:solidFill>
                <a:latin typeface="Arial" charset="0"/>
              </a:rPr>
              <a:t>.</a:t>
            </a:r>
          </a:p>
          <a:p>
            <a:endParaRPr lang="ru-RU">
              <a:solidFill>
                <a:srgbClr val="000000"/>
              </a:solidFill>
              <a:latin typeface="Arial" charset="0"/>
            </a:endParaRPr>
          </a:p>
          <a:p>
            <a:pPr>
              <a:buClr>
                <a:srgbClr val="FF3300"/>
              </a:buClr>
              <a:buFont typeface="Wingdings" pitchFamily="2" charset="2"/>
              <a:buChar char="ü"/>
            </a:pPr>
            <a:r>
              <a:rPr lang="ru-RU">
                <a:solidFill>
                  <a:srgbClr val="000000"/>
                </a:solidFill>
                <a:latin typeface="Arial" charset="0"/>
              </a:rPr>
              <a:t> </a:t>
            </a:r>
            <a:r>
              <a:rPr lang="en-US">
                <a:solidFill>
                  <a:srgbClr val="000000"/>
                </a:solidFill>
                <a:latin typeface="Arial" charset="0"/>
              </a:rPr>
              <a:t>  Calculation  of   the  costs   (including   the  expenses  for  the  radiation </a:t>
            </a:r>
          </a:p>
          <a:p>
            <a:pPr>
              <a:buClr>
                <a:srgbClr val="FF3300"/>
              </a:buClr>
              <a:buFont typeface="Wingdings" pitchFamily="2" charset="2"/>
              <a:buNone/>
            </a:pPr>
            <a:r>
              <a:rPr lang="en-US">
                <a:solidFill>
                  <a:srgbClr val="000000"/>
                </a:solidFill>
                <a:latin typeface="Arial" charset="0"/>
              </a:rPr>
              <a:t>      protection and management the radioactive waste)</a:t>
            </a:r>
            <a:r>
              <a:rPr lang="uk-UA">
                <a:solidFill>
                  <a:srgbClr val="000000"/>
                </a:solidFill>
                <a:latin typeface="Arial" charset="0"/>
              </a:rPr>
              <a:t>.</a:t>
            </a:r>
          </a:p>
          <a:p>
            <a:endParaRPr lang="uk-UA">
              <a:solidFill>
                <a:srgbClr val="000000"/>
              </a:solidFill>
              <a:latin typeface="Arial" charset="0"/>
            </a:endParaRPr>
          </a:p>
          <a:p>
            <a:pPr>
              <a:buClr>
                <a:srgbClr val="FF3300"/>
              </a:buClr>
              <a:buFont typeface="Wingdings" pitchFamily="2" charset="2"/>
              <a:buChar char="ü"/>
            </a:pPr>
            <a:r>
              <a:rPr lang="uk-UA">
                <a:solidFill>
                  <a:srgbClr val="000000"/>
                </a:solidFill>
                <a:latin typeface="Arial" charset="0"/>
              </a:rPr>
              <a:t> </a:t>
            </a:r>
            <a:r>
              <a:rPr lang="en-US">
                <a:solidFill>
                  <a:srgbClr val="000000"/>
                </a:solidFill>
                <a:latin typeface="Arial" charset="0"/>
              </a:rPr>
              <a:t>  Evaluation of the radiological risk to the personnel</a:t>
            </a:r>
            <a:r>
              <a:rPr lang="ru-RU">
                <a:solidFill>
                  <a:srgbClr val="000000"/>
                </a:solidFill>
                <a:latin typeface="Arial" charset="0"/>
              </a:rPr>
              <a:t>.</a:t>
            </a:r>
          </a:p>
          <a:p>
            <a:endParaRPr lang="ru-RU">
              <a:solidFill>
                <a:srgbClr val="000000"/>
              </a:solidFill>
              <a:latin typeface="Arial" charset="0"/>
            </a:endParaRPr>
          </a:p>
          <a:p>
            <a:pPr>
              <a:buClr>
                <a:srgbClr val="FF3300"/>
              </a:buClr>
              <a:buFont typeface="Wingdings" pitchFamily="2" charset="2"/>
              <a:buChar char="ü"/>
            </a:pPr>
            <a:r>
              <a:rPr lang="ru-RU">
                <a:solidFill>
                  <a:srgbClr val="000000"/>
                </a:solidFill>
                <a:latin typeface="Arial" charset="0"/>
              </a:rPr>
              <a:t> </a:t>
            </a:r>
            <a:r>
              <a:rPr lang="en-US">
                <a:solidFill>
                  <a:srgbClr val="000000"/>
                </a:solidFill>
                <a:latin typeface="Arial" charset="0"/>
              </a:rPr>
              <a:t>  Evaluation of the risk caused by the worsening working conditions during </a:t>
            </a:r>
          </a:p>
          <a:p>
            <a:pPr>
              <a:buClr>
                <a:srgbClr val="FF3300"/>
              </a:buClr>
              <a:buFont typeface="Wingdings" pitchFamily="2" charset="2"/>
              <a:buNone/>
            </a:pPr>
            <a:r>
              <a:rPr lang="en-US">
                <a:solidFill>
                  <a:srgbClr val="000000"/>
                </a:solidFill>
                <a:latin typeface="Arial" charset="0"/>
              </a:rPr>
              <a:t>      the maintenance  activity,  building  the  NSC  and  removal of the FCM</a:t>
            </a:r>
            <a:r>
              <a:rPr lang="ru-RU">
                <a:solidFill>
                  <a:srgbClr val="000000"/>
                </a:solidFill>
                <a:latin typeface="Arial" charset="0"/>
              </a:rPr>
              <a:t>.</a:t>
            </a:r>
          </a:p>
        </p:txBody>
      </p:sp>
      <p:sp>
        <p:nvSpPr>
          <p:cNvPr id="25603" name="Rectangle 7"/>
          <p:cNvSpPr>
            <a:spLocks noChangeArrowheads="1"/>
          </p:cNvSpPr>
          <p:nvPr/>
        </p:nvSpPr>
        <p:spPr bwMode="auto">
          <a:xfrm>
            <a:off x="0" y="6427788"/>
            <a:ext cx="3478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endParaRPr lang="en-GB" sz="1200">
              <a:solidFill>
                <a:srgbClr val="A50021"/>
              </a:solidFill>
            </a:endParaRPr>
          </a:p>
          <a:p>
            <a:r>
              <a:rPr lang="en-GB" sz="1000"/>
              <a:t>15</a:t>
            </a:r>
            <a:r>
              <a:rPr lang="en-GB" sz="1000" baseline="30000"/>
              <a:t>th</a:t>
            </a:r>
            <a:r>
              <a:rPr lang="en-GB" sz="1000"/>
              <a:t> CEG-SAM meeting by PSI, Villigen, March 10-12, 2009</a:t>
            </a:r>
            <a:endParaRPr lang="ru-RU" sz="1000"/>
          </a:p>
        </p:txBody>
      </p:sp>
      <p:sp>
        <p:nvSpPr>
          <p:cNvPr id="25604" name="Text Box 5"/>
          <p:cNvSpPr txBox="1">
            <a:spLocks noChangeArrowheads="1"/>
          </p:cNvSpPr>
          <p:nvPr/>
        </p:nvSpPr>
        <p:spPr bwMode="auto">
          <a:xfrm>
            <a:off x="1403350" y="549275"/>
            <a:ext cx="6097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400" u="sng">
                <a:solidFill>
                  <a:srgbClr val="3E27E5"/>
                </a:solidFill>
                <a:latin typeface="Arial" charset="0"/>
              </a:rPr>
              <a:t>The results of the project can be utilized for</a:t>
            </a:r>
            <a:r>
              <a:rPr lang="ru-RU" sz="2400" u="sng">
                <a:solidFill>
                  <a:srgbClr val="3E27E5"/>
                </a:solidFill>
                <a:latin typeface="Arial" charset="0"/>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Rectangle 6"/>
          <p:cNvSpPr>
            <a:spLocks noGrp="1" noChangeArrowheads="1"/>
          </p:cNvSpPr>
          <p:nvPr>
            <p:ph type="sldNum" sz="quarter" idx="12"/>
          </p:nvPr>
        </p:nvSpPr>
        <p:spPr>
          <a:ln/>
        </p:spPr>
        <p:txBody>
          <a:bodyPr/>
          <a:lstStyle/>
          <a:p>
            <a:pPr>
              <a:defRPr/>
            </a:pPr>
            <a:fld id="{C0F1F28E-F9F5-4FEF-9680-9E74B35D279A}" type="slidenum">
              <a:rPr lang="ru-RU"/>
              <a:pPr>
                <a:defRPr/>
              </a:pPr>
              <a:t>24</a:t>
            </a:fld>
            <a:endParaRPr lang="ru-RU"/>
          </a:p>
        </p:txBody>
      </p:sp>
      <p:pic>
        <p:nvPicPr>
          <p:cNvPr id="26626" name="Picture 4" descr="Отбор воды"/>
          <p:cNvPicPr>
            <a:picLocks noChangeAspect="1" noChangeArrowheads="1"/>
          </p:cNvPicPr>
          <p:nvPr/>
        </p:nvPicPr>
        <p:blipFill>
          <a:blip r:embed="rId2" cstate="print">
            <a:extLst>
              <a:ext uri="{28A0092B-C50C-407E-A947-70E740481C1C}">
                <a14:useLocalDpi xmlns:a14="http://schemas.microsoft.com/office/drawing/2010/main" val="0"/>
              </a:ext>
            </a:extLst>
          </a:blip>
          <a:srcRect l="2455" r="5730"/>
          <a:stretch>
            <a:fillRect/>
          </a:stretch>
        </p:blipFill>
        <p:spPr bwMode="auto">
          <a:xfrm>
            <a:off x="0" y="0"/>
            <a:ext cx="32766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6627" name="Picture 7"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73600"/>
            <a:ext cx="3276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8" descr="IMGP114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492375"/>
            <a:ext cx="41751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9" descr="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2852738"/>
            <a:ext cx="360045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0" descr="05Масшт"/>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8863" y="0"/>
            <a:ext cx="30051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1" descr="Бур02-604_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6238" y="0"/>
            <a:ext cx="3240087"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2" descr="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59113" y="4870450"/>
            <a:ext cx="3095625"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4" descr="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0425" y="4149725"/>
            <a:ext cx="320357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Rectangle 15"/>
          <p:cNvSpPr>
            <a:spLocks noChangeArrowheads="1"/>
          </p:cNvSpPr>
          <p:nvPr/>
        </p:nvSpPr>
        <p:spPr bwMode="auto">
          <a:xfrm>
            <a:off x="395288" y="3246438"/>
            <a:ext cx="8064500" cy="579437"/>
          </a:xfrm>
          <a:prstGeom prst="rect">
            <a:avLst/>
          </a:prstGeom>
          <a:noFill/>
          <a:ln w="9525" algn="ctr">
            <a:noFill/>
            <a:miter lim="800000"/>
            <a:headEnd/>
            <a:tailEnd/>
          </a:ln>
        </p:spPr>
        <p:txBody>
          <a:bodyPr>
            <a:spAutoFit/>
          </a:bodyPr>
          <a:lstStyle/>
          <a:p>
            <a:pPr>
              <a:defRPr/>
            </a:pPr>
            <a:r>
              <a:rPr lang="en-US" sz="3200" b="1">
                <a:effectLst>
                  <a:outerShdw blurRad="38100" dist="38100" dir="2700000" algn="tl">
                    <a:srgbClr val="000000"/>
                  </a:outerShdw>
                </a:effectLst>
                <a:latin typeface="Arial" charset="0"/>
              </a:rPr>
              <a:t>Thank you very much for attention!</a:t>
            </a:r>
            <a:endParaRPr lang="ru-RU" sz="3200" b="1">
              <a:effectLst>
                <a:outerShdw blurRad="38100" dist="38100" dir="2700000" algn="tl">
                  <a:srgbClr val="000000"/>
                </a:outerShdw>
              </a:effectLst>
              <a:latin typeface="Arial" charset="0"/>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fld id="{680E0783-0BD9-4C29-8A49-C6514C9D1140}" type="slidenum">
              <a:rPr lang="ru-RU"/>
              <a:pPr>
                <a:defRPr/>
              </a:pPr>
              <a:t>3</a:t>
            </a:fld>
            <a:endParaRPr lang="ru-RU"/>
          </a:p>
        </p:txBody>
      </p:sp>
      <p:sp>
        <p:nvSpPr>
          <p:cNvPr id="10242" name="Text Box 2"/>
          <p:cNvSpPr txBox="1">
            <a:spLocks noChangeArrowheads="1"/>
          </p:cNvSpPr>
          <p:nvPr/>
        </p:nvSpPr>
        <p:spPr bwMode="auto">
          <a:xfrm>
            <a:off x="395288" y="188913"/>
            <a:ext cx="8505825" cy="1939925"/>
          </a:xfrm>
          <a:prstGeom prst="rect">
            <a:avLst/>
          </a:prstGeom>
          <a:noFill/>
          <a:ln w="9525">
            <a:noFill/>
            <a:miter lim="800000"/>
            <a:headEnd/>
            <a:tailEnd/>
          </a:ln>
          <a:effectLst/>
        </p:spPr>
        <p:txBody>
          <a:bodyPr>
            <a:spAutoFit/>
          </a:bodyPr>
          <a:lstStyle/>
          <a:p>
            <a:pPr marL="342900" indent="-342900">
              <a:lnSpc>
                <a:spcPct val="80000"/>
              </a:lnSpc>
              <a:defRPr/>
            </a:pPr>
            <a:r>
              <a:rPr lang="ru-RU" sz="2800" b="1">
                <a:solidFill>
                  <a:srgbClr val="0000FF"/>
                </a:solidFill>
                <a:effectLst>
                  <a:outerShdw blurRad="38100" dist="38100" dir="2700000" algn="tl">
                    <a:srgbClr val="000000"/>
                  </a:outerShdw>
                </a:effectLst>
                <a:latin typeface="Comic Sans MS" pitchFamily="66" charset="0"/>
              </a:rPr>
              <a:t>          </a:t>
            </a:r>
            <a:r>
              <a:rPr lang="hr-HR" sz="2000" u="sng">
                <a:solidFill>
                  <a:srgbClr val="000099"/>
                </a:solidFill>
                <a:latin typeface="Arial" charset="0"/>
              </a:rPr>
              <a:t>Participating Institutions</a:t>
            </a:r>
            <a:r>
              <a:rPr lang="ru-RU" sz="2000" b="1">
                <a:solidFill>
                  <a:srgbClr val="0000FF"/>
                </a:solidFill>
                <a:latin typeface="Arial" charset="0"/>
              </a:rPr>
              <a:t> </a:t>
            </a:r>
            <a:endParaRPr lang="en-US" sz="2000" b="1">
              <a:solidFill>
                <a:srgbClr val="0000FF"/>
              </a:solidFill>
              <a:latin typeface="Arial" charset="0"/>
            </a:endParaRPr>
          </a:p>
          <a:p>
            <a:pPr marL="342900" indent="-342900">
              <a:lnSpc>
                <a:spcPct val="80000"/>
              </a:lnSpc>
              <a:defRPr/>
            </a:pPr>
            <a:endParaRPr lang="ru-RU" sz="2000" b="1">
              <a:solidFill>
                <a:srgbClr val="0000FF"/>
              </a:solidFill>
              <a:latin typeface="Arial" charset="0"/>
            </a:endParaRPr>
          </a:p>
          <a:p>
            <a:pPr marL="342900" indent="-342900">
              <a:lnSpc>
                <a:spcPct val="80000"/>
              </a:lnSpc>
              <a:buFont typeface="Wingdings" pitchFamily="2" charset="2"/>
              <a:buChar char="Ш"/>
              <a:defRPr/>
            </a:pPr>
            <a:r>
              <a:rPr lang="hr-HR">
                <a:solidFill>
                  <a:srgbClr val="000000"/>
                </a:solidFill>
                <a:latin typeface="Arial" charset="0"/>
              </a:rPr>
              <a:t>Ukrainian Institute of Agricultural Radiology of National University </a:t>
            </a:r>
            <a:r>
              <a:rPr lang="en-US">
                <a:solidFill>
                  <a:srgbClr val="000000"/>
                </a:solidFill>
                <a:latin typeface="Arial" charset="0"/>
              </a:rPr>
              <a:t>of Life and Environmental Sciences of</a:t>
            </a:r>
            <a:r>
              <a:rPr lang="hr-HR">
                <a:solidFill>
                  <a:srgbClr val="000000"/>
                </a:solidFill>
                <a:latin typeface="Arial" charset="0"/>
              </a:rPr>
              <a:t> Ukraine</a:t>
            </a:r>
            <a:r>
              <a:rPr lang="en-US">
                <a:solidFill>
                  <a:srgbClr val="000000"/>
                </a:solidFill>
                <a:latin typeface="Arial" charset="0"/>
              </a:rPr>
              <a:t>.</a:t>
            </a:r>
          </a:p>
          <a:p>
            <a:pPr marL="342900" indent="-342900">
              <a:buFont typeface="Wingdings" pitchFamily="2" charset="2"/>
              <a:buNone/>
              <a:defRPr/>
            </a:pPr>
            <a:endParaRPr lang="ru-RU">
              <a:latin typeface="Comic Sans MS" pitchFamily="66" charset="0"/>
            </a:endParaRPr>
          </a:p>
          <a:p>
            <a:pPr marL="342900" indent="-342900">
              <a:buFont typeface="Wingdings" pitchFamily="2" charset="2"/>
              <a:buChar char="Ш"/>
              <a:defRPr/>
            </a:pPr>
            <a:r>
              <a:rPr lang="hr-HR">
                <a:solidFill>
                  <a:srgbClr val="000000"/>
                </a:solidFill>
                <a:latin typeface="Arial" charset="0"/>
              </a:rPr>
              <a:t>Institute of Safety Problems of Nuclear Power Plants </a:t>
            </a:r>
            <a:endParaRPr lang="ru-RU">
              <a:solidFill>
                <a:srgbClr val="000000"/>
              </a:solidFill>
              <a:latin typeface="Arial" charset="0"/>
            </a:endParaRPr>
          </a:p>
          <a:p>
            <a:pPr marL="342900" indent="-342900">
              <a:buFont typeface="Wingdings" pitchFamily="2" charset="2"/>
              <a:buNone/>
              <a:defRPr/>
            </a:pPr>
            <a:r>
              <a:rPr lang="en-US">
                <a:solidFill>
                  <a:srgbClr val="000000"/>
                </a:solidFill>
                <a:latin typeface="Arial" charset="0"/>
              </a:rPr>
              <a:t>   </a:t>
            </a:r>
            <a:r>
              <a:rPr lang="hr-HR">
                <a:solidFill>
                  <a:srgbClr val="000000"/>
                </a:solidFill>
                <a:latin typeface="Arial" charset="0"/>
              </a:rPr>
              <a:t> of National Academy of Sciences of Ukraine</a:t>
            </a:r>
            <a:endParaRPr lang="ru-RU">
              <a:solidFill>
                <a:srgbClr val="000000"/>
              </a:solidFill>
              <a:latin typeface="Arial" charset="0"/>
            </a:endParaRPr>
          </a:p>
        </p:txBody>
      </p:sp>
      <p:graphicFrame>
        <p:nvGraphicFramePr>
          <p:cNvPr id="6208" name="Group 64"/>
          <p:cNvGraphicFramePr>
            <a:graphicFrameLocks noGrp="1"/>
          </p:cNvGraphicFramePr>
          <p:nvPr/>
        </p:nvGraphicFramePr>
        <p:xfrm>
          <a:off x="900113" y="2492375"/>
          <a:ext cx="7056437" cy="1633674"/>
        </p:xfrm>
        <a:graphic>
          <a:graphicData uri="http://schemas.openxmlformats.org/drawingml/2006/table">
            <a:tbl>
              <a:tblPr/>
              <a:tblGrid>
                <a:gridCol w="3529012"/>
                <a:gridCol w="3527425"/>
              </a:tblGrid>
              <a:tr h="287237">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rgbClr val="000099"/>
                          </a:solidFill>
                          <a:effectLst/>
                          <a:latin typeface="Arial" charset="0"/>
                        </a:rPr>
                        <a:t>Project duration</a:t>
                      </a:r>
                      <a:endParaRPr kumimoji="0" lang="ru-RU" sz="1600" b="0" i="0" u="none" strike="noStrike" cap="none" normalizeH="0" baseline="0" smtClean="0">
                        <a:ln>
                          <a:noFill/>
                        </a:ln>
                        <a:solidFill>
                          <a:srgbClr val="000099"/>
                        </a:solidFill>
                        <a:effectLst/>
                        <a:latin typeface="Arial" charset="0"/>
                      </a:endParaRPr>
                    </a:p>
                  </a:txBody>
                  <a:tcPr marT="45704" marB="45704"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rgbClr val="000000"/>
                          </a:solidFill>
                          <a:effectLst/>
                          <a:latin typeface="Arial" charset="0"/>
                        </a:rPr>
                        <a:t>30 months</a:t>
                      </a:r>
                      <a:endParaRPr kumimoji="0" lang="ru-RU" sz="1600" b="0" i="0" u="none" strike="noStrike" cap="none" normalizeH="0" baseline="0" smtClean="0">
                        <a:ln>
                          <a:noFill/>
                        </a:ln>
                        <a:solidFill>
                          <a:srgbClr val="000000"/>
                        </a:solidFill>
                        <a:effectLst/>
                        <a:latin typeface="Arial" charset="0"/>
                      </a:endParaRPr>
                    </a:p>
                  </a:txBody>
                  <a:tcPr marT="45704" marB="45704"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r h="288824">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rgbClr val="000099"/>
                          </a:solidFill>
                          <a:effectLst/>
                          <a:latin typeface="Arial" charset="0"/>
                        </a:rPr>
                        <a:t>Participating personnel</a:t>
                      </a:r>
                      <a:endParaRPr kumimoji="0" lang="ru-RU" sz="1600" b="0" i="0" u="none" strike="noStrike" cap="none" normalizeH="0" baseline="0" smtClean="0">
                        <a:ln>
                          <a:noFill/>
                        </a:ln>
                        <a:solidFill>
                          <a:srgbClr val="000099"/>
                        </a:solidFill>
                        <a:effectLst/>
                        <a:latin typeface="Arial" charset="0"/>
                      </a:endParaRPr>
                    </a:p>
                  </a:txBody>
                  <a:tcPr marT="45704" marB="45704"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1</a:t>
                      </a:r>
                      <a:r>
                        <a:rPr kumimoji="0" lang="ru-RU" sz="1600" b="0" i="0" u="none" strike="noStrike" cap="none" normalizeH="0" baseline="0" smtClean="0">
                          <a:ln>
                            <a:noFill/>
                          </a:ln>
                          <a:solidFill>
                            <a:srgbClr val="000000"/>
                          </a:solidFill>
                          <a:effectLst/>
                          <a:latin typeface="Arial" charset="0"/>
                        </a:rPr>
                        <a:t>9</a:t>
                      </a:r>
                      <a:r>
                        <a:rPr kumimoji="0" lang="en-US" sz="1600" b="0" i="0" u="none" strike="noStrike" cap="none" normalizeH="0" baseline="0" smtClean="0">
                          <a:ln>
                            <a:noFill/>
                          </a:ln>
                          <a:solidFill>
                            <a:srgbClr val="000000"/>
                          </a:solidFill>
                          <a:effectLst/>
                          <a:latin typeface="Arial" charset="0"/>
                        </a:rPr>
                        <a:t>  (1</a:t>
                      </a:r>
                      <a:r>
                        <a:rPr kumimoji="0" lang="ru-RU" sz="1600" b="0" i="0" u="none" strike="noStrike" cap="none" normalizeH="0" baseline="0" smtClean="0">
                          <a:ln>
                            <a:noFill/>
                          </a:ln>
                          <a:solidFill>
                            <a:srgbClr val="000000"/>
                          </a:solidFill>
                          <a:effectLst/>
                          <a:latin typeface="Arial" charset="0"/>
                        </a:rPr>
                        <a:t>3</a:t>
                      </a:r>
                      <a:r>
                        <a:rPr kumimoji="0" lang="en-US" sz="1600" b="0" i="0" u="none" strike="noStrike" cap="none" normalizeH="0" baseline="0" smtClean="0">
                          <a:ln>
                            <a:noFill/>
                          </a:ln>
                          <a:solidFill>
                            <a:srgbClr val="000000"/>
                          </a:solidFill>
                          <a:effectLst/>
                          <a:latin typeface="Arial" charset="0"/>
                        </a:rPr>
                        <a:t> “weapon” scientists)</a:t>
                      </a:r>
                      <a:endParaRPr kumimoji="0" lang="ru-RU" sz="1600" b="0" i="0" u="none" strike="noStrike" cap="none" normalizeH="0" baseline="0" smtClean="0">
                        <a:ln>
                          <a:noFill/>
                        </a:ln>
                        <a:solidFill>
                          <a:srgbClr val="000000"/>
                        </a:solidFill>
                        <a:effectLst/>
                        <a:latin typeface="Arial" charset="0"/>
                      </a:endParaRPr>
                    </a:p>
                  </a:txBody>
                  <a:tcPr marT="45704" marB="45704"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r h="287237">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rgbClr val="000099"/>
                          </a:solidFill>
                          <a:effectLst/>
                          <a:latin typeface="Arial" charset="0"/>
                        </a:rPr>
                        <a:t>Funding</a:t>
                      </a:r>
                      <a:r>
                        <a:rPr kumimoji="0" lang="ru-RU" sz="1600" b="0" i="0" u="none" strike="noStrike" cap="none" normalizeH="0" baseline="0" smtClean="0">
                          <a:ln>
                            <a:noFill/>
                          </a:ln>
                          <a:solidFill>
                            <a:srgbClr val="000099"/>
                          </a:solidFill>
                          <a:effectLst/>
                          <a:latin typeface="Arial" charset="0"/>
                        </a:rPr>
                        <a:t> </a:t>
                      </a:r>
                    </a:p>
                  </a:txBody>
                  <a:tcPr marT="45704" marB="45704"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rgbClr val="000000"/>
                          </a:solidFill>
                          <a:effectLst/>
                          <a:latin typeface="Arial" charset="0"/>
                        </a:rPr>
                        <a:t>3</a:t>
                      </a:r>
                      <a:r>
                        <a:rPr kumimoji="0" lang="ru-RU" sz="1600" b="0" i="0" u="none" strike="noStrike" cap="none" normalizeH="0" baseline="0" smtClean="0">
                          <a:ln>
                            <a:noFill/>
                          </a:ln>
                          <a:solidFill>
                            <a:srgbClr val="000000"/>
                          </a:solidFill>
                          <a:effectLst/>
                          <a:latin typeface="Arial" charset="0"/>
                        </a:rPr>
                        <a:t>00</a:t>
                      </a:r>
                      <a:r>
                        <a:rPr kumimoji="0" lang="en-US" sz="1600" b="0" i="0" u="none" strike="noStrike" cap="none" normalizeH="0" baseline="0" smtClean="0">
                          <a:ln>
                            <a:noFill/>
                          </a:ln>
                          <a:solidFill>
                            <a:srgbClr val="000000"/>
                          </a:solidFill>
                          <a:effectLst/>
                          <a:latin typeface="Arial" charset="0"/>
                        </a:rPr>
                        <a:t>,000 USD</a:t>
                      </a:r>
                      <a:endParaRPr kumimoji="0" lang="ru-RU" sz="1600" b="0" i="0" u="none" strike="noStrike" cap="none" normalizeH="0" baseline="0" smtClean="0">
                        <a:ln>
                          <a:noFill/>
                        </a:ln>
                        <a:solidFill>
                          <a:srgbClr val="000000"/>
                        </a:solidFill>
                        <a:effectLst/>
                        <a:latin typeface="Arial" charset="0"/>
                      </a:endParaRPr>
                    </a:p>
                  </a:txBody>
                  <a:tcPr marT="45704" marB="45704"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r h="288824">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pPr>
                      <a:r>
                        <a:rPr kumimoji="0" lang="en-GB" sz="1600" b="0" i="0" u="none" strike="noStrike" cap="none" normalizeH="0" baseline="0" smtClean="0">
                          <a:ln>
                            <a:noFill/>
                          </a:ln>
                          <a:solidFill>
                            <a:srgbClr val="000099"/>
                          </a:solidFill>
                          <a:effectLst/>
                          <a:latin typeface="Arial" charset="0"/>
                        </a:rPr>
                        <a:t>Funding party</a:t>
                      </a:r>
                      <a:endParaRPr kumimoji="0" lang="ru-RU" sz="1600" b="0" i="0" u="none" strike="noStrike" cap="none" normalizeH="0" baseline="0" smtClean="0">
                        <a:ln>
                          <a:noFill/>
                        </a:ln>
                        <a:solidFill>
                          <a:srgbClr val="000099"/>
                        </a:solidFill>
                        <a:effectLst/>
                        <a:latin typeface="Arial" charset="0"/>
                      </a:endParaRPr>
                    </a:p>
                  </a:txBody>
                  <a:tcPr marT="45704" marB="45704"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Canada</a:t>
                      </a:r>
                      <a:endParaRPr kumimoji="0" lang="ru-RU" sz="1600" b="0" i="0" u="none" strike="noStrike" cap="none" normalizeH="0" baseline="0" smtClean="0">
                        <a:ln>
                          <a:noFill/>
                        </a:ln>
                        <a:solidFill>
                          <a:srgbClr val="000000"/>
                        </a:solidFill>
                        <a:effectLst/>
                        <a:latin typeface="Arial" charset="0"/>
                      </a:endParaRPr>
                    </a:p>
                  </a:txBody>
                  <a:tcPr marT="45704" marB="45704"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r h="481415">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pPr>
                      <a:r>
                        <a:rPr kumimoji="0" lang="en-GB" sz="1600" b="0" i="0" u="none" strike="noStrike" cap="none" normalizeH="0" baseline="0" smtClean="0">
                          <a:ln>
                            <a:noFill/>
                          </a:ln>
                          <a:solidFill>
                            <a:srgbClr val="000099"/>
                          </a:solidFill>
                          <a:effectLst/>
                          <a:latin typeface="Arial" charset="0"/>
                        </a:rPr>
                        <a:t>Project status</a:t>
                      </a:r>
                      <a:r>
                        <a:rPr kumimoji="0" lang="ru-RU" sz="1600" b="0" i="0" u="none" strike="noStrike" cap="none" normalizeH="0" baseline="0" smtClean="0">
                          <a:ln>
                            <a:noFill/>
                          </a:ln>
                          <a:solidFill>
                            <a:srgbClr val="000099"/>
                          </a:solidFill>
                          <a:effectLst/>
                          <a:latin typeface="Arial" charset="0"/>
                        </a:rPr>
                        <a:t> </a:t>
                      </a:r>
                    </a:p>
                  </a:txBody>
                  <a:tcPr marT="45704" marB="45704"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Initial stage</a:t>
                      </a:r>
                      <a:r>
                        <a:rPr kumimoji="0" lang="ru-RU" sz="1600" b="0" i="0" u="none" strike="noStrike" cap="none" normalizeH="0" baseline="0" smtClean="0">
                          <a:ln>
                            <a:noFill/>
                          </a:ln>
                          <a:solidFill>
                            <a:srgbClr val="000000"/>
                          </a:solidFill>
                          <a:effectLst/>
                          <a:latin typeface="Arial" charset="0"/>
                        </a:rPr>
                        <a:t> (</a:t>
                      </a:r>
                      <a:r>
                        <a:rPr kumimoji="0" lang="en-US" sz="1600" b="0" i="0" u="none" strike="noStrike" cap="none" normalizeH="0" baseline="0" smtClean="0">
                          <a:ln>
                            <a:noFill/>
                          </a:ln>
                          <a:solidFill>
                            <a:srgbClr val="000000"/>
                          </a:solidFill>
                          <a:effectLst/>
                          <a:latin typeface="Arial" charset="0"/>
                        </a:rPr>
                        <a:t>will start after the final approval by the funding party)</a:t>
                      </a:r>
                      <a:endParaRPr kumimoji="0" lang="ru-RU" sz="1600" b="0" i="0" u="none" strike="noStrike" cap="none" normalizeH="0" baseline="0" smtClean="0">
                        <a:ln>
                          <a:noFill/>
                        </a:ln>
                        <a:solidFill>
                          <a:srgbClr val="000000"/>
                        </a:solidFill>
                        <a:effectLst/>
                        <a:latin typeface="Arial" charset="0"/>
                      </a:endParaRPr>
                    </a:p>
                  </a:txBody>
                  <a:tcPr marT="45704" marB="45704"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bl>
          </a:graphicData>
        </a:graphic>
      </p:graphicFrame>
      <p:sp>
        <p:nvSpPr>
          <p:cNvPr id="6167" name="Rectangle 7"/>
          <p:cNvSpPr>
            <a:spLocks noChangeArrowheads="1"/>
          </p:cNvSpPr>
          <p:nvPr/>
        </p:nvSpPr>
        <p:spPr bwMode="auto">
          <a:xfrm>
            <a:off x="0" y="6427788"/>
            <a:ext cx="3478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endParaRPr lang="en-GB" sz="1200">
              <a:solidFill>
                <a:srgbClr val="A50021"/>
              </a:solidFill>
            </a:endParaRPr>
          </a:p>
          <a:p>
            <a:r>
              <a:rPr lang="en-GB" sz="1000"/>
              <a:t>15</a:t>
            </a:r>
            <a:r>
              <a:rPr lang="en-GB" sz="1000" baseline="30000"/>
              <a:t>th</a:t>
            </a:r>
            <a:r>
              <a:rPr lang="en-GB" sz="1000"/>
              <a:t> CEG-SAM meeting by PSI, Villigen, March 10-12, 2009</a:t>
            </a:r>
            <a:endParaRPr lang="ru-RU" sz="1000"/>
          </a:p>
        </p:txBody>
      </p:sp>
      <p:graphicFrame>
        <p:nvGraphicFramePr>
          <p:cNvPr id="6212" name="Group 68"/>
          <p:cNvGraphicFramePr>
            <a:graphicFrameLocks noGrp="1"/>
          </p:cNvGraphicFramePr>
          <p:nvPr/>
        </p:nvGraphicFramePr>
        <p:xfrm>
          <a:off x="900113" y="4724400"/>
          <a:ext cx="7056437" cy="1543094"/>
        </p:xfrm>
        <a:graphic>
          <a:graphicData uri="http://schemas.openxmlformats.org/drawingml/2006/table">
            <a:tbl>
              <a:tblPr/>
              <a:tblGrid>
                <a:gridCol w="2481262"/>
                <a:gridCol w="4575175"/>
              </a:tblGrid>
              <a:tr h="481564">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rgbClr val="000099"/>
                          </a:solidFill>
                          <a:effectLst/>
                          <a:latin typeface="Arial" charset="0"/>
                        </a:rPr>
                        <a:t>Krause   Matt</a:t>
                      </a:r>
                      <a:endParaRPr kumimoji="0" lang="ru-RU" sz="1600" b="0" i="0" u="none" strike="noStrike" cap="none" normalizeH="0" baseline="0" smtClean="0">
                        <a:ln>
                          <a:noFill/>
                        </a:ln>
                        <a:solidFill>
                          <a:srgbClr val="000099"/>
                        </a:solidFill>
                        <a:effectLst/>
                        <a:latin typeface="Arial" charset="0"/>
                      </a:endParaRPr>
                    </a:p>
                  </a:txBody>
                  <a:tcPr marT="45718" marB="45718"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rgbClr val="000000"/>
                          </a:solidFill>
                          <a:effectLst/>
                          <a:latin typeface="Arial" charset="0"/>
                        </a:rPr>
                        <a:t>Canada</a:t>
                      </a:r>
                      <a:r>
                        <a:rPr kumimoji="0" lang="ru-RU" sz="1600" b="0" i="0" u="none" strike="noStrike" cap="none" normalizeH="0" baseline="0" smtClean="0">
                          <a:ln>
                            <a:noFill/>
                          </a:ln>
                          <a:solidFill>
                            <a:srgbClr val="000000"/>
                          </a:solidFill>
                          <a:effectLst/>
                          <a:latin typeface="Arial" charset="0"/>
                        </a:rPr>
                        <a:t>, </a:t>
                      </a:r>
                      <a:r>
                        <a:rPr kumimoji="0" lang="en-US" sz="1600" b="0" i="0" u="none" strike="noStrike" cap="none" normalizeH="0" baseline="0" smtClean="0">
                          <a:ln>
                            <a:noFill/>
                          </a:ln>
                          <a:solidFill>
                            <a:srgbClr val="000000"/>
                          </a:solidFill>
                          <a:effectLst/>
                          <a:latin typeface="Arial" charset="0"/>
                        </a:rPr>
                        <a:t>  Thermalhydraulics   Branch,      AECL Chalk River Laboratories</a:t>
                      </a:r>
                      <a:endParaRPr kumimoji="0" lang="ru-RU" sz="1600" b="0" i="0" u="none" strike="noStrike" cap="none" normalizeH="0" baseline="0" smtClean="0">
                        <a:ln>
                          <a:noFill/>
                        </a:ln>
                        <a:solidFill>
                          <a:srgbClr val="000000"/>
                        </a:solidFill>
                        <a:effectLst/>
                        <a:latin typeface="Arial" charset="0"/>
                      </a:endParaRPr>
                    </a:p>
                  </a:txBody>
                  <a:tcPr marT="45718" marB="45718"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r h="774160">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rgbClr val="000099"/>
                          </a:solidFill>
                          <a:effectLst/>
                          <a:latin typeface="Arial" charset="0"/>
                        </a:rPr>
                        <a:t>Bottomley  Paul</a:t>
                      </a:r>
                      <a:endParaRPr kumimoji="0" lang="ru-RU" sz="1600" b="0" i="0" u="none" strike="noStrike" cap="none" normalizeH="0" baseline="0" smtClean="0">
                        <a:ln>
                          <a:noFill/>
                        </a:ln>
                        <a:solidFill>
                          <a:srgbClr val="000099"/>
                        </a:solidFill>
                        <a:effectLst/>
                        <a:latin typeface="Arial" charset="0"/>
                      </a:endParaRPr>
                    </a:p>
                  </a:txBody>
                  <a:tcPr marT="45718" marB="45718"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smtClean="0">
                          <a:ln>
                            <a:noFill/>
                          </a:ln>
                          <a:solidFill>
                            <a:srgbClr val="000000"/>
                          </a:solidFill>
                          <a:effectLst/>
                          <a:latin typeface="Arial" charset="0"/>
                        </a:rPr>
                        <a:t>Germany,   </a:t>
                      </a:r>
                      <a:r>
                        <a:rPr kumimoji="0" lang="hr-HR" sz="1600" b="0" i="0" u="none" strike="noStrike" cap="none" normalizeH="0" baseline="0" smtClean="0">
                          <a:ln>
                            <a:noFill/>
                          </a:ln>
                          <a:solidFill>
                            <a:srgbClr val="000000"/>
                          </a:solidFill>
                          <a:effectLst/>
                          <a:latin typeface="Arial" charset="0"/>
                        </a:rPr>
                        <a:t>European Commission,</a:t>
                      </a:r>
                      <a:r>
                        <a:rPr kumimoji="0" lang="en-US" sz="1600" b="0" i="0" u="none" strike="noStrike" cap="none" normalizeH="0" baseline="0" smtClean="0">
                          <a:ln>
                            <a:noFill/>
                          </a:ln>
                          <a:solidFill>
                            <a:srgbClr val="000000"/>
                          </a:solidFill>
                          <a:effectLst/>
                          <a:latin typeface="Arial" charset="0"/>
                        </a:rPr>
                        <a:t>   </a:t>
                      </a:r>
                      <a:r>
                        <a:rPr kumimoji="0" lang="hr-HR" sz="1600" b="0" i="0" u="none" strike="noStrike" cap="none" normalizeH="0" baseline="0" smtClean="0">
                          <a:ln>
                            <a:noFill/>
                          </a:ln>
                          <a:solidFill>
                            <a:srgbClr val="000000"/>
                          </a:solidFill>
                          <a:effectLst/>
                          <a:latin typeface="Arial" charset="0"/>
                        </a:rPr>
                        <a:t> DG </a:t>
                      </a:r>
                      <a:r>
                        <a:rPr kumimoji="0" lang="en-US" sz="1600" b="0" i="0" u="none" strike="noStrike" cap="none" normalizeH="0" baseline="0" smtClean="0">
                          <a:ln>
                            <a:noFill/>
                          </a:ln>
                          <a:solidFill>
                            <a:srgbClr val="000000"/>
                          </a:solidFill>
                          <a:effectLst/>
                          <a:latin typeface="Arial" charset="0"/>
                        </a:rPr>
                        <a:t>  </a:t>
                      </a:r>
                      <a:r>
                        <a:rPr kumimoji="0" lang="hr-HR" sz="1600" b="0" i="0" u="none" strike="noStrike" cap="none" normalizeH="0" baseline="0" smtClean="0">
                          <a:ln>
                            <a:noFill/>
                          </a:ln>
                          <a:solidFill>
                            <a:srgbClr val="000000"/>
                          </a:solidFill>
                          <a:effectLst/>
                          <a:latin typeface="Arial" charset="0"/>
                        </a:rPr>
                        <a:t>Joint </a:t>
                      </a:r>
                      <a:endParaRPr kumimoji="0" lang="en-US" sz="1600" b="0" i="0" u="none" strike="noStrike" cap="none" normalizeH="0" baseline="0" smtClean="0">
                        <a:ln>
                          <a:noFill/>
                        </a:ln>
                        <a:solidFill>
                          <a:srgbClr val="000000"/>
                        </a:solidFill>
                        <a:effectLst/>
                        <a:latin typeface="Arial" charset="0"/>
                      </a:endParaRPr>
                    </a:p>
                    <a:p>
                      <a:pPr marL="0" marR="0" lvl="0" indent="0" algn="just" defTabSz="914400" rtl="0" eaLnBrk="0" fontAlgn="base" latinLnBrk="0" hangingPunct="0">
                        <a:lnSpc>
                          <a:spcPct val="80000"/>
                        </a:lnSpc>
                        <a:spcBef>
                          <a:spcPct val="20000"/>
                        </a:spcBef>
                        <a:spcAft>
                          <a:spcPct val="0"/>
                        </a:spcAft>
                        <a:buClr>
                          <a:schemeClr val="hlink"/>
                        </a:buClr>
                        <a:buSzPct val="65000"/>
                        <a:buFont typeface="Wingdings" pitchFamily="2" charset="2"/>
                        <a:buNone/>
                        <a:tabLst/>
                      </a:pPr>
                      <a:r>
                        <a:rPr kumimoji="0" lang="hr-HR" sz="1600" b="0" i="0" u="none" strike="noStrike" cap="none" normalizeH="0" baseline="0" smtClean="0">
                          <a:ln>
                            <a:noFill/>
                          </a:ln>
                          <a:solidFill>
                            <a:srgbClr val="000000"/>
                          </a:solidFill>
                          <a:effectLst/>
                          <a:latin typeface="Arial" charset="0"/>
                        </a:rPr>
                        <a:t>Research </a:t>
                      </a:r>
                      <a:r>
                        <a:rPr kumimoji="0" lang="en-US" sz="1600" b="0" i="0" u="none" strike="noStrike" cap="none" normalizeH="0" baseline="0" smtClean="0">
                          <a:ln>
                            <a:noFill/>
                          </a:ln>
                          <a:solidFill>
                            <a:srgbClr val="000000"/>
                          </a:solidFill>
                          <a:effectLst/>
                          <a:latin typeface="Arial" charset="0"/>
                        </a:rPr>
                        <a:t>  </a:t>
                      </a:r>
                      <a:r>
                        <a:rPr kumimoji="0" lang="hr-HR" sz="1600" b="0" i="0" u="none" strike="noStrike" cap="none" normalizeH="0" baseline="0" smtClean="0">
                          <a:ln>
                            <a:noFill/>
                          </a:ln>
                          <a:solidFill>
                            <a:srgbClr val="000000"/>
                          </a:solidFill>
                          <a:effectLst/>
                          <a:latin typeface="Arial" charset="0"/>
                        </a:rPr>
                        <a:t>Centre, </a:t>
                      </a:r>
                      <a:r>
                        <a:rPr kumimoji="0" lang="en-US" sz="1600" b="0" i="0" u="none" strike="noStrike" cap="none" normalizeH="0" baseline="0" smtClean="0">
                          <a:ln>
                            <a:noFill/>
                          </a:ln>
                          <a:solidFill>
                            <a:srgbClr val="000000"/>
                          </a:solidFill>
                          <a:effectLst/>
                          <a:latin typeface="Arial" charset="0"/>
                        </a:rPr>
                        <a:t>   </a:t>
                      </a:r>
                      <a:r>
                        <a:rPr kumimoji="0" lang="hr-HR" sz="1600" b="0" i="0" u="none" strike="noStrike" cap="none" normalizeH="0" baseline="0" smtClean="0">
                          <a:ln>
                            <a:noFill/>
                          </a:ln>
                          <a:solidFill>
                            <a:srgbClr val="000000"/>
                          </a:solidFill>
                          <a:effectLst/>
                          <a:latin typeface="Arial" charset="0"/>
                        </a:rPr>
                        <a:t>Institute</a:t>
                      </a:r>
                      <a:r>
                        <a:rPr kumimoji="0" lang="en-US" sz="1600" b="0" i="0" u="none" strike="noStrike" cap="none" normalizeH="0" baseline="0" smtClean="0">
                          <a:ln>
                            <a:noFill/>
                          </a:ln>
                          <a:solidFill>
                            <a:srgbClr val="000000"/>
                          </a:solidFill>
                          <a:effectLst/>
                          <a:latin typeface="Arial" charset="0"/>
                        </a:rPr>
                        <a:t> </a:t>
                      </a:r>
                      <a:r>
                        <a:rPr kumimoji="0" lang="hr-HR" sz="1600" b="0" i="0" u="none" strike="noStrike" cap="none" normalizeH="0" baseline="0" smtClean="0">
                          <a:ln>
                            <a:noFill/>
                          </a:ln>
                          <a:solidFill>
                            <a:srgbClr val="000000"/>
                          </a:solidFill>
                          <a:effectLst/>
                          <a:latin typeface="Arial" charset="0"/>
                        </a:rPr>
                        <a:t> for</a:t>
                      </a:r>
                      <a:r>
                        <a:rPr kumimoji="0" lang="en-US" sz="1600" b="0" i="0" u="none" strike="noStrike" cap="none" normalizeH="0" baseline="0" smtClean="0">
                          <a:ln>
                            <a:noFill/>
                          </a:ln>
                          <a:solidFill>
                            <a:srgbClr val="000000"/>
                          </a:solidFill>
                          <a:effectLst/>
                          <a:latin typeface="Arial" charset="0"/>
                        </a:rPr>
                        <a:t> </a:t>
                      </a:r>
                      <a:r>
                        <a:rPr kumimoji="0" lang="hr-HR" sz="1600" b="0" i="0" u="none" strike="noStrike" cap="none" normalizeH="0" baseline="0" smtClean="0">
                          <a:ln>
                            <a:noFill/>
                          </a:ln>
                          <a:solidFill>
                            <a:srgbClr val="000000"/>
                          </a:solidFill>
                          <a:effectLst/>
                          <a:latin typeface="Arial" charset="0"/>
                        </a:rPr>
                        <a:t> Transuranium </a:t>
                      </a:r>
                      <a:endParaRPr kumimoji="0" lang="en-US" sz="1600" b="0" i="0" u="none" strike="noStrike" cap="none" normalizeH="0" baseline="0" smtClean="0">
                        <a:ln>
                          <a:noFill/>
                        </a:ln>
                        <a:solidFill>
                          <a:srgbClr val="000000"/>
                        </a:solidFill>
                        <a:effectLst/>
                        <a:latin typeface="Arial" charset="0"/>
                      </a:endParaRPr>
                    </a:p>
                    <a:p>
                      <a:pPr marL="0" marR="0" lvl="0" indent="0" algn="just" defTabSz="914400" rtl="0" eaLnBrk="0" fontAlgn="base" latinLnBrk="0" hangingPunct="0">
                        <a:lnSpc>
                          <a:spcPct val="80000"/>
                        </a:lnSpc>
                        <a:spcBef>
                          <a:spcPct val="20000"/>
                        </a:spcBef>
                        <a:spcAft>
                          <a:spcPct val="0"/>
                        </a:spcAft>
                        <a:buClr>
                          <a:schemeClr val="hlink"/>
                        </a:buClr>
                        <a:buSzPct val="65000"/>
                        <a:buFont typeface="Wingdings" pitchFamily="2" charset="2"/>
                        <a:buNone/>
                        <a:tabLst/>
                      </a:pPr>
                      <a:r>
                        <a:rPr kumimoji="0" lang="hr-HR" sz="1600" b="0" i="0" u="none" strike="noStrike" cap="none" normalizeH="0" baseline="0" smtClean="0">
                          <a:ln>
                            <a:noFill/>
                          </a:ln>
                          <a:solidFill>
                            <a:srgbClr val="000000"/>
                          </a:solidFill>
                          <a:effectLst/>
                          <a:latin typeface="Arial" charset="0"/>
                        </a:rPr>
                        <a:t>Elements (ITU</a:t>
                      </a:r>
                      <a:r>
                        <a:rPr kumimoji="0" lang="en-US" sz="1600" b="0" i="0" u="none" strike="noStrike" cap="none" normalizeH="0" baseline="0" smtClean="0">
                          <a:ln>
                            <a:noFill/>
                          </a:ln>
                          <a:solidFill>
                            <a:srgbClr val="000000"/>
                          </a:solidFill>
                          <a:effectLst/>
                          <a:latin typeface="Arial" charset="0"/>
                        </a:rPr>
                        <a:t>)</a:t>
                      </a:r>
                      <a:endParaRPr kumimoji="0" lang="ru-RU" sz="1600" b="0" i="0" u="none" strike="noStrike" cap="none" normalizeH="0" baseline="0" smtClean="0">
                        <a:ln>
                          <a:noFill/>
                        </a:ln>
                        <a:solidFill>
                          <a:srgbClr val="000000"/>
                        </a:solidFill>
                        <a:effectLst/>
                        <a:latin typeface="Arial" charset="0"/>
                      </a:endParaRPr>
                    </a:p>
                  </a:txBody>
                  <a:tcPr marT="45718" marB="45718"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r h="287326">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pPr>
                      <a:r>
                        <a:rPr kumimoji="0" lang="hr-HR" sz="1600" b="0" i="0" u="none" strike="noStrike" cap="none" normalizeH="0" baseline="0" smtClean="0">
                          <a:ln>
                            <a:noFill/>
                          </a:ln>
                          <a:solidFill>
                            <a:srgbClr val="000099"/>
                          </a:solidFill>
                          <a:effectLst/>
                          <a:latin typeface="Arial" charset="0"/>
                        </a:rPr>
                        <a:t>Journeau </a:t>
                      </a:r>
                      <a:r>
                        <a:rPr kumimoji="0" lang="en-US" sz="1600" b="0" i="0" u="none" strike="noStrike" cap="none" normalizeH="0" baseline="0" smtClean="0">
                          <a:ln>
                            <a:noFill/>
                          </a:ln>
                          <a:solidFill>
                            <a:srgbClr val="000099"/>
                          </a:solidFill>
                          <a:effectLst/>
                          <a:latin typeface="Arial" charset="0"/>
                        </a:rPr>
                        <a:t> </a:t>
                      </a:r>
                      <a:r>
                        <a:rPr kumimoji="0" lang="hr-HR" sz="1600" b="0" i="0" u="none" strike="noStrike" cap="none" normalizeH="0" baseline="0" smtClean="0">
                          <a:ln>
                            <a:noFill/>
                          </a:ln>
                          <a:solidFill>
                            <a:srgbClr val="000099"/>
                          </a:solidFill>
                          <a:effectLst/>
                          <a:latin typeface="Arial" charset="0"/>
                        </a:rPr>
                        <a:t>Christophe</a:t>
                      </a:r>
                      <a:endParaRPr kumimoji="0" lang="ru-RU" sz="1600" b="0" i="0" u="none" strike="noStrike" cap="none" normalizeH="0" baseline="0" smtClean="0">
                        <a:ln>
                          <a:noFill/>
                        </a:ln>
                        <a:solidFill>
                          <a:srgbClr val="000099"/>
                        </a:solidFill>
                        <a:effectLst/>
                        <a:latin typeface="Arial" charset="0"/>
                      </a:endParaRPr>
                    </a:p>
                  </a:txBody>
                  <a:tcPr marT="45718" marB="45718"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pPr>
                      <a:r>
                        <a:rPr kumimoji="0" lang="hr-HR" sz="1600" b="0" i="0" u="none" strike="noStrike" cap="none" normalizeH="0" baseline="0" smtClean="0">
                          <a:ln>
                            <a:noFill/>
                          </a:ln>
                          <a:solidFill>
                            <a:srgbClr val="000000"/>
                          </a:solidFill>
                          <a:effectLst/>
                          <a:latin typeface="Arial" charset="0"/>
                        </a:rPr>
                        <a:t>France</a:t>
                      </a:r>
                      <a:r>
                        <a:rPr kumimoji="0" lang="en-US" sz="1600" b="0" i="0" u="none" strike="noStrike" cap="none" normalizeH="0" baseline="0" smtClean="0">
                          <a:ln>
                            <a:noFill/>
                          </a:ln>
                          <a:solidFill>
                            <a:srgbClr val="000000"/>
                          </a:solidFill>
                          <a:effectLst/>
                          <a:latin typeface="Arial" charset="0"/>
                        </a:rPr>
                        <a:t>,   </a:t>
                      </a:r>
                      <a:r>
                        <a:rPr kumimoji="0" lang="hr-HR" sz="1600" b="0" i="0" u="none" strike="noStrike" cap="none" normalizeH="0" baseline="0" smtClean="0">
                          <a:ln>
                            <a:noFill/>
                          </a:ln>
                          <a:solidFill>
                            <a:srgbClr val="000000"/>
                          </a:solidFill>
                          <a:effectLst/>
                          <a:latin typeface="Arial" charset="0"/>
                        </a:rPr>
                        <a:t>CEA</a:t>
                      </a:r>
                      <a:endParaRPr kumimoji="0" lang="ru-RU" sz="1600" b="0" i="0" u="none" strike="noStrike" cap="none" normalizeH="0" baseline="0" smtClean="0">
                        <a:ln>
                          <a:noFill/>
                        </a:ln>
                        <a:solidFill>
                          <a:srgbClr val="000000"/>
                        </a:solidFill>
                        <a:effectLst/>
                        <a:latin typeface="Arial" charset="0"/>
                      </a:endParaRPr>
                    </a:p>
                  </a:txBody>
                  <a:tcPr marT="45718" marB="45718"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bl>
          </a:graphicData>
        </a:graphic>
      </p:graphicFrame>
      <p:sp>
        <p:nvSpPr>
          <p:cNvPr id="6182" name="Text Box 61"/>
          <p:cNvSpPr txBox="1">
            <a:spLocks noChangeArrowheads="1"/>
          </p:cNvSpPr>
          <p:nvPr/>
        </p:nvSpPr>
        <p:spPr bwMode="auto">
          <a:xfrm>
            <a:off x="2411413" y="4221163"/>
            <a:ext cx="188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u="sng">
                <a:solidFill>
                  <a:srgbClr val="000099"/>
                </a:solidFill>
                <a:latin typeface="Arial" charset="0"/>
              </a:rPr>
              <a:t>Foreign Partners</a:t>
            </a:r>
            <a:endParaRPr lang="ru-RU" u="sng">
              <a:solidFill>
                <a:srgbClr val="000099"/>
              </a:solidFill>
              <a:latin typeface="Arial" charset="0"/>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CC6CA670-459B-4983-92CE-5188EEC5E269}" type="slidenum">
              <a:rPr lang="ru-RU"/>
              <a:pPr>
                <a:defRPr/>
              </a:pPr>
              <a:t>4</a:t>
            </a:fld>
            <a:endParaRPr lang="ru-RU"/>
          </a:p>
        </p:txBody>
      </p:sp>
      <p:sp>
        <p:nvSpPr>
          <p:cNvPr id="7170" name="Rectangle 3"/>
          <p:cNvSpPr>
            <a:spLocks noGrp="1" noChangeArrowheads="1"/>
          </p:cNvSpPr>
          <p:nvPr>
            <p:ph idx="4294967295"/>
          </p:nvPr>
        </p:nvSpPr>
        <p:spPr>
          <a:xfrm>
            <a:off x="468313" y="1125538"/>
            <a:ext cx="8229600" cy="5375275"/>
          </a:xfrm>
        </p:spPr>
        <p:txBody>
          <a:bodyPr/>
          <a:lstStyle/>
          <a:p>
            <a:pPr eaLnBrk="1" hangingPunct="1">
              <a:buClr>
                <a:srgbClr val="FA163C"/>
              </a:buClr>
              <a:buSzTx/>
              <a:buFont typeface="Wingdings" pitchFamily="2" charset="2"/>
              <a:buChar char="ь"/>
              <a:defRPr/>
            </a:pPr>
            <a:r>
              <a:rPr lang="en-US" sz="1800" dirty="0" smtClean="0">
                <a:solidFill>
                  <a:srgbClr val="000000"/>
                </a:solidFill>
                <a:effectLst/>
                <a:latin typeface="Arial" charset="0"/>
              </a:rPr>
              <a:t>Various authors estimate the fuel dust inventory in Shelter as </a:t>
            </a:r>
            <a:r>
              <a:rPr lang="ru-RU" sz="1800" dirty="0" smtClean="0">
                <a:solidFill>
                  <a:srgbClr val="000000"/>
                </a:solidFill>
                <a:effectLst/>
                <a:latin typeface="Arial" charset="0"/>
              </a:rPr>
              <a:t>500 </a:t>
            </a:r>
            <a:r>
              <a:rPr lang="en-US" sz="1800" dirty="0" smtClean="0">
                <a:solidFill>
                  <a:srgbClr val="000000"/>
                </a:solidFill>
                <a:effectLst/>
                <a:latin typeface="Arial" charset="0"/>
              </a:rPr>
              <a:t>to</a:t>
            </a:r>
            <a:r>
              <a:rPr lang="ru-RU" sz="1800" dirty="0" smtClean="0">
                <a:solidFill>
                  <a:srgbClr val="000000"/>
                </a:solidFill>
                <a:effectLst/>
                <a:latin typeface="Arial" charset="0"/>
              </a:rPr>
              <a:t> 2000 </a:t>
            </a:r>
            <a:r>
              <a:rPr lang="en-US" sz="1800" dirty="0" smtClean="0">
                <a:solidFill>
                  <a:srgbClr val="000000"/>
                </a:solidFill>
                <a:effectLst/>
                <a:latin typeface="Arial" charset="0"/>
              </a:rPr>
              <a:t>kg. Approx </a:t>
            </a:r>
            <a:r>
              <a:rPr lang="ru-RU" sz="1800" dirty="0" smtClean="0">
                <a:solidFill>
                  <a:srgbClr val="000000"/>
                </a:solidFill>
                <a:effectLst/>
                <a:latin typeface="Arial" charset="0"/>
              </a:rPr>
              <a:t>98 % </a:t>
            </a:r>
            <a:r>
              <a:rPr lang="en-US" sz="1800" dirty="0" smtClean="0">
                <a:solidFill>
                  <a:srgbClr val="000000"/>
                </a:solidFill>
                <a:effectLst/>
                <a:latin typeface="Arial" charset="0"/>
              </a:rPr>
              <a:t>of the irradiated nuclear fuel of the </a:t>
            </a:r>
            <a:r>
              <a:rPr lang="en-US" sz="1800" dirty="0" err="1" smtClean="0">
                <a:solidFill>
                  <a:srgbClr val="000000"/>
                </a:solidFill>
                <a:effectLst/>
                <a:latin typeface="Arial" charset="0"/>
              </a:rPr>
              <a:t>ChNPP</a:t>
            </a:r>
            <a:r>
              <a:rPr lang="en-US" sz="1800" dirty="0" smtClean="0">
                <a:solidFill>
                  <a:srgbClr val="000000"/>
                </a:solidFill>
                <a:effectLst/>
                <a:latin typeface="Arial" charset="0"/>
              </a:rPr>
              <a:t> unit 4 is presented by various FCMs</a:t>
            </a:r>
            <a:endParaRPr lang="ru-RU" sz="1800" dirty="0" smtClean="0">
              <a:solidFill>
                <a:srgbClr val="000000"/>
              </a:solidFill>
              <a:effectLst/>
              <a:latin typeface="Arial" charset="0"/>
            </a:endParaRPr>
          </a:p>
          <a:p>
            <a:pPr eaLnBrk="1" hangingPunct="1">
              <a:buClr>
                <a:srgbClr val="FA163C"/>
              </a:buClr>
              <a:buSzTx/>
              <a:buFont typeface="Wingdings" pitchFamily="2" charset="2"/>
              <a:buChar char="ь"/>
              <a:defRPr/>
            </a:pPr>
            <a:endParaRPr lang="ru-RU" sz="1800" dirty="0" smtClean="0">
              <a:solidFill>
                <a:srgbClr val="000000"/>
              </a:solidFill>
              <a:effectLst/>
              <a:latin typeface="Arial" charset="0"/>
            </a:endParaRPr>
          </a:p>
          <a:p>
            <a:pPr eaLnBrk="1" hangingPunct="1">
              <a:buClr>
                <a:srgbClr val="FA163C"/>
              </a:buClr>
              <a:buSzTx/>
              <a:buFont typeface="Wingdings" pitchFamily="2" charset="2"/>
              <a:buChar char="ь"/>
              <a:defRPr/>
            </a:pPr>
            <a:r>
              <a:rPr lang="en-US" sz="1800" dirty="0" smtClean="0">
                <a:solidFill>
                  <a:srgbClr val="000000"/>
                </a:solidFill>
                <a:effectLst/>
                <a:latin typeface="Arial" charset="0"/>
              </a:rPr>
              <a:t>Analysis of the available technologies shows that removal of FCMs from Shelter can take </a:t>
            </a:r>
            <a:r>
              <a:rPr lang="ru-RU" sz="1800" dirty="0" smtClean="0">
                <a:solidFill>
                  <a:srgbClr val="000000"/>
                </a:solidFill>
                <a:effectLst/>
                <a:latin typeface="Arial" charset="0"/>
              </a:rPr>
              <a:t>50-100 </a:t>
            </a:r>
            <a:r>
              <a:rPr lang="en-US" sz="1800" dirty="0" smtClean="0">
                <a:solidFill>
                  <a:srgbClr val="000000"/>
                </a:solidFill>
                <a:effectLst/>
                <a:latin typeface="Arial" charset="0"/>
              </a:rPr>
              <a:t>years</a:t>
            </a:r>
            <a:endParaRPr lang="ru-RU" sz="1800" dirty="0" smtClean="0">
              <a:solidFill>
                <a:srgbClr val="000000"/>
              </a:solidFill>
              <a:effectLst/>
              <a:latin typeface="Arial" charset="0"/>
            </a:endParaRPr>
          </a:p>
          <a:p>
            <a:pPr eaLnBrk="1" hangingPunct="1">
              <a:buClr>
                <a:srgbClr val="FA163C"/>
              </a:buClr>
              <a:buSzTx/>
              <a:buFont typeface="Wingdings" pitchFamily="2" charset="2"/>
              <a:buChar char="ь"/>
              <a:defRPr/>
            </a:pPr>
            <a:endParaRPr lang="ru-RU" sz="1800" dirty="0" smtClean="0">
              <a:solidFill>
                <a:srgbClr val="000000"/>
              </a:solidFill>
              <a:effectLst/>
              <a:latin typeface="Arial" charset="0"/>
            </a:endParaRPr>
          </a:p>
          <a:p>
            <a:pPr eaLnBrk="1" hangingPunct="1">
              <a:buClr>
                <a:srgbClr val="FA163C"/>
              </a:buClr>
              <a:buSzTx/>
              <a:buFont typeface="Wingdings" pitchFamily="2" charset="2"/>
              <a:buChar char="ь"/>
              <a:defRPr/>
            </a:pPr>
            <a:r>
              <a:rPr lang="en-US" sz="1800" dirty="0" smtClean="0">
                <a:solidFill>
                  <a:srgbClr val="000000"/>
                </a:solidFill>
                <a:effectLst/>
                <a:latin typeface="Arial" charset="0"/>
              </a:rPr>
              <a:t>FCMs are subjected to destruction because of the external and internal factors. As a result, the new compounds and radioactive dust are formed</a:t>
            </a:r>
            <a:endParaRPr lang="ru-RU" sz="1800" dirty="0" smtClean="0">
              <a:solidFill>
                <a:srgbClr val="000000"/>
              </a:solidFill>
              <a:effectLst/>
              <a:latin typeface="Arial" charset="0"/>
            </a:endParaRPr>
          </a:p>
          <a:p>
            <a:pPr eaLnBrk="1" hangingPunct="1">
              <a:buClr>
                <a:srgbClr val="FA163C"/>
              </a:buClr>
              <a:buSzTx/>
              <a:buFont typeface="Wingdings" pitchFamily="2" charset="2"/>
              <a:buChar char="ь"/>
              <a:defRPr/>
            </a:pPr>
            <a:endParaRPr lang="ru-RU" sz="1800" dirty="0" smtClean="0">
              <a:solidFill>
                <a:srgbClr val="000000"/>
              </a:solidFill>
              <a:effectLst/>
              <a:latin typeface="Arial" charset="0"/>
            </a:endParaRPr>
          </a:p>
          <a:p>
            <a:pPr eaLnBrk="1" hangingPunct="1">
              <a:buClr>
                <a:srgbClr val="FA163C"/>
              </a:buClr>
              <a:buSzTx/>
              <a:buFont typeface="Wingdings" pitchFamily="2" charset="2"/>
              <a:buChar char="ь"/>
              <a:defRPr/>
            </a:pPr>
            <a:r>
              <a:rPr lang="en-US" sz="1800" dirty="0" smtClean="0">
                <a:solidFill>
                  <a:srgbClr val="000000"/>
                </a:solidFill>
                <a:effectLst/>
                <a:latin typeface="Arial" charset="0"/>
              </a:rPr>
              <a:t>Dust </a:t>
            </a:r>
            <a:r>
              <a:rPr lang="en-US" sz="1800" dirty="0" err="1" smtClean="0">
                <a:solidFill>
                  <a:srgbClr val="000000"/>
                </a:solidFill>
                <a:effectLst/>
                <a:latin typeface="Arial" charset="0"/>
              </a:rPr>
              <a:t>resuspension</a:t>
            </a:r>
            <a:r>
              <a:rPr lang="en-US" sz="1800" dirty="0" smtClean="0">
                <a:solidFill>
                  <a:srgbClr val="000000"/>
                </a:solidFill>
                <a:effectLst/>
                <a:latin typeface="Arial" charset="0"/>
              </a:rPr>
              <a:t> and transport in Shelter can be caused not only by the accidents, but by any actions implying the personnel translocations (even inspections of the rooms etc)</a:t>
            </a:r>
            <a:endParaRPr lang="ru-RU" sz="1800" dirty="0" smtClean="0">
              <a:solidFill>
                <a:srgbClr val="000000"/>
              </a:solidFill>
              <a:effectLst/>
              <a:latin typeface="Arial" charset="0"/>
            </a:endParaRPr>
          </a:p>
          <a:p>
            <a:pPr eaLnBrk="1" hangingPunct="1">
              <a:buClr>
                <a:srgbClr val="FA163C"/>
              </a:buClr>
              <a:buSzTx/>
              <a:buFont typeface="Wingdings" pitchFamily="2" charset="2"/>
              <a:buChar char="ь"/>
              <a:defRPr/>
            </a:pPr>
            <a:endParaRPr lang="en-US" sz="1800" dirty="0" smtClean="0">
              <a:solidFill>
                <a:srgbClr val="000000"/>
              </a:solidFill>
              <a:effectLst/>
              <a:latin typeface="Arial" charset="0"/>
            </a:endParaRPr>
          </a:p>
          <a:p>
            <a:pPr eaLnBrk="1" hangingPunct="1">
              <a:buClr>
                <a:srgbClr val="FA163C"/>
              </a:buClr>
              <a:buSzTx/>
              <a:buFont typeface="Wingdings" pitchFamily="2" charset="2"/>
              <a:buChar char="ь"/>
              <a:defRPr/>
            </a:pPr>
            <a:r>
              <a:rPr lang="en-US" sz="1800" dirty="0" smtClean="0">
                <a:solidFill>
                  <a:srgbClr val="000000"/>
                </a:solidFill>
                <a:effectLst/>
                <a:latin typeface="Arial" charset="0"/>
              </a:rPr>
              <a:t>Dispersion of  1 g of the fuel dust  in 1 </a:t>
            </a:r>
            <a:r>
              <a:rPr lang="en-US" sz="1800" smtClean="0">
                <a:solidFill>
                  <a:srgbClr val="000000"/>
                </a:solidFill>
                <a:effectLst/>
                <a:latin typeface="Arial" charset="0"/>
              </a:rPr>
              <a:t>million </a:t>
            </a:r>
            <a:r>
              <a:rPr lang="en-US" sz="1800" smtClean="0">
                <a:solidFill>
                  <a:srgbClr val="000000"/>
                </a:solidFill>
                <a:latin typeface="Arial" charset="0"/>
              </a:rPr>
              <a:t> </a:t>
            </a:r>
            <a:r>
              <a:rPr lang="en-US" sz="1800" dirty="0" err="1" smtClean="0">
                <a:solidFill>
                  <a:srgbClr val="000000"/>
                </a:solidFill>
                <a:effectLst/>
                <a:latin typeface="Arial" charset="0"/>
              </a:rPr>
              <a:t>m</a:t>
            </a:r>
            <a:r>
              <a:rPr lang="ru-RU" sz="1800" baseline="30000" dirty="0" smtClean="0">
                <a:solidFill>
                  <a:srgbClr val="000000"/>
                </a:solidFill>
                <a:effectLst/>
                <a:latin typeface="Arial" charset="0"/>
              </a:rPr>
              <a:t>3 </a:t>
            </a:r>
            <a:r>
              <a:rPr lang="en-US" sz="1800" dirty="0" smtClean="0">
                <a:solidFill>
                  <a:srgbClr val="000000"/>
                </a:solidFill>
                <a:effectLst/>
                <a:latin typeface="Arial" charset="0"/>
              </a:rPr>
              <a:t>of air will  result in two orders of magnitude exceeding the permissible levels  for alpha-emitting </a:t>
            </a:r>
            <a:r>
              <a:rPr lang="en-US" sz="1800" dirty="0" err="1" smtClean="0">
                <a:solidFill>
                  <a:srgbClr val="000000"/>
                </a:solidFill>
                <a:effectLst/>
                <a:latin typeface="Arial" charset="0"/>
              </a:rPr>
              <a:t>radionuclides</a:t>
            </a:r>
            <a:endParaRPr lang="ru-RU" sz="1800" dirty="0" smtClean="0">
              <a:solidFill>
                <a:srgbClr val="000000"/>
              </a:solidFill>
              <a:effectLst/>
              <a:latin typeface="Arial" charset="0"/>
            </a:endParaRPr>
          </a:p>
          <a:p>
            <a:pPr eaLnBrk="1" hangingPunct="1">
              <a:lnSpc>
                <a:spcPct val="80000"/>
              </a:lnSpc>
              <a:buClr>
                <a:srgbClr val="FA163C"/>
              </a:buClr>
              <a:buSzTx/>
              <a:buFont typeface="Wingdings" pitchFamily="2" charset="2"/>
              <a:buChar char="ь"/>
              <a:defRPr/>
            </a:pPr>
            <a:endParaRPr lang="ru-RU" sz="1800" dirty="0" smtClean="0">
              <a:solidFill>
                <a:srgbClr val="000000"/>
              </a:solidFill>
              <a:effectLst/>
              <a:latin typeface="Arial" charset="0"/>
            </a:endParaRPr>
          </a:p>
        </p:txBody>
      </p:sp>
      <p:sp>
        <p:nvSpPr>
          <p:cNvPr id="7171" name="Text Box 7"/>
          <p:cNvSpPr txBox="1">
            <a:spLocks noChangeArrowheads="1"/>
          </p:cNvSpPr>
          <p:nvPr/>
        </p:nvSpPr>
        <p:spPr bwMode="auto">
          <a:xfrm>
            <a:off x="2051050" y="260350"/>
            <a:ext cx="4635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800" b="1">
                <a:solidFill>
                  <a:srgbClr val="000099"/>
                </a:solidFill>
                <a:latin typeface="Arial" charset="0"/>
              </a:rPr>
              <a:t>Significance of the project</a:t>
            </a:r>
            <a:endParaRPr lang="ru-RU" sz="2800" b="1">
              <a:solidFill>
                <a:srgbClr val="000099"/>
              </a:solidFill>
              <a:latin typeface="Arial" charset="0"/>
            </a:endParaRPr>
          </a:p>
        </p:txBody>
      </p:sp>
      <p:sp>
        <p:nvSpPr>
          <p:cNvPr id="7172" name="Rectangle 7"/>
          <p:cNvSpPr>
            <a:spLocks noChangeArrowheads="1"/>
          </p:cNvSpPr>
          <p:nvPr/>
        </p:nvSpPr>
        <p:spPr bwMode="auto">
          <a:xfrm>
            <a:off x="0" y="6427788"/>
            <a:ext cx="3478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endParaRPr lang="en-GB" sz="1200">
              <a:solidFill>
                <a:srgbClr val="A50021"/>
              </a:solidFill>
            </a:endParaRPr>
          </a:p>
          <a:p>
            <a:r>
              <a:rPr lang="en-GB" sz="1000"/>
              <a:t>15</a:t>
            </a:r>
            <a:r>
              <a:rPr lang="en-GB" sz="1000" baseline="30000"/>
              <a:t>th</a:t>
            </a:r>
            <a:r>
              <a:rPr lang="en-GB" sz="1000"/>
              <a:t> CEG-SAM meeting by PSI, Villigen, March 10-12, 2009</a:t>
            </a:r>
            <a:endParaRPr lang="ru-RU" sz="10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704FBD1B-DBCA-4AC1-9275-8FB2FFFC5E2A}" type="slidenum">
              <a:rPr lang="ru-RU"/>
              <a:pPr>
                <a:defRPr/>
              </a:pPr>
              <a:t>5</a:t>
            </a:fld>
            <a:endParaRPr lang="ru-RU"/>
          </a:p>
        </p:txBody>
      </p:sp>
      <p:sp>
        <p:nvSpPr>
          <p:cNvPr id="8194" name="Text Box 6"/>
          <p:cNvSpPr txBox="1">
            <a:spLocks noChangeArrowheads="1"/>
          </p:cNvSpPr>
          <p:nvPr/>
        </p:nvSpPr>
        <p:spPr bwMode="auto">
          <a:xfrm>
            <a:off x="2916238" y="333375"/>
            <a:ext cx="28146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800" b="1">
                <a:solidFill>
                  <a:srgbClr val="000099"/>
                </a:solidFill>
                <a:latin typeface="Arial" charset="0"/>
              </a:rPr>
              <a:t>The project aim</a:t>
            </a:r>
            <a:endParaRPr lang="ru-RU" sz="2800" b="1">
              <a:solidFill>
                <a:srgbClr val="000099"/>
              </a:solidFill>
              <a:latin typeface="Arial" charset="0"/>
            </a:endParaRPr>
          </a:p>
        </p:txBody>
      </p:sp>
      <p:sp>
        <p:nvSpPr>
          <p:cNvPr id="8195" name="Text Box 7"/>
          <p:cNvSpPr txBox="1">
            <a:spLocks noChangeArrowheads="1"/>
          </p:cNvSpPr>
          <p:nvPr/>
        </p:nvSpPr>
        <p:spPr bwMode="auto">
          <a:xfrm>
            <a:off x="179388" y="1076325"/>
            <a:ext cx="8713787"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1" hangingPunct="1">
              <a:lnSpc>
                <a:spcPct val="120000"/>
              </a:lnSpc>
            </a:pPr>
            <a:r>
              <a:rPr lang="en-GB">
                <a:solidFill>
                  <a:srgbClr val="000000"/>
                </a:solidFill>
                <a:latin typeface="Arial" charset="0"/>
              </a:rPr>
              <a:t>The main aim of the project is to create a </a:t>
            </a:r>
            <a:r>
              <a:rPr lang="en-US">
                <a:solidFill>
                  <a:srgbClr val="000000"/>
                </a:solidFill>
                <a:latin typeface="Arial" charset="0"/>
              </a:rPr>
              <a:t>prognosis</a:t>
            </a:r>
            <a:r>
              <a:rPr lang="en-GB">
                <a:solidFill>
                  <a:srgbClr val="000000"/>
                </a:solidFill>
                <a:latin typeface="Arial" charset="0"/>
              </a:rPr>
              <a:t> of the long-term (50-100 years) behaviour of the radioactive dust in Shelter. It will describe both transformation of the existing fuel dust and the processes of the dust formation from the main types of FCM under the current &amp; future Shelter conditions.</a:t>
            </a:r>
            <a:endParaRPr lang="en-US">
              <a:solidFill>
                <a:srgbClr val="000000"/>
              </a:solidFill>
              <a:latin typeface="Arial" charset="0"/>
            </a:endParaRPr>
          </a:p>
          <a:p>
            <a:pPr eaLnBrk="1" hangingPunct="1">
              <a:lnSpc>
                <a:spcPct val="120000"/>
              </a:lnSpc>
            </a:pPr>
            <a:endParaRPr lang="en-US">
              <a:solidFill>
                <a:srgbClr val="000000"/>
              </a:solidFill>
              <a:latin typeface="Arial" charset="0"/>
            </a:endParaRPr>
          </a:p>
          <a:p>
            <a:pPr eaLnBrk="1" hangingPunct="1"/>
            <a:endParaRPr lang="en-US"/>
          </a:p>
          <a:p>
            <a:pPr eaLnBrk="1" hangingPunct="1"/>
            <a:endParaRPr lang="ru-RU"/>
          </a:p>
        </p:txBody>
      </p:sp>
      <p:graphicFrame>
        <p:nvGraphicFramePr>
          <p:cNvPr id="9286" name="Group 70"/>
          <p:cNvGraphicFramePr>
            <a:graphicFrameLocks noGrp="1"/>
          </p:cNvGraphicFramePr>
          <p:nvPr/>
        </p:nvGraphicFramePr>
        <p:xfrm>
          <a:off x="179388" y="2852738"/>
          <a:ext cx="8713787" cy="3186113"/>
        </p:xfrm>
        <a:graphic>
          <a:graphicData uri="http://schemas.openxmlformats.org/drawingml/2006/table">
            <a:tbl>
              <a:tblPr/>
              <a:tblGrid>
                <a:gridCol w="871537"/>
                <a:gridCol w="869950"/>
                <a:gridCol w="871538"/>
                <a:gridCol w="869950"/>
                <a:gridCol w="876300"/>
                <a:gridCol w="871537"/>
                <a:gridCol w="869950"/>
                <a:gridCol w="871538"/>
                <a:gridCol w="869950"/>
                <a:gridCol w="871537"/>
              </a:tblGrid>
              <a:tr h="303213">
                <a:tc gridSpan="4">
                  <a:txBody>
                    <a:bodyPr/>
                    <a:lstStyle/>
                    <a:p>
                      <a:pPr marL="0" marR="0" lvl="0" indent="0" algn="ctr" defTabSz="914400" rtl="0" eaLnBrk="1" fontAlgn="base" latinLnBrk="0" hangingPunct="1">
                        <a:lnSpc>
                          <a:spcPct val="8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rgbClr val="000000"/>
                          </a:solidFill>
                          <a:effectLst/>
                          <a:latin typeface="Arial" charset="0"/>
                        </a:rPr>
                        <a:t>Year 1</a:t>
                      </a:r>
                      <a:endParaRPr kumimoji="0" lang="ru-RU" sz="1600" b="0" i="0" u="none" strike="noStrike" cap="none" normalizeH="0" baseline="0" dirty="0" smtClean="0">
                        <a:ln>
                          <a:noFill/>
                        </a:ln>
                        <a:solidFill>
                          <a:srgbClr val="000000"/>
                        </a:solidFill>
                        <a:effectLst/>
                        <a:latin typeface="Arial"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marL="0" marR="0" lvl="0" indent="0" algn="ctr" defTabSz="914400" rtl="0" eaLnBrk="1" fontAlgn="base" latinLnBrk="0" hangingPunct="1">
                        <a:lnSpc>
                          <a:spcPct val="8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rgbClr val="000000"/>
                          </a:solidFill>
                          <a:effectLst/>
                          <a:latin typeface="Arial" charset="0"/>
                        </a:rPr>
                        <a:t>Year 2</a:t>
                      </a:r>
                      <a:endParaRPr kumimoji="0" lang="ru-RU" sz="1600" b="0" i="0" u="none" strike="noStrike" cap="none" normalizeH="0" baseline="0" smtClean="0">
                        <a:ln>
                          <a:noFill/>
                        </a:ln>
                        <a:solidFill>
                          <a:srgbClr val="000000"/>
                        </a:solidFill>
                        <a:effectLst/>
                        <a:latin typeface="Arial"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marL="0" marR="0" lvl="0" indent="0" algn="ctr" defTabSz="914400" rtl="0" eaLnBrk="1" fontAlgn="base" latinLnBrk="0" hangingPunct="1">
                        <a:lnSpc>
                          <a:spcPct val="8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rgbClr val="000000"/>
                          </a:solidFill>
                          <a:effectLst/>
                          <a:latin typeface="Arial" charset="0"/>
                        </a:rPr>
                        <a:t>Year 3</a:t>
                      </a:r>
                      <a:endParaRPr kumimoji="0" lang="ru-RU" sz="1600" b="0" i="0" u="none" strike="noStrike" cap="none" normalizeH="0" baseline="0" smtClean="0">
                        <a:ln>
                          <a:noFill/>
                        </a:ln>
                        <a:solidFill>
                          <a:srgbClr val="000000"/>
                        </a:solidFill>
                        <a:effectLst/>
                        <a:latin typeface="Arial"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hMerge="1">
                  <a:txBody>
                    <a:bodyPr/>
                    <a:lstStyle/>
                    <a:p>
                      <a:endParaRPr lang="ru-RU"/>
                    </a:p>
                  </a:txBody>
                  <a:tcPr/>
                </a:tc>
              </a:tr>
              <a:tr h="609600">
                <a:tc gridSpan="6">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rgbClr val="000099"/>
                          </a:solidFill>
                          <a:effectLst/>
                          <a:latin typeface="Arial" charset="0"/>
                        </a:rPr>
                        <a:t>Task</a:t>
                      </a:r>
                      <a:r>
                        <a:rPr kumimoji="0" lang="uk-UA" sz="1800" b="0" i="0" u="none" strike="noStrike" cap="none" normalizeH="0" baseline="0" dirty="0" smtClean="0">
                          <a:ln>
                            <a:noFill/>
                          </a:ln>
                          <a:solidFill>
                            <a:srgbClr val="000099"/>
                          </a:solidFill>
                          <a:effectLst/>
                          <a:latin typeface="Arial" charset="0"/>
                        </a:rPr>
                        <a:t> 1.</a:t>
                      </a:r>
                      <a:r>
                        <a:rPr kumimoji="0" lang="uk-UA" sz="1800" b="0" i="0" u="none" strike="noStrike" cap="none" normalizeH="0" baseline="0" dirty="0" smtClean="0">
                          <a:ln>
                            <a:noFill/>
                          </a:ln>
                          <a:solidFill>
                            <a:srgbClr val="F9F96D"/>
                          </a:solidFill>
                          <a:effectLst>
                            <a:outerShdw blurRad="38100" dist="38100" dir="2700000" algn="tl">
                              <a:srgbClr val="000000"/>
                            </a:outerShdw>
                          </a:effectLst>
                          <a:latin typeface="Comic Sans MS" pitchFamily="66" charset="0"/>
                        </a:rPr>
                        <a:t> </a:t>
                      </a:r>
                      <a:r>
                        <a:rPr kumimoji="0" lang="en-US" sz="1600" b="1" i="0" u="none" strike="noStrike" cap="none" normalizeH="0" baseline="0" dirty="0" smtClean="0">
                          <a:ln>
                            <a:noFill/>
                          </a:ln>
                          <a:solidFill>
                            <a:schemeClr val="bg1">
                              <a:lumMod val="50000"/>
                            </a:schemeClr>
                          </a:solidFill>
                          <a:effectLst/>
                          <a:latin typeface="Arial" charset="0"/>
                        </a:rPr>
                        <a:t>Mechanisms of formation and classification    of the Chernobyl FP</a:t>
                      </a:r>
                      <a:r>
                        <a:rPr kumimoji="0" lang="uk-UA" sz="1600" b="1" i="0" u="none" strike="noStrike" cap="none" normalizeH="0" baseline="0" dirty="0" smtClean="0">
                          <a:ln>
                            <a:noFill/>
                          </a:ln>
                          <a:solidFill>
                            <a:schemeClr val="bg1">
                              <a:lumMod val="50000"/>
                            </a:schemeClr>
                          </a:solidFill>
                          <a:effectLst/>
                          <a:latin typeface="Arial" charset="0"/>
                        </a:rPr>
                        <a:t>, </a:t>
                      </a:r>
                      <a:r>
                        <a:rPr kumimoji="0" lang="en-US" sz="1600" b="1" i="0" u="none" strike="noStrike" cap="none" normalizeH="0" baseline="0" dirty="0" smtClean="0">
                          <a:ln>
                            <a:noFill/>
                          </a:ln>
                          <a:solidFill>
                            <a:schemeClr val="bg1">
                              <a:lumMod val="50000"/>
                            </a:schemeClr>
                          </a:solidFill>
                          <a:effectLst/>
                          <a:latin typeface="Arial" charset="0"/>
                        </a:rPr>
                        <a:t>updating the DB</a:t>
                      </a:r>
                      <a:r>
                        <a:rPr kumimoji="0" lang="ru-RU" sz="1600" b="0" i="0" u="none" strike="noStrike" cap="none" normalizeH="0" baseline="0" dirty="0" smtClean="0">
                          <a:ln>
                            <a:noFill/>
                          </a:ln>
                          <a:solidFill>
                            <a:schemeClr val="bg1">
                              <a:lumMod val="50000"/>
                            </a:schemeClr>
                          </a:solidFill>
                          <a:effectLst>
                            <a:outerShdw blurRad="38100" dist="38100" dir="2700000" algn="tl">
                              <a:srgbClr val="000000"/>
                            </a:outerShdw>
                          </a:effectLst>
                          <a:latin typeface="Comic Sans MS" pitchFamily="66" charset="0"/>
                        </a:rPr>
                        <a:t> </a:t>
                      </a: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r h="327025">
                <a:tc gridSpan="8">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rgbClr val="000099"/>
                          </a:solidFill>
                          <a:effectLst/>
                          <a:latin typeface="Arial" charset="0"/>
                        </a:rPr>
                        <a:t>Task </a:t>
                      </a:r>
                      <a:r>
                        <a:rPr kumimoji="0" lang="uk-UA" sz="1800" b="0" i="0" u="none" strike="noStrike" cap="none" normalizeH="0" baseline="0" smtClean="0">
                          <a:ln>
                            <a:noFill/>
                          </a:ln>
                          <a:solidFill>
                            <a:srgbClr val="000099"/>
                          </a:solidFill>
                          <a:effectLst/>
                          <a:latin typeface="Arial" charset="0"/>
                        </a:rPr>
                        <a:t>2. </a:t>
                      </a:r>
                      <a:r>
                        <a:rPr kumimoji="0" lang="en-US" sz="1600" b="1" i="0" u="none" strike="noStrike" cap="none" normalizeH="0" baseline="0" smtClean="0">
                          <a:ln>
                            <a:noFill/>
                          </a:ln>
                          <a:solidFill>
                            <a:srgbClr val="800080"/>
                          </a:solidFill>
                          <a:effectLst/>
                          <a:latin typeface="Arial" charset="0"/>
                        </a:rPr>
                        <a:t>Characteristics and behavior of RA and water in Shelter</a:t>
                      </a:r>
                      <a:r>
                        <a:rPr kumimoji="0" lang="ru-RU" sz="1600" b="0" i="0" u="none" strike="noStrike" cap="none" normalizeH="0" baseline="0" smtClean="0">
                          <a:ln>
                            <a:noFill/>
                          </a:ln>
                          <a:solidFill>
                            <a:srgbClr val="000099"/>
                          </a:solidFill>
                          <a:effectLst/>
                          <a:latin typeface="Arial" charset="0"/>
                        </a:rPr>
                        <a:t> </a:t>
                      </a:r>
                    </a:p>
                  </a:txBody>
                  <a:tcPr marL="90000" marR="90000" marT="46800" marB="46800" anchor="ct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pPr>
                      <a:endParaRPr kumimoji="0" lang="ru-RU"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pPr>
                      <a:endParaRPr kumimoji="0" lang="ru-RU"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gridSpan="7">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rgbClr val="000099"/>
                          </a:solidFill>
                          <a:effectLst/>
                          <a:latin typeface="Arial" charset="0"/>
                        </a:rPr>
                        <a:t>Task</a:t>
                      </a:r>
                      <a:r>
                        <a:rPr kumimoji="0" lang="uk-UA" sz="1800" b="0" i="0" u="none" strike="noStrike" cap="none" normalizeH="0" baseline="0" dirty="0" smtClean="0">
                          <a:ln>
                            <a:noFill/>
                          </a:ln>
                          <a:solidFill>
                            <a:srgbClr val="000099"/>
                          </a:solidFill>
                          <a:effectLst/>
                          <a:latin typeface="Arial" charset="0"/>
                        </a:rPr>
                        <a:t> 3.</a:t>
                      </a:r>
                      <a:r>
                        <a:rPr kumimoji="0" lang="uk-UA" sz="1800" b="0" i="0" u="none" strike="noStrike" cap="none" normalizeH="0" baseline="0" dirty="0" smtClean="0">
                          <a:ln>
                            <a:noFill/>
                          </a:ln>
                          <a:solidFill>
                            <a:srgbClr val="F9F96D"/>
                          </a:solidFill>
                          <a:effectLst>
                            <a:outerShdw blurRad="38100" dist="38100" dir="2700000" algn="tl">
                              <a:srgbClr val="000000"/>
                            </a:outerShdw>
                          </a:effectLst>
                          <a:latin typeface="Comic Sans MS" pitchFamily="66" charset="0"/>
                        </a:rPr>
                        <a:t> </a:t>
                      </a:r>
                      <a:r>
                        <a:rPr kumimoji="0" lang="en-US" sz="1600" b="1" i="0" u="none" strike="noStrike" cap="none" normalizeH="0" baseline="0" dirty="0" smtClean="0">
                          <a:ln>
                            <a:noFill/>
                          </a:ln>
                          <a:solidFill>
                            <a:srgbClr val="FFFF00"/>
                          </a:solidFill>
                          <a:effectLst/>
                          <a:latin typeface="Arial" charset="0"/>
                        </a:rPr>
                        <a:t>Experimental study of the FP destruction</a:t>
                      </a:r>
                      <a:endParaRPr kumimoji="0" lang="ru-RU" sz="1000" b="1" i="0" u="none" strike="noStrike" cap="none" normalizeH="0" baseline="0" dirty="0" smtClean="0">
                        <a:ln>
                          <a:noFill/>
                        </a:ln>
                        <a:solidFill>
                          <a:srgbClr val="FFFF00"/>
                        </a:solidFill>
                        <a:effectLst/>
                        <a:latin typeface="Arial" charset="0"/>
                      </a:endParaRPr>
                    </a:p>
                  </a:txBody>
                  <a:tcPr marL="90000" marR="90000" marT="46800" marB="46800" anchor="ct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kern="1200" cap="none" normalizeH="0" baseline="0" dirty="0" smtClean="0">
                          <a:ln>
                            <a:noFill/>
                          </a:ln>
                          <a:solidFill>
                            <a:srgbClr val="000099"/>
                          </a:solidFill>
                          <a:effectLst/>
                          <a:latin typeface="Arial" charset="0"/>
                          <a:ea typeface="+mn-ea"/>
                          <a:cs typeface="+mn-cs"/>
                        </a:rPr>
                        <a:t>Task </a:t>
                      </a:r>
                      <a:r>
                        <a:rPr kumimoji="0" lang="uk-UA" sz="1800" b="0" i="0" u="none" strike="noStrike" kern="1200" cap="none" normalizeH="0" baseline="0" dirty="0" smtClean="0">
                          <a:ln>
                            <a:noFill/>
                          </a:ln>
                          <a:solidFill>
                            <a:srgbClr val="000099"/>
                          </a:solidFill>
                          <a:effectLst/>
                          <a:latin typeface="Arial" charset="0"/>
                          <a:ea typeface="+mn-ea"/>
                          <a:cs typeface="+mn-cs"/>
                        </a:rPr>
                        <a:t>4.</a:t>
                      </a:r>
                      <a:r>
                        <a:rPr kumimoji="0" lang="uk-UA" sz="1600" b="1" i="0" u="none" strike="noStrike" kern="1200" cap="none" normalizeH="0" baseline="0" dirty="0" smtClean="0">
                          <a:ln>
                            <a:noFill/>
                          </a:ln>
                          <a:solidFill>
                            <a:srgbClr val="D90528"/>
                          </a:solidFill>
                          <a:effectLst/>
                          <a:latin typeface="Arial" charset="0"/>
                          <a:ea typeface="+mn-ea"/>
                          <a:cs typeface="+mn-cs"/>
                        </a:rPr>
                        <a:t> </a:t>
                      </a:r>
                      <a:r>
                        <a:rPr kumimoji="0" lang="en-US" sz="1600" b="1" i="0" u="none" strike="noStrike" kern="1200" cap="none" normalizeH="0" baseline="0" dirty="0" smtClean="0">
                          <a:ln>
                            <a:noFill/>
                          </a:ln>
                          <a:solidFill>
                            <a:srgbClr val="D90528"/>
                          </a:solidFill>
                          <a:effectLst/>
                          <a:latin typeface="Arial" charset="0"/>
                          <a:ea typeface="+mn-ea"/>
                          <a:cs typeface="+mn-cs"/>
                        </a:rPr>
                        <a:t>Creation of the model of the FP     transformation  </a:t>
                      </a:r>
                      <a:endParaRPr kumimoji="0" lang="ru-RU" sz="1600" b="1" i="0" u="none" strike="noStrike" kern="1200" cap="none" normalizeH="0" baseline="0" dirty="0" smtClean="0">
                        <a:ln>
                          <a:noFill/>
                        </a:ln>
                        <a:solidFill>
                          <a:srgbClr val="D90528"/>
                        </a:solidFill>
                        <a:effectLst/>
                        <a:latin typeface="Arial" charset="0"/>
                        <a:ea typeface="+mn-ea"/>
                        <a:cs typeface="+mn-cs"/>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r h="64008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3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32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3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32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3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smtClean="0">
                          <a:ln>
                            <a:noFill/>
                          </a:ln>
                          <a:solidFill>
                            <a:srgbClr val="000099"/>
                          </a:solidFill>
                          <a:effectLst/>
                          <a:latin typeface="Arial" charset="0"/>
                        </a:rPr>
                        <a:t>Task</a:t>
                      </a:r>
                      <a:r>
                        <a:rPr kumimoji="0" lang="uk-UA" sz="1800" b="0" i="0" u="none" strike="noStrike" cap="none" normalizeH="0" baseline="0" dirty="0" smtClean="0">
                          <a:ln>
                            <a:noFill/>
                          </a:ln>
                          <a:solidFill>
                            <a:srgbClr val="000099"/>
                          </a:solidFill>
                          <a:effectLst/>
                          <a:latin typeface="Arial" charset="0"/>
                        </a:rPr>
                        <a:t> 5.</a:t>
                      </a:r>
                      <a:r>
                        <a:rPr kumimoji="0" lang="uk-UA" sz="1800" b="0" i="0" u="none" strike="noStrike" cap="none" normalizeH="0" baseline="0" dirty="0" smtClean="0">
                          <a:ln>
                            <a:noFill/>
                          </a:ln>
                          <a:solidFill>
                            <a:srgbClr val="F9F96D"/>
                          </a:solidFill>
                          <a:effectLst>
                            <a:outerShdw blurRad="38100" dist="38100" dir="2700000" algn="tl">
                              <a:srgbClr val="000000"/>
                            </a:outerShdw>
                          </a:effectLst>
                          <a:latin typeface="Comic Sans MS" pitchFamily="66" charset="0"/>
                        </a:rPr>
                        <a:t> </a:t>
                      </a:r>
                      <a:r>
                        <a:rPr kumimoji="0" lang="en-US" sz="1600" b="1" i="0" u="none" strike="noStrike" cap="none" normalizeH="0" baseline="0" dirty="0" smtClean="0">
                          <a:ln>
                            <a:noFill/>
                          </a:ln>
                          <a:solidFill>
                            <a:srgbClr val="CC6600"/>
                          </a:solidFill>
                          <a:effectLst/>
                          <a:latin typeface="Arial" charset="0"/>
                        </a:rPr>
                        <a:t>Long</a:t>
                      </a:r>
                      <a:r>
                        <a:rPr kumimoji="0" lang="uk-UA" sz="1600" b="1" i="0" u="none" strike="noStrike" cap="none" normalizeH="0" baseline="0" dirty="0" smtClean="0">
                          <a:ln>
                            <a:noFill/>
                          </a:ln>
                          <a:solidFill>
                            <a:srgbClr val="CC6600"/>
                          </a:solidFill>
                          <a:effectLst/>
                          <a:latin typeface="Arial" charset="0"/>
                        </a:rPr>
                        <a:t>-</a:t>
                      </a:r>
                      <a:r>
                        <a:rPr kumimoji="0" lang="en-US" sz="1600" b="1" i="0" u="none" strike="noStrike" cap="none" normalizeH="0" baseline="0" dirty="0" smtClean="0">
                          <a:ln>
                            <a:noFill/>
                          </a:ln>
                          <a:solidFill>
                            <a:srgbClr val="CC6600"/>
                          </a:solidFill>
                          <a:effectLst/>
                          <a:latin typeface="Arial" charset="0"/>
                        </a:rPr>
                        <a:t>term prognosis of the fuel dust behavior in Shelter</a:t>
                      </a:r>
                      <a:r>
                        <a:rPr kumimoji="0" lang="ru-RU" sz="1800" b="1" i="1" u="none" strike="noStrike" cap="none" normalizeH="0" baseline="0" dirty="0" smtClean="0">
                          <a:ln>
                            <a:noFill/>
                          </a:ln>
                          <a:solidFill>
                            <a:srgbClr val="CC6600"/>
                          </a:solidFill>
                          <a:effectLst>
                            <a:outerShdw blurRad="38100" dist="38100" dir="2700000" algn="tl">
                              <a:srgbClr val="000000"/>
                            </a:outerShdw>
                          </a:effectLst>
                          <a:latin typeface="Comic Sans MS" pitchFamily="66" charset="0"/>
                        </a:rPr>
                        <a:t> </a:t>
                      </a: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432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0" i="0" u="none" strike="noStrike" cap="none" normalizeH="0" baseline="0" smtClean="0">
                          <a:ln>
                            <a:noFill/>
                          </a:ln>
                          <a:solidFill>
                            <a:srgbClr val="000000"/>
                          </a:solidFill>
                          <a:effectLst/>
                          <a:latin typeface="Arial" charset="0"/>
                        </a:rPr>
                        <a:t>Quarter 1</a:t>
                      </a:r>
                      <a:r>
                        <a:rPr kumimoji="0" lang="ru-RU" sz="1200" b="0" i="0" u="none" strike="noStrike" cap="none" normalizeH="0" baseline="0" smtClean="0">
                          <a:ln>
                            <a:noFill/>
                          </a:ln>
                          <a:solidFill>
                            <a:srgbClr val="000000"/>
                          </a:solidFill>
                          <a:effectLst/>
                          <a:latin typeface="Arial" charset="0"/>
                        </a:rPr>
                        <a:t> </a:t>
                      </a: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0" i="0" u="none" strike="noStrike" cap="none" normalizeH="0" baseline="0" smtClean="0">
                          <a:ln>
                            <a:noFill/>
                          </a:ln>
                          <a:solidFill>
                            <a:srgbClr val="000000"/>
                          </a:solidFill>
                          <a:effectLst/>
                          <a:latin typeface="Arial" charset="0"/>
                        </a:rPr>
                        <a:t>Quarter 2</a:t>
                      </a:r>
                      <a:endParaRPr kumimoji="0" lang="ru-RU" sz="1200" b="0" i="0" u="none" strike="noStrike" cap="none" normalizeH="0" baseline="0" smtClean="0">
                        <a:ln>
                          <a:noFill/>
                        </a:ln>
                        <a:solidFill>
                          <a:srgbClr val="000000"/>
                        </a:solidFill>
                        <a:effectLst/>
                        <a:latin typeface="Arial"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0" i="0" u="none" strike="noStrike" cap="none" normalizeH="0" baseline="0" dirty="0" smtClean="0">
                          <a:ln>
                            <a:noFill/>
                          </a:ln>
                          <a:solidFill>
                            <a:srgbClr val="000000"/>
                          </a:solidFill>
                          <a:effectLst/>
                          <a:latin typeface="Arial" charset="0"/>
                        </a:rPr>
                        <a:t>Quarter 3</a:t>
                      </a:r>
                      <a:r>
                        <a:rPr kumimoji="0" lang="ru-RU" sz="1200" b="0" i="0" u="none" strike="noStrike" cap="none" normalizeH="0" baseline="0" dirty="0" smtClean="0">
                          <a:ln>
                            <a:noFill/>
                          </a:ln>
                          <a:solidFill>
                            <a:srgbClr val="000000"/>
                          </a:solidFill>
                          <a:effectLst/>
                          <a:latin typeface="Arial" charset="0"/>
                        </a:rPr>
                        <a:t> </a:t>
                      </a: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0" i="0" u="none" strike="noStrike" cap="none" normalizeH="0" baseline="0" smtClean="0">
                          <a:ln>
                            <a:noFill/>
                          </a:ln>
                          <a:solidFill>
                            <a:srgbClr val="000000"/>
                          </a:solidFill>
                          <a:effectLst/>
                          <a:latin typeface="Arial" charset="0"/>
                        </a:rPr>
                        <a:t>Quarter 4</a:t>
                      </a:r>
                      <a:r>
                        <a:rPr kumimoji="0" lang="ru-RU" sz="1200" b="0" i="0" u="none" strike="noStrike" cap="none" normalizeH="0" baseline="0" smtClean="0">
                          <a:ln>
                            <a:noFill/>
                          </a:ln>
                          <a:solidFill>
                            <a:srgbClr val="000000"/>
                          </a:solidFill>
                          <a:effectLst/>
                          <a:latin typeface="Arial" charset="0"/>
                        </a:rPr>
                        <a:t> </a:t>
                      </a: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0" i="0" u="none" strike="noStrike" cap="none" normalizeH="0" baseline="0" smtClean="0">
                          <a:ln>
                            <a:noFill/>
                          </a:ln>
                          <a:solidFill>
                            <a:srgbClr val="000000"/>
                          </a:solidFill>
                          <a:effectLst/>
                          <a:latin typeface="Arial" charset="0"/>
                        </a:rPr>
                        <a:t>Quarter 5</a:t>
                      </a:r>
                      <a:r>
                        <a:rPr kumimoji="0" lang="ru-RU" sz="1200" b="0" i="0" u="none" strike="noStrike" cap="none" normalizeH="0" baseline="0" smtClean="0">
                          <a:ln>
                            <a:noFill/>
                          </a:ln>
                          <a:solidFill>
                            <a:srgbClr val="000000"/>
                          </a:solidFill>
                          <a:effectLst/>
                          <a:latin typeface="Arial" charset="0"/>
                        </a:rPr>
                        <a:t> </a:t>
                      </a: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0" i="0" u="none" strike="noStrike" cap="none" normalizeH="0" baseline="0" smtClean="0">
                          <a:ln>
                            <a:noFill/>
                          </a:ln>
                          <a:solidFill>
                            <a:srgbClr val="000000"/>
                          </a:solidFill>
                          <a:effectLst/>
                          <a:latin typeface="Arial" charset="0"/>
                        </a:rPr>
                        <a:t>Quarter 6</a:t>
                      </a:r>
                      <a:r>
                        <a:rPr kumimoji="0" lang="ru-RU" sz="1200" b="0" i="0" u="none" strike="noStrike" cap="none" normalizeH="0" baseline="0" smtClean="0">
                          <a:ln>
                            <a:noFill/>
                          </a:ln>
                          <a:solidFill>
                            <a:srgbClr val="000000"/>
                          </a:solidFill>
                          <a:effectLst/>
                          <a:latin typeface="Arial" charset="0"/>
                        </a:rPr>
                        <a:t> </a:t>
                      </a: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0" i="0" u="none" strike="noStrike" cap="none" normalizeH="0" baseline="0" smtClean="0">
                          <a:ln>
                            <a:noFill/>
                          </a:ln>
                          <a:solidFill>
                            <a:srgbClr val="000000"/>
                          </a:solidFill>
                          <a:effectLst/>
                          <a:latin typeface="Arial" charset="0"/>
                        </a:rPr>
                        <a:t>Quarter 7</a:t>
                      </a:r>
                      <a:r>
                        <a:rPr kumimoji="0" lang="ru-RU" sz="1200" b="0" i="0" u="none" strike="noStrike" cap="none" normalizeH="0" baseline="0" smtClean="0">
                          <a:ln>
                            <a:noFill/>
                          </a:ln>
                          <a:solidFill>
                            <a:srgbClr val="000000"/>
                          </a:solidFill>
                          <a:effectLst/>
                          <a:latin typeface="Arial" charset="0"/>
                        </a:rPr>
                        <a:t> </a:t>
                      </a: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0" i="0" u="none" strike="noStrike" cap="none" normalizeH="0" baseline="0" smtClean="0">
                          <a:ln>
                            <a:noFill/>
                          </a:ln>
                          <a:solidFill>
                            <a:srgbClr val="000000"/>
                          </a:solidFill>
                          <a:effectLst/>
                          <a:latin typeface="Arial" charset="0"/>
                        </a:rPr>
                        <a:t>Quarter 8</a:t>
                      </a:r>
                      <a:endParaRPr kumimoji="0" lang="ru-RU" sz="1200" b="0" i="0" u="none" strike="noStrike" cap="none" normalizeH="0" baseline="0" smtClean="0">
                        <a:ln>
                          <a:noFill/>
                        </a:ln>
                        <a:solidFill>
                          <a:srgbClr val="000000"/>
                        </a:solidFill>
                        <a:effectLst/>
                        <a:latin typeface="Arial"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0" i="0" u="none" strike="noStrike" cap="none" normalizeH="0" baseline="0" smtClean="0">
                          <a:ln>
                            <a:noFill/>
                          </a:ln>
                          <a:solidFill>
                            <a:srgbClr val="000000"/>
                          </a:solidFill>
                          <a:effectLst/>
                          <a:latin typeface="Arial" charset="0"/>
                        </a:rPr>
                        <a:t>Quarter 9</a:t>
                      </a:r>
                      <a:r>
                        <a:rPr kumimoji="0" lang="ru-RU" sz="1200" b="0" i="0" u="none" strike="noStrike" cap="none" normalizeH="0" baseline="0" smtClean="0">
                          <a:ln>
                            <a:noFill/>
                          </a:ln>
                          <a:solidFill>
                            <a:srgbClr val="000000"/>
                          </a:solidFill>
                          <a:effectLst/>
                          <a:latin typeface="Arial" charset="0"/>
                        </a:rPr>
                        <a:t> </a:t>
                      </a: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0" i="0" u="none" strike="noStrike" cap="none" normalizeH="0" baseline="0" smtClean="0">
                          <a:ln>
                            <a:noFill/>
                          </a:ln>
                          <a:solidFill>
                            <a:srgbClr val="000000"/>
                          </a:solidFill>
                          <a:effectLst/>
                          <a:latin typeface="Arial" charset="0"/>
                        </a:rPr>
                        <a:t>Quarter10</a:t>
                      </a:r>
                      <a:r>
                        <a:rPr kumimoji="0" lang="ru-RU" sz="1200" b="0" i="0" u="none" strike="noStrike" cap="none" normalizeH="0" baseline="0" smtClean="0">
                          <a:ln>
                            <a:noFill/>
                          </a:ln>
                          <a:solidFill>
                            <a:srgbClr val="000000"/>
                          </a:solidFill>
                          <a:effectLst/>
                          <a:latin typeface="Arial" charset="0"/>
                        </a:rPr>
                        <a:t> </a:t>
                      </a: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bl>
          </a:graphicData>
        </a:graphic>
      </p:graphicFrame>
      <p:sp>
        <p:nvSpPr>
          <p:cNvPr id="8258" name="Rectangle 7"/>
          <p:cNvSpPr>
            <a:spLocks noChangeArrowheads="1"/>
          </p:cNvSpPr>
          <p:nvPr/>
        </p:nvSpPr>
        <p:spPr bwMode="auto">
          <a:xfrm>
            <a:off x="0" y="6427788"/>
            <a:ext cx="3478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endParaRPr lang="en-GB" sz="1200">
              <a:solidFill>
                <a:srgbClr val="A50021"/>
              </a:solidFill>
            </a:endParaRPr>
          </a:p>
          <a:p>
            <a:r>
              <a:rPr lang="en-GB" sz="1000"/>
              <a:t>15</a:t>
            </a:r>
            <a:r>
              <a:rPr lang="en-GB" sz="1000" baseline="30000"/>
              <a:t>th</a:t>
            </a:r>
            <a:r>
              <a:rPr lang="en-GB" sz="1000"/>
              <a:t> CEG-SAM meeting by PSI, Villigen, March 10-12, 2009</a:t>
            </a:r>
            <a:endParaRPr lang="ru-RU" sz="10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782FDE57-7D54-4B1D-B5E9-AC6CFE85DB7F}" type="slidenum">
              <a:rPr lang="ru-RU"/>
              <a:pPr>
                <a:defRPr/>
              </a:pPr>
              <a:t>6</a:t>
            </a:fld>
            <a:endParaRPr lang="ru-RU"/>
          </a:p>
        </p:txBody>
      </p:sp>
      <p:sp>
        <p:nvSpPr>
          <p:cNvPr id="9218" name="Text Box 4"/>
          <p:cNvSpPr txBox="1">
            <a:spLocks noChangeArrowheads="1"/>
          </p:cNvSpPr>
          <p:nvPr/>
        </p:nvSpPr>
        <p:spPr bwMode="auto">
          <a:xfrm>
            <a:off x="2195513" y="549275"/>
            <a:ext cx="3455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400">
                <a:solidFill>
                  <a:srgbClr val="000099"/>
                </a:solidFill>
                <a:latin typeface="Arial" charset="0"/>
              </a:rPr>
              <a:t>Main research methods:</a:t>
            </a:r>
            <a:endParaRPr lang="ru-RU" sz="2400">
              <a:solidFill>
                <a:srgbClr val="3E27E5"/>
              </a:solidFill>
              <a:latin typeface="Arial" charset="0"/>
            </a:endParaRPr>
          </a:p>
        </p:txBody>
      </p:sp>
      <p:sp>
        <p:nvSpPr>
          <p:cNvPr id="9219" name="Text Box 5"/>
          <p:cNvSpPr txBox="1">
            <a:spLocks noChangeArrowheads="1"/>
          </p:cNvSpPr>
          <p:nvPr/>
        </p:nvSpPr>
        <p:spPr bwMode="auto">
          <a:xfrm>
            <a:off x="1214438" y="1285875"/>
            <a:ext cx="4416425"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lnSpc>
                <a:spcPct val="150000"/>
              </a:lnSpc>
              <a:buClr>
                <a:srgbClr val="FF3300"/>
              </a:buClr>
              <a:buFont typeface="Wingdings" pitchFamily="2" charset="2"/>
              <a:buChar char="Ø"/>
            </a:pPr>
            <a:r>
              <a:rPr lang="ru-RU">
                <a:solidFill>
                  <a:srgbClr val="000000"/>
                </a:solidFill>
                <a:latin typeface="Arial" charset="0"/>
              </a:rPr>
              <a:t>  </a:t>
            </a:r>
            <a:r>
              <a:rPr lang="en-US">
                <a:solidFill>
                  <a:srgbClr val="000000"/>
                </a:solidFill>
                <a:latin typeface="Arial" charset="0"/>
              </a:rPr>
              <a:t>Radiochemical methods</a:t>
            </a:r>
            <a:r>
              <a:rPr lang="ru-RU">
                <a:solidFill>
                  <a:srgbClr val="000000"/>
                </a:solidFill>
                <a:latin typeface="Arial" charset="0"/>
              </a:rPr>
              <a:t> </a:t>
            </a:r>
          </a:p>
          <a:p>
            <a:pPr eaLnBrk="1" hangingPunct="1">
              <a:lnSpc>
                <a:spcPct val="150000"/>
              </a:lnSpc>
              <a:buClr>
                <a:srgbClr val="FF3300"/>
              </a:buClr>
              <a:buFont typeface="Wingdings" pitchFamily="2" charset="2"/>
              <a:buChar char="Ø"/>
            </a:pPr>
            <a:r>
              <a:rPr lang="ru-RU">
                <a:solidFill>
                  <a:srgbClr val="000000"/>
                </a:solidFill>
                <a:latin typeface="Arial" charset="0"/>
              </a:rPr>
              <a:t>  </a:t>
            </a:r>
            <a:r>
              <a:rPr lang="ru-RU">
                <a:solidFill>
                  <a:srgbClr val="000000"/>
                </a:solidFill>
                <a:latin typeface="Arial" charset="0"/>
                <a:sym typeface="Symbol" pitchFamily="18" charset="2"/>
              </a:rPr>
              <a:t></a:t>
            </a:r>
            <a:r>
              <a:rPr lang="en-US">
                <a:solidFill>
                  <a:srgbClr val="000000"/>
                </a:solidFill>
                <a:latin typeface="Arial" charset="0"/>
                <a:sym typeface="Symbol" pitchFamily="18" charset="2"/>
              </a:rPr>
              <a:t>-spectrometry</a:t>
            </a:r>
            <a:endParaRPr lang="ru-RU">
              <a:solidFill>
                <a:srgbClr val="000000"/>
              </a:solidFill>
              <a:latin typeface="Arial" charset="0"/>
              <a:sym typeface="Symbol" pitchFamily="18" charset="2"/>
            </a:endParaRPr>
          </a:p>
          <a:p>
            <a:pPr eaLnBrk="1" hangingPunct="1">
              <a:lnSpc>
                <a:spcPct val="150000"/>
              </a:lnSpc>
              <a:buClr>
                <a:srgbClr val="FF3300"/>
              </a:buClr>
              <a:buFont typeface="Wingdings" pitchFamily="2" charset="2"/>
              <a:buChar char="Ø"/>
            </a:pPr>
            <a:r>
              <a:rPr lang="ru-RU">
                <a:solidFill>
                  <a:srgbClr val="000000"/>
                </a:solidFill>
                <a:latin typeface="Arial" charset="0"/>
              </a:rPr>
              <a:t>  </a:t>
            </a:r>
            <a:r>
              <a:rPr lang="ru-RU">
                <a:solidFill>
                  <a:srgbClr val="000000"/>
                </a:solidFill>
                <a:latin typeface="Arial" charset="0"/>
                <a:sym typeface="Symbol" pitchFamily="18" charset="2"/>
              </a:rPr>
              <a:t></a:t>
            </a:r>
            <a:r>
              <a:rPr lang="en-US">
                <a:solidFill>
                  <a:srgbClr val="000000"/>
                </a:solidFill>
                <a:latin typeface="Arial" charset="0"/>
                <a:sym typeface="Symbol" pitchFamily="18" charset="2"/>
              </a:rPr>
              <a:t>-spectrometry</a:t>
            </a:r>
            <a:endParaRPr lang="ru-RU">
              <a:solidFill>
                <a:srgbClr val="000000"/>
              </a:solidFill>
              <a:latin typeface="Arial" charset="0"/>
              <a:sym typeface="Symbol" pitchFamily="18" charset="2"/>
            </a:endParaRPr>
          </a:p>
          <a:p>
            <a:pPr eaLnBrk="1" hangingPunct="1">
              <a:lnSpc>
                <a:spcPct val="150000"/>
              </a:lnSpc>
              <a:buClr>
                <a:srgbClr val="FF3300"/>
              </a:buClr>
              <a:buFont typeface="Wingdings" pitchFamily="2" charset="2"/>
              <a:buChar char="Ø"/>
            </a:pPr>
            <a:r>
              <a:rPr lang="ru-RU">
                <a:solidFill>
                  <a:srgbClr val="000000"/>
                </a:solidFill>
                <a:latin typeface="Arial" charset="0"/>
              </a:rPr>
              <a:t>  </a:t>
            </a:r>
            <a:r>
              <a:rPr lang="ru-RU">
                <a:solidFill>
                  <a:srgbClr val="000000"/>
                </a:solidFill>
                <a:latin typeface="Arial" charset="0"/>
                <a:sym typeface="Symbol" pitchFamily="18" charset="2"/>
              </a:rPr>
              <a:t></a:t>
            </a:r>
            <a:r>
              <a:rPr lang="en-US">
                <a:solidFill>
                  <a:srgbClr val="000000"/>
                </a:solidFill>
                <a:latin typeface="Arial" charset="0"/>
                <a:sym typeface="Symbol" pitchFamily="18" charset="2"/>
              </a:rPr>
              <a:t>-radiometry</a:t>
            </a:r>
            <a:endParaRPr lang="ru-RU">
              <a:solidFill>
                <a:srgbClr val="000000"/>
              </a:solidFill>
              <a:latin typeface="Arial" charset="0"/>
              <a:sym typeface="Symbol" pitchFamily="18" charset="2"/>
            </a:endParaRPr>
          </a:p>
          <a:p>
            <a:pPr eaLnBrk="1" hangingPunct="1">
              <a:lnSpc>
                <a:spcPct val="150000"/>
              </a:lnSpc>
              <a:buClr>
                <a:srgbClr val="FF3300"/>
              </a:buClr>
              <a:buFont typeface="Wingdings" pitchFamily="2" charset="2"/>
              <a:buChar char="Ø"/>
            </a:pPr>
            <a:r>
              <a:rPr lang="ru-RU">
                <a:solidFill>
                  <a:srgbClr val="000000"/>
                </a:solidFill>
                <a:latin typeface="Arial" charset="0"/>
              </a:rPr>
              <a:t>  </a:t>
            </a:r>
            <a:r>
              <a:rPr lang="en-US">
                <a:solidFill>
                  <a:srgbClr val="000000"/>
                </a:solidFill>
                <a:latin typeface="Arial" charset="0"/>
              </a:rPr>
              <a:t>Optical microscopy</a:t>
            </a:r>
            <a:endParaRPr lang="ru-RU">
              <a:solidFill>
                <a:srgbClr val="000000"/>
              </a:solidFill>
              <a:latin typeface="Arial" charset="0"/>
            </a:endParaRPr>
          </a:p>
          <a:p>
            <a:pPr eaLnBrk="1" hangingPunct="1">
              <a:lnSpc>
                <a:spcPct val="150000"/>
              </a:lnSpc>
              <a:buClr>
                <a:srgbClr val="FF3300"/>
              </a:buClr>
              <a:buFont typeface="Wingdings" pitchFamily="2" charset="2"/>
              <a:buChar char="Ø"/>
            </a:pPr>
            <a:r>
              <a:rPr lang="ru-RU">
                <a:solidFill>
                  <a:srgbClr val="000000"/>
                </a:solidFill>
                <a:latin typeface="Arial" charset="0"/>
              </a:rPr>
              <a:t>  </a:t>
            </a:r>
            <a:r>
              <a:rPr lang="en-US">
                <a:solidFill>
                  <a:srgbClr val="000000"/>
                </a:solidFill>
                <a:latin typeface="Arial" charset="0"/>
              </a:rPr>
              <a:t>Micro- X-ray-spectra method</a:t>
            </a:r>
          </a:p>
          <a:p>
            <a:pPr eaLnBrk="1" hangingPunct="1">
              <a:lnSpc>
                <a:spcPct val="150000"/>
              </a:lnSpc>
              <a:buClr>
                <a:srgbClr val="FF3300"/>
              </a:buClr>
              <a:buFont typeface="Wingdings" pitchFamily="2" charset="2"/>
              <a:buChar char="Ø"/>
            </a:pPr>
            <a:r>
              <a:rPr lang="ru-RU">
                <a:solidFill>
                  <a:srgbClr val="000000"/>
                </a:solidFill>
                <a:latin typeface="Arial" charset="0"/>
              </a:rPr>
              <a:t>  </a:t>
            </a:r>
            <a:r>
              <a:rPr lang="en-US">
                <a:solidFill>
                  <a:srgbClr val="000000"/>
                </a:solidFill>
                <a:latin typeface="Arial" charset="0"/>
              </a:rPr>
              <a:t>Electronic microscopy</a:t>
            </a:r>
            <a:endParaRPr lang="ru-RU">
              <a:solidFill>
                <a:srgbClr val="000000"/>
              </a:solidFill>
              <a:latin typeface="Arial" charset="0"/>
            </a:endParaRPr>
          </a:p>
          <a:p>
            <a:pPr eaLnBrk="1" hangingPunct="1">
              <a:lnSpc>
                <a:spcPct val="150000"/>
              </a:lnSpc>
              <a:buClr>
                <a:srgbClr val="FF3300"/>
              </a:buClr>
              <a:buFont typeface="Wingdings" pitchFamily="2" charset="2"/>
              <a:buChar char="Ø"/>
            </a:pPr>
            <a:r>
              <a:rPr lang="ru-RU">
                <a:solidFill>
                  <a:srgbClr val="000000"/>
                </a:solidFill>
                <a:latin typeface="Arial" charset="0"/>
              </a:rPr>
              <a:t>  </a:t>
            </a:r>
            <a:r>
              <a:rPr lang="en-US">
                <a:solidFill>
                  <a:srgbClr val="000000"/>
                </a:solidFill>
                <a:latin typeface="Arial" charset="0"/>
              </a:rPr>
              <a:t>Autoradiography </a:t>
            </a:r>
            <a:endParaRPr lang="ru-RU">
              <a:solidFill>
                <a:srgbClr val="000000"/>
              </a:solidFill>
              <a:latin typeface="Arial" charset="0"/>
            </a:endParaRPr>
          </a:p>
          <a:p>
            <a:pPr eaLnBrk="1" hangingPunct="1">
              <a:lnSpc>
                <a:spcPct val="150000"/>
              </a:lnSpc>
              <a:buClr>
                <a:srgbClr val="FF3300"/>
              </a:buClr>
              <a:buFont typeface="Wingdings" pitchFamily="2" charset="2"/>
              <a:buChar char="Ø"/>
            </a:pPr>
            <a:r>
              <a:rPr lang="ru-RU">
                <a:solidFill>
                  <a:srgbClr val="000000"/>
                </a:solidFill>
                <a:latin typeface="Arial" charset="0"/>
              </a:rPr>
              <a:t>  </a:t>
            </a:r>
            <a:r>
              <a:rPr lang="en-US">
                <a:solidFill>
                  <a:srgbClr val="000000"/>
                </a:solidFill>
                <a:latin typeface="Arial" charset="0"/>
              </a:rPr>
              <a:t>Method of the dielectric track detectors</a:t>
            </a:r>
          </a:p>
          <a:p>
            <a:pPr eaLnBrk="1" hangingPunct="1">
              <a:lnSpc>
                <a:spcPct val="150000"/>
              </a:lnSpc>
              <a:buClr>
                <a:srgbClr val="FF3300"/>
              </a:buClr>
              <a:buFont typeface="Wingdings" pitchFamily="2" charset="2"/>
              <a:buChar char="Ø"/>
            </a:pPr>
            <a:r>
              <a:rPr lang="ru-RU">
                <a:solidFill>
                  <a:srgbClr val="000000"/>
                </a:solidFill>
                <a:latin typeface="Arial" charset="0"/>
              </a:rPr>
              <a:t>  </a:t>
            </a:r>
            <a:r>
              <a:rPr lang="en-US">
                <a:solidFill>
                  <a:srgbClr val="000000"/>
                </a:solidFill>
                <a:latin typeface="Arial" charset="0"/>
              </a:rPr>
              <a:t>Statistical analysis</a:t>
            </a:r>
            <a:endParaRPr lang="ru-RU">
              <a:solidFill>
                <a:srgbClr val="000000"/>
              </a:solidFill>
              <a:latin typeface="Arial" charset="0"/>
            </a:endParaRPr>
          </a:p>
        </p:txBody>
      </p:sp>
      <p:sp>
        <p:nvSpPr>
          <p:cNvPr id="9220" name="Rectangle 7"/>
          <p:cNvSpPr>
            <a:spLocks noChangeArrowheads="1"/>
          </p:cNvSpPr>
          <p:nvPr/>
        </p:nvSpPr>
        <p:spPr bwMode="auto">
          <a:xfrm>
            <a:off x="0" y="6427788"/>
            <a:ext cx="3478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endParaRPr lang="en-GB" sz="1200">
              <a:solidFill>
                <a:srgbClr val="A50021"/>
              </a:solidFill>
            </a:endParaRPr>
          </a:p>
          <a:p>
            <a:r>
              <a:rPr lang="en-GB" sz="1000"/>
              <a:t>15</a:t>
            </a:r>
            <a:r>
              <a:rPr lang="en-GB" sz="1000" baseline="30000"/>
              <a:t>th</a:t>
            </a:r>
            <a:r>
              <a:rPr lang="en-GB" sz="1000"/>
              <a:t> CEG-SAM meeting by PSI, Villigen, March 10-12, 2009</a:t>
            </a:r>
            <a:endParaRPr lang="ru-RU" sz="10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00C55AF9-C340-4872-A96D-C4249A12ED67}" type="slidenum">
              <a:rPr lang="ru-RU"/>
              <a:pPr>
                <a:defRPr/>
              </a:pPr>
              <a:t>7</a:t>
            </a:fld>
            <a:endParaRPr lang="ru-RU"/>
          </a:p>
        </p:txBody>
      </p:sp>
      <p:sp>
        <p:nvSpPr>
          <p:cNvPr id="25603" name="Rectangle 3"/>
          <p:cNvSpPr>
            <a:spLocks noGrp="1" noChangeArrowheads="1"/>
          </p:cNvSpPr>
          <p:nvPr>
            <p:ph idx="4294967295"/>
          </p:nvPr>
        </p:nvSpPr>
        <p:spPr>
          <a:xfrm>
            <a:off x="428625" y="2143125"/>
            <a:ext cx="8424863" cy="3095625"/>
          </a:xfrm>
        </p:spPr>
        <p:txBody>
          <a:bodyPr>
            <a:normAutofit/>
          </a:bodyPr>
          <a:lstStyle/>
          <a:p>
            <a:pPr eaLnBrk="1" hangingPunct="1">
              <a:lnSpc>
                <a:spcPct val="110000"/>
              </a:lnSpc>
              <a:buClr>
                <a:srgbClr val="FF3300"/>
              </a:buClr>
              <a:buSzTx/>
              <a:buFont typeface="Wingdings" pitchFamily="2" charset="2"/>
              <a:buChar char="ь"/>
              <a:defRPr/>
            </a:pPr>
            <a:r>
              <a:rPr lang="en-US" sz="2000" smtClean="0">
                <a:solidFill>
                  <a:srgbClr val="000000"/>
                </a:solidFill>
                <a:effectLst/>
                <a:latin typeface="Arial" charset="0"/>
              </a:rPr>
              <a:t>To update the review of particles data by the recently obtained data and to identify gaps in knowledge about their formation.</a:t>
            </a:r>
          </a:p>
          <a:p>
            <a:pPr eaLnBrk="1" hangingPunct="1">
              <a:lnSpc>
                <a:spcPct val="60000"/>
              </a:lnSpc>
              <a:buFont typeface="Wingdings" pitchFamily="2" charset="2"/>
              <a:buNone/>
              <a:defRPr/>
            </a:pPr>
            <a:endParaRPr lang="en-US" sz="2000" smtClean="0">
              <a:solidFill>
                <a:srgbClr val="000000"/>
              </a:solidFill>
              <a:effectLst/>
              <a:latin typeface="Arial" charset="0"/>
            </a:endParaRPr>
          </a:p>
          <a:p>
            <a:pPr eaLnBrk="1" hangingPunct="1">
              <a:lnSpc>
                <a:spcPct val="110000"/>
              </a:lnSpc>
              <a:buClr>
                <a:srgbClr val="FF3300"/>
              </a:buClr>
              <a:buSzTx/>
              <a:buFont typeface="Wingdings" pitchFamily="2" charset="2"/>
              <a:buChar char="ь"/>
              <a:defRPr/>
            </a:pPr>
            <a:r>
              <a:rPr lang="en-US" sz="2000" smtClean="0">
                <a:solidFill>
                  <a:srgbClr val="000000"/>
                </a:solidFill>
                <a:effectLst/>
                <a:latin typeface="Arial" charset="0"/>
              </a:rPr>
              <a:t>Examination of formation mechanisms of the Chernobyl FP, physical-chemical characteristics &amp; CFP classification.</a:t>
            </a:r>
          </a:p>
          <a:p>
            <a:pPr eaLnBrk="1" hangingPunct="1">
              <a:lnSpc>
                <a:spcPct val="60000"/>
              </a:lnSpc>
              <a:buFont typeface="Wingdings" pitchFamily="2" charset="2"/>
              <a:buNone/>
              <a:defRPr/>
            </a:pPr>
            <a:endParaRPr lang="en-US" sz="2000" smtClean="0">
              <a:solidFill>
                <a:srgbClr val="000000"/>
              </a:solidFill>
              <a:effectLst/>
              <a:latin typeface="Arial" charset="0"/>
            </a:endParaRPr>
          </a:p>
          <a:p>
            <a:pPr eaLnBrk="1" hangingPunct="1">
              <a:lnSpc>
                <a:spcPct val="110000"/>
              </a:lnSpc>
              <a:buClr>
                <a:srgbClr val="FF3300"/>
              </a:buClr>
              <a:buSzTx/>
              <a:buFont typeface="Wingdings" pitchFamily="2" charset="2"/>
              <a:buChar char="ь"/>
              <a:defRPr/>
            </a:pPr>
            <a:r>
              <a:rPr lang="en-US" sz="2000" smtClean="0">
                <a:solidFill>
                  <a:srgbClr val="000000"/>
                </a:solidFill>
                <a:effectLst/>
                <a:latin typeface="Arial" charset="0"/>
              </a:rPr>
              <a:t>This will include analysis of the samples of fuel, CFP, FCMs and sediments collected from the basement of the Shelter</a:t>
            </a:r>
            <a:endParaRPr lang="en-US" sz="2000" smtClean="0">
              <a:latin typeface="Comic Sans MS" pitchFamily="66" charset="0"/>
            </a:endParaRPr>
          </a:p>
          <a:p>
            <a:pPr eaLnBrk="1" hangingPunct="1">
              <a:lnSpc>
                <a:spcPct val="60000"/>
              </a:lnSpc>
              <a:buFont typeface="Wingdings" pitchFamily="2" charset="2"/>
              <a:buNone/>
              <a:defRPr/>
            </a:pPr>
            <a:endParaRPr lang="ru-RU" sz="2400" smtClean="0">
              <a:latin typeface="Comic Sans MS" pitchFamily="66" charset="0"/>
            </a:endParaRPr>
          </a:p>
        </p:txBody>
      </p:sp>
      <p:sp>
        <p:nvSpPr>
          <p:cNvPr id="10243" name="Text Box 6"/>
          <p:cNvSpPr txBox="1">
            <a:spLocks noChangeArrowheads="1"/>
          </p:cNvSpPr>
          <p:nvPr/>
        </p:nvSpPr>
        <p:spPr bwMode="auto">
          <a:xfrm>
            <a:off x="3255963" y="300038"/>
            <a:ext cx="1155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400">
                <a:solidFill>
                  <a:srgbClr val="3E27E5"/>
                </a:solidFill>
                <a:latin typeface="Arial" charset="0"/>
              </a:rPr>
              <a:t>1</a:t>
            </a:r>
            <a:r>
              <a:rPr lang="en-US" sz="2400" u="sng" baseline="30000">
                <a:solidFill>
                  <a:srgbClr val="3E27E5"/>
                </a:solidFill>
                <a:latin typeface="Arial" charset="0"/>
              </a:rPr>
              <a:t>st</a:t>
            </a:r>
            <a:r>
              <a:rPr lang="en-US" sz="2400">
                <a:solidFill>
                  <a:srgbClr val="3E27E5"/>
                </a:solidFill>
                <a:latin typeface="Arial" charset="0"/>
              </a:rPr>
              <a:t> task</a:t>
            </a:r>
            <a:endParaRPr lang="ru-RU" sz="2400">
              <a:solidFill>
                <a:srgbClr val="3E27E5"/>
              </a:solidFill>
              <a:latin typeface="Arial" charset="0"/>
            </a:endParaRPr>
          </a:p>
        </p:txBody>
      </p:sp>
      <p:sp>
        <p:nvSpPr>
          <p:cNvPr id="10244" name="Text Box 7"/>
          <p:cNvSpPr txBox="1">
            <a:spLocks noChangeArrowheads="1"/>
          </p:cNvSpPr>
          <p:nvPr/>
        </p:nvSpPr>
        <p:spPr bwMode="auto">
          <a:xfrm>
            <a:off x="214313" y="1071563"/>
            <a:ext cx="84978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b="1" u="sng">
                <a:solidFill>
                  <a:srgbClr val="3E27E5"/>
                </a:solidFill>
                <a:latin typeface="Arial" charset="0"/>
              </a:rPr>
              <a:t>The first task of the project is classification and generalization of available data on fuel particles</a:t>
            </a:r>
            <a:endParaRPr lang="ru-RU" b="1" u="sng">
              <a:solidFill>
                <a:srgbClr val="3E27E5"/>
              </a:solidFill>
              <a:latin typeface="Arial" charset="0"/>
            </a:endParaRPr>
          </a:p>
        </p:txBody>
      </p:sp>
      <p:sp>
        <p:nvSpPr>
          <p:cNvPr id="10245" name="Rectangle 7"/>
          <p:cNvSpPr>
            <a:spLocks noChangeArrowheads="1"/>
          </p:cNvSpPr>
          <p:nvPr/>
        </p:nvSpPr>
        <p:spPr bwMode="auto">
          <a:xfrm>
            <a:off x="0" y="6427788"/>
            <a:ext cx="3478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endParaRPr lang="en-GB" sz="1200">
              <a:solidFill>
                <a:srgbClr val="A50021"/>
              </a:solidFill>
            </a:endParaRPr>
          </a:p>
          <a:p>
            <a:r>
              <a:rPr lang="en-GB" sz="1000"/>
              <a:t>15</a:t>
            </a:r>
            <a:r>
              <a:rPr lang="en-GB" sz="1000" baseline="30000"/>
              <a:t>th</a:t>
            </a:r>
            <a:r>
              <a:rPr lang="en-GB" sz="1000"/>
              <a:t> CEG-SAM meeting by PSI, Villigen, March 10-12, 2009</a:t>
            </a:r>
            <a:endParaRPr lang="ru-RU" sz="10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6"/>
          <p:cNvSpPr>
            <a:spLocks noGrp="1" noChangeArrowheads="1"/>
          </p:cNvSpPr>
          <p:nvPr>
            <p:ph type="sldNum" sz="quarter" idx="12"/>
          </p:nvPr>
        </p:nvSpPr>
        <p:spPr>
          <a:ln/>
        </p:spPr>
        <p:txBody>
          <a:bodyPr/>
          <a:lstStyle/>
          <a:p>
            <a:pPr>
              <a:defRPr/>
            </a:pPr>
            <a:fld id="{55D94899-FB7B-4D77-8B77-C7D7A0D4BFFC}" type="slidenum">
              <a:rPr lang="ru-RU"/>
              <a:pPr>
                <a:defRPr/>
              </a:pPr>
              <a:t>8</a:t>
            </a:fld>
            <a:endParaRPr lang="ru-RU"/>
          </a:p>
        </p:txBody>
      </p:sp>
      <p:sp>
        <p:nvSpPr>
          <p:cNvPr id="13314" name="Rectangle 2"/>
          <p:cNvSpPr>
            <a:spLocks noChangeArrowheads="1"/>
          </p:cNvSpPr>
          <p:nvPr/>
        </p:nvSpPr>
        <p:spPr bwMode="auto">
          <a:xfrm>
            <a:off x="0" y="333375"/>
            <a:ext cx="9317038" cy="701675"/>
          </a:xfrm>
          <a:prstGeom prst="rect">
            <a:avLst/>
          </a:prstGeom>
          <a:noFill/>
          <a:ln w="9525">
            <a:noFill/>
            <a:miter lim="800000"/>
            <a:headEnd/>
            <a:tailEnd/>
          </a:ln>
          <a:effectLst/>
        </p:spPr>
        <p:txBody>
          <a:bodyPr>
            <a:spAutoFit/>
          </a:bodyPr>
          <a:lstStyle/>
          <a:p>
            <a:pPr>
              <a:defRPr/>
            </a:pPr>
            <a:r>
              <a:rPr lang="en-US" sz="2000">
                <a:solidFill>
                  <a:srgbClr val="000099"/>
                </a:solidFill>
                <a:latin typeface="Arial" charset="0"/>
              </a:rPr>
              <a:t>3 types of FP according to their dissolution rates under natural conditions:</a:t>
            </a:r>
            <a:r>
              <a:rPr lang="en-US" sz="2000">
                <a:solidFill>
                  <a:srgbClr val="993366"/>
                </a:solidFill>
                <a:effectLst>
                  <a:outerShdw blurRad="38100" dist="38100" dir="2700000" algn="tl">
                    <a:srgbClr val="000000"/>
                  </a:outerShdw>
                </a:effectLst>
                <a:latin typeface="Arial" charset="0"/>
              </a:rPr>
              <a:t>  </a:t>
            </a:r>
            <a:br>
              <a:rPr lang="en-US" sz="2000">
                <a:solidFill>
                  <a:srgbClr val="993366"/>
                </a:solidFill>
                <a:effectLst>
                  <a:outerShdw blurRad="38100" dist="38100" dir="2700000" algn="tl">
                    <a:srgbClr val="000000"/>
                  </a:outerShdw>
                </a:effectLst>
                <a:latin typeface="Arial" charset="0"/>
              </a:rPr>
            </a:br>
            <a:endParaRPr lang="ru-RU" sz="2000">
              <a:solidFill>
                <a:srgbClr val="993366"/>
              </a:solidFill>
              <a:effectLst>
                <a:outerShdw blurRad="38100" dist="38100" dir="2700000" algn="tl">
                  <a:srgbClr val="000000"/>
                </a:outerShdw>
              </a:effectLst>
              <a:latin typeface="Arial" charset="0"/>
            </a:endParaRPr>
          </a:p>
        </p:txBody>
      </p:sp>
      <p:sp>
        <p:nvSpPr>
          <p:cNvPr id="11267" name="Rectangle 7"/>
          <p:cNvSpPr>
            <a:spLocks noChangeArrowheads="1"/>
          </p:cNvSpPr>
          <p:nvPr/>
        </p:nvSpPr>
        <p:spPr bwMode="auto">
          <a:xfrm>
            <a:off x="1930400" y="2244725"/>
            <a:ext cx="190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600">
                <a:solidFill>
                  <a:srgbClr val="000000"/>
                </a:solidFill>
                <a:latin typeface="Times New Roman" pitchFamily="18" charset="0"/>
              </a:rPr>
              <a:t> </a:t>
            </a:r>
            <a:endParaRPr lang="ru-RU">
              <a:latin typeface="Arial" charset="0"/>
            </a:endParaRPr>
          </a:p>
        </p:txBody>
      </p:sp>
      <p:sp>
        <p:nvSpPr>
          <p:cNvPr id="11268" name="Rectangle 13"/>
          <p:cNvSpPr>
            <a:spLocks noChangeArrowheads="1"/>
          </p:cNvSpPr>
          <p:nvPr/>
        </p:nvSpPr>
        <p:spPr bwMode="auto">
          <a:xfrm>
            <a:off x="3421063" y="1349375"/>
            <a:ext cx="69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2000" b="1">
                <a:solidFill>
                  <a:srgbClr val="000000"/>
                </a:solidFill>
                <a:latin typeface="Arial" charset="0"/>
              </a:rPr>
              <a:t> </a:t>
            </a:r>
            <a:endParaRPr lang="ru-RU">
              <a:latin typeface="Arial" charset="0"/>
            </a:endParaRPr>
          </a:p>
        </p:txBody>
      </p:sp>
      <p:sp>
        <p:nvSpPr>
          <p:cNvPr id="11269" name="Rectangle 14"/>
          <p:cNvSpPr>
            <a:spLocks noChangeArrowheads="1"/>
          </p:cNvSpPr>
          <p:nvPr/>
        </p:nvSpPr>
        <p:spPr bwMode="auto">
          <a:xfrm>
            <a:off x="3022600" y="1635125"/>
            <a:ext cx="190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600">
                <a:solidFill>
                  <a:srgbClr val="000000"/>
                </a:solidFill>
                <a:latin typeface="Times New Roman" pitchFamily="18" charset="0"/>
              </a:rPr>
              <a:t> </a:t>
            </a:r>
            <a:endParaRPr lang="ru-RU">
              <a:latin typeface="Arial" charset="0"/>
            </a:endParaRPr>
          </a:p>
        </p:txBody>
      </p:sp>
      <p:sp>
        <p:nvSpPr>
          <p:cNvPr id="12301" name="Rectangle 15"/>
          <p:cNvSpPr>
            <a:spLocks noChangeArrowheads="1"/>
          </p:cNvSpPr>
          <p:nvPr/>
        </p:nvSpPr>
        <p:spPr bwMode="auto">
          <a:xfrm>
            <a:off x="2916238" y="1700213"/>
            <a:ext cx="838200" cy="168275"/>
          </a:xfrm>
          <a:prstGeom prst="rect">
            <a:avLst/>
          </a:prstGeom>
          <a:noFill/>
          <a:ln w="9525">
            <a:noFill/>
            <a:miter lim="800000"/>
            <a:headEnd/>
            <a:tailEnd/>
          </a:ln>
        </p:spPr>
        <p:txBody>
          <a:bodyPr wrap="none" lIns="0" tIns="0" rIns="0" bIns="0">
            <a:spAutoFit/>
          </a:bodyPr>
          <a:lstStyle/>
          <a:p>
            <a:pPr>
              <a:defRPr/>
            </a:pPr>
            <a:r>
              <a:rPr lang="en-US" sz="1100" b="1">
                <a:solidFill>
                  <a:srgbClr val="FFFF00"/>
                </a:solidFill>
                <a:effectLst>
                  <a:outerShdw blurRad="38100" dist="38100" dir="2700000" algn="tl">
                    <a:srgbClr val="000000"/>
                  </a:outerShdw>
                </a:effectLst>
                <a:latin typeface="Arial" charset="0"/>
              </a:rPr>
              <a:t>Super stable</a:t>
            </a:r>
            <a:endParaRPr lang="ru-RU">
              <a:solidFill>
                <a:srgbClr val="FFFF00"/>
              </a:solidFill>
              <a:effectLst>
                <a:outerShdw blurRad="38100" dist="38100" dir="2700000" algn="tl">
                  <a:srgbClr val="000000"/>
                </a:outerShdw>
              </a:effectLst>
              <a:latin typeface="Arial" charset="0"/>
            </a:endParaRPr>
          </a:p>
        </p:txBody>
      </p:sp>
      <p:sp>
        <p:nvSpPr>
          <p:cNvPr id="11271" name="Rectangle 16"/>
          <p:cNvSpPr>
            <a:spLocks noChangeArrowheads="1"/>
          </p:cNvSpPr>
          <p:nvPr/>
        </p:nvSpPr>
        <p:spPr bwMode="auto">
          <a:xfrm>
            <a:off x="3678238" y="1714500"/>
            <a:ext cx="381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100" b="1">
                <a:solidFill>
                  <a:srgbClr val="000000"/>
                </a:solidFill>
                <a:latin typeface="Arial" charset="0"/>
              </a:rPr>
              <a:t> </a:t>
            </a:r>
            <a:endParaRPr lang="ru-RU">
              <a:latin typeface="Arial" charset="0"/>
            </a:endParaRPr>
          </a:p>
        </p:txBody>
      </p:sp>
      <p:sp>
        <p:nvSpPr>
          <p:cNvPr id="11272" name="Rectangle 17"/>
          <p:cNvSpPr>
            <a:spLocks noChangeArrowheads="1"/>
          </p:cNvSpPr>
          <p:nvPr/>
        </p:nvSpPr>
        <p:spPr bwMode="auto">
          <a:xfrm>
            <a:off x="612775" y="1343025"/>
            <a:ext cx="3175"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DE">
              <a:latin typeface="Arial" charset="0"/>
            </a:endParaRPr>
          </a:p>
        </p:txBody>
      </p:sp>
      <p:sp>
        <p:nvSpPr>
          <p:cNvPr id="11273" name="Rectangle 18"/>
          <p:cNvSpPr>
            <a:spLocks noChangeArrowheads="1"/>
          </p:cNvSpPr>
          <p:nvPr/>
        </p:nvSpPr>
        <p:spPr bwMode="auto">
          <a:xfrm>
            <a:off x="612775" y="1343025"/>
            <a:ext cx="3175"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DE">
              <a:latin typeface="Arial" charset="0"/>
            </a:endParaRPr>
          </a:p>
        </p:txBody>
      </p:sp>
      <p:sp>
        <p:nvSpPr>
          <p:cNvPr id="11274" name="Rectangle 20"/>
          <p:cNvSpPr>
            <a:spLocks noChangeArrowheads="1"/>
          </p:cNvSpPr>
          <p:nvPr/>
        </p:nvSpPr>
        <p:spPr bwMode="auto">
          <a:xfrm>
            <a:off x="2239963" y="1343025"/>
            <a:ext cx="3175"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DE">
              <a:latin typeface="Arial" charset="0"/>
            </a:endParaRPr>
          </a:p>
        </p:txBody>
      </p:sp>
      <p:sp>
        <p:nvSpPr>
          <p:cNvPr id="11275" name="Rectangle 22"/>
          <p:cNvSpPr>
            <a:spLocks noChangeArrowheads="1"/>
          </p:cNvSpPr>
          <p:nvPr/>
        </p:nvSpPr>
        <p:spPr bwMode="auto">
          <a:xfrm>
            <a:off x="3803650" y="1343025"/>
            <a:ext cx="3175"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DE">
              <a:latin typeface="Arial" charset="0"/>
            </a:endParaRPr>
          </a:p>
        </p:txBody>
      </p:sp>
      <p:sp>
        <p:nvSpPr>
          <p:cNvPr id="11276" name="Rectangle 23"/>
          <p:cNvSpPr>
            <a:spLocks noChangeArrowheads="1"/>
          </p:cNvSpPr>
          <p:nvPr/>
        </p:nvSpPr>
        <p:spPr bwMode="auto">
          <a:xfrm>
            <a:off x="3803650" y="1343025"/>
            <a:ext cx="3175"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DE">
              <a:latin typeface="Arial" charset="0"/>
            </a:endParaRPr>
          </a:p>
        </p:txBody>
      </p:sp>
      <p:sp>
        <p:nvSpPr>
          <p:cNvPr id="11277" name="Rectangle 24"/>
          <p:cNvSpPr>
            <a:spLocks noChangeArrowheads="1"/>
          </p:cNvSpPr>
          <p:nvPr/>
        </p:nvSpPr>
        <p:spPr bwMode="auto">
          <a:xfrm>
            <a:off x="612775" y="1346200"/>
            <a:ext cx="3175" cy="9620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DE">
              <a:latin typeface="Arial" charset="0"/>
            </a:endParaRPr>
          </a:p>
        </p:txBody>
      </p:sp>
      <p:sp>
        <p:nvSpPr>
          <p:cNvPr id="11278" name="Rectangle 28"/>
          <p:cNvSpPr>
            <a:spLocks noChangeArrowheads="1"/>
          </p:cNvSpPr>
          <p:nvPr/>
        </p:nvSpPr>
        <p:spPr bwMode="auto">
          <a:xfrm>
            <a:off x="1685925" y="3014663"/>
            <a:ext cx="190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600">
                <a:solidFill>
                  <a:srgbClr val="000000"/>
                </a:solidFill>
                <a:latin typeface="Times New Roman" pitchFamily="18" charset="0"/>
              </a:rPr>
              <a:t> </a:t>
            </a:r>
            <a:endParaRPr lang="ru-RU">
              <a:latin typeface="Arial" charset="0"/>
            </a:endParaRPr>
          </a:p>
        </p:txBody>
      </p:sp>
      <p:sp>
        <p:nvSpPr>
          <p:cNvPr id="11279" name="Rectangle 29"/>
          <p:cNvSpPr>
            <a:spLocks noChangeArrowheads="1"/>
          </p:cNvSpPr>
          <p:nvPr/>
        </p:nvSpPr>
        <p:spPr bwMode="auto">
          <a:xfrm>
            <a:off x="3022600" y="2312988"/>
            <a:ext cx="190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600">
                <a:solidFill>
                  <a:srgbClr val="000000"/>
                </a:solidFill>
                <a:latin typeface="Times New Roman" pitchFamily="18" charset="0"/>
              </a:rPr>
              <a:t> </a:t>
            </a:r>
            <a:endParaRPr lang="ru-RU">
              <a:latin typeface="Arial" charset="0"/>
            </a:endParaRPr>
          </a:p>
        </p:txBody>
      </p:sp>
      <p:sp>
        <p:nvSpPr>
          <p:cNvPr id="11280" name="Rectangle 30"/>
          <p:cNvSpPr>
            <a:spLocks noChangeArrowheads="1"/>
          </p:cNvSpPr>
          <p:nvPr/>
        </p:nvSpPr>
        <p:spPr bwMode="auto">
          <a:xfrm>
            <a:off x="612775" y="2308225"/>
            <a:ext cx="3175"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DE">
              <a:latin typeface="Arial" charset="0"/>
            </a:endParaRPr>
          </a:p>
        </p:txBody>
      </p:sp>
      <p:sp>
        <p:nvSpPr>
          <p:cNvPr id="11281" name="Rectangle 31"/>
          <p:cNvSpPr>
            <a:spLocks noChangeArrowheads="1"/>
          </p:cNvSpPr>
          <p:nvPr/>
        </p:nvSpPr>
        <p:spPr bwMode="auto">
          <a:xfrm>
            <a:off x="615950" y="2308225"/>
            <a:ext cx="1624013"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DE">
              <a:latin typeface="Arial" charset="0"/>
            </a:endParaRPr>
          </a:p>
        </p:txBody>
      </p:sp>
      <p:sp>
        <p:nvSpPr>
          <p:cNvPr id="11282" name="Rectangle 32"/>
          <p:cNvSpPr>
            <a:spLocks noChangeArrowheads="1"/>
          </p:cNvSpPr>
          <p:nvPr/>
        </p:nvSpPr>
        <p:spPr bwMode="auto">
          <a:xfrm>
            <a:off x="2239963" y="2308225"/>
            <a:ext cx="3175"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DE">
              <a:latin typeface="Arial" charset="0"/>
            </a:endParaRPr>
          </a:p>
        </p:txBody>
      </p:sp>
      <p:sp>
        <p:nvSpPr>
          <p:cNvPr id="11283" name="Rectangle 34"/>
          <p:cNvSpPr>
            <a:spLocks noChangeArrowheads="1"/>
          </p:cNvSpPr>
          <p:nvPr/>
        </p:nvSpPr>
        <p:spPr bwMode="auto">
          <a:xfrm>
            <a:off x="3803650" y="2308225"/>
            <a:ext cx="3175"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DE">
              <a:latin typeface="Arial" charset="0"/>
            </a:endParaRPr>
          </a:p>
        </p:txBody>
      </p:sp>
      <p:sp>
        <p:nvSpPr>
          <p:cNvPr id="11284" name="Rectangle 39"/>
          <p:cNvSpPr>
            <a:spLocks noChangeArrowheads="1"/>
          </p:cNvSpPr>
          <p:nvPr/>
        </p:nvSpPr>
        <p:spPr bwMode="auto">
          <a:xfrm>
            <a:off x="1928813" y="4006850"/>
            <a:ext cx="190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600">
                <a:solidFill>
                  <a:srgbClr val="000000"/>
                </a:solidFill>
                <a:latin typeface="Times New Roman" pitchFamily="18" charset="0"/>
              </a:rPr>
              <a:t> </a:t>
            </a:r>
            <a:endParaRPr lang="ru-RU">
              <a:latin typeface="Arial" charset="0"/>
            </a:endParaRPr>
          </a:p>
        </p:txBody>
      </p:sp>
      <p:sp>
        <p:nvSpPr>
          <p:cNvPr id="11285" name="Rectangle 42"/>
          <p:cNvSpPr>
            <a:spLocks noChangeArrowheads="1"/>
          </p:cNvSpPr>
          <p:nvPr/>
        </p:nvSpPr>
        <p:spPr bwMode="auto">
          <a:xfrm>
            <a:off x="3257550" y="3084513"/>
            <a:ext cx="69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2000" b="1">
                <a:solidFill>
                  <a:srgbClr val="000000"/>
                </a:solidFill>
                <a:latin typeface="Arial" charset="0"/>
              </a:rPr>
              <a:t> </a:t>
            </a:r>
            <a:endParaRPr lang="ru-RU">
              <a:latin typeface="Arial" charset="0"/>
            </a:endParaRPr>
          </a:p>
        </p:txBody>
      </p:sp>
      <p:sp>
        <p:nvSpPr>
          <p:cNvPr id="12324" name="Rectangle 44"/>
          <p:cNvSpPr>
            <a:spLocks noChangeArrowheads="1"/>
          </p:cNvSpPr>
          <p:nvPr/>
        </p:nvSpPr>
        <p:spPr bwMode="auto">
          <a:xfrm>
            <a:off x="3132138" y="3429000"/>
            <a:ext cx="457200" cy="168275"/>
          </a:xfrm>
          <a:prstGeom prst="rect">
            <a:avLst/>
          </a:prstGeom>
          <a:noFill/>
          <a:ln w="9525">
            <a:noFill/>
            <a:miter lim="800000"/>
            <a:headEnd/>
            <a:tailEnd/>
          </a:ln>
        </p:spPr>
        <p:txBody>
          <a:bodyPr wrap="none" lIns="0" tIns="0" rIns="0" bIns="0">
            <a:spAutoFit/>
          </a:bodyPr>
          <a:lstStyle/>
          <a:p>
            <a:pPr>
              <a:defRPr/>
            </a:pPr>
            <a:r>
              <a:rPr lang="en-US" sz="1100" b="1">
                <a:solidFill>
                  <a:srgbClr val="FFFF00"/>
                </a:solidFill>
                <a:effectLst>
                  <a:outerShdw blurRad="38100" dist="38100" dir="2700000" algn="tl">
                    <a:srgbClr val="000000"/>
                  </a:outerShdw>
                </a:effectLst>
                <a:latin typeface="Arial" charset="0"/>
              </a:rPr>
              <a:t>Stable </a:t>
            </a:r>
            <a:endParaRPr lang="ru-RU">
              <a:solidFill>
                <a:srgbClr val="FFFF00"/>
              </a:solidFill>
              <a:effectLst>
                <a:outerShdw blurRad="38100" dist="38100" dir="2700000" algn="tl">
                  <a:srgbClr val="000000"/>
                </a:outerShdw>
              </a:effectLst>
              <a:latin typeface="Arial" charset="0"/>
            </a:endParaRPr>
          </a:p>
        </p:txBody>
      </p:sp>
      <p:sp>
        <p:nvSpPr>
          <p:cNvPr id="11287" name="Rectangle 45"/>
          <p:cNvSpPr>
            <a:spLocks noChangeArrowheads="1"/>
          </p:cNvSpPr>
          <p:nvPr/>
        </p:nvSpPr>
        <p:spPr bwMode="auto">
          <a:xfrm>
            <a:off x="3449638" y="3449638"/>
            <a:ext cx="381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100" b="1">
                <a:solidFill>
                  <a:srgbClr val="000000"/>
                </a:solidFill>
                <a:latin typeface="Arial" charset="0"/>
              </a:rPr>
              <a:t> </a:t>
            </a:r>
            <a:endParaRPr lang="ru-RU">
              <a:latin typeface="Arial" charset="0"/>
            </a:endParaRPr>
          </a:p>
        </p:txBody>
      </p:sp>
      <p:sp>
        <p:nvSpPr>
          <p:cNvPr id="11288" name="Rectangle 46"/>
          <p:cNvSpPr>
            <a:spLocks noChangeArrowheads="1"/>
          </p:cNvSpPr>
          <p:nvPr/>
        </p:nvSpPr>
        <p:spPr bwMode="auto">
          <a:xfrm>
            <a:off x="612775" y="3078163"/>
            <a:ext cx="3175"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DE">
              <a:latin typeface="Arial" charset="0"/>
            </a:endParaRPr>
          </a:p>
        </p:txBody>
      </p:sp>
      <p:sp>
        <p:nvSpPr>
          <p:cNvPr id="11289" name="Rectangle 48"/>
          <p:cNvSpPr>
            <a:spLocks noChangeArrowheads="1"/>
          </p:cNvSpPr>
          <p:nvPr/>
        </p:nvSpPr>
        <p:spPr bwMode="auto">
          <a:xfrm>
            <a:off x="2239963" y="3078163"/>
            <a:ext cx="3175"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DE">
              <a:latin typeface="Arial" charset="0"/>
            </a:endParaRPr>
          </a:p>
        </p:txBody>
      </p:sp>
      <p:sp>
        <p:nvSpPr>
          <p:cNvPr id="11290" name="Rectangle 50"/>
          <p:cNvSpPr>
            <a:spLocks noChangeArrowheads="1"/>
          </p:cNvSpPr>
          <p:nvPr/>
        </p:nvSpPr>
        <p:spPr bwMode="auto">
          <a:xfrm>
            <a:off x="3803650" y="3078163"/>
            <a:ext cx="3175"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DE">
              <a:latin typeface="Arial" charset="0"/>
            </a:endParaRPr>
          </a:p>
        </p:txBody>
      </p:sp>
      <p:sp>
        <p:nvSpPr>
          <p:cNvPr id="11291" name="Rectangle 55"/>
          <p:cNvSpPr>
            <a:spLocks noChangeArrowheads="1"/>
          </p:cNvSpPr>
          <p:nvPr/>
        </p:nvSpPr>
        <p:spPr bwMode="auto">
          <a:xfrm>
            <a:off x="1493838" y="4637088"/>
            <a:ext cx="190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600">
                <a:solidFill>
                  <a:srgbClr val="000000"/>
                </a:solidFill>
                <a:latin typeface="Times New Roman" pitchFamily="18" charset="0"/>
              </a:rPr>
              <a:t> </a:t>
            </a:r>
            <a:endParaRPr lang="ru-RU">
              <a:latin typeface="Arial" charset="0"/>
            </a:endParaRPr>
          </a:p>
        </p:txBody>
      </p:sp>
      <p:sp>
        <p:nvSpPr>
          <p:cNvPr id="11292" name="Rectangle 56"/>
          <p:cNvSpPr>
            <a:spLocks noChangeArrowheads="1"/>
          </p:cNvSpPr>
          <p:nvPr/>
        </p:nvSpPr>
        <p:spPr bwMode="auto">
          <a:xfrm>
            <a:off x="3022600" y="4075113"/>
            <a:ext cx="190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600">
                <a:solidFill>
                  <a:srgbClr val="000000"/>
                </a:solidFill>
                <a:latin typeface="Times New Roman" pitchFamily="18" charset="0"/>
              </a:rPr>
              <a:t> </a:t>
            </a:r>
            <a:endParaRPr lang="ru-RU">
              <a:latin typeface="Arial" charset="0"/>
            </a:endParaRPr>
          </a:p>
        </p:txBody>
      </p:sp>
      <p:sp>
        <p:nvSpPr>
          <p:cNvPr id="11293" name="Rectangle 57"/>
          <p:cNvSpPr>
            <a:spLocks noChangeArrowheads="1"/>
          </p:cNvSpPr>
          <p:nvPr/>
        </p:nvSpPr>
        <p:spPr bwMode="auto">
          <a:xfrm>
            <a:off x="612775" y="4070350"/>
            <a:ext cx="3175"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DE">
              <a:latin typeface="Arial" charset="0"/>
            </a:endParaRPr>
          </a:p>
        </p:txBody>
      </p:sp>
      <p:sp>
        <p:nvSpPr>
          <p:cNvPr id="11294" name="Rectangle 59"/>
          <p:cNvSpPr>
            <a:spLocks noChangeArrowheads="1"/>
          </p:cNvSpPr>
          <p:nvPr/>
        </p:nvSpPr>
        <p:spPr bwMode="auto">
          <a:xfrm>
            <a:off x="2239963" y="4070350"/>
            <a:ext cx="3175"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DE">
              <a:latin typeface="Arial" charset="0"/>
            </a:endParaRPr>
          </a:p>
        </p:txBody>
      </p:sp>
      <p:sp>
        <p:nvSpPr>
          <p:cNvPr id="11295" name="Rectangle 61"/>
          <p:cNvSpPr>
            <a:spLocks noChangeArrowheads="1"/>
          </p:cNvSpPr>
          <p:nvPr/>
        </p:nvSpPr>
        <p:spPr bwMode="auto">
          <a:xfrm>
            <a:off x="3803650" y="4070350"/>
            <a:ext cx="3175"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DE">
              <a:latin typeface="Arial" charset="0"/>
            </a:endParaRPr>
          </a:p>
        </p:txBody>
      </p:sp>
      <p:sp>
        <p:nvSpPr>
          <p:cNvPr id="11296" name="Rectangle 66"/>
          <p:cNvSpPr>
            <a:spLocks noChangeArrowheads="1"/>
          </p:cNvSpPr>
          <p:nvPr/>
        </p:nvSpPr>
        <p:spPr bwMode="auto">
          <a:xfrm>
            <a:off x="1931988" y="5600700"/>
            <a:ext cx="190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600">
                <a:solidFill>
                  <a:srgbClr val="000000"/>
                </a:solidFill>
                <a:latin typeface="Times New Roman" pitchFamily="18" charset="0"/>
              </a:rPr>
              <a:t> </a:t>
            </a:r>
            <a:endParaRPr lang="ru-RU">
              <a:latin typeface="Arial" charset="0"/>
            </a:endParaRPr>
          </a:p>
        </p:txBody>
      </p:sp>
      <p:sp>
        <p:nvSpPr>
          <p:cNvPr id="11297" name="Rectangle 69"/>
          <p:cNvSpPr>
            <a:spLocks noChangeArrowheads="1"/>
          </p:cNvSpPr>
          <p:nvPr/>
        </p:nvSpPr>
        <p:spPr bwMode="auto">
          <a:xfrm>
            <a:off x="3351213" y="4822825"/>
            <a:ext cx="4603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300" b="1">
                <a:solidFill>
                  <a:srgbClr val="000000"/>
                </a:solidFill>
                <a:latin typeface="Arial" charset="0"/>
              </a:rPr>
              <a:t> </a:t>
            </a:r>
            <a:endParaRPr lang="ru-RU">
              <a:latin typeface="Arial" charset="0"/>
            </a:endParaRPr>
          </a:p>
        </p:txBody>
      </p:sp>
      <p:sp>
        <p:nvSpPr>
          <p:cNvPr id="11298" name="Rectangle 70"/>
          <p:cNvSpPr>
            <a:spLocks noChangeArrowheads="1"/>
          </p:cNvSpPr>
          <p:nvPr/>
        </p:nvSpPr>
        <p:spPr bwMode="auto">
          <a:xfrm>
            <a:off x="3022600" y="4992688"/>
            <a:ext cx="190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600">
                <a:solidFill>
                  <a:srgbClr val="000000"/>
                </a:solidFill>
                <a:latin typeface="Times New Roman" pitchFamily="18" charset="0"/>
              </a:rPr>
              <a:t> </a:t>
            </a:r>
            <a:endParaRPr lang="ru-RU">
              <a:latin typeface="Arial" charset="0"/>
            </a:endParaRPr>
          </a:p>
        </p:txBody>
      </p:sp>
      <p:sp>
        <p:nvSpPr>
          <p:cNvPr id="12343" name="Rectangle 71"/>
          <p:cNvSpPr>
            <a:spLocks noChangeArrowheads="1"/>
          </p:cNvSpPr>
          <p:nvPr/>
        </p:nvSpPr>
        <p:spPr bwMode="auto">
          <a:xfrm>
            <a:off x="2916238" y="5516563"/>
            <a:ext cx="722312" cy="168275"/>
          </a:xfrm>
          <a:prstGeom prst="rect">
            <a:avLst/>
          </a:prstGeom>
          <a:noFill/>
          <a:ln w="9525">
            <a:noFill/>
            <a:miter lim="800000"/>
            <a:headEnd/>
            <a:tailEnd/>
          </a:ln>
        </p:spPr>
        <p:txBody>
          <a:bodyPr wrap="none" lIns="0" tIns="0" rIns="0" bIns="0">
            <a:spAutoFit/>
          </a:bodyPr>
          <a:lstStyle/>
          <a:p>
            <a:pPr>
              <a:defRPr/>
            </a:pPr>
            <a:r>
              <a:rPr lang="en-US" sz="1100" b="1">
                <a:solidFill>
                  <a:srgbClr val="FFFF00"/>
                </a:solidFill>
                <a:effectLst>
                  <a:outerShdw blurRad="38100" dist="38100" dir="2700000" algn="tl">
                    <a:srgbClr val="000000"/>
                  </a:outerShdw>
                </a:effectLst>
                <a:latin typeface="Arial" charset="0"/>
              </a:rPr>
              <a:t>Non-stable</a:t>
            </a:r>
            <a:endParaRPr lang="ru-RU">
              <a:solidFill>
                <a:srgbClr val="FFFF00"/>
              </a:solidFill>
              <a:effectLst>
                <a:outerShdw blurRad="38100" dist="38100" dir="2700000" algn="tl">
                  <a:srgbClr val="000000"/>
                </a:outerShdw>
              </a:effectLst>
              <a:latin typeface="Arial" charset="0"/>
            </a:endParaRPr>
          </a:p>
        </p:txBody>
      </p:sp>
      <p:sp>
        <p:nvSpPr>
          <p:cNvPr id="11300" name="Rectangle 72"/>
          <p:cNvSpPr>
            <a:spLocks noChangeArrowheads="1"/>
          </p:cNvSpPr>
          <p:nvPr/>
        </p:nvSpPr>
        <p:spPr bwMode="auto">
          <a:xfrm>
            <a:off x="3663950" y="5070475"/>
            <a:ext cx="381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1100" b="1">
                <a:solidFill>
                  <a:srgbClr val="000000"/>
                </a:solidFill>
                <a:latin typeface="Arial" charset="0"/>
              </a:rPr>
              <a:t> </a:t>
            </a:r>
            <a:endParaRPr lang="ru-RU">
              <a:latin typeface="Arial" charset="0"/>
            </a:endParaRPr>
          </a:p>
        </p:txBody>
      </p:sp>
      <p:sp>
        <p:nvSpPr>
          <p:cNvPr id="11301" name="Rectangle 73"/>
          <p:cNvSpPr>
            <a:spLocks noChangeArrowheads="1"/>
          </p:cNvSpPr>
          <p:nvPr/>
        </p:nvSpPr>
        <p:spPr bwMode="auto">
          <a:xfrm>
            <a:off x="612775" y="4700588"/>
            <a:ext cx="3175"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DE">
              <a:latin typeface="Arial" charset="0"/>
            </a:endParaRPr>
          </a:p>
        </p:txBody>
      </p:sp>
      <p:sp>
        <p:nvSpPr>
          <p:cNvPr id="11302" name="Rectangle 74"/>
          <p:cNvSpPr>
            <a:spLocks noChangeArrowheads="1"/>
          </p:cNvSpPr>
          <p:nvPr/>
        </p:nvSpPr>
        <p:spPr bwMode="auto">
          <a:xfrm>
            <a:off x="615950" y="4700588"/>
            <a:ext cx="1624013"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DE">
              <a:latin typeface="Arial" charset="0"/>
            </a:endParaRPr>
          </a:p>
        </p:txBody>
      </p:sp>
      <p:sp>
        <p:nvSpPr>
          <p:cNvPr id="11303" name="Rectangle 75"/>
          <p:cNvSpPr>
            <a:spLocks noChangeArrowheads="1"/>
          </p:cNvSpPr>
          <p:nvPr/>
        </p:nvSpPr>
        <p:spPr bwMode="auto">
          <a:xfrm>
            <a:off x="2239963" y="4700588"/>
            <a:ext cx="3175"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DE">
              <a:latin typeface="Arial" charset="0"/>
            </a:endParaRPr>
          </a:p>
        </p:txBody>
      </p:sp>
      <p:sp>
        <p:nvSpPr>
          <p:cNvPr id="11304" name="Rectangle 76"/>
          <p:cNvSpPr>
            <a:spLocks noChangeArrowheads="1"/>
          </p:cNvSpPr>
          <p:nvPr/>
        </p:nvSpPr>
        <p:spPr bwMode="auto">
          <a:xfrm>
            <a:off x="2243138" y="4700588"/>
            <a:ext cx="1560512"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DE">
              <a:latin typeface="Arial" charset="0"/>
            </a:endParaRPr>
          </a:p>
        </p:txBody>
      </p:sp>
      <p:sp>
        <p:nvSpPr>
          <p:cNvPr id="11305" name="Rectangle 77"/>
          <p:cNvSpPr>
            <a:spLocks noChangeArrowheads="1"/>
          </p:cNvSpPr>
          <p:nvPr/>
        </p:nvSpPr>
        <p:spPr bwMode="auto">
          <a:xfrm>
            <a:off x="3803650" y="4700588"/>
            <a:ext cx="3175"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DE">
              <a:latin typeface="Arial" charset="0"/>
            </a:endParaRPr>
          </a:p>
        </p:txBody>
      </p:sp>
      <p:sp>
        <p:nvSpPr>
          <p:cNvPr id="11306" name="Rectangle 79"/>
          <p:cNvSpPr>
            <a:spLocks noChangeArrowheads="1"/>
          </p:cNvSpPr>
          <p:nvPr/>
        </p:nvSpPr>
        <p:spPr bwMode="auto">
          <a:xfrm>
            <a:off x="612775" y="5664200"/>
            <a:ext cx="3175"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DE">
              <a:latin typeface="Arial" charset="0"/>
            </a:endParaRPr>
          </a:p>
        </p:txBody>
      </p:sp>
      <p:sp>
        <p:nvSpPr>
          <p:cNvPr id="11307" name="Rectangle 80"/>
          <p:cNvSpPr>
            <a:spLocks noChangeArrowheads="1"/>
          </p:cNvSpPr>
          <p:nvPr/>
        </p:nvSpPr>
        <p:spPr bwMode="auto">
          <a:xfrm>
            <a:off x="612775" y="5664200"/>
            <a:ext cx="3175"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DE">
              <a:latin typeface="Arial" charset="0"/>
            </a:endParaRPr>
          </a:p>
        </p:txBody>
      </p:sp>
      <p:sp>
        <p:nvSpPr>
          <p:cNvPr id="11308" name="Rectangle 83"/>
          <p:cNvSpPr>
            <a:spLocks noChangeArrowheads="1"/>
          </p:cNvSpPr>
          <p:nvPr/>
        </p:nvSpPr>
        <p:spPr bwMode="auto">
          <a:xfrm>
            <a:off x="2239963" y="5664200"/>
            <a:ext cx="3175"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DE">
              <a:latin typeface="Arial" charset="0"/>
            </a:endParaRPr>
          </a:p>
        </p:txBody>
      </p:sp>
      <p:sp>
        <p:nvSpPr>
          <p:cNvPr id="11309" name="Rectangle 86"/>
          <p:cNvSpPr>
            <a:spLocks noChangeArrowheads="1"/>
          </p:cNvSpPr>
          <p:nvPr/>
        </p:nvSpPr>
        <p:spPr bwMode="auto">
          <a:xfrm>
            <a:off x="3803650" y="5664200"/>
            <a:ext cx="3175"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DE">
              <a:latin typeface="Arial" charset="0"/>
            </a:endParaRPr>
          </a:p>
        </p:txBody>
      </p:sp>
      <p:sp>
        <p:nvSpPr>
          <p:cNvPr id="11310" name="Rectangle 87"/>
          <p:cNvSpPr>
            <a:spLocks noChangeArrowheads="1"/>
          </p:cNvSpPr>
          <p:nvPr/>
        </p:nvSpPr>
        <p:spPr bwMode="auto">
          <a:xfrm>
            <a:off x="3803650" y="5664200"/>
            <a:ext cx="3175"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DE">
              <a:latin typeface="Arial" charset="0"/>
            </a:endParaRPr>
          </a:p>
        </p:txBody>
      </p:sp>
      <p:sp>
        <p:nvSpPr>
          <p:cNvPr id="11311" name="Rectangle 88"/>
          <p:cNvSpPr>
            <a:spLocks noChangeArrowheads="1"/>
          </p:cNvSpPr>
          <p:nvPr/>
        </p:nvSpPr>
        <p:spPr bwMode="auto">
          <a:xfrm>
            <a:off x="652463" y="5667375"/>
            <a:ext cx="190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600">
                <a:solidFill>
                  <a:srgbClr val="000000"/>
                </a:solidFill>
                <a:latin typeface="Times New Roman" pitchFamily="18" charset="0"/>
              </a:rPr>
              <a:t> </a:t>
            </a:r>
            <a:endParaRPr lang="ru-RU">
              <a:latin typeface="Arial" charset="0"/>
            </a:endParaRPr>
          </a:p>
        </p:txBody>
      </p:sp>
      <p:pic>
        <p:nvPicPr>
          <p:cNvPr id="11312" name="Picture 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652963"/>
            <a:ext cx="22320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313" name="Picture 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908050"/>
            <a:ext cx="2232025"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314" name="Picture 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708275"/>
            <a:ext cx="22320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315" name="Text Box 77"/>
          <p:cNvSpPr txBox="1">
            <a:spLocks noChangeArrowheads="1"/>
          </p:cNvSpPr>
          <p:nvPr/>
        </p:nvSpPr>
        <p:spPr bwMode="auto">
          <a:xfrm>
            <a:off x="3995738" y="908050"/>
            <a:ext cx="453707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1" hangingPunct="1">
              <a:buClr>
                <a:srgbClr val="FF3300"/>
              </a:buClr>
              <a:buFont typeface="Wingdings" pitchFamily="2" charset="2"/>
              <a:buNone/>
            </a:pPr>
            <a:r>
              <a:rPr lang="en-US">
                <a:solidFill>
                  <a:srgbClr val="000000"/>
                </a:solidFill>
                <a:latin typeface="Arial" charset="0"/>
              </a:rPr>
              <a:t>chemically extra-stable particles (U-Zr-O). These particles were formed at the first moment of the accident on 04/26/86 and were deposited within the narrow western trace;</a:t>
            </a:r>
            <a:endParaRPr lang="ru-RU">
              <a:solidFill>
                <a:srgbClr val="000000"/>
              </a:solidFill>
              <a:latin typeface="Arial" charset="0"/>
            </a:endParaRPr>
          </a:p>
        </p:txBody>
      </p:sp>
      <p:sp>
        <p:nvSpPr>
          <p:cNvPr id="12366" name="Text Box 78"/>
          <p:cNvSpPr txBox="1">
            <a:spLocks noChangeArrowheads="1"/>
          </p:cNvSpPr>
          <p:nvPr/>
        </p:nvSpPr>
        <p:spPr bwMode="auto">
          <a:xfrm>
            <a:off x="2843213" y="1196975"/>
            <a:ext cx="871537" cy="366713"/>
          </a:xfrm>
          <a:prstGeom prst="rect">
            <a:avLst/>
          </a:prstGeom>
          <a:noFill/>
          <a:ln w="9525" algn="ctr">
            <a:noFill/>
            <a:miter lim="800000"/>
            <a:headEnd/>
            <a:tailEnd/>
          </a:ln>
          <a:effectLst/>
        </p:spPr>
        <p:txBody>
          <a:bodyPr wrap="none">
            <a:spAutoFit/>
          </a:bodyPr>
          <a:lstStyle/>
          <a:p>
            <a:pPr>
              <a:defRPr/>
            </a:pPr>
            <a:r>
              <a:rPr lang="en-US">
                <a:solidFill>
                  <a:srgbClr val="FF3300"/>
                </a:solidFill>
                <a:effectLst>
                  <a:outerShdw blurRad="38100" dist="38100" dir="2700000" algn="tl">
                    <a:srgbClr val="000000"/>
                  </a:outerShdw>
                </a:effectLst>
              </a:rPr>
              <a:t>U-Zr-O</a:t>
            </a:r>
            <a:endParaRPr lang="ru-RU">
              <a:solidFill>
                <a:srgbClr val="FF3300"/>
              </a:solidFill>
              <a:effectLst>
                <a:outerShdw blurRad="38100" dist="38100" dir="2700000" algn="tl">
                  <a:srgbClr val="000000"/>
                </a:outerShdw>
              </a:effectLst>
            </a:endParaRPr>
          </a:p>
        </p:txBody>
      </p:sp>
      <p:sp>
        <p:nvSpPr>
          <p:cNvPr id="11317" name="Text Box 80"/>
          <p:cNvSpPr txBox="1">
            <a:spLocks noChangeArrowheads="1"/>
          </p:cNvSpPr>
          <p:nvPr/>
        </p:nvSpPr>
        <p:spPr bwMode="auto">
          <a:xfrm>
            <a:off x="3995738" y="2492375"/>
            <a:ext cx="460851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1" hangingPunct="1"/>
            <a:r>
              <a:rPr lang="en-US">
                <a:solidFill>
                  <a:srgbClr val="000000"/>
                </a:solidFill>
                <a:latin typeface="Arial" charset="0"/>
              </a:rPr>
              <a:t>non-oxidized chemically stable fuel particles (UO</a:t>
            </a:r>
            <a:r>
              <a:rPr lang="en-US" b="1" baseline="-25000">
                <a:solidFill>
                  <a:srgbClr val="000000"/>
                </a:solidFill>
                <a:latin typeface="Arial" charset="0"/>
              </a:rPr>
              <a:t>2</a:t>
            </a:r>
            <a:r>
              <a:rPr lang="en-US">
                <a:solidFill>
                  <a:srgbClr val="000000"/>
                </a:solidFill>
                <a:latin typeface="Arial" charset="0"/>
              </a:rPr>
              <a:t>) of the first release (04/26/86), formed as a result of the mechanical destruction of nuclear fuel. These particles also were deposited along the narrow western trace of fallout;</a:t>
            </a:r>
            <a:endParaRPr lang="ru-RU">
              <a:solidFill>
                <a:srgbClr val="000000"/>
              </a:solidFill>
              <a:latin typeface="Arial" charset="0"/>
            </a:endParaRPr>
          </a:p>
        </p:txBody>
      </p:sp>
      <p:sp>
        <p:nvSpPr>
          <p:cNvPr id="11318" name="Text Box 81"/>
          <p:cNvSpPr txBox="1">
            <a:spLocks noChangeArrowheads="1"/>
          </p:cNvSpPr>
          <p:nvPr/>
        </p:nvSpPr>
        <p:spPr bwMode="auto">
          <a:xfrm>
            <a:off x="4067175" y="4437063"/>
            <a:ext cx="45370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1" hangingPunct="1"/>
            <a:r>
              <a:rPr lang="en-US">
                <a:solidFill>
                  <a:srgbClr val="000000"/>
                </a:solidFill>
                <a:latin typeface="Arial" charset="0"/>
              </a:rPr>
              <a:t>chemically low stable particles (UO</a:t>
            </a:r>
            <a:r>
              <a:rPr lang="en-US" b="1" baseline="-25000">
                <a:solidFill>
                  <a:srgbClr val="000000"/>
                </a:solidFill>
                <a:latin typeface="Arial" charset="0"/>
              </a:rPr>
              <a:t>2+x</a:t>
            </a:r>
            <a:r>
              <a:rPr lang="en-US">
                <a:solidFill>
                  <a:srgbClr val="000000"/>
                </a:solidFill>
                <a:latin typeface="Arial" charset="0"/>
              </a:rPr>
              <a:t>), formed as a result of oxidization of the nuclear fuel in the period 04/26/86-05/05/86. These particles were predominantly deposited in the northern and southern traces of fuel fallout.</a:t>
            </a:r>
            <a:endParaRPr lang="ru-RU">
              <a:solidFill>
                <a:srgbClr val="000000"/>
              </a:solidFill>
              <a:latin typeface="Arial" charset="0"/>
            </a:endParaRPr>
          </a:p>
        </p:txBody>
      </p:sp>
      <p:sp>
        <p:nvSpPr>
          <p:cNvPr id="12370" name="Text Box 82"/>
          <p:cNvSpPr txBox="1">
            <a:spLocks noChangeArrowheads="1"/>
          </p:cNvSpPr>
          <p:nvPr/>
        </p:nvSpPr>
        <p:spPr bwMode="auto">
          <a:xfrm>
            <a:off x="3059113" y="2852738"/>
            <a:ext cx="577850" cy="366712"/>
          </a:xfrm>
          <a:prstGeom prst="rect">
            <a:avLst/>
          </a:prstGeom>
          <a:noFill/>
          <a:ln w="9525" algn="ctr">
            <a:noFill/>
            <a:miter lim="800000"/>
            <a:headEnd/>
            <a:tailEnd/>
          </a:ln>
          <a:effectLst/>
        </p:spPr>
        <p:txBody>
          <a:bodyPr>
            <a:spAutoFit/>
          </a:bodyPr>
          <a:lstStyle/>
          <a:p>
            <a:pPr>
              <a:defRPr/>
            </a:pPr>
            <a:r>
              <a:rPr lang="en-US">
                <a:solidFill>
                  <a:srgbClr val="FF3300"/>
                </a:solidFill>
                <a:effectLst>
                  <a:outerShdw blurRad="38100" dist="38100" dir="2700000" algn="tl">
                    <a:srgbClr val="000000"/>
                  </a:outerShdw>
                </a:effectLst>
              </a:rPr>
              <a:t>UO</a:t>
            </a:r>
            <a:r>
              <a:rPr lang="en-US" baseline="-25000">
                <a:solidFill>
                  <a:srgbClr val="FF3300"/>
                </a:solidFill>
                <a:effectLst>
                  <a:outerShdw blurRad="38100" dist="38100" dir="2700000" algn="tl">
                    <a:srgbClr val="000000"/>
                  </a:outerShdw>
                </a:effectLst>
              </a:rPr>
              <a:t>2</a:t>
            </a:r>
            <a:endParaRPr lang="ru-RU">
              <a:solidFill>
                <a:srgbClr val="FF3300"/>
              </a:solidFill>
              <a:effectLst>
                <a:outerShdw blurRad="38100" dist="38100" dir="2700000" algn="tl">
                  <a:srgbClr val="000000"/>
                </a:outerShdw>
              </a:effectLst>
            </a:endParaRPr>
          </a:p>
        </p:txBody>
      </p:sp>
      <p:sp>
        <p:nvSpPr>
          <p:cNvPr id="12373" name="Text Box 85"/>
          <p:cNvSpPr txBox="1">
            <a:spLocks noChangeArrowheads="1"/>
          </p:cNvSpPr>
          <p:nvPr/>
        </p:nvSpPr>
        <p:spPr bwMode="auto">
          <a:xfrm>
            <a:off x="2843213" y="4797425"/>
            <a:ext cx="765175" cy="366713"/>
          </a:xfrm>
          <a:prstGeom prst="rect">
            <a:avLst/>
          </a:prstGeom>
          <a:noFill/>
          <a:ln w="9525" algn="ctr">
            <a:noFill/>
            <a:miter lim="800000"/>
            <a:headEnd/>
            <a:tailEnd/>
          </a:ln>
          <a:effectLst/>
        </p:spPr>
        <p:txBody>
          <a:bodyPr wrap="none">
            <a:spAutoFit/>
          </a:bodyPr>
          <a:lstStyle/>
          <a:p>
            <a:pPr>
              <a:defRPr/>
            </a:pPr>
            <a:r>
              <a:rPr lang="en-US">
                <a:solidFill>
                  <a:srgbClr val="FF3300"/>
                </a:solidFill>
                <a:effectLst>
                  <a:outerShdw blurRad="38100" dist="38100" dir="2700000" algn="tl">
                    <a:srgbClr val="000000"/>
                  </a:outerShdw>
                </a:effectLst>
              </a:rPr>
              <a:t>UO</a:t>
            </a:r>
            <a:r>
              <a:rPr lang="en-US" baseline="-25000">
                <a:solidFill>
                  <a:srgbClr val="FF3300"/>
                </a:solidFill>
                <a:effectLst>
                  <a:outerShdw blurRad="38100" dist="38100" dir="2700000" algn="tl">
                    <a:srgbClr val="000000"/>
                  </a:outerShdw>
                </a:effectLst>
              </a:rPr>
              <a:t>2+x</a:t>
            </a:r>
            <a:endParaRPr lang="ru-RU">
              <a:solidFill>
                <a:srgbClr val="FF3300"/>
              </a:solidFill>
              <a:effectLst>
                <a:outerShdw blurRad="38100" dist="38100" dir="2700000" algn="tl">
                  <a:srgbClr val="000000"/>
                </a:outerShdw>
              </a:effectLst>
            </a:endParaRPr>
          </a:p>
        </p:txBody>
      </p:sp>
      <p:sp>
        <p:nvSpPr>
          <p:cNvPr id="11321" name="Rectangle 7"/>
          <p:cNvSpPr>
            <a:spLocks noChangeArrowheads="1"/>
          </p:cNvSpPr>
          <p:nvPr/>
        </p:nvSpPr>
        <p:spPr bwMode="auto">
          <a:xfrm>
            <a:off x="0" y="6427788"/>
            <a:ext cx="3478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endParaRPr lang="en-GB" sz="1200">
              <a:solidFill>
                <a:srgbClr val="A50021"/>
              </a:solidFill>
            </a:endParaRPr>
          </a:p>
          <a:p>
            <a:r>
              <a:rPr lang="en-GB" sz="1000"/>
              <a:t>15</a:t>
            </a:r>
            <a:r>
              <a:rPr lang="en-GB" sz="1000" baseline="30000"/>
              <a:t>th</a:t>
            </a:r>
            <a:r>
              <a:rPr lang="en-GB" sz="1000"/>
              <a:t> CEG-SAM meeting by PSI, Villigen, March 10-12, 2009</a:t>
            </a:r>
            <a:endParaRPr lang="ru-RU" sz="10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Grp="1" noChangeArrowheads="1"/>
          </p:cNvSpPr>
          <p:nvPr>
            <p:ph type="sldNum" sz="quarter" idx="12"/>
          </p:nvPr>
        </p:nvSpPr>
        <p:spPr>
          <a:ln/>
        </p:spPr>
        <p:txBody>
          <a:bodyPr/>
          <a:lstStyle/>
          <a:p>
            <a:pPr>
              <a:defRPr/>
            </a:pPr>
            <a:fld id="{6F04F181-70E5-496A-8257-E4B0B5FE9673}" type="slidenum">
              <a:rPr lang="ru-RU"/>
              <a:pPr>
                <a:defRPr/>
              </a:pPr>
              <a:t>9</a:t>
            </a:fld>
            <a:endParaRPr lang="ru-RU"/>
          </a:p>
        </p:txBody>
      </p:sp>
      <p:sp>
        <p:nvSpPr>
          <p:cNvPr id="1029" name="Rectangle 2"/>
          <p:cNvSpPr>
            <a:spLocks noChangeArrowheads="1"/>
          </p:cNvSpPr>
          <p:nvPr/>
        </p:nvSpPr>
        <p:spPr bwMode="auto">
          <a:xfrm>
            <a:off x="250825" y="0"/>
            <a:ext cx="88931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rgbClr val="000099"/>
                </a:solidFill>
                <a:latin typeface="Arial" charset="0"/>
              </a:rPr>
              <a:t>For better understanding of the processes in the accidental unit and for estimation of the dispersal composition of the released fuel particles</a:t>
            </a:r>
            <a:r>
              <a:rPr lang="ru-RU">
                <a:solidFill>
                  <a:srgbClr val="000099"/>
                </a:solidFill>
                <a:latin typeface="Arial" charset="0"/>
              </a:rPr>
              <a:t>, </a:t>
            </a:r>
            <a:r>
              <a:rPr lang="en-US">
                <a:solidFill>
                  <a:srgbClr val="000099"/>
                </a:solidFill>
                <a:latin typeface="Arial" charset="0"/>
              </a:rPr>
              <a:t>the experiments have been performed which simulated the FP formation during the accident</a:t>
            </a:r>
            <a:endParaRPr lang="ru-RU">
              <a:solidFill>
                <a:srgbClr val="000099"/>
              </a:solidFill>
              <a:latin typeface="Arial" charset="0"/>
            </a:endParaRPr>
          </a:p>
        </p:txBody>
      </p:sp>
      <p:sp>
        <p:nvSpPr>
          <p:cNvPr id="14339" name="Rectangle 3"/>
          <p:cNvSpPr>
            <a:spLocks noChangeArrowheads="1"/>
          </p:cNvSpPr>
          <p:nvPr/>
        </p:nvSpPr>
        <p:spPr bwMode="auto">
          <a:xfrm>
            <a:off x="4643438" y="1052513"/>
            <a:ext cx="4246562" cy="3671887"/>
          </a:xfrm>
          <a:prstGeom prst="rect">
            <a:avLst/>
          </a:prstGeom>
          <a:noFill/>
          <a:ln w="9525">
            <a:noFill/>
            <a:miter lim="800000"/>
            <a:headEnd/>
            <a:tailEnd/>
          </a:ln>
          <a:effectLst/>
        </p:spPr>
        <p:txBody>
          <a:bodyPr/>
          <a:lstStyle/>
          <a:p>
            <a:pPr marL="342900" indent="-342900" algn="just">
              <a:spcBef>
                <a:spcPct val="20000"/>
              </a:spcBef>
              <a:buClr>
                <a:schemeClr val="hlink"/>
              </a:buClr>
              <a:buSzPct val="70000"/>
              <a:buFont typeface="Wingdings" pitchFamily="2" charset="2"/>
              <a:buNone/>
              <a:defRPr/>
            </a:pPr>
            <a:r>
              <a:rPr lang="ru-RU" sz="1400">
                <a:effectLst>
                  <a:outerShdw blurRad="38100" dist="38100" dir="2700000" algn="tl">
                    <a:srgbClr val="000000"/>
                  </a:outerShdw>
                </a:effectLst>
                <a:latin typeface="Comic Sans MS" pitchFamily="66" charset="0"/>
              </a:rPr>
              <a:t>     </a:t>
            </a:r>
            <a:r>
              <a:rPr lang="en-US" sz="1400">
                <a:effectLst>
                  <a:outerShdw blurRad="38100" dist="38100" dir="2700000" algn="tl">
                    <a:srgbClr val="000000"/>
                  </a:outerShdw>
                </a:effectLst>
                <a:latin typeface="Comic Sans MS" pitchFamily="66" charset="0"/>
              </a:rPr>
              <a:t> </a:t>
            </a:r>
            <a:r>
              <a:rPr lang="en-US">
                <a:solidFill>
                  <a:srgbClr val="000000"/>
                </a:solidFill>
                <a:latin typeface="Arial" charset="0"/>
              </a:rPr>
              <a:t>Parameters of</a:t>
            </a:r>
            <a:r>
              <a:rPr lang="ru-RU">
                <a:solidFill>
                  <a:srgbClr val="000000"/>
                </a:solidFill>
                <a:latin typeface="Arial" charset="0"/>
              </a:rPr>
              <a:t> </a:t>
            </a:r>
            <a:r>
              <a:rPr lang="en-US">
                <a:solidFill>
                  <a:srgbClr val="000000"/>
                </a:solidFill>
                <a:latin typeface="Arial" charset="0"/>
              </a:rPr>
              <a:t>FPs dispersal composition were obtained. Median diameter of FPs does not depend on the temperature of annealing and decreases to the fuel grain (crystallite) size (</a:t>
            </a:r>
            <a:r>
              <a:rPr lang="ru-RU">
                <a:solidFill>
                  <a:srgbClr val="000000"/>
                </a:solidFill>
                <a:latin typeface="Arial" charset="0"/>
                <a:sym typeface="Symbol" pitchFamily="18" charset="2"/>
              </a:rPr>
              <a:t></a:t>
            </a:r>
            <a:r>
              <a:rPr lang="ru-RU">
                <a:solidFill>
                  <a:srgbClr val="000000"/>
                </a:solidFill>
                <a:latin typeface="Arial" charset="0"/>
              </a:rPr>
              <a:t>6 </a:t>
            </a:r>
            <a:r>
              <a:rPr lang="ru-RU">
                <a:solidFill>
                  <a:srgbClr val="000000"/>
                </a:solidFill>
                <a:latin typeface="Arial" charset="0"/>
                <a:sym typeface="Symbol" pitchFamily="18" charset="2"/>
              </a:rPr>
              <a:t></a:t>
            </a:r>
            <a:r>
              <a:rPr lang="en-US">
                <a:solidFill>
                  <a:srgbClr val="000000"/>
                </a:solidFill>
                <a:latin typeface="Arial" charset="0"/>
                <a:sym typeface="Symbol" pitchFamily="18" charset="2"/>
              </a:rPr>
              <a:t>m) </a:t>
            </a:r>
            <a:r>
              <a:rPr lang="en-US">
                <a:solidFill>
                  <a:srgbClr val="000000"/>
                </a:solidFill>
                <a:latin typeface="Arial" charset="0"/>
              </a:rPr>
              <a:t>with prolongation of the annealing period</a:t>
            </a:r>
            <a:r>
              <a:rPr lang="ru-RU">
                <a:solidFill>
                  <a:srgbClr val="000000"/>
                </a:solidFill>
                <a:latin typeface="Arial" charset="0"/>
              </a:rPr>
              <a:t>. </a:t>
            </a:r>
            <a:r>
              <a:rPr lang="en-US">
                <a:solidFill>
                  <a:srgbClr val="000000"/>
                </a:solidFill>
                <a:latin typeface="Arial" charset="0"/>
              </a:rPr>
              <a:t>Taking into account the dispersal and matrix composition of the real Chernobyl FPs, one can infer that oxidization of the nuclear fuel was one of the principal processes leading to formation of FPs during the Chernobyl accident</a:t>
            </a:r>
            <a:endParaRPr lang="ru-RU">
              <a:solidFill>
                <a:srgbClr val="000000"/>
              </a:solidFill>
              <a:latin typeface="Arial" charset="0"/>
            </a:endParaRPr>
          </a:p>
        </p:txBody>
      </p:sp>
      <p:graphicFrame>
        <p:nvGraphicFramePr>
          <p:cNvPr id="1026" name="Object 4"/>
          <p:cNvGraphicFramePr>
            <a:graphicFrameLocks noChangeAspect="1"/>
          </p:cNvGraphicFramePr>
          <p:nvPr/>
        </p:nvGraphicFramePr>
        <p:xfrm>
          <a:off x="6372225" y="4941888"/>
          <a:ext cx="2160588" cy="1800225"/>
        </p:xfrm>
        <a:graphic>
          <a:graphicData uri="http://schemas.openxmlformats.org/presentationml/2006/ole">
            <mc:AlternateContent xmlns:mc="http://schemas.openxmlformats.org/markup-compatibility/2006">
              <mc:Choice xmlns:v="urn:schemas-microsoft-com:vml" Requires="v">
                <p:oleObj spid="_x0000_s1036" name="Рисунок" r:id="rId3" imgW="5849280" imgH="5791320" progId="Word.Picture.8">
                  <p:embed/>
                </p:oleObj>
              </mc:Choice>
              <mc:Fallback>
                <p:oleObj name="Рисунок" r:id="rId3" imgW="5849280" imgH="579132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17751" r="42838" b="59868"/>
                      <a:stretch>
                        <a:fillRect/>
                      </a:stretch>
                    </p:blipFill>
                    <p:spPr bwMode="auto">
                      <a:xfrm>
                        <a:off x="6372225" y="4941888"/>
                        <a:ext cx="2160588" cy="180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 name="Rectangle 5"/>
          <p:cNvSpPr>
            <a:spLocks noChangeArrowheads="1"/>
          </p:cNvSpPr>
          <p:nvPr/>
        </p:nvSpPr>
        <p:spPr bwMode="auto">
          <a:xfrm>
            <a:off x="0" y="290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de-DE">
              <a:latin typeface="Arial" charset="0"/>
            </a:endParaRPr>
          </a:p>
        </p:txBody>
      </p:sp>
      <p:sp>
        <p:nvSpPr>
          <p:cNvPr id="1032" name="Rectangle 6"/>
          <p:cNvSpPr>
            <a:spLocks noChangeArrowheads="1"/>
          </p:cNvSpPr>
          <p:nvPr/>
        </p:nvSpPr>
        <p:spPr bwMode="auto">
          <a:xfrm>
            <a:off x="0" y="290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de-DE">
              <a:latin typeface="Arial" charset="0"/>
            </a:endParaRPr>
          </a:p>
        </p:txBody>
      </p:sp>
      <p:graphicFrame>
        <p:nvGraphicFramePr>
          <p:cNvPr id="1027" name="Object 7"/>
          <p:cNvGraphicFramePr>
            <a:graphicFrameLocks noChangeAspect="1"/>
          </p:cNvGraphicFramePr>
          <p:nvPr/>
        </p:nvGraphicFramePr>
        <p:xfrm>
          <a:off x="179388" y="1196975"/>
          <a:ext cx="4679950" cy="3887788"/>
        </p:xfrm>
        <a:graphic>
          <a:graphicData uri="http://schemas.openxmlformats.org/presentationml/2006/ole">
            <mc:AlternateContent xmlns:mc="http://schemas.openxmlformats.org/markup-compatibility/2006">
              <mc:Choice xmlns:v="urn:schemas-microsoft-com:vml" Requires="v">
                <p:oleObj spid="_x0000_s1037" name="Рисунок" r:id="rId5" imgW="5477256" imgH="5498592" progId="Word.Picture.8">
                  <p:embed/>
                </p:oleObj>
              </mc:Choice>
              <mc:Fallback>
                <p:oleObj name="Рисунок" r:id="rId5" imgW="5477256" imgH="5498592" progId="Word.Picture.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1196975"/>
                        <a:ext cx="4679950" cy="3887788"/>
                      </a:xfrm>
                      <a:prstGeom prst="rect">
                        <a:avLst/>
                      </a:prstGeom>
                      <a:solidFill>
                        <a:schemeClr val="tx1"/>
                      </a:solidFill>
                    </p:spPr>
                  </p:pic>
                </p:oleObj>
              </mc:Fallback>
            </mc:AlternateContent>
          </a:graphicData>
        </a:graphic>
      </p:graphicFrame>
      <p:sp>
        <p:nvSpPr>
          <p:cNvPr id="1033" name="Rectangle 11"/>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graphicFrame>
        <p:nvGraphicFramePr>
          <p:cNvPr id="1028" name="Object 10"/>
          <p:cNvGraphicFramePr>
            <a:graphicFrameLocks noChangeAspect="1"/>
          </p:cNvGraphicFramePr>
          <p:nvPr/>
        </p:nvGraphicFramePr>
        <p:xfrm>
          <a:off x="468313" y="5445125"/>
          <a:ext cx="4105275" cy="884238"/>
        </p:xfrm>
        <a:graphic>
          <a:graphicData uri="http://schemas.openxmlformats.org/presentationml/2006/ole">
            <mc:AlternateContent xmlns:mc="http://schemas.openxmlformats.org/markup-compatibility/2006">
              <mc:Choice xmlns:v="urn:schemas-microsoft-com:vml" Requires="v">
                <p:oleObj spid="_x0000_s1038" name="Формула" r:id="rId7" imgW="2361960" imgH="507960" progId="Equation.3">
                  <p:embed/>
                </p:oleObj>
              </mc:Choice>
              <mc:Fallback>
                <p:oleObj name="Формула" r:id="rId7" imgW="2361960" imgH="50796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5445125"/>
                        <a:ext cx="4105275" cy="884238"/>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1034" name="Rectangle 7"/>
          <p:cNvSpPr>
            <a:spLocks noChangeArrowheads="1"/>
          </p:cNvSpPr>
          <p:nvPr/>
        </p:nvSpPr>
        <p:spPr bwMode="auto">
          <a:xfrm>
            <a:off x="0" y="6427788"/>
            <a:ext cx="3478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endParaRPr lang="en-GB" sz="1200">
              <a:solidFill>
                <a:srgbClr val="A50021"/>
              </a:solidFill>
            </a:endParaRPr>
          </a:p>
          <a:p>
            <a:r>
              <a:rPr lang="en-GB" sz="1000"/>
              <a:t>15</a:t>
            </a:r>
            <a:r>
              <a:rPr lang="en-GB" sz="1000" baseline="30000"/>
              <a:t>th</a:t>
            </a:r>
            <a:r>
              <a:rPr lang="en-GB" sz="1000"/>
              <a:t> CEG-SAM meeting by PSI, Villigen, March 10-12, 2009</a:t>
            </a:r>
            <a:endParaRPr lang="ru-RU" sz="10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кстура">
  <a:themeElements>
    <a:clrScheme name="Текстура 16">
      <a:dk1>
        <a:srgbClr val="FFFFFF"/>
      </a:dk1>
      <a:lt1>
        <a:srgbClr val="FFFFFF"/>
      </a:lt1>
      <a:dk2>
        <a:srgbClr val="559AB3"/>
      </a:dk2>
      <a:lt2>
        <a:srgbClr val="CCFF99"/>
      </a:lt2>
      <a:accent1>
        <a:srgbClr val="33CC33"/>
      </a:accent1>
      <a:accent2>
        <a:srgbClr val="46562A"/>
      </a:accent2>
      <a:accent3>
        <a:srgbClr val="B4CAD6"/>
      </a:accent3>
      <a:accent4>
        <a:srgbClr val="DADADA"/>
      </a:accent4>
      <a:accent5>
        <a:srgbClr val="ADE2AD"/>
      </a:accent5>
      <a:accent6>
        <a:srgbClr val="3F4D25"/>
      </a:accent6>
      <a:hlink>
        <a:srgbClr val="00CC99"/>
      </a:hlink>
      <a:folHlink>
        <a:srgbClr val="CCCC00"/>
      </a:folHlink>
    </a:clrScheme>
    <a:fontScheme name="Тексту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
      <a:clrScheme name="Текстура 9">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CC99"/>
        </a:hlink>
        <a:folHlink>
          <a:srgbClr val="CCCC00"/>
        </a:folHlink>
      </a:clrScheme>
      <a:clrMap bg1="dk2" tx1="lt1" bg2="dk1" tx2="lt2" accent1="accent1" accent2="accent2" accent3="accent3" accent4="accent4" accent5="accent5" accent6="accent6" hlink="hlink" folHlink="folHlink"/>
    </a:extraClrScheme>
    <a:extraClrScheme>
      <a:clrScheme name="Текстура 10">
        <a:dk1>
          <a:srgbClr val="003300"/>
        </a:dk1>
        <a:lt1>
          <a:srgbClr val="FFFFFF"/>
        </a:lt1>
        <a:dk2>
          <a:srgbClr val="89B94F"/>
        </a:dk2>
        <a:lt2>
          <a:srgbClr val="CCFF99"/>
        </a:lt2>
        <a:accent1>
          <a:srgbClr val="33CC33"/>
        </a:accent1>
        <a:accent2>
          <a:srgbClr val="46562A"/>
        </a:accent2>
        <a:accent3>
          <a:srgbClr val="C4D9B2"/>
        </a:accent3>
        <a:accent4>
          <a:srgbClr val="DADADA"/>
        </a:accent4>
        <a:accent5>
          <a:srgbClr val="ADE2AD"/>
        </a:accent5>
        <a:accent6>
          <a:srgbClr val="3F4D25"/>
        </a:accent6>
        <a:hlink>
          <a:srgbClr val="00CC99"/>
        </a:hlink>
        <a:folHlink>
          <a:srgbClr val="CCCC00"/>
        </a:folHlink>
      </a:clrScheme>
      <a:clrMap bg1="dk2" tx1="lt1" bg2="dk1" tx2="lt2" accent1="accent1" accent2="accent2" accent3="accent3" accent4="accent4" accent5="accent5" accent6="accent6" hlink="hlink" folHlink="folHlink"/>
    </a:extraClrScheme>
    <a:extraClrScheme>
      <a:clrScheme name="Текстура 11">
        <a:dk1>
          <a:srgbClr val="003300"/>
        </a:dk1>
        <a:lt1>
          <a:srgbClr val="FFFFFF"/>
        </a:lt1>
        <a:dk2>
          <a:srgbClr val="6692A2"/>
        </a:dk2>
        <a:lt2>
          <a:srgbClr val="CCFF99"/>
        </a:lt2>
        <a:accent1>
          <a:srgbClr val="33CC33"/>
        </a:accent1>
        <a:accent2>
          <a:srgbClr val="46562A"/>
        </a:accent2>
        <a:accent3>
          <a:srgbClr val="B8C7CE"/>
        </a:accent3>
        <a:accent4>
          <a:srgbClr val="DADADA"/>
        </a:accent4>
        <a:accent5>
          <a:srgbClr val="ADE2AD"/>
        </a:accent5>
        <a:accent6>
          <a:srgbClr val="3F4D25"/>
        </a:accent6>
        <a:hlink>
          <a:srgbClr val="00CC99"/>
        </a:hlink>
        <a:folHlink>
          <a:srgbClr val="CCCC00"/>
        </a:folHlink>
      </a:clrScheme>
      <a:clrMap bg1="dk2" tx1="lt1" bg2="dk1" tx2="lt2" accent1="accent1" accent2="accent2" accent3="accent3" accent4="accent4" accent5="accent5" accent6="accent6" hlink="hlink" folHlink="folHlink"/>
    </a:extraClrScheme>
    <a:extraClrScheme>
      <a:clrScheme name="Текстура 12">
        <a:dk1>
          <a:srgbClr val="003300"/>
        </a:dk1>
        <a:lt1>
          <a:srgbClr val="FFFFFF"/>
        </a:lt1>
        <a:dk2>
          <a:srgbClr val="7A898E"/>
        </a:dk2>
        <a:lt2>
          <a:srgbClr val="CCFF99"/>
        </a:lt2>
        <a:accent1>
          <a:srgbClr val="33CC33"/>
        </a:accent1>
        <a:accent2>
          <a:srgbClr val="46562A"/>
        </a:accent2>
        <a:accent3>
          <a:srgbClr val="BEC4C6"/>
        </a:accent3>
        <a:accent4>
          <a:srgbClr val="DADADA"/>
        </a:accent4>
        <a:accent5>
          <a:srgbClr val="ADE2AD"/>
        </a:accent5>
        <a:accent6>
          <a:srgbClr val="3F4D25"/>
        </a:accent6>
        <a:hlink>
          <a:srgbClr val="00CC99"/>
        </a:hlink>
        <a:folHlink>
          <a:srgbClr val="CCCC00"/>
        </a:folHlink>
      </a:clrScheme>
      <a:clrMap bg1="dk2" tx1="lt1" bg2="dk1" tx2="lt2" accent1="accent1" accent2="accent2" accent3="accent3" accent4="accent4" accent5="accent5" accent6="accent6" hlink="hlink" folHlink="folHlink"/>
    </a:extraClrScheme>
    <a:extraClrScheme>
      <a:clrScheme name="Текстура 13">
        <a:dk1>
          <a:srgbClr val="003300"/>
        </a:dk1>
        <a:lt1>
          <a:srgbClr val="FFFFFF"/>
        </a:lt1>
        <a:dk2>
          <a:srgbClr val="A2A167"/>
        </a:dk2>
        <a:lt2>
          <a:srgbClr val="CCFF99"/>
        </a:lt2>
        <a:accent1>
          <a:srgbClr val="33CC33"/>
        </a:accent1>
        <a:accent2>
          <a:srgbClr val="46562A"/>
        </a:accent2>
        <a:accent3>
          <a:srgbClr val="CECDB8"/>
        </a:accent3>
        <a:accent4>
          <a:srgbClr val="DADADA"/>
        </a:accent4>
        <a:accent5>
          <a:srgbClr val="ADE2AD"/>
        </a:accent5>
        <a:accent6>
          <a:srgbClr val="3F4D25"/>
        </a:accent6>
        <a:hlink>
          <a:srgbClr val="00CC99"/>
        </a:hlink>
        <a:folHlink>
          <a:srgbClr val="CCCC00"/>
        </a:folHlink>
      </a:clrScheme>
      <a:clrMap bg1="dk2" tx1="lt1" bg2="dk1" tx2="lt2" accent1="accent1" accent2="accent2" accent3="accent3" accent4="accent4" accent5="accent5" accent6="accent6" hlink="hlink" folHlink="folHlink"/>
    </a:extraClrScheme>
    <a:extraClrScheme>
      <a:clrScheme name="Текстура 14">
        <a:dk1>
          <a:srgbClr val="003300"/>
        </a:dk1>
        <a:lt1>
          <a:srgbClr val="FFFFFF"/>
        </a:lt1>
        <a:dk2>
          <a:srgbClr val="A2A167"/>
        </a:dk2>
        <a:lt2>
          <a:srgbClr val="CCFF99"/>
        </a:lt2>
        <a:accent1>
          <a:srgbClr val="FFFF00"/>
        </a:accent1>
        <a:accent2>
          <a:srgbClr val="46562A"/>
        </a:accent2>
        <a:accent3>
          <a:srgbClr val="CECDB8"/>
        </a:accent3>
        <a:accent4>
          <a:srgbClr val="DADADA"/>
        </a:accent4>
        <a:accent5>
          <a:srgbClr val="FFFFAA"/>
        </a:accent5>
        <a:accent6>
          <a:srgbClr val="3F4D25"/>
        </a:accent6>
        <a:hlink>
          <a:srgbClr val="00CC99"/>
        </a:hlink>
        <a:folHlink>
          <a:srgbClr val="CCCC00"/>
        </a:folHlink>
      </a:clrScheme>
      <a:clrMap bg1="dk2" tx1="lt1" bg2="dk1" tx2="lt2" accent1="accent1" accent2="accent2" accent3="accent3" accent4="accent4" accent5="accent5" accent6="accent6" hlink="hlink" folHlink="folHlink"/>
    </a:extraClrScheme>
    <a:extraClrScheme>
      <a:clrScheme name="Текстура 15">
        <a:dk1>
          <a:srgbClr val="003300"/>
        </a:dk1>
        <a:lt1>
          <a:srgbClr val="FFFFFF"/>
        </a:lt1>
        <a:dk2>
          <a:srgbClr val="559AB3"/>
        </a:dk2>
        <a:lt2>
          <a:srgbClr val="CCFF99"/>
        </a:lt2>
        <a:accent1>
          <a:srgbClr val="33CC33"/>
        </a:accent1>
        <a:accent2>
          <a:srgbClr val="46562A"/>
        </a:accent2>
        <a:accent3>
          <a:srgbClr val="B4CAD6"/>
        </a:accent3>
        <a:accent4>
          <a:srgbClr val="DADADA"/>
        </a:accent4>
        <a:accent5>
          <a:srgbClr val="ADE2AD"/>
        </a:accent5>
        <a:accent6>
          <a:srgbClr val="3F4D25"/>
        </a:accent6>
        <a:hlink>
          <a:srgbClr val="00CC99"/>
        </a:hlink>
        <a:folHlink>
          <a:srgbClr val="CCCC00"/>
        </a:folHlink>
      </a:clrScheme>
      <a:clrMap bg1="dk2" tx1="lt1" bg2="dk1" tx2="lt2" accent1="accent1" accent2="accent2" accent3="accent3" accent4="accent4" accent5="accent5" accent6="accent6" hlink="hlink" folHlink="folHlink"/>
    </a:extraClrScheme>
    <a:extraClrScheme>
      <a:clrScheme name="Текстура 16">
        <a:dk1>
          <a:srgbClr val="FFFFFF"/>
        </a:dk1>
        <a:lt1>
          <a:srgbClr val="FFFFFF"/>
        </a:lt1>
        <a:dk2>
          <a:srgbClr val="559AB3"/>
        </a:dk2>
        <a:lt2>
          <a:srgbClr val="CCFF99"/>
        </a:lt2>
        <a:accent1>
          <a:srgbClr val="33CC33"/>
        </a:accent1>
        <a:accent2>
          <a:srgbClr val="46562A"/>
        </a:accent2>
        <a:accent3>
          <a:srgbClr val="B4CAD6"/>
        </a:accent3>
        <a:accent4>
          <a:srgbClr val="DADADA"/>
        </a:accent4>
        <a:accent5>
          <a:srgbClr val="ADE2AD"/>
        </a:accent5>
        <a:accent6>
          <a:srgbClr val="3F4D25"/>
        </a:accent6>
        <a:hlink>
          <a:srgbClr val="00CC99"/>
        </a:hlink>
        <a:folHlink>
          <a:srgbClr val="CC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4125</TotalTime>
  <Words>2569</Words>
  <Application>Microsoft Office PowerPoint</Application>
  <PresentationFormat>Bildschirmpräsentation (4:3)</PresentationFormat>
  <Paragraphs>506</Paragraphs>
  <Slides>24</Slides>
  <Notes>2</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2</vt:i4>
      </vt:variant>
      <vt:variant>
        <vt:lpstr>Folientitel</vt:lpstr>
      </vt:variant>
      <vt:variant>
        <vt:i4>24</vt:i4>
      </vt:variant>
    </vt:vector>
  </HeadingPairs>
  <TitlesOfParts>
    <vt:vector size="35" baseType="lpstr">
      <vt:lpstr>Tahoma</vt:lpstr>
      <vt:lpstr>Arial</vt:lpstr>
      <vt:lpstr>Wingdings</vt:lpstr>
      <vt:lpstr>Comic Sans MS</vt:lpstr>
      <vt:lpstr>Garamond</vt:lpstr>
      <vt:lpstr>Symbol</vt:lpstr>
      <vt:lpstr>Times New Roman</vt:lpstr>
      <vt:lpstr>Wingdings 2</vt:lpstr>
      <vt:lpstr>Текстура</vt:lpstr>
      <vt:lpstr>Рисунок Microsoft Word</vt:lpstr>
      <vt:lpstr>Microsoft Equation 3.0</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2nd task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УкрНИИСХР НАУ</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Роща</dc:creator>
  <cp:lastModifiedBy>Peters, Ursula</cp:lastModifiedBy>
  <cp:revision>155</cp:revision>
  <dcterms:created xsi:type="dcterms:W3CDTF">2009-02-07T10:35:51Z</dcterms:created>
  <dcterms:modified xsi:type="dcterms:W3CDTF">2012-10-11T16:52:56Z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Status of  STCU Project # 4207 (Long-term prognosis of behavior of the fuel dust in Chernobyl Shelter)</vt:lpwstr>
  </property>
</Properties>
</file>