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Lst>
  <p:notesMasterIdLst>
    <p:notesMasterId r:id="rId15"/>
  </p:notesMasterIdLst>
  <p:handoutMasterIdLst>
    <p:handoutMasterId r:id="rId16"/>
  </p:handoutMasterIdLst>
  <p:sldIdLst>
    <p:sldId id="283" r:id="rId2"/>
    <p:sldId id="259" r:id="rId3"/>
    <p:sldId id="261" r:id="rId4"/>
    <p:sldId id="263" r:id="rId5"/>
    <p:sldId id="273" r:id="rId6"/>
    <p:sldId id="293" r:id="rId7"/>
    <p:sldId id="272" r:id="rId8"/>
    <p:sldId id="295" r:id="rId9"/>
    <p:sldId id="296" r:id="rId10"/>
    <p:sldId id="297" r:id="rId11"/>
    <p:sldId id="298" r:id="rId12"/>
    <p:sldId id="299" r:id="rId13"/>
    <p:sldId id="286" r:id="rId1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E27E5"/>
    <a:srgbClr val="FF3300"/>
    <a:srgbClr val="FFFF00"/>
    <a:srgbClr val="CC6600"/>
    <a:srgbClr val="000000"/>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677" autoAdjust="0"/>
  </p:normalViewPr>
  <p:slideViewPr>
    <p:cSldViewPr>
      <p:cViewPr>
        <p:scale>
          <a:sx n="66" d="100"/>
          <a:sy n="66" d="100"/>
        </p:scale>
        <p:origin x="-1930" y="-4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ru-RU"/>
          </a:p>
        </p:txBody>
      </p:sp>
      <p:sp>
        <p:nvSpPr>
          <p:cNvPr id="573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4DCC40D6-512A-4547-8BA3-BAE4B1B72156}" type="datetime1">
              <a:rPr lang="ru-RU"/>
              <a:pPr>
                <a:defRPr/>
              </a:pPr>
              <a:t>12.10.2012</a:t>
            </a:fld>
            <a:endParaRPr lang="ru-RU"/>
          </a:p>
        </p:txBody>
      </p:sp>
      <p:sp>
        <p:nvSpPr>
          <p:cNvPr id="573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ru-RU"/>
          </a:p>
        </p:txBody>
      </p:sp>
      <p:sp>
        <p:nvSpPr>
          <p:cNvPr id="573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E11C840B-1E0D-4043-A002-5E594F3E35D6}" type="slidenum">
              <a:rPr lang="ru-RU"/>
              <a:pPr>
                <a:defRPr/>
              </a:pPr>
              <a:t>‹Nr.›</a:t>
            </a:fld>
            <a:endParaRPr lang="ru-RU"/>
          </a:p>
        </p:txBody>
      </p:sp>
    </p:spTree>
    <p:extLst>
      <p:ext uri="{BB962C8B-B14F-4D97-AF65-F5344CB8AC3E}">
        <p14:creationId xmlns:p14="http://schemas.microsoft.com/office/powerpoint/2010/main" val="747049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409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F95633A9-8DE7-4AD1-B64C-7700FBDF1457}" type="datetime1">
              <a:rPr lang="ru-RU"/>
              <a:pPr>
                <a:defRPr/>
              </a:pPr>
              <a:t>12.10.2012</a:t>
            </a:fld>
            <a:endParaRPr lang="ru-RU"/>
          </a:p>
        </p:txBody>
      </p:sp>
      <p:sp>
        <p:nvSpPr>
          <p:cNvPr id="276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09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409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5975F1AF-BC28-40E8-99AE-C9B3798AF76B}" type="slidenum">
              <a:rPr lang="ru-RU"/>
              <a:pPr>
                <a:defRPr/>
              </a:pPr>
              <a:t>‹Nr.›</a:t>
            </a:fld>
            <a:endParaRPr lang="ru-RU"/>
          </a:p>
        </p:txBody>
      </p:sp>
    </p:spTree>
    <p:extLst>
      <p:ext uri="{BB962C8B-B14F-4D97-AF65-F5344CB8AC3E}">
        <p14:creationId xmlns:p14="http://schemas.microsoft.com/office/powerpoint/2010/main" val="19355680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920A092A-7E76-4F47-AE74-CC7EBD155E33}" type="slidenum">
              <a:rPr lang="ru-RU" smtClean="0">
                <a:latin typeface="Arial" charset="0"/>
              </a:rPr>
              <a:pPr eaLnBrk="1" hangingPunct="1"/>
              <a:t>3</a:t>
            </a:fld>
            <a:endParaRPr lang="ru-RU" smtClean="0">
              <a:latin typeface="Arial" charset="0"/>
            </a:endParaRPr>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52226" name="Rectangle 2"/>
          <p:cNvSpPr>
            <a:spLocks noGrp="1" noChangeArrowheads="1"/>
          </p:cNvSpPr>
          <p:nvPr>
            <p:ph type="ctrTitle" sz="quarter"/>
          </p:nvPr>
        </p:nvSpPr>
        <p:spPr>
          <a:xfrm>
            <a:off x="685800" y="1676400"/>
            <a:ext cx="7772400" cy="1828800"/>
          </a:xfrm>
        </p:spPr>
        <p:txBody>
          <a:bodyPr/>
          <a:lstStyle>
            <a:lvl1pPr>
              <a:defRPr/>
            </a:lvl1pPr>
          </a:lstStyle>
          <a:p>
            <a:r>
              <a:rPr lang="ru-RU"/>
              <a:t>Образец заголовка</a:t>
            </a:r>
          </a:p>
        </p:txBody>
      </p:sp>
      <p:sp>
        <p:nvSpPr>
          <p:cNvPr id="5222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fld id="{FD3DFEA4-DF88-4BBD-9240-B3FEA2A0F222}" type="datetime1">
              <a:rPr lang="ru-RU"/>
              <a:pPr>
                <a:defRPr/>
              </a:pPr>
              <a:t>12.10.2012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15th CEG-SAM meeting by PSI, Villigen, March 10-12, 2009</a:t>
            </a:r>
          </a:p>
        </p:txBody>
      </p:sp>
      <p:sp>
        <p:nvSpPr>
          <p:cNvPr id="6" name="Rectangle 6"/>
          <p:cNvSpPr>
            <a:spLocks noGrp="1" noChangeArrowheads="1"/>
          </p:cNvSpPr>
          <p:nvPr>
            <p:ph type="sldNum" sz="quarter" idx="12"/>
          </p:nvPr>
        </p:nvSpPr>
        <p:spPr>
          <a:ln/>
        </p:spPr>
        <p:txBody>
          <a:bodyPr/>
          <a:lstStyle>
            <a:lvl1pPr>
              <a:defRPr/>
            </a:lvl1pPr>
          </a:lstStyle>
          <a:p>
            <a:pPr>
              <a:defRPr/>
            </a:pPr>
            <a:fld id="{448FC3B7-B7EB-4EB0-B45E-5A34E77B2AD9}" type="slidenum">
              <a:rPr lang="ru-RU"/>
              <a:pPr>
                <a:defRPr/>
              </a:pPr>
              <a:t>‹Nr.›</a:t>
            </a:fld>
            <a:endParaRPr lang="ru-RU"/>
          </a:p>
        </p:txBody>
      </p:sp>
    </p:spTree>
    <p:extLst>
      <p:ext uri="{BB962C8B-B14F-4D97-AF65-F5344CB8AC3E}">
        <p14:creationId xmlns:p14="http://schemas.microsoft.com/office/powerpoint/2010/main" val="201112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C7E03F03-3C87-4278-A58E-3997B3DB9E3C}" type="datetime1">
              <a:rPr lang="ru-RU"/>
              <a:pPr>
                <a:defRPr/>
              </a:pPr>
              <a:t>12.10.2012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15th CEG-SAM meeting by PSI, Villigen, March 10-12, 2009</a:t>
            </a:r>
          </a:p>
        </p:txBody>
      </p:sp>
      <p:sp>
        <p:nvSpPr>
          <p:cNvPr id="6" name="Rectangle 6"/>
          <p:cNvSpPr>
            <a:spLocks noGrp="1" noChangeArrowheads="1"/>
          </p:cNvSpPr>
          <p:nvPr>
            <p:ph type="sldNum" sz="quarter" idx="12"/>
          </p:nvPr>
        </p:nvSpPr>
        <p:spPr>
          <a:ln/>
        </p:spPr>
        <p:txBody>
          <a:bodyPr/>
          <a:lstStyle>
            <a:lvl1pPr>
              <a:defRPr/>
            </a:lvl1pPr>
          </a:lstStyle>
          <a:p>
            <a:pPr>
              <a:defRPr/>
            </a:pPr>
            <a:fld id="{A2AF3E4C-3BF6-4895-BBBE-A940441C5531}" type="slidenum">
              <a:rPr lang="ru-RU"/>
              <a:pPr>
                <a:defRPr/>
              </a:pPr>
              <a:t>‹Nr.›</a:t>
            </a:fld>
            <a:endParaRPr lang="ru-RU"/>
          </a:p>
        </p:txBody>
      </p:sp>
    </p:spTree>
    <p:extLst>
      <p:ext uri="{BB962C8B-B14F-4D97-AF65-F5344CB8AC3E}">
        <p14:creationId xmlns:p14="http://schemas.microsoft.com/office/powerpoint/2010/main" val="93475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019FE9EE-FF86-42FC-8831-28840F13D813}" type="datetime1">
              <a:rPr lang="ru-RU"/>
              <a:pPr>
                <a:defRPr/>
              </a:pPr>
              <a:t>12.10.2012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15th CEG-SAM meeting by PSI, Villigen, March 10-12, 2009</a:t>
            </a:r>
          </a:p>
        </p:txBody>
      </p:sp>
      <p:sp>
        <p:nvSpPr>
          <p:cNvPr id="6" name="Rectangle 6"/>
          <p:cNvSpPr>
            <a:spLocks noGrp="1" noChangeArrowheads="1"/>
          </p:cNvSpPr>
          <p:nvPr>
            <p:ph type="sldNum" sz="quarter" idx="12"/>
          </p:nvPr>
        </p:nvSpPr>
        <p:spPr>
          <a:ln/>
        </p:spPr>
        <p:txBody>
          <a:bodyPr/>
          <a:lstStyle>
            <a:lvl1pPr>
              <a:defRPr/>
            </a:lvl1pPr>
          </a:lstStyle>
          <a:p>
            <a:pPr>
              <a:defRPr/>
            </a:pPr>
            <a:fld id="{ED81B7FE-87CE-414D-BE28-E2DE8B843E73}" type="slidenum">
              <a:rPr lang="ru-RU"/>
              <a:pPr>
                <a:defRPr/>
              </a:pPr>
              <a:t>‹Nr.›</a:t>
            </a:fld>
            <a:endParaRPr lang="ru-RU"/>
          </a:p>
        </p:txBody>
      </p:sp>
    </p:spTree>
    <p:extLst>
      <p:ext uri="{BB962C8B-B14F-4D97-AF65-F5344CB8AC3E}">
        <p14:creationId xmlns:p14="http://schemas.microsoft.com/office/powerpoint/2010/main" val="191201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381000"/>
            <a:ext cx="82296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CDF776A5-3CA3-4E89-9EAA-70D915264A82}" type="datetime1">
              <a:rPr lang="ru-RU"/>
              <a:pPr>
                <a:defRPr/>
              </a:pPr>
              <a:t>12.10.2012</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r>
              <a:rPr lang="ru-RU"/>
              <a:t>15th CEG-SAM meeting by PSI, Villigen, March 10-12, 2009</a:t>
            </a:r>
          </a:p>
        </p:txBody>
      </p:sp>
      <p:sp>
        <p:nvSpPr>
          <p:cNvPr id="5" name="Rectangle 6"/>
          <p:cNvSpPr>
            <a:spLocks noGrp="1" noChangeArrowheads="1"/>
          </p:cNvSpPr>
          <p:nvPr>
            <p:ph type="sldNum" sz="quarter" idx="12"/>
          </p:nvPr>
        </p:nvSpPr>
        <p:spPr>
          <a:ln/>
        </p:spPr>
        <p:txBody>
          <a:bodyPr/>
          <a:lstStyle>
            <a:lvl1pPr>
              <a:defRPr/>
            </a:lvl1pPr>
          </a:lstStyle>
          <a:p>
            <a:pPr>
              <a:defRPr/>
            </a:pPr>
            <a:fld id="{D744D8DE-5B21-4AF2-9073-13AAF9D25849}" type="slidenum">
              <a:rPr lang="ru-RU"/>
              <a:pPr>
                <a:defRPr/>
              </a:pPr>
              <a:t>‹Nr.›</a:t>
            </a:fld>
            <a:endParaRPr lang="ru-RU"/>
          </a:p>
        </p:txBody>
      </p:sp>
    </p:spTree>
    <p:extLst>
      <p:ext uri="{BB962C8B-B14F-4D97-AF65-F5344CB8AC3E}">
        <p14:creationId xmlns:p14="http://schemas.microsoft.com/office/powerpoint/2010/main" val="3402854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fld id="{E9C59024-8D39-42B4-A097-A39871C93CD0}" type="datetime1">
              <a:rPr lang="ru-RU"/>
              <a:pPr>
                <a:defRPr/>
              </a:pPr>
              <a:t>12.10.2012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15th CEG-SAM meeting by PSI, Villigen, March 10-12, 2009</a:t>
            </a:r>
          </a:p>
        </p:txBody>
      </p:sp>
      <p:sp>
        <p:nvSpPr>
          <p:cNvPr id="6" name="Rectangle 6"/>
          <p:cNvSpPr>
            <a:spLocks noGrp="1" noChangeArrowheads="1"/>
          </p:cNvSpPr>
          <p:nvPr>
            <p:ph type="sldNum" sz="quarter" idx="12"/>
          </p:nvPr>
        </p:nvSpPr>
        <p:spPr>
          <a:ln/>
        </p:spPr>
        <p:txBody>
          <a:bodyPr/>
          <a:lstStyle>
            <a:lvl1pPr>
              <a:defRPr/>
            </a:lvl1pPr>
          </a:lstStyle>
          <a:p>
            <a:pPr>
              <a:defRPr/>
            </a:pPr>
            <a:fld id="{FDE873C2-1D81-4B04-A578-5E703160D103}" type="slidenum">
              <a:rPr lang="ru-RU"/>
              <a:pPr>
                <a:defRPr/>
              </a:pPr>
              <a:t>‹Nr.›</a:t>
            </a:fld>
            <a:endParaRPr lang="ru-RU"/>
          </a:p>
        </p:txBody>
      </p:sp>
    </p:spTree>
    <p:extLst>
      <p:ext uri="{BB962C8B-B14F-4D97-AF65-F5344CB8AC3E}">
        <p14:creationId xmlns:p14="http://schemas.microsoft.com/office/powerpoint/2010/main" val="3121417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519BF71C-D456-4B69-9BD3-98328188CB55}" type="datetime1">
              <a:rPr lang="ru-RU"/>
              <a:pPr>
                <a:defRPr/>
              </a:pPr>
              <a:t>12.10.2012</a:t>
            </a:fld>
            <a:endParaRPr lang="ru-RU"/>
          </a:p>
        </p:txBody>
      </p:sp>
      <p:sp>
        <p:nvSpPr>
          <p:cNvPr id="5" name="Rectangle 5"/>
          <p:cNvSpPr>
            <a:spLocks noGrp="1" noChangeArrowheads="1"/>
          </p:cNvSpPr>
          <p:nvPr>
            <p:ph type="ftr" sz="quarter" idx="11"/>
          </p:nvPr>
        </p:nvSpPr>
        <p:spPr>
          <a:ln/>
        </p:spPr>
        <p:txBody>
          <a:bodyPr/>
          <a:lstStyle>
            <a:lvl1pPr>
              <a:defRPr/>
            </a:lvl1pPr>
          </a:lstStyle>
          <a:p>
            <a:pPr>
              <a:defRPr/>
            </a:pPr>
            <a:r>
              <a:rPr lang="ru-RU"/>
              <a:t>15th CEG-SAM meeting by PSI, Villigen, March 10-12, 2009</a:t>
            </a:r>
          </a:p>
        </p:txBody>
      </p:sp>
      <p:sp>
        <p:nvSpPr>
          <p:cNvPr id="6" name="Rectangle 6"/>
          <p:cNvSpPr>
            <a:spLocks noGrp="1" noChangeArrowheads="1"/>
          </p:cNvSpPr>
          <p:nvPr>
            <p:ph type="sldNum" sz="quarter" idx="12"/>
          </p:nvPr>
        </p:nvSpPr>
        <p:spPr>
          <a:ln/>
        </p:spPr>
        <p:txBody>
          <a:bodyPr/>
          <a:lstStyle>
            <a:lvl1pPr>
              <a:defRPr/>
            </a:lvl1pPr>
          </a:lstStyle>
          <a:p>
            <a:pPr>
              <a:defRPr/>
            </a:pPr>
            <a:fld id="{560AF470-4C63-487B-A2BF-129D0599123C}" type="slidenum">
              <a:rPr lang="ru-RU"/>
              <a:pPr>
                <a:defRPr/>
              </a:pPr>
              <a:t>‹Nr.›</a:t>
            </a:fld>
            <a:endParaRPr lang="ru-RU"/>
          </a:p>
        </p:txBody>
      </p:sp>
    </p:spTree>
    <p:extLst>
      <p:ext uri="{BB962C8B-B14F-4D97-AF65-F5344CB8AC3E}">
        <p14:creationId xmlns:p14="http://schemas.microsoft.com/office/powerpoint/2010/main" val="334939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fld id="{874BD563-985F-4F53-B686-7C17F6C78CC0}" type="datetime1">
              <a:rPr lang="ru-RU"/>
              <a:pPr>
                <a:defRPr/>
              </a:pPr>
              <a:t>12.10.2012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15th CEG-SAM meeting by PSI, Villigen, March 10-12, 2009</a:t>
            </a:r>
          </a:p>
        </p:txBody>
      </p:sp>
      <p:sp>
        <p:nvSpPr>
          <p:cNvPr id="7" name="Rectangle 6"/>
          <p:cNvSpPr>
            <a:spLocks noGrp="1" noChangeArrowheads="1"/>
          </p:cNvSpPr>
          <p:nvPr>
            <p:ph type="sldNum" sz="quarter" idx="12"/>
          </p:nvPr>
        </p:nvSpPr>
        <p:spPr>
          <a:ln/>
        </p:spPr>
        <p:txBody>
          <a:bodyPr/>
          <a:lstStyle>
            <a:lvl1pPr>
              <a:defRPr/>
            </a:lvl1pPr>
          </a:lstStyle>
          <a:p>
            <a:pPr>
              <a:defRPr/>
            </a:pPr>
            <a:fld id="{D51686A3-B7EB-46BA-B00C-C58D5858C6AD}" type="slidenum">
              <a:rPr lang="ru-RU"/>
              <a:pPr>
                <a:defRPr/>
              </a:pPr>
              <a:t>‹Nr.›</a:t>
            </a:fld>
            <a:endParaRPr lang="ru-RU"/>
          </a:p>
        </p:txBody>
      </p:sp>
    </p:spTree>
    <p:extLst>
      <p:ext uri="{BB962C8B-B14F-4D97-AF65-F5344CB8AC3E}">
        <p14:creationId xmlns:p14="http://schemas.microsoft.com/office/powerpoint/2010/main" val="1371281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fld id="{8507AF93-758F-487F-AF4F-066CF2C80836}" type="datetime1">
              <a:rPr lang="ru-RU"/>
              <a:pPr>
                <a:defRPr/>
              </a:pPr>
              <a:t>12.10.2012</a:t>
            </a:fld>
            <a:endParaRPr lang="ru-RU"/>
          </a:p>
        </p:txBody>
      </p:sp>
      <p:sp>
        <p:nvSpPr>
          <p:cNvPr id="8" name="Rectangle 5"/>
          <p:cNvSpPr>
            <a:spLocks noGrp="1" noChangeArrowheads="1"/>
          </p:cNvSpPr>
          <p:nvPr>
            <p:ph type="ftr" sz="quarter" idx="11"/>
          </p:nvPr>
        </p:nvSpPr>
        <p:spPr>
          <a:ln/>
        </p:spPr>
        <p:txBody>
          <a:bodyPr/>
          <a:lstStyle>
            <a:lvl1pPr>
              <a:defRPr/>
            </a:lvl1pPr>
          </a:lstStyle>
          <a:p>
            <a:pPr>
              <a:defRPr/>
            </a:pPr>
            <a:r>
              <a:rPr lang="ru-RU"/>
              <a:t>15th CEG-SAM meeting by PSI, Villigen, March 10-12, 2009</a:t>
            </a:r>
          </a:p>
        </p:txBody>
      </p:sp>
      <p:sp>
        <p:nvSpPr>
          <p:cNvPr id="9" name="Rectangle 6"/>
          <p:cNvSpPr>
            <a:spLocks noGrp="1" noChangeArrowheads="1"/>
          </p:cNvSpPr>
          <p:nvPr>
            <p:ph type="sldNum" sz="quarter" idx="12"/>
          </p:nvPr>
        </p:nvSpPr>
        <p:spPr>
          <a:ln/>
        </p:spPr>
        <p:txBody>
          <a:bodyPr/>
          <a:lstStyle>
            <a:lvl1pPr>
              <a:defRPr/>
            </a:lvl1pPr>
          </a:lstStyle>
          <a:p>
            <a:pPr>
              <a:defRPr/>
            </a:pPr>
            <a:fld id="{7641E26E-7072-40A6-B395-4234530547B4}" type="slidenum">
              <a:rPr lang="ru-RU"/>
              <a:pPr>
                <a:defRPr/>
              </a:pPr>
              <a:t>‹Nr.›</a:t>
            </a:fld>
            <a:endParaRPr lang="ru-RU"/>
          </a:p>
        </p:txBody>
      </p:sp>
    </p:spTree>
    <p:extLst>
      <p:ext uri="{BB962C8B-B14F-4D97-AF65-F5344CB8AC3E}">
        <p14:creationId xmlns:p14="http://schemas.microsoft.com/office/powerpoint/2010/main" val="3502322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fld id="{813831B8-5E42-4F9E-949F-CBCE96B5830D}" type="datetime1">
              <a:rPr lang="ru-RU"/>
              <a:pPr>
                <a:defRPr/>
              </a:pPr>
              <a:t>12.10.2012</a:t>
            </a:fld>
            <a:endParaRPr lang="ru-RU"/>
          </a:p>
        </p:txBody>
      </p:sp>
      <p:sp>
        <p:nvSpPr>
          <p:cNvPr id="4" name="Rectangle 5"/>
          <p:cNvSpPr>
            <a:spLocks noGrp="1" noChangeArrowheads="1"/>
          </p:cNvSpPr>
          <p:nvPr>
            <p:ph type="ftr" sz="quarter" idx="11"/>
          </p:nvPr>
        </p:nvSpPr>
        <p:spPr>
          <a:ln/>
        </p:spPr>
        <p:txBody>
          <a:bodyPr/>
          <a:lstStyle>
            <a:lvl1pPr>
              <a:defRPr/>
            </a:lvl1pPr>
          </a:lstStyle>
          <a:p>
            <a:pPr>
              <a:defRPr/>
            </a:pPr>
            <a:r>
              <a:rPr lang="ru-RU"/>
              <a:t>15th CEG-SAM meeting by PSI, Villigen, March 10-12, 2009</a:t>
            </a:r>
          </a:p>
        </p:txBody>
      </p:sp>
      <p:sp>
        <p:nvSpPr>
          <p:cNvPr id="5" name="Rectangle 6"/>
          <p:cNvSpPr>
            <a:spLocks noGrp="1" noChangeArrowheads="1"/>
          </p:cNvSpPr>
          <p:nvPr>
            <p:ph type="sldNum" sz="quarter" idx="12"/>
          </p:nvPr>
        </p:nvSpPr>
        <p:spPr>
          <a:ln/>
        </p:spPr>
        <p:txBody>
          <a:bodyPr/>
          <a:lstStyle>
            <a:lvl1pPr>
              <a:defRPr/>
            </a:lvl1pPr>
          </a:lstStyle>
          <a:p>
            <a:pPr>
              <a:defRPr/>
            </a:pPr>
            <a:fld id="{B08EFDE9-902B-407A-9DE6-DDF30BFFE5C1}" type="slidenum">
              <a:rPr lang="ru-RU"/>
              <a:pPr>
                <a:defRPr/>
              </a:pPr>
              <a:t>‹Nr.›</a:t>
            </a:fld>
            <a:endParaRPr lang="ru-RU"/>
          </a:p>
        </p:txBody>
      </p:sp>
    </p:spTree>
    <p:extLst>
      <p:ext uri="{BB962C8B-B14F-4D97-AF65-F5344CB8AC3E}">
        <p14:creationId xmlns:p14="http://schemas.microsoft.com/office/powerpoint/2010/main" val="301840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864F03E-C7D4-4690-A579-3BAE2FDA3A51}" type="datetime1">
              <a:rPr lang="ru-RU"/>
              <a:pPr>
                <a:defRPr/>
              </a:pPr>
              <a:t>12.10.2012</a:t>
            </a:fld>
            <a:endParaRPr lang="ru-RU"/>
          </a:p>
        </p:txBody>
      </p:sp>
      <p:sp>
        <p:nvSpPr>
          <p:cNvPr id="3" name="Rectangle 5"/>
          <p:cNvSpPr>
            <a:spLocks noGrp="1" noChangeArrowheads="1"/>
          </p:cNvSpPr>
          <p:nvPr>
            <p:ph type="ftr" sz="quarter" idx="11"/>
          </p:nvPr>
        </p:nvSpPr>
        <p:spPr>
          <a:ln/>
        </p:spPr>
        <p:txBody>
          <a:bodyPr/>
          <a:lstStyle>
            <a:lvl1pPr>
              <a:defRPr/>
            </a:lvl1pPr>
          </a:lstStyle>
          <a:p>
            <a:pPr>
              <a:defRPr/>
            </a:pPr>
            <a:r>
              <a:rPr lang="ru-RU"/>
              <a:t>15th CEG-SAM meeting by PSI, Villigen, March 10-12, 2009</a:t>
            </a:r>
          </a:p>
        </p:txBody>
      </p:sp>
      <p:sp>
        <p:nvSpPr>
          <p:cNvPr id="4" name="Rectangle 6"/>
          <p:cNvSpPr>
            <a:spLocks noGrp="1" noChangeArrowheads="1"/>
          </p:cNvSpPr>
          <p:nvPr>
            <p:ph type="sldNum" sz="quarter" idx="12"/>
          </p:nvPr>
        </p:nvSpPr>
        <p:spPr>
          <a:ln/>
        </p:spPr>
        <p:txBody>
          <a:bodyPr/>
          <a:lstStyle>
            <a:lvl1pPr>
              <a:defRPr/>
            </a:lvl1pPr>
          </a:lstStyle>
          <a:p>
            <a:pPr>
              <a:defRPr/>
            </a:pPr>
            <a:fld id="{52DD960B-04A8-4063-BFD2-A42C16787D9F}" type="slidenum">
              <a:rPr lang="ru-RU"/>
              <a:pPr>
                <a:defRPr/>
              </a:pPr>
              <a:t>‹Nr.›</a:t>
            </a:fld>
            <a:endParaRPr lang="ru-RU"/>
          </a:p>
        </p:txBody>
      </p:sp>
    </p:spTree>
    <p:extLst>
      <p:ext uri="{BB962C8B-B14F-4D97-AF65-F5344CB8AC3E}">
        <p14:creationId xmlns:p14="http://schemas.microsoft.com/office/powerpoint/2010/main" val="99687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6F62CC6B-1EE6-47FA-93D5-9A0BCD846733}" type="datetime1">
              <a:rPr lang="ru-RU"/>
              <a:pPr>
                <a:defRPr/>
              </a:pPr>
              <a:t>12.10.2012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15th CEG-SAM meeting by PSI, Villigen, March 10-12, 2009</a:t>
            </a:r>
          </a:p>
        </p:txBody>
      </p:sp>
      <p:sp>
        <p:nvSpPr>
          <p:cNvPr id="7" name="Rectangle 6"/>
          <p:cNvSpPr>
            <a:spLocks noGrp="1" noChangeArrowheads="1"/>
          </p:cNvSpPr>
          <p:nvPr>
            <p:ph type="sldNum" sz="quarter" idx="12"/>
          </p:nvPr>
        </p:nvSpPr>
        <p:spPr>
          <a:ln/>
        </p:spPr>
        <p:txBody>
          <a:bodyPr/>
          <a:lstStyle>
            <a:lvl1pPr>
              <a:defRPr/>
            </a:lvl1pPr>
          </a:lstStyle>
          <a:p>
            <a:pPr>
              <a:defRPr/>
            </a:pPr>
            <a:fld id="{97EC4A3E-F3A0-495E-822A-4863A7005BB5}" type="slidenum">
              <a:rPr lang="ru-RU"/>
              <a:pPr>
                <a:defRPr/>
              </a:pPr>
              <a:t>‹Nr.›</a:t>
            </a:fld>
            <a:endParaRPr lang="ru-RU"/>
          </a:p>
        </p:txBody>
      </p:sp>
    </p:spTree>
    <p:extLst>
      <p:ext uri="{BB962C8B-B14F-4D97-AF65-F5344CB8AC3E}">
        <p14:creationId xmlns:p14="http://schemas.microsoft.com/office/powerpoint/2010/main" val="3405782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87F36635-EEDC-43AF-98C3-0893CBCE7C2D}" type="datetime1">
              <a:rPr lang="ru-RU"/>
              <a:pPr>
                <a:defRPr/>
              </a:pPr>
              <a:t>12.10.2012</a:t>
            </a:fld>
            <a:endParaRPr lang="ru-RU"/>
          </a:p>
        </p:txBody>
      </p:sp>
      <p:sp>
        <p:nvSpPr>
          <p:cNvPr id="6" name="Rectangle 5"/>
          <p:cNvSpPr>
            <a:spLocks noGrp="1" noChangeArrowheads="1"/>
          </p:cNvSpPr>
          <p:nvPr>
            <p:ph type="ftr" sz="quarter" idx="11"/>
          </p:nvPr>
        </p:nvSpPr>
        <p:spPr>
          <a:ln/>
        </p:spPr>
        <p:txBody>
          <a:bodyPr/>
          <a:lstStyle>
            <a:lvl1pPr>
              <a:defRPr/>
            </a:lvl1pPr>
          </a:lstStyle>
          <a:p>
            <a:pPr>
              <a:defRPr/>
            </a:pPr>
            <a:r>
              <a:rPr lang="ru-RU"/>
              <a:t>15th CEG-SAM meeting by PSI, Villigen, March 10-12, 2009</a:t>
            </a:r>
          </a:p>
        </p:txBody>
      </p:sp>
      <p:sp>
        <p:nvSpPr>
          <p:cNvPr id="7" name="Rectangle 6"/>
          <p:cNvSpPr>
            <a:spLocks noGrp="1" noChangeArrowheads="1"/>
          </p:cNvSpPr>
          <p:nvPr>
            <p:ph type="sldNum" sz="quarter" idx="12"/>
          </p:nvPr>
        </p:nvSpPr>
        <p:spPr>
          <a:ln/>
        </p:spPr>
        <p:txBody>
          <a:bodyPr/>
          <a:lstStyle>
            <a:lvl1pPr>
              <a:defRPr/>
            </a:lvl1pPr>
          </a:lstStyle>
          <a:p>
            <a:pPr>
              <a:defRPr/>
            </a:pPr>
            <a:fld id="{33B7767C-A9B4-4FB0-8D14-3FA4B1F7A7B3}" type="slidenum">
              <a:rPr lang="ru-RU"/>
              <a:pPr>
                <a:defRPr/>
              </a:pPr>
              <a:t>‹Nr.›</a:t>
            </a:fld>
            <a:endParaRPr lang="ru-RU"/>
          </a:p>
        </p:txBody>
      </p:sp>
    </p:spTree>
    <p:extLst>
      <p:ext uri="{BB962C8B-B14F-4D97-AF65-F5344CB8AC3E}">
        <p14:creationId xmlns:p14="http://schemas.microsoft.com/office/powerpoint/2010/main" val="2125914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5120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12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fld id="{D0119D41-3366-47A2-A255-1C69DC1A0382}" type="datetime1">
              <a:rPr lang="ru-RU"/>
              <a:pPr>
                <a:defRPr/>
              </a:pPr>
              <a:t>12.10.2012</a:t>
            </a:fld>
            <a:endParaRPr lang="ru-RU"/>
          </a:p>
        </p:txBody>
      </p:sp>
      <p:sp>
        <p:nvSpPr>
          <p:cNvPr id="512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r>
              <a:rPr lang="ru-RU"/>
              <a:t>15th CEG-SAM meeting by PSI, Villigen, March 10-12, 2009</a:t>
            </a:r>
          </a:p>
        </p:txBody>
      </p:sp>
      <p:sp>
        <p:nvSpPr>
          <p:cNvPr id="512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7103AA9B-2725-49BC-99E7-643FBEBCB6EA}" type="slidenum">
              <a:rPr lang="ru-RU"/>
              <a:pPr>
                <a:defRPr/>
              </a:pPr>
              <a:t>‹Nr.›</a:t>
            </a:fld>
            <a:endParaRPr lang="ru-RU"/>
          </a:p>
        </p:txBody>
      </p:sp>
    </p:spTree>
  </p:cSld>
  <p:clrMap bg1="dk2" tx1="lt1" bg2="dk1" tx2="lt2" accent1="accent1" accent2="accent2" accent3="accent3" accent4="accent4" accent5="accent5" accent6="accent6" hlink="hlink" folHlink="folHlink"/>
  <p:sldLayoutIdLst>
    <p:sldLayoutId id="2147483692" r:id="rId1"/>
    <p:sldLayoutId id="2147483691" r:id="rId2"/>
    <p:sldLayoutId id="2147483690" r:id="rId3"/>
    <p:sldLayoutId id="2147483689" r:id="rId4"/>
    <p:sldLayoutId id="2147483688" r:id="rId5"/>
    <p:sldLayoutId id="2147483687" r:id="rId6"/>
    <p:sldLayoutId id="2147483686" r:id="rId7"/>
    <p:sldLayoutId id="2147483685" r:id="rId8"/>
    <p:sldLayoutId id="2147483684" r:id="rId9"/>
    <p:sldLayoutId id="2147483683" r:id="rId10"/>
    <p:sldLayoutId id="2147483682" r:id="rId11"/>
    <p:sldLayoutId id="214748368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Изображение 0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827088" y="1773238"/>
            <a:ext cx="7488237"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sz="2800" b="1">
                <a:solidFill>
                  <a:srgbClr val="000099"/>
                </a:solidFill>
              </a:rPr>
              <a:t>Progress report  STCU Project # 4207 </a:t>
            </a:r>
          </a:p>
          <a:p>
            <a:pPr algn="ctr" eaLnBrk="1" hangingPunct="1"/>
            <a:r>
              <a:rPr lang="en-US" sz="2800" b="1">
                <a:solidFill>
                  <a:srgbClr val="000099"/>
                </a:solidFill>
              </a:rPr>
              <a:t> Long-term prognosis of behavior of </a:t>
            </a:r>
            <a:br>
              <a:rPr lang="en-US" sz="2800" b="1">
                <a:solidFill>
                  <a:srgbClr val="000099"/>
                </a:solidFill>
              </a:rPr>
            </a:br>
            <a:r>
              <a:rPr lang="en-US" sz="2800" b="1">
                <a:solidFill>
                  <a:srgbClr val="000099"/>
                </a:solidFill>
              </a:rPr>
              <a:t>the fuel dust in Chernobyl Shelter</a:t>
            </a:r>
            <a:endParaRPr lang="ru-RU" sz="2800" b="1">
              <a:solidFill>
                <a:srgbClr val="000099"/>
              </a:solidFill>
            </a:endParaRPr>
          </a:p>
        </p:txBody>
      </p:sp>
      <p:sp>
        <p:nvSpPr>
          <p:cNvPr id="4100" name="Text Box 6"/>
          <p:cNvSpPr txBox="1">
            <a:spLocks noChangeArrowheads="1"/>
          </p:cNvSpPr>
          <p:nvPr/>
        </p:nvSpPr>
        <p:spPr bwMode="auto">
          <a:xfrm>
            <a:off x="539750" y="5397500"/>
            <a:ext cx="23193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GB" sz="1600">
                <a:latin typeface="Arial" charset="0"/>
              </a:rPr>
              <a:t>Presented by V.Protsak</a:t>
            </a:r>
          </a:p>
          <a:p>
            <a:pPr eaLnBrk="1" hangingPunct="1"/>
            <a:r>
              <a:rPr lang="ru-RU" sz="1600">
                <a:latin typeface="Arial" charset="0"/>
              </a:rPr>
              <a:t>1</a:t>
            </a:r>
            <a:r>
              <a:rPr lang="en-US" sz="1600">
                <a:latin typeface="Arial" charset="0"/>
              </a:rPr>
              <a:t>8</a:t>
            </a:r>
            <a:r>
              <a:rPr lang="en-US" sz="1600" baseline="30000">
                <a:latin typeface="Arial" charset="0"/>
              </a:rPr>
              <a:t>th</a:t>
            </a:r>
            <a:r>
              <a:rPr lang="en-US" sz="1600">
                <a:latin typeface="Arial" charset="0"/>
              </a:rPr>
              <a:t> CEG-SAM </a:t>
            </a:r>
            <a:r>
              <a:rPr lang="en-GB" sz="1600">
                <a:latin typeface="Arial" charset="0"/>
              </a:rPr>
              <a:t>Meeting</a:t>
            </a:r>
            <a:endParaRPr lang="ru-RU" sz="1600">
              <a:latin typeface="Arial" charset="0"/>
            </a:endParaRPr>
          </a:p>
        </p:txBody>
      </p:sp>
      <p:sp>
        <p:nvSpPr>
          <p:cNvPr id="4101" name="Rectangle 7"/>
          <p:cNvSpPr>
            <a:spLocks noChangeArrowheads="1"/>
          </p:cNvSpPr>
          <p:nvPr/>
        </p:nvSpPr>
        <p:spPr bwMode="auto">
          <a:xfrm>
            <a:off x="0" y="6430963"/>
            <a:ext cx="34782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n-GB" sz="1200">
                <a:solidFill>
                  <a:srgbClr val="A50021"/>
                </a:solidFill>
              </a:rPr>
              <a:t>	</a:t>
            </a:r>
          </a:p>
          <a:p>
            <a:r>
              <a:rPr lang="en-GB" sz="1000"/>
              <a:t>18</a:t>
            </a:r>
            <a:r>
              <a:rPr lang="en-GB" sz="1000" baseline="30000"/>
              <a:t>th</a:t>
            </a:r>
            <a:r>
              <a:rPr lang="en-GB" sz="1000"/>
              <a:t> CEG-SAM meeting </a:t>
            </a:r>
          </a:p>
          <a:p>
            <a:r>
              <a:rPr lang="en-GB" sz="1000"/>
              <a:t>St. Petersburg, September 27-30, 2010</a:t>
            </a:r>
            <a:endParaRPr lang="ru-RU" sz="10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381000"/>
            <a:ext cx="8229600" cy="1103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smtClean="0">
                <a:solidFill>
                  <a:srgbClr val="000099"/>
                </a:solidFill>
                <a:effectLst/>
              </a:rPr>
              <a:t>Stage 2</a:t>
            </a:r>
            <a:br>
              <a:rPr lang="en-US" sz="2400" smtClean="0">
                <a:solidFill>
                  <a:srgbClr val="000099"/>
                </a:solidFill>
                <a:effectLst/>
              </a:rPr>
            </a:br>
            <a:r>
              <a:rPr lang="en-US" sz="2400" smtClean="0">
                <a:solidFill>
                  <a:srgbClr val="000099"/>
                </a:solidFill>
                <a:effectLst/>
              </a:rPr>
              <a:t> </a:t>
            </a:r>
            <a:r>
              <a:rPr lang="en-US" sz="1800" b="1" smtClean="0">
                <a:solidFill>
                  <a:srgbClr val="000099"/>
                </a:solidFill>
                <a:effectLst/>
                <a:latin typeface="Arial" charset="0"/>
              </a:rPr>
              <a:t>Characteristics and behavior of RA and water in Shelter</a:t>
            </a:r>
            <a:r>
              <a:rPr lang="ru-RU" sz="2400" smtClean="0">
                <a:solidFill>
                  <a:srgbClr val="000099"/>
                </a:solidFill>
                <a:effectLst/>
                <a:latin typeface="Arial" charset="0"/>
              </a:rPr>
              <a:t> </a:t>
            </a:r>
          </a:p>
        </p:txBody>
      </p:sp>
      <p:sp>
        <p:nvSpPr>
          <p:cNvPr id="491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smtClean="0">
                <a:solidFill>
                  <a:srgbClr val="000000"/>
                </a:solidFill>
                <a:effectLst/>
              </a:rPr>
              <a:t>During this stage the water samples for analysis of uranium concentration and specific activity of the radionuclide </a:t>
            </a:r>
            <a:r>
              <a:rPr lang="uk-UA" sz="2000" smtClean="0">
                <a:solidFill>
                  <a:srgbClr val="000000"/>
                </a:solidFill>
                <a:effectLst/>
              </a:rPr>
              <a:t>(90Sr, 137Cs, 238Pu, 239+240Pu, 241Am, 244Cm) </a:t>
            </a:r>
            <a:r>
              <a:rPr lang="en-US" sz="2000" smtClean="0">
                <a:solidFill>
                  <a:srgbClr val="000000"/>
                </a:solidFill>
                <a:effectLst/>
              </a:rPr>
              <a:t>in aggregations of the LRW were collected at the lower marks of Shelter</a:t>
            </a:r>
            <a:r>
              <a:rPr lang="uk-UA" sz="2000" smtClean="0">
                <a:solidFill>
                  <a:srgbClr val="000000"/>
                </a:solidFill>
                <a:effectLst/>
              </a:rPr>
              <a:t>, </a:t>
            </a:r>
            <a:r>
              <a:rPr lang="en-US" sz="2000" smtClean="0">
                <a:solidFill>
                  <a:srgbClr val="000000"/>
                </a:solidFill>
                <a:effectLst/>
              </a:rPr>
              <a:t>namely in the rooms </a:t>
            </a:r>
            <a:r>
              <a:rPr lang="uk-UA" sz="2000" smtClean="0">
                <a:solidFill>
                  <a:srgbClr val="000000"/>
                </a:solidFill>
                <a:effectLst/>
              </a:rPr>
              <a:t>001/3 </a:t>
            </a:r>
            <a:r>
              <a:rPr lang="en-US" sz="2000" smtClean="0">
                <a:solidFill>
                  <a:srgbClr val="000000"/>
                </a:solidFill>
                <a:effectLst/>
              </a:rPr>
              <a:t>VSRW</a:t>
            </a:r>
            <a:r>
              <a:rPr lang="uk-UA" sz="2000" smtClean="0">
                <a:solidFill>
                  <a:srgbClr val="000000"/>
                </a:solidFill>
                <a:effectLst/>
              </a:rPr>
              <a:t>, </a:t>
            </a:r>
            <a:r>
              <a:rPr lang="en-US" sz="2000" smtClean="0">
                <a:solidFill>
                  <a:srgbClr val="000000"/>
                </a:solidFill>
                <a:effectLst/>
              </a:rPr>
              <a:t>bubbler pool and in the south</a:t>
            </a:r>
            <a:r>
              <a:rPr lang="uk-UA" sz="2000" smtClean="0">
                <a:solidFill>
                  <a:srgbClr val="000000"/>
                </a:solidFill>
                <a:effectLst/>
              </a:rPr>
              <a:t>-</a:t>
            </a:r>
            <a:r>
              <a:rPr lang="en-US" sz="2000" smtClean="0">
                <a:solidFill>
                  <a:srgbClr val="000000"/>
                </a:solidFill>
                <a:effectLst/>
              </a:rPr>
              <a:t>east part of the block B</a:t>
            </a:r>
            <a:r>
              <a:rPr lang="uk-UA" sz="2000" smtClean="0">
                <a:solidFill>
                  <a:srgbClr val="000000"/>
                </a:solidFill>
                <a:effectLst/>
              </a:rPr>
              <a:t>. </a:t>
            </a:r>
            <a:r>
              <a:rPr lang="en-US" sz="2000" smtClean="0">
                <a:solidFill>
                  <a:srgbClr val="000000"/>
                </a:solidFill>
                <a:effectLst/>
              </a:rPr>
              <a:t>The radionuclide activities in the water samples collected were measured. The </a:t>
            </a:r>
            <a:r>
              <a:rPr lang="uk-UA" sz="2000" smtClean="0">
                <a:solidFill>
                  <a:srgbClr val="000000"/>
                </a:solidFill>
                <a:effectLst/>
              </a:rPr>
              <a:t>90Sr </a:t>
            </a:r>
            <a:r>
              <a:rPr lang="en-US" sz="2000" smtClean="0">
                <a:solidFill>
                  <a:srgbClr val="000000"/>
                </a:solidFill>
                <a:effectLst/>
              </a:rPr>
              <a:t>activity was determined by means of </a:t>
            </a:r>
            <a:r>
              <a:rPr lang="uk-UA" sz="2000" smtClean="0">
                <a:solidFill>
                  <a:srgbClr val="000000"/>
                </a:solidFill>
                <a:effectLst/>
              </a:rPr>
              <a:t>β-</a:t>
            </a:r>
            <a:r>
              <a:rPr lang="en-US" sz="2000" smtClean="0">
                <a:solidFill>
                  <a:srgbClr val="000000"/>
                </a:solidFill>
                <a:effectLst/>
              </a:rPr>
              <a:t>radiometry</a:t>
            </a:r>
            <a:r>
              <a:rPr lang="uk-UA" sz="2000" smtClean="0">
                <a:solidFill>
                  <a:srgbClr val="000000"/>
                </a:solidFill>
                <a:effectLst/>
              </a:rPr>
              <a:t>, 137Cs – γ-</a:t>
            </a:r>
            <a:r>
              <a:rPr lang="en-US" sz="2000" smtClean="0">
                <a:solidFill>
                  <a:srgbClr val="000000"/>
                </a:solidFill>
                <a:effectLst/>
              </a:rPr>
              <a:t>spectrometry</a:t>
            </a:r>
            <a:r>
              <a:rPr lang="uk-UA" sz="2000" smtClean="0">
                <a:solidFill>
                  <a:srgbClr val="000000"/>
                </a:solidFill>
                <a:effectLst/>
              </a:rPr>
              <a:t>, </a:t>
            </a:r>
            <a:r>
              <a:rPr lang="en-US" sz="2000" smtClean="0">
                <a:solidFill>
                  <a:srgbClr val="000000"/>
                </a:solidFill>
                <a:effectLst/>
              </a:rPr>
              <a:t>U</a:t>
            </a:r>
            <a:r>
              <a:rPr lang="uk-UA" sz="2000" smtClean="0">
                <a:solidFill>
                  <a:srgbClr val="000000"/>
                </a:solidFill>
                <a:effectLst/>
              </a:rPr>
              <a:t> – </a:t>
            </a:r>
            <a:r>
              <a:rPr lang="en-US" sz="2000" smtClean="0">
                <a:solidFill>
                  <a:srgbClr val="000000"/>
                </a:solidFill>
                <a:effectLst/>
              </a:rPr>
              <a:t>spectrophotometer</a:t>
            </a:r>
            <a:r>
              <a:rPr lang="uk-UA" sz="2000" smtClean="0">
                <a:solidFill>
                  <a:srgbClr val="000000"/>
                </a:solidFill>
                <a:effectLst/>
              </a:rPr>
              <a:t>, </a:t>
            </a:r>
            <a:r>
              <a:rPr lang="en-US" sz="2000" smtClean="0">
                <a:solidFill>
                  <a:srgbClr val="000000"/>
                </a:solidFill>
                <a:effectLst/>
              </a:rPr>
              <a:t>TUE</a:t>
            </a:r>
            <a:r>
              <a:rPr lang="uk-UA" sz="2000" smtClean="0">
                <a:solidFill>
                  <a:srgbClr val="000000"/>
                </a:solidFill>
                <a:effectLst/>
              </a:rPr>
              <a:t> – </a:t>
            </a:r>
            <a:r>
              <a:rPr lang="en-US" sz="2000" smtClean="0">
                <a:solidFill>
                  <a:srgbClr val="000000"/>
                </a:solidFill>
                <a:effectLst/>
              </a:rPr>
              <a:t>radiochemical extraction and </a:t>
            </a:r>
            <a:r>
              <a:rPr lang="uk-UA" sz="2000" smtClean="0">
                <a:solidFill>
                  <a:srgbClr val="000000"/>
                </a:solidFill>
                <a:effectLst/>
              </a:rPr>
              <a:t>α-</a:t>
            </a:r>
            <a:r>
              <a:rPr lang="en-US" sz="2000" smtClean="0">
                <a:solidFill>
                  <a:srgbClr val="000000"/>
                </a:solidFill>
                <a:effectLst/>
              </a:rPr>
              <a:t>spectrometry</a:t>
            </a:r>
            <a:r>
              <a:rPr lang="uk-UA" sz="2000" smtClean="0">
                <a:solidFill>
                  <a:srgbClr val="000000"/>
                </a:solidFill>
                <a:effectLst/>
              </a:rPr>
              <a:t>. </a:t>
            </a:r>
            <a:r>
              <a:rPr lang="en-US" sz="2000" smtClean="0">
                <a:solidFill>
                  <a:srgbClr val="000000"/>
                </a:solidFill>
                <a:effectLst/>
              </a:rPr>
              <a:t>Uncertainty of all measurements did not exceed </a:t>
            </a:r>
            <a:r>
              <a:rPr lang="uk-UA" sz="2000" smtClean="0">
                <a:solidFill>
                  <a:srgbClr val="000000"/>
                </a:solidFill>
                <a:effectLst/>
              </a:rPr>
              <a:t>10-15 %. </a:t>
            </a:r>
            <a:endParaRPr lang="en-US" sz="2000" smtClean="0">
              <a:solidFill>
                <a:srgbClr val="000000"/>
              </a:solidFill>
              <a:effectLst/>
            </a:endParaRPr>
          </a:p>
          <a:p>
            <a:r>
              <a:rPr lang="en-US" sz="2000" smtClean="0">
                <a:solidFill>
                  <a:srgbClr val="000000"/>
                </a:solidFill>
                <a:effectLst/>
              </a:rPr>
              <a:t>The number of water samples and air samples exceed 100.</a:t>
            </a:r>
          </a:p>
          <a:p>
            <a:endParaRPr lang="en-US" sz="2400" smtClean="0">
              <a:solidFill>
                <a:srgbClr val="000000"/>
              </a:solidFill>
              <a:effectLst/>
            </a:endParaRPr>
          </a:p>
          <a:p>
            <a:endParaRPr lang="ru-RU" sz="2400" smtClean="0">
              <a:solidFill>
                <a:srgbClr val="000000"/>
              </a:solidFill>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381000"/>
            <a:ext cx="8229600" cy="1103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smtClean="0">
                <a:solidFill>
                  <a:srgbClr val="000099"/>
                </a:solidFill>
                <a:effectLst/>
              </a:rPr>
              <a:t>Stage 3</a:t>
            </a:r>
            <a:br>
              <a:rPr lang="en-US" sz="2400" smtClean="0">
                <a:solidFill>
                  <a:srgbClr val="000099"/>
                </a:solidFill>
                <a:effectLst/>
              </a:rPr>
            </a:br>
            <a:r>
              <a:rPr lang="en-US" sz="2400" smtClean="0">
                <a:solidFill>
                  <a:srgbClr val="000099"/>
                </a:solidFill>
                <a:effectLst/>
              </a:rPr>
              <a:t> </a:t>
            </a:r>
            <a:r>
              <a:rPr lang="en-US" sz="2000" smtClean="0">
                <a:solidFill>
                  <a:srgbClr val="000099"/>
                </a:solidFill>
                <a:effectLst/>
                <a:latin typeface="Arial" charset="0"/>
              </a:rPr>
              <a:t>Experimental study of the FP destruction</a:t>
            </a:r>
            <a:endParaRPr lang="ru-RU" sz="2000" smtClean="0">
              <a:solidFill>
                <a:srgbClr val="000099"/>
              </a:solidFill>
              <a:effectLst/>
              <a:latin typeface="Arial" charset="0"/>
            </a:endParaRPr>
          </a:p>
        </p:txBody>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smtClean="0">
                <a:solidFill>
                  <a:srgbClr val="000000"/>
                </a:solidFill>
                <a:effectLst/>
              </a:rPr>
              <a:t>During the stage we have continued the experimental works for determination of the dynamics of the radionuclide leaching from the LFCM samples in the simulated Shelter waters. The experiments are in progress now. </a:t>
            </a:r>
          </a:p>
          <a:p>
            <a:r>
              <a:rPr lang="en-US" sz="2400" smtClean="0">
                <a:solidFill>
                  <a:srgbClr val="000000"/>
                </a:solidFill>
                <a:effectLst/>
              </a:rPr>
              <a:t>Also during the stage the samples of the three LFCM types (brown, polychrome and black ceramics) were prepared for study of 90Sr, 137Cs, 238Pu, 239+240Pu and 241Am leaching in the distilled water.  </a:t>
            </a:r>
          </a:p>
          <a:p>
            <a:endParaRPr lang="en-US" sz="2400" smtClean="0">
              <a:solidFill>
                <a:srgbClr val="000000"/>
              </a:solidFill>
              <a:effectLst/>
            </a:endParaRPr>
          </a:p>
          <a:p>
            <a:endParaRPr lang="ru-RU" sz="2800" smtClean="0">
              <a:solidFill>
                <a:srgbClr val="000000"/>
              </a:solidFill>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381000"/>
            <a:ext cx="8229600" cy="1103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smtClean="0">
                <a:solidFill>
                  <a:srgbClr val="000099"/>
                </a:solidFill>
                <a:effectLst/>
              </a:rPr>
              <a:t>Stage 4</a:t>
            </a:r>
            <a:br>
              <a:rPr lang="en-US" sz="2400" smtClean="0">
                <a:solidFill>
                  <a:srgbClr val="000099"/>
                </a:solidFill>
                <a:effectLst/>
              </a:rPr>
            </a:br>
            <a:r>
              <a:rPr lang="en-US" sz="2000" smtClean="0">
                <a:solidFill>
                  <a:srgbClr val="000099"/>
                </a:solidFill>
                <a:effectLst/>
                <a:latin typeface="Arial" charset="0"/>
              </a:rPr>
              <a:t>Creation of the model of the FP transformation  </a:t>
            </a:r>
            <a:r>
              <a:rPr lang="ru-RU" sz="2000" smtClean="0">
                <a:solidFill>
                  <a:srgbClr val="000099"/>
                </a:solidFill>
                <a:effectLst/>
                <a:latin typeface="Arial" charset="0"/>
              </a:rPr>
              <a:t/>
            </a:r>
            <a:br>
              <a:rPr lang="ru-RU" sz="2000" smtClean="0">
                <a:solidFill>
                  <a:srgbClr val="000099"/>
                </a:solidFill>
                <a:effectLst/>
                <a:latin typeface="Arial" charset="0"/>
              </a:rPr>
            </a:br>
            <a:endParaRPr lang="ru-RU" sz="2000" smtClean="0">
              <a:solidFill>
                <a:srgbClr val="000099"/>
              </a:solidFill>
              <a:effectLst/>
              <a:latin typeface="Arial" charset="0"/>
            </a:endParaRPr>
          </a:p>
        </p:txBody>
      </p:sp>
      <p:sp>
        <p:nvSpPr>
          <p:cNvPr id="512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z="1600" smtClean="0">
                <a:solidFill>
                  <a:srgbClr val="000000"/>
                </a:solidFill>
                <a:effectLst/>
              </a:rPr>
              <a:t> </a:t>
            </a:r>
            <a:r>
              <a:rPr lang="en-US" sz="2000" smtClean="0">
                <a:solidFill>
                  <a:srgbClr val="000000"/>
                </a:solidFill>
                <a:effectLst/>
              </a:rPr>
              <a:t>During this stage we started the works for creation of a model of the fuel particles transformation in the Shelter conditions. The model will describe the FP destruction, change of their dispersal composition and the radionuclide leaching rates. We have analyzed the information characterizing the physical-chemical properties of the Shelter environment and the chemical stability of uranium dioxide and its higher oxides. Also we reviewed the results of studies of the fuel particles destruction both in natural conditions and in the simulated media. The preliminary analysis shows that the fuel particles dissolution kinetics is satisfactory described by the first order differential equation. Since the dissolution rate of the particles will increase with time because of the increase of their surface/mass ratio, it is planned to apply either the concept of the dissolution rate normalized to the particle surface area (g/cm2·day) or the concept of linear dissolution rate (</a:t>
            </a:r>
            <a:r>
              <a:rPr lang="en-US" sz="2000" smtClean="0">
                <a:solidFill>
                  <a:srgbClr val="000000"/>
                </a:solidFill>
                <a:effectLst/>
                <a:sym typeface="Symbol" pitchFamily="18" charset="2"/>
              </a:rPr>
              <a:t></a:t>
            </a:r>
            <a:r>
              <a:rPr lang="en-US" sz="2000" smtClean="0">
                <a:solidFill>
                  <a:srgbClr val="000000"/>
                </a:solidFill>
                <a:effectLst/>
              </a:rPr>
              <a:t>m/yr).</a:t>
            </a:r>
            <a:r>
              <a:rPr lang="ru-RU" sz="2000" smtClean="0">
                <a:solidFill>
                  <a:srgbClr val="000000"/>
                </a:solidFill>
                <a:effectLst/>
              </a:rPr>
              <a:t> </a:t>
            </a:r>
            <a:endParaRPr lang="en-US" sz="1600" smtClean="0">
              <a:solidFill>
                <a:srgbClr val="000000"/>
              </a:solidFill>
              <a:effectLst/>
            </a:endParaRPr>
          </a:p>
          <a:p>
            <a:pPr>
              <a:lnSpc>
                <a:spcPct val="80000"/>
              </a:lnSpc>
            </a:pPr>
            <a:endParaRPr lang="ru-RU" sz="1800" smtClean="0">
              <a:solidFill>
                <a:srgbClr val="000000"/>
              </a:solidFill>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4" descr="Отбор воды"/>
          <p:cNvPicPr>
            <a:picLocks noChangeAspect="1" noChangeArrowheads="1"/>
          </p:cNvPicPr>
          <p:nvPr/>
        </p:nvPicPr>
        <p:blipFill>
          <a:blip r:embed="rId2" cstate="print">
            <a:extLst>
              <a:ext uri="{28A0092B-C50C-407E-A947-70E740481C1C}">
                <a14:useLocalDpi xmlns:a14="http://schemas.microsoft.com/office/drawing/2010/main" val="0"/>
              </a:ext>
            </a:extLst>
          </a:blip>
          <a:srcRect l="2455" r="5730"/>
          <a:stretch>
            <a:fillRect/>
          </a:stretch>
        </p:blipFill>
        <p:spPr bwMode="auto">
          <a:xfrm>
            <a:off x="0" y="0"/>
            <a:ext cx="32766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6627" name="Picture 7"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73600"/>
            <a:ext cx="3276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8" descr="IMGP114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492375"/>
            <a:ext cx="41751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9" descr="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2852738"/>
            <a:ext cx="3600450" cy="270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0" descr="05Масшт"/>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8863" y="0"/>
            <a:ext cx="3005137"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1" descr="Бур02-604_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6238" y="0"/>
            <a:ext cx="3240087"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2" descr="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59113" y="4870450"/>
            <a:ext cx="3095625"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4" descr="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0425" y="4149725"/>
            <a:ext cx="320357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Rectangle 15"/>
          <p:cNvSpPr>
            <a:spLocks noChangeArrowheads="1"/>
          </p:cNvSpPr>
          <p:nvPr/>
        </p:nvSpPr>
        <p:spPr bwMode="auto">
          <a:xfrm>
            <a:off x="395288" y="3246438"/>
            <a:ext cx="80645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n-US" sz="3200" b="1">
                <a:effectLst>
                  <a:outerShdw blurRad="38100" dist="38100" dir="2700000" algn="tl">
                    <a:srgbClr val="000000"/>
                  </a:outerShdw>
                </a:effectLst>
                <a:latin typeface="Arial" charset="0"/>
              </a:rPr>
              <a:t>Thank you very much for attention!</a:t>
            </a:r>
            <a:endParaRPr lang="ru-RU" sz="3200" b="1">
              <a:effectLst>
                <a:outerShdw blurRad="38100" dist="38100" dir="2700000" algn="tl">
                  <a:srgbClr val="000000"/>
                </a:outerShdw>
              </a:effectLst>
              <a:latin typeface="Arial" charset="0"/>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3276600" y="692150"/>
            <a:ext cx="190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800" b="1">
                <a:solidFill>
                  <a:srgbClr val="000099"/>
                </a:solidFill>
                <a:latin typeface="Arial" charset="0"/>
              </a:rPr>
              <a:t>CONTENT</a:t>
            </a:r>
            <a:endParaRPr lang="ru-RU" sz="2800" b="1">
              <a:solidFill>
                <a:srgbClr val="000099"/>
              </a:solidFill>
              <a:latin typeface="Arial" charset="0"/>
            </a:endParaRPr>
          </a:p>
        </p:txBody>
      </p:sp>
      <p:sp>
        <p:nvSpPr>
          <p:cNvPr id="5124" name="Text Box 3"/>
          <p:cNvSpPr txBox="1">
            <a:spLocks noChangeArrowheads="1"/>
          </p:cNvSpPr>
          <p:nvPr/>
        </p:nvSpPr>
        <p:spPr bwMode="auto">
          <a:xfrm>
            <a:off x="857250" y="1928813"/>
            <a:ext cx="5530850" cy="2530475"/>
          </a:xfrm>
          <a:prstGeom prst="rect">
            <a:avLst/>
          </a:prstGeom>
          <a:noFill/>
          <a:ln w="9525">
            <a:noFill/>
            <a:miter lim="800000"/>
            <a:headEnd/>
            <a:tailEnd/>
          </a:ln>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buFont typeface="Wingdings" pitchFamily="2" charset="2"/>
              <a:buChar char="Ш"/>
            </a:pPr>
            <a:r>
              <a:rPr kumimoji="1" lang="en-GB" sz="2000">
                <a:solidFill>
                  <a:srgbClr val="000000"/>
                </a:solidFill>
                <a:latin typeface="Arial" charset="0"/>
              </a:rPr>
              <a:t>   </a:t>
            </a:r>
            <a:r>
              <a:rPr kumimoji="1" lang="en-GB" sz="2000" b="1">
                <a:solidFill>
                  <a:srgbClr val="000000"/>
                </a:solidFill>
                <a:effectLst>
                  <a:outerShdw blurRad="38100" dist="38100" dir="2700000" algn="tl">
                    <a:srgbClr val="FFFFFF"/>
                  </a:outerShdw>
                </a:effectLst>
                <a:latin typeface="Arial" charset="0"/>
              </a:rPr>
              <a:t>General information</a:t>
            </a:r>
            <a:endParaRPr kumimoji="1" lang="ru-RU" sz="2000" b="1">
              <a:solidFill>
                <a:srgbClr val="000000"/>
              </a:solidFill>
              <a:effectLst>
                <a:outerShdw blurRad="38100" dist="38100" dir="2700000" algn="tl">
                  <a:srgbClr val="FFFFFF"/>
                </a:outerShdw>
              </a:effectLst>
              <a:latin typeface="Arial" charset="0"/>
            </a:endParaRPr>
          </a:p>
          <a:p>
            <a:pPr eaLnBrk="1" hangingPunct="1"/>
            <a:endParaRPr kumimoji="1" lang="ru-RU" sz="2000" b="1">
              <a:solidFill>
                <a:srgbClr val="000000"/>
              </a:solidFill>
              <a:effectLst>
                <a:outerShdw blurRad="38100" dist="38100" dir="2700000" algn="tl">
                  <a:srgbClr val="FFFFFF"/>
                </a:outerShdw>
              </a:effectLst>
              <a:latin typeface="Arial" charset="0"/>
            </a:endParaRPr>
          </a:p>
          <a:p>
            <a:pPr eaLnBrk="1" hangingPunct="1">
              <a:buFont typeface="Wingdings" pitchFamily="2" charset="2"/>
              <a:buChar char="Ш"/>
            </a:pPr>
            <a:r>
              <a:rPr kumimoji="1" lang="ru-RU" sz="2000">
                <a:solidFill>
                  <a:srgbClr val="000000"/>
                </a:solidFill>
                <a:latin typeface="Arial" charset="0"/>
              </a:rPr>
              <a:t> </a:t>
            </a:r>
            <a:r>
              <a:rPr kumimoji="1" lang="en-US" sz="2000">
                <a:solidFill>
                  <a:srgbClr val="000000"/>
                </a:solidFill>
                <a:latin typeface="Arial" charset="0"/>
              </a:rPr>
              <a:t>  </a:t>
            </a:r>
            <a:r>
              <a:rPr kumimoji="1" lang="en-US" sz="2000" b="1">
                <a:solidFill>
                  <a:srgbClr val="000000"/>
                </a:solidFill>
                <a:effectLst>
                  <a:outerShdw blurRad="38100" dist="38100" dir="2700000" algn="tl">
                    <a:srgbClr val="FFFFFF"/>
                  </a:outerShdw>
                </a:effectLst>
                <a:latin typeface="Arial" charset="0"/>
              </a:rPr>
              <a:t>Significance of the project</a:t>
            </a:r>
            <a:endParaRPr kumimoji="1" lang="ru-RU" sz="2000" b="1">
              <a:solidFill>
                <a:srgbClr val="000000"/>
              </a:solidFill>
              <a:effectLst>
                <a:outerShdw blurRad="38100" dist="38100" dir="2700000" algn="tl">
                  <a:srgbClr val="FFFFFF"/>
                </a:outerShdw>
              </a:effectLst>
              <a:latin typeface="Arial" charset="0"/>
            </a:endParaRPr>
          </a:p>
          <a:p>
            <a:pPr eaLnBrk="1" hangingPunct="1">
              <a:buFont typeface="Wingdings" pitchFamily="2" charset="2"/>
              <a:buChar char="Ш"/>
            </a:pPr>
            <a:endParaRPr kumimoji="1" lang="ru-RU" sz="2000" b="1">
              <a:solidFill>
                <a:srgbClr val="000000"/>
              </a:solidFill>
              <a:effectLst>
                <a:outerShdw blurRad="38100" dist="38100" dir="2700000" algn="tl">
                  <a:srgbClr val="FFFFFF"/>
                </a:outerShdw>
              </a:effectLst>
              <a:latin typeface="Arial" charset="0"/>
            </a:endParaRPr>
          </a:p>
          <a:p>
            <a:pPr eaLnBrk="1" hangingPunct="1">
              <a:buFont typeface="Wingdings" pitchFamily="2" charset="2"/>
              <a:buChar char="Ш"/>
            </a:pPr>
            <a:r>
              <a:rPr kumimoji="1" lang="ru-RU" sz="2000" b="1">
                <a:solidFill>
                  <a:srgbClr val="000000"/>
                </a:solidFill>
                <a:effectLst>
                  <a:outerShdw blurRad="38100" dist="38100" dir="2700000" algn="tl">
                    <a:srgbClr val="FFFFFF"/>
                  </a:outerShdw>
                </a:effectLst>
                <a:latin typeface="Arial" charset="0"/>
              </a:rPr>
              <a:t> </a:t>
            </a:r>
            <a:r>
              <a:rPr kumimoji="1" lang="en-US" sz="2000" b="1">
                <a:solidFill>
                  <a:srgbClr val="000000"/>
                </a:solidFill>
                <a:effectLst>
                  <a:outerShdw blurRad="38100" dist="38100" dir="2700000" algn="tl">
                    <a:srgbClr val="FFFFFF"/>
                  </a:outerShdw>
                </a:effectLst>
                <a:latin typeface="Arial" charset="0"/>
              </a:rPr>
              <a:t>  Objectives &amp; Stages </a:t>
            </a:r>
            <a:endParaRPr kumimoji="1" lang="ru-RU" sz="2000" b="1">
              <a:solidFill>
                <a:srgbClr val="000000"/>
              </a:solidFill>
              <a:effectLst>
                <a:outerShdw blurRad="38100" dist="38100" dir="2700000" algn="tl">
                  <a:srgbClr val="FFFFFF"/>
                </a:outerShdw>
              </a:effectLst>
              <a:latin typeface="Arial" charset="0"/>
            </a:endParaRPr>
          </a:p>
          <a:p>
            <a:pPr eaLnBrk="1" hangingPunct="1">
              <a:buFont typeface="Wingdings" pitchFamily="2" charset="2"/>
              <a:buChar char="Ш"/>
            </a:pPr>
            <a:endParaRPr kumimoji="1" lang="ru-RU" sz="2000" b="1">
              <a:solidFill>
                <a:srgbClr val="000000"/>
              </a:solidFill>
              <a:effectLst>
                <a:outerShdw blurRad="38100" dist="38100" dir="2700000" algn="tl">
                  <a:srgbClr val="FFFFFF"/>
                </a:outerShdw>
              </a:effectLst>
              <a:latin typeface="Arial" charset="0"/>
            </a:endParaRPr>
          </a:p>
          <a:p>
            <a:pPr eaLnBrk="1" hangingPunct="1">
              <a:buFont typeface="Wingdings" pitchFamily="2" charset="2"/>
              <a:buChar char="Ш"/>
            </a:pPr>
            <a:r>
              <a:rPr kumimoji="1" lang="en-US" sz="2000" b="1">
                <a:solidFill>
                  <a:srgbClr val="000000"/>
                </a:solidFill>
                <a:effectLst>
                  <a:outerShdw blurRad="38100" dist="38100" dir="2700000" algn="tl">
                    <a:srgbClr val="FFFFFF"/>
                  </a:outerShdw>
                </a:effectLst>
                <a:latin typeface="Arial" charset="0"/>
              </a:rPr>
              <a:t>   Results obtained</a:t>
            </a:r>
          </a:p>
          <a:p>
            <a:pPr eaLnBrk="1" hangingPunct="1">
              <a:buFont typeface="Wingdings" pitchFamily="2" charset="2"/>
              <a:buChar char="Ш"/>
            </a:pPr>
            <a:endParaRPr kumimoji="1" lang="ru-RU" sz="2000" b="1">
              <a:solidFill>
                <a:srgbClr val="000000"/>
              </a:solidFill>
              <a:effectLst>
                <a:outerShdw blurRad="38100" dist="38100" dir="2700000" algn="tl">
                  <a:srgbClr val="FFFFFF"/>
                </a:outerShdw>
              </a:effectLst>
              <a:latin typeface="Arial" charset="0"/>
            </a:endParaRPr>
          </a:p>
        </p:txBody>
      </p:sp>
      <p:sp>
        <p:nvSpPr>
          <p:cNvPr id="2" name="Text Box 6"/>
          <p:cNvSpPr txBox="1">
            <a:spLocks noChangeArrowheads="1"/>
          </p:cNvSpPr>
          <p:nvPr/>
        </p:nvSpPr>
        <p:spPr bwMode="auto">
          <a:xfrm>
            <a:off x="447675" y="6545263"/>
            <a:ext cx="184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endParaRPr lang="de-DE" sz="1200">
              <a:solidFill>
                <a:srgbClr val="A50021"/>
              </a:solidFill>
            </a:endParaRPr>
          </a:p>
        </p:txBody>
      </p:sp>
      <p:sp>
        <p:nvSpPr>
          <p:cNvPr id="5125" name="Rectangle 7"/>
          <p:cNvSpPr>
            <a:spLocks noChangeArrowheads="1"/>
          </p:cNvSpPr>
          <p:nvPr/>
        </p:nvSpPr>
        <p:spPr bwMode="auto">
          <a:xfrm>
            <a:off x="0" y="6427788"/>
            <a:ext cx="34782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endParaRPr lang="en-GB" sz="1200">
              <a:solidFill>
                <a:srgbClr val="A50021"/>
              </a:solidFill>
            </a:endParaRPr>
          </a:p>
          <a:p>
            <a:r>
              <a:rPr lang="en-GB" sz="1000"/>
              <a:t> </a:t>
            </a:r>
            <a:endParaRPr lang="ru-RU" sz="1000"/>
          </a:p>
        </p:txBody>
      </p:sp>
      <p:sp>
        <p:nvSpPr>
          <p:cNvPr id="5126" name="Line 8"/>
          <p:cNvSpPr>
            <a:spLocks noChangeShapeType="1"/>
          </p:cNvSpPr>
          <p:nvPr/>
        </p:nvSpPr>
        <p:spPr bwMode="auto">
          <a:xfrm>
            <a:off x="395288" y="6524625"/>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spAutoFit/>
          </a:bodyPr>
          <a:lstStyle/>
          <a:p>
            <a:endParaRPr lang="de-D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95288" y="765175"/>
            <a:ext cx="8505825" cy="3440113"/>
          </a:xfrm>
          <a:prstGeom prst="rect">
            <a:avLst/>
          </a:prstGeom>
          <a:noFill/>
          <a:ln w="9525">
            <a:noFill/>
            <a:miter lim="800000"/>
            <a:headEnd/>
            <a:tailEnd/>
          </a:ln>
          <a:effectLst/>
        </p:spPr>
        <p:txBody>
          <a:bodyPr>
            <a:spAutoFit/>
          </a:bodyPr>
          <a:lstStyle>
            <a:lvl1pPr marL="342900" indent="-342900"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ru-RU" sz="2800" b="1">
                <a:solidFill>
                  <a:srgbClr val="0000FF"/>
                </a:solidFill>
                <a:effectLst>
                  <a:outerShdw blurRad="38100" dist="38100" dir="2700000" algn="tl">
                    <a:srgbClr val="000000"/>
                  </a:outerShdw>
                </a:effectLst>
                <a:latin typeface="Comic Sans MS" pitchFamily="66" charset="0"/>
              </a:rPr>
              <a:t>          </a:t>
            </a:r>
            <a:r>
              <a:rPr lang="hr-HR" sz="2800" b="1">
                <a:solidFill>
                  <a:srgbClr val="000099"/>
                </a:solidFill>
                <a:latin typeface="Arial" charset="0"/>
              </a:rPr>
              <a:t>Participating Institutions</a:t>
            </a:r>
            <a:r>
              <a:rPr lang="ru-RU" sz="2000" b="1">
                <a:solidFill>
                  <a:srgbClr val="0000FF"/>
                </a:solidFill>
                <a:latin typeface="Arial" charset="0"/>
              </a:rPr>
              <a:t> </a:t>
            </a:r>
          </a:p>
          <a:p>
            <a:pPr eaLnBrk="1" hangingPunct="1">
              <a:buFont typeface="Wingdings" pitchFamily="2" charset="2"/>
              <a:buChar char="Ш"/>
            </a:pPr>
            <a:r>
              <a:rPr lang="hr-HR" sz="2400">
                <a:solidFill>
                  <a:srgbClr val="000000"/>
                </a:solidFill>
                <a:latin typeface="Arial" charset="0"/>
              </a:rPr>
              <a:t>Ukrainian Institute of Agricultural Radiology of National University </a:t>
            </a:r>
            <a:r>
              <a:rPr lang="en-US" sz="2400">
                <a:solidFill>
                  <a:srgbClr val="000000"/>
                </a:solidFill>
                <a:latin typeface="Arial" charset="0"/>
              </a:rPr>
              <a:t>of Life and Environmental Sciences of</a:t>
            </a:r>
            <a:r>
              <a:rPr lang="hr-HR" sz="2400">
                <a:solidFill>
                  <a:srgbClr val="000000"/>
                </a:solidFill>
                <a:latin typeface="Arial" charset="0"/>
              </a:rPr>
              <a:t> Ukraine</a:t>
            </a:r>
            <a:endParaRPr lang="en-US" sz="2400">
              <a:solidFill>
                <a:srgbClr val="000000"/>
              </a:solidFill>
              <a:latin typeface="Arial" charset="0"/>
            </a:endParaRPr>
          </a:p>
          <a:p>
            <a:pPr eaLnBrk="1" hangingPunct="1"/>
            <a:endParaRPr lang="ru-RU" sz="2400">
              <a:latin typeface="Comic Sans MS" pitchFamily="66" charset="0"/>
            </a:endParaRPr>
          </a:p>
          <a:p>
            <a:pPr eaLnBrk="1" hangingPunct="1">
              <a:buFont typeface="Wingdings" pitchFamily="2" charset="2"/>
              <a:buChar char="Ш"/>
            </a:pPr>
            <a:r>
              <a:rPr lang="hr-HR" sz="2400">
                <a:solidFill>
                  <a:srgbClr val="000000"/>
                </a:solidFill>
                <a:latin typeface="Arial" charset="0"/>
              </a:rPr>
              <a:t>Institute of Safety Problems of Nuclear Power Plants </a:t>
            </a:r>
            <a:endParaRPr lang="ru-RU" sz="2400">
              <a:solidFill>
                <a:srgbClr val="000000"/>
              </a:solidFill>
              <a:latin typeface="Arial" charset="0"/>
            </a:endParaRPr>
          </a:p>
          <a:p>
            <a:pPr eaLnBrk="1" hangingPunct="1">
              <a:buFont typeface="Wingdings" pitchFamily="2" charset="2"/>
              <a:buNone/>
            </a:pPr>
            <a:r>
              <a:rPr lang="en-US" sz="2400">
                <a:solidFill>
                  <a:srgbClr val="000000"/>
                </a:solidFill>
                <a:latin typeface="Arial" charset="0"/>
              </a:rPr>
              <a:t>   </a:t>
            </a:r>
            <a:r>
              <a:rPr lang="hr-HR" sz="2400">
                <a:solidFill>
                  <a:srgbClr val="000000"/>
                </a:solidFill>
                <a:latin typeface="Arial" charset="0"/>
              </a:rPr>
              <a:t> of National Academy of Sciences of Ukraine</a:t>
            </a:r>
            <a:endParaRPr lang="en-US" sz="2400">
              <a:solidFill>
                <a:srgbClr val="000000"/>
              </a:solidFill>
              <a:latin typeface="Arial" charset="0"/>
            </a:endParaRPr>
          </a:p>
          <a:p>
            <a:pPr eaLnBrk="1" hangingPunct="1">
              <a:buFont typeface="Wingdings" pitchFamily="2" charset="2"/>
              <a:buNone/>
            </a:pPr>
            <a:endParaRPr lang="en-US" sz="2400">
              <a:solidFill>
                <a:srgbClr val="000000"/>
              </a:solidFill>
              <a:latin typeface="Arial" charset="0"/>
            </a:endParaRPr>
          </a:p>
          <a:p>
            <a:pPr eaLnBrk="1" hangingPunct="1">
              <a:buFont typeface="Wingdings" pitchFamily="2" charset="2"/>
              <a:buNone/>
            </a:pPr>
            <a:r>
              <a:rPr lang="en-US" sz="2400">
                <a:solidFill>
                  <a:srgbClr val="000000"/>
                </a:solidFill>
                <a:latin typeface="Arial" charset="0"/>
              </a:rPr>
              <a:t>    Collaborator – Dr. M. Krause, AECL, Chalk River, ON, Canada</a:t>
            </a:r>
            <a:endParaRPr lang="ru-RU" sz="2400">
              <a:solidFill>
                <a:srgbClr val="000000"/>
              </a:solidFill>
              <a:latin typeface="Arial" charset="0"/>
            </a:endParaRPr>
          </a:p>
        </p:txBody>
      </p:sp>
      <p:graphicFrame>
        <p:nvGraphicFramePr>
          <p:cNvPr id="6224" name="Group 80"/>
          <p:cNvGraphicFramePr>
            <a:graphicFrameLocks noGrp="1"/>
          </p:cNvGraphicFramePr>
          <p:nvPr/>
        </p:nvGraphicFramePr>
        <p:xfrm>
          <a:off x="1187450" y="4437063"/>
          <a:ext cx="6480175" cy="1439864"/>
        </p:xfrm>
        <a:graphic>
          <a:graphicData uri="http://schemas.openxmlformats.org/drawingml/2006/table">
            <a:tbl>
              <a:tblPr/>
              <a:tblGrid>
                <a:gridCol w="3240088"/>
                <a:gridCol w="3240087"/>
              </a:tblGrid>
              <a:tr h="287338">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rgbClr val="000099"/>
                          </a:solidFill>
                          <a:effectLst/>
                          <a:latin typeface="Arial" charset="0"/>
                        </a:rPr>
                        <a:t>Project duration</a:t>
                      </a:r>
                      <a:endParaRPr kumimoji="0" lang="ru-RU" sz="1600" b="0" i="0" u="none" strike="noStrike" cap="none" normalizeH="0" baseline="0" smtClean="0">
                        <a:ln>
                          <a:noFill/>
                        </a:ln>
                        <a:solidFill>
                          <a:srgbClr val="000099"/>
                        </a:solidFill>
                        <a:effectLst/>
                        <a:latin typeface="Arial"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rgbClr val="000000"/>
                          </a:solidFill>
                          <a:effectLst/>
                          <a:latin typeface="Arial" charset="0"/>
                        </a:rPr>
                        <a:t>30 months</a:t>
                      </a:r>
                      <a:endParaRPr kumimoji="0" lang="ru-RU" sz="1600" b="0" i="0" u="none" strike="noStrike" cap="none" normalizeH="0" baseline="0" smtClean="0">
                        <a:ln>
                          <a:noFill/>
                        </a:ln>
                        <a:solidFill>
                          <a:srgbClr val="000000"/>
                        </a:solidFill>
                        <a:effectLst/>
                        <a:latin typeface="Arial"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rgbClr val="000099"/>
                          </a:solidFill>
                          <a:effectLst/>
                          <a:latin typeface="Arial" charset="0"/>
                        </a:rPr>
                        <a:t>Participating personnel</a:t>
                      </a:r>
                      <a:endParaRPr kumimoji="0" lang="ru-RU" sz="1600" b="0" i="0" u="none" strike="noStrike" cap="none" normalizeH="0" baseline="0" smtClean="0">
                        <a:ln>
                          <a:noFill/>
                        </a:ln>
                        <a:solidFill>
                          <a:srgbClr val="000099"/>
                        </a:solidFill>
                        <a:effectLst/>
                        <a:latin typeface="Arial"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1</a:t>
                      </a:r>
                      <a:r>
                        <a:rPr kumimoji="0" lang="ru-RU" sz="1600" b="0" i="0" u="none" strike="noStrike" cap="none" normalizeH="0" baseline="0" smtClean="0">
                          <a:ln>
                            <a:noFill/>
                          </a:ln>
                          <a:solidFill>
                            <a:srgbClr val="000000"/>
                          </a:solidFill>
                          <a:effectLst/>
                          <a:latin typeface="Arial" charset="0"/>
                        </a:rPr>
                        <a:t>9</a:t>
                      </a:r>
                      <a:r>
                        <a:rPr kumimoji="0" lang="en-US" sz="1600" b="0" i="0" u="none" strike="noStrike" cap="none" normalizeH="0" baseline="0" smtClean="0">
                          <a:ln>
                            <a:noFill/>
                          </a:ln>
                          <a:solidFill>
                            <a:srgbClr val="000000"/>
                          </a:solidFill>
                          <a:effectLst/>
                          <a:latin typeface="Arial" charset="0"/>
                        </a:rPr>
                        <a:t>  (1</a:t>
                      </a:r>
                      <a:r>
                        <a:rPr kumimoji="0" lang="ru-RU" sz="1600" b="0" i="0" u="none" strike="noStrike" cap="none" normalizeH="0" baseline="0" smtClean="0">
                          <a:ln>
                            <a:noFill/>
                          </a:ln>
                          <a:solidFill>
                            <a:srgbClr val="000000"/>
                          </a:solidFill>
                          <a:effectLst/>
                          <a:latin typeface="Arial" charset="0"/>
                        </a:rPr>
                        <a:t>3</a:t>
                      </a:r>
                      <a:r>
                        <a:rPr kumimoji="0" lang="en-US" sz="1600" b="0" i="0" u="none" strike="noStrike" cap="none" normalizeH="0" baseline="0" smtClean="0">
                          <a:ln>
                            <a:noFill/>
                          </a:ln>
                          <a:solidFill>
                            <a:srgbClr val="000000"/>
                          </a:solidFill>
                          <a:effectLst/>
                          <a:latin typeface="Arial" charset="0"/>
                        </a:rPr>
                        <a:t> “weapon” scientists)</a:t>
                      </a:r>
                      <a:endParaRPr kumimoji="0" lang="ru-RU" sz="1600" b="0" i="0" u="none" strike="noStrike" cap="none" normalizeH="0" baseline="0" smtClean="0">
                        <a:ln>
                          <a:noFill/>
                        </a:ln>
                        <a:solidFill>
                          <a:srgbClr val="000000"/>
                        </a:solidFill>
                        <a:effectLst/>
                        <a:latin typeface="Arial"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rgbClr val="000099"/>
                          </a:solidFill>
                          <a:effectLst/>
                          <a:latin typeface="Arial" charset="0"/>
                        </a:rPr>
                        <a:t>Funding</a:t>
                      </a:r>
                      <a:r>
                        <a:rPr kumimoji="0" lang="ru-RU" sz="1600" b="0" i="0" u="none" strike="noStrike" cap="none" normalizeH="0" baseline="0" smtClean="0">
                          <a:ln>
                            <a:noFill/>
                          </a:ln>
                          <a:solidFill>
                            <a:srgbClr val="000099"/>
                          </a:solidFill>
                          <a:effectLst/>
                          <a:latin typeface="Arial" charset="0"/>
                        </a:rPr>
                        <a:t> </a:t>
                      </a: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rgbClr val="000000"/>
                          </a:solidFill>
                          <a:effectLst/>
                          <a:latin typeface="Arial" charset="0"/>
                        </a:rPr>
                        <a:t>3</a:t>
                      </a:r>
                      <a:r>
                        <a:rPr kumimoji="0" lang="ru-RU" sz="1600" b="0" i="0" u="none" strike="noStrike" cap="none" normalizeH="0" baseline="0" smtClean="0">
                          <a:ln>
                            <a:noFill/>
                          </a:ln>
                          <a:solidFill>
                            <a:srgbClr val="000000"/>
                          </a:solidFill>
                          <a:effectLst/>
                          <a:latin typeface="Arial" charset="0"/>
                        </a:rPr>
                        <a:t>00</a:t>
                      </a:r>
                      <a:r>
                        <a:rPr kumimoji="0" lang="en-US" sz="1600" b="0" i="0" u="none" strike="noStrike" cap="none" normalizeH="0" baseline="0" smtClean="0">
                          <a:ln>
                            <a:noFill/>
                          </a:ln>
                          <a:solidFill>
                            <a:srgbClr val="000000"/>
                          </a:solidFill>
                          <a:effectLst/>
                          <a:latin typeface="Arial" charset="0"/>
                        </a:rPr>
                        <a:t>,000 USD</a:t>
                      </a:r>
                      <a:endParaRPr kumimoji="0" lang="ru-RU" sz="1600" b="0" i="0" u="none" strike="noStrike" cap="none" normalizeH="0" baseline="0" smtClean="0">
                        <a:ln>
                          <a:noFill/>
                        </a:ln>
                        <a:solidFill>
                          <a:srgbClr val="000000"/>
                        </a:solidFill>
                        <a:effectLst/>
                        <a:latin typeface="Arial"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pPr>
                      <a:r>
                        <a:rPr kumimoji="0" lang="en-GB" sz="1600" b="0" i="0" u="none" strike="noStrike" cap="none" normalizeH="0" baseline="0" smtClean="0">
                          <a:ln>
                            <a:noFill/>
                          </a:ln>
                          <a:solidFill>
                            <a:srgbClr val="000099"/>
                          </a:solidFill>
                          <a:effectLst/>
                          <a:latin typeface="Arial" charset="0"/>
                        </a:rPr>
                        <a:t>Funding party</a:t>
                      </a:r>
                      <a:endParaRPr kumimoji="0" lang="ru-RU" sz="1600" b="0" i="0" u="none" strike="noStrike" cap="none" normalizeH="0" baseline="0" smtClean="0">
                        <a:ln>
                          <a:noFill/>
                        </a:ln>
                        <a:solidFill>
                          <a:srgbClr val="000099"/>
                        </a:solidFill>
                        <a:effectLst/>
                        <a:latin typeface="Arial"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Canada</a:t>
                      </a:r>
                      <a:endParaRPr kumimoji="0" lang="ru-RU" sz="1600" b="0" i="0" u="none" strike="noStrike" cap="none" normalizeH="0" baseline="0" smtClean="0">
                        <a:ln>
                          <a:noFill/>
                        </a:ln>
                        <a:solidFill>
                          <a:srgbClr val="000000"/>
                        </a:solidFill>
                        <a:effectLst/>
                        <a:latin typeface="Arial"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pPr>
                      <a:r>
                        <a:rPr kumimoji="0" lang="en-GB" sz="1600" b="0" i="0" u="none" strike="noStrike" cap="none" normalizeH="0" baseline="0" smtClean="0">
                          <a:ln>
                            <a:noFill/>
                          </a:ln>
                          <a:solidFill>
                            <a:srgbClr val="000099"/>
                          </a:solidFill>
                          <a:effectLst/>
                          <a:latin typeface="Arial" charset="0"/>
                        </a:rPr>
                        <a:t>Project status</a:t>
                      </a:r>
                      <a:r>
                        <a:rPr kumimoji="0" lang="ru-RU" sz="1600" b="0" i="0" u="none" strike="noStrike" cap="none" normalizeH="0" baseline="0" smtClean="0">
                          <a:ln>
                            <a:noFill/>
                          </a:ln>
                          <a:solidFill>
                            <a:srgbClr val="000099"/>
                          </a:solidFill>
                          <a:effectLst/>
                          <a:latin typeface="Arial" charset="0"/>
                        </a:rPr>
                        <a:t> </a:t>
                      </a: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charset="0"/>
                        </a:rPr>
                        <a:t>6th Quarter</a:t>
                      </a:r>
                      <a:endParaRPr kumimoji="0" lang="ru-RU" sz="1600" b="0" i="0" u="none" strike="noStrike" cap="none" normalizeH="0" baseline="0" smtClean="0">
                        <a:ln>
                          <a:noFill/>
                        </a:ln>
                        <a:solidFill>
                          <a:srgbClr val="000000"/>
                        </a:solidFill>
                        <a:effectLst/>
                        <a:latin typeface="Arial"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bl>
          </a:graphicData>
        </a:graphic>
      </p:graphicFrame>
      <p:sp>
        <p:nvSpPr>
          <p:cNvPr id="6167" name="Rectangle 7"/>
          <p:cNvSpPr>
            <a:spLocks noChangeArrowheads="1"/>
          </p:cNvSpPr>
          <p:nvPr/>
        </p:nvSpPr>
        <p:spPr bwMode="auto">
          <a:xfrm>
            <a:off x="0" y="6427788"/>
            <a:ext cx="34782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endParaRPr lang="en-GB" sz="1200">
              <a:solidFill>
                <a:srgbClr val="A50021"/>
              </a:solidFill>
            </a:endParaRPr>
          </a:p>
          <a:p>
            <a:r>
              <a:rPr lang="en-GB" sz="1000"/>
              <a:t>  </a:t>
            </a:r>
            <a:endParaRPr lang="ru-RU" sz="100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3"/>
          <p:cNvSpPr>
            <a:spLocks noGrp="1" noChangeArrowheads="1"/>
          </p:cNvSpPr>
          <p:nvPr>
            <p:ph idx="4294967295"/>
          </p:nvPr>
        </p:nvSpPr>
        <p:spPr>
          <a:xfrm>
            <a:off x="468313" y="1125538"/>
            <a:ext cx="8229600" cy="4752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FA163C"/>
              </a:buClr>
              <a:buSzTx/>
              <a:buFont typeface="Wingdings" pitchFamily="2" charset="2"/>
              <a:buChar char="ь"/>
            </a:pPr>
            <a:r>
              <a:rPr lang="en-US" sz="1800" smtClean="0">
                <a:solidFill>
                  <a:srgbClr val="000000"/>
                </a:solidFill>
                <a:effectLst/>
                <a:latin typeface="Arial" charset="0"/>
              </a:rPr>
              <a:t>Various authors estimate the fuel dust inventory in Shelter as </a:t>
            </a:r>
            <a:r>
              <a:rPr lang="ru-RU" sz="1800" smtClean="0">
                <a:solidFill>
                  <a:srgbClr val="000000"/>
                </a:solidFill>
                <a:effectLst/>
                <a:latin typeface="Arial" charset="0"/>
              </a:rPr>
              <a:t>500 </a:t>
            </a:r>
            <a:r>
              <a:rPr lang="en-US" sz="1800" smtClean="0">
                <a:solidFill>
                  <a:srgbClr val="000000"/>
                </a:solidFill>
                <a:effectLst/>
                <a:latin typeface="Arial" charset="0"/>
              </a:rPr>
              <a:t>to</a:t>
            </a:r>
            <a:r>
              <a:rPr lang="ru-RU" sz="1800" smtClean="0">
                <a:solidFill>
                  <a:srgbClr val="000000"/>
                </a:solidFill>
                <a:effectLst/>
                <a:latin typeface="Arial" charset="0"/>
              </a:rPr>
              <a:t> 2000 </a:t>
            </a:r>
            <a:r>
              <a:rPr lang="en-US" sz="1800" smtClean="0">
                <a:solidFill>
                  <a:srgbClr val="000000"/>
                </a:solidFill>
                <a:effectLst/>
                <a:latin typeface="Arial" charset="0"/>
              </a:rPr>
              <a:t>kg. Approx </a:t>
            </a:r>
            <a:r>
              <a:rPr lang="ru-RU" sz="1800" smtClean="0">
                <a:solidFill>
                  <a:srgbClr val="000000"/>
                </a:solidFill>
                <a:effectLst/>
                <a:latin typeface="Arial" charset="0"/>
              </a:rPr>
              <a:t>98 % </a:t>
            </a:r>
            <a:r>
              <a:rPr lang="en-US" sz="1800" smtClean="0">
                <a:solidFill>
                  <a:srgbClr val="000000"/>
                </a:solidFill>
                <a:effectLst/>
                <a:latin typeface="Arial" charset="0"/>
              </a:rPr>
              <a:t>of the irradiated nuclear fuel of the ChNPP unit 4 is presented by various FCMs</a:t>
            </a:r>
            <a:endParaRPr lang="ru-RU" sz="1800" smtClean="0">
              <a:solidFill>
                <a:srgbClr val="000000"/>
              </a:solidFill>
              <a:effectLst/>
              <a:latin typeface="Arial" charset="0"/>
            </a:endParaRPr>
          </a:p>
          <a:p>
            <a:pPr eaLnBrk="1" hangingPunct="1">
              <a:buClr>
                <a:srgbClr val="FA163C"/>
              </a:buClr>
              <a:buSzTx/>
              <a:buFont typeface="Wingdings" pitchFamily="2" charset="2"/>
              <a:buChar char="ь"/>
            </a:pPr>
            <a:endParaRPr lang="ru-RU" sz="1800" smtClean="0">
              <a:solidFill>
                <a:srgbClr val="000000"/>
              </a:solidFill>
              <a:effectLst/>
              <a:latin typeface="Arial" charset="0"/>
            </a:endParaRPr>
          </a:p>
          <a:p>
            <a:pPr eaLnBrk="1" hangingPunct="1">
              <a:buClr>
                <a:srgbClr val="FA163C"/>
              </a:buClr>
              <a:buSzTx/>
              <a:buFont typeface="Wingdings" pitchFamily="2" charset="2"/>
              <a:buChar char="ь"/>
            </a:pPr>
            <a:r>
              <a:rPr lang="en-US" sz="1800" smtClean="0">
                <a:solidFill>
                  <a:srgbClr val="000000"/>
                </a:solidFill>
                <a:effectLst/>
                <a:latin typeface="Arial" charset="0"/>
              </a:rPr>
              <a:t>Analysis of the available technologies shows that removal of FCMs from Shelter can take </a:t>
            </a:r>
            <a:r>
              <a:rPr lang="ru-RU" sz="1800" smtClean="0">
                <a:solidFill>
                  <a:srgbClr val="000000"/>
                </a:solidFill>
                <a:effectLst/>
                <a:latin typeface="Arial" charset="0"/>
              </a:rPr>
              <a:t>50-100 </a:t>
            </a:r>
            <a:r>
              <a:rPr lang="en-US" sz="1800" smtClean="0">
                <a:solidFill>
                  <a:srgbClr val="000000"/>
                </a:solidFill>
                <a:effectLst/>
                <a:latin typeface="Arial" charset="0"/>
              </a:rPr>
              <a:t>years</a:t>
            </a:r>
            <a:endParaRPr lang="ru-RU" sz="1800" smtClean="0">
              <a:solidFill>
                <a:srgbClr val="000000"/>
              </a:solidFill>
              <a:effectLst/>
              <a:latin typeface="Arial" charset="0"/>
            </a:endParaRPr>
          </a:p>
          <a:p>
            <a:pPr eaLnBrk="1" hangingPunct="1">
              <a:buClr>
                <a:srgbClr val="FA163C"/>
              </a:buClr>
              <a:buSzTx/>
              <a:buFont typeface="Wingdings" pitchFamily="2" charset="2"/>
              <a:buChar char="ь"/>
            </a:pPr>
            <a:endParaRPr lang="ru-RU" sz="1800" smtClean="0">
              <a:solidFill>
                <a:srgbClr val="000000"/>
              </a:solidFill>
              <a:effectLst/>
              <a:latin typeface="Arial" charset="0"/>
            </a:endParaRPr>
          </a:p>
          <a:p>
            <a:pPr eaLnBrk="1" hangingPunct="1">
              <a:buClr>
                <a:srgbClr val="FA163C"/>
              </a:buClr>
              <a:buSzTx/>
              <a:buFont typeface="Wingdings" pitchFamily="2" charset="2"/>
              <a:buChar char="ь"/>
            </a:pPr>
            <a:r>
              <a:rPr lang="en-US" sz="1800" smtClean="0">
                <a:solidFill>
                  <a:srgbClr val="000000"/>
                </a:solidFill>
                <a:effectLst/>
                <a:latin typeface="Arial" charset="0"/>
              </a:rPr>
              <a:t>FCMs are subjected to destruction because of the external and internal factors. As a result, the new compounds and radioactive dust are formed</a:t>
            </a:r>
            <a:endParaRPr lang="ru-RU" sz="1800" smtClean="0">
              <a:solidFill>
                <a:srgbClr val="000000"/>
              </a:solidFill>
              <a:effectLst/>
              <a:latin typeface="Arial" charset="0"/>
            </a:endParaRPr>
          </a:p>
          <a:p>
            <a:pPr eaLnBrk="1" hangingPunct="1">
              <a:buClr>
                <a:srgbClr val="FA163C"/>
              </a:buClr>
              <a:buSzTx/>
              <a:buFont typeface="Wingdings" pitchFamily="2" charset="2"/>
              <a:buChar char="ь"/>
            </a:pPr>
            <a:endParaRPr lang="ru-RU" sz="1800" smtClean="0">
              <a:solidFill>
                <a:srgbClr val="000000"/>
              </a:solidFill>
              <a:effectLst/>
              <a:latin typeface="Arial" charset="0"/>
            </a:endParaRPr>
          </a:p>
          <a:p>
            <a:pPr eaLnBrk="1" hangingPunct="1">
              <a:buClr>
                <a:srgbClr val="FA163C"/>
              </a:buClr>
              <a:buSzTx/>
              <a:buFont typeface="Wingdings" pitchFamily="2" charset="2"/>
              <a:buChar char="ь"/>
            </a:pPr>
            <a:r>
              <a:rPr lang="en-US" sz="1800" smtClean="0">
                <a:solidFill>
                  <a:srgbClr val="000000"/>
                </a:solidFill>
                <a:effectLst/>
                <a:latin typeface="Arial" charset="0"/>
              </a:rPr>
              <a:t>Dust resuspension and transport in Shelter can be caused not only by the accidents, but by any actions implying the personnel translocations (even inspections of the rooms etc)</a:t>
            </a:r>
            <a:endParaRPr lang="ru-RU" sz="1800" smtClean="0">
              <a:solidFill>
                <a:srgbClr val="000000"/>
              </a:solidFill>
              <a:effectLst/>
              <a:latin typeface="Arial" charset="0"/>
            </a:endParaRPr>
          </a:p>
          <a:p>
            <a:pPr eaLnBrk="1" hangingPunct="1">
              <a:buClr>
                <a:srgbClr val="FA163C"/>
              </a:buClr>
              <a:buSzTx/>
              <a:buFont typeface="Wingdings" pitchFamily="2" charset="2"/>
              <a:buChar char="ь"/>
            </a:pPr>
            <a:endParaRPr lang="en-US" sz="1800" smtClean="0">
              <a:solidFill>
                <a:srgbClr val="000000"/>
              </a:solidFill>
              <a:effectLst/>
              <a:latin typeface="Arial" charset="0"/>
            </a:endParaRPr>
          </a:p>
          <a:p>
            <a:pPr eaLnBrk="1" hangingPunct="1">
              <a:buClr>
                <a:srgbClr val="FA163C"/>
              </a:buClr>
              <a:buSzTx/>
              <a:buFont typeface="Wingdings" pitchFamily="2" charset="2"/>
              <a:buChar char="ь"/>
            </a:pPr>
            <a:r>
              <a:rPr lang="en-US" sz="1800" smtClean="0">
                <a:solidFill>
                  <a:srgbClr val="000000"/>
                </a:solidFill>
                <a:effectLst/>
                <a:latin typeface="Arial" charset="0"/>
              </a:rPr>
              <a:t>Inhalation of the fuel dust is very dangerous because it results in the internal irradiation</a:t>
            </a:r>
            <a:endParaRPr lang="ru-RU" sz="1800" smtClean="0">
              <a:solidFill>
                <a:srgbClr val="000000"/>
              </a:solidFill>
              <a:effectLst/>
              <a:latin typeface="Arial" charset="0"/>
            </a:endParaRPr>
          </a:p>
          <a:p>
            <a:pPr eaLnBrk="1" hangingPunct="1">
              <a:lnSpc>
                <a:spcPct val="80000"/>
              </a:lnSpc>
              <a:buClr>
                <a:srgbClr val="FA163C"/>
              </a:buClr>
              <a:buSzTx/>
              <a:buFont typeface="Wingdings" pitchFamily="2" charset="2"/>
              <a:buChar char="ь"/>
            </a:pPr>
            <a:endParaRPr lang="ru-RU" sz="1800" smtClean="0">
              <a:solidFill>
                <a:srgbClr val="000000"/>
              </a:solidFill>
              <a:effectLst/>
              <a:latin typeface="Arial" charset="0"/>
            </a:endParaRPr>
          </a:p>
        </p:txBody>
      </p:sp>
      <p:sp>
        <p:nvSpPr>
          <p:cNvPr id="7171" name="Text Box 7"/>
          <p:cNvSpPr txBox="1">
            <a:spLocks noChangeArrowheads="1"/>
          </p:cNvSpPr>
          <p:nvPr/>
        </p:nvSpPr>
        <p:spPr bwMode="auto">
          <a:xfrm>
            <a:off x="2051050" y="260350"/>
            <a:ext cx="4635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800" b="1">
                <a:solidFill>
                  <a:srgbClr val="000099"/>
                </a:solidFill>
                <a:latin typeface="Arial" charset="0"/>
              </a:rPr>
              <a:t>Significance of the project</a:t>
            </a:r>
            <a:endParaRPr lang="ru-RU" sz="2800" b="1">
              <a:solidFill>
                <a:srgbClr val="000099"/>
              </a:solidFill>
              <a:latin typeface="Arial" charset="0"/>
            </a:endParaRPr>
          </a:p>
        </p:txBody>
      </p:sp>
      <p:sp>
        <p:nvSpPr>
          <p:cNvPr id="7172" name="Rectangle 7"/>
          <p:cNvSpPr>
            <a:spLocks noChangeArrowheads="1"/>
          </p:cNvSpPr>
          <p:nvPr/>
        </p:nvSpPr>
        <p:spPr bwMode="auto">
          <a:xfrm>
            <a:off x="0" y="6427788"/>
            <a:ext cx="34782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endParaRPr lang="en-GB" sz="1200">
              <a:solidFill>
                <a:srgbClr val="A50021"/>
              </a:solidFill>
            </a:endParaRPr>
          </a:p>
          <a:p>
            <a:r>
              <a:rPr lang="en-GB" sz="1000"/>
              <a:t>  </a:t>
            </a:r>
            <a:endParaRPr lang="ru-RU" sz="10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
          <p:cNvSpPr txBox="1">
            <a:spLocks noChangeArrowheads="1"/>
          </p:cNvSpPr>
          <p:nvPr/>
        </p:nvSpPr>
        <p:spPr bwMode="auto">
          <a:xfrm>
            <a:off x="1835150" y="333375"/>
            <a:ext cx="5529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sz="2800" b="1">
                <a:solidFill>
                  <a:srgbClr val="000099"/>
                </a:solidFill>
                <a:latin typeface="Arial" charset="0"/>
              </a:rPr>
              <a:t>The project objectives &amp; stages</a:t>
            </a:r>
            <a:endParaRPr lang="ru-RU" sz="2800" b="1">
              <a:solidFill>
                <a:srgbClr val="000099"/>
              </a:solidFill>
              <a:latin typeface="Arial" charset="0"/>
            </a:endParaRPr>
          </a:p>
        </p:txBody>
      </p:sp>
      <p:sp>
        <p:nvSpPr>
          <p:cNvPr id="8195" name="Text Box 7"/>
          <p:cNvSpPr txBox="1">
            <a:spLocks noChangeArrowheads="1"/>
          </p:cNvSpPr>
          <p:nvPr/>
        </p:nvSpPr>
        <p:spPr bwMode="auto">
          <a:xfrm>
            <a:off x="179388" y="1076325"/>
            <a:ext cx="8713787"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1" hangingPunct="1">
              <a:lnSpc>
                <a:spcPct val="120000"/>
              </a:lnSpc>
            </a:pPr>
            <a:r>
              <a:rPr lang="en-GB">
                <a:solidFill>
                  <a:srgbClr val="000000"/>
                </a:solidFill>
                <a:latin typeface="Arial" charset="0"/>
              </a:rPr>
              <a:t>The main aim of the project is to create a </a:t>
            </a:r>
            <a:r>
              <a:rPr lang="en-US">
                <a:solidFill>
                  <a:srgbClr val="000000"/>
                </a:solidFill>
                <a:latin typeface="Arial" charset="0"/>
              </a:rPr>
              <a:t>prognosis</a:t>
            </a:r>
            <a:r>
              <a:rPr lang="en-GB">
                <a:solidFill>
                  <a:srgbClr val="000000"/>
                </a:solidFill>
                <a:latin typeface="Arial" charset="0"/>
              </a:rPr>
              <a:t> of the long-term (50-100 years) behaviour of the radioactive dust in Shelter. It will describe both transformation of the existing fuel dust and the processes of the dust formation from the main types of FCM under the current &amp; future Shelter conditions.</a:t>
            </a:r>
            <a:endParaRPr lang="en-US">
              <a:solidFill>
                <a:srgbClr val="000000"/>
              </a:solidFill>
              <a:latin typeface="Arial" charset="0"/>
            </a:endParaRPr>
          </a:p>
          <a:p>
            <a:pPr eaLnBrk="1" hangingPunct="1">
              <a:lnSpc>
                <a:spcPct val="120000"/>
              </a:lnSpc>
            </a:pPr>
            <a:endParaRPr lang="en-US">
              <a:solidFill>
                <a:srgbClr val="000000"/>
              </a:solidFill>
              <a:latin typeface="Arial" charset="0"/>
            </a:endParaRPr>
          </a:p>
          <a:p>
            <a:pPr eaLnBrk="1" hangingPunct="1"/>
            <a:endParaRPr lang="en-US"/>
          </a:p>
          <a:p>
            <a:pPr eaLnBrk="1" hangingPunct="1"/>
            <a:endParaRPr lang="ru-RU"/>
          </a:p>
        </p:txBody>
      </p:sp>
      <p:graphicFrame>
        <p:nvGraphicFramePr>
          <p:cNvPr id="8269" name="Group 77"/>
          <p:cNvGraphicFramePr>
            <a:graphicFrameLocks noGrp="1"/>
          </p:cNvGraphicFramePr>
          <p:nvPr/>
        </p:nvGraphicFramePr>
        <p:xfrm>
          <a:off x="179388" y="2852738"/>
          <a:ext cx="8713787" cy="3186113"/>
        </p:xfrm>
        <a:graphic>
          <a:graphicData uri="http://schemas.openxmlformats.org/drawingml/2006/table">
            <a:tbl>
              <a:tblPr/>
              <a:tblGrid>
                <a:gridCol w="871537"/>
                <a:gridCol w="869950"/>
                <a:gridCol w="871538"/>
                <a:gridCol w="869950"/>
                <a:gridCol w="876300"/>
                <a:gridCol w="871537"/>
                <a:gridCol w="869950"/>
                <a:gridCol w="871538"/>
                <a:gridCol w="869950"/>
                <a:gridCol w="871537"/>
              </a:tblGrid>
              <a:tr h="303213">
                <a:tc gridSpan="4">
                  <a:txBody>
                    <a:bodyPr/>
                    <a:lstStyle/>
                    <a:p>
                      <a:pPr marL="0" marR="0" lvl="0" indent="0" algn="ctr" defTabSz="914400" rtl="0" eaLnBrk="1" fontAlgn="base" latinLnBrk="0" hangingPunct="1">
                        <a:lnSpc>
                          <a:spcPct val="8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rgbClr val="000000"/>
                          </a:solidFill>
                          <a:effectLst/>
                          <a:latin typeface="Arial" charset="0"/>
                        </a:rPr>
                        <a:t>Year 1</a:t>
                      </a:r>
                      <a:endParaRPr kumimoji="0" lang="ru-RU" sz="1600" b="0" i="0" u="none" strike="noStrike" cap="none" normalizeH="0" baseline="0" smtClean="0">
                        <a:ln>
                          <a:noFill/>
                        </a:ln>
                        <a:solidFill>
                          <a:srgbClr val="000000"/>
                        </a:solidFill>
                        <a:effectLst/>
                        <a:latin typeface="Arial"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gridSpan="4">
                  <a:txBody>
                    <a:bodyPr/>
                    <a:lstStyle/>
                    <a:p>
                      <a:pPr marL="0" marR="0" lvl="0" indent="0" algn="ctr" defTabSz="914400" rtl="0" eaLnBrk="1" fontAlgn="base" latinLnBrk="0" hangingPunct="1">
                        <a:lnSpc>
                          <a:spcPct val="8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rgbClr val="000000"/>
                          </a:solidFill>
                          <a:effectLst/>
                          <a:latin typeface="Arial" charset="0"/>
                        </a:rPr>
                        <a:t>Year 2</a:t>
                      </a:r>
                      <a:endParaRPr kumimoji="0" lang="ru-RU" sz="1600" b="0" i="0" u="none" strike="noStrike" cap="none" normalizeH="0" baseline="0" smtClean="0">
                        <a:ln>
                          <a:noFill/>
                        </a:ln>
                        <a:solidFill>
                          <a:srgbClr val="000000"/>
                        </a:solidFill>
                        <a:effectLst/>
                        <a:latin typeface="Arial"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gridSpan="2">
                  <a:txBody>
                    <a:bodyPr/>
                    <a:lstStyle/>
                    <a:p>
                      <a:pPr marL="0" marR="0" lvl="0" indent="0" algn="ctr" defTabSz="914400" rtl="0" eaLnBrk="1" fontAlgn="base" latinLnBrk="0" hangingPunct="1">
                        <a:lnSpc>
                          <a:spcPct val="80000"/>
                        </a:lnSpc>
                        <a:spcBef>
                          <a:spcPct val="20000"/>
                        </a:spcBef>
                        <a:spcAft>
                          <a:spcPct val="0"/>
                        </a:spcAft>
                        <a:buClr>
                          <a:schemeClr val="hlink"/>
                        </a:buClr>
                        <a:buSzPct val="70000"/>
                        <a:buFont typeface="Wingdings" pitchFamily="2" charset="2"/>
                        <a:buNone/>
                        <a:tabLst/>
                      </a:pPr>
                      <a:r>
                        <a:rPr kumimoji="0" lang="en-US" sz="1600" b="0" i="0" u="none" strike="noStrike" cap="none" normalizeH="0" baseline="0" smtClean="0">
                          <a:ln>
                            <a:noFill/>
                          </a:ln>
                          <a:solidFill>
                            <a:srgbClr val="000000"/>
                          </a:solidFill>
                          <a:effectLst/>
                          <a:latin typeface="Arial" charset="0"/>
                        </a:rPr>
                        <a:t>Year 3</a:t>
                      </a:r>
                      <a:endParaRPr kumimoji="0" lang="ru-RU" sz="1600" b="0" i="0" u="none" strike="noStrike" cap="none" normalizeH="0" baseline="0" smtClean="0">
                        <a:ln>
                          <a:noFill/>
                        </a:ln>
                        <a:solidFill>
                          <a:srgbClr val="000000"/>
                        </a:solidFill>
                        <a:effectLst/>
                        <a:latin typeface="Arial"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hMerge="1">
                  <a:txBody>
                    <a:bodyPr/>
                    <a:lstStyle/>
                    <a:p>
                      <a:endParaRPr lang="de-DE"/>
                    </a:p>
                  </a:txBody>
                  <a:tcPr/>
                </a:tc>
              </a:tr>
              <a:tr h="587375">
                <a:tc gridSpan="6">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rgbClr val="000099"/>
                          </a:solidFill>
                          <a:effectLst/>
                          <a:latin typeface="Arial" charset="0"/>
                        </a:rPr>
                        <a:t>Stage</a:t>
                      </a:r>
                      <a:r>
                        <a:rPr kumimoji="0" lang="uk-UA" sz="1800" b="0" i="0" u="none" strike="noStrike" cap="none" normalizeH="0" baseline="0" smtClean="0">
                          <a:ln>
                            <a:noFill/>
                          </a:ln>
                          <a:solidFill>
                            <a:srgbClr val="000099"/>
                          </a:solidFill>
                          <a:effectLst/>
                          <a:latin typeface="Arial" charset="0"/>
                        </a:rPr>
                        <a:t>1.</a:t>
                      </a:r>
                      <a:r>
                        <a:rPr kumimoji="0" lang="uk-UA" sz="1800" b="0" i="0" u="none" strike="noStrike" cap="none" normalizeH="0" baseline="0" smtClean="0">
                          <a:ln>
                            <a:noFill/>
                          </a:ln>
                          <a:solidFill>
                            <a:srgbClr val="F9F96D"/>
                          </a:solidFill>
                          <a:effectLst>
                            <a:outerShdw blurRad="38100" dist="38100" dir="2700000" algn="tl">
                              <a:srgbClr val="000000"/>
                            </a:outerShdw>
                          </a:effectLst>
                          <a:latin typeface="Comic Sans MS" pitchFamily="66" charset="0"/>
                        </a:rPr>
                        <a:t> </a:t>
                      </a:r>
                      <a:r>
                        <a:rPr kumimoji="0" lang="en-US" sz="1600" b="1" i="0" u="none" strike="noStrike" cap="none" normalizeH="0" baseline="0" smtClean="0">
                          <a:ln>
                            <a:noFill/>
                          </a:ln>
                          <a:solidFill>
                            <a:srgbClr val="294E5B"/>
                          </a:solidFill>
                          <a:effectLst/>
                          <a:latin typeface="Arial" charset="0"/>
                        </a:rPr>
                        <a:t>Mechanisms of formation and classification of the Chernobyl FP</a:t>
                      </a:r>
                      <a:r>
                        <a:rPr kumimoji="0" lang="uk-UA" sz="1600" b="1" i="0" u="none" strike="noStrike" cap="none" normalizeH="0" baseline="0" smtClean="0">
                          <a:ln>
                            <a:noFill/>
                          </a:ln>
                          <a:solidFill>
                            <a:srgbClr val="294E5B"/>
                          </a:solidFill>
                          <a:effectLst/>
                          <a:latin typeface="Arial" charset="0"/>
                        </a:rPr>
                        <a:t>, </a:t>
                      </a:r>
                      <a:r>
                        <a:rPr kumimoji="0" lang="en-US" sz="1600" b="1" i="0" u="none" strike="noStrike" cap="none" normalizeH="0" baseline="0" smtClean="0">
                          <a:ln>
                            <a:noFill/>
                          </a:ln>
                          <a:solidFill>
                            <a:srgbClr val="294E5B"/>
                          </a:solidFill>
                          <a:effectLst/>
                          <a:latin typeface="Arial" charset="0"/>
                        </a:rPr>
                        <a:t>updating the DB</a:t>
                      </a:r>
                      <a:r>
                        <a:rPr kumimoji="0" lang="ru-RU" sz="1600" b="0" i="0" u="none" strike="noStrike" cap="none" normalizeH="0" baseline="0" smtClean="0">
                          <a:ln>
                            <a:noFill/>
                          </a:ln>
                          <a:solidFill>
                            <a:srgbClr val="294E5B"/>
                          </a:solidFill>
                          <a:effectLst>
                            <a:outerShdw blurRad="38100" dist="38100" dir="2700000" algn="tl">
                              <a:srgbClr val="000000"/>
                            </a:outerShdw>
                          </a:effectLst>
                          <a:latin typeface="Comic Sans MS" pitchFamily="66" charset="0"/>
                        </a:rPr>
                        <a:t> </a:t>
                      </a: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de-DE"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de-DE"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de-DE"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de-DE"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r h="327025">
                <a:tc gridSpan="8">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rgbClr val="000099"/>
                          </a:solidFill>
                          <a:effectLst/>
                          <a:latin typeface="Arial" charset="0"/>
                        </a:rPr>
                        <a:t>Stage </a:t>
                      </a:r>
                      <a:r>
                        <a:rPr kumimoji="0" lang="uk-UA" sz="1800" b="0" i="0" u="none" strike="noStrike" cap="none" normalizeH="0" baseline="0" smtClean="0">
                          <a:ln>
                            <a:noFill/>
                          </a:ln>
                          <a:solidFill>
                            <a:srgbClr val="000099"/>
                          </a:solidFill>
                          <a:effectLst/>
                          <a:latin typeface="Arial" charset="0"/>
                        </a:rPr>
                        <a:t>2. </a:t>
                      </a:r>
                      <a:r>
                        <a:rPr kumimoji="0" lang="en-US" sz="1600" b="1" i="0" u="none" strike="noStrike" cap="none" normalizeH="0" baseline="0" smtClean="0">
                          <a:ln>
                            <a:noFill/>
                          </a:ln>
                          <a:solidFill>
                            <a:srgbClr val="800080"/>
                          </a:solidFill>
                          <a:effectLst/>
                          <a:latin typeface="Arial" charset="0"/>
                        </a:rPr>
                        <a:t>Characteristics and behavior of RA and water in Shelter</a:t>
                      </a:r>
                      <a:r>
                        <a:rPr kumimoji="0" lang="ru-RU" sz="1600" b="0" i="0" u="none" strike="noStrike" cap="none" normalizeH="0" baseline="0" smtClean="0">
                          <a:ln>
                            <a:noFill/>
                          </a:ln>
                          <a:solidFill>
                            <a:srgbClr val="000099"/>
                          </a:solidFill>
                          <a:effectLst/>
                          <a:latin typeface="Arial" charset="0"/>
                        </a:rPr>
                        <a:t> </a:t>
                      </a:r>
                    </a:p>
                  </a:txBody>
                  <a:tcPr marL="90000" marR="90000" marT="46800" marB="46800" anchor="ct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pPr>
                      <a:endParaRPr kumimoji="0" lang="de-DE"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20000"/>
                        </a:spcBef>
                        <a:spcAft>
                          <a:spcPct val="0"/>
                        </a:spcAft>
                        <a:buClr>
                          <a:schemeClr val="hlink"/>
                        </a:buClr>
                        <a:buSzPct val="70000"/>
                        <a:buFont typeface="Wingdings" pitchFamily="2" charset="2"/>
                        <a:buNone/>
                        <a:tabLst/>
                      </a:pPr>
                      <a:endParaRPr kumimoji="0" lang="de-DE"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r h="422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de-DE"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gridSpan="7">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rgbClr val="000099"/>
                          </a:solidFill>
                          <a:effectLst/>
                          <a:latin typeface="Arial" charset="0"/>
                        </a:rPr>
                        <a:t>Stage</a:t>
                      </a:r>
                      <a:r>
                        <a:rPr kumimoji="0" lang="uk-UA" sz="1800" b="0" i="0" u="none" strike="noStrike" cap="none" normalizeH="0" baseline="0" smtClean="0">
                          <a:ln>
                            <a:noFill/>
                          </a:ln>
                          <a:solidFill>
                            <a:srgbClr val="000099"/>
                          </a:solidFill>
                          <a:effectLst/>
                          <a:latin typeface="Arial" charset="0"/>
                        </a:rPr>
                        <a:t> 3.</a:t>
                      </a:r>
                      <a:r>
                        <a:rPr kumimoji="0" lang="uk-UA" sz="1800" b="0" i="0" u="none" strike="noStrike" cap="none" normalizeH="0" baseline="0" smtClean="0">
                          <a:ln>
                            <a:noFill/>
                          </a:ln>
                          <a:solidFill>
                            <a:srgbClr val="F9F96D"/>
                          </a:solidFill>
                          <a:effectLst>
                            <a:outerShdw blurRad="38100" dist="38100" dir="2700000" algn="tl">
                              <a:srgbClr val="000000"/>
                            </a:outerShdw>
                          </a:effectLst>
                          <a:latin typeface="Comic Sans MS" pitchFamily="66" charset="0"/>
                        </a:rPr>
                        <a:t> </a:t>
                      </a:r>
                      <a:r>
                        <a:rPr kumimoji="0" lang="en-US" sz="1600" b="1" i="0" u="none" strike="noStrike" cap="none" normalizeH="0" baseline="0" smtClean="0">
                          <a:ln>
                            <a:noFill/>
                          </a:ln>
                          <a:solidFill>
                            <a:srgbClr val="FFFF00"/>
                          </a:solidFill>
                          <a:effectLst/>
                          <a:latin typeface="Arial" charset="0"/>
                        </a:rPr>
                        <a:t>Experimental study of the FP destruction</a:t>
                      </a:r>
                      <a:endParaRPr kumimoji="0" lang="ru-RU" sz="1000" b="1" i="0" u="none" strike="noStrike" cap="none" normalizeH="0" baseline="0" smtClean="0">
                        <a:ln>
                          <a:noFill/>
                        </a:ln>
                        <a:solidFill>
                          <a:srgbClr val="FFFF00"/>
                        </a:solidFill>
                        <a:effectLst/>
                        <a:latin typeface="Arial" charset="0"/>
                      </a:endParaRPr>
                    </a:p>
                  </a:txBody>
                  <a:tcPr marL="90000" marR="90000" marT="46800" marB="46800" anchor="ct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de-DE"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de-DE"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de-DE"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de-DE"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de-DE"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de-DE"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rgbClr val="000099"/>
                          </a:solidFill>
                          <a:effectLst/>
                          <a:latin typeface="Arial" charset="0"/>
                        </a:rPr>
                        <a:t>Stage </a:t>
                      </a:r>
                      <a:r>
                        <a:rPr kumimoji="0" lang="uk-UA" sz="1800" b="0" i="0" u="none" strike="noStrike" cap="none" normalizeH="0" baseline="0" smtClean="0">
                          <a:ln>
                            <a:noFill/>
                          </a:ln>
                          <a:solidFill>
                            <a:srgbClr val="000099"/>
                          </a:solidFill>
                          <a:effectLst/>
                          <a:latin typeface="Arial" charset="0"/>
                        </a:rPr>
                        <a:t>4.</a:t>
                      </a:r>
                      <a:r>
                        <a:rPr kumimoji="0" lang="uk-UA" sz="1600" b="1" i="0" u="none" strike="noStrike" cap="none" normalizeH="0" baseline="0" smtClean="0">
                          <a:ln>
                            <a:noFill/>
                          </a:ln>
                          <a:solidFill>
                            <a:srgbClr val="D90528"/>
                          </a:solidFill>
                          <a:effectLst/>
                          <a:latin typeface="Arial" charset="0"/>
                        </a:rPr>
                        <a:t> </a:t>
                      </a:r>
                      <a:r>
                        <a:rPr kumimoji="0" lang="en-US" sz="1600" b="1" i="0" u="none" strike="noStrike" cap="none" normalizeH="0" baseline="0" smtClean="0">
                          <a:ln>
                            <a:noFill/>
                          </a:ln>
                          <a:solidFill>
                            <a:srgbClr val="D90528"/>
                          </a:solidFill>
                          <a:effectLst/>
                          <a:latin typeface="Arial" charset="0"/>
                        </a:rPr>
                        <a:t>Creation of the model of the FP     transformation  </a:t>
                      </a:r>
                      <a:endParaRPr kumimoji="0" lang="ru-RU" sz="1600" b="1" i="0" u="none" strike="noStrike" cap="none" normalizeH="0" baseline="0" smtClean="0">
                        <a:ln>
                          <a:noFill/>
                        </a:ln>
                        <a:solidFill>
                          <a:srgbClr val="D90528"/>
                        </a:solidFill>
                        <a:effectLst/>
                        <a:latin typeface="Arial"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de-DE" sz="14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de-DE" sz="3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de-DE" sz="3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de-DE" sz="3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de-DE" sz="3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de-DE" sz="3200" b="0" i="0" u="none" strike="noStrike" cap="none" normalizeH="0" baseline="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0" i="0" u="none" strike="noStrike" cap="none" normalizeH="0" baseline="0" smtClean="0">
                          <a:ln>
                            <a:noFill/>
                          </a:ln>
                          <a:solidFill>
                            <a:srgbClr val="000099"/>
                          </a:solidFill>
                          <a:effectLst/>
                          <a:latin typeface="Arial" charset="0"/>
                        </a:rPr>
                        <a:t>Stage</a:t>
                      </a:r>
                      <a:r>
                        <a:rPr kumimoji="0" lang="uk-UA" sz="1800" b="0" i="0" u="none" strike="noStrike" cap="none" normalizeH="0" baseline="0" smtClean="0">
                          <a:ln>
                            <a:noFill/>
                          </a:ln>
                          <a:solidFill>
                            <a:srgbClr val="000099"/>
                          </a:solidFill>
                          <a:effectLst/>
                          <a:latin typeface="Arial" charset="0"/>
                        </a:rPr>
                        <a:t> 5.</a:t>
                      </a:r>
                      <a:r>
                        <a:rPr kumimoji="0" lang="uk-UA" sz="1800" b="0" i="0" u="none" strike="noStrike" cap="none" normalizeH="0" baseline="0" smtClean="0">
                          <a:ln>
                            <a:noFill/>
                          </a:ln>
                          <a:solidFill>
                            <a:srgbClr val="F9F96D"/>
                          </a:solidFill>
                          <a:effectLst>
                            <a:outerShdw blurRad="38100" dist="38100" dir="2700000" algn="tl">
                              <a:srgbClr val="000000"/>
                            </a:outerShdw>
                          </a:effectLst>
                          <a:latin typeface="Comic Sans MS" pitchFamily="66" charset="0"/>
                        </a:rPr>
                        <a:t> </a:t>
                      </a:r>
                      <a:r>
                        <a:rPr kumimoji="0" lang="en-US" sz="1600" b="1" i="0" u="none" strike="noStrike" cap="none" normalizeH="0" baseline="0" smtClean="0">
                          <a:ln>
                            <a:noFill/>
                          </a:ln>
                          <a:solidFill>
                            <a:srgbClr val="CC6600"/>
                          </a:solidFill>
                          <a:effectLst/>
                          <a:latin typeface="Arial" charset="0"/>
                        </a:rPr>
                        <a:t>Long</a:t>
                      </a:r>
                      <a:r>
                        <a:rPr kumimoji="0" lang="uk-UA" sz="1600" b="1" i="0" u="none" strike="noStrike" cap="none" normalizeH="0" baseline="0" smtClean="0">
                          <a:ln>
                            <a:noFill/>
                          </a:ln>
                          <a:solidFill>
                            <a:srgbClr val="CC6600"/>
                          </a:solidFill>
                          <a:effectLst/>
                          <a:latin typeface="Arial" charset="0"/>
                        </a:rPr>
                        <a:t>-</a:t>
                      </a:r>
                      <a:r>
                        <a:rPr kumimoji="0" lang="en-US" sz="1600" b="1" i="0" u="none" strike="noStrike" cap="none" normalizeH="0" baseline="0" smtClean="0">
                          <a:ln>
                            <a:noFill/>
                          </a:ln>
                          <a:solidFill>
                            <a:srgbClr val="CC6600"/>
                          </a:solidFill>
                          <a:effectLst/>
                          <a:latin typeface="Arial" charset="0"/>
                        </a:rPr>
                        <a:t>term prognosis of the fuel dust behavior in Shelter</a:t>
                      </a:r>
                      <a:r>
                        <a:rPr kumimoji="0" lang="ru-RU" sz="1800" b="1" i="1" u="none" strike="noStrike" cap="none" normalizeH="0" baseline="0" smtClean="0">
                          <a:ln>
                            <a:noFill/>
                          </a:ln>
                          <a:solidFill>
                            <a:srgbClr val="CC6600"/>
                          </a:solidFill>
                          <a:effectLst>
                            <a:outerShdw blurRad="38100" dist="38100" dir="2700000" algn="tl">
                              <a:srgbClr val="000000"/>
                            </a:outerShdw>
                          </a:effectLst>
                          <a:latin typeface="Comic Sans MS" pitchFamily="66" charset="0"/>
                        </a:rPr>
                        <a:t> </a:t>
                      </a: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25717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0" i="0" u="none" strike="noStrike" cap="none" normalizeH="0" baseline="0" smtClean="0">
                          <a:ln>
                            <a:noFill/>
                          </a:ln>
                          <a:solidFill>
                            <a:srgbClr val="000000"/>
                          </a:solidFill>
                          <a:effectLst/>
                          <a:latin typeface="Arial" charset="0"/>
                        </a:rPr>
                        <a:t>Quarter 1</a:t>
                      </a:r>
                      <a:r>
                        <a:rPr kumimoji="0" lang="ru-RU" sz="1200" b="0" i="0" u="none" strike="noStrike" cap="none" normalizeH="0" baseline="0" smtClean="0">
                          <a:ln>
                            <a:noFill/>
                          </a:ln>
                          <a:solidFill>
                            <a:srgbClr val="000000"/>
                          </a:solidFill>
                          <a:effectLst/>
                          <a:latin typeface="Arial" charset="0"/>
                        </a:rPr>
                        <a:t> </a:t>
                      </a: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0" i="0" u="none" strike="noStrike" cap="none" normalizeH="0" baseline="0" smtClean="0">
                          <a:ln>
                            <a:noFill/>
                          </a:ln>
                          <a:solidFill>
                            <a:srgbClr val="000000"/>
                          </a:solidFill>
                          <a:effectLst/>
                          <a:latin typeface="Arial" charset="0"/>
                        </a:rPr>
                        <a:t>Quarter 2</a:t>
                      </a:r>
                      <a:endParaRPr kumimoji="0" lang="ru-RU" sz="1200" b="0" i="0" u="none" strike="noStrike" cap="none" normalizeH="0" baseline="0" smtClean="0">
                        <a:ln>
                          <a:noFill/>
                        </a:ln>
                        <a:solidFill>
                          <a:srgbClr val="000000"/>
                        </a:solidFill>
                        <a:effectLst/>
                        <a:latin typeface="Arial"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0" i="0" u="none" strike="noStrike" cap="none" normalizeH="0" baseline="0" smtClean="0">
                          <a:ln>
                            <a:noFill/>
                          </a:ln>
                          <a:solidFill>
                            <a:srgbClr val="000000"/>
                          </a:solidFill>
                          <a:effectLst/>
                          <a:latin typeface="Arial" charset="0"/>
                        </a:rPr>
                        <a:t>Quarter 3</a:t>
                      </a:r>
                      <a:r>
                        <a:rPr kumimoji="0" lang="ru-RU" sz="1200" b="0" i="0" u="none" strike="noStrike" cap="none" normalizeH="0" baseline="0" smtClean="0">
                          <a:ln>
                            <a:noFill/>
                          </a:ln>
                          <a:solidFill>
                            <a:srgbClr val="000000"/>
                          </a:solidFill>
                          <a:effectLst/>
                          <a:latin typeface="Arial" charset="0"/>
                        </a:rPr>
                        <a:t> </a:t>
                      </a: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0" i="0" u="none" strike="noStrike" cap="none" normalizeH="0" baseline="0" smtClean="0">
                          <a:ln>
                            <a:noFill/>
                          </a:ln>
                          <a:solidFill>
                            <a:srgbClr val="000000"/>
                          </a:solidFill>
                          <a:effectLst/>
                          <a:latin typeface="Arial" charset="0"/>
                        </a:rPr>
                        <a:t>Quarter 4</a:t>
                      </a:r>
                      <a:r>
                        <a:rPr kumimoji="0" lang="ru-RU" sz="1200" b="0" i="0" u="none" strike="noStrike" cap="none" normalizeH="0" baseline="0" smtClean="0">
                          <a:ln>
                            <a:noFill/>
                          </a:ln>
                          <a:solidFill>
                            <a:srgbClr val="000000"/>
                          </a:solidFill>
                          <a:effectLst/>
                          <a:latin typeface="Arial" charset="0"/>
                        </a:rPr>
                        <a:t> </a:t>
                      </a: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0" i="0" u="none" strike="noStrike" cap="none" normalizeH="0" baseline="0" smtClean="0">
                          <a:ln>
                            <a:noFill/>
                          </a:ln>
                          <a:solidFill>
                            <a:srgbClr val="000000"/>
                          </a:solidFill>
                          <a:effectLst/>
                          <a:latin typeface="Arial" charset="0"/>
                        </a:rPr>
                        <a:t>Quarter 5</a:t>
                      </a:r>
                      <a:r>
                        <a:rPr kumimoji="0" lang="ru-RU" sz="1200" b="0" i="0" u="none" strike="noStrike" cap="none" normalizeH="0" baseline="0" smtClean="0">
                          <a:ln>
                            <a:noFill/>
                          </a:ln>
                          <a:solidFill>
                            <a:srgbClr val="000000"/>
                          </a:solidFill>
                          <a:effectLst/>
                          <a:latin typeface="Arial" charset="0"/>
                        </a:rPr>
                        <a:t> </a:t>
                      </a: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0" i="0" u="none" strike="noStrike" cap="none" normalizeH="0" baseline="0" smtClean="0">
                          <a:ln>
                            <a:noFill/>
                          </a:ln>
                          <a:solidFill>
                            <a:srgbClr val="000000"/>
                          </a:solidFill>
                          <a:effectLst/>
                          <a:latin typeface="Arial" charset="0"/>
                        </a:rPr>
                        <a:t>Quarter 6</a:t>
                      </a:r>
                      <a:r>
                        <a:rPr kumimoji="0" lang="ru-RU" sz="1200" b="0" i="0" u="none" strike="noStrike" cap="none" normalizeH="0" baseline="0" smtClean="0">
                          <a:ln>
                            <a:noFill/>
                          </a:ln>
                          <a:solidFill>
                            <a:srgbClr val="000000"/>
                          </a:solidFill>
                          <a:effectLst/>
                          <a:latin typeface="Arial" charset="0"/>
                        </a:rPr>
                        <a:t> </a:t>
                      </a: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0" i="0" u="none" strike="noStrike" cap="none" normalizeH="0" baseline="0" smtClean="0">
                          <a:ln>
                            <a:noFill/>
                          </a:ln>
                          <a:solidFill>
                            <a:srgbClr val="000000"/>
                          </a:solidFill>
                          <a:effectLst/>
                          <a:latin typeface="Arial" charset="0"/>
                        </a:rPr>
                        <a:t>Quarter 7</a:t>
                      </a:r>
                      <a:r>
                        <a:rPr kumimoji="0" lang="ru-RU" sz="1200" b="0" i="0" u="none" strike="noStrike" cap="none" normalizeH="0" baseline="0" smtClean="0">
                          <a:ln>
                            <a:noFill/>
                          </a:ln>
                          <a:solidFill>
                            <a:srgbClr val="000000"/>
                          </a:solidFill>
                          <a:effectLst/>
                          <a:latin typeface="Arial" charset="0"/>
                        </a:rPr>
                        <a:t> </a:t>
                      </a: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0" i="0" u="none" strike="noStrike" cap="none" normalizeH="0" baseline="0" smtClean="0">
                          <a:ln>
                            <a:noFill/>
                          </a:ln>
                          <a:solidFill>
                            <a:srgbClr val="000000"/>
                          </a:solidFill>
                          <a:effectLst/>
                          <a:latin typeface="Arial" charset="0"/>
                        </a:rPr>
                        <a:t>Quarter 8</a:t>
                      </a:r>
                      <a:endParaRPr kumimoji="0" lang="ru-RU" sz="1200" b="0" i="0" u="none" strike="noStrike" cap="none" normalizeH="0" baseline="0" smtClean="0">
                        <a:ln>
                          <a:noFill/>
                        </a:ln>
                        <a:solidFill>
                          <a:srgbClr val="000000"/>
                        </a:solidFill>
                        <a:effectLst/>
                        <a:latin typeface="Arial" charset="0"/>
                      </a:endParaRP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0" i="0" u="none" strike="noStrike" cap="none" normalizeH="0" baseline="0" smtClean="0">
                          <a:ln>
                            <a:noFill/>
                          </a:ln>
                          <a:solidFill>
                            <a:srgbClr val="000000"/>
                          </a:solidFill>
                          <a:effectLst/>
                          <a:latin typeface="Arial" charset="0"/>
                        </a:rPr>
                        <a:t>Quarter 9</a:t>
                      </a:r>
                      <a:r>
                        <a:rPr kumimoji="0" lang="ru-RU" sz="1200" b="0" i="0" u="none" strike="noStrike" cap="none" normalizeH="0" baseline="0" smtClean="0">
                          <a:ln>
                            <a:noFill/>
                          </a:ln>
                          <a:solidFill>
                            <a:srgbClr val="000000"/>
                          </a:solidFill>
                          <a:effectLst/>
                          <a:latin typeface="Arial" charset="0"/>
                        </a:rPr>
                        <a:t> </a:t>
                      </a: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200" b="0" i="0" u="none" strike="noStrike" cap="none" normalizeH="0" baseline="0" smtClean="0">
                          <a:ln>
                            <a:noFill/>
                          </a:ln>
                          <a:solidFill>
                            <a:srgbClr val="000000"/>
                          </a:solidFill>
                          <a:effectLst/>
                          <a:latin typeface="Arial" charset="0"/>
                        </a:rPr>
                        <a:t>Quarter10</a:t>
                      </a:r>
                      <a:r>
                        <a:rPr kumimoji="0" lang="ru-RU" sz="1200" b="0" i="0" u="none" strike="noStrike" cap="none" normalizeH="0" baseline="0" smtClean="0">
                          <a:ln>
                            <a:noFill/>
                          </a:ln>
                          <a:solidFill>
                            <a:srgbClr val="000000"/>
                          </a:solidFill>
                          <a:effectLst/>
                          <a:latin typeface="Arial" charset="0"/>
                        </a:rPr>
                        <a:t> </a:t>
                      </a:r>
                    </a:p>
                  </a:txBody>
                  <a:tcPr horzOverflow="overflow">
                    <a:lnL w="12700" cap="flat" cmpd="sng" algn="ctr">
                      <a:solidFill>
                        <a:srgbClr val="A50021"/>
                      </a:solidFill>
                      <a:prstDash val="solid"/>
                      <a:round/>
                      <a:headEnd type="none" w="med" len="med"/>
                      <a:tailEnd type="none" w="med" len="med"/>
                    </a:lnL>
                    <a:lnR w="12700" cap="flat" cmpd="sng" algn="ctr">
                      <a:solidFill>
                        <a:srgbClr val="A50021"/>
                      </a:solidFill>
                      <a:prstDash val="solid"/>
                      <a:round/>
                      <a:headEnd type="none" w="med" len="med"/>
                      <a:tailEnd type="none" w="med" len="med"/>
                    </a:lnR>
                    <a:lnT w="12700" cap="flat" cmpd="sng" algn="ctr">
                      <a:solidFill>
                        <a:srgbClr val="A50021"/>
                      </a:solidFill>
                      <a:prstDash val="solid"/>
                      <a:round/>
                      <a:headEnd type="none" w="med" len="med"/>
                      <a:tailEnd type="none" w="med" len="med"/>
                    </a:lnT>
                    <a:lnB w="12700" cap="flat" cmpd="sng" algn="ctr">
                      <a:solidFill>
                        <a:srgbClr val="A50021"/>
                      </a:solidFill>
                      <a:prstDash val="solid"/>
                      <a:round/>
                      <a:headEnd type="none" w="med" len="med"/>
                      <a:tailEnd type="none" w="med" len="med"/>
                    </a:lnB>
                    <a:lnTlToBr>
                      <a:noFill/>
                    </a:lnTlToBr>
                    <a:lnBlToTr>
                      <a:noFill/>
                    </a:lnBlToTr>
                    <a:noFill/>
                  </a:tcPr>
                </a:tc>
              </a:tr>
            </a:tbl>
          </a:graphicData>
        </a:graphic>
      </p:graphicFrame>
      <p:sp>
        <p:nvSpPr>
          <p:cNvPr id="8258" name="Rectangle 7"/>
          <p:cNvSpPr>
            <a:spLocks noChangeArrowheads="1"/>
          </p:cNvSpPr>
          <p:nvPr/>
        </p:nvSpPr>
        <p:spPr bwMode="auto">
          <a:xfrm>
            <a:off x="0" y="6427788"/>
            <a:ext cx="34782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endParaRPr lang="en-GB" sz="1200">
              <a:solidFill>
                <a:srgbClr val="A50021"/>
              </a:solidFill>
            </a:endParaRPr>
          </a:p>
          <a:p>
            <a:r>
              <a:rPr lang="en-GB" sz="1000"/>
              <a:t> </a:t>
            </a:r>
            <a:endParaRPr lang="ru-RU" sz="10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2195513" y="549275"/>
            <a:ext cx="3455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400">
                <a:solidFill>
                  <a:srgbClr val="000099"/>
                </a:solidFill>
                <a:latin typeface="Arial" charset="0"/>
              </a:rPr>
              <a:t>Main research methods:</a:t>
            </a:r>
            <a:endParaRPr lang="ru-RU" sz="2400">
              <a:solidFill>
                <a:srgbClr val="3E27E5"/>
              </a:solidFill>
              <a:latin typeface="Arial" charset="0"/>
            </a:endParaRPr>
          </a:p>
        </p:txBody>
      </p:sp>
      <p:sp>
        <p:nvSpPr>
          <p:cNvPr id="9219" name="Text Box 5"/>
          <p:cNvSpPr txBox="1">
            <a:spLocks noChangeArrowheads="1"/>
          </p:cNvSpPr>
          <p:nvPr/>
        </p:nvSpPr>
        <p:spPr bwMode="auto">
          <a:xfrm>
            <a:off x="1214438" y="1285875"/>
            <a:ext cx="4416425"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lnSpc>
                <a:spcPct val="150000"/>
              </a:lnSpc>
              <a:buClr>
                <a:srgbClr val="FF3300"/>
              </a:buClr>
              <a:buFont typeface="Wingdings" pitchFamily="2" charset="2"/>
              <a:buChar char="Ø"/>
            </a:pPr>
            <a:r>
              <a:rPr lang="ru-RU">
                <a:solidFill>
                  <a:srgbClr val="000000"/>
                </a:solidFill>
                <a:latin typeface="Arial" charset="0"/>
              </a:rPr>
              <a:t>  </a:t>
            </a:r>
            <a:r>
              <a:rPr lang="en-US">
                <a:solidFill>
                  <a:srgbClr val="000000"/>
                </a:solidFill>
                <a:latin typeface="Arial" charset="0"/>
              </a:rPr>
              <a:t>Radiochemical methods</a:t>
            </a:r>
            <a:r>
              <a:rPr lang="ru-RU">
                <a:solidFill>
                  <a:srgbClr val="000000"/>
                </a:solidFill>
                <a:latin typeface="Arial" charset="0"/>
              </a:rPr>
              <a:t> </a:t>
            </a:r>
          </a:p>
          <a:p>
            <a:pPr eaLnBrk="1" hangingPunct="1">
              <a:lnSpc>
                <a:spcPct val="150000"/>
              </a:lnSpc>
              <a:buClr>
                <a:srgbClr val="FF3300"/>
              </a:buClr>
              <a:buFont typeface="Wingdings" pitchFamily="2" charset="2"/>
              <a:buChar char="Ø"/>
            </a:pPr>
            <a:r>
              <a:rPr lang="ru-RU">
                <a:solidFill>
                  <a:srgbClr val="000000"/>
                </a:solidFill>
                <a:latin typeface="Arial" charset="0"/>
              </a:rPr>
              <a:t>  </a:t>
            </a:r>
            <a:r>
              <a:rPr lang="ru-RU">
                <a:solidFill>
                  <a:srgbClr val="000000"/>
                </a:solidFill>
                <a:latin typeface="Arial" charset="0"/>
                <a:sym typeface="Symbol" pitchFamily="18" charset="2"/>
              </a:rPr>
              <a:t></a:t>
            </a:r>
            <a:r>
              <a:rPr lang="en-US">
                <a:solidFill>
                  <a:srgbClr val="000000"/>
                </a:solidFill>
                <a:latin typeface="Arial" charset="0"/>
                <a:sym typeface="Symbol" pitchFamily="18" charset="2"/>
              </a:rPr>
              <a:t>-spectrometry</a:t>
            </a:r>
            <a:endParaRPr lang="ru-RU">
              <a:solidFill>
                <a:srgbClr val="000000"/>
              </a:solidFill>
              <a:latin typeface="Arial" charset="0"/>
              <a:sym typeface="Symbol" pitchFamily="18" charset="2"/>
            </a:endParaRPr>
          </a:p>
          <a:p>
            <a:pPr eaLnBrk="1" hangingPunct="1">
              <a:lnSpc>
                <a:spcPct val="150000"/>
              </a:lnSpc>
              <a:buClr>
                <a:srgbClr val="FF3300"/>
              </a:buClr>
              <a:buFont typeface="Wingdings" pitchFamily="2" charset="2"/>
              <a:buChar char="Ø"/>
            </a:pPr>
            <a:r>
              <a:rPr lang="ru-RU">
                <a:solidFill>
                  <a:srgbClr val="000000"/>
                </a:solidFill>
                <a:latin typeface="Arial" charset="0"/>
              </a:rPr>
              <a:t>  </a:t>
            </a:r>
            <a:r>
              <a:rPr lang="ru-RU">
                <a:solidFill>
                  <a:srgbClr val="000000"/>
                </a:solidFill>
                <a:latin typeface="Arial" charset="0"/>
                <a:sym typeface="Symbol" pitchFamily="18" charset="2"/>
              </a:rPr>
              <a:t></a:t>
            </a:r>
            <a:r>
              <a:rPr lang="en-US">
                <a:solidFill>
                  <a:srgbClr val="000000"/>
                </a:solidFill>
                <a:latin typeface="Arial" charset="0"/>
                <a:sym typeface="Symbol" pitchFamily="18" charset="2"/>
              </a:rPr>
              <a:t>-spectrometry</a:t>
            </a:r>
            <a:endParaRPr lang="ru-RU">
              <a:solidFill>
                <a:srgbClr val="000000"/>
              </a:solidFill>
              <a:latin typeface="Arial" charset="0"/>
              <a:sym typeface="Symbol" pitchFamily="18" charset="2"/>
            </a:endParaRPr>
          </a:p>
          <a:p>
            <a:pPr eaLnBrk="1" hangingPunct="1">
              <a:lnSpc>
                <a:spcPct val="150000"/>
              </a:lnSpc>
              <a:buClr>
                <a:srgbClr val="FF3300"/>
              </a:buClr>
              <a:buFont typeface="Wingdings" pitchFamily="2" charset="2"/>
              <a:buChar char="Ø"/>
            </a:pPr>
            <a:r>
              <a:rPr lang="ru-RU">
                <a:solidFill>
                  <a:srgbClr val="000000"/>
                </a:solidFill>
                <a:latin typeface="Arial" charset="0"/>
              </a:rPr>
              <a:t>  </a:t>
            </a:r>
            <a:r>
              <a:rPr lang="ru-RU">
                <a:solidFill>
                  <a:srgbClr val="000000"/>
                </a:solidFill>
                <a:latin typeface="Arial" charset="0"/>
                <a:sym typeface="Symbol" pitchFamily="18" charset="2"/>
              </a:rPr>
              <a:t></a:t>
            </a:r>
            <a:r>
              <a:rPr lang="en-US">
                <a:solidFill>
                  <a:srgbClr val="000000"/>
                </a:solidFill>
                <a:latin typeface="Arial" charset="0"/>
                <a:sym typeface="Symbol" pitchFamily="18" charset="2"/>
              </a:rPr>
              <a:t>-radiometry</a:t>
            </a:r>
            <a:endParaRPr lang="ru-RU">
              <a:solidFill>
                <a:srgbClr val="000000"/>
              </a:solidFill>
              <a:latin typeface="Arial" charset="0"/>
              <a:sym typeface="Symbol" pitchFamily="18" charset="2"/>
            </a:endParaRPr>
          </a:p>
          <a:p>
            <a:pPr eaLnBrk="1" hangingPunct="1">
              <a:lnSpc>
                <a:spcPct val="150000"/>
              </a:lnSpc>
              <a:buClr>
                <a:srgbClr val="FF3300"/>
              </a:buClr>
              <a:buFont typeface="Wingdings" pitchFamily="2" charset="2"/>
              <a:buChar char="Ø"/>
            </a:pPr>
            <a:r>
              <a:rPr lang="ru-RU">
                <a:solidFill>
                  <a:srgbClr val="000000"/>
                </a:solidFill>
                <a:latin typeface="Arial" charset="0"/>
              </a:rPr>
              <a:t>  </a:t>
            </a:r>
            <a:r>
              <a:rPr lang="en-US">
                <a:solidFill>
                  <a:srgbClr val="000000"/>
                </a:solidFill>
                <a:latin typeface="Arial" charset="0"/>
              </a:rPr>
              <a:t>Optical microscopy</a:t>
            </a:r>
            <a:endParaRPr lang="ru-RU">
              <a:solidFill>
                <a:srgbClr val="000000"/>
              </a:solidFill>
              <a:latin typeface="Arial" charset="0"/>
            </a:endParaRPr>
          </a:p>
          <a:p>
            <a:pPr eaLnBrk="1" hangingPunct="1">
              <a:lnSpc>
                <a:spcPct val="150000"/>
              </a:lnSpc>
              <a:buClr>
                <a:srgbClr val="FF3300"/>
              </a:buClr>
              <a:buFont typeface="Wingdings" pitchFamily="2" charset="2"/>
              <a:buChar char="Ø"/>
            </a:pPr>
            <a:r>
              <a:rPr lang="ru-RU">
                <a:solidFill>
                  <a:srgbClr val="000000"/>
                </a:solidFill>
                <a:latin typeface="Arial" charset="0"/>
              </a:rPr>
              <a:t>  </a:t>
            </a:r>
            <a:r>
              <a:rPr lang="en-US">
                <a:solidFill>
                  <a:srgbClr val="000000"/>
                </a:solidFill>
                <a:latin typeface="Arial" charset="0"/>
              </a:rPr>
              <a:t>Micro- X-ray-spectra method</a:t>
            </a:r>
          </a:p>
          <a:p>
            <a:pPr eaLnBrk="1" hangingPunct="1">
              <a:lnSpc>
                <a:spcPct val="150000"/>
              </a:lnSpc>
              <a:buClr>
                <a:srgbClr val="FF3300"/>
              </a:buClr>
              <a:buFont typeface="Wingdings" pitchFamily="2" charset="2"/>
              <a:buChar char="Ø"/>
            </a:pPr>
            <a:r>
              <a:rPr lang="ru-RU">
                <a:solidFill>
                  <a:srgbClr val="000000"/>
                </a:solidFill>
                <a:latin typeface="Arial" charset="0"/>
              </a:rPr>
              <a:t>  </a:t>
            </a:r>
            <a:r>
              <a:rPr lang="en-US">
                <a:solidFill>
                  <a:srgbClr val="000000"/>
                </a:solidFill>
                <a:latin typeface="Arial" charset="0"/>
              </a:rPr>
              <a:t>Electronic microscopy</a:t>
            </a:r>
            <a:endParaRPr lang="ru-RU">
              <a:solidFill>
                <a:srgbClr val="000000"/>
              </a:solidFill>
              <a:latin typeface="Arial" charset="0"/>
            </a:endParaRPr>
          </a:p>
          <a:p>
            <a:pPr eaLnBrk="1" hangingPunct="1">
              <a:lnSpc>
                <a:spcPct val="150000"/>
              </a:lnSpc>
              <a:buClr>
                <a:srgbClr val="FF3300"/>
              </a:buClr>
              <a:buFont typeface="Wingdings" pitchFamily="2" charset="2"/>
              <a:buChar char="Ø"/>
            </a:pPr>
            <a:r>
              <a:rPr lang="ru-RU">
                <a:solidFill>
                  <a:srgbClr val="000000"/>
                </a:solidFill>
                <a:latin typeface="Arial" charset="0"/>
              </a:rPr>
              <a:t>  </a:t>
            </a:r>
            <a:r>
              <a:rPr lang="en-US">
                <a:solidFill>
                  <a:srgbClr val="000000"/>
                </a:solidFill>
                <a:latin typeface="Arial" charset="0"/>
              </a:rPr>
              <a:t>Autoradiography </a:t>
            </a:r>
            <a:endParaRPr lang="ru-RU">
              <a:solidFill>
                <a:srgbClr val="000000"/>
              </a:solidFill>
              <a:latin typeface="Arial" charset="0"/>
            </a:endParaRPr>
          </a:p>
          <a:p>
            <a:pPr eaLnBrk="1" hangingPunct="1">
              <a:lnSpc>
                <a:spcPct val="150000"/>
              </a:lnSpc>
              <a:buClr>
                <a:srgbClr val="FF3300"/>
              </a:buClr>
              <a:buFont typeface="Wingdings" pitchFamily="2" charset="2"/>
              <a:buChar char="Ø"/>
            </a:pPr>
            <a:r>
              <a:rPr lang="ru-RU">
                <a:solidFill>
                  <a:srgbClr val="000000"/>
                </a:solidFill>
                <a:latin typeface="Arial" charset="0"/>
              </a:rPr>
              <a:t>  </a:t>
            </a:r>
            <a:r>
              <a:rPr lang="en-US">
                <a:solidFill>
                  <a:srgbClr val="000000"/>
                </a:solidFill>
                <a:latin typeface="Arial" charset="0"/>
              </a:rPr>
              <a:t>Method of the dielectric track detectors</a:t>
            </a:r>
          </a:p>
          <a:p>
            <a:pPr eaLnBrk="1" hangingPunct="1">
              <a:lnSpc>
                <a:spcPct val="150000"/>
              </a:lnSpc>
              <a:buClr>
                <a:srgbClr val="FF3300"/>
              </a:buClr>
              <a:buFont typeface="Wingdings" pitchFamily="2" charset="2"/>
              <a:buChar char="Ø"/>
            </a:pPr>
            <a:r>
              <a:rPr lang="ru-RU">
                <a:solidFill>
                  <a:srgbClr val="000000"/>
                </a:solidFill>
                <a:latin typeface="Arial" charset="0"/>
              </a:rPr>
              <a:t>  </a:t>
            </a:r>
            <a:r>
              <a:rPr lang="en-US">
                <a:solidFill>
                  <a:srgbClr val="000000"/>
                </a:solidFill>
                <a:latin typeface="Arial" charset="0"/>
              </a:rPr>
              <a:t>Statistical analysis</a:t>
            </a:r>
            <a:endParaRPr lang="ru-RU">
              <a:solidFill>
                <a:srgbClr val="000000"/>
              </a:solidFill>
              <a:latin typeface="Arial" charset="0"/>
            </a:endParaRPr>
          </a:p>
        </p:txBody>
      </p:sp>
      <p:sp>
        <p:nvSpPr>
          <p:cNvPr id="9220" name="Rectangle 7"/>
          <p:cNvSpPr>
            <a:spLocks noChangeArrowheads="1"/>
          </p:cNvSpPr>
          <p:nvPr/>
        </p:nvSpPr>
        <p:spPr bwMode="auto">
          <a:xfrm>
            <a:off x="0" y="6427788"/>
            <a:ext cx="34782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endParaRPr lang="en-GB" sz="1200">
              <a:solidFill>
                <a:srgbClr val="A50021"/>
              </a:solidFill>
            </a:endParaRPr>
          </a:p>
          <a:p>
            <a:r>
              <a:rPr lang="en-GB" sz="1000"/>
              <a:t> </a:t>
            </a:r>
            <a:endParaRPr lang="ru-RU" sz="100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4294967295"/>
          </p:nvPr>
        </p:nvSpPr>
        <p:spPr>
          <a:xfrm>
            <a:off x="428625" y="2143125"/>
            <a:ext cx="8424863" cy="3095625"/>
          </a:xfrm>
        </p:spPr>
        <p:txBody>
          <a:bodyPr>
            <a:normAutofit/>
          </a:bodyPr>
          <a:lstStyle/>
          <a:p>
            <a:r>
              <a:rPr lang="en-US" sz="1600" smtClean="0">
                <a:solidFill>
                  <a:srgbClr val="000000"/>
                </a:solidFill>
                <a:effectLst/>
                <a:latin typeface="Arial" charset="0"/>
              </a:rPr>
              <a:t>Within the frameworks of the 1</a:t>
            </a:r>
            <a:r>
              <a:rPr lang="en-US" sz="1600" baseline="30000" smtClean="0">
                <a:solidFill>
                  <a:srgbClr val="000000"/>
                </a:solidFill>
                <a:effectLst/>
                <a:latin typeface="Arial" charset="0"/>
              </a:rPr>
              <a:t>st</a:t>
            </a:r>
            <a:r>
              <a:rPr lang="en-US" sz="1600" smtClean="0">
                <a:solidFill>
                  <a:srgbClr val="000000"/>
                </a:solidFill>
                <a:effectLst/>
                <a:latin typeface="Arial" charset="0"/>
              </a:rPr>
              <a:t> stage we have analyzed the array of the available information related to the problem of the fuel dust and FCM in Shelter. The main attention was paid to:</a:t>
            </a:r>
            <a:endParaRPr lang="uk-UA" sz="1600" smtClean="0">
              <a:solidFill>
                <a:srgbClr val="000000"/>
              </a:solidFill>
              <a:effectLst/>
              <a:latin typeface="Arial" charset="0"/>
            </a:endParaRPr>
          </a:p>
          <a:p>
            <a:r>
              <a:rPr lang="uk-UA" sz="1600" smtClean="0">
                <a:solidFill>
                  <a:srgbClr val="000000"/>
                </a:solidFill>
                <a:effectLst/>
                <a:latin typeface="Arial" charset="0"/>
              </a:rPr>
              <a:t>- </a:t>
            </a:r>
            <a:r>
              <a:rPr lang="en-US" sz="1600" smtClean="0">
                <a:solidFill>
                  <a:srgbClr val="000000"/>
                </a:solidFill>
                <a:effectLst/>
                <a:latin typeface="Arial" charset="0"/>
              </a:rPr>
              <a:t>the data concerning the distribution and inventories of the FCM in the Shelter rooms</a:t>
            </a:r>
            <a:r>
              <a:rPr lang="uk-UA" sz="1600" smtClean="0">
                <a:solidFill>
                  <a:srgbClr val="000000"/>
                </a:solidFill>
                <a:effectLst/>
                <a:latin typeface="Arial" charset="0"/>
              </a:rPr>
              <a:t>;</a:t>
            </a:r>
          </a:p>
          <a:p>
            <a:r>
              <a:rPr lang="uk-UA" sz="1600" smtClean="0">
                <a:solidFill>
                  <a:srgbClr val="000000"/>
                </a:solidFill>
                <a:effectLst/>
                <a:latin typeface="Arial" charset="0"/>
              </a:rPr>
              <a:t>- </a:t>
            </a:r>
            <a:r>
              <a:rPr lang="en-US" sz="1600" smtClean="0">
                <a:solidFill>
                  <a:srgbClr val="000000"/>
                </a:solidFill>
                <a:effectLst/>
                <a:latin typeface="Arial" charset="0"/>
              </a:rPr>
              <a:t>the FCM physical</a:t>
            </a:r>
            <a:r>
              <a:rPr lang="uk-UA" sz="1600" smtClean="0">
                <a:solidFill>
                  <a:srgbClr val="000000"/>
                </a:solidFill>
                <a:effectLst/>
                <a:latin typeface="Arial" charset="0"/>
              </a:rPr>
              <a:t>-</a:t>
            </a:r>
            <a:r>
              <a:rPr lang="en-US" sz="1600" smtClean="0">
                <a:solidFill>
                  <a:srgbClr val="000000"/>
                </a:solidFill>
                <a:effectLst/>
                <a:latin typeface="Arial" charset="0"/>
              </a:rPr>
              <a:t>chemical characteristics and their classification</a:t>
            </a:r>
            <a:r>
              <a:rPr lang="uk-UA" sz="1600" smtClean="0">
                <a:solidFill>
                  <a:srgbClr val="000000"/>
                </a:solidFill>
                <a:effectLst/>
                <a:latin typeface="Arial" charset="0"/>
              </a:rPr>
              <a:t>;</a:t>
            </a:r>
          </a:p>
          <a:p>
            <a:r>
              <a:rPr lang="uk-UA" sz="1600" smtClean="0">
                <a:solidFill>
                  <a:srgbClr val="000000"/>
                </a:solidFill>
                <a:effectLst/>
                <a:latin typeface="Arial" charset="0"/>
              </a:rPr>
              <a:t>- </a:t>
            </a:r>
            <a:r>
              <a:rPr lang="en-US" sz="1600" smtClean="0">
                <a:solidFill>
                  <a:srgbClr val="000000"/>
                </a:solidFill>
                <a:effectLst/>
                <a:latin typeface="Arial" charset="0"/>
              </a:rPr>
              <a:t>the data characterizing the destruction processes in the existing FCM types and the models</a:t>
            </a:r>
            <a:r>
              <a:rPr lang="uk-UA" sz="1600" smtClean="0">
                <a:solidFill>
                  <a:srgbClr val="000000"/>
                </a:solidFill>
                <a:effectLst/>
                <a:latin typeface="Arial" charset="0"/>
              </a:rPr>
              <a:t>  </a:t>
            </a:r>
            <a:r>
              <a:rPr lang="en-US" sz="1600" smtClean="0">
                <a:solidFill>
                  <a:srgbClr val="000000"/>
                </a:solidFill>
                <a:effectLst/>
                <a:latin typeface="Arial" charset="0"/>
              </a:rPr>
              <a:t>describing the FCM destruction</a:t>
            </a:r>
            <a:r>
              <a:rPr lang="uk-UA" sz="1600" smtClean="0">
                <a:solidFill>
                  <a:srgbClr val="000000"/>
                </a:solidFill>
                <a:effectLst/>
                <a:latin typeface="Arial" charset="0"/>
              </a:rPr>
              <a:t>;  </a:t>
            </a:r>
          </a:p>
          <a:p>
            <a:r>
              <a:rPr lang="uk-UA" sz="1600" smtClean="0">
                <a:solidFill>
                  <a:srgbClr val="000000"/>
                </a:solidFill>
                <a:effectLst/>
                <a:latin typeface="Arial" charset="0"/>
              </a:rPr>
              <a:t>- </a:t>
            </a:r>
            <a:r>
              <a:rPr lang="en-US" sz="1600" smtClean="0">
                <a:solidFill>
                  <a:srgbClr val="000000"/>
                </a:solidFill>
                <a:effectLst/>
                <a:latin typeface="Arial" charset="0"/>
              </a:rPr>
              <a:t>the data concerning the water flows and the characteristics of the water volumes in Shelter</a:t>
            </a:r>
            <a:r>
              <a:rPr lang="uk-UA" sz="1600" smtClean="0">
                <a:solidFill>
                  <a:srgbClr val="000000"/>
                </a:solidFill>
                <a:effectLst/>
                <a:latin typeface="Arial" charset="0"/>
              </a:rPr>
              <a:t>;</a:t>
            </a:r>
          </a:p>
          <a:p>
            <a:r>
              <a:rPr lang="uk-UA" sz="1600" smtClean="0">
                <a:solidFill>
                  <a:srgbClr val="000000"/>
                </a:solidFill>
                <a:effectLst/>
                <a:latin typeface="Arial" charset="0"/>
              </a:rPr>
              <a:t>- </a:t>
            </a:r>
            <a:r>
              <a:rPr lang="en-US" sz="1600" smtClean="0">
                <a:solidFill>
                  <a:srgbClr val="000000"/>
                </a:solidFill>
                <a:effectLst/>
                <a:latin typeface="Arial" charset="0"/>
              </a:rPr>
              <a:t>the characteristics of the radioactive aerosols in Shelter</a:t>
            </a:r>
            <a:r>
              <a:rPr lang="uk-UA" sz="1600" smtClean="0">
                <a:solidFill>
                  <a:srgbClr val="000000"/>
                </a:solidFill>
                <a:effectLst/>
                <a:latin typeface="Arial" charset="0"/>
              </a:rPr>
              <a:t>.</a:t>
            </a:r>
            <a:endParaRPr lang="ru-RU" sz="1600" smtClean="0">
              <a:solidFill>
                <a:srgbClr val="000000"/>
              </a:solidFill>
              <a:effectLst/>
              <a:latin typeface="Arial" charset="0"/>
            </a:endParaRPr>
          </a:p>
        </p:txBody>
      </p:sp>
      <p:sp>
        <p:nvSpPr>
          <p:cNvPr id="10243" name="Text Box 6"/>
          <p:cNvSpPr txBox="1">
            <a:spLocks noChangeArrowheads="1"/>
          </p:cNvSpPr>
          <p:nvPr/>
        </p:nvSpPr>
        <p:spPr bwMode="auto">
          <a:xfrm>
            <a:off x="3708400" y="260350"/>
            <a:ext cx="1319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sz="2400">
                <a:solidFill>
                  <a:srgbClr val="3E27E5"/>
                </a:solidFill>
                <a:latin typeface="Arial" charset="0"/>
              </a:rPr>
              <a:t>Stage 1 </a:t>
            </a:r>
            <a:endParaRPr lang="ru-RU" sz="2400">
              <a:solidFill>
                <a:srgbClr val="3E27E5"/>
              </a:solidFill>
              <a:latin typeface="Arial" charset="0"/>
            </a:endParaRPr>
          </a:p>
        </p:txBody>
      </p:sp>
      <p:sp>
        <p:nvSpPr>
          <p:cNvPr id="10244" name="Text Box 7"/>
          <p:cNvSpPr txBox="1">
            <a:spLocks noChangeArrowheads="1"/>
          </p:cNvSpPr>
          <p:nvPr/>
        </p:nvSpPr>
        <p:spPr bwMode="auto">
          <a:xfrm>
            <a:off x="214313" y="1071563"/>
            <a:ext cx="84978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b="1" u="sng">
                <a:solidFill>
                  <a:srgbClr val="3E27E5"/>
                </a:solidFill>
                <a:latin typeface="Arial" charset="0"/>
              </a:rPr>
              <a:t>Mechanisms of formation and classification of the Chernobyl FP</a:t>
            </a:r>
            <a:r>
              <a:rPr lang="uk-UA" b="1" u="sng">
                <a:solidFill>
                  <a:srgbClr val="3E27E5"/>
                </a:solidFill>
                <a:latin typeface="Arial" charset="0"/>
              </a:rPr>
              <a:t>, </a:t>
            </a:r>
            <a:r>
              <a:rPr lang="en-US" b="1" u="sng">
                <a:solidFill>
                  <a:srgbClr val="3E27E5"/>
                </a:solidFill>
                <a:latin typeface="Arial" charset="0"/>
              </a:rPr>
              <a:t>updating the DB</a:t>
            </a:r>
            <a:endParaRPr lang="ru-RU" b="1" u="sng">
              <a:solidFill>
                <a:srgbClr val="3E27E5"/>
              </a:solidFill>
              <a:latin typeface="Arial" charset="0"/>
            </a:endParaRPr>
          </a:p>
        </p:txBody>
      </p:sp>
      <p:sp>
        <p:nvSpPr>
          <p:cNvPr id="10245" name="Rectangle 7"/>
          <p:cNvSpPr>
            <a:spLocks noChangeArrowheads="1"/>
          </p:cNvSpPr>
          <p:nvPr/>
        </p:nvSpPr>
        <p:spPr bwMode="auto">
          <a:xfrm>
            <a:off x="0" y="6427788"/>
            <a:ext cx="3478213"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endParaRPr lang="en-GB" sz="1200">
              <a:solidFill>
                <a:srgbClr val="A50021"/>
              </a:solidFill>
            </a:endParaRPr>
          </a:p>
          <a:p>
            <a:r>
              <a:rPr lang="en-GB" sz="1000"/>
              <a:t> </a:t>
            </a:r>
            <a:endParaRPr lang="ru-RU" sz="10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9750" y="836613"/>
            <a:ext cx="8229600" cy="7445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smtClean="0">
                <a:solidFill>
                  <a:srgbClr val="3E27E5"/>
                </a:solidFill>
                <a:effectLst/>
              </a:rPr>
              <a:t>Stage 1</a:t>
            </a:r>
            <a:r>
              <a:rPr lang="en-US" sz="4000" smtClean="0">
                <a:solidFill>
                  <a:srgbClr val="3E27E5"/>
                </a:solidFill>
                <a:effectLst/>
              </a:rPr>
              <a:t> </a:t>
            </a:r>
            <a:endParaRPr lang="ru-RU" sz="4000" smtClean="0">
              <a:solidFill>
                <a:srgbClr val="3E27E5"/>
              </a:solidFill>
              <a:effectLst/>
            </a:endParaRPr>
          </a:p>
        </p:txBody>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2000" smtClean="0">
                <a:solidFill>
                  <a:srgbClr val="000000"/>
                </a:solidFill>
                <a:effectLst/>
              </a:rPr>
              <a:t>At present the obtained information is processed and stored in the specially developed Database. </a:t>
            </a:r>
          </a:p>
          <a:p>
            <a:pPr>
              <a:lnSpc>
                <a:spcPct val="90000"/>
              </a:lnSpc>
            </a:pPr>
            <a:r>
              <a:rPr lang="en-US" sz="2000" smtClean="0">
                <a:solidFill>
                  <a:srgbClr val="000000"/>
                </a:solidFill>
                <a:effectLst/>
              </a:rPr>
              <a:t>The main fields of the DB are:</a:t>
            </a:r>
          </a:p>
          <a:p>
            <a:pPr>
              <a:lnSpc>
                <a:spcPct val="90000"/>
              </a:lnSpc>
            </a:pPr>
            <a:r>
              <a:rPr lang="en-US" sz="2000" smtClean="0">
                <a:solidFill>
                  <a:srgbClr val="000000"/>
                </a:solidFill>
                <a:effectLst/>
              </a:rPr>
              <a:t> the premise code,</a:t>
            </a:r>
          </a:p>
          <a:p>
            <a:pPr>
              <a:lnSpc>
                <a:spcPct val="90000"/>
              </a:lnSpc>
            </a:pPr>
            <a:r>
              <a:rPr lang="en-US" sz="2000" smtClean="0">
                <a:solidFill>
                  <a:srgbClr val="000000"/>
                </a:solidFill>
                <a:effectLst/>
              </a:rPr>
              <a:t> characteristics of the premise, </a:t>
            </a:r>
          </a:p>
          <a:p>
            <a:pPr>
              <a:lnSpc>
                <a:spcPct val="90000"/>
              </a:lnSpc>
            </a:pPr>
            <a:r>
              <a:rPr lang="en-US" sz="2000" smtClean="0">
                <a:solidFill>
                  <a:srgbClr val="000000"/>
                </a:solidFill>
                <a:effectLst/>
              </a:rPr>
              <a:t>presence and types of the FCM in the premise, </a:t>
            </a:r>
          </a:p>
          <a:p>
            <a:pPr>
              <a:lnSpc>
                <a:spcPct val="90000"/>
              </a:lnSpc>
            </a:pPr>
            <a:r>
              <a:rPr lang="en-US" sz="2000" smtClean="0">
                <a:solidFill>
                  <a:srgbClr val="000000"/>
                </a:solidFill>
                <a:effectLst/>
              </a:rPr>
              <a:t>the FCM parameters, presence of the fuel dust according to the observations, </a:t>
            </a:r>
          </a:p>
          <a:p>
            <a:pPr>
              <a:lnSpc>
                <a:spcPct val="90000"/>
              </a:lnSpc>
            </a:pPr>
            <a:r>
              <a:rPr lang="en-US" sz="2000" smtClean="0">
                <a:solidFill>
                  <a:srgbClr val="000000"/>
                </a:solidFill>
                <a:effectLst/>
              </a:rPr>
              <a:t>presence of the water flow through the premise and its parameters, </a:t>
            </a:r>
          </a:p>
          <a:p>
            <a:pPr>
              <a:lnSpc>
                <a:spcPct val="90000"/>
              </a:lnSpc>
            </a:pPr>
            <a:r>
              <a:rPr lang="en-US" sz="2000" smtClean="0">
                <a:solidFill>
                  <a:srgbClr val="000000"/>
                </a:solidFill>
                <a:effectLst/>
              </a:rPr>
              <a:t>presence of the air flow,</a:t>
            </a:r>
          </a:p>
          <a:p>
            <a:pPr>
              <a:lnSpc>
                <a:spcPct val="90000"/>
              </a:lnSpc>
            </a:pPr>
            <a:r>
              <a:rPr lang="en-US" sz="2000" smtClean="0">
                <a:solidFill>
                  <a:srgbClr val="000000"/>
                </a:solidFill>
                <a:effectLst/>
              </a:rPr>
              <a:t> the models of destruction of the present types of the FCM. </a:t>
            </a:r>
            <a:endParaRPr lang="ru-RU" sz="2000" smtClean="0">
              <a:solidFill>
                <a:srgbClr val="000000"/>
              </a:solidFill>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075" y="827088"/>
            <a:ext cx="7059613" cy="43418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Текстура">
  <a:themeElements>
    <a:clrScheme name="Текстура 16">
      <a:dk1>
        <a:srgbClr val="FFFFFF"/>
      </a:dk1>
      <a:lt1>
        <a:srgbClr val="FFFFFF"/>
      </a:lt1>
      <a:dk2>
        <a:srgbClr val="559AB3"/>
      </a:dk2>
      <a:lt2>
        <a:srgbClr val="CCFF99"/>
      </a:lt2>
      <a:accent1>
        <a:srgbClr val="33CC33"/>
      </a:accent1>
      <a:accent2>
        <a:srgbClr val="46562A"/>
      </a:accent2>
      <a:accent3>
        <a:srgbClr val="B4CAD6"/>
      </a:accent3>
      <a:accent4>
        <a:srgbClr val="DADADA"/>
      </a:accent4>
      <a:accent5>
        <a:srgbClr val="ADE2AD"/>
      </a:accent5>
      <a:accent6>
        <a:srgbClr val="3F4D25"/>
      </a:accent6>
      <a:hlink>
        <a:srgbClr val="00CC99"/>
      </a:hlink>
      <a:folHlink>
        <a:srgbClr val="CCCC00"/>
      </a:folHlink>
    </a:clrScheme>
    <a:fontScheme name="Тексту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
      <a:clrScheme name="Текстура 9">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CC99"/>
        </a:hlink>
        <a:folHlink>
          <a:srgbClr val="CCCC00"/>
        </a:folHlink>
      </a:clrScheme>
      <a:clrMap bg1="dk2" tx1="lt1" bg2="dk1" tx2="lt2" accent1="accent1" accent2="accent2" accent3="accent3" accent4="accent4" accent5="accent5" accent6="accent6" hlink="hlink" folHlink="folHlink"/>
    </a:extraClrScheme>
    <a:extraClrScheme>
      <a:clrScheme name="Текстура 10">
        <a:dk1>
          <a:srgbClr val="003300"/>
        </a:dk1>
        <a:lt1>
          <a:srgbClr val="FFFFFF"/>
        </a:lt1>
        <a:dk2>
          <a:srgbClr val="89B94F"/>
        </a:dk2>
        <a:lt2>
          <a:srgbClr val="CCFF99"/>
        </a:lt2>
        <a:accent1>
          <a:srgbClr val="33CC33"/>
        </a:accent1>
        <a:accent2>
          <a:srgbClr val="46562A"/>
        </a:accent2>
        <a:accent3>
          <a:srgbClr val="C4D9B2"/>
        </a:accent3>
        <a:accent4>
          <a:srgbClr val="DADADA"/>
        </a:accent4>
        <a:accent5>
          <a:srgbClr val="ADE2AD"/>
        </a:accent5>
        <a:accent6>
          <a:srgbClr val="3F4D25"/>
        </a:accent6>
        <a:hlink>
          <a:srgbClr val="00CC99"/>
        </a:hlink>
        <a:folHlink>
          <a:srgbClr val="CCCC00"/>
        </a:folHlink>
      </a:clrScheme>
      <a:clrMap bg1="dk2" tx1="lt1" bg2="dk1" tx2="lt2" accent1="accent1" accent2="accent2" accent3="accent3" accent4="accent4" accent5="accent5" accent6="accent6" hlink="hlink" folHlink="folHlink"/>
    </a:extraClrScheme>
    <a:extraClrScheme>
      <a:clrScheme name="Текстура 11">
        <a:dk1>
          <a:srgbClr val="003300"/>
        </a:dk1>
        <a:lt1>
          <a:srgbClr val="FFFFFF"/>
        </a:lt1>
        <a:dk2>
          <a:srgbClr val="6692A2"/>
        </a:dk2>
        <a:lt2>
          <a:srgbClr val="CCFF99"/>
        </a:lt2>
        <a:accent1>
          <a:srgbClr val="33CC33"/>
        </a:accent1>
        <a:accent2>
          <a:srgbClr val="46562A"/>
        </a:accent2>
        <a:accent3>
          <a:srgbClr val="B8C7CE"/>
        </a:accent3>
        <a:accent4>
          <a:srgbClr val="DADADA"/>
        </a:accent4>
        <a:accent5>
          <a:srgbClr val="ADE2AD"/>
        </a:accent5>
        <a:accent6>
          <a:srgbClr val="3F4D25"/>
        </a:accent6>
        <a:hlink>
          <a:srgbClr val="00CC99"/>
        </a:hlink>
        <a:folHlink>
          <a:srgbClr val="CCCC00"/>
        </a:folHlink>
      </a:clrScheme>
      <a:clrMap bg1="dk2" tx1="lt1" bg2="dk1" tx2="lt2" accent1="accent1" accent2="accent2" accent3="accent3" accent4="accent4" accent5="accent5" accent6="accent6" hlink="hlink" folHlink="folHlink"/>
    </a:extraClrScheme>
    <a:extraClrScheme>
      <a:clrScheme name="Текстура 12">
        <a:dk1>
          <a:srgbClr val="003300"/>
        </a:dk1>
        <a:lt1>
          <a:srgbClr val="FFFFFF"/>
        </a:lt1>
        <a:dk2>
          <a:srgbClr val="7A898E"/>
        </a:dk2>
        <a:lt2>
          <a:srgbClr val="CCFF99"/>
        </a:lt2>
        <a:accent1>
          <a:srgbClr val="33CC33"/>
        </a:accent1>
        <a:accent2>
          <a:srgbClr val="46562A"/>
        </a:accent2>
        <a:accent3>
          <a:srgbClr val="BEC4C6"/>
        </a:accent3>
        <a:accent4>
          <a:srgbClr val="DADADA"/>
        </a:accent4>
        <a:accent5>
          <a:srgbClr val="ADE2AD"/>
        </a:accent5>
        <a:accent6>
          <a:srgbClr val="3F4D25"/>
        </a:accent6>
        <a:hlink>
          <a:srgbClr val="00CC99"/>
        </a:hlink>
        <a:folHlink>
          <a:srgbClr val="CCCC00"/>
        </a:folHlink>
      </a:clrScheme>
      <a:clrMap bg1="dk2" tx1="lt1" bg2="dk1" tx2="lt2" accent1="accent1" accent2="accent2" accent3="accent3" accent4="accent4" accent5="accent5" accent6="accent6" hlink="hlink" folHlink="folHlink"/>
    </a:extraClrScheme>
    <a:extraClrScheme>
      <a:clrScheme name="Текстура 13">
        <a:dk1>
          <a:srgbClr val="003300"/>
        </a:dk1>
        <a:lt1>
          <a:srgbClr val="FFFFFF"/>
        </a:lt1>
        <a:dk2>
          <a:srgbClr val="A2A167"/>
        </a:dk2>
        <a:lt2>
          <a:srgbClr val="CCFF99"/>
        </a:lt2>
        <a:accent1>
          <a:srgbClr val="33CC33"/>
        </a:accent1>
        <a:accent2>
          <a:srgbClr val="46562A"/>
        </a:accent2>
        <a:accent3>
          <a:srgbClr val="CECDB8"/>
        </a:accent3>
        <a:accent4>
          <a:srgbClr val="DADADA"/>
        </a:accent4>
        <a:accent5>
          <a:srgbClr val="ADE2AD"/>
        </a:accent5>
        <a:accent6>
          <a:srgbClr val="3F4D25"/>
        </a:accent6>
        <a:hlink>
          <a:srgbClr val="00CC99"/>
        </a:hlink>
        <a:folHlink>
          <a:srgbClr val="CCCC00"/>
        </a:folHlink>
      </a:clrScheme>
      <a:clrMap bg1="dk2" tx1="lt1" bg2="dk1" tx2="lt2" accent1="accent1" accent2="accent2" accent3="accent3" accent4="accent4" accent5="accent5" accent6="accent6" hlink="hlink" folHlink="folHlink"/>
    </a:extraClrScheme>
    <a:extraClrScheme>
      <a:clrScheme name="Текстура 14">
        <a:dk1>
          <a:srgbClr val="003300"/>
        </a:dk1>
        <a:lt1>
          <a:srgbClr val="FFFFFF"/>
        </a:lt1>
        <a:dk2>
          <a:srgbClr val="A2A167"/>
        </a:dk2>
        <a:lt2>
          <a:srgbClr val="CCFF99"/>
        </a:lt2>
        <a:accent1>
          <a:srgbClr val="FFFF00"/>
        </a:accent1>
        <a:accent2>
          <a:srgbClr val="46562A"/>
        </a:accent2>
        <a:accent3>
          <a:srgbClr val="CECDB8"/>
        </a:accent3>
        <a:accent4>
          <a:srgbClr val="DADADA"/>
        </a:accent4>
        <a:accent5>
          <a:srgbClr val="FFFFAA"/>
        </a:accent5>
        <a:accent6>
          <a:srgbClr val="3F4D25"/>
        </a:accent6>
        <a:hlink>
          <a:srgbClr val="00CC99"/>
        </a:hlink>
        <a:folHlink>
          <a:srgbClr val="CCCC00"/>
        </a:folHlink>
      </a:clrScheme>
      <a:clrMap bg1="dk2" tx1="lt1" bg2="dk1" tx2="lt2" accent1="accent1" accent2="accent2" accent3="accent3" accent4="accent4" accent5="accent5" accent6="accent6" hlink="hlink" folHlink="folHlink"/>
    </a:extraClrScheme>
    <a:extraClrScheme>
      <a:clrScheme name="Текстура 15">
        <a:dk1>
          <a:srgbClr val="003300"/>
        </a:dk1>
        <a:lt1>
          <a:srgbClr val="FFFFFF"/>
        </a:lt1>
        <a:dk2>
          <a:srgbClr val="559AB3"/>
        </a:dk2>
        <a:lt2>
          <a:srgbClr val="CCFF99"/>
        </a:lt2>
        <a:accent1>
          <a:srgbClr val="33CC33"/>
        </a:accent1>
        <a:accent2>
          <a:srgbClr val="46562A"/>
        </a:accent2>
        <a:accent3>
          <a:srgbClr val="B4CAD6"/>
        </a:accent3>
        <a:accent4>
          <a:srgbClr val="DADADA"/>
        </a:accent4>
        <a:accent5>
          <a:srgbClr val="ADE2AD"/>
        </a:accent5>
        <a:accent6>
          <a:srgbClr val="3F4D25"/>
        </a:accent6>
        <a:hlink>
          <a:srgbClr val="00CC99"/>
        </a:hlink>
        <a:folHlink>
          <a:srgbClr val="CCCC00"/>
        </a:folHlink>
      </a:clrScheme>
      <a:clrMap bg1="dk2" tx1="lt1" bg2="dk1" tx2="lt2" accent1="accent1" accent2="accent2" accent3="accent3" accent4="accent4" accent5="accent5" accent6="accent6" hlink="hlink" folHlink="folHlink"/>
    </a:extraClrScheme>
    <a:extraClrScheme>
      <a:clrScheme name="Текстура 16">
        <a:dk1>
          <a:srgbClr val="FFFFFF"/>
        </a:dk1>
        <a:lt1>
          <a:srgbClr val="FFFFFF"/>
        </a:lt1>
        <a:dk2>
          <a:srgbClr val="559AB3"/>
        </a:dk2>
        <a:lt2>
          <a:srgbClr val="CCFF99"/>
        </a:lt2>
        <a:accent1>
          <a:srgbClr val="33CC33"/>
        </a:accent1>
        <a:accent2>
          <a:srgbClr val="46562A"/>
        </a:accent2>
        <a:accent3>
          <a:srgbClr val="B4CAD6"/>
        </a:accent3>
        <a:accent4>
          <a:srgbClr val="DADADA"/>
        </a:accent4>
        <a:accent5>
          <a:srgbClr val="ADE2AD"/>
        </a:accent5>
        <a:accent6>
          <a:srgbClr val="3F4D25"/>
        </a:accent6>
        <a:hlink>
          <a:srgbClr val="00CC99"/>
        </a:hlink>
        <a:folHlink>
          <a:srgbClr val="CC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4040</TotalTime>
  <Words>1023</Words>
  <Application>Microsoft Office PowerPoint</Application>
  <PresentationFormat>Bildschirmpräsentation (4:3)</PresentationFormat>
  <Paragraphs>114</Paragraphs>
  <Slides>13</Slides>
  <Notes>2</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13</vt:i4>
      </vt:variant>
    </vt:vector>
  </HeadingPairs>
  <TitlesOfParts>
    <vt:vector size="22" baseType="lpstr">
      <vt:lpstr>Tahoma</vt:lpstr>
      <vt:lpstr>Arial</vt:lpstr>
      <vt:lpstr>Wingdings</vt:lpstr>
      <vt:lpstr>Comic Sans MS</vt:lpstr>
      <vt:lpstr>Garamond</vt:lpstr>
      <vt:lpstr>Symbol</vt:lpstr>
      <vt:lpstr>Times New Roman</vt:lpstr>
      <vt:lpstr>Wingdings 2</vt:lpstr>
      <vt:lpstr>Текстура</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Stage 1 </vt:lpstr>
      <vt:lpstr>PowerPoint-Präsentation</vt:lpstr>
      <vt:lpstr>Stage 2  Characteristics and behavior of RA and water in Shelter </vt:lpstr>
      <vt:lpstr>Stage 3  Experimental study of the FP destruction</vt:lpstr>
      <vt:lpstr>Stage 4 Creation of the model of the FP transformation   </vt:lpstr>
      <vt:lpstr>PowerPoint-Präsentation</vt:lpstr>
    </vt:vector>
  </TitlesOfParts>
  <Company>УкрНИИСХР НАУ</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Роща</dc:creator>
  <cp:lastModifiedBy>Peters, Ursula</cp:lastModifiedBy>
  <cp:revision>145</cp:revision>
  <dcterms:created xsi:type="dcterms:W3CDTF">2009-02-07T10:35:51Z</dcterms:created>
  <dcterms:modified xsi:type="dcterms:W3CDTF">2012-10-12T16:55:56Z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Progress report  STCU Project # 4207 Long-term prognosis of behavior of the fuel dust in Chernobyl Shelter.</vt:lpwstr>
  </property>
</Properties>
</file>