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 id="257" r:id="rId3"/>
    <p:sldId id="268" r:id="rId4"/>
    <p:sldId id="270" r:id="rId5"/>
    <p:sldId id="259" r:id="rId6"/>
    <p:sldId id="258" r:id="rId7"/>
    <p:sldId id="260" r:id="rId8"/>
    <p:sldId id="261" r:id="rId9"/>
    <p:sldId id="262" r:id="rId10"/>
    <p:sldId id="263" r:id="rId11"/>
  </p:sldIdLst>
  <p:sldSz cx="9144000" cy="6858000" type="screen4x3"/>
  <p:notesSz cx="6858000" cy="9144000"/>
  <p:defaultTextStyle>
    <a:defPPr>
      <a:defRPr lang="ru-RU"/>
    </a:defPPr>
    <a:lvl1pPr algn="l" rtl="0" eaLnBrk="0" fontAlgn="base" hangingPunct="0">
      <a:spcBef>
        <a:spcPct val="0"/>
      </a:spcBef>
      <a:spcAft>
        <a:spcPct val="0"/>
      </a:spcAft>
      <a:defRPr sz="2400" kern="1200">
        <a:solidFill>
          <a:schemeClr val="tx1"/>
        </a:solidFill>
        <a:latin typeface="Times New Roman" pitchFamily="18" charset="-52"/>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52"/>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52"/>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52"/>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52"/>
        <a:ea typeface="+mn-ea"/>
        <a:cs typeface="+mn-cs"/>
      </a:defRPr>
    </a:lvl5pPr>
    <a:lvl6pPr marL="2286000" algn="l" defTabSz="914400" rtl="0" eaLnBrk="1" latinLnBrk="0" hangingPunct="1">
      <a:defRPr sz="2400" kern="1200">
        <a:solidFill>
          <a:schemeClr val="tx1"/>
        </a:solidFill>
        <a:latin typeface="Times New Roman" pitchFamily="18" charset="-52"/>
        <a:ea typeface="+mn-ea"/>
        <a:cs typeface="+mn-cs"/>
      </a:defRPr>
    </a:lvl6pPr>
    <a:lvl7pPr marL="2743200" algn="l" defTabSz="914400" rtl="0" eaLnBrk="1" latinLnBrk="0" hangingPunct="1">
      <a:defRPr sz="2400" kern="1200">
        <a:solidFill>
          <a:schemeClr val="tx1"/>
        </a:solidFill>
        <a:latin typeface="Times New Roman" pitchFamily="18" charset="-52"/>
        <a:ea typeface="+mn-ea"/>
        <a:cs typeface="+mn-cs"/>
      </a:defRPr>
    </a:lvl7pPr>
    <a:lvl8pPr marL="3200400" algn="l" defTabSz="914400" rtl="0" eaLnBrk="1" latinLnBrk="0" hangingPunct="1">
      <a:defRPr sz="2400" kern="1200">
        <a:solidFill>
          <a:schemeClr val="tx1"/>
        </a:solidFill>
        <a:latin typeface="Times New Roman" pitchFamily="18" charset="-52"/>
        <a:ea typeface="+mn-ea"/>
        <a:cs typeface="+mn-cs"/>
      </a:defRPr>
    </a:lvl8pPr>
    <a:lvl9pPr marL="3657600" algn="l" defTabSz="914400" rtl="0" eaLnBrk="1" latinLnBrk="0" hangingPunct="1">
      <a:defRPr sz="2400" kern="1200">
        <a:solidFill>
          <a:schemeClr val="tx1"/>
        </a:solidFill>
        <a:latin typeface="Times New Roman" pitchFamily="18" charset="-52"/>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666" y="-269"/>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3.wmf"/><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3.wmf"/><Relationship Id="rId1" Type="http://schemas.openxmlformats.org/officeDocument/2006/relationships/image" Target="../media/image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3.wmf"/><Relationship Id="rId1" Type="http://schemas.openxmlformats.org/officeDocument/2006/relationships/image" Target="../media/image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3.wmf"/><Relationship Id="rId1" Type="http://schemas.openxmlformats.org/officeDocument/2006/relationships/image" Target="../media/image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1.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F614F9B3-3C5B-4D42-BA12-45BA65954420}" type="slidenum">
              <a:rPr lang="ru-RU"/>
              <a:pPr/>
              <a:t>‹Nr.›</a:t>
            </a:fld>
            <a:endParaRPr lang="ru-RU"/>
          </a:p>
        </p:txBody>
      </p:sp>
    </p:spTree>
    <p:extLst>
      <p:ext uri="{BB962C8B-B14F-4D97-AF65-F5344CB8AC3E}">
        <p14:creationId xmlns:p14="http://schemas.microsoft.com/office/powerpoint/2010/main" val="3253378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78B73349-16C0-4B1C-9A19-597AA6DC65E5}" type="slidenum">
              <a:rPr lang="ru-RU"/>
              <a:pPr/>
              <a:t>‹Nr.›</a:t>
            </a:fld>
            <a:endParaRPr lang="ru-RU"/>
          </a:p>
        </p:txBody>
      </p:sp>
    </p:spTree>
    <p:extLst>
      <p:ext uri="{BB962C8B-B14F-4D97-AF65-F5344CB8AC3E}">
        <p14:creationId xmlns:p14="http://schemas.microsoft.com/office/powerpoint/2010/main" val="782607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9600"/>
            <a:ext cx="1943100" cy="54864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09600"/>
            <a:ext cx="5676900" cy="54864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EF0290D3-AD5C-4A98-B89C-08987CFAEB31}" type="slidenum">
              <a:rPr lang="ru-RU"/>
              <a:pPr/>
              <a:t>‹Nr.›</a:t>
            </a:fld>
            <a:endParaRPr lang="ru-RU"/>
          </a:p>
        </p:txBody>
      </p:sp>
    </p:spTree>
    <p:extLst>
      <p:ext uri="{BB962C8B-B14F-4D97-AF65-F5344CB8AC3E}">
        <p14:creationId xmlns:p14="http://schemas.microsoft.com/office/powerpoint/2010/main" val="2336025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823E7620-70E5-4BD2-A944-30EE235E149F}" type="slidenum">
              <a:rPr lang="ru-RU"/>
              <a:pPr/>
              <a:t>‹Nr.›</a:t>
            </a:fld>
            <a:endParaRPr lang="ru-RU"/>
          </a:p>
        </p:txBody>
      </p:sp>
    </p:spTree>
    <p:extLst>
      <p:ext uri="{BB962C8B-B14F-4D97-AF65-F5344CB8AC3E}">
        <p14:creationId xmlns:p14="http://schemas.microsoft.com/office/powerpoint/2010/main" val="3306057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A53DE2EB-9856-49BC-9BAE-00BBAAF356E6}" type="slidenum">
              <a:rPr lang="ru-RU"/>
              <a:pPr/>
              <a:t>‹Nr.›</a:t>
            </a:fld>
            <a:endParaRPr lang="ru-RU"/>
          </a:p>
        </p:txBody>
      </p:sp>
    </p:spTree>
    <p:extLst>
      <p:ext uri="{BB962C8B-B14F-4D97-AF65-F5344CB8AC3E}">
        <p14:creationId xmlns:p14="http://schemas.microsoft.com/office/powerpoint/2010/main" val="1932586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60D25DA6-E380-4830-9616-47A1DB6BF869}" type="slidenum">
              <a:rPr lang="ru-RU"/>
              <a:pPr/>
              <a:t>‹Nr.›</a:t>
            </a:fld>
            <a:endParaRPr lang="ru-RU"/>
          </a:p>
        </p:txBody>
      </p:sp>
    </p:spTree>
    <p:extLst>
      <p:ext uri="{BB962C8B-B14F-4D97-AF65-F5344CB8AC3E}">
        <p14:creationId xmlns:p14="http://schemas.microsoft.com/office/powerpoint/2010/main" val="1064661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ru-RU"/>
          </a:p>
        </p:txBody>
      </p:sp>
      <p:sp>
        <p:nvSpPr>
          <p:cNvPr id="8" name="Fußzeilenplatzhalter 7"/>
          <p:cNvSpPr>
            <a:spLocks noGrp="1"/>
          </p:cNvSpPr>
          <p:nvPr>
            <p:ph type="ftr" sz="quarter" idx="11"/>
          </p:nvPr>
        </p:nvSpPr>
        <p:spPr/>
        <p:txBody>
          <a:bodyPr/>
          <a:lstStyle>
            <a:lvl1pPr>
              <a:defRPr/>
            </a:lvl1pPr>
          </a:lstStyle>
          <a:p>
            <a:endParaRPr lang="ru-RU"/>
          </a:p>
        </p:txBody>
      </p:sp>
      <p:sp>
        <p:nvSpPr>
          <p:cNvPr id="9" name="Foliennummernplatzhalter 8"/>
          <p:cNvSpPr>
            <a:spLocks noGrp="1"/>
          </p:cNvSpPr>
          <p:nvPr>
            <p:ph type="sldNum" sz="quarter" idx="12"/>
          </p:nvPr>
        </p:nvSpPr>
        <p:spPr/>
        <p:txBody>
          <a:bodyPr/>
          <a:lstStyle>
            <a:lvl1pPr>
              <a:defRPr/>
            </a:lvl1pPr>
          </a:lstStyle>
          <a:p>
            <a:fld id="{6AB21BD1-DDCD-4759-8358-EF168BEE3C2F}" type="slidenum">
              <a:rPr lang="ru-RU"/>
              <a:pPr/>
              <a:t>‹Nr.›</a:t>
            </a:fld>
            <a:endParaRPr lang="ru-RU"/>
          </a:p>
        </p:txBody>
      </p:sp>
    </p:spTree>
    <p:extLst>
      <p:ext uri="{BB962C8B-B14F-4D97-AF65-F5344CB8AC3E}">
        <p14:creationId xmlns:p14="http://schemas.microsoft.com/office/powerpoint/2010/main" val="2593988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ru-RU"/>
          </a:p>
        </p:txBody>
      </p:sp>
      <p:sp>
        <p:nvSpPr>
          <p:cNvPr id="4" name="Fußzeilenplatzhalter 3"/>
          <p:cNvSpPr>
            <a:spLocks noGrp="1"/>
          </p:cNvSpPr>
          <p:nvPr>
            <p:ph type="ftr" sz="quarter" idx="11"/>
          </p:nvPr>
        </p:nvSpPr>
        <p:spPr/>
        <p:txBody>
          <a:bodyPr/>
          <a:lstStyle>
            <a:lvl1pPr>
              <a:defRPr/>
            </a:lvl1pPr>
          </a:lstStyle>
          <a:p>
            <a:endParaRPr lang="ru-RU"/>
          </a:p>
        </p:txBody>
      </p:sp>
      <p:sp>
        <p:nvSpPr>
          <p:cNvPr id="5" name="Foliennummernplatzhalter 4"/>
          <p:cNvSpPr>
            <a:spLocks noGrp="1"/>
          </p:cNvSpPr>
          <p:nvPr>
            <p:ph type="sldNum" sz="quarter" idx="12"/>
          </p:nvPr>
        </p:nvSpPr>
        <p:spPr/>
        <p:txBody>
          <a:bodyPr/>
          <a:lstStyle>
            <a:lvl1pPr>
              <a:defRPr/>
            </a:lvl1pPr>
          </a:lstStyle>
          <a:p>
            <a:fld id="{0B05246C-0671-4A7D-9F73-3A1E7F375767}" type="slidenum">
              <a:rPr lang="ru-RU"/>
              <a:pPr/>
              <a:t>‹Nr.›</a:t>
            </a:fld>
            <a:endParaRPr lang="ru-RU"/>
          </a:p>
        </p:txBody>
      </p:sp>
    </p:spTree>
    <p:extLst>
      <p:ext uri="{BB962C8B-B14F-4D97-AF65-F5344CB8AC3E}">
        <p14:creationId xmlns:p14="http://schemas.microsoft.com/office/powerpoint/2010/main" val="3650403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ru-RU"/>
          </a:p>
        </p:txBody>
      </p:sp>
      <p:sp>
        <p:nvSpPr>
          <p:cNvPr id="3" name="Fußzeilenplatzhalter 2"/>
          <p:cNvSpPr>
            <a:spLocks noGrp="1"/>
          </p:cNvSpPr>
          <p:nvPr>
            <p:ph type="ftr" sz="quarter" idx="11"/>
          </p:nvPr>
        </p:nvSpPr>
        <p:spPr/>
        <p:txBody>
          <a:bodyPr/>
          <a:lstStyle>
            <a:lvl1pPr>
              <a:defRPr/>
            </a:lvl1pPr>
          </a:lstStyle>
          <a:p>
            <a:endParaRPr lang="ru-RU"/>
          </a:p>
        </p:txBody>
      </p:sp>
      <p:sp>
        <p:nvSpPr>
          <p:cNvPr id="4" name="Foliennummernplatzhalter 3"/>
          <p:cNvSpPr>
            <a:spLocks noGrp="1"/>
          </p:cNvSpPr>
          <p:nvPr>
            <p:ph type="sldNum" sz="quarter" idx="12"/>
          </p:nvPr>
        </p:nvSpPr>
        <p:spPr/>
        <p:txBody>
          <a:bodyPr/>
          <a:lstStyle>
            <a:lvl1pPr>
              <a:defRPr/>
            </a:lvl1pPr>
          </a:lstStyle>
          <a:p>
            <a:fld id="{43529BD0-0074-4B2A-91C1-01CA342B45A2}" type="slidenum">
              <a:rPr lang="ru-RU"/>
              <a:pPr/>
              <a:t>‹Nr.›</a:t>
            </a:fld>
            <a:endParaRPr lang="ru-RU"/>
          </a:p>
        </p:txBody>
      </p:sp>
    </p:spTree>
    <p:extLst>
      <p:ext uri="{BB962C8B-B14F-4D97-AF65-F5344CB8AC3E}">
        <p14:creationId xmlns:p14="http://schemas.microsoft.com/office/powerpoint/2010/main" val="2437716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60039E41-9C8F-48FA-A87A-2A38835F6B42}" type="slidenum">
              <a:rPr lang="ru-RU"/>
              <a:pPr/>
              <a:t>‹Nr.›</a:t>
            </a:fld>
            <a:endParaRPr lang="ru-RU"/>
          </a:p>
        </p:txBody>
      </p:sp>
    </p:spTree>
    <p:extLst>
      <p:ext uri="{BB962C8B-B14F-4D97-AF65-F5344CB8AC3E}">
        <p14:creationId xmlns:p14="http://schemas.microsoft.com/office/powerpoint/2010/main" val="3619295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586D4E60-CA3F-4A2A-9755-0522F4860B63}" type="slidenum">
              <a:rPr lang="ru-RU"/>
              <a:pPr/>
              <a:t>‹Nr.›</a:t>
            </a:fld>
            <a:endParaRPr lang="ru-RU"/>
          </a:p>
        </p:txBody>
      </p:sp>
    </p:spTree>
    <p:extLst>
      <p:ext uri="{BB962C8B-B14F-4D97-AF65-F5344CB8AC3E}">
        <p14:creationId xmlns:p14="http://schemas.microsoft.com/office/powerpoint/2010/main" val="2045579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Щелчок правит образец заголовка</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Щелчок правит 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6A6A83C-756D-47C2-ABCA-668DB3CB4BE2}" type="slidenum">
              <a:rPr lang="ru-RU"/>
              <a:pPr/>
              <a:t>‹Nr.›</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52"/>
        </a:defRPr>
      </a:lvl2pPr>
      <a:lvl3pPr algn="ctr" rtl="0" eaLnBrk="0" fontAlgn="base" hangingPunct="0">
        <a:spcBef>
          <a:spcPct val="0"/>
        </a:spcBef>
        <a:spcAft>
          <a:spcPct val="0"/>
        </a:spcAft>
        <a:defRPr sz="4400">
          <a:solidFill>
            <a:schemeClr val="tx2"/>
          </a:solidFill>
          <a:latin typeface="Times New Roman" pitchFamily="18" charset="-52"/>
        </a:defRPr>
      </a:lvl3pPr>
      <a:lvl4pPr algn="ctr" rtl="0" eaLnBrk="0" fontAlgn="base" hangingPunct="0">
        <a:spcBef>
          <a:spcPct val="0"/>
        </a:spcBef>
        <a:spcAft>
          <a:spcPct val="0"/>
        </a:spcAft>
        <a:defRPr sz="4400">
          <a:solidFill>
            <a:schemeClr val="tx2"/>
          </a:solidFill>
          <a:latin typeface="Times New Roman" pitchFamily="18" charset="-52"/>
        </a:defRPr>
      </a:lvl4pPr>
      <a:lvl5pPr algn="ctr" rtl="0" eaLnBrk="0" fontAlgn="base" hangingPunct="0">
        <a:spcBef>
          <a:spcPct val="0"/>
        </a:spcBef>
        <a:spcAft>
          <a:spcPct val="0"/>
        </a:spcAft>
        <a:defRPr sz="4400">
          <a:solidFill>
            <a:schemeClr val="tx2"/>
          </a:solidFill>
          <a:latin typeface="Times New Roman" pitchFamily="18" charset="-52"/>
        </a:defRPr>
      </a:lvl5pPr>
      <a:lvl6pPr marL="457200" algn="ctr" rtl="0" eaLnBrk="0" fontAlgn="base" hangingPunct="0">
        <a:spcBef>
          <a:spcPct val="0"/>
        </a:spcBef>
        <a:spcAft>
          <a:spcPct val="0"/>
        </a:spcAft>
        <a:defRPr sz="4400">
          <a:solidFill>
            <a:schemeClr val="tx2"/>
          </a:solidFill>
          <a:latin typeface="Times New Roman" pitchFamily="18" charset="-52"/>
        </a:defRPr>
      </a:lvl6pPr>
      <a:lvl7pPr marL="914400" algn="ctr" rtl="0" eaLnBrk="0" fontAlgn="base" hangingPunct="0">
        <a:spcBef>
          <a:spcPct val="0"/>
        </a:spcBef>
        <a:spcAft>
          <a:spcPct val="0"/>
        </a:spcAft>
        <a:defRPr sz="4400">
          <a:solidFill>
            <a:schemeClr val="tx2"/>
          </a:solidFill>
          <a:latin typeface="Times New Roman" pitchFamily="18" charset="-52"/>
        </a:defRPr>
      </a:lvl7pPr>
      <a:lvl8pPr marL="1371600" algn="ctr" rtl="0" eaLnBrk="0" fontAlgn="base" hangingPunct="0">
        <a:spcBef>
          <a:spcPct val="0"/>
        </a:spcBef>
        <a:spcAft>
          <a:spcPct val="0"/>
        </a:spcAft>
        <a:defRPr sz="4400">
          <a:solidFill>
            <a:schemeClr val="tx2"/>
          </a:solidFill>
          <a:latin typeface="Times New Roman" pitchFamily="18" charset="-52"/>
        </a:defRPr>
      </a:lvl8pPr>
      <a:lvl9pPr marL="1828800" algn="ctr" rtl="0" eaLnBrk="0" fontAlgn="base" hangingPunct="0">
        <a:spcBef>
          <a:spcPct val="0"/>
        </a:spcBef>
        <a:spcAft>
          <a:spcPct val="0"/>
        </a:spcAft>
        <a:defRPr sz="4400">
          <a:solidFill>
            <a:schemeClr val="tx2"/>
          </a:solidFill>
          <a:latin typeface="Times New Roman" pitchFamily="18" charset="-5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3.wmf"/><Relationship Id="rId5" Type="http://schemas.openxmlformats.org/officeDocument/2006/relationships/oleObject" Target="../embeddings/oleObject25.bin"/><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4.bin"/><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3.wmf"/><Relationship Id="rId5" Type="http://schemas.openxmlformats.org/officeDocument/2006/relationships/oleObject" Target="../embeddings/oleObject6.bin"/><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3.wmf"/><Relationship Id="rId5" Type="http://schemas.openxmlformats.org/officeDocument/2006/relationships/oleObject" Target="../embeddings/oleObject9.bin"/><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oleObject" Target="../embeddings/oleObject11.bin"/><Relationship Id="rId7"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3.wmf"/><Relationship Id="rId5" Type="http://schemas.openxmlformats.org/officeDocument/2006/relationships/oleObject" Target="../embeddings/oleObject12.bin"/><Relationship Id="rId4" Type="http://schemas.openxmlformats.org/officeDocument/2006/relationships/image" Target="../media/image1.wmf"/><Relationship Id="rId9" Type="http://schemas.openxmlformats.org/officeDocument/2006/relationships/image" Target="../media/image6.wmf"/></Relationships>
</file>

<file path=ppt/slides/_rels/slide6.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wmf"/><Relationship Id="rId5" Type="http://schemas.openxmlformats.org/officeDocument/2006/relationships/oleObject" Target="../embeddings/oleObject15.bin"/><Relationship Id="rId4" Type="http://schemas.openxmlformats.org/officeDocument/2006/relationships/image" Target="../media/image1.wmf"/><Relationship Id="rId9" Type="http://schemas.openxmlformats.org/officeDocument/2006/relationships/image" Target="../media/image9.emf"/></Relationships>
</file>

<file path=ppt/slides/_rels/slide7.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wmf"/><Relationship Id="rId5" Type="http://schemas.openxmlformats.org/officeDocument/2006/relationships/oleObject" Target="../embeddings/oleObject18.bin"/><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wmf"/><Relationship Id="rId5" Type="http://schemas.openxmlformats.org/officeDocument/2006/relationships/oleObject" Target="../embeddings/oleObject21.bin"/><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wmf"/><Relationship Id="rId5" Type="http://schemas.openxmlformats.org/officeDocument/2006/relationships/oleObject" Target="../embeddings/oleObject23.bin"/><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8" name="Object 10"/>
          <p:cNvGraphicFramePr>
            <a:graphicFrameLocks noChangeAspect="1"/>
          </p:cNvGraphicFramePr>
          <p:nvPr/>
        </p:nvGraphicFramePr>
        <p:xfrm>
          <a:off x="304800" y="152400"/>
          <a:ext cx="8628063" cy="846138"/>
        </p:xfrm>
        <a:graphic>
          <a:graphicData uri="http://schemas.openxmlformats.org/presentationml/2006/ole">
            <mc:AlternateContent xmlns:mc="http://schemas.openxmlformats.org/markup-compatibility/2006">
              <mc:Choice xmlns:v="urn:schemas-microsoft-com:vml" Requires="v">
                <p:oleObj spid="_x0000_s2069" name="Документ" r:id="rId3" imgW="8626320" imgH="847080" progId="Word.Document.8">
                  <p:embed/>
                </p:oleObj>
              </mc:Choice>
              <mc:Fallback>
                <p:oleObj name="Документ" r:id="rId3" imgW="8626320" imgH="847080" progId="Word.Document.8">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52400"/>
                        <a:ext cx="8628063" cy="84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60" name="Object 12"/>
          <p:cNvGraphicFramePr>
            <a:graphicFrameLocks noChangeAspect="1"/>
          </p:cNvGraphicFramePr>
          <p:nvPr/>
        </p:nvGraphicFramePr>
        <p:xfrm>
          <a:off x="271463" y="915988"/>
          <a:ext cx="8858250" cy="531812"/>
        </p:xfrm>
        <a:graphic>
          <a:graphicData uri="http://schemas.openxmlformats.org/presentationml/2006/ole">
            <mc:AlternateContent xmlns:mc="http://schemas.openxmlformats.org/markup-compatibility/2006">
              <mc:Choice xmlns:v="urn:schemas-microsoft-com:vml" Requires="v">
                <p:oleObj spid="_x0000_s2070" name="Документ" r:id="rId5" imgW="8864640" imgH="532080" progId="Word.Document.8">
                  <p:embed/>
                </p:oleObj>
              </mc:Choice>
              <mc:Fallback>
                <p:oleObj name="Документ" r:id="rId5" imgW="8864640" imgH="532080" progId="Word.Document.8">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1463" y="915988"/>
                        <a:ext cx="8858250"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68" name="Text Box 20"/>
          <p:cNvSpPr txBox="1">
            <a:spLocks noChangeArrowheads="1"/>
          </p:cNvSpPr>
          <p:nvPr/>
        </p:nvSpPr>
        <p:spPr bwMode="auto">
          <a:xfrm>
            <a:off x="533400" y="2667000"/>
            <a:ext cx="8153400" cy="202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Aft>
                <a:spcPts val="600"/>
              </a:spcAft>
            </a:pPr>
            <a:r>
              <a:rPr lang="de-DE">
                <a:solidFill>
                  <a:srgbClr val="000000"/>
                </a:solidFill>
              </a:rPr>
              <a:t>Work plan and status on the project # 1648.2 </a:t>
            </a:r>
            <a:br>
              <a:rPr lang="de-DE">
                <a:solidFill>
                  <a:srgbClr val="000000"/>
                </a:solidFill>
              </a:rPr>
            </a:br>
            <a:r>
              <a:rPr lang="de-DE">
                <a:solidFill>
                  <a:srgbClr val="000000"/>
                </a:solidFill>
              </a:rPr>
              <a:t>“Examination of VVER fuel behaviour </a:t>
            </a:r>
            <a:br>
              <a:rPr lang="de-DE">
                <a:solidFill>
                  <a:srgbClr val="000000"/>
                </a:solidFill>
              </a:rPr>
            </a:br>
            <a:r>
              <a:rPr lang="de-DE">
                <a:solidFill>
                  <a:srgbClr val="000000"/>
                </a:solidFill>
              </a:rPr>
              <a:t>under severe accident conditions, Quench state”</a:t>
            </a:r>
          </a:p>
          <a:p>
            <a:pPr algn="ctr">
              <a:spcAft>
                <a:spcPts val="600"/>
              </a:spcAft>
            </a:pPr>
            <a:endParaRPr lang="de-DE">
              <a:solidFill>
                <a:srgbClr val="000000"/>
              </a:solidFill>
            </a:endParaRPr>
          </a:p>
          <a:p>
            <a:pPr algn="ctr">
              <a:spcAft>
                <a:spcPts val="600"/>
              </a:spcAft>
            </a:pPr>
            <a:r>
              <a:rPr lang="en-US" sz="1600"/>
              <a:t>Presented by A.V. Goryachev,  FSUE “SSC RF RIAR”</a:t>
            </a:r>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24" name="Object 8"/>
          <p:cNvGraphicFramePr>
            <a:graphicFrameLocks noChangeAspect="1"/>
          </p:cNvGraphicFramePr>
          <p:nvPr/>
        </p:nvGraphicFramePr>
        <p:xfrm>
          <a:off x="304800" y="152400"/>
          <a:ext cx="8628063" cy="846138"/>
        </p:xfrm>
        <a:graphic>
          <a:graphicData uri="http://schemas.openxmlformats.org/presentationml/2006/ole">
            <mc:AlternateContent xmlns:mc="http://schemas.openxmlformats.org/markup-compatibility/2006">
              <mc:Choice xmlns:v="urn:schemas-microsoft-com:vml" Requires="v">
                <p:oleObj spid="_x0000_s9228" name="Документ" r:id="rId3" imgW="8626320" imgH="847080" progId="Word.Document.8">
                  <p:embed/>
                </p:oleObj>
              </mc:Choice>
              <mc:Fallback>
                <p:oleObj name="Документ" r:id="rId3" imgW="8626320" imgH="847080" progId="Word.Document.8">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52400"/>
                        <a:ext cx="8628063" cy="84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25" name="Object 9"/>
          <p:cNvGraphicFramePr>
            <a:graphicFrameLocks noChangeAspect="1"/>
          </p:cNvGraphicFramePr>
          <p:nvPr/>
        </p:nvGraphicFramePr>
        <p:xfrm>
          <a:off x="271463" y="915988"/>
          <a:ext cx="8858250" cy="531812"/>
        </p:xfrm>
        <a:graphic>
          <a:graphicData uri="http://schemas.openxmlformats.org/presentationml/2006/ole">
            <mc:AlternateContent xmlns:mc="http://schemas.openxmlformats.org/markup-compatibility/2006">
              <mc:Choice xmlns:v="urn:schemas-microsoft-com:vml" Requires="v">
                <p:oleObj spid="_x0000_s9229" name="Документ" r:id="rId5" imgW="8864640" imgH="532080" progId="Word.Document.8">
                  <p:embed/>
                </p:oleObj>
              </mc:Choice>
              <mc:Fallback>
                <p:oleObj name="Документ" r:id="rId5" imgW="8864640" imgH="532080" progId="Word.Document.8">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1463" y="915988"/>
                        <a:ext cx="8858250"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6" name="Text Box 10"/>
          <p:cNvSpPr txBox="1">
            <a:spLocks noChangeArrowheads="1"/>
          </p:cNvSpPr>
          <p:nvPr/>
        </p:nvSpPr>
        <p:spPr bwMode="auto">
          <a:xfrm>
            <a:off x="2133600" y="1889125"/>
            <a:ext cx="4060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b="1"/>
              <a:t>Current status of the 1648.2 Project</a:t>
            </a:r>
            <a:endParaRPr lang="en-US"/>
          </a:p>
        </p:txBody>
      </p:sp>
      <p:sp>
        <p:nvSpPr>
          <p:cNvPr id="9227" name="Text Box 11"/>
          <p:cNvSpPr txBox="1">
            <a:spLocks noChangeArrowheads="1"/>
          </p:cNvSpPr>
          <p:nvPr/>
        </p:nvSpPr>
        <p:spPr bwMode="auto">
          <a:xfrm>
            <a:off x="914400" y="2667000"/>
            <a:ext cx="7543800" cy="271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a:t>1. The program of  the single rod test is worked out.</a:t>
            </a:r>
          </a:p>
          <a:p>
            <a:endParaRPr lang="en-US" sz="800"/>
          </a:p>
          <a:p>
            <a:r>
              <a:rPr lang="en-US" sz="2000"/>
              <a:t>2. Designing of the test facility for the single rod tests is completed.</a:t>
            </a:r>
            <a:br>
              <a:rPr lang="en-US" sz="2000"/>
            </a:br>
            <a:r>
              <a:rPr lang="en-US" sz="2000"/>
              <a:t>    Facility is in manufacturing stage.</a:t>
            </a:r>
          </a:p>
          <a:p>
            <a:endParaRPr lang="en-US" sz="800"/>
          </a:p>
          <a:p>
            <a:r>
              <a:rPr lang="en-US" sz="2000"/>
              <a:t>3. The preparatory work on irradiated fuel rod samples are in progress.</a:t>
            </a:r>
          </a:p>
          <a:p>
            <a:endParaRPr lang="en-US" sz="800"/>
          </a:p>
          <a:p>
            <a:r>
              <a:rPr lang="en-US" sz="2000"/>
              <a:t>4. Parts of the bundle for the QUENCH test are manufactured.</a:t>
            </a:r>
          </a:p>
          <a:p>
            <a:endParaRPr lang="en-US" sz="800"/>
          </a:p>
          <a:p>
            <a:r>
              <a:rPr lang="en-US" sz="2000"/>
              <a:t>5. Input data base for the code SVECHA is revised </a:t>
            </a:r>
          </a:p>
          <a:p>
            <a:r>
              <a:rPr lang="en-US" sz="2000"/>
              <a:t>    with reference to E-110 alloy</a:t>
            </a:r>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Text Box 7"/>
          <p:cNvSpPr txBox="1">
            <a:spLocks noChangeArrowheads="1"/>
          </p:cNvSpPr>
          <p:nvPr/>
        </p:nvSpPr>
        <p:spPr bwMode="auto">
          <a:xfrm>
            <a:off x="152400" y="1797050"/>
            <a:ext cx="8839200" cy="460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2000" b="1">
                <a:solidFill>
                  <a:srgbClr val="000000"/>
                </a:solidFill>
              </a:rPr>
              <a:t>STAGE A</a:t>
            </a:r>
            <a:r>
              <a:rPr lang="en-GB" sz="2000">
                <a:solidFill>
                  <a:srgbClr val="000000"/>
                </a:solidFill>
              </a:rPr>
              <a:t>. Spent ROD-QUENCH: Study of the spent fuel rod segments behavior under reflood conditions. At this stage the experimental data on spent fuel rod characteristics after reflood will be obtained. Heated up to different temperatures pre-oxidized spent fuel rod simulators will be cooled down by water.</a:t>
            </a:r>
            <a:endParaRPr lang="en-GB">
              <a:solidFill>
                <a:srgbClr val="000000"/>
              </a:solidFill>
            </a:endParaRPr>
          </a:p>
          <a:p>
            <a:endParaRPr lang="en-GB" sz="1800">
              <a:solidFill>
                <a:srgbClr val="000000"/>
              </a:solidFill>
            </a:endParaRPr>
          </a:p>
          <a:p>
            <a:r>
              <a:rPr lang="en-GB" sz="2000" b="1">
                <a:solidFill>
                  <a:srgbClr val="000000"/>
                </a:solidFill>
              </a:rPr>
              <a:t>STAGE B</a:t>
            </a:r>
            <a:r>
              <a:rPr lang="en-GB" sz="2000">
                <a:solidFill>
                  <a:srgbClr val="000000"/>
                </a:solidFill>
              </a:rPr>
              <a:t>. Fresh FA-QUENCH: Integral experiment of QUENCH type using model bundle with 31 fuel rod simulators under QUENCH conditions. The result of the work will be the database for VVER bundle behavior under quench conditions, in comparison with available database for  PWR bundles.</a:t>
            </a:r>
            <a:endParaRPr lang="en-GB">
              <a:solidFill>
                <a:srgbClr val="000000"/>
              </a:solidFill>
            </a:endParaRPr>
          </a:p>
          <a:p>
            <a:endParaRPr lang="en-GB" sz="1800">
              <a:solidFill>
                <a:srgbClr val="000000"/>
              </a:solidFill>
            </a:endParaRPr>
          </a:p>
          <a:p>
            <a:r>
              <a:rPr lang="en-GB" sz="2000" b="1">
                <a:solidFill>
                  <a:srgbClr val="000000"/>
                </a:solidFill>
              </a:rPr>
              <a:t>STAGE C</a:t>
            </a:r>
            <a:r>
              <a:rPr lang="en-GB" sz="2000">
                <a:solidFill>
                  <a:srgbClr val="000000"/>
                </a:solidFill>
              </a:rPr>
              <a:t>. FA Quench Model: Development of models and codes to describe VVER core behavior under severe accident conditions (“quench” stage).</a:t>
            </a:r>
          </a:p>
          <a:p>
            <a:r>
              <a:rPr lang="en-GB" sz="2000">
                <a:solidFill>
                  <a:srgbClr val="000000"/>
                </a:solidFill>
              </a:rPr>
              <a:t>The obtained results will allow to make a conclusion on the behavior of VVER fuel under severe accident conditions during the core reflood and modification and/or adaptation of codes and physical models for PWR fuel behavior to VVER reactor.</a:t>
            </a:r>
            <a:r>
              <a:rPr lang="en-GB">
                <a:solidFill>
                  <a:srgbClr val="000000"/>
                </a:solidFill>
              </a:rPr>
              <a:t> </a:t>
            </a:r>
            <a:endParaRPr lang="ru-RU">
              <a:solidFill>
                <a:srgbClr val="000000"/>
              </a:solidFill>
            </a:endParaRPr>
          </a:p>
        </p:txBody>
      </p:sp>
      <p:graphicFrame>
        <p:nvGraphicFramePr>
          <p:cNvPr id="3080" name="Object 8"/>
          <p:cNvGraphicFramePr>
            <a:graphicFrameLocks noChangeAspect="1"/>
          </p:cNvGraphicFramePr>
          <p:nvPr/>
        </p:nvGraphicFramePr>
        <p:xfrm>
          <a:off x="304800" y="152400"/>
          <a:ext cx="8628063" cy="846138"/>
        </p:xfrm>
        <a:graphic>
          <a:graphicData uri="http://schemas.openxmlformats.org/presentationml/2006/ole">
            <mc:AlternateContent xmlns:mc="http://schemas.openxmlformats.org/markup-compatibility/2006">
              <mc:Choice xmlns:v="urn:schemas-microsoft-com:vml" Requires="v">
                <p:oleObj spid="_x0000_s3082" name="Документ" r:id="rId3" imgW="8626320" imgH="847080" progId="Word.Document.8">
                  <p:embed/>
                </p:oleObj>
              </mc:Choice>
              <mc:Fallback>
                <p:oleObj name="Документ" r:id="rId3" imgW="8626320" imgH="847080" progId="Word.Document.8">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52400"/>
                        <a:ext cx="8628063" cy="84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81" name="Object 9"/>
          <p:cNvGraphicFramePr>
            <a:graphicFrameLocks noChangeAspect="1"/>
          </p:cNvGraphicFramePr>
          <p:nvPr/>
        </p:nvGraphicFramePr>
        <p:xfrm>
          <a:off x="271463" y="915988"/>
          <a:ext cx="8858250" cy="531812"/>
        </p:xfrm>
        <a:graphic>
          <a:graphicData uri="http://schemas.openxmlformats.org/presentationml/2006/ole">
            <mc:AlternateContent xmlns:mc="http://schemas.openxmlformats.org/markup-compatibility/2006">
              <mc:Choice xmlns:v="urn:schemas-microsoft-com:vml" Requires="v">
                <p:oleObj spid="_x0000_s3083" name="Документ" r:id="rId5" imgW="8864640" imgH="532080" progId="Word.Document.8">
                  <p:embed/>
                </p:oleObj>
              </mc:Choice>
              <mc:Fallback>
                <p:oleObj name="Документ" r:id="rId5" imgW="8864640" imgH="532080" progId="Word.Document.8">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1463" y="915988"/>
                        <a:ext cx="8858250"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9" name="Object 3"/>
          <p:cNvGraphicFramePr>
            <a:graphicFrameLocks noChangeAspect="1"/>
          </p:cNvGraphicFramePr>
          <p:nvPr/>
        </p:nvGraphicFramePr>
        <p:xfrm>
          <a:off x="304800" y="152400"/>
          <a:ext cx="8628063" cy="846138"/>
        </p:xfrm>
        <a:graphic>
          <a:graphicData uri="http://schemas.openxmlformats.org/presentationml/2006/ole">
            <mc:AlternateContent xmlns:mc="http://schemas.openxmlformats.org/markup-compatibility/2006">
              <mc:Choice xmlns:v="urn:schemas-microsoft-com:vml" Requires="v">
                <p:oleObj spid="_x0000_s14354" name="Документ" r:id="rId3" imgW="8626320" imgH="847080" progId="Word.Document.8">
                  <p:embed/>
                </p:oleObj>
              </mc:Choice>
              <mc:Fallback>
                <p:oleObj name="Документ" r:id="rId3" imgW="8626320" imgH="847080" progId="Word.Documen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52400"/>
                        <a:ext cx="8628063" cy="84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340" name="Object 4"/>
          <p:cNvGraphicFramePr>
            <a:graphicFrameLocks noChangeAspect="1"/>
          </p:cNvGraphicFramePr>
          <p:nvPr/>
        </p:nvGraphicFramePr>
        <p:xfrm>
          <a:off x="361950" y="915988"/>
          <a:ext cx="8858250" cy="531812"/>
        </p:xfrm>
        <a:graphic>
          <a:graphicData uri="http://schemas.openxmlformats.org/presentationml/2006/ole">
            <mc:AlternateContent xmlns:mc="http://schemas.openxmlformats.org/markup-compatibility/2006">
              <mc:Choice xmlns:v="urn:schemas-microsoft-com:vml" Requires="v">
                <p:oleObj spid="_x0000_s14355" name="Документ" r:id="rId5" imgW="8864640" imgH="532080" progId="Word.Document.8">
                  <p:embed/>
                </p:oleObj>
              </mc:Choice>
              <mc:Fallback>
                <p:oleObj name="Документ" r:id="rId5" imgW="8864640" imgH="532080" progId="Word.Document.8">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1950" y="915988"/>
                        <a:ext cx="8858250"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351" name="Text Box 15"/>
          <p:cNvSpPr txBox="1">
            <a:spLocks noChangeArrowheads="1"/>
          </p:cNvSpPr>
          <p:nvPr/>
        </p:nvSpPr>
        <p:spPr bwMode="auto">
          <a:xfrm>
            <a:off x="2667000" y="1524000"/>
            <a:ext cx="37211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b="1"/>
              <a:t>Technical Schedule for first year</a:t>
            </a:r>
            <a:endParaRPr lang="ru-RU" sz="2000" b="1"/>
          </a:p>
        </p:txBody>
      </p:sp>
      <p:graphicFrame>
        <p:nvGraphicFramePr>
          <p:cNvPr id="14353" name="Object 17"/>
          <p:cNvGraphicFramePr>
            <a:graphicFrameLocks noChangeAspect="1"/>
          </p:cNvGraphicFramePr>
          <p:nvPr/>
        </p:nvGraphicFramePr>
        <p:xfrm>
          <a:off x="0" y="1924050"/>
          <a:ext cx="8912225" cy="4933950"/>
        </p:xfrm>
        <a:graphic>
          <a:graphicData uri="http://schemas.openxmlformats.org/presentationml/2006/ole">
            <mc:AlternateContent xmlns:mc="http://schemas.openxmlformats.org/markup-compatibility/2006">
              <mc:Choice xmlns:v="urn:schemas-microsoft-com:vml" Requires="v">
                <p:oleObj spid="_x0000_s14356" name="Документ" r:id="rId7" imgW="8911080" imgH="4933800" progId="Word.Document.8">
                  <p:embed/>
                </p:oleObj>
              </mc:Choice>
              <mc:Fallback>
                <p:oleObj name="Документ" r:id="rId7" imgW="8911080" imgH="4933800" progId="Word.Document.8">
                  <p:embed/>
                  <p:pic>
                    <p:nvPicPr>
                      <p:cNvPr id="0" name="Object 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1924050"/>
                        <a:ext cx="8912225" cy="493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Object 2"/>
          <p:cNvGraphicFramePr>
            <a:graphicFrameLocks noChangeAspect="1"/>
          </p:cNvGraphicFramePr>
          <p:nvPr/>
        </p:nvGraphicFramePr>
        <p:xfrm>
          <a:off x="304800" y="152400"/>
          <a:ext cx="8628063" cy="846138"/>
        </p:xfrm>
        <a:graphic>
          <a:graphicData uri="http://schemas.openxmlformats.org/presentationml/2006/ole">
            <mc:AlternateContent xmlns:mc="http://schemas.openxmlformats.org/markup-compatibility/2006">
              <mc:Choice xmlns:v="urn:schemas-microsoft-com:vml" Requires="v">
                <p:oleObj spid="_x0000_s16426" name="Документ" r:id="rId3" imgW="8626320" imgH="847080" progId="Word.Document.8">
                  <p:embed/>
                </p:oleObj>
              </mc:Choice>
              <mc:Fallback>
                <p:oleObj name="Документ" r:id="rId3" imgW="8626320" imgH="847080" progId="Word.Documen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52400"/>
                        <a:ext cx="8628063" cy="84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387" name="Object 3"/>
          <p:cNvGraphicFramePr>
            <a:graphicFrameLocks noChangeAspect="1"/>
          </p:cNvGraphicFramePr>
          <p:nvPr/>
        </p:nvGraphicFramePr>
        <p:xfrm>
          <a:off x="271463" y="915988"/>
          <a:ext cx="8858250" cy="531812"/>
        </p:xfrm>
        <a:graphic>
          <a:graphicData uri="http://schemas.openxmlformats.org/presentationml/2006/ole">
            <mc:AlternateContent xmlns:mc="http://schemas.openxmlformats.org/markup-compatibility/2006">
              <mc:Choice xmlns:v="urn:schemas-microsoft-com:vml" Requires="v">
                <p:oleObj spid="_x0000_s16427" name="Документ" r:id="rId5" imgW="8864640" imgH="532080" progId="Word.Document.8">
                  <p:embed/>
                </p:oleObj>
              </mc:Choice>
              <mc:Fallback>
                <p:oleObj name="Документ" r:id="rId5" imgW="8864640" imgH="532080" progId="Word.Document.8">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1463" y="915988"/>
                        <a:ext cx="8858250"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88" name="Text Box 4"/>
          <p:cNvSpPr txBox="1">
            <a:spLocks noChangeArrowheads="1"/>
          </p:cNvSpPr>
          <p:nvPr/>
        </p:nvSpPr>
        <p:spPr bwMode="auto">
          <a:xfrm>
            <a:off x="3581400" y="1600200"/>
            <a:ext cx="1143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b="1"/>
              <a:t>Sample</a:t>
            </a:r>
          </a:p>
        </p:txBody>
      </p:sp>
      <p:graphicFrame>
        <p:nvGraphicFramePr>
          <p:cNvPr id="16424" name="Object 40"/>
          <p:cNvGraphicFramePr>
            <a:graphicFrameLocks noChangeAspect="1"/>
          </p:cNvGraphicFramePr>
          <p:nvPr/>
        </p:nvGraphicFramePr>
        <p:xfrm>
          <a:off x="1309688" y="2238375"/>
          <a:ext cx="6526212" cy="2381250"/>
        </p:xfrm>
        <a:graphic>
          <a:graphicData uri="http://schemas.openxmlformats.org/presentationml/2006/ole">
            <mc:AlternateContent xmlns:mc="http://schemas.openxmlformats.org/markup-compatibility/2006">
              <mc:Choice xmlns:v="urn:schemas-microsoft-com:vml" Requires="v">
                <p:oleObj spid="_x0000_s16428" name="КОМПАС-Фрагмент чертежа" r:id="rId7" imgW="6524640" imgH="2381400" progId="KompasFRWFile">
                  <p:embed/>
                </p:oleObj>
              </mc:Choice>
              <mc:Fallback>
                <p:oleObj name="КОМПАС-Фрагмент чертежа" r:id="rId7" imgW="6524640" imgH="2381400" progId="KompasFRWFile">
                  <p:embed/>
                  <p:pic>
                    <p:nvPicPr>
                      <p:cNvPr id="0" name="Object 4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09688" y="2238375"/>
                        <a:ext cx="6526212"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425" name="Text Box 41"/>
          <p:cNvSpPr txBox="1">
            <a:spLocks noChangeArrowheads="1"/>
          </p:cNvSpPr>
          <p:nvPr/>
        </p:nvSpPr>
        <p:spPr bwMode="auto">
          <a:xfrm>
            <a:off x="508000" y="4967288"/>
            <a:ext cx="76866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000"/>
              <a:t>1 - cladding; 2 - fuel pellets; 3 - TC; 4 - </a:t>
            </a:r>
            <a:r>
              <a:rPr lang="ru-RU" sz="2000"/>
              <a:t>fuel plug; 5 - diminishing socket; </a:t>
            </a:r>
          </a:p>
          <a:p>
            <a:pPr algn="ctr"/>
            <a:r>
              <a:rPr lang="en-US" sz="2000"/>
              <a:t>6 - ceramic </a:t>
            </a:r>
            <a:r>
              <a:rPr lang="ru-RU" sz="2000"/>
              <a:t>shield </a:t>
            </a:r>
            <a:r>
              <a:rPr lang="en-US" sz="2000"/>
              <a:t>tube; 7 - </a:t>
            </a:r>
            <a:r>
              <a:rPr lang="ru-RU" sz="2000"/>
              <a:t>suspension bracket</a:t>
            </a:r>
            <a:endParaRPr lang="en-US"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6" name="Object 6"/>
          <p:cNvGraphicFramePr>
            <a:graphicFrameLocks noChangeAspect="1"/>
          </p:cNvGraphicFramePr>
          <p:nvPr/>
        </p:nvGraphicFramePr>
        <p:xfrm>
          <a:off x="304800" y="152400"/>
          <a:ext cx="8628063" cy="846138"/>
        </p:xfrm>
        <a:graphic>
          <a:graphicData uri="http://schemas.openxmlformats.org/presentationml/2006/ole">
            <mc:AlternateContent xmlns:mc="http://schemas.openxmlformats.org/markup-compatibility/2006">
              <mc:Choice xmlns:v="urn:schemas-microsoft-com:vml" Requires="v">
                <p:oleObj spid="_x0000_s5201" name="Документ" r:id="rId3" imgW="8626320" imgH="847080" progId="Word.Document.8">
                  <p:embed/>
                </p:oleObj>
              </mc:Choice>
              <mc:Fallback>
                <p:oleObj name="Документ" r:id="rId3" imgW="8626320" imgH="847080" progId="Word.Document.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52400"/>
                        <a:ext cx="8628063" cy="84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127" name="Object 7"/>
          <p:cNvGraphicFramePr>
            <a:graphicFrameLocks noChangeAspect="1"/>
          </p:cNvGraphicFramePr>
          <p:nvPr/>
        </p:nvGraphicFramePr>
        <p:xfrm>
          <a:off x="271463" y="915988"/>
          <a:ext cx="8858250" cy="531812"/>
        </p:xfrm>
        <a:graphic>
          <a:graphicData uri="http://schemas.openxmlformats.org/presentationml/2006/ole">
            <mc:AlternateContent xmlns:mc="http://schemas.openxmlformats.org/markup-compatibility/2006">
              <mc:Choice xmlns:v="urn:schemas-microsoft-com:vml" Requires="v">
                <p:oleObj spid="_x0000_s5202" name="Документ" r:id="rId5" imgW="8864640" imgH="532080" progId="Word.Document.8">
                  <p:embed/>
                </p:oleObj>
              </mc:Choice>
              <mc:Fallback>
                <p:oleObj name="Документ" r:id="rId5" imgW="8864640" imgH="532080" progId="Word.Document.8">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1463" y="915988"/>
                        <a:ext cx="8858250"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9" name="Text Box 9"/>
          <p:cNvSpPr txBox="1">
            <a:spLocks noChangeArrowheads="1"/>
          </p:cNvSpPr>
          <p:nvPr/>
        </p:nvSpPr>
        <p:spPr bwMode="auto">
          <a:xfrm>
            <a:off x="1143000" y="1600200"/>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b="1"/>
              <a:t>Heating module</a:t>
            </a:r>
          </a:p>
        </p:txBody>
      </p:sp>
      <p:grpSp>
        <p:nvGrpSpPr>
          <p:cNvPr id="5166" name="Group 46"/>
          <p:cNvGrpSpPr>
            <a:grpSpLocks/>
          </p:cNvGrpSpPr>
          <p:nvPr/>
        </p:nvGrpSpPr>
        <p:grpSpPr bwMode="auto">
          <a:xfrm>
            <a:off x="685800" y="1828800"/>
            <a:ext cx="2698750" cy="4840288"/>
            <a:chOff x="2136" y="1995"/>
            <a:chExt cx="4248" cy="7623"/>
          </a:xfrm>
        </p:grpSpPr>
        <p:pic>
          <p:nvPicPr>
            <p:cNvPr id="5167" name="Picture 47" descr="D:\LIV\кструз кон6м.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568" y="2250"/>
              <a:ext cx="3154" cy="7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68" name="Freeform 48"/>
            <p:cNvSpPr>
              <a:spLocks/>
            </p:cNvSpPr>
            <p:nvPr/>
          </p:nvSpPr>
          <p:spPr bwMode="auto">
            <a:xfrm>
              <a:off x="4080" y="2400"/>
              <a:ext cx="1344" cy="468"/>
            </a:xfrm>
            <a:custGeom>
              <a:avLst/>
              <a:gdLst>
                <a:gd name="T0" fmla="*/ 0 w 1344"/>
                <a:gd name="T1" fmla="*/ 0 h 468"/>
                <a:gd name="T2" fmla="*/ 864 w 1344"/>
                <a:gd name="T3" fmla="*/ 468 h 468"/>
                <a:gd name="T4" fmla="*/ 1344 w 1344"/>
                <a:gd name="T5" fmla="*/ 468 h 468"/>
              </a:gdLst>
              <a:ahLst/>
              <a:cxnLst>
                <a:cxn ang="0">
                  <a:pos x="T0" y="T1"/>
                </a:cxn>
                <a:cxn ang="0">
                  <a:pos x="T2" y="T3"/>
                </a:cxn>
                <a:cxn ang="0">
                  <a:pos x="T4" y="T5"/>
                </a:cxn>
              </a:cxnLst>
              <a:rect l="0" t="0" r="r" b="b"/>
              <a:pathLst>
                <a:path w="1344" h="468">
                  <a:moveTo>
                    <a:pt x="0" y="0"/>
                  </a:moveTo>
                  <a:lnTo>
                    <a:pt x="864" y="468"/>
                  </a:lnTo>
                  <a:lnTo>
                    <a:pt x="1344" y="468"/>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69" name="Text Box 49"/>
            <p:cNvSpPr txBox="1">
              <a:spLocks noChangeArrowheads="1"/>
            </p:cNvSpPr>
            <p:nvPr/>
          </p:nvSpPr>
          <p:spPr bwMode="auto">
            <a:xfrm>
              <a:off x="4962" y="2451"/>
              <a:ext cx="684" cy="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t>4</a:t>
              </a:r>
            </a:p>
          </p:txBody>
        </p:sp>
        <p:sp>
          <p:nvSpPr>
            <p:cNvPr id="5170" name="Freeform 50"/>
            <p:cNvSpPr>
              <a:spLocks/>
            </p:cNvSpPr>
            <p:nvPr/>
          </p:nvSpPr>
          <p:spPr bwMode="auto">
            <a:xfrm>
              <a:off x="2508" y="2451"/>
              <a:ext cx="1311" cy="417"/>
            </a:xfrm>
            <a:custGeom>
              <a:avLst/>
              <a:gdLst>
                <a:gd name="T0" fmla="*/ 1311 w 1311"/>
                <a:gd name="T1" fmla="*/ 417 h 417"/>
                <a:gd name="T2" fmla="*/ 513 w 1311"/>
                <a:gd name="T3" fmla="*/ 0 h 417"/>
                <a:gd name="T4" fmla="*/ 0 w 1311"/>
                <a:gd name="T5" fmla="*/ 0 h 417"/>
              </a:gdLst>
              <a:ahLst/>
              <a:cxnLst>
                <a:cxn ang="0">
                  <a:pos x="T0" y="T1"/>
                </a:cxn>
                <a:cxn ang="0">
                  <a:pos x="T2" y="T3"/>
                </a:cxn>
                <a:cxn ang="0">
                  <a:pos x="T4" y="T5"/>
                </a:cxn>
              </a:cxnLst>
              <a:rect l="0" t="0" r="r" b="b"/>
              <a:pathLst>
                <a:path w="1311" h="417">
                  <a:moveTo>
                    <a:pt x="1311" y="417"/>
                  </a:moveTo>
                  <a:lnTo>
                    <a:pt x="513" y="0"/>
                  </a:lnTo>
                  <a:lnTo>
                    <a:pt x="0"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71" name="Text Box 51"/>
            <p:cNvSpPr txBox="1">
              <a:spLocks noChangeArrowheads="1"/>
            </p:cNvSpPr>
            <p:nvPr/>
          </p:nvSpPr>
          <p:spPr bwMode="auto">
            <a:xfrm>
              <a:off x="2451" y="1995"/>
              <a:ext cx="684" cy="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t>5</a:t>
              </a:r>
            </a:p>
          </p:txBody>
        </p:sp>
        <p:grpSp>
          <p:nvGrpSpPr>
            <p:cNvPr id="5172" name="Group 52"/>
            <p:cNvGrpSpPr>
              <a:grpSpLocks/>
            </p:cNvGrpSpPr>
            <p:nvPr/>
          </p:nvGrpSpPr>
          <p:grpSpPr bwMode="auto">
            <a:xfrm>
              <a:off x="2280" y="2736"/>
              <a:ext cx="1311" cy="873"/>
              <a:chOff x="2508" y="1995"/>
              <a:chExt cx="1311" cy="873"/>
            </a:xfrm>
          </p:grpSpPr>
          <p:sp>
            <p:nvSpPr>
              <p:cNvPr id="5173" name="Freeform 53"/>
              <p:cNvSpPr>
                <a:spLocks/>
              </p:cNvSpPr>
              <p:nvPr/>
            </p:nvSpPr>
            <p:spPr bwMode="auto">
              <a:xfrm>
                <a:off x="2508" y="2451"/>
                <a:ext cx="1311" cy="417"/>
              </a:xfrm>
              <a:custGeom>
                <a:avLst/>
                <a:gdLst>
                  <a:gd name="T0" fmla="*/ 1311 w 1311"/>
                  <a:gd name="T1" fmla="*/ 417 h 417"/>
                  <a:gd name="T2" fmla="*/ 513 w 1311"/>
                  <a:gd name="T3" fmla="*/ 0 h 417"/>
                  <a:gd name="T4" fmla="*/ 0 w 1311"/>
                  <a:gd name="T5" fmla="*/ 0 h 417"/>
                </a:gdLst>
                <a:ahLst/>
                <a:cxnLst>
                  <a:cxn ang="0">
                    <a:pos x="T0" y="T1"/>
                  </a:cxn>
                  <a:cxn ang="0">
                    <a:pos x="T2" y="T3"/>
                  </a:cxn>
                  <a:cxn ang="0">
                    <a:pos x="T4" y="T5"/>
                  </a:cxn>
                </a:cxnLst>
                <a:rect l="0" t="0" r="r" b="b"/>
                <a:pathLst>
                  <a:path w="1311" h="417">
                    <a:moveTo>
                      <a:pt x="1311" y="417"/>
                    </a:moveTo>
                    <a:lnTo>
                      <a:pt x="513" y="0"/>
                    </a:lnTo>
                    <a:lnTo>
                      <a:pt x="0"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74" name="Text Box 54"/>
              <p:cNvSpPr txBox="1">
                <a:spLocks noChangeArrowheads="1"/>
              </p:cNvSpPr>
              <p:nvPr/>
            </p:nvSpPr>
            <p:spPr bwMode="auto">
              <a:xfrm>
                <a:off x="2508" y="1995"/>
                <a:ext cx="684" cy="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t>6</a:t>
                </a:r>
              </a:p>
            </p:txBody>
          </p:sp>
        </p:grpSp>
        <p:grpSp>
          <p:nvGrpSpPr>
            <p:cNvPr id="5175" name="Group 55"/>
            <p:cNvGrpSpPr>
              <a:grpSpLocks/>
            </p:cNvGrpSpPr>
            <p:nvPr/>
          </p:nvGrpSpPr>
          <p:grpSpPr bwMode="auto">
            <a:xfrm>
              <a:off x="2280" y="3420"/>
              <a:ext cx="1311" cy="873"/>
              <a:chOff x="2508" y="1995"/>
              <a:chExt cx="1311" cy="873"/>
            </a:xfrm>
          </p:grpSpPr>
          <p:sp>
            <p:nvSpPr>
              <p:cNvPr id="5176" name="Freeform 56"/>
              <p:cNvSpPr>
                <a:spLocks/>
              </p:cNvSpPr>
              <p:nvPr/>
            </p:nvSpPr>
            <p:spPr bwMode="auto">
              <a:xfrm>
                <a:off x="2508" y="2451"/>
                <a:ext cx="1311" cy="417"/>
              </a:xfrm>
              <a:custGeom>
                <a:avLst/>
                <a:gdLst>
                  <a:gd name="T0" fmla="*/ 1311 w 1311"/>
                  <a:gd name="T1" fmla="*/ 417 h 417"/>
                  <a:gd name="T2" fmla="*/ 513 w 1311"/>
                  <a:gd name="T3" fmla="*/ 0 h 417"/>
                  <a:gd name="T4" fmla="*/ 0 w 1311"/>
                  <a:gd name="T5" fmla="*/ 0 h 417"/>
                </a:gdLst>
                <a:ahLst/>
                <a:cxnLst>
                  <a:cxn ang="0">
                    <a:pos x="T0" y="T1"/>
                  </a:cxn>
                  <a:cxn ang="0">
                    <a:pos x="T2" y="T3"/>
                  </a:cxn>
                  <a:cxn ang="0">
                    <a:pos x="T4" y="T5"/>
                  </a:cxn>
                </a:cxnLst>
                <a:rect l="0" t="0" r="r" b="b"/>
                <a:pathLst>
                  <a:path w="1311" h="417">
                    <a:moveTo>
                      <a:pt x="1311" y="417"/>
                    </a:moveTo>
                    <a:lnTo>
                      <a:pt x="513" y="0"/>
                    </a:lnTo>
                    <a:lnTo>
                      <a:pt x="0"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77" name="Text Box 57"/>
              <p:cNvSpPr txBox="1">
                <a:spLocks noChangeArrowheads="1"/>
              </p:cNvSpPr>
              <p:nvPr/>
            </p:nvSpPr>
            <p:spPr bwMode="auto">
              <a:xfrm>
                <a:off x="2508" y="1995"/>
                <a:ext cx="684" cy="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t>7</a:t>
                </a:r>
              </a:p>
            </p:txBody>
          </p:sp>
        </p:grpSp>
        <p:sp>
          <p:nvSpPr>
            <p:cNvPr id="5178" name="Freeform 58"/>
            <p:cNvSpPr>
              <a:spLocks/>
            </p:cNvSpPr>
            <p:nvPr/>
          </p:nvSpPr>
          <p:spPr bwMode="auto">
            <a:xfrm>
              <a:off x="2136" y="4668"/>
              <a:ext cx="828" cy="423"/>
            </a:xfrm>
            <a:custGeom>
              <a:avLst/>
              <a:gdLst>
                <a:gd name="T0" fmla="*/ 828 w 828"/>
                <a:gd name="T1" fmla="*/ 423 h 423"/>
                <a:gd name="T2" fmla="*/ 528 w 828"/>
                <a:gd name="T3" fmla="*/ 0 h 423"/>
                <a:gd name="T4" fmla="*/ 0 w 828"/>
                <a:gd name="T5" fmla="*/ 0 h 423"/>
              </a:gdLst>
              <a:ahLst/>
              <a:cxnLst>
                <a:cxn ang="0">
                  <a:pos x="T0" y="T1"/>
                </a:cxn>
                <a:cxn ang="0">
                  <a:pos x="T2" y="T3"/>
                </a:cxn>
                <a:cxn ang="0">
                  <a:pos x="T4" y="T5"/>
                </a:cxn>
              </a:cxnLst>
              <a:rect l="0" t="0" r="r" b="b"/>
              <a:pathLst>
                <a:path w="828" h="423">
                  <a:moveTo>
                    <a:pt x="828" y="423"/>
                  </a:moveTo>
                  <a:lnTo>
                    <a:pt x="528" y="0"/>
                  </a:lnTo>
                  <a:lnTo>
                    <a:pt x="0"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79" name="Text Box 59"/>
            <p:cNvSpPr txBox="1">
              <a:spLocks noChangeArrowheads="1"/>
            </p:cNvSpPr>
            <p:nvPr/>
          </p:nvSpPr>
          <p:spPr bwMode="auto">
            <a:xfrm>
              <a:off x="2136" y="4218"/>
              <a:ext cx="684" cy="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t>8</a:t>
              </a:r>
            </a:p>
          </p:txBody>
        </p:sp>
        <p:sp>
          <p:nvSpPr>
            <p:cNvPr id="5180" name="Freeform 60"/>
            <p:cNvSpPr>
              <a:spLocks/>
            </p:cNvSpPr>
            <p:nvPr/>
          </p:nvSpPr>
          <p:spPr bwMode="auto">
            <a:xfrm>
              <a:off x="4080" y="3876"/>
              <a:ext cx="1344" cy="342"/>
            </a:xfrm>
            <a:custGeom>
              <a:avLst/>
              <a:gdLst>
                <a:gd name="T0" fmla="*/ 0 w 1344"/>
                <a:gd name="T1" fmla="*/ 342 h 342"/>
                <a:gd name="T2" fmla="*/ 765 w 1344"/>
                <a:gd name="T3" fmla="*/ 0 h 342"/>
                <a:gd name="T4" fmla="*/ 1344 w 1344"/>
                <a:gd name="T5" fmla="*/ 0 h 342"/>
              </a:gdLst>
              <a:ahLst/>
              <a:cxnLst>
                <a:cxn ang="0">
                  <a:pos x="T0" y="T1"/>
                </a:cxn>
                <a:cxn ang="0">
                  <a:pos x="T2" y="T3"/>
                </a:cxn>
                <a:cxn ang="0">
                  <a:pos x="T4" y="T5"/>
                </a:cxn>
              </a:cxnLst>
              <a:rect l="0" t="0" r="r" b="b"/>
              <a:pathLst>
                <a:path w="1344" h="342">
                  <a:moveTo>
                    <a:pt x="0" y="342"/>
                  </a:moveTo>
                  <a:lnTo>
                    <a:pt x="765" y="0"/>
                  </a:lnTo>
                  <a:lnTo>
                    <a:pt x="1344"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81" name="Text Box 61"/>
            <p:cNvSpPr txBox="1">
              <a:spLocks noChangeArrowheads="1"/>
            </p:cNvSpPr>
            <p:nvPr/>
          </p:nvSpPr>
          <p:spPr bwMode="auto">
            <a:xfrm>
              <a:off x="4902" y="3420"/>
              <a:ext cx="684" cy="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t>3</a:t>
              </a:r>
            </a:p>
          </p:txBody>
        </p:sp>
        <p:sp>
          <p:nvSpPr>
            <p:cNvPr id="5182" name="Freeform 62"/>
            <p:cNvSpPr>
              <a:spLocks/>
            </p:cNvSpPr>
            <p:nvPr/>
          </p:nvSpPr>
          <p:spPr bwMode="auto">
            <a:xfrm>
              <a:off x="4242" y="4440"/>
              <a:ext cx="1602" cy="348"/>
            </a:xfrm>
            <a:custGeom>
              <a:avLst/>
              <a:gdLst>
                <a:gd name="T0" fmla="*/ 0 w 1602"/>
                <a:gd name="T1" fmla="*/ 348 h 348"/>
                <a:gd name="T2" fmla="*/ 1074 w 1602"/>
                <a:gd name="T3" fmla="*/ 0 h 348"/>
                <a:gd name="T4" fmla="*/ 1602 w 1602"/>
                <a:gd name="T5" fmla="*/ 0 h 348"/>
              </a:gdLst>
              <a:ahLst/>
              <a:cxnLst>
                <a:cxn ang="0">
                  <a:pos x="T0" y="T1"/>
                </a:cxn>
                <a:cxn ang="0">
                  <a:pos x="T2" y="T3"/>
                </a:cxn>
                <a:cxn ang="0">
                  <a:pos x="T4" y="T5"/>
                </a:cxn>
              </a:cxnLst>
              <a:rect l="0" t="0" r="r" b="b"/>
              <a:pathLst>
                <a:path w="1602" h="348">
                  <a:moveTo>
                    <a:pt x="0" y="348"/>
                  </a:moveTo>
                  <a:lnTo>
                    <a:pt x="1074" y="0"/>
                  </a:lnTo>
                  <a:lnTo>
                    <a:pt x="1602"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83" name="Text Box 63"/>
            <p:cNvSpPr txBox="1">
              <a:spLocks noChangeArrowheads="1"/>
            </p:cNvSpPr>
            <p:nvPr/>
          </p:nvSpPr>
          <p:spPr bwMode="auto">
            <a:xfrm>
              <a:off x="5301" y="3990"/>
              <a:ext cx="684" cy="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t>2</a:t>
              </a:r>
            </a:p>
          </p:txBody>
        </p:sp>
        <p:sp>
          <p:nvSpPr>
            <p:cNvPr id="5184" name="Freeform 64"/>
            <p:cNvSpPr>
              <a:spLocks/>
            </p:cNvSpPr>
            <p:nvPr/>
          </p:nvSpPr>
          <p:spPr bwMode="auto">
            <a:xfrm>
              <a:off x="4080" y="6024"/>
              <a:ext cx="1776" cy="366"/>
            </a:xfrm>
            <a:custGeom>
              <a:avLst/>
              <a:gdLst>
                <a:gd name="T0" fmla="*/ 0 w 1776"/>
                <a:gd name="T1" fmla="*/ 366 h 366"/>
                <a:gd name="T2" fmla="*/ 1296 w 1776"/>
                <a:gd name="T3" fmla="*/ 0 h 366"/>
                <a:gd name="T4" fmla="*/ 1776 w 1776"/>
                <a:gd name="T5" fmla="*/ 0 h 366"/>
              </a:gdLst>
              <a:ahLst/>
              <a:cxnLst>
                <a:cxn ang="0">
                  <a:pos x="T0" y="T1"/>
                </a:cxn>
                <a:cxn ang="0">
                  <a:pos x="T2" y="T3"/>
                </a:cxn>
                <a:cxn ang="0">
                  <a:pos x="T4" y="T5"/>
                </a:cxn>
              </a:cxnLst>
              <a:rect l="0" t="0" r="r" b="b"/>
              <a:pathLst>
                <a:path w="1776" h="366">
                  <a:moveTo>
                    <a:pt x="0" y="366"/>
                  </a:moveTo>
                  <a:lnTo>
                    <a:pt x="1296" y="0"/>
                  </a:lnTo>
                  <a:lnTo>
                    <a:pt x="1776"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85" name="Text Box 65"/>
            <p:cNvSpPr txBox="1">
              <a:spLocks noChangeArrowheads="1"/>
            </p:cNvSpPr>
            <p:nvPr/>
          </p:nvSpPr>
          <p:spPr bwMode="auto">
            <a:xfrm>
              <a:off x="5424" y="5586"/>
              <a:ext cx="684" cy="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t>1</a:t>
              </a:r>
            </a:p>
          </p:txBody>
        </p:sp>
        <p:sp>
          <p:nvSpPr>
            <p:cNvPr id="5186" name="Freeform 66"/>
            <p:cNvSpPr>
              <a:spLocks/>
            </p:cNvSpPr>
            <p:nvPr/>
          </p:nvSpPr>
          <p:spPr bwMode="auto">
            <a:xfrm>
              <a:off x="2451" y="8727"/>
              <a:ext cx="828" cy="303"/>
            </a:xfrm>
            <a:custGeom>
              <a:avLst/>
              <a:gdLst>
                <a:gd name="T0" fmla="*/ 828 w 828"/>
                <a:gd name="T1" fmla="*/ 423 h 423"/>
                <a:gd name="T2" fmla="*/ 528 w 828"/>
                <a:gd name="T3" fmla="*/ 0 h 423"/>
                <a:gd name="T4" fmla="*/ 0 w 828"/>
                <a:gd name="T5" fmla="*/ 0 h 423"/>
              </a:gdLst>
              <a:ahLst/>
              <a:cxnLst>
                <a:cxn ang="0">
                  <a:pos x="T0" y="T1"/>
                </a:cxn>
                <a:cxn ang="0">
                  <a:pos x="T2" y="T3"/>
                </a:cxn>
                <a:cxn ang="0">
                  <a:pos x="T4" y="T5"/>
                </a:cxn>
              </a:cxnLst>
              <a:rect l="0" t="0" r="r" b="b"/>
              <a:pathLst>
                <a:path w="828" h="423">
                  <a:moveTo>
                    <a:pt x="828" y="423"/>
                  </a:moveTo>
                  <a:lnTo>
                    <a:pt x="528" y="0"/>
                  </a:lnTo>
                  <a:lnTo>
                    <a:pt x="0"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87" name="Text Box 67"/>
            <p:cNvSpPr txBox="1">
              <a:spLocks noChangeArrowheads="1"/>
            </p:cNvSpPr>
            <p:nvPr/>
          </p:nvSpPr>
          <p:spPr bwMode="auto">
            <a:xfrm>
              <a:off x="2394" y="8304"/>
              <a:ext cx="684" cy="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t>14</a:t>
              </a:r>
            </a:p>
          </p:txBody>
        </p:sp>
        <p:sp>
          <p:nvSpPr>
            <p:cNvPr id="5188" name="Freeform 68"/>
            <p:cNvSpPr>
              <a:spLocks/>
            </p:cNvSpPr>
            <p:nvPr/>
          </p:nvSpPr>
          <p:spPr bwMode="auto">
            <a:xfrm>
              <a:off x="2460" y="8184"/>
              <a:ext cx="1131" cy="423"/>
            </a:xfrm>
            <a:custGeom>
              <a:avLst/>
              <a:gdLst>
                <a:gd name="T0" fmla="*/ 1131 w 1131"/>
                <a:gd name="T1" fmla="*/ 423 h 423"/>
                <a:gd name="T2" fmla="*/ 540 w 1131"/>
                <a:gd name="T3" fmla="*/ 0 h 423"/>
                <a:gd name="T4" fmla="*/ 0 w 1131"/>
                <a:gd name="T5" fmla="*/ 0 h 423"/>
              </a:gdLst>
              <a:ahLst/>
              <a:cxnLst>
                <a:cxn ang="0">
                  <a:pos x="T0" y="T1"/>
                </a:cxn>
                <a:cxn ang="0">
                  <a:pos x="T2" y="T3"/>
                </a:cxn>
                <a:cxn ang="0">
                  <a:pos x="T4" y="T5"/>
                </a:cxn>
              </a:cxnLst>
              <a:rect l="0" t="0" r="r" b="b"/>
              <a:pathLst>
                <a:path w="1131" h="423">
                  <a:moveTo>
                    <a:pt x="1131" y="423"/>
                  </a:moveTo>
                  <a:lnTo>
                    <a:pt x="540" y="0"/>
                  </a:lnTo>
                  <a:lnTo>
                    <a:pt x="0"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89" name="Text Box 69"/>
            <p:cNvSpPr txBox="1">
              <a:spLocks noChangeArrowheads="1"/>
            </p:cNvSpPr>
            <p:nvPr/>
          </p:nvSpPr>
          <p:spPr bwMode="auto">
            <a:xfrm>
              <a:off x="2451" y="7734"/>
              <a:ext cx="684" cy="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t>15</a:t>
              </a:r>
            </a:p>
          </p:txBody>
        </p:sp>
        <p:sp>
          <p:nvSpPr>
            <p:cNvPr id="5190" name="Freeform 70"/>
            <p:cNvSpPr>
              <a:spLocks/>
            </p:cNvSpPr>
            <p:nvPr/>
          </p:nvSpPr>
          <p:spPr bwMode="auto">
            <a:xfrm>
              <a:off x="4776" y="6555"/>
              <a:ext cx="1068" cy="171"/>
            </a:xfrm>
            <a:custGeom>
              <a:avLst/>
              <a:gdLst>
                <a:gd name="T0" fmla="*/ 0 w 1068"/>
                <a:gd name="T1" fmla="*/ 171 h 171"/>
                <a:gd name="T2" fmla="*/ 513 w 1068"/>
                <a:gd name="T3" fmla="*/ 0 h 171"/>
                <a:gd name="T4" fmla="*/ 1068 w 1068"/>
                <a:gd name="T5" fmla="*/ 0 h 171"/>
              </a:gdLst>
              <a:ahLst/>
              <a:cxnLst>
                <a:cxn ang="0">
                  <a:pos x="T0" y="T1"/>
                </a:cxn>
                <a:cxn ang="0">
                  <a:pos x="T2" y="T3"/>
                </a:cxn>
                <a:cxn ang="0">
                  <a:pos x="T4" y="T5"/>
                </a:cxn>
              </a:cxnLst>
              <a:rect l="0" t="0" r="r" b="b"/>
              <a:pathLst>
                <a:path w="1068" h="171">
                  <a:moveTo>
                    <a:pt x="0" y="171"/>
                  </a:moveTo>
                  <a:lnTo>
                    <a:pt x="513" y="0"/>
                  </a:lnTo>
                  <a:lnTo>
                    <a:pt x="1068"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91" name="Freeform 71"/>
            <p:cNvSpPr>
              <a:spLocks/>
            </p:cNvSpPr>
            <p:nvPr/>
          </p:nvSpPr>
          <p:spPr bwMode="auto">
            <a:xfrm>
              <a:off x="4446" y="6897"/>
              <a:ext cx="1398" cy="228"/>
            </a:xfrm>
            <a:custGeom>
              <a:avLst/>
              <a:gdLst>
                <a:gd name="T0" fmla="*/ 0 w 1398"/>
                <a:gd name="T1" fmla="*/ 0 h 228"/>
                <a:gd name="T2" fmla="*/ 855 w 1398"/>
                <a:gd name="T3" fmla="*/ 228 h 228"/>
                <a:gd name="T4" fmla="*/ 1398 w 1398"/>
                <a:gd name="T5" fmla="*/ 228 h 228"/>
              </a:gdLst>
              <a:ahLst/>
              <a:cxnLst>
                <a:cxn ang="0">
                  <a:pos x="T0" y="T1"/>
                </a:cxn>
                <a:cxn ang="0">
                  <a:pos x="T2" y="T3"/>
                </a:cxn>
                <a:cxn ang="0">
                  <a:pos x="T4" y="T5"/>
                </a:cxn>
              </a:cxnLst>
              <a:rect l="0" t="0" r="r" b="b"/>
              <a:pathLst>
                <a:path w="1398" h="228">
                  <a:moveTo>
                    <a:pt x="0" y="0"/>
                  </a:moveTo>
                  <a:lnTo>
                    <a:pt x="855" y="228"/>
                  </a:lnTo>
                  <a:lnTo>
                    <a:pt x="1398" y="228"/>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92" name="Freeform 72"/>
            <p:cNvSpPr>
              <a:spLocks/>
            </p:cNvSpPr>
            <p:nvPr/>
          </p:nvSpPr>
          <p:spPr bwMode="auto">
            <a:xfrm>
              <a:off x="4242" y="7125"/>
              <a:ext cx="1746" cy="513"/>
            </a:xfrm>
            <a:custGeom>
              <a:avLst/>
              <a:gdLst>
                <a:gd name="T0" fmla="*/ 0 w 1746"/>
                <a:gd name="T1" fmla="*/ 0 h 513"/>
                <a:gd name="T2" fmla="*/ 1182 w 1746"/>
                <a:gd name="T3" fmla="*/ 513 h 513"/>
                <a:gd name="T4" fmla="*/ 1746 w 1746"/>
                <a:gd name="T5" fmla="*/ 507 h 513"/>
              </a:gdLst>
              <a:ahLst/>
              <a:cxnLst>
                <a:cxn ang="0">
                  <a:pos x="T0" y="T1"/>
                </a:cxn>
                <a:cxn ang="0">
                  <a:pos x="T2" y="T3"/>
                </a:cxn>
                <a:cxn ang="0">
                  <a:pos x="T4" y="T5"/>
                </a:cxn>
              </a:cxnLst>
              <a:rect l="0" t="0" r="r" b="b"/>
              <a:pathLst>
                <a:path w="1746" h="513">
                  <a:moveTo>
                    <a:pt x="0" y="0"/>
                  </a:moveTo>
                  <a:lnTo>
                    <a:pt x="1182" y="513"/>
                  </a:lnTo>
                  <a:lnTo>
                    <a:pt x="1746" y="507"/>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93" name="Freeform 73"/>
            <p:cNvSpPr>
              <a:spLocks/>
            </p:cNvSpPr>
            <p:nvPr/>
          </p:nvSpPr>
          <p:spPr bwMode="auto">
            <a:xfrm>
              <a:off x="5187" y="7734"/>
              <a:ext cx="1005" cy="438"/>
            </a:xfrm>
            <a:custGeom>
              <a:avLst/>
              <a:gdLst>
                <a:gd name="T0" fmla="*/ 0 w 1005"/>
                <a:gd name="T1" fmla="*/ 0 h 438"/>
                <a:gd name="T2" fmla="*/ 453 w 1005"/>
                <a:gd name="T3" fmla="*/ 438 h 438"/>
                <a:gd name="T4" fmla="*/ 1005 w 1005"/>
                <a:gd name="T5" fmla="*/ 438 h 438"/>
              </a:gdLst>
              <a:ahLst/>
              <a:cxnLst>
                <a:cxn ang="0">
                  <a:pos x="T0" y="T1"/>
                </a:cxn>
                <a:cxn ang="0">
                  <a:pos x="T2" y="T3"/>
                </a:cxn>
                <a:cxn ang="0">
                  <a:pos x="T4" y="T5"/>
                </a:cxn>
              </a:cxnLst>
              <a:rect l="0" t="0" r="r" b="b"/>
              <a:pathLst>
                <a:path w="1005" h="438">
                  <a:moveTo>
                    <a:pt x="0" y="0"/>
                  </a:moveTo>
                  <a:lnTo>
                    <a:pt x="453" y="438"/>
                  </a:lnTo>
                  <a:lnTo>
                    <a:pt x="1005" y="438"/>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94" name="Text Box 74"/>
            <p:cNvSpPr txBox="1">
              <a:spLocks noChangeArrowheads="1"/>
            </p:cNvSpPr>
            <p:nvPr/>
          </p:nvSpPr>
          <p:spPr bwMode="auto">
            <a:xfrm>
              <a:off x="5424" y="6099"/>
              <a:ext cx="684" cy="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t>9</a:t>
              </a:r>
            </a:p>
          </p:txBody>
        </p:sp>
        <p:sp>
          <p:nvSpPr>
            <p:cNvPr id="5195" name="Text Box 75"/>
            <p:cNvSpPr txBox="1">
              <a:spLocks noChangeArrowheads="1"/>
            </p:cNvSpPr>
            <p:nvPr/>
          </p:nvSpPr>
          <p:spPr bwMode="auto">
            <a:xfrm>
              <a:off x="5301" y="6669"/>
              <a:ext cx="807" cy="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t>10</a:t>
              </a:r>
            </a:p>
          </p:txBody>
        </p:sp>
        <p:sp>
          <p:nvSpPr>
            <p:cNvPr id="5196" name="Text Box 76"/>
            <p:cNvSpPr txBox="1">
              <a:spLocks noChangeArrowheads="1"/>
            </p:cNvSpPr>
            <p:nvPr/>
          </p:nvSpPr>
          <p:spPr bwMode="auto">
            <a:xfrm>
              <a:off x="5349" y="7182"/>
              <a:ext cx="807" cy="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t>11</a:t>
              </a:r>
            </a:p>
          </p:txBody>
        </p:sp>
        <p:sp>
          <p:nvSpPr>
            <p:cNvPr id="5197" name="Text Box 77"/>
            <p:cNvSpPr txBox="1">
              <a:spLocks noChangeArrowheads="1"/>
            </p:cNvSpPr>
            <p:nvPr/>
          </p:nvSpPr>
          <p:spPr bwMode="auto">
            <a:xfrm>
              <a:off x="5577" y="7752"/>
              <a:ext cx="807" cy="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t>12</a:t>
              </a:r>
            </a:p>
          </p:txBody>
        </p:sp>
        <p:sp>
          <p:nvSpPr>
            <p:cNvPr id="5198" name="Freeform 78"/>
            <p:cNvSpPr>
              <a:spLocks/>
            </p:cNvSpPr>
            <p:nvPr/>
          </p:nvSpPr>
          <p:spPr bwMode="auto">
            <a:xfrm>
              <a:off x="5187" y="8184"/>
              <a:ext cx="1005" cy="438"/>
            </a:xfrm>
            <a:custGeom>
              <a:avLst/>
              <a:gdLst>
                <a:gd name="T0" fmla="*/ 0 w 1005"/>
                <a:gd name="T1" fmla="*/ 0 h 438"/>
                <a:gd name="T2" fmla="*/ 453 w 1005"/>
                <a:gd name="T3" fmla="*/ 438 h 438"/>
                <a:gd name="T4" fmla="*/ 1005 w 1005"/>
                <a:gd name="T5" fmla="*/ 438 h 438"/>
              </a:gdLst>
              <a:ahLst/>
              <a:cxnLst>
                <a:cxn ang="0">
                  <a:pos x="T0" y="T1"/>
                </a:cxn>
                <a:cxn ang="0">
                  <a:pos x="T2" y="T3"/>
                </a:cxn>
                <a:cxn ang="0">
                  <a:pos x="T4" y="T5"/>
                </a:cxn>
              </a:cxnLst>
              <a:rect l="0" t="0" r="r" b="b"/>
              <a:pathLst>
                <a:path w="1005" h="438">
                  <a:moveTo>
                    <a:pt x="0" y="0"/>
                  </a:moveTo>
                  <a:lnTo>
                    <a:pt x="453" y="438"/>
                  </a:lnTo>
                  <a:lnTo>
                    <a:pt x="1005" y="438"/>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99" name="Text Box 79"/>
            <p:cNvSpPr txBox="1">
              <a:spLocks noChangeArrowheads="1"/>
            </p:cNvSpPr>
            <p:nvPr/>
          </p:nvSpPr>
          <p:spPr bwMode="auto">
            <a:xfrm>
              <a:off x="5577" y="8202"/>
              <a:ext cx="807" cy="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sz="1600" b="1"/>
                <a:t>13</a:t>
              </a:r>
            </a:p>
          </p:txBody>
        </p:sp>
      </p:grpSp>
      <p:graphicFrame>
        <p:nvGraphicFramePr>
          <p:cNvPr id="5200" name="Object 80"/>
          <p:cNvGraphicFramePr>
            <a:graphicFrameLocks noChangeAspect="1"/>
          </p:cNvGraphicFramePr>
          <p:nvPr/>
        </p:nvGraphicFramePr>
        <p:xfrm>
          <a:off x="4119563" y="2063750"/>
          <a:ext cx="4257675" cy="4381500"/>
        </p:xfrm>
        <a:graphic>
          <a:graphicData uri="http://schemas.openxmlformats.org/presentationml/2006/ole">
            <mc:AlternateContent xmlns:mc="http://schemas.openxmlformats.org/markup-compatibility/2006">
              <mc:Choice xmlns:v="urn:schemas-microsoft-com:vml" Requires="v">
                <p:oleObj spid="_x0000_s5203" name="Документ" r:id="rId8" imgW="4257720" imgH="4381560" progId="Word.Document.8">
                  <p:embed/>
                </p:oleObj>
              </mc:Choice>
              <mc:Fallback>
                <p:oleObj name="Документ" r:id="rId8" imgW="4257720" imgH="4381560" progId="Word.Document.8">
                  <p:embed/>
                  <p:pic>
                    <p:nvPicPr>
                      <p:cNvPr id="0" name="Object 8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19563" y="2063750"/>
                        <a:ext cx="4257675" cy="438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02" name="Object 6"/>
          <p:cNvGraphicFramePr>
            <a:graphicFrameLocks noChangeAspect="1"/>
          </p:cNvGraphicFramePr>
          <p:nvPr/>
        </p:nvGraphicFramePr>
        <p:xfrm>
          <a:off x="304800" y="152400"/>
          <a:ext cx="8628063" cy="846138"/>
        </p:xfrm>
        <a:graphic>
          <a:graphicData uri="http://schemas.openxmlformats.org/presentationml/2006/ole">
            <mc:AlternateContent xmlns:mc="http://schemas.openxmlformats.org/markup-compatibility/2006">
              <mc:Choice xmlns:v="urn:schemas-microsoft-com:vml" Requires="v">
                <p:oleObj spid="_x0000_s4824" name="Документ" r:id="rId3" imgW="8626320" imgH="847080" progId="Word.Document.8">
                  <p:embed/>
                </p:oleObj>
              </mc:Choice>
              <mc:Fallback>
                <p:oleObj name="Документ" r:id="rId3" imgW="8626320" imgH="847080" progId="Word.Document.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52400"/>
                        <a:ext cx="8628063" cy="84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03" name="Object 7"/>
          <p:cNvGraphicFramePr>
            <a:graphicFrameLocks noChangeAspect="1"/>
          </p:cNvGraphicFramePr>
          <p:nvPr/>
        </p:nvGraphicFramePr>
        <p:xfrm>
          <a:off x="271463" y="915988"/>
          <a:ext cx="8858250" cy="531812"/>
        </p:xfrm>
        <a:graphic>
          <a:graphicData uri="http://schemas.openxmlformats.org/presentationml/2006/ole">
            <mc:AlternateContent xmlns:mc="http://schemas.openxmlformats.org/markup-compatibility/2006">
              <mc:Choice xmlns:v="urn:schemas-microsoft-com:vml" Requires="v">
                <p:oleObj spid="_x0000_s4825" name="Документ" r:id="rId5" imgW="8864640" imgH="532080" progId="Word.Document.8">
                  <p:embed/>
                </p:oleObj>
              </mc:Choice>
              <mc:Fallback>
                <p:oleObj name="Документ" r:id="rId5" imgW="8864640" imgH="532080" progId="Word.Document.8">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1463" y="915988"/>
                        <a:ext cx="8858250"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4" name="Text Box 8"/>
          <p:cNvSpPr txBox="1">
            <a:spLocks noChangeArrowheads="1"/>
          </p:cNvSpPr>
          <p:nvPr/>
        </p:nvSpPr>
        <p:spPr bwMode="auto">
          <a:xfrm>
            <a:off x="3124200" y="1447800"/>
            <a:ext cx="3048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b="1"/>
              <a:t>Experimental stand</a:t>
            </a:r>
          </a:p>
        </p:txBody>
      </p:sp>
      <p:graphicFrame>
        <p:nvGraphicFramePr>
          <p:cNvPr id="4105" name="Object 9"/>
          <p:cNvGraphicFramePr>
            <a:graphicFrameLocks noChangeAspect="1"/>
          </p:cNvGraphicFramePr>
          <p:nvPr/>
        </p:nvGraphicFramePr>
        <p:xfrm>
          <a:off x="762000" y="5410200"/>
          <a:ext cx="7999413" cy="5259388"/>
        </p:xfrm>
        <a:graphic>
          <a:graphicData uri="http://schemas.openxmlformats.org/presentationml/2006/ole">
            <mc:AlternateContent xmlns:mc="http://schemas.openxmlformats.org/markup-compatibility/2006">
              <mc:Choice xmlns:v="urn:schemas-microsoft-com:vml" Requires="v">
                <p:oleObj spid="_x0000_s4826" name="Документ" r:id="rId7" imgW="7997040" imgH="5259240" progId="Word.Document.8">
                  <p:embed/>
                </p:oleObj>
              </mc:Choice>
              <mc:Fallback>
                <p:oleObj name="Документ" r:id="rId7" imgW="7997040" imgH="5259240" progId="Word.Document.8">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000" y="5410200"/>
                        <a:ext cx="7999413" cy="525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4823" name="Picture 727"/>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752600" y="1828800"/>
            <a:ext cx="5564188" cy="355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50" name="Object 6"/>
          <p:cNvGraphicFramePr>
            <a:graphicFrameLocks noChangeAspect="1"/>
          </p:cNvGraphicFramePr>
          <p:nvPr/>
        </p:nvGraphicFramePr>
        <p:xfrm>
          <a:off x="304800" y="152400"/>
          <a:ext cx="8628063" cy="846138"/>
        </p:xfrm>
        <a:graphic>
          <a:graphicData uri="http://schemas.openxmlformats.org/presentationml/2006/ole">
            <mc:AlternateContent xmlns:mc="http://schemas.openxmlformats.org/markup-compatibility/2006">
              <mc:Choice xmlns:v="urn:schemas-microsoft-com:vml" Requires="v">
                <p:oleObj spid="_x0000_s6158" name="Документ" r:id="rId3" imgW="8626320" imgH="847080" progId="Word.Document.8">
                  <p:embed/>
                </p:oleObj>
              </mc:Choice>
              <mc:Fallback>
                <p:oleObj name="Документ" r:id="rId3" imgW="8626320" imgH="847080" progId="Word.Document.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52400"/>
                        <a:ext cx="8628063" cy="84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51" name="Object 7"/>
          <p:cNvGraphicFramePr>
            <a:graphicFrameLocks noChangeAspect="1"/>
          </p:cNvGraphicFramePr>
          <p:nvPr/>
        </p:nvGraphicFramePr>
        <p:xfrm>
          <a:off x="271463" y="915988"/>
          <a:ext cx="8858250" cy="531812"/>
        </p:xfrm>
        <a:graphic>
          <a:graphicData uri="http://schemas.openxmlformats.org/presentationml/2006/ole">
            <mc:AlternateContent xmlns:mc="http://schemas.openxmlformats.org/markup-compatibility/2006">
              <mc:Choice xmlns:v="urn:schemas-microsoft-com:vml" Requires="v">
                <p:oleObj spid="_x0000_s6159" name="Документ" r:id="rId5" imgW="8864640" imgH="532080" progId="Word.Document.8">
                  <p:embed/>
                </p:oleObj>
              </mc:Choice>
              <mc:Fallback>
                <p:oleObj name="Документ" r:id="rId5" imgW="8864640" imgH="532080" progId="Word.Document.8">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1463" y="915988"/>
                        <a:ext cx="8858250"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53" name="Text Box 9"/>
          <p:cNvSpPr txBox="1">
            <a:spLocks noChangeArrowheads="1"/>
          </p:cNvSpPr>
          <p:nvPr/>
        </p:nvSpPr>
        <p:spPr bwMode="auto">
          <a:xfrm>
            <a:off x="3581400" y="1524000"/>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t>Test conduct</a:t>
            </a:r>
          </a:p>
        </p:txBody>
      </p:sp>
      <p:graphicFrame>
        <p:nvGraphicFramePr>
          <p:cNvPr id="6156" name="Object 12"/>
          <p:cNvGraphicFramePr>
            <a:graphicFrameLocks noChangeAspect="1"/>
          </p:cNvGraphicFramePr>
          <p:nvPr/>
        </p:nvGraphicFramePr>
        <p:xfrm>
          <a:off x="1682750" y="1752600"/>
          <a:ext cx="5099050" cy="4887913"/>
        </p:xfrm>
        <a:graphic>
          <a:graphicData uri="http://schemas.openxmlformats.org/presentationml/2006/ole">
            <mc:AlternateContent xmlns:mc="http://schemas.openxmlformats.org/markup-compatibility/2006">
              <mc:Choice xmlns:v="urn:schemas-microsoft-com:vml" Requires="v">
                <p:oleObj spid="_x0000_s6160" name="Лист" r:id="rId7" imgW="9239549" imgH="5753423" progId="Excel.Sheet.8">
                  <p:embed/>
                </p:oleObj>
              </mc:Choice>
              <mc:Fallback>
                <p:oleObj name="Лист" r:id="rId7" imgW="9239549" imgH="5753423" progId="Excel.Sheet.8">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r="35066"/>
                      <a:stretch>
                        <a:fillRect/>
                      </a:stretch>
                    </p:blipFill>
                    <p:spPr bwMode="auto">
                      <a:xfrm>
                        <a:off x="1682750" y="1752600"/>
                        <a:ext cx="5099050" cy="488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57" name="Text Box 13"/>
          <p:cNvSpPr txBox="1">
            <a:spLocks noChangeArrowheads="1"/>
          </p:cNvSpPr>
          <p:nvPr/>
        </p:nvSpPr>
        <p:spPr bwMode="auto">
          <a:xfrm>
            <a:off x="5089525" y="2327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4" name="Object 6"/>
          <p:cNvGraphicFramePr>
            <a:graphicFrameLocks noChangeAspect="1"/>
          </p:cNvGraphicFramePr>
          <p:nvPr/>
        </p:nvGraphicFramePr>
        <p:xfrm>
          <a:off x="304800" y="152400"/>
          <a:ext cx="8628063" cy="846138"/>
        </p:xfrm>
        <a:graphic>
          <a:graphicData uri="http://schemas.openxmlformats.org/presentationml/2006/ole">
            <mc:AlternateContent xmlns:mc="http://schemas.openxmlformats.org/markup-compatibility/2006">
              <mc:Choice xmlns:v="urn:schemas-microsoft-com:vml" Requires="v">
                <p:oleObj spid="_x0000_s7179" name="Документ" r:id="rId3" imgW="8626320" imgH="847080" progId="Word.Document.8">
                  <p:embed/>
                </p:oleObj>
              </mc:Choice>
              <mc:Fallback>
                <p:oleObj name="Документ" r:id="rId3" imgW="8626320" imgH="847080" progId="Word.Document.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52400"/>
                        <a:ext cx="8628063" cy="84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5" name="Object 7"/>
          <p:cNvGraphicFramePr>
            <a:graphicFrameLocks noChangeAspect="1"/>
          </p:cNvGraphicFramePr>
          <p:nvPr/>
        </p:nvGraphicFramePr>
        <p:xfrm>
          <a:off x="271463" y="915988"/>
          <a:ext cx="8858250" cy="531812"/>
        </p:xfrm>
        <a:graphic>
          <a:graphicData uri="http://schemas.openxmlformats.org/presentationml/2006/ole">
            <mc:AlternateContent xmlns:mc="http://schemas.openxmlformats.org/markup-compatibility/2006">
              <mc:Choice xmlns:v="urn:schemas-microsoft-com:vml" Requires="v">
                <p:oleObj spid="_x0000_s7180" name="Документ" r:id="rId5" imgW="8864640" imgH="532080" progId="Word.Document.8">
                  <p:embed/>
                </p:oleObj>
              </mc:Choice>
              <mc:Fallback>
                <p:oleObj name="Документ" r:id="rId5" imgW="8864640" imgH="532080" progId="Word.Document.8">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1463" y="915988"/>
                        <a:ext cx="8858250"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6" name="Text Box 8"/>
          <p:cNvSpPr txBox="1">
            <a:spLocks noChangeArrowheads="1"/>
          </p:cNvSpPr>
          <p:nvPr/>
        </p:nvSpPr>
        <p:spPr bwMode="auto">
          <a:xfrm>
            <a:off x="2057400" y="1660525"/>
            <a:ext cx="4876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b="1"/>
              <a:t>Measured and controlled  parameters</a:t>
            </a:r>
            <a:r>
              <a:rPr lang="ru-RU" sz="2000" b="1"/>
              <a:t>:</a:t>
            </a:r>
            <a:endParaRPr lang="en-US" sz="2000"/>
          </a:p>
        </p:txBody>
      </p:sp>
      <p:sp>
        <p:nvSpPr>
          <p:cNvPr id="7178" name="Text Box 10"/>
          <p:cNvSpPr txBox="1">
            <a:spLocks noChangeArrowheads="1"/>
          </p:cNvSpPr>
          <p:nvPr/>
        </p:nvSpPr>
        <p:spPr bwMode="auto">
          <a:xfrm>
            <a:off x="1066800" y="2193925"/>
            <a:ext cx="6623050"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2">
              <a:buFont typeface="Symbol" pitchFamily="18" charset="2"/>
              <a:buChar char="·"/>
            </a:pPr>
            <a:r>
              <a:rPr lang="ru-RU" sz="2000"/>
              <a:t> </a:t>
            </a:r>
            <a:r>
              <a:rPr lang="en-US" sz="2000"/>
              <a:t>temperature on the cladding and in the central </a:t>
            </a:r>
            <a:br>
              <a:rPr lang="en-US" sz="2000"/>
            </a:br>
            <a:r>
              <a:rPr lang="en-US" sz="2000"/>
              <a:t>   hole at the middle plane of sample;</a:t>
            </a:r>
          </a:p>
          <a:p>
            <a:pPr lvl="2">
              <a:buFont typeface="Symbol" pitchFamily="18" charset="2"/>
              <a:buChar char="·"/>
            </a:pPr>
            <a:r>
              <a:rPr lang="en-US" sz="2000" baseline="30000"/>
              <a:t>  85</a:t>
            </a:r>
            <a:r>
              <a:rPr lang="en-US" sz="2000"/>
              <a:t>Kr activity in argon;</a:t>
            </a:r>
          </a:p>
          <a:p>
            <a:pPr lvl="2">
              <a:buFont typeface="Symbol" pitchFamily="18" charset="2"/>
              <a:buChar char="·"/>
            </a:pPr>
            <a:r>
              <a:rPr lang="en-US" sz="2000"/>
              <a:t> </a:t>
            </a:r>
            <a:r>
              <a:rPr lang="en-US" sz="2000" baseline="30000"/>
              <a:t>134</a:t>
            </a:r>
            <a:r>
              <a:rPr lang="en-US" sz="2000"/>
              <a:t>Xe concentration  in argon;</a:t>
            </a:r>
          </a:p>
          <a:p>
            <a:pPr lvl="2">
              <a:buFont typeface="Symbol" pitchFamily="18" charset="2"/>
              <a:buChar char="·"/>
            </a:pPr>
            <a:r>
              <a:rPr lang="en-US" sz="2000"/>
              <a:t> H</a:t>
            </a:r>
            <a:r>
              <a:rPr lang="en-US" sz="2000" baseline="-25000"/>
              <a:t>2</a:t>
            </a:r>
            <a:r>
              <a:rPr lang="en-US" sz="2000"/>
              <a:t> concentration in argon;</a:t>
            </a:r>
          </a:p>
          <a:p>
            <a:pPr lvl="2">
              <a:buFont typeface="Symbol" pitchFamily="18" charset="2"/>
              <a:buChar char="·"/>
            </a:pPr>
            <a:r>
              <a:rPr lang="en-US" sz="2000"/>
              <a:t> argon flow through the working canal ;</a:t>
            </a:r>
          </a:p>
          <a:p>
            <a:pPr lvl="2">
              <a:buFont typeface="Symbol" pitchFamily="18" charset="2"/>
              <a:buChar char="·"/>
            </a:pPr>
            <a:r>
              <a:rPr lang="en-US" sz="2000"/>
              <a:t> argon flow through the inner volume of the sample;</a:t>
            </a:r>
          </a:p>
          <a:p>
            <a:pPr lvl="2">
              <a:buFont typeface="Symbol" pitchFamily="18" charset="2"/>
              <a:buChar char="·"/>
            </a:pPr>
            <a:r>
              <a:rPr lang="en-US" sz="2000"/>
              <a:t> temperature steam-argon mixture in the steam generator;</a:t>
            </a:r>
          </a:p>
          <a:p>
            <a:pPr lvl="2">
              <a:buFont typeface="Symbol" pitchFamily="18" charset="2"/>
              <a:buChar char="·"/>
            </a:pPr>
            <a:r>
              <a:rPr lang="en-US" sz="2000"/>
              <a:t> water flow, </a:t>
            </a:r>
            <a:r>
              <a:rPr lang="ru-RU" sz="2000"/>
              <a:t>incoming</a:t>
            </a:r>
            <a:r>
              <a:rPr lang="en-US" sz="2000"/>
              <a:t> in the flooding tank;</a:t>
            </a:r>
          </a:p>
          <a:p>
            <a:pPr lvl="2">
              <a:buFont typeface="Symbol" pitchFamily="18" charset="2"/>
              <a:buChar char="·"/>
            </a:pPr>
            <a:r>
              <a:rPr lang="en-US" sz="2000"/>
              <a:t> water temperature in the flooding tank;</a:t>
            </a:r>
          </a:p>
          <a:p>
            <a:pPr lvl="2">
              <a:buFont typeface="Symbol" pitchFamily="18" charset="2"/>
              <a:buChar char="·"/>
            </a:pPr>
            <a:r>
              <a:rPr lang="en-US" sz="2000"/>
              <a:t> pressure in the working canal.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8" name="Object 6"/>
          <p:cNvGraphicFramePr>
            <a:graphicFrameLocks noChangeAspect="1"/>
          </p:cNvGraphicFramePr>
          <p:nvPr/>
        </p:nvGraphicFramePr>
        <p:xfrm>
          <a:off x="304800" y="152400"/>
          <a:ext cx="8628063" cy="846138"/>
        </p:xfrm>
        <a:graphic>
          <a:graphicData uri="http://schemas.openxmlformats.org/presentationml/2006/ole">
            <mc:AlternateContent xmlns:mc="http://schemas.openxmlformats.org/markup-compatibility/2006">
              <mc:Choice xmlns:v="urn:schemas-microsoft-com:vml" Requires="v">
                <p:oleObj spid="_x0000_s8202" name="Документ" r:id="rId3" imgW="8626320" imgH="847080" progId="Word.Document.8">
                  <p:embed/>
                </p:oleObj>
              </mc:Choice>
              <mc:Fallback>
                <p:oleObj name="Документ" r:id="rId3" imgW="8626320" imgH="847080" progId="Word.Document.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52400"/>
                        <a:ext cx="8628063" cy="84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199" name="Object 7"/>
          <p:cNvGraphicFramePr>
            <a:graphicFrameLocks noChangeAspect="1"/>
          </p:cNvGraphicFramePr>
          <p:nvPr/>
        </p:nvGraphicFramePr>
        <p:xfrm>
          <a:off x="271463" y="915988"/>
          <a:ext cx="8858250" cy="531812"/>
        </p:xfrm>
        <a:graphic>
          <a:graphicData uri="http://schemas.openxmlformats.org/presentationml/2006/ole">
            <mc:AlternateContent xmlns:mc="http://schemas.openxmlformats.org/markup-compatibility/2006">
              <mc:Choice xmlns:v="urn:schemas-microsoft-com:vml" Requires="v">
                <p:oleObj spid="_x0000_s8203" name="Документ" r:id="rId5" imgW="8864640" imgH="532080" progId="Word.Document.8">
                  <p:embed/>
                </p:oleObj>
              </mc:Choice>
              <mc:Fallback>
                <p:oleObj name="Документ" r:id="rId5" imgW="8864640" imgH="532080" progId="Word.Document.8">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1463" y="915988"/>
                        <a:ext cx="8858250"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200" name="Text Box 8"/>
          <p:cNvSpPr txBox="1">
            <a:spLocks noChangeArrowheads="1"/>
          </p:cNvSpPr>
          <p:nvPr/>
        </p:nvSpPr>
        <p:spPr bwMode="auto">
          <a:xfrm>
            <a:off x="1905000" y="2362200"/>
            <a:ext cx="4876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b="1"/>
              <a:t>Pre- and posttest examination</a:t>
            </a:r>
          </a:p>
        </p:txBody>
      </p:sp>
      <p:sp>
        <p:nvSpPr>
          <p:cNvPr id="8201" name="Text Box 9"/>
          <p:cNvSpPr txBox="1">
            <a:spLocks noChangeArrowheads="1"/>
          </p:cNvSpPr>
          <p:nvPr/>
        </p:nvSpPr>
        <p:spPr bwMode="auto">
          <a:xfrm>
            <a:off x="1752600" y="2819400"/>
            <a:ext cx="5775325"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ru-RU" sz="2000"/>
              <a:t> </a:t>
            </a:r>
            <a:r>
              <a:rPr lang="en-US" sz="2000"/>
              <a:t>gamma-spectrometry of the fuel before and after tests</a:t>
            </a:r>
          </a:p>
          <a:p>
            <a:pPr>
              <a:buFontTx/>
              <a:buChar char="•"/>
            </a:pPr>
            <a:r>
              <a:rPr lang="en-US" sz="2000"/>
              <a:t> pre- and posttest fission gas inventory in the fuel</a:t>
            </a:r>
          </a:p>
          <a:p>
            <a:pPr>
              <a:buFontTx/>
              <a:buChar char="•"/>
            </a:pPr>
            <a:r>
              <a:rPr lang="en-US" sz="2000"/>
              <a:t> ECR  measurements</a:t>
            </a:r>
          </a:p>
          <a:p>
            <a:pPr>
              <a:buFontTx/>
              <a:buChar char="•"/>
            </a:pPr>
            <a:r>
              <a:rPr lang="en-US" sz="2000"/>
              <a:t> metallography</a:t>
            </a:r>
          </a:p>
          <a:p>
            <a:pPr>
              <a:buFontTx/>
              <a:buChar char="•"/>
            </a:pPr>
            <a:r>
              <a:rPr lang="en-US" sz="2000"/>
              <a:t> measurements  of the H</a:t>
            </a:r>
            <a:r>
              <a:rPr lang="en-US" sz="2000" baseline="-25000"/>
              <a:t>2</a:t>
            </a:r>
            <a:r>
              <a:rPr lang="en-US" sz="2000"/>
              <a:t> content in the cladding</a:t>
            </a:r>
          </a:p>
          <a:p>
            <a:pPr>
              <a:buFontTx/>
              <a:buChar char="•"/>
            </a:pPr>
            <a:endParaRPr lang="ru-RU" sz="2000"/>
          </a:p>
        </p:txBody>
      </p:sp>
    </p:spTree>
  </p:cSld>
  <p:clrMapOvr>
    <a:masterClrMapping/>
  </p:clrMapOvr>
</p:sld>
</file>

<file path=ppt/theme/theme1.xml><?xml version="1.0" encoding="utf-8"?>
<a:theme xmlns:a="http://schemas.openxmlformats.org/drawingml/2006/main" name="Larissa">
  <a:themeElements>
    <a:clrScheme name="Lariss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ru-RU" sz="2400" b="0" i="0" u="none" strike="noStrike" cap="none" normalizeH="0" baseline="0" smtClean="0">
            <a:ln>
              <a:noFill/>
            </a:ln>
            <a:solidFill>
              <a:schemeClr val="tx1"/>
            </a:solidFill>
            <a:effectLst/>
            <a:latin typeface="Times New Roman" pitchFamily="18" charset="-5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ru-RU" sz="2400" b="0" i="0" u="none" strike="noStrike" cap="none" normalizeH="0" baseline="0" smtClean="0">
            <a:ln>
              <a:noFill/>
            </a:ln>
            <a:solidFill>
              <a:schemeClr val="tx1"/>
            </a:solidFill>
            <a:effectLst/>
            <a:latin typeface="Times New Roman" pitchFamily="18" charset="-52"/>
          </a:defRPr>
        </a:defPPr>
      </a:lstStyle>
    </a:lnDef>
  </a:objectDefaults>
  <a:extraClrSchemeLst>
    <a:extraClrScheme>
      <a:clrScheme name="Lariss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303</TotalTime>
  <Words>321</Words>
  <Application>Microsoft Office PowerPoint</Application>
  <PresentationFormat>Bildschirmpräsentation (4:3)</PresentationFormat>
  <Paragraphs>59</Paragraphs>
  <Slides>10</Slides>
  <Notes>0</Notes>
  <HiddenSlides>0</HiddenSlides>
  <MMClips>0</MMClips>
  <ScaleCrop>false</ScaleCrop>
  <HeadingPairs>
    <vt:vector size="8" baseType="variant">
      <vt:variant>
        <vt:lpstr>Verwendete Schriftarten</vt:lpstr>
      </vt:variant>
      <vt:variant>
        <vt:i4>2</vt:i4>
      </vt:variant>
      <vt:variant>
        <vt:lpstr>Design</vt:lpstr>
      </vt:variant>
      <vt:variant>
        <vt:i4>1</vt:i4>
      </vt:variant>
      <vt:variant>
        <vt:lpstr>Eingebettete OLE-Server</vt:lpstr>
      </vt:variant>
      <vt:variant>
        <vt:i4>3</vt:i4>
      </vt:variant>
      <vt:variant>
        <vt:lpstr>Folientitel</vt:lpstr>
      </vt:variant>
      <vt:variant>
        <vt:i4>10</vt:i4>
      </vt:variant>
    </vt:vector>
  </HeadingPairs>
  <TitlesOfParts>
    <vt:vector size="16" baseType="lpstr">
      <vt:lpstr>Times New Roman</vt:lpstr>
      <vt:lpstr>Symbol</vt:lpstr>
      <vt:lpstr>Larissa</vt:lpstr>
      <vt:lpstr>Документ Microsoft Word</vt:lpstr>
      <vt:lpstr>КОМПАС-Фрагмент чертежа</vt:lpstr>
      <vt:lpstr>Лист Microsoft Excel</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НИИАР, ОИТ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Заголовок слайда отсутствует</dc:title>
  <dc:creator>Кузмин И.В.</dc:creator>
  <cp:lastModifiedBy>Peters, Ursula</cp:lastModifiedBy>
  <cp:revision>21</cp:revision>
  <dcterms:created xsi:type="dcterms:W3CDTF">2004-09-14T04:16:50Z</dcterms:created>
  <dcterms:modified xsi:type="dcterms:W3CDTF">2012-10-08T17:57:33Z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Status of QUENCH/VVER Project</vt:lpwstr>
  </property>
</Properties>
</file>