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85" r:id="rId5"/>
    <p:sldId id="270" r:id="rId6"/>
    <p:sldId id="259" r:id="rId7"/>
    <p:sldId id="271" r:id="rId8"/>
    <p:sldId id="286" r:id="rId9"/>
    <p:sldId id="287" r:id="rId10"/>
    <p:sldId id="288" r:id="rId11"/>
    <p:sldId id="289" r:id="rId12"/>
    <p:sldId id="284" r:id="rId13"/>
    <p:sldId id="260" r:id="rId14"/>
    <p:sldId id="290" r:id="rId15"/>
    <p:sldId id="291" r:id="rId16"/>
    <p:sldId id="276" r:id="rId17"/>
    <p:sldId id="278" r:id="rId18"/>
    <p:sldId id="279" r:id="rId19"/>
    <p:sldId id="280" r:id="rId20"/>
    <p:sldId id="283" r:id="rId2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3300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17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84A809-ACA6-40AD-BD9D-BB404663546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6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B3F8D-B09D-4453-B43E-B5694B4CCBC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9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CBE7D-A74E-4A7A-A42D-449A431DA50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9E6F6-2628-4412-A856-6322DD6D513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0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4B8EF-F4E6-4258-B94B-7F855F8C976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9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967A-D8F7-4272-9DE0-2B29BD06E47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0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04F00-CBB3-4A60-8B44-67EC45CBBB6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5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1892F-EEFD-4227-8F3B-8B229086301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425F-0B60-4CD8-A109-3657C617B3C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4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C1EC2-03EB-416D-ABA9-C955CDAE2CF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6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2EA63-3DD0-430A-8EDF-FEACE46091E7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1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0C0C0-10F8-4B39-B145-3FC81D872F1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9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0B26-20AC-4D42-9232-BCEAAAB84E8D}" type="slidenum">
              <a:rPr lang="ru-RU"/>
              <a:pPr/>
              <a:t>‹Nr.›</a:t>
            </a:fld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03225" y="1000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 </a:t>
            </a:r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73038"/>
            <a:ext cx="7635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8th CEG-SAM Meeting 	          </a:t>
            </a:r>
            <a:r>
              <a:rPr lang="en-US" sz="1600">
                <a:cs typeface="Arial" charset="0"/>
              </a:rPr>
              <a:t>Podolsk	     September 14-16, 2005</a:t>
            </a:r>
            <a:endParaRPr lang="ru-RU" sz="1600">
              <a:cs typeface="Arial" charset="0"/>
            </a:endParaRPr>
          </a:p>
        </p:txBody>
      </p:sp>
      <p:pic>
        <p:nvPicPr>
          <p:cNvPr id="1049" name="Picture 25" descr="\\Mom\picture\Znak_RIAR\Znak_RIAR_цв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195263"/>
            <a:ext cx="825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.wmf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.wmf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png"/><Relationship Id="rId9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46100" y="1520825"/>
            <a:ext cx="81534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3000" b="1">
              <a:solidFill>
                <a:srgbClr val="CC0000"/>
              </a:solidFill>
            </a:endParaRPr>
          </a:p>
          <a:p>
            <a:pPr algn="ctr"/>
            <a:r>
              <a:rPr lang="ru-RU" sz="3500" b="1">
                <a:solidFill>
                  <a:srgbClr val="CC0000"/>
                </a:solidFill>
              </a:rPr>
              <a:t>“Examination of VVER </a:t>
            </a:r>
            <a:br>
              <a:rPr lang="ru-RU" sz="3500" b="1">
                <a:solidFill>
                  <a:srgbClr val="CC0000"/>
                </a:solidFill>
              </a:rPr>
            </a:br>
            <a:r>
              <a:rPr lang="ru-RU" sz="3500" b="1">
                <a:solidFill>
                  <a:srgbClr val="CC0000"/>
                </a:solidFill>
              </a:rPr>
              <a:t>fuel behaviour under </a:t>
            </a:r>
            <a:br>
              <a:rPr lang="ru-RU" sz="3500" b="1">
                <a:solidFill>
                  <a:srgbClr val="CC0000"/>
                </a:solidFill>
              </a:rPr>
            </a:br>
            <a:r>
              <a:rPr lang="ru-RU" sz="3500" b="1">
                <a:solidFill>
                  <a:srgbClr val="CC0000"/>
                </a:solidFill>
              </a:rPr>
              <a:t>severe accident conditions”</a:t>
            </a:r>
          </a:p>
          <a:p>
            <a:pPr algn="ctr"/>
            <a:r>
              <a:rPr lang="en-US" sz="3000" b="1">
                <a:solidFill>
                  <a:srgbClr val="CC0000"/>
                </a:solidFill>
              </a:rPr>
              <a:t> </a:t>
            </a:r>
            <a:r>
              <a:rPr lang="de-DE">
                <a:solidFill>
                  <a:srgbClr val="CC0000"/>
                </a:solidFill>
              </a:rPr>
              <a:t/>
            </a:r>
            <a:br>
              <a:rPr lang="de-DE">
                <a:solidFill>
                  <a:srgbClr val="CC0000"/>
                </a:solidFill>
              </a:rPr>
            </a:br>
            <a:r>
              <a:rPr lang="de-DE">
                <a:solidFill>
                  <a:srgbClr val="CC0000"/>
                </a:solidFill>
              </a:rPr>
              <a:t> </a:t>
            </a:r>
            <a:r>
              <a:rPr lang="ru-RU" sz="3000" b="1">
                <a:solidFill>
                  <a:srgbClr val="CC0000"/>
                </a:solidFill>
              </a:rPr>
              <a:t>Progress report on the project # 1648.2 </a:t>
            </a:r>
            <a:endParaRPr lang="de-DE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endParaRPr lang="de-DE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b="1"/>
              <a:t>Presented by A.Goryachev, RIAR</a:t>
            </a:r>
            <a:endParaRPr lang="ru-RU" sz="1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087438" y="2281238"/>
          <a:ext cx="7172325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Документ" r:id="rId3" imgW="7182000" imgH="2044800" progId="Word.Document.8">
                  <p:embed/>
                </p:oleObj>
              </mc:Choice>
              <mc:Fallback>
                <p:oleObj name="Документ" r:id="rId3" imgW="7182000" imgH="2044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2281238"/>
                        <a:ext cx="7172325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089400" y="4305300"/>
            <a:ext cx="450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33338" y="1109663"/>
            <a:ext cx="5646737" cy="5373687"/>
            <a:chOff x="29" y="499"/>
            <a:chExt cx="3557" cy="3385"/>
          </a:xfrm>
        </p:grpSpPr>
        <p:pic>
          <p:nvPicPr>
            <p:cNvPr id="389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499"/>
              <a:ext cx="3557" cy="3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448" y="2688"/>
              <a:ext cx="293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>
                  <a:latin typeface="Arial" charset="0"/>
                </a:rPr>
                <a:t>   0                     50                  100                 150</a:t>
              </a:r>
              <a:endParaRPr lang="ru-RU"/>
            </a:p>
          </p:txBody>
        </p:sp>
      </p:grp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5329238" y="1092200"/>
          <a:ext cx="3776662" cy="526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Документ" r:id="rId4" imgW="5819040" imgH="8886960" progId="Word.Document.8">
                  <p:embed/>
                </p:oleObj>
              </mc:Choice>
              <mc:Fallback>
                <p:oleObj name="Документ" r:id="rId4" imgW="5819040" imgH="888696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05" t="17822" r="8725" b="4544"/>
                      <a:stretch>
                        <a:fillRect/>
                      </a:stretch>
                    </p:blipFill>
                    <p:spPr bwMode="auto">
                      <a:xfrm>
                        <a:off x="5329238" y="1092200"/>
                        <a:ext cx="3776662" cy="526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879600" y="292100"/>
            <a:ext cx="5372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Temperature gradient along the sample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2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 r="673" b="230"/>
          <a:stretch>
            <a:fillRect/>
          </a:stretch>
        </p:blipFill>
        <p:spPr bwMode="auto">
          <a:xfrm>
            <a:off x="-14288" y="173038"/>
            <a:ext cx="9144001" cy="668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828" name="Group 36"/>
          <p:cNvGrpSpPr>
            <a:grpSpLocks/>
          </p:cNvGrpSpPr>
          <p:nvPr/>
        </p:nvGrpSpPr>
        <p:grpSpPr bwMode="auto">
          <a:xfrm>
            <a:off x="4083050" y="2201863"/>
            <a:ext cx="2497138" cy="336550"/>
            <a:chOff x="2572" y="1387"/>
            <a:chExt cx="1573" cy="212"/>
          </a:xfrm>
        </p:grpSpPr>
        <p:sp>
          <p:nvSpPr>
            <p:cNvPr id="33824" name="Text Box 32"/>
            <p:cNvSpPr txBox="1">
              <a:spLocks noChangeArrowheads="1"/>
            </p:cNvSpPr>
            <p:nvPr/>
          </p:nvSpPr>
          <p:spPr bwMode="auto">
            <a:xfrm>
              <a:off x="2786" y="1387"/>
              <a:ext cx="100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Arial" charset="0"/>
                </a:rPr>
                <a:t>Water injection</a:t>
              </a:r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3718" y="1510"/>
              <a:ext cx="4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 flipH="1">
              <a:off x="2572" y="1510"/>
              <a:ext cx="2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830" name="Group 38"/>
          <p:cNvGrpSpPr>
            <a:grpSpLocks/>
          </p:cNvGrpSpPr>
          <p:nvPr/>
        </p:nvGrpSpPr>
        <p:grpSpPr bwMode="auto">
          <a:xfrm>
            <a:off x="1125538" y="1500188"/>
            <a:ext cx="2381250" cy="336550"/>
            <a:chOff x="709" y="945"/>
            <a:chExt cx="1500" cy="212"/>
          </a:xfrm>
        </p:grpSpPr>
        <p:sp>
          <p:nvSpPr>
            <p:cNvPr id="33823" name="Text Box 31"/>
            <p:cNvSpPr txBox="1">
              <a:spLocks noChangeArrowheads="1"/>
            </p:cNvSpPr>
            <p:nvPr/>
          </p:nvSpPr>
          <p:spPr bwMode="auto">
            <a:xfrm>
              <a:off x="1527" y="945"/>
              <a:ext cx="50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>
                  <a:latin typeface="Arial" charset="0"/>
                </a:rPr>
                <a:t>Steam</a:t>
              </a:r>
            </a:p>
          </p:txBody>
        </p: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>
              <a:off x="709" y="1146"/>
              <a:ext cx="1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317500" y="260350"/>
            <a:ext cx="858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2452688" y="246063"/>
            <a:ext cx="4429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800000"/>
                </a:solidFill>
                <a:latin typeface="Arial" charset="0"/>
              </a:rPr>
              <a:t>Unirradiated sample test diagram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5200650" y="3781425"/>
            <a:ext cx="18954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Pre-oxidation position</a:t>
            </a:r>
            <a:endParaRPr lang="ru-RU" sz="1200" b="1">
              <a:latin typeface="Arial" charset="0"/>
            </a:endParaRP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7286625" y="4752975"/>
            <a:ext cx="13620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Full immersion</a:t>
            </a:r>
            <a:endParaRPr lang="ru-RU" sz="1200" b="1">
              <a:latin typeface="Arial" charset="0"/>
            </a:endParaRP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6924675" y="4057650"/>
            <a:ext cx="15906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Water level touch</a:t>
            </a:r>
            <a:endParaRPr lang="ru-RU" sz="1200" b="1">
              <a:latin typeface="Arial" charset="0"/>
            </a:endParaRPr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 flipH="1">
            <a:off x="6848475" y="4171950"/>
            <a:ext cx="17145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89525" y="232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476500" y="2667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New test regime</a:t>
            </a:r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4900613" y="1143000"/>
          <a:ext cx="3989387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Рисунок" r:id="rId3" imgW="6629400" imgH="4610160" progId="Word.Picture.8">
                  <p:embed/>
                </p:oleObj>
              </mc:Choice>
              <mc:Fallback>
                <p:oleObj name="Рисунок" r:id="rId3" imgW="6629400" imgH="4610160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818" t="5600" r="15262" b="12546"/>
                      <a:stretch>
                        <a:fillRect/>
                      </a:stretch>
                    </p:blipFill>
                    <p:spPr bwMode="auto">
                      <a:xfrm>
                        <a:off x="4900613" y="1143000"/>
                        <a:ext cx="3989387" cy="464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4" name="Group 20"/>
          <p:cNvGrpSpPr>
            <a:grpSpLocks/>
          </p:cNvGrpSpPr>
          <p:nvPr/>
        </p:nvGrpSpPr>
        <p:grpSpPr bwMode="auto">
          <a:xfrm>
            <a:off x="0" y="1825625"/>
            <a:ext cx="4822825" cy="3325813"/>
            <a:chOff x="0" y="1150"/>
            <a:chExt cx="3038" cy="2095"/>
          </a:xfrm>
        </p:grpSpPr>
        <p:graphicFrame>
          <p:nvGraphicFramePr>
            <p:cNvPr id="6156" name="Object 12"/>
            <p:cNvGraphicFramePr>
              <a:graphicFrameLocks noChangeAspect="1"/>
            </p:cNvGraphicFramePr>
            <p:nvPr/>
          </p:nvGraphicFramePr>
          <p:xfrm>
            <a:off x="0" y="1150"/>
            <a:ext cx="3038" cy="2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6" name="Лист" r:id="rId5" imgW="9249303" imgH="5763152" progId="Excel.Sheet.8">
                    <p:embed/>
                  </p:oleObj>
                </mc:Choice>
                <mc:Fallback>
                  <p:oleObj name="Лист" r:id="rId5" imgW="9249303" imgH="5763152" progId="Excel.Sheet.8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23584" b="15329"/>
                        <a:stretch>
                          <a:fillRect/>
                        </a:stretch>
                      </p:blipFill>
                      <p:spPr bwMode="auto">
                        <a:xfrm>
                          <a:off x="0" y="1150"/>
                          <a:ext cx="3038" cy="20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532" y="2708"/>
              <a:ext cx="919" cy="106"/>
            </a:xfrm>
            <a:prstGeom prst="rect">
              <a:avLst/>
            </a:prstGeom>
            <a:solidFill>
              <a:srgbClr val="33CCCC">
                <a:alpha val="1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444" y="2342"/>
              <a:ext cx="841" cy="502"/>
            </a:xfrm>
            <a:prstGeom prst="rect">
              <a:avLst/>
            </a:prstGeom>
            <a:solidFill>
              <a:srgbClr val="33CCCC">
                <a:alpha val="1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2278" y="2702"/>
              <a:ext cx="169" cy="118"/>
            </a:xfrm>
            <a:prstGeom prst="rect">
              <a:avLst/>
            </a:prstGeom>
            <a:solidFill>
              <a:srgbClr val="33CCCC">
                <a:alpha val="1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06375" y="912813"/>
          <a:ext cx="8680450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Документ" r:id="rId3" imgW="8425080" imgH="5111640" progId="Word.Document.8">
                  <p:embed/>
                </p:oleObj>
              </mc:Choice>
              <mc:Fallback>
                <p:oleObj name="Документ" r:id="rId3" imgW="8425080" imgH="51116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014" t="-2733" b="-2"/>
                      <a:stretch>
                        <a:fillRect/>
                      </a:stretch>
                    </p:blipFill>
                    <p:spPr bwMode="auto">
                      <a:xfrm>
                        <a:off x="206375" y="912813"/>
                        <a:ext cx="8680450" cy="525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31825" y="1562100"/>
          <a:ext cx="791845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Документ" r:id="rId3" imgW="7726680" imgH="4294080" progId="Word.Document.8">
                  <p:embed/>
                </p:oleObj>
              </mc:Choice>
              <mc:Fallback>
                <p:oleObj name="Документ" r:id="rId3" imgW="7726680" imgH="4294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466" t="-4436" b="8873"/>
                      <a:stretch>
                        <a:fillRect/>
                      </a:stretch>
                    </p:blipFill>
                    <p:spPr bwMode="auto">
                      <a:xfrm>
                        <a:off x="631825" y="1562100"/>
                        <a:ext cx="7918450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870200" y="647700"/>
            <a:ext cx="420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Quench bundle test</a:t>
            </a:r>
            <a:endParaRPr lang="ru-RU" sz="2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20713"/>
            <a:ext cx="6121400" cy="579437"/>
          </a:xfrm>
        </p:spPr>
        <p:txBody>
          <a:bodyPr/>
          <a:lstStyle/>
          <a:p>
            <a:pPr>
              <a:lnSpc>
                <a:spcPct val="55000"/>
              </a:lnSpc>
            </a:pPr>
            <a:r>
              <a:rPr lang="en-GB" sz="2800" b="1">
                <a:solidFill>
                  <a:srgbClr val="A50021"/>
                </a:solidFill>
              </a:rPr>
              <a:t>FA Quench Model</a:t>
            </a:r>
            <a:r>
              <a:rPr lang="en-GB" sz="3600" b="1">
                <a:solidFill>
                  <a:srgbClr val="A50021"/>
                </a:solidFill>
              </a:rPr>
              <a:t/>
            </a:r>
            <a:br>
              <a:rPr lang="en-GB" sz="3600" b="1">
                <a:solidFill>
                  <a:srgbClr val="A50021"/>
                </a:solidFill>
              </a:rPr>
            </a:br>
            <a:r>
              <a:rPr lang="en-GB" sz="3600" b="1">
                <a:solidFill>
                  <a:srgbClr val="A50021"/>
                </a:solidFill>
              </a:rPr>
              <a:t/>
            </a:r>
            <a:br>
              <a:rPr lang="en-GB" sz="3600" b="1">
                <a:solidFill>
                  <a:srgbClr val="A50021"/>
                </a:solidFill>
              </a:rPr>
            </a:br>
            <a:r>
              <a:rPr lang="en-GB" sz="2000">
                <a:solidFill>
                  <a:srgbClr val="A50021"/>
                </a:solidFill>
              </a:rPr>
              <a:t>Development of models and codes to describe VVER core behavior under SA  conditions</a:t>
            </a:r>
            <a:r>
              <a:rPr lang="ru-RU" sz="4000"/>
              <a:t> 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801813"/>
            <a:ext cx="8229600" cy="41005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Development of the requirements to models and codes</a:t>
            </a:r>
            <a:endParaRPr lang="en-US" sz="1800"/>
          </a:p>
          <a:p>
            <a:pPr algn="just">
              <a:lnSpc>
                <a:spcPct val="80000"/>
              </a:lnSpc>
            </a:pPr>
            <a:r>
              <a:rPr lang="en-US" sz="1800"/>
              <a:t>The requirements to the SVECHA code models (mainly concerning the material properties) were elaborated in order to be able to describe VVER reactor behavior under severe accident conditions.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400"/>
              <a:t> </a:t>
            </a:r>
            <a:endParaRPr lang="en-US" sz="1400" b="1"/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800" b="1"/>
              <a:t>Preparation and adaptation of models and codes</a:t>
            </a:r>
            <a:endParaRPr lang="en-US" sz="180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1800"/>
              <a:t>The preliminary stage of the adaptation of the models of high temperature oxidation and mechanical behavior of VVER cladding tubes was performed with respect to:</a:t>
            </a:r>
            <a:endParaRPr lang="en-GB" sz="1800"/>
          </a:p>
          <a:p>
            <a:pPr algn="just">
              <a:lnSpc>
                <a:spcPct val="80000"/>
              </a:lnSpc>
            </a:pPr>
            <a:r>
              <a:rPr lang="en-GB" sz="1800"/>
              <a:t>Comparison of the results obtained during examination of "fresh" and spent claddings;</a:t>
            </a:r>
          </a:p>
          <a:p>
            <a:pPr algn="just">
              <a:lnSpc>
                <a:spcPct val="80000"/>
              </a:lnSpc>
            </a:pPr>
            <a:r>
              <a:rPr lang="en-GB" sz="1800"/>
              <a:t>Development of physical model of time-dependent high temperature cladding oxidation based on the PWR Zry-4 cladding oxidation model developed in IBRAE;</a:t>
            </a:r>
          </a:p>
          <a:p>
            <a:pPr algn="just">
              <a:lnSpc>
                <a:spcPct val="80000"/>
              </a:lnSpc>
            </a:pPr>
            <a:r>
              <a:rPr lang="en-GB" sz="1800"/>
              <a:t>Further development of cladding mechanical behaviour model developed in IBRAE for PWR Zry-4 claddings and application of modified model to describe examined VVER fuel rods.</a:t>
            </a:r>
            <a:r>
              <a:rPr lang="en-US" sz="1800"/>
              <a:t> </a:t>
            </a:r>
            <a:endParaRPr lang="ru-RU" sz="18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09588" y="63627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8th CEG-SAM Meeting 	          </a:t>
            </a:r>
            <a:r>
              <a:rPr lang="en-US" sz="1600">
                <a:cs typeface="Arial" charset="0"/>
              </a:rPr>
              <a:t>Podolsk 		     September 14-16, 2005</a:t>
            </a:r>
            <a:endParaRPr lang="ru-RU" sz="1600">
              <a:cs typeface="Arial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Документ" r:id="rId4" imgW="705600" imgH="715680" progId="Word.Document.8">
                  <p:embed/>
                </p:oleObj>
              </mc:Choice>
              <mc:Fallback>
                <p:oleObj name="Документ" r:id="rId4" imgW="705600" imgH="7156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121400" cy="93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A50021"/>
                </a:solidFill>
              </a:rPr>
              <a:t>Cladding Oxidation Model </a:t>
            </a:r>
            <a:br>
              <a:rPr lang="en-US" sz="2400" b="1">
                <a:solidFill>
                  <a:srgbClr val="A50021"/>
                </a:solidFill>
              </a:rPr>
            </a:b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Adaptation to VVER Materials (1)</a:t>
            </a:r>
            <a:endParaRPr lang="ru-RU" sz="2400">
              <a:solidFill>
                <a:srgbClr val="A50021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578350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5958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82089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Simulation of the </a:t>
            </a:r>
            <a:r>
              <a:rPr lang="en-US">
                <a:sym typeface="Symbol" pitchFamily="18" charset="2"/>
              </a:rPr>
              <a:t>-Zr and ZrO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layers growth kinetics in the RIAR isothermal tests on Zr-1%Nb cladding oxidation in steam at 1000 and 1100</a:t>
            </a:r>
            <a:r>
              <a:rPr lang="en-US" baseline="30000">
                <a:cs typeface="Arial" charset="0"/>
                <a:sym typeface="Symbol" pitchFamily="18" charset="2"/>
              </a:rPr>
              <a:t>o</a:t>
            </a:r>
            <a:r>
              <a:rPr lang="en-US">
                <a:cs typeface="Arial" charset="0"/>
                <a:sym typeface="Symbol" pitchFamily="18" charset="2"/>
              </a:rPr>
              <a:t>C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Документ" r:id="rId6" imgW="705600" imgH="715680" progId="Word.Document.8">
                  <p:embed/>
                </p:oleObj>
              </mc:Choice>
              <mc:Fallback>
                <p:oleObj name="Документ" r:id="rId6" imgW="705600" imgH="7156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60388" y="64262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8th CEG-SAM Meeting 	          </a:t>
            </a:r>
            <a:r>
              <a:rPr lang="en-US" sz="1600">
                <a:cs typeface="Arial" charset="0"/>
              </a:rPr>
              <a:t>Podolsk 		     September 14-16, 2005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121400" cy="93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A50021"/>
                </a:solidFill>
              </a:rPr>
              <a:t>Cladding Oxidation Model </a:t>
            </a:r>
            <a:br>
              <a:rPr lang="en-US" sz="2400" b="1">
                <a:solidFill>
                  <a:srgbClr val="A50021"/>
                </a:solidFill>
              </a:rPr>
            </a:b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Adaptation to VVER Materials (2)</a:t>
            </a:r>
            <a:endParaRPr lang="ru-RU" sz="2400">
              <a:solidFill>
                <a:srgbClr val="A50021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59581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341438"/>
            <a:ext cx="4624387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9750" y="4941888"/>
            <a:ext cx="82089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Simulation of the </a:t>
            </a:r>
            <a:r>
              <a:rPr lang="en-US">
                <a:sym typeface="Symbol" pitchFamily="18" charset="2"/>
              </a:rPr>
              <a:t>-Zr and ZrO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layers growth and weight gain kinetics in the RIAR isothermal tests on Zr-1%Nb cladding oxidation in steam at 1200</a:t>
            </a:r>
            <a:r>
              <a:rPr lang="en-US" baseline="30000">
                <a:cs typeface="Arial" charset="0"/>
                <a:sym typeface="Symbol" pitchFamily="18" charset="2"/>
              </a:rPr>
              <a:t>o</a:t>
            </a:r>
            <a:r>
              <a:rPr lang="en-US">
                <a:cs typeface="Arial" charset="0"/>
                <a:sym typeface="Symbol" pitchFamily="18" charset="2"/>
              </a:rPr>
              <a:t>C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Документ" r:id="rId6" imgW="705600" imgH="715680" progId="Word.Document.8">
                  <p:embed/>
                </p:oleObj>
              </mc:Choice>
              <mc:Fallback>
                <p:oleObj name="Документ" r:id="rId6" imgW="705600" imgH="7156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60388" y="6467475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8th CEG-SAM Meeting 	          </a:t>
            </a:r>
            <a:r>
              <a:rPr lang="en-US" sz="1600">
                <a:cs typeface="Arial" charset="0"/>
              </a:rPr>
              <a:t>Podolsk 		     September 14-16, 2005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50825" y="1916113"/>
          <a:ext cx="4260850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Документ" r:id="rId3" imgW="5697720" imgH="3559680" progId="Word.Document.8">
                  <p:embed/>
                </p:oleObj>
              </mc:Choice>
              <mc:Fallback>
                <p:oleObj name="Документ" r:id="rId3" imgW="5697720" imgH="35596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4260850" cy="295116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CFEB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643438" y="1916113"/>
          <a:ext cx="42291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Документ" r:id="rId5" imgW="5585498" imgH="3541879" progId="Word.Document.8">
                  <p:embed/>
                </p:oleObj>
              </mc:Choice>
              <mc:Fallback>
                <p:oleObj name="Документ" r:id="rId5" imgW="5585498" imgH="35418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16113"/>
                        <a:ext cx="4229100" cy="295275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121400" cy="939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A50021"/>
                </a:solidFill>
              </a:rPr>
              <a:t>Cladding Oxidation Model </a:t>
            </a:r>
            <a:br>
              <a:rPr lang="en-US" sz="2400" b="1">
                <a:solidFill>
                  <a:srgbClr val="A50021"/>
                </a:solidFill>
              </a:rPr>
            </a:b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Adaptation to VVER Materials (3)</a:t>
            </a:r>
            <a:endParaRPr lang="ru-RU" sz="2400">
              <a:solidFill>
                <a:srgbClr val="A50021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Calculated oxygen diffusion coefficients in </a:t>
            </a:r>
            <a:r>
              <a:rPr lang="en-US">
                <a:sym typeface="Symbol" pitchFamily="18" charset="2"/>
              </a:rPr>
              <a:t>-Zr and ZrO</a:t>
            </a:r>
            <a:r>
              <a:rPr lang="en-US" baseline="-25000">
                <a:sym typeface="Symbol" pitchFamily="18" charset="2"/>
              </a:rPr>
              <a:t>2 </a:t>
            </a:r>
            <a:r>
              <a:rPr lang="en-US">
                <a:sym typeface="Symbol" pitchFamily="18" charset="2"/>
              </a:rPr>
              <a:t>phases of Zr-1%Nb and Zry cladding materials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Документ" r:id="rId8" imgW="705600" imgH="715680" progId="Word.Document.8">
                  <p:embed/>
                </p:oleObj>
              </mc:Choice>
              <mc:Fallback>
                <p:oleObj name="Документ" r:id="rId8" imgW="705600" imgH="7156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36588" y="6416675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8th CEG-SAM Meeting 	          </a:t>
            </a:r>
            <a:r>
              <a:rPr lang="en-US" sz="1600">
                <a:cs typeface="Arial" charset="0"/>
              </a:rPr>
              <a:t>Podolsk 		     September 14-16, 2005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81000" y="1752600"/>
            <a:ext cx="77724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</a:rPr>
              <a:t> Study of the spent fuel rod segments behavior under reflood conditions.</a:t>
            </a:r>
          </a:p>
          <a:p>
            <a:pPr>
              <a:buFontTx/>
              <a:buChar char="•"/>
            </a:pPr>
            <a:r>
              <a:rPr lang="en-GB" sz="600">
                <a:solidFill>
                  <a:srgbClr val="000000"/>
                </a:solidFill>
              </a:rPr>
              <a:t> </a:t>
            </a:r>
            <a:endParaRPr lang="en-GB" sz="10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</a:rPr>
              <a:t> Integral experiment of QUENCH type using model bundle with 31 VVER fuel rod simulators. </a:t>
            </a:r>
          </a:p>
          <a:p>
            <a:pPr>
              <a:buFontTx/>
              <a:buChar char="•"/>
            </a:pPr>
            <a:endParaRPr lang="en-GB" sz="6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000000"/>
                </a:solidFill>
              </a:rPr>
              <a:t> Development of models and codes to describe VVER core behavior under severe accident conditions (“quench” stage)</a:t>
            </a:r>
            <a:r>
              <a:rPr lang="en-GB">
                <a:solidFill>
                  <a:srgbClr val="CC0000"/>
                </a:solidFill>
              </a:rPr>
              <a:t>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00200" y="852488"/>
            <a:ext cx="586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1648.2 Project ISTC structure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95300" y="5181600"/>
            <a:ext cx="770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0000"/>
                </a:solidFill>
              </a:rPr>
              <a:t>Involved Institutions: </a:t>
            </a:r>
            <a:r>
              <a:rPr lang="ru-RU" b="1">
                <a:solidFill>
                  <a:srgbClr val="CC0000"/>
                </a:solidFill>
              </a:rPr>
              <a:t> </a:t>
            </a:r>
            <a:r>
              <a:rPr lang="en-GB" sz="1400"/>
              <a:t>RIAR, IBRAE, JSC MSZ, </a:t>
            </a:r>
            <a:r>
              <a:rPr lang="de-DE" sz="1400">
                <a:solidFill>
                  <a:srgbClr val="000000"/>
                </a:solidFill>
              </a:rPr>
              <a:t>FZK, </a:t>
            </a:r>
            <a:r>
              <a:rPr lang="en-GB" sz="1400">
                <a:solidFill>
                  <a:srgbClr val="000000"/>
                </a:solidFill>
              </a:rPr>
              <a:t>IRSN, </a:t>
            </a:r>
            <a:r>
              <a:rPr lang="de-DE" sz="1400">
                <a:solidFill>
                  <a:srgbClr val="000000"/>
                </a:solidFill>
              </a:rPr>
              <a:t>JRC-ITU, </a:t>
            </a:r>
            <a:r>
              <a:rPr lang="en-GB" sz="1400"/>
              <a:t>CEA/DEN/DSNI</a:t>
            </a:r>
            <a:r>
              <a:rPr lang="en-GB" sz="1800"/>
              <a:t>                                    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>
            <p:ph type="body" idx="1"/>
          </p:nvPr>
        </p:nvSpPr>
        <p:spPr>
          <a:xfrm>
            <a:off x="228600" y="1447800"/>
            <a:ext cx="8596313" cy="53340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algn="ctr" defTabSz="762000">
              <a:buFontTx/>
              <a:buNone/>
            </a:pPr>
            <a:r>
              <a:rPr lang="en-US" sz="2400"/>
              <a:t>RIAR Tests on Zr-1%Nb Cladding Ballooning</a:t>
            </a:r>
            <a:endParaRPr lang="ru-RU" sz="2000"/>
          </a:p>
          <a:p>
            <a:pPr algn="ctr" defTabSz="762000">
              <a:lnSpc>
                <a:spcPct val="160000"/>
              </a:lnSpc>
              <a:buFontTx/>
              <a:buNone/>
            </a:pPr>
            <a:endParaRPr lang="ru-RU" sz="2400">
              <a:solidFill>
                <a:srgbClr val="A5002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6121400" cy="939800"/>
          </a:xfrm>
          <a:noFill/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A50021"/>
                </a:solidFill>
              </a:rPr>
              <a:t>Cladding Deformation Model </a:t>
            </a:r>
            <a:br>
              <a:rPr lang="en-US" sz="2400" b="1">
                <a:solidFill>
                  <a:srgbClr val="A50021"/>
                </a:solidFill>
              </a:rPr>
            </a:b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>
                <a:solidFill>
                  <a:srgbClr val="A50021"/>
                </a:solidFill>
              </a:rPr>
              <a:t>Adaptation to VVER Materials</a:t>
            </a:r>
            <a:endParaRPr lang="ru-RU" sz="2400">
              <a:solidFill>
                <a:srgbClr val="A50021"/>
              </a:solidFill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648200" y="2284413"/>
          <a:ext cx="4329113" cy="396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Image" r:id="rId3" imgW="5642076" imgH="5171903" progId="Photoshop.Image.5">
                  <p:embed/>
                </p:oleObj>
              </mc:Choice>
              <mc:Fallback>
                <p:oleObj name="Image" r:id="rId3" imgW="5642076" imgH="5171903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40" t="2924" r="2808" b="1323"/>
                      <a:stretch>
                        <a:fillRect/>
                      </a:stretch>
                    </p:blipFill>
                    <p:spPr bwMode="auto">
                      <a:xfrm>
                        <a:off x="4648200" y="2284413"/>
                        <a:ext cx="4329113" cy="396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52400" y="2330450"/>
          <a:ext cx="4510088" cy="384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Image" r:id="rId5" imgW="6112248" imgH="5171903" progId="Photoshop.Image.5">
                  <p:embed/>
                </p:oleObj>
              </mc:Choice>
              <mc:Fallback>
                <p:oleObj name="Image" r:id="rId5" imgW="6112248" imgH="5171903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6" t="2924" r="2768" b="4247"/>
                      <a:stretch>
                        <a:fillRect/>
                      </a:stretch>
                    </p:blipFill>
                    <p:spPr bwMode="auto">
                      <a:xfrm>
                        <a:off x="152400" y="2330450"/>
                        <a:ext cx="4510088" cy="384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25425"/>
            <a:ext cx="736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8204200" y="238125"/>
          <a:ext cx="6762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Документ" r:id="rId8" imgW="705600" imgH="715680" progId="Word.Document.8">
                  <p:embed/>
                </p:oleObj>
              </mc:Choice>
              <mc:Fallback>
                <p:oleObj name="Документ" r:id="rId8" imgW="705600" imgH="7156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38125"/>
                        <a:ext cx="6762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09588" y="6438900"/>
            <a:ext cx="65817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en-US" sz="1600"/>
              <a:t>8th CEG-SAM Meeting 	          </a:t>
            </a:r>
            <a:r>
              <a:rPr lang="en-US" sz="1600">
                <a:cs typeface="Arial" charset="0"/>
              </a:rPr>
              <a:t>Podolsk 		     September 14-16, 2005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026"/>
          <p:cNvGraphicFramePr>
            <a:graphicFrameLocks noChangeAspect="1"/>
          </p:cNvGraphicFramePr>
          <p:nvPr/>
        </p:nvGraphicFramePr>
        <p:xfrm>
          <a:off x="685800" y="1295400"/>
          <a:ext cx="822960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" name="Документ" r:id="rId3" imgW="8231040" imgH="4905360" progId="Word.Document.8">
                  <p:embed/>
                </p:oleObj>
              </mc:Choice>
              <mc:Fallback>
                <p:oleObj name="Документ" r:id="rId3" imgW="8231040" imgH="4905360" progId="Word.Document.8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822960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1447800" y="266700"/>
            <a:ext cx="6388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000000"/>
                </a:solidFill>
              </a:rPr>
              <a:t>Study of the spent fuel rod segments behavior under reflood conditions.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803275" y="2273300"/>
          <a:ext cx="76898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Документ" r:id="rId3" imgW="7532280" imgH="3335400" progId="Word.Document.8">
                  <p:embed/>
                </p:oleObj>
              </mc:Choice>
              <mc:Fallback>
                <p:oleObj name="Документ" r:id="rId3" imgW="7532280" imgH="3335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451" r="20013" b="20615"/>
                      <a:stretch>
                        <a:fillRect/>
                      </a:stretch>
                    </p:blipFill>
                    <p:spPr bwMode="auto">
                      <a:xfrm>
                        <a:off x="803275" y="2273300"/>
                        <a:ext cx="76898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244600" y="331788"/>
            <a:ext cx="61214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</a:rPr>
              <a:t>Study of the spent fuel rod segments behavior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</a:rPr>
              <a:t> under reflood conditions.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sz="2800" b="1">
                <a:solidFill>
                  <a:srgbClr val="993300"/>
                </a:solidFill>
              </a:rPr>
              <a:t>Stages of work</a:t>
            </a:r>
            <a:endParaRPr lang="ru-RU" sz="2800" b="1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5586413" y="261938"/>
            <a:ext cx="177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Unirradiated Simulator</a:t>
            </a:r>
            <a:endParaRPr lang="en-US" sz="2800" b="1">
              <a:solidFill>
                <a:srgbClr val="CC0000"/>
              </a:solidFill>
            </a:endParaRPr>
          </a:p>
        </p:txBody>
      </p:sp>
      <p:pic>
        <p:nvPicPr>
          <p:cNvPr id="16473" name="Picture 1113" descr="\\Jvv\users\Account\1648.2\Отчетность по проекту 1648.2\Заседания рабочих групп\7th CEG-SAM Meeting March1005 Cologne\ИЛЛЮСТРАЦИИ\образе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984250"/>
            <a:ext cx="1168400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90" name="Picture 1130" descr="\\Jvv\users\Account\1648.2\Отчетность по проекту 1648.2\Заседания рабочих групп\7th CEG-SAM Meeting March1005 Cologne\ИЛЛЮСТРАЦИИ\устано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r="14038"/>
          <a:stretch>
            <a:fillRect/>
          </a:stretch>
        </p:blipFill>
        <p:spPr bwMode="auto">
          <a:xfrm>
            <a:off x="1830388" y="979488"/>
            <a:ext cx="2520950" cy="53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91" name="Text Box 1131"/>
          <p:cNvSpPr txBox="1">
            <a:spLocks noChangeArrowheads="1"/>
          </p:cNvSpPr>
          <p:nvPr/>
        </p:nvSpPr>
        <p:spPr bwMode="auto">
          <a:xfrm>
            <a:off x="1903413" y="431800"/>
            <a:ext cx="227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Test rig furnace</a:t>
            </a:r>
            <a:endParaRPr lang="en-US"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5" name="Object 105"/>
          <p:cNvGraphicFramePr>
            <a:graphicFrameLocks noChangeAspect="1"/>
          </p:cNvGraphicFramePr>
          <p:nvPr/>
        </p:nvGraphicFramePr>
        <p:xfrm>
          <a:off x="4643438" y="177800"/>
          <a:ext cx="4221162" cy="620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8" name="Документ" r:id="rId3" imgW="6047640" imgH="8885160" progId="Word.Document.8">
                  <p:embed/>
                </p:oleObj>
              </mc:Choice>
              <mc:Fallback>
                <p:oleObj name="Документ" r:id="rId3" imgW="6047640" imgH="8885160" progId="Word.Document.8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958" b="4544"/>
                      <a:stretch>
                        <a:fillRect/>
                      </a:stretch>
                    </p:blipFill>
                    <p:spPr bwMode="auto">
                      <a:xfrm>
                        <a:off x="4643438" y="177800"/>
                        <a:ext cx="4221162" cy="620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" name="Object 106"/>
          <p:cNvGraphicFramePr>
            <a:graphicFrameLocks noChangeAspect="1"/>
          </p:cNvGraphicFramePr>
          <p:nvPr/>
        </p:nvGraphicFramePr>
        <p:xfrm>
          <a:off x="85725" y="2308225"/>
          <a:ext cx="4592638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Лист" r:id="rId5" imgW="8629827" imgH="5753392" progId="Excel.Sheet.8">
                  <p:embed/>
                </p:oleObj>
              </mc:Choice>
              <mc:Fallback>
                <p:oleObj name="Лист" r:id="rId5" imgW="8629827" imgH="5753392" progId="Excel.Sheet.8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3587" b="15305"/>
                      <a:stretch>
                        <a:fillRect/>
                      </a:stretch>
                    </p:blipFill>
                    <p:spPr bwMode="auto">
                      <a:xfrm>
                        <a:off x="85725" y="2308225"/>
                        <a:ext cx="4592638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635000" y="17780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Design test regime</a:t>
            </a:r>
            <a:endParaRPr lang="en-US"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1" name="Text Box 243"/>
          <p:cNvSpPr txBox="1">
            <a:spLocks noChangeArrowheads="1"/>
          </p:cNvSpPr>
          <p:nvPr/>
        </p:nvSpPr>
        <p:spPr bwMode="auto">
          <a:xfrm>
            <a:off x="2638425" y="219075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Preoxidation stage</a:t>
            </a:r>
          </a:p>
        </p:txBody>
      </p:sp>
      <p:graphicFrame>
        <p:nvGraphicFramePr>
          <p:cNvPr id="17654" name="Object 246"/>
          <p:cNvGraphicFramePr>
            <a:graphicFrameLocks noChangeAspect="1"/>
          </p:cNvGraphicFramePr>
          <p:nvPr/>
        </p:nvGraphicFramePr>
        <p:xfrm>
          <a:off x="5040313" y="1257300"/>
          <a:ext cx="3989387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" name="Рисунок" r:id="rId3" imgW="6629400" imgH="4610160" progId="Word.Picture.8">
                  <p:embed/>
                </p:oleObj>
              </mc:Choice>
              <mc:Fallback>
                <p:oleObj name="Рисунок" r:id="rId3" imgW="6629400" imgH="4610160" progId="Word.Picture.8">
                  <p:embed/>
                  <p:pic>
                    <p:nvPicPr>
                      <p:cNvPr id="0" name="Object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818" t="5600" r="15262" b="12546"/>
                      <a:stretch>
                        <a:fillRect/>
                      </a:stretch>
                    </p:blipFill>
                    <p:spPr bwMode="auto">
                      <a:xfrm>
                        <a:off x="5040313" y="1257300"/>
                        <a:ext cx="3989387" cy="464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658" name="Group 250"/>
          <p:cNvGrpSpPr>
            <a:grpSpLocks/>
          </p:cNvGrpSpPr>
          <p:nvPr/>
        </p:nvGrpSpPr>
        <p:grpSpPr bwMode="auto">
          <a:xfrm>
            <a:off x="149225" y="2066925"/>
            <a:ext cx="4592638" cy="3168650"/>
            <a:chOff x="94" y="1302"/>
            <a:chExt cx="2893" cy="1996"/>
          </a:xfrm>
        </p:grpSpPr>
        <p:graphicFrame>
          <p:nvGraphicFramePr>
            <p:cNvPr id="17655" name="Object 247"/>
            <p:cNvGraphicFramePr>
              <a:graphicFrameLocks noChangeAspect="1"/>
            </p:cNvGraphicFramePr>
            <p:nvPr/>
          </p:nvGraphicFramePr>
          <p:xfrm>
            <a:off x="94" y="1302"/>
            <a:ext cx="2893" cy="1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0" name="Лист" r:id="rId5" imgW="8629827" imgH="5753392" progId="Excel.Sheet.8">
                    <p:embed/>
                  </p:oleObj>
                </mc:Choice>
                <mc:Fallback>
                  <p:oleObj name="Лист" r:id="rId5" imgW="8629827" imgH="5753392" progId="Excel.Sheet.8">
                    <p:embed/>
                    <p:pic>
                      <p:nvPicPr>
                        <p:cNvPr id="0" name="Object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23587" b="15305"/>
                        <a:stretch>
                          <a:fillRect/>
                        </a:stretch>
                      </p:blipFill>
                      <p:spPr bwMode="auto">
                        <a:xfrm>
                          <a:off x="94" y="1302"/>
                          <a:ext cx="2893" cy="19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657" name="Rectangle 249"/>
            <p:cNvSpPr>
              <a:spLocks noChangeArrowheads="1"/>
            </p:cNvSpPr>
            <p:nvPr/>
          </p:nvSpPr>
          <p:spPr bwMode="auto">
            <a:xfrm>
              <a:off x="1494" y="1830"/>
              <a:ext cx="783" cy="1060"/>
            </a:xfrm>
            <a:prstGeom prst="rect">
              <a:avLst/>
            </a:prstGeom>
            <a:solidFill>
              <a:srgbClr val="33CCCC">
                <a:alpha val="1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121025" y="282575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Heating  stage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040313" y="1257300"/>
          <a:ext cx="3989387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Рисунок" r:id="rId3" imgW="6629400" imgH="4610160" progId="Word.Picture.8">
                  <p:embed/>
                </p:oleObj>
              </mc:Choice>
              <mc:Fallback>
                <p:oleObj name="Рисунок" r:id="rId3" imgW="6629400" imgH="46101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818" t="5600" r="15262" b="12546"/>
                      <a:stretch>
                        <a:fillRect/>
                      </a:stretch>
                    </p:blipFill>
                    <p:spPr bwMode="auto">
                      <a:xfrm>
                        <a:off x="5040313" y="1257300"/>
                        <a:ext cx="3989387" cy="464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0" y="1508125"/>
          <a:ext cx="4935538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Лист" r:id="rId5" imgW="8629827" imgH="5753392" progId="Excel.Sheet.8">
                  <p:embed/>
                </p:oleObj>
              </mc:Choice>
              <mc:Fallback>
                <p:oleObj name="Лист" r:id="rId5" imgW="8629827" imgH="5753392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7883" b="10892"/>
                      <a:stretch>
                        <a:fillRect/>
                      </a:stretch>
                    </p:blipFill>
                    <p:spPr bwMode="auto">
                      <a:xfrm>
                        <a:off x="0" y="1508125"/>
                        <a:ext cx="4935538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863600" y="2673350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2286000" y="2673350"/>
            <a:ext cx="135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367665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3660775" y="2193925"/>
            <a:ext cx="246063" cy="1924050"/>
            <a:chOff x="2306" y="1382"/>
            <a:chExt cx="155" cy="1212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310" y="1630"/>
              <a:ext cx="143" cy="964"/>
            </a:xfrm>
            <a:prstGeom prst="rect">
              <a:avLst/>
            </a:prstGeom>
            <a:solidFill>
              <a:srgbClr val="33CCCC">
                <a:alpha val="1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306" y="1382"/>
              <a:ext cx="155" cy="268"/>
            </a:xfrm>
            <a:prstGeom prst="rect">
              <a:avLst/>
            </a:prstGeom>
            <a:solidFill>
              <a:srgbClr val="33CCCC">
                <a:alpha val="1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352550" y="2406650"/>
            <a:ext cx="469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Ar</a:t>
            </a:r>
            <a:endParaRPr lang="ru-RU" sz="1200" b="1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400300" y="2355850"/>
            <a:ext cx="1117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Ar+ steam</a:t>
            </a:r>
            <a:endParaRPr lang="ru-RU" sz="1200" b="1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619500" y="2673350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Ar</a:t>
            </a:r>
            <a:endParaRPr lang="ru-RU" sz="12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21025" y="282575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Quench stage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5040313" y="1257300"/>
          <a:ext cx="3989387" cy="4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Рисунок" r:id="rId3" imgW="6629400" imgH="4610160" progId="Word.Picture.8">
                  <p:embed/>
                </p:oleObj>
              </mc:Choice>
              <mc:Fallback>
                <p:oleObj name="Рисунок" r:id="rId3" imgW="6629400" imgH="461016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818" t="5600" r="15262" b="12546"/>
                      <a:stretch>
                        <a:fillRect/>
                      </a:stretch>
                    </p:blipFill>
                    <p:spPr bwMode="auto">
                      <a:xfrm>
                        <a:off x="5040313" y="1257300"/>
                        <a:ext cx="3989387" cy="464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0" y="1508125"/>
          <a:ext cx="4935538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Лист" r:id="rId5" imgW="8629827" imgH="5753392" progId="Excel.Sheet.8">
                  <p:embed/>
                </p:oleObj>
              </mc:Choice>
              <mc:Fallback>
                <p:oleObj name="Лист" r:id="rId5" imgW="8629827" imgH="575339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7883" b="10892"/>
                      <a:stretch>
                        <a:fillRect/>
                      </a:stretch>
                    </p:blipFill>
                    <p:spPr bwMode="auto">
                      <a:xfrm>
                        <a:off x="0" y="1508125"/>
                        <a:ext cx="4935538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921125" y="2308225"/>
            <a:ext cx="735013" cy="1797050"/>
          </a:xfrm>
          <a:prstGeom prst="rect">
            <a:avLst/>
          </a:prstGeom>
          <a:solidFill>
            <a:srgbClr val="33CCCC">
              <a:alpha val="1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863600" y="2673350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286000" y="2673350"/>
            <a:ext cx="135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676650" y="2679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med"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352550" y="2406650"/>
            <a:ext cx="469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Ar</a:t>
            </a:r>
            <a:endParaRPr lang="ru-RU" sz="1200" b="1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400300" y="2355850"/>
            <a:ext cx="1117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Ar+ steam</a:t>
            </a:r>
            <a:endParaRPr lang="ru-RU" sz="1200" b="1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619500" y="2673350"/>
            <a:ext cx="35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Arial" charset="0"/>
              </a:rPr>
              <a:t>Ar</a:t>
            </a:r>
            <a:endParaRPr lang="ru-RU" sz="1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399</Words>
  <Application>Microsoft Office PowerPoint</Application>
  <PresentationFormat>Bildschirmpräsentation (4:3)</PresentationFormat>
  <Paragraphs>60</Paragraphs>
  <Slides>20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Times New Roman</vt:lpstr>
      <vt:lpstr>Arial</vt:lpstr>
      <vt:lpstr>Symbol</vt:lpstr>
      <vt:lpstr>Оформление по умолчанию</vt:lpstr>
      <vt:lpstr>Документ Microsoft Word</vt:lpstr>
      <vt:lpstr>Лист Microsoft Excel</vt:lpstr>
      <vt:lpstr>Рисунок Microsoft Word</vt:lpstr>
      <vt:lpstr>Adobe Photoshop 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 Quench Model  Development of models and codes to describe VVER core behavior under SA  conditions  </vt:lpstr>
      <vt:lpstr>Cladding Oxidation Model   Adaptation to VVER Materials (1)</vt:lpstr>
      <vt:lpstr>Cladding Oxidation Model   Adaptation to VVER Materials (2)</vt:lpstr>
      <vt:lpstr>Cladding Oxidation Model   Adaptation to VVER Materials (3)</vt:lpstr>
      <vt:lpstr>Cladding Deformation Model   Adaptation to VVER Materials</vt:lpstr>
    </vt:vector>
  </TitlesOfParts>
  <Company>НИИАР, ОИТ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Кузмин И.В.</dc:creator>
  <cp:lastModifiedBy>Peters, Ursula</cp:lastModifiedBy>
  <cp:revision>109</cp:revision>
  <cp:lastPrinted>2004-10-22T09:26:06Z</cp:lastPrinted>
  <dcterms:created xsi:type="dcterms:W3CDTF">2004-09-14T04:16:50Z</dcterms:created>
  <dcterms:modified xsi:type="dcterms:W3CDTF">2012-10-09T10:22:24Z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Progress report</vt:lpwstr>
  </property>
</Properties>
</file>