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6" r:id="rId2"/>
    <p:sldId id="277" r:id="rId3"/>
    <p:sldId id="257" r:id="rId4"/>
    <p:sldId id="280" r:id="rId5"/>
    <p:sldId id="296" r:id="rId6"/>
    <p:sldId id="263" r:id="rId7"/>
    <p:sldId id="264" r:id="rId8"/>
    <p:sldId id="265" r:id="rId9"/>
    <p:sldId id="281" r:id="rId10"/>
    <p:sldId id="282" r:id="rId11"/>
    <p:sldId id="266" r:id="rId12"/>
    <p:sldId id="284" r:id="rId13"/>
    <p:sldId id="258" r:id="rId14"/>
    <p:sldId id="268" r:id="rId15"/>
    <p:sldId id="285" r:id="rId16"/>
    <p:sldId id="289" r:id="rId17"/>
    <p:sldId id="269" r:id="rId18"/>
    <p:sldId id="272" r:id="rId19"/>
    <p:sldId id="271" r:id="rId20"/>
    <p:sldId id="273" r:id="rId21"/>
    <p:sldId id="286" r:id="rId22"/>
    <p:sldId id="275" r:id="rId23"/>
    <p:sldId id="292" r:id="rId24"/>
    <p:sldId id="290" r:id="rId25"/>
    <p:sldId id="291" r:id="rId26"/>
    <p:sldId id="294" r:id="rId27"/>
    <p:sldId id="287" r:id="rId28"/>
    <p:sldId id="295" r:id="rId29"/>
    <p:sldId id="288" r:id="rId30"/>
  </p:sldIdLst>
  <p:sldSz cx="6858000" cy="9144000" type="screen4x3"/>
  <p:notesSz cx="6858000" cy="9144000"/>
  <p:defaultTextStyle>
    <a:defPPr>
      <a:defRPr lang="ru-RU"/>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9933"/>
    <a:srgbClr val="FF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699" y="926"/>
      </p:cViewPr>
      <p:guideLst>
        <p:guide orient="horz" pos="2880"/>
        <p:guide pos="2160"/>
      </p:guideLst>
    </p:cSldViewPr>
  </p:slideViewPr>
  <p:notesTextViewPr>
    <p:cViewPr>
      <p:scale>
        <a:sx n="100" d="100"/>
        <a:sy n="100" d="100"/>
      </p:scale>
      <p:origin x="0" y="0"/>
    </p:cViewPr>
  </p:notesTextViewPr>
  <p:sorterViewPr>
    <p:cViewPr>
      <p:scale>
        <a:sx n="66" d="100"/>
        <a:sy n="66" d="100"/>
      </p:scale>
      <p:origin x="0" y="22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14350" y="2840038"/>
            <a:ext cx="5829300" cy="1960562"/>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6E629AC9-273A-4307-9CA5-98B280AC50E3}" type="slidenum">
              <a:rPr lang="ru-RU"/>
              <a:pPr/>
              <a:t>‹Nr.›</a:t>
            </a:fld>
            <a:endParaRPr lang="ru-RU"/>
          </a:p>
        </p:txBody>
      </p:sp>
    </p:spTree>
    <p:extLst>
      <p:ext uri="{BB962C8B-B14F-4D97-AF65-F5344CB8AC3E}">
        <p14:creationId xmlns:p14="http://schemas.microsoft.com/office/powerpoint/2010/main" val="381922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28ABAECA-49BD-40BE-9A2A-E3AF8D42C066}" type="slidenum">
              <a:rPr lang="ru-RU"/>
              <a:pPr/>
              <a:t>‹Nr.›</a:t>
            </a:fld>
            <a:endParaRPr lang="ru-RU"/>
          </a:p>
        </p:txBody>
      </p:sp>
    </p:spTree>
    <p:extLst>
      <p:ext uri="{BB962C8B-B14F-4D97-AF65-F5344CB8AC3E}">
        <p14:creationId xmlns:p14="http://schemas.microsoft.com/office/powerpoint/2010/main" val="39479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4886325" y="812800"/>
            <a:ext cx="1457325" cy="73152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14350" y="812800"/>
            <a:ext cx="4219575" cy="73152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B2B2D3D1-0605-4394-BC2F-DED196BA3D63}" type="slidenum">
              <a:rPr lang="ru-RU"/>
              <a:pPr/>
              <a:t>‹Nr.›</a:t>
            </a:fld>
            <a:endParaRPr lang="ru-RU"/>
          </a:p>
        </p:txBody>
      </p:sp>
    </p:spTree>
    <p:extLst>
      <p:ext uri="{BB962C8B-B14F-4D97-AF65-F5344CB8AC3E}">
        <p14:creationId xmlns:p14="http://schemas.microsoft.com/office/powerpoint/2010/main" val="403739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A015924E-6EF7-4C22-9D69-66125F8AE435}" type="slidenum">
              <a:rPr lang="ru-RU"/>
              <a:pPr/>
              <a:t>‹Nr.›</a:t>
            </a:fld>
            <a:endParaRPr lang="ru-RU"/>
          </a:p>
        </p:txBody>
      </p:sp>
    </p:spTree>
    <p:extLst>
      <p:ext uri="{BB962C8B-B14F-4D97-AF65-F5344CB8AC3E}">
        <p14:creationId xmlns:p14="http://schemas.microsoft.com/office/powerpoint/2010/main" val="280587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1338" y="5875338"/>
            <a:ext cx="5829300" cy="1816100"/>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ru-RU"/>
          </a:p>
        </p:txBody>
      </p:sp>
      <p:sp>
        <p:nvSpPr>
          <p:cNvPr id="5" name="Fußzeilenplatzhalter 4"/>
          <p:cNvSpPr>
            <a:spLocks noGrp="1"/>
          </p:cNvSpPr>
          <p:nvPr>
            <p:ph type="ftr" sz="quarter" idx="11"/>
          </p:nvPr>
        </p:nvSpPr>
        <p:spPr/>
        <p:txBody>
          <a:bodyPr/>
          <a:lstStyle>
            <a:lvl1pPr>
              <a:defRPr/>
            </a:lvl1pPr>
          </a:lstStyle>
          <a:p>
            <a:endParaRPr lang="ru-RU"/>
          </a:p>
        </p:txBody>
      </p:sp>
      <p:sp>
        <p:nvSpPr>
          <p:cNvPr id="6" name="Foliennummernplatzhalter 5"/>
          <p:cNvSpPr>
            <a:spLocks noGrp="1"/>
          </p:cNvSpPr>
          <p:nvPr>
            <p:ph type="sldNum" sz="quarter" idx="12"/>
          </p:nvPr>
        </p:nvSpPr>
        <p:spPr/>
        <p:txBody>
          <a:bodyPr/>
          <a:lstStyle>
            <a:lvl1pPr>
              <a:defRPr/>
            </a:lvl1pPr>
          </a:lstStyle>
          <a:p>
            <a:fld id="{8F3542DA-4D71-4317-B59E-AD0F65DAFF9F}" type="slidenum">
              <a:rPr lang="ru-RU"/>
              <a:pPr/>
              <a:t>‹Nr.›</a:t>
            </a:fld>
            <a:endParaRPr lang="ru-RU"/>
          </a:p>
        </p:txBody>
      </p:sp>
    </p:spTree>
    <p:extLst>
      <p:ext uri="{BB962C8B-B14F-4D97-AF65-F5344CB8AC3E}">
        <p14:creationId xmlns:p14="http://schemas.microsoft.com/office/powerpoint/2010/main" val="159427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14350" y="26416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3505200" y="2641600"/>
            <a:ext cx="283845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fld id="{0FF20E6F-0D05-4AD3-87D4-02FA2C3058FF}" type="slidenum">
              <a:rPr lang="ru-RU"/>
              <a:pPr/>
              <a:t>‹Nr.›</a:t>
            </a:fld>
            <a:endParaRPr lang="ru-RU"/>
          </a:p>
        </p:txBody>
      </p:sp>
    </p:spTree>
    <p:extLst>
      <p:ext uri="{BB962C8B-B14F-4D97-AF65-F5344CB8AC3E}">
        <p14:creationId xmlns:p14="http://schemas.microsoft.com/office/powerpoint/2010/main" val="384641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42900" y="366713"/>
            <a:ext cx="6172200" cy="1524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endParaRPr lang="ru-RU"/>
          </a:p>
        </p:txBody>
      </p:sp>
      <p:sp>
        <p:nvSpPr>
          <p:cNvPr id="8" name="Fußzeilenplatzhalter 7"/>
          <p:cNvSpPr>
            <a:spLocks noGrp="1"/>
          </p:cNvSpPr>
          <p:nvPr>
            <p:ph type="ftr" sz="quarter" idx="11"/>
          </p:nvPr>
        </p:nvSpPr>
        <p:spPr/>
        <p:txBody>
          <a:bodyPr/>
          <a:lstStyle>
            <a:lvl1pPr>
              <a:defRPr/>
            </a:lvl1pPr>
          </a:lstStyle>
          <a:p>
            <a:endParaRPr lang="ru-RU"/>
          </a:p>
        </p:txBody>
      </p:sp>
      <p:sp>
        <p:nvSpPr>
          <p:cNvPr id="9" name="Foliennummernplatzhalter 8"/>
          <p:cNvSpPr>
            <a:spLocks noGrp="1"/>
          </p:cNvSpPr>
          <p:nvPr>
            <p:ph type="sldNum" sz="quarter" idx="12"/>
          </p:nvPr>
        </p:nvSpPr>
        <p:spPr/>
        <p:txBody>
          <a:bodyPr/>
          <a:lstStyle>
            <a:lvl1pPr>
              <a:defRPr/>
            </a:lvl1pPr>
          </a:lstStyle>
          <a:p>
            <a:fld id="{5B4B3851-2613-48DF-BB43-EF5A26F925C9}" type="slidenum">
              <a:rPr lang="ru-RU"/>
              <a:pPr/>
              <a:t>‹Nr.›</a:t>
            </a:fld>
            <a:endParaRPr lang="ru-RU"/>
          </a:p>
        </p:txBody>
      </p:sp>
    </p:spTree>
    <p:extLst>
      <p:ext uri="{BB962C8B-B14F-4D97-AF65-F5344CB8AC3E}">
        <p14:creationId xmlns:p14="http://schemas.microsoft.com/office/powerpoint/2010/main" val="289716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endParaRPr lang="ru-RU"/>
          </a:p>
        </p:txBody>
      </p:sp>
      <p:sp>
        <p:nvSpPr>
          <p:cNvPr id="4" name="Fußzeilenplatzhalter 3"/>
          <p:cNvSpPr>
            <a:spLocks noGrp="1"/>
          </p:cNvSpPr>
          <p:nvPr>
            <p:ph type="ftr" sz="quarter" idx="11"/>
          </p:nvPr>
        </p:nvSpPr>
        <p:spPr/>
        <p:txBody>
          <a:bodyPr/>
          <a:lstStyle>
            <a:lvl1pPr>
              <a:defRPr/>
            </a:lvl1pPr>
          </a:lstStyle>
          <a:p>
            <a:endParaRPr lang="ru-RU"/>
          </a:p>
        </p:txBody>
      </p:sp>
      <p:sp>
        <p:nvSpPr>
          <p:cNvPr id="5" name="Foliennummernplatzhalter 4"/>
          <p:cNvSpPr>
            <a:spLocks noGrp="1"/>
          </p:cNvSpPr>
          <p:nvPr>
            <p:ph type="sldNum" sz="quarter" idx="12"/>
          </p:nvPr>
        </p:nvSpPr>
        <p:spPr/>
        <p:txBody>
          <a:bodyPr/>
          <a:lstStyle>
            <a:lvl1pPr>
              <a:defRPr/>
            </a:lvl1pPr>
          </a:lstStyle>
          <a:p>
            <a:fld id="{DC3D2D9B-4C1F-4194-B393-06099E817C90}" type="slidenum">
              <a:rPr lang="ru-RU"/>
              <a:pPr/>
              <a:t>‹Nr.›</a:t>
            </a:fld>
            <a:endParaRPr lang="ru-RU"/>
          </a:p>
        </p:txBody>
      </p:sp>
    </p:spTree>
    <p:extLst>
      <p:ext uri="{BB962C8B-B14F-4D97-AF65-F5344CB8AC3E}">
        <p14:creationId xmlns:p14="http://schemas.microsoft.com/office/powerpoint/2010/main" val="279217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ru-RU"/>
          </a:p>
        </p:txBody>
      </p:sp>
      <p:sp>
        <p:nvSpPr>
          <p:cNvPr id="3" name="Fußzeilenplatzhalter 2"/>
          <p:cNvSpPr>
            <a:spLocks noGrp="1"/>
          </p:cNvSpPr>
          <p:nvPr>
            <p:ph type="ftr" sz="quarter" idx="11"/>
          </p:nvPr>
        </p:nvSpPr>
        <p:spPr/>
        <p:txBody>
          <a:bodyPr/>
          <a:lstStyle>
            <a:lvl1pPr>
              <a:defRPr/>
            </a:lvl1pPr>
          </a:lstStyle>
          <a:p>
            <a:endParaRPr lang="ru-RU"/>
          </a:p>
        </p:txBody>
      </p:sp>
      <p:sp>
        <p:nvSpPr>
          <p:cNvPr id="4" name="Foliennummernplatzhalter 3"/>
          <p:cNvSpPr>
            <a:spLocks noGrp="1"/>
          </p:cNvSpPr>
          <p:nvPr>
            <p:ph type="sldNum" sz="quarter" idx="12"/>
          </p:nvPr>
        </p:nvSpPr>
        <p:spPr/>
        <p:txBody>
          <a:bodyPr/>
          <a:lstStyle>
            <a:lvl1pPr>
              <a:defRPr/>
            </a:lvl1pPr>
          </a:lstStyle>
          <a:p>
            <a:fld id="{2600728B-9464-4C01-B2E4-1A4B9143E578}" type="slidenum">
              <a:rPr lang="ru-RU"/>
              <a:pPr/>
              <a:t>‹Nr.›</a:t>
            </a:fld>
            <a:endParaRPr lang="ru-RU"/>
          </a:p>
        </p:txBody>
      </p:sp>
    </p:spTree>
    <p:extLst>
      <p:ext uri="{BB962C8B-B14F-4D97-AF65-F5344CB8AC3E}">
        <p14:creationId xmlns:p14="http://schemas.microsoft.com/office/powerpoint/2010/main" val="271125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42900" y="363538"/>
            <a:ext cx="2255838" cy="154940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fld id="{A22DC033-9ACA-4831-91D3-A69B1DAC199F}" type="slidenum">
              <a:rPr lang="ru-RU"/>
              <a:pPr/>
              <a:t>‹Nr.›</a:t>
            </a:fld>
            <a:endParaRPr lang="ru-RU"/>
          </a:p>
        </p:txBody>
      </p:sp>
    </p:spTree>
    <p:extLst>
      <p:ext uri="{BB962C8B-B14F-4D97-AF65-F5344CB8AC3E}">
        <p14:creationId xmlns:p14="http://schemas.microsoft.com/office/powerpoint/2010/main" val="200779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344613" y="6400800"/>
            <a:ext cx="4114800" cy="755650"/>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ru-RU"/>
          </a:p>
        </p:txBody>
      </p:sp>
      <p:sp>
        <p:nvSpPr>
          <p:cNvPr id="6" name="Fußzeilenplatzhalter 5"/>
          <p:cNvSpPr>
            <a:spLocks noGrp="1"/>
          </p:cNvSpPr>
          <p:nvPr>
            <p:ph type="ftr" sz="quarter" idx="11"/>
          </p:nvPr>
        </p:nvSpPr>
        <p:spPr/>
        <p:txBody>
          <a:bodyPr/>
          <a:lstStyle>
            <a:lvl1pPr>
              <a:defRPr/>
            </a:lvl1pPr>
          </a:lstStyle>
          <a:p>
            <a:endParaRPr lang="ru-RU"/>
          </a:p>
        </p:txBody>
      </p:sp>
      <p:sp>
        <p:nvSpPr>
          <p:cNvPr id="7" name="Foliennummernplatzhalter 6"/>
          <p:cNvSpPr>
            <a:spLocks noGrp="1"/>
          </p:cNvSpPr>
          <p:nvPr>
            <p:ph type="sldNum" sz="quarter" idx="12"/>
          </p:nvPr>
        </p:nvSpPr>
        <p:spPr/>
        <p:txBody>
          <a:bodyPr/>
          <a:lstStyle>
            <a:lvl1pPr>
              <a:defRPr/>
            </a:lvl1pPr>
          </a:lstStyle>
          <a:p>
            <a:fld id="{F8EB3FA4-537A-4BE8-B8C2-7D9A73605439}" type="slidenum">
              <a:rPr lang="ru-RU"/>
              <a:pPr/>
              <a:t>‹Nr.›</a:t>
            </a:fld>
            <a:endParaRPr lang="ru-RU"/>
          </a:p>
        </p:txBody>
      </p:sp>
    </p:spTree>
    <p:extLst>
      <p:ext uri="{BB962C8B-B14F-4D97-AF65-F5344CB8AC3E}">
        <p14:creationId xmlns:p14="http://schemas.microsoft.com/office/powerpoint/2010/main" val="382959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812800"/>
            <a:ext cx="58293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Щелчок правит образец заголовка</a:t>
            </a:r>
          </a:p>
        </p:txBody>
      </p:sp>
      <p:sp>
        <p:nvSpPr>
          <p:cNvPr id="1027" name="Rectangle 3"/>
          <p:cNvSpPr>
            <a:spLocks noGrp="1" noChangeArrowheads="1"/>
          </p:cNvSpPr>
          <p:nvPr>
            <p:ph type="body" idx="1"/>
          </p:nvPr>
        </p:nvSpPr>
        <p:spPr bwMode="auto">
          <a:xfrm>
            <a:off x="514350" y="2641600"/>
            <a:ext cx="58293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514350" y="8331200"/>
            <a:ext cx="14287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2343150" y="8331200"/>
            <a:ext cx="21717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4914900" y="8331200"/>
            <a:ext cx="14287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A22AEE5-5852-445F-A9AD-88A42D584144}" type="slidenum">
              <a:rPr lang="ru-RU"/>
              <a:pPr/>
              <a:t>‹Nr.›</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4.wmf"/><Relationship Id="rId5" Type="http://schemas.openxmlformats.org/officeDocument/2006/relationships/oleObject" Target="../embeddings/oleObject11.bin"/><Relationship Id="rId4" Type="http://schemas.openxmlformats.org/officeDocument/2006/relationships/image" Target="../media/image1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jpeg"/><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9.wmf"/><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7.wmf"/><Relationship Id="rId5" Type="http://schemas.openxmlformats.org/officeDocument/2006/relationships/oleObject" Target="../embeddings/oleObject14.bin"/><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jpeg"/><Relationship Id="rId4" Type="http://schemas.openxmlformats.org/officeDocument/2006/relationships/image" Target="../media/image2.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22.wmf"/><Relationship Id="rId7"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0.wmf"/><Relationship Id="rId5" Type="http://schemas.openxmlformats.org/officeDocument/2006/relationships/oleObject" Target="../embeddings/oleObject17.bin"/><Relationship Id="rId4" Type="http://schemas.openxmlformats.org/officeDocument/2006/relationships/image" Target="../media/image1.jpeg"/><Relationship Id="rId9" Type="http://schemas.openxmlformats.org/officeDocument/2006/relationships/image" Target="../media/image21.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28.wmf"/><Relationship Id="rId3" Type="http://schemas.openxmlformats.org/officeDocument/2006/relationships/oleObject" Target="../embeddings/oleObject19.bin"/><Relationship Id="rId7" Type="http://schemas.openxmlformats.org/officeDocument/2006/relationships/image" Target="../media/image1.jpeg"/><Relationship Id="rId12"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5.wmf"/><Relationship Id="rId11" Type="http://schemas.openxmlformats.org/officeDocument/2006/relationships/image" Target="../media/image27.wmf"/><Relationship Id="rId5" Type="http://schemas.openxmlformats.org/officeDocument/2006/relationships/oleObject" Target="../embeddings/oleObject20.bin"/><Relationship Id="rId10" Type="http://schemas.openxmlformats.org/officeDocument/2006/relationships/oleObject" Target="../embeddings/oleObject22.bin"/><Relationship Id="rId4" Type="http://schemas.openxmlformats.org/officeDocument/2006/relationships/image" Target="../media/image24.wmf"/><Relationship Id="rId9" Type="http://schemas.openxmlformats.org/officeDocument/2006/relationships/image" Target="../media/image26.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33.wmf"/><Relationship Id="rId3" Type="http://schemas.openxmlformats.org/officeDocument/2006/relationships/image" Target="../media/image1.jpeg"/><Relationship Id="rId7" Type="http://schemas.openxmlformats.org/officeDocument/2006/relationships/image" Target="../media/image30.wmf"/><Relationship Id="rId12"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5.bin"/><Relationship Id="rId11" Type="http://schemas.openxmlformats.org/officeDocument/2006/relationships/image" Target="../media/image32.wmf"/><Relationship Id="rId5" Type="http://schemas.openxmlformats.org/officeDocument/2006/relationships/image" Target="../media/image29.wmf"/><Relationship Id="rId15" Type="http://schemas.openxmlformats.org/officeDocument/2006/relationships/image" Target="../media/image34.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31.wmf"/><Relationship Id="rId14" Type="http://schemas.openxmlformats.org/officeDocument/2006/relationships/oleObject" Target="../embeddings/oleObject29.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35.wmf"/><Relationship Id="rId4" Type="http://schemas.openxmlformats.org/officeDocument/2006/relationships/oleObject" Target="../embeddings/oleObject30.bin"/></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9.wmf"/><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6.wmf"/><Relationship Id="rId5" Type="http://schemas.openxmlformats.org/officeDocument/2006/relationships/oleObject" Target="../embeddings/oleObject31.bin"/><Relationship Id="rId10" Type="http://schemas.openxmlformats.org/officeDocument/2006/relationships/image" Target="../media/image38.wmf"/><Relationship Id="rId4" Type="http://schemas.openxmlformats.org/officeDocument/2006/relationships/image" Target="../media/image1.jpeg"/><Relationship Id="rId9" Type="http://schemas.openxmlformats.org/officeDocument/2006/relationships/oleObject" Target="../embeddings/oleObject33.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image" Target="../media/image1.jpeg"/><Relationship Id="rId7"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5.bin"/><Relationship Id="rId5" Type="http://schemas.openxmlformats.org/officeDocument/2006/relationships/image" Target="../media/image40.wmf"/><Relationship Id="rId4" Type="http://schemas.openxmlformats.org/officeDocument/2006/relationships/oleObject" Target="../embeddings/oleObject34.bin"/><Relationship Id="rId9" Type="http://schemas.openxmlformats.org/officeDocument/2006/relationships/image" Target="../media/image42.wmf"/></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wmf"/><Relationship Id="rId4" Type="http://schemas.openxmlformats.org/officeDocument/2006/relationships/image" Target="../media/image47.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50.wmf"/><Relationship Id="rId5" Type="http://schemas.openxmlformats.org/officeDocument/2006/relationships/oleObject" Target="../embeddings/oleObject38.bin"/><Relationship Id="rId4" Type="http://schemas.openxmlformats.org/officeDocument/2006/relationships/image" Target="../media/image49.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52.wmf"/><Relationship Id="rId5" Type="http://schemas.openxmlformats.org/officeDocument/2006/relationships/image" Target="../media/image45.jpeg"/><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jpeg"/><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2.bin"/><Relationship Id="rId7" Type="http://schemas.openxmlformats.org/officeDocument/2006/relationships/image" Target="../media/image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wmf"/><Relationship Id="rId5" Type="http://schemas.openxmlformats.org/officeDocument/2006/relationships/image" Target="../media/image7.jpeg"/><Relationship Id="rId10" Type="http://schemas.openxmlformats.org/officeDocument/2006/relationships/oleObject" Target="../embeddings/oleObject5.bin"/><Relationship Id="rId4" Type="http://schemas.openxmlformats.org/officeDocument/2006/relationships/image" Target="../media/image3.wmf"/><Relationship Id="rId9"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9.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jpe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1.jpeg"/><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Znak_RI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sp>
        <p:nvSpPr>
          <p:cNvPr id="2054" name="Rectangle 6"/>
          <p:cNvSpPr>
            <a:spLocks noChangeArrowheads="1"/>
          </p:cNvSpPr>
          <p:nvPr/>
        </p:nvSpPr>
        <p:spPr bwMode="auto">
          <a:xfrm>
            <a:off x="838200" y="2209800"/>
            <a:ext cx="51816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1"/>
              <a:t>“Examination of the VVER fuel behavior under the severe accident conditions. Quench stage”</a:t>
            </a:r>
            <a:r>
              <a:rPr lang="en-US" b="1">
                <a:solidFill>
                  <a:srgbClr val="000000"/>
                </a:solidFill>
              </a:rPr>
              <a:t> </a:t>
            </a:r>
            <a:r>
              <a:rPr lang="ru-RU" b="1">
                <a:solidFill>
                  <a:srgbClr val="000000"/>
                </a:solidFill>
              </a:rPr>
              <a:t/>
            </a:r>
            <a:br>
              <a:rPr lang="ru-RU" b="1">
                <a:solidFill>
                  <a:srgbClr val="000000"/>
                </a:solidFill>
              </a:rPr>
            </a:br>
            <a:r>
              <a:rPr lang="en-US" sz="1600" b="1">
                <a:solidFill>
                  <a:srgbClr val="CC3300"/>
                </a:solidFill>
              </a:rPr>
              <a:t>ISTC</a:t>
            </a:r>
            <a:r>
              <a:rPr lang="ru-RU" sz="1600" b="1">
                <a:solidFill>
                  <a:srgbClr val="CC3300"/>
                </a:solidFill>
              </a:rPr>
              <a:t> 1648.2 </a:t>
            </a:r>
            <a:r>
              <a:rPr lang="en-US" sz="1600" b="1">
                <a:solidFill>
                  <a:srgbClr val="CC3300"/>
                </a:solidFill>
              </a:rPr>
              <a:t>Project</a:t>
            </a:r>
            <a:r>
              <a:rPr lang="ru-RU" sz="1600" b="1">
                <a:solidFill>
                  <a:srgbClr val="CC3300"/>
                </a:solidFill>
              </a:rPr>
              <a:t> </a:t>
            </a:r>
            <a:r>
              <a:rPr lang="en-US" sz="1600" b="1">
                <a:solidFill>
                  <a:srgbClr val="CC3300"/>
                </a:solidFill>
              </a:rPr>
              <a:t>Progress Report</a:t>
            </a:r>
            <a:endParaRPr lang="ru-RU" b="1">
              <a:solidFill>
                <a:srgbClr val="CC3300"/>
              </a:solidFill>
            </a:endParaRPr>
          </a:p>
        </p:txBody>
      </p:sp>
      <p:sp>
        <p:nvSpPr>
          <p:cNvPr id="2055" name="Rectangle 7"/>
          <p:cNvSpPr>
            <a:spLocks noChangeArrowheads="1"/>
          </p:cNvSpPr>
          <p:nvPr/>
        </p:nvSpPr>
        <p:spPr bwMode="auto">
          <a:xfrm>
            <a:off x="838200" y="7772400"/>
            <a:ext cx="56864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400"/>
              <a:t>10th CEG-SAM Meeting </a:t>
            </a:r>
          </a:p>
          <a:p>
            <a:pPr algn="ctr"/>
            <a:r>
              <a:rPr lang="en-GB" sz="1400"/>
              <a:t>Kurchatov-City, Republic of Kazakhstan</a:t>
            </a:r>
          </a:p>
          <a:p>
            <a:pPr algn="ctr"/>
            <a:r>
              <a:rPr lang="en-GB" sz="1400"/>
              <a:t>IAE NNC, September 5-8, 2006</a:t>
            </a:r>
            <a:endParaRPr lang="ru-RU"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sz="2400" b="1">
                <a:solidFill>
                  <a:srgbClr val="CC6600"/>
                </a:solidFill>
              </a:rPr>
              <a:t>Tests with unirradiated simulators at quench temperature of 1700 </a:t>
            </a:r>
            <a:r>
              <a:rPr lang="en-US" sz="2400" b="1" baseline="30000">
                <a:solidFill>
                  <a:srgbClr val="CC6600"/>
                </a:solidFill>
              </a:rPr>
              <a:t>o</a:t>
            </a:r>
            <a:r>
              <a:rPr lang="en-US" sz="2400" b="1">
                <a:solidFill>
                  <a:srgbClr val="CC6600"/>
                </a:solidFill>
              </a:rPr>
              <a:t>C</a:t>
            </a:r>
            <a:endParaRPr lang="ru-RU" sz="2400" b="1"/>
          </a:p>
        </p:txBody>
      </p:sp>
      <p:sp>
        <p:nvSpPr>
          <p:cNvPr id="71683" name="Rectangle 3"/>
          <p:cNvSpPr>
            <a:spLocks noGrp="1" noChangeArrowheads="1"/>
          </p:cNvSpPr>
          <p:nvPr>
            <p:ph type="body" idx="1"/>
          </p:nvPr>
        </p:nvSpPr>
        <p:spPr/>
        <p:txBody>
          <a:bodyPr/>
          <a:lstStyle/>
          <a:p>
            <a:pPr>
              <a:buFontTx/>
              <a:buNone/>
            </a:pPr>
            <a:r>
              <a:rPr lang="en-US"/>
              <a:t>Features:</a:t>
            </a:r>
          </a:p>
          <a:p>
            <a:r>
              <a:rPr lang="en-US" sz="2800"/>
              <a:t>Preliminary oxidation in the steam-argon flow</a:t>
            </a:r>
          </a:p>
          <a:p>
            <a:r>
              <a:rPr lang="en-US" sz="2800"/>
              <a:t>Quench at the reversed flow</a:t>
            </a:r>
          </a:p>
          <a:p>
            <a:pPr>
              <a:buFontTx/>
              <a:buNone/>
            </a:pPr>
            <a:r>
              <a:rPr lang="en-US"/>
              <a:t>Objectives:</a:t>
            </a:r>
          </a:p>
          <a:p>
            <a:r>
              <a:rPr lang="en-US" sz="2800"/>
              <a:t>Checking the rig workability at the maximal test temperature</a:t>
            </a:r>
          </a:p>
          <a:p>
            <a:r>
              <a:rPr lang="en-US" sz="2800"/>
              <a:t>Estimation of the H</a:t>
            </a:r>
            <a:r>
              <a:rPr lang="en-US" sz="2800" baseline="-25000"/>
              <a:t>2</a:t>
            </a:r>
            <a:r>
              <a:rPr lang="en-US" sz="2800"/>
              <a:t> generation rate vs oxide film thickness</a:t>
            </a:r>
            <a:r>
              <a:rPr lang="en-US"/>
              <a:t> </a:t>
            </a:r>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981075" y="323850"/>
            <a:ext cx="52673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CC6600"/>
                </a:solidFill>
              </a:rPr>
              <a:t>Simulator</a:t>
            </a:r>
            <a:r>
              <a:rPr lang="ru-RU" sz="2000" b="1">
                <a:solidFill>
                  <a:srgbClr val="CC6600"/>
                </a:solidFill>
              </a:rPr>
              <a:t>25</a:t>
            </a:r>
            <a:endParaRPr lang="en-US" sz="2000" b="1">
              <a:solidFill>
                <a:srgbClr val="CC6600"/>
              </a:solidFill>
            </a:endParaRPr>
          </a:p>
          <a:p>
            <a:pPr algn="ctr">
              <a:spcBef>
                <a:spcPct val="50000"/>
              </a:spcBef>
            </a:pPr>
            <a:r>
              <a:rPr lang="en-US" sz="2000" b="1"/>
              <a:t>Quench in the upward directed Ar-steam flow</a:t>
            </a:r>
            <a:endParaRPr lang="ru-RU" sz="2000" b="1"/>
          </a:p>
        </p:txBody>
      </p:sp>
      <p:graphicFrame>
        <p:nvGraphicFramePr>
          <p:cNvPr id="12294" name="Object 6"/>
          <p:cNvGraphicFramePr>
            <a:graphicFrameLocks noChangeAspect="1"/>
          </p:cNvGraphicFramePr>
          <p:nvPr/>
        </p:nvGraphicFramePr>
        <p:xfrm>
          <a:off x="692150" y="1258888"/>
          <a:ext cx="5753100" cy="830262"/>
        </p:xfrm>
        <a:graphic>
          <a:graphicData uri="http://schemas.openxmlformats.org/presentationml/2006/ole">
            <mc:AlternateContent xmlns:mc="http://schemas.openxmlformats.org/markup-compatibility/2006">
              <mc:Choice xmlns:v="urn:schemas-microsoft-com:vml" Requires="v">
                <p:oleObj spid="_x0000_s12301" name="Документ" r:id="rId3" imgW="5753880" imgH="829800" progId="Word.Document.8">
                  <p:embed/>
                </p:oleObj>
              </mc:Choice>
              <mc:Fallback>
                <p:oleObj name="Документ" r:id="rId3" imgW="5753880" imgH="829800" progId="Word.Documen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1258888"/>
                        <a:ext cx="57531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9" name="Object 11"/>
          <p:cNvGraphicFramePr>
            <a:graphicFrameLocks noChangeAspect="1"/>
          </p:cNvGraphicFramePr>
          <p:nvPr/>
        </p:nvGraphicFramePr>
        <p:xfrm>
          <a:off x="533400" y="2057400"/>
          <a:ext cx="5746750" cy="3613150"/>
        </p:xfrm>
        <a:graphic>
          <a:graphicData uri="http://schemas.openxmlformats.org/presentationml/2006/ole">
            <mc:AlternateContent xmlns:mc="http://schemas.openxmlformats.org/markup-compatibility/2006">
              <mc:Choice xmlns:v="urn:schemas-microsoft-com:vml" Requires="v">
                <p:oleObj spid="_x0000_s12302" name="Документ" r:id="rId5" imgW="5745960" imgH="3612600" progId="Word.Document.8">
                  <p:embed/>
                </p:oleObj>
              </mc:Choice>
              <mc:Fallback>
                <p:oleObj name="Документ" r:id="rId5" imgW="5745960" imgH="3612600" progId="Word.Document.8">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057400"/>
                        <a:ext cx="57467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300" name="Object 12"/>
          <p:cNvGraphicFramePr>
            <a:graphicFrameLocks noChangeAspect="1"/>
          </p:cNvGraphicFramePr>
          <p:nvPr/>
        </p:nvGraphicFramePr>
        <p:xfrm>
          <a:off x="609600" y="5530850"/>
          <a:ext cx="5746750" cy="3613150"/>
        </p:xfrm>
        <a:graphic>
          <a:graphicData uri="http://schemas.openxmlformats.org/presentationml/2006/ole">
            <mc:AlternateContent xmlns:mc="http://schemas.openxmlformats.org/markup-compatibility/2006">
              <mc:Choice xmlns:v="urn:schemas-microsoft-com:vml" Requires="v">
                <p:oleObj spid="_x0000_s12303" name="Документ" r:id="rId7" imgW="5745960" imgH="3612600" progId="Word.Document.8">
                  <p:embed/>
                </p:oleObj>
              </mc:Choice>
              <mc:Fallback>
                <p:oleObj name="Документ" r:id="rId7" imgW="5745960" imgH="3612600" progId="Word.Document.8">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530850"/>
                        <a:ext cx="57467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14350" y="812800"/>
            <a:ext cx="5829300" cy="1022350"/>
          </a:xfrm>
        </p:spPr>
        <p:txBody>
          <a:bodyPr/>
          <a:lstStyle/>
          <a:p>
            <a:r>
              <a:rPr lang="en-US" sz="2400" b="1">
                <a:solidFill>
                  <a:srgbClr val="CC6600"/>
                </a:solidFill>
              </a:rPr>
              <a:t>Problems aroused:</a:t>
            </a:r>
            <a:endParaRPr lang="ru-RU" sz="2800"/>
          </a:p>
        </p:txBody>
      </p:sp>
      <p:sp>
        <p:nvSpPr>
          <p:cNvPr id="73731" name="Rectangle 3"/>
          <p:cNvSpPr>
            <a:spLocks noGrp="1" noChangeArrowheads="1"/>
          </p:cNvSpPr>
          <p:nvPr>
            <p:ph type="body" idx="1"/>
          </p:nvPr>
        </p:nvSpPr>
        <p:spPr>
          <a:xfrm>
            <a:off x="514350" y="1763713"/>
            <a:ext cx="5829300" cy="6364287"/>
          </a:xfrm>
        </p:spPr>
        <p:txBody>
          <a:bodyPr/>
          <a:lstStyle/>
          <a:p>
            <a:pPr algn="just"/>
            <a:r>
              <a:rPr lang="en-US" sz="2000"/>
              <a:t>The central tube of the furnace was cracked (Main possible reason for the central tube damage is water droplets injection during simulator quench)</a:t>
            </a:r>
          </a:p>
          <a:p>
            <a:pPr algn="just"/>
            <a:r>
              <a:rPr lang="en-US" sz="2000"/>
              <a:t>Hydrogen peak at quench appeared on the background of hydrogen generated at preliminary oxidation.</a:t>
            </a:r>
          </a:p>
          <a:p>
            <a:endParaRPr lang="en-US" sz="2000"/>
          </a:p>
          <a:p>
            <a:pPr algn="ctr">
              <a:buFontTx/>
              <a:buNone/>
            </a:pPr>
            <a:r>
              <a:rPr lang="en-US" sz="2400" b="1">
                <a:solidFill>
                  <a:srgbClr val="CC6600"/>
                </a:solidFill>
              </a:rPr>
              <a:t>Shooting the problems:</a:t>
            </a:r>
          </a:p>
          <a:p>
            <a:pPr algn="just"/>
            <a:r>
              <a:rPr lang="en-US" sz="2000"/>
              <a:t>The test mode has been changed: during the simulator heating after preliminary oxidation the steam-gas mixture flowing from the bottom to top of the simulator was replaced with the inert gas flow directed from the top to bottom that was kept until the termination of the quenching</a:t>
            </a:r>
          </a:p>
          <a:p>
            <a:pPr>
              <a:buFontTx/>
              <a:buNone/>
            </a:pPr>
            <a:endParaRPr lang="en-US" sz="2800">
              <a:solidFill>
                <a:schemeClr val="tx2"/>
              </a:solidFill>
            </a:endParaRPr>
          </a:p>
          <a:p>
            <a:endParaRPr lang="ru-RU" sz="2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685800" y="1600200"/>
          <a:ext cx="5611813" cy="5037138"/>
        </p:xfrm>
        <a:graphic>
          <a:graphicData uri="http://schemas.openxmlformats.org/presentationml/2006/ole">
            <mc:AlternateContent xmlns:mc="http://schemas.openxmlformats.org/markup-compatibility/2006">
              <mc:Choice xmlns:v="urn:schemas-microsoft-com:vml" Requires="v">
                <p:oleObj spid="_x0000_s4103" name="Документ" r:id="rId3" imgW="5610960" imgH="5035680" progId="Word.Document.8">
                  <p:embed/>
                </p:oleObj>
              </mc:Choice>
              <mc:Fallback>
                <p:oleObj name="Документ" r:id="rId3" imgW="5610960" imgH="503568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0200"/>
                        <a:ext cx="5611813" cy="503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4"/>
          <p:cNvSpPr txBox="1">
            <a:spLocks noChangeArrowheads="1"/>
          </p:cNvSpPr>
          <p:nvPr/>
        </p:nvSpPr>
        <p:spPr bwMode="auto">
          <a:xfrm>
            <a:off x="1905000" y="6858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CC6600"/>
                </a:solidFill>
              </a:rPr>
              <a:t>Gas lines system layout</a:t>
            </a:r>
            <a:endParaRPr lang="ru-RU"/>
          </a:p>
        </p:txBody>
      </p:sp>
      <p:sp>
        <p:nvSpPr>
          <p:cNvPr id="4101" name="Text Box 5"/>
          <p:cNvSpPr txBox="1">
            <a:spLocks noChangeArrowheads="1"/>
          </p:cNvSpPr>
          <p:nvPr/>
        </p:nvSpPr>
        <p:spPr bwMode="auto">
          <a:xfrm>
            <a:off x="762000" y="7010400"/>
            <a:ext cx="57150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a:latin typeface="Arial" charset="0"/>
              </a:rPr>
              <a:t>GPU – gas purification unit; P1, P3, P5 – pressure-gauges; P2, P4 , P6 – pressure-</a:t>
            </a:r>
            <a:r>
              <a:rPr lang="en-US" sz="1400"/>
              <a:t> </a:t>
            </a:r>
            <a:r>
              <a:rPr lang="en-US" sz="1400">
                <a:latin typeface="Arial" charset="0"/>
              </a:rPr>
              <a:t>sensors; G1 – G7 – gas flow meters; V1 – V8 – electromagnetic valves; MFC 1, MFC 2 – gas mass flow controllers; MF</a:t>
            </a:r>
            <a:r>
              <a:rPr lang="ru-RU" sz="1400">
                <a:latin typeface="Arial" charset="0"/>
              </a:rPr>
              <a:t>М</a:t>
            </a:r>
            <a:r>
              <a:rPr lang="en-US" sz="1400">
                <a:latin typeface="Arial" charset="0"/>
              </a:rPr>
              <a:t> - gas mass flow meter; PC – pressure controller; GA – gas analyzer; GPS 1, GPS 2 – gas pressure stabilizers; GFS – gas flow stabilizer; MS - mass-spectrometer; C1, C2 – condensers; </a:t>
            </a:r>
            <a:r>
              <a:rPr lang="ru-RU" sz="1400">
                <a:latin typeface="Symbol" pitchFamily="18" charset="2"/>
              </a:rPr>
              <a:t>g</a:t>
            </a:r>
            <a:r>
              <a:rPr lang="en-US" sz="1400">
                <a:latin typeface="Arial" charset="0"/>
              </a:rPr>
              <a:t> - gamma spectrometer.</a:t>
            </a:r>
            <a:endParaRPr lang="ru-RU">
              <a:solidFill>
                <a:srgbClr val="CC6600"/>
              </a:solidFill>
              <a:latin typeface="Arial" charset="0"/>
            </a:endParaRPr>
          </a:p>
        </p:txBody>
      </p:sp>
      <p:pic>
        <p:nvPicPr>
          <p:cNvPr id="4102" name="Picture 6" descr="Znak_RI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762000" y="304800"/>
            <a:ext cx="53340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CC6600"/>
                </a:solidFill>
              </a:rPr>
              <a:t>Simulator </a:t>
            </a:r>
            <a:r>
              <a:rPr lang="ru-RU" sz="2000" b="1">
                <a:solidFill>
                  <a:srgbClr val="CC6600"/>
                </a:solidFill>
              </a:rPr>
              <a:t>2</a:t>
            </a:r>
            <a:r>
              <a:rPr lang="en-US" sz="2000" b="1">
                <a:solidFill>
                  <a:srgbClr val="CC6600"/>
                </a:solidFill>
              </a:rPr>
              <a:t>6</a:t>
            </a:r>
            <a:endParaRPr lang="en-US" sz="2000" b="1"/>
          </a:p>
          <a:p>
            <a:pPr algn="ctr">
              <a:spcBef>
                <a:spcPct val="50000"/>
              </a:spcBef>
            </a:pPr>
            <a:r>
              <a:rPr lang="en-US" sz="1800"/>
              <a:t>Test with the gas flow reversing</a:t>
            </a:r>
            <a:endParaRPr lang="ru-RU" sz="1800"/>
          </a:p>
        </p:txBody>
      </p:sp>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275" y="1074738"/>
            <a:ext cx="5748338"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descr="Znak_RI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345" name="Object 9"/>
          <p:cNvGraphicFramePr>
            <a:graphicFrameLocks noChangeAspect="1"/>
          </p:cNvGraphicFramePr>
          <p:nvPr/>
        </p:nvGraphicFramePr>
        <p:xfrm>
          <a:off x="457200" y="1905000"/>
          <a:ext cx="5746750" cy="3613150"/>
        </p:xfrm>
        <a:graphic>
          <a:graphicData uri="http://schemas.openxmlformats.org/presentationml/2006/ole">
            <mc:AlternateContent xmlns:mc="http://schemas.openxmlformats.org/markup-compatibility/2006">
              <mc:Choice xmlns:v="urn:schemas-microsoft-com:vml" Requires="v">
                <p:oleObj spid="_x0000_s14347" name="Документ" r:id="rId5" imgW="5745960" imgH="3612600" progId="Word.Document.8">
                  <p:embed/>
                </p:oleObj>
              </mc:Choice>
              <mc:Fallback>
                <p:oleObj name="Документ" r:id="rId5" imgW="5745960" imgH="3612600" progId="Word.Document.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05000"/>
                        <a:ext cx="57467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6" name="Object 10"/>
          <p:cNvGraphicFramePr>
            <a:graphicFrameLocks noChangeAspect="1"/>
          </p:cNvGraphicFramePr>
          <p:nvPr/>
        </p:nvGraphicFramePr>
        <p:xfrm>
          <a:off x="501650" y="5486400"/>
          <a:ext cx="5746750" cy="3581400"/>
        </p:xfrm>
        <a:graphic>
          <a:graphicData uri="http://schemas.openxmlformats.org/presentationml/2006/ole">
            <mc:AlternateContent xmlns:mc="http://schemas.openxmlformats.org/markup-compatibility/2006">
              <mc:Choice xmlns:v="urn:schemas-microsoft-com:vml" Requires="v">
                <p:oleObj spid="_x0000_s14348" name="Документ" r:id="rId7" imgW="5745960" imgH="3612600" progId="Word.Document.8">
                  <p:embed/>
                </p:oleObj>
              </mc:Choice>
              <mc:Fallback>
                <p:oleObj name="Документ" r:id="rId7" imgW="5745960" imgH="3612600" progId="Word.Document.8">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t="879"/>
                      <a:stretch>
                        <a:fillRect/>
                      </a:stretch>
                    </p:blipFill>
                    <p:spPr bwMode="auto">
                      <a:xfrm>
                        <a:off x="501650" y="5486400"/>
                        <a:ext cx="57467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z="2800" b="1">
                <a:solidFill>
                  <a:srgbClr val="CC6600"/>
                </a:solidFill>
              </a:rPr>
              <a:t>Simulators 27, 28</a:t>
            </a:r>
            <a:endParaRPr lang="ru-RU" sz="3200"/>
          </a:p>
        </p:txBody>
      </p:sp>
      <p:sp>
        <p:nvSpPr>
          <p:cNvPr id="74755" name="Rectangle 3"/>
          <p:cNvSpPr>
            <a:spLocks noGrp="1" noChangeArrowheads="1"/>
          </p:cNvSpPr>
          <p:nvPr>
            <p:ph type="body" idx="1"/>
          </p:nvPr>
        </p:nvSpPr>
        <p:spPr/>
        <p:txBody>
          <a:bodyPr/>
          <a:lstStyle/>
          <a:p>
            <a:pPr>
              <a:buFontTx/>
              <a:buNone/>
            </a:pPr>
            <a:r>
              <a:rPr lang="en-US" sz="2800" b="1"/>
              <a:t>Features:</a:t>
            </a:r>
          </a:p>
          <a:p>
            <a:r>
              <a:rPr lang="en-US" sz="2400"/>
              <a:t>Simulators without UO</a:t>
            </a:r>
            <a:r>
              <a:rPr lang="en-US" sz="2400" baseline="-25000"/>
              <a:t>2</a:t>
            </a:r>
            <a:r>
              <a:rPr lang="en-US" sz="2400"/>
              <a:t> pellets</a:t>
            </a:r>
          </a:p>
          <a:p>
            <a:r>
              <a:rPr lang="en-US" sz="2400"/>
              <a:t>Steam quenching</a:t>
            </a:r>
          </a:p>
          <a:p>
            <a:endParaRPr lang="en-US" sz="2400"/>
          </a:p>
          <a:p>
            <a:pPr>
              <a:buFontTx/>
              <a:buNone/>
            </a:pPr>
            <a:r>
              <a:rPr lang="en-US" sz="2800" b="1"/>
              <a:t>Objectives:</a:t>
            </a:r>
            <a:endParaRPr lang="en-US"/>
          </a:p>
          <a:p>
            <a:pPr algn="just"/>
            <a:r>
              <a:rPr lang="en-US" sz="2400"/>
              <a:t>Revealing the difference in hydrogen generation rate at change of quenching environment (simulator 27).</a:t>
            </a:r>
            <a:r>
              <a:rPr lang="ru-RU"/>
              <a:t> </a:t>
            </a:r>
            <a:endParaRPr lang="en-US"/>
          </a:p>
          <a:p>
            <a:pPr algn="just"/>
            <a:r>
              <a:rPr lang="en-US" sz="2400"/>
              <a:t>Revealing the state of oxide film before the quench</a:t>
            </a:r>
          </a:p>
          <a:p>
            <a:pPr algn="just">
              <a:buFontTx/>
              <a:buNone/>
            </a:pPr>
            <a:endParaRPr lang="en-US" sz="2400"/>
          </a:p>
          <a:p>
            <a:pPr>
              <a:buFontTx/>
              <a:buNone/>
            </a:pPr>
            <a:endParaRPr 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nvGraphicFramePr>
        <p:xfrm>
          <a:off x="990600" y="914400"/>
          <a:ext cx="5283200" cy="7758113"/>
        </p:xfrm>
        <a:graphic>
          <a:graphicData uri="http://schemas.openxmlformats.org/presentationml/2006/ole">
            <mc:AlternateContent xmlns:mc="http://schemas.openxmlformats.org/markup-compatibility/2006">
              <mc:Choice xmlns:v="urn:schemas-microsoft-com:vml" Requires="v">
                <p:oleObj spid="_x0000_s80901" name="Документ" r:id="rId3" imgW="6047640" imgH="8885160" progId="Word.Document.8">
                  <p:embed/>
                </p:oleObj>
              </mc:Choice>
              <mc:Fallback>
                <p:oleObj name="Документ" r:id="rId3" imgW="6047640" imgH="888516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3970" b="4538"/>
                      <a:stretch>
                        <a:fillRect/>
                      </a:stretch>
                    </p:blipFill>
                    <p:spPr bwMode="auto">
                      <a:xfrm>
                        <a:off x="990600" y="914400"/>
                        <a:ext cx="5283200" cy="775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899" name="Text Box 3"/>
          <p:cNvSpPr txBox="1">
            <a:spLocks noChangeArrowheads="1"/>
          </p:cNvSpPr>
          <p:nvPr/>
        </p:nvSpPr>
        <p:spPr bwMode="auto">
          <a:xfrm>
            <a:off x="2362200" y="304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CC6600"/>
                </a:solidFill>
              </a:rPr>
              <a:t>Test rig furnace</a:t>
            </a:r>
            <a:endParaRPr lang="ru-RU">
              <a:solidFill>
                <a:srgbClr val="CC6600"/>
              </a:solidFill>
            </a:endParaRPr>
          </a:p>
        </p:txBody>
      </p:sp>
      <p:pic>
        <p:nvPicPr>
          <p:cNvPr id="80900" name="Picture 4" descr="Znak_RI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62000" y="304800"/>
            <a:ext cx="480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solidFill>
                  <a:srgbClr val="CC6600"/>
                </a:solidFill>
                <a:latin typeface="Arial" charset="0"/>
              </a:rPr>
              <a:t>Simulator </a:t>
            </a:r>
            <a:r>
              <a:rPr lang="ru-RU" sz="1600" b="1">
                <a:solidFill>
                  <a:srgbClr val="CC6600"/>
                </a:solidFill>
                <a:latin typeface="Arial" charset="0"/>
              </a:rPr>
              <a:t>27</a:t>
            </a:r>
            <a:r>
              <a:rPr lang="en-US" sz="1600" b="1">
                <a:solidFill>
                  <a:srgbClr val="CC6600"/>
                </a:solidFill>
                <a:latin typeface="Arial" charset="0"/>
              </a:rPr>
              <a:t> (Steam quench)</a:t>
            </a:r>
            <a:endParaRPr lang="ru-RU" sz="1600" b="1">
              <a:latin typeface="Arial" charset="0"/>
            </a:endParaRPr>
          </a:p>
        </p:txBody>
      </p:sp>
      <p:pic>
        <p:nvPicPr>
          <p:cNvPr id="1536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t="10191" b="18471"/>
          <a:stretch>
            <a:fillRect/>
          </a:stretch>
        </p:blipFill>
        <p:spPr bwMode="auto">
          <a:xfrm>
            <a:off x="685800" y="609600"/>
            <a:ext cx="51752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descr="Znak_RI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371" name="Object 11"/>
          <p:cNvGraphicFramePr>
            <a:graphicFrameLocks noChangeAspect="1"/>
          </p:cNvGraphicFramePr>
          <p:nvPr/>
        </p:nvGraphicFramePr>
        <p:xfrm>
          <a:off x="533400" y="1066800"/>
          <a:ext cx="5448300" cy="3433763"/>
        </p:xfrm>
        <a:graphic>
          <a:graphicData uri="http://schemas.openxmlformats.org/presentationml/2006/ole">
            <mc:AlternateContent xmlns:mc="http://schemas.openxmlformats.org/markup-compatibility/2006">
              <mc:Choice xmlns:v="urn:schemas-microsoft-com:vml" Requires="v">
                <p:oleObj spid="_x0000_s15376" name="Документ" r:id="rId5" imgW="5730840" imgH="3612600" progId="Word.Document.8">
                  <p:embed/>
                </p:oleObj>
              </mc:Choice>
              <mc:Fallback>
                <p:oleObj name="Документ" r:id="rId5" imgW="5730840" imgH="3612600" progId="Word.Document.8">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066800"/>
                        <a:ext cx="5448300"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3" name="Text Box 13"/>
          <p:cNvSpPr txBox="1">
            <a:spLocks noChangeArrowheads="1"/>
          </p:cNvSpPr>
          <p:nvPr/>
        </p:nvSpPr>
        <p:spPr bwMode="auto">
          <a:xfrm>
            <a:off x="381000" y="4648200"/>
            <a:ext cx="609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solidFill>
                  <a:srgbClr val="CC6600"/>
                </a:solidFill>
                <a:latin typeface="Arial" charset="0"/>
              </a:rPr>
              <a:t>Simulator </a:t>
            </a:r>
            <a:r>
              <a:rPr lang="ru-RU" sz="1600" b="1">
                <a:solidFill>
                  <a:srgbClr val="CC6600"/>
                </a:solidFill>
                <a:latin typeface="Arial" charset="0"/>
              </a:rPr>
              <a:t>28</a:t>
            </a:r>
            <a:r>
              <a:rPr lang="en-US" sz="1600" b="1">
                <a:solidFill>
                  <a:srgbClr val="CC6600"/>
                </a:solidFill>
                <a:latin typeface="Arial" charset="0"/>
              </a:rPr>
              <a:t> (Steam starvation condition cooling)</a:t>
            </a:r>
            <a:endParaRPr lang="ru-RU" sz="1600" b="1">
              <a:solidFill>
                <a:srgbClr val="CC6600"/>
              </a:solidFill>
              <a:latin typeface="Arial" charset="0"/>
            </a:endParaRPr>
          </a:p>
        </p:txBody>
      </p:sp>
      <p:pic>
        <p:nvPicPr>
          <p:cNvPr id="15374"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t="9178" b="8221"/>
          <a:stretch>
            <a:fillRect/>
          </a:stretch>
        </p:blipFill>
        <p:spPr bwMode="auto">
          <a:xfrm>
            <a:off x="609600" y="5029200"/>
            <a:ext cx="574833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375" name="Object 15"/>
          <p:cNvGraphicFramePr>
            <a:graphicFrameLocks noChangeAspect="1"/>
          </p:cNvGraphicFramePr>
          <p:nvPr/>
        </p:nvGraphicFramePr>
        <p:xfrm>
          <a:off x="609600" y="5638800"/>
          <a:ext cx="5462588" cy="3435350"/>
        </p:xfrm>
        <a:graphic>
          <a:graphicData uri="http://schemas.openxmlformats.org/presentationml/2006/ole">
            <mc:AlternateContent xmlns:mc="http://schemas.openxmlformats.org/markup-compatibility/2006">
              <mc:Choice xmlns:v="urn:schemas-microsoft-com:vml" Requires="v">
                <p:oleObj spid="_x0000_s15377" name="Документ" r:id="rId8" imgW="5745960" imgH="3612600" progId="Word.Document.8">
                  <p:embed/>
                </p:oleObj>
              </mc:Choice>
              <mc:Fallback>
                <p:oleObj name="Документ" r:id="rId8" imgW="5745960" imgH="3612600" progId="Word.Document.8">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638800"/>
                        <a:ext cx="5462588" cy="34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1524000" y="381000"/>
            <a:ext cx="3886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solidFill>
                  <a:srgbClr val="CC6600"/>
                </a:solidFill>
                <a:latin typeface="Arial" charset="0"/>
              </a:rPr>
              <a:t>Simulator </a:t>
            </a:r>
            <a:r>
              <a:rPr lang="ru-RU" sz="1600" b="1">
                <a:solidFill>
                  <a:srgbClr val="CC6600"/>
                </a:solidFill>
                <a:latin typeface="Arial" charset="0"/>
              </a:rPr>
              <a:t>31</a:t>
            </a:r>
            <a:endParaRPr lang="ru-RU" sz="1600" b="1">
              <a:latin typeface="Arial" charset="0"/>
            </a:endParaRPr>
          </a:p>
        </p:txBody>
      </p:sp>
      <p:graphicFrame>
        <p:nvGraphicFramePr>
          <p:cNvPr id="18437" name="Object 5"/>
          <p:cNvGraphicFramePr>
            <a:graphicFrameLocks noChangeAspect="1"/>
          </p:cNvGraphicFramePr>
          <p:nvPr/>
        </p:nvGraphicFramePr>
        <p:xfrm>
          <a:off x="765175" y="744538"/>
          <a:ext cx="2522538" cy="474662"/>
        </p:xfrm>
        <a:graphic>
          <a:graphicData uri="http://schemas.openxmlformats.org/presentationml/2006/ole">
            <mc:AlternateContent xmlns:mc="http://schemas.openxmlformats.org/markup-compatibility/2006">
              <mc:Choice xmlns:v="urn:schemas-microsoft-com:vml" Requires="v">
                <p:oleObj spid="_x0000_s18447" name="Документ" r:id="rId3" imgW="2527920" imgH="475560" progId="Word.Document.8">
                  <p:embed/>
                </p:oleObj>
              </mc:Choice>
              <mc:Fallback>
                <p:oleObj name="Документ" r:id="rId3" imgW="2527920" imgH="47556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744538"/>
                        <a:ext cx="2522538"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8" name="Object 6"/>
          <p:cNvGraphicFramePr>
            <a:graphicFrameLocks noChangeAspect="1"/>
          </p:cNvGraphicFramePr>
          <p:nvPr/>
        </p:nvGraphicFramePr>
        <p:xfrm>
          <a:off x="3429000" y="744538"/>
          <a:ext cx="2522538" cy="474662"/>
        </p:xfrm>
        <a:graphic>
          <a:graphicData uri="http://schemas.openxmlformats.org/presentationml/2006/ole">
            <mc:AlternateContent xmlns:mc="http://schemas.openxmlformats.org/markup-compatibility/2006">
              <mc:Choice xmlns:v="urn:schemas-microsoft-com:vml" Requires="v">
                <p:oleObj spid="_x0000_s18448" name="Документ" r:id="rId5" imgW="2527920" imgH="475560" progId="Word.Document.8">
                  <p:embed/>
                </p:oleObj>
              </mc:Choice>
              <mc:Fallback>
                <p:oleObj name="Документ" r:id="rId5" imgW="2527920" imgH="47556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744538"/>
                        <a:ext cx="2522538" cy="4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441" name="Picture 9" descr="Znak_RI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8663" y="12700"/>
            <a:ext cx="973137"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442" name="Object 10"/>
          <p:cNvGraphicFramePr>
            <a:graphicFrameLocks noChangeAspect="1"/>
          </p:cNvGraphicFramePr>
          <p:nvPr/>
        </p:nvGraphicFramePr>
        <p:xfrm>
          <a:off x="533400" y="1143000"/>
          <a:ext cx="5459413" cy="3432175"/>
        </p:xfrm>
        <a:graphic>
          <a:graphicData uri="http://schemas.openxmlformats.org/presentationml/2006/ole">
            <mc:AlternateContent xmlns:mc="http://schemas.openxmlformats.org/markup-compatibility/2006">
              <mc:Choice xmlns:v="urn:schemas-microsoft-com:vml" Requires="v">
                <p:oleObj spid="_x0000_s18449" name="Документ" r:id="rId8" imgW="5745960" imgH="3612600" progId="Word.Document.8">
                  <p:embed/>
                </p:oleObj>
              </mc:Choice>
              <mc:Fallback>
                <p:oleObj name="Документ" r:id="rId8" imgW="5745960" imgH="3612600" progId="Word.Documen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1143000"/>
                        <a:ext cx="5459413"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4" name="Text Box 12"/>
          <p:cNvSpPr txBox="1">
            <a:spLocks noChangeArrowheads="1"/>
          </p:cNvSpPr>
          <p:nvPr/>
        </p:nvSpPr>
        <p:spPr bwMode="auto">
          <a:xfrm>
            <a:off x="2133600" y="44958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solidFill>
                  <a:srgbClr val="CC6600"/>
                </a:solidFill>
                <a:latin typeface="Arial" charset="0"/>
              </a:rPr>
              <a:t>Simulator </a:t>
            </a:r>
            <a:r>
              <a:rPr lang="ru-RU" sz="1600" b="1">
                <a:solidFill>
                  <a:srgbClr val="CC6600"/>
                </a:solidFill>
                <a:latin typeface="Arial" charset="0"/>
              </a:rPr>
              <a:t>32</a:t>
            </a:r>
            <a:endParaRPr lang="ru-RU" sz="1600" b="1">
              <a:latin typeface="Arial" charset="0"/>
            </a:endParaRPr>
          </a:p>
        </p:txBody>
      </p:sp>
      <p:graphicFrame>
        <p:nvGraphicFramePr>
          <p:cNvPr id="18445" name="Object 13"/>
          <p:cNvGraphicFramePr>
            <a:graphicFrameLocks noChangeAspect="1"/>
          </p:cNvGraphicFramePr>
          <p:nvPr/>
        </p:nvGraphicFramePr>
        <p:xfrm>
          <a:off x="1447800" y="4800600"/>
          <a:ext cx="4289425" cy="654050"/>
        </p:xfrm>
        <a:graphic>
          <a:graphicData uri="http://schemas.openxmlformats.org/presentationml/2006/ole">
            <mc:AlternateContent xmlns:mc="http://schemas.openxmlformats.org/markup-compatibility/2006">
              <mc:Choice xmlns:v="urn:schemas-microsoft-com:vml" Requires="v">
                <p:oleObj spid="_x0000_s18450" name="Документ" r:id="rId10" imgW="4762440" imgH="726480" progId="Word.Document.8">
                  <p:embed/>
                </p:oleObj>
              </mc:Choice>
              <mc:Fallback>
                <p:oleObj name="Документ" r:id="rId10" imgW="4762440" imgH="726480" progId="Word.Document.8">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4800600"/>
                        <a:ext cx="4289425"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46" name="Object 14"/>
          <p:cNvGraphicFramePr>
            <a:graphicFrameLocks noChangeAspect="1"/>
          </p:cNvGraphicFramePr>
          <p:nvPr/>
        </p:nvGraphicFramePr>
        <p:xfrm>
          <a:off x="685800" y="5410200"/>
          <a:ext cx="5459413" cy="3432175"/>
        </p:xfrm>
        <a:graphic>
          <a:graphicData uri="http://schemas.openxmlformats.org/presentationml/2006/ole">
            <mc:AlternateContent xmlns:mc="http://schemas.openxmlformats.org/markup-compatibility/2006">
              <mc:Choice xmlns:v="urn:schemas-microsoft-com:vml" Requires="v">
                <p:oleObj spid="_x0000_s18451" name="Документ" r:id="rId12" imgW="5745960" imgH="3612600" progId="Word.Document.8">
                  <p:embed/>
                </p:oleObj>
              </mc:Choice>
              <mc:Fallback>
                <p:oleObj name="Документ" r:id="rId12" imgW="5745960" imgH="3612600" progId="Word.Document.8">
                  <p:embed/>
                  <p:pic>
                    <p:nvPicPr>
                      <p:cNvPr id="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5410200"/>
                        <a:ext cx="5459413"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143000" y="685800"/>
            <a:ext cx="464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b="1">
                <a:solidFill>
                  <a:srgbClr val="CC6600"/>
                </a:solidFill>
                <a:latin typeface="Arial" charset="0"/>
              </a:rPr>
              <a:t>Structure of the simulator claddings quenched at 1700 </a:t>
            </a:r>
            <a:r>
              <a:rPr lang="en-US" sz="2000" b="1" baseline="30000">
                <a:solidFill>
                  <a:srgbClr val="CC6600"/>
                </a:solidFill>
                <a:latin typeface="Arial" charset="0"/>
              </a:rPr>
              <a:t>o</a:t>
            </a:r>
            <a:r>
              <a:rPr lang="en-US" sz="2000" b="1">
                <a:solidFill>
                  <a:srgbClr val="CC6600"/>
                </a:solidFill>
                <a:latin typeface="Arial" charset="0"/>
              </a:rPr>
              <a:t>C</a:t>
            </a:r>
            <a:endParaRPr lang="ru-RU" sz="1800">
              <a:solidFill>
                <a:srgbClr val="CC6600"/>
              </a:solidFill>
            </a:endParaRPr>
          </a:p>
        </p:txBody>
      </p:sp>
      <p:pic>
        <p:nvPicPr>
          <p:cNvPr id="17417" name="Picture 9" descr="Znak_RI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8663" y="0"/>
            <a:ext cx="973137"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418" name="Object 10"/>
          <p:cNvGraphicFramePr>
            <a:graphicFrameLocks noChangeAspect="1"/>
          </p:cNvGraphicFramePr>
          <p:nvPr/>
        </p:nvGraphicFramePr>
        <p:xfrm>
          <a:off x="625475" y="1524000"/>
          <a:ext cx="2667000" cy="2006600"/>
        </p:xfrm>
        <a:graphic>
          <a:graphicData uri="http://schemas.openxmlformats.org/presentationml/2006/ole">
            <mc:AlternateContent xmlns:mc="http://schemas.openxmlformats.org/markup-compatibility/2006">
              <mc:Choice xmlns:v="urn:schemas-microsoft-com:vml" Requires="v">
                <p:oleObj spid="_x0000_s17430" name="Документ" r:id="rId4" imgW="2666520" imgH="2006640" progId="Word.Document.8">
                  <p:embed/>
                </p:oleObj>
              </mc:Choice>
              <mc:Fallback>
                <p:oleObj name="Документ" r:id="rId4" imgW="2666520" imgH="2006640" progId="Word.Document.8">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1524000"/>
                        <a:ext cx="26670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9" name="Rectangle 11"/>
          <p:cNvSpPr>
            <a:spLocks noChangeArrowheads="1"/>
          </p:cNvSpPr>
          <p:nvPr/>
        </p:nvSpPr>
        <p:spPr bwMode="auto">
          <a:xfrm>
            <a:off x="685800" y="3505200"/>
            <a:ext cx="266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simulator 25 (direct steam flow)</a:t>
            </a:r>
            <a:endParaRPr lang="ru-RU" sz="1400" b="1"/>
          </a:p>
        </p:txBody>
      </p:sp>
      <p:graphicFrame>
        <p:nvGraphicFramePr>
          <p:cNvPr id="17420" name="Object 12"/>
          <p:cNvGraphicFramePr>
            <a:graphicFrameLocks noChangeAspect="1"/>
          </p:cNvGraphicFramePr>
          <p:nvPr/>
        </p:nvGraphicFramePr>
        <p:xfrm>
          <a:off x="625475" y="4144963"/>
          <a:ext cx="2589213" cy="1801812"/>
        </p:xfrm>
        <a:graphic>
          <a:graphicData uri="http://schemas.openxmlformats.org/presentationml/2006/ole">
            <mc:AlternateContent xmlns:mc="http://schemas.openxmlformats.org/markup-compatibility/2006">
              <mc:Choice xmlns:v="urn:schemas-microsoft-com:vml" Requires="v">
                <p:oleObj spid="_x0000_s17431" name="Документ" r:id="rId6" imgW="2588400" imgH="1802160" progId="Word.Document.8">
                  <p:embed/>
                </p:oleObj>
              </mc:Choice>
              <mc:Fallback>
                <p:oleObj name="Документ" r:id="rId6" imgW="2588400" imgH="1802160" progId="Word.Document.8">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475" y="4144963"/>
                        <a:ext cx="2589213" cy="18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1" name="Rectangle 13"/>
          <p:cNvSpPr>
            <a:spLocks noChangeArrowheads="1"/>
          </p:cNvSpPr>
          <p:nvPr/>
        </p:nvSpPr>
        <p:spPr bwMode="auto">
          <a:xfrm>
            <a:off x="609600" y="5973763"/>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simulator 26 (gas flow reversing)</a:t>
            </a:r>
            <a:endParaRPr lang="ru-RU" sz="1400" b="1"/>
          </a:p>
        </p:txBody>
      </p:sp>
      <p:graphicFrame>
        <p:nvGraphicFramePr>
          <p:cNvPr id="17422" name="Object 14"/>
          <p:cNvGraphicFramePr>
            <a:graphicFrameLocks noChangeAspect="1"/>
          </p:cNvGraphicFramePr>
          <p:nvPr/>
        </p:nvGraphicFramePr>
        <p:xfrm>
          <a:off x="685800" y="6507163"/>
          <a:ext cx="2501900" cy="1849437"/>
        </p:xfrm>
        <a:graphic>
          <a:graphicData uri="http://schemas.openxmlformats.org/presentationml/2006/ole">
            <mc:AlternateContent xmlns:mc="http://schemas.openxmlformats.org/markup-compatibility/2006">
              <mc:Choice xmlns:v="urn:schemas-microsoft-com:vml" Requires="v">
                <p:oleObj spid="_x0000_s17432" name="Документ" r:id="rId8" imgW="2502360" imgH="1848960" progId="Word.Document.8">
                  <p:embed/>
                </p:oleObj>
              </mc:Choice>
              <mc:Fallback>
                <p:oleObj name="Документ" r:id="rId8" imgW="2502360" imgH="1848960" progId="Word.Document.8">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6507163"/>
                        <a:ext cx="2501900"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3" name="Rectangle 15"/>
          <p:cNvSpPr>
            <a:spLocks noChangeArrowheads="1"/>
          </p:cNvSpPr>
          <p:nvPr/>
        </p:nvSpPr>
        <p:spPr bwMode="auto">
          <a:xfrm>
            <a:off x="609600" y="83820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simulator 27 (Steam quench</a:t>
            </a:r>
            <a:r>
              <a:rPr lang="ru-RU" sz="1400" b="1"/>
              <a:t>)</a:t>
            </a:r>
            <a:endParaRPr lang="ru-RU" sz="1400" b="1">
              <a:solidFill>
                <a:srgbClr val="CC6600"/>
              </a:solidFill>
            </a:endParaRPr>
          </a:p>
        </p:txBody>
      </p:sp>
      <p:graphicFrame>
        <p:nvGraphicFramePr>
          <p:cNvPr id="17424" name="Object 16"/>
          <p:cNvGraphicFramePr>
            <a:graphicFrameLocks noChangeAspect="1"/>
          </p:cNvGraphicFramePr>
          <p:nvPr/>
        </p:nvGraphicFramePr>
        <p:xfrm>
          <a:off x="3521075" y="1524000"/>
          <a:ext cx="2803525" cy="1998663"/>
        </p:xfrm>
        <a:graphic>
          <a:graphicData uri="http://schemas.openxmlformats.org/presentationml/2006/ole">
            <mc:AlternateContent xmlns:mc="http://schemas.openxmlformats.org/markup-compatibility/2006">
              <mc:Choice xmlns:v="urn:schemas-microsoft-com:vml" Requires="v">
                <p:oleObj spid="_x0000_s17433" name="Документ" r:id="rId10" imgW="2804040" imgH="1999440" progId="Word.Document.8">
                  <p:embed/>
                </p:oleObj>
              </mc:Choice>
              <mc:Fallback>
                <p:oleObj name="Документ" r:id="rId10" imgW="2804040" imgH="1999440" progId="Word.Document.8">
                  <p:embed/>
                  <p:pic>
                    <p:nvPicPr>
                      <p:cNvPr id="0"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1075" y="1524000"/>
                        <a:ext cx="28035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5" name="Rectangle 17"/>
          <p:cNvSpPr>
            <a:spLocks noChangeArrowheads="1"/>
          </p:cNvSpPr>
          <p:nvPr/>
        </p:nvSpPr>
        <p:spPr bwMode="auto">
          <a:xfrm>
            <a:off x="3352800" y="35052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 rIns="3600">
            <a:spAutoFit/>
          </a:bodyPr>
          <a:lstStyle/>
          <a:p>
            <a:pPr algn="ctr">
              <a:lnSpc>
                <a:spcPct val="90000"/>
              </a:lnSpc>
            </a:pPr>
            <a:r>
              <a:rPr lang="en-US" sz="1400" b="1"/>
              <a:t>simulator 28 (Steam starvation </a:t>
            </a:r>
            <a:br>
              <a:rPr lang="en-US" sz="1400" b="1"/>
            </a:br>
            <a:r>
              <a:rPr lang="en-US" sz="1400" b="1"/>
              <a:t>     condition cooling)</a:t>
            </a:r>
            <a:endParaRPr lang="ru-RU" sz="1400"/>
          </a:p>
        </p:txBody>
      </p:sp>
      <p:graphicFrame>
        <p:nvGraphicFramePr>
          <p:cNvPr id="17426" name="Object 18"/>
          <p:cNvGraphicFramePr>
            <a:graphicFrameLocks noChangeAspect="1"/>
          </p:cNvGraphicFramePr>
          <p:nvPr/>
        </p:nvGraphicFramePr>
        <p:xfrm>
          <a:off x="3673475" y="4114800"/>
          <a:ext cx="2589213" cy="1992313"/>
        </p:xfrm>
        <a:graphic>
          <a:graphicData uri="http://schemas.openxmlformats.org/presentationml/2006/ole">
            <mc:AlternateContent xmlns:mc="http://schemas.openxmlformats.org/markup-compatibility/2006">
              <mc:Choice xmlns:v="urn:schemas-microsoft-com:vml" Requires="v">
                <p:oleObj spid="_x0000_s17434" name="Документ" r:id="rId12" imgW="2588400" imgH="1992600" progId="Word.Document.8">
                  <p:embed/>
                </p:oleObj>
              </mc:Choice>
              <mc:Fallback>
                <p:oleObj name="Документ" r:id="rId12" imgW="2588400" imgH="1992600" progId="Word.Document.8">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3475" y="4114800"/>
                        <a:ext cx="2589213"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7" name="Rectangle 19"/>
          <p:cNvSpPr>
            <a:spLocks noChangeArrowheads="1"/>
          </p:cNvSpPr>
          <p:nvPr/>
        </p:nvSpPr>
        <p:spPr bwMode="auto">
          <a:xfrm>
            <a:off x="3657600" y="6096000"/>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simulator 31 (gas flow reversing)</a:t>
            </a:r>
            <a:endParaRPr lang="ru-RU" sz="1400" b="1"/>
          </a:p>
        </p:txBody>
      </p:sp>
      <p:graphicFrame>
        <p:nvGraphicFramePr>
          <p:cNvPr id="17428" name="Object 20"/>
          <p:cNvGraphicFramePr>
            <a:graphicFrameLocks noChangeAspect="1"/>
          </p:cNvGraphicFramePr>
          <p:nvPr/>
        </p:nvGraphicFramePr>
        <p:xfrm>
          <a:off x="3733800" y="6507163"/>
          <a:ext cx="2506663" cy="1895475"/>
        </p:xfrm>
        <a:graphic>
          <a:graphicData uri="http://schemas.openxmlformats.org/presentationml/2006/ole">
            <mc:AlternateContent xmlns:mc="http://schemas.openxmlformats.org/markup-compatibility/2006">
              <mc:Choice xmlns:v="urn:schemas-microsoft-com:vml" Requires="v">
                <p:oleObj spid="_x0000_s17435" name="Документ" r:id="rId14" imgW="2507040" imgH="1895040" progId="Word.Document.8">
                  <p:embed/>
                </p:oleObj>
              </mc:Choice>
              <mc:Fallback>
                <p:oleObj name="Документ" r:id="rId14" imgW="2507040" imgH="1895040" progId="Word.Document.8">
                  <p:embed/>
                  <p:pic>
                    <p:nvPicPr>
                      <p:cNvPr id="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33800" y="6507163"/>
                        <a:ext cx="2506663"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9" name="Rectangle 21"/>
          <p:cNvSpPr>
            <a:spLocks noChangeArrowheads="1"/>
          </p:cNvSpPr>
          <p:nvPr/>
        </p:nvSpPr>
        <p:spPr bwMode="auto">
          <a:xfrm>
            <a:off x="3733800" y="8458200"/>
            <a:ext cx="3124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1"/>
              <a:t>simulator 32 (gas flow reversing)</a:t>
            </a:r>
            <a:endParaRPr lang="ru-RU" sz="14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p:txBody>
          <a:bodyPr/>
          <a:lstStyle/>
          <a:p>
            <a:r>
              <a:rPr lang="en-US" sz="2800" b="1">
                <a:solidFill>
                  <a:srgbClr val="CC6600"/>
                </a:solidFill>
              </a:rPr>
              <a:t>Tests with unirradiated simulators</a:t>
            </a:r>
            <a:endParaRPr lang="ru-RU" sz="2800" b="1"/>
          </a:p>
        </p:txBody>
      </p:sp>
      <p:sp>
        <p:nvSpPr>
          <p:cNvPr id="23555" name="Rectangle 1027"/>
          <p:cNvSpPr>
            <a:spLocks noGrp="1" noChangeArrowheads="1"/>
          </p:cNvSpPr>
          <p:nvPr>
            <p:ph type="body" idx="1"/>
          </p:nvPr>
        </p:nvSpPr>
        <p:spPr>
          <a:xfrm>
            <a:off x="514350" y="2268538"/>
            <a:ext cx="5829300" cy="5859462"/>
          </a:xfrm>
        </p:spPr>
        <p:txBody>
          <a:bodyPr/>
          <a:lstStyle/>
          <a:p>
            <a:pPr>
              <a:buFontTx/>
              <a:buNone/>
            </a:pPr>
            <a:r>
              <a:rPr lang="ru-RU" sz="2800" b="1"/>
              <a:t>Objective</a:t>
            </a:r>
            <a:r>
              <a:rPr lang="en-US" sz="2800" b="1"/>
              <a:t>s:</a:t>
            </a:r>
          </a:p>
          <a:p>
            <a:pPr>
              <a:buFontTx/>
              <a:buNone/>
            </a:pPr>
            <a:endParaRPr lang="en-US" sz="2800" b="1"/>
          </a:p>
          <a:p>
            <a:r>
              <a:rPr lang="en-US" sz="2400"/>
              <a:t>Checking the test rig</a:t>
            </a:r>
          </a:p>
          <a:p>
            <a:pPr>
              <a:buFontTx/>
              <a:buNone/>
            </a:pPr>
            <a:endParaRPr lang="en-US" sz="2400"/>
          </a:p>
          <a:p>
            <a:r>
              <a:rPr lang="en-US" sz="2400"/>
              <a:t>Test regimes determining</a:t>
            </a:r>
          </a:p>
          <a:p>
            <a:pPr>
              <a:buFontTx/>
              <a:buNone/>
            </a:pPr>
            <a:endParaRPr lang="en-US" sz="2400"/>
          </a:p>
          <a:p>
            <a:r>
              <a:rPr lang="en-US" sz="2400"/>
              <a:t>Revealing the possible simulators post-test state and sources of additional H</a:t>
            </a:r>
            <a:r>
              <a:rPr lang="en-US" sz="2400" baseline="-25000"/>
              <a:t>2 </a:t>
            </a:r>
            <a:r>
              <a:rPr lang="en-US" sz="2400"/>
              <a:t>generation at quench</a:t>
            </a:r>
          </a:p>
          <a:p>
            <a:endParaRPr lang="en-US" sz="2400"/>
          </a:p>
          <a:p>
            <a:r>
              <a:rPr lang="en-US" sz="2400"/>
              <a:t>Obtaining the data base for comparison with the irradiated simulators and previous results (FZKA)</a:t>
            </a:r>
          </a:p>
          <a:p>
            <a:endParaRPr lang="ru-RU"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533400" y="12954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CC6600"/>
                </a:solidFill>
                <a:latin typeface="Arial" charset="0"/>
              </a:rPr>
              <a:t>Test results at quench temperature of</a:t>
            </a:r>
            <a:r>
              <a:rPr lang="ru-RU" sz="2000" b="1">
                <a:solidFill>
                  <a:srgbClr val="CC6600"/>
                </a:solidFill>
                <a:latin typeface="Arial" charset="0"/>
              </a:rPr>
              <a:t> 1700 °</a:t>
            </a:r>
            <a:endParaRPr lang="ru-RU" b="1">
              <a:latin typeface="Arial" charset="0"/>
            </a:endParaRPr>
          </a:p>
        </p:txBody>
      </p:sp>
      <p:pic>
        <p:nvPicPr>
          <p:cNvPr id="19462" name="Picture 6" descr="Znak_RI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0"/>
            <a:ext cx="973138" cy="749300"/>
          </a:xfrm>
          <a:prstGeom prst="rect">
            <a:avLst/>
          </a:prstGeom>
          <a:noFill/>
          <a:extLst>
            <a:ext uri="{909E8E84-426E-40DD-AFC4-6F175D3DCCD1}">
              <a14:hiddenFill xmlns:a14="http://schemas.microsoft.com/office/drawing/2010/main">
                <a:solidFill>
                  <a:srgbClr val="FFFFFF"/>
                </a:solidFill>
              </a14:hiddenFill>
            </a:ext>
          </a:extLst>
        </p:spPr>
      </p:pic>
      <p:sp>
        <p:nvSpPr>
          <p:cNvPr id="19463" name="Text Box 7"/>
          <p:cNvSpPr txBox="1">
            <a:spLocks noChangeArrowheads="1"/>
          </p:cNvSpPr>
          <p:nvPr/>
        </p:nvSpPr>
        <p:spPr bwMode="auto">
          <a:xfrm>
            <a:off x="708025" y="5105400"/>
            <a:ext cx="56165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t>Thermal shock at quench lead to simulator collapse</a:t>
            </a:r>
          </a:p>
          <a:p>
            <a:pPr>
              <a:spcBef>
                <a:spcPct val="50000"/>
              </a:spcBef>
              <a:buFontTx/>
              <a:buChar char="•"/>
            </a:pPr>
            <a:r>
              <a:rPr lang="en-US"/>
              <a:t>H</a:t>
            </a:r>
            <a:r>
              <a:rPr lang="en-US" baseline="-25000"/>
              <a:t>2</a:t>
            </a:r>
            <a:r>
              <a:rPr lang="en-US"/>
              <a:t> generation at quench seems to be dependent on final simulator state</a:t>
            </a:r>
          </a:p>
          <a:p>
            <a:pPr>
              <a:spcBef>
                <a:spcPct val="50000"/>
              </a:spcBef>
              <a:buFontTx/>
              <a:buChar char="•"/>
            </a:pPr>
            <a:r>
              <a:rPr lang="en-US"/>
              <a:t>Slow cooling in steam lead to oxide film spallation and increase of hydrogen generation at quench</a:t>
            </a:r>
            <a:endParaRPr lang="ru-RU"/>
          </a:p>
        </p:txBody>
      </p:sp>
      <p:graphicFrame>
        <p:nvGraphicFramePr>
          <p:cNvPr id="19464" name="Object 8"/>
          <p:cNvGraphicFramePr>
            <a:graphicFrameLocks noChangeAspect="1"/>
          </p:cNvGraphicFramePr>
          <p:nvPr/>
        </p:nvGraphicFramePr>
        <p:xfrm>
          <a:off x="533400" y="1905000"/>
          <a:ext cx="5919788" cy="3244850"/>
        </p:xfrm>
        <a:graphic>
          <a:graphicData uri="http://schemas.openxmlformats.org/presentationml/2006/ole">
            <mc:AlternateContent xmlns:mc="http://schemas.openxmlformats.org/markup-compatibility/2006">
              <mc:Choice xmlns:v="urn:schemas-microsoft-com:vml" Requires="v">
                <p:oleObj spid="_x0000_s19465" name="Документ" r:id="rId4" imgW="5918040" imgH="3244680" progId="Word.Document.8">
                  <p:embed/>
                </p:oleObj>
              </mc:Choice>
              <mc:Fallback>
                <p:oleObj name="Документ" r:id="rId4" imgW="5918040" imgH="3244680" progId="Word.Document.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05000"/>
                        <a:ext cx="5919788"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33400" y="533400"/>
            <a:ext cx="5829300" cy="787400"/>
          </a:xfrm>
        </p:spPr>
        <p:txBody>
          <a:bodyPr/>
          <a:lstStyle/>
          <a:p>
            <a:r>
              <a:rPr lang="en-US" sz="2800" b="1">
                <a:solidFill>
                  <a:srgbClr val="CC6600"/>
                </a:solidFill>
              </a:rPr>
              <a:t>Irradiated Simulators Test</a:t>
            </a:r>
            <a:endParaRPr lang="ru-RU" sz="2800" b="1"/>
          </a:p>
        </p:txBody>
      </p:sp>
      <p:sp>
        <p:nvSpPr>
          <p:cNvPr id="75779" name="Rectangle 3"/>
          <p:cNvSpPr>
            <a:spLocks noGrp="1" noChangeArrowheads="1"/>
          </p:cNvSpPr>
          <p:nvPr>
            <p:ph type="body" idx="1"/>
          </p:nvPr>
        </p:nvSpPr>
        <p:spPr>
          <a:xfrm>
            <a:off x="228600" y="1447800"/>
            <a:ext cx="6324600" cy="6781800"/>
          </a:xfrm>
        </p:spPr>
        <p:txBody>
          <a:bodyPr/>
          <a:lstStyle/>
          <a:p>
            <a:pPr>
              <a:buFontTx/>
              <a:buNone/>
            </a:pPr>
            <a:r>
              <a:rPr lang="en-US" sz="2400" b="1"/>
              <a:t>Simulators 36, 39:</a:t>
            </a:r>
          </a:p>
          <a:p>
            <a:r>
              <a:rPr lang="en-US" sz="2400"/>
              <a:t>Irradiated simulators, refabricated from VVER fuel rod with burnup </a:t>
            </a:r>
            <a:br>
              <a:rPr lang="en-US" sz="2400"/>
            </a:br>
            <a:r>
              <a:rPr lang="en-US" sz="2400"/>
              <a:t>of 54 MW·d/kg U and 65 MW·d/kg U;</a:t>
            </a:r>
          </a:p>
          <a:p>
            <a:r>
              <a:rPr lang="en-US" sz="2400"/>
              <a:t>Quench tests at 1400 </a:t>
            </a:r>
            <a:r>
              <a:rPr lang="en-US" sz="2400" baseline="30000"/>
              <a:t>o</a:t>
            </a:r>
            <a:r>
              <a:rPr lang="en-US" sz="2400"/>
              <a:t>C in the regime </a:t>
            </a:r>
            <a:br>
              <a:rPr lang="en-US" sz="2400"/>
            </a:br>
            <a:r>
              <a:rPr lang="en-US" sz="2400"/>
              <a:t>similar to simulator 35 (comparison of the unirradiated and irradiated simulator tests).</a:t>
            </a:r>
          </a:p>
          <a:p>
            <a:endParaRPr lang="en-US" sz="2400"/>
          </a:p>
          <a:p>
            <a:pPr>
              <a:buFontTx/>
              <a:buNone/>
            </a:pPr>
            <a:r>
              <a:rPr lang="en-US" sz="2400" b="1"/>
              <a:t>Simulators 37:</a:t>
            </a:r>
          </a:p>
          <a:p>
            <a:r>
              <a:rPr lang="en-US" sz="2400"/>
              <a:t>Irradiated simulator, refabricated from VVER fuel rod with burnup of 54 MW·d/kg U ;</a:t>
            </a:r>
          </a:p>
          <a:p>
            <a:r>
              <a:rPr lang="en-US" sz="2400"/>
              <a:t>Quench tests at 1700 </a:t>
            </a:r>
            <a:r>
              <a:rPr lang="en-US" sz="2400" baseline="30000"/>
              <a:t>o</a:t>
            </a:r>
            <a:r>
              <a:rPr lang="en-US" sz="2400"/>
              <a:t>C without preliminary oxidation (maximal hydrogen peak at quench is expected).</a:t>
            </a:r>
          </a:p>
          <a:p>
            <a:endParaRPr lang="en-US" sz="2400"/>
          </a:p>
          <a:p>
            <a:pPr>
              <a:buFontTx/>
              <a:buNone/>
            </a:pPr>
            <a:endParaRPr lang="en-US" sz="2400" b="1"/>
          </a:p>
        </p:txBody>
      </p:sp>
      <p:pic>
        <p:nvPicPr>
          <p:cNvPr id="75780" name="Picture 4" descr="Znak_RI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4863" y="0"/>
            <a:ext cx="973137" cy="74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3400" y="381000"/>
            <a:ext cx="5943600"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sz="1600" b="1">
                <a:solidFill>
                  <a:srgbClr val="CC6600"/>
                </a:solidFill>
                <a:latin typeface="Arial" charset="0"/>
              </a:rPr>
              <a:t>Simulator </a:t>
            </a:r>
            <a:r>
              <a:rPr lang="ru-RU" sz="1600" b="1">
                <a:solidFill>
                  <a:srgbClr val="CC6600"/>
                </a:solidFill>
                <a:latin typeface="Arial" charset="0"/>
              </a:rPr>
              <a:t>36 (</a:t>
            </a:r>
            <a:r>
              <a:rPr lang="en-US" sz="1600" b="1">
                <a:solidFill>
                  <a:srgbClr val="CC6600"/>
                </a:solidFill>
                <a:latin typeface="Arial" charset="0"/>
              </a:rPr>
              <a:t>54 MW·d/kg U )</a:t>
            </a:r>
          </a:p>
        </p:txBody>
      </p:sp>
      <p:pic>
        <p:nvPicPr>
          <p:cNvPr id="215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685800"/>
            <a:ext cx="44751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descr="Znak_RI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512" name="Object 8"/>
          <p:cNvGraphicFramePr>
            <a:graphicFrameLocks noChangeAspect="1"/>
          </p:cNvGraphicFramePr>
          <p:nvPr/>
        </p:nvGraphicFramePr>
        <p:xfrm>
          <a:off x="923925" y="1066800"/>
          <a:ext cx="5172075" cy="3576638"/>
        </p:xfrm>
        <a:graphic>
          <a:graphicData uri="http://schemas.openxmlformats.org/presentationml/2006/ole">
            <mc:AlternateContent xmlns:mc="http://schemas.openxmlformats.org/markup-compatibility/2006">
              <mc:Choice xmlns:v="urn:schemas-microsoft-com:vml" Requires="v">
                <p:oleObj spid="_x0000_s21517" name="Документ" r:id="rId5" imgW="5745960" imgH="3973320" progId="Word.Document.8">
                  <p:embed/>
                </p:oleObj>
              </mc:Choice>
              <mc:Fallback>
                <p:oleObj name="Документ" r:id="rId5" imgW="5745960" imgH="3973320" progId="Word.Documen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925" y="1066800"/>
                        <a:ext cx="5172075"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4" name="Text Box 10"/>
          <p:cNvSpPr txBox="1">
            <a:spLocks noChangeArrowheads="1"/>
          </p:cNvSpPr>
          <p:nvPr/>
        </p:nvSpPr>
        <p:spPr bwMode="auto">
          <a:xfrm>
            <a:off x="1295400" y="4765675"/>
            <a:ext cx="4343400"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sz="1600" b="1">
                <a:solidFill>
                  <a:srgbClr val="CC6600"/>
                </a:solidFill>
                <a:latin typeface="Arial" charset="0"/>
              </a:rPr>
              <a:t>Simulator </a:t>
            </a:r>
            <a:r>
              <a:rPr lang="ru-RU" sz="1600" b="1">
                <a:solidFill>
                  <a:srgbClr val="CC6600"/>
                </a:solidFill>
                <a:latin typeface="Arial" charset="0"/>
              </a:rPr>
              <a:t>39 (</a:t>
            </a:r>
            <a:r>
              <a:rPr lang="en-US" sz="1600" b="1">
                <a:solidFill>
                  <a:srgbClr val="CC6600"/>
                </a:solidFill>
                <a:latin typeface="Arial" charset="0"/>
              </a:rPr>
              <a:t>65 MW·d/kg U )</a:t>
            </a:r>
          </a:p>
        </p:txBody>
      </p:sp>
      <p:graphicFrame>
        <p:nvGraphicFramePr>
          <p:cNvPr id="21515" name="Object 11"/>
          <p:cNvGraphicFramePr>
            <a:graphicFrameLocks noChangeAspect="1"/>
          </p:cNvGraphicFramePr>
          <p:nvPr/>
        </p:nvGraphicFramePr>
        <p:xfrm>
          <a:off x="1295400" y="5019675"/>
          <a:ext cx="4370388" cy="542925"/>
        </p:xfrm>
        <a:graphic>
          <a:graphicData uri="http://schemas.openxmlformats.org/presentationml/2006/ole">
            <mc:AlternateContent xmlns:mc="http://schemas.openxmlformats.org/markup-compatibility/2006">
              <mc:Choice xmlns:v="urn:schemas-microsoft-com:vml" Requires="v">
                <p:oleObj spid="_x0000_s21518" name="Документ" r:id="rId7" imgW="4369320" imgH="542880" progId="Word.Document.8">
                  <p:embed/>
                </p:oleObj>
              </mc:Choice>
              <mc:Fallback>
                <p:oleObj name="Документ" r:id="rId7" imgW="4369320" imgH="542880" progId="Word.Document.8">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5019675"/>
                        <a:ext cx="4370388"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6" name="Object 12"/>
          <p:cNvGraphicFramePr>
            <a:graphicFrameLocks noChangeAspect="1"/>
          </p:cNvGraphicFramePr>
          <p:nvPr/>
        </p:nvGraphicFramePr>
        <p:xfrm>
          <a:off x="914400" y="5486400"/>
          <a:ext cx="5172075" cy="3576638"/>
        </p:xfrm>
        <a:graphic>
          <a:graphicData uri="http://schemas.openxmlformats.org/presentationml/2006/ole">
            <mc:AlternateContent xmlns:mc="http://schemas.openxmlformats.org/markup-compatibility/2006">
              <mc:Choice xmlns:v="urn:schemas-microsoft-com:vml" Requires="v">
                <p:oleObj spid="_x0000_s21519" name="Документ" r:id="rId9" imgW="5745960" imgH="3973320" progId="Word.Document.8">
                  <p:embed/>
                </p:oleObj>
              </mc:Choice>
              <mc:Fallback>
                <p:oleObj name="Документ" r:id="rId9" imgW="5745960" imgH="3973320" progId="Word.Document.8">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5486400"/>
                        <a:ext cx="5172075"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447800" y="533400"/>
            <a:ext cx="41148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sz="1800" b="1">
                <a:solidFill>
                  <a:srgbClr val="CC6600"/>
                </a:solidFill>
                <a:latin typeface="Arial" charset="0"/>
              </a:rPr>
              <a:t>Simulator </a:t>
            </a:r>
            <a:r>
              <a:rPr lang="ru-RU" sz="1800" b="1">
                <a:solidFill>
                  <a:srgbClr val="CC6600"/>
                </a:solidFill>
                <a:latin typeface="Arial" charset="0"/>
              </a:rPr>
              <a:t>37 (</a:t>
            </a:r>
            <a:r>
              <a:rPr lang="en-US" sz="1800" b="1">
                <a:solidFill>
                  <a:srgbClr val="CC6600"/>
                </a:solidFill>
                <a:latin typeface="Arial" charset="0"/>
              </a:rPr>
              <a:t>54 MW·d/kg U )</a:t>
            </a:r>
          </a:p>
        </p:txBody>
      </p:sp>
      <p:pic>
        <p:nvPicPr>
          <p:cNvPr id="83972" name="Picture 4" descr="Znak_RI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3975" name="Object 7"/>
          <p:cNvGraphicFramePr>
            <a:graphicFrameLocks noChangeAspect="1"/>
          </p:cNvGraphicFramePr>
          <p:nvPr/>
        </p:nvGraphicFramePr>
        <p:xfrm>
          <a:off x="1295400" y="990600"/>
          <a:ext cx="4391025" cy="542925"/>
        </p:xfrm>
        <a:graphic>
          <a:graphicData uri="http://schemas.openxmlformats.org/presentationml/2006/ole">
            <mc:AlternateContent xmlns:mc="http://schemas.openxmlformats.org/markup-compatibility/2006">
              <mc:Choice xmlns:v="urn:schemas-microsoft-com:vml" Requires="v">
                <p:oleObj spid="_x0000_s83978" name="Документ" r:id="rId4" imgW="4389840" imgH="542880" progId="Word.Document.8">
                  <p:embed/>
                </p:oleObj>
              </mc:Choice>
              <mc:Fallback>
                <p:oleObj name="Документ" r:id="rId4" imgW="4389840" imgH="542880" progId="Word.Documen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990600"/>
                        <a:ext cx="43910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6" name="Object 8"/>
          <p:cNvGraphicFramePr>
            <a:graphicFrameLocks noChangeAspect="1"/>
          </p:cNvGraphicFramePr>
          <p:nvPr/>
        </p:nvGraphicFramePr>
        <p:xfrm>
          <a:off x="762000" y="1635125"/>
          <a:ext cx="5459413" cy="3775075"/>
        </p:xfrm>
        <a:graphic>
          <a:graphicData uri="http://schemas.openxmlformats.org/presentationml/2006/ole">
            <mc:AlternateContent xmlns:mc="http://schemas.openxmlformats.org/markup-compatibility/2006">
              <mc:Choice xmlns:v="urn:schemas-microsoft-com:vml" Requires="v">
                <p:oleObj spid="_x0000_s83979" name="Документ" r:id="rId6" imgW="5745960" imgH="3973320" progId="Word.Document.8">
                  <p:embed/>
                </p:oleObj>
              </mc:Choice>
              <mc:Fallback>
                <p:oleObj name="Документ" r:id="rId6" imgW="5745960" imgH="3973320" progId="Word.Document.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635125"/>
                        <a:ext cx="5459413"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7" name="Object 9"/>
          <p:cNvGraphicFramePr>
            <a:graphicFrameLocks noChangeAspect="1"/>
          </p:cNvGraphicFramePr>
          <p:nvPr/>
        </p:nvGraphicFramePr>
        <p:xfrm>
          <a:off x="685800" y="5292725"/>
          <a:ext cx="5459413" cy="3775075"/>
        </p:xfrm>
        <a:graphic>
          <a:graphicData uri="http://schemas.openxmlformats.org/presentationml/2006/ole">
            <mc:AlternateContent xmlns:mc="http://schemas.openxmlformats.org/markup-compatibility/2006">
              <mc:Choice xmlns:v="urn:schemas-microsoft-com:vml" Requires="v">
                <p:oleObj spid="_x0000_s83980" name="Документ" r:id="rId8" imgW="5745960" imgH="3973320" progId="Word.Document.8">
                  <p:embed/>
                </p:oleObj>
              </mc:Choice>
              <mc:Fallback>
                <p:oleObj name="Документ" r:id="rId8" imgW="5745960" imgH="3973320" progId="Word.Document.8">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5292725"/>
                        <a:ext cx="5459413"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0" y="381000"/>
            <a:ext cx="396240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sz="1800" b="1">
                <a:solidFill>
                  <a:srgbClr val="CC6600"/>
                </a:solidFill>
                <a:latin typeface="Arial" charset="0"/>
              </a:rPr>
              <a:t>Fuel and cladding microstructure </a:t>
            </a:r>
          </a:p>
          <a:p>
            <a:pPr algn="ctr">
              <a:lnSpc>
                <a:spcPct val="70000"/>
              </a:lnSpc>
              <a:spcBef>
                <a:spcPct val="50000"/>
              </a:spcBef>
            </a:pPr>
            <a:r>
              <a:rPr lang="en-US" sz="1800" b="1">
                <a:solidFill>
                  <a:srgbClr val="CC6600"/>
                </a:solidFill>
                <a:latin typeface="Arial" charset="0"/>
              </a:rPr>
              <a:t>Simulator </a:t>
            </a:r>
            <a:r>
              <a:rPr lang="ru-RU" sz="1800" b="1">
                <a:solidFill>
                  <a:srgbClr val="CC6600"/>
                </a:solidFill>
                <a:latin typeface="Arial" charset="0"/>
              </a:rPr>
              <a:t>36</a:t>
            </a:r>
          </a:p>
        </p:txBody>
      </p:sp>
      <p:pic>
        <p:nvPicPr>
          <p:cNvPr id="81926" name="Picture 6" descr="Znak_RI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pic>
        <p:nvPicPr>
          <p:cNvPr id="81927" name="Picture 7" descr="экс36_77мм"/>
          <p:cNvPicPr>
            <a:picLocks noChangeAspect="1" noChangeArrowheads="1"/>
          </p:cNvPicPr>
          <p:nvPr/>
        </p:nvPicPr>
        <p:blipFill>
          <a:blip r:embed="rId3" cstate="print">
            <a:extLst>
              <a:ext uri="{28A0092B-C50C-407E-A947-70E740481C1C}">
                <a14:useLocalDpi xmlns:a14="http://schemas.microsoft.com/office/drawing/2010/main" val="0"/>
              </a:ext>
            </a:extLst>
          </a:blip>
          <a:srcRect l="8791" t="4643" r="7684" b="4643"/>
          <a:stretch>
            <a:fillRect/>
          </a:stretch>
        </p:blipFill>
        <p:spPr bwMode="auto">
          <a:xfrm>
            <a:off x="1143000" y="1066800"/>
            <a:ext cx="4857750" cy="7777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Znak_RI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pic>
        <p:nvPicPr>
          <p:cNvPr id="82950" name="Picture 6" descr="экс37_77мм"/>
          <p:cNvPicPr>
            <a:picLocks noChangeAspect="1" noChangeArrowheads="1"/>
          </p:cNvPicPr>
          <p:nvPr/>
        </p:nvPicPr>
        <p:blipFill>
          <a:blip r:embed="rId3" cstate="print">
            <a:extLst>
              <a:ext uri="{28A0092B-C50C-407E-A947-70E740481C1C}">
                <a14:useLocalDpi xmlns:a14="http://schemas.microsoft.com/office/drawing/2010/main" val="0"/>
              </a:ext>
            </a:extLst>
          </a:blip>
          <a:srcRect l="8791" t="4643" r="7684" b="4643"/>
          <a:stretch>
            <a:fillRect/>
          </a:stretch>
        </p:blipFill>
        <p:spPr bwMode="auto">
          <a:xfrm>
            <a:off x="1025525" y="1066800"/>
            <a:ext cx="4857750" cy="7777163"/>
          </a:xfrm>
          <a:prstGeom prst="rect">
            <a:avLst/>
          </a:prstGeom>
          <a:noFill/>
          <a:extLst>
            <a:ext uri="{909E8E84-426E-40DD-AFC4-6F175D3DCCD1}">
              <a14:hiddenFill xmlns:a14="http://schemas.microsoft.com/office/drawing/2010/main">
                <a:solidFill>
                  <a:srgbClr val="FFFFFF"/>
                </a:solidFill>
              </a14:hiddenFill>
            </a:ext>
          </a:extLst>
        </p:spPr>
      </p:pic>
      <p:sp>
        <p:nvSpPr>
          <p:cNvPr id="82951" name="Text Box 7"/>
          <p:cNvSpPr txBox="1">
            <a:spLocks noChangeArrowheads="1"/>
          </p:cNvSpPr>
          <p:nvPr/>
        </p:nvSpPr>
        <p:spPr bwMode="auto">
          <a:xfrm>
            <a:off x="1524000" y="381000"/>
            <a:ext cx="396240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sz="1800" b="1">
                <a:solidFill>
                  <a:srgbClr val="CC6600"/>
                </a:solidFill>
                <a:latin typeface="Arial" charset="0"/>
              </a:rPr>
              <a:t>Fuel and cladding microstructure </a:t>
            </a:r>
          </a:p>
          <a:p>
            <a:pPr algn="ctr">
              <a:lnSpc>
                <a:spcPct val="70000"/>
              </a:lnSpc>
              <a:spcBef>
                <a:spcPct val="50000"/>
              </a:spcBef>
            </a:pPr>
            <a:r>
              <a:rPr lang="en-US" sz="1800" b="1">
                <a:solidFill>
                  <a:srgbClr val="CC6600"/>
                </a:solidFill>
                <a:latin typeface="Arial" charset="0"/>
              </a:rPr>
              <a:t>Simulator </a:t>
            </a:r>
            <a:r>
              <a:rPr lang="ru-RU" sz="1800" b="1">
                <a:solidFill>
                  <a:srgbClr val="CC6600"/>
                </a:solidFill>
                <a:latin typeface="Arial" charset="0"/>
              </a:rPr>
              <a:t>37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3" name="Rectangle 7"/>
          <p:cNvSpPr>
            <a:spLocks noChangeArrowheads="1"/>
          </p:cNvSpPr>
          <p:nvPr/>
        </p:nvSpPr>
        <p:spPr bwMode="auto">
          <a:xfrm>
            <a:off x="5602288" y="381000"/>
            <a:ext cx="1255712"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 rIns="3600">
            <a:spAutoFit/>
          </a:bodyPr>
          <a:lstStyle/>
          <a:p>
            <a:pPr algn="ctr">
              <a:lnSpc>
                <a:spcPct val="70000"/>
              </a:lnSpc>
              <a:spcBef>
                <a:spcPct val="50000"/>
              </a:spcBef>
            </a:pPr>
            <a:r>
              <a:rPr lang="en-US" sz="1200" b="1">
                <a:solidFill>
                  <a:srgbClr val="CC6600"/>
                </a:solidFill>
                <a:latin typeface="Arial" charset="0"/>
              </a:rPr>
              <a:t>Simulator </a:t>
            </a:r>
            <a:r>
              <a:rPr lang="ru-RU" sz="1200" b="1">
                <a:solidFill>
                  <a:srgbClr val="CC6600"/>
                </a:solidFill>
                <a:latin typeface="Arial" charset="0"/>
              </a:rPr>
              <a:t>36</a:t>
            </a:r>
          </a:p>
          <a:p>
            <a:pPr algn="ctr">
              <a:lnSpc>
                <a:spcPct val="70000"/>
              </a:lnSpc>
              <a:spcBef>
                <a:spcPct val="50000"/>
              </a:spcBef>
            </a:pPr>
            <a:r>
              <a:rPr lang="ru-RU" sz="1200" b="1">
                <a:solidFill>
                  <a:srgbClr val="CC6600"/>
                </a:solidFill>
                <a:latin typeface="Arial" charset="0"/>
              </a:rPr>
              <a:t>(</a:t>
            </a:r>
            <a:r>
              <a:rPr lang="en-US" sz="1200" b="1">
                <a:solidFill>
                  <a:srgbClr val="CC6600"/>
                </a:solidFill>
                <a:latin typeface="Arial" charset="0"/>
              </a:rPr>
              <a:t>54 MW·d/kg U )</a:t>
            </a:r>
            <a:endParaRPr lang="en-US" sz="1400" b="1">
              <a:solidFill>
                <a:srgbClr val="CC6600"/>
              </a:solidFill>
              <a:latin typeface="Arial" charset="0"/>
            </a:endParaRPr>
          </a:p>
        </p:txBody>
      </p:sp>
      <p:pic>
        <p:nvPicPr>
          <p:cNvPr id="86025" name="Picture 9" descr="Znak_RI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44538" cy="573088"/>
          </a:xfrm>
          <a:prstGeom prst="rect">
            <a:avLst/>
          </a:prstGeom>
          <a:noFill/>
          <a:extLst>
            <a:ext uri="{909E8E84-426E-40DD-AFC4-6F175D3DCCD1}">
              <a14:hiddenFill xmlns:a14="http://schemas.microsoft.com/office/drawing/2010/main">
                <a:solidFill>
                  <a:srgbClr val="FFFFFF"/>
                </a:solidFill>
              </a14:hiddenFill>
            </a:ext>
          </a:extLst>
        </p:spPr>
      </p:pic>
      <p:sp>
        <p:nvSpPr>
          <p:cNvPr id="86026" name="Text Box 10"/>
          <p:cNvSpPr txBox="1">
            <a:spLocks noChangeArrowheads="1"/>
          </p:cNvSpPr>
          <p:nvPr/>
        </p:nvSpPr>
        <p:spPr bwMode="auto">
          <a:xfrm>
            <a:off x="1447800" y="173038"/>
            <a:ext cx="3962400"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sz="1800" b="1">
                <a:solidFill>
                  <a:srgbClr val="CC6600"/>
                </a:solidFill>
                <a:latin typeface="Arial" charset="0"/>
              </a:rPr>
              <a:t>Fission gas release</a:t>
            </a:r>
            <a:endParaRPr lang="ru-RU" sz="1800" b="1">
              <a:solidFill>
                <a:srgbClr val="CC6600"/>
              </a:solidFill>
              <a:latin typeface="Arial" charset="0"/>
            </a:endParaRPr>
          </a:p>
        </p:txBody>
      </p:sp>
      <p:pic>
        <p:nvPicPr>
          <p:cNvPr id="8603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33400"/>
            <a:ext cx="572135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3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411538"/>
            <a:ext cx="5718175" cy="291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3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6230938"/>
            <a:ext cx="5718175" cy="291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33" name="Rectangle 17"/>
          <p:cNvSpPr>
            <a:spLocks noChangeArrowheads="1"/>
          </p:cNvSpPr>
          <p:nvPr/>
        </p:nvSpPr>
        <p:spPr bwMode="auto">
          <a:xfrm>
            <a:off x="5602288" y="3200400"/>
            <a:ext cx="1255712"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 rIns="3600">
            <a:spAutoFit/>
          </a:bodyPr>
          <a:lstStyle/>
          <a:p>
            <a:pPr algn="ctr">
              <a:lnSpc>
                <a:spcPct val="70000"/>
              </a:lnSpc>
              <a:spcBef>
                <a:spcPct val="50000"/>
              </a:spcBef>
            </a:pPr>
            <a:r>
              <a:rPr lang="en-US" sz="1200" b="1">
                <a:solidFill>
                  <a:srgbClr val="CC6600"/>
                </a:solidFill>
                <a:latin typeface="Arial" charset="0"/>
              </a:rPr>
              <a:t>Simulator </a:t>
            </a:r>
            <a:r>
              <a:rPr lang="ru-RU" sz="1200" b="1">
                <a:solidFill>
                  <a:srgbClr val="CC6600"/>
                </a:solidFill>
                <a:latin typeface="Arial" charset="0"/>
              </a:rPr>
              <a:t>39</a:t>
            </a:r>
          </a:p>
          <a:p>
            <a:pPr algn="ctr">
              <a:lnSpc>
                <a:spcPct val="70000"/>
              </a:lnSpc>
              <a:spcBef>
                <a:spcPct val="50000"/>
              </a:spcBef>
            </a:pPr>
            <a:r>
              <a:rPr lang="ru-RU" sz="1200" b="1">
                <a:solidFill>
                  <a:srgbClr val="CC6600"/>
                </a:solidFill>
                <a:latin typeface="Arial" charset="0"/>
              </a:rPr>
              <a:t>(</a:t>
            </a:r>
            <a:r>
              <a:rPr lang="en-US" sz="1200" b="1">
                <a:solidFill>
                  <a:srgbClr val="CC6600"/>
                </a:solidFill>
                <a:latin typeface="Arial" charset="0"/>
              </a:rPr>
              <a:t>65 MW·d/kg U )</a:t>
            </a:r>
            <a:endParaRPr lang="en-US" sz="1400" b="1">
              <a:solidFill>
                <a:srgbClr val="CC6600"/>
              </a:solidFill>
              <a:latin typeface="Arial" charset="0"/>
            </a:endParaRPr>
          </a:p>
        </p:txBody>
      </p:sp>
      <p:sp>
        <p:nvSpPr>
          <p:cNvPr id="86035" name="Rectangle 19"/>
          <p:cNvSpPr>
            <a:spLocks noChangeArrowheads="1"/>
          </p:cNvSpPr>
          <p:nvPr/>
        </p:nvSpPr>
        <p:spPr bwMode="auto">
          <a:xfrm>
            <a:off x="5602288" y="6172200"/>
            <a:ext cx="1255712"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 rIns="3600">
            <a:spAutoFit/>
          </a:bodyPr>
          <a:lstStyle/>
          <a:p>
            <a:pPr algn="ctr">
              <a:lnSpc>
                <a:spcPct val="70000"/>
              </a:lnSpc>
              <a:spcBef>
                <a:spcPct val="50000"/>
              </a:spcBef>
            </a:pPr>
            <a:r>
              <a:rPr lang="en-US" sz="1200" b="1">
                <a:solidFill>
                  <a:srgbClr val="CC6600"/>
                </a:solidFill>
                <a:latin typeface="Arial" charset="0"/>
              </a:rPr>
              <a:t>Simulator </a:t>
            </a:r>
            <a:r>
              <a:rPr lang="ru-RU" sz="1200" b="1">
                <a:solidFill>
                  <a:srgbClr val="CC6600"/>
                </a:solidFill>
                <a:latin typeface="Arial" charset="0"/>
              </a:rPr>
              <a:t>37</a:t>
            </a:r>
          </a:p>
          <a:p>
            <a:pPr algn="ctr">
              <a:lnSpc>
                <a:spcPct val="70000"/>
              </a:lnSpc>
              <a:spcBef>
                <a:spcPct val="50000"/>
              </a:spcBef>
            </a:pPr>
            <a:r>
              <a:rPr lang="ru-RU" sz="1200" b="1">
                <a:solidFill>
                  <a:srgbClr val="CC6600"/>
                </a:solidFill>
                <a:latin typeface="Arial" charset="0"/>
              </a:rPr>
              <a:t>(</a:t>
            </a:r>
            <a:r>
              <a:rPr lang="en-US" sz="1200" b="1">
                <a:solidFill>
                  <a:srgbClr val="CC6600"/>
                </a:solidFill>
                <a:latin typeface="Arial" charset="0"/>
              </a:rPr>
              <a:t>54 MW·d/kg U )</a:t>
            </a:r>
            <a:endParaRPr lang="en-US" sz="1400" b="1">
              <a:solidFill>
                <a:srgbClr val="CC6600"/>
              </a:solidFill>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304800"/>
            <a:ext cx="5829300" cy="635000"/>
          </a:xfrm>
        </p:spPr>
        <p:txBody>
          <a:bodyPr/>
          <a:lstStyle/>
          <a:p>
            <a:r>
              <a:rPr lang="en-US" sz="2000" b="1">
                <a:solidFill>
                  <a:srgbClr val="CC6600"/>
                </a:solidFill>
                <a:latin typeface="Arial" charset="0"/>
              </a:rPr>
              <a:t>Results of the irradiated simulator tests:</a:t>
            </a:r>
            <a:endParaRPr lang="ru-RU" sz="2000" b="1">
              <a:solidFill>
                <a:srgbClr val="CC6600"/>
              </a:solidFill>
              <a:latin typeface="Arial" charset="0"/>
            </a:endParaRPr>
          </a:p>
        </p:txBody>
      </p:sp>
      <p:sp>
        <p:nvSpPr>
          <p:cNvPr id="76803" name="Rectangle 3"/>
          <p:cNvSpPr>
            <a:spLocks noGrp="1" noChangeArrowheads="1"/>
          </p:cNvSpPr>
          <p:nvPr>
            <p:ph type="body" idx="1"/>
          </p:nvPr>
        </p:nvSpPr>
        <p:spPr>
          <a:xfrm>
            <a:off x="609600" y="5715000"/>
            <a:ext cx="5829300" cy="2921000"/>
          </a:xfrm>
        </p:spPr>
        <p:txBody>
          <a:bodyPr/>
          <a:lstStyle/>
          <a:p>
            <a:pPr algn="just"/>
            <a:r>
              <a:rPr lang="en-US" sz="2000"/>
              <a:t>Raising</a:t>
            </a:r>
            <a:r>
              <a:rPr lang="en-US"/>
              <a:t> </a:t>
            </a:r>
            <a:r>
              <a:rPr lang="en-US" sz="2000"/>
              <a:t>the quench temperature leads to noticeable FGR release.</a:t>
            </a:r>
            <a:endParaRPr lang="ru-RU" sz="2000"/>
          </a:p>
          <a:p>
            <a:pPr algn="just"/>
            <a:r>
              <a:rPr lang="en-US" sz="2000"/>
              <a:t> Simulator with burnup of 65 MWt d/kg U shows lower relative FGR but enhanced fraction of FG released at quench.</a:t>
            </a:r>
          </a:p>
        </p:txBody>
      </p:sp>
      <p:graphicFrame>
        <p:nvGraphicFramePr>
          <p:cNvPr id="76804" name="Object 4"/>
          <p:cNvGraphicFramePr>
            <a:graphicFrameLocks noChangeAspect="1"/>
          </p:cNvGraphicFramePr>
          <p:nvPr/>
        </p:nvGraphicFramePr>
        <p:xfrm>
          <a:off x="457200" y="914400"/>
          <a:ext cx="6069013" cy="2065338"/>
        </p:xfrm>
        <a:graphic>
          <a:graphicData uri="http://schemas.openxmlformats.org/presentationml/2006/ole">
            <mc:AlternateContent xmlns:mc="http://schemas.openxmlformats.org/markup-compatibility/2006">
              <mc:Choice xmlns:v="urn:schemas-microsoft-com:vml" Requires="v">
                <p:oleObj spid="_x0000_s76807" name="Документ" r:id="rId3" imgW="6067440" imgH="2066040" progId="Word.Document.8">
                  <p:embed/>
                </p:oleObj>
              </mc:Choice>
              <mc:Fallback>
                <p:oleObj name="Документ" r:id="rId3" imgW="6067440" imgH="206604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6069013" cy="206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5"/>
          <p:cNvGraphicFramePr>
            <a:graphicFrameLocks noChangeAspect="1"/>
          </p:cNvGraphicFramePr>
          <p:nvPr/>
        </p:nvGraphicFramePr>
        <p:xfrm>
          <a:off x="304800" y="3200400"/>
          <a:ext cx="6489700" cy="2387600"/>
        </p:xfrm>
        <a:graphic>
          <a:graphicData uri="http://schemas.openxmlformats.org/presentationml/2006/ole">
            <mc:AlternateContent xmlns:mc="http://schemas.openxmlformats.org/markup-compatibility/2006">
              <mc:Choice xmlns:v="urn:schemas-microsoft-com:vml" Requires="v">
                <p:oleObj spid="_x0000_s76808" name="Документ" r:id="rId5" imgW="6488280" imgH="2387520" progId="Word.Document.8">
                  <p:embed/>
                </p:oleObj>
              </mc:Choice>
              <mc:Fallback>
                <p:oleObj name="Документ" r:id="rId5" imgW="6488280" imgH="238752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200400"/>
                        <a:ext cx="64897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6" name="Picture 6" descr="Znak_RI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3463" y="0"/>
            <a:ext cx="744537" cy="573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3"/>
          <p:cNvSpPr txBox="1">
            <a:spLocks noChangeArrowheads="1"/>
          </p:cNvSpPr>
          <p:nvPr/>
        </p:nvSpPr>
        <p:spPr bwMode="auto">
          <a:xfrm>
            <a:off x="838200" y="742950"/>
            <a:ext cx="5562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en-US" sz="1400" b="1">
                <a:latin typeface="Arial" charset="0"/>
              </a:rPr>
              <a:t>Cs-137 distribution along the fuel stack of simulator 36 </a:t>
            </a:r>
            <a:br>
              <a:rPr lang="en-US" sz="1400" b="1">
                <a:latin typeface="Arial" charset="0"/>
              </a:rPr>
            </a:br>
            <a:r>
              <a:rPr lang="en-US" sz="1400" b="1">
                <a:latin typeface="Arial" charset="0"/>
              </a:rPr>
              <a:t>before and after the test.</a:t>
            </a:r>
            <a:endParaRPr lang="ru-RU" b="1">
              <a:latin typeface="Arial" charset="0"/>
            </a:endParaRPr>
          </a:p>
        </p:txBody>
      </p:sp>
      <p:graphicFrame>
        <p:nvGraphicFramePr>
          <p:cNvPr id="87044" name="Object 4"/>
          <p:cNvGraphicFramePr>
            <a:graphicFrameLocks noChangeAspect="1"/>
          </p:cNvGraphicFramePr>
          <p:nvPr/>
        </p:nvGraphicFramePr>
        <p:xfrm>
          <a:off x="685800" y="5695950"/>
          <a:ext cx="5638800" cy="3543300"/>
        </p:xfrm>
        <a:graphic>
          <a:graphicData uri="http://schemas.openxmlformats.org/presentationml/2006/ole">
            <mc:AlternateContent xmlns:mc="http://schemas.openxmlformats.org/markup-compatibility/2006">
              <mc:Choice xmlns:v="urn:schemas-microsoft-com:vml" Requires="v">
                <p:oleObj spid="_x0000_s87053" name="Документ" r:id="rId3" imgW="5651749" imgH="3546688" progId="Word.Document.8">
                  <p:embed/>
                </p:oleObj>
              </mc:Choice>
              <mc:Fallback>
                <p:oleObj name="Документ" r:id="rId3" imgW="5651749" imgH="3546688"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b="9677"/>
                      <a:stretch>
                        <a:fillRect/>
                      </a:stretch>
                    </p:blipFill>
                    <p:spPr bwMode="auto">
                      <a:xfrm>
                        <a:off x="685800" y="5695950"/>
                        <a:ext cx="56388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5" name="Text Box 5"/>
          <p:cNvSpPr txBox="1">
            <a:spLocks noChangeArrowheads="1"/>
          </p:cNvSpPr>
          <p:nvPr/>
        </p:nvSpPr>
        <p:spPr bwMode="auto">
          <a:xfrm>
            <a:off x="762000" y="48006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p>
        </p:txBody>
      </p:sp>
      <p:sp>
        <p:nvSpPr>
          <p:cNvPr id="87046" name="Text Box 6"/>
          <p:cNvSpPr txBox="1">
            <a:spLocks noChangeArrowheads="1"/>
          </p:cNvSpPr>
          <p:nvPr/>
        </p:nvSpPr>
        <p:spPr bwMode="auto">
          <a:xfrm>
            <a:off x="533400" y="5181600"/>
            <a:ext cx="6324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1">
                <a:latin typeface="Arial" charset="0"/>
              </a:rPr>
              <a:t>Results of gamma spectrometric analysis of water samples </a:t>
            </a:r>
            <a:br>
              <a:rPr lang="en-US" sz="1400" b="1">
                <a:latin typeface="Arial" charset="0"/>
              </a:rPr>
            </a:br>
            <a:r>
              <a:rPr lang="en-US" sz="1400" b="1">
                <a:latin typeface="Arial" charset="0"/>
              </a:rPr>
              <a:t>from quenching tank</a:t>
            </a:r>
            <a:endParaRPr lang="ru-RU" sz="1400" b="1">
              <a:latin typeface="Arial" charset="0"/>
            </a:endParaRPr>
          </a:p>
        </p:txBody>
      </p:sp>
      <p:pic>
        <p:nvPicPr>
          <p:cNvPr id="87047" name="Picture 7" descr="Znak_RI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3463" y="0"/>
            <a:ext cx="744537" cy="573088"/>
          </a:xfrm>
          <a:prstGeom prst="rect">
            <a:avLst/>
          </a:prstGeom>
          <a:noFill/>
          <a:extLst>
            <a:ext uri="{909E8E84-426E-40DD-AFC4-6F175D3DCCD1}">
              <a14:hiddenFill xmlns:a14="http://schemas.microsoft.com/office/drawing/2010/main">
                <a:solidFill>
                  <a:srgbClr val="FFFFFF"/>
                </a:solidFill>
              </a14:hiddenFill>
            </a:ext>
          </a:extLst>
        </p:spPr>
      </p:pic>
      <p:sp>
        <p:nvSpPr>
          <p:cNvPr id="87048" name="Text Box 8"/>
          <p:cNvSpPr txBox="1">
            <a:spLocks noChangeArrowheads="1"/>
          </p:cNvSpPr>
          <p:nvPr/>
        </p:nvSpPr>
        <p:spPr bwMode="auto">
          <a:xfrm>
            <a:off x="1524000" y="381000"/>
            <a:ext cx="39624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sz="1800" b="1">
                <a:solidFill>
                  <a:srgbClr val="CC6600"/>
                </a:solidFill>
                <a:latin typeface="Arial" charset="0"/>
              </a:rPr>
              <a:t>Cesium release</a:t>
            </a:r>
            <a:endParaRPr lang="ru-RU" sz="1800" b="1">
              <a:solidFill>
                <a:srgbClr val="CC6600"/>
              </a:solidFill>
              <a:latin typeface="Arial" charset="0"/>
            </a:endParaRPr>
          </a:p>
        </p:txBody>
      </p:sp>
      <p:grpSp>
        <p:nvGrpSpPr>
          <p:cNvPr id="87052" name="Group 12"/>
          <p:cNvGrpSpPr>
            <a:grpSpLocks/>
          </p:cNvGrpSpPr>
          <p:nvPr/>
        </p:nvGrpSpPr>
        <p:grpSpPr bwMode="auto">
          <a:xfrm>
            <a:off x="762000" y="1066800"/>
            <a:ext cx="5761038" cy="3930650"/>
            <a:chOff x="480" y="672"/>
            <a:chExt cx="3629" cy="2476"/>
          </a:xfrm>
        </p:grpSpPr>
        <p:pic>
          <p:nvPicPr>
            <p:cNvPr id="8705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 y="672"/>
              <a:ext cx="3629" cy="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51" name="Rectangle 11"/>
            <p:cNvSpPr>
              <a:spLocks noChangeArrowheads="1"/>
            </p:cNvSpPr>
            <p:nvPr/>
          </p:nvSpPr>
          <p:spPr bwMode="auto">
            <a:xfrm>
              <a:off x="3120" y="2928"/>
              <a:ext cx="960"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14350" y="812800"/>
            <a:ext cx="5829300" cy="939800"/>
          </a:xfrm>
        </p:spPr>
        <p:txBody>
          <a:bodyPr/>
          <a:lstStyle/>
          <a:p>
            <a:r>
              <a:rPr lang="ru-RU" sz="2400" b="1">
                <a:solidFill>
                  <a:srgbClr val="CC6600"/>
                </a:solidFill>
                <a:latin typeface="Arial" charset="0"/>
              </a:rPr>
              <a:t>Conclusions</a:t>
            </a:r>
            <a:r>
              <a:rPr lang="ru-RU" sz="2000" b="1">
                <a:solidFill>
                  <a:srgbClr val="CC6600"/>
                </a:solidFill>
                <a:latin typeface="Arial" charset="0"/>
              </a:rPr>
              <a:t> </a:t>
            </a:r>
          </a:p>
        </p:txBody>
      </p:sp>
      <p:sp>
        <p:nvSpPr>
          <p:cNvPr id="78851" name="Rectangle 3"/>
          <p:cNvSpPr>
            <a:spLocks noGrp="1" noChangeArrowheads="1"/>
          </p:cNvSpPr>
          <p:nvPr>
            <p:ph type="body" idx="1"/>
          </p:nvPr>
        </p:nvSpPr>
        <p:spPr>
          <a:xfrm>
            <a:off x="514350" y="2057400"/>
            <a:ext cx="5829300" cy="6070600"/>
          </a:xfrm>
        </p:spPr>
        <p:txBody>
          <a:bodyPr/>
          <a:lstStyle/>
          <a:p>
            <a:r>
              <a:rPr lang="en-US" sz="2400"/>
              <a:t>As a result of the series of calibrating tests the test rig workability in conditions modelling the reflood stage  was checked.</a:t>
            </a:r>
          </a:p>
          <a:p>
            <a:r>
              <a:rPr lang="en-US" sz="2400"/>
              <a:t>Data acquisition system is checked up.</a:t>
            </a:r>
          </a:p>
          <a:p>
            <a:r>
              <a:rPr lang="en-US" sz="2400"/>
              <a:t>The condition of tests providing reliable workability of the rig in conditions of a hot sell is determined.</a:t>
            </a:r>
          </a:p>
          <a:p>
            <a:r>
              <a:rPr lang="en-US" sz="2400"/>
              <a:t>The hydrogen release at all stages of planned tests is measured and conditions of its reliable measurement are determined.</a:t>
            </a:r>
          </a:p>
          <a:p>
            <a:r>
              <a:rPr lang="en-US" sz="2400"/>
              <a:t>The base of comparison with results of planned experiments with the irradiated fuel is created.</a:t>
            </a:r>
          </a:p>
          <a:p>
            <a:r>
              <a:rPr lang="en-US" sz="2400"/>
              <a:t>The tests with irradiated simulators are in progress</a:t>
            </a:r>
          </a:p>
          <a:p>
            <a:pPr>
              <a:buFontTx/>
              <a:buNone/>
            </a:pPr>
            <a:endParaRPr lang="ru-RU"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8" name="Object 26"/>
          <p:cNvGraphicFramePr>
            <a:graphicFrameLocks noChangeAspect="1"/>
          </p:cNvGraphicFramePr>
          <p:nvPr/>
        </p:nvGraphicFramePr>
        <p:xfrm>
          <a:off x="990600" y="914400"/>
          <a:ext cx="5283200" cy="7758113"/>
        </p:xfrm>
        <a:graphic>
          <a:graphicData uri="http://schemas.openxmlformats.org/presentationml/2006/ole">
            <mc:AlternateContent xmlns:mc="http://schemas.openxmlformats.org/markup-compatibility/2006">
              <mc:Choice xmlns:v="urn:schemas-microsoft-com:vml" Requires="v">
                <p:oleObj spid="_x0000_s3101" name="Документ" r:id="rId3" imgW="6047640" imgH="8885160" progId="Word.Document.8">
                  <p:embed/>
                </p:oleObj>
              </mc:Choice>
              <mc:Fallback>
                <p:oleObj name="Документ" r:id="rId3" imgW="6047640" imgH="8885160" progId="Word.Document.8">
                  <p:embed/>
                  <p:pic>
                    <p:nvPicPr>
                      <p:cNvPr id="0" name="Object 26"/>
                      <p:cNvPicPr>
                        <a:picLocks noChangeAspect="1" noChangeArrowheads="1"/>
                      </p:cNvPicPr>
                      <p:nvPr/>
                    </p:nvPicPr>
                    <p:blipFill>
                      <a:blip r:embed="rId4">
                        <a:extLst>
                          <a:ext uri="{28A0092B-C50C-407E-A947-70E740481C1C}">
                            <a14:useLocalDpi xmlns:a14="http://schemas.microsoft.com/office/drawing/2010/main" val="0"/>
                          </a:ext>
                        </a:extLst>
                      </a:blip>
                      <a:srcRect t="3970" b="4538"/>
                      <a:stretch>
                        <a:fillRect/>
                      </a:stretch>
                    </p:blipFill>
                    <p:spPr bwMode="auto">
                      <a:xfrm>
                        <a:off x="990600" y="914400"/>
                        <a:ext cx="5283200" cy="775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9" name="Text Box 27"/>
          <p:cNvSpPr txBox="1">
            <a:spLocks noChangeArrowheads="1"/>
          </p:cNvSpPr>
          <p:nvPr/>
        </p:nvSpPr>
        <p:spPr bwMode="auto">
          <a:xfrm>
            <a:off x="2362200" y="304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CC6600"/>
                </a:solidFill>
              </a:rPr>
              <a:t>Test rig furnace</a:t>
            </a:r>
            <a:endParaRPr lang="ru-RU">
              <a:solidFill>
                <a:srgbClr val="CC6600"/>
              </a:solidFill>
            </a:endParaRPr>
          </a:p>
        </p:txBody>
      </p:sp>
      <p:pic>
        <p:nvPicPr>
          <p:cNvPr id="3100" name="Picture 28" descr="Znak_RI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2400" b="1">
                <a:solidFill>
                  <a:srgbClr val="CC6600"/>
                </a:solidFill>
              </a:rPr>
              <a:t>Tests with unirradiated simulators</a:t>
            </a:r>
            <a:br>
              <a:rPr lang="en-US" sz="2400" b="1">
                <a:solidFill>
                  <a:srgbClr val="CC6600"/>
                </a:solidFill>
              </a:rPr>
            </a:br>
            <a:r>
              <a:rPr lang="en-US" sz="2400" b="1">
                <a:solidFill>
                  <a:srgbClr val="CC6600"/>
                </a:solidFill>
              </a:rPr>
              <a:t>quench at 1400 </a:t>
            </a:r>
            <a:r>
              <a:rPr lang="en-US" sz="2400" b="1" baseline="30000">
                <a:solidFill>
                  <a:srgbClr val="CC6600"/>
                </a:solidFill>
              </a:rPr>
              <a:t>o</a:t>
            </a:r>
            <a:r>
              <a:rPr lang="en-US" sz="2400" b="1">
                <a:solidFill>
                  <a:srgbClr val="CC6600"/>
                </a:solidFill>
              </a:rPr>
              <a:t>C</a:t>
            </a:r>
            <a:endParaRPr lang="ru-RU" sz="2400"/>
          </a:p>
        </p:txBody>
      </p:sp>
      <p:sp>
        <p:nvSpPr>
          <p:cNvPr id="69635" name="Rectangle 3"/>
          <p:cNvSpPr>
            <a:spLocks noGrp="1" noChangeArrowheads="1"/>
          </p:cNvSpPr>
          <p:nvPr>
            <p:ph type="body" idx="1"/>
          </p:nvPr>
        </p:nvSpPr>
        <p:spPr/>
        <p:txBody>
          <a:bodyPr/>
          <a:lstStyle/>
          <a:p>
            <a:pPr>
              <a:buFontTx/>
              <a:buNone/>
            </a:pPr>
            <a:r>
              <a:rPr lang="en-US"/>
              <a:t>Main feature:</a:t>
            </a:r>
          </a:p>
          <a:p>
            <a:pPr>
              <a:buFontTx/>
              <a:buNone/>
            </a:pPr>
            <a:r>
              <a:rPr lang="en-US" sz="2400"/>
              <a:t>Preliminary oxidation in the Ar-O</a:t>
            </a:r>
            <a:r>
              <a:rPr lang="en-US" sz="2400" baseline="-25000"/>
              <a:t>2</a:t>
            </a:r>
            <a:r>
              <a:rPr lang="en-US" sz="2400"/>
              <a:t> mixture</a:t>
            </a:r>
          </a:p>
          <a:p>
            <a:pPr>
              <a:buFontTx/>
              <a:buNone/>
            </a:pPr>
            <a:endParaRPr lang="en-US" sz="2400"/>
          </a:p>
          <a:p>
            <a:pPr>
              <a:buFontTx/>
              <a:buNone/>
            </a:pPr>
            <a:r>
              <a:rPr lang="en-US"/>
              <a:t>Objectives:</a:t>
            </a:r>
          </a:p>
          <a:p>
            <a:r>
              <a:rPr lang="en-US" sz="2400"/>
              <a:t>Checking the rig parameters</a:t>
            </a:r>
          </a:p>
          <a:p>
            <a:r>
              <a:rPr lang="en-US" sz="2400"/>
              <a:t>Estimation of possible features of non-gas tight simulator design</a:t>
            </a:r>
          </a:p>
          <a:p>
            <a:r>
              <a:rPr lang="en-US" sz="2400"/>
              <a:t>Comparison with previous (FZKA) results</a:t>
            </a:r>
          </a:p>
          <a:p>
            <a:endParaRPr lang="ru-RU"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78" name="Group 14"/>
          <p:cNvGrpSpPr>
            <a:grpSpLocks/>
          </p:cNvGrpSpPr>
          <p:nvPr/>
        </p:nvGrpSpPr>
        <p:grpSpPr bwMode="auto">
          <a:xfrm>
            <a:off x="617538" y="990600"/>
            <a:ext cx="6240462" cy="2805113"/>
            <a:chOff x="389" y="624"/>
            <a:chExt cx="3931" cy="1767"/>
          </a:xfrm>
        </p:grpSpPr>
        <p:graphicFrame>
          <p:nvGraphicFramePr>
            <p:cNvPr id="88066" name="Object 2"/>
            <p:cNvGraphicFramePr>
              <a:graphicFrameLocks noChangeAspect="1"/>
            </p:cNvGraphicFramePr>
            <p:nvPr/>
          </p:nvGraphicFramePr>
          <p:xfrm>
            <a:off x="389" y="624"/>
            <a:ext cx="2826" cy="332"/>
          </p:xfrm>
          <a:graphic>
            <a:graphicData uri="http://schemas.openxmlformats.org/presentationml/2006/ole">
              <mc:AlternateContent xmlns:mc="http://schemas.openxmlformats.org/markup-compatibility/2006">
                <mc:Choice xmlns:v="urn:schemas-microsoft-com:vml" Requires="v">
                  <p:oleObj spid="_x0000_s88079" name="Документ" r:id="rId3" imgW="4487040" imgH="527040" progId="Word.Document.8">
                    <p:embed/>
                  </p:oleObj>
                </mc:Choice>
                <mc:Fallback>
                  <p:oleObj name="Документ" r:id="rId3" imgW="4487040" imgH="52704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 y="624"/>
                          <a:ext cx="2826"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7" name="Text Box 3"/>
            <p:cNvSpPr txBox="1">
              <a:spLocks noChangeArrowheads="1"/>
            </p:cNvSpPr>
            <p:nvPr/>
          </p:nvSpPr>
          <p:spPr bwMode="auto">
            <a:xfrm>
              <a:off x="3122" y="720"/>
              <a:ext cx="11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1"/>
                <a:t>Simulator </a:t>
              </a:r>
              <a:r>
                <a:rPr lang="ru-RU" sz="1400" b="1"/>
                <a:t>21</a:t>
              </a:r>
            </a:p>
          </p:txBody>
        </p:sp>
        <p:pic>
          <p:nvPicPr>
            <p:cNvPr id="88068" name="Picture 4" descr="вн_вид_обр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 y="1056"/>
              <a:ext cx="2820"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5"/>
            <p:cNvSpPr>
              <a:spLocks noChangeArrowheads="1"/>
            </p:cNvSpPr>
            <p:nvPr/>
          </p:nvSpPr>
          <p:spPr bwMode="auto">
            <a:xfrm>
              <a:off x="3335" y="1152"/>
              <a:ext cx="8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t>Simulator</a:t>
              </a:r>
              <a:r>
                <a:rPr lang="ru-RU" sz="1400" b="1"/>
                <a:t> 2</a:t>
              </a:r>
              <a:r>
                <a:rPr lang="en-US" sz="1400" b="1"/>
                <a:t>2</a:t>
              </a:r>
              <a:endParaRPr lang="ru-RU" sz="1400" b="1"/>
            </a:p>
          </p:txBody>
        </p:sp>
        <p:sp>
          <p:nvSpPr>
            <p:cNvPr id="88070" name="Text Box 6"/>
            <p:cNvSpPr txBox="1">
              <a:spLocks noChangeArrowheads="1"/>
            </p:cNvSpPr>
            <p:nvPr/>
          </p:nvSpPr>
          <p:spPr bwMode="auto">
            <a:xfrm>
              <a:off x="3170" y="1680"/>
              <a:ext cx="105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1"/>
                <a:t>Simulator</a:t>
              </a:r>
              <a:r>
                <a:rPr lang="ru-RU" sz="1400" b="1"/>
                <a:t> 23</a:t>
              </a:r>
            </a:p>
          </p:txBody>
        </p:sp>
        <p:graphicFrame>
          <p:nvGraphicFramePr>
            <p:cNvPr id="88071" name="Object 7"/>
            <p:cNvGraphicFramePr>
              <a:graphicFrameLocks noChangeAspect="1"/>
            </p:cNvGraphicFramePr>
            <p:nvPr/>
          </p:nvGraphicFramePr>
          <p:xfrm>
            <a:off x="389" y="1584"/>
            <a:ext cx="2821" cy="316"/>
          </p:xfrm>
          <a:graphic>
            <a:graphicData uri="http://schemas.openxmlformats.org/presentationml/2006/ole">
              <mc:AlternateContent xmlns:mc="http://schemas.openxmlformats.org/markup-compatibility/2006">
                <mc:Choice xmlns:v="urn:schemas-microsoft-com:vml" Requires="v">
                  <p:oleObj spid="_x0000_s88080" name="Документ" r:id="rId6" imgW="4477320" imgH="502920" progId="Word.Document.8">
                    <p:embed/>
                  </p:oleObj>
                </mc:Choice>
                <mc:Fallback>
                  <p:oleObj name="Документ" r:id="rId6" imgW="4477320" imgH="502920" progId="Word.Document.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 y="1584"/>
                          <a:ext cx="2821"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72" name="Text Box 8"/>
            <p:cNvSpPr txBox="1">
              <a:spLocks noChangeArrowheads="1"/>
            </p:cNvSpPr>
            <p:nvPr/>
          </p:nvSpPr>
          <p:spPr bwMode="auto">
            <a:xfrm>
              <a:off x="3074" y="2160"/>
              <a:ext cx="12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1"/>
                <a:t>Simulator</a:t>
              </a:r>
              <a:r>
                <a:rPr lang="ru-RU" sz="1400" b="1"/>
                <a:t> 24</a:t>
              </a:r>
            </a:p>
          </p:txBody>
        </p:sp>
        <p:graphicFrame>
          <p:nvGraphicFramePr>
            <p:cNvPr id="88073" name="Object 9"/>
            <p:cNvGraphicFramePr>
              <a:graphicFrameLocks noChangeAspect="1"/>
            </p:cNvGraphicFramePr>
            <p:nvPr/>
          </p:nvGraphicFramePr>
          <p:xfrm>
            <a:off x="389" y="2064"/>
            <a:ext cx="2829" cy="327"/>
          </p:xfrm>
          <a:graphic>
            <a:graphicData uri="http://schemas.openxmlformats.org/presentationml/2006/ole">
              <mc:AlternateContent xmlns:mc="http://schemas.openxmlformats.org/markup-compatibility/2006">
                <mc:Choice xmlns:v="urn:schemas-microsoft-com:vml" Requires="v">
                  <p:oleObj spid="_x0000_s88081" name="Документ" r:id="rId8" imgW="4477320" imgH="518040" progId="Word.Document.8">
                    <p:embed/>
                  </p:oleObj>
                </mc:Choice>
                <mc:Fallback>
                  <p:oleObj name="Документ" r:id="rId8" imgW="4477320" imgH="518040" progId="Word.Document.8">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 y="2064"/>
                          <a:ext cx="282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88074" name="Object 10"/>
          <p:cNvGraphicFramePr>
            <a:graphicFrameLocks noChangeAspect="1"/>
          </p:cNvGraphicFramePr>
          <p:nvPr/>
        </p:nvGraphicFramePr>
        <p:xfrm>
          <a:off x="457200" y="4648200"/>
          <a:ext cx="5746750" cy="3613150"/>
        </p:xfrm>
        <a:graphic>
          <a:graphicData uri="http://schemas.openxmlformats.org/presentationml/2006/ole">
            <mc:AlternateContent xmlns:mc="http://schemas.openxmlformats.org/markup-compatibility/2006">
              <mc:Choice xmlns:v="urn:schemas-microsoft-com:vml" Requires="v">
                <p:oleObj spid="_x0000_s88082" name="Документ" r:id="rId10" imgW="5745960" imgH="3612600" progId="Word.Document.8">
                  <p:embed/>
                </p:oleObj>
              </mc:Choice>
              <mc:Fallback>
                <p:oleObj name="Документ" r:id="rId10" imgW="5745960" imgH="3612600" progId="Word.Document.8">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648200"/>
                        <a:ext cx="57467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75" name="Text Box 11"/>
          <p:cNvSpPr txBox="1">
            <a:spLocks noChangeArrowheads="1"/>
          </p:cNvSpPr>
          <p:nvPr/>
        </p:nvSpPr>
        <p:spPr bwMode="auto">
          <a:xfrm>
            <a:off x="914400" y="4191000"/>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b="1">
                <a:solidFill>
                  <a:srgbClr val="CC6600"/>
                </a:solidFill>
              </a:rPr>
              <a:t>Test regime and H</a:t>
            </a:r>
            <a:r>
              <a:rPr lang="en-US" sz="1800" b="1" baseline="-25000">
                <a:solidFill>
                  <a:srgbClr val="CC6600"/>
                </a:solidFill>
              </a:rPr>
              <a:t>2</a:t>
            </a:r>
            <a:r>
              <a:rPr lang="en-US" sz="1800" b="1">
                <a:solidFill>
                  <a:srgbClr val="CC6600"/>
                </a:solidFill>
              </a:rPr>
              <a:t> generation rate</a:t>
            </a:r>
            <a:endParaRPr lang="ru-RU" sz="1800" b="1">
              <a:solidFill>
                <a:srgbClr val="CC6600"/>
              </a:solidFill>
            </a:endParaRPr>
          </a:p>
        </p:txBody>
      </p:sp>
      <p:sp>
        <p:nvSpPr>
          <p:cNvPr id="88076" name="Rectangle 12"/>
          <p:cNvSpPr>
            <a:spLocks noChangeArrowheads="1"/>
          </p:cNvSpPr>
          <p:nvPr/>
        </p:nvSpPr>
        <p:spPr bwMode="auto">
          <a:xfrm>
            <a:off x="4191000" y="4876800"/>
            <a:ext cx="12192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300" b="1"/>
              <a:t>Simulator</a:t>
            </a:r>
            <a:r>
              <a:rPr lang="ru-RU" sz="1300" b="1"/>
              <a:t> 2</a:t>
            </a:r>
            <a:r>
              <a:rPr lang="en-US" sz="1300" b="1"/>
              <a:t>2</a:t>
            </a:r>
            <a:endParaRPr lang="ru-RU" sz="1200" b="1">
              <a:solidFill>
                <a:srgbClr val="CC6600"/>
              </a:solidFill>
            </a:endParaRPr>
          </a:p>
        </p:txBody>
      </p:sp>
      <p:sp>
        <p:nvSpPr>
          <p:cNvPr id="88077" name="Text Box 13"/>
          <p:cNvSpPr txBox="1">
            <a:spLocks noChangeArrowheads="1"/>
          </p:cNvSpPr>
          <p:nvPr/>
        </p:nvSpPr>
        <p:spPr bwMode="auto">
          <a:xfrm>
            <a:off x="838200" y="457200"/>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b="1">
                <a:solidFill>
                  <a:srgbClr val="CC6600"/>
                </a:solidFill>
              </a:rPr>
              <a:t>Tested simulators appearance</a:t>
            </a:r>
            <a:endParaRPr lang="ru-RU" sz="1800" b="1">
              <a:solidFill>
                <a:srgbClr val="CC66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752600" y="1905000"/>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t>Simulator</a:t>
            </a:r>
            <a:r>
              <a:rPr lang="ru-RU" sz="2000" b="1"/>
              <a:t> 35</a:t>
            </a:r>
          </a:p>
        </p:txBody>
      </p:sp>
      <p:graphicFrame>
        <p:nvGraphicFramePr>
          <p:cNvPr id="9221" name="Object 5"/>
          <p:cNvGraphicFramePr>
            <a:graphicFrameLocks noChangeAspect="1"/>
          </p:cNvGraphicFramePr>
          <p:nvPr/>
        </p:nvGraphicFramePr>
        <p:xfrm>
          <a:off x="1143000" y="2362200"/>
          <a:ext cx="4489450" cy="588963"/>
        </p:xfrm>
        <a:graphic>
          <a:graphicData uri="http://schemas.openxmlformats.org/presentationml/2006/ole">
            <mc:AlternateContent xmlns:mc="http://schemas.openxmlformats.org/markup-compatibility/2006">
              <mc:Choice xmlns:v="urn:schemas-microsoft-com:vml" Requires="v">
                <p:oleObj spid="_x0000_s9228" name="Документ" r:id="rId3" imgW="4469040" imgH="587880" progId="Word.Document.8">
                  <p:embed/>
                </p:oleObj>
              </mc:Choice>
              <mc:Fallback>
                <p:oleObj name="Документ" r:id="rId3" imgW="4469040" imgH="58788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62200"/>
                        <a:ext cx="448945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24" name="Picture 8" descr="Znak_RI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225" name="Object 9"/>
          <p:cNvGraphicFramePr>
            <a:graphicFrameLocks noChangeAspect="1"/>
          </p:cNvGraphicFramePr>
          <p:nvPr/>
        </p:nvGraphicFramePr>
        <p:xfrm>
          <a:off x="349250" y="3200400"/>
          <a:ext cx="5746750" cy="3613150"/>
        </p:xfrm>
        <a:graphic>
          <a:graphicData uri="http://schemas.openxmlformats.org/presentationml/2006/ole">
            <mc:AlternateContent xmlns:mc="http://schemas.openxmlformats.org/markup-compatibility/2006">
              <mc:Choice xmlns:v="urn:schemas-microsoft-com:vml" Requires="v">
                <p:oleObj spid="_x0000_s9229" name="Документ" r:id="rId6" imgW="5745960" imgH="3612600" progId="Word.Document.8">
                  <p:embed/>
                </p:oleObj>
              </mc:Choice>
              <mc:Fallback>
                <p:oleObj name="Документ" r:id="rId6" imgW="5745960" imgH="3612600" progId="Word.Document.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 y="3200400"/>
                        <a:ext cx="57467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7" name="Text Box 11"/>
          <p:cNvSpPr txBox="1">
            <a:spLocks noChangeArrowheads="1"/>
          </p:cNvSpPr>
          <p:nvPr/>
        </p:nvSpPr>
        <p:spPr bwMode="auto">
          <a:xfrm>
            <a:off x="838200" y="838200"/>
            <a:ext cx="5410200"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60000"/>
              </a:lnSpc>
              <a:spcBef>
                <a:spcPct val="50000"/>
              </a:spcBef>
            </a:pPr>
            <a:r>
              <a:rPr lang="en-US" b="1">
                <a:solidFill>
                  <a:srgbClr val="CC6600"/>
                </a:solidFill>
              </a:rPr>
              <a:t>Unirradiated simulator </a:t>
            </a:r>
          </a:p>
          <a:p>
            <a:pPr algn="ctr">
              <a:lnSpc>
                <a:spcPct val="60000"/>
              </a:lnSpc>
              <a:spcBef>
                <a:spcPct val="50000"/>
              </a:spcBef>
            </a:pPr>
            <a:r>
              <a:rPr lang="en-US" b="1">
                <a:solidFill>
                  <a:srgbClr val="CC6600"/>
                </a:solidFill>
              </a:rPr>
              <a:t>(in-hot-cell test, steam oxidation)</a:t>
            </a:r>
            <a:endParaRPr lang="ru-RU" b="1">
              <a:solidFill>
                <a:srgbClr val="CC66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85800" y="762000"/>
            <a:ext cx="548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b="1">
                <a:solidFill>
                  <a:srgbClr val="CC6600"/>
                </a:solidFill>
                <a:latin typeface="Arial" charset="0"/>
              </a:rPr>
              <a:t>Structure of oxide films formed during oxidation in Ar-O</a:t>
            </a:r>
            <a:r>
              <a:rPr lang="en-US" sz="1800" b="1" baseline="-25000">
                <a:solidFill>
                  <a:srgbClr val="CC6600"/>
                </a:solidFill>
                <a:latin typeface="Arial" charset="0"/>
              </a:rPr>
              <a:t>2</a:t>
            </a:r>
            <a:r>
              <a:rPr lang="ru-RU" sz="1800" b="1">
                <a:solidFill>
                  <a:srgbClr val="CC6600"/>
                </a:solidFill>
                <a:latin typeface="Arial" charset="0"/>
              </a:rPr>
              <a:t> </a:t>
            </a:r>
            <a:r>
              <a:rPr lang="en-US" sz="1800" b="1">
                <a:solidFill>
                  <a:srgbClr val="CC6600"/>
                </a:solidFill>
                <a:latin typeface="Arial" charset="0"/>
              </a:rPr>
              <a:t>mixture and steam</a:t>
            </a:r>
            <a:endParaRPr lang="ru-RU"/>
          </a:p>
        </p:txBody>
      </p:sp>
      <p:graphicFrame>
        <p:nvGraphicFramePr>
          <p:cNvPr id="10246" name="Object 6"/>
          <p:cNvGraphicFramePr>
            <a:graphicFrameLocks noChangeAspect="1"/>
          </p:cNvGraphicFramePr>
          <p:nvPr/>
        </p:nvGraphicFramePr>
        <p:xfrm>
          <a:off x="457200" y="1600200"/>
          <a:ext cx="5911850" cy="2132013"/>
        </p:xfrm>
        <a:graphic>
          <a:graphicData uri="http://schemas.openxmlformats.org/presentationml/2006/ole">
            <mc:AlternateContent xmlns:mc="http://schemas.openxmlformats.org/markup-compatibility/2006">
              <mc:Choice xmlns:v="urn:schemas-microsoft-com:vml" Requires="v">
                <p:oleObj spid="_x0000_s89088" name="Документ" r:id="rId3" imgW="5907240" imgH="2131200" progId="Word.Document.8">
                  <p:embed/>
                </p:oleObj>
              </mc:Choice>
              <mc:Fallback>
                <p:oleObj name="Документ" r:id="rId3" imgW="5907240" imgH="2131200" progId="Word.Documen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591185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8" name="Text Box 8"/>
          <p:cNvSpPr txBox="1">
            <a:spLocks noChangeArrowheads="1"/>
          </p:cNvSpPr>
          <p:nvPr/>
        </p:nvSpPr>
        <p:spPr bwMode="auto">
          <a:xfrm>
            <a:off x="914400" y="3810000"/>
            <a:ext cx="2498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a:latin typeface="Arial" charset="0"/>
              </a:rPr>
              <a:t>simulator 24 (Ar-O)</a:t>
            </a:r>
            <a:endParaRPr lang="ru-RU" sz="1600" b="1">
              <a:latin typeface="Arial" charset="0"/>
            </a:endParaRPr>
          </a:p>
        </p:txBody>
      </p:sp>
      <p:sp>
        <p:nvSpPr>
          <p:cNvPr id="10251" name="Text Box 11"/>
          <p:cNvSpPr txBox="1">
            <a:spLocks noChangeArrowheads="1"/>
          </p:cNvSpPr>
          <p:nvPr/>
        </p:nvSpPr>
        <p:spPr bwMode="auto">
          <a:xfrm>
            <a:off x="609600" y="4648200"/>
            <a:ext cx="586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b="1">
                <a:solidFill>
                  <a:srgbClr val="CC6600"/>
                </a:solidFill>
                <a:latin typeface="Arial" charset="0"/>
              </a:rPr>
              <a:t>Results of unirradiated simulator tests at quench</a:t>
            </a:r>
          </a:p>
          <a:p>
            <a:pPr algn="ctr"/>
            <a:r>
              <a:rPr lang="en-US" sz="1800" b="1">
                <a:solidFill>
                  <a:srgbClr val="CC6600"/>
                </a:solidFill>
                <a:latin typeface="Arial" charset="0"/>
              </a:rPr>
              <a:t> temperature of</a:t>
            </a:r>
            <a:r>
              <a:rPr lang="ru-RU" sz="1800" b="1">
                <a:solidFill>
                  <a:srgbClr val="CC6600"/>
                </a:solidFill>
                <a:latin typeface="Arial" charset="0"/>
              </a:rPr>
              <a:t> 1400 °С</a:t>
            </a:r>
            <a:endParaRPr lang="en-US" b="1">
              <a:latin typeface="Arial" charset="0"/>
            </a:endParaRPr>
          </a:p>
        </p:txBody>
      </p:sp>
      <p:pic>
        <p:nvPicPr>
          <p:cNvPr id="10252" name="Picture 12" descr="Znak_RI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53" name="Object 13"/>
          <p:cNvGraphicFramePr>
            <a:graphicFrameLocks noChangeAspect="1"/>
          </p:cNvGraphicFramePr>
          <p:nvPr/>
        </p:nvGraphicFramePr>
        <p:xfrm>
          <a:off x="609600" y="5419725"/>
          <a:ext cx="5638800" cy="2266950"/>
        </p:xfrm>
        <a:graphic>
          <a:graphicData uri="http://schemas.openxmlformats.org/presentationml/2006/ole">
            <mc:AlternateContent xmlns:mc="http://schemas.openxmlformats.org/markup-compatibility/2006">
              <mc:Choice xmlns:v="urn:schemas-microsoft-com:vml" Requires="v">
                <p:oleObj spid="_x0000_s89089" name="Документ" r:id="rId6" imgW="5651749" imgH="2277491" progId="Word.Document.8">
                  <p:embed/>
                </p:oleObj>
              </mc:Choice>
              <mc:Fallback>
                <p:oleObj name="Документ" r:id="rId6" imgW="5651749" imgH="2277491" progId="Word.Document.8">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419725"/>
                        <a:ext cx="56388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54" name="Text Box 14"/>
          <p:cNvSpPr txBox="1">
            <a:spLocks noChangeArrowheads="1"/>
          </p:cNvSpPr>
          <p:nvPr/>
        </p:nvSpPr>
        <p:spPr bwMode="auto">
          <a:xfrm>
            <a:off x="3886200" y="381000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a:latin typeface="Arial" charset="0"/>
              </a:rPr>
              <a:t>simulator 35 (steam)</a:t>
            </a:r>
            <a:endParaRPr lang="ru-RU" sz="1600" b="1">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914400" y="914400"/>
            <a:ext cx="52578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b="1">
                <a:solidFill>
                  <a:srgbClr val="CC6600"/>
                </a:solidFill>
                <a:latin typeface="Arial" charset="0"/>
              </a:rPr>
              <a:t>Hydrogen generation vs oxide film thickness in quench tests at </a:t>
            </a:r>
            <a:r>
              <a:rPr lang="ru-RU" sz="2000" b="1">
                <a:solidFill>
                  <a:srgbClr val="CC6600"/>
                </a:solidFill>
                <a:latin typeface="Arial" charset="0"/>
              </a:rPr>
              <a:t>1400 °С.</a:t>
            </a:r>
            <a:r>
              <a:rPr lang="en-US" sz="2000" b="1">
                <a:solidFill>
                  <a:srgbClr val="CC6600"/>
                </a:solidFill>
                <a:latin typeface="Arial" charset="0"/>
              </a:rPr>
              <a:t> </a:t>
            </a:r>
          </a:p>
          <a:p>
            <a:pPr algn="ctr"/>
            <a:r>
              <a:rPr lang="en-US" sz="2000" b="1">
                <a:solidFill>
                  <a:srgbClr val="CC6600"/>
                </a:solidFill>
                <a:latin typeface="Arial" charset="0"/>
              </a:rPr>
              <a:t>Comparison  with FZKA results</a:t>
            </a:r>
            <a:endParaRPr lang="ru-RU" sz="2000"/>
          </a:p>
        </p:txBody>
      </p:sp>
      <p:pic>
        <p:nvPicPr>
          <p:cNvPr id="11268" name="Picture 4" descr="Znak_RI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0"/>
            <a:ext cx="973138"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057400"/>
            <a:ext cx="5761038" cy="583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14350" y="812800"/>
            <a:ext cx="5829300" cy="1244600"/>
          </a:xfrm>
        </p:spPr>
        <p:txBody>
          <a:bodyPr/>
          <a:lstStyle/>
          <a:p>
            <a:r>
              <a:rPr lang="en-US" sz="2400" b="1">
                <a:solidFill>
                  <a:srgbClr val="CC6600"/>
                </a:solidFill>
              </a:rPr>
              <a:t>Main results of unirradiated simulator tests at quench temperature of 1400 </a:t>
            </a:r>
            <a:r>
              <a:rPr lang="en-US" sz="2400" b="1" baseline="30000">
                <a:solidFill>
                  <a:srgbClr val="CC6600"/>
                </a:solidFill>
              </a:rPr>
              <a:t>o</a:t>
            </a:r>
            <a:r>
              <a:rPr lang="en-US" sz="2400" b="1">
                <a:solidFill>
                  <a:srgbClr val="CC6600"/>
                </a:solidFill>
              </a:rPr>
              <a:t>C</a:t>
            </a:r>
            <a:endParaRPr lang="ru-RU" sz="2400"/>
          </a:p>
        </p:txBody>
      </p:sp>
      <p:sp>
        <p:nvSpPr>
          <p:cNvPr id="70659" name="Rectangle 3"/>
          <p:cNvSpPr>
            <a:spLocks noGrp="1" noChangeArrowheads="1"/>
          </p:cNvSpPr>
          <p:nvPr>
            <p:ph type="body" idx="1"/>
          </p:nvPr>
        </p:nvSpPr>
        <p:spPr>
          <a:xfrm>
            <a:off x="514350" y="2195513"/>
            <a:ext cx="5829300" cy="5932487"/>
          </a:xfrm>
        </p:spPr>
        <p:txBody>
          <a:bodyPr/>
          <a:lstStyle/>
          <a:p>
            <a:r>
              <a:rPr lang="en-US" sz="2400"/>
              <a:t>No any cladding damage has appear. Crack formation and oxidation have no influence on the H</a:t>
            </a:r>
            <a:r>
              <a:rPr lang="en-US" sz="2400" baseline="-25000"/>
              <a:t>2</a:t>
            </a:r>
            <a:r>
              <a:rPr lang="en-US" sz="2400"/>
              <a:t> generation at quench</a:t>
            </a:r>
          </a:p>
          <a:p>
            <a:endParaRPr lang="en-US" sz="2400"/>
          </a:p>
          <a:p>
            <a:r>
              <a:rPr lang="en-US" sz="2400"/>
              <a:t>Due to Ar protection there is no internal cladding surface oxidation</a:t>
            </a:r>
          </a:p>
          <a:p>
            <a:endParaRPr lang="en-US" sz="2400"/>
          </a:p>
          <a:p>
            <a:r>
              <a:rPr lang="en-US" sz="2400"/>
              <a:t>Good coincidence of out-of hot cell (Ar+O</a:t>
            </a:r>
            <a:r>
              <a:rPr lang="en-US" sz="2400" baseline="-25000"/>
              <a:t>2</a:t>
            </a:r>
            <a:r>
              <a:rPr lang="en-US" sz="2400"/>
              <a:t> preliminary oxidation) and </a:t>
            </a:r>
            <a:br>
              <a:rPr lang="en-US" sz="2400"/>
            </a:br>
            <a:r>
              <a:rPr lang="en-US" sz="2400"/>
              <a:t>in-hot-cell (oxidation in steam) test results</a:t>
            </a:r>
          </a:p>
          <a:p>
            <a:endParaRPr lang="en-US" sz="2400"/>
          </a:p>
          <a:p>
            <a:r>
              <a:rPr lang="en-US" sz="2400"/>
              <a:t>Good coincidence with previous</a:t>
            </a:r>
            <a:r>
              <a:rPr lang="en-US"/>
              <a:t> </a:t>
            </a:r>
            <a:r>
              <a:rPr lang="en-US" sz="2400"/>
              <a:t>(FZK) results</a:t>
            </a:r>
          </a:p>
          <a:p>
            <a:endParaRPr lang="ru-RU" sz="2400"/>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Ripple</Template>
  <TotalTime>930</TotalTime>
  <Words>860</Words>
  <Application>Microsoft Office PowerPoint</Application>
  <PresentationFormat>Bildschirmpräsentation (4:3)</PresentationFormat>
  <Paragraphs>126</Paragraphs>
  <Slides>29</Slides>
  <Notes>0</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29</vt:i4>
      </vt:variant>
    </vt:vector>
  </HeadingPairs>
  <TitlesOfParts>
    <vt:vector size="34" baseType="lpstr">
      <vt:lpstr>Times New Roman</vt:lpstr>
      <vt:lpstr>Arial</vt:lpstr>
      <vt:lpstr>Symbol</vt:lpstr>
      <vt:lpstr>Оформление по умолчанию</vt:lpstr>
      <vt:lpstr>Документ Microsoft Word</vt:lpstr>
      <vt:lpstr>PowerPoint-Präsentation</vt:lpstr>
      <vt:lpstr>Tests with unirradiated simulators</vt:lpstr>
      <vt:lpstr>PowerPoint-Präsentation</vt:lpstr>
      <vt:lpstr>Tests with unirradiated simulators quench at 1400 oC</vt:lpstr>
      <vt:lpstr>PowerPoint-Präsentation</vt:lpstr>
      <vt:lpstr>PowerPoint-Präsentation</vt:lpstr>
      <vt:lpstr>PowerPoint-Präsentation</vt:lpstr>
      <vt:lpstr>PowerPoint-Präsentation</vt:lpstr>
      <vt:lpstr>Main results of unirradiated simulator tests at quench temperature of 1400 oC</vt:lpstr>
      <vt:lpstr>Tests with unirradiated simulators at quench temperature of 1700 oC</vt:lpstr>
      <vt:lpstr>PowerPoint-Präsentation</vt:lpstr>
      <vt:lpstr>Problems aroused:</vt:lpstr>
      <vt:lpstr>PowerPoint-Präsentation</vt:lpstr>
      <vt:lpstr>PowerPoint-Präsentation</vt:lpstr>
      <vt:lpstr>Simulators 27, 28</vt:lpstr>
      <vt:lpstr>PowerPoint-Präsentation</vt:lpstr>
      <vt:lpstr>PowerPoint-Präsentation</vt:lpstr>
      <vt:lpstr>PowerPoint-Präsentation</vt:lpstr>
      <vt:lpstr>PowerPoint-Präsentation</vt:lpstr>
      <vt:lpstr>PowerPoint-Präsentation</vt:lpstr>
      <vt:lpstr>Irradiated Simulators Test</vt:lpstr>
      <vt:lpstr>PowerPoint-Präsentation</vt:lpstr>
      <vt:lpstr>PowerPoint-Präsentation</vt:lpstr>
      <vt:lpstr>PowerPoint-Präsentation</vt:lpstr>
      <vt:lpstr>PowerPoint-Präsentation</vt:lpstr>
      <vt:lpstr>PowerPoint-Präsentation</vt:lpstr>
      <vt:lpstr>Results of the irradiated simulator tests:</vt:lpstr>
      <vt:lpstr>PowerPoint-Präsentation</vt:lpstr>
      <vt:lpstr>Conclusions </vt:lpstr>
    </vt:vector>
  </TitlesOfParts>
  <Company>ОИТ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слайда отсутствует</dc:title>
  <dc:creator>Ирина Иванова</dc:creator>
  <cp:lastModifiedBy>Peters, Ursula</cp:lastModifiedBy>
  <cp:revision>55</cp:revision>
  <dcterms:created xsi:type="dcterms:W3CDTF">2006-06-30T09:37:08Z</dcterms:created>
  <dcterms:modified xsi:type="dcterms:W3CDTF">2012-10-09T15:24:15Z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Single rods results</vt:lpwstr>
  </property>
</Properties>
</file>