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55"/>
  </p:handoutMasterIdLst>
  <p:sldIdLst>
    <p:sldId id="267" r:id="rId2"/>
    <p:sldId id="328" r:id="rId3"/>
    <p:sldId id="326" r:id="rId4"/>
    <p:sldId id="272" r:id="rId5"/>
    <p:sldId id="274" r:id="rId6"/>
    <p:sldId id="275" r:id="rId7"/>
    <p:sldId id="329" r:id="rId8"/>
    <p:sldId id="278" r:id="rId9"/>
    <p:sldId id="279" r:id="rId10"/>
    <p:sldId id="280" r:id="rId11"/>
    <p:sldId id="331"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8" r:id="rId29"/>
    <p:sldId id="299" r:id="rId30"/>
    <p:sldId id="300" r:id="rId31"/>
    <p:sldId id="301" r:id="rId32"/>
    <p:sldId id="302" r:id="rId33"/>
    <p:sldId id="303" r:id="rId34"/>
    <p:sldId id="304" r:id="rId35"/>
    <p:sldId id="305" r:id="rId36"/>
    <p:sldId id="306" r:id="rId37"/>
    <p:sldId id="307" r:id="rId38"/>
    <p:sldId id="333" r:id="rId39"/>
    <p:sldId id="308" r:id="rId40"/>
    <p:sldId id="309" r:id="rId41"/>
    <p:sldId id="310" r:id="rId42"/>
    <p:sldId id="311" r:id="rId43"/>
    <p:sldId id="312" r:id="rId44"/>
    <p:sldId id="313" r:id="rId45"/>
    <p:sldId id="314" r:id="rId46"/>
    <p:sldId id="316" r:id="rId47"/>
    <p:sldId id="317" r:id="rId48"/>
    <p:sldId id="318" r:id="rId49"/>
    <p:sldId id="319" r:id="rId50"/>
    <p:sldId id="320" r:id="rId51"/>
    <p:sldId id="321" r:id="rId52"/>
    <p:sldId id="322" r:id="rId53"/>
    <p:sldId id="324" r:id="rId54"/>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5" d="100"/>
          <a:sy n="75" d="100"/>
        </p:scale>
        <p:origin x="72" y="7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kumimoji="0" sz="1200"/>
            </a:lvl1pPr>
          </a:lstStyle>
          <a:p>
            <a:r>
              <a:rPr lang="ru-RU"/>
              <a:t>Natal</a:t>
            </a:r>
          </a:p>
        </p:txBody>
      </p:sp>
      <p:sp>
        <p:nvSpPr>
          <p:cNvPr id="1536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endParaRPr lang="ru-RU"/>
          </a:p>
        </p:txBody>
      </p:sp>
      <p:sp>
        <p:nvSpPr>
          <p:cNvPr id="1536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r>
              <a:rPr lang="ru-RU"/>
              <a:t>Место заголовка</a:t>
            </a: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vl1pPr>
          </a:lstStyle>
          <a:p>
            <a:fld id="{5FF0DCC5-0002-4C79-80BB-FCB8F797F148}" type="slidenum">
              <a:rPr lang="ru-RU"/>
              <a:pPr/>
              <a:t>‹Nr.›</a:t>
            </a:fld>
            <a:endParaRPr lang="ru-RU"/>
          </a:p>
        </p:txBody>
      </p:sp>
    </p:spTree>
    <p:extLst>
      <p:ext uri="{BB962C8B-B14F-4D97-AF65-F5344CB8AC3E}">
        <p14:creationId xmlns:p14="http://schemas.microsoft.com/office/powerpoint/2010/main" val="10455096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ru-RU" noProof="0" smtClean="0"/>
              <a:t>Щелчок правит образец заголовка</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ru-RU" noProof="0" smtClean="0"/>
              <a:t>Щелчок правит образец подзаголовка</a:t>
            </a:r>
          </a:p>
        </p:txBody>
      </p:sp>
      <p:sp>
        <p:nvSpPr>
          <p:cNvPr id="3078" name="Rectangle 6"/>
          <p:cNvSpPr>
            <a:spLocks noGrp="1" noChangeArrowheads="1"/>
          </p:cNvSpPr>
          <p:nvPr>
            <p:ph type="dt" sz="quarter" idx="2"/>
          </p:nvPr>
        </p:nvSpPr>
        <p:spPr/>
        <p:txBody>
          <a:bodyPr/>
          <a:lstStyle>
            <a:lvl1pPr>
              <a:defRPr/>
            </a:lvl1pPr>
          </a:lstStyle>
          <a:p>
            <a:endParaRPr lang="ru-RU"/>
          </a:p>
        </p:txBody>
      </p:sp>
      <p:sp>
        <p:nvSpPr>
          <p:cNvPr id="3079" name="Rectangle 7"/>
          <p:cNvSpPr>
            <a:spLocks noGrp="1" noChangeArrowheads="1"/>
          </p:cNvSpPr>
          <p:nvPr>
            <p:ph type="ftr" sz="quarter" idx="3"/>
          </p:nvPr>
        </p:nvSpPr>
        <p:spPr/>
        <p:txBody>
          <a:bodyPr/>
          <a:lstStyle>
            <a:lvl1pPr>
              <a:defRPr/>
            </a:lvl1pPr>
          </a:lstStyle>
          <a:p>
            <a:endParaRPr lang="ru-RU"/>
          </a:p>
        </p:txBody>
      </p:sp>
      <p:sp>
        <p:nvSpPr>
          <p:cNvPr id="3080" name="Rectangle 8"/>
          <p:cNvSpPr>
            <a:spLocks noGrp="1" noChangeArrowheads="1"/>
          </p:cNvSpPr>
          <p:nvPr>
            <p:ph type="sldNum" sz="quarter" idx="4"/>
          </p:nvPr>
        </p:nvSpPr>
        <p:spPr/>
        <p:txBody>
          <a:bodyPr/>
          <a:lstStyle>
            <a:lvl1pPr>
              <a:defRPr/>
            </a:lvl1pPr>
          </a:lstStyle>
          <a:p>
            <a:endParaRPr lang="ru-RU"/>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266851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3186861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685800" y="1981200"/>
            <a:ext cx="3810000" cy="4114800"/>
          </a:xfrm>
        </p:spPr>
        <p:txBody>
          <a:bodyPr/>
          <a:lstStyle/>
          <a:p>
            <a:endParaRPr lang="de-DE"/>
          </a:p>
        </p:txBody>
      </p:sp>
      <p:sp>
        <p:nvSpPr>
          <p:cNvPr id="4" name="Textplatzhalter 3"/>
          <p:cNvSpPr>
            <a:spLocks noGrp="1"/>
          </p:cNvSpPr>
          <p:nvPr>
            <p:ph type="body" sz="half" idx="2"/>
          </p:nvPr>
        </p:nvSpPr>
        <p:spPr>
          <a:xfrm>
            <a:off x="46482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685800" y="6172200"/>
            <a:ext cx="1905000" cy="457200"/>
          </a:xfrm>
        </p:spPr>
        <p:txBody>
          <a:bodyPr/>
          <a:lstStyle>
            <a:lvl1pPr>
              <a:defRPr/>
            </a:lvl1pPr>
          </a:lstStyle>
          <a:p>
            <a:endParaRPr lang="ru-RU"/>
          </a:p>
        </p:txBody>
      </p:sp>
      <p:sp>
        <p:nvSpPr>
          <p:cNvPr id="6" name="Fußzeilenplatzhalter 5"/>
          <p:cNvSpPr>
            <a:spLocks noGrp="1"/>
          </p:cNvSpPr>
          <p:nvPr>
            <p:ph type="ftr" sz="quarter" idx="11"/>
          </p:nvPr>
        </p:nvSpPr>
        <p:spPr>
          <a:xfrm>
            <a:off x="3124200" y="6172200"/>
            <a:ext cx="2895600" cy="457200"/>
          </a:xfrm>
        </p:spPr>
        <p:txBody>
          <a:bodyPr/>
          <a:lstStyle>
            <a:lvl1pPr>
              <a:defRPr/>
            </a:lvl1pPr>
          </a:lstStyle>
          <a:p>
            <a:endParaRPr lang="ru-RU"/>
          </a:p>
        </p:txBody>
      </p:sp>
      <p:sp>
        <p:nvSpPr>
          <p:cNvPr id="7" name="Foliennummernplatzhalter 6"/>
          <p:cNvSpPr>
            <a:spLocks noGrp="1"/>
          </p:cNvSpPr>
          <p:nvPr>
            <p:ph type="sldNum" sz="quarter" idx="12"/>
          </p:nvPr>
        </p:nvSpPr>
        <p:spPr>
          <a:xfrm>
            <a:off x="6553200" y="6172200"/>
            <a:ext cx="1905000" cy="457200"/>
          </a:xfrm>
        </p:spPr>
        <p:txBody>
          <a:bodyPr/>
          <a:lstStyle>
            <a:lvl1pPr>
              <a:defRPr/>
            </a:lvl1pPr>
          </a:lstStyle>
          <a:p>
            <a:endParaRPr lang="ru-RU"/>
          </a:p>
        </p:txBody>
      </p:sp>
    </p:spTree>
    <p:extLst>
      <p:ext uri="{BB962C8B-B14F-4D97-AF65-F5344CB8AC3E}">
        <p14:creationId xmlns:p14="http://schemas.microsoft.com/office/powerpoint/2010/main" val="46768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356320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322138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387673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233428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62613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994287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197845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220552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ru-RU" smtClean="0"/>
              <a:t>Щелчок правит образец заголовка</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ru-RU"/>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ru-RU"/>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37.emf"/></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1143000"/>
            <a:ext cx="7772400" cy="1295400"/>
          </a:xfrm>
        </p:spPr>
        <p:txBody>
          <a:bodyPr/>
          <a:lstStyle/>
          <a:p>
            <a:r>
              <a:rPr lang="ru-RU" sz="2400"/>
              <a:t>ISTC Project «</a:t>
            </a:r>
            <a:r>
              <a:rPr kumimoji="0" lang="ru-RU" sz="2400" b="1">
                <a:solidFill>
                  <a:schemeClr val="tx1"/>
                </a:solidFill>
                <a:effectLst/>
              </a:rPr>
              <a:t>Scale experimental investigation of the thermal and structural integrity of the VVER pressure vessel Lower Head in severe accident</a:t>
            </a:r>
            <a:r>
              <a:rPr lang="ru-RU" sz="2400"/>
              <a:t>» (#3635)</a:t>
            </a:r>
            <a:r>
              <a:rPr lang="ru-RU"/>
              <a:t> </a:t>
            </a:r>
          </a:p>
        </p:txBody>
      </p:sp>
      <p:sp>
        <p:nvSpPr>
          <p:cNvPr id="17411" name="Rectangle 3"/>
          <p:cNvSpPr>
            <a:spLocks noGrp="1" noChangeArrowheads="1"/>
          </p:cNvSpPr>
          <p:nvPr>
            <p:ph type="subTitle" idx="1"/>
          </p:nvPr>
        </p:nvSpPr>
        <p:spPr>
          <a:xfrm>
            <a:off x="838200" y="2743200"/>
            <a:ext cx="6553200" cy="3505200"/>
          </a:xfrm>
        </p:spPr>
        <p:txBody>
          <a:bodyPr/>
          <a:lstStyle/>
          <a:p>
            <a:pPr algn="l"/>
            <a:r>
              <a:rPr kumimoji="0" lang="ru-RU" sz="2000"/>
              <a:t>Participating Institutions:</a:t>
            </a:r>
            <a:endParaRPr kumimoji="0" lang="ru-RU" sz="2000" b="1"/>
          </a:p>
          <a:p>
            <a:pPr algn="l"/>
            <a:endParaRPr kumimoji="0" lang="ru-RU" sz="2000" b="1"/>
          </a:p>
          <a:p>
            <a:pPr algn="l"/>
            <a:r>
              <a:rPr kumimoji="0" lang="ru-RU" sz="2000" b="1"/>
              <a:t>- «Moscow Power Engineering Institute» (MPEI): Leading Institution </a:t>
            </a:r>
          </a:p>
          <a:p>
            <a:pPr algn="l"/>
            <a:r>
              <a:rPr kumimoji="0" lang="ru-RU" sz="2000"/>
              <a:t>- Federal State Unitary Enterprise «Experimental and Design Organization “GIDROPRESS” (EDO «GP»)</a:t>
            </a:r>
          </a:p>
          <a:p>
            <a:pPr algn="l"/>
            <a:r>
              <a:rPr kumimoji="0" lang="ru-RU" sz="2000"/>
              <a:t>- Lavrentyev Institute of Hydrodynamics of the Siberian Branch of the Russian Academy of Sciences (IGiL)</a:t>
            </a:r>
          </a:p>
          <a:p>
            <a:pPr algn="l"/>
            <a:endParaRPr kumimoji="0" lang="ru-RU" sz="2000"/>
          </a:p>
          <a:p>
            <a:pPr algn="l"/>
            <a:r>
              <a:rPr kumimoji="0" lang="en-US" sz="2000"/>
              <a:t>Moscow, 14-16 July, Loktionov V.D.</a:t>
            </a:r>
            <a:endParaRPr kumimoji="0" lang="ru-RU"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4" name="Object 2"/>
          <p:cNvGraphicFramePr>
            <a:graphicFrameLocks noChangeAspect="1"/>
          </p:cNvGraphicFramePr>
          <p:nvPr/>
        </p:nvGraphicFramePr>
        <p:xfrm>
          <a:off x="563563" y="595313"/>
          <a:ext cx="8018462" cy="5667375"/>
        </p:xfrm>
        <a:graphic>
          <a:graphicData uri="http://schemas.openxmlformats.org/presentationml/2006/ole">
            <mc:AlternateContent xmlns:mc="http://schemas.openxmlformats.org/markup-compatibility/2006">
              <mc:Choice xmlns:v="urn:schemas-microsoft-com:vml" Requires="v">
                <p:oleObj spid="_x0000_s136195" name="Acrobat Document" r:id="rId3" imgW="8019048" imgH="5668166" progId="AcroExch.Document.7">
                  <p:embed/>
                </p:oleObj>
              </mc:Choice>
              <mc:Fallback>
                <p:oleObj name="Acrobat Document" r:id="rId3" imgW="8019048" imgH="5668166"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3" y="595313"/>
                        <a:ext cx="8018462"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09600" y="304800"/>
            <a:ext cx="7772400" cy="1143000"/>
          </a:xfrm>
        </p:spPr>
        <p:txBody>
          <a:bodyPr/>
          <a:lstStyle/>
          <a:p>
            <a:r>
              <a:rPr lang="ru-RU"/>
              <a:t> </a:t>
            </a:r>
          </a:p>
        </p:txBody>
      </p:sp>
      <p:sp>
        <p:nvSpPr>
          <p:cNvPr id="144387" name="Rectangle 3"/>
          <p:cNvSpPr>
            <a:spLocks noGrp="1" noChangeArrowheads="1"/>
          </p:cNvSpPr>
          <p:nvPr>
            <p:ph type="body" sz="half" idx="2"/>
          </p:nvPr>
        </p:nvSpPr>
        <p:spPr/>
        <p:txBody>
          <a:bodyPr/>
          <a:lstStyle/>
          <a:p>
            <a:pPr>
              <a:spcBef>
                <a:spcPts val="300"/>
              </a:spcBef>
              <a:spcAft>
                <a:spcPts val="300"/>
              </a:spcAft>
            </a:pPr>
            <a:endParaRPr lang="ru-RU" sz="1400" b="0"/>
          </a:p>
          <a:p>
            <a:endParaRPr lang="ru-RU" sz="2800"/>
          </a:p>
        </p:txBody>
      </p:sp>
      <p:graphicFrame>
        <p:nvGraphicFramePr>
          <p:cNvPr id="144388" name="Object 4"/>
          <p:cNvGraphicFramePr>
            <a:graphicFrameLocks noChangeAspect="1"/>
          </p:cNvGraphicFramePr>
          <p:nvPr>
            <p:ph type="clipArt" sz="half" idx="1"/>
          </p:nvPr>
        </p:nvGraphicFramePr>
        <p:xfrm>
          <a:off x="685800" y="990600"/>
          <a:ext cx="3810000" cy="3738563"/>
        </p:xfrm>
        <a:graphic>
          <a:graphicData uri="http://schemas.openxmlformats.org/presentationml/2006/ole">
            <mc:AlternateContent xmlns:mc="http://schemas.openxmlformats.org/markup-compatibility/2006">
              <mc:Choice xmlns:v="urn:schemas-microsoft-com:vml" Requires="v">
                <p:oleObj spid="_x0000_s144390" name="CorelDRAW" r:id="rId3" imgW="4104248" imgH="4026353" progId="CorelDRAW.Graphic.11">
                  <p:embed/>
                </p:oleObj>
              </mc:Choice>
              <mc:Fallback>
                <p:oleObj name="CorelDRAW" r:id="rId3" imgW="4104248" imgH="4026353" progId="CorelDRAW.Graphic.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90600"/>
                        <a:ext cx="3810000" cy="3738563"/>
                      </a:xfrm>
                      <a:prstGeom prst="rect">
                        <a:avLst/>
                      </a:prstGeom>
                    </p:spPr>
                  </p:pic>
                </p:oleObj>
              </mc:Fallback>
            </mc:AlternateContent>
          </a:graphicData>
        </a:graphic>
      </p:graphicFrame>
      <p:sp>
        <p:nvSpPr>
          <p:cNvPr id="144389" name="Rectangle 5"/>
          <p:cNvSpPr>
            <a:spLocks noChangeArrowheads="1"/>
          </p:cNvSpPr>
          <p:nvPr/>
        </p:nvSpPr>
        <p:spPr bwMode="auto">
          <a:xfrm>
            <a:off x="4724400" y="685800"/>
            <a:ext cx="4267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spcBef>
                <a:spcPts val="300"/>
              </a:spcBef>
              <a:spcAft>
                <a:spcPts val="300"/>
              </a:spcAft>
              <a:buClr>
                <a:schemeClr val="accent2"/>
              </a:buClr>
              <a:buSzPct val="80000"/>
              <a:buFont typeface="Wingdings" pitchFamily="2" charset="2"/>
              <a:buChar char="l"/>
            </a:pPr>
            <a:r>
              <a:rPr lang="ru-RU" sz="1600">
                <a:latin typeface="Arial" charset="0"/>
              </a:rPr>
              <a:t>More than the 30 thermocouples on the outer and more than 6 thermocouples on the inner vessel wall surfaces will be used to measure the wall temperature during testing. </a:t>
            </a:r>
          </a:p>
          <a:p>
            <a:pPr marL="342900" indent="-342900">
              <a:spcBef>
                <a:spcPts val="300"/>
              </a:spcBef>
              <a:spcAft>
                <a:spcPts val="300"/>
              </a:spcAft>
              <a:buClr>
                <a:schemeClr val="accent2"/>
              </a:buClr>
              <a:buSzPct val="80000"/>
              <a:buFont typeface="Wingdings" pitchFamily="2" charset="2"/>
              <a:buChar char="l"/>
            </a:pPr>
            <a:endParaRPr lang="ru-RU" sz="1600">
              <a:latin typeface="Arial" charset="0"/>
            </a:endParaRPr>
          </a:p>
          <a:p>
            <a:pPr marL="342900" indent="-342900">
              <a:spcBef>
                <a:spcPts val="300"/>
              </a:spcBef>
              <a:spcAft>
                <a:spcPts val="300"/>
              </a:spcAft>
              <a:buClr>
                <a:schemeClr val="accent2"/>
              </a:buClr>
              <a:buSzPct val="80000"/>
              <a:buFont typeface="Wingdings" pitchFamily="2" charset="2"/>
              <a:buChar char="l"/>
            </a:pPr>
            <a:r>
              <a:rPr lang="ru-RU" sz="1600">
                <a:latin typeface="Arial" charset="0"/>
              </a:rPr>
              <a:t>The monitoring of the vessel model deformation in course of the testing will be carried out by linear displacement transducers (at the 10 locations). There are two displacement gauges at each location (one for horizontal displacement and one for vertical displacement). </a:t>
            </a:r>
          </a:p>
          <a:p>
            <a:pPr marL="342900" indent="-342900">
              <a:spcBef>
                <a:spcPct val="20000"/>
              </a:spcBef>
              <a:buClr>
                <a:schemeClr val="accent2"/>
              </a:buClr>
              <a:buSzPct val="80000"/>
              <a:buFont typeface="Wingdings" pitchFamily="2" charset="2"/>
              <a:buChar char="l"/>
            </a:pPr>
            <a:endParaRPr lang="ru-RU" sz="1600">
              <a:latin typeface="Arial" charset="0"/>
            </a:endParaRPr>
          </a:p>
          <a:p>
            <a:pPr marL="342900" indent="-342900">
              <a:spcBef>
                <a:spcPct val="20000"/>
              </a:spcBef>
              <a:buClr>
                <a:schemeClr val="accent2"/>
              </a:buClr>
              <a:buSzPct val="80000"/>
              <a:buFont typeface="Wingdings" pitchFamily="2" charset="2"/>
              <a:buChar char="l"/>
            </a:pPr>
            <a:r>
              <a:rPr lang="ru-RU" sz="1600">
                <a:latin typeface="Arial" charset="0"/>
              </a:rPr>
              <a:t>The arrangement of the thermocouples and displacement transducers will be determined after choosing the SA scenarios and test conditions within the Task “A” framework.</a:t>
            </a:r>
            <a:endParaRPr kumimoji="0" lang="ru-RU" sz="1600">
              <a:latin typeface="Arial" charset="0"/>
            </a:endParaRPr>
          </a:p>
          <a:p>
            <a:pPr marL="342900" indent="-342900">
              <a:spcBef>
                <a:spcPct val="20000"/>
              </a:spcBef>
              <a:buClr>
                <a:schemeClr val="accent2"/>
              </a:buClr>
              <a:buSzPct val="80000"/>
              <a:buFont typeface="Wingdings" pitchFamily="2" charset="2"/>
              <a:buChar char="l"/>
            </a:pPr>
            <a:endParaRPr kumimoji="0" lang="ru-RU" sz="1600">
              <a:latin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838200" y="1371600"/>
            <a:ext cx="7772400" cy="2895600"/>
          </a:xfrm>
        </p:spPr>
        <p:txBody>
          <a:bodyPr/>
          <a:lstStyle/>
          <a:p>
            <a:pPr algn="ctr"/>
            <a:r>
              <a:rPr lang="ru-RU" sz="4800"/>
              <a:t>Thank You!</a:t>
            </a:r>
            <a:r>
              <a:rPr lang="ru-RU"/>
              <a:t/>
            </a:r>
            <a:br>
              <a:rPr lang="ru-RU"/>
            </a:br>
            <a:r>
              <a:rPr lang="ru-RU"/>
              <a:t/>
            </a:r>
            <a:br>
              <a:rPr lang="ru-RU"/>
            </a:br>
            <a:r>
              <a:rPr lang="ru-RU"/>
              <a:t/>
            </a:r>
            <a:br>
              <a:rPr lang="ru-RU"/>
            </a:br>
            <a:r>
              <a:rPr lang="ru-RU"/>
              <a:t>End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9" name="Rectangle 5"/>
          <p:cNvSpPr>
            <a:spLocks noGrp="1" noChangeArrowheads="1"/>
          </p:cNvSpPr>
          <p:nvPr>
            <p:ph type="title"/>
          </p:nvPr>
        </p:nvSpPr>
        <p:spPr/>
        <p:txBody>
          <a:bodyPr/>
          <a:lstStyle/>
          <a:p>
            <a:endParaRPr lang="ru-RU"/>
          </a:p>
        </p:txBody>
      </p:sp>
      <p:pic>
        <p:nvPicPr>
          <p:cNvPr id="139268"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60525" y="1981200"/>
            <a:ext cx="5821363" cy="41148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spb0709d">
  <a:themeElements>
    <a:clrScheme name="spb0709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spb0709d">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pb0709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pb0709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pb0709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spb0709d</Template>
  <TotalTime>0</TotalTime>
  <Words>191</Words>
  <Application>Microsoft Office PowerPoint</Application>
  <PresentationFormat>Bildschirmpräsentation (4:3)</PresentationFormat>
  <Paragraphs>15</Paragraphs>
  <Slides>53</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2</vt:i4>
      </vt:variant>
      <vt:variant>
        <vt:lpstr>Folientitel</vt:lpstr>
      </vt:variant>
      <vt:variant>
        <vt:i4>53</vt:i4>
      </vt:variant>
    </vt:vector>
  </HeadingPairs>
  <TitlesOfParts>
    <vt:vector size="59" baseType="lpstr">
      <vt:lpstr>Times New Roman</vt:lpstr>
      <vt:lpstr>Arial</vt:lpstr>
      <vt:lpstr>Wingdings</vt:lpstr>
      <vt:lpstr>spb0709d</vt:lpstr>
      <vt:lpstr>Adobe Acrobat Document</vt:lpstr>
      <vt:lpstr>CorelDRAW 11.0 Graphic</vt:lpstr>
      <vt:lpstr>ISTC Project «Scale experimental investigation of the thermal and structural integrity of the VVER pressure vessel Lower Head in severe accident» (#3635)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Thank You!   End</vt:lpstr>
    </vt:vector>
  </TitlesOfParts>
  <Company>FFF777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ISTC Project «Scale experimental investigation of the thermal and structural integrity of the VVER pressure vessel Lower Head in severe accident» (#3635)</dc:title>
  <dc:creator>Vlad</dc:creator>
  <cp:lastModifiedBy>Peters, Ursula</cp:lastModifiedBy>
  <cp:revision>15</cp:revision>
  <dcterms:created xsi:type="dcterms:W3CDTF">2008-07-13T21:47:32Z</dcterms:created>
  <dcterms:modified xsi:type="dcterms:W3CDTF">2012-10-16T21:40:36Z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Project status</vt:lpwstr>
  </property>
</Properties>
</file>