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72" r:id="rId11"/>
    <p:sldId id="267" r:id="rId12"/>
    <p:sldId id="268" r:id="rId13"/>
    <p:sldId id="269" r:id="rId14"/>
    <p:sldId id="270" r:id="rId15"/>
    <p:sldId id="273" r:id="rId16"/>
    <p:sldId id="271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1" autoAdjust="0"/>
    <p:restoredTop sz="99831" autoAdjust="0"/>
  </p:normalViewPr>
  <p:slideViewPr>
    <p:cSldViewPr>
      <p:cViewPr>
        <p:scale>
          <a:sx n="96" d="100"/>
          <a:sy n="96" d="100"/>
        </p:scale>
        <p:origin x="-1070" y="-1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A2E56A2-395E-4082-83C8-92709D90B958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2443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7D20BE-AD39-4342-99E5-15DE0E3654A6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7253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0DCC73-CF49-485D-8D1B-E8882285B60E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8771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514F85-A1C2-4E02-BEDA-C19CD378E26D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130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E54EBA-548C-4821-A74A-06EC2560809E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6719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35FD44-E390-4DF6-8598-5991FE09A1ED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196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5DA848-7F5A-4CCC-8FF2-D0FC47EC06C8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723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B8B71F-F4CE-4AB6-9D22-0151CEA2801D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573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374A25-8896-4803-B08D-CE5FD199A926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551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301E2E-4F55-40F6-A88F-D8C67E0AC59D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2544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4F254B-9841-4999-BC3A-D24BEC351B80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1426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6563F5-B32E-4771-BE98-5273142877C6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293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EF5AD36-7875-4CF7-ABFF-81E2B03C8829}" type="slidenum">
              <a:rPr lang="ru-RU"/>
              <a:pPr/>
              <a:t>‹Nr.›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94110-0B88-49DB-A790-2478C6233EFD}" type="slidenum">
              <a:rPr lang="ru-RU"/>
              <a:pPr/>
              <a:t>1</a:t>
            </a:fld>
            <a:endParaRPr lang="ru-RU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88913"/>
            <a:ext cx="8351838" cy="2808287"/>
          </a:xfrm>
        </p:spPr>
        <p:txBody>
          <a:bodyPr/>
          <a:lstStyle/>
          <a:p>
            <a:r>
              <a:rPr lang="en-US" sz="3200" b="1">
                <a:solidFill>
                  <a:schemeClr val="accent2"/>
                </a:solidFill>
              </a:rPr>
              <a:t>RISK ASSESSMENT OF</a:t>
            </a:r>
            <a:br>
              <a:rPr lang="en-US" sz="3200" b="1">
                <a:solidFill>
                  <a:schemeClr val="accent2"/>
                </a:solidFill>
              </a:rPr>
            </a:br>
            <a:r>
              <a:rPr lang="en-US" sz="3200" b="1">
                <a:solidFill>
                  <a:schemeClr val="accent2"/>
                </a:solidFill>
              </a:rPr>
              <a:t>THERMAL REACTOR ACCIDENT</a:t>
            </a:r>
            <a:br>
              <a:rPr lang="en-US" sz="3200" b="1">
                <a:solidFill>
                  <a:schemeClr val="accent2"/>
                </a:solidFill>
              </a:rPr>
            </a:br>
            <a:r>
              <a:rPr lang="en-US" sz="3200" b="1">
                <a:solidFill>
                  <a:schemeClr val="accent2"/>
                </a:solidFill>
              </a:rPr>
              <a:t>WITH MAXIMAL REPRODUCTION OF FISSILE MATERIALS</a:t>
            </a:r>
            <a:endParaRPr lang="ru-RU" sz="3200" b="1">
              <a:solidFill>
                <a:schemeClr val="accent2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58888" y="3141663"/>
            <a:ext cx="6400800" cy="1343025"/>
          </a:xfrm>
        </p:spPr>
        <p:txBody>
          <a:bodyPr/>
          <a:lstStyle/>
          <a:p>
            <a:r>
              <a:rPr lang="en-US" sz="2400" i="1"/>
              <a:t>Institute of Atomic Energy</a:t>
            </a:r>
            <a:endParaRPr lang="ru-RU" sz="2400" i="1"/>
          </a:p>
          <a:p>
            <a:r>
              <a:rPr lang="en-US" sz="2400" i="1"/>
              <a:t>National Nuclear Center</a:t>
            </a:r>
            <a:endParaRPr lang="ru-RU" sz="2400" i="1"/>
          </a:p>
          <a:p>
            <a:r>
              <a:rPr lang="en-US" sz="2400" i="1"/>
              <a:t>Republic of Kazakhstan</a:t>
            </a:r>
            <a:endParaRPr lang="ru-RU" sz="2400" i="1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619250" y="5157788"/>
            <a:ext cx="56880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/>
              <a:t>Kotov</a:t>
            </a:r>
            <a:r>
              <a:rPr lang="ru-RU" b="1"/>
              <a:t> </a:t>
            </a:r>
            <a:r>
              <a:rPr lang="en-US" b="1"/>
              <a:t>V</a:t>
            </a:r>
            <a:r>
              <a:rPr lang="ru-RU" b="1"/>
              <a:t>.</a:t>
            </a:r>
            <a:r>
              <a:rPr lang="en-US" b="1"/>
              <a:t>M</a:t>
            </a:r>
            <a:r>
              <a:rPr lang="ru-RU" b="1"/>
              <a:t>., </a:t>
            </a:r>
            <a:r>
              <a:rPr lang="en-US" b="1"/>
              <a:t>Kotov</a:t>
            </a:r>
            <a:r>
              <a:rPr lang="ru-RU" b="1"/>
              <a:t> </a:t>
            </a:r>
            <a:r>
              <a:rPr lang="en-US" b="1"/>
              <a:t>S</a:t>
            </a:r>
            <a:r>
              <a:rPr lang="ru-RU" b="1"/>
              <a:t>.</a:t>
            </a:r>
            <a:r>
              <a:rPr lang="en-US" b="1"/>
              <a:t>V</a:t>
            </a:r>
            <a:r>
              <a:rPr lang="ru-RU" b="1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41A6-CC58-4C60-8AAE-3CC74C6BD59D}" type="slidenum">
              <a:rPr lang="ru-RU"/>
              <a:pPr/>
              <a:t>10</a:t>
            </a:fld>
            <a:endParaRPr lang="ru-RU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en-US" sz="2400" b="1">
                <a:solidFill>
                  <a:schemeClr val="accent2"/>
                </a:solidFill>
              </a:rPr>
              <a:t>FUEL TECHNOLOGIES COMPARISON</a:t>
            </a:r>
            <a:br>
              <a:rPr lang="en-US" sz="2400" b="1">
                <a:solidFill>
                  <a:schemeClr val="accent2"/>
                </a:solidFill>
              </a:rPr>
            </a:br>
            <a:r>
              <a:rPr lang="en-US" sz="2400" b="1">
                <a:solidFill>
                  <a:srgbClr val="FF3300"/>
                </a:solidFill>
              </a:rPr>
              <a:t>raw material - uranium</a:t>
            </a:r>
            <a:endParaRPr lang="ru-RU" sz="2400" b="1">
              <a:solidFill>
                <a:srgbClr val="FF3300"/>
              </a:solidFill>
            </a:endParaRPr>
          </a:p>
        </p:txBody>
      </p:sp>
      <p:graphicFrame>
        <p:nvGraphicFramePr>
          <p:cNvPr id="23564" name="Object 12"/>
          <p:cNvGraphicFramePr>
            <a:graphicFrameLocks noChangeAspect="1"/>
          </p:cNvGraphicFramePr>
          <p:nvPr>
            <p:ph idx="1"/>
          </p:nvPr>
        </p:nvGraphicFramePr>
        <p:xfrm>
          <a:off x="646113" y="1341438"/>
          <a:ext cx="7851775" cy="489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5" name="Диаграмма" r:id="rId3" imgW="9525000" imgH="5495849" progId="Excel.Chart.8">
                  <p:embed/>
                </p:oleObj>
              </mc:Choice>
              <mc:Fallback>
                <p:oleObj name="Диаграмма" r:id="rId3" imgW="9525000" imgH="5495849" progId="Excel.Chart.8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113" y="1341438"/>
                        <a:ext cx="7851775" cy="4895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3573D-DFE6-4139-8E9A-A4F6668989EE}" type="slidenum">
              <a:rPr lang="ru-RU"/>
              <a:pPr/>
              <a:t>11</a:t>
            </a:fld>
            <a:endParaRPr lang="ru-RU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en-US" sz="2400" b="1">
                <a:solidFill>
                  <a:schemeClr val="accent2"/>
                </a:solidFill>
              </a:rPr>
              <a:t>REACTORS REQUIREMENTS IN RAW MATERIALS</a:t>
            </a:r>
            <a:endParaRPr lang="ru-RU" sz="2400" b="1">
              <a:solidFill>
                <a:schemeClr val="accent2"/>
              </a:solidFill>
            </a:endParaRPr>
          </a:p>
        </p:txBody>
      </p:sp>
      <p:graphicFrame>
        <p:nvGraphicFramePr>
          <p:cNvPr id="18435" name="Object 3"/>
          <p:cNvGraphicFramePr>
            <a:graphicFrameLocks noChangeAspect="1"/>
          </p:cNvGraphicFramePr>
          <p:nvPr>
            <p:ph idx="1"/>
          </p:nvPr>
        </p:nvGraphicFramePr>
        <p:xfrm>
          <a:off x="457200" y="1341438"/>
          <a:ext cx="8229600" cy="4824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6" name="Диаграмма" r:id="rId3" imgW="9525203" imgH="4686198" progId="Excel.Chart.8">
                  <p:embed/>
                </p:oleObj>
              </mc:Choice>
              <mc:Fallback>
                <p:oleObj name="Диаграмма" r:id="rId3" imgW="9525203" imgH="4686198" progId="Excel.Char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341438"/>
                        <a:ext cx="8229600" cy="4824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BDD6A-E6FA-4289-A51B-C05297AB8B08}" type="slidenum">
              <a:rPr lang="ru-RU"/>
              <a:pPr/>
              <a:t>12</a:t>
            </a:fld>
            <a:endParaRPr lang="ru-RU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en-US" sz="2400" b="1">
                <a:solidFill>
                  <a:schemeClr val="accent2"/>
                </a:solidFill>
              </a:rPr>
              <a:t>About the safety of the introduced technology</a:t>
            </a:r>
            <a:endParaRPr lang="ru-RU" sz="2400" b="1">
              <a:solidFill>
                <a:schemeClr val="accent2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785225" cy="53276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Small concentration of the fission materials in the fuel makes fuel cycle safe in regard to nuclear accident.</a:t>
            </a:r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Reactivity integral adjacency to zero in campaign, lack of strong absorbers in reactor provides nuclear safety basics</a:t>
            </a:r>
            <a:r>
              <a:rPr lang="ru-RU" sz="2400"/>
              <a:t>. </a:t>
            </a:r>
            <a:endParaRPr lang="en-US" sz="2400"/>
          </a:p>
          <a:p>
            <a:pPr>
              <a:lnSpc>
                <a:spcPct val="90000"/>
              </a:lnSpc>
            </a:pPr>
            <a:endParaRPr lang="ru-RU" sz="2400"/>
          </a:p>
          <a:p>
            <a:pPr>
              <a:lnSpc>
                <a:spcPct val="90000"/>
              </a:lnSpc>
            </a:pPr>
            <a:r>
              <a:rPr lang="en-US" sz="2400"/>
              <a:t>However</a:t>
            </a:r>
            <a:r>
              <a:rPr lang="ru-RU" sz="2400"/>
              <a:t>, </a:t>
            </a:r>
            <a:r>
              <a:rPr lang="en-US" sz="2400"/>
              <a:t>accident situations characteristics on that type of reactors were not calculated</a:t>
            </a:r>
            <a:r>
              <a:rPr lang="ru-RU" sz="2400"/>
              <a:t>. </a:t>
            </a:r>
            <a:endParaRPr lang="en-US" sz="2400"/>
          </a:p>
          <a:p>
            <a:pPr>
              <a:lnSpc>
                <a:spcPct val="90000"/>
              </a:lnSpc>
            </a:pPr>
            <a:endParaRPr lang="ru-RU" sz="2400"/>
          </a:p>
          <a:p>
            <a:pPr>
              <a:lnSpc>
                <a:spcPct val="90000"/>
              </a:lnSpc>
            </a:pPr>
            <a:r>
              <a:rPr lang="en-US" sz="2400"/>
              <a:t>It is desirable to attract specialists, which are directly researching that type of problems</a:t>
            </a:r>
            <a:r>
              <a:rPr lang="ru-RU" sz="2400"/>
              <a:t>. </a:t>
            </a:r>
            <a:endParaRPr lang="en-US" sz="2400"/>
          </a:p>
          <a:p>
            <a:pPr>
              <a:lnSpc>
                <a:spcPct val="90000"/>
              </a:lnSpc>
            </a:pPr>
            <a:endParaRPr lang="ru-RU" sz="2400"/>
          </a:p>
          <a:p>
            <a:pPr>
              <a:lnSpc>
                <a:spcPct val="90000"/>
              </a:lnSpc>
            </a:pPr>
            <a:r>
              <a:rPr lang="en-US" sz="2400"/>
              <a:t>Safety characteristics estimation of that type of reactor will help to speed up it’s further development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DED3D-7546-4D92-AE22-83E47AA39AEE}" type="slidenum">
              <a:rPr lang="ru-RU"/>
              <a:pPr/>
              <a:t>13</a:t>
            </a:fld>
            <a:endParaRPr lang="ru-RU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>
                <a:solidFill>
                  <a:schemeClr val="accent2"/>
                </a:solidFill>
              </a:rPr>
              <a:t>CALCULATION VARIANTS</a:t>
            </a:r>
            <a:endParaRPr lang="ru-RU" sz="2400" b="1">
              <a:solidFill>
                <a:schemeClr val="accent2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28775"/>
            <a:ext cx="8447088" cy="427672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>
                <a:solidFill>
                  <a:srgbClr val="FF3300"/>
                </a:solidFill>
              </a:rPr>
              <a:t>Reactors types</a:t>
            </a:r>
            <a:r>
              <a:rPr lang="ru-RU" sz="2400">
                <a:solidFill>
                  <a:srgbClr val="FF3300"/>
                </a:solidFill>
              </a:rPr>
              <a:t>:</a:t>
            </a:r>
          </a:p>
          <a:p>
            <a:pPr>
              <a:lnSpc>
                <a:spcPct val="90000"/>
              </a:lnSpc>
            </a:pPr>
            <a:endParaRPr lang="ru-RU" sz="2400">
              <a:solidFill>
                <a:srgbClr val="FF33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- </a:t>
            </a:r>
            <a:r>
              <a:rPr lang="en-US" sz="2400"/>
              <a:t>Power boiling with</a:t>
            </a:r>
            <a:r>
              <a:rPr lang="ru-RU" sz="2400"/>
              <a:t> Н</a:t>
            </a:r>
            <a:r>
              <a:rPr lang="ru-RU" sz="2400" baseline="-25000"/>
              <a:t>2</a:t>
            </a:r>
            <a:r>
              <a:rPr lang="ru-RU" sz="2400"/>
              <a:t>О;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- </a:t>
            </a:r>
            <a:r>
              <a:rPr lang="en-US" sz="2400"/>
              <a:t>Power boiling with</a:t>
            </a:r>
            <a:r>
              <a:rPr lang="ru-RU" sz="2400"/>
              <a:t> </a:t>
            </a:r>
            <a:r>
              <a:rPr lang="en-US" sz="2400"/>
              <a:t>D</a:t>
            </a:r>
            <a:r>
              <a:rPr lang="ru-RU" sz="2400" baseline="-25000"/>
              <a:t>2</a:t>
            </a:r>
            <a:r>
              <a:rPr lang="en-US" sz="2400"/>
              <a:t>O</a:t>
            </a:r>
            <a:r>
              <a:rPr lang="ru-RU" sz="2400"/>
              <a:t>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- </a:t>
            </a:r>
            <a:r>
              <a:rPr lang="en-US" sz="2400"/>
              <a:t>Power with metallic heat transfer material</a:t>
            </a:r>
            <a:r>
              <a:rPr lang="ru-RU" sz="2400"/>
              <a:t> (Sn, </a:t>
            </a:r>
            <a:r>
              <a:rPr lang="en-US" sz="2400"/>
              <a:t>Sn</a:t>
            </a:r>
            <a:r>
              <a:rPr lang="ru-RU" sz="2400"/>
              <a:t>+</a:t>
            </a:r>
            <a:r>
              <a:rPr lang="en-US" sz="2400"/>
              <a:t>Pb</a:t>
            </a:r>
            <a:r>
              <a:rPr lang="ru-RU" sz="2400"/>
              <a:t>+</a:t>
            </a:r>
            <a:r>
              <a:rPr lang="en-US" sz="2400"/>
              <a:t>Bi</a:t>
            </a:r>
            <a:r>
              <a:rPr lang="ru-RU" sz="2400"/>
              <a:t>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- </a:t>
            </a:r>
            <a:r>
              <a:rPr lang="en-US" sz="2400"/>
              <a:t>NHP with heavy water heat transfer material</a:t>
            </a:r>
            <a:r>
              <a:rPr lang="ru-RU" sz="2400"/>
              <a:t>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- </a:t>
            </a:r>
            <a:r>
              <a:rPr lang="en-US" sz="2400"/>
              <a:t>Power with limited number of the fuel exchange in campaign</a:t>
            </a:r>
            <a:r>
              <a:rPr lang="ru-RU" sz="2400"/>
              <a:t>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- </a:t>
            </a:r>
            <a:r>
              <a:rPr lang="en-US" sz="2400"/>
              <a:t>Power with the maximal level of raw fuel material usage</a:t>
            </a:r>
            <a:r>
              <a:rPr lang="ru-RU" sz="2400"/>
              <a:t> (100 %);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BF70D-A5A5-43D6-A405-B594283BBB5D}" type="slidenum">
              <a:rPr lang="ru-RU"/>
              <a:pPr/>
              <a:t>14</a:t>
            </a:fld>
            <a:endParaRPr lang="ru-RU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en-US" sz="2400" b="1">
                <a:solidFill>
                  <a:schemeClr val="accent2"/>
                </a:solidFill>
              </a:rPr>
              <a:t>CALCULATION VARIANTS</a:t>
            </a:r>
            <a:endParaRPr lang="ru-RU" sz="2400" b="1">
              <a:solidFill>
                <a:schemeClr val="accent2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4348162"/>
          </a:xfrm>
        </p:spPr>
        <p:txBody>
          <a:bodyPr/>
          <a:lstStyle/>
          <a:p>
            <a:pPr>
              <a:lnSpc>
                <a:spcPct val="60000"/>
              </a:lnSpc>
            </a:pPr>
            <a:endParaRPr lang="ru-RU" sz="2400"/>
          </a:p>
          <a:p>
            <a:pPr>
              <a:lnSpc>
                <a:spcPct val="60000"/>
              </a:lnSpc>
              <a:buFontTx/>
              <a:buNone/>
            </a:pPr>
            <a:r>
              <a:rPr lang="en-US" sz="2400">
                <a:solidFill>
                  <a:srgbClr val="FF3300"/>
                </a:solidFill>
              </a:rPr>
              <a:t>Additional measures</a:t>
            </a:r>
            <a:r>
              <a:rPr lang="ru-RU" sz="2400">
                <a:solidFill>
                  <a:srgbClr val="FF3300"/>
                </a:solidFill>
              </a:rPr>
              <a:t>:</a:t>
            </a:r>
          </a:p>
          <a:p>
            <a:pPr>
              <a:lnSpc>
                <a:spcPct val="60000"/>
              </a:lnSpc>
            </a:pPr>
            <a:endParaRPr lang="ru-RU" sz="2400">
              <a:solidFill>
                <a:srgbClr val="FF3300"/>
              </a:solidFill>
            </a:endParaRPr>
          </a:p>
          <a:p>
            <a:pPr>
              <a:lnSpc>
                <a:spcPct val="60000"/>
              </a:lnSpc>
            </a:pPr>
            <a:endParaRPr lang="ru-RU" sz="2400"/>
          </a:p>
          <a:p>
            <a:pPr>
              <a:lnSpc>
                <a:spcPct val="60000"/>
              </a:lnSpc>
              <a:buFontTx/>
              <a:buChar char="-"/>
            </a:pPr>
            <a:r>
              <a:rPr lang="en-US" sz="2400"/>
              <a:t>Channels grid optimization</a:t>
            </a:r>
          </a:p>
          <a:p>
            <a:pPr>
              <a:lnSpc>
                <a:spcPct val="60000"/>
              </a:lnSpc>
              <a:buFontTx/>
              <a:buChar char="-"/>
            </a:pPr>
            <a:endParaRPr lang="ru-RU" sz="2400"/>
          </a:p>
          <a:p>
            <a:pPr>
              <a:lnSpc>
                <a:spcPct val="60000"/>
              </a:lnSpc>
              <a:buFontTx/>
              <a:buNone/>
            </a:pPr>
            <a:r>
              <a:rPr lang="ru-RU" sz="2400"/>
              <a:t>-</a:t>
            </a:r>
            <a:r>
              <a:rPr lang="en-US" sz="2400"/>
              <a:t>	Emergency heat removal input through the Be insert</a:t>
            </a:r>
          </a:p>
          <a:p>
            <a:pPr>
              <a:lnSpc>
                <a:spcPct val="60000"/>
              </a:lnSpc>
            </a:pPr>
            <a:endParaRPr lang="ru-RU" sz="2400"/>
          </a:p>
          <a:p>
            <a:pPr>
              <a:lnSpc>
                <a:spcPct val="60000"/>
              </a:lnSpc>
              <a:buFontTx/>
              <a:buChar char="-"/>
            </a:pPr>
            <a:r>
              <a:rPr lang="en-US" sz="2400"/>
              <a:t>Channel geometry optimization</a:t>
            </a:r>
          </a:p>
          <a:p>
            <a:pPr>
              <a:lnSpc>
                <a:spcPct val="60000"/>
              </a:lnSpc>
              <a:buFontTx/>
              <a:buChar char="-"/>
            </a:pPr>
            <a:endParaRPr lang="ru-RU" sz="2400"/>
          </a:p>
          <a:p>
            <a:pPr>
              <a:lnSpc>
                <a:spcPct val="60000"/>
              </a:lnSpc>
              <a:buFontTx/>
              <a:buChar char="-"/>
            </a:pPr>
            <a:r>
              <a:rPr lang="en-US" sz="2400"/>
              <a:t>Nitride fuel with high thermal conductivity</a:t>
            </a:r>
            <a:r>
              <a:rPr lang="ru-RU" sz="2400"/>
              <a:t> </a:t>
            </a:r>
            <a:endParaRPr lang="en-US" sz="2400"/>
          </a:p>
          <a:p>
            <a:pPr>
              <a:lnSpc>
                <a:spcPct val="60000"/>
              </a:lnSpc>
              <a:buFontTx/>
              <a:buNone/>
            </a:pPr>
            <a:r>
              <a:rPr lang="en-US" sz="2400"/>
              <a:t>	</a:t>
            </a:r>
            <a:r>
              <a:rPr lang="ru-RU" sz="2400"/>
              <a:t>(</a:t>
            </a:r>
            <a:r>
              <a:rPr lang="en-US" sz="2400"/>
              <a:t>enriched by</a:t>
            </a:r>
            <a:r>
              <a:rPr lang="ru-RU" sz="2400"/>
              <a:t> </a:t>
            </a:r>
            <a:r>
              <a:rPr lang="ru-RU" sz="2400" baseline="30000"/>
              <a:t>15</a:t>
            </a:r>
            <a:r>
              <a:rPr lang="en-US" sz="2400"/>
              <a:t>N</a:t>
            </a:r>
            <a:r>
              <a:rPr lang="ru-RU" sz="240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D8B8C-E4F9-4A3E-836C-766FD2B60235}" type="slidenum">
              <a:rPr lang="ru-RU"/>
              <a:pPr/>
              <a:t>15</a:t>
            </a:fld>
            <a:endParaRPr lang="ru-RU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en-US" sz="2400" b="1">
                <a:solidFill>
                  <a:schemeClr val="accent2"/>
                </a:solidFill>
              </a:rPr>
              <a:t>EQUIPMENT LOCATION VARIATIONS</a:t>
            </a:r>
            <a:endParaRPr lang="ru-RU" sz="2400" b="1">
              <a:solidFill>
                <a:schemeClr val="accent2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291512" cy="4752975"/>
          </a:xfrm>
        </p:spPr>
        <p:txBody>
          <a:bodyPr/>
          <a:lstStyle/>
          <a:p>
            <a:pPr marL="533400" indent="-533400">
              <a:lnSpc>
                <a:spcPct val="90000"/>
              </a:lnSpc>
            </a:pPr>
            <a:endParaRPr lang="ru-RU" sz="2000"/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sz="2000"/>
              <a:t>AES equipment disposition on the one level</a:t>
            </a:r>
            <a:r>
              <a:rPr lang="ru-RU" sz="2000"/>
              <a:t>. </a:t>
            </a:r>
            <a:r>
              <a:rPr lang="en-US" sz="2000"/>
              <a:t>Reactor hall with protective containment isolation.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endParaRPr lang="ru-RU" sz="2000"/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ru-RU" sz="2000"/>
              <a:t>2. </a:t>
            </a:r>
            <a:r>
              <a:rPr lang="en-US" sz="2000"/>
              <a:t>	Underground AES location</a:t>
            </a:r>
            <a:r>
              <a:rPr lang="ru-RU" sz="2000"/>
              <a:t>. </a:t>
            </a:r>
            <a:endParaRPr lang="en-US" sz="2000"/>
          </a:p>
          <a:p>
            <a:pPr marL="533400" indent="-533400">
              <a:lnSpc>
                <a:spcPct val="90000"/>
              </a:lnSpc>
              <a:buFontTx/>
              <a:buNone/>
            </a:pPr>
            <a:endParaRPr lang="ru-RU" sz="2000"/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ru-RU" sz="2000"/>
              <a:t>3. </a:t>
            </a:r>
            <a:r>
              <a:rPr lang="en-US" sz="2000"/>
              <a:t>	AES equipment disposition on the two levels</a:t>
            </a:r>
            <a:r>
              <a:rPr lang="ru-RU" sz="2000"/>
              <a:t>. </a:t>
            </a:r>
            <a:r>
              <a:rPr lang="en-US" sz="2000"/>
              <a:t>Reactor hall on the lower level</a:t>
            </a:r>
            <a:r>
              <a:rPr lang="ru-RU" sz="2000"/>
              <a:t>.</a:t>
            </a:r>
            <a:endParaRPr lang="en-US" sz="2000"/>
          </a:p>
          <a:p>
            <a:pPr marL="533400" indent="-533400">
              <a:lnSpc>
                <a:spcPct val="90000"/>
              </a:lnSpc>
              <a:buFontTx/>
              <a:buNone/>
            </a:pPr>
            <a:endParaRPr lang="ru-RU" sz="2000"/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ru-RU" sz="2000"/>
              <a:t>4. </a:t>
            </a:r>
            <a:r>
              <a:rPr lang="en-US" sz="2000"/>
              <a:t>	AES equipment disposition</a:t>
            </a:r>
            <a:r>
              <a:rPr lang="ru-RU" sz="2000"/>
              <a:t> </a:t>
            </a:r>
            <a:r>
              <a:rPr lang="en-US" sz="2000"/>
              <a:t>as in</a:t>
            </a:r>
            <a:r>
              <a:rPr lang="ru-RU" sz="2000"/>
              <a:t> </a:t>
            </a:r>
            <a:r>
              <a:rPr lang="en-US" sz="2000"/>
              <a:t>p</a:t>
            </a:r>
            <a:r>
              <a:rPr lang="ru-RU" sz="2000"/>
              <a:t>.3.                                                      </a:t>
            </a:r>
            <a:r>
              <a:rPr lang="en-US" sz="2000"/>
              <a:t>Creating a system of the reactor equipment emergency capsulation</a:t>
            </a:r>
            <a:endParaRPr lang="ru-RU" sz="2000"/>
          </a:p>
          <a:p>
            <a:pPr marL="533400" indent="-533400">
              <a:lnSpc>
                <a:spcPct val="90000"/>
              </a:lnSpc>
              <a:buFontTx/>
              <a:buNone/>
            </a:pPr>
            <a:endParaRPr lang="ru-R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84E5F-5DDA-467E-BB39-BBCBF04279C5}" type="slidenum">
              <a:rPr lang="ru-RU"/>
              <a:pPr/>
              <a:t>16</a:t>
            </a:fld>
            <a:endParaRPr lang="ru-RU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>
                <a:solidFill>
                  <a:schemeClr val="accent2"/>
                </a:solidFill>
              </a:rPr>
              <a:t>References:</a:t>
            </a:r>
            <a:r>
              <a:rPr lang="ru-RU" sz="2400" b="1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200"/>
              <a:t>1. V.M. Kotov, S.V. Kotov, L.N. Tikhomirov. Possibility to Use Thermal Reactor with Full Use of Uranium and Thorium Raw //Atomic Power- 2003. Т. 95, Issue 5, pgs</a:t>
            </a:r>
            <a:r>
              <a:rPr lang="ru-RU" sz="2200"/>
              <a:t>. 338 - 346</a:t>
            </a:r>
            <a:r>
              <a:rPr lang="en-US" sz="2200"/>
              <a:t>. (in Russian).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/>
              <a:t>2. V.M. Kotov. Full Use of Uranium Raw Materials for Thermal Channel-Type Reactors. //NNC RK Bulletin. Issue 3 (23), September 2005, pgs. 10-17. (in Russian).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/>
              <a:t>3. V.M. Kotov, S.V. Kotov, Irkimbekov R.A. Study of High-Power Channel Reactors Breeding Potential. // NNC RK Bulletin. Issue 3 (23), September 2005, pgs. 18-23. (in Russian).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/>
              <a:t>4. V.M.Kotov, S.V.Kotov, Zh.S.Takibaev, L.N.Tikhomirov. Liquid-salt channel-tipe reactor with dynamic loading and core superposition. / Plasma Devices and Operations. Vol. 13, No. 3, September 2005, 213-221.</a:t>
            </a:r>
            <a:endParaRPr lang="ru-RU" sz="2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1AB8C-CD48-4347-A26D-710B79C4104A}" type="slidenum">
              <a:rPr lang="ru-RU"/>
              <a:pPr/>
              <a:t>2</a:t>
            </a:fld>
            <a:endParaRPr lang="ru-RU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ru-RU" sz="2400" b="1">
                <a:solidFill>
                  <a:schemeClr val="accent2"/>
                </a:solidFill>
              </a:rPr>
              <a:t/>
            </a:r>
            <a:br>
              <a:rPr lang="ru-RU" sz="2400" b="1">
                <a:solidFill>
                  <a:schemeClr val="accent2"/>
                </a:solidFill>
              </a:rPr>
            </a:br>
            <a:r>
              <a:rPr lang="en-US" sz="2400" b="1">
                <a:solidFill>
                  <a:schemeClr val="accent2"/>
                </a:solidFill>
              </a:rPr>
              <a:t>PROBLEMS OF THE MODERN ATOMIC ENERGETICS </a:t>
            </a:r>
            <a:br>
              <a:rPr lang="en-US" sz="2400" b="1">
                <a:solidFill>
                  <a:schemeClr val="accent2"/>
                </a:solidFill>
              </a:rPr>
            </a:br>
            <a:endParaRPr lang="ru-RU" sz="2400" b="1">
              <a:solidFill>
                <a:schemeClr val="accent2"/>
              </a:solidFill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785225" cy="5400675"/>
          </a:xfrm>
          <a:noFill/>
          <a:ln/>
        </p:spPr>
        <p:txBody>
          <a:bodyPr/>
          <a:lstStyle/>
          <a:p>
            <a:pPr marL="1660525" lvl="3">
              <a:lnSpc>
                <a:spcPct val="80000"/>
              </a:lnSpc>
              <a:buFontTx/>
              <a:buNone/>
            </a:pPr>
            <a:endParaRPr lang="ru-RU" sz="900" b="1"/>
          </a:p>
          <a:p>
            <a:pPr marL="1660525" lvl="3">
              <a:lnSpc>
                <a:spcPct val="80000"/>
              </a:lnSpc>
              <a:buFontTx/>
              <a:buNone/>
            </a:pPr>
            <a:endParaRPr lang="ru-RU" sz="900" b="1"/>
          </a:p>
          <a:p>
            <a:pPr marL="844550" lvl="1" indent="-663575">
              <a:lnSpc>
                <a:spcPct val="80000"/>
              </a:lnSpc>
              <a:buFontTx/>
              <a:buNone/>
            </a:pPr>
            <a:r>
              <a:rPr lang="ru-RU" sz="2000" b="1"/>
              <a:t>1.</a:t>
            </a:r>
            <a:r>
              <a:rPr lang="en-US" sz="2000" b="1"/>
              <a:t>	Short lifetime of the “Big Atomic Energetics” </a:t>
            </a:r>
          </a:p>
          <a:p>
            <a:pPr marL="844550" lvl="1" indent="-663575">
              <a:lnSpc>
                <a:spcPct val="80000"/>
              </a:lnSpc>
            </a:pPr>
            <a:r>
              <a:rPr lang="ru-RU" sz="2000" i="1"/>
              <a:t>(</a:t>
            </a:r>
            <a:r>
              <a:rPr lang="en-US" sz="2000" i="1"/>
              <a:t>BAE</a:t>
            </a:r>
            <a:r>
              <a:rPr lang="ru-RU" sz="2000" i="1"/>
              <a:t>, W &gt; 5000 </a:t>
            </a:r>
            <a:r>
              <a:rPr lang="en-US" sz="2000" i="1"/>
              <a:t>GWt</a:t>
            </a:r>
            <a:r>
              <a:rPr lang="ru-RU" sz="2000" i="1"/>
              <a:t>) </a:t>
            </a:r>
            <a:r>
              <a:rPr lang="en-US" sz="2000" i="1"/>
              <a:t>if the known types of the thermal reactors are used with the explored reserves of a cheap uranium</a:t>
            </a:r>
            <a:r>
              <a:rPr lang="ru-RU" sz="2000" i="1"/>
              <a:t>.</a:t>
            </a:r>
          </a:p>
          <a:p>
            <a:pPr marL="844550" lvl="1" indent="-663575">
              <a:lnSpc>
                <a:spcPct val="80000"/>
              </a:lnSpc>
            </a:pPr>
            <a:r>
              <a:rPr lang="en-US" sz="2000" i="1"/>
              <a:t>Lifetime</a:t>
            </a:r>
            <a:r>
              <a:rPr lang="ru-RU" sz="2000" i="1"/>
              <a:t> ~ 40 – 60 </a:t>
            </a:r>
            <a:r>
              <a:rPr lang="en-US" sz="2000" i="1"/>
              <a:t>years</a:t>
            </a:r>
            <a:r>
              <a:rPr lang="ru-RU" sz="2000" i="1"/>
              <a:t>. </a:t>
            </a:r>
            <a:r>
              <a:rPr lang="en-US" sz="2000" i="1"/>
              <a:t>This time can be increased when the closed cycle is used</a:t>
            </a:r>
            <a:r>
              <a:rPr lang="ru-RU" sz="2000" i="1"/>
              <a:t>.</a:t>
            </a:r>
            <a:endParaRPr lang="en-US" sz="2000" i="1"/>
          </a:p>
          <a:p>
            <a:pPr marL="844550" lvl="1" indent="-663575">
              <a:lnSpc>
                <a:spcPct val="80000"/>
              </a:lnSpc>
            </a:pPr>
            <a:endParaRPr lang="ru-RU" sz="2000" i="1"/>
          </a:p>
          <a:p>
            <a:pPr marL="844550" lvl="1" indent="-663575">
              <a:lnSpc>
                <a:spcPct val="80000"/>
              </a:lnSpc>
              <a:buFontTx/>
              <a:buNone/>
            </a:pPr>
            <a:r>
              <a:rPr lang="ru-RU" sz="2000" b="1"/>
              <a:t>2.</a:t>
            </a:r>
            <a:r>
              <a:rPr lang="en-US" sz="2000" b="1"/>
              <a:t>	Necessity of full conversion of the explored reserves of the cheap uranium if BAE will be developed on the fast neutron reactors</a:t>
            </a:r>
            <a:endParaRPr lang="ru-RU" sz="2000" b="1"/>
          </a:p>
          <a:p>
            <a:pPr marL="844550" lvl="1" indent="-663575">
              <a:lnSpc>
                <a:spcPct val="80000"/>
              </a:lnSpc>
            </a:pPr>
            <a:r>
              <a:rPr lang="en-US" sz="2000" i="1"/>
              <a:t>AES power limitation</a:t>
            </a:r>
            <a:r>
              <a:rPr lang="ru-RU" sz="2000" i="1"/>
              <a:t>.</a:t>
            </a:r>
            <a:r>
              <a:rPr lang="en-US" sz="2000" i="1"/>
              <a:t> High</a:t>
            </a:r>
            <a:r>
              <a:rPr lang="ru-RU" sz="2000" i="1"/>
              <a:t> </a:t>
            </a:r>
            <a:r>
              <a:rPr lang="en-US" sz="2000" i="1"/>
              <a:t>radiation danger.</a:t>
            </a:r>
            <a:r>
              <a:rPr lang="ru-RU" sz="2000" i="1"/>
              <a:t> </a:t>
            </a:r>
            <a:r>
              <a:rPr lang="en-US" sz="2000" i="1"/>
              <a:t>High cost of the uranium enrichment work.</a:t>
            </a:r>
            <a:endParaRPr lang="ru-RU" sz="2000" i="1"/>
          </a:p>
          <a:p>
            <a:pPr marL="844550" lvl="1" indent="-663575">
              <a:lnSpc>
                <a:spcPct val="80000"/>
              </a:lnSpc>
            </a:pPr>
            <a:r>
              <a:rPr lang="en-US" sz="2000" i="1"/>
              <a:t>Fuel conversion time</a:t>
            </a:r>
            <a:r>
              <a:rPr lang="ru-RU" sz="2000" i="1"/>
              <a:t> ~ 40 – 50 </a:t>
            </a:r>
            <a:r>
              <a:rPr lang="en-US" sz="2000" i="1"/>
              <a:t>years</a:t>
            </a:r>
            <a:r>
              <a:rPr lang="ru-RU" sz="2000" i="1"/>
              <a:t>. </a:t>
            </a:r>
            <a:endParaRPr lang="en-US" sz="2000" i="1"/>
          </a:p>
          <a:p>
            <a:pPr marL="844550" lvl="1" indent="-663575">
              <a:lnSpc>
                <a:spcPct val="80000"/>
              </a:lnSpc>
            </a:pPr>
            <a:endParaRPr lang="ru-RU" sz="2000" i="1"/>
          </a:p>
          <a:p>
            <a:pPr marL="844550" lvl="1" indent="-663575">
              <a:lnSpc>
                <a:spcPct val="80000"/>
              </a:lnSpc>
              <a:buFontTx/>
              <a:buNone/>
            </a:pPr>
            <a:r>
              <a:rPr lang="ru-RU" sz="2000" b="1"/>
              <a:t>3.</a:t>
            </a:r>
            <a:r>
              <a:rPr lang="en-US" sz="2000" b="1"/>
              <a:t>	Support of the</a:t>
            </a:r>
            <a:r>
              <a:rPr lang="ru-RU" sz="2000" b="1"/>
              <a:t> </a:t>
            </a:r>
            <a:r>
              <a:rPr lang="en-US" sz="2000" b="1"/>
              <a:t>weapon materials proliferation</a:t>
            </a:r>
            <a:endParaRPr lang="ru-RU" sz="2000" b="1"/>
          </a:p>
          <a:p>
            <a:pPr marL="844550" lvl="1" indent="-663575">
              <a:lnSpc>
                <a:spcPct val="80000"/>
              </a:lnSpc>
            </a:pPr>
            <a:r>
              <a:rPr lang="en-US" sz="2000" i="1"/>
              <a:t>Uranium enrichment.</a:t>
            </a:r>
            <a:r>
              <a:rPr lang="ru-RU" sz="2000" i="1"/>
              <a:t> </a:t>
            </a:r>
            <a:r>
              <a:rPr lang="en-US" sz="2000" i="1"/>
              <a:t>Spent fuel conversion</a:t>
            </a:r>
            <a:r>
              <a:rPr lang="ru-RU" sz="2000" i="1"/>
              <a:t>.</a:t>
            </a:r>
          </a:p>
          <a:p>
            <a:pPr marL="844550" lvl="1" indent="-663575">
              <a:lnSpc>
                <a:spcPct val="80000"/>
              </a:lnSpc>
            </a:pPr>
            <a:r>
              <a:rPr lang="en-US" sz="2000" i="1"/>
              <a:t>Risk can be lowered when the fuel with the small concentration of fission materials is used</a:t>
            </a:r>
            <a:r>
              <a:rPr lang="ru-RU" sz="2000" i="1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F6CFF-4081-4DE7-B923-5DC59FBDF08C}" type="slidenum">
              <a:rPr lang="ru-RU"/>
              <a:pPr/>
              <a:t>3</a:t>
            </a:fld>
            <a:endParaRPr lang="ru-RU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>
                <a:solidFill>
                  <a:schemeClr val="accent2"/>
                </a:solidFill>
              </a:rPr>
              <a:t>WAYS TO IMPROVE THERMAL REACTORS</a:t>
            </a:r>
            <a:endParaRPr lang="ru-RU" sz="2400" b="1">
              <a:solidFill>
                <a:schemeClr val="accent2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4525962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1. </a:t>
            </a:r>
            <a:r>
              <a:rPr lang="en-US" sz="2400"/>
              <a:t>LWR(BWR) spent fuel usage</a:t>
            </a:r>
            <a:r>
              <a:rPr lang="ru-RU" sz="2400"/>
              <a:t> </a:t>
            </a:r>
            <a:r>
              <a:rPr lang="en-US" sz="2400"/>
              <a:t>for the </a:t>
            </a:r>
            <a:r>
              <a:rPr lang="ru-RU" sz="2400"/>
              <a:t>CANDU</a:t>
            </a:r>
            <a:r>
              <a:rPr lang="en-US" sz="2400"/>
              <a:t> charge</a:t>
            </a:r>
            <a:r>
              <a:rPr lang="ru-RU" sz="2400"/>
              <a:t> </a:t>
            </a:r>
          </a:p>
          <a:p>
            <a:pPr>
              <a:lnSpc>
                <a:spcPct val="90000"/>
              </a:lnSpc>
            </a:pPr>
            <a:endParaRPr lang="ru-RU" sz="2400"/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2. </a:t>
            </a:r>
            <a:r>
              <a:rPr lang="en-US" sz="2400"/>
              <a:t>Thorium raw usage in the thermal reactors</a:t>
            </a:r>
            <a:r>
              <a:rPr lang="ru-RU" sz="2400"/>
              <a:t>.</a:t>
            </a:r>
          </a:p>
          <a:p>
            <a:pPr>
              <a:lnSpc>
                <a:spcPct val="90000"/>
              </a:lnSpc>
            </a:pPr>
            <a:endParaRPr lang="ru-RU" sz="2400"/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3. </a:t>
            </a:r>
            <a:r>
              <a:rPr lang="en-US" sz="2400"/>
              <a:t>Campaign burn increasing at expense of uranium enrichment</a:t>
            </a:r>
            <a:r>
              <a:rPr lang="ru-RU" sz="2400"/>
              <a:t>.</a:t>
            </a:r>
          </a:p>
          <a:p>
            <a:pPr>
              <a:lnSpc>
                <a:spcPct val="90000"/>
              </a:lnSpc>
            </a:pPr>
            <a:endParaRPr lang="ru-RU" sz="2400"/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4. </a:t>
            </a:r>
            <a:r>
              <a:rPr lang="en-US" sz="2400"/>
              <a:t>Closed cycle technology usage</a:t>
            </a:r>
            <a:r>
              <a:rPr lang="ru-RU" sz="2400"/>
              <a:t>.</a:t>
            </a:r>
          </a:p>
          <a:p>
            <a:pPr>
              <a:lnSpc>
                <a:spcPct val="90000"/>
              </a:lnSpc>
            </a:pPr>
            <a:endParaRPr lang="ru-RU" sz="2400"/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5. </a:t>
            </a:r>
            <a:r>
              <a:rPr lang="en-US" sz="2400"/>
              <a:t>Paired work with the fast neutron reactors</a:t>
            </a:r>
            <a:r>
              <a:rPr lang="ru-RU" sz="2400"/>
              <a:t>.</a:t>
            </a:r>
          </a:p>
          <a:p>
            <a:pPr>
              <a:lnSpc>
                <a:spcPct val="90000"/>
              </a:lnSpc>
            </a:pPr>
            <a:endParaRPr lang="ru-RU" sz="2400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E0D01-A1DE-4464-B1BF-FD77A6CC30A3}" type="slidenum">
              <a:rPr lang="ru-RU"/>
              <a:pPr/>
              <a:t>4</a:t>
            </a:fld>
            <a:endParaRPr lang="ru-RU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188913"/>
            <a:ext cx="8928100" cy="1295400"/>
          </a:xfrm>
        </p:spPr>
        <p:txBody>
          <a:bodyPr/>
          <a:lstStyle/>
          <a:p>
            <a:r>
              <a:rPr lang="en-US" sz="2000" b="1">
                <a:solidFill>
                  <a:schemeClr val="accent2"/>
                </a:solidFill>
              </a:rPr>
              <a:t>MEASURES FOR INCREASING OF PART OF THE RAW URANIUM USAGE AND THORIUM ENTRAINMENT IN WORK:</a:t>
            </a:r>
            <a:r>
              <a:rPr lang="ru-RU" sz="2000" b="1">
                <a:solidFill>
                  <a:schemeClr val="accent2"/>
                </a:solidFill>
              </a:rPr>
              <a:t/>
            </a:r>
            <a:br>
              <a:rPr lang="ru-RU" sz="2000" b="1">
                <a:solidFill>
                  <a:schemeClr val="accent2"/>
                </a:solidFill>
              </a:rPr>
            </a:br>
            <a:endParaRPr lang="ru-RU" sz="2000" b="1">
              <a:solidFill>
                <a:schemeClr val="accent2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4205287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1400" b="1"/>
              <a:t>1.</a:t>
            </a:r>
            <a:r>
              <a:rPr lang="en-US" sz="1400" b="1"/>
              <a:t>	Technology of zone superposition</a:t>
            </a:r>
            <a:endParaRPr lang="ru-RU" sz="1400" b="1"/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 b="1" i="1">
                <a:solidFill>
                  <a:schemeClr val="bg1"/>
                </a:solidFill>
              </a:rPr>
              <a:t>	</a:t>
            </a:r>
            <a:r>
              <a:rPr lang="en-US" sz="1400" b="1" i="1">
                <a:solidFill>
                  <a:schemeClr val="accent2"/>
                </a:solidFill>
              </a:rPr>
              <a:t>The reactivity integral of the campaign must be equal to zero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1400" b="1" i="1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1500" b="1"/>
              <a:t>2.</a:t>
            </a:r>
            <a:r>
              <a:rPr lang="en-US" sz="1500" b="1"/>
              <a:t>	</a:t>
            </a:r>
            <a:r>
              <a:rPr lang="en-US" sz="1400" b="1"/>
              <a:t>The closed cycle with the balance of all fuel nuclides, apart from </a:t>
            </a:r>
            <a:r>
              <a:rPr lang="en-US" sz="1400" b="1" baseline="30000"/>
              <a:t>235</a:t>
            </a:r>
            <a:r>
              <a:rPr lang="en-US" sz="1400" b="1"/>
              <a:t>U, </a:t>
            </a:r>
            <a:r>
              <a:rPr lang="en-US" sz="1400" b="1" baseline="30000"/>
              <a:t>238</a:t>
            </a:r>
            <a:r>
              <a:rPr lang="en-US" sz="1400" b="1"/>
              <a:t>U, </a:t>
            </a:r>
            <a:r>
              <a:rPr lang="en-US" sz="1400" b="1" baseline="30000"/>
              <a:t>232</a:t>
            </a:r>
            <a:r>
              <a:rPr lang="en-US" sz="1400" b="1"/>
              <a:t>Th</a:t>
            </a:r>
            <a:endParaRPr lang="ru-RU" sz="1500" b="1"/>
          </a:p>
          <a:p>
            <a:pPr>
              <a:lnSpc>
                <a:spcPct val="80000"/>
              </a:lnSpc>
              <a:buFontTx/>
              <a:buNone/>
            </a:pPr>
            <a:r>
              <a:rPr lang="ru-RU" sz="1500" b="1" i="1">
                <a:solidFill>
                  <a:schemeClr val="bg1"/>
                </a:solidFill>
              </a:rPr>
              <a:t>	</a:t>
            </a:r>
            <a:r>
              <a:rPr lang="en-US" sz="1400" b="1" i="1">
                <a:solidFill>
                  <a:schemeClr val="accent2"/>
                </a:solidFill>
              </a:rPr>
              <a:t>The fissionable elements concentration optimum is on the level from 0.7 to 1.3%</a:t>
            </a:r>
            <a:r>
              <a:rPr lang="ru-RU" sz="1400"/>
              <a:t> </a:t>
            </a:r>
            <a:endParaRPr lang="ru-RU" sz="1500" b="1" i="1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endParaRPr lang="ru-RU" sz="1500" b="1" i="1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AutoNum type="arabicPeriod" startAt="3"/>
            </a:pPr>
            <a:r>
              <a:rPr lang="en-US" sz="1400" b="1"/>
              <a:t>The materials with the minimal neutron loss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400" b="1" i="1">
                <a:solidFill>
                  <a:schemeClr val="accent2"/>
                </a:solidFill>
              </a:rPr>
              <a:t>	The enrichment of the materials by the isotopes with small absorption cross-section</a:t>
            </a:r>
            <a:endParaRPr lang="ru-RU" sz="1500" b="1" i="1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endParaRPr lang="ru-RU" sz="1500" b="1" i="1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1500" b="1"/>
              <a:t>4.</a:t>
            </a:r>
            <a:r>
              <a:rPr lang="en-US" sz="1500" b="1"/>
              <a:t>	</a:t>
            </a:r>
            <a:r>
              <a:rPr lang="en-US" sz="1400" b="1"/>
              <a:t>Additional neutron sources from the “n-2-n” reaction</a:t>
            </a:r>
            <a:endParaRPr lang="ru-RU" sz="1500" b="1"/>
          </a:p>
          <a:p>
            <a:pPr>
              <a:lnSpc>
                <a:spcPct val="80000"/>
              </a:lnSpc>
              <a:buFontTx/>
              <a:buNone/>
            </a:pPr>
            <a:r>
              <a:rPr lang="ru-RU" sz="1500" b="1">
                <a:solidFill>
                  <a:schemeClr val="accent2"/>
                </a:solidFill>
              </a:rPr>
              <a:t>	</a:t>
            </a:r>
            <a:r>
              <a:rPr lang="en-US" sz="1400" b="1" i="1">
                <a:solidFill>
                  <a:schemeClr val="accent2"/>
                </a:solidFill>
              </a:rPr>
              <a:t>The beryllium block in the FA</a:t>
            </a:r>
            <a:endParaRPr lang="ru-RU" sz="1500" b="1" i="1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endParaRPr lang="ru-RU" sz="1500" b="1" i="1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ru-RU" sz="1500" b="1"/>
              <a:t>5.</a:t>
            </a:r>
            <a:r>
              <a:rPr lang="en-US" sz="1500" b="1"/>
              <a:t>	</a:t>
            </a:r>
            <a:r>
              <a:rPr lang="en-US" sz="1400" b="1"/>
              <a:t>Uniform loading of the fuel elements in the FA</a:t>
            </a:r>
            <a:endParaRPr lang="ru-RU" sz="1500" b="1"/>
          </a:p>
          <a:p>
            <a:pPr>
              <a:lnSpc>
                <a:spcPct val="80000"/>
              </a:lnSpc>
            </a:pPr>
            <a:endParaRPr lang="ru-RU" sz="1500" b="1"/>
          </a:p>
          <a:p>
            <a:pPr>
              <a:lnSpc>
                <a:spcPct val="80000"/>
              </a:lnSpc>
              <a:buFontTx/>
              <a:buNone/>
            </a:pPr>
            <a:r>
              <a:rPr lang="en-US" sz="1500" b="1"/>
              <a:t>6</a:t>
            </a:r>
            <a:r>
              <a:rPr lang="ru-RU" sz="1500" b="1"/>
              <a:t>.</a:t>
            </a:r>
            <a:r>
              <a:rPr lang="en-US" sz="1500" b="1"/>
              <a:t>	Thermonuclear reactor usage for</a:t>
            </a:r>
            <a:r>
              <a:rPr lang="ru-RU" sz="1500" b="1"/>
              <a:t> </a:t>
            </a:r>
            <a:r>
              <a:rPr lang="en-US" sz="1500" b="1"/>
              <a:t>the </a:t>
            </a:r>
            <a:r>
              <a:rPr lang="ru-RU" sz="1500" b="1" baseline="30000"/>
              <a:t>233</a:t>
            </a:r>
            <a:r>
              <a:rPr lang="en-US" sz="1500" b="1"/>
              <a:t>U generation</a:t>
            </a:r>
            <a:endParaRPr lang="ru-RU" sz="1500" b="1"/>
          </a:p>
          <a:p>
            <a:pPr>
              <a:lnSpc>
                <a:spcPct val="80000"/>
              </a:lnSpc>
            </a:pPr>
            <a:endParaRPr lang="ru-RU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207FF-57DB-40B1-825B-3FFC552082B5}" type="slidenum">
              <a:rPr lang="ru-RU"/>
              <a:pPr/>
              <a:t>5</a:t>
            </a:fld>
            <a:endParaRPr lang="ru-RU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>
                <a:solidFill>
                  <a:schemeClr val="accent2"/>
                </a:solidFill>
              </a:rPr>
              <a:t>CALCULATION METHOD </a:t>
            </a:r>
            <a:br>
              <a:rPr lang="en-US" sz="2400" b="1">
                <a:solidFill>
                  <a:schemeClr val="accent2"/>
                </a:solidFill>
              </a:rPr>
            </a:br>
            <a:r>
              <a:rPr lang="en-US" sz="2400" b="1">
                <a:solidFill>
                  <a:schemeClr val="accent2"/>
                </a:solidFill>
              </a:rPr>
              <a:t>RAW MATERIAL USAGE QUANTITY DEFINITION</a:t>
            </a:r>
            <a:br>
              <a:rPr lang="en-US" sz="2400" b="1">
                <a:solidFill>
                  <a:schemeClr val="accent2"/>
                </a:solidFill>
              </a:rPr>
            </a:br>
            <a:endParaRPr lang="ru-RU" sz="2400" b="1">
              <a:solidFill>
                <a:schemeClr val="accent2"/>
              </a:solidFill>
            </a:endParaRPr>
          </a:p>
        </p:txBody>
      </p:sp>
      <p:graphicFrame>
        <p:nvGraphicFramePr>
          <p:cNvPr id="9220" name="Object 4"/>
          <p:cNvGraphicFramePr>
            <a:graphicFrameLocks noChangeAspect="1"/>
          </p:cNvGraphicFramePr>
          <p:nvPr>
            <p:ph idx="1"/>
          </p:nvPr>
        </p:nvGraphicFramePr>
        <p:xfrm>
          <a:off x="2195513" y="1412875"/>
          <a:ext cx="4968875" cy="460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Рисунок" r:id="rId3" imgW="3962520" imgH="4324320" progId="Word.Picture.8">
                  <p:embed/>
                </p:oleObj>
              </mc:Choice>
              <mc:Fallback>
                <p:oleObj name="Рисунок" r:id="rId3" imgW="3962520" imgH="4324320" progId="Word.Pictur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1412875"/>
                        <a:ext cx="4968875" cy="460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A92E5-404E-44DB-8487-06AAD3B450AC}" type="slidenum">
              <a:rPr lang="ru-RU"/>
              <a:pPr/>
              <a:t>6</a:t>
            </a:fld>
            <a:endParaRPr lang="ru-RU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417638"/>
          </a:xfrm>
        </p:spPr>
        <p:txBody>
          <a:bodyPr/>
          <a:lstStyle/>
          <a:p>
            <a:r>
              <a:rPr lang="en-US" sz="2400" b="1">
                <a:solidFill>
                  <a:schemeClr val="accent2"/>
                </a:solidFill>
              </a:rPr>
              <a:t>GENERAL ELEMENTS</a:t>
            </a:r>
            <a:r>
              <a:rPr lang="ru-RU" sz="2400" b="1">
                <a:solidFill>
                  <a:schemeClr val="accent2"/>
                </a:solidFill>
              </a:rPr>
              <a:t> </a:t>
            </a:r>
            <a:r>
              <a:rPr lang="en-US" sz="2400" b="1">
                <a:solidFill>
                  <a:schemeClr val="accent2"/>
                </a:solidFill>
              </a:rPr>
              <a:t/>
            </a:r>
            <a:br>
              <a:rPr lang="en-US" sz="2400" b="1">
                <a:solidFill>
                  <a:schemeClr val="accent2"/>
                </a:solidFill>
              </a:rPr>
            </a:br>
            <a:r>
              <a:rPr lang="en-US" sz="2400" b="1">
                <a:solidFill>
                  <a:schemeClr val="accent2"/>
                </a:solidFill>
              </a:rPr>
              <a:t>HEAVY WATER REACTOR</a:t>
            </a:r>
            <a:endParaRPr lang="ru-RU" sz="2400" b="1">
              <a:solidFill>
                <a:schemeClr val="accent2"/>
              </a:solidFill>
            </a:endParaRPr>
          </a:p>
        </p:txBody>
      </p:sp>
      <p:pic>
        <p:nvPicPr>
          <p:cNvPr id="11268" name="Picture 4"/>
          <p:cNvPicPr>
            <a:picLocks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73" t="8095" r="6439" b="9050"/>
          <a:stretch>
            <a:fillRect/>
          </a:stretch>
        </p:blipFill>
        <p:spPr>
          <a:xfrm>
            <a:off x="250825" y="1557338"/>
            <a:ext cx="8424863" cy="456882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28AC0-C551-4F7B-B736-8E27326C5B23}" type="slidenum">
              <a:rPr lang="ru-RU"/>
              <a:pPr/>
              <a:t>7</a:t>
            </a:fld>
            <a:endParaRPr lang="ru-RU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>
                <a:solidFill>
                  <a:schemeClr val="accent2"/>
                </a:solidFill>
              </a:rPr>
              <a:t>HEAVY WATER REACTOR  FA</a:t>
            </a:r>
            <a:endParaRPr lang="ru-RU" sz="2400" b="1">
              <a:solidFill>
                <a:schemeClr val="accent2"/>
              </a:solidFill>
            </a:endParaRPr>
          </a:p>
        </p:txBody>
      </p:sp>
      <p:pic>
        <p:nvPicPr>
          <p:cNvPr id="13316" name="Picture 4"/>
          <p:cNvPicPr>
            <a:picLocks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69" t="803" r="34970" b="54446"/>
          <a:stretch>
            <a:fillRect/>
          </a:stretch>
        </p:blipFill>
        <p:spPr>
          <a:xfrm>
            <a:off x="323850" y="1844675"/>
            <a:ext cx="8424863" cy="4176713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EB050-B697-4CA9-A4C0-411F747BBA17}" type="slidenum">
              <a:rPr lang="ru-RU"/>
              <a:pPr/>
              <a:t>8</a:t>
            </a:fld>
            <a:endParaRPr lang="ru-RU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>
                <a:solidFill>
                  <a:schemeClr val="accent2"/>
                </a:solidFill>
              </a:rPr>
              <a:t>CALCULATION RESULTS</a:t>
            </a:r>
            <a:br>
              <a:rPr lang="en-US" sz="2400" b="1">
                <a:solidFill>
                  <a:schemeClr val="accent2"/>
                </a:solidFill>
              </a:rPr>
            </a:br>
            <a:r>
              <a:rPr lang="en-US" sz="2400" b="1">
                <a:solidFill>
                  <a:srgbClr val="FF3300"/>
                </a:solidFill>
              </a:rPr>
              <a:t>opened cycle</a:t>
            </a:r>
            <a:endParaRPr lang="ru-RU" sz="2400" b="1">
              <a:solidFill>
                <a:srgbClr val="FF3300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60575"/>
            <a:ext cx="8229600" cy="352901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200">
                <a:solidFill>
                  <a:srgbClr val="FF0066"/>
                </a:solidFill>
              </a:rPr>
              <a:t>Heat transfer material</a:t>
            </a:r>
            <a:r>
              <a:rPr lang="ru-RU" sz="2200">
                <a:solidFill>
                  <a:srgbClr val="FF0066"/>
                </a:solidFill>
              </a:rPr>
              <a:t>			</a:t>
            </a:r>
            <a:r>
              <a:rPr lang="ru-RU" sz="2200">
                <a:solidFill>
                  <a:srgbClr val="0000FF"/>
                </a:solidFill>
              </a:rPr>
              <a:t>Н</a:t>
            </a:r>
            <a:r>
              <a:rPr lang="ru-RU" sz="2200" baseline="-25000">
                <a:solidFill>
                  <a:srgbClr val="0000FF"/>
                </a:solidFill>
              </a:rPr>
              <a:t>2</a:t>
            </a:r>
            <a:r>
              <a:rPr lang="ru-RU" sz="2200">
                <a:solidFill>
                  <a:srgbClr val="0000FF"/>
                </a:solidFill>
              </a:rPr>
              <a:t>О</a:t>
            </a:r>
            <a:r>
              <a:rPr lang="ru-RU" sz="2200">
                <a:solidFill>
                  <a:srgbClr val="FF0066"/>
                </a:solidFill>
              </a:rPr>
              <a:t>	D</a:t>
            </a:r>
            <a:r>
              <a:rPr lang="ru-RU" sz="2200" baseline="-25000">
                <a:solidFill>
                  <a:srgbClr val="FF0066"/>
                </a:solidFill>
              </a:rPr>
              <a:t>2</a:t>
            </a:r>
            <a:r>
              <a:rPr lang="ru-RU" sz="2200">
                <a:solidFill>
                  <a:srgbClr val="FF0066"/>
                </a:solidFill>
              </a:rPr>
              <a:t>O	D</a:t>
            </a:r>
            <a:r>
              <a:rPr lang="ru-RU" sz="2200" baseline="-25000">
                <a:solidFill>
                  <a:srgbClr val="FF0066"/>
                </a:solidFill>
              </a:rPr>
              <a:t>2</a:t>
            </a:r>
            <a:r>
              <a:rPr lang="ru-RU" sz="2200">
                <a:solidFill>
                  <a:srgbClr val="FF0066"/>
                </a:solidFill>
              </a:rPr>
              <a:t>O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>
                <a:solidFill>
                  <a:srgbClr val="FF0066"/>
                </a:solidFill>
              </a:rPr>
              <a:t>FA type</a:t>
            </a:r>
            <a:r>
              <a:rPr lang="ru-RU" sz="2200">
                <a:solidFill>
                  <a:srgbClr val="FF0066"/>
                </a:solidFill>
              </a:rPr>
              <a:t>				</a:t>
            </a:r>
            <a:r>
              <a:rPr lang="ru-RU" sz="2200">
                <a:solidFill>
                  <a:srgbClr val="0000FF"/>
                </a:solidFill>
              </a:rPr>
              <a:t>36 </a:t>
            </a:r>
            <a:r>
              <a:rPr lang="en-US" sz="2200">
                <a:solidFill>
                  <a:srgbClr val="0000FF"/>
                </a:solidFill>
              </a:rPr>
              <a:t>fe</a:t>
            </a:r>
            <a:r>
              <a:rPr lang="ru-RU" sz="2200">
                <a:solidFill>
                  <a:srgbClr val="FF0066"/>
                </a:solidFill>
              </a:rPr>
              <a:t>	</a:t>
            </a:r>
            <a:r>
              <a:rPr lang="ru-RU" sz="2200">
                <a:solidFill>
                  <a:srgbClr val="0000FF"/>
                </a:solidFill>
              </a:rPr>
              <a:t>36 </a:t>
            </a:r>
            <a:r>
              <a:rPr lang="en-US" sz="2200">
                <a:solidFill>
                  <a:srgbClr val="0000FF"/>
                </a:solidFill>
              </a:rPr>
              <a:t>fe</a:t>
            </a:r>
            <a:r>
              <a:rPr lang="ru-RU" sz="2200">
                <a:solidFill>
                  <a:srgbClr val="FF0066"/>
                </a:solidFill>
              </a:rPr>
              <a:t>	</a:t>
            </a:r>
            <a:r>
              <a:rPr lang="ru-RU" sz="2200">
                <a:solidFill>
                  <a:srgbClr val="008000"/>
                </a:solidFill>
              </a:rPr>
              <a:t>20 </a:t>
            </a:r>
            <a:r>
              <a:rPr lang="en-US" sz="2200">
                <a:solidFill>
                  <a:srgbClr val="008000"/>
                </a:solidFill>
              </a:rPr>
              <a:t>fe</a:t>
            </a:r>
            <a:r>
              <a:rPr lang="ru-RU" sz="2200">
                <a:solidFill>
                  <a:srgbClr val="008000"/>
                </a:solidFill>
              </a:rPr>
              <a:t> + Ве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/>
              <a:t>Fuel mass</a:t>
            </a:r>
            <a:r>
              <a:rPr lang="ru-RU" sz="2200"/>
              <a:t>, </a:t>
            </a:r>
            <a:r>
              <a:rPr lang="en-US" sz="2200"/>
              <a:t>t	</a:t>
            </a:r>
            <a:r>
              <a:rPr lang="ru-RU" sz="2200"/>
              <a:t>			79.12	79.12	43.96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/>
              <a:t>n flux</a:t>
            </a:r>
            <a:r>
              <a:rPr lang="ru-RU" sz="2200"/>
              <a:t>, </a:t>
            </a:r>
            <a:r>
              <a:rPr lang="en-US" sz="2200">
                <a:cs typeface="Arial" charset="0"/>
              </a:rPr>
              <a:t>×</a:t>
            </a:r>
            <a:r>
              <a:rPr lang="ru-RU" sz="2200">
                <a:cs typeface="Arial" charset="0"/>
              </a:rPr>
              <a:t>10</a:t>
            </a:r>
            <a:r>
              <a:rPr lang="ru-RU" sz="2200" baseline="30000"/>
              <a:t>13</a:t>
            </a:r>
            <a:r>
              <a:rPr lang="en-US" sz="2200"/>
              <a:t> cm</a:t>
            </a:r>
            <a:r>
              <a:rPr lang="ru-RU" sz="2200" baseline="30000"/>
              <a:t>-2</a:t>
            </a:r>
            <a:r>
              <a:rPr lang="en-US" sz="2200"/>
              <a:t>s</a:t>
            </a:r>
            <a:r>
              <a:rPr lang="ru-RU" sz="2200" baseline="30000"/>
              <a:t>-1	</a:t>
            </a:r>
            <a:r>
              <a:rPr lang="en-US" sz="2200" baseline="30000"/>
              <a:t>	</a:t>
            </a:r>
            <a:r>
              <a:rPr lang="ru-RU" sz="2200" baseline="30000"/>
              <a:t>	</a:t>
            </a:r>
            <a:r>
              <a:rPr lang="ru-RU" sz="2200"/>
              <a:t>3.4</a:t>
            </a:r>
            <a:r>
              <a:rPr lang="en-US" sz="2200"/>
              <a:t>	</a:t>
            </a:r>
            <a:r>
              <a:rPr lang="ru-RU" sz="2200"/>
              <a:t>5.8</a:t>
            </a:r>
            <a:r>
              <a:rPr lang="en-US" sz="2200"/>
              <a:t>	</a:t>
            </a:r>
            <a:r>
              <a:rPr lang="ru-RU" sz="2200"/>
              <a:t>5.8</a:t>
            </a:r>
            <a:endParaRPr lang="en-US" sz="2200"/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/>
              <a:t>Period of campaign,</a:t>
            </a:r>
            <a:r>
              <a:rPr lang="ru-RU" sz="2200"/>
              <a:t> </a:t>
            </a:r>
            <a:r>
              <a:rPr lang="en-US" sz="2200"/>
              <a:t>hours	</a:t>
            </a:r>
            <a:r>
              <a:rPr lang="ru-RU" sz="2200"/>
              <a:t>	14000	18000	26000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/>
              <a:t>Thermal power</a:t>
            </a:r>
            <a:r>
              <a:rPr lang="ru-RU" sz="2200"/>
              <a:t>, </a:t>
            </a:r>
            <a:r>
              <a:rPr lang="en-US" sz="2200"/>
              <a:t>MWt	</a:t>
            </a:r>
            <a:r>
              <a:rPr lang="ru-RU" sz="2200"/>
              <a:t>		656	1125	749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>
                <a:solidFill>
                  <a:srgbClr val="FF0066"/>
                </a:solidFill>
              </a:rPr>
              <a:t>Raw material usage</a:t>
            </a:r>
            <a:r>
              <a:rPr lang="ru-RU" sz="2200">
                <a:solidFill>
                  <a:srgbClr val="FF0066"/>
                </a:solidFill>
              </a:rPr>
              <a:t>, %</a:t>
            </a:r>
            <a:r>
              <a:rPr lang="en-US" sz="2200">
                <a:solidFill>
                  <a:srgbClr val="FF0066"/>
                </a:solidFill>
              </a:rPr>
              <a:t>	</a:t>
            </a:r>
            <a:r>
              <a:rPr lang="ru-RU" sz="2200"/>
              <a:t>	</a:t>
            </a:r>
            <a:r>
              <a:rPr lang="ru-RU" sz="2200" b="1">
                <a:solidFill>
                  <a:srgbClr val="0000FF"/>
                </a:solidFill>
              </a:rPr>
              <a:t>0.8</a:t>
            </a:r>
            <a:r>
              <a:rPr lang="ru-RU" sz="2200" b="1">
                <a:solidFill>
                  <a:srgbClr val="FF0066"/>
                </a:solidFill>
              </a:rPr>
              <a:t>	1.8	</a:t>
            </a:r>
            <a:r>
              <a:rPr lang="ru-RU" sz="2200" b="1">
                <a:solidFill>
                  <a:srgbClr val="008000"/>
                </a:solidFill>
              </a:rPr>
              <a:t>2.3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/>
              <a:t>n loss in</a:t>
            </a:r>
            <a:r>
              <a:rPr lang="ru-RU" sz="2200"/>
              <a:t> </a:t>
            </a:r>
            <a:r>
              <a:rPr lang="en-US" sz="2200"/>
              <a:t>fission products</a:t>
            </a:r>
            <a:r>
              <a:rPr lang="ru-RU" sz="2200"/>
              <a:t>, %		4.13	7.54	8.45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>
                <a:solidFill>
                  <a:srgbClr val="FF0066"/>
                </a:solidFill>
              </a:rPr>
              <a:t>n loss in constr. materials,</a:t>
            </a:r>
            <a:r>
              <a:rPr lang="ru-RU" sz="2200">
                <a:solidFill>
                  <a:srgbClr val="FF0066"/>
                </a:solidFill>
              </a:rPr>
              <a:t> %	</a:t>
            </a:r>
            <a:r>
              <a:rPr lang="ru-RU" sz="2200"/>
              <a:t>	</a:t>
            </a:r>
            <a:r>
              <a:rPr lang="ru-RU" sz="2200" b="1">
                <a:solidFill>
                  <a:srgbClr val="0000FF"/>
                </a:solidFill>
              </a:rPr>
              <a:t>12</a:t>
            </a:r>
            <a:r>
              <a:rPr lang="ru-RU" sz="2200" b="1">
                <a:solidFill>
                  <a:srgbClr val="FF0066"/>
                </a:solidFill>
              </a:rPr>
              <a:t> 	3.75	</a:t>
            </a:r>
            <a:r>
              <a:rPr lang="ru-RU" sz="2200" b="1">
                <a:solidFill>
                  <a:srgbClr val="008000"/>
                </a:solidFill>
              </a:rPr>
              <a:t>2.15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2200">
              <a:solidFill>
                <a:srgbClr val="FFFF00"/>
              </a:solidFill>
            </a:endParaRPr>
          </a:p>
          <a:p>
            <a:pPr>
              <a:lnSpc>
                <a:spcPct val="80000"/>
              </a:lnSpc>
            </a:pPr>
            <a:endParaRPr lang="ru-RU" sz="2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D3CAA-2260-46D5-801C-36EA0330E26C}" type="slidenum">
              <a:rPr lang="ru-RU"/>
              <a:pPr/>
              <a:t>9</a:t>
            </a:fld>
            <a:endParaRPr lang="ru-RU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777875"/>
          </a:xfrm>
        </p:spPr>
        <p:txBody>
          <a:bodyPr/>
          <a:lstStyle/>
          <a:p>
            <a:r>
              <a:rPr lang="en-US" sz="2400" b="1">
                <a:solidFill>
                  <a:schemeClr val="accent2"/>
                </a:solidFill>
              </a:rPr>
              <a:t>CALCULATION RESULTS</a:t>
            </a:r>
            <a:br>
              <a:rPr lang="en-US" sz="2400" b="1">
                <a:solidFill>
                  <a:schemeClr val="accent2"/>
                </a:solidFill>
              </a:rPr>
            </a:br>
            <a:r>
              <a:rPr lang="en-US" sz="2400" b="1">
                <a:solidFill>
                  <a:srgbClr val="FF3300"/>
                </a:solidFill>
              </a:rPr>
              <a:t>closed cycle</a:t>
            </a:r>
            <a:endParaRPr lang="ru-RU" sz="2400" b="1">
              <a:solidFill>
                <a:srgbClr val="FF3300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844675"/>
            <a:ext cx="8229600" cy="3557588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endParaRPr lang="ru-RU" sz="2200">
              <a:solidFill>
                <a:schemeClr val="bg1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>
                <a:solidFill>
                  <a:srgbClr val="FF0066"/>
                </a:solidFill>
              </a:rPr>
              <a:t>Raw material type</a:t>
            </a:r>
            <a:r>
              <a:rPr lang="ru-RU" sz="2200">
                <a:solidFill>
                  <a:srgbClr val="FF0066"/>
                </a:solidFill>
              </a:rPr>
              <a:t>			U	</a:t>
            </a:r>
            <a:r>
              <a:rPr lang="en-US" sz="2200">
                <a:solidFill>
                  <a:srgbClr val="FF0066"/>
                </a:solidFill>
              </a:rPr>
              <a:t>	</a:t>
            </a:r>
            <a:r>
              <a:rPr lang="ru-RU" sz="2200">
                <a:solidFill>
                  <a:srgbClr val="008000"/>
                </a:solidFill>
              </a:rPr>
              <a:t>U+Тh</a:t>
            </a:r>
            <a:endParaRPr lang="en-US" sz="2200">
              <a:solidFill>
                <a:srgbClr val="008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/>
              <a:t>FM concentration</a:t>
            </a:r>
            <a:r>
              <a:rPr lang="ru-RU" sz="2200"/>
              <a:t>, %			0.71	</a:t>
            </a:r>
            <a:r>
              <a:rPr lang="en-US" sz="2200"/>
              <a:t>	</a:t>
            </a:r>
            <a:r>
              <a:rPr lang="ru-RU" sz="2200"/>
              <a:t>1.1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/>
              <a:t>Period of campaign,</a:t>
            </a:r>
            <a:r>
              <a:rPr lang="ru-RU" sz="2200"/>
              <a:t> </a:t>
            </a:r>
            <a:r>
              <a:rPr lang="en-US" sz="2200"/>
              <a:t>hours</a:t>
            </a:r>
            <a:r>
              <a:rPr lang="ru-RU" sz="2200"/>
              <a:t> </a:t>
            </a:r>
            <a:r>
              <a:rPr lang="en-US" sz="2200"/>
              <a:t>	</a:t>
            </a:r>
            <a:r>
              <a:rPr lang="ru-RU" sz="2200"/>
              <a:t>	37000	</a:t>
            </a:r>
            <a:r>
              <a:rPr lang="en-US" sz="2200"/>
              <a:t>	</a:t>
            </a:r>
            <a:r>
              <a:rPr lang="ru-RU" sz="2200"/>
              <a:t>60000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/>
              <a:t>n flux</a:t>
            </a:r>
            <a:r>
              <a:rPr lang="ru-RU" sz="2200"/>
              <a:t>, </a:t>
            </a:r>
            <a:r>
              <a:rPr lang="en-US" sz="2200">
                <a:cs typeface="Arial" charset="0"/>
              </a:rPr>
              <a:t>×</a:t>
            </a:r>
            <a:r>
              <a:rPr lang="ru-RU" sz="2200">
                <a:cs typeface="Arial" charset="0"/>
              </a:rPr>
              <a:t>10</a:t>
            </a:r>
            <a:r>
              <a:rPr lang="ru-RU" sz="2200" baseline="30000"/>
              <a:t>13</a:t>
            </a:r>
            <a:r>
              <a:rPr lang="en-US" sz="2200"/>
              <a:t> cm</a:t>
            </a:r>
            <a:r>
              <a:rPr lang="ru-RU" sz="2200" baseline="30000"/>
              <a:t>-2</a:t>
            </a:r>
            <a:r>
              <a:rPr lang="en-US" sz="2200"/>
              <a:t>s</a:t>
            </a:r>
            <a:r>
              <a:rPr lang="ru-RU" sz="2200" baseline="30000"/>
              <a:t>-1 			</a:t>
            </a:r>
            <a:r>
              <a:rPr lang="ru-RU" sz="2200"/>
              <a:t>5.8</a:t>
            </a:r>
            <a:r>
              <a:rPr lang="en-US" sz="2200"/>
              <a:t>		</a:t>
            </a:r>
            <a:r>
              <a:rPr lang="ru-RU" sz="2200"/>
              <a:t>5.8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/>
              <a:t>Thermal power</a:t>
            </a:r>
            <a:r>
              <a:rPr lang="ru-RU" sz="2200"/>
              <a:t>, </a:t>
            </a:r>
            <a:r>
              <a:rPr lang="en-US" sz="2200"/>
              <a:t>MWt</a:t>
            </a:r>
            <a:r>
              <a:rPr lang="ru-RU" sz="2200"/>
              <a:t> </a:t>
            </a:r>
            <a:r>
              <a:rPr lang="en-US" sz="2200"/>
              <a:t>	</a:t>
            </a:r>
            <a:r>
              <a:rPr lang="ru-RU" sz="2200"/>
              <a:t>		749	</a:t>
            </a:r>
            <a:r>
              <a:rPr lang="en-US" sz="2200"/>
              <a:t>	</a:t>
            </a:r>
            <a:r>
              <a:rPr lang="ru-RU" sz="2200"/>
              <a:t>1160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>
                <a:solidFill>
                  <a:srgbClr val="FF0066"/>
                </a:solidFill>
              </a:rPr>
              <a:t>Raw material usage</a:t>
            </a:r>
            <a:r>
              <a:rPr lang="ru-RU" sz="2200">
                <a:solidFill>
                  <a:srgbClr val="FF0066"/>
                </a:solidFill>
              </a:rPr>
              <a:t>, % </a:t>
            </a:r>
            <a:r>
              <a:rPr lang="ru-RU" sz="2200"/>
              <a:t>		</a:t>
            </a:r>
            <a:r>
              <a:rPr lang="ru-RU" sz="2200">
                <a:solidFill>
                  <a:srgbClr val="FF0066"/>
                </a:solidFill>
              </a:rPr>
              <a:t>6.05</a:t>
            </a:r>
            <a:r>
              <a:rPr lang="en-US" sz="2200">
                <a:solidFill>
                  <a:srgbClr val="FF0066"/>
                </a:solidFill>
              </a:rPr>
              <a:t>	</a:t>
            </a:r>
            <a:r>
              <a:rPr lang="ru-RU" sz="2200">
                <a:solidFill>
                  <a:srgbClr val="FF0066"/>
                </a:solidFill>
              </a:rPr>
              <a:t>	</a:t>
            </a:r>
            <a:r>
              <a:rPr lang="ru-RU" sz="2200">
                <a:solidFill>
                  <a:srgbClr val="008000"/>
                </a:solidFill>
              </a:rPr>
              <a:t>11.52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/>
              <a:t>n loss in</a:t>
            </a:r>
            <a:r>
              <a:rPr lang="ru-RU" sz="2200"/>
              <a:t> </a:t>
            </a:r>
            <a:r>
              <a:rPr lang="en-US" sz="2200"/>
              <a:t>fission products</a:t>
            </a:r>
            <a:r>
              <a:rPr lang="ru-RU" sz="2200"/>
              <a:t>, % 		10.4	</a:t>
            </a:r>
            <a:r>
              <a:rPr lang="en-US" sz="2200"/>
              <a:t>	</a:t>
            </a:r>
            <a:r>
              <a:rPr lang="ru-RU" sz="2200"/>
              <a:t>12.3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200"/>
              <a:t>n loss in</a:t>
            </a:r>
            <a:r>
              <a:rPr lang="ru-RU" sz="2200"/>
              <a:t> </a:t>
            </a:r>
            <a:r>
              <a:rPr lang="en-US" sz="2200"/>
              <a:t>constr. materials</a:t>
            </a:r>
            <a:r>
              <a:rPr lang="ru-RU" sz="2200"/>
              <a:t>, %</a:t>
            </a:r>
            <a:r>
              <a:rPr lang="ru-RU" sz="2200">
                <a:solidFill>
                  <a:srgbClr val="FF0066"/>
                </a:solidFill>
              </a:rPr>
              <a:t>	</a:t>
            </a:r>
            <a:r>
              <a:rPr lang="ru-RU" sz="2200"/>
              <a:t>	</a:t>
            </a:r>
            <a:r>
              <a:rPr lang="ru-RU" sz="2200">
                <a:solidFill>
                  <a:srgbClr val="FF0066"/>
                </a:solidFill>
              </a:rPr>
              <a:t>2.5 	</a:t>
            </a:r>
            <a:r>
              <a:rPr lang="en-US" sz="2200">
                <a:solidFill>
                  <a:srgbClr val="FF0066"/>
                </a:solidFill>
              </a:rPr>
              <a:t>	</a:t>
            </a:r>
            <a:r>
              <a:rPr lang="ru-RU" sz="2200">
                <a:solidFill>
                  <a:srgbClr val="008000"/>
                </a:solidFill>
              </a:rPr>
              <a:t>1.6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2200">
              <a:solidFill>
                <a:srgbClr val="FFFF00"/>
              </a:solidFill>
            </a:endParaRPr>
          </a:p>
          <a:p>
            <a:pPr>
              <a:lnSpc>
                <a:spcPct val="80000"/>
              </a:lnSpc>
            </a:pPr>
            <a:endParaRPr lang="ru-RU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462</Words>
  <Application>Microsoft Office PowerPoint</Application>
  <PresentationFormat>Bildschirmpräsentation (4:3)</PresentationFormat>
  <Paragraphs>132</Paragraphs>
  <Slides>16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3</vt:i4>
      </vt:variant>
      <vt:variant>
        <vt:lpstr>Folientitel</vt:lpstr>
      </vt:variant>
      <vt:variant>
        <vt:i4>16</vt:i4>
      </vt:variant>
    </vt:vector>
  </HeadingPairs>
  <TitlesOfParts>
    <vt:vector size="21" baseType="lpstr">
      <vt:lpstr>Arial</vt:lpstr>
      <vt:lpstr>Оформление по умолчанию</vt:lpstr>
      <vt:lpstr>Рисунок Microsoft Word</vt:lpstr>
      <vt:lpstr>Диаграмма Microsoft Excel</vt:lpstr>
      <vt:lpstr>Диаграмма Microsoft Office Excel</vt:lpstr>
      <vt:lpstr>RISK ASSESSMENT OF THERMAL REACTOR ACCIDENT WITH MAXIMAL REPRODUCTION OF FISSILE MATERIALS</vt:lpstr>
      <vt:lpstr> PROBLEMS OF THE MODERN ATOMIC ENERGETICS  </vt:lpstr>
      <vt:lpstr>WAYS TO IMPROVE THERMAL REACTORS</vt:lpstr>
      <vt:lpstr>MEASURES FOR INCREASING OF PART OF THE RAW URANIUM USAGE AND THORIUM ENTRAINMENT IN WORK: </vt:lpstr>
      <vt:lpstr>CALCULATION METHOD  RAW MATERIAL USAGE QUANTITY DEFINITION </vt:lpstr>
      <vt:lpstr>GENERAL ELEMENTS  HEAVY WATER REACTOR</vt:lpstr>
      <vt:lpstr>HEAVY WATER REACTOR  FA</vt:lpstr>
      <vt:lpstr>CALCULATION RESULTS opened cycle</vt:lpstr>
      <vt:lpstr>CALCULATION RESULTS closed cycle</vt:lpstr>
      <vt:lpstr>FUEL TECHNOLOGIES COMPARISON raw material - uranium</vt:lpstr>
      <vt:lpstr>REACTORS REQUIREMENTS IN RAW MATERIALS</vt:lpstr>
      <vt:lpstr>About the safety of the introduced technology</vt:lpstr>
      <vt:lpstr>CALCULATION VARIANTS</vt:lpstr>
      <vt:lpstr>CALCULATION VARIANTS</vt:lpstr>
      <vt:lpstr>EQUIPMENT LOCATION VARIATIONS</vt:lpstr>
      <vt:lpstr>References: </vt:lpstr>
    </vt:vector>
  </TitlesOfParts>
  <Company>nnc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Kotovvm</dc:creator>
  <cp:lastModifiedBy>Peters, Ursula</cp:lastModifiedBy>
  <cp:revision>24</cp:revision>
  <dcterms:created xsi:type="dcterms:W3CDTF">2006-09-04T02:58:30Z</dcterms:created>
  <dcterms:modified xsi:type="dcterms:W3CDTF">2012-10-09T15:02:53Z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scription0">
    <vt:lpwstr>Project proposal on "Risk assessment for different reactor types".</vt:lpwstr>
  </property>
</Properties>
</file>