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27"/>
  </p:notesMasterIdLst>
  <p:handoutMasterIdLst>
    <p:handoutMasterId r:id="rId28"/>
  </p:handoutMasterIdLst>
  <p:sldIdLst>
    <p:sldId id="257" r:id="rId3"/>
    <p:sldId id="338" r:id="rId4"/>
    <p:sldId id="339" r:id="rId5"/>
    <p:sldId id="340" r:id="rId6"/>
    <p:sldId id="341" r:id="rId7"/>
    <p:sldId id="342" r:id="rId8"/>
    <p:sldId id="336" r:id="rId9"/>
    <p:sldId id="326" r:id="rId10"/>
    <p:sldId id="335" r:id="rId11"/>
    <p:sldId id="332" r:id="rId12"/>
    <p:sldId id="327" r:id="rId13"/>
    <p:sldId id="337" r:id="rId14"/>
    <p:sldId id="343" r:id="rId15"/>
    <p:sldId id="316" r:id="rId16"/>
    <p:sldId id="317" r:id="rId17"/>
    <p:sldId id="318" r:id="rId18"/>
    <p:sldId id="319" r:id="rId19"/>
    <p:sldId id="320" r:id="rId20"/>
    <p:sldId id="321" r:id="rId21"/>
    <p:sldId id="322" r:id="rId22"/>
    <p:sldId id="323" r:id="rId23"/>
    <p:sldId id="324" r:id="rId24"/>
    <p:sldId id="325" r:id="rId25"/>
    <p:sldId id="271" r:id="rId26"/>
  </p:sldIdLst>
  <p:sldSz cx="9144000" cy="6858000" type="screen4x3"/>
  <p:notesSz cx="6854825" cy="9750425"/>
  <p:defaultTextStyle>
    <a:defPPr>
      <a:defRPr lang="uk-UA"/>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D6B460"/>
    <a:srgbClr val="FFFFFF"/>
    <a:srgbClr val="FFD04B"/>
    <a:srgbClr val="00FF00"/>
    <a:srgbClr val="000099"/>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3367" autoAdjust="0"/>
  </p:normalViewPr>
  <p:slideViewPr>
    <p:cSldViewPr snapToGrid="0">
      <p:cViewPr>
        <p:scale>
          <a:sx n="90" d="100"/>
          <a:sy n="90" d="100"/>
        </p:scale>
        <p:origin x="-1234"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46" y="2838"/>
      </p:cViewPr>
      <p:guideLst>
        <p:guide orient="horz" pos="3071"/>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30051" name="Rectangle 3"/>
          <p:cNvSpPr>
            <a:spLocks noGrp="1" noChangeArrowheads="1"/>
          </p:cNvSpPr>
          <p:nvPr>
            <p:ph type="dt" sz="quarter"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30052" name="Rectangle 4"/>
          <p:cNvSpPr>
            <a:spLocks noGrp="1" noChangeArrowheads="1"/>
          </p:cNvSpPr>
          <p:nvPr>
            <p:ph type="ftr" sz="quarter" idx="2"/>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30053" name="Rectangle 5"/>
          <p:cNvSpPr>
            <a:spLocks noGrp="1" noChangeArrowheads="1"/>
          </p:cNvSpPr>
          <p:nvPr>
            <p:ph type="sldNum" sz="quarter" idx="3"/>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AC0176D-9625-4FD0-B387-FE184CFC098E}" type="slidenum">
              <a:rPr lang="ru-RU"/>
              <a:pPr/>
              <a:t>‹Nr.›</a:t>
            </a:fld>
            <a:endParaRPr lang="ru-RU"/>
          </a:p>
        </p:txBody>
      </p:sp>
    </p:spTree>
    <p:extLst>
      <p:ext uri="{BB962C8B-B14F-4D97-AF65-F5344CB8AC3E}">
        <p14:creationId xmlns:p14="http://schemas.microsoft.com/office/powerpoint/2010/main" val="1019385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uk-UA"/>
          </a:p>
        </p:txBody>
      </p:sp>
      <p:sp>
        <p:nvSpPr>
          <p:cNvPr id="5123" name="Rectangle 3"/>
          <p:cNvSpPr>
            <a:spLocks noGrp="1" noChangeArrowheads="1"/>
          </p:cNvSpPr>
          <p:nvPr>
            <p:ph type="dt"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uk-UA"/>
          </a:p>
        </p:txBody>
      </p:sp>
      <p:sp>
        <p:nvSpPr>
          <p:cNvPr id="5124" name="Rectangle 4"/>
          <p:cNvSpPr>
            <a:spLocks noRot="1"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630738"/>
            <a:ext cx="5483225"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uk-UA" smtClean="0"/>
              <a:t>Click to edit Master text styles</a:t>
            </a:r>
          </a:p>
          <a:p>
            <a:pPr lvl="1"/>
            <a:r>
              <a:rPr lang="uk-UA" smtClean="0"/>
              <a:t>Second level</a:t>
            </a:r>
          </a:p>
          <a:p>
            <a:pPr lvl="2"/>
            <a:r>
              <a:rPr lang="uk-UA" smtClean="0"/>
              <a:t>Third level</a:t>
            </a:r>
          </a:p>
          <a:p>
            <a:pPr lvl="3"/>
            <a:r>
              <a:rPr lang="uk-UA" smtClean="0"/>
              <a:t>Fourth level</a:t>
            </a:r>
          </a:p>
          <a:p>
            <a:pPr lvl="4"/>
            <a:r>
              <a:rPr lang="uk-UA" smtClean="0"/>
              <a:t>Fifth level</a:t>
            </a:r>
          </a:p>
        </p:txBody>
      </p:sp>
      <p:sp>
        <p:nvSpPr>
          <p:cNvPr id="5126" name="Rectangle 6"/>
          <p:cNvSpPr>
            <a:spLocks noGrp="1" noChangeArrowheads="1"/>
          </p:cNvSpPr>
          <p:nvPr>
            <p:ph type="ftr" sz="quarter" idx="4"/>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uk-UA"/>
          </a:p>
        </p:txBody>
      </p:sp>
      <p:sp>
        <p:nvSpPr>
          <p:cNvPr id="5127" name="Rectangle 7"/>
          <p:cNvSpPr>
            <a:spLocks noGrp="1" noChangeArrowheads="1"/>
          </p:cNvSpPr>
          <p:nvPr>
            <p:ph type="sldNum" sz="quarter" idx="5"/>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6076F71-BC89-406B-AC04-DFCCF1CC387B}" type="slidenum">
              <a:rPr lang="uk-UA"/>
              <a:pPr/>
              <a:t>‹Nr.›</a:t>
            </a:fld>
            <a:endParaRPr lang="uk-UA"/>
          </a:p>
        </p:txBody>
      </p:sp>
    </p:spTree>
    <p:extLst>
      <p:ext uri="{BB962C8B-B14F-4D97-AF65-F5344CB8AC3E}">
        <p14:creationId xmlns:p14="http://schemas.microsoft.com/office/powerpoint/2010/main" val="7159763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AE649A-50BC-4B34-9CAC-95DADCF9954A}" type="slidenum">
              <a:rPr lang="uk-UA"/>
              <a:pPr/>
              <a:t>1</a:t>
            </a:fld>
            <a:endParaRPr lang="uk-UA"/>
          </a:p>
        </p:txBody>
      </p:sp>
      <p:sp>
        <p:nvSpPr>
          <p:cNvPr id="6146" name="Rectangle 2"/>
          <p:cNvSpPr>
            <a:spLocks noRot="1" noChangeArrowheads="1" noTextEdit="1"/>
          </p:cNvSpPr>
          <p:nvPr>
            <p:ph type="sldImg"/>
          </p:nvPr>
        </p:nvSpPr>
        <p:spPr>
          <a:ln/>
        </p:spPr>
      </p:sp>
      <p:sp>
        <p:nvSpPr>
          <p:cNvPr id="6147" name="Rectangle 3"/>
          <p:cNvSpPr>
            <a:spLocks noGrp="1" noChangeArrowheads="1"/>
          </p:cNvSpPr>
          <p:nvPr>
            <p:ph type="body" idx="1"/>
          </p:nvPr>
        </p:nvSpPr>
        <p:spPr/>
        <p:txBody>
          <a:bodyPr/>
          <a:lstStyle/>
          <a:p>
            <a:pPr>
              <a:lnSpc>
                <a:spcPct val="200000"/>
              </a:lnSpc>
            </a:pPr>
            <a:endParaRPr lang="en-US"/>
          </a:p>
          <a:p>
            <a:r>
              <a:rPr lang="en-US"/>
              <a:t> </a:t>
            </a:r>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B34D9-A707-48D3-A230-F8EB93AC8F95}" type="slidenum">
              <a:rPr lang="uk-UA"/>
              <a:pPr/>
              <a:t>17</a:t>
            </a:fld>
            <a:endParaRPr lang="uk-UA"/>
          </a:p>
        </p:txBody>
      </p:sp>
      <p:sp>
        <p:nvSpPr>
          <p:cNvPr id="142338" name="Rectangle 2"/>
          <p:cNvSpPr>
            <a:spLocks noRot="1" noChangeArrowheads="1" noTextEdit="1"/>
          </p:cNvSpPr>
          <p:nvPr>
            <p:ph type="sldImg"/>
          </p:nvPr>
        </p:nvSpPr>
        <p:spPr>
          <a:xfrm>
            <a:off x="990600" y="733425"/>
            <a:ext cx="4873625" cy="3654425"/>
          </a:xfrm>
          <a:ln/>
        </p:spPr>
      </p:sp>
      <p:sp>
        <p:nvSpPr>
          <p:cNvPr id="142339"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998755-1248-4DF4-880E-DD2E11784406}" type="slidenum">
              <a:rPr lang="uk-UA"/>
              <a:pPr/>
              <a:t>18</a:t>
            </a:fld>
            <a:endParaRPr lang="uk-UA"/>
          </a:p>
        </p:txBody>
      </p:sp>
      <p:sp>
        <p:nvSpPr>
          <p:cNvPr id="144386" name="Rectangle 2"/>
          <p:cNvSpPr>
            <a:spLocks noRot="1" noChangeArrowheads="1" noTextEdit="1"/>
          </p:cNvSpPr>
          <p:nvPr>
            <p:ph type="sldImg"/>
          </p:nvPr>
        </p:nvSpPr>
        <p:spPr>
          <a:xfrm>
            <a:off x="990600" y="733425"/>
            <a:ext cx="4873625" cy="3654425"/>
          </a:xfrm>
          <a:ln/>
        </p:spPr>
      </p:sp>
      <p:sp>
        <p:nvSpPr>
          <p:cNvPr id="144387"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8E8D61-1E76-4151-8A48-089BE3DDC9A0}" type="slidenum">
              <a:rPr lang="uk-UA"/>
              <a:pPr/>
              <a:t>19</a:t>
            </a:fld>
            <a:endParaRPr lang="uk-UA"/>
          </a:p>
        </p:txBody>
      </p:sp>
      <p:sp>
        <p:nvSpPr>
          <p:cNvPr id="146434" name="Rectangle 2"/>
          <p:cNvSpPr>
            <a:spLocks noRot="1" noChangeArrowheads="1" noTextEdit="1"/>
          </p:cNvSpPr>
          <p:nvPr>
            <p:ph type="sldImg"/>
          </p:nvPr>
        </p:nvSpPr>
        <p:spPr>
          <a:xfrm>
            <a:off x="990600" y="733425"/>
            <a:ext cx="4873625" cy="3654425"/>
          </a:xfrm>
          <a:ln/>
        </p:spPr>
      </p:sp>
      <p:sp>
        <p:nvSpPr>
          <p:cNvPr id="146435"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CCC0C6-6534-4E3E-B47F-A02E2CF5F4D0}" type="slidenum">
              <a:rPr lang="uk-UA"/>
              <a:pPr/>
              <a:t>20</a:t>
            </a:fld>
            <a:endParaRPr lang="uk-UA"/>
          </a:p>
        </p:txBody>
      </p:sp>
      <p:sp>
        <p:nvSpPr>
          <p:cNvPr id="148482" name="Rectangle 2"/>
          <p:cNvSpPr>
            <a:spLocks noRot="1" noChangeArrowheads="1" noTextEdit="1"/>
          </p:cNvSpPr>
          <p:nvPr>
            <p:ph type="sldImg"/>
          </p:nvPr>
        </p:nvSpPr>
        <p:spPr>
          <a:xfrm>
            <a:off x="990600" y="733425"/>
            <a:ext cx="4873625" cy="3654425"/>
          </a:xfrm>
          <a:ln/>
        </p:spPr>
      </p:sp>
      <p:sp>
        <p:nvSpPr>
          <p:cNvPr id="148483"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627A1E-9E8E-47B6-B8FA-801C09C1EFAC}" type="slidenum">
              <a:rPr lang="uk-UA"/>
              <a:pPr/>
              <a:t>21</a:t>
            </a:fld>
            <a:endParaRPr lang="uk-UA"/>
          </a:p>
        </p:txBody>
      </p:sp>
      <p:sp>
        <p:nvSpPr>
          <p:cNvPr id="150530" name="Rectangle 2"/>
          <p:cNvSpPr>
            <a:spLocks noRot="1" noChangeArrowheads="1" noTextEdit="1"/>
          </p:cNvSpPr>
          <p:nvPr>
            <p:ph type="sldImg"/>
          </p:nvPr>
        </p:nvSpPr>
        <p:spPr>
          <a:xfrm>
            <a:off x="990600" y="733425"/>
            <a:ext cx="4873625" cy="3654425"/>
          </a:xfrm>
          <a:ln/>
        </p:spPr>
      </p:sp>
      <p:sp>
        <p:nvSpPr>
          <p:cNvPr id="150531"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38C4D-8469-4ABE-86DB-7ACEBEC522A9}" type="slidenum">
              <a:rPr lang="uk-UA"/>
              <a:pPr/>
              <a:t>22</a:t>
            </a:fld>
            <a:endParaRPr lang="uk-UA"/>
          </a:p>
        </p:txBody>
      </p:sp>
      <p:sp>
        <p:nvSpPr>
          <p:cNvPr id="152578" name="Rectangle 2"/>
          <p:cNvSpPr>
            <a:spLocks noRot="1" noChangeArrowheads="1" noTextEdit="1"/>
          </p:cNvSpPr>
          <p:nvPr>
            <p:ph type="sldImg"/>
          </p:nvPr>
        </p:nvSpPr>
        <p:spPr>
          <a:xfrm>
            <a:off x="990600" y="733425"/>
            <a:ext cx="4873625" cy="3654425"/>
          </a:xfrm>
          <a:ln/>
        </p:spPr>
      </p:sp>
      <p:sp>
        <p:nvSpPr>
          <p:cNvPr id="152579"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EE319F-4749-4907-ACCD-25C954201510}" type="slidenum">
              <a:rPr lang="uk-UA"/>
              <a:pPr/>
              <a:t>23</a:t>
            </a:fld>
            <a:endParaRPr lang="uk-UA"/>
          </a:p>
        </p:txBody>
      </p:sp>
      <p:sp>
        <p:nvSpPr>
          <p:cNvPr id="175106" name="Rectangle 2"/>
          <p:cNvSpPr>
            <a:spLocks noRo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E4F424-8AF0-4B3D-A7E0-DD81640C3368}" type="slidenum">
              <a:rPr lang="uk-UA"/>
              <a:pPr/>
              <a:t>7</a:t>
            </a:fld>
            <a:endParaRPr lang="uk-UA"/>
          </a:p>
        </p:txBody>
      </p:sp>
      <p:sp>
        <p:nvSpPr>
          <p:cNvPr id="166914" name="Rectangle 2"/>
          <p:cNvSpPr>
            <a:spLocks noRot="1" noChangeArrowheads="1" noTextEdit="1"/>
          </p:cNvSpPr>
          <p:nvPr>
            <p:ph type="sldImg"/>
          </p:nvPr>
        </p:nvSpPr>
        <p:spPr>
          <a:xfrm>
            <a:off x="990600" y="733425"/>
            <a:ext cx="4873625" cy="3654425"/>
          </a:xfrm>
          <a:ln/>
        </p:spPr>
      </p:sp>
      <p:sp>
        <p:nvSpPr>
          <p:cNvPr id="166915"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38F3BD-0442-4A00-95FB-FA9F5FEE11D0}" type="slidenum">
              <a:rPr lang="uk-UA"/>
              <a:pPr/>
              <a:t>8</a:t>
            </a:fld>
            <a:endParaRPr lang="uk-UA"/>
          </a:p>
        </p:txBody>
      </p:sp>
      <p:sp>
        <p:nvSpPr>
          <p:cNvPr id="167938" name="Rectangle 2"/>
          <p:cNvSpPr>
            <a:spLocks noRo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B5BFB6-9A32-4E0D-9BEE-CD1B8088F42A}" type="slidenum">
              <a:rPr lang="uk-UA"/>
              <a:pPr/>
              <a:t>9</a:t>
            </a:fld>
            <a:endParaRPr lang="uk-UA"/>
          </a:p>
        </p:txBody>
      </p:sp>
      <p:sp>
        <p:nvSpPr>
          <p:cNvPr id="169986" name="Rectangle 2"/>
          <p:cNvSpPr>
            <a:spLocks noRo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A9B660-778C-4B70-80E1-A87C7E587D34}" type="slidenum">
              <a:rPr lang="uk-UA"/>
              <a:pPr/>
              <a:t>10</a:t>
            </a:fld>
            <a:endParaRPr lang="uk-UA"/>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468A02-FD6D-404E-B960-00875DC5BEB8}" type="slidenum">
              <a:rPr lang="uk-UA"/>
              <a:pPr/>
              <a:t>11</a:t>
            </a:fld>
            <a:endParaRPr lang="uk-UA"/>
          </a:p>
        </p:txBody>
      </p:sp>
      <p:sp>
        <p:nvSpPr>
          <p:cNvPr id="172034" name="Rectangle 2"/>
          <p:cNvSpPr>
            <a:spLocks noRo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FA1B6-6965-46C0-83D5-DA8EF3072FE5}" type="slidenum">
              <a:rPr lang="uk-UA"/>
              <a:pPr/>
              <a:t>14</a:t>
            </a:fld>
            <a:endParaRPr lang="uk-UA"/>
          </a:p>
        </p:txBody>
      </p:sp>
      <p:sp>
        <p:nvSpPr>
          <p:cNvPr id="136194" name="Rectangle 2"/>
          <p:cNvSpPr>
            <a:spLocks noRot="1" noChangeArrowheads="1" noTextEdit="1"/>
          </p:cNvSpPr>
          <p:nvPr>
            <p:ph type="sldImg"/>
          </p:nvPr>
        </p:nvSpPr>
        <p:spPr>
          <a:xfrm>
            <a:off x="990600" y="733425"/>
            <a:ext cx="4873625" cy="3654425"/>
          </a:xfrm>
          <a:ln/>
        </p:spPr>
      </p:sp>
      <p:sp>
        <p:nvSpPr>
          <p:cNvPr id="136195"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F21294-EDBC-4193-9E90-0FA7386CFE90}" type="slidenum">
              <a:rPr lang="uk-UA"/>
              <a:pPr/>
              <a:t>15</a:t>
            </a:fld>
            <a:endParaRPr lang="uk-UA"/>
          </a:p>
        </p:txBody>
      </p:sp>
      <p:sp>
        <p:nvSpPr>
          <p:cNvPr id="138242" name="Rectangle 2"/>
          <p:cNvSpPr>
            <a:spLocks noRot="1" noChangeArrowheads="1" noTextEdit="1"/>
          </p:cNvSpPr>
          <p:nvPr>
            <p:ph type="sldImg"/>
          </p:nvPr>
        </p:nvSpPr>
        <p:spPr>
          <a:xfrm>
            <a:off x="990600" y="733425"/>
            <a:ext cx="4873625" cy="3654425"/>
          </a:xfrm>
          <a:ln/>
        </p:spPr>
      </p:sp>
      <p:sp>
        <p:nvSpPr>
          <p:cNvPr id="138243"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DF1BF5-64B4-42A6-ABDC-7F3F636DDC0F}" type="slidenum">
              <a:rPr lang="uk-UA"/>
              <a:pPr/>
              <a:t>16</a:t>
            </a:fld>
            <a:endParaRPr lang="uk-UA"/>
          </a:p>
        </p:txBody>
      </p:sp>
      <p:sp>
        <p:nvSpPr>
          <p:cNvPr id="140290" name="Rectangle 2"/>
          <p:cNvSpPr>
            <a:spLocks noRot="1" noChangeArrowheads="1" noTextEdit="1"/>
          </p:cNvSpPr>
          <p:nvPr>
            <p:ph type="sldImg"/>
          </p:nvPr>
        </p:nvSpPr>
        <p:spPr>
          <a:xfrm>
            <a:off x="990600" y="733425"/>
            <a:ext cx="4873625" cy="3654425"/>
          </a:xfrm>
          <a:ln/>
        </p:spPr>
      </p:sp>
      <p:sp>
        <p:nvSpPr>
          <p:cNvPr id="140291" name="Rectangle 3"/>
          <p:cNvSpPr>
            <a:spLocks noGrp="1" noChangeArrowheads="1"/>
          </p:cNvSpPr>
          <p:nvPr>
            <p:ph type="body" idx="1"/>
          </p:nvPr>
        </p:nvSpPr>
        <p:spPr>
          <a:xfrm>
            <a:off x="685800" y="4632325"/>
            <a:ext cx="5483225" cy="4387850"/>
          </a:xfrm>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2593391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75134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042473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2453E48A-8CE4-4577-B6C2-5CABB2E77AF7}" type="slidenum">
              <a:rPr lang="ru-RU"/>
              <a:pPr/>
              <a:t>‹Nr.›</a:t>
            </a:fld>
            <a:endParaRPr lang="ru-RU"/>
          </a:p>
        </p:txBody>
      </p:sp>
    </p:spTree>
    <p:extLst>
      <p:ext uri="{BB962C8B-B14F-4D97-AF65-F5344CB8AC3E}">
        <p14:creationId xmlns:p14="http://schemas.microsoft.com/office/powerpoint/2010/main" val="687085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DA0FA7CA-3A68-46D2-A544-E0BA2E0B8CA3}" type="slidenum">
              <a:rPr lang="ru-RU"/>
              <a:pPr/>
              <a:t>‹Nr.›</a:t>
            </a:fld>
            <a:endParaRPr lang="ru-RU"/>
          </a:p>
        </p:txBody>
      </p:sp>
    </p:spTree>
    <p:extLst>
      <p:ext uri="{BB962C8B-B14F-4D97-AF65-F5344CB8AC3E}">
        <p14:creationId xmlns:p14="http://schemas.microsoft.com/office/powerpoint/2010/main" val="2557925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0EC8533E-AA1F-44D2-8C6A-07A2C254FEEA}" type="slidenum">
              <a:rPr lang="ru-RU"/>
              <a:pPr/>
              <a:t>‹Nr.›</a:t>
            </a:fld>
            <a:endParaRPr lang="ru-RU"/>
          </a:p>
        </p:txBody>
      </p:sp>
    </p:spTree>
    <p:extLst>
      <p:ext uri="{BB962C8B-B14F-4D97-AF65-F5344CB8AC3E}">
        <p14:creationId xmlns:p14="http://schemas.microsoft.com/office/powerpoint/2010/main" val="1592849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6521B06F-5835-4FBD-B27E-AC7B86D521F2}" type="slidenum">
              <a:rPr lang="ru-RU"/>
              <a:pPr/>
              <a:t>‹Nr.›</a:t>
            </a:fld>
            <a:endParaRPr lang="ru-RU"/>
          </a:p>
        </p:txBody>
      </p:sp>
    </p:spTree>
    <p:extLst>
      <p:ext uri="{BB962C8B-B14F-4D97-AF65-F5344CB8AC3E}">
        <p14:creationId xmlns:p14="http://schemas.microsoft.com/office/powerpoint/2010/main" val="3926132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6BA87A7A-BBD2-439D-B179-407B6D1A4698}" type="slidenum">
              <a:rPr lang="ru-RU"/>
              <a:pPr/>
              <a:t>‹Nr.›</a:t>
            </a:fld>
            <a:endParaRPr lang="ru-RU"/>
          </a:p>
        </p:txBody>
      </p:sp>
    </p:spTree>
    <p:extLst>
      <p:ext uri="{BB962C8B-B14F-4D97-AF65-F5344CB8AC3E}">
        <p14:creationId xmlns:p14="http://schemas.microsoft.com/office/powerpoint/2010/main" val="3788174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829150AB-A22D-484D-9F83-ADD32B237461}" type="slidenum">
              <a:rPr lang="ru-RU"/>
              <a:pPr/>
              <a:t>‹Nr.›</a:t>
            </a:fld>
            <a:endParaRPr lang="ru-RU"/>
          </a:p>
        </p:txBody>
      </p:sp>
    </p:spTree>
    <p:extLst>
      <p:ext uri="{BB962C8B-B14F-4D97-AF65-F5344CB8AC3E}">
        <p14:creationId xmlns:p14="http://schemas.microsoft.com/office/powerpoint/2010/main" val="1251783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C0543D6C-2DDB-439E-ABBD-CA7FB8F8F6B9}" type="slidenum">
              <a:rPr lang="ru-RU"/>
              <a:pPr/>
              <a:t>‹Nr.›</a:t>
            </a:fld>
            <a:endParaRPr lang="ru-RU"/>
          </a:p>
        </p:txBody>
      </p:sp>
    </p:spTree>
    <p:extLst>
      <p:ext uri="{BB962C8B-B14F-4D97-AF65-F5344CB8AC3E}">
        <p14:creationId xmlns:p14="http://schemas.microsoft.com/office/powerpoint/2010/main" val="1481420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974F59E7-6483-47FB-A031-02C5ECA93817}" type="slidenum">
              <a:rPr lang="ru-RU"/>
              <a:pPr/>
              <a:t>‹Nr.›</a:t>
            </a:fld>
            <a:endParaRPr lang="ru-RU"/>
          </a:p>
        </p:txBody>
      </p:sp>
    </p:spTree>
    <p:extLst>
      <p:ext uri="{BB962C8B-B14F-4D97-AF65-F5344CB8AC3E}">
        <p14:creationId xmlns:p14="http://schemas.microsoft.com/office/powerpoint/2010/main" val="291516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213198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029CB81F-8791-4E98-8A7E-328A8D064C3A}" type="slidenum">
              <a:rPr lang="ru-RU"/>
              <a:pPr/>
              <a:t>‹Nr.›</a:t>
            </a:fld>
            <a:endParaRPr lang="ru-RU"/>
          </a:p>
        </p:txBody>
      </p:sp>
    </p:spTree>
    <p:extLst>
      <p:ext uri="{BB962C8B-B14F-4D97-AF65-F5344CB8AC3E}">
        <p14:creationId xmlns:p14="http://schemas.microsoft.com/office/powerpoint/2010/main" val="1019427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9EDC51A6-5934-4DF4-B199-8F89EE221D95}" type="slidenum">
              <a:rPr lang="ru-RU"/>
              <a:pPr/>
              <a:t>‹Nr.›</a:t>
            </a:fld>
            <a:endParaRPr lang="ru-RU"/>
          </a:p>
        </p:txBody>
      </p:sp>
    </p:spTree>
    <p:extLst>
      <p:ext uri="{BB962C8B-B14F-4D97-AF65-F5344CB8AC3E}">
        <p14:creationId xmlns:p14="http://schemas.microsoft.com/office/powerpoint/2010/main" val="18583067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30465FB2-82EC-455C-9CAF-939698197BA7}" type="slidenum">
              <a:rPr lang="ru-RU"/>
              <a:pPr/>
              <a:t>‹Nr.›</a:t>
            </a:fld>
            <a:endParaRPr lang="ru-RU"/>
          </a:p>
        </p:txBody>
      </p:sp>
    </p:spTree>
    <p:extLst>
      <p:ext uri="{BB962C8B-B14F-4D97-AF65-F5344CB8AC3E}">
        <p14:creationId xmlns:p14="http://schemas.microsoft.com/office/powerpoint/2010/main" val="8862897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el und vier Inhalte">
    <p:spTree>
      <p:nvGrpSpPr>
        <p:cNvPr id="1" name=""/>
        <p:cNvGrpSpPr/>
        <p:nvPr/>
      </p:nvGrpSpPr>
      <p:grpSpPr>
        <a:xfrm>
          <a:off x="0" y="0"/>
          <a:ext cx="0" cy="0"/>
          <a:chOff x="0" y="0"/>
          <a:chExt cx="0" cy="0"/>
        </a:xfrm>
      </p:grpSpPr>
      <p:sp>
        <p:nvSpPr>
          <p:cNvPr id="2" name="Titel 1"/>
          <p:cNvSpPr>
            <a:spLocks noGrp="1"/>
          </p:cNvSpPr>
          <p:nvPr>
            <p:ph type="title" sz="quarter"/>
          </p:nvPr>
        </p:nvSpPr>
        <p:spPr>
          <a:xfrm>
            <a:off x="457200" y="274638"/>
            <a:ext cx="8229600" cy="1143000"/>
          </a:xfr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457200" y="1600200"/>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57200" y="3938588"/>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Inhaltsplatzhalter 5"/>
          <p:cNvSpPr>
            <a:spLocks noGrp="1"/>
          </p:cNvSpPr>
          <p:nvPr>
            <p:ph sz="quarter" idx="4"/>
          </p:nvPr>
        </p:nvSpPr>
        <p:spPr>
          <a:xfrm>
            <a:off x="4648200" y="3938588"/>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245225"/>
            <a:ext cx="2133600" cy="476250"/>
          </a:xfrm>
        </p:spPr>
        <p:txBody>
          <a:bodyPr/>
          <a:lstStyle>
            <a:lvl1pPr>
              <a:defRPr/>
            </a:lvl1pPr>
          </a:lstStyle>
          <a:p>
            <a:endParaRPr lang="ru-RU"/>
          </a:p>
        </p:txBody>
      </p:sp>
      <p:sp>
        <p:nvSpPr>
          <p:cNvPr id="8" name="Fußzeilenplatzhalter 7"/>
          <p:cNvSpPr>
            <a:spLocks noGrp="1"/>
          </p:cNvSpPr>
          <p:nvPr>
            <p:ph type="ftr" sz="quarter" idx="11"/>
          </p:nvPr>
        </p:nvSpPr>
        <p:spPr>
          <a:xfrm>
            <a:off x="3124200" y="6245225"/>
            <a:ext cx="2895600" cy="476250"/>
          </a:xfrm>
        </p:spPr>
        <p:txBody>
          <a:bodyPr/>
          <a:lstStyle>
            <a:lvl1pPr>
              <a:defRPr/>
            </a:lvl1pPr>
          </a:lstStyle>
          <a:p>
            <a:endParaRPr lang="ru-RU"/>
          </a:p>
        </p:txBody>
      </p:sp>
      <p:sp>
        <p:nvSpPr>
          <p:cNvPr id="9" name="Foliennummernplatzhalter 8"/>
          <p:cNvSpPr>
            <a:spLocks noGrp="1"/>
          </p:cNvSpPr>
          <p:nvPr>
            <p:ph type="sldNum" sz="quarter" idx="12"/>
          </p:nvPr>
        </p:nvSpPr>
        <p:spPr>
          <a:xfrm>
            <a:off x="6553200" y="6245225"/>
            <a:ext cx="2133600" cy="476250"/>
          </a:xfrm>
        </p:spPr>
        <p:txBody>
          <a:bodyPr/>
          <a:lstStyle>
            <a:lvl1pPr>
              <a:defRPr/>
            </a:lvl1pPr>
          </a:lstStyle>
          <a:p>
            <a:fld id="{5DB7A4CF-292A-474B-B7DE-7A81B061F3BC}" type="slidenum">
              <a:rPr lang="ru-RU"/>
              <a:pPr/>
              <a:t>‹Nr.›</a:t>
            </a:fld>
            <a:endParaRPr lang="ru-RU"/>
          </a:p>
        </p:txBody>
      </p:sp>
    </p:spTree>
    <p:extLst>
      <p:ext uri="{BB962C8B-B14F-4D97-AF65-F5344CB8AC3E}">
        <p14:creationId xmlns:p14="http://schemas.microsoft.com/office/powerpoint/2010/main" val="22729161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p:spPr>
        <p:txBody>
          <a:bodyPr/>
          <a:lstStyle/>
          <a:p>
            <a:endParaRPr lang="de-DE"/>
          </a:p>
        </p:txBody>
      </p:sp>
      <p:sp>
        <p:nvSpPr>
          <p:cNvPr id="4" name="Datumsplatzhalter 3"/>
          <p:cNvSpPr>
            <a:spLocks noGrp="1"/>
          </p:cNvSpPr>
          <p:nvPr>
            <p:ph type="dt" sz="half" idx="10"/>
          </p:nvPr>
        </p:nvSpPr>
        <p:spPr>
          <a:xfrm>
            <a:off x="457200" y="6245225"/>
            <a:ext cx="2133600" cy="476250"/>
          </a:xfrm>
        </p:spPr>
        <p:txBody>
          <a:bodyPr/>
          <a:lstStyle>
            <a:lvl1pPr>
              <a:defRPr/>
            </a:lvl1pPr>
          </a:lstStyle>
          <a:p>
            <a:endParaRPr lang="ru-RU"/>
          </a:p>
        </p:txBody>
      </p:sp>
      <p:sp>
        <p:nvSpPr>
          <p:cNvPr id="5" name="Fußzeilenplatzhalter 4"/>
          <p:cNvSpPr>
            <a:spLocks noGrp="1"/>
          </p:cNvSpPr>
          <p:nvPr>
            <p:ph type="ftr" sz="quarter" idx="11"/>
          </p:nvPr>
        </p:nvSpPr>
        <p:spPr>
          <a:xfrm>
            <a:off x="3124200" y="6245225"/>
            <a:ext cx="2895600" cy="476250"/>
          </a:xfrm>
        </p:spPr>
        <p:txBody>
          <a:bodyPr/>
          <a:lstStyle>
            <a:lvl1pPr>
              <a:defRPr/>
            </a:lvl1pPr>
          </a:lstStyle>
          <a:p>
            <a:endParaRPr lang="ru-RU"/>
          </a:p>
        </p:txBody>
      </p:sp>
      <p:sp>
        <p:nvSpPr>
          <p:cNvPr id="6" name="Foliennummernplatzhalter 5"/>
          <p:cNvSpPr>
            <a:spLocks noGrp="1"/>
          </p:cNvSpPr>
          <p:nvPr>
            <p:ph type="sldNum" sz="quarter" idx="12"/>
          </p:nvPr>
        </p:nvSpPr>
        <p:spPr>
          <a:xfrm>
            <a:off x="6553200" y="6245225"/>
            <a:ext cx="2133600" cy="476250"/>
          </a:xfrm>
        </p:spPr>
        <p:txBody>
          <a:bodyPr/>
          <a:lstStyle>
            <a:lvl1pPr>
              <a:defRPr/>
            </a:lvl1pPr>
          </a:lstStyle>
          <a:p>
            <a:fld id="{FC3D62B2-2950-427C-BBA2-07CA540BF005}" type="slidenum">
              <a:rPr lang="ru-RU"/>
              <a:pPr/>
              <a:t>‹Nr.›</a:t>
            </a:fld>
            <a:endParaRPr lang="ru-RU"/>
          </a:p>
        </p:txBody>
      </p:sp>
    </p:spTree>
    <p:extLst>
      <p:ext uri="{BB962C8B-B14F-4D97-AF65-F5344CB8AC3E}">
        <p14:creationId xmlns:p14="http://schemas.microsoft.com/office/powerpoint/2010/main" val="6778863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648200" y="3938588"/>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Datumsplatzhalter 5"/>
          <p:cNvSpPr>
            <a:spLocks noGrp="1"/>
          </p:cNvSpPr>
          <p:nvPr>
            <p:ph type="dt" sz="half" idx="10"/>
          </p:nvPr>
        </p:nvSpPr>
        <p:spPr>
          <a:xfrm>
            <a:off x="457200" y="6245225"/>
            <a:ext cx="2133600" cy="476250"/>
          </a:xfrm>
        </p:spPr>
        <p:txBody>
          <a:bodyPr/>
          <a:lstStyle>
            <a:lvl1pPr>
              <a:defRPr/>
            </a:lvl1pPr>
          </a:lstStyle>
          <a:p>
            <a:endParaRPr lang="ru-RU"/>
          </a:p>
        </p:txBody>
      </p:sp>
      <p:sp>
        <p:nvSpPr>
          <p:cNvPr id="7" name="Fußzeilenplatzhalter 6"/>
          <p:cNvSpPr>
            <a:spLocks noGrp="1"/>
          </p:cNvSpPr>
          <p:nvPr>
            <p:ph type="ftr" sz="quarter" idx="11"/>
          </p:nvPr>
        </p:nvSpPr>
        <p:spPr>
          <a:xfrm>
            <a:off x="3124200" y="6245225"/>
            <a:ext cx="2895600" cy="476250"/>
          </a:xfrm>
        </p:spPr>
        <p:txBody>
          <a:bodyPr/>
          <a:lstStyle>
            <a:lvl1pPr>
              <a:defRPr/>
            </a:lvl1pPr>
          </a:lstStyle>
          <a:p>
            <a:endParaRPr lang="ru-RU"/>
          </a:p>
        </p:txBody>
      </p:sp>
      <p:sp>
        <p:nvSpPr>
          <p:cNvPr id="8" name="Foliennummernplatzhalter 7"/>
          <p:cNvSpPr>
            <a:spLocks noGrp="1"/>
          </p:cNvSpPr>
          <p:nvPr>
            <p:ph type="sldNum" sz="quarter" idx="12"/>
          </p:nvPr>
        </p:nvSpPr>
        <p:spPr>
          <a:xfrm>
            <a:off x="6553200" y="6245225"/>
            <a:ext cx="2133600" cy="476250"/>
          </a:xfrm>
        </p:spPr>
        <p:txBody>
          <a:bodyPr/>
          <a:lstStyle>
            <a:lvl1pPr>
              <a:defRPr/>
            </a:lvl1pPr>
          </a:lstStyle>
          <a:p>
            <a:fld id="{232537F5-65C1-4BCD-B675-C86B0C619B97}" type="slidenum">
              <a:rPr lang="ru-RU"/>
              <a:pPr/>
              <a:t>‹Nr.›</a:t>
            </a:fld>
            <a:endParaRPr lang="ru-RU"/>
          </a:p>
        </p:txBody>
      </p:sp>
    </p:spTree>
    <p:extLst>
      <p:ext uri="{BB962C8B-B14F-4D97-AF65-F5344CB8AC3E}">
        <p14:creationId xmlns:p14="http://schemas.microsoft.com/office/powerpoint/2010/main" val="205272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245054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2269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9830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Tree>
    <p:extLst>
      <p:ext uri="{BB962C8B-B14F-4D97-AF65-F5344CB8AC3E}">
        <p14:creationId xmlns:p14="http://schemas.microsoft.com/office/powerpoint/2010/main" val="70634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1110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82858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202618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21" Type="http://schemas.openxmlformats.org/officeDocument/2006/relationships/image" Target="../media/image9.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 Id="rId22" Type="http://schemas.openxmlformats.org/officeDocument/2006/relationships/image" Target="../media/image10.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3.png"/><Relationship Id="rId3" Type="http://schemas.openxmlformats.org/officeDocument/2006/relationships/slideLayout" Target="../slideLayouts/slideLayout14.xml"/><Relationship Id="rId21" Type="http://schemas.openxmlformats.org/officeDocument/2006/relationships/image" Target="../media/image6.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png"/><Relationship Id="rId25" Type="http://schemas.openxmlformats.org/officeDocument/2006/relationships/image" Target="../media/image10.png"/><Relationship Id="rId2" Type="http://schemas.openxmlformats.org/officeDocument/2006/relationships/slideLayout" Target="../slideLayouts/slideLayout13.xml"/><Relationship Id="rId16" Type="http://schemas.openxmlformats.org/officeDocument/2006/relationships/image" Target="../media/image1.png"/><Relationship Id="rId20"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image" Target="../media/image9.png"/><Relationship Id="rId5" Type="http://schemas.openxmlformats.org/officeDocument/2006/relationships/slideLayout" Target="../slideLayouts/slideLayout16.xml"/><Relationship Id="rId15" Type="http://schemas.openxmlformats.org/officeDocument/2006/relationships/theme" Target="../theme/theme2.xml"/><Relationship Id="rId23" Type="http://schemas.openxmlformats.org/officeDocument/2006/relationships/image" Target="../media/image8.png"/><Relationship Id="rId10" Type="http://schemas.openxmlformats.org/officeDocument/2006/relationships/slideLayout" Target="../slideLayouts/slideLayout21.xml"/><Relationship Id="rId19"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6626" name="Picture 2" descr="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0825" y="115888"/>
            <a:ext cx="723900"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27" name="Group 3"/>
          <p:cNvGrpSpPr>
            <a:grpSpLocks/>
          </p:cNvGrpSpPr>
          <p:nvPr userDrawn="1"/>
        </p:nvGrpSpPr>
        <p:grpSpPr bwMode="auto">
          <a:xfrm>
            <a:off x="374650" y="6203950"/>
            <a:ext cx="8229600" cy="387350"/>
            <a:chOff x="236" y="3908"/>
            <a:chExt cx="5184" cy="244"/>
          </a:xfrm>
        </p:grpSpPr>
        <p:pic>
          <p:nvPicPr>
            <p:cNvPr id="26628" name="Picture 4" descr="Flag_Azeri"/>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36" y="3908"/>
              <a:ext cx="376" cy="228"/>
            </a:xfrm>
            <a:prstGeom prst="rect">
              <a:avLst/>
            </a:prstGeom>
            <a:noFill/>
            <a:extLst>
              <a:ext uri="{909E8E84-426E-40DD-AFC4-6F175D3DCCD1}">
                <a14:hiddenFill xmlns:a14="http://schemas.microsoft.com/office/drawing/2010/main">
                  <a:solidFill>
                    <a:srgbClr val="FFFFFF"/>
                  </a:solidFill>
                </a14:hiddenFill>
              </a:ext>
            </a:extLst>
          </p:spPr>
        </p:pic>
        <p:pic>
          <p:nvPicPr>
            <p:cNvPr id="26629" name="Picture 5" descr="Flag_Georgia"/>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030" y="3908"/>
              <a:ext cx="388" cy="237"/>
            </a:xfrm>
            <a:prstGeom prst="rect">
              <a:avLst/>
            </a:prstGeom>
            <a:noFill/>
            <a:extLst>
              <a:ext uri="{909E8E84-426E-40DD-AFC4-6F175D3DCCD1}">
                <a14:hiddenFill xmlns:a14="http://schemas.microsoft.com/office/drawing/2010/main">
                  <a:solidFill>
                    <a:srgbClr val="FFFFFF"/>
                  </a:solidFill>
                </a14:hiddenFill>
              </a:ext>
            </a:extLst>
          </p:spPr>
        </p:pic>
        <p:pic>
          <p:nvPicPr>
            <p:cNvPr id="26630" name="Picture 6" descr="Flag_Moldova"/>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644" y="3908"/>
              <a:ext cx="402" cy="244"/>
            </a:xfrm>
            <a:prstGeom prst="rect">
              <a:avLst/>
            </a:prstGeom>
            <a:noFill/>
            <a:extLst>
              <a:ext uri="{909E8E84-426E-40DD-AFC4-6F175D3DCCD1}">
                <a14:hiddenFill xmlns:a14="http://schemas.microsoft.com/office/drawing/2010/main">
                  <a:solidFill>
                    <a:srgbClr val="FFFFFF"/>
                  </a:solidFill>
                </a14:hiddenFill>
              </a:ext>
            </a:extLst>
          </p:spPr>
        </p:pic>
        <p:pic>
          <p:nvPicPr>
            <p:cNvPr id="26631" name="Picture 7" descr="Flag_Sweden"/>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3261" y="3908"/>
              <a:ext cx="378" cy="228"/>
            </a:xfrm>
            <a:prstGeom prst="rect">
              <a:avLst/>
            </a:prstGeom>
            <a:noFill/>
            <a:extLst>
              <a:ext uri="{909E8E84-426E-40DD-AFC4-6F175D3DCCD1}">
                <a14:hiddenFill xmlns:a14="http://schemas.microsoft.com/office/drawing/2010/main">
                  <a:solidFill>
                    <a:srgbClr val="FFFFFF"/>
                  </a:solidFill>
                </a14:hiddenFill>
              </a:ext>
            </a:extLst>
          </p:spPr>
        </p:pic>
        <p:pic>
          <p:nvPicPr>
            <p:cNvPr id="26632" name="Picture 8" descr="Flag_Ukraine"/>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3856" y="3908"/>
              <a:ext cx="376" cy="228"/>
            </a:xfrm>
            <a:prstGeom prst="rect">
              <a:avLst/>
            </a:prstGeom>
            <a:noFill/>
            <a:extLst>
              <a:ext uri="{909E8E84-426E-40DD-AFC4-6F175D3DCCD1}">
                <a14:hiddenFill xmlns:a14="http://schemas.microsoft.com/office/drawing/2010/main">
                  <a:solidFill>
                    <a:srgbClr val="FFFFFF"/>
                  </a:solidFill>
                </a14:hiddenFill>
              </a:ext>
            </a:extLst>
          </p:spPr>
        </p:pic>
        <p:pic>
          <p:nvPicPr>
            <p:cNvPr id="26633" name="Picture 9" descr="Flag_USA"/>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449" y="3908"/>
              <a:ext cx="378" cy="228"/>
            </a:xfrm>
            <a:prstGeom prst="rect">
              <a:avLst/>
            </a:prstGeom>
            <a:noFill/>
            <a:extLst>
              <a:ext uri="{909E8E84-426E-40DD-AFC4-6F175D3DCCD1}">
                <a14:hiddenFill xmlns:a14="http://schemas.microsoft.com/office/drawing/2010/main">
                  <a:solidFill>
                    <a:srgbClr val="FFFFFF"/>
                  </a:solidFill>
                </a14:hiddenFill>
              </a:ext>
            </a:extLst>
          </p:spPr>
        </p:pic>
        <p:pic>
          <p:nvPicPr>
            <p:cNvPr id="26634" name="Picture 10" descr="Flag_Uzbek"/>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5042" y="3908"/>
              <a:ext cx="378" cy="229"/>
            </a:xfrm>
            <a:prstGeom prst="rect">
              <a:avLst/>
            </a:prstGeom>
            <a:noFill/>
            <a:extLst>
              <a:ext uri="{909E8E84-426E-40DD-AFC4-6F175D3DCCD1}">
                <a14:hiddenFill xmlns:a14="http://schemas.microsoft.com/office/drawing/2010/main">
                  <a:solidFill>
                    <a:srgbClr val="FFFFFF"/>
                  </a:solidFill>
                </a14:hiddenFill>
              </a:ext>
            </a:extLst>
          </p:spPr>
        </p:pic>
        <p:pic>
          <p:nvPicPr>
            <p:cNvPr id="26635" name="Picture 11" descr="Flag_Canada"/>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839" y="3908"/>
              <a:ext cx="376" cy="228"/>
            </a:xfrm>
            <a:prstGeom prst="rect">
              <a:avLst/>
            </a:prstGeom>
            <a:noFill/>
            <a:extLst>
              <a:ext uri="{909E8E84-426E-40DD-AFC4-6F175D3DCCD1}">
                <a14:hiddenFill xmlns:a14="http://schemas.microsoft.com/office/drawing/2010/main">
                  <a:solidFill>
                    <a:srgbClr val="FFFFFF"/>
                  </a:solidFill>
                </a14:hiddenFill>
              </a:ext>
            </a:extLst>
          </p:spPr>
        </p:pic>
        <p:pic>
          <p:nvPicPr>
            <p:cNvPr id="26636" name="Picture 12" descr="Flag_EU"/>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1436" y="3908"/>
              <a:ext cx="376" cy="229"/>
            </a:xfrm>
            <a:prstGeom prst="rect">
              <a:avLst/>
            </a:prstGeom>
            <a:noFill/>
            <a:extLst>
              <a:ext uri="{909E8E84-426E-40DD-AFC4-6F175D3DCCD1}">
                <a14:hiddenFill xmlns:a14="http://schemas.microsoft.com/office/drawing/2010/main">
                  <a:solidFill>
                    <a:srgbClr val="FFFFFF"/>
                  </a:solidFill>
                </a14:hiddenFill>
              </a:ext>
            </a:extLst>
          </p:spPr>
        </p:pic>
      </p:grpSp>
      <p:sp>
        <p:nvSpPr>
          <p:cNvPr id="26637" name="Line 13"/>
          <p:cNvSpPr>
            <a:spLocks noChangeShapeType="1"/>
          </p:cNvSpPr>
          <p:nvPr userDrawn="1"/>
        </p:nvSpPr>
        <p:spPr bwMode="auto">
          <a:xfrm>
            <a:off x="373063" y="6021388"/>
            <a:ext cx="8208962" cy="0"/>
          </a:xfrm>
          <a:prstGeom prst="line">
            <a:avLst/>
          </a:prstGeom>
          <a:noFill/>
          <a:ln w="57150" cmpd="thinThick">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6963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696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696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6963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199AB00-4BAC-4ABF-856B-A994F6DA1FDD}" type="slidenum">
              <a:rPr lang="ru-RU"/>
              <a:pPr/>
              <a:t>‹Nr.›</a:t>
            </a:fld>
            <a:endParaRPr lang="ru-RU"/>
          </a:p>
        </p:txBody>
      </p:sp>
      <p:pic>
        <p:nvPicPr>
          <p:cNvPr id="69639" name="Picture 7" descr="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115888"/>
            <a:ext cx="723900"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9640" name="Group 8"/>
          <p:cNvGrpSpPr>
            <a:grpSpLocks/>
          </p:cNvGrpSpPr>
          <p:nvPr userDrawn="1"/>
        </p:nvGrpSpPr>
        <p:grpSpPr bwMode="auto">
          <a:xfrm>
            <a:off x="374650" y="6203950"/>
            <a:ext cx="8229600" cy="387350"/>
            <a:chOff x="236" y="3908"/>
            <a:chExt cx="5184" cy="244"/>
          </a:xfrm>
        </p:grpSpPr>
        <p:pic>
          <p:nvPicPr>
            <p:cNvPr id="69641" name="Picture 9" descr="Flag_Azeri"/>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36" y="3908"/>
              <a:ext cx="376" cy="228"/>
            </a:xfrm>
            <a:prstGeom prst="rect">
              <a:avLst/>
            </a:prstGeom>
            <a:noFill/>
            <a:extLst>
              <a:ext uri="{909E8E84-426E-40DD-AFC4-6F175D3DCCD1}">
                <a14:hiddenFill xmlns:a14="http://schemas.microsoft.com/office/drawing/2010/main">
                  <a:solidFill>
                    <a:srgbClr val="FFFFFF"/>
                  </a:solidFill>
                </a14:hiddenFill>
              </a:ext>
            </a:extLst>
          </p:spPr>
        </p:pic>
        <p:pic>
          <p:nvPicPr>
            <p:cNvPr id="69642" name="Picture 10" descr="Flag_Georgia"/>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2030" y="3908"/>
              <a:ext cx="388" cy="237"/>
            </a:xfrm>
            <a:prstGeom prst="rect">
              <a:avLst/>
            </a:prstGeom>
            <a:noFill/>
            <a:extLst>
              <a:ext uri="{909E8E84-426E-40DD-AFC4-6F175D3DCCD1}">
                <a14:hiddenFill xmlns:a14="http://schemas.microsoft.com/office/drawing/2010/main">
                  <a:solidFill>
                    <a:srgbClr val="FFFFFF"/>
                  </a:solidFill>
                </a14:hiddenFill>
              </a:ext>
            </a:extLst>
          </p:spPr>
        </p:pic>
        <p:pic>
          <p:nvPicPr>
            <p:cNvPr id="69643" name="Picture 11" descr="Flag_Moldova"/>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2644" y="3908"/>
              <a:ext cx="402" cy="244"/>
            </a:xfrm>
            <a:prstGeom prst="rect">
              <a:avLst/>
            </a:prstGeom>
            <a:noFill/>
            <a:extLst>
              <a:ext uri="{909E8E84-426E-40DD-AFC4-6F175D3DCCD1}">
                <a14:hiddenFill xmlns:a14="http://schemas.microsoft.com/office/drawing/2010/main">
                  <a:solidFill>
                    <a:srgbClr val="FFFFFF"/>
                  </a:solidFill>
                </a14:hiddenFill>
              </a:ext>
            </a:extLst>
          </p:spPr>
        </p:pic>
        <p:pic>
          <p:nvPicPr>
            <p:cNvPr id="69644" name="Picture 12" descr="Flag_Sweden"/>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3261" y="3908"/>
              <a:ext cx="378" cy="228"/>
            </a:xfrm>
            <a:prstGeom prst="rect">
              <a:avLst/>
            </a:prstGeom>
            <a:noFill/>
            <a:extLst>
              <a:ext uri="{909E8E84-426E-40DD-AFC4-6F175D3DCCD1}">
                <a14:hiddenFill xmlns:a14="http://schemas.microsoft.com/office/drawing/2010/main">
                  <a:solidFill>
                    <a:srgbClr val="FFFFFF"/>
                  </a:solidFill>
                </a14:hiddenFill>
              </a:ext>
            </a:extLst>
          </p:spPr>
        </p:pic>
        <p:pic>
          <p:nvPicPr>
            <p:cNvPr id="69645" name="Picture 13" descr="Flag_Ukraine"/>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3856" y="3908"/>
              <a:ext cx="376" cy="228"/>
            </a:xfrm>
            <a:prstGeom prst="rect">
              <a:avLst/>
            </a:prstGeom>
            <a:noFill/>
            <a:extLst>
              <a:ext uri="{909E8E84-426E-40DD-AFC4-6F175D3DCCD1}">
                <a14:hiddenFill xmlns:a14="http://schemas.microsoft.com/office/drawing/2010/main">
                  <a:solidFill>
                    <a:srgbClr val="FFFFFF"/>
                  </a:solidFill>
                </a14:hiddenFill>
              </a:ext>
            </a:extLst>
          </p:spPr>
        </p:pic>
        <p:pic>
          <p:nvPicPr>
            <p:cNvPr id="69646" name="Picture 14" descr="Flag_USA"/>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4449" y="3908"/>
              <a:ext cx="378" cy="228"/>
            </a:xfrm>
            <a:prstGeom prst="rect">
              <a:avLst/>
            </a:prstGeom>
            <a:noFill/>
            <a:extLst>
              <a:ext uri="{909E8E84-426E-40DD-AFC4-6F175D3DCCD1}">
                <a14:hiddenFill xmlns:a14="http://schemas.microsoft.com/office/drawing/2010/main">
                  <a:solidFill>
                    <a:srgbClr val="FFFFFF"/>
                  </a:solidFill>
                </a14:hiddenFill>
              </a:ext>
            </a:extLst>
          </p:spPr>
        </p:pic>
        <p:pic>
          <p:nvPicPr>
            <p:cNvPr id="69647" name="Picture 15" descr="Flag_Uzbek"/>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5042" y="3908"/>
              <a:ext cx="378" cy="229"/>
            </a:xfrm>
            <a:prstGeom prst="rect">
              <a:avLst/>
            </a:prstGeom>
            <a:noFill/>
            <a:extLst>
              <a:ext uri="{909E8E84-426E-40DD-AFC4-6F175D3DCCD1}">
                <a14:hiddenFill xmlns:a14="http://schemas.microsoft.com/office/drawing/2010/main">
                  <a:solidFill>
                    <a:srgbClr val="FFFFFF"/>
                  </a:solidFill>
                </a14:hiddenFill>
              </a:ext>
            </a:extLst>
          </p:spPr>
        </p:pic>
        <p:pic>
          <p:nvPicPr>
            <p:cNvPr id="69648" name="Picture 16" descr="Flag_Canada"/>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839" y="3908"/>
              <a:ext cx="376" cy="228"/>
            </a:xfrm>
            <a:prstGeom prst="rect">
              <a:avLst/>
            </a:prstGeom>
            <a:noFill/>
            <a:extLst>
              <a:ext uri="{909E8E84-426E-40DD-AFC4-6F175D3DCCD1}">
                <a14:hiddenFill xmlns:a14="http://schemas.microsoft.com/office/drawing/2010/main">
                  <a:solidFill>
                    <a:srgbClr val="FFFFFF"/>
                  </a:solidFill>
                </a14:hiddenFill>
              </a:ext>
            </a:extLst>
          </p:spPr>
        </p:pic>
        <p:pic>
          <p:nvPicPr>
            <p:cNvPr id="69649" name="Picture 17" descr="Flag_EU"/>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1436" y="3908"/>
              <a:ext cx="376" cy="229"/>
            </a:xfrm>
            <a:prstGeom prst="rect">
              <a:avLst/>
            </a:prstGeom>
            <a:noFill/>
            <a:extLst>
              <a:ext uri="{909E8E84-426E-40DD-AFC4-6F175D3DCCD1}">
                <a14:hiddenFill xmlns:a14="http://schemas.microsoft.com/office/drawing/2010/main">
                  <a:solidFill>
                    <a:srgbClr val="FFFFFF"/>
                  </a:solidFill>
                </a14:hiddenFill>
              </a:ext>
            </a:extLst>
          </p:spPr>
        </p:pic>
      </p:grpSp>
      <p:sp>
        <p:nvSpPr>
          <p:cNvPr id="69650" name="Line 18"/>
          <p:cNvSpPr>
            <a:spLocks noChangeShapeType="1"/>
          </p:cNvSpPr>
          <p:nvPr userDrawn="1"/>
        </p:nvSpPr>
        <p:spPr bwMode="auto">
          <a:xfrm>
            <a:off x="373063" y="6021388"/>
            <a:ext cx="8208962" cy="0"/>
          </a:xfrm>
          <a:prstGeom prst="line">
            <a:avLst/>
          </a:prstGeom>
          <a:noFill/>
          <a:ln w="57150" cmpd="thinThick">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www.stcu.int/cis/grant/ISTC/"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hyperlink" Target="http://www.istc.ru/ISTC/sc.nsf/08b98004be18ae4dc325703a003af68d/8332c98bf4e94445c32572c600249e97/$FILE/Joint%20proposals%20(E).doc"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6.wmf"/><Relationship Id="rId2" Type="http://schemas.openxmlformats.org/officeDocument/2006/relationships/image" Target="../media/image11.png"/><Relationship Id="rId1" Type="http://schemas.openxmlformats.org/officeDocument/2006/relationships/slideLayout" Target="../slideLayouts/slideLayout23.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hyperlink" Target="http://www.stcu.int/" TargetMode="External"/><Relationship Id="rId2" Type="http://schemas.openxmlformats.org/officeDocument/2006/relationships/hyperlink" Target="mailto:stcu@stcu.int" TargetMode="External"/><Relationship Id="rId1" Type="http://schemas.openxmlformats.org/officeDocument/2006/relationships/slideLayout" Target="../slideLayouts/slideLayout25.xml"/><Relationship Id="rId5" Type="http://schemas.openxmlformats.org/officeDocument/2006/relationships/image" Target="../media/image18.jpeg"/><Relationship Id="rId4" Type="http://schemas.openxmlformats.org/officeDocument/2006/relationships/image" Target="../media/image1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4047EAEE-9487-4F27-AEF0-908C13A247B7}" type="slidenum">
              <a:rPr lang="ru-RU"/>
              <a:pPr/>
              <a:t>1</a:t>
            </a:fld>
            <a:endParaRPr lang="ru-RU"/>
          </a:p>
        </p:txBody>
      </p:sp>
      <p:sp>
        <p:nvSpPr>
          <p:cNvPr id="4098" name="Rectangle 2"/>
          <p:cNvSpPr>
            <a:spLocks noChangeArrowheads="1"/>
          </p:cNvSpPr>
          <p:nvPr/>
        </p:nvSpPr>
        <p:spPr bwMode="auto">
          <a:xfrm>
            <a:off x="1116013" y="620713"/>
            <a:ext cx="741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a:solidFill>
                  <a:schemeClr val="tx2"/>
                </a:solidFill>
              </a:rPr>
              <a:t>Science and Technology Center in Ukraine (STCU)</a:t>
            </a:r>
            <a:endParaRPr lang="uk-UA" sz="2000" b="1">
              <a:solidFill>
                <a:schemeClr val="tx2"/>
              </a:solidFill>
            </a:endParaRPr>
          </a:p>
        </p:txBody>
      </p:sp>
      <p:sp>
        <p:nvSpPr>
          <p:cNvPr id="4099" name="Rectangle 3"/>
          <p:cNvSpPr>
            <a:spLocks noGrp="1" noChangeArrowheads="1"/>
          </p:cNvSpPr>
          <p:nvPr>
            <p:ph type="ctrTitle"/>
          </p:nvPr>
        </p:nvSpPr>
        <p:spPr>
          <a:xfrm>
            <a:off x="700088" y="1724025"/>
            <a:ext cx="7831137" cy="2674938"/>
          </a:xfrm>
          <a:noFill/>
          <a:ln/>
        </p:spPr>
        <p:txBody>
          <a:bodyPr/>
          <a:lstStyle/>
          <a:p>
            <a:r>
              <a:rPr lang="en-US" sz="2000" b="1" i="1"/>
              <a:t>Overview - Ukraine: </a:t>
            </a:r>
            <a:br>
              <a:rPr lang="en-US" sz="2000" b="1" i="1"/>
            </a:br>
            <a:r>
              <a:rPr lang="en-US" sz="2000" b="1" i="1"/>
              <a:t>NPP’s &amp; Electricity Production</a:t>
            </a:r>
            <a:br>
              <a:rPr lang="en-US" sz="2000" b="1" i="1"/>
            </a:br>
            <a:r>
              <a:rPr lang="en-US" sz="2000" b="1" i="1"/>
              <a:t>Research Institutions (SAM Area)</a:t>
            </a:r>
            <a:r>
              <a:rPr lang="en-US" sz="2000" i="1"/>
              <a:t> </a:t>
            </a:r>
            <a:br>
              <a:rPr lang="en-US" sz="2000" i="1"/>
            </a:br>
            <a:r>
              <a:rPr lang="en-GB" sz="2400" b="1" i="1">
                <a:effectLst>
                  <a:outerShdw blurRad="38100" dist="38100" dir="2700000" algn="tl">
                    <a:srgbClr val="C0C0C0"/>
                  </a:outerShdw>
                </a:effectLst>
              </a:rPr>
              <a:t>Overview of the SAM STCU list of projects and state of play</a:t>
            </a:r>
            <a:r>
              <a:rPr lang="ru-RU" sz="2400"/>
              <a:t> </a:t>
            </a:r>
            <a:r>
              <a:rPr lang="en-US" sz="2400" b="1" i="1">
                <a:solidFill>
                  <a:schemeClr val="tx1"/>
                </a:solidFill>
                <a:effectLst>
                  <a:outerShdw blurRad="38100" dist="38100" dir="2700000" algn="tl">
                    <a:srgbClr val="C0C0C0"/>
                  </a:outerShdw>
                </a:effectLst>
              </a:rPr>
              <a:t/>
            </a:r>
            <a:br>
              <a:rPr lang="en-US" sz="2400" b="1" i="1">
                <a:solidFill>
                  <a:schemeClr val="tx1"/>
                </a:solidFill>
                <a:effectLst>
                  <a:outerShdw blurRad="38100" dist="38100" dir="2700000" algn="tl">
                    <a:srgbClr val="C0C0C0"/>
                  </a:outerShdw>
                </a:effectLst>
              </a:rPr>
            </a:br>
            <a:r>
              <a:rPr lang="en-US" sz="2400" b="1" i="1">
                <a:solidFill>
                  <a:schemeClr val="tx1"/>
                </a:solidFill>
                <a:effectLst>
                  <a:outerShdw blurRad="38100" dist="38100" dir="2700000" algn="tl">
                    <a:srgbClr val="C0C0C0"/>
                  </a:outerShdw>
                </a:effectLst>
              </a:rPr>
              <a:t> </a:t>
            </a:r>
            <a:r>
              <a:rPr lang="en-US" sz="2000" i="1"/>
              <a:t>ISTC/STCU procedures for joint R&amp;D projects; </a:t>
            </a:r>
            <a:br>
              <a:rPr lang="en-US" sz="2000" i="1"/>
            </a:br>
            <a:r>
              <a:rPr lang="en-US" sz="2000" i="1"/>
              <a:t/>
            </a:r>
            <a:br>
              <a:rPr lang="en-US" sz="2000" i="1"/>
            </a:br>
            <a:r>
              <a:rPr lang="en-US" sz="2000" i="1"/>
              <a:t> STCU/NASU </a:t>
            </a:r>
            <a:r>
              <a:rPr lang="ru-RU" sz="2000" i="1"/>
              <a:t>Targeted R&amp;D Initiative</a:t>
            </a:r>
            <a:r>
              <a:rPr lang="en-US" sz="2000"/>
              <a:t>.</a:t>
            </a:r>
            <a:r>
              <a:rPr lang="en-US" sz="2400"/>
              <a:t> </a:t>
            </a:r>
            <a:endParaRPr lang="uk-UA" sz="2400"/>
          </a:p>
        </p:txBody>
      </p:sp>
      <p:sp>
        <p:nvSpPr>
          <p:cNvPr id="4100" name="Rectangle 4"/>
          <p:cNvSpPr>
            <a:spLocks noGrp="1" noChangeArrowheads="1"/>
          </p:cNvSpPr>
          <p:nvPr>
            <p:ph type="subTitle" idx="1"/>
          </p:nvPr>
        </p:nvSpPr>
        <p:spPr>
          <a:xfrm>
            <a:off x="2763838" y="4991100"/>
            <a:ext cx="3933825" cy="808038"/>
          </a:xfrm>
          <a:noFill/>
          <a:ln/>
        </p:spPr>
        <p:txBody>
          <a:bodyPr/>
          <a:lstStyle/>
          <a:p>
            <a:r>
              <a:rPr lang="en-US" sz="3000" i="1"/>
              <a:t>March 2008</a:t>
            </a:r>
          </a:p>
          <a:p>
            <a:r>
              <a:rPr lang="en-US" sz="2000"/>
              <a:t>(Budapest)</a:t>
            </a:r>
            <a:endParaRPr lang="uk-UA" sz="20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sz="3600"/>
              <a:t>Upcoming SAM STCU proposals</a:t>
            </a:r>
            <a:br>
              <a:rPr lang="en-US" sz="3600"/>
            </a:br>
            <a:endParaRPr lang="ru-RU" sz="2400"/>
          </a:p>
        </p:txBody>
      </p:sp>
      <p:sp>
        <p:nvSpPr>
          <p:cNvPr id="161795" name="Rectangle 3"/>
          <p:cNvSpPr>
            <a:spLocks noGrp="1" noChangeArrowheads="1"/>
          </p:cNvSpPr>
          <p:nvPr>
            <p:ph type="body" idx="1"/>
          </p:nvPr>
        </p:nvSpPr>
        <p:spPr>
          <a:xfrm>
            <a:off x="268288" y="1439863"/>
            <a:ext cx="8694737" cy="4511675"/>
          </a:xfrm>
        </p:spPr>
        <p:txBody>
          <a:bodyPr/>
          <a:lstStyle/>
          <a:p>
            <a:pPr>
              <a:lnSpc>
                <a:spcPct val="80000"/>
              </a:lnSpc>
              <a:buFontTx/>
              <a:buNone/>
            </a:pPr>
            <a:r>
              <a:rPr lang="en-US" sz="1200" b="1"/>
              <a:t>NN “Numerical and experimental analysis of buried fuel-containing aggregations at 4</a:t>
            </a:r>
            <a:r>
              <a:rPr lang="en-US" sz="1200" b="1" baseline="30000"/>
              <a:t>th</a:t>
            </a:r>
            <a:r>
              <a:rPr lang="en-US" sz="1200" b="1"/>
              <a:t> Unit of Chornobyl’ NPP” </a:t>
            </a:r>
          </a:p>
          <a:p>
            <a:pPr>
              <a:lnSpc>
                <a:spcPct val="80000"/>
              </a:lnSpc>
              <a:buFontTx/>
              <a:buNone/>
            </a:pPr>
            <a:r>
              <a:rPr lang="en-US" sz="1200" b="1"/>
              <a:t>Primary areas: </a:t>
            </a:r>
            <a:r>
              <a:rPr lang="en-US" sz="1200"/>
              <a:t>Analysis and elimination consequences of Chornobyl’ accident</a:t>
            </a:r>
          </a:p>
          <a:p>
            <a:pPr>
              <a:lnSpc>
                <a:spcPct val="80000"/>
              </a:lnSpc>
              <a:buFontTx/>
              <a:buNone/>
            </a:pPr>
            <a:r>
              <a:rPr lang="en-US" sz="1200" b="1"/>
              <a:t>Collaborators: </a:t>
            </a:r>
          </a:p>
          <a:p>
            <a:pPr>
              <a:lnSpc>
                <a:spcPct val="80000"/>
              </a:lnSpc>
              <a:buFontTx/>
              <a:buNone/>
            </a:pPr>
            <a:r>
              <a:rPr lang="en-US" sz="1200" b="1"/>
              <a:t>Leading institution, country: </a:t>
            </a:r>
            <a:r>
              <a:rPr lang="en-US" sz="1200"/>
              <a:t>Dr. V. Krasnov, </a:t>
            </a:r>
            <a:r>
              <a:rPr lang="en-GB" sz="1200"/>
              <a:t>Institute for safety problems of nuclear power plants,</a:t>
            </a:r>
            <a:r>
              <a:rPr lang="ru-RU" sz="1200"/>
              <a:t> </a:t>
            </a:r>
            <a:r>
              <a:rPr lang="en-US" sz="1200"/>
              <a:t>Ukraine;</a:t>
            </a:r>
          </a:p>
          <a:p>
            <a:pPr>
              <a:lnSpc>
                <a:spcPct val="80000"/>
              </a:lnSpc>
              <a:buFontTx/>
              <a:buNone/>
            </a:pPr>
            <a:r>
              <a:rPr lang="en-US" sz="1200" b="1"/>
              <a:t>Requested budget / duration: </a:t>
            </a:r>
            <a:r>
              <a:rPr lang="en-US" sz="1200"/>
              <a:t>unspecified. </a:t>
            </a:r>
          </a:p>
          <a:p>
            <a:pPr>
              <a:lnSpc>
                <a:spcPct val="80000"/>
              </a:lnSpc>
              <a:buFontTx/>
              <a:buNone/>
            </a:pPr>
            <a:r>
              <a:rPr lang="en-US" sz="1200" b="1"/>
              <a:t>Review status: </a:t>
            </a:r>
            <a:r>
              <a:rPr lang="en-US" sz="1200"/>
              <a:t>  FF under development</a:t>
            </a:r>
          </a:p>
          <a:p>
            <a:pPr>
              <a:lnSpc>
                <a:spcPct val="80000"/>
              </a:lnSpc>
              <a:buFontTx/>
              <a:buNone/>
            </a:pPr>
            <a:endParaRPr lang="en-US" sz="1200" b="1"/>
          </a:p>
          <a:p>
            <a:pPr>
              <a:lnSpc>
                <a:spcPct val="80000"/>
              </a:lnSpc>
              <a:buFontTx/>
              <a:buNone/>
            </a:pPr>
            <a:r>
              <a:rPr lang="en-US" sz="1200" b="1"/>
              <a:t>#3511 (continuation) </a:t>
            </a:r>
            <a:r>
              <a:rPr lang="ru-RU" sz="1200" b="1"/>
              <a:t>“</a:t>
            </a:r>
            <a:r>
              <a:rPr lang="en-US" sz="1200" b="1"/>
              <a:t>Development of device and method for gamma-radiation angular distributions measurement under hard radiation conditions</a:t>
            </a:r>
            <a:r>
              <a:rPr lang="ru-RU" sz="1200"/>
              <a:t> </a:t>
            </a:r>
            <a:r>
              <a:rPr lang="ru-RU" sz="1200" b="1"/>
              <a:t>”</a:t>
            </a:r>
            <a:endParaRPr lang="en-US" sz="1200" b="1"/>
          </a:p>
          <a:p>
            <a:pPr>
              <a:lnSpc>
                <a:spcPct val="80000"/>
              </a:lnSpc>
              <a:buFontTx/>
              <a:buNone/>
            </a:pPr>
            <a:r>
              <a:rPr lang="en-US" sz="1200" b="1"/>
              <a:t>	To facilitate angular radiation detector with spectrometer functions combined with more accurate positioning, orientation and data processing systems.</a:t>
            </a:r>
          </a:p>
          <a:p>
            <a:pPr>
              <a:lnSpc>
                <a:spcPct val="80000"/>
              </a:lnSpc>
              <a:buFontTx/>
              <a:buNone/>
            </a:pPr>
            <a:r>
              <a:rPr lang="en-US" sz="1200" b="1"/>
              <a:t>Primary areas: </a:t>
            </a:r>
            <a:r>
              <a:rPr lang="en-US" sz="1200"/>
              <a:t>Analysis and elimination consequences of Chornobyl’ accident </a:t>
            </a:r>
          </a:p>
          <a:p>
            <a:pPr>
              <a:lnSpc>
                <a:spcPct val="80000"/>
              </a:lnSpc>
              <a:buFontTx/>
              <a:buNone/>
            </a:pPr>
            <a:r>
              <a:rPr lang="en-US" sz="1200" b="1"/>
              <a:t>Collaborators</a:t>
            </a:r>
            <a:r>
              <a:rPr lang="en-US" sz="1200"/>
              <a:t>: P. Convert, EDF CIDEN, France</a:t>
            </a:r>
          </a:p>
          <a:p>
            <a:pPr>
              <a:lnSpc>
                <a:spcPct val="80000"/>
              </a:lnSpc>
              <a:buFontTx/>
              <a:buNone/>
            </a:pPr>
            <a:r>
              <a:rPr lang="en-US" sz="1200"/>
              <a:t>		    E. Schmieman, PNNL, USA.</a:t>
            </a:r>
            <a:endParaRPr lang="en-US" sz="1200" b="1"/>
          </a:p>
          <a:p>
            <a:pPr>
              <a:lnSpc>
                <a:spcPct val="80000"/>
              </a:lnSpc>
              <a:buFontTx/>
              <a:buNone/>
            </a:pPr>
            <a:r>
              <a:rPr lang="en-US" sz="1200" b="1"/>
              <a:t>Leading institution, country: </a:t>
            </a:r>
            <a:r>
              <a:rPr lang="ru-RU" sz="1200"/>
              <a:t>National Science Center "Kharkiv Institute of Physics and Technology“</a:t>
            </a:r>
            <a:r>
              <a:rPr lang="en-US" sz="1200"/>
              <a:t>, </a:t>
            </a:r>
            <a:r>
              <a:rPr lang="en-GB" sz="1200"/>
              <a:t>Institute for safety problems of nuclear power plants,</a:t>
            </a:r>
            <a:r>
              <a:rPr lang="ru-RU" sz="1200"/>
              <a:t> </a:t>
            </a:r>
            <a:r>
              <a:rPr lang="en-US" sz="1200"/>
              <a:t>Ukraine;</a:t>
            </a:r>
          </a:p>
          <a:p>
            <a:pPr>
              <a:lnSpc>
                <a:spcPct val="80000"/>
              </a:lnSpc>
              <a:buFontTx/>
              <a:buNone/>
            </a:pPr>
            <a:r>
              <a:rPr lang="en-US" sz="1200" b="1"/>
              <a:t>Requested budget / duration: </a:t>
            </a:r>
            <a:r>
              <a:rPr lang="en-US" sz="1200"/>
              <a:t>unspecified. </a:t>
            </a:r>
          </a:p>
          <a:p>
            <a:pPr>
              <a:lnSpc>
                <a:spcPct val="80000"/>
              </a:lnSpc>
              <a:buFontTx/>
              <a:buNone/>
            </a:pPr>
            <a:r>
              <a:rPr lang="en-US" sz="1200" b="1"/>
              <a:t>Review status: </a:t>
            </a:r>
            <a:r>
              <a:rPr lang="en-US" sz="1200"/>
              <a:t>  FF under development</a:t>
            </a:r>
          </a:p>
          <a:p>
            <a:pPr>
              <a:lnSpc>
                <a:spcPct val="80000"/>
              </a:lnSpc>
              <a:buFontTx/>
              <a:buNone/>
            </a:pPr>
            <a:endParaRPr lang="en-US" sz="1200"/>
          </a:p>
          <a:p>
            <a:pPr>
              <a:lnSpc>
                <a:spcPct val="80000"/>
              </a:lnSpc>
              <a:buFontTx/>
              <a:buNone/>
            </a:pPr>
            <a:r>
              <a:rPr lang="en-US" sz="1200" b="1"/>
              <a:t>#P304 (continuation) “Organisation of the manufacture of CdTe (CdZnTe) radiation detectors”</a:t>
            </a:r>
          </a:p>
          <a:p>
            <a:pPr>
              <a:lnSpc>
                <a:spcPct val="80000"/>
              </a:lnSpc>
              <a:buFontTx/>
              <a:buNone/>
            </a:pPr>
            <a:r>
              <a:rPr lang="en-US" sz="1200" b="1"/>
              <a:t>Primary areas: </a:t>
            </a:r>
            <a:r>
              <a:rPr lang="en-US" sz="1200"/>
              <a:t>Analysis and elimination consequences of Chornobyl’ accident </a:t>
            </a:r>
          </a:p>
          <a:p>
            <a:pPr>
              <a:lnSpc>
                <a:spcPct val="80000"/>
              </a:lnSpc>
              <a:buFontTx/>
              <a:buNone/>
            </a:pPr>
            <a:r>
              <a:rPr lang="en-US" sz="1200" b="1"/>
              <a:t>Collaborators</a:t>
            </a:r>
            <a:r>
              <a:rPr lang="en-US" sz="1200"/>
              <a:t>: Trevor Hayward, CNCP DBERR UK</a:t>
            </a:r>
            <a:endParaRPr lang="en-US" sz="1200" b="1"/>
          </a:p>
          <a:p>
            <a:pPr>
              <a:lnSpc>
                <a:spcPct val="80000"/>
              </a:lnSpc>
              <a:buFontTx/>
              <a:buNone/>
            </a:pPr>
            <a:r>
              <a:rPr lang="en-US" sz="1200" b="1"/>
              <a:t>Leading institution, country: </a:t>
            </a:r>
            <a:r>
              <a:rPr lang="ru-RU" sz="1200"/>
              <a:t>National Science Center "Kharkiv Institute of Physics and Technology</a:t>
            </a:r>
            <a:r>
              <a:rPr lang="en-US" sz="1200"/>
              <a:t>”, Ukraine</a:t>
            </a:r>
          </a:p>
          <a:p>
            <a:pPr>
              <a:lnSpc>
                <a:spcPct val="80000"/>
              </a:lnSpc>
              <a:buFontTx/>
              <a:buNone/>
            </a:pPr>
            <a:r>
              <a:rPr lang="en-US" sz="1200" b="1"/>
              <a:t>Requested budget / duration: </a:t>
            </a:r>
            <a:r>
              <a:rPr lang="en-US" sz="1200"/>
              <a:t>200,000 USD / 2.5 years</a:t>
            </a:r>
          </a:p>
          <a:p>
            <a:pPr>
              <a:lnSpc>
                <a:spcPct val="80000"/>
              </a:lnSpc>
              <a:buFontTx/>
              <a:buNone/>
            </a:pPr>
            <a:r>
              <a:rPr lang="en-US" sz="1200" b="1"/>
              <a:t>Review status: </a:t>
            </a:r>
            <a:r>
              <a:rPr lang="en-US" sz="1200"/>
              <a:t>FF under development</a:t>
            </a:r>
            <a:endParaRPr lang="ru-RU" sz="1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sz="3200"/>
              <a:t>Upcoming SAM STCU proposals</a:t>
            </a:r>
            <a:br>
              <a:rPr lang="en-US" sz="3200"/>
            </a:br>
            <a:r>
              <a:rPr lang="en-US" sz="2000"/>
              <a:t>(cont’d)</a:t>
            </a:r>
            <a:endParaRPr lang="ru-RU" sz="2000"/>
          </a:p>
        </p:txBody>
      </p:sp>
      <p:sp>
        <p:nvSpPr>
          <p:cNvPr id="155651" name="Rectangle 3"/>
          <p:cNvSpPr>
            <a:spLocks noGrp="1" noChangeArrowheads="1"/>
          </p:cNvSpPr>
          <p:nvPr>
            <p:ph type="body" idx="1"/>
          </p:nvPr>
        </p:nvSpPr>
        <p:spPr>
          <a:xfrm>
            <a:off x="239713" y="1600200"/>
            <a:ext cx="8447087" cy="4932363"/>
          </a:xfrm>
        </p:spPr>
        <p:txBody>
          <a:bodyPr/>
          <a:lstStyle/>
          <a:p>
            <a:pPr>
              <a:lnSpc>
                <a:spcPct val="80000"/>
              </a:lnSpc>
              <a:buFontTx/>
              <a:buNone/>
            </a:pPr>
            <a:r>
              <a:rPr lang="en-US" sz="1600" b="1"/>
              <a:t>#  NN   </a:t>
            </a:r>
            <a:r>
              <a:rPr lang="ru-RU" sz="1600" b="1"/>
              <a:t>“</a:t>
            </a:r>
            <a:r>
              <a:rPr lang="en-US" sz="1400" b="1"/>
              <a:t>Development of method and device for radioecological monitoring of unevenly contaminated soil</a:t>
            </a:r>
            <a:r>
              <a:rPr lang="ru-RU" sz="1600" b="1"/>
              <a:t>”</a:t>
            </a:r>
            <a:r>
              <a:rPr lang="en-US" sz="1600" b="1"/>
              <a:t> </a:t>
            </a:r>
          </a:p>
          <a:p>
            <a:pPr>
              <a:lnSpc>
                <a:spcPct val="80000"/>
              </a:lnSpc>
              <a:buFontTx/>
              <a:buNone/>
            </a:pPr>
            <a:r>
              <a:rPr lang="en-US" sz="1600" b="1"/>
              <a:t>           </a:t>
            </a:r>
            <a:r>
              <a:rPr lang="en-US" sz="1400" b="1"/>
              <a:t>Borehole spectrometer – development of method and device for measurement of gamma-radiation angular distribution and spectra for every depth inside the borehole</a:t>
            </a:r>
            <a:r>
              <a:rPr lang="ru-RU" sz="1400"/>
              <a:t> </a:t>
            </a:r>
            <a:endParaRPr lang="en-US" sz="1400" b="1"/>
          </a:p>
          <a:p>
            <a:pPr>
              <a:lnSpc>
                <a:spcPct val="80000"/>
              </a:lnSpc>
              <a:buFontTx/>
              <a:buNone/>
            </a:pPr>
            <a:endParaRPr lang="ru-RU" sz="1400" b="1"/>
          </a:p>
          <a:p>
            <a:pPr>
              <a:lnSpc>
                <a:spcPct val="80000"/>
              </a:lnSpc>
              <a:buFontTx/>
              <a:buNone/>
            </a:pPr>
            <a:r>
              <a:rPr lang="en-US" sz="1400" b="1"/>
              <a:t>Primary areas: </a:t>
            </a:r>
            <a:r>
              <a:rPr lang="en-US" sz="1400"/>
              <a:t>Analysis and elimination consequences of Chornobyl’ accident </a:t>
            </a:r>
          </a:p>
          <a:p>
            <a:pPr>
              <a:lnSpc>
                <a:spcPct val="80000"/>
              </a:lnSpc>
              <a:buFontTx/>
              <a:buNone/>
            </a:pPr>
            <a:r>
              <a:rPr lang="en-US" sz="1400" b="1"/>
              <a:t>Collaborators</a:t>
            </a:r>
            <a:r>
              <a:rPr lang="en-US" sz="1400"/>
              <a:t>: Not identified so far, but foreign colleagues are welcomed.</a:t>
            </a:r>
            <a:endParaRPr lang="en-US" sz="1400" b="1"/>
          </a:p>
          <a:p>
            <a:pPr>
              <a:lnSpc>
                <a:spcPct val="80000"/>
              </a:lnSpc>
              <a:buFontTx/>
              <a:buNone/>
            </a:pPr>
            <a:r>
              <a:rPr lang="en-US" sz="1400" b="1"/>
              <a:t>Leading institution, country: </a:t>
            </a:r>
            <a:r>
              <a:rPr lang="en-GB" sz="1400"/>
              <a:t>Institute for safety problems of nuclear power plants;</a:t>
            </a:r>
            <a:r>
              <a:rPr lang="ru-RU" sz="1400"/>
              <a:t> </a:t>
            </a:r>
            <a:r>
              <a:rPr lang="en-US" sz="1400"/>
              <a:t>NSC “KIPT”, Ukraine</a:t>
            </a:r>
          </a:p>
          <a:p>
            <a:pPr>
              <a:lnSpc>
                <a:spcPct val="80000"/>
              </a:lnSpc>
              <a:buFontTx/>
              <a:buNone/>
            </a:pPr>
            <a:r>
              <a:rPr lang="en-US" sz="1400" b="1"/>
              <a:t>Requested budget / duration: </a:t>
            </a:r>
            <a:r>
              <a:rPr lang="en-US" sz="1400"/>
              <a:t>unspecified. </a:t>
            </a:r>
          </a:p>
          <a:p>
            <a:pPr>
              <a:lnSpc>
                <a:spcPct val="80000"/>
              </a:lnSpc>
              <a:buFontTx/>
              <a:buNone/>
            </a:pPr>
            <a:r>
              <a:rPr lang="en-US" sz="1400" b="1"/>
              <a:t>Review status: </a:t>
            </a:r>
            <a:r>
              <a:rPr lang="en-US" sz="1400"/>
              <a:t>To be submitted, not registered yet, FF under development</a:t>
            </a:r>
          </a:p>
          <a:p>
            <a:pPr>
              <a:lnSpc>
                <a:spcPct val="80000"/>
              </a:lnSpc>
              <a:buFontTx/>
              <a:buNone/>
            </a:pPr>
            <a:endParaRPr lang="en-US" sz="1400"/>
          </a:p>
          <a:p>
            <a:pPr>
              <a:lnSpc>
                <a:spcPct val="80000"/>
              </a:lnSpc>
              <a:buFontTx/>
              <a:buNone/>
            </a:pPr>
            <a:r>
              <a:rPr lang="en-US" sz="1600" b="1"/>
              <a:t># NN “</a:t>
            </a:r>
            <a:r>
              <a:rPr lang="en-US" sz="1400" b="1"/>
              <a:t>Development of optimum scheme of radioactive wastes conditioning of Ukraine NPP for their subsequent safe storage and burial</a:t>
            </a:r>
            <a:r>
              <a:rPr lang="en-US" sz="1600" b="1"/>
              <a:t>”</a:t>
            </a:r>
          </a:p>
          <a:p>
            <a:pPr>
              <a:lnSpc>
                <a:spcPct val="80000"/>
              </a:lnSpc>
              <a:buFontTx/>
              <a:buNone/>
            </a:pPr>
            <a:endParaRPr lang="en-US" sz="900" b="1"/>
          </a:p>
          <a:p>
            <a:pPr>
              <a:lnSpc>
                <a:spcPct val="80000"/>
              </a:lnSpc>
              <a:buFontTx/>
              <a:buNone/>
            </a:pPr>
            <a:r>
              <a:rPr lang="en-US" sz="1400" b="1"/>
              <a:t>Primary areas: </a:t>
            </a:r>
            <a:r>
              <a:rPr lang="en-US" sz="1400"/>
              <a:t> Analysis and elimination consequences of Chornobyl’ accident </a:t>
            </a:r>
          </a:p>
          <a:p>
            <a:pPr>
              <a:lnSpc>
                <a:spcPct val="80000"/>
              </a:lnSpc>
              <a:buFontTx/>
              <a:buNone/>
            </a:pPr>
            <a:r>
              <a:rPr lang="en-US" sz="1400" b="1"/>
              <a:t>Collaborators</a:t>
            </a:r>
            <a:r>
              <a:rPr lang="en-US" sz="1400"/>
              <a:t>: Not identified so far, but foreign colleagues are welcomed.</a:t>
            </a:r>
            <a:endParaRPr lang="en-US" sz="1400" b="1"/>
          </a:p>
          <a:p>
            <a:pPr>
              <a:lnSpc>
                <a:spcPct val="80000"/>
              </a:lnSpc>
              <a:buFontTx/>
              <a:buNone/>
            </a:pPr>
            <a:r>
              <a:rPr lang="en-US" sz="1400" b="1"/>
              <a:t>Leading institution, country: </a:t>
            </a:r>
            <a:r>
              <a:rPr lang="en-GB" sz="1400"/>
              <a:t>Institute for safety problems of nuclear power plants;</a:t>
            </a:r>
            <a:r>
              <a:rPr lang="ru-RU" sz="1400"/>
              <a:t> </a:t>
            </a:r>
            <a:r>
              <a:rPr lang="en-US" sz="1400"/>
              <a:t>NSC “KIPT”, Ukraine</a:t>
            </a:r>
          </a:p>
          <a:p>
            <a:pPr>
              <a:lnSpc>
                <a:spcPct val="80000"/>
              </a:lnSpc>
              <a:buFontTx/>
              <a:buNone/>
            </a:pPr>
            <a:r>
              <a:rPr lang="en-US" sz="1400" b="1"/>
              <a:t>Requested budget / duration: </a:t>
            </a:r>
            <a:r>
              <a:rPr lang="en-US" sz="1400"/>
              <a:t>unspecified. </a:t>
            </a:r>
          </a:p>
          <a:p>
            <a:pPr>
              <a:lnSpc>
                <a:spcPct val="80000"/>
              </a:lnSpc>
              <a:buFontTx/>
              <a:buNone/>
            </a:pPr>
            <a:r>
              <a:rPr lang="en-US" sz="1400" b="1"/>
              <a:t>Review status: </a:t>
            </a:r>
            <a:r>
              <a:rPr lang="en-US" sz="1400"/>
              <a:t>To be submitted, not registered yet, FF under development</a:t>
            </a:r>
          </a:p>
          <a:p>
            <a:pPr>
              <a:lnSpc>
                <a:spcPct val="80000"/>
              </a:lnSpc>
              <a:buFontTx/>
              <a:buNone/>
            </a:pPr>
            <a:endParaRPr lang="en-US" sz="1400"/>
          </a:p>
          <a:p>
            <a:pPr>
              <a:lnSpc>
                <a:spcPct val="80000"/>
              </a:lnSpc>
            </a:pPr>
            <a:endParaRPr lang="ru-RU" sz="1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457200" y="274638"/>
            <a:ext cx="8229600" cy="866775"/>
          </a:xfrm>
        </p:spPr>
        <p:txBody>
          <a:bodyPr/>
          <a:lstStyle/>
          <a:p>
            <a:r>
              <a:rPr lang="en-US" sz="3600"/>
              <a:t>Last minutes proposals</a:t>
            </a:r>
            <a:br>
              <a:rPr lang="en-US" sz="3600"/>
            </a:br>
            <a:endParaRPr lang="ru-RU" sz="3600"/>
          </a:p>
        </p:txBody>
      </p:sp>
      <p:sp>
        <p:nvSpPr>
          <p:cNvPr id="176131" name="Rectangle 3"/>
          <p:cNvSpPr>
            <a:spLocks noGrp="1" noChangeArrowheads="1"/>
          </p:cNvSpPr>
          <p:nvPr>
            <p:ph type="body" idx="1"/>
          </p:nvPr>
        </p:nvSpPr>
        <p:spPr/>
        <p:txBody>
          <a:bodyPr/>
          <a:lstStyle/>
          <a:p>
            <a:pPr>
              <a:lnSpc>
                <a:spcPct val="80000"/>
              </a:lnSpc>
              <a:buFontTx/>
              <a:buNone/>
            </a:pPr>
            <a:r>
              <a:rPr lang="en-US" sz="1600" b="1"/>
              <a:t>#No </a:t>
            </a:r>
            <a:r>
              <a:rPr lang="en-US" altLang="ja-JP" sz="1600" b="1">
                <a:ea typeface="ＭＳ Ｐゴシック" charset="-128"/>
              </a:rPr>
              <a:t>“A Family of portable radiometers for the complex of mobile radiation control point”</a:t>
            </a:r>
            <a:r>
              <a:rPr lang="en-US" sz="1600" b="1"/>
              <a:t> </a:t>
            </a:r>
          </a:p>
          <a:p>
            <a:pPr>
              <a:lnSpc>
                <a:spcPct val="80000"/>
              </a:lnSpc>
              <a:buFontTx/>
              <a:buNone/>
            </a:pPr>
            <a:r>
              <a:rPr lang="en-US" sz="1600" b="1"/>
              <a:t>	</a:t>
            </a:r>
            <a:r>
              <a:rPr lang="en-US" sz="1400" b="1"/>
              <a:t>- </a:t>
            </a:r>
            <a:r>
              <a:rPr lang="en-US" sz="1400"/>
              <a:t>Gamma- Beta- portable spectrometer based on scinti-photo-diode</a:t>
            </a:r>
          </a:p>
          <a:p>
            <a:pPr>
              <a:lnSpc>
                <a:spcPct val="80000"/>
              </a:lnSpc>
              <a:buFontTx/>
              <a:buNone/>
            </a:pPr>
            <a:r>
              <a:rPr lang="en-US" sz="1600"/>
              <a:t>	</a:t>
            </a:r>
            <a:r>
              <a:rPr lang="en-US" sz="1400"/>
              <a:t>- Alpha- Gamma field radiometer (w/o sample enrichment)</a:t>
            </a:r>
          </a:p>
          <a:p>
            <a:pPr>
              <a:lnSpc>
                <a:spcPct val="80000"/>
              </a:lnSpc>
              <a:buFontTx/>
              <a:buNone/>
            </a:pPr>
            <a:r>
              <a:rPr lang="en-US" sz="1400"/>
              <a:t>	- Emergency dosimeter for gamma-radiation </a:t>
            </a:r>
          </a:p>
          <a:p>
            <a:pPr>
              <a:lnSpc>
                <a:spcPct val="80000"/>
              </a:lnSpc>
              <a:buFontTx/>
              <a:buNone/>
            </a:pPr>
            <a:r>
              <a:rPr lang="en-US" sz="1400"/>
              <a:t>	- Fast neutron detector- dosimeter </a:t>
            </a:r>
          </a:p>
          <a:p>
            <a:pPr>
              <a:lnSpc>
                <a:spcPct val="80000"/>
              </a:lnSpc>
              <a:buFontTx/>
              <a:buNone/>
            </a:pPr>
            <a:r>
              <a:rPr lang="en-US" sz="1400" b="1"/>
              <a:t>Primary areas: </a:t>
            </a:r>
            <a:r>
              <a:rPr lang="en-US" sz="1400"/>
              <a:t>Analysis and elimination consequences of Chornobyl’ accident</a:t>
            </a:r>
            <a:r>
              <a:rPr lang="en-US" altLang="ja-JP" sz="1400">
                <a:ea typeface="ＭＳ Ｐゴシック" charset="-128"/>
              </a:rPr>
              <a:t> </a:t>
            </a:r>
            <a:endParaRPr lang="en-US" sz="1400"/>
          </a:p>
          <a:p>
            <a:pPr>
              <a:lnSpc>
                <a:spcPct val="80000"/>
              </a:lnSpc>
              <a:buFontTx/>
              <a:buNone/>
            </a:pPr>
            <a:r>
              <a:rPr lang="en-US" sz="1400" b="1"/>
              <a:t>Collaborators</a:t>
            </a:r>
            <a:r>
              <a:rPr lang="en-US" sz="1400"/>
              <a:t>: Not identified so far, but foreign colleagues are welcomed.</a:t>
            </a:r>
            <a:endParaRPr lang="en-US" sz="1400" b="1"/>
          </a:p>
          <a:p>
            <a:pPr>
              <a:lnSpc>
                <a:spcPct val="80000"/>
              </a:lnSpc>
              <a:buFontTx/>
              <a:buNone/>
            </a:pPr>
            <a:r>
              <a:rPr lang="en-US" sz="1400" b="1"/>
              <a:t>Leading institution, country: </a:t>
            </a:r>
            <a:r>
              <a:rPr lang="en-US" sz="1400"/>
              <a:t>Institute for Scintillation Materials (ISMA), Kharkiv, Ukraine</a:t>
            </a:r>
          </a:p>
          <a:p>
            <a:pPr>
              <a:lnSpc>
                <a:spcPct val="80000"/>
              </a:lnSpc>
              <a:buFontTx/>
              <a:buNone/>
            </a:pPr>
            <a:r>
              <a:rPr lang="en-US" sz="1400" b="1"/>
              <a:t>Requested budget / duration: </a:t>
            </a:r>
            <a:r>
              <a:rPr lang="en-US" sz="1400"/>
              <a:t>200,000 US $ / 2 years </a:t>
            </a:r>
          </a:p>
          <a:p>
            <a:pPr>
              <a:lnSpc>
                <a:spcPct val="80000"/>
              </a:lnSpc>
              <a:buFontTx/>
              <a:buNone/>
            </a:pPr>
            <a:r>
              <a:rPr lang="en-US" sz="1400" b="1"/>
              <a:t>Review status: </a:t>
            </a:r>
            <a:r>
              <a:rPr lang="en-US" sz="1400"/>
              <a:t>Recently submitted, not registered yet.</a:t>
            </a:r>
          </a:p>
          <a:p>
            <a:pPr>
              <a:lnSpc>
                <a:spcPct val="80000"/>
              </a:lnSpc>
              <a:buFontTx/>
              <a:buNone/>
            </a:pPr>
            <a:endParaRPr lang="en-US" sz="1400"/>
          </a:p>
          <a:p>
            <a:pPr>
              <a:lnSpc>
                <a:spcPct val="80000"/>
              </a:lnSpc>
              <a:buFontTx/>
              <a:buNone/>
            </a:pPr>
            <a:r>
              <a:rPr lang="en-US" sz="1600" b="1"/>
              <a:t># No “Development of the spectrometric portal for the permanent definition of the vehicle (transport) radio emission  around Chornobyl zone” </a:t>
            </a:r>
          </a:p>
          <a:p>
            <a:pPr>
              <a:lnSpc>
                <a:spcPct val="80000"/>
              </a:lnSpc>
              <a:buFontTx/>
              <a:buNone/>
            </a:pPr>
            <a:r>
              <a:rPr lang="en-US" sz="1400" b="1"/>
              <a:t>Primary areas: </a:t>
            </a:r>
            <a:r>
              <a:rPr lang="en-US" sz="1400"/>
              <a:t>Analysis and elimination consequences of Chornobyl’ accident</a:t>
            </a:r>
            <a:r>
              <a:rPr lang="en-US" altLang="ja-JP" sz="1400">
                <a:ea typeface="ＭＳ Ｐゴシック" charset="-128"/>
              </a:rPr>
              <a:t> </a:t>
            </a:r>
            <a:endParaRPr lang="en-US" sz="1400"/>
          </a:p>
          <a:p>
            <a:pPr>
              <a:lnSpc>
                <a:spcPct val="80000"/>
              </a:lnSpc>
              <a:buFontTx/>
              <a:buNone/>
            </a:pPr>
            <a:r>
              <a:rPr lang="en-US" sz="1400" b="1"/>
              <a:t>Collaborators</a:t>
            </a:r>
            <a:r>
              <a:rPr lang="en-US" sz="1400"/>
              <a:t>: Not identified so far, but foreign colleagues are welcomed.</a:t>
            </a:r>
            <a:endParaRPr lang="en-US" sz="1400" b="1"/>
          </a:p>
          <a:p>
            <a:pPr>
              <a:lnSpc>
                <a:spcPct val="80000"/>
              </a:lnSpc>
              <a:buFontTx/>
              <a:buNone/>
            </a:pPr>
            <a:r>
              <a:rPr lang="en-US" sz="1400" b="1"/>
              <a:t>Leading institution, country: </a:t>
            </a:r>
            <a:r>
              <a:rPr lang="en-US" sz="1400"/>
              <a:t>Institute for Scintillation Materials (ISMA), Kharkiv, Ukraine</a:t>
            </a:r>
          </a:p>
          <a:p>
            <a:pPr>
              <a:lnSpc>
                <a:spcPct val="80000"/>
              </a:lnSpc>
              <a:buFontTx/>
              <a:buNone/>
            </a:pPr>
            <a:r>
              <a:rPr lang="en-US" sz="1400" b="1"/>
              <a:t>Requested budget / duration: </a:t>
            </a:r>
            <a:r>
              <a:rPr lang="en-US" sz="1400"/>
              <a:t>250,000 US $ / 2 years </a:t>
            </a:r>
          </a:p>
          <a:p>
            <a:pPr>
              <a:lnSpc>
                <a:spcPct val="80000"/>
              </a:lnSpc>
              <a:buFontTx/>
              <a:buNone/>
            </a:pPr>
            <a:r>
              <a:rPr lang="en-US" sz="1400" b="1"/>
              <a:t>Review status: </a:t>
            </a:r>
            <a:r>
              <a:rPr lang="en-US" sz="1400"/>
              <a:t>Recently submitted, not registered yet.</a:t>
            </a:r>
          </a:p>
          <a:p>
            <a:pPr>
              <a:lnSpc>
                <a:spcPct val="80000"/>
              </a:lnSpc>
            </a:pPr>
            <a:endParaRPr lang="ru-RU" sz="1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en-US" sz="4000"/>
              <a:t>Last minutes proposals</a:t>
            </a:r>
            <a:br>
              <a:rPr lang="en-US" sz="4000"/>
            </a:br>
            <a:r>
              <a:rPr lang="en-US" sz="2400"/>
              <a:t>(cont’d)</a:t>
            </a:r>
            <a:endParaRPr lang="ru-RU" sz="2400"/>
          </a:p>
        </p:txBody>
      </p:sp>
      <p:sp>
        <p:nvSpPr>
          <p:cNvPr id="189443" name="Rectangle 3"/>
          <p:cNvSpPr>
            <a:spLocks noGrp="1" noChangeArrowheads="1"/>
          </p:cNvSpPr>
          <p:nvPr>
            <p:ph type="body" idx="1"/>
          </p:nvPr>
        </p:nvSpPr>
        <p:spPr/>
        <p:txBody>
          <a:bodyPr/>
          <a:lstStyle/>
          <a:p>
            <a:pPr>
              <a:buFontTx/>
              <a:buNone/>
            </a:pPr>
            <a:r>
              <a:rPr lang="en-US" sz="1400" b="1"/>
              <a:t># No “A prognostic modeling of the radio ecological state of the Chornobyl’ region”</a:t>
            </a:r>
          </a:p>
          <a:p>
            <a:pPr>
              <a:buFontTx/>
              <a:buNone/>
            </a:pPr>
            <a:r>
              <a:rPr lang="en-US" sz="1400"/>
              <a:t>The project will be focused on the development of new methodology that is based on the self-organization of the mathematical fields for the search of the model used. </a:t>
            </a:r>
          </a:p>
          <a:p>
            <a:pPr>
              <a:buFontTx/>
              <a:buNone/>
            </a:pPr>
            <a:r>
              <a:rPr lang="en-US" sz="1400" b="1"/>
              <a:t>Primary areas: </a:t>
            </a:r>
            <a:r>
              <a:rPr lang="en-US" sz="1400"/>
              <a:t>Analysis and elimination consequences of Chornobyl’ accident</a:t>
            </a:r>
            <a:r>
              <a:rPr lang="en-US" altLang="ja-JP" sz="1400">
                <a:ea typeface="ＭＳ Ｐゴシック" charset="-128"/>
              </a:rPr>
              <a:t> </a:t>
            </a:r>
            <a:endParaRPr lang="en-US" sz="1400"/>
          </a:p>
          <a:p>
            <a:pPr>
              <a:buFontTx/>
              <a:buNone/>
            </a:pPr>
            <a:r>
              <a:rPr lang="en-US" sz="1400" b="1"/>
              <a:t>Collaborators</a:t>
            </a:r>
            <a:r>
              <a:rPr lang="en-US" sz="1400"/>
              <a:t>: Not identified so far, but foreign colleagues are welcomed.</a:t>
            </a:r>
            <a:endParaRPr lang="en-US" sz="1400" b="1"/>
          </a:p>
          <a:p>
            <a:pPr>
              <a:buFontTx/>
              <a:buNone/>
            </a:pPr>
            <a:r>
              <a:rPr lang="en-US" sz="1400" b="1"/>
              <a:t>Leading institution, country: </a:t>
            </a:r>
            <a:r>
              <a:rPr lang="en-US" sz="1400"/>
              <a:t> NSC “Kharkiv Institute of Physics and Technology”, Kharkiv, Ukraine</a:t>
            </a:r>
          </a:p>
          <a:p>
            <a:pPr>
              <a:buFontTx/>
              <a:buNone/>
            </a:pPr>
            <a:r>
              <a:rPr lang="en-US" sz="1400" b="1"/>
              <a:t>Requested budget / duration: </a:t>
            </a:r>
            <a:r>
              <a:rPr lang="en-US" sz="1400"/>
              <a:t> n/a / 2 years </a:t>
            </a:r>
          </a:p>
          <a:p>
            <a:pPr>
              <a:buFontTx/>
              <a:buNone/>
            </a:pPr>
            <a:r>
              <a:rPr lang="en-US" sz="1400" b="1"/>
              <a:t>Review status: </a:t>
            </a:r>
            <a:r>
              <a:rPr lang="en-US" sz="1400"/>
              <a:t>Recently submitted, not registered yet.</a:t>
            </a:r>
          </a:p>
          <a:p>
            <a:endParaRPr lang="ru-RU"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271588" y="1573213"/>
            <a:ext cx="6850062"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4000"/>
              <a:t>ISTC-STCU </a:t>
            </a:r>
          </a:p>
          <a:p>
            <a:pPr algn="ctr"/>
            <a:r>
              <a:rPr lang="en-US" sz="4000"/>
              <a:t>Administrative Arrangements </a:t>
            </a:r>
          </a:p>
          <a:p>
            <a:pPr algn="ctr"/>
            <a:r>
              <a:rPr lang="en-US" sz="4000"/>
              <a:t>on</a:t>
            </a:r>
          </a:p>
          <a:p>
            <a:pPr algn="ctr"/>
            <a:r>
              <a:rPr lang="en-US" sz="4000"/>
              <a:t> joint R&amp;D projects.</a:t>
            </a:r>
            <a:endParaRPr lang="ru-RU" sz="4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457200" y="274638"/>
            <a:ext cx="8229600" cy="1012825"/>
          </a:xfrm>
        </p:spPr>
        <p:txBody>
          <a:bodyPr/>
          <a:lstStyle/>
          <a:p>
            <a:r>
              <a:rPr lang="en-US" sz="3200"/>
              <a:t>STCU/ISTC Joint Projects</a:t>
            </a:r>
            <a:endParaRPr lang="ru-RU" sz="3200"/>
          </a:p>
        </p:txBody>
      </p:sp>
      <p:sp>
        <p:nvSpPr>
          <p:cNvPr id="137219" name="Rectangle 3"/>
          <p:cNvSpPr>
            <a:spLocks noGrp="1" noChangeArrowheads="1"/>
          </p:cNvSpPr>
          <p:nvPr>
            <p:ph type="body" idx="1"/>
          </p:nvPr>
        </p:nvSpPr>
        <p:spPr>
          <a:xfrm>
            <a:off x="306388" y="1600200"/>
            <a:ext cx="8548687" cy="4232275"/>
          </a:xfrm>
        </p:spPr>
        <p:txBody>
          <a:bodyPr/>
          <a:lstStyle/>
          <a:p>
            <a:pPr>
              <a:lnSpc>
                <a:spcPct val="80000"/>
              </a:lnSpc>
              <a:spcBef>
                <a:spcPct val="40000"/>
              </a:spcBef>
            </a:pPr>
            <a:r>
              <a:rPr lang="en-US" sz="2000" b="1"/>
              <a:t>Background:</a:t>
            </a:r>
          </a:p>
          <a:p>
            <a:pPr>
              <a:lnSpc>
                <a:spcPct val="80000"/>
              </a:lnSpc>
              <a:spcBef>
                <a:spcPct val="40000"/>
              </a:spcBef>
              <a:buFontTx/>
              <a:buNone/>
            </a:pPr>
            <a:r>
              <a:rPr lang="en-US" sz="1800"/>
              <a:t>    -  Historically developed division of skills of knowledge across countries of former Soviet Union and collaboration between Technical Units;</a:t>
            </a:r>
          </a:p>
          <a:p>
            <a:pPr>
              <a:lnSpc>
                <a:spcPct val="80000"/>
              </a:lnSpc>
              <a:spcBef>
                <a:spcPct val="40000"/>
              </a:spcBef>
              <a:buFontTx/>
              <a:buNone/>
            </a:pPr>
            <a:r>
              <a:rPr lang="en-US" sz="1800"/>
              <a:t>    -  Mutual scientific interests, methods and ideas synergy;</a:t>
            </a:r>
          </a:p>
          <a:p>
            <a:pPr>
              <a:lnSpc>
                <a:spcPct val="80000"/>
              </a:lnSpc>
              <a:spcBef>
                <a:spcPct val="40000"/>
              </a:spcBef>
              <a:buFontTx/>
              <a:buNone/>
            </a:pPr>
            <a:r>
              <a:rPr lang="en-US" sz="1800"/>
              <a:t>    -  New linkages building;</a:t>
            </a:r>
          </a:p>
          <a:p>
            <a:pPr>
              <a:lnSpc>
                <a:spcPct val="80000"/>
              </a:lnSpc>
              <a:spcBef>
                <a:spcPct val="40000"/>
              </a:spcBef>
              <a:buFontTx/>
              <a:buNone/>
            </a:pPr>
            <a:r>
              <a:rPr lang="en-US" sz="1800"/>
              <a:t>    - </a:t>
            </a:r>
            <a:r>
              <a:rPr lang="en-US" sz="1800" b="1">
                <a:solidFill>
                  <a:schemeClr val="folHlink"/>
                </a:solidFill>
              </a:rPr>
              <a:t>ISTC</a:t>
            </a:r>
            <a:r>
              <a:rPr lang="en-US" sz="1800">
                <a:solidFill>
                  <a:schemeClr val="folHlink"/>
                </a:solidFill>
              </a:rPr>
              <a:t> </a:t>
            </a:r>
            <a:r>
              <a:rPr lang="en-US" sz="1800"/>
              <a:t>&amp; </a:t>
            </a:r>
            <a:r>
              <a:rPr lang="en-US" sz="1800" b="1">
                <a:solidFill>
                  <a:srgbClr val="D6B460"/>
                </a:solidFill>
              </a:rPr>
              <a:t>STCU</a:t>
            </a:r>
            <a:r>
              <a:rPr lang="en-US" sz="1800" b="1">
                <a:solidFill>
                  <a:srgbClr val="FFD04B"/>
                </a:solidFill>
              </a:rPr>
              <a:t> </a:t>
            </a:r>
            <a:r>
              <a:rPr lang="en-US" sz="1800"/>
              <a:t>- sister organizations having slightly different administrative arrangements and working with distinct recipient countries (</a:t>
            </a:r>
            <a:r>
              <a:rPr lang="en-US" sz="1800">
                <a:solidFill>
                  <a:schemeClr val="folHlink"/>
                </a:solidFill>
              </a:rPr>
              <a:t>Armenia,  Belarus, Georgia, Kazakhstan, Kyrgyzstan Tajikistan, Russian Federation </a:t>
            </a:r>
            <a:r>
              <a:rPr lang="en-US" sz="1800"/>
              <a:t>&amp; </a:t>
            </a:r>
            <a:r>
              <a:rPr lang="en-US" sz="1800">
                <a:solidFill>
                  <a:srgbClr val="D6B460"/>
                </a:solidFill>
              </a:rPr>
              <a:t>Azerbaijan, Georgia, Moldova, Ukraine, Uzbekistan</a:t>
            </a:r>
            <a:r>
              <a:rPr lang="en-US" sz="1800"/>
              <a:t>)</a:t>
            </a:r>
          </a:p>
          <a:p>
            <a:pPr>
              <a:lnSpc>
                <a:spcPct val="80000"/>
              </a:lnSpc>
              <a:spcBef>
                <a:spcPct val="40000"/>
              </a:spcBef>
              <a:buFontTx/>
              <a:buNone/>
            </a:pPr>
            <a:r>
              <a:rPr lang="en-US" sz="1800"/>
              <a:t>    -”Twin proposals” from </a:t>
            </a:r>
            <a:r>
              <a:rPr lang="en-US" sz="1800" b="1">
                <a:solidFill>
                  <a:schemeClr val="folHlink"/>
                </a:solidFill>
              </a:rPr>
              <a:t>ISTC </a:t>
            </a:r>
            <a:r>
              <a:rPr lang="en-US" sz="1800"/>
              <a:t>and </a:t>
            </a:r>
            <a:r>
              <a:rPr lang="en-US" sz="1800" b="1">
                <a:solidFill>
                  <a:srgbClr val="D6B460"/>
                </a:solidFill>
              </a:rPr>
              <a:t>STCU</a:t>
            </a:r>
            <a:r>
              <a:rPr lang="en-US" sz="1800"/>
              <a:t> recipients’ Technical Units;</a:t>
            </a:r>
          </a:p>
          <a:p>
            <a:pPr>
              <a:lnSpc>
                <a:spcPct val="80000"/>
              </a:lnSpc>
              <a:spcBef>
                <a:spcPct val="40000"/>
              </a:spcBef>
            </a:pPr>
            <a:r>
              <a:rPr lang="en-US" sz="2000" b="1"/>
              <a:t>Solution: </a:t>
            </a:r>
          </a:p>
          <a:p>
            <a:pPr algn="ctr">
              <a:lnSpc>
                <a:spcPct val="80000"/>
              </a:lnSpc>
              <a:spcBef>
                <a:spcPct val="40000"/>
              </a:spcBef>
              <a:buFontTx/>
              <a:buNone/>
            </a:pPr>
            <a:r>
              <a:rPr lang="en-US" sz="1800"/>
              <a:t>The </a:t>
            </a:r>
            <a:r>
              <a:rPr lang="en-US" sz="1800" b="1"/>
              <a:t>“Road Map”</a:t>
            </a:r>
            <a:r>
              <a:rPr lang="en-US" sz="1800"/>
              <a:t> for implementing ISTC-STCU Administrative Arrangements on joint R&amp;D projects to </a:t>
            </a:r>
            <a:r>
              <a:rPr lang="ru-RU" sz="1800"/>
              <a:t>streamlin</a:t>
            </a:r>
            <a:r>
              <a:rPr lang="en-US" sz="1800"/>
              <a:t>e </a:t>
            </a:r>
            <a:r>
              <a:rPr lang="ru-RU" sz="1800"/>
              <a:t>procedures and determin</a:t>
            </a:r>
            <a:r>
              <a:rPr lang="en-US" sz="1800"/>
              <a:t>e</a:t>
            </a:r>
            <a:r>
              <a:rPr lang="ru-RU" sz="1800"/>
              <a:t> the real synergies between the Centers.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87363" y="0"/>
            <a:ext cx="8229600" cy="1143000"/>
          </a:xfrm>
        </p:spPr>
        <p:txBody>
          <a:bodyPr/>
          <a:lstStyle/>
          <a:p>
            <a:r>
              <a:rPr lang="ru-RU" sz="3600"/>
              <a:t>Joint </a:t>
            </a:r>
            <a:r>
              <a:rPr lang="en-US" sz="3600"/>
              <a:t>STCU/</a:t>
            </a:r>
            <a:r>
              <a:rPr lang="ru-RU" sz="3600"/>
              <a:t>ISTC Project Process</a:t>
            </a:r>
            <a:r>
              <a:rPr lang="ru-RU"/>
              <a:t> </a:t>
            </a:r>
            <a:r>
              <a:rPr lang="en-US"/>
              <a:t/>
            </a:r>
            <a:br>
              <a:rPr lang="en-US"/>
            </a:br>
            <a:endParaRPr lang="ru-RU" sz="1200"/>
          </a:p>
        </p:txBody>
      </p:sp>
      <p:sp>
        <p:nvSpPr>
          <p:cNvPr id="139267" name="Rectangle 3"/>
          <p:cNvSpPr>
            <a:spLocks noGrp="1" noChangeArrowheads="1"/>
          </p:cNvSpPr>
          <p:nvPr>
            <p:ph type="body" idx="1"/>
          </p:nvPr>
        </p:nvSpPr>
        <p:spPr>
          <a:xfrm>
            <a:off x="0" y="1452563"/>
            <a:ext cx="8912225" cy="4662487"/>
          </a:xfrm>
        </p:spPr>
        <p:txBody>
          <a:bodyPr/>
          <a:lstStyle/>
          <a:p>
            <a:pPr>
              <a:lnSpc>
                <a:spcPct val="80000"/>
              </a:lnSpc>
              <a:spcBef>
                <a:spcPct val="40000"/>
              </a:spcBef>
            </a:pPr>
            <a:r>
              <a:rPr lang="en-US" sz="1800"/>
              <a:t>Subject to attributing of </a:t>
            </a:r>
            <a:r>
              <a:rPr lang="ru-RU" sz="1800"/>
              <a:t>the leading institution</a:t>
            </a:r>
            <a:r>
              <a:rPr lang="en-US" sz="1800"/>
              <a:t> of project to one of </a:t>
            </a:r>
            <a:r>
              <a:rPr lang="ru-RU" sz="1800"/>
              <a:t>the </a:t>
            </a:r>
            <a:r>
              <a:rPr lang="en-US" sz="1800" b="1">
                <a:solidFill>
                  <a:schemeClr val="folHlink"/>
                </a:solidFill>
              </a:rPr>
              <a:t>ISTC</a:t>
            </a:r>
            <a:r>
              <a:rPr lang="en-US" sz="1800" b="1"/>
              <a:t> or </a:t>
            </a:r>
            <a:r>
              <a:rPr lang="en-US" sz="1800" b="1">
                <a:solidFill>
                  <a:srgbClr val="D6B460"/>
                </a:solidFill>
              </a:rPr>
              <a:t>STCU</a:t>
            </a:r>
            <a:r>
              <a:rPr lang="en-US" sz="1800" b="1"/>
              <a:t> </a:t>
            </a:r>
            <a:r>
              <a:rPr lang="en-US" sz="1800"/>
              <a:t>(“Hosting Center”) recipient countries, the </a:t>
            </a:r>
            <a:r>
              <a:rPr lang="en-US" sz="1800" b="1">
                <a:solidFill>
                  <a:schemeClr val="folHlink"/>
                </a:solidFill>
              </a:rPr>
              <a:t>ISTC</a:t>
            </a:r>
            <a:r>
              <a:rPr lang="en-US" sz="1800" b="1"/>
              <a:t> </a:t>
            </a:r>
            <a:r>
              <a:rPr lang="en-US" sz="1800"/>
              <a:t>or </a:t>
            </a:r>
            <a:r>
              <a:rPr lang="en-US" sz="1800" b="1">
                <a:solidFill>
                  <a:srgbClr val="D6B460"/>
                </a:solidFill>
              </a:rPr>
              <a:t>STCU</a:t>
            </a:r>
            <a:r>
              <a:rPr lang="en-US" sz="1800" b="1">
                <a:solidFill>
                  <a:srgbClr val="FFD04B"/>
                </a:solidFill>
              </a:rPr>
              <a:t> </a:t>
            </a:r>
            <a:r>
              <a:rPr lang="en-US" sz="1800"/>
              <a:t>standard Project Proposal format is respectively used.</a:t>
            </a:r>
            <a:r>
              <a:rPr lang="en-US" sz="1800" b="1"/>
              <a:t> </a:t>
            </a:r>
            <a:r>
              <a:rPr lang="ru-RU" sz="1800"/>
              <a:t>The personal commitment section related to “</a:t>
            </a:r>
            <a:r>
              <a:rPr lang="en-US" sz="1800"/>
              <a:t>Sister Center”</a:t>
            </a:r>
            <a:r>
              <a:rPr lang="ru-RU" sz="1800"/>
              <a:t> institution(s) remains blank and respective information from these institutions is attached in </a:t>
            </a:r>
            <a:r>
              <a:rPr lang="en-US" sz="1800"/>
              <a:t>“Sister Center” </a:t>
            </a:r>
            <a:r>
              <a:rPr lang="ru-RU" sz="1800"/>
              <a:t>format. </a:t>
            </a:r>
          </a:p>
          <a:p>
            <a:pPr>
              <a:lnSpc>
                <a:spcPct val="80000"/>
              </a:lnSpc>
            </a:pPr>
            <a:r>
              <a:rPr lang="ru-RU" sz="1800"/>
              <a:t>The full Proposal in </a:t>
            </a:r>
            <a:r>
              <a:rPr lang="en-US" sz="1800"/>
              <a:t>“Hosting Center”</a:t>
            </a:r>
            <a:r>
              <a:rPr lang="ru-RU" sz="1800"/>
              <a:t> format </a:t>
            </a:r>
            <a:r>
              <a:rPr lang="en-US" sz="1800"/>
              <a:t>consolidating inputs from all participants</a:t>
            </a:r>
            <a:r>
              <a:rPr lang="ru-RU" sz="1800"/>
              <a:t> is then presented to </a:t>
            </a:r>
            <a:r>
              <a:rPr lang="en-US" sz="1800"/>
              <a:t>all</a:t>
            </a:r>
            <a:r>
              <a:rPr lang="ru-RU" sz="1800"/>
              <a:t> Governments for obtaining Host Government Concurrence (HGC). </a:t>
            </a:r>
          </a:p>
          <a:p>
            <a:pPr>
              <a:lnSpc>
                <a:spcPct val="80000"/>
              </a:lnSpc>
              <a:spcBef>
                <a:spcPct val="40000"/>
              </a:spcBef>
            </a:pPr>
            <a:r>
              <a:rPr lang="ru-RU" sz="1800"/>
              <a:t>Upon obtaining HGC, the full package is presented to </a:t>
            </a:r>
            <a:r>
              <a:rPr lang="en-US" sz="1800"/>
              <a:t>“Hosting Center” as usual</a:t>
            </a:r>
            <a:r>
              <a:rPr lang="ru-RU" sz="1800"/>
              <a:t>. Upon pre-screening and registration the </a:t>
            </a:r>
            <a:r>
              <a:rPr lang="en-US" sz="1800"/>
              <a:t>“Hosting Center”</a:t>
            </a:r>
            <a:r>
              <a:rPr lang="ru-RU" sz="1800"/>
              <a:t> informs “</a:t>
            </a:r>
            <a:r>
              <a:rPr lang="en-US" sz="1800"/>
              <a:t>Sister Center”</a:t>
            </a:r>
            <a:r>
              <a:rPr lang="ru-RU" sz="1800"/>
              <a:t> </a:t>
            </a:r>
            <a:r>
              <a:rPr lang="en-US" sz="1800"/>
              <a:t>about </a:t>
            </a:r>
            <a:r>
              <a:rPr lang="ru-RU" sz="1800"/>
              <a:t>the Proposal registration and “</a:t>
            </a:r>
            <a:r>
              <a:rPr lang="en-US" sz="1800"/>
              <a:t>Sister Center”</a:t>
            </a:r>
            <a:r>
              <a:rPr lang="ru-RU" sz="1800"/>
              <a:t> creates a reference record in </a:t>
            </a:r>
            <a:r>
              <a:rPr lang="en-US" sz="1800"/>
              <a:t>his</a:t>
            </a:r>
            <a:r>
              <a:rPr lang="ru-RU" sz="1800"/>
              <a:t> Data Bases, while keeping Proposal in original format as an attachment. </a:t>
            </a:r>
          </a:p>
          <a:p>
            <a:pPr>
              <a:lnSpc>
                <a:spcPct val="80000"/>
              </a:lnSpc>
              <a:spcBef>
                <a:spcPct val="40000"/>
              </a:spcBef>
            </a:pPr>
            <a:r>
              <a:rPr lang="ru-RU" sz="1800"/>
              <a:t>The Proposal undergoes the usual </a:t>
            </a:r>
            <a:r>
              <a:rPr lang="en-US" sz="1800"/>
              <a:t>“Hosting Center” procedure</a:t>
            </a:r>
            <a:r>
              <a:rPr lang="ru-RU" sz="1800"/>
              <a:t> up to definite Board decision on which the “</a:t>
            </a:r>
            <a:r>
              <a:rPr lang="en-US" sz="1800"/>
              <a:t>Sister Center”</a:t>
            </a:r>
            <a:r>
              <a:rPr lang="ru-RU" sz="1800"/>
              <a:t> is respectively informed. </a:t>
            </a:r>
          </a:p>
          <a:p>
            <a:pPr>
              <a:lnSpc>
                <a:spcPct val="80000"/>
              </a:lnSpc>
              <a:spcBef>
                <a:spcPct val="40000"/>
              </a:spcBef>
            </a:pPr>
            <a:r>
              <a:rPr lang="ru-RU" sz="1800"/>
              <a:t>After 30 days ("negative concurrence" from the “</a:t>
            </a:r>
            <a:r>
              <a:rPr lang="en-US" sz="1800"/>
              <a:t>Sister Center”</a:t>
            </a:r>
            <a:r>
              <a:rPr lang="ru-RU" sz="1800"/>
              <a:t> Board), the </a:t>
            </a:r>
            <a:r>
              <a:rPr lang="en-US" sz="1800"/>
              <a:t>“Hosting Center”</a:t>
            </a:r>
            <a:r>
              <a:rPr lang="ru-RU" sz="1800"/>
              <a:t> will start execution of trilateral Project Agreement. </a:t>
            </a:r>
            <a:endParaRPr lang="en-US" sz="1800"/>
          </a:p>
          <a:p>
            <a:pPr>
              <a:lnSpc>
                <a:spcPct val="80000"/>
              </a:lnSpc>
              <a:spcBef>
                <a:spcPct val="40000"/>
              </a:spcBef>
            </a:pPr>
            <a:r>
              <a:rPr lang="en-US" sz="1800"/>
              <a:t>For more information: </a:t>
            </a:r>
            <a:r>
              <a:rPr lang="ru-RU" sz="1400">
                <a:hlinkClick r:id="rId3"/>
              </a:rPr>
              <a:t>http://www.stcu.int/cis/grant/ISTC/</a:t>
            </a:r>
            <a:r>
              <a:rPr lang="en-US" sz="1400"/>
              <a:t> ; </a:t>
            </a:r>
            <a:r>
              <a:rPr lang="en-US" sz="1400">
                <a:hlinkClick r:id="rId4"/>
              </a:rPr>
              <a:t>http://www.istc.ru/ISTC/sc.nsf/08b98004be18ae4dc325703a003af68d/8332c98bf4e94445c32572c600249e97/$FILE/Joint%20proposals%20(E).doc</a:t>
            </a:r>
            <a:r>
              <a:rPr lang="en-US" sz="1400"/>
              <a:t> </a:t>
            </a:r>
          </a:p>
          <a:p>
            <a:pPr>
              <a:lnSpc>
                <a:spcPct val="80000"/>
              </a:lnSpc>
              <a:buFontTx/>
              <a:buNone/>
            </a:pPr>
            <a:endParaRPr lang="ru-RU" sz="1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0"/>
            <a:ext cx="8229600" cy="1020763"/>
          </a:xfrm>
        </p:spPr>
        <p:txBody>
          <a:bodyPr/>
          <a:lstStyle/>
          <a:p>
            <a:r>
              <a:rPr lang="en-US" sz="3200"/>
              <a:t>STCU/</a:t>
            </a:r>
            <a:r>
              <a:rPr lang="ru-RU" sz="3200"/>
              <a:t>ISTC Project Process</a:t>
            </a:r>
            <a:r>
              <a:rPr lang="en-US" sz="3200"/>
              <a:t> Flowchart</a:t>
            </a:r>
            <a:endParaRPr lang="ru-RU" sz="3200"/>
          </a:p>
        </p:txBody>
      </p:sp>
      <p:sp>
        <p:nvSpPr>
          <p:cNvPr id="141315" name="AutoShape 3"/>
          <p:cNvSpPr>
            <a:spLocks noChangeArrowheads="1"/>
          </p:cNvSpPr>
          <p:nvPr/>
        </p:nvSpPr>
        <p:spPr bwMode="auto">
          <a:xfrm>
            <a:off x="7712075" y="2930525"/>
            <a:ext cx="1431925" cy="1555750"/>
          </a:xfrm>
          <a:prstGeom prst="flowChartAlternateProcess">
            <a:avLst/>
          </a:prstGeom>
          <a:gradFill rotWithShape="1">
            <a:gsLst>
              <a:gs pos="0">
                <a:srgbClr val="99FF66"/>
              </a:gs>
              <a:gs pos="100000">
                <a:srgbClr val="FFCC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a:t>ISTC</a:t>
            </a:r>
          </a:p>
          <a:p>
            <a:pPr algn="ctr"/>
            <a:endParaRPr lang="en-US" sz="1000"/>
          </a:p>
          <a:p>
            <a:pPr algn="ctr"/>
            <a:r>
              <a:rPr lang="en-US" sz="1800"/>
              <a:t>Project</a:t>
            </a:r>
          </a:p>
          <a:p>
            <a:pPr algn="ctr"/>
            <a:r>
              <a:rPr lang="en-US" sz="1800"/>
              <a:t> Agreement</a:t>
            </a:r>
          </a:p>
          <a:p>
            <a:pPr algn="ctr"/>
            <a:endParaRPr lang="en-US" sz="1000"/>
          </a:p>
          <a:p>
            <a:pPr algn="ctr"/>
            <a:r>
              <a:rPr lang="en-US" sz="2000"/>
              <a:t>STCU</a:t>
            </a:r>
            <a:endParaRPr lang="ru-RU" sz="2000"/>
          </a:p>
        </p:txBody>
      </p:sp>
      <p:grpSp>
        <p:nvGrpSpPr>
          <p:cNvPr id="141316" name="Group 4"/>
          <p:cNvGrpSpPr>
            <a:grpSpLocks/>
          </p:cNvGrpSpPr>
          <p:nvPr/>
        </p:nvGrpSpPr>
        <p:grpSpPr bwMode="auto">
          <a:xfrm>
            <a:off x="0" y="1387475"/>
            <a:ext cx="8509000" cy="4633913"/>
            <a:chOff x="0" y="874"/>
            <a:chExt cx="5360" cy="2919"/>
          </a:xfrm>
        </p:grpSpPr>
        <p:sp>
          <p:nvSpPr>
            <p:cNvPr id="141317" name="AutoShape 5"/>
            <p:cNvSpPr>
              <a:spLocks noChangeArrowheads="1"/>
            </p:cNvSpPr>
            <p:nvPr/>
          </p:nvSpPr>
          <p:spPr bwMode="auto">
            <a:xfrm rot="5400000">
              <a:off x="-99" y="1026"/>
              <a:ext cx="1150" cy="852"/>
            </a:xfrm>
            <a:prstGeom prst="homePlate">
              <a:avLst>
                <a:gd name="adj" fmla="val 33744"/>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r>
                <a:rPr lang="en-US" sz="1800" b="1"/>
                <a:t>Russian</a:t>
              </a:r>
            </a:p>
            <a:p>
              <a:pPr algn="ctr"/>
              <a:r>
                <a:rPr lang="en-US" sz="1800" b="1"/>
                <a:t>Federation</a:t>
              </a:r>
            </a:p>
            <a:p>
              <a:pPr algn="ctr"/>
              <a:r>
                <a:rPr lang="en-US" sz="1800" b="1"/>
                <a:t>(RF)</a:t>
              </a:r>
            </a:p>
            <a:p>
              <a:pPr algn="ctr"/>
              <a:r>
                <a:rPr lang="en-US" sz="1800"/>
                <a:t>Institution(s)</a:t>
              </a:r>
              <a:endParaRPr lang="ru-RU" sz="1800"/>
            </a:p>
          </p:txBody>
        </p:sp>
        <p:sp>
          <p:nvSpPr>
            <p:cNvPr id="141318" name="AutoShape 6"/>
            <p:cNvSpPr>
              <a:spLocks noChangeArrowheads="1"/>
            </p:cNvSpPr>
            <p:nvPr/>
          </p:nvSpPr>
          <p:spPr bwMode="auto">
            <a:xfrm rot="16200000">
              <a:off x="-145" y="2746"/>
              <a:ext cx="1192" cy="902"/>
            </a:xfrm>
            <a:prstGeom prst="homePlate">
              <a:avLst>
                <a:gd name="adj" fmla="val 33038"/>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b="1"/>
                <a:t>Ukrainian </a:t>
              </a:r>
            </a:p>
            <a:p>
              <a:pPr algn="ctr"/>
              <a:r>
                <a:rPr lang="en-US" sz="1800" b="1"/>
                <a:t>(UA)</a:t>
              </a:r>
            </a:p>
            <a:p>
              <a:pPr algn="ctr"/>
              <a:r>
                <a:rPr lang="en-US" sz="1800"/>
                <a:t>Institution(s)</a:t>
              </a:r>
              <a:endParaRPr lang="ru-RU" sz="1800"/>
            </a:p>
          </p:txBody>
        </p:sp>
        <p:sp>
          <p:nvSpPr>
            <p:cNvPr id="141319" name="Rectangle 7"/>
            <p:cNvSpPr>
              <a:spLocks noChangeArrowheads="1"/>
            </p:cNvSpPr>
            <p:nvPr/>
          </p:nvSpPr>
          <p:spPr bwMode="auto">
            <a:xfrm>
              <a:off x="0" y="2020"/>
              <a:ext cx="952" cy="595"/>
            </a:xfrm>
            <a:prstGeom prst="rect">
              <a:avLst/>
            </a:prstGeom>
            <a:gradFill rotWithShape="1">
              <a:gsLst>
                <a:gs pos="0">
                  <a:srgbClr val="99FF66"/>
                </a:gs>
                <a:gs pos="100000">
                  <a:srgbClr val="FFCC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Joint project </a:t>
              </a:r>
            </a:p>
            <a:p>
              <a:pPr algn="ctr"/>
              <a:r>
                <a:rPr lang="en-US" sz="1800"/>
                <a:t>idea</a:t>
              </a:r>
              <a:endParaRPr lang="ru-RU" sz="1800"/>
            </a:p>
          </p:txBody>
        </p:sp>
        <p:sp>
          <p:nvSpPr>
            <p:cNvPr id="141320" name="Rectangle 8"/>
            <p:cNvSpPr>
              <a:spLocks noChangeArrowheads="1"/>
            </p:cNvSpPr>
            <p:nvPr/>
          </p:nvSpPr>
          <p:spPr bwMode="auto">
            <a:xfrm>
              <a:off x="952" y="2020"/>
              <a:ext cx="600" cy="595"/>
            </a:xfrm>
            <a:prstGeom prst="rect">
              <a:avLst/>
            </a:prstGeom>
            <a:gradFill rotWithShape="1">
              <a:gsLst>
                <a:gs pos="0">
                  <a:srgbClr val="99FF66"/>
                </a:gs>
                <a:gs pos="100000">
                  <a:srgbClr val="FFCC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Leading</a:t>
              </a:r>
            </a:p>
            <a:p>
              <a:pPr algn="ctr"/>
              <a:r>
                <a:rPr lang="en-US" sz="1800"/>
                <a:t>Inst.</a:t>
              </a:r>
              <a:endParaRPr lang="ru-RU" sz="1800"/>
            </a:p>
          </p:txBody>
        </p:sp>
        <p:sp>
          <p:nvSpPr>
            <p:cNvPr id="141321" name="AutoShape 9"/>
            <p:cNvSpPr>
              <a:spLocks noChangeArrowheads="1"/>
            </p:cNvSpPr>
            <p:nvPr/>
          </p:nvSpPr>
          <p:spPr bwMode="auto">
            <a:xfrm rot="16200000">
              <a:off x="1081" y="1557"/>
              <a:ext cx="341" cy="600"/>
            </a:xfrm>
            <a:prstGeom prst="homePlate">
              <a:avLst>
                <a:gd name="adj" fmla="val 25000"/>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a:t>RF</a:t>
              </a:r>
              <a:endParaRPr lang="ru-RU" sz="1800"/>
            </a:p>
          </p:txBody>
        </p:sp>
        <p:sp>
          <p:nvSpPr>
            <p:cNvPr id="141322" name="AutoShape 10"/>
            <p:cNvSpPr>
              <a:spLocks noChangeArrowheads="1"/>
            </p:cNvSpPr>
            <p:nvPr/>
          </p:nvSpPr>
          <p:spPr bwMode="auto">
            <a:xfrm rot="5400000">
              <a:off x="1071" y="2491"/>
              <a:ext cx="362" cy="600"/>
            </a:xfrm>
            <a:prstGeom prst="homePlate">
              <a:avLst>
                <a:gd name="adj" fmla="val 25000"/>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r>
                <a:rPr lang="en-US" sz="1800"/>
                <a:t>UA</a:t>
              </a:r>
              <a:endParaRPr lang="ru-RU" sz="1800"/>
            </a:p>
          </p:txBody>
        </p:sp>
        <p:sp>
          <p:nvSpPr>
            <p:cNvPr id="141323" name="AutoShape 11"/>
            <p:cNvSpPr>
              <a:spLocks noChangeArrowheads="1"/>
            </p:cNvSpPr>
            <p:nvPr/>
          </p:nvSpPr>
          <p:spPr bwMode="auto">
            <a:xfrm>
              <a:off x="952" y="2972"/>
              <a:ext cx="700" cy="821"/>
            </a:xfrm>
            <a:prstGeom prst="homePlate">
              <a:avLst>
                <a:gd name="adj" fmla="val 25000"/>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Short form</a:t>
              </a:r>
            </a:p>
            <a:p>
              <a:pPr algn="ctr"/>
              <a:r>
                <a:rPr lang="en-US" sz="1400"/>
                <a:t>Registration</a:t>
              </a:r>
            </a:p>
            <a:p>
              <a:pPr algn="ctr"/>
              <a:r>
                <a:rPr lang="en-US" sz="1400"/>
                <a:t> &amp;</a:t>
              </a:r>
            </a:p>
            <a:p>
              <a:pPr algn="ctr"/>
              <a:r>
                <a:rPr lang="en-US" sz="1400"/>
                <a:t>STCU;</a:t>
              </a:r>
            </a:p>
            <a:p>
              <a:pPr algn="ctr"/>
              <a:r>
                <a:rPr lang="en-US" sz="1400"/>
                <a:t>Project #</a:t>
              </a:r>
              <a:endParaRPr lang="ru-RU" sz="1400"/>
            </a:p>
          </p:txBody>
        </p:sp>
        <p:sp>
          <p:nvSpPr>
            <p:cNvPr id="141324" name="AutoShape 12"/>
            <p:cNvSpPr>
              <a:spLocks noChangeArrowheads="1"/>
            </p:cNvSpPr>
            <p:nvPr/>
          </p:nvSpPr>
          <p:spPr bwMode="auto">
            <a:xfrm>
              <a:off x="1854" y="2020"/>
              <a:ext cx="1602" cy="595"/>
            </a:xfrm>
            <a:prstGeom prst="homePlate">
              <a:avLst>
                <a:gd name="adj" fmla="val 67311"/>
              </a:avLst>
            </a:prstGeom>
            <a:gradFill rotWithShape="1">
              <a:gsLst>
                <a:gs pos="0">
                  <a:srgbClr val="99FF66"/>
                </a:gs>
                <a:gs pos="100000">
                  <a:srgbClr val="FFCC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Host Governmental </a:t>
              </a:r>
            </a:p>
            <a:p>
              <a:pPr algn="ctr"/>
              <a:r>
                <a:rPr lang="en-US" sz="1800"/>
                <a:t>Concurrences</a:t>
              </a:r>
            </a:p>
            <a:p>
              <a:pPr algn="ctr"/>
              <a:r>
                <a:rPr lang="en-US" sz="1800"/>
                <a:t>RF + UA</a:t>
              </a:r>
              <a:endParaRPr lang="ru-RU" sz="1800"/>
            </a:p>
          </p:txBody>
        </p:sp>
        <p:sp>
          <p:nvSpPr>
            <p:cNvPr id="141325" name="AutoShape 13"/>
            <p:cNvSpPr>
              <a:spLocks noChangeArrowheads="1"/>
            </p:cNvSpPr>
            <p:nvPr/>
          </p:nvSpPr>
          <p:spPr bwMode="auto">
            <a:xfrm>
              <a:off x="2104" y="1686"/>
              <a:ext cx="300" cy="341"/>
            </a:xfrm>
            <a:prstGeom prst="downArrow">
              <a:avLst>
                <a:gd name="adj1" fmla="val 50000"/>
                <a:gd name="adj2" fmla="val 28417"/>
              </a:avLst>
            </a:prstGeom>
            <a:solidFill>
              <a:srgbClr val="66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1326" name="AutoShape 14"/>
            <p:cNvSpPr>
              <a:spLocks noChangeArrowheads="1"/>
            </p:cNvSpPr>
            <p:nvPr/>
          </p:nvSpPr>
          <p:spPr bwMode="auto">
            <a:xfrm>
              <a:off x="2104" y="2610"/>
              <a:ext cx="300" cy="362"/>
            </a:xfrm>
            <a:prstGeom prst="upArrow">
              <a:avLst>
                <a:gd name="adj1" fmla="val 50000"/>
                <a:gd name="adj2" fmla="val 30167"/>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1327" name="AutoShape 15"/>
            <p:cNvSpPr>
              <a:spLocks noChangeArrowheads="1"/>
            </p:cNvSpPr>
            <p:nvPr/>
          </p:nvSpPr>
          <p:spPr bwMode="auto">
            <a:xfrm>
              <a:off x="1252" y="882"/>
              <a:ext cx="2054" cy="808"/>
            </a:xfrm>
            <a:prstGeom prst="homePlate">
              <a:avLst>
                <a:gd name="adj" fmla="val 63552"/>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a:t>Project Proposal in ISTC </a:t>
              </a:r>
            </a:p>
            <a:p>
              <a:r>
                <a:rPr lang="en-US" sz="1400"/>
                <a:t>format  consolidating inputs </a:t>
              </a:r>
            </a:p>
            <a:p>
              <a:r>
                <a:rPr lang="en-US" sz="1400"/>
                <a:t>from all participants;+ attached</a:t>
              </a:r>
            </a:p>
            <a:p>
              <a:r>
                <a:rPr lang="en-US" sz="1400"/>
                <a:t>Personal Commitments</a:t>
              </a:r>
            </a:p>
            <a:p>
              <a:r>
                <a:rPr lang="en-US" sz="1400"/>
                <a:t> section for  UA inst. </a:t>
              </a:r>
            </a:p>
            <a:p>
              <a:r>
                <a:rPr lang="en-US" sz="1400"/>
                <a:t>in STCU format</a:t>
              </a:r>
              <a:endParaRPr lang="ru-RU" sz="1400"/>
            </a:p>
          </p:txBody>
        </p:sp>
        <p:sp>
          <p:nvSpPr>
            <p:cNvPr id="141328" name="AutoShape 16"/>
            <p:cNvSpPr>
              <a:spLocks noChangeArrowheads="1"/>
            </p:cNvSpPr>
            <p:nvPr/>
          </p:nvSpPr>
          <p:spPr bwMode="auto">
            <a:xfrm>
              <a:off x="1652" y="2963"/>
              <a:ext cx="1654" cy="830"/>
            </a:xfrm>
            <a:prstGeom prst="homePlate">
              <a:avLst>
                <a:gd name="adj" fmla="val 49819"/>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a:t>Project Proposal in </a:t>
              </a:r>
            </a:p>
            <a:p>
              <a:r>
                <a:rPr lang="en-US" sz="1400"/>
                <a:t>STCU format consolidating </a:t>
              </a:r>
            </a:p>
            <a:p>
              <a:r>
                <a:rPr lang="en-US" sz="1400"/>
                <a:t>inputs from all participants;+</a:t>
              </a:r>
            </a:p>
            <a:p>
              <a:r>
                <a:rPr lang="en-US" sz="1400"/>
                <a:t>attached Personal Commit-</a:t>
              </a:r>
            </a:p>
            <a:p>
              <a:r>
                <a:rPr lang="en-US" sz="1400"/>
                <a:t> ments section for RF inst.</a:t>
              </a:r>
            </a:p>
            <a:p>
              <a:r>
                <a:rPr lang="en-US" sz="1400"/>
                <a:t> in ISTC format</a:t>
              </a:r>
              <a:endParaRPr lang="ru-RU" sz="1400"/>
            </a:p>
          </p:txBody>
        </p:sp>
        <p:sp>
          <p:nvSpPr>
            <p:cNvPr id="141329" name="AutoShape 17"/>
            <p:cNvSpPr>
              <a:spLocks noChangeArrowheads="1"/>
            </p:cNvSpPr>
            <p:nvPr/>
          </p:nvSpPr>
          <p:spPr bwMode="auto">
            <a:xfrm>
              <a:off x="3306" y="874"/>
              <a:ext cx="1402" cy="1447"/>
            </a:xfrm>
            <a:prstGeom prst="homePlate">
              <a:avLst>
                <a:gd name="adj" fmla="val 25000"/>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t>ISTC:</a:t>
              </a:r>
            </a:p>
            <a:p>
              <a:r>
                <a:rPr lang="en-US" sz="1400"/>
                <a:t>Receives Project </a:t>
              </a:r>
            </a:p>
            <a:p>
              <a:r>
                <a:rPr lang="en-US" sz="1400"/>
                <a:t>Proposal package </a:t>
              </a:r>
            </a:p>
            <a:p>
              <a:r>
                <a:rPr lang="en-US" sz="1400"/>
                <a:t>in ISTC format. Project#</a:t>
              </a:r>
            </a:p>
            <a:p>
              <a:r>
                <a:rPr lang="en-US" sz="1400"/>
                <a:t>Upon successful prescreening</a:t>
              </a:r>
            </a:p>
            <a:p>
              <a:r>
                <a:rPr lang="en-US" sz="1400"/>
                <a:t> and registration issues</a:t>
              </a:r>
            </a:p>
            <a:p>
              <a:r>
                <a:rPr lang="en-US" sz="1400"/>
                <a:t> information letter to </a:t>
              </a:r>
            </a:p>
            <a:p>
              <a:r>
                <a:rPr lang="en-US" sz="1400"/>
                <a:t>STCU.</a:t>
              </a:r>
            </a:p>
            <a:p>
              <a:r>
                <a:rPr lang="en-US" sz="1400"/>
                <a:t>Makes reference </a:t>
              </a:r>
            </a:p>
            <a:p>
              <a:r>
                <a:rPr lang="en-US" sz="1400"/>
                <a:t>record in ISTC DB</a:t>
              </a:r>
              <a:endParaRPr lang="ru-RU" sz="1400"/>
            </a:p>
          </p:txBody>
        </p:sp>
        <p:sp>
          <p:nvSpPr>
            <p:cNvPr id="141330" name="AutoShape 18"/>
            <p:cNvSpPr>
              <a:spLocks noChangeArrowheads="1"/>
            </p:cNvSpPr>
            <p:nvPr/>
          </p:nvSpPr>
          <p:spPr bwMode="auto">
            <a:xfrm>
              <a:off x="3306" y="2303"/>
              <a:ext cx="1402" cy="1490"/>
            </a:xfrm>
            <a:prstGeom prst="homePlate">
              <a:avLst>
                <a:gd name="adj" fmla="val 25000"/>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t>STCU:</a:t>
              </a:r>
            </a:p>
            <a:p>
              <a:endParaRPr lang="en-US" sz="1400" b="1"/>
            </a:p>
            <a:p>
              <a:r>
                <a:rPr lang="en-US" sz="1400"/>
                <a:t>Receives Project </a:t>
              </a:r>
            </a:p>
            <a:p>
              <a:r>
                <a:rPr lang="en-US" sz="1400"/>
                <a:t>Proposal package</a:t>
              </a:r>
            </a:p>
            <a:p>
              <a:r>
                <a:rPr lang="en-US" sz="1400"/>
                <a:t> in STCU format and</a:t>
              </a:r>
            </a:p>
            <a:p>
              <a:r>
                <a:rPr lang="en-US" sz="1400"/>
                <a:t> issues information </a:t>
              </a:r>
            </a:p>
            <a:p>
              <a:r>
                <a:rPr lang="en-US" sz="1400"/>
                <a:t>letter to ISTC.</a:t>
              </a:r>
            </a:p>
            <a:p>
              <a:endParaRPr lang="en-US" sz="1400"/>
            </a:p>
            <a:p>
              <a:r>
                <a:rPr lang="en-US" sz="1400"/>
                <a:t>Makes reference </a:t>
              </a:r>
            </a:p>
            <a:p>
              <a:r>
                <a:rPr lang="en-US" sz="1400"/>
                <a:t>record in STCU DB</a:t>
              </a:r>
              <a:endParaRPr lang="ru-RU" sz="1400"/>
            </a:p>
          </p:txBody>
        </p:sp>
        <p:sp>
          <p:nvSpPr>
            <p:cNvPr id="141331" name="AutoShape 19"/>
            <p:cNvSpPr>
              <a:spLocks noChangeArrowheads="1"/>
            </p:cNvSpPr>
            <p:nvPr/>
          </p:nvSpPr>
          <p:spPr bwMode="auto">
            <a:xfrm rot="5400000">
              <a:off x="4545" y="1043"/>
              <a:ext cx="978" cy="652"/>
            </a:xfrm>
            <a:prstGeom prst="homePlate">
              <a:avLst>
                <a:gd name="adj" fmla="val 37500"/>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r>
                <a:rPr lang="en-US" sz="1800" b="1"/>
                <a:t>ISTC</a:t>
              </a:r>
            </a:p>
            <a:p>
              <a:pPr algn="ctr"/>
              <a:r>
                <a:rPr lang="en-US" sz="1800" b="1"/>
                <a:t>GBM</a:t>
              </a:r>
            </a:p>
            <a:p>
              <a:pPr algn="ctr"/>
              <a:r>
                <a:rPr lang="en-US" sz="1800"/>
                <a:t>Decision</a:t>
              </a:r>
              <a:endParaRPr lang="ru-RU" sz="1800"/>
            </a:p>
          </p:txBody>
        </p:sp>
        <p:sp>
          <p:nvSpPr>
            <p:cNvPr id="141332" name="AutoShape 20"/>
            <p:cNvSpPr>
              <a:spLocks noChangeArrowheads="1"/>
            </p:cNvSpPr>
            <p:nvPr/>
          </p:nvSpPr>
          <p:spPr bwMode="auto">
            <a:xfrm rot="16200000">
              <a:off x="4545" y="2978"/>
              <a:ext cx="978" cy="652"/>
            </a:xfrm>
            <a:prstGeom prst="homePlate">
              <a:avLst>
                <a:gd name="adj" fmla="val 37500"/>
              </a:avLst>
            </a:prstGeom>
            <a:solidFill>
              <a:srgbClr val="FFD04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b="1"/>
                <a:t>STCU</a:t>
              </a:r>
            </a:p>
            <a:p>
              <a:pPr algn="ctr"/>
              <a:r>
                <a:rPr lang="en-US" sz="1800" b="1"/>
                <a:t>GBM</a:t>
              </a:r>
            </a:p>
            <a:p>
              <a:pPr algn="ctr"/>
              <a:r>
                <a:rPr lang="en-US" sz="1800"/>
                <a:t>Decision</a:t>
              </a:r>
              <a:endParaRPr lang="ru-RU" sz="1800"/>
            </a:p>
          </p:txBody>
        </p:sp>
        <p:sp>
          <p:nvSpPr>
            <p:cNvPr id="141333" name="AutoShape 21"/>
            <p:cNvSpPr>
              <a:spLocks noChangeArrowheads="1"/>
            </p:cNvSpPr>
            <p:nvPr/>
          </p:nvSpPr>
          <p:spPr bwMode="auto">
            <a:xfrm rot="7019750">
              <a:off x="4640" y="1672"/>
              <a:ext cx="114" cy="434"/>
            </a:xfrm>
            <a:prstGeom prst="curvedLeftArrow">
              <a:avLst>
                <a:gd name="adj1" fmla="val 76140"/>
                <a:gd name="adj2" fmla="val 152281"/>
                <a:gd name="adj3" fmla="val 33333"/>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1334" name="AutoShape 22"/>
            <p:cNvSpPr>
              <a:spLocks noChangeArrowheads="1"/>
            </p:cNvSpPr>
            <p:nvPr/>
          </p:nvSpPr>
          <p:spPr bwMode="auto">
            <a:xfrm rot="15168166" flipV="1">
              <a:off x="4671" y="2560"/>
              <a:ext cx="108" cy="430"/>
            </a:xfrm>
            <a:prstGeom prst="curvedLeftArrow">
              <a:avLst>
                <a:gd name="adj1" fmla="val 79630"/>
                <a:gd name="adj2" fmla="val 159259"/>
                <a:gd name="adj3" fmla="val 3333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1335" name="AutoShape 23"/>
            <p:cNvSpPr>
              <a:spLocks noChangeArrowheads="1"/>
            </p:cNvSpPr>
            <p:nvPr/>
          </p:nvSpPr>
          <p:spPr bwMode="auto">
            <a:xfrm>
              <a:off x="1652" y="1674"/>
              <a:ext cx="102" cy="1298"/>
            </a:xfrm>
            <a:prstGeom prst="upDownArrow">
              <a:avLst>
                <a:gd name="adj1" fmla="val 50000"/>
                <a:gd name="adj2" fmla="val 254510"/>
              </a:avLst>
            </a:prstGeom>
            <a:gradFill rotWithShape="1">
              <a:gsLst>
                <a:gs pos="0">
                  <a:srgbClr val="FFD04B"/>
                </a:gs>
                <a:gs pos="100000">
                  <a:srgbClr val="99FF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1336" name="AutoShape 24"/>
            <p:cNvSpPr>
              <a:spLocks noChangeArrowheads="1"/>
            </p:cNvSpPr>
            <p:nvPr/>
          </p:nvSpPr>
          <p:spPr bwMode="auto">
            <a:xfrm>
              <a:off x="3206" y="1752"/>
              <a:ext cx="150" cy="1873"/>
            </a:xfrm>
            <a:prstGeom prst="curvedRightArrow">
              <a:avLst>
                <a:gd name="adj1" fmla="val 51103"/>
                <a:gd name="adj2" fmla="val 211811"/>
                <a:gd name="adj3" fmla="val 35417"/>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1337" name="AutoShape 25"/>
            <p:cNvSpPr>
              <a:spLocks noChangeArrowheads="1"/>
            </p:cNvSpPr>
            <p:nvPr/>
          </p:nvSpPr>
          <p:spPr bwMode="auto">
            <a:xfrm rot="10800000">
              <a:off x="4258" y="1883"/>
              <a:ext cx="300" cy="1405"/>
            </a:xfrm>
            <a:prstGeom prst="curvedRightArrow">
              <a:avLst>
                <a:gd name="adj1" fmla="val 19167"/>
                <a:gd name="adj2" fmla="val 79443"/>
                <a:gd name="adj3" fmla="val 3541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331788" y="1609725"/>
            <a:ext cx="8443912" cy="326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3200"/>
              <a:t>The STCU/NASU Targeted Initiative Program</a:t>
            </a:r>
          </a:p>
          <a:p>
            <a:pPr algn="ctr"/>
            <a:r>
              <a:rPr lang="en-US" sz="3200"/>
              <a:t>  is </a:t>
            </a:r>
            <a:r>
              <a:rPr lang="uk-UA" sz="3200"/>
              <a:t>the first time that a STCU Recipient Party</a:t>
            </a:r>
            <a:endParaRPr lang="en-US" sz="3200"/>
          </a:p>
          <a:p>
            <a:pPr algn="ctr"/>
            <a:r>
              <a:rPr lang="uk-UA" sz="3200"/>
              <a:t> has contributed its own funds</a:t>
            </a:r>
            <a:r>
              <a:rPr lang="en-US" sz="3200"/>
              <a:t> </a:t>
            </a:r>
            <a:r>
              <a:rPr lang="uk-UA" sz="3200"/>
              <a:t>to STCU projects </a:t>
            </a:r>
            <a:endParaRPr lang="en-US" sz="3200"/>
          </a:p>
          <a:p>
            <a:pPr algn="ctr"/>
            <a:endParaRPr lang="uk-UA" sz="3200"/>
          </a:p>
          <a:p>
            <a:pPr algn="ctr"/>
            <a:endParaRPr lang="en-US" sz="3200"/>
          </a:p>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274638"/>
            <a:ext cx="8229600" cy="1027112"/>
          </a:xfrm>
        </p:spPr>
        <p:txBody>
          <a:bodyPr/>
          <a:lstStyle/>
          <a:p>
            <a:r>
              <a:rPr lang="ru-RU" sz="3200"/>
              <a:t>Targeted R&amp;D Initiative</a:t>
            </a:r>
            <a:r>
              <a:rPr lang="en-US" sz="3200"/>
              <a:t> (TRDI)</a:t>
            </a:r>
            <a:r>
              <a:rPr lang="ru-RU" sz="3200"/>
              <a:t> Program</a:t>
            </a:r>
            <a:r>
              <a:rPr lang="ru-RU" sz="4000"/>
              <a:t> </a:t>
            </a:r>
          </a:p>
        </p:txBody>
      </p:sp>
      <p:sp>
        <p:nvSpPr>
          <p:cNvPr id="145411" name="Rectangle 3"/>
          <p:cNvSpPr>
            <a:spLocks noGrp="1" noChangeArrowheads="1"/>
          </p:cNvSpPr>
          <p:nvPr>
            <p:ph type="body" idx="1"/>
          </p:nvPr>
        </p:nvSpPr>
        <p:spPr>
          <a:xfrm>
            <a:off x="152400" y="1433513"/>
            <a:ext cx="8763000" cy="4540250"/>
          </a:xfrm>
        </p:spPr>
        <p:txBody>
          <a:bodyPr/>
          <a:lstStyle/>
          <a:p>
            <a:r>
              <a:rPr lang="en-US" sz="1600"/>
              <a:t>Cooperative Agreement of May 2005 between STCU and NASU on Joint Commitment to Support Progress in Science &amp; Technology Priorities specified in Ukrainian legislation (No.433-IV, 16 January 2003);</a:t>
            </a:r>
          </a:p>
          <a:p>
            <a:r>
              <a:rPr lang="ru-RU" sz="1600"/>
              <a:t>STCU and NASU co-finance, as equal partners, selected projects focused on national S&amp;T priority areas of the Ukrainian governmen</a:t>
            </a:r>
            <a:r>
              <a:rPr lang="en-US" sz="1600"/>
              <a:t>t:;</a:t>
            </a:r>
            <a:endParaRPr lang="ru-RU" sz="1600"/>
          </a:p>
        </p:txBody>
      </p:sp>
      <p:sp>
        <p:nvSpPr>
          <p:cNvPr id="145412" name="Text Box 4"/>
          <p:cNvSpPr txBox="1">
            <a:spLocks noChangeArrowheads="1"/>
          </p:cNvSpPr>
          <p:nvPr/>
        </p:nvSpPr>
        <p:spPr bwMode="auto">
          <a:xfrm>
            <a:off x="273050" y="2711450"/>
            <a:ext cx="2921000" cy="274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2005</a:t>
            </a:r>
          </a:p>
          <a:p>
            <a:pPr algn="ctr">
              <a:spcBef>
                <a:spcPct val="50000"/>
              </a:spcBef>
            </a:pPr>
            <a:r>
              <a:rPr lang="en-US" sz="1200"/>
              <a:t> US$ 830,000: ($500,000 from Donor parties + $330,000 from NASU) for seven project financed in the following priority areas:</a:t>
            </a:r>
          </a:p>
          <a:p>
            <a:endParaRPr lang="en-US" sz="800"/>
          </a:p>
          <a:p>
            <a:pPr>
              <a:buFontTx/>
              <a:buChar char="•"/>
            </a:pPr>
            <a:r>
              <a:rPr lang="en-US" sz="1200"/>
              <a:t> Nanomaterials &amp; nanotechnologies  (2 projects);</a:t>
            </a:r>
          </a:p>
          <a:p>
            <a:pPr>
              <a:buFontTx/>
              <a:buChar char="•"/>
            </a:pPr>
            <a:r>
              <a:rPr lang="en-US" sz="1200"/>
              <a:t> Information Technologies and Computer Networks (1 project);</a:t>
            </a:r>
          </a:p>
          <a:p>
            <a:pPr>
              <a:buFontTx/>
              <a:buChar char="•"/>
            </a:pPr>
            <a:r>
              <a:rPr lang="en-US" sz="1200"/>
              <a:t> Environmental Protection Technologies (3 projects);</a:t>
            </a:r>
          </a:p>
          <a:p>
            <a:pPr>
              <a:buFontTx/>
              <a:buChar char="•"/>
            </a:pPr>
            <a:r>
              <a:rPr lang="en-US" sz="1200"/>
              <a:t> Industrial Safety-Related</a:t>
            </a:r>
            <a:r>
              <a:rPr lang="en-US" sz="1400"/>
              <a:t> </a:t>
            </a:r>
            <a:r>
              <a:rPr lang="en-US" sz="1200"/>
              <a:t>Technologies (1 project)</a:t>
            </a:r>
            <a:endParaRPr lang="ru-RU" sz="1200"/>
          </a:p>
        </p:txBody>
      </p:sp>
      <p:sp>
        <p:nvSpPr>
          <p:cNvPr id="145413" name="Text Box 5"/>
          <p:cNvSpPr txBox="1">
            <a:spLocks noChangeArrowheads="1"/>
          </p:cNvSpPr>
          <p:nvPr/>
        </p:nvSpPr>
        <p:spPr bwMode="auto">
          <a:xfrm>
            <a:off x="3194050" y="2741613"/>
            <a:ext cx="2919413"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2006</a:t>
            </a:r>
          </a:p>
          <a:p>
            <a:pPr algn="ctr">
              <a:spcBef>
                <a:spcPct val="50000"/>
              </a:spcBef>
            </a:pPr>
            <a:r>
              <a:rPr lang="en-US" sz="1200"/>
              <a:t>US$ 994,455: ($497,227 from Donor parties + $497,228 from NASU) for ten project financed in the following priority areas:</a:t>
            </a:r>
          </a:p>
          <a:p>
            <a:endParaRPr lang="en-US" sz="800"/>
          </a:p>
          <a:p>
            <a:pPr>
              <a:buFontTx/>
              <a:buChar char="•"/>
            </a:pPr>
            <a:r>
              <a:rPr lang="en-US" sz="1200"/>
              <a:t> Nanomaterials &amp; Nanotechnologies</a:t>
            </a:r>
          </a:p>
          <a:p>
            <a:r>
              <a:rPr lang="en-US" sz="1200"/>
              <a:t> (7 projects);</a:t>
            </a:r>
          </a:p>
          <a:p>
            <a:pPr>
              <a:buFontTx/>
              <a:buChar char="•"/>
            </a:pPr>
            <a:r>
              <a:rPr lang="en-US" sz="1200"/>
              <a:t> Energy Conservation and Industrial Safety (2 projects);</a:t>
            </a:r>
          </a:p>
          <a:p>
            <a:pPr>
              <a:buFontTx/>
              <a:buChar char="•"/>
            </a:pPr>
            <a:r>
              <a:rPr lang="en-US" sz="1200"/>
              <a:t> Information Technologies (1 project)</a:t>
            </a:r>
            <a:endParaRPr lang="ru-RU" sz="1200"/>
          </a:p>
        </p:txBody>
      </p:sp>
      <p:sp>
        <p:nvSpPr>
          <p:cNvPr id="145414" name="Text Box 6"/>
          <p:cNvSpPr txBox="1">
            <a:spLocks noChangeArrowheads="1"/>
          </p:cNvSpPr>
          <p:nvPr/>
        </p:nvSpPr>
        <p:spPr bwMode="auto">
          <a:xfrm>
            <a:off x="6305550" y="5110163"/>
            <a:ext cx="2386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ru-RU" sz="1800"/>
          </a:p>
        </p:txBody>
      </p:sp>
      <p:sp>
        <p:nvSpPr>
          <p:cNvPr id="145415" name="Text Box 7"/>
          <p:cNvSpPr txBox="1">
            <a:spLocks noChangeArrowheads="1"/>
          </p:cNvSpPr>
          <p:nvPr/>
        </p:nvSpPr>
        <p:spPr bwMode="auto">
          <a:xfrm>
            <a:off x="6142038" y="2682875"/>
            <a:ext cx="3001962" cy="258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2007</a:t>
            </a:r>
          </a:p>
          <a:p>
            <a:pPr algn="ctr">
              <a:spcBef>
                <a:spcPct val="50000"/>
              </a:spcBef>
            </a:pPr>
            <a:r>
              <a:rPr lang="en-US" sz="1200"/>
              <a:t>US$ 984,940: ($492,470 from Donor parties + $ ($492,470 from NASU) for ten projects in the following priority         areas:</a:t>
            </a:r>
          </a:p>
          <a:p>
            <a:pPr algn="ctr">
              <a:spcBef>
                <a:spcPct val="50000"/>
              </a:spcBef>
            </a:pPr>
            <a:endParaRPr lang="en-US" sz="800"/>
          </a:p>
          <a:p>
            <a:pPr>
              <a:buFontTx/>
              <a:buChar char="•"/>
            </a:pPr>
            <a:r>
              <a:rPr lang="en-US" sz="1200"/>
              <a:t>Nanomaterials &amp; Nanotechnologies</a:t>
            </a:r>
          </a:p>
          <a:p>
            <a:r>
              <a:rPr lang="en-US" sz="1200"/>
              <a:t>(4 projects);</a:t>
            </a:r>
          </a:p>
          <a:p>
            <a:pPr>
              <a:buFontTx/>
              <a:buChar char="•"/>
            </a:pPr>
            <a:r>
              <a:rPr lang="en-US" sz="1200"/>
              <a:t> Energy Conservation and Industrial Safety (2 projects);</a:t>
            </a:r>
          </a:p>
          <a:p>
            <a:pPr>
              <a:buFontTx/>
              <a:buChar char="•"/>
            </a:pPr>
            <a:r>
              <a:rPr lang="en-US" sz="1200"/>
              <a:t> Information Technologies (1 project);</a:t>
            </a:r>
          </a:p>
          <a:p>
            <a:pPr>
              <a:buFontTx/>
              <a:buChar char="•"/>
            </a:pPr>
            <a:r>
              <a:rPr lang="en-US" sz="1200"/>
              <a:t> Cell Genetics &amp; Biotechnologies (3 projects);</a:t>
            </a:r>
            <a:endParaRPr lang="ru-RU" sz="1200"/>
          </a:p>
        </p:txBody>
      </p:sp>
      <p:sp>
        <p:nvSpPr>
          <p:cNvPr id="145416" name="Text Box 8"/>
          <p:cNvSpPr txBox="1">
            <a:spLocks noChangeArrowheads="1"/>
          </p:cNvSpPr>
          <p:nvPr/>
        </p:nvSpPr>
        <p:spPr bwMode="auto">
          <a:xfrm>
            <a:off x="382588" y="5454650"/>
            <a:ext cx="87614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Nearest term expectations: Launch similar programs with National Academy of Sciences in Azerbaijan, Georgia and Moldova and with </a:t>
            </a:r>
            <a:r>
              <a:rPr lang="ru-RU"/>
              <a:t>Environmental Protection Ministry </a:t>
            </a:r>
            <a:r>
              <a:rPr lang="en-US"/>
              <a:t>in Ukraine. </a:t>
            </a:r>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7" name="Rectangle 5"/>
          <p:cNvSpPr>
            <a:spLocks noGrp="1" noChangeArrowheads="1"/>
          </p:cNvSpPr>
          <p:nvPr>
            <p:ph type="title" sz="quarter"/>
          </p:nvPr>
        </p:nvSpPr>
        <p:spPr/>
        <p:txBody>
          <a:bodyPr/>
          <a:lstStyle/>
          <a:p>
            <a:r>
              <a:rPr lang="en-US"/>
              <a:t> </a:t>
            </a:r>
            <a:endParaRPr lang="ru-RU"/>
          </a:p>
        </p:txBody>
      </p:sp>
      <p:pic>
        <p:nvPicPr>
          <p:cNvPr id="177156" name="Picture 4" descr="MAP Ukr 1"/>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882650" y="1484313"/>
            <a:ext cx="7388225" cy="4527550"/>
          </a:xfrm>
          <a:solidFill>
            <a:schemeClr val="accent1"/>
          </a:solidFill>
          <a:ln/>
        </p:spPr>
      </p:pic>
      <p:pic>
        <p:nvPicPr>
          <p:cNvPr id="177170" name="Picture 18" descr="Za NPP"/>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734050" y="4030663"/>
            <a:ext cx="1428750" cy="1076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7176" name="Picture 24" descr="Yu Ukr NPP"/>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027488" y="4367213"/>
            <a:ext cx="1077912" cy="7731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7160" name="Rectangle 8"/>
          <p:cNvSpPr>
            <a:spLocks noChangeArrowheads="1"/>
          </p:cNvSpPr>
          <p:nvPr/>
        </p:nvSpPr>
        <p:spPr bwMode="auto">
          <a:xfrm>
            <a:off x="1903413" y="614363"/>
            <a:ext cx="62674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a:solidFill>
                  <a:schemeClr val="tx2"/>
                </a:solidFill>
              </a:rPr>
              <a:t>Science and Technology Center in Ukraine (STCU)</a:t>
            </a:r>
          </a:p>
          <a:p>
            <a:pPr algn="ctr"/>
            <a:endParaRPr lang="en-US" sz="2000" b="1">
              <a:solidFill>
                <a:schemeClr val="tx2"/>
              </a:solidFill>
            </a:endParaRPr>
          </a:p>
          <a:p>
            <a:pPr algn="ctr"/>
            <a:r>
              <a:rPr lang="en-US" b="1">
                <a:solidFill>
                  <a:schemeClr val="tx2"/>
                </a:solidFill>
              </a:rPr>
              <a:t>Ukraine: NPP’s &amp; Electricity Production</a:t>
            </a:r>
            <a:endParaRPr lang="uk-UA" b="1">
              <a:solidFill>
                <a:schemeClr val="tx2"/>
              </a:solidFill>
            </a:endParaRPr>
          </a:p>
        </p:txBody>
      </p:sp>
      <p:pic>
        <p:nvPicPr>
          <p:cNvPr id="177178" name="Picture 26" descr="Rivn NPP"/>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2159000" y="1766888"/>
            <a:ext cx="1106488" cy="8302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7180" name="Picture 28" descr="Khm NP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5238" y="3171825"/>
            <a:ext cx="900112" cy="600075"/>
          </a:xfrm>
          <a:prstGeom prst="rect">
            <a:avLst/>
          </a:prstGeom>
          <a:noFill/>
          <a:extLst>
            <a:ext uri="{909E8E84-426E-40DD-AFC4-6F175D3DCCD1}">
              <a14:hiddenFill xmlns:a14="http://schemas.microsoft.com/office/drawing/2010/main">
                <a:solidFill>
                  <a:srgbClr val="FFFFFF"/>
                </a:solidFill>
              </a14:hiddenFill>
            </a:ext>
          </a:extLst>
        </p:spPr>
      </p:pic>
      <p:pic>
        <p:nvPicPr>
          <p:cNvPr id="177181" name="Picture 29" descr="C:\Program Files\Common Files\Microsoft Shared\Clipart\cagcat50\bd06716_.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44925" y="1876425"/>
            <a:ext cx="622300" cy="647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457200" y="274638"/>
            <a:ext cx="8229600" cy="1020762"/>
          </a:xfrm>
        </p:spPr>
        <p:txBody>
          <a:bodyPr/>
          <a:lstStyle/>
          <a:p>
            <a:r>
              <a:rPr lang="en-US" sz="3200"/>
              <a:t>TRDI &amp; Regular STCU Projects</a:t>
            </a:r>
            <a:endParaRPr lang="ru-RU" sz="3200"/>
          </a:p>
        </p:txBody>
      </p:sp>
      <p:graphicFrame>
        <p:nvGraphicFramePr>
          <p:cNvPr id="147459" name="Group 3"/>
          <p:cNvGraphicFramePr>
            <a:graphicFrameLocks noGrp="1"/>
          </p:cNvGraphicFramePr>
          <p:nvPr>
            <p:ph idx="1"/>
          </p:nvPr>
        </p:nvGraphicFramePr>
        <p:xfrm>
          <a:off x="254000" y="1600200"/>
          <a:ext cx="8650288" cy="4262438"/>
        </p:xfrm>
        <a:graphic>
          <a:graphicData uri="http://schemas.openxmlformats.org/drawingml/2006/table">
            <a:tbl>
              <a:tblPr/>
              <a:tblGrid>
                <a:gridCol w="2643188"/>
                <a:gridCol w="2963862"/>
                <a:gridCol w="3043238"/>
              </a:tblGrid>
              <a:tr h="382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Regular Projects</a:t>
                      </a:r>
                      <a:endParaRPr kumimoji="0" lang="ru-RU" sz="1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TI projects</a:t>
                      </a:r>
                      <a:endParaRPr kumimoji="0" lang="ru-RU" sz="1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Funding sources</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US DOS, EC, Canadian MoFA</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US DOS, EC, Canadian MoFA + NASU (50% -50%)</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S&amp;T Areas</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Any areas of knowledge</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National S&amp;T priorities</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Project’s approval  period</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 years</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 months</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Project budget</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Unspecified (</a:t>
                      </a:r>
                      <a:r>
                        <a:rPr kumimoji="0" lang="en-US" sz="1800" b="0" i="0" u="none" strike="noStrike" cap="none" normalizeH="0" baseline="0" smtClean="0">
                          <a:ln>
                            <a:noFill/>
                          </a:ln>
                          <a:solidFill>
                            <a:schemeClr val="tx1"/>
                          </a:solidFill>
                          <a:effectLst/>
                          <a:latin typeface="Arial" charset="0"/>
                          <a:cs typeface="Arial" charset="0"/>
                        </a:rPr>
                        <a:t>~ $160,000 </a:t>
                      </a:r>
                      <a:r>
                        <a:rPr kumimoji="0" lang="en-US" sz="1800" b="0" i="0" u="none" strike="noStrike" cap="none" normalizeH="0" baseline="0" smtClean="0">
                          <a:ln>
                            <a:noFill/>
                          </a:ln>
                          <a:solidFill>
                            <a:schemeClr val="tx1"/>
                          </a:solidFill>
                          <a:effectLst/>
                          <a:latin typeface="Arial" charset="0"/>
                        </a:rPr>
                        <a:t>on average)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Negotiable but $100,000 max. currently.</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Project duration </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Up to three years</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Up to two years</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7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Foreign collaborators</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Obligatory</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Obligatory</a:t>
                      </a:r>
                      <a:endParaRPr kumimoji="0" lang="ru-RU"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Reporting</a:t>
                      </a:r>
                      <a:endParaRPr kumimoji="0" lang="ru-RU"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STCU</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STCU &amp; NASU</a:t>
                      </a:r>
                      <a:endParaRPr kumimoji="0" lang="ru-RU"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457200" y="274638"/>
            <a:ext cx="8229600" cy="911225"/>
          </a:xfrm>
        </p:spPr>
        <p:txBody>
          <a:bodyPr/>
          <a:lstStyle/>
          <a:p>
            <a:r>
              <a:rPr lang="en-US" sz="3200"/>
              <a:t>TRDI Projects Approval Process</a:t>
            </a:r>
            <a:endParaRPr lang="ru-RU" sz="3200"/>
          </a:p>
        </p:txBody>
      </p:sp>
      <p:sp>
        <p:nvSpPr>
          <p:cNvPr id="149507" name="Rectangle 3"/>
          <p:cNvSpPr>
            <a:spLocks noGrp="1" noChangeArrowheads="1"/>
          </p:cNvSpPr>
          <p:nvPr>
            <p:ph type="body" idx="1"/>
          </p:nvPr>
        </p:nvSpPr>
        <p:spPr>
          <a:xfrm>
            <a:off x="152400" y="1524000"/>
            <a:ext cx="8763000" cy="4532313"/>
          </a:xfrm>
          <a:noFill/>
        </p:spPr>
        <p:txBody>
          <a:bodyPr lIns="0"/>
          <a:lstStyle/>
          <a:p>
            <a:pPr marL="609600" indent="-609600">
              <a:lnSpc>
                <a:spcPct val="90000"/>
              </a:lnSpc>
              <a:spcBef>
                <a:spcPct val="40000"/>
              </a:spcBef>
              <a:buFontTx/>
              <a:buNone/>
            </a:pPr>
            <a:r>
              <a:rPr lang="en-US" sz="2400"/>
              <a:t>1.  </a:t>
            </a:r>
            <a:r>
              <a:rPr lang="en-US" sz="2000"/>
              <a:t>S&amp;T areas identification (NASU) and the program budget negotiation for the current year (NASU &amp; STCU);</a:t>
            </a:r>
          </a:p>
          <a:p>
            <a:pPr marL="609600" indent="-609600">
              <a:lnSpc>
                <a:spcPct val="90000"/>
              </a:lnSpc>
              <a:spcBef>
                <a:spcPct val="40000"/>
              </a:spcBef>
              <a:buFontTx/>
              <a:buNone/>
            </a:pPr>
            <a:r>
              <a:rPr lang="en-US" sz="2000"/>
              <a:t>2.  Call for proposals announcement (NASU);</a:t>
            </a:r>
          </a:p>
          <a:p>
            <a:pPr marL="609600" indent="-609600">
              <a:lnSpc>
                <a:spcPct val="90000"/>
              </a:lnSpc>
              <a:spcBef>
                <a:spcPct val="40000"/>
              </a:spcBef>
              <a:buFontTx/>
              <a:buNone/>
            </a:pPr>
            <a:r>
              <a:rPr lang="en-US" sz="2000"/>
              <a:t>3.  SF proposals preparation (Technical Units)         NASU;</a:t>
            </a:r>
          </a:p>
          <a:p>
            <a:pPr marL="609600" indent="-609600">
              <a:lnSpc>
                <a:spcPct val="90000"/>
              </a:lnSpc>
              <a:spcBef>
                <a:spcPct val="40000"/>
              </a:spcBef>
              <a:buFontTx/>
              <a:buNone/>
            </a:pPr>
            <a:r>
              <a:rPr lang="en-US" sz="2000"/>
              <a:t>4.  SF proposals prescreening (NASU);</a:t>
            </a:r>
          </a:p>
          <a:p>
            <a:pPr marL="609600" indent="-609600">
              <a:lnSpc>
                <a:spcPct val="90000"/>
              </a:lnSpc>
              <a:spcBef>
                <a:spcPct val="40000"/>
              </a:spcBef>
              <a:buFontTx/>
              <a:buNone/>
            </a:pPr>
            <a:r>
              <a:rPr lang="en-US" sz="2000"/>
              <a:t>5.  Invitation to “1</a:t>
            </a:r>
            <a:r>
              <a:rPr lang="en-US" sz="2000" baseline="30000"/>
              <a:t>st</a:t>
            </a:r>
            <a:r>
              <a:rPr lang="en-US" sz="2000"/>
              <a:t> cut” proposals to prepare FF (NASU)       TU;</a:t>
            </a:r>
          </a:p>
          <a:p>
            <a:pPr marL="609600" indent="-609600">
              <a:lnSpc>
                <a:spcPct val="90000"/>
              </a:lnSpc>
              <a:spcBef>
                <a:spcPct val="40000"/>
              </a:spcBef>
              <a:buFontTx/>
              <a:buNone/>
            </a:pPr>
            <a:r>
              <a:rPr lang="en-US" sz="2000"/>
              <a:t>6.  Proposals FF preparation (TU)       NASU;</a:t>
            </a:r>
          </a:p>
          <a:p>
            <a:pPr marL="609600" indent="-609600">
              <a:lnSpc>
                <a:spcPct val="90000"/>
              </a:lnSpc>
              <a:spcBef>
                <a:spcPct val="40000"/>
              </a:spcBef>
              <a:buFontTx/>
              <a:buNone/>
            </a:pPr>
            <a:r>
              <a:rPr lang="en-US" sz="2000"/>
              <a:t>7.  Host Governmental Concurrence issue (NASU)         STCU;</a:t>
            </a:r>
          </a:p>
          <a:p>
            <a:pPr marL="609600" indent="-609600">
              <a:lnSpc>
                <a:spcPct val="90000"/>
              </a:lnSpc>
              <a:spcBef>
                <a:spcPct val="40000"/>
              </a:spcBef>
              <a:buFontTx/>
              <a:buNone/>
            </a:pPr>
            <a:r>
              <a:rPr lang="en-US" sz="2000"/>
              <a:t>8.  Proposal “package” submission (TU)            STCU;</a:t>
            </a:r>
          </a:p>
          <a:p>
            <a:pPr marL="609600" indent="-609600">
              <a:lnSpc>
                <a:spcPct val="90000"/>
              </a:lnSpc>
              <a:spcBef>
                <a:spcPct val="10000"/>
              </a:spcBef>
              <a:buFontTx/>
              <a:buNone/>
            </a:pPr>
            <a:r>
              <a:rPr lang="en-US" sz="2000"/>
              <a:t>			- </a:t>
            </a:r>
            <a:r>
              <a:rPr lang="en-US" sz="1800"/>
              <a:t>Proposals FF </a:t>
            </a:r>
          </a:p>
          <a:p>
            <a:pPr marL="609600" indent="-609600">
              <a:lnSpc>
                <a:spcPct val="90000"/>
              </a:lnSpc>
              <a:spcBef>
                <a:spcPct val="10000"/>
              </a:spcBef>
              <a:buFontTx/>
              <a:buNone/>
            </a:pPr>
            <a:r>
              <a:rPr lang="en-US" sz="1800"/>
              <a:t>			- HGC</a:t>
            </a:r>
          </a:p>
          <a:p>
            <a:pPr marL="609600" indent="-609600">
              <a:lnSpc>
                <a:spcPct val="90000"/>
              </a:lnSpc>
              <a:spcBef>
                <a:spcPct val="10000"/>
              </a:spcBef>
              <a:buFontTx/>
              <a:buNone/>
            </a:pPr>
            <a:r>
              <a:rPr lang="en-US" sz="1800"/>
              <a:t>			- Letters of collaboration</a:t>
            </a:r>
          </a:p>
          <a:p>
            <a:pPr marL="609600" indent="-609600">
              <a:lnSpc>
                <a:spcPct val="90000"/>
              </a:lnSpc>
              <a:buFontTx/>
              <a:buAutoNum type="arabicPeriod"/>
            </a:pPr>
            <a:endParaRPr lang="ru-RU" sz="1800"/>
          </a:p>
        </p:txBody>
      </p:sp>
      <p:sp>
        <p:nvSpPr>
          <p:cNvPr id="149508" name="Line 4"/>
          <p:cNvSpPr>
            <a:spLocks noChangeShapeType="1"/>
          </p:cNvSpPr>
          <p:nvPr/>
        </p:nvSpPr>
        <p:spPr bwMode="auto">
          <a:xfrm>
            <a:off x="5454650" y="2830513"/>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9509" name="Line 5"/>
          <p:cNvSpPr>
            <a:spLocks noChangeShapeType="1"/>
          </p:cNvSpPr>
          <p:nvPr/>
        </p:nvSpPr>
        <p:spPr bwMode="auto">
          <a:xfrm>
            <a:off x="6530975" y="3629025"/>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9510" name="Line 6"/>
          <p:cNvSpPr>
            <a:spLocks noChangeShapeType="1"/>
          </p:cNvSpPr>
          <p:nvPr/>
        </p:nvSpPr>
        <p:spPr bwMode="auto">
          <a:xfrm>
            <a:off x="5934075" y="44450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9511" name="Line 7"/>
          <p:cNvSpPr>
            <a:spLocks noChangeShapeType="1"/>
          </p:cNvSpPr>
          <p:nvPr/>
        </p:nvSpPr>
        <p:spPr bwMode="auto">
          <a:xfrm>
            <a:off x="4872038" y="484505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9512" name="Line 8"/>
          <p:cNvSpPr>
            <a:spLocks noChangeShapeType="1"/>
          </p:cNvSpPr>
          <p:nvPr/>
        </p:nvSpPr>
        <p:spPr bwMode="auto">
          <a:xfrm>
            <a:off x="4002088" y="403225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sz="3200"/>
              <a:t>TRDI Projects Approval Process</a:t>
            </a:r>
            <a:br>
              <a:rPr lang="en-US" sz="3200"/>
            </a:br>
            <a:r>
              <a:rPr lang="en-US" sz="3200"/>
              <a:t>(continuation)</a:t>
            </a:r>
            <a:endParaRPr lang="ru-RU" sz="3200"/>
          </a:p>
        </p:txBody>
      </p:sp>
      <p:sp>
        <p:nvSpPr>
          <p:cNvPr id="151555" name="Rectangle 3"/>
          <p:cNvSpPr>
            <a:spLocks noGrp="1" noChangeArrowheads="1"/>
          </p:cNvSpPr>
          <p:nvPr>
            <p:ph type="body" idx="1"/>
          </p:nvPr>
        </p:nvSpPr>
        <p:spPr>
          <a:xfrm>
            <a:off x="152400" y="1436688"/>
            <a:ext cx="8991600" cy="4591050"/>
          </a:xfrm>
          <a:noFill/>
        </p:spPr>
        <p:txBody>
          <a:bodyPr lIns="0"/>
          <a:lstStyle/>
          <a:p>
            <a:pPr marL="609600" indent="-609600">
              <a:lnSpc>
                <a:spcPct val="80000"/>
              </a:lnSpc>
              <a:spcBef>
                <a:spcPct val="35000"/>
              </a:spcBef>
              <a:buFontTx/>
              <a:buNone/>
            </a:pPr>
            <a:r>
              <a:rPr lang="en-US" sz="2400"/>
              <a:t> </a:t>
            </a:r>
            <a:r>
              <a:rPr lang="en-US" sz="2000"/>
              <a:t>9</a:t>
            </a:r>
            <a:r>
              <a:rPr lang="en-US" sz="2400"/>
              <a:t>. </a:t>
            </a:r>
            <a:r>
              <a:rPr lang="en-US" sz="2000"/>
              <a:t>Proposals FF check on compliance to STCU regulations &amp; submission for experts review (STCU)        Western experts;</a:t>
            </a:r>
          </a:p>
          <a:p>
            <a:pPr marL="609600" indent="-609600">
              <a:lnSpc>
                <a:spcPct val="80000"/>
              </a:lnSpc>
              <a:spcBef>
                <a:spcPct val="35000"/>
              </a:spcBef>
              <a:buFontTx/>
              <a:buNone/>
            </a:pPr>
            <a:r>
              <a:rPr lang="en-US" sz="2000"/>
              <a:t>10. Prioritized Proposal Tables (Western experts)      STCU;</a:t>
            </a:r>
          </a:p>
          <a:p>
            <a:pPr marL="609600" indent="-609600">
              <a:lnSpc>
                <a:spcPct val="80000"/>
              </a:lnSpc>
              <a:spcBef>
                <a:spcPct val="35000"/>
              </a:spcBef>
              <a:buFontTx/>
              <a:buNone/>
            </a:pPr>
            <a:r>
              <a:rPr lang="en-US" sz="2000"/>
              <a:t>12. Compilation of review results and priorities unification (STCU &amp; Western experts)       STCU/NASU Working Group;</a:t>
            </a:r>
          </a:p>
          <a:p>
            <a:pPr marL="609600" indent="-609600">
              <a:lnSpc>
                <a:spcPct val="80000"/>
              </a:lnSpc>
              <a:spcBef>
                <a:spcPct val="35000"/>
              </a:spcBef>
              <a:buFontTx/>
              <a:buNone/>
            </a:pPr>
            <a:r>
              <a:rPr lang="en-US" sz="2000"/>
              <a:t>13. Final decision working-out and presentation (STCU/NASU WG)        STCU GBM;</a:t>
            </a:r>
          </a:p>
          <a:p>
            <a:pPr marL="609600" indent="-609600">
              <a:lnSpc>
                <a:spcPct val="80000"/>
              </a:lnSpc>
              <a:spcBef>
                <a:spcPct val="35000"/>
              </a:spcBef>
              <a:buFontTx/>
              <a:buNone/>
            </a:pPr>
            <a:r>
              <a:rPr lang="en-US" sz="2000"/>
              <a:t>14. Results announced  at GBM;</a:t>
            </a:r>
          </a:p>
          <a:p>
            <a:pPr marL="609600" indent="-609600">
              <a:lnSpc>
                <a:spcPct val="80000"/>
              </a:lnSpc>
              <a:spcBef>
                <a:spcPct val="35000"/>
              </a:spcBef>
              <a:buFontTx/>
              <a:buNone/>
            </a:pPr>
            <a:r>
              <a:rPr lang="en-US" sz="2000"/>
              <a:t>15. Project Agreement preparation and commence (TU/STCU) &amp; (TU/NASU) </a:t>
            </a:r>
          </a:p>
          <a:p>
            <a:pPr marL="609600" indent="-609600">
              <a:lnSpc>
                <a:spcPct val="80000"/>
              </a:lnSpc>
              <a:buFontTx/>
              <a:buNone/>
            </a:pPr>
            <a:endParaRPr lang="en-US" sz="2000"/>
          </a:p>
          <a:p>
            <a:pPr marL="609600" indent="-609600">
              <a:lnSpc>
                <a:spcPct val="80000"/>
              </a:lnSpc>
              <a:buFontTx/>
              <a:buNone/>
            </a:pPr>
            <a:endParaRPr lang="en-US" sz="2000"/>
          </a:p>
          <a:p>
            <a:pPr marL="609600" indent="-609600">
              <a:lnSpc>
                <a:spcPct val="80000"/>
              </a:lnSpc>
              <a:buFontTx/>
              <a:buNone/>
            </a:pPr>
            <a:r>
              <a:rPr lang="en-US" sz="2000"/>
              <a:t>Not funded TRDI proposals participate in STCU competition on regular base and will be considered by next GBM</a:t>
            </a:r>
          </a:p>
        </p:txBody>
      </p:sp>
      <p:sp>
        <p:nvSpPr>
          <p:cNvPr id="151556" name="Line 4"/>
          <p:cNvSpPr>
            <a:spLocks noChangeShapeType="1"/>
          </p:cNvSpPr>
          <p:nvPr/>
        </p:nvSpPr>
        <p:spPr bwMode="auto">
          <a:xfrm>
            <a:off x="3394075" y="1916113"/>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1557" name="Line 5"/>
          <p:cNvSpPr>
            <a:spLocks noChangeShapeType="1"/>
          </p:cNvSpPr>
          <p:nvPr/>
        </p:nvSpPr>
        <p:spPr bwMode="auto">
          <a:xfrm>
            <a:off x="5768975" y="2224088"/>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1558" name="Line 6"/>
          <p:cNvSpPr>
            <a:spLocks noChangeShapeType="1"/>
          </p:cNvSpPr>
          <p:nvPr/>
        </p:nvSpPr>
        <p:spPr bwMode="auto">
          <a:xfrm>
            <a:off x="7816850" y="3217863"/>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1559" name="Line 7"/>
          <p:cNvSpPr>
            <a:spLocks noChangeShapeType="1"/>
          </p:cNvSpPr>
          <p:nvPr/>
        </p:nvSpPr>
        <p:spPr bwMode="auto">
          <a:xfrm>
            <a:off x="1712913" y="2830513"/>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457200" y="274638"/>
            <a:ext cx="8229600" cy="884237"/>
          </a:xfrm>
        </p:spPr>
        <p:txBody>
          <a:bodyPr/>
          <a:lstStyle/>
          <a:p>
            <a:r>
              <a:rPr lang="en-US" sz="3600"/>
              <a:t>TRDI Projects Process Flowchart</a:t>
            </a:r>
            <a:endParaRPr lang="ru-RU" sz="3600"/>
          </a:p>
        </p:txBody>
      </p:sp>
      <p:grpSp>
        <p:nvGrpSpPr>
          <p:cNvPr id="153603" name="Group 3"/>
          <p:cNvGrpSpPr>
            <a:grpSpLocks/>
          </p:cNvGrpSpPr>
          <p:nvPr/>
        </p:nvGrpSpPr>
        <p:grpSpPr bwMode="auto">
          <a:xfrm>
            <a:off x="0" y="1282700"/>
            <a:ext cx="9144000" cy="4672013"/>
            <a:chOff x="0" y="816"/>
            <a:chExt cx="5760" cy="3408"/>
          </a:xfrm>
        </p:grpSpPr>
        <p:sp>
          <p:nvSpPr>
            <p:cNvPr id="153604" name="AutoShape 4"/>
            <p:cNvSpPr>
              <a:spLocks noChangeArrowheads="1"/>
            </p:cNvSpPr>
            <p:nvPr/>
          </p:nvSpPr>
          <p:spPr bwMode="auto">
            <a:xfrm>
              <a:off x="240" y="816"/>
              <a:ext cx="5184" cy="240"/>
            </a:xfrm>
            <a:prstGeom prst="roundRect">
              <a:avLst>
                <a:gd name="adj" fmla="val 16667"/>
              </a:avLst>
            </a:prstGeom>
            <a:gradFill rotWithShape="1">
              <a:gsLst>
                <a:gs pos="0">
                  <a:srgbClr val="00CC99"/>
                </a:gs>
                <a:gs pos="100000">
                  <a:srgbClr val="FFCC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t>Targeted R&amp;D Initiative Program</a:t>
              </a:r>
            </a:p>
          </p:txBody>
        </p:sp>
        <p:sp>
          <p:nvSpPr>
            <p:cNvPr id="153605" name="AutoShape 5"/>
            <p:cNvSpPr>
              <a:spLocks noChangeArrowheads="1"/>
            </p:cNvSpPr>
            <p:nvPr/>
          </p:nvSpPr>
          <p:spPr bwMode="auto">
            <a:xfrm>
              <a:off x="0" y="1152"/>
              <a:ext cx="1296" cy="480"/>
            </a:xfrm>
            <a:prstGeom prst="bevel">
              <a:avLst>
                <a:gd name="adj" fmla="val 12500"/>
              </a:avLst>
            </a:prstGeom>
            <a:solidFill>
              <a:srgbClr val="00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US DOS, EC, </a:t>
              </a:r>
            </a:p>
            <a:p>
              <a:pPr algn="ctr"/>
              <a:r>
                <a:rPr lang="en-US"/>
                <a:t>Canadian MoFA</a:t>
              </a:r>
              <a:endParaRPr lang="ru-RU"/>
            </a:p>
          </p:txBody>
        </p:sp>
        <p:sp>
          <p:nvSpPr>
            <p:cNvPr id="153606" name="AutoShape 6"/>
            <p:cNvSpPr>
              <a:spLocks noChangeArrowheads="1"/>
            </p:cNvSpPr>
            <p:nvPr/>
          </p:nvSpPr>
          <p:spPr bwMode="auto">
            <a:xfrm>
              <a:off x="1584" y="2160"/>
              <a:ext cx="1200" cy="480"/>
            </a:xfrm>
            <a:prstGeom prst="bevel">
              <a:avLst>
                <a:gd name="adj" fmla="val 12500"/>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STCU</a:t>
              </a:r>
              <a:endParaRPr lang="ru-RU"/>
            </a:p>
          </p:txBody>
        </p:sp>
        <p:sp>
          <p:nvSpPr>
            <p:cNvPr id="153607" name="AutoShape 7"/>
            <p:cNvSpPr>
              <a:spLocks noChangeArrowheads="1"/>
            </p:cNvSpPr>
            <p:nvPr/>
          </p:nvSpPr>
          <p:spPr bwMode="auto">
            <a:xfrm>
              <a:off x="3120" y="1344"/>
              <a:ext cx="1152" cy="480"/>
            </a:xfrm>
            <a:prstGeom prst="bevel">
              <a:avLst>
                <a:gd name="adj" fmla="val 12500"/>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INSTITUTIONS</a:t>
              </a:r>
              <a:endParaRPr lang="ru-RU"/>
            </a:p>
          </p:txBody>
        </p:sp>
        <p:sp>
          <p:nvSpPr>
            <p:cNvPr id="153608" name="AutoShape 8"/>
            <p:cNvSpPr>
              <a:spLocks noChangeArrowheads="1"/>
            </p:cNvSpPr>
            <p:nvPr/>
          </p:nvSpPr>
          <p:spPr bwMode="auto">
            <a:xfrm>
              <a:off x="4608" y="1152"/>
              <a:ext cx="1152" cy="432"/>
            </a:xfrm>
            <a:prstGeom prst="bevel">
              <a:avLst>
                <a:gd name="adj" fmla="val 12500"/>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NASU</a:t>
              </a:r>
              <a:endParaRPr lang="ru-RU"/>
            </a:p>
          </p:txBody>
        </p:sp>
        <p:sp>
          <p:nvSpPr>
            <p:cNvPr id="153609" name="Rectangle 9"/>
            <p:cNvSpPr>
              <a:spLocks noChangeArrowheads="1"/>
            </p:cNvSpPr>
            <p:nvPr/>
          </p:nvSpPr>
          <p:spPr bwMode="auto">
            <a:xfrm>
              <a:off x="0" y="2880"/>
              <a:ext cx="1296" cy="336"/>
            </a:xfrm>
            <a:prstGeom prst="rect">
              <a:avLst/>
            </a:prstGeom>
            <a:solidFill>
              <a:srgbClr val="00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Proposals FF review &amp; </a:t>
              </a:r>
            </a:p>
            <a:p>
              <a:r>
                <a:rPr lang="en-US" sz="1400"/>
                <a:t>prioritization</a:t>
              </a:r>
              <a:r>
                <a:rPr lang="en-US"/>
                <a:t> </a:t>
              </a:r>
              <a:endParaRPr lang="ru-RU"/>
            </a:p>
          </p:txBody>
        </p:sp>
        <p:sp>
          <p:nvSpPr>
            <p:cNvPr id="153610" name="Rectangle 10"/>
            <p:cNvSpPr>
              <a:spLocks noChangeArrowheads="1"/>
            </p:cNvSpPr>
            <p:nvPr/>
          </p:nvSpPr>
          <p:spPr bwMode="auto">
            <a:xfrm>
              <a:off x="1584" y="2640"/>
              <a:ext cx="1200" cy="288"/>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Proposals registration</a:t>
              </a:r>
              <a:endParaRPr lang="ru-RU" sz="1400"/>
            </a:p>
          </p:txBody>
        </p:sp>
        <p:sp>
          <p:nvSpPr>
            <p:cNvPr id="153611" name="Rectangle 11"/>
            <p:cNvSpPr>
              <a:spLocks noChangeArrowheads="1"/>
            </p:cNvSpPr>
            <p:nvPr/>
          </p:nvSpPr>
          <p:spPr bwMode="auto">
            <a:xfrm>
              <a:off x="1584" y="2928"/>
              <a:ext cx="1200" cy="288"/>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Presentation of FF to</a:t>
              </a:r>
            </a:p>
            <a:p>
              <a:r>
                <a:rPr lang="en-US" sz="1400"/>
                <a:t> western reviewers</a:t>
              </a:r>
              <a:endParaRPr lang="ru-RU" sz="1400"/>
            </a:p>
          </p:txBody>
        </p:sp>
        <p:sp>
          <p:nvSpPr>
            <p:cNvPr id="153612" name="AutoShape 12"/>
            <p:cNvSpPr>
              <a:spLocks noChangeArrowheads="1"/>
            </p:cNvSpPr>
            <p:nvPr/>
          </p:nvSpPr>
          <p:spPr bwMode="auto">
            <a:xfrm>
              <a:off x="3120" y="1824"/>
              <a:ext cx="1152" cy="432"/>
            </a:xfrm>
            <a:prstGeom prst="flowChartProcess">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Prepare and submit</a:t>
              </a:r>
            </a:p>
            <a:p>
              <a:r>
                <a:rPr lang="en-US" sz="1400"/>
                <a:t>Short Form (SF) of </a:t>
              </a:r>
            </a:p>
            <a:p>
              <a:r>
                <a:rPr lang="en-US" sz="1400"/>
                <a:t>proposals;</a:t>
              </a:r>
              <a:endParaRPr lang="ru-RU" sz="1400"/>
            </a:p>
          </p:txBody>
        </p:sp>
        <p:sp>
          <p:nvSpPr>
            <p:cNvPr id="153613" name="AutoShape 13"/>
            <p:cNvSpPr>
              <a:spLocks noChangeArrowheads="1"/>
            </p:cNvSpPr>
            <p:nvPr/>
          </p:nvSpPr>
          <p:spPr bwMode="auto">
            <a:xfrm>
              <a:off x="3120" y="2256"/>
              <a:ext cx="1152" cy="288"/>
            </a:xfrm>
            <a:prstGeom prst="flowChartProcess">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Prepare Full Form </a:t>
              </a:r>
            </a:p>
            <a:p>
              <a:r>
                <a:rPr lang="en-US" sz="1400"/>
                <a:t>(FF) of proposals</a:t>
              </a:r>
              <a:endParaRPr lang="ru-RU" sz="1400"/>
            </a:p>
          </p:txBody>
        </p:sp>
        <p:sp>
          <p:nvSpPr>
            <p:cNvPr id="153614" name="AutoShape 14"/>
            <p:cNvSpPr>
              <a:spLocks noChangeArrowheads="1"/>
            </p:cNvSpPr>
            <p:nvPr/>
          </p:nvSpPr>
          <p:spPr bwMode="auto">
            <a:xfrm>
              <a:off x="3120" y="2544"/>
              <a:ext cx="1152" cy="288"/>
            </a:xfrm>
            <a:prstGeom prst="flowChartProcess">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Submit Proposal</a:t>
              </a:r>
            </a:p>
            <a:p>
              <a:r>
                <a:rPr lang="en-US" sz="1400"/>
                <a:t>package to STCU</a:t>
              </a:r>
              <a:endParaRPr lang="ru-RU" sz="1400"/>
            </a:p>
          </p:txBody>
        </p:sp>
        <p:sp>
          <p:nvSpPr>
            <p:cNvPr id="153615" name="AutoShape 15"/>
            <p:cNvSpPr>
              <a:spLocks noChangeArrowheads="1"/>
            </p:cNvSpPr>
            <p:nvPr/>
          </p:nvSpPr>
          <p:spPr bwMode="auto">
            <a:xfrm>
              <a:off x="4608" y="1584"/>
              <a:ext cx="1152" cy="288"/>
            </a:xfrm>
            <a:prstGeom prst="flowChartProcess">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80000"/>
                </a:lnSpc>
                <a:buFontTx/>
                <a:buChar char="•"/>
              </a:pPr>
              <a:r>
                <a:rPr lang="en-US" sz="1400"/>
                <a:t>Identifies targeted</a:t>
              </a:r>
            </a:p>
            <a:p>
              <a:pPr>
                <a:lnSpc>
                  <a:spcPct val="80000"/>
                </a:lnSpc>
              </a:pPr>
              <a:r>
                <a:rPr lang="en-US" sz="1400"/>
                <a:t> R&amp;D areas </a:t>
              </a:r>
              <a:endParaRPr lang="ru-RU" sz="1400"/>
            </a:p>
          </p:txBody>
        </p:sp>
        <p:sp>
          <p:nvSpPr>
            <p:cNvPr id="153616" name="AutoShape 16"/>
            <p:cNvSpPr>
              <a:spLocks noChangeArrowheads="1"/>
            </p:cNvSpPr>
            <p:nvPr/>
          </p:nvSpPr>
          <p:spPr bwMode="auto">
            <a:xfrm>
              <a:off x="4608" y="2160"/>
              <a:ext cx="1152" cy="528"/>
            </a:xfrm>
            <a:prstGeom prst="flowChartProcess">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80000"/>
                </a:lnSpc>
                <a:buFontTx/>
                <a:buChar char="•"/>
              </a:pPr>
              <a:r>
                <a:rPr lang="en-US" sz="1400"/>
                <a:t>request for FF submi-</a:t>
              </a:r>
            </a:p>
            <a:p>
              <a:pPr>
                <a:lnSpc>
                  <a:spcPct val="80000"/>
                </a:lnSpc>
              </a:pPr>
              <a:r>
                <a:rPr lang="en-US" sz="1400"/>
                <a:t>ssion for proposals of </a:t>
              </a:r>
            </a:p>
            <a:p>
              <a:pPr>
                <a:lnSpc>
                  <a:spcPct val="80000"/>
                </a:lnSpc>
              </a:pPr>
              <a:r>
                <a:rPr lang="en-US" sz="1400"/>
                <a:t>high priority </a:t>
              </a:r>
            </a:p>
            <a:p>
              <a:pPr>
                <a:lnSpc>
                  <a:spcPct val="80000"/>
                </a:lnSpc>
                <a:buFontTx/>
                <a:buChar char="•"/>
              </a:pPr>
              <a:r>
                <a:rPr lang="en-US" sz="1400"/>
                <a:t>SF prescreening, </a:t>
              </a:r>
            </a:p>
            <a:p>
              <a:pPr>
                <a:lnSpc>
                  <a:spcPct val="80000"/>
                </a:lnSpc>
              </a:pPr>
              <a:endParaRPr lang="ru-RU" sz="1400"/>
            </a:p>
          </p:txBody>
        </p:sp>
        <p:sp>
          <p:nvSpPr>
            <p:cNvPr id="153617" name="AutoShape 17"/>
            <p:cNvSpPr>
              <a:spLocks noChangeArrowheads="1"/>
            </p:cNvSpPr>
            <p:nvPr/>
          </p:nvSpPr>
          <p:spPr bwMode="auto">
            <a:xfrm>
              <a:off x="4608" y="2688"/>
              <a:ext cx="1152" cy="144"/>
            </a:xfrm>
            <a:prstGeom prst="flowChartProcess">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sz="1400"/>
                <a:t>Provides HGC</a:t>
              </a:r>
              <a:endParaRPr lang="ru-RU" sz="1400"/>
            </a:p>
          </p:txBody>
        </p:sp>
        <p:sp>
          <p:nvSpPr>
            <p:cNvPr id="153618" name="AutoShape 18"/>
            <p:cNvSpPr>
              <a:spLocks noChangeArrowheads="1"/>
            </p:cNvSpPr>
            <p:nvPr/>
          </p:nvSpPr>
          <p:spPr bwMode="auto">
            <a:xfrm>
              <a:off x="4608" y="1872"/>
              <a:ext cx="1152" cy="288"/>
            </a:xfrm>
            <a:prstGeom prst="flowChartProcess">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80000"/>
                </a:lnSpc>
                <a:buFontTx/>
                <a:buChar char="•"/>
              </a:pPr>
              <a:r>
                <a:rPr lang="en-US" sz="1400"/>
                <a:t>Announces Call for</a:t>
              </a:r>
            </a:p>
            <a:p>
              <a:pPr>
                <a:lnSpc>
                  <a:spcPct val="80000"/>
                </a:lnSpc>
              </a:pPr>
              <a:r>
                <a:rPr lang="en-US" sz="1400"/>
                <a:t> proposals;</a:t>
              </a:r>
              <a:endParaRPr lang="ru-RU" sz="1400"/>
            </a:p>
          </p:txBody>
        </p:sp>
        <p:sp>
          <p:nvSpPr>
            <p:cNvPr id="153619" name="AutoShape 19"/>
            <p:cNvSpPr>
              <a:spLocks noChangeArrowheads="1"/>
            </p:cNvSpPr>
            <p:nvPr/>
          </p:nvSpPr>
          <p:spPr bwMode="auto">
            <a:xfrm>
              <a:off x="4272" y="1968"/>
              <a:ext cx="336" cy="144"/>
            </a:xfrm>
            <a:prstGeom prst="leftRightArrow">
              <a:avLst>
                <a:gd name="adj1" fmla="val 50000"/>
                <a:gd name="adj2" fmla="val 46667"/>
              </a:avLst>
            </a:prstGeom>
            <a:gradFill rotWithShape="1">
              <a:gsLst>
                <a:gs pos="0">
                  <a:srgbClr val="FFCC66"/>
                </a:gs>
                <a:gs pos="100000">
                  <a:srgbClr val="C0C0C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0" name="AutoShape 20"/>
            <p:cNvSpPr>
              <a:spLocks noChangeArrowheads="1"/>
            </p:cNvSpPr>
            <p:nvPr/>
          </p:nvSpPr>
          <p:spPr bwMode="auto">
            <a:xfrm>
              <a:off x="4272" y="2352"/>
              <a:ext cx="336" cy="144"/>
            </a:xfrm>
            <a:prstGeom prst="leftRightArrow">
              <a:avLst>
                <a:gd name="adj1" fmla="val 50000"/>
                <a:gd name="adj2" fmla="val 46667"/>
              </a:avLst>
            </a:prstGeom>
            <a:gradFill rotWithShape="1">
              <a:gsLst>
                <a:gs pos="0">
                  <a:srgbClr val="FFCC66"/>
                </a:gs>
                <a:gs pos="100000">
                  <a:srgbClr val="C0C0C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1" name="Rectangle 21"/>
            <p:cNvSpPr>
              <a:spLocks noChangeArrowheads="1"/>
            </p:cNvSpPr>
            <p:nvPr/>
          </p:nvSpPr>
          <p:spPr bwMode="auto">
            <a:xfrm>
              <a:off x="0" y="2544"/>
              <a:ext cx="1296" cy="336"/>
            </a:xfrm>
            <a:prstGeom prst="rect">
              <a:avLst/>
            </a:prstGeom>
            <a:solidFill>
              <a:srgbClr val="00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Western Experts</a:t>
              </a:r>
              <a:endParaRPr lang="ru-RU"/>
            </a:p>
          </p:txBody>
        </p:sp>
        <p:sp>
          <p:nvSpPr>
            <p:cNvPr id="153622" name="AutoShape 22"/>
            <p:cNvSpPr>
              <a:spLocks noChangeArrowheads="1"/>
            </p:cNvSpPr>
            <p:nvPr/>
          </p:nvSpPr>
          <p:spPr bwMode="auto">
            <a:xfrm rot="16200000">
              <a:off x="192" y="2016"/>
              <a:ext cx="912" cy="144"/>
            </a:xfrm>
            <a:prstGeom prst="leftRightArrow">
              <a:avLst>
                <a:gd name="adj1" fmla="val 50000"/>
                <a:gd name="adj2" fmla="val 126667"/>
              </a:avLst>
            </a:prstGeom>
            <a:solidFill>
              <a:srgbClr val="00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3" name="AutoShape 23"/>
            <p:cNvSpPr>
              <a:spLocks noChangeArrowheads="1"/>
            </p:cNvSpPr>
            <p:nvPr/>
          </p:nvSpPr>
          <p:spPr bwMode="auto">
            <a:xfrm>
              <a:off x="2784" y="2688"/>
              <a:ext cx="336" cy="144"/>
            </a:xfrm>
            <a:prstGeom prst="leftArrow">
              <a:avLst>
                <a:gd name="adj1" fmla="val 50000"/>
                <a:gd name="adj2" fmla="val 58333"/>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4" name="AutoShape 24"/>
            <p:cNvSpPr>
              <a:spLocks noChangeArrowheads="1"/>
            </p:cNvSpPr>
            <p:nvPr/>
          </p:nvSpPr>
          <p:spPr bwMode="auto">
            <a:xfrm>
              <a:off x="4272" y="2688"/>
              <a:ext cx="336" cy="144"/>
            </a:xfrm>
            <a:prstGeom prst="leftArrow">
              <a:avLst>
                <a:gd name="adj1" fmla="val 50000"/>
                <a:gd name="adj2" fmla="val 58333"/>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5" name="AutoShape 25"/>
            <p:cNvSpPr>
              <a:spLocks noChangeArrowheads="1"/>
            </p:cNvSpPr>
            <p:nvPr/>
          </p:nvSpPr>
          <p:spPr bwMode="auto">
            <a:xfrm>
              <a:off x="720" y="3264"/>
              <a:ext cx="1344" cy="336"/>
            </a:xfrm>
            <a:prstGeom prst="flowChartAlternateProcess">
              <a:avLst/>
            </a:prstGeom>
            <a:gradFill rotWithShape="1">
              <a:gsLst>
                <a:gs pos="0">
                  <a:srgbClr val="00CC99"/>
                </a:gs>
                <a:gs pos="100000">
                  <a:srgbClr val="99CC0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Unified list of priorities</a:t>
              </a:r>
              <a:endParaRPr lang="ru-RU" sz="1400"/>
            </a:p>
          </p:txBody>
        </p:sp>
        <p:sp>
          <p:nvSpPr>
            <p:cNvPr id="153626" name="AutoShape 26"/>
            <p:cNvSpPr>
              <a:spLocks noChangeArrowheads="1"/>
            </p:cNvSpPr>
            <p:nvPr/>
          </p:nvSpPr>
          <p:spPr bwMode="auto">
            <a:xfrm rot="10800000">
              <a:off x="1296" y="3024"/>
              <a:ext cx="288" cy="240"/>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gradFill rotWithShape="1">
              <a:gsLst>
                <a:gs pos="0">
                  <a:srgbClr val="00CC99"/>
                </a:gs>
                <a:gs pos="100000">
                  <a:srgbClr val="99CC0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7" name="AutoShape 27"/>
            <p:cNvSpPr>
              <a:spLocks noChangeArrowheads="1"/>
            </p:cNvSpPr>
            <p:nvPr/>
          </p:nvSpPr>
          <p:spPr bwMode="auto">
            <a:xfrm>
              <a:off x="2832" y="3024"/>
              <a:ext cx="1968" cy="576"/>
            </a:xfrm>
            <a:prstGeom prst="roundRect">
              <a:avLst>
                <a:gd name="adj" fmla="val 16667"/>
              </a:avLst>
            </a:prstGeom>
            <a:gradFill rotWithShape="1">
              <a:gsLst>
                <a:gs pos="0">
                  <a:srgbClr val="99CC00"/>
                </a:gs>
                <a:gs pos="100000">
                  <a:srgbClr val="FFCC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NASU-STCU working group</a:t>
              </a:r>
            </a:p>
            <a:p>
              <a:pPr algn="ctr"/>
              <a:r>
                <a:rPr lang="en-US" sz="1400"/>
                <a:t>makes final decision and </a:t>
              </a:r>
            </a:p>
            <a:p>
              <a:pPr algn="ctr"/>
              <a:r>
                <a:rPr lang="en-US" sz="1400"/>
                <a:t>presents results to the STCU GBM</a:t>
              </a:r>
              <a:endParaRPr lang="ru-RU" sz="1400"/>
            </a:p>
          </p:txBody>
        </p:sp>
        <p:sp>
          <p:nvSpPr>
            <p:cNvPr id="153628" name="AutoShape 28"/>
            <p:cNvSpPr>
              <a:spLocks noChangeArrowheads="1"/>
            </p:cNvSpPr>
            <p:nvPr/>
          </p:nvSpPr>
          <p:spPr bwMode="auto">
            <a:xfrm>
              <a:off x="5040" y="1056"/>
              <a:ext cx="192" cy="96"/>
            </a:xfrm>
            <a:prstGeom prst="upArrow">
              <a:avLst>
                <a:gd name="adj1" fmla="val 50000"/>
                <a:gd name="adj2" fmla="val 25000"/>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29" name="AutoShape 29"/>
            <p:cNvSpPr>
              <a:spLocks noChangeArrowheads="1"/>
            </p:cNvSpPr>
            <p:nvPr/>
          </p:nvSpPr>
          <p:spPr bwMode="auto">
            <a:xfrm>
              <a:off x="528" y="1056"/>
              <a:ext cx="192" cy="96"/>
            </a:xfrm>
            <a:prstGeom prst="upArrow">
              <a:avLst>
                <a:gd name="adj1" fmla="val 50000"/>
                <a:gd name="adj2" fmla="val 25000"/>
              </a:avLst>
            </a:prstGeom>
            <a:solidFill>
              <a:srgbClr val="00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0" name="AutoShape 30"/>
            <p:cNvSpPr>
              <a:spLocks noChangeArrowheads="1"/>
            </p:cNvSpPr>
            <p:nvPr/>
          </p:nvSpPr>
          <p:spPr bwMode="auto">
            <a:xfrm>
              <a:off x="2064" y="3456"/>
              <a:ext cx="768" cy="96"/>
            </a:xfrm>
            <a:prstGeom prst="rightArrow">
              <a:avLst>
                <a:gd name="adj1" fmla="val 50000"/>
                <a:gd name="adj2" fmla="val 200000"/>
              </a:avLst>
            </a:prstGeom>
            <a:gradFill rotWithShape="1">
              <a:gsLst>
                <a:gs pos="0">
                  <a:srgbClr val="99CC00"/>
                </a:gs>
                <a:gs pos="100000">
                  <a:srgbClr val="00CC99"/>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1" name="AutoShape 31"/>
            <p:cNvSpPr>
              <a:spLocks noChangeArrowheads="1"/>
            </p:cNvSpPr>
            <p:nvPr/>
          </p:nvSpPr>
          <p:spPr bwMode="auto">
            <a:xfrm rot="5400000">
              <a:off x="2448" y="3024"/>
              <a:ext cx="192" cy="576"/>
            </a:xfrm>
            <a:custGeom>
              <a:avLst/>
              <a:gdLst>
                <a:gd name="G0" fmla="+- 9360 0 0"/>
                <a:gd name="G1" fmla="+- 16830 0 0"/>
                <a:gd name="G2" fmla="+- 7912 0 0"/>
                <a:gd name="G3" fmla="*/ 9360 1 2"/>
                <a:gd name="G4" fmla="+- G3 10800 0"/>
                <a:gd name="G5" fmla="+- 21600 9360 16830"/>
                <a:gd name="G6" fmla="+- 16830 7912 0"/>
                <a:gd name="G7" fmla="*/ G6 1 2"/>
                <a:gd name="G8" fmla="*/ 16830 2 1"/>
                <a:gd name="G9" fmla="+- G8 0 21600"/>
                <a:gd name="G10" fmla="*/ 21600 G0 G1"/>
                <a:gd name="G11" fmla="*/ 21600 G4 G1"/>
                <a:gd name="G12" fmla="*/ 21600 G5 G1"/>
                <a:gd name="G13" fmla="*/ 21600 G7 G1"/>
                <a:gd name="G14" fmla="*/ 16830 1 2"/>
                <a:gd name="G15" fmla="+- G5 0 G4"/>
                <a:gd name="G16" fmla="+- G0 0 G4"/>
                <a:gd name="G17" fmla="*/ G2 G15 G16"/>
                <a:gd name="T0" fmla="*/ 15480 w 21600"/>
                <a:gd name="T1" fmla="*/ 0 h 21600"/>
                <a:gd name="T2" fmla="*/ 9360 w 21600"/>
                <a:gd name="T3" fmla="*/ 7912 h 21600"/>
                <a:gd name="T4" fmla="*/ 0 w 21600"/>
                <a:gd name="T5" fmla="*/ 19867 h 21600"/>
                <a:gd name="T6" fmla="*/ 8415 w 21600"/>
                <a:gd name="T7" fmla="*/ 21600 h 21600"/>
                <a:gd name="T8" fmla="*/ 16830 w 21600"/>
                <a:gd name="T9" fmla="*/ 15877 h 21600"/>
                <a:gd name="T10" fmla="*/ 21600 w 21600"/>
                <a:gd name="T11" fmla="*/ 7912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80" y="0"/>
                  </a:moveTo>
                  <a:lnTo>
                    <a:pt x="9360" y="7912"/>
                  </a:lnTo>
                  <a:lnTo>
                    <a:pt x="14130" y="7912"/>
                  </a:lnTo>
                  <a:lnTo>
                    <a:pt x="14130" y="18135"/>
                  </a:lnTo>
                  <a:lnTo>
                    <a:pt x="0" y="18135"/>
                  </a:lnTo>
                  <a:lnTo>
                    <a:pt x="0" y="21600"/>
                  </a:lnTo>
                  <a:lnTo>
                    <a:pt x="16830" y="21600"/>
                  </a:lnTo>
                  <a:lnTo>
                    <a:pt x="16830" y="7912"/>
                  </a:lnTo>
                  <a:lnTo>
                    <a:pt x="21600" y="7912"/>
                  </a:lnTo>
                  <a:close/>
                </a:path>
              </a:pathLst>
            </a:cu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2" name="AutoShape 32"/>
            <p:cNvSpPr>
              <a:spLocks noChangeArrowheads="1"/>
            </p:cNvSpPr>
            <p:nvPr/>
          </p:nvSpPr>
          <p:spPr bwMode="auto">
            <a:xfrm rot="16200000" flipH="1">
              <a:off x="4752" y="2880"/>
              <a:ext cx="576" cy="480"/>
            </a:xfrm>
            <a:custGeom>
              <a:avLst/>
              <a:gdLst>
                <a:gd name="G0" fmla="+- 12060 0 0"/>
                <a:gd name="G1" fmla="+- 17775 0 0"/>
                <a:gd name="G2" fmla="+- 12060 0 0"/>
                <a:gd name="G3" fmla="*/ 12060 1 2"/>
                <a:gd name="G4" fmla="+- G3 10800 0"/>
                <a:gd name="G5" fmla="+- 21600 12060 17775"/>
                <a:gd name="G6" fmla="+- 17775 12060 0"/>
                <a:gd name="G7" fmla="*/ G6 1 2"/>
                <a:gd name="G8" fmla="*/ 17775 2 1"/>
                <a:gd name="G9" fmla="+- G8 0 21600"/>
                <a:gd name="G10" fmla="*/ 21600 G0 G1"/>
                <a:gd name="G11" fmla="*/ 21600 G4 G1"/>
                <a:gd name="G12" fmla="*/ 21600 G5 G1"/>
                <a:gd name="G13" fmla="*/ 21600 G7 G1"/>
                <a:gd name="G14" fmla="*/ 17775 1 2"/>
                <a:gd name="G15" fmla="+- G5 0 G4"/>
                <a:gd name="G16" fmla="+- G0 0 G4"/>
                <a:gd name="G17" fmla="*/ G2 G15 G16"/>
                <a:gd name="T0" fmla="*/ 16830 w 21600"/>
                <a:gd name="T1" fmla="*/ 0 h 21600"/>
                <a:gd name="T2" fmla="*/ 12060 w 21600"/>
                <a:gd name="T3" fmla="*/ 12060 h 21600"/>
                <a:gd name="T4" fmla="*/ 0 w 21600"/>
                <a:gd name="T5" fmla="*/ 20452 h 21600"/>
                <a:gd name="T6" fmla="*/ 8888 w 21600"/>
                <a:gd name="T7" fmla="*/ 21600 h 21600"/>
                <a:gd name="T8" fmla="*/ 17775 w 21600"/>
                <a:gd name="T9" fmla="*/ 18128 h 21600"/>
                <a:gd name="T10" fmla="*/ 21600 w 21600"/>
                <a:gd name="T11" fmla="*/ 1206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830" y="0"/>
                  </a:moveTo>
                  <a:lnTo>
                    <a:pt x="12060" y="12060"/>
                  </a:lnTo>
                  <a:lnTo>
                    <a:pt x="15885" y="12060"/>
                  </a:lnTo>
                  <a:lnTo>
                    <a:pt x="15885" y="19303"/>
                  </a:lnTo>
                  <a:lnTo>
                    <a:pt x="0" y="19303"/>
                  </a:lnTo>
                  <a:lnTo>
                    <a:pt x="0" y="21600"/>
                  </a:lnTo>
                  <a:lnTo>
                    <a:pt x="17775" y="21600"/>
                  </a:lnTo>
                  <a:lnTo>
                    <a:pt x="17775" y="12060"/>
                  </a:lnTo>
                  <a:lnTo>
                    <a:pt x="21600" y="12060"/>
                  </a:lnTo>
                  <a:close/>
                </a:path>
              </a:pathLst>
            </a:cu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3" name="Oval 33"/>
            <p:cNvSpPr>
              <a:spLocks noChangeArrowheads="1"/>
            </p:cNvSpPr>
            <p:nvPr/>
          </p:nvSpPr>
          <p:spPr bwMode="auto">
            <a:xfrm>
              <a:off x="2784" y="3744"/>
              <a:ext cx="2064" cy="480"/>
            </a:xfrm>
            <a:prstGeom prst="ellipse">
              <a:avLst/>
            </a:prstGeom>
            <a:gradFill rotWithShape="1">
              <a:gsLst>
                <a:gs pos="0">
                  <a:srgbClr val="99CC00"/>
                </a:gs>
                <a:gs pos="100000">
                  <a:srgbClr val="FFCC6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STCU/NASU </a:t>
              </a:r>
            </a:p>
            <a:p>
              <a:pPr algn="ctr"/>
              <a:r>
                <a:rPr lang="en-US" sz="1800"/>
                <a:t>Project Agreement</a:t>
              </a:r>
              <a:endParaRPr lang="ru-RU" sz="1800"/>
            </a:p>
          </p:txBody>
        </p:sp>
        <p:sp>
          <p:nvSpPr>
            <p:cNvPr id="153634" name="AutoShape 34"/>
            <p:cNvSpPr>
              <a:spLocks noChangeArrowheads="1"/>
            </p:cNvSpPr>
            <p:nvPr/>
          </p:nvSpPr>
          <p:spPr bwMode="auto">
            <a:xfrm>
              <a:off x="3744" y="3600"/>
              <a:ext cx="192" cy="144"/>
            </a:xfrm>
            <a:prstGeom prst="downArrow">
              <a:avLst>
                <a:gd name="adj1" fmla="val 50000"/>
                <a:gd name="adj2" fmla="val 25000"/>
              </a:avLst>
            </a:prstGeom>
            <a:gradFill rotWithShape="1">
              <a:gsLst>
                <a:gs pos="0">
                  <a:srgbClr val="99CC00"/>
                </a:gs>
                <a:gs pos="100000">
                  <a:srgbClr val="FFCC66"/>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5" name="AutoShape 35"/>
            <p:cNvSpPr>
              <a:spLocks noChangeArrowheads="1"/>
            </p:cNvSpPr>
            <p:nvPr/>
          </p:nvSpPr>
          <p:spPr bwMode="auto">
            <a:xfrm>
              <a:off x="5088" y="3744"/>
              <a:ext cx="672" cy="432"/>
            </a:xfrm>
            <a:prstGeom prst="bevel">
              <a:avLst>
                <a:gd name="adj" fmla="val 12500"/>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NASU</a:t>
              </a:r>
              <a:endParaRPr lang="ru-RU"/>
            </a:p>
          </p:txBody>
        </p:sp>
        <p:sp>
          <p:nvSpPr>
            <p:cNvPr id="153636" name="AutoShape 36"/>
            <p:cNvSpPr>
              <a:spLocks noChangeArrowheads="1"/>
            </p:cNvSpPr>
            <p:nvPr/>
          </p:nvSpPr>
          <p:spPr bwMode="auto">
            <a:xfrm>
              <a:off x="1872" y="3744"/>
              <a:ext cx="672" cy="432"/>
            </a:xfrm>
            <a:prstGeom prst="bevel">
              <a:avLst>
                <a:gd name="adj" fmla="val 12500"/>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STCU</a:t>
              </a:r>
              <a:endParaRPr lang="ru-RU"/>
            </a:p>
          </p:txBody>
        </p:sp>
        <p:sp>
          <p:nvSpPr>
            <p:cNvPr id="153637" name="AutoShape 37"/>
            <p:cNvSpPr>
              <a:spLocks noChangeArrowheads="1"/>
            </p:cNvSpPr>
            <p:nvPr/>
          </p:nvSpPr>
          <p:spPr bwMode="auto">
            <a:xfrm>
              <a:off x="4848" y="3888"/>
              <a:ext cx="240" cy="192"/>
            </a:xfrm>
            <a:prstGeom prst="leftRightArrow">
              <a:avLst>
                <a:gd name="adj1" fmla="val 50000"/>
                <a:gd name="adj2" fmla="val 25000"/>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8" name="AutoShape 38"/>
            <p:cNvSpPr>
              <a:spLocks noChangeArrowheads="1"/>
            </p:cNvSpPr>
            <p:nvPr/>
          </p:nvSpPr>
          <p:spPr bwMode="auto">
            <a:xfrm>
              <a:off x="2544" y="3888"/>
              <a:ext cx="240" cy="192"/>
            </a:xfrm>
            <a:prstGeom prst="leftRightArrow">
              <a:avLst>
                <a:gd name="adj1" fmla="val 50000"/>
                <a:gd name="adj2" fmla="val 25000"/>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3639" name="AutoShape 39"/>
            <p:cNvSpPr>
              <a:spLocks noChangeArrowheads="1"/>
            </p:cNvSpPr>
            <p:nvPr/>
          </p:nvSpPr>
          <p:spPr bwMode="auto">
            <a:xfrm>
              <a:off x="0" y="3744"/>
              <a:ext cx="1776" cy="432"/>
            </a:xfrm>
            <a:prstGeom prst="octagon">
              <a:avLst>
                <a:gd name="adj" fmla="val 29287"/>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If proposal out of list -</a:t>
              </a:r>
            </a:p>
            <a:p>
              <a:pPr algn="ctr"/>
              <a:r>
                <a:rPr lang="en-US" sz="1400"/>
                <a:t>participate in STCU competition</a:t>
              </a:r>
            </a:p>
            <a:p>
              <a:pPr algn="ctr"/>
              <a:r>
                <a:rPr lang="en-US" sz="1400"/>
                <a:t>on regular procedure</a:t>
              </a:r>
              <a:endParaRPr lang="ru-RU" sz="1400"/>
            </a:p>
          </p:txBody>
        </p:sp>
        <p:sp>
          <p:nvSpPr>
            <p:cNvPr id="153640" name="AutoShape 40"/>
            <p:cNvSpPr>
              <a:spLocks noChangeArrowheads="1"/>
            </p:cNvSpPr>
            <p:nvPr/>
          </p:nvSpPr>
          <p:spPr bwMode="auto">
            <a:xfrm>
              <a:off x="1200" y="3600"/>
              <a:ext cx="144" cy="144"/>
            </a:xfrm>
            <a:prstGeom prst="downArrow">
              <a:avLst>
                <a:gd name="adj1" fmla="val 50000"/>
                <a:gd name="adj2" fmla="val 25000"/>
              </a:avLst>
            </a:prstGeom>
            <a:gradFill rotWithShape="1">
              <a:gsLst>
                <a:gs pos="0">
                  <a:srgbClr val="00CC99"/>
                </a:gs>
                <a:gs pos="100000">
                  <a:srgbClr val="99CC0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900112"/>
          </a:xfrm>
          <a:noFill/>
          <a:ln/>
        </p:spPr>
        <p:txBody>
          <a:bodyPr/>
          <a:lstStyle/>
          <a:p>
            <a:r>
              <a:rPr lang="en-US" sz="3000" b="1">
                <a:effectLst>
                  <a:outerShdw blurRad="38100" dist="38100" dir="2700000" algn="tl">
                    <a:srgbClr val="C0C0C0"/>
                  </a:outerShdw>
                </a:effectLst>
              </a:rPr>
              <a:t>Contact Information</a:t>
            </a:r>
            <a:endParaRPr lang="ru-RU" sz="3000" b="1">
              <a:effectLst>
                <a:outerShdw blurRad="38100" dist="38100" dir="2700000" algn="tl">
                  <a:srgbClr val="C0C0C0"/>
                </a:outerShdw>
              </a:effectLst>
            </a:endParaRPr>
          </a:p>
        </p:txBody>
      </p:sp>
      <p:sp>
        <p:nvSpPr>
          <p:cNvPr id="24579" name="Rectangle 3"/>
          <p:cNvSpPr>
            <a:spLocks noGrp="1" noChangeArrowheads="1"/>
          </p:cNvSpPr>
          <p:nvPr>
            <p:ph type="body" sz="half" idx="1"/>
          </p:nvPr>
        </p:nvSpPr>
        <p:spPr>
          <a:xfrm>
            <a:off x="323850" y="1960563"/>
            <a:ext cx="3754438" cy="3124200"/>
          </a:xfrm>
          <a:noFill/>
          <a:ln/>
        </p:spPr>
        <p:txBody>
          <a:bodyPr/>
          <a:lstStyle/>
          <a:p>
            <a:pPr algn="ctr">
              <a:buFontTx/>
              <a:buNone/>
            </a:pPr>
            <a:r>
              <a:rPr lang="en-US" sz="1800" b="1"/>
              <a:t>Science and Technology Center in Ukraine (STCU)</a:t>
            </a:r>
          </a:p>
          <a:p>
            <a:pPr algn="ctr">
              <a:lnSpc>
                <a:spcPct val="20000"/>
              </a:lnSpc>
              <a:buFontTx/>
              <a:buNone/>
            </a:pPr>
            <a:endParaRPr lang="en-US" sz="1800" b="1"/>
          </a:p>
          <a:p>
            <a:pPr algn="ctr">
              <a:buFontTx/>
              <a:buNone/>
            </a:pPr>
            <a:r>
              <a:rPr lang="en-US" sz="1800"/>
              <a:t>21 Kamenyariv St</a:t>
            </a:r>
          </a:p>
          <a:p>
            <a:pPr algn="ctr">
              <a:lnSpc>
                <a:spcPct val="80000"/>
              </a:lnSpc>
              <a:buFontTx/>
              <a:buNone/>
            </a:pPr>
            <a:r>
              <a:rPr lang="en-US" sz="1800"/>
              <a:t>Kyiv, Ukraine 03138</a:t>
            </a:r>
          </a:p>
          <a:p>
            <a:pPr algn="ctr">
              <a:lnSpc>
                <a:spcPct val="60000"/>
              </a:lnSpc>
              <a:buFontTx/>
              <a:buNone/>
            </a:pPr>
            <a:endParaRPr lang="en-US" sz="1800"/>
          </a:p>
          <a:p>
            <a:pPr algn="ctr">
              <a:buFontTx/>
              <a:buNone/>
            </a:pPr>
            <a:r>
              <a:rPr lang="en-US" sz="1800"/>
              <a:t>Tel: +380-44-490-7150</a:t>
            </a:r>
          </a:p>
          <a:p>
            <a:pPr algn="ctr">
              <a:lnSpc>
                <a:spcPct val="80000"/>
              </a:lnSpc>
              <a:buFontTx/>
              <a:buNone/>
            </a:pPr>
            <a:r>
              <a:rPr lang="en-US" sz="1800"/>
              <a:t>Fax: +380-44-490-7145</a:t>
            </a:r>
          </a:p>
          <a:p>
            <a:pPr algn="ctr">
              <a:lnSpc>
                <a:spcPct val="60000"/>
              </a:lnSpc>
              <a:buFontTx/>
              <a:buNone/>
            </a:pPr>
            <a:endParaRPr lang="en-US" sz="1800"/>
          </a:p>
          <a:p>
            <a:pPr algn="ctr">
              <a:buFontTx/>
              <a:buNone/>
            </a:pPr>
            <a:r>
              <a:rPr lang="en-US" sz="1800"/>
              <a:t>E-mail: </a:t>
            </a:r>
            <a:r>
              <a:rPr lang="en-US" sz="1800">
                <a:hlinkClick r:id="rId2"/>
              </a:rPr>
              <a:t>stcu@stcu.int</a:t>
            </a:r>
            <a:endParaRPr lang="en-US" sz="1800"/>
          </a:p>
          <a:p>
            <a:pPr algn="ctr">
              <a:buFontTx/>
              <a:buNone/>
            </a:pPr>
            <a:r>
              <a:rPr lang="en-US" sz="1800"/>
              <a:t>Web site: </a:t>
            </a:r>
            <a:r>
              <a:rPr lang="en-US" sz="1800">
                <a:hlinkClick r:id="rId3"/>
              </a:rPr>
              <a:t>www.stcu.int</a:t>
            </a:r>
            <a:endParaRPr lang="en-US" sz="1800"/>
          </a:p>
          <a:p>
            <a:pPr algn="ctr">
              <a:buFontTx/>
              <a:buNone/>
            </a:pPr>
            <a:endParaRPr lang="ru-RU" sz="800"/>
          </a:p>
        </p:txBody>
      </p:sp>
      <p:pic>
        <p:nvPicPr>
          <p:cNvPr id="2458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1412875"/>
            <a:ext cx="2919412" cy="21875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pic>
        <p:nvPicPr>
          <p:cNvPr id="24581" name="Picture 5" descr="Build3"/>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5618163" y="3690938"/>
            <a:ext cx="2914650" cy="2185987"/>
          </a:xfrm>
          <a:noFill/>
          <a:ln>
            <a:solidFill>
              <a:srgbClr val="FFFFFF"/>
            </a:solid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en-US" sz="2000" b="1"/>
              <a:t>Science and Technology Center in Ukraine (STCU)</a:t>
            </a:r>
            <a:br>
              <a:rPr lang="en-US" sz="2000" b="1"/>
            </a:br>
            <a:r>
              <a:rPr lang="en-US" sz="2000" b="1"/>
              <a:t/>
            </a:r>
            <a:br>
              <a:rPr lang="en-US" sz="2000" b="1"/>
            </a:br>
            <a:r>
              <a:rPr lang="en-US" sz="2000" b="1"/>
              <a:t>Ukraine: NPP’s &amp; Electricity Production (cont’d)</a:t>
            </a:r>
            <a:endParaRPr lang="ru-RU" sz="2000" b="1"/>
          </a:p>
        </p:txBody>
      </p:sp>
      <p:sp>
        <p:nvSpPr>
          <p:cNvPr id="182275" name="Rectangle 3"/>
          <p:cNvSpPr>
            <a:spLocks noGrp="1" noChangeArrowheads="1"/>
          </p:cNvSpPr>
          <p:nvPr>
            <p:ph type="body" idx="1"/>
          </p:nvPr>
        </p:nvSpPr>
        <p:spPr/>
        <p:txBody>
          <a:bodyPr/>
          <a:lstStyle/>
          <a:p>
            <a:pPr>
              <a:lnSpc>
                <a:spcPct val="80000"/>
              </a:lnSpc>
            </a:pPr>
            <a:r>
              <a:rPr lang="en-US" sz="1600" b="1" i="1"/>
              <a:t>50 % of electricity in Ukraine produced at NPP’s</a:t>
            </a:r>
          </a:p>
          <a:p>
            <a:pPr>
              <a:lnSpc>
                <a:spcPct val="80000"/>
              </a:lnSpc>
            </a:pPr>
            <a:endParaRPr lang="en-US" sz="1400" b="1" i="1"/>
          </a:p>
          <a:p>
            <a:pPr>
              <a:lnSpc>
                <a:spcPct val="80000"/>
              </a:lnSpc>
            </a:pPr>
            <a:r>
              <a:rPr lang="en-US" sz="1600" b="1" i="1"/>
              <a:t>NAEC “ENERGOATOM” coordinates all NPP’s</a:t>
            </a:r>
            <a:r>
              <a:rPr lang="en-US" sz="1400" b="1" i="1"/>
              <a:t> </a:t>
            </a:r>
          </a:p>
          <a:p>
            <a:pPr>
              <a:lnSpc>
                <a:spcPct val="80000"/>
              </a:lnSpc>
            </a:pPr>
            <a:endParaRPr lang="en-US" sz="1400" b="1" i="1"/>
          </a:p>
          <a:p>
            <a:pPr>
              <a:lnSpc>
                <a:spcPct val="80000"/>
              </a:lnSpc>
            </a:pPr>
            <a:r>
              <a:rPr lang="en-US" sz="1400" b="1" i="1"/>
              <a:t>Zaporizhha NPP </a:t>
            </a:r>
          </a:p>
          <a:p>
            <a:pPr>
              <a:lnSpc>
                <a:spcPct val="80000"/>
              </a:lnSpc>
              <a:buFontTx/>
              <a:buNone/>
            </a:pPr>
            <a:r>
              <a:rPr lang="en-US" sz="1400"/>
              <a:t>   </a:t>
            </a:r>
            <a:r>
              <a:rPr lang="en-US" sz="1200"/>
              <a:t>6 blocks WWER 1000 (1984-87, 89, 95)</a:t>
            </a:r>
          </a:p>
          <a:p>
            <a:pPr>
              <a:lnSpc>
                <a:spcPct val="80000"/>
              </a:lnSpc>
            </a:pPr>
            <a:r>
              <a:rPr lang="en-US" sz="1400" b="1" i="1"/>
              <a:t>Rivne NPP</a:t>
            </a:r>
          </a:p>
          <a:p>
            <a:pPr>
              <a:lnSpc>
                <a:spcPct val="80000"/>
              </a:lnSpc>
              <a:buFontTx/>
              <a:buNone/>
            </a:pPr>
            <a:r>
              <a:rPr lang="en-US" sz="1400"/>
              <a:t>   </a:t>
            </a:r>
            <a:r>
              <a:rPr lang="en-US" sz="1200"/>
              <a:t>4 blocks WWER 440, 1000 (1980-81, 86, 2004)</a:t>
            </a:r>
          </a:p>
          <a:p>
            <a:pPr>
              <a:lnSpc>
                <a:spcPct val="80000"/>
              </a:lnSpc>
            </a:pPr>
            <a:r>
              <a:rPr lang="en-US" sz="1400" b="1" i="1"/>
              <a:t>South Ukrainian NPP (with Hydro Accumulation PP)</a:t>
            </a:r>
          </a:p>
          <a:p>
            <a:pPr>
              <a:lnSpc>
                <a:spcPct val="80000"/>
              </a:lnSpc>
              <a:buFontTx/>
              <a:buNone/>
            </a:pPr>
            <a:r>
              <a:rPr lang="en-US" sz="1400" b="1" i="1"/>
              <a:t>   </a:t>
            </a:r>
            <a:r>
              <a:rPr lang="en-US" sz="1200"/>
              <a:t>3 blocks WWER 1000 (1982, 1985, 1989)</a:t>
            </a:r>
            <a:endParaRPr lang="en-US" sz="1400" b="1" i="1"/>
          </a:p>
          <a:p>
            <a:pPr>
              <a:lnSpc>
                <a:spcPct val="80000"/>
              </a:lnSpc>
            </a:pPr>
            <a:r>
              <a:rPr lang="en-US" sz="1400" b="1" i="1"/>
              <a:t>Khmelnitsky NPP</a:t>
            </a:r>
          </a:p>
          <a:p>
            <a:pPr>
              <a:lnSpc>
                <a:spcPct val="80000"/>
              </a:lnSpc>
              <a:buFontTx/>
              <a:buNone/>
            </a:pPr>
            <a:r>
              <a:rPr lang="en-US" sz="1200"/>
              <a:t>    2 blocks WWER 1000 (1987, 2004)</a:t>
            </a:r>
          </a:p>
          <a:p>
            <a:pPr>
              <a:lnSpc>
                <a:spcPct val="80000"/>
              </a:lnSpc>
              <a:buFontTx/>
              <a:buNone/>
            </a:pPr>
            <a:endParaRPr lang="ru-RU" sz="1400" b="1" i="1"/>
          </a:p>
          <a:p>
            <a:pPr>
              <a:lnSpc>
                <a:spcPct val="80000"/>
              </a:lnSpc>
            </a:pPr>
            <a:r>
              <a:rPr lang="en-US" sz="1600" b="1" i="1"/>
              <a:t>Ministry of Emergency of Ukraine coordinates all activities at the Chornobyl’ NPP &amp; and adjacent Exclusion Zone:</a:t>
            </a:r>
          </a:p>
          <a:p>
            <a:pPr lvl="1">
              <a:lnSpc>
                <a:spcPct val="80000"/>
              </a:lnSpc>
              <a:buFontTx/>
              <a:buChar char="-"/>
            </a:pPr>
            <a:r>
              <a:rPr lang="en-US" sz="1200"/>
              <a:t>Object “Shelter” covering RBMK-1000/2 Unit-4 (destroyed 4/1986), 2 RBMK-1000/1 units and 1 RBMK-1000-2 under decommissioning (shutdown 11/96, 10/91, 12/00), spent nuclear fuel (SNF) storage facilities, pre-decommisioning facilities, radioactive waste burial, contaminated territory remediation (&gt;2,600 km2), Shelter Implementation Plan (SIP) constructing new “Shelter” and associated facilities.</a:t>
            </a:r>
            <a:endParaRPr lang="ru-RU" sz="1200"/>
          </a:p>
          <a:p>
            <a:pPr lvl="1">
              <a:lnSpc>
                <a:spcPct val="80000"/>
              </a:lnSpc>
            </a:pPr>
            <a:endParaRPr lang="en-US" sz="1200" b="1" i="1"/>
          </a:p>
          <a:p>
            <a:pPr>
              <a:lnSpc>
                <a:spcPct val="80000"/>
              </a:lnSpc>
              <a:buFontTx/>
              <a:buNone/>
            </a:pPr>
            <a:endParaRPr lang="en-US" sz="1400" b="1" i="1"/>
          </a:p>
          <a:p>
            <a:pPr>
              <a:lnSpc>
                <a:spcPct val="80000"/>
              </a:lnSpc>
              <a:buFontTx/>
              <a:buNone/>
            </a:pPr>
            <a:r>
              <a:rPr lang="en-US" sz="1400" b="1" i="1"/>
              <a:t>   </a:t>
            </a:r>
            <a:endParaRPr lang="ru-RU" sz="1400" b="1"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sz="2000"/>
              <a:t>Science and Technology Centre in Ukraine (STCU)</a:t>
            </a:r>
            <a:br>
              <a:rPr lang="en-US" sz="2000"/>
            </a:br>
            <a:r>
              <a:rPr lang="en-US" sz="2000"/>
              <a:t/>
            </a:r>
            <a:br>
              <a:rPr lang="en-US" sz="2000"/>
            </a:br>
            <a:r>
              <a:rPr lang="en-US" sz="2000"/>
              <a:t>Ukraine: Research Institutions / SAM  </a:t>
            </a:r>
            <a:endParaRPr lang="ru-RU" sz="2000"/>
          </a:p>
        </p:txBody>
      </p:sp>
      <p:sp>
        <p:nvSpPr>
          <p:cNvPr id="183299" name="Rectangle 3"/>
          <p:cNvSpPr>
            <a:spLocks noGrp="1" noChangeArrowheads="1"/>
          </p:cNvSpPr>
          <p:nvPr>
            <p:ph type="body" idx="1"/>
          </p:nvPr>
        </p:nvSpPr>
        <p:spPr/>
        <p:txBody>
          <a:bodyPr/>
          <a:lstStyle/>
          <a:p>
            <a:pPr>
              <a:lnSpc>
                <a:spcPct val="90000"/>
              </a:lnSpc>
            </a:pPr>
            <a:r>
              <a:rPr lang="en-US" sz="2400"/>
              <a:t>National Academy of Science Ukraine</a:t>
            </a:r>
          </a:p>
          <a:p>
            <a:pPr>
              <a:lnSpc>
                <a:spcPct val="90000"/>
              </a:lnSpc>
              <a:buFontTx/>
              <a:buNone/>
            </a:pPr>
            <a:r>
              <a:rPr lang="en-US"/>
              <a:t>   </a:t>
            </a:r>
            <a:r>
              <a:rPr lang="en-US" sz="2400"/>
              <a:t>- </a:t>
            </a:r>
            <a:r>
              <a:rPr lang="en-US" sz="2000"/>
              <a:t>Institute for safety problems of nuclear PP (ISP NPP) (former “Shelter” (Chornobyl’)</a:t>
            </a:r>
          </a:p>
          <a:p>
            <a:pPr>
              <a:lnSpc>
                <a:spcPct val="90000"/>
              </a:lnSpc>
              <a:buFontTx/>
              <a:buNone/>
            </a:pPr>
            <a:r>
              <a:rPr lang="en-US" sz="2400"/>
              <a:t>	</a:t>
            </a:r>
            <a:r>
              <a:rPr lang="en-US" sz="1600"/>
              <a:t>more than 20 proposals, few active projects, central point in Ukraine to look for lava, fuel masses (4</a:t>
            </a:r>
            <a:r>
              <a:rPr lang="en-US" sz="1600" baseline="30000"/>
              <a:t>th</a:t>
            </a:r>
            <a:r>
              <a:rPr lang="en-US" sz="1600"/>
              <a:t> Block), their spread etc.</a:t>
            </a:r>
          </a:p>
          <a:p>
            <a:pPr>
              <a:lnSpc>
                <a:spcPct val="90000"/>
              </a:lnSpc>
              <a:buFontTx/>
              <a:buNone/>
            </a:pPr>
            <a:r>
              <a:rPr lang="en-US" sz="2400"/>
              <a:t>	</a:t>
            </a:r>
            <a:r>
              <a:rPr lang="en-US" sz="2000"/>
              <a:t>- NSC “Kharkiv Institute of Physics and Technology” (Kharkiv) </a:t>
            </a:r>
          </a:p>
          <a:p>
            <a:pPr>
              <a:lnSpc>
                <a:spcPct val="90000"/>
              </a:lnSpc>
              <a:buFontTx/>
              <a:buNone/>
            </a:pPr>
            <a:r>
              <a:rPr lang="en-US" sz="2400"/>
              <a:t>	 </a:t>
            </a:r>
            <a:r>
              <a:rPr lang="en-US" sz="1600"/>
              <a:t>more than 150 projects funded through STCU, more than 20 active projects, the leading institute in Ukraine in all aspects of material science for nuclear &amp; related areas </a:t>
            </a:r>
          </a:p>
          <a:p>
            <a:pPr>
              <a:lnSpc>
                <a:spcPct val="90000"/>
              </a:lnSpc>
              <a:buFontTx/>
              <a:buNone/>
            </a:pPr>
            <a:r>
              <a:rPr lang="en-US" sz="1600"/>
              <a:t>	active involvement in CEG FUSION and CEG PLIM groups </a:t>
            </a:r>
          </a:p>
          <a:p>
            <a:pPr>
              <a:lnSpc>
                <a:spcPct val="90000"/>
              </a:lnSpc>
              <a:buFontTx/>
              <a:buNone/>
            </a:pPr>
            <a:r>
              <a:rPr lang="en-US" sz="2400"/>
              <a:t>    - Institute for Nuclear Research (Kyiv)</a:t>
            </a:r>
          </a:p>
          <a:p>
            <a:pPr>
              <a:lnSpc>
                <a:spcPct val="90000"/>
              </a:lnSpc>
              <a:buFontTx/>
              <a:buNone/>
            </a:pPr>
            <a:r>
              <a:rPr lang="en-US" sz="2400"/>
              <a:t>    </a:t>
            </a:r>
            <a:r>
              <a:rPr lang="en-US" sz="1600"/>
              <a:t>research reactor facility, participation in CEG FUSION and CEG PLIM groups </a:t>
            </a:r>
            <a:endParaRPr lang="ru-RU"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sz="2000"/>
              <a:t>Science and Technology Centre in Ukraine (STCU)</a:t>
            </a:r>
            <a:br>
              <a:rPr lang="en-US" sz="2000"/>
            </a:br>
            <a:r>
              <a:rPr lang="en-US" sz="2000"/>
              <a:t/>
            </a:r>
            <a:br>
              <a:rPr lang="en-US" sz="2000"/>
            </a:br>
            <a:r>
              <a:rPr lang="en-US" sz="2000"/>
              <a:t>Ukraine: Research Institutions / SAM</a:t>
            </a:r>
            <a:endParaRPr lang="ru-RU" sz="2000"/>
          </a:p>
        </p:txBody>
      </p:sp>
      <p:sp>
        <p:nvSpPr>
          <p:cNvPr id="186371" name="Rectangle 3"/>
          <p:cNvSpPr>
            <a:spLocks noGrp="1" noChangeArrowheads="1"/>
          </p:cNvSpPr>
          <p:nvPr>
            <p:ph type="body" idx="1"/>
          </p:nvPr>
        </p:nvSpPr>
        <p:spPr/>
        <p:txBody>
          <a:bodyPr/>
          <a:lstStyle/>
          <a:p>
            <a:pPr>
              <a:lnSpc>
                <a:spcPct val="80000"/>
              </a:lnSpc>
            </a:pPr>
            <a:r>
              <a:rPr lang="en-US" sz="1800"/>
              <a:t>NSC “Institute for Single Crystals” (Kharkiv) including Institute for Scintillation Materials (ISMA)</a:t>
            </a:r>
          </a:p>
          <a:p>
            <a:pPr>
              <a:lnSpc>
                <a:spcPct val="80000"/>
              </a:lnSpc>
              <a:buFontTx/>
              <a:buNone/>
            </a:pPr>
            <a:r>
              <a:rPr lang="en-US" sz="1800"/>
              <a:t>	</a:t>
            </a:r>
            <a:r>
              <a:rPr lang="en-US" sz="1400"/>
              <a:t>more than 120 proposals, 15 active projects, leader in radiation detectors &amp; devices, very strong in commercialization, production facilities</a:t>
            </a:r>
          </a:p>
          <a:p>
            <a:pPr>
              <a:lnSpc>
                <a:spcPct val="80000"/>
              </a:lnSpc>
              <a:buFontTx/>
              <a:buNone/>
            </a:pPr>
            <a:endParaRPr lang="en-US" sz="1200"/>
          </a:p>
          <a:p>
            <a:pPr>
              <a:lnSpc>
                <a:spcPct val="80000"/>
              </a:lnSpc>
              <a:buFontTx/>
              <a:buNone/>
            </a:pPr>
            <a:endParaRPr lang="en-US" sz="1200"/>
          </a:p>
          <a:p>
            <a:pPr>
              <a:lnSpc>
                <a:spcPct val="80000"/>
              </a:lnSpc>
            </a:pPr>
            <a:r>
              <a:rPr lang="en-US" sz="1800"/>
              <a:t>Ukrainian Institute of Agricultural Radiology of the Ukrainian Academy of Agrarian Sciences (Chabany, Kyiv reg.)</a:t>
            </a:r>
          </a:p>
          <a:p>
            <a:pPr>
              <a:lnSpc>
                <a:spcPct val="80000"/>
              </a:lnSpc>
              <a:buFontTx/>
              <a:buNone/>
            </a:pPr>
            <a:endParaRPr lang="en-US" sz="1800"/>
          </a:p>
          <a:p>
            <a:pPr>
              <a:lnSpc>
                <a:spcPct val="80000"/>
              </a:lnSpc>
            </a:pPr>
            <a:r>
              <a:rPr lang="en-US" sz="1800"/>
              <a:t>National Center for Radiation Medicine of the Ukrainian Academy of Medical Sciences (Kyiv)</a:t>
            </a:r>
          </a:p>
          <a:p>
            <a:pPr>
              <a:lnSpc>
                <a:spcPct val="80000"/>
              </a:lnSpc>
              <a:buFontTx/>
              <a:buNone/>
            </a:pPr>
            <a:r>
              <a:rPr lang="en-US" sz="1800"/>
              <a:t>	</a:t>
            </a:r>
            <a:r>
              <a:rPr lang="en-US" sz="1400"/>
              <a:t>strong cooperation with American Cancer Institute since late 80’s</a:t>
            </a:r>
          </a:p>
          <a:p>
            <a:pPr>
              <a:lnSpc>
                <a:spcPct val="80000"/>
              </a:lnSpc>
            </a:pPr>
            <a:r>
              <a:rPr lang="en-US" sz="1800"/>
              <a:t>Institutions of NAEC “EnergoAtom”</a:t>
            </a:r>
          </a:p>
          <a:p>
            <a:pPr>
              <a:lnSpc>
                <a:spcPct val="80000"/>
              </a:lnSpc>
            </a:pPr>
            <a:r>
              <a:rPr lang="en-US" sz="1600" b="1"/>
              <a:t>Ministry for Emergency of Ukraine (Chornobyl’ NPP)</a:t>
            </a:r>
          </a:p>
          <a:p>
            <a:pPr>
              <a:lnSpc>
                <a:spcPct val="80000"/>
              </a:lnSpc>
            </a:pPr>
            <a:r>
              <a:rPr lang="en-US" sz="1600" b="1"/>
              <a:t>Institutions of State Regulatory Committee of Ukraine</a:t>
            </a:r>
          </a:p>
          <a:p>
            <a:pPr>
              <a:lnSpc>
                <a:spcPct val="80000"/>
              </a:lnSpc>
            </a:pPr>
            <a:r>
              <a:rPr lang="en-US" sz="1600" b="1"/>
              <a:t>Private/ state institutions  </a:t>
            </a:r>
          </a:p>
          <a:p>
            <a:pPr>
              <a:lnSpc>
                <a:spcPct val="80000"/>
              </a:lnSpc>
            </a:pPr>
            <a:endParaRPr lang="en-US" sz="1600" b="1"/>
          </a:p>
          <a:p>
            <a:pPr>
              <a:lnSpc>
                <a:spcPct val="80000"/>
              </a:lnSpc>
              <a:buFontTx/>
              <a:buNone/>
            </a:pPr>
            <a:r>
              <a:rPr lang="en-US" sz="1800"/>
              <a:t>	</a:t>
            </a:r>
            <a:endParaRPr lang="ru-RU"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sz="2400"/>
              <a:t>Science and Technology Centre in Ukraine (STCU)</a:t>
            </a:r>
            <a:br>
              <a:rPr lang="en-US" sz="2400"/>
            </a:br>
            <a:endParaRPr lang="ru-RU" sz="2400"/>
          </a:p>
        </p:txBody>
      </p:sp>
      <p:sp>
        <p:nvSpPr>
          <p:cNvPr id="188419" name="Rectangle 3"/>
          <p:cNvSpPr>
            <a:spLocks noGrp="1" noChangeArrowheads="1"/>
          </p:cNvSpPr>
          <p:nvPr>
            <p:ph type="body" idx="1"/>
          </p:nvPr>
        </p:nvSpPr>
        <p:spPr/>
        <p:txBody>
          <a:bodyPr/>
          <a:lstStyle/>
          <a:p>
            <a:pPr algn="ctr">
              <a:buFontTx/>
              <a:buNone/>
            </a:pPr>
            <a:endParaRPr lang="en-US"/>
          </a:p>
          <a:p>
            <a:pPr algn="ctr">
              <a:buFontTx/>
              <a:buNone/>
            </a:pPr>
            <a:endParaRPr lang="en-US"/>
          </a:p>
          <a:p>
            <a:pPr algn="ctr">
              <a:buFontTx/>
              <a:buNone/>
            </a:pPr>
            <a:r>
              <a:rPr lang="en-US" sz="3600"/>
              <a:t>STCU SAM projects overview</a:t>
            </a:r>
            <a:endParaRPr lang="ru-RU"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sz="3200"/>
              <a:t>Ongoing STCU SAM projects</a:t>
            </a:r>
            <a:endParaRPr lang="ru-RU" sz="3200"/>
          </a:p>
        </p:txBody>
      </p:sp>
      <p:graphicFrame>
        <p:nvGraphicFramePr>
          <p:cNvPr id="166035" name="Group 147"/>
          <p:cNvGraphicFramePr>
            <a:graphicFrameLocks noGrp="1"/>
          </p:cNvGraphicFramePr>
          <p:nvPr>
            <p:ph idx="1"/>
          </p:nvPr>
        </p:nvGraphicFramePr>
        <p:xfrm>
          <a:off x="0" y="1709738"/>
          <a:ext cx="9144000" cy="3560509"/>
        </p:xfrm>
        <a:graphic>
          <a:graphicData uri="http://schemas.openxmlformats.org/drawingml/2006/table">
            <a:tbl>
              <a:tblPr/>
              <a:tblGrid>
                <a:gridCol w="750888"/>
                <a:gridCol w="2028825"/>
                <a:gridCol w="2500312"/>
                <a:gridCol w="2085975"/>
                <a:gridCol w="854075"/>
                <a:gridCol w="923925"/>
              </a:tblGrid>
              <a:tr h="149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Project #</a:t>
                      </a:r>
                      <a:endParaRPr kumimoji="0" lang="ru-RU" sz="12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Title</a:t>
                      </a:r>
                      <a:endParaRPr kumimoji="0" lang="ru-RU" sz="12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Leading institution /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collaborators</a:t>
                      </a:r>
                      <a:endParaRPr kumimoji="0" lang="ru-RU" sz="12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Primary areas</a:t>
                      </a:r>
                      <a:endParaRPr kumimoji="0" lang="ru-RU" sz="12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Budget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duration</a:t>
                      </a:r>
                      <a:endParaRPr kumimoji="0" lang="ru-RU" sz="12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Funding Parties</a:t>
                      </a:r>
                      <a:endParaRPr kumimoji="0" lang="ru-RU" sz="12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6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#3511</a:t>
                      </a:r>
                      <a:endParaRPr kumimoji="0" lang="ru-RU"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a:t>
                      </a:r>
                      <a:r>
                        <a:rPr kumimoji="0" lang="en-GB" sz="1000" b="1" i="0" u="none" strike="noStrike" cap="none" normalizeH="0" baseline="0" smtClean="0">
                          <a:ln>
                            <a:noFill/>
                          </a:ln>
                          <a:solidFill>
                            <a:schemeClr val="tx1"/>
                          </a:solidFill>
                          <a:effectLst/>
                          <a:latin typeface="Arial" charset="0"/>
                        </a:rPr>
                        <a:t>Development of the setting and measurement methods of angular gamma-radiation distributions under hard radiation conditions</a:t>
                      </a:r>
                      <a:r>
                        <a:rPr kumimoji="0" lang="en-US" sz="1000" b="0" i="0" u="none" strike="noStrike" cap="none" normalizeH="0" baseline="0" smtClean="0">
                          <a:ln>
                            <a:noFill/>
                          </a:ln>
                          <a:solidFill>
                            <a:schemeClr val="tx1"/>
                          </a:solidFill>
                          <a:effectLst/>
                          <a:latin typeface="Arial" charset="0"/>
                        </a:rPr>
                        <a:t>”</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National Science Center "Kharkiv Institute of Physics and Technology”, </a:t>
                      </a:r>
                      <a:r>
                        <a:rPr kumimoji="0" lang="en-GB" sz="1000" b="0" i="0" u="none" strike="noStrike" cap="none" normalizeH="0" baseline="0" smtClean="0">
                          <a:ln>
                            <a:noFill/>
                          </a:ln>
                          <a:solidFill>
                            <a:schemeClr val="tx1"/>
                          </a:solidFill>
                          <a:effectLst/>
                          <a:latin typeface="Arial" charset="0"/>
                        </a:rPr>
                        <a:t>Institute for safety problems of nuclear power plants, Chornobyl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Philippe Convert, EDF CIDEN, France; Eric Baumann, PNNL, USA</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 Efficient detection of intense gamma-radiation, radiation monitoring</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111,317 Euro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24 months</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EU</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9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#P170</a:t>
                      </a:r>
                      <a:endParaRPr kumimoji="0" lang="ru-RU"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“Experimental Platform in Chornobyl’ (EPIC)” </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Institute of Geological Sciences; Ukrainian Institute of Agricultural Radiology /</a:t>
                      </a:r>
                    </a:p>
                    <a:p>
                      <a:pPr marL="0" marR="0" lvl="0" indent="0" algn="l" defTabSz="914400" rtl="0" eaLnBrk="1" fontAlgn="base" latinLnBrk="0" hangingPunct="1">
                        <a:lnSpc>
                          <a:spcPct val="85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Institute de radioprotection et de Surete Nucleare, France</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Migration of radionuclides acoounting for geophysical and geochemical surrounding</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240,179 Euro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48 months</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EU</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0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#P304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(PDG)</a:t>
                      </a:r>
                      <a:endParaRPr kumimoji="0" lang="ru-RU"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“Organisation of the manufacture of CdTe (CdZnTe) radiation detectors”</a:t>
                      </a:r>
                      <a:endParaRPr kumimoji="0" lang="ru-RU" sz="10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National Science Center "Kharkiv Institute of Physics and Technology /</a:t>
                      </a:r>
                    </a:p>
                    <a:p>
                      <a:pPr marL="0" marR="0" lvl="0" indent="0" algn="l" defTabSz="914400" rtl="0" eaLnBrk="1" fontAlgn="base" latinLnBrk="0" hangingPunct="1">
                        <a:lnSpc>
                          <a:spcPct val="85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UK Department for Business, Enterprise and Regulatory Reform (DBERR)</a:t>
                      </a:r>
                    </a:p>
                    <a:p>
                      <a:pPr marL="0" marR="0" lvl="0" indent="0" algn="l" defTabSz="914400" rtl="0" eaLnBrk="1" fontAlgn="base" latinLnBrk="0" hangingPunct="1">
                        <a:lnSpc>
                          <a:spcPct val="85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 </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Efficient detection of intense gamma-radiation, radiation monitoring</a:t>
                      </a:r>
                      <a:endParaRPr kumimoji="0" lang="ru-RU" sz="10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10,000 $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  6 months</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UK</a:t>
                      </a:r>
                      <a:endParaRPr kumimoji="0" lang="ru-RU"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sz="3200"/>
              <a:t>SAM STCU proposals under review</a:t>
            </a:r>
            <a:endParaRPr lang="ru-RU" sz="3200"/>
          </a:p>
        </p:txBody>
      </p:sp>
      <p:sp>
        <p:nvSpPr>
          <p:cNvPr id="154627" name="Rectangle 3"/>
          <p:cNvSpPr>
            <a:spLocks noGrp="1" noChangeArrowheads="1"/>
          </p:cNvSpPr>
          <p:nvPr>
            <p:ph type="body" idx="1"/>
          </p:nvPr>
        </p:nvSpPr>
        <p:spPr>
          <a:xfrm>
            <a:off x="304800" y="1358900"/>
            <a:ext cx="8483600" cy="4525963"/>
          </a:xfrm>
        </p:spPr>
        <p:txBody>
          <a:bodyPr/>
          <a:lstStyle/>
          <a:p>
            <a:pPr>
              <a:lnSpc>
                <a:spcPct val="90000"/>
              </a:lnSpc>
              <a:spcBef>
                <a:spcPct val="75000"/>
              </a:spcBef>
              <a:buFontTx/>
              <a:buNone/>
            </a:pPr>
            <a:r>
              <a:rPr lang="en-US" sz="1600" b="1"/>
              <a:t>#</a:t>
            </a:r>
            <a:r>
              <a:rPr lang="en-US" sz="1800" b="1"/>
              <a:t>4207 “</a:t>
            </a:r>
            <a:r>
              <a:rPr lang="en-GB" sz="1600" b="1"/>
              <a:t>Long-term prognosis of behaviour of the fuel dust in Chornobyl’ Shelter</a:t>
            </a:r>
            <a:r>
              <a:rPr lang="en-US" sz="1600" b="1"/>
              <a:t>” </a:t>
            </a:r>
          </a:p>
          <a:p>
            <a:pPr>
              <a:lnSpc>
                <a:spcPct val="90000"/>
              </a:lnSpc>
              <a:spcBef>
                <a:spcPct val="75000"/>
              </a:spcBef>
              <a:buFontTx/>
              <a:buNone/>
            </a:pPr>
            <a:r>
              <a:rPr lang="en-US" sz="1400" b="1"/>
              <a:t>Primary area: Analysis of Chornobyl’ accident</a:t>
            </a:r>
            <a:r>
              <a:rPr lang="en-US" sz="1400"/>
              <a:t> </a:t>
            </a:r>
          </a:p>
          <a:p>
            <a:pPr>
              <a:lnSpc>
                <a:spcPct val="85000"/>
              </a:lnSpc>
              <a:spcBef>
                <a:spcPct val="0"/>
              </a:spcBef>
              <a:buFontTx/>
              <a:buNone/>
            </a:pPr>
            <a:endParaRPr lang="en-US" sz="1000"/>
          </a:p>
          <a:p>
            <a:pPr>
              <a:lnSpc>
                <a:spcPct val="80000"/>
              </a:lnSpc>
              <a:buFontTx/>
              <a:buNone/>
            </a:pPr>
            <a:r>
              <a:rPr lang="en-US" sz="1400"/>
              <a:t>The project  will be focused on the fuel particles (FP) and the main types of the fuel-containing materials (FCM) in Chornobyl’ Shelter, as well as on the mechanisms determining the FP and FCM destruction. Cooperation with Russian colleagues (Kurchatov Institute) is agreed. The results obtained would form the basis for long-term prognoses of the FP fate in Shelter. </a:t>
            </a:r>
          </a:p>
          <a:p>
            <a:pPr>
              <a:lnSpc>
                <a:spcPct val="80000"/>
              </a:lnSpc>
              <a:buFontTx/>
              <a:buNone/>
            </a:pPr>
            <a:endParaRPr lang="en-US" sz="1000"/>
          </a:p>
          <a:p>
            <a:pPr>
              <a:lnSpc>
                <a:spcPct val="80000"/>
              </a:lnSpc>
              <a:buFontTx/>
              <a:buNone/>
            </a:pPr>
            <a:r>
              <a:rPr lang="ru-RU" sz="1400" b="1"/>
              <a:t>STCU Registered Letters of Collaboration</a:t>
            </a:r>
            <a:r>
              <a:rPr lang="en-US" sz="1400" b="1"/>
              <a:t>:</a:t>
            </a:r>
            <a:endParaRPr lang="en-US" sz="1400"/>
          </a:p>
          <a:p>
            <a:pPr>
              <a:lnSpc>
                <a:spcPct val="85000"/>
              </a:lnSpc>
              <a:spcBef>
                <a:spcPct val="0"/>
              </a:spcBef>
              <a:buFontTx/>
              <a:buNone/>
            </a:pPr>
            <a:r>
              <a:rPr lang="en-US" sz="1400" b="1"/>
              <a:t>EU</a:t>
            </a:r>
            <a:r>
              <a:rPr lang="en-US" sz="1400"/>
              <a:t>: David Bottomley, EC, Joint Research Centre, Institute for Transuranium Elements, Karlsruhe; </a:t>
            </a:r>
            <a:r>
              <a:rPr lang="ru-RU" sz="1400"/>
              <a:t> </a:t>
            </a:r>
            <a:endParaRPr lang="en-US" sz="1400"/>
          </a:p>
          <a:p>
            <a:pPr>
              <a:lnSpc>
                <a:spcPct val="85000"/>
              </a:lnSpc>
              <a:spcBef>
                <a:spcPct val="0"/>
              </a:spcBef>
              <a:buFontTx/>
              <a:buNone/>
            </a:pPr>
            <a:endParaRPr lang="en-US" sz="1400" b="1"/>
          </a:p>
          <a:p>
            <a:pPr>
              <a:lnSpc>
                <a:spcPct val="85000"/>
              </a:lnSpc>
              <a:spcBef>
                <a:spcPct val="0"/>
              </a:spcBef>
              <a:buFontTx/>
              <a:buNone/>
            </a:pPr>
            <a:r>
              <a:rPr lang="en-US" sz="1400" b="1"/>
              <a:t>USA</a:t>
            </a:r>
            <a:r>
              <a:rPr lang="en-US" sz="1400"/>
              <a:t>: Mitchell Farmer, Argonne National Laboratory;  </a:t>
            </a:r>
          </a:p>
          <a:p>
            <a:pPr>
              <a:lnSpc>
                <a:spcPct val="85000"/>
              </a:lnSpc>
              <a:spcBef>
                <a:spcPct val="0"/>
              </a:spcBef>
              <a:buFontTx/>
              <a:buNone/>
            </a:pPr>
            <a:endParaRPr lang="en-US" sz="1400"/>
          </a:p>
          <a:p>
            <a:pPr>
              <a:lnSpc>
                <a:spcPct val="85000"/>
              </a:lnSpc>
              <a:spcBef>
                <a:spcPct val="0"/>
              </a:spcBef>
              <a:buFontTx/>
              <a:buNone/>
            </a:pPr>
            <a:r>
              <a:rPr lang="en-US" sz="1400" b="1"/>
              <a:t>Leading institution, country: </a:t>
            </a:r>
            <a:r>
              <a:rPr lang="en-US" sz="1400"/>
              <a:t>Ukrainian Institute of Agricultural Radiology , </a:t>
            </a:r>
            <a:r>
              <a:rPr lang="en-GB" sz="1400"/>
              <a:t>Institute for safety problems of nuclear power plants</a:t>
            </a:r>
            <a:r>
              <a:rPr lang="en-US" sz="1400"/>
              <a:t>, Chornobyl’, Ukraine; </a:t>
            </a:r>
          </a:p>
          <a:p>
            <a:pPr>
              <a:lnSpc>
                <a:spcPct val="85000"/>
              </a:lnSpc>
              <a:spcBef>
                <a:spcPct val="0"/>
              </a:spcBef>
              <a:buFontTx/>
              <a:buNone/>
            </a:pPr>
            <a:endParaRPr lang="en-US" sz="1400"/>
          </a:p>
          <a:p>
            <a:pPr>
              <a:lnSpc>
                <a:spcPct val="85000"/>
              </a:lnSpc>
              <a:spcBef>
                <a:spcPct val="0"/>
              </a:spcBef>
              <a:buFontTx/>
              <a:buNone/>
            </a:pPr>
            <a:r>
              <a:rPr lang="en-US" sz="1400" b="1"/>
              <a:t>Requested budget / duration :  </a:t>
            </a:r>
            <a:r>
              <a:rPr lang="en-US" sz="1400"/>
              <a:t>$300,000 / 30 months</a:t>
            </a:r>
          </a:p>
          <a:p>
            <a:pPr>
              <a:lnSpc>
                <a:spcPct val="85000"/>
              </a:lnSpc>
              <a:spcBef>
                <a:spcPct val="0"/>
              </a:spcBef>
              <a:buFontTx/>
              <a:buNone/>
            </a:pPr>
            <a:endParaRPr lang="en-US" sz="1400"/>
          </a:p>
          <a:p>
            <a:pPr>
              <a:lnSpc>
                <a:spcPct val="80000"/>
              </a:lnSpc>
              <a:spcBef>
                <a:spcPct val="0"/>
              </a:spcBef>
              <a:buFontTx/>
              <a:buNone/>
            </a:pPr>
            <a:r>
              <a:rPr lang="en-US" sz="1400" b="1"/>
              <a:t>Review status: </a:t>
            </a:r>
            <a:r>
              <a:rPr lang="en-US" sz="1400"/>
              <a:t>available for foreign experts review.</a:t>
            </a:r>
            <a:endParaRPr lang="en-US" sz="1000"/>
          </a:p>
          <a:p>
            <a:pPr>
              <a:lnSpc>
                <a:spcPct val="80000"/>
              </a:lnSpc>
            </a:pPr>
            <a:endParaRPr lang="ru-RU" sz="1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sz="3200"/>
              <a:t>SAM STCU proposals under review</a:t>
            </a:r>
            <a:r>
              <a:rPr lang="en-US" sz="3600"/>
              <a:t/>
            </a:r>
            <a:br>
              <a:rPr lang="en-US" sz="3600"/>
            </a:br>
            <a:r>
              <a:rPr lang="en-US" sz="3600"/>
              <a:t> </a:t>
            </a:r>
            <a:r>
              <a:rPr lang="en-US" sz="2000"/>
              <a:t>(cont’d)</a:t>
            </a:r>
            <a:endParaRPr lang="ru-RU" sz="2000"/>
          </a:p>
        </p:txBody>
      </p:sp>
      <p:sp>
        <p:nvSpPr>
          <p:cNvPr id="164867" name="Rectangle 3"/>
          <p:cNvSpPr>
            <a:spLocks noGrp="1" noChangeArrowheads="1"/>
          </p:cNvSpPr>
          <p:nvPr>
            <p:ph type="body" idx="1"/>
          </p:nvPr>
        </p:nvSpPr>
        <p:spPr>
          <a:xfrm>
            <a:off x="231775" y="1600200"/>
            <a:ext cx="8731250" cy="4525963"/>
          </a:xfrm>
        </p:spPr>
        <p:txBody>
          <a:bodyPr/>
          <a:lstStyle/>
          <a:p>
            <a:pPr>
              <a:lnSpc>
                <a:spcPct val="80000"/>
              </a:lnSpc>
              <a:buFontTx/>
              <a:buNone/>
            </a:pPr>
            <a:r>
              <a:rPr lang="en-US" sz="1600" b="1"/>
              <a:t> #4452 “ Robot-technical complex for ChNPP on the base of robots of Ukraine and USA.”</a:t>
            </a:r>
          </a:p>
          <a:p>
            <a:pPr>
              <a:lnSpc>
                <a:spcPct val="80000"/>
              </a:lnSpc>
              <a:buFontTx/>
              <a:buNone/>
            </a:pPr>
            <a:endParaRPr lang="en-US" sz="1600" b="1"/>
          </a:p>
          <a:p>
            <a:pPr>
              <a:lnSpc>
                <a:spcPct val="80000"/>
              </a:lnSpc>
              <a:buFontTx/>
              <a:buNone/>
            </a:pPr>
            <a:r>
              <a:rPr lang="en-US" sz="1400" b="1"/>
              <a:t>Primary areas: Analysis and elimination consequences of Chornobyl’ accident</a:t>
            </a:r>
            <a:r>
              <a:rPr lang="en-US" sz="1400"/>
              <a:t> </a:t>
            </a:r>
          </a:p>
          <a:p>
            <a:pPr>
              <a:lnSpc>
                <a:spcPct val="80000"/>
              </a:lnSpc>
              <a:buFontTx/>
              <a:buNone/>
            </a:pPr>
            <a:endParaRPr lang="en-US" sz="1400"/>
          </a:p>
          <a:p>
            <a:pPr>
              <a:lnSpc>
                <a:spcPct val="80000"/>
              </a:lnSpc>
              <a:buFontTx/>
              <a:buNone/>
            </a:pPr>
            <a:r>
              <a:rPr lang="en-US" sz="1400"/>
              <a:t>This project basing on the </a:t>
            </a:r>
            <a:r>
              <a:rPr lang="ru-RU" sz="1400"/>
              <a:t>robot technical system "Pioneer" </a:t>
            </a:r>
            <a:r>
              <a:rPr lang="en-US" sz="1400"/>
              <a:t>(USA) deals with: </a:t>
            </a:r>
          </a:p>
          <a:p>
            <a:pPr>
              <a:lnSpc>
                <a:spcPct val="80000"/>
              </a:lnSpc>
              <a:buFontTx/>
              <a:buNone/>
            </a:pPr>
            <a:r>
              <a:rPr lang="en-US" sz="1400"/>
              <a:t>    - utilization of existing robot systems to radiation monitoring, </a:t>
            </a:r>
          </a:p>
          <a:p>
            <a:pPr>
              <a:lnSpc>
                <a:spcPct val="80000"/>
              </a:lnSpc>
              <a:buFontTx/>
              <a:buNone/>
            </a:pPr>
            <a:r>
              <a:rPr lang="en-US" sz="1400"/>
              <a:t>    - FCM characterization, </a:t>
            </a:r>
          </a:p>
          <a:p>
            <a:pPr>
              <a:lnSpc>
                <a:spcPct val="80000"/>
              </a:lnSpc>
              <a:buFontTx/>
              <a:buNone/>
            </a:pPr>
            <a:r>
              <a:rPr lang="en-US" sz="1400"/>
              <a:t>    - </a:t>
            </a:r>
            <a:r>
              <a:rPr lang="ru-RU" sz="1400"/>
              <a:t>recharge the fuel located in ChNPP Unit 3 interim repository</a:t>
            </a:r>
            <a:r>
              <a:rPr lang="en-US" sz="1400"/>
              <a:t>,</a:t>
            </a:r>
          </a:p>
          <a:p>
            <a:pPr>
              <a:lnSpc>
                <a:spcPct val="80000"/>
              </a:lnSpc>
              <a:buFontTx/>
              <a:buNone/>
            </a:pPr>
            <a:r>
              <a:rPr lang="en-US" sz="1400"/>
              <a:t>    - experiment on the </a:t>
            </a:r>
            <a:r>
              <a:rPr lang="ru-RU" sz="1400"/>
              <a:t>extraction and </a:t>
            </a:r>
            <a:r>
              <a:rPr lang="en-US" sz="1400"/>
              <a:t>storing</a:t>
            </a:r>
            <a:r>
              <a:rPr lang="ru-RU" sz="1400"/>
              <a:t> of </a:t>
            </a:r>
            <a:r>
              <a:rPr lang="en-US" sz="1400"/>
              <a:t>the</a:t>
            </a:r>
            <a:r>
              <a:rPr lang="ru-RU" sz="1400"/>
              <a:t> FCM clusters in "Shelter" object</a:t>
            </a:r>
            <a:r>
              <a:rPr lang="en-US" sz="1400"/>
              <a:t>,</a:t>
            </a:r>
          </a:p>
          <a:p>
            <a:pPr>
              <a:lnSpc>
                <a:spcPct val="80000"/>
              </a:lnSpc>
              <a:buFontTx/>
              <a:buNone/>
            </a:pPr>
            <a:r>
              <a:rPr lang="en-US" sz="1400"/>
              <a:t>    - other emergency and recovery activities in Ukraine.</a:t>
            </a:r>
          </a:p>
          <a:p>
            <a:pPr>
              <a:lnSpc>
                <a:spcPct val="80000"/>
              </a:lnSpc>
              <a:buFontTx/>
              <a:buNone/>
            </a:pPr>
            <a:endParaRPr lang="en-US" sz="800"/>
          </a:p>
          <a:p>
            <a:pPr>
              <a:lnSpc>
                <a:spcPct val="80000"/>
              </a:lnSpc>
              <a:buFontTx/>
              <a:buNone/>
            </a:pPr>
            <a:r>
              <a:rPr lang="ru-RU" sz="1400" b="1"/>
              <a:t>STCU Registered Letters of Collaboration</a:t>
            </a:r>
            <a:r>
              <a:rPr lang="en-US" sz="1400" b="1"/>
              <a:t> </a:t>
            </a:r>
            <a:r>
              <a:rPr lang="en-US" sz="1400"/>
              <a:t>: </a:t>
            </a:r>
          </a:p>
          <a:p>
            <a:pPr>
              <a:lnSpc>
                <a:spcPct val="80000"/>
              </a:lnSpc>
              <a:buFontTx/>
              <a:buNone/>
            </a:pPr>
            <a:r>
              <a:rPr lang="en-US" sz="1400" b="1"/>
              <a:t>EU:</a:t>
            </a:r>
            <a:r>
              <a:rPr lang="en-US" sz="1400"/>
              <a:t> Not identified so far, but foreign colleagues are welcomed</a:t>
            </a:r>
          </a:p>
          <a:p>
            <a:pPr>
              <a:lnSpc>
                <a:spcPct val="80000"/>
              </a:lnSpc>
              <a:buFontTx/>
              <a:buNone/>
            </a:pPr>
            <a:r>
              <a:rPr lang="en-US" sz="1400" b="1"/>
              <a:t>USA:</a:t>
            </a:r>
            <a:r>
              <a:rPr lang="en-US" sz="1400"/>
              <a:t> Craig Smith, Lawrence Livermore National Laboratory </a:t>
            </a:r>
          </a:p>
          <a:p>
            <a:pPr>
              <a:lnSpc>
                <a:spcPct val="80000"/>
              </a:lnSpc>
              <a:buFontTx/>
              <a:buNone/>
            </a:pPr>
            <a:r>
              <a:rPr lang="en-US" sz="1400" b="1"/>
              <a:t>Leading institution, country: </a:t>
            </a:r>
            <a:r>
              <a:rPr lang="en-US" sz="1400"/>
              <a:t> NTU “Kyiv Polytechnic Institute”; </a:t>
            </a:r>
            <a:r>
              <a:rPr lang="en-GB" sz="1400"/>
              <a:t>Institute for safety problems of nuclear power plants</a:t>
            </a:r>
            <a:r>
              <a:rPr lang="en-US" sz="1400"/>
              <a:t>, Chornobyl’, Ukraine;</a:t>
            </a:r>
          </a:p>
          <a:p>
            <a:pPr>
              <a:lnSpc>
                <a:spcPct val="80000"/>
              </a:lnSpc>
              <a:spcBef>
                <a:spcPct val="0"/>
              </a:spcBef>
              <a:buFontTx/>
              <a:buNone/>
            </a:pPr>
            <a:r>
              <a:rPr lang="en-US" sz="1400" b="1"/>
              <a:t>Requested budget / duration: </a:t>
            </a:r>
            <a:r>
              <a:rPr lang="en-US" sz="1400"/>
              <a:t>$239,650 / 30 months</a:t>
            </a:r>
          </a:p>
          <a:p>
            <a:pPr>
              <a:lnSpc>
                <a:spcPct val="80000"/>
              </a:lnSpc>
              <a:spcBef>
                <a:spcPct val="0"/>
              </a:spcBef>
              <a:buFontTx/>
              <a:buNone/>
            </a:pPr>
            <a:endParaRPr lang="en-US" sz="1400"/>
          </a:p>
          <a:p>
            <a:pPr>
              <a:lnSpc>
                <a:spcPct val="80000"/>
              </a:lnSpc>
              <a:spcBef>
                <a:spcPct val="0"/>
              </a:spcBef>
              <a:buFontTx/>
              <a:buNone/>
            </a:pPr>
            <a:r>
              <a:rPr lang="en-US" sz="1400" b="1"/>
              <a:t>Review status: </a:t>
            </a:r>
            <a:r>
              <a:rPr lang="en-US" sz="1400"/>
              <a:t> Under Review,  Waiting for European </a:t>
            </a:r>
            <a:r>
              <a:rPr lang="ru-RU" sz="1400"/>
              <a:t>Letters of Collaboration</a:t>
            </a:r>
            <a:r>
              <a:rPr lang="en-US" sz="1400" b="1"/>
              <a:t> </a:t>
            </a:r>
            <a:endParaRPr lang="ru-RU" sz="1400" b="1"/>
          </a:p>
          <a:p>
            <a:pPr>
              <a:lnSpc>
                <a:spcPct val="80000"/>
              </a:lnSpc>
              <a:spcBef>
                <a:spcPct val="0"/>
              </a:spcBef>
              <a:buFontTx/>
              <a:buNone/>
            </a:pPr>
            <a:endParaRPr lang="ru-RU" sz="1400"/>
          </a:p>
          <a:p>
            <a:pPr>
              <a:lnSpc>
                <a:spcPct val="80000"/>
              </a:lnSpc>
            </a:pPr>
            <a:endParaRPr lang="ru-RU" sz="1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1_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2511</Words>
  <Application>Microsoft Office PowerPoint</Application>
  <PresentationFormat>Bildschirmpräsentation (4:3)</PresentationFormat>
  <Paragraphs>423</Paragraphs>
  <Slides>24</Slides>
  <Notes>16</Notes>
  <HiddenSlides>0</HiddenSlides>
  <MMClips>0</MMClips>
  <ScaleCrop>false</ScaleCrop>
  <HeadingPairs>
    <vt:vector size="6" baseType="variant">
      <vt:variant>
        <vt:lpstr>Verwendete Schriftarten</vt:lpstr>
      </vt:variant>
      <vt:variant>
        <vt:i4>2</vt:i4>
      </vt:variant>
      <vt:variant>
        <vt:lpstr>Design</vt:lpstr>
      </vt:variant>
      <vt:variant>
        <vt:i4>2</vt:i4>
      </vt:variant>
      <vt:variant>
        <vt:lpstr>Folientitel</vt:lpstr>
      </vt:variant>
      <vt:variant>
        <vt:i4>24</vt:i4>
      </vt:variant>
    </vt:vector>
  </HeadingPairs>
  <TitlesOfParts>
    <vt:vector size="28" baseType="lpstr">
      <vt:lpstr>Arial</vt:lpstr>
      <vt:lpstr>ＭＳ Ｐゴシック</vt:lpstr>
      <vt:lpstr>1_Default Design</vt:lpstr>
      <vt:lpstr>Default Design</vt:lpstr>
      <vt:lpstr>Overview - Ukraine:  NPP’s &amp; Electricity Production Research Institutions (SAM Area)  Overview of the SAM STCU list of projects and state of play   ISTC/STCU procedures for joint R&amp;D projects;    STCU/NASU Targeted R&amp;D Initiative. </vt:lpstr>
      <vt:lpstr> </vt:lpstr>
      <vt:lpstr>Science and Technology Center in Ukraine (STCU)  Ukraine: NPP’s &amp; Electricity Production (cont’d)</vt:lpstr>
      <vt:lpstr>Science and Technology Centre in Ukraine (STCU)  Ukraine: Research Institutions / SAM  </vt:lpstr>
      <vt:lpstr>Science and Technology Centre in Ukraine (STCU)  Ukraine: Research Institutions / SAM</vt:lpstr>
      <vt:lpstr>Science and Technology Centre in Ukraine (STCU) </vt:lpstr>
      <vt:lpstr>Ongoing STCU SAM projects</vt:lpstr>
      <vt:lpstr>SAM STCU proposals under review</vt:lpstr>
      <vt:lpstr>SAM STCU proposals under review  (cont’d)</vt:lpstr>
      <vt:lpstr>Upcoming SAM STCU proposals </vt:lpstr>
      <vt:lpstr>Upcoming SAM STCU proposals (cont’d)</vt:lpstr>
      <vt:lpstr>Last minutes proposals </vt:lpstr>
      <vt:lpstr>Last minutes proposals (cont’d)</vt:lpstr>
      <vt:lpstr>PowerPoint-Präsentation</vt:lpstr>
      <vt:lpstr>STCU/ISTC Joint Projects</vt:lpstr>
      <vt:lpstr>Joint STCU/ISTC Project Process  </vt:lpstr>
      <vt:lpstr>STCU/ISTC Project Process Flowchart</vt:lpstr>
      <vt:lpstr>PowerPoint-Präsentation</vt:lpstr>
      <vt:lpstr>Targeted R&amp;D Initiative (TRDI) Program </vt:lpstr>
      <vt:lpstr>TRDI &amp; Regular STCU Projects</vt:lpstr>
      <vt:lpstr>TRDI Projects Approval Process</vt:lpstr>
      <vt:lpstr>TRDI Projects Approval Process (continuation)</vt:lpstr>
      <vt:lpstr>TRDI Projects Process Flowchart</vt:lpstr>
      <vt:lpstr>Contact Information</vt:lpstr>
    </vt:vector>
  </TitlesOfParts>
  <Company>STCU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SAM STCU list of projects and state of play .    ISTC/STCU procedures for joint R&amp;D projects;    STCU/NASU Targeted R&amp;D Initiative.</dc:title>
  <dc:creator>STCU</dc:creator>
  <cp:lastModifiedBy>Peters, Ursula</cp:lastModifiedBy>
  <cp:revision>302</cp:revision>
  <dcterms:created xsi:type="dcterms:W3CDTF">2006-02-15T10:17:58Z</dcterms:created>
  <dcterms:modified xsi:type="dcterms:W3CDTF">2012-10-11T10:01:03Z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Overview of STCU projects</vt:lpwstr>
  </property>
</Properties>
</file>