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9906000" cy="6858000" type="A4"/>
  <p:notesSz cx="6681788" cy="98171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4614" autoAdjust="0"/>
  </p:normalViewPr>
  <p:slideViewPr>
    <p:cSldViewPr>
      <p:cViewPr>
        <p:scale>
          <a:sx n="91" d="100"/>
          <a:sy n="91" d="100"/>
        </p:scale>
        <p:origin x="-1224" y="-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92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895601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175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175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90563" y="742950"/>
            <a:ext cx="5299075" cy="3668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64075"/>
            <a:ext cx="4899025" cy="44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26563"/>
            <a:ext cx="2895601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175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17575">
              <a:defRPr sz="1000" i="1">
                <a:latin typeface="Times New Roman" charset="0"/>
              </a:defRPr>
            </a:lvl1pPr>
          </a:lstStyle>
          <a:p>
            <a:fld id="{45C1E8B8-1FF1-4CF1-B1D2-8E26BF13727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256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31E4BF08-E16F-48AA-B3CB-6724EAD8316B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B715FA-B530-444C-B544-74C10DE8A1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0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C73170-B418-4B62-80F6-3548F0DE69B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FC8AC3-521E-468C-AC6E-0BE37DB1677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3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0479A8-6129-4683-ADE1-2307D75556F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1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95683A-DFB8-4BCE-B5F9-1D27200AE09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3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B3F8EC-D13D-4940-8EA1-A3D7374E86F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3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9D8936-18AE-499F-8B50-9C8DBA76456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7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38ED5A-6792-4B4E-957B-9F8CB85E1B3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1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F9FBAB-8958-4A14-985E-8E97AD4EA3D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4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9B8F90-4849-4137-B786-8B5D2E95441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2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62000" y="63896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r>
              <a:rPr lang="en-US" sz="1200"/>
              <a:t>17</a:t>
            </a:r>
            <a:r>
              <a:rPr lang="en-US" sz="1200" baseline="30000"/>
              <a:t>th</a:t>
            </a:r>
            <a:r>
              <a:rPr lang="en-US" sz="1200"/>
              <a:t> CEG-SAM meeting, Madrid, March 29-31, 2010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47149-186E-45FB-A85A-DA263C9DAE32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hyperlink" Target="http://upload.wikimedia.org/wikipedia/commons/c/cf/Flag_of_Canada.svg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Update on SARNET2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Presented by B. Clément (IRSN)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695CC-8A87-4E53-AAF1-22EDA45357C7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Add Title by Clicking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Add Text by Clicking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737100" y="692150"/>
            <a:ext cx="4918075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rgbClr val="FFCC00"/>
                </a:solidFill>
              </a:rPr>
              <a:t>S</a:t>
            </a:r>
            <a:r>
              <a:rPr lang="en-GB" sz="2400" b="1">
                <a:solidFill>
                  <a:srgbClr val="0066CC"/>
                </a:solidFill>
              </a:rPr>
              <a:t>evere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A</a:t>
            </a:r>
            <a:r>
              <a:rPr lang="en-GB" sz="2400" b="1">
                <a:solidFill>
                  <a:srgbClr val="0066CC"/>
                </a:solidFill>
              </a:rPr>
              <a:t>ccident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R</a:t>
            </a:r>
            <a:r>
              <a:rPr lang="en-GB" sz="2400" b="1">
                <a:solidFill>
                  <a:srgbClr val="0066CC"/>
                </a:solidFill>
              </a:rPr>
              <a:t>esearch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NET</a:t>
            </a:r>
            <a:r>
              <a:rPr lang="en-GB" sz="2400" b="1">
                <a:solidFill>
                  <a:srgbClr val="0066CC"/>
                </a:solidFill>
              </a:rPr>
              <a:t>work of excellence</a:t>
            </a:r>
            <a:endParaRPr lang="en-GB" sz="2400" b="1">
              <a:solidFill>
                <a:srgbClr val="FFCC00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232275" y="2420938"/>
            <a:ext cx="5545138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New SARNET2 project in 7</a:t>
            </a:r>
            <a:r>
              <a:rPr lang="en-GB" sz="1800" baseline="30000"/>
              <a:t>th</a:t>
            </a:r>
            <a:r>
              <a:rPr lang="en-GB" sz="1800"/>
              <a:t> EC Framework Programme (follow-up of SARNET 1</a:t>
            </a:r>
            <a:r>
              <a:rPr lang="en-GB" sz="1800" baseline="30000"/>
              <a:t>st</a:t>
            </a:r>
            <a:r>
              <a:rPr lang="en-GB" sz="1800"/>
              <a:t> phase 2004-2008) 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21 countries (European Union, plus Switzerland, Canada, USA and South-Korea)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42 organizations (</a:t>
            </a:r>
            <a:r>
              <a:rPr lang="en-GB" sz="1800" b="1">
                <a:solidFill>
                  <a:srgbClr val="009900"/>
                </a:solidFill>
              </a:rPr>
              <a:t>new entry: KINS from Korea</a:t>
            </a:r>
            <a:r>
              <a:rPr lang="en-GB" sz="1800"/>
              <a:t>)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24 Research organizations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7 Universities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5 Industry/Utilities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6 Safety authorities or Technical supports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>
                <a:sym typeface="Symbol" pitchFamily="18" charset="2"/>
              </a:rPr>
              <a:t> 200 researchers (+ PhD)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400" y="4508500"/>
            <a:ext cx="4191000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/>
              <a:t> </a:t>
            </a:r>
            <a:r>
              <a:rPr lang="en-GB" sz="1800">
                <a:latin typeface="Trebuchet MS" pitchFamily="34" charset="0"/>
              </a:rPr>
              <a:t>Starts April 1</a:t>
            </a:r>
            <a:r>
              <a:rPr lang="en-GB" sz="1800" baseline="30000">
                <a:latin typeface="Trebuchet MS" pitchFamily="34" charset="0"/>
              </a:rPr>
              <a:t>st</a:t>
            </a:r>
            <a:r>
              <a:rPr lang="en-GB" sz="1800">
                <a:latin typeface="Trebuchet MS" pitchFamily="34" charset="0"/>
              </a:rPr>
              <a:t>, 2009 for 4 years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  <a:sym typeface="Symbol" pitchFamily="18" charset="2"/>
              </a:rPr>
              <a:t>  work of </a:t>
            </a:r>
            <a:r>
              <a:rPr lang="en-GB" sz="1800">
                <a:latin typeface="Trebuchet MS" pitchFamily="34" charset="0"/>
              </a:rPr>
              <a:t>40 persons-year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latin typeface="Trebuchet MS" pitchFamily="34" charset="0"/>
                <a:sym typeface="Symbol" pitchFamily="18" charset="2"/>
              </a:rPr>
              <a:t></a:t>
            </a:r>
            <a:r>
              <a:rPr lang="en-GB">
                <a:latin typeface="Trebuchet MS" pitchFamily="34" charset="0"/>
              </a:rPr>
              <a:t> </a:t>
            </a:r>
            <a:r>
              <a:rPr lang="en-GB" sz="1800">
                <a:latin typeface="Trebuchet MS" pitchFamily="34" charset="0"/>
              </a:rPr>
              <a:t>8,5M€ effort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sym typeface="Symbol" pitchFamily="18" charset="2"/>
              </a:rPr>
              <a:t></a:t>
            </a:r>
            <a:r>
              <a:rPr lang="en-GB"/>
              <a:t> </a:t>
            </a:r>
            <a:r>
              <a:rPr lang="en-GB" sz="1800">
                <a:latin typeface="Trebuchet MS" pitchFamily="34" charset="0"/>
              </a:rPr>
              <a:t>1,5M€ per year funded by EC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776288" y="981075"/>
            <a:ext cx="3887787" cy="3386138"/>
            <a:chOff x="489" y="618"/>
            <a:chExt cx="2449" cy="2133"/>
          </a:xfrm>
        </p:grpSpPr>
        <p:graphicFrame>
          <p:nvGraphicFramePr>
            <p:cNvPr id="17416" name="Object 8"/>
            <p:cNvGraphicFramePr>
              <a:graphicFrameLocks noChangeAspect="1"/>
            </p:cNvGraphicFramePr>
            <p:nvPr/>
          </p:nvGraphicFramePr>
          <p:xfrm>
            <a:off x="489" y="618"/>
            <a:ext cx="2449" cy="2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2" name="Image bitmap" r:id="rId3" imgW="5249008" imgH="4571429" progId="Paint.Picture">
                    <p:embed/>
                  </p:oleObj>
                </mc:Choice>
                <mc:Fallback>
                  <p:oleObj name="Image bitmap" r:id="rId3" imgW="5249008" imgH="4571429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" y="618"/>
                          <a:ext cx="2449" cy="2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 cap="sq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7417" name="Picture 9" descr="Image:Flag of Canada.svg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1201"/>
              <a:ext cx="322" cy="193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8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988"/>
              <a:ext cx="329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9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" y="1414"/>
              <a:ext cx="322" cy="1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20" name="Picture 12" descr="flag EU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" y="618"/>
              <a:ext cx="576" cy="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936875" y="476250"/>
            <a:ext cx="6119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General features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57074-7665-47F5-BFE4-52991C0752E4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 sz="2200">
              <a:cs typeface="Times New Roman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38200" y="1628775"/>
            <a:ext cx="84582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/>
              <a:t>6 issues remain open with </a:t>
            </a:r>
            <a:r>
              <a:rPr lang="en-GB" sz="2200" b="1">
                <a:solidFill>
                  <a:srgbClr val="FF3300"/>
                </a:solidFill>
              </a:rPr>
              <a:t>high priority: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Core coolability during reflooding and debris cooling,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Ex-vessel melt pool configuration during MCCI (Molten Core Concrete Interaction) &amp; ex-vessel corium coolability by top flooding,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Melt relocation into water &amp; ex-vessel FCI (Fuel Coolant Interaction),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Hydrogen mixing and combustion in containment (flame acceleration),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Oxidising impact on source term (Ru oxidising conditions or air ingress  for HBU and MOX fuel elements),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b="1"/>
              <a:t>Iodine chemistry in RCS and in containment. </a:t>
            </a:r>
          </a:p>
          <a:p>
            <a:pPr marL="1808163" lvl="3" indent="-257175" defTabSz="1271588">
              <a:lnSpc>
                <a:spcPct val="80000"/>
              </a:lnSpc>
              <a:spcBef>
                <a:spcPts val="900"/>
              </a:spcBef>
              <a:buFont typeface="Arial" charset="0"/>
              <a:buChar char="–"/>
            </a:pPr>
            <a:endParaRPr lang="en-GB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720975" y="476250"/>
            <a:ext cx="4248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Research priorities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85431-0204-4B32-A256-5BB7A673C425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373188" y="1143000"/>
            <a:ext cx="807561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51038" y="1196975"/>
            <a:ext cx="773588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WP1: NoE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Management</a:t>
            </a:r>
            <a:r>
              <a:rPr lang="en-GB" sz="2200">
                <a:cs typeface="Times New Roman" charset="0"/>
                <a:sym typeface="Wingdings" pitchFamily="2" charset="2"/>
              </a:rPr>
              <a:t>, incl. updates of the research priorities,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WP2: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Spreading of Excellence</a:t>
            </a:r>
            <a:r>
              <a:rPr lang="en-GB" sz="2200">
                <a:cs typeface="Times New Roman" charset="0"/>
                <a:sym typeface="Wingdings" pitchFamily="2" charset="2"/>
              </a:rPr>
              <a:t> (courses, ERMSAR conferences, mobility of researchers)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WP3: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Information Systems</a:t>
            </a:r>
            <a:r>
              <a:rPr lang="en-GB" sz="2200">
                <a:cs typeface="Times New Roman" charset="0"/>
                <a:sym typeface="Wingdings" pitchFamily="2" charset="2"/>
              </a:rPr>
              <a:t> (web, ACT, DATANET)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WP4: </a:t>
            </a:r>
            <a:r>
              <a:rPr lang="en-GB" sz="2200" b="1">
                <a:solidFill>
                  <a:srgbClr val="FF0000"/>
                </a:solidFill>
                <a:cs typeface="Times New Roman" charset="0"/>
                <a:sym typeface="Wingdings" pitchFamily="2" charset="2"/>
              </a:rPr>
              <a:t>ASTEC</a:t>
            </a:r>
            <a:r>
              <a:rPr lang="en-GB" sz="2200">
                <a:cs typeface="Times New Roman" charset="0"/>
                <a:sym typeface="Wingdings" pitchFamily="2" charset="2"/>
              </a:rPr>
              <a:t> (capitalisation of knowledge, assessment, extension to BWR and CANDU)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ct val="10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WP5: </a:t>
            </a:r>
            <a:r>
              <a:rPr lang="en-GB" sz="2200"/>
              <a:t>corium and debris </a:t>
            </a:r>
            <a:r>
              <a:rPr lang="en-GB" sz="2200" b="1">
                <a:solidFill>
                  <a:srgbClr val="FF0000"/>
                </a:solidFill>
              </a:rPr>
              <a:t>coolability</a:t>
            </a:r>
            <a:r>
              <a:rPr lang="en-GB" sz="2200"/>
              <a:t> (core reflooding..)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/>
              <a:t>WP6: </a:t>
            </a:r>
            <a:r>
              <a:rPr lang="en-GB" sz="2200" b="1">
                <a:solidFill>
                  <a:srgbClr val="FF0000"/>
                </a:solidFill>
              </a:rPr>
              <a:t>MCCI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WP7: steam explosion and </a:t>
            </a:r>
            <a:r>
              <a:rPr lang="en-GB" sz="2200"/>
              <a:t>hydrogen combustion in </a:t>
            </a:r>
            <a:r>
              <a:rPr lang="en-GB" sz="2200" b="1">
                <a:solidFill>
                  <a:srgbClr val="FF0000"/>
                </a:solidFill>
              </a:rPr>
              <a:t>containment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charset="0"/>
                <a:sym typeface="Wingdings" pitchFamily="2" charset="2"/>
              </a:rPr>
              <a:t>WP8: </a:t>
            </a:r>
            <a:r>
              <a:rPr lang="en-GB" sz="2200"/>
              <a:t>oxidising impact on </a:t>
            </a:r>
            <a:r>
              <a:rPr lang="en-GB" sz="2200" b="1">
                <a:solidFill>
                  <a:srgbClr val="FF0000"/>
                </a:solidFill>
              </a:rPr>
              <a:t>source term</a:t>
            </a:r>
            <a:r>
              <a:rPr lang="en-GB" sz="2200"/>
              <a:t> (Ru, HBU and MOX fuel), iodine chemistry in circuit and containment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792413" y="404813"/>
            <a:ext cx="54006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Work-Packages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19075" y="4473575"/>
            <a:ext cx="154146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ctr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i="1">
                <a:solidFill>
                  <a:schemeClr val="accent2"/>
                </a:solidFill>
                <a:cs typeface="Times New Roman" charset="0"/>
                <a:sym typeface="Wingdings" pitchFamily="2" charset="2"/>
              </a:rPr>
              <a:t>R&amp;D</a:t>
            </a:r>
            <a:endParaRPr lang="en-GB" i="1">
              <a:solidFill>
                <a:schemeClr val="accent2"/>
              </a:solidFill>
            </a:endParaRPr>
          </a:p>
        </p:txBody>
      </p:sp>
      <p:sp>
        <p:nvSpPr>
          <p:cNvPr id="25607" name="AutoShape 7"/>
          <p:cNvSpPr>
            <a:spLocks/>
          </p:cNvSpPr>
          <p:nvPr/>
        </p:nvSpPr>
        <p:spPr bwMode="auto">
          <a:xfrm>
            <a:off x="1855788" y="1160463"/>
            <a:ext cx="96837" cy="2351087"/>
          </a:xfrm>
          <a:prstGeom prst="leftBrace">
            <a:avLst>
              <a:gd name="adj1" fmla="val 20232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>
            <a:off x="1847850" y="3679825"/>
            <a:ext cx="95250" cy="2351088"/>
          </a:xfrm>
          <a:prstGeom prst="leftBrace">
            <a:avLst>
              <a:gd name="adj1" fmla="val 20569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5925" y="6092825"/>
            <a:ext cx="93614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GB"/>
              <a:t>	</a:t>
            </a:r>
            <a:r>
              <a:rPr lang="en-GB" i="1"/>
              <a:t>The WP5 to 8 cover the 6 high-priority issues defined by SARP in SARNET.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6C0CF-7F04-4D19-B258-27CB7A69D60B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914400" y="1268413"/>
            <a:ext cx="845820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Sept.09: elaboration of the report on detailed description of 1</a:t>
            </a:r>
            <a:r>
              <a:rPr lang="en-GB" b="1" baseline="30000"/>
              <a:t>st</a:t>
            </a:r>
            <a:r>
              <a:rPr lang="en-GB" b="1"/>
              <a:t> year work (until March 2010).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Sept.09: release of the SARNET2 newsletter N°1.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Oct.09 (Petten): WP8 technical progress meeting.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Oct.12-14, 2009 (Paris): joint workshop OECD/CSNI/WGAMA and WP5 on in-vessel coolability </a:t>
            </a:r>
            <a:r>
              <a:rPr lang="en-GB" b="1">
                <a:sym typeface="Wingdings" pitchFamily="2" charset="2"/>
              </a:rPr>
              <a:t> </a:t>
            </a:r>
            <a:r>
              <a:rPr lang="en-GB" b="1" i="1">
                <a:sym typeface="Wingdings" pitchFamily="2" charset="2"/>
              </a:rPr>
              <a:t>good success with 66 participants</a:t>
            </a:r>
            <a:r>
              <a:rPr lang="en-GB" b="1" i="1"/>
              <a:t>. 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Jan.2010 (Cadarache): WP5 and 7 technical progress meetings.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Good preliminary results of the PRELUDE tests (IRSN), preparing the future PEARL tests on debris bed reflooding. 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March 25, 2010 (Petten): WP8 technical progress meeting (in conjunction with the Phebus.FP–ISTP meetings).</a:t>
            </a:r>
          </a:p>
          <a:p>
            <a:pPr marL="330200" indent="-330200" algn="just" defTabSz="1271588">
              <a:spcBef>
                <a:spcPct val="3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March 2010: opening of the public web site ww/sar-net.eu.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progress in the last 6 months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8A174-3DEF-40C8-8CED-58CCA58DBC4B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76288" y="1052513"/>
            <a:ext cx="8458200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Preparation of the 1</a:t>
            </a:r>
            <a:r>
              <a:rPr lang="en-GB" b="1" baseline="30000"/>
              <a:t>st</a:t>
            </a:r>
            <a:r>
              <a:rPr lang="en-GB" b="1"/>
              <a:t> year progress reports and of the report on detailed description of 2</a:t>
            </a:r>
            <a:r>
              <a:rPr lang="en-GB" b="1" baseline="30000"/>
              <a:t>nd</a:t>
            </a:r>
            <a:r>
              <a:rPr lang="en-GB" b="1"/>
              <a:t> period content (April 2010 – Nov. 2011, 18 months long): to be released in April-May 2010.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End of March 2010: release of the SARNET2 newsletter N°2.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1</a:t>
            </a:r>
            <a:r>
              <a:rPr lang="en-GB" b="1" baseline="30000"/>
              <a:t>st</a:t>
            </a:r>
            <a:r>
              <a:rPr lang="en-GB" b="1"/>
              <a:t> General Assembly (gathering one representative from each partner + M.Hugon, EC Corresponding Officer) on May 10, 2010 in Bologna (Italy).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4</a:t>
            </a:r>
            <a:r>
              <a:rPr lang="en-GB" b="1" baseline="30000"/>
              <a:t>th</a:t>
            </a:r>
            <a:r>
              <a:rPr lang="en-GB" b="1"/>
              <a:t> ERMSAR conference on 11-12 May 2010 in Bologna (Italy), hosted by ENEA </a:t>
            </a:r>
            <a:r>
              <a:rPr lang="en-GB" b="1" i="1"/>
              <a:t>(yearly events: next one around May 2011..).</a:t>
            </a:r>
            <a:r>
              <a:rPr lang="en-GB" b="1"/>
              <a:t>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SARNET Book on SA: currently under review; planned publication end of 2010.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b="1"/>
              <a:t>1</a:t>
            </a:r>
            <a:r>
              <a:rPr lang="en-GB" b="1" baseline="30000"/>
              <a:t>st</a:t>
            </a:r>
            <a:r>
              <a:rPr lang="en-GB" b="1"/>
              <a:t> Education &amp; Training course: planned In January 2011 on Gen.III NPP SA phenomenology, jointly organised by Univ. of Pisa and CEA in Pisa (Italy).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next milestones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581</Words>
  <Application>Microsoft Office PowerPoint</Application>
  <PresentationFormat>A4-Papier (210x297 mm)</PresentationFormat>
  <Paragraphs>58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Wingdings</vt:lpstr>
      <vt:lpstr>Helvetica</vt:lpstr>
      <vt:lpstr>Times New Roman</vt:lpstr>
      <vt:lpstr>Symbol</vt:lpstr>
      <vt:lpstr>Trebuchet MS</vt:lpstr>
      <vt:lpstr>SARnet_Folie_quer</vt:lpstr>
      <vt:lpstr>Image bitmap</vt:lpstr>
      <vt:lpstr>Update on SARNET2</vt:lpstr>
      <vt:lpstr>Add Title by Clicking</vt:lpstr>
      <vt:lpstr>PowerPoint-Präsentation</vt:lpstr>
      <vt:lpstr>PowerPoint-Präsentation</vt:lpstr>
      <vt:lpstr>PowerPoint-Präsentation</vt:lpstr>
      <vt:lpstr>PowerPoint-Präsentation</vt:lpstr>
    </vt:vector>
  </TitlesOfParts>
  <Company>GRS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Sarnet-Presentation template</dc:title>
  <dc:creator>Beraha</dc:creator>
  <dc:description>A4 Format_x000d_
Stand: 05.07.02</dc:description>
  <cp:lastModifiedBy>Peters, Ursula</cp:lastModifiedBy>
  <cp:revision>10</cp:revision>
  <cp:lastPrinted>1997-08-19T11:07:52Z</cp:lastPrinted>
  <dcterms:created xsi:type="dcterms:W3CDTF">2004-04-28T09:16:14Z</dcterms:created>
  <dcterms:modified xsi:type="dcterms:W3CDTF">2012-10-12T11:16:07Z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Template for Overheads with SARNET Logo</vt:lpwstr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">
    <vt:lpwstr>Document</vt:lpwstr>
  </property>
  <property fmtid="{D5CDD505-2E9C-101B-9397-08002B2CF9AE}" pid="6" name="Relevance">
    <vt:lpwstr/>
  </property>
  <property fmtid="{D5CDD505-2E9C-101B-9397-08002B2CF9AE}" pid="7" name="Author(s)">
    <vt:lpwstr/>
  </property>
  <property fmtid="{D5CDD505-2E9C-101B-9397-08002B2CF9AE}" pid="8" name="Description0">
    <vt:lpwstr>Update on SARNET2.</vt:lpwstr>
  </property>
</Properties>
</file>