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440" r:id="rId3"/>
    <p:sldId id="426" r:id="rId4"/>
    <p:sldId id="428" r:id="rId5"/>
    <p:sldId id="411" r:id="rId6"/>
  </p:sldIdLst>
  <p:sldSz cx="9906000" cy="6858000" type="A4"/>
  <p:notesSz cx="6796088" cy="987107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24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CCFF"/>
    <a:srgbClr val="FF99CC"/>
    <a:srgbClr val="FF7C80"/>
    <a:srgbClr val="006CD8"/>
    <a:srgbClr val="3399FF"/>
    <a:srgbClr val="FF33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06" autoAdjust="0"/>
    <p:restoredTop sz="94655" autoAdjust="0"/>
  </p:normalViewPr>
  <p:slideViewPr>
    <p:cSldViewPr>
      <p:cViewPr>
        <p:scale>
          <a:sx n="91" d="100"/>
          <a:sy n="91" d="100"/>
        </p:scale>
        <p:origin x="-1224" y="-29"/>
      </p:cViewPr>
      <p:guideLst>
        <p:guide orient="horz" pos="2160"/>
        <p:guide pos="312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6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8242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39" tIns="0" rIns="19239" bIns="0" numCol="1" anchor="t" anchorCtr="0" compatLnSpc="1">
            <a:prstTxWarp prst="textNoShape">
              <a:avLst/>
            </a:prstTxWarp>
          </a:bodyPr>
          <a:lstStyle>
            <a:lvl1pPr defTabSz="927100">
              <a:defRPr sz="1000" i="1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39" tIns="0" rIns="19239" bIns="0" numCol="1" anchor="t" anchorCtr="0" compatLnSpc="1">
            <a:prstTxWarp prst="textNoShape">
              <a:avLst/>
            </a:prstTxWarp>
          </a:bodyPr>
          <a:lstStyle>
            <a:lvl1pPr algn="r" defTabSz="927100">
              <a:defRPr sz="1000" i="1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733425" y="747713"/>
            <a:ext cx="5329238" cy="3689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689475"/>
            <a:ext cx="4984750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84" tIns="46494" rIns="92984" bIns="464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377363"/>
            <a:ext cx="29448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39" tIns="0" rIns="19239" bIns="0" numCol="1" anchor="b" anchorCtr="0" compatLnSpc="1">
            <a:prstTxWarp prst="textNoShape">
              <a:avLst/>
            </a:prstTxWarp>
          </a:bodyPr>
          <a:lstStyle>
            <a:lvl1pPr defTabSz="927100">
              <a:defRPr sz="1000" i="1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7363"/>
            <a:ext cx="29448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39" tIns="0" rIns="19239" bIns="0" numCol="1" anchor="b" anchorCtr="0" compatLnSpc="1">
            <a:prstTxWarp prst="textNoShape">
              <a:avLst/>
            </a:prstTxWarp>
          </a:bodyPr>
          <a:lstStyle>
            <a:lvl1pPr algn="r" defTabSz="927100">
              <a:defRPr sz="1000" i="1">
                <a:latin typeface="Times New Roman" pitchFamily="18" charset="0"/>
              </a:defRPr>
            </a:lvl1pPr>
          </a:lstStyle>
          <a:p>
            <a:fld id="{F2B6035A-8557-4195-B48A-630576500678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206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8788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5988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4775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31975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560388" y="620713"/>
            <a:ext cx="4321175" cy="863600"/>
          </a:xfrm>
          <a:prstGeom prst="rect">
            <a:avLst/>
          </a:prstGeom>
          <a:gradFill rotWithShape="1">
            <a:gsLst>
              <a:gs pos="0">
                <a:srgbClr val="006CD8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88988" y="6021388"/>
            <a:ext cx="6972300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/>
          <a:p>
            <a:endParaRPr lang="en-US" sz="1200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E95BC7-9E06-4ECC-8115-FB2F4C4C835A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560388" y="476250"/>
            <a:ext cx="0" cy="33845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690563" y="1268413"/>
            <a:ext cx="8424862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704850" y="1268413"/>
            <a:ext cx="0" cy="23764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8210" name="Picture 18" descr="logo1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476250"/>
            <a:ext cx="3289300" cy="68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4326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15163" y="1125538"/>
            <a:ext cx="2054225" cy="46005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49313" y="1125538"/>
            <a:ext cx="6013450" cy="46005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254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5759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1840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49313" y="2133600"/>
            <a:ext cx="4033837" cy="3592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2133600"/>
            <a:ext cx="4033838" cy="3592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8534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3984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044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08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69359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50947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49313" y="1125538"/>
            <a:ext cx="8220075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49313" y="2133600"/>
            <a:ext cx="8220075" cy="359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4634" tIns="0" rIns="34634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>
            <a:off x="690563" y="904875"/>
            <a:ext cx="8439150" cy="31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auto">
          <a:xfrm>
            <a:off x="704850" y="908050"/>
            <a:ext cx="0" cy="1368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50" name="Picture 26" descr="logo5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71488"/>
            <a:ext cx="1700213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3" name="Line 29"/>
          <p:cNvSpPr>
            <a:spLocks noChangeShapeType="1"/>
          </p:cNvSpPr>
          <p:nvPr/>
        </p:nvSpPr>
        <p:spPr bwMode="auto">
          <a:xfrm>
            <a:off x="560388" y="476250"/>
            <a:ext cx="0" cy="216058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30200" indent="-330200" algn="l" defTabSz="1271588" rtl="0" eaLnBrk="0" fontAlgn="base" hangingPunct="0">
        <a:spcBef>
          <a:spcPts val="2188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817563" indent="-312738" algn="l" defTabSz="1271588" rtl="0" eaLnBrk="0" fontAlgn="base" hangingPunct="0">
        <a:spcBef>
          <a:spcPts val="1088"/>
        </a:spcBef>
        <a:spcAft>
          <a:spcPct val="0"/>
        </a:spcAft>
        <a:buClr>
          <a:schemeClr val="accent2"/>
        </a:buClr>
        <a:buSzPct val="75000"/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1246188" indent="-257175" algn="l" defTabSz="1271588" rtl="0" eaLnBrk="0" fontAlgn="base" hangingPunct="0">
        <a:spcBef>
          <a:spcPts val="1088"/>
        </a:spcBef>
        <a:spcAft>
          <a:spcPct val="0"/>
        </a:spcAft>
        <a:buClr>
          <a:schemeClr val="accent2"/>
        </a:buClr>
        <a:buFont typeface="Wingdings" pitchFamily="2" charset="2"/>
        <a:buChar char="Ÿ"/>
        <a:defRPr>
          <a:solidFill>
            <a:schemeClr val="tx1"/>
          </a:solidFill>
          <a:latin typeface="+mn-lt"/>
        </a:defRPr>
      </a:lvl3pPr>
      <a:lvl4pPr marL="1808163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Helvetica" pitchFamily="34" charset="0"/>
        </a:defRPr>
      </a:lvl4pPr>
      <a:lvl5pPr marL="23145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5pPr>
      <a:lvl6pPr marL="27717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6pPr>
      <a:lvl7pPr marL="32289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7pPr>
      <a:lvl8pPr marL="36861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8pPr>
      <a:lvl9pPr marL="41433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Preparation of SARNET2</a:t>
            </a:r>
            <a:br>
              <a:rPr lang="en-GB"/>
            </a:br>
            <a:r>
              <a:rPr lang="en-GB"/>
              <a:t/>
            </a:r>
            <a:br>
              <a:rPr lang="en-GB"/>
            </a:br>
            <a:endParaRPr lang="en-GB" sz="1600" b="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ChangeArrowheads="1"/>
          </p:cNvSpPr>
          <p:nvPr/>
        </p:nvSpPr>
        <p:spPr bwMode="auto">
          <a:xfrm>
            <a:off x="2438400" y="381000"/>
            <a:ext cx="68580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list of Work-Packages</a:t>
            </a:r>
            <a:endParaRPr lang="en-GB" sz="1800" b="1">
              <a:solidFill>
                <a:schemeClr val="tx2"/>
              </a:solidFill>
            </a:endParaRPr>
          </a:p>
        </p:txBody>
      </p:sp>
      <p:graphicFrame>
        <p:nvGraphicFramePr>
          <p:cNvPr id="229381" name="Object 5"/>
          <p:cNvGraphicFramePr>
            <a:graphicFrameLocks noChangeAspect="1"/>
          </p:cNvGraphicFramePr>
          <p:nvPr/>
        </p:nvGraphicFramePr>
        <p:xfrm>
          <a:off x="762000" y="957263"/>
          <a:ext cx="8382000" cy="584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82" name="Feuille de calcul" r:id="rId3" imgW="8382305" imgH="5848807" progId="Excel.Sheet.8">
                  <p:embed/>
                </p:oleObj>
              </mc:Choice>
              <mc:Fallback>
                <p:oleObj name="Feuille de calcul" r:id="rId3" imgW="8382305" imgH="5848807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957263"/>
                        <a:ext cx="8382000" cy="584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500" y="381000"/>
            <a:ext cx="7429500" cy="466725"/>
          </a:xfrm>
        </p:spPr>
        <p:txBody>
          <a:bodyPr/>
          <a:lstStyle/>
          <a:p>
            <a:r>
              <a:rPr lang="en-GB"/>
              <a:t>draft proposal for SARNET2 content</a:t>
            </a:r>
          </a:p>
        </p:txBody>
      </p:sp>
      <p:sp>
        <p:nvSpPr>
          <p:cNvPr id="215043" name="Rectangle 3"/>
          <p:cNvSpPr>
            <a:spLocks noChangeArrowheads="1"/>
          </p:cNvSpPr>
          <p:nvPr/>
        </p:nvSpPr>
        <p:spPr bwMode="auto">
          <a:xfrm>
            <a:off x="762000" y="1447800"/>
            <a:ext cx="8915400" cy="3881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GB" sz="1600" b="1">
                <a:latin typeface="Times New Roman" pitchFamily="18" charset="0"/>
                <a:cs typeface="Times New Roman" pitchFamily="18" charset="0"/>
              </a:rPr>
              <a:t>Leading ideas to build up “SARNET 2”</a:t>
            </a:r>
          </a:p>
          <a:p>
            <a:pPr algn="just">
              <a:spcBef>
                <a:spcPct val="50000"/>
              </a:spcBef>
            </a:pPr>
            <a:r>
              <a:rPr lang="en-GB" sz="1600">
                <a:cs typeface="Arial" charset="0"/>
                <a:sym typeface="Wingdings" pitchFamily="2" charset="2"/>
              </a:rPr>
              <a:t></a:t>
            </a:r>
            <a:r>
              <a:rPr lang="en-GB" sz="1600">
                <a:cs typeface="Arial" charset="0"/>
              </a:rPr>
              <a:t> Go to a really self-sustainable network</a:t>
            </a:r>
            <a:endParaRPr lang="en-GB" sz="1600"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GB" sz="1600">
                <a:cs typeface="Arial" charset="0"/>
              </a:rPr>
              <a:t>	If we assume no money from the EC </a:t>
            </a:r>
            <a:r>
              <a:rPr lang="en-GB" sz="1600">
                <a:cs typeface="Arial" charset="0"/>
                <a:sym typeface="Wingdings" pitchFamily="2" charset="2"/>
              </a:rPr>
              <a:t></a:t>
            </a:r>
            <a:r>
              <a:rPr lang="en-GB" sz="1600">
                <a:cs typeface="Arial" charset="0"/>
              </a:rPr>
              <a:t> what would we do anyway ?</a:t>
            </a:r>
            <a:endParaRPr lang="en-GB" sz="1600"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GB" sz="1600">
                <a:cs typeface="Arial" charset="0"/>
              </a:rPr>
              <a:t>	How would we organize the network to get a real and sustainable integration ? We can consider that the current SARNET is very successful for coordinating and integrating analytical works; there may be another step to reach an even more significant integration of national experimental programmes. We have to show to the EC that we realize a consistent integration from national programmes, with an optimal use of resources (money and manpower) and competences and avoiding duplication.</a:t>
            </a:r>
            <a:endParaRPr lang="en-GB" sz="1600"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GB" sz="1600">
                <a:cs typeface="Arial" charset="0"/>
              </a:rPr>
              <a:t>	EC’s grant is to be considered as a bonus to be used to adapt the national R&amp;D programmes for a better integration, only as a bonus for integration. In any case, and also for the current contract, it represents a small part of the overall budget </a:t>
            </a:r>
            <a:r>
              <a:rPr lang="en-GB" sz="1600">
                <a:cs typeface="Arial" charset="0"/>
                <a:sym typeface="Wingdings" pitchFamily="2" charset="2"/>
              </a:rPr>
              <a:t>.</a:t>
            </a:r>
            <a:endParaRPr lang="en-GB" sz="1600"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endParaRPr lang="en-GB"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500" y="381000"/>
            <a:ext cx="7429500" cy="466725"/>
          </a:xfrm>
        </p:spPr>
        <p:txBody>
          <a:bodyPr/>
          <a:lstStyle/>
          <a:p>
            <a:r>
              <a:rPr lang="en-GB"/>
              <a:t>draft proposal for SARNET2 content</a:t>
            </a:r>
          </a:p>
        </p:txBody>
      </p:sp>
      <p:sp>
        <p:nvSpPr>
          <p:cNvPr id="217091" name="Rectangle 3"/>
          <p:cNvSpPr>
            <a:spLocks noChangeArrowheads="1"/>
          </p:cNvSpPr>
          <p:nvPr/>
        </p:nvSpPr>
        <p:spPr bwMode="auto">
          <a:xfrm>
            <a:off x="762000" y="1371600"/>
            <a:ext cx="8915400" cy="278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GB" sz="1600" b="1">
                <a:latin typeface="Times New Roman" pitchFamily="18" charset="0"/>
                <a:cs typeface="Times New Roman" pitchFamily="18" charset="0"/>
              </a:rPr>
              <a:t>Content of the proposal.</a:t>
            </a:r>
          </a:p>
          <a:p>
            <a:pPr algn="just">
              <a:spcBef>
                <a:spcPct val="50000"/>
              </a:spcBef>
            </a:pPr>
            <a:r>
              <a:rPr lang="en-GB" sz="1600">
                <a:cs typeface="Arial" charset="0"/>
                <a:sym typeface="Wingdings" pitchFamily="2" charset="2"/>
              </a:rPr>
              <a:t></a:t>
            </a:r>
            <a:r>
              <a:rPr lang="en-GB" sz="1600">
                <a:cs typeface="Arial" charset="0"/>
              </a:rPr>
              <a:t> Direct choice of experimental topics (or WPs) to be backed by the grant from the beginning of “SARNET 2”, then possibilities of adaptation (label, from annual discussion).</a:t>
            </a:r>
            <a:endParaRPr lang="en-GB" sz="160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GB" sz="1600">
                <a:cs typeface="Arial" charset="0"/>
                <a:sym typeface="Wingdings" pitchFamily="2" charset="2"/>
              </a:rPr>
              <a:t></a:t>
            </a:r>
            <a:r>
              <a:rPr lang="en-GB" sz="1600">
                <a:cs typeface="Arial" charset="0"/>
              </a:rPr>
              <a:t> Concentrate our work on topics directly related to high priority pending research issues</a:t>
            </a:r>
            <a:endParaRPr lang="en-GB" sz="160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GB" sz="1600">
                <a:cs typeface="Arial" charset="0"/>
                <a:sym typeface="Wingdings" pitchFamily="2" charset="2"/>
              </a:rPr>
              <a:t></a:t>
            </a:r>
            <a:r>
              <a:rPr lang="en-GB" sz="1600">
                <a:cs typeface="Arial" charset="0"/>
              </a:rPr>
              <a:t> Need to show clearly to the EC that the grant is really used for a better integration of experimental national programmes, and so, avoid a wide dispatching of the EC allocation but rather concentrate on some specific items</a:t>
            </a:r>
            <a:endParaRPr lang="en-GB" sz="160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GB" sz="1600">
                <a:cs typeface="Arial" charset="0"/>
                <a:sym typeface="Wingdings" pitchFamily="2" charset="2"/>
              </a:rPr>
              <a:t></a:t>
            </a:r>
            <a:r>
              <a:rPr lang="en-GB" sz="1600">
                <a:cs typeface="Arial" charset="0"/>
              </a:rPr>
              <a:t> From the beginning, define a roadmap for the grant distribution, then possible adaptation would be defined by the Core Group, when necessary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ext Box 2050"/>
          <p:cNvSpPr txBox="1">
            <a:spLocks noChangeArrowheads="1"/>
          </p:cNvSpPr>
          <p:nvPr/>
        </p:nvSpPr>
        <p:spPr bwMode="auto">
          <a:xfrm>
            <a:off x="3581400" y="4343400"/>
            <a:ext cx="1114425" cy="377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sz="1200" b="1">
                <a:latin typeface="Times New Roman" pitchFamily="18" charset="0"/>
              </a:rPr>
              <a:t>Executive line</a:t>
            </a:r>
          </a:p>
        </p:txBody>
      </p:sp>
      <p:sp>
        <p:nvSpPr>
          <p:cNvPr id="196611" name="Text Box 2051"/>
          <p:cNvSpPr txBox="1">
            <a:spLocks noChangeArrowheads="1"/>
          </p:cNvSpPr>
          <p:nvPr/>
        </p:nvSpPr>
        <p:spPr bwMode="auto">
          <a:xfrm>
            <a:off x="6096000" y="1447800"/>
            <a:ext cx="1143000" cy="609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r>
              <a:rPr lang="fr-FR" sz="1200" b="1">
                <a:latin typeface="Times New Roman" pitchFamily="18" charset="0"/>
              </a:rPr>
              <a:t>Submission of Programme Proposals</a:t>
            </a:r>
          </a:p>
        </p:txBody>
      </p:sp>
      <p:sp>
        <p:nvSpPr>
          <p:cNvPr id="196612" name="Text Box 2052"/>
          <p:cNvSpPr txBox="1">
            <a:spLocks noChangeArrowheads="1"/>
          </p:cNvSpPr>
          <p:nvPr/>
        </p:nvSpPr>
        <p:spPr bwMode="auto">
          <a:xfrm>
            <a:off x="7086600" y="3200400"/>
            <a:ext cx="19050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r>
              <a:rPr lang="fr-FR" sz="1200" b="1">
                <a:latin typeface="Times New Roman" pitchFamily="18" charset="0"/>
              </a:rPr>
              <a:t>Control line on : SARP and SARNET programme proposals (attribution of SARNET label)</a:t>
            </a:r>
          </a:p>
        </p:txBody>
      </p:sp>
      <p:sp>
        <p:nvSpPr>
          <p:cNvPr id="196613" name="Rectangle 2053"/>
          <p:cNvSpPr>
            <a:spLocks noChangeArrowheads="1"/>
          </p:cNvSpPr>
          <p:nvPr/>
        </p:nvSpPr>
        <p:spPr bwMode="auto">
          <a:xfrm>
            <a:off x="3429000" y="1143000"/>
            <a:ext cx="2133600" cy="838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1200"/>
              </a:spcBef>
              <a:spcAft>
                <a:spcPts val="300"/>
              </a:spcAft>
            </a:pPr>
            <a:r>
              <a:rPr lang="fr-FR" sz="1600" b="1"/>
              <a:t>Steering Committee (Core Group)</a:t>
            </a:r>
          </a:p>
        </p:txBody>
      </p:sp>
      <p:sp>
        <p:nvSpPr>
          <p:cNvPr id="196614" name="Rectangle 2054"/>
          <p:cNvSpPr>
            <a:spLocks noChangeArrowheads="1"/>
          </p:cNvSpPr>
          <p:nvPr/>
        </p:nvSpPr>
        <p:spPr bwMode="auto">
          <a:xfrm>
            <a:off x="1905000" y="2743200"/>
            <a:ext cx="470535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fr-FR" sz="1400" b="1"/>
              <a:t>Management Team</a:t>
            </a:r>
          </a:p>
        </p:txBody>
      </p:sp>
      <p:sp>
        <p:nvSpPr>
          <p:cNvPr id="196615" name="Rectangle 2055"/>
          <p:cNvSpPr>
            <a:spLocks noChangeArrowheads="1"/>
          </p:cNvSpPr>
          <p:nvPr/>
        </p:nvSpPr>
        <p:spPr bwMode="auto">
          <a:xfrm>
            <a:off x="3376613" y="3170238"/>
            <a:ext cx="1982787" cy="3460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latin typeface="Times New Roman" pitchFamily="18" charset="0"/>
              </a:rPr>
              <a:t>Coordinator </a:t>
            </a:r>
          </a:p>
        </p:txBody>
      </p:sp>
      <p:sp>
        <p:nvSpPr>
          <p:cNvPr id="196616" name="Rectangle 2056"/>
          <p:cNvSpPr>
            <a:spLocks noChangeArrowheads="1"/>
          </p:cNvSpPr>
          <p:nvPr/>
        </p:nvSpPr>
        <p:spPr bwMode="auto">
          <a:xfrm>
            <a:off x="2590800" y="3733800"/>
            <a:ext cx="38100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latin typeface="Times New Roman" pitchFamily="18" charset="0"/>
              </a:rPr>
              <a:t>WP leaders</a:t>
            </a:r>
          </a:p>
        </p:txBody>
      </p:sp>
      <p:sp>
        <p:nvSpPr>
          <p:cNvPr id="196617" name="Rectangle 2057"/>
          <p:cNvSpPr>
            <a:spLocks noChangeArrowheads="1"/>
          </p:cNvSpPr>
          <p:nvPr/>
        </p:nvSpPr>
        <p:spPr bwMode="auto">
          <a:xfrm>
            <a:off x="412750" y="31242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b="1">
                <a:latin typeface="Times New Roman" pitchFamily="18" charset="0"/>
              </a:rPr>
              <a:t>EC</a:t>
            </a:r>
          </a:p>
        </p:txBody>
      </p:sp>
      <p:sp>
        <p:nvSpPr>
          <p:cNvPr id="196618" name="Line 2058"/>
          <p:cNvSpPr>
            <a:spLocks noChangeShapeType="1"/>
          </p:cNvSpPr>
          <p:nvPr/>
        </p:nvSpPr>
        <p:spPr bwMode="auto">
          <a:xfrm flipV="1">
            <a:off x="1403350" y="3411538"/>
            <a:ext cx="20066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19" name="Line 2059"/>
          <p:cNvSpPr>
            <a:spLocks noChangeShapeType="1"/>
          </p:cNvSpPr>
          <p:nvPr/>
        </p:nvSpPr>
        <p:spPr bwMode="auto">
          <a:xfrm flipH="1">
            <a:off x="4191000" y="1981200"/>
            <a:ext cx="0" cy="762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20" name="Text Box 2060"/>
          <p:cNvSpPr txBox="1">
            <a:spLocks noChangeArrowheads="1"/>
          </p:cNvSpPr>
          <p:nvPr/>
        </p:nvSpPr>
        <p:spPr bwMode="auto">
          <a:xfrm>
            <a:off x="3203575" y="2085975"/>
            <a:ext cx="965200" cy="5032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r>
              <a:rPr lang="fr-FR" sz="1200" b="1">
                <a:latin typeface="Times New Roman" pitchFamily="18" charset="0"/>
              </a:rPr>
              <a:t>Executive line</a:t>
            </a:r>
          </a:p>
        </p:txBody>
      </p:sp>
      <p:sp>
        <p:nvSpPr>
          <p:cNvPr id="196621" name="Text Box 2061"/>
          <p:cNvSpPr txBox="1">
            <a:spLocks noChangeArrowheads="1"/>
          </p:cNvSpPr>
          <p:nvPr/>
        </p:nvSpPr>
        <p:spPr bwMode="auto">
          <a:xfrm>
            <a:off x="4540250" y="2085975"/>
            <a:ext cx="866775" cy="488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sz="1200" b="1">
                <a:latin typeface="Times New Roman" pitchFamily="18" charset="0"/>
              </a:rPr>
              <a:t>Proposal line</a:t>
            </a:r>
          </a:p>
        </p:txBody>
      </p:sp>
      <p:sp>
        <p:nvSpPr>
          <p:cNvPr id="196622" name="Line 2062"/>
          <p:cNvSpPr>
            <a:spLocks noChangeShapeType="1"/>
          </p:cNvSpPr>
          <p:nvPr/>
        </p:nvSpPr>
        <p:spPr bwMode="auto">
          <a:xfrm flipV="1">
            <a:off x="4572000" y="1981200"/>
            <a:ext cx="0" cy="762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23" name="Rectangle 2063"/>
          <p:cNvSpPr>
            <a:spLocks noChangeArrowheads="1"/>
          </p:cNvSpPr>
          <p:nvPr/>
        </p:nvSpPr>
        <p:spPr bwMode="auto">
          <a:xfrm>
            <a:off x="7543800" y="2286000"/>
            <a:ext cx="1816100" cy="609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400" b="1"/>
              <a:t>Advisory Committee</a:t>
            </a:r>
          </a:p>
        </p:txBody>
      </p:sp>
      <p:sp>
        <p:nvSpPr>
          <p:cNvPr id="196627" name="Line 2067"/>
          <p:cNvSpPr>
            <a:spLocks noChangeShapeType="1"/>
          </p:cNvSpPr>
          <p:nvPr/>
        </p:nvSpPr>
        <p:spPr bwMode="auto">
          <a:xfrm flipV="1">
            <a:off x="6629400" y="2895600"/>
            <a:ext cx="137160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28" name="Line 2068"/>
          <p:cNvSpPr>
            <a:spLocks noChangeShapeType="1"/>
          </p:cNvSpPr>
          <p:nvPr/>
        </p:nvSpPr>
        <p:spPr bwMode="auto">
          <a:xfrm flipH="1" flipV="1">
            <a:off x="5562600" y="1524000"/>
            <a:ext cx="198120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29" name="Rectangle 2069"/>
          <p:cNvSpPr>
            <a:spLocks noChangeArrowheads="1"/>
          </p:cNvSpPr>
          <p:nvPr/>
        </p:nvSpPr>
        <p:spPr bwMode="auto">
          <a:xfrm>
            <a:off x="1143000" y="5105400"/>
            <a:ext cx="914400" cy="438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>
                <a:latin typeface="Times New Roman" pitchFamily="18" charset="0"/>
              </a:rPr>
              <a:t>WP 1</a:t>
            </a:r>
          </a:p>
        </p:txBody>
      </p:sp>
      <p:sp>
        <p:nvSpPr>
          <p:cNvPr id="196630" name="Line 2070"/>
          <p:cNvSpPr>
            <a:spLocks noChangeShapeType="1"/>
          </p:cNvSpPr>
          <p:nvPr/>
        </p:nvSpPr>
        <p:spPr bwMode="auto">
          <a:xfrm>
            <a:off x="1568450" y="4781550"/>
            <a:ext cx="55721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31" name="Line 2071"/>
          <p:cNvSpPr>
            <a:spLocks noChangeShapeType="1"/>
          </p:cNvSpPr>
          <p:nvPr/>
        </p:nvSpPr>
        <p:spPr bwMode="auto">
          <a:xfrm>
            <a:off x="1568450" y="4781550"/>
            <a:ext cx="1588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32" name="Line 2072"/>
          <p:cNvSpPr>
            <a:spLocks noChangeShapeType="1"/>
          </p:cNvSpPr>
          <p:nvPr/>
        </p:nvSpPr>
        <p:spPr bwMode="auto">
          <a:xfrm>
            <a:off x="3048000" y="4800600"/>
            <a:ext cx="1588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33" name="Line 2073"/>
          <p:cNvSpPr>
            <a:spLocks noChangeShapeType="1"/>
          </p:cNvSpPr>
          <p:nvPr/>
        </p:nvSpPr>
        <p:spPr bwMode="auto">
          <a:xfrm>
            <a:off x="4267200" y="4800600"/>
            <a:ext cx="1588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34" name="Line 2074"/>
          <p:cNvSpPr>
            <a:spLocks noChangeShapeType="1"/>
          </p:cNvSpPr>
          <p:nvPr/>
        </p:nvSpPr>
        <p:spPr bwMode="auto">
          <a:xfrm>
            <a:off x="5778500" y="4781550"/>
            <a:ext cx="1588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35" name="Line 2075"/>
          <p:cNvSpPr>
            <a:spLocks noChangeShapeType="1"/>
          </p:cNvSpPr>
          <p:nvPr/>
        </p:nvSpPr>
        <p:spPr bwMode="auto">
          <a:xfrm>
            <a:off x="7140575" y="4781550"/>
            <a:ext cx="1588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36" name="Line 2076"/>
          <p:cNvSpPr>
            <a:spLocks noChangeShapeType="1"/>
          </p:cNvSpPr>
          <p:nvPr/>
        </p:nvSpPr>
        <p:spPr bwMode="auto">
          <a:xfrm>
            <a:off x="4292600" y="4371975"/>
            <a:ext cx="1588" cy="409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37" name="Line 2077"/>
          <p:cNvSpPr>
            <a:spLocks noChangeShapeType="1"/>
          </p:cNvSpPr>
          <p:nvPr/>
        </p:nvSpPr>
        <p:spPr bwMode="auto">
          <a:xfrm>
            <a:off x="4419600" y="3505200"/>
            <a:ext cx="1588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44" name="Rectangle 2084"/>
          <p:cNvSpPr>
            <a:spLocks noChangeArrowheads="1"/>
          </p:cNvSpPr>
          <p:nvPr/>
        </p:nvSpPr>
        <p:spPr bwMode="auto">
          <a:xfrm>
            <a:off x="6629400" y="5105400"/>
            <a:ext cx="914400" cy="438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>
                <a:latin typeface="Times New Roman" pitchFamily="18" charset="0"/>
              </a:rPr>
              <a:t>WP 14</a:t>
            </a:r>
          </a:p>
        </p:txBody>
      </p:sp>
      <p:sp>
        <p:nvSpPr>
          <p:cNvPr id="196645" name="Rectangle 2085"/>
          <p:cNvSpPr>
            <a:spLocks noChangeArrowheads="1"/>
          </p:cNvSpPr>
          <p:nvPr/>
        </p:nvSpPr>
        <p:spPr bwMode="auto">
          <a:xfrm>
            <a:off x="3810000" y="5105400"/>
            <a:ext cx="914400" cy="438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>
                <a:latin typeface="Times New Roman" pitchFamily="18" charset="0"/>
              </a:rPr>
              <a:t>WP N</a:t>
            </a:r>
          </a:p>
        </p:txBody>
      </p:sp>
      <p:sp>
        <p:nvSpPr>
          <p:cNvPr id="196646" name="Rectangle 2086"/>
          <p:cNvSpPr>
            <a:spLocks noChangeArrowheads="1"/>
          </p:cNvSpPr>
          <p:nvPr/>
        </p:nvSpPr>
        <p:spPr bwMode="auto">
          <a:xfrm>
            <a:off x="990600" y="1295400"/>
            <a:ext cx="1295400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1200"/>
              </a:spcBef>
              <a:spcAft>
                <a:spcPts val="300"/>
              </a:spcAft>
            </a:pPr>
            <a:r>
              <a:rPr lang="fr-FR" sz="1600" b="1"/>
              <a:t>General Assembly</a:t>
            </a:r>
          </a:p>
        </p:txBody>
      </p:sp>
      <p:sp>
        <p:nvSpPr>
          <p:cNvPr id="196649" name="Text Box 2089"/>
          <p:cNvSpPr txBox="1">
            <a:spLocks noChangeArrowheads="1"/>
          </p:cNvSpPr>
          <p:nvPr/>
        </p:nvSpPr>
        <p:spPr bwMode="auto">
          <a:xfrm>
            <a:off x="2362200" y="1371600"/>
            <a:ext cx="1066800" cy="5032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fr-FR" sz="1200" b="1">
                <a:latin typeface="Times New Roman" pitchFamily="18" charset="0"/>
              </a:rPr>
              <a:t>Information Consultation</a:t>
            </a:r>
          </a:p>
        </p:txBody>
      </p:sp>
      <p:sp>
        <p:nvSpPr>
          <p:cNvPr id="196648" name="Line 2088"/>
          <p:cNvSpPr>
            <a:spLocks noChangeShapeType="1"/>
          </p:cNvSpPr>
          <p:nvPr/>
        </p:nvSpPr>
        <p:spPr bwMode="auto">
          <a:xfrm flipH="1">
            <a:off x="2286000" y="1600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50" name="Rectangle 2090"/>
          <p:cNvSpPr>
            <a:spLocks noChangeArrowheads="1"/>
          </p:cNvSpPr>
          <p:nvPr/>
        </p:nvSpPr>
        <p:spPr bwMode="auto">
          <a:xfrm>
            <a:off x="2474913" y="381000"/>
            <a:ext cx="74295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Proposal of organisation scheme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Rnet_Folie_quer">
  <a:themeElements>
    <a:clrScheme name="SARnet_Folie_quer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ARnet_Folie_qu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318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318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Rnet_Folie_quer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Rnet_Folie_quer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C:\DOCUME~1\micaelli\LOCALS~1\Temp\SARnet_Folie_quer.pot</Template>
  <TotalTime>11271</TotalTime>
  <Words>206</Words>
  <Application>Microsoft Office PowerPoint</Application>
  <PresentationFormat>A4-Papier (210x297 mm)</PresentationFormat>
  <Paragraphs>31</Paragraphs>
  <Slides>5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Wingdings</vt:lpstr>
      <vt:lpstr>Helvetica</vt:lpstr>
      <vt:lpstr>Times New Roman</vt:lpstr>
      <vt:lpstr>SARnet_Folie_quer</vt:lpstr>
      <vt:lpstr>Feuille de calcul Microsoft Excel</vt:lpstr>
      <vt:lpstr>Preparation of SARNET2  </vt:lpstr>
      <vt:lpstr>PowerPoint-Präsentation</vt:lpstr>
      <vt:lpstr>draft proposal for SARNET2 content</vt:lpstr>
      <vt:lpstr>draft proposal for SARNET2 content</vt:lpstr>
      <vt:lpstr>PowerPoint-Präsentation</vt:lpstr>
    </vt:vector>
  </TitlesOfParts>
  <Company>CEA CADARACHE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der Präsentation</dc:title>
  <dc:creator>MICAELLI</dc:creator>
  <dc:description>A4 Format_x000d_
Stand: 05.07.02</dc:description>
  <cp:lastModifiedBy>Peters, Ursula</cp:lastModifiedBy>
  <cp:revision>144</cp:revision>
  <cp:lastPrinted>1997-08-19T11:07:52Z</cp:lastPrinted>
  <dcterms:created xsi:type="dcterms:W3CDTF">2004-03-30T06:10:40Z</dcterms:created>
  <dcterms:modified xsi:type="dcterms:W3CDTF">2012-10-10T11:45:22Z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Preparation of SARNET 2</vt:lpwstr>
  </property>
</Properties>
</file>