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304" r:id="rId4"/>
    <p:sldId id="305" r:id="rId5"/>
    <p:sldId id="301" r:id="rId6"/>
    <p:sldId id="306" r:id="rId7"/>
    <p:sldId id="288" r:id="rId8"/>
    <p:sldId id="307" r:id="rId9"/>
    <p:sldId id="308" r:id="rId10"/>
    <p:sldId id="309" r:id="rId11"/>
    <p:sldId id="310" r:id="rId12"/>
    <p:sldId id="311" r:id="rId13"/>
    <p:sldId id="312" r:id="rId14"/>
    <p:sldId id="313" r:id="rId15"/>
    <p:sldId id="314" r:id="rId16"/>
    <p:sldId id="315" r:id="rId17"/>
  </p:sldIdLst>
  <p:sldSz cx="9906000" cy="6858000" type="A4"/>
  <p:notesSz cx="6921500" cy="10083800"/>
  <p:defaultTextStyle>
    <a:defPPr>
      <a:defRPr lang="de-DE"/>
    </a:defPPr>
    <a:lvl1pPr algn="l" rtl="0" eaLnBrk="0" fontAlgn="base" hangingPunct="0">
      <a:spcBef>
        <a:spcPct val="0"/>
      </a:spcBef>
      <a:spcAft>
        <a:spcPct val="0"/>
      </a:spcAft>
      <a:defRPr sz="2000" kern="1200">
        <a:solidFill>
          <a:schemeClr val="tx1"/>
        </a:solidFill>
        <a:latin typeface="Arial" charset="0"/>
        <a:ea typeface="+mn-ea"/>
        <a:cs typeface="+mn-cs"/>
      </a:defRPr>
    </a:lvl1pPr>
    <a:lvl2pPr marL="457200" algn="l" rtl="0" eaLnBrk="0" fontAlgn="base" hangingPunct="0">
      <a:spcBef>
        <a:spcPct val="0"/>
      </a:spcBef>
      <a:spcAft>
        <a:spcPct val="0"/>
      </a:spcAft>
      <a:defRPr sz="2000" kern="1200">
        <a:solidFill>
          <a:schemeClr val="tx1"/>
        </a:solidFill>
        <a:latin typeface="Arial" charset="0"/>
        <a:ea typeface="+mn-ea"/>
        <a:cs typeface="+mn-cs"/>
      </a:defRPr>
    </a:lvl2pPr>
    <a:lvl3pPr marL="914400" algn="l" rtl="0" eaLnBrk="0" fontAlgn="base" hangingPunct="0">
      <a:spcBef>
        <a:spcPct val="0"/>
      </a:spcBef>
      <a:spcAft>
        <a:spcPct val="0"/>
      </a:spcAft>
      <a:defRPr sz="2000" kern="1200">
        <a:solidFill>
          <a:schemeClr val="tx1"/>
        </a:solidFill>
        <a:latin typeface="Arial" charset="0"/>
        <a:ea typeface="+mn-ea"/>
        <a:cs typeface="+mn-cs"/>
      </a:defRPr>
    </a:lvl3pPr>
    <a:lvl4pPr marL="1371600" algn="l" rtl="0" eaLnBrk="0" fontAlgn="base" hangingPunct="0">
      <a:spcBef>
        <a:spcPct val="0"/>
      </a:spcBef>
      <a:spcAft>
        <a:spcPct val="0"/>
      </a:spcAft>
      <a:defRPr sz="2000" kern="1200">
        <a:solidFill>
          <a:schemeClr val="tx1"/>
        </a:solidFill>
        <a:latin typeface="Arial" charset="0"/>
        <a:ea typeface="+mn-ea"/>
        <a:cs typeface="+mn-cs"/>
      </a:defRPr>
    </a:lvl4pPr>
    <a:lvl5pPr marL="1828800" algn="l" rtl="0" eaLnBrk="0" fontAlgn="base" hangingPunct="0">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006CD8"/>
    <a:srgbClr val="3399FF"/>
    <a:srgbClr val="FF33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63" autoAdjust="0"/>
    <p:restoredTop sz="94609" autoAdjust="0"/>
  </p:normalViewPr>
  <p:slideViewPr>
    <p:cSldViewPr>
      <p:cViewPr>
        <p:scale>
          <a:sx n="91" d="100"/>
          <a:sy n="91" d="100"/>
        </p:scale>
        <p:origin x="-1368" y="-24"/>
      </p:cViewPr>
      <p:guideLst>
        <p:guide orient="horz" pos="2160"/>
        <p:guide pos="3120"/>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058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0"/>
            <a:ext cx="29972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628" tIns="0" rIns="19628" bIns="0" numCol="1" anchor="t" anchorCtr="0" compatLnSpc="1">
            <a:prstTxWarp prst="textNoShape">
              <a:avLst/>
            </a:prstTxWarp>
          </a:bodyPr>
          <a:lstStyle>
            <a:lvl1pPr defTabSz="944563">
              <a:defRPr sz="1000" i="1">
                <a:latin typeface="Times New Roman" pitchFamily="18" charset="0"/>
              </a:defRPr>
            </a:lvl1pPr>
          </a:lstStyle>
          <a:p>
            <a:endParaRPr lang="de-DE"/>
          </a:p>
        </p:txBody>
      </p:sp>
      <p:sp>
        <p:nvSpPr>
          <p:cNvPr id="2051" name="Rectangle 3"/>
          <p:cNvSpPr>
            <a:spLocks noGrp="1" noChangeArrowheads="1"/>
          </p:cNvSpPr>
          <p:nvPr>
            <p:ph type="dt" idx="1"/>
          </p:nvPr>
        </p:nvSpPr>
        <p:spPr bwMode="auto">
          <a:xfrm>
            <a:off x="3924300" y="0"/>
            <a:ext cx="29972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628" tIns="0" rIns="19628" bIns="0" numCol="1" anchor="t" anchorCtr="0" compatLnSpc="1">
            <a:prstTxWarp prst="textNoShape">
              <a:avLst/>
            </a:prstTxWarp>
          </a:bodyPr>
          <a:lstStyle>
            <a:lvl1pPr algn="r" defTabSz="944563">
              <a:defRPr sz="1000" i="1">
                <a:latin typeface="Times New Roman" pitchFamily="18" charset="0"/>
              </a:defRPr>
            </a:lvl1pPr>
          </a:lstStyle>
          <a:p>
            <a:endParaRPr lang="de-DE"/>
          </a:p>
        </p:txBody>
      </p:sp>
      <p:sp>
        <p:nvSpPr>
          <p:cNvPr id="2052" name="Rectangle 4"/>
          <p:cNvSpPr>
            <a:spLocks noRot="1" noChangeArrowheads="1" noTextEdit="1"/>
          </p:cNvSpPr>
          <p:nvPr>
            <p:ph type="sldImg" idx="2"/>
          </p:nvPr>
        </p:nvSpPr>
        <p:spPr bwMode="auto">
          <a:xfrm>
            <a:off x="736600" y="762000"/>
            <a:ext cx="5445125" cy="37687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0750" y="4789488"/>
            <a:ext cx="5078413" cy="453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64" tIns="47435" rIns="94864" bIns="47435"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054" name="Rectangle 6"/>
          <p:cNvSpPr>
            <a:spLocks noGrp="1" noChangeArrowheads="1"/>
          </p:cNvSpPr>
          <p:nvPr>
            <p:ph type="ftr" sz="quarter" idx="4"/>
          </p:nvPr>
        </p:nvSpPr>
        <p:spPr bwMode="auto">
          <a:xfrm>
            <a:off x="-1588" y="9578975"/>
            <a:ext cx="29972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628" tIns="0" rIns="19628" bIns="0" numCol="1" anchor="b" anchorCtr="0" compatLnSpc="1">
            <a:prstTxWarp prst="textNoShape">
              <a:avLst/>
            </a:prstTxWarp>
          </a:bodyPr>
          <a:lstStyle>
            <a:lvl1pPr defTabSz="944563">
              <a:defRPr sz="1000" i="1">
                <a:latin typeface="Times New Roman" pitchFamily="18" charset="0"/>
              </a:defRPr>
            </a:lvl1pPr>
          </a:lstStyle>
          <a:p>
            <a:endParaRPr lang="de-DE"/>
          </a:p>
        </p:txBody>
      </p:sp>
      <p:sp>
        <p:nvSpPr>
          <p:cNvPr id="2055" name="Rectangle 7"/>
          <p:cNvSpPr>
            <a:spLocks noGrp="1" noChangeArrowheads="1"/>
          </p:cNvSpPr>
          <p:nvPr>
            <p:ph type="sldNum" sz="quarter" idx="5"/>
          </p:nvPr>
        </p:nvSpPr>
        <p:spPr bwMode="auto">
          <a:xfrm>
            <a:off x="3924300" y="9578975"/>
            <a:ext cx="29972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628" tIns="0" rIns="19628" bIns="0" numCol="1" anchor="b" anchorCtr="0" compatLnSpc="1">
            <a:prstTxWarp prst="textNoShape">
              <a:avLst/>
            </a:prstTxWarp>
          </a:bodyPr>
          <a:lstStyle>
            <a:lvl1pPr algn="r" defTabSz="944563">
              <a:defRPr sz="1000" i="1">
                <a:latin typeface="Times New Roman" pitchFamily="18" charset="0"/>
              </a:defRPr>
            </a:lvl1pPr>
          </a:lstStyle>
          <a:p>
            <a:fld id="{B612D4A0-4523-4D82-905D-72E0F22BA1CE}" type="slidenum">
              <a:rPr lang="de-DE"/>
              <a:pPr/>
              <a:t>‹Nr.›</a:t>
            </a:fld>
            <a:endParaRPr lang="de-DE"/>
          </a:p>
        </p:txBody>
      </p:sp>
    </p:spTree>
    <p:extLst>
      <p:ext uri="{BB962C8B-B14F-4D97-AF65-F5344CB8AC3E}">
        <p14:creationId xmlns:p14="http://schemas.microsoft.com/office/powerpoint/2010/main" val="798507304"/>
      </p:ext>
    </p:extLst>
  </p:cSld>
  <p:clrMap bg1="lt1" tx1="dk1" bg2="lt2" tx2="dk2" accent1="accent1" accent2="accent2" accent3="accent3" accent4="accent4" accent5="accent5" accent6="accent6" hlink="hlink" folHlink="folHlink"/>
  <p:notesStyle>
    <a:lvl1pPr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8788"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5988"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4775"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31975" algn="l" defTabSz="91757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209" name="Rectangle 17"/>
          <p:cNvSpPr>
            <a:spLocks noChangeArrowheads="1"/>
          </p:cNvSpPr>
          <p:nvPr/>
        </p:nvSpPr>
        <p:spPr bwMode="auto">
          <a:xfrm>
            <a:off x="560388" y="620713"/>
            <a:ext cx="4321175" cy="863600"/>
          </a:xfrm>
          <a:prstGeom prst="rect">
            <a:avLst/>
          </a:prstGeom>
          <a:gradFill rotWithShape="1">
            <a:gsLst>
              <a:gs pos="0">
                <a:srgbClr val="006CD8"/>
              </a:gs>
              <a:gs pos="100000">
                <a:srgbClr val="FFFFFF"/>
              </a:gs>
            </a:gsLst>
            <a:lin ang="0" scaled="1"/>
          </a:gradFill>
          <a:ln>
            <a:noFill/>
          </a:ln>
          <a:effectLst/>
          <a:extLst>
            <a:ext uri="{91240B29-F687-4F45-9708-019B960494DF}">
              <a14:hiddenLine xmlns:a14="http://schemas.microsoft.com/office/drawing/2010/main" w="12700">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194" name="Rectangle 2"/>
          <p:cNvSpPr>
            <a:spLocks noGrp="1" noChangeArrowheads="1"/>
          </p:cNvSpPr>
          <p:nvPr>
            <p:ph type="ctrTitle"/>
          </p:nvPr>
        </p:nvSpPr>
        <p:spPr>
          <a:xfrm>
            <a:off x="742950" y="2130425"/>
            <a:ext cx="8420100" cy="1470025"/>
          </a:xfrm>
        </p:spPr>
        <p:txBody>
          <a:bodyPr/>
          <a:lstStyle>
            <a:lvl1pPr algn="ctr">
              <a:defRPr/>
            </a:lvl1pPr>
          </a:lstStyle>
          <a:p>
            <a:pPr lvl="0"/>
            <a:r>
              <a:rPr lang="de-DE" noProof="0" smtClean="0"/>
              <a:t>Titelmasterformat durch Klicken bearbeiten</a:t>
            </a:r>
          </a:p>
        </p:txBody>
      </p:sp>
      <p:sp>
        <p:nvSpPr>
          <p:cNvPr id="8195" name="Rectangle 3"/>
          <p:cNvSpPr>
            <a:spLocks noGrp="1" noChangeArrowheads="1"/>
          </p:cNvSpPr>
          <p:nvPr>
            <p:ph type="subTitle" idx="1"/>
          </p:nvPr>
        </p:nvSpPr>
        <p:spPr>
          <a:xfrm>
            <a:off x="1485900" y="3886200"/>
            <a:ext cx="6934200" cy="1752600"/>
          </a:xfrm>
        </p:spPr>
        <p:txBody>
          <a:bodyPr/>
          <a:lstStyle>
            <a:lvl1pPr marL="0" indent="0" algn="ctr">
              <a:buFont typeface="Wingdings" pitchFamily="2" charset="2"/>
              <a:buNone/>
              <a:defRPr/>
            </a:lvl1pPr>
          </a:lstStyle>
          <a:p>
            <a:pPr lvl="0"/>
            <a:r>
              <a:rPr lang="de-DE" noProof="0" smtClean="0"/>
              <a:t>Formatvorlage des Untertitelmasters durch Klicken bearbeiten</a:t>
            </a:r>
          </a:p>
        </p:txBody>
      </p:sp>
      <p:sp>
        <p:nvSpPr>
          <p:cNvPr id="8201" name="Rectangle 9"/>
          <p:cNvSpPr>
            <a:spLocks noChangeArrowheads="1"/>
          </p:cNvSpPr>
          <p:nvPr/>
        </p:nvSpPr>
        <p:spPr bwMode="auto">
          <a:xfrm>
            <a:off x="788988" y="6021388"/>
            <a:ext cx="6972300"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p>
            <a:endParaRPr lang="en-US" sz="1200"/>
          </a:p>
        </p:txBody>
      </p:sp>
      <p:sp>
        <p:nvSpPr>
          <p:cNvPr id="8202" name="Rectangle 10"/>
          <p:cNvSpPr>
            <a:spLocks noGrp="1" noChangeArrowheads="1"/>
          </p:cNvSpPr>
          <p:nvPr>
            <p:ph type="sldNum" sz="quarter" idx="4"/>
          </p:nvPr>
        </p:nvSpPr>
        <p:spPr>
          <a:xfrm>
            <a:off x="7099300" y="6245225"/>
            <a:ext cx="2311400" cy="476250"/>
          </a:xfrm>
        </p:spPr>
        <p:txBody>
          <a:bodyPr/>
          <a:lstStyle>
            <a:lvl1pPr>
              <a:defRPr/>
            </a:lvl1pPr>
          </a:lstStyle>
          <a:p>
            <a:fld id="{A4E7CFEB-2073-47E8-956B-3EEC2AE2705C}" type="slidenum">
              <a:rPr lang="en-US"/>
              <a:pPr/>
              <a:t>‹Nr.›</a:t>
            </a:fld>
            <a:endParaRPr lang="en-US"/>
          </a:p>
        </p:txBody>
      </p:sp>
      <p:sp>
        <p:nvSpPr>
          <p:cNvPr id="8205" name="Line 13"/>
          <p:cNvSpPr>
            <a:spLocks noChangeShapeType="1"/>
          </p:cNvSpPr>
          <p:nvPr/>
        </p:nvSpPr>
        <p:spPr bwMode="auto">
          <a:xfrm>
            <a:off x="560388" y="476250"/>
            <a:ext cx="0" cy="3384550"/>
          </a:xfrm>
          <a:prstGeom prst="line">
            <a:avLst/>
          </a:prstGeom>
          <a:noFill/>
          <a:ln w="285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07" name="Line 15"/>
          <p:cNvSpPr>
            <a:spLocks noChangeShapeType="1"/>
          </p:cNvSpPr>
          <p:nvPr/>
        </p:nvSpPr>
        <p:spPr bwMode="auto">
          <a:xfrm>
            <a:off x="690563" y="1268413"/>
            <a:ext cx="8424862" cy="0"/>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08" name="Line 16"/>
          <p:cNvSpPr>
            <a:spLocks noChangeShapeType="1"/>
          </p:cNvSpPr>
          <p:nvPr/>
        </p:nvSpPr>
        <p:spPr bwMode="auto">
          <a:xfrm>
            <a:off x="704850" y="1268413"/>
            <a:ext cx="0" cy="2376487"/>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8210" name="Picture 18" descr="logo1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476250"/>
            <a:ext cx="3289300" cy="681038"/>
          </a:xfrm>
          <a:prstGeom prst="rect">
            <a:avLst/>
          </a:prstGeom>
          <a:noFill/>
          <a:extLst>
            <a:ext uri="{909E8E84-426E-40DD-AFC4-6F175D3DCCD1}">
              <a14:hiddenFill xmlns:a14="http://schemas.microsoft.com/office/drawing/2010/main">
                <a:solidFill>
                  <a:srgbClr val="FFFFFF"/>
                </a:solidFill>
              </a14:hiddenFill>
            </a:ext>
          </a:extLst>
        </p:spPr>
      </p:pic>
      <p:pic>
        <p:nvPicPr>
          <p:cNvPr id="8214" name="Picture 2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01000" y="755650"/>
            <a:ext cx="1138238"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6D90EA77-21F1-4983-BEF0-18D4DDE607B0}" type="slidenum">
              <a:rPr lang="en-US"/>
              <a:pPr/>
              <a:t>‹Nr.›</a:t>
            </a:fld>
            <a:endParaRPr lang="en-US"/>
          </a:p>
        </p:txBody>
      </p:sp>
    </p:spTree>
    <p:extLst>
      <p:ext uri="{BB962C8B-B14F-4D97-AF65-F5344CB8AC3E}">
        <p14:creationId xmlns:p14="http://schemas.microsoft.com/office/powerpoint/2010/main" val="14632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15163" y="1125538"/>
            <a:ext cx="2054225" cy="46005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49313" y="1125538"/>
            <a:ext cx="6013450" cy="46005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81C74886-76EF-4831-856F-B2D637BC6D8D}" type="slidenum">
              <a:rPr lang="en-US"/>
              <a:pPr/>
              <a:t>‹Nr.›</a:t>
            </a:fld>
            <a:endParaRPr lang="en-US"/>
          </a:p>
        </p:txBody>
      </p:sp>
    </p:spTree>
    <p:extLst>
      <p:ext uri="{BB962C8B-B14F-4D97-AF65-F5344CB8AC3E}">
        <p14:creationId xmlns:p14="http://schemas.microsoft.com/office/powerpoint/2010/main" val="273938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CD586899-08B4-47FF-9E5D-EEA1A7C65174}" type="slidenum">
              <a:rPr lang="en-US"/>
              <a:pPr/>
              <a:t>‹Nr.›</a:t>
            </a:fld>
            <a:endParaRPr lang="en-US"/>
          </a:p>
        </p:txBody>
      </p:sp>
    </p:spTree>
    <p:extLst>
      <p:ext uri="{BB962C8B-B14F-4D97-AF65-F5344CB8AC3E}">
        <p14:creationId xmlns:p14="http://schemas.microsoft.com/office/powerpoint/2010/main" val="2960833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oliennummernplatzhalter 3"/>
          <p:cNvSpPr>
            <a:spLocks noGrp="1"/>
          </p:cNvSpPr>
          <p:nvPr>
            <p:ph type="sldNum" sz="quarter" idx="10"/>
          </p:nvPr>
        </p:nvSpPr>
        <p:spPr/>
        <p:txBody>
          <a:bodyPr/>
          <a:lstStyle>
            <a:lvl1pPr>
              <a:defRPr/>
            </a:lvl1pPr>
          </a:lstStyle>
          <a:p>
            <a:fld id="{0B6E32E4-6D3A-49C6-ACDE-0090C38A625A}" type="slidenum">
              <a:rPr lang="en-US"/>
              <a:pPr/>
              <a:t>‹Nr.›</a:t>
            </a:fld>
            <a:endParaRPr lang="en-US"/>
          </a:p>
        </p:txBody>
      </p:sp>
    </p:spTree>
    <p:extLst>
      <p:ext uri="{BB962C8B-B14F-4D97-AF65-F5344CB8AC3E}">
        <p14:creationId xmlns:p14="http://schemas.microsoft.com/office/powerpoint/2010/main" val="418457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49313" y="2133600"/>
            <a:ext cx="4033837" cy="3592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5550" y="2133600"/>
            <a:ext cx="4033838" cy="3592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99D32EFF-1F41-48AA-8EDF-588DDD7C7719}" type="slidenum">
              <a:rPr lang="en-US"/>
              <a:pPr/>
              <a:t>‹Nr.›</a:t>
            </a:fld>
            <a:endParaRPr lang="en-US"/>
          </a:p>
        </p:txBody>
      </p:sp>
    </p:spTree>
    <p:extLst>
      <p:ext uri="{BB962C8B-B14F-4D97-AF65-F5344CB8AC3E}">
        <p14:creationId xmlns:p14="http://schemas.microsoft.com/office/powerpoint/2010/main" val="54566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35E95940-853A-4C1D-A15B-50C294C441F7}" type="slidenum">
              <a:rPr lang="en-US"/>
              <a:pPr/>
              <a:t>‹Nr.›</a:t>
            </a:fld>
            <a:endParaRPr lang="en-US"/>
          </a:p>
        </p:txBody>
      </p:sp>
    </p:spTree>
    <p:extLst>
      <p:ext uri="{BB962C8B-B14F-4D97-AF65-F5344CB8AC3E}">
        <p14:creationId xmlns:p14="http://schemas.microsoft.com/office/powerpoint/2010/main" val="132002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B4873EBA-F86C-44CC-86A4-DCD99CDFA8E2}" type="slidenum">
              <a:rPr lang="en-US"/>
              <a:pPr/>
              <a:t>‹Nr.›</a:t>
            </a:fld>
            <a:endParaRPr lang="en-US"/>
          </a:p>
        </p:txBody>
      </p:sp>
    </p:spTree>
    <p:extLst>
      <p:ext uri="{BB962C8B-B14F-4D97-AF65-F5344CB8AC3E}">
        <p14:creationId xmlns:p14="http://schemas.microsoft.com/office/powerpoint/2010/main" val="344213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D8D8A7EA-3C79-4FC3-8BD1-3158C90693AF}" type="slidenum">
              <a:rPr lang="en-US"/>
              <a:pPr/>
              <a:t>‹Nr.›</a:t>
            </a:fld>
            <a:endParaRPr lang="en-US"/>
          </a:p>
        </p:txBody>
      </p:sp>
    </p:spTree>
    <p:extLst>
      <p:ext uri="{BB962C8B-B14F-4D97-AF65-F5344CB8AC3E}">
        <p14:creationId xmlns:p14="http://schemas.microsoft.com/office/powerpoint/2010/main" val="52223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09EAB06A-FAAC-4DEF-9805-6635A373EEDF}" type="slidenum">
              <a:rPr lang="en-US"/>
              <a:pPr/>
              <a:t>‹Nr.›</a:t>
            </a:fld>
            <a:endParaRPr lang="en-US"/>
          </a:p>
        </p:txBody>
      </p:sp>
    </p:spTree>
    <p:extLst>
      <p:ext uri="{BB962C8B-B14F-4D97-AF65-F5344CB8AC3E}">
        <p14:creationId xmlns:p14="http://schemas.microsoft.com/office/powerpoint/2010/main" val="143757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D41C03FB-E563-4266-B48F-F40C41460D3A}" type="slidenum">
              <a:rPr lang="en-US"/>
              <a:pPr/>
              <a:t>‹Nr.›</a:t>
            </a:fld>
            <a:endParaRPr lang="en-US"/>
          </a:p>
        </p:txBody>
      </p:sp>
    </p:spTree>
    <p:extLst>
      <p:ext uri="{BB962C8B-B14F-4D97-AF65-F5344CB8AC3E}">
        <p14:creationId xmlns:p14="http://schemas.microsoft.com/office/powerpoint/2010/main" val="1374309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49313" y="1125538"/>
            <a:ext cx="8220075" cy="65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DE" smtClean="0"/>
              <a:t>Klicken Sie, um das Titelformat zu bearbeiten</a:t>
            </a:r>
          </a:p>
        </p:txBody>
      </p:sp>
      <p:sp>
        <p:nvSpPr>
          <p:cNvPr id="1027" name="Rectangle 3"/>
          <p:cNvSpPr>
            <a:spLocks noGrp="1" noChangeArrowheads="1"/>
          </p:cNvSpPr>
          <p:nvPr>
            <p:ph type="body" idx="1"/>
          </p:nvPr>
        </p:nvSpPr>
        <p:spPr bwMode="auto">
          <a:xfrm>
            <a:off x="849313" y="2133600"/>
            <a:ext cx="8220075" cy="359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634" tIns="0" rIns="34634" bIns="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p:txBody>
      </p:sp>
      <p:sp>
        <p:nvSpPr>
          <p:cNvPr id="1042" name="Rectangle 18"/>
          <p:cNvSpPr>
            <a:spLocks noChangeArrowheads="1"/>
          </p:cNvSpPr>
          <p:nvPr/>
        </p:nvSpPr>
        <p:spPr bwMode="auto">
          <a:xfrm>
            <a:off x="457200" y="6477000"/>
            <a:ext cx="2590800" cy="23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p>
            <a:r>
              <a:rPr lang="en-US" sz="900">
                <a:latin typeface="Trebuchet MS" pitchFamily="34" charset="0"/>
              </a:rPr>
              <a:t>CEG-SAM Meeting Clamart/Paris March 8-9 2006</a:t>
            </a:r>
          </a:p>
        </p:txBody>
      </p:sp>
      <p:sp>
        <p:nvSpPr>
          <p:cNvPr id="1043" name="Rectangle 19"/>
          <p:cNvSpPr>
            <a:spLocks noGrp="1" noChangeArrowheads="1"/>
          </p:cNvSpPr>
          <p:nvPr>
            <p:ph type="sldNum" sz="quarter" idx="4"/>
          </p:nvPr>
        </p:nvSpPr>
        <p:spPr bwMode="auto">
          <a:xfrm>
            <a:off x="7832725" y="6016625"/>
            <a:ext cx="124460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1200"/>
            </a:lvl1pPr>
          </a:lstStyle>
          <a:p>
            <a:fld id="{85BA0FE4-DA81-427D-8A69-DD9C10783181}" type="slidenum">
              <a:rPr lang="en-US"/>
              <a:pPr/>
              <a:t>‹Nr.›</a:t>
            </a:fld>
            <a:endParaRPr lang="en-US"/>
          </a:p>
        </p:txBody>
      </p:sp>
      <p:sp>
        <p:nvSpPr>
          <p:cNvPr id="1047" name="Line 23"/>
          <p:cNvSpPr>
            <a:spLocks noChangeShapeType="1"/>
          </p:cNvSpPr>
          <p:nvPr/>
        </p:nvSpPr>
        <p:spPr bwMode="auto">
          <a:xfrm>
            <a:off x="690563" y="904875"/>
            <a:ext cx="8439150" cy="3175"/>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48" name="Line 24"/>
          <p:cNvSpPr>
            <a:spLocks noChangeShapeType="1"/>
          </p:cNvSpPr>
          <p:nvPr/>
        </p:nvSpPr>
        <p:spPr bwMode="auto">
          <a:xfrm>
            <a:off x="704850" y="908050"/>
            <a:ext cx="0" cy="1368425"/>
          </a:xfrm>
          <a:prstGeom prst="line">
            <a:avLst/>
          </a:prstGeom>
          <a:noFill/>
          <a:ln w="28575">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1050" name="Picture 26" descr="logo5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5800" y="471488"/>
            <a:ext cx="1700213" cy="352425"/>
          </a:xfrm>
          <a:prstGeom prst="rect">
            <a:avLst/>
          </a:prstGeom>
          <a:noFill/>
          <a:extLst>
            <a:ext uri="{909E8E84-426E-40DD-AFC4-6F175D3DCCD1}">
              <a14:hiddenFill xmlns:a14="http://schemas.microsoft.com/office/drawing/2010/main">
                <a:solidFill>
                  <a:srgbClr val="FFFFFF"/>
                </a:solidFill>
              </a14:hiddenFill>
            </a:ext>
          </a:extLst>
        </p:spPr>
      </p:pic>
      <p:sp>
        <p:nvSpPr>
          <p:cNvPr id="1053" name="Line 29"/>
          <p:cNvSpPr>
            <a:spLocks noChangeShapeType="1"/>
          </p:cNvSpPr>
          <p:nvPr/>
        </p:nvSpPr>
        <p:spPr bwMode="auto">
          <a:xfrm>
            <a:off x="560388" y="476250"/>
            <a:ext cx="0" cy="2160588"/>
          </a:xfrm>
          <a:prstGeom prst="line">
            <a:avLst/>
          </a:prstGeom>
          <a:noFill/>
          <a:ln w="28575">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1054" name="Picture 3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0" y="533400"/>
            <a:ext cx="83343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1271588" rtl="0" eaLnBrk="0" fontAlgn="base" hangingPunct="0">
        <a:spcBef>
          <a:spcPts val="1363"/>
        </a:spcBef>
        <a:spcAft>
          <a:spcPct val="0"/>
        </a:spcAft>
        <a:defRPr sz="2400" b="1">
          <a:solidFill>
            <a:schemeClr val="tx2"/>
          </a:solidFill>
          <a:latin typeface="+mj-lt"/>
          <a:ea typeface="+mj-ea"/>
          <a:cs typeface="+mj-cs"/>
        </a:defRPr>
      </a:lvl1pPr>
      <a:lvl2pPr algn="l" defTabSz="1271588" rtl="0" eaLnBrk="0" fontAlgn="base" hangingPunct="0">
        <a:spcBef>
          <a:spcPts val="1363"/>
        </a:spcBef>
        <a:spcAft>
          <a:spcPct val="0"/>
        </a:spcAft>
        <a:defRPr sz="2400" b="1">
          <a:solidFill>
            <a:schemeClr val="tx2"/>
          </a:solidFill>
          <a:latin typeface="Arial" charset="0"/>
        </a:defRPr>
      </a:lvl2pPr>
      <a:lvl3pPr algn="l" defTabSz="1271588" rtl="0" eaLnBrk="0" fontAlgn="base" hangingPunct="0">
        <a:spcBef>
          <a:spcPts val="1363"/>
        </a:spcBef>
        <a:spcAft>
          <a:spcPct val="0"/>
        </a:spcAft>
        <a:defRPr sz="2400" b="1">
          <a:solidFill>
            <a:schemeClr val="tx2"/>
          </a:solidFill>
          <a:latin typeface="Arial" charset="0"/>
        </a:defRPr>
      </a:lvl3pPr>
      <a:lvl4pPr algn="l" defTabSz="1271588" rtl="0" eaLnBrk="0" fontAlgn="base" hangingPunct="0">
        <a:spcBef>
          <a:spcPts val="1363"/>
        </a:spcBef>
        <a:spcAft>
          <a:spcPct val="0"/>
        </a:spcAft>
        <a:defRPr sz="2400" b="1">
          <a:solidFill>
            <a:schemeClr val="tx2"/>
          </a:solidFill>
          <a:latin typeface="Arial" charset="0"/>
        </a:defRPr>
      </a:lvl4pPr>
      <a:lvl5pPr algn="l" defTabSz="1271588" rtl="0" eaLnBrk="0" fontAlgn="base" hangingPunct="0">
        <a:spcBef>
          <a:spcPts val="1363"/>
        </a:spcBef>
        <a:spcAft>
          <a:spcPct val="0"/>
        </a:spcAft>
        <a:defRPr sz="2400" b="1">
          <a:solidFill>
            <a:schemeClr val="tx2"/>
          </a:solidFill>
          <a:latin typeface="Arial" charset="0"/>
        </a:defRPr>
      </a:lvl5pPr>
      <a:lvl6pPr marL="457200" algn="l" defTabSz="1271588" rtl="0" eaLnBrk="0" fontAlgn="base" hangingPunct="0">
        <a:spcBef>
          <a:spcPts val="1363"/>
        </a:spcBef>
        <a:spcAft>
          <a:spcPct val="0"/>
        </a:spcAft>
        <a:defRPr sz="2400" b="1">
          <a:solidFill>
            <a:schemeClr val="tx2"/>
          </a:solidFill>
          <a:latin typeface="Arial" charset="0"/>
        </a:defRPr>
      </a:lvl6pPr>
      <a:lvl7pPr marL="914400" algn="l" defTabSz="1271588" rtl="0" eaLnBrk="0" fontAlgn="base" hangingPunct="0">
        <a:spcBef>
          <a:spcPts val="1363"/>
        </a:spcBef>
        <a:spcAft>
          <a:spcPct val="0"/>
        </a:spcAft>
        <a:defRPr sz="2400" b="1">
          <a:solidFill>
            <a:schemeClr val="tx2"/>
          </a:solidFill>
          <a:latin typeface="Arial" charset="0"/>
        </a:defRPr>
      </a:lvl7pPr>
      <a:lvl8pPr marL="1371600" algn="l" defTabSz="1271588" rtl="0" eaLnBrk="0" fontAlgn="base" hangingPunct="0">
        <a:spcBef>
          <a:spcPts val="1363"/>
        </a:spcBef>
        <a:spcAft>
          <a:spcPct val="0"/>
        </a:spcAft>
        <a:defRPr sz="2400" b="1">
          <a:solidFill>
            <a:schemeClr val="tx2"/>
          </a:solidFill>
          <a:latin typeface="Arial" charset="0"/>
        </a:defRPr>
      </a:lvl8pPr>
      <a:lvl9pPr marL="1828800" algn="l" defTabSz="1271588" rtl="0" eaLnBrk="0" fontAlgn="base" hangingPunct="0">
        <a:spcBef>
          <a:spcPts val="1363"/>
        </a:spcBef>
        <a:spcAft>
          <a:spcPct val="0"/>
        </a:spcAft>
        <a:defRPr sz="2400" b="1">
          <a:solidFill>
            <a:schemeClr val="tx2"/>
          </a:solidFill>
          <a:latin typeface="Arial" charset="0"/>
        </a:defRPr>
      </a:lvl9pPr>
    </p:titleStyle>
    <p:bodyStyle>
      <a:lvl1pPr marL="330200" indent="-330200" algn="l" defTabSz="1271588" rtl="0" eaLnBrk="0" fontAlgn="base" hangingPunct="0">
        <a:spcBef>
          <a:spcPts val="2188"/>
        </a:spcBef>
        <a:spcAft>
          <a:spcPct val="0"/>
        </a:spcAft>
        <a:buClr>
          <a:schemeClr val="accent2"/>
        </a:buClr>
        <a:buSzPct val="75000"/>
        <a:buFont typeface="Wingdings" pitchFamily="2" charset="2"/>
        <a:buChar char="l"/>
        <a:defRPr sz="2200">
          <a:solidFill>
            <a:schemeClr val="tx1"/>
          </a:solidFill>
          <a:latin typeface="+mn-lt"/>
          <a:ea typeface="+mn-ea"/>
          <a:cs typeface="+mn-cs"/>
        </a:defRPr>
      </a:lvl1pPr>
      <a:lvl2pPr marL="817563" indent="-312738" algn="l" defTabSz="1271588" rtl="0" eaLnBrk="0" fontAlgn="base" hangingPunct="0">
        <a:spcBef>
          <a:spcPts val="1088"/>
        </a:spcBef>
        <a:spcAft>
          <a:spcPct val="0"/>
        </a:spcAft>
        <a:buClr>
          <a:schemeClr val="accent2"/>
        </a:buClr>
        <a:buSzPct val="75000"/>
        <a:buFont typeface="Arial" charset="0"/>
        <a:buChar char="–"/>
        <a:defRPr sz="2000">
          <a:solidFill>
            <a:schemeClr val="tx1"/>
          </a:solidFill>
          <a:latin typeface="+mn-lt"/>
        </a:defRPr>
      </a:lvl2pPr>
      <a:lvl3pPr marL="1246188" indent="-257175" algn="l" defTabSz="1271588" rtl="0" eaLnBrk="0" fontAlgn="base" hangingPunct="0">
        <a:spcBef>
          <a:spcPts val="1088"/>
        </a:spcBef>
        <a:spcAft>
          <a:spcPct val="0"/>
        </a:spcAft>
        <a:buClr>
          <a:schemeClr val="accent2"/>
        </a:buClr>
        <a:buFont typeface="Wingdings" pitchFamily="2" charset="2"/>
        <a:buChar char="Ÿ"/>
        <a:defRPr>
          <a:solidFill>
            <a:schemeClr val="tx1"/>
          </a:solidFill>
          <a:latin typeface="+mn-lt"/>
        </a:defRPr>
      </a:lvl3pPr>
      <a:lvl4pPr marL="1808163" indent="-257175" algn="l" defTabSz="1271588" rtl="0" eaLnBrk="0" fontAlgn="base" hangingPunct="0">
        <a:spcBef>
          <a:spcPts val="1088"/>
        </a:spcBef>
        <a:spcAft>
          <a:spcPct val="0"/>
        </a:spcAft>
        <a:buFont typeface="Arial" charset="0"/>
        <a:buChar char="–"/>
        <a:defRPr>
          <a:solidFill>
            <a:schemeClr val="tx1"/>
          </a:solidFill>
          <a:latin typeface="Helvetica" pitchFamily="34" charset="0"/>
        </a:defRPr>
      </a:lvl4pPr>
      <a:lvl5pPr marL="2314575" indent="-257175" algn="l" defTabSz="1271588" rtl="0" eaLnBrk="0" fontAlgn="base" hangingPunct="0">
        <a:spcBef>
          <a:spcPts val="1088"/>
        </a:spcBef>
        <a:spcAft>
          <a:spcPct val="0"/>
        </a:spcAft>
        <a:buFont typeface="Arial" charset="0"/>
        <a:defRPr>
          <a:solidFill>
            <a:schemeClr val="tx1"/>
          </a:solidFill>
          <a:latin typeface="+mn-lt"/>
        </a:defRPr>
      </a:lvl5pPr>
      <a:lvl6pPr marL="2771775" indent="-257175" algn="l" defTabSz="1271588" rtl="0" eaLnBrk="0" fontAlgn="base" hangingPunct="0">
        <a:spcBef>
          <a:spcPts val="1088"/>
        </a:spcBef>
        <a:spcAft>
          <a:spcPct val="0"/>
        </a:spcAft>
        <a:buFont typeface="Arial" charset="0"/>
        <a:defRPr>
          <a:solidFill>
            <a:schemeClr val="tx1"/>
          </a:solidFill>
          <a:latin typeface="+mn-lt"/>
        </a:defRPr>
      </a:lvl6pPr>
      <a:lvl7pPr marL="3228975" indent="-257175" algn="l" defTabSz="1271588" rtl="0" eaLnBrk="0" fontAlgn="base" hangingPunct="0">
        <a:spcBef>
          <a:spcPts val="1088"/>
        </a:spcBef>
        <a:spcAft>
          <a:spcPct val="0"/>
        </a:spcAft>
        <a:buFont typeface="Arial" charset="0"/>
        <a:defRPr>
          <a:solidFill>
            <a:schemeClr val="tx1"/>
          </a:solidFill>
          <a:latin typeface="+mn-lt"/>
        </a:defRPr>
      </a:lvl7pPr>
      <a:lvl8pPr marL="3686175" indent="-257175" algn="l" defTabSz="1271588" rtl="0" eaLnBrk="0" fontAlgn="base" hangingPunct="0">
        <a:spcBef>
          <a:spcPts val="1088"/>
        </a:spcBef>
        <a:spcAft>
          <a:spcPct val="0"/>
        </a:spcAft>
        <a:buFont typeface="Arial" charset="0"/>
        <a:defRPr>
          <a:solidFill>
            <a:schemeClr val="tx1"/>
          </a:solidFill>
          <a:latin typeface="+mn-lt"/>
        </a:defRPr>
      </a:lvl8pPr>
      <a:lvl9pPr marL="4143375" indent="-257175" algn="l" defTabSz="1271588" rtl="0" eaLnBrk="0" fontAlgn="base" hangingPunct="0">
        <a:spcBef>
          <a:spcPts val="1088"/>
        </a:spcBef>
        <a:spcAft>
          <a:spcPct val="0"/>
        </a:spcAft>
        <a:buFont typeface="Arial" charset="0"/>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2130425"/>
            <a:ext cx="8420100" cy="1874838"/>
          </a:xfrm>
        </p:spPr>
        <p:txBody>
          <a:bodyPr/>
          <a:lstStyle/>
          <a:p>
            <a:r>
              <a:rPr lang="en-GB" sz="2800"/>
              <a:t>Overview of SARNET Research Priorities and links with ISTC Programmes and CEG-SAM</a:t>
            </a:r>
            <a:br>
              <a:rPr lang="en-GB" sz="2800"/>
            </a:br>
            <a:r>
              <a:rPr lang="en-GB" sz="2800"/>
              <a:t/>
            </a:r>
            <a:br>
              <a:rPr lang="en-GB" sz="2800"/>
            </a:br>
            <a:r>
              <a:rPr lang="en-GB" sz="1800" b="0" i="1"/>
              <a:t>B. CLEMENT (IRSN), K. TRAMBAUER (GRS)</a:t>
            </a:r>
            <a:br>
              <a:rPr lang="en-GB" sz="1800" b="0" i="1"/>
            </a:br>
            <a:r>
              <a:rPr lang="en-GB" sz="1800" b="0" i="1"/>
              <a:t/>
            </a:r>
            <a:br>
              <a:rPr lang="en-GB" sz="1800" b="0" i="1"/>
            </a:br>
            <a:r>
              <a:rPr lang="en-GB" sz="1800" b="0" i="1"/>
              <a:t>presented by P. GIORDANO (IRSN)</a:t>
            </a:r>
          </a:p>
        </p:txBody>
      </p:sp>
      <p:sp>
        <p:nvSpPr>
          <p:cNvPr id="16387" name="Rectangle 3"/>
          <p:cNvSpPr>
            <a:spLocks noGrp="1" noChangeArrowheads="1"/>
          </p:cNvSpPr>
          <p:nvPr>
            <p:ph type="subTitle" idx="1"/>
          </p:nvPr>
        </p:nvSpPr>
        <p:spPr/>
        <p:txBody>
          <a:bodyPr/>
          <a:lstStyle/>
          <a:p>
            <a:endParaRPr lang="en-GB"/>
          </a:p>
          <a:p>
            <a:r>
              <a:rPr lang="en-GB"/>
              <a:t>CEG-SAM meeting</a:t>
            </a:r>
          </a:p>
          <a:p>
            <a:r>
              <a:rPr lang="en-GB"/>
              <a:t>Clamart, France, March 8-9, 2006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99F3BA88-073C-4C6C-B9CE-7FFE1939A8C4}" type="slidenum">
              <a:rPr lang="en-US"/>
              <a:pPr/>
              <a:t>10</a:t>
            </a:fld>
            <a:endParaRPr lang="en-US"/>
          </a:p>
        </p:txBody>
      </p:sp>
      <p:sp>
        <p:nvSpPr>
          <p:cNvPr id="141314" name="Rectangle 2"/>
          <p:cNvSpPr>
            <a:spLocks noGrp="1" noChangeArrowheads="1"/>
          </p:cNvSpPr>
          <p:nvPr>
            <p:ph type="title"/>
          </p:nvPr>
        </p:nvSpPr>
        <p:spPr>
          <a:xfrm>
            <a:off x="838200" y="914400"/>
            <a:ext cx="8220075" cy="652463"/>
          </a:xfrm>
        </p:spPr>
        <p:txBody>
          <a:bodyPr/>
          <a:lstStyle/>
          <a:p>
            <a:r>
              <a:rPr lang="en-GB" sz="2000"/>
              <a:t>CORIUM (WP09-1 EARLY) : New cladding materials</a:t>
            </a:r>
            <a:r>
              <a:rPr lang="en-GB"/>
              <a:t> </a:t>
            </a:r>
          </a:p>
        </p:txBody>
      </p:sp>
      <p:sp>
        <p:nvSpPr>
          <p:cNvPr id="141315" name="Rectangle 3"/>
          <p:cNvSpPr>
            <a:spLocks noGrp="1" noChangeArrowheads="1"/>
          </p:cNvSpPr>
          <p:nvPr>
            <p:ph type="body" idx="1"/>
          </p:nvPr>
        </p:nvSpPr>
        <p:spPr>
          <a:xfrm>
            <a:off x="838200" y="1676400"/>
            <a:ext cx="8220075" cy="3592513"/>
          </a:xfrm>
        </p:spPr>
        <p:txBody>
          <a:bodyPr/>
          <a:lstStyle/>
          <a:p>
            <a:pPr>
              <a:lnSpc>
                <a:spcPct val="90000"/>
              </a:lnSpc>
            </a:pPr>
            <a:r>
              <a:rPr lang="en-GB" sz="1600" b="1"/>
              <a:t>Rationale for the decision to be taken</a:t>
            </a:r>
            <a:r>
              <a:rPr lang="de-DE" sz="1800"/>
              <a:t> </a:t>
            </a:r>
            <a:endParaRPr lang="en-GB" sz="1800"/>
          </a:p>
          <a:p>
            <a:pPr lvl="1">
              <a:lnSpc>
                <a:spcPct val="90000"/>
              </a:lnSpc>
            </a:pPr>
            <a:r>
              <a:rPr lang="en-GB" sz="1600"/>
              <a:t>Data on oxidation kinetics, mechanical behaviour etc. under SA conditions (T&gt;1200°C, reflood) are only available for the classical cladding materials.</a:t>
            </a:r>
          </a:p>
          <a:p>
            <a:pPr lvl="1">
              <a:lnSpc>
                <a:spcPct val="90000"/>
              </a:lnSpc>
            </a:pPr>
            <a:r>
              <a:rPr lang="en-GB" sz="1600"/>
              <a:t>New cladding alloys were optimised for operation conditions. </a:t>
            </a:r>
          </a:p>
          <a:p>
            <a:pPr lvl="1">
              <a:lnSpc>
                <a:spcPct val="90000"/>
              </a:lnSpc>
            </a:pPr>
            <a:r>
              <a:rPr lang="en-GB" sz="1600"/>
              <a:t>Proof of reasonable behaviour under SA condition has to be given</a:t>
            </a:r>
          </a:p>
          <a:p>
            <a:pPr>
              <a:lnSpc>
                <a:spcPct val="90000"/>
              </a:lnSpc>
            </a:pPr>
            <a:r>
              <a:rPr lang="en-GB" sz="1600" b="1"/>
              <a:t>Assessment by the SARP team</a:t>
            </a:r>
            <a:r>
              <a:rPr lang="de-DE" sz="1800"/>
              <a:t> </a:t>
            </a:r>
            <a:endParaRPr lang="en-GB" sz="1800"/>
          </a:p>
          <a:p>
            <a:pPr lvl="1">
              <a:lnSpc>
                <a:spcPct val="90000"/>
              </a:lnSpc>
            </a:pPr>
            <a:r>
              <a:rPr lang="en-GB" sz="1600"/>
              <a:t>Thermal mechanical behaviour of new cladding materials are particularly an issue of design based accidents and should be investigated in this area. </a:t>
            </a:r>
          </a:p>
          <a:p>
            <a:pPr lvl="1">
              <a:lnSpc>
                <a:spcPct val="90000"/>
              </a:lnSpc>
            </a:pPr>
            <a:r>
              <a:rPr lang="en-GB" sz="1600"/>
              <a:t>Differences in the mechanical strength and oxidation kinetics appear minor and do not justify specific experimental research beyond the existing work scope of WP09‑1 (hydrogen generation and fuel rod collapse). </a:t>
            </a:r>
          </a:p>
          <a:p>
            <a:pPr lvl="1">
              <a:lnSpc>
                <a:spcPct val="90000"/>
              </a:lnSpc>
            </a:pPr>
            <a:r>
              <a:rPr lang="en-GB" sz="1600"/>
              <a:t>Beside this the mechanical properties (strain/stress data) should be measured or provided by the industry.</a:t>
            </a:r>
            <a:r>
              <a:rPr lang="de-DE" sz="1600"/>
              <a:t> </a:t>
            </a:r>
          </a:p>
          <a:p>
            <a:pPr lvl="1">
              <a:lnSpc>
                <a:spcPct val="90000"/>
              </a:lnSpc>
            </a:pPr>
            <a:r>
              <a:rPr lang="en-GB" sz="1600" i="1"/>
              <a:t>=&gt; additional research not retained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B25EC5A7-1CD9-486E-91A9-CD5BF0DD9E7F}" type="slidenum">
              <a:rPr lang="en-US"/>
              <a:pPr/>
              <a:t>11</a:t>
            </a:fld>
            <a:endParaRPr lang="en-US"/>
          </a:p>
        </p:txBody>
      </p:sp>
      <p:sp>
        <p:nvSpPr>
          <p:cNvPr id="142338" name="Rectangle 2"/>
          <p:cNvSpPr>
            <a:spLocks noGrp="1" noChangeArrowheads="1"/>
          </p:cNvSpPr>
          <p:nvPr>
            <p:ph type="title"/>
          </p:nvPr>
        </p:nvSpPr>
        <p:spPr>
          <a:xfrm>
            <a:off x="838200" y="914400"/>
            <a:ext cx="8220075" cy="652463"/>
          </a:xfrm>
        </p:spPr>
        <p:txBody>
          <a:bodyPr/>
          <a:lstStyle/>
          <a:p>
            <a:r>
              <a:rPr lang="en-GB" sz="2000"/>
              <a:t>CORIUM (WP11-2 EXCORE) : Axial / radial melt spreading</a:t>
            </a:r>
            <a:r>
              <a:rPr lang="de-DE"/>
              <a:t> </a:t>
            </a:r>
            <a:endParaRPr lang="en-GB"/>
          </a:p>
        </p:txBody>
      </p:sp>
      <p:sp>
        <p:nvSpPr>
          <p:cNvPr id="142339" name="Rectangle 3"/>
          <p:cNvSpPr>
            <a:spLocks noGrp="1" noChangeArrowheads="1"/>
          </p:cNvSpPr>
          <p:nvPr>
            <p:ph type="body" idx="1"/>
          </p:nvPr>
        </p:nvSpPr>
        <p:spPr>
          <a:xfrm>
            <a:off x="762000" y="1676400"/>
            <a:ext cx="8220075" cy="3592513"/>
          </a:xfrm>
        </p:spPr>
        <p:txBody>
          <a:bodyPr/>
          <a:lstStyle/>
          <a:p>
            <a:pPr>
              <a:lnSpc>
                <a:spcPct val="90000"/>
              </a:lnSpc>
            </a:pPr>
            <a:r>
              <a:rPr lang="en-GB" sz="1800" b="1"/>
              <a:t>Rationale for the decision to be taken</a:t>
            </a:r>
            <a:r>
              <a:rPr lang="de-DE" sz="1800"/>
              <a:t> </a:t>
            </a:r>
            <a:endParaRPr lang="en-GB" sz="1800"/>
          </a:p>
          <a:p>
            <a:pPr lvl="1">
              <a:lnSpc>
                <a:spcPct val="90000"/>
              </a:lnSpc>
            </a:pPr>
            <a:r>
              <a:rPr lang="en-GB" sz="1600"/>
              <a:t>Tendency for larger radial than axial ablation of siliceous concretes. </a:t>
            </a:r>
          </a:p>
          <a:p>
            <a:pPr lvl="1">
              <a:lnSpc>
                <a:spcPct val="90000"/>
              </a:lnSpc>
            </a:pPr>
            <a:r>
              <a:rPr lang="en-GB" sz="1600"/>
              <a:t>Radial walls are molten through before the basemat. </a:t>
            </a:r>
          </a:p>
          <a:p>
            <a:pPr lvl="1">
              <a:lnSpc>
                <a:spcPct val="90000"/>
              </a:lnSpc>
            </a:pPr>
            <a:r>
              <a:rPr lang="en-GB" sz="1600"/>
              <a:t>Depending reactor design, there can be spreading either in a dry compartment or inside a water pool, with the risks of rapid steam formation</a:t>
            </a:r>
          </a:p>
          <a:p>
            <a:pPr>
              <a:lnSpc>
                <a:spcPct val="90000"/>
              </a:lnSpc>
            </a:pPr>
            <a:r>
              <a:rPr lang="en-GB" sz="1800" b="1"/>
              <a:t>Assessment by the SARP team</a:t>
            </a:r>
            <a:r>
              <a:rPr lang="de-DE" sz="1800"/>
              <a:t> </a:t>
            </a:r>
            <a:endParaRPr lang="en-GB" sz="1800"/>
          </a:p>
          <a:p>
            <a:pPr lvl="1">
              <a:lnSpc>
                <a:spcPct val="90000"/>
              </a:lnSpc>
            </a:pPr>
            <a:r>
              <a:rPr lang="en-GB" sz="1600"/>
              <a:t>Issue is very plant specific. Enhanced radial erosion may result in loss of structural support of the RPV or melt ingression into water pools.</a:t>
            </a:r>
          </a:p>
          <a:p>
            <a:pPr lvl="1">
              <a:lnSpc>
                <a:spcPct val="90000"/>
              </a:lnSpc>
            </a:pPr>
            <a:r>
              <a:rPr lang="en-GB" sz="1600"/>
              <a:t>Radial melt erosion would not endanger the containment integrity and thus not constitute a high safety and risk importance</a:t>
            </a:r>
          </a:p>
          <a:p>
            <a:pPr lvl="1">
              <a:lnSpc>
                <a:spcPct val="90000"/>
              </a:lnSpc>
            </a:pPr>
            <a:r>
              <a:rPr lang="en-GB" sz="1600"/>
              <a:t>Subsisting large uncertainties do not justify additional R&amp;D effort. </a:t>
            </a:r>
          </a:p>
          <a:p>
            <a:pPr lvl="1">
              <a:lnSpc>
                <a:spcPct val="90000"/>
              </a:lnSpc>
            </a:pPr>
            <a:r>
              <a:rPr lang="en-GB" sz="1600"/>
              <a:t>The consequences of potential enhanced radial erosion on severe accident management should be assessed.</a:t>
            </a:r>
            <a:r>
              <a:rPr lang="de-DE" sz="1600"/>
              <a:t> </a:t>
            </a:r>
            <a:endParaRPr lang="en-GB"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BA279CBA-DEB2-445C-91EC-7B2C1EC087B0}" type="slidenum">
              <a:rPr lang="en-US"/>
              <a:pPr/>
              <a:t>12</a:t>
            </a:fld>
            <a:endParaRPr lang="en-US"/>
          </a:p>
        </p:txBody>
      </p:sp>
      <p:sp>
        <p:nvSpPr>
          <p:cNvPr id="143362" name="Rectangle 2"/>
          <p:cNvSpPr>
            <a:spLocks noGrp="1" noChangeArrowheads="1"/>
          </p:cNvSpPr>
          <p:nvPr>
            <p:ph type="title"/>
          </p:nvPr>
        </p:nvSpPr>
        <p:spPr>
          <a:xfrm>
            <a:off x="838200" y="914400"/>
            <a:ext cx="8220075" cy="652463"/>
          </a:xfrm>
        </p:spPr>
        <p:txBody>
          <a:bodyPr/>
          <a:lstStyle/>
          <a:p>
            <a:r>
              <a:rPr lang="en-GB" sz="2000"/>
              <a:t>CONTAINMENT (WP12-2 CAM): Effect of mitigation systems on H</a:t>
            </a:r>
            <a:r>
              <a:rPr lang="en-GB" sz="2000" baseline="-25000"/>
              <a:t>2</a:t>
            </a:r>
            <a:r>
              <a:rPr lang="en-GB" sz="2000"/>
              <a:t> distribution</a:t>
            </a:r>
            <a:r>
              <a:rPr lang="de-DE"/>
              <a:t> </a:t>
            </a:r>
            <a:endParaRPr lang="en-GB"/>
          </a:p>
        </p:txBody>
      </p:sp>
      <p:sp>
        <p:nvSpPr>
          <p:cNvPr id="143363" name="Rectangle 3"/>
          <p:cNvSpPr>
            <a:spLocks noGrp="1" noChangeArrowheads="1"/>
          </p:cNvSpPr>
          <p:nvPr>
            <p:ph type="body" idx="1"/>
          </p:nvPr>
        </p:nvSpPr>
        <p:spPr>
          <a:xfrm>
            <a:off x="685800" y="1600200"/>
            <a:ext cx="8220075" cy="3592513"/>
          </a:xfrm>
        </p:spPr>
        <p:txBody>
          <a:bodyPr/>
          <a:lstStyle/>
          <a:p>
            <a:pPr marL="315913" indent="-315913" defTabSz="1214438">
              <a:lnSpc>
                <a:spcPct val="90000"/>
              </a:lnSpc>
            </a:pPr>
            <a:r>
              <a:rPr lang="en-GB" sz="1600" b="1"/>
              <a:t>Rationale for the decision to be taken</a:t>
            </a:r>
            <a:r>
              <a:rPr lang="de-DE" sz="1800"/>
              <a:t> </a:t>
            </a:r>
            <a:endParaRPr lang="en-GB" sz="1800"/>
          </a:p>
          <a:p>
            <a:pPr marL="779463" lvl="1" indent="-298450" defTabSz="1214438">
              <a:lnSpc>
                <a:spcPct val="90000"/>
              </a:lnSpc>
            </a:pPr>
            <a:r>
              <a:rPr lang="en-GB" sz="1600"/>
              <a:t>The efficiency of recombiners is directly affected by thermal and concentration stratification of the atmosphere in the containment.</a:t>
            </a:r>
          </a:p>
          <a:p>
            <a:pPr marL="779463" lvl="1" indent="-298450" defTabSz="1214438">
              <a:lnSpc>
                <a:spcPct val="90000"/>
              </a:lnSpc>
            </a:pPr>
            <a:r>
              <a:rPr lang="en-GB" sz="1600"/>
              <a:t>Large uncertainties remain in modelling condensation under impinging conditions and/or in the presence of non-condensable light gases.</a:t>
            </a:r>
            <a:r>
              <a:rPr lang="de-DE" sz="1600"/>
              <a:t> </a:t>
            </a:r>
            <a:endParaRPr lang="en-GB" sz="1600"/>
          </a:p>
          <a:p>
            <a:pPr marL="779463" lvl="1" indent="-298450" defTabSz="1214438">
              <a:lnSpc>
                <a:spcPct val="90000"/>
              </a:lnSpc>
            </a:pPr>
            <a:r>
              <a:rPr lang="en-GB" sz="1600"/>
              <a:t>The effect of sprays on the mixing of the atmosphere and on the reduction of the hydrogen risk have to be assessed.</a:t>
            </a:r>
          </a:p>
          <a:p>
            <a:pPr marL="315913" indent="-315913" defTabSz="1214438">
              <a:lnSpc>
                <a:spcPct val="90000"/>
              </a:lnSpc>
            </a:pPr>
            <a:r>
              <a:rPr lang="en-GB" sz="1600" b="1"/>
              <a:t>Assessment by the SARP team</a:t>
            </a:r>
            <a:r>
              <a:rPr lang="de-DE" sz="1800"/>
              <a:t> </a:t>
            </a:r>
            <a:endParaRPr lang="en-GB" sz="1800"/>
          </a:p>
          <a:p>
            <a:pPr marL="779463" lvl="1" indent="-298450" defTabSz="1214438">
              <a:lnSpc>
                <a:spcPct val="90000"/>
              </a:lnSpc>
            </a:pPr>
            <a:r>
              <a:rPr lang="en-GB" sz="1600"/>
              <a:t>Effects of PARs and spray on the hydrogen distribution: only minor changes of the research objectives are necessary</a:t>
            </a:r>
            <a:r>
              <a:rPr lang="de-DE" sz="1600"/>
              <a:t> for </a:t>
            </a:r>
            <a:r>
              <a:rPr lang="en-GB" sz="1600"/>
              <a:t>WP12-2.</a:t>
            </a:r>
          </a:p>
          <a:p>
            <a:pPr marL="779463" lvl="1" indent="-298450" defTabSz="1214438">
              <a:lnSpc>
                <a:spcPct val="90000"/>
              </a:lnSpc>
            </a:pPr>
            <a:r>
              <a:rPr lang="en-GB" sz="1600"/>
              <a:t>Experimental data base sufficient for further model development. </a:t>
            </a:r>
          </a:p>
          <a:p>
            <a:pPr marL="779463" lvl="1" indent="-298450" defTabSz="1214438">
              <a:lnSpc>
                <a:spcPct val="90000"/>
              </a:lnSpc>
            </a:pPr>
            <a:r>
              <a:rPr lang="en-GB" sz="1600"/>
              <a:t>The model development might be performed in the frame of the WP12-2 (Containment atmosphere mixing) or WP03 (ASTEC assessment). </a:t>
            </a:r>
          </a:p>
          <a:p>
            <a:pPr marL="779463" lvl="1" indent="-298450" defTabSz="1214438">
              <a:lnSpc>
                <a:spcPct val="90000"/>
              </a:lnSpc>
            </a:pPr>
            <a:r>
              <a:rPr lang="en-GB" sz="1600"/>
              <a:t>Item is assessed as minor reorientation or extension of existing research and development work.</a:t>
            </a:r>
            <a:r>
              <a:rPr lang="de-DE" sz="1600"/>
              <a:t> </a:t>
            </a:r>
            <a:endParaRPr lang="en-GB"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9C5EAAB4-C56B-41EB-A1E1-E7574B4A1EBD}" type="slidenum">
              <a:rPr lang="en-US"/>
              <a:pPr/>
              <a:t>13</a:t>
            </a:fld>
            <a:endParaRPr lang="en-US"/>
          </a:p>
        </p:txBody>
      </p:sp>
      <p:sp>
        <p:nvSpPr>
          <p:cNvPr id="144386" name="Rectangle 2"/>
          <p:cNvSpPr>
            <a:spLocks noGrp="1" noChangeArrowheads="1"/>
          </p:cNvSpPr>
          <p:nvPr>
            <p:ph type="title"/>
          </p:nvPr>
        </p:nvSpPr>
        <p:spPr>
          <a:xfrm>
            <a:off x="838200" y="762000"/>
            <a:ext cx="9067800" cy="652463"/>
          </a:xfrm>
        </p:spPr>
        <p:txBody>
          <a:bodyPr/>
          <a:lstStyle/>
          <a:p>
            <a:r>
              <a:rPr lang="en-GB" sz="2000"/>
              <a:t>CONTAINMENT (WP13-2 DCH) : Combustion of H2  jets in the containment</a:t>
            </a:r>
            <a:r>
              <a:rPr lang="de-DE"/>
              <a:t> </a:t>
            </a:r>
            <a:endParaRPr lang="en-GB"/>
          </a:p>
        </p:txBody>
      </p:sp>
      <p:sp>
        <p:nvSpPr>
          <p:cNvPr id="144387" name="Rectangle 3"/>
          <p:cNvSpPr>
            <a:spLocks noGrp="1" noChangeArrowheads="1"/>
          </p:cNvSpPr>
          <p:nvPr>
            <p:ph type="body" idx="1"/>
          </p:nvPr>
        </p:nvSpPr>
        <p:spPr>
          <a:xfrm>
            <a:off x="685800" y="1295400"/>
            <a:ext cx="9067800" cy="3592513"/>
          </a:xfrm>
        </p:spPr>
        <p:txBody>
          <a:bodyPr/>
          <a:lstStyle/>
          <a:p>
            <a:pPr marL="315913" indent="-315913" defTabSz="1214438">
              <a:lnSpc>
                <a:spcPct val="90000"/>
              </a:lnSpc>
            </a:pPr>
            <a:r>
              <a:rPr lang="en-GB" sz="1600" b="1"/>
              <a:t>Rationale for the decision to be taken</a:t>
            </a:r>
            <a:r>
              <a:rPr lang="de-DE" sz="1600"/>
              <a:t> </a:t>
            </a:r>
            <a:endParaRPr lang="en-GB" sz="1600"/>
          </a:p>
          <a:p>
            <a:pPr marL="779463" lvl="1" indent="-298450" defTabSz="1214438">
              <a:lnSpc>
                <a:spcPct val="90000"/>
              </a:lnSpc>
            </a:pPr>
            <a:r>
              <a:rPr lang="en-GB" sz="1600"/>
              <a:t>The rate of combustion determines the time scale of heat transfer to the atmosphere and thereby the peak pressure. </a:t>
            </a:r>
          </a:p>
          <a:p>
            <a:pPr marL="779463" lvl="1" indent="-298450" defTabSz="1214438">
              <a:lnSpc>
                <a:spcPct val="90000"/>
              </a:lnSpc>
            </a:pPr>
            <a:r>
              <a:rPr lang="en-GB" sz="1600"/>
              <a:t>Pressure loads under predicted in CFD calculations without setting parameter for the combustion rate arbitrarily.</a:t>
            </a:r>
          </a:p>
          <a:p>
            <a:pPr marL="779463" lvl="1" indent="-298450" defTabSz="1214438">
              <a:lnSpc>
                <a:spcPct val="90000"/>
              </a:lnSpc>
            </a:pPr>
            <a:r>
              <a:rPr lang="en-GB" sz="1600"/>
              <a:t>Combustion codes (COM3D, REACFLOW) can be validated by means of SETs and then used to extrapolate to different length scales. </a:t>
            </a:r>
          </a:p>
          <a:p>
            <a:pPr marL="779463" lvl="1" indent="-298450" defTabSz="1214438">
              <a:lnSpc>
                <a:spcPct val="90000"/>
              </a:lnSpc>
            </a:pPr>
            <a:r>
              <a:rPr lang="en-GB" sz="1600"/>
              <a:t>Those results can be used to establish correlations for DCH-codes (CFD and lumped parameter codes).</a:t>
            </a:r>
          </a:p>
          <a:p>
            <a:pPr marL="315913" indent="-315913" defTabSz="1214438">
              <a:lnSpc>
                <a:spcPct val="90000"/>
              </a:lnSpc>
            </a:pPr>
            <a:r>
              <a:rPr lang="en-GB" sz="1600" b="1"/>
              <a:t>Assessment by the SARP team</a:t>
            </a:r>
            <a:r>
              <a:rPr lang="de-DE" sz="1800"/>
              <a:t> </a:t>
            </a:r>
            <a:endParaRPr lang="en-GB" sz="1800"/>
          </a:p>
          <a:p>
            <a:pPr marL="779463" lvl="1" indent="-298450" defTabSz="1214438">
              <a:lnSpc>
                <a:spcPct val="90000"/>
              </a:lnSpc>
            </a:pPr>
            <a:r>
              <a:rPr lang="en-GB" sz="1600"/>
              <a:t>Effects of ejection of melt containing metallic components combined with steam on the containment pressure due to hydrogen deflagration/detonation: safety and risk</a:t>
            </a:r>
            <a:r>
              <a:rPr lang="de-DE" sz="1600"/>
              <a:t> imp.</a:t>
            </a:r>
            <a:endParaRPr lang="en-GB" sz="1600"/>
          </a:p>
          <a:p>
            <a:pPr marL="779463" lvl="1" indent="-298450" defTabSz="1214438">
              <a:lnSpc>
                <a:spcPct val="90000"/>
              </a:lnSpc>
            </a:pPr>
            <a:r>
              <a:rPr lang="en-GB" sz="1600"/>
              <a:t>Investigations fit well into the objectives of WP13-2 and only minor changes of the research objectives are necessary (extended item). </a:t>
            </a:r>
          </a:p>
          <a:p>
            <a:pPr marL="779463" lvl="1" indent="-298450" defTabSz="1214438">
              <a:lnSpc>
                <a:spcPct val="90000"/>
              </a:lnSpc>
            </a:pPr>
            <a:r>
              <a:rPr lang="en-GB" sz="1600"/>
              <a:t>The experimental data base for hydrogen burns during DCH seems not to be sufficient for further model development particularly for scaling effects. </a:t>
            </a:r>
          </a:p>
          <a:p>
            <a:pPr marL="779463" lvl="1" indent="-298450" defTabSz="1214438">
              <a:lnSpc>
                <a:spcPct val="90000"/>
              </a:lnSpc>
            </a:pPr>
            <a:r>
              <a:rPr lang="en-GB" sz="1600"/>
              <a:t>Some confirmatory work with limited effort to be performed in the frame of DCH issue.</a:t>
            </a:r>
            <a:r>
              <a:rPr lang="de-DE" sz="1600"/>
              <a:t> </a:t>
            </a:r>
            <a:endParaRPr lang="en-GB"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C3281142-A0D0-4F70-B5F2-171D3D0086DD}" type="slidenum">
              <a:rPr lang="en-US"/>
              <a:pPr/>
              <a:t>14</a:t>
            </a:fld>
            <a:endParaRPr lang="en-US"/>
          </a:p>
        </p:txBody>
      </p:sp>
      <p:sp>
        <p:nvSpPr>
          <p:cNvPr id="145410" name="Rectangle 1026"/>
          <p:cNvSpPr>
            <a:spLocks noGrp="1" noChangeArrowheads="1"/>
          </p:cNvSpPr>
          <p:nvPr>
            <p:ph type="title"/>
          </p:nvPr>
        </p:nvSpPr>
        <p:spPr>
          <a:xfrm>
            <a:off x="762000" y="838200"/>
            <a:ext cx="8220075" cy="652463"/>
          </a:xfrm>
        </p:spPr>
        <p:txBody>
          <a:bodyPr/>
          <a:lstStyle/>
          <a:p>
            <a:pPr marL="400050" indent="-400050" defTabSz="1214438"/>
            <a:r>
              <a:rPr lang="en-GB" sz="2000"/>
              <a:t>SOURCE TERM (WP15 AEROB) : Mechanical resuspension</a:t>
            </a:r>
          </a:p>
        </p:txBody>
      </p:sp>
      <p:sp>
        <p:nvSpPr>
          <p:cNvPr id="145411" name="Rectangle 1027"/>
          <p:cNvSpPr>
            <a:spLocks noGrp="1" noChangeArrowheads="1"/>
          </p:cNvSpPr>
          <p:nvPr>
            <p:ph type="body" idx="1"/>
          </p:nvPr>
        </p:nvSpPr>
        <p:spPr>
          <a:xfrm>
            <a:off x="762000" y="1447800"/>
            <a:ext cx="8220075" cy="3592513"/>
          </a:xfrm>
        </p:spPr>
        <p:txBody>
          <a:bodyPr/>
          <a:lstStyle/>
          <a:p>
            <a:pPr marL="315913" indent="-315913" defTabSz="1214438">
              <a:lnSpc>
                <a:spcPct val="90000"/>
              </a:lnSpc>
            </a:pPr>
            <a:r>
              <a:rPr lang="en-GB" sz="1600" b="1"/>
              <a:t>Rationale for the decision to be taken</a:t>
            </a:r>
            <a:r>
              <a:rPr lang="de-DE" sz="1600"/>
              <a:t> </a:t>
            </a:r>
            <a:endParaRPr lang="en-GB" sz="1600"/>
          </a:p>
          <a:p>
            <a:pPr marL="779463" lvl="1" indent="-298450" defTabSz="1214438">
              <a:lnSpc>
                <a:spcPct val="90000"/>
              </a:lnSpc>
            </a:pPr>
            <a:r>
              <a:rPr lang="en-GB" sz="1600"/>
              <a:t>If deposition inhibition and multilayer or monolayer resuspension are not modelled,  decontamination capabilities of pipes, of the secondary side of a dry steam generator or of cracks/leakage paths in the containment wall are significantly (non-conservatively) overestimated.</a:t>
            </a:r>
          </a:p>
          <a:p>
            <a:pPr marL="779463" lvl="1" indent="-298450" defTabSz="1214438">
              <a:lnSpc>
                <a:spcPct val="90000"/>
              </a:lnSpc>
            </a:pPr>
            <a:r>
              <a:rPr lang="en-GB" sz="1600"/>
              <a:t>Generally the codes/models over predict the deposition and fail to describe the transient behaviour of deposit remobilisation</a:t>
            </a:r>
          </a:p>
          <a:p>
            <a:pPr marL="779463" lvl="1" indent="-298450" defTabSz="1214438">
              <a:lnSpc>
                <a:spcPct val="90000"/>
              </a:lnSpc>
            </a:pPr>
            <a:r>
              <a:rPr lang="en-GB" sz="1600"/>
              <a:t>New experiments (PECA, ARTIST, VTT-DEPOS) are being performed to supplement the data base</a:t>
            </a:r>
          </a:p>
          <a:p>
            <a:pPr marL="315913" indent="-315913" defTabSz="1214438">
              <a:lnSpc>
                <a:spcPct val="90000"/>
              </a:lnSpc>
            </a:pPr>
            <a:r>
              <a:rPr lang="en-GB" sz="1600" b="1"/>
              <a:t>Assessment by the SARP team</a:t>
            </a:r>
            <a:r>
              <a:rPr lang="de-DE" sz="1800"/>
              <a:t> </a:t>
            </a:r>
            <a:endParaRPr lang="en-GB" sz="1800"/>
          </a:p>
          <a:p>
            <a:pPr marL="779463" lvl="1" indent="-298450" defTabSz="1214438">
              <a:lnSpc>
                <a:spcPct val="90000"/>
              </a:lnSpc>
            </a:pPr>
            <a:r>
              <a:rPr lang="en-GB" sz="1600"/>
              <a:t>Medium safety and risk significance</a:t>
            </a:r>
          </a:p>
          <a:p>
            <a:pPr marL="779463" lvl="1" indent="-298450" defTabSz="1214438">
              <a:lnSpc>
                <a:spcPct val="90000"/>
              </a:lnSpc>
            </a:pPr>
            <a:r>
              <a:rPr lang="en-GB" sz="1600"/>
              <a:t>State of knowledge not to be evaluated and a new issue is not initiated</a:t>
            </a:r>
          </a:p>
          <a:p>
            <a:pPr marL="779463" lvl="1" indent="-298450" defTabSz="1214438">
              <a:lnSpc>
                <a:spcPct val="90000"/>
              </a:lnSpc>
            </a:pPr>
            <a:r>
              <a:rPr lang="en-GB" sz="1600"/>
              <a:t>Improvement of models could be performed in the frame of WP15 or WP03</a:t>
            </a:r>
            <a:r>
              <a:rPr lang="de-DE" sz="1600"/>
              <a:t> </a:t>
            </a:r>
            <a:endParaRPr lang="en-GB" sz="1600"/>
          </a:p>
          <a:p>
            <a:pPr marL="779463" lvl="1" indent="-298450" defTabSz="1214438">
              <a:lnSpc>
                <a:spcPct val="90000"/>
              </a:lnSpc>
            </a:pPr>
            <a:r>
              <a:rPr lang="en-GB" sz="1600"/>
              <a:t>Check the data base regarding mechanical resuspension of reactor typical deposits</a:t>
            </a:r>
          </a:p>
          <a:p>
            <a:pPr marL="779463" lvl="1" indent="-298450" defTabSz="1214438">
              <a:lnSpc>
                <a:spcPct val="90000"/>
              </a:lnSpc>
            </a:pPr>
            <a:endParaRPr lang="en-GB"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FF4278F3-F940-47A2-94A8-E3D55DFC332B}" type="slidenum">
              <a:rPr lang="en-US"/>
              <a:pPr/>
              <a:t>15</a:t>
            </a:fld>
            <a:endParaRPr lang="en-US"/>
          </a:p>
        </p:txBody>
      </p:sp>
      <p:sp>
        <p:nvSpPr>
          <p:cNvPr id="146434" name="Rectangle 2"/>
          <p:cNvSpPr>
            <a:spLocks noGrp="1" noChangeArrowheads="1"/>
          </p:cNvSpPr>
          <p:nvPr>
            <p:ph type="title"/>
          </p:nvPr>
        </p:nvSpPr>
        <p:spPr>
          <a:xfrm>
            <a:off x="849313" y="990600"/>
            <a:ext cx="9056687" cy="652463"/>
          </a:xfrm>
        </p:spPr>
        <p:txBody>
          <a:bodyPr/>
          <a:lstStyle/>
          <a:p>
            <a:r>
              <a:rPr lang="en-GB" sz="2000"/>
              <a:t>SOURCE TERM (WP16 CONTCHEM):</a:t>
            </a:r>
            <a:r>
              <a:rPr lang="de-DE" sz="2000"/>
              <a:t> E</a:t>
            </a:r>
            <a:r>
              <a:rPr lang="en-GB" sz="2000"/>
              <a:t>ffect of FP heat-up in PARs on ST</a:t>
            </a:r>
          </a:p>
        </p:txBody>
      </p:sp>
      <p:sp>
        <p:nvSpPr>
          <p:cNvPr id="146435" name="Rectangle 3"/>
          <p:cNvSpPr>
            <a:spLocks noGrp="1" noChangeArrowheads="1"/>
          </p:cNvSpPr>
          <p:nvPr>
            <p:ph type="body" idx="1"/>
          </p:nvPr>
        </p:nvSpPr>
        <p:spPr>
          <a:xfrm>
            <a:off x="838200" y="1600200"/>
            <a:ext cx="8220075" cy="3592513"/>
          </a:xfrm>
        </p:spPr>
        <p:txBody>
          <a:bodyPr/>
          <a:lstStyle/>
          <a:p>
            <a:pPr>
              <a:lnSpc>
                <a:spcPct val="90000"/>
              </a:lnSpc>
            </a:pPr>
            <a:r>
              <a:rPr lang="en-GB" sz="1800" b="1"/>
              <a:t>Rationale for the decision to be taken</a:t>
            </a:r>
            <a:r>
              <a:rPr lang="de-DE" sz="1800"/>
              <a:t> </a:t>
            </a:r>
            <a:endParaRPr lang="en-GB" sz="1800"/>
          </a:p>
          <a:p>
            <a:pPr lvl="1">
              <a:lnSpc>
                <a:spcPct val="90000"/>
              </a:lnSpc>
            </a:pPr>
            <a:r>
              <a:rPr lang="en-GB" sz="1600"/>
              <a:t>Major potential iodine and other FP compounds embedded in containment aerosol particles (i.e., CsI, AgI; InI, CdI2) decompose under the high temperatures reached during this transport through the recombiner units.</a:t>
            </a:r>
          </a:p>
          <a:p>
            <a:pPr lvl="1">
              <a:lnSpc>
                <a:spcPct val="90000"/>
              </a:lnSpc>
            </a:pPr>
            <a:r>
              <a:rPr lang="en-GB" sz="1600"/>
              <a:t>Aerosol distribution towards smaller sizes</a:t>
            </a:r>
          </a:p>
          <a:p>
            <a:pPr lvl="1">
              <a:lnSpc>
                <a:spcPct val="90000"/>
              </a:lnSpc>
            </a:pPr>
            <a:r>
              <a:rPr lang="en-GB" sz="1600"/>
              <a:t>Experimental investigations are intended by IRSN and a cluster is planned for JPA3 for test interpretation and model development.</a:t>
            </a:r>
            <a:r>
              <a:rPr lang="de-DE" sz="1800"/>
              <a:t>   </a:t>
            </a:r>
            <a:endParaRPr lang="en-GB" sz="1800"/>
          </a:p>
          <a:p>
            <a:pPr>
              <a:lnSpc>
                <a:spcPct val="90000"/>
              </a:lnSpc>
            </a:pPr>
            <a:r>
              <a:rPr lang="en-GB" sz="1800" b="1"/>
              <a:t>Assessment by the SARP team</a:t>
            </a:r>
            <a:r>
              <a:rPr lang="de-DE" sz="2000"/>
              <a:t> </a:t>
            </a:r>
            <a:endParaRPr lang="en-GB" sz="2000"/>
          </a:p>
          <a:p>
            <a:pPr lvl="1">
              <a:lnSpc>
                <a:spcPct val="90000"/>
              </a:lnSpc>
            </a:pPr>
            <a:r>
              <a:rPr lang="en-GB" sz="1600"/>
              <a:t>Vote on the safety and risk importance for the source term (2.37) and </a:t>
            </a:r>
            <a:br>
              <a:rPr lang="en-GB" sz="1600"/>
            </a:br>
            <a:r>
              <a:rPr lang="en-GB" sz="1600"/>
              <a:t>on the lack of knowledge (2.37).</a:t>
            </a:r>
          </a:p>
          <a:p>
            <a:pPr lvl="1">
              <a:lnSpc>
                <a:spcPct val="90000"/>
              </a:lnSpc>
            </a:pPr>
            <a:r>
              <a:rPr lang="en-GB" sz="1600"/>
              <a:t>Perform calculations about the kinetics of decomposition and recombination of aerosols and FPs to estimate the additional source of volatile FPs for existing PARs under consideration of the timing of SAM.</a:t>
            </a:r>
          </a:p>
          <a:p>
            <a:pPr lvl="1">
              <a:lnSpc>
                <a:spcPct val="90000"/>
              </a:lnSpc>
            </a:pPr>
            <a:r>
              <a:rPr lang="en-GB" sz="1600"/>
              <a:t>Perform small scale tests beyond RECI under typical reactor accident conditions to explore the effect of recombination of volatile species</a:t>
            </a:r>
            <a:r>
              <a:rPr lang="en-GB" sz="180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C5D08E43-A930-4267-9205-64EB7B9AB0AF}" type="slidenum">
              <a:rPr lang="en-US"/>
              <a:pPr/>
              <a:t>16</a:t>
            </a:fld>
            <a:endParaRPr lang="en-US"/>
          </a:p>
        </p:txBody>
      </p:sp>
      <p:sp>
        <p:nvSpPr>
          <p:cNvPr id="147458" name="Rectangle 2"/>
          <p:cNvSpPr>
            <a:spLocks noGrp="1" noChangeArrowheads="1"/>
          </p:cNvSpPr>
          <p:nvPr>
            <p:ph type="title"/>
          </p:nvPr>
        </p:nvSpPr>
        <p:spPr/>
        <p:txBody>
          <a:bodyPr/>
          <a:lstStyle/>
          <a:p>
            <a:r>
              <a:rPr lang="en-GB" sz="2000"/>
              <a:t>SOURCE TERM (WP16 CONTCHEM) :</a:t>
            </a:r>
            <a:r>
              <a:rPr lang="de-DE" sz="2000"/>
              <a:t> B</a:t>
            </a:r>
            <a:r>
              <a:rPr lang="en-GB" sz="2000"/>
              <a:t>ehaviour of Ruthenium in the containment</a:t>
            </a:r>
            <a:r>
              <a:rPr lang="de-DE"/>
              <a:t> </a:t>
            </a:r>
            <a:endParaRPr lang="en-GB"/>
          </a:p>
        </p:txBody>
      </p:sp>
      <p:sp>
        <p:nvSpPr>
          <p:cNvPr id="147459" name="Rectangle 3"/>
          <p:cNvSpPr>
            <a:spLocks noGrp="1" noChangeArrowheads="1"/>
          </p:cNvSpPr>
          <p:nvPr>
            <p:ph type="body" idx="1"/>
          </p:nvPr>
        </p:nvSpPr>
        <p:spPr>
          <a:xfrm>
            <a:off x="762000" y="1752600"/>
            <a:ext cx="8220075" cy="3592513"/>
          </a:xfrm>
        </p:spPr>
        <p:txBody>
          <a:bodyPr/>
          <a:lstStyle/>
          <a:p>
            <a:pPr marL="315913" indent="-315913" defTabSz="1214438">
              <a:lnSpc>
                <a:spcPct val="90000"/>
              </a:lnSpc>
            </a:pPr>
            <a:r>
              <a:rPr lang="en-GB" sz="1800" b="1"/>
              <a:t>Rationale for the decision to be taken</a:t>
            </a:r>
            <a:r>
              <a:rPr lang="de-DE" sz="2000"/>
              <a:t> </a:t>
            </a:r>
            <a:endParaRPr lang="en-GB" sz="2000"/>
          </a:p>
          <a:p>
            <a:pPr marL="779463" lvl="1" indent="-298450" defTabSz="1214438">
              <a:lnSpc>
                <a:spcPct val="90000"/>
              </a:lnSpc>
            </a:pPr>
            <a:r>
              <a:rPr lang="en-GB" sz="1600"/>
              <a:t>Significant release of volatile Ru under oxidizing conditions.</a:t>
            </a:r>
          </a:p>
          <a:p>
            <a:pPr marL="779463" lvl="1" indent="-298450" defTabSz="1214438">
              <a:lnSpc>
                <a:spcPct val="90000"/>
              </a:lnSpc>
            </a:pPr>
            <a:r>
              <a:rPr lang="en-GB" sz="1600"/>
              <a:t>Small amounts of volatile Ru (0.1% of Ru inventory in the fuel) contribute significantly, up to 10%, to possible external radiological consequences one month after the accident.</a:t>
            </a:r>
          </a:p>
          <a:p>
            <a:pPr marL="779463" lvl="1" indent="-298450" defTabSz="1214438">
              <a:lnSpc>
                <a:spcPct val="90000"/>
              </a:lnSpc>
            </a:pPr>
            <a:r>
              <a:rPr lang="en-GB" sz="1600"/>
              <a:t>The experimental data base needs to be extended for release from irradiated fuel (HBU and MOX) and transport of Ru, and to be established for the behaviour of Ru in the containment for the model development.</a:t>
            </a:r>
          </a:p>
          <a:p>
            <a:pPr marL="315913" indent="-315913" defTabSz="1214438">
              <a:lnSpc>
                <a:spcPct val="90000"/>
              </a:lnSpc>
            </a:pPr>
            <a:r>
              <a:rPr lang="en-GB" sz="1800" b="1"/>
              <a:t>Assessment by the SARP team</a:t>
            </a:r>
            <a:r>
              <a:rPr lang="de-DE" sz="2000"/>
              <a:t> </a:t>
            </a:r>
            <a:endParaRPr lang="en-GB" sz="2000"/>
          </a:p>
          <a:p>
            <a:pPr marL="779463" lvl="1" indent="-298450" defTabSz="1214438">
              <a:lnSpc>
                <a:spcPct val="90000"/>
              </a:lnSpc>
            </a:pPr>
            <a:r>
              <a:rPr lang="en-GB" sz="1600"/>
              <a:t>Vote on the safety and risk importance for the source term (2.62) and </a:t>
            </a:r>
            <a:br>
              <a:rPr lang="en-GB" sz="1600"/>
            </a:br>
            <a:r>
              <a:rPr lang="en-GB" sz="1600"/>
              <a:t>on the lack of knowledge (2.87)</a:t>
            </a:r>
          </a:p>
          <a:p>
            <a:pPr marL="779463" lvl="1" indent="-298450" defTabSz="1214438">
              <a:lnSpc>
                <a:spcPct val="90000"/>
              </a:lnSpc>
            </a:pPr>
            <a:r>
              <a:rPr lang="en-GB" sz="1600"/>
              <a:t>Review the existing data base to estimate the amount of volatile Ru in the containment under consideration of specific accident sequences and conditions</a:t>
            </a:r>
            <a:r>
              <a:rPr lang="de-DE" sz="1600"/>
              <a:t> (WP16)</a:t>
            </a:r>
          </a:p>
          <a:p>
            <a:pPr marL="779463" lvl="1" indent="-298450" defTabSz="1214438">
              <a:lnSpc>
                <a:spcPct val="90000"/>
              </a:lnSpc>
            </a:pPr>
            <a:r>
              <a:rPr lang="en-GB" sz="1600"/>
              <a:t>Perform SETs to complete the data base for the release (WP14-1 OXIDEN) and transport (WP14-2 HITEMP) of volatile Ruthenium.</a:t>
            </a:r>
            <a:r>
              <a:rPr lang="de-DE" sz="1600"/>
              <a:t> </a:t>
            </a:r>
            <a:endParaRPr lang="en-GB" sz="1600"/>
          </a:p>
          <a:p>
            <a:pPr marL="315913" indent="-315913" defTabSz="1214438">
              <a:lnSpc>
                <a:spcPct val="90000"/>
              </a:lnSpc>
            </a:pPr>
            <a:endParaRPr lang="en-GB"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F578D80-24FF-4E75-B7B4-C3F41ED3A960}" type="slidenum">
              <a:rPr lang="en-US"/>
              <a:pPr/>
              <a:t>2</a:t>
            </a:fld>
            <a:endParaRPr lang="en-US"/>
          </a:p>
        </p:txBody>
      </p:sp>
      <p:sp>
        <p:nvSpPr>
          <p:cNvPr id="17410" name="Rectangle 2"/>
          <p:cNvSpPr>
            <a:spLocks noGrp="1" noChangeArrowheads="1"/>
          </p:cNvSpPr>
          <p:nvPr>
            <p:ph type="title"/>
          </p:nvPr>
        </p:nvSpPr>
        <p:spPr/>
        <p:txBody>
          <a:bodyPr/>
          <a:lstStyle/>
          <a:p>
            <a:r>
              <a:rPr lang="en-GB"/>
              <a:t>SUMMARY</a:t>
            </a:r>
          </a:p>
        </p:txBody>
      </p:sp>
      <p:sp>
        <p:nvSpPr>
          <p:cNvPr id="17411" name="Rectangle 3"/>
          <p:cNvSpPr>
            <a:spLocks noGrp="1" noChangeArrowheads="1"/>
          </p:cNvSpPr>
          <p:nvPr>
            <p:ph type="body" idx="1"/>
          </p:nvPr>
        </p:nvSpPr>
        <p:spPr>
          <a:xfrm>
            <a:off x="849313" y="2133600"/>
            <a:ext cx="8220075" cy="3267075"/>
          </a:xfrm>
        </p:spPr>
        <p:txBody>
          <a:bodyPr/>
          <a:lstStyle/>
          <a:p>
            <a:endParaRPr lang="en-GB" sz="2000"/>
          </a:p>
          <a:p>
            <a:r>
              <a:rPr lang="en-GB" sz="2000"/>
              <a:t>Brief review of SARNET project </a:t>
            </a:r>
          </a:p>
          <a:p>
            <a:r>
              <a:rPr lang="en-GB" sz="2000"/>
              <a:t>Links with ISTC programmes and CEG-SAM </a:t>
            </a:r>
          </a:p>
          <a:p>
            <a:r>
              <a:rPr lang="en-GB" sz="2000"/>
              <a:t>Status on SA Research Priorities WP activities </a:t>
            </a:r>
          </a:p>
          <a:p>
            <a:endParaRPr lang="en-GB" sz="2000"/>
          </a:p>
          <a:p>
            <a:endParaRPr lang="en-GB"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3"/>
          <p:cNvSpPr>
            <a:spLocks noGrp="1"/>
          </p:cNvSpPr>
          <p:nvPr>
            <p:ph type="sldNum" sz="quarter" idx="10"/>
          </p:nvPr>
        </p:nvSpPr>
        <p:spPr/>
        <p:txBody>
          <a:bodyPr/>
          <a:lstStyle/>
          <a:p>
            <a:fld id="{8B88E610-3270-4BBC-99AD-B0F3756ADF70}" type="slidenum">
              <a:rPr lang="en-US"/>
              <a:pPr/>
              <a:t>3</a:t>
            </a:fld>
            <a:endParaRPr lang="en-US"/>
          </a:p>
        </p:txBody>
      </p:sp>
      <p:sp>
        <p:nvSpPr>
          <p:cNvPr id="133122" name="Rectangle 2"/>
          <p:cNvSpPr>
            <a:spLocks noGrp="1" noChangeArrowheads="1"/>
          </p:cNvSpPr>
          <p:nvPr>
            <p:ph type="title"/>
          </p:nvPr>
        </p:nvSpPr>
        <p:spPr>
          <a:xfrm>
            <a:off x="2590800" y="304800"/>
            <a:ext cx="5562600" cy="652463"/>
          </a:xfrm>
        </p:spPr>
        <p:txBody>
          <a:bodyPr/>
          <a:lstStyle/>
          <a:p>
            <a:r>
              <a:rPr lang="en-GB" sz="2200"/>
              <a:t>Brief review of SARNET project   (1/2)</a:t>
            </a:r>
            <a:endParaRPr lang="fr-FR" sz="2200"/>
          </a:p>
        </p:txBody>
      </p:sp>
      <p:sp>
        <p:nvSpPr>
          <p:cNvPr id="133124" name="Rectangle 4"/>
          <p:cNvSpPr>
            <a:spLocks noChangeArrowheads="1"/>
          </p:cNvSpPr>
          <p:nvPr/>
        </p:nvSpPr>
        <p:spPr bwMode="auto">
          <a:xfrm>
            <a:off x="4267200" y="4191000"/>
            <a:ext cx="5486400" cy="2438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4763" indent="-4763" defTabSz="1271588">
              <a:spcBef>
                <a:spcPts val="2188"/>
              </a:spcBef>
              <a:buClr>
                <a:schemeClr val="accent2"/>
              </a:buClr>
              <a:buSzPct val="75000"/>
              <a:buFont typeface="Wingdings" pitchFamily="2" charset="2"/>
              <a:buChar char="l"/>
            </a:pPr>
            <a:r>
              <a:rPr lang="en-GB" sz="1600"/>
              <a:t>Resolution of still pending questions that are important for reactor safety </a:t>
            </a:r>
          </a:p>
          <a:p>
            <a:pPr marL="4763" indent="-4763" defTabSz="1271588">
              <a:spcBef>
                <a:spcPts val="2188"/>
              </a:spcBef>
              <a:buClr>
                <a:schemeClr val="accent2"/>
              </a:buClr>
              <a:buSzPct val="75000"/>
              <a:buFont typeface="Wingdings" pitchFamily="2" charset="2"/>
              <a:buChar char="l"/>
            </a:pPr>
            <a:r>
              <a:rPr lang="en-GB" sz="1600"/>
              <a:t>Optimised use of available resources and competences throughout Europe </a:t>
            </a:r>
          </a:p>
          <a:p>
            <a:pPr marL="4763" indent="-4763" defTabSz="1271588">
              <a:spcBef>
                <a:spcPts val="2188"/>
              </a:spcBef>
              <a:buClr>
                <a:schemeClr val="accent2"/>
              </a:buClr>
              <a:buSzPct val="75000"/>
              <a:buFont typeface="Wingdings" pitchFamily="2" charset="2"/>
              <a:buChar char="l"/>
            </a:pPr>
            <a:r>
              <a:rPr lang="en-GB" sz="1600"/>
              <a:t>Knowledge transfer for safety application</a:t>
            </a:r>
          </a:p>
          <a:p>
            <a:pPr marL="4763" indent="-4763" defTabSz="1271588">
              <a:spcBef>
                <a:spcPts val="2188"/>
              </a:spcBef>
              <a:buClr>
                <a:schemeClr val="accent2"/>
              </a:buClr>
              <a:buSzPct val="75000"/>
              <a:buFont typeface="Wingdings" pitchFamily="2" charset="2"/>
              <a:buChar char="l"/>
            </a:pPr>
            <a:r>
              <a:rPr lang="en-GB" sz="1600"/>
              <a:t>Preserve the competence (capitalize on the knowledge)</a:t>
            </a:r>
            <a:endParaRPr lang="fr-FR" sz="1600"/>
          </a:p>
        </p:txBody>
      </p:sp>
      <p:sp>
        <p:nvSpPr>
          <p:cNvPr id="133125" name="Rectangle 5"/>
          <p:cNvSpPr>
            <a:spLocks noChangeArrowheads="1"/>
          </p:cNvSpPr>
          <p:nvPr/>
        </p:nvSpPr>
        <p:spPr bwMode="auto">
          <a:xfrm>
            <a:off x="533400" y="4724400"/>
            <a:ext cx="3657600" cy="823913"/>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90000"/>
              </a:lnSpc>
              <a:spcBef>
                <a:spcPts val="2188"/>
              </a:spcBef>
              <a:buClr>
                <a:schemeClr val="accent2"/>
              </a:buClr>
              <a:buSzPct val="75000"/>
              <a:buFont typeface="Wingdings" pitchFamily="2" charset="2"/>
              <a:buNone/>
            </a:pPr>
            <a:r>
              <a:rPr lang="fr-FR" sz="1600">
                <a:latin typeface="Trebuchet MS" pitchFamily="34" charset="0"/>
                <a:sym typeface="Symbol" pitchFamily="18" charset="2"/>
              </a:rPr>
              <a:t></a:t>
            </a:r>
            <a:r>
              <a:rPr lang="fr-FR" sz="1600">
                <a:latin typeface="Trebuchet MS" pitchFamily="34" charset="0"/>
              </a:rPr>
              <a:t>200 researchers, </a:t>
            </a:r>
            <a:r>
              <a:rPr lang="fr-FR" sz="1600">
                <a:latin typeface="Trebuchet MS" pitchFamily="34" charset="0"/>
                <a:sym typeface="Symbol" pitchFamily="18" charset="2"/>
              </a:rPr>
              <a:t></a:t>
            </a:r>
            <a:r>
              <a:rPr lang="fr-FR" sz="1600">
                <a:latin typeface="Trebuchet MS" pitchFamily="34" charset="0"/>
              </a:rPr>
              <a:t>20 phD….</a:t>
            </a:r>
          </a:p>
          <a:p>
            <a:pPr algn="ctr">
              <a:lnSpc>
                <a:spcPct val="90000"/>
              </a:lnSpc>
              <a:spcBef>
                <a:spcPts val="2188"/>
              </a:spcBef>
              <a:buClr>
                <a:schemeClr val="accent2"/>
              </a:buClr>
              <a:buSzPct val="75000"/>
              <a:buFont typeface="Wingdings" pitchFamily="2" charset="2"/>
              <a:buNone/>
            </a:pPr>
            <a:r>
              <a:rPr lang="fr-FR" sz="1600">
                <a:latin typeface="Trebuchet MS" pitchFamily="34" charset="0"/>
              </a:rPr>
              <a:t>Main objectives :</a:t>
            </a:r>
          </a:p>
        </p:txBody>
      </p:sp>
      <p:grpSp>
        <p:nvGrpSpPr>
          <p:cNvPr id="133126" name="Group 6"/>
          <p:cNvGrpSpPr>
            <a:grpSpLocks/>
          </p:cNvGrpSpPr>
          <p:nvPr/>
        </p:nvGrpSpPr>
        <p:grpSpPr bwMode="auto">
          <a:xfrm>
            <a:off x="1219200" y="1600200"/>
            <a:ext cx="7302500" cy="3019425"/>
            <a:chOff x="336" y="1008"/>
            <a:chExt cx="4600" cy="1902"/>
          </a:xfrm>
        </p:grpSpPr>
        <p:graphicFrame>
          <p:nvGraphicFramePr>
            <p:cNvPr id="133127" name="Object 7"/>
            <p:cNvGraphicFramePr>
              <a:graphicFrameLocks noChangeAspect="1"/>
            </p:cNvGraphicFramePr>
            <p:nvPr/>
          </p:nvGraphicFramePr>
          <p:xfrm>
            <a:off x="336" y="1008"/>
            <a:ext cx="1824" cy="1588"/>
          </p:xfrm>
          <a:graphic>
            <a:graphicData uri="http://schemas.openxmlformats.org/presentationml/2006/ole">
              <mc:AlternateContent xmlns:mc="http://schemas.openxmlformats.org/markup-compatibility/2006">
                <mc:Choice xmlns:v="urn:schemas-microsoft-com:vml" Requires="v">
                  <p:oleObj spid="_x0000_s133135" name="Image bitmap" r:id="rId3" imgW="5249008" imgH="4571429" progId="Paint.Picture">
                    <p:embed/>
                  </p:oleObj>
                </mc:Choice>
                <mc:Fallback>
                  <p:oleObj name="Image bitmap" r:id="rId3" imgW="5249008" imgH="4571429" progId="Paint.Picture">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 y="1008"/>
                          <a:ext cx="1824" cy="1588"/>
                        </a:xfrm>
                        <a:prstGeom prst="rect">
                          <a:avLst/>
                        </a:prstGeom>
                        <a:noFill/>
                        <a:ln>
                          <a:noFill/>
                        </a:ln>
                        <a:effectLst/>
                        <a:extLst>
                          <a:ext uri="{909E8E84-426E-40DD-AFC4-6F175D3DCCD1}">
                            <a14:hiddenFill xmlns:a14="http://schemas.microsoft.com/office/drawing/2010/main">
                              <a:solidFill>
                                <a:srgbClr val="00CC00"/>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28" name="Rectangle 8"/>
            <p:cNvSpPr>
              <a:spLocks noChangeArrowheads="1"/>
            </p:cNvSpPr>
            <p:nvPr/>
          </p:nvSpPr>
          <p:spPr bwMode="auto">
            <a:xfrm>
              <a:off x="2256" y="1008"/>
              <a:ext cx="2680" cy="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634" tIns="0" rIns="34634" bIns="0"/>
            <a:lstStyle/>
            <a:p>
              <a:pPr marL="817563" lvl="1" indent="-312738" defTabSz="1271588">
                <a:spcBef>
                  <a:spcPts val="1088"/>
                </a:spcBef>
                <a:buClr>
                  <a:schemeClr val="accent2"/>
                </a:buClr>
                <a:buSzPct val="75000"/>
                <a:buFont typeface="Arial" charset="0"/>
                <a:buChar char="–"/>
              </a:pPr>
              <a:r>
                <a:rPr lang="en-GB" sz="1600"/>
                <a:t>18 Countries, 49 organizations</a:t>
              </a:r>
            </a:p>
            <a:p>
              <a:pPr marL="1246188" lvl="2" indent="-257175" defTabSz="1271588">
                <a:spcBef>
                  <a:spcPts val="1088"/>
                </a:spcBef>
                <a:buClr>
                  <a:schemeClr val="accent2"/>
                </a:buClr>
                <a:buFont typeface="Wingdings" pitchFamily="2" charset="2"/>
                <a:buChar char="Ÿ"/>
              </a:pPr>
              <a:r>
                <a:rPr lang="en-GB" sz="1600"/>
                <a:t>18 Research Organizations</a:t>
              </a:r>
            </a:p>
            <a:p>
              <a:pPr marL="1246188" lvl="2" indent="-257175" defTabSz="1271588">
                <a:spcBef>
                  <a:spcPts val="1088"/>
                </a:spcBef>
                <a:buClr>
                  <a:schemeClr val="accent2"/>
                </a:buClr>
                <a:buFont typeface="Wingdings" pitchFamily="2" charset="2"/>
                <a:buChar char="Ÿ"/>
              </a:pPr>
              <a:r>
                <a:rPr lang="en-GB" sz="1600"/>
                <a:t>10 Universities</a:t>
              </a:r>
            </a:p>
            <a:p>
              <a:pPr marL="1246188" lvl="2" indent="-257175" defTabSz="1271588">
                <a:spcBef>
                  <a:spcPts val="1088"/>
                </a:spcBef>
                <a:buClr>
                  <a:schemeClr val="accent2"/>
                </a:buClr>
                <a:buFont typeface="Wingdings" pitchFamily="2" charset="2"/>
                <a:buChar char="Ÿ"/>
              </a:pPr>
              <a:r>
                <a:rPr lang="en-GB" sz="1600"/>
                <a:t>11 Industry Organizations</a:t>
              </a:r>
            </a:p>
            <a:p>
              <a:pPr marL="1246188" lvl="2" indent="-257175" defTabSz="1271588">
                <a:spcBef>
                  <a:spcPts val="1088"/>
                </a:spcBef>
                <a:buClr>
                  <a:schemeClr val="accent2"/>
                </a:buClr>
                <a:buFont typeface="Wingdings" pitchFamily="2" charset="2"/>
                <a:buChar char="Ÿ"/>
              </a:pPr>
              <a:r>
                <a:rPr lang="en-GB" sz="1600"/>
                <a:t>4 Utilities</a:t>
              </a:r>
            </a:p>
            <a:p>
              <a:pPr marL="1246188" lvl="2" indent="-257175" defTabSz="1271588">
                <a:spcBef>
                  <a:spcPts val="1088"/>
                </a:spcBef>
                <a:buClr>
                  <a:schemeClr val="accent2"/>
                </a:buClr>
                <a:buFont typeface="Wingdings" pitchFamily="2" charset="2"/>
                <a:buChar char="Ÿ"/>
              </a:pPr>
              <a:r>
                <a:rPr lang="en-GB" sz="1600"/>
                <a:t>6 Safety Authorities or Technical Supports</a:t>
              </a:r>
            </a:p>
          </p:txBody>
        </p:sp>
        <p:sp>
          <p:nvSpPr>
            <p:cNvPr id="133129" name="WordArt 9"/>
            <p:cNvSpPr>
              <a:spLocks noChangeArrowheads="1" noChangeShapeType="1" noTextEdit="1"/>
            </p:cNvSpPr>
            <p:nvPr/>
          </p:nvSpPr>
          <p:spPr bwMode="auto">
            <a:xfrm>
              <a:off x="450" y="1887"/>
              <a:ext cx="1562" cy="1023"/>
            </a:xfrm>
            <a:prstGeom prst="rect">
              <a:avLst/>
            </a:prstGeom>
            <a:extLst>
              <a:ext uri="{AF507438-7753-43E0-B8FC-AC1667EBCBE1}">
                <a14:hiddenEffects xmlns:a14="http://schemas.microsoft.com/office/drawing/2010/main">
                  <a:effectLst/>
                </a14:hiddenEffects>
              </a:ext>
            </a:extLst>
          </p:spPr>
          <p:txBody>
            <a:bodyPr wrap="none" fromWordArt="1">
              <a:prstTxWarp prst="textCurveUp">
                <a:avLst>
                  <a:gd name="adj" fmla="val 56338"/>
                </a:avLst>
              </a:prstTxWarp>
            </a:bodyPr>
            <a:lstStyle/>
            <a:p>
              <a:pPr algn="ctr"/>
              <a:r>
                <a:rPr lang="de-DE" sz="3600" kern="10">
                  <a:ln w="9525" cap="sq">
                    <a:solidFill>
                      <a:srgbClr val="000000"/>
                    </a:solidFill>
                    <a:round/>
                    <a:headEnd type="none" w="sm" len="sm"/>
                    <a:tailEnd type="none" w="sm" len="sm"/>
                  </a:ln>
                  <a:solidFill>
                    <a:srgbClr val="FFCC00">
                      <a:alpha val="50000"/>
                    </a:srgbClr>
                  </a:solidFill>
                  <a:latin typeface="Arial Black"/>
                </a:rPr>
                <a:t>SARNET</a:t>
              </a:r>
            </a:p>
          </p:txBody>
        </p:sp>
      </p:grpSp>
      <p:sp>
        <p:nvSpPr>
          <p:cNvPr id="133133" name="Rectangle 13"/>
          <p:cNvSpPr>
            <a:spLocks noChangeArrowheads="1"/>
          </p:cNvSpPr>
          <p:nvPr/>
        </p:nvSpPr>
        <p:spPr bwMode="auto">
          <a:xfrm>
            <a:off x="990600" y="1066800"/>
            <a:ext cx="8077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defTabSz="1271588">
              <a:spcBef>
                <a:spcPts val="1363"/>
              </a:spcBef>
            </a:pPr>
            <a:r>
              <a:rPr lang="en-GB" sz="1800" b="1">
                <a:solidFill>
                  <a:srgbClr val="FFCC00"/>
                </a:solidFill>
              </a:rPr>
              <a:t>  S</a:t>
            </a:r>
            <a:r>
              <a:rPr lang="en-GB" sz="1800" b="1">
                <a:solidFill>
                  <a:srgbClr val="0066CC"/>
                </a:solidFill>
              </a:rPr>
              <a:t>evere </a:t>
            </a:r>
            <a:r>
              <a:rPr lang="en-GB" sz="1800" b="1">
                <a:solidFill>
                  <a:srgbClr val="FFCC00"/>
                </a:solidFill>
              </a:rPr>
              <a:t>A</a:t>
            </a:r>
            <a:r>
              <a:rPr lang="en-GB" sz="1800" b="1">
                <a:solidFill>
                  <a:srgbClr val="0066CC"/>
                </a:solidFill>
              </a:rPr>
              <a:t>ccident </a:t>
            </a:r>
            <a:r>
              <a:rPr lang="en-GB" sz="1800" b="1">
                <a:solidFill>
                  <a:srgbClr val="FFCC00"/>
                </a:solidFill>
              </a:rPr>
              <a:t>R</a:t>
            </a:r>
            <a:r>
              <a:rPr lang="en-GB" sz="1800" b="1">
                <a:solidFill>
                  <a:srgbClr val="0066CC"/>
                </a:solidFill>
              </a:rPr>
              <a:t>esearch </a:t>
            </a:r>
            <a:r>
              <a:rPr lang="en-GB" sz="1800" b="1">
                <a:solidFill>
                  <a:srgbClr val="FFCC00"/>
                </a:solidFill>
              </a:rPr>
              <a:t>NET</a:t>
            </a:r>
            <a:r>
              <a:rPr lang="en-GB" sz="1800" b="1">
                <a:solidFill>
                  <a:srgbClr val="0066CC"/>
                </a:solidFill>
              </a:rPr>
              <a:t>work of excellence</a:t>
            </a:r>
          </a:p>
        </p:txBody>
      </p:sp>
      <p:sp>
        <p:nvSpPr>
          <p:cNvPr id="133134" name="Rectangle 14"/>
          <p:cNvSpPr>
            <a:spLocks noChangeArrowheads="1"/>
          </p:cNvSpPr>
          <p:nvPr/>
        </p:nvSpPr>
        <p:spPr bwMode="auto">
          <a:xfrm>
            <a:off x="381000" y="1524000"/>
            <a:ext cx="9525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fr-FR" b="1">
              <a:solidFill>
                <a:schemeClr val="tx2"/>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26"/>
                                        </p:tgtEl>
                                        <p:attrNameLst>
                                          <p:attrName>style.visibility</p:attrName>
                                        </p:attrNameLst>
                                      </p:cBhvr>
                                      <p:to>
                                        <p:strVal val="visible"/>
                                      </p:to>
                                    </p:set>
                                    <p:anim calcmode="lin" valueType="num">
                                      <p:cBhvr additive="base">
                                        <p:cTn id="7" dur="500" fill="hold"/>
                                        <p:tgtEl>
                                          <p:spTgt spid="133126"/>
                                        </p:tgtEl>
                                        <p:attrNameLst>
                                          <p:attrName>ppt_x</p:attrName>
                                        </p:attrNameLst>
                                      </p:cBhvr>
                                      <p:tavLst>
                                        <p:tav tm="0">
                                          <p:val>
                                            <p:strVal val="0-#ppt_w/2"/>
                                          </p:val>
                                        </p:tav>
                                        <p:tav tm="100000">
                                          <p:val>
                                            <p:strVal val="#ppt_x"/>
                                          </p:val>
                                        </p:tav>
                                      </p:tavLst>
                                    </p:anim>
                                    <p:anim calcmode="lin" valueType="num">
                                      <p:cBhvr additive="base">
                                        <p:cTn id="8" dur="500" fill="hold"/>
                                        <p:tgtEl>
                                          <p:spTgt spid="1331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133133"/>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133125"/>
                                        </p:tgtEl>
                                        <p:attrNameLst>
                                          <p:attrName>style.visibility</p:attrName>
                                        </p:attrNameLst>
                                      </p:cBhvr>
                                      <p:to>
                                        <p:strVal val="visible"/>
                                      </p:to>
                                    </p:set>
                                    <p:anim calcmode="lin" valueType="num">
                                      <p:cBhvr additive="base">
                                        <p:cTn id="16" dur="500" fill="hold"/>
                                        <p:tgtEl>
                                          <p:spTgt spid="133125"/>
                                        </p:tgtEl>
                                        <p:attrNameLst>
                                          <p:attrName>ppt_x</p:attrName>
                                        </p:attrNameLst>
                                      </p:cBhvr>
                                      <p:tavLst>
                                        <p:tav tm="0">
                                          <p:val>
                                            <p:strVal val="0-#ppt_w/2"/>
                                          </p:val>
                                        </p:tav>
                                        <p:tav tm="100000">
                                          <p:val>
                                            <p:strVal val="#ppt_x"/>
                                          </p:val>
                                        </p:tav>
                                      </p:tavLst>
                                    </p:anim>
                                    <p:anim calcmode="lin" valueType="num">
                                      <p:cBhvr additive="base">
                                        <p:cTn id="17" dur="500" fill="hold"/>
                                        <p:tgtEl>
                                          <p:spTgt spid="133125"/>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33124"/>
                                        </p:tgtEl>
                                        <p:attrNameLst>
                                          <p:attrName>style.visibility</p:attrName>
                                        </p:attrNameLst>
                                      </p:cBhvr>
                                      <p:to>
                                        <p:strVal val="visible"/>
                                      </p:to>
                                    </p:set>
                                    <p:anim calcmode="lin" valueType="num">
                                      <p:cBhvr additive="base">
                                        <p:cTn id="22" dur="500" fill="hold"/>
                                        <p:tgtEl>
                                          <p:spTgt spid="133124"/>
                                        </p:tgtEl>
                                        <p:attrNameLst>
                                          <p:attrName>ppt_x</p:attrName>
                                        </p:attrNameLst>
                                      </p:cBhvr>
                                      <p:tavLst>
                                        <p:tav tm="0">
                                          <p:val>
                                            <p:strVal val="0-#ppt_w/2"/>
                                          </p:val>
                                        </p:tav>
                                        <p:tav tm="100000">
                                          <p:val>
                                            <p:strVal val="#ppt_x"/>
                                          </p:val>
                                        </p:tav>
                                      </p:tavLst>
                                    </p:anim>
                                    <p:anim calcmode="lin" valueType="num">
                                      <p:cBhvr additive="base">
                                        <p:cTn id="23" dur="500" fill="hold"/>
                                        <p:tgtEl>
                                          <p:spTgt spid="1331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animBg="1" autoUpdateAnimBg="0"/>
      <p:bldP spid="133125" grpId="0" animBg="1" autoUpdateAnimBg="0"/>
      <p:bldP spid="13313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liennummernplatzhalter 3"/>
          <p:cNvSpPr>
            <a:spLocks noGrp="1"/>
          </p:cNvSpPr>
          <p:nvPr>
            <p:ph type="sldNum" sz="quarter" idx="10"/>
          </p:nvPr>
        </p:nvSpPr>
        <p:spPr/>
        <p:txBody>
          <a:bodyPr/>
          <a:lstStyle/>
          <a:p>
            <a:fld id="{430EC8AB-A2FA-4DCA-8945-E531BDD33C52}" type="slidenum">
              <a:rPr lang="en-US"/>
              <a:pPr/>
              <a:t>4</a:t>
            </a:fld>
            <a:endParaRPr lang="en-US"/>
          </a:p>
        </p:txBody>
      </p:sp>
      <p:sp>
        <p:nvSpPr>
          <p:cNvPr id="134146" name="Rectangle 2"/>
          <p:cNvSpPr>
            <a:spLocks noGrp="1" noChangeArrowheads="1"/>
          </p:cNvSpPr>
          <p:nvPr>
            <p:ph type="title"/>
          </p:nvPr>
        </p:nvSpPr>
        <p:spPr>
          <a:xfrm>
            <a:off x="2590800" y="228600"/>
            <a:ext cx="5638800" cy="652463"/>
          </a:xfrm>
        </p:spPr>
        <p:txBody>
          <a:bodyPr/>
          <a:lstStyle/>
          <a:p>
            <a:r>
              <a:rPr lang="en-GB" sz="2200"/>
              <a:t>Brief review of SARNET project   (2/2)</a:t>
            </a:r>
            <a:endParaRPr lang="fr-FR" sz="2200"/>
          </a:p>
        </p:txBody>
      </p:sp>
      <p:sp>
        <p:nvSpPr>
          <p:cNvPr id="134153" name="Oval 9"/>
          <p:cNvSpPr>
            <a:spLocks noChangeArrowheads="1"/>
          </p:cNvSpPr>
          <p:nvPr/>
        </p:nvSpPr>
        <p:spPr bwMode="auto">
          <a:xfrm>
            <a:off x="3810000" y="2395538"/>
            <a:ext cx="1600200" cy="1687512"/>
          </a:xfrm>
          <a:prstGeom prst="ellipse">
            <a:avLst/>
          </a:prstGeom>
          <a:noFill/>
          <a:ln w="127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34154" name="Text Box 10"/>
          <p:cNvSpPr txBox="1">
            <a:spLocks noChangeArrowheads="1"/>
          </p:cNvSpPr>
          <p:nvPr/>
        </p:nvSpPr>
        <p:spPr bwMode="auto">
          <a:xfrm>
            <a:off x="4114800" y="3038475"/>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ASTEC</a:t>
            </a:r>
          </a:p>
        </p:txBody>
      </p:sp>
      <p:sp>
        <p:nvSpPr>
          <p:cNvPr id="134155" name="Text Box 11"/>
          <p:cNvSpPr txBox="1">
            <a:spLocks noChangeArrowheads="1"/>
          </p:cNvSpPr>
          <p:nvPr/>
        </p:nvSpPr>
        <p:spPr bwMode="auto">
          <a:xfrm>
            <a:off x="914400" y="1752600"/>
            <a:ext cx="1905000" cy="776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Corium</a:t>
            </a:r>
          </a:p>
          <a:p>
            <a:pPr algn="ctr" eaLnBrk="1" hangingPunct="1">
              <a:spcBef>
                <a:spcPct val="50000"/>
              </a:spcBef>
            </a:pPr>
            <a:r>
              <a:rPr lang="fr-FR" sz="1600" i="1">
                <a:latin typeface="Trebuchet MS" pitchFamily="34" charset="0"/>
              </a:rPr>
              <a:t>J.M. Bonnet (CEA)</a:t>
            </a:r>
          </a:p>
        </p:txBody>
      </p:sp>
      <p:sp>
        <p:nvSpPr>
          <p:cNvPr id="134156" name="Text Box 12"/>
          <p:cNvSpPr txBox="1">
            <a:spLocks noChangeArrowheads="1"/>
          </p:cNvSpPr>
          <p:nvPr/>
        </p:nvSpPr>
        <p:spPr bwMode="auto">
          <a:xfrm>
            <a:off x="762000" y="2957513"/>
            <a:ext cx="2057400" cy="776287"/>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Containment</a:t>
            </a:r>
          </a:p>
          <a:p>
            <a:pPr algn="ctr" eaLnBrk="1" hangingPunct="1">
              <a:spcBef>
                <a:spcPct val="50000"/>
              </a:spcBef>
            </a:pPr>
            <a:r>
              <a:rPr lang="fr-FR" sz="1600" i="1">
                <a:latin typeface="Trebuchet MS" pitchFamily="34" charset="0"/>
              </a:rPr>
              <a:t>L. Meyer (FzK)</a:t>
            </a:r>
          </a:p>
        </p:txBody>
      </p:sp>
      <p:sp>
        <p:nvSpPr>
          <p:cNvPr id="134157" name="Text Box 13"/>
          <p:cNvSpPr txBox="1">
            <a:spLocks noChangeArrowheads="1"/>
          </p:cNvSpPr>
          <p:nvPr/>
        </p:nvSpPr>
        <p:spPr bwMode="auto">
          <a:xfrm>
            <a:off x="838200" y="4243388"/>
            <a:ext cx="2133600" cy="776287"/>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Source Term</a:t>
            </a:r>
          </a:p>
          <a:p>
            <a:pPr algn="ctr" eaLnBrk="1" hangingPunct="1">
              <a:spcBef>
                <a:spcPct val="50000"/>
              </a:spcBef>
            </a:pPr>
            <a:r>
              <a:rPr lang="fr-FR" sz="1600" i="1">
                <a:latin typeface="Trebuchet MS" pitchFamily="34" charset="0"/>
              </a:rPr>
              <a:t>T. Haste (PSI)</a:t>
            </a:r>
          </a:p>
        </p:txBody>
      </p:sp>
      <p:sp>
        <p:nvSpPr>
          <p:cNvPr id="134158" name="Line 14"/>
          <p:cNvSpPr>
            <a:spLocks noChangeShapeType="1"/>
          </p:cNvSpPr>
          <p:nvPr/>
        </p:nvSpPr>
        <p:spPr bwMode="auto">
          <a:xfrm>
            <a:off x="3124200" y="2362200"/>
            <a:ext cx="685800" cy="330200"/>
          </a:xfrm>
          <a:prstGeom prst="line">
            <a:avLst/>
          </a:prstGeom>
          <a:noFill/>
          <a:ln w="254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59" name="Line 15"/>
          <p:cNvSpPr>
            <a:spLocks noChangeShapeType="1"/>
          </p:cNvSpPr>
          <p:nvPr/>
        </p:nvSpPr>
        <p:spPr bwMode="auto">
          <a:xfrm flipV="1">
            <a:off x="3124200" y="3198813"/>
            <a:ext cx="685800" cy="1587"/>
          </a:xfrm>
          <a:prstGeom prst="line">
            <a:avLst/>
          </a:prstGeom>
          <a:noFill/>
          <a:ln w="254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60" name="Line 16"/>
          <p:cNvSpPr>
            <a:spLocks noChangeShapeType="1"/>
          </p:cNvSpPr>
          <p:nvPr/>
        </p:nvSpPr>
        <p:spPr bwMode="auto">
          <a:xfrm flipV="1">
            <a:off x="3124200" y="3841750"/>
            <a:ext cx="914400" cy="561975"/>
          </a:xfrm>
          <a:prstGeom prst="line">
            <a:avLst/>
          </a:prstGeom>
          <a:noFill/>
          <a:ln w="254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61" name="Text Box 17"/>
          <p:cNvSpPr txBox="1">
            <a:spLocks noChangeArrowheads="1"/>
          </p:cNvSpPr>
          <p:nvPr/>
        </p:nvSpPr>
        <p:spPr bwMode="auto">
          <a:xfrm>
            <a:off x="6172200" y="1752600"/>
            <a:ext cx="16002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PSA2</a:t>
            </a:r>
          </a:p>
        </p:txBody>
      </p:sp>
      <p:sp>
        <p:nvSpPr>
          <p:cNvPr id="134162" name="Text Box 18"/>
          <p:cNvSpPr txBox="1">
            <a:spLocks noChangeArrowheads="1"/>
          </p:cNvSpPr>
          <p:nvPr/>
        </p:nvSpPr>
        <p:spPr bwMode="auto">
          <a:xfrm>
            <a:off x="3810000" y="5287963"/>
            <a:ext cx="1600200" cy="1325562"/>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R&amp;D Priorities</a:t>
            </a:r>
          </a:p>
          <a:p>
            <a:pPr algn="ctr" eaLnBrk="1" hangingPunct="1">
              <a:spcBef>
                <a:spcPct val="50000"/>
              </a:spcBef>
            </a:pPr>
            <a:r>
              <a:rPr lang="fr-FR" sz="1600" i="1">
                <a:latin typeface="Trebuchet MS" pitchFamily="34" charset="0"/>
              </a:rPr>
              <a:t>K. Trambauer (GRS)</a:t>
            </a:r>
          </a:p>
        </p:txBody>
      </p:sp>
      <p:sp>
        <p:nvSpPr>
          <p:cNvPr id="134163" name="Text Box 19"/>
          <p:cNvSpPr txBox="1">
            <a:spLocks noChangeArrowheads="1"/>
          </p:cNvSpPr>
          <p:nvPr/>
        </p:nvSpPr>
        <p:spPr bwMode="auto">
          <a:xfrm>
            <a:off x="6705600" y="3505200"/>
            <a:ext cx="2286000" cy="7143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a:latin typeface="Trebuchet MS" pitchFamily="34" charset="0"/>
              </a:rPr>
              <a:t>Experimental Data Base</a:t>
            </a:r>
          </a:p>
        </p:txBody>
      </p:sp>
      <p:sp>
        <p:nvSpPr>
          <p:cNvPr id="134164" name="Line 20"/>
          <p:cNvSpPr>
            <a:spLocks noChangeShapeType="1"/>
          </p:cNvSpPr>
          <p:nvPr/>
        </p:nvSpPr>
        <p:spPr bwMode="auto">
          <a:xfrm flipV="1">
            <a:off x="4343400" y="4191000"/>
            <a:ext cx="0" cy="1016000"/>
          </a:xfrm>
          <a:prstGeom prst="line">
            <a:avLst/>
          </a:prstGeom>
          <a:noFill/>
          <a:ln w="254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65" name="Line 21"/>
          <p:cNvSpPr>
            <a:spLocks noChangeShapeType="1"/>
          </p:cNvSpPr>
          <p:nvPr/>
        </p:nvSpPr>
        <p:spPr bwMode="auto">
          <a:xfrm>
            <a:off x="4648200" y="4191000"/>
            <a:ext cx="0" cy="1016000"/>
          </a:xfrm>
          <a:prstGeom prst="line">
            <a:avLst/>
          </a:prstGeom>
          <a:noFill/>
          <a:ln w="25400">
            <a:solidFill>
              <a:srgbClr val="0000FF"/>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66" name="Line 22"/>
          <p:cNvSpPr>
            <a:spLocks noChangeShapeType="1"/>
          </p:cNvSpPr>
          <p:nvPr/>
        </p:nvSpPr>
        <p:spPr bwMode="auto">
          <a:xfrm flipH="1">
            <a:off x="5410200" y="2133600"/>
            <a:ext cx="685800" cy="582613"/>
          </a:xfrm>
          <a:prstGeom prst="line">
            <a:avLst/>
          </a:prstGeom>
          <a:noFill/>
          <a:ln w="254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67" name="Line 23"/>
          <p:cNvSpPr>
            <a:spLocks noChangeShapeType="1"/>
          </p:cNvSpPr>
          <p:nvPr/>
        </p:nvSpPr>
        <p:spPr bwMode="auto">
          <a:xfrm flipV="1">
            <a:off x="5562600" y="2362200"/>
            <a:ext cx="685800" cy="595313"/>
          </a:xfrm>
          <a:prstGeom prst="line">
            <a:avLst/>
          </a:prstGeom>
          <a:noFill/>
          <a:ln w="25400">
            <a:solidFill>
              <a:srgbClr val="0000FF"/>
            </a:solidFill>
            <a:round/>
            <a:headEnd type="none" w="sm"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68" name="Text Box 24"/>
          <p:cNvSpPr txBox="1">
            <a:spLocks noChangeArrowheads="1"/>
          </p:cNvSpPr>
          <p:nvPr/>
        </p:nvSpPr>
        <p:spPr bwMode="auto">
          <a:xfrm>
            <a:off x="4419600" y="1833563"/>
            <a:ext cx="175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800" b="1">
                <a:solidFill>
                  <a:srgbClr val="FF3300"/>
                </a:solidFill>
                <a:latin typeface="Trebuchet MS" pitchFamily="34" charset="0"/>
              </a:rPr>
              <a:t>Requirements (CPU…)</a:t>
            </a:r>
          </a:p>
        </p:txBody>
      </p:sp>
      <p:sp>
        <p:nvSpPr>
          <p:cNvPr id="134169" name="Text Box 25"/>
          <p:cNvSpPr txBox="1">
            <a:spLocks noChangeArrowheads="1"/>
          </p:cNvSpPr>
          <p:nvPr/>
        </p:nvSpPr>
        <p:spPr bwMode="auto">
          <a:xfrm>
            <a:off x="5791200" y="2555875"/>
            <a:ext cx="1905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800" b="1">
                <a:solidFill>
                  <a:schemeClr val="accent2"/>
                </a:solidFill>
                <a:latin typeface="Trebuchet MS" pitchFamily="34" charset="0"/>
              </a:rPr>
              <a:t>Tests of methodologies</a:t>
            </a:r>
          </a:p>
        </p:txBody>
      </p:sp>
      <p:sp>
        <p:nvSpPr>
          <p:cNvPr id="134170" name="Text Box 26"/>
          <p:cNvSpPr txBox="1">
            <a:spLocks noChangeArrowheads="1"/>
          </p:cNvSpPr>
          <p:nvPr/>
        </p:nvSpPr>
        <p:spPr bwMode="auto">
          <a:xfrm>
            <a:off x="2743200" y="25908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800" b="1">
                <a:solidFill>
                  <a:srgbClr val="FF3300"/>
                </a:solidFill>
                <a:latin typeface="Trebuchet MS" pitchFamily="34" charset="0"/>
              </a:rPr>
              <a:t>Models</a:t>
            </a:r>
          </a:p>
        </p:txBody>
      </p:sp>
      <p:sp>
        <p:nvSpPr>
          <p:cNvPr id="134171" name="Text Box 27"/>
          <p:cNvSpPr txBox="1">
            <a:spLocks noChangeArrowheads="1"/>
          </p:cNvSpPr>
          <p:nvPr/>
        </p:nvSpPr>
        <p:spPr bwMode="auto">
          <a:xfrm>
            <a:off x="2667000" y="33528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800" b="1">
                <a:solidFill>
                  <a:srgbClr val="FF3300"/>
                </a:solidFill>
                <a:latin typeface="Trebuchet MS" pitchFamily="34" charset="0"/>
              </a:rPr>
              <a:t>Models</a:t>
            </a:r>
          </a:p>
        </p:txBody>
      </p:sp>
      <p:sp>
        <p:nvSpPr>
          <p:cNvPr id="134172" name="Text Box 28"/>
          <p:cNvSpPr txBox="1">
            <a:spLocks noChangeArrowheads="1"/>
          </p:cNvSpPr>
          <p:nvPr/>
        </p:nvSpPr>
        <p:spPr bwMode="auto">
          <a:xfrm>
            <a:off x="3124200" y="4648200"/>
            <a:ext cx="13716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85000"/>
              </a:lnSpc>
              <a:spcBef>
                <a:spcPct val="25000"/>
              </a:spcBef>
            </a:pPr>
            <a:r>
              <a:rPr lang="fr-FR" sz="1800" b="1">
                <a:solidFill>
                  <a:srgbClr val="FF3300"/>
                </a:solidFill>
                <a:latin typeface="Trebuchet MS" pitchFamily="34" charset="0"/>
              </a:rPr>
              <a:t>Develop. priorities</a:t>
            </a:r>
          </a:p>
        </p:txBody>
      </p:sp>
      <p:sp>
        <p:nvSpPr>
          <p:cNvPr id="134173" name="Text Box 29"/>
          <p:cNvSpPr txBox="1">
            <a:spLocks noChangeArrowheads="1"/>
          </p:cNvSpPr>
          <p:nvPr/>
        </p:nvSpPr>
        <p:spPr bwMode="auto">
          <a:xfrm>
            <a:off x="4648200" y="4648200"/>
            <a:ext cx="2286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eaLnBrk="1" hangingPunct="1">
              <a:spcBef>
                <a:spcPct val="50000"/>
              </a:spcBef>
            </a:pPr>
            <a:r>
              <a:rPr lang="fr-FR" sz="1800" b="1">
                <a:solidFill>
                  <a:schemeClr val="accent2"/>
                </a:solidFill>
                <a:latin typeface="Trebuchet MS" pitchFamily="34" charset="0"/>
              </a:rPr>
              <a:t>Position / State of the Art  </a:t>
            </a:r>
          </a:p>
        </p:txBody>
      </p:sp>
      <p:sp>
        <p:nvSpPr>
          <p:cNvPr id="134174" name="Line 30"/>
          <p:cNvSpPr>
            <a:spLocks noChangeShapeType="1"/>
          </p:cNvSpPr>
          <p:nvPr/>
        </p:nvSpPr>
        <p:spPr bwMode="auto">
          <a:xfrm>
            <a:off x="5410200" y="3657600"/>
            <a:ext cx="1295400" cy="228600"/>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75" name="Text Box 31"/>
          <p:cNvSpPr txBox="1">
            <a:spLocks noChangeArrowheads="1"/>
          </p:cNvSpPr>
          <p:nvPr/>
        </p:nvSpPr>
        <p:spPr bwMode="auto">
          <a:xfrm>
            <a:off x="5029200" y="3810000"/>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800" b="1">
                <a:latin typeface="Trebuchet MS" pitchFamily="34" charset="0"/>
              </a:rPr>
              <a:t>Qualification</a:t>
            </a:r>
          </a:p>
        </p:txBody>
      </p:sp>
      <p:grpSp>
        <p:nvGrpSpPr>
          <p:cNvPr id="134189" name="Group 45"/>
          <p:cNvGrpSpPr>
            <a:grpSpLocks/>
          </p:cNvGrpSpPr>
          <p:nvPr/>
        </p:nvGrpSpPr>
        <p:grpSpPr bwMode="auto">
          <a:xfrm>
            <a:off x="304800" y="1600200"/>
            <a:ext cx="2971800" cy="4725988"/>
            <a:chOff x="192" y="1008"/>
            <a:chExt cx="1872" cy="2977"/>
          </a:xfrm>
        </p:grpSpPr>
        <p:grpSp>
          <p:nvGrpSpPr>
            <p:cNvPr id="134182" name="Group 38"/>
            <p:cNvGrpSpPr>
              <a:grpSpLocks/>
            </p:cNvGrpSpPr>
            <p:nvPr/>
          </p:nvGrpSpPr>
          <p:grpSpPr bwMode="auto">
            <a:xfrm>
              <a:off x="192" y="3216"/>
              <a:ext cx="1872" cy="769"/>
              <a:chOff x="192" y="3216"/>
              <a:chExt cx="1872" cy="769"/>
            </a:xfrm>
          </p:grpSpPr>
          <p:sp>
            <p:nvSpPr>
              <p:cNvPr id="134176" name="Rectangle 32"/>
              <p:cNvSpPr>
                <a:spLocks noChangeArrowheads="1"/>
              </p:cNvSpPr>
              <p:nvPr/>
            </p:nvSpPr>
            <p:spPr bwMode="auto">
              <a:xfrm>
                <a:off x="192" y="3556"/>
                <a:ext cx="1872" cy="429"/>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90000"/>
                  </a:lnSpc>
                  <a:spcBef>
                    <a:spcPts val="2200"/>
                  </a:spcBef>
                  <a:buClr>
                    <a:schemeClr val="accent2"/>
                  </a:buClr>
                  <a:buSzPct val="75000"/>
                  <a:buFont typeface="Wingdings" pitchFamily="2" charset="2"/>
                  <a:buNone/>
                </a:pPr>
                <a:r>
                  <a:rPr lang="en-GB" sz="1400" b="1"/>
                  <a:t> Resolution of still pending questions that are important for safety</a:t>
                </a:r>
                <a:endParaRPr lang="fr-FR" sz="2600"/>
              </a:p>
            </p:txBody>
          </p:sp>
          <p:sp>
            <p:nvSpPr>
              <p:cNvPr id="134181" name="Line 37"/>
              <p:cNvSpPr>
                <a:spLocks noChangeShapeType="1"/>
              </p:cNvSpPr>
              <p:nvPr/>
            </p:nvSpPr>
            <p:spPr bwMode="auto">
              <a:xfrm rot="5519319" flipH="1">
                <a:off x="961" y="3359"/>
                <a:ext cx="288" cy="1"/>
              </a:xfrm>
              <a:prstGeom prst="line">
                <a:avLst/>
              </a:prstGeom>
              <a:noFill/>
              <a:ln w="635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34184" name="Rectangle 40"/>
            <p:cNvSpPr>
              <a:spLocks noChangeArrowheads="1"/>
            </p:cNvSpPr>
            <p:nvPr/>
          </p:nvSpPr>
          <p:spPr bwMode="auto">
            <a:xfrm>
              <a:off x="480" y="1008"/>
              <a:ext cx="1440" cy="2256"/>
            </a:xfrm>
            <a:prstGeom prst="rect">
              <a:avLst/>
            </a:prstGeom>
            <a:noFill/>
            <a:ln w="38100">
              <a:solidFill>
                <a:srgbClr val="FF0000"/>
              </a:solidFill>
              <a:prstDash val="dash"/>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nvGrpSpPr>
          <p:cNvPr id="134190" name="Group 46"/>
          <p:cNvGrpSpPr>
            <a:grpSpLocks/>
          </p:cNvGrpSpPr>
          <p:nvPr/>
        </p:nvGrpSpPr>
        <p:grpSpPr bwMode="auto">
          <a:xfrm>
            <a:off x="3581400" y="5273675"/>
            <a:ext cx="6019800" cy="1431925"/>
            <a:chOff x="2256" y="3312"/>
            <a:chExt cx="3792" cy="528"/>
          </a:xfrm>
        </p:grpSpPr>
        <p:grpSp>
          <p:nvGrpSpPr>
            <p:cNvPr id="134183" name="Group 39"/>
            <p:cNvGrpSpPr>
              <a:grpSpLocks/>
            </p:cNvGrpSpPr>
            <p:nvPr/>
          </p:nvGrpSpPr>
          <p:grpSpPr bwMode="auto">
            <a:xfrm>
              <a:off x="3456" y="3414"/>
              <a:ext cx="2592" cy="322"/>
              <a:chOff x="3456" y="3414"/>
              <a:chExt cx="2592" cy="322"/>
            </a:xfrm>
          </p:grpSpPr>
          <p:sp>
            <p:nvSpPr>
              <p:cNvPr id="134179" name="Rectangle 35"/>
              <p:cNvSpPr>
                <a:spLocks noChangeArrowheads="1"/>
              </p:cNvSpPr>
              <p:nvPr/>
            </p:nvSpPr>
            <p:spPr bwMode="auto">
              <a:xfrm>
                <a:off x="3744" y="3414"/>
                <a:ext cx="2304" cy="322"/>
              </a:xfrm>
              <a:prstGeom prst="rect">
                <a:avLst/>
              </a:prstGeom>
              <a:solidFill>
                <a:srgbClr val="FFFF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lnSpc>
                    <a:spcPct val="90000"/>
                  </a:lnSpc>
                  <a:spcBef>
                    <a:spcPts val="2188"/>
                  </a:spcBef>
                  <a:buClr>
                    <a:schemeClr val="accent2"/>
                  </a:buClr>
                  <a:buSzPct val="75000"/>
                  <a:buFont typeface="Wingdings" pitchFamily="2" charset="2"/>
                  <a:buNone/>
                </a:pPr>
                <a:r>
                  <a:rPr lang="en-GB" sz="1400"/>
                  <a:t> </a:t>
                </a:r>
                <a:r>
                  <a:rPr lang="en-GB" sz="1400" b="1"/>
                  <a:t>Definition of a reference plan on research priorities, periodically updated (1st version = EURSAFE PIRT conclusions)</a:t>
                </a:r>
                <a:endParaRPr lang="fr-FR" sz="1400" b="1"/>
              </a:p>
            </p:txBody>
          </p:sp>
          <p:sp>
            <p:nvSpPr>
              <p:cNvPr id="134180" name="Line 36"/>
              <p:cNvSpPr>
                <a:spLocks noChangeShapeType="1"/>
              </p:cNvSpPr>
              <p:nvPr/>
            </p:nvSpPr>
            <p:spPr bwMode="auto">
              <a:xfrm flipH="1">
                <a:off x="3456" y="3552"/>
                <a:ext cx="288" cy="0"/>
              </a:xfrm>
              <a:prstGeom prst="line">
                <a:avLst/>
              </a:prstGeom>
              <a:noFill/>
              <a:ln w="635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34185" name="Rectangle 41"/>
            <p:cNvSpPr>
              <a:spLocks noChangeArrowheads="1"/>
            </p:cNvSpPr>
            <p:nvPr/>
          </p:nvSpPr>
          <p:spPr bwMode="auto">
            <a:xfrm>
              <a:off x="2256" y="3312"/>
              <a:ext cx="1200" cy="528"/>
            </a:xfrm>
            <a:prstGeom prst="rect">
              <a:avLst/>
            </a:prstGeom>
            <a:noFill/>
            <a:ln w="38100">
              <a:solidFill>
                <a:srgbClr val="FF0000"/>
              </a:solidFill>
              <a:prstDash val="dash"/>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4189"/>
                                        </p:tgtEl>
                                        <p:attrNameLst>
                                          <p:attrName>style.visibility</p:attrName>
                                        </p:attrNameLst>
                                      </p:cBhvr>
                                      <p:to>
                                        <p:strVal val="visible"/>
                                      </p:to>
                                    </p:set>
                                    <p:anim calcmode="lin" valueType="num">
                                      <p:cBhvr additive="base">
                                        <p:cTn id="7" dur="500" fill="hold"/>
                                        <p:tgtEl>
                                          <p:spTgt spid="134189"/>
                                        </p:tgtEl>
                                        <p:attrNameLst>
                                          <p:attrName>ppt_x</p:attrName>
                                        </p:attrNameLst>
                                      </p:cBhvr>
                                      <p:tavLst>
                                        <p:tav tm="0">
                                          <p:val>
                                            <p:strVal val="0-#ppt_w/2"/>
                                          </p:val>
                                        </p:tav>
                                        <p:tav tm="100000">
                                          <p:val>
                                            <p:strVal val="#ppt_x"/>
                                          </p:val>
                                        </p:tav>
                                      </p:tavLst>
                                    </p:anim>
                                    <p:anim calcmode="lin" valueType="num">
                                      <p:cBhvr additive="base">
                                        <p:cTn id="8" dur="500" fill="hold"/>
                                        <p:tgtEl>
                                          <p:spTgt spid="13418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4190"/>
                                        </p:tgtEl>
                                        <p:attrNameLst>
                                          <p:attrName>style.visibility</p:attrName>
                                        </p:attrNameLst>
                                      </p:cBhvr>
                                      <p:to>
                                        <p:strVal val="visible"/>
                                      </p:to>
                                    </p:set>
                                    <p:anim calcmode="lin" valueType="num">
                                      <p:cBhvr additive="base">
                                        <p:cTn id="13" dur="500" fill="hold"/>
                                        <p:tgtEl>
                                          <p:spTgt spid="134190"/>
                                        </p:tgtEl>
                                        <p:attrNameLst>
                                          <p:attrName>ppt_x</p:attrName>
                                        </p:attrNameLst>
                                      </p:cBhvr>
                                      <p:tavLst>
                                        <p:tav tm="0">
                                          <p:val>
                                            <p:strVal val="0-#ppt_w/2"/>
                                          </p:val>
                                        </p:tav>
                                        <p:tav tm="100000">
                                          <p:val>
                                            <p:strVal val="#ppt_x"/>
                                          </p:val>
                                        </p:tav>
                                      </p:tavLst>
                                    </p:anim>
                                    <p:anim calcmode="lin" valueType="num">
                                      <p:cBhvr additive="base">
                                        <p:cTn id="14" dur="500" fill="hold"/>
                                        <p:tgtEl>
                                          <p:spTgt spid="1341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A76E5CA6-FC07-4A21-97C3-98195A8BA211}" type="slidenum">
              <a:rPr lang="en-US"/>
              <a:pPr/>
              <a:t>5</a:t>
            </a:fld>
            <a:endParaRPr lang="en-US"/>
          </a:p>
        </p:txBody>
      </p:sp>
      <p:sp>
        <p:nvSpPr>
          <p:cNvPr id="130051" name="Rectangle 3"/>
          <p:cNvSpPr>
            <a:spLocks noChangeArrowheads="1"/>
          </p:cNvSpPr>
          <p:nvPr/>
        </p:nvSpPr>
        <p:spPr bwMode="auto">
          <a:xfrm>
            <a:off x="838200" y="1295400"/>
            <a:ext cx="883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58775" indent="-358775" algn="just" defTabSz="957263">
              <a:lnSpc>
                <a:spcPct val="95000"/>
              </a:lnSpc>
              <a:spcBef>
                <a:spcPct val="45000"/>
              </a:spcBef>
              <a:buClr>
                <a:schemeClr val="accent2"/>
              </a:buClr>
              <a:buSzPct val="75000"/>
              <a:buFont typeface="Wingdings" pitchFamily="2" charset="2"/>
              <a:buChar char="l"/>
            </a:pPr>
            <a:r>
              <a:rPr lang="en-GB" sz="1800">
                <a:cs typeface="Arial" charset="0"/>
              </a:rPr>
              <a:t>Modalities of interaction between CEG-SAM and EC-SARNET are defined in document entitled “Interaction between EC-SARNET and CEG SAM activities”, endorsed by the CEG-SAM at its 7</a:t>
            </a:r>
            <a:r>
              <a:rPr lang="en-GB" sz="1800" baseline="30000">
                <a:cs typeface="Arial" charset="0"/>
              </a:rPr>
              <a:t>th</a:t>
            </a:r>
            <a:r>
              <a:rPr lang="en-GB" sz="1800">
                <a:cs typeface="Arial" charset="0"/>
              </a:rPr>
              <a:t> meeting in Cologne on February 28</a:t>
            </a:r>
            <a:r>
              <a:rPr lang="en-GB" sz="1800" baseline="30000">
                <a:cs typeface="Arial" charset="0"/>
              </a:rPr>
              <a:t>th</a:t>
            </a:r>
            <a:r>
              <a:rPr lang="en-GB" sz="1800">
                <a:cs typeface="Arial" charset="0"/>
              </a:rPr>
              <a:t> - March 1</a:t>
            </a:r>
            <a:r>
              <a:rPr lang="en-GB" sz="1800" baseline="30000">
                <a:cs typeface="Arial" charset="0"/>
              </a:rPr>
              <a:t>st</a:t>
            </a:r>
            <a:r>
              <a:rPr lang="en-GB" sz="1800">
                <a:cs typeface="Arial" charset="0"/>
              </a:rPr>
              <a:t>, 2005 and by the EC-SARNET Governing Board on 18 March 2005 in Paris</a:t>
            </a:r>
          </a:p>
          <a:p>
            <a:pPr marL="358775" indent="-358775" algn="just" defTabSz="957263">
              <a:lnSpc>
                <a:spcPct val="95000"/>
              </a:lnSpc>
              <a:spcBef>
                <a:spcPct val="45000"/>
              </a:spcBef>
              <a:buClr>
                <a:schemeClr val="accent2"/>
              </a:buClr>
              <a:buSzPct val="75000"/>
              <a:buFont typeface="Wingdings" pitchFamily="2" charset="2"/>
              <a:buChar char="l"/>
            </a:pPr>
            <a:endParaRPr lang="en-GB" sz="1800">
              <a:cs typeface="Arial" charset="0"/>
            </a:endParaRPr>
          </a:p>
          <a:p>
            <a:pPr marL="358775" indent="-358775" algn="just" defTabSz="957263">
              <a:lnSpc>
                <a:spcPct val="95000"/>
              </a:lnSpc>
              <a:spcBef>
                <a:spcPct val="45000"/>
              </a:spcBef>
              <a:buClr>
                <a:schemeClr val="accent2"/>
              </a:buClr>
              <a:buSzPct val="75000"/>
              <a:buFont typeface="Wingdings" pitchFamily="2" charset="2"/>
              <a:buChar char="l"/>
            </a:pPr>
            <a:r>
              <a:rPr lang="en-GB" sz="1800">
                <a:cs typeface="Arial" charset="0"/>
              </a:rPr>
              <a:t>ISTC Project proposals are transmitted by CEG-SAM to SARNET topical coordinators in charge of the concerned field (CORIUM, CONTAINMENT and/or SOURCE TERM)</a:t>
            </a:r>
          </a:p>
          <a:p>
            <a:pPr marL="777875" lvl="1" indent="-298450" algn="just" defTabSz="957263">
              <a:lnSpc>
                <a:spcPct val="95000"/>
              </a:lnSpc>
              <a:spcBef>
                <a:spcPct val="45000"/>
              </a:spcBef>
              <a:buClr>
                <a:schemeClr val="accent2"/>
              </a:buClr>
              <a:buSzPct val="75000"/>
              <a:buFont typeface="Arial" charset="0"/>
              <a:buChar char="–"/>
            </a:pPr>
            <a:r>
              <a:rPr lang="en-GB" sz="1600">
                <a:solidFill>
                  <a:srgbClr val="FF3300"/>
                </a:solidFill>
                <a:cs typeface="Arial" charset="0"/>
              </a:rPr>
              <a:t>EVAN project proposal sent by P. Hoffman (secretary CEG-SAM) to T. Haste (SARNET SOURCE TERM Topical coordinator)</a:t>
            </a:r>
            <a:r>
              <a:rPr lang="en-GB" sz="1600">
                <a:cs typeface="Arial" charset="0"/>
              </a:rPr>
              <a:t> </a:t>
            </a:r>
          </a:p>
          <a:p>
            <a:pPr marL="777875" lvl="1" indent="-298450" algn="just" defTabSz="957263">
              <a:lnSpc>
                <a:spcPct val="95000"/>
              </a:lnSpc>
              <a:spcBef>
                <a:spcPct val="45000"/>
              </a:spcBef>
              <a:buClr>
                <a:schemeClr val="accent2"/>
              </a:buClr>
              <a:buSzPct val="75000"/>
              <a:buFont typeface="Arial" charset="0"/>
              <a:buChar char="–"/>
            </a:pPr>
            <a:r>
              <a:rPr lang="en-GB" sz="1600">
                <a:solidFill>
                  <a:srgbClr val="FF3300"/>
                </a:solidFill>
                <a:cs typeface="Arial" charset="0"/>
              </a:rPr>
              <a:t>INVECOR and PARAMETER  project proposals received by J.M. Bonnet (SARNET CORIUM Topical coordinator)</a:t>
            </a:r>
            <a:endParaRPr lang="en-GB" sz="1600">
              <a:cs typeface="Arial" charset="0"/>
            </a:endParaRPr>
          </a:p>
        </p:txBody>
      </p:sp>
      <p:sp>
        <p:nvSpPr>
          <p:cNvPr id="130052" name="Rectangle 4"/>
          <p:cNvSpPr>
            <a:spLocks noChangeArrowheads="1"/>
          </p:cNvSpPr>
          <p:nvPr/>
        </p:nvSpPr>
        <p:spPr bwMode="auto">
          <a:xfrm>
            <a:off x="2438400" y="0"/>
            <a:ext cx="57150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defTabSz="1271588">
              <a:spcBef>
                <a:spcPts val="1363"/>
              </a:spcBef>
            </a:pPr>
            <a:r>
              <a:rPr lang="en-GB" sz="2400" b="1">
                <a:solidFill>
                  <a:schemeClr val="tx2"/>
                </a:solidFill>
              </a:rPr>
              <a:t>Links with ISTC Programmes and </a:t>
            </a:r>
            <a:br>
              <a:rPr lang="en-GB" sz="2400" b="1">
                <a:solidFill>
                  <a:schemeClr val="tx2"/>
                </a:solidFill>
              </a:rPr>
            </a:br>
            <a:r>
              <a:rPr lang="en-GB" sz="2400" b="1">
                <a:solidFill>
                  <a:schemeClr val="tx2"/>
                </a:solidFill>
              </a:rPr>
              <a:t>CEG-SAM (1/2)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21F1634D-DB2E-49F0-BE95-55C90DEE3FA7}" type="slidenum">
              <a:rPr lang="en-US"/>
              <a:pPr/>
              <a:t>6</a:t>
            </a:fld>
            <a:endParaRPr lang="en-US"/>
          </a:p>
        </p:txBody>
      </p:sp>
      <p:sp>
        <p:nvSpPr>
          <p:cNvPr id="138242" name="Rectangle 2"/>
          <p:cNvSpPr>
            <a:spLocks noGrp="1" noChangeArrowheads="1"/>
          </p:cNvSpPr>
          <p:nvPr>
            <p:ph type="title"/>
          </p:nvPr>
        </p:nvSpPr>
        <p:spPr>
          <a:xfrm>
            <a:off x="2438400" y="0"/>
            <a:ext cx="5715000" cy="831850"/>
          </a:xfrm>
        </p:spPr>
        <p:txBody>
          <a:bodyPr/>
          <a:lstStyle/>
          <a:p>
            <a:pPr algn="ctr"/>
            <a:r>
              <a:rPr lang="en-GB"/>
              <a:t>Links with ISTC Programmes and </a:t>
            </a:r>
            <a:br>
              <a:rPr lang="en-GB"/>
            </a:br>
            <a:r>
              <a:rPr lang="en-GB"/>
              <a:t>CEG-SAM (2/2)</a:t>
            </a:r>
          </a:p>
        </p:txBody>
      </p:sp>
      <p:sp>
        <p:nvSpPr>
          <p:cNvPr id="138243" name="Rectangle 3"/>
          <p:cNvSpPr>
            <a:spLocks noChangeArrowheads="1"/>
          </p:cNvSpPr>
          <p:nvPr/>
        </p:nvSpPr>
        <p:spPr bwMode="auto">
          <a:xfrm>
            <a:off x="762000" y="762000"/>
            <a:ext cx="883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58775" indent="-358775" algn="just" defTabSz="957263">
              <a:lnSpc>
                <a:spcPct val="95000"/>
              </a:lnSpc>
              <a:spcBef>
                <a:spcPct val="45000"/>
              </a:spcBef>
              <a:buClr>
                <a:schemeClr val="accent2"/>
              </a:buClr>
              <a:buSzPct val="75000"/>
              <a:buFont typeface="Wingdings" pitchFamily="2" charset="2"/>
              <a:buChar char="l"/>
            </a:pPr>
            <a:endParaRPr lang="en-GB" sz="1800">
              <a:cs typeface="Arial" charset="0"/>
            </a:endParaRPr>
          </a:p>
          <a:p>
            <a:pPr marL="358775" indent="-358775" algn="just" defTabSz="957263">
              <a:lnSpc>
                <a:spcPct val="95000"/>
              </a:lnSpc>
              <a:spcBef>
                <a:spcPct val="45000"/>
              </a:spcBef>
              <a:buClr>
                <a:schemeClr val="accent2"/>
              </a:buClr>
              <a:buSzPct val="75000"/>
              <a:buFont typeface="Wingdings" pitchFamily="2" charset="2"/>
              <a:buChar char="l"/>
            </a:pPr>
            <a:r>
              <a:rPr lang="en-GB" sz="1800">
                <a:cs typeface="Arial" charset="0"/>
              </a:rPr>
              <a:t>Concerned SARNET topical coordinator organises consultation among SARNET members and prepares technical advice for CEG-SAM . </a:t>
            </a:r>
            <a:r>
              <a:rPr lang="en-GB" sz="1800" i="1" u="sng"/>
              <a:t>Example :</a:t>
            </a:r>
            <a:r>
              <a:rPr lang="en-GB" sz="1800">
                <a:solidFill>
                  <a:srgbClr val="FF3300"/>
                </a:solidFill>
              </a:rPr>
              <a:t> </a:t>
            </a:r>
          </a:p>
          <a:p>
            <a:pPr marL="777875" lvl="1" indent="-298450" algn="just" defTabSz="957263">
              <a:lnSpc>
                <a:spcPct val="95000"/>
              </a:lnSpc>
              <a:spcBef>
                <a:spcPct val="45000"/>
              </a:spcBef>
              <a:buClr>
                <a:schemeClr val="accent2"/>
              </a:buClr>
              <a:buSzPct val="75000"/>
              <a:buFont typeface="Arial" charset="0"/>
              <a:buChar char="–"/>
            </a:pPr>
            <a:r>
              <a:rPr lang="en-GB" sz="1600">
                <a:solidFill>
                  <a:srgbClr val="FF3300"/>
                </a:solidFill>
              </a:rPr>
              <a:t>EVAN proposal received for review in mid-December 2005, it has been placed on ACT and comments from ST members invited ; placed as an agenda item at </a:t>
            </a:r>
            <a:r>
              <a:rPr lang="en-US" sz="1600">
                <a:solidFill>
                  <a:srgbClr val="FF3300"/>
                </a:solidFill>
              </a:rPr>
              <a:t>2</a:t>
            </a:r>
            <a:r>
              <a:rPr lang="en-US" sz="1600" baseline="30000">
                <a:solidFill>
                  <a:srgbClr val="FF3300"/>
                </a:solidFill>
              </a:rPr>
              <a:t>nd</a:t>
            </a:r>
            <a:r>
              <a:rPr lang="en-US" sz="1600">
                <a:solidFill>
                  <a:srgbClr val="FF3300"/>
                </a:solidFill>
              </a:rPr>
              <a:t> ST annual review meeting (1-2</a:t>
            </a:r>
            <a:r>
              <a:rPr lang="en-US" sz="1600" baseline="30000">
                <a:solidFill>
                  <a:srgbClr val="FF3300"/>
                </a:solidFill>
              </a:rPr>
              <a:t>nd</a:t>
            </a:r>
            <a:r>
              <a:rPr lang="en-US" sz="1600">
                <a:solidFill>
                  <a:srgbClr val="FF3300"/>
                </a:solidFill>
              </a:rPr>
              <a:t> Feb. 2006) </a:t>
            </a:r>
            <a:endParaRPr lang="en-GB" sz="1600">
              <a:solidFill>
                <a:srgbClr val="FF3300"/>
              </a:solidFill>
              <a:cs typeface="Arial" charset="0"/>
            </a:endParaRPr>
          </a:p>
          <a:p>
            <a:pPr marL="777875" lvl="1" indent="-298450" algn="just" defTabSz="957263">
              <a:lnSpc>
                <a:spcPct val="95000"/>
              </a:lnSpc>
              <a:spcBef>
                <a:spcPct val="45000"/>
              </a:spcBef>
              <a:buClr>
                <a:schemeClr val="accent2"/>
              </a:buClr>
              <a:buSzPct val="75000"/>
              <a:buFont typeface="Arial" charset="0"/>
              <a:buChar char="–"/>
            </a:pPr>
            <a:r>
              <a:rPr lang="en-US" sz="1600">
                <a:solidFill>
                  <a:srgbClr val="FF3300"/>
                </a:solidFill>
              </a:rPr>
              <a:t>No comment from partners up to the meeting ; at the 2</a:t>
            </a:r>
            <a:r>
              <a:rPr lang="en-US" sz="1600" baseline="30000">
                <a:solidFill>
                  <a:srgbClr val="FF3300"/>
                </a:solidFill>
              </a:rPr>
              <a:t>nd</a:t>
            </a:r>
            <a:r>
              <a:rPr lang="en-US" sz="1600">
                <a:solidFill>
                  <a:srgbClr val="FF3300"/>
                </a:solidFill>
              </a:rPr>
              <a:t> ST annual review meeting, </a:t>
            </a:r>
            <a:r>
              <a:rPr lang="en-GB" sz="1600">
                <a:solidFill>
                  <a:srgbClr val="FF3300"/>
                </a:solidFill>
                <a:cs typeface="Arial" charset="0"/>
              </a:rPr>
              <a:t>a </a:t>
            </a:r>
            <a:r>
              <a:rPr lang="fr-BE" sz="1600">
                <a:solidFill>
                  <a:srgbClr val="FF3300"/>
                </a:solidFill>
              </a:rPr>
              <a:t>description</a:t>
            </a:r>
            <a:r>
              <a:rPr lang="en-US" sz="1600">
                <a:solidFill>
                  <a:srgbClr val="FF3300"/>
                </a:solidFill>
              </a:rPr>
              <a:t> of the EVAN proposal (including introductory information on ISTC and overview of other ISTC projects) was given by D. Bottomley (ST member) ; only comments from CIEMAT expressed. They will be reported by DB to CEG-SAM.</a:t>
            </a:r>
          </a:p>
          <a:p>
            <a:pPr marL="777875" lvl="1" indent="-298450" algn="just" defTabSz="957263">
              <a:lnSpc>
                <a:spcPct val="95000"/>
              </a:lnSpc>
              <a:spcBef>
                <a:spcPct val="45000"/>
              </a:spcBef>
              <a:buClr>
                <a:schemeClr val="accent2"/>
              </a:buClr>
              <a:buSzPct val="75000"/>
              <a:buFont typeface="Arial" charset="0"/>
              <a:buChar char="–"/>
            </a:pPr>
            <a:r>
              <a:rPr lang="en-US" sz="1600">
                <a:solidFill>
                  <a:srgbClr val="FF3300"/>
                </a:solidFill>
              </a:rPr>
              <a:t>At the 2</a:t>
            </a:r>
            <a:r>
              <a:rPr lang="en-US" sz="1600" baseline="30000">
                <a:solidFill>
                  <a:srgbClr val="FF3300"/>
                </a:solidFill>
              </a:rPr>
              <a:t>nd</a:t>
            </a:r>
            <a:r>
              <a:rPr lang="en-US" sz="1600">
                <a:solidFill>
                  <a:srgbClr val="FF3300"/>
                </a:solidFill>
              </a:rPr>
              <a:t> ST annual review meeting, </a:t>
            </a:r>
            <a:r>
              <a:rPr lang="en-GB" sz="1600">
                <a:solidFill>
                  <a:srgbClr val="FF3300"/>
                </a:solidFill>
                <a:cs typeface="Arial" charset="0"/>
              </a:rPr>
              <a:t>a very </a:t>
            </a:r>
            <a:r>
              <a:rPr lang="fr-BE" sz="1600">
                <a:solidFill>
                  <a:srgbClr val="FF3300"/>
                </a:solidFill>
              </a:rPr>
              <a:t>brief description</a:t>
            </a:r>
            <a:r>
              <a:rPr lang="en-US" sz="1600">
                <a:solidFill>
                  <a:srgbClr val="FF3300"/>
                </a:solidFill>
              </a:rPr>
              <a:t> of VERONIKA proposal was also given by D. Bottomley (ST member)</a:t>
            </a:r>
          </a:p>
          <a:p>
            <a:pPr marL="777875" lvl="1" indent="-298450" algn="just" defTabSz="957263">
              <a:lnSpc>
                <a:spcPct val="95000"/>
              </a:lnSpc>
              <a:spcBef>
                <a:spcPct val="45000"/>
              </a:spcBef>
              <a:buClr>
                <a:schemeClr val="accent2"/>
              </a:buClr>
              <a:buSzPct val="75000"/>
              <a:buFont typeface="Arial" charset="0"/>
              <a:buChar char="–"/>
            </a:pPr>
            <a:r>
              <a:rPr lang="en-US" sz="1600">
                <a:solidFill>
                  <a:srgbClr val="FF3300"/>
                </a:solidFill>
              </a:rPr>
              <a:t>It has also been noticed that </a:t>
            </a:r>
            <a:r>
              <a:rPr lang="en-GB" sz="1600">
                <a:solidFill>
                  <a:srgbClr val="FF3300"/>
                </a:solidFill>
              </a:rPr>
              <a:t>ISTC 1648.2, may be relevant to FP release during reflood : ISTC web address given to ST members</a:t>
            </a:r>
            <a:endParaRPr lang="en-GB" sz="1600" i="1" u="sng">
              <a:solidFill>
                <a:schemeClr val="tx2"/>
              </a:solidFill>
            </a:endParaRPr>
          </a:p>
          <a:p>
            <a:pPr marL="358775" indent="-358775" algn="just" defTabSz="957263">
              <a:lnSpc>
                <a:spcPct val="95000"/>
              </a:lnSpc>
              <a:spcBef>
                <a:spcPct val="45000"/>
              </a:spcBef>
              <a:buClr>
                <a:schemeClr val="accent2"/>
              </a:buClr>
              <a:buSzPct val="75000"/>
              <a:buFont typeface="Wingdings" pitchFamily="2" charset="2"/>
              <a:buChar char="l"/>
            </a:pPr>
            <a:r>
              <a:rPr lang="en-GB" sz="1800">
                <a:cs typeface="Arial" charset="0"/>
              </a:rPr>
              <a:t>CEG-SAM considers SARNET advices as inputs to prepare recommendations to ISTC Governing Board</a:t>
            </a:r>
          </a:p>
          <a:p>
            <a:pPr marL="358775" indent="-358775" algn="just" defTabSz="957263">
              <a:lnSpc>
                <a:spcPct val="95000"/>
              </a:lnSpc>
              <a:spcBef>
                <a:spcPct val="45000"/>
              </a:spcBef>
              <a:buClr>
                <a:schemeClr val="accent2"/>
              </a:buClr>
              <a:buSzPct val="75000"/>
              <a:buFont typeface="Wingdings" pitchFamily="2" charset="2"/>
              <a:buNone/>
            </a:pPr>
            <a:endParaRPr lang="en-GB" sz="1800">
              <a:solidFill>
                <a:srgbClr val="FF3300"/>
              </a:solidFill>
              <a:cs typeface="Arial" charset="0"/>
            </a:endParaRPr>
          </a:p>
          <a:p>
            <a:pPr marL="777875" lvl="1" indent="-298450" algn="just" defTabSz="957263">
              <a:lnSpc>
                <a:spcPct val="95000"/>
              </a:lnSpc>
              <a:spcBef>
                <a:spcPct val="45000"/>
              </a:spcBef>
              <a:buClr>
                <a:schemeClr val="accent2"/>
              </a:buClr>
              <a:buSzPct val="75000"/>
              <a:buFont typeface="Arial" charset="0"/>
              <a:buNone/>
            </a:pPr>
            <a:r>
              <a:rPr lang="en-GB" sz="1600" i="1" u="sng">
                <a:solidFill>
                  <a:srgbClr val="FF3300"/>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D08E5654-1FF2-46CF-8DEA-2E0D44148B70}" type="slidenum">
              <a:rPr lang="en-US"/>
              <a:pPr/>
              <a:t>7</a:t>
            </a:fld>
            <a:endParaRPr lang="en-US"/>
          </a:p>
        </p:txBody>
      </p:sp>
      <p:sp>
        <p:nvSpPr>
          <p:cNvPr id="114690" name="Rectangle 2"/>
          <p:cNvSpPr>
            <a:spLocks noGrp="1" noChangeArrowheads="1"/>
          </p:cNvSpPr>
          <p:nvPr>
            <p:ph type="title"/>
          </p:nvPr>
        </p:nvSpPr>
        <p:spPr>
          <a:xfrm>
            <a:off x="2590800" y="152400"/>
            <a:ext cx="5334000" cy="831850"/>
          </a:xfrm>
        </p:spPr>
        <p:txBody>
          <a:bodyPr/>
          <a:lstStyle/>
          <a:p>
            <a:r>
              <a:rPr lang="en-GB" sz="2200"/>
              <a:t>Status on the SARP WP activities (1/3)</a:t>
            </a:r>
          </a:p>
        </p:txBody>
      </p:sp>
      <p:sp>
        <p:nvSpPr>
          <p:cNvPr id="114692" name="Rectangle 4"/>
          <p:cNvSpPr>
            <a:spLocks noChangeArrowheads="1"/>
          </p:cNvSpPr>
          <p:nvPr/>
        </p:nvSpPr>
        <p:spPr bwMode="auto">
          <a:xfrm>
            <a:off x="762000" y="990600"/>
            <a:ext cx="883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58775" indent="-358775" algn="just" defTabSz="957263">
              <a:lnSpc>
                <a:spcPct val="95000"/>
              </a:lnSpc>
              <a:spcBef>
                <a:spcPct val="45000"/>
              </a:spcBef>
              <a:buClr>
                <a:schemeClr val="accent2"/>
              </a:buClr>
              <a:buSzPct val="75000"/>
              <a:buFont typeface="Wingdings" pitchFamily="2" charset="2"/>
              <a:buChar char="l"/>
            </a:pPr>
            <a:r>
              <a:rPr lang="en-GB" sz="1800">
                <a:cs typeface="Arial" charset="0"/>
              </a:rPr>
              <a:t>1st review of SARP work (18 months period, presented at EMSAR – Nov.05):</a:t>
            </a:r>
          </a:p>
          <a:p>
            <a:pPr marL="777875" lvl="1" indent="-298450" algn="just" defTabSz="957263">
              <a:lnSpc>
                <a:spcPct val="95000"/>
              </a:lnSpc>
              <a:spcBef>
                <a:spcPct val="45000"/>
              </a:spcBef>
              <a:buClr>
                <a:schemeClr val="accent2"/>
              </a:buClr>
              <a:buSzPct val="75000"/>
              <a:buFont typeface="Arial" charset="0"/>
              <a:buChar char="–"/>
            </a:pPr>
            <a:r>
              <a:rPr lang="en-GB" sz="1600"/>
              <a:t>EURSAFE methodology has been proven as adequate</a:t>
            </a:r>
          </a:p>
          <a:p>
            <a:pPr marL="777875" lvl="1" indent="-298450" algn="just" defTabSz="957263">
              <a:lnSpc>
                <a:spcPct val="95000"/>
              </a:lnSpc>
              <a:spcBef>
                <a:spcPct val="45000"/>
              </a:spcBef>
              <a:buClr>
                <a:schemeClr val="accent2"/>
              </a:buClr>
              <a:buSzPct val="75000"/>
              <a:buFont typeface="Arial" charset="0"/>
              <a:buChar char="–"/>
            </a:pPr>
            <a:r>
              <a:rPr lang="en-GB" sz="1600">
                <a:cs typeface="Times New Roman" pitchFamily="18" charset="0"/>
              </a:rPr>
              <a:t>Most of the gaps are being closed by actions carried out by SARNET partners</a:t>
            </a:r>
          </a:p>
          <a:p>
            <a:pPr marL="777875" lvl="1" indent="-298450" algn="just" defTabSz="957263">
              <a:lnSpc>
                <a:spcPct val="95000"/>
              </a:lnSpc>
              <a:spcBef>
                <a:spcPct val="45000"/>
              </a:spcBef>
              <a:buClr>
                <a:schemeClr val="accent2"/>
              </a:buClr>
              <a:buSzPct val="75000"/>
              <a:buFont typeface="Arial" charset="0"/>
              <a:buChar char="–"/>
            </a:pPr>
            <a:r>
              <a:rPr lang="en-GB" sz="1600">
                <a:cs typeface="Times New Roman" pitchFamily="18" charset="0"/>
              </a:rPr>
              <a:t>A few gaps not covered by current (or to be initiated) R&amp;D activities have been already identified :</a:t>
            </a:r>
          </a:p>
          <a:p>
            <a:pPr marL="1196975" lvl="2" indent="-239713" defTabSz="957263">
              <a:lnSpc>
                <a:spcPct val="90000"/>
              </a:lnSpc>
              <a:spcBef>
                <a:spcPts val="1088"/>
              </a:spcBef>
              <a:buClr>
                <a:schemeClr val="accent2"/>
              </a:buClr>
              <a:buFont typeface="Wingdings" pitchFamily="2" charset="2"/>
              <a:buChar char="Ÿ"/>
            </a:pPr>
            <a:r>
              <a:rPr lang="en-GB" sz="1400">
                <a:cs typeface="Times New Roman" pitchFamily="18" charset="0"/>
              </a:rPr>
              <a:t>CORIUM : Coolability of particulate debris bed in case of reflooding – insufficient validation of existing models because of the lack of multi-D experimental data (ERI 1.2)</a:t>
            </a:r>
          </a:p>
          <a:p>
            <a:pPr marL="1196975" lvl="2" indent="-239713" defTabSz="957263">
              <a:lnSpc>
                <a:spcPct val="90000"/>
              </a:lnSpc>
              <a:spcBef>
                <a:spcPts val="1088"/>
              </a:spcBef>
              <a:buClr>
                <a:schemeClr val="accent2"/>
              </a:buClr>
              <a:buFont typeface="Wingdings" pitchFamily="2" charset="2"/>
              <a:buChar char="Ÿ"/>
            </a:pPr>
            <a:r>
              <a:rPr lang="en-GB" sz="1400">
                <a:cs typeface="Times New Roman" pitchFamily="18" charset="0"/>
              </a:rPr>
              <a:t>CORIUM : Integrity of RCS, distribution of decay heat, containment bypass (ERI 1.5.)</a:t>
            </a:r>
          </a:p>
          <a:p>
            <a:pPr marL="1196975" lvl="2" indent="-239713" defTabSz="957263">
              <a:lnSpc>
                <a:spcPct val="90000"/>
              </a:lnSpc>
              <a:spcBef>
                <a:spcPts val="1088"/>
              </a:spcBef>
              <a:buClr>
                <a:schemeClr val="accent2"/>
              </a:buClr>
              <a:buFont typeface="Wingdings" pitchFamily="2" charset="2"/>
              <a:buChar char="Ÿ"/>
            </a:pPr>
            <a:r>
              <a:rPr lang="en-GB" sz="1400">
                <a:cs typeface="Times New Roman" pitchFamily="18" charset="0"/>
              </a:rPr>
              <a:t>CORIUM : Ex vessel corium coolability – scale effects  not  adequately addressed (ERI 2.2 &amp; 2.4)</a:t>
            </a:r>
          </a:p>
          <a:p>
            <a:pPr marL="1196975" lvl="2" indent="-239713" defTabSz="957263">
              <a:lnSpc>
                <a:spcPct val="90000"/>
              </a:lnSpc>
              <a:spcBef>
                <a:spcPts val="1088"/>
              </a:spcBef>
              <a:buClr>
                <a:schemeClr val="accent2"/>
              </a:buClr>
              <a:buFont typeface="Wingdings" pitchFamily="2" charset="2"/>
              <a:buChar char="Ÿ"/>
            </a:pPr>
            <a:r>
              <a:rPr lang="en-GB" sz="1400">
                <a:cs typeface="Times New Roman" pitchFamily="18" charset="0"/>
              </a:rPr>
              <a:t>CONTAINMENT : Dynamic and static behaviour of containment, crack formation, FP leakage (ERI 3.5.)</a:t>
            </a:r>
          </a:p>
          <a:p>
            <a:pPr marL="1196975" lvl="2" indent="-239713" defTabSz="957263">
              <a:lnSpc>
                <a:spcPct val="90000"/>
              </a:lnSpc>
              <a:spcBef>
                <a:spcPts val="1088"/>
              </a:spcBef>
              <a:buClr>
                <a:schemeClr val="accent2"/>
              </a:buClr>
              <a:buFont typeface="Wingdings" pitchFamily="2" charset="2"/>
              <a:buChar char="Ÿ"/>
            </a:pPr>
            <a:r>
              <a:rPr lang="en-GB" sz="1400">
                <a:cs typeface="Times New Roman" pitchFamily="18" charset="0"/>
              </a:rPr>
              <a:t>SOURCE TERM : Characterisation and quantification of fission product release during core reflooding – virtually no data on real irradiated fuel (ERI 5.5.)</a:t>
            </a:r>
          </a:p>
          <a:p>
            <a:pPr marL="777875" lvl="1" indent="-298450" algn="just" defTabSz="957263">
              <a:lnSpc>
                <a:spcPct val="95000"/>
              </a:lnSpc>
              <a:spcBef>
                <a:spcPct val="45000"/>
              </a:spcBef>
              <a:buClr>
                <a:schemeClr val="accent2"/>
              </a:buClr>
              <a:buSzPct val="75000"/>
              <a:buFont typeface="Arial" charset="0"/>
              <a:buChar char="–"/>
            </a:pPr>
            <a:r>
              <a:rPr lang="en-GB" sz="1600"/>
              <a:t>Up to now no resolved issue has been recognized</a:t>
            </a:r>
          </a:p>
          <a:p>
            <a:pPr marL="777875" lvl="1" indent="-298450" algn="just" defTabSz="957263">
              <a:lnSpc>
                <a:spcPct val="95000"/>
              </a:lnSpc>
              <a:spcBef>
                <a:spcPct val="45000"/>
              </a:spcBef>
              <a:buClr>
                <a:schemeClr val="accent2"/>
              </a:buClr>
              <a:buSzPct val="75000"/>
              <a:buFont typeface="Arial" charset="0"/>
              <a:buChar char="–"/>
            </a:pPr>
            <a:r>
              <a:rPr lang="en-GB" sz="1600"/>
              <a:t>A strategy has been developed to :</a:t>
            </a:r>
            <a:endParaRPr lang="en-GB" sz="1500"/>
          </a:p>
          <a:p>
            <a:pPr marL="1196975" lvl="2" indent="-239713" defTabSz="957263">
              <a:lnSpc>
                <a:spcPct val="90000"/>
              </a:lnSpc>
              <a:spcBef>
                <a:spcPts val="1088"/>
              </a:spcBef>
              <a:buClr>
                <a:schemeClr val="accent2"/>
              </a:buClr>
              <a:buFont typeface="Wingdings" pitchFamily="2" charset="2"/>
              <a:buChar char="Ÿ"/>
            </a:pPr>
            <a:r>
              <a:rPr lang="en-GB" sz="1400"/>
              <a:t>Close the issue</a:t>
            </a:r>
          </a:p>
          <a:p>
            <a:pPr marL="1196975" lvl="2" indent="-239713" defTabSz="957263">
              <a:lnSpc>
                <a:spcPct val="90000"/>
              </a:lnSpc>
              <a:spcBef>
                <a:spcPts val="1088"/>
              </a:spcBef>
              <a:buClr>
                <a:schemeClr val="accent2"/>
              </a:buClr>
              <a:buFont typeface="Wingdings" pitchFamily="2" charset="2"/>
              <a:buChar char="Ÿ"/>
            </a:pPr>
            <a:r>
              <a:rPr lang="en-GB" sz="1400"/>
              <a:t>Initiate reorientation of research items</a:t>
            </a:r>
            <a:endParaRPr lang="en-GB" sz="1400">
              <a:cs typeface="Times New Roman" pitchFamily="18" charset="0"/>
            </a:endParaRPr>
          </a:p>
          <a:p>
            <a:pPr marL="1196975" lvl="2" indent="-239713" defTabSz="957263">
              <a:lnSpc>
                <a:spcPct val="90000"/>
              </a:lnSpc>
              <a:spcBef>
                <a:spcPts val="1088"/>
              </a:spcBef>
              <a:buClr>
                <a:schemeClr val="accent2"/>
              </a:buClr>
              <a:buFont typeface="Wingdings" pitchFamily="2" charset="2"/>
              <a:buChar char="Ÿ"/>
            </a:pPr>
            <a:r>
              <a:rPr lang="en-GB" sz="1400"/>
              <a:t>Launch new research items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157404DA-4A24-41D4-B7C3-6D79DC68521A}" type="slidenum">
              <a:rPr lang="en-US"/>
              <a:pPr/>
              <a:t>8</a:t>
            </a:fld>
            <a:endParaRPr lang="en-US"/>
          </a:p>
        </p:txBody>
      </p:sp>
      <p:sp>
        <p:nvSpPr>
          <p:cNvPr id="139266" name="Rectangle 2"/>
          <p:cNvSpPr>
            <a:spLocks noGrp="1" noChangeArrowheads="1"/>
          </p:cNvSpPr>
          <p:nvPr>
            <p:ph type="title"/>
          </p:nvPr>
        </p:nvSpPr>
        <p:spPr>
          <a:xfrm>
            <a:off x="2590800" y="152400"/>
            <a:ext cx="5334000" cy="831850"/>
          </a:xfrm>
        </p:spPr>
        <p:txBody>
          <a:bodyPr/>
          <a:lstStyle/>
          <a:p>
            <a:r>
              <a:rPr lang="en-GB" sz="2200"/>
              <a:t>Status on the SARP WP activities (2/3)</a:t>
            </a:r>
          </a:p>
        </p:txBody>
      </p:sp>
      <p:sp>
        <p:nvSpPr>
          <p:cNvPr id="139267" name="Rectangle 3"/>
          <p:cNvSpPr>
            <a:spLocks noChangeArrowheads="1"/>
          </p:cNvSpPr>
          <p:nvPr/>
        </p:nvSpPr>
        <p:spPr bwMode="auto">
          <a:xfrm>
            <a:off x="762000" y="1143000"/>
            <a:ext cx="883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58775" indent="-358775" algn="just" defTabSz="957263">
              <a:lnSpc>
                <a:spcPct val="95000"/>
              </a:lnSpc>
              <a:spcBef>
                <a:spcPct val="45000"/>
              </a:spcBef>
              <a:buClr>
                <a:schemeClr val="accent2"/>
              </a:buClr>
              <a:buSzPct val="75000"/>
              <a:buFont typeface="Wingdings" pitchFamily="2" charset="2"/>
              <a:buChar char="l"/>
            </a:pPr>
            <a:r>
              <a:rPr lang="en-GB" sz="1800"/>
              <a:t>Outcomes of last SARP meeting (22</a:t>
            </a:r>
            <a:r>
              <a:rPr lang="en-GB" sz="1800" baseline="30000"/>
              <a:t>nd</a:t>
            </a:r>
            <a:r>
              <a:rPr lang="en-GB" sz="1800"/>
              <a:t> Feb. 2006)</a:t>
            </a:r>
            <a:r>
              <a:rPr lang="en-GB" sz="1800">
                <a:cs typeface="Arial" charset="0"/>
              </a:rPr>
              <a:t> :</a:t>
            </a:r>
          </a:p>
          <a:p>
            <a:pPr marL="777875" lvl="1" indent="-298450" algn="just" defTabSz="957263">
              <a:lnSpc>
                <a:spcPct val="95000"/>
              </a:lnSpc>
              <a:spcBef>
                <a:spcPct val="45000"/>
              </a:spcBef>
              <a:buClr>
                <a:schemeClr val="accent2"/>
              </a:buClr>
              <a:buSzPct val="75000"/>
              <a:buFont typeface="Arial" charset="0"/>
              <a:buChar char="–"/>
            </a:pPr>
            <a:r>
              <a:rPr lang="en-GB" sz="1600">
                <a:cs typeface="Arial" charset="0"/>
              </a:rPr>
              <a:t>A presentation on Links with ISTC was prepared (B. Clément  and K. Trambauer)…but not given due to lack of time ! Among the Content, information on links between EC-SARNET and actual ISTC Projects &amp; New Project Proposals to be discussed by CEG-SAM in March 2006 was intended to be given</a:t>
            </a:r>
          </a:p>
          <a:p>
            <a:pPr marL="1196975" lvl="2" indent="-239713" algn="just" defTabSz="957263">
              <a:lnSpc>
                <a:spcPct val="95000"/>
              </a:lnSpc>
              <a:spcBef>
                <a:spcPct val="45000"/>
              </a:spcBef>
              <a:buClr>
                <a:schemeClr val="accent2"/>
              </a:buClr>
              <a:buFont typeface="Wingdings" pitchFamily="2" charset="2"/>
              <a:buChar char="Ÿ"/>
            </a:pPr>
            <a:r>
              <a:rPr lang="en-GB" sz="1400"/>
              <a:t>#833.2 (METCOR-2) 	link with EC-SARNET/CORIUM</a:t>
            </a:r>
          </a:p>
          <a:p>
            <a:pPr marL="1196975" lvl="2" indent="-239713" algn="just" defTabSz="957263">
              <a:lnSpc>
                <a:spcPct val="95000"/>
              </a:lnSpc>
              <a:spcBef>
                <a:spcPct val="45000"/>
              </a:spcBef>
              <a:buClr>
                <a:schemeClr val="accent2"/>
              </a:buClr>
              <a:buFont typeface="Wingdings" pitchFamily="2" charset="2"/>
              <a:buChar char="Ÿ"/>
            </a:pPr>
            <a:r>
              <a:rPr lang="en-GB" sz="1400"/>
              <a:t>#1950.2 (CORPHAD-2)	 link with EC-SARNET/ CORIUM</a:t>
            </a:r>
          </a:p>
          <a:p>
            <a:pPr marL="1196975" lvl="2" indent="-239713" algn="just" defTabSz="957263">
              <a:lnSpc>
                <a:spcPct val="95000"/>
              </a:lnSpc>
              <a:spcBef>
                <a:spcPct val="45000"/>
              </a:spcBef>
              <a:buClr>
                <a:schemeClr val="accent2"/>
              </a:buClr>
              <a:buFont typeface="Wingdings" pitchFamily="2" charset="2"/>
              <a:buChar char="Ÿ"/>
            </a:pPr>
            <a:r>
              <a:rPr lang="en-GB" sz="1400"/>
              <a:t># 1648.2 (VVER-QUENCH)	 link with EC-SARNET/ CORIUM, SOURCE TERM</a:t>
            </a:r>
          </a:p>
          <a:p>
            <a:pPr marL="1196975" lvl="2" indent="-239713" algn="just" defTabSz="957263">
              <a:lnSpc>
                <a:spcPct val="95000"/>
              </a:lnSpc>
              <a:spcBef>
                <a:spcPct val="45000"/>
              </a:spcBef>
              <a:buClr>
                <a:schemeClr val="accent2"/>
              </a:buClr>
              <a:buFont typeface="Wingdings" pitchFamily="2" charset="2"/>
              <a:buChar char="Ÿ"/>
            </a:pPr>
            <a:r>
              <a:rPr lang="en-GB" sz="1400"/>
              <a:t># 2936 (Reactor Core Melting)	 link with EC-SARNET/ CORIUM</a:t>
            </a:r>
          </a:p>
          <a:p>
            <a:pPr marL="1196975" lvl="2" indent="-239713" algn="just" defTabSz="957263">
              <a:lnSpc>
                <a:spcPct val="95000"/>
              </a:lnSpc>
              <a:spcBef>
                <a:spcPct val="45000"/>
              </a:spcBef>
              <a:buClr>
                <a:schemeClr val="accent2"/>
              </a:buClr>
              <a:buFont typeface="Wingdings" pitchFamily="2" charset="2"/>
              <a:buChar char="Ÿ"/>
            </a:pPr>
            <a:r>
              <a:rPr lang="en-GB" sz="1400"/>
              <a:t># 2916 (CHESS)		 link with EC-SARNET/ CORIUM</a:t>
            </a:r>
          </a:p>
          <a:p>
            <a:pPr marL="1196975" lvl="2" indent="-239713" algn="just" defTabSz="957263">
              <a:lnSpc>
                <a:spcPct val="95000"/>
              </a:lnSpc>
              <a:spcBef>
                <a:spcPct val="45000"/>
              </a:spcBef>
              <a:buClr>
                <a:schemeClr val="accent2"/>
              </a:buClr>
              <a:buFont typeface="Wingdings" pitchFamily="2" charset="2"/>
              <a:buChar char="Ÿ"/>
            </a:pPr>
            <a:r>
              <a:rPr lang="en-GB" sz="1400"/>
              <a:t># 3194 (PARAMETER)	 link with EC-SARNET/ CORIUM</a:t>
            </a:r>
          </a:p>
          <a:p>
            <a:pPr marL="1196975" lvl="2" indent="-239713" algn="just" defTabSz="957263">
              <a:lnSpc>
                <a:spcPct val="95000"/>
              </a:lnSpc>
              <a:spcBef>
                <a:spcPct val="45000"/>
              </a:spcBef>
              <a:buClr>
                <a:schemeClr val="accent2"/>
              </a:buClr>
              <a:buFont typeface="Wingdings" pitchFamily="2" charset="2"/>
              <a:buChar char="Ÿ"/>
            </a:pPr>
            <a:r>
              <a:rPr lang="en-GB" sz="1400"/>
              <a:t># 1265 (INVECOR)		 link with EC-SARNET/ CORIUM</a:t>
            </a:r>
          </a:p>
          <a:p>
            <a:pPr marL="1196975" lvl="2" indent="-239713" algn="just" defTabSz="957263">
              <a:lnSpc>
                <a:spcPct val="95000"/>
              </a:lnSpc>
              <a:spcBef>
                <a:spcPct val="45000"/>
              </a:spcBef>
              <a:buClr>
                <a:schemeClr val="accent2"/>
              </a:buClr>
              <a:buFont typeface="Wingdings" pitchFamily="2" charset="2"/>
              <a:buChar char="Ÿ"/>
            </a:pPr>
            <a:r>
              <a:rPr lang="en-GB" sz="1400"/>
              <a:t># 3345 (EVAN)		 link with EC-SARNET/ CORIUM, SOURCE TERM</a:t>
            </a:r>
          </a:p>
          <a:p>
            <a:pPr marL="777875" lvl="1" indent="-298450" algn="just" defTabSz="957263">
              <a:lnSpc>
                <a:spcPct val="95000"/>
              </a:lnSpc>
              <a:spcBef>
                <a:spcPct val="45000"/>
              </a:spcBef>
              <a:buClr>
                <a:schemeClr val="accent2"/>
              </a:buClr>
              <a:buSzPct val="75000"/>
              <a:buFont typeface="Arial" charset="0"/>
              <a:buChar char="–"/>
            </a:pPr>
            <a:r>
              <a:rPr lang="en-GB" sz="1600">
                <a:cs typeface="Times New Roman" pitchFamily="18" charset="0"/>
              </a:rPr>
              <a:t>Synthesis of recommendations from SARNET Advisory Committee and from EC review have been provided and discussed </a:t>
            </a:r>
          </a:p>
          <a:p>
            <a:pPr marL="777875" lvl="1" indent="-298450" algn="just" defTabSz="957263">
              <a:lnSpc>
                <a:spcPct val="95000"/>
              </a:lnSpc>
              <a:spcBef>
                <a:spcPct val="45000"/>
              </a:spcBef>
              <a:buClr>
                <a:schemeClr val="accent2"/>
              </a:buClr>
              <a:buSzPct val="75000"/>
              <a:buFont typeface="Arial" charset="0"/>
              <a:buChar char="–"/>
            </a:pPr>
            <a:r>
              <a:rPr lang="en-GB" sz="1600">
                <a:cs typeface="Arial" charset="0"/>
              </a:rPr>
              <a:t>A few New or Re-oriented Issues proposals (from Topical areas) have been submitted, for SARP team voting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E61F5444-4489-435F-9858-FB995786E327}" type="slidenum">
              <a:rPr lang="en-US"/>
              <a:pPr/>
              <a:t>9</a:t>
            </a:fld>
            <a:endParaRPr lang="en-US"/>
          </a:p>
        </p:txBody>
      </p:sp>
      <p:sp>
        <p:nvSpPr>
          <p:cNvPr id="140290" name="Rectangle 2"/>
          <p:cNvSpPr>
            <a:spLocks noGrp="1" noChangeArrowheads="1"/>
          </p:cNvSpPr>
          <p:nvPr>
            <p:ph type="title"/>
          </p:nvPr>
        </p:nvSpPr>
        <p:spPr>
          <a:xfrm>
            <a:off x="2590800" y="152400"/>
            <a:ext cx="5334000" cy="831850"/>
          </a:xfrm>
        </p:spPr>
        <p:txBody>
          <a:bodyPr/>
          <a:lstStyle/>
          <a:p>
            <a:r>
              <a:rPr lang="en-GB" sz="2200"/>
              <a:t>Status on the SARP WP activities (3/3)</a:t>
            </a:r>
          </a:p>
        </p:txBody>
      </p:sp>
      <p:sp>
        <p:nvSpPr>
          <p:cNvPr id="140291" name="Rectangle 3"/>
          <p:cNvSpPr>
            <a:spLocks noChangeArrowheads="1"/>
          </p:cNvSpPr>
          <p:nvPr/>
        </p:nvSpPr>
        <p:spPr bwMode="auto">
          <a:xfrm>
            <a:off x="762000" y="685800"/>
            <a:ext cx="883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58775" indent="-358775" algn="just" defTabSz="957263">
              <a:lnSpc>
                <a:spcPct val="95000"/>
              </a:lnSpc>
              <a:spcBef>
                <a:spcPct val="45000"/>
              </a:spcBef>
              <a:buClr>
                <a:schemeClr val="accent2"/>
              </a:buClr>
              <a:buSzPct val="75000"/>
              <a:buFont typeface="Wingdings" pitchFamily="2" charset="2"/>
              <a:buNone/>
            </a:pPr>
            <a:endParaRPr lang="en-GB" sz="1800">
              <a:cs typeface="Arial" charset="0"/>
            </a:endParaRPr>
          </a:p>
          <a:p>
            <a:pPr marL="358775" indent="-358775" defTabSz="957263">
              <a:spcBef>
                <a:spcPts val="2188"/>
              </a:spcBef>
              <a:buClr>
                <a:schemeClr val="accent2"/>
              </a:buClr>
              <a:buSzPct val="75000"/>
              <a:buFont typeface="Wingdings" pitchFamily="2" charset="2"/>
              <a:buChar char="l"/>
            </a:pPr>
            <a:r>
              <a:rPr lang="en-GB" sz="1800"/>
              <a:t>CORIUM</a:t>
            </a:r>
          </a:p>
          <a:p>
            <a:pPr marL="777875" lvl="1" indent="-298450" defTabSz="957263">
              <a:spcBef>
                <a:spcPts val="1088"/>
              </a:spcBef>
              <a:buClr>
                <a:schemeClr val="accent2"/>
              </a:buClr>
              <a:buSzPct val="75000"/>
              <a:buFont typeface="Arial" charset="0"/>
              <a:buChar char="–"/>
            </a:pPr>
            <a:r>
              <a:rPr lang="en-GB" sz="1600"/>
              <a:t>New cladding material</a:t>
            </a:r>
          </a:p>
          <a:p>
            <a:pPr marL="777875" lvl="1" indent="-298450" defTabSz="957263">
              <a:spcBef>
                <a:spcPts val="1088"/>
              </a:spcBef>
              <a:buClr>
                <a:schemeClr val="accent2"/>
              </a:buClr>
              <a:buSzPct val="75000"/>
              <a:buFont typeface="Arial" charset="0"/>
              <a:buChar char="–"/>
            </a:pPr>
            <a:r>
              <a:rPr lang="en-GB" sz="1600"/>
              <a:t>MCCI: Radial / axial spreading of melt</a:t>
            </a:r>
          </a:p>
          <a:p>
            <a:pPr marL="358775" indent="-358775" defTabSz="957263">
              <a:spcBef>
                <a:spcPts val="2188"/>
              </a:spcBef>
              <a:buClr>
                <a:schemeClr val="accent2"/>
              </a:buClr>
              <a:buSzPct val="75000"/>
              <a:buFont typeface="Wingdings" pitchFamily="2" charset="2"/>
              <a:buChar char="l"/>
            </a:pPr>
            <a:r>
              <a:rPr lang="en-GB" sz="1800"/>
              <a:t>CONTAINMENT</a:t>
            </a:r>
          </a:p>
          <a:p>
            <a:pPr marL="777875" lvl="1" indent="-298450" defTabSz="957263">
              <a:spcBef>
                <a:spcPts val="1088"/>
              </a:spcBef>
              <a:buClr>
                <a:schemeClr val="accent2"/>
              </a:buClr>
              <a:buSzPct val="75000"/>
              <a:buFont typeface="Arial" charset="0"/>
              <a:buChar char="–"/>
            </a:pPr>
            <a:r>
              <a:rPr lang="en-GB" sz="1600"/>
              <a:t>Hydrogen distribution</a:t>
            </a:r>
          </a:p>
          <a:p>
            <a:pPr marL="777875" lvl="1" indent="-298450" defTabSz="957263">
              <a:spcBef>
                <a:spcPts val="1088"/>
              </a:spcBef>
              <a:buClr>
                <a:schemeClr val="accent2"/>
              </a:buClr>
              <a:buSzPct val="75000"/>
              <a:buFont typeface="Arial" charset="0"/>
              <a:buChar char="–"/>
            </a:pPr>
            <a:r>
              <a:rPr lang="en-GB" sz="1600"/>
              <a:t>Direct containment heating</a:t>
            </a:r>
          </a:p>
          <a:p>
            <a:pPr marL="358775" indent="-358775" defTabSz="957263">
              <a:spcBef>
                <a:spcPts val="2188"/>
              </a:spcBef>
              <a:buClr>
                <a:schemeClr val="accent2"/>
              </a:buClr>
              <a:buSzPct val="75000"/>
              <a:buFont typeface="Wingdings" pitchFamily="2" charset="2"/>
              <a:buChar char="l"/>
            </a:pPr>
            <a:r>
              <a:rPr lang="en-GB" sz="1800"/>
              <a:t>SOURCE TERM</a:t>
            </a:r>
          </a:p>
          <a:p>
            <a:pPr marL="777875" lvl="1" indent="-298450" defTabSz="957263">
              <a:spcBef>
                <a:spcPts val="1088"/>
              </a:spcBef>
              <a:buClr>
                <a:schemeClr val="accent2"/>
              </a:buClr>
              <a:buSzPct val="75000"/>
              <a:buFont typeface="Arial" charset="0"/>
              <a:buChar char="–"/>
            </a:pPr>
            <a:r>
              <a:rPr lang="en-GB" sz="1600"/>
              <a:t>Resuspension in the circuit</a:t>
            </a:r>
            <a:r>
              <a:rPr lang="de-DE" sz="1600"/>
              <a:t> </a:t>
            </a:r>
          </a:p>
          <a:p>
            <a:pPr marL="777875" lvl="1" indent="-298450" defTabSz="957263">
              <a:spcBef>
                <a:spcPts val="1088"/>
              </a:spcBef>
              <a:buClr>
                <a:schemeClr val="accent2"/>
              </a:buClr>
              <a:buSzPct val="75000"/>
              <a:buFont typeface="Arial" charset="0"/>
              <a:buChar char="–"/>
            </a:pPr>
            <a:r>
              <a:rPr lang="en-GB" sz="1600"/>
              <a:t>Interaction of PARS with iodine</a:t>
            </a:r>
          </a:p>
          <a:p>
            <a:pPr marL="777875" lvl="1" indent="-298450" defTabSz="957263">
              <a:spcBef>
                <a:spcPts val="1088"/>
              </a:spcBef>
              <a:buClr>
                <a:schemeClr val="accent2"/>
              </a:buClr>
              <a:buSzPct val="75000"/>
              <a:buFont typeface="Arial" charset="0"/>
              <a:buChar char="–"/>
            </a:pPr>
            <a:r>
              <a:rPr lang="en-GB" sz="1600"/>
              <a:t>Ruthenium behaviour in the containment</a:t>
            </a:r>
          </a:p>
        </p:txBody>
      </p:sp>
    </p:spTree>
  </p:cSld>
  <p:clrMapOvr>
    <a:masterClrMapping/>
  </p:clrMapOvr>
</p:sld>
</file>

<file path=ppt/theme/theme1.xml><?xml version="1.0" encoding="utf-8"?>
<a:theme xmlns:a="http://schemas.openxmlformats.org/drawingml/2006/main" name="SARnet_Folie_quer">
  <a:themeElements>
    <a:clrScheme name="SARnet_Folie_quer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ARnet_Folie_qu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3185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3185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SARnet_Folie_quer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ARnet_Folie_qu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SARnet_Folie_quer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ARnet_Folie_quer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ARnet_Folie_quer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ARnet_Folie_quer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SARnet_Folie_quer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C:\DOCUME~1\micaelli\LOCALS~1\Temp\SARnet_Folie_quer.pot</Template>
  <TotalTime>440</TotalTime>
  <Words>1857</Words>
  <Application>Microsoft Office PowerPoint</Application>
  <PresentationFormat>A4-Papier (210x297 mm)</PresentationFormat>
  <Paragraphs>185</Paragraphs>
  <Slides>16</Slides>
  <Notes>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4" baseType="lpstr">
      <vt:lpstr>Arial</vt:lpstr>
      <vt:lpstr>Wingdings</vt:lpstr>
      <vt:lpstr>Helvetica</vt:lpstr>
      <vt:lpstr>Times New Roman</vt:lpstr>
      <vt:lpstr>Trebuchet MS</vt:lpstr>
      <vt:lpstr>Symbol</vt:lpstr>
      <vt:lpstr>SARnet_Folie_quer</vt:lpstr>
      <vt:lpstr>Image bitmap</vt:lpstr>
      <vt:lpstr>Overview of SARNET Research Priorities and links with ISTC Programmes and CEG-SAM  B. CLEMENT (IRSN), K. TRAMBAUER (GRS)  presented by P. GIORDANO (IRSN)</vt:lpstr>
      <vt:lpstr>SUMMARY</vt:lpstr>
      <vt:lpstr>Brief review of SARNET project   (1/2)</vt:lpstr>
      <vt:lpstr>Brief review of SARNET project   (2/2)</vt:lpstr>
      <vt:lpstr>PowerPoint-Präsentation</vt:lpstr>
      <vt:lpstr>Links with ISTC Programmes and  CEG-SAM (2/2)</vt:lpstr>
      <vt:lpstr>Status on the SARP WP activities (1/3)</vt:lpstr>
      <vt:lpstr>Status on the SARP WP activities (2/3)</vt:lpstr>
      <vt:lpstr>Status on the SARP WP activities (3/3)</vt:lpstr>
      <vt:lpstr>CORIUM (WP09-1 EARLY) : New cladding materials </vt:lpstr>
      <vt:lpstr>CORIUM (WP11-2 EXCORE) : Axial / radial melt spreading </vt:lpstr>
      <vt:lpstr>CONTAINMENT (WP12-2 CAM): Effect of mitigation systems on H2 distribution </vt:lpstr>
      <vt:lpstr>CONTAINMENT (WP13-2 DCH) : Combustion of H2  jets in the containment </vt:lpstr>
      <vt:lpstr>SOURCE TERM (WP15 AEROB) : Mechanical resuspension</vt:lpstr>
      <vt:lpstr>SOURCE TERM (WP16 CONTCHEM): Effect of FP heat-up in PARs on ST</vt:lpstr>
      <vt:lpstr>SOURCE TERM (WP16 CONTCHEM) : Behaviour of Ruthenium in the containment </vt:lpstr>
    </vt:vector>
  </TitlesOfParts>
  <Company>CEA CADARACHE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Präsentation</dc:title>
  <dc:creator>MICAELLI</dc:creator>
  <dc:description>A4 Format_x000d_
Stand: 05.07.02</dc:description>
  <cp:lastModifiedBy>Peters, Ursula</cp:lastModifiedBy>
  <cp:revision>85</cp:revision>
  <cp:lastPrinted>1997-08-19T11:07:52Z</cp:lastPrinted>
  <dcterms:created xsi:type="dcterms:W3CDTF">2004-03-30T06:10:40Z</dcterms:created>
  <dcterms:modified xsi:type="dcterms:W3CDTF">2012-10-09T10:49:49Z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Overview of SARNET Research Priorities and links with ISTC Programmes and CEG-SAM</vt:lpwstr>
  </property>
</Properties>
</file>