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03" r:id="rId4"/>
    <p:sldId id="304" r:id="rId5"/>
    <p:sldId id="305" r:id="rId6"/>
    <p:sldId id="306" r:id="rId7"/>
    <p:sldId id="307" r:id="rId8"/>
    <p:sldId id="308" r:id="rId9"/>
  </p:sldIdLst>
  <p:sldSz cx="9906000" cy="6858000" type="A4"/>
  <p:notesSz cx="6858000" cy="994568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6CD8"/>
    <a:srgbClr val="3399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581" autoAdjust="0"/>
    <p:restoredTop sz="94609" autoAdjust="0"/>
  </p:normalViewPr>
  <p:slideViewPr>
    <p:cSldViewPr>
      <p:cViewPr>
        <p:scale>
          <a:sx n="91" d="100"/>
          <a:sy n="91" d="100"/>
        </p:scale>
        <p:origin x="-1579" y="-24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4440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702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97" tIns="0" rIns="19397" bIns="0" numCol="1" anchor="t" anchorCtr="0" compatLnSpc="1">
            <a:prstTxWarp prst="textNoShape">
              <a:avLst/>
            </a:prstTxWarp>
          </a:bodyPr>
          <a:lstStyle>
            <a:lvl1pPr defTabSz="933450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97" tIns="0" rIns="19397" bIns="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41363" y="750888"/>
            <a:ext cx="5372100" cy="3717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724400"/>
            <a:ext cx="5030787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8" tIns="46877" rIns="93748" bIns="46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447213"/>
            <a:ext cx="29702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97" tIns="0" rIns="19397" bIns="0" numCol="1" anchor="b" anchorCtr="0" compatLnSpc="1">
            <a:prstTxWarp prst="textNoShape">
              <a:avLst/>
            </a:prstTxWarp>
          </a:bodyPr>
          <a:lstStyle>
            <a:lvl1pPr defTabSz="933450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9447213"/>
            <a:ext cx="29702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97" tIns="0" rIns="19397" bIns="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000" i="1">
                <a:latin typeface="Times New Roman" pitchFamily="18" charset="0"/>
              </a:defRPr>
            </a:lvl1pPr>
          </a:lstStyle>
          <a:p>
            <a:fld id="{13139D28-E69D-4834-BC41-FBA74B17E82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270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87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59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47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319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60388" y="620713"/>
            <a:ext cx="4321175" cy="863600"/>
          </a:xfrm>
          <a:prstGeom prst="rect">
            <a:avLst/>
          </a:prstGeom>
          <a:gradFill rotWithShape="1">
            <a:gsLst>
              <a:gs pos="0">
                <a:srgbClr val="006CD8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8988" y="60213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endParaRPr lang="en-US" sz="1200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E35315CF-73BD-4700-90A9-DB044B6977DA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60388" y="476250"/>
            <a:ext cx="0" cy="33845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90563" y="1268413"/>
            <a:ext cx="842486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04850" y="1268413"/>
            <a:ext cx="0" cy="23764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210" name="Picture 18" descr="logo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6250"/>
            <a:ext cx="3289300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4" name="Picture 2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55650"/>
            <a:ext cx="1138238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6205AF-49A0-4119-AC6B-A5A7B4FC361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15163" y="1125538"/>
            <a:ext cx="2054225" cy="4600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49313" y="1125538"/>
            <a:ext cx="6013450" cy="46005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DE2095-7E6D-40F3-8747-243AB0DE421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0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9D70B6-6B98-4324-B042-C93153A8901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2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0E09BA-B879-407B-9D4F-17F0D864A85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50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49313" y="2133600"/>
            <a:ext cx="4033837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2133600"/>
            <a:ext cx="4033838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EE0563-2815-46BB-8D6F-A8F48D462E2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3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F8B847-0214-429F-A5FD-AD033AEA54B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AC34F7-5221-4397-A4CC-D9E35B04918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28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54CA67-7027-42A9-A2F5-D48B68C609E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9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510638-4CE8-4276-A667-4C7D46F947A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4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0B3194-84FC-4EDA-B94D-D60004E3750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7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9313" y="1125538"/>
            <a:ext cx="822007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2133600"/>
            <a:ext cx="8220075" cy="359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34" tIns="0" rIns="3463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788988" y="60213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endParaRPr lang="en-US" sz="1200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32725" y="6016625"/>
            <a:ext cx="12446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1CDE9B-0511-4369-98BA-E26E09B6B82D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690563" y="904875"/>
            <a:ext cx="8439150" cy="3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704850" y="908050"/>
            <a:ext cx="0" cy="1368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50" name="Picture 26" descr="logo5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1488"/>
            <a:ext cx="1700213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560388" y="476250"/>
            <a:ext cx="0" cy="21605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54" name="Picture 30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"/>
            <a:ext cx="833438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30200" indent="-330200" algn="l" defTabSz="1271588" rtl="0" eaLnBrk="0" fontAlgn="base" hangingPunct="0">
        <a:spcBef>
          <a:spcPts val="2188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2738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246188" indent="-257175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Font typeface="Wingdings" pitchFamily="2" charset="2"/>
        <a:buChar char="Ÿ"/>
        <a:defRPr>
          <a:solidFill>
            <a:schemeClr val="tx1"/>
          </a:solidFill>
          <a:latin typeface="+mn-lt"/>
        </a:defRPr>
      </a:lvl3pPr>
      <a:lvl4pPr marL="1808163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Helvetica" pitchFamily="34" charset="0"/>
        </a:defRPr>
      </a:lvl4pPr>
      <a:lvl5pPr marL="23145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5pPr>
      <a:lvl6pPr marL="27717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6pPr>
      <a:lvl7pPr marL="32289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7pPr>
      <a:lvl8pPr marL="36861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8pPr>
      <a:lvl9pPr marL="41433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874838"/>
          </a:xfrm>
        </p:spPr>
        <p:txBody>
          <a:bodyPr/>
          <a:lstStyle/>
          <a:p>
            <a:r>
              <a:rPr lang="en-GB" sz="2800">
                <a:cs typeface="Times New Roman" pitchFamily="18" charset="0"/>
              </a:rPr>
              <a:t>Update of the information exchange and interaction between ISTC CEG-SAM and SARNET</a:t>
            </a:r>
            <a:r>
              <a:rPr lang="en-GB" sz="2800"/>
              <a:t> </a:t>
            </a:r>
            <a:br>
              <a:rPr lang="en-GB" sz="2800"/>
            </a:br>
            <a:r>
              <a:rPr lang="en-GB" sz="2800"/>
              <a:t/>
            </a:r>
            <a:br>
              <a:rPr lang="en-GB" sz="2800"/>
            </a:br>
            <a:r>
              <a:rPr lang="en-GB" sz="1800" b="0" i="1"/>
              <a:t>B. CLEMENT (IRSN)</a:t>
            </a:r>
            <a:br>
              <a:rPr lang="en-GB" sz="1800" b="0" i="1"/>
            </a:br>
            <a:endParaRPr lang="en-GB" sz="1800" b="0" i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13</a:t>
            </a:r>
            <a:r>
              <a:rPr lang="en-GB" baseline="30000"/>
              <a:t>th</a:t>
            </a:r>
            <a:r>
              <a:rPr lang="en-GB"/>
              <a:t> CEG-SAM meeting</a:t>
            </a:r>
          </a:p>
          <a:p>
            <a:r>
              <a:rPr lang="en-GB"/>
              <a:t>Budapest, Hungary, March 5-7,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B0154-15AB-4B20-899B-76E70B96ADBB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0075" cy="5029200"/>
          </a:xfrm>
        </p:spPr>
        <p:txBody>
          <a:bodyPr/>
          <a:lstStyle/>
          <a:p>
            <a:r>
              <a:rPr lang="en-GB" sz="2000"/>
              <a:t>Advices are given by SARNET on ISTC Project proposals forwarded to the SARNET topical coordinators - ongoing</a:t>
            </a:r>
          </a:p>
          <a:p>
            <a:pPr lvl="1"/>
            <a:r>
              <a:rPr lang="en-GB"/>
              <a:t>Since last CEG-SAM meeting, proposals were pertaining to “Corium” area</a:t>
            </a:r>
          </a:p>
          <a:p>
            <a:pPr lvl="1"/>
            <a:r>
              <a:rPr lang="en-GB"/>
              <a:t>Proposals were presented and discussed during SARNET annual review meeting (21-25 January 2008 in Bled, Slovenia)</a:t>
            </a:r>
          </a:p>
          <a:p>
            <a:pPr lvl="1"/>
            <a:r>
              <a:rPr lang="en-GB"/>
              <a:t>SARNET opinion consistent with final ranking by CEG-SAM members</a:t>
            </a:r>
            <a:endParaRPr lang="en-GB" sz="1800"/>
          </a:p>
          <a:p>
            <a:r>
              <a:rPr lang="en-GB"/>
              <a:t>Results of ISTC Projects are used by foreign collaborators in the frame of SARNET - ongoing</a:t>
            </a:r>
          </a:p>
          <a:p>
            <a:r>
              <a:rPr lang="en-GB"/>
              <a:t>Invited paper at ERMSAR 2008 (Nesseber, Bulgaria, September 23-25, 2008) on the EVAN Project (V. Bezlepkin)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D83F0-189D-4582-8D0A-E44BEAB95A92}" type="slidenum">
              <a:rPr lang="en-US"/>
              <a:pPr/>
              <a:t>3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0075" cy="5029200"/>
          </a:xfrm>
        </p:spPr>
        <p:txBody>
          <a:bodyPr/>
          <a:lstStyle/>
          <a:p>
            <a:r>
              <a:rPr lang="en-GB"/>
              <a:t>Information on Work on Severe Accident Research Priorities within SARNET - ongoing</a:t>
            </a:r>
          </a:p>
          <a:p>
            <a:pPr lvl="1"/>
            <a:r>
              <a:rPr lang="en-GB"/>
              <a:t>Report from SARP Group dealing with research priorities issued and transmitted to ISTC (priorities reminded below)</a:t>
            </a:r>
          </a:p>
          <a:p>
            <a:pPr lvl="1"/>
            <a:r>
              <a:rPr lang="en-GB"/>
              <a:t>Second report with complementary details on work programmes suggested to close still pending issues to be issued soon and transmitted to ISTC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6AC8D-C546-456E-B6EB-AD2FBE47F556}" type="slidenum">
              <a:rPr lang="en-US"/>
              <a:pPr/>
              <a:t>4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0075" cy="5029200"/>
          </a:xfrm>
        </p:spPr>
        <p:txBody>
          <a:bodyPr/>
          <a:lstStyle/>
          <a:p>
            <a:r>
              <a:rPr lang="en-GB"/>
              <a:t>Information on Work on Severe Accident Research Priorities within SARNET - ongoing</a:t>
            </a:r>
          </a:p>
          <a:p>
            <a:pPr lvl="1"/>
            <a:r>
              <a:rPr lang="en-GB"/>
              <a:t>6 issues are regarded to be investigated further with high priority</a:t>
            </a:r>
          </a:p>
          <a:p>
            <a:pPr lvl="2"/>
            <a:r>
              <a:rPr lang="en-GB" sz="2000"/>
              <a:t>Core coolability during reflood and debris cooling</a:t>
            </a:r>
          </a:p>
          <a:p>
            <a:pPr lvl="2"/>
            <a:r>
              <a:rPr lang="en-GB" sz="2000"/>
              <a:t>Ex-vessel melt pool configuration during MCCI, ex-vessel corium coolability by top flooding</a:t>
            </a:r>
          </a:p>
          <a:p>
            <a:pPr lvl="2"/>
            <a:r>
              <a:rPr lang="en-GB" sz="2000"/>
              <a:t>Melt relocation into water, ex-vessel FCI</a:t>
            </a:r>
          </a:p>
          <a:p>
            <a:pPr lvl="2"/>
            <a:r>
              <a:rPr lang="en-GB" sz="2000"/>
              <a:t>Hydrogen mixing and combustion in containment</a:t>
            </a:r>
          </a:p>
          <a:p>
            <a:pPr lvl="2"/>
            <a:r>
              <a:rPr lang="en-GB" sz="2000"/>
              <a:t>Oxidising impact (Ru oxidising conditions/air ingress for HBU and MOX fuel elements) on source term</a:t>
            </a:r>
          </a:p>
          <a:p>
            <a:pPr lvl="2"/>
            <a:r>
              <a:rPr lang="en-GB" sz="2000"/>
              <a:t>Iodine chemistry in RCS and in containment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D7469-3FD9-48DE-8D6C-F3D604B67718}" type="slidenum">
              <a:rPr lang="en-US"/>
              <a:pPr/>
              <a:t>5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0075" cy="5029200"/>
          </a:xfrm>
        </p:spPr>
        <p:txBody>
          <a:bodyPr/>
          <a:lstStyle/>
          <a:p>
            <a:r>
              <a:rPr lang="en-GB"/>
              <a:t>Information on Work on Severe Accident Research Priorities within SARNET - ongoing</a:t>
            </a:r>
          </a:p>
          <a:p>
            <a:pPr lvl="1"/>
            <a:r>
              <a:rPr lang="en-GB"/>
              <a:t>4 issues re-assessed with medium priority. They should be investigated further as planned in the different research programmes.  Risk significance reduced due to considerable progress in knowledge but some questions still open</a:t>
            </a:r>
          </a:p>
          <a:p>
            <a:pPr lvl="2"/>
            <a:r>
              <a:rPr lang="en-GB" sz="2000"/>
              <a:t>Hydrogen generation during reflood and melt relocation in vessel</a:t>
            </a:r>
          </a:p>
          <a:p>
            <a:pPr lvl="2"/>
            <a:r>
              <a:rPr lang="en-GB" sz="2000"/>
              <a:t>Corium coolability in lower head</a:t>
            </a:r>
          </a:p>
          <a:p>
            <a:pPr lvl="2"/>
            <a:r>
              <a:rPr lang="en-GB" sz="2000"/>
              <a:t>Integrity of RPV due to external vessel cooling</a:t>
            </a:r>
          </a:p>
          <a:p>
            <a:pPr lvl="2"/>
            <a:r>
              <a:rPr lang="en-GB" sz="2000"/>
              <a:t>Direct containment heating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BFB98-5838-4C8F-8730-72F5792752C7}" type="slidenum">
              <a:rPr lang="en-US"/>
              <a:pPr/>
              <a:t>6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0075" cy="5029200"/>
          </a:xfrm>
        </p:spPr>
        <p:txBody>
          <a:bodyPr/>
          <a:lstStyle/>
          <a:p>
            <a:r>
              <a:rPr lang="en-GB"/>
              <a:t>Information on Work on Severe Accident Research Priorities within SARNET - ongoing</a:t>
            </a:r>
          </a:p>
          <a:p>
            <a:pPr lvl="1"/>
            <a:r>
              <a:rPr lang="en-GB"/>
              <a:t>5 issues assessed with low priority and could be closed after the related activities are finished (including activities outside SARNET frame)</a:t>
            </a:r>
          </a:p>
          <a:p>
            <a:pPr lvl="2"/>
            <a:r>
              <a:rPr lang="en-GB" sz="2000"/>
              <a:t>Corium coolability in external core catcher</a:t>
            </a:r>
          </a:p>
          <a:p>
            <a:pPr lvl="2"/>
            <a:r>
              <a:rPr lang="en-GB" sz="2000"/>
              <a:t>Corium release following vessel rupture</a:t>
            </a:r>
          </a:p>
          <a:p>
            <a:pPr lvl="2"/>
            <a:r>
              <a:rPr lang="en-GB" sz="2000"/>
              <a:t>Crack formation and leakages in concrete containment</a:t>
            </a:r>
          </a:p>
          <a:p>
            <a:pPr lvl="2"/>
            <a:r>
              <a:rPr lang="en-GB" sz="2000"/>
              <a:t>Aerosol behaviour impact on source term (SGTR and containment cracks)</a:t>
            </a:r>
          </a:p>
          <a:p>
            <a:pPr lvl="2"/>
            <a:r>
              <a:rPr lang="en-GB" sz="2000"/>
              <a:t>Core reflooding impact on source term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F1989-8F14-4F3C-90E5-7BEE0D4311AA}" type="slidenum">
              <a:rPr lang="en-US"/>
              <a:pPr/>
              <a:t>7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0075" cy="5029200"/>
          </a:xfrm>
        </p:spPr>
        <p:txBody>
          <a:bodyPr/>
          <a:lstStyle/>
          <a:p>
            <a:r>
              <a:rPr lang="en-GB"/>
              <a:t>Information on Work on Severe Accident Research Priorities within SARNET - ongoing</a:t>
            </a:r>
          </a:p>
          <a:p>
            <a:pPr lvl="1"/>
            <a:r>
              <a:rPr lang="en-GB"/>
              <a:t>3 issues marked as “could be closed” – due to current risk significance and and state of knowledge, no further experimental programme is needed</a:t>
            </a:r>
          </a:p>
          <a:p>
            <a:pPr lvl="2"/>
            <a:r>
              <a:rPr lang="en-GB" sz="2000"/>
              <a:t>Integrity of reactor coolant system and heat distribution</a:t>
            </a:r>
          </a:p>
          <a:p>
            <a:pPr lvl="2"/>
            <a:r>
              <a:rPr lang="en-GB" sz="2000"/>
              <a:t>Ex-vessel core catcher and corium-ceramics interaction, cooling with water bottom injection</a:t>
            </a:r>
          </a:p>
          <a:p>
            <a:pPr lvl="2"/>
            <a:r>
              <a:rPr lang="en-GB" sz="2000"/>
              <a:t>FCI including steam explosion in a weakened vessel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452E0-B304-4E7D-8A78-BEEBD6C33BDB}" type="slidenum">
              <a:rPr lang="en-US"/>
              <a:pPr/>
              <a:t>8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0075" cy="5029200"/>
          </a:xfrm>
        </p:spPr>
        <p:txBody>
          <a:bodyPr/>
          <a:lstStyle/>
          <a:p>
            <a:r>
              <a:rPr lang="en-GB"/>
              <a:t>SARNET Follow-up</a:t>
            </a:r>
          </a:p>
          <a:p>
            <a:pPr lvl="1"/>
            <a:r>
              <a:rPr lang="en-GB"/>
              <a:t>Present contract with EC extended up to the end of September 2008</a:t>
            </a:r>
          </a:p>
          <a:p>
            <a:pPr lvl="1"/>
            <a:r>
              <a:rPr lang="en-GB"/>
              <a:t>Call for proposals by EC including “Sustainable integration of European research on severe accident phenomenology and management”</a:t>
            </a:r>
          </a:p>
          <a:p>
            <a:pPr lvl="1"/>
            <a:r>
              <a:rPr lang="en-GB"/>
              <a:t>Answer being prepared: SARNET2 for the period 2009-2012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Rnet_Folie_quer">
  <a:themeElements>
    <a:clrScheme name="SARnet_Folie_quer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Rnet_Folie_qu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Rnet_Folie_qu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Rnet_Folie_qu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C:\DOCUME~1\micaelli\LOCALS~1\Temp\SARnet_Folie_quer.pot</Template>
  <TotalTime>451</TotalTime>
  <Words>511</Words>
  <Application>Microsoft Office PowerPoint</Application>
  <PresentationFormat>A4-Papier (210x297 mm)</PresentationFormat>
  <Paragraphs>50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Wingdings</vt:lpstr>
      <vt:lpstr>Helvetica</vt:lpstr>
      <vt:lpstr>Times New Roman</vt:lpstr>
      <vt:lpstr>SARnet_Folie_quer</vt:lpstr>
      <vt:lpstr>Update of the information exchange and interaction between ISTC CEG-SAM and SARNET   B. CLEMENT (IRSN)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CEA CADARACHE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</dc:title>
  <dc:creator>MICAELLI</dc:creator>
  <dc:description>A4 Format_x000d_
Stand: 05.07.02</dc:description>
  <cp:lastModifiedBy>Peters, Ursula</cp:lastModifiedBy>
  <cp:revision>76</cp:revision>
  <cp:lastPrinted>1997-08-19T11:07:52Z</cp:lastPrinted>
  <dcterms:created xsi:type="dcterms:W3CDTF">2004-03-30T06:10:40Z</dcterms:created>
  <dcterms:modified xsi:type="dcterms:W3CDTF">2012-10-10T11:46:23Z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Severe accident research priorities</vt:lpwstr>
  </property>
</Properties>
</file>