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14" r:id="rId3"/>
    <p:sldId id="352" r:id="rId4"/>
    <p:sldId id="351" r:id="rId5"/>
    <p:sldId id="362" r:id="rId6"/>
    <p:sldId id="354" r:id="rId7"/>
    <p:sldId id="353" r:id="rId8"/>
    <p:sldId id="357" r:id="rId9"/>
    <p:sldId id="363" r:id="rId10"/>
    <p:sldId id="355" r:id="rId11"/>
    <p:sldId id="364" r:id="rId12"/>
    <p:sldId id="356" r:id="rId13"/>
    <p:sldId id="358" r:id="rId14"/>
    <p:sldId id="359" r:id="rId15"/>
    <p:sldId id="360" r:id="rId16"/>
    <p:sldId id="361" r:id="rId17"/>
    <p:sldId id="350" r:id="rId18"/>
  </p:sldIdLst>
  <p:sldSz cx="10693400" cy="7561263"/>
  <p:notesSz cx="6794500" cy="9906000"/>
  <p:defaultTextStyle>
    <a:defPPr>
      <a:defRPr lang="de-DE"/>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B5B2"/>
    <a:srgbClr val="30C5C2"/>
    <a:srgbClr val="33CCCC"/>
    <a:srgbClr val="00CCFF"/>
    <a:srgbClr val="9999FF"/>
    <a:srgbClr val="FF33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8" autoAdjust="0"/>
    <p:restoredTop sz="94576" autoAdjust="0"/>
  </p:normalViewPr>
  <p:slideViewPr>
    <p:cSldViewPr>
      <p:cViewPr>
        <p:scale>
          <a:sx n="75" d="100"/>
          <a:sy n="75" d="100"/>
        </p:scale>
        <p:origin x="-1277" y="-206"/>
      </p:cViewPr>
      <p:guideLst>
        <p:guide orient="horz" pos="2382"/>
        <p:guide pos="336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440" y="-82"/>
      </p:cViewPr>
      <p:guideLst>
        <p:guide orient="horz" pos="3120"/>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732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2941638" cy="496888"/>
          </a:xfrm>
          <a:prstGeom prst="rect">
            <a:avLst/>
          </a:prstGeom>
          <a:noFill/>
          <a:ln w="9525">
            <a:noFill/>
            <a:miter lim="800000"/>
            <a:headEnd/>
            <a:tailEnd/>
          </a:ln>
        </p:spPr>
        <p:txBody>
          <a:bodyPr vert="horz" wrap="square" lIns="19045" tIns="0" rIns="19045" bIns="0" numCol="1" anchor="t" anchorCtr="0" compatLnSpc="1">
            <a:prstTxWarp prst="textNoShape">
              <a:avLst/>
            </a:prstTxWarp>
          </a:bodyPr>
          <a:lstStyle>
            <a:lvl1pPr defTabSz="917575">
              <a:defRPr sz="1000" i="1">
                <a:latin typeface="Times New Roman" pitchFamily="18" charset="0"/>
              </a:defRPr>
            </a:lvl1pPr>
          </a:lstStyle>
          <a:p>
            <a:pPr>
              <a:defRPr/>
            </a:pPr>
            <a:endParaRPr lang="de-DE"/>
          </a:p>
        </p:txBody>
      </p:sp>
      <p:sp>
        <p:nvSpPr>
          <p:cNvPr id="2051" name="Rectangle 3"/>
          <p:cNvSpPr>
            <a:spLocks noGrp="1" noChangeArrowheads="1"/>
          </p:cNvSpPr>
          <p:nvPr>
            <p:ph type="dt" idx="1"/>
          </p:nvPr>
        </p:nvSpPr>
        <p:spPr bwMode="auto">
          <a:xfrm>
            <a:off x="3851275" y="0"/>
            <a:ext cx="2943225" cy="496888"/>
          </a:xfrm>
          <a:prstGeom prst="rect">
            <a:avLst/>
          </a:prstGeom>
          <a:noFill/>
          <a:ln w="9525">
            <a:noFill/>
            <a:miter lim="800000"/>
            <a:headEnd/>
            <a:tailEnd/>
          </a:ln>
        </p:spPr>
        <p:txBody>
          <a:bodyPr vert="horz" wrap="square" lIns="19045" tIns="0" rIns="19045" bIns="0" numCol="1" anchor="t" anchorCtr="0" compatLnSpc="1">
            <a:prstTxWarp prst="textNoShape">
              <a:avLst/>
            </a:prstTxWarp>
          </a:bodyPr>
          <a:lstStyle>
            <a:lvl1pPr algn="r" defTabSz="917575">
              <a:defRPr sz="1000" i="1">
                <a:latin typeface="Times New Roman" pitchFamily="18" charset="0"/>
              </a:defRPr>
            </a:lvl1pPr>
          </a:lstStyle>
          <a:p>
            <a:pPr>
              <a:defRPr/>
            </a:pPr>
            <a:endParaRPr lang="de-DE"/>
          </a:p>
        </p:txBody>
      </p:sp>
      <p:sp>
        <p:nvSpPr>
          <p:cNvPr id="39940" name="Rectangle 4"/>
          <p:cNvSpPr>
            <a:spLocks noRot="1" noChangeArrowheads="1" noTextEdit="1"/>
          </p:cNvSpPr>
          <p:nvPr>
            <p:ph type="sldImg" idx="2"/>
          </p:nvPr>
        </p:nvSpPr>
        <p:spPr bwMode="auto">
          <a:xfrm>
            <a:off x="779463" y="747713"/>
            <a:ext cx="5235575" cy="3702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4875" y="4705350"/>
            <a:ext cx="4983163" cy="4459288"/>
          </a:xfrm>
          <a:prstGeom prst="rect">
            <a:avLst/>
          </a:prstGeom>
          <a:noFill/>
          <a:ln w="9525">
            <a:noFill/>
            <a:miter lim="800000"/>
            <a:headEnd/>
            <a:tailEnd/>
          </a:ln>
        </p:spPr>
        <p:txBody>
          <a:bodyPr vert="horz" wrap="square" lIns="92054" tIns="46028" rIns="92054" bIns="46028"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54" name="Rectangle 6"/>
          <p:cNvSpPr>
            <a:spLocks noGrp="1" noChangeArrowheads="1"/>
          </p:cNvSpPr>
          <p:nvPr>
            <p:ph type="ftr" sz="quarter" idx="4"/>
          </p:nvPr>
        </p:nvSpPr>
        <p:spPr bwMode="auto">
          <a:xfrm>
            <a:off x="-1588" y="9409113"/>
            <a:ext cx="2941638" cy="496887"/>
          </a:xfrm>
          <a:prstGeom prst="rect">
            <a:avLst/>
          </a:prstGeom>
          <a:noFill/>
          <a:ln w="9525">
            <a:noFill/>
            <a:miter lim="800000"/>
            <a:headEnd/>
            <a:tailEnd/>
          </a:ln>
        </p:spPr>
        <p:txBody>
          <a:bodyPr vert="horz" wrap="square" lIns="19045" tIns="0" rIns="19045" bIns="0" numCol="1" anchor="b" anchorCtr="0" compatLnSpc="1">
            <a:prstTxWarp prst="textNoShape">
              <a:avLst/>
            </a:prstTxWarp>
          </a:bodyPr>
          <a:lstStyle>
            <a:lvl1pPr defTabSz="917575">
              <a:defRPr sz="1000" i="1">
                <a:latin typeface="Times New Roman" pitchFamily="18" charset="0"/>
              </a:defRPr>
            </a:lvl1pPr>
          </a:lstStyle>
          <a:p>
            <a:pPr>
              <a:defRPr/>
            </a:pPr>
            <a:endParaRPr lang="de-DE"/>
          </a:p>
        </p:txBody>
      </p:sp>
      <p:sp>
        <p:nvSpPr>
          <p:cNvPr id="2055" name="Rectangle 7"/>
          <p:cNvSpPr>
            <a:spLocks noGrp="1" noChangeArrowheads="1"/>
          </p:cNvSpPr>
          <p:nvPr>
            <p:ph type="sldNum" sz="quarter" idx="5"/>
          </p:nvPr>
        </p:nvSpPr>
        <p:spPr bwMode="auto">
          <a:xfrm>
            <a:off x="3851275" y="9409113"/>
            <a:ext cx="2943225" cy="496887"/>
          </a:xfrm>
          <a:prstGeom prst="rect">
            <a:avLst/>
          </a:prstGeom>
          <a:noFill/>
          <a:ln w="9525">
            <a:noFill/>
            <a:miter lim="800000"/>
            <a:headEnd/>
            <a:tailEnd/>
          </a:ln>
        </p:spPr>
        <p:txBody>
          <a:bodyPr vert="horz" wrap="square" lIns="19045" tIns="0" rIns="19045" bIns="0" numCol="1" anchor="b" anchorCtr="0" compatLnSpc="1">
            <a:prstTxWarp prst="textNoShape">
              <a:avLst/>
            </a:prstTxWarp>
          </a:bodyPr>
          <a:lstStyle>
            <a:lvl1pPr algn="r" defTabSz="917575">
              <a:defRPr sz="1000" i="1">
                <a:latin typeface="Times New Roman" pitchFamily="18" charset="0"/>
              </a:defRPr>
            </a:lvl1pPr>
          </a:lstStyle>
          <a:p>
            <a:pPr>
              <a:defRPr/>
            </a:pPr>
            <a:fld id="{70CAAF6D-8704-453F-89E0-0973FB03194C}" type="slidenum">
              <a:rPr lang="de-DE"/>
              <a:pPr>
                <a:defRPr/>
              </a:pPr>
              <a:t>‹Nr.›</a:t>
            </a:fld>
            <a:endParaRPr lang="de-DE"/>
          </a:p>
        </p:txBody>
      </p:sp>
    </p:spTree>
    <p:extLst>
      <p:ext uri="{BB962C8B-B14F-4D97-AF65-F5344CB8AC3E}">
        <p14:creationId xmlns:p14="http://schemas.microsoft.com/office/powerpoint/2010/main" val="332593957"/>
      </p:ext>
    </p:extLst>
  </p:cSld>
  <p:clrMap bg1="lt1" tx1="dk1" bg2="lt2" tx2="dk2" accent1="accent1" accent2="accent2" accent3="accent3" accent4="accent4" accent5="accent5" accent6="accent6" hlink="hlink" folHlink="folHlink"/>
  <p:notesStyle>
    <a:lvl1pPr algn="l" defTabSz="917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8788" algn="l" defTabSz="917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5988" algn="l" defTabSz="917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4775" algn="l" defTabSz="917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31975" algn="l" defTabSz="917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600">
                <a:solidFill>
                  <a:schemeClr val="tx1"/>
                </a:solidFill>
                <a:latin typeface="Arial" charset="0"/>
              </a:defRPr>
            </a:lvl1pPr>
            <a:lvl2pPr marL="742950" indent="-285750" defTabSz="917575">
              <a:defRPr sz="1600">
                <a:solidFill>
                  <a:schemeClr val="tx1"/>
                </a:solidFill>
                <a:latin typeface="Arial" charset="0"/>
              </a:defRPr>
            </a:lvl2pPr>
            <a:lvl3pPr marL="1143000" indent="-228600" defTabSz="917575">
              <a:defRPr sz="1600">
                <a:solidFill>
                  <a:schemeClr val="tx1"/>
                </a:solidFill>
                <a:latin typeface="Arial" charset="0"/>
              </a:defRPr>
            </a:lvl3pPr>
            <a:lvl4pPr marL="1600200" indent="-228600" defTabSz="917575">
              <a:defRPr sz="1600">
                <a:solidFill>
                  <a:schemeClr val="tx1"/>
                </a:solidFill>
                <a:latin typeface="Arial" charset="0"/>
              </a:defRPr>
            </a:lvl4pPr>
            <a:lvl5pPr marL="2057400" indent="-228600" defTabSz="917575">
              <a:defRPr sz="1600">
                <a:solidFill>
                  <a:schemeClr val="tx1"/>
                </a:solidFill>
                <a:latin typeface="Arial" charset="0"/>
              </a:defRPr>
            </a:lvl5pPr>
            <a:lvl6pPr marL="2514600" indent="-228600" defTabSz="917575" eaLnBrk="0" fontAlgn="base" hangingPunct="0">
              <a:spcBef>
                <a:spcPct val="0"/>
              </a:spcBef>
              <a:spcAft>
                <a:spcPct val="0"/>
              </a:spcAft>
              <a:defRPr sz="1600">
                <a:solidFill>
                  <a:schemeClr val="tx1"/>
                </a:solidFill>
                <a:latin typeface="Arial" charset="0"/>
              </a:defRPr>
            </a:lvl6pPr>
            <a:lvl7pPr marL="2971800" indent="-228600" defTabSz="917575" eaLnBrk="0" fontAlgn="base" hangingPunct="0">
              <a:spcBef>
                <a:spcPct val="0"/>
              </a:spcBef>
              <a:spcAft>
                <a:spcPct val="0"/>
              </a:spcAft>
              <a:defRPr sz="1600">
                <a:solidFill>
                  <a:schemeClr val="tx1"/>
                </a:solidFill>
                <a:latin typeface="Arial" charset="0"/>
              </a:defRPr>
            </a:lvl7pPr>
            <a:lvl8pPr marL="3429000" indent="-228600" defTabSz="917575" eaLnBrk="0" fontAlgn="base" hangingPunct="0">
              <a:spcBef>
                <a:spcPct val="0"/>
              </a:spcBef>
              <a:spcAft>
                <a:spcPct val="0"/>
              </a:spcAft>
              <a:defRPr sz="1600">
                <a:solidFill>
                  <a:schemeClr val="tx1"/>
                </a:solidFill>
                <a:latin typeface="Arial" charset="0"/>
              </a:defRPr>
            </a:lvl8pPr>
            <a:lvl9pPr marL="3886200" indent="-228600" defTabSz="917575" eaLnBrk="0" fontAlgn="base" hangingPunct="0">
              <a:spcBef>
                <a:spcPct val="0"/>
              </a:spcBef>
              <a:spcAft>
                <a:spcPct val="0"/>
              </a:spcAft>
              <a:defRPr sz="1600">
                <a:solidFill>
                  <a:schemeClr val="tx1"/>
                </a:solidFill>
                <a:latin typeface="Arial" charset="0"/>
              </a:defRPr>
            </a:lvl9pPr>
          </a:lstStyle>
          <a:p>
            <a:fld id="{B3BFDEC3-C940-4E9B-8707-79E46DDA6DE9}" type="slidenum">
              <a:rPr lang="de-DE" sz="1000" smtClean="0">
                <a:latin typeface="Times New Roman" pitchFamily="18" charset="0"/>
              </a:rPr>
              <a:pPr/>
              <a:t>1</a:t>
            </a:fld>
            <a:endParaRPr lang="de-DE" sz="1000" smtClean="0">
              <a:latin typeface="Times New Roman" pitchFamily="18"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image" Target="../media/image1.w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w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w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1.w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1.w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1.w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1.w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image" Target="../media/image1.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5"/>
          <p:cNvSpPr>
            <a:spLocks noChangeShapeType="1"/>
          </p:cNvSpPr>
          <p:nvPr/>
        </p:nvSpPr>
        <p:spPr bwMode="auto">
          <a:xfrm flipH="1">
            <a:off x="849313" y="612775"/>
            <a:ext cx="7989887" cy="0"/>
          </a:xfrm>
          <a:prstGeom prst="line">
            <a:avLst/>
          </a:prstGeom>
          <a:noFill/>
          <a:ln w="50800">
            <a:solidFill>
              <a:srgbClr val="49A7B7"/>
            </a:solidFill>
            <a:round/>
            <a:headEnd type="none" w="sm" len="sm"/>
            <a:tailEnd type="none" w="sm" len="sm"/>
          </a:ln>
          <a:effectLst/>
        </p:spPr>
        <p:txBody>
          <a:bodyPr/>
          <a:lstStyle/>
          <a:p>
            <a:pPr>
              <a:defRPr/>
            </a:pPr>
            <a:endParaRPr lang="de-DE"/>
          </a:p>
        </p:txBody>
      </p:sp>
      <p:sp>
        <p:nvSpPr>
          <p:cNvPr id="5" name="Line 6"/>
          <p:cNvSpPr>
            <a:spLocks noChangeShapeType="1"/>
          </p:cNvSpPr>
          <p:nvPr/>
        </p:nvSpPr>
        <p:spPr bwMode="auto">
          <a:xfrm>
            <a:off x="860425" y="6877050"/>
            <a:ext cx="8783638" cy="0"/>
          </a:xfrm>
          <a:prstGeom prst="line">
            <a:avLst/>
          </a:prstGeom>
          <a:noFill/>
          <a:ln w="12700">
            <a:solidFill>
              <a:srgbClr val="49A7B7"/>
            </a:solidFill>
            <a:round/>
            <a:headEnd type="none" w="sm" len="sm"/>
            <a:tailEnd type="none" w="sm" len="sm"/>
          </a:ln>
          <a:effectLst/>
        </p:spPr>
        <p:txBody>
          <a:bodyPr/>
          <a:lstStyle/>
          <a:p>
            <a:pPr>
              <a:defRPr/>
            </a:pPr>
            <a:endParaRPr lang="de-DE"/>
          </a:p>
        </p:txBody>
      </p:sp>
      <p:graphicFrame>
        <p:nvGraphicFramePr>
          <p:cNvPr id="6" name="Object 7"/>
          <p:cNvGraphicFramePr>
            <a:graphicFrameLocks/>
          </p:cNvGraphicFramePr>
          <p:nvPr/>
        </p:nvGraphicFramePr>
        <p:xfrm>
          <a:off x="8886825" y="396875"/>
          <a:ext cx="771525" cy="266700"/>
        </p:xfrm>
        <a:graphic>
          <a:graphicData uri="http://schemas.openxmlformats.org/presentationml/2006/ole">
            <mc:AlternateContent xmlns:mc="http://schemas.openxmlformats.org/markup-compatibility/2006">
              <mc:Choice xmlns:v="urn:schemas-microsoft-com:vml" Requires="v">
                <p:oleObj spid="_x0000_s44034" name="Dokument" r:id="rId3" imgW="830160" imgH="296640" progId="Word.Document.8">
                  <p:embed/>
                </p:oleObj>
              </mc:Choice>
              <mc:Fallback>
                <p:oleObj name="Dokument" r:id="rId3" imgW="830160" imgH="2966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5" y="396875"/>
                        <a:ext cx="771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el 1"/>
          <p:cNvSpPr>
            <a:spLocks noGrp="1"/>
          </p:cNvSpPr>
          <p:nvPr>
            <p:ph type="ctrTitle"/>
          </p:nvPr>
        </p:nvSpPr>
        <p:spPr>
          <a:xfrm>
            <a:off x="801688" y="2349500"/>
            <a:ext cx="9090025" cy="1620838"/>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7" name="Fußzeilenplatzhalter 3"/>
          <p:cNvSpPr>
            <a:spLocks noGrp="1"/>
          </p:cNvSpPr>
          <p:nvPr>
            <p:ph type="ftr" sz="quarter" idx="10"/>
          </p:nvPr>
        </p:nvSpPr>
        <p:spPr/>
        <p:txBody>
          <a:bodyPr/>
          <a:lstStyle>
            <a:lvl1pPr>
              <a:defRPr smtClean="0"/>
            </a:lvl1pPr>
          </a:lstStyle>
          <a:p>
            <a:pPr>
              <a:defRPr/>
            </a:pPr>
            <a:r>
              <a:rPr lang="en-US"/>
              <a:t>PARAMETER SF3 pre-test calculation with ATHLET-CD                GRS              ISTC status meeting, Moscow, 14 -17 July 2008               </a:t>
            </a:r>
            <a:endParaRPr lang="en-GB"/>
          </a:p>
        </p:txBody>
      </p:sp>
    </p:spTree>
    <p:extLst>
      <p:ext uri="{BB962C8B-B14F-4D97-AF65-F5344CB8AC3E}">
        <p14:creationId xmlns:p14="http://schemas.microsoft.com/office/powerpoint/2010/main" val="200777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Line 5"/>
          <p:cNvSpPr>
            <a:spLocks noChangeShapeType="1"/>
          </p:cNvSpPr>
          <p:nvPr/>
        </p:nvSpPr>
        <p:spPr bwMode="auto">
          <a:xfrm flipH="1">
            <a:off x="849313" y="612775"/>
            <a:ext cx="7989887" cy="0"/>
          </a:xfrm>
          <a:prstGeom prst="line">
            <a:avLst/>
          </a:prstGeom>
          <a:noFill/>
          <a:ln w="50800">
            <a:solidFill>
              <a:srgbClr val="49A7B7"/>
            </a:solidFill>
            <a:round/>
            <a:headEnd type="none" w="sm" len="sm"/>
            <a:tailEnd type="none" w="sm" len="sm"/>
          </a:ln>
          <a:effectLst/>
        </p:spPr>
        <p:txBody>
          <a:bodyPr/>
          <a:lstStyle/>
          <a:p>
            <a:pPr>
              <a:defRPr/>
            </a:pPr>
            <a:endParaRPr lang="de-DE"/>
          </a:p>
        </p:txBody>
      </p:sp>
      <p:sp>
        <p:nvSpPr>
          <p:cNvPr id="5" name="Line 6"/>
          <p:cNvSpPr>
            <a:spLocks noChangeShapeType="1"/>
          </p:cNvSpPr>
          <p:nvPr/>
        </p:nvSpPr>
        <p:spPr bwMode="auto">
          <a:xfrm>
            <a:off x="860425" y="6877050"/>
            <a:ext cx="8783638" cy="0"/>
          </a:xfrm>
          <a:prstGeom prst="line">
            <a:avLst/>
          </a:prstGeom>
          <a:noFill/>
          <a:ln w="12700">
            <a:solidFill>
              <a:srgbClr val="49A7B7"/>
            </a:solidFill>
            <a:round/>
            <a:headEnd type="none" w="sm" len="sm"/>
            <a:tailEnd type="none" w="sm" len="sm"/>
          </a:ln>
          <a:effectLst/>
        </p:spPr>
        <p:txBody>
          <a:bodyPr/>
          <a:lstStyle/>
          <a:p>
            <a:pPr>
              <a:defRPr/>
            </a:pPr>
            <a:endParaRPr lang="de-DE"/>
          </a:p>
        </p:txBody>
      </p:sp>
      <p:graphicFrame>
        <p:nvGraphicFramePr>
          <p:cNvPr id="6" name="Object 7"/>
          <p:cNvGraphicFramePr>
            <a:graphicFrameLocks/>
          </p:cNvGraphicFramePr>
          <p:nvPr/>
        </p:nvGraphicFramePr>
        <p:xfrm>
          <a:off x="8886825" y="396875"/>
          <a:ext cx="771525" cy="266700"/>
        </p:xfrm>
        <a:graphic>
          <a:graphicData uri="http://schemas.openxmlformats.org/presentationml/2006/ole">
            <mc:AlternateContent xmlns:mc="http://schemas.openxmlformats.org/markup-compatibility/2006">
              <mc:Choice xmlns:v="urn:schemas-microsoft-com:vml" Requires="v">
                <p:oleObj spid="_x0000_s52226" name="Dokument" r:id="rId3" imgW="830160" imgH="296640" progId="Word.Document.8">
                  <p:embed/>
                </p:oleObj>
              </mc:Choice>
              <mc:Fallback>
                <p:oleObj name="Dokument" r:id="rId3" imgW="830160" imgH="2966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5" y="396875"/>
                        <a:ext cx="771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3"/>
          <p:cNvSpPr>
            <a:spLocks noGrp="1"/>
          </p:cNvSpPr>
          <p:nvPr>
            <p:ph type="ftr" sz="quarter" idx="10"/>
          </p:nvPr>
        </p:nvSpPr>
        <p:spPr/>
        <p:txBody>
          <a:bodyPr/>
          <a:lstStyle>
            <a:lvl1pPr>
              <a:defRPr smtClean="0"/>
            </a:lvl1pPr>
          </a:lstStyle>
          <a:p>
            <a:pPr>
              <a:defRPr/>
            </a:pPr>
            <a:r>
              <a:rPr lang="en-US"/>
              <a:t>PARAMETER SF3 pre-test calculation with ATHLET-CD                GRS              ISTC status meeting, Moscow, 14 -17 July 2008               </a:t>
            </a:r>
            <a:endParaRPr lang="en-GB"/>
          </a:p>
        </p:txBody>
      </p:sp>
    </p:spTree>
    <p:extLst>
      <p:ext uri="{BB962C8B-B14F-4D97-AF65-F5344CB8AC3E}">
        <p14:creationId xmlns:p14="http://schemas.microsoft.com/office/powerpoint/2010/main" val="374796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Line 5"/>
          <p:cNvSpPr>
            <a:spLocks noChangeShapeType="1"/>
          </p:cNvSpPr>
          <p:nvPr/>
        </p:nvSpPr>
        <p:spPr bwMode="auto">
          <a:xfrm flipH="1">
            <a:off x="849313" y="612775"/>
            <a:ext cx="7989887" cy="0"/>
          </a:xfrm>
          <a:prstGeom prst="line">
            <a:avLst/>
          </a:prstGeom>
          <a:noFill/>
          <a:ln w="50800">
            <a:solidFill>
              <a:srgbClr val="49A7B7"/>
            </a:solidFill>
            <a:round/>
            <a:headEnd type="none" w="sm" len="sm"/>
            <a:tailEnd type="none" w="sm" len="sm"/>
          </a:ln>
          <a:effectLst/>
        </p:spPr>
        <p:txBody>
          <a:bodyPr/>
          <a:lstStyle/>
          <a:p>
            <a:pPr>
              <a:defRPr/>
            </a:pPr>
            <a:endParaRPr lang="de-DE"/>
          </a:p>
        </p:txBody>
      </p:sp>
      <p:sp>
        <p:nvSpPr>
          <p:cNvPr id="5" name="Line 6"/>
          <p:cNvSpPr>
            <a:spLocks noChangeShapeType="1"/>
          </p:cNvSpPr>
          <p:nvPr/>
        </p:nvSpPr>
        <p:spPr bwMode="auto">
          <a:xfrm>
            <a:off x="860425" y="6877050"/>
            <a:ext cx="8783638" cy="0"/>
          </a:xfrm>
          <a:prstGeom prst="line">
            <a:avLst/>
          </a:prstGeom>
          <a:noFill/>
          <a:ln w="12700">
            <a:solidFill>
              <a:srgbClr val="49A7B7"/>
            </a:solidFill>
            <a:round/>
            <a:headEnd type="none" w="sm" len="sm"/>
            <a:tailEnd type="none" w="sm" len="sm"/>
          </a:ln>
          <a:effectLst/>
        </p:spPr>
        <p:txBody>
          <a:bodyPr/>
          <a:lstStyle/>
          <a:p>
            <a:pPr>
              <a:defRPr/>
            </a:pPr>
            <a:endParaRPr lang="de-DE"/>
          </a:p>
        </p:txBody>
      </p:sp>
      <p:graphicFrame>
        <p:nvGraphicFramePr>
          <p:cNvPr id="6" name="Object 7"/>
          <p:cNvGraphicFramePr>
            <a:graphicFrameLocks/>
          </p:cNvGraphicFramePr>
          <p:nvPr/>
        </p:nvGraphicFramePr>
        <p:xfrm>
          <a:off x="8886825" y="396875"/>
          <a:ext cx="771525" cy="266700"/>
        </p:xfrm>
        <a:graphic>
          <a:graphicData uri="http://schemas.openxmlformats.org/presentationml/2006/ole">
            <mc:AlternateContent xmlns:mc="http://schemas.openxmlformats.org/markup-compatibility/2006">
              <mc:Choice xmlns:v="urn:schemas-microsoft-com:vml" Requires="v">
                <p:oleObj spid="_x0000_s53250" name="Dokument" r:id="rId3" imgW="830160" imgH="296640" progId="Word.Document.8">
                  <p:embed/>
                </p:oleObj>
              </mc:Choice>
              <mc:Fallback>
                <p:oleObj name="Dokument" r:id="rId3" imgW="830160" imgH="2966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5" y="396875"/>
                        <a:ext cx="771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Vertikaler Titel 1"/>
          <p:cNvSpPr>
            <a:spLocks noGrp="1"/>
          </p:cNvSpPr>
          <p:nvPr>
            <p:ph type="title" orient="vert"/>
          </p:nvPr>
        </p:nvSpPr>
        <p:spPr>
          <a:xfrm>
            <a:off x="7450138" y="612775"/>
            <a:ext cx="2193925" cy="61896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63600" y="612775"/>
            <a:ext cx="6434138" cy="61896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3"/>
          <p:cNvSpPr>
            <a:spLocks noGrp="1"/>
          </p:cNvSpPr>
          <p:nvPr>
            <p:ph type="ftr" sz="quarter" idx="10"/>
          </p:nvPr>
        </p:nvSpPr>
        <p:spPr/>
        <p:txBody>
          <a:bodyPr/>
          <a:lstStyle>
            <a:lvl1pPr>
              <a:defRPr smtClean="0"/>
            </a:lvl1pPr>
          </a:lstStyle>
          <a:p>
            <a:pPr>
              <a:defRPr/>
            </a:pPr>
            <a:r>
              <a:rPr lang="en-US"/>
              <a:t>PARAMETER SF3 pre-test calculation with ATHLET-CD                GRS              ISTC status meeting, Moscow, 14 -17 July 2008               </a:t>
            </a:r>
            <a:endParaRPr lang="en-GB"/>
          </a:p>
        </p:txBody>
      </p:sp>
    </p:spTree>
    <p:extLst>
      <p:ext uri="{BB962C8B-B14F-4D97-AF65-F5344CB8AC3E}">
        <p14:creationId xmlns:p14="http://schemas.microsoft.com/office/powerpoint/2010/main" val="108209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ln/>
        </p:spPr>
        <p:txBody>
          <a:bodyPr/>
          <a:lstStyle>
            <a:lvl1pPr>
              <a:defRPr/>
            </a:lvl1pPr>
          </a:lstStyle>
          <a:p>
            <a:pPr>
              <a:defRPr/>
            </a:pPr>
            <a:r>
              <a:rPr lang="en-US"/>
              <a:t>PARAMETER SF3 pre-test calculation with ATHLET-CD                GRS              ISTC status meeting, Moscow, 14 -17 July 2008               </a:t>
            </a:r>
            <a:endParaRPr lang="en-GB"/>
          </a:p>
        </p:txBody>
      </p:sp>
      <p:sp>
        <p:nvSpPr>
          <p:cNvPr id="5" name="Foliennummernplatzhalter 7"/>
          <p:cNvSpPr>
            <a:spLocks noGrp="1"/>
          </p:cNvSpPr>
          <p:nvPr>
            <p:ph type="sldNum" sz="quarter" idx="11"/>
          </p:nvPr>
        </p:nvSpPr>
        <p:spPr/>
        <p:txBody>
          <a:bodyPr/>
          <a:lstStyle>
            <a:lvl1pPr>
              <a:defRPr/>
            </a:lvl1pPr>
          </a:lstStyle>
          <a:p>
            <a:pPr>
              <a:defRPr/>
            </a:pPr>
            <a:fld id="{E46B8AAB-8736-4F24-8D98-EF40AAF83804}" type="slidenum">
              <a:rPr lang="de-DE"/>
              <a:pPr>
                <a:defRPr/>
              </a:pPr>
              <a:t>‹Nr.›</a:t>
            </a:fld>
            <a:endParaRPr lang="de-DE" dirty="0"/>
          </a:p>
        </p:txBody>
      </p:sp>
    </p:spTree>
    <p:extLst>
      <p:ext uri="{BB962C8B-B14F-4D97-AF65-F5344CB8AC3E}">
        <p14:creationId xmlns:p14="http://schemas.microsoft.com/office/powerpoint/2010/main" val="210925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4" name="Line 5"/>
          <p:cNvSpPr>
            <a:spLocks noChangeShapeType="1"/>
          </p:cNvSpPr>
          <p:nvPr/>
        </p:nvSpPr>
        <p:spPr bwMode="auto">
          <a:xfrm flipH="1">
            <a:off x="849313" y="612775"/>
            <a:ext cx="7989887" cy="0"/>
          </a:xfrm>
          <a:prstGeom prst="line">
            <a:avLst/>
          </a:prstGeom>
          <a:noFill/>
          <a:ln w="50800">
            <a:solidFill>
              <a:srgbClr val="49A7B7"/>
            </a:solidFill>
            <a:round/>
            <a:headEnd type="none" w="sm" len="sm"/>
            <a:tailEnd type="none" w="sm" len="sm"/>
          </a:ln>
          <a:effectLst/>
        </p:spPr>
        <p:txBody>
          <a:bodyPr/>
          <a:lstStyle/>
          <a:p>
            <a:pPr>
              <a:defRPr/>
            </a:pPr>
            <a:endParaRPr lang="de-DE"/>
          </a:p>
        </p:txBody>
      </p:sp>
      <p:sp>
        <p:nvSpPr>
          <p:cNvPr id="5" name="Line 6"/>
          <p:cNvSpPr>
            <a:spLocks noChangeShapeType="1"/>
          </p:cNvSpPr>
          <p:nvPr/>
        </p:nvSpPr>
        <p:spPr bwMode="auto">
          <a:xfrm>
            <a:off x="860425" y="6877050"/>
            <a:ext cx="8783638" cy="0"/>
          </a:xfrm>
          <a:prstGeom prst="line">
            <a:avLst/>
          </a:prstGeom>
          <a:noFill/>
          <a:ln w="12700">
            <a:solidFill>
              <a:srgbClr val="49A7B7"/>
            </a:solidFill>
            <a:round/>
            <a:headEnd type="none" w="sm" len="sm"/>
            <a:tailEnd type="none" w="sm" len="sm"/>
          </a:ln>
          <a:effectLst/>
        </p:spPr>
        <p:txBody>
          <a:bodyPr/>
          <a:lstStyle/>
          <a:p>
            <a:pPr>
              <a:defRPr/>
            </a:pPr>
            <a:endParaRPr lang="de-DE"/>
          </a:p>
        </p:txBody>
      </p:sp>
      <p:graphicFrame>
        <p:nvGraphicFramePr>
          <p:cNvPr id="6" name="Object 7"/>
          <p:cNvGraphicFramePr>
            <a:graphicFrameLocks/>
          </p:cNvGraphicFramePr>
          <p:nvPr/>
        </p:nvGraphicFramePr>
        <p:xfrm>
          <a:off x="8886825" y="396875"/>
          <a:ext cx="771525" cy="266700"/>
        </p:xfrm>
        <a:graphic>
          <a:graphicData uri="http://schemas.openxmlformats.org/presentationml/2006/ole">
            <mc:AlternateContent xmlns:mc="http://schemas.openxmlformats.org/markup-compatibility/2006">
              <mc:Choice xmlns:v="urn:schemas-microsoft-com:vml" Requires="v">
                <p:oleObj spid="_x0000_s45058" name="Dokument" r:id="rId3" imgW="830160" imgH="296640" progId="Word.Document.8">
                  <p:embed/>
                </p:oleObj>
              </mc:Choice>
              <mc:Fallback>
                <p:oleObj name="Dokument" r:id="rId3" imgW="830160" imgH="2966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5" y="396875"/>
                        <a:ext cx="771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el 1"/>
          <p:cNvSpPr>
            <a:spLocks noGrp="1"/>
          </p:cNvSpPr>
          <p:nvPr>
            <p:ph type="title"/>
          </p:nvPr>
        </p:nvSpPr>
        <p:spPr>
          <a:xfrm>
            <a:off x="844550" y="4859338"/>
            <a:ext cx="9090025" cy="15017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7" name="Fußzeilenplatzhalter 3"/>
          <p:cNvSpPr>
            <a:spLocks noGrp="1"/>
          </p:cNvSpPr>
          <p:nvPr>
            <p:ph type="ftr" sz="quarter" idx="10"/>
          </p:nvPr>
        </p:nvSpPr>
        <p:spPr/>
        <p:txBody>
          <a:bodyPr/>
          <a:lstStyle>
            <a:lvl1pPr>
              <a:defRPr smtClean="0"/>
            </a:lvl1pPr>
          </a:lstStyle>
          <a:p>
            <a:pPr>
              <a:defRPr/>
            </a:pPr>
            <a:r>
              <a:rPr lang="en-US"/>
              <a:t>PARAMETER SF3 pre-test calculation with ATHLET-CD                GRS              ISTC status meeting, Moscow, 14 -17 July 2008               </a:t>
            </a:r>
            <a:endParaRPr lang="en-GB"/>
          </a:p>
        </p:txBody>
      </p:sp>
    </p:spTree>
    <p:extLst>
      <p:ext uri="{BB962C8B-B14F-4D97-AF65-F5344CB8AC3E}">
        <p14:creationId xmlns:p14="http://schemas.microsoft.com/office/powerpoint/2010/main" val="68632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Line 5"/>
          <p:cNvSpPr>
            <a:spLocks noChangeShapeType="1"/>
          </p:cNvSpPr>
          <p:nvPr/>
        </p:nvSpPr>
        <p:spPr bwMode="auto">
          <a:xfrm flipH="1">
            <a:off x="849313" y="612775"/>
            <a:ext cx="7989887" cy="0"/>
          </a:xfrm>
          <a:prstGeom prst="line">
            <a:avLst/>
          </a:prstGeom>
          <a:noFill/>
          <a:ln w="50800">
            <a:solidFill>
              <a:srgbClr val="49A7B7"/>
            </a:solidFill>
            <a:round/>
            <a:headEnd type="none" w="sm" len="sm"/>
            <a:tailEnd type="none" w="sm" len="sm"/>
          </a:ln>
          <a:effectLst/>
        </p:spPr>
        <p:txBody>
          <a:bodyPr/>
          <a:lstStyle/>
          <a:p>
            <a:pPr>
              <a:defRPr/>
            </a:pPr>
            <a:endParaRPr lang="de-DE"/>
          </a:p>
        </p:txBody>
      </p:sp>
      <p:sp>
        <p:nvSpPr>
          <p:cNvPr id="6" name="Line 6"/>
          <p:cNvSpPr>
            <a:spLocks noChangeShapeType="1"/>
          </p:cNvSpPr>
          <p:nvPr/>
        </p:nvSpPr>
        <p:spPr bwMode="auto">
          <a:xfrm>
            <a:off x="860425" y="6877050"/>
            <a:ext cx="8783638" cy="0"/>
          </a:xfrm>
          <a:prstGeom prst="line">
            <a:avLst/>
          </a:prstGeom>
          <a:noFill/>
          <a:ln w="12700">
            <a:solidFill>
              <a:srgbClr val="49A7B7"/>
            </a:solidFill>
            <a:round/>
            <a:headEnd type="none" w="sm" len="sm"/>
            <a:tailEnd type="none" w="sm" len="sm"/>
          </a:ln>
          <a:effectLst/>
        </p:spPr>
        <p:txBody>
          <a:bodyPr/>
          <a:lstStyle/>
          <a:p>
            <a:pPr>
              <a:defRPr/>
            </a:pPr>
            <a:endParaRPr lang="de-DE"/>
          </a:p>
        </p:txBody>
      </p:sp>
      <p:graphicFrame>
        <p:nvGraphicFramePr>
          <p:cNvPr id="7" name="Object 7"/>
          <p:cNvGraphicFramePr>
            <a:graphicFrameLocks/>
          </p:cNvGraphicFramePr>
          <p:nvPr/>
        </p:nvGraphicFramePr>
        <p:xfrm>
          <a:off x="8886825" y="396875"/>
          <a:ext cx="771525" cy="266700"/>
        </p:xfrm>
        <a:graphic>
          <a:graphicData uri="http://schemas.openxmlformats.org/presentationml/2006/ole">
            <mc:AlternateContent xmlns:mc="http://schemas.openxmlformats.org/markup-compatibility/2006">
              <mc:Choice xmlns:v="urn:schemas-microsoft-com:vml" Requires="v">
                <p:oleObj spid="_x0000_s46082" name="Dokument" r:id="rId3" imgW="830160" imgH="296640" progId="Word.Document.8">
                  <p:embed/>
                </p:oleObj>
              </mc:Choice>
              <mc:Fallback>
                <p:oleObj name="Dokument" r:id="rId3" imgW="830160" imgH="2966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5" y="396875"/>
                        <a:ext cx="771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63600" y="1044575"/>
            <a:ext cx="4313238" cy="5757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329238" y="1044575"/>
            <a:ext cx="4314825" cy="5757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ußzeilenplatzhalter 4"/>
          <p:cNvSpPr>
            <a:spLocks noGrp="1"/>
          </p:cNvSpPr>
          <p:nvPr>
            <p:ph type="ftr" sz="quarter" idx="10"/>
          </p:nvPr>
        </p:nvSpPr>
        <p:spPr/>
        <p:txBody>
          <a:bodyPr/>
          <a:lstStyle>
            <a:lvl1pPr>
              <a:defRPr smtClean="0"/>
            </a:lvl1pPr>
          </a:lstStyle>
          <a:p>
            <a:pPr>
              <a:defRPr/>
            </a:pPr>
            <a:r>
              <a:rPr lang="en-US"/>
              <a:t>PARAMETER SF3 pre-test calculation with ATHLET-CD                GRS              ISTC status meeting, Moscow, 14 -17 July 2008               </a:t>
            </a:r>
            <a:endParaRPr lang="en-GB"/>
          </a:p>
        </p:txBody>
      </p:sp>
    </p:spTree>
    <p:extLst>
      <p:ext uri="{BB962C8B-B14F-4D97-AF65-F5344CB8AC3E}">
        <p14:creationId xmlns:p14="http://schemas.microsoft.com/office/powerpoint/2010/main" val="224154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Line 5"/>
          <p:cNvSpPr>
            <a:spLocks noChangeShapeType="1"/>
          </p:cNvSpPr>
          <p:nvPr/>
        </p:nvSpPr>
        <p:spPr bwMode="auto">
          <a:xfrm flipH="1">
            <a:off x="849313" y="612775"/>
            <a:ext cx="7989887" cy="0"/>
          </a:xfrm>
          <a:prstGeom prst="line">
            <a:avLst/>
          </a:prstGeom>
          <a:noFill/>
          <a:ln w="50800">
            <a:solidFill>
              <a:srgbClr val="49A7B7"/>
            </a:solidFill>
            <a:round/>
            <a:headEnd type="none" w="sm" len="sm"/>
            <a:tailEnd type="none" w="sm" len="sm"/>
          </a:ln>
          <a:effectLst/>
        </p:spPr>
        <p:txBody>
          <a:bodyPr/>
          <a:lstStyle/>
          <a:p>
            <a:pPr>
              <a:defRPr/>
            </a:pPr>
            <a:endParaRPr lang="de-DE"/>
          </a:p>
        </p:txBody>
      </p:sp>
      <p:sp>
        <p:nvSpPr>
          <p:cNvPr id="8" name="Line 6"/>
          <p:cNvSpPr>
            <a:spLocks noChangeShapeType="1"/>
          </p:cNvSpPr>
          <p:nvPr/>
        </p:nvSpPr>
        <p:spPr bwMode="auto">
          <a:xfrm>
            <a:off x="860425" y="6877050"/>
            <a:ext cx="8783638" cy="0"/>
          </a:xfrm>
          <a:prstGeom prst="line">
            <a:avLst/>
          </a:prstGeom>
          <a:noFill/>
          <a:ln w="12700">
            <a:solidFill>
              <a:srgbClr val="49A7B7"/>
            </a:solidFill>
            <a:round/>
            <a:headEnd type="none" w="sm" len="sm"/>
            <a:tailEnd type="none" w="sm" len="sm"/>
          </a:ln>
          <a:effectLst/>
        </p:spPr>
        <p:txBody>
          <a:bodyPr/>
          <a:lstStyle/>
          <a:p>
            <a:pPr>
              <a:defRPr/>
            </a:pPr>
            <a:endParaRPr lang="de-DE"/>
          </a:p>
        </p:txBody>
      </p:sp>
      <p:graphicFrame>
        <p:nvGraphicFramePr>
          <p:cNvPr id="9" name="Object 7"/>
          <p:cNvGraphicFramePr>
            <a:graphicFrameLocks/>
          </p:cNvGraphicFramePr>
          <p:nvPr/>
        </p:nvGraphicFramePr>
        <p:xfrm>
          <a:off x="8886825" y="396875"/>
          <a:ext cx="771525" cy="266700"/>
        </p:xfrm>
        <a:graphic>
          <a:graphicData uri="http://schemas.openxmlformats.org/presentationml/2006/ole">
            <mc:AlternateContent xmlns:mc="http://schemas.openxmlformats.org/markup-compatibility/2006">
              <mc:Choice xmlns:v="urn:schemas-microsoft-com:vml" Requires="v">
                <p:oleObj spid="_x0000_s47106" name="Dokument" r:id="rId3" imgW="830160" imgH="296640" progId="Word.Document.8">
                  <p:embed/>
                </p:oleObj>
              </mc:Choice>
              <mc:Fallback>
                <p:oleObj name="Dokument" r:id="rId3" imgW="830160" imgH="2966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5" y="396875"/>
                        <a:ext cx="771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el 1"/>
          <p:cNvSpPr>
            <a:spLocks noGrp="1"/>
          </p:cNvSpPr>
          <p:nvPr>
            <p:ph type="title"/>
          </p:nvPr>
        </p:nvSpPr>
        <p:spPr>
          <a:xfrm>
            <a:off x="534988" y="303213"/>
            <a:ext cx="9623425" cy="1260475"/>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Fußzeilenplatzhalter 6"/>
          <p:cNvSpPr>
            <a:spLocks noGrp="1"/>
          </p:cNvSpPr>
          <p:nvPr>
            <p:ph type="ftr" sz="quarter" idx="10"/>
          </p:nvPr>
        </p:nvSpPr>
        <p:spPr/>
        <p:txBody>
          <a:bodyPr/>
          <a:lstStyle>
            <a:lvl1pPr>
              <a:defRPr smtClean="0"/>
            </a:lvl1pPr>
          </a:lstStyle>
          <a:p>
            <a:pPr>
              <a:defRPr/>
            </a:pPr>
            <a:r>
              <a:rPr lang="en-US"/>
              <a:t>PARAMETER SF3 pre-test calculation with ATHLET-CD                GRS              ISTC status meeting, Moscow, 14 -17 July 2008               </a:t>
            </a:r>
            <a:endParaRPr lang="en-GB"/>
          </a:p>
        </p:txBody>
      </p:sp>
    </p:spTree>
    <p:extLst>
      <p:ext uri="{BB962C8B-B14F-4D97-AF65-F5344CB8AC3E}">
        <p14:creationId xmlns:p14="http://schemas.microsoft.com/office/powerpoint/2010/main" val="57166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Line 5"/>
          <p:cNvSpPr>
            <a:spLocks noChangeShapeType="1"/>
          </p:cNvSpPr>
          <p:nvPr/>
        </p:nvSpPr>
        <p:spPr bwMode="auto">
          <a:xfrm flipH="1">
            <a:off x="849313" y="612775"/>
            <a:ext cx="7989887" cy="0"/>
          </a:xfrm>
          <a:prstGeom prst="line">
            <a:avLst/>
          </a:prstGeom>
          <a:noFill/>
          <a:ln w="50800">
            <a:solidFill>
              <a:srgbClr val="49A7B7"/>
            </a:solidFill>
            <a:round/>
            <a:headEnd type="none" w="sm" len="sm"/>
            <a:tailEnd type="none" w="sm" len="sm"/>
          </a:ln>
          <a:effectLst/>
        </p:spPr>
        <p:txBody>
          <a:bodyPr/>
          <a:lstStyle/>
          <a:p>
            <a:pPr>
              <a:defRPr/>
            </a:pPr>
            <a:endParaRPr lang="de-DE"/>
          </a:p>
        </p:txBody>
      </p:sp>
      <p:sp>
        <p:nvSpPr>
          <p:cNvPr id="4" name="Line 6"/>
          <p:cNvSpPr>
            <a:spLocks noChangeShapeType="1"/>
          </p:cNvSpPr>
          <p:nvPr/>
        </p:nvSpPr>
        <p:spPr bwMode="auto">
          <a:xfrm>
            <a:off x="860425" y="6877050"/>
            <a:ext cx="8783638" cy="0"/>
          </a:xfrm>
          <a:prstGeom prst="line">
            <a:avLst/>
          </a:prstGeom>
          <a:noFill/>
          <a:ln w="12700">
            <a:solidFill>
              <a:srgbClr val="49A7B7"/>
            </a:solidFill>
            <a:round/>
            <a:headEnd type="none" w="sm" len="sm"/>
            <a:tailEnd type="none" w="sm" len="sm"/>
          </a:ln>
          <a:effectLst/>
        </p:spPr>
        <p:txBody>
          <a:bodyPr/>
          <a:lstStyle/>
          <a:p>
            <a:pPr>
              <a:defRPr/>
            </a:pPr>
            <a:endParaRPr lang="de-DE"/>
          </a:p>
        </p:txBody>
      </p:sp>
      <p:graphicFrame>
        <p:nvGraphicFramePr>
          <p:cNvPr id="5" name="Object 7"/>
          <p:cNvGraphicFramePr>
            <a:graphicFrameLocks/>
          </p:cNvGraphicFramePr>
          <p:nvPr/>
        </p:nvGraphicFramePr>
        <p:xfrm>
          <a:off x="8886825" y="396875"/>
          <a:ext cx="771525" cy="266700"/>
        </p:xfrm>
        <a:graphic>
          <a:graphicData uri="http://schemas.openxmlformats.org/presentationml/2006/ole">
            <mc:AlternateContent xmlns:mc="http://schemas.openxmlformats.org/markup-compatibility/2006">
              <mc:Choice xmlns:v="urn:schemas-microsoft-com:vml" Requires="v">
                <p:oleObj spid="_x0000_s48130" name="Dokument" r:id="rId3" imgW="830160" imgH="296640" progId="Word.Document.8">
                  <p:embed/>
                </p:oleObj>
              </mc:Choice>
              <mc:Fallback>
                <p:oleObj name="Dokument" r:id="rId3" imgW="830160" imgH="2966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5" y="396875"/>
                        <a:ext cx="771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a:p>
        </p:txBody>
      </p:sp>
      <p:sp>
        <p:nvSpPr>
          <p:cNvPr id="6" name="Fußzeilenplatzhalter 2"/>
          <p:cNvSpPr>
            <a:spLocks noGrp="1"/>
          </p:cNvSpPr>
          <p:nvPr>
            <p:ph type="ftr" sz="quarter" idx="10"/>
          </p:nvPr>
        </p:nvSpPr>
        <p:spPr/>
        <p:txBody>
          <a:bodyPr/>
          <a:lstStyle>
            <a:lvl1pPr>
              <a:defRPr smtClean="0"/>
            </a:lvl1pPr>
          </a:lstStyle>
          <a:p>
            <a:pPr>
              <a:defRPr/>
            </a:pPr>
            <a:r>
              <a:rPr lang="en-US"/>
              <a:t>PARAMETER SF3 pre-test calculation with ATHLET-CD                GRS              ISTC status meeting, Moscow, 14 -17 July 2008               </a:t>
            </a:r>
            <a:endParaRPr lang="en-GB"/>
          </a:p>
        </p:txBody>
      </p:sp>
    </p:spTree>
    <p:extLst>
      <p:ext uri="{BB962C8B-B14F-4D97-AF65-F5344CB8AC3E}">
        <p14:creationId xmlns:p14="http://schemas.microsoft.com/office/powerpoint/2010/main" val="4181139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5"/>
          <p:cNvSpPr>
            <a:spLocks noChangeShapeType="1"/>
          </p:cNvSpPr>
          <p:nvPr/>
        </p:nvSpPr>
        <p:spPr bwMode="auto">
          <a:xfrm flipH="1">
            <a:off x="849313" y="612775"/>
            <a:ext cx="7989887" cy="0"/>
          </a:xfrm>
          <a:prstGeom prst="line">
            <a:avLst/>
          </a:prstGeom>
          <a:noFill/>
          <a:ln w="50800">
            <a:solidFill>
              <a:srgbClr val="49A7B7"/>
            </a:solidFill>
            <a:round/>
            <a:headEnd type="none" w="sm" len="sm"/>
            <a:tailEnd type="none" w="sm" len="sm"/>
          </a:ln>
          <a:effectLst/>
        </p:spPr>
        <p:txBody>
          <a:bodyPr/>
          <a:lstStyle/>
          <a:p>
            <a:pPr>
              <a:defRPr/>
            </a:pPr>
            <a:endParaRPr lang="de-DE"/>
          </a:p>
        </p:txBody>
      </p:sp>
      <p:sp>
        <p:nvSpPr>
          <p:cNvPr id="3" name="Line 6"/>
          <p:cNvSpPr>
            <a:spLocks noChangeShapeType="1"/>
          </p:cNvSpPr>
          <p:nvPr/>
        </p:nvSpPr>
        <p:spPr bwMode="auto">
          <a:xfrm>
            <a:off x="860425" y="6877050"/>
            <a:ext cx="8783638" cy="0"/>
          </a:xfrm>
          <a:prstGeom prst="line">
            <a:avLst/>
          </a:prstGeom>
          <a:noFill/>
          <a:ln w="12700">
            <a:solidFill>
              <a:srgbClr val="49A7B7"/>
            </a:solidFill>
            <a:round/>
            <a:headEnd type="none" w="sm" len="sm"/>
            <a:tailEnd type="none" w="sm" len="sm"/>
          </a:ln>
          <a:effectLst/>
        </p:spPr>
        <p:txBody>
          <a:bodyPr/>
          <a:lstStyle/>
          <a:p>
            <a:pPr>
              <a:defRPr/>
            </a:pPr>
            <a:endParaRPr lang="de-DE"/>
          </a:p>
        </p:txBody>
      </p:sp>
      <p:graphicFrame>
        <p:nvGraphicFramePr>
          <p:cNvPr id="4" name="Object 7"/>
          <p:cNvGraphicFramePr>
            <a:graphicFrameLocks/>
          </p:cNvGraphicFramePr>
          <p:nvPr/>
        </p:nvGraphicFramePr>
        <p:xfrm>
          <a:off x="8886825" y="396875"/>
          <a:ext cx="771525" cy="266700"/>
        </p:xfrm>
        <a:graphic>
          <a:graphicData uri="http://schemas.openxmlformats.org/presentationml/2006/ole">
            <mc:AlternateContent xmlns:mc="http://schemas.openxmlformats.org/markup-compatibility/2006">
              <mc:Choice xmlns:v="urn:schemas-microsoft-com:vml" Requires="v">
                <p:oleObj spid="_x0000_s49154" name="Dokument" r:id="rId3" imgW="830160" imgH="296640" progId="Word.Document.8">
                  <p:embed/>
                </p:oleObj>
              </mc:Choice>
              <mc:Fallback>
                <p:oleObj name="Dokument" r:id="rId3" imgW="830160" imgH="2966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5" y="396875"/>
                        <a:ext cx="771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ußzeilenplatzhalter 1"/>
          <p:cNvSpPr>
            <a:spLocks noGrp="1"/>
          </p:cNvSpPr>
          <p:nvPr>
            <p:ph type="ftr" sz="quarter" idx="10"/>
          </p:nvPr>
        </p:nvSpPr>
        <p:spPr/>
        <p:txBody>
          <a:bodyPr/>
          <a:lstStyle>
            <a:lvl1pPr>
              <a:defRPr smtClean="0"/>
            </a:lvl1pPr>
          </a:lstStyle>
          <a:p>
            <a:pPr>
              <a:defRPr/>
            </a:pPr>
            <a:r>
              <a:rPr lang="en-US"/>
              <a:t>PARAMETER SF3 pre-test calculation with ATHLET-CD                GRS              ISTC status meeting, Moscow, 14 -17 July 2008               </a:t>
            </a:r>
            <a:endParaRPr lang="en-GB"/>
          </a:p>
        </p:txBody>
      </p:sp>
    </p:spTree>
    <p:extLst>
      <p:ext uri="{BB962C8B-B14F-4D97-AF65-F5344CB8AC3E}">
        <p14:creationId xmlns:p14="http://schemas.microsoft.com/office/powerpoint/2010/main" val="18754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Line 5"/>
          <p:cNvSpPr>
            <a:spLocks noChangeShapeType="1"/>
          </p:cNvSpPr>
          <p:nvPr/>
        </p:nvSpPr>
        <p:spPr bwMode="auto">
          <a:xfrm flipH="1">
            <a:off x="849313" y="612775"/>
            <a:ext cx="7989887" cy="0"/>
          </a:xfrm>
          <a:prstGeom prst="line">
            <a:avLst/>
          </a:prstGeom>
          <a:noFill/>
          <a:ln w="50800">
            <a:solidFill>
              <a:srgbClr val="49A7B7"/>
            </a:solidFill>
            <a:round/>
            <a:headEnd type="none" w="sm" len="sm"/>
            <a:tailEnd type="none" w="sm" len="sm"/>
          </a:ln>
          <a:effectLst/>
        </p:spPr>
        <p:txBody>
          <a:bodyPr/>
          <a:lstStyle/>
          <a:p>
            <a:pPr>
              <a:defRPr/>
            </a:pPr>
            <a:endParaRPr lang="de-DE"/>
          </a:p>
        </p:txBody>
      </p:sp>
      <p:sp>
        <p:nvSpPr>
          <p:cNvPr id="6" name="Line 6"/>
          <p:cNvSpPr>
            <a:spLocks noChangeShapeType="1"/>
          </p:cNvSpPr>
          <p:nvPr/>
        </p:nvSpPr>
        <p:spPr bwMode="auto">
          <a:xfrm>
            <a:off x="860425" y="6877050"/>
            <a:ext cx="8783638" cy="0"/>
          </a:xfrm>
          <a:prstGeom prst="line">
            <a:avLst/>
          </a:prstGeom>
          <a:noFill/>
          <a:ln w="12700">
            <a:solidFill>
              <a:srgbClr val="49A7B7"/>
            </a:solidFill>
            <a:round/>
            <a:headEnd type="none" w="sm" len="sm"/>
            <a:tailEnd type="none" w="sm" len="sm"/>
          </a:ln>
          <a:effectLst/>
        </p:spPr>
        <p:txBody>
          <a:bodyPr/>
          <a:lstStyle/>
          <a:p>
            <a:pPr>
              <a:defRPr/>
            </a:pPr>
            <a:endParaRPr lang="de-DE"/>
          </a:p>
        </p:txBody>
      </p:sp>
      <p:graphicFrame>
        <p:nvGraphicFramePr>
          <p:cNvPr id="7" name="Object 7"/>
          <p:cNvGraphicFramePr>
            <a:graphicFrameLocks/>
          </p:cNvGraphicFramePr>
          <p:nvPr/>
        </p:nvGraphicFramePr>
        <p:xfrm>
          <a:off x="8886825" y="396875"/>
          <a:ext cx="771525" cy="266700"/>
        </p:xfrm>
        <a:graphic>
          <a:graphicData uri="http://schemas.openxmlformats.org/presentationml/2006/ole">
            <mc:AlternateContent xmlns:mc="http://schemas.openxmlformats.org/markup-compatibility/2006">
              <mc:Choice xmlns:v="urn:schemas-microsoft-com:vml" Requires="v">
                <p:oleObj spid="_x0000_s50178" name="Dokument" r:id="rId3" imgW="830160" imgH="296640" progId="Word.Document.8">
                  <p:embed/>
                </p:oleObj>
              </mc:Choice>
              <mc:Fallback>
                <p:oleObj name="Dokument" r:id="rId3" imgW="830160" imgH="2966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5" y="396875"/>
                        <a:ext cx="771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el 1"/>
          <p:cNvSpPr>
            <a:spLocks noGrp="1"/>
          </p:cNvSpPr>
          <p:nvPr>
            <p:ph type="title"/>
          </p:nvPr>
        </p:nvSpPr>
        <p:spPr>
          <a:xfrm>
            <a:off x="534988" y="301625"/>
            <a:ext cx="3517900" cy="1281113"/>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8" name="Fußzeilenplatzhalter 4"/>
          <p:cNvSpPr>
            <a:spLocks noGrp="1"/>
          </p:cNvSpPr>
          <p:nvPr>
            <p:ph type="ftr" sz="quarter" idx="10"/>
          </p:nvPr>
        </p:nvSpPr>
        <p:spPr/>
        <p:txBody>
          <a:bodyPr/>
          <a:lstStyle>
            <a:lvl1pPr>
              <a:defRPr smtClean="0"/>
            </a:lvl1pPr>
          </a:lstStyle>
          <a:p>
            <a:pPr>
              <a:defRPr/>
            </a:pPr>
            <a:r>
              <a:rPr lang="en-US"/>
              <a:t>PARAMETER SF3 pre-test calculation with ATHLET-CD                GRS              ISTC status meeting, Moscow, 14 -17 July 2008               </a:t>
            </a:r>
            <a:endParaRPr lang="en-GB"/>
          </a:p>
        </p:txBody>
      </p:sp>
    </p:spTree>
    <p:extLst>
      <p:ext uri="{BB962C8B-B14F-4D97-AF65-F5344CB8AC3E}">
        <p14:creationId xmlns:p14="http://schemas.microsoft.com/office/powerpoint/2010/main" val="102165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Line 5"/>
          <p:cNvSpPr>
            <a:spLocks noChangeShapeType="1"/>
          </p:cNvSpPr>
          <p:nvPr/>
        </p:nvSpPr>
        <p:spPr bwMode="auto">
          <a:xfrm flipH="1">
            <a:off x="849313" y="612775"/>
            <a:ext cx="7989887" cy="0"/>
          </a:xfrm>
          <a:prstGeom prst="line">
            <a:avLst/>
          </a:prstGeom>
          <a:noFill/>
          <a:ln w="50800">
            <a:solidFill>
              <a:srgbClr val="49A7B7"/>
            </a:solidFill>
            <a:round/>
            <a:headEnd type="none" w="sm" len="sm"/>
            <a:tailEnd type="none" w="sm" len="sm"/>
          </a:ln>
          <a:effectLst/>
        </p:spPr>
        <p:txBody>
          <a:bodyPr/>
          <a:lstStyle/>
          <a:p>
            <a:pPr>
              <a:defRPr/>
            </a:pPr>
            <a:endParaRPr lang="de-DE"/>
          </a:p>
        </p:txBody>
      </p:sp>
      <p:sp>
        <p:nvSpPr>
          <p:cNvPr id="6" name="Line 6"/>
          <p:cNvSpPr>
            <a:spLocks noChangeShapeType="1"/>
          </p:cNvSpPr>
          <p:nvPr/>
        </p:nvSpPr>
        <p:spPr bwMode="auto">
          <a:xfrm>
            <a:off x="860425" y="6877050"/>
            <a:ext cx="8783638" cy="0"/>
          </a:xfrm>
          <a:prstGeom prst="line">
            <a:avLst/>
          </a:prstGeom>
          <a:noFill/>
          <a:ln w="12700">
            <a:solidFill>
              <a:srgbClr val="49A7B7"/>
            </a:solidFill>
            <a:round/>
            <a:headEnd type="none" w="sm" len="sm"/>
            <a:tailEnd type="none" w="sm" len="sm"/>
          </a:ln>
          <a:effectLst/>
        </p:spPr>
        <p:txBody>
          <a:bodyPr/>
          <a:lstStyle/>
          <a:p>
            <a:pPr>
              <a:defRPr/>
            </a:pPr>
            <a:endParaRPr lang="de-DE"/>
          </a:p>
        </p:txBody>
      </p:sp>
      <p:graphicFrame>
        <p:nvGraphicFramePr>
          <p:cNvPr id="7" name="Object 7"/>
          <p:cNvGraphicFramePr>
            <a:graphicFrameLocks/>
          </p:cNvGraphicFramePr>
          <p:nvPr/>
        </p:nvGraphicFramePr>
        <p:xfrm>
          <a:off x="8886825" y="396875"/>
          <a:ext cx="771525" cy="266700"/>
        </p:xfrm>
        <a:graphic>
          <a:graphicData uri="http://schemas.openxmlformats.org/presentationml/2006/ole">
            <mc:AlternateContent xmlns:mc="http://schemas.openxmlformats.org/markup-compatibility/2006">
              <mc:Choice xmlns:v="urn:schemas-microsoft-com:vml" Requires="v">
                <p:oleObj spid="_x0000_s51202" name="Dokument" r:id="rId3" imgW="830160" imgH="296640" progId="Word.Document.8">
                  <p:embed/>
                </p:oleObj>
              </mc:Choice>
              <mc:Fallback>
                <p:oleObj name="Dokument" r:id="rId3" imgW="830160" imgH="2966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825" y="396875"/>
                        <a:ext cx="771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el 1"/>
          <p:cNvSpPr>
            <a:spLocks noGrp="1"/>
          </p:cNvSpPr>
          <p:nvPr>
            <p:ph type="title"/>
          </p:nvPr>
        </p:nvSpPr>
        <p:spPr>
          <a:xfrm>
            <a:off x="2095500" y="5292725"/>
            <a:ext cx="6416675" cy="625475"/>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8" name="Fußzeilenplatzhalter 4"/>
          <p:cNvSpPr>
            <a:spLocks noGrp="1"/>
          </p:cNvSpPr>
          <p:nvPr>
            <p:ph type="ftr" sz="quarter" idx="10"/>
          </p:nvPr>
        </p:nvSpPr>
        <p:spPr/>
        <p:txBody>
          <a:bodyPr/>
          <a:lstStyle>
            <a:lvl1pPr>
              <a:defRPr smtClean="0"/>
            </a:lvl1pPr>
          </a:lstStyle>
          <a:p>
            <a:pPr>
              <a:defRPr/>
            </a:pPr>
            <a:r>
              <a:rPr lang="en-US"/>
              <a:t>PARAMETER SF3 pre-test calculation with ATHLET-CD                GRS              ISTC status meeting, Moscow, 14 -17 July 2008               </a:t>
            </a:r>
            <a:endParaRPr lang="en-GB"/>
          </a:p>
        </p:txBody>
      </p:sp>
    </p:spTree>
    <p:extLst>
      <p:ext uri="{BB962C8B-B14F-4D97-AF65-F5344CB8AC3E}">
        <p14:creationId xmlns:p14="http://schemas.microsoft.com/office/powerpoint/2010/main" val="178089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863600" y="612775"/>
            <a:ext cx="8780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a:t>
            </a:r>
          </a:p>
        </p:txBody>
      </p:sp>
      <p:sp>
        <p:nvSpPr>
          <p:cNvPr id="1029" name="Rectangle 3"/>
          <p:cNvSpPr>
            <a:spLocks noGrp="1" noChangeArrowheads="1"/>
          </p:cNvSpPr>
          <p:nvPr>
            <p:ph type="body" idx="1"/>
          </p:nvPr>
        </p:nvSpPr>
        <p:spPr bwMode="auto">
          <a:xfrm>
            <a:off x="863600" y="1044575"/>
            <a:ext cx="8780463"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499" tIns="0" rIns="35499" bIns="0" numCol="1" anchor="t" anchorCtr="0" compatLnSpc="1">
            <a:prstTxWarp prst="textNoShape">
              <a:avLst/>
            </a:prstTxWarp>
          </a:bodyPr>
          <a:lstStyle/>
          <a:p>
            <a:pPr lvl="0"/>
            <a:r>
              <a:rPr lang="en-GB" smtClean="0"/>
              <a:t>Model and code development of ATHLET-CD are based on  </a:t>
            </a:r>
          </a:p>
          <a:p>
            <a:pPr lvl="1"/>
            <a:r>
              <a:rPr lang="en-GB" smtClean="0"/>
              <a:t>Thermal-hydraulic experiments (PKL, LOFT, UPTF)</a:t>
            </a:r>
          </a:p>
          <a:p>
            <a:pPr lvl="1"/>
            <a:endParaRPr lang="de-DE" smtClean="0"/>
          </a:p>
        </p:txBody>
      </p:sp>
      <p:sp>
        <p:nvSpPr>
          <p:cNvPr id="2" name="Rectangle 4"/>
          <p:cNvSpPr>
            <a:spLocks noGrp="1" noChangeArrowheads="1"/>
          </p:cNvSpPr>
          <p:nvPr>
            <p:ph type="ftr" sz="quarter" idx="3"/>
          </p:nvPr>
        </p:nvSpPr>
        <p:spPr bwMode="auto">
          <a:xfrm>
            <a:off x="862013" y="6945313"/>
            <a:ext cx="8780462" cy="217487"/>
          </a:xfrm>
          <a:prstGeom prst="rect">
            <a:avLst/>
          </a:prstGeom>
          <a:noFill/>
          <a:ln w="9525">
            <a:noFill/>
            <a:miter lim="800000"/>
            <a:headEnd/>
            <a:tailEnd/>
          </a:ln>
          <a:effectLst/>
        </p:spPr>
        <p:txBody>
          <a:bodyPr vert="horz" wrap="none" lIns="106499" tIns="53250" rIns="106499" bIns="53250" numCol="1" anchor="ctr" anchorCtr="0" compatLnSpc="1">
            <a:prstTxWarp prst="textNoShape">
              <a:avLst/>
            </a:prstTxWarp>
          </a:bodyPr>
          <a:lstStyle>
            <a:lvl1pPr algn="ctr">
              <a:defRPr sz="1100" smtClean="0"/>
            </a:lvl1pPr>
          </a:lstStyle>
          <a:p>
            <a:pPr>
              <a:defRPr/>
            </a:pPr>
            <a:r>
              <a:rPr lang="en-US"/>
              <a:t>PARAMETER SF3 pre-test calculation with ATHLET-CD                GRS              ISTC status meeting, Moscow, 14 -17 July 2008               </a:t>
            </a:r>
            <a:endParaRPr lang="en-GB"/>
          </a:p>
        </p:txBody>
      </p:sp>
      <p:sp>
        <p:nvSpPr>
          <p:cNvPr id="3" name="Line 5"/>
          <p:cNvSpPr>
            <a:spLocks noChangeShapeType="1"/>
          </p:cNvSpPr>
          <p:nvPr/>
        </p:nvSpPr>
        <p:spPr bwMode="auto">
          <a:xfrm flipH="1">
            <a:off x="849313" y="612775"/>
            <a:ext cx="7989887" cy="0"/>
          </a:xfrm>
          <a:prstGeom prst="line">
            <a:avLst/>
          </a:prstGeom>
          <a:noFill/>
          <a:ln w="50800">
            <a:solidFill>
              <a:srgbClr val="49A7B7"/>
            </a:solidFill>
            <a:round/>
            <a:headEnd type="none" w="sm" len="sm"/>
            <a:tailEnd type="none" w="sm" len="sm"/>
          </a:ln>
          <a:effectLst/>
        </p:spPr>
        <p:txBody>
          <a:bodyPr/>
          <a:lstStyle/>
          <a:p>
            <a:pPr>
              <a:defRPr/>
            </a:pPr>
            <a:endParaRPr lang="de-DE"/>
          </a:p>
        </p:txBody>
      </p:sp>
      <p:sp>
        <p:nvSpPr>
          <p:cNvPr id="1030" name="Line 6"/>
          <p:cNvSpPr>
            <a:spLocks noChangeShapeType="1"/>
          </p:cNvSpPr>
          <p:nvPr/>
        </p:nvSpPr>
        <p:spPr bwMode="auto">
          <a:xfrm>
            <a:off x="860425" y="6877050"/>
            <a:ext cx="8783638" cy="0"/>
          </a:xfrm>
          <a:prstGeom prst="line">
            <a:avLst/>
          </a:prstGeom>
          <a:noFill/>
          <a:ln w="12700">
            <a:solidFill>
              <a:srgbClr val="49A7B7"/>
            </a:solidFill>
            <a:round/>
            <a:headEnd type="none" w="sm" len="sm"/>
            <a:tailEnd type="none" w="sm" len="sm"/>
          </a:ln>
          <a:effectLst/>
        </p:spPr>
        <p:txBody>
          <a:bodyPr/>
          <a:lstStyle/>
          <a:p>
            <a:pPr>
              <a:defRPr/>
            </a:pPr>
            <a:endParaRPr lang="de-DE"/>
          </a:p>
        </p:txBody>
      </p:sp>
      <p:graphicFrame>
        <p:nvGraphicFramePr>
          <p:cNvPr id="1026" name="Object 7"/>
          <p:cNvGraphicFramePr>
            <a:graphicFrameLocks/>
          </p:cNvGraphicFramePr>
          <p:nvPr/>
        </p:nvGraphicFramePr>
        <p:xfrm>
          <a:off x="8886825" y="396875"/>
          <a:ext cx="771525" cy="266700"/>
        </p:xfrm>
        <a:graphic>
          <a:graphicData uri="http://schemas.openxmlformats.org/presentationml/2006/ole">
            <mc:AlternateContent xmlns:mc="http://schemas.openxmlformats.org/markup-compatibility/2006">
              <mc:Choice xmlns:v="urn:schemas-microsoft-com:vml" Requires="v">
                <p:oleObj spid="_x0000_s1034" name="Dokument" r:id="rId14" imgW="830160" imgH="296640" progId="Word.Document.8">
                  <p:embed/>
                </p:oleObj>
              </mc:Choice>
              <mc:Fallback>
                <p:oleObj name="Dokument" r:id="rId14" imgW="830160" imgH="296640" progId="Word.Document.8">
                  <p:embed/>
                  <p:pic>
                    <p:nvPicPr>
                      <p:cNvPr id="0" name="Object 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86825" y="396875"/>
                        <a:ext cx="771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Foliennummernplatzhalter 7"/>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a:defRPr sz="1200">
                <a:solidFill>
                  <a:schemeClr val="tx1"/>
                </a:solidFill>
              </a:defRPr>
            </a:lvl1pPr>
          </a:lstStyle>
          <a:p>
            <a:pPr>
              <a:defRPr/>
            </a:pPr>
            <a:fld id="{D1BA95A3-5471-4D7B-BBE3-1B7AAF96491E}"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p:txStyles>
    <p:titleStyle>
      <a:lvl1pPr algn="l" defTabSz="1303338" rtl="0" eaLnBrk="0" fontAlgn="base" hangingPunct="0">
        <a:spcBef>
          <a:spcPts val="1413"/>
        </a:spcBef>
        <a:spcAft>
          <a:spcPct val="0"/>
        </a:spcAft>
        <a:defRPr sz="2400" b="1">
          <a:solidFill>
            <a:schemeClr val="tx2"/>
          </a:solidFill>
          <a:latin typeface="+mj-lt"/>
          <a:ea typeface="+mj-ea"/>
          <a:cs typeface="+mj-cs"/>
        </a:defRPr>
      </a:lvl1pPr>
      <a:lvl2pPr algn="l" defTabSz="1303338" rtl="0" eaLnBrk="0" fontAlgn="base" hangingPunct="0">
        <a:spcBef>
          <a:spcPts val="1413"/>
        </a:spcBef>
        <a:spcAft>
          <a:spcPct val="0"/>
        </a:spcAft>
        <a:defRPr sz="2400" b="1">
          <a:solidFill>
            <a:schemeClr val="tx2"/>
          </a:solidFill>
          <a:latin typeface="Arial" charset="0"/>
        </a:defRPr>
      </a:lvl2pPr>
      <a:lvl3pPr algn="l" defTabSz="1303338" rtl="0" eaLnBrk="0" fontAlgn="base" hangingPunct="0">
        <a:spcBef>
          <a:spcPts val="1413"/>
        </a:spcBef>
        <a:spcAft>
          <a:spcPct val="0"/>
        </a:spcAft>
        <a:defRPr sz="2400" b="1">
          <a:solidFill>
            <a:schemeClr val="tx2"/>
          </a:solidFill>
          <a:latin typeface="Arial" charset="0"/>
        </a:defRPr>
      </a:lvl3pPr>
      <a:lvl4pPr algn="l" defTabSz="1303338" rtl="0" eaLnBrk="0" fontAlgn="base" hangingPunct="0">
        <a:spcBef>
          <a:spcPts val="1413"/>
        </a:spcBef>
        <a:spcAft>
          <a:spcPct val="0"/>
        </a:spcAft>
        <a:defRPr sz="2400" b="1">
          <a:solidFill>
            <a:schemeClr val="tx2"/>
          </a:solidFill>
          <a:latin typeface="Arial" charset="0"/>
        </a:defRPr>
      </a:lvl4pPr>
      <a:lvl5pPr algn="l" defTabSz="1303338" rtl="0" eaLnBrk="0" fontAlgn="base" hangingPunct="0">
        <a:spcBef>
          <a:spcPts val="1413"/>
        </a:spcBef>
        <a:spcAft>
          <a:spcPct val="0"/>
        </a:spcAft>
        <a:defRPr sz="2400" b="1">
          <a:solidFill>
            <a:schemeClr val="tx2"/>
          </a:solidFill>
          <a:latin typeface="Arial" charset="0"/>
        </a:defRPr>
      </a:lvl5pPr>
      <a:lvl6pPr marL="457200" algn="l" defTabSz="1303338" rtl="0" eaLnBrk="0" fontAlgn="base" hangingPunct="0">
        <a:spcBef>
          <a:spcPts val="1413"/>
        </a:spcBef>
        <a:spcAft>
          <a:spcPct val="0"/>
        </a:spcAft>
        <a:defRPr sz="2400" b="1">
          <a:solidFill>
            <a:schemeClr val="tx2"/>
          </a:solidFill>
          <a:latin typeface="Arial" charset="0"/>
        </a:defRPr>
      </a:lvl6pPr>
      <a:lvl7pPr marL="914400" algn="l" defTabSz="1303338" rtl="0" eaLnBrk="0" fontAlgn="base" hangingPunct="0">
        <a:spcBef>
          <a:spcPts val="1413"/>
        </a:spcBef>
        <a:spcAft>
          <a:spcPct val="0"/>
        </a:spcAft>
        <a:defRPr sz="2400" b="1">
          <a:solidFill>
            <a:schemeClr val="tx2"/>
          </a:solidFill>
          <a:latin typeface="Arial" charset="0"/>
        </a:defRPr>
      </a:lvl7pPr>
      <a:lvl8pPr marL="1371600" algn="l" defTabSz="1303338" rtl="0" eaLnBrk="0" fontAlgn="base" hangingPunct="0">
        <a:spcBef>
          <a:spcPts val="1413"/>
        </a:spcBef>
        <a:spcAft>
          <a:spcPct val="0"/>
        </a:spcAft>
        <a:defRPr sz="2400" b="1">
          <a:solidFill>
            <a:schemeClr val="tx2"/>
          </a:solidFill>
          <a:latin typeface="Arial" charset="0"/>
        </a:defRPr>
      </a:lvl8pPr>
      <a:lvl9pPr marL="1828800" algn="l" defTabSz="1303338" rtl="0" eaLnBrk="0" fontAlgn="base" hangingPunct="0">
        <a:spcBef>
          <a:spcPts val="1413"/>
        </a:spcBef>
        <a:spcAft>
          <a:spcPct val="0"/>
        </a:spcAft>
        <a:defRPr sz="2400" b="1">
          <a:solidFill>
            <a:schemeClr val="tx2"/>
          </a:solidFill>
          <a:latin typeface="Arial" charset="0"/>
        </a:defRPr>
      </a:lvl9pPr>
    </p:titleStyle>
    <p:bodyStyle>
      <a:lvl1pPr marL="339725" indent="-339725" algn="l" defTabSz="1303338" rtl="0" eaLnBrk="0" fontAlgn="base" hangingPunct="0">
        <a:spcBef>
          <a:spcPts val="2238"/>
        </a:spcBef>
        <a:spcAft>
          <a:spcPct val="0"/>
        </a:spcAft>
        <a:buClr>
          <a:srgbClr val="49A7B7"/>
        </a:buClr>
        <a:buSzPct val="75000"/>
        <a:buFont typeface="Wingdings" pitchFamily="2" charset="2"/>
        <a:buChar char="l"/>
        <a:defRPr sz="2400">
          <a:solidFill>
            <a:schemeClr val="tx1"/>
          </a:solidFill>
          <a:latin typeface="+mn-lt"/>
          <a:ea typeface="+mn-ea"/>
          <a:cs typeface="+mn-cs"/>
        </a:defRPr>
      </a:lvl1pPr>
      <a:lvl2pPr marL="836613" indent="-320675" algn="l" defTabSz="1303338" rtl="0" eaLnBrk="0" fontAlgn="base" hangingPunct="0">
        <a:spcBef>
          <a:spcPts val="1113"/>
        </a:spcBef>
        <a:spcAft>
          <a:spcPct val="0"/>
        </a:spcAft>
        <a:buClr>
          <a:srgbClr val="49A7B7"/>
        </a:buClr>
        <a:buFont typeface="Wingdings" pitchFamily="2" charset="2"/>
        <a:buChar char="§"/>
        <a:defRPr sz="2000">
          <a:solidFill>
            <a:schemeClr val="tx1"/>
          </a:solidFill>
          <a:latin typeface="+mn-lt"/>
        </a:defRPr>
      </a:lvl2pPr>
      <a:lvl3pPr marL="1276350" indent="-261938" algn="l" defTabSz="1303338" rtl="0" eaLnBrk="0" fontAlgn="base" hangingPunct="0">
        <a:spcBef>
          <a:spcPts val="1113"/>
        </a:spcBef>
        <a:spcAft>
          <a:spcPct val="0"/>
        </a:spcAft>
        <a:buFont typeface="Wingdings" pitchFamily="2" charset="2"/>
        <a:buChar char="Ÿ"/>
        <a:defRPr>
          <a:solidFill>
            <a:schemeClr val="tx1"/>
          </a:solidFill>
          <a:latin typeface="+mn-lt"/>
        </a:defRPr>
      </a:lvl3pPr>
      <a:lvl4pPr marL="1854200" indent="-263525" algn="l" defTabSz="1303338" rtl="0" eaLnBrk="0" fontAlgn="base" hangingPunct="0">
        <a:spcBef>
          <a:spcPts val="1113"/>
        </a:spcBef>
        <a:spcAft>
          <a:spcPct val="0"/>
        </a:spcAft>
        <a:buChar char="–"/>
        <a:defRPr>
          <a:solidFill>
            <a:schemeClr val="tx1"/>
          </a:solidFill>
          <a:latin typeface="Helvetica" pitchFamily="34" charset="0"/>
        </a:defRPr>
      </a:lvl4pPr>
      <a:lvl5pPr marL="2373313" indent="-265113" algn="l" defTabSz="1303338" rtl="0" eaLnBrk="0" fontAlgn="base" hangingPunct="0">
        <a:spcBef>
          <a:spcPts val="1113"/>
        </a:spcBef>
        <a:spcAft>
          <a:spcPct val="0"/>
        </a:spcAft>
        <a:buChar char="•"/>
        <a:defRPr>
          <a:solidFill>
            <a:schemeClr val="tx1"/>
          </a:solidFill>
          <a:latin typeface="Helvetica" pitchFamily="34" charset="0"/>
        </a:defRPr>
      </a:lvl5pPr>
      <a:lvl6pPr marL="2830513" indent="-265113" algn="l" defTabSz="1303338" rtl="0" eaLnBrk="0" fontAlgn="base" hangingPunct="0">
        <a:spcBef>
          <a:spcPts val="1113"/>
        </a:spcBef>
        <a:spcAft>
          <a:spcPct val="0"/>
        </a:spcAft>
        <a:buChar char="•"/>
        <a:defRPr>
          <a:solidFill>
            <a:schemeClr val="tx1"/>
          </a:solidFill>
          <a:latin typeface="Helvetica" pitchFamily="34" charset="0"/>
        </a:defRPr>
      </a:lvl6pPr>
      <a:lvl7pPr marL="3287713" indent="-265113" algn="l" defTabSz="1303338" rtl="0" eaLnBrk="0" fontAlgn="base" hangingPunct="0">
        <a:spcBef>
          <a:spcPts val="1113"/>
        </a:spcBef>
        <a:spcAft>
          <a:spcPct val="0"/>
        </a:spcAft>
        <a:buChar char="•"/>
        <a:defRPr>
          <a:solidFill>
            <a:schemeClr val="tx1"/>
          </a:solidFill>
          <a:latin typeface="Helvetica" pitchFamily="34" charset="0"/>
        </a:defRPr>
      </a:lvl7pPr>
      <a:lvl8pPr marL="3744913" indent="-265113" algn="l" defTabSz="1303338" rtl="0" eaLnBrk="0" fontAlgn="base" hangingPunct="0">
        <a:spcBef>
          <a:spcPts val="1113"/>
        </a:spcBef>
        <a:spcAft>
          <a:spcPct val="0"/>
        </a:spcAft>
        <a:buChar char="•"/>
        <a:defRPr>
          <a:solidFill>
            <a:schemeClr val="tx1"/>
          </a:solidFill>
          <a:latin typeface="Helvetica" pitchFamily="34" charset="0"/>
        </a:defRPr>
      </a:lvl8pPr>
      <a:lvl9pPr marL="4202113" indent="-265113" algn="l" defTabSz="1303338" rtl="0" eaLnBrk="0" fontAlgn="base" hangingPunct="0">
        <a:spcBef>
          <a:spcPts val="1113"/>
        </a:spcBef>
        <a:spcAft>
          <a:spcPct val="0"/>
        </a:spcAft>
        <a:buChar char="•"/>
        <a:defRPr>
          <a:solidFill>
            <a:schemeClr val="tx1"/>
          </a:solidFill>
          <a:latin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831850" y="-274638"/>
            <a:ext cx="986155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de-DE"/>
          </a:p>
        </p:txBody>
      </p:sp>
      <p:sp>
        <p:nvSpPr>
          <p:cNvPr id="22531" name="Rectangle 7"/>
          <p:cNvSpPr>
            <a:spLocks noChangeArrowheads="1"/>
          </p:cNvSpPr>
          <p:nvPr/>
        </p:nvSpPr>
        <p:spPr bwMode="auto">
          <a:xfrm>
            <a:off x="831850" y="-274638"/>
            <a:ext cx="986155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de-DE"/>
          </a:p>
        </p:txBody>
      </p:sp>
      <p:sp>
        <p:nvSpPr>
          <p:cNvPr id="22532" name="Text Box 9"/>
          <p:cNvSpPr txBox="1">
            <a:spLocks noChangeArrowheads="1"/>
          </p:cNvSpPr>
          <p:nvPr/>
        </p:nvSpPr>
        <p:spPr bwMode="auto">
          <a:xfrm>
            <a:off x="1025525" y="1620838"/>
            <a:ext cx="87614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852488">
              <a:defRPr sz="1600">
                <a:solidFill>
                  <a:schemeClr val="tx1"/>
                </a:solidFill>
                <a:latin typeface="Arial" charset="0"/>
              </a:defRPr>
            </a:lvl1pPr>
            <a:lvl2pPr marL="742950" indent="-285750" defTabSz="852488">
              <a:defRPr sz="1600">
                <a:solidFill>
                  <a:schemeClr val="tx1"/>
                </a:solidFill>
                <a:latin typeface="Arial" charset="0"/>
              </a:defRPr>
            </a:lvl2pPr>
            <a:lvl3pPr marL="1143000" indent="-228600" defTabSz="852488">
              <a:defRPr sz="1600">
                <a:solidFill>
                  <a:schemeClr val="tx1"/>
                </a:solidFill>
                <a:latin typeface="Arial" charset="0"/>
              </a:defRPr>
            </a:lvl3pPr>
            <a:lvl4pPr marL="1600200" indent="-228600" defTabSz="852488">
              <a:defRPr sz="1600">
                <a:solidFill>
                  <a:schemeClr val="tx1"/>
                </a:solidFill>
                <a:latin typeface="Arial" charset="0"/>
              </a:defRPr>
            </a:lvl4pPr>
            <a:lvl5pPr marL="2057400" indent="-228600" defTabSz="852488">
              <a:defRPr sz="1600">
                <a:solidFill>
                  <a:schemeClr val="tx1"/>
                </a:solidFill>
                <a:latin typeface="Arial" charset="0"/>
              </a:defRPr>
            </a:lvl5pPr>
            <a:lvl6pPr marL="2514600" indent="-228600" defTabSz="852488" eaLnBrk="0" fontAlgn="base" hangingPunct="0">
              <a:spcBef>
                <a:spcPct val="0"/>
              </a:spcBef>
              <a:spcAft>
                <a:spcPct val="0"/>
              </a:spcAft>
              <a:defRPr sz="1600">
                <a:solidFill>
                  <a:schemeClr val="tx1"/>
                </a:solidFill>
                <a:latin typeface="Arial" charset="0"/>
              </a:defRPr>
            </a:lvl6pPr>
            <a:lvl7pPr marL="2971800" indent="-228600" defTabSz="852488" eaLnBrk="0" fontAlgn="base" hangingPunct="0">
              <a:spcBef>
                <a:spcPct val="0"/>
              </a:spcBef>
              <a:spcAft>
                <a:spcPct val="0"/>
              </a:spcAft>
              <a:defRPr sz="1600">
                <a:solidFill>
                  <a:schemeClr val="tx1"/>
                </a:solidFill>
                <a:latin typeface="Arial" charset="0"/>
              </a:defRPr>
            </a:lvl7pPr>
            <a:lvl8pPr marL="3429000" indent="-228600" defTabSz="852488" eaLnBrk="0" fontAlgn="base" hangingPunct="0">
              <a:spcBef>
                <a:spcPct val="0"/>
              </a:spcBef>
              <a:spcAft>
                <a:spcPct val="0"/>
              </a:spcAft>
              <a:defRPr sz="1600">
                <a:solidFill>
                  <a:schemeClr val="tx1"/>
                </a:solidFill>
                <a:latin typeface="Arial" charset="0"/>
              </a:defRPr>
            </a:lvl8pPr>
            <a:lvl9pPr marL="3886200" indent="-228600" defTabSz="852488" eaLnBrk="0" fontAlgn="base" hangingPunct="0">
              <a:spcBef>
                <a:spcPct val="0"/>
              </a:spcBef>
              <a:spcAft>
                <a:spcPct val="0"/>
              </a:spcAft>
              <a:defRPr sz="1600">
                <a:solidFill>
                  <a:schemeClr val="tx1"/>
                </a:solidFill>
                <a:latin typeface="Arial" charset="0"/>
              </a:defRPr>
            </a:lvl9pPr>
          </a:lstStyle>
          <a:p>
            <a:pPr algn="ctr"/>
            <a:endParaRPr lang="en-US" sz="2800" b="1"/>
          </a:p>
          <a:p>
            <a:pPr algn="ctr"/>
            <a:r>
              <a:rPr lang="en-US" sz="2800" b="1"/>
              <a:t>PARAMETER SF3 pre-test calculation with ATHLET-CD</a:t>
            </a:r>
            <a:r>
              <a:rPr lang="en-US" sz="3200"/>
              <a:t> </a:t>
            </a:r>
            <a:br>
              <a:rPr lang="en-US" sz="3200"/>
            </a:br>
            <a:r>
              <a:rPr lang="en-US" sz="3200"/>
              <a:t/>
            </a:r>
            <a:br>
              <a:rPr lang="en-US" sz="3200"/>
            </a:br>
            <a:r>
              <a:rPr lang="en-US" sz="3200"/>
              <a:t/>
            </a:r>
            <a:br>
              <a:rPr lang="en-US" sz="3200"/>
            </a:br>
            <a:r>
              <a:rPr lang="en-US" sz="2000"/>
              <a:t> </a:t>
            </a:r>
            <a:r>
              <a:rPr lang="en-US"/>
              <a:t> </a:t>
            </a:r>
            <a:r>
              <a:rPr lang="en-US" sz="2400"/>
              <a:t> H. Austregesilo, Ch. Bals</a:t>
            </a:r>
          </a:p>
          <a:p>
            <a:pPr algn="ctr"/>
            <a:r>
              <a:rPr lang="en-US" sz="2400"/>
              <a:t>presented by W. Erdmann</a:t>
            </a:r>
            <a:r>
              <a:rPr lang="en-US" sz="2000"/>
              <a:t> </a:t>
            </a:r>
          </a:p>
          <a:p>
            <a:pPr algn="ctr"/>
            <a:endParaRPr lang="en-US" sz="1800"/>
          </a:p>
          <a:p>
            <a:pPr algn="ctr"/>
            <a:r>
              <a:rPr lang="en-US" sz="1800"/>
              <a:t>Gesellschaft für Anlagen- und Reaktorsicherheit (GRS), Germany</a:t>
            </a:r>
            <a:br>
              <a:rPr lang="en-US" sz="1800"/>
            </a:br>
            <a:endParaRPr lang="en-US" sz="1800"/>
          </a:p>
        </p:txBody>
      </p:sp>
      <p:sp>
        <p:nvSpPr>
          <p:cNvPr id="22533"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22534" name="Foliennummernplatzhalt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408E7F8D-001E-4C54-8272-5FD06AD50FD0}" type="slidenum">
              <a:rPr lang="de-DE" sz="1200" smtClean="0"/>
              <a:pPr/>
              <a:t>1</a:t>
            </a:fld>
            <a:endParaRPr lang="de-DE" sz="1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09625" y="828675"/>
            <a:ext cx="8780463" cy="431800"/>
          </a:xfrm>
        </p:spPr>
        <p:txBody>
          <a:bodyPr/>
          <a:lstStyle/>
          <a:p>
            <a:r>
              <a:rPr lang="en-US" sz="2000" smtClean="0"/>
              <a:t>Model parameters of ATHLET-CD for post-test calculation of SF2 and pre-test calculation of SF3 (1) </a:t>
            </a:r>
          </a:p>
        </p:txBody>
      </p:sp>
      <p:sp>
        <p:nvSpPr>
          <p:cNvPr id="31747" name="Rectangle 3"/>
          <p:cNvSpPr>
            <a:spLocks noGrp="1" noChangeArrowheads="1"/>
          </p:cNvSpPr>
          <p:nvPr>
            <p:ph type="body" idx="1"/>
          </p:nvPr>
        </p:nvSpPr>
        <p:spPr>
          <a:xfrm>
            <a:off x="882650" y="1981200"/>
            <a:ext cx="3833813" cy="3059113"/>
          </a:xfrm>
        </p:spPr>
        <p:txBody>
          <a:bodyPr/>
          <a:lstStyle/>
          <a:p>
            <a:pPr>
              <a:spcBef>
                <a:spcPct val="30000"/>
              </a:spcBef>
              <a:spcAft>
                <a:spcPct val="10000"/>
              </a:spcAft>
            </a:pPr>
            <a:r>
              <a:rPr lang="en-US" sz="1600" smtClean="0"/>
              <a:t>Cladding oxidation model:</a:t>
            </a:r>
            <a:br>
              <a:rPr lang="en-US" sz="1600" smtClean="0"/>
            </a:br>
            <a:r>
              <a:rPr lang="en-US" sz="1600" smtClean="0"/>
              <a:t>Leistikow / Prater-Courtright</a:t>
            </a:r>
            <a:br>
              <a:rPr lang="en-US" sz="1600" smtClean="0"/>
            </a:br>
            <a:r>
              <a:rPr lang="en-US" sz="1600" smtClean="0"/>
              <a:t>correlation was used </a:t>
            </a:r>
            <a:br>
              <a:rPr lang="en-US" sz="1600" smtClean="0"/>
            </a:br>
            <a:r>
              <a:rPr lang="en-US" sz="1600" smtClean="0"/>
              <a:t>(IOXMOD = 19)</a:t>
            </a:r>
            <a:br>
              <a:rPr lang="en-US" sz="1600" smtClean="0"/>
            </a:br>
            <a:r>
              <a:rPr lang="en-US" sz="1600" smtClean="0"/>
              <a:t>instead of recommended Sokolov</a:t>
            </a:r>
            <a:br>
              <a:rPr lang="en-US" sz="1600" smtClean="0"/>
            </a:br>
            <a:r>
              <a:rPr lang="en-US" sz="1600" smtClean="0"/>
              <a:t>correlation (WWER: Zr1%Nb)</a:t>
            </a:r>
            <a:br>
              <a:rPr lang="en-US" sz="1600" smtClean="0"/>
            </a:br>
            <a:r>
              <a:rPr lang="en-US" sz="1600" smtClean="0"/>
              <a:t>(IOXMOD = 18)</a:t>
            </a:r>
          </a:p>
          <a:p>
            <a:pPr>
              <a:spcBef>
                <a:spcPct val="30000"/>
              </a:spcBef>
              <a:spcAft>
                <a:spcPct val="10000"/>
              </a:spcAft>
            </a:pPr>
            <a:endParaRPr lang="en-US" sz="1600" smtClean="0"/>
          </a:p>
          <a:p>
            <a:pPr>
              <a:spcBef>
                <a:spcPct val="30000"/>
              </a:spcBef>
              <a:spcAft>
                <a:spcPct val="10000"/>
              </a:spcAft>
            </a:pPr>
            <a:r>
              <a:rPr lang="en-US" sz="1600" smtClean="0"/>
              <a:t>Default values for interfacial friction parameters are used</a:t>
            </a:r>
          </a:p>
          <a:p>
            <a:pPr>
              <a:spcBef>
                <a:spcPct val="30000"/>
              </a:spcBef>
              <a:spcAft>
                <a:spcPct val="10000"/>
              </a:spcAft>
            </a:pPr>
            <a:endParaRPr lang="en-GB" sz="1600" smtClean="0">
              <a:cs typeface="Arial" charset="0"/>
            </a:endParaRPr>
          </a:p>
          <a:p>
            <a:pPr>
              <a:spcBef>
                <a:spcPct val="30000"/>
              </a:spcBef>
              <a:spcAft>
                <a:spcPct val="10000"/>
              </a:spcAft>
            </a:pPr>
            <a:endParaRPr lang="el-GR" sz="1600" smtClean="0">
              <a:cs typeface="Arial" charset="0"/>
            </a:endParaRPr>
          </a:p>
          <a:p>
            <a:pPr>
              <a:spcBef>
                <a:spcPct val="30000"/>
              </a:spcBef>
              <a:spcAft>
                <a:spcPct val="10000"/>
              </a:spcAft>
            </a:pPr>
            <a:endParaRPr lang="en-US" smtClean="0"/>
          </a:p>
          <a:p>
            <a:pPr>
              <a:spcBef>
                <a:spcPct val="30000"/>
              </a:spcBef>
              <a:spcAft>
                <a:spcPct val="10000"/>
              </a:spcAft>
            </a:pPr>
            <a:endParaRPr lang="en-US" smtClean="0"/>
          </a:p>
          <a:p>
            <a:pPr>
              <a:lnSpc>
                <a:spcPct val="80000"/>
              </a:lnSpc>
              <a:spcBef>
                <a:spcPts val="1200"/>
              </a:spcBef>
              <a:buFont typeface="Wingdings" pitchFamily="2" charset="2"/>
              <a:buNone/>
            </a:pPr>
            <a:endParaRPr lang="en-US" smtClean="0"/>
          </a:p>
        </p:txBody>
      </p:sp>
      <p:pic>
        <p:nvPicPr>
          <p:cNvPr id="31748" name="Picture 4" descr="oxidation19"/>
          <p:cNvPicPr>
            <a:picLocks noChangeAspect="1" noChangeArrowheads="1"/>
          </p:cNvPicPr>
          <p:nvPr/>
        </p:nvPicPr>
        <p:blipFill>
          <a:blip r:embed="rId2">
            <a:extLst>
              <a:ext uri="{28A0092B-C50C-407E-A947-70E740481C1C}">
                <a14:useLocalDpi xmlns:a14="http://schemas.microsoft.com/office/drawing/2010/main" val="0"/>
              </a:ext>
            </a:extLst>
          </a:blip>
          <a:srcRect l="-557" r="-2785" b="-2812"/>
          <a:stretch>
            <a:fillRect/>
          </a:stretch>
        </p:blipFill>
        <p:spPr bwMode="auto">
          <a:xfrm>
            <a:off x="5481638" y="1890713"/>
            <a:ext cx="4192587"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31750" name="Foliennummernplatzhalt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44AB933A-9471-423B-BF2D-01CE1784F6B6}" type="slidenum">
              <a:rPr lang="de-DE" sz="1200" smtClean="0"/>
              <a:pPr/>
              <a:t>10</a:t>
            </a:fld>
            <a:endParaRPr lang="de-DE" sz="1200" smtClean="0"/>
          </a:p>
        </p:txBody>
      </p:sp>
      <p:sp>
        <p:nvSpPr>
          <p:cNvPr id="31751" name="Line 9"/>
          <p:cNvSpPr>
            <a:spLocks noChangeShapeType="1"/>
          </p:cNvSpPr>
          <p:nvPr/>
        </p:nvSpPr>
        <p:spPr bwMode="auto">
          <a:xfrm>
            <a:off x="6832600" y="5265738"/>
            <a:ext cx="0" cy="269875"/>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31752" name="Line 10"/>
          <p:cNvSpPr>
            <a:spLocks noChangeShapeType="1"/>
          </p:cNvSpPr>
          <p:nvPr/>
        </p:nvSpPr>
        <p:spPr bwMode="auto">
          <a:xfrm>
            <a:off x="8272463" y="5310188"/>
            <a:ext cx="0" cy="225425"/>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31753" name="Text Box 11"/>
          <p:cNvSpPr txBox="1">
            <a:spLocks noChangeArrowheads="1"/>
          </p:cNvSpPr>
          <p:nvPr/>
        </p:nvSpPr>
        <p:spPr bwMode="auto">
          <a:xfrm>
            <a:off x="6516688" y="5040313"/>
            <a:ext cx="606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852488">
              <a:defRPr sz="1600">
                <a:solidFill>
                  <a:schemeClr val="tx1"/>
                </a:solidFill>
                <a:latin typeface="Arial" charset="0"/>
              </a:defRPr>
            </a:lvl1pPr>
            <a:lvl2pPr marL="742950" indent="-285750" defTabSz="852488">
              <a:defRPr sz="1600">
                <a:solidFill>
                  <a:schemeClr val="tx1"/>
                </a:solidFill>
                <a:latin typeface="Arial" charset="0"/>
              </a:defRPr>
            </a:lvl2pPr>
            <a:lvl3pPr marL="1143000" indent="-228600" defTabSz="852488">
              <a:defRPr sz="1600">
                <a:solidFill>
                  <a:schemeClr val="tx1"/>
                </a:solidFill>
                <a:latin typeface="Arial" charset="0"/>
              </a:defRPr>
            </a:lvl3pPr>
            <a:lvl4pPr marL="1600200" indent="-228600" defTabSz="852488">
              <a:defRPr sz="1600">
                <a:solidFill>
                  <a:schemeClr val="tx1"/>
                </a:solidFill>
                <a:latin typeface="Arial" charset="0"/>
              </a:defRPr>
            </a:lvl4pPr>
            <a:lvl5pPr marL="2057400" indent="-228600" defTabSz="852488">
              <a:defRPr sz="1600">
                <a:solidFill>
                  <a:schemeClr val="tx1"/>
                </a:solidFill>
                <a:latin typeface="Arial" charset="0"/>
              </a:defRPr>
            </a:lvl5pPr>
            <a:lvl6pPr marL="2514600" indent="-228600" defTabSz="852488" eaLnBrk="0" fontAlgn="base" hangingPunct="0">
              <a:spcBef>
                <a:spcPct val="0"/>
              </a:spcBef>
              <a:spcAft>
                <a:spcPct val="0"/>
              </a:spcAft>
              <a:defRPr sz="1600">
                <a:solidFill>
                  <a:schemeClr val="tx1"/>
                </a:solidFill>
                <a:latin typeface="Arial" charset="0"/>
              </a:defRPr>
            </a:lvl6pPr>
            <a:lvl7pPr marL="2971800" indent="-228600" defTabSz="852488" eaLnBrk="0" fontAlgn="base" hangingPunct="0">
              <a:spcBef>
                <a:spcPct val="0"/>
              </a:spcBef>
              <a:spcAft>
                <a:spcPct val="0"/>
              </a:spcAft>
              <a:defRPr sz="1600">
                <a:solidFill>
                  <a:schemeClr val="tx1"/>
                </a:solidFill>
                <a:latin typeface="Arial" charset="0"/>
              </a:defRPr>
            </a:lvl7pPr>
            <a:lvl8pPr marL="3429000" indent="-228600" defTabSz="852488" eaLnBrk="0" fontAlgn="base" hangingPunct="0">
              <a:spcBef>
                <a:spcPct val="0"/>
              </a:spcBef>
              <a:spcAft>
                <a:spcPct val="0"/>
              </a:spcAft>
              <a:defRPr sz="1600">
                <a:solidFill>
                  <a:schemeClr val="tx1"/>
                </a:solidFill>
                <a:latin typeface="Arial" charset="0"/>
              </a:defRPr>
            </a:lvl8pPr>
            <a:lvl9pPr marL="3886200" indent="-228600" defTabSz="852488" eaLnBrk="0" fontAlgn="base" hangingPunct="0">
              <a:spcBef>
                <a:spcPct val="0"/>
              </a:spcBef>
              <a:spcAft>
                <a:spcPct val="0"/>
              </a:spcAft>
              <a:defRPr sz="1600">
                <a:solidFill>
                  <a:schemeClr val="tx1"/>
                </a:solidFill>
                <a:latin typeface="Arial" charset="0"/>
              </a:defRPr>
            </a:lvl9pPr>
          </a:lstStyle>
          <a:p>
            <a:r>
              <a:rPr lang="de-DE" sz="1000"/>
              <a:t>1600°C</a:t>
            </a:r>
          </a:p>
        </p:txBody>
      </p:sp>
      <p:sp>
        <p:nvSpPr>
          <p:cNvPr id="31754" name="Text Box 12"/>
          <p:cNvSpPr txBox="1">
            <a:spLocks noChangeArrowheads="1"/>
          </p:cNvSpPr>
          <p:nvPr/>
        </p:nvSpPr>
        <p:spPr bwMode="auto">
          <a:xfrm>
            <a:off x="7956550" y="5086350"/>
            <a:ext cx="606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852488">
              <a:defRPr sz="1600">
                <a:solidFill>
                  <a:schemeClr val="tx1"/>
                </a:solidFill>
                <a:latin typeface="Arial" charset="0"/>
              </a:defRPr>
            </a:lvl1pPr>
            <a:lvl2pPr marL="742950" indent="-285750" defTabSz="852488">
              <a:defRPr sz="1600">
                <a:solidFill>
                  <a:schemeClr val="tx1"/>
                </a:solidFill>
                <a:latin typeface="Arial" charset="0"/>
              </a:defRPr>
            </a:lvl2pPr>
            <a:lvl3pPr marL="1143000" indent="-228600" defTabSz="852488">
              <a:defRPr sz="1600">
                <a:solidFill>
                  <a:schemeClr val="tx1"/>
                </a:solidFill>
                <a:latin typeface="Arial" charset="0"/>
              </a:defRPr>
            </a:lvl3pPr>
            <a:lvl4pPr marL="1600200" indent="-228600" defTabSz="852488">
              <a:defRPr sz="1600">
                <a:solidFill>
                  <a:schemeClr val="tx1"/>
                </a:solidFill>
                <a:latin typeface="Arial" charset="0"/>
              </a:defRPr>
            </a:lvl4pPr>
            <a:lvl5pPr marL="2057400" indent="-228600" defTabSz="852488">
              <a:defRPr sz="1600">
                <a:solidFill>
                  <a:schemeClr val="tx1"/>
                </a:solidFill>
                <a:latin typeface="Arial" charset="0"/>
              </a:defRPr>
            </a:lvl5pPr>
            <a:lvl6pPr marL="2514600" indent="-228600" defTabSz="852488" eaLnBrk="0" fontAlgn="base" hangingPunct="0">
              <a:spcBef>
                <a:spcPct val="0"/>
              </a:spcBef>
              <a:spcAft>
                <a:spcPct val="0"/>
              </a:spcAft>
              <a:defRPr sz="1600">
                <a:solidFill>
                  <a:schemeClr val="tx1"/>
                </a:solidFill>
                <a:latin typeface="Arial" charset="0"/>
              </a:defRPr>
            </a:lvl6pPr>
            <a:lvl7pPr marL="2971800" indent="-228600" defTabSz="852488" eaLnBrk="0" fontAlgn="base" hangingPunct="0">
              <a:spcBef>
                <a:spcPct val="0"/>
              </a:spcBef>
              <a:spcAft>
                <a:spcPct val="0"/>
              </a:spcAft>
              <a:defRPr sz="1600">
                <a:solidFill>
                  <a:schemeClr val="tx1"/>
                </a:solidFill>
                <a:latin typeface="Arial" charset="0"/>
              </a:defRPr>
            </a:lvl7pPr>
            <a:lvl8pPr marL="3429000" indent="-228600" defTabSz="852488" eaLnBrk="0" fontAlgn="base" hangingPunct="0">
              <a:spcBef>
                <a:spcPct val="0"/>
              </a:spcBef>
              <a:spcAft>
                <a:spcPct val="0"/>
              </a:spcAft>
              <a:defRPr sz="1600">
                <a:solidFill>
                  <a:schemeClr val="tx1"/>
                </a:solidFill>
                <a:latin typeface="Arial" charset="0"/>
              </a:defRPr>
            </a:lvl8pPr>
            <a:lvl9pPr marL="3886200" indent="-228600" defTabSz="852488" eaLnBrk="0" fontAlgn="base" hangingPunct="0">
              <a:spcBef>
                <a:spcPct val="0"/>
              </a:spcBef>
              <a:spcAft>
                <a:spcPct val="0"/>
              </a:spcAft>
              <a:defRPr sz="1600">
                <a:solidFill>
                  <a:schemeClr val="tx1"/>
                </a:solidFill>
                <a:latin typeface="Arial" charset="0"/>
              </a:defRPr>
            </a:lvl9pPr>
          </a:lstStyle>
          <a:p>
            <a:r>
              <a:rPr lang="de-DE" sz="1000"/>
              <a:t>1200°C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09625" y="828675"/>
            <a:ext cx="8780463" cy="431800"/>
          </a:xfrm>
        </p:spPr>
        <p:txBody>
          <a:bodyPr/>
          <a:lstStyle/>
          <a:p>
            <a:r>
              <a:rPr lang="en-US" sz="2000" smtClean="0"/>
              <a:t>Model parameters of ATHLET-CD for post-test calculation of SF2 and pre-test calculation of SF3 (2) </a:t>
            </a:r>
          </a:p>
        </p:txBody>
      </p:sp>
      <p:sp>
        <p:nvSpPr>
          <p:cNvPr id="32771" name="Rectangle 3"/>
          <p:cNvSpPr>
            <a:spLocks noGrp="1" noChangeArrowheads="1"/>
          </p:cNvSpPr>
          <p:nvPr>
            <p:ph type="body" idx="1"/>
          </p:nvPr>
        </p:nvSpPr>
        <p:spPr>
          <a:xfrm>
            <a:off x="882650" y="2070100"/>
            <a:ext cx="3833813" cy="4140200"/>
          </a:xfrm>
        </p:spPr>
        <p:txBody>
          <a:bodyPr/>
          <a:lstStyle/>
          <a:p>
            <a:pPr>
              <a:spcBef>
                <a:spcPct val="30000"/>
              </a:spcBef>
              <a:spcAft>
                <a:spcPct val="10000"/>
              </a:spcAft>
            </a:pPr>
            <a:endParaRPr lang="de-DE" sz="1600" smtClean="0">
              <a:cs typeface="Arial" charset="0"/>
            </a:endParaRPr>
          </a:p>
          <a:p>
            <a:pPr>
              <a:spcBef>
                <a:spcPct val="30000"/>
              </a:spcBef>
              <a:spcAft>
                <a:spcPct val="10000"/>
              </a:spcAft>
            </a:pPr>
            <a:r>
              <a:rPr lang="en-US" sz="1600" smtClean="0">
                <a:cs typeface="Arial" charset="0"/>
              </a:rPr>
              <a:t>Electrical resistance of electrodes defined corresponding to given temperature dependency of </a:t>
            </a:r>
            <a:br>
              <a:rPr lang="en-US" sz="1600" smtClean="0">
                <a:cs typeface="Arial" charset="0"/>
              </a:rPr>
            </a:br>
            <a:r>
              <a:rPr lang="en-US" sz="1600" smtClean="0">
                <a:cs typeface="Arial" charset="0"/>
              </a:rPr>
              <a:t>Mo, Ta;</a:t>
            </a:r>
            <a:br>
              <a:rPr lang="en-US" sz="1600" smtClean="0">
                <a:cs typeface="Arial" charset="0"/>
              </a:rPr>
            </a:br>
            <a:r>
              <a:rPr lang="en-US" sz="1600" smtClean="0">
                <a:cs typeface="Arial" charset="0"/>
              </a:rPr>
              <a:t>Brass not considered in calculations</a:t>
            </a:r>
            <a:br>
              <a:rPr lang="en-US" sz="1600" smtClean="0">
                <a:cs typeface="Arial" charset="0"/>
              </a:rPr>
            </a:br>
            <a:r>
              <a:rPr lang="en-US" sz="1600" smtClean="0">
                <a:cs typeface="Arial" charset="0"/>
              </a:rPr>
              <a:t>(below / above simulated core region)  </a:t>
            </a:r>
          </a:p>
          <a:p>
            <a:pPr>
              <a:spcBef>
                <a:spcPct val="30000"/>
              </a:spcBef>
              <a:spcAft>
                <a:spcPct val="10000"/>
              </a:spcAft>
            </a:pPr>
            <a:endParaRPr lang="en-US" sz="1600" smtClean="0"/>
          </a:p>
          <a:p>
            <a:pPr>
              <a:spcBef>
                <a:spcPct val="30000"/>
              </a:spcBef>
              <a:spcAft>
                <a:spcPct val="10000"/>
              </a:spcAft>
            </a:pPr>
            <a:r>
              <a:rPr lang="en-US" sz="1600" smtClean="0"/>
              <a:t>External resistance 1 m</a:t>
            </a:r>
            <a:r>
              <a:rPr lang="en-US" sz="1600" smtClean="0">
                <a:cs typeface="Arial" charset="0"/>
              </a:rPr>
              <a:t>Ω/rod</a:t>
            </a:r>
          </a:p>
          <a:p>
            <a:pPr>
              <a:spcBef>
                <a:spcPct val="30000"/>
              </a:spcBef>
              <a:spcAft>
                <a:spcPct val="10000"/>
              </a:spcAft>
            </a:pPr>
            <a:endParaRPr lang="en-US" sz="1600" smtClean="0">
              <a:cs typeface="Arial" charset="0"/>
            </a:endParaRPr>
          </a:p>
          <a:p>
            <a:pPr>
              <a:spcBef>
                <a:spcPct val="30000"/>
              </a:spcBef>
              <a:spcAft>
                <a:spcPct val="10000"/>
              </a:spcAft>
            </a:pPr>
            <a:r>
              <a:rPr lang="en-US" sz="1600" smtClean="0">
                <a:cs typeface="Arial" charset="0"/>
              </a:rPr>
              <a:t>Hydraulic diameter in core region:</a:t>
            </a:r>
            <a:br>
              <a:rPr lang="en-US" sz="1600" smtClean="0">
                <a:cs typeface="Arial" charset="0"/>
              </a:rPr>
            </a:br>
            <a:r>
              <a:rPr lang="en-US" sz="1600" smtClean="0">
                <a:cs typeface="Arial" charset="0"/>
              </a:rPr>
              <a:t>D</a:t>
            </a:r>
            <a:r>
              <a:rPr lang="en-US" sz="1600" baseline="-25000" smtClean="0">
                <a:cs typeface="Arial" charset="0"/>
              </a:rPr>
              <a:t>H</a:t>
            </a:r>
            <a:r>
              <a:rPr lang="en-US" sz="1600" smtClean="0">
                <a:cs typeface="Arial" charset="0"/>
              </a:rPr>
              <a:t>=</a:t>
            </a:r>
            <a:r>
              <a:rPr lang="en-US" sz="1600" smtClean="0"/>
              <a:t>3.8</a:t>
            </a:r>
            <a:r>
              <a:rPr lang="en-US" sz="1600" smtClean="0">
                <a:cs typeface="Arial" charset="0"/>
              </a:rPr>
              <a:t>·10</a:t>
            </a:r>
            <a:r>
              <a:rPr lang="en-US" sz="1600" baseline="30000" smtClean="0">
                <a:cs typeface="Arial" charset="0"/>
              </a:rPr>
              <a:t>-3 </a:t>
            </a:r>
            <a:r>
              <a:rPr lang="en-US" sz="1600" smtClean="0">
                <a:cs typeface="Arial" charset="0"/>
              </a:rPr>
              <a:t>m (=D</a:t>
            </a:r>
            <a:r>
              <a:rPr lang="en-US" sz="1600" baseline="-25000" smtClean="0">
                <a:cs typeface="Arial" charset="0"/>
              </a:rPr>
              <a:t>H</a:t>
            </a:r>
            <a:r>
              <a:rPr lang="en-US" sz="1600" smtClean="0">
                <a:cs typeface="Arial" charset="0"/>
              </a:rPr>
              <a:t> at grid positions)</a:t>
            </a:r>
          </a:p>
          <a:p>
            <a:pPr>
              <a:spcBef>
                <a:spcPct val="30000"/>
              </a:spcBef>
              <a:spcAft>
                <a:spcPct val="10000"/>
              </a:spcAft>
            </a:pPr>
            <a:endParaRPr lang="en-GB" sz="1600" smtClean="0">
              <a:cs typeface="Arial" charset="0"/>
            </a:endParaRPr>
          </a:p>
          <a:p>
            <a:pPr>
              <a:spcBef>
                <a:spcPct val="30000"/>
              </a:spcBef>
              <a:spcAft>
                <a:spcPct val="10000"/>
              </a:spcAft>
            </a:pPr>
            <a:endParaRPr lang="en-GB" sz="1600" smtClean="0">
              <a:cs typeface="Arial" charset="0"/>
            </a:endParaRPr>
          </a:p>
          <a:p>
            <a:pPr>
              <a:spcBef>
                <a:spcPct val="30000"/>
              </a:spcBef>
              <a:spcAft>
                <a:spcPct val="10000"/>
              </a:spcAft>
            </a:pPr>
            <a:endParaRPr lang="el-GR" smtClean="0">
              <a:cs typeface="Arial" charset="0"/>
            </a:endParaRPr>
          </a:p>
          <a:p>
            <a:pPr>
              <a:spcBef>
                <a:spcPct val="30000"/>
              </a:spcBef>
              <a:spcAft>
                <a:spcPct val="10000"/>
              </a:spcAft>
            </a:pPr>
            <a:endParaRPr lang="en-US" smtClean="0"/>
          </a:p>
          <a:p>
            <a:pPr>
              <a:spcBef>
                <a:spcPct val="30000"/>
              </a:spcBef>
              <a:spcAft>
                <a:spcPct val="10000"/>
              </a:spcAft>
            </a:pPr>
            <a:endParaRPr lang="en-US" smtClean="0"/>
          </a:p>
          <a:p>
            <a:pPr>
              <a:lnSpc>
                <a:spcPct val="80000"/>
              </a:lnSpc>
              <a:spcBef>
                <a:spcPts val="1200"/>
              </a:spcBef>
              <a:buFont typeface="Wingdings" pitchFamily="2" charset="2"/>
              <a:buNone/>
            </a:pPr>
            <a:endParaRPr lang="en-US" smtClean="0"/>
          </a:p>
        </p:txBody>
      </p:sp>
      <p:sp>
        <p:nvSpPr>
          <p:cNvPr id="3277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32773" name="Foliennummernplatzhalt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4A1AAA92-1840-45A5-A9D8-D3C864487460}" type="slidenum">
              <a:rPr lang="de-DE" sz="1200" smtClean="0"/>
              <a:pPr/>
              <a:t>11</a:t>
            </a:fld>
            <a:endParaRPr lang="de-DE" sz="1200" smtClean="0"/>
          </a:p>
        </p:txBody>
      </p:sp>
      <p:pic>
        <p:nvPicPr>
          <p:cNvPr id="32774" name="Picture 9" descr="PP-epresi"/>
          <p:cNvPicPr>
            <a:picLocks noChangeAspect="1" noChangeArrowheads="1"/>
          </p:cNvPicPr>
          <p:nvPr/>
        </p:nvPicPr>
        <p:blipFill>
          <a:blip r:embed="rId2">
            <a:extLst>
              <a:ext uri="{28A0092B-C50C-407E-A947-70E740481C1C}">
                <a14:useLocalDpi xmlns:a14="http://schemas.microsoft.com/office/drawing/2010/main" val="0"/>
              </a:ext>
            </a:extLst>
          </a:blip>
          <a:srcRect r="2820"/>
          <a:stretch>
            <a:fillRect/>
          </a:stretch>
        </p:blipFill>
        <p:spPr bwMode="auto">
          <a:xfrm>
            <a:off x="5167313" y="2205038"/>
            <a:ext cx="40989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09625" y="828675"/>
            <a:ext cx="8780463" cy="431800"/>
          </a:xfrm>
        </p:spPr>
        <p:txBody>
          <a:bodyPr/>
          <a:lstStyle/>
          <a:p>
            <a:r>
              <a:rPr lang="en-US" smtClean="0"/>
              <a:t>Results of PARAMETER SF3 pre-test calculation  </a:t>
            </a:r>
          </a:p>
        </p:txBody>
      </p:sp>
      <p:sp>
        <p:nvSpPr>
          <p:cNvPr id="33795" name="Rectangle 3"/>
          <p:cNvSpPr>
            <a:spLocks noGrp="1" noChangeArrowheads="1"/>
          </p:cNvSpPr>
          <p:nvPr>
            <p:ph type="body" idx="1"/>
          </p:nvPr>
        </p:nvSpPr>
        <p:spPr>
          <a:xfrm>
            <a:off x="882650" y="1665288"/>
            <a:ext cx="4330700" cy="4545012"/>
          </a:xfrm>
        </p:spPr>
        <p:txBody>
          <a:bodyPr/>
          <a:lstStyle/>
          <a:p>
            <a:pPr>
              <a:spcBef>
                <a:spcPct val="30000"/>
              </a:spcBef>
              <a:spcAft>
                <a:spcPct val="10000"/>
              </a:spcAft>
            </a:pPr>
            <a:r>
              <a:rPr lang="en-US" sz="1600" b="1" smtClean="0"/>
              <a:t>Temperatures (0 – 14000 s):</a:t>
            </a:r>
          </a:p>
          <a:p>
            <a:pPr>
              <a:spcBef>
                <a:spcPct val="30000"/>
              </a:spcBef>
              <a:spcAft>
                <a:spcPct val="10000"/>
              </a:spcAft>
              <a:buFont typeface="Wingdings" pitchFamily="2" charset="2"/>
              <a:buNone/>
            </a:pPr>
            <a:r>
              <a:rPr lang="en-US" sz="1600" smtClean="0"/>
              <a:t>      -  general temperature development </a:t>
            </a:r>
            <a:br>
              <a:rPr lang="en-US" sz="1600" smtClean="0"/>
            </a:br>
            <a:r>
              <a:rPr lang="en-US" sz="1600" smtClean="0"/>
              <a:t>   agrees well with previously shown</a:t>
            </a:r>
            <a:br>
              <a:rPr lang="en-US" sz="1600" smtClean="0"/>
            </a:br>
            <a:r>
              <a:rPr lang="en-US" sz="1600" smtClean="0"/>
              <a:t>   results of pre-test calculations</a:t>
            </a:r>
          </a:p>
          <a:p>
            <a:pPr>
              <a:spcBef>
                <a:spcPct val="30000"/>
              </a:spcBef>
              <a:spcAft>
                <a:spcPct val="10000"/>
              </a:spcAft>
              <a:buFont typeface="Wingdings" pitchFamily="2" charset="2"/>
              <a:buNone/>
            </a:pPr>
            <a:r>
              <a:rPr lang="en-US" sz="1600" smtClean="0"/>
              <a:t>      -  given power results in:</a:t>
            </a:r>
            <a:br>
              <a:rPr lang="en-US" sz="1600" smtClean="0"/>
            </a:br>
            <a:r>
              <a:rPr lang="en-US" sz="1600" smtClean="0"/>
              <a:t>   stabilization phase at ~ 400 °C </a:t>
            </a:r>
            <a:br>
              <a:rPr lang="en-US" sz="1600" smtClean="0"/>
            </a:br>
            <a:r>
              <a:rPr lang="en-US" sz="1600" smtClean="0"/>
              <a:t>   (1500 – 3500 s), </a:t>
            </a:r>
            <a:br>
              <a:rPr lang="en-US" sz="1600" smtClean="0"/>
            </a:br>
            <a:r>
              <a:rPr lang="en-US" sz="1600" smtClean="0"/>
              <a:t>    pre-oxidation phase at ~ 1100 - 1150 °C</a:t>
            </a:r>
            <a:br>
              <a:rPr lang="en-US" sz="1600" smtClean="0"/>
            </a:br>
            <a:r>
              <a:rPr lang="en-US" sz="1600" smtClean="0"/>
              <a:t>   (7500 – 11500 s),</a:t>
            </a:r>
            <a:br>
              <a:rPr lang="en-US" sz="1600" smtClean="0"/>
            </a:br>
            <a:r>
              <a:rPr lang="en-US" sz="1600" smtClean="0"/>
              <a:t>    max. temperature of 1600 °C is reached </a:t>
            </a:r>
            <a:br>
              <a:rPr lang="en-US" sz="1600" smtClean="0"/>
            </a:br>
            <a:r>
              <a:rPr lang="en-US" sz="1600" smtClean="0"/>
              <a:t>    at t=12567 s</a:t>
            </a:r>
          </a:p>
          <a:p>
            <a:pPr>
              <a:spcBef>
                <a:spcPct val="30000"/>
              </a:spcBef>
              <a:spcAft>
                <a:spcPct val="10000"/>
              </a:spcAft>
              <a:buFont typeface="Wingdings" pitchFamily="2" charset="2"/>
              <a:buNone/>
            </a:pPr>
            <a:r>
              <a:rPr lang="en-US" sz="1600" smtClean="0"/>
              <a:t>      -  maximum temperature is calculated </a:t>
            </a:r>
            <a:br>
              <a:rPr lang="en-US" sz="1600" smtClean="0"/>
            </a:br>
            <a:r>
              <a:rPr lang="en-US" sz="1600" smtClean="0"/>
              <a:t>    at 1250 mm elevation   </a:t>
            </a:r>
            <a:br>
              <a:rPr lang="en-US" sz="1600" smtClean="0"/>
            </a:br>
            <a:endParaRPr lang="en-US" sz="1600" smtClean="0"/>
          </a:p>
          <a:p>
            <a:pPr>
              <a:spcBef>
                <a:spcPct val="30000"/>
              </a:spcBef>
              <a:spcAft>
                <a:spcPct val="10000"/>
              </a:spcAft>
            </a:pPr>
            <a:endParaRPr lang="en-US" sz="1600" smtClean="0"/>
          </a:p>
          <a:p>
            <a:pPr>
              <a:lnSpc>
                <a:spcPct val="80000"/>
              </a:lnSpc>
              <a:spcBef>
                <a:spcPts val="1200"/>
              </a:spcBef>
              <a:buFont typeface="Wingdings" pitchFamily="2" charset="2"/>
              <a:buNone/>
            </a:pPr>
            <a:endParaRPr lang="en-US" sz="1600" smtClean="0"/>
          </a:p>
        </p:txBody>
      </p:sp>
      <p:sp>
        <p:nvSpPr>
          <p:cNvPr id="33796" name="Fußzeilenplatzhalter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33797" name="Foliennummernplatzhalt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95CFED81-5A33-4DD6-A803-2766CC9567A2}" type="slidenum">
              <a:rPr lang="de-DE" sz="1200" smtClean="0"/>
              <a:pPr/>
              <a:t>12</a:t>
            </a:fld>
            <a:endParaRPr lang="de-DE" sz="1200" smtClean="0"/>
          </a:p>
        </p:txBody>
      </p:sp>
      <p:pic>
        <p:nvPicPr>
          <p:cNvPr id="33798" name="Picture 16" descr="PP-t1250"/>
          <p:cNvPicPr>
            <a:picLocks noChangeAspect="1" noChangeArrowheads="1"/>
          </p:cNvPicPr>
          <p:nvPr/>
        </p:nvPicPr>
        <p:blipFill>
          <a:blip r:embed="rId2">
            <a:extLst>
              <a:ext uri="{28A0092B-C50C-407E-A947-70E740481C1C}">
                <a14:useLocalDpi xmlns:a14="http://schemas.microsoft.com/office/drawing/2010/main" val="0"/>
              </a:ext>
            </a:extLst>
          </a:blip>
          <a:srcRect r="557" b="-4375"/>
          <a:stretch>
            <a:fillRect/>
          </a:stretch>
        </p:blipFill>
        <p:spPr bwMode="auto">
          <a:xfrm>
            <a:off x="5391150" y="1216025"/>
            <a:ext cx="4541838"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7" descr="PP-tax"/>
          <p:cNvPicPr>
            <a:picLocks noChangeAspect="1" noChangeArrowheads="1"/>
          </p:cNvPicPr>
          <p:nvPr/>
        </p:nvPicPr>
        <p:blipFill>
          <a:blip r:embed="rId3">
            <a:extLst>
              <a:ext uri="{28A0092B-C50C-407E-A947-70E740481C1C}">
                <a14:useLocalDpi xmlns:a14="http://schemas.microsoft.com/office/drawing/2010/main" val="0"/>
              </a:ext>
            </a:extLst>
          </a:blip>
          <a:srcRect t="4375" r="557" b="-4375"/>
          <a:stretch>
            <a:fillRect/>
          </a:stretch>
        </p:blipFill>
        <p:spPr bwMode="auto">
          <a:xfrm>
            <a:off x="5437188" y="4095750"/>
            <a:ext cx="4484687"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09625" y="828675"/>
            <a:ext cx="8780463" cy="431800"/>
          </a:xfrm>
        </p:spPr>
        <p:txBody>
          <a:bodyPr/>
          <a:lstStyle/>
          <a:p>
            <a:r>
              <a:rPr lang="en-US" smtClean="0"/>
              <a:t>Results of PARAMETER SF3 pre-test calculation  </a:t>
            </a:r>
          </a:p>
        </p:txBody>
      </p:sp>
      <p:sp>
        <p:nvSpPr>
          <p:cNvPr id="34819" name="Rectangle 3"/>
          <p:cNvSpPr>
            <a:spLocks noGrp="1" noChangeArrowheads="1"/>
          </p:cNvSpPr>
          <p:nvPr>
            <p:ph type="body" idx="1"/>
          </p:nvPr>
        </p:nvSpPr>
        <p:spPr>
          <a:xfrm>
            <a:off x="890588" y="1665288"/>
            <a:ext cx="4095750" cy="3286125"/>
          </a:xfrm>
        </p:spPr>
        <p:txBody>
          <a:bodyPr/>
          <a:lstStyle/>
          <a:p>
            <a:pPr>
              <a:lnSpc>
                <a:spcPct val="80000"/>
              </a:lnSpc>
              <a:spcBef>
                <a:spcPct val="30000"/>
              </a:spcBef>
              <a:spcAft>
                <a:spcPct val="10000"/>
              </a:spcAft>
            </a:pPr>
            <a:r>
              <a:rPr lang="en-US" sz="1600" b="1" smtClean="0"/>
              <a:t>Temperatures (quenching period):</a:t>
            </a:r>
          </a:p>
          <a:p>
            <a:pPr>
              <a:lnSpc>
                <a:spcPct val="80000"/>
              </a:lnSpc>
              <a:spcBef>
                <a:spcPct val="30000"/>
              </a:spcBef>
              <a:spcAft>
                <a:spcPct val="10000"/>
              </a:spcAft>
              <a:buFont typeface="Wingdings" pitchFamily="2" charset="2"/>
              <a:buNone/>
            </a:pPr>
            <a:r>
              <a:rPr lang="en-US" sz="1600" smtClean="0"/>
              <a:t>      -  maximum temperature of 1600 °C </a:t>
            </a:r>
            <a:br>
              <a:rPr lang="en-US" sz="1600" smtClean="0"/>
            </a:br>
            <a:r>
              <a:rPr lang="en-US" sz="1600" smtClean="0"/>
              <a:t>   is reached at t=12567 s </a:t>
            </a:r>
            <a:br>
              <a:rPr lang="en-US" sz="1600" smtClean="0"/>
            </a:br>
            <a:r>
              <a:rPr lang="en-US" sz="1600" smtClean="0"/>
              <a:t>   at bundle elevation 1250 mm   </a:t>
            </a:r>
          </a:p>
          <a:p>
            <a:pPr>
              <a:lnSpc>
                <a:spcPct val="80000"/>
              </a:lnSpc>
              <a:spcBef>
                <a:spcPct val="30000"/>
              </a:spcBef>
              <a:spcAft>
                <a:spcPct val="10000"/>
              </a:spcAft>
              <a:buFont typeface="Wingdings" pitchFamily="2" charset="2"/>
              <a:buNone/>
            </a:pPr>
            <a:r>
              <a:rPr lang="en-US" sz="1600" smtClean="0"/>
              <a:t>      - after start of top flooding </a:t>
            </a:r>
            <a:br>
              <a:rPr lang="en-US" sz="1600" smtClean="0"/>
            </a:br>
            <a:r>
              <a:rPr lang="en-US" sz="1600" smtClean="0"/>
              <a:t>  temperature is calculated to</a:t>
            </a:r>
            <a:br>
              <a:rPr lang="en-US" sz="1600" smtClean="0"/>
            </a:br>
            <a:r>
              <a:rPr lang="en-US" sz="1600" smtClean="0"/>
              <a:t>  decrease in all bundle elevations</a:t>
            </a:r>
          </a:p>
          <a:p>
            <a:pPr>
              <a:lnSpc>
                <a:spcPct val="80000"/>
              </a:lnSpc>
              <a:spcBef>
                <a:spcPct val="30000"/>
              </a:spcBef>
              <a:spcAft>
                <a:spcPct val="10000"/>
              </a:spcAft>
              <a:buFont typeface="Wingdings" pitchFamily="2" charset="2"/>
              <a:buNone/>
            </a:pPr>
            <a:r>
              <a:rPr lang="en-US" sz="1600" smtClean="0"/>
              <a:t>      </a:t>
            </a:r>
            <a:r>
              <a:rPr lang="de-DE" sz="1600" smtClean="0">
                <a:cs typeface="Arial" charset="0"/>
              </a:rPr>
              <a:t>- </a:t>
            </a:r>
            <a:r>
              <a:rPr lang="en-US" sz="1600" smtClean="0">
                <a:cs typeface="Arial" charset="0"/>
              </a:rPr>
              <a:t>different to SF2:</a:t>
            </a:r>
            <a:br>
              <a:rPr lang="en-US" sz="1600" smtClean="0">
                <a:cs typeface="Arial" charset="0"/>
              </a:rPr>
            </a:br>
            <a:r>
              <a:rPr lang="en-US" sz="1600" smtClean="0">
                <a:cs typeface="Arial" charset="0"/>
              </a:rPr>
              <a:t>  due to cooling only from the top</a:t>
            </a:r>
            <a:br>
              <a:rPr lang="en-US" sz="1600" smtClean="0">
                <a:cs typeface="Arial" charset="0"/>
              </a:rPr>
            </a:br>
            <a:r>
              <a:rPr lang="en-US" sz="1600" smtClean="0">
                <a:cs typeface="Arial" charset="0"/>
              </a:rPr>
              <a:t>  pre-cooling at upper elevations is</a:t>
            </a:r>
            <a:br>
              <a:rPr lang="en-US" sz="1600" smtClean="0">
                <a:cs typeface="Arial" charset="0"/>
              </a:rPr>
            </a:br>
            <a:r>
              <a:rPr lang="en-US" sz="1600" smtClean="0">
                <a:cs typeface="Arial" charset="0"/>
              </a:rPr>
              <a:t>  higher compared to lower </a:t>
            </a:r>
            <a:br>
              <a:rPr lang="en-US" sz="1600" smtClean="0">
                <a:cs typeface="Arial" charset="0"/>
              </a:rPr>
            </a:br>
            <a:r>
              <a:rPr lang="en-US" sz="1600" smtClean="0">
                <a:cs typeface="Arial" charset="0"/>
              </a:rPr>
              <a:t>  elevations </a:t>
            </a:r>
            <a:r>
              <a:rPr lang="en-US" sz="1600" b="1" smtClean="0">
                <a:cs typeface="Arial" charset="0"/>
              </a:rPr>
              <a:t> </a:t>
            </a:r>
            <a:endParaRPr lang="en-US" sz="1600" smtClean="0"/>
          </a:p>
          <a:p>
            <a:pPr>
              <a:lnSpc>
                <a:spcPct val="80000"/>
              </a:lnSpc>
              <a:spcBef>
                <a:spcPts val="1200"/>
              </a:spcBef>
              <a:buFont typeface="Wingdings" pitchFamily="2" charset="2"/>
              <a:buNone/>
            </a:pPr>
            <a:endParaRPr lang="en-US" sz="1600" smtClean="0"/>
          </a:p>
        </p:txBody>
      </p:sp>
      <p:sp>
        <p:nvSpPr>
          <p:cNvPr id="34820" name="Fußzeilenplatzhalter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34821" name="Foliennummernplatzhalt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6EC85835-C285-40D4-8CA3-5CAA0F3EA8BB}" type="slidenum">
              <a:rPr lang="de-DE" sz="1200" smtClean="0"/>
              <a:pPr/>
              <a:t>13</a:t>
            </a:fld>
            <a:endParaRPr lang="de-DE" sz="1200" smtClean="0"/>
          </a:p>
        </p:txBody>
      </p:sp>
      <p:pic>
        <p:nvPicPr>
          <p:cNvPr id="34822" name="Picture 15" descr="PP-tlow2"/>
          <p:cNvPicPr>
            <a:picLocks noChangeAspect="1" noChangeArrowheads="1"/>
          </p:cNvPicPr>
          <p:nvPr/>
        </p:nvPicPr>
        <p:blipFill>
          <a:blip r:embed="rId2">
            <a:extLst>
              <a:ext uri="{28A0092B-C50C-407E-A947-70E740481C1C}">
                <a14:useLocalDpi xmlns:a14="http://schemas.microsoft.com/office/drawing/2010/main" val="0"/>
              </a:ext>
            </a:extLst>
          </a:blip>
          <a:srcRect t="4375" r="557" b="-4375"/>
          <a:stretch>
            <a:fillRect/>
          </a:stretch>
        </p:blipFill>
        <p:spPr bwMode="auto">
          <a:xfrm>
            <a:off x="5256213" y="4095750"/>
            <a:ext cx="4371975"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6" descr="PP-ttop2"/>
          <p:cNvPicPr>
            <a:picLocks noChangeAspect="1" noChangeArrowheads="1"/>
          </p:cNvPicPr>
          <p:nvPr/>
        </p:nvPicPr>
        <p:blipFill>
          <a:blip r:embed="rId3">
            <a:extLst>
              <a:ext uri="{28A0092B-C50C-407E-A947-70E740481C1C}">
                <a14:useLocalDpi xmlns:a14="http://schemas.microsoft.com/office/drawing/2010/main" val="0"/>
              </a:ext>
            </a:extLst>
          </a:blip>
          <a:srcRect r="557" b="-4375"/>
          <a:stretch>
            <a:fillRect/>
          </a:stretch>
        </p:blipFill>
        <p:spPr bwMode="auto">
          <a:xfrm>
            <a:off x="5302250" y="1260475"/>
            <a:ext cx="4325938"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09625" y="828675"/>
            <a:ext cx="8780463" cy="431800"/>
          </a:xfrm>
        </p:spPr>
        <p:txBody>
          <a:bodyPr/>
          <a:lstStyle/>
          <a:p>
            <a:r>
              <a:rPr lang="en-US" smtClean="0"/>
              <a:t>Results of PARAMETER SF3 pre-test calculation  </a:t>
            </a:r>
          </a:p>
        </p:txBody>
      </p:sp>
      <p:sp>
        <p:nvSpPr>
          <p:cNvPr id="35843" name="Rectangle 3"/>
          <p:cNvSpPr>
            <a:spLocks noGrp="1" noChangeArrowheads="1"/>
          </p:cNvSpPr>
          <p:nvPr>
            <p:ph type="body" idx="1"/>
          </p:nvPr>
        </p:nvSpPr>
        <p:spPr>
          <a:xfrm>
            <a:off x="882650" y="1665288"/>
            <a:ext cx="3833813" cy="4545012"/>
          </a:xfrm>
        </p:spPr>
        <p:txBody>
          <a:bodyPr/>
          <a:lstStyle/>
          <a:p>
            <a:pPr>
              <a:spcBef>
                <a:spcPct val="30000"/>
              </a:spcBef>
              <a:spcAft>
                <a:spcPct val="10000"/>
              </a:spcAft>
            </a:pPr>
            <a:r>
              <a:rPr lang="en-US" sz="1600" b="1" smtClean="0"/>
              <a:t>Quench fronts:</a:t>
            </a:r>
          </a:p>
          <a:p>
            <a:pPr>
              <a:spcBef>
                <a:spcPct val="30000"/>
              </a:spcBef>
              <a:spcAft>
                <a:spcPct val="10000"/>
              </a:spcAft>
              <a:buFont typeface="Wingdings" pitchFamily="2" charset="2"/>
              <a:buNone/>
            </a:pPr>
            <a:r>
              <a:rPr lang="en-US" sz="1600" smtClean="0"/>
              <a:t>      -  quenching of bundle within</a:t>
            </a:r>
            <a:br>
              <a:rPr lang="en-US" sz="1600" smtClean="0"/>
            </a:br>
            <a:r>
              <a:rPr lang="en-US" sz="1600" smtClean="0"/>
              <a:t>   time period of </a:t>
            </a:r>
            <a:r>
              <a:rPr lang="en-US" sz="1600" b="1" smtClean="0"/>
              <a:t>253 s</a:t>
            </a:r>
            <a:r>
              <a:rPr lang="en-US" sz="1600" smtClean="0"/>
              <a:t> after </a:t>
            </a:r>
            <a:br>
              <a:rPr lang="en-US" sz="1600" smtClean="0"/>
            </a:br>
            <a:r>
              <a:rPr lang="en-US" sz="1600" smtClean="0"/>
              <a:t>   start of top flooding (at 12567 s);</a:t>
            </a:r>
            <a:br>
              <a:rPr lang="en-US" sz="1600" smtClean="0"/>
            </a:br>
            <a:r>
              <a:rPr lang="en-US" sz="1600" smtClean="0"/>
              <a:t>   injected liquid until end of </a:t>
            </a:r>
            <a:br>
              <a:rPr lang="en-US" sz="1600" smtClean="0"/>
            </a:br>
            <a:r>
              <a:rPr lang="en-US" sz="1600" smtClean="0"/>
              <a:t>   quenching:  </a:t>
            </a:r>
            <a:r>
              <a:rPr lang="en-US" sz="1600" b="1" smtClean="0"/>
              <a:t>10.1 kg</a:t>
            </a:r>
            <a:r>
              <a:rPr lang="en-US" sz="1600" smtClean="0"/>
              <a:t/>
            </a:r>
            <a:br>
              <a:rPr lang="en-US" sz="1600" smtClean="0"/>
            </a:br>
            <a:r>
              <a:rPr lang="en-US" sz="1600" smtClean="0"/>
              <a:t>   (for comparison SF2: </a:t>
            </a:r>
            <a:br>
              <a:rPr lang="en-US" sz="1600" smtClean="0"/>
            </a:br>
            <a:r>
              <a:rPr lang="en-US" sz="1600" smtClean="0"/>
              <a:t>   quenching within 112 s, </a:t>
            </a:r>
            <a:br>
              <a:rPr lang="en-US" sz="1600" smtClean="0"/>
            </a:br>
            <a:r>
              <a:rPr lang="en-US" sz="1600" smtClean="0"/>
              <a:t>   injected liquid until end of  </a:t>
            </a:r>
            <a:br>
              <a:rPr lang="en-US" sz="1600" smtClean="0"/>
            </a:br>
            <a:r>
              <a:rPr lang="en-US" sz="1600" smtClean="0"/>
              <a:t>   quenching: 16.7 kg)          </a:t>
            </a:r>
          </a:p>
          <a:p>
            <a:pPr>
              <a:spcBef>
                <a:spcPct val="30000"/>
              </a:spcBef>
              <a:spcAft>
                <a:spcPct val="10000"/>
              </a:spcAft>
              <a:buFont typeface="Wingdings" pitchFamily="2" charset="2"/>
              <a:buNone/>
            </a:pPr>
            <a:r>
              <a:rPr lang="en-US" sz="1600" smtClean="0"/>
              <a:t>      </a:t>
            </a:r>
            <a:r>
              <a:rPr lang="en-US" sz="1600" smtClean="0">
                <a:cs typeface="Arial" charset="0"/>
              </a:rPr>
              <a:t>-  point of intersection of lower and </a:t>
            </a:r>
            <a:br>
              <a:rPr lang="en-US" sz="1600" smtClean="0">
                <a:cs typeface="Arial" charset="0"/>
              </a:rPr>
            </a:br>
            <a:r>
              <a:rPr lang="en-US" sz="1600" smtClean="0">
                <a:cs typeface="Arial" charset="0"/>
              </a:rPr>
              <a:t>   upper quench front at 900 mm</a:t>
            </a:r>
            <a:br>
              <a:rPr lang="en-US" sz="1600" smtClean="0">
                <a:cs typeface="Arial" charset="0"/>
              </a:rPr>
            </a:br>
            <a:r>
              <a:rPr lang="en-US" sz="1600" smtClean="0">
                <a:cs typeface="Arial" charset="0"/>
              </a:rPr>
              <a:t>   bundle elevation – not at position of</a:t>
            </a:r>
            <a:br>
              <a:rPr lang="en-US" sz="1600" smtClean="0">
                <a:cs typeface="Arial" charset="0"/>
              </a:rPr>
            </a:br>
            <a:r>
              <a:rPr lang="en-US" sz="1600" smtClean="0">
                <a:cs typeface="Arial" charset="0"/>
              </a:rPr>
              <a:t>   maximum bundle temperature </a:t>
            </a:r>
            <a:br>
              <a:rPr lang="en-US" sz="1600" smtClean="0">
                <a:cs typeface="Arial" charset="0"/>
              </a:rPr>
            </a:br>
            <a:r>
              <a:rPr lang="en-US" sz="1600" smtClean="0">
                <a:cs typeface="Arial" charset="0"/>
              </a:rPr>
              <a:t>   (1250 mm) due to lower pre-cooling </a:t>
            </a:r>
            <a:br>
              <a:rPr lang="en-US" sz="1600" smtClean="0">
                <a:cs typeface="Arial" charset="0"/>
              </a:rPr>
            </a:br>
            <a:r>
              <a:rPr lang="en-US" sz="1600" smtClean="0">
                <a:cs typeface="Arial" charset="0"/>
              </a:rPr>
              <a:t>   at lower bundle region</a:t>
            </a:r>
            <a:r>
              <a:rPr lang="en-US" sz="1600" b="1" smtClean="0">
                <a:cs typeface="Arial" charset="0"/>
              </a:rPr>
              <a:t> </a:t>
            </a:r>
          </a:p>
          <a:p>
            <a:pPr>
              <a:spcBef>
                <a:spcPct val="30000"/>
              </a:spcBef>
              <a:spcAft>
                <a:spcPct val="10000"/>
              </a:spcAft>
              <a:buFont typeface="Wingdings" pitchFamily="2" charset="2"/>
              <a:buNone/>
            </a:pPr>
            <a:endParaRPr lang="en-US" sz="1600" smtClean="0"/>
          </a:p>
          <a:p>
            <a:pPr>
              <a:spcBef>
                <a:spcPct val="30000"/>
              </a:spcBef>
              <a:spcAft>
                <a:spcPct val="10000"/>
              </a:spcAft>
            </a:pPr>
            <a:endParaRPr lang="en-US" sz="1600" smtClean="0"/>
          </a:p>
          <a:p>
            <a:pPr>
              <a:lnSpc>
                <a:spcPct val="80000"/>
              </a:lnSpc>
              <a:spcBef>
                <a:spcPts val="1200"/>
              </a:spcBef>
              <a:buFont typeface="Wingdings" pitchFamily="2" charset="2"/>
              <a:buNone/>
            </a:pPr>
            <a:endParaRPr lang="en-US" sz="1600" smtClean="0"/>
          </a:p>
        </p:txBody>
      </p:sp>
      <p:sp>
        <p:nvSpPr>
          <p:cNvPr id="35844"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35845" name="Foliennummernplatzhalt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69DD1031-3E20-456A-BCA3-223BEB7A0EC0}" type="slidenum">
              <a:rPr lang="de-DE" sz="1200" smtClean="0"/>
              <a:pPr/>
              <a:t>14</a:t>
            </a:fld>
            <a:endParaRPr lang="de-DE" sz="1200" smtClean="0"/>
          </a:p>
        </p:txBody>
      </p:sp>
      <p:pic>
        <p:nvPicPr>
          <p:cNvPr id="35846" name="Picture 12" descr="PP-qf"/>
          <p:cNvPicPr>
            <a:picLocks noChangeAspect="1" noChangeArrowheads="1"/>
          </p:cNvPicPr>
          <p:nvPr/>
        </p:nvPicPr>
        <p:blipFill>
          <a:blip r:embed="rId2">
            <a:extLst>
              <a:ext uri="{28A0092B-C50C-407E-A947-70E740481C1C}">
                <a14:useLocalDpi xmlns:a14="http://schemas.microsoft.com/office/drawing/2010/main" val="0"/>
              </a:ext>
            </a:extLst>
          </a:blip>
          <a:srcRect r="568" b="-4375"/>
          <a:stretch>
            <a:fillRect/>
          </a:stretch>
        </p:blipFill>
        <p:spPr bwMode="auto">
          <a:xfrm>
            <a:off x="4760913" y="2070100"/>
            <a:ext cx="5297487"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09625" y="828675"/>
            <a:ext cx="8780463" cy="431800"/>
          </a:xfrm>
        </p:spPr>
        <p:txBody>
          <a:bodyPr/>
          <a:lstStyle/>
          <a:p>
            <a:r>
              <a:rPr lang="en-US" smtClean="0"/>
              <a:t>Results of PARAMETER SF3 pre-test calculation  </a:t>
            </a:r>
          </a:p>
        </p:txBody>
      </p:sp>
      <p:sp>
        <p:nvSpPr>
          <p:cNvPr id="36867" name="Rectangle 3"/>
          <p:cNvSpPr>
            <a:spLocks noGrp="1" noChangeArrowheads="1"/>
          </p:cNvSpPr>
          <p:nvPr>
            <p:ph type="body" idx="1"/>
          </p:nvPr>
        </p:nvSpPr>
        <p:spPr>
          <a:xfrm>
            <a:off x="882650" y="1981200"/>
            <a:ext cx="3833813" cy="2159000"/>
          </a:xfrm>
        </p:spPr>
        <p:txBody>
          <a:bodyPr/>
          <a:lstStyle/>
          <a:p>
            <a:pPr>
              <a:lnSpc>
                <a:spcPct val="80000"/>
              </a:lnSpc>
              <a:spcBef>
                <a:spcPct val="30000"/>
              </a:spcBef>
              <a:spcAft>
                <a:spcPct val="10000"/>
              </a:spcAft>
            </a:pPr>
            <a:r>
              <a:rPr lang="en-US" sz="1600" b="1" smtClean="0"/>
              <a:t>Hydrogen generation:</a:t>
            </a:r>
          </a:p>
          <a:p>
            <a:pPr>
              <a:lnSpc>
                <a:spcPct val="80000"/>
              </a:lnSpc>
              <a:spcBef>
                <a:spcPct val="30000"/>
              </a:spcBef>
              <a:spcAft>
                <a:spcPct val="10000"/>
              </a:spcAft>
              <a:buFont typeface="Wingdings" pitchFamily="2" charset="2"/>
              <a:buNone/>
            </a:pPr>
            <a:r>
              <a:rPr lang="en-US" sz="1600" smtClean="0"/>
              <a:t>      -  Total mass of hydrogen generated: </a:t>
            </a:r>
            <a:br>
              <a:rPr lang="en-US" sz="1600" smtClean="0"/>
            </a:br>
            <a:r>
              <a:rPr lang="en-US" sz="1600" smtClean="0"/>
              <a:t>    </a:t>
            </a:r>
            <a:r>
              <a:rPr lang="en-US" sz="1600" b="1" smtClean="0"/>
              <a:t>26.1 g</a:t>
            </a:r>
            <a:r>
              <a:rPr lang="en-US" sz="1600" smtClean="0"/>
              <a:t>, </a:t>
            </a:r>
            <a:br>
              <a:rPr lang="en-US" sz="1600" smtClean="0"/>
            </a:br>
            <a:r>
              <a:rPr lang="en-US" sz="1600" smtClean="0"/>
              <a:t>    (18.7 g in bundle region)</a:t>
            </a:r>
            <a:br>
              <a:rPr lang="en-US" sz="1600" smtClean="0"/>
            </a:br>
            <a:r>
              <a:rPr lang="en-US" sz="1600" smtClean="0"/>
              <a:t>    calculated with </a:t>
            </a:r>
            <a:br>
              <a:rPr lang="en-US" sz="1600" smtClean="0"/>
            </a:br>
            <a:r>
              <a:rPr lang="en-US" sz="1600" smtClean="0"/>
              <a:t>    Leistikow / Prater-Courtright</a:t>
            </a:r>
            <a:br>
              <a:rPr lang="en-US" sz="1600" smtClean="0"/>
            </a:br>
            <a:r>
              <a:rPr lang="en-US" sz="1600" smtClean="0"/>
              <a:t>    correlation as for SF2           </a:t>
            </a:r>
          </a:p>
          <a:p>
            <a:pPr>
              <a:lnSpc>
                <a:spcPct val="80000"/>
              </a:lnSpc>
              <a:spcBef>
                <a:spcPct val="30000"/>
              </a:spcBef>
              <a:spcAft>
                <a:spcPct val="10000"/>
              </a:spcAft>
              <a:buFont typeface="Wingdings" pitchFamily="2" charset="2"/>
              <a:buNone/>
            </a:pPr>
            <a:r>
              <a:rPr lang="de-DE" sz="1600" smtClean="0">
                <a:cs typeface="Arial" charset="0"/>
              </a:rPr>
              <a:t>         </a:t>
            </a:r>
            <a:endParaRPr lang="en-US" smtClean="0"/>
          </a:p>
        </p:txBody>
      </p:sp>
      <p:sp>
        <p:nvSpPr>
          <p:cNvPr id="36868" name="Fußzeilenplatzhalter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36869" name="Foliennummernplatzhalt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18B854F2-6788-4985-B0D1-9C09BCB81F12}" type="slidenum">
              <a:rPr lang="de-DE" sz="1200" smtClean="0"/>
              <a:pPr/>
              <a:t>15</a:t>
            </a:fld>
            <a:endParaRPr lang="de-DE" sz="1200" smtClean="0"/>
          </a:p>
        </p:txBody>
      </p:sp>
      <p:pic>
        <p:nvPicPr>
          <p:cNvPr id="36870" name="Picture 9" descr="PP-h2rate"/>
          <p:cNvPicPr>
            <a:picLocks noChangeAspect="1" noChangeArrowheads="1"/>
          </p:cNvPicPr>
          <p:nvPr/>
        </p:nvPicPr>
        <p:blipFill>
          <a:blip r:embed="rId2">
            <a:extLst>
              <a:ext uri="{28A0092B-C50C-407E-A947-70E740481C1C}">
                <a14:useLocalDpi xmlns:a14="http://schemas.microsoft.com/office/drawing/2010/main" val="0"/>
              </a:ext>
            </a:extLst>
          </a:blip>
          <a:srcRect r="572" b="-4375"/>
          <a:stretch>
            <a:fillRect/>
          </a:stretch>
        </p:blipFill>
        <p:spPr bwMode="auto">
          <a:xfrm>
            <a:off x="5302250" y="1260475"/>
            <a:ext cx="42640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0" descr="PP-h2mass"/>
          <p:cNvPicPr>
            <a:picLocks noChangeAspect="1" noChangeArrowheads="1"/>
          </p:cNvPicPr>
          <p:nvPr/>
        </p:nvPicPr>
        <p:blipFill>
          <a:blip r:embed="rId3">
            <a:extLst>
              <a:ext uri="{28A0092B-C50C-407E-A947-70E740481C1C}">
                <a14:useLocalDpi xmlns:a14="http://schemas.microsoft.com/office/drawing/2010/main" val="0"/>
              </a:ext>
            </a:extLst>
          </a:blip>
          <a:srcRect t="4375" r="572" b="-4375"/>
          <a:stretch>
            <a:fillRect/>
          </a:stretch>
        </p:blipFill>
        <p:spPr bwMode="auto">
          <a:xfrm>
            <a:off x="5302250" y="4095750"/>
            <a:ext cx="426085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09625" y="828675"/>
            <a:ext cx="8780463" cy="431800"/>
          </a:xfrm>
        </p:spPr>
        <p:txBody>
          <a:bodyPr/>
          <a:lstStyle/>
          <a:p>
            <a:r>
              <a:rPr lang="en-US" smtClean="0"/>
              <a:t>Results of PARAMETER SF3 pre-test calculation  </a:t>
            </a:r>
          </a:p>
        </p:txBody>
      </p:sp>
      <p:sp>
        <p:nvSpPr>
          <p:cNvPr id="37891" name="Rectangle 3"/>
          <p:cNvSpPr>
            <a:spLocks noGrp="1" noChangeArrowheads="1"/>
          </p:cNvSpPr>
          <p:nvPr>
            <p:ph type="body" idx="1"/>
          </p:nvPr>
        </p:nvSpPr>
        <p:spPr>
          <a:xfrm>
            <a:off x="882650" y="2295525"/>
            <a:ext cx="3833813" cy="3375025"/>
          </a:xfrm>
        </p:spPr>
        <p:txBody>
          <a:bodyPr/>
          <a:lstStyle/>
          <a:p>
            <a:pPr>
              <a:spcBef>
                <a:spcPct val="30000"/>
              </a:spcBef>
              <a:spcAft>
                <a:spcPct val="10000"/>
              </a:spcAft>
            </a:pPr>
            <a:r>
              <a:rPr lang="en-US" sz="1600" b="1" smtClean="0"/>
              <a:t>Oxide layer thickness:</a:t>
            </a:r>
          </a:p>
          <a:p>
            <a:pPr>
              <a:spcBef>
                <a:spcPct val="30000"/>
              </a:spcBef>
              <a:spcAft>
                <a:spcPct val="10000"/>
              </a:spcAft>
              <a:buFont typeface="Wingdings" pitchFamily="2" charset="2"/>
              <a:buNone/>
            </a:pPr>
            <a:r>
              <a:rPr lang="en-US" sz="1600" smtClean="0"/>
              <a:t>      -  oxide layer during pre-oxidation</a:t>
            </a:r>
            <a:br>
              <a:rPr lang="en-US" sz="1600" smtClean="0"/>
            </a:br>
            <a:r>
              <a:rPr lang="en-US" sz="1600" smtClean="0"/>
              <a:t>    phase has a maximum value of </a:t>
            </a:r>
            <a:br>
              <a:rPr lang="en-US" sz="1600" smtClean="0"/>
            </a:br>
            <a:r>
              <a:rPr lang="en-US" sz="1600" smtClean="0"/>
              <a:t>    ~ 200 µm (as intended)  </a:t>
            </a:r>
          </a:p>
          <a:p>
            <a:pPr>
              <a:spcBef>
                <a:spcPct val="30000"/>
              </a:spcBef>
              <a:spcAft>
                <a:spcPct val="10000"/>
              </a:spcAft>
              <a:buFont typeface="Wingdings" pitchFamily="2" charset="2"/>
              <a:buNone/>
            </a:pPr>
            <a:r>
              <a:rPr lang="en-US" sz="1600" smtClean="0"/>
              <a:t>      </a:t>
            </a:r>
            <a:r>
              <a:rPr lang="de-DE" sz="1600" smtClean="0">
                <a:cs typeface="Arial" charset="0"/>
              </a:rPr>
              <a:t>-  </a:t>
            </a:r>
            <a:r>
              <a:rPr lang="en-US" sz="1600" smtClean="0">
                <a:cs typeface="Arial" charset="0"/>
              </a:rPr>
              <a:t>a max. layer thickness of </a:t>
            </a:r>
            <a:r>
              <a:rPr lang="en-US" sz="1600" b="1" smtClean="0">
                <a:cs typeface="Arial" charset="0"/>
              </a:rPr>
              <a:t>427 µm</a:t>
            </a:r>
            <a:r>
              <a:rPr lang="en-US" sz="1600" smtClean="0">
                <a:cs typeface="Arial" charset="0"/>
              </a:rPr>
              <a:t> </a:t>
            </a:r>
            <a:br>
              <a:rPr lang="en-US" sz="1600" smtClean="0">
                <a:cs typeface="Arial" charset="0"/>
              </a:rPr>
            </a:br>
            <a:r>
              <a:rPr lang="en-US" sz="1600" smtClean="0">
                <a:cs typeface="Arial" charset="0"/>
              </a:rPr>
              <a:t>   is reached at the end of the </a:t>
            </a:r>
            <a:br>
              <a:rPr lang="en-US" sz="1600" smtClean="0">
                <a:cs typeface="Arial" charset="0"/>
              </a:rPr>
            </a:br>
            <a:r>
              <a:rPr lang="en-US" sz="1600" smtClean="0">
                <a:cs typeface="Arial" charset="0"/>
              </a:rPr>
              <a:t>   calculation (1250 mm elevation)   </a:t>
            </a:r>
            <a:endParaRPr lang="en-US" sz="1600" b="1" smtClean="0">
              <a:cs typeface="Arial" charset="0"/>
            </a:endParaRPr>
          </a:p>
          <a:p>
            <a:pPr>
              <a:spcBef>
                <a:spcPct val="30000"/>
              </a:spcBef>
              <a:spcAft>
                <a:spcPct val="10000"/>
              </a:spcAft>
            </a:pPr>
            <a:endParaRPr lang="en-US" sz="1600" smtClean="0"/>
          </a:p>
          <a:p>
            <a:pPr>
              <a:spcBef>
                <a:spcPct val="30000"/>
              </a:spcBef>
              <a:spcAft>
                <a:spcPct val="10000"/>
              </a:spcAft>
            </a:pPr>
            <a:endParaRPr lang="en-US" sz="1600" smtClean="0"/>
          </a:p>
          <a:p>
            <a:pPr>
              <a:lnSpc>
                <a:spcPct val="80000"/>
              </a:lnSpc>
              <a:spcBef>
                <a:spcPts val="1200"/>
              </a:spcBef>
              <a:buFont typeface="Wingdings" pitchFamily="2" charset="2"/>
              <a:buNone/>
            </a:pPr>
            <a:endParaRPr lang="en-US" sz="1600" smtClean="0"/>
          </a:p>
        </p:txBody>
      </p:sp>
      <p:sp>
        <p:nvSpPr>
          <p:cNvPr id="37892"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37893" name="Foliennummernplatzhalt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08B3D1F3-F00D-4FE6-9BA8-8F8843BB8BA2}" type="slidenum">
              <a:rPr lang="de-DE" sz="1200" smtClean="0"/>
              <a:pPr/>
              <a:t>16</a:t>
            </a:fld>
            <a:endParaRPr lang="de-DE" sz="1200" smtClean="0"/>
          </a:p>
        </p:txBody>
      </p:sp>
      <p:pic>
        <p:nvPicPr>
          <p:cNvPr id="37894" name="Picture 16" descr="PP-oxlay"/>
          <p:cNvPicPr>
            <a:picLocks noChangeAspect="1" noChangeArrowheads="1"/>
          </p:cNvPicPr>
          <p:nvPr/>
        </p:nvPicPr>
        <p:blipFill>
          <a:blip r:embed="rId2">
            <a:extLst>
              <a:ext uri="{28A0092B-C50C-407E-A947-70E740481C1C}">
                <a14:useLocalDpi xmlns:a14="http://schemas.microsoft.com/office/drawing/2010/main" val="0"/>
              </a:ext>
            </a:extLst>
          </a:blip>
          <a:srcRect r="565" b="-4037"/>
          <a:stretch>
            <a:fillRect/>
          </a:stretch>
        </p:blipFill>
        <p:spPr bwMode="auto">
          <a:xfrm>
            <a:off x="4851400" y="1935163"/>
            <a:ext cx="51435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09625" y="828675"/>
            <a:ext cx="8780463" cy="431800"/>
          </a:xfrm>
        </p:spPr>
        <p:txBody>
          <a:bodyPr/>
          <a:lstStyle/>
          <a:p>
            <a:r>
              <a:rPr lang="en-US" smtClean="0"/>
              <a:t> Conclusions</a:t>
            </a:r>
          </a:p>
        </p:txBody>
      </p:sp>
      <p:sp>
        <p:nvSpPr>
          <p:cNvPr id="38915" name="Rectangle 3"/>
          <p:cNvSpPr>
            <a:spLocks noGrp="1" noChangeArrowheads="1"/>
          </p:cNvSpPr>
          <p:nvPr>
            <p:ph type="body" idx="1"/>
          </p:nvPr>
        </p:nvSpPr>
        <p:spPr>
          <a:xfrm>
            <a:off x="882650" y="1547813"/>
            <a:ext cx="8785225" cy="4894262"/>
          </a:xfrm>
        </p:spPr>
        <p:txBody>
          <a:bodyPr/>
          <a:lstStyle/>
          <a:p>
            <a:pPr>
              <a:spcBef>
                <a:spcPts val="1200"/>
              </a:spcBef>
            </a:pPr>
            <a:r>
              <a:rPr lang="en-US" sz="1600" smtClean="0"/>
              <a:t>ATHLET-CD calculates temperature development as expected with the given boundary conditions </a:t>
            </a:r>
          </a:p>
          <a:p>
            <a:pPr>
              <a:spcBef>
                <a:spcPts val="1200"/>
              </a:spcBef>
            </a:pPr>
            <a:r>
              <a:rPr lang="en-US" sz="1600" smtClean="0"/>
              <a:t>Time needed for quenching: 253 s (SF2: 112 s)</a:t>
            </a:r>
          </a:p>
          <a:p>
            <a:pPr>
              <a:spcBef>
                <a:spcPts val="1200"/>
              </a:spcBef>
            </a:pPr>
            <a:r>
              <a:rPr lang="en-US" sz="1600" smtClean="0"/>
              <a:t>Total hydrogen generation is 26.1 g </a:t>
            </a:r>
            <a:br>
              <a:rPr lang="en-US" sz="1600" smtClean="0"/>
            </a:br>
            <a:r>
              <a:rPr lang="en-US" sz="1600" smtClean="0"/>
              <a:t>(Leistikow / Prater-Courtright correlation was used as for SF2 post-test calculation)</a:t>
            </a:r>
          </a:p>
          <a:p>
            <a:pPr>
              <a:spcBef>
                <a:spcPts val="1200"/>
              </a:spcBef>
            </a:pPr>
            <a:r>
              <a:rPr lang="en-US" sz="1600" smtClean="0"/>
              <a:t>Max. thickness of oxide layer is  427 µm at the end of the calculation</a:t>
            </a:r>
          </a:p>
          <a:p>
            <a:pPr>
              <a:spcBef>
                <a:spcPts val="1200"/>
              </a:spcBef>
            </a:pPr>
            <a:r>
              <a:rPr lang="en-US" sz="1600" smtClean="0"/>
              <a:t>Time variation to turn off the steam injection within the range from 0 to 10 s has no visible influence on the results due to the quick cooling in all elevations </a:t>
            </a:r>
          </a:p>
          <a:p>
            <a:pPr>
              <a:spcBef>
                <a:spcPts val="1200"/>
              </a:spcBef>
            </a:pPr>
            <a:endParaRPr lang="en-US" sz="1600" smtClean="0"/>
          </a:p>
        </p:txBody>
      </p:sp>
      <p:sp>
        <p:nvSpPr>
          <p:cNvPr id="38916"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38917" name="Foliennummernplatzhalt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1DF1F289-A39C-4F42-85A2-4121A03F73DC}" type="slidenum">
              <a:rPr lang="de-DE" sz="1200" smtClean="0"/>
              <a:pPr/>
              <a:t>17</a:t>
            </a:fld>
            <a:endParaRPr lang="de-DE" sz="12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09625" y="828675"/>
            <a:ext cx="8780463" cy="431800"/>
          </a:xfrm>
        </p:spPr>
        <p:txBody>
          <a:bodyPr/>
          <a:lstStyle/>
          <a:p>
            <a:r>
              <a:rPr lang="en-US" smtClean="0"/>
              <a:t> Content </a:t>
            </a:r>
          </a:p>
        </p:txBody>
      </p:sp>
      <p:sp>
        <p:nvSpPr>
          <p:cNvPr id="23555" name="Rectangle 3"/>
          <p:cNvSpPr>
            <a:spLocks noGrp="1" noChangeArrowheads="1"/>
          </p:cNvSpPr>
          <p:nvPr>
            <p:ph type="body" idx="1"/>
          </p:nvPr>
        </p:nvSpPr>
        <p:spPr>
          <a:xfrm>
            <a:off x="620713" y="1439863"/>
            <a:ext cx="8496300" cy="4489450"/>
          </a:xfrm>
        </p:spPr>
        <p:txBody>
          <a:bodyPr/>
          <a:lstStyle/>
          <a:p>
            <a:pPr>
              <a:lnSpc>
                <a:spcPct val="80000"/>
              </a:lnSpc>
              <a:spcBef>
                <a:spcPts val="1200"/>
              </a:spcBef>
            </a:pPr>
            <a:endParaRPr lang="en-US" sz="2000" smtClean="0"/>
          </a:p>
          <a:p>
            <a:pPr>
              <a:lnSpc>
                <a:spcPct val="80000"/>
              </a:lnSpc>
              <a:spcBef>
                <a:spcPts val="1200"/>
              </a:spcBef>
            </a:pPr>
            <a:r>
              <a:rPr lang="en-US" sz="2000" smtClean="0"/>
              <a:t>Improvement of PARAMETER SF2 post-test calculation as a reference for SF3 pre-test calculation </a:t>
            </a:r>
          </a:p>
          <a:p>
            <a:pPr>
              <a:lnSpc>
                <a:spcPct val="80000"/>
              </a:lnSpc>
              <a:spcBef>
                <a:spcPts val="2000"/>
              </a:spcBef>
            </a:pPr>
            <a:r>
              <a:rPr lang="en-US" sz="2000" smtClean="0"/>
              <a:t>Specification of the PARAMETER SF3 experiment and simulation with  ATHLET-CD</a:t>
            </a:r>
          </a:p>
          <a:p>
            <a:pPr>
              <a:lnSpc>
                <a:spcPct val="80000"/>
              </a:lnSpc>
              <a:spcBef>
                <a:spcPts val="2000"/>
              </a:spcBef>
            </a:pPr>
            <a:r>
              <a:rPr lang="en-US" sz="2000" smtClean="0"/>
              <a:t>Model parameters of ATHLET-CD </a:t>
            </a:r>
          </a:p>
          <a:p>
            <a:pPr>
              <a:lnSpc>
                <a:spcPct val="80000"/>
              </a:lnSpc>
              <a:spcBef>
                <a:spcPts val="2000"/>
              </a:spcBef>
            </a:pPr>
            <a:r>
              <a:rPr lang="en-US" sz="2000" smtClean="0"/>
              <a:t>Results of PARAMETER SF3 pre-test calculation:</a:t>
            </a:r>
            <a:br>
              <a:rPr lang="en-US" sz="2000" smtClean="0"/>
            </a:br>
            <a:endParaRPr lang="en-US" sz="2000" smtClean="0"/>
          </a:p>
          <a:p>
            <a:pPr lvl="1">
              <a:lnSpc>
                <a:spcPct val="80000"/>
              </a:lnSpc>
              <a:spcBef>
                <a:spcPct val="20000"/>
              </a:spcBef>
              <a:spcAft>
                <a:spcPct val="10000"/>
              </a:spcAft>
            </a:pPr>
            <a:r>
              <a:rPr lang="en-GB" smtClean="0"/>
              <a:t>Temperatures</a:t>
            </a:r>
          </a:p>
          <a:p>
            <a:pPr lvl="1">
              <a:lnSpc>
                <a:spcPct val="80000"/>
              </a:lnSpc>
              <a:spcBef>
                <a:spcPct val="20000"/>
              </a:spcBef>
              <a:spcAft>
                <a:spcPct val="10000"/>
              </a:spcAft>
            </a:pPr>
            <a:r>
              <a:rPr lang="en-GB" smtClean="0"/>
              <a:t>Quench fronts </a:t>
            </a:r>
          </a:p>
          <a:p>
            <a:pPr lvl="1">
              <a:lnSpc>
                <a:spcPct val="80000"/>
              </a:lnSpc>
              <a:spcBef>
                <a:spcPct val="20000"/>
              </a:spcBef>
              <a:spcAft>
                <a:spcPct val="10000"/>
              </a:spcAft>
            </a:pPr>
            <a:r>
              <a:rPr lang="en-GB" smtClean="0"/>
              <a:t>Hydrogen generation</a:t>
            </a:r>
          </a:p>
          <a:p>
            <a:pPr lvl="1">
              <a:lnSpc>
                <a:spcPct val="80000"/>
              </a:lnSpc>
              <a:spcBef>
                <a:spcPct val="20000"/>
              </a:spcBef>
              <a:spcAft>
                <a:spcPct val="10000"/>
              </a:spcAft>
            </a:pPr>
            <a:r>
              <a:rPr lang="en-GB" smtClean="0"/>
              <a:t>Oxide layer thickness</a:t>
            </a:r>
          </a:p>
          <a:p>
            <a:pPr lvl="1">
              <a:lnSpc>
                <a:spcPct val="80000"/>
              </a:lnSpc>
              <a:spcBef>
                <a:spcPct val="20000"/>
              </a:spcBef>
              <a:spcAft>
                <a:spcPct val="10000"/>
              </a:spcAft>
              <a:buFont typeface="Wingdings" pitchFamily="2" charset="2"/>
              <a:buNone/>
            </a:pPr>
            <a:endParaRPr lang="en-US" smtClean="0"/>
          </a:p>
          <a:p>
            <a:pPr>
              <a:lnSpc>
                <a:spcPct val="80000"/>
              </a:lnSpc>
              <a:spcBef>
                <a:spcPts val="2000"/>
              </a:spcBef>
              <a:buFont typeface="Wingdings" pitchFamily="2" charset="2"/>
              <a:buNone/>
            </a:pPr>
            <a:endParaRPr lang="en-US" sz="700" smtClean="0"/>
          </a:p>
          <a:p>
            <a:pPr>
              <a:lnSpc>
                <a:spcPct val="80000"/>
              </a:lnSpc>
              <a:spcBef>
                <a:spcPts val="2000"/>
              </a:spcBef>
            </a:pPr>
            <a:endParaRPr lang="en-US" sz="800" smtClean="0"/>
          </a:p>
          <a:p>
            <a:pPr>
              <a:lnSpc>
                <a:spcPct val="80000"/>
              </a:lnSpc>
              <a:spcBef>
                <a:spcPts val="2000"/>
              </a:spcBef>
            </a:pPr>
            <a:endParaRPr lang="en-US" sz="800" smtClean="0"/>
          </a:p>
          <a:p>
            <a:pPr>
              <a:lnSpc>
                <a:spcPct val="80000"/>
              </a:lnSpc>
              <a:spcBef>
                <a:spcPts val="2000"/>
              </a:spcBef>
              <a:buFont typeface="Wingdings" pitchFamily="2" charset="2"/>
              <a:buNone/>
            </a:pPr>
            <a:r>
              <a:rPr lang="en-US" sz="800" smtClean="0"/>
              <a:t>     </a:t>
            </a:r>
          </a:p>
        </p:txBody>
      </p:sp>
      <p:sp>
        <p:nvSpPr>
          <p:cNvPr id="23556"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23557" name="Foliennummernplatzhalt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E88A8787-5D5F-4360-A9F0-CEBE6C44B256}" type="slidenum">
              <a:rPr lang="de-DE" sz="1200" smtClean="0"/>
              <a:pPr/>
              <a:t>2</a:t>
            </a:fld>
            <a:endParaRPr lang="de-DE" sz="1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09625" y="828675"/>
            <a:ext cx="8780463" cy="431800"/>
          </a:xfrm>
        </p:spPr>
        <p:txBody>
          <a:bodyPr/>
          <a:lstStyle/>
          <a:p>
            <a:r>
              <a:rPr lang="en-US" sz="2000" smtClean="0"/>
              <a:t> Improved input model for PARAMETER calculations with ATHLET-CD </a:t>
            </a:r>
          </a:p>
        </p:txBody>
      </p:sp>
      <p:sp>
        <p:nvSpPr>
          <p:cNvPr id="24579" name="Rectangle 3"/>
          <p:cNvSpPr>
            <a:spLocks noGrp="1" noChangeArrowheads="1"/>
          </p:cNvSpPr>
          <p:nvPr>
            <p:ph type="body" idx="1"/>
          </p:nvPr>
        </p:nvSpPr>
        <p:spPr>
          <a:xfrm>
            <a:off x="576263" y="1395413"/>
            <a:ext cx="2879725" cy="5265737"/>
          </a:xfrm>
        </p:spPr>
        <p:txBody>
          <a:bodyPr/>
          <a:lstStyle/>
          <a:p>
            <a:pPr>
              <a:lnSpc>
                <a:spcPct val="90000"/>
              </a:lnSpc>
              <a:spcBef>
                <a:spcPct val="20000"/>
              </a:spcBef>
              <a:spcAft>
                <a:spcPct val="10000"/>
              </a:spcAft>
            </a:pPr>
            <a:r>
              <a:rPr lang="en-GB" sz="1600" b="1" smtClean="0"/>
              <a:t>Modelling as previous:</a:t>
            </a:r>
            <a:endParaRPr lang="en-GB" sz="1800" b="1" smtClean="0"/>
          </a:p>
          <a:p>
            <a:pPr>
              <a:lnSpc>
                <a:spcPct val="90000"/>
              </a:lnSpc>
              <a:spcBef>
                <a:spcPct val="20000"/>
              </a:spcBef>
              <a:spcAft>
                <a:spcPct val="10000"/>
              </a:spcAft>
              <a:buFont typeface="Wingdings" pitchFamily="2" charset="2"/>
              <a:buNone/>
            </a:pPr>
            <a:r>
              <a:rPr lang="en-GB" sz="1400" smtClean="0"/>
              <a:t>       Flow Channels</a:t>
            </a:r>
          </a:p>
          <a:p>
            <a:pPr lvl="1">
              <a:lnSpc>
                <a:spcPct val="80000"/>
              </a:lnSpc>
              <a:spcBef>
                <a:spcPct val="20000"/>
              </a:spcBef>
              <a:spcAft>
                <a:spcPct val="10000"/>
              </a:spcAft>
            </a:pPr>
            <a:r>
              <a:rPr lang="en-GB" sz="1400" smtClean="0"/>
              <a:t>Central Bundle 85.7 %</a:t>
            </a:r>
          </a:p>
          <a:p>
            <a:pPr lvl="1">
              <a:lnSpc>
                <a:spcPct val="80000"/>
              </a:lnSpc>
              <a:spcBef>
                <a:spcPct val="20000"/>
              </a:spcBef>
              <a:spcAft>
                <a:spcPct val="10000"/>
              </a:spcAft>
            </a:pPr>
            <a:r>
              <a:rPr lang="en-GB" sz="1400" smtClean="0"/>
              <a:t>Outer Bypass   14.3 %</a:t>
            </a:r>
          </a:p>
          <a:p>
            <a:pPr lvl="1">
              <a:lnSpc>
                <a:spcPct val="80000"/>
              </a:lnSpc>
              <a:spcBef>
                <a:spcPct val="20000"/>
              </a:spcBef>
              <a:spcAft>
                <a:spcPct val="10000"/>
              </a:spcAft>
            </a:pPr>
            <a:r>
              <a:rPr lang="en-GB" sz="1400" smtClean="0"/>
              <a:t>Cooling Jacket</a:t>
            </a:r>
          </a:p>
          <a:p>
            <a:pPr>
              <a:lnSpc>
                <a:spcPct val="80000"/>
              </a:lnSpc>
              <a:spcBef>
                <a:spcPct val="20000"/>
              </a:spcBef>
              <a:spcAft>
                <a:spcPct val="10000"/>
              </a:spcAft>
              <a:buFont typeface="Wingdings" pitchFamily="2" charset="2"/>
              <a:buNone/>
            </a:pPr>
            <a:r>
              <a:rPr lang="en-GB" sz="1400" smtClean="0"/>
              <a:t>       Structures</a:t>
            </a:r>
          </a:p>
          <a:p>
            <a:pPr lvl="1">
              <a:lnSpc>
                <a:spcPct val="80000"/>
              </a:lnSpc>
              <a:spcBef>
                <a:spcPct val="20000"/>
              </a:spcBef>
              <a:spcAft>
                <a:spcPct val="10000"/>
              </a:spcAft>
            </a:pPr>
            <a:r>
              <a:rPr lang="en-GB" sz="1400" smtClean="0"/>
              <a:t>Rods:</a:t>
            </a:r>
            <a:br>
              <a:rPr lang="en-GB" sz="1400" smtClean="0"/>
            </a:br>
            <a:r>
              <a:rPr lang="en-GB" sz="1400" smtClean="0"/>
              <a:t>ROD1 (1)</a:t>
            </a:r>
            <a:br>
              <a:rPr lang="en-GB" sz="1400" smtClean="0"/>
            </a:br>
            <a:r>
              <a:rPr lang="en-GB" sz="1400" smtClean="0"/>
              <a:t>ROD2 (6)</a:t>
            </a:r>
            <a:br>
              <a:rPr lang="en-GB" sz="1400" smtClean="0"/>
            </a:br>
            <a:r>
              <a:rPr lang="en-GB" sz="1400" smtClean="0"/>
              <a:t>ROD3 (12) </a:t>
            </a:r>
          </a:p>
          <a:p>
            <a:pPr lvl="1">
              <a:lnSpc>
                <a:spcPct val="80000"/>
              </a:lnSpc>
              <a:spcBef>
                <a:spcPct val="20000"/>
              </a:spcBef>
              <a:spcAft>
                <a:spcPct val="10000"/>
              </a:spcAft>
            </a:pPr>
            <a:r>
              <a:rPr lang="en-GB" sz="1400" smtClean="0"/>
              <a:t>Grids  (6)</a:t>
            </a:r>
          </a:p>
          <a:p>
            <a:pPr lvl="1">
              <a:lnSpc>
                <a:spcPct val="80000"/>
              </a:lnSpc>
              <a:spcBef>
                <a:spcPct val="20000"/>
              </a:spcBef>
              <a:spcAft>
                <a:spcPct val="10000"/>
              </a:spcAft>
            </a:pPr>
            <a:r>
              <a:rPr lang="en-GB" sz="1400" smtClean="0"/>
              <a:t>Shroud / Insulation</a:t>
            </a:r>
          </a:p>
          <a:p>
            <a:pPr lvl="1">
              <a:lnSpc>
                <a:spcPct val="80000"/>
              </a:lnSpc>
              <a:spcBef>
                <a:spcPct val="20000"/>
              </a:spcBef>
              <a:spcAft>
                <a:spcPct val="10000"/>
              </a:spcAft>
            </a:pPr>
            <a:r>
              <a:rPr lang="en-GB" sz="1400" smtClean="0"/>
              <a:t>Cooling Jacket Walls</a:t>
            </a:r>
          </a:p>
          <a:p>
            <a:pPr>
              <a:lnSpc>
                <a:spcPct val="90000"/>
              </a:lnSpc>
              <a:spcBef>
                <a:spcPct val="20000"/>
              </a:spcBef>
              <a:spcAft>
                <a:spcPct val="10000"/>
              </a:spcAft>
            </a:pPr>
            <a:r>
              <a:rPr lang="en-GB" sz="1600" b="1" smtClean="0"/>
              <a:t>Improved Modelling:</a:t>
            </a:r>
          </a:p>
          <a:p>
            <a:pPr lvl="1">
              <a:lnSpc>
                <a:spcPct val="90000"/>
              </a:lnSpc>
              <a:spcBef>
                <a:spcPct val="20000"/>
              </a:spcBef>
              <a:spcAft>
                <a:spcPct val="10000"/>
              </a:spcAft>
            </a:pPr>
            <a:r>
              <a:rPr lang="en-GB" sz="1400" smtClean="0"/>
              <a:t>Additional volumes below inlet pipes </a:t>
            </a:r>
          </a:p>
          <a:p>
            <a:pPr lvl="1">
              <a:lnSpc>
                <a:spcPct val="90000"/>
              </a:lnSpc>
              <a:spcBef>
                <a:spcPct val="20000"/>
              </a:spcBef>
              <a:spcAft>
                <a:spcPct val="10000"/>
              </a:spcAft>
            </a:pPr>
            <a:r>
              <a:rPr lang="en-GB" sz="1400" smtClean="0"/>
              <a:t>Form of OUTPIPE corresponds to steam flow in test  </a:t>
            </a:r>
          </a:p>
          <a:p>
            <a:pPr lvl="1">
              <a:lnSpc>
                <a:spcPct val="90000"/>
              </a:lnSpc>
              <a:spcBef>
                <a:spcPct val="20000"/>
              </a:spcBef>
              <a:spcAft>
                <a:spcPct val="10000"/>
              </a:spcAft>
            </a:pPr>
            <a:r>
              <a:rPr lang="en-GB" sz="1400" smtClean="0"/>
              <a:t>Hydraulic diameter in bundle region: 3.8</a:t>
            </a:r>
            <a:r>
              <a:rPr lang="en-GB" sz="1400" smtClean="0">
                <a:cs typeface="Arial" charset="0"/>
              </a:rPr>
              <a:t>·10</a:t>
            </a:r>
            <a:r>
              <a:rPr lang="en-GB" sz="1400" baseline="30000" smtClean="0">
                <a:cs typeface="Arial" charset="0"/>
              </a:rPr>
              <a:t>-3 </a:t>
            </a:r>
            <a:r>
              <a:rPr lang="en-GB" sz="1400" smtClean="0">
                <a:cs typeface="Arial" charset="0"/>
              </a:rPr>
              <a:t>m</a:t>
            </a:r>
          </a:p>
          <a:p>
            <a:pPr lvl="1">
              <a:lnSpc>
                <a:spcPct val="90000"/>
              </a:lnSpc>
              <a:spcBef>
                <a:spcPct val="20000"/>
              </a:spcBef>
              <a:spcAft>
                <a:spcPct val="10000"/>
              </a:spcAft>
            </a:pPr>
            <a:r>
              <a:rPr lang="en-GB" sz="1400" smtClean="0">
                <a:cs typeface="Arial" charset="0"/>
              </a:rPr>
              <a:t>Separate pipes for Ar and steam inlet pipes</a:t>
            </a:r>
          </a:p>
        </p:txBody>
      </p:sp>
      <p:pic>
        <p:nvPicPr>
          <p:cNvPr id="24580" name="Picture 4" descr="sf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1538" y="1709738"/>
            <a:ext cx="67945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24582" name="Foliennummernplatzhalt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3CC7C831-9455-45DC-BCA0-AF6104A034B8}" type="slidenum">
              <a:rPr lang="de-DE" sz="1200" smtClean="0"/>
              <a:pPr/>
              <a:t>3</a:t>
            </a:fld>
            <a:endParaRPr lang="de-DE" sz="12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09625" y="828675"/>
            <a:ext cx="8780463" cy="431800"/>
          </a:xfrm>
        </p:spPr>
        <p:txBody>
          <a:bodyPr/>
          <a:lstStyle/>
          <a:p>
            <a:r>
              <a:rPr lang="en-US" sz="2000" smtClean="0"/>
              <a:t> Improvement of SF2 post-test calculation as a validation basis for  </a:t>
            </a:r>
            <a:br>
              <a:rPr lang="en-US" sz="2000" smtClean="0"/>
            </a:br>
            <a:r>
              <a:rPr lang="en-US" sz="2000" smtClean="0"/>
              <a:t> SF3 pre-test calculation (1)</a:t>
            </a:r>
          </a:p>
        </p:txBody>
      </p:sp>
      <p:sp>
        <p:nvSpPr>
          <p:cNvPr id="25603" name="Rectangle 3"/>
          <p:cNvSpPr>
            <a:spLocks noGrp="1" noChangeArrowheads="1"/>
          </p:cNvSpPr>
          <p:nvPr>
            <p:ph type="body" idx="1"/>
          </p:nvPr>
        </p:nvSpPr>
        <p:spPr>
          <a:xfrm>
            <a:off x="882650" y="2025650"/>
            <a:ext cx="3338513" cy="4049713"/>
          </a:xfrm>
        </p:spPr>
        <p:txBody>
          <a:bodyPr/>
          <a:lstStyle/>
          <a:p>
            <a:pPr>
              <a:lnSpc>
                <a:spcPct val="90000"/>
              </a:lnSpc>
              <a:spcBef>
                <a:spcPct val="30000"/>
              </a:spcBef>
              <a:spcAft>
                <a:spcPct val="30000"/>
              </a:spcAft>
            </a:pPr>
            <a:r>
              <a:rPr lang="en-US" sz="1600" smtClean="0"/>
              <a:t>Good agreement of calculated </a:t>
            </a:r>
            <a:r>
              <a:rPr lang="en-US" sz="1600" b="1" smtClean="0"/>
              <a:t>temperatures </a:t>
            </a:r>
            <a:r>
              <a:rPr lang="en-US" sz="1600" smtClean="0"/>
              <a:t>and </a:t>
            </a:r>
            <a:r>
              <a:rPr lang="en-US" sz="1600" b="1" smtClean="0"/>
              <a:t>hydrogen</a:t>
            </a:r>
            <a:r>
              <a:rPr lang="en-US" sz="1600" smtClean="0"/>
              <a:t> generation already in previous calculation </a:t>
            </a:r>
            <a:br>
              <a:rPr lang="en-US" sz="1600" smtClean="0"/>
            </a:br>
            <a:r>
              <a:rPr lang="en-US" sz="1600" smtClean="0"/>
              <a:t>(13th Meeting of CEG-SAM, Budapest, 3-6 March 2008)</a:t>
            </a:r>
          </a:p>
          <a:p>
            <a:pPr>
              <a:lnSpc>
                <a:spcPct val="90000"/>
              </a:lnSpc>
              <a:spcBef>
                <a:spcPct val="30000"/>
              </a:spcBef>
              <a:spcAft>
                <a:spcPct val="30000"/>
              </a:spcAft>
            </a:pPr>
            <a:r>
              <a:rPr lang="en-US" sz="1600" smtClean="0"/>
              <a:t>Conclusion from previous calculation:</a:t>
            </a:r>
            <a:br>
              <a:rPr lang="en-US" sz="1600" smtClean="0"/>
            </a:br>
            <a:r>
              <a:rPr lang="en-US" sz="1600" smtClean="0"/>
              <a:t>Leistikow / Prater-Courtright correlation leads to better results with respect to H</a:t>
            </a:r>
            <a:r>
              <a:rPr lang="en-US" sz="1600" baseline="-25000" smtClean="0"/>
              <a:t>2</a:t>
            </a:r>
            <a:r>
              <a:rPr lang="en-US" sz="1600" smtClean="0"/>
              <a:t>-generation </a:t>
            </a:r>
          </a:p>
          <a:p>
            <a:pPr>
              <a:lnSpc>
                <a:spcPct val="90000"/>
              </a:lnSpc>
              <a:spcBef>
                <a:spcPct val="30000"/>
              </a:spcBef>
              <a:spcAft>
                <a:spcPct val="30000"/>
              </a:spcAft>
            </a:pPr>
            <a:endParaRPr lang="en-US" sz="1600" smtClean="0"/>
          </a:p>
          <a:p>
            <a:pPr>
              <a:lnSpc>
                <a:spcPct val="90000"/>
              </a:lnSpc>
              <a:spcBef>
                <a:spcPct val="30000"/>
              </a:spcBef>
              <a:spcAft>
                <a:spcPct val="30000"/>
              </a:spcAft>
              <a:buFont typeface="Wingdings" pitchFamily="2" charset="2"/>
              <a:buNone/>
            </a:pPr>
            <a:endParaRPr lang="en-US" smtClean="0"/>
          </a:p>
        </p:txBody>
      </p:sp>
      <p:sp>
        <p:nvSpPr>
          <p:cNvPr id="25604" name="Fußzeilenplatzhalter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25605" name="Foliennummernplatzhalt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08539BBA-26A0-4372-B230-2B75E056F628}" type="slidenum">
              <a:rPr lang="de-DE" sz="1200" smtClean="0"/>
              <a:pPr/>
              <a:t>4</a:t>
            </a:fld>
            <a:endParaRPr lang="de-DE" sz="1200" smtClean="0"/>
          </a:p>
        </p:txBody>
      </p:sp>
      <p:pic>
        <p:nvPicPr>
          <p:cNvPr id="25606" name="Picture 9" descr="TN-tax"/>
          <p:cNvPicPr>
            <a:picLocks noChangeAspect="1" noChangeArrowheads="1"/>
          </p:cNvPicPr>
          <p:nvPr/>
        </p:nvPicPr>
        <p:blipFill>
          <a:blip r:embed="rId2">
            <a:extLst>
              <a:ext uri="{28A0092B-C50C-407E-A947-70E740481C1C}">
                <a14:useLocalDpi xmlns:a14="http://schemas.microsoft.com/office/drawing/2010/main" val="0"/>
              </a:ext>
            </a:extLst>
          </a:blip>
          <a:srcRect r="557" b="-4375"/>
          <a:stretch>
            <a:fillRect/>
          </a:stretch>
        </p:blipFill>
        <p:spPr bwMode="auto">
          <a:xfrm>
            <a:off x="4897438" y="1125538"/>
            <a:ext cx="4487862"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TN-h2mass"/>
          <p:cNvPicPr>
            <a:picLocks noChangeAspect="1" noChangeArrowheads="1"/>
          </p:cNvPicPr>
          <p:nvPr/>
        </p:nvPicPr>
        <p:blipFill>
          <a:blip r:embed="rId3">
            <a:extLst>
              <a:ext uri="{28A0092B-C50C-407E-A947-70E740481C1C}">
                <a14:useLocalDpi xmlns:a14="http://schemas.microsoft.com/office/drawing/2010/main" val="0"/>
              </a:ext>
            </a:extLst>
          </a:blip>
          <a:srcRect t="4375" r="572" b="-4375"/>
          <a:stretch>
            <a:fillRect/>
          </a:stretch>
        </p:blipFill>
        <p:spPr bwMode="auto">
          <a:xfrm>
            <a:off x="5032375" y="4051300"/>
            <a:ext cx="43434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09625" y="828675"/>
            <a:ext cx="8780463" cy="431800"/>
          </a:xfrm>
        </p:spPr>
        <p:txBody>
          <a:bodyPr/>
          <a:lstStyle/>
          <a:p>
            <a:r>
              <a:rPr lang="en-US" sz="2000" smtClean="0"/>
              <a:t> Improvement of SF2 post-test calculation as a validation basis for  </a:t>
            </a:r>
            <a:br>
              <a:rPr lang="en-US" sz="2000" smtClean="0"/>
            </a:br>
            <a:r>
              <a:rPr lang="en-US" sz="2000" smtClean="0"/>
              <a:t> SF3 pre-test calculation (2)</a:t>
            </a:r>
          </a:p>
        </p:txBody>
      </p:sp>
      <p:sp>
        <p:nvSpPr>
          <p:cNvPr id="26627" name="Rectangle 3"/>
          <p:cNvSpPr>
            <a:spLocks noGrp="1" noChangeArrowheads="1"/>
          </p:cNvSpPr>
          <p:nvPr>
            <p:ph type="body" idx="1"/>
          </p:nvPr>
        </p:nvSpPr>
        <p:spPr>
          <a:xfrm>
            <a:off x="890588" y="1800225"/>
            <a:ext cx="3789362" cy="4860925"/>
          </a:xfrm>
        </p:spPr>
        <p:txBody>
          <a:bodyPr/>
          <a:lstStyle/>
          <a:p>
            <a:pPr>
              <a:lnSpc>
                <a:spcPct val="90000"/>
              </a:lnSpc>
              <a:spcBef>
                <a:spcPct val="30000"/>
              </a:spcBef>
              <a:spcAft>
                <a:spcPct val="30000"/>
              </a:spcAft>
            </a:pPr>
            <a:endParaRPr lang="en-US" sz="1600" smtClean="0"/>
          </a:p>
          <a:p>
            <a:pPr>
              <a:lnSpc>
                <a:spcPct val="90000"/>
              </a:lnSpc>
              <a:spcBef>
                <a:spcPct val="30000"/>
              </a:spcBef>
              <a:spcAft>
                <a:spcPct val="30000"/>
              </a:spcAft>
            </a:pPr>
            <a:r>
              <a:rPr lang="en-US" sz="1600" smtClean="0"/>
              <a:t>Time and height of </a:t>
            </a:r>
            <a:r>
              <a:rPr lang="en-US" sz="1600" b="1" smtClean="0"/>
              <a:t>final quench</a:t>
            </a:r>
            <a:r>
              <a:rPr lang="en-US" sz="1600" smtClean="0"/>
              <a:t> now in very good agreement with test data: </a:t>
            </a:r>
            <a:br>
              <a:rPr lang="en-US" sz="1600" smtClean="0"/>
            </a:br>
            <a:r>
              <a:rPr lang="en-US" sz="1600" smtClean="0"/>
              <a:t>16620 s  / 1250 mm</a:t>
            </a:r>
          </a:p>
          <a:p>
            <a:pPr>
              <a:lnSpc>
                <a:spcPct val="90000"/>
              </a:lnSpc>
              <a:spcBef>
                <a:spcPct val="30000"/>
              </a:spcBef>
              <a:spcAft>
                <a:spcPct val="30000"/>
              </a:spcAft>
            </a:pPr>
            <a:r>
              <a:rPr lang="en-US" sz="1600" smtClean="0"/>
              <a:t>Due to the adopted hydraulic diameter in the bundle region and to additional volumes to simulate the lower part of the test section the water discharge during quench could be improved:</a:t>
            </a:r>
            <a:br>
              <a:rPr lang="en-US" sz="1600" smtClean="0"/>
            </a:br>
            <a:r>
              <a:rPr lang="en-US" sz="1600" smtClean="0"/>
              <a:t>-  entrained liquid at 16620 s: 4.3 kg</a:t>
            </a:r>
            <a:br>
              <a:rPr lang="en-US" sz="1600" smtClean="0"/>
            </a:br>
            <a:r>
              <a:rPr lang="en-US" sz="1600" smtClean="0"/>
              <a:t>-  totally evaporated liquid:     2.3 kg</a:t>
            </a:r>
            <a:br>
              <a:rPr lang="en-US" sz="1600" smtClean="0"/>
            </a:br>
            <a:r>
              <a:rPr lang="en-US" sz="1600" smtClean="0"/>
              <a:t>now agrees well with discharged and condensed liquid in test of     6.5 kg (collected in tank 5)    </a:t>
            </a:r>
          </a:p>
          <a:p>
            <a:pPr>
              <a:lnSpc>
                <a:spcPct val="90000"/>
              </a:lnSpc>
              <a:spcBef>
                <a:spcPct val="30000"/>
              </a:spcBef>
              <a:spcAft>
                <a:spcPct val="30000"/>
              </a:spcAft>
              <a:buFont typeface="Wingdings" pitchFamily="2" charset="2"/>
              <a:buNone/>
            </a:pPr>
            <a:endParaRPr lang="en-US" sz="1600" smtClean="0"/>
          </a:p>
        </p:txBody>
      </p:sp>
      <p:sp>
        <p:nvSpPr>
          <p:cNvPr id="26628" name="Fußzeilenplatzhalter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26629" name="Foliennummernplatzhalt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D500A522-B6BD-486C-A7C2-31F328348AF7}" type="slidenum">
              <a:rPr lang="de-DE" sz="1200" smtClean="0"/>
              <a:pPr/>
              <a:t>5</a:t>
            </a:fld>
            <a:endParaRPr lang="de-DE" sz="1200" smtClean="0"/>
          </a:p>
        </p:txBody>
      </p:sp>
      <p:sp>
        <p:nvSpPr>
          <p:cNvPr id="26630" name="Line 10"/>
          <p:cNvSpPr>
            <a:spLocks noChangeShapeType="1"/>
          </p:cNvSpPr>
          <p:nvPr/>
        </p:nvSpPr>
        <p:spPr bwMode="auto">
          <a:xfrm>
            <a:off x="6607175" y="5805488"/>
            <a:ext cx="719138"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pic>
        <p:nvPicPr>
          <p:cNvPr id="26631" name="Picture 15" descr="TN-qf"/>
          <p:cNvPicPr>
            <a:picLocks noChangeAspect="1" noChangeArrowheads="1"/>
          </p:cNvPicPr>
          <p:nvPr/>
        </p:nvPicPr>
        <p:blipFill>
          <a:blip r:embed="rId2">
            <a:extLst>
              <a:ext uri="{28A0092B-C50C-407E-A947-70E740481C1C}">
                <a14:useLocalDpi xmlns:a14="http://schemas.microsoft.com/office/drawing/2010/main" val="0"/>
              </a:ext>
            </a:extLst>
          </a:blip>
          <a:srcRect r="568" b="-4375"/>
          <a:stretch>
            <a:fillRect/>
          </a:stretch>
        </p:blipFill>
        <p:spPr bwMode="auto">
          <a:xfrm>
            <a:off x="5076825" y="1125538"/>
            <a:ext cx="4451350"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6" descr="TN-mout"/>
          <p:cNvPicPr>
            <a:picLocks noChangeAspect="1" noChangeArrowheads="1"/>
          </p:cNvPicPr>
          <p:nvPr/>
        </p:nvPicPr>
        <p:blipFill>
          <a:blip r:embed="rId3">
            <a:extLst>
              <a:ext uri="{28A0092B-C50C-407E-A947-70E740481C1C}">
                <a14:useLocalDpi xmlns:a14="http://schemas.microsoft.com/office/drawing/2010/main" val="0"/>
              </a:ext>
            </a:extLst>
          </a:blip>
          <a:srcRect t="4375" r="572" b="-4375"/>
          <a:stretch>
            <a:fillRect/>
          </a:stretch>
        </p:blipFill>
        <p:spPr bwMode="auto">
          <a:xfrm>
            <a:off x="5076825" y="4051300"/>
            <a:ext cx="445135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Line 20"/>
          <p:cNvSpPr>
            <a:spLocks noChangeShapeType="1"/>
          </p:cNvSpPr>
          <p:nvPr/>
        </p:nvSpPr>
        <p:spPr bwMode="auto">
          <a:xfrm>
            <a:off x="6516688" y="5805488"/>
            <a:ext cx="855662" cy="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26634" name="Text Box 22"/>
          <p:cNvSpPr txBox="1">
            <a:spLocks noChangeArrowheads="1"/>
          </p:cNvSpPr>
          <p:nvPr/>
        </p:nvSpPr>
        <p:spPr bwMode="auto">
          <a:xfrm>
            <a:off x="5795963" y="5491163"/>
            <a:ext cx="180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852488">
              <a:defRPr sz="1600">
                <a:solidFill>
                  <a:schemeClr val="tx1"/>
                </a:solidFill>
                <a:latin typeface="Arial" charset="0"/>
              </a:defRPr>
            </a:lvl1pPr>
            <a:lvl2pPr marL="742950" indent="-285750" defTabSz="852488">
              <a:defRPr sz="1600">
                <a:solidFill>
                  <a:schemeClr val="tx1"/>
                </a:solidFill>
                <a:latin typeface="Arial" charset="0"/>
              </a:defRPr>
            </a:lvl2pPr>
            <a:lvl3pPr marL="1143000" indent="-228600" defTabSz="852488">
              <a:defRPr sz="1600">
                <a:solidFill>
                  <a:schemeClr val="tx1"/>
                </a:solidFill>
                <a:latin typeface="Arial" charset="0"/>
              </a:defRPr>
            </a:lvl3pPr>
            <a:lvl4pPr marL="1600200" indent="-228600" defTabSz="852488">
              <a:defRPr sz="1600">
                <a:solidFill>
                  <a:schemeClr val="tx1"/>
                </a:solidFill>
                <a:latin typeface="Arial" charset="0"/>
              </a:defRPr>
            </a:lvl4pPr>
            <a:lvl5pPr marL="2057400" indent="-228600" defTabSz="852488">
              <a:defRPr sz="1600">
                <a:solidFill>
                  <a:schemeClr val="tx1"/>
                </a:solidFill>
                <a:latin typeface="Arial" charset="0"/>
              </a:defRPr>
            </a:lvl5pPr>
            <a:lvl6pPr marL="2514600" indent="-228600" defTabSz="852488" eaLnBrk="0" fontAlgn="base" hangingPunct="0">
              <a:spcBef>
                <a:spcPct val="0"/>
              </a:spcBef>
              <a:spcAft>
                <a:spcPct val="0"/>
              </a:spcAft>
              <a:defRPr sz="1600">
                <a:solidFill>
                  <a:schemeClr val="tx1"/>
                </a:solidFill>
                <a:latin typeface="Arial" charset="0"/>
              </a:defRPr>
            </a:lvl6pPr>
            <a:lvl7pPr marL="2971800" indent="-228600" defTabSz="852488" eaLnBrk="0" fontAlgn="base" hangingPunct="0">
              <a:spcBef>
                <a:spcPct val="0"/>
              </a:spcBef>
              <a:spcAft>
                <a:spcPct val="0"/>
              </a:spcAft>
              <a:defRPr sz="1600">
                <a:solidFill>
                  <a:schemeClr val="tx1"/>
                </a:solidFill>
                <a:latin typeface="Arial" charset="0"/>
              </a:defRPr>
            </a:lvl7pPr>
            <a:lvl8pPr marL="3429000" indent="-228600" defTabSz="852488" eaLnBrk="0" fontAlgn="base" hangingPunct="0">
              <a:spcBef>
                <a:spcPct val="0"/>
              </a:spcBef>
              <a:spcAft>
                <a:spcPct val="0"/>
              </a:spcAft>
              <a:defRPr sz="1600">
                <a:solidFill>
                  <a:schemeClr val="tx1"/>
                </a:solidFill>
                <a:latin typeface="Arial" charset="0"/>
              </a:defRPr>
            </a:lvl8pPr>
            <a:lvl9pPr marL="3886200" indent="-228600" defTabSz="852488" eaLnBrk="0" fontAlgn="base" hangingPunct="0">
              <a:spcBef>
                <a:spcPct val="0"/>
              </a:spcBef>
              <a:spcAft>
                <a:spcPct val="0"/>
              </a:spcAft>
              <a:defRPr sz="1600">
                <a:solidFill>
                  <a:schemeClr val="tx1"/>
                </a:solidFill>
                <a:latin typeface="Arial" charset="0"/>
              </a:defRPr>
            </a:lvl9pPr>
          </a:lstStyle>
          <a:p>
            <a:r>
              <a:rPr lang="de-DE" sz="1000"/>
              <a:t>entrainment until end of  quench</a:t>
            </a:r>
          </a:p>
        </p:txBody>
      </p:sp>
      <p:sp>
        <p:nvSpPr>
          <p:cNvPr id="26635" name="Line 23"/>
          <p:cNvSpPr>
            <a:spLocks noChangeShapeType="1"/>
          </p:cNvSpPr>
          <p:nvPr/>
        </p:nvSpPr>
        <p:spPr bwMode="auto">
          <a:xfrm>
            <a:off x="7326313" y="5491163"/>
            <a:ext cx="1981200" cy="0"/>
          </a:xfrm>
          <a:prstGeom prst="line">
            <a:avLst/>
          </a:prstGeom>
          <a:noFill/>
          <a:ln w="1905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6636" name="Text Box 24"/>
          <p:cNvSpPr txBox="1">
            <a:spLocks noChangeArrowheads="1"/>
          </p:cNvSpPr>
          <p:nvPr/>
        </p:nvSpPr>
        <p:spPr bwMode="auto">
          <a:xfrm>
            <a:off x="7864475" y="51562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852488">
              <a:defRPr sz="1600">
                <a:solidFill>
                  <a:schemeClr val="tx1"/>
                </a:solidFill>
                <a:latin typeface="Arial" charset="0"/>
              </a:defRPr>
            </a:lvl1pPr>
            <a:lvl2pPr marL="742950" indent="-285750" defTabSz="852488">
              <a:defRPr sz="1600">
                <a:solidFill>
                  <a:schemeClr val="tx1"/>
                </a:solidFill>
                <a:latin typeface="Arial" charset="0"/>
              </a:defRPr>
            </a:lvl2pPr>
            <a:lvl3pPr marL="1143000" indent="-228600" defTabSz="852488">
              <a:defRPr sz="1600">
                <a:solidFill>
                  <a:schemeClr val="tx1"/>
                </a:solidFill>
                <a:latin typeface="Arial" charset="0"/>
              </a:defRPr>
            </a:lvl3pPr>
            <a:lvl4pPr marL="1600200" indent="-228600" defTabSz="852488">
              <a:defRPr sz="1600">
                <a:solidFill>
                  <a:schemeClr val="tx1"/>
                </a:solidFill>
                <a:latin typeface="Arial" charset="0"/>
              </a:defRPr>
            </a:lvl4pPr>
            <a:lvl5pPr marL="2057400" indent="-228600" defTabSz="852488">
              <a:defRPr sz="1600">
                <a:solidFill>
                  <a:schemeClr val="tx1"/>
                </a:solidFill>
                <a:latin typeface="Arial" charset="0"/>
              </a:defRPr>
            </a:lvl5pPr>
            <a:lvl6pPr marL="2514600" indent="-228600" defTabSz="852488" eaLnBrk="0" fontAlgn="base" hangingPunct="0">
              <a:spcBef>
                <a:spcPct val="0"/>
              </a:spcBef>
              <a:spcAft>
                <a:spcPct val="0"/>
              </a:spcAft>
              <a:defRPr sz="1600">
                <a:solidFill>
                  <a:schemeClr val="tx1"/>
                </a:solidFill>
                <a:latin typeface="Arial" charset="0"/>
              </a:defRPr>
            </a:lvl6pPr>
            <a:lvl7pPr marL="2971800" indent="-228600" defTabSz="852488" eaLnBrk="0" fontAlgn="base" hangingPunct="0">
              <a:spcBef>
                <a:spcPct val="0"/>
              </a:spcBef>
              <a:spcAft>
                <a:spcPct val="0"/>
              </a:spcAft>
              <a:defRPr sz="1600">
                <a:solidFill>
                  <a:schemeClr val="tx1"/>
                </a:solidFill>
                <a:latin typeface="Arial" charset="0"/>
              </a:defRPr>
            </a:lvl7pPr>
            <a:lvl8pPr marL="3429000" indent="-228600" defTabSz="852488" eaLnBrk="0" fontAlgn="base" hangingPunct="0">
              <a:spcBef>
                <a:spcPct val="0"/>
              </a:spcBef>
              <a:spcAft>
                <a:spcPct val="0"/>
              </a:spcAft>
              <a:defRPr sz="1600">
                <a:solidFill>
                  <a:schemeClr val="tx1"/>
                </a:solidFill>
                <a:latin typeface="Arial" charset="0"/>
              </a:defRPr>
            </a:lvl8pPr>
            <a:lvl9pPr marL="3886200" indent="-228600" defTabSz="852488" eaLnBrk="0" fontAlgn="base" hangingPunct="0">
              <a:spcBef>
                <a:spcPct val="0"/>
              </a:spcBef>
              <a:spcAft>
                <a:spcPct val="0"/>
              </a:spcAft>
              <a:defRPr sz="1600">
                <a:solidFill>
                  <a:schemeClr val="tx1"/>
                </a:solidFill>
                <a:latin typeface="Arial" charset="0"/>
              </a:defRPr>
            </a:lvl9pPr>
          </a:lstStyle>
          <a:p>
            <a:endParaRPr lang="de-DE"/>
          </a:p>
        </p:txBody>
      </p:sp>
      <p:sp>
        <p:nvSpPr>
          <p:cNvPr id="26637" name="Text Box 25"/>
          <p:cNvSpPr txBox="1">
            <a:spLocks noChangeArrowheads="1"/>
          </p:cNvSpPr>
          <p:nvPr/>
        </p:nvSpPr>
        <p:spPr bwMode="auto">
          <a:xfrm>
            <a:off x="7642225" y="5265738"/>
            <a:ext cx="1619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852488">
              <a:defRPr sz="1600">
                <a:solidFill>
                  <a:schemeClr val="tx1"/>
                </a:solidFill>
                <a:latin typeface="Arial" charset="0"/>
              </a:defRPr>
            </a:lvl1pPr>
            <a:lvl2pPr marL="742950" indent="-285750" defTabSz="852488">
              <a:defRPr sz="1600">
                <a:solidFill>
                  <a:schemeClr val="tx1"/>
                </a:solidFill>
                <a:latin typeface="Arial" charset="0"/>
              </a:defRPr>
            </a:lvl2pPr>
            <a:lvl3pPr marL="1143000" indent="-228600" defTabSz="852488">
              <a:defRPr sz="1600">
                <a:solidFill>
                  <a:schemeClr val="tx1"/>
                </a:solidFill>
                <a:latin typeface="Arial" charset="0"/>
              </a:defRPr>
            </a:lvl3pPr>
            <a:lvl4pPr marL="1600200" indent="-228600" defTabSz="852488">
              <a:defRPr sz="1600">
                <a:solidFill>
                  <a:schemeClr val="tx1"/>
                </a:solidFill>
                <a:latin typeface="Arial" charset="0"/>
              </a:defRPr>
            </a:lvl4pPr>
            <a:lvl5pPr marL="2057400" indent="-228600" defTabSz="852488">
              <a:defRPr sz="1600">
                <a:solidFill>
                  <a:schemeClr val="tx1"/>
                </a:solidFill>
                <a:latin typeface="Arial" charset="0"/>
              </a:defRPr>
            </a:lvl5pPr>
            <a:lvl6pPr marL="2514600" indent="-228600" defTabSz="852488" eaLnBrk="0" fontAlgn="base" hangingPunct="0">
              <a:spcBef>
                <a:spcPct val="0"/>
              </a:spcBef>
              <a:spcAft>
                <a:spcPct val="0"/>
              </a:spcAft>
              <a:defRPr sz="1600">
                <a:solidFill>
                  <a:schemeClr val="tx1"/>
                </a:solidFill>
                <a:latin typeface="Arial" charset="0"/>
              </a:defRPr>
            </a:lvl6pPr>
            <a:lvl7pPr marL="2971800" indent="-228600" defTabSz="852488" eaLnBrk="0" fontAlgn="base" hangingPunct="0">
              <a:spcBef>
                <a:spcPct val="0"/>
              </a:spcBef>
              <a:spcAft>
                <a:spcPct val="0"/>
              </a:spcAft>
              <a:defRPr sz="1600">
                <a:solidFill>
                  <a:schemeClr val="tx1"/>
                </a:solidFill>
                <a:latin typeface="Arial" charset="0"/>
              </a:defRPr>
            </a:lvl7pPr>
            <a:lvl8pPr marL="3429000" indent="-228600" defTabSz="852488" eaLnBrk="0" fontAlgn="base" hangingPunct="0">
              <a:spcBef>
                <a:spcPct val="0"/>
              </a:spcBef>
              <a:spcAft>
                <a:spcPct val="0"/>
              </a:spcAft>
              <a:defRPr sz="1600">
                <a:solidFill>
                  <a:schemeClr val="tx1"/>
                </a:solidFill>
                <a:latin typeface="Arial" charset="0"/>
              </a:defRPr>
            </a:lvl8pPr>
            <a:lvl9pPr marL="3886200" indent="-228600" defTabSz="852488" eaLnBrk="0" fontAlgn="base" hangingPunct="0">
              <a:spcBef>
                <a:spcPct val="0"/>
              </a:spcBef>
              <a:spcAft>
                <a:spcPct val="0"/>
              </a:spcAft>
              <a:defRPr sz="1600">
                <a:solidFill>
                  <a:schemeClr val="tx1"/>
                </a:solidFill>
                <a:latin typeface="Arial" charset="0"/>
              </a:defRPr>
            </a:lvl9pPr>
          </a:lstStyle>
          <a:p>
            <a:r>
              <a:rPr lang="de-DE" sz="1000"/>
              <a:t>collected mass in tank 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09625" y="828675"/>
            <a:ext cx="8780463" cy="431800"/>
          </a:xfrm>
        </p:spPr>
        <p:txBody>
          <a:bodyPr/>
          <a:lstStyle/>
          <a:p>
            <a:r>
              <a:rPr lang="en-US" sz="2000" smtClean="0"/>
              <a:t>Specification of the PARAMETER SF3 Experiment and Simulation with ATHLET-CD (1)</a:t>
            </a:r>
          </a:p>
        </p:txBody>
      </p:sp>
      <p:sp>
        <p:nvSpPr>
          <p:cNvPr id="27651" name="Rectangle 3"/>
          <p:cNvSpPr>
            <a:spLocks noGrp="1" noChangeArrowheads="1"/>
          </p:cNvSpPr>
          <p:nvPr>
            <p:ph type="body" idx="1"/>
          </p:nvPr>
        </p:nvSpPr>
        <p:spPr>
          <a:xfrm>
            <a:off x="882650" y="1485900"/>
            <a:ext cx="4103688" cy="5175250"/>
          </a:xfrm>
        </p:spPr>
        <p:txBody>
          <a:bodyPr/>
          <a:lstStyle/>
          <a:p>
            <a:pPr>
              <a:lnSpc>
                <a:spcPct val="80000"/>
              </a:lnSpc>
              <a:spcBef>
                <a:spcPct val="50000"/>
              </a:spcBef>
              <a:spcAft>
                <a:spcPct val="20000"/>
              </a:spcAft>
              <a:buFont typeface="Wingdings" pitchFamily="2" charset="2"/>
              <a:buNone/>
            </a:pPr>
            <a:endParaRPr lang="en-US" sz="1000" b="1" smtClean="0"/>
          </a:p>
          <a:p>
            <a:pPr>
              <a:lnSpc>
                <a:spcPct val="80000"/>
              </a:lnSpc>
              <a:spcBef>
                <a:spcPct val="50000"/>
              </a:spcBef>
              <a:spcAft>
                <a:spcPct val="20000"/>
              </a:spcAft>
            </a:pPr>
            <a:r>
              <a:rPr lang="en-US" sz="1400" b="1" smtClean="0"/>
              <a:t>Power supply – </a:t>
            </a:r>
            <a:br>
              <a:rPr lang="en-US" sz="1400" b="1" smtClean="0"/>
            </a:br>
            <a:r>
              <a:rPr lang="en-US" sz="1400" b="1" smtClean="0"/>
              <a:t>temperature behaviour:</a:t>
            </a:r>
            <a:br>
              <a:rPr lang="en-US" sz="1400" b="1" smtClean="0"/>
            </a:br>
            <a:r>
              <a:rPr lang="en-US" sz="1400" b="1" smtClean="0"/>
              <a:t/>
            </a:r>
            <a:br>
              <a:rPr lang="en-US" sz="1400" b="1" smtClean="0"/>
            </a:br>
            <a:r>
              <a:rPr lang="en-US" sz="1400" smtClean="0"/>
              <a:t>- cold  bundle at start of test:</a:t>
            </a:r>
            <a:br>
              <a:rPr lang="en-US" sz="1400" smtClean="0"/>
            </a:br>
            <a:r>
              <a:rPr lang="en-US" sz="1400" smtClean="0"/>
              <a:t>   20 °C at 0 s </a:t>
            </a:r>
          </a:p>
          <a:p>
            <a:pPr>
              <a:lnSpc>
                <a:spcPct val="80000"/>
              </a:lnSpc>
              <a:spcBef>
                <a:spcPct val="50000"/>
              </a:spcBef>
              <a:spcAft>
                <a:spcPct val="20000"/>
              </a:spcAft>
              <a:buFont typeface="Wingdings" pitchFamily="2" charset="2"/>
              <a:buNone/>
            </a:pPr>
            <a:r>
              <a:rPr lang="en-US" sz="1400" smtClean="0"/>
              <a:t>      - heating up to 400 </a:t>
            </a:r>
            <a:r>
              <a:rPr lang="en-US" sz="1400" smtClean="0">
                <a:cs typeface="Arial" charset="0"/>
              </a:rPr>
              <a:t>-</a:t>
            </a:r>
            <a:r>
              <a:rPr lang="en-US" sz="1400" smtClean="0"/>
              <a:t> 500 °C </a:t>
            </a:r>
            <a:br>
              <a:rPr lang="en-US" sz="1400" smtClean="0"/>
            </a:br>
            <a:r>
              <a:rPr lang="en-US" sz="1400" smtClean="0"/>
              <a:t>    with 1.6 to 2.0 kW within 3500 s</a:t>
            </a:r>
            <a:br>
              <a:rPr lang="en-US" sz="1400" smtClean="0"/>
            </a:br>
            <a:r>
              <a:rPr lang="en-US" sz="1400" smtClean="0"/>
              <a:t/>
            </a:r>
            <a:br>
              <a:rPr lang="en-US" sz="1400" smtClean="0"/>
            </a:br>
            <a:r>
              <a:rPr lang="en-US" sz="1400" smtClean="0"/>
              <a:t>-  stepwise increase of power to</a:t>
            </a:r>
            <a:br>
              <a:rPr lang="en-US" sz="1400" smtClean="0"/>
            </a:br>
            <a:r>
              <a:rPr lang="en-US" sz="1400" smtClean="0"/>
              <a:t>   heat up with heating rate of 0.25 K/s,</a:t>
            </a:r>
            <a:br>
              <a:rPr lang="en-US" sz="1400" smtClean="0"/>
            </a:br>
            <a:r>
              <a:rPr lang="en-US" sz="1400" smtClean="0"/>
              <a:t>   then 0.1 K/s to 1200 °C (at t ~ 7500 s)  </a:t>
            </a:r>
            <a:br>
              <a:rPr lang="en-US" sz="1400" smtClean="0"/>
            </a:br>
            <a:r>
              <a:rPr lang="en-US" sz="1400" smtClean="0"/>
              <a:t/>
            </a:r>
            <a:br>
              <a:rPr lang="en-US" sz="1400" smtClean="0"/>
            </a:br>
            <a:r>
              <a:rPr lang="en-US" sz="1400" smtClean="0"/>
              <a:t>-  pre-oxidation phase:</a:t>
            </a:r>
            <a:br>
              <a:rPr lang="en-US" sz="1400" smtClean="0"/>
            </a:br>
            <a:r>
              <a:rPr lang="en-US" sz="1400" smtClean="0"/>
              <a:t>   keep constant temperature at </a:t>
            </a:r>
            <a:br>
              <a:rPr lang="en-US" sz="1400" smtClean="0"/>
            </a:br>
            <a:r>
              <a:rPr lang="en-US" sz="1400" smtClean="0"/>
              <a:t>   T</a:t>
            </a:r>
            <a:r>
              <a:rPr lang="en-US" sz="1400" smtClean="0">
                <a:cs typeface="Arial" charset="0"/>
              </a:rPr>
              <a:t>≈</a:t>
            </a:r>
            <a:r>
              <a:rPr lang="en-US" sz="1400" smtClean="0"/>
              <a:t>1200 °C until 11500 s</a:t>
            </a:r>
            <a:br>
              <a:rPr lang="en-US" sz="1400" smtClean="0"/>
            </a:br>
            <a:r>
              <a:rPr lang="en-US" sz="1400" smtClean="0"/>
              <a:t/>
            </a:r>
            <a:br>
              <a:rPr lang="en-US" sz="1400" smtClean="0"/>
            </a:br>
            <a:r>
              <a:rPr lang="en-US" sz="1400" smtClean="0"/>
              <a:t>- increase of power to heat up with </a:t>
            </a:r>
            <a:br>
              <a:rPr lang="en-US" sz="1400" smtClean="0"/>
            </a:br>
            <a:r>
              <a:rPr lang="en-US" sz="1400" smtClean="0"/>
              <a:t>  heating rate of 0.4 K/s until a </a:t>
            </a:r>
            <a:br>
              <a:rPr lang="en-US" sz="1400" smtClean="0"/>
            </a:br>
            <a:r>
              <a:rPr lang="en-US" sz="1400" smtClean="0"/>
              <a:t>  max. temperature of T</a:t>
            </a:r>
            <a:r>
              <a:rPr lang="en-US" sz="1400" baseline="-25000" smtClean="0"/>
              <a:t>max</a:t>
            </a:r>
            <a:r>
              <a:rPr lang="en-US" sz="1400" smtClean="0"/>
              <a:t>=1600 °C</a:t>
            </a:r>
            <a:br>
              <a:rPr lang="en-US" sz="1400" smtClean="0"/>
            </a:br>
            <a:r>
              <a:rPr lang="en-US" sz="1400" smtClean="0"/>
              <a:t>  is reached (t~12500 s)</a:t>
            </a:r>
            <a:br>
              <a:rPr lang="en-US" sz="1400" smtClean="0"/>
            </a:br>
            <a:r>
              <a:rPr lang="en-US" sz="1400" smtClean="0"/>
              <a:t/>
            </a:r>
            <a:br>
              <a:rPr lang="en-US" sz="1400" smtClean="0"/>
            </a:br>
            <a:r>
              <a:rPr lang="en-US" sz="1400" smtClean="0"/>
              <a:t>- power is turned off when T</a:t>
            </a:r>
            <a:r>
              <a:rPr lang="en-US" sz="1400" baseline="-25000" smtClean="0"/>
              <a:t>max</a:t>
            </a:r>
            <a:r>
              <a:rPr lang="en-US" sz="1400" smtClean="0"/>
              <a:t/>
            </a:r>
            <a:br>
              <a:rPr lang="en-US" sz="1400" smtClean="0"/>
            </a:br>
            <a:r>
              <a:rPr lang="en-US" sz="1400" smtClean="0"/>
              <a:t>  is reached (at the same time</a:t>
            </a:r>
            <a:br>
              <a:rPr lang="en-US" sz="1400" smtClean="0"/>
            </a:br>
            <a:r>
              <a:rPr lang="en-US" sz="1400" smtClean="0"/>
              <a:t>  quenching is initiated)  </a:t>
            </a:r>
          </a:p>
        </p:txBody>
      </p:sp>
      <p:sp>
        <p:nvSpPr>
          <p:cNvPr id="27652" name="Fußzeilenplatzhalter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27653" name="Foliennummernplatzhalt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5206D16A-6106-481B-BEA6-BEA4A889984C}" type="slidenum">
              <a:rPr lang="de-DE" sz="1200" smtClean="0"/>
              <a:pPr/>
              <a:t>6</a:t>
            </a:fld>
            <a:endParaRPr lang="de-DE" sz="1200" smtClean="0"/>
          </a:p>
        </p:txBody>
      </p:sp>
      <p:pic>
        <p:nvPicPr>
          <p:cNvPr id="27654" name="Picture 13" descr="PP-pow"/>
          <p:cNvPicPr>
            <a:picLocks noChangeAspect="1" noChangeArrowheads="1"/>
          </p:cNvPicPr>
          <p:nvPr/>
        </p:nvPicPr>
        <p:blipFill>
          <a:blip r:embed="rId2">
            <a:extLst>
              <a:ext uri="{28A0092B-C50C-407E-A947-70E740481C1C}">
                <a14:useLocalDpi xmlns:a14="http://schemas.microsoft.com/office/drawing/2010/main" val="0"/>
              </a:ext>
            </a:extLst>
          </a:blip>
          <a:srcRect r="572" b="-4205"/>
          <a:stretch>
            <a:fillRect/>
          </a:stretch>
        </p:blipFill>
        <p:spPr bwMode="auto">
          <a:xfrm>
            <a:off x="5302250" y="1169988"/>
            <a:ext cx="428625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4" descr="PP-t1250"/>
          <p:cNvPicPr>
            <a:picLocks noChangeAspect="1" noChangeArrowheads="1"/>
          </p:cNvPicPr>
          <p:nvPr/>
        </p:nvPicPr>
        <p:blipFill>
          <a:blip r:embed="rId3">
            <a:extLst>
              <a:ext uri="{28A0092B-C50C-407E-A947-70E740481C1C}">
                <a14:useLocalDpi xmlns:a14="http://schemas.microsoft.com/office/drawing/2010/main" val="0"/>
              </a:ext>
            </a:extLst>
          </a:blip>
          <a:srcRect t="4375" r="557" b="-4375"/>
          <a:stretch>
            <a:fillRect/>
          </a:stretch>
        </p:blipFill>
        <p:spPr bwMode="auto">
          <a:xfrm>
            <a:off x="5167313" y="4095750"/>
            <a:ext cx="4430712"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09625" y="828675"/>
            <a:ext cx="8780463" cy="431800"/>
          </a:xfrm>
        </p:spPr>
        <p:txBody>
          <a:bodyPr/>
          <a:lstStyle/>
          <a:p>
            <a:r>
              <a:rPr lang="en-US" sz="2000" smtClean="0"/>
              <a:t>Specification of the PARAMETER SF3 Experiment and Simulation with ATHLET-CD (2)</a:t>
            </a:r>
          </a:p>
        </p:txBody>
      </p:sp>
      <p:sp>
        <p:nvSpPr>
          <p:cNvPr id="28675" name="Rectangle 3"/>
          <p:cNvSpPr>
            <a:spLocks noGrp="1" noChangeArrowheads="1"/>
          </p:cNvSpPr>
          <p:nvPr>
            <p:ph type="body" idx="1"/>
          </p:nvPr>
        </p:nvSpPr>
        <p:spPr>
          <a:xfrm>
            <a:off x="882650" y="1665288"/>
            <a:ext cx="3698875" cy="4545012"/>
          </a:xfrm>
        </p:spPr>
        <p:txBody>
          <a:bodyPr/>
          <a:lstStyle/>
          <a:p>
            <a:pPr>
              <a:spcBef>
                <a:spcPct val="30000"/>
              </a:spcBef>
              <a:spcAft>
                <a:spcPct val="30000"/>
              </a:spcAft>
            </a:pPr>
            <a:endParaRPr lang="en-US" sz="1600" smtClean="0"/>
          </a:p>
          <a:p>
            <a:pPr>
              <a:spcBef>
                <a:spcPct val="30000"/>
              </a:spcBef>
              <a:spcAft>
                <a:spcPct val="30000"/>
              </a:spcAft>
            </a:pPr>
            <a:r>
              <a:rPr lang="en-US" sz="1600" smtClean="0"/>
              <a:t>Argon inlet flow rate:</a:t>
            </a:r>
            <a:br>
              <a:rPr lang="en-US" sz="1600" smtClean="0"/>
            </a:br>
            <a:r>
              <a:rPr lang="en-US" sz="1600" smtClean="0"/>
              <a:t>- 0.2 g/s until 500 s</a:t>
            </a:r>
            <a:br>
              <a:rPr lang="en-US" sz="1600" smtClean="0"/>
            </a:br>
            <a:r>
              <a:rPr lang="en-US" sz="1600" smtClean="0"/>
              <a:t>- 2.0 g/s until end of test (t~13000 s) </a:t>
            </a:r>
          </a:p>
          <a:p>
            <a:pPr>
              <a:spcBef>
                <a:spcPct val="30000"/>
              </a:spcBef>
              <a:spcAft>
                <a:spcPct val="30000"/>
              </a:spcAft>
            </a:pPr>
            <a:r>
              <a:rPr lang="en-US" sz="1600" smtClean="0"/>
              <a:t>Steam inlet flow rate: </a:t>
            </a:r>
            <a:br>
              <a:rPr lang="en-US" sz="1600" smtClean="0"/>
            </a:br>
            <a:r>
              <a:rPr lang="en-US" sz="1600" smtClean="0"/>
              <a:t> - 0.0 g/s until 1500 s</a:t>
            </a:r>
            <a:br>
              <a:rPr lang="en-US" sz="1600" smtClean="0"/>
            </a:br>
            <a:r>
              <a:rPr lang="en-US" sz="1600" smtClean="0"/>
              <a:t> - 3.5 g/s until quenching is initiated </a:t>
            </a:r>
            <a:br>
              <a:rPr lang="en-US" sz="1600" smtClean="0"/>
            </a:br>
            <a:r>
              <a:rPr lang="en-US" sz="1600" smtClean="0"/>
              <a:t>   and power is turned off </a:t>
            </a:r>
          </a:p>
          <a:p>
            <a:pPr>
              <a:spcBef>
                <a:spcPct val="30000"/>
              </a:spcBef>
              <a:spcAft>
                <a:spcPct val="30000"/>
              </a:spcAft>
            </a:pPr>
            <a:r>
              <a:rPr lang="en-US" sz="1600" smtClean="0"/>
              <a:t>Inlet gas temperatures:</a:t>
            </a:r>
            <a:br>
              <a:rPr lang="en-US" sz="1600" smtClean="0"/>
            </a:br>
            <a:r>
              <a:rPr lang="en-US" sz="1600" smtClean="0"/>
              <a:t>- Argon:  450 °C</a:t>
            </a:r>
            <a:br>
              <a:rPr lang="en-US" sz="1600" smtClean="0"/>
            </a:br>
            <a:r>
              <a:rPr lang="en-US" sz="1600" smtClean="0"/>
              <a:t>- Steam: 500 °C</a:t>
            </a:r>
          </a:p>
          <a:p>
            <a:pPr>
              <a:lnSpc>
                <a:spcPct val="80000"/>
              </a:lnSpc>
              <a:spcBef>
                <a:spcPts val="1200"/>
              </a:spcBef>
              <a:buFont typeface="Wingdings" pitchFamily="2" charset="2"/>
              <a:buNone/>
            </a:pPr>
            <a:endParaRPr lang="en-US" sz="1600" smtClean="0"/>
          </a:p>
        </p:txBody>
      </p:sp>
      <p:sp>
        <p:nvSpPr>
          <p:cNvPr id="28676" name="Fußzeilenplatzhalter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28677" name="Foliennummernplatzhalt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961D1692-82CA-4B9E-AE3E-4773DCF91DA9}" type="slidenum">
              <a:rPr lang="de-DE" sz="1200" smtClean="0"/>
              <a:pPr/>
              <a:t>7</a:t>
            </a:fld>
            <a:endParaRPr lang="de-DE" sz="1200" smtClean="0"/>
          </a:p>
        </p:txBody>
      </p:sp>
      <p:pic>
        <p:nvPicPr>
          <p:cNvPr id="28678" name="Picture 16" descr="PP-ggasin"/>
          <p:cNvPicPr>
            <a:picLocks noChangeAspect="1" noChangeArrowheads="1"/>
          </p:cNvPicPr>
          <p:nvPr/>
        </p:nvPicPr>
        <p:blipFill>
          <a:blip r:embed="rId2">
            <a:extLst>
              <a:ext uri="{28A0092B-C50C-407E-A947-70E740481C1C}">
                <a14:useLocalDpi xmlns:a14="http://schemas.microsoft.com/office/drawing/2010/main" val="0"/>
              </a:ext>
            </a:extLst>
          </a:blip>
          <a:srcRect r="580" b="-4375"/>
          <a:stretch>
            <a:fillRect/>
          </a:stretch>
        </p:blipFill>
        <p:spPr bwMode="auto">
          <a:xfrm>
            <a:off x="5256213" y="1125538"/>
            <a:ext cx="4362450"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7" descr="PP-tgasin"/>
          <p:cNvPicPr>
            <a:picLocks noChangeAspect="1" noChangeArrowheads="1"/>
          </p:cNvPicPr>
          <p:nvPr/>
        </p:nvPicPr>
        <p:blipFill>
          <a:blip r:embed="rId3">
            <a:extLst>
              <a:ext uri="{28A0092B-C50C-407E-A947-70E740481C1C}">
                <a14:useLocalDpi xmlns:a14="http://schemas.microsoft.com/office/drawing/2010/main" val="0"/>
              </a:ext>
            </a:extLst>
          </a:blip>
          <a:srcRect t="4375" r="557" b="-4375"/>
          <a:stretch>
            <a:fillRect/>
          </a:stretch>
        </p:blipFill>
        <p:spPr bwMode="auto">
          <a:xfrm>
            <a:off x="5076825" y="4051300"/>
            <a:ext cx="454183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09625" y="828675"/>
            <a:ext cx="8780463" cy="431800"/>
          </a:xfrm>
        </p:spPr>
        <p:txBody>
          <a:bodyPr/>
          <a:lstStyle/>
          <a:p>
            <a:r>
              <a:rPr lang="en-US" sz="2000" smtClean="0"/>
              <a:t>Specification of the PARAMETER SF3 Experiment and Simulation with ATHLET-CD (3)</a:t>
            </a:r>
          </a:p>
        </p:txBody>
      </p:sp>
      <p:sp>
        <p:nvSpPr>
          <p:cNvPr id="29699" name="Rectangle 3"/>
          <p:cNvSpPr>
            <a:spLocks noGrp="1" noChangeArrowheads="1"/>
          </p:cNvSpPr>
          <p:nvPr>
            <p:ph type="body" idx="1"/>
          </p:nvPr>
        </p:nvSpPr>
        <p:spPr>
          <a:xfrm>
            <a:off x="882650" y="1665288"/>
            <a:ext cx="3698875" cy="4545012"/>
          </a:xfrm>
        </p:spPr>
        <p:txBody>
          <a:bodyPr/>
          <a:lstStyle/>
          <a:p>
            <a:pPr>
              <a:lnSpc>
                <a:spcPct val="80000"/>
              </a:lnSpc>
              <a:spcBef>
                <a:spcPct val="30000"/>
              </a:spcBef>
              <a:spcAft>
                <a:spcPct val="30000"/>
              </a:spcAft>
              <a:buFont typeface="Wingdings" pitchFamily="2" charset="2"/>
              <a:buNone/>
            </a:pPr>
            <a:endParaRPr lang="en-US" sz="1600" smtClean="0"/>
          </a:p>
          <a:p>
            <a:pPr>
              <a:lnSpc>
                <a:spcPct val="80000"/>
              </a:lnSpc>
              <a:spcBef>
                <a:spcPct val="30000"/>
              </a:spcBef>
              <a:spcAft>
                <a:spcPct val="30000"/>
              </a:spcAft>
            </a:pPr>
            <a:r>
              <a:rPr lang="en-US" sz="1600" b="1" smtClean="0"/>
              <a:t>Top flooding </a:t>
            </a:r>
            <a:r>
              <a:rPr lang="en-US" sz="1600" smtClean="0"/>
              <a:t>is</a:t>
            </a:r>
            <a:r>
              <a:rPr lang="en-US" sz="1600" b="1" smtClean="0"/>
              <a:t> </a:t>
            </a:r>
            <a:r>
              <a:rPr lang="en-US" sz="1600" smtClean="0"/>
              <a:t>initiated as soon as T</a:t>
            </a:r>
            <a:r>
              <a:rPr lang="en-US" sz="1600" baseline="-25000" smtClean="0"/>
              <a:t>max</a:t>
            </a:r>
            <a:r>
              <a:rPr lang="en-US" sz="1600" smtClean="0"/>
              <a:t>=1600 °C is reached </a:t>
            </a:r>
            <a:br>
              <a:rPr lang="en-US" sz="1600" smtClean="0"/>
            </a:br>
            <a:r>
              <a:rPr lang="en-US" sz="1600" smtClean="0"/>
              <a:t>(together with power shut off)  </a:t>
            </a:r>
          </a:p>
          <a:p>
            <a:pPr>
              <a:lnSpc>
                <a:spcPct val="80000"/>
              </a:lnSpc>
              <a:spcBef>
                <a:spcPct val="30000"/>
              </a:spcBef>
              <a:spcAft>
                <a:spcPct val="30000"/>
              </a:spcAft>
            </a:pPr>
            <a:r>
              <a:rPr lang="en-US" sz="1600" smtClean="0"/>
              <a:t>Water flow rate: </a:t>
            </a:r>
            <a:r>
              <a:rPr lang="en-US" sz="1600" b="1" smtClean="0"/>
              <a:t>40 g/s</a:t>
            </a:r>
            <a:r>
              <a:rPr lang="en-US" sz="1600" smtClean="0"/>
              <a:t/>
            </a:r>
            <a:br>
              <a:rPr lang="en-US" sz="1600" smtClean="0"/>
            </a:br>
            <a:r>
              <a:rPr lang="en-US" sz="1600" smtClean="0"/>
              <a:t>comparison with SF2: </a:t>
            </a:r>
            <a:br>
              <a:rPr lang="en-US" sz="1600" smtClean="0"/>
            </a:br>
            <a:r>
              <a:rPr lang="en-US" sz="1600" smtClean="0"/>
              <a:t>- top flooding:        41 g/s</a:t>
            </a:r>
            <a:br>
              <a:rPr lang="en-US" sz="1600" smtClean="0"/>
            </a:br>
            <a:r>
              <a:rPr lang="en-US" sz="1600" smtClean="0"/>
              <a:t>- bottom flooding: 130 g/s</a:t>
            </a:r>
          </a:p>
          <a:p>
            <a:pPr>
              <a:lnSpc>
                <a:spcPct val="80000"/>
              </a:lnSpc>
              <a:spcBef>
                <a:spcPct val="30000"/>
              </a:spcBef>
              <a:spcAft>
                <a:spcPct val="30000"/>
              </a:spcAft>
            </a:pPr>
            <a:r>
              <a:rPr lang="en-US" sz="1600" smtClean="0"/>
              <a:t>Water temperature: 25 °C</a:t>
            </a:r>
          </a:p>
          <a:p>
            <a:pPr>
              <a:lnSpc>
                <a:spcPct val="80000"/>
              </a:lnSpc>
              <a:spcBef>
                <a:spcPct val="30000"/>
              </a:spcBef>
              <a:spcAft>
                <a:spcPct val="30000"/>
              </a:spcAft>
            </a:pPr>
            <a:r>
              <a:rPr lang="en-US" sz="1600" smtClean="0"/>
              <a:t>Injection is finished 500 s after </a:t>
            </a:r>
            <a:br>
              <a:rPr lang="en-US" sz="1600" smtClean="0"/>
            </a:br>
            <a:r>
              <a:rPr lang="en-US" sz="1600" smtClean="0"/>
              <a:t>initiation </a:t>
            </a:r>
          </a:p>
          <a:p>
            <a:pPr>
              <a:lnSpc>
                <a:spcPct val="80000"/>
              </a:lnSpc>
              <a:spcBef>
                <a:spcPct val="30000"/>
              </a:spcBef>
              <a:spcAft>
                <a:spcPct val="30000"/>
              </a:spcAft>
            </a:pPr>
            <a:r>
              <a:rPr lang="en-US" sz="1600" smtClean="0"/>
              <a:t>Bundle</a:t>
            </a:r>
            <a:r>
              <a:rPr lang="en-US" sz="1600" b="1" smtClean="0"/>
              <a:t> pressure:</a:t>
            </a:r>
            <a:br>
              <a:rPr lang="en-US" sz="1600" b="1" smtClean="0"/>
            </a:br>
            <a:r>
              <a:rPr lang="en-US" sz="1600" smtClean="0"/>
              <a:t>-  1 bar until 500 s</a:t>
            </a:r>
            <a:br>
              <a:rPr lang="en-US" sz="1600" smtClean="0"/>
            </a:br>
            <a:r>
              <a:rPr lang="en-US" sz="1600" smtClean="0"/>
              <a:t>-   increase to 3 bar at 500 s </a:t>
            </a:r>
            <a:br>
              <a:rPr lang="en-US" sz="1600" smtClean="0"/>
            </a:br>
            <a:r>
              <a:rPr lang="en-US" sz="1600" smtClean="0"/>
              <a:t>-   constant boundary condition of </a:t>
            </a:r>
            <a:br>
              <a:rPr lang="en-US" sz="1600" smtClean="0"/>
            </a:br>
            <a:r>
              <a:rPr lang="en-US" sz="1600" smtClean="0"/>
              <a:t>    3 bar until end of calculation </a:t>
            </a:r>
            <a:br>
              <a:rPr lang="en-US" sz="1600" smtClean="0"/>
            </a:br>
            <a:r>
              <a:rPr lang="en-US" sz="1600" smtClean="0"/>
              <a:t>    (no realistic simulation of </a:t>
            </a:r>
            <a:br>
              <a:rPr lang="en-US" sz="1600" smtClean="0"/>
            </a:br>
            <a:r>
              <a:rPr lang="en-US" sz="1600" smtClean="0"/>
              <a:t>    condenser in ATHLET-CD calc.)</a:t>
            </a:r>
          </a:p>
          <a:p>
            <a:pPr>
              <a:lnSpc>
                <a:spcPct val="80000"/>
              </a:lnSpc>
              <a:spcBef>
                <a:spcPts val="1200"/>
              </a:spcBef>
              <a:buFont typeface="Wingdings" pitchFamily="2" charset="2"/>
              <a:buNone/>
            </a:pPr>
            <a:endParaRPr lang="en-US" sz="1600" smtClean="0"/>
          </a:p>
        </p:txBody>
      </p:sp>
      <p:sp>
        <p:nvSpPr>
          <p:cNvPr id="29700" name="Fußzeilenplatzhalter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29701" name="Foliennummernplatzhalt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984663A4-CEEB-404D-B84B-391CEBA5711C}" type="slidenum">
              <a:rPr lang="de-DE" sz="1200" smtClean="0"/>
              <a:pPr/>
              <a:t>8</a:t>
            </a:fld>
            <a:endParaRPr lang="de-DE" sz="1200" smtClean="0"/>
          </a:p>
        </p:txBody>
      </p:sp>
      <p:pic>
        <p:nvPicPr>
          <p:cNvPr id="29702" name="Picture 16" descr="PP-gliqin"/>
          <p:cNvPicPr>
            <a:picLocks noChangeAspect="1" noChangeArrowheads="1"/>
          </p:cNvPicPr>
          <p:nvPr/>
        </p:nvPicPr>
        <p:blipFill>
          <a:blip r:embed="rId2">
            <a:extLst>
              <a:ext uri="{28A0092B-C50C-407E-A947-70E740481C1C}">
                <a14:useLocalDpi xmlns:a14="http://schemas.microsoft.com/office/drawing/2010/main" val="0"/>
              </a:ext>
            </a:extLst>
          </a:blip>
          <a:srcRect r="572" b="-4375"/>
          <a:stretch>
            <a:fillRect/>
          </a:stretch>
        </p:blipFill>
        <p:spPr bwMode="auto">
          <a:xfrm>
            <a:off x="5481638" y="1125538"/>
            <a:ext cx="4422775"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7" descr="PP-press"/>
          <p:cNvPicPr>
            <a:picLocks noChangeAspect="1" noChangeArrowheads="1"/>
          </p:cNvPicPr>
          <p:nvPr/>
        </p:nvPicPr>
        <p:blipFill>
          <a:blip r:embed="rId3">
            <a:extLst>
              <a:ext uri="{28A0092B-C50C-407E-A947-70E740481C1C}">
                <a14:useLocalDpi xmlns:a14="http://schemas.microsoft.com/office/drawing/2010/main" val="0"/>
              </a:ext>
            </a:extLst>
          </a:blip>
          <a:srcRect t="4375" r="568" b="-4375"/>
          <a:stretch>
            <a:fillRect/>
          </a:stretch>
        </p:blipFill>
        <p:spPr bwMode="auto">
          <a:xfrm>
            <a:off x="5481638" y="4051300"/>
            <a:ext cx="442595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09625" y="828675"/>
            <a:ext cx="8780463" cy="431800"/>
          </a:xfrm>
        </p:spPr>
        <p:txBody>
          <a:bodyPr/>
          <a:lstStyle/>
          <a:p>
            <a:r>
              <a:rPr lang="en-US" sz="2000" smtClean="0"/>
              <a:t>Specification of the PARAMETER SF3 Experiment and Simulation with ATHLET-CD (4)</a:t>
            </a:r>
          </a:p>
        </p:txBody>
      </p:sp>
      <p:sp>
        <p:nvSpPr>
          <p:cNvPr id="30723" name="Rectangle 3"/>
          <p:cNvSpPr>
            <a:spLocks noGrp="1" noChangeArrowheads="1"/>
          </p:cNvSpPr>
          <p:nvPr>
            <p:ph type="body" idx="1"/>
          </p:nvPr>
        </p:nvSpPr>
        <p:spPr>
          <a:xfrm>
            <a:off x="666750" y="1395413"/>
            <a:ext cx="3779838" cy="5310187"/>
          </a:xfrm>
        </p:spPr>
        <p:txBody>
          <a:bodyPr/>
          <a:lstStyle/>
          <a:p>
            <a:pPr>
              <a:lnSpc>
                <a:spcPct val="80000"/>
              </a:lnSpc>
              <a:spcBef>
                <a:spcPct val="50000"/>
              </a:spcBef>
              <a:spcAft>
                <a:spcPct val="20000"/>
              </a:spcAft>
            </a:pPr>
            <a:endParaRPr lang="en-US" sz="1800" b="1" smtClean="0"/>
          </a:p>
          <a:p>
            <a:pPr>
              <a:lnSpc>
                <a:spcPct val="80000"/>
              </a:lnSpc>
              <a:spcBef>
                <a:spcPct val="50000"/>
              </a:spcBef>
              <a:spcAft>
                <a:spcPct val="20000"/>
              </a:spcAft>
            </a:pPr>
            <a:endParaRPr lang="en-US" sz="1800" b="1" smtClean="0"/>
          </a:p>
          <a:p>
            <a:pPr>
              <a:lnSpc>
                <a:spcPct val="80000"/>
              </a:lnSpc>
              <a:spcBef>
                <a:spcPct val="50000"/>
              </a:spcBef>
              <a:spcAft>
                <a:spcPct val="20000"/>
              </a:spcAft>
            </a:pPr>
            <a:r>
              <a:rPr lang="en-US" sz="1600" smtClean="0"/>
              <a:t>if max. temperature of 1600 °C is reached: </a:t>
            </a:r>
            <a:br>
              <a:rPr lang="en-US" sz="1600" smtClean="0"/>
            </a:br>
            <a:r>
              <a:rPr lang="en-US" sz="1600" smtClean="0"/>
              <a:t/>
            </a:r>
            <a:br>
              <a:rPr lang="en-US" sz="1600" smtClean="0"/>
            </a:br>
            <a:r>
              <a:rPr lang="en-US" sz="1600" smtClean="0">
                <a:cs typeface="Arial" charset="0"/>
              </a:rPr>
              <a:t>→ signal ‘q</a:t>
            </a:r>
            <a:r>
              <a:rPr lang="en-US" sz="1600" smtClean="0"/>
              <a:t>uench initiation’ is set,</a:t>
            </a:r>
            <a:br>
              <a:rPr lang="en-US" sz="1600" smtClean="0"/>
            </a:br>
            <a:r>
              <a:rPr lang="en-US" sz="1600" smtClean="0"/>
              <a:t>     linear increase to full rate of</a:t>
            </a:r>
            <a:br>
              <a:rPr lang="en-US" sz="1600" smtClean="0"/>
            </a:br>
            <a:r>
              <a:rPr lang="en-US" sz="1600" smtClean="0"/>
              <a:t>     40 g/s within </a:t>
            </a:r>
            <a:r>
              <a:rPr lang="el-GR" sz="1600" smtClean="0">
                <a:cs typeface="Arial" charset="0"/>
              </a:rPr>
              <a:t>Δ</a:t>
            </a:r>
            <a:r>
              <a:rPr lang="de-DE" sz="1600" smtClean="0">
                <a:cs typeface="Arial" charset="0"/>
              </a:rPr>
              <a:t>t=10 s </a:t>
            </a:r>
            <a:r>
              <a:rPr lang="en-US" sz="1600" smtClean="0"/>
              <a:t>  </a:t>
            </a:r>
          </a:p>
          <a:p>
            <a:pPr>
              <a:lnSpc>
                <a:spcPct val="80000"/>
              </a:lnSpc>
              <a:spcBef>
                <a:spcPct val="50000"/>
              </a:spcBef>
              <a:spcAft>
                <a:spcPct val="20000"/>
              </a:spcAft>
              <a:buFont typeface="Wingdings" pitchFamily="2" charset="2"/>
              <a:buNone/>
            </a:pPr>
            <a:r>
              <a:rPr lang="en-US" sz="1600" smtClean="0"/>
              <a:t>      </a:t>
            </a:r>
            <a:r>
              <a:rPr lang="en-US" sz="1600" smtClean="0">
                <a:cs typeface="Arial" charset="0"/>
              </a:rPr>
              <a:t>→</a:t>
            </a:r>
            <a:r>
              <a:rPr lang="en-US" sz="1600" smtClean="0"/>
              <a:t> electric power is shut off within  </a:t>
            </a:r>
            <a:br>
              <a:rPr lang="en-US" sz="1600" smtClean="0"/>
            </a:br>
            <a:r>
              <a:rPr lang="en-US" sz="1600" smtClean="0"/>
              <a:t>     1 s after ‘quench initiation’ signal</a:t>
            </a:r>
            <a:br>
              <a:rPr lang="en-US" sz="1600" smtClean="0"/>
            </a:br>
            <a:r>
              <a:rPr lang="en-US" sz="1600" smtClean="0"/>
              <a:t/>
            </a:r>
            <a:br>
              <a:rPr lang="en-US" sz="1600" smtClean="0"/>
            </a:br>
            <a:r>
              <a:rPr lang="en-US" sz="1600" smtClean="0">
                <a:cs typeface="Arial" charset="0"/>
              </a:rPr>
              <a:t>→</a:t>
            </a:r>
            <a:r>
              <a:rPr lang="en-US" sz="1600" smtClean="0"/>
              <a:t> steam supply is turned off </a:t>
            </a:r>
            <a:br>
              <a:rPr lang="en-US" sz="1600" smtClean="0"/>
            </a:br>
            <a:r>
              <a:rPr lang="en-US" sz="1600" smtClean="0"/>
              <a:t>     within 5 s starting directly after</a:t>
            </a:r>
            <a:br>
              <a:rPr lang="en-US" sz="1600" smtClean="0"/>
            </a:br>
            <a:r>
              <a:rPr lang="en-US" sz="1600" smtClean="0"/>
              <a:t>     ‘quench initiation’ signal </a:t>
            </a:r>
            <a:br>
              <a:rPr lang="en-US" sz="1600" smtClean="0"/>
            </a:br>
            <a:r>
              <a:rPr lang="en-US" sz="1600" smtClean="0"/>
              <a:t>     (reference calc.)</a:t>
            </a:r>
            <a:br>
              <a:rPr lang="en-US" sz="1600" smtClean="0"/>
            </a:br>
            <a:r>
              <a:rPr lang="en-US" sz="1600" smtClean="0"/>
              <a:t/>
            </a:r>
            <a:br>
              <a:rPr lang="en-US" sz="1600" smtClean="0"/>
            </a:br>
            <a:r>
              <a:rPr lang="en-US" sz="1600" smtClean="0"/>
              <a:t> </a:t>
            </a:r>
            <a:br>
              <a:rPr lang="en-US" sz="1600" smtClean="0"/>
            </a:br>
            <a:r>
              <a:rPr lang="en-US" sz="1400" smtClean="0"/>
              <a:t/>
            </a:r>
            <a:br>
              <a:rPr lang="en-US" sz="1400" smtClean="0"/>
            </a:br>
            <a:endParaRPr lang="en-US" sz="1400" smtClean="0"/>
          </a:p>
          <a:p>
            <a:pPr>
              <a:lnSpc>
                <a:spcPct val="80000"/>
              </a:lnSpc>
              <a:spcBef>
                <a:spcPct val="30000"/>
              </a:spcBef>
              <a:spcAft>
                <a:spcPct val="10000"/>
              </a:spcAft>
              <a:buFont typeface="Wingdings" pitchFamily="2" charset="2"/>
              <a:buNone/>
            </a:pPr>
            <a:r>
              <a:rPr lang="en-US" sz="1800" smtClean="0"/>
              <a:t>  </a:t>
            </a:r>
            <a:br>
              <a:rPr lang="en-US" sz="1800" smtClean="0"/>
            </a:br>
            <a:r>
              <a:rPr lang="en-US" sz="1800" smtClean="0"/>
              <a:t> </a:t>
            </a:r>
          </a:p>
          <a:p>
            <a:pPr>
              <a:lnSpc>
                <a:spcPct val="80000"/>
              </a:lnSpc>
              <a:spcBef>
                <a:spcPts val="1200"/>
              </a:spcBef>
              <a:buFont typeface="Wingdings" pitchFamily="2" charset="2"/>
              <a:buNone/>
            </a:pPr>
            <a:endParaRPr lang="en-US" sz="1800" smtClean="0"/>
          </a:p>
        </p:txBody>
      </p:sp>
      <p:sp>
        <p:nvSpPr>
          <p:cNvPr id="30724" name="Fußzeilenplatzhalt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03338">
              <a:defRPr sz="1600">
                <a:solidFill>
                  <a:schemeClr val="tx1"/>
                </a:solidFill>
                <a:latin typeface="Arial" charset="0"/>
              </a:defRPr>
            </a:lvl1pPr>
            <a:lvl2pPr marL="742950" indent="-285750" defTabSz="1303338">
              <a:defRPr sz="1600">
                <a:solidFill>
                  <a:schemeClr val="tx1"/>
                </a:solidFill>
                <a:latin typeface="Arial" charset="0"/>
              </a:defRPr>
            </a:lvl2pPr>
            <a:lvl3pPr marL="1143000" indent="-228600" defTabSz="1303338">
              <a:defRPr sz="1600">
                <a:solidFill>
                  <a:schemeClr val="tx1"/>
                </a:solidFill>
                <a:latin typeface="Arial" charset="0"/>
              </a:defRPr>
            </a:lvl3pPr>
            <a:lvl4pPr marL="1600200" indent="-228600" defTabSz="1303338">
              <a:defRPr sz="1600">
                <a:solidFill>
                  <a:schemeClr val="tx1"/>
                </a:solidFill>
                <a:latin typeface="Arial" charset="0"/>
              </a:defRPr>
            </a:lvl4pPr>
            <a:lvl5pPr marL="2057400" indent="-228600" defTabSz="1303338">
              <a:defRPr sz="1600">
                <a:solidFill>
                  <a:schemeClr val="tx1"/>
                </a:solidFill>
                <a:latin typeface="Arial" charset="0"/>
              </a:defRPr>
            </a:lvl5pPr>
            <a:lvl6pPr marL="2514600" indent="-228600" defTabSz="1303338" eaLnBrk="0" fontAlgn="base" hangingPunct="0">
              <a:spcBef>
                <a:spcPct val="0"/>
              </a:spcBef>
              <a:spcAft>
                <a:spcPct val="0"/>
              </a:spcAft>
              <a:defRPr sz="1600">
                <a:solidFill>
                  <a:schemeClr val="tx1"/>
                </a:solidFill>
                <a:latin typeface="Arial" charset="0"/>
              </a:defRPr>
            </a:lvl6pPr>
            <a:lvl7pPr marL="2971800" indent="-228600" defTabSz="1303338" eaLnBrk="0" fontAlgn="base" hangingPunct="0">
              <a:spcBef>
                <a:spcPct val="0"/>
              </a:spcBef>
              <a:spcAft>
                <a:spcPct val="0"/>
              </a:spcAft>
              <a:defRPr sz="1600">
                <a:solidFill>
                  <a:schemeClr val="tx1"/>
                </a:solidFill>
                <a:latin typeface="Arial" charset="0"/>
              </a:defRPr>
            </a:lvl7pPr>
            <a:lvl8pPr marL="3429000" indent="-228600" defTabSz="1303338" eaLnBrk="0" fontAlgn="base" hangingPunct="0">
              <a:spcBef>
                <a:spcPct val="0"/>
              </a:spcBef>
              <a:spcAft>
                <a:spcPct val="0"/>
              </a:spcAft>
              <a:defRPr sz="1600">
                <a:solidFill>
                  <a:schemeClr val="tx1"/>
                </a:solidFill>
                <a:latin typeface="Arial" charset="0"/>
              </a:defRPr>
            </a:lvl8pPr>
            <a:lvl9pPr marL="3886200" indent="-228600" defTabSz="1303338" eaLnBrk="0" fontAlgn="base" hangingPunct="0">
              <a:spcBef>
                <a:spcPct val="0"/>
              </a:spcBef>
              <a:spcAft>
                <a:spcPct val="0"/>
              </a:spcAft>
              <a:defRPr sz="1600">
                <a:solidFill>
                  <a:schemeClr val="tx1"/>
                </a:solidFill>
                <a:latin typeface="Arial" charset="0"/>
              </a:defRPr>
            </a:lvl9pPr>
          </a:lstStyle>
          <a:p>
            <a:r>
              <a:rPr lang="en-US" sz="1100"/>
              <a:t>PARAMETER SF3 pre-test calculation with ATHLET-CD                GRS              ISTC status meeting, Moscow, 14 -17 July 2008               </a:t>
            </a:r>
            <a:endParaRPr lang="en-GB" sz="1100"/>
          </a:p>
        </p:txBody>
      </p:sp>
      <p:sp>
        <p:nvSpPr>
          <p:cNvPr id="30725" name="Foliennummernplatzhalt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42048DEB-DFE1-4C7F-8AAC-4F9CAADDB83B}" type="slidenum">
              <a:rPr lang="de-DE" sz="1200" smtClean="0"/>
              <a:pPr/>
              <a:t>9</a:t>
            </a:fld>
            <a:endParaRPr lang="de-DE" sz="1200" smtClean="0"/>
          </a:p>
        </p:txBody>
      </p:sp>
      <p:pic>
        <p:nvPicPr>
          <p:cNvPr id="30726" name="Picture 13" descr="PP-steam2"/>
          <p:cNvPicPr>
            <a:picLocks noChangeAspect="1" noChangeArrowheads="1"/>
          </p:cNvPicPr>
          <p:nvPr/>
        </p:nvPicPr>
        <p:blipFill>
          <a:blip r:embed="rId2">
            <a:extLst>
              <a:ext uri="{28A0092B-C50C-407E-A947-70E740481C1C}">
                <a14:useLocalDpi xmlns:a14="http://schemas.microsoft.com/office/drawing/2010/main" val="0"/>
              </a:ext>
            </a:extLst>
          </a:blip>
          <a:srcRect r="563" b="-4375"/>
          <a:stretch>
            <a:fillRect/>
          </a:stretch>
        </p:blipFill>
        <p:spPr bwMode="auto">
          <a:xfrm>
            <a:off x="4537075" y="1755775"/>
            <a:ext cx="5603875"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RS_Folie_quer">
  <a:themeElements>
    <a:clrScheme name="GRS_Folie_quer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RS_Folie_qu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Arial" charset="0"/>
          </a:defRPr>
        </a:defPPr>
      </a:lstStyle>
    </a:lnDef>
  </a:objectDefaults>
  <a:extraClrSchemeLst>
    <a:extraClrScheme>
      <a:clrScheme name="GRS_Folie_quer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S_Folie_qu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RS_Folie_quer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S_Folie_quer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S_Folie_quer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S_Folie_quer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RS_Folie_quer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706</Words>
  <Application>Microsoft Office PowerPoint</Application>
  <PresentationFormat>Benutzerdefiniert</PresentationFormat>
  <Paragraphs>152</Paragraphs>
  <Slides>17</Slides>
  <Notes>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23" baseType="lpstr">
      <vt:lpstr>Arial</vt:lpstr>
      <vt:lpstr>Wingdings</vt:lpstr>
      <vt:lpstr>Helvetica</vt:lpstr>
      <vt:lpstr>Times New Roman</vt:lpstr>
      <vt:lpstr>GRS_Folie_quer</vt:lpstr>
      <vt:lpstr>Microsoft Word-Dokument</vt:lpstr>
      <vt:lpstr>PowerPoint-Präsentation</vt:lpstr>
      <vt:lpstr> Content </vt:lpstr>
      <vt:lpstr> Improved input model for PARAMETER calculations with ATHLET-CD </vt:lpstr>
      <vt:lpstr> Improvement of SF2 post-test calculation as a validation basis for    SF3 pre-test calculation (1)</vt:lpstr>
      <vt:lpstr> Improvement of SF2 post-test calculation as a validation basis for    SF3 pre-test calculation (2)</vt:lpstr>
      <vt:lpstr>Specification of the PARAMETER SF3 Experiment and Simulation with ATHLET-CD (1)</vt:lpstr>
      <vt:lpstr>Specification of the PARAMETER SF3 Experiment and Simulation with ATHLET-CD (2)</vt:lpstr>
      <vt:lpstr>Specification of the PARAMETER SF3 Experiment and Simulation with ATHLET-CD (3)</vt:lpstr>
      <vt:lpstr>Specification of the PARAMETER SF3 Experiment and Simulation with ATHLET-CD (4)</vt:lpstr>
      <vt:lpstr>Model parameters of ATHLET-CD for post-test calculation of SF2 and pre-test calculation of SF3 (1) </vt:lpstr>
      <vt:lpstr>Model parameters of ATHLET-CD for post-test calculation of SF2 and pre-test calculation of SF3 (2) </vt:lpstr>
      <vt:lpstr>Results of PARAMETER SF3 pre-test calculation  </vt:lpstr>
      <vt:lpstr>Results of PARAMETER SF3 pre-test calculation  </vt:lpstr>
      <vt:lpstr>Results of PARAMETER SF3 pre-test calculation  </vt:lpstr>
      <vt:lpstr>Results of PARAMETER SF3 pre-test calculation  </vt:lpstr>
      <vt:lpstr>Results of PARAMETER SF3 pre-test calculation  </vt:lpstr>
      <vt:lpstr> Conclusions</vt:lpstr>
    </vt:vector>
  </TitlesOfParts>
  <Company>GRS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Q10-posttest</dc:title>
  <dc:subject>zr/air oxidation model</dc:subject>
  <dc:creator>Bals</dc:creator>
  <dc:description>Schriftart geändert am 07.09.01</dc:description>
  <cp:lastModifiedBy>Peters, Ursula</cp:lastModifiedBy>
  <cp:revision>278</cp:revision>
  <cp:lastPrinted>1997-08-19T11:07:52Z</cp:lastPrinted>
  <dcterms:created xsi:type="dcterms:W3CDTF">2003-03-12T11:01:56Z</dcterms:created>
  <dcterms:modified xsi:type="dcterms:W3CDTF">2012-10-17T12:02:05Z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GRS pre-test modelling of SF3</vt:lpwstr>
  </property>
</Properties>
</file>