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90" r:id="rId2"/>
  </p:sldMasterIdLst>
  <p:notesMasterIdLst>
    <p:notesMasterId r:id="rId21"/>
  </p:notesMasterIdLst>
  <p:handoutMasterIdLst>
    <p:handoutMasterId r:id="rId22"/>
  </p:handoutMasterIdLst>
  <p:sldIdLst>
    <p:sldId id="256" r:id="rId3"/>
    <p:sldId id="314" r:id="rId4"/>
    <p:sldId id="354" r:id="rId5"/>
    <p:sldId id="353" r:id="rId6"/>
    <p:sldId id="357" r:id="rId7"/>
    <p:sldId id="365" r:id="rId8"/>
    <p:sldId id="371" r:id="rId9"/>
    <p:sldId id="364" r:id="rId10"/>
    <p:sldId id="355" r:id="rId11"/>
    <p:sldId id="356" r:id="rId12"/>
    <p:sldId id="366" r:id="rId13"/>
    <p:sldId id="367" r:id="rId14"/>
    <p:sldId id="368" r:id="rId15"/>
    <p:sldId id="369" r:id="rId16"/>
    <p:sldId id="359" r:id="rId17"/>
    <p:sldId id="360" r:id="rId18"/>
    <p:sldId id="361" r:id="rId19"/>
    <p:sldId id="350" r:id="rId20"/>
  </p:sldIdLst>
  <p:sldSz cx="10693400" cy="7561263"/>
  <p:notesSz cx="6794500" cy="9906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CB5B2"/>
    <a:srgbClr val="30C5C2"/>
    <a:srgbClr val="33CCCC"/>
    <a:srgbClr val="00CCFF"/>
    <a:srgbClr val="9999FF"/>
    <a:srgbClr val="FF3300"/>
    <a:srgbClr val="FFFF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08" autoAdjust="0"/>
    <p:restoredTop sz="94576" autoAdjust="0"/>
  </p:normalViewPr>
  <p:slideViewPr>
    <p:cSldViewPr>
      <p:cViewPr>
        <p:scale>
          <a:sx n="87" d="100"/>
          <a:sy n="87" d="100"/>
        </p:scale>
        <p:origin x="-883" y="-29"/>
      </p:cViewPr>
      <p:guideLst>
        <p:guide orient="horz" pos="2382"/>
        <p:guide pos="33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1962" y="-90"/>
      </p:cViewPr>
      <p:guideLst>
        <p:guide orient="horz" pos="3120"/>
        <p:guide pos="214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2032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29416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045" tIns="0" rIns="19045" bIns="0" numCol="1" anchor="t" anchorCtr="0" compatLnSpc="1">
            <a:prstTxWarp prst="textNoShape">
              <a:avLst/>
            </a:prstTxWarp>
          </a:bodyPr>
          <a:lstStyle>
            <a:lvl1pPr defTabSz="917575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045" tIns="0" rIns="19045" bIns="0" numCol="1" anchor="t" anchorCtr="0" compatLnSpc="1">
            <a:prstTxWarp prst="textNoShape">
              <a:avLst/>
            </a:prstTxWarp>
          </a:bodyPr>
          <a:lstStyle>
            <a:lvl1pPr algn="r" defTabSz="917575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40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779463" y="747713"/>
            <a:ext cx="5235575" cy="37020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05350"/>
            <a:ext cx="4983163" cy="445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54" tIns="46028" rIns="92054" bIns="460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9409113"/>
            <a:ext cx="29416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045" tIns="0" rIns="19045" bIns="0" numCol="1" anchor="b" anchorCtr="0" compatLnSpc="1">
            <a:prstTxWarp prst="textNoShape">
              <a:avLst/>
            </a:prstTxWarp>
          </a:bodyPr>
          <a:lstStyle>
            <a:lvl1pPr defTabSz="917575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09113"/>
            <a:ext cx="29432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045" tIns="0" rIns="19045" bIns="0" numCol="1" anchor="b" anchorCtr="0" compatLnSpc="1">
            <a:prstTxWarp prst="textNoShape">
              <a:avLst/>
            </a:prstTxWarp>
          </a:bodyPr>
          <a:lstStyle>
            <a:lvl1pPr algn="r" defTabSz="917575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fld id="{D6EDA554-A7DD-4EC9-9B3F-D895D51C51D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35830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7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8788" algn="l" defTabSz="917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5988" algn="l" defTabSz="917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4775" algn="l" defTabSz="917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31975" algn="l" defTabSz="917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75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75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75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75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B0B0980-91ED-41FD-B46C-973B88A8F04A}" type="slidenum">
              <a:rPr lang="de-DE" sz="1000" smtClean="0">
                <a:latin typeface="Times New Roman" pitchFamily="18" charset="0"/>
              </a:rPr>
              <a:pPr/>
              <a:t>1</a:t>
            </a:fld>
            <a:endParaRPr lang="de-DE" sz="1000" smtClean="0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w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.w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.w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w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w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w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w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.w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w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.w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w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 flipH="1">
            <a:off x="849313" y="612775"/>
            <a:ext cx="7989887" cy="0"/>
          </a:xfrm>
          <a:prstGeom prst="line">
            <a:avLst/>
          </a:prstGeom>
          <a:noFill/>
          <a:ln w="50800">
            <a:solidFill>
              <a:srgbClr val="49A7B7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Line 6"/>
          <p:cNvSpPr>
            <a:spLocks noChangeShapeType="1"/>
          </p:cNvSpPr>
          <p:nvPr userDrawn="1"/>
        </p:nvSpPr>
        <p:spPr bwMode="auto">
          <a:xfrm>
            <a:off x="860425" y="6877050"/>
            <a:ext cx="8783638" cy="0"/>
          </a:xfrm>
          <a:prstGeom prst="line">
            <a:avLst/>
          </a:prstGeom>
          <a:noFill/>
          <a:ln w="12700">
            <a:solidFill>
              <a:srgbClr val="49A7B7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graphicFrame>
        <p:nvGraphicFramePr>
          <p:cNvPr id="6" name="Object 7"/>
          <p:cNvGraphicFramePr>
            <a:graphicFrameLocks/>
          </p:cNvGraphicFramePr>
          <p:nvPr/>
        </p:nvGraphicFramePr>
        <p:xfrm>
          <a:off x="8886825" y="396875"/>
          <a:ext cx="77152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0" name="Dokument" r:id="rId3" imgW="830160" imgH="296640" progId="Word.Document.8">
                  <p:embed/>
                </p:oleObj>
              </mc:Choice>
              <mc:Fallback>
                <p:oleObj name="Dokument" r:id="rId3" imgW="830160" imgH="29664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6825" y="396875"/>
                        <a:ext cx="771525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100"/>
            </a:lvl1pPr>
          </a:lstStyle>
          <a:p>
            <a:pPr>
              <a:defRPr/>
            </a:pPr>
            <a:r>
              <a:rPr lang="en-US"/>
              <a:t>PARAMETER SF3 post-test calculation with ATHLET-CD                GRS              ISTC status meeting, Podolsk, 29 -30 July 2009              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56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 flipH="1">
            <a:off x="849313" y="612775"/>
            <a:ext cx="7989887" cy="0"/>
          </a:xfrm>
          <a:prstGeom prst="line">
            <a:avLst/>
          </a:prstGeom>
          <a:noFill/>
          <a:ln w="50800">
            <a:solidFill>
              <a:srgbClr val="49A7B7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860425" y="6877050"/>
            <a:ext cx="8783638" cy="0"/>
          </a:xfrm>
          <a:prstGeom prst="line">
            <a:avLst/>
          </a:prstGeom>
          <a:noFill/>
          <a:ln w="12700">
            <a:solidFill>
              <a:srgbClr val="49A7B7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graphicFrame>
        <p:nvGraphicFramePr>
          <p:cNvPr id="6" name="Object 7"/>
          <p:cNvGraphicFramePr>
            <a:graphicFrameLocks/>
          </p:cNvGraphicFramePr>
          <p:nvPr/>
        </p:nvGraphicFramePr>
        <p:xfrm>
          <a:off x="8886825" y="396875"/>
          <a:ext cx="77152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6" name="Dokument" r:id="rId3" imgW="830160" imgH="296640" progId="Word.Document.8">
                  <p:embed/>
                </p:oleObj>
              </mc:Choice>
              <mc:Fallback>
                <p:oleObj name="Dokument" r:id="rId3" imgW="830160" imgH="29664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6825" y="396875"/>
                        <a:ext cx="771525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450138" y="612775"/>
            <a:ext cx="2193925" cy="61896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63600" y="612775"/>
            <a:ext cx="6434138" cy="618966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PARAMETER SF3 post-test calculation with ATHLET-CD                GRS              ISTC status meeting, Podolsk, 29 -30 July 2009              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673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5"/>
          <p:cNvSpPr>
            <a:spLocks noChangeShapeType="1"/>
          </p:cNvSpPr>
          <p:nvPr/>
        </p:nvSpPr>
        <p:spPr bwMode="auto">
          <a:xfrm flipH="1">
            <a:off x="849313" y="612775"/>
            <a:ext cx="7989887" cy="0"/>
          </a:xfrm>
          <a:prstGeom prst="line">
            <a:avLst/>
          </a:prstGeom>
          <a:noFill/>
          <a:ln w="50800">
            <a:solidFill>
              <a:srgbClr val="49A7B7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Line 6"/>
          <p:cNvSpPr>
            <a:spLocks noChangeShapeType="1"/>
          </p:cNvSpPr>
          <p:nvPr/>
        </p:nvSpPr>
        <p:spPr bwMode="auto">
          <a:xfrm>
            <a:off x="860425" y="6877050"/>
            <a:ext cx="8783638" cy="0"/>
          </a:xfrm>
          <a:prstGeom prst="line">
            <a:avLst/>
          </a:prstGeom>
          <a:noFill/>
          <a:ln w="12700">
            <a:solidFill>
              <a:srgbClr val="49A7B7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graphicFrame>
        <p:nvGraphicFramePr>
          <p:cNvPr id="4" name="Object 7"/>
          <p:cNvGraphicFramePr>
            <a:graphicFrameLocks/>
          </p:cNvGraphicFramePr>
          <p:nvPr/>
        </p:nvGraphicFramePr>
        <p:xfrm>
          <a:off x="8886825" y="396875"/>
          <a:ext cx="77152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0" name="Dokument" r:id="rId3" imgW="830160" imgH="296640" progId="Word.Document.8">
                  <p:embed/>
                </p:oleObj>
              </mc:Choice>
              <mc:Fallback>
                <p:oleObj name="Dokument" r:id="rId3" imgW="830160" imgH="29664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6825" y="396875"/>
                        <a:ext cx="771525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PARAMETER SF3 post-test calculation with ATHLET-CD                GRS              ISTC status meeting, Podolsk, 29 -30 July 2009               </a:t>
            </a:r>
            <a:endParaRPr lang="en-GB"/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7662863" y="7008813"/>
            <a:ext cx="2495550" cy="401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28EA4-0399-4C2E-A0CC-447FC717148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0652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PARAMETER SF3 post-test calculation with ATHLET-CD                GRS              ISTC status meeting, Podolsk, 29 -30 July 2009             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25411-160A-4363-9E2C-E2A39FCE9BF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2314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PARAMETER SF3 post-test calculation with ATHLET-CD                GRS              ISTC status meeting, Podolsk, 29 -30 July 2009             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577BC-9F21-4A43-9FEB-BB63FAD7233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5111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PARAMETER SF3 post-test calculation with ATHLET-CD                GRS              ISTC status meeting, Podolsk, 29 -30 July 2009             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954DC-031D-4688-8EE8-E4E5ED45094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3847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4988" y="1763713"/>
            <a:ext cx="4735512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22900" y="1763713"/>
            <a:ext cx="4735513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PARAMETER SF3 post-test calculation with ATHLET-CD                GRS              ISTC status meeting, Podolsk, 29 -30 July 2009               </a:t>
            </a: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6242B-2DFB-420E-AE64-E00C92CE61A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7194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PARAMETER SF3 post-test calculation with ATHLET-CD                GRS              ISTC status meeting, Podolsk, 29 -30 July 2009               </a:t>
            </a: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3E557-6D8F-4162-A6F1-5B2B3C0D5B7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2096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PARAMETER SF3 post-test calculation with ATHLET-CD                GRS              ISTC status meeting, Podolsk, 29 -30 July 2009               </a:t>
            </a: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FBD98-683A-45CB-8A8C-75103E123A4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89054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PARAMETER SF3 post-test calculation with ATHLET-CD                GRS              ISTC status meeting, Podolsk, 29 -30 July 2009               </a:t>
            </a: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43ABB-4E8D-47C0-A7F7-31CF584AF59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31100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PARAMETER SF3 post-test calculation with ATHLET-CD                GRS              ISTC status meeting, Podolsk, 29 -30 July 2009               </a:t>
            </a: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DC5BF-14DD-4626-9866-90C2D9C0B03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7542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 flipH="1">
            <a:off x="849313" y="612775"/>
            <a:ext cx="7989887" cy="0"/>
          </a:xfrm>
          <a:prstGeom prst="line">
            <a:avLst/>
          </a:prstGeom>
          <a:noFill/>
          <a:ln w="50800">
            <a:solidFill>
              <a:srgbClr val="49A7B7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860425" y="6877050"/>
            <a:ext cx="8783638" cy="0"/>
          </a:xfrm>
          <a:prstGeom prst="line">
            <a:avLst/>
          </a:prstGeom>
          <a:noFill/>
          <a:ln w="12700">
            <a:solidFill>
              <a:srgbClr val="49A7B7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graphicFrame>
        <p:nvGraphicFramePr>
          <p:cNvPr id="6" name="Object 7"/>
          <p:cNvGraphicFramePr>
            <a:graphicFrameLocks/>
          </p:cNvGraphicFramePr>
          <p:nvPr/>
        </p:nvGraphicFramePr>
        <p:xfrm>
          <a:off x="8886825" y="396875"/>
          <a:ext cx="77152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4" name="Dokument" r:id="rId3" imgW="830160" imgH="296640" progId="Word.Document.8">
                  <p:embed/>
                </p:oleObj>
              </mc:Choice>
              <mc:Fallback>
                <p:oleObj name="Dokument" r:id="rId3" imgW="830160" imgH="29664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6825" y="396875"/>
                        <a:ext cx="771525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PARAMETER SF3 post-test calculation with ATHLET-CD                GRS              ISTC status meeting, Podolsk, 29 -30 July 2009               </a:t>
            </a:r>
            <a:endParaRPr lang="en-GB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>
          <a:xfrm>
            <a:off x="9169400" y="7008813"/>
            <a:ext cx="989013" cy="401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02F77-0776-4BA8-8A48-7C109F4ABEE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9759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PARAMETER SF3 post-test calculation with ATHLET-CD                GRS              ISTC status meeting, Podolsk, 29 -30 July 2009               </a:t>
            </a: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8B4E2-B2D6-445B-B12A-C5987F7AAB1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11810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PARAMETER SF3 post-test calculation with ATHLET-CD                GRS              ISTC status meeting, Podolsk, 29 -30 July 2009             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92D0F-DD7F-49D3-B5B5-9774054A5D1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2321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PARAMETER SF3 post-test calculation with ATHLET-CD                GRS              ISTC status meeting, Podolsk, 29 -30 July 2009             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C7EAD-EFDC-4872-9F1D-0EA7239C916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2399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849313" y="612775"/>
            <a:ext cx="7989887" cy="0"/>
          </a:xfrm>
          <a:prstGeom prst="line">
            <a:avLst/>
          </a:prstGeom>
          <a:noFill/>
          <a:ln w="50800">
            <a:solidFill>
              <a:srgbClr val="49A7B7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860425" y="6877050"/>
            <a:ext cx="8783638" cy="0"/>
          </a:xfrm>
          <a:prstGeom prst="line">
            <a:avLst/>
          </a:prstGeom>
          <a:noFill/>
          <a:ln w="12700">
            <a:solidFill>
              <a:srgbClr val="49A7B7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graphicFrame>
        <p:nvGraphicFramePr>
          <p:cNvPr id="7" name="Object 7"/>
          <p:cNvGraphicFramePr>
            <a:graphicFrameLocks/>
          </p:cNvGraphicFramePr>
          <p:nvPr/>
        </p:nvGraphicFramePr>
        <p:xfrm>
          <a:off x="8886825" y="396875"/>
          <a:ext cx="77152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18" name="Dokument" r:id="rId3" imgW="830160" imgH="296640" progId="Word.Document.8">
                  <p:embed/>
                </p:oleObj>
              </mc:Choice>
              <mc:Fallback>
                <p:oleObj name="Dokument" r:id="rId3" imgW="830160" imgH="29664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6825" y="396875"/>
                        <a:ext cx="771525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63600" y="1044575"/>
            <a:ext cx="4313238" cy="5757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29238" y="1044575"/>
            <a:ext cx="4314825" cy="5757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PARAMETER SF3 post-test calculation with ATHLET-CD                GRS              ISTC status meeting, Podolsk, 29 -30 July 2009              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149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849313" y="612775"/>
            <a:ext cx="7989887" cy="0"/>
          </a:xfrm>
          <a:prstGeom prst="line">
            <a:avLst/>
          </a:prstGeom>
          <a:noFill/>
          <a:ln w="50800">
            <a:solidFill>
              <a:srgbClr val="49A7B7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860425" y="6877050"/>
            <a:ext cx="8783638" cy="0"/>
          </a:xfrm>
          <a:prstGeom prst="line">
            <a:avLst/>
          </a:prstGeom>
          <a:noFill/>
          <a:ln w="12700">
            <a:solidFill>
              <a:srgbClr val="49A7B7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graphicFrame>
        <p:nvGraphicFramePr>
          <p:cNvPr id="9" name="Object 7"/>
          <p:cNvGraphicFramePr>
            <a:graphicFrameLocks/>
          </p:cNvGraphicFramePr>
          <p:nvPr/>
        </p:nvGraphicFramePr>
        <p:xfrm>
          <a:off x="8886825" y="396875"/>
          <a:ext cx="77152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2" name="Dokument" r:id="rId3" imgW="830160" imgH="296640" progId="Word.Document.8">
                  <p:embed/>
                </p:oleObj>
              </mc:Choice>
              <mc:Fallback>
                <p:oleObj name="Dokument" r:id="rId3" imgW="830160" imgH="29664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6825" y="396875"/>
                        <a:ext cx="771525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0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PARAMETER SF3 post-test calculation with ATHLET-CD                GRS              ISTC status meeting, Podolsk, 29 -30 July 2009              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493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5"/>
          <p:cNvSpPr>
            <a:spLocks noChangeShapeType="1"/>
          </p:cNvSpPr>
          <p:nvPr/>
        </p:nvSpPr>
        <p:spPr bwMode="auto">
          <a:xfrm flipH="1">
            <a:off x="849313" y="612775"/>
            <a:ext cx="7989887" cy="0"/>
          </a:xfrm>
          <a:prstGeom prst="line">
            <a:avLst/>
          </a:prstGeom>
          <a:noFill/>
          <a:ln w="50800">
            <a:solidFill>
              <a:srgbClr val="49A7B7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860425" y="6877050"/>
            <a:ext cx="8783638" cy="0"/>
          </a:xfrm>
          <a:prstGeom prst="line">
            <a:avLst/>
          </a:prstGeom>
          <a:noFill/>
          <a:ln w="12700">
            <a:solidFill>
              <a:srgbClr val="49A7B7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graphicFrame>
        <p:nvGraphicFramePr>
          <p:cNvPr id="5" name="Object 7"/>
          <p:cNvGraphicFramePr>
            <a:graphicFrameLocks/>
          </p:cNvGraphicFramePr>
          <p:nvPr/>
        </p:nvGraphicFramePr>
        <p:xfrm>
          <a:off x="8886825" y="396875"/>
          <a:ext cx="77152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6" name="Dokument" r:id="rId3" imgW="830160" imgH="296640" progId="Word.Document.8">
                  <p:embed/>
                </p:oleObj>
              </mc:Choice>
              <mc:Fallback>
                <p:oleObj name="Dokument" r:id="rId3" imgW="830160" imgH="29664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6825" y="396875"/>
                        <a:ext cx="771525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PARAMETER SF3 post-test calculation with ATHLET-CD                GRS              ISTC status meeting, Podolsk, 29 -30 July 2009              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421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5"/>
          <p:cNvSpPr>
            <a:spLocks noChangeShapeType="1"/>
          </p:cNvSpPr>
          <p:nvPr/>
        </p:nvSpPr>
        <p:spPr bwMode="auto">
          <a:xfrm flipH="1">
            <a:off x="849313" y="612775"/>
            <a:ext cx="7989887" cy="0"/>
          </a:xfrm>
          <a:prstGeom prst="line">
            <a:avLst/>
          </a:prstGeom>
          <a:noFill/>
          <a:ln w="50800">
            <a:solidFill>
              <a:srgbClr val="49A7B7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Line 6"/>
          <p:cNvSpPr>
            <a:spLocks noChangeShapeType="1"/>
          </p:cNvSpPr>
          <p:nvPr/>
        </p:nvSpPr>
        <p:spPr bwMode="auto">
          <a:xfrm>
            <a:off x="860425" y="6877050"/>
            <a:ext cx="8783638" cy="0"/>
          </a:xfrm>
          <a:prstGeom prst="line">
            <a:avLst/>
          </a:prstGeom>
          <a:noFill/>
          <a:ln w="12700">
            <a:solidFill>
              <a:srgbClr val="49A7B7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graphicFrame>
        <p:nvGraphicFramePr>
          <p:cNvPr id="4" name="Object 7"/>
          <p:cNvGraphicFramePr>
            <a:graphicFrameLocks/>
          </p:cNvGraphicFramePr>
          <p:nvPr/>
        </p:nvGraphicFramePr>
        <p:xfrm>
          <a:off x="8886825" y="396875"/>
          <a:ext cx="77152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0" name="Dokument" r:id="rId3" imgW="830160" imgH="296640" progId="Word.Document.8">
                  <p:embed/>
                </p:oleObj>
              </mc:Choice>
              <mc:Fallback>
                <p:oleObj name="Dokument" r:id="rId3" imgW="830160" imgH="29664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6825" y="396875"/>
                        <a:ext cx="771525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PARAMETER SF3 post-test calculation with ATHLET-CD                GRS              ISTC status meeting, Podolsk, 29 -30 July 2009              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272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849313" y="612775"/>
            <a:ext cx="7989887" cy="0"/>
          </a:xfrm>
          <a:prstGeom prst="line">
            <a:avLst/>
          </a:prstGeom>
          <a:noFill/>
          <a:ln w="50800">
            <a:solidFill>
              <a:srgbClr val="49A7B7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860425" y="6877050"/>
            <a:ext cx="8783638" cy="0"/>
          </a:xfrm>
          <a:prstGeom prst="line">
            <a:avLst/>
          </a:prstGeom>
          <a:noFill/>
          <a:ln w="12700">
            <a:solidFill>
              <a:srgbClr val="49A7B7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graphicFrame>
        <p:nvGraphicFramePr>
          <p:cNvPr id="7" name="Object 7"/>
          <p:cNvGraphicFramePr>
            <a:graphicFrameLocks/>
          </p:cNvGraphicFramePr>
          <p:nvPr/>
        </p:nvGraphicFramePr>
        <p:xfrm>
          <a:off x="8886825" y="396875"/>
          <a:ext cx="77152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4" name="Dokument" r:id="rId3" imgW="830160" imgH="296640" progId="Word.Document.8">
                  <p:embed/>
                </p:oleObj>
              </mc:Choice>
              <mc:Fallback>
                <p:oleObj name="Dokument" r:id="rId3" imgW="830160" imgH="29664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6825" y="396875"/>
                        <a:ext cx="771525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PARAMETER SF3 post-test calculation with ATHLET-CD                GRS              ISTC status meeting, Podolsk, 29 -30 July 2009              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761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849313" y="612775"/>
            <a:ext cx="7989887" cy="0"/>
          </a:xfrm>
          <a:prstGeom prst="line">
            <a:avLst/>
          </a:prstGeom>
          <a:noFill/>
          <a:ln w="50800">
            <a:solidFill>
              <a:srgbClr val="49A7B7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860425" y="6877050"/>
            <a:ext cx="8783638" cy="0"/>
          </a:xfrm>
          <a:prstGeom prst="line">
            <a:avLst/>
          </a:prstGeom>
          <a:noFill/>
          <a:ln w="12700">
            <a:solidFill>
              <a:srgbClr val="49A7B7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graphicFrame>
        <p:nvGraphicFramePr>
          <p:cNvPr id="7" name="Object 7"/>
          <p:cNvGraphicFramePr>
            <a:graphicFrameLocks/>
          </p:cNvGraphicFramePr>
          <p:nvPr/>
        </p:nvGraphicFramePr>
        <p:xfrm>
          <a:off x="8886825" y="396875"/>
          <a:ext cx="77152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38" name="Dokument" r:id="rId3" imgW="830160" imgH="296640" progId="Word.Document.8">
                  <p:embed/>
                </p:oleObj>
              </mc:Choice>
              <mc:Fallback>
                <p:oleObj name="Dokument" r:id="rId3" imgW="830160" imgH="29664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6825" y="396875"/>
                        <a:ext cx="771525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PARAMETER SF3 post-test calculation with ATHLET-CD                GRS              ISTC status meeting, Podolsk, 29 -30 July 2009              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845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 flipH="1">
            <a:off x="849313" y="612775"/>
            <a:ext cx="7989887" cy="0"/>
          </a:xfrm>
          <a:prstGeom prst="line">
            <a:avLst/>
          </a:prstGeom>
          <a:noFill/>
          <a:ln w="50800">
            <a:solidFill>
              <a:srgbClr val="49A7B7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860425" y="6877050"/>
            <a:ext cx="8783638" cy="0"/>
          </a:xfrm>
          <a:prstGeom prst="line">
            <a:avLst/>
          </a:prstGeom>
          <a:noFill/>
          <a:ln w="12700">
            <a:solidFill>
              <a:srgbClr val="49A7B7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graphicFrame>
        <p:nvGraphicFramePr>
          <p:cNvPr id="6" name="Object 7"/>
          <p:cNvGraphicFramePr>
            <a:graphicFrameLocks/>
          </p:cNvGraphicFramePr>
          <p:nvPr/>
        </p:nvGraphicFramePr>
        <p:xfrm>
          <a:off x="8886825" y="396875"/>
          <a:ext cx="77152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2" name="Dokument" r:id="rId3" imgW="830160" imgH="296640" progId="Word.Document.8">
                  <p:embed/>
                </p:oleObj>
              </mc:Choice>
              <mc:Fallback>
                <p:oleObj name="Dokument" r:id="rId3" imgW="830160" imgH="29664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6825" y="396875"/>
                        <a:ext cx="771525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PARAMETER SF3 post-test calculation with ATHLET-CD                GRS              ISTC status meeting, Podolsk, 29 -30 July 2009              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532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63600" y="612775"/>
            <a:ext cx="87804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00" y="1044575"/>
            <a:ext cx="8780463" cy="575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499" tIns="0" rIns="35499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Model and code development of ATHLET-CD are based on  </a:t>
            </a:r>
          </a:p>
          <a:p>
            <a:pPr lvl="1"/>
            <a:r>
              <a:rPr lang="en-GB" smtClean="0"/>
              <a:t>Thermal-hydraulic experiments (PKL, LOFT, UPTF)</a:t>
            </a:r>
          </a:p>
          <a:p>
            <a:pPr lvl="1"/>
            <a:endParaRPr lang="de-DE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62013" y="6945313"/>
            <a:ext cx="8780462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6499" tIns="53250" rIns="106499" bIns="53250" numCol="1" anchor="ctr" anchorCtr="0" compatLnSpc="1">
            <a:prstTxWarp prst="textNoShape">
              <a:avLst/>
            </a:prstTxWarp>
          </a:bodyPr>
          <a:lstStyle>
            <a:lvl1pPr algn="ctr">
              <a:defRPr sz="1100"/>
            </a:lvl1pPr>
          </a:lstStyle>
          <a:p>
            <a:pPr>
              <a:defRPr/>
            </a:pPr>
            <a:r>
              <a:rPr lang="en-US"/>
              <a:t>PARAMETER SF3 post-test calculation with ATHLET-CD                GRS              ISTC status meeting, Podolsk, 29 -30 July 2009               </a:t>
            </a:r>
            <a:endParaRPr lang="en-GB"/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 flipH="1">
            <a:off x="849313" y="612775"/>
            <a:ext cx="7989887" cy="0"/>
          </a:xfrm>
          <a:prstGeom prst="line">
            <a:avLst/>
          </a:prstGeom>
          <a:noFill/>
          <a:ln w="50800">
            <a:solidFill>
              <a:srgbClr val="49A7B7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860425" y="6877050"/>
            <a:ext cx="8783638" cy="0"/>
          </a:xfrm>
          <a:prstGeom prst="line">
            <a:avLst/>
          </a:prstGeom>
          <a:noFill/>
          <a:ln w="12700">
            <a:solidFill>
              <a:srgbClr val="49A7B7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graphicFrame>
        <p:nvGraphicFramePr>
          <p:cNvPr id="1026" name="Object 7"/>
          <p:cNvGraphicFramePr>
            <a:graphicFrameLocks/>
          </p:cNvGraphicFramePr>
          <p:nvPr/>
        </p:nvGraphicFramePr>
        <p:xfrm>
          <a:off x="8886825" y="396875"/>
          <a:ext cx="77152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Dokument" r:id="rId14" imgW="830160" imgH="296640" progId="Word.Document.8">
                  <p:embed/>
                </p:oleObj>
              </mc:Choice>
              <mc:Fallback>
                <p:oleObj name="Dokument" r:id="rId14" imgW="830160" imgH="296640" progId="Word.Document.8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6825" y="396875"/>
                        <a:ext cx="771525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9302750" y="7008813"/>
            <a:ext cx="855663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7D77F71-BD43-4137-BDB4-A8936165140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</p:sldLayoutIdLst>
  <p:hf hdr="0" dt="0"/>
  <p:txStyles>
    <p:titleStyle>
      <a:lvl1pPr algn="l" defTabSz="1303338" rtl="0" eaLnBrk="0" fontAlgn="base" hangingPunct="0">
        <a:spcBef>
          <a:spcPts val="1413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303338" rtl="0" eaLnBrk="0" fontAlgn="base" hangingPunct="0">
        <a:spcBef>
          <a:spcPts val="1413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defTabSz="1303338" rtl="0" eaLnBrk="0" fontAlgn="base" hangingPunct="0">
        <a:spcBef>
          <a:spcPts val="1413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defTabSz="1303338" rtl="0" eaLnBrk="0" fontAlgn="base" hangingPunct="0">
        <a:spcBef>
          <a:spcPts val="1413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defTabSz="1303338" rtl="0" eaLnBrk="0" fontAlgn="base" hangingPunct="0">
        <a:spcBef>
          <a:spcPts val="1413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defTabSz="1303338" rtl="0" eaLnBrk="0" fontAlgn="base" hangingPunct="0">
        <a:spcBef>
          <a:spcPts val="1413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defTabSz="1303338" rtl="0" eaLnBrk="0" fontAlgn="base" hangingPunct="0">
        <a:spcBef>
          <a:spcPts val="1413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defTabSz="1303338" rtl="0" eaLnBrk="0" fontAlgn="base" hangingPunct="0">
        <a:spcBef>
          <a:spcPts val="1413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defTabSz="1303338" rtl="0" eaLnBrk="0" fontAlgn="base" hangingPunct="0">
        <a:spcBef>
          <a:spcPts val="1413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39725" indent="-339725" algn="l" defTabSz="1303338" rtl="0" eaLnBrk="0" fontAlgn="base" hangingPunct="0">
        <a:spcBef>
          <a:spcPts val="2238"/>
        </a:spcBef>
        <a:spcAft>
          <a:spcPct val="0"/>
        </a:spcAft>
        <a:buClr>
          <a:srgbClr val="49A7B7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36613" indent="-320675" algn="l" defTabSz="1303338" rtl="0" eaLnBrk="0" fontAlgn="base" hangingPunct="0">
        <a:spcBef>
          <a:spcPts val="1113"/>
        </a:spcBef>
        <a:spcAft>
          <a:spcPct val="0"/>
        </a:spcAft>
        <a:buClr>
          <a:srgbClr val="49A7B7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276350" indent="-261938" algn="l" defTabSz="1303338" rtl="0" eaLnBrk="0" fontAlgn="base" hangingPunct="0">
        <a:spcBef>
          <a:spcPts val="1113"/>
        </a:spcBef>
        <a:spcAft>
          <a:spcPct val="0"/>
        </a:spcAft>
        <a:buFont typeface="Wingdings" pitchFamily="2" charset="2"/>
        <a:buChar char="Ÿ"/>
        <a:defRPr>
          <a:solidFill>
            <a:schemeClr val="tx1"/>
          </a:solidFill>
          <a:latin typeface="+mn-lt"/>
        </a:defRPr>
      </a:lvl3pPr>
      <a:lvl4pPr marL="1854200" indent="-263525" algn="l" defTabSz="1303338" rtl="0" eaLnBrk="0" fontAlgn="base" hangingPunct="0">
        <a:spcBef>
          <a:spcPts val="1113"/>
        </a:spcBef>
        <a:spcAft>
          <a:spcPct val="0"/>
        </a:spcAft>
        <a:buChar char="–"/>
        <a:defRPr>
          <a:solidFill>
            <a:schemeClr val="tx1"/>
          </a:solidFill>
          <a:latin typeface="Helvetica" pitchFamily="34" charset="0"/>
        </a:defRPr>
      </a:lvl4pPr>
      <a:lvl5pPr marL="2373313" indent="-265113" algn="l" defTabSz="1303338" rtl="0" eaLnBrk="0" fontAlgn="base" hangingPunct="0">
        <a:spcBef>
          <a:spcPts val="1113"/>
        </a:spcBef>
        <a:spcAft>
          <a:spcPct val="0"/>
        </a:spcAft>
        <a:buChar char="•"/>
        <a:defRPr>
          <a:solidFill>
            <a:schemeClr val="tx1"/>
          </a:solidFill>
          <a:latin typeface="Helvetica" pitchFamily="34" charset="0"/>
        </a:defRPr>
      </a:lvl5pPr>
      <a:lvl6pPr marL="2830513" indent="-265113" algn="l" defTabSz="1303338" rtl="0" eaLnBrk="0" fontAlgn="base" hangingPunct="0">
        <a:spcBef>
          <a:spcPts val="1113"/>
        </a:spcBef>
        <a:spcAft>
          <a:spcPct val="0"/>
        </a:spcAft>
        <a:buChar char="•"/>
        <a:defRPr>
          <a:solidFill>
            <a:schemeClr val="tx1"/>
          </a:solidFill>
          <a:latin typeface="Helvetica" pitchFamily="34" charset="0"/>
        </a:defRPr>
      </a:lvl6pPr>
      <a:lvl7pPr marL="3287713" indent="-265113" algn="l" defTabSz="1303338" rtl="0" eaLnBrk="0" fontAlgn="base" hangingPunct="0">
        <a:spcBef>
          <a:spcPts val="1113"/>
        </a:spcBef>
        <a:spcAft>
          <a:spcPct val="0"/>
        </a:spcAft>
        <a:buChar char="•"/>
        <a:defRPr>
          <a:solidFill>
            <a:schemeClr val="tx1"/>
          </a:solidFill>
          <a:latin typeface="Helvetica" pitchFamily="34" charset="0"/>
        </a:defRPr>
      </a:lvl7pPr>
      <a:lvl8pPr marL="3744913" indent="-265113" algn="l" defTabSz="1303338" rtl="0" eaLnBrk="0" fontAlgn="base" hangingPunct="0">
        <a:spcBef>
          <a:spcPts val="1113"/>
        </a:spcBef>
        <a:spcAft>
          <a:spcPct val="0"/>
        </a:spcAft>
        <a:buChar char="•"/>
        <a:defRPr>
          <a:solidFill>
            <a:schemeClr val="tx1"/>
          </a:solidFill>
          <a:latin typeface="Helvetica" pitchFamily="34" charset="0"/>
        </a:defRPr>
      </a:lvl8pPr>
      <a:lvl9pPr marL="4202113" indent="-265113" algn="l" defTabSz="1303338" rtl="0" eaLnBrk="0" fontAlgn="base" hangingPunct="0">
        <a:spcBef>
          <a:spcPts val="1113"/>
        </a:spcBef>
        <a:spcAft>
          <a:spcPct val="0"/>
        </a:spcAft>
        <a:buChar char="•"/>
        <a:defRPr>
          <a:solidFill>
            <a:schemeClr val="tx1"/>
          </a:solidFill>
          <a:latin typeface="Helvetica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platzhalter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24579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34988" y="1763713"/>
            <a:ext cx="962342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PARAMETER SF3 post-test calculation with ATHLET-CD                GRS              ISTC status meeting, Podolsk, 29 -30 July 2009             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EB7FBBE-0E8D-42F0-858C-4E7AAFFADD2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ChangeArrowheads="1"/>
          </p:cNvSpPr>
          <p:nvPr/>
        </p:nvSpPr>
        <p:spPr bwMode="auto">
          <a:xfrm>
            <a:off x="831850" y="-274638"/>
            <a:ext cx="986155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25603" name="Rectangle 7"/>
          <p:cNvSpPr>
            <a:spLocks noChangeArrowheads="1"/>
          </p:cNvSpPr>
          <p:nvPr/>
        </p:nvSpPr>
        <p:spPr bwMode="auto">
          <a:xfrm>
            <a:off x="831850" y="-274638"/>
            <a:ext cx="986155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25604" name="Text Box 9"/>
          <p:cNvSpPr txBox="1">
            <a:spLocks noChangeArrowheads="1"/>
          </p:cNvSpPr>
          <p:nvPr/>
        </p:nvSpPr>
        <p:spPr bwMode="auto">
          <a:xfrm>
            <a:off x="1025525" y="1620838"/>
            <a:ext cx="876141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85248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5248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5248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5248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5248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sz="2800" b="1"/>
          </a:p>
          <a:p>
            <a:pPr algn="ctr"/>
            <a:r>
              <a:rPr lang="en-US" sz="2800" b="1"/>
              <a:t>PARAMETER SF3 post-test calculation with ATHLET-CD</a:t>
            </a:r>
            <a:r>
              <a:rPr lang="en-US" sz="3200"/>
              <a:t> </a:t>
            </a:r>
            <a:br>
              <a:rPr lang="en-US" sz="3200"/>
            </a:br>
            <a:r>
              <a:rPr lang="en-US" sz="3200"/>
              <a:t/>
            </a:r>
            <a:br>
              <a:rPr lang="en-US" sz="3200"/>
            </a:br>
            <a:r>
              <a:rPr lang="en-US" sz="3200"/>
              <a:t/>
            </a:r>
            <a:br>
              <a:rPr lang="en-US" sz="3200"/>
            </a:br>
            <a:r>
              <a:rPr lang="en-US" sz="2400"/>
              <a:t>Ch. Bals, H. Austregesilo</a:t>
            </a:r>
          </a:p>
          <a:p>
            <a:pPr algn="ctr"/>
            <a:r>
              <a:rPr lang="en-US" sz="2400"/>
              <a:t>presented by W. Erdmann</a:t>
            </a:r>
            <a:r>
              <a:rPr lang="en-US" sz="2000"/>
              <a:t> </a:t>
            </a:r>
          </a:p>
          <a:p>
            <a:pPr algn="ctr"/>
            <a:endParaRPr lang="en-US" sz="1800"/>
          </a:p>
          <a:p>
            <a:pPr algn="ctr"/>
            <a:r>
              <a:rPr lang="en-US" sz="1800"/>
              <a:t>Gesellschaft für Anlagen- und Reaktorsicherheit (GRS), Germany</a:t>
            </a:r>
            <a:br>
              <a:rPr lang="en-US" sz="1800"/>
            </a:br>
            <a:endParaRPr lang="en-US" sz="1800"/>
          </a:p>
        </p:txBody>
      </p:sp>
      <p:sp>
        <p:nvSpPr>
          <p:cNvPr id="25605" name="Fußzeilenplatzhalt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30333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30333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 smtClean="0"/>
              <a:t>PARAMETER SF3 post-test calculation with ATHLET-CD                GRS              ISTC status meeting, Podolsk, 29 -30 July 2009               </a:t>
            </a:r>
            <a:endParaRPr lang="en-GB" sz="1100" smtClean="0"/>
          </a:p>
        </p:txBody>
      </p:sp>
      <p:sp>
        <p:nvSpPr>
          <p:cNvPr id="25606" name="Foliennummernplatzhalter 6"/>
          <p:cNvSpPr>
            <a:spLocks noGrp="1"/>
          </p:cNvSpPr>
          <p:nvPr>
            <p:ph type="sldNum" sz="quarter" idx="11"/>
          </p:nvPr>
        </p:nvSpPr>
        <p:spPr bwMode="auto">
          <a:xfrm>
            <a:off x="9702800" y="6981825"/>
            <a:ext cx="717550" cy="355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E4FBEEB-A7D3-4874-A365-B24078E99322}" type="slidenum">
              <a:rPr lang="de-DE" sz="1200" smtClean="0"/>
              <a:pPr/>
              <a:t>1</a:t>
            </a:fld>
            <a:endParaRPr lang="de-DE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828675"/>
            <a:ext cx="8780463" cy="431800"/>
          </a:xfrm>
        </p:spPr>
        <p:txBody>
          <a:bodyPr/>
          <a:lstStyle/>
          <a:p>
            <a:r>
              <a:rPr lang="en-US" sz="2000" smtClean="0"/>
              <a:t>Results of PARAMETER SF3 post-test calculation 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650" y="1665288"/>
            <a:ext cx="4597400" cy="4545012"/>
          </a:xfrm>
        </p:spPr>
        <p:txBody>
          <a:bodyPr/>
          <a:lstStyle/>
          <a:p>
            <a:pPr>
              <a:spcBef>
                <a:spcPct val="30000"/>
              </a:spcBef>
              <a:spcAft>
                <a:spcPct val="10000"/>
              </a:spcAft>
            </a:pPr>
            <a:r>
              <a:rPr lang="en-US" sz="1600" b="1" smtClean="0">
                <a:solidFill>
                  <a:srgbClr val="FF0000"/>
                </a:solidFill>
              </a:rPr>
              <a:t>Cladding Temperatures</a:t>
            </a:r>
            <a:r>
              <a:rPr lang="en-US" sz="1600" b="1" smtClean="0"/>
              <a:t> (0 – 15000 s)</a:t>
            </a:r>
            <a:br>
              <a:rPr lang="en-US" sz="1600" b="1" smtClean="0"/>
            </a:br>
            <a:r>
              <a:rPr lang="en-US" sz="1600" b="1" smtClean="0"/>
              <a:t>in</a:t>
            </a:r>
            <a:r>
              <a:rPr lang="en-US" sz="1600" b="1" smtClean="0">
                <a:solidFill>
                  <a:srgbClr val="FF0000"/>
                </a:solidFill>
              </a:rPr>
              <a:t> upper bundle region </a:t>
            </a:r>
            <a:r>
              <a:rPr lang="en-US" sz="1600" b="1" smtClean="0"/>
              <a:t>(1000-1500 mm):</a:t>
            </a:r>
          </a:p>
          <a:p>
            <a:pPr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600" smtClean="0"/>
              <a:t>      -  good agreement of general temperature</a:t>
            </a:r>
            <a:br>
              <a:rPr lang="en-US" sz="1600" smtClean="0"/>
            </a:br>
            <a:r>
              <a:rPr lang="en-US" sz="1600" smtClean="0"/>
              <a:t>   development besides underestimation at  </a:t>
            </a:r>
            <a:br>
              <a:rPr lang="en-US" sz="1600" smtClean="0"/>
            </a:br>
            <a:r>
              <a:rPr lang="en-US" sz="1600" smtClean="0"/>
              <a:t>   topmost position (1500 mm)</a:t>
            </a:r>
          </a:p>
          <a:p>
            <a:pPr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600" smtClean="0"/>
              <a:t>      -  maximum temperature: </a:t>
            </a:r>
            <a:br>
              <a:rPr lang="en-US" sz="1600" smtClean="0"/>
            </a:br>
            <a:r>
              <a:rPr lang="en-US" sz="1600" smtClean="0"/>
              <a:t>   in experiment reached at 1300 mm pos.</a:t>
            </a:r>
            <a:br>
              <a:rPr lang="en-US" sz="1600" smtClean="0"/>
            </a:br>
            <a:r>
              <a:rPr lang="en-US" sz="1600" smtClean="0"/>
              <a:t>   (1578 °C, t= 14486 s) </a:t>
            </a:r>
            <a:br>
              <a:rPr lang="en-US" sz="1600" smtClean="0"/>
            </a:br>
            <a:r>
              <a:rPr lang="en-US" sz="1600" smtClean="0"/>
              <a:t>   in calculation reached at 1250 mm pos. </a:t>
            </a:r>
            <a:br>
              <a:rPr lang="en-US" sz="1600" smtClean="0"/>
            </a:br>
            <a:r>
              <a:rPr lang="en-US" sz="1600" smtClean="0"/>
              <a:t>   (1600 °C,  t= 14526 s)</a:t>
            </a:r>
          </a:p>
          <a:p>
            <a:pPr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600" smtClean="0"/>
              <a:t>      -  high scattering of measured temperatures,</a:t>
            </a:r>
            <a:br>
              <a:rPr lang="en-US" sz="1600" smtClean="0"/>
            </a:br>
            <a:r>
              <a:rPr lang="en-US" sz="1600" smtClean="0"/>
              <a:t>   e.g. at 1250 mm / 1400 mm height </a:t>
            </a:r>
            <a:br>
              <a:rPr lang="en-US" sz="1600" smtClean="0"/>
            </a:br>
            <a:r>
              <a:rPr lang="en-US" sz="1600" smtClean="0"/>
              <a:t>   (influence of damaged heaters?);</a:t>
            </a:r>
            <a:br>
              <a:rPr lang="en-US" sz="1600" smtClean="0"/>
            </a:br>
            <a:r>
              <a:rPr lang="en-US" sz="1600" smtClean="0"/>
              <a:t>   low difference in calculation between</a:t>
            </a:r>
            <a:br>
              <a:rPr lang="en-US" sz="1600" smtClean="0"/>
            </a:br>
            <a:r>
              <a:rPr lang="en-US" sz="1600" smtClean="0"/>
              <a:t>   temperatures of inner ring (ROD2) and </a:t>
            </a:r>
            <a:br>
              <a:rPr lang="en-US" sz="1600" smtClean="0"/>
            </a:br>
            <a:r>
              <a:rPr lang="en-US" sz="1600" smtClean="0"/>
              <a:t>   outer ring (ROD3) </a:t>
            </a:r>
          </a:p>
          <a:p>
            <a:pPr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600" smtClean="0"/>
              <a:t>  </a:t>
            </a:r>
            <a:br>
              <a:rPr lang="en-US" sz="1600" smtClean="0"/>
            </a:br>
            <a:endParaRPr lang="en-US" sz="1600" smtClean="0"/>
          </a:p>
          <a:p>
            <a:pPr>
              <a:spcBef>
                <a:spcPct val="30000"/>
              </a:spcBef>
              <a:spcAft>
                <a:spcPct val="10000"/>
              </a:spcAft>
            </a:pPr>
            <a:endParaRPr lang="en-US" sz="1600" smtClean="0"/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endParaRPr lang="en-US" sz="1600" smtClean="0"/>
          </a:p>
        </p:txBody>
      </p:sp>
      <p:sp>
        <p:nvSpPr>
          <p:cNvPr id="34820" name="Fußzeilenplatzhalter 6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30333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30333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 smtClean="0"/>
              <a:t>PARAMETER SF3 post-test calculation with ATHLET-CD                GRS              ISTC status meeting, Podolsk, 29 -30 July 2009               </a:t>
            </a:r>
            <a:endParaRPr lang="en-GB" sz="1100" smtClean="0"/>
          </a:p>
        </p:txBody>
      </p:sp>
      <p:sp>
        <p:nvSpPr>
          <p:cNvPr id="34821" name="Foliennummernplatzhalter 7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72949F9-F107-4D80-91B4-96B99E7A2757}" type="slidenum">
              <a:rPr lang="de-DE" sz="1200" smtClean="0"/>
              <a:pPr/>
              <a:t>10</a:t>
            </a:fld>
            <a:endParaRPr lang="de-DE" sz="1200" smtClean="0"/>
          </a:p>
        </p:txBody>
      </p:sp>
      <p:pic>
        <p:nvPicPr>
          <p:cNvPr id="34822" name="Grafik 8" descr="po-tmi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046538"/>
            <a:ext cx="4360863" cy="291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Grafik 7" descr="po-ttop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01738"/>
            <a:ext cx="4360863" cy="291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828675"/>
            <a:ext cx="8780463" cy="431800"/>
          </a:xfrm>
        </p:spPr>
        <p:txBody>
          <a:bodyPr/>
          <a:lstStyle/>
          <a:p>
            <a:r>
              <a:rPr lang="en-US" sz="2000" smtClean="0"/>
              <a:t>Results of PARAMETER SF3 post-test calculation  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650" y="1665288"/>
            <a:ext cx="4597400" cy="4545012"/>
          </a:xfrm>
        </p:spPr>
        <p:txBody>
          <a:bodyPr/>
          <a:lstStyle/>
          <a:p>
            <a:pPr>
              <a:spcBef>
                <a:spcPct val="30000"/>
              </a:spcBef>
              <a:spcAft>
                <a:spcPct val="10000"/>
              </a:spcAft>
            </a:pPr>
            <a:r>
              <a:rPr lang="en-US" sz="1600" b="1" smtClean="0">
                <a:solidFill>
                  <a:srgbClr val="FF0000"/>
                </a:solidFill>
              </a:rPr>
              <a:t>Cladding Temperatures </a:t>
            </a:r>
            <a:r>
              <a:rPr lang="en-US" sz="1600" b="1" smtClean="0"/>
              <a:t>(0 – 15000 s)</a:t>
            </a:r>
            <a:br>
              <a:rPr lang="en-US" sz="1600" b="1" smtClean="0"/>
            </a:br>
            <a:r>
              <a:rPr lang="en-US" sz="1600" b="1" smtClean="0"/>
              <a:t>in</a:t>
            </a:r>
            <a:r>
              <a:rPr lang="en-US" sz="1600" b="1" smtClean="0">
                <a:solidFill>
                  <a:srgbClr val="FF0000"/>
                </a:solidFill>
              </a:rPr>
              <a:t> lower bundle region </a:t>
            </a:r>
            <a:r>
              <a:rPr lang="en-US" sz="1600" b="1" smtClean="0"/>
              <a:t>(0-800 mm):</a:t>
            </a:r>
          </a:p>
          <a:p>
            <a:pPr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600" smtClean="0"/>
              <a:t>       - temperatures during pre-oxidation phase</a:t>
            </a:r>
            <a:br>
              <a:rPr lang="en-US" sz="1600" smtClean="0"/>
            </a:br>
            <a:r>
              <a:rPr lang="en-US" sz="1600" smtClean="0"/>
              <a:t>   are generally slightly overestimated</a:t>
            </a:r>
          </a:p>
          <a:p>
            <a:pPr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600" smtClean="0"/>
              <a:t>       - during transient phase time dependency</a:t>
            </a:r>
            <a:br>
              <a:rPr lang="en-US" sz="1600" smtClean="0"/>
            </a:br>
            <a:r>
              <a:rPr lang="en-US" sz="1600" smtClean="0"/>
              <a:t>   of temperatures is kept very well </a:t>
            </a:r>
            <a:br>
              <a:rPr lang="en-US" sz="1600" smtClean="0"/>
            </a:br>
            <a:endParaRPr lang="en-US" sz="1600" smtClean="0"/>
          </a:p>
          <a:p>
            <a:pPr>
              <a:spcBef>
                <a:spcPct val="30000"/>
              </a:spcBef>
              <a:spcAft>
                <a:spcPct val="10000"/>
              </a:spcAft>
            </a:pPr>
            <a:endParaRPr lang="en-US" sz="1600" smtClean="0"/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endParaRPr lang="en-US" sz="1600" smtClean="0"/>
          </a:p>
        </p:txBody>
      </p:sp>
      <p:sp>
        <p:nvSpPr>
          <p:cNvPr id="35844" name="Fußzeilenplatzhalter 6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30333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30333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 smtClean="0"/>
              <a:t>PARAMETER SF3 post-test calculation with ATHLET-CD                GRS              ISTC status meeting, Podolsk, 29 -30 July 2009               </a:t>
            </a:r>
            <a:endParaRPr lang="en-GB" sz="1100" smtClean="0"/>
          </a:p>
        </p:txBody>
      </p:sp>
      <p:sp>
        <p:nvSpPr>
          <p:cNvPr id="35845" name="Foliennummernplatzhalter 7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60B14AA-FE80-44BC-8D9E-510FC05CEE4A}" type="slidenum">
              <a:rPr lang="de-DE" sz="1200" smtClean="0"/>
              <a:pPr/>
              <a:t>11</a:t>
            </a:fld>
            <a:endParaRPr lang="de-DE" sz="1200" smtClean="0"/>
          </a:p>
        </p:txBody>
      </p:sp>
      <p:pic>
        <p:nvPicPr>
          <p:cNvPr id="35846" name="Grafik 7" descr="po-tlow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0" y="1201738"/>
            <a:ext cx="4360863" cy="291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Grafik 8" descr="po-tbo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0" y="4046538"/>
            <a:ext cx="4360863" cy="291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828675"/>
            <a:ext cx="8780463" cy="431800"/>
          </a:xfrm>
        </p:spPr>
        <p:txBody>
          <a:bodyPr/>
          <a:lstStyle/>
          <a:p>
            <a:r>
              <a:rPr lang="en-US" sz="2000" smtClean="0"/>
              <a:t>Results of PARAMETER SF3 post-test calculation  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650" y="1665288"/>
            <a:ext cx="4597400" cy="4545012"/>
          </a:xfrm>
        </p:spPr>
        <p:txBody>
          <a:bodyPr/>
          <a:lstStyle/>
          <a:p>
            <a:pPr>
              <a:spcBef>
                <a:spcPct val="30000"/>
              </a:spcBef>
              <a:spcAft>
                <a:spcPct val="10000"/>
              </a:spcAft>
            </a:pPr>
            <a:r>
              <a:rPr lang="en-US" sz="1600" b="1" smtClean="0">
                <a:solidFill>
                  <a:srgbClr val="FF0000"/>
                </a:solidFill>
              </a:rPr>
              <a:t>Shroud-  and Thermoinsulation Temperatures</a:t>
            </a:r>
            <a:r>
              <a:rPr lang="en-US" sz="1600" b="1" smtClean="0"/>
              <a:t> (0 – 15000 s):</a:t>
            </a:r>
            <a:br>
              <a:rPr lang="en-US" sz="1600" b="1" smtClean="0"/>
            </a:br>
            <a:endParaRPr lang="en-US" sz="1600" b="1" smtClean="0">
              <a:solidFill>
                <a:srgbClr val="FF0000"/>
              </a:solidFill>
            </a:endParaRPr>
          </a:p>
          <a:p>
            <a:pPr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600" smtClean="0"/>
              <a:t>      -  temperatures are generally overestimated</a:t>
            </a:r>
            <a:br>
              <a:rPr lang="en-US" sz="1600" smtClean="0"/>
            </a:br>
            <a:r>
              <a:rPr lang="en-US" sz="1600" smtClean="0"/>
              <a:t>   besides insulation temperature at height of </a:t>
            </a:r>
            <a:br>
              <a:rPr lang="en-US" sz="1600" smtClean="0"/>
            </a:br>
            <a:r>
              <a:rPr lang="en-US" sz="1600" smtClean="0"/>
              <a:t>   1100 mm </a:t>
            </a:r>
          </a:p>
          <a:p>
            <a:pPr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600" smtClean="0"/>
              <a:t>      -  decrease of shroud temperature after </a:t>
            </a:r>
            <a:br>
              <a:rPr lang="en-US" sz="1600" smtClean="0"/>
            </a:br>
            <a:r>
              <a:rPr lang="en-US" sz="1600" smtClean="0"/>
              <a:t>   10000 s (e.g. at 1100 mm elevation)  </a:t>
            </a:r>
            <a:br>
              <a:rPr lang="en-US" sz="1600" smtClean="0"/>
            </a:br>
            <a:r>
              <a:rPr lang="en-US" sz="1600" smtClean="0"/>
              <a:t>    probably due to damage of adjacent </a:t>
            </a:r>
            <a:br>
              <a:rPr lang="en-US" sz="1600" smtClean="0"/>
            </a:br>
            <a:r>
              <a:rPr lang="en-US" sz="1600" smtClean="0"/>
              <a:t>    heaters, cannot  be simulated</a:t>
            </a:r>
          </a:p>
          <a:p>
            <a:pPr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600" smtClean="0"/>
              <a:t>      </a:t>
            </a:r>
          </a:p>
          <a:p>
            <a:pPr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600" smtClean="0"/>
              <a:t>  </a:t>
            </a:r>
            <a:br>
              <a:rPr lang="en-US" sz="1600" smtClean="0"/>
            </a:br>
            <a:endParaRPr lang="en-US" sz="1600" smtClean="0"/>
          </a:p>
          <a:p>
            <a:pPr>
              <a:spcBef>
                <a:spcPct val="30000"/>
              </a:spcBef>
              <a:spcAft>
                <a:spcPct val="10000"/>
              </a:spcAft>
            </a:pPr>
            <a:endParaRPr lang="en-US" sz="1600" smtClean="0"/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endParaRPr lang="en-US" sz="1600" smtClean="0"/>
          </a:p>
        </p:txBody>
      </p:sp>
      <p:sp>
        <p:nvSpPr>
          <p:cNvPr id="36868" name="Fußzeilenplatzhalter 6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30333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30333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 smtClean="0"/>
              <a:t>PARAMETER SF3 post-test calculation with ATHLET-CD                GRS              ISTC status meeting, Podolsk, 29 -30 July 2009               </a:t>
            </a:r>
            <a:endParaRPr lang="en-GB" sz="1100" smtClean="0"/>
          </a:p>
        </p:txBody>
      </p:sp>
      <p:sp>
        <p:nvSpPr>
          <p:cNvPr id="36869" name="Foliennummernplatzhalter 7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645BA8E-9237-41B0-BFAA-99D7DDBE40EC}" type="slidenum">
              <a:rPr lang="de-DE" sz="1200" smtClean="0"/>
              <a:pPr/>
              <a:t>12</a:t>
            </a:fld>
            <a:endParaRPr lang="de-DE" sz="1200" smtClean="0"/>
          </a:p>
        </p:txBody>
      </p:sp>
      <p:pic>
        <p:nvPicPr>
          <p:cNvPr id="36870" name="Grafik 8" descr="po-tsh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50" y="1201738"/>
            <a:ext cx="4360863" cy="291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Grafik 10" descr="po-tin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50" y="4090988"/>
            <a:ext cx="4302125" cy="291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828675"/>
            <a:ext cx="8780463" cy="431800"/>
          </a:xfrm>
        </p:spPr>
        <p:txBody>
          <a:bodyPr/>
          <a:lstStyle/>
          <a:p>
            <a:r>
              <a:rPr lang="en-US" sz="2000" smtClean="0"/>
              <a:t>Results of PARAMETER SF3 post-test calculation  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650" y="1665288"/>
            <a:ext cx="4908550" cy="4545012"/>
          </a:xfrm>
        </p:spPr>
        <p:txBody>
          <a:bodyPr/>
          <a:lstStyle/>
          <a:p>
            <a:pPr>
              <a:spcBef>
                <a:spcPct val="30000"/>
              </a:spcBef>
              <a:spcAft>
                <a:spcPct val="10000"/>
              </a:spcAft>
            </a:pPr>
            <a:r>
              <a:rPr lang="en-US" sz="1600" b="1" smtClean="0">
                <a:solidFill>
                  <a:srgbClr val="FF0000"/>
                </a:solidFill>
              </a:rPr>
              <a:t>Cladding Temperatures</a:t>
            </a:r>
            <a:r>
              <a:rPr lang="en-US" sz="1600" b="1" smtClean="0"/>
              <a:t>  during quench phase in</a:t>
            </a:r>
            <a:r>
              <a:rPr lang="en-US" sz="1600" b="1" smtClean="0">
                <a:solidFill>
                  <a:srgbClr val="FF0000"/>
                </a:solidFill>
              </a:rPr>
              <a:t> upper bundle region </a:t>
            </a:r>
            <a:r>
              <a:rPr lang="en-US" sz="1600" b="1" smtClean="0"/>
              <a:t>(1000-1500 mm):</a:t>
            </a:r>
          </a:p>
          <a:p>
            <a:pPr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600" smtClean="0"/>
              <a:t>      -  start of top cooling 40 s delayed compared </a:t>
            </a:r>
            <a:br>
              <a:rPr lang="en-US" sz="1600" smtClean="0"/>
            </a:br>
            <a:r>
              <a:rPr lang="en-US" sz="1600" smtClean="0"/>
              <a:t>   to experiment:</a:t>
            </a:r>
            <a:br>
              <a:rPr lang="en-US" sz="1600" smtClean="0"/>
            </a:br>
            <a:r>
              <a:rPr lang="en-US" sz="1600" smtClean="0"/>
              <a:t>   experiment:   t= 14486 s (T</a:t>
            </a:r>
            <a:r>
              <a:rPr lang="en-US" sz="1600" baseline="-25000" smtClean="0"/>
              <a:t>max</a:t>
            </a:r>
            <a:r>
              <a:rPr lang="en-US" sz="1600" smtClean="0"/>
              <a:t>= 1578 °C) </a:t>
            </a:r>
            <a:br>
              <a:rPr lang="en-US" sz="1600" smtClean="0"/>
            </a:br>
            <a:r>
              <a:rPr lang="en-US" sz="1600" smtClean="0"/>
              <a:t>   calculation:    t= 14526 s (T</a:t>
            </a:r>
            <a:r>
              <a:rPr lang="en-US" sz="1600" baseline="-25000" smtClean="0"/>
              <a:t>max</a:t>
            </a:r>
            <a:r>
              <a:rPr lang="en-US" sz="1600" smtClean="0"/>
              <a:t>= 1600 °C)</a:t>
            </a:r>
          </a:p>
          <a:p>
            <a:pPr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600" smtClean="0"/>
              <a:t>      -  cooling of maximum temperature  </a:t>
            </a:r>
            <a:br>
              <a:rPr lang="en-US" sz="1600" smtClean="0"/>
            </a:br>
            <a:r>
              <a:rPr lang="en-US" sz="1600" smtClean="0"/>
              <a:t>   (1250 mm position for calculation) </a:t>
            </a:r>
            <a:br>
              <a:rPr lang="en-US" sz="1600" smtClean="0"/>
            </a:br>
            <a:r>
              <a:rPr lang="en-US" sz="1600" smtClean="0"/>
              <a:t>   within the scattering region of measured </a:t>
            </a:r>
            <a:br>
              <a:rPr lang="en-US" sz="1600" smtClean="0"/>
            </a:br>
            <a:r>
              <a:rPr lang="en-US" sz="1600" smtClean="0"/>
              <a:t>   data  </a:t>
            </a:r>
            <a:br>
              <a:rPr lang="en-US" sz="1600" smtClean="0"/>
            </a:br>
            <a:endParaRPr lang="en-US" sz="1600" smtClean="0"/>
          </a:p>
          <a:p>
            <a:pPr>
              <a:spcBef>
                <a:spcPct val="30000"/>
              </a:spcBef>
              <a:spcAft>
                <a:spcPct val="10000"/>
              </a:spcAft>
            </a:pPr>
            <a:endParaRPr lang="en-US" sz="1600" smtClean="0"/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endParaRPr lang="en-US" sz="1600" smtClean="0"/>
          </a:p>
        </p:txBody>
      </p:sp>
      <p:sp>
        <p:nvSpPr>
          <p:cNvPr id="37892" name="Fußzeilenplatzhalter 6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30333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30333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 smtClean="0"/>
              <a:t>PARAMETER SF3 post-test calculation with ATHLET-CD                GRS              ISTC status meeting, Podolsk, 29 -30 July 2009               </a:t>
            </a:r>
            <a:endParaRPr lang="en-GB" sz="1100" smtClean="0"/>
          </a:p>
        </p:txBody>
      </p:sp>
      <p:sp>
        <p:nvSpPr>
          <p:cNvPr id="37893" name="Foliennummernplatzhalter 7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224812F-FA32-4965-AC26-3E25C3BBE982}" type="slidenum">
              <a:rPr lang="de-DE" sz="1200" smtClean="0"/>
              <a:pPr/>
              <a:t>13</a:t>
            </a:fld>
            <a:endParaRPr lang="de-DE" sz="1200" smtClean="0"/>
          </a:p>
        </p:txBody>
      </p:sp>
      <p:pic>
        <p:nvPicPr>
          <p:cNvPr id="37894" name="Grafik 8" descr="po-ttop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1201738"/>
            <a:ext cx="4360863" cy="291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Grafik 10" descr="po-tmid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4179888"/>
            <a:ext cx="4360863" cy="291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828675"/>
            <a:ext cx="8780463" cy="431800"/>
          </a:xfrm>
        </p:spPr>
        <p:txBody>
          <a:bodyPr/>
          <a:lstStyle/>
          <a:p>
            <a:r>
              <a:rPr lang="en-US" sz="2000" smtClean="0"/>
              <a:t>Results of PARAMETER SF3 post-test calculation  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650" y="1665288"/>
            <a:ext cx="4597400" cy="4545012"/>
          </a:xfrm>
        </p:spPr>
        <p:txBody>
          <a:bodyPr/>
          <a:lstStyle/>
          <a:p>
            <a:pPr>
              <a:spcBef>
                <a:spcPct val="30000"/>
              </a:spcBef>
              <a:spcAft>
                <a:spcPct val="10000"/>
              </a:spcAft>
            </a:pPr>
            <a:r>
              <a:rPr lang="en-US" sz="1600" b="1" smtClean="0">
                <a:solidFill>
                  <a:srgbClr val="FF0000"/>
                </a:solidFill>
              </a:rPr>
              <a:t>Cladding Temperatures</a:t>
            </a:r>
            <a:r>
              <a:rPr lang="en-US" sz="1600" b="1" smtClean="0"/>
              <a:t>  during quench phase in</a:t>
            </a:r>
            <a:r>
              <a:rPr lang="en-US" sz="1600" b="1" smtClean="0">
                <a:solidFill>
                  <a:srgbClr val="FF0000"/>
                </a:solidFill>
              </a:rPr>
              <a:t> lower bundle region </a:t>
            </a:r>
            <a:r>
              <a:rPr lang="en-US" sz="1600" b="1" smtClean="0"/>
              <a:t>(0-800 mm):</a:t>
            </a:r>
          </a:p>
          <a:p>
            <a:pPr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600" smtClean="0"/>
              <a:t>      -  quenching time of elevations 500 - 800 mm</a:t>
            </a:r>
            <a:br>
              <a:rPr lang="en-US" sz="1600" smtClean="0"/>
            </a:br>
            <a:r>
              <a:rPr lang="en-US" sz="1600" smtClean="0"/>
              <a:t>   still in agreement with measured data, but </a:t>
            </a:r>
            <a:br>
              <a:rPr lang="en-US" sz="1600" smtClean="0"/>
            </a:br>
            <a:r>
              <a:rPr lang="en-US" sz="1600" smtClean="0"/>
              <a:t>   in experiment: cooling from upper to lower </a:t>
            </a:r>
            <a:br>
              <a:rPr lang="en-US" sz="1600" smtClean="0"/>
            </a:br>
            <a:r>
              <a:rPr lang="en-US" sz="1600" smtClean="0"/>
              <a:t>                          positions, </a:t>
            </a:r>
            <a:br>
              <a:rPr lang="en-US" sz="1600" smtClean="0"/>
            </a:br>
            <a:r>
              <a:rPr lang="en-US" sz="1600" smtClean="0"/>
              <a:t>   in calculation: cooling from lower to upper </a:t>
            </a:r>
            <a:br>
              <a:rPr lang="en-US" sz="1600" smtClean="0"/>
            </a:br>
            <a:r>
              <a:rPr lang="en-US" sz="1600" smtClean="0"/>
              <a:t>                          positions</a:t>
            </a:r>
          </a:p>
          <a:p>
            <a:pPr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600" smtClean="0"/>
              <a:t>      -  cooling at bottom of bundle too early </a:t>
            </a:r>
            <a:br>
              <a:rPr lang="en-US" sz="1600" smtClean="0"/>
            </a:br>
            <a:r>
              <a:rPr lang="en-US" sz="1600" smtClean="0"/>
              <a:t>   compared to measured temperatures  </a:t>
            </a:r>
            <a:br>
              <a:rPr lang="en-US" sz="1600" smtClean="0"/>
            </a:br>
            <a:endParaRPr lang="en-US" sz="1600" smtClean="0"/>
          </a:p>
          <a:p>
            <a:pPr>
              <a:spcBef>
                <a:spcPct val="30000"/>
              </a:spcBef>
              <a:spcAft>
                <a:spcPct val="10000"/>
              </a:spcAft>
            </a:pPr>
            <a:endParaRPr lang="en-US" sz="1600" smtClean="0"/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endParaRPr lang="en-US" sz="1600" smtClean="0"/>
          </a:p>
        </p:txBody>
      </p:sp>
      <p:sp>
        <p:nvSpPr>
          <p:cNvPr id="38916" name="Fußzeilenplatzhalter 6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30333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30333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 smtClean="0"/>
              <a:t>PARAMETER SF3 post-test calculation with ATHLET-CD                GRS              ISTC status meeting, Podolsk, 29 -30 July 2009               </a:t>
            </a:r>
            <a:endParaRPr lang="en-GB" sz="1100" smtClean="0"/>
          </a:p>
        </p:txBody>
      </p:sp>
      <p:sp>
        <p:nvSpPr>
          <p:cNvPr id="38917" name="Foliennummernplatzhalter 7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009A16B-E71A-497C-9F77-F1AA99E97A5C}" type="slidenum">
              <a:rPr lang="de-DE" sz="1200" smtClean="0"/>
              <a:pPr/>
              <a:t>14</a:t>
            </a:fld>
            <a:endParaRPr lang="de-DE" sz="1200" smtClean="0"/>
          </a:p>
        </p:txBody>
      </p:sp>
      <p:pic>
        <p:nvPicPr>
          <p:cNvPr id="38918" name="Grafik 7" descr="po-tlow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1290638"/>
            <a:ext cx="4360863" cy="291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Grafik 7" descr="po-tbot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4179888"/>
            <a:ext cx="4360863" cy="291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828675"/>
            <a:ext cx="8780463" cy="431800"/>
          </a:xfrm>
        </p:spPr>
        <p:txBody>
          <a:bodyPr/>
          <a:lstStyle/>
          <a:p>
            <a:r>
              <a:rPr lang="en-US" sz="2000" smtClean="0"/>
              <a:t>Results of PARAMETER SF3 post-test calculation  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650" y="1485900"/>
            <a:ext cx="3833813" cy="517525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</a:pPr>
            <a:r>
              <a:rPr lang="en-US" sz="1600" b="1" smtClean="0">
                <a:solidFill>
                  <a:srgbClr val="FF0000"/>
                </a:solidFill>
              </a:rPr>
              <a:t>Quench fronts: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600" smtClean="0"/>
              <a:t>      -  quenching of bundle within</a:t>
            </a:r>
            <a:br>
              <a:rPr lang="en-US" sz="1600" smtClean="0"/>
            </a:br>
            <a:r>
              <a:rPr lang="en-US" sz="1600" smtClean="0"/>
              <a:t>   time period of </a:t>
            </a:r>
            <a:r>
              <a:rPr lang="en-US" sz="1600" b="1" smtClean="0"/>
              <a:t>304 s</a:t>
            </a:r>
            <a:r>
              <a:rPr lang="en-US" sz="1600" smtClean="0"/>
              <a:t> after </a:t>
            </a:r>
            <a:br>
              <a:rPr lang="en-US" sz="1600" smtClean="0"/>
            </a:br>
            <a:r>
              <a:rPr lang="en-US" sz="1600" smtClean="0"/>
              <a:t>   start of top flooding (at 14526 s);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600" smtClean="0"/>
              <a:t>      -  good agreement of upper quench</a:t>
            </a:r>
            <a:br>
              <a:rPr lang="en-US" sz="1600" smtClean="0"/>
            </a:br>
            <a:r>
              <a:rPr lang="en-US" sz="1600" smtClean="0"/>
              <a:t>   front; </a:t>
            </a:r>
            <a:br>
              <a:rPr lang="en-US" sz="1600" smtClean="0"/>
            </a:br>
            <a:r>
              <a:rPr lang="en-US" sz="1600" smtClean="0"/>
              <a:t>   due to higher velocity of cooling </a:t>
            </a:r>
            <a:br>
              <a:rPr lang="en-US" sz="1600" smtClean="0"/>
            </a:br>
            <a:r>
              <a:rPr lang="en-US" sz="1600" smtClean="0"/>
              <a:t>   from the bottom compared to test</a:t>
            </a:r>
            <a:br>
              <a:rPr lang="en-US" sz="1600" smtClean="0"/>
            </a:br>
            <a:r>
              <a:rPr lang="en-US" sz="1600" smtClean="0"/>
              <a:t>   data final quench is calculated </a:t>
            </a:r>
            <a:br>
              <a:rPr lang="en-US" sz="1600" smtClean="0"/>
            </a:br>
            <a:r>
              <a:rPr lang="en-US" sz="1600" smtClean="0"/>
              <a:t>   ~100 s earlier</a:t>
            </a:r>
            <a:br>
              <a:rPr lang="en-US" sz="1600" smtClean="0"/>
            </a:br>
            <a:r>
              <a:rPr lang="en-US" sz="1600" smtClean="0"/>
              <a:t>   </a:t>
            </a:r>
            <a:r>
              <a:rPr lang="en-US" sz="1600" smtClean="0">
                <a:cs typeface="Arial" charset="0"/>
              </a:rPr>
              <a:t>(use of standard data for quench</a:t>
            </a:r>
            <a:br>
              <a:rPr lang="en-US" sz="1600" smtClean="0">
                <a:cs typeface="Arial" charset="0"/>
              </a:rPr>
            </a:br>
            <a:r>
              <a:rPr lang="en-US" sz="1600" smtClean="0">
                <a:cs typeface="Arial" charset="0"/>
              </a:rPr>
              <a:t>   front model, exp. data from /2/)</a:t>
            </a:r>
            <a:r>
              <a:rPr lang="en-US" sz="1600" smtClean="0"/>
              <a:t> 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600" smtClean="0"/>
              <a:t>      -  injected liquid until end of </a:t>
            </a:r>
            <a:br>
              <a:rPr lang="en-US" sz="1600" smtClean="0"/>
            </a:br>
            <a:r>
              <a:rPr lang="en-US" sz="1600" smtClean="0"/>
              <a:t>   quenching:  </a:t>
            </a:r>
            <a:r>
              <a:rPr lang="en-US" sz="1600" b="1" smtClean="0"/>
              <a:t>12.2 kg</a:t>
            </a:r>
            <a:r>
              <a:rPr lang="en-US" sz="1600" smtClean="0"/>
              <a:t/>
            </a:r>
            <a:br>
              <a:rPr lang="en-US" sz="1600" smtClean="0"/>
            </a:br>
            <a:r>
              <a:rPr lang="en-US" sz="1600" smtClean="0"/>
              <a:t>   injected liquid until end of  </a:t>
            </a:r>
            <a:br>
              <a:rPr lang="en-US" sz="1600" smtClean="0"/>
            </a:br>
            <a:r>
              <a:rPr lang="en-US" sz="1600" smtClean="0"/>
              <a:t>   injection: 19.0 kg          </a:t>
            </a:r>
            <a:r>
              <a:rPr lang="en-US" sz="1600" smtClean="0">
                <a:cs typeface="Arial" charset="0"/>
              </a:rPr>
              <a:t> 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US" sz="1600" b="1" smtClean="0">
              <a:cs typeface="Arial" charset="0"/>
            </a:endParaRP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400" b="1" smtClean="0">
                <a:cs typeface="Arial" charset="0"/>
              </a:rPr>
              <a:t>   </a:t>
            </a:r>
            <a:r>
              <a:rPr lang="en-US" sz="1200" smtClean="0"/>
              <a:t>/2/ V. Nalivaev, </a:t>
            </a:r>
            <a:br>
              <a:rPr lang="en-US" sz="1200" smtClean="0"/>
            </a:br>
            <a:r>
              <a:rPr lang="en-US" sz="1200" smtClean="0"/>
              <a:t>Status of the ISTC project #3690 on the “Fuel  assemblies behaviour under severe accident conditions in the PARAMETER-SF test series”, CEG-SAM-15, Villingen, Switzerland, </a:t>
            </a:r>
            <a:br>
              <a:rPr lang="en-US" sz="1200" smtClean="0"/>
            </a:br>
            <a:r>
              <a:rPr lang="en-US" sz="1200" smtClean="0"/>
              <a:t>March 10 - 12, 2009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US" sz="1400" smtClean="0">
              <a:cs typeface="Arial" charset="0"/>
            </a:endParaRP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US" sz="1400" smtClean="0"/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</a:pPr>
            <a:endParaRPr lang="en-US" sz="1400" smtClean="0"/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endParaRPr lang="en-US" sz="1400" smtClean="0"/>
          </a:p>
        </p:txBody>
      </p:sp>
      <p:sp>
        <p:nvSpPr>
          <p:cNvPr id="39940" name="Fußzeilenplatzhalt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30333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30333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 smtClean="0"/>
              <a:t>PARAMETER SF3 post-test calculation with ATHLET-CD                GRS              ISTC status meeting, Podolsk, 29 -30 July 2009               </a:t>
            </a:r>
            <a:endParaRPr lang="en-GB" sz="1100" smtClean="0"/>
          </a:p>
        </p:txBody>
      </p:sp>
      <p:sp>
        <p:nvSpPr>
          <p:cNvPr id="39941" name="Foliennummernplatzhalter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1D5551D-B85C-4C06-BC22-4EC95D2FF07C}" type="slidenum">
              <a:rPr lang="de-DE" sz="1200" smtClean="0"/>
              <a:pPr/>
              <a:t>15</a:t>
            </a:fld>
            <a:endParaRPr lang="de-DE" sz="1200" smtClean="0"/>
          </a:p>
        </p:txBody>
      </p:sp>
      <p:pic>
        <p:nvPicPr>
          <p:cNvPr id="39942" name="Grafik 6" descr="po-qf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2135188"/>
            <a:ext cx="486886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828675"/>
            <a:ext cx="8780463" cy="431800"/>
          </a:xfrm>
        </p:spPr>
        <p:txBody>
          <a:bodyPr/>
          <a:lstStyle/>
          <a:p>
            <a:r>
              <a:rPr lang="en-US" sz="2000" smtClean="0"/>
              <a:t>Results of PARAMETER SF3 post-test calculation 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1688" y="1620838"/>
            <a:ext cx="4365625" cy="4724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</a:pPr>
            <a:r>
              <a:rPr lang="en-US" sz="1600" b="1" smtClean="0">
                <a:solidFill>
                  <a:srgbClr val="FF0000"/>
                </a:solidFill>
              </a:rPr>
              <a:t>Hydrogen generation</a:t>
            </a:r>
            <a:r>
              <a:rPr lang="en-US" sz="1600" smtClean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600" smtClean="0"/>
              <a:t>      -  very good agreement of time</a:t>
            </a:r>
            <a:br>
              <a:rPr lang="en-US" sz="1600" smtClean="0"/>
            </a:br>
            <a:r>
              <a:rPr lang="en-US" sz="1600" smtClean="0"/>
              <a:t>    dependency besides a short period at</a:t>
            </a:r>
            <a:br>
              <a:rPr lang="en-US" sz="1600" smtClean="0"/>
            </a:br>
            <a:r>
              <a:rPr lang="en-US" sz="1600" smtClean="0"/>
              <a:t>    the beginning of pre-oxidation phase </a:t>
            </a:r>
            <a:br>
              <a:rPr lang="en-US" sz="1600" smtClean="0"/>
            </a:br>
            <a:r>
              <a:rPr lang="en-US" sz="1600" smtClean="0"/>
              <a:t>  </a:t>
            </a:r>
            <a:br>
              <a:rPr lang="en-US" sz="1600" smtClean="0"/>
            </a:br>
            <a:r>
              <a:rPr lang="en-US" sz="1600" smtClean="0"/>
              <a:t>  - very good agreement of total amount </a:t>
            </a:r>
            <a:br>
              <a:rPr lang="en-US" sz="1600" smtClean="0"/>
            </a:br>
            <a:r>
              <a:rPr lang="en-US" sz="1600" smtClean="0"/>
              <a:t>     of hydrogen generation   </a:t>
            </a:r>
            <a:br>
              <a:rPr lang="en-US" sz="1600" smtClean="0"/>
            </a:br>
            <a:endParaRPr lang="en-US" sz="1600" smtClean="0"/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de-DE" smtClean="0">
                <a:cs typeface="Arial" charset="0"/>
              </a:rPr>
              <a:t>     </a:t>
            </a:r>
            <a:r>
              <a:rPr lang="de-DE" sz="1600" smtClean="0">
                <a:cs typeface="Arial" charset="0"/>
              </a:rPr>
              <a:t>-</a:t>
            </a:r>
            <a:r>
              <a:rPr lang="de-DE" smtClean="0">
                <a:cs typeface="Arial" charset="0"/>
              </a:rPr>
              <a:t> </a:t>
            </a:r>
            <a:r>
              <a:rPr lang="de-DE" sz="1600" smtClean="0">
                <a:cs typeface="Arial" charset="0"/>
              </a:rPr>
              <a:t>t</a:t>
            </a:r>
            <a:r>
              <a:rPr lang="en-US" sz="1600" smtClean="0"/>
              <a:t>otal mass of hydrogen generated: </a:t>
            </a:r>
            <a:br>
              <a:rPr lang="en-US" sz="1600" smtClean="0"/>
            </a:br>
            <a:r>
              <a:rPr lang="en-US" sz="1600" smtClean="0"/>
              <a:t/>
            </a:r>
            <a:br>
              <a:rPr lang="en-US" sz="1600" smtClean="0"/>
            </a:br>
            <a:r>
              <a:rPr lang="en-US" sz="1600" smtClean="0"/>
              <a:t>    calculation: 24.4 g from bundle</a:t>
            </a:r>
            <a:br>
              <a:rPr lang="en-US" sz="1600" smtClean="0"/>
            </a:br>
            <a:r>
              <a:rPr lang="en-US" sz="1600" smtClean="0"/>
              <a:t>                         9.5 g from shroud, grids</a:t>
            </a: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600" smtClean="0"/>
              <a:t>                             33.9 g total amount</a:t>
            </a: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600" smtClean="0"/>
              <a:t>          experiment: 34.5 g    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 </a:t>
            </a: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de-DE" smtClean="0">
                <a:cs typeface="Arial" charset="0"/>
              </a:rPr>
              <a:t>    </a:t>
            </a:r>
            <a:endParaRPr lang="en-US" smtClean="0">
              <a:cs typeface="Arial" charset="0"/>
            </a:endParaRPr>
          </a:p>
        </p:txBody>
      </p:sp>
      <p:sp>
        <p:nvSpPr>
          <p:cNvPr id="40964" name="Fußzeilenplatzhalter 6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30333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30333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 smtClean="0"/>
              <a:t>PARAMETER SF3 post-test calculation with ATHLET-CD                GRS              ISTC status meeting, Podolsk, 29 -30 July 2009               </a:t>
            </a:r>
            <a:endParaRPr lang="en-GB" sz="1100" smtClean="0"/>
          </a:p>
        </p:txBody>
      </p:sp>
      <p:sp>
        <p:nvSpPr>
          <p:cNvPr id="40965" name="Foliennummernplatzhalter 7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2E8049D-B095-47D6-8C67-879440920DD7}" type="slidenum">
              <a:rPr lang="de-DE" sz="1200" smtClean="0"/>
              <a:pPr/>
              <a:t>16</a:t>
            </a:fld>
            <a:endParaRPr lang="de-DE" sz="1200" smtClean="0"/>
          </a:p>
        </p:txBody>
      </p:sp>
      <p:pic>
        <p:nvPicPr>
          <p:cNvPr id="40966" name="Grafik 7" descr="po-h2mas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0" y="4090988"/>
            <a:ext cx="4251325" cy="291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Grafik 6" descr="po-h2ra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0" y="1246188"/>
            <a:ext cx="4251325" cy="291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828675"/>
            <a:ext cx="8780463" cy="431800"/>
          </a:xfrm>
        </p:spPr>
        <p:txBody>
          <a:bodyPr/>
          <a:lstStyle/>
          <a:p>
            <a:r>
              <a:rPr lang="en-US" smtClean="0"/>
              <a:t>Results of PARAMETER SF3 post-test calculation 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650" y="1755775"/>
            <a:ext cx="3833813" cy="3914775"/>
          </a:xfrm>
        </p:spPr>
        <p:txBody>
          <a:bodyPr/>
          <a:lstStyle/>
          <a:p>
            <a:pPr>
              <a:spcBef>
                <a:spcPct val="30000"/>
              </a:spcBef>
              <a:spcAft>
                <a:spcPct val="10000"/>
              </a:spcAft>
            </a:pPr>
            <a:r>
              <a:rPr lang="en-US" sz="1600" b="1" smtClean="0">
                <a:solidFill>
                  <a:srgbClr val="FF3300"/>
                </a:solidFill>
              </a:rPr>
              <a:t>Oxide layer thickness:</a:t>
            </a:r>
          </a:p>
          <a:p>
            <a:pPr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600" smtClean="0"/>
              <a:t>      -  oxide layer at the end of </a:t>
            </a:r>
            <a:br>
              <a:rPr lang="en-US" sz="1600" smtClean="0"/>
            </a:br>
            <a:r>
              <a:rPr lang="en-US" sz="1600" smtClean="0"/>
              <a:t>   pre-oxidation phase (13725 s)</a:t>
            </a:r>
            <a:br>
              <a:rPr lang="en-US" sz="1600" smtClean="0"/>
            </a:br>
            <a:r>
              <a:rPr lang="en-US" sz="1600" smtClean="0"/>
              <a:t>   has a maximum value of </a:t>
            </a:r>
            <a:br>
              <a:rPr lang="en-US" sz="1600" smtClean="0"/>
            </a:br>
            <a:r>
              <a:rPr lang="en-US" sz="1600" smtClean="0"/>
              <a:t>    ~400 µm (intended: 200 µm)  </a:t>
            </a:r>
          </a:p>
          <a:p>
            <a:pPr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600" smtClean="0"/>
              <a:t>      </a:t>
            </a:r>
            <a:r>
              <a:rPr lang="de-DE" sz="1600" smtClean="0">
                <a:cs typeface="Arial" charset="0"/>
              </a:rPr>
              <a:t>-  </a:t>
            </a:r>
            <a:r>
              <a:rPr lang="en-US" sz="1600" smtClean="0">
                <a:cs typeface="Arial" charset="0"/>
              </a:rPr>
              <a:t>a max. layer thickness of ~</a:t>
            </a:r>
            <a:r>
              <a:rPr lang="en-US" sz="1600" b="1" smtClean="0">
                <a:cs typeface="Arial" charset="0"/>
              </a:rPr>
              <a:t>450 µm</a:t>
            </a:r>
            <a:r>
              <a:rPr lang="en-US" sz="1600" smtClean="0">
                <a:cs typeface="Arial" charset="0"/>
              </a:rPr>
              <a:t> </a:t>
            </a:r>
            <a:br>
              <a:rPr lang="en-US" sz="1600" smtClean="0">
                <a:cs typeface="Arial" charset="0"/>
              </a:rPr>
            </a:br>
            <a:r>
              <a:rPr lang="en-US" sz="1600" smtClean="0">
                <a:cs typeface="Arial" charset="0"/>
              </a:rPr>
              <a:t>   is reached in the simulation </a:t>
            </a:r>
          </a:p>
          <a:p>
            <a:pPr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600" smtClean="0">
                <a:cs typeface="Arial" charset="0"/>
              </a:rPr>
              <a:t>      -  the maximum oxide layer is</a:t>
            </a:r>
            <a:br>
              <a:rPr lang="en-US" sz="1600" smtClean="0">
                <a:cs typeface="Arial" charset="0"/>
              </a:rPr>
            </a:br>
            <a:r>
              <a:rPr lang="en-US" sz="1600" smtClean="0">
                <a:cs typeface="Arial" charset="0"/>
              </a:rPr>
              <a:t>   calculated in the bundle height of </a:t>
            </a:r>
            <a:br>
              <a:rPr lang="en-US" sz="1600" smtClean="0">
                <a:cs typeface="Arial" charset="0"/>
              </a:rPr>
            </a:br>
            <a:r>
              <a:rPr lang="en-US" sz="1600" smtClean="0">
                <a:cs typeface="Arial" charset="0"/>
              </a:rPr>
              <a:t>   1250 mm where the maximum</a:t>
            </a:r>
            <a:br>
              <a:rPr lang="en-US" sz="1600" smtClean="0">
                <a:cs typeface="Arial" charset="0"/>
              </a:rPr>
            </a:br>
            <a:r>
              <a:rPr lang="en-US" sz="1600" smtClean="0">
                <a:cs typeface="Arial" charset="0"/>
              </a:rPr>
              <a:t>    temperature is reached </a:t>
            </a:r>
          </a:p>
          <a:p>
            <a:pPr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600" smtClean="0">
                <a:cs typeface="Arial" charset="0"/>
              </a:rPr>
              <a:t>      </a:t>
            </a:r>
          </a:p>
          <a:p>
            <a:pPr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600" smtClean="0">
                <a:cs typeface="Arial" charset="0"/>
              </a:rPr>
              <a:t>      no comparison with data available </a:t>
            </a:r>
            <a:br>
              <a:rPr lang="en-US" sz="1600" smtClean="0">
                <a:cs typeface="Arial" charset="0"/>
              </a:rPr>
            </a:br>
            <a:r>
              <a:rPr lang="en-US" sz="1600" smtClean="0">
                <a:cs typeface="Arial" charset="0"/>
              </a:rPr>
              <a:t>up to now   </a:t>
            </a:r>
            <a:endParaRPr lang="en-US" sz="1600" b="1" smtClean="0">
              <a:cs typeface="Arial" charset="0"/>
            </a:endParaRPr>
          </a:p>
          <a:p>
            <a:pPr>
              <a:spcBef>
                <a:spcPct val="30000"/>
              </a:spcBef>
              <a:spcAft>
                <a:spcPct val="10000"/>
              </a:spcAft>
            </a:pPr>
            <a:endParaRPr lang="en-US" sz="1600" smtClean="0"/>
          </a:p>
          <a:p>
            <a:pPr>
              <a:spcBef>
                <a:spcPct val="30000"/>
              </a:spcBef>
              <a:spcAft>
                <a:spcPct val="10000"/>
              </a:spcAft>
            </a:pPr>
            <a:endParaRPr lang="en-US" sz="1600" smtClean="0"/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endParaRPr lang="en-US" sz="1600" smtClean="0"/>
          </a:p>
        </p:txBody>
      </p:sp>
      <p:sp>
        <p:nvSpPr>
          <p:cNvPr id="41988" name="Fußzeilenplatzhalt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30333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30333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 smtClean="0"/>
              <a:t>PARAMETER SF3 post-test calculation with ATHLET-CD                GRS              ISTC status meeting, Podolsk, 29 -30 July 2009               </a:t>
            </a:r>
            <a:endParaRPr lang="en-GB" sz="1100" smtClean="0"/>
          </a:p>
        </p:txBody>
      </p:sp>
      <p:sp>
        <p:nvSpPr>
          <p:cNvPr id="41989" name="Foliennummernplatzhalter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C4D13FB-053B-4683-8A9D-22B88608CB40}" type="slidenum">
              <a:rPr lang="de-DE" sz="1200" smtClean="0"/>
              <a:pPr/>
              <a:t>17</a:t>
            </a:fld>
            <a:endParaRPr lang="de-DE" sz="1200" smtClean="0"/>
          </a:p>
        </p:txBody>
      </p:sp>
      <p:pic>
        <p:nvPicPr>
          <p:cNvPr id="41990" name="Grafik 6" descr="po-oxlay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1557338"/>
            <a:ext cx="5418138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828675"/>
            <a:ext cx="8780463" cy="431800"/>
          </a:xfrm>
        </p:spPr>
        <p:txBody>
          <a:bodyPr/>
          <a:lstStyle/>
          <a:p>
            <a:r>
              <a:rPr lang="en-US" smtClean="0"/>
              <a:t> Conclusions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650" y="1547813"/>
            <a:ext cx="9099550" cy="4894262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1600" smtClean="0"/>
              <a:t>Overall thermal behavior is calculated in good agreement with measured temperatures;</a:t>
            </a:r>
            <a:br>
              <a:rPr lang="en-US" sz="1600" smtClean="0"/>
            </a:br>
            <a:r>
              <a:rPr lang="en-US" sz="1600" smtClean="0"/>
              <a:t>temperatures during pre-oxidation phase are generally slightly too high;</a:t>
            </a:r>
            <a:br>
              <a:rPr lang="en-US" sz="1600" smtClean="0"/>
            </a:br>
            <a:r>
              <a:rPr lang="en-US" sz="1600" smtClean="0"/>
              <a:t>the temperature increase during the transient phase is calculated correctly   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1600" smtClean="0"/>
              <a:t>Cooling from the top is simulated very well (with standard data for quench model);</a:t>
            </a:r>
            <a:br>
              <a:rPr lang="en-US" sz="1600" smtClean="0"/>
            </a:br>
            <a:r>
              <a:rPr lang="en-US" sz="1600" smtClean="0"/>
              <a:t>due to too early cooling also from the bottom quenching is finished after 304 s instead of ~400 s;</a:t>
            </a:r>
            <a:br>
              <a:rPr lang="en-US" sz="1600" smtClean="0"/>
            </a:br>
            <a:r>
              <a:rPr lang="en-US" sz="1600" smtClean="0"/>
              <a:t>quenching of maximum temperatures is calculated within the scattering of data  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1600" smtClean="0"/>
              <a:t>Total hydrogen generation is 33.9 g compared to 34.5 g in the experiment (98 %);</a:t>
            </a:r>
            <a:br>
              <a:rPr lang="en-US" sz="1600" smtClean="0"/>
            </a:br>
            <a:r>
              <a:rPr lang="en-US" sz="1600" smtClean="0"/>
              <a:t>the oxidation behavior of the Zr1%Nb claddings can be simulated in good agreement with data with the available oxidation correlations  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1600" smtClean="0"/>
              <a:t>Max. thickness of oxide layer is higher than intended at the end of the pre-oxidation period; </a:t>
            </a:r>
            <a:br>
              <a:rPr lang="en-US" sz="1600" smtClean="0"/>
            </a:br>
            <a:r>
              <a:rPr lang="en-US" sz="1600" smtClean="0"/>
              <a:t>at the end of the calculation a maximum value of 450 µm is reached at 1250 mm bundle height</a:t>
            </a:r>
            <a:br>
              <a:rPr lang="en-US" sz="1600" smtClean="0"/>
            </a:br>
            <a:r>
              <a:rPr lang="en-US" sz="1600" smtClean="0"/>
              <a:t>(data from experiment are not available up to now for comparison) 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1600" smtClean="0"/>
              <a:t>It seems that a lower loss of liquid compared to the test (shroud failure not simulated) results</a:t>
            </a:r>
            <a:br>
              <a:rPr lang="en-US" sz="1600" smtClean="0"/>
            </a:br>
            <a:r>
              <a:rPr lang="en-US" sz="1600" smtClean="0"/>
              <a:t>in a higher accumulation of liquid at the bottom of the bundle; this causes an overestimated cooling from the bottom and therefore a too early total quenching of the bundle 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1600" smtClean="0"/>
              <a:t>It is intended to run further calculations with a better simulation of the liquid mass distribution (liquid loss through shroud, interfacial friction) to get the correct behavior of the lower quench front    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endParaRPr lang="en-US" sz="1600" smtClean="0"/>
          </a:p>
        </p:txBody>
      </p:sp>
      <p:sp>
        <p:nvSpPr>
          <p:cNvPr id="43012" name="Fußzeilenplatzhalt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30333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30333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 smtClean="0"/>
              <a:t>PARAMETER SF3 post-test calculation with ATHLET-CD                GRS              ISTC status meeting, Podolsk, 29 -30 July 2009               </a:t>
            </a:r>
            <a:endParaRPr lang="en-GB" sz="1100" smtClean="0"/>
          </a:p>
        </p:txBody>
      </p:sp>
      <p:sp>
        <p:nvSpPr>
          <p:cNvPr id="43013" name="Foliennummernplatzhalt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6A3AF46-22DF-4FBD-A8D8-3D2040F6349C}" type="slidenum">
              <a:rPr lang="de-DE" sz="1200" smtClean="0"/>
              <a:pPr/>
              <a:t>18</a:t>
            </a:fld>
            <a:endParaRPr lang="de-DE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828675"/>
            <a:ext cx="8780463" cy="431800"/>
          </a:xfrm>
        </p:spPr>
        <p:txBody>
          <a:bodyPr/>
          <a:lstStyle/>
          <a:p>
            <a:r>
              <a:rPr lang="en-US" smtClean="0"/>
              <a:t> Content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" y="1690688"/>
            <a:ext cx="8496300" cy="448945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1200"/>
              </a:spcBef>
            </a:pPr>
            <a:endParaRPr lang="en-US" sz="2000" smtClean="0"/>
          </a:p>
          <a:p>
            <a:pPr>
              <a:lnSpc>
                <a:spcPct val="80000"/>
              </a:lnSpc>
              <a:spcBef>
                <a:spcPts val="2000"/>
              </a:spcBef>
            </a:pPr>
            <a:r>
              <a:rPr lang="en-US" sz="2000" smtClean="0"/>
              <a:t>Conditions of the PARAMETER SF3 experiment and simulation with  ATHLET-CD</a:t>
            </a:r>
          </a:p>
          <a:p>
            <a:pPr>
              <a:lnSpc>
                <a:spcPct val="80000"/>
              </a:lnSpc>
              <a:spcBef>
                <a:spcPts val="2000"/>
              </a:spcBef>
            </a:pPr>
            <a:r>
              <a:rPr lang="en-US" sz="2000" smtClean="0"/>
              <a:t>Input  model and model parameters for post-test  calculation </a:t>
            </a:r>
          </a:p>
          <a:p>
            <a:pPr>
              <a:lnSpc>
                <a:spcPct val="80000"/>
              </a:lnSpc>
              <a:spcBef>
                <a:spcPts val="2000"/>
              </a:spcBef>
            </a:pPr>
            <a:r>
              <a:rPr lang="en-US" sz="2000" smtClean="0"/>
              <a:t>Results of PARAMETER SF3 post-test calculation: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smtClean="0"/>
              <a:t>Temperatures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smtClean="0"/>
              <a:t>Quench front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smtClean="0"/>
              <a:t>Hydrogen generation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smtClean="0"/>
              <a:t>Oxide layer thickness</a:t>
            </a:r>
          </a:p>
          <a:p>
            <a:pPr>
              <a:lnSpc>
                <a:spcPct val="80000"/>
              </a:lnSpc>
              <a:spcBef>
                <a:spcPts val="2000"/>
              </a:spcBef>
            </a:pPr>
            <a:r>
              <a:rPr lang="en-GB" sz="2000" smtClean="0"/>
              <a:t>Conclusions</a:t>
            </a:r>
            <a:endParaRPr lang="en-US" sz="2000" smtClean="0"/>
          </a:p>
          <a:p>
            <a:pPr>
              <a:lnSpc>
                <a:spcPct val="80000"/>
              </a:lnSpc>
              <a:spcBef>
                <a:spcPts val="2000"/>
              </a:spcBef>
            </a:pPr>
            <a:endParaRPr lang="en-US" smtClean="0"/>
          </a:p>
          <a:p>
            <a:pPr>
              <a:lnSpc>
                <a:spcPct val="80000"/>
              </a:lnSpc>
              <a:spcBef>
                <a:spcPts val="2000"/>
              </a:spcBef>
              <a:buFont typeface="Wingdings" pitchFamily="2" charset="2"/>
              <a:buNone/>
            </a:pPr>
            <a:endParaRPr lang="en-US" sz="700" smtClean="0"/>
          </a:p>
          <a:p>
            <a:pPr>
              <a:lnSpc>
                <a:spcPct val="80000"/>
              </a:lnSpc>
              <a:spcBef>
                <a:spcPts val="2000"/>
              </a:spcBef>
            </a:pPr>
            <a:endParaRPr lang="en-US" sz="800" smtClean="0"/>
          </a:p>
          <a:p>
            <a:pPr>
              <a:lnSpc>
                <a:spcPct val="80000"/>
              </a:lnSpc>
              <a:spcBef>
                <a:spcPts val="2000"/>
              </a:spcBef>
            </a:pPr>
            <a:endParaRPr lang="en-US" sz="800" smtClean="0"/>
          </a:p>
          <a:p>
            <a:pPr>
              <a:lnSpc>
                <a:spcPct val="80000"/>
              </a:lnSpc>
              <a:spcBef>
                <a:spcPts val="2000"/>
              </a:spcBef>
              <a:buFont typeface="Wingdings" pitchFamily="2" charset="2"/>
              <a:buNone/>
            </a:pPr>
            <a:r>
              <a:rPr lang="en-US" sz="800" smtClean="0"/>
              <a:t>     </a:t>
            </a:r>
          </a:p>
        </p:txBody>
      </p:sp>
      <p:sp>
        <p:nvSpPr>
          <p:cNvPr id="26628" name="Fußzeilenplatzhalt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30333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30333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 smtClean="0"/>
              <a:t>PARAMETER SF3 post-test calculation with ATHLET-CD                GRS              ISTC status meeting, Podolsk, 29 -30 July 2009               </a:t>
            </a:r>
            <a:endParaRPr lang="en-GB" sz="1100" smtClean="0"/>
          </a:p>
        </p:txBody>
      </p:sp>
      <p:sp>
        <p:nvSpPr>
          <p:cNvPr id="26629" name="Foliennummernplatzhalt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D528603-1009-49C7-B2A8-44A41AF3CA67}" type="slidenum">
              <a:rPr lang="de-DE" sz="1200" smtClean="0"/>
              <a:pPr/>
              <a:t>2</a:t>
            </a:fld>
            <a:endParaRPr lang="de-DE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828675"/>
            <a:ext cx="8780463" cy="431800"/>
          </a:xfrm>
        </p:spPr>
        <p:txBody>
          <a:bodyPr/>
          <a:lstStyle/>
          <a:p>
            <a:r>
              <a:rPr lang="en-US" sz="2000" smtClean="0"/>
              <a:t>Conditions of the PARAMETER SF3 Experiment and Simulation with ATHLET-CD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650" y="1485900"/>
            <a:ext cx="4286250" cy="517525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spcAft>
                <a:spcPct val="20000"/>
              </a:spcAft>
              <a:buFont typeface="Wingdings" pitchFamily="2" charset="2"/>
              <a:buNone/>
            </a:pPr>
            <a:endParaRPr lang="en-US" sz="1000" b="1" smtClean="0"/>
          </a:p>
          <a:p>
            <a:pPr>
              <a:lnSpc>
                <a:spcPct val="8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US" sz="1400" b="1" smtClean="0"/>
              <a:t>Power supply:  </a:t>
            </a:r>
            <a:br>
              <a:rPr lang="en-US" sz="1400" b="1" smtClean="0"/>
            </a:br>
            <a:r>
              <a:rPr lang="en-US" sz="1400" b="1" smtClean="0"/>
              <a:t/>
            </a:r>
            <a:br>
              <a:rPr lang="en-US" sz="1400" b="1" smtClean="0"/>
            </a:br>
            <a:r>
              <a:rPr lang="en-US" sz="1400" smtClean="0"/>
              <a:t>-  preparation phase (0 – 4506 s):  </a:t>
            </a:r>
            <a:br>
              <a:rPr lang="en-US" sz="1400" smtClean="0"/>
            </a:br>
            <a:r>
              <a:rPr lang="en-US" sz="1400" smtClean="0"/>
              <a:t>   heating up to ~500 °C  </a:t>
            </a:r>
            <a:br>
              <a:rPr lang="en-US" sz="1400" smtClean="0"/>
            </a:br>
            <a:r>
              <a:rPr lang="en-US" sz="1400" smtClean="0"/>
              <a:t>   with  ~2.0 kW </a:t>
            </a:r>
            <a:br>
              <a:rPr lang="en-US" sz="1400" smtClean="0"/>
            </a:br>
            <a:r>
              <a:rPr lang="en-US" sz="1400" smtClean="0"/>
              <a:t/>
            </a:r>
            <a:br>
              <a:rPr lang="en-US" sz="1400" smtClean="0"/>
            </a:br>
            <a:r>
              <a:rPr lang="en-US" sz="1400" smtClean="0"/>
              <a:t>-  heat up phase (4506 s – 9760 s): </a:t>
            </a:r>
            <a:br>
              <a:rPr lang="en-US" sz="1400" smtClean="0"/>
            </a:br>
            <a:r>
              <a:rPr lang="en-US" sz="1400" smtClean="0"/>
              <a:t>   stepwise increase of power to ~8 kW</a:t>
            </a:r>
            <a:br>
              <a:rPr lang="en-US" sz="1400" smtClean="0"/>
            </a:br>
            <a:r>
              <a:rPr lang="en-US" sz="1400" smtClean="0"/>
              <a:t>   to heat up bundle to ~1200 °C   </a:t>
            </a:r>
            <a:br>
              <a:rPr lang="en-US" sz="1400" smtClean="0"/>
            </a:br>
            <a:r>
              <a:rPr lang="en-US" sz="1400" smtClean="0"/>
              <a:t/>
            </a:r>
            <a:br>
              <a:rPr lang="en-US" sz="1400" smtClean="0"/>
            </a:br>
            <a:r>
              <a:rPr lang="en-US" sz="1400" smtClean="0"/>
              <a:t>-  pre-oxidation phase (9760 s – 13725 s):</a:t>
            </a:r>
            <a:br>
              <a:rPr lang="en-US" sz="1400" smtClean="0"/>
            </a:br>
            <a:r>
              <a:rPr lang="en-US" sz="1400" smtClean="0"/>
              <a:t>   regulation of power to keep constant </a:t>
            </a:r>
            <a:br>
              <a:rPr lang="en-US" sz="1400" smtClean="0"/>
            </a:br>
            <a:r>
              <a:rPr lang="en-US" sz="1400" smtClean="0"/>
              <a:t>   temperature at T</a:t>
            </a:r>
            <a:r>
              <a:rPr lang="en-US" sz="1400" smtClean="0">
                <a:cs typeface="Arial" charset="0"/>
              </a:rPr>
              <a:t>≈ </a:t>
            </a:r>
            <a:r>
              <a:rPr lang="en-US" sz="1400" smtClean="0"/>
              <a:t>1200 °C </a:t>
            </a:r>
            <a:br>
              <a:rPr lang="en-US" sz="1400" smtClean="0"/>
            </a:br>
            <a:r>
              <a:rPr lang="en-US" sz="1400" smtClean="0"/>
              <a:t>   (power increase to 9.1 kW, T</a:t>
            </a:r>
            <a:r>
              <a:rPr lang="en-US" sz="1400" baseline="-25000" smtClean="0"/>
              <a:t>max</a:t>
            </a:r>
            <a:r>
              <a:rPr lang="en-US" sz="1400" smtClean="0"/>
              <a:t>= 1260 °C) </a:t>
            </a:r>
            <a:br>
              <a:rPr lang="en-US" sz="1400" smtClean="0"/>
            </a:br>
            <a:r>
              <a:rPr lang="en-US" sz="1400" smtClean="0"/>
              <a:t/>
            </a:r>
            <a:br>
              <a:rPr lang="en-US" sz="1400" smtClean="0"/>
            </a:br>
            <a:r>
              <a:rPr lang="en-US" sz="1400" smtClean="0"/>
              <a:t>-  transient phase (13725 s – 14481 s):</a:t>
            </a:r>
            <a:br>
              <a:rPr lang="en-US" sz="1400" smtClean="0"/>
            </a:br>
            <a:r>
              <a:rPr lang="en-US" sz="1400" smtClean="0"/>
              <a:t>   increase of power to ~13 kW to heat up the</a:t>
            </a:r>
            <a:br>
              <a:rPr lang="en-US" sz="1400" smtClean="0"/>
            </a:br>
            <a:r>
              <a:rPr lang="en-US" sz="1400" smtClean="0"/>
              <a:t>   bundle to a max. temperature of T</a:t>
            </a:r>
            <a:r>
              <a:rPr lang="en-US" sz="1400" baseline="-25000" smtClean="0"/>
              <a:t>max</a:t>
            </a:r>
            <a:r>
              <a:rPr lang="en-US" sz="1400" smtClean="0"/>
              <a:t>= 1600 °C</a:t>
            </a:r>
            <a:br>
              <a:rPr lang="en-US" sz="1400" smtClean="0"/>
            </a:br>
            <a:r>
              <a:rPr lang="en-US" sz="1400" smtClean="0"/>
              <a:t>  </a:t>
            </a:r>
            <a:br>
              <a:rPr lang="en-US" sz="1400" smtClean="0"/>
            </a:br>
            <a:r>
              <a:rPr lang="en-US" sz="1400" smtClean="0"/>
              <a:t>-  flooding phase (14486 s – 14960 s):</a:t>
            </a:r>
            <a:br>
              <a:rPr lang="en-US" sz="1400" smtClean="0"/>
            </a:br>
            <a:r>
              <a:rPr lang="en-US" sz="1400" smtClean="0"/>
              <a:t>   power is turned off when T</a:t>
            </a:r>
            <a:r>
              <a:rPr lang="en-US" sz="1400" baseline="-25000" smtClean="0"/>
              <a:t>max</a:t>
            </a:r>
            <a:r>
              <a:rPr lang="en-US" sz="1400" smtClean="0"/>
              <a:t> is reached;</a:t>
            </a:r>
            <a:br>
              <a:rPr lang="en-US" sz="1400" smtClean="0"/>
            </a:br>
            <a:r>
              <a:rPr lang="en-US" sz="1400" smtClean="0"/>
              <a:t>   at the same time quenching is initiated   </a:t>
            </a:r>
          </a:p>
        </p:txBody>
      </p:sp>
      <p:sp>
        <p:nvSpPr>
          <p:cNvPr id="27652" name="Fußzeilenplatzhalter 6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30333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30333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 smtClean="0"/>
              <a:t>PARAMETER SF3 post-test calculation with ATHLET-CD                GRS              ISTC status meeting, Podolsk, 29 -30 July 2009               </a:t>
            </a:r>
            <a:endParaRPr lang="en-GB" sz="1100" smtClean="0"/>
          </a:p>
        </p:txBody>
      </p:sp>
      <p:sp>
        <p:nvSpPr>
          <p:cNvPr id="27653" name="Foliennummernplatzhalter 7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E2489BA-180D-43DA-8346-C1FE742494AD}" type="slidenum">
              <a:rPr lang="de-DE" sz="1200" smtClean="0"/>
              <a:pPr/>
              <a:t>3</a:t>
            </a:fld>
            <a:endParaRPr lang="de-DE" sz="1200" smtClean="0"/>
          </a:p>
        </p:txBody>
      </p:sp>
      <p:pic>
        <p:nvPicPr>
          <p:cNvPr id="27654" name="Grafik 7" descr="po-pow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1957388"/>
            <a:ext cx="52482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828675"/>
            <a:ext cx="8780463" cy="431800"/>
          </a:xfrm>
        </p:spPr>
        <p:txBody>
          <a:bodyPr/>
          <a:lstStyle/>
          <a:p>
            <a:r>
              <a:rPr lang="en-US" sz="2000" smtClean="0"/>
              <a:t>Conditions of the PARAMETER SF3 Experiment and Simulation with ATHLET-CD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650" y="1665288"/>
            <a:ext cx="3841750" cy="4545012"/>
          </a:xfrm>
        </p:spPr>
        <p:txBody>
          <a:bodyPr/>
          <a:lstStyle/>
          <a:p>
            <a:pPr>
              <a:spcBef>
                <a:spcPct val="30000"/>
              </a:spcBef>
              <a:spcAft>
                <a:spcPct val="30000"/>
              </a:spcAft>
            </a:pPr>
            <a:endParaRPr lang="en-US" sz="1600" smtClean="0"/>
          </a:p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en-US" sz="1600" smtClean="0"/>
              <a:t>Argon inlet flow rate:</a:t>
            </a:r>
            <a:br>
              <a:rPr lang="en-US" sz="1600" smtClean="0"/>
            </a:br>
            <a:r>
              <a:rPr lang="en-US" sz="1600" smtClean="0"/>
              <a:t>- start of argon supply corresponding</a:t>
            </a:r>
            <a:br>
              <a:rPr lang="en-US" sz="1600" smtClean="0"/>
            </a:br>
            <a:r>
              <a:rPr lang="en-US" sz="1600" smtClean="0"/>
              <a:t>  to test data at ~500 s</a:t>
            </a:r>
            <a:br>
              <a:rPr lang="en-US" sz="1600" smtClean="0"/>
            </a:br>
            <a:r>
              <a:rPr lang="en-US" sz="1600" smtClean="0"/>
              <a:t>- mass flow 2.0 g/s, T ~400 °C</a:t>
            </a:r>
            <a:br>
              <a:rPr lang="en-US" sz="1600" smtClean="0"/>
            </a:br>
            <a:r>
              <a:rPr lang="en-US" sz="1600" smtClean="0"/>
              <a:t>- switch from bottom to top injection </a:t>
            </a:r>
            <a:br>
              <a:rPr lang="en-US" sz="1600" smtClean="0"/>
            </a:br>
            <a:r>
              <a:rPr lang="en-US" sz="1600" smtClean="0"/>
              <a:t>  at 14550 s, mass flow 2.0 g/s, </a:t>
            </a:r>
            <a:br>
              <a:rPr lang="en-US" sz="1600" smtClean="0"/>
            </a:br>
            <a:r>
              <a:rPr lang="en-US" sz="1600" smtClean="0"/>
              <a:t>  until end of test (t= 15064 s) </a:t>
            </a:r>
          </a:p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en-US" sz="1600" smtClean="0"/>
              <a:t>Steam inlet flow rate: </a:t>
            </a:r>
            <a:br>
              <a:rPr lang="en-US" sz="1600" smtClean="0"/>
            </a:br>
            <a:r>
              <a:rPr lang="en-US" sz="1600" smtClean="0"/>
              <a:t> - start of steam supply at ~2300 s</a:t>
            </a:r>
            <a:br>
              <a:rPr lang="en-US" sz="1600" smtClean="0"/>
            </a:br>
            <a:r>
              <a:rPr lang="en-US" sz="1600" smtClean="0"/>
              <a:t> - mass flow 3.5 g/s, T ~500°C</a:t>
            </a:r>
            <a:br>
              <a:rPr lang="en-US" sz="1600" smtClean="0"/>
            </a:br>
            <a:r>
              <a:rPr lang="en-US" sz="1600" smtClean="0"/>
              <a:t>   until 14470 s </a:t>
            </a:r>
            <a:br>
              <a:rPr lang="en-US" sz="1600" smtClean="0"/>
            </a:br>
            <a:r>
              <a:rPr lang="en-US" sz="1600" smtClean="0"/>
              <a:t>   (before quenching is initiated  </a:t>
            </a:r>
            <a:br>
              <a:rPr lang="en-US" sz="1600" smtClean="0"/>
            </a:br>
            <a:r>
              <a:rPr lang="en-US" sz="1600" smtClean="0"/>
              <a:t>    and power is turned off) 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endParaRPr lang="en-US" sz="1600" smtClean="0"/>
          </a:p>
        </p:txBody>
      </p:sp>
      <p:sp>
        <p:nvSpPr>
          <p:cNvPr id="28676" name="Fußzeilenplatzhalter 6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30333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30333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 smtClean="0"/>
              <a:t>PARAMETER SF3 post-test calculation with ATHLET-CD                GRS              ISTC status meeting, Podolsk, 29 -30 July 2009               </a:t>
            </a:r>
            <a:endParaRPr lang="en-GB" sz="1100" smtClean="0"/>
          </a:p>
        </p:txBody>
      </p:sp>
      <p:sp>
        <p:nvSpPr>
          <p:cNvPr id="28677" name="Foliennummernplatzhalter 7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034E27F-D2A5-46F1-A965-4C1A69330E80}" type="slidenum">
              <a:rPr lang="de-DE" sz="1200" smtClean="0"/>
              <a:pPr/>
              <a:t>4</a:t>
            </a:fld>
            <a:endParaRPr lang="de-DE" sz="1200" smtClean="0"/>
          </a:p>
        </p:txBody>
      </p:sp>
      <p:pic>
        <p:nvPicPr>
          <p:cNvPr id="28678" name="Grafik 7" descr="po-ggasin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88" y="1068388"/>
            <a:ext cx="4237037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Grafik 8" descr="po-tgasin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0" y="4002088"/>
            <a:ext cx="4522788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828675"/>
            <a:ext cx="8780463" cy="431800"/>
          </a:xfrm>
        </p:spPr>
        <p:txBody>
          <a:bodyPr/>
          <a:lstStyle/>
          <a:p>
            <a:r>
              <a:rPr lang="en-US" sz="2000" smtClean="0"/>
              <a:t>Conditions of the PARAMETER SF3 Experiment and Simulation with ATHLET-CD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1688" y="1800225"/>
            <a:ext cx="4108450" cy="498157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Font typeface="Wingdings" pitchFamily="2" charset="2"/>
              <a:buNone/>
            </a:pPr>
            <a:endParaRPr lang="en-US" sz="1600" smtClean="0"/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1600" smtClean="0"/>
              <a:t>Initial liquid level in lower part of test section assumed for calculation:</a:t>
            </a:r>
            <a:br>
              <a:rPr lang="en-US" sz="1600" smtClean="0"/>
            </a:br>
            <a:r>
              <a:rPr lang="en-US" sz="1600" smtClean="0"/>
              <a:t>450 mm below steam / argon inlet,</a:t>
            </a:r>
            <a:br>
              <a:rPr lang="en-US" sz="1600" smtClean="0"/>
            </a:br>
            <a:r>
              <a:rPr lang="en-US" sz="1600" smtClean="0"/>
              <a:t>as shown in /1/, Fig. 5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1600" b="1" smtClean="0"/>
              <a:t>Top flooding </a:t>
            </a:r>
            <a:r>
              <a:rPr lang="en-US" sz="1600" smtClean="0"/>
              <a:t>is</a:t>
            </a:r>
            <a:r>
              <a:rPr lang="en-US" sz="1600" b="1" smtClean="0"/>
              <a:t> </a:t>
            </a:r>
            <a:r>
              <a:rPr lang="en-US" sz="1600" smtClean="0"/>
              <a:t>initiated as soon as T</a:t>
            </a:r>
            <a:r>
              <a:rPr lang="en-US" sz="1600" baseline="-25000" smtClean="0"/>
              <a:t>max</a:t>
            </a:r>
            <a:r>
              <a:rPr lang="en-US" sz="1600" smtClean="0"/>
              <a:t>= 1600 °C is reached </a:t>
            </a:r>
            <a:br>
              <a:rPr lang="en-US" sz="1600" smtClean="0"/>
            </a:br>
            <a:r>
              <a:rPr lang="en-US" sz="1600" smtClean="0"/>
              <a:t>(together with power shut off) </a:t>
            </a:r>
            <a:br>
              <a:rPr lang="en-US" sz="1600" smtClean="0"/>
            </a:br>
            <a:r>
              <a:rPr lang="en-US" sz="1600" smtClean="0"/>
              <a:t>- experiment:  t= 14486 s</a:t>
            </a:r>
            <a:br>
              <a:rPr lang="en-US" sz="1600" smtClean="0"/>
            </a:br>
            <a:r>
              <a:rPr lang="en-US" sz="1600" smtClean="0"/>
              <a:t>- calculation:   t= 14526 s (40 s later)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1600" smtClean="0"/>
              <a:t>Average water flow rate: </a:t>
            </a:r>
            <a:r>
              <a:rPr lang="en-US" sz="1600" b="1" smtClean="0"/>
              <a:t>40 g/s</a:t>
            </a:r>
            <a:endParaRPr lang="en-US" sz="1600" smtClean="0"/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1600" smtClean="0"/>
              <a:t>Water temperature: 25 °C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1600" smtClean="0"/>
              <a:t>Injection is finished 474 s after initiation  </a:t>
            </a:r>
            <a:br>
              <a:rPr lang="en-US" sz="1600" smtClean="0"/>
            </a:br>
            <a:r>
              <a:rPr lang="en-US" sz="1600" smtClean="0"/>
              <a:t>- experiment: t= 14960 s (T&lt; 130 °C)</a:t>
            </a:r>
            <a:br>
              <a:rPr lang="en-US" sz="1600" smtClean="0"/>
            </a:br>
            <a:r>
              <a:rPr lang="en-US" sz="1600" smtClean="0"/>
              <a:t>- calculation:  t= 15000 s (same mass</a:t>
            </a:r>
            <a:br>
              <a:rPr lang="en-US" sz="1600" smtClean="0"/>
            </a:br>
            <a:r>
              <a:rPr lang="en-US" sz="1600" smtClean="0"/>
              <a:t>             of liquid injected as in exp.)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endParaRPr lang="en-US" sz="1600" smtClean="0"/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endParaRPr lang="en-US" sz="1600" smtClean="0"/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Font typeface="Wingdings" pitchFamily="2" charset="2"/>
              <a:buNone/>
            </a:pPr>
            <a:r>
              <a:rPr lang="en-US" sz="1200" smtClean="0"/>
              <a:t>/1/ Protocol of PARAMETER-SF3 Results, 2008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endParaRPr lang="en-US" sz="1600" smtClean="0"/>
          </a:p>
        </p:txBody>
      </p:sp>
      <p:sp>
        <p:nvSpPr>
          <p:cNvPr id="29700" name="Fußzeilenplatzhalter 6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30333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30333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 smtClean="0"/>
              <a:t>PARAMETER SF3 post-test calculation with ATHLET-CD                GRS              ISTC status meeting, Podolsk, 29 -30 July 2009               </a:t>
            </a:r>
            <a:endParaRPr lang="en-GB" sz="1100" smtClean="0"/>
          </a:p>
        </p:txBody>
      </p:sp>
      <p:sp>
        <p:nvSpPr>
          <p:cNvPr id="29701" name="Foliennummernplatzhalter 7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7D3ABD0-DEC1-4F83-BA4B-8F181F5EC1A2}" type="slidenum">
              <a:rPr lang="de-DE" sz="1200" smtClean="0"/>
              <a:pPr/>
              <a:t>5</a:t>
            </a:fld>
            <a:endParaRPr lang="de-DE" sz="1200" smtClean="0"/>
          </a:p>
        </p:txBody>
      </p:sp>
      <p:pic>
        <p:nvPicPr>
          <p:cNvPr id="29702" name="Grafik 7" descr="po-gliqin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446338"/>
            <a:ext cx="4986338" cy="342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828675"/>
            <a:ext cx="8780463" cy="431800"/>
          </a:xfrm>
        </p:spPr>
        <p:txBody>
          <a:bodyPr/>
          <a:lstStyle/>
          <a:p>
            <a:r>
              <a:rPr lang="en-US" sz="2000" smtClean="0"/>
              <a:t>Conditions of the PARAMETER SF3 Experiment and Simulation with ATHLET-CD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650" y="1665288"/>
            <a:ext cx="4108450" cy="522605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Font typeface="Wingdings" pitchFamily="2" charset="2"/>
              <a:buNone/>
            </a:pPr>
            <a:endParaRPr lang="en-US" sz="1600" smtClean="0"/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1600" smtClean="0"/>
              <a:t>Bundle</a:t>
            </a:r>
            <a:r>
              <a:rPr lang="en-US" sz="1600" b="1" smtClean="0"/>
              <a:t> pressure:</a:t>
            </a:r>
            <a:br>
              <a:rPr lang="en-US" sz="1600" b="1" smtClean="0"/>
            </a:br>
            <a:r>
              <a:rPr lang="en-US" sz="1600" smtClean="0"/>
              <a:t>-  1 bar until 500 s</a:t>
            </a:r>
            <a:br>
              <a:rPr lang="en-US" sz="1600" smtClean="0"/>
            </a:br>
            <a:r>
              <a:rPr lang="en-US" sz="1600" smtClean="0"/>
              <a:t>-   increase to 3.5 bar until 1000 s </a:t>
            </a:r>
            <a:br>
              <a:rPr lang="en-US" sz="1600" smtClean="0"/>
            </a:br>
            <a:r>
              <a:rPr lang="en-US" sz="1600" smtClean="0"/>
              <a:t>-   constant boundary condition of </a:t>
            </a:r>
            <a:br>
              <a:rPr lang="en-US" sz="1600" smtClean="0"/>
            </a:br>
            <a:r>
              <a:rPr lang="en-US" sz="1600" smtClean="0"/>
              <a:t>    3.5 bar at outlet  (PHCOROUT) </a:t>
            </a:r>
            <a:br>
              <a:rPr lang="en-US" sz="1600" smtClean="0"/>
            </a:br>
            <a:r>
              <a:rPr lang="en-US" sz="1600" smtClean="0"/>
              <a:t>    until end of calculation </a:t>
            </a:r>
            <a:br>
              <a:rPr lang="en-US" sz="1600" smtClean="0"/>
            </a:br>
            <a:r>
              <a:rPr lang="en-US" sz="1600" smtClean="0"/>
              <a:t>    (no realistic simulation of </a:t>
            </a:r>
            <a:br>
              <a:rPr lang="en-US" sz="1600" smtClean="0"/>
            </a:br>
            <a:r>
              <a:rPr lang="en-US" sz="1600" smtClean="0"/>
              <a:t>    condenser in ATHLET-CD calc.)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1600" smtClean="0"/>
              <a:t>Cooling Jacket water flow rate: 52 g/s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endParaRPr lang="en-US" sz="1600" smtClean="0"/>
          </a:p>
        </p:txBody>
      </p:sp>
      <p:sp>
        <p:nvSpPr>
          <p:cNvPr id="30724" name="Fußzeilenplatzhalter 6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30333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30333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 smtClean="0"/>
              <a:t>PARAMETER SF3 post-test calculation with ATHLET-CD                GRS              ISTC status meeting, Podolsk, 29 -30 July 2009               </a:t>
            </a:r>
            <a:endParaRPr lang="en-GB" sz="1100" smtClean="0"/>
          </a:p>
        </p:txBody>
      </p:sp>
      <p:sp>
        <p:nvSpPr>
          <p:cNvPr id="30725" name="Foliennummernplatzhalter 7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E4D2F4D-773B-45F8-8A69-619944896100}" type="slidenum">
              <a:rPr lang="de-DE" sz="1200" smtClean="0"/>
              <a:pPr/>
              <a:t>6</a:t>
            </a:fld>
            <a:endParaRPr lang="de-DE" sz="1200" smtClean="0"/>
          </a:p>
        </p:txBody>
      </p:sp>
      <p:pic>
        <p:nvPicPr>
          <p:cNvPr id="30726" name="Grafik 8" descr="po-pres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75" y="1125538"/>
            <a:ext cx="4278313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Grafik 6" descr="po-gcjac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4002088"/>
            <a:ext cx="4302125" cy="291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828675"/>
            <a:ext cx="8780463" cy="431800"/>
          </a:xfrm>
        </p:spPr>
        <p:txBody>
          <a:bodyPr/>
          <a:lstStyle/>
          <a:p>
            <a:r>
              <a:rPr lang="en-US" sz="2000" smtClean="0"/>
              <a:t> Input model for PARAMETER calculations with ATHLET-CD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1665288"/>
            <a:ext cx="3509963" cy="490537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GB" sz="1200" smtClean="0"/>
              <a:t>            </a:t>
            </a:r>
            <a:r>
              <a:rPr lang="en-GB" sz="1400" smtClean="0"/>
              <a:t>Flow Channels: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sz="1400" smtClean="0"/>
              <a:t>Central Bundle </a:t>
            </a:r>
            <a:br>
              <a:rPr lang="en-GB" sz="1400" smtClean="0"/>
            </a:br>
            <a:r>
              <a:rPr lang="en-GB" sz="1400" smtClean="0"/>
              <a:t>CORE2             85.7 %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sz="1400" smtClean="0"/>
              <a:t>Outer Bypass </a:t>
            </a:r>
            <a:br>
              <a:rPr lang="en-GB" sz="1400" smtClean="0"/>
            </a:br>
            <a:r>
              <a:rPr lang="en-GB" sz="1400" smtClean="0"/>
              <a:t>CORE3             14.3 %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sz="1400" smtClean="0"/>
              <a:t>Cross connection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sz="1400" smtClean="0"/>
              <a:t>Cooling Jacket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GB" sz="1400" smtClean="0"/>
              <a:t>          Structures: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sz="1400" smtClean="0"/>
              <a:t>Rods (in CORE2):</a:t>
            </a:r>
            <a:br>
              <a:rPr lang="en-GB" sz="1400" smtClean="0"/>
            </a:br>
            <a:r>
              <a:rPr lang="en-GB" sz="1400" smtClean="0"/>
              <a:t>ROD1 (1 unheated  rod)</a:t>
            </a:r>
            <a:br>
              <a:rPr lang="en-GB" sz="1400" smtClean="0"/>
            </a:br>
            <a:r>
              <a:rPr lang="en-GB" sz="1400" smtClean="0"/>
              <a:t>ROD2 (6   heated rods)</a:t>
            </a:r>
            <a:br>
              <a:rPr lang="en-GB" sz="1400" smtClean="0"/>
            </a:br>
            <a:r>
              <a:rPr lang="en-GB" sz="1400" smtClean="0"/>
              <a:t>ROD3 (12 heated rods)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sz="1400" smtClean="0"/>
              <a:t>Grids (6)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sz="1400" smtClean="0"/>
              <a:t>Shroud / Insulation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sz="1400" smtClean="0"/>
              <a:t>Cooling Jacket Wall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sz="1400" smtClean="0"/>
              <a:t>Structures at top of bundle (upper plate, separation sheet)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GB" sz="1400" smtClean="0"/>
              <a:t>Additional features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sz="1400" smtClean="0"/>
              <a:t>Form of OUTPIPE corresponds to steam flow in test 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sz="1400" smtClean="0"/>
              <a:t>Hydraulic diameter in bundle region: 3.8</a:t>
            </a:r>
            <a:r>
              <a:rPr lang="en-GB" sz="1400" smtClean="0">
                <a:cs typeface="Arial" charset="0"/>
              </a:rPr>
              <a:t>·10</a:t>
            </a:r>
            <a:r>
              <a:rPr lang="en-GB" sz="1400" baseline="30000" smtClean="0">
                <a:cs typeface="Arial" charset="0"/>
              </a:rPr>
              <a:t>-3 </a:t>
            </a:r>
            <a:r>
              <a:rPr lang="en-GB" sz="1400" smtClean="0">
                <a:cs typeface="Arial" charset="0"/>
              </a:rPr>
              <a:t>m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</a:pPr>
            <a:endParaRPr lang="en-GB" sz="1400" smtClean="0">
              <a:cs typeface="Arial" charset="0"/>
            </a:endParaRPr>
          </a:p>
        </p:txBody>
      </p:sp>
      <p:pic>
        <p:nvPicPr>
          <p:cNvPr id="31748" name="Picture 4" descr="sf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050" y="1690688"/>
            <a:ext cx="6794500" cy="490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Fußzeilenplatzhalt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30333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30333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 smtClean="0"/>
              <a:t>PARAMETER SF3 post-test calculation with ATHLET-CD                GRS              ISTC status meeting, Podolsk, 29 -30 July 2009               </a:t>
            </a:r>
            <a:endParaRPr lang="en-GB" sz="1100" smtClean="0"/>
          </a:p>
        </p:txBody>
      </p:sp>
      <p:sp>
        <p:nvSpPr>
          <p:cNvPr id="31750" name="Foliennummernplatzhalter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21F9883-C2D8-4EDD-9525-531D69352D82}" type="slidenum">
              <a:rPr lang="de-DE" sz="1200" smtClean="0"/>
              <a:pPr/>
              <a:t>7</a:t>
            </a:fld>
            <a:endParaRPr lang="de-DE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828675"/>
            <a:ext cx="8780463" cy="431800"/>
          </a:xfrm>
        </p:spPr>
        <p:txBody>
          <a:bodyPr/>
          <a:lstStyle/>
          <a:p>
            <a:r>
              <a:rPr lang="en-US" sz="2000" smtClean="0"/>
              <a:t>Model parameters of ATHLET-CD for post-test calculation of SF3 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650" y="1557338"/>
            <a:ext cx="3833813" cy="4652962"/>
          </a:xfrm>
        </p:spPr>
        <p:txBody>
          <a:bodyPr/>
          <a:lstStyle/>
          <a:p>
            <a:pPr>
              <a:spcBef>
                <a:spcPct val="30000"/>
              </a:spcBef>
              <a:spcAft>
                <a:spcPct val="10000"/>
              </a:spcAft>
            </a:pPr>
            <a:endParaRPr lang="de-DE" sz="1600" smtClean="0">
              <a:cs typeface="Arial" charset="0"/>
            </a:endParaRPr>
          </a:p>
          <a:p>
            <a:pPr>
              <a:spcBef>
                <a:spcPct val="30000"/>
              </a:spcBef>
              <a:spcAft>
                <a:spcPct val="10000"/>
              </a:spcAft>
            </a:pPr>
            <a:r>
              <a:rPr lang="en-US" sz="1600" smtClean="0">
                <a:cs typeface="Arial" charset="0"/>
              </a:rPr>
              <a:t>Electrical resistance of electrodes defined corresponding to given temperature dependency of </a:t>
            </a:r>
            <a:br>
              <a:rPr lang="en-US" sz="1600" smtClean="0">
                <a:cs typeface="Arial" charset="0"/>
              </a:rPr>
            </a:br>
            <a:r>
              <a:rPr lang="en-US" sz="1600" smtClean="0">
                <a:cs typeface="Arial" charset="0"/>
              </a:rPr>
              <a:t>Mo, Ta;</a:t>
            </a:r>
            <a:br>
              <a:rPr lang="en-US" sz="1600" smtClean="0">
                <a:cs typeface="Arial" charset="0"/>
              </a:rPr>
            </a:br>
            <a:r>
              <a:rPr lang="en-US" sz="1600" smtClean="0">
                <a:cs typeface="Arial" charset="0"/>
              </a:rPr>
              <a:t>Brass not considered in calculations</a:t>
            </a:r>
            <a:br>
              <a:rPr lang="en-US" sz="1600" smtClean="0">
                <a:cs typeface="Arial" charset="0"/>
              </a:rPr>
            </a:br>
            <a:r>
              <a:rPr lang="en-US" sz="1600" smtClean="0">
                <a:cs typeface="Arial" charset="0"/>
              </a:rPr>
              <a:t>(below / above simulated core region)  </a:t>
            </a:r>
          </a:p>
          <a:p>
            <a:pPr>
              <a:spcBef>
                <a:spcPct val="30000"/>
              </a:spcBef>
              <a:spcAft>
                <a:spcPct val="10000"/>
              </a:spcAft>
            </a:pPr>
            <a:endParaRPr lang="en-US" sz="1600" smtClean="0"/>
          </a:p>
          <a:p>
            <a:pPr>
              <a:spcBef>
                <a:spcPct val="30000"/>
              </a:spcBef>
              <a:spcAft>
                <a:spcPct val="10000"/>
              </a:spcAft>
            </a:pPr>
            <a:r>
              <a:rPr lang="en-US" sz="1600" smtClean="0"/>
              <a:t>External resistance 1 m</a:t>
            </a:r>
            <a:r>
              <a:rPr lang="en-US" sz="1600" smtClean="0">
                <a:cs typeface="Arial" charset="0"/>
              </a:rPr>
              <a:t>Ω/rod, </a:t>
            </a:r>
            <a:br>
              <a:rPr lang="en-US" sz="1600" smtClean="0">
                <a:cs typeface="Arial" charset="0"/>
              </a:rPr>
            </a:br>
            <a:r>
              <a:rPr lang="en-US" sz="1600" smtClean="0">
                <a:cs typeface="Arial" charset="0"/>
              </a:rPr>
              <a:t>increased to </a:t>
            </a:r>
            <a:r>
              <a:rPr lang="en-US" sz="1600" b="1" smtClean="0">
                <a:cs typeface="Arial" charset="0"/>
              </a:rPr>
              <a:t>6 </a:t>
            </a:r>
            <a:r>
              <a:rPr lang="en-US" sz="1600" b="1" smtClean="0"/>
              <a:t>m</a:t>
            </a:r>
            <a:r>
              <a:rPr lang="en-US" sz="1600" b="1" smtClean="0">
                <a:cs typeface="Arial" charset="0"/>
              </a:rPr>
              <a:t>Ω/rod </a:t>
            </a:r>
            <a:r>
              <a:rPr lang="en-US" sz="1600" smtClean="0">
                <a:cs typeface="Arial" charset="0"/>
              </a:rPr>
              <a:t>(t &gt; 13700 s)</a:t>
            </a:r>
            <a:br>
              <a:rPr lang="en-US" sz="1600" smtClean="0">
                <a:cs typeface="Arial" charset="0"/>
              </a:rPr>
            </a:br>
            <a:r>
              <a:rPr lang="en-US" sz="1600" smtClean="0">
                <a:cs typeface="Arial" charset="0"/>
              </a:rPr>
              <a:t>to get the correct thermal behavior during the transient phase </a:t>
            </a:r>
          </a:p>
          <a:p>
            <a:pPr>
              <a:spcBef>
                <a:spcPct val="30000"/>
              </a:spcBef>
              <a:spcAft>
                <a:spcPct val="10000"/>
              </a:spcAft>
            </a:pPr>
            <a:endParaRPr lang="en-US" sz="1600" smtClean="0">
              <a:cs typeface="Arial" charset="0"/>
            </a:endParaRPr>
          </a:p>
          <a:p>
            <a:pPr>
              <a:spcBef>
                <a:spcPct val="30000"/>
              </a:spcBef>
              <a:spcAft>
                <a:spcPct val="10000"/>
              </a:spcAft>
            </a:pPr>
            <a:r>
              <a:rPr lang="en-US" sz="1600" smtClean="0">
                <a:cs typeface="Arial" charset="0"/>
              </a:rPr>
              <a:t>Hydraulic diameter in core region:</a:t>
            </a:r>
            <a:br>
              <a:rPr lang="en-US" sz="1600" smtClean="0">
                <a:cs typeface="Arial" charset="0"/>
              </a:rPr>
            </a:br>
            <a:r>
              <a:rPr lang="en-US" sz="1600" smtClean="0">
                <a:cs typeface="Arial" charset="0"/>
              </a:rPr>
              <a:t>D</a:t>
            </a:r>
            <a:r>
              <a:rPr lang="en-US" sz="1600" baseline="-25000" smtClean="0">
                <a:cs typeface="Arial" charset="0"/>
              </a:rPr>
              <a:t>H</a:t>
            </a:r>
            <a:r>
              <a:rPr lang="en-US" sz="1600" smtClean="0">
                <a:cs typeface="Arial" charset="0"/>
              </a:rPr>
              <a:t>= </a:t>
            </a:r>
            <a:r>
              <a:rPr lang="en-US" sz="1600" smtClean="0"/>
              <a:t>3.8</a:t>
            </a:r>
            <a:r>
              <a:rPr lang="en-US" sz="1600" smtClean="0">
                <a:cs typeface="Arial" charset="0"/>
              </a:rPr>
              <a:t>·10</a:t>
            </a:r>
            <a:r>
              <a:rPr lang="en-US" sz="1600" baseline="30000" smtClean="0">
                <a:cs typeface="Arial" charset="0"/>
              </a:rPr>
              <a:t>-3 </a:t>
            </a:r>
            <a:r>
              <a:rPr lang="en-US" sz="1600" smtClean="0">
                <a:cs typeface="Arial" charset="0"/>
              </a:rPr>
              <a:t>m (= D</a:t>
            </a:r>
            <a:r>
              <a:rPr lang="en-US" sz="1600" baseline="-25000" smtClean="0">
                <a:cs typeface="Arial" charset="0"/>
              </a:rPr>
              <a:t>H</a:t>
            </a:r>
            <a:r>
              <a:rPr lang="en-US" sz="1600" smtClean="0">
                <a:cs typeface="Arial" charset="0"/>
              </a:rPr>
              <a:t> at grid positions)</a:t>
            </a:r>
            <a:br>
              <a:rPr lang="en-US" sz="1600" smtClean="0">
                <a:cs typeface="Arial" charset="0"/>
              </a:rPr>
            </a:br>
            <a:r>
              <a:rPr lang="en-US" sz="1600" smtClean="0">
                <a:cs typeface="Arial" charset="0"/>
              </a:rPr>
              <a:t>as in previous calculations </a:t>
            </a:r>
          </a:p>
          <a:p>
            <a:pPr>
              <a:spcBef>
                <a:spcPct val="30000"/>
              </a:spcBef>
              <a:spcAft>
                <a:spcPct val="10000"/>
              </a:spcAft>
            </a:pPr>
            <a:endParaRPr lang="en-GB" sz="1600" smtClean="0">
              <a:cs typeface="Arial" charset="0"/>
            </a:endParaRPr>
          </a:p>
          <a:p>
            <a:pPr>
              <a:spcBef>
                <a:spcPct val="30000"/>
              </a:spcBef>
              <a:spcAft>
                <a:spcPct val="10000"/>
              </a:spcAft>
            </a:pPr>
            <a:endParaRPr lang="en-GB" sz="1600" smtClean="0">
              <a:cs typeface="Arial" charset="0"/>
            </a:endParaRPr>
          </a:p>
          <a:p>
            <a:pPr>
              <a:spcBef>
                <a:spcPct val="30000"/>
              </a:spcBef>
              <a:spcAft>
                <a:spcPct val="10000"/>
              </a:spcAft>
            </a:pPr>
            <a:endParaRPr lang="el-GR" smtClean="0">
              <a:cs typeface="Arial" charset="0"/>
            </a:endParaRPr>
          </a:p>
          <a:p>
            <a:pPr>
              <a:spcBef>
                <a:spcPct val="30000"/>
              </a:spcBef>
              <a:spcAft>
                <a:spcPct val="10000"/>
              </a:spcAft>
            </a:pPr>
            <a:endParaRPr lang="en-US" smtClean="0"/>
          </a:p>
          <a:p>
            <a:pPr>
              <a:spcBef>
                <a:spcPct val="30000"/>
              </a:spcBef>
              <a:spcAft>
                <a:spcPct val="10000"/>
              </a:spcAft>
            </a:pPr>
            <a:endParaRPr lang="en-US" smtClean="0"/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32772" name="Fußzeilenplatzhalt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30333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30333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 smtClean="0"/>
              <a:t>PARAMETER SF3 post-test calculation with ATHLET-CD                GRS              ISTC status meeting, Podolsk, 29 -30 July 2009               </a:t>
            </a:r>
            <a:endParaRPr lang="en-GB" sz="1100" smtClean="0"/>
          </a:p>
        </p:txBody>
      </p:sp>
      <p:sp>
        <p:nvSpPr>
          <p:cNvPr id="32773" name="Foliennummernplatzhalter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B135972-4F0A-4591-8220-5343DEC8961B}" type="slidenum">
              <a:rPr lang="de-DE" sz="1200" smtClean="0"/>
              <a:pPr/>
              <a:t>8</a:t>
            </a:fld>
            <a:endParaRPr lang="de-DE" sz="1200" smtClean="0"/>
          </a:p>
        </p:txBody>
      </p:sp>
      <p:pic>
        <p:nvPicPr>
          <p:cNvPr id="32774" name="Grafik 6" descr="PP-epresi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0" b="12682"/>
          <a:stretch>
            <a:fillRect/>
          </a:stretch>
        </p:blipFill>
        <p:spPr bwMode="auto">
          <a:xfrm>
            <a:off x="5346700" y="1735138"/>
            <a:ext cx="4570413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Grafik 10" descr="oxidation19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50" y="1868488"/>
            <a:ext cx="4151313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828675"/>
            <a:ext cx="8780463" cy="431800"/>
          </a:xfrm>
        </p:spPr>
        <p:txBody>
          <a:bodyPr/>
          <a:lstStyle/>
          <a:p>
            <a:r>
              <a:rPr lang="en-US" sz="2000" smtClean="0"/>
              <a:t>Model parameters of ATHLET-CD for post-test calculation of SF3 </a:t>
            </a:r>
            <a:br>
              <a:rPr lang="en-US" sz="2000" smtClean="0"/>
            </a:br>
            <a:r>
              <a:rPr lang="en-US" sz="2000" smtClean="0"/>
              <a:t>  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650" y="1514475"/>
            <a:ext cx="4508500" cy="5467350"/>
          </a:xfrm>
        </p:spPr>
        <p:txBody>
          <a:bodyPr/>
          <a:lstStyle/>
          <a:p>
            <a:pPr>
              <a:spcBef>
                <a:spcPct val="30000"/>
              </a:spcBef>
              <a:spcAft>
                <a:spcPct val="10000"/>
              </a:spcAft>
            </a:pPr>
            <a:r>
              <a:rPr lang="en-US" sz="1600" smtClean="0"/>
              <a:t>Cladding oxidation model:</a:t>
            </a:r>
            <a:br>
              <a:rPr lang="en-US" sz="1600" smtClean="0"/>
            </a:br>
            <a:r>
              <a:rPr lang="en-US" sz="1600" smtClean="0"/>
              <a:t>Cathcart / Prater-Courtright </a:t>
            </a:r>
            <a:r>
              <a:rPr lang="en-US" sz="1600" b="1" smtClean="0"/>
              <a:t>(IOXMOD= 15)</a:t>
            </a:r>
            <a:r>
              <a:rPr lang="en-US" sz="1600" smtClean="0"/>
              <a:t> </a:t>
            </a:r>
            <a:br>
              <a:rPr lang="en-US" sz="1600" smtClean="0"/>
            </a:br>
            <a:r>
              <a:rPr lang="en-US" sz="1600" smtClean="0"/>
              <a:t>correlation was used  instead of </a:t>
            </a:r>
            <a:br>
              <a:rPr lang="en-US" sz="1600" smtClean="0"/>
            </a:br>
            <a:r>
              <a:rPr lang="en-US" sz="1600" smtClean="0"/>
              <a:t>Leistikow / Prater-Courtright (IOXMOD= 19) </a:t>
            </a:r>
            <a:br>
              <a:rPr lang="en-US" sz="1600" smtClean="0"/>
            </a:br>
            <a:r>
              <a:rPr lang="en-US" sz="1600" smtClean="0"/>
              <a:t>correlation </a:t>
            </a:r>
            <a:br>
              <a:rPr lang="en-US" sz="1600" smtClean="0"/>
            </a:br>
            <a:r>
              <a:rPr lang="en-US" sz="1600" smtClean="0"/>
              <a:t>(used for post-test correlation of SF2 and </a:t>
            </a:r>
            <a:br>
              <a:rPr lang="en-US" sz="1600" smtClean="0"/>
            </a:br>
            <a:r>
              <a:rPr lang="en-US" sz="1600" smtClean="0"/>
              <a:t>pre-test calculations of  SF3, SF4)</a:t>
            </a:r>
            <a:br>
              <a:rPr lang="en-US" sz="1600" smtClean="0"/>
            </a:br>
            <a:r>
              <a:rPr lang="en-US" sz="1600" smtClean="0"/>
              <a:t>and instead of recommended </a:t>
            </a:r>
            <a:br>
              <a:rPr lang="en-US" sz="1600" smtClean="0"/>
            </a:br>
            <a:r>
              <a:rPr lang="en-US" sz="1600" smtClean="0"/>
              <a:t>Sokolov correlation (IOXMOD = 18)</a:t>
            </a:r>
            <a:br>
              <a:rPr lang="en-US" sz="1600" smtClean="0"/>
            </a:br>
            <a:r>
              <a:rPr lang="en-US" sz="1600" smtClean="0"/>
              <a:t>(WWER: Zr1%Nb)</a:t>
            </a:r>
            <a:br>
              <a:rPr lang="en-US" sz="1600" smtClean="0"/>
            </a:br>
            <a:r>
              <a:rPr lang="en-US" sz="1600" smtClean="0"/>
              <a:t>to get H</a:t>
            </a:r>
            <a:r>
              <a:rPr lang="en-US" sz="1600" baseline="-25000" smtClean="0"/>
              <a:t>2</a:t>
            </a:r>
            <a:r>
              <a:rPr lang="en-US" sz="1600" smtClean="0"/>
              <a:t> mass in better agreement with test data</a:t>
            </a:r>
            <a:br>
              <a:rPr lang="en-US" sz="1600" smtClean="0"/>
            </a:br>
            <a:endParaRPr lang="en-US" sz="1600" smtClean="0"/>
          </a:p>
          <a:p>
            <a:pPr>
              <a:spcBef>
                <a:spcPct val="30000"/>
              </a:spcBef>
              <a:spcAft>
                <a:spcPct val="10000"/>
              </a:spcAft>
            </a:pPr>
            <a:r>
              <a:rPr lang="en-US" sz="1600" smtClean="0"/>
              <a:t>All other options and parameters are the same as used for previous post-test calculation of SF2 and pre-test calculations of SF3, SF4</a:t>
            </a:r>
            <a:br>
              <a:rPr lang="en-US" sz="1600" smtClean="0"/>
            </a:br>
            <a:r>
              <a:rPr lang="en-US" sz="1600" smtClean="0"/>
              <a:t>(e. g. standard values for interfacial friction model, quench model)</a:t>
            </a:r>
          </a:p>
          <a:p>
            <a:pPr>
              <a:spcBef>
                <a:spcPct val="30000"/>
              </a:spcBef>
              <a:spcAft>
                <a:spcPct val="10000"/>
              </a:spcAft>
            </a:pPr>
            <a:endParaRPr lang="en-US" sz="1600" smtClean="0"/>
          </a:p>
          <a:p>
            <a:pPr>
              <a:spcBef>
                <a:spcPct val="30000"/>
              </a:spcBef>
              <a:spcAft>
                <a:spcPct val="10000"/>
              </a:spcAft>
            </a:pPr>
            <a:endParaRPr lang="en-GB" sz="1600" smtClean="0">
              <a:cs typeface="Arial" charset="0"/>
            </a:endParaRPr>
          </a:p>
          <a:p>
            <a:pPr>
              <a:spcBef>
                <a:spcPct val="30000"/>
              </a:spcBef>
              <a:spcAft>
                <a:spcPct val="10000"/>
              </a:spcAft>
            </a:pPr>
            <a:endParaRPr lang="el-GR" sz="1600" smtClean="0">
              <a:cs typeface="Arial" charset="0"/>
            </a:endParaRPr>
          </a:p>
          <a:p>
            <a:pPr>
              <a:spcBef>
                <a:spcPct val="30000"/>
              </a:spcBef>
              <a:spcAft>
                <a:spcPct val="10000"/>
              </a:spcAft>
            </a:pPr>
            <a:endParaRPr lang="en-US" smtClean="0"/>
          </a:p>
          <a:p>
            <a:pPr>
              <a:spcBef>
                <a:spcPct val="30000"/>
              </a:spcBef>
              <a:spcAft>
                <a:spcPct val="10000"/>
              </a:spcAft>
            </a:pPr>
            <a:endParaRPr lang="en-US" smtClean="0"/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33797" name="Fußzeilenplatzhalt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30333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30333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 smtClean="0"/>
              <a:t>PARAMETER SF3 post-test calculation with ATHLET-CD                GRS              ISTC status meeting, Podolsk, 29 -30 July 2009               </a:t>
            </a:r>
            <a:endParaRPr lang="en-GB" sz="1100" smtClean="0"/>
          </a:p>
        </p:txBody>
      </p:sp>
      <p:sp>
        <p:nvSpPr>
          <p:cNvPr id="33798" name="Foliennummernplatzhalter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FC18E35-940D-4E2E-8979-F2BE40327B9F}" type="slidenum">
              <a:rPr lang="de-DE" sz="1200" smtClean="0"/>
              <a:pPr/>
              <a:t>9</a:t>
            </a:fld>
            <a:endParaRPr lang="de-DE" sz="1200" smtClean="0"/>
          </a:p>
        </p:txBody>
      </p:sp>
      <p:sp>
        <p:nvSpPr>
          <p:cNvPr id="33799" name="Line 9"/>
          <p:cNvSpPr>
            <a:spLocks noChangeShapeType="1"/>
          </p:cNvSpPr>
          <p:nvPr/>
        </p:nvSpPr>
        <p:spPr bwMode="auto">
          <a:xfrm>
            <a:off x="6832600" y="5265738"/>
            <a:ext cx="0" cy="269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00" name="Line 10"/>
          <p:cNvSpPr>
            <a:spLocks noChangeShapeType="1"/>
          </p:cNvSpPr>
          <p:nvPr/>
        </p:nvSpPr>
        <p:spPr bwMode="auto">
          <a:xfrm>
            <a:off x="8272463" y="5310188"/>
            <a:ext cx="0" cy="225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01" name="Text Box 11"/>
          <p:cNvSpPr txBox="1">
            <a:spLocks noChangeArrowheads="1"/>
          </p:cNvSpPr>
          <p:nvPr/>
        </p:nvSpPr>
        <p:spPr bwMode="auto">
          <a:xfrm>
            <a:off x="6516688" y="5040313"/>
            <a:ext cx="606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85248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5248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5248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5248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5248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000"/>
              <a:t>1600°C</a:t>
            </a:r>
          </a:p>
        </p:txBody>
      </p:sp>
      <p:sp>
        <p:nvSpPr>
          <p:cNvPr id="33802" name="Text Box 12"/>
          <p:cNvSpPr txBox="1">
            <a:spLocks noChangeArrowheads="1"/>
          </p:cNvSpPr>
          <p:nvPr/>
        </p:nvSpPr>
        <p:spPr bwMode="auto">
          <a:xfrm>
            <a:off x="7956550" y="5086350"/>
            <a:ext cx="606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85248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5248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5248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5248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5248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000"/>
              <a:t>1200°C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S_Folie_quer">
  <a:themeElements>
    <a:clrScheme name="GRS_Folie_quer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RS_Folie_qu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524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524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RS_Folie_quer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S_Folie_qu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S_Folie_quer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S_Folie_quer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S_Folie_quer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S_Folie_quer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S_Folie_quer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664</Words>
  <Application>Microsoft Office PowerPoint</Application>
  <PresentationFormat>Benutzerdefiniert</PresentationFormat>
  <Paragraphs>168</Paragraphs>
  <Slides>18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6" baseType="lpstr">
      <vt:lpstr>Arial</vt:lpstr>
      <vt:lpstr>Wingdings</vt:lpstr>
      <vt:lpstr>Helvetica</vt:lpstr>
      <vt:lpstr>Times New Roman</vt:lpstr>
      <vt:lpstr>Calibri</vt:lpstr>
      <vt:lpstr>GRS_Folie_quer</vt:lpstr>
      <vt:lpstr>Benutzerdefiniertes Design</vt:lpstr>
      <vt:lpstr>Microsoft Word-Dokument</vt:lpstr>
      <vt:lpstr>PowerPoint-Präsentation</vt:lpstr>
      <vt:lpstr> Content </vt:lpstr>
      <vt:lpstr>Conditions of the PARAMETER SF3 Experiment and Simulation with ATHLET-CD </vt:lpstr>
      <vt:lpstr>Conditions of the PARAMETER SF3 Experiment and Simulation with ATHLET-CD </vt:lpstr>
      <vt:lpstr>Conditions of the PARAMETER SF3 Experiment and Simulation with ATHLET-CD </vt:lpstr>
      <vt:lpstr>Conditions of the PARAMETER SF3 Experiment and Simulation with ATHLET-CD </vt:lpstr>
      <vt:lpstr> Input model for PARAMETER calculations with ATHLET-CD </vt:lpstr>
      <vt:lpstr>Model parameters of ATHLET-CD for post-test calculation of SF3  </vt:lpstr>
      <vt:lpstr>Model parameters of ATHLET-CD for post-test calculation of SF3    </vt:lpstr>
      <vt:lpstr>Results of PARAMETER SF3 post-test calculation  </vt:lpstr>
      <vt:lpstr>Results of PARAMETER SF3 post-test calculation   </vt:lpstr>
      <vt:lpstr>Results of PARAMETER SF3 post-test calculation   </vt:lpstr>
      <vt:lpstr>Results of PARAMETER SF3 post-test calculation   </vt:lpstr>
      <vt:lpstr>Results of PARAMETER SF3 post-test calculation   </vt:lpstr>
      <vt:lpstr>Results of PARAMETER SF3 post-test calculation   </vt:lpstr>
      <vt:lpstr>Results of PARAMETER SF3 post-test calculation  </vt:lpstr>
      <vt:lpstr>Results of PARAMETER SF3 post-test calculation  </vt:lpstr>
      <vt:lpstr> Conclusions</vt:lpstr>
    </vt:vector>
  </TitlesOfParts>
  <Company>GRS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Q10-posttest</dc:title>
  <dc:subject>zr/air oxidation model</dc:subject>
  <dc:creator>Bals</dc:creator>
  <dc:description>Schriftart geändert am 07.09.01</dc:description>
  <cp:lastModifiedBy>Peters, Ursula</cp:lastModifiedBy>
  <cp:revision>421</cp:revision>
  <cp:lastPrinted>1997-08-19T11:07:52Z</cp:lastPrinted>
  <dcterms:created xsi:type="dcterms:W3CDTF">2003-03-12T11:01:56Z</dcterms:created>
  <dcterms:modified xsi:type="dcterms:W3CDTF">2012-10-17T15:13:52Z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scription0">
    <vt:lpwstr>PARAMETER SF3 post-test calculation with ATHLET-CD</vt:lpwstr>
  </property>
</Properties>
</file>