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428" r:id="rId3"/>
    <p:sldId id="440" r:id="rId4"/>
    <p:sldId id="443" r:id="rId5"/>
    <p:sldId id="442" r:id="rId6"/>
    <p:sldId id="444" r:id="rId7"/>
    <p:sldId id="459" r:id="rId8"/>
    <p:sldId id="460" r:id="rId9"/>
    <p:sldId id="461" r:id="rId10"/>
    <p:sldId id="462" r:id="rId11"/>
    <p:sldId id="463" r:id="rId12"/>
    <p:sldId id="464" r:id="rId13"/>
    <p:sldId id="458" r:id="rId14"/>
    <p:sldId id="471" r:id="rId15"/>
    <p:sldId id="465" r:id="rId16"/>
    <p:sldId id="470" r:id="rId17"/>
    <p:sldId id="466" r:id="rId18"/>
    <p:sldId id="467" r:id="rId19"/>
    <p:sldId id="469" r:id="rId20"/>
    <p:sldId id="472" r:id="rId21"/>
    <p:sldId id="474" r:id="rId22"/>
    <p:sldId id="473" r:id="rId23"/>
    <p:sldId id="455" r:id="rId24"/>
    <p:sldId id="430" r:id="rId25"/>
  </p:sldIdLst>
  <p:sldSz cx="9144000" cy="6858000" type="screen4x3"/>
  <p:notesSz cx="7099300" cy="10234613"/>
  <p:defaultTextStyle>
    <a:defPPr>
      <a:defRPr lang="de-CH"/>
    </a:defPPr>
    <a:lvl1pPr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5000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DFEFFF"/>
    <a:srgbClr val="9999FF"/>
    <a:srgbClr val="FFFFCC"/>
    <a:srgbClr val="FF00FF"/>
    <a:srgbClr val="007FFF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19" autoAdjust="0"/>
    <p:restoredTop sz="99858" autoAdjust="0"/>
  </p:normalViewPr>
  <p:slideViewPr>
    <p:cSldViewPr>
      <p:cViewPr>
        <p:scale>
          <a:sx n="96" d="100"/>
          <a:sy n="96" d="100"/>
        </p:scale>
        <p:origin x="-1162" y="-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434" y="-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>
            <a:lvl1pPr algn="l"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>
            <a:lvl1pPr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b" anchorCtr="0" compatLnSpc="1">
            <a:prstTxWarp prst="textNoShape">
              <a:avLst/>
            </a:prstTxWarp>
          </a:bodyPr>
          <a:lstStyle>
            <a:lvl1pPr algn="l"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en-GB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816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b" anchorCtr="0" compatLnSpc="1">
            <a:prstTxWarp prst="textNoShape">
              <a:avLst/>
            </a:prstTxWarp>
          </a:bodyPr>
          <a:lstStyle>
            <a:lvl1pPr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fld id="{BAE4804D-7070-4A5C-A6D6-F952BFDCA0C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851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>
            <a:lvl1pPr algn="l"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816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>
            <a:lvl1pPr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2513"/>
            <a:ext cx="520382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b" anchorCtr="0" compatLnSpc="1">
            <a:prstTxWarp prst="textNoShape">
              <a:avLst/>
            </a:prstTxWarp>
          </a:bodyPr>
          <a:lstStyle>
            <a:lvl1pPr algn="l"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endParaRPr lang="de-DE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8162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95" tIns="47647" rIns="95295" bIns="47647" numCol="1" anchor="b" anchorCtr="0" compatLnSpc="1">
            <a:prstTxWarp prst="textNoShape">
              <a:avLst/>
            </a:prstTxWarp>
          </a:bodyPr>
          <a:lstStyle>
            <a:lvl1pPr defTabSz="952500">
              <a:spcBef>
                <a:spcPct val="0"/>
              </a:spcBef>
              <a:defRPr sz="1300" baseline="30000">
                <a:latin typeface="Times" pitchFamily="18" charset="0"/>
              </a:defRPr>
            </a:lvl1pPr>
          </a:lstStyle>
          <a:p>
            <a:fld id="{09E6FF2A-ED4D-45F0-8B43-3DB6CA44AE7F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4710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B496E-CB34-4FE2-AE85-4730707F0ADD}" type="slidenum">
              <a:rPr lang="de-DE"/>
              <a:pPr/>
              <a:t>1</a:t>
            </a:fld>
            <a:endParaRPr lang="de-DE"/>
          </a:p>
        </p:txBody>
      </p:sp>
      <p:sp>
        <p:nvSpPr>
          <p:cNvPr id="166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B4FBFC-3FFA-4E73-B1FF-E9D5FBC4D641}" type="slidenum">
              <a:rPr lang="de-DE"/>
              <a:pPr/>
              <a:t>2</a:t>
            </a:fld>
            <a:endParaRPr lang="de-DE"/>
          </a:p>
        </p:txBody>
      </p:sp>
      <p:sp>
        <p:nvSpPr>
          <p:cNvPr id="650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01841-35E4-4A97-9036-E8BACD13915D}" type="slidenum">
              <a:rPr lang="de-DE"/>
              <a:pPr/>
              <a:t>3</a:t>
            </a:fld>
            <a:endParaRPr lang="de-DE"/>
          </a:p>
        </p:txBody>
      </p:sp>
      <p:sp>
        <p:nvSpPr>
          <p:cNvPr id="67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09A114-F9E4-4A38-892E-48791E7DB8BE}" type="slidenum">
              <a:rPr lang="de-DE"/>
              <a:pPr/>
              <a:t>4</a:t>
            </a:fld>
            <a:endParaRPr lang="de-DE"/>
          </a:p>
        </p:txBody>
      </p:sp>
      <p:sp>
        <p:nvSpPr>
          <p:cNvPr id="68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1C00B-A882-4F45-9AA9-227A97C2436D}" type="slidenum">
              <a:rPr lang="de-DE"/>
              <a:pPr/>
              <a:t>5</a:t>
            </a:fld>
            <a:endParaRPr lang="de-DE"/>
          </a:p>
        </p:txBody>
      </p:sp>
      <p:sp>
        <p:nvSpPr>
          <p:cNvPr id="67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E2E476-9F1A-40C2-A026-992FD404A4EC}" type="slidenum">
              <a:rPr lang="de-DE"/>
              <a:pPr/>
              <a:t>16</a:t>
            </a:fld>
            <a:endParaRPr lang="de-DE"/>
          </a:p>
        </p:txBody>
      </p:sp>
      <p:sp>
        <p:nvSpPr>
          <p:cNvPr id="71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E4DD61-1D69-49D5-8EDF-7D7C856126C0}" type="slidenum">
              <a:rPr lang="de-DE"/>
              <a:pPr/>
              <a:t>23</a:t>
            </a:fld>
            <a:endParaRPr lang="de-DE"/>
          </a:p>
        </p:txBody>
      </p:sp>
      <p:sp>
        <p:nvSpPr>
          <p:cNvPr id="70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D159BB-8007-42A1-88DA-369735D92ED7}" type="slidenum">
              <a:rPr lang="de-DE"/>
              <a:pPr/>
              <a:t>24</a:t>
            </a:fld>
            <a:endParaRPr lang="de-DE"/>
          </a:p>
        </p:txBody>
      </p:sp>
      <p:sp>
        <p:nvSpPr>
          <p:cNvPr id="6533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66" name="Rectangle 14"/>
          <p:cNvSpPr>
            <a:spLocks noChangeArrowheads="1"/>
          </p:cNvSpPr>
          <p:nvPr/>
        </p:nvSpPr>
        <p:spPr bwMode="auto">
          <a:xfrm>
            <a:off x="152400" y="1196975"/>
            <a:ext cx="8839200" cy="5191125"/>
          </a:xfrm>
          <a:prstGeom prst="rect">
            <a:avLst/>
          </a:prstGeom>
          <a:solidFill>
            <a:srgbClr val="B3D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474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B3D9FF">
                    <a:alpha val="50000"/>
                  </a:srgbClr>
                </a:solidFill>
              </a14:hiddenFill>
            </a:ext>
          </a:extLst>
        </p:spPr>
        <p:txBody>
          <a:bodyPr lIns="0" tIns="0" rIns="0" bIns="0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Autor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895600"/>
            <a:ext cx="8534400" cy="6858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noProof="0" smtClean="0"/>
              <a:t>Titel</a:t>
            </a:r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>
            <a:off x="152400" y="762000"/>
            <a:ext cx="88392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152400" y="6400800"/>
            <a:ext cx="88392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5940425" y="6453188"/>
            <a:ext cx="28797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sz="1000">
                <a:latin typeface="Arial Narrow" pitchFamily="34" charset="0"/>
              </a:rPr>
              <a:t>J. Birchley   </a:t>
            </a:r>
            <a:fld id="{08058FC9-0F39-4768-8A3B-4F8F3A6B9D9F}" type="slidenum">
              <a:rPr lang="de-DE" sz="1000">
                <a:latin typeface="Arial Narrow" pitchFamily="34" charset="0"/>
              </a:rPr>
              <a:pPr/>
              <a:t>‹Nr.›</a:t>
            </a:fld>
            <a:endParaRPr lang="de-DE" sz="1000">
              <a:latin typeface="Arial Narrow" pitchFamily="34" charset="0"/>
            </a:endParaRPr>
          </a:p>
        </p:txBody>
      </p:sp>
      <p:pic>
        <p:nvPicPr>
          <p:cNvPr id="15155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47" t="43604" r="25964" b="42442"/>
          <a:stretch>
            <a:fillRect/>
          </a:stretch>
        </p:blipFill>
        <p:spPr bwMode="auto">
          <a:xfrm>
            <a:off x="228600" y="76200"/>
            <a:ext cx="1447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6986588" y="214313"/>
            <a:ext cx="18843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/>
            <a:r>
              <a:rPr lang="en-US" sz="1000" b="1">
                <a:latin typeface="Arial Narrow" pitchFamily="34" charset="0"/>
              </a:rPr>
              <a:t>Laboratory for Thermal Hydraulics</a:t>
            </a:r>
            <a:br>
              <a:rPr lang="en-US" sz="1000" b="1">
                <a:latin typeface="Arial Narrow" pitchFamily="34" charset="0"/>
              </a:rPr>
            </a:br>
            <a:r>
              <a:rPr lang="en-US" sz="1000" b="1">
                <a:latin typeface="Arial Narrow" pitchFamily="34" charset="0"/>
              </a:rPr>
              <a:t>Nuclear Energy and Safety</a:t>
            </a:r>
          </a:p>
          <a:p>
            <a:pPr algn="r"/>
            <a:endParaRPr lang="en-US" sz="1200">
              <a:latin typeface="Arial Narrow" pitchFamily="34" charset="0"/>
            </a:endParaRP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250825" y="6453188"/>
            <a:ext cx="3816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1000">
                <a:latin typeface="Arial Narrow" pitchFamily="34" charset="0"/>
              </a:rPr>
              <a:t>PARAMETER Meeting, Podolsk, Russia, 29 July 2009</a:t>
            </a:r>
            <a:endParaRPr lang="en-GB" sz="1000">
              <a:latin typeface="Arial Narrow" pitchFamily="34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0542724"/>
      </p:ext>
    </p:extLst>
  </p:cSld>
  <p:clrMapOvr>
    <a:masterClrMapping/>
  </p:clrMapOvr>
  <p:transition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836613"/>
            <a:ext cx="2133600" cy="54324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836613"/>
            <a:ext cx="6248400" cy="54324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795919"/>
      </p:ext>
    </p:extLst>
  </p:cSld>
  <p:clrMapOvr>
    <a:masterClrMapping/>
  </p:clrMapOvr>
  <p:transition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304800" y="836613"/>
            <a:ext cx="8534400" cy="54324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804037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2879842"/>
      </p:ext>
    </p:extLst>
  </p:cSld>
  <p:clrMapOvr>
    <a:masterClrMapping/>
  </p:clrMapOvr>
  <p:transition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98275808"/>
      </p:ext>
    </p:extLst>
  </p:cSld>
  <p:clrMapOvr>
    <a:masterClrMapping/>
  </p:clrMapOvr>
  <p:transition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73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099204"/>
      </p:ext>
    </p:extLst>
  </p:cSld>
  <p:clrMapOvr>
    <a:masterClrMapping/>
  </p:clrMapOvr>
  <p:transition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581782"/>
      </p:ext>
    </p:extLst>
  </p:cSld>
  <p:clrMapOvr>
    <a:masterClrMapping/>
  </p:clrMapOvr>
  <p:transition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2992958"/>
      </p:ext>
    </p:extLst>
  </p:cSld>
  <p:clrMapOvr>
    <a:masterClrMapping/>
  </p:clrMapOvr>
  <p:transition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980879"/>
      </p:ext>
    </p:extLst>
  </p:cSld>
  <p:clrMapOvr>
    <a:masterClrMapping/>
  </p:clrMapOvr>
  <p:transition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46518776"/>
      </p:ext>
    </p:extLst>
  </p:cSld>
  <p:clrMapOvr>
    <a:masterClrMapping/>
  </p:clrMapOvr>
  <p:transition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9915756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73638"/>
          </a:xfrm>
          <a:prstGeom prst="rect">
            <a:avLst/>
          </a:prstGeom>
          <a:solidFill>
            <a:srgbClr val="DFE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62000" tIns="226800" rIns="162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 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836613"/>
            <a:ext cx="77962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C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Mastertitelformat bearbeiten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04800" y="762000"/>
            <a:ext cx="85344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04800" y="6400800"/>
            <a:ext cx="8534400" cy="0"/>
          </a:xfrm>
          <a:prstGeom prst="line">
            <a:avLst/>
          </a:prstGeom>
          <a:noFill/>
          <a:ln w="25400">
            <a:solidFill>
              <a:srgbClr val="008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59" name="Text Box 35"/>
          <p:cNvSpPr txBox="1">
            <a:spLocks noChangeArrowheads="1"/>
          </p:cNvSpPr>
          <p:nvPr userDrawn="1"/>
        </p:nvSpPr>
        <p:spPr bwMode="auto">
          <a:xfrm>
            <a:off x="2362200" y="6461125"/>
            <a:ext cx="65532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000">
                <a:latin typeface="Arial Narrow" pitchFamily="34" charset="0"/>
              </a:rPr>
              <a:t>J. Birchley      </a:t>
            </a:r>
            <a:fld id="{EEB8EC13-0D48-4200-9D5E-23BF6976FA1C}" type="slidenum">
              <a:rPr lang="de-DE" sz="1000">
                <a:latin typeface="Arial Narrow" pitchFamily="34" charset="0"/>
              </a:rPr>
              <a:pPr/>
              <a:t>‹Nr.›</a:t>
            </a:fld>
            <a:endParaRPr lang="de-DE" sz="1000">
              <a:latin typeface="Arial Narrow" pitchFamily="34" charset="0"/>
            </a:endParaRPr>
          </a:p>
          <a:p>
            <a:endParaRPr lang="de-DE" sz="1000">
              <a:latin typeface="Arial Narrow" pitchFamily="34" charset="0"/>
            </a:endParaRPr>
          </a:p>
        </p:txBody>
      </p:sp>
      <p:pic>
        <p:nvPicPr>
          <p:cNvPr id="1061" name="Picture 3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47" t="43604" r="25964" b="42442"/>
          <a:stretch>
            <a:fillRect/>
          </a:stretch>
        </p:blipFill>
        <p:spPr bwMode="auto">
          <a:xfrm>
            <a:off x="228600" y="76200"/>
            <a:ext cx="14478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2" name="Text Box 38"/>
          <p:cNvSpPr txBox="1">
            <a:spLocks noChangeArrowheads="1"/>
          </p:cNvSpPr>
          <p:nvPr/>
        </p:nvSpPr>
        <p:spPr bwMode="auto">
          <a:xfrm>
            <a:off x="6986588" y="214313"/>
            <a:ext cx="1884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000" b="1">
                <a:latin typeface="Arial Narrow" pitchFamily="34" charset="0"/>
              </a:rPr>
              <a:t>Laboratory for Thermal Hydraulics</a:t>
            </a:r>
            <a:br>
              <a:rPr lang="en-US" sz="1000" b="1">
                <a:latin typeface="Arial Narrow" pitchFamily="34" charset="0"/>
              </a:rPr>
            </a:br>
            <a:r>
              <a:rPr lang="en-US" sz="1000" b="1">
                <a:latin typeface="Arial Narrow" pitchFamily="34" charset="0"/>
              </a:rPr>
              <a:t>Nuclear Energy and Safety</a:t>
            </a:r>
          </a:p>
        </p:txBody>
      </p:sp>
      <p:sp>
        <p:nvSpPr>
          <p:cNvPr id="1063" name="Text Box 39"/>
          <p:cNvSpPr txBox="1">
            <a:spLocks noChangeArrowheads="1"/>
          </p:cNvSpPr>
          <p:nvPr/>
        </p:nvSpPr>
        <p:spPr bwMode="auto">
          <a:xfrm>
            <a:off x="250825" y="6453188"/>
            <a:ext cx="36734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en-US" sz="1000"/>
              <a:t>15</a:t>
            </a:r>
            <a:r>
              <a:rPr lang="en-US" sz="1000" baseline="30000"/>
              <a:t>th</a:t>
            </a:r>
            <a:r>
              <a:rPr lang="en-US" sz="1000"/>
              <a:t> Meeting of CEG-SAM, 10-12</a:t>
            </a:r>
            <a:r>
              <a:rPr lang="en-US" sz="1000" baseline="30000"/>
              <a:t>th</a:t>
            </a:r>
            <a:r>
              <a:rPr lang="en-US" sz="1000"/>
              <a:t> March 2009</a:t>
            </a:r>
            <a:endParaRPr lang="en-GB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cover dir="r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9pPr>
    </p:titleStyle>
    <p:bodyStyle>
      <a:lvl1pPr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accent2"/>
        </a:buClr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90500" algn="l" rtl="0" fontAlgn="base">
        <a:lnSpc>
          <a:spcPct val="110000"/>
        </a:lnSpc>
        <a:spcBef>
          <a:spcPct val="4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100">
          <a:solidFill>
            <a:schemeClr val="tx1"/>
          </a:solidFill>
          <a:latin typeface="+mn-lt"/>
        </a:defRPr>
      </a:lvl2pPr>
      <a:lvl3pPr marL="762000" indent="-190500" algn="l" rtl="0" fontAlgn="base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Ø"/>
        <a:defRPr sz="2100">
          <a:solidFill>
            <a:schemeClr val="tx1"/>
          </a:solidFill>
          <a:latin typeface="+mn-lt"/>
        </a:defRPr>
      </a:lvl3pPr>
      <a:lvl4pPr marL="11430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4pPr>
      <a:lvl5pPr marL="15240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5pPr>
      <a:lvl6pPr marL="19812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6pPr>
      <a:lvl7pPr marL="24384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7pPr>
      <a:lvl8pPr marL="28956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8pPr>
      <a:lvl9pPr marL="3352800" indent="-190500" algn="l" rtl="0" fontAlgn="base">
        <a:lnSpc>
          <a:spcPct val="110000"/>
        </a:lnSpc>
        <a:spcBef>
          <a:spcPct val="0"/>
        </a:spcBef>
        <a:spcAft>
          <a:spcPct val="0"/>
        </a:spcAft>
        <a:buChar char="-"/>
        <a:defRPr sz="21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611188" y="3716338"/>
            <a:ext cx="7993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CH" sz="2200" b="1">
                <a:solidFill>
                  <a:schemeClr val="accent2"/>
                </a:solidFill>
                <a:latin typeface="Arial" charset="0"/>
              </a:rPr>
              <a:t>Jon Birchley, PSI</a:t>
            </a:r>
            <a:endParaRPr lang="en-GB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533400" y="4648200"/>
            <a:ext cx="8229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200" b="1">
                <a:solidFill>
                  <a:schemeClr val="accent2"/>
                </a:solidFill>
                <a:latin typeface="Arial" charset="0"/>
              </a:rPr>
              <a:t>PARAMETER Meeting</a:t>
            </a:r>
            <a:endParaRPr lang="en-GB" sz="2200" b="1">
              <a:solidFill>
                <a:schemeClr val="accent2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en-GB" sz="2200" b="1">
                <a:solidFill>
                  <a:schemeClr val="accent2"/>
                </a:solidFill>
                <a:latin typeface="Arial" charset="0"/>
              </a:rPr>
              <a:t>29th July 2009</a:t>
            </a:r>
          </a:p>
          <a:p>
            <a:pPr algn="ctr">
              <a:spcBef>
                <a:spcPct val="50000"/>
              </a:spcBef>
            </a:pPr>
            <a:r>
              <a:rPr lang="en-GB" sz="2200" b="1">
                <a:solidFill>
                  <a:schemeClr val="accent2"/>
                </a:solidFill>
                <a:latin typeface="Arial" charset="0"/>
              </a:rPr>
              <a:t>Podolsk, Russia</a:t>
            </a:r>
          </a:p>
        </p:txBody>
      </p:sp>
      <p:sp>
        <p:nvSpPr>
          <p:cNvPr id="157716" name="Rectangle 20"/>
          <p:cNvSpPr>
            <a:spLocks noChangeArrowheads="1"/>
          </p:cNvSpPr>
          <p:nvPr/>
        </p:nvSpPr>
        <p:spPr bwMode="auto">
          <a:xfrm>
            <a:off x="611188" y="1773238"/>
            <a:ext cx="8005762" cy="15843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7718" name="Text Box 22"/>
          <p:cNvSpPr txBox="1">
            <a:spLocks noChangeArrowheads="1"/>
          </p:cNvSpPr>
          <p:nvPr/>
        </p:nvSpPr>
        <p:spPr bwMode="auto">
          <a:xfrm>
            <a:off x="755650" y="2133600"/>
            <a:ext cx="7777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  <a:latin typeface="Arial" charset="0"/>
              </a:rPr>
              <a:t>PARAMETER SF3 first post-test calculation</a:t>
            </a:r>
            <a:endParaRPr lang="en-GB" sz="1000">
              <a:latin typeface="Arial Narrow" pitchFamily="34" charset="0"/>
            </a:endParaRP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5264150" y="17732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571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7145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286000" algn="l" defTabSz="762000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GB" b="1">
              <a:latin typeface="Comic Sans MS" pitchFamily="66" charset="0"/>
            </a:endParaRPr>
          </a:p>
        </p:txBody>
      </p:sp>
      <p:pic>
        <p:nvPicPr>
          <p:cNvPr id="457737" name="Picture 9" descr="logo5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22250"/>
            <a:ext cx="1511300" cy="32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7738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115888"/>
            <a:ext cx="742950" cy="590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Text Box 2"/>
          <p:cNvSpPr txBox="1">
            <a:spLocks noChangeArrowheads="1"/>
          </p:cNvSpPr>
          <p:nvPr/>
        </p:nvSpPr>
        <p:spPr bwMode="auto">
          <a:xfrm>
            <a:off x="1763713" y="188913"/>
            <a:ext cx="4967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bundle temperatures - upper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07589" name="Picture 5" descr="WRe-tc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" t="13268" r="10048" b="7217"/>
          <a:stretch>
            <a:fillRect/>
          </a:stretch>
        </p:blipFill>
        <p:spPr>
          <a:xfrm>
            <a:off x="827088" y="981075"/>
            <a:ext cx="7488237" cy="5283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Text Box 2"/>
          <p:cNvSpPr txBox="1">
            <a:spLocks noChangeArrowheads="1"/>
          </p:cNvSpPr>
          <p:nvPr/>
        </p:nvSpPr>
        <p:spPr bwMode="auto">
          <a:xfrm>
            <a:off x="1547813" y="188913"/>
            <a:ext cx="5472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reflood – lower (no CCFL model)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08613" name="Picture 5" descr="ChAl-tcref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t="13268" r="15341" b="7217"/>
          <a:stretch>
            <a:fillRect/>
          </a:stretch>
        </p:blipFill>
        <p:spPr>
          <a:xfrm>
            <a:off x="539750" y="1027113"/>
            <a:ext cx="7777163" cy="5302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Text Box 2"/>
          <p:cNvSpPr txBox="1">
            <a:spLocks noChangeArrowheads="1"/>
          </p:cNvSpPr>
          <p:nvPr/>
        </p:nvSpPr>
        <p:spPr bwMode="auto">
          <a:xfrm>
            <a:off x="1547813" y="188913"/>
            <a:ext cx="54721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reflood – upper (no CCFL model)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09637" name="Picture 5" descr="WRe-tcref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" t="11923" r="14392" b="7217"/>
          <a:stretch>
            <a:fillRect/>
          </a:stretch>
        </p:blipFill>
        <p:spPr>
          <a:xfrm>
            <a:off x="684213" y="935038"/>
            <a:ext cx="7632700" cy="5289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3493" name="Picture 5" descr="refill1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" t="13268" r="15341" b="7217"/>
          <a:stretch>
            <a:fillRect/>
          </a:stretch>
        </p:blipFill>
        <p:spPr>
          <a:xfrm>
            <a:off x="755650" y="1109663"/>
            <a:ext cx="7488238" cy="51641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3494" name="Text Box 6"/>
          <p:cNvSpPr txBox="1">
            <a:spLocks noChangeArrowheads="1"/>
          </p:cNvSpPr>
          <p:nvPr/>
        </p:nvSpPr>
        <p:spPr bwMode="auto">
          <a:xfrm>
            <a:off x="1908175" y="188913"/>
            <a:ext cx="4608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quench (no CCFL model)</a:t>
            </a:r>
            <a:endParaRPr lang="en-US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9" name="Text Box 3"/>
          <p:cNvSpPr txBox="1">
            <a:spLocks noChangeArrowheads="1"/>
          </p:cNvSpPr>
          <p:nvPr/>
        </p:nvSpPr>
        <p:spPr bwMode="auto">
          <a:xfrm>
            <a:off x="1692275" y="188913"/>
            <a:ext cx="5040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bundle refill (no CCFL model)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20901" name="Picture 5" descr="refill2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" t="13268" r="14392" b="7217"/>
          <a:stretch>
            <a:fillRect/>
          </a:stretch>
        </p:blipFill>
        <p:spPr>
          <a:xfrm>
            <a:off x="611188" y="1052513"/>
            <a:ext cx="7561262" cy="5213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3" name="Text Box 3"/>
          <p:cNvSpPr txBox="1">
            <a:spLocks noChangeArrowheads="1"/>
          </p:cNvSpPr>
          <p:nvPr/>
        </p:nvSpPr>
        <p:spPr bwMode="auto">
          <a:xfrm>
            <a:off x="1763713" y="188913"/>
            <a:ext cx="518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bundle exit velocities (no CCFL)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11685" name="Picture 5" descr="ccf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" t="13268" r="15341" b="7217"/>
          <a:stretch>
            <a:fillRect/>
          </a:stretch>
        </p:blipFill>
        <p:spPr>
          <a:xfrm>
            <a:off x="755650" y="954088"/>
            <a:ext cx="7704138" cy="5373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1688" name="Text Box 8"/>
          <p:cNvSpPr txBox="1">
            <a:spLocks noChangeArrowheads="1"/>
          </p:cNvSpPr>
          <p:nvPr/>
        </p:nvSpPr>
        <p:spPr bwMode="auto">
          <a:xfrm>
            <a:off x="5559425" y="4071938"/>
            <a:ext cx="1460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1689" name="Text Box 9"/>
          <p:cNvSpPr txBox="1">
            <a:spLocks noChangeArrowheads="1"/>
          </p:cNvSpPr>
          <p:nvPr/>
        </p:nvSpPr>
        <p:spPr bwMode="auto">
          <a:xfrm>
            <a:off x="5580063" y="1700213"/>
            <a:ext cx="160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CH" sz="1200" b="1">
                <a:latin typeface="Times New Roman" pitchFamily="18" charset="0"/>
              </a:rPr>
              <a:t>CCFL model needed?</a:t>
            </a:r>
            <a:endParaRPr lang="en-US" sz="1200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718851" name="Text Box 3"/>
          <p:cNvSpPr txBox="1">
            <a:spLocks noChangeArrowheads="1"/>
          </p:cNvSpPr>
          <p:nvPr/>
        </p:nvSpPr>
        <p:spPr bwMode="auto">
          <a:xfrm>
            <a:off x="1835150" y="188913"/>
            <a:ext cx="489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b="1">
                <a:solidFill>
                  <a:schemeClr val="accent2"/>
                </a:solidFill>
              </a:rPr>
              <a:t>Counter-current flow limitation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718852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493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Baseline case used “standard” RELAP5 interphase drag 	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annular-mist model allows liquid penetration during injection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bundle refills and quenches bottom-up, contrary to experiment</a:t>
            </a:r>
          </a:p>
          <a:p>
            <a:pPr lvl="1" algn="l">
              <a:spcBef>
                <a:spcPct val="6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G. B. Wallis says “no way water could penetrate so easily 	through the bundle with all that steam flowing”</a:t>
            </a:r>
            <a:r>
              <a:rPr lang="de-CH">
                <a:solidFill>
                  <a:schemeClr val="accent2"/>
                </a:solidFill>
              </a:rPr>
              <a:t>		</a:t>
            </a:r>
            <a:endParaRPr lang="en-US">
              <a:solidFill>
                <a:schemeClr val="accent2"/>
              </a:solidFill>
            </a:endParaRPr>
          </a:p>
          <a:p>
            <a:pPr lvl="1" algn="l">
              <a:spcBef>
                <a:spcPct val="6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Introduce Wallis CCFL correlations 	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No, Lee, Song (Nucl. Engrg. Tech. </a:t>
            </a:r>
            <a:r>
              <a:rPr lang="en-US" sz="1800" b="1">
                <a:solidFill>
                  <a:schemeClr val="accent2"/>
                </a:solidFill>
              </a:rPr>
              <a:t>37</a:t>
            </a:r>
            <a:r>
              <a:rPr lang="en-US" sz="1800">
                <a:solidFill>
                  <a:schemeClr val="accent2"/>
                </a:solidFill>
              </a:rPr>
              <a:t> (6) 557-564, (2005))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 sz="1800">
                <a:solidFill>
                  <a:schemeClr val="accent2"/>
                </a:solidFill>
              </a:rPr>
              <a:t>	-  aimed at top injection; CCFL at upper core support plate</a:t>
            </a:r>
            <a:endParaRPr lang="en-US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	j</a:t>
            </a:r>
            <a:r>
              <a:rPr lang="en-US" sz="1800" baseline="-25000">
                <a:solidFill>
                  <a:schemeClr val="accent2"/>
                </a:solidFill>
              </a:rPr>
              <a:t>g</a:t>
            </a:r>
            <a:r>
              <a:rPr lang="en-US" sz="1800" baseline="30000">
                <a:solidFill>
                  <a:schemeClr val="accent2"/>
                </a:solidFill>
              </a:rPr>
              <a:t>*1/2</a:t>
            </a:r>
            <a:r>
              <a:rPr lang="en-US" sz="1800">
                <a:solidFill>
                  <a:schemeClr val="accent2"/>
                </a:solidFill>
              </a:rPr>
              <a:t>  + 1.22 j</a:t>
            </a:r>
            <a:r>
              <a:rPr lang="en-US" sz="1800" baseline="-25000">
                <a:solidFill>
                  <a:schemeClr val="accent2"/>
                </a:solidFill>
              </a:rPr>
              <a:t>l</a:t>
            </a:r>
            <a:r>
              <a:rPr lang="en-US" sz="1800" baseline="30000">
                <a:solidFill>
                  <a:schemeClr val="accent2"/>
                </a:solidFill>
              </a:rPr>
              <a:t>*1/2</a:t>
            </a:r>
            <a:r>
              <a:rPr lang="en-US" sz="1800">
                <a:solidFill>
                  <a:schemeClr val="accent2"/>
                </a:solidFill>
              </a:rPr>
              <a:t>  =  0.88	(A)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 sz="1800">
                <a:solidFill>
                  <a:schemeClr val="accent2"/>
                </a:solidFill>
              </a:rPr>
              <a:t>	-  Wallis, One-dimensional two-phase flow, McGraw-Hill (1969)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 sz="1800">
                <a:solidFill>
                  <a:schemeClr val="accent2"/>
                </a:solidFill>
              </a:rPr>
              <a:t>	-  Original modelling; CCFL in single tube</a:t>
            </a:r>
            <a:endParaRPr lang="en-US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 sz="1800">
                <a:solidFill>
                  <a:schemeClr val="accent2"/>
                </a:solidFill>
              </a:rPr>
              <a:t>	 	</a:t>
            </a:r>
            <a:r>
              <a:rPr lang="en-US" sz="1800">
                <a:solidFill>
                  <a:schemeClr val="accent2"/>
                </a:solidFill>
              </a:rPr>
              <a:t>j</a:t>
            </a:r>
            <a:r>
              <a:rPr lang="en-US" sz="1800" baseline="-25000">
                <a:solidFill>
                  <a:schemeClr val="accent2"/>
                </a:solidFill>
              </a:rPr>
              <a:t>g</a:t>
            </a:r>
            <a:r>
              <a:rPr lang="en-US" sz="1800" baseline="30000">
                <a:solidFill>
                  <a:schemeClr val="accent2"/>
                </a:solidFill>
              </a:rPr>
              <a:t>*1/2</a:t>
            </a:r>
            <a:r>
              <a:rPr lang="en-US" sz="1800">
                <a:solidFill>
                  <a:schemeClr val="accent2"/>
                </a:solidFill>
              </a:rPr>
              <a:t>  +  j</a:t>
            </a:r>
            <a:r>
              <a:rPr lang="en-US" sz="1800" baseline="-25000">
                <a:solidFill>
                  <a:schemeClr val="accent2"/>
                </a:solidFill>
              </a:rPr>
              <a:t>l</a:t>
            </a:r>
            <a:r>
              <a:rPr lang="en-US" sz="1800" baseline="30000">
                <a:solidFill>
                  <a:schemeClr val="accent2"/>
                </a:solidFill>
              </a:rPr>
              <a:t>*1/2</a:t>
            </a:r>
            <a:r>
              <a:rPr lang="en-US" sz="1800">
                <a:solidFill>
                  <a:schemeClr val="accent2"/>
                </a:solidFill>
              </a:rPr>
              <a:t>     =  0.725	(B)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 </a:t>
            </a:r>
            <a:endParaRPr lang="en-GB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Text Box 2"/>
          <p:cNvSpPr txBox="1">
            <a:spLocks noChangeArrowheads="1"/>
          </p:cNvSpPr>
          <p:nvPr/>
        </p:nvSpPr>
        <p:spPr bwMode="auto">
          <a:xfrm>
            <a:off x="1619250" y="188913"/>
            <a:ext cx="518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quench – lower (CCFL model A)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14757" name="Picture 5" descr="ChAl-tcrefl_CCF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t="13268" r="15341" b="7217"/>
          <a:stretch>
            <a:fillRect/>
          </a:stretch>
        </p:blipFill>
        <p:spPr>
          <a:xfrm>
            <a:off x="539750" y="1065213"/>
            <a:ext cx="7777163" cy="53038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Text Box 2"/>
          <p:cNvSpPr txBox="1">
            <a:spLocks noChangeArrowheads="1"/>
          </p:cNvSpPr>
          <p:nvPr/>
        </p:nvSpPr>
        <p:spPr bwMode="auto">
          <a:xfrm>
            <a:off x="1619250" y="188913"/>
            <a:ext cx="518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quench – upper (CCFL model A)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15781" name="Picture 5" descr="WRe-tcrefl_CCF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t="13268" r="15341" b="8533"/>
          <a:stretch>
            <a:fillRect/>
          </a:stretch>
        </p:blipFill>
        <p:spPr>
          <a:xfrm>
            <a:off x="468313" y="981075"/>
            <a:ext cx="7920037" cy="5310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Text Box 2"/>
          <p:cNvSpPr txBox="1">
            <a:spLocks noChangeArrowheads="1"/>
          </p:cNvSpPr>
          <p:nvPr/>
        </p:nvSpPr>
        <p:spPr bwMode="auto">
          <a:xfrm>
            <a:off x="1835150" y="188913"/>
            <a:ext cx="5184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bundle refilling (CCFL model A)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717829" name="Line 5"/>
          <p:cNvSpPr>
            <a:spLocks noChangeShapeType="1"/>
          </p:cNvSpPr>
          <p:nvPr/>
        </p:nvSpPr>
        <p:spPr bwMode="auto">
          <a:xfrm flipH="1">
            <a:off x="3059113" y="4581525"/>
            <a:ext cx="1439862" cy="0"/>
          </a:xfrm>
          <a:prstGeom prst="line">
            <a:avLst/>
          </a:prstGeom>
          <a:noFill/>
          <a:ln w="2540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7830" name="Text Box 6"/>
          <p:cNvSpPr txBox="1">
            <a:spLocks noChangeArrowheads="1"/>
          </p:cNvSpPr>
          <p:nvPr/>
        </p:nvSpPr>
        <p:spPr bwMode="auto">
          <a:xfrm>
            <a:off x="5559425" y="4071938"/>
            <a:ext cx="1460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835" name="Picture 11" descr="refill2_CCF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9" t="13268" r="15341" b="7217"/>
          <a:stretch>
            <a:fillRect/>
          </a:stretch>
        </p:blipFill>
        <p:spPr>
          <a:xfrm>
            <a:off x="468313" y="954088"/>
            <a:ext cx="7632700" cy="5324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Outline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49220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297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PARAMETER SF3 experiment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Modelling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Boundary conditions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Results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>
                <a:solidFill>
                  <a:schemeClr val="accent2"/>
                </a:solidFill>
              </a:rPr>
              <a:t>	-  </a:t>
            </a:r>
            <a:r>
              <a:rPr lang="de-CH" sz="1800">
                <a:solidFill>
                  <a:schemeClr val="accent2"/>
                </a:solidFill>
              </a:rPr>
              <a:t>overall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 sz="1800">
                <a:solidFill>
                  <a:schemeClr val="accent2"/>
                </a:solidFill>
              </a:rPr>
              <a:t>	-  reflood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</a:t>
            </a:r>
            <a:r>
              <a:rPr lang="de-CH">
                <a:solidFill>
                  <a:schemeClr val="accent2"/>
                </a:solidFill>
              </a:rPr>
              <a:t>Summary</a:t>
            </a:r>
            <a:endParaRPr lang="en-GB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Text Box 2"/>
          <p:cNvSpPr txBox="1">
            <a:spLocks noChangeArrowheads="1"/>
          </p:cNvSpPr>
          <p:nvPr/>
        </p:nvSpPr>
        <p:spPr bwMode="auto">
          <a:xfrm>
            <a:off x="1258888" y="188913"/>
            <a:ext cx="5761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bundle exit velocities (CCFL model A)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721924" name="Text Box 4"/>
          <p:cNvSpPr txBox="1">
            <a:spLocks noChangeArrowheads="1"/>
          </p:cNvSpPr>
          <p:nvPr/>
        </p:nvSpPr>
        <p:spPr bwMode="auto">
          <a:xfrm>
            <a:off x="3059113" y="3933825"/>
            <a:ext cx="143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CH" sz="1200" b="1">
                <a:latin typeface="Times New Roman" pitchFamily="18" charset="0"/>
              </a:rPr>
              <a:t>not enough steam for CCFL</a:t>
            </a:r>
            <a:endParaRPr lang="en-US" sz="1200" b="1">
              <a:latin typeface="Times New Roman" pitchFamily="18" charset="0"/>
            </a:endParaRPr>
          </a:p>
        </p:txBody>
      </p:sp>
      <p:sp>
        <p:nvSpPr>
          <p:cNvPr id="721925" name="Line 5"/>
          <p:cNvSpPr>
            <a:spLocks noChangeShapeType="1"/>
          </p:cNvSpPr>
          <p:nvPr/>
        </p:nvSpPr>
        <p:spPr bwMode="auto">
          <a:xfrm flipH="1">
            <a:off x="3059113" y="4581525"/>
            <a:ext cx="1439862" cy="0"/>
          </a:xfrm>
          <a:prstGeom prst="line">
            <a:avLst/>
          </a:prstGeom>
          <a:noFill/>
          <a:ln w="2540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926" name="Text Box 6"/>
          <p:cNvSpPr txBox="1">
            <a:spLocks noChangeArrowheads="1"/>
          </p:cNvSpPr>
          <p:nvPr/>
        </p:nvSpPr>
        <p:spPr bwMode="auto">
          <a:xfrm>
            <a:off x="5559425" y="4071938"/>
            <a:ext cx="1460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1927" name="Text Box 7"/>
          <p:cNvSpPr txBox="1">
            <a:spLocks noChangeArrowheads="1"/>
          </p:cNvSpPr>
          <p:nvPr/>
        </p:nvSpPr>
        <p:spPr bwMode="auto">
          <a:xfrm>
            <a:off x="5580063" y="1700213"/>
            <a:ext cx="1606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CH" sz="1200" b="1">
                <a:latin typeface="Times New Roman" pitchFamily="18" charset="0"/>
              </a:rPr>
              <a:t>CCFL model needed?</a:t>
            </a:r>
            <a:endParaRPr lang="en-US" sz="1200" b="1">
              <a:latin typeface="Times New Roman" pitchFamily="18" charset="0"/>
            </a:endParaRPr>
          </a:p>
        </p:txBody>
      </p:sp>
      <p:pic>
        <p:nvPicPr>
          <p:cNvPr id="721929" name="Picture 9" descr="velxit_CCF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8" t="11923" r="15341" b="7217"/>
          <a:stretch>
            <a:fillRect/>
          </a:stretch>
        </p:blipFill>
        <p:spPr>
          <a:xfrm>
            <a:off x="827088" y="966788"/>
            <a:ext cx="7345362" cy="52720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21930" name="Line 10"/>
          <p:cNvSpPr>
            <a:spLocks noChangeShapeType="1"/>
          </p:cNvSpPr>
          <p:nvPr/>
        </p:nvSpPr>
        <p:spPr bwMode="auto">
          <a:xfrm>
            <a:off x="4500563" y="1557338"/>
            <a:ext cx="1584325" cy="0"/>
          </a:xfrm>
          <a:prstGeom prst="line">
            <a:avLst/>
          </a:prstGeom>
          <a:noFill/>
          <a:ln w="2540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931" name="Text Box 11"/>
          <p:cNvSpPr txBox="1">
            <a:spLocks noChangeArrowheads="1"/>
          </p:cNvSpPr>
          <p:nvPr/>
        </p:nvSpPr>
        <p:spPr bwMode="auto">
          <a:xfrm>
            <a:off x="6227763" y="1341438"/>
            <a:ext cx="1398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CH" sz="1200" b="1">
                <a:latin typeface="Times New Roman" pitchFamily="18" charset="0"/>
              </a:rPr>
              <a:t>filling of central bundle</a:t>
            </a:r>
            <a:endParaRPr lang="en-US" sz="1200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cover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Text Box 2"/>
          <p:cNvSpPr txBox="1">
            <a:spLocks noChangeArrowheads="1"/>
          </p:cNvSpPr>
          <p:nvPr/>
        </p:nvSpPr>
        <p:spPr bwMode="auto">
          <a:xfrm>
            <a:off x="1547813" y="188913"/>
            <a:ext cx="5256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T,max (CCFL models: none A, B)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26022" name="Picture 6" descr="bgmct_CCFLsens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9" t="11923" r="14784" b="7217"/>
          <a:stretch>
            <a:fillRect/>
          </a:stretch>
        </p:blipFill>
        <p:spPr>
          <a:xfrm>
            <a:off x="539750" y="981075"/>
            <a:ext cx="7705725" cy="52816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Text Box 2"/>
          <p:cNvSpPr txBox="1">
            <a:spLocks noChangeArrowheads="1"/>
          </p:cNvSpPr>
          <p:nvPr/>
        </p:nvSpPr>
        <p:spPr bwMode="auto">
          <a:xfrm>
            <a:off x="1547813" y="188913"/>
            <a:ext cx="5616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reflood (CCFL models: none A, B)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24998" name="Picture 6" descr="refill1_CCFL_sens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" t="13268" r="15341" b="7217"/>
          <a:stretch>
            <a:fillRect/>
          </a:stretch>
        </p:blipFill>
        <p:spPr>
          <a:xfrm>
            <a:off x="539750" y="1025525"/>
            <a:ext cx="7705725" cy="5314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3167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Summary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99396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424862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First SF3 post-test calculations performed</a:t>
            </a:r>
            <a:endParaRPr lang="en-US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Difficulties encountered in two areas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limitations in modelling upper part of bundle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representation of power history and distribution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● 	</a:t>
            </a:r>
            <a:r>
              <a:rPr lang="en-US">
                <a:solidFill>
                  <a:schemeClr val="accent2"/>
                </a:solidFill>
              </a:rPr>
              <a:t>Power reduced during final heat-up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sought to simulate actual conditions at start of injection</a:t>
            </a:r>
            <a:endParaRPr lang="en-US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RELAP5 interphase drag model fails to capture CCFL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water penetrated directly through bundle, quenched from bottom up</a:t>
            </a:r>
            <a:endParaRPr lang="en-US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CCFL successfully captured with Wallis-type correlation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>
                <a:solidFill>
                  <a:schemeClr val="accent2"/>
                </a:solidFill>
              </a:rPr>
              <a:t>	-  </a:t>
            </a:r>
            <a:r>
              <a:rPr lang="de-CH" sz="1800">
                <a:solidFill>
                  <a:schemeClr val="accent2"/>
                </a:solidFill>
              </a:rPr>
              <a:t>water collected first in upper bundle before filling</a:t>
            </a:r>
            <a:r>
              <a:rPr lang="en-US">
                <a:solidFill>
                  <a:schemeClr val="accent2"/>
                </a:solidFill>
              </a:rPr>
              <a:t> bundle</a:t>
            </a:r>
            <a:endParaRPr lang="de-CH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 sz="1800">
                <a:solidFill>
                  <a:schemeClr val="accent2"/>
                </a:solidFill>
              </a:rPr>
              <a:t>	-  quench initially top-middle, then bottom-middle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 sz="1800">
                <a:solidFill>
                  <a:schemeClr val="accent2"/>
                </a:solidFill>
              </a:rPr>
              <a:t>	-  recent correlation aimed at top injection works better than original </a:t>
            </a:r>
            <a:endParaRPr lang="en-US" sz="1800">
              <a:solidFill>
                <a:schemeClr val="accent2"/>
              </a:solidFill>
            </a:endParaRP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Analyses will continue with </a:t>
            </a:r>
            <a:r>
              <a:rPr lang="de-CH">
                <a:solidFill>
                  <a:schemeClr val="accent2"/>
                </a:solidFill>
              </a:rPr>
              <a:t>new code version just available</a:t>
            </a:r>
            <a:endParaRPr lang="en-GB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52291" name="Text Box 3"/>
          <p:cNvSpPr txBox="1">
            <a:spLocks noChangeArrowheads="1"/>
          </p:cNvSpPr>
          <p:nvPr/>
        </p:nvSpPr>
        <p:spPr bwMode="auto">
          <a:xfrm>
            <a:off x="1908175" y="260350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GB" sz="2400" b="1">
                <a:solidFill>
                  <a:schemeClr val="accent2"/>
                </a:solidFill>
              </a:rPr>
              <a:t>Acknowledgments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52292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8153400" cy="356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US">
                <a:solidFill>
                  <a:schemeClr val="accent2"/>
                </a:solidFill>
              </a:rPr>
              <a:t>The work is supported by </a:t>
            </a:r>
            <a:r>
              <a:rPr lang="de-CH">
                <a:solidFill>
                  <a:schemeClr val="accent2"/>
                </a:solidFill>
              </a:rPr>
              <a:t>Swissnuclear and by</a:t>
            </a:r>
            <a:r>
              <a:rPr lang="en-US">
                <a:solidFill>
                  <a:schemeClr val="accent2"/>
                </a:solidFill>
              </a:rPr>
              <a:t> the European Commission in the frame of SARNET and SARNET-2</a:t>
            </a:r>
          </a:p>
          <a:p>
            <a:pPr lvl="1" algn="l"/>
            <a:endParaRPr lang="de-CH">
              <a:solidFill>
                <a:schemeClr val="accent2"/>
              </a:solidFill>
            </a:endParaRPr>
          </a:p>
          <a:p>
            <a:pPr lvl="1" algn="l"/>
            <a:r>
              <a:rPr lang="de-CH">
                <a:solidFill>
                  <a:schemeClr val="accent2"/>
                </a:solidFill>
              </a:rPr>
              <a:t>Thank you for your attention</a:t>
            </a:r>
            <a:endParaRPr lang="en-US">
              <a:solidFill>
                <a:schemeClr val="accent2"/>
              </a:solidFill>
            </a:endParaRPr>
          </a:p>
          <a:p>
            <a:pPr lvl="1" algn="l"/>
            <a:endParaRPr lang="en-US" sz="1800">
              <a:solidFill>
                <a:schemeClr val="accent2"/>
              </a:solidFill>
            </a:endParaRPr>
          </a:p>
          <a:p>
            <a:pPr lvl="1" algn="ctr">
              <a:spcBef>
                <a:spcPct val="0"/>
              </a:spcBef>
            </a:pPr>
            <a:r>
              <a:rPr lang="en-GB" sz="5400" b="1">
                <a:solidFill>
                  <a:schemeClr val="accent2"/>
                </a:solidFill>
                <a:cs typeface="Arial" charset="0"/>
              </a:rPr>
              <a:t>☺</a:t>
            </a:r>
          </a:p>
          <a:p>
            <a:pPr lvl="1" algn="l">
              <a:spcBef>
                <a:spcPct val="30000"/>
              </a:spcBef>
            </a:pPr>
            <a:endParaRPr lang="en-GB" sz="3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73795" name="Text Box 3"/>
          <p:cNvSpPr txBox="1">
            <a:spLocks noChangeArrowheads="1"/>
          </p:cNvSpPr>
          <p:nvPr/>
        </p:nvSpPr>
        <p:spPr bwMode="auto">
          <a:xfrm>
            <a:off x="1763713" y="188913"/>
            <a:ext cx="504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PARAMETER SF3 experiment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73796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259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Initial power ramp and thermal escalation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Approximate temperature plateau for pre-oxidation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Second power ramp and thermal escalation to ca. 1600 </a:t>
            </a:r>
            <a:r>
              <a:rPr lang="en-US">
                <a:solidFill>
                  <a:schemeClr val="accent2"/>
                </a:solidFill>
                <a:cs typeface="Arial" charset="0"/>
              </a:rPr>
              <a:t>°C</a:t>
            </a:r>
          </a:p>
          <a:p>
            <a:pPr lvl="1" algn="l"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Top injection at ca. 40 g/s</a:t>
            </a:r>
          </a:p>
          <a:p>
            <a:pPr lvl="1" algn="l">
              <a:buFont typeface="Wingdings" pitchFamily="2" charset="2"/>
              <a:buNone/>
            </a:pPr>
            <a:r>
              <a:rPr lang="en-US" sz="1800">
                <a:solidFill>
                  <a:srgbClr val="FF0000"/>
                </a:solidFill>
              </a:rPr>
              <a:t>	-  primary aim to address top-down quenching</a:t>
            </a:r>
          </a:p>
          <a:p>
            <a:pPr lvl="1" algn="l">
              <a:buFont typeface="Wingdings" pitchFamily="2" charset="2"/>
              <a:buNone/>
            </a:pPr>
            <a:endParaRPr lang="en-GB" sz="1800">
              <a:solidFill>
                <a:schemeClr val="accent2"/>
              </a:solidFill>
              <a:cs typeface="Arial" charset="0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79939" name="Text Box 3"/>
          <p:cNvSpPr txBox="1">
            <a:spLocks noChangeArrowheads="1"/>
          </p:cNvSpPr>
          <p:nvPr/>
        </p:nvSpPr>
        <p:spPr bwMode="auto">
          <a:xfrm>
            <a:off x="3059113" y="188913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Modelling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79940" name="Text Box 4"/>
          <p:cNvSpPr txBox="1">
            <a:spLocks noChangeArrowheads="1"/>
          </p:cNvSpPr>
          <p:nvPr/>
        </p:nvSpPr>
        <p:spPr bwMode="auto">
          <a:xfrm>
            <a:off x="395288" y="1196975"/>
            <a:ext cx="8153400" cy="50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PSI version(s) of SCDAP/RELAP5/irs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</a:t>
            </a:r>
            <a:r>
              <a:rPr lang="en-US">
                <a:solidFill>
                  <a:schemeClr val="accent2"/>
                </a:solidFill>
              </a:rPr>
              <a:t>  </a:t>
            </a:r>
            <a:r>
              <a:rPr lang="en-US" sz="1800">
                <a:solidFill>
                  <a:schemeClr val="accent2"/>
                </a:solidFill>
              </a:rPr>
              <a:t>properties for Ta, Mo and brass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oxidation models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</a:rPr>
              <a:t>	    -  standard SCDAP (Cathcart-Pawel/Urbanic-Heidrick)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</a:rPr>
              <a:t>	    -  Sokolov correlation implemented but not used in this calculation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600">
                <a:solidFill>
                  <a:schemeClr val="accent2"/>
                </a:solidFill>
              </a:rPr>
              <a:t>	    -  separate correlations for weight gain and thickness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</a:t>
            </a:r>
            <a:r>
              <a:rPr lang="en-US"/>
              <a:t> 	</a:t>
            </a:r>
            <a:r>
              <a:rPr lang="en-US">
                <a:solidFill>
                  <a:schemeClr val="accent2"/>
                </a:solidFill>
              </a:rPr>
              <a:t>Input model 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single hydraulic channel for test section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cooling circuits; dummy volumes for lab temperature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5 core components (central, 2*heater, peripheral rods, shroud)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   -  </a:t>
            </a:r>
            <a:r>
              <a:rPr lang="en-US" sz="1600">
                <a:solidFill>
                  <a:schemeClr val="accent2"/>
                </a:solidFill>
              </a:rPr>
              <a:t>problems in modelling upper section of shroud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28 axial nodes for heaters (14 Ta, 2x6 Mo, 2x1 brass)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external resistance 8.5 mohm/rod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de-CH" sz="1800">
                <a:solidFill>
                  <a:schemeClr val="accent2"/>
                </a:solidFill>
              </a:rPr>
              <a:t>	-  </a:t>
            </a:r>
            <a:r>
              <a:rPr lang="de-CH" sz="1800">
                <a:solidFill>
                  <a:srgbClr val="FF0000"/>
                </a:solidFill>
              </a:rPr>
              <a:t>interphase drag with and without CCFL model</a:t>
            </a:r>
            <a:endParaRPr lang="en-GB" sz="1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Text Box 2"/>
          <p:cNvSpPr txBox="1">
            <a:spLocks noChangeArrowheads="1"/>
          </p:cNvSpPr>
          <p:nvPr/>
        </p:nvSpPr>
        <p:spPr bwMode="auto">
          <a:xfrm>
            <a:off x="395288" y="1628775"/>
            <a:ext cx="815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677891" name="Text Box 3"/>
          <p:cNvSpPr txBox="1">
            <a:spLocks noChangeArrowheads="1"/>
          </p:cNvSpPr>
          <p:nvPr/>
        </p:nvSpPr>
        <p:spPr bwMode="auto">
          <a:xfrm>
            <a:off x="2484438" y="188913"/>
            <a:ext cx="3887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Boundary conditions</a:t>
            </a:r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77892" name="Text Box 4"/>
          <p:cNvSpPr txBox="1">
            <a:spLocks noChangeArrowheads="1"/>
          </p:cNvSpPr>
          <p:nvPr/>
        </p:nvSpPr>
        <p:spPr bwMode="auto">
          <a:xfrm>
            <a:off x="395288" y="1268413"/>
            <a:ext cx="8153400" cy="297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  <a:cs typeface="Arial" charset="0"/>
              </a:rPr>
              <a:t>●</a:t>
            </a:r>
            <a:r>
              <a:rPr lang="en-US">
                <a:solidFill>
                  <a:schemeClr val="accent2"/>
                </a:solidFill>
              </a:rPr>
              <a:t> 	Inlet flows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	</a:t>
            </a:r>
            <a:r>
              <a:rPr lang="en-US" sz="1800">
                <a:solidFill>
                  <a:schemeClr val="accent2"/>
                </a:solidFill>
              </a:rPr>
              <a:t>-  steam: 3.5 g/s (start at 2300 s); 0 g/s during water injection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Ar: 2 g/s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reflood: top injection at ca. 40 g/s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>
                <a:solidFill>
                  <a:schemeClr val="accent2"/>
                </a:solidFill>
              </a:rPr>
              <a:t>● 	Power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total DC power follows experimental evolution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-  tripped off at start of injection</a:t>
            </a:r>
          </a:p>
          <a:p>
            <a:pPr lvl="1" algn="l">
              <a:spcBef>
                <a:spcPct val="30000"/>
              </a:spcBef>
              <a:buFont typeface="Wingdings" pitchFamily="2" charset="2"/>
              <a:buNone/>
            </a:pPr>
            <a:r>
              <a:rPr lang="en-US" sz="1800">
                <a:solidFill>
                  <a:schemeClr val="accent2"/>
                </a:solidFill>
              </a:rPr>
              <a:t>	  </a:t>
            </a:r>
            <a:endParaRPr lang="en-GB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2051050" y="188913"/>
            <a:ext cx="4608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l"/>
            <a:r>
              <a:rPr lang="en-GB" sz="2400" b="1">
                <a:solidFill>
                  <a:schemeClr val="accent2"/>
                </a:solidFill>
              </a:rPr>
              <a:t>       </a:t>
            </a:r>
            <a:r>
              <a:rPr lang="en-GB" b="1">
                <a:solidFill>
                  <a:schemeClr val="accent2"/>
                </a:solidFill>
              </a:rPr>
              <a:t>SF3 electrical power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681994" name="Picture 10" descr="power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t="13268" r="14392" b="7217"/>
          <a:stretch>
            <a:fillRect/>
          </a:stretch>
        </p:blipFill>
        <p:spPr>
          <a:xfrm>
            <a:off x="611188" y="1052513"/>
            <a:ext cx="7921625" cy="5338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Text Box 2"/>
          <p:cNvSpPr txBox="1">
            <a:spLocks noChangeArrowheads="1"/>
          </p:cNvSpPr>
          <p:nvPr/>
        </p:nvSpPr>
        <p:spPr bwMode="auto">
          <a:xfrm>
            <a:off x="2195513" y="188913"/>
            <a:ext cx="4968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maximum temperature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04517" name="Picture 5" descr="bgmct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t="13268" r="17200" b="7217"/>
          <a:stretch>
            <a:fillRect/>
          </a:stretch>
        </p:blipFill>
        <p:spPr>
          <a:xfrm>
            <a:off x="684213" y="1052513"/>
            <a:ext cx="7561262" cy="5273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Text Box 2"/>
          <p:cNvSpPr txBox="1">
            <a:spLocks noChangeArrowheads="1"/>
          </p:cNvSpPr>
          <p:nvPr/>
        </p:nvSpPr>
        <p:spPr bwMode="auto">
          <a:xfrm>
            <a:off x="2268538" y="188913"/>
            <a:ext cx="4968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hydrogen generation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05541" name="Picture 5" descr="h2acc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5" t="13268" r="7993" b="7217"/>
          <a:stretch>
            <a:fillRect/>
          </a:stretch>
        </p:blipFill>
        <p:spPr>
          <a:xfrm>
            <a:off x="755650" y="981075"/>
            <a:ext cx="7561263" cy="5335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Text Box 2"/>
          <p:cNvSpPr txBox="1">
            <a:spLocks noChangeArrowheads="1"/>
          </p:cNvSpPr>
          <p:nvPr/>
        </p:nvSpPr>
        <p:spPr bwMode="auto">
          <a:xfrm>
            <a:off x="1692275" y="188913"/>
            <a:ext cx="5400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just"/>
            <a:r>
              <a:rPr lang="en-GB" b="1">
                <a:solidFill>
                  <a:schemeClr val="accent2"/>
                </a:solidFill>
              </a:rPr>
              <a:t>SF3 bundle temperatures - lower</a:t>
            </a:r>
            <a:endParaRPr lang="en-US" b="1">
              <a:solidFill>
                <a:schemeClr val="accent2"/>
              </a:solidFill>
            </a:endParaRPr>
          </a:p>
        </p:txBody>
      </p:sp>
      <p:pic>
        <p:nvPicPr>
          <p:cNvPr id="706565" name="Picture 5" descr="ChAl-tc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" t="13268" r="17200" b="7217"/>
          <a:stretch>
            <a:fillRect/>
          </a:stretch>
        </p:blipFill>
        <p:spPr>
          <a:xfrm>
            <a:off x="684213" y="1052513"/>
            <a:ext cx="7559675" cy="5273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ver dir="r"/>
  </p:transition>
</p:sld>
</file>

<file path=ppt/theme/theme1.xml><?xml version="1.0" encoding="utf-8"?>
<a:theme xmlns:a="http://schemas.openxmlformats.org/drawingml/2006/main" name="ARTIST.SD42.VorlagenNES.English">
  <a:themeElements>
    <a:clrScheme name="ARTIST.SD42.VorlagenNES.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TIST.SD42.VorlagenNES.Englis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C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CH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RTIST.SD42.VorlagenNES.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IST.SD42.VorlagenNES.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IST.SD42.VorlagenNES.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ARTIST.SD42.VorlagenNES.English</Template>
  <TotalTime>17340</TotalTime>
  <Words>202</Words>
  <Application>Microsoft Office PowerPoint</Application>
  <PresentationFormat>Bildschirmpräsentation (4:3)</PresentationFormat>
  <Paragraphs>104</Paragraphs>
  <Slides>24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1" baseType="lpstr">
      <vt:lpstr>Times</vt:lpstr>
      <vt:lpstr>Arial Narrow</vt:lpstr>
      <vt:lpstr>Wingdings</vt:lpstr>
      <vt:lpstr>Arial</vt:lpstr>
      <vt:lpstr>Times New Roman</vt:lpstr>
      <vt:lpstr>Comic Sans MS</vt:lpstr>
      <vt:lpstr>ARTIST.SD42.VorlagenNES.English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PSI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II (Break Stage) and Phase III (Far Field) Test - Facility Description -</dc:title>
  <dc:creator>Dr. Detlef Suckow</dc:creator>
  <cp:lastModifiedBy>Peters, Ursula</cp:lastModifiedBy>
  <cp:revision>611</cp:revision>
  <cp:lastPrinted>2004-07-12T09:37:01Z</cp:lastPrinted>
  <dcterms:created xsi:type="dcterms:W3CDTF">2005-06-13T12:30:02Z</dcterms:created>
  <dcterms:modified xsi:type="dcterms:W3CDTF">2012-10-17T15:12:21Z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PARAMETER SF3 first post-test calculation</vt:lpwstr>
  </property>
</Properties>
</file>