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4" r:id="rId3"/>
    <p:sldId id="367" r:id="rId4"/>
    <p:sldId id="368" r:id="rId5"/>
    <p:sldId id="366" r:id="rId6"/>
    <p:sldId id="355" r:id="rId7"/>
    <p:sldId id="369" r:id="rId8"/>
    <p:sldId id="370" r:id="rId9"/>
    <p:sldId id="371" r:id="rId10"/>
    <p:sldId id="376" r:id="rId11"/>
    <p:sldId id="372" r:id="rId12"/>
    <p:sldId id="373" r:id="rId13"/>
    <p:sldId id="374" r:id="rId14"/>
    <p:sldId id="375" r:id="rId15"/>
  </p:sldIdLst>
  <p:sldSz cx="10693400" cy="7561263"/>
  <p:notesSz cx="6794500" cy="9906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CB5B2"/>
    <a:srgbClr val="30C5C2"/>
    <a:srgbClr val="33CCCC"/>
    <a:srgbClr val="00CCFF"/>
    <a:srgbClr val="9999FF"/>
    <a:srgbClr val="FF3300"/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08" autoAdjust="0"/>
    <p:restoredTop sz="94576" autoAdjust="0"/>
  </p:normalViewPr>
  <p:slideViewPr>
    <p:cSldViewPr>
      <p:cViewPr>
        <p:scale>
          <a:sx n="87" d="100"/>
          <a:sy n="87" d="100"/>
        </p:scale>
        <p:origin x="-883" y="-29"/>
      </p:cViewPr>
      <p:guideLst>
        <p:guide orient="horz" pos="2382"/>
        <p:guide pos="33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1440" y="-82"/>
      </p:cViewPr>
      <p:guideLst>
        <p:guide orient="horz" pos="3120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341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45" tIns="0" rIns="19045" bIns="0" numCol="1" anchor="t" anchorCtr="0" compatLnSpc="1">
            <a:prstTxWarp prst="textNoShape">
              <a:avLst/>
            </a:prstTxWarp>
          </a:bodyPr>
          <a:lstStyle>
            <a:lvl1pPr defTabSz="917575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45" tIns="0" rIns="19045" bIns="0" numCol="1" anchor="t" anchorCtr="0" compatLnSpc="1">
            <a:prstTxWarp prst="textNoShape">
              <a:avLst/>
            </a:prstTxWarp>
          </a:bodyPr>
          <a:lstStyle>
            <a:lvl1pPr algn="r" defTabSz="917575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779463" y="747713"/>
            <a:ext cx="5235575" cy="3702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5350"/>
            <a:ext cx="4983163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54" tIns="46028" rIns="92054" bIns="460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409113"/>
            <a:ext cx="29416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45" tIns="0" rIns="19045" bIns="0" numCol="1" anchor="b" anchorCtr="0" compatLnSpc="1">
            <a:prstTxWarp prst="textNoShape">
              <a:avLst/>
            </a:prstTxWarp>
          </a:bodyPr>
          <a:lstStyle>
            <a:lvl1pPr defTabSz="917575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091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45" tIns="0" rIns="19045" bIns="0" numCol="1" anchor="b" anchorCtr="0" compatLnSpc="1">
            <a:prstTxWarp prst="textNoShape">
              <a:avLst/>
            </a:prstTxWarp>
          </a:bodyPr>
          <a:lstStyle>
            <a:lvl1pPr algn="r" defTabSz="917575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F2AA6C95-67D6-4A67-90CB-81640B62BB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1961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8788"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5988"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4775"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31975" algn="l" defTabSz="917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1F5CAF1-BAB1-425E-BC8A-F354F6D3DCE3}" type="slidenum">
              <a:rPr lang="de-DE" sz="1000" smtClean="0">
                <a:latin typeface="Times New Roman" pitchFamily="18" charset="0"/>
              </a:rPr>
              <a:pPr/>
              <a:t>1</a:t>
            </a:fld>
            <a:endParaRPr lang="de-DE" sz="1000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w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w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849313" y="612775"/>
            <a:ext cx="7989887" cy="0"/>
          </a:xfrm>
          <a:prstGeom prst="line">
            <a:avLst/>
          </a:prstGeom>
          <a:noFill/>
          <a:ln w="508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860425" y="6877050"/>
            <a:ext cx="8783638" cy="0"/>
          </a:xfrm>
          <a:prstGeom prst="line">
            <a:avLst/>
          </a:prstGeom>
          <a:noFill/>
          <a:ln w="127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6" name="Object 7"/>
          <p:cNvGraphicFramePr>
            <a:graphicFrameLocks/>
          </p:cNvGraphicFramePr>
          <p:nvPr/>
        </p:nvGraphicFramePr>
        <p:xfrm>
          <a:off x="8886825" y="396875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Dokument" r:id="rId3" imgW="830160" imgH="296640" progId="Word.Document.8">
                  <p:embed/>
                </p:oleObj>
              </mc:Choice>
              <mc:Fallback>
                <p:oleObj name="Dokument" r:id="rId3" imgW="830160" imgH="29664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96875"/>
                        <a:ext cx="7715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SF4 pre-test calculation with ATHLET-CD                GRS              ISTC status meeting,Podolsk, 29 -30 July 2009             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81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849313" y="612775"/>
            <a:ext cx="7989887" cy="0"/>
          </a:xfrm>
          <a:prstGeom prst="line">
            <a:avLst/>
          </a:prstGeom>
          <a:noFill/>
          <a:ln w="508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860425" y="6877050"/>
            <a:ext cx="8783638" cy="0"/>
          </a:xfrm>
          <a:prstGeom prst="line">
            <a:avLst/>
          </a:prstGeom>
          <a:noFill/>
          <a:ln w="127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6" name="Object 7"/>
          <p:cNvGraphicFramePr>
            <a:graphicFrameLocks/>
          </p:cNvGraphicFramePr>
          <p:nvPr/>
        </p:nvGraphicFramePr>
        <p:xfrm>
          <a:off x="8886825" y="396875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Dokument" r:id="rId3" imgW="830160" imgH="296640" progId="Word.Document.8">
                  <p:embed/>
                </p:oleObj>
              </mc:Choice>
              <mc:Fallback>
                <p:oleObj name="Dokument" r:id="rId3" imgW="830160" imgH="29664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96875"/>
                        <a:ext cx="7715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SF4 pre-test calculation with ATHLET-CD                GRS              ISTC status meeting,Podolsk, 29 -30 July 2009             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14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849313" y="612775"/>
            <a:ext cx="7989887" cy="0"/>
          </a:xfrm>
          <a:prstGeom prst="line">
            <a:avLst/>
          </a:prstGeom>
          <a:noFill/>
          <a:ln w="508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860425" y="6877050"/>
            <a:ext cx="8783638" cy="0"/>
          </a:xfrm>
          <a:prstGeom prst="line">
            <a:avLst/>
          </a:prstGeom>
          <a:noFill/>
          <a:ln w="127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6" name="Object 7"/>
          <p:cNvGraphicFramePr>
            <a:graphicFrameLocks/>
          </p:cNvGraphicFramePr>
          <p:nvPr/>
        </p:nvGraphicFramePr>
        <p:xfrm>
          <a:off x="8886825" y="396875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Dokument" r:id="rId3" imgW="830160" imgH="296640" progId="Word.Document.8">
                  <p:embed/>
                </p:oleObj>
              </mc:Choice>
              <mc:Fallback>
                <p:oleObj name="Dokument" r:id="rId3" imgW="830160" imgH="29664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96875"/>
                        <a:ext cx="7715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50138" y="612775"/>
            <a:ext cx="2193925" cy="61896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63600" y="612775"/>
            <a:ext cx="6434138" cy="61896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SF4 pre-test calculation with ATHLET-CD                GRS              ISTC status meeting,Podolsk, 29 -30 July 2009             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1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SF4 pre-test calculation with ATHLET-CD                GRS              ISTC status meeting,Podolsk, 29 -30 July 2009               </a:t>
            </a:r>
            <a:endParaRPr lang="en-GB"/>
          </a:p>
        </p:txBody>
      </p:sp>
      <p:sp>
        <p:nvSpPr>
          <p:cNvPr id="5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5AC53-6841-46F4-98DF-B21A63A216B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742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849313" y="612775"/>
            <a:ext cx="7989887" cy="0"/>
          </a:xfrm>
          <a:prstGeom prst="line">
            <a:avLst/>
          </a:prstGeom>
          <a:noFill/>
          <a:ln w="508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860425" y="6877050"/>
            <a:ext cx="8783638" cy="0"/>
          </a:xfrm>
          <a:prstGeom prst="line">
            <a:avLst/>
          </a:prstGeom>
          <a:noFill/>
          <a:ln w="127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6" name="Object 7"/>
          <p:cNvGraphicFramePr>
            <a:graphicFrameLocks/>
          </p:cNvGraphicFramePr>
          <p:nvPr/>
        </p:nvGraphicFramePr>
        <p:xfrm>
          <a:off x="8886825" y="396875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Dokument" r:id="rId3" imgW="830160" imgH="296640" progId="Word.Document.8">
                  <p:embed/>
                </p:oleObj>
              </mc:Choice>
              <mc:Fallback>
                <p:oleObj name="Dokument" r:id="rId3" imgW="830160" imgH="29664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96875"/>
                        <a:ext cx="7715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SF4 pre-test calculation with ATHLET-CD                GRS              ISTC status meeting,Podolsk, 29 -30 July 2009             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76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849313" y="612775"/>
            <a:ext cx="7989887" cy="0"/>
          </a:xfrm>
          <a:prstGeom prst="line">
            <a:avLst/>
          </a:prstGeom>
          <a:noFill/>
          <a:ln w="508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860425" y="6877050"/>
            <a:ext cx="8783638" cy="0"/>
          </a:xfrm>
          <a:prstGeom prst="line">
            <a:avLst/>
          </a:prstGeom>
          <a:noFill/>
          <a:ln w="127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7" name="Object 7"/>
          <p:cNvGraphicFramePr>
            <a:graphicFrameLocks/>
          </p:cNvGraphicFramePr>
          <p:nvPr/>
        </p:nvGraphicFramePr>
        <p:xfrm>
          <a:off x="8886825" y="396875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Dokument" r:id="rId3" imgW="830160" imgH="296640" progId="Word.Document.8">
                  <p:embed/>
                </p:oleObj>
              </mc:Choice>
              <mc:Fallback>
                <p:oleObj name="Dokument" r:id="rId3" imgW="830160" imgH="29664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96875"/>
                        <a:ext cx="7715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63600" y="1044575"/>
            <a:ext cx="4313238" cy="575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29238" y="1044575"/>
            <a:ext cx="4314825" cy="575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SF4 pre-test calculation with ATHLET-CD                GRS              ISTC status meeting,Podolsk, 29 -30 July 2009             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40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849313" y="612775"/>
            <a:ext cx="7989887" cy="0"/>
          </a:xfrm>
          <a:prstGeom prst="line">
            <a:avLst/>
          </a:prstGeom>
          <a:noFill/>
          <a:ln w="508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860425" y="6877050"/>
            <a:ext cx="8783638" cy="0"/>
          </a:xfrm>
          <a:prstGeom prst="line">
            <a:avLst/>
          </a:prstGeom>
          <a:noFill/>
          <a:ln w="127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9" name="Object 7"/>
          <p:cNvGraphicFramePr>
            <a:graphicFrameLocks/>
          </p:cNvGraphicFramePr>
          <p:nvPr/>
        </p:nvGraphicFramePr>
        <p:xfrm>
          <a:off x="8886825" y="396875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Dokument" r:id="rId3" imgW="830160" imgH="296640" progId="Word.Document.8">
                  <p:embed/>
                </p:oleObj>
              </mc:Choice>
              <mc:Fallback>
                <p:oleObj name="Dokument" r:id="rId3" imgW="830160" imgH="29664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96875"/>
                        <a:ext cx="7715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SF4 pre-test calculation with ATHLET-CD                GRS              ISTC status meeting,Podolsk, 29 -30 July 2009             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03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 flipH="1">
            <a:off x="849313" y="612775"/>
            <a:ext cx="7989887" cy="0"/>
          </a:xfrm>
          <a:prstGeom prst="line">
            <a:avLst/>
          </a:prstGeom>
          <a:noFill/>
          <a:ln w="508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860425" y="6877050"/>
            <a:ext cx="8783638" cy="0"/>
          </a:xfrm>
          <a:prstGeom prst="line">
            <a:avLst/>
          </a:prstGeom>
          <a:noFill/>
          <a:ln w="127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5" name="Object 7"/>
          <p:cNvGraphicFramePr>
            <a:graphicFrameLocks/>
          </p:cNvGraphicFramePr>
          <p:nvPr/>
        </p:nvGraphicFramePr>
        <p:xfrm>
          <a:off x="8886825" y="396875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Dokument" r:id="rId3" imgW="830160" imgH="296640" progId="Word.Document.8">
                  <p:embed/>
                </p:oleObj>
              </mc:Choice>
              <mc:Fallback>
                <p:oleObj name="Dokument" r:id="rId3" imgW="830160" imgH="29664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96875"/>
                        <a:ext cx="7715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SF4 pre-test calculation with ATHLET-CD                GRS              ISTC status meeting,Podolsk, 29 -30 July 2009             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70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 flipH="1">
            <a:off x="849313" y="612775"/>
            <a:ext cx="7989887" cy="0"/>
          </a:xfrm>
          <a:prstGeom prst="line">
            <a:avLst/>
          </a:prstGeom>
          <a:noFill/>
          <a:ln w="508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860425" y="6877050"/>
            <a:ext cx="8783638" cy="0"/>
          </a:xfrm>
          <a:prstGeom prst="line">
            <a:avLst/>
          </a:prstGeom>
          <a:noFill/>
          <a:ln w="127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4" name="Object 7"/>
          <p:cNvGraphicFramePr>
            <a:graphicFrameLocks/>
          </p:cNvGraphicFramePr>
          <p:nvPr/>
        </p:nvGraphicFramePr>
        <p:xfrm>
          <a:off x="8886825" y="396875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Dokument" r:id="rId3" imgW="830160" imgH="296640" progId="Word.Document.8">
                  <p:embed/>
                </p:oleObj>
              </mc:Choice>
              <mc:Fallback>
                <p:oleObj name="Dokument" r:id="rId3" imgW="830160" imgH="29664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96875"/>
                        <a:ext cx="7715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SF4 pre-test calculation with ATHLET-CD                GRS              ISTC status meeting,Podolsk, 29 -30 July 2009             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12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849313" y="612775"/>
            <a:ext cx="7989887" cy="0"/>
          </a:xfrm>
          <a:prstGeom prst="line">
            <a:avLst/>
          </a:prstGeom>
          <a:noFill/>
          <a:ln w="508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860425" y="6877050"/>
            <a:ext cx="8783638" cy="0"/>
          </a:xfrm>
          <a:prstGeom prst="line">
            <a:avLst/>
          </a:prstGeom>
          <a:noFill/>
          <a:ln w="127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7" name="Object 7"/>
          <p:cNvGraphicFramePr>
            <a:graphicFrameLocks/>
          </p:cNvGraphicFramePr>
          <p:nvPr/>
        </p:nvGraphicFramePr>
        <p:xfrm>
          <a:off x="8886825" y="396875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Dokument" r:id="rId3" imgW="830160" imgH="296640" progId="Word.Document.8">
                  <p:embed/>
                </p:oleObj>
              </mc:Choice>
              <mc:Fallback>
                <p:oleObj name="Dokument" r:id="rId3" imgW="830160" imgH="29664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96875"/>
                        <a:ext cx="7715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SF4 pre-test calculation with ATHLET-CD                GRS              ISTC status meeting,Podolsk, 29 -30 July 2009             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9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849313" y="612775"/>
            <a:ext cx="7989887" cy="0"/>
          </a:xfrm>
          <a:prstGeom prst="line">
            <a:avLst/>
          </a:prstGeom>
          <a:noFill/>
          <a:ln w="508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860425" y="6877050"/>
            <a:ext cx="8783638" cy="0"/>
          </a:xfrm>
          <a:prstGeom prst="line">
            <a:avLst/>
          </a:prstGeom>
          <a:noFill/>
          <a:ln w="127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7" name="Object 7"/>
          <p:cNvGraphicFramePr>
            <a:graphicFrameLocks/>
          </p:cNvGraphicFramePr>
          <p:nvPr/>
        </p:nvGraphicFramePr>
        <p:xfrm>
          <a:off x="8886825" y="396875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Dokument" r:id="rId3" imgW="830160" imgH="296640" progId="Word.Document.8">
                  <p:embed/>
                </p:oleObj>
              </mc:Choice>
              <mc:Fallback>
                <p:oleObj name="Dokument" r:id="rId3" imgW="830160" imgH="29664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96875"/>
                        <a:ext cx="7715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PARAMETER SF4 pre-test calculation with ATHLET-CD                GRS              ISTC status meeting,Podolsk, 29 -30 July 2009             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38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612775"/>
            <a:ext cx="87804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044575"/>
            <a:ext cx="8780463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499" tIns="0" rIns="35499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Model and code development of ATHLET-CD are based on  </a:t>
            </a:r>
          </a:p>
          <a:p>
            <a:pPr lvl="1"/>
            <a:r>
              <a:rPr lang="en-GB" smtClean="0"/>
              <a:t>Thermal-hydraulic experiments (PKL, LOFT, UPTF)</a:t>
            </a:r>
          </a:p>
          <a:p>
            <a:pPr lvl="1"/>
            <a:endParaRPr lang="de-DE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2013" y="6945313"/>
            <a:ext cx="878046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6499" tIns="53250" rIns="106499" bIns="53250" numCol="1" anchor="ctr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pPr>
              <a:defRPr/>
            </a:pPr>
            <a:r>
              <a:rPr lang="en-US"/>
              <a:t>PARAMETER SF4 pre-test calculation with ATHLET-CD                GRS              ISTC status meeting,Podolsk, 29 -30 July 2009               </a:t>
            </a:r>
            <a:endParaRPr lang="en-GB"/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H="1">
            <a:off x="849313" y="612775"/>
            <a:ext cx="7989887" cy="0"/>
          </a:xfrm>
          <a:prstGeom prst="line">
            <a:avLst/>
          </a:prstGeom>
          <a:noFill/>
          <a:ln w="508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860425" y="6877050"/>
            <a:ext cx="8783638" cy="0"/>
          </a:xfrm>
          <a:prstGeom prst="line">
            <a:avLst/>
          </a:prstGeom>
          <a:noFill/>
          <a:ln w="12700">
            <a:solidFill>
              <a:srgbClr val="49A7B7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1026" name="Object 7"/>
          <p:cNvGraphicFramePr>
            <a:graphicFrameLocks/>
          </p:cNvGraphicFramePr>
          <p:nvPr/>
        </p:nvGraphicFramePr>
        <p:xfrm>
          <a:off x="8886825" y="396875"/>
          <a:ext cx="7715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kument" r:id="rId14" imgW="830160" imgH="296640" progId="Word.Document.8">
                  <p:embed/>
                </p:oleObj>
              </mc:Choice>
              <mc:Fallback>
                <p:oleObj name="Dokument" r:id="rId14" imgW="830160" imgH="296640" progId="Word.Documen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6825" y="396875"/>
                        <a:ext cx="7715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8AD1FEF-698A-4372-8CD2-91084F6D48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1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dt="0"/>
  <p:txStyles>
    <p:titleStyle>
      <a:lvl1pPr algn="l" defTabSz="1303338" rtl="0" eaLnBrk="0" fontAlgn="base" hangingPunct="0">
        <a:spcBef>
          <a:spcPts val="1413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303338" rtl="0" eaLnBrk="0" fontAlgn="base" hangingPunct="0">
        <a:spcBef>
          <a:spcPts val="1413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1303338" rtl="0" eaLnBrk="0" fontAlgn="base" hangingPunct="0">
        <a:spcBef>
          <a:spcPts val="1413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1303338" rtl="0" eaLnBrk="0" fontAlgn="base" hangingPunct="0">
        <a:spcBef>
          <a:spcPts val="1413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1303338" rtl="0" eaLnBrk="0" fontAlgn="base" hangingPunct="0">
        <a:spcBef>
          <a:spcPts val="1413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defTabSz="1303338" rtl="0" eaLnBrk="0" fontAlgn="base" hangingPunct="0">
        <a:spcBef>
          <a:spcPts val="1413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defTabSz="1303338" rtl="0" eaLnBrk="0" fontAlgn="base" hangingPunct="0">
        <a:spcBef>
          <a:spcPts val="1413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defTabSz="1303338" rtl="0" eaLnBrk="0" fontAlgn="base" hangingPunct="0">
        <a:spcBef>
          <a:spcPts val="1413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defTabSz="1303338" rtl="0" eaLnBrk="0" fontAlgn="base" hangingPunct="0">
        <a:spcBef>
          <a:spcPts val="1413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39725" indent="-339725" algn="l" defTabSz="1303338" rtl="0" eaLnBrk="0" fontAlgn="base" hangingPunct="0">
        <a:spcBef>
          <a:spcPts val="2238"/>
        </a:spcBef>
        <a:spcAft>
          <a:spcPct val="0"/>
        </a:spcAft>
        <a:buClr>
          <a:srgbClr val="49A7B7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36613" indent="-320675" algn="l" defTabSz="1303338" rtl="0" eaLnBrk="0" fontAlgn="base" hangingPunct="0">
        <a:spcBef>
          <a:spcPts val="1113"/>
        </a:spcBef>
        <a:spcAft>
          <a:spcPct val="0"/>
        </a:spcAft>
        <a:buClr>
          <a:srgbClr val="49A7B7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276350" indent="-261938" algn="l" defTabSz="1303338" rtl="0" eaLnBrk="0" fontAlgn="base" hangingPunct="0">
        <a:spcBef>
          <a:spcPts val="1113"/>
        </a:spcBef>
        <a:spcAft>
          <a:spcPct val="0"/>
        </a:spcAft>
        <a:buFont typeface="Wingdings" pitchFamily="2" charset="2"/>
        <a:buChar char="Ÿ"/>
        <a:defRPr>
          <a:solidFill>
            <a:schemeClr val="tx1"/>
          </a:solidFill>
          <a:latin typeface="+mn-lt"/>
        </a:defRPr>
      </a:lvl3pPr>
      <a:lvl4pPr marL="1854200" indent="-263525" algn="l" defTabSz="1303338" rtl="0" eaLnBrk="0" fontAlgn="base" hangingPunct="0">
        <a:spcBef>
          <a:spcPts val="1113"/>
        </a:spcBef>
        <a:spcAft>
          <a:spcPct val="0"/>
        </a:spcAft>
        <a:buChar char="–"/>
        <a:defRPr>
          <a:solidFill>
            <a:schemeClr val="tx1"/>
          </a:solidFill>
          <a:latin typeface="Helvetica" pitchFamily="34" charset="0"/>
        </a:defRPr>
      </a:lvl4pPr>
      <a:lvl5pPr marL="2373313" indent="-265113" algn="l" defTabSz="1303338" rtl="0" eaLnBrk="0" fontAlgn="base" hangingPunct="0">
        <a:spcBef>
          <a:spcPts val="1113"/>
        </a:spcBef>
        <a:spcAft>
          <a:spcPct val="0"/>
        </a:spcAft>
        <a:buChar char="•"/>
        <a:defRPr>
          <a:solidFill>
            <a:schemeClr val="tx1"/>
          </a:solidFill>
          <a:latin typeface="Helvetica" pitchFamily="34" charset="0"/>
        </a:defRPr>
      </a:lvl5pPr>
      <a:lvl6pPr marL="2830513" indent="-265113" algn="l" defTabSz="1303338" rtl="0" eaLnBrk="0" fontAlgn="base" hangingPunct="0">
        <a:spcBef>
          <a:spcPts val="1113"/>
        </a:spcBef>
        <a:spcAft>
          <a:spcPct val="0"/>
        </a:spcAft>
        <a:buChar char="•"/>
        <a:defRPr>
          <a:solidFill>
            <a:schemeClr val="tx1"/>
          </a:solidFill>
          <a:latin typeface="Helvetica" pitchFamily="34" charset="0"/>
        </a:defRPr>
      </a:lvl6pPr>
      <a:lvl7pPr marL="3287713" indent="-265113" algn="l" defTabSz="1303338" rtl="0" eaLnBrk="0" fontAlgn="base" hangingPunct="0">
        <a:spcBef>
          <a:spcPts val="1113"/>
        </a:spcBef>
        <a:spcAft>
          <a:spcPct val="0"/>
        </a:spcAft>
        <a:buChar char="•"/>
        <a:defRPr>
          <a:solidFill>
            <a:schemeClr val="tx1"/>
          </a:solidFill>
          <a:latin typeface="Helvetica" pitchFamily="34" charset="0"/>
        </a:defRPr>
      </a:lvl7pPr>
      <a:lvl8pPr marL="3744913" indent="-265113" algn="l" defTabSz="1303338" rtl="0" eaLnBrk="0" fontAlgn="base" hangingPunct="0">
        <a:spcBef>
          <a:spcPts val="1113"/>
        </a:spcBef>
        <a:spcAft>
          <a:spcPct val="0"/>
        </a:spcAft>
        <a:buChar char="•"/>
        <a:defRPr>
          <a:solidFill>
            <a:schemeClr val="tx1"/>
          </a:solidFill>
          <a:latin typeface="Helvetica" pitchFamily="34" charset="0"/>
        </a:defRPr>
      </a:lvl8pPr>
      <a:lvl9pPr marL="4202113" indent="-265113" algn="l" defTabSz="1303338" rtl="0" eaLnBrk="0" fontAlgn="base" hangingPunct="0">
        <a:spcBef>
          <a:spcPts val="1113"/>
        </a:spcBef>
        <a:spcAft>
          <a:spcPct val="0"/>
        </a:spcAft>
        <a:buChar char="•"/>
        <a:defRPr>
          <a:solidFill>
            <a:schemeClr val="tx1"/>
          </a:solidFill>
          <a:latin typeface="Helvetic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831850" y="-274638"/>
            <a:ext cx="986155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831850" y="-274638"/>
            <a:ext cx="986155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1025525" y="1620838"/>
            <a:ext cx="87614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85248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5248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248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248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248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2800" b="1"/>
          </a:p>
          <a:p>
            <a:pPr algn="ctr"/>
            <a:r>
              <a:rPr lang="en-US" sz="2800" b="1"/>
              <a:t>Final PARAMETER SF4 pre-test calculation with ATHLET-CD</a:t>
            </a:r>
            <a:r>
              <a:rPr lang="en-US" sz="3200"/>
              <a:t> </a:t>
            </a:r>
            <a:br>
              <a:rPr lang="en-US" sz="3200"/>
            </a:br>
            <a:r>
              <a:rPr lang="en-US" sz="3200"/>
              <a:t/>
            </a:r>
            <a:br>
              <a:rPr lang="en-US" sz="3200"/>
            </a:br>
            <a:r>
              <a:rPr lang="en-US" sz="3200"/>
              <a:t/>
            </a:r>
            <a:br>
              <a:rPr lang="en-US" sz="3200"/>
            </a:br>
            <a:r>
              <a:rPr lang="en-US" sz="2000"/>
              <a:t> </a:t>
            </a:r>
            <a:r>
              <a:rPr lang="en-US"/>
              <a:t> </a:t>
            </a:r>
            <a:r>
              <a:rPr lang="en-US" sz="2400"/>
              <a:t> Ch. Bals, K. Trambauer </a:t>
            </a:r>
          </a:p>
          <a:p>
            <a:pPr algn="ctr"/>
            <a:r>
              <a:rPr lang="en-US" sz="2400"/>
              <a:t>presented by W. Erdmann</a:t>
            </a:r>
            <a:r>
              <a:rPr lang="en-US" sz="2000"/>
              <a:t> </a:t>
            </a:r>
          </a:p>
          <a:p>
            <a:pPr algn="ctr"/>
            <a:endParaRPr lang="en-US" sz="1800"/>
          </a:p>
          <a:p>
            <a:pPr algn="ctr"/>
            <a:r>
              <a:rPr lang="en-US" sz="1800"/>
              <a:t>Gesellschaft für Anlagen- und Reaktorsicherheit (GRS), Germany</a:t>
            </a:r>
            <a:br>
              <a:rPr lang="en-US" sz="1800"/>
            </a:br>
            <a:endParaRPr lang="en-US" sz="1800"/>
          </a:p>
        </p:txBody>
      </p:sp>
      <p:sp>
        <p:nvSpPr>
          <p:cNvPr id="22533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SF4 pre-test calculation with ATHLET-CD                GRS              ISTC status meeting, Podolsk, 29 -30 July 2009               </a:t>
            </a:r>
            <a:endParaRPr lang="en-GB" sz="1100" smtClean="0"/>
          </a:p>
        </p:txBody>
      </p:sp>
      <p:sp>
        <p:nvSpPr>
          <p:cNvPr id="22534" name="Foliennummernplatzhalter 6"/>
          <p:cNvSpPr>
            <a:spLocks noGrp="1"/>
          </p:cNvSpPr>
          <p:nvPr>
            <p:ph type="sldNum" sz="quarter" idx="11"/>
          </p:nvPr>
        </p:nvSpPr>
        <p:spPr bwMode="auto">
          <a:xfrm>
            <a:off x="9302750" y="7008813"/>
            <a:ext cx="855663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E2AE00E-B99F-479E-ADE2-872356E8F1F4}" type="slidenum">
              <a:rPr lang="de-DE" sz="1200" smtClean="0"/>
              <a:pPr/>
              <a:t>1</a:t>
            </a:fld>
            <a:endParaRPr lang="de-DE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mtClean="0"/>
              <a:t>Results of PARAMETER SF4 pre-test calculation 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2090738"/>
            <a:ext cx="4095750" cy="36893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</a:pPr>
            <a:endParaRPr lang="en-US" sz="1600" b="1" smtClean="0"/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</a:pPr>
            <a:r>
              <a:rPr lang="en-US" sz="1600" b="1" smtClean="0"/>
              <a:t>Shroud temperatures: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</a:t>
            </a:r>
            <a:r>
              <a:rPr lang="en-US" sz="1600" smtClean="0">
                <a:cs typeface="Arial" charset="0"/>
              </a:rPr>
              <a:t>the shroud temperatures show a 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  steeper increase in the air oxidation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  period compared to the rod 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  temperatures (T</a:t>
            </a:r>
            <a:r>
              <a:rPr lang="en-US" sz="1600" baseline="-25000" smtClean="0">
                <a:cs typeface="Arial" charset="0"/>
              </a:rPr>
              <a:t>max</a:t>
            </a:r>
            <a:r>
              <a:rPr lang="en-US" sz="1600" smtClean="0">
                <a:cs typeface="Arial" charset="0"/>
              </a:rPr>
              <a:t>= 1900 °C) 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  due to a higher availability of oxygen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  in the outer core channel (CORE3) </a:t>
            </a:r>
            <a:br>
              <a:rPr lang="en-US" sz="1600" smtClean="0">
                <a:cs typeface="Arial" charset="0"/>
              </a:rPr>
            </a:br>
            <a:endParaRPr lang="en-US" sz="1600" smtClean="0">
              <a:cs typeface="Arial" charset="0"/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>
                <a:cs typeface="Arial" charset="0"/>
              </a:rPr>
              <a:t>     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>
                <a:cs typeface="Arial" charset="0"/>
              </a:rPr>
              <a:t>     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>
                <a:cs typeface="Arial" charset="0"/>
              </a:rPr>
              <a:t> </a:t>
            </a:r>
            <a:br>
              <a:rPr lang="en-US" sz="1600" smtClean="0">
                <a:cs typeface="Arial" charset="0"/>
              </a:rPr>
            </a:br>
            <a:endParaRPr lang="en-US" sz="1600" smtClean="0"/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31748" name="Fußzeilenplatzhalt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SF4 pre-test calculation with ATHLET-CD                GRS              ISTC status meeting, Podolsk, 29 -30 July 2009               </a:t>
            </a:r>
            <a:endParaRPr lang="en-GB" sz="1100" smtClean="0"/>
          </a:p>
        </p:txBody>
      </p:sp>
      <p:sp>
        <p:nvSpPr>
          <p:cNvPr id="31749" name="Foliennummernplatzhalter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2EE738D-3538-42C3-9BB7-142675A31500}" type="slidenum">
              <a:rPr lang="de-DE" sz="1200" smtClean="0"/>
              <a:pPr/>
              <a:t>10</a:t>
            </a:fld>
            <a:endParaRPr lang="de-DE" sz="1200" smtClean="0"/>
          </a:p>
        </p:txBody>
      </p:sp>
      <p:pic>
        <p:nvPicPr>
          <p:cNvPr id="31750" name="Grafik 6" descr="PP-tsh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1912938"/>
            <a:ext cx="50958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mtClean="0"/>
              <a:t>Results of PARAMETER SF4 pre-test calculation 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2046288"/>
            <a:ext cx="4108450" cy="4164012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en-US" sz="1600" b="1" smtClean="0"/>
              <a:t>Quench fronts: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quenching of bundle within</a:t>
            </a:r>
            <a:br>
              <a:rPr lang="en-US" sz="1600" smtClean="0"/>
            </a:br>
            <a:r>
              <a:rPr lang="en-US" sz="1600" smtClean="0"/>
              <a:t>   time period of </a:t>
            </a:r>
            <a:r>
              <a:rPr lang="en-US" sz="1600" b="1" smtClean="0"/>
              <a:t>215 s</a:t>
            </a:r>
            <a:r>
              <a:rPr lang="en-US" sz="1600" smtClean="0"/>
              <a:t> after start of</a:t>
            </a:r>
            <a:br>
              <a:rPr lang="en-US" sz="1600" smtClean="0"/>
            </a:br>
            <a:r>
              <a:rPr lang="en-US" sz="1600" smtClean="0"/>
              <a:t>   bottom flooding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time delay until liquid enters the heated</a:t>
            </a:r>
            <a:br>
              <a:rPr lang="en-US" sz="1600" smtClean="0"/>
            </a:br>
            <a:r>
              <a:rPr lang="en-US" sz="1600" smtClean="0"/>
              <a:t>  core region ~90 s </a:t>
            </a:r>
            <a:br>
              <a:rPr lang="en-US" sz="1600" smtClean="0"/>
            </a:br>
            <a:r>
              <a:rPr lang="en-US" sz="1600" smtClean="0"/>
              <a:t>  (initial liquid level of 450 mm below</a:t>
            </a:r>
            <a:br>
              <a:rPr lang="en-US" sz="1600" smtClean="0"/>
            </a:br>
            <a:r>
              <a:rPr lang="en-US" sz="1600" smtClean="0"/>
              <a:t>  steam/argon inlet pipes is assumed)   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 - injected liquid until end of  </a:t>
            </a:r>
            <a:br>
              <a:rPr lang="en-US" sz="1600" smtClean="0"/>
            </a:br>
            <a:r>
              <a:rPr lang="en-US" sz="1600" smtClean="0"/>
              <a:t>   quenching: </a:t>
            </a:r>
            <a:r>
              <a:rPr lang="en-US" sz="1600" b="1" smtClean="0"/>
              <a:t>17.2 kg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b="1" smtClean="0"/>
              <a:t>    </a:t>
            </a:r>
            <a:r>
              <a:rPr lang="en-US" sz="1600" smtClean="0"/>
              <a:t>  </a:t>
            </a:r>
            <a:r>
              <a:rPr lang="en-US" sz="1600" smtClean="0">
                <a:cs typeface="Arial" charset="0"/>
              </a:rPr>
              <a:t>-  last quench at ~1500 mm bundle 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   elevation (nearly no progress of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   upper quench front)</a:t>
            </a:r>
            <a:endParaRPr lang="en-US" sz="1600" smtClean="0"/>
          </a:p>
        </p:txBody>
      </p:sp>
      <p:sp>
        <p:nvSpPr>
          <p:cNvPr id="32772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SF4 pre-test calculation with ATHLET-CD                GRS              ISTC status meeting, Podolsk, 29 -30 July 2009               </a:t>
            </a:r>
            <a:endParaRPr lang="en-GB" sz="1100" smtClean="0"/>
          </a:p>
        </p:txBody>
      </p:sp>
      <p:sp>
        <p:nvSpPr>
          <p:cNvPr id="32773" name="Foliennummernplatzhalt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C70D352-A8C4-48DA-B707-BAB264264045}" type="slidenum">
              <a:rPr lang="de-DE" sz="1200" smtClean="0"/>
              <a:pPr/>
              <a:t>11</a:t>
            </a:fld>
            <a:endParaRPr lang="de-DE" sz="1200" smtClean="0"/>
          </a:p>
        </p:txBody>
      </p:sp>
      <p:pic>
        <p:nvPicPr>
          <p:cNvPr id="32774" name="Grafik 8" descr="PP-qf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1824038"/>
            <a:ext cx="54229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mtClean="0"/>
              <a:t>Results of PARAMETER SF4 pre-test calculation 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981200"/>
            <a:ext cx="4508500" cy="411003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</a:pPr>
            <a:r>
              <a:rPr lang="en-US" sz="1600" b="1" smtClean="0"/>
              <a:t>Hydrogen generation: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Total mass of hydrogen generated: </a:t>
            </a:r>
            <a:br>
              <a:rPr lang="en-US" sz="1600" smtClean="0"/>
            </a:br>
            <a:r>
              <a:rPr lang="en-US" sz="1600" smtClean="0"/>
              <a:t>    </a:t>
            </a:r>
            <a:r>
              <a:rPr lang="en-US" sz="1600" b="1" smtClean="0"/>
              <a:t>31.5 g</a:t>
            </a:r>
            <a:r>
              <a:rPr lang="en-US" sz="1600" smtClean="0"/>
              <a:t>, </a:t>
            </a:r>
            <a:br>
              <a:rPr lang="en-US" sz="1600" smtClean="0"/>
            </a:br>
            <a:r>
              <a:rPr lang="en-US" sz="1600" smtClean="0"/>
              <a:t>    (21.1 g in bundle region)</a:t>
            </a:r>
            <a:br>
              <a:rPr lang="en-US" sz="1600" smtClean="0"/>
            </a:br>
            <a:r>
              <a:rPr lang="en-US" sz="1600" smtClean="0"/>
              <a:t>    calculated with </a:t>
            </a:r>
            <a:br>
              <a:rPr lang="en-US" sz="1600" smtClean="0"/>
            </a:br>
            <a:r>
              <a:rPr lang="en-US" sz="1600" smtClean="0"/>
              <a:t>    Leistikow / Prater-Courtright </a:t>
            </a:r>
            <a:br>
              <a:rPr lang="en-US" sz="1600" smtClean="0"/>
            </a:br>
            <a:r>
              <a:rPr lang="en-US" sz="1600" smtClean="0"/>
              <a:t>    correlation (IOXMOD= 19) as for SF2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>
                <a:solidFill>
                  <a:srgbClr val="000000"/>
                </a:solidFill>
              </a:rPr>
              <a:t> -  Hydrogen generated during quench: </a:t>
            </a:r>
            <a:br>
              <a:rPr lang="en-US" sz="1600" smtClean="0">
                <a:solidFill>
                  <a:srgbClr val="000000"/>
                </a:solidFill>
              </a:rPr>
            </a:br>
            <a:r>
              <a:rPr lang="en-US" sz="1600" smtClean="0">
                <a:solidFill>
                  <a:srgbClr val="000000"/>
                </a:solidFill>
              </a:rPr>
              <a:t>    </a:t>
            </a:r>
            <a:r>
              <a:rPr lang="en-US" sz="1600" b="1" smtClean="0">
                <a:solidFill>
                  <a:srgbClr val="000000"/>
                </a:solidFill>
              </a:rPr>
              <a:t>5.1 g</a:t>
            </a:r>
            <a:r>
              <a:rPr lang="en-US" sz="1600" smtClean="0">
                <a:solidFill>
                  <a:srgbClr val="000000"/>
                </a:solidFill>
              </a:rPr>
              <a:t> </a:t>
            </a:r>
            <a:br>
              <a:rPr lang="en-US" sz="1600" smtClean="0">
                <a:solidFill>
                  <a:srgbClr val="000000"/>
                </a:solidFill>
              </a:rPr>
            </a:br>
            <a:endParaRPr lang="en-US" sz="160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>
                <a:solidFill>
                  <a:srgbClr val="000000"/>
                </a:solidFill>
              </a:rPr>
              <a:t> </a:t>
            </a:r>
            <a:br>
              <a:rPr lang="en-US" sz="1600" smtClean="0">
                <a:solidFill>
                  <a:srgbClr val="000000"/>
                </a:solidFill>
              </a:rPr>
            </a:br>
            <a:r>
              <a:rPr lang="en-US" sz="1200" smtClean="0"/>
              <a:t>          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de-DE" sz="1600" smtClean="0">
                <a:cs typeface="Arial" charset="0"/>
              </a:rPr>
              <a:t>         </a:t>
            </a:r>
            <a:endParaRPr lang="en-US" smtClean="0"/>
          </a:p>
        </p:txBody>
      </p:sp>
      <p:sp>
        <p:nvSpPr>
          <p:cNvPr id="33796" name="Fußzeilenplatzhalt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SF4 pre-test calculation with ATHLET-CD                GRS              ISTC status meeting, Podolsk, 29 -30 July 2009               </a:t>
            </a:r>
            <a:endParaRPr lang="en-GB" sz="1100" smtClean="0"/>
          </a:p>
        </p:txBody>
      </p:sp>
      <p:sp>
        <p:nvSpPr>
          <p:cNvPr id="33797" name="Foliennummernplatzhalter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DC702D3-EE3B-43BB-8B71-DEB693FDAB93}" type="slidenum">
              <a:rPr lang="de-DE" sz="1200" smtClean="0"/>
              <a:pPr/>
              <a:t>12</a:t>
            </a:fld>
            <a:endParaRPr lang="de-DE" sz="1200" smtClean="0"/>
          </a:p>
        </p:txBody>
      </p:sp>
      <p:pic>
        <p:nvPicPr>
          <p:cNvPr id="33798" name="Grafik 7" descr="PP-h2ra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1290638"/>
            <a:ext cx="4348163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Grafik 8" descr="PP-h2mas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79888"/>
            <a:ext cx="4348163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mtClean="0"/>
              <a:t>Results of PARAMETER SF4 pre-test calculation 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601788"/>
            <a:ext cx="3833813" cy="4068762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en-US" sz="1600" b="1" smtClean="0"/>
              <a:t>Oxide layer thickness: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oxide layer at the end of the </a:t>
            </a:r>
            <a:br>
              <a:rPr lang="en-US" sz="1600" smtClean="0"/>
            </a:br>
            <a:r>
              <a:rPr lang="en-US" sz="1600" smtClean="0"/>
              <a:t>    pre-oxidation phase has a</a:t>
            </a:r>
            <a:br>
              <a:rPr lang="en-US" sz="1600" smtClean="0"/>
            </a:br>
            <a:r>
              <a:rPr lang="en-US" sz="1600" smtClean="0"/>
              <a:t>    maximum value of ~450 µm </a:t>
            </a:r>
            <a:br>
              <a:rPr lang="en-US" sz="1600" smtClean="0"/>
            </a:br>
            <a:r>
              <a:rPr lang="en-US" sz="1600" smtClean="0"/>
              <a:t>    (intended oxide scale thickness</a:t>
            </a:r>
            <a:br>
              <a:rPr lang="en-US" sz="1600" smtClean="0"/>
            </a:br>
            <a:r>
              <a:rPr lang="en-US" sz="1600" smtClean="0"/>
              <a:t>    is ~300 µm)  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</a:t>
            </a:r>
            <a:r>
              <a:rPr lang="de-DE" sz="1600" smtClean="0">
                <a:cs typeface="Arial" charset="0"/>
              </a:rPr>
              <a:t>-  max. increase of oxide scale </a:t>
            </a:r>
            <a:br>
              <a:rPr lang="de-DE" sz="1600" smtClean="0">
                <a:cs typeface="Arial" charset="0"/>
              </a:rPr>
            </a:br>
            <a:r>
              <a:rPr lang="de-DE" sz="1600" smtClean="0">
                <a:cs typeface="Arial" charset="0"/>
              </a:rPr>
              <a:t>   during air oxidation phase  is </a:t>
            </a:r>
            <a:br>
              <a:rPr lang="de-DE" sz="1600" smtClean="0">
                <a:cs typeface="Arial" charset="0"/>
              </a:rPr>
            </a:br>
            <a:r>
              <a:rPr lang="de-DE" sz="1600" smtClean="0">
                <a:cs typeface="Arial" charset="0"/>
              </a:rPr>
              <a:t>   120 µm at  600 mm elevation 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de-DE" sz="1600" smtClean="0">
                <a:cs typeface="Arial" charset="0"/>
              </a:rPr>
              <a:t>      -  </a:t>
            </a:r>
            <a:r>
              <a:rPr lang="en-US" sz="1600" smtClean="0">
                <a:cs typeface="Arial" charset="0"/>
              </a:rPr>
              <a:t>a max. layer thickness of </a:t>
            </a:r>
            <a:r>
              <a:rPr lang="en-US" sz="1600" b="1" smtClean="0">
                <a:cs typeface="Arial" charset="0"/>
              </a:rPr>
              <a:t>462 µm</a:t>
            </a:r>
            <a:r>
              <a:rPr lang="en-US" sz="1600" smtClean="0">
                <a:cs typeface="Arial" charset="0"/>
              </a:rPr>
              <a:t> 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   is reached at the end of the 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   calculation (1250 mm elevation)   </a:t>
            </a:r>
            <a:endParaRPr lang="en-US" sz="1600" b="1" smtClean="0">
              <a:cs typeface="Arial" charset="0"/>
            </a:endParaRPr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US" sz="1600" smtClean="0"/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US" sz="1600" smtClean="0"/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34820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SF4 pre-test calculation with ATHLET-CD                GRS              ISTC status meeting, Podolsk, 29 -30 July 2009               </a:t>
            </a:r>
            <a:endParaRPr lang="en-GB" sz="1100" smtClean="0"/>
          </a:p>
        </p:txBody>
      </p:sp>
      <p:sp>
        <p:nvSpPr>
          <p:cNvPr id="34821" name="Foliennummernplatzhalt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B1DBEB6-0D61-45C9-B843-8DBEAFB398AC}" type="slidenum">
              <a:rPr lang="de-DE" sz="1200" smtClean="0"/>
              <a:pPr/>
              <a:t>13</a:t>
            </a:fld>
            <a:endParaRPr lang="de-DE" sz="1200" smtClean="0"/>
          </a:p>
        </p:txBody>
      </p:sp>
      <p:pic>
        <p:nvPicPr>
          <p:cNvPr id="34822" name="Grafik 7" descr="PP-oxla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1735138"/>
            <a:ext cx="51435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mtClean="0"/>
              <a:t> Conclusions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547813"/>
            <a:ext cx="8785225" cy="489426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600" smtClean="0"/>
              <a:t>ATHLET-CD calculates slightly higher maximal </a:t>
            </a:r>
            <a:r>
              <a:rPr lang="en-US" sz="1600" b="1" smtClean="0"/>
              <a:t>temperatures</a:t>
            </a:r>
            <a:r>
              <a:rPr lang="en-US" sz="1600" smtClean="0"/>
              <a:t> within the pre-oxidation phase than expected with the given time function for power (calculated: ~1274 °C, expected: </a:t>
            </a:r>
            <a:br>
              <a:rPr lang="en-US" sz="1600" smtClean="0"/>
            </a:br>
            <a:r>
              <a:rPr lang="en-US" sz="1600" smtClean="0"/>
              <a:t>1200 °C) </a:t>
            </a:r>
            <a:br>
              <a:rPr lang="en-US" sz="1600" smtClean="0"/>
            </a:br>
            <a:r>
              <a:rPr lang="en-US" sz="1600" smtClean="0"/>
              <a:t>the temperature decreases to 900 °C within 2000 s before the start of air injection is in agreement with the desired value;</a:t>
            </a:r>
            <a:br>
              <a:rPr lang="en-US" sz="1600" smtClean="0"/>
            </a:br>
            <a:r>
              <a:rPr lang="en-US" sz="1600" smtClean="0"/>
              <a:t>the maximal temperature within the air ingress phase of 1750 °C as the start point for bottom water injection is reached earlier than expected (calculated: t= 16825 s; 825 s after start of air oxidation)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600" smtClean="0"/>
              <a:t>Air injection with a reduced rate of 0.5 g/s leads to an </a:t>
            </a:r>
            <a:r>
              <a:rPr lang="en-US" sz="1600" b="1" smtClean="0"/>
              <a:t>oxygen starvation</a:t>
            </a:r>
            <a:r>
              <a:rPr lang="en-US" sz="1600" smtClean="0"/>
              <a:t> at the positions above 700 mm after a time period of ~700 s (at ~16700 s, start of air injection at 16000 s);</a:t>
            </a:r>
            <a:br>
              <a:rPr lang="en-US" sz="1600" smtClean="0"/>
            </a:br>
            <a:r>
              <a:rPr lang="en-US" sz="1600" smtClean="0"/>
              <a:t>therefore the elevation of the maximum temperature moves to lower positions (no nitride formation is considered up to now)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600" smtClean="0"/>
              <a:t>Time needed for bottom </a:t>
            </a:r>
            <a:r>
              <a:rPr lang="en-US" sz="1600" b="1" smtClean="0"/>
              <a:t>quenching</a:t>
            </a:r>
            <a:r>
              <a:rPr lang="en-US" sz="1600" smtClean="0"/>
              <a:t>: 215 s for calculation with injection rate 80 g/s,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600" smtClean="0"/>
              <a:t>Total </a:t>
            </a:r>
            <a:r>
              <a:rPr lang="en-US" sz="1600" b="1" smtClean="0"/>
              <a:t>hydrogen generation</a:t>
            </a:r>
            <a:r>
              <a:rPr lang="en-US" sz="1600" smtClean="0"/>
              <a:t> is 31.5 g, about 5 g during quench </a:t>
            </a:r>
            <a:br>
              <a:rPr lang="en-US" sz="1600" smtClean="0"/>
            </a:br>
            <a:r>
              <a:rPr lang="en-US" sz="1600" smtClean="0"/>
              <a:t>(Leistikow / Prater-Courtright correlation was used as for SF2 post-test calculation)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600" b="1" smtClean="0"/>
              <a:t>Oxide layer thickness</a:t>
            </a:r>
            <a:r>
              <a:rPr lang="en-US" sz="1600" smtClean="0"/>
              <a:t> at the end of the pre-oxidation phase is calculated higher than expected (max. value of 450 µm instead of 300 µm); </a:t>
            </a:r>
            <a:br>
              <a:rPr lang="en-US" sz="1600" smtClean="0"/>
            </a:br>
            <a:r>
              <a:rPr lang="en-US" sz="1600" smtClean="0"/>
              <a:t>oxide layer at the end of the calculation is 462 µm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sz="1600" smtClean="0"/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35844" name="Fußzeilenplatzhalt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SF4 pre-test calculation with ATHLET-CD                GRS              ISTC status meeting, Podolsk, 29 -30 July 2009               </a:t>
            </a:r>
            <a:endParaRPr lang="en-GB" sz="1100" smtClean="0"/>
          </a:p>
        </p:txBody>
      </p:sp>
      <p:sp>
        <p:nvSpPr>
          <p:cNvPr id="35845" name="Foliennummernplatzhalt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7F24A93-54F7-4839-BE18-C5C8743A5F22}" type="slidenum">
              <a:rPr lang="de-DE" sz="1200" smtClean="0"/>
              <a:pPr/>
              <a:t>14</a:t>
            </a:fld>
            <a:endParaRPr lang="de-DE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mtClean="0"/>
              <a:t> Content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713" y="1439863"/>
            <a:ext cx="8496300" cy="527367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</a:pPr>
            <a:endParaRPr lang="en-US" sz="2000" smtClean="0"/>
          </a:p>
          <a:p>
            <a:pPr>
              <a:lnSpc>
                <a:spcPct val="80000"/>
              </a:lnSpc>
              <a:spcBef>
                <a:spcPts val="2000"/>
              </a:spcBef>
            </a:pPr>
            <a:r>
              <a:rPr lang="en-US" sz="2000" smtClean="0"/>
              <a:t>Final specification of the PARAMETER SF4 experiment and simulation with  ATHLET-CD</a:t>
            </a:r>
          </a:p>
          <a:p>
            <a:pPr>
              <a:lnSpc>
                <a:spcPct val="80000"/>
              </a:lnSpc>
              <a:spcBef>
                <a:spcPts val="2000"/>
              </a:spcBef>
            </a:pPr>
            <a:r>
              <a:rPr lang="en-US" sz="2000" smtClean="0"/>
              <a:t>Input model and options for ATHLET-CD pre-test calculation </a:t>
            </a:r>
          </a:p>
          <a:p>
            <a:pPr>
              <a:lnSpc>
                <a:spcPct val="80000"/>
              </a:lnSpc>
              <a:spcBef>
                <a:spcPts val="2000"/>
              </a:spcBef>
            </a:pPr>
            <a:r>
              <a:rPr lang="en-US" sz="2000" smtClean="0"/>
              <a:t>Results of PARAMETER SF4 pre-test calculation: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mtClean="0"/>
              <a:t>Temperatures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mtClean="0"/>
              <a:t>Quench fronts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mtClean="0"/>
              <a:t>Hydrogen generation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mtClean="0"/>
              <a:t>Oxide layer thickness</a:t>
            </a:r>
          </a:p>
          <a:p>
            <a:pPr>
              <a:lnSpc>
                <a:spcPct val="80000"/>
              </a:lnSpc>
              <a:spcBef>
                <a:spcPts val="2000"/>
              </a:spcBef>
            </a:pPr>
            <a:r>
              <a:rPr lang="en-US" sz="2000" smtClean="0"/>
              <a:t>Conclusions</a:t>
            </a:r>
          </a:p>
          <a:p>
            <a:pPr>
              <a:lnSpc>
                <a:spcPct val="80000"/>
              </a:lnSpc>
              <a:spcBef>
                <a:spcPts val="2000"/>
              </a:spcBef>
              <a:buFont typeface="Wingdings" pitchFamily="2" charset="2"/>
              <a:buNone/>
            </a:pPr>
            <a:endParaRPr lang="en-US" sz="700" smtClean="0"/>
          </a:p>
          <a:p>
            <a:pPr>
              <a:lnSpc>
                <a:spcPct val="80000"/>
              </a:lnSpc>
              <a:spcBef>
                <a:spcPts val="2000"/>
              </a:spcBef>
            </a:pPr>
            <a:endParaRPr lang="en-US" sz="800" smtClean="0"/>
          </a:p>
          <a:p>
            <a:pPr>
              <a:lnSpc>
                <a:spcPct val="80000"/>
              </a:lnSpc>
              <a:spcBef>
                <a:spcPts val="2000"/>
              </a:spcBef>
            </a:pPr>
            <a:endParaRPr lang="en-US" sz="800" smtClean="0"/>
          </a:p>
          <a:p>
            <a:pPr>
              <a:lnSpc>
                <a:spcPct val="80000"/>
              </a:lnSpc>
              <a:spcBef>
                <a:spcPts val="2000"/>
              </a:spcBef>
              <a:buFont typeface="Wingdings" pitchFamily="2" charset="2"/>
              <a:buNone/>
            </a:pPr>
            <a:r>
              <a:rPr lang="en-US" sz="800" smtClean="0"/>
              <a:t>     </a:t>
            </a:r>
          </a:p>
        </p:txBody>
      </p:sp>
      <p:sp>
        <p:nvSpPr>
          <p:cNvPr id="23556" name="Fußzeilenplatzhalt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SF4 pre-test calculation with ATHLET-CD                GRS              ISTC status meeting, Podolsk, 29 -30 July 2009               </a:t>
            </a:r>
            <a:endParaRPr lang="en-GB" sz="1100" smtClean="0"/>
          </a:p>
        </p:txBody>
      </p:sp>
      <p:sp>
        <p:nvSpPr>
          <p:cNvPr id="23557" name="Foliennummernplatzhalter 5"/>
          <p:cNvSpPr>
            <a:spLocks noGrp="1"/>
          </p:cNvSpPr>
          <p:nvPr>
            <p:ph type="sldNum" sz="quarter" idx="11"/>
          </p:nvPr>
        </p:nvSpPr>
        <p:spPr bwMode="auto">
          <a:xfrm>
            <a:off x="9213850" y="7008813"/>
            <a:ext cx="944563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F0F920D-AAE1-4860-B286-90A6B89D898F}" type="slidenum">
              <a:rPr lang="de-DE" sz="1200" smtClean="0"/>
              <a:pPr/>
              <a:t>2</a:t>
            </a:fld>
            <a:endParaRPr lang="de-DE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z="2000" smtClean="0"/>
              <a:t>PARAMETER SF4 Specification and Simulation with ATHLET-CD (1)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423988"/>
            <a:ext cx="4241800" cy="523716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spcAft>
                <a:spcPct val="20000"/>
              </a:spcAft>
              <a:buFont typeface="Wingdings" pitchFamily="2" charset="2"/>
              <a:buNone/>
            </a:pPr>
            <a:endParaRPr lang="en-US" sz="1400" b="1" smtClean="0"/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US" sz="1400" b="1" smtClean="0"/>
              <a:t>Final Specification according to Jon Birchley, </a:t>
            </a:r>
            <a:br>
              <a:rPr lang="en-US" sz="1400" b="1" smtClean="0"/>
            </a:br>
            <a:r>
              <a:rPr lang="en-US" sz="1400" b="1" smtClean="0"/>
              <a:t>(e-mail, 15.5.2009) 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en-US" sz="1400" b="1" smtClean="0"/>
              <a:t>Power supply – temperature behavior:</a:t>
            </a:r>
            <a:br>
              <a:rPr lang="en-US" sz="1400" b="1" smtClean="0"/>
            </a:br>
            <a:r>
              <a:rPr lang="en-US" sz="1400" b="1" smtClean="0"/>
              <a:t/>
            </a:r>
            <a:br>
              <a:rPr lang="en-US" sz="1400" b="1" smtClean="0"/>
            </a:br>
            <a:r>
              <a:rPr lang="en-US" sz="1400" smtClean="0"/>
              <a:t>- cold bundle at start of test:</a:t>
            </a:r>
            <a:br>
              <a:rPr lang="en-US" sz="1400" smtClean="0"/>
            </a:br>
            <a:r>
              <a:rPr lang="en-US" sz="1400" smtClean="0"/>
              <a:t>   25 °C at 0 s 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US" sz="1400" smtClean="0"/>
              <a:t>       - power initially based on SF3 specification;</a:t>
            </a:r>
            <a:br>
              <a:rPr lang="en-US" sz="1400" smtClean="0"/>
            </a:br>
            <a:r>
              <a:rPr lang="en-US" sz="1400" smtClean="0"/>
              <a:t>  adjusted to achieve max. plateau temperature</a:t>
            </a:r>
            <a:br>
              <a:rPr lang="en-US" sz="1400" smtClean="0"/>
            </a:br>
            <a:r>
              <a:rPr lang="en-US" sz="1400" smtClean="0"/>
              <a:t>  of  ~1200 °C with given time function </a:t>
            </a:r>
            <a:br>
              <a:rPr lang="en-US" sz="1400" smtClean="0"/>
            </a:br>
            <a:r>
              <a:rPr lang="en-US" sz="1400" smtClean="0"/>
              <a:t>  (pre-oxidation phase is reached with a</a:t>
            </a:r>
            <a:br>
              <a:rPr lang="en-US" sz="1400" smtClean="0"/>
            </a:br>
            <a:r>
              <a:rPr lang="en-US" sz="1400" smtClean="0"/>
              <a:t>  time </a:t>
            </a:r>
            <a:r>
              <a:rPr lang="en-US" sz="1400" b="1" smtClean="0"/>
              <a:t>delay of 2000 s </a:t>
            </a:r>
            <a:r>
              <a:rPr lang="en-US" sz="1400" smtClean="0"/>
              <a:t>compared to previous </a:t>
            </a:r>
            <a:br>
              <a:rPr lang="en-US" sz="1400" smtClean="0"/>
            </a:br>
            <a:r>
              <a:rPr lang="en-US" sz="1400" smtClean="0"/>
              <a:t>  specification)   </a:t>
            </a:r>
            <a:br>
              <a:rPr lang="en-US" sz="1400" smtClean="0"/>
            </a:br>
            <a:r>
              <a:rPr lang="en-US" sz="1400" smtClean="0"/>
              <a:t/>
            </a:r>
            <a:br>
              <a:rPr lang="en-US" sz="1400" smtClean="0"/>
            </a:br>
            <a:r>
              <a:rPr lang="en-US" sz="1400" smtClean="0"/>
              <a:t>-  at </a:t>
            </a:r>
            <a:r>
              <a:rPr lang="en-US" sz="1400" b="1" smtClean="0"/>
              <a:t>14000 s</a:t>
            </a:r>
            <a:r>
              <a:rPr lang="en-US" sz="1400" smtClean="0"/>
              <a:t> (oxide scale thickness of 300 µm</a:t>
            </a:r>
            <a:br>
              <a:rPr lang="en-US" sz="1400" smtClean="0"/>
            </a:br>
            <a:r>
              <a:rPr lang="en-US" sz="1400" smtClean="0"/>
              <a:t>   is assumed to be reached) power reduction</a:t>
            </a:r>
            <a:br>
              <a:rPr lang="en-US" sz="1400" smtClean="0"/>
            </a:br>
            <a:r>
              <a:rPr lang="en-US" sz="1400" smtClean="0"/>
              <a:t>   to 5.5 kW to reduce T</a:t>
            </a:r>
            <a:r>
              <a:rPr lang="en-US" sz="1400" baseline="-25000" smtClean="0"/>
              <a:t>max </a:t>
            </a:r>
            <a:r>
              <a:rPr lang="en-US" sz="1400" smtClean="0"/>
              <a:t>to  ~900 °C before </a:t>
            </a:r>
            <a:br>
              <a:rPr lang="en-US" sz="1400" smtClean="0"/>
            </a:br>
            <a:r>
              <a:rPr lang="en-US" sz="1400" smtClean="0"/>
              <a:t>   air injection is started at </a:t>
            </a:r>
            <a:r>
              <a:rPr lang="en-US" sz="1400" b="1" smtClean="0"/>
              <a:t>t= 16000 s</a:t>
            </a:r>
            <a:r>
              <a:rPr lang="en-US" sz="1400" smtClean="0"/>
              <a:t/>
            </a:r>
            <a:br>
              <a:rPr lang="en-US" sz="1400" smtClean="0"/>
            </a:br>
            <a:r>
              <a:rPr lang="en-US" sz="1400" smtClean="0"/>
              <a:t>   </a:t>
            </a:r>
            <a:br>
              <a:rPr lang="en-US" sz="1400" smtClean="0"/>
            </a:br>
            <a:r>
              <a:rPr lang="en-US" sz="1400" smtClean="0"/>
              <a:t>-  constant power of 5.5 kW during air injection</a:t>
            </a:r>
            <a:br>
              <a:rPr lang="en-US" sz="1400" smtClean="0"/>
            </a:br>
            <a:r>
              <a:rPr lang="en-US" sz="1400" smtClean="0"/>
              <a:t>   phase is switched off when max. temperature</a:t>
            </a:r>
            <a:br>
              <a:rPr lang="en-US" sz="1400" smtClean="0"/>
            </a:br>
            <a:r>
              <a:rPr lang="en-US" sz="1400" smtClean="0"/>
              <a:t>   of 1750 °C is reached; </a:t>
            </a:r>
            <a:br>
              <a:rPr lang="en-US" sz="1400" smtClean="0"/>
            </a:br>
            <a:r>
              <a:rPr lang="en-US" sz="1400" smtClean="0"/>
              <a:t>   at same time bottom injection of water is</a:t>
            </a:r>
            <a:br>
              <a:rPr lang="en-US" sz="1400" smtClean="0"/>
            </a:br>
            <a:r>
              <a:rPr lang="en-US" sz="1400" smtClean="0"/>
              <a:t>   started  </a:t>
            </a:r>
            <a:br>
              <a:rPr lang="en-US" sz="1400" smtClean="0"/>
            </a:br>
            <a:r>
              <a:rPr lang="en-US" sz="1400" smtClean="0"/>
              <a:t/>
            </a:r>
            <a:br>
              <a:rPr lang="en-US" sz="1400" smtClean="0"/>
            </a:br>
            <a:endParaRPr lang="en-US" sz="1400" smtClean="0"/>
          </a:p>
        </p:txBody>
      </p:sp>
      <p:sp>
        <p:nvSpPr>
          <p:cNvPr id="24580" name="Fußzeilenplatzhalt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SF4 pre-test calculation with ATHLET-CD                GRS              ISTC status meeting, Podolsk, 29 -30 July 2009               </a:t>
            </a:r>
            <a:endParaRPr lang="en-GB" sz="1100" smtClean="0"/>
          </a:p>
        </p:txBody>
      </p:sp>
      <p:sp>
        <p:nvSpPr>
          <p:cNvPr id="24581" name="Foliennummernplatzhalter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59B5286-FDB2-46C7-BC71-A65A61C0F63A}" type="slidenum">
              <a:rPr lang="de-DE" sz="1200" smtClean="0"/>
              <a:pPr/>
              <a:t>3</a:t>
            </a:fld>
            <a:endParaRPr lang="de-DE" sz="1200" smtClean="0"/>
          </a:p>
        </p:txBody>
      </p:sp>
      <p:pic>
        <p:nvPicPr>
          <p:cNvPr id="24582" name="Grafik 8" descr="PP-po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1246188"/>
            <a:ext cx="4276725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Grafik 9" descr="PP-tmax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"/>
          <a:stretch>
            <a:fillRect/>
          </a:stretch>
        </p:blipFill>
        <p:spPr bwMode="auto">
          <a:xfrm>
            <a:off x="5481638" y="4186238"/>
            <a:ext cx="44100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z="2000" smtClean="0"/>
              <a:t>PARAMETER SF4 Specification and Simulation with ATHLET-CD (2)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290638"/>
            <a:ext cx="4864100" cy="5467350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sz="1400" b="1" smtClean="0"/>
              <a:t>Argon</a:t>
            </a:r>
            <a:r>
              <a:rPr lang="en-US" sz="1400" smtClean="0"/>
              <a:t> inlet flow :</a:t>
            </a:r>
            <a:br>
              <a:rPr lang="en-US" sz="1400" smtClean="0"/>
            </a:br>
            <a:r>
              <a:rPr lang="en-US" sz="1400" smtClean="0"/>
              <a:t>- constant rate of 2.0 g/s</a:t>
            </a:r>
            <a:br>
              <a:rPr lang="en-US" sz="1400" smtClean="0"/>
            </a:br>
            <a:r>
              <a:rPr lang="en-US" sz="1400" smtClean="0"/>
              <a:t>- switch to upper injection after start of reflood</a:t>
            </a:r>
            <a:br>
              <a:rPr lang="en-US" sz="1400" smtClean="0"/>
            </a:br>
            <a:r>
              <a:rPr lang="en-US" sz="1400" smtClean="0"/>
              <a:t>- T= 450 °C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sz="1400" b="1" smtClean="0"/>
              <a:t>Steam</a:t>
            </a:r>
            <a:r>
              <a:rPr lang="en-US" sz="1400" smtClean="0"/>
              <a:t> inlet flow: </a:t>
            </a:r>
            <a:br>
              <a:rPr lang="en-US" sz="1400" smtClean="0"/>
            </a:br>
            <a:r>
              <a:rPr lang="en-US" sz="1400" smtClean="0"/>
              <a:t> - 0.0 g/s until 1500 s</a:t>
            </a:r>
            <a:br>
              <a:rPr lang="en-US" sz="1400" smtClean="0"/>
            </a:br>
            <a:r>
              <a:rPr lang="en-US" sz="1400" smtClean="0"/>
              <a:t> - 3.5 g/s until 16000 s, when air injection is started,</a:t>
            </a:r>
            <a:br>
              <a:rPr lang="en-US" sz="1400" smtClean="0"/>
            </a:br>
            <a:r>
              <a:rPr lang="en-US" sz="1400" smtClean="0"/>
              <a:t> - T= 500 °C 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sz="1400" b="1" smtClean="0"/>
              <a:t>Air</a:t>
            </a:r>
            <a:r>
              <a:rPr lang="en-US" sz="1400" smtClean="0"/>
              <a:t> inlet flow:</a:t>
            </a:r>
            <a:br>
              <a:rPr lang="en-US" sz="1400" smtClean="0"/>
            </a:br>
            <a:r>
              <a:rPr lang="en-US" sz="1400" smtClean="0"/>
              <a:t>-  </a:t>
            </a:r>
            <a:r>
              <a:rPr lang="en-US" sz="1400" b="1" smtClean="0"/>
              <a:t>0.5 g/s </a:t>
            </a:r>
            <a:r>
              <a:rPr lang="en-US" sz="1400" smtClean="0"/>
              <a:t>(0.1 g/s O</a:t>
            </a:r>
            <a:r>
              <a:rPr lang="en-US" sz="1400" baseline="-25000" smtClean="0"/>
              <a:t>2</a:t>
            </a:r>
            <a:r>
              <a:rPr lang="en-US" sz="1400" smtClean="0"/>
              <a:t>, 0.4 g/s N</a:t>
            </a:r>
            <a:r>
              <a:rPr lang="en-US" sz="1400" baseline="-25000" smtClean="0"/>
              <a:t>2</a:t>
            </a:r>
            <a:r>
              <a:rPr lang="en-US" sz="1400" smtClean="0"/>
              <a:t>)</a:t>
            </a:r>
            <a:br>
              <a:rPr lang="en-US" sz="1400" smtClean="0"/>
            </a:br>
            <a:r>
              <a:rPr lang="en-US" sz="1400" smtClean="0"/>
              <a:t>-  air injection starts at </a:t>
            </a:r>
            <a:r>
              <a:rPr lang="en-US" sz="1400" b="1" smtClean="0"/>
              <a:t>16000 s</a:t>
            </a:r>
            <a:r>
              <a:rPr lang="en-US" sz="1400" smtClean="0"/>
              <a:t> </a:t>
            </a:r>
            <a:br>
              <a:rPr lang="en-US" sz="1400" smtClean="0"/>
            </a:br>
            <a:r>
              <a:rPr lang="en-US" sz="1400" smtClean="0"/>
              <a:t>-  air injection is switched off when </a:t>
            </a:r>
            <a:br>
              <a:rPr lang="en-US" sz="1400" smtClean="0"/>
            </a:br>
            <a:r>
              <a:rPr lang="en-US" sz="1400" smtClean="0"/>
              <a:t>   bottom water injection is started 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sz="1400" b="1" smtClean="0"/>
              <a:t>Bottom flooding : </a:t>
            </a:r>
            <a:br>
              <a:rPr lang="en-US" sz="1400" b="1" smtClean="0"/>
            </a:br>
            <a:r>
              <a:rPr lang="en-US" sz="1400" smtClean="0"/>
              <a:t>- </a:t>
            </a:r>
            <a:r>
              <a:rPr lang="en-US" sz="1400" b="1" smtClean="0"/>
              <a:t> </a:t>
            </a:r>
            <a:r>
              <a:rPr lang="en-US" sz="1400" smtClean="0"/>
              <a:t>is</a:t>
            </a:r>
            <a:r>
              <a:rPr lang="en-US" sz="1400" b="1" smtClean="0"/>
              <a:t> </a:t>
            </a:r>
            <a:r>
              <a:rPr lang="en-US" sz="1400" smtClean="0"/>
              <a:t>initiated as soon as T</a:t>
            </a:r>
            <a:r>
              <a:rPr lang="en-US" sz="1400" baseline="-25000" smtClean="0"/>
              <a:t>max</a:t>
            </a:r>
            <a:r>
              <a:rPr lang="en-US" sz="1400" smtClean="0"/>
              <a:t>= 1750 °C is reached </a:t>
            </a:r>
            <a:br>
              <a:rPr lang="en-US" sz="1400" smtClean="0"/>
            </a:br>
            <a:r>
              <a:rPr lang="en-US" sz="1400" smtClean="0"/>
              <a:t>   (together with power shut off) </a:t>
            </a:r>
            <a:br>
              <a:rPr lang="en-US" sz="1400" smtClean="0"/>
            </a:br>
            <a:r>
              <a:rPr lang="en-US" sz="1400" smtClean="0"/>
              <a:t>- Water flow rate: </a:t>
            </a:r>
            <a:r>
              <a:rPr lang="en-US" sz="1400" b="1" smtClean="0"/>
              <a:t>80 g/s, </a:t>
            </a:r>
            <a:r>
              <a:rPr lang="en-US" sz="1400" smtClean="0"/>
              <a:t>water temperature: 25 °C</a:t>
            </a:r>
            <a:br>
              <a:rPr lang="en-US" sz="1400" smtClean="0"/>
            </a:br>
            <a:r>
              <a:rPr lang="en-US" sz="1400" smtClean="0"/>
              <a:t>- initial water level of 450 mm below inlet pipe is</a:t>
            </a:r>
            <a:br>
              <a:rPr lang="en-US" sz="1400" smtClean="0"/>
            </a:br>
            <a:r>
              <a:rPr lang="en-US" sz="1400" smtClean="0"/>
              <a:t>  assumed (as SF3)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1400" smtClean="0"/>
              <a:t>Bundle</a:t>
            </a:r>
            <a:r>
              <a:rPr lang="en-US" sz="1400" b="1" smtClean="0"/>
              <a:t> pressure: </a:t>
            </a:r>
            <a:r>
              <a:rPr lang="en-US" sz="1400" smtClean="0"/>
              <a:t>3 bar</a:t>
            </a:r>
            <a:r>
              <a:rPr lang="en-US" sz="1400" b="1" smtClean="0"/>
              <a:t/>
            </a:r>
            <a:br>
              <a:rPr lang="en-US" sz="1400" b="1" smtClean="0"/>
            </a:br>
            <a:r>
              <a:rPr lang="en-US" sz="1400" smtClean="0"/>
              <a:t>- constant boundary condition of 3 bar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sz="1400" smtClean="0"/>
              <a:t>Calculation is finished after quenching of total bundle  (t= 17040 s)</a:t>
            </a:r>
            <a:br>
              <a:rPr lang="en-US" sz="1400" smtClean="0"/>
            </a:br>
            <a:r>
              <a:rPr lang="en-US" sz="1600" smtClean="0"/>
              <a:t>   </a:t>
            </a:r>
            <a:br>
              <a:rPr lang="en-US" sz="1600" smtClean="0"/>
            </a:br>
            <a:r>
              <a:rPr lang="en-US" sz="1600" smtClean="0"/>
              <a:t>   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25604" name="Fußzeilenplatzhalt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SF4 pre-test calculation with ATHLET-CD                GRS              ISTC status meeting, Podolsk, 29 -30 July 2009               </a:t>
            </a:r>
            <a:endParaRPr lang="en-GB" sz="1100" smtClean="0"/>
          </a:p>
        </p:txBody>
      </p:sp>
      <p:sp>
        <p:nvSpPr>
          <p:cNvPr id="25605" name="Foliennummernplatzhalter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1B2E224-48DB-4A6B-AD97-3A237B03CE11}" type="slidenum">
              <a:rPr lang="de-DE" sz="1200" smtClean="0"/>
              <a:pPr/>
              <a:t>4</a:t>
            </a:fld>
            <a:endParaRPr lang="de-DE" sz="1200" smtClean="0"/>
          </a:p>
        </p:txBody>
      </p:sp>
      <p:pic>
        <p:nvPicPr>
          <p:cNvPr id="25606" name="Grafik 6" descr="PP-gasi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57288"/>
            <a:ext cx="43434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Grafik 7" descr="PP-gliqi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"/>
          <a:stretch>
            <a:fillRect/>
          </a:stretch>
        </p:blipFill>
        <p:spPr bwMode="auto">
          <a:xfrm>
            <a:off x="5707063" y="4095750"/>
            <a:ext cx="4456112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z="2000" smtClean="0"/>
              <a:t> Input model for PARAMETER calculations with ATHLET-CD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1395413"/>
            <a:ext cx="3421062" cy="526573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Flow Channels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Central Bundle </a:t>
            </a:r>
            <a:br>
              <a:rPr lang="en-GB" sz="1400" smtClean="0"/>
            </a:br>
            <a:r>
              <a:rPr lang="en-GB" sz="1400" smtClean="0"/>
              <a:t>CORE2             85.7 %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Outer Bypass</a:t>
            </a:r>
            <a:br>
              <a:rPr lang="en-GB" sz="1400" smtClean="0"/>
            </a:br>
            <a:r>
              <a:rPr lang="en-GB" sz="1400" smtClean="0"/>
              <a:t>CORE3             14.3 %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Cross connection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Cooling Jacket</a:t>
            </a:r>
            <a:endParaRPr lang="en-GB" sz="1400" smtClean="0">
              <a:cs typeface="Arial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n-GB" sz="1400" smtClean="0"/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 Structures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Rods:</a:t>
            </a:r>
            <a:br>
              <a:rPr lang="en-GB" sz="1400" smtClean="0"/>
            </a:br>
            <a:r>
              <a:rPr lang="en-GB" sz="1400" smtClean="0"/>
              <a:t>ROD1 (1 unheated  rod)</a:t>
            </a:r>
            <a:br>
              <a:rPr lang="en-GB" sz="1400" smtClean="0"/>
            </a:br>
            <a:r>
              <a:rPr lang="en-GB" sz="1400" smtClean="0"/>
              <a:t>ROD2 (6   heated rods)</a:t>
            </a:r>
            <a:br>
              <a:rPr lang="en-GB" sz="1400" smtClean="0"/>
            </a:br>
            <a:r>
              <a:rPr lang="en-GB" sz="1400" smtClean="0"/>
              <a:t>ROD3 (12 heated rods)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Grids (6)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Shroud / Insulation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Cooling Jacket Wall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Structures at top of bundle (upper plate, separation sheet)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</a:pPr>
            <a:endParaRPr lang="en-GB" sz="1400" smtClean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Changes compared to previous calculations (SF2, SF3):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GB" sz="1400" smtClean="0"/>
              <a:t>Additional fills </a:t>
            </a:r>
            <a:br>
              <a:rPr lang="en-GB" sz="1400" smtClean="0"/>
            </a:br>
            <a:r>
              <a:rPr lang="en-GB" sz="1400" smtClean="0"/>
              <a:t>O2FILL, N2FILL </a:t>
            </a:r>
            <a:br>
              <a:rPr lang="en-GB" sz="1400" smtClean="0"/>
            </a:br>
            <a:r>
              <a:rPr lang="en-GB" sz="1400" smtClean="0"/>
              <a:t>for air injection</a:t>
            </a:r>
            <a:endParaRPr lang="en-GB" sz="1400" smtClean="0">
              <a:cs typeface="Arial" charset="0"/>
            </a:endParaRPr>
          </a:p>
        </p:txBody>
      </p:sp>
      <p:sp>
        <p:nvSpPr>
          <p:cNvPr id="26628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SF4 pre-test calculation with ATHLET-CD                GRS              ISTC status meeting, Podolsk, 29 -30 July 2009               </a:t>
            </a:r>
            <a:endParaRPr lang="en-GB" sz="1100" smtClean="0"/>
          </a:p>
        </p:txBody>
      </p:sp>
      <p:sp>
        <p:nvSpPr>
          <p:cNvPr id="26629" name="Foliennummernplatzhalt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41D56D3-D79F-43A8-A083-23CDF1FAFCB1}" type="slidenum">
              <a:rPr lang="de-DE" sz="1200" smtClean="0"/>
              <a:pPr/>
              <a:t>5</a:t>
            </a:fld>
            <a:endParaRPr lang="de-DE" sz="1200" smtClean="0"/>
          </a:p>
        </p:txBody>
      </p:sp>
      <p:pic>
        <p:nvPicPr>
          <p:cNvPr id="26630" name="Grafik 7" descr="sf4.r0new4_txt.cg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90638"/>
            <a:ext cx="5867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z="2000" smtClean="0"/>
              <a:t>Options for ATHLET-CD pre-test calculation of SF4 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470025"/>
            <a:ext cx="8553450" cy="3570288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en-US" sz="1600" smtClean="0"/>
              <a:t>Cladding oxidation model:</a:t>
            </a:r>
            <a:br>
              <a:rPr lang="en-US" sz="1600" smtClean="0"/>
            </a:br>
            <a:r>
              <a:rPr lang="en-US" sz="1600" smtClean="0"/>
              <a:t>Leistikow / Prater-Courtright correlation (IOXMOD= 19) was used </a:t>
            </a:r>
            <a:br>
              <a:rPr lang="en-US" sz="1600" smtClean="0"/>
            </a:br>
            <a:r>
              <a:rPr lang="en-US" sz="1600" smtClean="0"/>
              <a:t>as for post-test calculation of SF2; </a:t>
            </a:r>
            <a:br>
              <a:rPr lang="en-US" sz="1600" smtClean="0"/>
            </a:br>
            <a:r>
              <a:rPr lang="en-US" sz="1600" smtClean="0"/>
              <a:t>(SF3 post-test calculation: Cathcart / Prater-Courtright (IOXMOD= 15) was used) 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</a:t>
            </a:r>
          </a:p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en-US" sz="1600" smtClean="0"/>
              <a:t>External resistance: 1 m</a:t>
            </a:r>
            <a:r>
              <a:rPr lang="en-US" sz="1600" smtClean="0">
                <a:cs typeface="Arial" charset="0"/>
              </a:rPr>
              <a:t>Ω/rod</a:t>
            </a:r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US" sz="1600" smtClean="0">
              <a:cs typeface="Arial" charset="0"/>
            </a:endParaRPr>
          </a:p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en-US" sz="1600" smtClean="0">
                <a:cs typeface="Arial" charset="0"/>
              </a:rPr>
              <a:t>Hydraulic diameter in core region: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D</a:t>
            </a:r>
            <a:r>
              <a:rPr lang="en-US" sz="1600" baseline="-25000" smtClean="0">
                <a:cs typeface="Arial" charset="0"/>
              </a:rPr>
              <a:t>H</a:t>
            </a:r>
            <a:r>
              <a:rPr lang="en-US" sz="1600" smtClean="0">
                <a:cs typeface="Arial" charset="0"/>
              </a:rPr>
              <a:t>= </a:t>
            </a:r>
            <a:r>
              <a:rPr lang="en-US" sz="1600" smtClean="0"/>
              <a:t>3.8</a:t>
            </a:r>
            <a:r>
              <a:rPr lang="en-US" sz="1600" smtClean="0">
                <a:cs typeface="Arial" charset="0"/>
              </a:rPr>
              <a:t>·10</a:t>
            </a:r>
            <a:r>
              <a:rPr lang="en-US" sz="1600" baseline="30000" smtClean="0">
                <a:cs typeface="Arial" charset="0"/>
              </a:rPr>
              <a:t>-3 </a:t>
            </a:r>
            <a:r>
              <a:rPr lang="en-US" sz="1600" smtClean="0">
                <a:cs typeface="Arial" charset="0"/>
              </a:rPr>
              <a:t>m (= D</a:t>
            </a:r>
            <a:r>
              <a:rPr lang="en-US" sz="1600" baseline="-25000" smtClean="0">
                <a:cs typeface="Arial" charset="0"/>
              </a:rPr>
              <a:t>H</a:t>
            </a:r>
            <a:r>
              <a:rPr lang="en-US" sz="1600" smtClean="0">
                <a:cs typeface="Arial" charset="0"/>
              </a:rPr>
              <a:t> at grid position)</a:t>
            </a:r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US" sz="1600" smtClean="0"/>
          </a:p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en-US" sz="1600" smtClean="0"/>
              <a:t>Default values for other models (e.g. interfacial friction model, quench model) are used</a:t>
            </a:r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GB" sz="1600" smtClean="0">
              <a:cs typeface="Arial" charset="0"/>
            </a:endParaRP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endParaRPr lang="el-GR" sz="1600" smtClean="0">
              <a:cs typeface="Arial" charset="0"/>
            </a:endParaRPr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US" smtClean="0"/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US" smtClean="0"/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7652" name="Fußzeilenplatzhalt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SF4 pre-test calculation with ATHLET-CD                GRS              ISTC status meeting, Podolsk, 29 -30 July 2009               </a:t>
            </a:r>
            <a:endParaRPr lang="en-GB" sz="1100" smtClean="0"/>
          </a:p>
        </p:txBody>
      </p:sp>
      <p:sp>
        <p:nvSpPr>
          <p:cNvPr id="27653" name="Foliennummernplatzhalt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57F7445-EA66-42AB-A9C7-D132990B7A5C}" type="slidenum">
              <a:rPr lang="de-DE" sz="1200" smtClean="0"/>
              <a:pPr/>
              <a:t>6</a:t>
            </a:fld>
            <a:endParaRPr lang="de-DE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mtClean="0"/>
              <a:t>Results of PARAMETER SF4 pre-test calculation 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665288"/>
            <a:ext cx="4330700" cy="4545012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ct val="10000"/>
              </a:spcAft>
            </a:pPr>
            <a:r>
              <a:rPr lang="en-US" sz="1600" b="1" smtClean="0"/>
              <a:t>Temperatures in pre-oxidation period </a:t>
            </a:r>
            <a:br>
              <a:rPr lang="en-US" sz="1600" b="1" smtClean="0"/>
            </a:br>
            <a:r>
              <a:rPr lang="en-US" sz="1600" b="1" smtClean="0"/>
              <a:t> (before air oxidation):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 maximum temperature is calculated </a:t>
            </a:r>
            <a:br>
              <a:rPr lang="en-US" sz="1600" smtClean="0"/>
            </a:br>
            <a:r>
              <a:rPr lang="en-US" sz="1600" smtClean="0"/>
              <a:t>    at 1250 mm elevation  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 given time function for power leads to a </a:t>
            </a:r>
            <a:br>
              <a:rPr lang="en-US" sz="1600" smtClean="0"/>
            </a:br>
            <a:r>
              <a:rPr lang="en-US" sz="1600" smtClean="0"/>
              <a:t>     maximum plateau temperature of </a:t>
            </a:r>
            <a:br>
              <a:rPr lang="en-US" sz="1600" smtClean="0"/>
            </a:br>
            <a:r>
              <a:rPr lang="en-US" sz="1600" smtClean="0"/>
              <a:t>     T</a:t>
            </a:r>
            <a:r>
              <a:rPr lang="en-US" sz="1600" baseline="-25000" smtClean="0"/>
              <a:t>max</a:t>
            </a:r>
            <a:r>
              <a:rPr lang="en-US" sz="1600" smtClean="0"/>
              <a:t>= 1274 °C  </a:t>
            </a:r>
            <a:br>
              <a:rPr lang="en-US" sz="1600" smtClean="0"/>
            </a:br>
            <a:r>
              <a:rPr lang="en-US" sz="1600" smtClean="0"/>
              <a:t>     (expected T</a:t>
            </a:r>
            <a:r>
              <a:rPr lang="en-US" sz="1600" baseline="-25000" smtClean="0"/>
              <a:t>max</a:t>
            </a:r>
            <a:r>
              <a:rPr lang="en-US" sz="1600" smtClean="0"/>
              <a:t> ~1200 °C);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 Temperature decrease between </a:t>
            </a:r>
            <a:br>
              <a:rPr lang="en-US" sz="1600" smtClean="0"/>
            </a:br>
            <a:r>
              <a:rPr lang="en-US" sz="1600" smtClean="0"/>
              <a:t>     14000 s and 16000 s to ~900 °C is </a:t>
            </a:r>
            <a:br>
              <a:rPr lang="en-US" sz="1600" smtClean="0"/>
            </a:br>
            <a:r>
              <a:rPr lang="en-US" sz="1600" smtClean="0"/>
              <a:t>     achieved as desired</a:t>
            </a:r>
          </a:p>
          <a:p>
            <a:pPr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/>
            </a:r>
            <a:br>
              <a:rPr lang="en-US" sz="1600" smtClean="0"/>
            </a:br>
            <a:endParaRPr lang="en-US" sz="1600" smtClean="0"/>
          </a:p>
          <a:p>
            <a:pPr>
              <a:spcBef>
                <a:spcPct val="30000"/>
              </a:spcBef>
              <a:spcAft>
                <a:spcPct val="10000"/>
              </a:spcAft>
            </a:pPr>
            <a:endParaRPr lang="en-US" sz="1600" smtClean="0"/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28676" name="Fußzeilenplatzhalt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SF4 pre-test calculation with ATHLET-CD                GRS              ISTC status meeting, Podolsk, 29 -30 July 2009               </a:t>
            </a:r>
            <a:endParaRPr lang="en-GB" sz="1100" smtClean="0"/>
          </a:p>
        </p:txBody>
      </p:sp>
      <p:sp>
        <p:nvSpPr>
          <p:cNvPr id="28677" name="Foliennummernplatzhalter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3CE6BF1-CC0C-4C4F-86DE-156583331B88}" type="slidenum">
              <a:rPr lang="de-DE" sz="1200" smtClean="0"/>
              <a:pPr/>
              <a:t>7</a:t>
            </a:fld>
            <a:endParaRPr lang="de-DE" sz="1200" smtClean="0"/>
          </a:p>
        </p:txBody>
      </p:sp>
      <p:pic>
        <p:nvPicPr>
          <p:cNvPr id="28678" name="Grafik 7" descr="PP-tmax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246188"/>
            <a:ext cx="452278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Grafik 9" descr="PP-tax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"/>
          <a:stretch>
            <a:fillRect/>
          </a:stretch>
        </p:blipFill>
        <p:spPr bwMode="auto">
          <a:xfrm>
            <a:off x="5661025" y="4186238"/>
            <a:ext cx="4522788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mtClean="0"/>
              <a:t>Results of PARAMETER SF4 pre-test calculation 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138" y="1665288"/>
            <a:ext cx="4410075" cy="46545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</a:pPr>
            <a:endParaRPr lang="en-US" sz="1600" b="1" smtClean="0"/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</a:pPr>
            <a:r>
              <a:rPr lang="en-US" sz="1600" b="1" smtClean="0"/>
              <a:t>Temperatures (air ingress period):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after a time period of ~700 s following</a:t>
            </a:r>
            <a:br>
              <a:rPr lang="en-US" sz="1600" smtClean="0"/>
            </a:br>
            <a:r>
              <a:rPr lang="en-US" sz="1600" smtClean="0"/>
              <a:t>   the start of air injection (t= 16000 s)</a:t>
            </a:r>
            <a:br>
              <a:rPr lang="en-US" sz="1600" smtClean="0"/>
            </a:br>
            <a:r>
              <a:rPr lang="en-US" sz="1600" smtClean="0"/>
              <a:t>   oxygen starvation can be observed at </a:t>
            </a:r>
            <a:br>
              <a:rPr lang="en-US" sz="1600" smtClean="0"/>
            </a:br>
            <a:r>
              <a:rPr lang="en-US" sz="1600" smtClean="0"/>
              <a:t>   the elevations above ~700 mm 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due to oxygen starvation in the upper </a:t>
            </a:r>
            <a:br>
              <a:rPr lang="en-US" sz="1600" smtClean="0"/>
            </a:br>
            <a:r>
              <a:rPr lang="en-US" sz="1600" smtClean="0"/>
              <a:t>   bundle region the higher air oxidation</a:t>
            </a:r>
            <a:br>
              <a:rPr lang="en-US" sz="1600" smtClean="0"/>
            </a:br>
            <a:r>
              <a:rPr lang="en-US" sz="1600" smtClean="0"/>
              <a:t>   and therefore the stronger temperature </a:t>
            </a:r>
            <a:br>
              <a:rPr lang="en-US" sz="1600" smtClean="0"/>
            </a:br>
            <a:r>
              <a:rPr lang="en-US" sz="1600" smtClean="0"/>
              <a:t>   excursion moves to lower elevations </a:t>
            </a:r>
            <a:br>
              <a:rPr lang="en-US" sz="1600" smtClean="0"/>
            </a:br>
            <a:r>
              <a:rPr lang="en-US" sz="1600" smtClean="0"/>
              <a:t>   (nitride formation is not considered up</a:t>
            </a:r>
            <a:br>
              <a:rPr lang="en-US" sz="1600" smtClean="0"/>
            </a:br>
            <a:r>
              <a:rPr lang="en-US" sz="1600" smtClean="0"/>
              <a:t>   to now)  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</a:t>
            </a:r>
            <a:r>
              <a:rPr lang="de-DE" sz="1600" smtClean="0">
                <a:cs typeface="Arial" charset="0"/>
              </a:rPr>
              <a:t>-  </a:t>
            </a:r>
            <a:r>
              <a:rPr lang="en-US" sz="1600" smtClean="0"/>
              <a:t>maximum temperature of 1750 °C </a:t>
            </a:r>
            <a:br>
              <a:rPr lang="en-US" sz="1600" smtClean="0"/>
            </a:br>
            <a:r>
              <a:rPr lang="en-US" sz="1600" smtClean="0"/>
              <a:t>   is reached at t= 16825 s</a:t>
            </a:r>
            <a:br>
              <a:rPr lang="en-US" sz="1600" smtClean="0"/>
            </a:br>
            <a:r>
              <a:rPr lang="en-US" sz="1600" smtClean="0"/>
              <a:t>   at bundle elevation 500 mm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resulting time period of oxygen starvation: </a:t>
            </a:r>
            <a:br>
              <a:rPr lang="en-US" sz="1600" smtClean="0"/>
            </a:br>
            <a:r>
              <a:rPr lang="en-US" sz="1600" smtClean="0"/>
              <a:t>   </a:t>
            </a:r>
            <a:r>
              <a:rPr lang="el-GR" sz="1600" smtClean="0">
                <a:cs typeface="Arial" charset="0"/>
              </a:rPr>
              <a:t>Δ</a:t>
            </a:r>
            <a:r>
              <a:rPr lang="de-DE" sz="1600" smtClean="0">
                <a:cs typeface="Arial" charset="0"/>
              </a:rPr>
              <a:t>t= 125 s (16700 to 16825 s) </a:t>
            </a:r>
            <a:endParaRPr lang="el-GR" sz="1600" smtClean="0">
              <a:cs typeface="Arial" charset="0"/>
            </a:endParaRP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29700" name="Fußzeilenplatzhalt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SF4 pre-test calculation with ATHLET-CD                GRS              ISTC status meeting, Podolsk, 29 -30 July 2009               </a:t>
            </a:r>
            <a:endParaRPr lang="en-GB" sz="1100" smtClean="0"/>
          </a:p>
        </p:txBody>
      </p:sp>
      <p:sp>
        <p:nvSpPr>
          <p:cNvPr id="29701" name="Foliennummernplatzhalter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788F758-AA6A-416A-AC27-4CAC470A1C56}" type="slidenum">
              <a:rPr lang="de-DE" sz="1200" smtClean="0"/>
              <a:pPr/>
              <a:t>8</a:t>
            </a:fld>
            <a:endParaRPr lang="de-DE" sz="1200" smtClean="0"/>
          </a:p>
        </p:txBody>
      </p:sp>
      <p:pic>
        <p:nvPicPr>
          <p:cNvPr id="29702" name="Grafik 9" descr="PP-tax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1246188"/>
            <a:ext cx="452278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Grafik 12" descr="PP-airox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"/>
          <a:stretch>
            <a:fillRect/>
          </a:stretch>
        </p:blipFill>
        <p:spPr bwMode="auto">
          <a:xfrm>
            <a:off x="5795963" y="4140200"/>
            <a:ext cx="442912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828675"/>
            <a:ext cx="8780463" cy="431800"/>
          </a:xfrm>
        </p:spPr>
        <p:txBody>
          <a:bodyPr/>
          <a:lstStyle/>
          <a:p>
            <a:r>
              <a:rPr lang="en-US" smtClean="0"/>
              <a:t>Results of PARAMETER SF4 pre-test calculation 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2312988"/>
            <a:ext cx="4095750" cy="34671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</a:pPr>
            <a:endParaRPr lang="en-US" sz="1600" b="1" smtClean="0"/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</a:pPr>
            <a:r>
              <a:rPr lang="en-US" sz="1600" b="1" smtClean="0"/>
              <a:t>Temperatures (quenching period):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bottom flooding is initiated at 16825 s</a:t>
            </a:r>
            <a:br>
              <a:rPr lang="en-US" sz="1600" smtClean="0"/>
            </a:br>
            <a:r>
              <a:rPr lang="en-US" sz="1600" smtClean="0"/>
              <a:t>   when T</a:t>
            </a:r>
            <a:r>
              <a:rPr lang="en-US" sz="1600" baseline="-25000" smtClean="0"/>
              <a:t>max</a:t>
            </a:r>
            <a:r>
              <a:rPr lang="en-US" sz="1600" smtClean="0"/>
              <a:t>= 1750 °C is reached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-  after start of flooding only small </a:t>
            </a:r>
            <a:br>
              <a:rPr lang="en-US" sz="1600" smtClean="0"/>
            </a:br>
            <a:r>
              <a:rPr lang="en-US" sz="1600" smtClean="0"/>
              <a:t>   temperature increase of ~100 °C is</a:t>
            </a:r>
            <a:br>
              <a:rPr lang="en-US" sz="1600" smtClean="0"/>
            </a:br>
            <a:r>
              <a:rPr lang="en-US" sz="1600" smtClean="0"/>
              <a:t>   calculated when liquid enters</a:t>
            </a:r>
            <a:br>
              <a:rPr lang="en-US" sz="1600" smtClean="0"/>
            </a:br>
            <a:r>
              <a:rPr lang="en-US" sz="1600" smtClean="0"/>
              <a:t>   the heated bundle (steam oxidation)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/>
              <a:t>      </a:t>
            </a:r>
            <a:r>
              <a:rPr lang="de-DE" sz="1600" smtClean="0">
                <a:cs typeface="Arial" charset="0"/>
              </a:rPr>
              <a:t>-  </a:t>
            </a:r>
            <a:r>
              <a:rPr lang="en-US" sz="1600" smtClean="0">
                <a:cs typeface="Arial" charset="0"/>
              </a:rPr>
              <a:t>due to cooling only from the bottom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   last quench is calculated at the upper</a:t>
            </a:r>
            <a:br>
              <a:rPr lang="en-US" sz="1600" smtClean="0">
                <a:cs typeface="Arial" charset="0"/>
              </a:rPr>
            </a:br>
            <a:r>
              <a:rPr lang="en-US" sz="1600" smtClean="0">
                <a:cs typeface="Arial" charset="0"/>
              </a:rPr>
              <a:t>   bundle elevations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>
                <a:cs typeface="Arial" charset="0"/>
              </a:rPr>
              <a:t>     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>
                <a:cs typeface="Arial" charset="0"/>
              </a:rPr>
              <a:t>      </a:t>
            </a:r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z="1600" smtClean="0">
                <a:cs typeface="Arial" charset="0"/>
              </a:rPr>
              <a:t> </a:t>
            </a:r>
            <a:br>
              <a:rPr lang="en-US" sz="1600" smtClean="0">
                <a:cs typeface="Arial" charset="0"/>
              </a:rPr>
            </a:br>
            <a:endParaRPr lang="en-US" sz="1600" smtClean="0"/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z="1600" smtClean="0"/>
          </a:p>
        </p:txBody>
      </p:sp>
      <p:sp>
        <p:nvSpPr>
          <p:cNvPr id="30724" name="Fußzeilenplatzhalt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03338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3338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3338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 smtClean="0"/>
              <a:t>PARAMETER SF4 pre-test calculation with ATHLET-CD                GRS              ISTC status meeting, Podolsk, 29 -30 July 2009               </a:t>
            </a:r>
            <a:endParaRPr lang="en-GB" sz="1100" smtClean="0"/>
          </a:p>
        </p:txBody>
      </p:sp>
      <p:sp>
        <p:nvSpPr>
          <p:cNvPr id="30725" name="Foliennummernplatzhalter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0FC125F-CDD1-4DC1-9994-05B5D1A6EE27}" type="slidenum">
              <a:rPr lang="de-DE" sz="1200" smtClean="0"/>
              <a:pPr/>
              <a:t>9</a:t>
            </a:fld>
            <a:endParaRPr lang="de-DE" sz="1200" smtClean="0"/>
          </a:p>
        </p:txBody>
      </p:sp>
      <p:pic>
        <p:nvPicPr>
          <p:cNvPr id="30726" name="Grafik 7" descr="PP-tax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2224088"/>
            <a:ext cx="514826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S_Folie_quer">
  <a:themeElements>
    <a:clrScheme name="GRS_Folie_quer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RS_Folie_qu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524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524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S_Folie_que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S_Folie_qu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S_Folie_quer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S_Folie_quer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S_Folie_quer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S_Folie_quer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S_Folie_que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517</Words>
  <Application>Microsoft Office PowerPoint</Application>
  <PresentationFormat>Benutzerdefiniert</PresentationFormat>
  <Paragraphs>141</Paragraphs>
  <Slides>14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Wingdings</vt:lpstr>
      <vt:lpstr>Helvetica</vt:lpstr>
      <vt:lpstr>Times New Roman</vt:lpstr>
      <vt:lpstr>GRS_Folie_quer</vt:lpstr>
      <vt:lpstr>Microsoft Word-Dokument</vt:lpstr>
      <vt:lpstr>PowerPoint-Präsentation</vt:lpstr>
      <vt:lpstr> Content </vt:lpstr>
      <vt:lpstr>PARAMETER SF4 Specification and Simulation with ATHLET-CD (1)</vt:lpstr>
      <vt:lpstr>PARAMETER SF4 Specification and Simulation with ATHLET-CD (2)</vt:lpstr>
      <vt:lpstr> Input model for PARAMETER calculations with ATHLET-CD </vt:lpstr>
      <vt:lpstr>Options for ATHLET-CD pre-test calculation of SF4  </vt:lpstr>
      <vt:lpstr>Results of PARAMETER SF4 pre-test calculation  </vt:lpstr>
      <vt:lpstr>Results of PARAMETER SF4 pre-test calculation  </vt:lpstr>
      <vt:lpstr>Results of PARAMETER SF4 pre-test calculation  </vt:lpstr>
      <vt:lpstr>Results of PARAMETER SF4 pre-test calculation  </vt:lpstr>
      <vt:lpstr>Results of PARAMETER SF4 pre-test calculation  </vt:lpstr>
      <vt:lpstr>Results of PARAMETER SF4 pre-test calculation  </vt:lpstr>
      <vt:lpstr>Results of PARAMETER SF4 pre-test calculation  </vt:lpstr>
      <vt:lpstr> Conclusions</vt:lpstr>
    </vt:vector>
  </TitlesOfParts>
  <Company>GRS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Q10-posttest</dc:title>
  <dc:subject>zr/air oxidation model</dc:subject>
  <dc:creator>Bals</dc:creator>
  <dc:description>Schriftart geändert am 07.09.01</dc:description>
  <cp:lastModifiedBy>Peters, Ursula</cp:lastModifiedBy>
  <cp:revision>337</cp:revision>
  <cp:lastPrinted>1997-08-19T11:07:52Z</cp:lastPrinted>
  <dcterms:created xsi:type="dcterms:W3CDTF">2003-03-12T11:01:56Z</dcterms:created>
  <dcterms:modified xsi:type="dcterms:W3CDTF">2012-10-17T15:18:55Z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Final PARAMETER SF4 pre-test calculation with ATHLET-CD</vt:lpwstr>
  </property>
</Properties>
</file>