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0" r:id="rId1"/>
  </p:sldMasterIdLst>
  <p:notesMasterIdLst>
    <p:notesMasterId r:id="rId14"/>
  </p:notesMasterIdLst>
  <p:handoutMasterIdLst>
    <p:handoutMasterId r:id="rId15"/>
  </p:handoutMasterIdLst>
  <p:sldIdLst>
    <p:sldId id="256" r:id="rId2"/>
    <p:sldId id="262" r:id="rId3"/>
    <p:sldId id="295" r:id="rId4"/>
    <p:sldId id="298" r:id="rId5"/>
    <p:sldId id="299" r:id="rId6"/>
    <p:sldId id="300" r:id="rId7"/>
    <p:sldId id="291" r:id="rId8"/>
    <p:sldId id="301" r:id="rId9"/>
    <p:sldId id="297" r:id="rId10"/>
    <p:sldId id="296" r:id="rId11"/>
    <p:sldId id="292" r:id="rId12"/>
    <p:sldId id="288" r:id="rId13"/>
  </p:sldIdLst>
  <p:sldSz cx="9144000" cy="6858000" type="screen4x3"/>
  <p:notesSz cx="6797675" cy="9856788"/>
  <p:defaultTextStyle>
    <a:defPPr>
      <a:defRPr lang="fr-FR"/>
    </a:defPPr>
    <a:lvl1pPr algn="ctr" rtl="0" fontAlgn="base">
      <a:spcBef>
        <a:spcPct val="0"/>
      </a:spcBef>
      <a:spcAft>
        <a:spcPct val="0"/>
      </a:spcAft>
      <a:defRPr sz="2000" kern="1200">
        <a:solidFill>
          <a:schemeClr val="bg2"/>
        </a:solidFill>
        <a:latin typeface="Arial" pitchFamily="34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2000" kern="1200">
        <a:solidFill>
          <a:schemeClr val="bg2"/>
        </a:solidFill>
        <a:latin typeface="Arial" pitchFamily="34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2000" kern="1200">
        <a:solidFill>
          <a:schemeClr val="bg2"/>
        </a:solidFill>
        <a:latin typeface="Arial" pitchFamily="34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2000" kern="1200">
        <a:solidFill>
          <a:schemeClr val="bg2"/>
        </a:solidFill>
        <a:latin typeface="Arial" pitchFamily="34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2000" kern="1200">
        <a:solidFill>
          <a:schemeClr val="bg2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bg2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bg2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bg2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bg2"/>
        </a:solidFill>
        <a:latin typeface="Arial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99"/>
    <a:srgbClr val="000000"/>
    <a:srgbClr val="333399"/>
    <a:srgbClr val="660066"/>
    <a:srgbClr val="9999FF"/>
    <a:srgbClr val="00CCFF"/>
    <a:srgbClr val="0080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6201" autoAdjust="0"/>
    <p:restoredTop sz="97289" autoAdjust="0"/>
  </p:normalViewPr>
  <p:slideViewPr>
    <p:cSldViewPr snapToGrid="0">
      <p:cViewPr>
        <p:scale>
          <a:sx n="94" d="100"/>
          <a:sy n="94" d="100"/>
        </p:scale>
        <p:origin x="-1699" y="-5"/>
      </p:cViewPr>
      <p:guideLst>
        <p:guide orient="horz" pos="2160"/>
        <p:guide pos="254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_rels/viewProps.xml.rels><?xml version="1.0" encoding="UTF-8" standalone="yes"?>
<Relationships xmlns="http://schemas.openxmlformats.org/package/2006/relationships"><Relationship Id="rId3" Type="http://schemas.openxmlformats.org/officeDocument/2006/relationships/slide" Target="slides/slide5.xml"/><Relationship Id="rId2" Type="http://schemas.openxmlformats.org/officeDocument/2006/relationships/slide" Target="slides/slide4.xml"/><Relationship Id="rId1" Type="http://schemas.openxmlformats.org/officeDocument/2006/relationships/slide" Target="slides/slide3.xml"/><Relationship Id="rId4" Type="http://schemas.openxmlformats.org/officeDocument/2006/relationships/slide" Target="slides/slide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fr-FR"/>
          </a:p>
        </p:txBody>
      </p:sp>
      <p:sp>
        <p:nvSpPr>
          <p:cNvPr id="22118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688" y="0"/>
            <a:ext cx="2946400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A8819FD8-012E-4640-A2C8-609AC6331ACE}" type="datetime4">
              <a:rPr lang="fr-FR"/>
              <a:pPr/>
              <a:t>17 octobre 2012</a:t>
            </a:fld>
            <a:endParaRPr lang="fr-FR"/>
          </a:p>
        </p:txBody>
      </p:sp>
      <p:sp>
        <p:nvSpPr>
          <p:cNvPr id="22118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61488"/>
            <a:ext cx="2946400" cy="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r>
              <a:rPr lang="fr-FR"/>
              <a:t>Groupe EDF</a:t>
            </a:r>
          </a:p>
        </p:txBody>
      </p:sp>
      <p:sp>
        <p:nvSpPr>
          <p:cNvPr id="22118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688" y="9361488"/>
            <a:ext cx="2946400" cy="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364B8454-2EEC-4353-A62F-7CD76BA68994}" type="slidenum">
              <a:rPr lang="fr-FR"/>
              <a:pPr/>
              <a:t>‹Nr.›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716715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769938" y="9569450"/>
            <a:ext cx="1062037" cy="28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chemeClr val="tx1"/>
                </a:solidFill>
              </a:defRPr>
            </a:lvl1pPr>
          </a:lstStyle>
          <a:p>
            <a:fld id="{65FFD278-91D1-4F73-B6C7-12B93F2E22E6}" type="datetime4">
              <a:rPr lang="fr-FR"/>
              <a:pPr/>
              <a:t>17 octobre 2012</a:t>
            </a:fld>
            <a:endParaRPr lang="fr-FR"/>
          </a:p>
        </p:txBody>
      </p:sp>
      <p:sp>
        <p:nvSpPr>
          <p:cNvPr id="4100" name="Rectangle 4"/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933450" y="739775"/>
            <a:ext cx="4927600" cy="36957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1038" y="4681538"/>
            <a:ext cx="5435600" cy="443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868488" y="9569450"/>
            <a:ext cx="4195762" cy="28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fr-FR"/>
              <a:t>Groupe EDF</a:t>
            </a:r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268288" y="9590088"/>
            <a:ext cx="557212" cy="246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75C70514-EB0B-44DD-B034-D3159FDB1273}" type="slidenum">
              <a:rPr lang="fr-FR"/>
              <a:pPr/>
              <a:t>‹Nr.›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55557459"/>
      </p:ext>
    </p:extLst>
  </p:cSld>
  <p:clrMap bg1="lt1" tx1="dk1" bg2="lt2" tx2="dk2" accent1="accent1" accent2="accent2" accent3="accent3" accent4="accent4" accent5="accent5" accent6="accent6" hlink="hlink" folHlink="folHlink"/>
  <p:hf hdr="0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D7DE3E10-F4E3-4411-8FCF-102C6D6EEDD9}" type="datetime4">
              <a:rPr lang="fr-FR"/>
              <a:pPr/>
              <a:t>17 octobre 2012</a:t>
            </a:fld>
            <a:endParaRPr 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fr-FR"/>
              <a:t>Groupe EDF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C617D69-62B0-4089-9B46-43326ED5E0BB}" type="slidenum">
              <a:rPr lang="fr-FR"/>
              <a:pPr/>
              <a:t>1</a:t>
            </a:fld>
            <a:endParaRPr lang="fr-FR"/>
          </a:p>
        </p:txBody>
      </p:sp>
      <p:sp>
        <p:nvSpPr>
          <p:cNvPr id="22221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2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49F00896-5523-4FBF-9A7B-B6A2E22C582A}" type="datetime4">
              <a:rPr lang="fr-FR"/>
              <a:pPr/>
              <a:t>17 octobre 2012</a:t>
            </a:fld>
            <a:endParaRPr 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fr-FR"/>
              <a:t>Groupe EDF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8E14088-2A88-45AE-9816-5ECAE07C21DC}" type="slidenum">
              <a:rPr lang="fr-FR"/>
              <a:pPr/>
              <a:t>2</a:t>
            </a:fld>
            <a:endParaRPr lang="fr-FR"/>
          </a:p>
        </p:txBody>
      </p:sp>
      <p:sp>
        <p:nvSpPr>
          <p:cNvPr id="234498" name="Rectangle 1026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4499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E384E3C3-C224-4470-B05C-19CC85158830}" type="datetime4">
              <a:rPr lang="fr-FR"/>
              <a:pPr/>
              <a:t>17 octobre 2012</a:t>
            </a:fld>
            <a:endParaRPr 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fr-FR"/>
              <a:t>Groupe EDF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F72CE9D-561D-406B-A93D-E82911529661}" type="slidenum">
              <a:rPr lang="fr-FR"/>
              <a:pPr/>
              <a:t>6</a:t>
            </a:fld>
            <a:endParaRPr lang="fr-FR"/>
          </a:p>
        </p:txBody>
      </p:sp>
      <p:sp>
        <p:nvSpPr>
          <p:cNvPr id="31846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8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69986392-0720-41C9-B167-E4043FA1120E}" type="datetime4">
              <a:rPr lang="fr-FR"/>
              <a:pPr/>
              <a:t>17 octobre 2012</a:t>
            </a:fld>
            <a:endParaRPr 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fr-FR"/>
              <a:t>Groupe EDF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111E77D-54E0-4E0E-BC70-F3D4A75C5CAA}" type="slidenum">
              <a:rPr lang="fr-FR"/>
              <a:pPr/>
              <a:t>12</a:t>
            </a:fld>
            <a:endParaRPr lang="fr-FR"/>
          </a:p>
        </p:txBody>
      </p:sp>
      <p:sp>
        <p:nvSpPr>
          <p:cNvPr id="29081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0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833938" y="2625725"/>
            <a:ext cx="4030662" cy="1622425"/>
          </a:xfrm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40" tIns="45720" rIns="91440" bIns="45720"/>
          <a:lstStyle>
            <a:lvl1pPr algn="r">
              <a:spcBef>
                <a:spcPct val="20000"/>
              </a:spcBef>
              <a:defRPr sz="4000"/>
            </a:lvl1pPr>
          </a:lstStyle>
          <a:p>
            <a:pPr lvl="0"/>
            <a:r>
              <a:rPr lang="fr-FR" noProof="0" smtClean="0"/>
              <a:t>Cliquez pour modifier le style du titre</a:t>
            </a:r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821238" y="4000500"/>
            <a:ext cx="4033837" cy="1384300"/>
          </a:xfrm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0" indent="0" algn="r">
              <a:buFont typeface="Wingdings 2" pitchFamily="18" charset="2"/>
              <a:buNone/>
              <a:defRPr sz="2400"/>
            </a:lvl1pPr>
          </a:lstStyle>
          <a:p>
            <a:pPr lvl="0"/>
            <a:r>
              <a:rPr lang="fr-FR" noProof="0" smtClean="0"/>
              <a:t>Cliquez pour modifier le style des sous-titres du masque</a:t>
            </a:r>
          </a:p>
        </p:txBody>
      </p:sp>
      <p:pic>
        <p:nvPicPr>
          <p:cNvPr id="60448" name="Picture 32" descr="P:\MES DOCUMENTS\ILLUSTRATIONS\masque_photo powerpoint.gif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163" y="2433638"/>
            <a:ext cx="3346450" cy="3343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449" name="Picture 33" descr="P:\MES DOCUMENTS\ILLUSTRATIONS\logos\R&amp;D_rvb.jp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0263" y="5783263"/>
            <a:ext cx="527050" cy="909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29.07.2009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SINETICS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79DBE8-2F02-4C2E-98B1-F2377D943091}" type="slidenum">
              <a:rPr lang="fr-FR"/>
              <a:pPr/>
              <a:t>‹Nr.›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818809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18288" y="38100"/>
            <a:ext cx="2081212" cy="6253163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374650" y="38100"/>
            <a:ext cx="6091238" cy="6253163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29.07.2009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SINETICS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714E31C-EE4D-4D3C-A8A3-098655D6AF4A}" type="slidenum">
              <a:rPr lang="fr-FR"/>
              <a:pPr/>
              <a:t>‹Nr.›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1518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29.07.2009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SINETICS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A60E9F-2822-48BA-9E0D-30CDC869CA2B}" type="slidenum">
              <a:rPr lang="fr-FR"/>
              <a:pPr/>
              <a:t>‹Nr.›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080263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29.07.2009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SINETICS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5DCD8E-8082-4A84-8FE3-221E17C8F1FA}" type="slidenum">
              <a:rPr lang="fr-FR"/>
              <a:pPr/>
              <a:t>‹Nr.›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381245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374650" y="1193800"/>
            <a:ext cx="4086225" cy="50974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13275" y="1193800"/>
            <a:ext cx="4086225" cy="50974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29.07.2009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SINETICS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5FFEFD-A730-4DF0-BB51-5273E783B77D}" type="slidenum">
              <a:rPr lang="fr-FR"/>
              <a:pPr/>
              <a:t>‹Nr.›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876844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29.07.2009</a:t>
            </a: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SINETICS</a:t>
            </a: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2AD064-F013-4B60-8892-801E69F799BE}" type="slidenum">
              <a:rPr lang="fr-FR"/>
              <a:pPr/>
              <a:t>‹Nr.›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328492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29.07.2009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SINETICS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EA30BD-1F52-4443-8BBE-CC7455FC5F7F}" type="slidenum">
              <a:rPr lang="fr-FR"/>
              <a:pPr/>
              <a:t>‹Nr.›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547028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29.07.2009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SINETICS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32834C-6FD3-40EF-99A3-D759F9DCC5DE}" type="slidenum">
              <a:rPr lang="fr-FR"/>
              <a:pPr/>
              <a:t>‹Nr.›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372193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29.07.2009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SINETICS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4D9DD9-ECE2-4E51-8690-907BE94E64B1}" type="slidenum">
              <a:rPr lang="fr-FR"/>
              <a:pPr/>
              <a:t>‹Nr.›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780334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29.07.2009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SINETICS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36770A-C924-42E2-B82A-EF4D1A23566B}" type="slidenum">
              <a:rPr lang="fr-FR"/>
              <a:pPr/>
              <a:t>‹Nr.›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444490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181100" y="38100"/>
            <a:ext cx="7505700" cy="97790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4000" tIns="10800" rIns="54000" bIns="1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</a:t>
            </a:r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74650" y="1193800"/>
            <a:ext cx="8324850" cy="5097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sp>
        <p:nvSpPr>
          <p:cNvPr id="59406" name="Rectangle 1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19125" y="6540500"/>
            <a:ext cx="1271588" cy="209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10800" rIns="0" bIns="10800" numCol="1" anchor="ctr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chemeClr val="tx1"/>
                </a:solidFill>
              </a:defRPr>
            </a:lvl1pPr>
          </a:lstStyle>
          <a:p>
            <a:r>
              <a:rPr lang="fr-FR"/>
              <a:t>29.07.2009</a:t>
            </a:r>
          </a:p>
        </p:txBody>
      </p:sp>
      <p:sp>
        <p:nvSpPr>
          <p:cNvPr id="59407" name="Rectangle 1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020888" y="6499225"/>
            <a:ext cx="5592762" cy="227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10800" rIns="0" bIns="10800" numCol="1" anchor="ctr" anchorCtr="0" compatLnSpc="1">
            <a:prstTxWarp prst="textNoShape">
              <a:avLst/>
            </a:prstTxWarp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fr-FR"/>
              <a:t>SINETICS</a:t>
            </a:r>
          </a:p>
        </p:txBody>
      </p:sp>
      <p:sp>
        <p:nvSpPr>
          <p:cNvPr id="59408" name="Rectangle 1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76238" y="6538913"/>
            <a:ext cx="228600" cy="209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10800" rIns="0" bIns="10800" numCol="1" anchor="ctr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chemeClr val="tx1"/>
                </a:solidFill>
              </a:defRPr>
            </a:lvl1pPr>
          </a:lstStyle>
          <a:p>
            <a:fld id="{753EAC76-963F-4313-82DF-AC07FA835444}" type="slidenum">
              <a:rPr lang="fr-FR"/>
              <a:pPr/>
              <a:t>‹Nr.›</a:t>
            </a:fld>
            <a:endParaRPr lang="fr-FR"/>
          </a:p>
        </p:txBody>
      </p:sp>
      <p:pic>
        <p:nvPicPr>
          <p:cNvPr id="59411" name="Picture 19" descr="P:\MES DOCUMENTS\ILLUSTRATIONS\logos\R&amp;D_rvb.jp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7563" y="5792788"/>
            <a:ext cx="527050" cy="909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hf hdr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itchFamily="34" charset="0"/>
        </a:defRPr>
      </a:lvl9pPr>
    </p:titleStyle>
    <p:bodyStyle>
      <a:lvl1pPr marL="266700" indent="-266700" algn="l" rtl="0" fontAlgn="base">
        <a:lnSpc>
          <a:spcPct val="90000"/>
        </a:lnSpc>
        <a:spcBef>
          <a:spcPct val="100000"/>
        </a:spcBef>
        <a:spcAft>
          <a:spcPct val="0"/>
        </a:spcAft>
        <a:buClr>
          <a:schemeClr val="bg2"/>
        </a:buClr>
        <a:buSzPct val="90000"/>
        <a:buFont typeface="Wingdings 2" pitchFamily="18" charset="2"/>
        <a:buChar char=""/>
        <a:defRPr sz="2000">
          <a:solidFill>
            <a:schemeClr val="bg2"/>
          </a:solidFill>
          <a:latin typeface="+mn-lt"/>
          <a:ea typeface="+mn-ea"/>
          <a:cs typeface="+mn-cs"/>
        </a:defRPr>
      </a:lvl1pPr>
      <a:lvl2pPr marL="622300" indent="-176213" algn="l" rtl="0" fontAlgn="base">
        <a:lnSpc>
          <a:spcPct val="90000"/>
        </a:lnSpc>
        <a:spcBef>
          <a:spcPct val="100000"/>
        </a:spcBef>
        <a:spcAft>
          <a:spcPct val="0"/>
        </a:spcAft>
        <a:buClr>
          <a:schemeClr val="tx1"/>
        </a:buClr>
        <a:buSzPct val="70000"/>
        <a:buFont typeface="Wingdings 2" pitchFamily="18" charset="2"/>
        <a:buChar char=""/>
        <a:defRPr>
          <a:solidFill>
            <a:schemeClr val="tx1"/>
          </a:solidFill>
          <a:latin typeface="+mn-lt"/>
          <a:cs typeface="+mn-cs"/>
        </a:defRPr>
      </a:lvl2pPr>
      <a:lvl3pPr marL="984250" indent="-179388" algn="l" rtl="0" fontAlgn="base">
        <a:lnSpc>
          <a:spcPct val="90000"/>
        </a:lnSpc>
        <a:spcBef>
          <a:spcPct val="100000"/>
        </a:spcBef>
        <a:spcAft>
          <a:spcPct val="0"/>
        </a:spcAft>
        <a:buClr>
          <a:schemeClr val="accent2"/>
        </a:buClr>
        <a:buFont typeface="Wingdings 2" pitchFamily="18" charset="2"/>
        <a:buChar char=""/>
        <a:defRPr sz="1600">
          <a:solidFill>
            <a:schemeClr val="accent2"/>
          </a:solidFill>
          <a:latin typeface="+mn-lt"/>
          <a:cs typeface="+mn-cs"/>
        </a:defRPr>
      </a:lvl3pPr>
      <a:lvl4pPr marL="1343025" indent="-179388" algn="l" rtl="0" fontAlgn="base">
        <a:lnSpc>
          <a:spcPct val="90000"/>
        </a:lnSpc>
        <a:spcBef>
          <a:spcPct val="100000"/>
        </a:spcBef>
        <a:spcAft>
          <a:spcPct val="0"/>
        </a:spcAft>
        <a:buClr>
          <a:schemeClr val="tx1"/>
        </a:buClr>
        <a:buFont typeface="Wingdings 2" pitchFamily="18" charset="2"/>
        <a:buChar char=""/>
        <a:defRPr sz="1400">
          <a:solidFill>
            <a:schemeClr val="tx1"/>
          </a:solidFill>
          <a:latin typeface="+mn-lt"/>
          <a:cs typeface="+mn-cs"/>
        </a:defRPr>
      </a:lvl4pPr>
      <a:lvl5pPr marL="1700213" indent="-177800" algn="l" rtl="0" fontAlgn="base">
        <a:lnSpc>
          <a:spcPct val="90000"/>
        </a:lnSpc>
        <a:spcBef>
          <a:spcPct val="100000"/>
        </a:spcBef>
        <a:spcAft>
          <a:spcPct val="0"/>
        </a:spcAft>
        <a:buClr>
          <a:schemeClr val="tx1"/>
        </a:buClr>
        <a:buFont typeface="Wingdings 2" pitchFamily="18" charset="2"/>
        <a:buChar char=""/>
        <a:defRPr sz="1200">
          <a:solidFill>
            <a:schemeClr val="tx1"/>
          </a:solidFill>
          <a:latin typeface="+mn-lt"/>
          <a:cs typeface="+mn-cs"/>
        </a:defRPr>
      </a:lvl5pPr>
      <a:lvl6pPr marL="2157413" indent="-177800" algn="l" rtl="0" fontAlgn="base">
        <a:lnSpc>
          <a:spcPct val="90000"/>
        </a:lnSpc>
        <a:spcBef>
          <a:spcPct val="100000"/>
        </a:spcBef>
        <a:spcAft>
          <a:spcPct val="0"/>
        </a:spcAft>
        <a:buClr>
          <a:schemeClr val="tx1"/>
        </a:buClr>
        <a:buFont typeface="Wingdings 2" pitchFamily="18" charset="2"/>
        <a:buChar char=""/>
        <a:defRPr sz="1200">
          <a:solidFill>
            <a:schemeClr val="tx1"/>
          </a:solidFill>
          <a:latin typeface="+mn-lt"/>
          <a:cs typeface="+mn-cs"/>
        </a:defRPr>
      </a:lvl6pPr>
      <a:lvl7pPr marL="2614613" indent="-177800" algn="l" rtl="0" fontAlgn="base">
        <a:lnSpc>
          <a:spcPct val="90000"/>
        </a:lnSpc>
        <a:spcBef>
          <a:spcPct val="100000"/>
        </a:spcBef>
        <a:spcAft>
          <a:spcPct val="0"/>
        </a:spcAft>
        <a:buClr>
          <a:schemeClr val="tx1"/>
        </a:buClr>
        <a:buFont typeface="Wingdings 2" pitchFamily="18" charset="2"/>
        <a:buChar char=""/>
        <a:defRPr sz="1200">
          <a:solidFill>
            <a:schemeClr val="tx1"/>
          </a:solidFill>
          <a:latin typeface="+mn-lt"/>
          <a:cs typeface="+mn-cs"/>
        </a:defRPr>
      </a:lvl7pPr>
      <a:lvl8pPr marL="3071813" indent="-177800" algn="l" rtl="0" fontAlgn="base">
        <a:lnSpc>
          <a:spcPct val="90000"/>
        </a:lnSpc>
        <a:spcBef>
          <a:spcPct val="100000"/>
        </a:spcBef>
        <a:spcAft>
          <a:spcPct val="0"/>
        </a:spcAft>
        <a:buClr>
          <a:schemeClr val="tx1"/>
        </a:buClr>
        <a:buFont typeface="Wingdings 2" pitchFamily="18" charset="2"/>
        <a:buChar char=""/>
        <a:defRPr sz="1200">
          <a:solidFill>
            <a:schemeClr val="tx1"/>
          </a:solidFill>
          <a:latin typeface="+mn-lt"/>
          <a:cs typeface="+mn-cs"/>
        </a:defRPr>
      </a:lvl8pPr>
      <a:lvl9pPr marL="3529013" indent="-177800" algn="l" rtl="0" fontAlgn="base">
        <a:lnSpc>
          <a:spcPct val="90000"/>
        </a:lnSpc>
        <a:spcBef>
          <a:spcPct val="100000"/>
        </a:spcBef>
        <a:spcAft>
          <a:spcPct val="0"/>
        </a:spcAft>
        <a:buClr>
          <a:schemeClr val="tx1"/>
        </a:buClr>
        <a:buFont typeface="Wingdings 2" pitchFamily="18" charset="2"/>
        <a:buChar char=""/>
        <a:defRPr sz="12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12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7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9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0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1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657725" y="2625725"/>
            <a:ext cx="4486275" cy="1622425"/>
          </a:xfrm>
        </p:spPr>
        <p:txBody>
          <a:bodyPr/>
          <a:lstStyle/>
          <a:p>
            <a:pPr algn="ctr"/>
            <a:r>
              <a:rPr lang="fr-FR"/>
              <a:t>PARAMETER-SF4 pre-test calculation with MAAP4.07</a:t>
            </a:r>
          </a:p>
        </p:txBody>
      </p:sp>
      <p:sp>
        <p:nvSpPr>
          <p:cNvPr id="21811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849813" y="4760913"/>
            <a:ext cx="4033837" cy="1033462"/>
          </a:xfrm>
        </p:spPr>
        <p:txBody>
          <a:bodyPr/>
          <a:lstStyle/>
          <a:p>
            <a:pPr algn="ctr"/>
            <a:r>
              <a:rPr lang="fr-FR"/>
              <a:t>Emilie BEUZET,           Jean-Sylvestre LAMY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29.07.2009</a:t>
            </a:r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SINETICS</a:t>
            </a:r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32D1FC-1919-4672-ACFD-D241EA8A5074}" type="slidenum">
              <a:rPr lang="fr-FR"/>
              <a:pPr/>
              <a:t>10</a:t>
            </a:fld>
            <a:endParaRPr lang="fr-FR"/>
          </a:p>
        </p:txBody>
      </p:sp>
      <p:sp>
        <p:nvSpPr>
          <p:cNvPr id="313346" name="Rectangle 2"/>
          <p:cNvSpPr>
            <a:spLocks noGrp="1" noChangeArrowheads="1"/>
          </p:cNvSpPr>
          <p:nvPr>
            <p:ph type="title"/>
          </p:nvPr>
        </p:nvSpPr>
        <p:spPr>
          <a:xfrm>
            <a:off x="1181100" y="38100"/>
            <a:ext cx="7813675" cy="977900"/>
          </a:xfrm>
        </p:spPr>
        <p:txBody>
          <a:bodyPr/>
          <a:lstStyle/>
          <a:p>
            <a:r>
              <a:rPr lang="fr-FR" sz="4000"/>
              <a:t>Results of SF4 pre-test obtained with MAAP4.07</a:t>
            </a:r>
          </a:p>
        </p:txBody>
      </p:sp>
      <p:sp>
        <p:nvSpPr>
          <p:cNvPr id="313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fr-FR"/>
              <a:t>Oxide layer thickness :</a:t>
            </a:r>
          </a:p>
        </p:txBody>
      </p:sp>
      <p:graphicFrame>
        <p:nvGraphicFramePr>
          <p:cNvPr id="313348" name="Object 4"/>
          <p:cNvGraphicFramePr>
            <a:graphicFrameLocks noChangeAspect="1"/>
          </p:cNvGraphicFramePr>
          <p:nvPr/>
        </p:nvGraphicFramePr>
        <p:xfrm>
          <a:off x="188913" y="1576388"/>
          <a:ext cx="8613775" cy="4611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349" name="Graphique" r:id="rId3" imgW="11792412" imgH="6315532" progId="Excel.Chart.8">
                  <p:embed/>
                </p:oleObj>
              </mc:Choice>
              <mc:Fallback>
                <p:oleObj name="Graphique" r:id="rId3" imgW="11792412" imgH="6315532" progId="Excel.Chart.8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8913" y="1576388"/>
                        <a:ext cx="8613775" cy="46116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bg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29.07.2009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SINETICS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06E31-3465-40D2-9CA5-8DCD2E99CCAA}" type="slidenum">
              <a:rPr lang="fr-FR"/>
              <a:pPr/>
              <a:t>11</a:t>
            </a:fld>
            <a:endParaRPr lang="fr-FR"/>
          </a:p>
        </p:txBody>
      </p:sp>
      <p:sp>
        <p:nvSpPr>
          <p:cNvPr id="309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sz="4000"/>
              <a:t>Conclusion</a:t>
            </a:r>
          </a:p>
        </p:txBody>
      </p:sp>
      <p:sp>
        <p:nvSpPr>
          <p:cNvPr id="309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42888" y="1193800"/>
            <a:ext cx="8599487" cy="5097463"/>
          </a:xfrm>
        </p:spPr>
        <p:txBody>
          <a:bodyPr/>
          <a:lstStyle/>
          <a:p>
            <a:pPr>
              <a:spcBef>
                <a:spcPct val="0"/>
              </a:spcBef>
            </a:pPr>
            <a:r>
              <a:rPr lang="fr-FR"/>
              <a:t>Confidence in our simulation </a:t>
            </a:r>
            <a:r>
              <a:rPr lang="fr-FR">
                <a:sym typeface="Wingdings" pitchFamily="2" charset="2"/>
              </a:rPr>
              <a:t> </a:t>
            </a:r>
            <a:r>
              <a:rPr lang="fr-FR"/>
              <a:t>until start of air ingress phase :</a:t>
            </a:r>
          </a:p>
          <a:p>
            <a:pPr>
              <a:spcBef>
                <a:spcPct val="0"/>
              </a:spcBef>
              <a:buFont typeface="Wingdings 2" pitchFamily="18" charset="2"/>
              <a:buNone/>
            </a:pPr>
            <a:endParaRPr lang="fr-FR"/>
          </a:p>
          <a:p>
            <a:pPr>
              <a:spcBef>
                <a:spcPct val="0"/>
              </a:spcBef>
              <a:buFont typeface="Wingdings 2" pitchFamily="18" charset="2"/>
              <a:buNone/>
            </a:pPr>
            <a:r>
              <a:rPr lang="fr-FR"/>
              <a:t>	- </a:t>
            </a:r>
            <a:r>
              <a:rPr lang="fr-FR" b="1"/>
              <a:t>good agreement in steam oxidation</a:t>
            </a:r>
            <a:r>
              <a:rPr lang="fr-FR"/>
              <a:t> between MAAP modelling and QUENCH experiments,</a:t>
            </a:r>
          </a:p>
          <a:p>
            <a:pPr>
              <a:spcBef>
                <a:spcPct val="0"/>
              </a:spcBef>
              <a:buFont typeface="Wingdings 2" pitchFamily="18" charset="2"/>
              <a:buNone/>
            </a:pPr>
            <a:endParaRPr lang="fr-FR"/>
          </a:p>
          <a:p>
            <a:pPr>
              <a:spcBef>
                <a:spcPct val="0"/>
              </a:spcBef>
              <a:buFont typeface="Wingdings 2" pitchFamily="18" charset="2"/>
              <a:buNone/>
            </a:pPr>
            <a:r>
              <a:rPr lang="fr-FR"/>
              <a:t>	- during air ingress, </a:t>
            </a:r>
            <a:r>
              <a:rPr lang="fr-FR" b="1"/>
              <a:t>in case of O</a:t>
            </a:r>
            <a:r>
              <a:rPr lang="fr-FR" b="1" baseline="-25000"/>
              <a:t>2</a:t>
            </a:r>
            <a:r>
              <a:rPr lang="fr-FR" b="1"/>
              <a:t> starvation : nitriding phenomenon = not taken into account</a:t>
            </a:r>
            <a:r>
              <a:rPr lang="fr-FR"/>
              <a:t>  </a:t>
            </a:r>
            <a:r>
              <a:rPr lang="fr-FR">
                <a:sym typeface="Wingdings" pitchFamily="2" charset="2"/>
              </a:rPr>
              <a:t></a:t>
            </a:r>
            <a:r>
              <a:rPr lang="fr-FR"/>
              <a:t> may attenuate the temperature escalation at the hot spot</a:t>
            </a:r>
            <a:r>
              <a:rPr lang="fr-FR">
                <a:latin typeface="Helv"/>
              </a:rPr>
              <a:t>.</a:t>
            </a:r>
          </a:p>
          <a:p>
            <a:pPr>
              <a:spcBef>
                <a:spcPct val="0"/>
              </a:spcBef>
              <a:buFont typeface="Wingdings 2" pitchFamily="18" charset="2"/>
              <a:buNone/>
            </a:pPr>
            <a:endParaRPr lang="fr-FR">
              <a:solidFill>
                <a:srgbClr val="000000"/>
              </a:solidFill>
              <a:latin typeface="Helv"/>
            </a:endParaRPr>
          </a:p>
          <a:p>
            <a:r>
              <a:rPr lang="fr-FR"/>
              <a:t>EDF is very interested in getting </a:t>
            </a:r>
            <a:r>
              <a:rPr lang="fr-FR" b="1"/>
              <a:t>experimental data from SF4</a:t>
            </a:r>
            <a:r>
              <a:rPr lang="fr-FR"/>
              <a:t> :</a:t>
            </a:r>
          </a:p>
          <a:p>
            <a:pPr>
              <a:buFont typeface="Wingdings 2" pitchFamily="18" charset="2"/>
              <a:buNone/>
            </a:pPr>
            <a:r>
              <a:rPr lang="fr-FR"/>
              <a:t>	- to improve the </a:t>
            </a:r>
            <a:r>
              <a:rPr lang="fr-FR" b="1"/>
              <a:t>understanding of air oxidation phenomenon</a:t>
            </a:r>
            <a:r>
              <a:rPr lang="fr-FR"/>
              <a:t>,</a:t>
            </a:r>
          </a:p>
          <a:p>
            <a:pPr>
              <a:buFont typeface="Wingdings 2" pitchFamily="18" charset="2"/>
              <a:buNone/>
            </a:pPr>
            <a:r>
              <a:rPr lang="fr-FR"/>
              <a:t>	- to know </a:t>
            </a:r>
            <a:r>
              <a:rPr lang="fr-FR" b="1"/>
              <a:t>how well our model reproduces</a:t>
            </a:r>
            <a:r>
              <a:rPr lang="fr-FR"/>
              <a:t> the experiment,</a:t>
            </a:r>
          </a:p>
          <a:p>
            <a:pPr>
              <a:buFont typeface="Wingdings 2" pitchFamily="18" charset="2"/>
              <a:buNone/>
            </a:pPr>
            <a:r>
              <a:rPr lang="fr-FR"/>
              <a:t>	- to indicate </a:t>
            </a:r>
            <a:r>
              <a:rPr lang="fr-FR" b="1"/>
              <a:t>areas of weakness</a:t>
            </a:r>
            <a:r>
              <a:rPr lang="fr-FR"/>
              <a:t> of our model and to </a:t>
            </a:r>
            <a:r>
              <a:rPr lang="fr-FR" b="1"/>
              <a:t>improve</a:t>
            </a:r>
            <a:r>
              <a:rPr lang="fr-FR"/>
              <a:t> it.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29.07.2009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SINETICS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CBFFE-2458-4BEE-92A6-D6466D0FFD36}" type="slidenum">
              <a:rPr lang="fr-FR"/>
              <a:pPr/>
              <a:t>12</a:t>
            </a:fld>
            <a:endParaRPr lang="fr-FR"/>
          </a:p>
        </p:txBody>
      </p:sp>
      <p:sp>
        <p:nvSpPr>
          <p:cNvPr id="289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289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74650" y="1292225"/>
            <a:ext cx="8324850" cy="5172075"/>
          </a:xfrm>
        </p:spPr>
        <p:txBody>
          <a:bodyPr/>
          <a:lstStyle/>
          <a:p>
            <a:pPr algn="ctr">
              <a:buFont typeface="Wingdings 2" pitchFamily="18" charset="2"/>
              <a:buNone/>
            </a:pPr>
            <a:endParaRPr lang="fr-FR" sz="3200" b="1">
              <a:solidFill>
                <a:schemeClr val="tx2"/>
              </a:solidFill>
            </a:endParaRPr>
          </a:p>
          <a:p>
            <a:pPr algn="ctr">
              <a:buFont typeface="Wingdings 2" pitchFamily="18" charset="2"/>
              <a:buNone/>
            </a:pPr>
            <a:endParaRPr lang="fr-FR" sz="3200" b="1">
              <a:solidFill>
                <a:schemeClr val="tx2"/>
              </a:solidFill>
            </a:endParaRPr>
          </a:p>
          <a:p>
            <a:pPr algn="ctr">
              <a:buFont typeface="Wingdings 2" pitchFamily="18" charset="2"/>
              <a:buNone/>
            </a:pPr>
            <a:r>
              <a:rPr lang="fr-FR" sz="3200" b="1">
                <a:solidFill>
                  <a:schemeClr val="tx2"/>
                </a:solidFill>
              </a:rPr>
              <a:t>Thanks for your attention …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29.07.2009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SINETICS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58FFD-95BD-443D-9DD8-3817AB9DAB56}" type="slidenum">
              <a:rPr lang="fr-FR"/>
              <a:pPr/>
              <a:t>2</a:t>
            </a:fld>
            <a:endParaRPr lang="fr-FR"/>
          </a:p>
        </p:txBody>
      </p:sp>
      <p:sp>
        <p:nvSpPr>
          <p:cNvPr id="2273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Content</a:t>
            </a:r>
          </a:p>
        </p:txBody>
      </p:sp>
      <p:sp>
        <p:nvSpPr>
          <p:cNvPr id="2273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19088" y="346075"/>
            <a:ext cx="8324850" cy="6034088"/>
          </a:xfrm>
        </p:spPr>
        <p:txBody>
          <a:bodyPr/>
          <a:lstStyle/>
          <a:p>
            <a:pPr marL="355600" indent="-355600">
              <a:buFont typeface="Wingdings 2" pitchFamily="18" charset="2"/>
              <a:buNone/>
            </a:pPr>
            <a:endParaRPr lang="fr-FR" sz="2400"/>
          </a:p>
          <a:p>
            <a:pPr marL="355600" indent="-355600"/>
            <a:r>
              <a:rPr lang="fr-FR" sz="2400"/>
              <a:t>PARAMETER-SF4 test section</a:t>
            </a:r>
          </a:p>
          <a:p>
            <a:pPr marL="355600" indent="-355600"/>
            <a:r>
              <a:rPr lang="fr-FR" sz="2400"/>
              <a:t>Specification of PARAMETER-SF4 test</a:t>
            </a:r>
          </a:p>
          <a:p>
            <a:pPr marL="355600" indent="-355600"/>
            <a:r>
              <a:rPr lang="fr-FR" sz="2400"/>
              <a:t>Model parameters used in MAAP4.07</a:t>
            </a:r>
          </a:p>
          <a:p>
            <a:pPr marL="355600" indent="-355600"/>
            <a:r>
              <a:rPr lang="fr-FR" sz="2400"/>
              <a:t>Results of SF4 pre-test obtained with MAAP4.07</a:t>
            </a:r>
          </a:p>
          <a:p>
            <a:pPr marL="355600" indent="-355600">
              <a:buFont typeface="Wingdings 2" pitchFamily="18" charset="2"/>
              <a:buNone/>
            </a:pPr>
            <a:r>
              <a:rPr lang="fr-FR" sz="2400"/>
              <a:t>		</a:t>
            </a:r>
            <a:r>
              <a:rPr lang="fr-FR" sz="2400">
                <a:sym typeface="Wingdings" pitchFamily="2" charset="2"/>
              </a:rPr>
              <a:t> Temperatures</a:t>
            </a:r>
          </a:p>
          <a:p>
            <a:pPr marL="355600" indent="-355600">
              <a:buFont typeface="Wingdings 2" pitchFamily="18" charset="2"/>
              <a:buNone/>
            </a:pPr>
            <a:r>
              <a:rPr lang="fr-FR" sz="2400">
                <a:sym typeface="Wingdings" pitchFamily="2" charset="2"/>
              </a:rPr>
              <a:t>		 O</a:t>
            </a:r>
            <a:r>
              <a:rPr lang="fr-FR" sz="2400" baseline="-25000">
                <a:sym typeface="Wingdings" pitchFamily="2" charset="2"/>
              </a:rPr>
              <a:t>2</a:t>
            </a:r>
            <a:r>
              <a:rPr lang="fr-FR" sz="2400">
                <a:sym typeface="Wingdings" pitchFamily="2" charset="2"/>
              </a:rPr>
              <a:t> flow rates</a:t>
            </a:r>
          </a:p>
          <a:p>
            <a:pPr marL="355600" indent="-355600">
              <a:buFont typeface="Wingdings 2" pitchFamily="18" charset="2"/>
              <a:buNone/>
            </a:pPr>
            <a:r>
              <a:rPr lang="fr-FR" sz="2400"/>
              <a:t>		</a:t>
            </a:r>
            <a:r>
              <a:rPr lang="fr-FR" sz="2400">
                <a:sym typeface="Wingdings" pitchFamily="2" charset="2"/>
              </a:rPr>
              <a:t> Oxide layer thickness</a:t>
            </a:r>
            <a:endParaRPr lang="fr-FR" sz="2400"/>
          </a:p>
          <a:p>
            <a:pPr marL="355600" indent="-355600"/>
            <a:r>
              <a:rPr lang="fr-FR" sz="2400"/>
              <a:t>Conclusion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29.07.2009</a:t>
            </a:r>
          </a:p>
        </p:txBody>
      </p:sp>
      <p:sp>
        <p:nvSpPr>
          <p:cNvPr id="9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SINETICS</a:t>
            </a:r>
          </a:p>
        </p:txBody>
      </p:sp>
      <p:sp>
        <p:nvSpPr>
          <p:cNvPr id="10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DAC5C-3D79-4874-AA74-814762C00F56}" type="slidenum">
              <a:rPr lang="fr-FR"/>
              <a:pPr/>
              <a:t>3</a:t>
            </a:fld>
            <a:endParaRPr lang="fr-FR"/>
          </a:p>
        </p:txBody>
      </p:sp>
      <p:sp>
        <p:nvSpPr>
          <p:cNvPr id="312322" name="Rectangle 2"/>
          <p:cNvSpPr>
            <a:spLocks noGrp="1" noChangeArrowheads="1"/>
          </p:cNvSpPr>
          <p:nvPr>
            <p:ph type="title"/>
          </p:nvPr>
        </p:nvSpPr>
        <p:spPr>
          <a:xfrm>
            <a:off x="1149350" y="0"/>
            <a:ext cx="7505700" cy="977900"/>
          </a:xfrm>
        </p:spPr>
        <p:txBody>
          <a:bodyPr/>
          <a:lstStyle/>
          <a:p>
            <a:r>
              <a:rPr lang="fr-FR" sz="4000"/>
              <a:t>PARAMETER-SF4 test section</a:t>
            </a:r>
          </a:p>
        </p:txBody>
      </p:sp>
      <p:pic>
        <p:nvPicPr>
          <p:cNvPr id="312325" name="Picture 5" descr="F:\cross_section_sf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0788" y="1657350"/>
            <a:ext cx="4808537" cy="37782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2326" name="Picture 6" descr="F:\test_section_sf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538" y="782638"/>
            <a:ext cx="2659062" cy="55483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2327" name="Text Box 7"/>
          <p:cNvSpPr txBox="1">
            <a:spLocks noChangeArrowheads="1"/>
          </p:cNvSpPr>
          <p:nvPr/>
        </p:nvSpPr>
        <p:spPr bwMode="auto">
          <a:xfrm>
            <a:off x="3856038" y="5729288"/>
            <a:ext cx="4770437" cy="644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8000" tIns="18000" rIns="18000" bIns="18000">
            <a:spAutoFit/>
          </a:bodyPr>
          <a:lstStyle/>
          <a:p>
            <a:pPr>
              <a:spcBef>
                <a:spcPct val="50000"/>
              </a:spcBef>
            </a:pPr>
            <a:r>
              <a:rPr lang="fr-FR" b="1"/>
              <a:t>PARAMETER cross section PARAMETER test facility</a:t>
            </a:r>
          </a:p>
        </p:txBody>
      </p:sp>
      <p:sp>
        <p:nvSpPr>
          <p:cNvPr id="312329" name="AutoShape 9"/>
          <p:cNvSpPr>
            <a:spLocks noChangeArrowheads="1"/>
          </p:cNvSpPr>
          <p:nvPr/>
        </p:nvSpPr>
        <p:spPr bwMode="auto">
          <a:xfrm>
            <a:off x="4430713" y="5221288"/>
            <a:ext cx="176212" cy="596900"/>
          </a:xfrm>
          <a:prstGeom prst="upArrow">
            <a:avLst>
              <a:gd name="adj1" fmla="val 50000"/>
              <a:gd name="adj2" fmla="val 84685"/>
            </a:avLst>
          </a:prstGeom>
          <a:solidFill>
            <a:schemeClr val="bg2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8000" tIns="18000" rIns="18000" bIns="18000" anchor="ctr">
            <a:spAutoFit/>
          </a:bodyPr>
          <a:lstStyle/>
          <a:p>
            <a:endParaRPr lang="de-DE"/>
          </a:p>
        </p:txBody>
      </p:sp>
      <p:sp>
        <p:nvSpPr>
          <p:cNvPr id="312330" name="AutoShape 10"/>
          <p:cNvSpPr>
            <a:spLocks noChangeArrowheads="1"/>
          </p:cNvSpPr>
          <p:nvPr/>
        </p:nvSpPr>
        <p:spPr bwMode="auto">
          <a:xfrm>
            <a:off x="3548063" y="6049963"/>
            <a:ext cx="1123950" cy="209550"/>
          </a:xfrm>
          <a:prstGeom prst="leftArrow">
            <a:avLst>
              <a:gd name="adj1" fmla="val 50000"/>
              <a:gd name="adj2" fmla="val 134091"/>
            </a:avLst>
          </a:prstGeom>
          <a:solidFill>
            <a:schemeClr val="bg2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8000" tIns="18000" rIns="18000" bIns="18000" anchor="ctr">
            <a:spAutoFit/>
          </a:bodyPr>
          <a:lstStyle/>
          <a:p>
            <a:endParaRPr lang="de-DE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29.07.2009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SINETICS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DA61D-4FFC-42A4-A370-67762A5F46C5}" type="slidenum">
              <a:rPr lang="fr-FR"/>
              <a:pPr/>
              <a:t>4</a:t>
            </a:fld>
            <a:endParaRPr lang="fr-FR"/>
          </a:p>
        </p:txBody>
      </p:sp>
      <p:sp>
        <p:nvSpPr>
          <p:cNvPr id="315394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0"/>
            <a:ext cx="8985250" cy="977900"/>
          </a:xfrm>
        </p:spPr>
        <p:txBody>
          <a:bodyPr/>
          <a:lstStyle/>
          <a:p>
            <a:r>
              <a:rPr lang="fr-FR" sz="4000"/>
              <a:t>Specification of PARAMETER-SF4 test</a:t>
            </a:r>
          </a:p>
        </p:txBody>
      </p:sp>
      <p:sp>
        <p:nvSpPr>
          <p:cNvPr id="315396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>
                <a:cs typeface="Times New Roman" pitchFamily="18" charset="0"/>
              </a:rPr>
              <a:t>Pre-test calculation for PARAMETER SF4 has been carried out with a </a:t>
            </a:r>
            <a:r>
              <a:rPr lang="en-GB" b="1">
                <a:cs typeface="Times New Roman" pitchFamily="18" charset="0"/>
              </a:rPr>
              <a:t>local version of MAAP4.07</a:t>
            </a:r>
            <a:r>
              <a:rPr lang="en-GB">
                <a:cs typeface="Times New Roman" pitchFamily="18" charset="0"/>
              </a:rPr>
              <a:t>, containing extensions developed by EDF, specifically :</a:t>
            </a:r>
          </a:p>
          <a:p>
            <a:pPr>
              <a:buFont typeface="Wingdings 2" pitchFamily="18" charset="2"/>
              <a:buNone/>
            </a:pPr>
            <a:r>
              <a:rPr lang="en-GB">
                <a:cs typeface="Times New Roman" pitchFamily="18" charset="0"/>
              </a:rPr>
              <a:t>		- </a:t>
            </a:r>
            <a:r>
              <a:rPr lang="en-GB" b="1">
                <a:cs typeface="Times New Roman" pitchFamily="18" charset="0"/>
              </a:rPr>
              <a:t>Zr oxidation by air</a:t>
            </a:r>
            <a:r>
              <a:rPr lang="en-GB">
                <a:cs typeface="Times New Roman" pitchFamily="18" charset="0"/>
              </a:rPr>
              <a:t>,                                                             	- introduction of </a:t>
            </a:r>
            <a:r>
              <a:rPr lang="en-GB" b="1">
                <a:cs typeface="Times New Roman" pitchFamily="18" charset="0"/>
              </a:rPr>
              <a:t>material properties</a:t>
            </a:r>
            <a:r>
              <a:rPr lang="en-GB">
                <a:cs typeface="Times New Roman" pitchFamily="18" charset="0"/>
              </a:rPr>
              <a:t> of the heater element materials (tantalum, molybdenum and brass) used in PARAMETER.</a:t>
            </a:r>
          </a:p>
          <a:p>
            <a:r>
              <a:rPr lang="en-GB">
                <a:cs typeface="Times New Roman" pitchFamily="18" charset="0"/>
              </a:rPr>
              <a:t>The simulation covers :</a:t>
            </a:r>
          </a:p>
          <a:p>
            <a:pPr>
              <a:buFont typeface="Wingdings 2" pitchFamily="18" charset="2"/>
              <a:buNone/>
            </a:pPr>
            <a:r>
              <a:rPr lang="fr-FR">
                <a:cs typeface="Times New Roman" pitchFamily="18" charset="0"/>
              </a:rPr>
              <a:t>		- </a:t>
            </a:r>
            <a:r>
              <a:rPr lang="en-GB">
                <a:cs typeface="Times New Roman" pitchFamily="18" charset="0"/>
              </a:rPr>
              <a:t>the initial power ramp and heat up,                                             	- establishment of a stable pre-oxidation plateau,                         	- power reduction,                                                                          	- air ingress phase,                                                                         	- bottom reflood. </a:t>
            </a:r>
            <a:endParaRPr lang="fr-FR"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29.07.2009</a:t>
            </a:r>
          </a:p>
        </p:txBody>
      </p:sp>
      <p:sp>
        <p:nvSpPr>
          <p:cNvPr id="23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SINETICS</a:t>
            </a:r>
          </a:p>
        </p:txBody>
      </p:sp>
      <p:sp>
        <p:nvSpPr>
          <p:cNvPr id="24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77E908-361B-4156-9C38-0C01B196AED5}" type="slidenum">
              <a:rPr lang="fr-FR"/>
              <a:pPr/>
              <a:t>5</a:t>
            </a:fld>
            <a:endParaRPr lang="fr-FR"/>
          </a:p>
        </p:txBody>
      </p:sp>
      <p:sp>
        <p:nvSpPr>
          <p:cNvPr id="316420" name="Rectangle 4"/>
          <p:cNvSpPr>
            <a:spLocks noChangeArrowheads="1"/>
          </p:cNvSpPr>
          <p:nvPr/>
        </p:nvSpPr>
        <p:spPr bwMode="auto">
          <a:xfrm>
            <a:off x="152400" y="0"/>
            <a:ext cx="8985250" cy="97790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54000" tIns="10800" rIns="54000" bIns="10800" anchor="ctr"/>
          <a:lstStyle/>
          <a:p>
            <a:pPr algn="l">
              <a:lnSpc>
                <a:spcPct val="90000"/>
              </a:lnSpc>
            </a:pPr>
            <a:r>
              <a:rPr lang="fr-FR" sz="4000">
                <a:solidFill>
                  <a:schemeClr val="tx1"/>
                </a:solidFill>
              </a:rPr>
              <a:t>Specification of PARAMETER-SF4 test</a:t>
            </a:r>
          </a:p>
        </p:txBody>
      </p:sp>
      <p:grpSp>
        <p:nvGrpSpPr>
          <p:cNvPr id="316443" name="Group 27"/>
          <p:cNvGrpSpPr>
            <a:grpSpLocks/>
          </p:cNvGrpSpPr>
          <p:nvPr/>
        </p:nvGrpSpPr>
        <p:grpSpPr bwMode="auto">
          <a:xfrm>
            <a:off x="174625" y="727075"/>
            <a:ext cx="8791575" cy="5386388"/>
            <a:chOff x="180" y="570"/>
            <a:chExt cx="5538" cy="3393"/>
          </a:xfrm>
        </p:grpSpPr>
        <p:graphicFrame>
          <p:nvGraphicFramePr>
            <p:cNvPr id="316422" name="Object 6"/>
            <p:cNvGraphicFramePr>
              <a:graphicFrameLocks noChangeAspect="1"/>
            </p:cNvGraphicFramePr>
            <p:nvPr/>
          </p:nvGraphicFramePr>
          <p:xfrm>
            <a:off x="180" y="570"/>
            <a:ext cx="5460" cy="334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6444" name="Graphique" r:id="rId3" imgW="11792412" imgH="6448920" progId="Excel.Chart.8">
                    <p:embed/>
                  </p:oleObj>
                </mc:Choice>
                <mc:Fallback>
                  <p:oleObj name="Graphique" r:id="rId3" imgW="11792412" imgH="6448920" progId="Excel.Chart.8">
                    <p:embed/>
                    <p:pic>
                      <p:nvPicPr>
                        <p:cNvPr id="0" name="Object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80" y="570"/>
                          <a:ext cx="5460" cy="334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bg2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16425" name="Line 9"/>
            <p:cNvSpPr>
              <a:spLocks noChangeShapeType="1"/>
            </p:cNvSpPr>
            <p:nvPr/>
          </p:nvSpPr>
          <p:spPr bwMode="auto">
            <a:xfrm>
              <a:off x="4928" y="3470"/>
              <a:ext cx="264" cy="0"/>
            </a:xfrm>
            <a:prstGeom prst="line">
              <a:avLst/>
            </a:prstGeom>
            <a:noFill/>
            <a:ln w="38100">
              <a:solidFill>
                <a:srgbClr val="00CC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8000" tIns="18000" rIns="18000" bIns="18000" anchor="ctr">
              <a:spAutoFit/>
            </a:bodyPr>
            <a:lstStyle/>
            <a:p>
              <a:endParaRPr lang="de-DE"/>
            </a:p>
          </p:txBody>
        </p:sp>
        <p:sp>
          <p:nvSpPr>
            <p:cNvPr id="316426" name="Line 10"/>
            <p:cNvSpPr>
              <a:spLocks noChangeShapeType="1"/>
            </p:cNvSpPr>
            <p:nvPr/>
          </p:nvSpPr>
          <p:spPr bwMode="auto">
            <a:xfrm>
              <a:off x="888" y="3470"/>
              <a:ext cx="4025" cy="0"/>
            </a:xfrm>
            <a:prstGeom prst="line">
              <a:avLst/>
            </a:prstGeom>
            <a:noFill/>
            <a:ln w="381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8000" tIns="18000" rIns="18000" bIns="18000" anchor="ctr">
              <a:spAutoFit/>
            </a:bodyPr>
            <a:lstStyle/>
            <a:p>
              <a:endParaRPr lang="de-DE"/>
            </a:p>
          </p:txBody>
        </p:sp>
        <p:sp>
          <p:nvSpPr>
            <p:cNvPr id="316427" name="Line 11"/>
            <p:cNvSpPr>
              <a:spLocks noChangeShapeType="1"/>
            </p:cNvSpPr>
            <p:nvPr/>
          </p:nvSpPr>
          <p:spPr bwMode="auto">
            <a:xfrm>
              <a:off x="499" y="3287"/>
              <a:ext cx="4961" cy="7"/>
            </a:xfrm>
            <a:prstGeom prst="line">
              <a:avLst/>
            </a:prstGeom>
            <a:noFill/>
            <a:ln w="38100">
              <a:solidFill>
                <a:srgbClr val="3333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18000" tIns="18000" rIns="18000" bIns="18000" anchor="ctr">
              <a:spAutoFit/>
            </a:bodyPr>
            <a:lstStyle/>
            <a:p>
              <a:endParaRPr lang="de-DE"/>
            </a:p>
          </p:txBody>
        </p:sp>
        <p:sp>
          <p:nvSpPr>
            <p:cNvPr id="316428" name="Line 12"/>
            <p:cNvSpPr>
              <a:spLocks noChangeShapeType="1"/>
            </p:cNvSpPr>
            <p:nvPr/>
          </p:nvSpPr>
          <p:spPr bwMode="auto">
            <a:xfrm>
              <a:off x="874" y="3484"/>
              <a:ext cx="0" cy="187"/>
            </a:xfrm>
            <a:prstGeom prst="line">
              <a:avLst/>
            </a:prstGeom>
            <a:noFill/>
            <a:ln w="38100">
              <a:solidFill>
                <a:srgbClr val="008000"/>
              </a:solidFill>
              <a:prstDash val="dash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8000" tIns="18000" rIns="18000" bIns="18000" anchor="ctr">
              <a:spAutoFit/>
            </a:bodyPr>
            <a:lstStyle/>
            <a:p>
              <a:endParaRPr lang="de-DE"/>
            </a:p>
          </p:txBody>
        </p:sp>
        <p:sp>
          <p:nvSpPr>
            <p:cNvPr id="316429" name="Line 13"/>
            <p:cNvSpPr>
              <a:spLocks noChangeShapeType="1"/>
            </p:cNvSpPr>
            <p:nvPr/>
          </p:nvSpPr>
          <p:spPr bwMode="auto">
            <a:xfrm>
              <a:off x="4904" y="3504"/>
              <a:ext cx="0" cy="187"/>
            </a:xfrm>
            <a:prstGeom prst="line">
              <a:avLst/>
            </a:prstGeom>
            <a:noFill/>
            <a:ln w="38100">
              <a:solidFill>
                <a:srgbClr val="008000"/>
              </a:solidFill>
              <a:prstDash val="dash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8000" tIns="18000" rIns="18000" bIns="18000" anchor="ctr">
              <a:spAutoFit/>
            </a:bodyPr>
            <a:lstStyle/>
            <a:p>
              <a:endParaRPr lang="de-DE"/>
            </a:p>
          </p:txBody>
        </p:sp>
        <p:sp>
          <p:nvSpPr>
            <p:cNvPr id="316430" name="Line 14"/>
            <p:cNvSpPr>
              <a:spLocks noChangeShapeType="1"/>
            </p:cNvSpPr>
            <p:nvPr/>
          </p:nvSpPr>
          <p:spPr bwMode="auto">
            <a:xfrm>
              <a:off x="5196" y="3518"/>
              <a:ext cx="0" cy="187"/>
            </a:xfrm>
            <a:prstGeom prst="line">
              <a:avLst/>
            </a:prstGeom>
            <a:noFill/>
            <a:ln w="38100">
              <a:solidFill>
                <a:srgbClr val="00CCFF"/>
              </a:solidFill>
              <a:prstDash val="dash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8000" tIns="18000" rIns="18000" bIns="18000" anchor="ctr">
              <a:spAutoFit/>
            </a:bodyPr>
            <a:lstStyle/>
            <a:p>
              <a:endParaRPr lang="de-DE"/>
            </a:p>
          </p:txBody>
        </p:sp>
        <p:sp>
          <p:nvSpPr>
            <p:cNvPr id="316432" name="Text Box 16"/>
            <p:cNvSpPr txBox="1">
              <a:spLocks noChangeArrowheads="1"/>
            </p:cNvSpPr>
            <p:nvPr/>
          </p:nvSpPr>
          <p:spPr bwMode="auto">
            <a:xfrm>
              <a:off x="236" y="752"/>
              <a:ext cx="5244" cy="32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cap="flat" cmpd="sng">
                  <a:solidFill>
                    <a:schemeClr val="bg2"/>
                  </a:solidFill>
                  <a:prstDash val="solid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266700" indent="-266700"/>
              <a:endParaRPr lang="fr-FR">
                <a:cs typeface="Arial" pitchFamily="34" charset="0"/>
              </a:endParaRPr>
            </a:p>
            <a:p>
              <a:pPr marL="266700" indent="-266700"/>
              <a:endParaRPr lang="fr-FR">
                <a:cs typeface="Arial" pitchFamily="34" charset="0"/>
              </a:endParaRPr>
            </a:p>
            <a:p>
              <a:pPr marL="266700" indent="-266700"/>
              <a:endParaRPr lang="fr-FR">
                <a:cs typeface="Arial" pitchFamily="34" charset="0"/>
              </a:endParaRPr>
            </a:p>
            <a:p>
              <a:pPr marL="266700" indent="-266700"/>
              <a:endParaRPr lang="fr-FR">
                <a:cs typeface="Arial" pitchFamily="34" charset="0"/>
              </a:endParaRPr>
            </a:p>
            <a:p>
              <a:pPr marL="266700" indent="-266700"/>
              <a:endParaRPr lang="fr-FR">
                <a:cs typeface="Arial" pitchFamily="34" charset="0"/>
              </a:endParaRPr>
            </a:p>
            <a:p>
              <a:pPr marL="266700" indent="-266700"/>
              <a:endParaRPr lang="fr-FR">
                <a:cs typeface="Arial" pitchFamily="34" charset="0"/>
              </a:endParaRPr>
            </a:p>
            <a:p>
              <a:pPr marL="266700" indent="-266700"/>
              <a:endParaRPr lang="fr-FR">
                <a:cs typeface="Arial" pitchFamily="34" charset="0"/>
              </a:endParaRPr>
            </a:p>
            <a:p>
              <a:pPr marL="266700" indent="-266700"/>
              <a:endParaRPr lang="fr-FR">
                <a:cs typeface="Arial" pitchFamily="34" charset="0"/>
              </a:endParaRPr>
            </a:p>
            <a:p>
              <a:pPr marL="266700" indent="-266700"/>
              <a:endParaRPr lang="fr-FR">
                <a:cs typeface="Arial" pitchFamily="34" charset="0"/>
              </a:endParaRPr>
            </a:p>
            <a:p>
              <a:pPr marL="266700" indent="-266700"/>
              <a:endParaRPr lang="fr-FR">
                <a:cs typeface="Arial" pitchFamily="34" charset="0"/>
              </a:endParaRPr>
            </a:p>
            <a:p>
              <a:pPr marL="266700" indent="-266700"/>
              <a:endParaRPr lang="fr-FR">
                <a:cs typeface="Arial" pitchFamily="34" charset="0"/>
              </a:endParaRPr>
            </a:p>
            <a:p>
              <a:pPr marL="266700" indent="-266700"/>
              <a:endParaRPr lang="fr-FR" b="1">
                <a:solidFill>
                  <a:srgbClr val="333399"/>
                </a:solidFill>
                <a:cs typeface="Arial" pitchFamily="34" charset="0"/>
              </a:endParaRPr>
            </a:p>
            <a:p>
              <a:pPr marL="266700" indent="-266700"/>
              <a:r>
                <a:rPr lang="fr-FR" b="1">
                  <a:solidFill>
                    <a:srgbClr val="333399"/>
                  </a:solidFill>
                  <a:cs typeface="Arial" pitchFamily="34" charset="0"/>
                </a:rPr>
                <a:t>Argon 2g/s</a:t>
              </a:r>
            </a:p>
            <a:p>
              <a:pPr marL="266700" indent="-266700"/>
              <a:r>
                <a:rPr lang="fr-FR" b="1">
                  <a:solidFill>
                    <a:srgbClr val="00CCFF"/>
                  </a:solidFill>
                  <a:cs typeface="Arial" pitchFamily="34" charset="0"/>
                </a:rPr>
                <a:t>                                                                                                    Air 0.5g/s</a:t>
              </a:r>
            </a:p>
            <a:p>
              <a:pPr marL="266700" indent="-266700"/>
              <a:r>
                <a:rPr lang="fr-FR" b="1">
                  <a:solidFill>
                    <a:srgbClr val="008000"/>
                  </a:solidFill>
                  <a:cs typeface="Arial" pitchFamily="34" charset="0"/>
                </a:rPr>
                <a:t>Steam 3.5g/s</a:t>
              </a:r>
            </a:p>
          </p:txBody>
        </p:sp>
        <p:sp>
          <p:nvSpPr>
            <p:cNvPr id="316433" name="Text Box 17"/>
            <p:cNvSpPr txBox="1">
              <a:spLocks noChangeArrowheads="1"/>
            </p:cNvSpPr>
            <p:nvPr/>
          </p:nvSpPr>
          <p:spPr bwMode="auto">
            <a:xfrm>
              <a:off x="662" y="3546"/>
              <a:ext cx="362" cy="2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18000" tIns="18000" rIns="18000" bIns="18000">
              <a:spAutoFit/>
            </a:bodyPr>
            <a:lstStyle/>
            <a:p>
              <a:endParaRPr lang="de-DE"/>
            </a:p>
          </p:txBody>
        </p:sp>
        <p:sp>
          <p:nvSpPr>
            <p:cNvPr id="316434" name="Text Box 18"/>
            <p:cNvSpPr txBox="1">
              <a:spLocks noChangeArrowheads="1"/>
            </p:cNvSpPr>
            <p:nvPr/>
          </p:nvSpPr>
          <p:spPr bwMode="auto">
            <a:xfrm>
              <a:off x="874" y="3506"/>
              <a:ext cx="514" cy="1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18000" tIns="18000" rIns="18000" bIns="1800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fr-FR" sz="1400" b="1">
                  <a:solidFill>
                    <a:srgbClr val="003399"/>
                  </a:solidFill>
                </a:rPr>
                <a:t>1500 s</a:t>
              </a:r>
            </a:p>
          </p:txBody>
        </p:sp>
        <p:sp>
          <p:nvSpPr>
            <p:cNvPr id="316435" name="Text Box 19"/>
            <p:cNvSpPr txBox="1">
              <a:spLocks noChangeArrowheads="1"/>
            </p:cNvSpPr>
            <p:nvPr/>
          </p:nvSpPr>
          <p:spPr bwMode="auto">
            <a:xfrm>
              <a:off x="4329" y="3526"/>
              <a:ext cx="514" cy="1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18000" tIns="18000" rIns="18000" bIns="1800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fr-FR" sz="1400" b="1">
                  <a:solidFill>
                    <a:srgbClr val="003399"/>
                  </a:solidFill>
                </a:rPr>
                <a:t>16000 s</a:t>
              </a:r>
            </a:p>
          </p:txBody>
        </p:sp>
        <p:sp>
          <p:nvSpPr>
            <p:cNvPr id="316436" name="Text Box 20"/>
            <p:cNvSpPr txBox="1">
              <a:spLocks noChangeArrowheads="1"/>
            </p:cNvSpPr>
            <p:nvPr/>
          </p:nvSpPr>
          <p:spPr bwMode="auto">
            <a:xfrm>
              <a:off x="5204" y="3517"/>
              <a:ext cx="514" cy="1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18000" tIns="18000" rIns="18000" bIns="1800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fr-FR" sz="1400" b="1">
                  <a:solidFill>
                    <a:srgbClr val="003399"/>
                  </a:solidFill>
                </a:rPr>
                <a:t>16875 s</a:t>
              </a:r>
            </a:p>
          </p:txBody>
        </p:sp>
        <p:sp>
          <p:nvSpPr>
            <p:cNvPr id="316437" name="Text Box 21"/>
            <p:cNvSpPr txBox="1">
              <a:spLocks noChangeArrowheads="1"/>
            </p:cNvSpPr>
            <p:nvPr/>
          </p:nvSpPr>
          <p:spPr bwMode="auto">
            <a:xfrm>
              <a:off x="965" y="2186"/>
              <a:ext cx="555" cy="2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18000" tIns="18000" rIns="18000" bIns="1800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fr-FR">
                  <a:solidFill>
                    <a:srgbClr val="FF0000"/>
                  </a:solidFill>
                </a:rPr>
                <a:t>~873 k</a:t>
              </a:r>
            </a:p>
          </p:txBody>
        </p:sp>
        <p:sp>
          <p:nvSpPr>
            <p:cNvPr id="316438" name="Text Box 22"/>
            <p:cNvSpPr txBox="1">
              <a:spLocks noChangeArrowheads="1"/>
            </p:cNvSpPr>
            <p:nvPr/>
          </p:nvSpPr>
          <p:spPr bwMode="auto">
            <a:xfrm>
              <a:off x="3172" y="1227"/>
              <a:ext cx="736" cy="2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18000" tIns="18000" rIns="18000" bIns="1800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fr-FR">
                  <a:solidFill>
                    <a:srgbClr val="FF0000"/>
                  </a:solidFill>
                </a:rPr>
                <a:t>~1473 k</a:t>
              </a:r>
            </a:p>
          </p:txBody>
        </p:sp>
        <p:sp>
          <p:nvSpPr>
            <p:cNvPr id="316439" name="Text Box 23"/>
            <p:cNvSpPr txBox="1">
              <a:spLocks noChangeArrowheads="1"/>
            </p:cNvSpPr>
            <p:nvPr/>
          </p:nvSpPr>
          <p:spPr bwMode="auto">
            <a:xfrm>
              <a:off x="4683" y="698"/>
              <a:ext cx="736" cy="2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18000" tIns="18000" rIns="18000" bIns="1800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fr-FR">
                  <a:solidFill>
                    <a:srgbClr val="FF0000"/>
                  </a:solidFill>
                </a:rPr>
                <a:t>~1873 k</a:t>
              </a:r>
            </a:p>
          </p:txBody>
        </p:sp>
        <p:sp>
          <p:nvSpPr>
            <p:cNvPr id="316440" name="Text Box 24"/>
            <p:cNvSpPr txBox="1">
              <a:spLocks noChangeArrowheads="1"/>
            </p:cNvSpPr>
            <p:nvPr/>
          </p:nvSpPr>
          <p:spPr bwMode="auto">
            <a:xfrm>
              <a:off x="4274" y="1947"/>
              <a:ext cx="736" cy="2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18000" tIns="18000" rIns="18000" bIns="1800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fr-FR">
                  <a:solidFill>
                    <a:schemeClr val="tx2"/>
                  </a:solidFill>
                </a:rPr>
                <a:t>~300 µm</a:t>
              </a:r>
            </a:p>
          </p:txBody>
        </p:sp>
        <p:sp>
          <p:nvSpPr>
            <p:cNvPr id="316441" name="Text Box 25"/>
            <p:cNvSpPr txBox="1">
              <a:spLocks noChangeArrowheads="1"/>
            </p:cNvSpPr>
            <p:nvPr/>
          </p:nvSpPr>
          <p:spPr bwMode="auto">
            <a:xfrm>
              <a:off x="4228" y="2806"/>
              <a:ext cx="1325" cy="4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18000" tIns="18000" rIns="18000" bIns="1800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fr-FR" b="1">
                  <a:solidFill>
                    <a:schemeClr val="tx2"/>
                  </a:solidFill>
                </a:rPr>
                <a:t>Bottom reflood 80g/s</a:t>
              </a:r>
            </a:p>
          </p:txBody>
        </p:sp>
        <p:sp>
          <p:nvSpPr>
            <p:cNvPr id="316442" name="AutoShape 26"/>
            <p:cNvSpPr>
              <a:spLocks noChangeArrowheads="1"/>
            </p:cNvSpPr>
            <p:nvPr/>
          </p:nvSpPr>
          <p:spPr bwMode="auto">
            <a:xfrm>
              <a:off x="5518" y="833"/>
              <a:ext cx="145" cy="2325"/>
            </a:xfrm>
            <a:prstGeom prst="curvedLeftArrow">
              <a:avLst>
                <a:gd name="adj1" fmla="val 77277"/>
                <a:gd name="adj2" fmla="val 397967"/>
                <a:gd name="adj3" fmla="val 33333"/>
              </a:avLst>
            </a:prstGeom>
            <a:solidFill>
              <a:schemeClr val="tx1"/>
            </a:solidFill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18000" tIns="18000" rIns="18000" bIns="18000" anchor="ctr">
              <a:spAutoFit/>
            </a:bodyPr>
            <a:lstStyle/>
            <a:p>
              <a:endParaRPr lang="de-DE"/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29.07.2009</a:t>
            </a:r>
          </a:p>
        </p:txBody>
      </p:sp>
      <p:sp>
        <p:nvSpPr>
          <p:cNvPr id="17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SINETICS</a:t>
            </a:r>
          </a:p>
        </p:txBody>
      </p:sp>
      <p:sp>
        <p:nvSpPr>
          <p:cNvPr id="18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86BAB-2B04-4B06-9001-729DB7B5BD0F}" type="slidenum">
              <a:rPr lang="fr-FR"/>
              <a:pPr/>
              <a:t>6</a:t>
            </a:fld>
            <a:endParaRPr lang="fr-FR"/>
          </a:p>
        </p:txBody>
      </p:sp>
      <p:sp>
        <p:nvSpPr>
          <p:cNvPr id="317442" name="Rectangle 2"/>
          <p:cNvSpPr>
            <a:spLocks noGrp="1" noChangeArrowheads="1"/>
          </p:cNvSpPr>
          <p:nvPr>
            <p:ph type="title"/>
          </p:nvPr>
        </p:nvSpPr>
        <p:spPr>
          <a:xfrm>
            <a:off x="346075" y="38100"/>
            <a:ext cx="8848725" cy="977900"/>
          </a:xfrm>
        </p:spPr>
        <p:txBody>
          <a:bodyPr/>
          <a:lstStyle/>
          <a:p>
            <a:r>
              <a:rPr lang="fr-FR" sz="4000"/>
              <a:t>Model parameters used in MAAP4.07</a:t>
            </a:r>
          </a:p>
        </p:txBody>
      </p:sp>
      <p:grpSp>
        <p:nvGrpSpPr>
          <p:cNvPr id="317516" name="Group 76"/>
          <p:cNvGrpSpPr>
            <a:grpSpLocks/>
          </p:cNvGrpSpPr>
          <p:nvPr/>
        </p:nvGrpSpPr>
        <p:grpSpPr bwMode="auto">
          <a:xfrm>
            <a:off x="1757363" y="3438525"/>
            <a:ext cx="6026150" cy="3198813"/>
            <a:chOff x="1176" y="2263"/>
            <a:chExt cx="3796" cy="2015"/>
          </a:xfrm>
        </p:grpSpPr>
        <p:grpSp>
          <p:nvGrpSpPr>
            <p:cNvPr id="317454" name="Group 14"/>
            <p:cNvGrpSpPr>
              <a:grpSpLocks/>
            </p:cNvGrpSpPr>
            <p:nvPr/>
          </p:nvGrpSpPr>
          <p:grpSpPr bwMode="auto">
            <a:xfrm>
              <a:off x="1176" y="2398"/>
              <a:ext cx="2018" cy="1585"/>
              <a:chOff x="1821" y="2543"/>
              <a:chExt cx="2018" cy="1585"/>
            </a:xfrm>
          </p:grpSpPr>
          <p:pic>
            <p:nvPicPr>
              <p:cNvPr id="317449" name="Picture 9" descr="F:\cross_section_sf3.pn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21" y="2543"/>
                <a:ext cx="2018" cy="1585"/>
              </a:xfrm>
              <a:prstGeom prst="rect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17452" name="Oval 12"/>
              <p:cNvSpPr>
                <a:spLocks noChangeArrowheads="1"/>
              </p:cNvSpPr>
              <p:nvPr/>
            </p:nvSpPr>
            <p:spPr bwMode="auto">
              <a:xfrm>
                <a:off x="2727" y="3317"/>
                <a:ext cx="160" cy="167"/>
              </a:xfrm>
              <a:prstGeom prst="ellipse">
                <a:avLst/>
              </a:prstGeom>
              <a:noFill/>
              <a:ln w="381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18000" tIns="18000" rIns="18000" bIns="18000" anchor="ctr"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317453" name="Oval 13"/>
              <p:cNvSpPr>
                <a:spLocks noChangeArrowheads="1"/>
              </p:cNvSpPr>
              <p:nvPr/>
            </p:nvSpPr>
            <p:spPr bwMode="auto">
              <a:xfrm>
                <a:off x="2607" y="3205"/>
                <a:ext cx="383" cy="389"/>
              </a:xfrm>
              <a:prstGeom prst="ellipse">
                <a:avLst/>
              </a:prstGeom>
              <a:noFill/>
              <a:ln w="381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18000" tIns="18000" rIns="18000" bIns="18000" anchor="ctr">
                <a:spAutoFit/>
              </a:bodyPr>
              <a:lstStyle/>
              <a:p>
                <a:endParaRPr lang="de-DE"/>
              </a:p>
            </p:txBody>
          </p:sp>
        </p:grpSp>
        <p:grpSp>
          <p:nvGrpSpPr>
            <p:cNvPr id="317515" name="Group 75"/>
            <p:cNvGrpSpPr>
              <a:grpSpLocks/>
            </p:cNvGrpSpPr>
            <p:nvPr/>
          </p:nvGrpSpPr>
          <p:grpSpPr bwMode="auto">
            <a:xfrm>
              <a:off x="3306" y="2263"/>
              <a:ext cx="1666" cy="1861"/>
              <a:chOff x="3292" y="2303"/>
              <a:chExt cx="1666" cy="1861"/>
            </a:xfrm>
          </p:grpSpPr>
          <p:sp>
            <p:nvSpPr>
              <p:cNvPr id="317461" name="Rectangle 21"/>
              <p:cNvSpPr>
                <a:spLocks noChangeArrowheads="1"/>
              </p:cNvSpPr>
              <p:nvPr/>
            </p:nvSpPr>
            <p:spPr bwMode="auto">
              <a:xfrm>
                <a:off x="3292" y="4097"/>
                <a:ext cx="14" cy="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fr-FR" sz="700">
                    <a:solidFill>
                      <a:srgbClr val="000000"/>
                    </a:solidFill>
                    <a:latin typeface="Times New Roman" pitchFamily="18" charset="0"/>
                  </a:rPr>
                  <a:t> </a:t>
                </a:r>
                <a:endParaRPr lang="fr-FR"/>
              </a:p>
            </p:txBody>
          </p:sp>
          <p:pic>
            <p:nvPicPr>
              <p:cNvPr id="317462" name="Picture 22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45" y="2303"/>
                <a:ext cx="503" cy="17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17457" name="AutoShape 17"/>
              <p:cNvSpPr>
                <a:spLocks/>
              </p:cNvSpPr>
              <p:nvPr/>
            </p:nvSpPr>
            <p:spPr bwMode="auto">
              <a:xfrm>
                <a:off x="3948" y="2322"/>
                <a:ext cx="134" cy="1724"/>
              </a:xfrm>
              <a:prstGeom prst="rightBrace">
                <a:avLst>
                  <a:gd name="adj1" fmla="val 107214"/>
                  <a:gd name="adj2" fmla="val 50000"/>
                </a:avLst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17458" name="Text Box 18"/>
              <p:cNvSpPr txBox="1">
                <a:spLocks noChangeArrowheads="1"/>
              </p:cNvSpPr>
              <p:nvPr/>
            </p:nvSpPr>
            <p:spPr bwMode="auto">
              <a:xfrm>
                <a:off x="4149" y="3090"/>
                <a:ext cx="809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l">
                  <a:spcBef>
                    <a:spcPct val="50000"/>
                  </a:spcBef>
                </a:pPr>
                <a:r>
                  <a:rPr lang="fr-FR" sz="1800">
                    <a:solidFill>
                      <a:schemeClr val="tx1"/>
                    </a:solidFill>
                    <a:latin typeface="Times New Roman" pitchFamily="18" charset="0"/>
                  </a:rPr>
                  <a:t>58 meshes</a:t>
                </a:r>
              </a:p>
            </p:txBody>
          </p:sp>
          <p:sp>
            <p:nvSpPr>
              <p:cNvPr id="317459" name="AutoShape 19"/>
              <p:cNvSpPr>
                <a:spLocks/>
              </p:cNvSpPr>
              <p:nvPr/>
            </p:nvSpPr>
            <p:spPr bwMode="auto">
              <a:xfrm rot="5400000">
                <a:off x="3566" y="3856"/>
                <a:ext cx="61" cy="503"/>
              </a:xfrm>
              <a:prstGeom prst="rightBrace">
                <a:avLst>
                  <a:gd name="adj1" fmla="val 68716"/>
                  <a:gd name="adj2" fmla="val 50000"/>
                </a:avLst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</p:grpSp>
        <p:sp>
          <p:nvSpPr>
            <p:cNvPr id="317460" name="Text Box 20"/>
            <p:cNvSpPr txBox="1">
              <a:spLocks noChangeArrowheads="1"/>
            </p:cNvSpPr>
            <p:nvPr/>
          </p:nvSpPr>
          <p:spPr bwMode="auto">
            <a:xfrm>
              <a:off x="3362" y="4047"/>
              <a:ext cx="83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1800">
                  <a:solidFill>
                    <a:schemeClr val="tx1"/>
                  </a:solidFill>
                  <a:latin typeface="Times New Roman" pitchFamily="18" charset="0"/>
                </a:rPr>
                <a:t>3 rows</a:t>
              </a:r>
            </a:p>
          </p:txBody>
        </p:sp>
      </p:grpSp>
      <p:sp>
        <p:nvSpPr>
          <p:cNvPr id="317517" name="Rectangle 77"/>
          <p:cNvSpPr>
            <a:spLocks noChangeArrowheads="1"/>
          </p:cNvSpPr>
          <p:nvPr/>
        </p:nvSpPr>
        <p:spPr bwMode="auto">
          <a:xfrm>
            <a:off x="409575" y="1116013"/>
            <a:ext cx="8324850" cy="444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266700" indent="-266700" algn="l">
              <a:lnSpc>
                <a:spcPct val="80000"/>
              </a:lnSpc>
              <a:spcBef>
                <a:spcPct val="100000"/>
              </a:spcBef>
              <a:buClr>
                <a:schemeClr val="bg2"/>
              </a:buClr>
              <a:buSzPct val="90000"/>
              <a:buFont typeface="Wingdings 2" pitchFamily="18" charset="2"/>
              <a:buChar char=""/>
            </a:pPr>
            <a:r>
              <a:rPr lang="fr-FR" sz="1800">
                <a:cs typeface="Arial" pitchFamily="34" charset="0"/>
                <a:sym typeface="Wingdings" pitchFamily="2" charset="2"/>
              </a:rPr>
              <a:t>Steam pre-oxidation  = </a:t>
            </a:r>
            <a:r>
              <a:rPr lang="fr-FR" sz="1800" b="1">
                <a:cs typeface="Arial" pitchFamily="34" charset="0"/>
                <a:sym typeface="Wingdings" pitchFamily="2" charset="2"/>
              </a:rPr>
              <a:t>Cathcart + Urbanic </a:t>
            </a:r>
            <a:r>
              <a:rPr lang="fr-FR" sz="1800">
                <a:cs typeface="Arial" pitchFamily="34" charset="0"/>
                <a:sym typeface="Wingdings" pitchFamily="2" charset="2"/>
              </a:rPr>
              <a:t>correlation</a:t>
            </a:r>
          </a:p>
          <a:p>
            <a:pPr marL="266700" indent="-266700" algn="l">
              <a:lnSpc>
                <a:spcPct val="80000"/>
              </a:lnSpc>
              <a:spcBef>
                <a:spcPct val="100000"/>
              </a:spcBef>
              <a:buClr>
                <a:schemeClr val="bg2"/>
              </a:buClr>
              <a:buSzPct val="90000"/>
              <a:buFont typeface="Wingdings 2" pitchFamily="18" charset="2"/>
              <a:buChar char=""/>
            </a:pPr>
            <a:r>
              <a:rPr lang="fr-FR" sz="1800">
                <a:cs typeface="Arial" pitchFamily="34" charset="0"/>
                <a:sym typeface="Wingdings" pitchFamily="2" charset="2"/>
              </a:rPr>
              <a:t>Air oxidation = </a:t>
            </a:r>
            <a:r>
              <a:rPr lang="fr-FR" sz="1800" b="1">
                <a:cs typeface="Arial" pitchFamily="34" charset="0"/>
                <a:sym typeface="Wingdings" pitchFamily="2" charset="2"/>
              </a:rPr>
              <a:t>NUREG </a:t>
            </a:r>
            <a:r>
              <a:rPr lang="fr-FR" sz="1800">
                <a:cs typeface="Arial" pitchFamily="34" charset="0"/>
                <a:sym typeface="Wingdings" pitchFamily="2" charset="2"/>
              </a:rPr>
              <a:t>correlation </a:t>
            </a:r>
            <a:endParaRPr lang="fr-FR" sz="1800" b="1">
              <a:cs typeface="Arial" pitchFamily="34" charset="0"/>
              <a:sym typeface="Wingdings" pitchFamily="2" charset="2"/>
            </a:endParaRPr>
          </a:p>
          <a:p>
            <a:pPr marL="266700" indent="-266700" algn="l">
              <a:lnSpc>
                <a:spcPct val="80000"/>
              </a:lnSpc>
              <a:spcBef>
                <a:spcPct val="100000"/>
              </a:spcBef>
              <a:buClr>
                <a:schemeClr val="bg2"/>
              </a:buClr>
              <a:buSzPct val="90000"/>
              <a:buFont typeface="Wingdings 2" pitchFamily="18" charset="2"/>
              <a:buChar char=""/>
            </a:pPr>
            <a:r>
              <a:rPr lang="fr-FR" sz="1800">
                <a:cs typeface="Arial" pitchFamily="34" charset="0"/>
                <a:sym typeface="Wingdings" pitchFamily="2" charset="2"/>
              </a:rPr>
              <a:t>External resistance : </a:t>
            </a:r>
            <a:r>
              <a:rPr lang="fr-FR" sz="1800" b="1">
                <a:cs typeface="Arial" pitchFamily="34" charset="0"/>
                <a:sym typeface="Wingdings" pitchFamily="2" charset="2"/>
              </a:rPr>
              <a:t>8.5m</a:t>
            </a:r>
            <a:r>
              <a:rPr lang="fr-FR" sz="1800" b="1">
                <a:cs typeface="Arial" pitchFamily="34" charset="0"/>
              </a:rPr>
              <a:t>Ω / rod</a:t>
            </a:r>
            <a:endParaRPr lang="fr-FR" sz="1800" b="1">
              <a:cs typeface="Arial" pitchFamily="34" charset="0"/>
              <a:sym typeface="Wingdings" pitchFamily="2" charset="2"/>
            </a:endParaRPr>
          </a:p>
          <a:p>
            <a:pPr marL="266700" indent="-266700" algn="l">
              <a:lnSpc>
                <a:spcPct val="80000"/>
              </a:lnSpc>
              <a:spcBef>
                <a:spcPct val="100000"/>
              </a:spcBef>
              <a:buClr>
                <a:schemeClr val="bg2"/>
              </a:buClr>
              <a:buSzPct val="90000"/>
              <a:buFont typeface="Wingdings 2" pitchFamily="18" charset="2"/>
              <a:buChar char=""/>
            </a:pPr>
            <a:r>
              <a:rPr lang="fr-FR" sz="1800">
                <a:cs typeface="Arial" pitchFamily="34" charset="0"/>
                <a:sym typeface="Wingdings" pitchFamily="2" charset="2"/>
              </a:rPr>
              <a:t>Distribution in :                                                                                                     	- </a:t>
            </a:r>
            <a:r>
              <a:rPr lang="fr-FR" sz="1800" b="1">
                <a:cs typeface="Arial" pitchFamily="34" charset="0"/>
                <a:sym typeface="Wingdings" pitchFamily="2" charset="2"/>
              </a:rPr>
              <a:t>3 rows</a:t>
            </a:r>
            <a:r>
              <a:rPr lang="fr-FR" sz="1800">
                <a:cs typeface="Arial" pitchFamily="34" charset="0"/>
                <a:sym typeface="Wingdings" pitchFamily="2" charset="2"/>
              </a:rPr>
              <a:t> : 1 unheated  rod / 6 rods / 12 rods + 12 ‘little’ rods ,                  	- </a:t>
            </a:r>
            <a:r>
              <a:rPr lang="fr-FR" sz="1800" b="1">
                <a:cs typeface="Arial" pitchFamily="34" charset="0"/>
                <a:sym typeface="Wingdings" pitchFamily="2" charset="2"/>
              </a:rPr>
              <a:t>58 axial meshes</a:t>
            </a:r>
            <a:r>
              <a:rPr lang="fr-FR" sz="1800">
                <a:cs typeface="Arial" pitchFamily="34" charset="0"/>
                <a:sym typeface="Wingdings" pitchFamily="2" charset="2"/>
              </a:rPr>
              <a:t> : 5 for the lower plenum, 48 for the core and 5 for the upper plenum.</a:t>
            </a:r>
          </a:p>
          <a:p>
            <a:pPr marL="266700" indent="-266700" algn="l">
              <a:lnSpc>
                <a:spcPct val="80000"/>
              </a:lnSpc>
              <a:spcBef>
                <a:spcPct val="100000"/>
              </a:spcBef>
              <a:buClr>
                <a:schemeClr val="bg2"/>
              </a:buClr>
              <a:buSzPct val="90000"/>
              <a:buFont typeface="Wingdings 2" pitchFamily="18" charset="2"/>
              <a:buNone/>
            </a:pPr>
            <a:r>
              <a:rPr lang="fr-FR" sz="1800">
                <a:cs typeface="Arial" pitchFamily="34" charset="0"/>
                <a:sym typeface="Wingdings" pitchFamily="2" charset="2"/>
              </a:rPr>
              <a:t>						</a:t>
            </a:r>
          </a:p>
          <a:p>
            <a:pPr marL="266700" indent="-266700" algn="l">
              <a:lnSpc>
                <a:spcPct val="80000"/>
              </a:lnSpc>
              <a:spcBef>
                <a:spcPct val="100000"/>
              </a:spcBef>
              <a:buClr>
                <a:schemeClr val="bg2"/>
              </a:buClr>
              <a:buSzPct val="90000"/>
              <a:buFont typeface="Wingdings 2" pitchFamily="18" charset="2"/>
              <a:buChar char=""/>
            </a:pPr>
            <a:endParaRPr lang="fr-FR" sz="1800">
              <a:cs typeface="Arial" pitchFamily="34" charset="0"/>
              <a:sym typeface="Wingdings" pitchFamily="2" charset="2"/>
            </a:endParaRPr>
          </a:p>
          <a:p>
            <a:pPr marL="266700" indent="-266700" algn="l">
              <a:lnSpc>
                <a:spcPct val="80000"/>
              </a:lnSpc>
              <a:spcBef>
                <a:spcPct val="100000"/>
              </a:spcBef>
              <a:buClr>
                <a:schemeClr val="bg2"/>
              </a:buClr>
              <a:buSzPct val="90000"/>
              <a:buFont typeface="Wingdings 2" pitchFamily="18" charset="2"/>
              <a:buChar char=""/>
            </a:pPr>
            <a:endParaRPr lang="fr-FR" sz="1800">
              <a:cs typeface="Arial" pitchFamily="34" charset="0"/>
              <a:sym typeface="Wingdings" pitchFamily="2" charset="2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29.07.2009</a:t>
            </a:r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SINETICS</a:t>
            </a:r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BDCAB-D377-4BCF-87EB-D1C3DDE12553}" type="slidenum">
              <a:rPr lang="fr-FR"/>
              <a:pPr/>
              <a:t>7</a:t>
            </a:fld>
            <a:endParaRPr lang="fr-FR"/>
          </a:p>
        </p:txBody>
      </p:sp>
      <p:sp>
        <p:nvSpPr>
          <p:cNvPr id="308226" name="Rectangle 2"/>
          <p:cNvSpPr>
            <a:spLocks noGrp="1" noChangeArrowheads="1"/>
          </p:cNvSpPr>
          <p:nvPr>
            <p:ph type="title"/>
          </p:nvPr>
        </p:nvSpPr>
        <p:spPr>
          <a:xfrm>
            <a:off x="1181100" y="82550"/>
            <a:ext cx="7813675" cy="977900"/>
          </a:xfrm>
        </p:spPr>
        <p:txBody>
          <a:bodyPr/>
          <a:lstStyle/>
          <a:p>
            <a:r>
              <a:rPr lang="fr-FR" sz="4000"/>
              <a:t>Results of SF4 pre-test obtained with MAAP4.07</a:t>
            </a:r>
          </a:p>
        </p:txBody>
      </p:sp>
      <p:sp>
        <p:nvSpPr>
          <p:cNvPr id="308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fr-FR"/>
              <a:t>Temperatures all simulation long :</a:t>
            </a:r>
          </a:p>
        </p:txBody>
      </p:sp>
      <p:graphicFrame>
        <p:nvGraphicFramePr>
          <p:cNvPr id="308230" name="Object 6"/>
          <p:cNvGraphicFramePr>
            <a:graphicFrameLocks noChangeAspect="1"/>
          </p:cNvGraphicFramePr>
          <p:nvPr/>
        </p:nvGraphicFramePr>
        <p:xfrm>
          <a:off x="157163" y="1522413"/>
          <a:ext cx="8666162" cy="4640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231" name="Graphique" r:id="rId3" imgW="11792412" imgH="6315532" progId="Excel.Chart.8">
                  <p:embed/>
                </p:oleObj>
              </mc:Choice>
              <mc:Fallback>
                <p:oleObj name="Graphique" r:id="rId3" imgW="11792412" imgH="6315532" progId="Excel.Chart.8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7163" y="1522413"/>
                        <a:ext cx="8666162" cy="46402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bg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29.07.2009</a:t>
            </a:r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SINETICS</a:t>
            </a:r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B7351-1729-4668-9BF1-8FC173640CCD}" type="slidenum">
              <a:rPr lang="fr-FR"/>
              <a:pPr/>
              <a:t>8</a:t>
            </a:fld>
            <a:endParaRPr lang="fr-FR"/>
          </a:p>
        </p:txBody>
      </p:sp>
      <p:sp>
        <p:nvSpPr>
          <p:cNvPr id="319490" name="Rectangle 2"/>
          <p:cNvSpPr>
            <a:spLocks noGrp="1" noChangeArrowheads="1"/>
          </p:cNvSpPr>
          <p:nvPr>
            <p:ph type="title"/>
          </p:nvPr>
        </p:nvSpPr>
        <p:spPr>
          <a:xfrm>
            <a:off x="1181100" y="82550"/>
            <a:ext cx="7813675" cy="977900"/>
          </a:xfrm>
        </p:spPr>
        <p:txBody>
          <a:bodyPr/>
          <a:lstStyle/>
          <a:p>
            <a:r>
              <a:rPr lang="fr-FR" sz="4000"/>
              <a:t>Results of SF4 pre-test obtained with MAAP4.07</a:t>
            </a:r>
          </a:p>
        </p:txBody>
      </p:sp>
      <p:sp>
        <p:nvSpPr>
          <p:cNvPr id="319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fr-FR"/>
              <a:t>Temperatures during air ingress :</a:t>
            </a:r>
          </a:p>
        </p:txBody>
      </p:sp>
      <p:graphicFrame>
        <p:nvGraphicFramePr>
          <p:cNvPr id="319493" name="Object 5"/>
          <p:cNvGraphicFramePr>
            <a:graphicFrameLocks noChangeAspect="1"/>
          </p:cNvGraphicFramePr>
          <p:nvPr/>
        </p:nvGraphicFramePr>
        <p:xfrm>
          <a:off x="0" y="1531938"/>
          <a:ext cx="8997950" cy="4818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494" name="Graphique" r:id="rId3" imgW="11792412" imgH="6315532" progId="Excel.Chart.8">
                  <p:embed/>
                </p:oleObj>
              </mc:Choice>
              <mc:Fallback>
                <p:oleObj name="Graphique" r:id="rId3" imgW="11792412" imgH="6315532" progId="Excel.Chart.8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531938"/>
                        <a:ext cx="8997950" cy="48180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bg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29.07.2009</a:t>
            </a:r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SINETICS</a:t>
            </a:r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97E5F-28A9-499C-8D0B-42D392C90843}" type="slidenum">
              <a:rPr lang="fr-FR"/>
              <a:pPr/>
              <a:t>9</a:t>
            </a:fld>
            <a:endParaRPr lang="fr-FR"/>
          </a:p>
        </p:txBody>
      </p:sp>
      <p:sp>
        <p:nvSpPr>
          <p:cNvPr id="314370" name="Rectangle 2"/>
          <p:cNvSpPr>
            <a:spLocks noGrp="1" noChangeArrowheads="1"/>
          </p:cNvSpPr>
          <p:nvPr>
            <p:ph type="title"/>
          </p:nvPr>
        </p:nvSpPr>
        <p:spPr>
          <a:xfrm>
            <a:off x="1181100" y="38100"/>
            <a:ext cx="7813675" cy="977900"/>
          </a:xfrm>
        </p:spPr>
        <p:txBody>
          <a:bodyPr/>
          <a:lstStyle/>
          <a:p>
            <a:r>
              <a:rPr lang="fr-FR" sz="4000"/>
              <a:t>Results of SF4 pre-test obtained with MAAP4.07</a:t>
            </a:r>
          </a:p>
        </p:txBody>
      </p:sp>
      <p:sp>
        <p:nvSpPr>
          <p:cNvPr id="314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fr-FR"/>
              <a:t>O</a:t>
            </a:r>
            <a:r>
              <a:rPr lang="fr-FR" baseline="-25000"/>
              <a:t>2</a:t>
            </a:r>
            <a:r>
              <a:rPr lang="fr-FR"/>
              <a:t> flow rates  :</a:t>
            </a:r>
          </a:p>
        </p:txBody>
      </p:sp>
      <p:graphicFrame>
        <p:nvGraphicFramePr>
          <p:cNvPr id="314372" name="Object 4"/>
          <p:cNvGraphicFramePr>
            <a:graphicFrameLocks noChangeAspect="1"/>
          </p:cNvGraphicFramePr>
          <p:nvPr/>
        </p:nvGraphicFramePr>
        <p:xfrm>
          <a:off x="-114300" y="1489075"/>
          <a:ext cx="9304338" cy="4983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373" name="Graphique" r:id="rId3" imgW="11792412" imgH="6315532" progId="Excel.Chart.8">
                  <p:embed/>
                </p:oleObj>
              </mc:Choice>
              <mc:Fallback>
                <p:oleObj name="Graphique" r:id="rId3" imgW="11792412" imgH="6315532" progId="Excel.Chart.8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14300" y="1489075"/>
                        <a:ext cx="9304338" cy="49831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bg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Bleu clair 1 visuel éolienne (avec exemples)">
  <a:themeElements>
    <a:clrScheme name="Bleu clair 1 visuel éolienne (avec exemples) 1">
      <a:dk1>
        <a:srgbClr val="09357A"/>
      </a:dk1>
      <a:lt1>
        <a:srgbClr val="FFFFFF"/>
      </a:lt1>
      <a:dk2>
        <a:srgbClr val="007783"/>
      </a:dk2>
      <a:lt2>
        <a:srgbClr val="636363"/>
      </a:lt2>
      <a:accent1>
        <a:srgbClr val="FE5815"/>
      </a:accent1>
      <a:accent2>
        <a:srgbClr val="6D015B"/>
      </a:accent2>
      <a:accent3>
        <a:srgbClr val="FFFFFF"/>
      </a:accent3>
      <a:accent4>
        <a:srgbClr val="062C67"/>
      </a:accent4>
      <a:accent5>
        <a:srgbClr val="FEB4AA"/>
      </a:accent5>
      <a:accent6>
        <a:srgbClr val="620152"/>
      </a:accent6>
      <a:hlink>
        <a:srgbClr val="B50C00"/>
      </a:hlink>
      <a:folHlink>
        <a:srgbClr val="92C9EB"/>
      </a:folHlink>
    </a:clrScheme>
    <a:fontScheme name="Bleu clair 1 visuel éolienne (avec exemples)">
      <a:majorFont>
        <a:latin typeface="Arial"/>
        <a:ea typeface=""/>
        <a:cs typeface=""/>
      </a:majorFont>
      <a:minorFont>
        <a:latin typeface="Arial"/>
        <a:ea typeface=""/>
        <a:cs typeface="Arial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bg2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18000" tIns="18000" rIns="18000" bIns="1800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000" b="0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bg2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18000" tIns="18000" rIns="18000" bIns="1800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000" b="0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Bleu clair 1 visuel éolienne (avec exemples) 1">
        <a:dk1>
          <a:srgbClr val="09357A"/>
        </a:dk1>
        <a:lt1>
          <a:srgbClr val="FFFFFF"/>
        </a:lt1>
        <a:dk2>
          <a:srgbClr val="007783"/>
        </a:dk2>
        <a:lt2>
          <a:srgbClr val="636363"/>
        </a:lt2>
        <a:accent1>
          <a:srgbClr val="FE5815"/>
        </a:accent1>
        <a:accent2>
          <a:srgbClr val="6D015B"/>
        </a:accent2>
        <a:accent3>
          <a:srgbClr val="FFFFFF"/>
        </a:accent3>
        <a:accent4>
          <a:srgbClr val="062C67"/>
        </a:accent4>
        <a:accent5>
          <a:srgbClr val="FEB4AA"/>
        </a:accent5>
        <a:accent6>
          <a:srgbClr val="620152"/>
        </a:accent6>
        <a:hlink>
          <a:srgbClr val="B50C00"/>
        </a:hlink>
        <a:folHlink>
          <a:srgbClr val="92C9E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C:\TEMP\Rar$DI18.2162\Bleu clair 1 visuel éolienne (avec exemples).pot</Template>
  <TotalTime>2268</TotalTime>
  <Words>243</Words>
  <Application>Microsoft Office PowerPoint</Application>
  <PresentationFormat>Bildschirmpräsentation (4:3)</PresentationFormat>
  <Paragraphs>119</Paragraphs>
  <Slides>12</Slides>
  <Notes>4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12</vt:i4>
      </vt:variant>
    </vt:vector>
  </HeadingPairs>
  <TitlesOfParts>
    <vt:vector size="19" baseType="lpstr">
      <vt:lpstr>Arial</vt:lpstr>
      <vt:lpstr>Wingdings 2</vt:lpstr>
      <vt:lpstr>Wingdings</vt:lpstr>
      <vt:lpstr>Times New Roman</vt:lpstr>
      <vt:lpstr>Helv</vt:lpstr>
      <vt:lpstr>Bleu clair 1 visuel éolienne (avec exemples)</vt:lpstr>
      <vt:lpstr>Graphique Microsoft Excel</vt:lpstr>
      <vt:lpstr>PARAMETER-SF4 pre-test calculation with MAAP4.07</vt:lpstr>
      <vt:lpstr>Content</vt:lpstr>
      <vt:lpstr>PARAMETER-SF4 test section</vt:lpstr>
      <vt:lpstr>Specification of PARAMETER-SF4 test</vt:lpstr>
      <vt:lpstr>PowerPoint-Präsentation</vt:lpstr>
      <vt:lpstr>Model parameters used in MAAP4.07</vt:lpstr>
      <vt:lpstr>Results of SF4 pre-test obtained with MAAP4.07</vt:lpstr>
      <vt:lpstr>Results of SF4 pre-test obtained with MAAP4.07</vt:lpstr>
      <vt:lpstr>Results of SF4 pre-test obtained with MAAP4.07</vt:lpstr>
      <vt:lpstr>Results of SF4 pre-test obtained with MAAP4.07</vt:lpstr>
      <vt:lpstr>Conclusion</vt:lpstr>
      <vt:lpstr>PowerPoint-Präsentation</vt:lpstr>
    </vt:vector>
  </TitlesOfParts>
  <Company>EDF - Gaz de France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Titre de la présentation</dc:title>
  <dc:subject>Masque EDF</dc:subject>
  <dc:creator>CHEMIN-EVE䠀〿��_x0012_ܿろ⸄Ԯ䢠〿_x0002_</dc:creator>
  <dc:description>Mars 2008</dc:description>
  <cp:lastModifiedBy>Peters, Ursula</cp:lastModifiedBy>
  <cp:revision>63</cp:revision>
  <dcterms:created xsi:type="dcterms:W3CDTF">2008-06-16T09:17:27Z</dcterms:created>
  <dcterms:modified xsi:type="dcterms:W3CDTF">2012-10-17T15:18:11Z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Description0">
    <vt:lpwstr>PARAMETER-SF4 pre-test calculation with MAAP4.07</vt:lpwstr>
  </property>
</Properties>
</file>