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28" r:id="rId3"/>
    <p:sldId id="440" r:id="rId4"/>
    <p:sldId id="441" r:id="rId5"/>
    <p:sldId id="443" r:id="rId6"/>
    <p:sldId id="442" r:id="rId7"/>
    <p:sldId id="451" r:id="rId8"/>
    <p:sldId id="444" r:id="rId9"/>
    <p:sldId id="456" r:id="rId10"/>
    <p:sldId id="445" r:id="rId11"/>
    <p:sldId id="448" r:id="rId12"/>
    <p:sldId id="450" r:id="rId13"/>
    <p:sldId id="446" r:id="rId14"/>
    <p:sldId id="449" r:id="rId15"/>
    <p:sldId id="453" r:id="rId16"/>
    <p:sldId id="454" r:id="rId17"/>
    <p:sldId id="447" r:id="rId18"/>
    <p:sldId id="452" r:id="rId19"/>
    <p:sldId id="455" r:id="rId20"/>
    <p:sldId id="430" r:id="rId21"/>
  </p:sldIdLst>
  <p:sldSz cx="9144000" cy="6858000" type="screen4x3"/>
  <p:notesSz cx="7099300" cy="10234613"/>
  <p:defaultTextStyle>
    <a:defPPr>
      <a:defRPr lang="de-CH"/>
    </a:defPPr>
    <a:lvl1pPr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DFEFFF"/>
    <a:srgbClr val="9999FF"/>
    <a:srgbClr val="FFFFCC"/>
    <a:srgbClr val="FF00FF"/>
    <a:srgbClr val="007FFF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16" autoAdjust="0"/>
    <p:restoredTop sz="99878" autoAdjust="0"/>
  </p:normalViewPr>
  <p:slideViewPr>
    <p:cSldViewPr>
      <p:cViewPr>
        <p:scale>
          <a:sx n="96" d="100"/>
          <a:sy n="96" d="100"/>
        </p:scale>
        <p:origin x="-1651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434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>
            <a:lvl1pPr algn="l"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b" anchorCtr="0" compatLnSpc="1">
            <a:prstTxWarp prst="textNoShape">
              <a:avLst/>
            </a:prstTxWarp>
          </a:bodyPr>
          <a:lstStyle>
            <a:lvl1pPr algn="l"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816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b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fld id="{247ACD3B-0F4A-47B3-A70F-5FCC730177A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6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>
            <a:lvl1pPr algn="l"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816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2513"/>
            <a:ext cx="520382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b" anchorCtr="0" compatLnSpc="1">
            <a:prstTxWarp prst="textNoShape">
              <a:avLst/>
            </a:prstTxWarp>
          </a:bodyPr>
          <a:lstStyle>
            <a:lvl1pPr algn="l"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816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b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fld id="{EC9BFCE8-605E-488F-8A48-EB3FD87F52F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619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272D8-DC56-4832-B7D0-E61342D2D9B2}" type="slidenum">
              <a:rPr lang="de-DE"/>
              <a:pPr/>
              <a:t>1</a:t>
            </a:fld>
            <a:endParaRPr lang="de-DE"/>
          </a:p>
        </p:txBody>
      </p:sp>
      <p:sp>
        <p:nvSpPr>
          <p:cNvPr id="166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7F92A-BB5A-4D93-B189-3E7947811FD4}" type="slidenum">
              <a:rPr lang="de-DE"/>
              <a:pPr/>
              <a:t>2</a:t>
            </a:fld>
            <a:endParaRPr lang="de-DE"/>
          </a:p>
        </p:txBody>
      </p:sp>
      <p:sp>
        <p:nvSpPr>
          <p:cNvPr id="65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C0D27-F3D0-4F83-BADB-47244CA44B05}" type="slidenum">
              <a:rPr lang="de-DE"/>
              <a:pPr/>
              <a:t>3</a:t>
            </a:fld>
            <a:endParaRPr lang="de-DE"/>
          </a:p>
        </p:txBody>
      </p:sp>
      <p:sp>
        <p:nvSpPr>
          <p:cNvPr id="67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F0439-5E3A-4EF2-9F26-1B906DB432E1}" type="slidenum">
              <a:rPr lang="de-DE"/>
              <a:pPr/>
              <a:t>4</a:t>
            </a:fld>
            <a:endParaRPr lang="de-DE"/>
          </a:p>
        </p:txBody>
      </p:sp>
      <p:sp>
        <p:nvSpPr>
          <p:cNvPr id="67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7C049-5E2C-4727-BF06-BC77FD47EBA6}" type="slidenum">
              <a:rPr lang="de-DE"/>
              <a:pPr/>
              <a:t>5</a:t>
            </a:fld>
            <a:endParaRPr lang="de-DE"/>
          </a:p>
        </p:txBody>
      </p:sp>
      <p:sp>
        <p:nvSpPr>
          <p:cNvPr id="68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F115A-587C-4C41-B252-412E5DBE7E0C}" type="slidenum">
              <a:rPr lang="de-DE"/>
              <a:pPr/>
              <a:t>6</a:t>
            </a:fld>
            <a:endParaRPr lang="de-DE"/>
          </a:p>
        </p:txBody>
      </p:sp>
      <p:sp>
        <p:nvSpPr>
          <p:cNvPr id="67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3E65A8-F70D-4C13-B382-C01ACC6C4DA7}" type="slidenum">
              <a:rPr lang="de-DE"/>
              <a:pPr/>
              <a:t>7</a:t>
            </a:fld>
            <a:endParaRPr lang="de-DE"/>
          </a:p>
        </p:txBody>
      </p:sp>
      <p:sp>
        <p:nvSpPr>
          <p:cNvPr id="69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399F9-060C-4139-8434-3BA761AB1DF7}" type="slidenum">
              <a:rPr lang="de-DE"/>
              <a:pPr/>
              <a:t>19</a:t>
            </a:fld>
            <a:endParaRPr lang="de-DE"/>
          </a:p>
        </p:txBody>
      </p:sp>
      <p:sp>
        <p:nvSpPr>
          <p:cNvPr id="70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52002-F1C6-4F5B-A36C-855CC6FCBB2A}" type="slidenum">
              <a:rPr lang="de-DE"/>
              <a:pPr/>
              <a:t>20</a:t>
            </a:fld>
            <a:endParaRPr lang="de-DE"/>
          </a:p>
        </p:txBody>
      </p:sp>
      <p:sp>
        <p:nvSpPr>
          <p:cNvPr id="65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6" name="Rectangle 14"/>
          <p:cNvSpPr>
            <a:spLocks noChangeArrowheads="1"/>
          </p:cNvSpPr>
          <p:nvPr/>
        </p:nvSpPr>
        <p:spPr bwMode="auto">
          <a:xfrm>
            <a:off x="152400" y="1196975"/>
            <a:ext cx="8839200" cy="5191125"/>
          </a:xfrm>
          <a:prstGeom prst="rect">
            <a:avLst/>
          </a:prstGeom>
          <a:solidFill>
            <a:srgbClr val="B3D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B3D9FF">
                    <a:alpha val="50000"/>
                  </a:srgbClr>
                </a:solidFill>
              </a14:hiddenFill>
            </a:ext>
          </a:extLst>
        </p:spPr>
        <p:txBody>
          <a:bodyPr lIns="0" tIns="0" rIns="0" bIns="0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Autor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895600"/>
            <a:ext cx="8534400" cy="6858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noProof="0" smtClean="0"/>
              <a:t>Titel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>
            <a:off x="152400" y="762000"/>
            <a:ext cx="88392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152400" y="6400800"/>
            <a:ext cx="88392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940425" y="6453188"/>
            <a:ext cx="287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1000">
                <a:latin typeface="Arial Narrow" pitchFamily="34" charset="0"/>
              </a:rPr>
              <a:t>J. Birchley   </a:t>
            </a:r>
            <a:fld id="{FA566BC0-C96F-44F3-9436-AA4E8F6D7A31}" type="slidenum">
              <a:rPr lang="de-DE" sz="1000">
                <a:latin typeface="Arial Narrow" pitchFamily="34" charset="0"/>
              </a:rPr>
              <a:pPr/>
              <a:t>‹Nr.›</a:t>
            </a:fld>
            <a:endParaRPr lang="de-DE" sz="1000">
              <a:latin typeface="Arial Narrow" pitchFamily="34" charset="0"/>
            </a:endParaRPr>
          </a:p>
        </p:txBody>
      </p:sp>
      <p:pic>
        <p:nvPicPr>
          <p:cNvPr id="15155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7" t="43604" r="25964" b="42442"/>
          <a:stretch>
            <a:fillRect/>
          </a:stretch>
        </p:blipFill>
        <p:spPr bwMode="auto">
          <a:xfrm>
            <a:off x="228600" y="76200"/>
            <a:ext cx="1447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6986588" y="214313"/>
            <a:ext cx="18843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/>
            <a:r>
              <a:rPr lang="en-US" sz="1000" b="1">
                <a:latin typeface="Arial Narrow" pitchFamily="34" charset="0"/>
              </a:rPr>
              <a:t>Laboratory for Thermal Hydraulics</a:t>
            </a:r>
            <a:br>
              <a:rPr lang="en-US" sz="1000" b="1">
                <a:latin typeface="Arial Narrow" pitchFamily="34" charset="0"/>
              </a:rPr>
            </a:br>
            <a:r>
              <a:rPr lang="en-US" sz="1000" b="1">
                <a:latin typeface="Arial Narrow" pitchFamily="34" charset="0"/>
              </a:rPr>
              <a:t>Nuclear Energy and Safety</a:t>
            </a:r>
          </a:p>
          <a:p>
            <a:pPr algn="r"/>
            <a:endParaRPr lang="en-US" sz="1200">
              <a:latin typeface="Arial Narrow" pitchFamily="34" charset="0"/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250825" y="6453188"/>
            <a:ext cx="3816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1000">
                <a:latin typeface="Arial Narrow" pitchFamily="34" charset="0"/>
              </a:rPr>
              <a:t>PARAMETER Meeting, Podolsk, Russia, 29 July 2009</a:t>
            </a:r>
            <a:endParaRPr lang="en-GB" sz="1000">
              <a:latin typeface="Arial Narrow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260331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836613"/>
            <a:ext cx="2133600" cy="54324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836613"/>
            <a:ext cx="6248400" cy="54324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76664"/>
      </p:ext>
    </p:extLst>
  </p:cSld>
  <p:clrMapOvr>
    <a:masterClrMapping/>
  </p:clrMapOvr>
  <p:transition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04800" y="836613"/>
            <a:ext cx="8534400" cy="54324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727014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176157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75540296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481965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8231381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519181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4410711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7835466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60314720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73638"/>
          </a:xfrm>
          <a:prstGeom prst="rect">
            <a:avLst/>
          </a:prstGeom>
          <a:solidFill>
            <a:srgbClr val="DFE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000" tIns="226800" rIns="162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 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836613"/>
            <a:ext cx="77962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C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" y="762000"/>
            <a:ext cx="85344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04800" y="6400800"/>
            <a:ext cx="85344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9" name="Text Box 35"/>
          <p:cNvSpPr txBox="1">
            <a:spLocks noChangeArrowheads="1"/>
          </p:cNvSpPr>
          <p:nvPr userDrawn="1"/>
        </p:nvSpPr>
        <p:spPr bwMode="auto">
          <a:xfrm>
            <a:off x="2362200" y="6461125"/>
            <a:ext cx="65532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000">
                <a:latin typeface="Arial Narrow" pitchFamily="34" charset="0"/>
              </a:rPr>
              <a:t>J. Birchley      </a:t>
            </a:r>
            <a:fld id="{D4593C43-E4F5-4240-BB04-E2BC709C9BA3}" type="slidenum">
              <a:rPr lang="de-DE" sz="1000">
                <a:latin typeface="Arial Narrow" pitchFamily="34" charset="0"/>
              </a:rPr>
              <a:pPr/>
              <a:t>‹Nr.›</a:t>
            </a:fld>
            <a:endParaRPr lang="de-DE" sz="1000">
              <a:latin typeface="Arial Narrow" pitchFamily="34" charset="0"/>
            </a:endParaRPr>
          </a:p>
          <a:p>
            <a:endParaRPr lang="de-DE" sz="1000">
              <a:latin typeface="Arial Narrow" pitchFamily="34" charset="0"/>
            </a:endParaRPr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7" t="43604" r="25964" b="42442"/>
          <a:stretch>
            <a:fillRect/>
          </a:stretch>
        </p:blipFill>
        <p:spPr bwMode="auto">
          <a:xfrm>
            <a:off x="228600" y="76200"/>
            <a:ext cx="1447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2" name="Text Box 38"/>
          <p:cNvSpPr txBox="1">
            <a:spLocks noChangeArrowheads="1"/>
          </p:cNvSpPr>
          <p:nvPr/>
        </p:nvSpPr>
        <p:spPr bwMode="auto">
          <a:xfrm>
            <a:off x="6986588" y="214313"/>
            <a:ext cx="188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000" b="1">
                <a:latin typeface="Arial Narrow" pitchFamily="34" charset="0"/>
              </a:rPr>
              <a:t>Laboratory for Thermal Hydraulics</a:t>
            </a:r>
            <a:br>
              <a:rPr lang="en-US" sz="1000" b="1">
                <a:latin typeface="Arial Narrow" pitchFamily="34" charset="0"/>
              </a:rPr>
            </a:br>
            <a:r>
              <a:rPr lang="en-US" sz="1000" b="1">
                <a:latin typeface="Arial Narrow" pitchFamily="34" charset="0"/>
              </a:rPr>
              <a:t>Nuclear Energy and Safety</a:t>
            </a:r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250825" y="6453188"/>
            <a:ext cx="36734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1000"/>
              <a:t>15</a:t>
            </a:r>
            <a:r>
              <a:rPr lang="en-US" sz="1000" baseline="30000"/>
              <a:t>th</a:t>
            </a:r>
            <a:r>
              <a:rPr lang="en-US" sz="1000"/>
              <a:t> Meeting of CEG-SAM, 10-12</a:t>
            </a:r>
            <a:r>
              <a:rPr lang="en-US" sz="1000" baseline="30000"/>
              <a:t>th</a:t>
            </a:r>
            <a:r>
              <a:rPr lang="en-US" sz="1000"/>
              <a:t> March 2009</a:t>
            </a:r>
            <a:endParaRPr lang="en-GB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9pPr>
    </p:titleStyle>
    <p:bodyStyle>
      <a:lvl1pPr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accent2"/>
        </a:buClr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90500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100">
          <a:solidFill>
            <a:schemeClr val="tx1"/>
          </a:solidFill>
          <a:latin typeface="+mn-lt"/>
        </a:defRPr>
      </a:lvl2pPr>
      <a:lvl3pPr marL="762000" indent="-190500" algn="l" rtl="0" fontAlgn="base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Ø"/>
        <a:defRPr sz="2100">
          <a:solidFill>
            <a:schemeClr val="tx1"/>
          </a:solidFill>
          <a:latin typeface="+mn-lt"/>
        </a:defRPr>
      </a:lvl3pPr>
      <a:lvl4pPr marL="11430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4pPr>
      <a:lvl5pPr marL="15240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5pPr>
      <a:lvl6pPr marL="19812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6pPr>
      <a:lvl7pPr marL="24384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7pPr>
      <a:lvl8pPr marL="28956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8pPr>
      <a:lvl9pPr marL="33528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611188" y="3716338"/>
            <a:ext cx="7993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CH" sz="2200" b="1">
                <a:solidFill>
                  <a:schemeClr val="accent2"/>
                </a:solidFill>
                <a:latin typeface="Arial" charset="0"/>
              </a:rPr>
              <a:t>Jon Birchley, PSI</a:t>
            </a:r>
            <a:endParaRPr lang="en-GB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533400" y="4648200"/>
            <a:ext cx="8229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accent2"/>
                </a:solidFill>
                <a:latin typeface="Arial" charset="0"/>
              </a:rPr>
              <a:t>PARAMETER Meeting</a:t>
            </a:r>
            <a:endParaRPr lang="en-GB" sz="2200" b="1">
              <a:solidFill>
                <a:schemeClr val="accent2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GB" sz="2200" b="1">
                <a:solidFill>
                  <a:schemeClr val="accent2"/>
                </a:solidFill>
                <a:latin typeface="Arial" charset="0"/>
              </a:rPr>
              <a:t>29th July 2009</a:t>
            </a:r>
          </a:p>
          <a:p>
            <a:pPr algn="ctr">
              <a:spcBef>
                <a:spcPct val="50000"/>
              </a:spcBef>
            </a:pPr>
            <a:r>
              <a:rPr lang="en-GB" sz="2200" b="1">
                <a:solidFill>
                  <a:schemeClr val="accent2"/>
                </a:solidFill>
                <a:latin typeface="Arial" charset="0"/>
              </a:rPr>
              <a:t>Podolsk, Russia</a:t>
            </a:r>
          </a:p>
        </p:txBody>
      </p:sp>
      <p:sp>
        <p:nvSpPr>
          <p:cNvPr id="157716" name="Rectangle 20"/>
          <p:cNvSpPr>
            <a:spLocks noChangeArrowheads="1"/>
          </p:cNvSpPr>
          <p:nvPr/>
        </p:nvSpPr>
        <p:spPr bwMode="auto">
          <a:xfrm>
            <a:off x="611188" y="1773238"/>
            <a:ext cx="8005762" cy="15843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7718" name="Text Box 22"/>
          <p:cNvSpPr txBox="1">
            <a:spLocks noChangeArrowheads="1"/>
          </p:cNvSpPr>
          <p:nvPr/>
        </p:nvSpPr>
        <p:spPr bwMode="auto">
          <a:xfrm>
            <a:off x="755650" y="2133600"/>
            <a:ext cx="7777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PARAMETER SF4 final pre-test calculation</a:t>
            </a:r>
            <a:endParaRPr lang="en-GB" sz="1000">
              <a:latin typeface="Arial Narrow" pitchFamily="34" charset="0"/>
            </a:endParaRP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5264150" y="17732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>
              <a:latin typeface="Comic Sans MS" pitchFamily="66" charset="0"/>
            </a:endParaRPr>
          </a:p>
        </p:txBody>
      </p:sp>
      <p:pic>
        <p:nvPicPr>
          <p:cNvPr id="457737" name="Picture 9" descr="logo5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22250"/>
            <a:ext cx="15113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773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115888"/>
            <a:ext cx="742950" cy="590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7" name="Text Box 3"/>
          <p:cNvSpPr txBox="1">
            <a:spLocks noChangeArrowheads="1"/>
          </p:cNvSpPr>
          <p:nvPr/>
        </p:nvSpPr>
        <p:spPr bwMode="auto">
          <a:xfrm>
            <a:off x="2195513" y="188913"/>
            <a:ext cx="453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Heater rod temperatures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687109" name="Picture 5" descr="cadctnn02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" t="11923" r="7846" b="7217"/>
          <a:stretch>
            <a:fillRect/>
          </a:stretch>
        </p:blipFill>
        <p:spPr>
          <a:xfrm>
            <a:off x="323850" y="838200"/>
            <a:ext cx="8569325" cy="5500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7110" name="Line 6"/>
          <p:cNvSpPr>
            <a:spLocks noChangeShapeType="1"/>
          </p:cNvSpPr>
          <p:nvPr/>
        </p:nvSpPr>
        <p:spPr bwMode="auto">
          <a:xfrm>
            <a:off x="7754938" y="5229225"/>
            <a:ext cx="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112" name="Line 8"/>
          <p:cNvSpPr>
            <a:spLocks noChangeShapeType="1"/>
          </p:cNvSpPr>
          <p:nvPr/>
        </p:nvSpPr>
        <p:spPr bwMode="auto">
          <a:xfrm>
            <a:off x="1749425" y="5229225"/>
            <a:ext cx="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113" name="Line 9"/>
          <p:cNvSpPr>
            <a:spLocks noChangeShapeType="1"/>
          </p:cNvSpPr>
          <p:nvPr/>
        </p:nvSpPr>
        <p:spPr bwMode="auto">
          <a:xfrm>
            <a:off x="4643438" y="20605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7114" name="Text Box 10"/>
          <p:cNvSpPr txBox="1">
            <a:spLocks noChangeArrowheads="1"/>
          </p:cNvSpPr>
          <p:nvPr/>
        </p:nvSpPr>
        <p:spPr bwMode="auto">
          <a:xfrm>
            <a:off x="4211638" y="1628775"/>
            <a:ext cx="3816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/>
              <a:t>end first power ramp                  reduce power</a:t>
            </a:r>
          </a:p>
        </p:txBody>
      </p:sp>
      <p:sp>
        <p:nvSpPr>
          <p:cNvPr id="687115" name="Text Box 11"/>
          <p:cNvSpPr txBox="1">
            <a:spLocks noChangeArrowheads="1"/>
          </p:cNvSpPr>
          <p:nvPr/>
        </p:nvSpPr>
        <p:spPr bwMode="auto">
          <a:xfrm>
            <a:off x="4227513" y="5229225"/>
            <a:ext cx="4232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/>
              <a:t>          steam                                                                 air</a:t>
            </a:r>
          </a:p>
        </p:txBody>
      </p:sp>
      <p:sp>
        <p:nvSpPr>
          <p:cNvPr id="687116" name="Line 12"/>
          <p:cNvSpPr>
            <a:spLocks noChangeShapeType="1"/>
          </p:cNvSpPr>
          <p:nvPr/>
        </p:nvSpPr>
        <p:spPr bwMode="auto">
          <a:xfrm>
            <a:off x="6877050" y="20605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Text Box 2"/>
          <p:cNvSpPr txBox="1">
            <a:spLocks noChangeArrowheads="1"/>
          </p:cNvSpPr>
          <p:nvPr/>
        </p:nvSpPr>
        <p:spPr bwMode="auto">
          <a:xfrm>
            <a:off x="1979613" y="188913"/>
            <a:ext cx="5040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Cladding oxide thickness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90180" name="Line 4"/>
          <p:cNvSpPr>
            <a:spLocks noChangeShapeType="1"/>
          </p:cNvSpPr>
          <p:nvPr/>
        </p:nvSpPr>
        <p:spPr bwMode="auto">
          <a:xfrm>
            <a:off x="7754938" y="5229225"/>
            <a:ext cx="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0181" name="Line 5"/>
          <p:cNvSpPr>
            <a:spLocks noChangeShapeType="1"/>
          </p:cNvSpPr>
          <p:nvPr/>
        </p:nvSpPr>
        <p:spPr bwMode="auto">
          <a:xfrm>
            <a:off x="1749425" y="5229225"/>
            <a:ext cx="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0182" name="Line 6"/>
          <p:cNvSpPr>
            <a:spLocks noChangeShapeType="1"/>
          </p:cNvSpPr>
          <p:nvPr/>
        </p:nvSpPr>
        <p:spPr bwMode="auto">
          <a:xfrm>
            <a:off x="4643438" y="20605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0183" name="Text Box 7"/>
          <p:cNvSpPr txBox="1">
            <a:spLocks noChangeArrowheads="1"/>
          </p:cNvSpPr>
          <p:nvPr/>
        </p:nvSpPr>
        <p:spPr bwMode="auto">
          <a:xfrm>
            <a:off x="4211638" y="1628775"/>
            <a:ext cx="3816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/>
              <a:t>end first power ramp                  reduce power</a:t>
            </a:r>
          </a:p>
        </p:txBody>
      </p:sp>
      <p:sp>
        <p:nvSpPr>
          <p:cNvPr id="690184" name="Text Box 8"/>
          <p:cNvSpPr txBox="1">
            <a:spLocks noChangeArrowheads="1"/>
          </p:cNvSpPr>
          <p:nvPr/>
        </p:nvSpPr>
        <p:spPr bwMode="auto">
          <a:xfrm>
            <a:off x="4227513" y="5229225"/>
            <a:ext cx="4232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/>
              <a:t>          steam                                                                 air</a:t>
            </a:r>
          </a:p>
        </p:txBody>
      </p:sp>
      <p:sp>
        <p:nvSpPr>
          <p:cNvPr id="690185" name="Line 9"/>
          <p:cNvSpPr>
            <a:spLocks noChangeShapeType="1"/>
          </p:cNvSpPr>
          <p:nvPr/>
        </p:nvSpPr>
        <p:spPr bwMode="auto">
          <a:xfrm>
            <a:off x="6877050" y="20605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90187" name="Picture 11" descr="oxdeo2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" t="11923" r="7846" b="7217"/>
          <a:stretch>
            <a:fillRect/>
          </a:stretch>
        </p:blipFill>
        <p:spPr>
          <a:xfrm>
            <a:off x="323850" y="923925"/>
            <a:ext cx="8135938" cy="5278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90188" name="Text Box 12"/>
          <p:cNvSpPr txBox="1">
            <a:spLocks noChangeArrowheads="1"/>
          </p:cNvSpPr>
          <p:nvPr/>
        </p:nvSpPr>
        <p:spPr bwMode="auto">
          <a:xfrm>
            <a:off x="3419475" y="1557338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/>
              <a:t>correlation may underestimate thickness</a:t>
            </a:r>
          </a:p>
        </p:txBody>
      </p:sp>
      <p:sp>
        <p:nvSpPr>
          <p:cNvPr id="690189" name="Line 13"/>
          <p:cNvSpPr>
            <a:spLocks noChangeShapeType="1"/>
          </p:cNvSpPr>
          <p:nvPr/>
        </p:nvSpPr>
        <p:spPr bwMode="auto">
          <a:xfrm>
            <a:off x="5435600" y="1844675"/>
            <a:ext cx="576263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cover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Text Box 2"/>
          <p:cNvSpPr txBox="1">
            <a:spLocks noChangeArrowheads="1"/>
          </p:cNvSpPr>
          <p:nvPr/>
        </p:nvSpPr>
        <p:spPr bwMode="auto">
          <a:xfrm>
            <a:off x="2195513" y="188913"/>
            <a:ext cx="467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Oxidation weight gain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93251" name="Line 3"/>
          <p:cNvSpPr>
            <a:spLocks noChangeShapeType="1"/>
          </p:cNvSpPr>
          <p:nvPr/>
        </p:nvSpPr>
        <p:spPr bwMode="auto">
          <a:xfrm>
            <a:off x="7754938" y="5229225"/>
            <a:ext cx="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3252" name="Line 4"/>
          <p:cNvSpPr>
            <a:spLocks noChangeShapeType="1"/>
          </p:cNvSpPr>
          <p:nvPr/>
        </p:nvSpPr>
        <p:spPr bwMode="auto">
          <a:xfrm>
            <a:off x="1749425" y="5229225"/>
            <a:ext cx="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3253" name="Line 5"/>
          <p:cNvSpPr>
            <a:spLocks noChangeShapeType="1"/>
          </p:cNvSpPr>
          <p:nvPr/>
        </p:nvSpPr>
        <p:spPr bwMode="auto">
          <a:xfrm>
            <a:off x="4643438" y="20605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4211638" y="1628775"/>
            <a:ext cx="3816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/>
              <a:t>end first power ramp                  reduce power</a:t>
            </a:r>
          </a:p>
        </p:txBody>
      </p:sp>
      <p:sp>
        <p:nvSpPr>
          <p:cNvPr id="693255" name="Text Box 7"/>
          <p:cNvSpPr txBox="1">
            <a:spLocks noChangeArrowheads="1"/>
          </p:cNvSpPr>
          <p:nvPr/>
        </p:nvSpPr>
        <p:spPr bwMode="auto">
          <a:xfrm>
            <a:off x="4227513" y="5229225"/>
            <a:ext cx="4232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/>
              <a:t>          steam                                                                 air</a:t>
            </a:r>
          </a:p>
        </p:txBody>
      </p:sp>
      <p:sp>
        <p:nvSpPr>
          <p:cNvPr id="693256" name="Line 8"/>
          <p:cNvSpPr>
            <a:spLocks noChangeShapeType="1"/>
          </p:cNvSpPr>
          <p:nvPr/>
        </p:nvSpPr>
        <p:spPr bwMode="auto">
          <a:xfrm>
            <a:off x="6877050" y="20605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3258" name="Text Box 10"/>
          <p:cNvSpPr txBox="1">
            <a:spLocks noChangeArrowheads="1"/>
          </p:cNvSpPr>
          <p:nvPr/>
        </p:nvSpPr>
        <p:spPr bwMode="auto">
          <a:xfrm>
            <a:off x="3419475" y="1557338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200" b="1"/>
              <a:t>correlation may underestimate thickness</a:t>
            </a:r>
          </a:p>
        </p:txBody>
      </p:sp>
      <p:sp>
        <p:nvSpPr>
          <p:cNvPr id="693259" name="Line 11"/>
          <p:cNvSpPr>
            <a:spLocks noChangeShapeType="1"/>
          </p:cNvSpPr>
          <p:nvPr/>
        </p:nvSpPr>
        <p:spPr bwMode="auto">
          <a:xfrm>
            <a:off x="5435600" y="1844675"/>
            <a:ext cx="576263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93261" name="Picture 13" descr="wtgain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" t="13268" r="7846" b="7217"/>
          <a:stretch>
            <a:fillRect/>
          </a:stretch>
        </p:blipFill>
        <p:spPr>
          <a:xfrm>
            <a:off x="250825" y="981075"/>
            <a:ext cx="8281988" cy="5286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93262" name="Line 14"/>
          <p:cNvSpPr>
            <a:spLocks noChangeShapeType="1"/>
          </p:cNvSpPr>
          <p:nvPr/>
        </p:nvSpPr>
        <p:spPr bwMode="auto">
          <a:xfrm>
            <a:off x="7019925" y="5029200"/>
            <a:ext cx="0" cy="719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3263" name="Line 15"/>
          <p:cNvSpPr>
            <a:spLocks noChangeShapeType="1"/>
          </p:cNvSpPr>
          <p:nvPr/>
        </p:nvSpPr>
        <p:spPr bwMode="auto">
          <a:xfrm>
            <a:off x="7854950" y="5027613"/>
            <a:ext cx="0" cy="719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3264" name="Text Box 16"/>
          <p:cNvSpPr txBox="1">
            <a:spLocks noChangeArrowheads="1"/>
          </p:cNvSpPr>
          <p:nvPr/>
        </p:nvSpPr>
        <p:spPr bwMode="auto">
          <a:xfrm>
            <a:off x="6804025" y="4652963"/>
            <a:ext cx="1255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b="1"/>
              <a:t>air      injection</a:t>
            </a:r>
          </a:p>
        </p:txBody>
      </p:sp>
    </p:spTree>
  </p:cSld>
  <p:clrMapOvr>
    <a:masterClrMapping/>
  </p:clrMapOvr>
  <p:transition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58888" y="188913"/>
            <a:ext cx="6048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Heater rod temperatures (air phase)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688133" name="Picture 5" descr="cadctnn02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" t="11923" r="9032" b="7217"/>
          <a:stretch>
            <a:fillRect/>
          </a:stretch>
        </p:blipFill>
        <p:spPr>
          <a:xfrm>
            <a:off x="755650" y="877888"/>
            <a:ext cx="7632700" cy="5351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Text Box 2"/>
          <p:cNvSpPr txBox="1">
            <a:spLocks noChangeArrowheads="1"/>
          </p:cNvSpPr>
          <p:nvPr/>
        </p:nvSpPr>
        <p:spPr bwMode="auto">
          <a:xfrm>
            <a:off x="1331913" y="188913"/>
            <a:ext cx="5761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Starvation: downward propagation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691205" name="Picture 5" descr="new_150509a_rst17375_SF4_sr5irs_oxfracnn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" t="13268" r="17200" b="7217"/>
          <a:stretch>
            <a:fillRect/>
          </a:stretch>
        </p:blipFill>
        <p:spPr>
          <a:xfrm>
            <a:off x="539750" y="981075"/>
            <a:ext cx="7561263" cy="5335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Text Box 2"/>
          <p:cNvSpPr txBox="1">
            <a:spLocks noChangeArrowheads="1"/>
          </p:cNvSpPr>
          <p:nvPr/>
        </p:nvSpPr>
        <p:spPr bwMode="auto">
          <a:xfrm>
            <a:off x="1476375" y="188913"/>
            <a:ext cx="540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Starvation: effect of air flow rate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697349" name="Picture 5" descr="oxfrac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" t="11923" r="17200" b="7217"/>
          <a:stretch>
            <a:fillRect/>
          </a:stretch>
        </p:blipFill>
        <p:spPr>
          <a:xfrm>
            <a:off x="539750" y="968375"/>
            <a:ext cx="7416800" cy="5322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Text Box 2"/>
          <p:cNvSpPr txBox="1">
            <a:spLocks noChangeArrowheads="1"/>
          </p:cNvSpPr>
          <p:nvPr/>
        </p:nvSpPr>
        <p:spPr bwMode="auto">
          <a:xfrm>
            <a:off x="1258888" y="188913"/>
            <a:ext cx="5834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Thermal response: effect of air flow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698373" name="Picture 5" descr="bgmctair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" t="11923" r="15341" b="7217"/>
          <a:stretch>
            <a:fillRect/>
          </a:stretch>
        </p:blipFill>
        <p:spPr>
          <a:xfrm>
            <a:off x="468313" y="990600"/>
            <a:ext cx="7775575" cy="5329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Text Box 2"/>
          <p:cNvSpPr txBox="1">
            <a:spLocks noChangeArrowheads="1"/>
          </p:cNvSpPr>
          <p:nvPr/>
        </p:nvSpPr>
        <p:spPr bwMode="auto">
          <a:xfrm>
            <a:off x="1403350" y="188913"/>
            <a:ext cx="554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Heater rod temperatures (reflood)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689158" name="Picture 6" descr="cadctnn02refl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" t="11923" r="7846" b="7217"/>
          <a:stretch>
            <a:fillRect/>
          </a:stretch>
        </p:blipFill>
        <p:spPr>
          <a:xfrm>
            <a:off x="395288" y="981075"/>
            <a:ext cx="8280400" cy="53165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Text Box 2"/>
          <p:cNvSpPr txBox="1">
            <a:spLocks noChangeArrowheads="1"/>
          </p:cNvSpPr>
          <p:nvPr/>
        </p:nvSpPr>
        <p:spPr bwMode="auto">
          <a:xfrm>
            <a:off x="1619250" y="188913"/>
            <a:ext cx="5470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Reflood: effect of injection rate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696325" name="Picture 5" descr="bndl_lvl_inj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" t="13268" r="17200" b="7217"/>
          <a:stretch>
            <a:fillRect/>
          </a:stretch>
        </p:blipFill>
        <p:spPr>
          <a:xfrm>
            <a:off x="611188" y="981075"/>
            <a:ext cx="7632700" cy="538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3167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Summary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99396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Final calculation performed with agreed boundary conditions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liaison and discussion with European and Russian partners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Pre-oxidation at ca. 1200 C and ca. 250 mu oxide layer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slightly more oxidation with Cathcart-Pawel than Sokolov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power transient needs to be managed carefully to avoid escalation</a:t>
            </a:r>
            <a:r>
              <a:rPr lang="en-US" sz="1800"/>
              <a:t> 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● 	</a:t>
            </a:r>
            <a:r>
              <a:rPr lang="en-US">
                <a:solidFill>
                  <a:schemeClr val="accent2"/>
                </a:solidFill>
              </a:rPr>
              <a:t>Air flow 0.5 g/s  indicates ca. 600 s starvation period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starvation front propagates to bundle mid-elevation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0.333 g/s gives longer starvation; possibly deeper propagation	-  result only qualitative due to error in diffusion limit model</a:t>
            </a:r>
            <a:endParaRPr lang="en-US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Reflood with 80 g/s injection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commences after ca. 100 s filling of lower volume; short escalation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slight metallic melting but intact geometry maintained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faster/slower reflood with 160/40 g/s injection</a:t>
            </a:r>
            <a:endParaRPr lang="en-GB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Outline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Background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SF4 objectives and target conditions 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Modelling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Boundary conditions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Results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Summary</a:t>
            </a:r>
            <a:endParaRPr lang="en-GB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52291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Acknowledgments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8153400" cy="356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US">
                <a:solidFill>
                  <a:schemeClr val="accent2"/>
                </a:solidFill>
              </a:rPr>
              <a:t>The coordination has been supported during 2008 by the European Commission in the frame of SARNET</a:t>
            </a:r>
          </a:p>
          <a:p>
            <a:pPr lvl="1" algn="l"/>
            <a:r>
              <a:rPr lang="de-CH">
                <a:solidFill>
                  <a:schemeClr val="accent2"/>
                </a:solidFill>
              </a:rPr>
              <a:t>PSI efforts have been funded by Swissnuclear</a:t>
            </a:r>
          </a:p>
          <a:p>
            <a:pPr lvl="1" algn="l"/>
            <a:r>
              <a:rPr lang="de-CH">
                <a:solidFill>
                  <a:schemeClr val="accent2"/>
                </a:solidFill>
              </a:rPr>
              <a:t>Thank you for your attention</a:t>
            </a:r>
            <a:endParaRPr lang="en-US">
              <a:solidFill>
                <a:schemeClr val="accent2"/>
              </a:solidFill>
            </a:endParaRPr>
          </a:p>
          <a:p>
            <a:pPr lvl="1" algn="l"/>
            <a:endParaRPr lang="en-US" sz="1800">
              <a:solidFill>
                <a:schemeClr val="accent2"/>
              </a:solidFill>
            </a:endParaRPr>
          </a:p>
          <a:p>
            <a:pPr lvl="1" algn="ctr">
              <a:spcBef>
                <a:spcPct val="0"/>
              </a:spcBef>
            </a:pPr>
            <a:r>
              <a:rPr lang="en-GB" sz="5400" b="1">
                <a:solidFill>
                  <a:schemeClr val="accent2"/>
                </a:solidFill>
                <a:cs typeface="Arial" charset="0"/>
              </a:rPr>
              <a:t>☺</a:t>
            </a:r>
          </a:p>
          <a:p>
            <a:pPr lvl="1" algn="l">
              <a:spcBef>
                <a:spcPct val="30000"/>
              </a:spcBef>
            </a:pPr>
            <a:endParaRPr lang="en-GB" sz="3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3795" name="Text Box 3"/>
          <p:cNvSpPr txBox="1">
            <a:spLocks noChangeArrowheads="1"/>
          </p:cNvSpPr>
          <p:nvPr/>
        </p:nvSpPr>
        <p:spPr bwMode="auto">
          <a:xfrm>
            <a:off x="2555875" y="188913"/>
            <a:ext cx="3744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SF4 objectives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3796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Conduct an air ingress experiment with a significant 	period of total oxygen consumption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Recover the bundle with bottom injection so as to avoid a 	major excursion during reflood and degradation </a:t>
            </a:r>
          </a:p>
          <a:p>
            <a:pPr lvl="1" algn="l">
              <a:buFont typeface="Wingdings" pitchFamily="2" charset="2"/>
              <a:buNone/>
            </a:pPr>
            <a:endParaRPr lang="en-GB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5843" name="Text Box 3"/>
          <p:cNvSpPr txBox="1">
            <a:spLocks noChangeArrowheads="1"/>
          </p:cNvSpPr>
          <p:nvPr/>
        </p:nvSpPr>
        <p:spPr bwMode="auto">
          <a:xfrm>
            <a:off x="2339975" y="188913"/>
            <a:ext cx="424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SF4 target conditions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5844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Conditions defined following discussions and planning 	analyses by IBRAE, GRS, EDF, KI and PSI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Moderate pre-oxidation in steam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maximum temperature ca. 1200 </a:t>
            </a:r>
            <a:r>
              <a:rPr lang="en-US" sz="1800">
                <a:solidFill>
                  <a:schemeClr val="accent2"/>
                </a:solidFill>
                <a:cs typeface="Arial" charset="0"/>
              </a:rPr>
              <a:t>°C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  <a:cs typeface="Arial" charset="0"/>
              </a:rPr>
              <a:t>	- oxide thickness ≤ 300 mu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  <a:cs typeface="Arial" charset="0"/>
              </a:rPr>
              <a:t>	- reduce  temperature to ca. </a:t>
            </a:r>
            <a:r>
              <a:rPr lang="en-US" sz="1800">
                <a:solidFill>
                  <a:schemeClr val="accent2"/>
                </a:solidFill>
              </a:rPr>
              <a:t>900 °C before air phase</a:t>
            </a:r>
            <a:endParaRPr lang="en-US" sz="1800">
              <a:solidFill>
                <a:schemeClr val="accent2"/>
              </a:solidFill>
              <a:cs typeface="Arial" charset="0"/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	Air ingress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thermal </a:t>
            </a:r>
            <a:r>
              <a:rPr lang="en-US" sz="1800">
                <a:solidFill>
                  <a:schemeClr val="accent2"/>
                </a:solidFill>
                <a:cs typeface="Arial" charset="0"/>
              </a:rPr>
              <a:t>escalation driven by reduced heat transfer and 	  	  increased oxidation heat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air flow low enough to exhaust all the oxygen</a:t>
            </a:r>
            <a:endParaRPr lang="en-US" sz="1800">
              <a:solidFill>
                <a:schemeClr val="accent2"/>
              </a:solidFill>
              <a:cs typeface="Arial" charset="0"/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	Initiate reflood at temperature 1750 °C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bottom injection at 80 g/s</a:t>
            </a:r>
          </a:p>
          <a:p>
            <a:pPr lvl="1" algn="l">
              <a:buFont typeface="Wingdings" pitchFamily="2" charset="2"/>
              <a:buNone/>
            </a:pPr>
            <a:endParaRPr lang="en-GB" sz="1800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9939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Modelling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9940" name="Text Box 4"/>
          <p:cNvSpPr txBox="1">
            <a:spLocks noChangeArrowheads="1"/>
          </p:cNvSpPr>
          <p:nvPr/>
        </p:nvSpPr>
        <p:spPr bwMode="auto">
          <a:xfrm>
            <a:off x="395288" y="1196975"/>
            <a:ext cx="8153400" cy="524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PSI version(s) of SCDAP/RELAP5/irs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</a:t>
            </a:r>
            <a:r>
              <a:rPr lang="en-US">
                <a:solidFill>
                  <a:schemeClr val="accent2"/>
                </a:solidFill>
              </a:rPr>
              <a:t>  </a:t>
            </a:r>
            <a:r>
              <a:rPr lang="en-US" sz="1800">
                <a:solidFill>
                  <a:schemeClr val="accent2"/>
                </a:solidFill>
              </a:rPr>
              <a:t>properties for Ta, Mo and brass and alternative oxidation models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    </a:t>
            </a:r>
            <a:r>
              <a:rPr lang="en-US" sz="1600">
                <a:solidFill>
                  <a:schemeClr val="accent2"/>
                </a:solidFill>
              </a:rPr>
              <a:t>-  steam: standard SCDAP (Cathcart-Pawel/Urbanic-Heidrick); separate 	        correlations for weight gain and thickness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     -  Sokolov correlation implemented but not used in this calculation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 -  air: oxidation heat release; kinetic correlation from MELCOR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Input model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based on SF2, SF3 simulations; modified for SF4 configuration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single hydraulic channel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cooling circuits; dummy volumes for lab temperature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5 core components (central rod, 2 rings of heater rods, 	   	   peripheral rods, composite shroud)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   -  </a:t>
            </a:r>
            <a:r>
              <a:rPr lang="en-US" sz="1600">
                <a:solidFill>
                  <a:schemeClr val="accent2"/>
                </a:solidFill>
              </a:rPr>
              <a:t>problems in modelling and upper section of shroud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28 axial nodes for heaters (14 Ta, 2x6 Mo, 2x1 brass)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external resistance 8.5 mohm/rod</a:t>
            </a:r>
            <a:endParaRPr lang="en-GB" sz="1800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7891" name="Text Box 3"/>
          <p:cNvSpPr txBox="1">
            <a:spLocks noChangeArrowheads="1"/>
          </p:cNvSpPr>
          <p:nvPr/>
        </p:nvSpPr>
        <p:spPr bwMode="auto">
          <a:xfrm>
            <a:off x="2484438" y="188913"/>
            <a:ext cx="3887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Boundary conditions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7892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511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Pre-oxidation (0 - 16000 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steam: 3.5 g/s (start at 1500 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Ar: 2 g/s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power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   - </a:t>
            </a:r>
            <a:r>
              <a:rPr lang="en-US" sz="1600">
                <a:solidFill>
                  <a:schemeClr val="accent2"/>
                </a:solidFill>
              </a:rPr>
              <a:t>ramp to 8.4 kW at 8000 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-  gradually increase to 9.2 kW at 14000 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-  reduce to 5.5 kW from 14000 - 16000 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Air ingress (16000 - 17375 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switch from steam to 0.5 g/s air (sensitivity: 0.333 g/s)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simulated by Ar + steam; preserve oxygen atoms and molar flow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maintain Ar flow 2 g/s and power at 5.5 kW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● 	</a:t>
            </a:r>
            <a:r>
              <a:rPr lang="en-US">
                <a:solidFill>
                  <a:schemeClr val="accent2"/>
                </a:solidFill>
              </a:rPr>
              <a:t>Reflood (17375 - 18000 s)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bottom injection: 80 g/s water (sensitivities: 40, 150 g/s)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switch Ar injection to upper volume; trip power off</a:t>
            </a:r>
            <a:endParaRPr lang="en-GB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94275" name="Text Box 3"/>
          <p:cNvSpPr txBox="1">
            <a:spLocks noChangeArrowheads="1"/>
          </p:cNvSpPr>
          <p:nvPr/>
        </p:nvSpPr>
        <p:spPr bwMode="auto">
          <a:xfrm>
            <a:off x="2484438" y="188913"/>
            <a:ext cx="3887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Results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94276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416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Overview of full transient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inlet flow rates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energy sources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heater rod temperatures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oxidation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Air ingress phase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</a:t>
            </a:r>
            <a:r>
              <a:rPr lang="en-US">
                <a:solidFill>
                  <a:schemeClr val="accent2"/>
                </a:solidFill>
              </a:rPr>
              <a:t>heater rod temperatures</a:t>
            </a:r>
            <a:r>
              <a:rPr lang="en-US"/>
              <a:t> 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oxygen consumption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● 	</a:t>
            </a:r>
            <a:r>
              <a:rPr lang="en-US">
                <a:solidFill>
                  <a:schemeClr val="accent2"/>
                </a:solidFill>
              </a:rPr>
              <a:t>Reflood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</a:t>
            </a:r>
            <a:r>
              <a:rPr lang="en-US">
                <a:solidFill>
                  <a:schemeClr val="accent2"/>
                </a:solidFill>
              </a:rPr>
              <a:t>heater rod temperatures</a:t>
            </a:r>
            <a:r>
              <a:rPr lang="en-US"/>
              <a:t> 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water and quench levels</a:t>
            </a:r>
            <a:endParaRPr lang="en-GB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1990" name="Picture 6" descr="flows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" t="10608" r="9726" b="7217"/>
          <a:stretch>
            <a:fillRect/>
          </a:stretch>
        </p:blipFill>
        <p:spPr>
          <a:xfrm>
            <a:off x="727075" y="836613"/>
            <a:ext cx="7805738" cy="5514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2195513" y="188913"/>
            <a:ext cx="3887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       Inlet flow rates</a:t>
            </a:r>
            <a:endParaRPr lang="en-US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3" name="Text Box 3"/>
          <p:cNvSpPr txBox="1">
            <a:spLocks noChangeArrowheads="1"/>
          </p:cNvSpPr>
          <p:nvPr/>
        </p:nvSpPr>
        <p:spPr bwMode="auto">
          <a:xfrm>
            <a:off x="2195513" y="188913"/>
            <a:ext cx="3887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       Heat sources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701445" name="Picture 5" descr="powerfina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8" t="13268" r="7846" b="7217"/>
          <a:stretch>
            <a:fillRect/>
          </a:stretch>
        </p:blipFill>
        <p:spPr>
          <a:xfrm>
            <a:off x="539750" y="947738"/>
            <a:ext cx="8135938" cy="5305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1447" name="Text Box 7"/>
          <p:cNvSpPr txBox="1">
            <a:spLocks noChangeArrowheads="1"/>
          </p:cNvSpPr>
          <p:nvPr/>
        </p:nvSpPr>
        <p:spPr bwMode="auto">
          <a:xfrm>
            <a:off x="6588125" y="1268413"/>
            <a:ext cx="14446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 b="1">
                <a:solidFill>
                  <a:srgbClr val="00CC00"/>
                </a:solidFill>
              </a:rPr>
              <a:t>peak at ca. 50 kW</a:t>
            </a:r>
          </a:p>
        </p:txBody>
      </p:sp>
    </p:spTree>
  </p:cSld>
  <p:clrMapOvr>
    <a:masterClrMapping/>
  </p:clrMapOvr>
  <p:transition>
    <p:cover dir="r"/>
  </p:transition>
</p:sld>
</file>

<file path=ppt/theme/theme1.xml><?xml version="1.0" encoding="utf-8"?>
<a:theme xmlns:a="http://schemas.openxmlformats.org/drawingml/2006/main" name="ARTIST.SD42.VorlagenNES.English">
  <a:themeElements>
    <a:clrScheme name="ARTIST.SD42.VorlagenNES.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TIST.SD42.VorlagenNES.Englis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C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C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RTIST.SD42.VorlagenNES.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ARTIST.SD42.VorlagenNES.English</Template>
  <TotalTime>15874</TotalTime>
  <Words>170</Words>
  <Application>Microsoft Office PowerPoint</Application>
  <PresentationFormat>Bildschirmpräsentation (4:3)</PresentationFormat>
  <Paragraphs>116</Paragraphs>
  <Slides>20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Times</vt:lpstr>
      <vt:lpstr>Arial Narrow</vt:lpstr>
      <vt:lpstr>Wingdings</vt:lpstr>
      <vt:lpstr>Arial</vt:lpstr>
      <vt:lpstr>Times New Roman</vt:lpstr>
      <vt:lpstr>Comic Sans MS</vt:lpstr>
      <vt:lpstr>ARTIST.SD42.VorlagenNES.English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PSI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II (Break Stage) and Phase III (Far Field) Test - Facility Description -</dc:title>
  <dc:creator>Dr. Detlef Suckow</dc:creator>
  <cp:lastModifiedBy>Peters, Ursula</cp:lastModifiedBy>
  <cp:revision>591</cp:revision>
  <cp:lastPrinted>2004-07-12T09:37:01Z</cp:lastPrinted>
  <dcterms:created xsi:type="dcterms:W3CDTF">2005-06-13T12:30:02Z</dcterms:created>
  <dcterms:modified xsi:type="dcterms:W3CDTF">2012-10-17T15:15:35Z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PARAMETER SF4 final pre-test calculation</vt:lpwstr>
  </property>
</Properties>
</file>