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19"/>
  </p:notesMasterIdLst>
  <p:sldIdLst>
    <p:sldId id="275" r:id="rId2"/>
    <p:sldId id="274" r:id="rId3"/>
    <p:sldId id="256" r:id="rId4"/>
    <p:sldId id="258" r:id="rId5"/>
    <p:sldId id="272" r:id="rId6"/>
    <p:sldId id="264" r:id="rId7"/>
    <p:sldId id="262" r:id="rId8"/>
    <p:sldId id="260" r:id="rId9"/>
    <p:sldId id="266" r:id="rId10"/>
    <p:sldId id="265" r:id="rId11"/>
    <p:sldId id="271" r:id="rId12"/>
    <p:sldId id="261" r:id="rId13"/>
    <p:sldId id="259" r:id="rId14"/>
    <p:sldId id="270" r:id="rId15"/>
    <p:sldId id="268" r:id="rId16"/>
    <p:sldId id="276" r:id="rId17"/>
    <p:sldId id="277"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933"/>
    <a:srgbClr val="A50021"/>
    <a:srgbClr val="0033CC"/>
    <a:srgbClr val="0000FF"/>
    <a:srgbClr val="CC3300"/>
    <a:srgbClr val="FF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FC0B72-45B7-49A8-83C6-39420AC374F8}" type="datetimeFigureOut">
              <a:rPr lang="ru-RU"/>
              <a:pPr>
                <a:defRPr/>
              </a:pPr>
              <a:t>12.10.2012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248162F-2745-46E6-8F75-DA87280DE94E}" type="slidenum">
              <a:rPr lang="ru-RU"/>
              <a:pPr>
                <a:defRPr/>
              </a:pPr>
              <a:t>‹Nr.›</a:t>
            </a:fld>
            <a:endParaRPr lang="ru-RU"/>
          </a:p>
        </p:txBody>
      </p:sp>
    </p:spTree>
    <p:extLst>
      <p:ext uri="{BB962C8B-B14F-4D97-AF65-F5344CB8AC3E}">
        <p14:creationId xmlns:p14="http://schemas.microsoft.com/office/powerpoint/2010/main" val="922319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71BEF1-1BC1-4D9C-8964-5016EEFE3D1A}" type="slidenum">
              <a:rPr lang="ru-RU" smtClean="0"/>
              <a:pPr eaLnBrk="1" hangingPunct="1"/>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B78686A-C51F-4E52-BFB8-26C266F921C1}" type="slidenum">
              <a:rPr lang="ru-RU"/>
              <a:pPr>
                <a:defRPr/>
              </a:pPr>
              <a:t>‹Nr.›</a:t>
            </a:fld>
            <a:endParaRPr lang="ru-RU"/>
          </a:p>
        </p:txBody>
      </p:sp>
    </p:spTree>
    <p:extLst>
      <p:ext uri="{BB962C8B-B14F-4D97-AF65-F5344CB8AC3E}">
        <p14:creationId xmlns:p14="http://schemas.microsoft.com/office/powerpoint/2010/main" val="196627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F298B9-CFBA-44C6-BA91-4FA6E4B86AC6}" type="slidenum">
              <a:rPr lang="ru-RU"/>
              <a:pPr>
                <a:defRPr/>
              </a:pPr>
              <a:t>‹Nr.›</a:t>
            </a:fld>
            <a:endParaRPr lang="ru-RU"/>
          </a:p>
        </p:txBody>
      </p:sp>
    </p:spTree>
    <p:extLst>
      <p:ext uri="{BB962C8B-B14F-4D97-AF65-F5344CB8AC3E}">
        <p14:creationId xmlns:p14="http://schemas.microsoft.com/office/powerpoint/2010/main" val="267390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51D2E51-3A21-42C1-B04F-A8B5A5B65B34}" type="slidenum">
              <a:rPr lang="ru-RU"/>
              <a:pPr>
                <a:defRPr/>
              </a:pPr>
              <a:t>‹Nr.›</a:t>
            </a:fld>
            <a:endParaRPr lang="ru-RU"/>
          </a:p>
        </p:txBody>
      </p:sp>
    </p:spTree>
    <p:extLst>
      <p:ext uri="{BB962C8B-B14F-4D97-AF65-F5344CB8AC3E}">
        <p14:creationId xmlns:p14="http://schemas.microsoft.com/office/powerpoint/2010/main" val="35388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28C8CA5-9F71-4107-84BE-1BC30DEBAB66}" type="slidenum">
              <a:rPr lang="ru-RU"/>
              <a:pPr>
                <a:defRPr/>
              </a:pPr>
              <a:t>‹Nr.›</a:t>
            </a:fld>
            <a:endParaRPr lang="ru-RU"/>
          </a:p>
        </p:txBody>
      </p:sp>
    </p:spTree>
    <p:extLst>
      <p:ext uri="{BB962C8B-B14F-4D97-AF65-F5344CB8AC3E}">
        <p14:creationId xmlns:p14="http://schemas.microsoft.com/office/powerpoint/2010/main" val="58878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488E9C3-9DF3-4FA0-8388-C06A29863C9E}" type="slidenum">
              <a:rPr lang="ru-RU"/>
              <a:pPr>
                <a:defRPr/>
              </a:pPr>
              <a:t>‹Nr.›</a:t>
            </a:fld>
            <a:endParaRPr lang="ru-RU"/>
          </a:p>
        </p:txBody>
      </p:sp>
    </p:spTree>
    <p:extLst>
      <p:ext uri="{BB962C8B-B14F-4D97-AF65-F5344CB8AC3E}">
        <p14:creationId xmlns:p14="http://schemas.microsoft.com/office/powerpoint/2010/main" val="76681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0CE0E3-9292-41C5-8601-E641E7050359}" type="slidenum">
              <a:rPr lang="ru-RU"/>
              <a:pPr>
                <a:defRPr/>
              </a:pPr>
              <a:t>‹Nr.›</a:t>
            </a:fld>
            <a:endParaRPr lang="ru-RU"/>
          </a:p>
        </p:txBody>
      </p:sp>
    </p:spTree>
    <p:extLst>
      <p:ext uri="{BB962C8B-B14F-4D97-AF65-F5344CB8AC3E}">
        <p14:creationId xmlns:p14="http://schemas.microsoft.com/office/powerpoint/2010/main" val="326175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F43C457-1F75-46D3-9D0B-DEEEDB86FA37}" type="slidenum">
              <a:rPr lang="ru-RU"/>
              <a:pPr>
                <a:defRPr/>
              </a:pPr>
              <a:t>‹Nr.›</a:t>
            </a:fld>
            <a:endParaRPr lang="ru-RU"/>
          </a:p>
        </p:txBody>
      </p:sp>
    </p:spTree>
    <p:extLst>
      <p:ext uri="{BB962C8B-B14F-4D97-AF65-F5344CB8AC3E}">
        <p14:creationId xmlns:p14="http://schemas.microsoft.com/office/powerpoint/2010/main" val="174697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0413ABB-B238-4CFB-90E2-7876C19D0A83}" type="slidenum">
              <a:rPr lang="ru-RU"/>
              <a:pPr>
                <a:defRPr/>
              </a:pPr>
              <a:t>‹Nr.›</a:t>
            </a:fld>
            <a:endParaRPr lang="ru-RU"/>
          </a:p>
        </p:txBody>
      </p:sp>
    </p:spTree>
    <p:extLst>
      <p:ext uri="{BB962C8B-B14F-4D97-AF65-F5344CB8AC3E}">
        <p14:creationId xmlns:p14="http://schemas.microsoft.com/office/powerpoint/2010/main" val="244217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7FA4DB4-E2E1-4A7F-8D1B-D77935376023}" type="slidenum">
              <a:rPr lang="ru-RU"/>
              <a:pPr>
                <a:defRPr/>
              </a:pPr>
              <a:t>‹Nr.›</a:t>
            </a:fld>
            <a:endParaRPr lang="ru-RU"/>
          </a:p>
        </p:txBody>
      </p:sp>
    </p:spTree>
    <p:extLst>
      <p:ext uri="{BB962C8B-B14F-4D97-AF65-F5344CB8AC3E}">
        <p14:creationId xmlns:p14="http://schemas.microsoft.com/office/powerpoint/2010/main" val="70378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21E7092-1350-4A5B-8E62-145B9C6BBD11}" type="slidenum">
              <a:rPr lang="ru-RU"/>
              <a:pPr>
                <a:defRPr/>
              </a:pPr>
              <a:t>‹Nr.›</a:t>
            </a:fld>
            <a:endParaRPr lang="ru-RU"/>
          </a:p>
        </p:txBody>
      </p:sp>
    </p:spTree>
    <p:extLst>
      <p:ext uri="{BB962C8B-B14F-4D97-AF65-F5344CB8AC3E}">
        <p14:creationId xmlns:p14="http://schemas.microsoft.com/office/powerpoint/2010/main" val="330625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8A4ECF6-1CA8-4968-8B85-328EC7992D6E}" type="slidenum">
              <a:rPr lang="ru-RU"/>
              <a:pPr>
                <a:defRPr/>
              </a:pPr>
              <a:t>‹Nr.›</a:t>
            </a:fld>
            <a:endParaRPr lang="ru-RU"/>
          </a:p>
        </p:txBody>
      </p:sp>
    </p:spTree>
    <p:extLst>
      <p:ext uri="{BB962C8B-B14F-4D97-AF65-F5344CB8AC3E}">
        <p14:creationId xmlns:p14="http://schemas.microsoft.com/office/powerpoint/2010/main" val="204484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DB045D3-951F-4183-823F-140694C6B927}" type="slidenum">
              <a:rPr lang="ru-RU"/>
              <a:pPr>
                <a:defRPr/>
              </a:pPr>
              <a:t>‹Nr.›</a:t>
            </a:fld>
            <a:endParaRPr lang="ru-RU"/>
          </a:p>
        </p:txBody>
      </p:sp>
    </p:spTree>
    <p:extLst>
      <p:ext uri="{BB962C8B-B14F-4D97-AF65-F5344CB8AC3E}">
        <p14:creationId xmlns:p14="http://schemas.microsoft.com/office/powerpoint/2010/main" val="33311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7BB338-5B7F-4B50-AACD-D8A210E4255E}" type="slidenum">
              <a:rPr lang="ru-RU"/>
              <a:pPr>
                <a:defRPr/>
              </a:pPr>
              <a:t>‹Nr.›</a:t>
            </a:fld>
            <a:endParaRPr lang="ru-RU"/>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Изображение 087"/>
          <p:cNvPicPr>
            <a:picLocks noChangeAspect="1" noChangeArrowheads="1"/>
          </p:cNvPicPr>
          <p:nvPr/>
        </p:nvPicPr>
        <p:blipFill>
          <a:blip r:embed="rId2"/>
          <a:srcRect l="11142" t="12494" r="11732" b="11023"/>
          <a:stretch>
            <a:fillRect/>
          </a:stretch>
        </p:blipFill>
        <p:spPr bwMode="auto">
          <a:xfrm>
            <a:off x="0" y="-1588"/>
            <a:ext cx="9140825" cy="6859588"/>
          </a:xfrm>
          <a:prstGeom prst="rect">
            <a:avLst/>
          </a:prstGeom>
          <a:noFill/>
          <a:ln w="9525">
            <a:noFill/>
            <a:miter lim="800000"/>
            <a:headEnd/>
            <a:tailEnd/>
          </a:ln>
          <a:effectLst>
            <a:outerShdw dist="139700" dir="2700000" algn="tl" rotWithShape="0">
              <a:srgbClr val="333333">
                <a:alpha val="64999"/>
              </a:srgbClr>
            </a:outerShdw>
          </a:effectLst>
        </p:spPr>
      </p:pic>
      <p:sp>
        <p:nvSpPr>
          <p:cNvPr id="7" name="Прямоугольник 6"/>
          <p:cNvSpPr/>
          <p:nvPr/>
        </p:nvSpPr>
        <p:spPr>
          <a:xfrm>
            <a:off x="928688" y="1643063"/>
            <a:ext cx="7286625" cy="1384300"/>
          </a:xfrm>
          <a:prstGeom prst="rect">
            <a:avLst/>
          </a:prstGeom>
        </p:spPr>
        <p:txBody>
          <a:bodyPr>
            <a:spAutoFit/>
          </a:bodyPr>
          <a:lstStyle/>
          <a:p>
            <a:pPr algn="ctr">
              <a:defRPr/>
            </a:pPr>
            <a:r>
              <a:rPr lang="en-US" sz="2800" b="1" dirty="0">
                <a:solidFill>
                  <a:schemeClr val="accent3"/>
                </a:solidFill>
                <a:effectLst>
                  <a:outerShdw blurRad="38100" dist="38100" dir="2700000" algn="tl">
                    <a:srgbClr val="000000">
                      <a:alpha val="43137"/>
                    </a:srgbClr>
                  </a:outerShdw>
                </a:effectLst>
                <a:latin typeface="Tahoma" pitchFamily="34" charset="0"/>
              </a:rPr>
              <a:t>Status of  STCU Project # 4207 </a:t>
            </a:r>
          </a:p>
          <a:p>
            <a:pPr algn="ctr">
              <a:defRPr/>
            </a:pPr>
            <a:r>
              <a:rPr lang="en-US" sz="2800" b="1" dirty="0">
                <a:solidFill>
                  <a:schemeClr val="accent3"/>
                </a:solidFill>
                <a:effectLst>
                  <a:outerShdw blurRad="38100" dist="38100" dir="2700000" algn="tl">
                    <a:srgbClr val="000000">
                      <a:alpha val="43137"/>
                    </a:srgbClr>
                  </a:outerShdw>
                </a:effectLst>
                <a:latin typeface="Tahoma" pitchFamily="34" charset="0"/>
              </a:rPr>
              <a:t> Long-term prognosis of behavior of </a:t>
            </a:r>
            <a:br>
              <a:rPr lang="en-US" sz="2800" b="1" dirty="0">
                <a:solidFill>
                  <a:schemeClr val="accent3"/>
                </a:solidFill>
                <a:effectLst>
                  <a:outerShdw blurRad="38100" dist="38100" dir="2700000" algn="tl">
                    <a:srgbClr val="000000">
                      <a:alpha val="43137"/>
                    </a:srgbClr>
                  </a:outerShdw>
                </a:effectLst>
                <a:latin typeface="Tahoma" pitchFamily="34" charset="0"/>
              </a:rPr>
            </a:br>
            <a:r>
              <a:rPr lang="en-US" sz="2800" b="1" dirty="0">
                <a:solidFill>
                  <a:schemeClr val="accent3"/>
                </a:solidFill>
                <a:effectLst>
                  <a:outerShdw blurRad="38100" dist="38100" dir="2700000" algn="tl">
                    <a:srgbClr val="000000">
                      <a:alpha val="43137"/>
                    </a:srgbClr>
                  </a:outerShdw>
                </a:effectLst>
                <a:latin typeface="Tahoma" pitchFamily="34" charset="0"/>
              </a:rPr>
              <a:t>the fuel dust in Chernobyl Shelter</a:t>
            </a:r>
            <a:endParaRPr lang="ru-RU" sz="2800" b="1" dirty="0">
              <a:solidFill>
                <a:schemeClr val="accent3"/>
              </a:solidFill>
              <a:effectLst>
                <a:outerShdw blurRad="38100" dist="38100" dir="2700000" algn="tl">
                  <a:srgbClr val="000000">
                    <a:alpha val="43137"/>
                  </a:srgbClr>
                </a:outerShdw>
              </a:effectLst>
              <a:latin typeface="Tahoma" pitchFamily="34" charset="0"/>
            </a:endParaRPr>
          </a:p>
        </p:txBody>
      </p:sp>
      <p:sp>
        <p:nvSpPr>
          <p:cNvPr id="2052" name="Прямоугольник 7"/>
          <p:cNvSpPr>
            <a:spLocks noChangeArrowheads="1"/>
          </p:cNvSpPr>
          <p:nvPr/>
        </p:nvSpPr>
        <p:spPr bwMode="auto">
          <a:xfrm>
            <a:off x="785813" y="5715000"/>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solidFill>
                  <a:schemeClr val="bg1"/>
                </a:solidFill>
              </a:rPr>
              <a:t>Presented by V.Protsak</a:t>
            </a:r>
          </a:p>
          <a:p>
            <a:r>
              <a:rPr lang="ru-RU" sz="1200">
                <a:solidFill>
                  <a:schemeClr val="bg1"/>
                </a:solidFill>
              </a:rPr>
              <a:t>17</a:t>
            </a:r>
            <a:r>
              <a:rPr lang="en-US" sz="1200" baseline="30000">
                <a:solidFill>
                  <a:schemeClr val="bg1"/>
                </a:solidFill>
              </a:rPr>
              <a:t>th</a:t>
            </a:r>
            <a:r>
              <a:rPr lang="en-US" sz="1200">
                <a:solidFill>
                  <a:schemeClr val="bg1"/>
                </a:solidFill>
              </a:rPr>
              <a:t> CEG-SAM </a:t>
            </a:r>
            <a:r>
              <a:rPr lang="en-GB" sz="1200">
                <a:solidFill>
                  <a:schemeClr val="bg1"/>
                </a:solidFill>
              </a:rPr>
              <a:t>Meeting</a:t>
            </a:r>
            <a:endParaRPr lang="ru-RU" sz="1200">
              <a:solidFill>
                <a:schemeClr val="bg1"/>
              </a:solidFill>
            </a:endParaRPr>
          </a:p>
        </p:txBody>
      </p:sp>
      <p:sp>
        <p:nvSpPr>
          <p:cNvPr id="2053"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8599B5-D129-4177-8EC7-3664B195F31D}" type="slidenum">
              <a:rPr lang="ru-RU" smtClean="0"/>
              <a:pPr eaLnBrk="1" hangingPunct="1"/>
              <a:t>1</a:t>
            </a:fld>
            <a:endParaRPr lang="ru-RU" smtClean="0"/>
          </a:p>
        </p:txBody>
      </p:sp>
      <p:sp>
        <p:nvSpPr>
          <p:cNvPr id="2054" name="Прямоугольник 7"/>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16"/>
          <p:cNvSpPr>
            <a:spLocks noChangeShapeType="1"/>
          </p:cNvSpPr>
          <p:nvPr/>
        </p:nvSpPr>
        <p:spPr bwMode="auto">
          <a:xfrm>
            <a:off x="4716463" y="4868863"/>
            <a:ext cx="1800225"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67" name="Line 17"/>
          <p:cNvSpPr>
            <a:spLocks noChangeShapeType="1"/>
          </p:cNvSpPr>
          <p:nvPr/>
        </p:nvSpPr>
        <p:spPr bwMode="auto">
          <a:xfrm>
            <a:off x="6877050" y="4868863"/>
            <a:ext cx="719138"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68" name="Line 18"/>
          <p:cNvSpPr>
            <a:spLocks noChangeShapeType="1"/>
          </p:cNvSpPr>
          <p:nvPr/>
        </p:nvSpPr>
        <p:spPr bwMode="auto">
          <a:xfrm>
            <a:off x="1403350" y="4868863"/>
            <a:ext cx="287338"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69" name="Line 19"/>
          <p:cNvSpPr>
            <a:spLocks noChangeShapeType="1"/>
          </p:cNvSpPr>
          <p:nvPr/>
        </p:nvSpPr>
        <p:spPr bwMode="auto">
          <a:xfrm>
            <a:off x="1979613" y="4868863"/>
            <a:ext cx="1223962" cy="0"/>
          </a:xfrm>
          <a:prstGeom prst="line">
            <a:avLst/>
          </a:prstGeom>
          <a:noFill/>
          <a:ln w="28575">
            <a:solidFill>
              <a:srgbClr val="FF99CC"/>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70" name="Line 20"/>
          <p:cNvSpPr>
            <a:spLocks noChangeShapeType="1"/>
          </p:cNvSpPr>
          <p:nvPr/>
        </p:nvSpPr>
        <p:spPr bwMode="auto">
          <a:xfrm>
            <a:off x="7885113" y="4868863"/>
            <a:ext cx="287337" cy="0"/>
          </a:xfrm>
          <a:prstGeom prst="line">
            <a:avLst/>
          </a:prstGeom>
          <a:noFill/>
          <a:ln w="28575">
            <a:solidFill>
              <a:srgbClr val="FF99CC"/>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71" name="Line 21"/>
          <p:cNvSpPr>
            <a:spLocks noChangeShapeType="1"/>
          </p:cNvSpPr>
          <p:nvPr/>
        </p:nvSpPr>
        <p:spPr bwMode="auto">
          <a:xfrm>
            <a:off x="3563938" y="4868863"/>
            <a:ext cx="720725"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72" name="Text Box 22"/>
          <p:cNvSpPr txBox="1">
            <a:spLocks noChangeArrowheads="1"/>
          </p:cNvSpPr>
          <p:nvPr/>
        </p:nvSpPr>
        <p:spPr bwMode="auto">
          <a:xfrm>
            <a:off x="1692275" y="188913"/>
            <a:ext cx="514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33CC"/>
                </a:solidFill>
              </a:rPr>
              <a:t>RN activity ratios in the water flows of Shelter</a:t>
            </a:r>
            <a:endParaRPr lang="ru-RU" b="1">
              <a:solidFill>
                <a:srgbClr val="0033CC"/>
              </a:solidFill>
            </a:endParaRPr>
          </a:p>
        </p:txBody>
      </p:sp>
      <p:sp>
        <p:nvSpPr>
          <p:cNvPr id="11273" name="Text Box 23"/>
          <p:cNvSpPr txBox="1">
            <a:spLocks noChangeArrowheads="1"/>
          </p:cNvSpPr>
          <p:nvPr/>
        </p:nvSpPr>
        <p:spPr bwMode="auto">
          <a:xfrm>
            <a:off x="2051050" y="530066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sz="1400"/>
          </a:p>
        </p:txBody>
      </p:sp>
      <p:sp>
        <p:nvSpPr>
          <p:cNvPr id="11274" name="Text Box 24"/>
          <p:cNvSpPr txBox="1">
            <a:spLocks noChangeArrowheads="1"/>
          </p:cNvSpPr>
          <p:nvPr/>
        </p:nvSpPr>
        <p:spPr bwMode="auto">
          <a:xfrm>
            <a:off x="2339975" y="4868863"/>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East</a:t>
            </a:r>
            <a:endParaRPr lang="ru-RU" sz="1000" b="1"/>
          </a:p>
        </p:txBody>
      </p:sp>
      <p:sp>
        <p:nvSpPr>
          <p:cNvPr id="11275" name="Text Box 25"/>
          <p:cNvSpPr txBox="1">
            <a:spLocks noChangeArrowheads="1"/>
          </p:cNvSpPr>
          <p:nvPr/>
        </p:nvSpPr>
        <p:spPr bwMode="auto">
          <a:xfrm>
            <a:off x="5219700" y="4868863"/>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North</a:t>
            </a:r>
            <a:endParaRPr lang="ru-RU" sz="1000" b="1"/>
          </a:p>
        </p:txBody>
      </p:sp>
      <p:sp>
        <p:nvSpPr>
          <p:cNvPr id="11276" name="Text Box 26"/>
          <p:cNvSpPr txBox="1">
            <a:spLocks noChangeArrowheads="1"/>
          </p:cNvSpPr>
          <p:nvPr/>
        </p:nvSpPr>
        <p:spPr bwMode="auto">
          <a:xfrm>
            <a:off x="6948488" y="4868863"/>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South</a:t>
            </a:r>
            <a:endParaRPr lang="ru-RU" sz="1000" b="1"/>
          </a:p>
        </p:txBody>
      </p:sp>
      <p:sp>
        <p:nvSpPr>
          <p:cNvPr id="11277" name="Text Box 27"/>
          <p:cNvSpPr txBox="1">
            <a:spLocks noChangeArrowheads="1"/>
          </p:cNvSpPr>
          <p:nvPr/>
        </p:nvSpPr>
        <p:spPr bwMode="auto">
          <a:xfrm>
            <a:off x="3492500" y="4868863"/>
            <a:ext cx="865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Southeast</a:t>
            </a:r>
            <a:endParaRPr lang="ru-RU" sz="1000" b="1"/>
          </a:p>
        </p:txBody>
      </p:sp>
      <p:sp>
        <p:nvSpPr>
          <p:cNvPr id="11278" name="Text Box 28"/>
          <p:cNvSpPr txBox="1">
            <a:spLocks noChangeArrowheads="1"/>
          </p:cNvSpPr>
          <p:nvPr/>
        </p:nvSpPr>
        <p:spPr bwMode="auto">
          <a:xfrm>
            <a:off x="571500" y="5357813"/>
            <a:ext cx="7705725" cy="1165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ь"/>
            </a:pPr>
            <a:r>
              <a:rPr lang="ru-RU" sz="1400">
                <a:solidFill>
                  <a:srgbClr val="A50021"/>
                </a:solidFill>
              </a:rPr>
              <a:t> </a:t>
            </a:r>
            <a:r>
              <a:rPr lang="en-US" sz="1400">
                <a:solidFill>
                  <a:srgbClr val="A50021"/>
                </a:solidFill>
              </a:rPr>
              <a:t>Almost each water volume in Shelter is characterized by the specific radionuclide activity ratios. </a:t>
            </a:r>
            <a:endParaRPr lang="ru-RU" sz="1400">
              <a:solidFill>
                <a:srgbClr val="A50021"/>
              </a:solidFill>
            </a:endParaRPr>
          </a:p>
          <a:p>
            <a:pPr eaLnBrk="1" hangingPunct="1">
              <a:buFont typeface="Wingdings" pitchFamily="2" charset="2"/>
              <a:buNone/>
            </a:pPr>
            <a:endParaRPr lang="en-US" sz="1400">
              <a:solidFill>
                <a:srgbClr val="A50021"/>
              </a:solidFill>
            </a:endParaRPr>
          </a:p>
          <a:p>
            <a:pPr eaLnBrk="1" hangingPunct="1">
              <a:buFont typeface="Wingdings" pitchFamily="2" charset="2"/>
              <a:buChar char="ь"/>
            </a:pPr>
            <a:r>
              <a:rPr lang="ru-RU" sz="1400">
                <a:solidFill>
                  <a:srgbClr val="A50021"/>
                </a:solidFill>
              </a:rPr>
              <a:t> </a:t>
            </a:r>
            <a:r>
              <a:rPr lang="en-US" sz="1400">
                <a:solidFill>
                  <a:srgbClr val="A50021"/>
                </a:solidFill>
              </a:rPr>
              <a:t>In the Shelter’s waters the </a:t>
            </a:r>
            <a:r>
              <a:rPr lang="en-US" sz="1400" baseline="30000">
                <a:solidFill>
                  <a:srgbClr val="A50021"/>
                </a:solidFill>
              </a:rPr>
              <a:t>244</a:t>
            </a:r>
            <a:r>
              <a:rPr lang="en-US" sz="1400">
                <a:solidFill>
                  <a:srgbClr val="A50021"/>
                </a:solidFill>
              </a:rPr>
              <a:t>Сm and </a:t>
            </a:r>
            <a:r>
              <a:rPr lang="en-US" sz="1400" baseline="30000">
                <a:solidFill>
                  <a:srgbClr val="A50021"/>
                </a:solidFill>
              </a:rPr>
              <a:t>241</a:t>
            </a:r>
            <a:r>
              <a:rPr lang="en-US" sz="1400">
                <a:solidFill>
                  <a:srgbClr val="A50021"/>
                </a:solidFill>
              </a:rPr>
              <a:t>Am fractions of the total TUE activity are 5-10 times higher than in the FCM.</a:t>
            </a:r>
            <a:endParaRPr lang="ru-RU" sz="1400">
              <a:solidFill>
                <a:srgbClr val="A50021"/>
              </a:solidFill>
            </a:endParaRPr>
          </a:p>
        </p:txBody>
      </p:sp>
      <p:pic>
        <p:nvPicPr>
          <p:cNvPr id="11279" name="Picture 31"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b="7373"/>
          <a:stretch>
            <a:fillRect/>
          </a:stretch>
        </p:blipFill>
        <p:spPr bwMode="auto">
          <a:xfrm>
            <a:off x="971550" y="2636838"/>
            <a:ext cx="74168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29"/>
          <p:cNvSpPr txBox="1">
            <a:spLocks noChangeArrowheads="1"/>
          </p:cNvSpPr>
          <p:nvPr/>
        </p:nvSpPr>
        <p:spPr bwMode="auto">
          <a:xfrm>
            <a:off x="2000250" y="2714625"/>
            <a:ext cx="1368425" cy="30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400" baseline="30000"/>
              <a:t>241</a:t>
            </a:r>
            <a:r>
              <a:rPr lang="en-US" sz="1400"/>
              <a:t>Am/</a:t>
            </a:r>
            <a:r>
              <a:rPr lang="en-US" sz="1400" baseline="30000"/>
              <a:t>239+240</a:t>
            </a:r>
            <a:r>
              <a:rPr lang="en-US" sz="1400"/>
              <a:t>P</a:t>
            </a:r>
            <a:endParaRPr lang="ru-RU" sz="1400" baseline="30000"/>
          </a:p>
        </p:txBody>
      </p:sp>
      <p:sp>
        <p:nvSpPr>
          <p:cNvPr id="11281" name="Line 32"/>
          <p:cNvSpPr>
            <a:spLocks noChangeShapeType="1"/>
          </p:cNvSpPr>
          <p:nvPr/>
        </p:nvSpPr>
        <p:spPr bwMode="auto">
          <a:xfrm flipH="1">
            <a:off x="1403350" y="5157788"/>
            <a:ext cx="21605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82" name="Text Box 33"/>
          <p:cNvSpPr txBox="1">
            <a:spLocks noChangeArrowheads="1"/>
          </p:cNvSpPr>
          <p:nvPr/>
        </p:nvSpPr>
        <p:spPr bwMode="auto">
          <a:xfrm>
            <a:off x="3635375" y="5013325"/>
            <a:ext cx="3168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Points sampling and direction water stream</a:t>
            </a:r>
            <a:endParaRPr lang="ru-RU" sz="1200"/>
          </a:p>
        </p:txBody>
      </p:sp>
      <p:sp>
        <p:nvSpPr>
          <p:cNvPr id="11283" name="Line 34"/>
          <p:cNvSpPr>
            <a:spLocks noChangeShapeType="1"/>
          </p:cNvSpPr>
          <p:nvPr/>
        </p:nvSpPr>
        <p:spPr bwMode="auto">
          <a:xfrm>
            <a:off x="6804025" y="5157788"/>
            <a:ext cx="11509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11284" name="Picture 35"/>
          <p:cNvPicPr>
            <a:picLocks noChangeAspect="1" noChangeArrowheads="1"/>
          </p:cNvPicPr>
          <p:nvPr/>
        </p:nvPicPr>
        <p:blipFill>
          <a:blip r:embed="rId3">
            <a:extLst>
              <a:ext uri="{28A0092B-C50C-407E-A947-70E740481C1C}">
                <a14:useLocalDpi xmlns:a14="http://schemas.microsoft.com/office/drawing/2010/main" val="0"/>
              </a:ext>
            </a:extLst>
          </a:blip>
          <a:srcRect t="3467" b="5624"/>
          <a:stretch>
            <a:fillRect/>
          </a:stretch>
        </p:blipFill>
        <p:spPr bwMode="auto">
          <a:xfrm>
            <a:off x="684213" y="692150"/>
            <a:ext cx="8280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Text Box 30"/>
          <p:cNvSpPr txBox="1">
            <a:spLocks noChangeArrowheads="1"/>
          </p:cNvSpPr>
          <p:nvPr/>
        </p:nvSpPr>
        <p:spPr bwMode="auto">
          <a:xfrm>
            <a:off x="1908175" y="765175"/>
            <a:ext cx="1368425" cy="30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400" baseline="30000"/>
              <a:t>2</a:t>
            </a:r>
            <a:r>
              <a:rPr lang="en-US" sz="1400" baseline="30000"/>
              <a:t>38</a:t>
            </a:r>
            <a:r>
              <a:rPr lang="en-US" sz="1400"/>
              <a:t>Pu/</a:t>
            </a:r>
            <a:r>
              <a:rPr lang="en-US" sz="1400" baseline="30000"/>
              <a:t>239+240</a:t>
            </a:r>
            <a:r>
              <a:rPr lang="en-US" sz="1400"/>
              <a:t>Pu</a:t>
            </a:r>
            <a:endParaRPr lang="ru-RU" sz="1400" baseline="30000"/>
          </a:p>
        </p:txBody>
      </p:sp>
      <p:sp>
        <p:nvSpPr>
          <p:cNvPr id="11286" name="Номер слайда 21"/>
          <p:cNvSpPr>
            <a:spLocks noGrp="1"/>
          </p:cNvSpPr>
          <p:nvPr>
            <p:ph type="sldNum" sz="quarter" idx="12"/>
          </p:nvPr>
        </p:nvSpPr>
        <p:spPr>
          <a:xfrm>
            <a:off x="8572500" y="6429375"/>
            <a:ext cx="433388"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DFE38C-73DA-4A04-AC92-AED274350252}" type="slidenum">
              <a:rPr lang="ru-RU" b="1" smtClean="0">
                <a:solidFill>
                  <a:srgbClr val="339933"/>
                </a:solidFill>
              </a:rPr>
              <a:pPr eaLnBrk="1" hangingPunct="1"/>
              <a:t>10</a:t>
            </a:fld>
            <a:endParaRPr lang="ru-RU" b="1" smtClean="0">
              <a:solidFill>
                <a:srgbClr val="339933"/>
              </a:solidFill>
            </a:endParaRPr>
          </a:p>
        </p:txBody>
      </p:sp>
      <p:sp>
        <p:nvSpPr>
          <p:cNvPr id="11287" name="Прямоугольник 22"/>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6" name="Group 48"/>
          <p:cNvGraphicFramePr>
            <a:graphicFrameLocks noGrp="1"/>
          </p:cNvGraphicFramePr>
          <p:nvPr>
            <p:ph/>
          </p:nvPr>
        </p:nvGraphicFramePr>
        <p:xfrm>
          <a:off x="428625" y="1000125"/>
          <a:ext cx="8229600" cy="2047875"/>
        </p:xfrm>
        <a:graphic>
          <a:graphicData uri="http://schemas.openxmlformats.org/drawingml/2006/table">
            <a:tbl>
              <a:tblPr/>
              <a:tblGrid>
                <a:gridCol w="1646238"/>
                <a:gridCol w="1646237"/>
                <a:gridCol w="1644650"/>
                <a:gridCol w="1646238"/>
                <a:gridCol w="1646237"/>
              </a:tblGrid>
              <a:tr h="3239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RN</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0AE"/>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At the particles</a:t>
                      </a:r>
                      <a:r>
                        <a:rPr kumimoji="0" lang="ru-RU" sz="1400" b="1" i="0" u="none" strike="noStrike" cap="none" normalizeH="0" baseline="0" smtClean="0">
                          <a:ln>
                            <a:noFill/>
                          </a:ln>
                          <a:solidFill>
                            <a:schemeClr val="tx1"/>
                          </a:solidFill>
                          <a:effectLst/>
                          <a:latin typeface="Arial" charset="0"/>
                        </a:rPr>
                        <a:t>, </a:t>
                      </a:r>
                      <a:r>
                        <a:rPr kumimoji="0" lang="ru-RU" sz="1400" b="1" i="0" u="none" strike="noStrike" cap="none" normalizeH="0" baseline="0" smtClean="0">
                          <a:ln>
                            <a:noFill/>
                          </a:ln>
                          <a:solidFill>
                            <a:schemeClr val="tx1"/>
                          </a:solidFill>
                          <a:effectLst/>
                          <a:latin typeface="Arial" charset="0"/>
                          <a:sym typeface="Symbol" pitchFamily="18" charset="2"/>
                        </a:rPr>
                        <a:t></a:t>
                      </a:r>
                      <a:r>
                        <a:rPr kumimoji="0" lang="en-US" sz="1400" b="1" i="0" u="none" strike="noStrike" cap="none" normalizeH="0" baseline="0" smtClean="0">
                          <a:ln>
                            <a:noFill/>
                          </a:ln>
                          <a:solidFill>
                            <a:schemeClr val="tx1"/>
                          </a:solidFill>
                          <a:effectLst/>
                          <a:latin typeface="Arial" charset="0"/>
                          <a:sym typeface="Symbol" pitchFamily="18" charset="2"/>
                        </a:rPr>
                        <a:t>m</a:t>
                      </a:r>
                      <a:r>
                        <a:rPr kumimoji="0" lang="ru-RU" sz="1400" b="1" i="0" u="none" strike="noStrike" cap="none" normalizeH="0" baseline="0" smtClean="0">
                          <a:ln>
                            <a:noFill/>
                          </a:ln>
                          <a:solidFill>
                            <a:schemeClr val="tx1"/>
                          </a:solidFill>
                          <a:effectLst/>
                          <a:latin typeface="Arial"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0AE"/>
                    </a:solidFill>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Water-soluble forms</a:t>
                      </a:r>
                      <a:r>
                        <a:rPr kumimoji="0" lang="ru-RU" sz="1400" b="1" i="0" u="none" strike="noStrike" cap="none" normalizeH="0" baseline="0" smtClean="0">
                          <a:ln>
                            <a:noFill/>
                          </a:ln>
                          <a:solidFill>
                            <a:schemeClr val="tx1"/>
                          </a:solidFill>
                          <a:effectLst/>
                          <a:latin typeface="Arial"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0AE"/>
                    </a:solidFill>
                  </a:tcPr>
                </a:tc>
              </a:tr>
              <a:tr h="323900">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&gt; 1</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0A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0A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0.01-0.1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0AE"/>
                    </a:solidFill>
                  </a:tcPr>
                </a:tc>
                <a:tc vMerge="1">
                  <a:txBody>
                    <a:bodyPr/>
                    <a:lstStyle/>
                    <a:p>
                      <a:endParaRPr lang="ru-RU"/>
                    </a:p>
                  </a:txBody>
                  <a:tcPr/>
                </a:tc>
              </a:tr>
              <a:tr h="3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30000" smtClean="0">
                          <a:ln>
                            <a:noFill/>
                          </a:ln>
                          <a:solidFill>
                            <a:schemeClr val="tx1"/>
                          </a:solidFill>
                          <a:effectLst/>
                          <a:latin typeface="Arial" charset="0"/>
                        </a:rPr>
                        <a:t>137</a:t>
                      </a:r>
                      <a:r>
                        <a:rPr kumimoji="0" lang="en-US" sz="1400" b="1" i="0" u="none" strike="noStrike" cap="none" normalizeH="0" baseline="0" smtClean="0">
                          <a:ln>
                            <a:noFill/>
                          </a:ln>
                          <a:solidFill>
                            <a:schemeClr val="tx1"/>
                          </a:solidFill>
                          <a:effectLst/>
                          <a:latin typeface="Arial" charset="0"/>
                        </a:rPr>
                        <a:t>Cs</a:t>
                      </a:r>
                      <a:endParaRPr kumimoji="0" lang="ru-RU" sz="14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0.01 - 0.94</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0.9 </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- 0.38</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0.31 - 1.35</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97.6 - 99.5</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30000" smtClean="0">
                          <a:ln>
                            <a:noFill/>
                          </a:ln>
                          <a:solidFill>
                            <a:schemeClr val="tx1"/>
                          </a:solidFill>
                          <a:effectLst/>
                          <a:latin typeface="Arial" charset="0"/>
                        </a:rPr>
                        <a:t>90</a:t>
                      </a:r>
                      <a:r>
                        <a:rPr kumimoji="0" lang="en-US" sz="1400" b="1" i="0" u="none" strike="noStrike" cap="none" normalizeH="0" baseline="0" smtClean="0">
                          <a:ln>
                            <a:noFill/>
                          </a:ln>
                          <a:solidFill>
                            <a:schemeClr val="tx1"/>
                          </a:solidFill>
                          <a:effectLst/>
                          <a:latin typeface="Arial" charset="0"/>
                        </a:rPr>
                        <a:t>Sr</a:t>
                      </a:r>
                      <a:endParaRPr kumimoji="0" lang="ru-RU" sz="14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2.4</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9.2</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0.9</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10.8</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0.4</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6.9</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74</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95</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U isotopes</a:t>
                      </a:r>
                      <a:endParaRPr kumimoji="0" lang="ru-RU" sz="14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0.5</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4.1</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1.6</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4.9</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0.8</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a:t>
                      </a:r>
                      <a:r>
                        <a:rPr kumimoji="0" lang="ru-RU" sz="14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5.9</a:t>
                      </a:r>
                      <a:endParaRPr kumimoji="0" lang="ru-RU" sz="14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91 - 95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Pu, Am, Cm isotopes</a:t>
                      </a:r>
                      <a:endParaRPr kumimoji="0" lang="ru-RU" sz="14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11 - 73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15 - 67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0.6 - 28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0.4 - 24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30" name="Text Box 44"/>
          <p:cNvSpPr txBox="1">
            <a:spLocks noChangeArrowheads="1"/>
          </p:cNvSpPr>
          <p:nvPr/>
        </p:nvSpPr>
        <p:spPr bwMode="auto">
          <a:xfrm>
            <a:off x="357188" y="3571875"/>
            <a:ext cx="8156575"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rgbClr val="A50021"/>
                </a:solidFill>
              </a:rPr>
              <a:t>The main idea of the radionuclides measurements in the water volumes of Shelter is to establish the links between these volumes and certain aggregations of the FCM for estimation of the radionuclides fluxes from the FCM. </a:t>
            </a:r>
            <a:endParaRPr lang="ru-RU" sz="1600">
              <a:solidFill>
                <a:srgbClr val="A50021"/>
              </a:solidFill>
            </a:endParaRPr>
          </a:p>
        </p:txBody>
      </p:sp>
      <p:sp>
        <p:nvSpPr>
          <p:cNvPr id="12331" name="Text Box 98"/>
          <p:cNvSpPr txBox="1">
            <a:spLocks noChangeArrowheads="1"/>
          </p:cNvSpPr>
          <p:nvPr/>
        </p:nvSpPr>
        <p:spPr bwMode="auto">
          <a:xfrm>
            <a:off x="539750" y="260350"/>
            <a:ext cx="813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solidFill>
                  <a:srgbClr val="0000FF"/>
                </a:solidFill>
              </a:rPr>
              <a:t>RN transportation forms in the Shelter waters</a:t>
            </a:r>
            <a:endParaRPr lang="ru-RU" sz="2000" b="1">
              <a:solidFill>
                <a:srgbClr val="0000FF"/>
              </a:solidFill>
            </a:endParaRPr>
          </a:p>
        </p:txBody>
      </p:sp>
      <p:sp>
        <p:nvSpPr>
          <p:cNvPr id="12332" name="TextBox 45"/>
          <p:cNvSpPr txBox="1">
            <a:spLocks noChangeArrowheads="1"/>
          </p:cNvSpPr>
          <p:nvPr/>
        </p:nvSpPr>
        <p:spPr bwMode="auto">
          <a:xfrm>
            <a:off x="642938" y="3071813"/>
            <a:ext cx="947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200"/>
              <a:t>рН=8.8-9.8</a:t>
            </a:r>
          </a:p>
        </p:txBody>
      </p:sp>
      <p:sp>
        <p:nvSpPr>
          <p:cNvPr id="12333" name="TextBox 5"/>
          <p:cNvSpPr txBox="1">
            <a:spLocks noChangeArrowheads="1"/>
          </p:cNvSpPr>
          <p:nvPr/>
        </p:nvSpPr>
        <p:spPr bwMode="auto">
          <a:xfrm>
            <a:off x="250825" y="4724400"/>
            <a:ext cx="7102475" cy="13716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pPr>
            <a:r>
              <a:rPr lang="en-US" sz="1600">
                <a:solidFill>
                  <a:srgbClr val="0033CC"/>
                </a:solidFill>
              </a:rPr>
              <a:t>The destruction rates of the main types of the FCM in water are estimated as</a:t>
            </a:r>
          </a:p>
          <a:p>
            <a:pPr eaLnBrk="1" hangingPunct="1">
              <a:lnSpc>
                <a:spcPct val="130000"/>
              </a:lnSpc>
            </a:pPr>
            <a:r>
              <a:rPr lang="en-US" sz="1600">
                <a:solidFill>
                  <a:srgbClr val="0033CC"/>
                </a:solidFill>
              </a:rPr>
              <a:t>Black LFCM – (1÷7)•10</a:t>
            </a:r>
            <a:r>
              <a:rPr lang="en-US" sz="1600" baseline="30000">
                <a:solidFill>
                  <a:srgbClr val="0033CC"/>
                </a:solidFill>
              </a:rPr>
              <a:t>-4</a:t>
            </a:r>
            <a:r>
              <a:rPr lang="en-US" sz="1600">
                <a:solidFill>
                  <a:srgbClr val="0033CC"/>
                </a:solidFill>
              </a:rPr>
              <a:t> g/(m</a:t>
            </a:r>
            <a:r>
              <a:rPr lang="en-US" sz="1600" baseline="30000">
                <a:solidFill>
                  <a:srgbClr val="0033CC"/>
                </a:solidFill>
              </a:rPr>
              <a:t>2</a:t>
            </a:r>
            <a:r>
              <a:rPr lang="en-US" sz="1600">
                <a:solidFill>
                  <a:srgbClr val="0033CC"/>
                </a:solidFill>
              </a:rPr>
              <a:t>•day)</a:t>
            </a:r>
          </a:p>
          <a:p>
            <a:pPr eaLnBrk="1" hangingPunct="1">
              <a:lnSpc>
                <a:spcPct val="130000"/>
              </a:lnSpc>
            </a:pPr>
            <a:r>
              <a:rPr lang="en-US" sz="1600">
                <a:solidFill>
                  <a:srgbClr val="0033CC"/>
                </a:solidFill>
              </a:rPr>
              <a:t>Brown LFCM - (5÷10) •10</a:t>
            </a:r>
            <a:r>
              <a:rPr lang="en-US" sz="1600" baseline="30000">
                <a:solidFill>
                  <a:srgbClr val="0033CC"/>
                </a:solidFill>
              </a:rPr>
              <a:t>-4</a:t>
            </a:r>
            <a:r>
              <a:rPr lang="en-US" sz="1600">
                <a:solidFill>
                  <a:srgbClr val="0033CC"/>
                </a:solidFill>
              </a:rPr>
              <a:t> g/(m</a:t>
            </a:r>
            <a:r>
              <a:rPr lang="en-US" sz="1600" baseline="30000">
                <a:solidFill>
                  <a:srgbClr val="0033CC"/>
                </a:solidFill>
              </a:rPr>
              <a:t>2</a:t>
            </a:r>
            <a:r>
              <a:rPr lang="en-US" sz="1600">
                <a:solidFill>
                  <a:srgbClr val="0033CC"/>
                </a:solidFill>
              </a:rPr>
              <a:t>•day) </a:t>
            </a:r>
          </a:p>
          <a:p>
            <a:pPr eaLnBrk="1" hangingPunct="1">
              <a:lnSpc>
                <a:spcPct val="130000"/>
              </a:lnSpc>
            </a:pPr>
            <a:r>
              <a:rPr lang="en-US" sz="1600">
                <a:solidFill>
                  <a:srgbClr val="0033CC"/>
                </a:solidFill>
              </a:rPr>
              <a:t>Fuel fragments - 5 •10</a:t>
            </a:r>
            <a:r>
              <a:rPr lang="en-US" sz="1600" baseline="30000">
                <a:solidFill>
                  <a:srgbClr val="0033CC"/>
                </a:solidFill>
              </a:rPr>
              <a:t>-3</a:t>
            </a:r>
            <a:r>
              <a:rPr lang="en-US" sz="1600">
                <a:solidFill>
                  <a:srgbClr val="0033CC"/>
                </a:solidFill>
              </a:rPr>
              <a:t>  g/(m</a:t>
            </a:r>
            <a:r>
              <a:rPr lang="en-US" sz="1600" baseline="30000">
                <a:solidFill>
                  <a:srgbClr val="0033CC"/>
                </a:solidFill>
              </a:rPr>
              <a:t>2</a:t>
            </a:r>
            <a:r>
              <a:rPr lang="en-US" sz="1600">
                <a:solidFill>
                  <a:srgbClr val="0033CC"/>
                </a:solidFill>
              </a:rPr>
              <a:t>•day).</a:t>
            </a:r>
          </a:p>
        </p:txBody>
      </p:sp>
      <p:sp>
        <p:nvSpPr>
          <p:cNvPr id="12334" name="Номер слайда 6"/>
          <p:cNvSpPr>
            <a:spLocks noGrp="1"/>
          </p:cNvSpPr>
          <p:nvPr>
            <p:ph type="sldNum" sz="quarter" idx="12"/>
          </p:nvPr>
        </p:nvSpPr>
        <p:spPr>
          <a:xfrm>
            <a:off x="8501063" y="6429375"/>
            <a:ext cx="442912"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1292E1-CB89-4F9B-893E-7CAA4CFDD77E}" type="slidenum">
              <a:rPr lang="ru-RU" b="1" smtClean="0">
                <a:solidFill>
                  <a:srgbClr val="339933"/>
                </a:solidFill>
              </a:rPr>
              <a:pPr eaLnBrk="1" hangingPunct="1"/>
              <a:t>11</a:t>
            </a:fld>
            <a:endParaRPr lang="ru-RU" b="1" smtClean="0">
              <a:solidFill>
                <a:srgbClr val="339933"/>
              </a:solidFill>
            </a:endParaRPr>
          </a:p>
        </p:txBody>
      </p:sp>
      <p:sp>
        <p:nvSpPr>
          <p:cNvPr id="12335" name="Прямоугольник 7"/>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10"/>
          <p:cNvSpPr>
            <a:spLocks noChangeArrowheads="1"/>
          </p:cNvSpPr>
          <p:nvPr/>
        </p:nvSpPr>
        <p:spPr bwMode="auto">
          <a:xfrm rot="-9143089">
            <a:off x="4279900" y="3284538"/>
            <a:ext cx="1863725" cy="257175"/>
          </a:xfrm>
          <a:prstGeom prst="rightArrow">
            <a:avLst>
              <a:gd name="adj1" fmla="val 50000"/>
              <a:gd name="adj2" fmla="val 181173"/>
            </a:avLst>
          </a:prstGeom>
          <a:solidFill>
            <a:srgbClr val="FFFF66"/>
          </a:solidFill>
          <a:ln w="9525">
            <a:solidFill>
              <a:schemeClr val="tx1"/>
            </a:solidFill>
            <a:miter lim="800000"/>
            <a:headEnd/>
            <a:tailEnd/>
          </a:ln>
        </p:spPr>
        <p:txBody>
          <a:bodyPr wrap="none" anchor="ctr"/>
          <a:lstStyle/>
          <a:p>
            <a:endParaRPr lang="de-DE"/>
          </a:p>
        </p:txBody>
      </p:sp>
      <p:sp>
        <p:nvSpPr>
          <p:cNvPr id="13316" name="Text Box 11"/>
          <p:cNvSpPr txBox="1">
            <a:spLocks noChangeArrowheads="1"/>
          </p:cNvSpPr>
          <p:nvPr/>
        </p:nvSpPr>
        <p:spPr bwMode="auto">
          <a:xfrm>
            <a:off x="714375" y="188913"/>
            <a:ext cx="7839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33CC"/>
                </a:solidFill>
              </a:rPr>
              <a:t>Assessment of the FCM aggregation surfaces in Shelter</a:t>
            </a:r>
            <a:endParaRPr lang="ru-RU" b="1">
              <a:solidFill>
                <a:srgbClr val="0033CC"/>
              </a:solidFill>
            </a:endParaRPr>
          </a:p>
        </p:txBody>
      </p:sp>
      <p:cxnSp>
        <p:nvCxnSpPr>
          <p:cNvPr id="18" name="Прямая со стрелкой 17"/>
          <p:cNvCxnSpPr/>
          <p:nvPr/>
        </p:nvCxnSpPr>
        <p:spPr>
          <a:xfrm rot="5400000">
            <a:off x="5893594" y="2393156"/>
            <a:ext cx="1857375" cy="10715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18" name="TextBox 18"/>
          <p:cNvSpPr txBox="1">
            <a:spLocks noChangeArrowheads="1"/>
          </p:cNvSpPr>
          <p:nvPr/>
        </p:nvSpPr>
        <p:spPr bwMode="auto">
          <a:xfrm>
            <a:off x="6357938" y="1643063"/>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Room</a:t>
            </a:r>
            <a:r>
              <a:rPr lang="ru-RU"/>
              <a:t> </a:t>
            </a:r>
            <a:r>
              <a:rPr lang="en-US"/>
              <a:t>304/3</a:t>
            </a:r>
            <a:endParaRPr lang="ru-RU"/>
          </a:p>
        </p:txBody>
      </p:sp>
      <p:sp>
        <p:nvSpPr>
          <p:cNvPr id="13319" name="TextBox 21"/>
          <p:cNvSpPr txBox="1">
            <a:spLocks noChangeArrowheads="1"/>
          </p:cNvSpPr>
          <p:nvPr/>
        </p:nvSpPr>
        <p:spPr bwMode="auto">
          <a:xfrm>
            <a:off x="214313" y="5143500"/>
            <a:ext cx="3929062" cy="11239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n-US" sz="1400">
                <a:solidFill>
                  <a:srgbClr val="A50021"/>
                </a:solidFill>
              </a:rPr>
              <a:t>For estimation of the FCM open surface we analyze the video and photo documents and apply the mathematical methods of the image processing.</a:t>
            </a:r>
            <a:endParaRPr lang="ru-RU" sz="1400">
              <a:solidFill>
                <a:srgbClr val="A50021"/>
              </a:solidFill>
            </a:endParaRPr>
          </a:p>
        </p:txBody>
      </p:sp>
      <p:sp>
        <p:nvSpPr>
          <p:cNvPr id="13320" name="Номер слайда 7"/>
          <p:cNvSpPr>
            <a:spLocks noGrp="1"/>
          </p:cNvSpPr>
          <p:nvPr>
            <p:ph type="sldNum" sz="quarter" idx="12"/>
          </p:nvPr>
        </p:nvSpPr>
        <p:spPr>
          <a:xfrm>
            <a:off x="8501063" y="6357938"/>
            <a:ext cx="442912" cy="32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05692A-6650-405F-90C2-716BB6787C31}" type="slidenum">
              <a:rPr lang="ru-RU" b="1" smtClean="0">
                <a:solidFill>
                  <a:srgbClr val="339933"/>
                </a:solidFill>
              </a:rPr>
              <a:pPr eaLnBrk="1" hangingPunct="1"/>
              <a:t>12</a:t>
            </a:fld>
            <a:endParaRPr lang="ru-RU" b="1" smtClean="0">
              <a:solidFill>
                <a:srgbClr val="339933"/>
              </a:solidFill>
            </a:endParaRPr>
          </a:p>
        </p:txBody>
      </p:sp>
      <p:sp>
        <p:nvSpPr>
          <p:cNvPr id="13321" name="Прямоугольник 8"/>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3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938"/>
            <a:ext cx="6119813"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descr="304-3-p-6"/>
          <p:cNvPicPr>
            <a:picLocks noChangeAspect="1" noChangeArrowheads="1"/>
          </p:cNvPicPr>
          <p:nvPr/>
        </p:nvPicPr>
        <p:blipFill>
          <a:blip r:embed="rId3">
            <a:extLst>
              <a:ext uri="{28A0092B-C50C-407E-A947-70E740481C1C}">
                <a14:useLocalDpi xmlns:a14="http://schemas.microsoft.com/office/drawing/2010/main" val="0"/>
              </a:ext>
            </a:extLst>
          </a:blip>
          <a:srcRect l="13382"/>
          <a:stretch>
            <a:fillRect/>
          </a:stretch>
        </p:blipFill>
        <p:spPr bwMode="auto">
          <a:xfrm>
            <a:off x="6072188" y="714375"/>
            <a:ext cx="287972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0" descr="304-3-p-5"/>
          <p:cNvPicPr>
            <a:picLocks noChangeAspect="1" noChangeArrowheads="1"/>
          </p:cNvPicPr>
          <p:nvPr/>
        </p:nvPicPr>
        <p:blipFill>
          <a:blip r:embed="rId4" cstate="print">
            <a:extLst>
              <a:ext uri="{28A0092B-C50C-407E-A947-70E740481C1C}">
                <a14:useLocalDpi xmlns:a14="http://schemas.microsoft.com/office/drawing/2010/main" val="0"/>
              </a:ext>
            </a:extLst>
          </a:blip>
          <a:srcRect l="22954" t="13921"/>
          <a:stretch>
            <a:fillRect/>
          </a:stretch>
        </p:blipFill>
        <p:spPr bwMode="auto">
          <a:xfrm>
            <a:off x="6072188" y="3429000"/>
            <a:ext cx="287972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Прямоугольник 6"/>
          <p:cNvSpPr>
            <a:spLocks noChangeArrowheads="1"/>
          </p:cNvSpPr>
          <p:nvPr/>
        </p:nvSpPr>
        <p:spPr bwMode="auto">
          <a:xfrm>
            <a:off x="1000125" y="142875"/>
            <a:ext cx="7786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33CC"/>
                </a:solidFill>
              </a:rPr>
              <a:t>Assessment of the LFCM surface area in the room</a:t>
            </a:r>
            <a:r>
              <a:rPr lang="ru-RU" b="1">
                <a:solidFill>
                  <a:srgbClr val="0033CC"/>
                </a:solidFill>
              </a:rPr>
              <a:t> 304/3 </a:t>
            </a:r>
          </a:p>
        </p:txBody>
      </p:sp>
      <p:sp>
        <p:nvSpPr>
          <p:cNvPr id="14342" name="TextBox 7"/>
          <p:cNvSpPr txBox="1">
            <a:spLocks noChangeArrowheads="1"/>
          </p:cNvSpPr>
          <p:nvPr/>
        </p:nvSpPr>
        <p:spPr bwMode="auto">
          <a:xfrm>
            <a:off x="3071813" y="5786438"/>
            <a:ext cx="2655887" cy="749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A50021"/>
                </a:solidFill>
              </a:rPr>
              <a:t>LFCM volume</a:t>
            </a:r>
            <a:r>
              <a:rPr lang="ru-RU" sz="1400" b="1">
                <a:solidFill>
                  <a:srgbClr val="A50021"/>
                </a:solidFill>
              </a:rPr>
              <a:t> = 60-65 </a:t>
            </a:r>
            <a:r>
              <a:rPr lang="en-US" sz="1400" b="1">
                <a:solidFill>
                  <a:srgbClr val="A50021"/>
                </a:solidFill>
              </a:rPr>
              <a:t>m</a:t>
            </a:r>
            <a:r>
              <a:rPr lang="ru-RU" sz="1400" b="1" baseline="30000">
                <a:solidFill>
                  <a:srgbClr val="A50021"/>
                </a:solidFill>
              </a:rPr>
              <a:t>3</a:t>
            </a:r>
            <a:endParaRPr lang="ru-RU" sz="1400" b="1">
              <a:solidFill>
                <a:srgbClr val="A50021"/>
              </a:solidFill>
            </a:endParaRPr>
          </a:p>
          <a:p>
            <a:pPr eaLnBrk="1" hangingPunct="1"/>
            <a:r>
              <a:rPr lang="en-US" sz="1400" b="1">
                <a:solidFill>
                  <a:srgbClr val="A50021"/>
                </a:solidFill>
              </a:rPr>
              <a:t>Room area</a:t>
            </a:r>
            <a:r>
              <a:rPr lang="ru-RU" sz="1400" b="1">
                <a:solidFill>
                  <a:srgbClr val="A50021"/>
                </a:solidFill>
              </a:rPr>
              <a:t> = 63 </a:t>
            </a:r>
            <a:r>
              <a:rPr lang="en-US" sz="1400" b="1">
                <a:solidFill>
                  <a:srgbClr val="A50021"/>
                </a:solidFill>
              </a:rPr>
              <a:t>m</a:t>
            </a:r>
            <a:r>
              <a:rPr lang="ru-RU" sz="1400" b="1" baseline="30000">
                <a:solidFill>
                  <a:srgbClr val="A50021"/>
                </a:solidFill>
              </a:rPr>
              <a:t>2</a:t>
            </a:r>
            <a:endParaRPr lang="ru-RU" sz="1400" b="1">
              <a:solidFill>
                <a:srgbClr val="A50021"/>
              </a:solidFill>
            </a:endParaRPr>
          </a:p>
          <a:p>
            <a:pPr eaLnBrk="1" hangingPunct="1"/>
            <a:r>
              <a:rPr lang="en-US" sz="1400" b="1">
                <a:solidFill>
                  <a:srgbClr val="A50021"/>
                </a:solidFill>
              </a:rPr>
              <a:t>LFCM surface area</a:t>
            </a:r>
            <a:r>
              <a:rPr lang="ru-RU" sz="1400" b="1">
                <a:solidFill>
                  <a:srgbClr val="A50021"/>
                </a:solidFill>
              </a:rPr>
              <a:t> = 1327 </a:t>
            </a:r>
            <a:r>
              <a:rPr lang="en-US" sz="1400" b="1">
                <a:solidFill>
                  <a:srgbClr val="A50021"/>
                </a:solidFill>
              </a:rPr>
              <a:t>m</a:t>
            </a:r>
            <a:r>
              <a:rPr lang="ru-RU" sz="1400" b="1" baseline="30000">
                <a:solidFill>
                  <a:srgbClr val="A50021"/>
                </a:solidFill>
              </a:rPr>
              <a:t>2</a:t>
            </a:r>
            <a:endParaRPr lang="ru-RU" b="1">
              <a:solidFill>
                <a:srgbClr val="A50021"/>
              </a:solidFill>
            </a:endParaRPr>
          </a:p>
        </p:txBody>
      </p:sp>
      <p:sp>
        <p:nvSpPr>
          <p:cNvPr id="14343" name="Номер слайда 6"/>
          <p:cNvSpPr>
            <a:spLocks noGrp="1"/>
          </p:cNvSpPr>
          <p:nvPr>
            <p:ph type="sldNum" sz="quarter" idx="12"/>
          </p:nvPr>
        </p:nvSpPr>
        <p:spPr>
          <a:xfrm>
            <a:off x="8501063" y="6429375"/>
            <a:ext cx="442912"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C178AB-9908-4AA0-94C1-A904ED7C1CE9}" type="slidenum">
              <a:rPr lang="ru-RU" b="1" smtClean="0">
                <a:solidFill>
                  <a:srgbClr val="339933"/>
                </a:solidFill>
              </a:rPr>
              <a:pPr eaLnBrk="1" hangingPunct="1"/>
              <a:t>13</a:t>
            </a:fld>
            <a:endParaRPr lang="ru-RU" b="1" smtClean="0">
              <a:solidFill>
                <a:srgbClr val="339933"/>
              </a:solidFill>
            </a:endParaRPr>
          </a:p>
        </p:txBody>
      </p:sp>
      <p:sp>
        <p:nvSpPr>
          <p:cNvPr id="14344" name="Прямоугольник 7"/>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7"/>
          <p:cNvSpPr txBox="1">
            <a:spLocks noChangeArrowheads="1"/>
          </p:cNvSpPr>
          <p:nvPr/>
        </p:nvSpPr>
        <p:spPr bwMode="auto">
          <a:xfrm>
            <a:off x="6929438" y="2643188"/>
            <a:ext cx="1071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A50021"/>
                </a:solidFill>
              </a:rPr>
              <a:t>Impactor</a:t>
            </a:r>
            <a:endParaRPr lang="ru-RU" sz="1400">
              <a:solidFill>
                <a:srgbClr val="A50021"/>
              </a:solidFill>
            </a:endParaRPr>
          </a:p>
        </p:txBody>
      </p:sp>
      <p:sp>
        <p:nvSpPr>
          <p:cNvPr id="15363" name="TextBox 68"/>
          <p:cNvSpPr txBox="1">
            <a:spLocks noChangeArrowheads="1"/>
          </p:cNvSpPr>
          <p:nvPr/>
        </p:nvSpPr>
        <p:spPr bwMode="auto">
          <a:xfrm>
            <a:off x="4857750" y="4357688"/>
            <a:ext cx="893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A50021"/>
                </a:solidFill>
              </a:rPr>
              <a:t>Air pump</a:t>
            </a:r>
            <a:endParaRPr lang="ru-RU" sz="1400">
              <a:solidFill>
                <a:srgbClr val="A50021"/>
              </a:solidFill>
            </a:endParaRPr>
          </a:p>
        </p:txBody>
      </p:sp>
      <p:sp>
        <p:nvSpPr>
          <p:cNvPr id="15364" name="TextBox 69"/>
          <p:cNvSpPr txBox="1">
            <a:spLocks noChangeArrowheads="1"/>
          </p:cNvSpPr>
          <p:nvPr/>
        </p:nvSpPr>
        <p:spPr bwMode="auto">
          <a:xfrm>
            <a:off x="2857500" y="23574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A50021"/>
                </a:solidFill>
              </a:rPr>
              <a:t>Valve</a:t>
            </a:r>
            <a:endParaRPr lang="ru-RU" sz="1400">
              <a:solidFill>
                <a:srgbClr val="A50021"/>
              </a:solidFill>
            </a:endParaRPr>
          </a:p>
        </p:txBody>
      </p:sp>
      <p:sp>
        <p:nvSpPr>
          <p:cNvPr id="15365" name="TextBox 70"/>
          <p:cNvSpPr txBox="1">
            <a:spLocks noChangeArrowheads="1"/>
          </p:cNvSpPr>
          <p:nvPr/>
        </p:nvSpPr>
        <p:spPr bwMode="auto">
          <a:xfrm>
            <a:off x="4071938" y="2357438"/>
            <a:ext cx="912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A50021"/>
                </a:solidFill>
              </a:rPr>
              <a:t>Chamber</a:t>
            </a:r>
            <a:endParaRPr lang="ru-RU" sz="1400">
              <a:solidFill>
                <a:srgbClr val="A50021"/>
              </a:solidFill>
            </a:endParaRPr>
          </a:p>
        </p:txBody>
      </p:sp>
      <p:sp>
        <p:nvSpPr>
          <p:cNvPr id="15366" name="TextBox 71"/>
          <p:cNvSpPr txBox="1">
            <a:spLocks noChangeArrowheads="1"/>
          </p:cNvSpPr>
          <p:nvPr/>
        </p:nvSpPr>
        <p:spPr bwMode="auto">
          <a:xfrm>
            <a:off x="4500563" y="1071563"/>
            <a:ext cx="1287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A50021"/>
                </a:solidFill>
              </a:rPr>
              <a:t>LFCM sample</a:t>
            </a:r>
            <a:endParaRPr lang="ru-RU" sz="1400">
              <a:solidFill>
                <a:srgbClr val="A50021"/>
              </a:solidFill>
            </a:endParaRPr>
          </a:p>
        </p:txBody>
      </p:sp>
      <p:sp>
        <p:nvSpPr>
          <p:cNvPr id="15367" name="TextBox 74"/>
          <p:cNvSpPr txBox="1">
            <a:spLocks noChangeArrowheads="1"/>
          </p:cNvSpPr>
          <p:nvPr/>
        </p:nvSpPr>
        <p:spPr bwMode="auto">
          <a:xfrm>
            <a:off x="1214438" y="185737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A50021"/>
                </a:solidFill>
              </a:rPr>
              <a:t>Air</a:t>
            </a:r>
            <a:endParaRPr lang="ru-RU" sz="1400">
              <a:solidFill>
                <a:srgbClr val="A50021"/>
              </a:solidFill>
            </a:endParaRPr>
          </a:p>
        </p:txBody>
      </p:sp>
      <p:sp>
        <p:nvSpPr>
          <p:cNvPr id="15368" name="TextBox 75"/>
          <p:cNvSpPr txBox="1">
            <a:spLocks noChangeArrowheads="1"/>
          </p:cNvSpPr>
          <p:nvPr/>
        </p:nvSpPr>
        <p:spPr bwMode="auto">
          <a:xfrm>
            <a:off x="1500188" y="285750"/>
            <a:ext cx="676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33CC"/>
                </a:solidFill>
              </a:rPr>
              <a:t>Assessment of the aerosols generation by the LFCM surface</a:t>
            </a:r>
            <a:endParaRPr lang="ru-RU" b="1">
              <a:solidFill>
                <a:srgbClr val="0033CC"/>
              </a:solidFill>
            </a:endParaRPr>
          </a:p>
        </p:txBody>
      </p:sp>
      <p:grpSp>
        <p:nvGrpSpPr>
          <p:cNvPr id="15369" name="Group 67"/>
          <p:cNvGrpSpPr>
            <a:grpSpLocks/>
          </p:cNvGrpSpPr>
          <p:nvPr/>
        </p:nvGrpSpPr>
        <p:grpSpPr bwMode="auto">
          <a:xfrm>
            <a:off x="2000250" y="1714500"/>
            <a:ext cx="4857750" cy="2643188"/>
            <a:chOff x="2427" y="5025"/>
            <a:chExt cx="9315" cy="5025"/>
          </a:xfrm>
        </p:grpSpPr>
        <p:grpSp>
          <p:nvGrpSpPr>
            <p:cNvPr id="15380" name="Group 68"/>
            <p:cNvGrpSpPr>
              <a:grpSpLocks/>
            </p:cNvGrpSpPr>
            <p:nvPr/>
          </p:nvGrpSpPr>
          <p:grpSpPr bwMode="auto">
            <a:xfrm>
              <a:off x="2427" y="5025"/>
              <a:ext cx="9315" cy="5025"/>
              <a:chOff x="2427" y="5025"/>
              <a:chExt cx="9315" cy="5025"/>
            </a:xfrm>
          </p:grpSpPr>
          <p:cxnSp>
            <p:nvCxnSpPr>
              <p:cNvPr id="15382" name="AutoShape 69"/>
              <p:cNvCxnSpPr>
                <a:cxnSpLocks noChangeShapeType="1"/>
              </p:cNvCxnSpPr>
              <p:nvPr/>
            </p:nvCxnSpPr>
            <p:spPr bwMode="auto">
              <a:xfrm>
                <a:off x="3370" y="5349"/>
                <a:ext cx="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383" name="AutoShape 70"/>
              <p:cNvSpPr>
                <a:spLocks noChangeArrowheads="1"/>
              </p:cNvSpPr>
              <p:nvPr/>
            </p:nvSpPr>
            <p:spPr bwMode="auto">
              <a:xfrm>
                <a:off x="4185" y="5204"/>
                <a:ext cx="1015" cy="925"/>
              </a:xfrm>
              <a:prstGeom prst="flowChartSummingJunction">
                <a:avLst/>
              </a:prstGeom>
              <a:solidFill>
                <a:srgbClr val="FFFFFF"/>
              </a:solidFill>
              <a:ln w="25400">
                <a:solidFill>
                  <a:srgbClr val="000000"/>
                </a:solidFill>
                <a:round/>
                <a:headEnd/>
                <a:tailEnd/>
              </a:ln>
            </p:spPr>
            <p:txBody>
              <a:bodyPr/>
              <a:lstStyle/>
              <a:p>
                <a:endParaRPr lang="de-DE"/>
              </a:p>
            </p:txBody>
          </p:sp>
          <p:cxnSp>
            <p:nvCxnSpPr>
              <p:cNvPr id="15384" name="AutoShape 71"/>
              <p:cNvCxnSpPr>
                <a:cxnSpLocks noChangeShapeType="1"/>
              </p:cNvCxnSpPr>
              <p:nvPr/>
            </p:nvCxnSpPr>
            <p:spPr bwMode="auto">
              <a:xfrm>
                <a:off x="3370" y="5976"/>
                <a:ext cx="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85" name="AutoShape 72"/>
              <p:cNvCxnSpPr>
                <a:cxnSpLocks noChangeShapeType="1"/>
              </p:cNvCxnSpPr>
              <p:nvPr/>
            </p:nvCxnSpPr>
            <p:spPr bwMode="auto">
              <a:xfrm>
                <a:off x="5025" y="5976"/>
                <a:ext cx="95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86" name="AutoShape 73"/>
              <p:cNvCxnSpPr>
                <a:cxnSpLocks noChangeShapeType="1"/>
              </p:cNvCxnSpPr>
              <p:nvPr/>
            </p:nvCxnSpPr>
            <p:spPr bwMode="auto">
              <a:xfrm>
                <a:off x="5025" y="5348"/>
                <a:ext cx="95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387" name="Rectangle 74"/>
              <p:cNvSpPr>
                <a:spLocks noChangeArrowheads="1"/>
              </p:cNvSpPr>
              <p:nvPr/>
            </p:nvSpPr>
            <p:spPr bwMode="auto">
              <a:xfrm>
                <a:off x="5977" y="5025"/>
                <a:ext cx="2357" cy="1256"/>
              </a:xfrm>
              <a:prstGeom prst="rect">
                <a:avLst/>
              </a:prstGeom>
              <a:solidFill>
                <a:srgbClr val="FFFFFF"/>
              </a:solidFill>
              <a:ln w="25400">
                <a:solidFill>
                  <a:srgbClr val="000000"/>
                </a:solidFill>
                <a:miter lim="800000"/>
                <a:headEnd/>
                <a:tailEnd/>
              </a:ln>
            </p:spPr>
            <p:txBody>
              <a:bodyPr/>
              <a:lstStyle/>
              <a:p>
                <a:endParaRPr lang="de-DE"/>
              </a:p>
            </p:txBody>
          </p:sp>
          <p:sp>
            <p:nvSpPr>
              <p:cNvPr id="15388" name="AutoShape 75"/>
              <p:cNvSpPr>
                <a:spLocks noChangeArrowheads="1"/>
              </p:cNvSpPr>
              <p:nvPr/>
            </p:nvSpPr>
            <p:spPr bwMode="auto">
              <a:xfrm>
                <a:off x="6857" y="5450"/>
                <a:ext cx="552" cy="461"/>
              </a:xfrm>
              <a:prstGeom prst="cube">
                <a:avLst>
                  <a:gd name="adj" fmla="val 25000"/>
                </a:avLst>
              </a:prstGeom>
              <a:gradFill rotWithShape="1">
                <a:gsLst>
                  <a:gs pos="0">
                    <a:srgbClr val="E36C0A"/>
                  </a:gs>
                  <a:gs pos="100000">
                    <a:srgbClr val="693205"/>
                  </a:gs>
                </a:gsLst>
                <a:lin ang="5400000" scaled="1"/>
              </a:gradFill>
              <a:ln w="19050">
                <a:solidFill>
                  <a:srgbClr val="000000"/>
                </a:solidFill>
                <a:miter lim="800000"/>
                <a:headEnd/>
                <a:tailEnd/>
              </a:ln>
            </p:spPr>
            <p:txBody>
              <a:bodyPr/>
              <a:lstStyle/>
              <a:p>
                <a:endParaRPr lang="de-DE"/>
              </a:p>
            </p:txBody>
          </p:sp>
          <p:sp>
            <p:nvSpPr>
              <p:cNvPr id="15389" name="AutoShape 76"/>
              <p:cNvSpPr>
                <a:spLocks noChangeArrowheads="1"/>
              </p:cNvSpPr>
              <p:nvPr/>
            </p:nvSpPr>
            <p:spPr bwMode="auto">
              <a:xfrm>
                <a:off x="8949" y="5204"/>
                <a:ext cx="1015" cy="925"/>
              </a:xfrm>
              <a:prstGeom prst="flowChartSummingJunction">
                <a:avLst/>
              </a:prstGeom>
              <a:solidFill>
                <a:srgbClr val="FFFFFF"/>
              </a:solidFill>
              <a:ln w="25400">
                <a:solidFill>
                  <a:srgbClr val="000000"/>
                </a:solidFill>
                <a:round/>
                <a:headEnd/>
                <a:tailEnd/>
              </a:ln>
            </p:spPr>
            <p:txBody>
              <a:bodyPr/>
              <a:lstStyle/>
              <a:p>
                <a:endParaRPr lang="de-DE"/>
              </a:p>
            </p:txBody>
          </p:sp>
          <p:cxnSp>
            <p:nvCxnSpPr>
              <p:cNvPr id="15390" name="AutoShape 77"/>
              <p:cNvCxnSpPr>
                <a:cxnSpLocks noChangeShapeType="1"/>
              </p:cNvCxnSpPr>
              <p:nvPr/>
            </p:nvCxnSpPr>
            <p:spPr bwMode="auto">
              <a:xfrm>
                <a:off x="8334" y="5348"/>
                <a:ext cx="76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91" name="AutoShape 78"/>
              <p:cNvCxnSpPr>
                <a:cxnSpLocks noChangeShapeType="1"/>
              </p:cNvCxnSpPr>
              <p:nvPr/>
            </p:nvCxnSpPr>
            <p:spPr bwMode="auto">
              <a:xfrm>
                <a:off x="8362" y="5976"/>
                <a:ext cx="76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92" name="AutoShape 79"/>
              <p:cNvCxnSpPr>
                <a:cxnSpLocks noChangeShapeType="1"/>
              </p:cNvCxnSpPr>
              <p:nvPr/>
            </p:nvCxnSpPr>
            <p:spPr bwMode="auto">
              <a:xfrm>
                <a:off x="9824" y="5348"/>
                <a:ext cx="166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93" name="AutoShape 80"/>
              <p:cNvCxnSpPr>
                <a:cxnSpLocks noChangeShapeType="1"/>
              </p:cNvCxnSpPr>
              <p:nvPr/>
            </p:nvCxnSpPr>
            <p:spPr bwMode="auto">
              <a:xfrm>
                <a:off x="9824" y="5976"/>
                <a:ext cx="107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94" name="AutoShape 81"/>
              <p:cNvCxnSpPr>
                <a:cxnSpLocks noChangeShapeType="1"/>
              </p:cNvCxnSpPr>
              <p:nvPr/>
            </p:nvCxnSpPr>
            <p:spPr bwMode="auto">
              <a:xfrm>
                <a:off x="11491" y="5348"/>
                <a:ext cx="0" cy="14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95" name="AutoShape 82"/>
              <p:cNvCxnSpPr>
                <a:cxnSpLocks noChangeShapeType="1"/>
              </p:cNvCxnSpPr>
              <p:nvPr/>
            </p:nvCxnSpPr>
            <p:spPr bwMode="auto">
              <a:xfrm>
                <a:off x="10902" y="5976"/>
                <a:ext cx="0" cy="80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396" name="Rectangle 83"/>
              <p:cNvSpPr>
                <a:spLocks noChangeArrowheads="1"/>
              </p:cNvSpPr>
              <p:nvPr/>
            </p:nvSpPr>
            <p:spPr bwMode="auto">
              <a:xfrm>
                <a:off x="10639" y="6783"/>
                <a:ext cx="1103" cy="1345"/>
              </a:xfrm>
              <a:prstGeom prst="rect">
                <a:avLst/>
              </a:prstGeom>
              <a:solidFill>
                <a:srgbClr val="FFFFFF"/>
              </a:solidFill>
              <a:ln w="25400">
                <a:solidFill>
                  <a:srgbClr val="000000"/>
                </a:solidFill>
                <a:miter lim="800000"/>
                <a:headEnd/>
                <a:tailEnd/>
              </a:ln>
            </p:spPr>
            <p:txBody>
              <a:bodyPr/>
              <a:lstStyle/>
              <a:p>
                <a:endParaRPr lang="de-DE"/>
              </a:p>
            </p:txBody>
          </p:sp>
          <p:cxnSp>
            <p:nvCxnSpPr>
              <p:cNvPr id="15397" name="AutoShape 84"/>
              <p:cNvCxnSpPr>
                <a:cxnSpLocks noChangeShapeType="1"/>
              </p:cNvCxnSpPr>
              <p:nvPr/>
            </p:nvCxnSpPr>
            <p:spPr bwMode="auto">
              <a:xfrm>
                <a:off x="10639" y="7052"/>
                <a:ext cx="1103"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5398" name="AutoShape 85"/>
              <p:cNvCxnSpPr>
                <a:cxnSpLocks noChangeShapeType="1"/>
              </p:cNvCxnSpPr>
              <p:nvPr/>
            </p:nvCxnSpPr>
            <p:spPr bwMode="auto">
              <a:xfrm>
                <a:off x="10639" y="7257"/>
                <a:ext cx="1103"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5399" name="AutoShape 86"/>
              <p:cNvCxnSpPr>
                <a:cxnSpLocks noChangeShapeType="1"/>
              </p:cNvCxnSpPr>
              <p:nvPr/>
            </p:nvCxnSpPr>
            <p:spPr bwMode="auto">
              <a:xfrm>
                <a:off x="10639" y="7462"/>
                <a:ext cx="1103"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5400" name="AutoShape 87"/>
              <p:cNvCxnSpPr>
                <a:cxnSpLocks noChangeShapeType="1"/>
              </p:cNvCxnSpPr>
              <p:nvPr/>
            </p:nvCxnSpPr>
            <p:spPr bwMode="auto">
              <a:xfrm>
                <a:off x="10639" y="7667"/>
                <a:ext cx="1103"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5401" name="AutoShape 88"/>
              <p:cNvCxnSpPr>
                <a:cxnSpLocks noChangeShapeType="1"/>
              </p:cNvCxnSpPr>
              <p:nvPr/>
            </p:nvCxnSpPr>
            <p:spPr bwMode="auto">
              <a:xfrm>
                <a:off x="10639" y="7910"/>
                <a:ext cx="1103"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15402" name="Oval 89"/>
              <p:cNvSpPr>
                <a:spLocks noChangeArrowheads="1"/>
              </p:cNvSpPr>
              <p:nvPr/>
            </p:nvSpPr>
            <p:spPr bwMode="auto">
              <a:xfrm>
                <a:off x="3250" y="5348"/>
                <a:ext cx="120" cy="628"/>
              </a:xfrm>
              <a:prstGeom prst="ellipse">
                <a:avLst/>
              </a:prstGeom>
              <a:solidFill>
                <a:srgbClr val="FFFFFF"/>
              </a:solidFill>
              <a:ln w="9525">
                <a:solidFill>
                  <a:srgbClr val="000000"/>
                </a:solidFill>
                <a:round/>
                <a:headEnd/>
                <a:tailEnd/>
              </a:ln>
            </p:spPr>
            <p:txBody>
              <a:bodyPr/>
              <a:lstStyle/>
              <a:p>
                <a:endParaRPr lang="de-DE"/>
              </a:p>
            </p:txBody>
          </p:sp>
          <p:cxnSp>
            <p:nvCxnSpPr>
              <p:cNvPr id="15403" name="AutoShape 90"/>
              <p:cNvCxnSpPr>
                <a:cxnSpLocks noChangeShapeType="1"/>
              </p:cNvCxnSpPr>
              <p:nvPr/>
            </p:nvCxnSpPr>
            <p:spPr bwMode="auto">
              <a:xfrm>
                <a:off x="10902" y="8128"/>
                <a:ext cx="0" cy="80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404" name="AutoShape 91"/>
              <p:cNvCxnSpPr>
                <a:cxnSpLocks noChangeShapeType="1"/>
              </p:cNvCxnSpPr>
              <p:nvPr/>
            </p:nvCxnSpPr>
            <p:spPr bwMode="auto">
              <a:xfrm>
                <a:off x="11491" y="8128"/>
                <a:ext cx="0" cy="14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405" name="AutoShape 92"/>
              <p:cNvCxnSpPr>
                <a:cxnSpLocks noChangeShapeType="1"/>
              </p:cNvCxnSpPr>
              <p:nvPr/>
            </p:nvCxnSpPr>
            <p:spPr bwMode="auto">
              <a:xfrm>
                <a:off x="9824" y="8935"/>
                <a:ext cx="107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406" name="AutoShape 93"/>
              <p:cNvCxnSpPr>
                <a:cxnSpLocks noChangeShapeType="1"/>
              </p:cNvCxnSpPr>
              <p:nvPr/>
            </p:nvCxnSpPr>
            <p:spPr bwMode="auto">
              <a:xfrm>
                <a:off x="9824" y="9563"/>
                <a:ext cx="166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407" name="Rectangle 94"/>
              <p:cNvSpPr>
                <a:spLocks noChangeArrowheads="1"/>
              </p:cNvSpPr>
              <p:nvPr/>
            </p:nvSpPr>
            <p:spPr bwMode="auto">
              <a:xfrm>
                <a:off x="8362" y="8487"/>
                <a:ext cx="1442" cy="1563"/>
              </a:xfrm>
              <a:prstGeom prst="rect">
                <a:avLst/>
              </a:prstGeom>
              <a:solidFill>
                <a:srgbClr val="FFFFFF"/>
              </a:solidFill>
              <a:ln w="25400">
                <a:solidFill>
                  <a:srgbClr val="000000"/>
                </a:solidFill>
                <a:miter lim="800000"/>
                <a:headEnd/>
                <a:tailEnd/>
              </a:ln>
            </p:spPr>
            <p:txBody>
              <a:bodyPr/>
              <a:lstStyle/>
              <a:p>
                <a:endParaRPr lang="de-DE"/>
              </a:p>
            </p:txBody>
          </p:sp>
          <p:cxnSp>
            <p:nvCxnSpPr>
              <p:cNvPr id="15408" name="AutoShape 95"/>
              <p:cNvCxnSpPr>
                <a:cxnSpLocks noChangeShapeType="1"/>
              </p:cNvCxnSpPr>
              <p:nvPr/>
            </p:nvCxnSpPr>
            <p:spPr bwMode="auto">
              <a:xfrm>
                <a:off x="7409" y="9563"/>
                <a:ext cx="9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409" name="AutoShape 96"/>
              <p:cNvCxnSpPr>
                <a:cxnSpLocks noChangeShapeType="1"/>
              </p:cNvCxnSpPr>
              <p:nvPr/>
            </p:nvCxnSpPr>
            <p:spPr bwMode="auto">
              <a:xfrm>
                <a:off x="7382" y="8935"/>
                <a:ext cx="95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410" name="Oval 97"/>
              <p:cNvSpPr>
                <a:spLocks noChangeArrowheads="1"/>
              </p:cNvSpPr>
              <p:nvPr/>
            </p:nvSpPr>
            <p:spPr bwMode="auto">
              <a:xfrm>
                <a:off x="7262" y="8935"/>
                <a:ext cx="120" cy="628"/>
              </a:xfrm>
              <a:prstGeom prst="ellipse">
                <a:avLst/>
              </a:prstGeom>
              <a:solidFill>
                <a:srgbClr val="FFFFFF"/>
              </a:solidFill>
              <a:ln w="9525">
                <a:solidFill>
                  <a:srgbClr val="000000"/>
                </a:solidFill>
                <a:round/>
                <a:headEnd/>
                <a:tailEnd/>
              </a:ln>
            </p:spPr>
            <p:txBody>
              <a:bodyPr/>
              <a:lstStyle/>
              <a:p>
                <a:endParaRPr lang="de-DE"/>
              </a:p>
            </p:txBody>
          </p:sp>
          <p:sp>
            <p:nvSpPr>
              <p:cNvPr id="15411" name="AutoShape 98"/>
              <p:cNvSpPr>
                <a:spLocks noChangeArrowheads="1"/>
              </p:cNvSpPr>
              <p:nvPr/>
            </p:nvSpPr>
            <p:spPr bwMode="auto">
              <a:xfrm>
                <a:off x="2427" y="5450"/>
                <a:ext cx="646" cy="385"/>
              </a:xfrm>
              <a:prstGeom prst="rightArrow">
                <a:avLst>
                  <a:gd name="adj1" fmla="val 50000"/>
                  <a:gd name="adj2" fmla="val 41948"/>
                </a:avLst>
              </a:prstGeom>
              <a:gradFill rotWithShape="1">
                <a:gsLst>
                  <a:gs pos="0">
                    <a:srgbClr val="8DB3E2"/>
                  </a:gs>
                  <a:gs pos="100000">
                    <a:srgbClr val="FFFFFF"/>
                  </a:gs>
                </a:gsLst>
                <a:lin ang="5400000" scaled="1"/>
              </a:gradFill>
              <a:ln w="9525">
                <a:solidFill>
                  <a:srgbClr val="000000"/>
                </a:solidFill>
                <a:miter lim="800000"/>
                <a:headEnd/>
                <a:tailEnd/>
              </a:ln>
            </p:spPr>
            <p:txBody>
              <a:bodyPr/>
              <a:lstStyle/>
              <a:p>
                <a:endParaRPr lang="de-DE"/>
              </a:p>
            </p:txBody>
          </p:sp>
          <p:sp>
            <p:nvSpPr>
              <p:cNvPr id="15412" name="AutoShape 99"/>
              <p:cNvSpPr>
                <a:spLocks noChangeArrowheads="1"/>
              </p:cNvSpPr>
              <p:nvPr/>
            </p:nvSpPr>
            <p:spPr bwMode="auto">
              <a:xfrm rot="10800000">
                <a:off x="6445" y="9051"/>
                <a:ext cx="646" cy="384"/>
              </a:xfrm>
              <a:prstGeom prst="rightArrow">
                <a:avLst>
                  <a:gd name="adj1" fmla="val 50000"/>
                  <a:gd name="adj2" fmla="val 42057"/>
                </a:avLst>
              </a:prstGeom>
              <a:gradFill rotWithShape="1">
                <a:gsLst>
                  <a:gs pos="0">
                    <a:srgbClr val="8DB3E2"/>
                  </a:gs>
                  <a:gs pos="100000">
                    <a:srgbClr val="FFFFFF"/>
                  </a:gs>
                </a:gsLst>
                <a:lin ang="5400000" scaled="1"/>
              </a:gradFill>
              <a:ln w="9525">
                <a:solidFill>
                  <a:srgbClr val="000000"/>
                </a:solidFill>
                <a:miter lim="800000"/>
                <a:headEnd/>
                <a:tailEnd/>
              </a:ln>
            </p:spPr>
            <p:txBody>
              <a:bodyPr/>
              <a:lstStyle/>
              <a:p>
                <a:endParaRPr lang="de-DE"/>
              </a:p>
            </p:txBody>
          </p:sp>
          <p:sp>
            <p:nvSpPr>
              <p:cNvPr id="15413" name="AutoShape 100"/>
              <p:cNvSpPr>
                <a:spLocks noChangeArrowheads="1"/>
              </p:cNvSpPr>
              <p:nvPr/>
            </p:nvSpPr>
            <p:spPr bwMode="auto">
              <a:xfrm>
                <a:off x="8758" y="8820"/>
                <a:ext cx="602" cy="820"/>
              </a:xfrm>
              <a:prstGeom prst="flowChartCollate">
                <a:avLst/>
              </a:prstGeom>
              <a:solidFill>
                <a:srgbClr val="FFFFFF"/>
              </a:solidFill>
              <a:ln w="9525">
                <a:solidFill>
                  <a:srgbClr val="000000"/>
                </a:solidFill>
                <a:miter lim="800000"/>
                <a:headEnd/>
                <a:tailEnd/>
              </a:ln>
            </p:spPr>
            <p:txBody>
              <a:bodyPr/>
              <a:lstStyle/>
              <a:p>
                <a:endParaRPr lang="de-DE"/>
              </a:p>
            </p:txBody>
          </p:sp>
        </p:grpSp>
        <p:sp>
          <p:nvSpPr>
            <p:cNvPr id="15381" name="Rectangle 101"/>
            <p:cNvSpPr>
              <a:spLocks noChangeArrowheads="1"/>
            </p:cNvSpPr>
            <p:nvPr/>
          </p:nvSpPr>
          <p:spPr bwMode="auto">
            <a:xfrm>
              <a:off x="10639" y="7910"/>
              <a:ext cx="1103" cy="143"/>
            </a:xfrm>
            <a:prstGeom prst="rect">
              <a:avLst/>
            </a:prstGeom>
            <a:solidFill>
              <a:srgbClr val="BFBFBF"/>
            </a:solidFill>
            <a:ln w="9525">
              <a:solidFill>
                <a:srgbClr val="000000"/>
              </a:solidFill>
              <a:miter lim="800000"/>
              <a:headEnd/>
              <a:tailEnd/>
            </a:ln>
          </p:spPr>
          <p:txBody>
            <a:bodyPr/>
            <a:lstStyle/>
            <a:p>
              <a:endParaRPr lang="de-DE"/>
            </a:p>
          </p:txBody>
        </p:sp>
      </p:grpSp>
      <p:cxnSp>
        <p:nvCxnSpPr>
          <p:cNvPr id="74" name="Прямая со стрелкой 73"/>
          <p:cNvCxnSpPr/>
          <p:nvPr/>
        </p:nvCxnSpPr>
        <p:spPr>
          <a:xfrm rot="5400000">
            <a:off x="4468019" y="1461294"/>
            <a:ext cx="509587" cy="301625"/>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5371" name="TextBox 112"/>
          <p:cNvSpPr txBox="1">
            <a:spLocks noChangeArrowheads="1"/>
          </p:cNvSpPr>
          <p:nvPr/>
        </p:nvSpPr>
        <p:spPr bwMode="auto">
          <a:xfrm>
            <a:off x="7000875" y="31432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A50021"/>
                </a:solidFill>
              </a:rPr>
              <a:t>Filter</a:t>
            </a:r>
            <a:endParaRPr lang="ru-RU" sz="1400">
              <a:solidFill>
                <a:srgbClr val="A50021"/>
              </a:solidFill>
            </a:endParaRPr>
          </a:p>
        </p:txBody>
      </p:sp>
      <p:sp>
        <p:nvSpPr>
          <p:cNvPr id="15372" name="Text Box 48"/>
          <p:cNvSpPr txBox="1">
            <a:spLocks noChangeArrowheads="1"/>
          </p:cNvSpPr>
          <p:nvPr/>
        </p:nvSpPr>
        <p:spPr bwMode="auto">
          <a:xfrm>
            <a:off x="6227763" y="5157788"/>
            <a:ext cx="2390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Scheme of the experiment</a:t>
            </a:r>
            <a:endParaRPr lang="ru-RU" sz="1400" b="1"/>
          </a:p>
        </p:txBody>
      </p:sp>
      <p:grpSp>
        <p:nvGrpSpPr>
          <p:cNvPr id="15373" name="Group 56"/>
          <p:cNvGrpSpPr>
            <a:grpSpLocks/>
          </p:cNvGrpSpPr>
          <p:nvPr/>
        </p:nvGrpSpPr>
        <p:grpSpPr bwMode="auto">
          <a:xfrm>
            <a:off x="500063" y="4357688"/>
            <a:ext cx="4319587" cy="1943100"/>
            <a:chOff x="204" y="2750"/>
            <a:chExt cx="2721" cy="1224"/>
          </a:xfrm>
        </p:grpSpPr>
        <p:sp>
          <p:nvSpPr>
            <p:cNvPr id="15377" name="Rectangle 55"/>
            <p:cNvSpPr>
              <a:spLocks noChangeArrowheads="1"/>
            </p:cNvSpPr>
            <p:nvPr/>
          </p:nvSpPr>
          <p:spPr bwMode="auto">
            <a:xfrm>
              <a:off x="204" y="2750"/>
              <a:ext cx="2676" cy="1224"/>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5378" name="Text Box 49"/>
            <p:cNvSpPr txBox="1">
              <a:spLocks noChangeArrowheads="1"/>
            </p:cNvSpPr>
            <p:nvPr/>
          </p:nvSpPr>
          <p:spPr bwMode="auto">
            <a:xfrm>
              <a:off x="204" y="3521"/>
              <a:ext cx="272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CC3300"/>
                  </a:solidFill>
                </a:rPr>
                <a:t>Aerosol samples will be also analyzed by means of the neutron-activation methods coupled with the radiography of the fission fragments</a:t>
              </a:r>
              <a:endParaRPr lang="ru-RU" sz="1200" b="1">
                <a:solidFill>
                  <a:srgbClr val="CC3300"/>
                </a:solidFill>
              </a:endParaRPr>
            </a:p>
          </p:txBody>
        </p:sp>
        <p:pic>
          <p:nvPicPr>
            <p:cNvPr id="15379" name="Picture 4" descr="trek"/>
            <p:cNvPicPr>
              <a:picLocks noChangeAspect="1" noChangeArrowheads="1"/>
            </p:cNvPicPr>
            <p:nvPr/>
          </p:nvPicPr>
          <p:blipFill>
            <a:blip r:embed="rId2">
              <a:extLst>
                <a:ext uri="{28A0092B-C50C-407E-A947-70E740481C1C}">
                  <a14:useLocalDpi xmlns:a14="http://schemas.microsoft.com/office/drawing/2010/main" val="0"/>
                </a:ext>
              </a:extLst>
            </a:blip>
            <a:srcRect l="606" t="5109" r="1668" b="6662"/>
            <a:stretch>
              <a:fillRect/>
            </a:stretch>
          </p:blipFill>
          <p:spPr bwMode="auto">
            <a:xfrm>
              <a:off x="295" y="2795"/>
              <a:ext cx="2359"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sp>
        <p:nvSpPr>
          <p:cNvPr id="15374" name="Rectangle 52"/>
          <p:cNvSpPr>
            <a:spLocks noChangeArrowheads="1"/>
          </p:cNvSpPr>
          <p:nvPr/>
        </p:nvSpPr>
        <p:spPr bwMode="auto">
          <a:xfrm>
            <a:off x="1042988" y="2924175"/>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Air from the chamber is periodically pumped through the impactor and filter</a:t>
            </a:r>
            <a:endParaRPr lang="ru-RU" sz="1400"/>
          </a:p>
        </p:txBody>
      </p:sp>
      <p:sp>
        <p:nvSpPr>
          <p:cNvPr id="15375" name="Номер слайда 51"/>
          <p:cNvSpPr>
            <a:spLocks noGrp="1"/>
          </p:cNvSpPr>
          <p:nvPr>
            <p:ph type="sldNum" sz="quarter" idx="12"/>
          </p:nvPr>
        </p:nvSpPr>
        <p:spPr>
          <a:xfrm>
            <a:off x="8501063" y="6357938"/>
            <a:ext cx="442912" cy="32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8F016-1839-4728-BC30-C0A6E9846435}" type="slidenum">
              <a:rPr lang="ru-RU" b="1" smtClean="0">
                <a:solidFill>
                  <a:srgbClr val="339933"/>
                </a:solidFill>
              </a:rPr>
              <a:pPr eaLnBrk="1" hangingPunct="1"/>
              <a:t>14</a:t>
            </a:fld>
            <a:endParaRPr lang="ru-RU" b="1" smtClean="0">
              <a:solidFill>
                <a:srgbClr val="339933"/>
              </a:solidFill>
            </a:endParaRPr>
          </a:p>
        </p:txBody>
      </p:sp>
      <p:sp>
        <p:nvSpPr>
          <p:cNvPr id="15376" name="Прямоугольник 52"/>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714375" y="142875"/>
            <a:ext cx="8174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33CC"/>
                </a:solidFill>
              </a:rPr>
              <a:t>Assessment of destruction rates of the various FCM types in the simulated Shelter water</a:t>
            </a:r>
            <a:endParaRPr lang="ru-RU">
              <a:solidFill>
                <a:srgbClr val="0033CC"/>
              </a:solidFill>
            </a:endParaRPr>
          </a:p>
        </p:txBody>
      </p:sp>
      <p:graphicFrame>
        <p:nvGraphicFramePr>
          <p:cNvPr id="16415" name="Group 31"/>
          <p:cNvGraphicFramePr>
            <a:graphicFrameLocks noGrp="1"/>
          </p:cNvGraphicFramePr>
          <p:nvPr/>
        </p:nvGraphicFramePr>
        <p:xfrm>
          <a:off x="5580063" y="908050"/>
          <a:ext cx="2159000" cy="1285875"/>
        </p:xfrm>
        <a:graphic>
          <a:graphicData uri="http://schemas.openxmlformats.org/drawingml/2006/table">
            <a:tbl>
              <a:tblPr/>
              <a:tblGrid>
                <a:gridCol w="822325"/>
                <a:gridCol w="1336675"/>
              </a:tblGrid>
              <a:tr h="45692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C3300"/>
                          </a:solidFill>
                          <a:effectLst/>
                          <a:latin typeface="Arial" charset="0"/>
                          <a:cs typeface="Times New Roman" pitchFamily="18" charset="0"/>
                        </a:rPr>
                        <a:t>Reagent</a:t>
                      </a:r>
                      <a:endParaRPr kumimoji="0" lang="ru-RU" sz="1200" b="0" i="0" u="none" strike="noStrike" cap="none" normalizeH="0" baseline="0" smtClean="0">
                        <a:ln>
                          <a:noFill/>
                        </a:ln>
                        <a:solidFill>
                          <a:srgbClr val="CC3300"/>
                        </a:solidFill>
                        <a:effectLst/>
                        <a:latin typeface="Arial" charset="0"/>
                      </a:endParaRPr>
                    </a:p>
                  </a:txBody>
                  <a:tcPr marL="90000" marR="90000" marT="46772" marB="467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C3300"/>
                          </a:solidFill>
                          <a:effectLst/>
                          <a:latin typeface="Arial" charset="0"/>
                          <a:cs typeface="Times New Roman" pitchFamily="18" charset="0"/>
                        </a:rPr>
                        <a:t>Concentration</a:t>
                      </a:r>
                      <a:r>
                        <a:rPr kumimoji="0" lang="ru-RU" sz="1200" b="0" i="0" u="none" strike="noStrike" cap="none" normalizeH="0" baseline="0" smtClean="0">
                          <a:ln>
                            <a:noFill/>
                          </a:ln>
                          <a:solidFill>
                            <a:srgbClr val="CC3300"/>
                          </a:solidFill>
                          <a:effectLst/>
                          <a:latin typeface="Arial" charset="0"/>
                          <a:cs typeface="Times New Roman" pitchFamily="18" charset="0"/>
                        </a:rPr>
                        <a:t> </a:t>
                      </a:r>
                      <a:r>
                        <a:rPr kumimoji="0" lang="en-US" sz="1200" b="0" i="0" u="none" strike="noStrike" cap="none" normalizeH="0" baseline="0" smtClean="0">
                          <a:ln>
                            <a:noFill/>
                          </a:ln>
                          <a:solidFill>
                            <a:srgbClr val="CC3300"/>
                          </a:solidFill>
                          <a:effectLst/>
                          <a:latin typeface="Arial" charset="0"/>
                        </a:rPr>
                        <a:t>mg</a:t>
                      </a:r>
                      <a:r>
                        <a:rPr kumimoji="0" lang="ru-RU" sz="1200" b="0" i="0" u="none" strike="noStrike" cap="none" normalizeH="0" baseline="0" smtClean="0">
                          <a:ln>
                            <a:noFill/>
                          </a:ln>
                          <a:solidFill>
                            <a:srgbClr val="CC3300"/>
                          </a:solidFill>
                          <a:effectLst/>
                          <a:latin typeface="Arial" charset="0"/>
                        </a:rPr>
                        <a:t>/</a:t>
                      </a:r>
                      <a:r>
                        <a:rPr kumimoji="0" lang="en-US" sz="1200" b="0" i="0" u="none" strike="noStrike" cap="none" normalizeH="0" baseline="0" smtClean="0">
                          <a:ln>
                            <a:noFill/>
                          </a:ln>
                          <a:solidFill>
                            <a:srgbClr val="CC3300"/>
                          </a:solidFill>
                          <a:effectLst/>
                          <a:latin typeface="Arial" charset="0"/>
                        </a:rPr>
                        <a:t>L</a:t>
                      </a:r>
                      <a:endParaRPr kumimoji="0" lang="ru-RU" sz="1200" b="0" i="0" u="none" strike="noStrike" cap="none" normalizeH="0" baseline="0" smtClean="0">
                        <a:ln>
                          <a:noFill/>
                        </a:ln>
                        <a:solidFill>
                          <a:srgbClr val="CC3300"/>
                        </a:solidFill>
                        <a:effectLst/>
                        <a:latin typeface="Arial" charset="0"/>
                      </a:endParaRP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C3300"/>
                          </a:solidFill>
                          <a:effectLst/>
                          <a:latin typeface="Arial" charset="0"/>
                          <a:cs typeface="Times New Roman" pitchFamily="18" charset="0"/>
                        </a:rPr>
                        <a:t>Na</a:t>
                      </a:r>
                      <a:r>
                        <a:rPr kumimoji="0" lang="en-US" sz="1200" b="0" i="0" u="none" strike="noStrike" cap="none" normalizeH="0" baseline="-30000" smtClean="0">
                          <a:ln>
                            <a:noFill/>
                          </a:ln>
                          <a:solidFill>
                            <a:srgbClr val="CC3300"/>
                          </a:solidFill>
                          <a:effectLst/>
                          <a:latin typeface="Arial" charset="0"/>
                          <a:cs typeface="Times New Roman" pitchFamily="18" charset="0"/>
                        </a:rPr>
                        <a:t>2</a:t>
                      </a:r>
                      <a:r>
                        <a:rPr kumimoji="0" lang="en-US" sz="1200" b="0" i="0" u="none" strike="noStrike" cap="none" normalizeH="0" baseline="0" smtClean="0">
                          <a:ln>
                            <a:noFill/>
                          </a:ln>
                          <a:solidFill>
                            <a:srgbClr val="CC3300"/>
                          </a:solidFill>
                          <a:effectLst/>
                          <a:latin typeface="Arial" charset="0"/>
                          <a:cs typeface="Times New Roman" pitchFamily="18" charset="0"/>
                        </a:rPr>
                        <a:t>CO</a:t>
                      </a:r>
                      <a:r>
                        <a:rPr kumimoji="0" lang="ru-RU" sz="1200" b="0" i="0" u="none" strike="noStrike" cap="none" normalizeH="0" baseline="-30000" smtClean="0">
                          <a:ln>
                            <a:noFill/>
                          </a:ln>
                          <a:solidFill>
                            <a:srgbClr val="CC3300"/>
                          </a:solidFill>
                          <a:effectLst/>
                          <a:latin typeface="Arial" charset="0"/>
                          <a:cs typeface="Times New Roman" pitchFamily="18" charset="0"/>
                        </a:rPr>
                        <a:t>3</a:t>
                      </a:r>
                      <a:endParaRPr kumimoji="0" lang="ru-RU" sz="1200" b="0" i="0" u="none" strike="noStrike" cap="none" normalizeH="0" baseline="0" smtClean="0">
                        <a:ln>
                          <a:noFill/>
                        </a:ln>
                        <a:solidFill>
                          <a:srgbClr val="CC3300"/>
                        </a:solidFill>
                        <a:effectLst/>
                        <a:latin typeface="Arial" charset="0"/>
                      </a:endParaRPr>
                    </a:p>
                  </a:txBody>
                  <a:tcPr marL="90000" marR="90000" marT="46772" marB="467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C3300"/>
                          </a:solidFill>
                          <a:effectLst/>
                          <a:latin typeface="Arial" charset="0"/>
                          <a:cs typeface="Times New Roman" pitchFamily="18" charset="0"/>
                        </a:rPr>
                        <a:t>100</a:t>
                      </a:r>
                      <a:endParaRPr kumimoji="0" lang="en-US" sz="1200" b="0" i="0" u="none" strike="noStrike" cap="none" normalizeH="0" baseline="0" smtClean="0">
                        <a:ln>
                          <a:noFill/>
                        </a:ln>
                        <a:solidFill>
                          <a:srgbClr val="CC3300"/>
                        </a:solidFill>
                        <a:effectLst/>
                        <a:latin typeface="Arial" charset="0"/>
                      </a:endParaRPr>
                    </a:p>
                  </a:txBody>
                  <a:tcPr marL="90000" marR="90000" marT="46772" marB="467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C3300"/>
                          </a:solidFill>
                          <a:effectLst/>
                          <a:latin typeface="Arial" charset="0"/>
                          <a:cs typeface="Times New Roman" pitchFamily="18" charset="0"/>
                        </a:rPr>
                        <a:t>NaHCO</a:t>
                      </a:r>
                      <a:r>
                        <a:rPr kumimoji="0" lang="ru-RU" sz="1200" b="0" i="0" u="none" strike="noStrike" cap="none" normalizeH="0" baseline="-30000" smtClean="0">
                          <a:ln>
                            <a:noFill/>
                          </a:ln>
                          <a:solidFill>
                            <a:srgbClr val="CC3300"/>
                          </a:solidFill>
                          <a:effectLst/>
                          <a:latin typeface="Arial" charset="0"/>
                          <a:cs typeface="Times New Roman" pitchFamily="18" charset="0"/>
                        </a:rPr>
                        <a:t>3</a:t>
                      </a:r>
                      <a:endParaRPr kumimoji="0" lang="ru-RU" sz="1200" b="0" i="0" u="none" strike="noStrike" cap="none" normalizeH="0" baseline="0" smtClean="0">
                        <a:ln>
                          <a:noFill/>
                        </a:ln>
                        <a:solidFill>
                          <a:srgbClr val="CC3300"/>
                        </a:solidFill>
                        <a:effectLst/>
                        <a:latin typeface="Arial" charset="0"/>
                      </a:endParaRPr>
                    </a:p>
                  </a:txBody>
                  <a:tcPr marL="90000" marR="90000" marT="46772" marB="467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C3300"/>
                          </a:solidFill>
                          <a:effectLst/>
                          <a:latin typeface="Arial" charset="0"/>
                          <a:cs typeface="Times New Roman" pitchFamily="18" charset="0"/>
                        </a:rPr>
                        <a:t>500</a:t>
                      </a:r>
                      <a:endParaRPr kumimoji="0" lang="en-US" sz="1200" b="0" i="0" u="none" strike="noStrike" cap="none" normalizeH="0" baseline="0" smtClean="0">
                        <a:ln>
                          <a:noFill/>
                        </a:ln>
                        <a:solidFill>
                          <a:srgbClr val="CC3300"/>
                        </a:solidFill>
                        <a:effectLst/>
                        <a:latin typeface="Arial" charset="0"/>
                      </a:endParaRPr>
                    </a:p>
                  </a:txBody>
                  <a:tcPr marL="90000" marR="90000" marT="46772" marB="467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C3300"/>
                          </a:solidFill>
                          <a:effectLst/>
                          <a:latin typeface="Arial" charset="0"/>
                          <a:cs typeface="Times New Roman" pitchFamily="18" charset="0"/>
                        </a:rPr>
                        <a:t>Na</a:t>
                      </a:r>
                      <a:r>
                        <a:rPr kumimoji="0" lang="ru-RU" sz="1200" b="0" i="0" u="none" strike="noStrike" cap="none" normalizeH="0" baseline="-30000" smtClean="0">
                          <a:ln>
                            <a:noFill/>
                          </a:ln>
                          <a:solidFill>
                            <a:srgbClr val="CC3300"/>
                          </a:solidFill>
                          <a:effectLst/>
                          <a:latin typeface="Arial" charset="0"/>
                          <a:cs typeface="Times New Roman" pitchFamily="18" charset="0"/>
                        </a:rPr>
                        <a:t>2</a:t>
                      </a:r>
                      <a:r>
                        <a:rPr kumimoji="0" lang="en-US" sz="1200" b="0" i="0" u="none" strike="noStrike" cap="none" normalizeH="0" baseline="0" smtClean="0">
                          <a:ln>
                            <a:noFill/>
                          </a:ln>
                          <a:solidFill>
                            <a:srgbClr val="CC3300"/>
                          </a:solidFill>
                          <a:effectLst/>
                          <a:latin typeface="Arial" charset="0"/>
                          <a:cs typeface="Times New Roman" pitchFamily="18" charset="0"/>
                        </a:rPr>
                        <a:t>HPO</a:t>
                      </a:r>
                      <a:r>
                        <a:rPr kumimoji="0" lang="en-US" sz="1200" b="0" i="0" u="none" strike="noStrike" cap="none" normalizeH="0" baseline="-30000" smtClean="0">
                          <a:ln>
                            <a:noFill/>
                          </a:ln>
                          <a:solidFill>
                            <a:srgbClr val="CC3300"/>
                          </a:solidFill>
                          <a:effectLst/>
                          <a:latin typeface="Arial" charset="0"/>
                          <a:cs typeface="Times New Roman" pitchFamily="18" charset="0"/>
                        </a:rPr>
                        <a:t>4</a:t>
                      </a:r>
                      <a:endParaRPr kumimoji="0" lang="en-US" sz="1200" b="0" i="0" u="none" strike="noStrike" cap="none" normalizeH="0" baseline="0" smtClean="0">
                        <a:ln>
                          <a:noFill/>
                        </a:ln>
                        <a:solidFill>
                          <a:srgbClr val="CC3300"/>
                        </a:solidFill>
                        <a:effectLst/>
                        <a:latin typeface="Arial" charset="0"/>
                      </a:endParaRPr>
                    </a:p>
                  </a:txBody>
                  <a:tcPr marL="90000" marR="90000" marT="46772" marB="467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CC3300"/>
                          </a:solidFill>
                          <a:effectLst/>
                          <a:latin typeface="Arial" charset="0"/>
                          <a:cs typeface="Times New Roman" pitchFamily="18" charset="0"/>
                        </a:rPr>
                        <a:t>3,0</a:t>
                      </a:r>
                      <a:endParaRPr kumimoji="0" lang="ru-RU" sz="1200" b="0" i="0" u="none" strike="noStrike" cap="none" normalizeH="0" baseline="0" smtClean="0">
                        <a:ln>
                          <a:noFill/>
                        </a:ln>
                        <a:solidFill>
                          <a:srgbClr val="CC3300"/>
                        </a:solidFill>
                        <a:effectLst/>
                        <a:latin typeface="Arial" charset="0"/>
                      </a:endParaRPr>
                    </a:p>
                  </a:txBody>
                  <a:tcPr marL="90000" marR="90000" marT="46772" marB="467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04" name="Rectangle 69"/>
          <p:cNvSpPr>
            <a:spLocks noChangeArrowheads="1"/>
          </p:cNvSpPr>
          <p:nvPr/>
        </p:nvSpPr>
        <p:spPr bwMode="auto">
          <a:xfrm>
            <a:off x="468313" y="908050"/>
            <a:ext cx="4103687"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eaLnBrk="0" hangingPunct="0">
              <a:lnSpc>
                <a:spcPct val="120000"/>
              </a:lnSpc>
            </a:pPr>
            <a:r>
              <a:rPr lang="en-US" altLang="ja-JP" sz="1200">
                <a:solidFill>
                  <a:srgbClr val="CC3300"/>
                </a:solidFill>
                <a:ea typeface="ＭＳ Ｐゴシック" charset="-128"/>
              </a:rPr>
              <a:t>As the simulated water we prepared the water solution containing carbonate, hydro-carbonate and hydro-phosphate ions. The ions concentrations correspond to those average values in the water volumes in Shelter. рН of the solution is 9.3. </a:t>
            </a:r>
            <a:endParaRPr lang="ru-RU" altLang="ja-JP" sz="1200">
              <a:solidFill>
                <a:srgbClr val="CC3300"/>
              </a:solidFill>
            </a:endParaRPr>
          </a:p>
        </p:txBody>
      </p:sp>
      <p:pic>
        <p:nvPicPr>
          <p:cNvPr id="16405" name="Picture 70" descr="касета"/>
          <p:cNvPicPr>
            <a:picLocks noChangeAspect="1" noChangeArrowheads="1"/>
          </p:cNvPicPr>
          <p:nvPr/>
        </p:nvPicPr>
        <p:blipFill>
          <a:blip r:embed="rId2">
            <a:extLst>
              <a:ext uri="{28A0092B-C50C-407E-A947-70E740481C1C}">
                <a14:useLocalDpi xmlns:a14="http://schemas.microsoft.com/office/drawing/2010/main" val="0"/>
              </a:ext>
            </a:extLst>
          </a:blip>
          <a:srcRect l="11197" r="11197" b="63281"/>
          <a:stretch>
            <a:fillRect/>
          </a:stretch>
        </p:blipFill>
        <p:spPr bwMode="auto">
          <a:xfrm>
            <a:off x="468313" y="2349500"/>
            <a:ext cx="37449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Rectangle 76"/>
          <p:cNvSpPr>
            <a:spLocks noChangeArrowheads="1"/>
          </p:cNvSpPr>
          <p:nvPr/>
        </p:nvSpPr>
        <p:spPr bwMode="auto">
          <a:xfrm>
            <a:off x="4284663" y="2601913"/>
            <a:ext cx="46799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20000"/>
              </a:lnSpc>
            </a:pPr>
            <a:r>
              <a:rPr lang="en-US" altLang="ja-JP" sz="1200" b="1">
                <a:ea typeface="ＭＳ Ｐゴシック" charset="-128"/>
              </a:rPr>
              <a:t>Cassette for the RN leaching in the static conditions</a:t>
            </a:r>
            <a:r>
              <a:rPr lang="ru-RU" altLang="ja-JP" sz="1200" b="1"/>
              <a:t>:</a:t>
            </a:r>
            <a:r>
              <a:rPr lang="ru-RU" altLang="ja-JP" sz="1200"/>
              <a:t> 1- </a:t>
            </a:r>
            <a:r>
              <a:rPr lang="en-US" altLang="ja-JP" sz="1200">
                <a:ea typeface="ＭＳ Ｐゴシック" charset="-128"/>
              </a:rPr>
              <a:t>vessel with the leaching solution</a:t>
            </a:r>
            <a:r>
              <a:rPr lang="ru-RU" altLang="ja-JP" sz="1200"/>
              <a:t>, 2- </a:t>
            </a:r>
            <a:r>
              <a:rPr lang="en-US" altLang="ja-JP" sz="1200">
                <a:ea typeface="ＭＳ Ｐゴシック" charset="-128"/>
              </a:rPr>
              <a:t>cassette body </a:t>
            </a:r>
            <a:r>
              <a:rPr lang="ru-RU" altLang="ja-JP" sz="1200"/>
              <a:t>, 3- </a:t>
            </a:r>
            <a:r>
              <a:rPr lang="en-US" altLang="ja-JP" sz="1200">
                <a:ea typeface="ＭＳ Ｐゴシック" charset="-128"/>
              </a:rPr>
              <a:t>membrane filters</a:t>
            </a:r>
            <a:r>
              <a:rPr lang="ru-RU" altLang="ja-JP" sz="1200"/>
              <a:t> (0.2 </a:t>
            </a:r>
            <a:r>
              <a:rPr lang="ru-RU" altLang="ja-JP" sz="1200">
                <a:sym typeface="Symbol" pitchFamily="18" charset="2"/>
              </a:rPr>
              <a:t></a:t>
            </a:r>
            <a:r>
              <a:rPr lang="en-US" altLang="ja-JP" sz="1200">
                <a:ea typeface="ＭＳ Ｐゴシック" charset="-128"/>
                <a:sym typeface="Symbol" pitchFamily="18" charset="2"/>
              </a:rPr>
              <a:t>m</a:t>
            </a:r>
            <a:r>
              <a:rPr lang="ru-RU" altLang="ja-JP" sz="1200"/>
              <a:t>), 4- </a:t>
            </a:r>
            <a:r>
              <a:rPr lang="en-US" altLang="ja-JP" sz="1200">
                <a:ea typeface="ＭＳ Ｐゴシック" charset="-128"/>
              </a:rPr>
              <a:t>LFCM fragments</a:t>
            </a:r>
            <a:endParaRPr lang="ru-RU" altLang="ja-JP" sz="1200"/>
          </a:p>
        </p:txBody>
      </p:sp>
      <p:sp>
        <p:nvSpPr>
          <p:cNvPr id="16407" name="AutoShape 84"/>
          <p:cNvSpPr>
            <a:spLocks noChangeArrowheads="1"/>
          </p:cNvSpPr>
          <p:nvPr/>
        </p:nvSpPr>
        <p:spPr bwMode="auto">
          <a:xfrm>
            <a:off x="4787900" y="1341438"/>
            <a:ext cx="576263" cy="360362"/>
          </a:xfrm>
          <a:prstGeom prst="rightArrow">
            <a:avLst>
              <a:gd name="adj1" fmla="val 50000"/>
              <a:gd name="adj2" fmla="val 39978"/>
            </a:avLst>
          </a:prstGeom>
          <a:solidFill>
            <a:schemeClr val="accent1"/>
          </a:solidFill>
          <a:ln w="9525">
            <a:solidFill>
              <a:schemeClr val="tx1"/>
            </a:solidFill>
            <a:miter lim="800000"/>
            <a:headEnd/>
            <a:tailEnd/>
          </a:ln>
        </p:spPr>
        <p:txBody>
          <a:bodyPr wrap="none" anchor="ctr"/>
          <a:lstStyle/>
          <a:p>
            <a:endParaRPr lang="de-DE"/>
          </a:p>
        </p:txBody>
      </p:sp>
      <p:pic>
        <p:nvPicPr>
          <p:cNvPr id="16408"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876675"/>
            <a:ext cx="3203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29876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933825"/>
            <a:ext cx="30861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Номер слайда 26"/>
          <p:cNvSpPr>
            <a:spLocks noGrp="1"/>
          </p:cNvSpPr>
          <p:nvPr>
            <p:ph type="sldNum" sz="quarter" idx="12"/>
          </p:nvPr>
        </p:nvSpPr>
        <p:spPr>
          <a:xfrm>
            <a:off x="8358188" y="6578600"/>
            <a:ext cx="51435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D8AC39-54C2-4120-AEDF-37BBBC42004B}" type="slidenum">
              <a:rPr lang="ru-RU" b="1" smtClean="0">
                <a:solidFill>
                  <a:srgbClr val="339933"/>
                </a:solidFill>
              </a:rPr>
              <a:pPr eaLnBrk="1" hangingPunct="1"/>
              <a:t>15</a:t>
            </a:fld>
            <a:endParaRPr lang="ru-RU" b="1" smtClean="0">
              <a:solidFill>
                <a:srgbClr val="339933"/>
              </a:solidFill>
            </a:endParaRPr>
          </a:p>
        </p:txBody>
      </p:sp>
      <p:sp>
        <p:nvSpPr>
          <p:cNvPr id="16412" name="Прямоугольник 11"/>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250825" y="1341438"/>
            <a:ext cx="87137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CC3300"/>
              </a:buClr>
              <a:buFont typeface="Wingdings" pitchFamily="2" charset="2"/>
              <a:buChar char="ь"/>
            </a:pPr>
            <a:r>
              <a:rPr lang="ru-RU" sz="1600">
                <a:solidFill>
                  <a:srgbClr val="0033CC"/>
                </a:solidFill>
              </a:rPr>
              <a:t>  </a:t>
            </a:r>
            <a:r>
              <a:rPr lang="en-US" sz="1600">
                <a:solidFill>
                  <a:srgbClr val="0033CC"/>
                </a:solidFill>
              </a:rPr>
              <a:t>The available information has been analyzed and classified.</a:t>
            </a:r>
          </a:p>
          <a:p>
            <a:pPr eaLnBrk="1" hangingPunct="1"/>
            <a:endParaRPr lang="ru-RU" sz="1600">
              <a:solidFill>
                <a:srgbClr val="0033CC"/>
              </a:solidFill>
            </a:endParaRPr>
          </a:p>
          <a:p>
            <a:pPr eaLnBrk="1" hangingPunct="1">
              <a:buClr>
                <a:srgbClr val="CC3300"/>
              </a:buClr>
              <a:buFont typeface="Wingdings" pitchFamily="2" charset="2"/>
              <a:buChar char="ь"/>
            </a:pPr>
            <a:r>
              <a:rPr lang="ru-RU" sz="1600">
                <a:solidFill>
                  <a:srgbClr val="0033CC"/>
                </a:solidFill>
              </a:rPr>
              <a:t>  </a:t>
            </a:r>
            <a:r>
              <a:rPr lang="en-US" sz="1600">
                <a:solidFill>
                  <a:srgbClr val="0033CC"/>
                </a:solidFill>
              </a:rPr>
              <a:t>The draft version of the project database has been created (room’s number</a:t>
            </a:r>
            <a:r>
              <a:rPr lang="ru-RU" sz="1600">
                <a:solidFill>
                  <a:srgbClr val="0033CC"/>
                </a:solidFill>
              </a:rPr>
              <a:t> </a:t>
            </a:r>
            <a:r>
              <a:rPr lang="ru-RU">
                <a:solidFill>
                  <a:srgbClr val="0033CC"/>
                </a:solidFill>
              </a:rPr>
              <a:t>→</a:t>
            </a:r>
            <a:r>
              <a:rPr lang="ru-RU"/>
              <a:t> </a:t>
            </a:r>
            <a:r>
              <a:rPr lang="en-US" sz="1600">
                <a:solidFill>
                  <a:srgbClr val="0033CC"/>
                </a:solidFill>
              </a:rPr>
              <a:t>FCM  </a:t>
            </a:r>
          </a:p>
          <a:p>
            <a:pPr eaLnBrk="1" hangingPunct="1">
              <a:buClr>
                <a:srgbClr val="CC3300"/>
              </a:buClr>
              <a:buFont typeface="Wingdings" pitchFamily="2" charset="2"/>
              <a:buNone/>
            </a:pPr>
            <a:r>
              <a:rPr lang="en-US" sz="1600">
                <a:solidFill>
                  <a:srgbClr val="0033CC"/>
                </a:solidFill>
              </a:rPr>
              <a:t>     presence and parameters</a:t>
            </a:r>
            <a:r>
              <a:rPr lang="ru-RU" sz="1600">
                <a:solidFill>
                  <a:srgbClr val="0033CC"/>
                </a:solidFill>
              </a:rPr>
              <a:t> </a:t>
            </a:r>
            <a:r>
              <a:rPr lang="ru-RU">
                <a:solidFill>
                  <a:srgbClr val="0033CC"/>
                </a:solidFill>
              </a:rPr>
              <a:t>→</a:t>
            </a:r>
            <a:r>
              <a:rPr lang="ru-RU"/>
              <a:t> </a:t>
            </a:r>
            <a:r>
              <a:rPr lang="ru-RU" sz="1600">
                <a:solidFill>
                  <a:srgbClr val="0033CC"/>
                </a:solidFill>
              </a:rPr>
              <a:t> </a:t>
            </a:r>
            <a:r>
              <a:rPr lang="en-US" sz="1600">
                <a:solidFill>
                  <a:srgbClr val="0033CC"/>
                </a:solidFill>
              </a:rPr>
              <a:t>presence of water</a:t>
            </a:r>
            <a:r>
              <a:rPr lang="ru-RU" sz="1600">
                <a:solidFill>
                  <a:srgbClr val="0033CC"/>
                </a:solidFill>
              </a:rPr>
              <a:t> </a:t>
            </a:r>
            <a:r>
              <a:rPr lang="ru-RU">
                <a:solidFill>
                  <a:srgbClr val="0033CC"/>
                </a:solidFill>
              </a:rPr>
              <a:t>→</a:t>
            </a:r>
            <a:r>
              <a:rPr lang="ru-RU" sz="1600">
                <a:solidFill>
                  <a:srgbClr val="0033CC"/>
                </a:solidFill>
              </a:rPr>
              <a:t> </a:t>
            </a:r>
            <a:r>
              <a:rPr lang="en-US" sz="1600">
                <a:solidFill>
                  <a:srgbClr val="0033CC"/>
                </a:solidFill>
              </a:rPr>
              <a:t>FCM destruction model</a:t>
            </a:r>
            <a:r>
              <a:rPr lang="ru-RU" sz="1600">
                <a:solidFill>
                  <a:srgbClr val="0033CC"/>
                </a:solidFill>
              </a:rPr>
              <a:t>). </a:t>
            </a:r>
            <a:r>
              <a:rPr lang="en-US" sz="1600">
                <a:solidFill>
                  <a:srgbClr val="0033CC"/>
                </a:solidFill>
              </a:rPr>
              <a:t>Present stage </a:t>
            </a:r>
          </a:p>
          <a:p>
            <a:pPr eaLnBrk="1" hangingPunct="1">
              <a:buClr>
                <a:srgbClr val="CC3300"/>
              </a:buClr>
              <a:buFont typeface="Wingdings" pitchFamily="2" charset="2"/>
              <a:buNone/>
            </a:pPr>
            <a:r>
              <a:rPr lang="en-US" sz="1600">
                <a:solidFill>
                  <a:srgbClr val="0033CC"/>
                </a:solidFill>
              </a:rPr>
              <a:t>     of the DB – input of the information.</a:t>
            </a:r>
            <a:endParaRPr lang="ru-RU" sz="1600">
              <a:solidFill>
                <a:srgbClr val="0033CC"/>
              </a:solidFill>
            </a:endParaRPr>
          </a:p>
          <a:p>
            <a:pPr eaLnBrk="1" hangingPunct="1"/>
            <a:endParaRPr lang="ru-RU" sz="1600">
              <a:solidFill>
                <a:srgbClr val="0033CC"/>
              </a:solidFill>
            </a:endParaRPr>
          </a:p>
          <a:p>
            <a:pPr eaLnBrk="1" hangingPunct="1">
              <a:buClr>
                <a:srgbClr val="CC3300"/>
              </a:buClr>
              <a:buFont typeface="Wingdings" pitchFamily="2" charset="2"/>
              <a:buChar char="ь"/>
            </a:pPr>
            <a:r>
              <a:rPr lang="ru-RU"/>
              <a:t>  </a:t>
            </a:r>
            <a:r>
              <a:rPr lang="en-US" sz="1600">
                <a:solidFill>
                  <a:srgbClr val="0033CC"/>
                </a:solidFill>
              </a:rPr>
              <a:t>The method for estimation of the effective surface area of the FCM aggregations has been  </a:t>
            </a:r>
          </a:p>
          <a:p>
            <a:pPr eaLnBrk="1" hangingPunct="1">
              <a:buClr>
                <a:srgbClr val="CC3300"/>
              </a:buClr>
              <a:buFont typeface="Wingdings" pitchFamily="2" charset="2"/>
              <a:buNone/>
            </a:pPr>
            <a:r>
              <a:rPr lang="en-US" sz="1600">
                <a:solidFill>
                  <a:srgbClr val="0033CC"/>
                </a:solidFill>
              </a:rPr>
              <a:t>      developed. Now we estimate the areas of the main FCM aggregations</a:t>
            </a:r>
            <a:r>
              <a:rPr lang="ru-RU" sz="1600">
                <a:solidFill>
                  <a:srgbClr val="0033CC"/>
                </a:solidFill>
              </a:rPr>
              <a:t>.</a:t>
            </a:r>
          </a:p>
          <a:p>
            <a:pPr eaLnBrk="1" hangingPunct="1"/>
            <a:r>
              <a:rPr lang="ru-RU" sz="1600">
                <a:solidFill>
                  <a:srgbClr val="0033CC"/>
                </a:solidFill>
              </a:rPr>
              <a:t> </a:t>
            </a:r>
          </a:p>
          <a:p>
            <a:pPr eaLnBrk="1" hangingPunct="1">
              <a:buClr>
                <a:srgbClr val="CC3300"/>
              </a:buClr>
              <a:buFont typeface="Wingdings" pitchFamily="2" charset="2"/>
              <a:buChar char="ь"/>
            </a:pPr>
            <a:r>
              <a:rPr lang="ru-RU" sz="1600">
                <a:solidFill>
                  <a:srgbClr val="0033CC"/>
                </a:solidFill>
              </a:rPr>
              <a:t>   </a:t>
            </a:r>
            <a:r>
              <a:rPr lang="en-US" sz="1600">
                <a:solidFill>
                  <a:srgbClr val="0033CC"/>
                </a:solidFill>
              </a:rPr>
              <a:t>Water and aerosols are periodically sampled in the Shelter rooms for establishing the links </a:t>
            </a:r>
          </a:p>
          <a:p>
            <a:pPr eaLnBrk="1" hangingPunct="1">
              <a:buClr>
                <a:srgbClr val="CC3300"/>
              </a:buClr>
              <a:buFont typeface="Wingdings" pitchFamily="2" charset="2"/>
              <a:buNone/>
            </a:pPr>
            <a:r>
              <a:rPr lang="en-US" sz="1600">
                <a:solidFill>
                  <a:srgbClr val="0033CC"/>
                </a:solidFill>
              </a:rPr>
              <a:t>      to certain FCM aggregations</a:t>
            </a:r>
            <a:r>
              <a:rPr lang="ru-RU" sz="1600">
                <a:solidFill>
                  <a:srgbClr val="0033CC"/>
                </a:solidFill>
              </a:rPr>
              <a:t>.</a:t>
            </a:r>
          </a:p>
          <a:p>
            <a:pPr eaLnBrk="1" hangingPunct="1"/>
            <a:endParaRPr lang="ru-RU" sz="1600">
              <a:solidFill>
                <a:srgbClr val="0033CC"/>
              </a:solidFill>
            </a:endParaRPr>
          </a:p>
          <a:p>
            <a:pPr eaLnBrk="1" hangingPunct="1">
              <a:buClr>
                <a:srgbClr val="CC3300"/>
              </a:buClr>
              <a:buFont typeface="Wingdings" pitchFamily="2" charset="2"/>
              <a:buChar char="ь"/>
            </a:pPr>
            <a:r>
              <a:rPr lang="ru-RU" sz="1600">
                <a:solidFill>
                  <a:srgbClr val="0033CC"/>
                </a:solidFill>
              </a:rPr>
              <a:t>   </a:t>
            </a:r>
            <a:r>
              <a:rPr lang="en-US" sz="1600">
                <a:solidFill>
                  <a:srgbClr val="0033CC"/>
                </a:solidFill>
              </a:rPr>
              <a:t>Destruction rates of the main FCM types in the model fluids are studied</a:t>
            </a:r>
            <a:r>
              <a:rPr lang="ru-RU" sz="1600">
                <a:solidFill>
                  <a:srgbClr val="0033CC"/>
                </a:solidFill>
              </a:rPr>
              <a:t>.</a:t>
            </a:r>
          </a:p>
          <a:p>
            <a:pPr eaLnBrk="1" hangingPunct="1"/>
            <a:endParaRPr lang="ru-RU" sz="1600">
              <a:solidFill>
                <a:srgbClr val="0033CC"/>
              </a:solidFill>
            </a:endParaRPr>
          </a:p>
          <a:p>
            <a:pPr eaLnBrk="1" hangingPunct="1">
              <a:buClr>
                <a:srgbClr val="CC3300"/>
              </a:buClr>
              <a:buFont typeface="Wingdings" pitchFamily="2" charset="2"/>
              <a:buChar char="ь"/>
            </a:pPr>
            <a:r>
              <a:rPr lang="ru-RU" sz="1600">
                <a:solidFill>
                  <a:srgbClr val="0033CC"/>
                </a:solidFill>
              </a:rPr>
              <a:t>   </a:t>
            </a:r>
            <a:r>
              <a:rPr lang="en-US" sz="1600">
                <a:solidFill>
                  <a:srgbClr val="0033CC"/>
                </a:solidFill>
              </a:rPr>
              <a:t>The radioactive aerosols generation by the LF</a:t>
            </a:r>
            <a:r>
              <a:rPr lang="ru-RU" sz="1600">
                <a:solidFill>
                  <a:srgbClr val="0033CC"/>
                </a:solidFill>
              </a:rPr>
              <a:t>СМ </a:t>
            </a:r>
            <a:r>
              <a:rPr lang="en-US" sz="1600">
                <a:solidFill>
                  <a:srgbClr val="0033CC"/>
                </a:solidFill>
              </a:rPr>
              <a:t>surface is studied. </a:t>
            </a:r>
            <a:endParaRPr lang="ru-RU" sz="1600">
              <a:solidFill>
                <a:srgbClr val="0033CC"/>
              </a:solidFill>
            </a:endParaRPr>
          </a:p>
          <a:p>
            <a:pPr eaLnBrk="1" hangingPunct="1"/>
            <a:endParaRPr lang="ru-RU">
              <a:solidFill>
                <a:srgbClr val="0033CC"/>
              </a:solidFill>
            </a:endParaRPr>
          </a:p>
        </p:txBody>
      </p:sp>
      <p:sp>
        <p:nvSpPr>
          <p:cNvPr id="17411" name="Text Box 4"/>
          <p:cNvSpPr txBox="1">
            <a:spLocks noChangeArrowheads="1"/>
          </p:cNvSpPr>
          <p:nvPr/>
        </p:nvSpPr>
        <p:spPr bwMode="auto">
          <a:xfrm>
            <a:off x="3059113" y="33337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33CC"/>
                </a:solidFill>
              </a:rPr>
              <a:t>Conclusions</a:t>
            </a:r>
            <a:endParaRPr lang="ru-RU" b="1">
              <a:solidFill>
                <a:srgbClr val="0033CC"/>
              </a:solidFill>
            </a:endParaRPr>
          </a:p>
        </p:txBody>
      </p:sp>
      <p:sp>
        <p:nvSpPr>
          <p:cNvPr id="17412" name="Номер слайда 3"/>
          <p:cNvSpPr>
            <a:spLocks noGrp="1"/>
          </p:cNvSpPr>
          <p:nvPr>
            <p:ph type="sldNum" sz="quarter" idx="12"/>
          </p:nvPr>
        </p:nvSpPr>
        <p:spPr>
          <a:xfrm>
            <a:off x="8501063" y="6459538"/>
            <a:ext cx="471487" cy="39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F31EEA-0EB9-4BF7-8228-1A3757033DA8}" type="slidenum">
              <a:rPr lang="ru-RU" b="1" smtClean="0">
                <a:solidFill>
                  <a:srgbClr val="339933"/>
                </a:solidFill>
              </a:rPr>
              <a:pPr eaLnBrk="1" hangingPunct="1"/>
              <a:t>16</a:t>
            </a:fld>
            <a:endParaRPr lang="ru-RU" b="1" smtClean="0">
              <a:solidFill>
                <a:srgbClr val="339933"/>
              </a:solidFill>
            </a:endParaRPr>
          </a:p>
        </p:txBody>
      </p:sp>
      <p:sp>
        <p:nvSpPr>
          <p:cNvPr id="17413" name="Прямоугольник 4"/>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5"/>
          <p:cNvSpPr>
            <a:spLocks noChangeArrowheads="1"/>
          </p:cNvSpPr>
          <p:nvPr/>
        </p:nvSpPr>
        <p:spPr bwMode="auto">
          <a:xfrm>
            <a:off x="928688" y="2428875"/>
            <a:ext cx="7164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3200" b="1">
                <a:solidFill>
                  <a:srgbClr val="0033CC"/>
                </a:solidFill>
              </a:rPr>
              <a:t>Thank you very much for attention!</a:t>
            </a:r>
            <a:endParaRPr lang="ru-RU" sz="3200" b="1">
              <a:solidFill>
                <a:srgbClr val="0033CC"/>
              </a:solidFill>
            </a:endParaRPr>
          </a:p>
        </p:txBody>
      </p:sp>
      <p:sp>
        <p:nvSpPr>
          <p:cNvPr id="18435" name="Прямоугольник 2"/>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76600" y="692150"/>
            <a:ext cx="1414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000099"/>
                </a:solidFill>
              </a:rPr>
              <a:t>CONTENT</a:t>
            </a:r>
            <a:endParaRPr lang="ru-RU" sz="2000" b="1">
              <a:solidFill>
                <a:srgbClr val="000099"/>
              </a:solidFill>
            </a:endParaRPr>
          </a:p>
        </p:txBody>
      </p:sp>
      <p:sp>
        <p:nvSpPr>
          <p:cNvPr id="5" name="Text Box 3"/>
          <p:cNvSpPr txBox="1">
            <a:spLocks noChangeArrowheads="1"/>
          </p:cNvSpPr>
          <p:nvPr/>
        </p:nvSpPr>
        <p:spPr bwMode="auto">
          <a:xfrm>
            <a:off x="571500" y="1928813"/>
            <a:ext cx="8286750" cy="2668587"/>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CC3300"/>
              </a:buClr>
              <a:buFont typeface="Wingdings" pitchFamily="2" charset="2"/>
              <a:buChar char="§"/>
            </a:pPr>
            <a:r>
              <a:rPr kumimoji="1" lang="en-GB" sz="1600" b="1">
                <a:solidFill>
                  <a:srgbClr val="A50021"/>
                </a:solidFill>
                <a:effectLst>
                  <a:outerShdw blurRad="38100" dist="38100" dir="2700000" algn="tl">
                    <a:srgbClr val="C0C0C0"/>
                  </a:outerShdw>
                </a:effectLst>
              </a:rPr>
              <a:t> </a:t>
            </a:r>
            <a:r>
              <a:rPr kumimoji="1" lang="en-GB" sz="1600">
                <a:solidFill>
                  <a:srgbClr val="A50021"/>
                </a:solidFill>
              </a:rPr>
              <a:t>  </a:t>
            </a:r>
            <a:r>
              <a:rPr kumimoji="1" lang="en-GB" sz="1600" b="1">
                <a:solidFill>
                  <a:srgbClr val="0000FF"/>
                </a:solidFill>
                <a:effectLst>
                  <a:outerShdw blurRad="38100" dist="38100" dir="2700000" algn="tl">
                    <a:srgbClr val="C0C0C0"/>
                  </a:outerShdw>
                </a:effectLst>
              </a:rPr>
              <a:t>General information</a:t>
            </a:r>
            <a:endParaRPr kumimoji="1" lang="ru-RU" sz="1600" b="1">
              <a:solidFill>
                <a:srgbClr val="0000FF"/>
              </a:solidFill>
              <a:effectLst>
                <a:outerShdw blurRad="38100" dist="38100" dir="2700000" algn="tl">
                  <a:srgbClr val="C0C0C0"/>
                </a:outerShdw>
              </a:effectLst>
            </a:endParaRPr>
          </a:p>
          <a:p>
            <a:pPr eaLnBrk="1" hangingPunct="1"/>
            <a:endParaRPr kumimoji="1" lang="ru-RU" sz="1600" b="1">
              <a:solidFill>
                <a:srgbClr val="0000FF"/>
              </a:solidFill>
              <a:effectLst>
                <a:outerShdw blurRad="38100" dist="38100" dir="2700000" algn="tl">
                  <a:srgbClr val="C0C0C0"/>
                </a:outerShdw>
              </a:effectLst>
            </a:endParaRPr>
          </a:p>
          <a:p>
            <a:pPr eaLnBrk="1" hangingPunct="1">
              <a:lnSpc>
                <a:spcPct val="120000"/>
              </a:lnSpc>
              <a:buClr>
                <a:srgbClr val="CC3300"/>
              </a:buClr>
              <a:buFont typeface="Wingdings" pitchFamily="2" charset="2"/>
              <a:buChar char="§"/>
            </a:pPr>
            <a:r>
              <a:rPr kumimoji="1" lang="ru-RU" sz="1600" b="1">
                <a:solidFill>
                  <a:srgbClr val="0000FF"/>
                </a:solidFill>
                <a:effectLst>
                  <a:outerShdw blurRad="38100" dist="38100" dir="2700000" algn="tl">
                    <a:srgbClr val="C0C0C0"/>
                  </a:outerShdw>
                </a:effectLst>
              </a:rPr>
              <a:t> </a:t>
            </a:r>
            <a:r>
              <a:rPr kumimoji="1" lang="en-US" sz="1600" b="1">
                <a:solidFill>
                  <a:srgbClr val="0000FF"/>
                </a:solidFill>
                <a:effectLst>
                  <a:outerShdw blurRad="38100" dist="38100" dir="2700000" algn="tl">
                    <a:srgbClr val="C0C0C0"/>
                  </a:outerShdw>
                </a:effectLst>
              </a:rPr>
              <a:t>  Current status of the project</a:t>
            </a:r>
            <a:endParaRPr kumimoji="1" lang="ru-RU" sz="1600" b="1">
              <a:solidFill>
                <a:srgbClr val="0000FF"/>
              </a:solidFill>
              <a:effectLst>
                <a:outerShdw blurRad="38100" dist="38100" dir="2700000" algn="tl">
                  <a:srgbClr val="C0C0C0"/>
                </a:outerShdw>
              </a:effectLst>
            </a:endParaRPr>
          </a:p>
          <a:p>
            <a:pPr eaLnBrk="1" hangingPunct="1">
              <a:lnSpc>
                <a:spcPct val="120000"/>
              </a:lnSpc>
            </a:pPr>
            <a:r>
              <a:rPr kumimoji="1" lang="ru-RU" sz="1600" b="1">
                <a:solidFill>
                  <a:srgbClr val="0000FF"/>
                </a:solidFill>
                <a:effectLst>
                  <a:outerShdw blurRad="38100" dist="38100" dir="2700000" algn="tl">
                    <a:srgbClr val="C0C0C0"/>
                  </a:outerShdw>
                </a:effectLst>
              </a:rPr>
              <a:t>      </a:t>
            </a:r>
            <a:r>
              <a:rPr kumimoji="1" lang="ru-RU" sz="1400" b="1">
                <a:solidFill>
                  <a:srgbClr val="CC3300"/>
                </a:solidFill>
                <a:effectLst>
                  <a:outerShdw blurRad="38100" dist="38100" dir="2700000" algn="tl">
                    <a:srgbClr val="C0C0C0"/>
                  </a:outerShdw>
                </a:effectLst>
              </a:rPr>
              <a:t>-</a:t>
            </a:r>
            <a:r>
              <a:rPr kumimoji="1" lang="ru-RU" sz="1400" b="1">
                <a:solidFill>
                  <a:srgbClr val="0000FF"/>
                </a:solidFill>
                <a:effectLst>
                  <a:outerShdw blurRad="38100" dist="38100" dir="2700000" algn="tl">
                    <a:srgbClr val="C0C0C0"/>
                  </a:outerShdw>
                </a:effectLst>
              </a:rPr>
              <a:t>   </a:t>
            </a:r>
            <a:r>
              <a:rPr kumimoji="1" lang="en-US" sz="1400" b="1">
                <a:solidFill>
                  <a:srgbClr val="0000FF"/>
                </a:solidFill>
                <a:effectLst>
                  <a:outerShdw blurRad="38100" dist="38100" dir="2700000" algn="tl">
                    <a:srgbClr val="C0C0C0"/>
                  </a:outerShdw>
                </a:effectLst>
              </a:rPr>
              <a:t>Analysis of information concerning the FCM in Shelter</a:t>
            </a:r>
            <a:endParaRPr kumimoji="1" lang="ru-RU" sz="1400" b="1">
              <a:solidFill>
                <a:srgbClr val="0000FF"/>
              </a:solidFill>
              <a:effectLst>
                <a:outerShdw blurRad="38100" dist="38100" dir="2700000" algn="tl">
                  <a:srgbClr val="C0C0C0"/>
                </a:outerShdw>
              </a:effectLst>
            </a:endParaRPr>
          </a:p>
          <a:p>
            <a:pPr eaLnBrk="1" hangingPunct="1">
              <a:lnSpc>
                <a:spcPct val="120000"/>
              </a:lnSpc>
            </a:pPr>
            <a:r>
              <a:rPr kumimoji="1" lang="ru-RU" sz="1400" b="1">
                <a:solidFill>
                  <a:srgbClr val="0000FF"/>
                </a:solidFill>
                <a:effectLst>
                  <a:outerShdw blurRad="38100" dist="38100" dir="2700000" algn="tl">
                    <a:srgbClr val="C0C0C0"/>
                  </a:outerShdw>
                </a:effectLst>
              </a:rPr>
              <a:t>       </a:t>
            </a:r>
            <a:r>
              <a:rPr kumimoji="1" lang="ru-RU" sz="1400" b="1">
                <a:solidFill>
                  <a:srgbClr val="CC3300"/>
                </a:solidFill>
                <a:effectLst>
                  <a:outerShdw blurRad="38100" dist="38100" dir="2700000" algn="tl">
                    <a:srgbClr val="C0C0C0"/>
                  </a:outerShdw>
                </a:effectLst>
              </a:rPr>
              <a:t>-</a:t>
            </a:r>
            <a:r>
              <a:rPr kumimoji="1" lang="ru-RU" sz="1400" b="1">
                <a:solidFill>
                  <a:srgbClr val="0000FF"/>
                </a:solidFill>
                <a:effectLst>
                  <a:outerShdw blurRad="38100" dist="38100" dir="2700000" algn="tl">
                    <a:srgbClr val="C0C0C0"/>
                  </a:outerShdw>
                </a:effectLst>
              </a:rPr>
              <a:t>   </a:t>
            </a:r>
            <a:r>
              <a:rPr kumimoji="1" lang="en-US" sz="1400" b="1">
                <a:solidFill>
                  <a:srgbClr val="0000FF"/>
                </a:solidFill>
                <a:effectLst>
                  <a:outerShdw blurRad="38100" dist="38100" dir="2700000" algn="tl">
                    <a:srgbClr val="C0C0C0"/>
                  </a:outerShdw>
                </a:effectLst>
              </a:rPr>
              <a:t>Creation of the draft version of the database </a:t>
            </a:r>
            <a:endParaRPr kumimoji="1" lang="ru-RU" sz="1400" b="1">
              <a:solidFill>
                <a:srgbClr val="0000FF"/>
              </a:solidFill>
              <a:effectLst>
                <a:outerShdw blurRad="38100" dist="38100" dir="2700000" algn="tl">
                  <a:srgbClr val="C0C0C0"/>
                </a:outerShdw>
              </a:effectLst>
            </a:endParaRPr>
          </a:p>
          <a:p>
            <a:pPr eaLnBrk="1" hangingPunct="1">
              <a:lnSpc>
                <a:spcPct val="120000"/>
              </a:lnSpc>
            </a:pPr>
            <a:r>
              <a:rPr kumimoji="1" lang="ru-RU" sz="1400" b="1">
                <a:solidFill>
                  <a:srgbClr val="0000FF"/>
                </a:solidFill>
                <a:effectLst>
                  <a:outerShdw blurRad="38100" dist="38100" dir="2700000" algn="tl">
                    <a:srgbClr val="C0C0C0"/>
                  </a:outerShdw>
                </a:effectLst>
              </a:rPr>
              <a:t>       </a:t>
            </a:r>
            <a:r>
              <a:rPr kumimoji="1" lang="ru-RU" sz="1400" b="1">
                <a:solidFill>
                  <a:srgbClr val="CC3300"/>
                </a:solidFill>
                <a:effectLst>
                  <a:outerShdw blurRad="38100" dist="38100" dir="2700000" algn="tl">
                    <a:srgbClr val="C0C0C0"/>
                  </a:outerShdw>
                </a:effectLst>
              </a:rPr>
              <a:t>-</a:t>
            </a:r>
            <a:r>
              <a:rPr kumimoji="1" lang="ru-RU" sz="1400" b="1">
                <a:solidFill>
                  <a:srgbClr val="0000FF"/>
                </a:solidFill>
                <a:effectLst>
                  <a:outerShdw blurRad="38100" dist="38100" dir="2700000" algn="tl">
                    <a:srgbClr val="C0C0C0"/>
                  </a:outerShdw>
                </a:effectLst>
              </a:rPr>
              <a:t>   </a:t>
            </a:r>
            <a:r>
              <a:rPr kumimoji="1" lang="en-US" sz="1400" b="1">
                <a:solidFill>
                  <a:srgbClr val="0000FF"/>
                </a:solidFill>
                <a:effectLst>
                  <a:outerShdw blurRad="38100" dist="38100" dir="2700000" algn="tl">
                    <a:srgbClr val="C0C0C0"/>
                  </a:outerShdw>
                </a:effectLst>
              </a:rPr>
              <a:t>Assessment of the RN parameters in the water volumes and aerosols of Shelter</a:t>
            </a:r>
            <a:endParaRPr kumimoji="1" lang="ru-RU" sz="1400" b="1">
              <a:solidFill>
                <a:srgbClr val="0000FF"/>
              </a:solidFill>
              <a:effectLst>
                <a:outerShdw blurRad="38100" dist="38100" dir="2700000" algn="tl">
                  <a:srgbClr val="C0C0C0"/>
                </a:outerShdw>
              </a:effectLst>
            </a:endParaRPr>
          </a:p>
          <a:p>
            <a:pPr eaLnBrk="1" hangingPunct="1">
              <a:lnSpc>
                <a:spcPct val="120000"/>
              </a:lnSpc>
            </a:pPr>
            <a:r>
              <a:rPr kumimoji="1" lang="ru-RU" sz="1400" b="1">
                <a:solidFill>
                  <a:srgbClr val="0000FF"/>
                </a:solidFill>
                <a:effectLst>
                  <a:outerShdw blurRad="38100" dist="38100" dir="2700000" algn="tl">
                    <a:srgbClr val="C0C0C0"/>
                  </a:outerShdw>
                </a:effectLst>
              </a:rPr>
              <a:t>       </a:t>
            </a:r>
            <a:r>
              <a:rPr kumimoji="1" lang="ru-RU" sz="1400" b="1">
                <a:solidFill>
                  <a:srgbClr val="CC3300"/>
                </a:solidFill>
                <a:effectLst>
                  <a:outerShdw blurRad="38100" dist="38100" dir="2700000" algn="tl">
                    <a:srgbClr val="C0C0C0"/>
                  </a:outerShdw>
                </a:effectLst>
              </a:rPr>
              <a:t>-</a:t>
            </a:r>
            <a:r>
              <a:rPr kumimoji="1" lang="ru-RU" sz="1400" b="1">
                <a:solidFill>
                  <a:srgbClr val="0000FF"/>
                </a:solidFill>
                <a:effectLst>
                  <a:outerShdw blurRad="38100" dist="38100" dir="2700000" algn="tl">
                    <a:srgbClr val="C0C0C0"/>
                  </a:outerShdw>
                </a:effectLst>
              </a:rPr>
              <a:t>   </a:t>
            </a:r>
            <a:r>
              <a:rPr kumimoji="1" lang="en-US" sz="1400" b="1">
                <a:solidFill>
                  <a:srgbClr val="0000FF"/>
                </a:solidFill>
                <a:effectLst>
                  <a:outerShdw blurRad="38100" dist="38100" dir="2700000" algn="tl">
                    <a:srgbClr val="C0C0C0"/>
                  </a:outerShdw>
                </a:effectLst>
              </a:rPr>
              <a:t>Assay of the experimental works carried out within the project frameworks</a:t>
            </a:r>
            <a:endParaRPr kumimoji="1" lang="ru-RU" sz="1400" b="1">
              <a:solidFill>
                <a:srgbClr val="0000FF"/>
              </a:solidFill>
              <a:effectLst>
                <a:outerShdw blurRad="38100" dist="38100" dir="2700000" algn="tl">
                  <a:srgbClr val="C0C0C0"/>
                </a:outerShdw>
              </a:effectLst>
            </a:endParaRPr>
          </a:p>
          <a:p>
            <a:pPr eaLnBrk="1" hangingPunct="1">
              <a:buFont typeface="Wingdings" pitchFamily="2" charset="2"/>
              <a:buNone/>
            </a:pPr>
            <a:endParaRPr kumimoji="1" lang="ru-RU" sz="1600" b="1">
              <a:solidFill>
                <a:srgbClr val="0000FF"/>
              </a:solidFill>
              <a:effectLst>
                <a:outerShdw blurRad="38100" dist="38100" dir="2700000" algn="tl">
                  <a:srgbClr val="C0C0C0"/>
                </a:outerShdw>
              </a:effectLst>
            </a:endParaRPr>
          </a:p>
          <a:p>
            <a:pPr eaLnBrk="1" hangingPunct="1">
              <a:buClr>
                <a:srgbClr val="CC3300"/>
              </a:buClr>
              <a:buFont typeface="Wingdings" pitchFamily="2" charset="2"/>
              <a:buChar char="§"/>
            </a:pPr>
            <a:r>
              <a:rPr kumimoji="1" lang="en-US" sz="1600" b="1">
                <a:solidFill>
                  <a:srgbClr val="0000FF"/>
                </a:solidFill>
                <a:effectLst>
                  <a:outerShdw blurRad="38100" dist="38100" dir="2700000" algn="tl">
                    <a:srgbClr val="C0C0C0"/>
                  </a:outerShdw>
                </a:effectLst>
              </a:rPr>
              <a:t>   Conclusions</a:t>
            </a:r>
          </a:p>
          <a:p>
            <a:pPr eaLnBrk="1" hangingPunct="1">
              <a:buFont typeface="Wingdings" pitchFamily="2" charset="2"/>
              <a:buChar char="Ш"/>
            </a:pPr>
            <a:endParaRPr kumimoji="1" lang="ru-RU" sz="1600" b="1">
              <a:solidFill>
                <a:srgbClr val="0000FF"/>
              </a:solidFill>
              <a:effectLst>
                <a:outerShdw blurRad="38100" dist="38100" dir="2700000" algn="tl">
                  <a:srgbClr val="C0C0C0"/>
                </a:outerShdw>
              </a:effectLst>
            </a:endParaRPr>
          </a:p>
        </p:txBody>
      </p:sp>
      <p:sp>
        <p:nvSpPr>
          <p:cNvPr id="3076" name="Номер слайда 3"/>
          <p:cNvSpPr>
            <a:spLocks noGrp="1"/>
          </p:cNvSpPr>
          <p:nvPr>
            <p:ph type="sldNum" sz="quarter" idx="12"/>
          </p:nvPr>
        </p:nvSpPr>
        <p:spPr>
          <a:xfrm>
            <a:off x="8643938" y="6505575"/>
            <a:ext cx="298450"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65F2C1-45C7-48AB-AA87-292FCA8C86C8}" type="slidenum">
              <a:rPr lang="ru-RU" b="1" smtClean="0">
                <a:solidFill>
                  <a:srgbClr val="339933"/>
                </a:solidFill>
              </a:rPr>
              <a:pPr eaLnBrk="1" hangingPunct="1"/>
              <a:t>2</a:t>
            </a:fld>
            <a:endParaRPr lang="ru-RU" b="1" smtClean="0">
              <a:solidFill>
                <a:srgbClr val="339933"/>
              </a:solidFill>
            </a:endParaRPr>
          </a:p>
        </p:txBody>
      </p:sp>
      <p:sp>
        <p:nvSpPr>
          <p:cNvPr id="3077" name="Прямоугольник 5"/>
          <p:cNvSpPr>
            <a:spLocks noChangeArrowheads="1"/>
          </p:cNvSpPr>
          <p:nvPr/>
        </p:nvSpPr>
        <p:spPr bwMode="auto">
          <a:xfrm>
            <a:off x="0" y="6596063"/>
            <a:ext cx="428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35" name="Group 39"/>
          <p:cNvGraphicFramePr>
            <a:graphicFrameLocks noGrp="1"/>
          </p:cNvGraphicFramePr>
          <p:nvPr/>
        </p:nvGraphicFramePr>
        <p:xfrm>
          <a:off x="900113" y="2492375"/>
          <a:ext cx="7056437" cy="1444624"/>
        </p:xfrm>
        <a:graphic>
          <a:graphicData uri="http://schemas.openxmlformats.org/drawingml/2006/table">
            <a:tbl>
              <a:tblPr/>
              <a:tblGrid>
                <a:gridCol w="3529012"/>
                <a:gridCol w="3527425"/>
              </a:tblGrid>
              <a:tr h="286537">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Project duration</a:t>
                      </a:r>
                      <a:endParaRPr kumimoji="0" lang="ru-RU"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30 months</a:t>
                      </a:r>
                      <a:endParaRPr kumimoji="0" lang="ru-RU"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6537">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Participating personnel</a:t>
                      </a:r>
                      <a:endParaRPr kumimoji="0" lang="ru-RU"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r>
                        <a:rPr kumimoji="0" lang="ru-RU" sz="1600" b="0" i="0" u="none" strike="noStrike" cap="none" normalizeH="0" baseline="0" smtClean="0">
                          <a:ln>
                            <a:noFill/>
                          </a:ln>
                          <a:solidFill>
                            <a:schemeClr val="tx1"/>
                          </a:solidFill>
                          <a:effectLst/>
                          <a:latin typeface="Arial" charset="0"/>
                        </a:rPr>
                        <a:t>9</a:t>
                      </a:r>
                      <a:r>
                        <a:rPr kumimoji="0" lang="en-US" sz="1600" b="0" i="0" u="none" strike="noStrike" cap="none" normalizeH="0" baseline="0" smtClean="0">
                          <a:ln>
                            <a:noFill/>
                          </a:ln>
                          <a:solidFill>
                            <a:schemeClr val="tx1"/>
                          </a:solidFill>
                          <a:effectLst/>
                          <a:latin typeface="Arial" charset="0"/>
                        </a:rPr>
                        <a:t>  (1</a:t>
                      </a:r>
                      <a:r>
                        <a:rPr kumimoji="0" lang="ru-RU" sz="1600" b="0" i="0" u="none" strike="noStrike" cap="none" normalizeH="0" baseline="0" smtClean="0">
                          <a:ln>
                            <a:noFill/>
                          </a:ln>
                          <a:solidFill>
                            <a:schemeClr val="tx1"/>
                          </a:solidFill>
                          <a:effectLst/>
                          <a:latin typeface="Arial" charset="0"/>
                        </a:rPr>
                        <a:t>3</a:t>
                      </a:r>
                      <a:r>
                        <a:rPr kumimoji="0" lang="en-US" sz="1600" b="0" i="0" u="none" strike="noStrike" cap="none" normalizeH="0" baseline="0" smtClean="0">
                          <a:ln>
                            <a:noFill/>
                          </a:ln>
                          <a:solidFill>
                            <a:schemeClr val="tx1"/>
                          </a:solidFill>
                          <a:effectLst/>
                          <a:latin typeface="Arial" charset="0"/>
                        </a:rPr>
                        <a:t> “weapon” scientists)</a:t>
                      </a:r>
                      <a:endParaRPr kumimoji="0" lang="ru-RU"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6537">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Funding</a:t>
                      </a:r>
                      <a:r>
                        <a:rPr kumimoji="0" lang="ru-RU" sz="1600" b="0" i="0" u="none" strike="noStrike" cap="none" normalizeH="0" baseline="0" smtClean="0">
                          <a:ln>
                            <a:noFill/>
                          </a:ln>
                          <a:solidFill>
                            <a:schemeClr val="tx1"/>
                          </a:solidFill>
                          <a:effectLst/>
                          <a:latin typeface="Arial" charset="0"/>
                        </a:rPr>
                        <a:t> </a:t>
                      </a: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r>
                        <a:rPr kumimoji="0" lang="ru-RU" sz="1600" b="0" i="0" u="none" strike="noStrike" cap="none" normalizeH="0" baseline="0" smtClean="0">
                          <a:ln>
                            <a:noFill/>
                          </a:ln>
                          <a:solidFill>
                            <a:schemeClr val="tx1"/>
                          </a:solidFill>
                          <a:effectLst/>
                          <a:latin typeface="Arial" charset="0"/>
                        </a:rPr>
                        <a:t>00</a:t>
                      </a:r>
                      <a:r>
                        <a:rPr kumimoji="0" lang="en-US" sz="1600" b="0" i="0" u="none" strike="noStrike" cap="none" normalizeH="0" baseline="0" smtClean="0">
                          <a:ln>
                            <a:noFill/>
                          </a:ln>
                          <a:solidFill>
                            <a:schemeClr val="tx1"/>
                          </a:solidFill>
                          <a:effectLst/>
                          <a:latin typeface="Arial" charset="0"/>
                        </a:rPr>
                        <a:t>,000 USD</a:t>
                      </a:r>
                      <a:endParaRPr kumimoji="0" lang="ru-RU"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6537">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GB" sz="1600" b="0" i="0" u="none" strike="noStrike" cap="none" normalizeH="0" baseline="0" smtClean="0">
                          <a:ln>
                            <a:noFill/>
                          </a:ln>
                          <a:solidFill>
                            <a:schemeClr val="tx1"/>
                          </a:solidFill>
                          <a:effectLst/>
                          <a:latin typeface="Arial" charset="0"/>
                        </a:rPr>
                        <a:t>Funding party</a:t>
                      </a:r>
                      <a:endParaRPr kumimoji="0" lang="ru-RU"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Canada</a:t>
                      </a:r>
                      <a:endParaRPr kumimoji="0" lang="ru-RU"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98476">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GB" sz="1600" b="0" i="0" u="none" strike="noStrike" cap="none" normalizeH="0" baseline="0" smtClean="0">
                          <a:ln>
                            <a:noFill/>
                          </a:ln>
                          <a:solidFill>
                            <a:schemeClr val="tx1"/>
                          </a:solidFill>
                          <a:effectLst/>
                          <a:latin typeface="Arial" charset="0"/>
                        </a:rPr>
                        <a:t>Project status</a:t>
                      </a:r>
                      <a:r>
                        <a:rPr kumimoji="0" lang="ru-RU" sz="1600" b="0" i="0" u="none" strike="noStrike" cap="none" normalizeH="0" baseline="0" smtClean="0">
                          <a:ln>
                            <a:noFill/>
                          </a:ln>
                          <a:solidFill>
                            <a:schemeClr val="tx1"/>
                          </a:solidFill>
                          <a:effectLst/>
                          <a:latin typeface="Arial" charset="0"/>
                        </a:rPr>
                        <a:t> </a:t>
                      </a: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Finish the fourth quarter</a:t>
                      </a:r>
                      <a:endParaRPr kumimoji="0" lang="ru-RU"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bl>
          </a:graphicData>
        </a:graphic>
      </p:graphicFrame>
      <p:sp>
        <p:nvSpPr>
          <p:cNvPr id="4118" name="Text Box 25"/>
          <p:cNvSpPr txBox="1">
            <a:spLocks noChangeArrowheads="1"/>
          </p:cNvSpPr>
          <p:nvPr/>
        </p:nvSpPr>
        <p:spPr bwMode="auto">
          <a:xfrm>
            <a:off x="2195513" y="4221163"/>
            <a:ext cx="1697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u="sng">
                <a:solidFill>
                  <a:srgbClr val="0033CC"/>
                </a:solidFill>
              </a:rPr>
              <a:t>Foreign Partners</a:t>
            </a:r>
            <a:endParaRPr lang="ru-RU" sz="1600" u="sng">
              <a:solidFill>
                <a:srgbClr val="0033CC"/>
              </a:solidFill>
            </a:endParaRPr>
          </a:p>
        </p:txBody>
      </p:sp>
      <p:graphicFrame>
        <p:nvGraphicFramePr>
          <p:cNvPr id="2093" name="Group 45"/>
          <p:cNvGraphicFramePr>
            <a:graphicFrameLocks noGrp="1"/>
          </p:cNvGraphicFramePr>
          <p:nvPr/>
        </p:nvGraphicFramePr>
        <p:xfrm>
          <a:off x="971550" y="4868863"/>
          <a:ext cx="7056438" cy="1543094"/>
        </p:xfrm>
        <a:graphic>
          <a:graphicData uri="http://schemas.openxmlformats.org/drawingml/2006/table">
            <a:tbl>
              <a:tblPr/>
              <a:tblGrid>
                <a:gridCol w="2481263"/>
                <a:gridCol w="4575175"/>
              </a:tblGrid>
              <a:tr h="481564">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Matt Krause</a:t>
                      </a:r>
                      <a:endParaRPr kumimoji="0" lang="ru-RU" sz="16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Canada</a:t>
                      </a:r>
                      <a:r>
                        <a:rPr kumimoji="0" lang="ru-RU" sz="1600" b="0" i="0" u="none" strike="noStrike" cap="none" normalizeH="0" baseline="0" smtClean="0">
                          <a:ln>
                            <a:noFill/>
                          </a:ln>
                          <a:solidFill>
                            <a:schemeClr val="tx1"/>
                          </a:solidFill>
                          <a:effectLst/>
                          <a:latin typeface="Arial" charset="0"/>
                        </a:rPr>
                        <a:t>, </a:t>
                      </a:r>
                      <a:r>
                        <a:rPr kumimoji="0" lang="en-US" sz="1600" b="0" i="0" u="none" strike="noStrike" cap="none" normalizeH="0" baseline="0" smtClean="0">
                          <a:ln>
                            <a:noFill/>
                          </a:ln>
                          <a:solidFill>
                            <a:schemeClr val="tx1"/>
                          </a:solidFill>
                          <a:effectLst/>
                          <a:latin typeface="Arial" charset="0"/>
                        </a:rPr>
                        <a:t>  Thermalhydraulics   Branch,      AECL Chalk River Laboratories</a:t>
                      </a:r>
                      <a:endParaRPr kumimoji="0" lang="ru-RU" sz="16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774160">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Paul Bottomley</a:t>
                      </a:r>
                      <a:endParaRPr kumimoji="0" lang="ru-RU" sz="16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Germany,   </a:t>
                      </a:r>
                      <a:r>
                        <a:rPr kumimoji="0" lang="hr-HR" sz="1600" b="0" i="0" u="none" strike="noStrike" cap="none" normalizeH="0" baseline="0" smtClean="0">
                          <a:ln>
                            <a:noFill/>
                          </a:ln>
                          <a:solidFill>
                            <a:schemeClr val="tx1"/>
                          </a:solidFill>
                          <a:effectLst/>
                          <a:latin typeface="Arial" charset="0"/>
                        </a:rPr>
                        <a:t>European Commission,</a:t>
                      </a:r>
                      <a:r>
                        <a:rPr kumimoji="0" lang="en-US" sz="1600" b="0" i="0" u="none" strike="noStrike" cap="none" normalizeH="0" baseline="0" smtClean="0">
                          <a:ln>
                            <a:noFill/>
                          </a:ln>
                          <a:solidFill>
                            <a:schemeClr val="tx1"/>
                          </a:solidFill>
                          <a:effectLst/>
                          <a:latin typeface="Arial" charset="0"/>
                        </a:rPr>
                        <a:t>   </a:t>
                      </a:r>
                      <a:r>
                        <a:rPr kumimoji="0" lang="hr-HR" sz="1600" b="0" i="0" u="none" strike="noStrike" cap="none" normalizeH="0" baseline="0" smtClean="0">
                          <a:ln>
                            <a:noFill/>
                          </a:ln>
                          <a:solidFill>
                            <a:schemeClr val="tx1"/>
                          </a:solidFill>
                          <a:effectLst/>
                          <a:latin typeface="Arial" charset="0"/>
                        </a:rPr>
                        <a:t> DG </a:t>
                      </a:r>
                      <a:r>
                        <a:rPr kumimoji="0" lang="en-US" sz="1600" b="0" i="0" u="none" strike="noStrike" cap="none" normalizeH="0" baseline="0" smtClean="0">
                          <a:ln>
                            <a:noFill/>
                          </a:ln>
                          <a:solidFill>
                            <a:schemeClr val="tx1"/>
                          </a:solidFill>
                          <a:effectLst/>
                          <a:latin typeface="Arial" charset="0"/>
                        </a:rPr>
                        <a:t>  </a:t>
                      </a:r>
                      <a:r>
                        <a:rPr kumimoji="0" lang="hr-HR" sz="1600" b="0" i="0" u="none" strike="noStrike" cap="none" normalizeH="0" baseline="0" smtClean="0">
                          <a:ln>
                            <a:noFill/>
                          </a:ln>
                          <a:solidFill>
                            <a:schemeClr val="tx1"/>
                          </a:solidFill>
                          <a:effectLst/>
                          <a:latin typeface="Arial" charset="0"/>
                        </a:rPr>
                        <a:t>Joint </a:t>
                      </a:r>
                      <a:endParaRPr kumimoji="0" lang="en-US" sz="1600" b="0"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hr-HR" sz="1600" b="0" i="0" u="none" strike="noStrike" cap="none" normalizeH="0" baseline="0" smtClean="0">
                          <a:ln>
                            <a:noFill/>
                          </a:ln>
                          <a:solidFill>
                            <a:schemeClr val="tx1"/>
                          </a:solidFill>
                          <a:effectLst/>
                          <a:latin typeface="Arial" charset="0"/>
                        </a:rPr>
                        <a:t>Research </a:t>
                      </a:r>
                      <a:r>
                        <a:rPr kumimoji="0" lang="en-US" sz="1600" b="0" i="0" u="none" strike="noStrike" cap="none" normalizeH="0" baseline="0" smtClean="0">
                          <a:ln>
                            <a:noFill/>
                          </a:ln>
                          <a:solidFill>
                            <a:schemeClr val="tx1"/>
                          </a:solidFill>
                          <a:effectLst/>
                          <a:latin typeface="Arial" charset="0"/>
                        </a:rPr>
                        <a:t>  </a:t>
                      </a:r>
                      <a:r>
                        <a:rPr kumimoji="0" lang="hr-HR" sz="1600" b="0" i="0" u="none" strike="noStrike" cap="none" normalizeH="0" baseline="0" smtClean="0">
                          <a:ln>
                            <a:noFill/>
                          </a:ln>
                          <a:solidFill>
                            <a:schemeClr val="tx1"/>
                          </a:solidFill>
                          <a:effectLst/>
                          <a:latin typeface="Arial" charset="0"/>
                        </a:rPr>
                        <a:t>Centre, </a:t>
                      </a:r>
                      <a:r>
                        <a:rPr kumimoji="0" lang="en-US" sz="1600" b="0" i="0" u="none" strike="noStrike" cap="none" normalizeH="0" baseline="0" smtClean="0">
                          <a:ln>
                            <a:noFill/>
                          </a:ln>
                          <a:solidFill>
                            <a:schemeClr val="tx1"/>
                          </a:solidFill>
                          <a:effectLst/>
                          <a:latin typeface="Arial" charset="0"/>
                        </a:rPr>
                        <a:t>   </a:t>
                      </a:r>
                      <a:r>
                        <a:rPr kumimoji="0" lang="hr-HR" sz="1600" b="0" i="0" u="none" strike="noStrike" cap="none" normalizeH="0" baseline="0" smtClean="0">
                          <a:ln>
                            <a:noFill/>
                          </a:ln>
                          <a:solidFill>
                            <a:schemeClr val="tx1"/>
                          </a:solidFill>
                          <a:effectLst/>
                          <a:latin typeface="Arial" charset="0"/>
                        </a:rPr>
                        <a:t>Institute</a:t>
                      </a:r>
                      <a:r>
                        <a:rPr kumimoji="0" lang="en-US" sz="1600" b="0" i="0" u="none" strike="noStrike" cap="none" normalizeH="0" baseline="0" smtClean="0">
                          <a:ln>
                            <a:noFill/>
                          </a:ln>
                          <a:solidFill>
                            <a:schemeClr val="tx1"/>
                          </a:solidFill>
                          <a:effectLst/>
                          <a:latin typeface="Arial" charset="0"/>
                        </a:rPr>
                        <a:t> </a:t>
                      </a:r>
                      <a:r>
                        <a:rPr kumimoji="0" lang="hr-HR" sz="1600" b="0" i="0" u="none" strike="noStrike" cap="none" normalizeH="0" baseline="0" smtClean="0">
                          <a:ln>
                            <a:noFill/>
                          </a:ln>
                          <a:solidFill>
                            <a:schemeClr val="tx1"/>
                          </a:solidFill>
                          <a:effectLst/>
                          <a:latin typeface="Arial" charset="0"/>
                        </a:rPr>
                        <a:t> for</a:t>
                      </a:r>
                      <a:r>
                        <a:rPr kumimoji="0" lang="en-US" sz="1600" b="0" i="0" u="none" strike="noStrike" cap="none" normalizeH="0" baseline="0" smtClean="0">
                          <a:ln>
                            <a:noFill/>
                          </a:ln>
                          <a:solidFill>
                            <a:schemeClr val="tx1"/>
                          </a:solidFill>
                          <a:effectLst/>
                          <a:latin typeface="Arial" charset="0"/>
                        </a:rPr>
                        <a:t> </a:t>
                      </a:r>
                      <a:r>
                        <a:rPr kumimoji="0" lang="hr-HR" sz="1600" b="0" i="0" u="none" strike="noStrike" cap="none" normalizeH="0" baseline="0" smtClean="0">
                          <a:ln>
                            <a:noFill/>
                          </a:ln>
                          <a:solidFill>
                            <a:schemeClr val="tx1"/>
                          </a:solidFill>
                          <a:effectLst/>
                          <a:latin typeface="Arial" charset="0"/>
                        </a:rPr>
                        <a:t> Transuranium </a:t>
                      </a:r>
                      <a:endParaRPr kumimoji="0" lang="en-US" sz="1600" b="0"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hr-HR" sz="1600" b="0" i="0" u="none" strike="noStrike" cap="none" normalizeH="0" baseline="0" smtClean="0">
                          <a:ln>
                            <a:noFill/>
                          </a:ln>
                          <a:solidFill>
                            <a:schemeClr val="tx1"/>
                          </a:solidFill>
                          <a:effectLst/>
                          <a:latin typeface="Arial" charset="0"/>
                        </a:rPr>
                        <a:t>Elements (ITU</a:t>
                      </a:r>
                      <a:r>
                        <a:rPr kumimoji="0" lang="en-US" sz="1600" b="0" i="0" u="none" strike="noStrike" cap="none" normalizeH="0" baseline="0" smtClean="0">
                          <a:ln>
                            <a:noFill/>
                          </a:ln>
                          <a:solidFill>
                            <a:schemeClr val="tx1"/>
                          </a:solidFill>
                          <a:effectLst/>
                          <a:latin typeface="Arial" charset="0"/>
                        </a:rPr>
                        <a:t>)</a:t>
                      </a:r>
                      <a:endParaRPr kumimoji="0" lang="ru-RU" sz="16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7326">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hr-HR" sz="1600" b="0" i="0" u="none" strike="noStrike" cap="none" normalizeH="0" baseline="0" smtClean="0">
                          <a:ln>
                            <a:noFill/>
                          </a:ln>
                          <a:solidFill>
                            <a:schemeClr val="tx1"/>
                          </a:solidFill>
                          <a:effectLst/>
                          <a:latin typeface="Arial" charset="0"/>
                        </a:rPr>
                        <a:t>Christophe Journeau</a:t>
                      </a:r>
                      <a:endParaRPr kumimoji="0" lang="ru-RU" sz="16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hr-HR" sz="1600" b="0" i="0" u="none" strike="noStrike" cap="none" normalizeH="0" baseline="0" smtClean="0">
                          <a:ln>
                            <a:noFill/>
                          </a:ln>
                          <a:solidFill>
                            <a:schemeClr val="tx1"/>
                          </a:solidFill>
                          <a:effectLst/>
                          <a:latin typeface="Arial" charset="0"/>
                        </a:rPr>
                        <a:t>France</a:t>
                      </a:r>
                      <a:r>
                        <a:rPr kumimoji="0" lang="en-US" sz="1600" b="0" i="0" u="none" strike="noStrike" cap="none" normalizeH="0" baseline="0" smtClean="0">
                          <a:ln>
                            <a:noFill/>
                          </a:ln>
                          <a:solidFill>
                            <a:schemeClr val="tx1"/>
                          </a:solidFill>
                          <a:effectLst/>
                          <a:latin typeface="Arial" charset="0"/>
                        </a:rPr>
                        <a:t>,   </a:t>
                      </a:r>
                      <a:r>
                        <a:rPr kumimoji="0" lang="hr-HR" sz="1600" b="0" i="0" u="none" strike="noStrike" cap="none" normalizeH="0" baseline="0" smtClean="0">
                          <a:ln>
                            <a:noFill/>
                          </a:ln>
                          <a:solidFill>
                            <a:schemeClr val="tx1"/>
                          </a:solidFill>
                          <a:effectLst/>
                          <a:latin typeface="Arial" charset="0"/>
                        </a:rPr>
                        <a:t>CEA</a:t>
                      </a:r>
                      <a:endParaRPr kumimoji="0" lang="ru-RU" sz="16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bl>
          </a:graphicData>
        </a:graphic>
      </p:graphicFrame>
      <p:sp>
        <p:nvSpPr>
          <p:cNvPr id="10242" name="Text Box 2"/>
          <p:cNvSpPr txBox="1">
            <a:spLocks noChangeArrowheads="1"/>
          </p:cNvSpPr>
          <p:nvPr/>
        </p:nvSpPr>
        <p:spPr bwMode="auto">
          <a:xfrm>
            <a:off x="395288" y="188913"/>
            <a:ext cx="8505825" cy="1939925"/>
          </a:xfrm>
          <a:prstGeom prst="rect">
            <a:avLst/>
          </a:prstGeom>
          <a:noFill/>
          <a:ln w="9525">
            <a:noFill/>
            <a:miter lim="800000"/>
            <a:headEnd/>
            <a:tailEnd/>
          </a:ln>
          <a:effectLst/>
        </p:spPr>
        <p:txBody>
          <a:bodyPr>
            <a:spAutoFit/>
          </a:bodyPr>
          <a:lstStyle/>
          <a:p>
            <a:pPr marL="342900" indent="-342900">
              <a:lnSpc>
                <a:spcPct val="80000"/>
              </a:lnSpc>
              <a:defRPr/>
            </a:pPr>
            <a:r>
              <a:rPr lang="ru-RU" sz="2800" b="1" dirty="0">
                <a:solidFill>
                  <a:srgbClr val="0000FF"/>
                </a:solidFill>
                <a:effectLst>
                  <a:outerShdw blurRad="38100" dist="38100" dir="2700000" algn="tl">
                    <a:srgbClr val="C0C0C0"/>
                  </a:outerShdw>
                </a:effectLst>
                <a:latin typeface="Comic Sans MS" pitchFamily="66" charset="0"/>
              </a:rPr>
              <a:t>          </a:t>
            </a:r>
            <a:r>
              <a:rPr lang="hr-HR" sz="2000" u="sng" dirty="0">
                <a:solidFill>
                  <a:srgbClr val="0033CC"/>
                </a:solidFill>
              </a:rPr>
              <a:t>Participating Institutions</a:t>
            </a:r>
            <a:r>
              <a:rPr lang="ru-RU" sz="2000" b="1" dirty="0">
                <a:solidFill>
                  <a:srgbClr val="0033CC"/>
                </a:solidFill>
              </a:rPr>
              <a:t> </a:t>
            </a:r>
            <a:endParaRPr lang="en-US" sz="2000" b="1" dirty="0">
              <a:solidFill>
                <a:srgbClr val="0033CC"/>
              </a:solidFill>
            </a:endParaRPr>
          </a:p>
          <a:p>
            <a:pPr marL="342900" indent="-342900">
              <a:lnSpc>
                <a:spcPct val="80000"/>
              </a:lnSpc>
              <a:defRPr/>
            </a:pPr>
            <a:endParaRPr lang="ru-RU" sz="2000" b="1" dirty="0">
              <a:solidFill>
                <a:srgbClr val="0033CC"/>
              </a:solidFill>
            </a:endParaRPr>
          </a:p>
          <a:p>
            <a:pPr marL="342900" indent="-342900">
              <a:lnSpc>
                <a:spcPct val="80000"/>
              </a:lnSpc>
              <a:buClr>
                <a:srgbClr val="0033CC"/>
              </a:buClr>
              <a:buFont typeface="Wingdings" pitchFamily="2" charset="2"/>
              <a:buChar char="Ш"/>
              <a:defRPr/>
            </a:pPr>
            <a:r>
              <a:rPr lang="hr-HR" dirty="0"/>
              <a:t>Ukrainian Institute of Agricultural Radiology of National University </a:t>
            </a:r>
            <a:r>
              <a:rPr lang="en-US" dirty="0"/>
              <a:t>of Life and Environmental Sciences of</a:t>
            </a:r>
            <a:r>
              <a:rPr lang="hr-HR" dirty="0"/>
              <a:t> Ukraine</a:t>
            </a:r>
            <a:r>
              <a:rPr lang="en-US" dirty="0"/>
              <a:t>.</a:t>
            </a:r>
          </a:p>
          <a:p>
            <a:pPr marL="342900" indent="-342900">
              <a:buFont typeface="Wingdings" pitchFamily="2" charset="2"/>
              <a:buNone/>
              <a:defRPr/>
            </a:pPr>
            <a:endParaRPr lang="ru-RU" dirty="0">
              <a:latin typeface="Comic Sans MS" pitchFamily="66" charset="0"/>
            </a:endParaRPr>
          </a:p>
          <a:p>
            <a:pPr marL="342900" indent="-342900">
              <a:buClr>
                <a:srgbClr val="0033CC"/>
              </a:buClr>
              <a:buFont typeface="Wingdings" pitchFamily="2" charset="2"/>
              <a:buChar char="Ш"/>
              <a:defRPr/>
            </a:pPr>
            <a:r>
              <a:rPr lang="hr-HR" dirty="0"/>
              <a:t>Institute of Safety Problems of Nuclear Power Plants </a:t>
            </a:r>
            <a:endParaRPr lang="ru-RU" dirty="0"/>
          </a:p>
          <a:p>
            <a:pPr marL="342900" indent="-342900">
              <a:buFont typeface="Wingdings" pitchFamily="2" charset="2"/>
              <a:buNone/>
              <a:defRPr/>
            </a:pPr>
            <a:r>
              <a:rPr lang="en-US" dirty="0"/>
              <a:t>   </a:t>
            </a:r>
            <a:r>
              <a:rPr lang="hr-HR" dirty="0"/>
              <a:t> of National Academy of Sciences of Ukraine</a:t>
            </a:r>
            <a:endParaRPr lang="ru-RU" dirty="0"/>
          </a:p>
        </p:txBody>
      </p:sp>
      <p:sp>
        <p:nvSpPr>
          <p:cNvPr id="4134" name="Прямоугольник 5"/>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2916238" y="333375"/>
            <a:ext cx="2814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99"/>
                </a:solidFill>
              </a:rPr>
              <a:t>The project aim</a:t>
            </a:r>
            <a:endParaRPr lang="ru-RU" sz="2800" b="1">
              <a:solidFill>
                <a:srgbClr val="000099"/>
              </a:solidFill>
            </a:endParaRPr>
          </a:p>
        </p:txBody>
      </p:sp>
      <p:sp>
        <p:nvSpPr>
          <p:cNvPr id="5123" name="Text Box 7"/>
          <p:cNvSpPr txBox="1">
            <a:spLocks noChangeArrowheads="1"/>
          </p:cNvSpPr>
          <p:nvPr/>
        </p:nvSpPr>
        <p:spPr bwMode="auto">
          <a:xfrm>
            <a:off x="179388" y="1076325"/>
            <a:ext cx="87137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n-GB">
                <a:solidFill>
                  <a:srgbClr val="000000"/>
                </a:solidFill>
              </a:rPr>
              <a:t>The main aim of the project is to create a </a:t>
            </a:r>
            <a:r>
              <a:rPr lang="en-US">
                <a:solidFill>
                  <a:srgbClr val="000000"/>
                </a:solidFill>
              </a:rPr>
              <a:t>prognosis</a:t>
            </a:r>
            <a:r>
              <a:rPr lang="en-GB">
                <a:solidFill>
                  <a:srgbClr val="000000"/>
                </a:solidFill>
              </a:rPr>
              <a:t> of the long-term (50-100 years) behaviour of the radioactive dust in Shelter. It will describe both transformation of the existing fuel dust and the processes of the dust formation from the main types of FCM under the current &amp; future Shelter conditions.</a:t>
            </a:r>
            <a:endParaRPr lang="ru-RU">
              <a:latin typeface="Tahoma" pitchFamily="34" charset="0"/>
            </a:endParaRPr>
          </a:p>
        </p:txBody>
      </p:sp>
      <p:graphicFrame>
        <p:nvGraphicFramePr>
          <p:cNvPr id="24656" name="Group 80"/>
          <p:cNvGraphicFramePr>
            <a:graphicFrameLocks noGrp="1"/>
          </p:cNvGraphicFramePr>
          <p:nvPr>
            <p:ph/>
          </p:nvPr>
        </p:nvGraphicFramePr>
        <p:xfrm>
          <a:off x="457200" y="2852738"/>
          <a:ext cx="8229600" cy="3180058"/>
        </p:xfrm>
        <a:graphic>
          <a:graphicData uri="http://schemas.openxmlformats.org/drawingml/2006/table">
            <a:tbl>
              <a:tblPr/>
              <a:tblGrid>
                <a:gridCol w="822325"/>
                <a:gridCol w="822325"/>
                <a:gridCol w="823913"/>
                <a:gridCol w="820737"/>
                <a:gridCol w="827088"/>
                <a:gridCol w="823912"/>
                <a:gridCol w="820738"/>
                <a:gridCol w="823912"/>
                <a:gridCol w="822325"/>
                <a:gridCol w="822325"/>
              </a:tblGrid>
              <a:tr h="312669">
                <a:tc gridSpan="4">
                  <a:txBody>
                    <a:bodyPr/>
                    <a:lstStyle/>
                    <a:p>
                      <a:pPr marL="0" marR="0" lvl="0" indent="0" algn="ctr"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dirty="0" smtClean="0">
                          <a:ln>
                            <a:noFill/>
                          </a:ln>
                          <a:solidFill>
                            <a:srgbClr val="000000"/>
                          </a:solidFill>
                          <a:effectLst/>
                          <a:latin typeface="Arial" charset="0"/>
                        </a:rPr>
                        <a:t>Year 1</a:t>
                      </a:r>
                      <a:endParaRPr kumimoji="0" lang="ru-RU" sz="1600" b="0" i="0" u="none" strike="noStrike" cap="none" normalizeH="0" baseline="0" dirty="0" smtClean="0">
                        <a:ln>
                          <a:noFill/>
                        </a:ln>
                        <a:solidFill>
                          <a:srgbClr val="000000"/>
                        </a:solidFill>
                        <a:effectLst/>
                        <a:latin typeface="Arial"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ctr"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Year 2</a:t>
                      </a:r>
                      <a:endParaRPr kumimoji="0" lang="ru-RU" sz="1600" b="0" i="0" u="none" strike="noStrike" cap="none" normalizeH="0" baseline="0" smtClean="0">
                        <a:ln>
                          <a:noFill/>
                        </a:ln>
                        <a:solidFill>
                          <a:srgbClr val="000000"/>
                        </a:solidFill>
                        <a:effectLst/>
                        <a:latin typeface="Arial"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Year 3</a:t>
                      </a:r>
                      <a:endParaRPr kumimoji="0" lang="ru-RU" sz="1600" b="0" i="0" u="none" strike="noStrike" cap="none" normalizeH="0" baseline="0" smtClean="0">
                        <a:ln>
                          <a:noFill/>
                        </a:ln>
                        <a:solidFill>
                          <a:srgbClr val="000000"/>
                        </a:solidFill>
                        <a:effectLst/>
                        <a:latin typeface="Arial"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r>
              <a:tr h="548519">
                <a:tc gridSpan="6">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400" b="1" i="0" u="none" strike="noStrike" cap="none" normalizeH="0" baseline="0" dirty="0" smtClean="0">
                          <a:ln>
                            <a:noFill/>
                          </a:ln>
                          <a:solidFill>
                            <a:srgbClr val="000099"/>
                          </a:solidFill>
                          <a:effectLst/>
                          <a:latin typeface="Arial" charset="0"/>
                        </a:rPr>
                        <a:t>Task</a:t>
                      </a:r>
                      <a:r>
                        <a:rPr kumimoji="0" lang="uk-UA" sz="1400" b="1" i="0" u="none" strike="noStrike" cap="none" normalizeH="0" baseline="0" dirty="0" smtClean="0">
                          <a:ln>
                            <a:noFill/>
                          </a:ln>
                          <a:solidFill>
                            <a:srgbClr val="000099"/>
                          </a:solidFill>
                          <a:effectLst/>
                          <a:latin typeface="Arial" charset="0"/>
                        </a:rPr>
                        <a:t> 1</a:t>
                      </a:r>
                      <a:r>
                        <a:rPr kumimoji="0" lang="uk-UA" sz="1400" b="0" i="0" u="none" strike="noStrike" cap="none" normalizeH="0" baseline="0" dirty="0" smtClean="0">
                          <a:ln>
                            <a:noFill/>
                          </a:ln>
                          <a:solidFill>
                            <a:srgbClr val="000099"/>
                          </a:solidFill>
                          <a:effectLst/>
                          <a:latin typeface="Arial" charset="0"/>
                        </a:rPr>
                        <a:t>.</a:t>
                      </a:r>
                      <a:r>
                        <a:rPr kumimoji="0" lang="uk-UA" sz="1400" b="0" i="0" u="none" strike="noStrike" cap="none" normalizeH="0" baseline="0" dirty="0" smtClean="0">
                          <a:ln>
                            <a:noFill/>
                          </a:ln>
                          <a:solidFill>
                            <a:srgbClr val="F9F96D"/>
                          </a:solidFill>
                          <a:effectLst>
                            <a:outerShdw blurRad="38100" dist="38100" dir="2700000" algn="tl">
                              <a:srgbClr val="C0C0C0"/>
                            </a:outerShdw>
                          </a:effectLst>
                          <a:latin typeface="Comic Sans MS" pitchFamily="66" charset="0"/>
                        </a:rPr>
                        <a:t> </a:t>
                      </a:r>
                      <a:r>
                        <a:rPr kumimoji="0" lang="en-US" sz="1400" b="1" i="0" u="none" strike="noStrike" cap="none" normalizeH="0" baseline="0" dirty="0" smtClean="0">
                          <a:ln>
                            <a:noFill/>
                          </a:ln>
                          <a:solidFill>
                            <a:srgbClr val="294E5B"/>
                          </a:solidFill>
                          <a:effectLst/>
                          <a:latin typeface="Arial" charset="0"/>
                        </a:rPr>
                        <a:t>Mechanisms of formation and classification  of the Chernobyl FCM, </a:t>
                      </a:r>
                      <a:r>
                        <a:rPr kumimoji="0" lang="uk-UA" sz="1400" b="1" i="0" u="none" strike="noStrike" cap="none" normalizeH="0" baseline="0" dirty="0" smtClean="0">
                          <a:ln>
                            <a:noFill/>
                          </a:ln>
                          <a:solidFill>
                            <a:srgbClr val="294E5B"/>
                          </a:solidFill>
                          <a:effectLst/>
                          <a:latin typeface="Arial" charset="0"/>
                        </a:rPr>
                        <a:t> </a:t>
                      </a:r>
                      <a:r>
                        <a:rPr kumimoji="0" lang="en-US" sz="1400" b="1" i="0" u="none" strike="noStrike" cap="none" normalizeH="0" baseline="0" dirty="0" smtClean="0">
                          <a:ln>
                            <a:noFill/>
                          </a:ln>
                          <a:solidFill>
                            <a:srgbClr val="294E5B"/>
                          </a:solidFill>
                          <a:effectLst/>
                          <a:latin typeface="Arial" charset="0"/>
                        </a:rPr>
                        <a:t>updating the DB</a:t>
                      </a:r>
                      <a:r>
                        <a:rPr kumimoji="0" lang="ru-RU" sz="1600" b="0" i="0" u="none" strike="noStrike" cap="none" normalizeH="0" baseline="0" dirty="0" smtClean="0">
                          <a:ln>
                            <a:noFill/>
                          </a:ln>
                          <a:solidFill>
                            <a:srgbClr val="294E5B"/>
                          </a:solidFill>
                          <a:effectLst>
                            <a:outerShdw blurRad="38100" dist="38100" dir="2700000" algn="tl">
                              <a:srgbClr val="C0C0C0"/>
                            </a:outerShdw>
                          </a:effectLst>
                          <a:latin typeface="Comic Sans MS" pitchFamily="66"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336476">
                <a:tc gridSpan="8">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r>
                        <a:rPr kumimoji="0" lang="en-US" sz="1400" b="1" i="0" u="none" strike="noStrike" cap="none" normalizeH="0" baseline="0" smtClean="0">
                          <a:ln>
                            <a:noFill/>
                          </a:ln>
                          <a:solidFill>
                            <a:srgbClr val="000099"/>
                          </a:solidFill>
                          <a:effectLst/>
                          <a:latin typeface="Arial" charset="0"/>
                        </a:rPr>
                        <a:t>Task </a:t>
                      </a:r>
                      <a:r>
                        <a:rPr kumimoji="0" lang="uk-UA" sz="1400" b="1" i="0" u="none" strike="noStrike" cap="none" normalizeH="0" baseline="0" smtClean="0">
                          <a:ln>
                            <a:noFill/>
                          </a:ln>
                          <a:solidFill>
                            <a:srgbClr val="000099"/>
                          </a:solidFill>
                          <a:effectLst/>
                          <a:latin typeface="Arial" charset="0"/>
                        </a:rPr>
                        <a:t>2.</a:t>
                      </a:r>
                      <a:r>
                        <a:rPr kumimoji="0" lang="uk-UA" sz="1600" b="0" i="0" u="none" strike="noStrike" cap="none" normalizeH="0" baseline="0" smtClean="0">
                          <a:ln>
                            <a:noFill/>
                          </a:ln>
                          <a:solidFill>
                            <a:srgbClr val="000099"/>
                          </a:solidFill>
                          <a:effectLst/>
                          <a:latin typeface="Arial" charset="0"/>
                        </a:rPr>
                        <a:t> </a:t>
                      </a:r>
                      <a:r>
                        <a:rPr kumimoji="0" lang="en-US" sz="1400" b="1" i="0" u="none" strike="noStrike" cap="none" normalizeH="0" baseline="0" smtClean="0">
                          <a:ln>
                            <a:noFill/>
                          </a:ln>
                          <a:solidFill>
                            <a:srgbClr val="800080"/>
                          </a:solidFill>
                          <a:effectLst/>
                          <a:latin typeface="Arial" charset="0"/>
                        </a:rPr>
                        <a:t>Characteristics and behavior of RA and water in Shelter</a:t>
                      </a:r>
                      <a:r>
                        <a:rPr kumimoji="0" lang="ru-RU" sz="1600" b="0" i="0" u="none" strike="noStrike" cap="none" normalizeH="0" baseline="0" smtClean="0">
                          <a:ln>
                            <a:noFill/>
                          </a:ln>
                          <a:solidFill>
                            <a:srgbClr val="000099"/>
                          </a:solidFill>
                          <a:effectLst/>
                          <a:latin typeface="Arial" charset="0"/>
                        </a:rPr>
                        <a:t> </a:t>
                      </a:r>
                    </a:p>
                  </a:txBody>
                  <a:tcPr marL="90000" marR="90000" marT="46790" marB="46790" anchor="ct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384090">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7">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400" b="1" i="0" u="none" strike="noStrike" cap="none" normalizeH="0" baseline="0" dirty="0" smtClean="0">
                          <a:ln>
                            <a:noFill/>
                          </a:ln>
                          <a:solidFill>
                            <a:srgbClr val="000099"/>
                          </a:solidFill>
                          <a:effectLst/>
                          <a:latin typeface="Arial" charset="0"/>
                        </a:rPr>
                        <a:t>Task</a:t>
                      </a:r>
                      <a:r>
                        <a:rPr kumimoji="0" lang="uk-UA" sz="1400" b="1" i="0" u="none" strike="noStrike" cap="none" normalizeH="0" baseline="0" dirty="0" smtClean="0">
                          <a:ln>
                            <a:noFill/>
                          </a:ln>
                          <a:solidFill>
                            <a:srgbClr val="000099"/>
                          </a:solidFill>
                          <a:effectLst/>
                          <a:latin typeface="Arial" charset="0"/>
                        </a:rPr>
                        <a:t> 3. </a:t>
                      </a:r>
                      <a:r>
                        <a:rPr kumimoji="0" lang="en-US" sz="1400" b="1" i="0" u="none" strike="noStrike" cap="none" normalizeH="0" baseline="0" dirty="0" smtClean="0">
                          <a:ln>
                            <a:noFill/>
                          </a:ln>
                          <a:solidFill>
                            <a:srgbClr val="339933"/>
                          </a:solidFill>
                          <a:effectLst/>
                          <a:latin typeface="Arial" charset="0"/>
                        </a:rPr>
                        <a:t>Experimental study of the FCM destruction</a:t>
                      </a:r>
                      <a:endParaRPr kumimoji="0" lang="ru-RU" sz="1400" b="1" i="0" u="none" strike="noStrike" cap="none" normalizeH="0" baseline="0" dirty="0" smtClean="0">
                        <a:ln>
                          <a:noFill/>
                        </a:ln>
                        <a:solidFill>
                          <a:srgbClr val="339933"/>
                        </a:solidFill>
                        <a:effectLst/>
                        <a:latin typeface="Arial" charset="0"/>
                      </a:endParaRPr>
                    </a:p>
                  </a:txBody>
                  <a:tcPr marL="90000" marR="90000" marT="46790" marB="46790" anchor="ct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525347">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400" b="1" i="0" u="none" strike="noStrike" cap="none" normalizeH="0" baseline="0" dirty="0" smtClean="0">
                          <a:ln>
                            <a:noFill/>
                          </a:ln>
                          <a:solidFill>
                            <a:srgbClr val="000099"/>
                          </a:solidFill>
                          <a:effectLst/>
                          <a:latin typeface="Arial" charset="0"/>
                        </a:rPr>
                        <a:t>Task </a:t>
                      </a:r>
                      <a:r>
                        <a:rPr kumimoji="0" lang="uk-UA" sz="1400" b="1" i="0" u="none" strike="noStrike" cap="none" normalizeH="0" baseline="0" dirty="0" smtClean="0">
                          <a:ln>
                            <a:noFill/>
                          </a:ln>
                          <a:solidFill>
                            <a:srgbClr val="000099"/>
                          </a:solidFill>
                          <a:effectLst/>
                          <a:latin typeface="Arial" charset="0"/>
                        </a:rPr>
                        <a:t>4.</a:t>
                      </a:r>
                      <a:r>
                        <a:rPr kumimoji="0" lang="uk-UA" sz="1400" b="1" i="0" u="none" strike="noStrike" cap="none" normalizeH="0" baseline="0" dirty="0" smtClean="0">
                          <a:ln>
                            <a:noFill/>
                          </a:ln>
                          <a:solidFill>
                            <a:srgbClr val="D90528"/>
                          </a:solidFill>
                          <a:effectLst/>
                          <a:latin typeface="Arial" charset="0"/>
                        </a:rPr>
                        <a:t> </a:t>
                      </a:r>
                      <a:r>
                        <a:rPr kumimoji="0" lang="en-US" sz="1400" b="1" i="0" u="none" strike="noStrike" cap="none" normalizeH="0" baseline="0" dirty="0" smtClean="0">
                          <a:ln>
                            <a:noFill/>
                          </a:ln>
                          <a:solidFill>
                            <a:srgbClr val="D90528"/>
                          </a:solidFill>
                          <a:effectLst/>
                          <a:latin typeface="Arial" charset="0"/>
                        </a:rPr>
                        <a:t>Creation of the models of the FCM     transformation  </a:t>
                      </a:r>
                      <a:endParaRPr kumimoji="0" lang="ru-RU" sz="1400" b="1" i="0" u="none" strike="noStrike" cap="none" normalizeH="0" baseline="0" dirty="0" smtClean="0">
                        <a:ln>
                          <a:noFill/>
                        </a:ln>
                        <a:solidFill>
                          <a:srgbClr val="D90528"/>
                        </a:solidFill>
                        <a:effectLst/>
                        <a:latin typeface="Arial"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578993">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32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32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3200" b="0" i="0" u="none" strike="noStrike" cap="none" normalizeH="0" baseline="0" dirty="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32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endParaRPr kumimoji="0" lang="ru-RU" sz="32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400" b="1" i="0" u="none" strike="noStrike" cap="none" normalizeH="0" baseline="0" smtClean="0">
                          <a:ln>
                            <a:noFill/>
                          </a:ln>
                          <a:solidFill>
                            <a:srgbClr val="000099"/>
                          </a:solidFill>
                          <a:effectLst/>
                          <a:latin typeface="Arial" charset="0"/>
                        </a:rPr>
                        <a:t>Task</a:t>
                      </a:r>
                      <a:r>
                        <a:rPr kumimoji="0" lang="uk-UA" sz="1400" b="1" i="0" u="none" strike="noStrike" cap="none" normalizeH="0" baseline="0" smtClean="0">
                          <a:ln>
                            <a:noFill/>
                          </a:ln>
                          <a:solidFill>
                            <a:srgbClr val="000099"/>
                          </a:solidFill>
                          <a:effectLst/>
                          <a:latin typeface="Arial" charset="0"/>
                        </a:rPr>
                        <a:t> 5.</a:t>
                      </a:r>
                      <a:r>
                        <a:rPr kumimoji="0" lang="uk-UA" sz="1400" b="1" i="0" u="none" strike="noStrike" cap="none" normalizeH="0" baseline="0" smtClean="0">
                          <a:ln>
                            <a:noFill/>
                          </a:ln>
                          <a:solidFill>
                            <a:srgbClr val="F9F96D"/>
                          </a:solidFill>
                          <a:effectLst>
                            <a:outerShdw blurRad="38100" dist="38100" dir="2700000" algn="tl">
                              <a:srgbClr val="C0C0C0"/>
                            </a:outerShdw>
                          </a:effectLst>
                          <a:latin typeface="Comic Sans MS" pitchFamily="66" charset="0"/>
                        </a:rPr>
                        <a:t> </a:t>
                      </a:r>
                      <a:r>
                        <a:rPr kumimoji="0" lang="en-US" sz="1400" b="1" i="0" u="none" strike="noStrike" cap="none" normalizeH="0" baseline="0" smtClean="0">
                          <a:ln>
                            <a:noFill/>
                          </a:ln>
                          <a:solidFill>
                            <a:srgbClr val="CC6600"/>
                          </a:solidFill>
                          <a:effectLst/>
                          <a:latin typeface="Arial" charset="0"/>
                        </a:rPr>
                        <a:t>Long</a:t>
                      </a:r>
                      <a:r>
                        <a:rPr kumimoji="0" lang="uk-UA" sz="1400" b="1" i="0" u="none" strike="noStrike" cap="none" normalizeH="0" baseline="0" smtClean="0">
                          <a:ln>
                            <a:noFill/>
                          </a:ln>
                          <a:solidFill>
                            <a:srgbClr val="CC6600"/>
                          </a:solidFill>
                          <a:effectLst/>
                          <a:latin typeface="Arial" charset="0"/>
                        </a:rPr>
                        <a:t>-</a:t>
                      </a:r>
                      <a:r>
                        <a:rPr kumimoji="0" lang="en-US" sz="1400" b="1" i="0" u="none" strike="noStrike" cap="none" normalizeH="0" baseline="0" smtClean="0">
                          <a:ln>
                            <a:noFill/>
                          </a:ln>
                          <a:solidFill>
                            <a:srgbClr val="CC6600"/>
                          </a:solidFill>
                          <a:effectLst/>
                          <a:latin typeface="Arial" charset="0"/>
                        </a:rPr>
                        <a:t>term prognosis of the fuel dust behavior in Shelter</a:t>
                      </a:r>
                      <a:r>
                        <a:rPr kumimoji="0" lang="ru-RU" sz="1800" b="1" i="1" u="none" strike="noStrike" cap="none" normalizeH="0" baseline="0" smtClean="0">
                          <a:ln>
                            <a:noFill/>
                          </a:ln>
                          <a:solidFill>
                            <a:srgbClr val="CC6600"/>
                          </a:solidFill>
                          <a:effectLst>
                            <a:outerShdw blurRad="38100" dist="38100" dir="2700000" algn="tl">
                              <a:srgbClr val="C0C0C0"/>
                            </a:outerShdw>
                          </a:effectLst>
                          <a:latin typeface="Comic Sans MS" pitchFamily="66"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3667">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1</a:t>
                      </a:r>
                      <a:r>
                        <a:rPr kumimoji="0" lang="ru-RU" sz="1200" b="0" i="0" u="none" strike="noStrike" cap="none" normalizeH="0" baseline="0" smtClean="0">
                          <a:ln>
                            <a:noFill/>
                          </a:ln>
                          <a:solidFill>
                            <a:srgbClr val="000000"/>
                          </a:solidFill>
                          <a:effectLst/>
                          <a:latin typeface="Arial"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2</a:t>
                      </a:r>
                      <a:endParaRPr kumimoji="0" lang="ru-RU" sz="1200" b="0" i="0" u="none" strike="noStrike" cap="none" normalizeH="0" baseline="0" smtClean="0">
                        <a:ln>
                          <a:noFill/>
                        </a:ln>
                        <a:solidFill>
                          <a:srgbClr val="000000"/>
                        </a:solidFill>
                        <a:effectLst/>
                        <a:latin typeface="Arial"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3</a:t>
                      </a:r>
                      <a:r>
                        <a:rPr kumimoji="0" lang="ru-RU" sz="1200" b="0" i="0" u="none" strike="noStrike" cap="none" normalizeH="0" baseline="0" smtClean="0">
                          <a:ln>
                            <a:noFill/>
                          </a:ln>
                          <a:solidFill>
                            <a:srgbClr val="000000"/>
                          </a:solidFill>
                          <a:effectLst/>
                          <a:latin typeface="Arial"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4</a:t>
                      </a:r>
                      <a:r>
                        <a:rPr kumimoji="0" lang="ru-RU" sz="1200" b="0" i="0" u="none" strike="noStrike" cap="none" normalizeH="0" baseline="0" smtClean="0">
                          <a:ln>
                            <a:noFill/>
                          </a:ln>
                          <a:solidFill>
                            <a:srgbClr val="000000"/>
                          </a:solidFill>
                          <a:effectLst/>
                          <a:latin typeface="Arial"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dirty="0" smtClean="0">
                          <a:ln>
                            <a:noFill/>
                          </a:ln>
                          <a:solidFill>
                            <a:srgbClr val="000000"/>
                          </a:solidFill>
                          <a:effectLst/>
                          <a:latin typeface="Arial" charset="0"/>
                        </a:rPr>
                        <a:t>Quarter </a:t>
                      </a:r>
                      <a:endParaRPr kumimoji="0" lang="ru-RU" sz="1200" b="0" i="0" u="none" strike="noStrike" cap="none" normalizeH="0" baseline="0" dirty="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dirty="0" smtClean="0">
                          <a:ln>
                            <a:noFill/>
                          </a:ln>
                          <a:solidFill>
                            <a:srgbClr val="000000"/>
                          </a:solidFill>
                          <a:effectLst/>
                          <a:latin typeface="Arial" charset="0"/>
                        </a:rPr>
                        <a:t>5</a:t>
                      </a:r>
                      <a:r>
                        <a:rPr kumimoji="0" lang="ru-RU" sz="1200" b="0" i="0" u="none" strike="noStrike" cap="none" normalizeH="0" baseline="0" dirty="0" smtClean="0">
                          <a:ln>
                            <a:noFill/>
                          </a:ln>
                          <a:solidFill>
                            <a:srgbClr val="000000"/>
                          </a:solidFill>
                          <a:effectLst/>
                          <a:latin typeface="Arial"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6</a:t>
                      </a:r>
                      <a:r>
                        <a:rPr kumimoji="0" lang="ru-RU" sz="1200" b="0" i="0" u="none" strike="noStrike" cap="none" normalizeH="0" baseline="0" smtClean="0">
                          <a:ln>
                            <a:noFill/>
                          </a:ln>
                          <a:solidFill>
                            <a:srgbClr val="000000"/>
                          </a:solidFill>
                          <a:effectLst/>
                          <a:latin typeface="Arial"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dirty="0" smtClean="0">
                          <a:ln>
                            <a:noFill/>
                          </a:ln>
                          <a:solidFill>
                            <a:srgbClr val="000000"/>
                          </a:solidFill>
                          <a:effectLst/>
                          <a:latin typeface="Arial" charset="0"/>
                        </a:rPr>
                        <a:t>Quarter 7</a:t>
                      </a:r>
                      <a:r>
                        <a:rPr kumimoji="0" lang="ru-RU" sz="1200" b="0" i="0" u="none" strike="noStrike" cap="none" normalizeH="0" baseline="0" dirty="0" smtClean="0">
                          <a:ln>
                            <a:noFill/>
                          </a:ln>
                          <a:solidFill>
                            <a:srgbClr val="000000"/>
                          </a:solidFill>
                          <a:effectLst/>
                          <a:latin typeface="Arial"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8</a:t>
                      </a:r>
                      <a:endParaRPr kumimoji="0" lang="ru-RU" sz="1200" b="0" i="0" u="none" strike="noStrike" cap="none" normalizeH="0" baseline="0" smtClean="0">
                        <a:ln>
                          <a:noFill/>
                        </a:ln>
                        <a:solidFill>
                          <a:srgbClr val="000000"/>
                        </a:solidFill>
                        <a:effectLst/>
                        <a:latin typeface="Arial" charset="0"/>
                      </a:endParaRP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9</a:t>
                      </a:r>
                      <a:r>
                        <a:rPr kumimoji="0" lang="ru-RU" sz="1200" b="0" i="0" u="none" strike="noStrike" cap="none" normalizeH="0" baseline="0" smtClean="0">
                          <a:ln>
                            <a:noFill/>
                          </a:ln>
                          <a:solidFill>
                            <a:srgbClr val="000000"/>
                          </a:solidFill>
                          <a:effectLst/>
                          <a:latin typeface="Arial"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en-US" sz="1200" b="0" i="0" u="none" strike="noStrike" cap="none" normalizeH="0" baseline="0" dirty="0" smtClean="0">
                          <a:ln>
                            <a:noFill/>
                          </a:ln>
                          <a:solidFill>
                            <a:srgbClr val="000000"/>
                          </a:solidFill>
                          <a:effectLst/>
                          <a:latin typeface="Arial" charset="0"/>
                        </a:rPr>
                        <a:t>Quarter</a:t>
                      </a:r>
                      <a:endParaRPr kumimoji="0" lang="ru-RU" sz="1200" b="0"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Pct val="70000"/>
                        <a:buFont typeface="Wingdings" pitchFamily="2" charset="2"/>
                        <a:buNone/>
                        <a:tabLst/>
                      </a:pPr>
                      <a:r>
                        <a:rPr kumimoji="0" lang="ru-RU" sz="1200" b="0" i="0" u="none" strike="noStrike" cap="none" normalizeH="0" baseline="0" dirty="0" smtClean="0">
                          <a:ln>
                            <a:noFill/>
                          </a:ln>
                          <a:solidFill>
                            <a:srgbClr val="000000"/>
                          </a:solidFill>
                          <a:effectLst/>
                          <a:latin typeface="Arial" charset="0"/>
                        </a:rPr>
                        <a:t>    </a:t>
                      </a:r>
                      <a:r>
                        <a:rPr kumimoji="0" lang="en-US" sz="1200" b="0" i="0" u="none" strike="noStrike" cap="none" normalizeH="0" baseline="0" dirty="0" smtClean="0">
                          <a:ln>
                            <a:noFill/>
                          </a:ln>
                          <a:solidFill>
                            <a:srgbClr val="000000"/>
                          </a:solidFill>
                          <a:effectLst/>
                          <a:latin typeface="Arial" charset="0"/>
                        </a:rPr>
                        <a:t>10</a:t>
                      </a:r>
                      <a:r>
                        <a:rPr kumimoji="0" lang="ru-RU" sz="1200" b="0" i="0" u="none" strike="noStrike" cap="none" normalizeH="0" baseline="0" dirty="0" smtClean="0">
                          <a:ln>
                            <a:noFill/>
                          </a:ln>
                          <a:solidFill>
                            <a:srgbClr val="000000"/>
                          </a:solidFill>
                          <a:effectLst/>
                          <a:latin typeface="Arial" charset="0"/>
                        </a:rPr>
                        <a:t> </a:t>
                      </a:r>
                    </a:p>
                  </a:txBody>
                  <a:tcPr marT="45710" marB="45710"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bl>
          </a:graphicData>
        </a:graphic>
      </p:graphicFrame>
      <p:sp>
        <p:nvSpPr>
          <p:cNvPr id="5186" name="Номер слайда 4"/>
          <p:cNvSpPr>
            <a:spLocks noGrp="1"/>
          </p:cNvSpPr>
          <p:nvPr>
            <p:ph type="sldNum" sz="quarter" idx="12"/>
          </p:nvPr>
        </p:nvSpPr>
        <p:spPr>
          <a:xfrm>
            <a:off x="8572500" y="6429375"/>
            <a:ext cx="369888"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7554F6-960D-43C9-AEB9-E423E67458D2}" type="slidenum">
              <a:rPr lang="ru-RU" b="1" smtClean="0">
                <a:solidFill>
                  <a:srgbClr val="339933"/>
                </a:solidFill>
              </a:rPr>
              <a:pPr eaLnBrk="1" hangingPunct="1"/>
              <a:t>4</a:t>
            </a:fld>
            <a:endParaRPr lang="ru-RU" b="1" smtClean="0">
              <a:solidFill>
                <a:srgbClr val="339933"/>
              </a:solidFill>
            </a:endParaRPr>
          </a:p>
        </p:txBody>
      </p:sp>
      <p:sp>
        <p:nvSpPr>
          <p:cNvPr id="5187" name="Прямоугольник 5"/>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395288" y="333375"/>
            <a:ext cx="853598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33CC"/>
                </a:solidFill>
              </a:rPr>
              <a:t>1</a:t>
            </a:r>
            <a:r>
              <a:rPr lang="en-US" b="1" baseline="30000">
                <a:solidFill>
                  <a:srgbClr val="0033CC"/>
                </a:solidFill>
              </a:rPr>
              <a:t>st</a:t>
            </a:r>
            <a:r>
              <a:rPr lang="en-US" b="1">
                <a:solidFill>
                  <a:srgbClr val="0033CC"/>
                </a:solidFill>
              </a:rPr>
              <a:t> stage of the project. Analysis of the available information. </a:t>
            </a:r>
          </a:p>
          <a:p>
            <a:pPr eaLnBrk="1" hangingPunct="1"/>
            <a:r>
              <a:rPr lang="en-US" b="1">
                <a:solidFill>
                  <a:srgbClr val="0033CC"/>
                </a:solidFill>
              </a:rPr>
              <a:t>Main attention was paid to</a:t>
            </a:r>
            <a:r>
              <a:rPr lang="ru-RU" b="1">
                <a:solidFill>
                  <a:srgbClr val="0033CC"/>
                </a:solidFill>
              </a:rPr>
              <a:t>:</a:t>
            </a:r>
          </a:p>
          <a:p>
            <a:pPr eaLnBrk="1" hangingPunct="1"/>
            <a:endParaRPr lang="ru-RU"/>
          </a:p>
          <a:p>
            <a:pPr algn="just" eaLnBrk="1" hangingPunct="1">
              <a:buClr>
                <a:srgbClr val="FF0000"/>
              </a:buClr>
              <a:buFont typeface="Wingdings" pitchFamily="2" charset="2"/>
              <a:buChar char="Ø"/>
            </a:pPr>
            <a:r>
              <a:rPr lang="ru-RU"/>
              <a:t>  </a:t>
            </a:r>
            <a:r>
              <a:rPr lang="en-US" sz="1600">
                <a:solidFill>
                  <a:srgbClr val="0000FF"/>
                </a:solidFill>
              </a:rPr>
              <a:t>Data concerning the FCM distribution and inventories in the Shelter rooms</a:t>
            </a:r>
            <a:endParaRPr lang="ru-RU" sz="1600">
              <a:solidFill>
                <a:srgbClr val="0000FF"/>
              </a:solidFill>
            </a:endParaRPr>
          </a:p>
          <a:p>
            <a:pPr algn="just" eaLnBrk="1" hangingPunct="1">
              <a:buClr>
                <a:srgbClr val="FF0000"/>
              </a:buClr>
            </a:pPr>
            <a:endParaRPr lang="ru-RU" sz="1600">
              <a:solidFill>
                <a:srgbClr val="0000FF"/>
              </a:solidFill>
            </a:endParaRPr>
          </a:p>
          <a:p>
            <a:pPr algn="just" eaLnBrk="1" hangingPunct="1">
              <a:buClr>
                <a:srgbClr val="FF0000"/>
              </a:buClr>
              <a:buFont typeface="Wingdings" pitchFamily="2" charset="2"/>
              <a:buChar char="Ø"/>
            </a:pPr>
            <a:r>
              <a:rPr lang="ru-RU" sz="1600">
                <a:solidFill>
                  <a:srgbClr val="0000FF"/>
                </a:solidFill>
              </a:rPr>
              <a:t>  </a:t>
            </a:r>
            <a:r>
              <a:rPr lang="en-US" sz="1600">
                <a:solidFill>
                  <a:srgbClr val="0000FF"/>
                </a:solidFill>
              </a:rPr>
              <a:t>Physical-chemical characteristics of the FCM and their classification</a:t>
            </a:r>
            <a:endParaRPr lang="ru-RU" sz="1600">
              <a:solidFill>
                <a:srgbClr val="0000FF"/>
              </a:solidFill>
            </a:endParaRPr>
          </a:p>
          <a:p>
            <a:pPr algn="just" eaLnBrk="1" hangingPunct="1">
              <a:buClr>
                <a:srgbClr val="FF0000"/>
              </a:buClr>
            </a:pPr>
            <a:endParaRPr lang="ru-RU" sz="1600">
              <a:solidFill>
                <a:srgbClr val="0000FF"/>
              </a:solidFill>
            </a:endParaRPr>
          </a:p>
          <a:p>
            <a:pPr algn="just" eaLnBrk="1" hangingPunct="1">
              <a:buClr>
                <a:srgbClr val="FF0000"/>
              </a:buClr>
              <a:buFont typeface="Wingdings" pitchFamily="2" charset="2"/>
              <a:buChar char="Ø"/>
            </a:pPr>
            <a:r>
              <a:rPr lang="ru-RU" sz="1600">
                <a:solidFill>
                  <a:srgbClr val="0000FF"/>
                </a:solidFill>
              </a:rPr>
              <a:t>  </a:t>
            </a:r>
            <a:r>
              <a:rPr lang="en-US" sz="1600">
                <a:solidFill>
                  <a:srgbClr val="0000FF"/>
                </a:solidFill>
              </a:rPr>
              <a:t>Data characterizing the FCM destruction processes and the available models describing   </a:t>
            </a:r>
          </a:p>
          <a:p>
            <a:pPr algn="just" eaLnBrk="1" hangingPunct="1">
              <a:buClr>
                <a:srgbClr val="FF0000"/>
              </a:buClr>
            </a:pPr>
            <a:r>
              <a:rPr lang="en-US" sz="1600">
                <a:solidFill>
                  <a:srgbClr val="0000FF"/>
                </a:solidFill>
              </a:rPr>
              <a:t>     the FCM destruction</a:t>
            </a:r>
            <a:endParaRPr lang="ru-RU" sz="1600">
              <a:solidFill>
                <a:srgbClr val="0000FF"/>
              </a:solidFill>
            </a:endParaRPr>
          </a:p>
          <a:p>
            <a:pPr algn="just" eaLnBrk="1" hangingPunct="1">
              <a:buClr>
                <a:srgbClr val="FF0000"/>
              </a:buClr>
            </a:pPr>
            <a:endParaRPr lang="ru-RU" sz="1600">
              <a:solidFill>
                <a:srgbClr val="0000FF"/>
              </a:solidFill>
            </a:endParaRPr>
          </a:p>
          <a:p>
            <a:pPr algn="just" eaLnBrk="1" hangingPunct="1">
              <a:buClr>
                <a:srgbClr val="FF0000"/>
              </a:buClr>
              <a:buFont typeface="Wingdings" pitchFamily="2" charset="2"/>
              <a:buChar char="Ø"/>
            </a:pPr>
            <a:r>
              <a:rPr lang="ru-RU" sz="1600">
                <a:solidFill>
                  <a:srgbClr val="0000FF"/>
                </a:solidFill>
              </a:rPr>
              <a:t>  </a:t>
            </a:r>
            <a:r>
              <a:rPr lang="en-US" sz="1600">
                <a:solidFill>
                  <a:srgbClr val="0000FF"/>
                </a:solidFill>
              </a:rPr>
              <a:t>Data concerning the water flows and water volumes in Shelter</a:t>
            </a:r>
            <a:endParaRPr lang="ru-RU" sz="1600">
              <a:solidFill>
                <a:srgbClr val="0000FF"/>
              </a:solidFill>
            </a:endParaRPr>
          </a:p>
          <a:p>
            <a:pPr algn="just" eaLnBrk="1" hangingPunct="1">
              <a:buClr>
                <a:srgbClr val="FF0000"/>
              </a:buClr>
            </a:pPr>
            <a:endParaRPr lang="ru-RU" sz="1600">
              <a:solidFill>
                <a:srgbClr val="0000FF"/>
              </a:solidFill>
            </a:endParaRPr>
          </a:p>
          <a:p>
            <a:pPr algn="just" eaLnBrk="1" hangingPunct="1">
              <a:buClr>
                <a:srgbClr val="FF0000"/>
              </a:buClr>
              <a:buFont typeface="Wingdings" pitchFamily="2" charset="2"/>
              <a:buChar char="Ø"/>
            </a:pPr>
            <a:r>
              <a:rPr lang="ru-RU" sz="1600">
                <a:solidFill>
                  <a:srgbClr val="0000FF"/>
                </a:solidFill>
              </a:rPr>
              <a:t>  </a:t>
            </a:r>
            <a:r>
              <a:rPr lang="en-US" sz="1600">
                <a:solidFill>
                  <a:srgbClr val="0000FF"/>
                </a:solidFill>
              </a:rPr>
              <a:t>Characteristics of the radioactive aerosol in Shelter</a:t>
            </a:r>
            <a:endParaRPr lang="ru-RU" sz="1600"/>
          </a:p>
        </p:txBody>
      </p:sp>
      <p:pic>
        <p:nvPicPr>
          <p:cNvPr id="614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4286250"/>
            <a:ext cx="2957513" cy="2111375"/>
          </a:xfrm>
          <a:prstGeom prst="rect">
            <a:avLst/>
          </a:prstGeom>
          <a:noFill/>
          <a:ln w="2857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8" descr="30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4214813"/>
            <a:ext cx="2786063" cy="22923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4365625"/>
            <a:ext cx="2744787" cy="202247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150" name="Номер слайда 5"/>
          <p:cNvSpPr>
            <a:spLocks noGrp="1"/>
          </p:cNvSpPr>
          <p:nvPr>
            <p:ph type="sldNum" sz="quarter" idx="12"/>
          </p:nvPr>
        </p:nvSpPr>
        <p:spPr>
          <a:xfrm>
            <a:off x="8675688" y="6497638"/>
            <a:ext cx="315912" cy="360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431E9E-A3CD-49B3-AF53-BBACE6779A5D}" type="slidenum">
              <a:rPr lang="ru-RU" b="1" smtClean="0">
                <a:solidFill>
                  <a:srgbClr val="339933"/>
                </a:solidFill>
              </a:rPr>
              <a:pPr eaLnBrk="1" hangingPunct="1"/>
              <a:t>5</a:t>
            </a:fld>
            <a:endParaRPr lang="ru-RU" b="1" smtClean="0">
              <a:solidFill>
                <a:srgbClr val="339933"/>
              </a:solidFill>
            </a:endParaRPr>
          </a:p>
        </p:txBody>
      </p:sp>
      <p:sp>
        <p:nvSpPr>
          <p:cNvPr id="6151" name="Прямоугольник 7"/>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428875" y="142875"/>
            <a:ext cx="285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33CC"/>
                </a:solidFill>
              </a:rPr>
              <a:t>Creation of the database</a:t>
            </a:r>
            <a:endParaRPr lang="ru-RU" b="1">
              <a:solidFill>
                <a:srgbClr val="0033CC"/>
              </a:solidFill>
            </a:endParaRPr>
          </a:p>
        </p:txBody>
      </p:sp>
      <p:pic>
        <p:nvPicPr>
          <p:cNvPr id="7171" name="Picture 6" descr="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2938"/>
            <a:ext cx="5884862" cy="454977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7172" name="Text Box 7"/>
          <p:cNvSpPr txBox="1">
            <a:spLocks noChangeArrowheads="1"/>
          </p:cNvSpPr>
          <p:nvPr/>
        </p:nvSpPr>
        <p:spPr bwMode="auto">
          <a:xfrm>
            <a:off x="519113" y="5372100"/>
            <a:ext cx="7724775"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sz="1400" b="1">
                <a:solidFill>
                  <a:srgbClr val="A50021"/>
                </a:solidFill>
              </a:rPr>
              <a:t>The final version of the database will be organized in the manner enabling not only the information storage and update, but also the assessment of the FCM destruction using the relevant models and, therefore, calculation of the quantity and characteristics of the fuel dust in Shelter.</a:t>
            </a:r>
            <a:endParaRPr lang="ru-RU" sz="1400" b="1">
              <a:solidFill>
                <a:srgbClr val="A50021"/>
              </a:solidFill>
            </a:endParaRPr>
          </a:p>
        </p:txBody>
      </p:sp>
      <p:sp>
        <p:nvSpPr>
          <p:cNvPr id="7173" name="TextBox 6"/>
          <p:cNvSpPr txBox="1">
            <a:spLocks noChangeArrowheads="1"/>
          </p:cNvSpPr>
          <p:nvPr/>
        </p:nvSpPr>
        <p:spPr bwMode="auto">
          <a:xfrm>
            <a:off x="6215063" y="1214438"/>
            <a:ext cx="2928937" cy="2863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pPr>
            <a:r>
              <a:rPr lang="en-US" sz="1400" b="1" u="sng">
                <a:solidFill>
                  <a:srgbClr val="A50021"/>
                </a:solidFill>
              </a:rPr>
              <a:t>Main fields of the DB:</a:t>
            </a:r>
            <a:endParaRPr lang="ru-RU" sz="1400">
              <a:solidFill>
                <a:srgbClr val="A50021"/>
              </a:solidFill>
            </a:endParaRPr>
          </a:p>
          <a:p>
            <a:pPr eaLnBrk="1" hangingPunct="1">
              <a:lnSpc>
                <a:spcPct val="130000"/>
              </a:lnSpc>
              <a:buFontTx/>
              <a:buChar char="-"/>
            </a:pPr>
            <a:r>
              <a:rPr lang="en-US" sz="1400">
                <a:solidFill>
                  <a:srgbClr val="A50021"/>
                </a:solidFill>
              </a:rPr>
              <a:t> the room’s number, </a:t>
            </a:r>
          </a:p>
          <a:p>
            <a:pPr eaLnBrk="1" hangingPunct="1">
              <a:lnSpc>
                <a:spcPct val="130000"/>
              </a:lnSpc>
              <a:buFontTx/>
              <a:buChar char="-"/>
            </a:pPr>
            <a:r>
              <a:rPr lang="en-US" sz="1400">
                <a:solidFill>
                  <a:srgbClr val="A50021"/>
                </a:solidFill>
              </a:rPr>
              <a:t> description of the room, </a:t>
            </a:r>
          </a:p>
          <a:p>
            <a:pPr eaLnBrk="1" hangingPunct="1">
              <a:lnSpc>
                <a:spcPct val="130000"/>
              </a:lnSpc>
              <a:buFontTx/>
              <a:buChar char="-"/>
            </a:pPr>
            <a:r>
              <a:rPr lang="en-US" sz="1400">
                <a:solidFill>
                  <a:srgbClr val="A50021"/>
                </a:solidFill>
              </a:rPr>
              <a:t> presence of the fuel dust,</a:t>
            </a:r>
          </a:p>
          <a:p>
            <a:pPr eaLnBrk="1" hangingPunct="1">
              <a:lnSpc>
                <a:spcPct val="130000"/>
              </a:lnSpc>
            </a:pPr>
            <a:r>
              <a:rPr lang="en-US" sz="1400">
                <a:solidFill>
                  <a:srgbClr val="A50021"/>
                </a:solidFill>
              </a:rPr>
              <a:t>- presence and type of the FCM,</a:t>
            </a:r>
          </a:p>
          <a:p>
            <a:pPr eaLnBrk="1" hangingPunct="1">
              <a:lnSpc>
                <a:spcPct val="130000"/>
              </a:lnSpc>
              <a:buFontTx/>
              <a:buChar char="-"/>
            </a:pPr>
            <a:r>
              <a:rPr lang="en-US" sz="1400">
                <a:solidFill>
                  <a:srgbClr val="A50021"/>
                </a:solidFill>
              </a:rPr>
              <a:t> parameters of the FCM, </a:t>
            </a:r>
          </a:p>
          <a:p>
            <a:pPr eaLnBrk="1" hangingPunct="1">
              <a:lnSpc>
                <a:spcPct val="130000"/>
              </a:lnSpc>
              <a:buFontTx/>
              <a:buChar char="-"/>
            </a:pPr>
            <a:r>
              <a:rPr lang="en-US" sz="1400">
                <a:solidFill>
                  <a:srgbClr val="A50021"/>
                </a:solidFill>
              </a:rPr>
              <a:t> presence of the water flow and its parameters, </a:t>
            </a:r>
          </a:p>
          <a:p>
            <a:pPr eaLnBrk="1" hangingPunct="1">
              <a:lnSpc>
                <a:spcPct val="130000"/>
              </a:lnSpc>
              <a:buFontTx/>
              <a:buChar char="-"/>
            </a:pPr>
            <a:r>
              <a:rPr lang="en-US" sz="1400">
                <a:solidFill>
                  <a:srgbClr val="A50021"/>
                </a:solidFill>
              </a:rPr>
              <a:t> presence of the air flow, </a:t>
            </a:r>
          </a:p>
          <a:p>
            <a:pPr eaLnBrk="1" hangingPunct="1">
              <a:lnSpc>
                <a:spcPct val="130000"/>
              </a:lnSpc>
            </a:pPr>
            <a:r>
              <a:rPr lang="en-US" sz="1400">
                <a:solidFill>
                  <a:srgbClr val="A50021"/>
                </a:solidFill>
              </a:rPr>
              <a:t>- the FCM destruction model.</a:t>
            </a:r>
          </a:p>
        </p:txBody>
      </p:sp>
      <p:sp>
        <p:nvSpPr>
          <p:cNvPr id="7174" name="Номер слайда 5"/>
          <p:cNvSpPr>
            <a:spLocks noGrp="1"/>
          </p:cNvSpPr>
          <p:nvPr>
            <p:ph type="sldNum" sz="quarter" idx="12"/>
          </p:nvPr>
        </p:nvSpPr>
        <p:spPr>
          <a:xfrm>
            <a:off x="8643938" y="6429375"/>
            <a:ext cx="29845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CCD1F3-4691-4703-9B9C-A442E3AE9EED}" type="slidenum">
              <a:rPr lang="ru-RU" b="1" smtClean="0">
                <a:solidFill>
                  <a:srgbClr val="339933"/>
                </a:solidFill>
              </a:rPr>
              <a:pPr eaLnBrk="1" hangingPunct="1"/>
              <a:t>6</a:t>
            </a:fld>
            <a:endParaRPr lang="ru-RU" b="1" smtClean="0">
              <a:solidFill>
                <a:srgbClr val="339933"/>
              </a:solidFill>
            </a:endParaRPr>
          </a:p>
        </p:txBody>
      </p:sp>
      <p:sp>
        <p:nvSpPr>
          <p:cNvPr id="7175" name="Прямоугольник 6"/>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Uni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838835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p:cNvSpPr txBox="1">
            <a:spLocks noChangeArrowheads="1"/>
          </p:cNvSpPr>
          <p:nvPr/>
        </p:nvSpPr>
        <p:spPr bwMode="auto">
          <a:xfrm>
            <a:off x="3059113" y="11588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33CC"/>
                </a:solidFill>
              </a:rPr>
              <a:t>Current state of Shelter</a:t>
            </a:r>
            <a:endParaRPr lang="ru-RU" b="1">
              <a:solidFill>
                <a:srgbClr val="0033CC"/>
              </a:solidFill>
            </a:endParaRPr>
          </a:p>
        </p:txBody>
      </p:sp>
      <p:sp>
        <p:nvSpPr>
          <p:cNvPr id="8196" name="Номер слайда 3"/>
          <p:cNvSpPr>
            <a:spLocks noGrp="1"/>
          </p:cNvSpPr>
          <p:nvPr>
            <p:ph type="sldNum" sz="quarter" idx="12"/>
          </p:nvPr>
        </p:nvSpPr>
        <p:spPr>
          <a:xfrm>
            <a:off x="8643938" y="6429375"/>
            <a:ext cx="29845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4312DD-D1C4-455D-8581-976E2D31B771}" type="slidenum">
              <a:rPr lang="ru-RU" b="1" smtClean="0">
                <a:solidFill>
                  <a:srgbClr val="339933"/>
                </a:solidFill>
              </a:rPr>
              <a:pPr eaLnBrk="1" hangingPunct="1"/>
              <a:t>7</a:t>
            </a:fld>
            <a:endParaRPr lang="ru-RU" b="1" smtClean="0">
              <a:solidFill>
                <a:srgbClr val="339933"/>
              </a:solidFill>
            </a:endParaRPr>
          </a:p>
        </p:txBody>
      </p:sp>
      <p:sp>
        <p:nvSpPr>
          <p:cNvPr id="8197" name="Прямоугольник 4"/>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63"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81075"/>
            <a:ext cx="78486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64"/>
          <p:cNvSpPr txBox="1">
            <a:spLocks noChangeArrowheads="1"/>
          </p:cNvSpPr>
          <p:nvPr/>
        </p:nvSpPr>
        <p:spPr bwMode="auto">
          <a:xfrm>
            <a:off x="1547813" y="260350"/>
            <a:ext cx="6192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FF"/>
                </a:solidFill>
              </a:rPr>
              <a:t>Main water fluxes in the Shelter rooms</a:t>
            </a:r>
            <a:endParaRPr lang="ru-RU" b="1">
              <a:solidFill>
                <a:srgbClr val="0000FF"/>
              </a:solidFill>
            </a:endParaRPr>
          </a:p>
        </p:txBody>
      </p:sp>
      <p:sp>
        <p:nvSpPr>
          <p:cNvPr id="9220" name="Номер слайда 3"/>
          <p:cNvSpPr>
            <a:spLocks noGrp="1"/>
          </p:cNvSpPr>
          <p:nvPr>
            <p:ph type="sldNum" sz="quarter" idx="12"/>
          </p:nvPr>
        </p:nvSpPr>
        <p:spPr>
          <a:xfrm>
            <a:off x="8643938" y="6429375"/>
            <a:ext cx="29845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47B855-67EF-44C5-BF53-660F0D0271D2}" type="slidenum">
              <a:rPr lang="ru-RU" b="1" smtClean="0">
                <a:solidFill>
                  <a:srgbClr val="339933"/>
                </a:solidFill>
              </a:rPr>
              <a:pPr eaLnBrk="1" hangingPunct="1"/>
              <a:t>8</a:t>
            </a:fld>
            <a:endParaRPr lang="ru-RU" b="1" smtClean="0">
              <a:solidFill>
                <a:srgbClr val="339933"/>
              </a:solidFill>
            </a:endParaRPr>
          </a:p>
        </p:txBody>
      </p:sp>
      <p:sp>
        <p:nvSpPr>
          <p:cNvPr id="9221" name="Прямоугольник 4"/>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b="1260"/>
          <a:stretch>
            <a:fillRect/>
          </a:stretch>
        </p:blipFill>
        <p:spPr bwMode="auto">
          <a:xfrm>
            <a:off x="827088" y="2349500"/>
            <a:ext cx="75247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950913" y="188913"/>
            <a:ext cx="735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solidFill>
                  <a:srgbClr val="0033CC"/>
                </a:solidFill>
              </a:rPr>
              <a:t>Dynamics of the RN </a:t>
            </a:r>
            <a:r>
              <a:rPr lang="en-US" b="1">
                <a:solidFill>
                  <a:srgbClr val="0033CC"/>
                </a:solidFill>
              </a:rPr>
              <a:t>concentration</a:t>
            </a:r>
            <a:r>
              <a:rPr lang="en-US" sz="1600" b="1">
                <a:solidFill>
                  <a:srgbClr val="0033CC"/>
                </a:solidFill>
              </a:rPr>
              <a:t> in the water volume in the room </a:t>
            </a:r>
            <a:r>
              <a:rPr lang="ru-RU" sz="1600" b="1">
                <a:solidFill>
                  <a:srgbClr val="0033CC"/>
                </a:solidFill>
              </a:rPr>
              <a:t>001/3</a:t>
            </a:r>
          </a:p>
        </p:txBody>
      </p:sp>
      <p:sp>
        <p:nvSpPr>
          <p:cNvPr id="10244" name="Text Box 6"/>
          <p:cNvSpPr txBox="1">
            <a:spLocks noChangeArrowheads="1"/>
          </p:cNvSpPr>
          <p:nvPr/>
        </p:nvSpPr>
        <p:spPr bwMode="auto">
          <a:xfrm>
            <a:off x="395288" y="981075"/>
            <a:ext cx="7702550" cy="1123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sz="1400" b="1"/>
              <a:t>Volume of the sediments</a:t>
            </a:r>
            <a:r>
              <a:rPr lang="ru-RU" sz="1400" b="1"/>
              <a:t> – 96 </a:t>
            </a:r>
            <a:r>
              <a:rPr lang="en-US" sz="1400" b="1"/>
              <a:t>m</a:t>
            </a:r>
            <a:r>
              <a:rPr lang="ru-RU" sz="1400" b="1" baseline="30000"/>
              <a:t>3 </a:t>
            </a:r>
            <a:r>
              <a:rPr lang="ru-RU" sz="1400" b="1"/>
              <a:t>(</a:t>
            </a:r>
            <a:r>
              <a:rPr lang="en-US" sz="1400" b="1"/>
              <a:t>two layers: lower is mainly sand, upper – silty fraction</a:t>
            </a:r>
            <a:r>
              <a:rPr lang="ru-RU" sz="1400" b="1"/>
              <a:t>).</a:t>
            </a:r>
            <a:endParaRPr lang="ru-RU" sz="1400" b="1" baseline="30000"/>
          </a:p>
          <a:p>
            <a:pPr eaLnBrk="1" hangingPunct="1">
              <a:lnSpc>
                <a:spcPct val="120000"/>
              </a:lnSpc>
            </a:pPr>
            <a:r>
              <a:rPr lang="en-US" sz="1400" b="1"/>
              <a:t>Volume of water </a:t>
            </a:r>
            <a:r>
              <a:rPr lang="ru-RU" sz="1400" b="1"/>
              <a:t>– 300 </a:t>
            </a:r>
            <a:r>
              <a:rPr lang="en-US" sz="1400" b="1"/>
              <a:t>m</a:t>
            </a:r>
            <a:r>
              <a:rPr lang="ru-RU" sz="1400" b="1" baseline="30000"/>
              <a:t>3</a:t>
            </a:r>
            <a:r>
              <a:rPr lang="ru-RU" sz="1400" b="1"/>
              <a:t>.</a:t>
            </a:r>
            <a:endParaRPr lang="ru-RU" sz="1400" b="1" baseline="30000"/>
          </a:p>
          <a:p>
            <a:pPr eaLnBrk="1" hangingPunct="1">
              <a:lnSpc>
                <a:spcPct val="120000"/>
              </a:lnSpc>
            </a:pPr>
            <a:r>
              <a:rPr lang="en-US" sz="1400" b="1"/>
              <a:t>Water level: permanent, mark -0.9 m (building coordinates)</a:t>
            </a:r>
            <a:r>
              <a:rPr lang="ru-RU" sz="1400" b="1"/>
              <a:t> </a:t>
            </a:r>
            <a:endParaRPr lang="en-US" sz="1400" b="1"/>
          </a:p>
          <a:p>
            <a:pPr eaLnBrk="1" hangingPunct="1">
              <a:lnSpc>
                <a:spcPct val="120000"/>
              </a:lnSpc>
            </a:pPr>
            <a:r>
              <a:rPr lang="en-US" sz="1400" b="1"/>
              <a:t>Average annual water flow from the room to the third unit is </a:t>
            </a:r>
            <a:r>
              <a:rPr lang="ru-RU" sz="1400" b="1"/>
              <a:t>700 </a:t>
            </a:r>
            <a:r>
              <a:rPr lang="en-US" sz="1400" b="1"/>
              <a:t>m</a:t>
            </a:r>
            <a:r>
              <a:rPr lang="ru-RU" sz="1400" b="1" baseline="30000"/>
              <a:t>3</a:t>
            </a:r>
            <a:r>
              <a:rPr lang="ru-RU" sz="1400" b="1"/>
              <a:t>.</a:t>
            </a:r>
            <a:r>
              <a:rPr lang="ru-RU" sz="1400"/>
              <a:t> </a:t>
            </a:r>
          </a:p>
        </p:txBody>
      </p:sp>
      <p:sp>
        <p:nvSpPr>
          <p:cNvPr id="10245" name="Номер слайда 4"/>
          <p:cNvSpPr>
            <a:spLocks noGrp="1"/>
          </p:cNvSpPr>
          <p:nvPr>
            <p:ph type="sldNum" sz="quarter" idx="12"/>
          </p:nvPr>
        </p:nvSpPr>
        <p:spPr>
          <a:xfrm>
            <a:off x="8643938" y="6429375"/>
            <a:ext cx="29845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AFCA65-BBFF-447F-A81F-E69381248492}" type="slidenum">
              <a:rPr lang="ru-RU" b="1" smtClean="0">
                <a:solidFill>
                  <a:srgbClr val="339933"/>
                </a:solidFill>
              </a:rPr>
              <a:pPr eaLnBrk="1" hangingPunct="1"/>
              <a:t>9</a:t>
            </a:fld>
            <a:endParaRPr lang="ru-RU" b="1" smtClean="0">
              <a:solidFill>
                <a:srgbClr val="339933"/>
              </a:solidFill>
            </a:endParaRPr>
          </a:p>
        </p:txBody>
      </p:sp>
      <p:sp>
        <p:nvSpPr>
          <p:cNvPr id="10246" name="Прямоугольник 5"/>
          <p:cNvSpPr>
            <a:spLocks noChangeArrowheads="1"/>
          </p:cNvSpPr>
          <p:nvPr/>
        </p:nvSpPr>
        <p:spPr bwMode="auto">
          <a:xfrm>
            <a:off x="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100" b="1">
                <a:solidFill>
                  <a:srgbClr val="339933"/>
                </a:solidFill>
              </a:rPr>
              <a:t>17</a:t>
            </a:r>
            <a:r>
              <a:rPr lang="en-US" sz="1100" b="1" baseline="30000">
                <a:solidFill>
                  <a:srgbClr val="339933"/>
                </a:solidFill>
              </a:rPr>
              <a:t>th</a:t>
            </a:r>
            <a:r>
              <a:rPr lang="en-US" sz="1100" b="1">
                <a:solidFill>
                  <a:srgbClr val="339933"/>
                </a:solidFill>
              </a:rPr>
              <a:t> CEG-SAM </a:t>
            </a:r>
            <a:r>
              <a:rPr lang="en-GB" sz="1100" b="1">
                <a:solidFill>
                  <a:srgbClr val="339933"/>
                </a:solidFill>
              </a:rPr>
              <a:t>Meeting by CIEMAT, Madrid, 29-31 March, 2010</a:t>
            </a:r>
            <a:endParaRPr lang="ru-RU" sz="1100" b="1">
              <a:solidFill>
                <a:srgbClr val="33993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1425</Words>
  <Application>Microsoft Office PowerPoint</Application>
  <PresentationFormat>Bildschirmpräsentation (4:3)</PresentationFormat>
  <Paragraphs>215</Paragraphs>
  <Slides>17</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Arial</vt:lpstr>
      <vt:lpstr>Calibri</vt:lpstr>
      <vt:lpstr>Tahoma</vt:lpstr>
      <vt:lpstr>Wingdings</vt:lpstr>
      <vt:lpstr>Comic Sans MS</vt:lpstr>
      <vt:lpstr>Garamond</vt:lpstr>
      <vt:lpstr>Symbol</vt:lpstr>
      <vt:lpstr>Times New Roman</vt:lpstr>
      <vt:lpstr>ＭＳ Ｐゴシック</vt:lpstr>
      <vt:lpstr>Оформление по умолчанию</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УкрНИИСХР НАУ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Participating Institutions   Ukrainian Institute of Agricultural Radiology of National University of Life and Environmental Sciences of Ukraine.  Institute of Safety Problems of Nuclear Power Plants  of National Academy of Sciences of Ukraine</dc:title>
  <dc:creator>Роща</dc:creator>
  <cp:lastModifiedBy>Peters, Ursula</cp:lastModifiedBy>
  <cp:revision>136</cp:revision>
  <dcterms:created xsi:type="dcterms:W3CDTF">2010-03-15T14:23:46Z</dcterms:created>
  <dcterms:modified xsi:type="dcterms:W3CDTF">2012-10-12T13:11:52Z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Status of  STCU Project # 4207 "Long-term prognosis of behavior of _x000b_the fuel dust in Chernobyl Shelter".</vt:lpwstr>
  </property>
</Properties>
</file>