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8"/>
  </p:notesMasterIdLst>
  <p:handoutMasterIdLst>
    <p:handoutMasterId r:id="rId19"/>
  </p:handoutMasterIdLst>
  <p:sldIdLst>
    <p:sldId id="360" r:id="rId2"/>
    <p:sldId id="349" r:id="rId3"/>
    <p:sldId id="339" r:id="rId4"/>
    <p:sldId id="341" r:id="rId5"/>
    <p:sldId id="315" r:id="rId6"/>
    <p:sldId id="314" r:id="rId7"/>
    <p:sldId id="343" r:id="rId8"/>
    <p:sldId id="350" r:id="rId9"/>
    <p:sldId id="351" r:id="rId10"/>
    <p:sldId id="352" r:id="rId11"/>
    <p:sldId id="353" r:id="rId12"/>
    <p:sldId id="348" r:id="rId13"/>
    <p:sldId id="356" r:id="rId14"/>
    <p:sldId id="357" r:id="rId15"/>
    <p:sldId id="359" r:id="rId16"/>
    <p:sldId id="306" r:id="rId1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6699"/>
    <a:srgbClr val="CCFFCC"/>
    <a:srgbClr val="FFCCCC"/>
    <a:srgbClr val="990000"/>
    <a:srgbClr val="FBE4C5"/>
    <a:srgbClr val="F8CBC8"/>
    <a:srgbClr val="E692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9" autoAdjust="0"/>
    <p:restoredTop sz="94704" autoAdjust="0"/>
  </p:normalViewPr>
  <p:slideViewPr>
    <p:cSldViewPr>
      <p:cViewPr>
        <p:scale>
          <a:sx n="91" d="100"/>
          <a:sy n="91" d="100"/>
        </p:scale>
        <p:origin x="-1210" y="-2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ru-RU"/>
          </a:p>
        </p:txBody>
      </p:sp>
      <p:sp>
        <p:nvSpPr>
          <p:cNvPr id="15360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ru-RU"/>
          </a:p>
        </p:txBody>
      </p:sp>
      <p:sp>
        <p:nvSpPr>
          <p:cNvPr id="15360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ru-RU"/>
          </a:p>
        </p:txBody>
      </p:sp>
      <p:sp>
        <p:nvSpPr>
          <p:cNvPr id="15360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0578369-E2F4-4702-B235-8F0C9E0A700E}" type="slidenum">
              <a:rPr lang="ru-RU"/>
              <a:pPr>
                <a:defRPr/>
              </a:pPr>
              <a:t>‹Nr.›</a:t>
            </a:fld>
            <a:endParaRPr lang="ru-RU"/>
          </a:p>
        </p:txBody>
      </p:sp>
    </p:spTree>
    <p:extLst>
      <p:ext uri="{BB962C8B-B14F-4D97-AF65-F5344CB8AC3E}">
        <p14:creationId xmlns:p14="http://schemas.microsoft.com/office/powerpoint/2010/main" val="3719662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ru-RU"/>
          </a:p>
        </p:txBody>
      </p:sp>
      <p:sp>
        <p:nvSpPr>
          <p:cNvPr id="1116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ru-RU"/>
          </a:p>
        </p:txBody>
      </p:sp>
      <p:sp>
        <p:nvSpPr>
          <p:cNvPr id="1946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1116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ru-RU"/>
          </a:p>
        </p:txBody>
      </p:sp>
      <p:sp>
        <p:nvSpPr>
          <p:cNvPr id="1116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1BED580A-F3A4-4C72-B539-8B6481098107}" type="slidenum">
              <a:rPr lang="ru-RU"/>
              <a:pPr>
                <a:defRPr/>
              </a:pPr>
              <a:t>‹Nr.›</a:t>
            </a:fld>
            <a:endParaRPr lang="ru-RU"/>
          </a:p>
        </p:txBody>
      </p:sp>
    </p:spTree>
    <p:extLst>
      <p:ext uri="{BB962C8B-B14F-4D97-AF65-F5344CB8AC3E}">
        <p14:creationId xmlns:p14="http://schemas.microsoft.com/office/powerpoint/2010/main" val="14917108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5058" name="Rectangle 2"/>
          <p:cNvSpPr>
            <a:spLocks noGrp="1" noRot="1" noChangeArrowheads="1"/>
          </p:cNvSpPr>
          <p:nvPr>
            <p:ph type="ctrTitle"/>
          </p:nvPr>
        </p:nvSpPr>
        <p:spPr>
          <a:xfrm>
            <a:off x="685800" y="1981200"/>
            <a:ext cx="7772400" cy="1600200"/>
          </a:xfrm>
        </p:spPr>
        <p:txBody>
          <a:bodyPr/>
          <a:lstStyle>
            <a:lvl1pPr>
              <a:defRPr/>
            </a:lvl1pPr>
          </a:lstStyle>
          <a:p>
            <a:r>
              <a:rPr lang="ru-RU"/>
              <a:t>Образец заголовка</a:t>
            </a:r>
          </a:p>
        </p:txBody>
      </p:sp>
      <p:sp>
        <p:nvSpPr>
          <p:cNvPr id="45059"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r>
              <a:rPr lang="ru-RU"/>
              <a:t>17th CEG-SAM meeting, Madrid, Spain, March 29-31, 2010</a:t>
            </a:r>
          </a:p>
        </p:txBody>
      </p:sp>
      <p:sp>
        <p:nvSpPr>
          <p:cNvPr id="6" name="Rectangle 6"/>
          <p:cNvSpPr>
            <a:spLocks noGrp="1" noChangeArrowheads="1"/>
          </p:cNvSpPr>
          <p:nvPr>
            <p:ph type="sldNum" sz="quarter" idx="12"/>
          </p:nvPr>
        </p:nvSpPr>
        <p:spPr>
          <a:ln/>
        </p:spPr>
        <p:txBody>
          <a:bodyPr/>
          <a:lstStyle>
            <a:lvl1pPr>
              <a:defRPr/>
            </a:lvl1pPr>
          </a:lstStyle>
          <a:p>
            <a:pPr>
              <a:defRPr/>
            </a:pPr>
            <a:fld id="{757E9948-2111-4AEF-A6C6-C23042B56D5D}" type="slidenum">
              <a:rPr lang="ru-RU"/>
              <a:pPr>
                <a:defRPr/>
              </a:pPr>
              <a:t>‹Nr.›</a:t>
            </a:fld>
            <a:endParaRPr lang="ru-RU"/>
          </a:p>
        </p:txBody>
      </p:sp>
    </p:spTree>
    <p:extLst>
      <p:ext uri="{BB962C8B-B14F-4D97-AF65-F5344CB8AC3E}">
        <p14:creationId xmlns:p14="http://schemas.microsoft.com/office/powerpoint/2010/main" val="164811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r>
              <a:rPr lang="ru-RU"/>
              <a:t>17th CEG-SAM meeting, Madrid, Spain, March 29-31, 2010</a:t>
            </a:r>
          </a:p>
        </p:txBody>
      </p:sp>
      <p:sp>
        <p:nvSpPr>
          <p:cNvPr id="6" name="Rectangle 6"/>
          <p:cNvSpPr>
            <a:spLocks noGrp="1" noChangeArrowheads="1"/>
          </p:cNvSpPr>
          <p:nvPr>
            <p:ph type="sldNum" sz="quarter" idx="12"/>
          </p:nvPr>
        </p:nvSpPr>
        <p:spPr>
          <a:ln/>
        </p:spPr>
        <p:txBody>
          <a:bodyPr/>
          <a:lstStyle>
            <a:lvl1pPr>
              <a:defRPr/>
            </a:lvl1pPr>
          </a:lstStyle>
          <a:p>
            <a:pPr>
              <a:defRPr/>
            </a:pPr>
            <a:fld id="{61033683-26F2-4A82-A9D1-90EE3A0C7817}" type="slidenum">
              <a:rPr lang="ru-RU"/>
              <a:pPr>
                <a:defRPr/>
              </a:pPr>
              <a:t>‹Nr.›</a:t>
            </a:fld>
            <a:endParaRPr lang="ru-RU"/>
          </a:p>
        </p:txBody>
      </p:sp>
    </p:spTree>
    <p:extLst>
      <p:ext uri="{BB962C8B-B14F-4D97-AF65-F5344CB8AC3E}">
        <p14:creationId xmlns:p14="http://schemas.microsoft.com/office/powerpoint/2010/main" val="377425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7188" y="228600"/>
            <a:ext cx="2135187" cy="58705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01625" y="228600"/>
            <a:ext cx="6253163" cy="58705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r>
              <a:rPr lang="ru-RU"/>
              <a:t>17th CEG-SAM meeting, Madrid, Spain, March 29-31, 2010</a:t>
            </a:r>
          </a:p>
        </p:txBody>
      </p:sp>
      <p:sp>
        <p:nvSpPr>
          <p:cNvPr id="6" name="Rectangle 6"/>
          <p:cNvSpPr>
            <a:spLocks noGrp="1" noChangeArrowheads="1"/>
          </p:cNvSpPr>
          <p:nvPr>
            <p:ph type="sldNum" sz="quarter" idx="12"/>
          </p:nvPr>
        </p:nvSpPr>
        <p:spPr>
          <a:ln/>
        </p:spPr>
        <p:txBody>
          <a:bodyPr/>
          <a:lstStyle>
            <a:lvl1pPr>
              <a:defRPr/>
            </a:lvl1pPr>
          </a:lstStyle>
          <a:p>
            <a:pPr>
              <a:defRPr/>
            </a:pPr>
            <a:fld id="{2D34F6BD-2B60-4887-B022-2E79B5A33B4F}" type="slidenum">
              <a:rPr lang="ru-RU"/>
              <a:pPr>
                <a:defRPr/>
              </a:pPr>
              <a:t>‹Nr.›</a:t>
            </a:fld>
            <a:endParaRPr lang="ru-RU"/>
          </a:p>
        </p:txBody>
      </p:sp>
    </p:spTree>
    <p:extLst>
      <p:ext uri="{BB962C8B-B14F-4D97-AF65-F5344CB8AC3E}">
        <p14:creationId xmlns:p14="http://schemas.microsoft.com/office/powerpoint/2010/main" val="34006204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625" y="228600"/>
            <a:ext cx="8510588" cy="1325563"/>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301625" y="1676400"/>
            <a:ext cx="4194175" cy="44227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76400"/>
            <a:ext cx="4194175" cy="44227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r>
              <a:rPr lang="ru-RU"/>
              <a:t>17th CEG-SAM meeting, Madrid, Spain, March 29-31, 2010</a:t>
            </a:r>
          </a:p>
        </p:txBody>
      </p:sp>
      <p:sp>
        <p:nvSpPr>
          <p:cNvPr id="7" name="Rectangle 6"/>
          <p:cNvSpPr>
            <a:spLocks noGrp="1" noChangeArrowheads="1"/>
          </p:cNvSpPr>
          <p:nvPr>
            <p:ph type="sldNum" sz="quarter" idx="12"/>
          </p:nvPr>
        </p:nvSpPr>
        <p:spPr>
          <a:ln/>
        </p:spPr>
        <p:txBody>
          <a:bodyPr/>
          <a:lstStyle>
            <a:lvl1pPr>
              <a:defRPr/>
            </a:lvl1pPr>
          </a:lstStyle>
          <a:p>
            <a:pPr>
              <a:defRPr/>
            </a:pPr>
            <a:fld id="{CC8F294D-1F9F-415B-A59F-AB39D3FF0EE3}" type="slidenum">
              <a:rPr lang="ru-RU"/>
              <a:pPr>
                <a:defRPr/>
              </a:pPr>
              <a:t>‹Nr.›</a:t>
            </a:fld>
            <a:endParaRPr lang="ru-RU"/>
          </a:p>
        </p:txBody>
      </p:sp>
    </p:spTree>
    <p:extLst>
      <p:ext uri="{BB962C8B-B14F-4D97-AF65-F5344CB8AC3E}">
        <p14:creationId xmlns:p14="http://schemas.microsoft.com/office/powerpoint/2010/main" val="2812671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r>
              <a:rPr lang="ru-RU"/>
              <a:t>17th CEG-SAM meeting, Madrid, Spain, March 29-31, 2010</a:t>
            </a:r>
          </a:p>
        </p:txBody>
      </p:sp>
      <p:sp>
        <p:nvSpPr>
          <p:cNvPr id="6" name="Rectangle 6"/>
          <p:cNvSpPr>
            <a:spLocks noGrp="1" noChangeArrowheads="1"/>
          </p:cNvSpPr>
          <p:nvPr>
            <p:ph type="sldNum" sz="quarter" idx="12"/>
          </p:nvPr>
        </p:nvSpPr>
        <p:spPr>
          <a:ln/>
        </p:spPr>
        <p:txBody>
          <a:bodyPr/>
          <a:lstStyle>
            <a:lvl1pPr>
              <a:defRPr/>
            </a:lvl1pPr>
          </a:lstStyle>
          <a:p>
            <a:pPr>
              <a:defRPr/>
            </a:pPr>
            <a:fld id="{35C50A18-1487-412A-BA92-6BEB5560D6F1}" type="slidenum">
              <a:rPr lang="ru-RU"/>
              <a:pPr>
                <a:defRPr/>
              </a:pPr>
              <a:t>‹Nr.›</a:t>
            </a:fld>
            <a:endParaRPr lang="ru-RU"/>
          </a:p>
        </p:txBody>
      </p:sp>
    </p:spTree>
    <p:extLst>
      <p:ext uri="{BB962C8B-B14F-4D97-AF65-F5344CB8AC3E}">
        <p14:creationId xmlns:p14="http://schemas.microsoft.com/office/powerpoint/2010/main" val="261748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r>
              <a:rPr lang="ru-RU"/>
              <a:t>17th CEG-SAM meeting, Madrid, Spain, March 29-31, 2010</a:t>
            </a:r>
          </a:p>
        </p:txBody>
      </p:sp>
      <p:sp>
        <p:nvSpPr>
          <p:cNvPr id="6" name="Rectangle 6"/>
          <p:cNvSpPr>
            <a:spLocks noGrp="1" noChangeArrowheads="1"/>
          </p:cNvSpPr>
          <p:nvPr>
            <p:ph type="sldNum" sz="quarter" idx="12"/>
          </p:nvPr>
        </p:nvSpPr>
        <p:spPr>
          <a:ln/>
        </p:spPr>
        <p:txBody>
          <a:bodyPr/>
          <a:lstStyle>
            <a:lvl1pPr>
              <a:defRPr/>
            </a:lvl1pPr>
          </a:lstStyle>
          <a:p>
            <a:pPr>
              <a:defRPr/>
            </a:pPr>
            <a:fld id="{55880D16-87B6-4277-AE32-A20466DF1D7F}" type="slidenum">
              <a:rPr lang="ru-RU"/>
              <a:pPr>
                <a:defRPr/>
              </a:pPr>
              <a:t>‹Nr.›</a:t>
            </a:fld>
            <a:endParaRPr lang="ru-RU"/>
          </a:p>
        </p:txBody>
      </p:sp>
    </p:spTree>
    <p:extLst>
      <p:ext uri="{BB962C8B-B14F-4D97-AF65-F5344CB8AC3E}">
        <p14:creationId xmlns:p14="http://schemas.microsoft.com/office/powerpoint/2010/main" val="158091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r>
              <a:rPr lang="ru-RU"/>
              <a:t>17th CEG-SAM meeting, Madrid, Spain, March 29-31, 2010</a:t>
            </a:r>
          </a:p>
        </p:txBody>
      </p:sp>
      <p:sp>
        <p:nvSpPr>
          <p:cNvPr id="7" name="Rectangle 6"/>
          <p:cNvSpPr>
            <a:spLocks noGrp="1" noChangeArrowheads="1"/>
          </p:cNvSpPr>
          <p:nvPr>
            <p:ph type="sldNum" sz="quarter" idx="12"/>
          </p:nvPr>
        </p:nvSpPr>
        <p:spPr>
          <a:ln/>
        </p:spPr>
        <p:txBody>
          <a:bodyPr/>
          <a:lstStyle>
            <a:lvl1pPr>
              <a:defRPr/>
            </a:lvl1pPr>
          </a:lstStyle>
          <a:p>
            <a:pPr>
              <a:defRPr/>
            </a:pPr>
            <a:fld id="{E59CA98F-167F-453F-8F3E-68B0FCDE693C}" type="slidenum">
              <a:rPr lang="ru-RU"/>
              <a:pPr>
                <a:defRPr/>
              </a:pPr>
              <a:t>‹Nr.›</a:t>
            </a:fld>
            <a:endParaRPr lang="ru-RU"/>
          </a:p>
        </p:txBody>
      </p:sp>
    </p:spTree>
    <p:extLst>
      <p:ext uri="{BB962C8B-B14F-4D97-AF65-F5344CB8AC3E}">
        <p14:creationId xmlns:p14="http://schemas.microsoft.com/office/powerpoint/2010/main" val="3028766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r>
              <a:rPr lang="ru-RU"/>
              <a:t>17th CEG-SAM meeting, Madrid, Spain, March 29-31, 2010</a:t>
            </a:r>
          </a:p>
        </p:txBody>
      </p:sp>
      <p:sp>
        <p:nvSpPr>
          <p:cNvPr id="9" name="Rectangle 6"/>
          <p:cNvSpPr>
            <a:spLocks noGrp="1" noChangeArrowheads="1"/>
          </p:cNvSpPr>
          <p:nvPr>
            <p:ph type="sldNum" sz="quarter" idx="12"/>
          </p:nvPr>
        </p:nvSpPr>
        <p:spPr>
          <a:ln/>
        </p:spPr>
        <p:txBody>
          <a:bodyPr/>
          <a:lstStyle>
            <a:lvl1pPr>
              <a:defRPr/>
            </a:lvl1pPr>
          </a:lstStyle>
          <a:p>
            <a:pPr>
              <a:defRPr/>
            </a:pPr>
            <a:fld id="{04E6BF93-ACB6-43C1-9914-C6021333FEF9}" type="slidenum">
              <a:rPr lang="ru-RU"/>
              <a:pPr>
                <a:defRPr/>
              </a:pPr>
              <a:t>‹Nr.›</a:t>
            </a:fld>
            <a:endParaRPr lang="ru-RU"/>
          </a:p>
        </p:txBody>
      </p:sp>
    </p:spTree>
    <p:extLst>
      <p:ext uri="{BB962C8B-B14F-4D97-AF65-F5344CB8AC3E}">
        <p14:creationId xmlns:p14="http://schemas.microsoft.com/office/powerpoint/2010/main" val="1711202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r>
              <a:rPr lang="ru-RU"/>
              <a:t>17th CEG-SAM meeting, Madrid, Spain, March 29-31, 2010</a:t>
            </a:r>
          </a:p>
        </p:txBody>
      </p:sp>
      <p:sp>
        <p:nvSpPr>
          <p:cNvPr id="5" name="Rectangle 6"/>
          <p:cNvSpPr>
            <a:spLocks noGrp="1" noChangeArrowheads="1"/>
          </p:cNvSpPr>
          <p:nvPr>
            <p:ph type="sldNum" sz="quarter" idx="12"/>
          </p:nvPr>
        </p:nvSpPr>
        <p:spPr>
          <a:ln/>
        </p:spPr>
        <p:txBody>
          <a:bodyPr/>
          <a:lstStyle>
            <a:lvl1pPr>
              <a:defRPr/>
            </a:lvl1pPr>
          </a:lstStyle>
          <a:p>
            <a:pPr>
              <a:defRPr/>
            </a:pPr>
            <a:fld id="{C58DDEF8-7369-4B54-A8B1-40BF31435923}" type="slidenum">
              <a:rPr lang="ru-RU"/>
              <a:pPr>
                <a:defRPr/>
              </a:pPr>
              <a:t>‹Nr.›</a:t>
            </a:fld>
            <a:endParaRPr lang="ru-RU"/>
          </a:p>
        </p:txBody>
      </p:sp>
    </p:spTree>
    <p:extLst>
      <p:ext uri="{BB962C8B-B14F-4D97-AF65-F5344CB8AC3E}">
        <p14:creationId xmlns:p14="http://schemas.microsoft.com/office/powerpoint/2010/main" val="3969081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r>
              <a:rPr lang="ru-RU"/>
              <a:t>17th CEG-SAM meeting, Madrid, Spain, March 29-31, 2010</a:t>
            </a:r>
          </a:p>
        </p:txBody>
      </p:sp>
      <p:sp>
        <p:nvSpPr>
          <p:cNvPr id="4" name="Rectangle 6"/>
          <p:cNvSpPr>
            <a:spLocks noGrp="1" noChangeArrowheads="1"/>
          </p:cNvSpPr>
          <p:nvPr>
            <p:ph type="sldNum" sz="quarter" idx="12"/>
          </p:nvPr>
        </p:nvSpPr>
        <p:spPr>
          <a:ln/>
        </p:spPr>
        <p:txBody>
          <a:bodyPr/>
          <a:lstStyle>
            <a:lvl1pPr>
              <a:defRPr/>
            </a:lvl1pPr>
          </a:lstStyle>
          <a:p>
            <a:pPr>
              <a:defRPr/>
            </a:pPr>
            <a:fld id="{2254428C-311D-4B05-A3A1-D693EE4922DA}" type="slidenum">
              <a:rPr lang="ru-RU"/>
              <a:pPr>
                <a:defRPr/>
              </a:pPr>
              <a:t>‹Nr.›</a:t>
            </a:fld>
            <a:endParaRPr lang="ru-RU"/>
          </a:p>
        </p:txBody>
      </p:sp>
    </p:spTree>
    <p:extLst>
      <p:ext uri="{BB962C8B-B14F-4D97-AF65-F5344CB8AC3E}">
        <p14:creationId xmlns:p14="http://schemas.microsoft.com/office/powerpoint/2010/main" val="4205789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r>
              <a:rPr lang="ru-RU"/>
              <a:t>17th CEG-SAM meeting, Madrid, Spain, March 29-31, 2010</a:t>
            </a:r>
          </a:p>
        </p:txBody>
      </p:sp>
      <p:sp>
        <p:nvSpPr>
          <p:cNvPr id="7" name="Rectangle 6"/>
          <p:cNvSpPr>
            <a:spLocks noGrp="1" noChangeArrowheads="1"/>
          </p:cNvSpPr>
          <p:nvPr>
            <p:ph type="sldNum" sz="quarter" idx="12"/>
          </p:nvPr>
        </p:nvSpPr>
        <p:spPr>
          <a:ln/>
        </p:spPr>
        <p:txBody>
          <a:bodyPr/>
          <a:lstStyle>
            <a:lvl1pPr>
              <a:defRPr/>
            </a:lvl1pPr>
          </a:lstStyle>
          <a:p>
            <a:pPr>
              <a:defRPr/>
            </a:pPr>
            <a:fld id="{EF28467F-0074-49D0-B438-2EA4DC8DE89B}" type="slidenum">
              <a:rPr lang="ru-RU"/>
              <a:pPr>
                <a:defRPr/>
              </a:pPr>
              <a:t>‹Nr.›</a:t>
            </a:fld>
            <a:endParaRPr lang="ru-RU"/>
          </a:p>
        </p:txBody>
      </p:sp>
    </p:spTree>
    <p:extLst>
      <p:ext uri="{BB962C8B-B14F-4D97-AF65-F5344CB8AC3E}">
        <p14:creationId xmlns:p14="http://schemas.microsoft.com/office/powerpoint/2010/main" val="1308392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r>
              <a:rPr lang="ru-RU"/>
              <a:t>17th CEG-SAM meeting, Madrid, Spain, March 29-31, 2010</a:t>
            </a:r>
          </a:p>
        </p:txBody>
      </p:sp>
      <p:sp>
        <p:nvSpPr>
          <p:cNvPr id="7" name="Rectangle 6"/>
          <p:cNvSpPr>
            <a:spLocks noGrp="1" noChangeArrowheads="1"/>
          </p:cNvSpPr>
          <p:nvPr>
            <p:ph type="sldNum" sz="quarter" idx="12"/>
          </p:nvPr>
        </p:nvSpPr>
        <p:spPr>
          <a:ln/>
        </p:spPr>
        <p:txBody>
          <a:bodyPr/>
          <a:lstStyle>
            <a:lvl1pPr>
              <a:defRPr/>
            </a:lvl1pPr>
          </a:lstStyle>
          <a:p>
            <a:pPr>
              <a:defRPr/>
            </a:pPr>
            <a:fld id="{E6B8B0B4-8430-48E3-9D11-D76D4F073327}" type="slidenum">
              <a:rPr lang="ru-RU"/>
              <a:pPr>
                <a:defRPr/>
              </a:pPr>
              <a:t>‹Nr.›</a:t>
            </a:fld>
            <a:endParaRPr lang="ru-RU"/>
          </a:p>
        </p:txBody>
      </p:sp>
    </p:spTree>
    <p:extLst>
      <p:ext uri="{BB962C8B-B14F-4D97-AF65-F5344CB8AC3E}">
        <p14:creationId xmlns:p14="http://schemas.microsoft.com/office/powerpoint/2010/main" val="2240507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4034"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44035"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4036"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effectLst>
                  <a:outerShdw blurRad="38100" dist="38100" dir="2700000" algn="tl">
                    <a:srgbClr val="000000"/>
                  </a:outerShdw>
                </a:effectLst>
              </a:defRPr>
            </a:lvl1pPr>
          </a:lstStyle>
          <a:p>
            <a:pPr>
              <a:defRPr/>
            </a:pPr>
            <a:endParaRPr lang="ru-RU"/>
          </a:p>
        </p:txBody>
      </p:sp>
      <p:sp>
        <p:nvSpPr>
          <p:cNvPr id="440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smtClean="0">
                <a:effectLst>
                  <a:outerShdw blurRad="38100" dist="38100" dir="2700000" algn="tl">
                    <a:srgbClr val="000000"/>
                  </a:outerShdw>
                </a:effectLst>
              </a:defRPr>
            </a:lvl1pPr>
          </a:lstStyle>
          <a:p>
            <a:pPr>
              <a:defRPr/>
            </a:pPr>
            <a:r>
              <a:rPr lang="ru-RU"/>
              <a:t>17th CEG-SAM meeting, Madrid, Spain, March 29-31, 2010</a:t>
            </a:r>
          </a:p>
        </p:txBody>
      </p:sp>
      <p:sp>
        <p:nvSpPr>
          <p:cNvPr id="44038"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effectLst>
                  <a:outerShdw blurRad="38100" dist="38100" dir="2700000" algn="tl">
                    <a:srgbClr val="000000"/>
                  </a:outerShdw>
                </a:effectLst>
              </a:defRPr>
            </a:lvl1pPr>
          </a:lstStyle>
          <a:p>
            <a:pPr>
              <a:defRPr/>
            </a:pPr>
            <a:fld id="{E517EC26-1D45-4032-9D0E-CCCB376A4C87}" type="slidenum">
              <a:rPr lang="ru-RU"/>
              <a:pPr>
                <a:defRPr/>
              </a:pPr>
              <a:t>‹Nr.›</a:t>
            </a:fld>
            <a:endParaRPr lang="ru-RU"/>
          </a:p>
        </p:txBody>
      </p:sp>
    </p:spTree>
  </p:cSld>
  <p:clrMap bg1="dk2" tx1="lt1" bg2="dk1" tx2="lt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Lst>
  <p:hf hd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4" descr="pare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2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Rectangle 5"/>
          <p:cNvSpPr>
            <a:spLocks noChangeArrowheads="1"/>
          </p:cNvSpPr>
          <p:nvPr/>
        </p:nvSpPr>
        <p:spPr bwMode="auto">
          <a:xfrm>
            <a:off x="1905000" y="176213"/>
            <a:ext cx="7116763" cy="825500"/>
          </a:xfrm>
          <a:prstGeom prst="rect">
            <a:avLst/>
          </a:prstGeom>
          <a:noFill/>
          <a:ln w="9525">
            <a:noFill/>
            <a:miter lim="800000"/>
            <a:headEnd/>
            <a:tailEnd/>
          </a:ln>
          <a:effectLst/>
        </p:spPr>
        <p:txBody>
          <a:bodyPr wrap="none">
            <a:spAutoFit/>
          </a:bodyPr>
          <a:lstStyle/>
          <a:p>
            <a:pPr>
              <a:defRPr/>
            </a:pPr>
            <a:r>
              <a:rPr lang="en-GB" sz="1600" b="1" i="1">
                <a:solidFill>
                  <a:schemeClr val="hlink"/>
                </a:solidFill>
                <a:effectLst>
                  <a:outerShdw blurRad="38100" dist="38100" dir="2700000" algn="tl">
                    <a:srgbClr val="000000"/>
                  </a:outerShdw>
                </a:effectLst>
              </a:rPr>
              <a:t>“Nuclear Fuel Cycle” Science and Technology Establishment</a:t>
            </a:r>
          </a:p>
          <a:p>
            <a:pPr>
              <a:defRPr/>
            </a:pPr>
            <a:r>
              <a:rPr lang="en-GB" sz="1600" b="1" i="1">
                <a:solidFill>
                  <a:schemeClr val="hlink"/>
                </a:solidFill>
                <a:effectLst>
                  <a:outerShdw blurRad="38100" dist="38100" dir="2700000" algn="tl">
                    <a:srgbClr val="000000"/>
                  </a:outerShdw>
                </a:effectLst>
              </a:rPr>
              <a:t>National Science Center “Kharkov Institute of Physics and Technology”</a:t>
            </a:r>
          </a:p>
          <a:p>
            <a:pPr>
              <a:defRPr/>
            </a:pPr>
            <a:r>
              <a:rPr lang="en-US" sz="1600" i="1" u="sng">
                <a:solidFill>
                  <a:schemeClr val="hlink"/>
                </a:solidFill>
                <a:effectLst>
                  <a:outerShdw blurRad="38100" dist="38100" dir="2700000" algn="tl">
                    <a:srgbClr val="000000"/>
                  </a:outerShdw>
                </a:effectLst>
                <a:latin typeface="Times New Roman" pitchFamily="18" charset="0"/>
                <a:cs typeface="Times New Roman" pitchFamily="18" charset="0"/>
              </a:rPr>
              <a:t>www.kipt.kharkov.ua</a:t>
            </a:r>
            <a:endParaRPr lang="ru-RU" sz="1600" i="1" u="sng">
              <a:solidFill>
                <a:schemeClr val="hlink"/>
              </a:solidFill>
              <a:effectLst>
                <a:outerShdw blurRad="38100" dist="38100" dir="2700000" algn="tl">
                  <a:srgbClr val="000000"/>
                </a:outerShdw>
              </a:effectLst>
              <a:latin typeface="Times New Roman" pitchFamily="18" charset="0"/>
              <a:cs typeface="Times New Roman" pitchFamily="18" charset="0"/>
            </a:endParaRPr>
          </a:p>
        </p:txBody>
      </p:sp>
      <p:pic>
        <p:nvPicPr>
          <p:cNvPr id="33796"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438400"/>
            <a:ext cx="38862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2" name="Rectangle 8"/>
          <p:cNvSpPr>
            <a:spLocks noRot="1" noChangeArrowheads="1"/>
          </p:cNvSpPr>
          <p:nvPr/>
        </p:nvSpPr>
        <p:spPr bwMode="auto">
          <a:xfrm>
            <a:off x="5486400" y="2971800"/>
            <a:ext cx="3511550" cy="3124200"/>
          </a:xfrm>
          <a:prstGeom prst="rect">
            <a:avLst/>
          </a:prstGeom>
          <a:noFill/>
          <a:ln w="9525">
            <a:noFill/>
            <a:miter lim="800000"/>
            <a:headEnd/>
            <a:tailEnd/>
          </a:ln>
          <a:effectLst/>
        </p:spPr>
        <p:txBody>
          <a:bodyPr/>
          <a:lstStyle/>
          <a:p>
            <a:pPr>
              <a:lnSpc>
                <a:spcPct val="80000"/>
              </a:lnSpc>
              <a:spcBef>
                <a:spcPct val="20000"/>
              </a:spcBef>
              <a:buClr>
                <a:schemeClr val="hlink"/>
              </a:buClr>
              <a:buFont typeface="Wingdings" pitchFamily="2" charset="2"/>
              <a:buNone/>
            </a:pPr>
            <a:endParaRPr lang="en-US" sz="1600">
              <a:solidFill>
                <a:schemeClr val="bg2"/>
              </a:solidFill>
              <a:effectLst>
                <a:outerShdw blurRad="38100" dist="38100" dir="2700000" algn="tl">
                  <a:srgbClr val="000000"/>
                </a:outerShdw>
              </a:effectLst>
            </a:endParaRPr>
          </a:p>
          <a:p>
            <a:pPr>
              <a:lnSpc>
                <a:spcPct val="80000"/>
              </a:lnSpc>
              <a:spcBef>
                <a:spcPct val="20000"/>
              </a:spcBef>
              <a:buClr>
                <a:schemeClr val="hlink"/>
              </a:buClr>
              <a:buFont typeface="Wingdings" pitchFamily="2" charset="2"/>
              <a:buNone/>
            </a:pPr>
            <a:endParaRPr lang="en-US" sz="1600">
              <a:solidFill>
                <a:schemeClr val="bg2"/>
              </a:solidFill>
              <a:effectLst>
                <a:outerShdw blurRad="38100" dist="38100" dir="2700000" algn="tl">
                  <a:srgbClr val="000000"/>
                </a:outerShdw>
              </a:effectLst>
            </a:endParaRPr>
          </a:p>
          <a:p>
            <a:pPr>
              <a:lnSpc>
                <a:spcPct val="80000"/>
              </a:lnSpc>
              <a:spcBef>
                <a:spcPct val="20000"/>
              </a:spcBef>
              <a:buClr>
                <a:schemeClr val="hlink"/>
              </a:buClr>
              <a:buFont typeface="Wingdings" pitchFamily="2" charset="2"/>
              <a:buNone/>
            </a:pPr>
            <a:r>
              <a:rPr lang="en-US" sz="1600">
                <a:solidFill>
                  <a:schemeClr val="hlink"/>
                </a:solidFill>
                <a:effectLst>
                  <a:outerShdw blurRad="38100" dist="38100" dir="2700000" algn="tl">
                    <a:srgbClr val="000000"/>
                  </a:outerShdw>
                </a:effectLst>
              </a:rPr>
              <a:t>Presented by V. Kornyeyeva</a:t>
            </a:r>
          </a:p>
          <a:p>
            <a:pPr>
              <a:lnSpc>
                <a:spcPct val="80000"/>
              </a:lnSpc>
              <a:spcBef>
                <a:spcPct val="20000"/>
              </a:spcBef>
              <a:buClr>
                <a:schemeClr val="hlink"/>
              </a:buClr>
              <a:buFont typeface="Wingdings" pitchFamily="2" charset="2"/>
              <a:buNone/>
            </a:pPr>
            <a:r>
              <a:rPr lang="en-US" sz="1600">
                <a:solidFill>
                  <a:schemeClr val="hlink"/>
                </a:solidFill>
                <a:effectLst>
                  <a:outerShdw blurRad="38100" dist="38100" dir="2700000" algn="tl">
                    <a:srgbClr val="000000"/>
                  </a:outerShdw>
                </a:effectLst>
              </a:rPr>
              <a:t>NFC STE NSC KIPT</a:t>
            </a:r>
          </a:p>
          <a:p>
            <a:pPr>
              <a:lnSpc>
                <a:spcPct val="80000"/>
              </a:lnSpc>
              <a:spcBef>
                <a:spcPct val="20000"/>
              </a:spcBef>
              <a:buClr>
                <a:schemeClr val="hlink"/>
              </a:buClr>
              <a:buFont typeface="Wingdings" pitchFamily="2" charset="2"/>
              <a:buNone/>
            </a:pPr>
            <a:endParaRPr lang="en-GB" sz="1600" b="1">
              <a:solidFill>
                <a:schemeClr val="hlink"/>
              </a:solidFill>
              <a:effectLst>
                <a:outerShdw blurRad="38100" dist="38100" dir="2700000" algn="tl">
                  <a:srgbClr val="000000"/>
                </a:outerShdw>
              </a:effectLst>
            </a:endParaRPr>
          </a:p>
          <a:p>
            <a:pPr>
              <a:lnSpc>
                <a:spcPct val="80000"/>
              </a:lnSpc>
              <a:spcBef>
                <a:spcPct val="20000"/>
              </a:spcBef>
              <a:buClr>
                <a:schemeClr val="hlink"/>
              </a:buClr>
              <a:buFont typeface="Wingdings" pitchFamily="2" charset="2"/>
              <a:buNone/>
            </a:pPr>
            <a:endParaRPr lang="en-GB" sz="1600" b="1">
              <a:solidFill>
                <a:schemeClr val="hlink"/>
              </a:solidFill>
              <a:effectLst>
                <a:outerShdw blurRad="38100" dist="38100" dir="2700000" algn="tl">
                  <a:srgbClr val="000000"/>
                </a:outerShdw>
              </a:effectLst>
            </a:endParaRPr>
          </a:p>
          <a:p>
            <a:pPr>
              <a:lnSpc>
                <a:spcPct val="80000"/>
              </a:lnSpc>
              <a:spcBef>
                <a:spcPct val="20000"/>
              </a:spcBef>
              <a:buClr>
                <a:schemeClr val="hlink"/>
              </a:buClr>
              <a:buFont typeface="Wingdings" pitchFamily="2" charset="2"/>
              <a:buNone/>
            </a:pPr>
            <a:endParaRPr lang="en-GB" sz="1600" b="1">
              <a:solidFill>
                <a:schemeClr val="bg2"/>
              </a:solidFill>
              <a:effectLst>
                <a:outerShdw blurRad="38100" dist="38100" dir="2700000" algn="tl">
                  <a:srgbClr val="000000"/>
                </a:outerShdw>
              </a:effectLst>
            </a:endParaRPr>
          </a:p>
          <a:p>
            <a:pPr>
              <a:lnSpc>
                <a:spcPct val="80000"/>
              </a:lnSpc>
              <a:spcBef>
                <a:spcPct val="20000"/>
              </a:spcBef>
              <a:buClr>
                <a:schemeClr val="hlink"/>
              </a:buClr>
              <a:buFont typeface="Wingdings" pitchFamily="2" charset="2"/>
              <a:buNone/>
            </a:pPr>
            <a:r>
              <a:rPr lang="en-GB" sz="1600">
                <a:solidFill>
                  <a:schemeClr val="hlink"/>
                </a:solidFill>
                <a:effectLst>
                  <a:outerShdw blurRad="38100" dist="38100" dir="2700000" algn="tl">
                    <a:srgbClr val="000000"/>
                  </a:outerShdw>
                </a:effectLst>
              </a:rPr>
              <a:t>CEG-SAM 17</a:t>
            </a:r>
            <a:r>
              <a:rPr lang="en-GB" sz="1600" baseline="30000">
                <a:solidFill>
                  <a:schemeClr val="hlink"/>
                </a:solidFill>
                <a:effectLst>
                  <a:outerShdw blurRad="38100" dist="38100" dir="2700000" algn="tl">
                    <a:srgbClr val="000000"/>
                  </a:outerShdw>
                </a:effectLst>
              </a:rPr>
              <a:t>th</a:t>
            </a:r>
            <a:r>
              <a:rPr lang="en-GB" sz="1600">
                <a:solidFill>
                  <a:schemeClr val="hlink"/>
                </a:solidFill>
                <a:effectLst>
                  <a:outerShdw blurRad="38100" dist="38100" dir="2700000" algn="tl">
                    <a:srgbClr val="000000"/>
                  </a:outerShdw>
                </a:effectLst>
              </a:rPr>
              <a:t> Meeting,</a:t>
            </a:r>
          </a:p>
          <a:p>
            <a:pPr>
              <a:lnSpc>
                <a:spcPct val="80000"/>
              </a:lnSpc>
              <a:spcBef>
                <a:spcPct val="20000"/>
              </a:spcBef>
              <a:buClr>
                <a:schemeClr val="hlink"/>
              </a:buClr>
              <a:buFont typeface="Wingdings" pitchFamily="2" charset="2"/>
              <a:buNone/>
            </a:pPr>
            <a:r>
              <a:rPr lang="en-GB" sz="1600">
                <a:solidFill>
                  <a:schemeClr val="hlink"/>
                </a:solidFill>
                <a:effectLst>
                  <a:outerShdw blurRad="38100" dist="38100" dir="2700000" algn="tl">
                    <a:srgbClr val="000000"/>
                  </a:outerShdw>
                </a:effectLst>
              </a:rPr>
              <a:t>March, 29 – 31, 2010</a:t>
            </a:r>
          </a:p>
          <a:p>
            <a:pPr>
              <a:lnSpc>
                <a:spcPct val="80000"/>
              </a:lnSpc>
              <a:spcBef>
                <a:spcPct val="20000"/>
              </a:spcBef>
              <a:buClr>
                <a:schemeClr val="hlink"/>
              </a:buClr>
              <a:buFont typeface="Wingdings" pitchFamily="2" charset="2"/>
              <a:buNone/>
            </a:pPr>
            <a:r>
              <a:rPr lang="en-GB" sz="1600">
                <a:solidFill>
                  <a:schemeClr val="hlink"/>
                </a:solidFill>
                <a:effectLst>
                  <a:outerShdw blurRad="38100" dist="38100" dir="2700000" algn="tl">
                    <a:srgbClr val="000000"/>
                  </a:outerShdw>
                </a:effectLst>
              </a:rPr>
              <a:t>Madrid, Spain</a:t>
            </a:r>
          </a:p>
        </p:txBody>
      </p:sp>
      <p:sp>
        <p:nvSpPr>
          <p:cNvPr id="16393" name="Rectangle 9"/>
          <p:cNvSpPr>
            <a:spLocks noGrp="1" noRot="1" noChangeArrowheads="1"/>
          </p:cNvSpPr>
          <p:nvPr>
            <p:ph type="ctrTitle" idx="4294967295"/>
          </p:nvPr>
        </p:nvSpPr>
        <p:spPr>
          <a:xfrm>
            <a:off x="1066800" y="1143000"/>
            <a:ext cx="8458200" cy="2209800"/>
          </a:xfrm>
        </p:spPr>
        <p:txBody>
          <a:bodyPr/>
          <a:lstStyle/>
          <a:p>
            <a:r>
              <a:rPr lang="en-GB" sz="2800" smtClean="0">
                <a:solidFill>
                  <a:schemeClr val="hlink"/>
                </a:solidFill>
              </a:rPr>
              <a:t>Status of the STCU project proposal #5243 on “Interaction studies of improved VVER structural materials at severe accident conditions”</a:t>
            </a:r>
            <a:r>
              <a:rPr lang="ru-RU" sz="2800" smtClean="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Нижний колонтитул 5"/>
          <p:cNvSpPr>
            <a:spLocks noGrp="1"/>
          </p:cNvSpPr>
          <p:nvPr>
            <p:ph type="ftr" sz="quarter" idx="11"/>
          </p:nvPr>
        </p:nvSpPr>
        <p:spPr>
          <a:xfrm>
            <a:off x="1828800" y="6245225"/>
            <a:ext cx="5486400" cy="476250"/>
          </a:xfrm>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a:solidFill>
                  <a:srgbClr val="E692E4"/>
                </a:solidFill>
              </a:rPr>
              <a:t>17th CEG-SAM meeting, Madrid, Spain, March 29-31, 2010</a:t>
            </a:r>
          </a:p>
        </p:txBody>
      </p:sp>
      <p:sp>
        <p:nvSpPr>
          <p:cNvPr id="19" name="Номер слайда 6"/>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0EC0DCF-5767-46FF-91A5-35DA6495F74B}" type="slidenum">
              <a:rPr lang="ru-RU">
                <a:solidFill>
                  <a:srgbClr val="E692E4"/>
                </a:solidFill>
              </a:rPr>
              <a:pPr eaLnBrk="1" hangingPunct="1"/>
              <a:t>10</a:t>
            </a:fld>
            <a:endParaRPr lang="ru-RU">
              <a:solidFill>
                <a:srgbClr val="E692E4"/>
              </a:solidFill>
            </a:endParaRPr>
          </a:p>
        </p:txBody>
      </p:sp>
      <p:sp>
        <p:nvSpPr>
          <p:cNvPr id="173058" name="Rectangle 2"/>
          <p:cNvSpPr>
            <a:spLocks noGrp="1" noRot="1" noChangeArrowheads="1"/>
          </p:cNvSpPr>
          <p:nvPr>
            <p:ph type="title"/>
          </p:nvPr>
        </p:nvSpPr>
        <p:spPr/>
        <p:txBody>
          <a:bodyPr/>
          <a:lstStyle/>
          <a:p>
            <a:pPr eaLnBrk="1" hangingPunct="1">
              <a:defRPr/>
            </a:pPr>
            <a:r>
              <a:rPr lang="en-US" sz="2400" smtClean="0">
                <a:solidFill>
                  <a:schemeClr val="hlink"/>
                </a:solidFill>
              </a:rPr>
              <a:t>Work Schedule of the Project Proposal (3)</a:t>
            </a:r>
            <a:r>
              <a:rPr lang="ru-RU" smtClean="0"/>
              <a:t> </a:t>
            </a:r>
          </a:p>
        </p:txBody>
      </p:sp>
      <p:sp>
        <p:nvSpPr>
          <p:cNvPr id="173059" name="Rectangle 3"/>
          <p:cNvSpPr>
            <a:spLocks noGrp="1" noRot="1" noChangeArrowheads="1"/>
          </p:cNvSpPr>
          <p:nvPr>
            <p:ph type="body" sz="half" idx="1"/>
          </p:nvPr>
        </p:nvSpPr>
        <p:spPr>
          <a:xfrm>
            <a:off x="304800" y="1295400"/>
            <a:ext cx="8385175" cy="1066800"/>
          </a:xfrm>
        </p:spPr>
        <p:txBody>
          <a:bodyPr/>
          <a:lstStyle/>
          <a:p>
            <a:pPr marL="363538" indent="17463" eaLnBrk="1" hangingPunct="1">
              <a:lnSpc>
                <a:spcPct val="80000"/>
              </a:lnSpc>
              <a:buFont typeface="Wingdings" pitchFamily="2" charset="2"/>
              <a:buNone/>
            </a:pPr>
            <a:r>
              <a:rPr lang="en-US" sz="1800" smtClean="0">
                <a:solidFill>
                  <a:schemeClr val="hlink"/>
                </a:solidFill>
              </a:rPr>
              <a:t>Stage 3</a:t>
            </a:r>
            <a:r>
              <a:rPr lang="en-US" sz="1800" smtClean="0"/>
              <a:t> </a:t>
            </a:r>
            <a:r>
              <a:rPr lang="hr-HR" sz="1800" smtClean="0"/>
              <a:t>Determine the effects of structural peculiarities (close contact, availability of oxide on the surface) on the nature of the beginning of interaction of fuel and absorber rod materials. Study the structural state peculiarities of structural elements</a:t>
            </a:r>
            <a:r>
              <a:rPr lang="ru-RU" sz="1800" smtClean="0">
                <a:effectLst/>
              </a:rPr>
              <a:t> </a:t>
            </a:r>
            <a:r>
              <a:rPr lang="en-US" sz="1800" smtClean="0">
                <a:solidFill>
                  <a:schemeClr val="hlink"/>
                </a:solidFill>
              </a:rPr>
              <a:t>(</a:t>
            </a:r>
            <a:r>
              <a:rPr lang="en-US" sz="1800" i="1" smtClean="0">
                <a:solidFill>
                  <a:schemeClr val="hlink"/>
                </a:solidFill>
              </a:rPr>
              <a:t>3-7 QUATERS</a:t>
            </a:r>
            <a:r>
              <a:rPr lang="en-US" sz="1800" smtClean="0">
                <a:solidFill>
                  <a:schemeClr val="hlink"/>
                </a:solidFill>
              </a:rPr>
              <a:t>):</a:t>
            </a:r>
          </a:p>
        </p:txBody>
      </p:sp>
      <p:graphicFrame>
        <p:nvGraphicFramePr>
          <p:cNvPr id="173102" name="Group 46"/>
          <p:cNvGraphicFramePr>
            <a:graphicFrameLocks noGrp="1"/>
          </p:cNvGraphicFramePr>
          <p:nvPr>
            <p:ph sz="half" idx="2"/>
          </p:nvPr>
        </p:nvGraphicFramePr>
        <p:xfrm>
          <a:off x="685800" y="2470150"/>
          <a:ext cx="7848600" cy="2940050"/>
        </p:xfrm>
        <a:graphic>
          <a:graphicData uri="http://schemas.openxmlformats.org/drawingml/2006/table">
            <a:tbl>
              <a:tblPr/>
              <a:tblGrid>
                <a:gridCol w="6172200"/>
                <a:gridCol w="1676400"/>
              </a:tblGrid>
              <a:tr h="88265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3.1 Prepare model items from the researched structural elements with close contact and with a pre-oxidized surface</a:t>
                      </a:r>
                      <a:endParaRPr kumimoji="0" lang="hr-HR" sz="1600" b="0" i="0" u="none" strike="noStrike" cap="none" normalizeH="0" baseline="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1" u="none" strike="noStrike" cap="none" normalizeH="0" baseline="0" smtClean="0">
                          <a:ln>
                            <a:noFill/>
                          </a:ln>
                          <a:solidFill>
                            <a:schemeClr val="hlink"/>
                          </a:solidFill>
                          <a:effectLst>
                            <a:outerShdw blurRad="38100" dist="38100" dir="2700000" algn="tl">
                              <a:srgbClr val="000000"/>
                            </a:outerShdw>
                          </a:effectLst>
                          <a:latin typeface="Arial" charset="0"/>
                        </a:rPr>
                        <a:t>3-4 QUATERS</a:t>
                      </a:r>
                      <a:endParaRPr kumimoji="0" lang="en-US" sz="1600" b="0" i="0" u="none" strike="noStrike" cap="none" normalizeH="0" baseline="0" smtClean="0">
                        <a:ln>
                          <a:noFill/>
                        </a:ln>
                        <a:solidFill>
                          <a:schemeClr val="hlink"/>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954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3.2 Experimentally determine the melting temperature of the material mix Ch18N10T+Dy</a:t>
                      </a:r>
                      <a:r>
                        <a:rPr kumimoji="0" lang="en-US" sz="1600" b="0" i="0" u="none" strike="noStrike" cap="none" normalizeH="0" baseline="-25000" smtClean="0">
                          <a:ln>
                            <a:noFill/>
                          </a:ln>
                          <a:solidFill>
                            <a:schemeClr val="tx1"/>
                          </a:solidFill>
                          <a:effectLst>
                            <a:outerShdw blurRad="38100" dist="38100" dir="2700000" algn="tl">
                              <a:srgbClr val="000000"/>
                            </a:outerShdw>
                          </a:effectLst>
                          <a:latin typeface="Arial" charset="0"/>
                        </a:rPr>
                        <a:t>2</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TiO</a:t>
                      </a:r>
                      <a:r>
                        <a:rPr kumimoji="0" lang="en-US" sz="1600" b="0" i="0" u="none" strike="noStrike" cap="none" normalizeH="0" baseline="-25000" smtClean="0">
                          <a:ln>
                            <a:noFill/>
                          </a:ln>
                          <a:solidFill>
                            <a:schemeClr val="tx1"/>
                          </a:solidFill>
                          <a:effectLst>
                            <a:outerShdw blurRad="38100" dist="38100" dir="2700000" algn="tl">
                              <a:srgbClr val="000000"/>
                            </a:outerShdw>
                          </a:effectLst>
                          <a:latin typeface="Arial" charset="0"/>
                        </a:rPr>
                        <a:t>5</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 Ch18N10T+B</a:t>
                      </a:r>
                      <a:r>
                        <a:rPr kumimoji="0" lang="en-US" sz="1600" b="0" i="0" u="none" strike="noStrike" cap="none" normalizeH="0" baseline="-25000" smtClean="0">
                          <a:ln>
                            <a:noFill/>
                          </a:ln>
                          <a:solidFill>
                            <a:schemeClr val="tx1"/>
                          </a:solidFill>
                          <a:effectLst>
                            <a:outerShdw blurRad="38100" dist="38100" dir="2700000" algn="tl">
                              <a:srgbClr val="000000"/>
                            </a:outerShdw>
                          </a:effectLst>
                          <a:latin typeface="Arial" charset="0"/>
                        </a:rPr>
                        <a:t>4</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C+ Dy</a:t>
                      </a:r>
                      <a:r>
                        <a:rPr kumimoji="0" lang="en-US" sz="1600" b="0" i="0" u="none" strike="noStrike" cap="none" normalizeH="0" baseline="-25000" smtClean="0">
                          <a:ln>
                            <a:noFill/>
                          </a:ln>
                          <a:solidFill>
                            <a:schemeClr val="tx1"/>
                          </a:solidFill>
                          <a:effectLst>
                            <a:outerShdw blurRad="38100" dist="38100" dir="2700000" algn="tl">
                              <a:srgbClr val="000000"/>
                            </a:outerShdw>
                          </a:effectLst>
                          <a:latin typeface="Arial" charset="0"/>
                        </a:rPr>
                        <a:t>2</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TiO</a:t>
                      </a:r>
                      <a:r>
                        <a:rPr kumimoji="0" lang="en-US" sz="1600" b="0" i="0" u="none" strike="noStrike" cap="none" normalizeH="0" baseline="-25000" smtClean="0">
                          <a:ln>
                            <a:noFill/>
                          </a:ln>
                          <a:solidFill>
                            <a:schemeClr val="tx1"/>
                          </a:solidFill>
                          <a:effectLst>
                            <a:outerShdw blurRad="38100" dist="38100" dir="2700000" algn="tl">
                              <a:srgbClr val="000000"/>
                            </a:outerShdw>
                          </a:effectLst>
                          <a:latin typeface="Arial" charset="0"/>
                        </a:rPr>
                        <a:t>5</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 Zr+Hf+B</a:t>
                      </a:r>
                      <a:r>
                        <a:rPr kumimoji="0" lang="en-US" sz="1600" b="0" i="0" u="none" strike="noStrike" cap="none" normalizeH="0" baseline="-25000" smtClean="0">
                          <a:ln>
                            <a:noFill/>
                          </a:ln>
                          <a:solidFill>
                            <a:schemeClr val="tx1"/>
                          </a:solidFill>
                          <a:effectLst>
                            <a:outerShdw blurRad="38100" dist="38100" dir="2700000" algn="tl">
                              <a:srgbClr val="000000"/>
                            </a:outerShdw>
                          </a:effectLst>
                          <a:latin typeface="Arial" charset="0"/>
                        </a:rPr>
                        <a:t>4</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C; UO</a:t>
                      </a:r>
                      <a:r>
                        <a:rPr kumimoji="0" lang="en-US" sz="1600" b="0" i="0" u="none" strike="noStrike" cap="none" normalizeH="0" baseline="-25000" smtClean="0">
                          <a:ln>
                            <a:noFill/>
                          </a:ln>
                          <a:solidFill>
                            <a:schemeClr val="tx1"/>
                          </a:solidFill>
                          <a:effectLst>
                            <a:outerShdw blurRad="38100" dist="38100" dir="2700000" algn="tl">
                              <a:srgbClr val="000000"/>
                            </a:outerShdw>
                          </a:effectLst>
                          <a:latin typeface="Arial" charset="0"/>
                        </a:rPr>
                        <a:t>2</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+Gd</a:t>
                      </a:r>
                      <a:r>
                        <a:rPr kumimoji="0" lang="en-US" sz="1600" b="0" i="0" u="none" strike="noStrike" cap="none" normalizeH="0" baseline="-25000" smtClean="0">
                          <a:ln>
                            <a:noFill/>
                          </a:ln>
                          <a:solidFill>
                            <a:schemeClr val="tx1"/>
                          </a:solidFill>
                          <a:effectLst>
                            <a:outerShdw blurRad="38100" dist="38100" dir="2700000" algn="tl">
                              <a:srgbClr val="000000"/>
                            </a:outerShdw>
                          </a:effectLst>
                          <a:latin typeface="Arial" charset="0"/>
                        </a:rPr>
                        <a:t>2</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O</a:t>
                      </a:r>
                      <a:r>
                        <a:rPr kumimoji="0" lang="en-US" sz="1600" b="0" i="0" u="none" strike="noStrike" cap="none" normalizeH="0" baseline="-25000" smtClean="0">
                          <a:ln>
                            <a:noFill/>
                          </a:ln>
                          <a:solidFill>
                            <a:schemeClr val="tx1"/>
                          </a:solidFill>
                          <a:effectLst>
                            <a:outerShdw blurRad="38100" dist="38100" dir="2700000" algn="tl">
                              <a:srgbClr val="000000"/>
                            </a:outerShdw>
                          </a:effectLst>
                          <a:latin typeface="Arial" charset="0"/>
                        </a:rPr>
                        <a:t>3</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+Zr depending on availability of oxides on their surfaces</a:t>
                      </a:r>
                      <a:endParaRPr kumimoji="0" lang="en-US" sz="1600" b="0" i="0" u="none" strike="noStrike" cap="none" normalizeH="0" baseline="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1" u="none" strike="noStrike" cap="none" normalizeH="0" baseline="0" smtClean="0">
                          <a:ln>
                            <a:noFill/>
                          </a:ln>
                          <a:solidFill>
                            <a:schemeClr val="hlink"/>
                          </a:solidFill>
                          <a:effectLst>
                            <a:outerShdw blurRad="38100" dist="38100" dir="2700000" algn="tl">
                              <a:srgbClr val="000000"/>
                            </a:outerShdw>
                          </a:effectLst>
                          <a:latin typeface="Arial" charset="0"/>
                        </a:rPr>
                        <a:t>5-7 QUATERS</a:t>
                      </a:r>
                      <a:endParaRPr kumimoji="0" lang="en-US" sz="1600" b="0" i="0" u="none" strike="noStrike" cap="none" normalizeH="0" baseline="0" smtClean="0">
                        <a:ln>
                          <a:noFill/>
                        </a:ln>
                        <a:solidFill>
                          <a:schemeClr val="hlink"/>
                        </a:solidFill>
                        <a:effectLst>
                          <a:outerShdw blurRad="38100" dist="38100" dir="2700000" algn="tl">
                            <a:srgbClr val="000000"/>
                          </a:outerShdw>
                        </a:effectLst>
                        <a:latin typeface="Arial" charset="0"/>
                      </a:endParaRP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1600" b="0" i="0" u="none" strike="noStrike" cap="none" normalizeH="0" baseline="0" smtClean="0">
                        <a:ln>
                          <a:noFill/>
                        </a:ln>
                        <a:solidFill>
                          <a:schemeClr val="hlink"/>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20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3.3 Study the structural state of the materials after melting</a:t>
                      </a:r>
                      <a:endParaRPr kumimoji="0" lang="hr-HR" sz="1600" b="0" i="0" u="none" strike="noStrike" cap="none" normalizeH="0" baseline="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1" u="none" strike="noStrike" cap="none" normalizeH="0" baseline="0" smtClean="0">
                          <a:ln>
                            <a:noFill/>
                          </a:ln>
                          <a:solidFill>
                            <a:schemeClr val="hlink"/>
                          </a:solidFill>
                          <a:effectLst>
                            <a:outerShdw blurRad="38100" dist="38100" dir="2700000" algn="tl">
                              <a:srgbClr val="000000"/>
                            </a:outerShdw>
                          </a:effectLst>
                          <a:latin typeface="Arial" charset="0"/>
                        </a:rPr>
                        <a:t>5-7 QUATERS</a:t>
                      </a:r>
                      <a:endParaRPr kumimoji="0" lang="hr-HR" sz="1600" b="0" i="0" u="none" strike="noStrike" cap="none" normalizeH="0" baseline="0" smtClean="0">
                        <a:ln>
                          <a:noFill/>
                        </a:ln>
                        <a:solidFill>
                          <a:schemeClr val="hlink"/>
                        </a:solidFill>
                        <a:effectLst>
                          <a:outerShdw blurRad="38100" dist="38100" dir="2700000" algn="tl">
                            <a:srgbClr val="000000"/>
                          </a:outerShdw>
                        </a:effectLst>
                        <a:latin typeface="Arial" charset="0"/>
                      </a:endParaRP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1600" b="0" i="0" u="none" strike="noStrike" cap="none" normalizeH="0" baseline="0" smtClean="0">
                        <a:ln>
                          <a:noFill/>
                        </a:ln>
                        <a:solidFill>
                          <a:schemeClr val="hlink"/>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Нижний колонтитул 5"/>
          <p:cNvSpPr>
            <a:spLocks noGrp="1"/>
          </p:cNvSpPr>
          <p:nvPr>
            <p:ph type="ftr" sz="quarter" idx="11"/>
          </p:nvPr>
        </p:nvSpPr>
        <p:spPr>
          <a:xfrm>
            <a:off x="1828800" y="6245225"/>
            <a:ext cx="5486400" cy="476250"/>
          </a:xfrm>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a:solidFill>
                  <a:srgbClr val="E692E4"/>
                </a:solidFill>
              </a:rPr>
              <a:t>17th CEG-SAM meeting, Madrid, Spain, March 29-31, 2010</a:t>
            </a:r>
          </a:p>
        </p:txBody>
      </p:sp>
      <p:sp>
        <p:nvSpPr>
          <p:cNvPr id="28" name="Номер слайда 6"/>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BD17C65-46C3-4476-966F-2C5601B2C7F7}" type="slidenum">
              <a:rPr lang="ru-RU">
                <a:solidFill>
                  <a:srgbClr val="E692E4"/>
                </a:solidFill>
              </a:rPr>
              <a:pPr eaLnBrk="1" hangingPunct="1"/>
              <a:t>11</a:t>
            </a:fld>
            <a:endParaRPr lang="ru-RU">
              <a:solidFill>
                <a:srgbClr val="E692E4"/>
              </a:solidFill>
            </a:endParaRPr>
          </a:p>
        </p:txBody>
      </p:sp>
      <p:sp>
        <p:nvSpPr>
          <p:cNvPr id="174082" name="Rectangle 2"/>
          <p:cNvSpPr>
            <a:spLocks noGrp="1" noRot="1" noChangeArrowheads="1"/>
          </p:cNvSpPr>
          <p:nvPr>
            <p:ph type="title"/>
          </p:nvPr>
        </p:nvSpPr>
        <p:spPr/>
        <p:txBody>
          <a:bodyPr/>
          <a:lstStyle/>
          <a:p>
            <a:pPr eaLnBrk="1" hangingPunct="1">
              <a:defRPr/>
            </a:pPr>
            <a:r>
              <a:rPr lang="en-US" sz="2400" smtClean="0">
                <a:solidFill>
                  <a:schemeClr val="hlink"/>
                </a:solidFill>
              </a:rPr>
              <a:t>Work Schedule of the Project Proposal (4)</a:t>
            </a:r>
            <a:r>
              <a:rPr lang="ru-RU" smtClean="0"/>
              <a:t> </a:t>
            </a:r>
          </a:p>
        </p:txBody>
      </p:sp>
      <p:sp>
        <p:nvSpPr>
          <p:cNvPr id="174083" name="Rectangle 3"/>
          <p:cNvSpPr>
            <a:spLocks noGrp="1" noRot="1" noChangeArrowheads="1"/>
          </p:cNvSpPr>
          <p:nvPr>
            <p:ph type="body" sz="half" idx="1"/>
          </p:nvPr>
        </p:nvSpPr>
        <p:spPr>
          <a:xfrm>
            <a:off x="304800" y="1295400"/>
            <a:ext cx="8385175" cy="1066800"/>
          </a:xfrm>
        </p:spPr>
        <p:txBody>
          <a:bodyPr/>
          <a:lstStyle/>
          <a:p>
            <a:pPr marL="363538" indent="17463" eaLnBrk="1" hangingPunct="1">
              <a:lnSpc>
                <a:spcPct val="80000"/>
              </a:lnSpc>
              <a:buFont typeface="Wingdings" pitchFamily="2" charset="2"/>
              <a:buNone/>
            </a:pPr>
            <a:r>
              <a:rPr lang="en-US" sz="1800" smtClean="0">
                <a:solidFill>
                  <a:schemeClr val="hlink"/>
                </a:solidFill>
              </a:rPr>
              <a:t>Stage 4</a:t>
            </a:r>
            <a:r>
              <a:rPr lang="en-US" sz="1800" smtClean="0"/>
              <a:t> Determine melt viscosity and fluidity parameters as a function of phase composition. Compare the results of the structural and phase state of the melts after primary and secondary melting. Analyze the results obtained. To prepare a report </a:t>
            </a:r>
            <a:r>
              <a:rPr lang="en-US" sz="1600" i="1" smtClean="0">
                <a:solidFill>
                  <a:schemeClr val="hlink"/>
                </a:solidFill>
              </a:rPr>
              <a:t>(4-8 QUATERS):</a:t>
            </a:r>
          </a:p>
        </p:txBody>
      </p:sp>
      <p:graphicFrame>
        <p:nvGraphicFramePr>
          <p:cNvPr id="174122" name="Group 42"/>
          <p:cNvGraphicFramePr>
            <a:graphicFrameLocks noGrp="1"/>
          </p:cNvGraphicFramePr>
          <p:nvPr>
            <p:ph sz="half" idx="2"/>
          </p:nvPr>
        </p:nvGraphicFramePr>
        <p:xfrm>
          <a:off x="685800" y="2470150"/>
          <a:ext cx="7848600" cy="3625850"/>
        </p:xfrm>
        <a:graphic>
          <a:graphicData uri="http://schemas.openxmlformats.org/drawingml/2006/table">
            <a:tbl>
              <a:tblPr/>
              <a:tblGrid>
                <a:gridCol w="6172200"/>
                <a:gridCol w="1676400"/>
              </a:tblGrid>
              <a:tr h="88265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4.1 Upgrade the facilities used to determine melt viscosity and fluidity parameters as a function of phase composition </a:t>
                      </a:r>
                      <a:endParaRPr kumimoji="0" lang="en-US" sz="1600" b="0" i="0" u="none" strike="noStrike" cap="none" normalizeH="0" baseline="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1" u="none" strike="noStrike" cap="none" normalizeH="0" baseline="0" smtClean="0">
                          <a:ln>
                            <a:noFill/>
                          </a:ln>
                          <a:solidFill>
                            <a:schemeClr val="hlink"/>
                          </a:solidFill>
                          <a:effectLst>
                            <a:outerShdw blurRad="38100" dist="38100" dir="2700000" algn="tl">
                              <a:srgbClr val="000000"/>
                            </a:outerShdw>
                          </a:effectLst>
                          <a:latin typeface="Arial" charset="0"/>
                        </a:rPr>
                        <a:t>4-6 QUATERS</a:t>
                      </a:r>
                      <a:endParaRPr kumimoji="0" lang="en-US" sz="1600" b="0" i="0" u="none" strike="noStrike" cap="none" normalizeH="0" baseline="0" smtClean="0">
                        <a:ln>
                          <a:noFill/>
                        </a:ln>
                        <a:solidFill>
                          <a:schemeClr val="hlink"/>
                        </a:solidFill>
                        <a:effectLst>
                          <a:outerShdw blurRad="38100" dist="38100" dir="2700000" algn="tl">
                            <a:srgbClr val="000000"/>
                          </a:outerShdw>
                        </a:effectLst>
                        <a:latin typeface="Arial" charset="0"/>
                      </a:endParaRP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1600" b="0" i="0" u="none" strike="noStrike" cap="none" normalizeH="0" baseline="0" smtClean="0">
                        <a:ln>
                          <a:noFill/>
                        </a:ln>
                        <a:solidFill>
                          <a:schemeClr val="hlink"/>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4.2 Check and calibrate the facilities used to determine melt viscosity and fluidity parameters as a function of phase composition</a:t>
                      </a:r>
                      <a:endParaRPr kumimoji="0" lang="en-US" sz="1600" b="0" i="1" u="none" strike="noStrike" cap="none" normalizeH="0" baseline="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1" u="none" strike="noStrike" cap="none" normalizeH="0" baseline="0" smtClean="0">
                          <a:ln>
                            <a:noFill/>
                          </a:ln>
                          <a:solidFill>
                            <a:schemeClr val="hlink"/>
                          </a:solidFill>
                          <a:effectLst>
                            <a:outerShdw blurRad="38100" dist="38100" dir="2700000" algn="tl">
                              <a:srgbClr val="000000"/>
                            </a:outerShdw>
                          </a:effectLst>
                          <a:latin typeface="Arial" charset="0"/>
                        </a:rPr>
                        <a:t>6-7 QUATERS</a:t>
                      </a:r>
                      <a:endParaRPr kumimoji="0" lang="ru-RU" sz="1600" b="0" i="0" u="none" strike="noStrike" cap="none" normalizeH="0" baseline="0" smtClean="0">
                        <a:ln>
                          <a:noFill/>
                        </a:ln>
                        <a:solidFill>
                          <a:schemeClr val="hlink"/>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20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4.3 Determine melt viscosity and fluidity parameters as a function of phase composition</a:t>
                      </a:r>
                      <a:endParaRPr kumimoji="0" lang="en-US" sz="1600" b="0" i="1" u="none" strike="noStrike" cap="none" normalizeH="0" baseline="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1" u="none" strike="noStrike" cap="none" normalizeH="0" baseline="0" smtClean="0">
                          <a:ln>
                            <a:noFill/>
                          </a:ln>
                          <a:solidFill>
                            <a:schemeClr val="hlink"/>
                          </a:solidFill>
                          <a:effectLst>
                            <a:outerShdw blurRad="38100" dist="38100" dir="2700000" algn="tl">
                              <a:srgbClr val="000000"/>
                            </a:outerShdw>
                          </a:effectLst>
                          <a:latin typeface="Arial" charset="0"/>
                        </a:rPr>
                        <a:t>6-8 QUATERS</a:t>
                      </a:r>
                      <a:endParaRPr kumimoji="0" lang="hr-HR" sz="1600" b="0" i="0" u="none" strike="noStrike" cap="none" normalizeH="0" baseline="0" smtClean="0">
                        <a:ln>
                          <a:noFill/>
                        </a:ln>
                        <a:solidFill>
                          <a:schemeClr val="hlink"/>
                        </a:solidFill>
                        <a:effectLst>
                          <a:outerShdw blurRad="38100" dist="38100" dir="2700000" algn="tl">
                            <a:srgbClr val="000000"/>
                          </a:outerShdw>
                        </a:effectLst>
                        <a:latin typeface="Arial" charset="0"/>
                      </a:endParaRP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1600" b="0" i="0" u="none" strike="noStrike" cap="none" normalizeH="0" baseline="0" smtClean="0">
                        <a:ln>
                          <a:noFill/>
                        </a:ln>
                        <a:solidFill>
                          <a:schemeClr val="hlink"/>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9144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0" u="none" strike="noStrike" cap="none" normalizeH="0" baseline="0" smtClean="0">
                          <a:ln>
                            <a:noFill/>
                          </a:ln>
                          <a:solidFill>
                            <a:schemeClr val="tx1"/>
                          </a:solidFill>
                          <a:effectLst/>
                          <a:latin typeface="Arial" charset="0"/>
                        </a:rPr>
                        <a:t>4.4 Study the structural and phase state of the melts after primary and secondary melting Analyze the results obtained. To prepare a report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1" u="none" strike="noStrike" cap="none" normalizeH="0" baseline="0" smtClean="0">
                          <a:ln>
                            <a:noFill/>
                          </a:ln>
                          <a:solidFill>
                            <a:schemeClr val="hlink"/>
                          </a:solidFill>
                          <a:effectLst>
                            <a:outerShdw blurRad="38100" dist="38100" dir="2700000" algn="tl">
                              <a:srgbClr val="000000"/>
                            </a:outerShdw>
                          </a:effectLst>
                          <a:latin typeface="Arial" charset="0"/>
                        </a:rPr>
                        <a:t>6-8 QUATERS</a:t>
                      </a:r>
                      <a:endParaRPr kumimoji="0" lang="ru-RU" sz="1600" b="0" i="1" u="none" strike="noStrike" cap="none" normalizeH="0" baseline="0" smtClean="0">
                        <a:ln>
                          <a:noFill/>
                        </a:ln>
                        <a:solidFill>
                          <a:schemeClr val="hlink"/>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4"/>
          <p:cNvSpPr>
            <a:spLocks noGrp="1"/>
          </p:cNvSpPr>
          <p:nvPr>
            <p:ph type="ftr" sz="quarter" idx="11"/>
          </p:nvPr>
        </p:nvSpPr>
        <p:spPr>
          <a:xfrm>
            <a:off x="1828800" y="6245225"/>
            <a:ext cx="5486400" cy="476250"/>
          </a:xfrm>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a:solidFill>
                  <a:srgbClr val="E692E4"/>
                </a:solidFill>
              </a:rPr>
              <a:t>17th CEG-SAM meeting, Madrid, Spain, March 29-31, 2010</a:t>
            </a:r>
          </a:p>
        </p:txBody>
      </p:sp>
      <p:sp>
        <p:nvSpPr>
          <p:cNvPr id="5" name="Номер слайда 5"/>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CC9B360-55FD-4715-9987-6D0C328F9C20}" type="slidenum">
              <a:rPr lang="ru-RU">
                <a:solidFill>
                  <a:srgbClr val="E692E4"/>
                </a:solidFill>
              </a:rPr>
              <a:pPr eaLnBrk="1" hangingPunct="1"/>
              <a:t>12</a:t>
            </a:fld>
            <a:endParaRPr lang="ru-RU">
              <a:solidFill>
                <a:srgbClr val="E692E4"/>
              </a:solidFill>
            </a:endParaRPr>
          </a:p>
        </p:txBody>
      </p:sp>
      <p:sp>
        <p:nvSpPr>
          <p:cNvPr id="166914" name="Rectangle 2"/>
          <p:cNvSpPr>
            <a:spLocks noGrp="1" noRot="1" noChangeArrowheads="1"/>
          </p:cNvSpPr>
          <p:nvPr>
            <p:ph type="title"/>
          </p:nvPr>
        </p:nvSpPr>
        <p:spPr/>
        <p:txBody>
          <a:bodyPr/>
          <a:lstStyle/>
          <a:p>
            <a:pPr eaLnBrk="1" hangingPunct="1">
              <a:defRPr/>
            </a:pPr>
            <a:r>
              <a:rPr lang="en-US" sz="2400" smtClean="0">
                <a:solidFill>
                  <a:schemeClr val="hlink"/>
                </a:solidFill>
              </a:rPr>
              <a:t>Expected Results</a:t>
            </a:r>
            <a:endParaRPr lang="ru-RU" sz="2400" smtClean="0">
              <a:solidFill>
                <a:schemeClr val="hlink"/>
              </a:solidFill>
            </a:endParaRPr>
          </a:p>
        </p:txBody>
      </p:sp>
      <p:sp>
        <p:nvSpPr>
          <p:cNvPr id="166915" name="Rectangle 3"/>
          <p:cNvSpPr>
            <a:spLocks noGrp="1" noRot="1" noChangeArrowheads="1"/>
          </p:cNvSpPr>
          <p:nvPr>
            <p:ph type="body" idx="1"/>
          </p:nvPr>
        </p:nvSpPr>
        <p:spPr>
          <a:xfrm>
            <a:off x="457200" y="1371600"/>
            <a:ext cx="8229600" cy="4724400"/>
          </a:xfrm>
        </p:spPr>
        <p:txBody>
          <a:bodyPr/>
          <a:lstStyle/>
          <a:p>
            <a:pPr marL="363538" indent="17463" algn="just" eaLnBrk="1" hangingPunct="1">
              <a:lnSpc>
                <a:spcPct val="80000"/>
              </a:lnSpc>
              <a:buFont typeface="Wingdings" pitchFamily="2" charset="2"/>
              <a:buNone/>
            </a:pPr>
            <a:r>
              <a:rPr lang="ru-RU" sz="300" smtClean="0"/>
              <a:t>	</a:t>
            </a:r>
          </a:p>
          <a:p>
            <a:pPr marL="363538" indent="17463" algn="just" eaLnBrk="1" hangingPunct="1">
              <a:lnSpc>
                <a:spcPct val="80000"/>
              </a:lnSpc>
              <a:buFont typeface="Wingdings" pitchFamily="2" charset="2"/>
              <a:buNone/>
            </a:pPr>
            <a:r>
              <a:rPr lang="uk-UA" sz="800" smtClean="0"/>
              <a:t>	</a:t>
            </a:r>
            <a:endParaRPr lang="hr-HR" sz="800" smtClean="0">
              <a:solidFill>
                <a:schemeClr val="hlink"/>
              </a:solidFill>
            </a:endParaRPr>
          </a:p>
          <a:p>
            <a:pPr marL="363538" indent="17463" eaLnBrk="1" hangingPunct="1">
              <a:lnSpc>
                <a:spcPct val="80000"/>
              </a:lnSpc>
              <a:buFont typeface="Wingdings" pitchFamily="2" charset="2"/>
              <a:buNone/>
            </a:pPr>
            <a:r>
              <a:rPr lang="hr-HR" sz="1600" smtClean="0"/>
              <a:t>Upon work completion, the following will be accomplished: </a:t>
            </a:r>
            <a:endParaRPr lang="en-US" sz="1600" smtClean="0"/>
          </a:p>
          <a:p>
            <a:pPr marL="363538" indent="17463" eaLnBrk="1" hangingPunct="1">
              <a:lnSpc>
                <a:spcPct val="80000"/>
              </a:lnSpc>
              <a:buFont typeface="Wingdings" pitchFamily="2" charset="2"/>
              <a:buNone/>
            </a:pPr>
            <a:endParaRPr lang="hr-HR" sz="1600" smtClean="0"/>
          </a:p>
          <a:p>
            <a:pPr marL="363538" indent="17463" eaLnBrk="1" hangingPunct="1">
              <a:lnSpc>
                <a:spcPct val="80000"/>
              </a:lnSpc>
            </a:pPr>
            <a:r>
              <a:rPr lang="en-US" sz="1600" smtClean="0"/>
              <a:t> </a:t>
            </a:r>
            <a:r>
              <a:rPr lang="hr-HR" sz="1600" smtClean="0"/>
              <a:t>there will be studied the effects of fuel and absorber rod structural peculiarities (close contact, availability of oxide on the surface) on the nature of the beginning of interaction of UO</a:t>
            </a:r>
            <a:r>
              <a:rPr lang="hr-HR" sz="1600" baseline="-25000" smtClean="0"/>
              <a:t>2</a:t>
            </a:r>
            <a:r>
              <a:rPr lang="hr-HR" sz="1600" smtClean="0"/>
              <a:t> + Zr ; stainless steel + B</a:t>
            </a:r>
            <a:r>
              <a:rPr lang="hr-HR" sz="1600" baseline="-25000" smtClean="0"/>
              <a:t>4</a:t>
            </a:r>
            <a:r>
              <a:rPr lang="hr-HR" sz="1600" smtClean="0"/>
              <a:t>C; interaction of the first and second types of melts; there will be obtained data on temperature parameters of the beginning of melt formation depending on the material state;</a:t>
            </a:r>
            <a:endParaRPr lang="en-US" sz="1600" smtClean="0"/>
          </a:p>
          <a:p>
            <a:pPr marL="363538" indent="17463" eaLnBrk="1" hangingPunct="1">
              <a:lnSpc>
                <a:spcPct val="80000"/>
              </a:lnSpc>
            </a:pPr>
            <a:endParaRPr lang="hr-HR" sz="1600" smtClean="0"/>
          </a:p>
          <a:p>
            <a:pPr marL="363538" indent="17463" eaLnBrk="1" hangingPunct="1">
              <a:lnSpc>
                <a:spcPct val="80000"/>
              </a:lnSpc>
            </a:pPr>
            <a:r>
              <a:rPr lang="en-US" sz="1600" smtClean="0"/>
              <a:t> </a:t>
            </a:r>
            <a:r>
              <a:rPr lang="hr-HR" sz="1600" smtClean="0"/>
              <a:t>there will be studied the processes of melt formation for new combinations of materials, mainly stainless steel + B</a:t>
            </a:r>
            <a:r>
              <a:rPr lang="hr-HR" sz="1600" baseline="-25000" smtClean="0"/>
              <a:t>4</a:t>
            </a:r>
            <a:r>
              <a:rPr lang="hr-HR" sz="1600" smtClean="0"/>
              <a:t>C; UO</a:t>
            </a:r>
            <a:r>
              <a:rPr lang="hr-HR" sz="1600" baseline="-25000" smtClean="0"/>
              <a:t>2</a:t>
            </a:r>
            <a:r>
              <a:rPr lang="hr-HR" sz="1600" smtClean="0"/>
              <a:t> + Gd</a:t>
            </a:r>
            <a:r>
              <a:rPr lang="hr-HR" sz="1600" baseline="-25000" smtClean="0"/>
              <a:t>2</a:t>
            </a:r>
            <a:r>
              <a:rPr lang="hr-HR" sz="1600" smtClean="0"/>
              <a:t>O</a:t>
            </a:r>
            <a:r>
              <a:rPr lang="hr-HR" sz="1600" baseline="-25000" smtClean="0"/>
              <a:t>3</a:t>
            </a:r>
            <a:r>
              <a:rPr lang="hr-HR" sz="1600" smtClean="0"/>
              <a:t>; stainless steel + B</a:t>
            </a:r>
            <a:r>
              <a:rPr lang="hr-HR" sz="1600" baseline="-25000" smtClean="0"/>
              <a:t>4</a:t>
            </a:r>
            <a:r>
              <a:rPr lang="hr-HR" sz="1600" smtClean="0"/>
              <a:t>C + (Dy</a:t>
            </a:r>
            <a:r>
              <a:rPr lang="hr-HR" sz="1600" baseline="-25000" smtClean="0"/>
              <a:t>2</a:t>
            </a:r>
            <a:r>
              <a:rPr lang="hr-HR" sz="1600" smtClean="0"/>
              <a:t>O</a:t>
            </a:r>
            <a:r>
              <a:rPr lang="hr-HR" sz="1600" baseline="-25000" smtClean="0"/>
              <a:t>3</a:t>
            </a:r>
            <a:r>
              <a:rPr lang="hr-HR" sz="1600" smtClean="0"/>
              <a:t>•TiO</a:t>
            </a:r>
            <a:r>
              <a:rPr lang="hr-HR" sz="1600" baseline="-25000" smtClean="0"/>
              <a:t>2</a:t>
            </a:r>
            <a:r>
              <a:rPr lang="hr-HR" sz="1600" smtClean="0"/>
              <a:t>); stainless steel + B</a:t>
            </a:r>
            <a:r>
              <a:rPr lang="hr-HR" sz="1600" baseline="-25000" smtClean="0"/>
              <a:t>4</a:t>
            </a:r>
            <a:r>
              <a:rPr lang="hr-HR" sz="1600" smtClean="0"/>
              <a:t>C +Hf, and interaction of these components with the melt of UO</a:t>
            </a:r>
            <a:r>
              <a:rPr lang="hr-HR" sz="1600" baseline="-25000" smtClean="0"/>
              <a:t>2</a:t>
            </a:r>
            <a:r>
              <a:rPr lang="hr-HR" sz="1600" smtClean="0"/>
              <a:t> + Zr fuel materials</a:t>
            </a:r>
            <a:r>
              <a:rPr lang="en-US" sz="1600" smtClean="0"/>
              <a:t>;</a:t>
            </a:r>
          </a:p>
          <a:p>
            <a:pPr marL="363538" indent="17463" eaLnBrk="1" hangingPunct="1">
              <a:lnSpc>
                <a:spcPct val="80000"/>
              </a:lnSpc>
            </a:pPr>
            <a:endParaRPr lang="hr-HR" sz="1600" smtClean="0"/>
          </a:p>
          <a:p>
            <a:pPr marL="363538" indent="17463" eaLnBrk="1" hangingPunct="1">
              <a:lnSpc>
                <a:spcPct val="80000"/>
              </a:lnSpc>
            </a:pPr>
            <a:r>
              <a:rPr lang="en-US" sz="1600" smtClean="0"/>
              <a:t> </a:t>
            </a:r>
            <a:r>
              <a:rPr lang="hr-HR" sz="1600" smtClean="0"/>
              <a:t>there will be studied the composition of forming melts;</a:t>
            </a:r>
            <a:endParaRPr lang="en-US" sz="1600" smtClean="0"/>
          </a:p>
          <a:p>
            <a:pPr marL="363538" indent="17463" eaLnBrk="1" hangingPunct="1">
              <a:lnSpc>
                <a:spcPct val="80000"/>
              </a:lnSpc>
            </a:pPr>
            <a:endParaRPr lang="hr-HR" sz="1600" smtClean="0"/>
          </a:p>
          <a:p>
            <a:pPr marL="363538" indent="17463" eaLnBrk="1" hangingPunct="1">
              <a:lnSpc>
                <a:spcPct val="80000"/>
              </a:lnSpc>
            </a:pPr>
            <a:r>
              <a:rPr lang="en-US" sz="1600" smtClean="0"/>
              <a:t> </a:t>
            </a:r>
            <a:r>
              <a:rPr lang="hr-HR" sz="1600" smtClean="0"/>
              <a:t>there will be obtained melts of VVER core materials, identified the effects of melting parameters (temperature, environment, time) on characteristics of the obtained materials, and determined parameters of melt viscosity and fluidity as a function of phase composition.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4"/>
          <p:cNvSpPr>
            <a:spLocks noGrp="1"/>
          </p:cNvSpPr>
          <p:nvPr>
            <p:ph type="ftr" sz="quarter" idx="11"/>
          </p:nvPr>
        </p:nvSpPr>
        <p:spPr>
          <a:xfrm>
            <a:off x="1828800" y="6245225"/>
            <a:ext cx="5486400" cy="476250"/>
          </a:xfrm>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a:solidFill>
                  <a:srgbClr val="E692E4"/>
                </a:solidFill>
              </a:rPr>
              <a:t>17th CEG-SAM meeting, Madrid, Spain, March 29-31, 2010</a:t>
            </a:r>
          </a:p>
        </p:txBody>
      </p:sp>
      <p:sp>
        <p:nvSpPr>
          <p:cNvPr id="5" name="Номер слайда 5"/>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ECCD92A-6EC7-46F3-A9BD-E077BF897809}" type="slidenum">
              <a:rPr lang="ru-RU">
                <a:solidFill>
                  <a:srgbClr val="E692E4"/>
                </a:solidFill>
              </a:rPr>
              <a:pPr eaLnBrk="1" hangingPunct="1"/>
              <a:t>13</a:t>
            </a:fld>
            <a:endParaRPr lang="ru-RU">
              <a:solidFill>
                <a:srgbClr val="E692E4"/>
              </a:solidFill>
            </a:endParaRPr>
          </a:p>
        </p:txBody>
      </p:sp>
      <p:sp>
        <p:nvSpPr>
          <p:cNvPr id="177154" name="Rectangle 2"/>
          <p:cNvSpPr>
            <a:spLocks noGrp="1" noRot="1" noChangeArrowheads="1"/>
          </p:cNvSpPr>
          <p:nvPr>
            <p:ph type="title"/>
          </p:nvPr>
        </p:nvSpPr>
        <p:spPr/>
        <p:txBody>
          <a:bodyPr/>
          <a:lstStyle/>
          <a:p>
            <a:pPr eaLnBrk="1" hangingPunct="1">
              <a:defRPr/>
            </a:pPr>
            <a:r>
              <a:rPr lang="hr-HR" sz="2400" smtClean="0">
                <a:solidFill>
                  <a:schemeClr val="hlink"/>
                </a:solidFill>
              </a:rPr>
              <a:t>Technical Methodology</a:t>
            </a:r>
            <a:endParaRPr lang="ru-RU" sz="2400" smtClean="0">
              <a:solidFill>
                <a:schemeClr val="hlink"/>
              </a:solidFill>
            </a:endParaRPr>
          </a:p>
        </p:txBody>
      </p:sp>
      <p:sp>
        <p:nvSpPr>
          <p:cNvPr id="177155" name="Rectangle 3"/>
          <p:cNvSpPr>
            <a:spLocks noGrp="1" noRot="1" noChangeArrowheads="1"/>
          </p:cNvSpPr>
          <p:nvPr>
            <p:ph type="body" idx="1"/>
          </p:nvPr>
        </p:nvSpPr>
        <p:spPr>
          <a:xfrm>
            <a:off x="457200" y="1371600"/>
            <a:ext cx="8229600" cy="4724400"/>
          </a:xfrm>
        </p:spPr>
        <p:txBody>
          <a:bodyPr/>
          <a:lstStyle/>
          <a:p>
            <a:pPr marL="363538" indent="17463" algn="just" eaLnBrk="1" hangingPunct="1">
              <a:lnSpc>
                <a:spcPct val="80000"/>
              </a:lnSpc>
              <a:buFont typeface="Wingdings" pitchFamily="2" charset="2"/>
              <a:buNone/>
            </a:pPr>
            <a:r>
              <a:rPr lang="ru-RU" sz="500" smtClean="0"/>
              <a:t>	</a:t>
            </a:r>
            <a:endParaRPr lang="ru-RU" sz="1400" smtClean="0"/>
          </a:p>
          <a:p>
            <a:pPr marL="363538" indent="17463" algn="just" eaLnBrk="1" hangingPunct="1">
              <a:lnSpc>
                <a:spcPct val="80000"/>
              </a:lnSpc>
            </a:pPr>
            <a:r>
              <a:rPr lang="hr-HR" sz="1800" smtClean="0">
                <a:effectLst/>
              </a:rPr>
              <a:t>National Science Center "Kharkiv Institute of Physics and Technology" has a license (AB No. 112916) to carry out activities with ionizing radiation sources. A Certificate by the Sanitary and Epidemiological Station of the Specialized Medical and Sanitary Division of the Ministry of Health of Ukraine confirmed readiness of the workstations for Category 2 activities with open radioactive materials as of Sept. 5, 2007. </a:t>
            </a:r>
            <a:endParaRPr lang="en-US" sz="1800" smtClean="0">
              <a:effectLst/>
            </a:endParaRPr>
          </a:p>
          <a:p>
            <a:pPr marL="363538" indent="17463" algn="just" eaLnBrk="1" hangingPunct="1">
              <a:lnSpc>
                <a:spcPct val="80000"/>
              </a:lnSpc>
            </a:pPr>
            <a:endParaRPr lang="hr-HR" sz="1800" smtClean="0">
              <a:effectLst/>
            </a:endParaRPr>
          </a:p>
          <a:p>
            <a:pPr marL="363538" indent="17463" algn="just" eaLnBrk="1" hangingPunct="1">
              <a:lnSpc>
                <a:spcPct val="80000"/>
              </a:lnSpc>
            </a:pPr>
            <a:r>
              <a:rPr lang="hr-HR" sz="1800" smtClean="0">
                <a:effectLst/>
              </a:rPr>
              <a:t>Implementation of the project will employ experimental research equipment to obtain melts of fuel and structural materials, and to study their phase composition, viscosity and fluidity. </a:t>
            </a:r>
            <a:endParaRPr lang="en-US" sz="1800" smtClean="0">
              <a:effectLst/>
            </a:endParaRPr>
          </a:p>
          <a:p>
            <a:pPr marL="363538" indent="17463" algn="just" eaLnBrk="1" hangingPunct="1">
              <a:lnSpc>
                <a:spcPct val="80000"/>
              </a:lnSpc>
            </a:pPr>
            <a:endParaRPr lang="en-US" sz="1800" smtClean="0">
              <a:effectLst/>
            </a:endParaRPr>
          </a:p>
          <a:p>
            <a:pPr marL="363538" indent="17463" algn="just" eaLnBrk="1" hangingPunct="1">
              <a:lnSpc>
                <a:spcPct val="80000"/>
              </a:lnSpc>
            </a:pPr>
            <a:r>
              <a:rPr lang="hr-HR" sz="1800" smtClean="0">
                <a:effectLst/>
              </a:rPr>
              <a:t>Methodologies for investigating material viscosity using plane-parallel plates and fluidity by pressing the melt through a calibrated aperture will be updated; there will be developed methodologies of lava-like fuel-containing mass fluidity by rotating a rod in the melt. </a:t>
            </a:r>
            <a:endParaRPr lang="en-US" sz="1800" smtClean="0">
              <a:effectLst/>
            </a:endParaRPr>
          </a:p>
          <a:p>
            <a:pPr marL="363538" indent="17463" algn="just" eaLnBrk="1" hangingPunct="1">
              <a:lnSpc>
                <a:spcPct val="80000"/>
              </a:lnSpc>
            </a:pPr>
            <a:endParaRPr lang="en-US" sz="1800" smtClean="0">
              <a:effectLst/>
            </a:endParaRPr>
          </a:p>
          <a:p>
            <a:pPr marL="363538" indent="17463" algn="just" eaLnBrk="1" hangingPunct="1">
              <a:lnSpc>
                <a:spcPct val="80000"/>
              </a:lnSpc>
            </a:pPr>
            <a:r>
              <a:rPr lang="hr-HR" sz="1800" smtClean="0">
                <a:effectLst/>
              </a:rPr>
              <a:t>Methodologies of metallographic research and of material chemical state analysis will be elaborated.</a:t>
            </a:r>
            <a:endParaRPr lang="en-US" sz="1800" smtClean="0">
              <a:effectLst/>
            </a:endParaRPr>
          </a:p>
          <a:p>
            <a:pPr marL="363538" indent="17463" eaLnBrk="1" hangingPunct="1">
              <a:lnSpc>
                <a:spcPct val="80000"/>
              </a:lnSpc>
            </a:pPr>
            <a:endParaRPr lang="ru-RU" sz="1800" smtClean="0">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4"/>
          <p:cNvSpPr>
            <a:spLocks noGrp="1"/>
          </p:cNvSpPr>
          <p:nvPr>
            <p:ph type="ftr" sz="quarter" idx="11"/>
          </p:nvPr>
        </p:nvSpPr>
        <p:spPr>
          <a:xfrm>
            <a:off x="1828800" y="6245225"/>
            <a:ext cx="5486400" cy="476250"/>
          </a:xfrm>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a:solidFill>
                  <a:srgbClr val="E692E4"/>
                </a:solidFill>
              </a:rPr>
              <a:t>17th CEG-SAM meeting, Madrid, Spain, March 29-31, 2010</a:t>
            </a:r>
          </a:p>
        </p:txBody>
      </p:sp>
      <p:sp>
        <p:nvSpPr>
          <p:cNvPr id="5" name="Номер слайда 5"/>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C85DBF4-8619-4458-911E-700593F5A125}" type="slidenum">
              <a:rPr lang="ru-RU">
                <a:solidFill>
                  <a:srgbClr val="E692E4"/>
                </a:solidFill>
              </a:rPr>
              <a:pPr eaLnBrk="1" hangingPunct="1"/>
              <a:t>14</a:t>
            </a:fld>
            <a:endParaRPr lang="ru-RU">
              <a:solidFill>
                <a:srgbClr val="E692E4"/>
              </a:solidFill>
            </a:endParaRPr>
          </a:p>
        </p:txBody>
      </p:sp>
      <p:sp>
        <p:nvSpPr>
          <p:cNvPr id="178178" name="Rectangle 2"/>
          <p:cNvSpPr>
            <a:spLocks noGrp="1" noRot="1" noChangeArrowheads="1"/>
          </p:cNvSpPr>
          <p:nvPr>
            <p:ph type="title"/>
          </p:nvPr>
        </p:nvSpPr>
        <p:spPr/>
        <p:txBody>
          <a:bodyPr/>
          <a:lstStyle/>
          <a:p>
            <a:pPr eaLnBrk="1" hangingPunct="1">
              <a:defRPr/>
            </a:pPr>
            <a:r>
              <a:rPr lang="en-US" sz="2400" smtClean="0">
                <a:solidFill>
                  <a:schemeClr val="hlink"/>
                </a:solidFill>
              </a:rPr>
              <a:t>Conclusions</a:t>
            </a:r>
            <a:endParaRPr lang="ru-RU" sz="2400" smtClean="0">
              <a:solidFill>
                <a:schemeClr val="hlink"/>
              </a:solidFill>
            </a:endParaRPr>
          </a:p>
        </p:txBody>
      </p:sp>
      <p:sp>
        <p:nvSpPr>
          <p:cNvPr id="178179" name="Rectangle 3"/>
          <p:cNvSpPr>
            <a:spLocks noGrp="1" noRot="1" noChangeArrowheads="1"/>
          </p:cNvSpPr>
          <p:nvPr>
            <p:ph type="body" idx="1"/>
          </p:nvPr>
        </p:nvSpPr>
        <p:spPr>
          <a:xfrm>
            <a:off x="457200" y="1371600"/>
            <a:ext cx="8229600" cy="4419600"/>
          </a:xfrm>
        </p:spPr>
        <p:txBody>
          <a:bodyPr/>
          <a:lstStyle/>
          <a:p>
            <a:pPr marL="363538" indent="17463" algn="just" eaLnBrk="1" hangingPunct="1">
              <a:buFont typeface="Wingdings" pitchFamily="2" charset="2"/>
              <a:buNone/>
            </a:pPr>
            <a:r>
              <a:rPr lang="ru-RU" sz="1100" smtClean="0"/>
              <a:t>	</a:t>
            </a:r>
            <a:endParaRPr lang="ru-RU" sz="2400" smtClean="0"/>
          </a:p>
          <a:p>
            <a:pPr marL="363538" indent="17463" algn="just" eaLnBrk="1" hangingPunct="1">
              <a:spcBef>
                <a:spcPct val="0"/>
              </a:spcBef>
              <a:buClrTx/>
              <a:buFontTx/>
              <a:buNone/>
            </a:pPr>
            <a:r>
              <a:rPr lang="en-US" sz="1800" smtClean="0">
                <a:effectLst/>
              </a:rPr>
              <a:t>The physical infrastructure, methodology and experimental experience accumulated by NFC STE allow:</a:t>
            </a:r>
          </a:p>
          <a:p>
            <a:pPr marL="363538" indent="17463" algn="just" eaLnBrk="1" hangingPunct="1">
              <a:spcBef>
                <a:spcPct val="0"/>
              </a:spcBef>
              <a:buClrTx/>
              <a:buFontTx/>
              <a:buNone/>
            </a:pPr>
            <a:endParaRPr lang="en-US" sz="1800" smtClean="0">
              <a:effectLst/>
            </a:endParaRPr>
          </a:p>
          <a:p>
            <a:pPr marL="363538" indent="17463" algn="just" eaLnBrk="1" hangingPunct="1">
              <a:spcBef>
                <a:spcPct val="0"/>
              </a:spcBef>
              <a:buClrTx/>
              <a:buFontTx/>
              <a:buNone/>
            </a:pPr>
            <a:r>
              <a:rPr lang="en-US" sz="1800" smtClean="0">
                <a:effectLst/>
              </a:rPr>
              <a:t>to plan and carry out research into interaction of all structural elements in conditions coincident with melt formation;</a:t>
            </a:r>
          </a:p>
          <a:p>
            <a:pPr marL="363538" indent="17463" algn="just" eaLnBrk="1" hangingPunct="1">
              <a:spcBef>
                <a:spcPct val="0"/>
              </a:spcBef>
              <a:buClrTx/>
              <a:buFontTx/>
              <a:buNone/>
            </a:pPr>
            <a:endParaRPr lang="en-US" sz="1800" smtClean="0">
              <a:effectLst/>
            </a:endParaRPr>
          </a:p>
          <a:p>
            <a:pPr marL="363538" indent="17463" algn="just" eaLnBrk="1" hangingPunct="1">
              <a:spcBef>
                <a:spcPct val="0"/>
              </a:spcBef>
              <a:buClrTx/>
              <a:buFontTx/>
              <a:buNone/>
            </a:pPr>
            <a:r>
              <a:rPr lang="en-US" sz="1800" smtClean="0">
                <a:effectLst/>
              </a:rPr>
              <a:t>to set new objectives of the in-depth study for obtaining melts of different materials in all component ratios</a:t>
            </a:r>
            <a:r>
              <a:rPr lang="hr-HR" sz="1800" smtClean="0">
                <a:effectLst/>
              </a:rPr>
              <a:t>.</a:t>
            </a:r>
            <a:endParaRPr lang="en-US" sz="1800" smtClean="0">
              <a:effectLst/>
            </a:endParaRPr>
          </a:p>
          <a:p>
            <a:pPr marL="363538" indent="17463" eaLnBrk="1" hangingPunct="1"/>
            <a:endParaRPr lang="ru-RU" sz="1800" smtClean="0">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4"/>
          <p:cNvSpPr>
            <a:spLocks noGrp="1"/>
          </p:cNvSpPr>
          <p:nvPr>
            <p:ph type="ftr" sz="quarter" idx="11"/>
          </p:nvPr>
        </p:nvSpPr>
        <p:spPr>
          <a:xfrm>
            <a:off x="1828800" y="6245225"/>
            <a:ext cx="5486400" cy="476250"/>
          </a:xfrm>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a:solidFill>
                  <a:srgbClr val="E692E4"/>
                </a:solidFill>
              </a:rPr>
              <a:t>17th CEG-SAM meeting, Madrid, Spain, March 29-31, 2010</a:t>
            </a:r>
          </a:p>
        </p:txBody>
      </p:sp>
      <p:sp>
        <p:nvSpPr>
          <p:cNvPr id="5" name="Номер слайда 5"/>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23572D2-B84C-414C-9FFF-A2B25401AA71}" type="slidenum">
              <a:rPr lang="ru-RU">
                <a:solidFill>
                  <a:srgbClr val="E692E4"/>
                </a:solidFill>
              </a:rPr>
              <a:pPr eaLnBrk="1" hangingPunct="1"/>
              <a:t>15</a:t>
            </a:fld>
            <a:endParaRPr lang="ru-RU">
              <a:solidFill>
                <a:srgbClr val="E692E4"/>
              </a:solidFill>
            </a:endParaRPr>
          </a:p>
        </p:txBody>
      </p:sp>
      <p:sp>
        <p:nvSpPr>
          <p:cNvPr id="180226" name="Rectangle 2"/>
          <p:cNvSpPr>
            <a:spLocks noGrp="1" noRot="1" noChangeArrowheads="1"/>
          </p:cNvSpPr>
          <p:nvPr>
            <p:ph type="title"/>
          </p:nvPr>
        </p:nvSpPr>
        <p:spPr/>
        <p:txBody>
          <a:bodyPr/>
          <a:lstStyle/>
          <a:p>
            <a:pPr eaLnBrk="1" hangingPunct="1">
              <a:defRPr/>
            </a:pPr>
            <a:r>
              <a:rPr lang="en-GB" sz="2400" smtClean="0">
                <a:solidFill>
                  <a:schemeClr val="hlink"/>
                </a:solidFill>
              </a:rPr>
              <a:t>Acknowledgments</a:t>
            </a:r>
            <a:endParaRPr lang="ru-RU" sz="2400" smtClean="0">
              <a:solidFill>
                <a:schemeClr val="hlink"/>
              </a:solidFill>
            </a:endParaRPr>
          </a:p>
        </p:txBody>
      </p:sp>
      <p:sp>
        <p:nvSpPr>
          <p:cNvPr id="180227" name="Rectangle 3"/>
          <p:cNvSpPr>
            <a:spLocks noGrp="1" noRot="1" noChangeArrowheads="1"/>
          </p:cNvSpPr>
          <p:nvPr>
            <p:ph type="body" idx="1"/>
          </p:nvPr>
        </p:nvSpPr>
        <p:spPr>
          <a:xfrm>
            <a:off x="457200" y="1371600"/>
            <a:ext cx="8229600" cy="4419600"/>
          </a:xfrm>
        </p:spPr>
        <p:txBody>
          <a:bodyPr/>
          <a:lstStyle/>
          <a:p>
            <a:pPr marL="363538" indent="17463" algn="just" eaLnBrk="1" hangingPunct="1">
              <a:buFont typeface="Wingdings" pitchFamily="2" charset="2"/>
              <a:buNone/>
            </a:pPr>
            <a:r>
              <a:rPr lang="ru-RU" sz="1200" smtClean="0"/>
              <a:t>	</a:t>
            </a:r>
            <a:endParaRPr lang="ru-RU" sz="2400" smtClean="0"/>
          </a:p>
          <a:p>
            <a:pPr marL="363538" indent="17463" algn="just" eaLnBrk="1" hangingPunct="1">
              <a:spcBef>
                <a:spcPct val="0"/>
              </a:spcBef>
              <a:buClrTx/>
              <a:buFontTx/>
              <a:buNone/>
            </a:pPr>
            <a:r>
              <a:rPr lang="en-US" sz="1800" smtClean="0">
                <a:effectLst/>
              </a:rPr>
              <a:t>We are grateful very much to Dr. D.Bottomley from JRC Institute for Transuranium Elements of the European Commission, Dr. W.Tromm and Dr. J.Stuckert from Karlsruhe Institute</a:t>
            </a:r>
            <a:r>
              <a:rPr lang="en-US" sz="1800" smtClean="0">
                <a:solidFill>
                  <a:schemeClr val="hlink"/>
                </a:solidFill>
                <a:effectLst/>
              </a:rPr>
              <a:t> </a:t>
            </a:r>
            <a:r>
              <a:rPr lang="en-US" sz="1800" smtClean="0">
                <a:effectLst/>
              </a:rPr>
              <a:t>of Technology</a:t>
            </a:r>
            <a:r>
              <a:rPr lang="en-US" sz="1800" smtClean="0">
                <a:solidFill>
                  <a:schemeClr val="hlink"/>
                </a:solidFill>
                <a:effectLst/>
              </a:rPr>
              <a:t> </a:t>
            </a:r>
            <a:r>
              <a:rPr lang="en-US" sz="1800" smtClean="0">
                <a:effectLst/>
              </a:rPr>
              <a:t>for their support of the STCU Project #5243</a:t>
            </a:r>
            <a:endParaRPr lang="ru-RU" sz="1800" smtClean="0">
              <a:effectLst/>
            </a:endParaRPr>
          </a:p>
          <a:p>
            <a:pPr marL="363538" indent="17463" algn="just" eaLnBrk="1" hangingPunct="1">
              <a:spcBef>
                <a:spcPct val="0"/>
              </a:spcBef>
              <a:buClrTx/>
              <a:buFontTx/>
              <a:buNone/>
            </a:pPr>
            <a:endParaRPr lang="ru-RU" sz="1800" smtClean="0">
              <a:effectLst/>
            </a:endParaRPr>
          </a:p>
          <a:p>
            <a:pPr marL="363538" indent="17463" algn="just" eaLnBrk="1" hangingPunct="1">
              <a:spcBef>
                <a:spcPct val="0"/>
              </a:spcBef>
              <a:buClrTx/>
              <a:buFontTx/>
              <a:buNone/>
            </a:pPr>
            <a:endParaRPr lang="ru-RU" sz="1800" smtClean="0">
              <a:effectLst/>
            </a:endParaRPr>
          </a:p>
          <a:p>
            <a:pPr marL="363538" indent="17463" algn="just" eaLnBrk="1" hangingPunct="1">
              <a:spcBef>
                <a:spcPct val="0"/>
              </a:spcBef>
              <a:buClrTx/>
              <a:buFontTx/>
              <a:buNone/>
            </a:pPr>
            <a:r>
              <a:rPr lang="en-US" sz="1800" smtClean="0">
                <a:effectLst/>
              </a:rPr>
              <a:t>We are also grateful to Dr. P. Hofmann and</a:t>
            </a:r>
            <a:r>
              <a:rPr lang="ru-RU" sz="1800" smtClean="0">
                <a:effectLst/>
              </a:rPr>
              <a:t> </a:t>
            </a:r>
            <a:r>
              <a:rPr lang="en-US" sz="1800" smtClean="0">
                <a:effectLst/>
              </a:rPr>
              <a:t>Dr. J.Stuckert for a list of publications on chemical interaction of LWR materials that was sent to us for further acquaintance. </a:t>
            </a:r>
          </a:p>
          <a:p>
            <a:pPr marL="363538" indent="17463" algn="just" eaLnBrk="1" hangingPunct="1">
              <a:spcBef>
                <a:spcPct val="0"/>
              </a:spcBef>
              <a:buClrTx/>
              <a:buFontTx/>
              <a:buNone/>
            </a:pPr>
            <a:endParaRPr lang="en-US" sz="1800" smtClean="0">
              <a:effectLst/>
            </a:endParaRPr>
          </a:p>
          <a:p>
            <a:pPr marL="363538" indent="17463" algn="just" eaLnBrk="1" hangingPunct="1">
              <a:spcBef>
                <a:spcPct val="0"/>
              </a:spcBef>
              <a:buClrTx/>
              <a:buFontTx/>
              <a:buNone/>
            </a:pPr>
            <a:endParaRPr lang="ru-RU" sz="1800" b="1" smtClean="0">
              <a:solidFill>
                <a:schemeClr val="hlink"/>
              </a:solidFill>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4"/>
          <p:cNvSpPr>
            <a:spLocks noGrp="1"/>
          </p:cNvSpPr>
          <p:nvPr>
            <p:ph type="ftr" sz="quarter" idx="11"/>
          </p:nvPr>
        </p:nvSpPr>
        <p:spPr>
          <a:xfrm>
            <a:off x="1828800" y="6245225"/>
            <a:ext cx="5486400" cy="476250"/>
          </a:xfrm>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a:solidFill>
                  <a:srgbClr val="E692E4"/>
                </a:solidFill>
              </a:rPr>
              <a:t>17th CEG-SAM meeting, Madrid, Spain, March 29-31, 2010</a:t>
            </a:r>
          </a:p>
        </p:txBody>
      </p:sp>
      <p:sp>
        <p:nvSpPr>
          <p:cNvPr id="5" name="Номер слайда 5"/>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F87458B-19E8-4CB2-89E0-0B1E5AF8C46B}" type="slidenum">
              <a:rPr lang="ru-RU">
                <a:solidFill>
                  <a:srgbClr val="E692E4"/>
                </a:solidFill>
              </a:rPr>
              <a:pPr eaLnBrk="1" hangingPunct="1"/>
              <a:t>16</a:t>
            </a:fld>
            <a:endParaRPr lang="ru-RU">
              <a:solidFill>
                <a:srgbClr val="E692E4"/>
              </a:solidFill>
            </a:endParaRPr>
          </a:p>
        </p:txBody>
      </p:sp>
      <p:sp>
        <p:nvSpPr>
          <p:cNvPr id="17412" name="Rectangle 3"/>
          <p:cNvSpPr>
            <a:spLocks noChangeArrowheads="1"/>
          </p:cNvSpPr>
          <p:nvPr/>
        </p:nvSpPr>
        <p:spPr bwMode="auto">
          <a:xfrm>
            <a:off x="2438400" y="4191000"/>
            <a:ext cx="4572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de-DE"/>
          </a:p>
        </p:txBody>
      </p:sp>
      <p:sp>
        <p:nvSpPr>
          <p:cNvPr id="96260" name="Rectangle 4"/>
          <p:cNvSpPr>
            <a:spLocks noChangeArrowheads="1"/>
          </p:cNvSpPr>
          <p:nvPr/>
        </p:nvSpPr>
        <p:spPr bwMode="auto">
          <a:xfrm>
            <a:off x="762000" y="1752600"/>
            <a:ext cx="7924800" cy="3381375"/>
          </a:xfrm>
          <a:prstGeom prst="rect">
            <a:avLst/>
          </a:prstGeom>
          <a:noFill/>
          <a:ln w="9525">
            <a:noFill/>
            <a:miter lim="800000"/>
            <a:headEnd/>
            <a:tailEnd/>
          </a:ln>
          <a:effectLst/>
        </p:spPr>
        <p:txBody>
          <a:bodyPr>
            <a:spAutoFit/>
          </a:bodyPr>
          <a:lstStyle/>
          <a:p>
            <a:pPr algn="ctr"/>
            <a:endParaRPr lang="en-US" sz="2400">
              <a:solidFill>
                <a:schemeClr val="hlink"/>
              </a:solidFill>
              <a:effectLst>
                <a:outerShdw blurRad="38100" dist="38100" dir="2700000" algn="tl">
                  <a:srgbClr val="000000"/>
                </a:outerShdw>
              </a:effectLst>
            </a:endParaRPr>
          </a:p>
          <a:p>
            <a:pPr algn="ctr"/>
            <a:endParaRPr lang="en-US" sz="2400">
              <a:solidFill>
                <a:schemeClr val="hlink"/>
              </a:solidFill>
              <a:effectLst>
                <a:outerShdw blurRad="38100" dist="38100" dir="2700000" algn="tl">
                  <a:srgbClr val="000000"/>
                </a:outerShdw>
              </a:effectLst>
            </a:endParaRPr>
          </a:p>
          <a:p>
            <a:pPr algn="ctr"/>
            <a:endParaRPr lang="en-US" sz="2400">
              <a:solidFill>
                <a:schemeClr val="hlink"/>
              </a:solidFill>
              <a:effectLst>
                <a:outerShdw blurRad="38100" dist="38100" dir="2700000" algn="tl">
                  <a:srgbClr val="000000"/>
                </a:outerShdw>
              </a:effectLst>
            </a:endParaRPr>
          </a:p>
          <a:p>
            <a:pPr algn="ctr">
              <a:spcBef>
                <a:spcPct val="50000"/>
              </a:spcBef>
            </a:pPr>
            <a:r>
              <a:rPr lang="en-US" sz="2400">
                <a:solidFill>
                  <a:schemeClr val="hlink"/>
                </a:solidFill>
                <a:effectLst>
                  <a:outerShdw blurRad="38100" dist="38100" dir="2700000" algn="tl">
                    <a:srgbClr val="000000"/>
                  </a:outerShdw>
                </a:effectLst>
              </a:rPr>
              <a:t>Thank you for attention!</a:t>
            </a:r>
          </a:p>
          <a:p>
            <a:pPr algn="ctr"/>
            <a:endParaRPr lang="en-US" sz="2400">
              <a:solidFill>
                <a:schemeClr val="hlink"/>
              </a:solidFill>
              <a:effectLst>
                <a:outerShdw blurRad="38100" dist="38100" dir="2700000" algn="tl">
                  <a:srgbClr val="000000"/>
                </a:outerShdw>
              </a:effectLst>
            </a:endParaRPr>
          </a:p>
          <a:p>
            <a:pPr algn="ctr"/>
            <a:endParaRPr lang="en-US" sz="2800">
              <a:solidFill>
                <a:schemeClr val="hlink"/>
              </a:solidFill>
              <a:effectLst>
                <a:outerShdw blurRad="38100" dist="38100" dir="2700000" algn="tl">
                  <a:srgbClr val="000000"/>
                </a:outerShdw>
              </a:effectLst>
            </a:endParaRPr>
          </a:p>
          <a:p>
            <a:pPr algn="ctr"/>
            <a:endParaRPr lang="en-US" sz="2800">
              <a:solidFill>
                <a:schemeClr val="hlink"/>
              </a:solidFill>
              <a:effectLst>
                <a:outerShdw blurRad="38100" dist="38100" dir="2700000" algn="tl">
                  <a:srgbClr val="000000"/>
                </a:outerShdw>
              </a:effectLst>
            </a:endParaRPr>
          </a:p>
          <a:p>
            <a:pPr algn="ctr"/>
            <a:endParaRPr lang="ru-RU" sz="2800">
              <a:solidFill>
                <a:schemeClr val="hlink"/>
              </a:solidFill>
              <a:effectLst>
                <a:outerShdw blurRad="38100" dist="38100" dir="2700000" algn="tl">
                  <a:srgbClr val="000000"/>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4"/>
          <p:cNvSpPr>
            <a:spLocks noGrp="1"/>
          </p:cNvSpPr>
          <p:nvPr>
            <p:ph type="ftr" sz="quarter" idx="11"/>
          </p:nvPr>
        </p:nvSpPr>
        <p:spPr>
          <a:xfrm>
            <a:off x="1828800" y="6245225"/>
            <a:ext cx="5486400" cy="476250"/>
          </a:xfrm>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a:solidFill>
                  <a:srgbClr val="E692E4"/>
                </a:solidFill>
              </a:rPr>
              <a:t>17th CEG-SAM meeting, Madrid, Spain, March 29-31, 2010</a:t>
            </a:r>
          </a:p>
        </p:txBody>
      </p:sp>
      <p:sp>
        <p:nvSpPr>
          <p:cNvPr id="5" name="Номер слайда 5"/>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EA2BEBC-ED8C-4C70-AFC6-29309210D3AF}" type="slidenum">
              <a:rPr lang="ru-RU">
                <a:solidFill>
                  <a:srgbClr val="E692E4"/>
                </a:solidFill>
              </a:rPr>
              <a:pPr eaLnBrk="1" hangingPunct="1"/>
              <a:t>2</a:t>
            </a:fld>
            <a:endParaRPr lang="ru-RU">
              <a:solidFill>
                <a:srgbClr val="E692E4"/>
              </a:solidFill>
            </a:endParaRPr>
          </a:p>
        </p:txBody>
      </p:sp>
      <p:sp>
        <p:nvSpPr>
          <p:cNvPr id="167938" name="Rectangle 2"/>
          <p:cNvSpPr>
            <a:spLocks noGrp="1" noRot="1" noChangeArrowheads="1"/>
          </p:cNvSpPr>
          <p:nvPr>
            <p:ph type="title"/>
          </p:nvPr>
        </p:nvSpPr>
        <p:spPr/>
        <p:txBody>
          <a:bodyPr/>
          <a:lstStyle/>
          <a:p>
            <a:pPr eaLnBrk="1" hangingPunct="1">
              <a:defRPr/>
            </a:pPr>
            <a:r>
              <a:rPr lang="en-US" sz="2400" smtClean="0">
                <a:solidFill>
                  <a:schemeClr val="hlink"/>
                </a:solidFill>
              </a:rPr>
              <a:t>General information on Project Proposal</a:t>
            </a:r>
            <a:endParaRPr lang="ru-RU" sz="2400" smtClean="0">
              <a:solidFill>
                <a:schemeClr val="hlink"/>
              </a:solidFill>
            </a:endParaRPr>
          </a:p>
        </p:txBody>
      </p:sp>
      <p:sp>
        <p:nvSpPr>
          <p:cNvPr id="167939" name="Rectangle 3"/>
          <p:cNvSpPr>
            <a:spLocks noGrp="1" noRot="1" noChangeArrowheads="1"/>
          </p:cNvSpPr>
          <p:nvPr>
            <p:ph type="body" idx="1"/>
          </p:nvPr>
        </p:nvSpPr>
        <p:spPr>
          <a:xfrm>
            <a:off x="457200" y="1219200"/>
            <a:ext cx="8229600" cy="4800600"/>
          </a:xfrm>
        </p:spPr>
        <p:txBody>
          <a:bodyPr/>
          <a:lstStyle/>
          <a:p>
            <a:pPr marL="363538" indent="17463" algn="just" eaLnBrk="1" hangingPunct="1">
              <a:lnSpc>
                <a:spcPct val="80000"/>
              </a:lnSpc>
              <a:buFont typeface="Wingdings" pitchFamily="2" charset="2"/>
              <a:buNone/>
              <a:defRPr/>
            </a:pPr>
            <a:r>
              <a:rPr lang="ru-RU" sz="900" smtClean="0"/>
              <a:t>	</a:t>
            </a:r>
            <a:endParaRPr lang="ru-RU" sz="1600" smtClean="0"/>
          </a:p>
          <a:p>
            <a:pPr marL="363538" indent="17463" eaLnBrk="1" hangingPunct="1">
              <a:lnSpc>
                <a:spcPct val="80000"/>
              </a:lnSpc>
              <a:defRPr/>
            </a:pPr>
            <a:endParaRPr lang="en-US" sz="1200" smtClean="0"/>
          </a:p>
          <a:p>
            <a:pPr marL="363538" indent="17463" algn="just" eaLnBrk="1" hangingPunct="1">
              <a:lnSpc>
                <a:spcPct val="80000"/>
              </a:lnSpc>
              <a:buFont typeface="Wingdings" pitchFamily="2" charset="2"/>
              <a:buNone/>
              <a:defRPr/>
            </a:pPr>
            <a:r>
              <a:rPr lang="en-US" sz="1400" smtClean="0"/>
              <a:t>	</a:t>
            </a:r>
            <a:r>
              <a:rPr lang="hr-HR" sz="1600" smtClean="0"/>
              <a:t>The operation of water-moderated reactors (WWER) does not exclude a possibility of beyond design-basis accidents with a core materials meltdown.</a:t>
            </a:r>
            <a:endParaRPr lang="en-US" sz="1600" smtClean="0"/>
          </a:p>
          <a:p>
            <a:pPr marL="363538" indent="17463" algn="just" eaLnBrk="1" hangingPunct="1">
              <a:lnSpc>
                <a:spcPct val="80000"/>
              </a:lnSpc>
              <a:buFont typeface="Wingdings" pitchFamily="2" charset="2"/>
              <a:buNone/>
              <a:defRPr/>
            </a:pPr>
            <a:endParaRPr lang="en-US" sz="1600" smtClean="0"/>
          </a:p>
          <a:p>
            <a:pPr marL="363538" indent="17463" algn="just" eaLnBrk="1" hangingPunct="1">
              <a:lnSpc>
                <a:spcPct val="80000"/>
              </a:lnSpc>
              <a:buFont typeface="Wingdings" pitchFamily="2" charset="2"/>
              <a:buNone/>
              <a:defRPr/>
            </a:pPr>
            <a:r>
              <a:rPr lang="en-US" sz="1400" smtClean="0"/>
              <a:t>	</a:t>
            </a:r>
            <a:r>
              <a:rPr lang="hr-HR" sz="1600" smtClean="0"/>
              <a:t>Currently</a:t>
            </a:r>
            <a:r>
              <a:rPr lang="uk-UA" sz="1600" smtClean="0"/>
              <a:t>, </a:t>
            </a:r>
            <a:r>
              <a:rPr lang="hr-HR" sz="1600" smtClean="0"/>
              <a:t>activities are underway to extend the operation life and reliability of reactor cores through application of new materials and structural improvements</a:t>
            </a:r>
            <a:r>
              <a:rPr lang="uk-UA" sz="1600" smtClean="0"/>
              <a:t>. </a:t>
            </a:r>
            <a:r>
              <a:rPr lang="hr-HR" sz="1600" smtClean="0"/>
              <a:t>Knowledge of how the use of new materials and structures will affect core melt formation during beyond design</a:t>
            </a:r>
            <a:r>
              <a:rPr lang="uk-UA" sz="1600" smtClean="0"/>
              <a:t>-</a:t>
            </a:r>
            <a:r>
              <a:rPr lang="hr-HR" sz="1600" smtClean="0"/>
              <a:t>basis accidents is a sine qua non of activities to increase NPP safety in general</a:t>
            </a:r>
            <a:r>
              <a:rPr lang="uk-UA" sz="1600" smtClean="0"/>
              <a:t>.</a:t>
            </a:r>
            <a:endParaRPr lang="en-US" sz="1600" smtClean="0"/>
          </a:p>
          <a:p>
            <a:pPr marL="363538" indent="17463" algn="just" eaLnBrk="1" hangingPunct="1">
              <a:lnSpc>
                <a:spcPct val="80000"/>
              </a:lnSpc>
              <a:buFont typeface="Wingdings" pitchFamily="2" charset="2"/>
              <a:buNone/>
              <a:defRPr/>
            </a:pPr>
            <a:endParaRPr lang="uk-UA" sz="1600" smtClean="0"/>
          </a:p>
          <a:p>
            <a:pPr marL="363538" indent="17463" algn="just" eaLnBrk="1" hangingPunct="1">
              <a:lnSpc>
                <a:spcPct val="80000"/>
              </a:lnSpc>
              <a:buFont typeface="Wingdings" pitchFamily="2" charset="2"/>
              <a:buNone/>
              <a:defRPr/>
            </a:pPr>
            <a:r>
              <a:rPr lang="ru-RU" sz="1200" smtClean="0"/>
              <a:t>	</a:t>
            </a:r>
            <a:r>
              <a:rPr lang="hr-HR" sz="1600" smtClean="0"/>
              <a:t>Knowledge of melt fluidity parameters versus phase composition allows predicting accident development scenarios and staging more detailed experiments on interaction of melts with non</a:t>
            </a:r>
            <a:r>
              <a:rPr lang="uk-UA" sz="1600" smtClean="0"/>
              <a:t>-</a:t>
            </a:r>
            <a:r>
              <a:rPr lang="hr-HR" sz="1600" smtClean="0"/>
              <a:t>recoverable trap materials to predict their integrity as a function of interaction intensity with the melt</a:t>
            </a:r>
            <a:r>
              <a:rPr lang="uk-UA" sz="1600" smtClean="0"/>
              <a:t>, </a:t>
            </a:r>
            <a:r>
              <a:rPr lang="hr-HR" sz="1600" smtClean="0"/>
              <a:t>melt mixing</a:t>
            </a:r>
            <a:r>
              <a:rPr lang="uk-UA" sz="1600" smtClean="0"/>
              <a:t>, </a:t>
            </a:r>
            <a:r>
              <a:rPr lang="hr-HR" sz="1600" smtClean="0"/>
              <a:t>and various stratifications as a function of melt phase state</a:t>
            </a:r>
            <a:r>
              <a:rPr lang="uk-UA" sz="1600" smtClean="0"/>
              <a:t>.</a:t>
            </a:r>
            <a:r>
              <a:rPr lang="hr-HR" sz="1200" smtClean="0">
                <a:solidFill>
                  <a:schemeClr val="hlink"/>
                </a:solidFill>
              </a:rPr>
              <a:t> </a:t>
            </a:r>
            <a:endParaRPr lang="en-US" sz="1200" smtClean="0">
              <a:solidFill>
                <a:schemeClr val="hlink"/>
              </a:solidFill>
            </a:endParaRPr>
          </a:p>
          <a:p>
            <a:pPr marL="363538" indent="17463" algn="just" eaLnBrk="1" hangingPunct="1">
              <a:lnSpc>
                <a:spcPct val="80000"/>
              </a:lnSpc>
              <a:buFont typeface="Wingdings" pitchFamily="2" charset="2"/>
              <a:buNone/>
              <a:defRPr/>
            </a:pPr>
            <a:endParaRPr lang="en-US" sz="1200" smtClean="0">
              <a:solidFill>
                <a:schemeClr val="hlink"/>
              </a:solidFill>
            </a:endParaRPr>
          </a:p>
          <a:p>
            <a:pPr marL="363538" indent="17463" algn="just" eaLnBrk="1" hangingPunct="1">
              <a:lnSpc>
                <a:spcPct val="80000"/>
              </a:lnSpc>
              <a:buFont typeface="Wingdings" pitchFamily="2" charset="2"/>
              <a:buNone/>
              <a:defRPr/>
            </a:pPr>
            <a:r>
              <a:rPr lang="en-US" sz="1400" smtClean="0"/>
              <a:t>	</a:t>
            </a:r>
            <a:r>
              <a:rPr lang="en-US" sz="1600" smtClean="0"/>
              <a:t>To identify solutions for the above listed issues NFC STE propose to carry out scientific and material testing research within the frame of the </a:t>
            </a:r>
            <a:r>
              <a:rPr lang="en-GB" sz="1600" smtClean="0"/>
              <a:t>STCU Project Proposal #5243</a:t>
            </a:r>
            <a:r>
              <a:rPr lang="en-US" sz="1600" smtClean="0"/>
              <a:t>: </a:t>
            </a:r>
            <a:r>
              <a:rPr lang="ru-RU" sz="1600" smtClean="0">
                <a:solidFill>
                  <a:schemeClr val="hlink"/>
                </a:solidFill>
              </a:rPr>
              <a:t>«</a:t>
            </a:r>
            <a:r>
              <a:rPr lang="en-US" sz="1600" smtClean="0">
                <a:solidFill>
                  <a:schemeClr val="hlink"/>
                </a:solidFill>
              </a:rPr>
              <a:t>Interaction Studies of Improved VVER Structural Materials at Severe Accident Conditions</a:t>
            </a:r>
            <a:r>
              <a:rPr lang="ru-RU" sz="1600" smtClean="0">
                <a:solidFill>
                  <a:schemeClr val="hlink"/>
                </a:solidFill>
              </a:rPr>
              <a:t>» </a:t>
            </a:r>
            <a:r>
              <a:rPr lang="ru-RU" sz="1000" b="1" smtClean="0">
                <a:solidFill>
                  <a:srgbClr val="0000FF"/>
                </a:solidFill>
                <a:cs typeface="Times New Roman" pitchFamily="18" charset="0"/>
              </a:rPr>
              <a:t>	</a:t>
            </a:r>
            <a:r>
              <a:rPr lang="ru-RU" sz="1000" smtClean="0">
                <a:solidFill>
                  <a:srgbClr val="0000FF"/>
                </a:solidFill>
                <a:cs typeface="Times New Roman" pitchFamily="18" charset="0"/>
              </a:rPr>
              <a:t/>
            </a:r>
            <a:br>
              <a:rPr lang="ru-RU" sz="1000" smtClean="0">
                <a:solidFill>
                  <a:srgbClr val="0000FF"/>
                </a:solidFill>
                <a:cs typeface="Times New Roman" pitchFamily="18" charset="0"/>
              </a:rPr>
            </a:br>
            <a:endParaRPr lang="ru-RU" sz="1000" smtClean="0">
              <a:solidFill>
                <a:srgbClr val="0000FF"/>
              </a:solidFill>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4"/>
          <p:cNvSpPr>
            <a:spLocks noGrp="1"/>
          </p:cNvSpPr>
          <p:nvPr>
            <p:ph type="ftr" sz="quarter" idx="11"/>
          </p:nvPr>
        </p:nvSpPr>
        <p:spPr>
          <a:xfrm>
            <a:off x="1828800" y="6245225"/>
            <a:ext cx="5486400" cy="476250"/>
          </a:xfrm>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a:solidFill>
                  <a:srgbClr val="E692E4"/>
                </a:solidFill>
              </a:rPr>
              <a:t>17th CEG-SAM meeting, Madrid, Spain, March 29-31, 2010</a:t>
            </a:r>
          </a:p>
        </p:txBody>
      </p:sp>
      <p:sp>
        <p:nvSpPr>
          <p:cNvPr id="5" name="Номер слайда 5"/>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71D6FBC-A315-418A-91FC-0D88812685C6}" type="slidenum">
              <a:rPr lang="ru-RU">
                <a:solidFill>
                  <a:srgbClr val="E692E4"/>
                </a:solidFill>
              </a:rPr>
              <a:pPr eaLnBrk="1" hangingPunct="1"/>
              <a:t>3</a:t>
            </a:fld>
            <a:endParaRPr lang="ru-RU">
              <a:solidFill>
                <a:srgbClr val="E692E4"/>
              </a:solidFill>
            </a:endParaRPr>
          </a:p>
        </p:txBody>
      </p:sp>
      <p:sp>
        <p:nvSpPr>
          <p:cNvPr id="156674" name="Rectangle 2"/>
          <p:cNvSpPr>
            <a:spLocks noGrp="1" noRot="1" noChangeArrowheads="1"/>
          </p:cNvSpPr>
          <p:nvPr>
            <p:ph type="title"/>
          </p:nvPr>
        </p:nvSpPr>
        <p:spPr/>
        <p:txBody>
          <a:bodyPr/>
          <a:lstStyle/>
          <a:p>
            <a:pPr eaLnBrk="1" hangingPunct="1">
              <a:defRPr/>
            </a:pPr>
            <a:r>
              <a:rPr lang="en-US" sz="2400" smtClean="0">
                <a:solidFill>
                  <a:schemeClr val="hlink"/>
                </a:solidFill>
              </a:rPr>
              <a:t>General information on Project Proposal (2)</a:t>
            </a:r>
            <a:endParaRPr lang="ru-RU" sz="2400" smtClean="0">
              <a:solidFill>
                <a:schemeClr val="hlink"/>
              </a:solidFill>
            </a:endParaRPr>
          </a:p>
        </p:txBody>
      </p:sp>
      <p:sp>
        <p:nvSpPr>
          <p:cNvPr id="156675" name="Rectangle 3"/>
          <p:cNvSpPr>
            <a:spLocks noGrp="1" noRot="1" noChangeArrowheads="1"/>
          </p:cNvSpPr>
          <p:nvPr>
            <p:ph type="body" idx="1"/>
          </p:nvPr>
        </p:nvSpPr>
        <p:spPr>
          <a:xfrm>
            <a:off x="457200" y="1371600"/>
            <a:ext cx="8229600" cy="4419600"/>
          </a:xfrm>
        </p:spPr>
        <p:txBody>
          <a:bodyPr/>
          <a:lstStyle/>
          <a:p>
            <a:pPr marL="363538" indent="17463" algn="just" eaLnBrk="1" hangingPunct="1">
              <a:lnSpc>
                <a:spcPct val="80000"/>
              </a:lnSpc>
              <a:buFont typeface="Wingdings" pitchFamily="2" charset="2"/>
              <a:buNone/>
              <a:defRPr/>
            </a:pPr>
            <a:r>
              <a:rPr lang="ru-RU" sz="1400" smtClean="0"/>
              <a:t>	</a:t>
            </a:r>
            <a:endParaRPr lang="ru-RU" sz="2400" smtClean="0"/>
          </a:p>
          <a:p>
            <a:pPr marL="363538" indent="17463" eaLnBrk="1" hangingPunct="1">
              <a:lnSpc>
                <a:spcPct val="80000"/>
              </a:lnSpc>
              <a:defRPr/>
            </a:pPr>
            <a:endParaRPr lang="en-US" sz="1800" smtClean="0"/>
          </a:p>
          <a:p>
            <a:pPr marL="363538" indent="17463" eaLnBrk="1" hangingPunct="1">
              <a:lnSpc>
                <a:spcPct val="80000"/>
              </a:lnSpc>
              <a:buFont typeface="Wingdings" pitchFamily="2" charset="2"/>
              <a:buNone/>
              <a:defRPr/>
            </a:pPr>
            <a:endParaRPr lang="en-US" sz="1800" smtClean="0">
              <a:solidFill>
                <a:schemeClr val="hlink"/>
              </a:solidFill>
            </a:endParaRPr>
          </a:p>
          <a:p>
            <a:pPr marL="363538" indent="17463" eaLnBrk="1" hangingPunct="1">
              <a:lnSpc>
                <a:spcPct val="80000"/>
              </a:lnSpc>
              <a:defRPr/>
            </a:pPr>
            <a:r>
              <a:rPr lang="en-US" sz="1800" smtClean="0">
                <a:solidFill>
                  <a:schemeClr val="hlink"/>
                </a:solidFill>
              </a:rPr>
              <a:t>Participating Institutions:</a:t>
            </a:r>
            <a:r>
              <a:rPr lang="en-US" sz="1800" smtClean="0"/>
              <a:t> </a:t>
            </a:r>
          </a:p>
          <a:p>
            <a:pPr marL="363538" indent="17463" eaLnBrk="1" hangingPunct="1">
              <a:lnSpc>
                <a:spcPct val="80000"/>
              </a:lnSpc>
              <a:buFont typeface="Wingdings" pitchFamily="2" charset="2"/>
              <a:buNone/>
              <a:defRPr/>
            </a:pPr>
            <a:r>
              <a:rPr lang="hr-HR" sz="1800" smtClean="0"/>
              <a:t>The work will be performed at the site of the National Science Center "Kharkiv Institute of Physics and Technology" (NSC KIPT)</a:t>
            </a:r>
            <a:r>
              <a:rPr lang="ru-RU" sz="1800" smtClean="0"/>
              <a:t> </a:t>
            </a:r>
            <a:r>
              <a:rPr lang="hr-HR" sz="1800" smtClean="0"/>
              <a:t>of National Academy of Science of Ukraine</a:t>
            </a:r>
            <a:r>
              <a:rPr lang="ru-RU" sz="1800" smtClean="0"/>
              <a:t> </a:t>
            </a:r>
            <a:endParaRPr lang="en-US" sz="1800" smtClean="0"/>
          </a:p>
          <a:p>
            <a:pPr marL="363538" indent="17463" eaLnBrk="1" hangingPunct="1">
              <a:lnSpc>
                <a:spcPct val="80000"/>
              </a:lnSpc>
              <a:buFont typeface="Wingdings" pitchFamily="2" charset="2"/>
              <a:buNone/>
              <a:defRPr/>
            </a:pPr>
            <a:endParaRPr lang="en-US" sz="1800" smtClean="0"/>
          </a:p>
          <a:p>
            <a:pPr marL="363538" indent="17463" eaLnBrk="1" hangingPunct="1">
              <a:lnSpc>
                <a:spcPct val="80000"/>
              </a:lnSpc>
              <a:defRPr/>
            </a:pPr>
            <a:r>
              <a:rPr lang="ru-RU" sz="1800" smtClean="0"/>
              <a:t> </a:t>
            </a:r>
            <a:r>
              <a:rPr lang="hr-HR" sz="1800" smtClean="0">
                <a:solidFill>
                  <a:schemeClr val="hlink"/>
                </a:solidFill>
              </a:rPr>
              <a:t>Project Duration:</a:t>
            </a:r>
            <a:r>
              <a:rPr lang="en-US" sz="1800" smtClean="0">
                <a:solidFill>
                  <a:schemeClr val="hlink"/>
                </a:solidFill>
              </a:rPr>
              <a:t>		</a:t>
            </a:r>
            <a:r>
              <a:rPr lang="hr-HR" sz="1800" smtClean="0"/>
              <a:t>24 months</a:t>
            </a:r>
            <a:endParaRPr lang="en-US" sz="1800" smtClean="0"/>
          </a:p>
          <a:p>
            <a:pPr marL="363538" indent="17463" eaLnBrk="1" hangingPunct="1">
              <a:lnSpc>
                <a:spcPct val="80000"/>
              </a:lnSpc>
              <a:defRPr/>
            </a:pPr>
            <a:endParaRPr lang="en-US" sz="1800" smtClean="0"/>
          </a:p>
          <a:p>
            <a:pPr marL="363538" indent="17463" eaLnBrk="1" hangingPunct="1">
              <a:lnSpc>
                <a:spcPct val="80000"/>
              </a:lnSpc>
              <a:defRPr/>
            </a:pPr>
            <a:r>
              <a:rPr lang="en-US" sz="1800" smtClean="0">
                <a:solidFill>
                  <a:schemeClr val="hlink"/>
                </a:solidFill>
              </a:rPr>
              <a:t>Participating personnel</a:t>
            </a:r>
            <a:r>
              <a:rPr lang="hr-HR" sz="1800" smtClean="0">
                <a:solidFill>
                  <a:schemeClr val="hlink"/>
                </a:solidFill>
              </a:rPr>
              <a:t>:</a:t>
            </a:r>
            <a:r>
              <a:rPr lang="en-US" sz="1800" smtClean="0">
                <a:solidFill>
                  <a:schemeClr val="hlink"/>
                </a:solidFill>
              </a:rPr>
              <a:t>	</a:t>
            </a:r>
            <a:r>
              <a:rPr lang="en-US" sz="1800" smtClean="0"/>
              <a:t>Total Participants	  33</a:t>
            </a:r>
          </a:p>
          <a:p>
            <a:pPr marL="363538" indent="17463" eaLnBrk="1" hangingPunct="1">
              <a:lnSpc>
                <a:spcPct val="80000"/>
              </a:lnSpc>
              <a:buFont typeface="Wingdings" pitchFamily="2" charset="2"/>
              <a:buNone/>
              <a:defRPr/>
            </a:pPr>
            <a:r>
              <a:rPr lang="en-US" sz="1800" smtClean="0"/>
              <a:t>				Weapon Scientists 19</a:t>
            </a:r>
            <a:r>
              <a:rPr lang="ru-RU" sz="1800" smtClean="0"/>
              <a:t> </a:t>
            </a:r>
            <a:endParaRPr lang="en-US" sz="1800" smtClean="0"/>
          </a:p>
          <a:p>
            <a:pPr marL="363538" indent="17463" eaLnBrk="1" hangingPunct="1">
              <a:lnSpc>
                <a:spcPct val="80000"/>
              </a:lnSpc>
              <a:buFont typeface="Wingdings" pitchFamily="2" charset="2"/>
              <a:buNone/>
              <a:defRPr/>
            </a:pPr>
            <a:endParaRPr lang="en-US" sz="1800" smtClean="0"/>
          </a:p>
          <a:p>
            <a:pPr marL="363538" indent="17463" eaLnBrk="1" hangingPunct="1">
              <a:lnSpc>
                <a:spcPct val="80000"/>
              </a:lnSpc>
              <a:defRPr/>
            </a:pPr>
            <a:r>
              <a:rPr lang="hr-HR" sz="1800" smtClean="0">
                <a:solidFill>
                  <a:schemeClr val="hlink"/>
                </a:solidFill>
              </a:rPr>
              <a:t>Total Estimated Project Cost</a:t>
            </a:r>
            <a:r>
              <a:rPr lang="en-US" sz="1800" smtClean="0">
                <a:solidFill>
                  <a:schemeClr val="hlink"/>
                </a:solidFill>
              </a:rPr>
              <a:t>:	</a:t>
            </a:r>
            <a:r>
              <a:rPr lang="hr-HR" sz="1800" smtClean="0"/>
              <a:t>230000 </a:t>
            </a:r>
            <a:r>
              <a:rPr lang="en-US" sz="1800" smtClean="0"/>
              <a:t>USD</a:t>
            </a:r>
            <a:r>
              <a:rPr lang="ru-RU" sz="1800" smtClean="0"/>
              <a:t> </a:t>
            </a:r>
            <a:endParaRPr lang="en-US" sz="1800" smtClean="0"/>
          </a:p>
          <a:p>
            <a:pPr marL="363538" indent="17463" eaLnBrk="1" hangingPunct="1">
              <a:lnSpc>
                <a:spcPct val="80000"/>
              </a:lnSpc>
              <a:buFont typeface="Wingdings" pitchFamily="2" charset="2"/>
              <a:buNone/>
              <a:defRPr/>
            </a:pPr>
            <a:r>
              <a:rPr lang="ru-RU" sz="1600" b="1" smtClean="0">
                <a:solidFill>
                  <a:srgbClr val="0000FF"/>
                </a:solidFill>
                <a:cs typeface="Times New Roman" pitchFamily="18" charset="0"/>
              </a:rPr>
              <a:t>	</a:t>
            </a:r>
            <a:r>
              <a:rPr lang="ru-RU" sz="1600" smtClean="0">
                <a:solidFill>
                  <a:srgbClr val="0000FF"/>
                </a:solidFill>
                <a:cs typeface="Times New Roman" pitchFamily="18" charset="0"/>
              </a:rPr>
              <a:t/>
            </a:r>
            <a:br>
              <a:rPr lang="ru-RU" sz="1600" smtClean="0">
                <a:solidFill>
                  <a:srgbClr val="0000FF"/>
                </a:solidFill>
                <a:cs typeface="Times New Roman" pitchFamily="18" charset="0"/>
              </a:rPr>
            </a:br>
            <a:endParaRPr lang="ru-RU" sz="1600" smtClean="0">
              <a:solidFill>
                <a:srgbClr val="0000FF"/>
              </a:solidFill>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4"/>
          <p:cNvSpPr>
            <a:spLocks noGrp="1"/>
          </p:cNvSpPr>
          <p:nvPr>
            <p:ph type="ftr" sz="quarter" idx="11"/>
          </p:nvPr>
        </p:nvSpPr>
        <p:spPr>
          <a:xfrm>
            <a:off x="1828800" y="6245225"/>
            <a:ext cx="5486400" cy="476250"/>
          </a:xfrm>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a:solidFill>
                  <a:srgbClr val="E692E4"/>
                </a:solidFill>
              </a:rPr>
              <a:t>17th CEG-SAM meeting, Madrid, Spain, March 29-31, 2010</a:t>
            </a:r>
          </a:p>
        </p:txBody>
      </p:sp>
      <p:sp>
        <p:nvSpPr>
          <p:cNvPr id="5" name="Номер слайда 5"/>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E23AEFD-000B-4B4A-83A6-920B9704F548}" type="slidenum">
              <a:rPr lang="ru-RU">
                <a:solidFill>
                  <a:srgbClr val="E692E4"/>
                </a:solidFill>
              </a:rPr>
              <a:pPr eaLnBrk="1" hangingPunct="1"/>
              <a:t>4</a:t>
            </a:fld>
            <a:endParaRPr lang="ru-RU">
              <a:solidFill>
                <a:srgbClr val="E692E4"/>
              </a:solidFill>
            </a:endParaRPr>
          </a:p>
        </p:txBody>
      </p:sp>
      <p:sp>
        <p:nvSpPr>
          <p:cNvPr id="159746" name="Rectangle 2"/>
          <p:cNvSpPr>
            <a:spLocks noGrp="1" noRot="1" noChangeArrowheads="1"/>
          </p:cNvSpPr>
          <p:nvPr>
            <p:ph type="title"/>
          </p:nvPr>
        </p:nvSpPr>
        <p:spPr/>
        <p:txBody>
          <a:bodyPr/>
          <a:lstStyle/>
          <a:p>
            <a:pPr eaLnBrk="1" hangingPunct="1">
              <a:defRPr/>
            </a:pPr>
            <a:r>
              <a:rPr lang="en-GB" sz="2400" smtClean="0">
                <a:solidFill>
                  <a:schemeClr val="hlink"/>
                </a:solidFill>
              </a:rPr>
              <a:t>Status of the Project Proposal</a:t>
            </a:r>
            <a:r>
              <a:rPr lang="ru-RU" sz="2400" smtClean="0">
                <a:solidFill>
                  <a:schemeClr val="hlink"/>
                </a:solidFill>
              </a:rPr>
              <a:t>:</a:t>
            </a:r>
            <a:r>
              <a:rPr lang="en-US" sz="4000" smtClean="0"/>
              <a:t> </a:t>
            </a:r>
            <a:endParaRPr lang="ru-RU" sz="2400" smtClean="0">
              <a:solidFill>
                <a:schemeClr val="hlink"/>
              </a:solidFill>
            </a:endParaRPr>
          </a:p>
        </p:txBody>
      </p:sp>
      <p:sp>
        <p:nvSpPr>
          <p:cNvPr id="159747" name="Rectangle 3"/>
          <p:cNvSpPr>
            <a:spLocks noGrp="1" noRot="1" noChangeArrowheads="1"/>
          </p:cNvSpPr>
          <p:nvPr>
            <p:ph type="body" idx="1"/>
          </p:nvPr>
        </p:nvSpPr>
        <p:spPr>
          <a:xfrm>
            <a:off x="457200" y="1371600"/>
            <a:ext cx="8229600" cy="4419600"/>
          </a:xfrm>
        </p:spPr>
        <p:txBody>
          <a:bodyPr/>
          <a:lstStyle/>
          <a:p>
            <a:pPr marL="363538" indent="17463" algn="just" eaLnBrk="1" hangingPunct="1">
              <a:lnSpc>
                <a:spcPct val="80000"/>
              </a:lnSpc>
              <a:buFont typeface="Wingdings" pitchFamily="2" charset="2"/>
              <a:buNone/>
            </a:pPr>
            <a:r>
              <a:rPr lang="ru-RU" sz="1400" smtClean="0"/>
              <a:t>	</a:t>
            </a:r>
            <a:endParaRPr lang="ru-RU" sz="2400" smtClean="0"/>
          </a:p>
          <a:p>
            <a:pPr marL="363538" indent="17463" eaLnBrk="1" hangingPunct="1">
              <a:lnSpc>
                <a:spcPct val="80000"/>
              </a:lnSpc>
            </a:pPr>
            <a:r>
              <a:rPr lang="en-US" sz="1800" smtClean="0">
                <a:effectLst/>
              </a:rPr>
              <a:t>Ministry of Education and Science of Ukraine has approved of the Project Proposal #5243 and forwarded his Concurrence</a:t>
            </a:r>
            <a:r>
              <a:rPr lang="en-US" sz="1800" smtClean="0"/>
              <a:t> </a:t>
            </a:r>
            <a:r>
              <a:rPr lang="en-US" sz="1800" smtClean="0">
                <a:effectLst/>
              </a:rPr>
              <a:t>to STCU Affiliate</a:t>
            </a:r>
          </a:p>
          <a:p>
            <a:pPr marL="363538" indent="17463" eaLnBrk="1" hangingPunct="1">
              <a:lnSpc>
                <a:spcPct val="80000"/>
              </a:lnSpc>
            </a:pPr>
            <a:endParaRPr lang="en-US" sz="1800" smtClean="0">
              <a:effectLst/>
            </a:endParaRPr>
          </a:p>
          <a:p>
            <a:pPr marL="363538" indent="17463" eaLnBrk="1" hangingPunct="1">
              <a:lnSpc>
                <a:spcPct val="80000"/>
              </a:lnSpc>
            </a:pPr>
            <a:r>
              <a:rPr lang="en-US" sz="1800" smtClean="0">
                <a:effectLst/>
              </a:rPr>
              <a:t>The Project Proposal #5243 is coordinated by</a:t>
            </a:r>
            <a:r>
              <a:rPr lang="en-US" sz="1800" smtClean="0">
                <a:solidFill>
                  <a:schemeClr val="hlink"/>
                </a:solidFill>
                <a:effectLst/>
              </a:rPr>
              <a:t> Mr. V. Stepanenko </a:t>
            </a:r>
            <a:r>
              <a:rPr lang="en-US" sz="1800" smtClean="0">
                <a:effectLst/>
              </a:rPr>
              <a:t>(STCU)</a:t>
            </a:r>
          </a:p>
          <a:p>
            <a:pPr marL="363538" indent="17463" eaLnBrk="1" hangingPunct="1">
              <a:lnSpc>
                <a:spcPct val="80000"/>
              </a:lnSpc>
            </a:pPr>
            <a:endParaRPr lang="en-US" sz="1800" smtClean="0">
              <a:effectLst/>
            </a:endParaRPr>
          </a:p>
          <a:p>
            <a:pPr marL="363538" indent="17463" eaLnBrk="1" hangingPunct="1">
              <a:lnSpc>
                <a:spcPct val="80000"/>
              </a:lnSpc>
            </a:pPr>
            <a:r>
              <a:rPr lang="en-US" sz="1800" smtClean="0">
                <a:effectLst/>
              </a:rPr>
              <a:t>Collaborator Letter from</a:t>
            </a:r>
            <a:r>
              <a:rPr lang="en-US" sz="1800" smtClean="0">
                <a:solidFill>
                  <a:schemeClr val="hlink"/>
                </a:solidFill>
                <a:effectLst/>
              </a:rPr>
              <a:t> Dr. D.Bottomley </a:t>
            </a:r>
            <a:r>
              <a:rPr lang="en-US" sz="1800" smtClean="0">
                <a:effectLst/>
              </a:rPr>
              <a:t>(JRC Institute for Transuranium Elements of the European Commission)</a:t>
            </a:r>
            <a:r>
              <a:rPr lang="en-US" sz="1800" smtClean="0">
                <a:solidFill>
                  <a:schemeClr val="hlink"/>
                </a:solidFill>
                <a:effectLst/>
              </a:rPr>
              <a:t> </a:t>
            </a:r>
            <a:r>
              <a:rPr lang="en-US" sz="1800" smtClean="0">
                <a:effectLst/>
              </a:rPr>
              <a:t>is received and forwarded to</a:t>
            </a:r>
            <a:r>
              <a:rPr lang="en-US" sz="1800" smtClean="0">
                <a:solidFill>
                  <a:schemeClr val="hlink"/>
                </a:solidFill>
                <a:effectLst/>
              </a:rPr>
              <a:t> Mr. Andrew Hood</a:t>
            </a:r>
            <a:r>
              <a:rPr lang="en-US" sz="1800" smtClean="0">
                <a:effectLst/>
              </a:rPr>
              <a:t>, ST</a:t>
            </a:r>
            <a:r>
              <a:rPr lang="ru-RU" sz="1800" smtClean="0">
                <a:effectLst/>
              </a:rPr>
              <a:t>С</a:t>
            </a:r>
            <a:r>
              <a:rPr lang="en-US" sz="1800" smtClean="0">
                <a:effectLst/>
              </a:rPr>
              <a:t>U Executive Director</a:t>
            </a:r>
            <a:r>
              <a:rPr lang="en-US" sz="1800" smtClean="0"/>
              <a:t> </a:t>
            </a:r>
          </a:p>
          <a:p>
            <a:pPr marL="363538" indent="17463" eaLnBrk="1" hangingPunct="1">
              <a:lnSpc>
                <a:spcPct val="80000"/>
              </a:lnSpc>
            </a:pPr>
            <a:endParaRPr lang="en-US" sz="1800" smtClean="0">
              <a:solidFill>
                <a:schemeClr val="hlink"/>
              </a:solidFill>
            </a:endParaRPr>
          </a:p>
          <a:p>
            <a:pPr marL="363538" indent="17463" eaLnBrk="1" hangingPunct="1">
              <a:lnSpc>
                <a:spcPct val="80000"/>
              </a:lnSpc>
            </a:pPr>
            <a:r>
              <a:rPr lang="en-US" sz="1800" smtClean="0">
                <a:effectLst/>
              </a:rPr>
              <a:t>Collaborator Letter from</a:t>
            </a:r>
            <a:r>
              <a:rPr lang="en-US" sz="1800" smtClean="0">
                <a:solidFill>
                  <a:schemeClr val="hlink"/>
                </a:solidFill>
                <a:effectLst/>
              </a:rPr>
              <a:t> Dr. W.Tromm </a:t>
            </a:r>
            <a:r>
              <a:rPr lang="en-US" sz="1800" smtClean="0">
                <a:effectLst/>
              </a:rPr>
              <a:t>and</a:t>
            </a:r>
            <a:r>
              <a:rPr lang="en-US" sz="1800" smtClean="0">
                <a:solidFill>
                  <a:schemeClr val="hlink"/>
                </a:solidFill>
                <a:effectLst/>
              </a:rPr>
              <a:t> Dr. J.Stuckert </a:t>
            </a:r>
            <a:r>
              <a:rPr lang="en-US" sz="1800" smtClean="0">
                <a:effectLst/>
              </a:rPr>
              <a:t>(KIT – Karlsruhe Institute</a:t>
            </a:r>
            <a:r>
              <a:rPr lang="en-US" sz="1800" smtClean="0">
                <a:solidFill>
                  <a:schemeClr val="hlink"/>
                </a:solidFill>
                <a:effectLst/>
              </a:rPr>
              <a:t> </a:t>
            </a:r>
            <a:r>
              <a:rPr lang="en-US" sz="1800" smtClean="0">
                <a:effectLst/>
              </a:rPr>
              <a:t>of Technology)</a:t>
            </a:r>
            <a:r>
              <a:rPr lang="en-US" sz="1800" smtClean="0">
                <a:solidFill>
                  <a:schemeClr val="hlink"/>
                </a:solidFill>
                <a:effectLst/>
              </a:rPr>
              <a:t> </a:t>
            </a:r>
            <a:r>
              <a:rPr lang="en-US" sz="1800" smtClean="0">
                <a:effectLst/>
              </a:rPr>
              <a:t>is received and forwarded to</a:t>
            </a:r>
            <a:r>
              <a:rPr lang="en-US" sz="1800" smtClean="0">
                <a:solidFill>
                  <a:schemeClr val="hlink"/>
                </a:solidFill>
                <a:effectLst/>
              </a:rPr>
              <a:t> Mr. Andrew Hood</a:t>
            </a:r>
            <a:r>
              <a:rPr lang="en-US" sz="1800" smtClean="0">
                <a:effectLst/>
              </a:rPr>
              <a:t>, ST</a:t>
            </a:r>
            <a:r>
              <a:rPr lang="ru-RU" sz="1800" smtClean="0">
                <a:effectLst/>
              </a:rPr>
              <a:t>С</a:t>
            </a:r>
            <a:r>
              <a:rPr lang="en-US" sz="1800" smtClean="0">
                <a:effectLst/>
              </a:rPr>
              <a:t>U Executive Director</a:t>
            </a:r>
          </a:p>
          <a:p>
            <a:pPr marL="363538" indent="17463" eaLnBrk="1" hangingPunct="1">
              <a:lnSpc>
                <a:spcPct val="80000"/>
              </a:lnSpc>
            </a:pPr>
            <a:endParaRPr lang="en-US" sz="1800" smtClean="0"/>
          </a:p>
          <a:p>
            <a:pPr marL="363538" indent="17463" eaLnBrk="1" hangingPunct="1">
              <a:lnSpc>
                <a:spcPct val="80000"/>
              </a:lnSpc>
            </a:pPr>
            <a:r>
              <a:rPr lang="en-US" sz="1800" smtClean="0">
                <a:effectLst/>
              </a:rPr>
              <a:t>The Project Proposal #5243 is now in the course of preparation for sending to party reviewers by STCU</a:t>
            </a:r>
            <a:r>
              <a:rPr lang="en-US" sz="1800" smtClean="0">
                <a:solidFill>
                  <a:schemeClr val="hlink"/>
                </a:solidFill>
                <a:effectLst/>
              </a:rPr>
              <a:t> </a:t>
            </a:r>
            <a:r>
              <a:rPr lang="en-US" sz="1800" smtClean="0">
                <a:solidFill>
                  <a:srgbClr val="FF0066"/>
                </a:solidFill>
              </a:rPr>
              <a:t> </a:t>
            </a:r>
            <a:endParaRPr lang="ru-RU" sz="1800" smtClean="0">
              <a:solidFill>
                <a:srgbClr val="FF0066"/>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4"/>
          <p:cNvSpPr>
            <a:spLocks noGrp="1"/>
          </p:cNvSpPr>
          <p:nvPr>
            <p:ph type="ftr" sz="quarter" idx="11"/>
          </p:nvPr>
        </p:nvSpPr>
        <p:spPr>
          <a:xfrm>
            <a:off x="1828800" y="6245225"/>
            <a:ext cx="5486400" cy="476250"/>
          </a:xfrm>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a:solidFill>
                  <a:srgbClr val="E692E4"/>
                </a:solidFill>
              </a:rPr>
              <a:t>17th CEG-SAM meeting, Madrid, Spain, March 29-31, 2010</a:t>
            </a:r>
          </a:p>
        </p:txBody>
      </p:sp>
      <p:sp>
        <p:nvSpPr>
          <p:cNvPr id="5" name="Номер слайда 5"/>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F44348C-6504-4828-9230-97B3727C214F}" type="slidenum">
              <a:rPr lang="ru-RU">
                <a:solidFill>
                  <a:srgbClr val="E692E4"/>
                </a:solidFill>
              </a:rPr>
              <a:pPr eaLnBrk="1" hangingPunct="1"/>
              <a:t>5</a:t>
            </a:fld>
            <a:endParaRPr lang="ru-RU">
              <a:solidFill>
                <a:srgbClr val="E692E4"/>
              </a:solidFill>
            </a:endParaRPr>
          </a:p>
        </p:txBody>
      </p:sp>
      <p:sp>
        <p:nvSpPr>
          <p:cNvPr id="107522" name="Rectangle 2"/>
          <p:cNvSpPr>
            <a:spLocks noGrp="1" noRot="1" noChangeArrowheads="1"/>
          </p:cNvSpPr>
          <p:nvPr>
            <p:ph type="title"/>
          </p:nvPr>
        </p:nvSpPr>
        <p:spPr/>
        <p:txBody>
          <a:bodyPr/>
          <a:lstStyle/>
          <a:p>
            <a:pPr eaLnBrk="1" hangingPunct="1">
              <a:defRPr/>
            </a:pPr>
            <a:r>
              <a:rPr lang="en-US" sz="2400" smtClean="0">
                <a:solidFill>
                  <a:schemeClr val="hlink"/>
                </a:solidFill>
              </a:rPr>
              <a:t>Objective of the Project Proposal</a:t>
            </a:r>
            <a:r>
              <a:rPr lang="ru-RU" smtClean="0"/>
              <a:t> </a:t>
            </a:r>
          </a:p>
        </p:txBody>
      </p:sp>
      <p:sp>
        <p:nvSpPr>
          <p:cNvPr id="107523" name="Rectangle 3"/>
          <p:cNvSpPr>
            <a:spLocks noGrp="1" noRot="1" noChangeArrowheads="1"/>
          </p:cNvSpPr>
          <p:nvPr>
            <p:ph type="body" idx="1"/>
          </p:nvPr>
        </p:nvSpPr>
        <p:spPr>
          <a:xfrm>
            <a:off x="457200" y="1371600"/>
            <a:ext cx="8229600" cy="4419600"/>
          </a:xfrm>
        </p:spPr>
        <p:txBody>
          <a:bodyPr/>
          <a:lstStyle/>
          <a:p>
            <a:pPr marL="363538" indent="17463" algn="just" eaLnBrk="1" hangingPunct="1">
              <a:lnSpc>
                <a:spcPct val="80000"/>
              </a:lnSpc>
              <a:buFont typeface="Wingdings" pitchFamily="2" charset="2"/>
              <a:buNone/>
            </a:pPr>
            <a:r>
              <a:rPr lang="ru-RU" sz="600" smtClean="0"/>
              <a:t>	</a:t>
            </a:r>
            <a:endParaRPr lang="ru-RU" sz="1400" smtClean="0"/>
          </a:p>
          <a:p>
            <a:pPr marL="363538" indent="17463" eaLnBrk="1" hangingPunct="1">
              <a:lnSpc>
                <a:spcPct val="80000"/>
              </a:lnSpc>
              <a:buFont typeface="Wingdings" pitchFamily="2" charset="2"/>
              <a:buNone/>
            </a:pPr>
            <a:endParaRPr lang="ru-RU" sz="1400" smtClean="0">
              <a:solidFill>
                <a:schemeClr val="hlink"/>
              </a:solidFill>
            </a:endParaRPr>
          </a:p>
          <a:p>
            <a:pPr marL="363538" indent="17463" eaLnBrk="1" hangingPunct="1">
              <a:lnSpc>
                <a:spcPct val="80000"/>
              </a:lnSpc>
              <a:buFont typeface="Wingdings" pitchFamily="2" charset="2"/>
              <a:buNone/>
            </a:pPr>
            <a:r>
              <a:rPr lang="ru-RU" sz="1800" smtClean="0"/>
              <a:t>	</a:t>
            </a:r>
            <a:endParaRPr lang="ru-RU" sz="1800" smtClean="0">
              <a:solidFill>
                <a:schemeClr val="hlink"/>
              </a:solidFill>
            </a:endParaRPr>
          </a:p>
          <a:p>
            <a:pPr marL="363538" indent="17463" eaLnBrk="1" hangingPunct="1">
              <a:lnSpc>
                <a:spcPct val="80000"/>
              </a:lnSpc>
              <a:buFont typeface="Wingdings" pitchFamily="2" charset="2"/>
              <a:buNone/>
            </a:pPr>
            <a:r>
              <a:rPr lang="hr-HR" sz="1800" smtClean="0">
                <a:solidFill>
                  <a:schemeClr val="hlink"/>
                </a:solidFill>
              </a:rPr>
              <a:t>The objective of the project is to obtain data</a:t>
            </a:r>
            <a:r>
              <a:rPr lang="hr-HR" sz="1800" smtClean="0">
                <a:solidFill>
                  <a:schemeClr val="hlink"/>
                </a:solidFill>
                <a:effectLst/>
              </a:rPr>
              <a:t>: </a:t>
            </a:r>
            <a:endParaRPr lang="ru-RU" sz="1800" smtClean="0">
              <a:solidFill>
                <a:schemeClr val="hlink"/>
              </a:solidFill>
              <a:effectLst/>
            </a:endParaRPr>
          </a:p>
          <a:p>
            <a:pPr marL="363538" indent="17463" eaLnBrk="1" hangingPunct="1">
              <a:lnSpc>
                <a:spcPct val="80000"/>
              </a:lnSpc>
              <a:buFont typeface="Wingdings" pitchFamily="2" charset="2"/>
              <a:buNone/>
            </a:pPr>
            <a:endParaRPr lang="hr-HR" sz="1800" smtClean="0">
              <a:solidFill>
                <a:schemeClr val="hlink"/>
              </a:solidFill>
              <a:effectLst/>
            </a:endParaRPr>
          </a:p>
          <a:p>
            <a:pPr marL="363538" indent="17463" eaLnBrk="1" hangingPunct="1">
              <a:lnSpc>
                <a:spcPct val="80000"/>
              </a:lnSpc>
            </a:pPr>
            <a:r>
              <a:rPr lang="hr-HR" sz="1800" smtClean="0"/>
              <a:t> on interaction parameters of the materials used in upgraded designs of core components of water-cooled water-moderated reactors during simulation of severe accidents;</a:t>
            </a:r>
            <a:endParaRPr lang="ru-RU" sz="1800" smtClean="0"/>
          </a:p>
          <a:p>
            <a:pPr marL="363538" indent="17463" eaLnBrk="1" hangingPunct="1">
              <a:lnSpc>
                <a:spcPct val="80000"/>
              </a:lnSpc>
            </a:pPr>
            <a:endParaRPr lang="hr-HR" sz="1800" smtClean="0"/>
          </a:p>
          <a:p>
            <a:pPr marL="363538" indent="17463" eaLnBrk="1" hangingPunct="1">
              <a:lnSpc>
                <a:spcPct val="80000"/>
              </a:lnSpc>
            </a:pPr>
            <a:r>
              <a:rPr lang="hr-HR" sz="1800" smtClean="0"/>
              <a:t> on temperature parameters of melt formation, first and foremost of structural materials and of fuel and absorber rod components;</a:t>
            </a:r>
            <a:endParaRPr lang="ru-RU" sz="1800" smtClean="0"/>
          </a:p>
          <a:p>
            <a:pPr marL="363538" indent="17463" eaLnBrk="1" hangingPunct="1">
              <a:lnSpc>
                <a:spcPct val="80000"/>
              </a:lnSpc>
            </a:pPr>
            <a:endParaRPr lang="hr-HR" sz="1800" smtClean="0"/>
          </a:p>
          <a:p>
            <a:pPr marL="363538" indent="17463" eaLnBrk="1" hangingPunct="1">
              <a:lnSpc>
                <a:spcPct val="80000"/>
              </a:lnSpc>
            </a:pPr>
            <a:r>
              <a:rPr lang="hr-HR" sz="1800" smtClean="0"/>
              <a:t> identifying phase composition of the generated melts in solid state;</a:t>
            </a:r>
            <a:endParaRPr lang="ru-RU" sz="1800" smtClean="0"/>
          </a:p>
          <a:p>
            <a:pPr marL="363538" indent="17463" eaLnBrk="1" hangingPunct="1">
              <a:lnSpc>
                <a:spcPct val="80000"/>
              </a:lnSpc>
            </a:pPr>
            <a:endParaRPr lang="hr-HR" sz="1800" smtClean="0"/>
          </a:p>
          <a:p>
            <a:pPr marL="363538" indent="17463" eaLnBrk="1" hangingPunct="1">
              <a:lnSpc>
                <a:spcPct val="80000"/>
              </a:lnSpc>
            </a:pPr>
            <a:r>
              <a:rPr lang="hr-HR" sz="1800" smtClean="0"/>
              <a:t> identifying physical characteristics of viscosity and fluidity of the generated melts from materials used in standard and upgraded designs of VVER components.</a:t>
            </a:r>
            <a:endParaRPr lang="en-US" sz="1800" smtClean="0"/>
          </a:p>
        </p:txBody>
      </p:sp>
      <p:sp>
        <p:nvSpPr>
          <p:cNvPr id="6151" name="Rectangle 7"/>
          <p:cNvSpPr>
            <a:spLocks noChangeArrowheads="1"/>
          </p:cNvSpPr>
          <p:nvPr/>
        </p:nvSpPr>
        <p:spPr bwMode="auto">
          <a:xfrm>
            <a:off x="2184400" y="6138863"/>
            <a:ext cx="288925"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0000"/>
              </a:lnSpc>
              <a:spcBef>
                <a:spcPct val="20000"/>
              </a:spcBef>
              <a:buClr>
                <a:schemeClr val="hlink"/>
              </a:buClr>
              <a:buFont typeface="Wingdings" pitchFamily="2" charset="2"/>
              <a:buChar char="§"/>
            </a:pPr>
            <a:endParaRPr lang="de-DE">
              <a:solidFill>
                <a:srgbClr val="0000FF"/>
              </a:solidFill>
              <a:effectLst>
                <a:outerShdw blurRad="38100" dist="38100" dir="2700000" algn="tl">
                  <a:srgbClr val="000000"/>
                </a:outerShdw>
              </a:effectLst>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4"/>
          <p:cNvSpPr>
            <a:spLocks noGrp="1"/>
          </p:cNvSpPr>
          <p:nvPr>
            <p:ph type="ftr" sz="quarter" idx="11"/>
          </p:nvPr>
        </p:nvSpPr>
        <p:spPr>
          <a:xfrm>
            <a:off x="1828800" y="6245225"/>
            <a:ext cx="5486400" cy="476250"/>
          </a:xfrm>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a:solidFill>
                  <a:srgbClr val="E692E4"/>
                </a:solidFill>
              </a:rPr>
              <a:t>17th CEG-SAM meeting, Madrid, Spain, March 29-31, 2010</a:t>
            </a:r>
          </a:p>
        </p:txBody>
      </p:sp>
      <p:sp>
        <p:nvSpPr>
          <p:cNvPr id="5" name="Номер слайда 5"/>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732FB5D-64EF-4369-9540-7EFACD662EBE}" type="slidenum">
              <a:rPr lang="ru-RU">
                <a:solidFill>
                  <a:srgbClr val="E692E4"/>
                </a:solidFill>
              </a:rPr>
              <a:pPr eaLnBrk="1" hangingPunct="1"/>
              <a:t>6</a:t>
            </a:fld>
            <a:endParaRPr lang="ru-RU">
              <a:solidFill>
                <a:srgbClr val="E692E4"/>
              </a:solidFill>
            </a:endParaRPr>
          </a:p>
        </p:txBody>
      </p:sp>
      <p:sp>
        <p:nvSpPr>
          <p:cNvPr id="106498" name="Rectangle 2"/>
          <p:cNvSpPr>
            <a:spLocks noGrp="1" noRot="1" noChangeArrowheads="1"/>
          </p:cNvSpPr>
          <p:nvPr>
            <p:ph type="title"/>
          </p:nvPr>
        </p:nvSpPr>
        <p:spPr/>
        <p:txBody>
          <a:bodyPr/>
          <a:lstStyle/>
          <a:p>
            <a:pPr eaLnBrk="1" hangingPunct="1">
              <a:defRPr/>
            </a:pPr>
            <a:r>
              <a:rPr lang="en-US" sz="2400" smtClean="0">
                <a:solidFill>
                  <a:schemeClr val="hlink"/>
                </a:solidFill>
              </a:rPr>
              <a:t>The main tasks of the Project Proposal</a:t>
            </a:r>
            <a:r>
              <a:rPr lang="ru-RU" sz="2400" smtClean="0">
                <a:solidFill>
                  <a:schemeClr val="hlink"/>
                </a:solidFill>
              </a:rPr>
              <a:t> </a:t>
            </a:r>
            <a:r>
              <a:rPr lang="ru-RU" smtClean="0"/>
              <a:t> </a:t>
            </a:r>
          </a:p>
        </p:txBody>
      </p:sp>
      <p:sp>
        <p:nvSpPr>
          <p:cNvPr id="106499" name="Rectangle 3"/>
          <p:cNvSpPr>
            <a:spLocks noGrp="1" noRot="1" noChangeArrowheads="1"/>
          </p:cNvSpPr>
          <p:nvPr>
            <p:ph type="body" idx="1"/>
          </p:nvPr>
        </p:nvSpPr>
        <p:spPr>
          <a:xfrm>
            <a:off x="457200" y="1371600"/>
            <a:ext cx="8229600" cy="4267200"/>
          </a:xfrm>
        </p:spPr>
        <p:txBody>
          <a:bodyPr/>
          <a:lstStyle/>
          <a:p>
            <a:pPr marL="363538" indent="17463" algn="just" eaLnBrk="1" hangingPunct="1">
              <a:lnSpc>
                <a:spcPct val="80000"/>
              </a:lnSpc>
              <a:buFont typeface="Wingdings" pitchFamily="2" charset="2"/>
              <a:buNone/>
            </a:pPr>
            <a:r>
              <a:rPr lang="ru-RU" sz="900" smtClean="0"/>
              <a:t>	</a:t>
            </a:r>
          </a:p>
          <a:p>
            <a:pPr marL="363538" indent="17463" algn="just" eaLnBrk="1" hangingPunct="1">
              <a:lnSpc>
                <a:spcPct val="80000"/>
              </a:lnSpc>
              <a:buFont typeface="Wingdings" pitchFamily="2" charset="2"/>
              <a:buNone/>
            </a:pPr>
            <a:r>
              <a:rPr lang="uk-UA" sz="2800" smtClean="0"/>
              <a:t>	</a:t>
            </a:r>
            <a:r>
              <a:rPr lang="hr-HR" sz="1800" smtClean="0">
                <a:solidFill>
                  <a:schemeClr val="hlink"/>
                </a:solidFill>
              </a:rPr>
              <a:t>The project intends to:</a:t>
            </a:r>
            <a:endParaRPr lang="en-US" sz="1800" smtClean="0">
              <a:solidFill>
                <a:schemeClr val="hlink"/>
              </a:solidFill>
            </a:endParaRPr>
          </a:p>
          <a:p>
            <a:pPr marL="363538" indent="17463" algn="just" eaLnBrk="1" hangingPunct="1">
              <a:lnSpc>
                <a:spcPct val="80000"/>
              </a:lnSpc>
              <a:buFont typeface="Wingdings" pitchFamily="2" charset="2"/>
              <a:buNone/>
            </a:pPr>
            <a:endParaRPr lang="hr-HR" sz="1800" smtClean="0">
              <a:solidFill>
                <a:schemeClr val="hlink"/>
              </a:solidFill>
            </a:endParaRPr>
          </a:p>
          <a:p>
            <a:pPr marL="363538" indent="17463" eaLnBrk="1" hangingPunct="1">
              <a:lnSpc>
                <a:spcPct val="80000"/>
              </a:lnSpc>
            </a:pPr>
            <a:r>
              <a:rPr lang="hr-HR" sz="1800" smtClean="0"/>
              <a:t>Based on the analysis of the data available in the literature to identify a probable scenario for heavy accident development at NPP</a:t>
            </a:r>
            <a:endParaRPr lang="en-US" sz="1800" smtClean="0"/>
          </a:p>
          <a:p>
            <a:pPr marL="363538" indent="17463" eaLnBrk="1" hangingPunct="1">
              <a:lnSpc>
                <a:spcPct val="80000"/>
              </a:lnSpc>
            </a:pPr>
            <a:endParaRPr lang="hr-HR" sz="1800" smtClean="0"/>
          </a:p>
          <a:p>
            <a:pPr marL="363538" indent="17463" eaLnBrk="1" hangingPunct="1">
              <a:lnSpc>
                <a:spcPct val="80000"/>
              </a:lnSpc>
            </a:pPr>
            <a:r>
              <a:rPr lang="hr-HR" sz="1800" smtClean="0"/>
              <a:t>To upgrade and prepare process equipment and instrumentation for carrying out research</a:t>
            </a:r>
            <a:endParaRPr lang="en-US" sz="1800" smtClean="0"/>
          </a:p>
          <a:p>
            <a:pPr marL="363538" indent="17463" eaLnBrk="1" hangingPunct="1">
              <a:lnSpc>
                <a:spcPct val="80000"/>
              </a:lnSpc>
            </a:pPr>
            <a:endParaRPr lang="hr-HR" sz="1800" smtClean="0"/>
          </a:p>
          <a:p>
            <a:pPr marL="363538" indent="17463" eaLnBrk="1" hangingPunct="1">
              <a:lnSpc>
                <a:spcPct val="80000"/>
              </a:lnSpc>
            </a:pPr>
            <a:r>
              <a:rPr lang="hr-HR" sz="1800" smtClean="0"/>
              <a:t>To upgrade design and manufacturing of sample fuel and absorber rods for research</a:t>
            </a:r>
            <a:endParaRPr lang="en-US" sz="1800" smtClean="0"/>
          </a:p>
          <a:p>
            <a:pPr marL="363538" indent="17463" eaLnBrk="1" hangingPunct="1">
              <a:lnSpc>
                <a:spcPct val="80000"/>
              </a:lnSpc>
            </a:pPr>
            <a:endParaRPr lang="hr-HR" sz="1600" smtClean="0"/>
          </a:p>
          <a:p>
            <a:pPr marL="363538" indent="17463" eaLnBrk="1" hangingPunct="1">
              <a:lnSpc>
                <a:spcPct val="80000"/>
              </a:lnSpc>
            </a:pPr>
            <a:r>
              <a:rPr lang="hr-HR" sz="1800" smtClean="0"/>
              <a:t>To upgrade methodologies to conduct experiments and study the structure and composition of power reactor core materials before and after their interaction</a:t>
            </a:r>
            <a:r>
              <a:rPr lang="uk-UA" sz="1800" smtClean="0"/>
              <a:t> (</a:t>
            </a:r>
            <a:r>
              <a:rPr lang="hr-HR" sz="1800" smtClean="0"/>
              <a:t>in the solid state and after melting</a:t>
            </a:r>
            <a:r>
              <a:rPr lang="uk-UA" sz="1800" smtClean="0"/>
              <a:t>)</a:t>
            </a:r>
            <a:endParaRPr lang="ru-RU" sz="1800" smtClean="0">
              <a:solidFill>
                <a:srgbClr val="0000FF"/>
              </a:solidFill>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ижний колонтитул 4"/>
          <p:cNvSpPr>
            <a:spLocks noGrp="1"/>
          </p:cNvSpPr>
          <p:nvPr>
            <p:ph type="ftr" sz="quarter" idx="11"/>
          </p:nvPr>
        </p:nvSpPr>
        <p:spPr>
          <a:xfrm>
            <a:off x="1828800" y="6245225"/>
            <a:ext cx="5486400" cy="476250"/>
          </a:xfrm>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a:solidFill>
                  <a:srgbClr val="E692E4"/>
                </a:solidFill>
              </a:rPr>
              <a:t>17th CEG-SAM meeting, Madrid, Spain, March 29-31, 2010</a:t>
            </a:r>
          </a:p>
        </p:txBody>
      </p:sp>
      <p:sp>
        <p:nvSpPr>
          <p:cNvPr id="5" name="Номер слайда 5"/>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1068273-63AE-4986-996E-13B5B6A489C1}" type="slidenum">
              <a:rPr lang="ru-RU">
                <a:solidFill>
                  <a:srgbClr val="E692E4"/>
                </a:solidFill>
              </a:rPr>
              <a:pPr eaLnBrk="1" hangingPunct="1"/>
              <a:t>7</a:t>
            </a:fld>
            <a:endParaRPr lang="ru-RU">
              <a:solidFill>
                <a:srgbClr val="E692E4"/>
              </a:solidFill>
            </a:endParaRPr>
          </a:p>
        </p:txBody>
      </p:sp>
      <p:sp>
        <p:nvSpPr>
          <p:cNvPr id="161794" name="Rectangle 2"/>
          <p:cNvSpPr>
            <a:spLocks noGrp="1" noRot="1" noChangeArrowheads="1"/>
          </p:cNvSpPr>
          <p:nvPr>
            <p:ph type="title"/>
          </p:nvPr>
        </p:nvSpPr>
        <p:spPr/>
        <p:txBody>
          <a:bodyPr/>
          <a:lstStyle/>
          <a:p>
            <a:pPr eaLnBrk="1" hangingPunct="1">
              <a:defRPr/>
            </a:pPr>
            <a:r>
              <a:rPr lang="en-US" sz="2400" smtClean="0">
                <a:solidFill>
                  <a:schemeClr val="hlink"/>
                </a:solidFill>
              </a:rPr>
              <a:t>The main tasks of the Project Proposal</a:t>
            </a:r>
            <a:r>
              <a:rPr lang="ru-RU" sz="2400" smtClean="0">
                <a:solidFill>
                  <a:schemeClr val="hlink"/>
                </a:solidFill>
              </a:rPr>
              <a:t> </a:t>
            </a:r>
            <a:r>
              <a:rPr lang="en-US" sz="2400" smtClean="0">
                <a:solidFill>
                  <a:schemeClr val="hlink"/>
                </a:solidFill>
              </a:rPr>
              <a:t>(2)</a:t>
            </a:r>
            <a:r>
              <a:rPr lang="ru-RU" smtClean="0"/>
              <a:t> </a:t>
            </a:r>
          </a:p>
        </p:txBody>
      </p:sp>
      <p:sp>
        <p:nvSpPr>
          <p:cNvPr id="161795" name="Rectangle 3"/>
          <p:cNvSpPr>
            <a:spLocks noGrp="1" noRot="1" noChangeArrowheads="1"/>
          </p:cNvSpPr>
          <p:nvPr>
            <p:ph type="body" idx="1"/>
          </p:nvPr>
        </p:nvSpPr>
        <p:spPr>
          <a:xfrm>
            <a:off x="457200" y="1371600"/>
            <a:ext cx="8229600" cy="4419600"/>
          </a:xfrm>
        </p:spPr>
        <p:txBody>
          <a:bodyPr/>
          <a:lstStyle/>
          <a:p>
            <a:pPr marL="363538" indent="17463" algn="just" eaLnBrk="1" hangingPunct="1">
              <a:lnSpc>
                <a:spcPct val="80000"/>
              </a:lnSpc>
              <a:buFont typeface="Wingdings" pitchFamily="2" charset="2"/>
              <a:buNone/>
            </a:pPr>
            <a:r>
              <a:rPr lang="ru-RU" sz="400" smtClean="0"/>
              <a:t>	</a:t>
            </a:r>
          </a:p>
          <a:p>
            <a:pPr marL="363538" indent="17463" algn="just" eaLnBrk="1" hangingPunct="1">
              <a:lnSpc>
                <a:spcPct val="80000"/>
              </a:lnSpc>
              <a:buFont typeface="Wingdings" pitchFamily="2" charset="2"/>
              <a:buNone/>
            </a:pPr>
            <a:r>
              <a:rPr lang="uk-UA" sz="1200" smtClean="0"/>
              <a:t>	</a:t>
            </a:r>
            <a:endParaRPr lang="hr-HR" sz="1200" smtClean="0">
              <a:solidFill>
                <a:schemeClr val="hlink"/>
              </a:solidFill>
            </a:endParaRPr>
          </a:p>
          <a:p>
            <a:pPr marL="363538" indent="17463" eaLnBrk="1" hangingPunct="1">
              <a:lnSpc>
                <a:spcPct val="80000"/>
              </a:lnSpc>
            </a:pPr>
            <a:r>
              <a:rPr lang="hr-HR" sz="1600" smtClean="0"/>
              <a:t>To study the effects of fuel and absorber rod structural features</a:t>
            </a:r>
            <a:r>
              <a:rPr lang="uk-UA" sz="1600" smtClean="0"/>
              <a:t> (</a:t>
            </a:r>
            <a:r>
              <a:rPr lang="hr-HR" sz="1600" smtClean="0"/>
              <a:t>close contact</a:t>
            </a:r>
            <a:r>
              <a:rPr lang="uk-UA" sz="1600" smtClean="0"/>
              <a:t>, </a:t>
            </a:r>
            <a:r>
              <a:rPr lang="hr-HR" sz="1600" smtClean="0"/>
              <a:t>presence of oxides on the surface</a:t>
            </a:r>
            <a:r>
              <a:rPr lang="uk-UA" sz="1600" smtClean="0"/>
              <a:t>) </a:t>
            </a:r>
            <a:r>
              <a:rPr lang="hr-HR" sz="1600" smtClean="0"/>
              <a:t>on the nature of the beginning of their materials</a:t>
            </a:r>
            <a:r>
              <a:rPr lang="uk-UA" sz="1600" smtClean="0"/>
              <a:t>' </a:t>
            </a:r>
            <a:r>
              <a:rPr lang="hr-HR" sz="1600" smtClean="0"/>
              <a:t>interaction and interaction of first and second types of melts</a:t>
            </a:r>
            <a:r>
              <a:rPr lang="uk-UA" sz="1600" smtClean="0"/>
              <a:t>. </a:t>
            </a:r>
            <a:r>
              <a:rPr lang="hr-HR" sz="1600" smtClean="0"/>
              <a:t>To obtain data on the temperature parameters of the beginning of melt formation as a function of material state</a:t>
            </a:r>
            <a:endParaRPr lang="en-US" sz="1600" smtClean="0"/>
          </a:p>
          <a:p>
            <a:pPr marL="363538" indent="17463" eaLnBrk="1" hangingPunct="1">
              <a:lnSpc>
                <a:spcPct val="80000"/>
              </a:lnSpc>
              <a:buFont typeface="Wingdings" pitchFamily="2" charset="2"/>
              <a:buNone/>
            </a:pPr>
            <a:endParaRPr lang="hr-HR" sz="1600" smtClean="0"/>
          </a:p>
          <a:p>
            <a:pPr marL="363538" indent="17463" eaLnBrk="1" hangingPunct="1">
              <a:lnSpc>
                <a:spcPct val="80000"/>
              </a:lnSpc>
            </a:pPr>
            <a:r>
              <a:rPr lang="hr-HR" sz="1600" smtClean="0"/>
              <a:t>To obtain melts of standard VVER fuel and absorber rods</a:t>
            </a:r>
            <a:r>
              <a:rPr lang="uk-UA" sz="1600" smtClean="0"/>
              <a:t>, </a:t>
            </a:r>
            <a:r>
              <a:rPr lang="hr-HR" sz="1600" smtClean="0"/>
              <a:t>namely combination of UO</a:t>
            </a:r>
            <a:r>
              <a:rPr lang="uk-UA" sz="1600" baseline="-25000" smtClean="0"/>
              <a:t>2</a:t>
            </a:r>
            <a:r>
              <a:rPr lang="uk-UA" sz="1600" smtClean="0"/>
              <a:t> + </a:t>
            </a:r>
            <a:r>
              <a:rPr lang="hr-HR" sz="1600" smtClean="0"/>
              <a:t>Gd</a:t>
            </a:r>
            <a:r>
              <a:rPr lang="uk-UA" sz="1600" baseline="-25000" smtClean="0"/>
              <a:t>2</a:t>
            </a:r>
            <a:r>
              <a:rPr lang="hr-HR" sz="1600" smtClean="0"/>
              <a:t>O</a:t>
            </a:r>
            <a:r>
              <a:rPr lang="uk-UA" sz="1600" baseline="-25000" smtClean="0"/>
              <a:t>3</a:t>
            </a:r>
            <a:r>
              <a:rPr lang="uk-UA" sz="1600" smtClean="0"/>
              <a:t> </a:t>
            </a:r>
            <a:r>
              <a:rPr lang="hr-HR" sz="1600" smtClean="0"/>
              <a:t>materials with the alloy Zr</a:t>
            </a:r>
            <a:r>
              <a:rPr lang="uk-UA" sz="1600" smtClean="0"/>
              <a:t>1%</a:t>
            </a:r>
            <a:r>
              <a:rPr lang="hr-HR" sz="1600" smtClean="0"/>
              <a:t>Nb</a:t>
            </a:r>
            <a:r>
              <a:rPr lang="uk-UA" sz="1600" smtClean="0"/>
              <a:t> (</a:t>
            </a:r>
            <a:r>
              <a:rPr lang="hr-HR" sz="1600" smtClean="0"/>
              <a:t>E</a:t>
            </a:r>
            <a:r>
              <a:rPr lang="uk-UA" sz="1600" smtClean="0"/>
              <a:t>110) </a:t>
            </a:r>
            <a:r>
              <a:rPr lang="hr-HR" sz="1600" smtClean="0"/>
              <a:t>and stainless steel with boron carbide</a:t>
            </a:r>
            <a:endParaRPr lang="en-US" sz="1600" smtClean="0"/>
          </a:p>
          <a:p>
            <a:pPr marL="363538" indent="17463" eaLnBrk="1" hangingPunct="1">
              <a:lnSpc>
                <a:spcPct val="80000"/>
              </a:lnSpc>
            </a:pPr>
            <a:endParaRPr lang="hr-HR" sz="1600" smtClean="0"/>
          </a:p>
          <a:p>
            <a:pPr marL="363538" indent="17463" eaLnBrk="1" hangingPunct="1">
              <a:lnSpc>
                <a:spcPct val="80000"/>
              </a:lnSpc>
            </a:pPr>
            <a:r>
              <a:rPr lang="hr-HR" sz="1600" smtClean="0"/>
              <a:t>To study processes of melt formation for new combinations of absorber materials B</a:t>
            </a:r>
            <a:r>
              <a:rPr lang="uk-UA" sz="1600" baseline="-25000" smtClean="0"/>
              <a:t>4</a:t>
            </a:r>
            <a:r>
              <a:rPr lang="hr-HR" sz="1600" smtClean="0"/>
              <a:t>C, Dy</a:t>
            </a:r>
            <a:r>
              <a:rPr lang="uk-UA" sz="1600" baseline="-25000" smtClean="0"/>
              <a:t>2</a:t>
            </a:r>
            <a:r>
              <a:rPr lang="hr-HR" sz="1600" smtClean="0"/>
              <a:t>O</a:t>
            </a:r>
            <a:r>
              <a:rPr lang="uk-UA" sz="1600" baseline="-25000" smtClean="0"/>
              <a:t>3</a:t>
            </a:r>
            <a:r>
              <a:rPr lang="uk-UA" sz="1600" smtClean="0"/>
              <a:t>•</a:t>
            </a:r>
            <a:r>
              <a:rPr lang="hr-HR" sz="1600" smtClean="0"/>
              <a:t>TiO</a:t>
            </a:r>
            <a:r>
              <a:rPr lang="uk-UA" sz="1600" baseline="-25000" smtClean="0"/>
              <a:t>2</a:t>
            </a:r>
            <a:r>
              <a:rPr lang="uk-UA" sz="1600" smtClean="0"/>
              <a:t>, </a:t>
            </a:r>
            <a:r>
              <a:rPr lang="hr-HR" sz="1600" smtClean="0"/>
              <a:t>Hf and interaction of these components with the melt of fuel materials</a:t>
            </a:r>
            <a:endParaRPr lang="en-US" sz="1600" smtClean="0"/>
          </a:p>
          <a:p>
            <a:pPr marL="363538" indent="17463" eaLnBrk="1" hangingPunct="1">
              <a:lnSpc>
                <a:spcPct val="80000"/>
              </a:lnSpc>
            </a:pPr>
            <a:endParaRPr lang="hr-HR" sz="1600" smtClean="0"/>
          </a:p>
          <a:p>
            <a:pPr marL="363538" indent="17463" eaLnBrk="1" hangingPunct="1">
              <a:lnSpc>
                <a:spcPct val="80000"/>
              </a:lnSpc>
            </a:pPr>
            <a:r>
              <a:rPr lang="hr-HR" sz="1600" smtClean="0"/>
              <a:t>To identify phase composition of melts thus formed</a:t>
            </a:r>
            <a:endParaRPr lang="en-US" sz="1600" smtClean="0"/>
          </a:p>
          <a:p>
            <a:pPr marL="363538" indent="17463" eaLnBrk="1" hangingPunct="1">
              <a:lnSpc>
                <a:spcPct val="80000"/>
              </a:lnSpc>
            </a:pPr>
            <a:endParaRPr lang="hr-HR" sz="1600" smtClean="0"/>
          </a:p>
          <a:p>
            <a:pPr marL="363538" indent="17463" eaLnBrk="1" hangingPunct="1">
              <a:lnSpc>
                <a:spcPct val="80000"/>
              </a:lnSpc>
            </a:pPr>
            <a:r>
              <a:rPr lang="hr-HR" sz="1600" smtClean="0"/>
              <a:t>To identify melt viscosity and fluidity parameters depending on their phase composition</a:t>
            </a:r>
            <a:endParaRPr lang="ru-RU" sz="1600" smtClean="0">
              <a:solidFill>
                <a:srgbClr val="0000FF"/>
              </a:solidFill>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Нижний колонтитул 5"/>
          <p:cNvSpPr>
            <a:spLocks noGrp="1"/>
          </p:cNvSpPr>
          <p:nvPr>
            <p:ph type="ftr" sz="quarter" idx="11"/>
          </p:nvPr>
        </p:nvSpPr>
        <p:spPr>
          <a:xfrm>
            <a:off x="1828800" y="6245225"/>
            <a:ext cx="5486400" cy="476250"/>
          </a:xfrm>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a:solidFill>
                  <a:srgbClr val="E692E4"/>
                </a:solidFill>
              </a:rPr>
              <a:t>17th CEG-SAM meeting, Madrid, Spain, March 29-31, 2010</a:t>
            </a:r>
          </a:p>
        </p:txBody>
      </p:sp>
      <p:sp>
        <p:nvSpPr>
          <p:cNvPr id="19" name="Номер слайда 6"/>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B14F07E-002A-42FB-9A66-3530169F4FF0}" type="slidenum">
              <a:rPr lang="ru-RU">
                <a:solidFill>
                  <a:srgbClr val="E692E4"/>
                </a:solidFill>
              </a:rPr>
              <a:pPr eaLnBrk="1" hangingPunct="1"/>
              <a:t>8</a:t>
            </a:fld>
            <a:endParaRPr lang="ru-RU">
              <a:solidFill>
                <a:srgbClr val="E692E4"/>
              </a:solidFill>
            </a:endParaRPr>
          </a:p>
        </p:txBody>
      </p:sp>
      <p:sp>
        <p:nvSpPr>
          <p:cNvPr id="168962" name="Rectangle 2"/>
          <p:cNvSpPr>
            <a:spLocks noGrp="1" noRot="1" noChangeArrowheads="1"/>
          </p:cNvSpPr>
          <p:nvPr>
            <p:ph type="title"/>
          </p:nvPr>
        </p:nvSpPr>
        <p:spPr/>
        <p:txBody>
          <a:bodyPr/>
          <a:lstStyle/>
          <a:p>
            <a:pPr eaLnBrk="1" hangingPunct="1">
              <a:defRPr/>
            </a:pPr>
            <a:r>
              <a:rPr lang="en-US" sz="2400" smtClean="0">
                <a:solidFill>
                  <a:schemeClr val="hlink"/>
                </a:solidFill>
              </a:rPr>
              <a:t>Work Schedule of the Project Proposal</a:t>
            </a:r>
            <a:r>
              <a:rPr lang="ru-RU" smtClean="0"/>
              <a:t> </a:t>
            </a:r>
          </a:p>
        </p:txBody>
      </p:sp>
      <p:sp>
        <p:nvSpPr>
          <p:cNvPr id="168963" name="Rectangle 3"/>
          <p:cNvSpPr>
            <a:spLocks noGrp="1" noRot="1" noChangeArrowheads="1"/>
          </p:cNvSpPr>
          <p:nvPr>
            <p:ph type="body" sz="half" idx="1"/>
          </p:nvPr>
        </p:nvSpPr>
        <p:spPr>
          <a:xfrm>
            <a:off x="301625" y="1371600"/>
            <a:ext cx="8385175" cy="1066800"/>
          </a:xfrm>
        </p:spPr>
        <p:txBody>
          <a:bodyPr/>
          <a:lstStyle/>
          <a:p>
            <a:pPr marL="363538" indent="17463" algn="just" eaLnBrk="1" hangingPunct="1">
              <a:buFont typeface="Wingdings" pitchFamily="2" charset="2"/>
              <a:buNone/>
            </a:pPr>
            <a:r>
              <a:rPr lang="ru-RU" sz="1000" smtClean="0"/>
              <a:t>	</a:t>
            </a:r>
          </a:p>
          <a:p>
            <a:pPr marL="363538" indent="17463" algn="just" eaLnBrk="1" hangingPunct="1">
              <a:buFont typeface="Wingdings" pitchFamily="2" charset="2"/>
              <a:buNone/>
            </a:pPr>
            <a:r>
              <a:rPr lang="en-US" sz="1800" smtClean="0">
                <a:solidFill>
                  <a:schemeClr val="hlink"/>
                </a:solidFill>
              </a:rPr>
              <a:t>Stage 1</a:t>
            </a:r>
            <a:r>
              <a:rPr lang="en-US" sz="1800" smtClean="0"/>
              <a:t> Analyze literature data on interaction of materials in the core during severe accidents with core meltdown. Prepare categorized materials for conducting experiments </a:t>
            </a:r>
            <a:r>
              <a:rPr lang="en-US" sz="1800" smtClean="0">
                <a:solidFill>
                  <a:schemeClr val="hlink"/>
                </a:solidFill>
              </a:rPr>
              <a:t>(</a:t>
            </a:r>
            <a:r>
              <a:rPr lang="en-US" sz="1800" i="1" smtClean="0">
                <a:solidFill>
                  <a:schemeClr val="hlink"/>
                </a:solidFill>
              </a:rPr>
              <a:t>1-2 QUATERS</a:t>
            </a:r>
            <a:r>
              <a:rPr lang="en-US" sz="1800" smtClean="0">
                <a:solidFill>
                  <a:schemeClr val="hlink"/>
                </a:solidFill>
              </a:rPr>
              <a:t>):</a:t>
            </a:r>
            <a:endParaRPr lang="hr-HR" sz="1400" smtClean="0">
              <a:solidFill>
                <a:schemeClr val="hlink"/>
              </a:solidFill>
            </a:endParaRPr>
          </a:p>
        </p:txBody>
      </p:sp>
      <p:graphicFrame>
        <p:nvGraphicFramePr>
          <p:cNvPr id="168997" name="Group 37"/>
          <p:cNvGraphicFramePr>
            <a:graphicFrameLocks noGrp="1"/>
          </p:cNvGraphicFramePr>
          <p:nvPr>
            <p:ph sz="half" idx="2"/>
          </p:nvPr>
        </p:nvGraphicFramePr>
        <p:xfrm>
          <a:off x="762000" y="2819400"/>
          <a:ext cx="7848600" cy="2682876"/>
        </p:xfrm>
        <a:graphic>
          <a:graphicData uri="http://schemas.openxmlformats.org/drawingml/2006/table">
            <a:tbl>
              <a:tblPr/>
              <a:tblGrid>
                <a:gridCol w="6400800"/>
                <a:gridCol w="1447800"/>
              </a:tblGrid>
              <a:tr h="9144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1.1 Analyze literature data on interaction of materials in the core during severe accidents with core meltdown</a:t>
                      </a:r>
                      <a:endParaRPr kumimoji="0" lang="ru-RU"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1" u="none" strike="noStrike" cap="none" normalizeH="0" baseline="0" smtClean="0">
                          <a:ln>
                            <a:noFill/>
                          </a:ln>
                          <a:solidFill>
                            <a:schemeClr val="hlink"/>
                          </a:solidFill>
                          <a:effectLst>
                            <a:outerShdw blurRad="38100" dist="38100" dir="2700000" algn="tl">
                              <a:srgbClr val="000000"/>
                            </a:outerShdw>
                          </a:effectLst>
                          <a:latin typeface="Arial" charset="0"/>
                        </a:rPr>
                        <a:t>1 QUATER</a:t>
                      </a:r>
                      <a:endParaRPr kumimoji="0" lang="ru-RU" sz="1600" b="0" i="1" u="none" strike="noStrike" cap="none" normalizeH="0" baseline="0" smtClean="0">
                        <a:ln>
                          <a:noFill/>
                        </a:ln>
                        <a:solidFill>
                          <a:schemeClr val="hlink"/>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84238">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1.2 Identify the ratio of structural, fuel and neutron-absorbing materials in the core</a:t>
                      </a:r>
                      <a:endParaRPr kumimoji="0" lang="ru-RU"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1" u="none" strike="noStrike" cap="none" normalizeH="0" baseline="0" smtClean="0">
                          <a:ln>
                            <a:noFill/>
                          </a:ln>
                          <a:solidFill>
                            <a:schemeClr val="hlink"/>
                          </a:solidFill>
                          <a:effectLst>
                            <a:outerShdw blurRad="38100" dist="38100" dir="2700000" algn="tl">
                              <a:srgbClr val="000000"/>
                            </a:outerShdw>
                          </a:effectLst>
                          <a:latin typeface="Arial" charset="0"/>
                        </a:rPr>
                        <a:t>1 QUATER</a:t>
                      </a:r>
                      <a:endParaRPr kumimoji="0" lang="ru-RU" sz="1600" b="0" i="1" u="none" strike="noStrike" cap="none" normalizeH="0" baseline="0" smtClean="0">
                        <a:ln>
                          <a:noFill/>
                        </a:ln>
                        <a:solidFill>
                          <a:schemeClr val="hlink"/>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84238">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1.3 Prepare categorized materials for conducting experiments</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 </a:t>
                      </a:r>
                      <a:endParaRPr kumimoji="0" lang="ru-RU"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1" u="none" strike="noStrike" cap="none" normalizeH="0" baseline="0" smtClean="0">
                          <a:ln>
                            <a:noFill/>
                          </a:ln>
                          <a:solidFill>
                            <a:schemeClr val="hlink"/>
                          </a:solidFill>
                          <a:effectLst>
                            <a:outerShdw blurRad="38100" dist="38100" dir="2700000" algn="tl">
                              <a:srgbClr val="000000"/>
                            </a:outerShdw>
                          </a:effectLst>
                          <a:latin typeface="Arial" charset="0"/>
                        </a:rPr>
                        <a:t>2 QUATER</a:t>
                      </a:r>
                      <a:endParaRPr kumimoji="0" lang="ru-RU" sz="1600" b="0" i="0" u="none" strike="noStrike" cap="none" normalizeH="0" baseline="0" smtClean="0">
                        <a:ln>
                          <a:noFill/>
                        </a:ln>
                        <a:solidFill>
                          <a:schemeClr val="hlink"/>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Нижний колонтитул 5"/>
          <p:cNvSpPr>
            <a:spLocks noGrp="1"/>
          </p:cNvSpPr>
          <p:nvPr>
            <p:ph type="ftr" sz="quarter" idx="11"/>
          </p:nvPr>
        </p:nvSpPr>
        <p:spPr>
          <a:xfrm>
            <a:off x="1828800" y="6245225"/>
            <a:ext cx="5486400" cy="476250"/>
          </a:xfrm>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a:solidFill>
                  <a:srgbClr val="E692E4"/>
                </a:solidFill>
              </a:rPr>
              <a:t>17th CEG-SAM meeting, Madrid, Spain, March 29-31, 2010</a:t>
            </a:r>
          </a:p>
        </p:txBody>
      </p:sp>
      <p:sp>
        <p:nvSpPr>
          <p:cNvPr id="28" name="Номер слайда 6"/>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6F9C97B-ADD3-4765-9EC9-C1A2323FC46A}" type="slidenum">
              <a:rPr lang="ru-RU">
                <a:solidFill>
                  <a:srgbClr val="E692E4"/>
                </a:solidFill>
              </a:rPr>
              <a:pPr eaLnBrk="1" hangingPunct="1"/>
              <a:t>9</a:t>
            </a:fld>
            <a:endParaRPr lang="ru-RU">
              <a:solidFill>
                <a:srgbClr val="E692E4"/>
              </a:solidFill>
            </a:endParaRPr>
          </a:p>
        </p:txBody>
      </p:sp>
      <p:sp>
        <p:nvSpPr>
          <p:cNvPr id="172034" name="Rectangle 2"/>
          <p:cNvSpPr>
            <a:spLocks noGrp="1" noRot="1" noChangeArrowheads="1"/>
          </p:cNvSpPr>
          <p:nvPr>
            <p:ph type="title"/>
          </p:nvPr>
        </p:nvSpPr>
        <p:spPr/>
        <p:txBody>
          <a:bodyPr/>
          <a:lstStyle/>
          <a:p>
            <a:pPr eaLnBrk="1" hangingPunct="1">
              <a:defRPr/>
            </a:pPr>
            <a:r>
              <a:rPr lang="en-US" sz="2400" smtClean="0">
                <a:solidFill>
                  <a:schemeClr val="hlink"/>
                </a:solidFill>
              </a:rPr>
              <a:t>Work Schedule of the Project Proposal (2)</a:t>
            </a:r>
            <a:r>
              <a:rPr lang="ru-RU" smtClean="0"/>
              <a:t> </a:t>
            </a:r>
          </a:p>
        </p:txBody>
      </p:sp>
      <p:sp>
        <p:nvSpPr>
          <p:cNvPr id="172035" name="Rectangle 3"/>
          <p:cNvSpPr>
            <a:spLocks noGrp="1" noRot="1" noChangeArrowheads="1"/>
          </p:cNvSpPr>
          <p:nvPr>
            <p:ph type="body" sz="half" idx="1"/>
          </p:nvPr>
        </p:nvSpPr>
        <p:spPr>
          <a:xfrm>
            <a:off x="304800" y="1295400"/>
            <a:ext cx="8385175" cy="1066800"/>
          </a:xfrm>
        </p:spPr>
        <p:txBody>
          <a:bodyPr/>
          <a:lstStyle/>
          <a:p>
            <a:pPr marL="363538" indent="17463" algn="just" eaLnBrk="1" hangingPunct="1">
              <a:buFont typeface="Wingdings" pitchFamily="2" charset="2"/>
              <a:buNone/>
            </a:pPr>
            <a:r>
              <a:rPr lang="en-US" sz="1800" smtClean="0">
                <a:solidFill>
                  <a:schemeClr val="hlink"/>
                </a:solidFill>
              </a:rPr>
              <a:t>Stage 2</a:t>
            </a:r>
            <a:r>
              <a:rPr lang="en-US" sz="1800" smtClean="0"/>
              <a:t> Prepare model items from the researched structural elements. Obtain data on temperature parameters of the beginning of melt formation. Identify structural and phase composition of the mix </a:t>
            </a:r>
            <a:r>
              <a:rPr lang="en-US" sz="1800" smtClean="0">
                <a:solidFill>
                  <a:schemeClr val="hlink"/>
                </a:solidFill>
              </a:rPr>
              <a:t>(</a:t>
            </a:r>
            <a:r>
              <a:rPr lang="en-US" sz="1800" i="1" smtClean="0">
                <a:solidFill>
                  <a:schemeClr val="hlink"/>
                </a:solidFill>
              </a:rPr>
              <a:t>1-6 QUATERS</a:t>
            </a:r>
            <a:r>
              <a:rPr lang="en-US" sz="1800" smtClean="0">
                <a:solidFill>
                  <a:schemeClr val="hlink"/>
                </a:solidFill>
              </a:rPr>
              <a:t>)</a:t>
            </a:r>
            <a:r>
              <a:rPr lang="en-US" sz="1800" smtClean="0"/>
              <a:t>:</a:t>
            </a:r>
          </a:p>
        </p:txBody>
      </p:sp>
      <p:graphicFrame>
        <p:nvGraphicFramePr>
          <p:cNvPr id="10270" name="Group 30"/>
          <p:cNvGraphicFramePr>
            <a:graphicFrameLocks noGrp="1"/>
          </p:cNvGraphicFramePr>
          <p:nvPr>
            <p:ph sz="half" idx="2"/>
          </p:nvPr>
        </p:nvGraphicFramePr>
        <p:xfrm>
          <a:off x="685800" y="2470150"/>
          <a:ext cx="7848600" cy="3625850"/>
        </p:xfrm>
        <a:graphic>
          <a:graphicData uri="http://schemas.openxmlformats.org/drawingml/2006/table">
            <a:tbl>
              <a:tblPr/>
              <a:tblGrid>
                <a:gridCol w="6172200"/>
                <a:gridCol w="1676400"/>
              </a:tblGrid>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2.1 Prepare model items from the researched structural elements</a:t>
                      </a:r>
                      <a:endParaRPr kumimoji="0" lang="hr-HR" sz="1600" b="0" i="0" u="none" strike="noStrike" cap="none" normalizeH="0" baseline="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1" u="none" strike="noStrike" cap="none" normalizeH="0" baseline="0" smtClean="0">
                          <a:ln>
                            <a:noFill/>
                          </a:ln>
                          <a:solidFill>
                            <a:schemeClr val="hlink"/>
                          </a:solidFill>
                          <a:effectLst>
                            <a:outerShdw blurRad="38100" dist="38100" dir="2700000" algn="tl">
                              <a:srgbClr val="000000"/>
                            </a:outerShdw>
                          </a:effectLst>
                          <a:latin typeface="Arial" charset="0"/>
                        </a:rPr>
                        <a:t>1-2</a:t>
                      </a:r>
                      <a:r>
                        <a:rPr kumimoji="0" lang="en-US" sz="1600" b="0" i="1" u="none" strike="noStrike" cap="none" normalizeH="0" baseline="0" smtClean="0">
                          <a:ln>
                            <a:noFill/>
                          </a:ln>
                          <a:solidFill>
                            <a:schemeClr val="hlink"/>
                          </a:solidFill>
                          <a:effectLst/>
                          <a:latin typeface="Arial" charset="0"/>
                        </a:rPr>
                        <a:t> </a:t>
                      </a:r>
                      <a:r>
                        <a:rPr kumimoji="0" lang="en-US" sz="1600" b="0" i="1" u="none" strike="noStrike" cap="none" normalizeH="0" baseline="0" smtClean="0">
                          <a:ln>
                            <a:noFill/>
                          </a:ln>
                          <a:solidFill>
                            <a:schemeClr val="hlink"/>
                          </a:solidFill>
                          <a:effectLst>
                            <a:outerShdw blurRad="38100" dist="38100" dir="2700000" algn="tl">
                              <a:srgbClr val="000000"/>
                            </a:outerShdw>
                          </a:effectLst>
                          <a:latin typeface="Arial" charset="0"/>
                        </a:rPr>
                        <a:t>QUATERS</a:t>
                      </a:r>
                      <a:endParaRPr kumimoji="0" lang="ru-RU" sz="1600" b="0" i="1" u="none" strike="noStrike" cap="none" normalizeH="0" baseline="0" smtClean="0">
                        <a:ln>
                          <a:noFill/>
                        </a:ln>
                        <a:solidFill>
                          <a:schemeClr val="hlink"/>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642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2.2 Upgrade and prepare process facilities and equipment for experiments on melting of core materials and structures</a:t>
                      </a:r>
                      <a:endParaRPr kumimoji="0" lang="ru-RU" sz="1600" b="0" i="0" u="none" strike="noStrike" cap="none" normalizeH="0" baseline="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1" u="none" strike="noStrike" cap="none" normalizeH="0" baseline="0" smtClean="0">
                          <a:ln>
                            <a:noFill/>
                          </a:ln>
                          <a:solidFill>
                            <a:schemeClr val="hlink"/>
                          </a:solidFill>
                          <a:effectLst>
                            <a:outerShdw blurRad="38100" dist="38100" dir="2700000" algn="tl">
                              <a:srgbClr val="000000"/>
                            </a:outerShdw>
                          </a:effectLst>
                          <a:latin typeface="Arial" charset="0"/>
                        </a:rPr>
                        <a:t>1-2 QUATERS</a:t>
                      </a:r>
                      <a:endParaRPr kumimoji="0" lang="ru-RU" sz="1600" b="0" i="1" u="none" strike="noStrike" cap="none" normalizeH="0" baseline="0" smtClean="0">
                        <a:ln>
                          <a:noFill/>
                        </a:ln>
                        <a:solidFill>
                          <a:schemeClr val="hlink"/>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752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2.3 </a:t>
                      </a:r>
                      <a:r>
                        <a:rPr kumimoji="0" lang="en-US" sz="1600" b="0" i="0" u="none" strike="noStrike" cap="none" normalizeH="0" baseline="0" smtClean="0">
                          <a:ln>
                            <a:noFill/>
                          </a:ln>
                          <a:solidFill>
                            <a:schemeClr val="tx1"/>
                          </a:solidFill>
                          <a:effectLst/>
                          <a:latin typeface="Arial" charset="0"/>
                        </a:rPr>
                        <a:t>Adapt the existing experiment methodologies to the research objectives </a:t>
                      </a:r>
                      <a:endParaRPr kumimoji="0" lang="ru-RU"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1" u="none" strike="noStrike" cap="none" normalizeH="0" baseline="0" smtClean="0">
                          <a:ln>
                            <a:noFill/>
                          </a:ln>
                          <a:solidFill>
                            <a:schemeClr val="hlink"/>
                          </a:solidFill>
                          <a:effectLst>
                            <a:outerShdw blurRad="38100" dist="38100" dir="2700000" algn="tl">
                              <a:srgbClr val="000000"/>
                            </a:outerShdw>
                          </a:effectLst>
                          <a:latin typeface="Arial" charset="0"/>
                        </a:rPr>
                        <a:t>1-2 QUATERS</a:t>
                      </a:r>
                      <a:endParaRPr kumimoji="0" lang="ru-RU" sz="1600" b="0" i="1" u="none" strike="noStrike" cap="none" normalizeH="0" baseline="0" smtClean="0">
                        <a:ln>
                          <a:noFill/>
                        </a:ln>
                        <a:solidFill>
                          <a:schemeClr val="hlink"/>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642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2.4 </a:t>
                      </a:r>
                      <a:r>
                        <a:rPr kumimoji="0" lang="en-US" sz="1600" b="0" i="0" u="none" strike="noStrike" cap="none" normalizeH="0" baseline="0" smtClean="0">
                          <a:ln>
                            <a:noFill/>
                          </a:ln>
                          <a:solidFill>
                            <a:schemeClr val="tx1"/>
                          </a:solidFill>
                          <a:effectLst/>
                          <a:latin typeface="Arial" charset="0"/>
                        </a:rPr>
                        <a:t>Elaborate methodologies to study structure and composition of power reactors' core materials before and after their interaction (in solid state and after melting)</a:t>
                      </a:r>
                      <a:endParaRPr kumimoji="0" lang="ru-RU"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1" u="none" strike="noStrike" cap="none" normalizeH="0" baseline="0" smtClean="0">
                          <a:ln>
                            <a:noFill/>
                          </a:ln>
                          <a:solidFill>
                            <a:schemeClr val="hlink"/>
                          </a:solidFill>
                          <a:effectLst>
                            <a:outerShdw blurRad="38100" dist="38100" dir="2700000" algn="tl">
                              <a:srgbClr val="000000"/>
                            </a:outerShdw>
                          </a:effectLst>
                          <a:latin typeface="Arial" charset="0"/>
                        </a:rPr>
                        <a:t>1-2 QUATERS</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1600" b="0" i="1" u="none" strike="noStrike" cap="none" normalizeH="0" baseline="0" smtClean="0">
                        <a:ln>
                          <a:noFill/>
                        </a:ln>
                        <a:solidFill>
                          <a:schemeClr val="hlink"/>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2.5 </a:t>
                      </a:r>
                      <a:r>
                        <a:rPr kumimoji="0" lang="hr-HR" sz="1600" b="0" i="0" u="none" strike="noStrike" cap="none" normalizeH="0" baseline="0" smtClean="0">
                          <a:ln>
                            <a:noFill/>
                          </a:ln>
                          <a:solidFill>
                            <a:schemeClr val="tx1"/>
                          </a:solidFill>
                          <a:effectLst/>
                          <a:latin typeface="Arial" charset="0"/>
                        </a:rPr>
                        <a:t>Experimentally determine the melting temperature of the material mix Ch18N10T+Dy</a:t>
                      </a:r>
                      <a:r>
                        <a:rPr kumimoji="0" lang="hr-HR" sz="1600" b="0" i="0" u="none" strike="noStrike" cap="none" normalizeH="0" baseline="-25000" smtClean="0">
                          <a:ln>
                            <a:noFill/>
                          </a:ln>
                          <a:solidFill>
                            <a:schemeClr val="tx1"/>
                          </a:solidFill>
                          <a:effectLst/>
                          <a:latin typeface="Arial" charset="0"/>
                        </a:rPr>
                        <a:t>2</a:t>
                      </a:r>
                      <a:r>
                        <a:rPr kumimoji="0" lang="hr-HR" sz="1600" b="0" i="0" u="none" strike="noStrike" cap="none" normalizeH="0" baseline="0" smtClean="0">
                          <a:ln>
                            <a:noFill/>
                          </a:ln>
                          <a:solidFill>
                            <a:schemeClr val="tx1"/>
                          </a:solidFill>
                          <a:effectLst/>
                          <a:latin typeface="Arial" charset="0"/>
                        </a:rPr>
                        <a:t>TiO</a:t>
                      </a:r>
                      <a:r>
                        <a:rPr kumimoji="0" lang="hr-HR" sz="1600" b="0" i="0" u="none" strike="noStrike" cap="none" normalizeH="0" baseline="-25000" smtClean="0">
                          <a:ln>
                            <a:noFill/>
                          </a:ln>
                          <a:solidFill>
                            <a:schemeClr val="tx1"/>
                          </a:solidFill>
                          <a:effectLst/>
                          <a:latin typeface="Arial" charset="0"/>
                        </a:rPr>
                        <a:t>5</a:t>
                      </a:r>
                      <a:r>
                        <a:rPr kumimoji="0" lang="hr-HR" sz="1600" b="0" i="0" u="none" strike="noStrike" cap="none" normalizeH="0" baseline="0" smtClean="0">
                          <a:ln>
                            <a:noFill/>
                          </a:ln>
                          <a:solidFill>
                            <a:schemeClr val="tx1"/>
                          </a:solidFill>
                          <a:effectLst/>
                          <a:latin typeface="Arial" charset="0"/>
                        </a:rPr>
                        <a:t>; Ch18N10T+B</a:t>
                      </a:r>
                      <a:r>
                        <a:rPr kumimoji="0" lang="hr-HR" sz="1600" b="0" i="0" u="none" strike="noStrike" cap="none" normalizeH="0" baseline="-25000" smtClean="0">
                          <a:ln>
                            <a:noFill/>
                          </a:ln>
                          <a:solidFill>
                            <a:schemeClr val="tx1"/>
                          </a:solidFill>
                          <a:effectLst/>
                          <a:latin typeface="Arial" charset="0"/>
                        </a:rPr>
                        <a:t>4</a:t>
                      </a:r>
                      <a:r>
                        <a:rPr kumimoji="0" lang="hr-HR" sz="1600" b="0" i="0" u="none" strike="noStrike" cap="none" normalizeH="0" baseline="0" smtClean="0">
                          <a:ln>
                            <a:noFill/>
                          </a:ln>
                          <a:solidFill>
                            <a:schemeClr val="tx1"/>
                          </a:solidFill>
                          <a:effectLst/>
                          <a:latin typeface="Arial" charset="0"/>
                        </a:rPr>
                        <a:t>C+ Dy</a:t>
                      </a:r>
                      <a:r>
                        <a:rPr kumimoji="0" lang="hr-HR" sz="1600" b="0" i="0" u="none" strike="noStrike" cap="none" normalizeH="0" baseline="-25000" smtClean="0">
                          <a:ln>
                            <a:noFill/>
                          </a:ln>
                          <a:solidFill>
                            <a:schemeClr val="tx1"/>
                          </a:solidFill>
                          <a:effectLst/>
                          <a:latin typeface="Arial" charset="0"/>
                        </a:rPr>
                        <a:t>2</a:t>
                      </a:r>
                      <a:r>
                        <a:rPr kumimoji="0" lang="hr-HR" sz="1600" b="0" i="0" u="none" strike="noStrike" cap="none" normalizeH="0" baseline="0" smtClean="0">
                          <a:ln>
                            <a:noFill/>
                          </a:ln>
                          <a:solidFill>
                            <a:schemeClr val="tx1"/>
                          </a:solidFill>
                          <a:effectLst/>
                          <a:latin typeface="Arial" charset="0"/>
                        </a:rPr>
                        <a:t>TiO</a:t>
                      </a:r>
                      <a:r>
                        <a:rPr kumimoji="0" lang="hr-HR" sz="1600" b="0" i="0" u="none" strike="noStrike" cap="none" normalizeH="0" baseline="-25000" smtClean="0">
                          <a:ln>
                            <a:noFill/>
                          </a:ln>
                          <a:solidFill>
                            <a:schemeClr val="tx1"/>
                          </a:solidFill>
                          <a:effectLst/>
                          <a:latin typeface="Arial" charset="0"/>
                        </a:rPr>
                        <a:t>5</a:t>
                      </a:r>
                      <a:r>
                        <a:rPr kumimoji="0" lang="hr-HR" sz="1600" b="0" i="0" u="none" strike="noStrike" cap="none" normalizeH="0" baseline="0" smtClean="0">
                          <a:ln>
                            <a:noFill/>
                          </a:ln>
                          <a:solidFill>
                            <a:schemeClr val="tx1"/>
                          </a:solidFill>
                          <a:effectLst/>
                          <a:latin typeface="Arial" charset="0"/>
                        </a:rPr>
                        <a:t>; Zr+Hf+B</a:t>
                      </a:r>
                      <a:r>
                        <a:rPr kumimoji="0" lang="hr-HR" sz="1600" b="0" i="0" u="none" strike="noStrike" cap="none" normalizeH="0" baseline="-25000" smtClean="0">
                          <a:ln>
                            <a:noFill/>
                          </a:ln>
                          <a:solidFill>
                            <a:schemeClr val="tx1"/>
                          </a:solidFill>
                          <a:effectLst/>
                          <a:latin typeface="Arial" charset="0"/>
                        </a:rPr>
                        <a:t>4</a:t>
                      </a:r>
                      <a:r>
                        <a:rPr kumimoji="0" lang="hr-HR" sz="1600" b="0" i="0" u="none" strike="noStrike" cap="none" normalizeH="0" baseline="0" smtClean="0">
                          <a:ln>
                            <a:noFill/>
                          </a:ln>
                          <a:solidFill>
                            <a:schemeClr val="tx1"/>
                          </a:solidFill>
                          <a:effectLst/>
                          <a:latin typeface="Arial" charset="0"/>
                        </a:rPr>
                        <a:t>C; UO</a:t>
                      </a:r>
                      <a:r>
                        <a:rPr kumimoji="0" lang="hr-HR" sz="1600" b="0" i="0" u="none" strike="noStrike" cap="none" normalizeH="0" baseline="-25000" smtClean="0">
                          <a:ln>
                            <a:noFill/>
                          </a:ln>
                          <a:solidFill>
                            <a:schemeClr val="tx1"/>
                          </a:solidFill>
                          <a:effectLst/>
                          <a:latin typeface="Arial" charset="0"/>
                        </a:rPr>
                        <a:t>2</a:t>
                      </a:r>
                      <a:r>
                        <a:rPr kumimoji="0" lang="hr-HR" sz="1600" b="0" i="0" u="none" strike="noStrike" cap="none" normalizeH="0" baseline="0" smtClean="0">
                          <a:ln>
                            <a:noFill/>
                          </a:ln>
                          <a:solidFill>
                            <a:schemeClr val="tx1"/>
                          </a:solidFill>
                          <a:effectLst/>
                          <a:latin typeface="Arial" charset="0"/>
                        </a:rPr>
                        <a:t>+Gd</a:t>
                      </a:r>
                      <a:r>
                        <a:rPr kumimoji="0" lang="hr-HR" sz="1600" b="0" i="0" u="none" strike="noStrike" cap="none" normalizeH="0" baseline="-25000" smtClean="0">
                          <a:ln>
                            <a:noFill/>
                          </a:ln>
                          <a:solidFill>
                            <a:schemeClr val="tx1"/>
                          </a:solidFill>
                          <a:effectLst/>
                          <a:latin typeface="Arial" charset="0"/>
                        </a:rPr>
                        <a:t>2</a:t>
                      </a:r>
                      <a:r>
                        <a:rPr kumimoji="0" lang="hr-HR" sz="1600" b="0" i="0" u="none" strike="noStrike" cap="none" normalizeH="0" baseline="0" smtClean="0">
                          <a:ln>
                            <a:noFill/>
                          </a:ln>
                          <a:solidFill>
                            <a:schemeClr val="tx1"/>
                          </a:solidFill>
                          <a:effectLst/>
                          <a:latin typeface="Arial" charset="0"/>
                        </a:rPr>
                        <a:t>O</a:t>
                      </a:r>
                      <a:r>
                        <a:rPr kumimoji="0" lang="hr-HR" sz="1600" b="0" i="0" u="none" strike="noStrike" cap="none" normalizeH="0" baseline="-25000" smtClean="0">
                          <a:ln>
                            <a:noFill/>
                          </a:ln>
                          <a:solidFill>
                            <a:schemeClr val="tx1"/>
                          </a:solidFill>
                          <a:effectLst/>
                          <a:latin typeface="Arial" charset="0"/>
                        </a:rPr>
                        <a:t>3</a:t>
                      </a:r>
                      <a:r>
                        <a:rPr kumimoji="0" lang="hr-HR" sz="1600" b="0" i="0" u="none" strike="noStrike" cap="none" normalizeH="0" baseline="0" smtClean="0">
                          <a:ln>
                            <a:noFill/>
                          </a:ln>
                          <a:solidFill>
                            <a:schemeClr val="tx1"/>
                          </a:solidFill>
                          <a:effectLst/>
                          <a:latin typeface="Arial" charset="0"/>
                        </a:rPr>
                        <a:t>+Zr</a:t>
                      </a:r>
                      <a:endParaRPr kumimoji="0" lang="ru-RU"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1" u="none" strike="noStrike" cap="none" normalizeH="0" baseline="0" smtClean="0">
                          <a:ln>
                            <a:noFill/>
                          </a:ln>
                          <a:solidFill>
                            <a:schemeClr val="hlink"/>
                          </a:solidFill>
                          <a:effectLst>
                            <a:outerShdw blurRad="38100" dist="38100" dir="2700000" algn="tl">
                              <a:srgbClr val="000000"/>
                            </a:outerShdw>
                          </a:effectLst>
                          <a:latin typeface="Arial" charset="0"/>
                        </a:rPr>
                        <a:t>3-6 QUATERS</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1600" b="0" i="1" u="none" strike="noStrike" cap="none" normalizeH="0" baseline="0" smtClean="0">
                        <a:ln>
                          <a:noFill/>
                        </a:ln>
                        <a:solidFill>
                          <a:schemeClr val="hlink"/>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2.6 </a:t>
                      </a:r>
                      <a:r>
                        <a:rPr kumimoji="0" lang="en-US" sz="1600" b="0" i="0" u="none" strike="noStrike" cap="none" normalizeH="0" baseline="0" smtClean="0">
                          <a:ln>
                            <a:noFill/>
                          </a:ln>
                          <a:solidFill>
                            <a:schemeClr val="tx1"/>
                          </a:solidFill>
                          <a:effectLst/>
                          <a:latin typeface="Arial" charset="0"/>
                        </a:rPr>
                        <a:t>Identify structural and phase composition of the mix</a:t>
                      </a:r>
                      <a:endParaRPr kumimoji="0" lang="ru-RU"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1" u="none" strike="noStrike" cap="none" normalizeH="0" baseline="0" smtClean="0">
                          <a:ln>
                            <a:noFill/>
                          </a:ln>
                          <a:solidFill>
                            <a:schemeClr val="hlink"/>
                          </a:solidFill>
                          <a:effectLst>
                            <a:outerShdw blurRad="38100" dist="38100" dir="2700000" algn="tl">
                              <a:srgbClr val="000000"/>
                            </a:outerShdw>
                          </a:effectLst>
                          <a:latin typeface="Arial" charset="0"/>
                        </a:rPr>
                        <a:t>3-6 QUATERS</a:t>
                      </a:r>
                      <a:endParaRPr kumimoji="0" lang="ru-RU" sz="1600" b="0" i="1"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theme/theme1.xml><?xml version="1.0" encoding="utf-8"?>
<a:theme xmlns:a="http://schemas.openxmlformats.org/drawingml/2006/main" name="Облака">
  <a:themeElements>
    <a:clrScheme name="Облака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Облака">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блака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Облака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Облака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Облака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Облака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Облака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Облака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Облака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Облака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Clouds</Template>
  <TotalTime>0</TotalTime>
  <Words>763</Words>
  <Application>Microsoft Office PowerPoint</Application>
  <PresentationFormat>Bildschirmpräsentation (4:3)</PresentationFormat>
  <Paragraphs>196</Paragraphs>
  <Slides>16</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16</vt:i4>
      </vt:variant>
    </vt:vector>
  </HeadingPairs>
  <TitlesOfParts>
    <vt:vector size="20" baseType="lpstr">
      <vt:lpstr>Arial</vt:lpstr>
      <vt:lpstr>Wingdings</vt:lpstr>
      <vt:lpstr>Times New Roman</vt:lpstr>
      <vt:lpstr>Облака</vt:lpstr>
      <vt:lpstr>Status of the STCU project proposal #5243 on “Interaction studies of improved VVER structural materials at severe accident conditions” </vt:lpstr>
      <vt:lpstr>General information on Project Proposal</vt:lpstr>
      <vt:lpstr>General information on Project Proposal (2)</vt:lpstr>
      <vt:lpstr>Status of the Project Proposal: </vt:lpstr>
      <vt:lpstr>Objective of the Project Proposal </vt:lpstr>
      <vt:lpstr>The main tasks of the Project Proposal  </vt:lpstr>
      <vt:lpstr>The main tasks of the Project Proposal (2) </vt:lpstr>
      <vt:lpstr>Work Schedule of the Project Proposal </vt:lpstr>
      <vt:lpstr>Work Schedule of the Project Proposal (2) </vt:lpstr>
      <vt:lpstr>Work Schedule of the Project Proposal (3) </vt:lpstr>
      <vt:lpstr>Work Schedule of the Project Proposal (4) </vt:lpstr>
      <vt:lpstr>Expected Results</vt:lpstr>
      <vt:lpstr>Technical Methodology</vt:lpstr>
      <vt:lpstr>Conclusions</vt:lpstr>
      <vt:lpstr>Acknowledgments</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Peters, Ursula (IAM)</dc:creator>
  <cp:lastModifiedBy>Peters, Ursula</cp:lastModifiedBy>
  <cp:revision>111</cp:revision>
  <cp:lastPrinted>1601-01-01T00:00:00Z</cp:lastPrinted>
  <dcterms:created xsi:type="dcterms:W3CDTF">1601-01-01T00:00:00Z</dcterms:created>
  <dcterms:modified xsi:type="dcterms:W3CDTF">2012-10-12T13:14:58Z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Description0">
    <vt:lpwstr>project proposal #5243 “Interaction studies of improved VVER structural materials at severe accident conditions”.</vt:lpwstr>
  </property>
</Properties>
</file>