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6" r:id="rId2"/>
    <p:sldId id="307" r:id="rId3"/>
    <p:sldId id="308" r:id="rId4"/>
    <p:sldId id="309" r:id="rId5"/>
    <p:sldId id="310" r:id="rId6"/>
    <p:sldId id="329" r:id="rId7"/>
    <p:sldId id="338" r:id="rId8"/>
    <p:sldId id="311" r:id="rId9"/>
    <p:sldId id="330" r:id="rId10"/>
    <p:sldId id="331" r:id="rId11"/>
    <p:sldId id="337" r:id="rId12"/>
    <p:sldId id="318" r:id="rId13"/>
    <p:sldId id="321" r:id="rId14"/>
    <p:sldId id="314" r:id="rId15"/>
    <p:sldId id="332" r:id="rId16"/>
    <p:sldId id="333" r:id="rId17"/>
    <p:sldId id="334" r:id="rId18"/>
    <p:sldId id="335" r:id="rId19"/>
    <p:sldId id="328" r:id="rId20"/>
    <p:sldId id="316" r:id="rId21"/>
  </p:sldIdLst>
  <p:sldSz cx="9144000" cy="6858000" type="screen4x3"/>
  <p:notesSz cx="6797675" cy="9856788"/>
  <p:custDataLst>
    <p:tags r:id="rId24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428A"/>
    <a:srgbClr val="FF6600"/>
    <a:srgbClr val="DDDDDD"/>
    <a:srgbClr val="828282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6261" autoAdjust="0"/>
    <p:restoredTop sz="95310" autoAdjust="0"/>
  </p:normalViewPr>
  <p:slideViewPr>
    <p:cSldViewPr snapToObjects="1">
      <p:cViewPr>
        <p:scale>
          <a:sx n="96" d="100"/>
          <a:sy n="96" d="100"/>
        </p:scale>
        <p:origin x="-1651" y="-2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3" d="100"/>
          <a:sy n="73" d="100"/>
        </p:scale>
        <p:origin x="-1590" y="-114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5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63075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F2BFF0-1018-44D6-8D7F-C0FD33ED56A7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32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fr-FR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681538"/>
            <a:ext cx="4981575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3075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fr-F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63075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57820FAB-CB88-4AEF-8953-591AE2F3499A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658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FB7D5-3B06-4DBF-B90D-157915B9BBE0}" type="slidenum">
              <a:rPr lang="fr-FR"/>
              <a:pPr/>
              <a:t>1</a:t>
            </a:fld>
            <a:endParaRPr lang="fr-FR"/>
          </a:p>
        </p:txBody>
      </p:sp>
      <p:sp>
        <p:nvSpPr>
          <p:cNvPr id="200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681538"/>
            <a:ext cx="4984750" cy="4435475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0925" y="773113"/>
            <a:ext cx="3984625" cy="1143000"/>
          </a:xfrm>
        </p:spPr>
        <p:txBody>
          <a:bodyPr/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43463" y="2370138"/>
            <a:ext cx="4002087" cy="1752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chemeClr val="hlink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pic>
        <p:nvPicPr>
          <p:cNvPr id="3092" name="Picture 20" descr="Image4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P:\MES DOCUMENTS\0. ILLUSTRATIONS\LOGOS\Logos EDF - juin 09\EDF_signature-EN_2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54700"/>
            <a:ext cx="16764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9784E7-8369-4760-A976-6AF389BE3808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42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8775" y="215900"/>
            <a:ext cx="2130425" cy="5784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12738" y="215900"/>
            <a:ext cx="6243637" cy="5784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92C1EE-1902-4576-B142-2B39A04BB291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42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DD911-C443-4F62-9902-48DABCC1AFF8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72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B6C03D-6645-4E7B-BA5D-DBFCCF37B2BD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71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0" y="1474788"/>
            <a:ext cx="41259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0113" y="1474788"/>
            <a:ext cx="41275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939B1E-404F-4D82-9821-B36039148B36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30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81C17B-6F7C-4BBE-8098-143B192379F5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94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F6D9FB-6180-4798-A027-F52B052155F3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69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9128F7-51F0-4986-A7DB-10951EF370E0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19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0A9907-155E-4CF5-B9C8-07652BBC99EF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0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8C336F-4BAC-4407-8AFB-3A86D6B98421}" type="slidenum">
              <a:rPr lang="fr-FR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82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215900"/>
            <a:ext cx="8526462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474788"/>
            <a:ext cx="84058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56550" y="6453188"/>
            <a:ext cx="287338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0" i="1">
                <a:solidFill>
                  <a:schemeClr val="accent1"/>
                </a:solidFill>
              </a:defRPr>
            </a:lvl1pPr>
          </a:lstStyle>
          <a:p>
            <a:fld id="{44CF66BB-9EC6-4537-9D1E-2B8FEC802E1C}" type="slidenum">
              <a:rPr lang="fr-FR"/>
              <a:pPr/>
              <a:t>‹Nr.›</a:t>
            </a:fld>
            <a:endParaRPr lang="fr-FR"/>
          </a:p>
        </p:txBody>
      </p:sp>
      <p:pic>
        <p:nvPicPr>
          <p:cNvPr id="1035" name="Picture 11" descr="logo_ED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81750"/>
            <a:ext cx="5969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900" b="1">
          <a:solidFill>
            <a:schemeClr val="hlink"/>
          </a:solidFill>
          <a:latin typeface="Arial" charset="0"/>
        </a:defRPr>
      </a:lvl9pPr>
    </p:titleStyle>
    <p:bodyStyle>
      <a:lvl1pPr marL="223838" indent="-223838" algn="l" rtl="0" fontAlgn="base">
        <a:spcBef>
          <a:spcPct val="20000"/>
        </a:spcBef>
        <a:spcAft>
          <a:spcPct val="0"/>
        </a:spcAft>
        <a:buSzPct val="115000"/>
        <a:buBlip>
          <a:blip r:embed="rId14"/>
        </a:buBlip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406400" indent="-180975" algn="l" rtl="0" fontAlgn="base">
        <a:spcBef>
          <a:spcPct val="20000"/>
        </a:spcBef>
        <a:spcAft>
          <a:spcPct val="0"/>
        </a:spcAft>
        <a:buSzPct val="70000"/>
        <a:buBlip>
          <a:blip r:embed="rId15"/>
        </a:buBlip>
        <a:defRPr sz="1600">
          <a:solidFill>
            <a:schemeClr val="tx2"/>
          </a:solidFill>
          <a:latin typeface="+mn-lt"/>
        </a:defRPr>
      </a:lvl2pPr>
      <a:lvl3pPr marL="554038" indent="-146050" algn="l" rtl="0" fontAlgn="base">
        <a:spcBef>
          <a:spcPct val="20000"/>
        </a:spcBef>
        <a:spcAft>
          <a:spcPct val="0"/>
        </a:spcAft>
        <a:buSzPct val="70000"/>
        <a:buBlip>
          <a:blip r:embed="rId15"/>
        </a:buBlip>
        <a:defRPr sz="1300">
          <a:solidFill>
            <a:schemeClr val="tx2"/>
          </a:solidFill>
          <a:latin typeface="+mn-lt"/>
        </a:defRPr>
      </a:lvl3pPr>
      <a:lvl4pPr marL="736600" indent="-180975" algn="l" rtl="0" fontAlgn="base">
        <a:spcBef>
          <a:spcPct val="20000"/>
        </a:spcBef>
        <a:spcAft>
          <a:spcPct val="0"/>
        </a:spcAft>
        <a:buSzPct val="45000"/>
        <a:buBlip>
          <a:blip r:embed="rId16"/>
        </a:buBlip>
        <a:defRPr sz="1400">
          <a:solidFill>
            <a:srgbClr val="5A5A5A"/>
          </a:solidFill>
          <a:latin typeface="+mn-lt"/>
        </a:defRPr>
      </a:lvl4pPr>
      <a:lvl5pPr marL="8636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5pPr>
      <a:lvl6pPr marL="13208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6pPr>
      <a:lvl7pPr marL="17780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7pPr>
      <a:lvl8pPr marL="22352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8pPr>
      <a:lvl9pPr marL="2692400" indent="-125413" algn="l" rtl="0" fontAlgn="base">
        <a:spcBef>
          <a:spcPct val="20000"/>
        </a:spcBef>
        <a:spcAft>
          <a:spcPct val="0"/>
        </a:spcAft>
        <a:buSzPct val="35000"/>
        <a:buBlip>
          <a:blip r:embed="rId17"/>
        </a:buBlip>
        <a:defRPr sz="1300">
          <a:solidFill>
            <a:srgbClr val="82828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123D436-AAB5-48F0-9D60-4297CCD424D9}" type="slidenum">
              <a:rPr lang="fr-FR"/>
              <a:pPr/>
              <a:t>1</a:t>
            </a:fld>
            <a:endParaRPr lang="fr-FR"/>
          </a:p>
        </p:txBody>
      </p:sp>
      <p:pic>
        <p:nvPicPr>
          <p:cNvPr id="199682" name="Picture 2" descr="slideDPN03imagese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3" name="Picture 3" descr="cad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28600"/>
            <a:ext cx="45624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4" name="Picture 4" descr="2+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84863"/>
            <a:ext cx="1447800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4860925" y="981075"/>
            <a:ext cx="3984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2500"/>
              <a:t>PARAMETER-SF4 post-test calculation with MAAP4.07</a:t>
            </a:r>
            <a:endParaRPr lang="fr-FR" sz="2100"/>
          </a:p>
        </p:txBody>
      </p:sp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4760913" y="3495675"/>
            <a:ext cx="400208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23838" indent="-223838">
              <a:spcBef>
                <a:spcPct val="20000"/>
              </a:spcBef>
              <a:buSzPct val="115000"/>
              <a:buFontTx/>
              <a:buBlip>
                <a:blip r:embed="rId7"/>
              </a:buBlip>
            </a:pPr>
            <a:endParaRPr lang="fr-FR" sz="2200" b="0">
              <a:solidFill>
                <a:schemeClr val="tx2"/>
              </a:solidFill>
            </a:endParaRPr>
          </a:p>
          <a:p>
            <a:pPr marL="223838" indent="-223838">
              <a:spcBef>
                <a:spcPct val="50000"/>
              </a:spcBef>
              <a:buSzPct val="115000"/>
              <a:buFontTx/>
              <a:buBlip>
                <a:blip r:embed="rId7"/>
              </a:buBlip>
            </a:pPr>
            <a:endParaRPr lang="fr-FR" sz="1400">
              <a:solidFill>
                <a:schemeClr val="hlink"/>
              </a:solidFill>
            </a:endParaRPr>
          </a:p>
          <a:p>
            <a:pPr marL="223838" indent="-223838">
              <a:spcBef>
                <a:spcPct val="50000"/>
              </a:spcBef>
              <a:buSzPct val="115000"/>
              <a:buFontTx/>
              <a:buBlip>
                <a:blip r:embed="rId7"/>
              </a:buBlip>
            </a:pPr>
            <a:endParaRPr lang="fr-FR" sz="3500">
              <a:solidFill>
                <a:schemeClr val="tx2"/>
              </a:solidFill>
            </a:endParaRPr>
          </a:p>
          <a:p>
            <a:pPr marL="223838" indent="-223838">
              <a:spcBef>
                <a:spcPct val="50000"/>
              </a:spcBef>
              <a:buSzPct val="115000"/>
              <a:buFontTx/>
              <a:buBlip>
                <a:blip r:embed="rId7"/>
              </a:buBlip>
            </a:pPr>
            <a:endParaRPr lang="fr-FR" sz="3500">
              <a:solidFill>
                <a:schemeClr val="tx2"/>
              </a:solidFill>
            </a:endParaRPr>
          </a:p>
          <a:p>
            <a:pPr marL="223838" indent="-223838">
              <a:spcBef>
                <a:spcPct val="50000"/>
              </a:spcBef>
              <a:buSzPct val="115000"/>
            </a:pPr>
            <a:r>
              <a:rPr lang="fr-FR" sz="1400">
                <a:solidFill>
                  <a:schemeClr val="hlink"/>
                </a:solidFill>
              </a:rPr>
              <a:t>Andreas SCHUMM, Emilie BEUZET</a:t>
            </a:r>
          </a:p>
          <a:p>
            <a:pPr marL="223838" indent="-223838">
              <a:spcBef>
                <a:spcPct val="50000"/>
              </a:spcBef>
              <a:buSzPct val="115000"/>
            </a:pPr>
            <a:r>
              <a:rPr lang="fr-FR" sz="1400">
                <a:solidFill>
                  <a:schemeClr val="hlink"/>
                </a:solidFill>
              </a:rPr>
              <a:t>March 2011</a:t>
            </a:r>
            <a:endParaRPr lang="fr-FR" sz="3500">
              <a:solidFill>
                <a:schemeClr val="tx2"/>
              </a:solidFill>
            </a:endParaRPr>
          </a:p>
          <a:p>
            <a:pPr marL="223838" indent="-223838">
              <a:spcBef>
                <a:spcPct val="50000"/>
              </a:spcBef>
              <a:buSzPct val="115000"/>
              <a:buFontTx/>
              <a:buBlip>
                <a:blip r:embed="rId7"/>
              </a:buBlip>
            </a:pPr>
            <a:endParaRPr lang="fr-FR" sz="3500">
              <a:solidFill>
                <a:schemeClr val="tx2"/>
              </a:solidFill>
            </a:endParaRPr>
          </a:p>
          <a:p>
            <a:pPr marL="223838" indent="-223838">
              <a:spcBef>
                <a:spcPct val="50000"/>
              </a:spcBef>
              <a:buSzPct val="115000"/>
              <a:buFontTx/>
              <a:buBlip>
                <a:blip r:embed="rId7"/>
              </a:buBlip>
            </a:pPr>
            <a:endParaRPr lang="fr-FR" sz="3500">
              <a:solidFill>
                <a:schemeClr val="tx2"/>
              </a:solidFill>
            </a:endParaRPr>
          </a:p>
          <a:p>
            <a:pPr marL="223838" indent="-223838">
              <a:spcBef>
                <a:spcPct val="50000"/>
              </a:spcBef>
              <a:buSzPct val="115000"/>
              <a:buFontTx/>
              <a:buBlip>
                <a:blip r:embed="rId7"/>
              </a:buBlip>
            </a:pPr>
            <a:endParaRPr lang="fr-FR" sz="3500">
              <a:solidFill>
                <a:schemeClr val="tx2"/>
              </a:solidFill>
            </a:endParaRPr>
          </a:p>
          <a:p>
            <a:pPr marL="223838" indent="-223838">
              <a:spcBef>
                <a:spcPct val="50000"/>
              </a:spcBef>
              <a:buSzPct val="115000"/>
              <a:buFontTx/>
              <a:buBlip>
                <a:blip r:embed="rId7"/>
              </a:buBlip>
            </a:pPr>
            <a:endParaRPr lang="fr-FR" sz="3500">
              <a:solidFill>
                <a:schemeClr val="tx2"/>
              </a:solidFill>
            </a:endParaRPr>
          </a:p>
          <a:p>
            <a:pPr marL="223838" indent="-223838">
              <a:spcBef>
                <a:spcPct val="50000"/>
              </a:spcBef>
              <a:buSzPct val="115000"/>
              <a:buFontTx/>
              <a:buBlip>
                <a:blip r:embed="rId7"/>
              </a:buBlip>
            </a:pPr>
            <a:endParaRPr lang="fr-FR" sz="3500">
              <a:solidFill>
                <a:schemeClr val="tx2"/>
              </a:solidFill>
            </a:endParaRPr>
          </a:p>
          <a:p>
            <a:pPr marL="223838" indent="-223838">
              <a:spcBef>
                <a:spcPct val="50000"/>
              </a:spcBef>
              <a:buSzPct val="115000"/>
              <a:buFontTx/>
              <a:buBlip>
                <a:blip r:embed="rId7"/>
              </a:buBlip>
            </a:pPr>
            <a:r>
              <a:rPr lang="fr-FR" sz="3500">
                <a:solidFill>
                  <a:schemeClr val="tx2"/>
                </a:solidFill>
              </a:rPr>
              <a:t>September 2010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097D550-3359-4537-AD26-2DE95FD0BCD2}" type="slidenum">
              <a:rPr lang="fr-FR"/>
              <a:pPr/>
              <a:t>10</a:t>
            </a:fld>
            <a:endParaRPr lang="fr-FR"/>
          </a:p>
        </p:txBody>
      </p:sp>
      <p:sp>
        <p:nvSpPr>
          <p:cNvPr id="194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4138" y="77788"/>
            <a:ext cx="8526462" cy="685800"/>
          </a:xfrm>
        </p:spPr>
        <p:txBody>
          <a:bodyPr/>
          <a:lstStyle/>
          <a:p>
            <a:r>
              <a:rPr lang="fr-FR"/>
              <a:t>Comparison with the previous post-calculations</a:t>
            </a:r>
            <a:br>
              <a:rPr lang="fr-FR"/>
            </a:br>
            <a:r>
              <a:rPr lang="fr-FR"/>
              <a:t>(at 1300 mm)</a:t>
            </a:r>
          </a:p>
        </p:txBody>
      </p:sp>
      <p:pic>
        <p:nvPicPr>
          <p:cNvPr id="194566" name="Picture 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81088"/>
            <a:ext cx="7086600" cy="539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67" name="Rectangle 1031"/>
          <p:cNvSpPr>
            <a:spLocks noChangeArrowheads="1"/>
          </p:cNvSpPr>
          <p:nvPr/>
        </p:nvSpPr>
        <p:spPr bwMode="auto">
          <a:xfrm>
            <a:off x="8075613" y="925513"/>
            <a:ext cx="90487" cy="556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4568" name="Line 1032"/>
          <p:cNvSpPr>
            <a:spLocks noChangeShapeType="1"/>
          </p:cNvSpPr>
          <p:nvPr/>
        </p:nvSpPr>
        <p:spPr bwMode="auto">
          <a:xfrm flipH="1" flipV="1">
            <a:off x="3429000" y="40386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38554BA2-5B5A-40B0-829D-96B57FA950DA}" type="slidenum">
              <a:rPr lang="fr-FR"/>
              <a:pPr/>
              <a:t>11</a:t>
            </a:fld>
            <a:endParaRPr lang="fr-FR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77788"/>
            <a:ext cx="8526462" cy="685800"/>
          </a:xfrm>
        </p:spPr>
        <p:txBody>
          <a:bodyPr/>
          <a:lstStyle/>
          <a:p>
            <a:r>
              <a:rPr lang="fr-FR" sz="2000"/>
              <a:t>Comparison with the previous post-calculations</a:t>
            </a:r>
            <a:br>
              <a:rPr lang="fr-FR" sz="2000"/>
            </a:br>
            <a:r>
              <a:rPr lang="fr-FR" sz="2000"/>
              <a:t>(shroud</a:t>
            </a:r>
            <a:r>
              <a:rPr lang="de-DE" sz="2000"/>
              <a:t> 500, 700 and 1100mm – bottom bundle improved</a:t>
            </a:r>
            <a:r>
              <a:rPr lang="fr-FR"/>
              <a:t>)</a:t>
            </a:r>
          </a:p>
        </p:txBody>
      </p:sp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077913"/>
            <a:ext cx="7072313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EB855B73-AB49-4DD6-B770-5E21BFF2416F}" type="slidenum">
              <a:rPr lang="fr-FR"/>
              <a:pPr/>
              <a:t>12</a:t>
            </a:fld>
            <a:endParaRPr lang="fr-FR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500 mm high (pre-ox)</a:t>
            </a:r>
          </a:p>
        </p:txBody>
      </p:sp>
      <p:pic>
        <p:nvPicPr>
          <p:cNvPr id="1802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804863"/>
            <a:ext cx="6989763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C9420767-E605-4741-B4B1-0931BF1CC73C}" type="slidenum">
              <a:rPr lang="fr-FR"/>
              <a:pPr/>
              <a:t>13</a:t>
            </a:fld>
            <a:endParaRPr lang="fr-FR"/>
          </a:p>
        </p:txBody>
      </p:sp>
      <p:sp>
        <p:nvSpPr>
          <p:cNvPr id="1832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1250 mm high (pre-ox)</a:t>
            </a:r>
          </a:p>
        </p:txBody>
      </p:sp>
      <p:pic>
        <p:nvPicPr>
          <p:cNvPr id="183303" name="Picture 2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806450"/>
            <a:ext cx="69786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4" name="Text Box 2056"/>
          <p:cNvSpPr txBox="1">
            <a:spLocks noChangeArrowheads="1"/>
          </p:cNvSpPr>
          <p:nvPr/>
        </p:nvSpPr>
        <p:spPr bwMode="auto">
          <a:xfrm>
            <a:off x="4343400" y="4038600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Tcl2 and tcl3 almost identical in simulation</a:t>
            </a:r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7238F1F-C6D6-4364-A178-0178E664C2E3}" type="slidenum">
              <a:rPr lang="fr-FR"/>
              <a:pPr/>
              <a:t>14</a:t>
            </a:fld>
            <a:endParaRPr lang="fr-FR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Hydrogen production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4138" y="6034088"/>
            <a:ext cx="9059862" cy="666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000"/>
              <a:t>rather good prediction of the hydrogen production during pre-oxidation phase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000"/>
              <a:t>( 21.8g for the experiment and 19.7g for the simulation)</a:t>
            </a:r>
          </a:p>
        </p:txBody>
      </p:sp>
      <p:graphicFrame>
        <p:nvGraphicFramePr>
          <p:cNvPr id="176136" name="Object 8"/>
          <p:cNvGraphicFramePr>
            <a:graphicFrameLocks noChangeAspect="1"/>
          </p:cNvGraphicFramePr>
          <p:nvPr/>
        </p:nvGraphicFramePr>
        <p:xfrm>
          <a:off x="-53975" y="871538"/>
          <a:ext cx="9228138" cy="503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4" name="Graphique" r:id="rId3" imgW="11792433" imgH="6439131" progId="Excel.Chart.8">
                  <p:embed/>
                </p:oleObj>
              </mc:Choice>
              <mc:Fallback>
                <p:oleObj name="Graphique" r:id="rId3" imgW="11792433" imgH="6439131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3975" y="871538"/>
                        <a:ext cx="9228138" cy="503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934D782-8B2C-44CB-A0B5-10A667B5C6F7}" type="slidenum">
              <a:rPr lang="fr-FR"/>
              <a:pPr/>
              <a:t>15</a:t>
            </a:fld>
            <a:endParaRPr lang="fr-FR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500 mm high (air)</a:t>
            </a: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806450"/>
            <a:ext cx="6967537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6629400" y="21336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Rapid drop after reflow in simulation</a:t>
            </a:r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9E6B97F-48B5-4BD5-A8E7-696F87C7A09C}" type="slidenum">
              <a:rPr lang="fr-FR"/>
              <a:pPr/>
              <a:t>16</a:t>
            </a:fld>
            <a:endParaRPr lang="fr-FR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800 mm high (air)</a:t>
            </a:r>
          </a:p>
        </p:txBody>
      </p:sp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804863"/>
            <a:ext cx="6953250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597CD2F-DAAD-4DF8-B769-803EE46D0E29}" type="slidenum">
              <a:rPr lang="fr-FR"/>
              <a:pPr/>
              <a:t>17</a:t>
            </a:fld>
            <a:endParaRPr lang="fr-FR"/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1100 mm high (air)</a:t>
            </a:r>
          </a:p>
        </p:txBody>
      </p:sp>
      <p:pic>
        <p:nvPicPr>
          <p:cNvPr id="197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806450"/>
            <a:ext cx="6996113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8013700" y="806450"/>
            <a:ext cx="84138" cy="53959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A1342B8-B2B2-47FB-AAE2-E6BCF0540385}" type="slidenum">
              <a:rPr lang="fr-FR"/>
              <a:pPr/>
              <a:t>18</a:t>
            </a:fld>
            <a:endParaRPr lang="fr-FR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Cladding temperatures at 1250 mm high (air)</a:t>
            </a:r>
          </a:p>
        </p:txBody>
      </p:sp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804863"/>
            <a:ext cx="6989762" cy="539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67C48BD-7EBA-4CB3-A5D8-74D902894FFD}" type="slidenum">
              <a:rPr lang="fr-FR"/>
              <a:pPr/>
              <a:t>19</a:t>
            </a:fld>
            <a:endParaRPr lang="fr-FR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8" y="6056313"/>
            <a:ext cx="8753475" cy="685800"/>
          </a:xfrm>
        </p:spPr>
        <p:txBody>
          <a:bodyPr/>
          <a:lstStyle/>
          <a:p>
            <a:r>
              <a:rPr lang="fr-FR" sz="2000"/>
              <a:t>Modelling predicts O</a:t>
            </a:r>
            <a:r>
              <a:rPr lang="fr-FR" sz="2000" baseline="-25000"/>
              <a:t>2</a:t>
            </a:r>
            <a:r>
              <a:rPr lang="fr-FR" sz="2000"/>
              <a:t> starvation during air ingress at 17160 s (15710 s in MAAP time) and about 17100 s for the experiment.</a:t>
            </a:r>
            <a:r>
              <a:rPr lang="fr-FR" sz="200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914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6250"/>
            <a:ext cx="8405812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O</a:t>
            </a:r>
            <a:r>
              <a:rPr lang="fr-FR" baseline="-25000"/>
              <a:t>2</a:t>
            </a:r>
            <a:r>
              <a:rPr lang="fr-FR"/>
              <a:t> flow rates during air ingress</a:t>
            </a:r>
          </a:p>
        </p:txBody>
      </p:sp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8666163" y="476250"/>
            <a:ext cx="227012" cy="55435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D46D7E07-5107-4E1C-8664-C21899FB0659}" type="slidenum">
              <a:rPr lang="fr-FR"/>
              <a:pPr/>
              <a:t>2</a:t>
            </a:fld>
            <a:endParaRPr lang="fr-FR"/>
          </a:p>
        </p:txBody>
      </p:sp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3276600" y="773113"/>
            <a:ext cx="3984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r>
              <a:rPr lang="fr-FR" sz="2700">
                <a:solidFill>
                  <a:schemeClr val="hlink"/>
                </a:solidFill>
              </a:rPr>
              <a:t>Sommaire</a:t>
            </a:r>
            <a:endParaRPr lang="fr-FR" sz="3500">
              <a:solidFill>
                <a:schemeClr val="accent1"/>
              </a:solidFill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3276600" y="1905000"/>
            <a:ext cx="586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1. PARAMETER-SF4 test section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2. Specification of PARAMETER-SF4 test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3. Model parameters used in MAAP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 i="1">
                <a:solidFill>
                  <a:schemeClr val="tx2"/>
                </a:solidFill>
              </a:rPr>
              <a:t>4. Comparison with the previous post-calculations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5. Results of PARAMETER-SF4 post-test calculation 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	 Temperatures at different elevations (pre-ox)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	 Hydrogen production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	 Temperatures at different elevations (air)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	 O</a:t>
            </a:r>
            <a:r>
              <a:rPr lang="fr-FR" sz="1600" baseline="-25000">
                <a:solidFill>
                  <a:schemeClr val="tx2"/>
                </a:solidFill>
                <a:sym typeface="Wingdings" pitchFamily="2" charset="2"/>
              </a:rPr>
              <a:t>2 </a:t>
            </a:r>
            <a:r>
              <a:rPr lang="fr-FR" sz="1600">
                <a:solidFill>
                  <a:schemeClr val="tx2"/>
                </a:solidFill>
                <a:sym typeface="Wingdings" pitchFamily="2" charset="2"/>
              </a:rPr>
              <a:t>flow rates</a:t>
            </a:r>
          </a:p>
          <a:p>
            <a:pPr>
              <a:lnSpc>
                <a:spcPct val="170000"/>
              </a:lnSpc>
              <a:buSzPct val="115000"/>
            </a:pPr>
            <a:r>
              <a:rPr lang="fr-FR" sz="1600">
                <a:solidFill>
                  <a:schemeClr val="tx2"/>
                </a:solidFill>
              </a:rPr>
              <a:t>6. Conclusions</a:t>
            </a:r>
          </a:p>
          <a:p>
            <a:pPr>
              <a:lnSpc>
                <a:spcPct val="170000"/>
              </a:lnSpc>
              <a:buSzPct val="115000"/>
            </a:pPr>
            <a:endParaRPr lang="fr-FR" sz="1600">
              <a:solidFill>
                <a:schemeClr val="tx2"/>
              </a:solidFill>
            </a:endParaRPr>
          </a:p>
        </p:txBody>
      </p:sp>
      <p:pic>
        <p:nvPicPr>
          <p:cNvPr id="168964" name="Picture 4" descr="P:\MES DOCUMENTS\0. ILLUSTRATIONS\PowerPoint\illustr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062288" cy="61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7EEC08C-9F9A-4C34-B6A3-9470283F11E0}" type="slidenum">
              <a:rPr lang="fr-FR"/>
              <a:pPr/>
              <a:t>20</a:t>
            </a:fld>
            <a:endParaRPr lang="fr-FR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Conclusions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990600"/>
            <a:ext cx="8405813" cy="5010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800"/>
              <a:t>Thermal behaviour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1800"/>
              <a:t>	- new modelling = better (for the overall bundle)</a:t>
            </a:r>
            <a:r>
              <a:rPr lang="de-DE" sz="1800"/>
              <a:t>, slightly worse at 200mm</a:t>
            </a:r>
            <a:endParaRPr lang="fr-FR" sz="1800"/>
          </a:p>
          <a:p>
            <a:pPr>
              <a:lnSpc>
                <a:spcPct val="90000"/>
              </a:lnSpc>
              <a:buFontTx/>
              <a:buNone/>
            </a:pPr>
            <a:r>
              <a:rPr lang="fr-FR" sz="1800"/>
              <a:t>	- good prediction during the steam phase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1800"/>
              <a:t>	- good prediction during the air phase -- analysis is difficult for the upper part of the bundle due to thermocouples failure</a:t>
            </a:r>
            <a:endParaRPr lang="de-DE" sz="1800"/>
          </a:p>
          <a:p>
            <a:pPr>
              <a:lnSpc>
                <a:spcPct val="90000"/>
              </a:lnSpc>
              <a:buFontTx/>
              <a:buNone/>
            </a:pPr>
            <a:r>
              <a:rPr lang="de-DE" sz="1800"/>
              <a:t>	- shroud : better  behaviour in the lower part of the bundle</a:t>
            </a:r>
            <a:endParaRPr lang="fr-FR" sz="1800"/>
          </a:p>
          <a:p>
            <a:pPr>
              <a:lnSpc>
                <a:spcPct val="90000"/>
              </a:lnSpc>
              <a:buFontTx/>
              <a:buNone/>
            </a:pPr>
            <a:r>
              <a:rPr lang="fr-FR" sz="1800"/>
              <a:t>	- flooding = </a:t>
            </a:r>
            <a:r>
              <a:rPr lang="de-DE" sz="1800"/>
              <a:t>T decrease </a:t>
            </a:r>
            <a:r>
              <a:rPr lang="fr-FR" sz="1800"/>
              <a:t>too fast with the calculation</a:t>
            </a:r>
            <a:endParaRPr lang="de-DE" sz="1800"/>
          </a:p>
          <a:p>
            <a:pPr>
              <a:lnSpc>
                <a:spcPct val="90000"/>
              </a:lnSpc>
              <a:buFontTx/>
              <a:buNone/>
            </a:pPr>
            <a:endParaRPr lang="fr-FR" sz="1800"/>
          </a:p>
          <a:p>
            <a:pPr>
              <a:lnSpc>
                <a:spcPct val="90000"/>
              </a:lnSpc>
            </a:pPr>
            <a:r>
              <a:rPr lang="fr-FR" sz="1800"/>
              <a:t>Hydrogen production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1800"/>
              <a:t>	- good prediction during pre-oxidation phase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1800"/>
              <a:t>	- hydrogen production during the reflood </a:t>
            </a:r>
            <a:r>
              <a:rPr lang="de-DE" sz="1800"/>
              <a:t>not captured </a:t>
            </a:r>
            <a:r>
              <a:rPr lang="fr-FR" sz="1800"/>
              <a:t>(&lt; 1g)</a:t>
            </a:r>
            <a:r>
              <a:rPr lang="de-DE" sz="1800"/>
              <a:t> – Tantal oxydation and instant fill-up of lower plenum?</a:t>
            </a:r>
            <a:endParaRPr lang="fr-FR" sz="1800"/>
          </a:p>
          <a:p>
            <a:pPr>
              <a:lnSpc>
                <a:spcPct val="90000"/>
              </a:lnSpc>
              <a:buFontTx/>
              <a:buNone/>
            </a:pPr>
            <a:endParaRPr lang="fr-FR" sz="1800"/>
          </a:p>
          <a:p>
            <a:pPr>
              <a:lnSpc>
                <a:spcPct val="90000"/>
              </a:lnSpc>
            </a:pPr>
            <a:r>
              <a:rPr lang="fr-FR" sz="1800"/>
              <a:t>Modelling </a:t>
            </a:r>
            <a:r>
              <a:rPr lang="de-DE" sz="1800"/>
              <a:t>now </a:t>
            </a:r>
            <a:r>
              <a:rPr lang="fr-FR" sz="1800"/>
              <a:t>predicts O</a:t>
            </a:r>
            <a:r>
              <a:rPr lang="fr-FR" sz="1800" baseline="-25000"/>
              <a:t>2</a:t>
            </a:r>
            <a:r>
              <a:rPr lang="fr-FR" sz="1800"/>
              <a:t> starvation with a quite good agreement against the experiment</a:t>
            </a:r>
            <a:r>
              <a:rPr lang="de-DE" sz="1800"/>
              <a:t>, as opposed to the initial simulation</a:t>
            </a:r>
          </a:p>
          <a:p>
            <a:pPr>
              <a:lnSpc>
                <a:spcPct val="90000"/>
              </a:lnSpc>
            </a:pPr>
            <a:r>
              <a:rPr lang="de-DE" sz="1800"/>
              <a:t>Nitrate formation not simulated (no correlation available)</a:t>
            </a:r>
            <a:endParaRPr lang="fr-FR" sz="1800"/>
          </a:p>
          <a:p>
            <a:pPr>
              <a:lnSpc>
                <a:spcPct val="90000"/>
              </a:lnSpc>
              <a:buFontTx/>
              <a:buNone/>
            </a:pPr>
            <a:endParaRPr lang="fr-FR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729D493-63F4-4B56-A5E8-678B1FE555C3}" type="slidenum">
              <a:rPr lang="fr-FR"/>
              <a:pPr/>
              <a:t>3</a:t>
            </a:fld>
            <a:endParaRPr lang="fr-FR"/>
          </a:p>
        </p:txBody>
      </p:sp>
      <p:sp>
        <p:nvSpPr>
          <p:cNvPr id="169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8526462" cy="685800"/>
          </a:xfrm>
        </p:spPr>
        <p:txBody>
          <a:bodyPr/>
          <a:lstStyle/>
          <a:p>
            <a:r>
              <a:rPr lang="fr-FR"/>
              <a:t>PARAMETER-SF4 test section</a:t>
            </a:r>
          </a:p>
        </p:txBody>
      </p:sp>
      <p:pic>
        <p:nvPicPr>
          <p:cNvPr id="169989" name="Picture 1029" descr="F:\test_section_sf3.pn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85800"/>
            <a:ext cx="2760663" cy="5761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9990" name="Picture 1030" descr="F:\cross_section_sf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44613"/>
            <a:ext cx="5499100" cy="4321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1" name="Text Box 1031"/>
          <p:cNvSpPr txBox="1">
            <a:spLocks noChangeArrowheads="1"/>
          </p:cNvSpPr>
          <p:nvPr/>
        </p:nvSpPr>
        <p:spPr bwMode="auto">
          <a:xfrm>
            <a:off x="3856038" y="5802313"/>
            <a:ext cx="4770437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chemeClr val="bg2"/>
                </a:solidFill>
              </a:rPr>
              <a:t>     </a:t>
            </a:r>
            <a:r>
              <a:rPr lang="fr-FR" sz="2000">
                <a:solidFill>
                  <a:schemeClr val="accent2"/>
                </a:solidFill>
              </a:rPr>
              <a:t>PARAMETER cross section</a:t>
            </a:r>
          </a:p>
          <a:p>
            <a:pPr>
              <a:spcBef>
                <a:spcPct val="50000"/>
              </a:spcBef>
            </a:pPr>
            <a:r>
              <a:rPr lang="fr-FR" sz="2000">
                <a:solidFill>
                  <a:schemeClr val="accent2"/>
                </a:solidFill>
              </a:rPr>
              <a:t>PARAMETER test facility</a:t>
            </a:r>
          </a:p>
        </p:txBody>
      </p:sp>
      <p:sp>
        <p:nvSpPr>
          <p:cNvPr id="169992" name="AutoShape 1032"/>
          <p:cNvSpPr>
            <a:spLocks noChangeArrowheads="1"/>
          </p:cNvSpPr>
          <p:nvPr/>
        </p:nvSpPr>
        <p:spPr bwMode="auto">
          <a:xfrm>
            <a:off x="4078288" y="5367338"/>
            <a:ext cx="176212" cy="596900"/>
          </a:xfrm>
          <a:prstGeom prst="upArrow">
            <a:avLst>
              <a:gd name="adj1" fmla="val 50000"/>
              <a:gd name="adj2" fmla="val 84685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69993" name="AutoShape 1033"/>
          <p:cNvSpPr>
            <a:spLocks noChangeArrowheads="1"/>
          </p:cNvSpPr>
          <p:nvPr/>
        </p:nvSpPr>
        <p:spPr bwMode="auto">
          <a:xfrm>
            <a:off x="2895600" y="6237288"/>
            <a:ext cx="866775" cy="209550"/>
          </a:xfrm>
          <a:prstGeom prst="leftArrow">
            <a:avLst>
              <a:gd name="adj1" fmla="val 50000"/>
              <a:gd name="adj2" fmla="val 103409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F4B8508-9229-4764-8E50-C936A8A2BEBF}" type="slidenum">
              <a:rPr lang="fr-FR"/>
              <a:pPr/>
              <a:t>4</a:t>
            </a:fld>
            <a:endParaRPr lang="fr-FR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9059862" cy="685800"/>
          </a:xfrm>
        </p:spPr>
        <p:txBody>
          <a:bodyPr/>
          <a:lstStyle/>
          <a:p>
            <a:r>
              <a:rPr lang="fr-FR"/>
              <a:t>Specification of PARAMETER-SF4 test               (1/2)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1800" y="914400"/>
            <a:ext cx="8405813" cy="5562600"/>
          </a:xfrm>
          <a:noFill/>
          <a:ln/>
        </p:spPr>
        <p:txBody>
          <a:bodyPr/>
          <a:lstStyle/>
          <a:p>
            <a:r>
              <a:rPr lang="en-GB" sz="2000">
                <a:cs typeface="Times New Roman" charset="0"/>
              </a:rPr>
              <a:t>Pre-test  and post-test calculations for PARAMETER SF4 have been carried out with a </a:t>
            </a:r>
            <a:r>
              <a:rPr lang="en-GB" sz="2000" b="1">
                <a:cs typeface="Times New Roman" charset="0"/>
              </a:rPr>
              <a:t>local version of MAAP4.07</a:t>
            </a:r>
            <a:r>
              <a:rPr lang="en-GB" sz="2000">
                <a:cs typeface="Times New Roman" charset="0"/>
              </a:rPr>
              <a:t>, containing extensions developed by EDF, specifically :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</a:t>
            </a:r>
            <a:r>
              <a:rPr lang="en-GB" sz="2000" b="1">
                <a:cs typeface="Times New Roman" charset="0"/>
              </a:rPr>
              <a:t>Zr oxidation by air</a:t>
            </a:r>
            <a:r>
              <a:rPr lang="en-GB" sz="2000">
                <a:cs typeface="Times New Roman" charset="0"/>
              </a:rPr>
              <a:t>,                                                             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introduction of </a:t>
            </a:r>
            <a:r>
              <a:rPr lang="en-GB" sz="2000" b="1">
                <a:cs typeface="Times New Roman" charset="0"/>
              </a:rPr>
              <a:t>material properties</a:t>
            </a:r>
            <a:r>
              <a:rPr lang="en-GB" sz="2000">
                <a:cs typeface="Times New Roman" charset="0"/>
              </a:rPr>
              <a:t> of the heater element materials (tantalum and molybdenum) used in PARAMETER.</a:t>
            </a:r>
          </a:p>
          <a:p>
            <a:pPr>
              <a:buFontTx/>
              <a:buNone/>
            </a:pPr>
            <a:endParaRPr lang="en-GB" sz="2000">
              <a:cs typeface="Times New Roman" charset="0"/>
            </a:endParaRPr>
          </a:p>
          <a:p>
            <a:r>
              <a:rPr lang="en-GB" sz="2000">
                <a:cs typeface="Times New Roman" charset="0"/>
              </a:rPr>
              <a:t>Pre-test calculations in collaboration lead to the establishment of the PARAMETER SF4 sequence.</a:t>
            </a:r>
          </a:p>
          <a:p>
            <a:endParaRPr lang="en-GB" sz="2000">
              <a:cs typeface="Times New Roman" charset="0"/>
            </a:endParaRPr>
          </a:p>
          <a:p>
            <a:r>
              <a:rPr lang="en-GB" sz="2000">
                <a:cs typeface="Times New Roman" charset="0"/>
              </a:rPr>
              <a:t>The simulation covers :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establishment of a stable pre-oxidation plateau,                         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power reduction,                                                                          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air ingress phase,                                                                         	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</a:rPr>
              <a:t>		- bottom reflood. </a:t>
            </a:r>
          </a:p>
          <a:p>
            <a:pPr>
              <a:buFontTx/>
              <a:buNone/>
            </a:pPr>
            <a:r>
              <a:rPr lang="en-GB" sz="2000">
                <a:cs typeface="Times New Roman" charset="0"/>
                <a:sym typeface="Wingdings" pitchFamily="2" charset="2"/>
              </a:rPr>
              <a:t>t</a:t>
            </a:r>
            <a:r>
              <a:rPr lang="en-GB" sz="2000" baseline="-25000">
                <a:cs typeface="Times New Roman" charset="0"/>
                <a:sym typeface="Wingdings" pitchFamily="2" charset="2"/>
              </a:rPr>
              <a:t>0MAAP</a:t>
            </a:r>
            <a:r>
              <a:rPr lang="en-GB" sz="2000">
                <a:cs typeface="Times New Roman" charset="0"/>
                <a:sym typeface="Wingdings" pitchFamily="2" charset="2"/>
              </a:rPr>
              <a:t>=t</a:t>
            </a:r>
            <a:r>
              <a:rPr lang="en-GB" sz="2000" baseline="-25000">
                <a:cs typeface="Times New Roman" charset="0"/>
                <a:sym typeface="Wingdings" pitchFamily="2" charset="2"/>
              </a:rPr>
              <a:t>SF4</a:t>
            </a:r>
            <a:r>
              <a:rPr lang="en-GB" sz="2000">
                <a:cs typeface="Times New Roman" charset="0"/>
                <a:sym typeface="Wingdings" pitchFamily="2" charset="2"/>
              </a:rPr>
              <a:t>-1452 (the simulation begins with steam injection)</a:t>
            </a:r>
            <a:endParaRPr lang="fr-FR" sz="2000">
              <a:cs typeface="Times New Roman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CE09FD5-CE6A-4BE1-81A8-00E3E558A7A1}" type="slidenum">
              <a:rPr lang="fr-FR"/>
              <a:pPr/>
              <a:t>5</a:t>
            </a:fld>
            <a:endParaRPr lang="fr-FR"/>
          </a:p>
        </p:txBody>
      </p:sp>
      <p:graphicFrame>
        <p:nvGraphicFramePr>
          <p:cNvPr id="172078" name="Object 46"/>
          <p:cNvGraphicFramePr>
            <a:graphicFrameLocks noChangeAspect="1"/>
          </p:cNvGraphicFramePr>
          <p:nvPr/>
        </p:nvGraphicFramePr>
        <p:xfrm>
          <a:off x="0" y="685800"/>
          <a:ext cx="8885238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82" name="Graphique" r:id="rId3" imgW="11306689" imgH="6306013" progId="Excel.Chart.8">
                  <p:embed/>
                </p:oleObj>
              </mc:Choice>
              <mc:Fallback>
                <p:oleObj name="Graphique" r:id="rId3" imgW="11306689" imgH="6306013" progId="Excel.Chart.8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8885238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9059862" cy="685800"/>
          </a:xfrm>
        </p:spPr>
        <p:txBody>
          <a:bodyPr/>
          <a:lstStyle/>
          <a:p>
            <a:r>
              <a:rPr lang="fr-FR"/>
              <a:t>Specification of PARAMETER-SF4 test               (2/2)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2059" name="Line 27"/>
          <p:cNvSpPr>
            <a:spLocks noChangeShapeType="1"/>
          </p:cNvSpPr>
          <p:nvPr/>
        </p:nvSpPr>
        <p:spPr bwMode="auto">
          <a:xfrm>
            <a:off x="7712075" y="5330825"/>
            <a:ext cx="41910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0" name="Line 28"/>
          <p:cNvSpPr>
            <a:spLocks noChangeShapeType="1"/>
          </p:cNvSpPr>
          <p:nvPr/>
        </p:nvSpPr>
        <p:spPr bwMode="auto">
          <a:xfrm>
            <a:off x="1298575" y="5330825"/>
            <a:ext cx="638968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1" name="Line 29"/>
          <p:cNvSpPr>
            <a:spLocks noChangeShapeType="1"/>
          </p:cNvSpPr>
          <p:nvPr/>
        </p:nvSpPr>
        <p:spPr bwMode="auto">
          <a:xfrm>
            <a:off x="681038" y="5040313"/>
            <a:ext cx="7875587" cy="11112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2" name="Line 30"/>
          <p:cNvSpPr>
            <a:spLocks noChangeShapeType="1"/>
          </p:cNvSpPr>
          <p:nvPr/>
        </p:nvSpPr>
        <p:spPr bwMode="auto">
          <a:xfrm>
            <a:off x="1276350" y="5353050"/>
            <a:ext cx="0" cy="296863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3" name="Line 31"/>
          <p:cNvSpPr>
            <a:spLocks noChangeShapeType="1"/>
          </p:cNvSpPr>
          <p:nvPr/>
        </p:nvSpPr>
        <p:spPr bwMode="auto">
          <a:xfrm>
            <a:off x="7673975" y="5384800"/>
            <a:ext cx="0" cy="296863"/>
          </a:xfrm>
          <a:prstGeom prst="line">
            <a:avLst/>
          </a:prstGeom>
          <a:noFill/>
          <a:ln w="3810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4" name="Line 32"/>
          <p:cNvSpPr>
            <a:spLocks noChangeShapeType="1"/>
          </p:cNvSpPr>
          <p:nvPr/>
        </p:nvSpPr>
        <p:spPr bwMode="auto">
          <a:xfrm>
            <a:off x="8137525" y="5407025"/>
            <a:ext cx="0" cy="296863"/>
          </a:xfrm>
          <a:prstGeom prst="line">
            <a:avLst/>
          </a:prstGeom>
          <a:noFill/>
          <a:ln w="38100">
            <a:solidFill>
              <a:srgbClr val="00CC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5" name="Text Box 33"/>
          <p:cNvSpPr txBox="1">
            <a:spLocks noChangeArrowheads="1"/>
          </p:cNvSpPr>
          <p:nvPr>
            <p:ph type="body" idx="1"/>
          </p:nvPr>
        </p:nvSpPr>
        <p:spPr>
          <a:xfrm>
            <a:off x="263525" y="1016000"/>
            <a:ext cx="8324850" cy="509746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/>
          </a:p>
          <a:p>
            <a:pPr algn="ctr">
              <a:spcBef>
                <a:spcPct val="0"/>
              </a:spcBef>
              <a:buSzTx/>
              <a:buFontTx/>
              <a:buNone/>
            </a:pPr>
            <a:endParaRPr lang="fr-FR" sz="2000" b="1">
              <a:solidFill>
                <a:srgbClr val="333399"/>
              </a:solidFill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sz="1800" b="1">
                <a:solidFill>
                  <a:srgbClr val="333399"/>
                </a:solidFill>
              </a:rPr>
              <a:t>Argon 2g/s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sz="2000" b="1">
                <a:solidFill>
                  <a:srgbClr val="00CCFF"/>
                </a:solidFill>
              </a:rPr>
              <a:t>                                                                                          </a:t>
            </a:r>
            <a:r>
              <a:rPr lang="fr-FR" sz="1800" b="1">
                <a:solidFill>
                  <a:srgbClr val="00CCFF"/>
                </a:solidFill>
              </a:rPr>
              <a:t>Air 0.5g/s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fr-FR" sz="1800" b="1">
                <a:solidFill>
                  <a:srgbClr val="008000"/>
                </a:solidFill>
              </a:rPr>
              <a:t>Steam 3.5g/s</a:t>
            </a:r>
          </a:p>
        </p:txBody>
      </p:sp>
      <p:sp>
        <p:nvSpPr>
          <p:cNvPr id="172066" name="Text Box 34"/>
          <p:cNvSpPr txBox="1">
            <a:spLocks noChangeArrowheads="1"/>
          </p:cNvSpPr>
          <p:nvPr/>
        </p:nvSpPr>
        <p:spPr bwMode="auto">
          <a:xfrm>
            <a:off x="939800" y="5451475"/>
            <a:ext cx="574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/>
            <a:endParaRPr lang="de-DE" sz="2000" b="0">
              <a:solidFill>
                <a:schemeClr val="bg2"/>
              </a:solidFill>
            </a:endParaRPr>
          </a:p>
        </p:txBody>
      </p:sp>
      <p:sp>
        <p:nvSpPr>
          <p:cNvPr id="172070" name="Text Box 38"/>
          <p:cNvSpPr txBox="1">
            <a:spLocks noChangeArrowheads="1"/>
          </p:cNvSpPr>
          <p:nvPr/>
        </p:nvSpPr>
        <p:spPr bwMode="auto">
          <a:xfrm>
            <a:off x="1073150" y="3802063"/>
            <a:ext cx="881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>
                <a:solidFill>
                  <a:srgbClr val="FF0000"/>
                </a:solidFill>
              </a:rPr>
              <a:t>~770 K</a:t>
            </a:r>
          </a:p>
        </p:txBody>
      </p:sp>
      <p:sp>
        <p:nvSpPr>
          <p:cNvPr id="172071" name="Text Box 39"/>
          <p:cNvSpPr txBox="1">
            <a:spLocks noChangeArrowheads="1"/>
          </p:cNvSpPr>
          <p:nvPr/>
        </p:nvSpPr>
        <p:spPr bwMode="auto">
          <a:xfrm>
            <a:off x="4924425" y="2109788"/>
            <a:ext cx="116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>
                <a:solidFill>
                  <a:srgbClr val="FF0000"/>
                </a:solidFill>
              </a:rPr>
              <a:t>~1470 K</a:t>
            </a:r>
          </a:p>
        </p:txBody>
      </p:sp>
      <p:sp>
        <p:nvSpPr>
          <p:cNvPr id="172072" name="Text Box 40"/>
          <p:cNvSpPr txBox="1">
            <a:spLocks noChangeArrowheads="1"/>
          </p:cNvSpPr>
          <p:nvPr/>
        </p:nvSpPr>
        <p:spPr bwMode="auto">
          <a:xfrm>
            <a:off x="6969125" y="930275"/>
            <a:ext cx="116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>
                <a:solidFill>
                  <a:srgbClr val="FF0000"/>
                </a:solidFill>
              </a:rPr>
              <a:t>~2020 K</a:t>
            </a:r>
          </a:p>
        </p:txBody>
      </p:sp>
      <p:sp>
        <p:nvSpPr>
          <p:cNvPr id="172074" name="Text Box 42"/>
          <p:cNvSpPr txBox="1">
            <a:spLocks noChangeArrowheads="1"/>
          </p:cNvSpPr>
          <p:nvPr/>
        </p:nvSpPr>
        <p:spPr bwMode="auto">
          <a:xfrm>
            <a:off x="6600825" y="4276725"/>
            <a:ext cx="21034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chemeClr val="tx2"/>
                </a:solidFill>
              </a:rPr>
              <a:t>Bottom reflood 80g/s</a:t>
            </a:r>
          </a:p>
        </p:txBody>
      </p:sp>
      <p:sp>
        <p:nvSpPr>
          <p:cNvPr id="172075" name="AutoShape 43"/>
          <p:cNvSpPr>
            <a:spLocks noChangeArrowheads="1"/>
          </p:cNvSpPr>
          <p:nvPr/>
        </p:nvSpPr>
        <p:spPr bwMode="auto">
          <a:xfrm>
            <a:off x="8648700" y="1144588"/>
            <a:ext cx="230188" cy="3690937"/>
          </a:xfrm>
          <a:prstGeom prst="curvedLeftArrow">
            <a:avLst>
              <a:gd name="adj1" fmla="val 77277"/>
              <a:gd name="adj2" fmla="val 397966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>
            <a:spAutoFit/>
          </a:bodyPr>
          <a:lstStyle/>
          <a:p>
            <a:endParaRPr lang="de-DE"/>
          </a:p>
        </p:txBody>
      </p:sp>
      <p:sp>
        <p:nvSpPr>
          <p:cNvPr id="172067" name="Text Box 35"/>
          <p:cNvSpPr txBox="1">
            <a:spLocks noChangeArrowheads="1"/>
          </p:cNvSpPr>
          <p:nvPr/>
        </p:nvSpPr>
        <p:spPr bwMode="auto">
          <a:xfrm>
            <a:off x="868363" y="5649913"/>
            <a:ext cx="815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>
                <a:solidFill>
                  <a:srgbClr val="003399"/>
                </a:solidFill>
              </a:rPr>
              <a:t>1452 s</a:t>
            </a:r>
          </a:p>
        </p:txBody>
      </p:sp>
      <p:sp>
        <p:nvSpPr>
          <p:cNvPr id="172068" name="Text Box 36"/>
          <p:cNvSpPr txBox="1">
            <a:spLocks noChangeArrowheads="1"/>
          </p:cNvSpPr>
          <p:nvPr/>
        </p:nvSpPr>
        <p:spPr bwMode="auto">
          <a:xfrm>
            <a:off x="6858000" y="5667375"/>
            <a:ext cx="8159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>
                <a:solidFill>
                  <a:srgbClr val="003399"/>
                </a:solidFill>
              </a:rPr>
              <a:t>16000 s</a:t>
            </a:r>
          </a:p>
        </p:txBody>
      </p:sp>
      <p:sp>
        <p:nvSpPr>
          <p:cNvPr id="172080" name="Text Box 48"/>
          <p:cNvSpPr txBox="1">
            <a:spLocks noChangeArrowheads="1"/>
          </p:cNvSpPr>
          <p:nvPr/>
        </p:nvSpPr>
        <p:spPr bwMode="auto">
          <a:xfrm>
            <a:off x="6969125" y="3165475"/>
            <a:ext cx="116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0">
                <a:solidFill>
                  <a:srgbClr val="FF0000"/>
                </a:solidFill>
              </a:rPr>
              <a:t>~1170 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B075B62-E560-42BB-819B-CFACA6EDD0FC}" type="slidenum">
              <a:rPr lang="fr-FR"/>
              <a:pPr/>
              <a:t>6</a:t>
            </a:fld>
            <a:endParaRPr lang="fr-FR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9059862" cy="685800"/>
          </a:xfrm>
        </p:spPr>
        <p:txBody>
          <a:bodyPr/>
          <a:lstStyle/>
          <a:p>
            <a:r>
              <a:rPr lang="fr-FR"/>
              <a:t>Model parameters used in MAAP                         (1/2)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828800"/>
            <a:ext cx="8405813" cy="5410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>
                <a:sym typeface="Wingdings" pitchFamily="2" charset="2"/>
              </a:rPr>
              <a:t>Steam pre-oxidation  = </a:t>
            </a:r>
            <a:r>
              <a:rPr lang="fr-FR" sz="2000" b="1">
                <a:sym typeface="Wingdings" pitchFamily="2" charset="2"/>
              </a:rPr>
              <a:t>Cathcart + Urbanic </a:t>
            </a:r>
            <a:r>
              <a:rPr lang="fr-FR" sz="2000">
                <a:sym typeface="Wingdings" pitchFamily="2" charset="2"/>
              </a:rPr>
              <a:t>correlation</a:t>
            </a:r>
          </a:p>
          <a:p>
            <a:pPr>
              <a:lnSpc>
                <a:spcPct val="80000"/>
              </a:lnSpc>
            </a:pPr>
            <a:endParaRPr lang="fr-FR" sz="20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fr-FR" sz="2000">
                <a:sym typeface="Wingdings" pitchFamily="2" charset="2"/>
              </a:rPr>
              <a:t>Air oxidation = </a:t>
            </a:r>
            <a:r>
              <a:rPr lang="fr-FR" sz="2000" b="1">
                <a:sym typeface="Wingdings" pitchFamily="2" charset="2"/>
              </a:rPr>
              <a:t>NUREG </a:t>
            </a:r>
            <a:r>
              <a:rPr lang="fr-FR" sz="2000">
                <a:sym typeface="Wingdings" pitchFamily="2" charset="2"/>
              </a:rPr>
              <a:t>correlation </a:t>
            </a:r>
          </a:p>
          <a:p>
            <a:pPr>
              <a:lnSpc>
                <a:spcPct val="80000"/>
              </a:lnSpc>
            </a:pPr>
            <a:endParaRPr lang="fr-FR" sz="2000" b="1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fr-FR" sz="2000">
                <a:sym typeface="Wingdings" pitchFamily="2" charset="2"/>
              </a:rPr>
              <a:t>External resistance : </a:t>
            </a:r>
            <a:r>
              <a:rPr lang="fr-FR" sz="2000" b="1">
                <a:sym typeface="Wingdings" pitchFamily="2" charset="2"/>
              </a:rPr>
              <a:t>8.5m</a:t>
            </a:r>
            <a:r>
              <a:rPr lang="fr-FR" sz="2000" b="1"/>
              <a:t>Ω / rod                                            </a:t>
            </a:r>
            <a:r>
              <a:rPr lang="fr-FR" sz="2000"/>
              <a:t>(established on the other PARAMETER experiments)</a:t>
            </a:r>
          </a:p>
          <a:p>
            <a:pPr>
              <a:lnSpc>
                <a:spcPct val="80000"/>
              </a:lnSpc>
            </a:pPr>
            <a:endParaRPr lang="fr-FR" sz="2000" b="1"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2000">
                <a:sym typeface="Wingdings" pitchFamily="2" charset="2"/>
              </a:rPr>
              <a:t>		</a:t>
            </a:r>
            <a:endParaRPr lang="en-GB" sz="2000">
              <a:cs typeface="Times New 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D28B521-5D6E-416D-AF9D-BB071351FE5A}" type="slidenum">
              <a:rPr lang="fr-FR"/>
              <a:pPr/>
              <a:t>7</a:t>
            </a:fld>
            <a:endParaRPr lang="fr-FR"/>
          </a:p>
        </p:txBody>
      </p:sp>
      <p:sp>
        <p:nvSpPr>
          <p:cNvPr id="20480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84138" y="0"/>
            <a:ext cx="9059862" cy="685800"/>
          </a:xfrm>
          <a:noFill/>
          <a:ln/>
        </p:spPr>
        <p:txBody>
          <a:bodyPr/>
          <a:lstStyle/>
          <a:p>
            <a:r>
              <a:rPr lang="fr-FR"/>
              <a:t>Model parameters used in MAAP                         (2/2)</a:t>
            </a:r>
          </a:p>
        </p:txBody>
      </p:sp>
      <p:sp>
        <p:nvSpPr>
          <p:cNvPr id="20480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84138" y="1033463"/>
            <a:ext cx="4640262" cy="5410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 b="1" u="sng">
                <a:solidFill>
                  <a:schemeClr val="tx1"/>
                </a:solidFill>
                <a:sym typeface="Wingdings" pitchFamily="2" charset="2"/>
              </a:rPr>
              <a:t>First calculation </a:t>
            </a:r>
            <a:r>
              <a:rPr lang="fr-FR" sz="1200" b="1" u="sng">
                <a:solidFill>
                  <a:schemeClr val="tx1"/>
                </a:solidFill>
                <a:sym typeface="Wingdings" pitchFamily="2" charset="2"/>
              </a:rPr>
              <a:t>(CEG-SAM of March 2010)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>
                <a:sym typeface="Wingdings" pitchFamily="2" charset="2"/>
              </a:rPr>
              <a:t>		- </a:t>
            </a:r>
            <a:r>
              <a:rPr lang="fr-FR" sz="1800" b="1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fr-FR" sz="1800" b="1">
                <a:sym typeface="Wingdings" pitchFamily="2" charset="2"/>
              </a:rPr>
              <a:t> rows</a:t>
            </a:r>
            <a:r>
              <a:rPr lang="fr-FR" sz="1800">
                <a:sym typeface="Wingdings" pitchFamily="2" charset="2"/>
              </a:rPr>
              <a:t> : 1 unheated  rod / 6 rods / 12 rods + 12 peripheral rods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>
                <a:sym typeface="Wingdings" pitchFamily="2" charset="2"/>
              </a:rPr>
              <a:t>		- </a:t>
            </a:r>
            <a:r>
              <a:rPr lang="fr-FR" sz="1800" b="1">
                <a:sym typeface="Wingdings" pitchFamily="2" charset="2"/>
              </a:rPr>
              <a:t>58 axial meshes</a:t>
            </a:r>
            <a:r>
              <a:rPr lang="fr-FR" sz="1800">
                <a:sym typeface="Wingdings" pitchFamily="2" charset="2"/>
              </a:rPr>
              <a:t> : 5 for the lower plenum, 48 for the core and 5 for the upper plenum.</a:t>
            </a:r>
          </a:p>
          <a:p>
            <a:pPr>
              <a:lnSpc>
                <a:spcPct val="80000"/>
              </a:lnSpc>
              <a:buFontTx/>
              <a:buNone/>
            </a:pPr>
            <a:endParaRPr lang="fr-FR" sz="180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fr-FR" sz="1800" b="1" u="sng">
                <a:solidFill>
                  <a:schemeClr val="tx1"/>
                </a:solidFill>
                <a:sym typeface="Wingdings" pitchFamily="2" charset="2"/>
              </a:rPr>
              <a:t>Second calculation </a:t>
            </a:r>
            <a:r>
              <a:rPr lang="fr-FR" sz="1200" b="1" u="sng">
                <a:solidFill>
                  <a:schemeClr val="tx1"/>
                </a:solidFill>
                <a:sym typeface="Wingdings" pitchFamily="2" charset="2"/>
              </a:rPr>
              <a:t>(CEG-SAM of September 2010)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>
                <a:sym typeface="Wingdings" pitchFamily="2" charset="2"/>
              </a:rPr>
              <a:t>		- </a:t>
            </a:r>
            <a:r>
              <a:rPr lang="fr-FR" sz="1800" b="1">
                <a:solidFill>
                  <a:srgbClr val="FF0000"/>
                </a:solidFill>
                <a:sym typeface="Wingdings" pitchFamily="2" charset="2"/>
              </a:rPr>
              <a:t>4</a:t>
            </a:r>
            <a:r>
              <a:rPr lang="fr-FR" sz="1800" b="1">
                <a:sym typeface="Wingdings" pitchFamily="2" charset="2"/>
              </a:rPr>
              <a:t> rows</a:t>
            </a:r>
            <a:r>
              <a:rPr lang="fr-FR" sz="1800">
                <a:sym typeface="Wingdings" pitchFamily="2" charset="2"/>
              </a:rPr>
              <a:t> : 1 unheated  rod / 6 rods / 12 rods / 12 peripheral rods,</a:t>
            </a:r>
            <a:endParaRPr lang="de-DE" sz="1800"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1800">
                <a:sym typeface="Wingdings" pitchFamily="2" charset="2"/>
              </a:rPr>
              <a:t> 	(peripheral rods represented seperately)</a:t>
            </a:r>
            <a:r>
              <a:rPr lang="fr-FR" sz="1800">
                <a:sym typeface="Wingdings" pitchFamily="2" charset="2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>
                <a:sym typeface="Wingdings" pitchFamily="2" charset="2"/>
              </a:rPr>
              <a:t>		- </a:t>
            </a:r>
            <a:r>
              <a:rPr lang="fr-FR" sz="1800" b="1">
                <a:sym typeface="Wingdings" pitchFamily="2" charset="2"/>
              </a:rPr>
              <a:t>58 axial meshes</a:t>
            </a:r>
            <a:r>
              <a:rPr lang="fr-FR" sz="1800">
                <a:sym typeface="Wingdings" pitchFamily="2" charset="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r-FR" sz="1800" b="1" u="sng">
                <a:solidFill>
                  <a:schemeClr val="tx1"/>
                </a:solidFill>
                <a:sym typeface="Wingdings" pitchFamily="2" charset="2"/>
              </a:rPr>
              <a:t>‘New’ calculation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sz="1800">
                <a:cs typeface="Times New Roman" charset="0"/>
              </a:rPr>
              <a:t>		</a:t>
            </a:r>
            <a:r>
              <a:rPr lang="fr-FR" sz="1800">
                <a:sym typeface="Wingdings" pitchFamily="2" charset="2"/>
              </a:rPr>
              <a:t>- </a:t>
            </a:r>
            <a:r>
              <a:rPr lang="fr-FR" sz="1800" b="1">
                <a:solidFill>
                  <a:srgbClr val="FF0000"/>
                </a:solidFill>
                <a:sym typeface="Wingdings" pitchFamily="2" charset="2"/>
              </a:rPr>
              <a:t>4</a:t>
            </a:r>
            <a:r>
              <a:rPr lang="fr-FR" sz="1800" b="1">
                <a:sym typeface="Wingdings" pitchFamily="2" charset="2"/>
              </a:rPr>
              <a:t> rows</a:t>
            </a:r>
            <a:r>
              <a:rPr lang="fr-FR" sz="1800">
                <a:sym typeface="Wingdings" pitchFamily="2" charset="2"/>
              </a:rPr>
              <a:t> : 1 unheated  rod / 6 rods / 12 rods / 12 peripheral rods added in all the geometrical characteristics (lower and upper plenums, rods number …),	</a:t>
            </a:r>
            <a:endParaRPr lang="de-DE" sz="1800"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sz="1800">
                <a:sym typeface="Wingdings" pitchFamily="2" charset="2"/>
              </a:rPr>
              <a:t>   -&gt; full length rods extend through plenums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sz="1800">
              <a:sym typeface="Wingdings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fr-FR" sz="1800">
                <a:sym typeface="Wingdings" pitchFamily="2" charset="2"/>
              </a:rPr>
              <a:t>  </a:t>
            </a:r>
            <a:r>
              <a:rPr lang="de-DE" sz="1800">
                <a:sym typeface="Wingdings" pitchFamily="2" charset="2"/>
              </a:rPr>
              <a:t>		</a:t>
            </a:r>
            <a:r>
              <a:rPr lang="fr-FR" sz="1800">
                <a:sym typeface="Wingdings" pitchFamily="2" charset="2"/>
              </a:rPr>
              <a:t>- </a:t>
            </a:r>
            <a:r>
              <a:rPr lang="fr-FR" sz="1800" b="1">
                <a:sym typeface="Wingdings" pitchFamily="2" charset="2"/>
              </a:rPr>
              <a:t>58 axial meshes</a:t>
            </a:r>
            <a:r>
              <a:rPr lang="fr-FR" sz="1800">
                <a:sym typeface="Wingdings" pitchFamily="2" charset="2"/>
              </a:rPr>
              <a:t> </a:t>
            </a:r>
            <a:endParaRPr lang="en-GB" sz="1800">
              <a:cs typeface="Times New Roman" charset="0"/>
            </a:endParaRPr>
          </a:p>
        </p:txBody>
      </p:sp>
      <p:grpSp>
        <p:nvGrpSpPr>
          <p:cNvPr id="204819" name="Group 1043"/>
          <p:cNvGrpSpPr>
            <a:grpSpLocks/>
          </p:cNvGrpSpPr>
          <p:nvPr/>
        </p:nvGrpSpPr>
        <p:grpSpPr bwMode="auto">
          <a:xfrm>
            <a:off x="5407025" y="685800"/>
            <a:ext cx="3203575" cy="2516188"/>
            <a:chOff x="3406" y="432"/>
            <a:chExt cx="2018" cy="1585"/>
          </a:xfrm>
        </p:grpSpPr>
        <p:pic>
          <p:nvPicPr>
            <p:cNvPr id="204812" name="Picture 1036" descr="F:\cross_section_sf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" y="432"/>
              <a:ext cx="2018" cy="15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13" name="Oval 1037"/>
            <p:cNvSpPr>
              <a:spLocks noChangeArrowheads="1"/>
            </p:cNvSpPr>
            <p:nvPr/>
          </p:nvSpPr>
          <p:spPr bwMode="auto">
            <a:xfrm>
              <a:off x="4312" y="1206"/>
              <a:ext cx="160" cy="16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 anchor="ctr">
              <a:spAutoFit/>
            </a:bodyPr>
            <a:lstStyle/>
            <a:p>
              <a:endParaRPr lang="de-DE"/>
            </a:p>
          </p:txBody>
        </p:sp>
        <p:sp>
          <p:nvSpPr>
            <p:cNvPr id="204814" name="Oval 1038"/>
            <p:cNvSpPr>
              <a:spLocks noChangeArrowheads="1"/>
            </p:cNvSpPr>
            <p:nvPr/>
          </p:nvSpPr>
          <p:spPr bwMode="auto">
            <a:xfrm>
              <a:off x="4192" y="1094"/>
              <a:ext cx="383" cy="38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 bIns="18000" anchor="ctr">
              <a:spAutoFit/>
            </a:bodyPr>
            <a:lstStyle/>
            <a:p>
              <a:endParaRPr lang="de-DE"/>
            </a:p>
          </p:txBody>
        </p:sp>
        <p:sp>
          <p:nvSpPr>
            <p:cNvPr id="204815" name="Oval 1039"/>
            <p:cNvSpPr>
              <a:spLocks noChangeArrowheads="1"/>
            </p:cNvSpPr>
            <p:nvPr/>
          </p:nvSpPr>
          <p:spPr bwMode="auto">
            <a:xfrm>
              <a:off x="4026" y="930"/>
              <a:ext cx="720" cy="7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 bIns="180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204818" name="Group 1042"/>
          <p:cNvGrpSpPr>
            <a:grpSpLocks/>
          </p:cNvGrpSpPr>
          <p:nvPr/>
        </p:nvGrpSpPr>
        <p:grpSpPr bwMode="auto">
          <a:xfrm>
            <a:off x="5407025" y="3227388"/>
            <a:ext cx="3203575" cy="2516187"/>
            <a:chOff x="3406" y="2033"/>
            <a:chExt cx="2018" cy="1585"/>
          </a:xfrm>
        </p:grpSpPr>
        <p:pic>
          <p:nvPicPr>
            <p:cNvPr id="204807" name="Picture 1031" descr="F:\cross_section_sf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6" y="2033"/>
              <a:ext cx="2018" cy="15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08" name="Oval 1032"/>
            <p:cNvSpPr>
              <a:spLocks noChangeArrowheads="1"/>
            </p:cNvSpPr>
            <p:nvPr/>
          </p:nvSpPr>
          <p:spPr bwMode="auto">
            <a:xfrm>
              <a:off x="4312" y="2807"/>
              <a:ext cx="160" cy="167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tIns="18000" rIns="18000" bIns="18000" anchor="ctr">
              <a:spAutoFit/>
            </a:bodyPr>
            <a:lstStyle/>
            <a:p>
              <a:endParaRPr lang="de-DE"/>
            </a:p>
          </p:txBody>
        </p:sp>
        <p:sp>
          <p:nvSpPr>
            <p:cNvPr id="204809" name="Oval 1033"/>
            <p:cNvSpPr>
              <a:spLocks noChangeArrowheads="1"/>
            </p:cNvSpPr>
            <p:nvPr/>
          </p:nvSpPr>
          <p:spPr bwMode="auto">
            <a:xfrm>
              <a:off x="4192" y="2695"/>
              <a:ext cx="383" cy="38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 bIns="18000" anchor="ctr">
              <a:spAutoFit/>
            </a:bodyPr>
            <a:lstStyle/>
            <a:p>
              <a:endParaRPr lang="de-DE"/>
            </a:p>
          </p:txBody>
        </p:sp>
        <p:sp>
          <p:nvSpPr>
            <p:cNvPr id="204810" name="Oval 1034"/>
            <p:cNvSpPr>
              <a:spLocks noChangeArrowheads="1"/>
            </p:cNvSpPr>
            <p:nvPr/>
          </p:nvSpPr>
          <p:spPr bwMode="auto">
            <a:xfrm>
              <a:off x="4071" y="2589"/>
              <a:ext cx="620" cy="619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 bIns="18000" anchor="ctr">
              <a:spAutoFit/>
            </a:bodyPr>
            <a:lstStyle/>
            <a:p>
              <a:endParaRPr lang="de-DE"/>
            </a:p>
          </p:txBody>
        </p:sp>
        <p:sp>
          <p:nvSpPr>
            <p:cNvPr id="204817" name="Oval 1041"/>
            <p:cNvSpPr>
              <a:spLocks noChangeArrowheads="1"/>
            </p:cNvSpPr>
            <p:nvPr/>
          </p:nvSpPr>
          <p:spPr bwMode="auto">
            <a:xfrm>
              <a:off x="4028" y="2534"/>
              <a:ext cx="720" cy="72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18000" rIns="18000" bIns="180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204820" name="Line 1044"/>
          <p:cNvSpPr>
            <a:spLocks noChangeShapeType="1"/>
          </p:cNvSpPr>
          <p:nvPr/>
        </p:nvSpPr>
        <p:spPr bwMode="auto">
          <a:xfrm>
            <a:off x="4724400" y="1736725"/>
            <a:ext cx="682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1" name="AutoShape 1045"/>
          <p:cNvSpPr>
            <a:spLocks/>
          </p:cNvSpPr>
          <p:nvPr/>
        </p:nvSpPr>
        <p:spPr bwMode="auto">
          <a:xfrm>
            <a:off x="4876800" y="3505200"/>
            <a:ext cx="228600" cy="2133600"/>
          </a:xfrm>
          <a:prstGeom prst="rightBrace">
            <a:avLst>
              <a:gd name="adj1" fmla="val 7777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06443875-3493-487C-B558-F41D5FC1B0F1}" type="slidenum">
              <a:rPr lang="fr-FR"/>
              <a:pPr/>
              <a:t>8</a:t>
            </a:fld>
            <a:endParaRPr lang="fr-FR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77788"/>
            <a:ext cx="9059862" cy="685800"/>
          </a:xfrm>
        </p:spPr>
        <p:txBody>
          <a:bodyPr/>
          <a:lstStyle/>
          <a:p>
            <a:r>
              <a:rPr lang="fr-FR"/>
              <a:t>Comparison with the previous post-calculations </a:t>
            </a:r>
            <a:br>
              <a:rPr lang="fr-FR"/>
            </a:br>
            <a:r>
              <a:rPr lang="fr-FR"/>
              <a:t>(at 200 mm</a:t>
            </a:r>
            <a:r>
              <a:rPr lang="de-DE"/>
              <a:t> </a:t>
            </a:r>
            <a:r>
              <a:rPr lang="fr-FR"/>
              <a:t>)</a:t>
            </a:r>
          </a:p>
        </p:txBody>
      </p:sp>
      <p:pic>
        <p:nvPicPr>
          <p:cNvPr id="173072" name="Picture 1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2825" y="852488"/>
            <a:ext cx="7107238" cy="5395912"/>
          </a:xfrm>
          <a:noFill/>
          <a:ln/>
        </p:spPr>
      </p:pic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8097838" y="858838"/>
            <a:ext cx="185737" cy="556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703263" y="6172200"/>
            <a:ext cx="77358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2000"/>
              <a:t>simu1</a:t>
            </a:r>
            <a:r>
              <a:rPr lang="fr-FR" sz="2000" b="0"/>
              <a:t> = 3 rows		</a:t>
            </a:r>
            <a:r>
              <a:rPr lang="fr-FR" sz="2000"/>
              <a:t>simu2</a:t>
            </a:r>
            <a:r>
              <a:rPr lang="fr-FR" sz="2000" b="0"/>
              <a:t> = 4 rows	</a:t>
            </a:r>
          </a:p>
          <a:p>
            <a:pPr algn="ctr"/>
            <a:r>
              <a:rPr lang="fr-FR" sz="2000"/>
              <a:t>new</a:t>
            </a:r>
            <a:r>
              <a:rPr lang="fr-FR" sz="2000" b="0"/>
              <a:t> = 4 rows + peripheral rods completly included in the geometry</a:t>
            </a:r>
            <a:r>
              <a:rPr lang="fr-FR"/>
              <a:t> 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H="1">
            <a:off x="5867400" y="2819400"/>
            <a:ext cx="2416175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26F4B80C-9D1A-4A19-9517-2D93486D9377}" type="slidenum">
              <a:rPr lang="fr-FR"/>
              <a:pPr/>
              <a:t>9</a:t>
            </a:fld>
            <a:endParaRPr lang="fr-FR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4138" y="77788"/>
            <a:ext cx="8526462" cy="685800"/>
          </a:xfrm>
        </p:spPr>
        <p:txBody>
          <a:bodyPr/>
          <a:lstStyle/>
          <a:p>
            <a:r>
              <a:rPr lang="fr-FR"/>
              <a:t>Comparison with the previous post-calculations</a:t>
            </a:r>
            <a:br>
              <a:rPr lang="fr-FR"/>
            </a:br>
            <a:r>
              <a:rPr lang="fr-FR"/>
              <a:t>(at 900 mm)</a:t>
            </a:r>
          </a:p>
        </p:txBody>
      </p:sp>
      <p:pic>
        <p:nvPicPr>
          <p:cNvPr id="1935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079500"/>
            <a:ext cx="7078663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546" name="Line 10"/>
          <p:cNvSpPr>
            <a:spLocks noChangeShapeType="1"/>
          </p:cNvSpPr>
          <p:nvPr/>
        </p:nvSpPr>
        <p:spPr bwMode="auto">
          <a:xfrm flipH="1" flipV="1">
            <a:off x="4038600" y="3733800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fec8622-0eb8-40fc-b3eb-de698a514efe"/>
</p:tagLst>
</file>

<file path=ppt/theme/theme1.xml><?xml version="1.0" encoding="utf-8"?>
<a:theme xmlns:a="http://schemas.openxmlformats.org/drawingml/2006/main" name="PPT1">
  <a:themeElements>
    <a:clrScheme name="PPT1 1">
      <a:dk1>
        <a:srgbClr val="005BBB"/>
      </a:dk1>
      <a:lt1>
        <a:srgbClr val="FFFFFF"/>
      </a:lt1>
      <a:dk2>
        <a:srgbClr val="000000"/>
      </a:dk2>
      <a:lt2>
        <a:srgbClr val="FE5815"/>
      </a:lt2>
      <a:accent1>
        <a:srgbClr val="005BBB"/>
      </a:accent1>
      <a:accent2>
        <a:srgbClr val="3C9BD5"/>
      </a:accent2>
      <a:accent3>
        <a:srgbClr val="FFFFFF"/>
      </a:accent3>
      <a:accent4>
        <a:srgbClr val="004C9F"/>
      </a:accent4>
      <a:accent5>
        <a:srgbClr val="AAB5DA"/>
      </a:accent5>
      <a:accent6>
        <a:srgbClr val="358CC1"/>
      </a:accent6>
      <a:hlink>
        <a:srgbClr val="F7922A"/>
      </a:hlink>
      <a:folHlink>
        <a:srgbClr val="9CDBF8"/>
      </a:folHlink>
    </a:clrScheme>
    <a:fontScheme name="PPT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1 1">
        <a:dk1>
          <a:srgbClr val="005BBB"/>
        </a:dk1>
        <a:lt1>
          <a:srgbClr val="FFFFFF"/>
        </a:lt1>
        <a:dk2>
          <a:srgbClr val="000000"/>
        </a:dk2>
        <a:lt2>
          <a:srgbClr val="FE5815"/>
        </a:lt2>
        <a:accent1>
          <a:srgbClr val="005BBB"/>
        </a:accent1>
        <a:accent2>
          <a:srgbClr val="3C9BD5"/>
        </a:accent2>
        <a:accent3>
          <a:srgbClr val="FFFFFF"/>
        </a:accent3>
        <a:accent4>
          <a:srgbClr val="004C9F"/>
        </a:accent4>
        <a:accent5>
          <a:srgbClr val="AAB5DA"/>
        </a:accent5>
        <a:accent6>
          <a:srgbClr val="358CC1"/>
        </a:accent6>
        <a:hlink>
          <a:srgbClr val="F7922A"/>
        </a:hlink>
        <a:folHlink>
          <a:srgbClr val="9CDB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PPT1</Template>
  <TotalTime>14533</TotalTime>
  <Words>343</Words>
  <Application>Microsoft Office PowerPoint</Application>
  <PresentationFormat>Bildschirmpräsentation (4:3)</PresentationFormat>
  <Paragraphs>139</Paragraphs>
  <Slides>20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Wingdings</vt:lpstr>
      <vt:lpstr>Times New Roman</vt:lpstr>
      <vt:lpstr>PPT1</vt:lpstr>
      <vt:lpstr>Graphique Microsoft Excel</vt:lpstr>
      <vt:lpstr>PowerPoint-Präsentation</vt:lpstr>
      <vt:lpstr>PowerPoint-Präsentation</vt:lpstr>
      <vt:lpstr>PARAMETER-SF4 test section</vt:lpstr>
      <vt:lpstr>Specification of PARAMETER-SF4 test               (1/2)</vt:lpstr>
      <vt:lpstr>Specification of PARAMETER-SF4 test               (2/2)</vt:lpstr>
      <vt:lpstr>Model parameters used in MAAP                         (1/2)</vt:lpstr>
      <vt:lpstr>Model parameters used in MAAP                         (2/2)</vt:lpstr>
      <vt:lpstr>Comparison with the previous post-calculations  (at 200 mm )</vt:lpstr>
      <vt:lpstr>Comparison with the previous post-calculations (at 900 mm)</vt:lpstr>
      <vt:lpstr>Comparison with the previous post-calculations (at 1300 mm)</vt:lpstr>
      <vt:lpstr>Comparison with the previous post-calculations (shroud 500, 700 and 1100mm – bottom bundle improved)</vt:lpstr>
      <vt:lpstr>Cladding temperatures at 500 mm high (pre-ox)</vt:lpstr>
      <vt:lpstr>Cladding temperatures at 1250 mm high (pre-ox)</vt:lpstr>
      <vt:lpstr>Hydrogen production</vt:lpstr>
      <vt:lpstr>Cladding temperatures at 500 mm high (air)</vt:lpstr>
      <vt:lpstr>Cladding temperatures at 800 mm high (air)</vt:lpstr>
      <vt:lpstr>Cladding temperatures at 1100 mm high (air)</vt:lpstr>
      <vt:lpstr>Cladding temperatures at 1250 mm high (air)</vt:lpstr>
      <vt:lpstr>O2 flow rates during air ingress</vt:lpstr>
      <vt:lpstr>Conclusions</vt:lpstr>
    </vt:vector>
  </TitlesOfParts>
  <Company>Euromed Marseille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EDF R&amp;D  Créer de la valeur  et préparer l’avenir</dc:title>
  <dc:creator>Euromed Marseille</dc:creator>
  <cp:lastModifiedBy>Peters, Ursula</cp:lastModifiedBy>
  <cp:revision>286</cp:revision>
  <cp:lastPrinted>2009-08-06T14:48:24Z</cp:lastPrinted>
  <dcterms:created xsi:type="dcterms:W3CDTF">2009-06-03T18:57:03Z</dcterms:created>
  <dcterms:modified xsi:type="dcterms:W3CDTF">2012-10-15T09:58:25Z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000800b612000000000001023700</vt:lpwstr>
  </property>
  <property fmtid="{D5CDD505-2E9C-101B-9397-08002B2CF9AE}" pid="3" name="Description0">
    <vt:lpwstr>PARAMETER-SF4 post-test calculation with MAAP4.07</vt:lpwstr>
  </property>
</Properties>
</file>