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48" r:id="rId1"/>
  </p:sldMasterIdLst>
  <p:notesMasterIdLst>
    <p:notesMasterId r:id="rId28"/>
  </p:notesMasterIdLst>
  <p:handoutMasterIdLst>
    <p:handoutMasterId r:id="rId29"/>
  </p:handoutMasterIdLst>
  <p:sldIdLst>
    <p:sldId id="611" r:id="rId2"/>
    <p:sldId id="659" r:id="rId3"/>
    <p:sldId id="657" r:id="rId4"/>
    <p:sldId id="658" r:id="rId5"/>
    <p:sldId id="620" r:id="rId6"/>
    <p:sldId id="653" r:id="rId7"/>
    <p:sldId id="626" r:id="rId8"/>
    <p:sldId id="622" r:id="rId9"/>
    <p:sldId id="641" r:id="rId10"/>
    <p:sldId id="646" r:id="rId11"/>
    <p:sldId id="650" r:id="rId12"/>
    <p:sldId id="666" r:id="rId13"/>
    <p:sldId id="642" r:id="rId14"/>
    <p:sldId id="667" r:id="rId15"/>
    <p:sldId id="640" r:id="rId16"/>
    <p:sldId id="639" r:id="rId17"/>
    <p:sldId id="669" r:id="rId18"/>
    <p:sldId id="617" r:id="rId19"/>
    <p:sldId id="670" r:id="rId20"/>
    <p:sldId id="618" r:id="rId21"/>
    <p:sldId id="660" r:id="rId22"/>
    <p:sldId id="661" r:id="rId23"/>
    <p:sldId id="662" r:id="rId24"/>
    <p:sldId id="663" r:id="rId25"/>
    <p:sldId id="664" r:id="rId26"/>
    <p:sldId id="665" r:id="rId27"/>
  </p:sldIdLst>
  <p:sldSz cx="9902825" cy="7242175"/>
  <p:notesSz cx="9710738" cy="6858000"/>
  <p:defaultTextStyle>
    <a:defPPr>
      <a:defRPr lang="de-DE"/>
    </a:defPPr>
    <a:lvl1pPr algn="ctr" rtl="0" eaLnBrk="0" fontAlgn="base" hangingPunct="0">
      <a:spcBef>
        <a:spcPct val="0"/>
      </a:spcBef>
      <a:spcAft>
        <a:spcPct val="0"/>
      </a:spcAft>
      <a:defRPr sz="2400" kern="1200">
        <a:solidFill>
          <a:srgbClr val="000066"/>
        </a:solidFill>
        <a:latin typeface="Arial" charset="0"/>
        <a:ea typeface="+mn-ea"/>
        <a:cs typeface="+mn-cs"/>
      </a:defRPr>
    </a:lvl1pPr>
    <a:lvl2pPr marL="457200" algn="ctr" rtl="0" eaLnBrk="0" fontAlgn="base" hangingPunct="0">
      <a:spcBef>
        <a:spcPct val="0"/>
      </a:spcBef>
      <a:spcAft>
        <a:spcPct val="0"/>
      </a:spcAft>
      <a:defRPr sz="2400" kern="1200">
        <a:solidFill>
          <a:srgbClr val="000066"/>
        </a:solidFill>
        <a:latin typeface="Arial" charset="0"/>
        <a:ea typeface="+mn-ea"/>
        <a:cs typeface="+mn-cs"/>
      </a:defRPr>
    </a:lvl2pPr>
    <a:lvl3pPr marL="914400" algn="ctr" rtl="0" eaLnBrk="0" fontAlgn="base" hangingPunct="0">
      <a:spcBef>
        <a:spcPct val="0"/>
      </a:spcBef>
      <a:spcAft>
        <a:spcPct val="0"/>
      </a:spcAft>
      <a:defRPr sz="2400" kern="1200">
        <a:solidFill>
          <a:srgbClr val="000066"/>
        </a:solidFill>
        <a:latin typeface="Arial" charset="0"/>
        <a:ea typeface="+mn-ea"/>
        <a:cs typeface="+mn-cs"/>
      </a:defRPr>
    </a:lvl3pPr>
    <a:lvl4pPr marL="1371600" algn="ctr" rtl="0" eaLnBrk="0" fontAlgn="base" hangingPunct="0">
      <a:spcBef>
        <a:spcPct val="0"/>
      </a:spcBef>
      <a:spcAft>
        <a:spcPct val="0"/>
      </a:spcAft>
      <a:defRPr sz="2400" kern="1200">
        <a:solidFill>
          <a:srgbClr val="000066"/>
        </a:solidFill>
        <a:latin typeface="Arial" charset="0"/>
        <a:ea typeface="+mn-ea"/>
        <a:cs typeface="+mn-cs"/>
      </a:defRPr>
    </a:lvl4pPr>
    <a:lvl5pPr marL="1828800" algn="ctr" rtl="0" eaLnBrk="0" fontAlgn="base" hangingPunct="0">
      <a:spcBef>
        <a:spcPct val="0"/>
      </a:spcBef>
      <a:spcAft>
        <a:spcPct val="0"/>
      </a:spcAft>
      <a:defRPr sz="2400" kern="1200">
        <a:solidFill>
          <a:srgbClr val="000066"/>
        </a:solidFill>
        <a:latin typeface="Arial" charset="0"/>
        <a:ea typeface="+mn-ea"/>
        <a:cs typeface="+mn-cs"/>
      </a:defRPr>
    </a:lvl5pPr>
    <a:lvl6pPr marL="2286000" algn="l" defTabSz="914400" rtl="0" eaLnBrk="1" latinLnBrk="0" hangingPunct="1">
      <a:defRPr sz="2400" kern="1200">
        <a:solidFill>
          <a:srgbClr val="000066"/>
        </a:solidFill>
        <a:latin typeface="Arial" charset="0"/>
        <a:ea typeface="+mn-ea"/>
        <a:cs typeface="+mn-cs"/>
      </a:defRPr>
    </a:lvl6pPr>
    <a:lvl7pPr marL="2743200" algn="l" defTabSz="914400" rtl="0" eaLnBrk="1" latinLnBrk="0" hangingPunct="1">
      <a:defRPr sz="2400" kern="1200">
        <a:solidFill>
          <a:srgbClr val="000066"/>
        </a:solidFill>
        <a:latin typeface="Arial" charset="0"/>
        <a:ea typeface="+mn-ea"/>
        <a:cs typeface="+mn-cs"/>
      </a:defRPr>
    </a:lvl7pPr>
    <a:lvl8pPr marL="3200400" algn="l" defTabSz="914400" rtl="0" eaLnBrk="1" latinLnBrk="0" hangingPunct="1">
      <a:defRPr sz="2400" kern="1200">
        <a:solidFill>
          <a:srgbClr val="000066"/>
        </a:solidFill>
        <a:latin typeface="Arial" charset="0"/>
        <a:ea typeface="+mn-ea"/>
        <a:cs typeface="+mn-cs"/>
      </a:defRPr>
    </a:lvl8pPr>
    <a:lvl9pPr marL="3657600" algn="l" defTabSz="914400" rtl="0" eaLnBrk="1" latinLnBrk="0" hangingPunct="1">
      <a:defRPr sz="2400" kern="1200">
        <a:solidFill>
          <a:srgbClr val="000066"/>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66"/>
    <a:srgbClr val="FFFF00"/>
    <a:srgbClr val="FFCC00"/>
    <a:srgbClr val="FEDB5C"/>
    <a:srgbClr val="CCA500"/>
    <a:srgbClr val="FFFFFF"/>
    <a:srgbClr val="060000"/>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01" autoAdjust="0"/>
    <p:restoredTop sz="99043" autoAdjust="0"/>
  </p:normalViewPr>
  <p:slideViewPr>
    <p:cSldViewPr>
      <p:cViewPr>
        <p:scale>
          <a:sx n="90" d="100"/>
          <a:sy n="90" d="100"/>
        </p:scale>
        <p:origin x="-811" y="-24"/>
      </p:cViewPr>
      <p:guideLst>
        <p:guide orient="horz" pos="2304"/>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121" d="100"/>
          <a:sy n="121" d="100"/>
        </p:scale>
        <p:origin x="-78" y="-114"/>
      </p:cViewPr>
      <p:guideLst>
        <p:guide orient="horz" pos="2159"/>
        <p:guide pos="305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2.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image" Target="../media/image3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4160838" cy="330200"/>
          </a:xfrm>
          <a:prstGeom prst="rect">
            <a:avLst/>
          </a:prstGeom>
          <a:noFill/>
          <a:ln w="9525">
            <a:noFill/>
            <a:miter lim="800000"/>
            <a:headEnd/>
            <a:tailEnd/>
          </a:ln>
          <a:effectLst/>
        </p:spPr>
        <p:txBody>
          <a:bodyPr vert="horz" wrap="square" lIns="92363" tIns="46182" rIns="92363" bIns="46182" numCol="1" anchor="t" anchorCtr="0" compatLnSpc="1">
            <a:prstTxWarp prst="textNoShape">
              <a:avLst/>
            </a:prstTxWarp>
          </a:bodyPr>
          <a:lstStyle>
            <a:lvl1pPr algn="l" defTabSz="917575">
              <a:defRPr sz="1200">
                <a:solidFill>
                  <a:schemeClr val="tx1"/>
                </a:solidFill>
                <a:latin typeface="Tahoma" pitchFamily="34" charset="0"/>
              </a:defRPr>
            </a:lvl1pPr>
          </a:lstStyle>
          <a:p>
            <a:pPr>
              <a:defRPr/>
            </a:pPr>
            <a:endParaRPr lang="de-DE"/>
          </a:p>
        </p:txBody>
      </p:sp>
      <p:sp>
        <p:nvSpPr>
          <p:cNvPr id="3075" name="Rectangle 3"/>
          <p:cNvSpPr>
            <a:spLocks noGrp="1" noChangeArrowheads="1"/>
          </p:cNvSpPr>
          <p:nvPr>
            <p:ph type="dt" sz="quarter" idx="1"/>
          </p:nvPr>
        </p:nvSpPr>
        <p:spPr bwMode="auto">
          <a:xfrm>
            <a:off x="5492750" y="0"/>
            <a:ext cx="4270375" cy="330200"/>
          </a:xfrm>
          <a:prstGeom prst="rect">
            <a:avLst/>
          </a:prstGeom>
          <a:noFill/>
          <a:ln w="9525">
            <a:noFill/>
            <a:miter lim="800000"/>
            <a:headEnd/>
            <a:tailEnd/>
          </a:ln>
          <a:effectLst/>
        </p:spPr>
        <p:txBody>
          <a:bodyPr vert="horz" wrap="square" lIns="92363" tIns="46182" rIns="92363" bIns="46182" numCol="1" anchor="t" anchorCtr="0" compatLnSpc="1">
            <a:prstTxWarp prst="textNoShape">
              <a:avLst/>
            </a:prstTxWarp>
          </a:bodyPr>
          <a:lstStyle>
            <a:lvl1pPr algn="r" defTabSz="917575">
              <a:defRPr sz="1200">
                <a:solidFill>
                  <a:schemeClr val="tx1"/>
                </a:solidFill>
                <a:latin typeface="Tahoma" pitchFamily="34" charset="0"/>
              </a:defRPr>
            </a:lvl1pPr>
          </a:lstStyle>
          <a:p>
            <a:pPr>
              <a:defRPr/>
            </a:pPr>
            <a:endParaRPr lang="de-DE"/>
          </a:p>
        </p:txBody>
      </p:sp>
      <p:sp>
        <p:nvSpPr>
          <p:cNvPr id="3076" name="Rectangle 4"/>
          <p:cNvSpPr>
            <a:spLocks noGrp="1" noChangeArrowheads="1"/>
          </p:cNvSpPr>
          <p:nvPr>
            <p:ph type="ftr" sz="quarter" idx="2"/>
          </p:nvPr>
        </p:nvSpPr>
        <p:spPr bwMode="auto">
          <a:xfrm>
            <a:off x="0" y="6546850"/>
            <a:ext cx="4160838" cy="327025"/>
          </a:xfrm>
          <a:prstGeom prst="rect">
            <a:avLst/>
          </a:prstGeom>
          <a:noFill/>
          <a:ln w="9525">
            <a:noFill/>
            <a:miter lim="800000"/>
            <a:headEnd/>
            <a:tailEnd/>
          </a:ln>
          <a:effectLst/>
        </p:spPr>
        <p:txBody>
          <a:bodyPr vert="horz" wrap="square" lIns="92363" tIns="46182" rIns="92363" bIns="46182" numCol="1" anchor="b" anchorCtr="0" compatLnSpc="1">
            <a:prstTxWarp prst="textNoShape">
              <a:avLst/>
            </a:prstTxWarp>
          </a:bodyPr>
          <a:lstStyle>
            <a:lvl1pPr algn="l" defTabSz="917575">
              <a:defRPr sz="1200">
                <a:solidFill>
                  <a:schemeClr val="tx1"/>
                </a:solidFill>
                <a:latin typeface="Tahoma" pitchFamily="34" charset="0"/>
              </a:defRPr>
            </a:lvl1pPr>
          </a:lstStyle>
          <a:p>
            <a:pPr>
              <a:defRPr/>
            </a:pPr>
            <a:r>
              <a:rPr lang="de-DE"/>
              <a:t>CORPHAD 7 SPb May 2007</a:t>
            </a:r>
          </a:p>
        </p:txBody>
      </p:sp>
      <p:sp>
        <p:nvSpPr>
          <p:cNvPr id="3077" name="Rectangle 5"/>
          <p:cNvSpPr>
            <a:spLocks noGrp="1" noChangeArrowheads="1"/>
          </p:cNvSpPr>
          <p:nvPr>
            <p:ph type="sldNum" sz="quarter" idx="3"/>
          </p:nvPr>
        </p:nvSpPr>
        <p:spPr bwMode="auto">
          <a:xfrm>
            <a:off x="5492750" y="6546850"/>
            <a:ext cx="4270375" cy="327025"/>
          </a:xfrm>
          <a:prstGeom prst="rect">
            <a:avLst/>
          </a:prstGeom>
          <a:noFill/>
          <a:ln w="9525">
            <a:noFill/>
            <a:miter lim="800000"/>
            <a:headEnd/>
            <a:tailEnd/>
          </a:ln>
          <a:effectLst/>
        </p:spPr>
        <p:txBody>
          <a:bodyPr vert="horz" wrap="square" lIns="92363" tIns="46182" rIns="92363" bIns="46182" numCol="1" anchor="b" anchorCtr="0" compatLnSpc="1">
            <a:prstTxWarp prst="textNoShape">
              <a:avLst/>
            </a:prstTxWarp>
          </a:bodyPr>
          <a:lstStyle>
            <a:lvl1pPr algn="r" defTabSz="917575">
              <a:defRPr sz="1200">
                <a:solidFill>
                  <a:schemeClr val="tx1"/>
                </a:solidFill>
                <a:latin typeface="Tahoma" pitchFamily="34" charset="0"/>
              </a:defRPr>
            </a:lvl1pPr>
          </a:lstStyle>
          <a:p>
            <a:pPr>
              <a:defRPr/>
            </a:pPr>
            <a:fld id="{4E33EE87-DD20-4F80-A4E7-029A483C1347}" type="slidenum">
              <a:rPr lang="de-DE"/>
              <a:pPr>
                <a:defRPr/>
              </a:pPr>
              <a:t>‹Nr.›</a:t>
            </a:fld>
            <a:endParaRPr lang="de-DE"/>
          </a:p>
        </p:txBody>
      </p:sp>
    </p:spTree>
    <p:extLst>
      <p:ext uri="{BB962C8B-B14F-4D97-AF65-F5344CB8AC3E}">
        <p14:creationId xmlns:p14="http://schemas.microsoft.com/office/powerpoint/2010/main" val="529753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4160838" cy="330200"/>
          </a:xfrm>
          <a:prstGeom prst="rect">
            <a:avLst/>
          </a:prstGeom>
          <a:noFill/>
          <a:ln w="9525">
            <a:noFill/>
            <a:miter lim="800000"/>
            <a:headEnd/>
            <a:tailEnd/>
          </a:ln>
          <a:effectLst/>
        </p:spPr>
        <p:txBody>
          <a:bodyPr vert="horz" wrap="square" lIns="92363" tIns="46182" rIns="92363" bIns="46182" numCol="1" anchor="t" anchorCtr="0" compatLnSpc="1">
            <a:prstTxWarp prst="textNoShape">
              <a:avLst/>
            </a:prstTxWarp>
          </a:bodyPr>
          <a:lstStyle>
            <a:lvl1pPr algn="l" defTabSz="917575">
              <a:defRPr sz="1200">
                <a:solidFill>
                  <a:schemeClr val="tx1"/>
                </a:solidFill>
                <a:latin typeface="Tahoma" pitchFamily="34" charset="0"/>
              </a:defRPr>
            </a:lvl1pPr>
          </a:lstStyle>
          <a:p>
            <a:pPr>
              <a:defRPr/>
            </a:pPr>
            <a:endParaRPr lang="de-DE"/>
          </a:p>
        </p:txBody>
      </p:sp>
      <p:sp>
        <p:nvSpPr>
          <p:cNvPr id="2051" name="Rectangle 3"/>
          <p:cNvSpPr>
            <a:spLocks noGrp="1" noChangeArrowheads="1"/>
          </p:cNvSpPr>
          <p:nvPr>
            <p:ph type="dt" idx="1"/>
          </p:nvPr>
        </p:nvSpPr>
        <p:spPr bwMode="auto">
          <a:xfrm>
            <a:off x="5492750" y="0"/>
            <a:ext cx="4270375" cy="330200"/>
          </a:xfrm>
          <a:prstGeom prst="rect">
            <a:avLst/>
          </a:prstGeom>
          <a:noFill/>
          <a:ln w="9525">
            <a:noFill/>
            <a:miter lim="800000"/>
            <a:headEnd/>
            <a:tailEnd/>
          </a:ln>
          <a:effectLst/>
        </p:spPr>
        <p:txBody>
          <a:bodyPr vert="horz" wrap="square" lIns="92363" tIns="46182" rIns="92363" bIns="46182" numCol="1" anchor="t" anchorCtr="0" compatLnSpc="1">
            <a:prstTxWarp prst="textNoShape">
              <a:avLst/>
            </a:prstTxWarp>
          </a:bodyPr>
          <a:lstStyle>
            <a:lvl1pPr algn="r" defTabSz="917575">
              <a:defRPr sz="1200">
                <a:solidFill>
                  <a:schemeClr val="tx1"/>
                </a:solidFill>
                <a:latin typeface="Tahoma" pitchFamily="34" charset="0"/>
              </a:defRPr>
            </a:lvl1pPr>
          </a:lstStyle>
          <a:p>
            <a:pPr>
              <a:defRPr/>
            </a:pPr>
            <a:endParaRPr lang="de-DE"/>
          </a:p>
        </p:txBody>
      </p:sp>
      <p:sp>
        <p:nvSpPr>
          <p:cNvPr id="39940" name="Rectangle 4"/>
          <p:cNvSpPr>
            <a:spLocks noChangeArrowheads="1" noTextEdit="1"/>
          </p:cNvSpPr>
          <p:nvPr>
            <p:ph type="sldImg" idx="2"/>
          </p:nvPr>
        </p:nvSpPr>
        <p:spPr bwMode="auto">
          <a:xfrm>
            <a:off x="3127375" y="530225"/>
            <a:ext cx="3522663" cy="25781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1314450" y="3238500"/>
            <a:ext cx="7134225" cy="3108325"/>
          </a:xfrm>
          <a:prstGeom prst="rect">
            <a:avLst/>
          </a:prstGeom>
          <a:noFill/>
          <a:ln w="9525">
            <a:noFill/>
            <a:miter lim="800000"/>
            <a:headEnd/>
            <a:tailEnd/>
          </a:ln>
          <a:effectLst/>
        </p:spPr>
        <p:txBody>
          <a:bodyPr vert="horz" wrap="square" lIns="92363" tIns="46182" rIns="92363" bIns="46182" numCol="1" anchor="t" anchorCtr="0" compatLnSpc="1">
            <a:prstTxWarp prst="textNoShape">
              <a:avLst/>
            </a:prstTxWarp>
          </a:bodyPr>
          <a:lstStyle/>
          <a:p>
            <a:pPr lvl="0"/>
            <a:r>
              <a:rPr lang="de-DE" noProof="0" smtClean="0"/>
              <a:t>Click to edit Master text styles</a:t>
            </a:r>
          </a:p>
          <a:p>
            <a:pPr lvl="1"/>
            <a:r>
              <a:rPr lang="de-DE" noProof="0" smtClean="0"/>
              <a:t>Second level</a:t>
            </a:r>
          </a:p>
          <a:p>
            <a:pPr lvl="2"/>
            <a:r>
              <a:rPr lang="de-DE" noProof="0" smtClean="0"/>
              <a:t>Third level</a:t>
            </a:r>
          </a:p>
          <a:p>
            <a:pPr lvl="3"/>
            <a:r>
              <a:rPr lang="de-DE" noProof="0" smtClean="0"/>
              <a:t>Fourth level</a:t>
            </a:r>
          </a:p>
          <a:p>
            <a:pPr lvl="4"/>
            <a:r>
              <a:rPr lang="de-DE" noProof="0" smtClean="0"/>
              <a:t>Fifth level</a:t>
            </a:r>
          </a:p>
        </p:txBody>
      </p:sp>
      <p:sp>
        <p:nvSpPr>
          <p:cNvPr id="2054" name="Rectangle 6"/>
          <p:cNvSpPr>
            <a:spLocks noGrp="1" noChangeArrowheads="1"/>
          </p:cNvSpPr>
          <p:nvPr>
            <p:ph type="ftr" sz="quarter" idx="4"/>
          </p:nvPr>
        </p:nvSpPr>
        <p:spPr bwMode="auto">
          <a:xfrm>
            <a:off x="0" y="6545263"/>
            <a:ext cx="4160838" cy="328612"/>
          </a:xfrm>
          <a:prstGeom prst="rect">
            <a:avLst/>
          </a:prstGeom>
          <a:noFill/>
          <a:ln w="9525">
            <a:noFill/>
            <a:miter lim="800000"/>
            <a:headEnd/>
            <a:tailEnd/>
          </a:ln>
          <a:effectLst/>
        </p:spPr>
        <p:txBody>
          <a:bodyPr vert="horz" wrap="square" lIns="92363" tIns="46182" rIns="92363" bIns="46182" numCol="1" anchor="b" anchorCtr="0" compatLnSpc="1">
            <a:prstTxWarp prst="textNoShape">
              <a:avLst/>
            </a:prstTxWarp>
          </a:bodyPr>
          <a:lstStyle>
            <a:lvl1pPr algn="l" defTabSz="917575">
              <a:defRPr sz="1200">
                <a:solidFill>
                  <a:schemeClr val="tx1"/>
                </a:solidFill>
                <a:latin typeface="Tahoma" pitchFamily="34" charset="0"/>
              </a:defRPr>
            </a:lvl1pPr>
          </a:lstStyle>
          <a:p>
            <a:pPr>
              <a:defRPr/>
            </a:pPr>
            <a:r>
              <a:rPr lang="de-DE"/>
              <a:t>CORPHAD 7 SPb May 2007</a:t>
            </a:r>
          </a:p>
        </p:txBody>
      </p:sp>
      <p:sp>
        <p:nvSpPr>
          <p:cNvPr id="2055" name="Rectangle 7"/>
          <p:cNvSpPr>
            <a:spLocks noGrp="1" noChangeArrowheads="1"/>
          </p:cNvSpPr>
          <p:nvPr>
            <p:ph type="sldNum" sz="quarter" idx="5"/>
          </p:nvPr>
        </p:nvSpPr>
        <p:spPr bwMode="auto">
          <a:xfrm>
            <a:off x="5492750" y="6545263"/>
            <a:ext cx="4270375" cy="328612"/>
          </a:xfrm>
          <a:prstGeom prst="rect">
            <a:avLst/>
          </a:prstGeom>
          <a:noFill/>
          <a:ln w="9525">
            <a:noFill/>
            <a:miter lim="800000"/>
            <a:headEnd/>
            <a:tailEnd/>
          </a:ln>
          <a:effectLst/>
        </p:spPr>
        <p:txBody>
          <a:bodyPr vert="horz" wrap="square" lIns="92363" tIns="46182" rIns="92363" bIns="46182" numCol="1" anchor="b" anchorCtr="0" compatLnSpc="1">
            <a:prstTxWarp prst="textNoShape">
              <a:avLst/>
            </a:prstTxWarp>
          </a:bodyPr>
          <a:lstStyle>
            <a:lvl1pPr algn="r" defTabSz="917575">
              <a:defRPr sz="1200">
                <a:solidFill>
                  <a:schemeClr val="tx1"/>
                </a:solidFill>
                <a:latin typeface="Tahoma" pitchFamily="34" charset="0"/>
              </a:defRPr>
            </a:lvl1pPr>
          </a:lstStyle>
          <a:p>
            <a:pPr>
              <a:defRPr/>
            </a:pPr>
            <a:fld id="{A1734B07-371D-458B-960C-BA5A2F03E128}" type="slidenum">
              <a:rPr lang="de-DE"/>
              <a:pPr>
                <a:defRPr/>
              </a:pPr>
              <a:t>‹Nr.›</a:t>
            </a:fld>
            <a:endParaRPr lang="de-DE"/>
          </a:p>
        </p:txBody>
      </p:sp>
    </p:spTree>
    <p:extLst>
      <p:ext uri="{BB962C8B-B14F-4D97-AF65-F5344CB8AC3E}">
        <p14:creationId xmlns:p14="http://schemas.microsoft.com/office/powerpoint/2010/main" val="3118571623"/>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Tahoma"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Tahoma"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Tahoma"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Tahoma"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Tahom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rgbClr val="000066"/>
                </a:solidFill>
                <a:latin typeface="Arial" charset="0"/>
              </a:defRPr>
            </a:lvl1pPr>
            <a:lvl2pPr marL="742950" indent="-285750" defTabSz="917575">
              <a:defRPr sz="2400">
                <a:solidFill>
                  <a:srgbClr val="000066"/>
                </a:solidFill>
                <a:latin typeface="Arial" charset="0"/>
              </a:defRPr>
            </a:lvl2pPr>
            <a:lvl3pPr marL="1143000" indent="-228600" defTabSz="917575">
              <a:defRPr sz="2400">
                <a:solidFill>
                  <a:srgbClr val="000066"/>
                </a:solidFill>
                <a:latin typeface="Arial" charset="0"/>
              </a:defRPr>
            </a:lvl3pPr>
            <a:lvl4pPr marL="1600200" indent="-228600" defTabSz="917575">
              <a:defRPr sz="2400">
                <a:solidFill>
                  <a:srgbClr val="000066"/>
                </a:solidFill>
                <a:latin typeface="Arial" charset="0"/>
              </a:defRPr>
            </a:lvl4pPr>
            <a:lvl5pPr marL="2057400" indent="-228600" defTabSz="917575">
              <a:defRPr sz="2400">
                <a:solidFill>
                  <a:srgbClr val="000066"/>
                </a:solidFill>
                <a:latin typeface="Arial" charset="0"/>
              </a:defRPr>
            </a:lvl5pPr>
            <a:lvl6pPr marL="2514600" indent="-228600" algn="ctr" defTabSz="917575" eaLnBrk="0" fontAlgn="base" hangingPunct="0">
              <a:spcBef>
                <a:spcPct val="0"/>
              </a:spcBef>
              <a:spcAft>
                <a:spcPct val="0"/>
              </a:spcAft>
              <a:defRPr sz="2400">
                <a:solidFill>
                  <a:srgbClr val="000066"/>
                </a:solidFill>
                <a:latin typeface="Arial" charset="0"/>
              </a:defRPr>
            </a:lvl6pPr>
            <a:lvl7pPr marL="2971800" indent="-228600" algn="ctr" defTabSz="917575" eaLnBrk="0" fontAlgn="base" hangingPunct="0">
              <a:spcBef>
                <a:spcPct val="0"/>
              </a:spcBef>
              <a:spcAft>
                <a:spcPct val="0"/>
              </a:spcAft>
              <a:defRPr sz="2400">
                <a:solidFill>
                  <a:srgbClr val="000066"/>
                </a:solidFill>
                <a:latin typeface="Arial" charset="0"/>
              </a:defRPr>
            </a:lvl7pPr>
            <a:lvl8pPr marL="3429000" indent="-228600" algn="ctr" defTabSz="917575" eaLnBrk="0" fontAlgn="base" hangingPunct="0">
              <a:spcBef>
                <a:spcPct val="0"/>
              </a:spcBef>
              <a:spcAft>
                <a:spcPct val="0"/>
              </a:spcAft>
              <a:defRPr sz="2400">
                <a:solidFill>
                  <a:srgbClr val="000066"/>
                </a:solidFill>
                <a:latin typeface="Arial" charset="0"/>
              </a:defRPr>
            </a:lvl8pPr>
            <a:lvl9pPr marL="3886200" indent="-228600" algn="ctr" defTabSz="917575" eaLnBrk="0" fontAlgn="base" hangingPunct="0">
              <a:spcBef>
                <a:spcPct val="0"/>
              </a:spcBef>
              <a:spcAft>
                <a:spcPct val="0"/>
              </a:spcAft>
              <a:defRPr sz="2400">
                <a:solidFill>
                  <a:srgbClr val="000066"/>
                </a:solidFill>
                <a:latin typeface="Arial" charset="0"/>
              </a:defRPr>
            </a:lvl9pPr>
          </a:lstStyle>
          <a:p>
            <a:r>
              <a:rPr lang="de-DE" sz="1200" smtClean="0">
                <a:solidFill>
                  <a:schemeClr val="tx1"/>
                </a:solidFill>
                <a:latin typeface="Tahoma" pitchFamily="34" charset="0"/>
              </a:rPr>
              <a:t>CORPHAD 7 SPb May 2007</a:t>
            </a:r>
          </a:p>
        </p:txBody>
      </p:sp>
      <p:sp>
        <p:nvSpPr>
          <p:cNvPr id="4096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rgbClr val="000066"/>
                </a:solidFill>
                <a:latin typeface="Arial" charset="0"/>
              </a:defRPr>
            </a:lvl1pPr>
            <a:lvl2pPr marL="742950" indent="-285750" defTabSz="917575">
              <a:defRPr sz="2400">
                <a:solidFill>
                  <a:srgbClr val="000066"/>
                </a:solidFill>
                <a:latin typeface="Arial" charset="0"/>
              </a:defRPr>
            </a:lvl2pPr>
            <a:lvl3pPr marL="1143000" indent="-228600" defTabSz="917575">
              <a:defRPr sz="2400">
                <a:solidFill>
                  <a:srgbClr val="000066"/>
                </a:solidFill>
                <a:latin typeface="Arial" charset="0"/>
              </a:defRPr>
            </a:lvl3pPr>
            <a:lvl4pPr marL="1600200" indent="-228600" defTabSz="917575">
              <a:defRPr sz="2400">
                <a:solidFill>
                  <a:srgbClr val="000066"/>
                </a:solidFill>
                <a:latin typeface="Arial" charset="0"/>
              </a:defRPr>
            </a:lvl4pPr>
            <a:lvl5pPr marL="2057400" indent="-228600" defTabSz="917575">
              <a:defRPr sz="2400">
                <a:solidFill>
                  <a:srgbClr val="000066"/>
                </a:solidFill>
                <a:latin typeface="Arial" charset="0"/>
              </a:defRPr>
            </a:lvl5pPr>
            <a:lvl6pPr marL="2514600" indent="-228600" algn="ctr" defTabSz="917575" eaLnBrk="0" fontAlgn="base" hangingPunct="0">
              <a:spcBef>
                <a:spcPct val="0"/>
              </a:spcBef>
              <a:spcAft>
                <a:spcPct val="0"/>
              </a:spcAft>
              <a:defRPr sz="2400">
                <a:solidFill>
                  <a:srgbClr val="000066"/>
                </a:solidFill>
                <a:latin typeface="Arial" charset="0"/>
              </a:defRPr>
            </a:lvl6pPr>
            <a:lvl7pPr marL="2971800" indent="-228600" algn="ctr" defTabSz="917575" eaLnBrk="0" fontAlgn="base" hangingPunct="0">
              <a:spcBef>
                <a:spcPct val="0"/>
              </a:spcBef>
              <a:spcAft>
                <a:spcPct val="0"/>
              </a:spcAft>
              <a:defRPr sz="2400">
                <a:solidFill>
                  <a:srgbClr val="000066"/>
                </a:solidFill>
                <a:latin typeface="Arial" charset="0"/>
              </a:defRPr>
            </a:lvl7pPr>
            <a:lvl8pPr marL="3429000" indent="-228600" algn="ctr" defTabSz="917575" eaLnBrk="0" fontAlgn="base" hangingPunct="0">
              <a:spcBef>
                <a:spcPct val="0"/>
              </a:spcBef>
              <a:spcAft>
                <a:spcPct val="0"/>
              </a:spcAft>
              <a:defRPr sz="2400">
                <a:solidFill>
                  <a:srgbClr val="000066"/>
                </a:solidFill>
                <a:latin typeface="Arial" charset="0"/>
              </a:defRPr>
            </a:lvl8pPr>
            <a:lvl9pPr marL="3886200" indent="-228600" algn="ctr" defTabSz="917575" eaLnBrk="0" fontAlgn="base" hangingPunct="0">
              <a:spcBef>
                <a:spcPct val="0"/>
              </a:spcBef>
              <a:spcAft>
                <a:spcPct val="0"/>
              </a:spcAft>
              <a:defRPr sz="2400">
                <a:solidFill>
                  <a:srgbClr val="000066"/>
                </a:solidFill>
                <a:latin typeface="Arial" charset="0"/>
              </a:defRPr>
            </a:lvl9pPr>
          </a:lstStyle>
          <a:p>
            <a:fld id="{79BAB115-A50F-4C85-88B2-99E0043C50FD}" type="slidenum">
              <a:rPr lang="de-DE" sz="1200" smtClean="0">
                <a:solidFill>
                  <a:schemeClr val="tx1"/>
                </a:solidFill>
                <a:latin typeface="Tahoma" pitchFamily="34" charset="0"/>
              </a:rPr>
              <a:pPr/>
              <a:t>1</a:t>
            </a:fld>
            <a:endParaRPr lang="de-DE" sz="1200" smtClean="0">
              <a:solidFill>
                <a:schemeClr val="tx1"/>
              </a:solidFill>
              <a:latin typeface="Tahoma" pitchFamily="34" charset="0"/>
            </a:endParaRPr>
          </a:p>
        </p:txBody>
      </p:sp>
      <p:sp>
        <p:nvSpPr>
          <p:cNvPr id="40964" name="Rectangle 2"/>
          <p:cNvSpPr>
            <a:spLocks noChangeArrowheads="1" noTextEdit="1"/>
          </p:cNvSpPr>
          <p:nvPr>
            <p:ph type="sldImg"/>
          </p:nvPr>
        </p:nvSpPr>
        <p:spPr>
          <a:ln/>
        </p:spPr>
      </p:sp>
      <p:sp>
        <p:nvSpPr>
          <p:cNvPr id="4096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rgbClr val="000066"/>
                </a:solidFill>
                <a:latin typeface="Arial" charset="0"/>
              </a:defRPr>
            </a:lvl1pPr>
            <a:lvl2pPr marL="742950" indent="-285750" defTabSz="917575">
              <a:defRPr sz="2400">
                <a:solidFill>
                  <a:srgbClr val="000066"/>
                </a:solidFill>
                <a:latin typeface="Arial" charset="0"/>
              </a:defRPr>
            </a:lvl2pPr>
            <a:lvl3pPr marL="1143000" indent="-228600" defTabSz="917575">
              <a:defRPr sz="2400">
                <a:solidFill>
                  <a:srgbClr val="000066"/>
                </a:solidFill>
                <a:latin typeface="Arial" charset="0"/>
              </a:defRPr>
            </a:lvl3pPr>
            <a:lvl4pPr marL="1600200" indent="-228600" defTabSz="917575">
              <a:defRPr sz="2400">
                <a:solidFill>
                  <a:srgbClr val="000066"/>
                </a:solidFill>
                <a:latin typeface="Arial" charset="0"/>
              </a:defRPr>
            </a:lvl4pPr>
            <a:lvl5pPr marL="2057400" indent="-228600" defTabSz="917575">
              <a:defRPr sz="2400">
                <a:solidFill>
                  <a:srgbClr val="000066"/>
                </a:solidFill>
                <a:latin typeface="Arial" charset="0"/>
              </a:defRPr>
            </a:lvl5pPr>
            <a:lvl6pPr marL="2514600" indent="-228600" algn="ctr" defTabSz="917575" eaLnBrk="0" fontAlgn="base" hangingPunct="0">
              <a:spcBef>
                <a:spcPct val="0"/>
              </a:spcBef>
              <a:spcAft>
                <a:spcPct val="0"/>
              </a:spcAft>
              <a:defRPr sz="2400">
                <a:solidFill>
                  <a:srgbClr val="000066"/>
                </a:solidFill>
                <a:latin typeface="Arial" charset="0"/>
              </a:defRPr>
            </a:lvl6pPr>
            <a:lvl7pPr marL="2971800" indent="-228600" algn="ctr" defTabSz="917575" eaLnBrk="0" fontAlgn="base" hangingPunct="0">
              <a:spcBef>
                <a:spcPct val="0"/>
              </a:spcBef>
              <a:spcAft>
                <a:spcPct val="0"/>
              </a:spcAft>
              <a:defRPr sz="2400">
                <a:solidFill>
                  <a:srgbClr val="000066"/>
                </a:solidFill>
                <a:latin typeface="Arial" charset="0"/>
              </a:defRPr>
            </a:lvl7pPr>
            <a:lvl8pPr marL="3429000" indent="-228600" algn="ctr" defTabSz="917575" eaLnBrk="0" fontAlgn="base" hangingPunct="0">
              <a:spcBef>
                <a:spcPct val="0"/>
              </a:spcBef>
              <a:spcAft>
                <a:spcPct val="0"/>
              </a:spcAft>
              <a:defRPr sz="2400">
                <a:solidFill>
                  <a:srgbClr val="000066"/>
                </a:solidFill>
                <a:latin typeface="Arial" charset="0"/>
              </a:defRPr>
            </a:lvl8pPr>
            <a:lvl9pPr marL="3886200" indent="-228600" algn="ctr" defTabSz="917575" eaLnBrk="0" fontAlgn="base" hangingPunct="0">
              <a:spcBef>
                <a:spcPct val="0"/>
              </a:spcBef>
              <a:spcAft>
                <a:spcPct val="0"/>
              </a:spcAft>
              <a:defRPr sz="2400">
                <a:solidFill>
                  <a:srgbClr val="000066"/>
                </a:solidFill>
                <a:latin typeface="Arial" charset="0"/>
              </a:defRPr>
            </a:lvl9pPr>
          </a:lstStyle>
          <a:p>
            <a:r>
              <a:rPr lang="de-DE" sz="1200" smtClean="0">
                <a:solidFill>
                  <a:schemeClr val="tx1"/>
                </a:solidFill>
                <a:latin typeface="Tahoma" pitchFamily="34" charset="0"/>
              </a:rPr>
              <a:t>CORPHAD 7 SPb May 2007</a:t>
            </a:r>
          </a:p>
        </p:txBody>
      </p:sp>
      <p:sp>
        <p:nvSpPr>
          <p:cNvPr id="4198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575">
              <a:defRPr sz="2400">
                <a:solidFill>
                  <a:srgbClr val="000066"/>
                </a:solidFill>
                <a:latin typeface="Arial" charset="0"/>
              </a:defRPr>
            </a:lvl1pPr>
            <a:lvl2pPr marL="742950" indent="-285750" defTabSz="917575">
              <a:defRPr sz="2400">
                <a:solidFill>
                  <a:srgbClr val="000066"/>
                </a:solidFill>
                <a:latin typeface="Arial" charset="0"/>
              </a:defRPr>
            </a:lvl2pPr>
            <a:lvl3pPr marL="1143000" indent="-228600" defTabSz="917575">
              <a:defRPr sz="2400">
                <a:solidFill>
                  <a:srgbClr val="000066"/>
                </a:solidFill>
                <a:latin typeface="Arial" charset="0"/>
              </a:defRPr>
            </a:lvl3pPr>
            <a:lvl4pPr marL="1600200" indent="-228600" defTabSz="917575">
              <a:defRPr sz="2400">
                <a:solidFill>
                  <a:srgbClr val="000066"/>
                </a:solidFill>
                <a:latin typeface="Arial" charset="0"/>
              </a:defRPr>
            </a:lvl4pPr>
            <a:lvl5pPr marL="2057400" indent="-228600" defTabSz="917575">
              <a:defRPr sz="2400">
                <a:solidFill>
                  <a:srgbClr val="000066"/>
                </a:solidFill>
                <a:latin typeface="Arial" charset="0"/>
              </a:defRPr>
            </a:lvl5pPr>
            <a:lvl6pPr marL="2514600" indent="-228600" algn="ctr" defTabSz="917575" eaLnBrk="0" fontAlgn="base" hangingPunct="0">
              <a:spcBef>
                <a:spcPct val="0"/>
              </a:spcBef>
              <a:spcAft>
                <a:spcPct val="0"/>
              </a:spcAft>
              <a:defRPr sz="2400">
                <a:solidFill>
                  <a:srgbClr val="000066"/>
                </a:solidFill>
                <a:latin typeface="Arial" charset="0"/>
              </a:defRPr>
            </a:lvl6pPr>
            <a:lvl7pPr marL="2971800" indent="-228600" algn="ctr" defTabSz="917575" eaLnBrk="0" fontAlgn="base" hangingPunct="0">
              <a:spcBef>
                <a:spcPct val="0"/>
              </a:spcBef>
              <a:spcAft>
                <a:spcPct val="0"/>
              </a:spcAft>
              <a:defRPr sz="2400">
                <a:solidFill>
                  <a:srgbClr val="000066"/>
                </a:solidFill>
                <a:latin typeface="Arial" charset="0"/>
              </a:defRPr>
            </a:lvl7pPr>
            <a:lvl8pPr marL="3429000" indent="-228600" algn="ctr" defTabSz="917575" eaLnBrk="0" fontAlgn="base" hangingPunct="0">
              <a:spcBef>
                <a:spcPct val="0"/>
              </a:spcBef>
              <a:spcAft>
                <a:spcPct val="0"/>
              </a:spcAft>
              <a:defRPr sz="2400">
                <a:solidFill>
                  <a:srgbClr val="000066"/>
                </a:solidFill>
                <a:latin typeface="Arial" charset="0"/>
              </a:defRPr>
            </a:lvl8pPr>
            <a:lvl9pPr marL="3886200" indent="-228600" algn="ctr" defTabSz="917575" eaLnBrk="0" fontAlgn="base" hangingPunct="0">
              <a:spcBef>
                <a:spcPct val="0"/>
              </a:spcBef>
              <a:spcAft>
                <a:spcPct val="0"/>
              </a:spcAft>
              <a:defRPr sz="2400">
                <a:solidFill>
                  <a:srgbClr val="000066"/>
                </a:solidFill>
                <a:latin typeface="Arial" charset="0"/>
              </a:defRPr>
            </a:lvl9pPr>
          </a:lstStyle>
          <a:p>
            <a:fld id="{C0AF0AFB-AE52-4EB3-9D90-FC6CEDFFF8A8}" type="slidenum">
              <a:rPr lang="de-DE" sz="1200" smtClean="0">
                <a:solidFill>
                  <a:schemeClr val="tx1"/>
                </a:solidFill>
                <a:latin typeface="Tahoma" pitchFamily="34" charset="0"/>
              </a:rPr>
              <a:pPr/>
              <a:t>14</a:t>
            </a:fld>
            <a:endParaRPr lang="de-DE" sz="1200" smtClean="0">
              <a:solidFill>
                <a:schemeClr val="tx1"/>
              </a:solidFill>
              <a:latin typeface="Tahoma" pitchFamily="34" charset="0"/>
            </a:endParaRPr>
          </a:p>
        </p:txBody>
      </p:sp>
      <p:sp>
        <p:nvSpPr>
          <p:cNvPr id="41988" name="Rectangle 2"/>
          <p:cNvSpPr>
            <a:spLocks noChangeArrowheads="1" noTextEdit="1"/>
          </p:cNvSpPr>
          <p:nvPr>
            <p:ph type="sldImg"/>
          </p:nvPr>
        </p:nvSpPr>
        <p:spPr>
          <a:xfrm>
            <a:off x="3105150" y="533400"/>
            <a:ext cx="3511550" cy="2568575"/>
          </a:xfrm>
          <a:ln/>
        </p:spPr>
      </p:sp>
      <p:sp>
        <p:nvSpPr>
          <p:cNvPr id="41989" name="Rectangle 3"/>
          <p:cNvSpPr>
            <a:spLocks noGrp="1" noChangeArrowheads="1"/>
          </p:cNvSpPr>
          <p:nvPr>
            <p:ph type="body" idx="1"/>
          </p:nvPr>
        </p:nvSpPr>
        <p:spPr>
          <a:xfrm>
            <a:off x="1293813" y="3262313"/>
            <a:ext cx="7123112" cy="3098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1" tIns="45242" rIns="90481" bIns="45242"/>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vmlDrawing" Target="../drawings/vmlDrawing11.v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vmlDrawing" Target="../drawings/vmlDrawing12.v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vmlDrawing" Target="../drawings/vmlDrawing4.v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vmlDrawing" Target="../drawings/vmlDrawing5.v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vmlDrawing" Target="../drawings/vmlDrawing6.v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vmlDrawing" Target="../drawings/vmlDrawing7.v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vmlDrawing" Target="../drawings/vmlDrawing8.v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vmlDrawing" Target="../drawings/vmlDrawing9.v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vmlDrawing" Target="../drawings/vmlDrawing10.v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Rectangle 1036"/>
          <p:cNvSpPr>
            <a:spLocks noChangeArrowheads="1"/>
          </p:cNvSpPr>
          <p:nvPr userDrawn="1"/>
        </p:nvSpPr>
        <p:spPr bwMode="auto">
          <a:xfrm>
            <a:off x="9525" y="-7938"/>
            <a:ext cx="9902825" cy="474663"/>
          </a:xfrm>
          <a:prstGeom prst="rect">
            <a:avLst/>
          </a:prstGeom>
          <a:gradFill rotWithShape="1">
            <a:gsLst>
              <a:gs pos="0">
                <a:srgbClr val="FFFFFF">
                  <a:alpha val="57001"/>
                </a:srgbClr>
              </a:gs>
              <a:gs pos="100000">
                <a:srgbClr val="000080"/>
              </a:gs>
            </a:gsLst>
            <a:lin ang="0" scaled="1"/>
          </a:gradFill>
          <a:ln w="12700">
            <a:noFill/>
            <a:miter lim="800000"/>
            <a:headEnd type="none" w="sm" len="sm"/>
            <a:tailEnd type="none" w="sm" len="sm"/>
          </a:ln>
          <a:effectLst/>
        </p:spPr>
        <p:txBody>
          <a:bodyPr wrap="none" anchor="ctr"/>
          <a:lstStyle/>
          <a:p>
            <a:pPr>
              <a:defRPr/>
            </a:pPr>
            <a:endParaRPr lang="it-IT"/>
          </a:p>
        </p:txBody>
      </p:sp>
      <p:sp>
        <p:nvSpPr>
          <p:cNvPr id="5" name="Text Box 8"/>
          <p:cNvSpPr txBox="1">
            <a:spLocks noChangeArrowheads="1"/>
          </p:cNvSpPr>
          <p:nvPr/>
        </p:nvSpPr>
        <p:spPr bwMode="auto">
          <a:xfrm>
            <a:off x="7161213" y="6784975"/>
            <a:ext cx="2513012" cy="336550"/>
          </a:xfrm>
          <a:prstGeom prst="rect">
            <a:avLst/>
          </a:prstGeom>
          <a:noFill/>
          <a:ln w="12700">
            <a:noFill/>
            <a:miter lim="800000"/>
            <a:headEnd type="none" w="sm" len="sm"/>
            <a:tailEnd type="none" w="sm" len="sm"/>
          </a:ln>
          <a:effectLst/>
        </p:spPr>
        <p:txBody>
          <a:bodyPr>
            <a:spAutoFit/>
          </a:bodyPr>
          <a:lstStyle/>
          <a:p>
            <a:pPr algn="l">
              <a:spcBef>
                <a:spcPct val="50000"/>
              </a:spcBef>
              <a:defRPr/>
            </a:pPr>
            <a:endParaRPr lang="en-GB" sz="1600">
              <a:solidFill>
                <a:schemeClr val="tx1"/>
              </a:solidFill>
              <a:latin typeface="Tahoma" pitchFamily="34" charset="0"/>
            </a:endParaRPr>
          </a:p>
        </p:txBody>
      </p:sp>
      <p:sp>
        <p:nvSpPr>
          <p:cNvPr id="6" name="Text Box 277"/>
          <p:cNvSpPr txBox="1">
            <a:spLocks noChangeArrowheads="1"/>
          </p:cNvSpPr>
          <p:nvPr/>
        </p:nvSpPr>
        <p:spPr bwMode="auto">
          <a:xfrm>
            <a:off x="685800" y="6096000"/>
            <a:ext cx="2133600" cy="396875"/>
          </a:xfrm>
          <a:prstGeom prst="rect">
            <a:avLst/>
          </a:prstGeom>
          <a:noFill/>
          <a:ln w="12700">
            <a:noFill/>
            <a:miter lim="800000"/>
            <a:headEnd type="none" w="sm" len="sm"/>
            <a:tailEnd type="none" w="sm" len="sm"/>
          </a:ln>
          <a:effectLst/>
        </p:spPr>
        <p:txBody>
          <a:bodyPr>
            <a:spAutoFit/>
          </a:bodyPr>
          <a:lstStyle/>
          <a:p>
            <a:pPr>
              <a:spcBef>
                <a:spcPct val="50000"/>
              </a:spcBef>
              <a:defRPr/>
            </a:pPr>
            <a:endParaRPr lang="en-GB" sz="2000" b="1">
              <a:latin typeface="Tahoma" pitchFamily="34" charset="0"/>
            </a:endParaRPr>
          </a:p>
        </p:txBody>
      </p:sp>
      <p:sp>
        <p:nvSpPr>
          <p:cNvPr id="7" name="Text Box 1034"/>
          <p:cNvSpPr txBox="1">
            <a:spLocks noChangeArrowheads="1"/>
          </p:cNvSpPr>
          <p:nvPr userDrawn="1"/>
        </p:nvSpPr>
        <p:spPr bwMode="auto">
          <a:xfrm>
            <a:off x="1328738" y="-134938"/>
            <a:ext cx="8585200" cy="623888"/>
          </a:xfrm>
          <a:prstGeom prst="rect">
            <a:avLst/>
          </a:prstGeom>
          <a:noFill/>
          <a:ln w="12700">
            <a:noFill/>
            <a:miter lim="800000"/>
            <a:headEnd type="none" w="sm" len="sm"/>
            <a:tailEnd type="none" w="sm" len="sm"/>
          </a:ln>
          <a:effectLst/>
        </p:spPr>
        <p:txBody>
          <a:bodyPr>
            <a:spAutoFit/>
          </a:bodyPr>
          <a:lstStyle/>
          <a:p>
            <a:pPr algn="r">
              <a:defRPr/>
            </a:pPr>
            <a:endParaRPr lang="ru-RU" sz="700" b="1">
              <a:solidFill>
                <a:srgbClr val="FFFFFF"/>
              </a:solidFill>
              <a:latin typeface="Tahoma" pitchFamily="34" charset="0"/>
            </a:endParaRPr>
          </a:p>
          <a:p>
            <a:pPr algn="r">
              <a:defRPr/>
            </a:pPr>
            <a:r>
              <a:rPr lang="ru-RU" sz="700" b="1">
                <a:solidFill>
                  <a:srgbClr val="FFFFFF"/>
                </a:solidFill>
                <a:latin typeface="Tahoma" pitchFamily="34" charset="0"/>
              </a:rPr>
              <a:t>ОБЪЕДИНЕННЫЙ ИНСТИТУТ ВЫСОКИХ ТЕМПЕРАТУР</a:t>
            </a:r>
          </a:p>
          <a:p>
            <a:pPr algn="r">
              <a:defRPr/>
            </a:pPr>
            <a:r>
              <a:rPr lang="ru-RU" sz="700" b="1">
                <a:solidFill>
                  <a:srgbClr val="FFFFFF"/>
                </a:solidFill>
                <a:latin typeface="Tahoma" pitchFamily="34" charset="0"/>
              </a:rPr>
              <a:t>РОССИЙСКАЯ АКАДЕМИЯ НАУК</a:t>
            </a:r>
            <a:endParaRPr lang="en-US" sz="700" b="1">
              <a:solidFill>
                <a:srgbClr val="FFFFFF"/>
              </a:solidFill>
              <a:latin typeface="Tahoma" pitchFamily="34" charset="0"/>
            </a:endParaRPr>
          </a:p>
          <a:p>
            <a:pPr algn="r">
              <a:defRPr/>
            </a:pPr>
            <a:r>
              <a:rPr lang="en-US" sz="700" b="1">
                <a:solidFill>
                  <a:srgbClr val="FFFFFF"/>
                </a:solidFill>
                <a:latin typeface="Tahoma" pitchFamily="34" charset="0"/>
              </a:rPr>
              <a:t>RUSSIAN ACADEMY OF SCIENCES</a:t>
            </a:r>
          </a:p>
          <a:p>
            <a:pPr algn="r">
              <a:defRPr/>
            </a:pPr>
            <a:r>
              <a:rPr lang="en-US" sz="700" b="1">
                <a:solidFill>
                  <a:srgbClr val="FFFFFF"/>
                </a:solidFill>
                <a:latin typeface="Tahoma" pitchFamily="34" charset="0"/>
              </a:rPr>
              <a:t>JOINT INSTITUTE FOR HIGH TEMPERATURES</a:t>
            </a:r>
            <a:endParaRPr lang="ru-RU" sz="700" b="1">
              <a:solidFill>
                <a:srgbClr val="FFFFFF"/>
              </a:solidFill>
              <a:latin typeface="Tahoma" pitchFamily="34" charset="0"/>
            </a:endParaRPr>
          </a:p>
        </p:txBody>
      </p:sp>
      <p:graphicFrame>
        <p:nvGraphicFramePr>
          <p:cNvPr id="8" name="Object 1046"/>
          <p:cNvGraphicFramePr>
            <a:graphicFrameLocks noChangeAspect="1"/>
          </p:cNvGraphicFramePr>
          <p:nvPr userDrawn="1"/>
        </p:nvGraphicFramePr>
        <p:xfrm>
          <a:off x="0" y="0"/>
          <a:ext cx="1471613" cy="465138"/>
        </p:xfrm>
        <a:graphic>
          <a:graphicData uri="http://schemas.openxmlformats.org/presentationml/2006/ole">
            <mc:AlternateContent xmlns:mc="http://schemas.openxmlformats.org/markup-compatibility/2006">
              <mc:Choice xmlns:v="urn:schemas-microsoft-com:vml" Requires="v">
                <p:oleObj spid="_x0000_s55298" name="CorelPhotoPaint.Image.11" r:id="rId3" imgW="2730159" imgH="863188" progId="CorelPhotoPaint.Image.11">
                  <p:embed/>
                </p:oleObj>
              </mc:Choice>
              <mc:Fallback>
                <p:oleObj name="CorelPhotoPaint.Image.11" r:id="rId3" imgW="2730159" imgH="863188" progId="CorelPhotoPaint.Image.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716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1047"/>
          <p:cNvSpPr txBox="1">
            <a:spLocks noChangeArrowheads="1"/>
          </p:cNvSpPr>
          <p:nvPr userDrawn="1"/>
        </p:nvSpPr>
        <p:spPr bwMode="auto">
          <a:xfrm>
            <a:off x="0" y="7013575"/>
            <a:ext cx="936625" cy="228600"/>
          </a:xfrm>
          <a:prstGeom prst="rect">
            <a:avLst/>
          </a:prstGeom>
          <a:solidFill>
            <a:srgbClr val="FFFFFF"/>
          </a:solidFill>
          <a:ln w="12700" algn="ctr">
            <a:noFill/>
            <a:miter lim="800000"/>
            <a:headEnd/>
            <a:tailEnd/>
          </a:ln>
          <a:effectLst/>
        </p:spPr>
        <p:txBody>
          <a:bodyPr>
            <a:spAutoFit/>
          </a:bodyPr>
          <a:lstStyle/>
          <a:p>
            <a:pPr>
              <a:spcBef>
                <a:spcPct val="50000"/>
              </a:spcBef>
              <a:defRPr/>
            </a:pPr>
            <a:r>
              <a:rPr lang="en-GB" sz="900"/>
              <a:t>SEG-SAM 19</a:t>
            </a:r>
            <a:endParaRPr lang="ru-RU" sz="900"/>
          </a:p>
        </p:txBody>
      </p:sp>
      <p:sp>
        <p:nvSpPr>
          <p:cNvPr id="2" name="Titolo 1"/>
          <p:cNvSpPr>
            <a:spLocks noGrp="1"/>
          </p:cNvSpPr>
          <p:nvPr>
            <p:ph type="ctrTitle"/>
          </p:nvPr>
        </p:nvSpPr>
        <p:spPr>
          <a:xfrm>
            <a:off x="742950" y="2249488"/>
            <a:ext cx="8416925" cy="155257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485900" y="4103688"/>
            <a:ext cx="6931025" cy="185102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Tree>
    <p:extLst>
      <p:ext uri="{BB962C8B-B14F-4D97-AF65-F5344CB8AC3E}">
        <p14:creationId xmlns:p14="http://schemas.microsoft.com/office/powerpoint/2010/main" val="19932272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4" name="Rectangle 1036"/>
          <p:cNvSpPr>
            <a:spLocks noChangeArrowheads="1"/>
          </p:cNvSpPr>
          <p:nvPr userDrawn="1"/>
        </p:nvSpPr>
        <p:spPr bwMode="auto">
          <a:xfrm>
            <a:off x="9525" y="-7938"/>
            <a:ext cx="9902825" cy="474663"/>
          </a:xfrm>
          <a:prstGeom prst="rect">
            <a:avLst/>
          </a:prstGeom>
          <a:gradFill rotWithShape="1">
            <a:gsLst>
              <a:gs pos="0">
                <a:srgbClr val="FFFFFF">
                  <a:alpha val="57001"/>
                </a:srgbClr>
              </a:gs>
              <a:gs pos="100000">
                <a:srgbClr val="000080"/>
              </a:gs>
            </a:gsLst>
            <a:lin ang="0" scaled="1"/>
          </a:gradFill>
          <a:ln w="12700">
            <a:noFill/>
            <a:miter lim="800000"/>
            <a:headEnd type="none" w="sm" len="sm"/>
            <a:tailEnd type="none" w="sm" len="sm"/>
          </a:ln>
          <a:effectLst/>
        </p:spPr>
        <p:txBody>
          <a:bodyPr wrap="none" anchor="ctr"/>
          <a:lstStyle/>
          <a:p>
            <a:pPr>
              <a:defRPr/>
            </a:pPr>
            <a:endParaRPr lang="it-IT"/>
          </a:p>
        </p:txBody>
      </p:sp>
      <p:sp>
        <p:nvSpPr>
          <p:cNvPr id="5" name="Text Box 8"/>
          <p:cNvSpPr txBox="1">
            <a:spLocks noChangeArrowheads="1"/>
          </p:cNvSpPr>
          <p:nvPr/>
        </p:nvSpPr>
        <p:spPr bwMode="auto">
          <a:xfrm>
            <a:off x="7161213" y="6784975"/>
            <a:ext cx="2513012" cy="336550"/>
          </a:xfrm>
          <a:prstGeom prst="rect">
            <a:avLst/>
          </a:prstGeom>
          <a:noFill/>
          <a:ln w="12700">
            <a:noFill/>
            <a:miter lim="800000"/>
            <a:headEnd type="none" w="sm" len="sm"/>
            <a:tailEnd type="none" w="sm" len="sm"/>
          </a:ln>
          <a:effectLst/>
        </p:spPr>
        <p:txBody>
          <a:bodyPr>
            <a:spAutoFit/>
          </a:bodyPr>
          <a:lstStyle/>
          <a:p>
            <a:pPr algn="l">
              <a:spcBef>
                <a:spcPct val="50000"/>
              </a:spcBef>
              <a:defRPr/>
            </a:pPr>
            <a:endParaRPr lang="en-GB" sz="1600">
              <a:solidFill>
                <a:schemeClr val="tx1"/>
              </a:solidFill>
              <a:latin typeface="Tahoma" pitchFamily="34" charset="0"/>
            </a:endParaRPr>
          </a:p>
        </p:txBody>
      </p:sp>
      <p:sp>
        <p:nvSpPr>
          <p:cNvPr id="6" name="Text Box 277"/>
          <p:cNvSpPr txBox="1">
            <a:spLocks noChangeArrowheads="1"/>
          </p:cNvSpPr>
          <p:nvPr/>
        </p:nvSpPr>
        <p:spPr bwMode="auto">
          <a:xfrm>
            <a:off x="685800" y="6096000"/>
            <a:ext cx="2133600" cy="396875"/>
          </a:xfrm>
          <a:prstGeom prst="rect">
            <a:avLst/>
          </a:prstGeom>
          <a:noFill/>
          <a:ln w="12700">
            <a:noFill/>
            <a:miter lim="800000"/>
            <a:headEnd type="none" w="sm" len="sm"/>
            <a:tailEnd type="none" w="sm" len="sm"/>
          </a:ln>
          <a:effectLst/>
        </p:spPr>
        <p:txBody>
          <a:bodyPr>
            <a:spAutoFit/>
          </a:bodyPr>
          <a:lstStyle/>
          <a:p>
            <a:pPr>
              <a:spcBef>
                <a:spcPct val="50000"/>
              </a:spcBef>
              <a:defRPr/>
            </a:pPr>
            <a:endParaRPr lang="en-GB" sz="2000" b="1">
              <a:latin typeface="Tahoma" pitchFamily="34" charset="0"/>
            </a:endParaRPr>
          </a:p>
        </p:txBody>
      </p:sp>
      <p:sp>
        <p:nvSpPr>
          <p:cNvPr id="7" name="Text Box 1034"/>
          <p:cNvSpPr txBox="1">
            <a:spLocks noChangeArrowheads="1"/>
          </p:cNvSpPr>
          <p:nvPr userDrawn="1"/>
        </p:nvSpPr>
        <p:spPr bwMode="auto">
          <a:xfrm>
            <a:off x="1328738" y="-134938"/>
            <a:ext cx="8585200" cy="623888"/>
          </a:xfrm>
          <a:prstGeom prst="rect">
            <a:avLst/>
          </a:prstGeom>
          <a:noFill/>
          <a:ln w="12700">
            <a:noFill/>
            <a:miter lim="800000"/>
            <a:headEnd type="none" w="sm" len="sm"/>
            <a:tailEnd type="none" w="sm" len="sm"/>
          </a:ln>
          <a:effectLst/>
        </p:spPr>
        <p:txBody>
          <a:bodyPr>
            <a:spAutoFit/>
          </a:bodyPr>
          <a:lstStyle/>
          <a:p>
            <a:pPr algn="r">
              <a:defRPr/>
            </a:pPr>
            <a:endParaRPr lang="ru-RU" sz="700" b="1">
              <a:solidFill>
                <a:srgbClr val="FFFFFF"/>
              </a:solidFill>
              <a:latin typeface="Tahoma" pitchFamily="34" charset="0"/>
            </a:endParaRPr>
          </a:p>
          <a:p>
            <a:pPr algn="r">
              <a:defRPr/>
            </a:pPr>
            <a:r>
              <a:rPr lang="ru-RU" sz="700" b="1">
                <a:solidFill>
                  <a:srgbClr val="FFFFFF"/>
                </a:solidFill>
                <a:latin typeface="Tahoma" pitchFamily="34" charset="0"/>
              </a:rPr>
              <a:t>ОБЪЕДИНЕННЫЙ ИНСТИТУТ ВЫСОКИХ ТЕМПЕРАТУР</a:t>
            </a:r>
          </a:p>
          <a:p>
            <a:pPr algn="r">
              <a:defRPr/>
            </a:pPr>
            <a:r>
              <a:rPr lang="ru-RU" sz="700" b="1">
                <a:solidFill>
                  <a:srgbClr val="FFFFFF"/>
                </a:solidFill>
                <a:latin typeface="Tahoma" pitchFamily="34" charset="0"/>
              </a:rPr>
              <a:t>РОССИЙСКАЯ АКАДЕМИЯ НАУК</a:t>
            </a:r>
            <a:endParaRPr lang="en-US" sz="700" b="1">
              <a:solidFill>
                <a:srgbClr val="FFFFFF"/>
              </a:solidFill>
              <a:latin typeface="Tahoma" pitchFamily="34" charset="0"/>
            </a:endParaRPr>
          </a:p>
          <a:p>
            <a:pPr algn="r">
              <a:defRPr/>
            </a:pPr>
            <a:r>
              <a:rPr lang="en-US" sz="700" b="1">
                <a:solidFill>
                  <a:srgbClr val="FFFFFF"/>
                </a:solidFill>
                <a:latin typeface="Tahoma" pitchFamily="34" charset="0"/>
              </a:rPr>
              <a:t>RUSSIAN ACADEMY OF SCIENCES</a:t>
            </a:r>
          </a:p>
          <a:p>
            <a:pPr algn="r">
              <a:defRPr/>
            </a:pPr>
            <a:r>
              <a:rPr lang="en-US" sz="700" b="1">
                <a:solidFill>
                  <a:srgbClr val="FFFFFF"/>
                </a:solidFill>
                <a:latin typeface="Tahoma" pitchFamily="34" charset="0"/>
              </a:rPr>
              <a:t>JOINT INSTITUTE FOR HIGH TEMPERATURES</a:t>
            </a:r>
            <a:endParaRPr lang="ru-RU" sz="700" b="1">
              <a:solidFill>
                <a:srgbClr val="FFFFFF"/>
              </a:solidFill>
              <a:latin typeface="Tahoma" pitchFamily="34" charset="0"/>
            </a:endParaRPr>
          </a:p>
        </p:txBody>
      </p:sp>
      <p:graphicFrame>
        <p:nvGraphicFramePr>
          <p:cNvPr id="8" name="Object 1046"/>
          <p:cNvGraphicFramePr>
            <a:graphicFrameLocks noChangeAspect="1"/>
          </p:cNvGraphicFramePr>
          <p:nvPr userDrawn="1"/>
        </p:nvGraphicFramePr>
        <p:xfrm>
          <a:off x="0" y="0"/>
          <a:ext cx="1471613" cy="465138"/>
        </p:xfrm>
        <a:graphic>
          <a:graphicData uri="http://schemas.openxmlformats.org/presentationml/2006/ole">
            <mc:AlternateContent xmlns:mc="http://schemas.openxmlformats.org/markup-compatibility/2006">
              <mc:Choice xmlns:v="urn:schemas-microsoft-com:vml" Requires="v">
                <p:oleObj spid="_x0000_s64514" name="CorelPhotoPaint.Image.11" r:id="rId3" imgW="2730159" imgH="863188" progId="CorelPhotoPaint.Image.11">
                  <p:embed/>
                </p:oleObj>
              </mc:Choice>
              <mc:Fallback>
                <p:oleObj name="CorelPhotoPaint.Image.11" r:id="rId3" imgW="2730159" imgH="863188" progId="CorelPhotoPaint.Image.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716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1047"/>
          <p:cNvSpPr txBox="1">
            <a:spLocks noChangeArrowheads="1"/>
          </p:cNvSpPr>
          <p:nvPr userDrawn="1"/>
        </p:nvSpPr>
        <p:spPr bwMode="auto">
          <a:xfrm>
            <a:off x="0" y="7013575"/>
            <a:ext cx="936625" cy="228600"/>
          </a:xfrm>
          <a:prstGeom prst="rect">
            <a:avLst/>
          </a:prstGeom>
          <a:solidFill>
            <a:srgbClr val="FFFFFF"/>
          </a:solidFill>
          <a:ln w="12700" algn="ctr">
            <a:noFill/>
            <a:miter lim="800000"/>
            <a:headEnd/>
            <a:tailEnd/>
          </a:ln>
          <a:effectLst/>
        </p:spPr>
        <p:txBody>
          <a:bodyPr>
            <a:spAutoFit/>
          </a:bodyPr>
          <a:lstStyle/>
          <a:p>
            <a:pPr>
              <a:spcBef>
                <a:spcPct val="50000"/>
              </a:spcBef>
              <a:defRPr/>
            </a:pPr>
            <a:r>
              <a:rPr lang="en-GB" sz="900"/>
              <a:t>SEG-SAM 19</a:t>
            </a:r>
            <a:endParaRPr lang="ru-RU" sz="900"/>
          </a:p>
        </p:txBody>
      </p:sp>
      <p:sp>
        <p:nvSpPr>
          <p:cNvPr id="2" name="Titolo 1"/>
          <p:cNvSpPr>
            <a:spLocks noGrp="1"/>
          </p:cNvSpPr>
          <p:nvPr>
            <p:ph type="title"/>
          </p:nvPr>
        </p:nvSpPr>
        <p:spPr>
          <a:xfrm>
            <a:off x="495300" y="290513"/>
            <a:ext cx="8912225" cy="12065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00" y="1689100"/>
            <a:ext cx="8912225" cy="4779963"/>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91304001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4" name="Rectangle 1036"/>
          <p:cNvSpPr>
            <a:spLocks noChangeArrowheads="1"/>
          </p:cNvSpPr>
          <p:nvPr userDrawn="1"/>
        </p:nvSpPr>
        <p:spPr bwMode="auto">
          <a:xfrm>
            <a:off x="9525" y="-7938"/>
            <a:ext cx="9902825" cy="474663"/>
          </a:xfrm>
          <a:prstGeom prst="rect">
            <a:avLst/>
          </a:prstGeom>
          <a:gradFill rotWithShape="1">
            <a:gsLst>
              <a:gs pos="0">
                <a:srgbClr val="FFFFFF">
                  <a:alpha val="57001"/>
                </a:srgbClr>
              </a:gs>
              <a:gs pos="100000">
                <a:srgbClr val="000080"/>
              </a:gs>
            </a:gsLst>
            <a:lin ang="0" scaled="1"/>
          </a:gradFill>
          <a:ln w="12700">
            <a:noFill/>
            <a:miter lim="800000"/>
            <a:headEnd type="none" w="sm" len="sm"/>
            <a:tailEnd type="none" w="sm" len="sm"/>
          </a:ln>
          <a:effectLst/>
        </p:spPr>
        <p:txBody>
          <a:bodyPr wrap="none" anchor="ctr"/>
          <a:lstStyle/>
          <a:p>
            <a:pPr>
              <a:defRPr/>
            </a:pPr>
            <a:endParaRPr lang="it-IT"/>
          </a:p>
        </p:txBody>
      </p:sp>
      <p:sp>
        <p:nvSpPr>
          <p:cNvPr id="5" name="Text Box 8"/>
          <p:cNvSpPr txBox="1">
            <a:spLocks noChangeArrowheads="1"/>
          </p:cNvSpPr>
          <p:nvPr/>
        </p:nvSpPr>
        <p:spPr bwMode="auto">
          <a:xfrm>
            <a:off x="7161213" y="6784975"/>
            <a:ext cx="2513012" cy="336550"/>
          </a:xfrm>
          <a:prstGeom prst="rect">
            <a:avLst/>
          </a:prstGeom>
          <a:noFill/>
          <a:ln w="12700">
            <a:noFill/>
            <a:miter lim="800000"/>
            <a:headEnd type="none" w="sm" len="sm"/>
            <a:tailEnd type="none" w="sm" len="sm"/>
          </a:ln>
          <a:effectLst/>
        </p:spPr>
        <p:txBody>
          <a:bodyPr>
            <a:spAutoFit/>
          </a:bodyPr>
          <a:lstStyle/>
          <a:p>
            <a:pPr algn="l">
              <a:spcBef>
                <a:spcPct val="50000"/>
              </a:spcBef>
              <a:defRPr/>
            </a:pPr>
            <a:endParaRPr lang="en-GB" sz="1600">
              <a:solidFill>
                <a:schemeClr val="tx1"/>
              </a:solidFill>
              <a:latin typeface="Tahoma" pitchFamily="34" charset="0"/>
            </a:endParaRPr>
          </a:p>
        </p:txBody>
      </p:sp>
      <p:sp>
        <p:nvSpPr>
          <p:cNvPr id="6" name="Text Box 277"/>
          <p:cNvSpPr txBox="1">
            <a:spLocks noChangeArrowheads="1"/>
          </p:cNvSpPr>
          <p:nvPr/>
        </p:nvSpPr>
        <p:spPr bwMode="auto">
          <a:xfrm>
            <a:off x="685800" y="6096000"/>
            <a:ext cx="2133600" cy="396875"/>
          </a:xfrm>
          <a:prstGeom prst="rect">
            <a:avLst/>
          </a:prstGeom>
          <a:noFill/>
          <a:ln w="12700">
            <a:noFill/>
            <a:miter lim="800000"/>
            <a:headEnd type="none" w="sm" len="sm"/>
            <a:tailEnd type="none" w="sm" len="sm"/>
          </a:ln>
          <a:effectLst/>
        </p:spPr>
        <p:txBody>
          <a:bodyPr>
            <a:spAutoFit/>
          </a:bodyPr>
          <a:lstStyle/>
          <a:p>
            <a:pPr>
              <a:spcBef>
                <a:spcPct val="50000"/>
              </a:spcBef>
              <a:defRPr/>
            </a:pPr>
            <a:endParaRPr lang="en-GB" sz="2000" b="1">
              <a:latin typeface="Tahoma" pitchFamily="34" charset="0"/>
            </a:endParaRPr>
          </a:p>
        </p:txBody>
      </p:sp>
      <p:sp>
        <p:nvSpPr>
          <p:cNvPr id="7" name="Text Box 1034"/>
          <p:cNvSpPr txBox="1">
            <a:spLocks noChangeArrowheads="1"/>
          </p:cNvSpPr>
          <p:nvPr userDrawn="1"/>
        </p:nvSpPr>
        <p:spPr bwMode="auto">
          <a:xfrm>
            <a:off x="1328738" y="-134938"/>
            <a:ext cx="8585200" cy="623888"/>
          </a:xfrm>
          <a:prstGeom prst="rect">
            <a:avLst/>
          </a:prstGeom>
          <a:noFill/>
          <a:ln w="12700">
            <a:noFill/>
            <a:miter lim="800000"/>
            <a:headEnd type="none" w="sm" len="sm"/>
            <a:tailEnd type="none" w="sm" len="sm"/>
          </a:ln>
          <a:effectLst/>
        </p:spPr>
        <p:txBody>
          <a:bodyPr>
            <a:spAutoFit/>
          </a:bodyPr>
          <a:lstStyle/>
          <a:p>
            <a:pPr algn="r">
              <a:defRPr/>
            </a:pPr>
            <a:endParaRPr lang="ru-RU" sz="700" b="1">
              <a:solidFill>
                <a:srgbClr val="FFFFFF"/>
              </a:solidFill>
              <a:latin typeface="Tahoma" pitchFamily="34" charset="0"/>
            </a:endParaRPr>
          </a:p>
          <a:p>
            <a:pPr algn="r">
              <a:defRPr/>
            </a:pPr>
            <a:r>
              <a:rPr lang="ru-RU" sz="700" b="1">
                <a:solidFill>
                  <a:srgbClr val="FFFFFF"/>
                </a:solidFill>
                <a:latin typeface="Tahoma" pitchFamily="34" charset="0"/>
              </a:rPr>
              <a:t>ОБЪЕДИНЕННЫЙ ИНСТИТУТ ВЫСОКИХ ТЕМПЕРАТУР</a:t>
            </a:r>
          </a:p>
          <a:p>
            <a:pPr algn="r">
              <a:defRPr/>
            </a:pPr>
            <a:r>
              <a:rPr lang="ru-RU" sz="700" b="1">
                <a:solidFill>
                  <a:srgbClr val="FFFFFF"/>
                </a:solidFill>
                <a:latin typeface="Tahoma" pitchFamily="34" charset="0"/>
              </a:rPr>
              <a:t>РОССИЙСКАЯ АКАДЕМИЯ НАУК</a:t>
            </a:r>
            <a:endParaRPr lang="en-US" sz="700" b="1">
              <a:solidFill>
                <a:srgbClr val="FFFFFF"/>
              </a:solidFill>
              <a:latin typeface="Tahoma" pitchFamily="34" charset="0"/>
            </a:endParaRPr>
          </a:p>
          <a:p>
            <a:pPr algn="r">
              <a:defRPr/>
            </a:pPr>
            <a:r>
              <a:rPr lang="en-US" sz="700" b="1">
                <a:solidFill>
                  <a:srgbClr val="FFFFFF"/>
                </a:solidFill>
                <a:latin typeface="Tahoma" pitchFamily="34" charset="0"/>
              </a:rPr>
              <a:t>RUSSIAN ACADEMY OF SCIENCES</a:t>
            </a:r>
          </a:p>
          <a:p>
            <a:pPr algn="r">
              <a:defRPr/>
            </a:pPr>
            <a:r>
              <a:rPr lang="en-US" sz="700" b="1">
                <a:solidFill>
                  <a:srgbClr val="FFFFFF"/>
                </a:solidFill>
                <a:latin typeface="Tahoma" pitchFamily="34" charset="0"/>
              </a:rPr>
              <a:t>JOINT INSTITUTE FOR HIGH TEMPERATURES</a:t>
            </a:r>
            <a:endParaRPr lang="ru-RU" sz="700" b="1">
              <a:solidFill>
                <a:srgbClr val="FFFFFF"/>
              </a:solidFill>
              <a:latin typeface="Tahoma" pitchFamily="34" charset="0"/>
            </a:endParaRPr>
          </a:p>
        </p:txBody>
      </p:sp>
      <p:graphicFrame>
        <p:nvGraphicFramePr>
          <p:cNvPr id="8" name="Object 1046"/>
          <p:cNvGraphicFramePr>
            <a:graphicFrameLocks noChangeAspect="1"/>
          </p:cNvGraphicFramePr>
          <p:nvPr userDrawn="1"/>
        </p:nvGraphicFramePr>
        <p:xfrm>
          <a:off x="0" y="0"/>
          <a:ext cx="1471613" cy="465138"/>
        </p:xfrm>
        <a:graphic>
          <a:graphicData uri="http://schemas.openxmlformats.org/presentationml/2006/ole">
            <mc:AlternateContent xmlns:mc="http://schemas.openxmlformats.org/markup-compatibility/2006">
              <mc:Choice xmlns:v="urn:schemas-microsoft-com:vml" Requires="v">
                <p:oleObj spid="_x0000_s65538" name="CorelPhotoPaint.Image.11" r:id="rId3" imgW="2730159" imgH="863188" progId="CorelPhotoPaint.Image.11">
                  <p:embed/>
                </p:oleObj>
              </mc:Choice>
              <mc:Fallback>
                <p:oleObj name="CorelPhotoPaint.Image.11" r:id="rId3" imgW="2730159" imgH="863188" progId="CorelPhotoPaint.Image.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716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1047"/>
          <p:cNvSpPr txBox="1">
            <a:spLocks noChangeArrowheads="1"/>
          </p:cNvSpPr>
          <p:nvPr userDrawn="1"/>
        </p:nvSpPr>
        <p:spPr bwMode="auto">
          <a:xfrm>
            <a:off x="0" y="7013575"/>
            <a:ext cx="936625" cy="228600"/>
          </a:xfrm>
          <a:prstGeom prst="rect">
            <a:avLst/>
          </a:prstGeom>
          <a:solidFill>
            <a:srgbClr val="FFFFFF"/>
          </a:solidFill>
          <a:ln w="12700" algn="ctr">
            <a:noFill/>
            <a:miter lim="800000"/>
            <a:headEnd/>
            <a:tailEnd/>
          </a:ln>
          <a:effectLst/>
        </p:spPr>
        <p:txBody>
          <a:bodyPr>
            <a:spAutoFit/>
          </a:bodyPr>
          <a:lstStyle/>
          <a:p>
            <a:pPr>
              <a:spcBef>
                <a:spcPct val="50000"/>
              </a:spcBef>
              <a:defRPr/>
            </a:pPr>
            <a:r>
              <a:rPr lang="en-GB" sz="900"/>
              <a:t>SEG-SAM 19</a:t>
            </a:r>
            <a:endParaRPr lang="ru-RU" sz="900"/>
          </a:p>
        </p:txBody>
      </p:sp>
      <p:sp>
        <p:nvSpPr>
          <p:cNvPr id="2" name="Titolo verticale 1"/>
          <p:cNvSpPr>
            <a:spLocks noGrp="1"/>
          </p:cNvSpPr>
          <p:nvPr>
            <p:ph type="title" orient="vert"/>
          </p:nvPr>
        </p:nvSpPr>
        <p:spPr>
          <a:xfrm>
            <a:off x="7180263" y="290513"/>
            <a:ext cx="2227262" cy="6178550"/>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95300" y="290513"/>
            <a:ext cx="6532563" cy="6178550"/>
          </a:xfrm>
          <a:prstGeom prst="rect">
            <a:avLst/>
          </a:prstGeo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41332868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4" name="Rectangle 1036"/>
          <p:cNvSpPr>
            <a:spLocks noChangeArrowheads="1"/>
          </p:cNvSpPr>
          <p:nvPr userDrawn="1"/>
        </p:nvSpPr>
        <p:spPr bwMode="auto">
          <a:xfrm>
            <a:off x="9525" y="-7938"/>
            <a:ext cx="9902825" cy="474663"/>
          </a:xfrm>
          <a:prstGeom prst="rect">
            <a:avLst/>
          </a:prstGeom>
          <a:gradFill rotWithShape="1">
            <a:gsLst>
              <a:gs pos="0">
                <a:srgbClr val="FFFFFF">
                  <a:alpha val="57001"/>
                </a:srgbClr>
              </a:gs>
              <a:gs pos="100000">
                <a:srgbClr val="000080"/>
              </a:gs>
            </a:gsLst>
            <a:lin ang="0" scaled="1"/>
          </a:gradFill>
          <a:ln w="12700">
            <a:noFill/>
            <a:miter lim="800000"/>
            <a:headEnd type="none" w="sm" len="sm"/>
            <a:tailEnd type="none" w="sm" len="sm"/>
          </a:ln>
          <a:effectLst/>
        </p:spPr>
        <p:txBody>
          <a:bodyPr wrap="none" anchor="ctr"/>
          <a:lstStyle/>
          <a:p>
            <a:pPr>
              <a:defRPr/>
            </a:pPr>
            <a:endParaRPr lang="it-IT"/>
          </a:p>
        </p:txBody>
      </p:sp>
      <p:sp>
        <p:nvSpPr>
          <p:cNvPr id="5" name="Text Box 8"/>
          <p:cNvSpPr txBox="1">
            <a:spLocks noChangeArrowheads="1"/>
          </p:cNvSpPr>
          <p:nvPr/>
        </p:nvSpPr>
        <p:spPr bwMode="auto">
          <a:xfrm>
            <a:off x="7161213" y="6784975"/>
            <a:ext cx="2513012" cy="336550"/>
          </a:xfrm>
          <a:prstGeom prst="rect">
            <a:avLst/>
          </a:prstGeom>
          <a:noFill/>
          <a:ln w="12700">
            <a:noFill/>
            <a:miter lim="800000"/>
            <a:headEnd type="none" w="sm" len="sm"/>
            <a:tailEnd type="none" w="sm" len="sm"/>
          </a:ln>
          <a:effectLst/>
        </p:spPr>
        <p:txBody>
          <a:bodyPr>
            <a:spAutoFit/>
          </a:bodyPr>
          <a:lstStyle/>
          <a:p>
            <a:pPr algn="l">
              <a:spcBef>
                <a:spcPct val="50000"/>
              </a:spcBef>
              <a:defRPr/>
            </a:pPr>
            <a:endParaRPr lang="en-GB" sz="1600">
              <a:solidFill>
                <a:schemeClr val="tx1"/>
              </a:solidFill>
              <a:latin typeface="Tahoma" pitchFamily="34" charset="0"/>
            </a:endParaRPr>
          </a:p>
        </p:txBody>
      </p:sp>
      <p:sp>
        <p:nvSpPr>
          <p:cNvPr id="6" name="Text Box 277"/>
          <p:cNvSpPr txBox="1">
            <a:spLocks noChangeArrowheads="1"/>
          </p:cNvSpPr>
          <p:nvPr/>
        </p:nvSpPr>
        <p:spPr bwMode="auto">
          <a:xfrm>
            <a:off x="685800" y="6096000"/>
            <a:ext cx="2133600" cy="396875"/>
          </a:xfrm>
          <a:prstGeom prst="rect">
            <a:avLst/>
          </a:prstGeom>
          <a:noFill/>
          <a:ln w="12700">
            <a:noFill/>
            <a:miter lim="800000"/>
            <a:headEnd type="none" w="sm" len="sm"/>
            <a:tailEnd type="none" w="sm" len="sm"/>
          </a:ln>
          <a:effectLst/>
        </p:spPr>
        <p:txBody>
          <a:bodyPr>
            <a:spAutoFit/>
          </a:bodyPr>
          <a:lstStyle/>
          <a:p>
            <a:pPr>
              <a:spcBef>
                <a:spcPct val="50000"/>
              </a:spcBef>
              <a:defRPr/>
            </a:pPr>
            <a:endParaRPr lang="en-GB" sz="2000" b="1">
              <a:latin typeface="Tahoma" pitchFamily="34" charset="0"/>
            </a:endParaRPr>
          </a:p>
        </p:txBody>
      </p:sp>
      <p:sp>
        <p:nvSpPr>
          <p:cNvPr id="7" name="Text Box 1034"/>
          <p:cNvSpPr txBox="1">
            <a:spLocks noChangeArrowheads="1"/>
          </p:cNvSpPr>
          <p:nvPr userDrawn="1"/>
        </p:nvSpPr>
        <p:spPr bwMode="auto">
          <a:xfrm>
            <a:off x="1328738" y="-134938"/>
            <a:ext cx="8585200" cy="623888"/>
          </a:xfrm>
          <a:prstGeom prst="rect">
            <a:avLst/>
          </a:prstGeom>
          <a:noFill/>
          <a:ln w="12700">
            <a:noFill/>
            <a:miter lim="800000"/>
            <a:headEnd type="none" w="sm" len="sm"/>
            <a:tailEnd type="none" w="sm" len="sm"/>
          </a:ln>
          <a:effectLst/>
        </p:spPr>
        <p:txBody>
          <a:bodyPr>
            <a:spAutoFit/>
          </a:bodyPr>
          <a:lstStyle/>
          <a:p>
            <a:pPr algn="r">
              <a:defRPr/>
            </a:pPr>
            <a:endParaRPr lang="ru-RU" sz="700" b="1">
              <a:solidFill>
                <a:srgbClr val="FFFFFF"/>
              </a:solidFill>
              <a:latin typeface="Tahoma" pitchFamily="34" charset="0"/>
            </a:endParaRPr>
          </a:p>
          <a:p>
            <a:pPr algn="r">
              <a:defRPr/>
            </a:pPr>
            <a:r>
              <a:rPr lang="ru-RU" sz="700" b="1">
                <a:solidFill>
                  <a:srgbClr val="FFFFFF"/>
                </a:solidFill>
                <a:latin typeface="Tahoma" pitchFamily="34" charset="0"/>
              </a:rPr>
              <a:t>ОБЪЕДИНЕННЫЙ ИНСТИТУТ ВЫСОКИХ ТЕМПЕРАТУР</a:t>
            </a:r>
          </a:p>
          <a:p>
            <a:pPr algn="r">
              <a:defRPr/>
            </a:pPr>
            <a:r>
              <a:rPr lang="ru-RU" sz="700" b="1">
                <a:solidFill>
                  <a:srgbClr val="FFFFFF"/>
                </a:solidFill>
                <a:latin typeface="Tahoma" pitchFamily="34" charset="0"/>
              </a:rPr>
              <a:t>РОССИЙСКАЯ АКАДЕМИЯ НАУК</a:t>
            </a:r>
            <a:endParaRPr lang="en-US" sz="700" b="1">
              <a:solidFill>
                <a:srgbClr val="FFFFFF"/>
              </a:solidFill>
              <a:latin typeface="Tahoma" pitchFamily="34" charset="0"/>
            </a:endParaRPr>
          </a:p>
          <a:p>
            <a:pPr algn="r">
              <a:defRPr/>
            </a:pPr>
            <a:r>
              <a:rPr lang="en-US" sz="700" b="1">
                <a:solidFill>
                  <a:srgbClr val="FFFFFF"/>
                </a:solidFill>
                <a:latin typeface="Tahoma" pitchFamily="34" charset="0"/>
              </a:rPr>
              <a:t>RUSSIAN ACADEMY OF SCIENCES</a:t>
            </a:r>
          </a:p>
          <a:p>
            <a:pPr algn="r">
              <a:defRPr/>
            </a:pPr>
            <a:r>
              <a:rPr lang="en-US" sz="700" b="1">
                <a:solidFill>
                  <a:srgbClr val="FFFFFF"/>
                </a:solidFill>
                <a:latin typeface="Tahoma" pitchFamily="34" charset="0"/>
              </a:rPr>
              <a:t>JOINT INSTITUTE FOR HIGH TEMPERATURES</a:t>
            </a:r>
            <a:endParaRPr lang="ru-RU" sz="700" b="1">
              <a:solidFill>
                <a:srgbClr val="FFFFFF"/>
              </a:solidFill>
              <a:latin typeface="Tahoma" pitchFamily="34" charset="0"/>
            </a:endParaRPr>
          </a:p>
        </p:txBody>
      </p:sp>
      <p:graphicFrame>
        <p:nvGraphicFramePr>
          <p:cNvPr id="8" name="Object 1046"/>
          <p:cNvGraphicFramePr>
            <a:graphicFrameLocks noChangeAspect="1"/>
          </p:cNvGraphicFramePr>
          <p:nvPr userDrawn="1"/>
        </p:nvGraphicFramePr>
        <p:xfrm>
          <a:off x="0" y="0"/>
          <a:ext cx="1471613" cy="465138"/>
        </p:xfrm>
        <a:graphic>
          <a:graphicData uri="http://schemas.openxmlformats.org/presentationml/2006/ole">
            <mc:AlternateContent xmlns:mc="http://schemas.openxmlformats.org/markup-compatibility/2006">
              <mc:Choice xmlns:v="urn:schemas-microsoft-com:vml" Requires="v">
                <p:oleObj spid="_x0000_s56322" name="CorelPhotoPaint.Image.11" r:id="rId3" imgW="2730159" imgH="863188" progId="CorelPhotoPaint.Image.11">
                  <p:embed/>
                </p:oleObj>
              </mc:Choice>
              <mc:Fallback>
                <p:oleObj name="CorelPhotoPaint.Image.11" r:id="rId3" imgW="2730159" imgH="863188" progId="CorelPhotoPaint.Image.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716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1047"/>
          <p:cNvSpPr txBox="1">
            <a:spLocks noChangeArrowheads="1"/>
          </p:cNvSpPr>
          <p:nvPr userDrawn="1"/>
        </p:nvSpPr>
        <p:spPr bwMode="auto">
          <a:xfrm>
            <a:off x="0" y="7013575"/>
            <a:ext cx="936625" cy="228600"/>
          </a:xfrm>
          <a:prstGeom prst="rect">
            <a:avLst/>
          </a:prstGeom>
          <a:solidFill>
            <a:srgbClr val="FFFFFF"/>
          </a:solidFill>
          <a:ln w="12700" algn="ctr">
            <a:noFill/>
            <a:miter lim="800000"/>
            <a:headEnd/>
            <a:tailEnd/>
          </a:ln>
          <a:effectLst/>
        </p:spPr>
        <p:txBody>
          <a:bodyPr>
            <a:spAutoFit/>
          </a:bodyPr>
          <a:lstStyle/>
          <a:p>
            <a:pPr>
              <a:spcBef>
                <a:spcPct val="50000"/>
              </a:spcBef>
              <a:defRPr/>
            </a:pPr>
            <a:r>
              <a:rPr lang="en-GB" sz="900"/>
              <a:t>SEG-SAM 19</a:t>
            </a:r>
            <a:endParaRPr lang="ru-RU" sz="900"/>
          </a:p>
        </p:txBody>
      </p:sp>
      <p:sp>
        <p:nvSpPr>
          <p:cNvPr id="2" name="Titolo 1"/>
          <p:cNvSpPr>
            <a:spLocks noGrp="1"/>
          </p:cNvSpPr>
          <p:nvPr>
            <p:ph type="title"/>
          </p:nvPr>
        </p:nvSpPr>
        <p:spPr>
          <a:xfrm>
            <a:off x="495300" y="290513"/>
            <a:ext cx="8912225" cy="12065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a:xfrm>
            <a:off x="495300" y="1689100"/>
            <a:ext cx="8912225" cy="4779963"/>
          </a:xfrm>
          <a:prstGeom prst="rect">
            <a:avLst/>
          </a:prstGeo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35780284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4" name="Rectangle 1036"/>
          <p:cNvSpPr>
            <a:spLocks noChangeArrowheads="1"/>
          </p:cNvSpPr>
          <p:nvPr userDrawn="1"/>
        </p:nvSpPr>
        <p:spPr bwMode="auto">
          <a:xfrm>
            <a:off x="9525" y="-7938"/>
            <a:ext cx="9902825" cy="474663"/>
          </a:xfrm>
          <a:prstGeom prst="rect">
            <a:avLst/>
          </a:prstGeom>
          <a:gradFill rotWithShape="1">
            <a:gsLst>
              <a:gs pos="0">
                <a:srgbClr val="FFFFFF">
                  <a:alpha val="57001"/>
                </a:srgbClr>
              </a:gs>
              <a:gs pos="100000">
                <a:srgbClr val="000080"/>
              </a:gs>
            </a:gsLst>
            <a:lin ang="0" scaled="1"/>
          </a:gradFill>
          <a:ln w="12700">
            <a:noFill/>
            <a:miter lim="800000"/>
            <a:headEnd type="none" w="sm" len="sm"/>
            <a:tailEnd type="none" w="sm" len="sm"/>
          </a:ln>
          <a:effectLst/>
        </p:spPr>
        <p:txBody>
          <a:bodyPr wrap="none" anchor="ctr"/>
          <a:lstStyle/>
          <a:p>
            <a:pPr>
              <a:defRPr/>
            </a:pPr>
            <a:endParaRPr lang="it-IT"/>
          </a:p>
        </p:txBody>
      </p:sp>
      <p:sp>
        <p:nvSpPr>
          <p:cNvPr id="5" name="Text Box 8"/>
          <p:cNvSpPr txBox="1">
            <a:spLocks noChangeArrowheads="1"/>
          </p:cNvSpPr>
          <p:nvPr/>
        </p:nvSpPr>
        <p:spPr bwMode="auto">
          <a:xfrm>
            <a:off x="7161213" y="6784975"/>
            <a:ext cx="2513012" cy="336550"/>
          </a:xfrm>
          <a:prstGeom prst="rect">
            <a:avLst/>
          </a:prstGeom>
          <a:noFill/>
          <a:ln w="12700">
            <a:noFill/>
            <a:miter lim="800000"/>
            <a:headEnd type="none" w="sm" len="sm"/>
            <a:tailEnd type="none" w="sm" len="sm"/>
          </a:ln>
          <a:effectLst/>
        </p:spPr>
        <p:txBody>
          <a:bodyPr>
            <a:spAutoFit/>
          </a:bodyPr>
          <a:lstStyle/>
          <a:p>
            <a:pPr algn="l">
              <a:spcBef>
                <a:spcPct val="50000"/>
              </a:spcBef>
              <a:defRPr/>
            </a:pPr>
            <a:endParaRPr lang="en-GB" sz="1600">
              <a:solidFill>
                <a:schemeClr val="tx1"/>
              </a:solidFill>
              <a:latin typeface="Tahoma" pitchFamily="34" charset="0"/>
            </a:endParaRPr>
          </a:p>
        </p:txBody>
      </p:sp>
      <p:sp>
        <p:nvSpPr>
          <p:cNvPr id="6" name="Text Box 277"/>
          <p:cNvSpPr txBox="1">
            <a:spLocks noChangeArrowheads="1"/>
          </p:cNvSpPr>
          <p:nvPr/>
        </p:nvSpPr>
        <p:spPr bwMode="auto">
          <a:xfrm>
            <a:off x="685800" y="6096000"/>
            <a:ext cx="2133600" cy="396875"/>
          </a:xfrm>
          <a:prstGeom prst="rect">
            <a:avLst/>
          </a:prstGeom>
          <a:noFill/>
          <a:ln w="12700">
            <a:noFill/>
            <a:miter lim="800000"/>
            <a:headEnd type="none" w="sm" len="sm"/>
            <a:tailEnd type="none" w="sm" len="sm"/>
          </a:ln>
          <a:effectLst/>
        </p:spPr>
        <p:txBody>
          <a:bodyPr>
            <a:spAutoFit/>
          </a:bodyPr>
          <a:lstStyle/>
          <a:p>
            <a:pPr>
              <a:spcBef>
                <a:spcPct val="50000"/>
              </a:spcBef>
              <a:defRPr/>
            </a:pPr>
            <a:endParaRPr lang="en-GB" sz="2000" b="1">
              <a:latin typeface="Tahoma" pitchFamily="34" charset="0"/>
            </a:endParaRPr>
          </a:p>
        </p:txBody>
      </p:sp>
      <p:sp>
        <p:nvSpPr>
          <p:cNvPr id="7" name="Text Box 1034"/>
          <p:cNvSpPr txBox="1">
            <a:spLocks noChangeArrowheads="1"/>
          </p:cNvSpPr>
          <p:nvPr userDrawn="1"/>
        </p:nvSpPr>
        <p:spPr bwMode="auto">
          <a:xfrm>
            <a:off x="1328738" y="-134938"/>
            <a:ext cx="8585200" cy="623888"/>
          </a:xfrm>
          <a:prstGeom prst="rect">
            <a:avLst/>
          </a:prstGeom>
          <a:noFill/>
          <a:ln w="12700">
            <a:noFill/>
            <a:miter lim="800000"/>
            <a:headEnd type="none" w="sm" len="sm"/>
            <a:tailEnd type="none" w="sm" len="sm"/>
          </a:ln>
          <a:effectLst/>
        </p:spPr>
        <p:txBody>
          <a:bodyPr>
            <a:spAutoFit/>
          </a:bodyPr>
          <a:lstStyle/>
          <a:p>
            <a:pPr algn="r">
              <a:defRPr/>
            </a:pPr>
            <a:endParaRPr lang="ru-RU" sz="700" b="1">
              <a:solidFill>
                <a:srgbClr val="FFFFFF"/>
              </a:solidFill>
              <a:latin typeface="Tahoma" pitchFamily="34" charset="0"/>
            </a:endParaRPr>
          </a:p>
          <a:p>
            <a:pPr algn="r">
              <a:defRPr/>
            </a:pPr>
            <a:r>
              <a:rPr lang="ru-RU" sz="700" b="1">
                <a:solidFill>
                  <a:srgbClr val="FFFFFF"/>
                </a:solidFill>
                <a:latin typeface="Tahoma" pitchFamily="34" charset="0"/>
              </a:rPr>
              <a:t>ОБЪЕДИНЕННЫЙ ИНСТИТУТ ВЫСОКИХ ТЕМПЕРАТУР</a:t>
            </a:r>
          </a:p>
          <a:p>
            <a:pPr algn="r">
              <a:defRPr/>
            </a:pPr>
            <a:r>
              <a:rPr lang="ru-RU" sz="700" b="1">
                <a:solidFill>
                  <a:srgbClr val="FFFFFF"/>
                </a:solidFill>
                <a:latin typeface="Tahoma" pitchFamily="34" charset="0"/>
              </a:rPr>
              <a:t>РОССИЙСКАЯ АКАДЕМИЯ НАУК</a:t>
            </a:r>
            <a:endParaRPr lang="en-US" sz="700" b="1">
              <a:solidFill>
                <a:srgbClr val="FFFFFF"/>
              </a:solidFill>
              <a:latin typeface="Tahoma" pitchFamily="34" charset="0"/>
            </a:endParaRPr>
          </a:p>
          <a:p>
            <a:pPr algn="r">
              <a:defRPr/>
            </a:pPr>
            <a:r>
              <a:rPr lang="en-US" sz="700" b="1">
                <a:solidFill>
                  <a:srgbClr val="FFFFFF"/>
                </a:solidFill>
                <a:latin typeface="Tahoma" pitchFamily="34" charset="0"/>
              </a:rPr>
              <a:t>RUSSIAN ACADEMY OF SCIENCES</a:t>
            </a:r>
          </a:p>
          <a:p>
            <a:pPr algn="r">
              <a:defRPr/>
            </a:pPr>
            <a:r>
              <a:rPr lang="en-US" sz="700" b="1">
                <a:solidFill>
                  <a:srgbClr val="FFFFFF"/>
                </a:solidFill>
                <a:latin typeface="Tahoma" pitchFamily="34" charset="0"/>
              </a:rPr>
              <a:t>JOINT INSTITUTE FOR HIGH TEMPERATURES</a:t>
            </a:r>
            <a:endParaRPr lang="ru-RU" sz="700" b="1">
              <a:solidFill>
                <a:srgbClr val="FFFFFF"/>
              </a:solidFill>
              <a:latin typeface="Tahoma" pitchFamily="34" charset="0"/>
            </a:endParaRPr>
          </a:p>
        </p:txBody>
      </p:sp>
      <p:graphicFrame>
        <p:nvGraphicFramePr>
          <p:cNvPr id="8" name="Object 1046"/>
          <p:cNvGraphicFramePr>
            <a:graphicFrameLocks noChangeAspect="1"/>
          </p:cNvGraphicFramePr>
          <p:nvPr userDrawn="1"/>
        </p:nvGraphicFramePr>
        <p:xfrm>
          <a:off x="0" y="0"/>
          <a:ext cx="1471613" cy="465138"/>
        </p:xfrm>
        <a:graphic>
          <a:graphicData uri="http://schemas.openxmlformats.org/presentationml/2006/ole">
            <mc:AlternateContent xmlns:mc="http://schemas.openxmlformats.org/markup-compatibility/2006">
              <mc:Choice xmlns:v="urn:schemas-microsoft-com:vml" Requires="v">
                <p:oleObj spid="_x0000_s57346" name="CorelPhotoPaint.Image.11" r:id="rId3" imgW="2730159" imgH="863188" progId="CorelPhotoPaint.Image.11">
                  <p:embed/>
                </p:oleObj>
              </mc:Choice>
              <mc:Fallback>
                <p:oleObj name="CorelPhotoPaint.Image.11" r:id="rId3" imgW="2730159" imgH="863188" progId="CorelPhotoPaint.Image.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716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1047"/>
          <p:cNvSpPr txBox="1">
            <a:spLocks noChangeArrowheads="1"/>
          </p:cNvSpPr>
          <p:nvPr userDrawn="1"/>
        </p:nvSpPr>
        <p:spPr bwMode="auto">
          <a:xfrm>
            <a:off x="0" y="7013575"/>
            <a:ext cx="936625" cy="228600"/>
          </a:xfrm>
          <a:prstGeom prst="rect">
            <a:avLst/>
          </a:prstGeom>
          <a:solidFill>
            <a:srgbClr val="FFFFFF"/>
          </a:solidFill>
          <a:ln w="12700" algn="ctr">
            <a:noFill/>
            <a:miter lim="800000"/>
            <a:headEnd/>
            <a:tailEnd/>
          </a:ln>
          <a:effectLst/>
        </p:spPr>
        <p:txBody>
          <a:bodyPr>
            <a:spAutoFit/>
          </a:bodyPr>
          <a:lstStyle/>
          <a:p>
            <a:pPr>
              <a:spcBef>
                <a:spcPct val="50000"/>
              </a:spcBef>
              <a:defRPr/>
            </a:pPr>
            <a:r>
              <a:rPr lang="en-GB" sz="900"/>
              <a:t>SEG-SAM 19</a:t>
            </a:r>
            <a:endParaRPr lang="ru-RU" sz="900"/>
          </a:p>
        </p:txBody>
      </p:sp>
      <p:sp>
        <p:nvSpPr>
          <p:cNvPr id="2" name="Titolo 1"/>
          <p:cNvSpPr>
            <a:spLocks noGrp="1"/>
          </p:cNvSpPr>
          <p:nvPr>
            <p:ph type="title"/>
          </p:nvPr>
        </p:nvSpPr>
        <p:spPr>
          <a:xfrm>
            <a:off x="782638" y="4654550"/>
            <a:ext cx="8416925" cy="14382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82638" y="3070225"/>
            <a:ext cx="8416925" cy="1584325"/>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Tree>
    <p:extLst>
      <p:ext uri="{BB962C8B-B14F-4D97-AF65-F5344CB8AC3E}">
        <p14:creationId xmlns:p14="http://schemas.microsoft.com/office/powerpoint/2010/main" val="200404488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5" name="Rectangle 1036"/>
          <p:cNvSpPr>
            <a:spLocks noChangeArrowheads="1"/>
          </p:cNvSpPr>
          <p:nvPr userDrawn="1"/>
        </p:nvSpPr>
        <p:spPr bwMode="auto">
          <a:xfrm>
            <a:off x="9525" y="-7938"/>
            <a:ext cx="9902825" cy="474663"/>
          </a:xfrm>
          <a:prstGeom prst="rect">
            <a:avLst/>
          </a:prstGeom>
          <a:gradFill rotWithShape="1">
            <a:gsLst>
              <a:gs pos="0">
                <a:srgbClr val="FFFFFF">
                  <a:alpha val="57001"/>
                </a:srgbClr>
              </a:gs>
              <a:gs pos="100000">
                <a:srgbClr val="000080"/>
              </a:gs>
            </a:gsLst>
            <a:lin ang="0" scaled="1"/>
          </a:gradFill>
          <a:ln w="12700">
            <a:noFill/>
            <a:miter lim="800000"/>
            <a:headEnd type="none" w="sm" len="sm"/>
            <a:tailEnd type="none" w="sm" len="sm"/>
          </a:ln>
          <a:effectLst/>
        </p:spPr>
        <p:txBody>
          <a:bodyPr wrap="none" anchor="ctr"/>
          <a:lstStyle/>
          <a:p>
            <a:pPr>
              <a:defRPr/>
            </a:pPr>
            <a:endParaRPr lang="it-IT"/>
          </a:p>
        </p:txBody>
      </p:sp>
      <p:sp>
        <p:nvSpPr>
          <p:cNvPr id="6" name="Text Box 8"/>
          <p:cNvSpPr txBox="1">
            <a:spLocks noChangeArrowheads="1"/>
          </p:cNvSpPr>
          <p:nvPr/>
        </p:nvSpPr>
        <p:spPr bwMode="auto">
          <a:xfrm>
            <a:off x="7161213" y="6784975"/>
            <a:ext cx="2513012" cy="336550"/>
          </a:xfrm>
          <a:prstGeom prst="rect">
            <a:avLst/>
          </a:prstGeom>
          <a:noFill/>
          <a:ln w="12700">
            <a:noFill/>
            <a:miter lim="800000"/>
            <a:headEnd type="none" w="sm" len="sm"/>
            <a:tailEnd type="none" w="sm" len="sm"/>
          </a:ln>
          <a:effectLst/>
        </p:spPr>
        <p:txBody>
          <a:bodyPr>
            <a:spAutoFit/>
          </a:bodyPr>
          <a:lstStyle/>
          <a:p>
            <a:pPr algn="l">
              <a:spcBef>
                <a:spcPct val="50000"/>
              </a:spcBef>
              <a:defRPr/>
            </a:pPr>
            <a:endParaRPr lang="en-GB" sz="1600">
              <a:solidFill>
                <a:schemeClr val="tx1"/>
              </a:solidFill>
              <a:latin typeface="Tahoma" pitchFamily="34" charset="0"/>
            </a:endParaRPr>
          </a:p>
        </p:txBody>
      </p:sp>
      <p:sp>
        <p:nvSpPr>
          <p:cNvPr id="7" name="Text Box 277"/>
          <p:cNvSpPr txBox="1">
            <a:spLocks noChangeArrowheads="1"/>
          </p:cNvSpPr>
          <p:nvPr/>
        </p:nvSpPr>
        <p:spPr bwMode="auto">
          <a:xfrm>
            <a:off x="685800" y="6096000"/>
            <a:ext cx="2133600" cy="396875"/>
          </a:xfrm>
          <a:prstGeom prst="rect">
            <a:avLst/>
          </a:prstGeom>
          <a:noFill/>
          <a:ln w="12700">
            <a:noFill/>
            <a:miter lim="800000"/>
            <a:headEnd type="none" w="sm" len="sm"/>
            <a:tailEnd type="none" w="sm" len="sm"/>
          </a:ln>
          <a:effectLst/>
        </p:spPr>
        <p:txBody>
          <a:bodyPr>
            <a:spAutoFit/>
          </a:bodyPr>
          <a:lstStyle/>
          <a:p>
            <a:pPr>
              <a:spcBef>
                <a:spcPct val="50000"/>
              </a:spcBef>
              <a:defRPr/>
            </a:pPr>
            <a:endParaRPr lang="en-GB" sz="2000" b="1">
              <a:latin typeface="Tahoma" pitchFamily="34" charset="0"/>
            </a:endParaRPr>
          </a:p>
        </p:txBody>
      </p:sp>
      <p:sp>
        <p:nvSpPr>
          <p:cNvPr id="8" name="Text Box 1034"/>
          <p:cNvSpPr txBox="1">
            <a:spLocks noChangeArrowheads="1"/>
          </p:cNvSpPr>
          <p:nvPr userDrawn="1"/>
        </p:nvSpPr>
        <p:spPr bwMode="auto">
          <a:xfrm>
            <a:off x="1328738" y="-134938"/>
            <a:ext cx="8585200" cy="623888"/>
          </a:xfrm>
          <a:prstGeom prst="rect">
            <a:avLst/>
          </a:prstGeom>
          <a:noFill/>
          <a:ln w="12700">
            <a:noFill/>
            <a:miter lim="800000"/>
            <a:headEnd type="none" w="sm" len="sm"/>
            <a:tailEnd type="none" w="sm" len="sm"/>
          </a:ln>
          <a:effectLst/>
        </p:spPr>
        <p:txBody>
          <a:bodyPr>
            <a:spAutoFit/>
          </a:bodyPr>
          <a:lstStyle/>
          <a:p>
            <a:pPr algn="r">
              <a:defRPr/>
            </a:pPr>
            <a:endParaRPr lang="ru-RU" sz="700" b="1">
              <a:solidFill>
                <a:srgbClr val="FFFFFF"/>
              </a:solidFill>
              <a:latin typeface="Tahoma" pitchFamily="34" charset="0"/>
            </a:endParaRPr>
          </a:p>
          <a:p>
            <a:pPr algn="r">
              <a:defRPr/>
            </a:pPr>
            <a:r>
              <a:rPr lang="ru-RU" sz="700" b="1">
                <a:solidFill>
                  <a:srgbClr val="FFFFFF"/>
                </a:solidFill>
                <a:latin typeface="Tahoma" pitchFamily="34" charset="0"/>
              </a:rPr>
              <a:t>ОБЪЕДИНЕННЫЙ ИНСТИТУТ ВЫСОКИХ ТЕМПЕРАТУР</a:t>
            </a:r>
          </a:p>
          <a:p>
            <a:pPr algn="r">
              <a:defRPr/>
            </a:pPr>
            <a:r>
              <a:rPr lang="ru-RU" sz="700" b="1">
                <a:solidFill>
                  <a:srgbClr val="FFFFFF"/>
                </a:solidFill>
                <a:latin typeface="Tahoma" pitchFamily="34" charset="0"/>
              </a:rPr>
              <a:t>РОССИЙСКАЯ АКАДЕМИЯ НАУК</a:t>
            </a:r>
            <a:endParaRPr lang="en-US" sz="700" b="1">
              <a:solidFill>
                <a:srgbClr val="FFFFFF"/>
              </a:solidFill>
              <a:latin typeface="Tahoma" pitchFamily="34" charset="0"/>
            </a:endParaRPr>
          </a:p>
          <a:p>
            <a:pPr algn="r">
              <a:defRPr/>
            </a:pPr>
            <a:r>
              <a:rPr lang="en-US" sz="700" b="1">
                <a:solidFill>
                  <a:srgbClr val="FFFFFF"/>
                </a:solidFill>
                <a:latin typeface="Tahoma" pitchFamily="34" charset="0"/>
              </a:rPr>
              <a:t>RUSSIAN ACADEMY OF SCIENCES</a:t>
            </a:r>
          </a:p>
          <a:p>
            <a:pPr algn="r">
              <a:defRPr/>
            </a:pPr>
            <a:r>
              <a:rPr lang="en-US" sz="700" b="1">
                <a:solidFill>
                  <a:srgbClr val="FFFFFF"/>
                </a:solidFill>
                <a:latin typeface="Tahoma" pitchFamily="34" charset="0"/>
              </a:rPr>
              <a:t>JOINT INSTITUTE FOR HIGH TEMPERATURES</a:t>
            </a:r>
            <a:endParaRPr lang="ru-RU" sz="700" b="1">
              <a:solidFill>
                <a:srgbClr val="FFFFFF"/>
              </a:solidFill>
              <a:latin typeface="Tahoma" pitchFamily="34" charset="0"/>
            </a:endParaRPr>
          </a:p>
        </p:txBody>
      </p:sp>
      <p:graphicFrame>
        <p:nvGraphicFramePr>
          <p:cNvPr id="9" name="Object 1046"/>
          <p:cNvGraphicFramePr>
            <a:graphicFrameLocks noChangeAspect="1"/>
          </p:cNvGraphicFramePr>
          <p:nvPr userDrawn="1"/>
        </p:nvGraphicFramePr>
        <p:xfrm>
          <a:off x="0" y="0"/>
          <a:ext cx="1471613" cy="465138"/>
        </p:xfrm>
        <a:graphic>
          <a:graphicData uri="http://schemas.openxmlformats.org/presentationml/2006/ole">
            <mc:AlternateContent xmlns:mc="http://schemas.openxmlformats.org/markup-compatibility/2006">
              <mc:Choice xmlns:v="urn:schemas-microsoft-com:vml" Requires="v">
                <p:oleObj spid="_x0000_s58370" name="CorelPhotoPaint.Image.11" r:id="rId3" imgW="2730159" imgH="863188" progId="CorelPhotoPaint.Image.11">
                  <p:embed/>
                </p:oleObj>
              </mc:Choice>
              <mc:Fallback>
                <p:oleObj name="CorelPhotoPaint.Image.11" r:id="rId3" imgW="2730159" imgH="863188" progId="CorelPhotoPaint.Image.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716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 Box 1047"/>
          <p:cNvSpPr txBox="1">
            <a:spLocks noChangeArrowheads="1"/>
          </p:cNvSpPr>
          <p:nvPr userDrawn="1"/>
        </p:nvSpPr>
        <p:spPr bwMode="auto">
          <a:xfrm>
            <a:off x="0" y="7013575"/>
            <a:ext cx="936625" cy="228600"/>
          </a:xfrm>
          <a:prstGeom prst="rect">
            <a:avLst/>
          </a:prstGeom>
          <a:solidFill>
            <a:srgbClr val="FFFFFF"/>
          </a:solidFill>
          <a:ln w="12700" algn="ctr">
            <a:noFill/>
            <a:miter lim="800000"/>
            <a:headEnd/>
            <a:tailEnd/>
          </a:ln>
          <a:effectLst/>
        </p:spPr>
        <p:txBody>
          <a:bodyPr>
            <a:spAutoFit/>
          </a:bodyPr>
          <a:lstStyle/>
          <a:p>
            <a:pPr>
              <a:spcBef>
                <a:spcPct val="50000"/>
              </a:spcBef>
              <a:defRPr/>
            </a:pPr>
            <a:r>
              <a:rPr lang="en-GB" sz="900"/>
              <a:t>SEG-SAM 19</a:t>
            </a:r>
            <a:endParaRPr lang="ru-RU" sz="900"/>
          </a:p>
        </p:txBody>
      </p:sp>
      <p:sp>
        <p:nvSpPr>
          <p:cNvPr id="2" name="Titolo 1"/>
          <p:cNvSpPr>
            <a:spLocks noGrp="1"/>
          </p:cNvSpPr>
          <p:nvPr>
            <p:ph type="title"/>
          </p:nvPr>
        </p:nvSpPr>
        <p:spPr>
          <a:xfrm>
            <a:off x="495300" y="290513"/>
            <a:ext cx="8912225" cy="12065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95300" y="1689100"/>
            <a:ext cx="4379913" cy="4779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027613" y="1689100"/>
            <a:ext cx="4379912" cy="4779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28557252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7" name="Rectangle 1036"/>
          <p:cNvSpPr>
            <a:spLocks noChangeArrowheads="1"/>
          </p:cNvSpPr>
          <p:nvPr userDrawn="1"/>
        </p:nvSpPr>
        <p:spPr bwMode="auto">
          <a:xfrm>
            <a:off x="9525" y="-7938"/>
            <a:ext cx="9902825" cy="474663"/>
          </a:xfrm>
          <a:prstGeom prst="rect">
            <a:avLst/>
          </a:prstGeom>
          <a:gradFill rotWithShape="1">
            <a:gsLst>
              <a:gs pos="0">
                <a:srgbClr val="FFFFFF">
                  <a:alpha val="57001"/>
                </a:srgbClr>
              </a:gs>
              <a:gs pos="100000">
                <a:srgbClr val="000080"/>
              </a:gs>
            </a:gsLst>
            <a:lin ang="0" scaled="1"/>
          </a:gradFill>
          <a:ln w="12700">
            <a:noFill/>
            <a:miter lim="800000"/>
            <a:headEnd type="none" w="sm" len="sm"/>
            <a:tailEnd type="none" w="sm" len="sm"/>
          </a:ln>
          <a:effectLst/>
        </p:spPr>
        <p:txBody>
          <a:bodyPr wrap="none" anchor="ctr"/>
          <a:lstStyle/>
          <a:p>
            <a:pPr>
              <a:defRPr/>
            </a:pPr>
            <a:endParaRPr lang="it-IT"/>
          </a:p>
        </p:txBody>
      </p:sp>
      <p:sp>
        <p:nvSpPr>
          <p:cNvPr id="8" name="Text Box 8"/>
          <p:cNvSpPr txBox="1">
            <a:spLocks noChangeArrowheads="1"/>
          </p:cNvSpPr>
          <p:nvPr/>
        </p:nvSpPr>
        <p:spPr bwMode="auto">
          <a:xfrm>
            <a:off x="7161213" y="6784975"/>
            <a:ext cx="2513012" cy="336550"/>
          </a:xfrm>
          <a:prstGeom prst="rect">
            <a:avLst/>
          </a:prstGeom>
          <a:noFill/>
          <a:ln w="12700">
            <a:noFill/>
            <a:miter lim="800000"/>
            <a:headEnd type="none" w="sm" len="sm"/>
            <a:tailEnd type="none" w="sm" len="sm"/>
          </a:ln>
          <a:effectLst/>
        </p:spPr>
        <p:txBody>
          <a:bodyPr>
            <a:spAutoFit/>
          </a:bodyPr>
          <a:lstStyle/>
          <a:p>
            <a:pPr algn="l">
              <a:spcBef>
                <a:spcPct val="50000"/>
              </a:spcBef>
              <a:defRPr/>
            </a:pPr>
            <a:endParaRPr lang="en-GB" sz="1600">
              <a:solidFill>
                <a:schemeClr val="tx1"/>
              </a:solidFill>
              <a:latin typeface="Tahoma" pitchFamily="34" charset="0"/>
            </a:endParaRPr>
          </a:p>
        </p:txBody>
      </p:sp>
      <p:sp>
        <p:nvSpPr>
          <p:cNvPr id="9" name="Text Box 277"/>
          <p:cNvSpPr txBox="1">
            <a:spLocks noChangeArrowheads="1"/>
          </p:cNvSpPr>
          <p:nvPr/>
        </p:nvSpPr>
        <p:spPr bwMode="auto">
          <a:xfrm>
            <a:off x="685800" y="6096000"/>
            <a:ext cx="2133600" cy="396875"/>
          </a:xfrm>
          <a:prstGeom prst="rect">
            <a:avLst/>
          </a:prstGeom>
          <a:noFill/>
          <a:ln w="12700">
            <a:noFill/>
            <a:miter lim="800000"/>
            <a:headEnd type="none" w="sm" len="sm"/>
            <a:tailEnd type="none" w="sm" len="sm"/>
          </a:ln>
          <a:effectLst/>
        </p:spPr>
        <p:txBody>
          <a:bodyPr>
            <a:spAutoFit/>
          </a:bodyPr>
          <a:lstStyle/>
          <a:p>
            <a:pPr>
              <a:spcBef>
                <a:spcPct val="50000"/>
              </a:spcBef>
              <a:defRPr/>
            </a:pPr>
            <a:endParaRPr lang="en-GB" sz="2000" b="1">
              <a:latin typeface="Tahoma" pitchFamily="34" charset="0"/>
            </a:endParaRPr>
          </a:p>
        </p:txBody>
      </p:sp>
      <p:sp>
        <p:nvSpPr>
          <p:cNvPr id="10" name="Text Box 1034"/>
          <p:cNvSpPr txBox="1">
            <a:spLocks noChangeArrowheads="1"/>
          </p:cNvSpPr>
          <p:nvPr userDrawn="1"/>
        </p:nvSpPr>
        <p:spPr bwMode="auto">
          <a:xfrm>
            <a:off x="1328738" y="-134938"/>
            <a:ext cx="8585200" cy="623888"/>
          </a:xfrm>
          <a:prstGeom prst="rect">
            <a:avLst/>
          </a:prstGeom>
          <a:noFill/>
          <a:ln w="12700">
            <a:noFill/>
            <a:miter lim="800000"/>
            <a:headEnd type="none" w="sm" len="sm"/>
            <a:tailEnd type="none" w="sm" len="sm"/>
          </a:ln>
          <a:effectLst/>
        </p:spPr>
        <p:txBody>
          <a:bodyPr>
            <a:spAutoFit/>
          </a:bodyPr>
          <a:lstStyle/>
          <a:p>
            <a:pPr algn="r">
              <a:defRPr/>
            </a:pPr>
            <a:endParaRPr lang="ru-RU" sz="700" b="1">
              <a:solidFill>
                <a:srgbClr val="FFFFFF"/>
              </a:solidFill>
              <a:latin typeface="Tahoma" pitchFamily="34" charset="0"/>
            </a:endParaRPr>
          </a:p>
          <a:p>
            <a:pPr algn="r">
              <a:defRPr/>
            </a:pPr>
            <a:r>
              <a:rPr lang="ru-RU" sz="700" b="1">
                <a:solidFill>
                  <a:srgbClr val="FFFFFF"/>
                </a:solidFill>
                <a:latin typeface="Tahoma" pitchFamily="34" charset="0"/>
              </a:rPr>
              <a:t>ОБЪЕДИНЕННЫЙ ИНСТИТУТ ВЫСОКИХ ТЕМПЕРАТУР</a:t>
            </a:r>
          </a:p>
          <a:p>
            <a:pPr algn="r">
              <a:defRPr/>
            </a:pPr>
            <a:r>
              <a:rPr lang="ru-RU" sz="700" b="1">
                <a:solidFill>
                  <a:srgbClr val="FFFFFF"/>
                </a:solidFill>
                <a:latin typeface="Tahoma" pitchFamily="34" charset="0"/>
              </a:rPr>
              <a:t>РОССИЙСКАЯ АКАДЕМИЯ НАУК</a:t>
            </a:r>
            <a:endParaRPr lang="en-US" sz="700" b="1">
              <a:solidFill>
                <a:srgbClr val="FFFFFF"/>
              </a:solidFill>
              <a:latin typeface="Tahoma" pitchFamily="34" charset="0"/>
            </a:endParaRPr>
          </a:p>
          <a:p>
            <a:pPr algn="r">
              <a:defRPr/>
            </a:pPr>
            <a:r>
              <a:rPr lang="en-US" sz="700" b="1">
                <a:solidFill>
                  <a:srgbClr val="FFFFFF"/>
                </a:solidFill>
                <a:latin typeface="Tahoma" pitchFamily="34" charset="0"/>
              </a:rPr>
              <a:t>RUSSIAN ACADEMY OF SCIENCES</a:t>
            </a:r>
          </a:p>
          <a:p>
            <a:pPr algn="r">
              <a:defRPr/>
            </a:pPr>
            <a:r>
              <a:rPr lang="en-US" sz="700" b="1">
                <a:solidFill>
                  <a:srgbClr val="FFFFFF"/>
                </a:solidFill>
                <a:latin typeface="Tahoma" pitchFamily="34" charset="0"/>
              </a:rPr>
              <a:t>JOINT INSTITUTE FOR HIGH TEMPERATURES</a:t>
            </a:r>
            <a:endParaRPr lang="ru-RU" sz="700" b="1">
              <a:solidFill>
                <a:srgbClr val="FFFFFF"/>
              </a:solidFill>
              <a:latin typeface="Tahoma" pitchFamily="34" charset="0"/>
            </a:endParaRPr>
          </a:p>
        </p:txBody>
      </p:sp>
      <p:graphicFrame>
        <p:nvGraphicFramePr>
          <p:cNvPr id="11" name="Object 1046"/>
          <p:cNvGraphicFramePr>
            <a:graphicFrameLocks noChangeAspect="1"/>
          </p:cNvGraphicFramePr>
          <p:nvPr userDrawn="1"/>
        </p:nvGraphicFramePr>
        <p:xfrm>
          <a:off x="0" y="0"/>
          <a:ext cx="1471613" cy="465138"/>
        </p:xfrm>
        <a:graphic>
          <a:graphicData uri="http://schemas.openxmlformats.org/presentationml/2006/ole">
            <mc:AlternateContent xmlns:mc="http://schemas.openxmlformats.org/markup-compatibility/2006">
              <mc:Choice xmlns:v="urn:schemas-microsoft-com:vml" Requires="v">
                <p:oleObj spid="_x0000_s59394" name="CorelPhotoPaint.Image.11" r:id="rId3" imgW="2730159" imgH="863188" progId="CorelPhotoPaint.Image.11">
                  <p:embed/>
                </p:oleObj>
              </mc:Choice>
              <mc:Fallback>
                <p:oleObj name="CorelPhotoPaint.Image.11" r:id="rId3" imgW="2730159" imgH="863188" progId="CorelPhotoPaint.Image.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716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Text Box 1047"/>
          <p:cNvSpPr txBox="1">
            <a:spLocks noChangeArrowheads="1"/>
          </p:cNvSpPr>
          <p:nvPr userDrawn="1"/>
        </p:nvSpPr>
        <p:spPr bwMode="auto">
          <a:xfrm>
            <a:off x="0" y="7013575"/>
            <a:ext cx="936625" cy="228600"/>
          </a:xfrm>
          <a:prstGeom prst="rect">
            <a:avLst/>
          </a:prstGeom>
          <a:solidFill>
            <a:srgbClr val="FFFFFF"/>
          </a:solidFill>
          <a:ln w="12700" algn="ctr">
            <a:noFill/>
            <a:miter lim="800000"/>
            <a:headEnd/>
            <a:tailEnd/>
          </a:ln>
          <a:effectLst/>
        </p:spPr>
        <p:txBody>
          <a:bodyPr>
            <a:spAutoFit/>
          </a:bodyPr>
          <a:lstStyle/>
          <a:p>
            <a:pPr>
              <a:spcBef>
                <a:spcPct val="50000"/>
              </a:spcBef>
              <a:defRPr/>
            </a:pPr>
            <a:r>
              <a:rPr lang="en-GB" sz="900"/>
              <a:t>SEG-SAM 19</a:t>
            </a:r>
            <a:endParaRPr lang="ru-RU" sz="900"/>
          </a:p>
        </p:txBody>
      </p:sp>
      <p:sp>
        <p:nvSpPr>
          <p:cNvPr id="2" name="Titolo 1"/>
          <p:cNvSpPr>
            <a:spLocks noGrp="1"/>
          </p:cNvSpPr>
          <p:nvPr>
            <p:ph type="title"/>
          </p:nvPr>
        </p:nvSpPr>
        <p:spPr>
          <a:xfrm>
            <a:off x="495300" y="290513"/>
            <a:ext cx="8912225" cy="12065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95300" y="1620838"/>
            <a:ext cx="4375150" cy="6762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95300" y="2297113"/>
            <a:ext cx="4375150" cy="41719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5030788" y="1620838"/>
            <a:ext cx="4376737" cy="67627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5030788" y="2297113"/>
            <a:ext cx="4376737" cy="41719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282281011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3" name="Rectangle 1036"/>
          <p:cNvSpPr>
            <a:spLocks noChangeArrowheads="1"/>
          </p:cNvSpPr>
          <p:nvPr userDrawn="1"/>
        </p:nvSpPr>
        <p:spPr bwMode="auto">
          <a:xfrm>
            <a:off x="9525" y="-7938"/>
            <a:ext cx="9902825" cy="474663"/>
          </a:xfrm>
          <a:prstGeom prst="rect">
            <a:avLst/>
          </a:prstGeom>
          <a:gradFill rotWithShape="1">
            <a:gsLst>
              <a:gs pos="0">
                <a:srgbClr val="FFFFFF">
                  <a:alpha val="57001"/>
                </a:srgbClr>
              </a:gs>
              <a:gs pos="100000">
                <a:srgbClr val="000080"/>
              </a:gs>
            </a:gsLst>
            <a:lin ang="0" scaled="1"/>
          </a:gradFill>
          <a:ln w="12700">
            <a:noFill/>
            <a:miter lim="800000"/>
            <a:headEnd type="none" w="sm" len="sm"/>
            <a:tailEnd type="none" w="sm" len="sm"/>
          </a:ln>
          <a:effectLst/>
        </p:spPr>
        <p:txBody>
          <a:bodyPr wrap="none" anchor="ctr"/>
          <a:lstStyle/>
          <a:p>
            <a:pPr>
              <a:defRPr/>
            </a:pPr>
            <a:endParaRPr lang="it-IT"/>
          </a:p>
        </p:txBody>
      </p:sp>
      <p:sp>
        <p:nvSpPr>
          <p:cNvPr id="4" name="Text Box 8"/>
          <p:cNvSpPr txBox="1">
            <a:spLocks noChangeArrowheads="1"/>
          </p:cNvSpPr>
          <p:nvPr/>
        </p:nvSpPr>
        <p:spPr bwMode="auto">
          <a:xfrm>
            <a:off x="7161213" y="6784975"/>
            <a:ext cx="2513012" cy="336550"/>
          </a:xfrm>
          <a:prstGeom prst="rect">
            <a:avLst/>
          </a:prstGeom>
          <a:noFill/>
          <a:ln w="12700">
            <a:noFill/>
            <a:miter lim="800000"/>
            <a:headEnd type="none" w="sm" len="sm"/>
            <a:tailEnd type="none" w="sm" len="sm"/>
          </a:ln>
          <a:effectLst/>
        </p:spPr>
        <p:txBody>
          <a:bodyPr>
            <a:spAutoFit/>
          </a:bodyPr>
          <a:lstStyle/>
          <a:p>
            <a:pPr algn="l">
              <a:spcBef>
                <a:spcPct val="50000"/>
              </a:spcBef>
              <a:defRPr/>
            </a:pPr>
            <a:endParaRPr lang="en-GB" sz="1600">
              <a:solidFill>
                <a:schemeClr val="tx1"/>
              </a:solidFill>
              <a:latin typeface="Tahoma" pitchFamily="34" charset="0"/>
            </a:endParaRPr>
          </a:p>
        </p:txBody>
      </p:sp>
      <p:sp>
        <p:nvSpPr>
          <p:cNvPr id="5" name="Text Box 277"/>
          <p:cNvSpPr txBox="1">
            <a:spLocks noChangeArrowheads="1"/>
          </p:cNvSpPr>
          <p:nvPr/>
        </p:nvSpPr>
        <p:spPr bwMode="auto">
          <a:xfrm>
            <a:off x="685800" y="6096000"/>
            <a:ext cx="2133600" cy="396875"/>
          </a:xfrm>
          <a:prstGeom prst="rect">
            <a:avLst/>
          </a:prstGeom>
          <a:noFill/>
          <a:ln w="12700">
            <a:noFill/>
            <a:miter lim="800000"/>
            <a:headEnd type="none" w="sm" len="sm"/>
            <a:tailEnd type="none" w="sm" len="sm"/>
          </a:ln>
          <a:effectLst/>
        </p:spPr>
        <p:txBody>
          <a:bodyPr>
            <a:spAutoFit/>
          </a:bodyPr>
          <a:lstStyle/>
          <a:p>
            <a:pPr>
              <a:spcBef>
                <a:spcPct val="50000"/>
              </a:spcBef>
              <a:defRPr/>
            </a:pPr>
            <a:endParaRPr lang="en-GB" sz="2000" b="1">
              <a:latin typeface="Tahoma" pitchFamily="34" charset="0"/>
            </a:endParaRPr>
          </a:p>
        </p:txBody>
      </p:sp>
      <p:sp>
        <p:nvSpPr>
          <p:cNvPr id="6" name="Text Box 1034"/>
          <p:cNvSpPr txBox="1">
            <a:spLocks noChangeArrowheads="1"/>
          </p:cNvSpPr>
          <p:nvPr userDrawn="1"/>
        </p:nvSpPr>
        <p:spPr bwMode="auto">
          <a:xfrm>
            <a:off x="1328738" y="-134938"/>
            <a:ext cx="8585200" cy="623888"/>
          </a:xfrm>
          <a:prstGeom prst="rect">
            <a:avLst/>
          </a:prstGeom>
          <a:noFill/>
          <a:ln w="12700">
            <a:noFill/>
            <a:miter lim="800000"/>
            <a:headEnd type="none" w="sm" len="sm"/>
            <a:tailEnd type="none" w="sm" len="sm"/>
          </a:ln>
          <a:effectLst/>
        </p:spPr>
        <p:txBody>
          <a:bodyPr>
            <a:spAutoFit/>
          </a:bodyPr>
          <a:lstStyle/>
          <a:p>
            <a:pPr algn="r">
              <a:defRPr/>
            </a:pPr>
            <a:endParaRPr lang="ru-RU" sz="700" b="1">
              <a:solidFill>
                <a:srgbClr val="FFFFFF"/>
              </a:solidFill>
              <a:latin typeface="Tahoma" pitchFamily="34" charset="0"/>
            </a:endParaRPr>
          </a:p>
          <a:p>
            <a:pPr algn="r">
              <a:defRPr/>
            </a:pPr>
            <a:r>
              <a:rPr lang="ru-RU" sz="700" b="1">
                <a:solidFill>
                  <a:srgbClr val="FFFFFF"/>
                </a:solidFill>
                <a:latin typeface="Tahoma" pitchFamily="34" charset="0"/>
              </a:rPr>
              <a:t>ОБЪЕДИНЕННЫЙ ИНСТИТУТ ВЫСОКИХ ТЕМПЕРАТУР</a:t>
            </a:r>
          </a:p>
          <a:p>
            <a:pPr algn="r">
              <a:defRPr/>
            </a:pPr>
            <a:r>
              <a:rPr lang="ru-RU" sz="700" b="1">
                <a:solidFill>
                  <a:srgbClr val="FFFFFF"/>
                </a:solidFill>
                <a:latin typeface="Tahoma" pitchFamily="34" charset="0"/>
              </a:rPr>
              <a:t>РОССИЙСКАЯ АКАДЕМИЯ НАУК</a:t>
            </a:r>
            <a:endParaRPr lang="en-US" sz="700" b="1">
              <a:solidFill>
                <a:srgbClr val="FFFFFF"/>
              </a:solidFill>
              <a:latin typeface="Tahoma" pitchFamily="34" charset="0"/>
            </a:endParaRPr>
          </a:p>
          <a:p>
            <a:pPr algn="r">
              <a:defRPr/>
            </a:pPr>
            <a:r>
              <a:rPr lang="en-US" sz="700" b="1">
                <a:solidFill>
                  <a:srgbClr val="FFFFFF"/>
                </a:solidFill>
                <a:latin typeface="Tahoma" pitchFamily="34" charset="0"/>
              </a:rPr>
              <a:t>RUSSIAN ACADEMY OF SCIENCES</a:t>
            </a:r>
          </a:p>
          <a:p>
            <a:pPr algn="r">
              <a:defRPr/>
            </a:pPr>
            <a:r>
              <a:rPr lang="en-US" sz="700" b="1">
                <a:solidFill>
                  <a:srgbClr val="FFFFFF"/>
                </a:solidFill>
                <a:latin typeface="Tahoma" pitchFamily="34" charset="0"/>
              </a:rPr>
              <a:t>JOINT INSTITUTE FOR HIGH TEMPERATURES</a:t>
            </a:r>
            <a:endParaRPr lang="ru-RU" sz="700" b="1">
              <a:solidFill>
                <a:srgbClr val="FFFFFF"/>
              </a:solidFill>
              <a:latin typeface="Tahoma" pitchFamily="34" charset="0"/>
            </a:endParaRPr>
          </a:p>
        </p:txBody>
      </p:sp>
      <p:graphicFrame>
        <p:nvGraphicFramePr>
          <p:cNvPr id="7" name="Object 1046"/>
          <p:cNvGraphicFramePr>
            <a:graphicFrameLocks noChangeAspect="1"/>
          </p:cNvGraphicFramePr>
          <p:nvPr userDrawn="1"/>
        </p:nvGraphicFramePr>
        <p:xfrm>
          <a:off x="0" y="0"/>
          <a:ext cx="1471613" cy="465138"/>
        </p:xfrm>
        <a:graphic>
          <a:graphicData uri="http://schemas.openxmlformats.org/presentationml/2006/ole">
            <mc:AlternateContent xmlns:mc="http://schemas.openxmlformats.org/markup-compatibility/2006">
              <mc:Choice xmlns:v="urn:schemas-microsoft-com:vml" Requires="v">
                <p:oleObj spid="_x0000_s60418" name="CorelPhotoPaint.Image.11" r:id="rId3" imgW="2730159" imgH="863188" progId="CorelPhotoPaint.Image.11">
                  <p:embed/>
                </p:oleObj>
              </mc:Choice>
              <mc:Fallback>
                <p:oleObj name="CorelPhotoPaint.Image.11" r:id="rId3" imgW="2730159" imgH="863188" progId="CorelPhotoPaint.Image.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716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1047"/>
          <p:cNvSpPr txBox="1">
            <a:spLocks noChangeArrowheads="1"/>
          </p:cNvSpPr>
          <p:nvPr userDrawn="1"/>
        </p:nvSpPr>
        <p:spPr bwMode="auto">
          <a:xfrm>
            <a:off x="0" y="7013575"/>
            <a:ext cx="936625" cy="228600"/>
          </a:xfrm>
          <a:prstGeom prst="rect">
            <a:avLst/>
          </a:prstGeom>
          <a:solidFill>
            <a:srgbClr val="FFFFFF"/>
          </a:solidFill>
          <a:ln w="12700" algn="ctr">
            <a:noFill/>
            <a:miter lim="800000"/>
            <a:headEnd/>
            <a:tailEnd/>
          </a:ln>
          <a:effectLst/>
        </p:spPr>
        <p:txBody>
          <a:bodyPr>
            <a:spAutoFit/>
          </a:bodyPr>
          <a:lstStyle/>
          <a:p>
            <a:pPr>
              <a:spcBef>
                <a:spcPct val="50000"/>
              </a:spcBef>
              <a:defRPr/>
            </a:pPr>
            <a:r>
              <a:rPr lang="en-GB" sz="900"/>
              <a:t>SEG-SAM 19</a:t>
            </a:r>
            <a:endParaRPr lang="ru-RU" sz="900"/>
          </a:p>
        </p:txBody>
      </p:sp>
      <p:sp>
        <p:nvSpPr>
          <p:cNvPr id="2" name="Titolo 1"/>
          <p:cNvSpPr>
            <a:spLocks noGrp="1"/>
          </p:cNvSpPr>
          <p:nvPr>
            <p:ph type="title"/>
          </p:nvPr>
        </p:nvSpPr>
        <p:spPr>
          <a:xfrm>
            <a:off x="495300" y="290513"/>
            <a:ext cx="8912225" cy="1206500"/>
          </a:xfrm>
          <a:prstGeom prst="rect">
            <a:avLst/>
          </a:prstGeom>
        </p:spPr>
        <p:txBody>
          <a:bodyPr/>
          <a:lstStyle/>
          <a:p>
            <a:r>
              <a:rPr lang="it-IT" smtClean="0"/>
              <a:t>Fare clic per modificare lo stile del titolo</a:t>
            </a:r>
            <a:endParaRPr lang="it-IT"/>
          </a:p>
        </p:txBody>
      </p:sp>
    </p:spTree>
    <p:extLst>
      <p:ext uri="{BB962C8B-B14F-4D97-AF65-F5344CB8AC3E}">
        <p14:creationId xmlns:p14="http://schemas.microsoft.com/office/powerpoint/2010/main" val="275926601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Rectangle 1036"/>
          <p:cNvSpPr>
            <a:spLocks noChangeArrowheads="1"/>
          </p:cNvSpPr>
          <p:nvPr userDrawn="1"/>
        </p:nvSpPr>
        <p:spPr bwMode="auto">
          <a:xfrm>
            <a:off x="9525" y="-7938"/>
            <a:ext cx="9902825" cy="474663"/>
          </a:xfrm>
          <a:prstGeom prst="rect">
            <a:avLst/>
          </a:prstGeom>
          <a:gradFill rotWithShape="1">
            <a:gsLst>
              <a:gs pos="0">
                <a:srgbClr val="FFFFFF">
                  <a:alpha val="57001"/>
                </a:srgbClr>
              </a:gs>
              <a:gs pos="100000">
                <a:srgbClr val="000080"/>
              </a:gs>
            </a:gsLst>
            <a:lin ang="0" scaled="1"/>
          </a:gradFill>
          <a:ln w="12700">
            <a:noFill/>
            <a:miter lim="800000"/>
            <a:headEnd type="none" w="sm" len="sm"/>
            <a:tailEnd type="none" w="sm" len="sm"/>
          </a:ln>
          <a:effectLst/>
        </p:spPr>
        <p:txBody>
          <a:bodyPr wrap="none" anchor="ctr"/>
          <a:lstStyle/>
          <a:p>
            <a:pPr>
              <a:defRPr/>
            </a:pPr>
            <a:endParaRPr lang="it-IT"/>
          </a:p>
        </p:txBody>
      </p:sp>
      <p:sp>
        <p:nvSpPr>
          <p:cNvPr id="3" name="Text Box 8"/>
          <p:cNvSpPr txBox="1">
            <a:spLocks noChangeArrowheads="1"/>
          </p:cNvSpPr>
          <p:nvPr/>
        </p:nvSpPr>
        <p:spPr bwMode="auto">
          <a:xfrm>
            <a:off x="7161213" y="6784975"/>
            <a:ext cx="2513012" cy="336550"/>
          </a:xfrm>
          <a:prstGeom prst="rect">
            <a:avLst/>
          </a:prstGeom>
          <a:noFill/>
          <a:ln w="12700">
            <a:noFill/>
            <a:miter lim="800000"/>
            <a:headEnd type="none" w="sm" len="sm"/>
            <a:tailEnd type="none" w="sm" len="sm"/>
          </a:ln>
          <a:effectLst/>
        </p:spPr>
        <p:txBody>
          <a:bodyPr>
            <a:spAutoFit/>
          </a:bodyPr>
          <a:lstStyle/>
          <a:p>
            <a:pPr algn="l">
              <a:spcBef>
                <a:spcPct val="50000"/>
              </a:spcBef>
              <a:defRPr/>
            </a:pPr>
            <a:endParaRPr lang="en-GB" sz="1600">
              <a:solidFill>
                <a:schemeClr val="tx1"/>
              </a:solidFill>
              <a:latin typeface="Tahoma" pitchFamily="34" charset="0"/>
            </a:endParaRPr>
          </a:p>
        </p:txBody>
      </p:sp>
      <p:sp>
        <p:nvSpPr>
          <p:cNvPr id="4" name="Text Box 277"/>
          <p:cNvSpPr txBox="1">
            <a:spLocks noChangeArrowheads="1"/>
          </p:cNvSpPr>
          <p:nvPr/>
        </p:nvSpPr>
        <p:spPr bwMode="auto">
          <a:xfrm>
            <a:off x="685800" y="6096000"/>
            <a:ext cx="2133600" cy="396875"/>
          </a:xfrm>
          <a:prstGeom prst="rect">
            <a:avLst/>
          </a:prstGeom>
          <a:noFill/>
          <a:ln w="12700">
            <a:noFill/>
            <a:miter lim="800000"/>
            <a:headEnd type="none" w="sm" len="sm"/>
            <a:tailEnd type="none" w="sm" len="sm"/>
          </a:ln>
          <a:effectLst/>
        </p:spPr>
        <p:txBody>
          <a:bodyPr>
            <a:spAutoFit/>
          </a:bodyPr>
          <a:lstStyle/>
          <a:p>
            <a:pPr>
              <a:spcBef>
                <a:spcPct val="50000"/>
              </a:spcBef>
              <a:defRPr/>
            </a:pPr>
            <a:endParaRPr lang="en-GB" sz="2000" b="1">
              <a:latin typeface="Tahoma" pitchFamily="34" charset="0"/>
            </a:endParaRPr>
          </a:p>
        </p:txBody>
      </p:sp>
      <p:sp>
        <p:nvSpPr>
          <p:cNvPr id="5" name="Text Box 1034"/>
          <p:cNvSpPr txBox="1">
            <a:spLocks noChangeArrowheads="1"/>
          </p:cNvSpPr>
          <p:nvPr userDrawn="1"/>
        </p:nvSpPr>
        <p:spPr bwMode="auto">
          <a:xfrm>
            <a:off x="1328738" y="-134938"/>
            <a:ext cx="8585200" cy="623888"/>
          </a:xfrm>
          <a:prstGeom prst="rect">
            <a:avLst/>
          </a:prstGeom>
          <a:noFill/>
          <a:ln w="12700">
            <a:noFill/>
            <a:miter lim="800000"/>
            <a:headEnd type="none" w="sm" len="sm"/>
            <a:tailEnd type="none" w="sm" len="sm"/>
          </a:ln>
          <a:effectLst/>
        </p:spPr>
        <p:txBody>
          <a:bodyPr>
            <a:spAutoFit/>
          </a:bodyPr>
          <a:lstStyle/>
          <a:p>
            <a:pPr algn="r">
              <a:defRPr/>
            </a:pPr>
            <a:endParaRPr lang="ru-RU" sz="700" b="1">
              <a:solidFill>
                <a:srgbClr val="FFFFFF"/>
              </a:solidFill>
              <a:latin typeface="Tahoma" pitchFamily="34" charset="0"/>
            </a:endParaRPr>
          </a:p>
          <a:p>
            <a:pPr algn="r">
              <a:defRPr/>
            </a:pPr>
            <a:r>
              <a:rPr lang="ru-RU" sz="700" b="1">
                <a:solidFill>
                  <a:srgbClr val="FFFFFF"/>
                </a:solidFill>
                <a:latin typeface="Tahoma" pitchFamily="34" charset="0"/>
              </a:rPr>
              <a:t>ОБЪЕДИНЕННЫЙ ИНСТИТУТ ВЫСОКИХ ТЕМПЕРАТУР</a:t>
            </a:r>
          </a:p>
          <a:p>
            <a:pPr algn="r">
              <a:defRPr/>
            </a:pPr>
            <a:r>
              <a:rPr lang="ru-RU" sz="700" b="1">
                <a:solidFill>
                  <a:srgbClr val="FFFFFF"/>
                </a:solidFill>
                <a:latin typeface="Tahoma" pitchFamily="34" charset="0"/>
              </a:rPr>
              <a:t>РОССИЙСКАЯ АКАДЕМИЯ НАУК</a:t>
            </a:r>
            <a:endParaRPr lang="en-US" sz="700" b="1">
              <a:solidFill>
                <a:srgbClr val="FFFFFF"/>
              </a:solidFill>
              <a:latin typeface="Tahoma" pitchFamily="34" charset="0"/>
            </a:endParaRPr>
          </a:p>
          <a:p>
            <a:pPr algn="r">
              <a:defRPr/>
            </a:pPr>
            <a:r>
              <a:rPr lang="en-US" sz="700" b="1">
                <a:solidFill>
                  <a:srgbClr val="FFFFFF"/>
                </a:solidFill>
                <a:latin typeface="Tahoma" pitchFamily="34" charset="0"/>
              </a:rPr>
              <a:t>RUSSIAN ACADEMY OF SCIENCES</a:t>
            </a:r>
          </a:p>
          <a:p>
            <a:pPr algn="r">
              <a:defRPr/>
            </a:pPr>
            <a:r>
              <a:rPr lang="en-US" sz="700" b="1">
                <a:solidFill>
                  <a:srgbClr val="FFFFFF"/>
                </a:solidFill>
                <a:latin typeface="Tahoma" pitchFamily="34" charset="0"/>
              </a:rPr>
              <a:t>JOINT INSTITUTE FOR HIGH TEMPERATURES</a:t>
            </a:r>
            <a:endParaRPr lang="ru-RU" sz="700" b="1">
              <a:solidFill>
                <a:srgbClr val="FFFFFF"/>
              </a:solidFill>
              <a:latin typeface="Tahoma" pitchFamily="34" charset="0"/>
            </a:endParaRPr>
          </a:p>
        </p:txBody>
      </p:sp>
      <p:graphicFrame>
        <p:nvGraphicFramePr>
          <p:cNvPr id="6" name="Object 1046"/>
          <p:cNvGraphicFramePr>
            <a:graphicFrameLocks noChangeAspect="1"/>
          </p:cNvGraphicFramePr>
          <p:nvPr userDrawn="1"/>
        </p:nvGraphicFramePr>
        <p:xfrm>
          <a:off x="0" y="0"/>
          <a:ext cx="1471613" cy="465138"/>
        </p:xfrm>
        <a:graphic>
          <a:graphicData uri="http://schemas.openxmlformats.org/presentationml/2006/ole">
            <mc:AlternateContent xmlns:mc="http://schemas.openxmlformats.org/markup-compatibility/2006">
              <mc:Choice xmlns:v="urn:schemas-microsoft-com:vml" Requires="v">
                <p:oleObj spid="_x0000_s61442" name="CorelPhotoPaint.Image.11" r:id="rId3" imgW="2730159" imgH="863188" progId="CorelPhotoPaint.Image.11">
                  <p:embed/>
                </p:oleObj>
              </mc:Choice>
              <mc:Fallback>
                <p:oleObj name="CorelPhotoPaint.Image.11" r:id="rId3" imgW="2730159" imgH="863188" progId="CorelPhotoPaint.Image.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716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 Box 1047"/>
          <p:cNvSpPr txBox="1">
            <a:spLocks noChangeArrowheads="1"/>
          </p:cNvSpPr>
          <p:nvPr userDrawn="1"/>
        </p:nvSpPr>
        <p:spPr bwMode="auto">
          <a:xfrm>
            <a:off x="0" y="7013575"/>
            <a:ext cx="936625" cy="228600"/>
          </a:xfrm>
          <a:prstGeom prst="rect">
            <a:avLst/>
          </a:prstGeom>
          <a:solidFill>
            <a:srgbClr val="FFFFFF"/>
          </a:solidFill>
          <a:ln w="12700" algn="ctr">
            <a:noFill/>
            <a:miter lim="800000"/>
            <a:headEnd/>
            <a:tailEnd/>
          </a:ln>
          <a:effectLst/>
        </p:spPr>
        <p:txBody>
          <a:bodyPr>
            <a:spAutoFit/>
          </a:bodyPr>
          <a:lstStyle/>
          <a:p>
            <a:pPr>
              <a:spcBef>
                <a:spcPct val="50000"/>
              </a:spcBef>
              <a:defRPr/>
            </a:pPr>
            <a:r>
              <a:rPr lang="en-GB" sz="900"/>
              <a:t>SEG-SAM 19</a:t>
            </a:r>
            <a:endParaRPr lang="ru-RU" sz="900"/>
          </a:p>
        </p:txBody>
      </p:sp>
    </p:spTree>
    <p:extLst>
      <p:ext uri="{BB962C8B-B14F-4D97-AF65-F5344CB8AC3E}">
        <p14:creationId xmlns:p14="http://schemas.microsoft.com/office/powerpoint/2010/main" val="193956689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5" name="Rectangle 1036"/>
          <p:cNvSpPr>
            <a:spLocks noChangeArrowheads="1"/>
          </p:cNvSpPr>
          <p:nvPr userDrawn="1"/>
        </p:nvSpPr>
        <p:spPr bwMode="auto">
          <a:xfrm>
            <a:off x="9525" y="-7938"/>
            <a:ext cx="9902825" cy="474663"/>
          </a:xfrm>
          <a:prstGeom prst="rect">
            <a:avLst/>
          </a:prstGeom>
          <a:gradFill rotWithShape="1">
            <a:gsLst>
              <a:gs pos="0">
                <a:srgbClr val="FFFFFF">
                  <a:alpha val="57001"/>
                </a:srgbClr>
              </a:gs>
              <a:gs pos="100000">
                <a:srgbClr val="000080"/>
              </a:gs>
            </a:gsLst>
            <a:lin ang="0" scaled="1"/>
          </a:gradFill>
          <a:ln w="12700">
            <a:noFill/>
            <a:miter lim="800000"/>
            <a:headEnd type="none" w="sm" len="sm"/>
            <a:tailEnd type="none" w="sm" len="sm"/>
          </a:ln>
          <a:effectLst/>
        </p:spPr>
        <p:txBody>
          <a:bodyPr wrap="none" anchor="ctr"/>
          <a:lstStyle/>
          <a:p>
            <a:pPr>
              <a:defRPr/>
            </a:pPr>
            <a:endParaRPr lang="it-IT"/>
          </a:p>
        </p:txBody>
      </p:sp>
      <p:sp>
        <p:nvSpPr>
          <p:cNvPr id="6" name="Text Box 8"/>
          <p:cNvSpPr txBox="1">
            <a:spLocks noChangeArrowheads="1"/>
          </p:cNvSpPr>
          <p:nvPr/>
        </p:nvSpPr>
        <p:spPr bwMode="auto">
          <a:xfrm>
            <a:off x="7161213" y="6784975"/>
            <a:ext cx="2513012" cy="336550"/>
          </a:xfrm>
          <a:prstGeom prst="rect">
            <a:avLst/>
          </a:prstGeom>
          <a:noFill/>
          <a:ln w="12700">
            <a:noFill/>
            <a:miter lim="800000"/>
            <a:headEnd type="none" w="sm" len="sm"/>
            <a:tailEnd type="none" w="sm" len="sm"/>
          </a:ln>
          <a:effectLst/>
        </p:spPr>
        <p:txBody>
          <a:bodyPr>
            <a:spAutoFit/>
          </a:bodyPr>
          <a:lstStyle/>
          <a:p>
            <a:pPr algn="l">
              <a:spcBef>
                <a:spcPct val="50000"/>
              </a:spcBef>
              <a:defRPr/>
            </a:pPr>
            <a:endParaRPr lang="en-GB" sz="1600">
              <a:solidFill>
                <a:schemeClr val="tx1"/>
              </a:solidFill>
              <a:latin typeface="Tahoma" pitchFamily="34" charset="0"/>
            </a:endParaRPr>
          </a:p>
        </p:txBody>
      </p:sp>
      <p:sp>
        <p:nvSpPr>
          <p:cNvPr id="7" name="Text Box 277"/>
          <p:cNvSpPr txBox="1">
            <a:spLocks noChangeArrowheads="1"/>
          </p:cNvSpPr>
          <p:nvPr/>
        </p:nvSpPr>
        <p:spPr bwMode="auto">
          <a:xfrm>
            <a:off x="685800" y="6096000"/>
            <a:ext cx="2133600" cy="396875"/>
          </a:xfrm>
          <a:prstGeom prst="rect">
            <a:avLst/>
          </a:prstGeom>
          <a:noFill/>
          <a:ln w="12700">
            <a:noFill/>
            <a:miter lim="800000"/>
            <a:headEnd type="none" w="sm" len="sm"/>
            <a:tailEnd type="none" w="sm" len="sm"/>
          </a:ln>
          <a:effectLst/>
        </p:spPr>
        <p:txBody>
          <a:bodyPr>
            <a:spAutoFit/>
          </a:bodyPr>
          <a:lstStyle/>
          <a:p>
            <a:pPr>
              <a:spcBef>
                <a:spcPct val="50000"/>
              </a:spcBef>
              <a:defRPr/>
            </a:pPr>
            <a:endParaRPr lang="en-GB" sz="2000" b="1">
              <a:latin typeface="Tahoma" pitchFamily="34" charset="0"/>
            </a:endParaRPr>
          </a:p>
        </p:txBody>
      </p:sp>
      <p:sp>
        <p:nvSpPr>
          <p:cNvPr id="8" name="Text Box 1034"/>
          <p:cNvSpPr txBox="1">
            <a:spLocks noChangeArrowheads="1"/>
          </p:cNvSpPr>
          <p:nvPr userDrawn="1"/>
        </p:nvSpPr>
        <p:spPr bwMode="auto">
          <a:xfrm>
            <a:off x="1328738" y="-134938"/>
            <a:ext cx="8585200" cy="623888"/>
          </a:xfrm>
          <a:prstGeom prst="rect">
            <a:avLst/>
          </a:prstGeom>
          <a:noFill/>
          <a:ln w="12700">
            <a:noFill/>
            <a:miter lim="800000"/>
            <a:headEnd type="none" w="sm" len="sm"/>
            <a:tailEnd type="none" w="sm" len="sm"/>
          </a:ln>
          <a:effectLst/>
        </p:spPr>
        <p:txBody>
          <a:bodyPr>
            <a:spAutoFit/>
          </a:bodyPr>
          <a:lstStyle/>
          <a:p>
            <a:pPr algn="r">
              <a:defRPr/>
            </a:pPr>
            <a:endParaRPr lang="ru-RU" sz="700" b="1">
              <a:solidFill>
                <a:srgbClr val="FFFFFF"/>
              </a:solidFill>
              <a:latin typeface="Tahoma" pitchFamily="34" charset="0"/>
            </a:endParaRPr>
          </a:p>
          <a:p>
            <a:pPr algn="r">
              <a:defRPr/>
            </a:pPr>
            <a:r>
              <a:rPr lang="ru-RU" sz="700" b="1">
                <a:solidFill>
                  <a:srgbClr val="FFFFFF"/>
                </a:solidFill>
                <a:latin typeface="Tahoma" pitchFamily="34" charset="0"/>
              </a:rPr>
              <a:t>ОБЪЕДИНЕННЫЙ ИНСТИТУТ ВЫСОКИХ ТЕМПЕРАТУР</a:t>
            </a:r>
          </a:p>
          <a:p>
            <a:pPr algn="r">
              <a:defRPr/>
            </a:pPr>
            <a:r>
              <a:rPr lang="ru-RU" sz="700" b="1">
                <a:solidFill>
                  <a:srgbClr val="FFFFFF"/>
                </a:solidFill>
                <a:latin typeface="Tahoma" pitchFamily="34" charset="0"/>
              </a:rPr>
              <a:t>РОССИЙСКАЯ АКАДЕМИЯ НАУК</a:t>
            </a:r>
            <a:endParaRPr lang="en-US" sz="700" b="1">
              <a:solidFill>
                <a:srgbClr val="FFFFFF"/>
              </a:solidFill>
              <a:latin typeface="Tahoma" pitchFamily="34" charset="0"/>
            </a:endParaRPr>
          </a:p>
          <a:p>
            <a:pPr algn="r">
              <a:defRPr/>
            </a:pPr>
            <a:r>
              <a:rPr lang="en-US" sz="700" b="1">
                <a:solidFill>
                  <a:srgbClr val="FFFFFF"/>
                </a:solidFill>
                <a:latin typeface="Tahoma" pitchFamily="34" charset="0"/>
              </a:rPr>
              <a:t>RUSSIAN ACADEMY OF SCIENCES</a:t>
            </a:r>
          </a:p>
          <a:p>
            <a:pPr algn="r">
              <a:defRPr/>
            </a:pPr>
            <a:r>
              <a:rPr lang="en-US" sz="700" b="1">
                <a:solidFill>
                  <a:srgbClr val="FFFFFF"/>
                </a:solidFill>
                <a:latin typeface="Tahoma" pitchFamily="34" charset="0"/>
              </a:rPr>
              <a:t>JOINT INSTITUTE FOR HIGH TEMPERATURES</a:t>
            </a:r>
            <a:endParaRPr lang="ru-RU" sz="700" b="1">
              <a:solidFill>
                <a:srgbClr val="FFFFFF"/>
              </a:solidFill>
              <a:latin typeface="Tahoma" pitchFamily="34" charset="0"/>
            </a:endParaRPr>
          </a:p>
        </p:txBody>
      </p:sp>
      <p:graphicFrame>
        <p:nvGraphicFramePr>
          <p:cNvPr id="9" name="Object 1046"/>
          <p:cNvGraphicFramePr>
            <a:graphicFrameLocks noChangeAspect="1"/>
          </p:cNvGraphicFramePr>
          <p:nvPr userDrawn="1"/>
        </p:nvGraphicFramePr>
        <p:xfrm>
          <a:off x="0" y="0"/>
          <a:ext cx="1471613" cy="465138"/>
        </p:xfrm>
        <a:graphic>
          <a:graphicData uri="http://schemas.openxmlformats.org/presentationml/2006/ole">
            <mc:AlternateContent xmlns:mc="http://schemas.openxmlformats.org/markup-compatibility/2006">
              <mc:Choice xmlns:v="urn:schemas-microsoft-com:vml" Requires="v">
                <p:oleObj spid="_x0000_s62466" name="CorelPhotoPaint.Image.11" r:id="rId3" imgW="2730159" imgH="863188" progId="CorelPhotoPaint.Image.11">
                  <p:embed/>
                </p:oleObj>
              </mc:Choice>
              <mc:Fallback>
                <p:oleObj name="CorelPhotoPaint.Image.11" r:id="rId3" imgW="2730159" imgH="863188" progId="CorelPhotoPaint.Image.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716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 Box 1047"/>
          <p:cNvSpPr txBox="1">
            <a:spLocks noChangeArrowheads="1"/>
          </p:cNvSpPr>
          <p:nvPr userDrawn="1"/>
        </p:nvSpPr>
        <p:spPr bwMode="auto">
          <a:xfrm>
            <a:off x="0" y="7013575"/>
            <a:ext cx="936625" cy="228600"/>
          </a:xfrm>
          <a:prstGeom prst="rect">
            <a:avLst/>
          </a:prstGeom>
          <a:solidFill>
            <a:srgbClr val="FFFFFF"/>
          </a:solidFill>
          <a:ln w="12700" algn="ctr">
            <a:noFill/>
            <a:miter lim="800000"/>
            <a:headEnd/>
            <a:tailEnd/>
          </a:ln>
          <a:effectLst/>
        </p:spPr>
        <p:txBody>
          <a:bodyPr>
            <a:spAutoFit/>
          </a:bodyPr>
          <a:lstStyle/>
          <a:p>
            <a:pPr>
              <a:spcBef>
                <a:spcPct val="50000"/>
              </a:spcBef>
              <a:defRPr/>
            </a:pPr>
            <a:r>
              <a:rPr lang="en-GB" sz="900"/>
              <a:t>SEG-SAM 19</a:t>
            </a:r>
            <a:endParaRPr lang="ru-RU" sz="900"/>
          </a:p>
        </p:txBody>
      </p:sp>
      <p:sp>
        <p:nvSpPr>
          <p:cNvPr id="2" name="Titolo 1"/>
          <p:cNvSpPr>
            <a:spLocks noGrp="1"/>
          </p:cNvSpPr>
          <p:nvPr>
            <p:ph type="title"/>
          </p:nvPr>
        </p:nvSpPr>
        <p:spPr>
          <a:xfrm>
            <a:off x="495300" y="288925"/>
            <a:ext cx="3257550" cy="12271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871913" y="288925"/>
            <a:ext cx="5535612" cy="618013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95300" y="1516063"/>
            <a:ext cx="3257550" cy="4953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331841332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Rectangle 1036"/>
          <p:cNvSpPr>
            <a:spLocks noChangeArrowheads="1"/>
          </p:cNvSpPr>
          <p:nvPr userDrawn="1"/>
        </p:nvSpPr>
        <p:spPr bwMode="auto">
          <a:xfrm>
            <a:off x="9525" y="-7938"/>
            <a:ext cx="9902825" cy="474663"/>
          </a:xfrm>
          <a:prstGeom prst="rect">
            <a:avLst/>
          </a:prstGeom>
          <a:gradFill rotWithShape="1">
            <a:gsLst>
              <a:gs pos="0">
                <a:srgbClr val="FFFFFF">
                  <a:alpha val="57001"/>
                </a:srgbClr>
              </a:gs>
              <a:gs pos="100000">
                <a:srgbClr val="000080"/>
              </a:gs>
            </a:gsLst>
            <a:lin ang="0" scaled="1"/>
          </a:gradFill>
          <a:ln w="12700">
            <a:noFill/>
            <a:miter lim="800000"/>
            <a:headEnd type="none" w="sm" len="sm"/>
            <a:tailEnd type="none" w="sm" len="sm"/>
          </a:ln>
          <a:effectLst/>
        </p:spPr>
        <p:txBody>
          <a:bodyPr wrap="none" anchor="ctr"/>
          <a:lstStyle/>
          <a:p>
            <a:pPr>
              <a:defRPr/>
            </a:pPr>
            <a:endParaRPr lang="it-IT"/>
          </a:p>
        </p:txBody>
      </p:sp>
      <p:sp>
        <p:nvSpPr>
          <p:cNvPr id="6" name="Text Box 8"/>
          <p:cNvSpPr txBox="1">
            <a:spLocks noChangeArrowheads="1"/>
          </p:cNvSpPr>
          <p:nvPr/>
        </p:nvSpPr>
        <p:spPr bwMode="auto">
          <a:xfrm>
            <a:off x="7161213" y="6784975"/>
            <a:ext cx="2513012" cy="336550"/>
          </a:xfrm>
          <a:prstGeom prst="rect">
            <a:avLst/>
          </a:prstGeom>
          <a:noFill/>
          <a:ln w="12700">
            <a:noFill/>
            <a:miter lim="800000"/>
            <a:headEnd type="none" w="sm" len="sm"/>
            <a:tailEnd type="none" w="sm" len="sm"/>
          </a:ln>
          <a:effectLst/>
        </p:spPr>
        <p:txBody>
          <a:bodyPr>
            <a:spAutoFit/>
          </a:bodyPr>
          <a:lstStyle/>
          <a:p>
            <a:pPr algn="l">
              <a:spcBef>
                <a:spcPct val="50000"/>
              </a:spcBef>
              <a:defRPr/>
            </a:pPr>
            <a:endParaRPr lang="en-GB" sz="1600">
              <a:solidFill>
                <a:schemeClr val="tx1"/>
              </a:solidFill>
              <a:latin typeface="Tahoma" pitchFamily="34" charset="0"/>
            </a:endParaRPr>
          </a:p>
        </p:txBody>
      </p:sp>
      <p:sp>
        <p:nvSpPr>
          <p:cNvPr id="7" name="Text Box 277"/>
          <p:cNvSpPr txBox="1">
            <a:spLocks noChangeArrowheads="1"/>
          </p:cNvSpPr>
          <p:nvPr/>
        </p:nvSpPr>
        <p:spPr bwMode="auto">
          <a:xfrm>
            <a:off x="685800" y="6096000"/>
            <a:ext cx="2133600" cy="396875"/>
          </a:xfrm>
          <a:prstGeom prst="rect">
            <a:avLst/>
          </a:prstGeom>
          <a:noFill/>
          <a:ln w="12700">
            <a:noFill/>
            <a:miter lim="800000"/>
            <a:headEnd type="none" w="sm" len="sm"/>
            <a:tailEnd type="none" w="sm" len="sm"/>
          </a:ln>
          <a:effectLst/>
        </p:spPr>
        <p:txBody>
          <a:bodyPr>
            <a:spAutoFit/>
          </a:bodyPr>
          <a:lstStyle/>
          <a:p>
            <a:pPr>
              <a:spcBef>
                <a:spcPct val="50000"/>
              </a:spcBef>
              <a:defRPr/>
            </a:pPr>
            <a:endParaRPr lang="en-GB" sz="2000" b="1">
              <a:latin typeface="Tahoma" pitchFamily="34" charset="0"/>
            </a:endParaRPr>
          </a:p>
        </p:txBody>
      </p:sp>
      <p:sp>
        <p:nvSpPr>
          <p:cNvPr id="8" name="Text Box 1034"/>
          <p:cNvSpPr txBox="1">
            <a:spLocks noChangeArrowheads="1"/>
          </p:cNvSpPr>
          <p:nvPr userDrawn="1"/>
        </p:nvSpPr>
        <p:spPr bwMode="auto">
          <a:xfrm>
            <a:off x="1328738" y="-134938"/>
            <a:ext cx="8585200" cy="623888"/>
          </a:xfrm>
          <a:prstGeom prst="rect">
            <a:avLst/>
          </a:prstGeom>
          <a:noFill/>
          <a:ln w="12700">
            <a:noFill/>
            <a:miter lim="800000"/>
            <a:headEnd type="none" w="sm" len="sm"/>
            <a:tailEnd type="none" w="sm" len="sm"/>
          </a:ln>
          <a:effectLst/>
        </p:spPr>
        <p:txBody>
          <a:bodyPr>
            <a:spAutoFit/>
          </a:bodyPr>
          <a:lstStyle/>
          <a:p>
            <a:pPr algn="r">
              <a:defRPr/>
            </a:pPr>
            <a:endParaRPr lang="ru-RU" sz="700" b="1">
              <a:solidFill>
                <a:srgbClr val="FFFFFF"/>
              </a:solidFill>
              <a:latin typeface="Tahoma" pitchFamily="34" charset="0"/>
            </a:endParaRPr>
          </a:p>
          <a:p>
            <a:pPr algn="r">
              <a:defRPr/>
            </a:pPr>
            <a:r>
              <a:rPr lang="ru-RU" sz="700" b="1">
                <a:solidFill>
                  <a:srgbClr val="FFFFFF"/>
                </a:solidFill>
                <a:latin typeface="Tahoma" pitchFamily="34" charset="0"/>
              </a:rPr>
              <a:t>ОБЪЕДИНЕННЫЙ ИНСТИТУТ ВЫСОКИХ ТЕМПЕРАТУР</a:t>
            </a:r>
          </a:p>
          <a:p>
            <a:pPr algn="r">
              <a:defRPr/>
            </a:pPr>
            <a:r>
              <a:rPr lang="ru-RU" sz="700" b="1">
                <a:solidFill>
                  <a:srgbClr val="FFFFFF"/>
                </a:solidFill>
                <a:latin typeface="Tahoma" pitchFamily="34" charset="0"/>
              </a:rPr>
              <a:t>РОССИЙСКАЯ АКАДЕМИЯ НАУК</a:t>
            </a:r>
            <a:endParaRPr lang="en-US" sz="700" b="1">
              <a:solidFill>
                <a:srgbClr val="FFFFFF"/>
              </a:solidFill>
              <a:latin typeface="Tahoma" pitchFamily="34" charset="0"/>
            </a:endParaRPr>
          </a:p>
          <a:p>
            <a:pPr algn="r">
              <a:defRPr/>
            </a:pPr>
            <a:r>
              <a:rPr lang="en-US" sz="700" b="1">
                <a:solidFill>
                  <a:srgbClr val="FFFFFF"/>
                </a:solidFill>
                <a:latin typeface="Tahoma" pitchFamily="34" charset="0"/>
              </a:rPr>
              <a:t>RUSSIAN ACADEMY OF SCIENCES</a:t>
            </a:r>
          </a:p>
          <a:p>
            <a:pPr algn="r">
              <a:defRPr/>
            </a:pPr>
            <a:r>
              <a:rPr lang="en-US" sz="700" b="1">
                <a:solidFill>
                  <a:srgbClr val="FFFFFF"/>
                </a:solidFill>
                <a:latin typeface="Tahoma" pitchFamily="34" charset="0"/>
              </a:rPr>
              <a:t>JOINT INSTITUTE FOR HIGH TEMPERATURES</a:t>
            </a:r>
            <a:endParaRPr lang="ru-RU" sz="700" b="1">
              <a:solidFill>
                <a:srgbClr val="FFFFFF"/>
              </a:solidFill>
              <a:latin typeface="Tahoma" pitchFamily="34" charset="0"/>
            </a:endParaRPr>
          </a:p>
        </p:txBody>
      </p:sp>
      <p:graphicFrame>
        <p:nvGraphicFramePr>
          <p:cNvPr id="9" name="Object 1046"/>
          <p:cNvGraphicFramePr>
            <a:graphicFrameLocks noChangeAspect="1"/>
          </p:cNvGraphicFramePr>
          <p:nvPr userDrawn="1"/>
        </p:nvGraphicFramePr>
        <p:xfrm>
          <a:off x="0" y="0"/>
          <a:ext cx="1471613" cy="465138"/>
        </p:xfrm>
        <a:graphic>
          <a:graphicData uri="http://schemas.openxmlformats.org/presentationml/2006/ole">
            <mc:AlternateContent xmlns:mc="http://schemas.openxmlformats.org/markup-compatibility/2006">
              <mc:Choice xmlns:v="urn:schemas-microsoft-com:vml" Requires="v">
                <p:oleObj spid="_x0000_s63490" name="CorelPhotoPaint.Image.11" r:id="rId3" imgW="2730159" imgH="863188" progId="CorelPhotoPaint.Image.11">
                  <p:embed/>
                </p:oleObj>
              </mc:Choice>
              <mc:Fallback>
                <p:oleObj name="CorelPhotoPaint.Image.11" r:id="rId3" imgW="2730159" imgH="863188" progId="CorelPhotoPaint.Image.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716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 Box 1047"/>
          <p:cNvSpPr txBox="1">
            <a:spLocks noChangeArrowheads="1"/>
          </p:cNvSpPr>
          <p:nvPr userDrawn="1"/>
        </p:nvSpPr>
        <p:spPr bwMode="auto">
          <a:xfrm>
            <a:off x="0" y="7013575"/>
            <a:ext cx="936625" cy="228600"/>
          </a:xfrm>
          <a:prstGeom prst="rect">
            <a:avLst/>
          </a:prstGeom>
          <a:solidFill>
            <a:srgbClr val="FFFFFF"/>
          </a:solidFill>
          <a:ln w="12700" algn="ctr">
            <a:noFill/>
            <a:miter lim="800000"/>
            <a:headEnd/>
            <a:tailEnd/>
          </a:ln>
          <a:effectLst/>
        </p:spPr>
        <p:txBody>
          <a:bodyPr>
            <a:spAutoFit/>
          </a:bodyPr>
          <a:lstStyle/>
          <a:p>
            <a:pPr>
              <a:spcBef>
                <a:spcPct val="50000"/>
              </a:spcBef>
              <a:defRPr/>
            </a:pPr>
            <a:r>
              <a:rPr lang="en-GB" sz="900"/>
              <a:t>SEG-SAM 19</a:t>
            </a:r>
            <a:endParaRPr lang="ru-RU" sz="900"/>
          </a:p>
        </p:txBody>
      </p:sp>
      <p:sp>
        <p:nvSpPr>
          <p:cNvPr id="2" name="Titolo 1"/>
          <p:cNvSpPr>
            <a:spLocks noGrp="1"/>
          </p:cNvSpPr>
          <p:nvPr>
            <p:ph type="title"/>
          </p:nvPr>
        </p:nvSpPr>
        <p:spPr>
          <a:xfrm>
            <a:off x="1941513" y="5068888"/>
            <a:ext cx="5940425" cy="598487"/>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941513" y="647700"/>
            <a:ext cx="5940425" cy="434498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941513" y="5667375"/>
            <a:ext cx="5940425" cy="850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Tree>
    <p:extLst>
      <p:ext uri="{BB962C8B-B14F-4D97-AF65-F5344CB8AC3E}">
        <p14:creationId xmlns:p14="http://schemas.microsoft.com/office/powerpoint/2010/main" val="46907718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2780" name="Rectangle 1036"/>
          <p:cNvSpPr>
            <a:spLocks noChangeArrowheads="1"/>
          </p:cNvSpPr>
          <p:nvPr userDrawn="1"/>
        </p:nvSpPr>
        <p:spPr bwMode="auto">
          <a:xfrm>
            <a:off x="9525" y="-7938"/>
            <a:ext cx="9902825" cy="474663"/>
          </a:xfrm>
          <a:prstGeom prst="rect">
            <a:avLst/>
          </a:prstGeom>
          <a:gradFill rotWithShape="1">
            <a:gsLst>
              <a:gs pos="0">
                <a:srgbClr val="FFFFFF">
                  <a:alpha val="57001"/>
                </a:srgbClr>
              </a:gs>
              <a:gs pos="100000">
                <a:srgbClr val="000080"/>
              </a:gs>
            </a:gsLst>
            <a:lin ang="0" scaled="1"/>
          </a:gradFill>
          <a:ln w="12700">
            <a:noFill/>
            <a:miter lim="800000"/>
            <a:headEnd type="none" w="sm" len="sm"/>
            <a:tailEnd type="none" w="sm" len="sm"/>
          </a:ln>
          <a:effectLst/>
        </p:spPr>
        <p:txBody>
          <a:bodyPr wrap="none" anchor="ctr"/>
          <a:lstStyle/>
          <a:p>
            <a:pPr>
              <a:defRPr/>
            </a:pPr>
            <a:endParaRPr lang="it-IT"/>
          </a:p>
        </p:txBody>
      </p:sp>
      <p:sp>
        <p:nvSpPr>
          <p:cNvPr id="1032" name="Text Box 8"/>
          <p:cNvSpPr txBox="1">
            <a:spLocks noChangeArrowheads="1"/>
          </p:cNvSpPr>
          <p:nvPr/>
        </p:nvSpPr>
        <p:spPr bwMode="auto">
          <a:xfrm>
            <a:off x="7161213" y="6784975"/>
            <a:ext cx="2513012" cy="336550"/>
          </a:xfrm>
          <a:prstGeom prst="rect">
            <a:avLst/>
          </a:prstGeom>
          <a:noFill/>
          <a:ln w="12700">
            <a:noFill/>
            <a:miter lim="800000"/>
            <a:headEnd type="none" w="sm" len="sm"/>
            <a:tailEnd type="none" w="sm" len="sm"/>
          </a:ln>
          <a:effectLst/>
        </p:spPr>
        <p:txBody>
          <a:bodyPr>
            <a:spAutoFit/>
          </a:bodyPr>
          <a:lstStyle/>
          <a:p>
            <a:pPr algn="l">
              <a:spcBef>
                <a:spcPct val="50000"/>
              </a:spcBef>
              <a:defRPr/>
            </a:pPr>
            <a:endParaRPr lang="en-GB" sz="1600">
              <a:solidFill>
                <a:schemeClr val="tx1"/>
              </a:solidFill>
              <a:latin typeface="Tahoma" pitchFamily="34" charset="0"/>
            </a:endParaRPr>
          </a:p>
        </p:txBody>
      </p:sp>
      <p:sp>
        <p:nvSpPr>
          <p:cNvPr id="1301" name="Text Box 277"/>
          <p:cNvSpPr txBox="1">
            <a:spLocks noChangeArrowheads="1"/>
          </p:cNvSpPr>
          <p:nvPr/>
        </p:nvSpPr>
        <p:spPr bwMode="auto">
          <a:xfrm>
            <a:off x="685800" y="6096000"/>
            <a:ext cx="2133600" cy="396875"/>
          </a:xfrm>
          <a:prstGeom prst="rect">
            <a:avLst/>
          </a:prstGeom>
          <a:noFill/>
          <a:ln w="12700">
            <a:noFill/>
            <a:miter lim="800000"/>
            <a:headEnd type="none" w="sm" len="sm"/>
            <a:tailEnd type="none" w="sm" len="sm"/>
          </a:ln>
          <a:effectLst/>
        </p:spPr>
        <p:txBody>
          <a:bodyPr>
            <a:spAutoFit/>
          </a:bodyPr>
          <a:lstStyle/>
          <a:p>
            <a:pPr>
              <a:spcBef>
                <a:spcPct val="50000"/>
              </a:spcBef>
              <a:defRPr/>
            </a:pPr>
            <a:endParaRPr lang="en-GB" sz="2000" b="1">
              <a:latin typeface="Tahoma" pitchFamily="34" charset="0"/>
            </a:endParaRPr>
          </a:p>
        </p:txBody>
      </p:sp>
      <p:sp>
        <p:nvSpPr>
          <p:cNvPr id="672778" name="Text Box 1034"/>
          <p:cNvSpPr txBox="1">
            <a:spLocks noChangeArrowheads="1"/>
          </p:cNvSpPr>
          <p:nvPr userDrawn="1"/>
        </p:nvSpPr>
        <p:spPr bwMode="auto">
          <a:xfrm>
            <a:off x="1328738" y="-134938"/>
            <a:ext cx="8585200" cy="623888"/>
          </a:xfrm>
          <a:prstGeom prst="rect">
            <a:avLst/>
          </a:prstGeom>
          <a:noFill/>
          <a:ln w="12700">
            <a:noFill/>
            <a:miter lim="800000"/>
            <a:headEnd type="none" w="sm" len="sm"/>
            <a:tailEnd type="none" w="sm" len="sm"/>
          </a:ln>
          <a:effectLst/>
        </p:spPr>
        <p:txBody>
          <a:bodyPr>
            <a:spAutoFit/>
          </a:bodyPr>
          <a:lstStyle/>
          <a:p>
            <a:pPr algn="r">
              <a:defRPr/>
            </a:pPr>
            <a:endParaRPr lang="ru-RU" sz="700" b="1">
              <a:solidFill>
                <a:srgbClr val="FFFFFF"/>
              </a:solidFill>
              <a:latin typeface="Tahoma" pitchFamily="34" charset="0"/>
            </a:endParaRPr>
          </a:p>
          <a:p>
            <a:pPr algn="r">
              <a:defRPr/>
            </a:pPr>
            <a:r>
              <a:rPr lang="ru-RU" sz="700" b="1">
                <a:solidFill>
                  <a:srgbClr val="FFFFFF"/>
                </a:solidFill>
                <a:latin typeface="Tahoma" pitchFamily="34" charset="0"/>
              </a:rPr>
              <a:t>ОБЪЕДИНЕННЫЙ ИНСТИТУТ ВЫСОКИХ ТЕМПЕРАТУР</a:t>
            </a:r>
          </a:p>
          <a:p>
            <a:pPr algn="r">
              <a:defRPr/>
            </a:pPr>
            <a:r>
              <a:rPr lang="ru-RU" sz="700" b="1">
                <a:solidFill>
                  <a:srgbClr val="FFFFFF"/>
                </a:solidFill>
                <a:latin typeface="Tahoma" pitchFamily="34" charset="0"/>
              </a:rPr>
              <a:t>РОССИЙСКАЯ АКАДЕМИЯ НАУК</a:t>
            </a:r>
            <a:endParaRPr lang="en-US" sz="700" b="1">
              <a:solidFill>
                <a:srgbClr val="FFFFFF"/>
              </a:solidFill>
              <a:latin typeface="Tahoma" pitchFamily="34" charset="0"/>
            </a:endParaRPr>
          </a:p>
          <a:p>
            <a:pPr algn="r">
              <a:defRPr/>
            </a:pPr>
            <a:r>
              <a:rPr lang="en-US" sz="700" b="1">
                <a:solidFill>
                  <a:srgbClr val="FFFFFF"/>
                </a:solidFill>
                <a:latin typeface="Tahoma" pitchFamily="34" charset="0"/>
              </a:rPr>
              <a:t>RUSSIAN ACADEMY OF SCIENCES</a:t>
            </a:r>
          </a:p>
          <a:p>
            <a:pPr algn="r">
              <a:defRPr/>
            </a:pPr>
            <a:r>
              <a:rPr lang="en-US" sz="700" b="1">
                <a:solidFill>
                  <a:srgbClr val="FFFFFF"/>
                </a:solidFill>
                <a:latin typeface="Tahoma" pitchFamily="34" charset="0"/>
              </a:rPr>
              <a:t>JOINT INSTITUTE FOR HIGH TEMPERATURES</a:t>
            </a:r>
            <a:endParaRPr lang="ru-RU" sz="700" b="1">
              <a:solidFill>
                <a:srgbClr val="FFFFFF"/>
              </a:solidFill>
              <a:latin typeface="Tahoma" pitchFamily="34" charset="0"/>
            </a:endParaRPr>
          </a:p>
        </p:txBody>
      </p:sp>
      <p:graphicFrame>
        <p:nvGraphicFramePr>
          <p:cNvPr id="1026" name="Object 1046"/>
          <p:cNvGraphicFramePr>
            <a:graphicFrameLocks noChangeAspect="1"/>
          </p:cNvGraphicFramePr>
          <p:nvPr userDrawn="1"/>
        </p:nvGraphicFramePr>
        <p:xfrm>
          <a:off x="0" y="0"/>
          <a:ext cx="1471613" cy="465138"/>
        </p:xfrm>
        <a:graphic>
          <a:graphicData uri="http://schemas.openxmlformats.org/presentationml/2006/ole">
            <mc:AlternateContent xmlns:mc="http://schemas.openxmlformats.org/markup-compatibility/2006">
              <mc:Choice xmlns:v="urn:schemas-microsoft-com:vml" Requires="v">
                <p:oleObj spid="_x0000_s1033" name="CorelPhotoPaint.Image.11" r:id="rId14" imgW="2730159" imgH="863188" progId="CorelPhotoPaint.Image.11">
                  <p:embed/>
                </p:oleObj>
              </mc:Choice>
              <mc:Fallback>
                <p:oleObj name="CorelPhotoPaint.Image.11" r:id="rId14" imgW="2730159" imgH="863188" progId="CorelPhotoPaint.Image.11">
                  <p:embed/>
                  <p:pic>
                    <p:nvPicPr>
                      <p:cNvPr id="0" name="Object 104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1471613"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2791" name="Text Box 1047"/>
          <p:cNvSpPr txBox="1">
            <a:spLocks noChangeArrowheads="1"/>
          </p:cNvSpPr>
          <p:nvPr userDrawn="1"/>
        </p:nvSpPr>
        <p:spPr bwMode="auto">
          <a:xfrm>
            <a:off x="0" y="7013575"/>
            <a:ext cx="936625" cy="228600"/>
          </a:xfrm>
          <a:prstGeom prst="rect">
            <a:avLst/>
          </a:prstGeom>
          <a:solidFill>
            <a:srgbClr val="FFFFFF"/>
          </a:solidFill>
          <a:ln w="12700" algn="ctr">
            <a:noFill/>
            <a:miter lim="800000"/>
            <a:headEnd/>
            <a:tailEnd/>
          </a:ln>
          <a:effectLst/>
        </p:spPr>
        <p:txBody>
          <a:bodyPr>
            <a:spAutoFit/>
          </a:bodyPr>
          <a:lstStyle/>
          <a:p>
            <a:pPr>
              <a:spcBef>
                <a:spcPct val="50000"/>
              </a:spcBef>
              <a:defRPr/>
            </a:pPr>
            <a:r>
              <a:rPr lang="en-GB" sz="900"/>
              <a:t>SEG-SAM 19</a:t>
            </a:r>
            <a:endParaRPr lang="ru-RU" sz="900"/>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p:timing>
    <p:tnLst>
      <p:par>
        <p:cTn id="1" dur="indefinite" restart="never" nodeType="tmRoot"/>
      </p:par>
    </p:tnLst>
  </p:timing>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Tahoma" pitchFamily="34" charset="0"/>
        </a:defRPr>
      </a:lvl2pPr>
      <a:lvl3pPr algn="ctr" rtl="0" eaLnBrk="0" fontAlgn="base" hangingPunct="0">
        <a:spcBef>
          <a:spcPct val="0"/>
        </a:spcBef>
        <a:spcAft>
          <a:spcPct val="0"/>
        </a:spcAft>
        <a:defRPr sz="4000">
          <a:solidFill>
            <a:schemeClr val="tx1"/>
          </a:solidFill>
          <a:latin typeface="Tahoma" pitchFamily="34" charset="0"/>
        </a:defRPr>
      </a:lvl3pPr>
      <a:lvl4pPr algn="ctr" rtl="0" eaLnBrk="0" fontAlgn="base" hangingPunct="0">
        <a:spcBef>
          <a:spcPct val="0"/>
        </a:spcBef>
        <a:spcAft>
          <a:spcPct val="0"/>
        </a:spcAft>
        <a:defRPr sz="4000">
          <a:solidFill>
            <a:schemeClr val="tx1"/>
          </a:solidFill>
          <a:latin typeface="Tahoma" pitchFamily="34" charset="0"/>
        </a:defRPr>
      </a:lvl4pPr>
      <a:lvl5pPr algn="ctr" rtl="0" eaLnBrk="0" fontAlgn="base" hangingPunct="0">
        <a:spcBef>
          <a:spcPct val="0"/>
        </a:spcBef>
        <a:spcAft>
          <a:spcPct val="0"/>
        </a:spcAft>
        <a:defRPr sz="4000">
          <a:solidFill>
            <a:schemeClr val="tx1"/>
          </a:solidFill>
          <a:latin typeface="Tahoma" pitchFamily="34" charset="0"/>
        </a:defRPr>
      </a:lvl5pPr>
      <a:lvl6pPr marL="457200" algn="ctr" rtl="0" eaLnBrk="0" fontAlgn="base" hangingPunct="0">
        <a:spcBef>
          <a:spcPct val="0"/>
        </a:spcBef>
        <a:spcAft>
          <a:spcPct val="0"/>
        </a:spcAft>
        <a:defRPr sz="4000">
          <a:solidFill>
            <a:schemeClr val="tx1"/>
          </a:solidFill>
          <a:latin typeface="Tahoma" pitchFamily="34" charset="0"/>
        </a:defRPr>
      </a:lvl6pPr>
      <a:lvl7pPr marL="914400" algn="ctr" rtl="0" eaLnBrk="0" fontAlgn="base" hangingPunct="0">
        <a:spcBef>
          <a:spcPct val="0"/>
        </a:spcBef>
        <a:spcAft>
          <a:spcPct val="0"/>
        </a:spcAft>
        <a:defRPr sz="4000">
          <a:solidFill>
            <a:schemeClr val="tx1"/>
          </a:solidFill>
          <a:latin typeface="Tahoma" pitchFamily="34" charset="0"/>
        </a:defRPr>
      </a:lvl7pPr>
      <a:lvl8pPr marL="1371600" algn="ctr" rtl="0" eaLnBrk="0" fontAlgn="base" hangingPunct="0">
        <a:spcBef>
          <a:spcPct val="0"/>
        </a:spcBef>
        <a:spcAft>
          <a:spcPct val="0"/>
        </a:spcAft>
        <a:defRPr sz="4000">
          <a:solidFill>
            <a:schemeClr val="tx1"/>
          </a:solidFill>
          <a:latin typeface="Tahoma" pitchFamily="34" charset="0"/>
        </a:defRPr>
      </a:lvl8pPr>
      <a:lvl9pPr marL="1828800" algn="ctr" rtl="0" eaLnBrk="0" fontAlgn="base" hangingPunct="0">
        <a:spcBef>
          <a:spcPct val="0"/>
        </a:spcBef>
        <a:spcAft>
          <a:spcPct val="0"/>
        </a:spcAft>
        <a:defRPr sz="4000">
          <a:solidFill>
            <a:schemeClr val="tx1"/>
          </a:solidFill>
          <a:latin typeface="Tahoma" pitchFamily="34" charset="0"/>
        </a:defRPr>
      </a:lvl9pPr>
    </p:titleStyle>
    <p:bodyStyle>
      <a:lvl1pPr marL="342900" indent="-342900" algn="l" rtl="0" eaLnBrk="0" fontAlgn="base" hangingPunct="0">
        <a:spcBef>
          <a:spcPct val="20000"/>
        </a:spcBef>
        <a:spcAft>
          <a:spcPct val="0"/>
        </a:spcAft>
        <a:buFont typeface="CommonBullets" pitchFamily="34" charset="2"/>
        <a:buChar char="&gt;"/>
        <a:defRPr sz="3200">
          <a:solidFill>
            <a:schemeClr val="hlink"/>
          </a:solidFill>
          <a:latin typeface="+mn-lt"/>
          <a:ea typeface="+mn-ea"/>
          <a:cs typeface="+mn-cs"/>
        </a:defRPr>
      </a:lvl1pPr>
      <a:lvl2pPr marL="744538" indent="-287338" algn="l" rtl="0" eaLnBrk="0" fontAlgn="base" hangingPunct="0">
        <a:spcBef>
          <a:spcPct val="20000"/>
        </a:spcBef>
        <a:spcAft>
          <a:spcPct val="0"/>
        </a:spcAft>
        <a:buFont typeface="CommonBullets" pitchFamily="34" charset="2"/>
        <a:buChar char="1"/>
        <a:defRPr sz="2900">
          <a:solidFill>
            <a:schemeClr val="tx2"/>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Mike\Documents\NEW%20LABORATORY\&#1062;&#1074;&#1077;&#1090;&#1085;&#1086;&#1077;%20&#1082;&#1080;&#1085;&#1086;%20&#1082;&#1072;&#1076;&#1088;&#1099;452-500(3&#1082;&#1089;)&#1089;&#1078;&#1072;&#1090;.avi" TargetMode="External"/><Relationship Id="rId1" Type="http://schemas.openxmlformats.org/officeDocument/2006/relationships/video" Target="file:///C:\Users\Mike\Documents\NEW%20LABORATORY\&#1082;&#1072;&#1076;&#1088;452-500(3&#1082;c)&#1089;&#1078;&#1072;&#1090;.avi"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C:\Users\Mike\Documents\ISTC\PRECOS\Report%20June%202010%20SPb\&#1054;&#1073;&#1088;&#1072;&#1073;&#1086;&#1090;&#1082;&#1072;%20N3_13052010\N3_3D-1,043-1,203.avi" TargetMode="External"/><Relationship Id="rId1" Type="http://schemas.openxmlformats.org/officeDocument/2006/relationships/vmlDrawing" Target="../drawings/vmlDrawing15.vml"/><Relationship Id="rId6" Type="http://schemas.openxmlformats.org/officeDocument/2006/relationships/image" Target="../media/image16.png"/><Relationship Id="rId5" Type="http://schemas.openxmlformats.org/officeDocument/2006/relationships/image" Target="../media/image15.wmf"/><Relationship Id="rId4" Type="http://schemas.openxmlformats.org/officeDocument/2006/relationships/oleObject" Target="../embeddings/oleObject15.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slideLayout" Target="../slideLayouts/slideLayout7.xml"/><Relationship Id="rId1" Type="http://schemas.openxmlformats.org/officeDocument/2006/relationships/vmlDrawing" Target="../drawings/vmlDrawing16.vml"/><Relationship Id="rId5" Type="http://schemas.openxmlformats.org/officeDocument/2006/relationships/image" Target="../media/image17.wmf"/><Relationship Id="rId4" Type="http://schemas.openxmlformats.org/officeDocument/2006/relationships/oleObject" Target="../embeddings/oleObject16.bin"/></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7.vml"/><Relationship Id="rId4" Type="http://schemas.openxmlformats.org/officeDocument/2006/relationships/image" Target="../media/image31.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1.xml"/><Relationship Id="rId1" Type="http://schemas.openxmlformats.org/officeDocument/2006/relationships/vmlDrawing" Target="../drawings/vmlDrawing18.vml"/><Relationship Id="rId4" Type="http://schemas.openxmlformats.org/officeDocument/2006/relationships/image" Target="../media/image32.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4.xml"/><Relationship Id="rId1" Type="http://schemas.openxmlformats.org/officeDocument/2006/relationships/vmlDrawing" Target="../drawings/vmlDrawing19.vml"/><Relationship Id="rId6" Type="http://schemas.openxmlformats.org/officeDocument/2006/relationships/image" Target="../media/image34.emf"/><Relationship Id="rId5" Type="http://schemas.openxmlformats.org/officeDocument/2006/relationships/oleObject" Target="../embeddings/oleObject20.bin"/><Relationship Id="rId4" Type="http://schemas.openxmlformats.org/officeDocument/2006/relationships/image" Target="../media/image33.emf"/></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image" Target="../media/image9.jpeg"/><Relationship Id="rId5" Type="http://schemas.openxmlformats.org/officeDocument/2006/relationships/image" Target="../media/image7.png"/><Relationship Id="rId4" Type="http://schemas.openxmlformats.org/officeDocument/2006/relationships/oleObject" Target="../embeddings/oleObject13.bin"/></Relationships>
</file>

<file path=ppt/slides/_rels/slide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14.vml"/><Relationship Id="rId4" Type="http://schemas.openxmlformats.org/officeDocument/2006/relationships/image" Target="../media/image1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5"/>
          <p:cNvSpPr txBox="1">
            <a:spLocks noChangeArrowheads="1"/>
          </p:cNvSpPr>
          <p:nvPr/>
        </p:nvSpPr>
        <p:spPr bwMode="auto">
          <a:xfrm>
            <a:off x="0" y="2181225"/>
            <a:ext cx="99028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spcBef>
                <a:spcPct val="50000"/>
              </a:spcBef>
            </a:pPr>
            <a:endParaRPr lang="en-US" sz="2800"/>
          </a:p>
          <a:p>
            <a:r>
              <a:rPr lang="en-US" b="1"/>
              <a:t>Laser Heating Experiments with Different Corium Compositions:</a:t>
            </a:r>
          </a:p>
          <a:p>
            <a:r>
              <a:rPr lang="en-US" b="1"/>
              <a:t>Recent Results and Perspectives</a:t>
            </a:r>
            <a:r>
              <a:rPr lang="en-US"/>
              <a:t> </a:t>
            </a:r>
            <a:endParaRPr lang="ru-RU"/>
          </a:p>
          <a:p>
            <a:pPr>
              <a:spcBef>
                <a:spcPct val="50000"/>
              </a:spcBef>
            </a:pPr>
            <a:endParaRPr lang="en-US"/>
          </a:p>
          <a:p>
            <a:pPr>
              <a:spcBef>
                <a:spcPct val="50000"/>
              </a:spcBef>
            </a:pPr>
            <a:r>
              <a:rPr lang="en-US" sz="2200" b="1" i="1"/>
              <a:t>M.Sheindlin</a:t>
            </a:r>
            <a:endParaRPr lang="en-US" b="1" i="1"/>
          </a:p>
          <a:p>
            <a:pPr>
              <a:spcBef>
                <a:spcPct val="50000"/>
              </a:spcBef>
            </a:pPr>
            <a:endParaRPr lang="en-US" b="1" i="1"/>
          </a:p>
          <a:p>
            <a:pPr>
              <a:spcBef>
                <a:spcPct val="50000"/>
              </a:spcBef>
            </a:pPr>
            <a:r>
              <a:rPr lang="en-US" sz="1800" i="1"/>
              <a:t>Joint Institute for High Temperatures, Moscow</a:t>
            </a:r>
            <a:endParaRPr lang="en-US" b="1" i="1"/>
          </a:p>
          <a:p>
            <a:pPr>
              <a:spcBef>
                <a:spcPct val="50000"/>
              </a:spcBef>
            </a:pPr>
            <a:r>
              <a:rPr lang="en-US" sz="1800" i="1"/>
              <a:t>sheindlin@yandex.ru</a:t>
            </a:r>
            <a:endParaRPr lang="ru-RU" sz="1800" i="1"/>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2276" name="кадр452-500(3кc)сжат.avi">
            <a:hlinkClick r:id="" action="ppaction://media"/>
          </p:cNvPr>
          <p:cNvPicPr>
            <a:picLocks noRot="1" noChangeAspect="1" noChangeArrowheads="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630238" y="2325688"/>
            <a:ext cx="410527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2279" name="Цветное кино кадры452-500(3кс)сжат.avi">
            <a:hlinkClick r:id="" action="ppaction://media"/>
          </p:cNvPr>
          <p:cNvPicPr>
            <a:picLocks noRot="1" noChangeAspect="1" noChangeArrowheads="1"/>
          </p:cNvPicPr>
          <p:nvPr>
            <a:videoFile r:link="rId2"/>
          </p:nvPr>
        </p:nvPicPr>
        <p:blipFill>
          <a:blip r:embed="rId5">
            <a:extLst>
              <a:ext uri="{28A0092B-C50C-407E-A947-70E740481C1C}">
                <a14:useLocalDpi xmlns:a14="http://schemas.microsoft.com/office/drawing/2010/main" val="0"/>
              </a:ext>
            </a:extLst>
          </a:blip>
          <a:srcRect/>
          <a:stretch>
            <a:fillRect/>
          </a:stretch>
        </p:blipFill>
        <p:spPr bwMode="auto">
          <a:xfrm>
            <a:off x="4951413" y="2684463"/>
            <a:ext cx="417671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8"/>
          <p:cNvSpPr txBox="1">
            <a:spLocks noChangeArrowheads="1"/>
          </p:cNvSpPr>
          <p:nvPr/>
        </p:nvSpPr>
        <p:spPr bwMode="auto">
          <a:xfrm>
            <a:off x="-144463" y="1100138"/>
            <a:ext cx="101361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spcBef>
                <a:spcPct val="50000"/>
              </a:spcBef>
            </a:pPr>
            <a:r>
              <a:rPr lang="en-US"/>
              <a:t>Temperature Field: Solidification Dynamics of Zirconia at 1000 frames/s</a:t>
            </a:r>
            <a:endParaRPr lang="ru-RU"/>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22276"/>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22276"/>
                                        </p:tgtEl>
                                      </p:cBhvr>
                                    </p:cmd>
                                  </p:childTnLst>
                                </p:cTn>
                              </p:par>
                            </p:childTnLst>
                          </p:cTn>
                        </p:par>
                      </p:childTnLst>
                    </p:cTn>
                  </p:par>
                </p:childTnLst>
              </p:cTn>
              <p:nextCondLst>
                <p:cond evt="onClick" delay="0">
                  <p:tgtEl>
                    <p:spTgt spid="822276"/>
                  </p:tgtEl>
                </p:cond>
              </p:nextCondLst>
            </p:seq>
            <p:video>
              <p:cMediaNode>
                <p:cTn id="7" fill="hold" display="0">
                  <p:stCondLst>
                    <p:cond delay="indefinite"/>
                  </p:stCondLst>
                  <p:endCondLst>
                    <p:cond evt="onNext" delay="0">
                      <p:tgtEl>
                        <p:sldTgt/>
                      </p:tgtEl>
                    </p:cond>
                    <p:cond evt="onPrev" delay="0">
                      <p:tgtEl>
                        <p:sldTgt/>
                      </p:tgtEl>
                    </p:cond>
                  </p:endCondLst>
                </p:cTn>
                <p:tgtEl>
                  <p:spTgt spid="822276"/>
                </p:tgtEl>
              </p:cMediaNode>
            </p:video>
            <p:seq concurrent="1" nextAc="seek">
              <p:cTn id="8" restart="whenNotActive" fill="hold" evtFilter="cancelBubble" nodeType="interactiveSeq">
                <p:stCondLst>
                  <p:cond evt="onClick" delay="0">
                    <p:tgtEl>
                      <p:spTgt spid="82227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822279"/>
                                        </p:tgtEl>
                                      </p:cBhvr>
                                    </p:cmd>
                                  </p:childTnLst>
                                </p:cTn>
                              </p:par>
                            </p:childTnLst>
                          </p:cTn>
                        </p:par>
                      </p:childTnLst>
                    </p:cTn>
                  </p:par>
                </p:childTnLst>
              </p:cTn>
              <p:nextCondLst>
                <p:cond evt="onClick" delay="0">
                  <p:tgtEl>
                    <p:spTgt spid="822279"/>
                  </p:tgtEl>
                </p:cond>
              </p:nextCondLst>
            </p:seq>
            <p:video>
              <p:cMediaNode>
                <p:cTn id="13" fill="hold" display="0">
                  <p:stCondLst>
                    <p:cond delay="indefinite"/>
                  </p:stCondLst>
                  <p:endCondLst>
                    <p:cond evt="onNext" delay="0">
                      <p:tgtEl>
                        <p:sldTgt/>
                      </p:tgtEl>
                    </p:cond>
                    <p:cond evt="onPrev" delay="0">
                      <p:tgtEl>
                        <p:sldTgt/>
                      </p:tgtEl>
                    </p:cond>
                  </p:endCondLst>
                </p:cTn>
                <p:tgtEl>
                  <p:spTgt spid="82227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4"/>
          <p:cNvGraphicFramePr>
            <a:graphicFrameLocks noChangeAspect="1"/>
          </p:cNvGraphicFramePr>
          <p:nvPr/>
        </p:nvGraphicFramePr>
        <p:xfrm>
          <a:off x="-161925" y="2043113"/>
          <a:ext cx="6553200" cy="4600575"/>
        </p:xfrm>
        <a:graphic>
          <a:graphicData uri="http://schemas.openxmlformats.org/presentationml/2006/ole">
            <mc:AlternateContent xmlns:mc="http://schemas.openxmlformats.org/markup-compatibility/2006">
              <mc:Choice xmlns:v="urn:schemas-microsoft-com:vml" Requires="v">
                <p:oleObj spid="_x0000_s4101" name="Graph" r:id="rId4" imgW="4132800" imgH="2901600" progId="Origin50.Graph">
                  <p:embed/>
                </p:oleObj>
              </mc:Choice>
              <mc:Fallback>
                <p:oleObj name="Graph" r:id="rId4" imgW="4132800" imgH="2901600" progId="Origin50.Graph">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25" y="2043113"/>
                        <a:ext cx="6553200" cy="460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26374" name="N3_3D-1,043-1,203.avi">
            <a:hlinkClick r:id="" action="ppaction://media"/>
          </p:cNvPr>
          <p:cNvPicPr>
            <a:picLocks noRot="1" noChangeAspect="1" noChangeArrowheads="1"/>
          </p:cNvPicPr>
          <p:nvPr>
            <a:videoFile r:link="rId2"/>
          </p:nvPr>
        </p:nvPicPr>
        <p:blipFill>
          <a:blip r:embed="rId6">
            <a:extLst>
              <a:ext uri="{28A0092B-C50C-407E-A947-70E740481C1C}">
                <a14:useLocalDpi xmlns:a14="http://schemas.microsoft.com/office/drawing/2010/main" val="0"/>
              </a:ext>
            </a:extLst>
          </a:blip>
          <a:srcRect/>
          <a:stretch>
            <a:fillRect/>
          </a:stretch>
        </p:blipFill>
        <p:spPr bwMode="auto">
          <a:xfrm>
            <a:off x="6203950" y="2613025"/>
            <a:ext cx="3698875" cy="309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7"/>
          <p:cNvSpPr txBox="1">
            <a:spLocks noChangeArrowheads="1"/>
          </p:cNvSpPr>
          <p:nvPr/>
        </p:nvSpPr>
        <p:spPr bwMode="auto">
          <a:xfrm>
            <a:off x="703263" y="812800"/>
            <a:ext cx="8424862"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spcBef>
                <a:spcPct val="50000"/>
              </a:spcBef>
            </a:pPr>
            <a:r>
              <a:rPr lang="en-US"/>
              <a:t>ZrO</a:t>
            </a:r>
            <a:r>
              <a:rPr lang="en-US" baseline="-25000"/>
              <a:t>2 </a:t>
            </a:r>
            <a:r>
              <a:rPr lang="en-US"/>
              <a:t>Melting Test:</a:t>
            </a:r>
            <a:r>
              <a:rPr lang="en-US" sz="2000"/>
              <a:t> </a:t>
            </a:r>
          </a:p>
          <a:p>
            <a:pPr>
              <a:spcBef>
                <a:spcPct val="50000"/>
              </a:spcBef>
            </a:pPr>
            <a:r>
              <a:rPr lang="en-US" sz="2000"/>
              <a:t>True Temperature Measurements by</a:t>
            </a:r>
            <a:r>
              <a:rPr lang="en-US" sz="1800"/>
              <a:t> Polichromatic Pyrometer and Dynamics of 2D Temperature Distribution in the Vicinity of the Freezing Point</a:t>
            </a:r>
            <a:endParaRPr lang="ru-RU" sz="1800"/>
          </a:p>
        </p:txBody>
      </p:sp>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82637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26374"/>
                                        </p:tgtEl>
                                      </p:cBhvr>
                                    </p:cmd>
                                  </p:childTnLst>
                                </p:cTn>
                              </p:par>
                            </p:childTnLst>
                          </p:cTn>
                        </p:par>
                      </p:childTnLst>
                    </p:cTn>
                  </p:par>
                </p:childTnLst>
              </p:cTn>
              <p:nextCondLst>
                <p:cond evt="onClick" delay="0">
                  <p:tgtEl>
                    <p:spTgt spid="826374"/>
                  </p:tgtEl>
                </p:cond>
              </p:nextCondLst>
            </p:seq>
            <p:video>
              <p:cMediaNode>
                <p:cTn id="7" fill="hold" display="0">
                  <p:stCondLst>
                    <p:cond delay="indefinite"/>
                  </p:stCondLst>
                  <p:endCondLst>
                    <p:cond evt="onNext" delay="0">
                      <p:tgtEl>
                        <p:sldTgt/>
                      </p:tgtEl>
                    </p:cond>
                    <p:cond evt="onPrev" delay="0">
                      <p:tgtEl>
                        <p:sldTgt/>
                      </p:tgtEl>
                    </p:cond>
                  </p:endCondLst>
                </p:cTn>
                <p:tgtEl>
                  <p:spTgt spid="82637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ChangeArrowheads="1"/>
          </p:cNvSpPr>
          <p:nvPr/>
        </p:nvSpPr>
        <p:spPr bwMode="auto">
          <a:xfrm>
            <a:off x="414338" y="1665288"/>
            <a:ext cx="9290050" cy="508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p>
            <a:pPr algn="l">
              <a:spcAft>
                <a:spcPct val="20000"/>
              </a:spcAft>
              <a:buFontTx/>
              <a:buChar char="•"/>
            </a:pPr>
            <a:r>
              <a:rPr lang="en-GB" sz="2000"/>
              <a:t>New setup with power laser heating is constructed. The power of 3 kW YAG-laser can be controlled arbitrary with time resolution of 1 ms;</a:t>
            </a:r>
          </a:p>
          <a:p>
            <a:pPr algn="l">
              <a:spcAft>
                <a:spcPct val="20000"/>
              </a:spcAft>
              <a:buFontTx/>
              <a:buChar char="•"/>
            </a:pPr>
            <a:r>
              <a:rPr lang="en-GB" sz="2000"/>
              <a:t>High-speed multichannel pyrometer is constructed, the required data evaluation</a:t>
            </a:r>
            <a:r>
              <a:rPr lang="en-US" sz="2000"/>
              <a:t> software package is ready;</a:t>
            </a:r>
            <a:endParaRPr lang="en-GB" sz="2000"/>
          </a:p>
          <a:p>
            <a:pPr algn="l">
              <a:spcAft>
                <a:spcPct val="20000"/>
              </a:spcAft>
              <a:buFontTx/>
              <a:buChar char="•"/>
            </a:pPr>
            <a:r>
              <a:rPr lang="en-GB" sz="2000"/>
              <a:t>High-speed precise temperature field measurement system is put into operation;</a:t>
            </a:r>
          </a:p>
          <a:p>
            <a:pPr algn="l">
              <a:spcAft>
                <a:spcPct val="20000"/>
              </a:spcAft>
              <a:buFontTx/>
              <a:buChar char="•"/>
            </a:pPr>
            <a:r>
              <a:rPr lang="en-GB" sz="2000"/>
              <a:t>Measurements of phase transitions of </a:t>
            </a:r>
            <a:r>
              <a:rPr lang="en-US" sz="2000"/>
              <a:t>Zr-O system</a:t>
            </a:r>
            <a:r>
              <a:rPr lang="en-GB" sz="2000"/>
              <a:t> with emphasis on its metallic-rich and ZrO</a:t>
            </a:r>
            <a:r>
              <a:rPr lang="en-GB" sz="2000" baseline="-25000"/>
              <a:t>2</a:t>
            </a:r>
            <a:r>
              <a:rPr lang="en-GB" sz="2000"/>
              <a:t>-rich domains are performed;</a:t>
            </a:r>
          </a:p>
          <a:p>
            <a:pPr algn="l">
              <a:spcAft>
                <a:spcPct val="20000"/>
              </a:spcAft>
              <a:buFontTx/>
              <a:buChar char="•"/>
            </a:pPr>
            <a:r>
              <a:rPr lang="en-GB" sz="2000"/>
              <a:t>ZrO</a:t>
            </a:r>
            <a:r>
              <a:rPr lang="en-GB" sz="2000" baseline="-25000"/>
              <a:t>2</a:t>
            </a:r>
            <a:r>
              <a:rPr lang="en-GB" sz="2000"/>
              <a:t>–FeO samples in the wide composition range from ZrO</a:t>
            </a:r>
            <a:r>
              <a:rPr lang="en-GB" sz="2000" baseline="-25000"/>
              <a:t>2</a:t>
            </a:r>
            <a:r>
              <a:rPr lang="en-GB" sz="2000"/>
              <a:t> to the eutectic point are manufactured by cold pressing of the powder mix;</a:t>
            </a:r>
          </a:p>
          <a:p>
            <a:pPr algn="l">
              <a:spcAft>
                <a:spcPct val="20000"/>
              </a:spcAft>
              <a:buFontTx/>
              <a:buChar char="•"/>
            </a:pPr>
            <a:r>
              <a:rPr lang="en-GB" sz="2000"/>
              <a:t>Melting point measurements of CaO are performed;</a:t>
            </a:r>
          </a:p>
          <a:p>
            <a:pPr algn="l">
              <a:spcAft>
                <a:spcPct val="20000"/>
              </a:spcAft>
              <a:buFontTx/>
              <a:buChar char="•"/>
            </a:pPr>
            <a:r>
              <a:rPr lang="en-GB" sz="2000"/>
              <a:t>Study of ZrO</a:t>
            </a:r>
            <a:r>
              <a:rPr lang="en-GB" sz="2000" baseline="-25000"/>
              <a:t>2</a:t>
            </a:r>
            <a:r>
              <a:rPr lang="en-GB" sz="2000"/>
              <a:t>–FeO phase transition above eutectic temperature is being conducted;</a:t>
            </a:r>
          </a:p>
          <a:p>
            <a:pPr algn="l">
              <a:spcAft>
                <a:spcPct val="20000"/>
              </a:spcAft>
              <a:buFontTx/>
              <a:buChar char="•"/>
            </a:pPr>
            <a:r>
              <a:rPr lang="en-GB" sz="2000"/>
              <a:t>Mathematical model of the noncongruent laser-melting and solidification of two component materials is further developed taking into consideration existence of two-phase zone.</a:t>
            </a:r>
          </a:p>
        </p:txBody>
      </p:sp>
      <p:sp>
        <p:nvSpPr>
          <p:cNvPr id="28675" name="Text Box 6"/>
          <p:cNvSpPr txBox="1">
            <a:spLocks noChangeArrowheads="1"/>
          </p:cNvSpPr>
          <p:nvPr/>
        </p:nvSpPr>
        <p:spPr bwMode="auto">
          <a:xfrm>
            <a:off x="55563" y="596900"/>
            <a:ext cx="97043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spcBef>
                <a:spcPct val="50000"/>
              </a:spcBef>
            </a:pPr>
            <a:r>
              <a:rPr lang="en-US" sz="2800"/>
              <a:t>Some important tasks performed in course of the project:</a:t>
            </a:r>
            <a:endParaRPr lang="ru-RU" sz="2800"/>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 y="1173163"/>
            <a:ext cx="6842125" cy="477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graphicFrame>
        <p:nvGraphicFramePr>
          <p:cNvPr id="5122" name="Object 6"/>
          <p:cNvGraphicFramePr>
            <a:graphicFrameLocks noChangeAspect="1"/>
          </p:cNvGraphicFramePr>
          <p:nvPr/>
        </p:nvGraphicFramePr>
        <p:xfrm>
          <a:off x="5599113" y="3973513"/>
          <a:ext cx="4679950" cy="3268662"/>
        </p:xfrm>
        <a:graphic>
          <a:graphicData uri="http://schemas.openxmlformats.org/presentationml/2006/ole">
            <mc:AlternateContent xmlns:mc="http://schemas.openxmlformats.org/markup-compatibility/2006">
              <mc:Choice xmlns:v="urn:schemas-microsoft-com:vml" Requires="v">
                <p:oleObj spid="_x0000_s5125" name="Graph" r:id="rId4" imgW="4174560" imgH="2916000" progId="Origin50.Graph">
                  <p:embed/>
                </p:oleObj>
              </mc:Choice>
              <mc:Fallback>
                <p:oleObj name="Graph" r:id="rId4" imgW="4174560" imgH="2916000" progId="Origin50.Graph">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9113" y="3973513"/>
                        <a:ext cx="4679950" cy="326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4" name="Text Box 8"/>
          <p:cNvSpPr txBox="1">
            <a:spLocks noChangeArrowheads="1"/>
          </p:cNvSpPr>
          <p:nvPr/>
        </p:nvSpPr>
        <p:spPr bwMode="auto">
          <a:xfrm>
            <a:off x="2719388" y="525463"/>
            <a:ext cx="4376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spcBef>
                <a:spcPct val="50000"/>
              </a:spcBef>
            </a:pPr>
            <a:r>
              <a:rPr lang="en-US"/>
              <a:t>Laser-Pulse Melting of CaO</a:t>
            </a:r>
            <a:endParaRPr lang="ru-RU"/>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487363" y="381000"/>
            <a:ext cx="9001125"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649" tIns="49325" rIns="98649" bIns="49325" anchor="ctr"/>
          <a:lstStyle/>
          <a:p>
            <a:r>
              <a:rPr lang="en-US" sz="2000">
                <a:latin typeface="Tahoma" pitchFamily="34" charset="0"/>
                <a:ea typeface="Arial Unicode MS" pitchFamily="34" charset="-128"/>
                <a:cs typeface="Arial Unicode MS" pitchFamily="34" charset="-128"/>
              </a:rPr>
              <a:t>CaO Melting Point Measurements </a:t>
            </a:r>
            <a:endParaRPr lang="ru-RU" sz="2000">
              <a:latin typeface="Tahoma" pitchFamily="34" charset="0"/>
              <a:ea typeface="Arial Unicode MS" pitchFamily="34" charset="-128"/>
              <a:cs typeface="Arial Unicode MS" pitchFamily="34" charset="-128"/>
            </a:endParaRPr>
          </a:p>
        </p:txBody>
      </p:sp>
      <p:sp>
        <p:nvSpPr>
          <p:cNvPr id="29699" name="Rectangle 3"/>
          <p:cNvSpPr>
            <a:spLocks noChangeArrowheads="1"/>
          </p:cNvSpPr>
          <p:nvPr/>
        </p:nvSpPr>
        <p:spPr bwMode="auto">
          <a:xfrm>
            <a:off x="1638300" y="1173163"/>
            <a:ext cx="2916238" cy="373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lIns="97969" tIns="48984" rIns="97969" bIns="48984">
            <a:spAutoFit/>
          </a:bodyPr>
          <a:lstStyle/>
          <a:p>
            <a:pPr algn="l" defTabSz="979488"/>
            <a:r>
              <a:rPr lang="en-US" sz="1800"/>
              <a:t>Experimental Thermogram</a:t>
            </a:r>
            <a:r>
              <a:rPr lang="en-US" sz="1800">
                <a:solidFill>
                  <a:schemeClr val="tx1"/>
                </a:solidFill>
              </a:rPr>
              <a:t> </a:t>
            </a:r>
            <a:endParaRPr lang="ru-RU" sz="1800">
              <a:solidFill>
                <a:schemeClr val="tx1"/>
              </a:solidFill>
            </a:endParaRP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l="2679" r="1173"/>
          <a:stretch>
            <a:fillRect/>
          </a:stretch>
        </p:blipFill>
        <p:spPr bwMode="auto">
          <a:xfrm>
            <a:off x="271463" y="1533525"/>
            <a:ext cx="489585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Rectangle 5"/>
          <p:cNvSpPr>
            <a:spLocks noChangeArrowheads="1"/>
          </p:cNvSpPr>
          <p:nvPr/>
        </p:nvSpPr>
        <p:spPr bwMode="auto">
          <a:xfrm>
            <a:off x="1350963" y="5492750"/>
            <a:ext cx="7993062"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lIns="97969" tIns="48984" rIns="97969" bIns="48984">
            <a:spAutoFit/>
          </a:bodyPr>
          <a:lstStyle/>
          <a:p>
            <a:pPr algn="l" defTabSz="979488"/>
            <a:r>
              <a:rPr lang="en-US" sz="1600" b="1"/>
              <a:t>Peculiarities of CaO melting:</a:t>
            </a:r>
          </a:p>
          <a:p>
            <a:pPr algn="l" defTabSz="979488"/>
            <a:r>
              <a:rPr lang="en-US" sz="1600" b="1"/>
              <a:t>Very low absorption coefficient below 1500-2000K</a:t>
            </a:r>
          </a:p>
          <a:p>
            <a:pPr algn="l" defTabSz="979488"/>
            <a:r>
              <a:rPr lang="en-US" sz="1600" b="1"/>
              <a:t>The boiling temperature is less than 200 K higher than the melting temperature</a:t>
            </a:r>
          </a:p>
          <a:p>
            <a:pPr algn="l" defTabSz="979488"/>
            <a:endParaRPr lang="en-US" sz="1600" b="1"/>
          </a:p>
          <a:p>
            <a:pPr algn="l" defTabSz="979488">
              <a:buFontTx/>
              <a:buChar char="•"/>
            </a:pPr>
            <a:r>
              <a:rPr lang="en-US" sz="1600" b="1"/>
              <a:t>Assuming that</a:t>
            </a:r>
            <a:r>
              <a:rPr lang="ru-RU" sz="1600" b="1"/>
              <a:t> </a:t>
            </a:r>
            <a:r>
              <a:rPr lang="el-GR" sz="1600" b="1"/>
              <a:t>ε</a:t>
            </a:r>
            <a:r>
              <a:rPr lang="en-US" sz="1600" b="1"/>
              <a:t>=0.85</a:t>
            </a:r>
            <a:r>
              <a:rPr lang="ru-RU" sz="1600" b="1"/>
              <a:t>-0.9 →</a:t>
            </a:r>
            <a:r>
              <a:rPr lang="en-US" sz="1600" b="1"/>
              <a:t>Tmelt= 3</a:t>
            </a:r>
            <a:r>
              <a:rPr lang="ru-RU" sz="1600" b="1"/>
              <a:t>160</a:t>
            </a:r>
            <a:r>
              <a:rPr lang="en-US" sz="1600" b="1"/>
              <a:t> ± </a:t>
            </a:r>
            <a:r>
              <a:rPr lang="ru-RU" sz="1600" b="1"/>
              <a:t>3</a:t>
            </a:r>
            <a:r>
              <a:rPr lang="en-US" sz="1600" b="1"/>
              <a:t>0K</a:t>
            </a:r>
            <a:endParaRPr lang="ru-RU" sz="1600" b="1"/>
          </a:p>
          <a:p>
            <a:pPr algn="l" defTabSz="979488">
              <a:buFontTx/>
              <a:buChar char="•"/>
            </a:pPr>
            <a:r>
              <a:rPr lang="en-US" sz="1600" b="1"/>
              <a:t>It is planned to make direct measurements</a:t>
            </a:r>
            <a:r>
              <a:rPr lang="ru-RU" sz="1600" b="1"/>
              <a:t> </a:t>
            </a:r>
            <a:r>
              <a:rPr lang="en-US" sz="1600" b="1"/>
              <a:t>of </a:t>
            </a:r>
            <a:r>
              <a:rPr lang="el-GR" sz="1600" b="1"/>
              <a:t>ε</a:t>
            </a:r>
            <a:r>
              <a:rPr lang="ru-RU" sz="1600" b="1"/>
              <a:t> </a:t>
            </a:r>
            <a:r>
              <a:rPr lang="en-US" sz="1600" b="1"/>
              <a:t>at the M.P. of CaO.</a:t>
            </a:r>
            <a:endParaRPr lang="ru-RU" sz="1600" b="1"/>
          </a:p>
          <a:p>
            <a:pPr algn="l" defTabSz="979488"/>
            <a:endParaRPr lang="ru-RU" sz="1600" b="1"/>
          </a:p>
        </p:txBody>
      </p:sp>
      <p:pic>
        <p:nvPicPr>
          <p:cNvPr id="29702" name="Picture 6"/>
          <p:cNvPicPr>
            <a:picLocks noChangeAspect="1" noChangeArrowheads="1"/>
          </p:cNvPicPr>
          <p:nvPr/>
        </p:nvPicPr>
        <p:blipFill>
          <a:blip r:embed="rId4">
            <a:lum bright="-6000" contrast="38000"/>
            <a:extLst>
              <a:ext uri="{28A0092B-C50C-407E-A947-70E740481C1C}">
                <a14:useLocalDpi xmlns:a14="http://schemas.microsoft.com/office/drawing/2010/main" val="0"/>
              </a:ext>
            </a:extLst>
          </a:blip>
          <a:srcRect/>
          <a:stretch>
            <a:fillRect/>
          </a:stretch>
        </p:blipFill>
        <p:spPr bwMode="auto">
          <a:xfrm>
            <a:off x="5238750" y="1749425"/>
            <a:ext cx="4425950"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3" name="Oval 7"/>
          <p:cNvSpPr>
            <a:spLocks noChangeArrowheads="1"/>
          </p:cNvSpPr>
          <p:nvPr/>
        </p:nvSpPr>
        <p:spPr bwMode="auto">
          <a:xfrm>
            <a:off x="7886700" y="2757488"/>
            <a:ext cx="593725" cy="349250"/>
          </a:xfrm>
          <a:prstGeom prst="ellipse">
            <a:avLst/>
          </a:prstGeom>
          <a:noFill/>
          <a:ln w="25400" algn="ctr">
            <a:solidFill>
              <a:schemeClr val="accent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29704" name="Text Box 8"/>
          <p:cNvSpPr txBox="1">
            <a:spLocks noChangeArrowheads="1"/>
          </p:cNvSpPr>
          <p:nvPr/>
        </p:nvSpPr>
        <p:spPr bwMode="auto">
          <a:xfrm>
            <a:off x="7904163" y="2397125"/>
            <a:ext cx="236537"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type="none" w="sm" len="sm"/>
                <a:tailEnd type="none" w="sm" len="sm"/>
              </a14:hiddenLine>
            </a:ext>
          </a:extLst>
        </p:spPr>
        <p:txBody>
          <a:bodyPr lIns="97969" tIns="48984" rIns="97969" bIns="48984">
            <a:spAutoFit/>
          </a:bodyPr>
          <a:lstStyle>
            <a:lvl1pPr defTabSz="979488">
              <a:defRPr sz="2400">
                <a:solidFill>
                  <a:srgbClr val="000066"/>
                </a:solidFill>
                <a:latin typeface="Arial" charset="0"/>
              </a:defRPr>
            </a:lvl1pPr>
            <a:lvl2pPr marL="742950" indent="-285750" defTabSz="979488">
              <a:defRPr sz="2400">
                <a:solidFill>
                  <a:srgbClr val="000066"/>
                </a:solidFill>
                <a:latin typeface="Arial" charset="0"/>
              </a:defRPr>
            </a:lvl2pPr>
            <a:lvl3pPr marL="1143000" indent="-228600" defTabSz="979488">
              <a:defRPr sz="2400">
                <a:solidFill>
                  <a:srgbClr val="000066"/>
                </a:solidFill>
                <a:latin typeface="Arial" charset="0"/>
              </a:defRPr>
            </a:lvl3pPr>
            <a:lvl4pPr marL="1600200" indent="-228600" defTabSz="979488">
              <a:defRPr sz="2400">
                <a:solidFill>
                  <a:srgbClr val="000066"/>
                </a:solidFill>
                <a:latin typeface="Arial" charset="0"/>
              </a:defRPr>
            </a:lvl4pPr>
            <a:lvl5pPr marL="2057400" indent="-228600" defTabSz="979488">
              <a:defRPr sz="2400">
                <a:solidFill>
                  <a:srgbClr val="000066"/>
                </a:solidFill>
                <a:latin typeface="Arial" charset="0"/>
              </a:defRPr>
            </a:lvl5pPr>
            <a:lvl6pPr marL="2514600" indent="-228600" algn="ctr" defTabSz="979488" eaLnBrk="0" fontAlgn="base" hangingPunct="0">
              <a:spcBef>
                <a:spcPct val="0"/>
              </a:spcBef>
              <a:spcAft>
                <a:spcPct val="0"/>
              </a:spcAft>
              <a:defRPr sz="2400">
                <a:solidFill>
                  <a:srgbClr val="000066"/>
                </a:solidFill>
                <a:latin typeface="Arial" charset="0"/>
              </a:defRPr>
            </a:lvl6pPr>
            <a:lvl7pPr marL="2971800" indent="-228600" algn="ctr" defTabSz="979488" eaLnBrk="0" fontAlgn="base" hangingPunct="0">
              <a:spcBef>
                <a:spcPct val="0"/>
              </a:spcBef>
              <a:spcAft>
                <a:spcPct val="0"/>
              </a:spcAft>
              <a:defRPr sz="2400">
                <a:solidFill>
                  <a:srgbClr val="000066"/>
                </a:solidFill>
                <a:latin typeface="Arial" charset="0"/>
              </a:defRPr>
            </a:lvl7pPr>
            <a:lvl8pPr marL="3429000" indent="-228600" algn="ctr" defTabSz="979488" eaLnBrk="0" fontAlgn="base" hangingPunct="0">
              <a:spcBef>
                <a:spcPct val="0"/>
              </a:spcBef>
              <a:spcAft>
                <a:spcPct val="0"/>
              </a:spcAft>
              <a:defRPr sz="2400">
                <a:solidFill>
                  <a:srgbClr val="000066"/>
                </a:solidFill>
                <a:latin typeface="Arial" charset="0"/>
              </a:defRPr>
            </a:lvl8pPr>
            <a:lvl9pPr marL="3886200" indent="-228600" algn="ctr" defTabSz="979488" eaLnBrk="0" fontAlgn="base" hangingPunct="0">
              <a:spcBef>
                <a:spcPct val="0"/>
              </a:spcBef>
              <a:spcAft>
                <a:spcPct val="0"/>
              </a:spcAft>
              <a:defRPr sz="2400">
                <a:solidFill>
                  <a:srgbClr val="000066"/>
                </a:solidFill>
                <a:latin typeface="Arial" charset="0"/>
              </a:defRPr>
            </a:lvl9pPr>
          </a:lstStyle>
          <a:p>
            <a:pPr algn="l">
              <a:spcBef>
                <a:spcPct val="50000"/>
              </a:spcBef>
            </a:pPr>
            <a:r>
              <a:rPr lang="en-US" sz="1500" b="1">
                <a:solidFill>
                  <a:schemeClr val="accent2"/>
                </a:solidFill>
                <a:cs typeface="Arial" charset="0"/>
              </a:rPr>
              <a:t>?</a:t>
            </a:r>
          </a:p>
        </p:txBody>
      </p:sp>
      <p:sp>
        <p:nvSpPr>
          <p:cNvPr id="847881" name="Line 9"/>
          <p:cNvSpPr>
            <a:spLocks noChangeShapeType="1"/>
          </p:cNvSpPr>
          <p:nvPr/>
        </p:nvSpPr>
        <p:spPr bwMode="auto">
          <a:xfrm flipV="1">
            <a:off x="9631363" y="1965325"/>
            <a:ext cx="0" cy="28733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29706" name="Rectangle 10"/>
          <p:cNvSpPr>
            <a:spLocks noChangeArrowheads="1"/>
          </p:cNvSpPr>
          <p:nvPr/>
        </p:nvSpPr>
        <p:spPr bwMode="auto">
          <a:xfrm>
            <a:off x="5764213" y="1317625"/>
            <a:ext cx="36337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p>
            <a:r>
              <a:rPr lang="en-US" sz="1800"/>
              <a:t>Test results on UO</a:t>
            </a:r>
            <a:r>
              <a:rPr lang="en-US" sz="1800" baseline="-25000"/>
              <a:t>2</a:t>
            </a:r>
            <a:r>
              <a:rPr lang="en-US" sz="1800"/>
              <a:t> - CaO</a:t>
            </a:r>
            <a:r>
              <a:rPr lang="ru-RU" sz="1800"/>
              <a:t> </a:t>
            </a:r>
            <a:r>
              <a:rPr lang="en-US" sz="1800"/>
              <a:t>system</a:t>
            </a:r>
            <a:endParaRPr lang="ru-RU" sz="1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repeatCount="indefinite" fill="hold" grpId="0" nodeType="clickEffect">
                                  <p:stCondLst>
                                    <p:cond delay="0"/>
                                  </p:stCondLst>
                                  <p:endCondLst>
                                    <p:cond evt="onNext" delay="0">
                                      <p:tgtEl>
                                        <p:sldTgt/>
                                      </p:tgtEl>
                                    </p:cond>
                                  </p:endCondLst>
                                  <p:childTnLst>
                                    <p:animClr clrSpc="hsl" dir="cw">
                                      <p:cBhvr override="childStyle">
                                        <p:cTn id="6" dur="1000" fill="hold"/>
                                        <p:tgtEl>
                                          <p:spTgt spid="847881"/>
                                        </p:tgtEl>
                                        <p:attrNameLst>
                                          <p:attrName>style.color</p:attrName>
                                        </p:attrNameLst>
                                      </p:cBhvr>
                                      <p:by>
                                        <p:hsl h="0" s="-12549" l="-25098"/>
                                      </p:by>
                                    </p:animClr>
                                    <p:animClr clrSpc="hsl" dir="cw">
                                      <p:cBhvr>
                                        <p:cTn id="7" dur="1000" fill="hold"/>
                                        <p:tgtEl>
                                          <p:spTgt spid="847881"/>
                                        </p:tgtEl>
                                        <p:attrNameLst>
                                          <p:attrName>fillcolor</p:attrName>
                                        </p:attrNameLst>
                                      </p:cBhvr>
                                      <p:by>
                                        <p:hsl h="0" s="-12549" l="-25098"/>
                                      </p:by>
                                    </p:animClr>
                                    <p:animClr clrSpc="hsl" dir="cw">
                                      <p:cBhvr>
                                        <p:cTn id="8" dur="1000" fill="hold"/>
                                        <p:tgtEl>
                                          <p:spTgt spid="847881"/>
                                        </p:tgtEl>
                                        <p:attrNameLst>
                                          <p:attrName>stroke.color</p:attrName>
                                        </p:attrNameLst>
                                      </p:cBhvr>
                                      <p:by>
                                        <p:hsl h="0" s="-12549" l="-25098"/>
                                      </p:by>
                                    </p:animClr>
                                    <p:set>
                                      <p:cBhvr>
                                        <p:cTn id="9" dur="1000" fill="hold"/>
                                        <p:tgtEl>
                                          <p:spTgt spid="84788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788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4"/>
          <p:cNvSpPr txBox="1">
            <a:spLocks noChangeArrowheads="1"/>
          </p:cNvSpPr>
          <p:nvPr/>
        </p:nvSpPr>
        <p:spPr bwMode="auto">
          <a:xfrm>
            <a:off x="3613150" y="500063"/>
            <a:ext cx="26146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r>
              <a:rPr lang="en-US"/>
              <a:t>ZrO</a:t>
            </a:r>
            <a:r>
              <a:rPr lang="en-US" baseline="-25000"/>
              <a:t>2</a:t>
            </a:r>
            <a:r>
              <a:rPr lang="en-US"/>
              <a:t>-FeO System</a:t>
            </a:r>
            <a:endParaRPr lang="ru-RU"/>
          </a:p>
        </p:txBody>
      </p:sp>
      <p:sp>
        <p:nvSpPr>
          <p:cNvPr id="30723" name="Text Box 5"/>
          <p:cNvSpPr txBox="1">
            <a:spLocks noChangeArrowheads="1"/>
          </p:cNvSpPr>
          <p:nvPr/>
        </p:nvSpPr>
        <p:spPr bwMode="auto">
          <a:xfrm>
            <a:off x="271463" y="957263"/>
            <a:ext cx="9793287"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buFontTx/>
              <a:buChar char="•"/>
            </a:pPr>
            <a:r>
              <a:rPr lang="en-US" sz="1800"/>
              <a:t>Verification of the laser-heating technique on relatively well studied binary system</a:t>
            </a:r>
          </a:p>
          <a:p>
            <a:pPr algn="l">
              <a:spcBef>
                <a:spcPct val="50000"/>
              </a:spcBef>
              <a:buFontTx/>
              <a:buChar char="•"/>
            </a:pPr>
            <a:r>
              <a:rPr lang="en-US" sz="1800"/>
              <a:t> Testing of applicability of the mixed oxide samples prepared by blending followed just by pressing without any heat treatment</a:t>
            </a:r>
          </a:p>
          <a:p>
            <a:pPr algn="l">
              <a:spcBef>
                <a:spcPct val="50000"/>
              </a:spcBef>
              <a:buFontTx/>
              <a:buChar char="•"/>
            </a:pPr>
            <a:r>
              <a:rPr lang="en-US" sz="1800"/>
              <a:t> Definition of number of the laser-melting cycles for complete homogenization of initially inhomogeneous low density samples    </a:t>
            </a:r>
          </a:p>
          <a:p>
            <a:pPr>
              <a:spcBef>
                <a:spcPct val="50000"/>
              </a:spcBef>
            </a:pPr>
            <a:endParaRPr lang="ru-RU" sz="1800"/>
          </a:p>
        </p:txBody>
      </p:sp>
      <p:pic>
        <p:nvPicPr>
          <p:cNvPr id="30724"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25" y="3116263"/>
            <a:ext cx="5400675"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30725"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4075" y="3109913"/>
            <a:ext cx="5472113"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30726" name="Text Box 9"/>
          <p:cNvSpPr txBox="1">
            <a:spLocks noChangeArrowheads="1"/>
          </p:cNvSpPr>
          <p:nvPr/>
        </p:nvSpPr>
        <p:spPr bwMode="auto">
          <a:xfrm>
            <a:off x="1638300" y="2973388"/>
            <a:ext cx="6626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spcBef>
                <a:spcPct val="50000"/>
              </a:spcBef>
            </a:pPr>
            <a:r>
              <a:rPr lang="en-US" sz="2000"/>
              <a:t>Example of the thermogram</a:t>
            </a:r>
            <a:endParaRPr lang="ru-RU" sz="200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10"/>
          <p:cNvGrpSpPr>
            <a:grpSpLocks/>
          </p:cNvGrpSpPr>
          <p:nvPr/>
        </p:nvGrpSpPr>
        <p:grpSpPr bwMode="auto">
          <a:xfrm>
            <a:off x="919163" y="1173163"/>
            <a:ext cx="8064500" cy="5348287"/>
            <a:chOff x="579" y="861"/>
            <a:chExt cx="5080" cy="3369"/>
          </a:xfrm>
        </p:grpSpPr>
        <p:pic>
          <p:nvPicPr>
            <p:cNvPr id="317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 y="861"/>
              <a:ext cx="5080" cy="3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61" name="Oval 5"/>
            <p:cNvSpPr>
              <a:spLocks noChangeArrowheads="1"/>
            </p:cNvSpPr>
            <p:nvPr/>
          </p:nvSpPr>
          <p:spPr bwMode="auto">
            <a:xfrm>
              <a:off x="3256" y="2025"/>
              <a:ext cx="181" cy="181"/>
            </a:xfrm>
            <a:prstGeom prst="ellipse">
              <a:avLst/>
            </a:prstGeom>
            <a:noFill/>
            <a:ln w="28575" algn="ctr">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1762" name="Oval 6"/>
            <p:cNvSpPr>
              <a:spLocks noChangeArrowheads="1"/>
            </p:cNvSpPr>
            <p:nvPr/>
          </p:nvSpPr>
          <p:spPr bwMode="auto">
            <a:xfrm>
              <a:off x="2303" y="1465"/>
              <a:ext cx="181" cy="181"/>
            </a:xfrm>
            <a:prstGeom prst="ellipse">
              <a:avLst/>
            </a:prstGeom>
            <a:noFill/>
            <a:ln w="28575" algn="ctr">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1763" name="Oval 7"/>
            <p:cNvSpPr>
              <a:spLocks noChangeArrowheads="1"/>
            </p:cNvSpPr>
            <p:nvPr/>
          </p:nvSpPr>
          <p:spPr bwMode="auto">
            <a:xfrm>
              <a:off x="1441" y="1102"/>
              <a:ext cx="181" cy="181"/>
            </a:xfrm>
            <a:prstGeom prst="ellipse">
              <a:avLst/>
            </a:prstGeom>
            <a:noFill/>
            <a:ln w="28575" algn="ctr">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1764" name="Oval 8"/>
            <p:cNvSpPr>
              <a:spLocks noChangeArrowheads="1"/>
            </p:cNvSpPr>
            <p:nvPr/>
          </p:nvSpPr>
          <p:spPr bwMode="auto">
            <a:xfrm>
              <a:off x="3256" y="3053"/>
              <a:ext cx="181" cy="181"/>
            </a:xfrm>
            <a:prstGeom prst="ellipse">
              <a:avLst/>
            </a:prstGeom>
            <a:noFill/>
            <a:ln w="28575" algn="ctr">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1765" name="Oval 9"/>
            <p:cNvSpPr>
              <a:spLocks noChangeArrowheads="1"/>
            </p:cNvSpPr>
            <p:nvPr/>
          </p:nvSpPr>
          <p:spPr bwMode="auto">
            <a:xfrm>
              <a:off x="1441" y="1102"/>
              <a:ext cx="181" cy="181"/>
            </a:xfrm>
            <a:prstGeom prst="ellipse">
              <a:avLst/>
            </a:prstGeom>
            <a:noFill/>
            <a:ln w="28575" algn="ctr">
              <a:solidFill>
                <a:srgbClr val="CC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31747" name="Oval 11"/>
          <p:cNvSpPr>
            <a:spLocks noChangeArrowheads="1"/>
          </p:cNvSpPr>
          <p:nvPr/>
        </p:nvSpPr>
        <p:spPr bwMode="auto">
          <a:xfrm>
            <a:off x="990600" y="6573838"/>
            <a:ext cx="287338" cy="287337"/>
          </a:xfrm>
          <a:prstGeom prst="ellipse">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1748" name="Text Box 13"/>
          <p:cNvSpPr txBox="1">
            <a:spLocks noChangeArrowheads="1"/>
          </p:cNvSpPr>
          <p:nvPr/>
        </p:nvSpPr>
        <p:spPr bwMode="auto">
          <a:xfrm>
            <a:off x="1687513" y="65008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endParaRPr lang="ru-RU" sz="1800"/>
          </a:p>
        </p:txBody>
      </p:sp>
      <p:sp>
        <p:nvSpPr>
          <p:cNvPr id="31749" name="Text Box 15"/>
          <p:cNvSpPr txBox="1">
            <a:spLocks noChangeArrowheads="1"/>
          </p:cNvSpPr>
          <p:nvPr/>
        </p:nvSpPr>
        <p:spPr bwMode="auto">
          <a:xfrm>
            <a:off x="1347788" y="6500813"/>
            <a:ext cx="316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r>
              <a:rPr lang="en-US" sz="1800"/>
              <a:t>- IVTAN (2010), laser-heating</a:t>
            </a:r>
            <a:endParaRPr lang="ru-RU" sz="1800"/>
          </a:p>
        </p:txBody>
      </p:sp>
      <p:sp>
        <p:nvSpPr>
          <p:cNvPr id="31750" name="Text Box 17"/>
          <p:cNvSpPr txBox="1">
            <a:spLocks noChangeArrowheads="1"/>
          </p:cNvSpPr>
          <p:nvPr/>
        </p:nvSpPr>
        <p:spPr bwMode="auto">
          <a:xfrm>
            <a:off x="1350963" y="6500813"/>
            <a:ext cx="316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r>
              <a:rPr lang="en-US" sz="1800"/>
              <a:t>- IVTAN (2010), laser-heating</a:t>
            </a:r>
            <a:endParaRPr lang="ru-RU" sz="1800"/>
          </a:p>
        </p:txBody>
      </p:sp>
      <p:sp>
        <p:nvSpPr>
          <p:cNvPr id="31751" name="Text Box 18"/>
          <p:cNvSpPr txBox="1">
            <a:spLocks noChangeArrowheads="1"/>
          </p:cNvSpPr>
          <p:nvPr/>
        </p:nvSpPr>
        <p:spPr bwMode="auto">
          <a:xfrm>
            <a:off x="1782763" y="741363"/>
            <a:ext cx="61928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spcBef>
                <a:spcPct val="50000"/>
              </a:spcBef>
            </a:pPr>
            <a:endParaRPr lang="ru-RU" sz="1800"/>
          </a:p>
        </p:txBody>
      </p:sp>
      <p:sp>
        <p:nvSpPr>
          <p:cNvPr id="31752" name="Text Box 19"/>
          <p:cNvSpPr txBox="1">
            <a:spLocks noChangeArrowheads="1"/>
          </p:cNvSpPr>
          <p:nvPr/>
        </p:nvSpPr>
        <p:spPr bwMode="auto">
          <a:xfrm>
            <a:off x="2035175" y="500063"/>
            <a:ext cx="5802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r>
              <a:rPr lang="en-US"/>
              <a:t>ZrO</a:t>
            </a:r>
            <a:r>
              <a:rPr lang="en-US" baseline="-25000"/>
              <a:t>2</a:t>
            </a:r>
            <a:r>
              <a:rPr lang="en-US"/>
              <a:t>-FeO System: Laser-Heating Results</a:t>
            </a:r>
            <a:endParaRPr lang="ru-RU"/>
          </a:p>
        </p:txBody>
      </p:sp>
      <p:sp>
        <p:nvSpPr>
          <p:cNvPr id="31753" name="Rectangle 20"/>
          <p:cNvSpPr>
            <a:spLocks noChangeArrowheads="1"/>
          </p:cNvSpPr>
          <p:nvPr/>
        </p:nvSpPr>
        <p:spPr bwMode="auto">
          <a:xfrm>
            <a:off x="6391275" y="3692525"/>
            <a:ext cx="144463" cy="144463"/>
          </a:xfrm>
          <a:prstGeom prst="rect">
            <a:avLst/>
          </a:prstGeom>
          <a:noFill/>
          <a:ln w="28575"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solidFill>
                <a:schemeClr val="accent2"/>
              </a:solidFill>
            </a:endParaRPr>
          </a:p>
        </p:txBody>
      </p:sp>
      <p:sp>
        <p:nvSpPr>
          <p:cNvPr id="31754" name="Rectangle 22"/>
          <p:cNvSpPr>
            <a:spLocks noChangeArrowheads="1"/>
          </p:cNvSpPr>
          <p:nvPr/>
        </p:nvSpPr>
        <p:spPr bwMode="auto">
          <a:xfrm>
            <a:off x="7254875" y="4700588"/>
            <a:ext cx="144463" cy="144462"/>
          </a:xfrm>
          <a:prstGeom prst="rect">
            <a:avLst/>
          </a:prstGeom>
          <a:noFill/>
          <a:ln w="28575" algn="ctr">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1755" name="Rectangle 23"/>
          <p:cNvSpPr>
            <a:spLocks noChangeArrowheads="1"/>
          </p:cNvSpPr>
          <p:nvPr/>
        </p:nvSpPr>
        <p:spPr bwMode="auto">
          <a:xfrm>
            <a:off x="6391275" y="4700588"/>
            <a:ext cx="144463" cy="144462"/>
          </a:xfrm>
          <a:prstGeom prst="rect">
            <a:avLst/>
          </a:prstGeom>
          <a:noFill/>
          <a:ln w="28575" algn="ctr">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1756" name="Rectangle 25"/>
          <p:cNvSpPr>
            <a:spLocks noChangeArrowheads="1"/>
          </p:cNvSpPr>
          <p:nvPr/>
        </p:nvSpPr>
        <p:spPr bwMode="auto">
          <a:xfrm>
            <a:off x="5383213" y="6645275"/>
            <a:ext cx="144462" cy="144463"/>
          </a:xfrm>
          <a:prstGeom prst="rect">
            <a:avLst/>
          </a:prstGeom>
          <a:noFill/>
          <a:ln w="28575" algn="ctr">
            <a:solidFill>
              <a:srgbClr val="00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1757" name="Text Box 26"/>
          <p:cNvSpPr txBox="1">
            <a:spLocks noChangeArrowheads="1"/>
          </p:cNvSpPr>
          <p:nvPr/>
        </p:nvSpPr>
        <p:spPr bwMode="auto">
          <a:xfrm>
            <a:off x="5599113" y="6500813"/>
            <a:ext cx="1466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r>
              <a:rPr lang="en-US" sz="1800"/>
              <a:t>-March 2011</a:t>
            </a:r>
            <a:endParaRPr lang="ru-RU" sz="1800"/>
          </a:p>
        </p:txBody>
      </p:sp>
      <p:sp>
        <p:nvSpPr>
          <p:cNvPr id="31758" name="Freeform 28"/>
          <p:cNvSpPr>
            <a:spLocks/>
          </p:cNvSpPr>
          <p:nvPr/>
        </p:nvSpPr>
        <p:spPr bwMode="auto">
          <a:xfrm>
            <a:off x="3367088" y="2108200"/>
            <a:ext cx="4089400" cy="2811463"/>
          </a:xfrm>
          <a:custGeom>
            <a:avLst/>
            <a:gdLst>
              <a:gd name="T0" fmla="*/ 1161598032 w 13614"/>
              <a:gd name="T1" fmla="*/ 490286807 h 14925"/>
              <a:gd name="T2" fmla="*/ 1189656703 w 13614"/>
              <a:gd name="T3" fmla="*/ 501884160 h 14925"/>
              <a:gd name="T4" fmla="*/ 930090118 w 13614"/>
              <a:gd name="T5" fmla="*/ 325545573 h 14925"/>
              <a:gd name="T6" fmla="*/ 475916780 w 13614"/>
              <a:gd name="T7" fmla="*/ 135623291 h 14925"/>
              <a:gd name="T8" fmla="*/ 0 w 13614"/>
              <a:gd name="T9" fmla="*/ 0 h 14925"/>
              <a:gd name="T10" fmla="*/ 0 60000 65536"/>
              <a:gd name="T11" fmla="*/ 0 60000 65536"/>
              <a:gd name="T12" fmla="*/ 0 60000 65536"/>
              <a:gd name="T13" fmla="*/ 0 60000 65536"/>
              <a:gd name="T14" fmla="*/ 0 60000 65536"/>
              <a:gd name="T15" fmla="*/ 0 w 13614"/>
              <a:gd name="T16" fmla="*/ 0 h 14925"/>
              <a:gd name="T17" fmla="*/ 13614 w 13614"/>
              <a:gd name="T18" fmla="*/ 14925 h 14925"/>
            </a:gdLst>
            <a:ahLst/>
            <a:cxnLst>
              <a:cxn ang="T10">
                <a:pos x="T0" y="T1"/>
              </a:cxn>
              <a:cxn ang="T11">
                <a:pos x="T2" y="T3"/>
              </a:cxn>
              <a:cxn ang="T12">
                <a:pos x="T4" y="T5"/>
              </a:cxn>
              <a:cxn ang="T13">
                <a:pos x="T6" y="T7"/>
              </a:cxn>
              <a:cxn ang="T14">
                <a:pos x="T8" y="T9"/>
              </a:cxn>
            </a:cxnLst>
            <a:rect l="T15" t="T16" r="T17" b="T18"/>
            <a:pathLst>
              <a:path w="13614" h="14925">
                <a:moveTo>
                  <a:pt x="12875" y="13824"/>
                </a:moveTo>
                <a:cubicBezTo>
                  <a:pt x="12856" y="13792"/>
                  <a:pt x="13614" y="14925"/>
                  <a:pt x="13186" y="14151"/>
                </a:cubicBezTo>
                <a:cubicBezTo>
                  <a:pt x="12758" y="13377"/>
                  <a:pt x="11357" y="10558"/>
                  <a:pt x="10309" y="9179"/>
                </a:cubicBezTo>
                <a:cubicBezTo>
                  <a:pt x="9242" y="7895"/>
                  <a:pt x="6993" y="5354"/>
                  <a:pt x="5275" y="3824"/>
                </a:cubicBezTo>
                <a:cubicBezTo>
                  <a:pt x="3557" y="2294"/>
                  <a:pt x="732" y="677"/>
                  <a:pt x="0" y="0"/>
                </a:cubicBezTo>
              </a:path>
            </a:pathLst>
          </a:custGeom>
          <a:noFill/>
          <a:ln w="22225" cap="flat" cmpd="sng">
            <a:solidFill>
              <a:schemeClr val="accent2"/>
            </a:solidFill>
            <a:prstDash val="sysDot"/>
            <a:round/>
            <a:headEnd type="none" w="med" len="med"/>
            <a:tailEnd type="stealth" w="lg" len="lg"/>
          </a:ln>
          <a:extLst>
            <a:ext uri="{909E8E84-426E-40DD-AFC4-6F175D3DCCD1}">
              <a14:hiddenFill xmlns:a14="http://schemas.microsoft.com/office/drawing/2010/main">
                <a:solidFill>
                  <a:srgbClr val="FFFFFF"/>
                </a:solidFill>
              </a14:hiddenFill>
            </a:ext>
          </a:extLst>
        </p:spPr>
        <p:txBody>
          <a:bodyPr wrap="none"/>
          <a:lstStyle/>
          <a:p>
            <a:endParaRPr lang="de-DE"/>
          </a:p>
        </p:txBody>
      </p:sp>
      <p:sp>
        <p:nvSpPr>
          <p:cNvPr id="31759" name="Text Box 29"/>
          <p:cNvSpPr txBox="1">
            <a:spLocks noChangeArrowheads="1"/>
          </p:cNvSpPr>
          <p:nvPr/>
        </p:nvSpPr>
        <p:spPr bwMode="auto">
          <a:xfrm>
            <a:off x="3006725" y="1868488"/>
            <a:ext cx="354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r>
              <a:rPr lang="en-US"/>
              <a:t>?</a:t>
            </a:r>
            <a:endParaRPr lang="ru-RU"/>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27000" y="452438"/>
            <a:ext cx="97758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spcBef>
                <a:spcPct val="50000"/>
              </a:spcBef>
            </a:pPr>
            <a:r>
              <a:rPr lang="en-US" sz="2000"/>
              <a:t>High-Temperature Thermopysical Laboratory Today</a:t>
            </a:r>
            <a:endParaRPr lang="ru-RU" sz="2000"/>
          </a:p>
        </p:txBody>
      </p:sp>
      <p:pic>
        <p:nvPicPr>
          <p:cNvPr id="850947" name="Picture 3" descr="New CLASH setu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438" y="957263"/>
            <a:ext cx="653415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948" name="Picture 4" descr="New HP setu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363" y="1173163"/>
            <a:ext cx="653415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949" name="Picture 5" descr="MicroFuel Set-u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700" y="1460500"/>
            <a:ext cx="653415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950" name="Picture 6" descr="New TO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3350" y="1841500"/>
            <a:ext cx="35877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951" name="Picture 7" descr="Chamber TO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3575" y="2684463"/>
            <a:ext cx="3960813" cy="263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850947"/>
                                        </p:tgtEl>
                                        <p:attrNameLst>
                                          <p:attrName>style.visibility</p:attrName>
                                        </p:attrNameLst>
                                      </p:cBhvr>
                                      <p:to>
                                        <p:strVal val="visible"/>
                                      </p:to>
                                    </p:set>
                                    <p:anim calcmode="lin" valueType="num">
                                      <p:cBhvr additive="base">
                                        <p:cTn id="7" dur="500" fill="hold"/>
                                        <p:tgtEl>
                                          <p:spTgt spid="850947"/>
                                        </p:tgtEl>
                                        <p:attrNameLst>
                                          <p:attrName>ppt_x</p:attrName>
                                        </p:attrNameLst>
                                      </p:cBhvr>
                                      <p:tavLst>
                                        <p:tav tm="0">
                                          <p:val>
                                            <p:strVal val="0-#ppt_w/2"/>
                                          </p:val>
                                        </p:tav>
                                        <p:tav tm="100000">
                                          <p:val>
                                            <p:strVal val="#ppt_x"/>
                                          </p:val>
                                        </p:tav>
                                      </p:tavLst>
                                    </p:anim>
                                    <p:anim calcmode="lin" valueType="num">
                                      <p:cBhvr additive="base">
                                        <p:cTn id="8" dur="500" fill="hold"/>
                                        <p:tgtEl>
                                          <p:spTgt spid="850947"/>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nodeType="clickEffect">
                                  <p:stCondLst>
                                    <p:cond delay="0"/>
                                  </p:stCondLst>
                                  <p:childTnLst>
                                    <p:set>
                                      <p:cBhvr>
                                        <p:cTn id="12" dur="1" fill="hold">
                                          <p:stCondLst>
                                            <p:cond delay="0"/>
                                          </p:stCondLst>
                                        </p:cTn>
                                        <p:tgtEl>
                                          <p:spTgt spid="850948"/>
                                        </p:tgtEl>
                                        <p:attrNameLst>
                                          <p:attrName>style.visibility</p:attrName>
                                        </p:attrNameLst>
                                      </p:cBhvr>
                                      <p:to>
                                        <p:strVal val="visible"/>
                                      </p:to>
                                    </p:set>
                                    <p:anim calcmode="lin" valueType="num">
                                      <p:cBhvr additive="base">
                                        <p:cTn id="13" dur="500" fill="hold"/>
                                        <p:tgtEl>
                                          <p:spTgt spid="850948"/>
                                        </p:tgtEl>
                                        <p:attrNameLst>
                                          <p:attrName>ppt_x</p:attrName>
                                        </p:attrNameLst>
                                      </p:cBhvr>
                                      <p:tavLst>
                                        <p:tav tm="0">
                                          <p:val>
                                            <p:strVal val="0-#ppt_w/2"/>
                                          </p:val>
                                        </p:tav>
                                        <p:tav tm="100000">
                                          <p:val>
                                            <p:strVal val="#ppt_x"/>
                                          </p:val>
                                        </p:tav>
                                      </p:tavLst>
                                    </p:anim>
                                    <p:anim calcmode="lin" valueType="num">
                                      <p:cBhvr additive="base">
                                        <p:cTn id="14" dur="500" fill="hold"/>
                                        <p:tgtEl>
                                          <p:spTgt spid="850948"/>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nodeType="clickEffect">
                                  <p:stCondLst>
                                    <p:cond delay="0"/>
                                  </p:stCondLst>
                                  <p:childTnLst>
                                    <p:set>
                                      <p:cBhvr>
                                        <p:cTn id="18" dur="1" fill="hold">
                                          <p:stCondLst>
                                            <p:cond delay="0"/>
                                          </p:stCondLst>
                                        </p:cTn>
                                        <p:tgtEl>
                                          <p:spTgt spid="850949"/>
                                        </p:tgtEl>
                                        <p:attrNameLst>
                                          <p:attrName>style.visibility</p:attrName>
                                        </p:attrNameLst>
                                      </p:cBhvr>
                                      <p:to>
                                        <p:strVal val="visible"/>
                                      </p:to>
                                    </p:set>
                                    <p:anim calcmode="lin" valueType="num">
                                      <p:cBhvr additive="base">
                                        <p:cTn id="19" dur="500" fill="hold"/>
                                        <p:tgtEl>
                                          <p:spTgt spid="850949"/>
                                        </p:tgtEl>
                                        <p:attrNameLst>
                                          <p:attrName>ppt_x</p:attrName>
                                        </p:attrNameLst>
                                      </p:cBhvr>
                                      <p:tavLst>
                                        <p:tav tm="0">
                                          <p:val>
                                            <p:strVal val="0-#ppt_w/2"/>
                                          </p:val>
                                        </p:tav>
                                        <p:tav tm="100000">
                                          <p:val>
                                            <p:strVal val="#ppt_x"/>
                                          </p:val>
                                        </p:tav>
                                      </p:tavLst>
                                    </p:anim>
                                    <p:anim calcmode="lin" valueType="num">
                                      <p:cBhvr additive="base">
                                        <p:cTn id="20" dur="500" fill="hold"/>
                                        <p:tgtEl>
                                          <p:spTgt spid="850949"/>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nodeType="clickEffect">
                                  <p:stCondLst>
                                    <p:cond delay="0"/>
                                  </p:stCondLst>
                                  <p:childTnLst>
                                    <p:set>
                                      <p:cBhvr>
                                        <p:cTn id="24" dur="1" fill="hold">
                                          <p:stCondLst>
                                            <p:cond delay="0"/>
                                          </p:stCondLst>
                                        </p:cTn>
                                        <p:tgtEl>
                                          <p:spTgt spid="850950"/>
                                        </p:tgtEl>
                                        <p:attrNameLst>
                                          <p:attrName>style.visibility</p:attrName>
                                        </p:attrNameLst>
                                      </p:cBhvr>
                                      <p:to>
                                        <p:strVal val="visible"/>
                                      </p:to>
                                    </p:set>
                                    <p:anim calcmode="lin" valueType="num">
                                      <p:cBhvr additive="base">
                                        <p:cTn id="25" dur="500" fill="hold"/>
                                        <p:tgtEl>
                                          <p:spTgt spid="850950"/>
                                        </p:tgtEl>
                                        <p:attrNameLst>
                                          <p:attrName>ppt_x</p:attrName>
                                        </p:attrNameLst>
                                      </p:cBhvr>
                                      <p:tavLst>
                                        <p:tav tm="0">
                                          <p:val>
                                            <p:strVal val="0-#ppt_w/2"/>
                                          </p:val>
                                        </p:tav>
                                        <p:tav tm="100000">
                                          <p:val>
                                            <p:strVal val="#ppt_x"/>
                                          </p:val>
                                        </p:tav>
                                      </p:tavLst>
                                    </p:anim>
                                    <p:anim calcmode="lin" valueType="num">
                                      <p:cBhvr additive="base">
                                        <p:cTn id="26" dur="500" fill="hold"/>
                                        <p:tgtEl>
                                          <p:spTgt spid="850950"/>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nodeType="clickEffect">
                                  <p:stCondLst>
                                    <p:cond delay="0"/>
                                  </p:stCondLst>
                                  <p:childTnLst>
                                    <p:set>
                                      <p:cBhvr>
                                        <p:cTn id="30" dur="1" fill="hold">
                                          <p:stCondLst>
                                            <p:cond delay="0"/>
                                          </p:stCondLst>
                                        </p:cTn>
                                        <p:tgtEl>
                                          <p:spTgt spid="850951"/>
                                        </p:tgtEl>
                                        <p:attrNameLst>
                                          <p:attrName>style.visibility</p:attrName>
                                        </p:attrNameLst>
                                      </p:cBhvr>
                                      <p:to>
                                        <p:strVal val="visible"/>
                                      </p:to>
                                    </p:set>
                                    <p:anim calcmode="lin" valueType="num">
                                      <p:cBhvr additive="base">
                                        <p:cTn id="31" dur="500" fill="hold"/>
                                        <p:tgtEl>
                                          <p:spTgt spid="850951"/>
                                        </p:tgtEl>
                                        <p:attrNameLst>
                                          <p:attrName>ppt_x</p:attrName>
                                        </p:attrNameLst>
                                      </p:cBhvr>
                                      <p:tavLst>
                                        <p:tav tm="0">
                                          <p:val>
                                            <p:strVal val="0-#ppt_w/2"/>
                                          </p:val>
                                        </p:tav>
                                        <p:tav tm="100000">
                                          <p:val>
                                            <p:strVal val="#ppt_x"/>
                                          </p:val>
                                        </p:tav>
                                      </p:tavLst>
                                    </p:anim>
                                    <p:anim calcmode="lin" valueType="num">
                                      <p:cBhvr additive="base">
                                        <p:cTn id="32" dur="500" fill="hold"/>
                                        <p:tgtEl>
                                          <p:spTgt spid="8509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5"/>
          <p:cNvSpPr txBox="1">
            <a:spLocks noChangeArrowheads="1"/>
          </p:cNvSpPr>
          <p:nvPr/>
        </p:nvSpPr>
        <p:spPr bwMode="auto">
          <a:xfrm>
            <a:off x="271463" y="1100138"/>
            <a:ext cx="9359900" cy="671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pPr>
            <a:r>
              <a:rPr lang="en-US" sz="1800"/>
              <a:t>Concerning the PRECOS project the laser-melting experiments on ZrO</a:t>
            </a:r>
            <a:r>
              <a:rPr lang="en-US" sz="1800" baseline="-18000"/>
              <a:t>2</a:t>
            </a:r>
            <a:r>
              <a:rPr lang="en-US" sz="1800"/>
              <a:t> –FeO system will have continued until the U- ZrO</a:t>
            </a:r>
            <a:r>
              <a:rPr lang="en-US" sz="1800" baseline="-25000"/>
              <a:t>2</a:t>
            </a:r>
            <a:r>
              <a:rPr lang="en-US" sz="1800"/>
              <a:t> samples are transferred to IVTAN.</a:t>
            </a:r>
            <a:r>
              <a:rPr lang="en-US" sz="2000"/>
              <a:t> </a:t>
            </a:r>
            <a:r>
              <a:rPr lang="en-US" sz="1800"/>
              <a:t>It is planned that the most of  experiments on U-Zr-O system will be performed during the agreed half-year extension period.  </a:t>
            </a:r>
          </a:p>
          <a:p>
            <a:pPr algn="l">
              <a:spcBef>
                <a:spcPct val="50000"/>
              </a:spcBef>
            </a:pPr>
            <a:r>
              <a:rPr lang="en-US" sz="1800"/>
              <a:t>Some more measurements on CaO melting point are also planned with the emphasis to improve accuracy of true temperature measurements by polychromatic pyrometry.</a:t>
            </a:r>
          </a:p>
          <a:p>
            <a:pPr algn="l">
              <a:spcBef>
                <a:spcPct val="50000"/>
              </a:spcBef>
            </a:pPr>
            <a:r>
              <a:rPr lang="en-US" sz="1800"/>
              <a:t>It is planned to significantly improve accuracy of temperature field measurements and true temperature determination by using a very high-temperature (up to 3270 K) large area blackbody irradiator to be installed in the lab by June 2011. New ultra-high-speed camera featuring low noise and high, 12 bit, dynamic range will be installed to replace the 8 bit camera currently used in the experiments.</a:t>
            </a:r>
          </a:p>
          <a:p>
            <a:pPr algn="l">
              <a:spcBef>
                <a:spcPct val="50000"/>
              </a:spcBef>
            </a:pPr>
            <a:r>
              <a:rPr lang="en-US" sz="1800"/>
              <a:t>New set-ups like TOF mass-spectrometer with both laser-induced and Knudsen Cell evaporation, high-pressure multi-kilobar set-up </a:t>
            </a:r>
            <a:r>
              <a:rPr lang="en-US" sz="1800" i="1"/>
              <a:t>etc</a:t>
            </a:r>
            <a:r>
              <a:rPr lang="en-US" sz="1800"/>
              <a:t>., are now operational in the high-temperature thermophysical laboratory of IVTAN. These apparatus open new perspectives in the comprehensive study of corium and modern nuclear fuel compositions at extremely high temperatures.</a:t>
            </a:r>
          </a:p>
          <a:p>
            <a:pPr algn="l">
              <a:spcBef>
                <a:spcPct val="50000"/>
              </a:spcBef>
            </a:pPr>
            <a:r>
              <a:rPr lang="en-US" sz="1800"/>
              <a:t>An “exploding wire” apparatus with 10 </a:t>
            </a:r>
            <a:r>
              <a:rPr lang="el-GR" sz="1800">
                <a:cs typeface="Arial" charset="0"/>
              </a:rPr>
              <a:t>μ</a:t>
            </a:r>
            <a:r>
              <a:rPr lang="en-US" sz="1800">
                <a:cs typeface="Arial" charset="0"/>
              </a:rPr>
              <a:t>s </a:t>
            </a:r>
            <a:r>
              <a:rPr lang="en-US" sz="1800"/>
              <a:t>high current density pulse heating are currently being constructed for investigation of thermodynamics of liquid uranium at extremely high temperatures and high pressures.</a:t>
            </a:r>
            <a:endParaRPr lang="el-GR" sz="1800">
              <a:cs typeface="Arial" charset="0"/>
            </a:endParaRPr>
          </a:p>
          <a:p>
            <a:pPr algn="l">
              <a:spcBef>
                <a:spcPct val="50000"/>
              </a:spcBef>
            </a:pPr>
            <a:endParaRPr lang="en-US" sz="1800"/>
          </a:p>
          <a:p>
            <a:pPr algn="l">
              <a:spcBef>
                <a:spcPct val="50000"/>
              </a:spcBef>
            </a:pPr>
            <a:endParaRPr lang="en-US" sz="1800"/>
          </a:p>
        </p:txBody>
      </p:sp>
      <p:sp>
        <p:nvSpPr>
          <p:cNvPr id="33795" name="Text Box 7"/>
          <p:cNvSpPr txBox="1">
            <a:spLocks noChangeArrowheads="1"/>
          </p:cNvSpPr>
          <p:nvPr/>
        </p:nvSpPr>
        <p:spPr bwMode="auto">
          <a:xfrm>
            <a:off x="2719388" y="571500"/>
            <a:ext cx="424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spcBef>
                <a:spcPct val="50000"/>
              </a:spcBef>
            </a:pPr>
            <a:r>
              <a:rPr lang="en-US"/>
              <a:t>Conclusion and outlook</a:t>
            </a:r>
            <a:endParaRPr lang="ru-RU"/>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WordArt 2"/>
          <p:cNvSpPr>
            <a:spLocks noChangeArrowheads="1" noChangeShapeType="1" noTextEdit="1"/>
          </p:cNvSpPr>
          <p:nvPr/>
        </p:nvSpPr>
        <p:spPr bwMode="auto">
          <a:xfrm>
            <a:off x="1495425" y="6069013"/>
            <a:ext cx="6913563" cy="800100"/>
          </a:xfrm>
          <a:prstGeom prst="rect">
            <a:avLst/>
          </a:prstGeom>
          <a:extLst>
            <a:ext uri="{91240B29-F687-4F45-9708-019B960494DF}">
              <a14:hiddenLine xmlns:a14="http://schemas.microsoft.com/office/drawing/2010/main" w="9525">
                <a:solidFill>
                  <a:srgbClr val="000000"/>
                </a:solidFill>
                <a:round/>
                <a:headEnd type="none" w="sm" len="sm"/>
                <a:tailEnd type="none" w="sm" len="sm"/>
              </a14:hiddenLine>
            </a:ext>
          </a:extLst>
        </p:spPr>
        <p:txBody>
          <a:bodyPr wrap="none" fromWordArt="1">
            <a:prstTxWarp prst="textPlain">
              <a:avLst>
                <a:gd name="adj" fmla="val 50000"/>
              </a:avLst>
            </a:prstTxWarp>
          </a:bodyPr>
          <a:lstStyle/>
          <a:p>
            <a:r>
              <a:rPr lang="en-US" sz="2800" kern="10">
                <a:solidFill>
                  <a:srgbClr val="336699"/>
                </a:solidFill>
                <a:effectLst>
                  <a:outerShdw dist="45791" dir="2021404" algn="ctr" rotWithShape="0">
                    <a:srgbClr val="B2B2B2">
                      <a:alpha val="79999"/>
                    </a:srgbClr>
                  </a:outerShdw>
                </a:effectLst>
                <a:latin typeface="Times New Roman"/>
                <a:cs typeface="Times New Roman"/>
              </a:rPr>
              <a:t>Thank you for your attention !</a:t>
            </a:r>
            <a:endParaRPr lang="de-DE" sz="2800" kern="10">
              <a:solidFill>
                <a:srgbClr val="336699"/>
              </a:solidFill>
              <a:effectLst>
                <a:outerShdw dist="45791" dir="2021404" algn="ctr" rotWithShape="0">
                  <a:srgbClr val="B2B2B2">
                    <a:alpha val="79999"/>
                  </a:srgbClr>
                </a:outerShdw>
              </a:effectLst>
              <a:latin typeface="Times New Roman"/>
              <a:cs typeface="Times New Roman"/>
            </a:endParaRPr>
          </a:p>
        </p:txBody>
      </p:sp>
      <p:pic>
        <p:nvPicPr>
          <p:cNvPr id="34819" name="Picture 3" descr="Lab person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9163" y="669925"/>
            <a:ext cx="806450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51970"/>
                                        </p:tgtEl>
                                        <p:attrNameLst>
                                          <p:attrName>style.visibility</p:attrName>
                                        </p:attrNameLst>
                                      </p:cBhvr>
                                      <p:to>
                                        <p:strVal val="visible"/>
                                      </p:to>
                                    </p:set>
                                    <p:animEffect transition="in" filter="blinds(horizontal)">
                                      <p:cBhvr>
                                        <p:cTn id="7" dur="3000"/>
                                        <p:tgtEl>
                                          <p:spTgt spid="851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197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title"/>
          </p:nvPr>
        </p:nvSpPr>
        <p:spPr bwMode="auto">
          <a:xfrm>
            <a:off x="495300" y="1011238"/>
            <a:ext cx="8912225" cy="522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smtClean="0">
                <a:solidFill>
                  <a:srgbClr val="000066"/>
                </a:solidFill>
              </a:rPr>
              <a:t>Short content of the presentation:</a:t>
            </a:r>
            <a:endParaRPr lang="ru-RU" sz="2800" smtClean="0">
              <a:solidFill>
                <a:srgbClr val="000066"/>
              </a:solidFill>
            </a:endParaRPr>
          </a:p>
        </p:txBody>
      </p:sp>
      <p:sp>
        <p:nvSpPr>
          <p:cNvPr id="21507" name="Text Box 6"/>
          <p:cNvSpPr txBox="1">
            <a:spLocks noChangeArrowheads="1"/>
          </p:cNvSpPr>
          <p:nvPr/>
        </p:nvSpPr>
        <p:spPr bwMode="auto">
          <a:xfrm>
            <a:off x="703263" y="2413000"/>
            <a:ext cx="8785225"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marL="457200" indent="-457200">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buFontTx/>
              <a:buAutoNum type="arabicPeriod"/>
            </a:pPr>
            <a:r>
              <a:rPr lang="en-US"/>
              <a:t>General presentation of the Joint Institute for High Temperatures (IVTAN);</a:t>
            </a:r>
          </a:p>
          <a:p>
            <a:pPr algn="l">
              <a:spcBef>
                <a:spcPct val="50000"/>
              </a:spcBef>
              <a:buFontTx/>
              <a:buAutoNum type="arabicPeriod"/>
            </a:pPr>
            <a:r>
              <a:rPr lang="en-US"/>
              <a:t>The place of laser-heating experiments of IVTAN in the ISTC PRECOS project: the objectives and intermediate results;</a:t>
            </a:r>
          </a:p>
          <a:p>
            <a:pPr algn="l">
              <a:spcBef>
                <a:spcPct val="50000"/>
              </a:spcBef>
              <a:buFontTx/>
              <a:buAutoNum type="arabicPeriod"/>
            </a:pPr>
            <a:r>
              <a:rPr lang="en-US"/>
              <a:t>Ongoing development of the laboratory and outlook. </a:t>
            </a:r>
            <a:r>
              <a:rPr lang="ru-RU"/>
              <a:t> </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ChangeArrowheads="1"/>
          </p:cNvSpPr>
          <p:nvPr/>
        </p:nvSpPr>
        <p:spPr bwMode="auto">
          <a:xfrm>
            <a:off x="919163" y="1244600"/>
            <a:ext cx="7993062" cy="4897438"/>
          </a:xfrm>
          <a:prstGeom prst="rect">
            <a:avLst/>
          </a:prstGeom>
          <a:solidFill>
            <a:srgbClr val="CC0000"/>
          </a:solidFill>
          <a:ln w="12700" algn="ctr">
            <a:solidFill>
              <a:srgbClr val="CC0000"/>
            </a:solidFill>
            <a:miter lim="800000"/>
            <a:headEnd/>
            <a:tailEnd/>
          </a:ln>
        </p:spPr>
        <p:txBody>
          <a:bodyPr wrap="none" anchor="ctr"/>
          <a:lstStyle/>
          <a:p>
            <a:endParaRPr lang="ru-RU" sz="1800">
              <a:solidFill>
                <a:schemeClr val="bg1"/>
              </a:solidFill>
            </a:endParaRPr>
          </a:p>
        </p:txBody>
      </p:sp>
      <p:sp>
        <p:nvSpPr>
          <p:cNvPr id="35843" name="Rectangle 2"/>
          <p:cNvSpPr>
            <a:spLocks noGrp="1" noChangeArrowheads="1"/>
          </p:cNvSpPr>
          <p:nvPr>
            <p:ph type="title"/>
          </p:nvPr>
        </p:nvSpPr>
        <p:spPr bwMode="auto">
          <a:xfrm>
            <a:off x="414338" y="2684463"/>
            <a:ext cx="8912225" cy="1206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8000" smtClean="0">
                <a:solidFill>
                  <a:srgbClr val="FFFFFF"/>
                </a:solidFill>
              </a:rPr>
              <a:t>END</a:t>
            </a:r>
            <a:endParaRPr lang="ru-RU" sz="8000" smtClean="0">
              <a:solidFill>
                <a:srgbClr val="FFFFFF"/>
              </a:solidFill>
            </a:endParaRP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71463" y="703263"/>
            <a:ext cx="9504362"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nchor="ctr">
            <a:spAutoFit/>
          </a:bodyPr>
          <a:lstStyle/>
          <a:p>
            <a:r>
              <a:rPr lang="en-US" sz="2000"/>
              <a:t>Licensing of the laboratory for performing tests with natural uranium</a:t>
            </a:r>
          </a:p>
          <a:p>
            <a:pPr algn="l"/>
            <a:endParaRPr lang="ru-RU" sz="2000"/>
          </a:p>
          <a:p>
            <a:pPr algn="l"/>
            <a:r>
              <a:rPr lang="en-US" sz="1600" i="1" u="sng"/>
              <a:t>The work done so far:</a:t>
            </a:r>
            <a:endParaRPr lang="ru-RU" sz="1600" i="1" u="sng"/>
          </a:p>
          <a:p>
            <a:pPr algn="l"/>
            <a:r>
              <a:rPr lang="en-US" sz="1600"/>
              <a:t>1) Definition of main requirements for the laboratory room (contract work is paid by IVTAN)  </a:t>
            </a:r>
            <a:endParaRPr lang="ru-RU" sz="1600"/>
          </a:p>
          <a:p>
            <a:pPr algn="l"/>
            <a:r>
              <a:rPr lang="en-US" sz="1600"/>
              <a:t>2) The preliminary choice of suitable laboratory room is done</a:t>
            </a:r>
            <a:endParaRPr lang="ru-RU" sz="1600"/>
          </a:p>
          <a:p>
            <a:pPr algn="l"/>
            <a:r>
              <a:rPr lang="en-US" sz="1600"/>
              <a:t>3) The specification requirements for the special laboratory are issued</a:t>
            </a:r>
            <a:endParaRPr lang="ru-RU" sz="1600"/>
          </a:p>
          <a:p>
            <a:pPr algn="l"/>
            <a:r>
              <a:rPr lang="en-US" sz="1600"/>
              <a:t>4) The necessary agreement of Presidium of the Russian Academy of Sciences is received</a:t>
            </a:r>
            <a:endParaRPr lang="ru-RU" sz="1600"/>
          </a:p>
          <a:p>
            <a:pPr algn="l"/>
            <a:r>
              <a:rPr lang="en-US" sz="1600"/>
              <a:t>5) The proper choice of a room for the special laboratory is officially confirmed by an authorized company (contract work is paid by IVTAN)  </a:t>
            </a:r>
            <a:endParaRPr lang="ru-RU" sz="1600"/>
          </a:p>
          <a:p>
            <a:pPr algn="l"/>
            <a:r>
              <a:rPr lang="en-US" sz="1600"/>
              <a:t>6) Training of laboratory personnel (contract work is paid by IVTAN)  </a:t>
            </a:r>
            <a:endParaRPr lang="ru-RU" sz="1600"/>
          </a:p>
          <a:p>
            <a:pPr algn="l"/>
            <a:r>
              <a:rPr lang="en-US" sz="1600"/>
              <a:t>7) Medical examination of personnel is almost completed</a:t>
            </a:r>
            <a:endParaRPr lang="ru-RU" sz="1600"/>
          </a:p>
          <a:p>
            <a:pPr algn="l"/>
            <a:r>
              <a:rPr lang="en-US" sz="1600"/>
              <a:t>8) The project of the special laboratory is executed by an authorized company (contract work is paid by IVTAN)  </a:t>
            </a:r>
            <a:endParaRPr lang="ru-RU" sz="1600"/>
          </a:p>
          <a:p>
            <a:pPr algn="l"/>
            <a:r>
              <a:rPr lang="en-US" sz="1600"/>
              <a:t>9) Special additional maintenance work in the laboratory room according to recommendations of the licensing authorities is almost completed. The room is equipped with special power supplies, separate water supply and drain, ventilation with a special filtering. It has a metal door with two locks and alarm system, </a:t>
            </a:r>
            <a:r>
              <a:rPr lang="en-US" sz="1600" i="1"/>
              <a:t>etc</a:t>
            </a:r>
            <a:r>
              <a:rPr lang="en-US" sz="1600"/>
              <a:t>…. The separate room for storage of a radioactive waste is equipped</a:t>
            </a:r>
            <a:endParaRPr lang="ru-RU" sz="1600"/>
          </a:p>
          <a:p>
            <a:pPr algn="l"/>
            <a:r>
              <a:rPr lang="en-US" sz="1600"/>
              <a:t>10) Necessary means for the individual control of contamination are leased</a:t>
            </a:r>
            <a:endParaRPr lang="ru-RU" sz="1600"/>
          </a:p>
          <a:p>
            <a:pPr algn="l"/>
            <a:r>
              <a:rPr lang="en-US" sz="1600"/>
              <a:t>11) An authorized company having the right to perform an expertise of the project is defined</a:t>
            </a:r>
          </a:p>
          <a:p>
            <a:pPr algn="l"/>
            <a:r>
              <a:rPr lang="en-US" sz="1600"/>
              <a:t>12) An expertise of the project of the lab is concluded</a:t>
            </a:r>
            <a:endParaRPr lang="ru-RU" sz="1600"/>
          </a:p>
          <a:p>
            <a:pPr algn="l"/>
            <a:r>
              <a:rPr lang="en-US" sz="1600"/>
              <a:t>13) Decision about suitability of the laboratory to perform work with natural uranium is received</a:t>
            </a:r>
            <a:endParaRPr lang="ru-RU" sz="1600"/>
          </a:p>
          <a:p>
            <a:pPr algn="l"/>
            <a:r>
              <a:rPr lang="en-US" sz="1600"/>
              <a:t>14) Remaining set of technical documentation is obtained</a:t>
            </a:r>
          </a:p>
          <a:p>
            <a:pPr algn="l"/>
            <a:r>
              <a:rPr lang="en-US" sz="1600"/>
              <a:t>15) Certificate of compliance to the requirements for alfa-labs Hygienic service authorities </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
          <p:cNvGrpSpPr>
            <a:grpSpLocks/>
          </p:cNvGrpSpPr>
          <p:nvPr/>
        </p:nvGrpSpPr>
        <p:grpSpPr bwMode="auto">
          <a:xfrm>
            <a:off x="630238" y="1100138"/>
            <a:ext cx="8788400" cy="6019800"/>
            <a:chOff x="384" y="672"/>
            <a:chExt cx="5536" cy="3792"/>
          </a:xfrm>
        </p:grpSpPr>
        <p:grpSp>
          <p:nvGrpSpPr>
            <p:cNvPr id="37932" name="Group 3"/>
            <p:cNvGrpSpPr>
              <a:grpSpLocks/>
            </p:cNvGrpSpPr>
            <p:nvPr/>
          </p:nvGrpSpPr>
          <p:grpSpPr bwMode="auto">
            <a:xfrm>
              <a:off x="384" y="672"/>
              <a:ext cx="5536" cy="3792"/>
              <a:chOff x="384" y="672"/>
              <a:chExt cx="5536" cy="3792"/>
            </a:xfrm>
          </p:grpSpPr>
          <p:grpSp>
            <p:nvGrpSpPr>
              <p:cNvPr id="37934" name="Group 4"/>
              <p:cNvGrpSpPr>
                <a:grpSpLocks/>
              </p:cNvGrpSpPr>
              <p:nvPr/>
            </p:nvGrpSpPr>
            <p:grpSpPr bwMode="auto">
              <a:xfrm>
                <a:off x="384" y="672"/>
                <a:ext cx="5536" cy="3792"/>
                <a:chOff x="390" y="651"/>
                <a:chExt cx="5536" cy="3792"/>
              </a:xfrm>
            </p:grpSpPr>
            <p:grpSp>
              <p:nvGrpSpPr>
                <p:cNvPr id="37936" name="Group 5"/>
                <p:cNvGrpSpPr>
                  <a:grpSpLocks/>
                </p:cNvGrpSpPr>
                <p:nvPr/>
              </p:nvGrpSpPr>
              <p:grpSpPr bwMode="auto">
                <a:xfrm>
                  <a:off x="390" y="651"/>
                  <a:ext cx="5536" cy="3792"/>
                  <a:chOff x="390" y="651"/>
                  <a:chExt cx="5536" cy="3792"/>
                </a:xfrm>
              </p:grpSpPr>
              <p:pic>
                <p:nvPicPr>
                  <p:cNvPr id="37938" name="Picture 6" descr="Fig"/>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 y="651"/>
                    <a:ext cx="5536" cy="379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939" name="Rectangle 7"/>
                  <p:cNvSpPr>
                    <a:spLocks noChangeArrowheads="1"/>
                  </p:cNvSpPr>
                  <p:nvPr/>
                </p:nvSpPr>
                <p:spPr bwMode="auto">
                  <a:xfrm>
                    <a:off x="432" y="2064"/>
                    <a:ext cx="384" cy="1392"/>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it-IT"/>
                  </a:p>
                </p:txBody>
              </p:sp>
            </p:grpSp>
            <p:sp>
              <p:nvSpPr>
                <p:cNvPr id="37937" name="Rectangle 8"/>
                <p:cNvSpPr>
                  <a:spLocks noChangeArrowheads="1"/>
                </p:cNvSpPr>
                <p:nvPr/>
              </p:nvSpPr>
              <p:spPr bwMode="auto">
                <a:xfrm>
                  <a:off x="1152" y="3825"/>
                  <a:ext cx="3552" cy="543"/>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it-IT"/>
                </a:p>
              </p:txBody>
            </p:sp>
          </p:grpSp>
          <p:sp>
            <p:nvSpPr>
              <p:cNvPr id="37935" name="Rectangle 9"/>
              <p:cNvSpPr>
                <a:spLocks noChangeArrowheads="1"/>
              </p:cNvSpPr>
              <p:nvPr/>
            </p:nvSpPr>
            <p:spPr bwMode="auto">
              <a:xfrm>
                <a:off x="2928" y="1680"/>
                <a:ext cx="432" cy="24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it-IT"/>
              </a:p>
            </p:txBody>
          </p:sp>
        </p:grpSp>
        <p:sp>
          <p:nvSpPr>
            <p:cNvPr id="37933" name="Rectangle 10"/>
            <p:cNvSpPr>
              <a:spLocks noChangeArrowheads="1"/>
            </p:cNvSpPr>
            <p:nvPr/>
          </p:nvSpPr>
          <p:spPr bwMode="auto">
            <a:xfrm>
              <a:off x="3960" y="3534"/>
              <a:ext cx="102" cy="291"/>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p>
              <a:endParaRPr lang="it-IT"/>
            </a:p>
          </p:txBody>
        </p:sp>
      </p:grpSp>
      <p:sp>
        <p:nvSpPr>
          <p:cNvPr id="37891" name="Rectangle 11"/>
          <p:cNvSpPr>
            <a:spLocks noChangeArrowheads="1"/>
          </p:cNvSpPr>
          <p:nvPr/>
        </p:nvSpPr>
        <p:spPr bwMode="auto">
          <a:xfrm>
            <a:off x="6165850" y="4221163"/>
            <a:ext cx="846138" cy="2333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
        <p:nvSpPr>
          <p:cNvPr id="37892" name="Rectangle 12"/>
          <p:cNvSpPr>
            <a:spLocks noChangeArrowheads="1"/>
          </p:cNvSpPr>
          <p:nvPr/>
        </p:nvSpPr>
        <p:spPr bwMode="auto">
          <a:xfrm>
            <a:off x="812800" y="3352800"/>
            <a:ext cx="457200" cy="19812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it-IT"/>
          </a:p>
        </p:txBody>
      </p:sp>
      <p:sp>
        <p:nvSpPr>
          <p:cNvPr id="37893" name="Text Box 13"/>
          <p:cNvSpPr txBox="1">
            <a:spLocks noChangeArrowheads="1"/>
          </p:cNvSpPr>
          <p:nvPr/>
        </p:nvSpPr>
        <p:spPr bwMode="auto">
          <a:xfrm>
            <a:off x="6237288" y="4006850"/>
            <a:ext cx="750887"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pPr>
            <a:r>
              <a:rPr lang="en-GB" sz="1200" b="1">
                <a:solidFill>
                  <a:schemeClr val="tx1"/>
                </a:solidFill>
              </a:rPr>
              <a:t>UO</a:t>
            </a:r>
            <a:r>
              <a:rPr lang="en-GB" sz="1200" b="1" baseline="-25000">
                <a:solidFill>
                  <a:schemeClr val="tx1"/>
                </a:solidFill>
              </a:rPr>
              <a:t>2+x</a:t>
            </a:r>
          </a:p>
          <a:p>
            <a:pPr algn="l">
              <a:spcBef>
                <a:spcPct val="50000"/>
              </a:spcBef>
            </a:pPr>
            <a:r>
              <a:rPr lang="en-GB" sz="1200" b="1" baseline="-25000">
                <a:solidFill>
                  <a:schemeClr val="tx1"/>
                </a:solidFill>
              </a:rPr>
              <a:t>+</a:t>
            </a:r>
          </a:p>
          <a:p>
            <a:pPr algn="l">
              <a:spcBef>
                <a:spcPct val="50000"/>
              </a:spcBef>
            </a:pPr>
            <a:r>
              <a:rPr lang="en-GB" sz="1200" b="1">
                <a:solidFill>
                  <a:schemeClr val="tx1"/>
                </a:solidFill>
              </a:rPr>
              <a:t>U</a:t>
            </a:r>
            <a:r>
              <a:rPr lang="en-GB" sz="1200" b="1" baseline="-25000">
                <a:solidFill>
                  <a:schemeClr val="tx1"/>
                </a:solidFill>
              </a:rPr>
              <a:t>3</a:t>
            </a:r>
            <a:r>
              <a:rPr lang="en-GB" sz="1200" b="1">
                <a:solidFill>
                  <a:schemeClr val="tx1"/>
                </a:solidFill>
              </a:rPr>
              <a:t>O</a:t>
            </a:r>
            <a:r>
              <a:rPr lang="en-GB" sz="1200" b="1" baseline="-25000">
                <a:solidFill>
                  <a:schemeClr val="tx1"/>
                </a:solidFill>
              </a:rPr>
              <a:t>8-y</a:t>
            </a:r>
            <a:endParaRPr lang="en-GB" sz="1200" b="1">
              <a:solidFill>
                <a:schemeClr val="tx1"/>
              </a:solidFill>
            </a:endParaRPr>
          </a:p>
        </p:txBody>
      </p:sp>
      <p:sp>
        <p:nvSpPr>
          <p:cNvPr id="37894" name="Text Box 14"/>
          <p:cNvSpPr txBox="1">
            <a:spLocks noChangeArrowheads="1"/>
          </p:cNvSpPr>
          <p:nvPr/>
        </p:nvSpPr>
        <p:spPr bwMode="auto">
          <a:xfrm>
            <a:off x="6245225" y="5372100"/>
            <a:ext cx="53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pPr>
            <a:r>
              <a:rPr lang="en-GB" sz="1200" b="1">
                <a:solidFill>
                  <a:schemeClr val="tx1"/>
                </a:solidFill>
              </a:rPr>
              <a:t>U</a:t>
            </a:r>
            <a:r>
              <a:rPr lang="en-GB" sz="1200" b="1" baseline="-25000">
                <a:solidFill>
                  <a:schemeClr val="tx1"/>
                </a:solidFill>
              </a:rPr>
              <a:t>3</a:t>
            </a:r>
            <a:r>
              <a:rPr lang="en-GB" sz="1200" b="1">
                <a:solidFill>
                  <a:schemeClr val="tx1"/>
                </a:solidFill>
              </a:rPr>
              <a:t>O</a:t>
            </a:r>
            <a:r>
              <a:rPr lang="en-GB" sz="1200" b="1" baseline="-25000">
                <a:solidFill>
                  <a:schemeClr val="tx1"/>
                </a:solidFill>
              </a:rPr>
              <a:t>7</a:t>
            </a:r>
            <a:endParaRPr lang="en-GB" sz="1200" b="1">
              <a:solidFill>
                <a:schemeClr val="tx1"/>
              </a:solidFill>
            </a:endParaRPr>
          </a:p>
        </p:txBody>
      </p:sp>
      <p:sp>
        <p:nvSpPr>
          <p:cNvPr id="37895" name="Text Box 15"/>
          <p:cNvSpPr txBox="1">
            <a:spLocks noChangeArrowheads="1"/>
          </p:cNvSpPr>
          <p:nvPr/>
        </p:nvSpPr>
        <p:spPr bwMode="auto">
          <a:xfrm>
            <a:off x="6416675" y="2633663"/>
            <a:ext cx="6096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pPr>
            <a:r>
              <a:rPr lang="en-GB" sz="1200" b="1">
                <a:solidFill>
                  <a:schemeClr val="tx1"/>
                </a:solidFill>
              </a:rPr>
              <a:t>UO</a:t>
            </a:r>
            <a:r>
              <a:rPr lang="en-GB" sz="1200" b="1" baseline="-25000">
                <a:solidFill>
                  <a:schemeClr val="tx1"/>
                </a:solidFill>
              </a:rPr>
              <a:t>2+x</a:t>
            </a:r>
          </a:p>
          <a:p>
            <a:pPr algn="l">
              <a:spcBef>
                <a:spcPct val="50000"/>
              </a:spcBef>
            </a:pPr>
            <a:r>
              <a:rPr lang="en-GB" sz="1200" b="1" baseline="-25000">
                <a:solidFill>
                  <a:schemeClr val="tx1"/>
                </a:solidFill>
              </a:rPr>
              <a:t>+</a:t>
            </a:r>
          </a:p>
          <a:p>
            <a:pPr algn="l">
              <a:spcBef>
                <a:spcPct val="50000"/>
              </a:spcBef>
            </a:pPr>
            <a:r>
              <a:rPr lang="en-GB" sz="1200" b="1">
                <a:solidFill>
                  <a:schemeClr val="tx1"/>
                </a:solidFill>
              </a:rPr>
              <a:t>O</a:t>
            </a:r>
            <a:r>
              <a:rPr lang="en-GB" sz="1200" b="1" baseline="-25000">
                <a:solidFill>
                  <a:schemeClr val="tx1"/>
                </a:solidFill>
              </a:rPr>
              <a:t>2</a:t>
            </a:r>
            <a:endParaRPr lang="en-GB" sz="1200" b="1">
              <a:solidFill>
                <a:schemeClr val="tx1"/>
              </a:solidFill>
            </a:endParaRPr>
          </a:p>
        </p:txBody>
      </p:sp>
      <p:sp>
        <p:nvSpPr>
          <p:cNvPr id="37896" name="Text Box 16"/>
          <p:cNvSpPr txBox="1">
            <a:spLocks noChangeArrowheads="1"/>
          </p:cNvSpPr>
          <p:nvPr/>
        </p:nvSpPr>
        <p:spPr bwMode="auto">
          <a:xfrm>
            <a:off x="2863850" y="4862513"/>
            <a:ext cx="167640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r>
              <a:rPr lang="de-DE" sz="1400" b="1">
                <a:solidFill>
                  <a:schemeClr val="tx1"/>
                </a:solidFill>
              </a:rPr>
              <a:t>UO</a:t>
            </a:r>
            <a:r>
              <a:rPr lang="de-DE" sz="1400" b="1" baseline="-25000">
                <a:solidFill>
                  <a:schemeClr val="tx1"/>
                </a:solidFill>
              </a:rPr>
              <a:t>2+x</a:t>
            </a:r>
            <a:r>
              <a:rPr lang="de-DE" sz="1400" b="1">
                <a:solidFill>
                  <a:schemeClr val="tx1"/>
                </a:solidFill>
              </a:rPr>
              <a:t> + Solid U</a:t>
            </a:r>
          </a:p>
        </p:txBody>
      </p:sp>
      <p:sp>
        <p:nvSpPr>
          <p:cNvPr id="37897" name="Text Box 17"/>
          <p:cNvSpPr txBox="1">
            <a:spLocks noChangeArrowheads="1"/>
          </p:cNvSpPr>
          <p:nvPr/>
        </p:nvSpPr>
        <p:spPr bwMode="auto">
          <a:xfrm>
            <a:off x="2625725" y="3348038"/>
            <a:ext cx="1143000" cy="381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r>
              <a:rPr lang="de-DE" sz="1400" b="1">
                <a:solidFill>
                  <a:schemeClr val="tx1"/>
                </a:solidFill>
              </a:rPr>
              <a:t>UO</a:t>
            </a:r>
            <a:r>
              <a:rPr lang="de-DE" sz="1400" b="1" baseline="-25000">
                <a:solidFill>
                  <a:schemeClr val="tx1"/>
                </a:solidFill>
              </a:rPr>
              <a:t>2+x</a:t>
            </a:r>
            <a:r>
              <a:rPr lang="de-DE" sz="1400" b="1">
                <a:solidFill>
                  <a:schemeClr val="tx1"/>
                </a:solidFill>
              </a:rPr>
              <a:t> + L</a:t>
            </a:r>
            <a:r>
              <a:rPr lang="de-DE" sz="1400" b="1" baseline="-25000">
                <a:solidFill>
                  <a:schemeClr val="tx1"/>
                </a:solidFill>
              </a:rPr>
              <a:t>1</a:t>
            </a:r>
            <a:endParaRPr lang="de-DE" sz="1400" b="1">
              <a:solidFill>
                <a:schemeClr val="tx1"/>
              </a:solidFill>
            </a:endParaRPr>
          </a:p>
        </p:txBody>
      </p:sp>
      <p:sp>
        <p:nvSpPr>
          <p:cNvPr id="37898" name="Text Box 18"/>
          <p:cNvSpPr txBox="1">
            <a:spLocks noChangeArrowheads="1"/>
          </p:cNvSpPr>
          <p:nvPr/>
        </p:nvSpPr>
        <p:spPr bwMode="auto">
          <a:xfrm>
            <a:off x="5003800" y="3657600"/>
            <a:ext cx="914400" cy="533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r>
              <a:rPr lang="de-DE" sz="1400" b="1">
                <a:solidFill>
                  <a:schemeClr val="tx1"/>
                </a:solidFill>
              </a:rPr>
              <a:t>UO</a:t>
            </a:r>
            <a:r>
              <a:rPr lang="de-DE" sz="1400" b="1" baseline="-25000">
                <a:solidFill>
                  <a:schemeClr val="tx1"/>
                </a:solidFill>
              </a:rPr>
              <a:t>2 + x</a:t>
            </a:r>
            <a:endParaRPr lang="de-DE" sz="1400" b="1">
              <a:solidFill>
                <a:schemeClr val="tx1"/>
              </a:solidFill>
            </a:endParaRPr>
          </a:p>
        </p:txBody>
      </p:sp>
      <p:sp>
        <p:nvSpPr>
          <p:cNvPr id="37899" name="Text Box 19"/>
          <p:cNvSpPr txBox="1">
            <a:spLocks noChangeArrowheads="1"/>
          </p:cNvSpPr>
          <p:nvPr/>
        </p:nvSpPr>
        <p:spPr bwMode="auto">
          <a:xfrm>
            <a:off x="1554163" y="1169988"/>
            <a:ext cx="609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pPr>
            <a:r>
              <a:rPr lang="en-GB" sz="1400" b="1">
                <a:solidFill>
                  <a:schemeClr val="tx1"/>
                </a:solidFill>
              </a:rPr>
              <a:t>3500</a:t>
            </a:r>
          </a:p>
        </p:txBody>
      </p:sp>
      <p:sp>
        <p:nvSpPr>
          <p:cNvPr id="37900" name="Text Box 20"/>
          <p:cNvSpPr txBox="1">
            <a:spLocks noChangeArrowheads="1"/>
          </p:cNvSpPr>
          <p:nvPr/>
        </p:nvSpPr>
        <p:spPr bwMode="auto">
          <a:xfrm>
            <a:off x="6832600" y="6172200"/>
            <a:ext cx="7620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pPr>
            <a:r>
              <a:rPr lang="en-GB" sz="1300" b="1">
                <a:solidFill>
                  <a:schemeClr val="tx1"/>
                </a:solidFill>
              </a:rPr>
              <a:t>2.50</a:t>
            </a:r>
          </a:p>
        </p:txBody>
      </p:sp>
      <p:sp>
        <p:nvSpPr>
          <p:cNvPr id="37901" name="Text Box 21"/>
          <p:cNvSpPr txBox="1">
            <a:spLocks noChangeArrowheads="1"/>
          </p:cNvSpPr>
          <p:nvPr/>
        </p:nvSpPr>
        <p:spPr bwMode="auto">
          <a:xfrm>
            <a:off x="1539875" y="1871663"/>
            <a:ext cx="588963"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pPr>
            <a:r>
              <a:rPr lang="en-GB" sz="1400" b="1">
                <a:solidFill>
                  <a:schemeClr val="tx1"/>
                </a:solidFill>
              </a:rPr>
              <a:t>3000</a:t>
            </a:r>
          </a:p>
        </p:txBody>
      </p:sp>
      <p:sp>
        <p:nvSpPr>
          <p:cNvPr id="37902" name="Text Box 22"/>
          <p:cNvSpPr txBox="1">
            <a:spLocks noChangeArrowheads="1"/>
          </p:cNvSpPr>
          <p:nvPr/>
        </p:nvSpPr>
        <p:spPr bwMode="auto">
          <a:xfrm>
            <a:off x="1525588" y="2617788"/>
            <a:ext cx="60960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pPr>
            <a:r>
              <a:rPr lang="en-GB" sz="1400" b="1">
                <a:solidFill>
                  <a:schemeClr val="tx1"/>
                </a:solidFill>
              </a:rPr>
              <a:t>2500</a:t>
            </a:r>
          </a:p>
        </p:txBody>
      </p:sp>
      <p:sp>
        <p:nvSpPr>
          <p:cNvPr id="37903" name="Text Box 23"/>
          <p:cNvSpPr txBox="1">
            <a:spLocks noChangeArrowheads="1"/>
          </p:cNvSpPr>
          <p:nvPr/>
        </p:nvSpPr>
        <p:spPr bwMode="auto">
          <a:xfrm>
            <a:off x="1525588" y="3294063"/>
            <a:ext cx="60960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pPr>
            <a:r>
              <a:rPr lang="en-GB" sz="1400" b="1">
                <a:solidFill>
                  <a:schemeClr val="tx1"/>
                </a:solidFill>
              </a:rPr>
              <a:t>2000</a:t>
            </a:r>
          </a:p>
        </p:txBody>
      </p:sp>
      <p:sp>
        <p:nvSpPr>
          <p:cNvPr id="37904" name="Text Box 24"/>
          <p:cNvSpPr txBox="1">
            <a:spLocks noChangeArrowheads="1"/>
          </p:cNvSpPr>
          <p:nvPr/>
        </p:nvSpPr>
        <p:spPr bwMode="auto">
          <a:xfrm>
            <a:off x="1516063" y="3998913"/>
            <a:ext cx="60960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pPr>
            <a:r>
              <a:rPr lang="en-GB" sz="1400" b="1">
                <a:solidFill>
                  <a:schemeClr val="tx1"/>
                </a:solidFill>
              </a:rPr>
              <a:t>1500</a:t>
            </a:r>
          </a:p>
        </p:txBody>
      </p:sp>
      <p:sp>
        <p:nvSpPr>
          <p:cNvPr id="37905" name="Text Box 25"/>
          <p:cNvSpPr txBox="1">
            <a:spLocks noChangeArrowheads="1"/>
          </p:cNvSpPr>
          <p:nvPr/>
        </p:nvSpPr>
        <p:spPr bwMode="auto">
          <a:xfrm>
            <a:off x="1516063" y="4751388"/>
            <a:ext cx="60960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pPr>
            <a:r>
              <a:rPr lang="en-GB" sz="1400" b="1">
                <a:solidFill>
                  <a:schemeClr val="tx1"/>
                </a:solidFill>
              </a:rPr>
              <a:t>1000</a:t>
            </a:r>
          </a:p>
        </p:txBody>
      </p:sp>
      <p:sp>
        <p:nvSpPr>
          <p:cNvPr id="37906" name="Text Box 26"/>
          <p:cNvSpPr txBox="1">
            <a:spLocks noChangeArrowheads="1"/>
          </p:cNvSpPr>
          <p:nvPr/>
        </p:nvSpPr>
        <p:spPr bwMode="auto">
          <a:xfrm>
            <a:off x="1563688" y="5475288"/>
            <a:ext cx="525462"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pPr>
            <a:r>
              <a:rPr lang="en-GB" sz="1400" b="1">
                <a:solidFill>
                  <a:schemeClr val="tx1"/>
                </a:solidFill>
              </a:rPr>
              <a:t>500</a:t>
            </a:r>
          </a:p>
        </p:txBody>
      </p:sp>
      <p:sp>
        <p:nvSpPr>
          <p:cNvPr id="37907" name="Text Box 27"/>
          <p:cNvSpPr txBox="1">
            <a:spLocks noChangeArrowheads="1"/>
          </p:cNvSpPr>
          <p:nvPr/>
        </p:nvSpPr>
        <p:spPr bwMode="auto">
          <a:xfrm rot="-5399053">
            <a:off x="196056" y="3131344"/>
            <a:ext cx="2058988" cy="520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r>
              <a:rPr lang="en-GB" sz="1600" b="1">
                <a:solidFill>
                  <a:schemeClr val="tx1"/>
                </a:solidFill>
              </a:rPr>
              <a:t>Temperature</a:t>
            </a:r>
            <a:r>
              <a:rPr lang="de-DE" sz="1600" b="1">
                <a:solidFill>
                  <a:schemeClr val="tx1"/>
                </a:solidFill>
              </a:rPr>
              <a:t>, K</a:t>
            </a:r>
          </a:p>
        </p:txBody>
      </p:sp>
      <p:sp>
        <p:nvSpPr>
          <p:cNvPr id="37908" name="Line 28"/>
          <p:cNvSpPr>
            <a:spLocks noChangeShapeType="1"/>
          </p:cNvSpPr>
          <p:nvPr/>
        </p:nvSpPr>
        <p:spPr bwMode="auto">
          <a:xfrm flipV="1">
            <a:off x="5026025" y="1833563"/>
            <a:ext cx="0" cy="4216400"/>
          </a:xfrm>
          <a:prstGeom prst="line">
            <a:avLst/>
          </a:prstGeom>
          <a:noFill/>
          <a:ln w="12700">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841757" name="Rectangle 29"/>
          <p:cNvSpPr>
            <a:spLocks noChangeArrowheads="1"/>
          </p:cNvSpPr>
          <p:nvPr/>
        </p:nvSpPr>
        <p:spPr bwMode="auto">
          <a:xfrm>
            <a:off x="1403350" y="511175"/>
            <a:ext cx="7235825" cy="457200"/>
          </a:xfrm>
          <a:prstGeom prst="rect">
            <a:avLst/>
          </a:prstGeom>
          <a:noFill/>
          <a:ln w="12700">
            <a:noFill/>
            <a:miter lim="800000"/>
            <a:headEnd type="none" w="sm" len="sm"/>
            <a:tailEnd type="none" w="sm" len="sm"/>
          </a:ln>
          <a:effectLst/>
        </p:spPr>
        <p:txBody>
          <a:bodyPr>
            <a:spAutoFit/>
          </a:bodyPr>
          <a:lstStyle/>
          <a:p>
            <a:pPr>
              <a:defRPr/>
            </a:pPr>
            <a:r>
              <a:rPr lang="en-GB">
                <a:effectLst>
                  <a:outerShdw blurRad="38100" dist="38100" dir="2700000" algn="tl">
                    <a:srgbClr val="C0C0C0"/>
                  </a:outerShdw>
                </a:effectLst>
              </a:rPr>
              <a:t>UO</a:t>
            </a:r>
            <a:r>
              <a:rPr lang="en-GB" baseline="-20000">
                <a:effectLst>
                  <a:outerShdw blurRad="38100" dist="38100" dir="2700000" algn="tl">
                    <a:srgbClr val="C0C0C0"/>
                  </a:outerShdw>
                </a:effectLst>
              </a:rPr>
              <a:t>2±x </a:t>
            </a:r>
            <a:r>
              <a:rPr lang="en-GB">
                <a:effectLst>
                  <a:outerShdw blurRad="38100" dist="38100" dir="2700000" algn="tl">
                    <a:srgbClr val="C0C0C0"/>
                  </a:outerShdw>
                </a:effectLst>
              </a:rPr>
              <a:t> Phase Diagram</a:t>
            </a:r>
            <a:endParaRPr lang="en-GB" baseline="-20000">
              <a:effectLst>
                <a:outerShdw blurRad="38100" dist="38100" dir="2700000" algn="tl">
                  <a:srgbClr val="C0C0C0"/>
                </a:outerShdw>
              </a:effectLst>
            </a:endParaRPr>
          </a:p>
        </p:txBody>
      </p:sp>
      <p:sp>
        <p:nvSpPr>
          <p:cNvPr id="37910" name="Text Box 30"/>
          <p:cNvSpPr txBox="1">
            <a:spLocks noChangeArrowheads="1"/>
          </p:cNvSpPr>
          <p:nvPr/>
        </p:nvSpPr>
        <p:spPr bwMode="auto">
          <a:xfrm>
            <a:off x="1879600" y="6172200"/>
            <a:ext cx="7620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pPr>
            <a:r>
              <a:rPr lang="en-GB" sz="1300" b="1">
                <a:solidFill>
                  <a:schemeClr val="tx1"/>
                </a:solidFill>
              </a:rPr>
              <a:t>1.25</a:t>
            </a:r>
          </a:p>
        </p:txBody>
      </p:sp>
      <p:sp>
        <p:nvSpPr>
          <p:cNvPr id="37911" name="Line 31"/>
          <p:cNvSpPr>
            <a:spLocks noChangeShapeType="1"/>
          </p:cNvSpPr>
          <p:nvPr/>
        </p:nvSpPr>
        <p:spPr bwMode="auto">
          <a:xfrm>
            <a:off x="7037388" y="6019800"/>
            <a:ext cx="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37912" name="Line 32"/>
          <p:cNvSpPr>
            <a:spLocks noChangeShapeType="1"/>
          </p:cNvSpPr>
          <p:nvPr/>
        </p:nvSpPr>
        <p:spPr bwMode="auto">
          <a:xfrm>
            <a:off x="2155825" y="6038850"/>
            <a:ext cx="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37913" name="Line 33"/>
          <p:cNvSpPr>
            <a:spLocks noChangeShapeType="1"/>
          </p:cNvSpPr>
          <p:nvPr/>
        </p:nvSpPr>
        <p:spPr bwMode="auto">
          <a:xfrm>
            <a:off x="5018088" y="6019800"/>
            <a:ext cx="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37914" name="Text Box 34"/>
          <p:cNvSpPr txBox="1">
            <a:spLocks noChangeArrowheads="1"/>
          </p:cNvSpPr>
          <p:nvPr/>
        </p:nvSpPr>
        <p:spPr bwMode="auto">
          <a:xfrm>
            <a:off x="4775200" y="6172200"/>
            <a:ext cx="7620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pPr>
            <a:r>
              <a:rPr lang="en-GB" sz="1300" b="1">
                <a:solidFill>
                  <a:schemeClr val="tx1"/>
                </a:solidFill>
              </a:rPr>
              <a:t>2.00</a:t>
            </a:r>
          </a:p>
        </p:txBody>
      </p:sp>
      <p:sp>
        <p:nvSpPr>
          <p:cNvPr id="37915" name="Line 35"/>
          <p:cNvSpPr>
            <a:spLocks noChangeShapeType="1"/>
          </p:cNvSpPr>
          <p:nvPr/>
        </p:nvSpPr>
        <p:spPr bwMode="auto">
          <a:xfrm>
            <a:off x="5018088" y="6024563"/>
            <a:ext cx="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37916" name="Line 36"/>
          <p:cNvSpPr>
            <a:spLocks noChangeShapeType="1"/>
          </p:cNvSpPr>
          <p:nvPr/>
        </p:nvSpPr>
        <p:spPr bwMode="auto">
          <a:xfrm>
            <a:off x="2998788" y="6081713"/>
            <a:ext cx="0" cy="9525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37917" name="Text Box 37"/>
          <p:cNvSpPr txBox="1">
            <a:spLocks noChangeArrowheads="1"/>
          </p:cNvSpPr>
          <p:nvPr/>
        </p:nvSpPr>
        <p:spPr bwMode="auto">
          <a:xfrm>
            <a:off x="2755900" y="6176963"/>
            <a:ext cx="762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pPr>
            <a:r>
              <a:rPr lang="en-GB" sz="1300" b="1">
                <a:solidFill>
                  <a:schemeClr val="tx1"/>
                </a:solidFill>
              </a:rPr>
              <a:t>1.50</a:t>
            </a:r>
          </a:p>
        </p:txBody>
      </p:sp>
      <p:sp>
        <p:nvSpPr>
          <p:cNvPr id="37918" name="Line 38"/>
          <p:cNvSpPr>
            <a:spLocks noChangeShapeType="1"/>
          </p:cNvSpPr>
          <p:nvPr/>
        </p:nvSpPr>
        <p:spPr bwMode="auto">
          <a:xfrm>
            <a:off x="6323013" y="5695950"/>
            <a:ext cx="0" cy="40005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37919" name="Text Box 39"/>
          <p:cNvSpPr txBox="1">
            <a:spLocks noChangeArrowheads="1"/>
          </p:cNvSpPr>
          <p:nvPr/>
        </p:nvSpPr>
        <p:spPr bwMode="auto">
          <a:xfrm>
            <a:off x="5832475" y="6176963"/>
            <a:ext cx="762000"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pPr>
            <a:r>
              <a:rPr lang="en-GB" sz="1300" b="1">
                <a:solidFill>
                  <a:schemeClr val="tx1"/>
                </a:solidFill>
              </a:rPr>
              <a:t>2.25</a:t>
            </a:r>
          </a:p>
        </p:txBody>
      </p:sp>
      <p:sp>
        <p:nvSpPr>
          <p:cNvPr id="37920" name="Line 40"/>
          <p:cNvSpPr>
            <a:spLocks noChangeShapeType="1"/>
          </p:cNvSpPr>
          <p:nvPr/>
        </p:nvSpPr>
        <p:spPr bwMode="auto">
          <a:xfrm>
            <a:off x="6108700" y="6081713"/>
            <a:ext cx="0" cy="9525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37921" name="Text Box 41"/>
          <p:cNvSpPr txBox="1">
            <a:spLocks noChangeArrowheads="1"/>
          </p:cNvSpPr>
          <p:nvPr/>
        </p:nvSpPr>
        <p:spPr bwMode="auto">
          <a:xfrm>
            <a:off x="3694113" y="6172200"/>
            <a:ext cx="762000"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pPr>
            <a:r>
              <a:rPr lang="en-GB" sz="1300" b="1">
                <a:solidFill>
                  <a:schemeClr val="tx1"/>
                </a:solidFill>
              </a:rPr>
              <a:t>1.75</a:t>
            </a:r>
          </a:p>
        </p:txBody>
      </p:sp>
      <p:sp>
        <p:nvSpPr>
          <p:cNvPr id="37922" name="Line 42"/>
          <p:cNvSpPr>
            <a:spLocks noChangeShapeType="1"/>
          </p:cNvSpPr>
          <p:nvPr/>
        </p:nvSpPr>
        <p:spPr bwMode="auto">
          <a:xfrm>
            <a:off x="3937000" y="6081713"/>
            <a:ext cx="0" cy="9525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37923" name="Line 43"/>
          <p:cNvSpPr>
            <a:spLocks noChangeShapeType="1"/>
          </p:cNvSpPr>
          <p:nvPr/>
        </p:nvSpPr>
        <p:spPr bwMode="auto">
          <a:xfrm>
            <a:off x="5027613" y="6081713"/>
            <a:ext cx="0" cy="9525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de-DE"/>
          </a:p>
        </p:txBody>
      </p:sp>
      <p:sp>
        <p:nvSpPr>
          <p:cNvPr id="37924" name="Text Box 44"/>
          <p:cNvSpPr txBox="1">
            <a:spLocks noChangeArrowheads="1"/>
          </p:cNvSpPr>
          <p:nvPr/>
        </p:nvSpPr>
        <p:spPr bwMode="auto">
          <a:xfrm>
            <a:off x="2841625" y="6510338"/>
            <a:ext cx="3657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spcBef>
                <a:spcPct val="50000"/>
              </a:spcBef>
            </a:pPr>
            <a:r>
              <a:rPr lang="en-GB" sz="1600" b="1">
                <a:solidFill>
                  <a:schemeClr val="tx1"/>
                </a:solidFill>
              </a:rPr>
              <a:t>O/U ratio</a:t>
            </a:r>
          </a:p>
        </p:txBody>
      </p:sp>
      <p:sp>
        <p:nvSpPr>
          <p:cNvPr id="37925" name="Text Box 45"/>
          <p:cNvSpPr txBox="1">
            <a:spLocks noChangeArrowheads="1"/>
          </p:cNvSpPr>
          <p:nvPr/>
        </p:nvSpPr>
        <p:spPr bwMode="auto">
          <a:xfrm>
            <a:off x="7543800" y="5943600"/>
            <a:ext cx="1981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spcBef>
                <a:spcPct val="50000"/>
              </a:spcBef>
            </a:pPr>
            <a:r>
              <a:rPr lang="en-GB" sz="1200">
                <a:solidFill>
                  <a:schemeClr val="tx1"/>
                </a:solidFill>
              </a:rPr>
              <a:t>After: C. Guéneau </a:t>
            </a:r>
            <a:r>
              <a:rPr lang="en-GB" sz="1200" i="1">
                <a:solidFill>
                  <a:schemeClr val="tx1"/>
                </a:solidFill>
              </a:rPr>
              <a:t>et al.,</a:t>
            </a:r>
            <a:r>
              <a:rPr lang="en-GB" sz="1200">
                <a:solidFill>
                  <a:schemeClr val="tx1"/>
                </a:solidFill>
              </a:rPr>
              <a:t> J. Nucl. Mater. </a:t>
            </a:r>
            <a:r>
              <a:rPr lang="en-GB" sz="1200" b="1">
                <a:solidFill>
                  <a:schemeClr val="tx1"/>
                </a:solidFill>
              </a:rPr>
              <a:t>304</a:t>
            </a:r>
            <a:r>
              <a:rPr lang="en-GB" sz="1200">
                <a:solidFill>
                  <a:schemeClr val="tx1"/>
                </a:solidFill>
              </a:rPr>
              <a:t> (2002), 161.</a:t>
            </a:r>
          </a:p>
          <a:p>
            <a:pPr>
              <a:spcBef>
                <a:spcPct val="50000"/>
              </a:spcBef>
            </a:pPr>
            <a:endParaRPr lang="en-GB" sz="1200" b="1"/>
          </a:p>
        </p:txBody>
      </p:sp>
      <p:grpSp>
        <p:nvGrpSpPr>
          <p:cNvPr id="37926" name="Group 46"/>
          <p:cNvGrpSpPr>
            <a:grpSpLocks/>
          </p:cNvGrpSpPr>
          <p:nvPr/>
        </p:nvGrpSpPr>
        <p:grpSpPr bwMode="auto">
          <a:xfrm>
            <a:off x="5153025" y="1173163"/>
            <a:ext cx="4749800" cy="3940175"/>
            <a:chOff x="3246" y="720"/>
            <a:chExt cx="2992" cy="2482"/>
          </a:xfrm>
        </p:grpSpPr>
        <p:grpSp>
          <p:nvGrpSpPr>
            <p:cNvPr id="37927" name="Group 47"/>
            <p:cNvGrpSpPr>
              <a:grpSpLocks/>
            </p:cNvGrpSpPr>
            <p:nvPr/>
          </p:nvGrpSpPr>
          <p:grpSpPr bwMode="auto">
            <a:xfrm>
              <a:off x="3246" y="902"/>
              <a:ext cx="1121" cy="1094"/>
              <a:chOff x="3214" y="902"/>
              <a:chExt cx="1121" cy="1094"/>
            </a:xfrm>
          </p:grpSpPr>
          <p:sp>
            <p:nvSpPr>
              <p:cNvPr id="37930" name="Oval 48"/>
              <p:cNvSpPr>
                <a:spLocks noChangeArrowheads="1"/>
              </p:cNvSpPr>
              <p:nvPr/>
            </p:nvSpPr>
            <p:spPr bwMode="auto">
              <a:xfrm>
                <a:off x="3214" y="902"/>
                <a:ext cx="1121" cy="1094"/>
              </a:xfrm>
              <a:prstGeom prst="ellipse">
                <a:avLst/>
              </a:prstGeom>
              <a:noFill/>
              <a:ln w="12700">
                <a:solidFill>
                  <a:srgbClr val="FF0000"/>
                </a:solidFill>
                <a:prstDash val="sysDot"/>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841777" name="Text Box 49"/>
              <p:cNvSpPr txBox="1">
                <a:spLocks noChangeArrowheads="1"/>
              </p:cNvSpPr>
              <p:nvPr/>
            </p:nvSpPr>
            <p:spPr bwMode="auto">
              <a:xfrm>
                <a:off x="3888" y="912"/>
                <a:ext cx="240" cy="327"/>
              </a:xfrm>
              <a:prstGeom prst="rect">
                <a:avLst/>
              </a:prstGeom>
              <a:noFill/>
              <a:ln w="12700">
                <a:noFill/>
                <a:miter lim="800000"/>
                <a:headEnd type="none" w="sm" len="sm"/>
                <a:tailEnd type="none" w="sm" len="sm"/>
              </a:ln>
              <a:effectLst/>
            </p:spPr>
            <p:txBody>
              <a:bodyPr>
                <a:spAutoFit/>
              </a:bodyPr>
              <a:lstStyle/>
              <a:p>
                <a:pPr>
                  <a:spcBef>
                    <a:spcPct val="50000"/>
                  </a:spcBef>
                  <a:defRPr/>
                </a:pPr>
                <a:r>
                  <a:rPr lang="en-GB" sz="2800" b="1">
                    <a:solidFill>
                      <a:srgbClr val="FF0000"/>
                    </a:solidFill>
                    <a:effectLst>
                      <a:outerShdw blurRad="38100" dist="38100" dir="2700000" algn="tl">
                        <a:srgbClr val="C0C0C0"/>
                      </a:outerShdw>
                    </a:effectLst>
                    <a:latin typeface="Tahoma" pitchFamily="34" charset="0"/>
                  </a:rPr>
                  <a:t>?</a:t>
                </a:r>
              </a:p>
            </p:txBody>
          </p:sp>
        </p:grpSp>
        <p:sp>
          <p:nvSpPr>
            <p:cNvPr id="841778" name="Text Box 50"/>
            <p:cNvSpPr txBox="1">
              <a:spLocks noChangeArrowheads="1"/>
            </p:cNvSpPr>
            <p:nvPr/>
          </p:nvSpPr>
          <p:spPr bwMode="auto">
            <a:xfrm>
              <a:off x="4510" y="720"/>
              <a:ext cx="1728" cy="2482"/>
            </a:xfrm>
            <a:prstGeom prst="rect">
              <a:avLst/>
            </a:prstGeom>
            <a:solidFill>
              <a:srgbClr val="FFFFFF"/>
            </a:solidFill>
            <a:ln w="12700">
              <a:noFill/>
              <a:miter lim="800000"/>
              <a:headEnd type="none" w="sm" len="sm"/>
              <a:tailEnd type="none" w="sm" len="sm"/>
            </a:ln>
            <a:effectLst/>
          </p:spPr>
          <p:txBody>
            <a:bodyPr>
              <a:spAutoFit/>
            </a:bodyPr>
            <a:lstStyle/>
            <a:p>
              <a:pPr algn="l">
                <a:spcBef>
                  <a:spcPct val="50000"/>
                </a:spcBef>
                <a:defRPr/>
              </a:pPr>
              <a:r>
                <a:rPr lang="en-GB" sz="1800" u="sng">
                  <a:effectLst>
                    <a:outerShdw blurRad="38100" dist="38100" dir="2700000" algn="tl">
                      <a:srgbClr val="C0C0C0"/>
                    </a:outerShdw>
                  </a:effectLst>
                </a:rPr>
                <a:t>Traditional Methods:</a:t>
              </a:r>
            </a:p>
            <a:p>
              <a:pPr algn="l">
                <a:spcBef>
                  <a:spcPct val="50000"/>
                </a:spcBef>
                <a:defRPr/>
              </a:pPr>
              <a:r>
                <a:rPr lang="en-GB" sz="1800" u="sng">
                  <a:effectLst>
                    <a:outerShdw blurRad="38100" dist="38100" dir="2700000" algn="tl">
                      <a:srgbClr val="C0C0C0"/>
                    </a:outerShdw>
                  </a:effectLst>
                </a:rPr>
                <a:t>Problems in the hyperstoichiometric region: </a:t>
              </a:r>
            </a:p>
            <a:p>
              <a:pPr algn="l">
                <a:spcBef>
                  <a:spcPct val="50000"/>
                </a:spcBef>
                <a:defRPr/>
              </a:pPr>
              <a:r>
                <a:rPr lang="en-GB" sz="1800">
                  <a:effectLst>
                    <a:outerShdw blurRad="38100" dist="38100" dir="2700000" algn="tl">
                      <a:srgbClr val="C0C0C0"/>
                    </a:outerShdw>
                  </a:effectLst>
                </a:rPr>
                <a:t>- </a:t>
              </a:r>
              <a:r>
                <a:rPr lang="en-GB" sz="1800">
                  <a:solidFill>
                    <a:srgbClr val="FF3300"/>
                  </a:solidFill>
                  <a:effectLst>
                    <a:outerShdw blurRad="38100" dist="38100" dir="2700000" algn="tl">
                      <a:srgbClr val="C0C0C0"/>
                    </a:outerShdw>
                  </a:effectLst>
                </a:rPr>
                <a:t>sample contamination</a:t>
              </a:r>
              <a:r>
                <a:rPr lang="en-GB" sz="1800">
                  <a:effectLst>
                    <a:outerShdw blurRad="38100" dist="38100" dir="2700000" algn="tl">
                      <a:srgbClr val="C0C0C0"/>
                    </a:outerShdw>
                  </a:effectLst>
                </a:rPr>
                <a:t> from the crucible metal.</a:t>
              </a:r>
            </a:p>
            <a:p>
              <a:pPr algn="l">
                <a:spcBef>
                  <a:spcPct val="50000"/>
                </a:spcBef>
                <a:defRPr/>
              </a:pPr>
              <a:r>
                <a:rPr lang="en-GB" sz="1800">
                  <a:effectLst>
                    <a:outerShdw blurRad="38100" dist="38100" dir="2700000" algn="tl">
                      <a:srgbClr val="C0C0C0"/>
                    </a:outerShdw>
                  </a:effectLst>
                </a:rPr>
                <a:t>- </a:t>
              </a:r>
              <a:r>
                <a:rPr lang="en-GB" sz="1800">
                  <a:solidFill>
                    <a:srgbClr val="FF3300"/>
                  </a:solidFill>
                  <a:effectLst>
                    <a:outerShdw blurRad="38100" dist="38100" dir="2700000" algn="tl">
                      <a:srgbClr val="C0C0C0"/>
                    </a:outerShdw>
                  </a:effectLst>
                </a:rPr>
                <a:t>important oxygen losses </a:t>
              </a:r>
              <a:r>
                <a:rPr lang="en-GB" sz="1800">
                  <a:effectLst>
                    <a:outerShdw blurRad="38100" dist="38100" dir="2700000" algn="tl">
                      <a:srgbClr val="C0C0C0"/>
                    </a:outerShdw>
                  </a:effectLst>
                </a:rPr>
                <a:t>(</a:t>
              </a:r>
              <a:r>
                <a:rPr lang="en-GB" sz="1800" u="sng">
                  <a:effectLst>
                    <a:outerShdw blurRad="38100" dist="38100" dir="2700000" algn="tl">
                      <a:srgbClr val="C0C0C0"/>
                    </a:outerShdw>
                  </a:effectLst>
                </a:rPr>
                <a:t>strongly non congruent evaporation</a:t>
              </a:r>
              <a:r>
                <a:rPr lang="en-GB" sz="1800">
                  <a:effectLst>
                    <a:outerShdw blurRad="38100" dist="38100" dir="2700000" algn="tl">
                      <a:srgbClr val="C0C0C0"/>
                    </a:outerShdw>
                  </a:effectLst>
                </a:rPr>
                <a:t>). </a:t>
              </a:r>
            </a:p>
            <a:p>
              <a:pPr algn="l">
                <a:spcBef>
                  <a:spcPct val="50000"/>
                </a:spcBef>
                <a:defRPr/>
              </a:pPr>
              <a:r>
                <a:rPr lang="en-GB" sz="1800" i="1">
                  <a:effectLst>
                    <a:outerShdw blurRad="38100" dist="38100" dir="2700000" algn="tl">
                      <a:srgbClr val="C0C0C0"/>
                    </a:outerShdw>
                  </a:effectLst>
                </a:rPr>
                <a:t>Liquidus</a:t>
              </a:r>
              <a:r>
                <a:rPr lang="en-GB" sz="1800">
                  <a:effectLst>
                    <a:outerShdw blurRad="38100" dist="38100" dir="2700000" algn="tl">
                      <a:srgbClr val="C0C0C0"/>
                    </a:outerShdw>
                  </a:effectLst>
                </a:rPr>
                <a:t> and </a:t>
              </a:r>
              <a:r>
                <a:rPr lang="en-GB" sz="1800" i="1">
                  <a:effectLst>
                    <a:outerShdw blurRad="38100" dist="38100" dir="2700000" algn="tl">
                      <a:srgbClr val="C0C0C0"/>
                    </a:outerShdw>
                  </a:effectLst>
                </a:rPr>
                <a:t>solidus</a:t>
              </a:r>
              <a:r>
                <a:rPr lang="en-GB" sz="1800">
                  <a:effectLst>
                    <a:outerShdw blurRad="38100" dist="38100" dir="2700000" algn="tl">
                      <a:srgbClr val="C0C0C0"/>
                    </a:outerShdw>
                  </a:effectLst>
                </a:rPr>
                <a:t> lines are hard to measure in this domain.</a:t>
              </a:r>
              <a:endParaRPr lang="en-GB" sz="1800" b="1">
                <a:effectLst>
                  <a:outerShdw blurRad="38100" dist="38100" dir="2700000" algn="tl">
                    <a:srgbClr val="C0C0C0"/>
                  </a:outerShdw>
                </a:effectLst>
              </a:endParaRPr>
            </a:p>
          </p:txBody>
        </p:sp>
        <p:sp>
          <p:nvSpPr>
            <p:cNvPr id="37929" name="Line 51"/>
            <p:cNvSpPr>
              <a:spLocks noChangeShapeType="1"/>
            </p:cNvSpPr>
            <p:nvPr/>
          </p:nvSpPr>
          <p:spPr bwMode="auto">
            <a:xfrm flipH="1">
              <a:off x="4224" y="900"/>
              <a:ext cx="312" cy="162"/>
            </a:xfrm>
            <a:prstGeom prst="line">
              <a:avLst/>
            </a:prstGeom>
            <a:noFill/>
            <a:ln w="12700">
              <a:solidFill>
                <a:srgbClr val="FF0000"/>
              </a:solidFill>
              <a:round/>
              <a:headEnd type="none" w="sm" len="sm"/>
              <a:tailEnd type="triangle" w="lg" len="lg"/>
            </a:ln>
            <a:extLst>
              <a:ext uri="{909E8E84-426E-40DD-AFC4-6F175D3DCCD1}">
                <a14:hiddenFill xmlns:a14="http://schemas.microsoft.com/office/drawing/2010/main">
                  <a:noFill/>
                </a14:hiddenFill>
              </a:ext>
            </a:extLst>
          </p:spPr>
          <p:txBody>
            <a:bodyPr wrap="none" anchor="ctr"/>
            <a:lstStyle/>
            <a:p>
              <a:endParaRPr lang="de-DE"/>
            </a:p>
          </p:txBody>
        </p:sp>
      </p:gr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42900" y="1244600"/>
            <a:ext cx="935990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nchor="ctr">
            <a:spAutoFit/>
          </a:bodyPr>
          <a:lstStyle/>
          <a:p>
            <a:pPr algn="l"/>
            <a:r>
              <a:rPr lang="en-US" sz="1800"/>
              <a:t>The uranium dioxide crystal lattice defects are analyzed and the type and the number of these defects are defined. The latter makes it possible to find solidus temperatures of non-stoichiometric uranium dioxide in a wide range of its oxidation states and also to find the physical mechanisms defining area of existence of a cubic fluorite-type uranium dioxide phase. </a:t>
            </a:r>
          </a:p>
        </p:txBody>
      </p:sp>
      <p:sp>
        <p:nvSpPr>
          <p:cNvPr id="38915" name="Rectangle 3"/>
          <p:cNvSpPr>
            <a:spLocks noChangeArrowheads="1"/>
          </p:cNvSpPr>
          <p:nvPr/>
        </p:nvSpPr>
        <p:spPr bwMode="auto">
          <a:xfrm>
            <a:off x="173038" y="642938"/>
            <a:ext cx="93535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p>
            <a:pPr>
              <a:spcBef>
                <a:spcPct val="50000"/>
              </a:spcBef>
            </a:pPr>
            <a:r>
              <a:rPr lang="en-GB" sz="2000"/>
              <a:t>Model of Melting of Uranium Dioxide on the Basis of its Crystalline Lattice Defects</a:t>
            </a:r>
            <a:endParaRPr lang="de-DE" sz="2000"/>
          </a:p>
        </p:txBody>
      </p:sp>
      <p:sp>
        <p:nvSpPr>
          <p:cNvPr id="38916" name="Rectangle 4"/>
          <p:cNvSpPr>
            <a:spLocks noChangeArrowheads="1"/>
          </p:cNvSpPr>
          <p:nvPr/>
        </p:nvSpPr>
        <p:spPr bwMode="auto">
          <a:xfrm>
            <a:off x="342900" y="2828925"/>
            <a:ext cx="8856663"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nchor="ctr">
            <a:spAutoFit/>
          </a:bodyPr>
          <a:lstStyle/>
          <a:p>
            <a:pPr algn="l"/>
            <a:r>
              <a:rPr lang="en-US" sz="1800"/>
              <a:t>Basic propositions and approaches:</a:t>
            </a:r>
            <a:endParaRPr lang="ru-RU" sz="1800"/>
          </a:p>
          <a:p>
            <a:pPr algn="l"/>
            <a:r>
              <a:rPr lang="en-US" sz="1800"/>
              <a:t>1. Appearance-annihilation of defects in a crystal lattice of uranium dioxide is a result of its chemical interaction with surrounding oxygen;  </a:t>
            </a:r>
            <a:endParaRPr lang="ru-RU" sz="1800"/>
          </a:p>
          <a:p>
            <a:pPr algn="l"/>
            <a:r>
              <a:rPr lang="en-US" sz="1800"/>
              <a:t>2. The type of defects in the lattice is related to the experimentally defined dependence of sample stoichiometry on the partial pressure of oxygen at a given temperature;</a:t>
            </a:r>
          </a:p>
          <a:p>
            <a:pPr algn="l"/>
            <a:r>
              <a:rPr lang="en-US" sz="1800"/>
              <a:t>3. When the number of the defects in a lattice interstitial cannot be increased any more the lattice collapses. In other words the lattice arrive to its melting point. </a:t>
            </a:r>
          </a:p>
        </p:txBody>
      </p:sp>
      <p:sp>
        <p:nvSpPr>
          <p:cNvPr id="38917" name="Text Box 5"/>
          <p:cNvSpPr txBox="1">
            <a:spLocks noChangeArrowheads="1"/>
          </p:cNvSpPr>
          <p:nvPr/>
        </p:nvSpPr>
        <p:spPr bwMode="auto">
          <a:xfrm>
            <a:off x="342900" y="5205413"/>
            <a:ext cx="8712200" cy="209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marL="457200" indent="-457200">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pPr>
            <a:r>
              <a:rPr lang="en-US" sz="1600"/>
              <a:t>References:</a:t>
            </a:r>
          </a:p>
          <a:p>
            <a:pPr algn="l">
              <a:spcBef>
                <a:spcPct val="50000"/>
              </a:spcBef>
              <a:buFontTx/>
              <a:buAutoNum type="arabicPeriod"/>
            </a:pPr>
            <a:r>
              <a:rPr lang="en-US" sz="1600" i="1"/>
              <a:t>Pakhomov E.P., High-Temperature Thermophysics </a:t>
            </a:r>
            <a:r>
              <a:rPr lang="en-US" sz="1600" b="1" i="1"/>
              <a:t>44</a:t>
            </a:r>
            <a:r>
              <a:rPr lang="en-US" sz="1600" i="1"/>
              <a:t>, No 6, (2006) p. 861-867 (in Russian) </a:t>
            </a:r>
          </a:p>
          <a:p>
            <a:pPr algn="l">
              <a:spcBef>
                <a:spcPct val="50000"/>
              </a:spcBef>
              <a:buFontTx/>
              <a:buAutoNum type="arabicPeriod"/>
            </a:pPr>
            <a:r>
              <a:rPr lang="en-US" sz="1600" i="1"/>
              <a:t>Pakhomov E.P., High-Temperature Thermophysics </a:t>
            </a:r>
            <a:r>
              <a:rPr lang="en-US" sz="1600" b="1" i="1"/>
              <a:t>47</a:t>
            </a:r>
            <a:r>
              <a:rPr lang="en-US" sz="1600" i="1"/>
              <a:t>, No 6, (2009) p.1-15 (in Russian)</a:t>
            </a:r>
          </a:p>
          <a:p>
            <a:pPr algn="l">
              <a:spcBef>
                <a:spcPct val="50000"/>
              </a:spcBef>
              <a:buFontTx/>
              <a:buAutoNum type="arabicPeriod"/>
            </a:pPr>
            <a:endParaRPr lang="en-US" sz="1600" i="1"/>
          </a:p>
          <a:p>
            <a:pPr algn="l">
              <a:spcBef>
                <a:spcPct val="50000"/>
              </a:spcBef>
            </a:pPr>
            <a:r>
              <a:rPr lang="en-US" sz="1800"/>
              <a:t> </a:t>
            </a:r>
            <a:endParaRPr lang="ru-RU" sz="1800"/>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2"/>
          <p:cNvSpPr txBox="1">
            <a:spLocks noChangeArrowheads="1"/>
          </p:cNvSpPr>
          <p:nvPr/>
        </p:nvSpPr>
        <p:spPr bwMode="auto">
          <a:xfrm>
            <a:off x="1063625" y="668338"/>
            <a:ext cx="7848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spcBef>
                <a:spcPct val="50000"/>
              </a:spcBef>
            </a:pPr>
            <a:r>
              <a:rPr lang="en-US" sz="2000"/>
              <a:t>Calculated Solidus and Solid-Phase Transitions in UO</a:t>
            </a:r>
            <a:r>
              <a:rPr lang="en-US" sz="2000" baseline="-25000"/>
              <a:t>2</a:t>
            </a:r>
            <a:r>
              <a:rPr lang="en-US" sz="2000" baseline="-25000">
                <a:cs typeface="Arial" charset="0"/>
              </a:rPr>
              <a:t>±x</a:t>
            </a:r>
          </a:p>
        </p:txBody>
      </p:sp>
      <p:grpSp>
        <p:nvGrpSpPr>
          <p:cNvPr id="6148" name="Group 3"/>
          <p:cNvGrpSpPr>
            <a:grpSpLocks/>
          </p:cNvGrpSpPr>
          <p:nvPr/>
        </p:nvGrpSpPr>
        <p:grpSpPr bwMode="auto">
          <a:xfrm>
            <a:off x="1206500" y="1244600"/>
            <a:ext cx="7848600" cy="5702300"/>
            <a:chOff x="760" y="784"/>
            <a:chExt cx="4944" cy="3592"/>
          </a:xfrm>
        </p:grpSpPr>
        <p:graphicFrame>
          <p:nvGraphicFramePr>
            <p:cNvPr id="6146" name="Object 4"/>
            <p:cNvGraphicFramePr>
              <a:graphicFrameLocks noChangeAspect="1"/>
            </p:cNvGraphicFramePr>
            <p:nvPr/>
          </p:nvGraphicFramePr>
          <p:xfrm>
            <a:off x="760" y="784"/>
            <a:ext cx="4944" cy="3590"/>
          </p:xfrm>
          <a:graphic>
            <a:graphicData uri="http://schemas.openxmlformats.org/presentationml/2006/ole">
              <mc:AlternateContent xmlns:mc="http://schemas.openxmlformats.org/markup-compatibility/2006">
                <mc:Choice xmlns:v="urn:schemas-microsoft-com:vml" Requires="v">
                  <p:oleObj spid="_x0000_s6169" name="Диаграмма" r:id="rId3" imgW="5610149" imgH="4743602" progId="Excel.Chart.8">
                    <p:embed/>
                  </p:oleObj>
                </mc:Choice>
                <mc:Fallback>
                  <p:oleObj name="Диаграмма" r:id="rId3" imgW="5610149" imgH="4743602" progId="Excel.Char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 y="784"/>
                          <a:ext cx="4944" cy="35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49" name="Text Box 5"/>
            <p:cNvSpPr txBox="1">
              <a:spLocks noChangeArrowheads="1"/>
            </p:cNvSpPr>
            <p:nvPr/>
          </p:nvSpPr>
          <p:spPr bwMode="auto">
            <a:xfrm rot="-5400000">
              <a:off x="4586" y="2356"/>
              <a:ext cx="1220" cy="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969" tIns="48984" rIns="97969" bIns="48984">
              <a:spAutoFit/>
            </a:bodyPr>
            <a:lstStyle>
              <a:lvl1pPr defTabSz="979488">
                <a:defRPr sz="2400">
                  <a:solidFill>
                    <a:srgbClr val="000066"/>
                  </a:solidFill>
                  <a:latin typeface="Arial" charset="0"/>
                </a:defRPr>
              </a:lvl1pPr>
              <a:lvl2pPr marL="742950" indent="-285750" defTabSz="979488">
                <a:defRPr sz="2400">
                  <a:solidFill>
                    <a:srgbClr val="000066"/>
                  </a:solidFill>
                  <a:latin typeface="Arial" charset="0"/>
                </a:defRPr>
              </a:lvl2pPr>
              <a:lvl3pPr marL="1143000" indent="-228600" defTabSz="979488">
                <a:defRPr sz="2400">
                  <a:solidFill>
                    <a:srgbClr val="000066"/>
                  </a:solidFill>
                  <a:latin typeface="Arial" charset="0"/>
                </a:defRPr>
              </a:lvl3pPr>
              <a:lvl4pPr marL="1600200" indent="-228600" defTabSz="979488">
                <a:defRPr sz="2400">
                  <a:solidFill>
                    <a:srgbClr val="000066"/>
                  </a:solidFill>
                  <a:latin typeface="Arial" charset="0"/>
                </a:defRPr>
              </a:lvl4pPr>
              <a:lvl5pPr marL="2057400" indent="-228600" defTabSz="979488">
                <a:defRPr sz="2400">
                  <a:solidFill>
                    <a:srgbClr val="000066"/>
                  </a:solidFill>
                  <a:latin typeface="Arial" charset="0"/>
                </a:defRPr>
              </a:lvl5pPr>
              <a:lvl6pPr marL="2514600" indent="-228600" algn="ctr" defTabSz="979488" eaLnBrk="0" fontAlgn="base" hangingPunct="0">
                <a:spcBef>
                  <a:spcPct val="0"/>
                </a:spcBef>
                <a:spcAft>
                  <a:spcPct val="0"/>
                </a:spcAft>
                <a:defRPr sz="2400">
                  <a:solidFill>
                    <a:srgbClr val="000066"/>
                  </a:solidFill>
                  <a:latin typeface="Arial" charset="0"/>
                </a:defRPr>
              </a:lvl6pPr>
              <a:lvl7pPr marL="2971800" indent="-228600" algn="ctr" defTabSz="979488" eaLnBrk="0" fontAlgn="base" hangingPunct="0">
                <a:spcBef>
                  <a:spcPct val="0"/>
                </a:spcBef>
                <a:spcAft>
                  <a:spcPct val="0"/>
                </a:spcAft>
                <a:defRPr sz="2400">
                  <a:solidFill>
                    <a:srgbClr val="000066"/>
                  </a:solidFill>
                  <a:latin typeface="Arial" charset="0"/>
                </a:defRPr>
              </a:lvl7pPr>
              <a:lvl8pPr marL="3429000" indent="-228600" algn="ctr" defTabSz="979488" eaLnBrk="0" fontAlgn="base" hangingPunct="0">
                <a:spcBef>
                  <a:spcPct val="0"/>
                </a:spcBef>
                <a:spcAft>
                  <a:spcPct val="0"/>
                </a:spcAft>
                <a:defRPr sz="2400">
                  <a:solidFill>
                    <a:srgbClr val="000066"/>
                  </a:solidFill>
                  <a:latin typeface="Arial" charset="0"/>
                </a:defRPr>
              </a:lvl8pPr>
              <a:lvl9pPr marL="3886200" indent="-228600" algn="ctr" defTabSz="979488" eaLnBrk="0" fontAlgn="base" hangingPunct="0">
                <a:spcBef>
                  <a:spcPct val="0"/>
                </a:spcBef>
                <a:spcAft>
                  <a:spcPct val="0"/>
                </a:spcAft>
                <a:defRPr sz="2400">
                  <a:solidFill>
                    <a:srgbClr val="000066"/>
                  </a:solidFill>
                  <a:latin typeface="Arial" charset="0"/>
                </a:defRPr>
              </a:lvl9pPr>
            </a:lstStyle>
            <a:p>
              <a:pPr algn="l" eaLnBrk="1" hangingPunct="1"/>
              <a:r>
                <a:rPr lang="en-US" sz="2000">
                  <a:solidFill>
                    <a:schemeClr val="tx1"/>
                  </a:solidFill>
                </a:rPr>
                <a:t>Temperature</a:t>
              </a:r>
              <a:r>
                <a:rPr lang="ru-RU" sz="2000">
                  <a:solidFill>
                    <a:schemeClr val="tx1"/>
                  </a:solidFill>
                </a:rPr>
                <a:t>, К</a:t>
              </a:r>
            </a:p>
          </p:txBody>
        </p:sp>
        <p:sp>
          <p:nvSpPr>
            <p:cNvPr id="6150" name="Text Box 6"/>
            <p:cNvSpPr txBox="1">
              <a:spLocks noChangeArrowheads="1"/>
            </p:cNvSpPr>
            <p:nvPr/>
          </p:nvSpPr>
          <p:spPr bwMode="auto">
            <a:xfrm>
              <a:off x="4752" y="4141"/>
              <a:ext cx="856" cy="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969" tIns="48984" rIns="97969" bIns="48984">
              <a:spAutoFit/>
            </a:bodyPr>
            <a:lstStyle>
              <a:lvl1pPr defTabSz="979488">
                <a:defRPr sz="2400">
                  <a:solidFill>
                    <a:srgbClr val="000066"/>
                  </a:solidFill>
                  <a:latin typeface="Arial" charset="0"/>
                </a:defRPr>
              </a:lvl1pPr>
              <a:lvl2pPr marL="742950" indent="-285750" defTabSz="979488">
                <a:defRPr sz="2400">
                  <a:solidFill>
                    <a:srgbClr val="000066"/>
                  </a:solidFill>
                  <a:latin typeface="Arial" charset="0"/>
                </a:defRPr>
              </a:lvl2pPr>
              <a:lvl3pPr marL="1143000" indent="-228600" defTabSz="979488">
                <a:defRPr sz="2400">
                  <a:solidFill>
                    <a:srgbClr val="000066"/>
                  </a:solidFill>
                  <a:latin typeface="Arial" charset="0"/>
                </a:defRPr>
              </a:lvl3pPr>
              <a:lvl4pPr marL="1600200" indent="-228600" defTabSz="979488">
                <a:defRPr sz="2400">
                  <a:solidFill>
                    <a:srgbClr val="000066"/>
                  </a:solidFill>
                  <a:latin typeface="Arial" charset="0"/>
                </a:defRPr>
              </a:lvl4pPr>
              <a:lvl5pPr marL="2057400" indent="-228600" defTabSz="979488">
                <a:defRPr sz="2400">
                  <a:solidFill>
                    <a:srgbClr val="000066"/>
                  </a:solidFill>
                  <a:latin typeface="Arial" charset="0"/>
                </a:defRPr>
              </a:lvl5pPr>
              <a:lvl6pPr marL="2514600" indent="-228600" algn="ctr" defTabSz="979488" eaLnBrk="0" fontAlgn="base" hangingPunct="0">
                <a:spcBef>
                  <a:spcPct val="0"/>
                </a:spcBef>
                <a:spcAft>
                  <a:spcPct val="0"/>
                </a:spcAft>
                <a:defRPr sz="2400">
                  <a:solidFill>
                    <a:srgbClr val="000066"/>
                  </a:solidFill>
                  <a:latin typeface="Arial" charset="0"/>
                </a:defRPr>
              </a:lvl6pPr>
              <a:lvl7pPr marL="2971800" indent="-228600" algn="ctr" defTabSz="979488" eaLnBrk="0" fontAlgn="base" hangingPunct="0">
                <a:spcBef>
                  <a:spcPct val="0"/>
                </a:spcBef>
                <a:spcAft>
                  <a:spcPct val="0"/>
                </a:spcAft>
                <a:defRPr sz="2400">
                  <a:solidFill>
                    <a:srgbClr val="000066"/>
                  </a:solidFill>
                  <a:latin typeface="Arial" charset="0"/>
                </a:defRPr>
              </a:lvl7pPr>
              <a:lvl8pPr marL="3429000" indent="-228600" algn="ctr" defTabSz="979488" eaLnBrk="0" fontAlgn="base" hangingPunct="0">
                <a:spcBef>
                  <a:spcPct val="0"/>
                </a:spcBef>
                <a:spcAft>
                  <a:spcPct val="0"/>
                </a:spcAft>
                <a:defRPr sz="2400">
                  <a:solidFill>
                    <a:srgbClr val="000066"/>
                  </a:solidFill>
                  <a:latin typeface="Arial" charset="0"/>
                </a:defRPr>
              </a:lvl8pPr>
              <a:lvl9pPr marL="3886200" indent="-228600" algn="ctr" defTabSz="979488" eaLnBrk="0" fontAlgn="base" hangingPunct="0">
                <a:spcBef>
                  <a:spcPct val="0"/>
                </a:spcBef>
                <a:spcAft>
                  <a:spcPct val="0"/>
                </a:spcAft>
                <a:defRPr sz="2400">
                  <a:solidFill>
                    <a:srgbClr val="000066"/>
                  </a:solidFill>
                  <a:latin typeface="Arial" charset="0"/>
                </a:defRPr>
              </a:lvl9pPr>
            </a:lstStyle>
            <a:p>
              <a:pPr algn="l" eaLnBrk="1" hangingPunct="1"/>
              <a:r>
                <a:rPr lang="ru-RU" sz="1800" i="1">
                  <a:solidFill>
                    <a:schemeClr val="tx1"/>
                  </a:solidFill>
                </a:rPr>
                <a:t>х</a:t>
              </a:r>
              <a:r>
                <a:rPr lang="ru-RU" sz="1800">
                  <a:solidFill>
                    <a:schemeClr val="tx1"/>
                  </a:solidFill>
                </a:rPr>
                <a:t> = 2 – О/</a:t>
              </a:r>
              <a:r>
                <a:rPr lang="en-US" sz="1800">
                  <a:solidFill>
                    <a:schemeClr val="tx1"/>
                  </a:solidFill>
                </a:rPr>
                <a:t>U</a:t>
              </a:r>
              <a:endParaRPr lang="ru-RU" sz="1800">
                <a:solidFill>
                  <a:schemeClr val="tx1"/>
                </a:solidFill>
              </a:endParaRPr>
            </a:p>
          </p:txBody>
        </p:sp>
        <p:sp>
          <p:nvSpPr>
            <p:cNvPr id="6151" name="Text Box 7"/>
            <p:cNvSpPr txBox="1">
              <a:spLocks noChangeArrowheads="1"/>
            </p:cNvSpPr>
            <p:nvPr/>
          </p:nvSpPr>
          <p:spPr bwMode="auto">
            <a:xfrm>
              <a:off x="2801" y="1873"/>
              <a:ext cx="811" cy="2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7969" tIns="48984" rIns="97969" bIns="48984">
              <a:spAutoFit/>
            </a:bodyPr>
            <a:lstStyle>
              <a:lvl1pPr defTabSz="979488">
                <a:defRPr sz="2400">
                  <a:solidFill>
                    <a:srgbClr val="000066"/>
                  </a:solidFill>
                  <a:latin typeface="Arial" charset="0"/>
                </a:defRPr>
              </a:lvl1pPr>
              <a:lvl2pPr marL="742950" indent="-285750" defTabSz="979488">
                <a:defRPr sz="2400">
                  <a:solidFill>
                    <a:srgbClr val="000066"/>
                  </a:solidFill>
                  <a:latin typeface="Arial" charset="0"/>
                </a:defRPr>
              </a:lvl2pPr>
              <a:lvl3pPr marL="1143000" indent="-228600" defTabSz="979488">
                <a:defRPr sz="2400">
                  <a:solidFill>
                    <a:srgbClr val="000066"/>
                  </a:solidFill>
                  <a:latin typeface="Arial" charset="0"/>
                </a:defRPr>
              </a:lvl3pPr>
              <a:lvl4pPr marL="1600200" indent="-228600" defTabSz="979488">
                <a:defRPr sz="2400">
                  <a:solidFill>
                    <a:srgbClr val="000066"/>
                  </a:solidFill>
                  <a:latin typeface="Arial" charset="0"/>
                </a:defRPr>
              </a:lvl4pPr>
              <a:lvl5pPr marL="2057400" indent="-228600" defTabSz="979488">
                <a:defRPr sz="2400">
                  <a:solidFill>
                    <a:srgbClr val="000066"/>
                  </a:solidFill>
                  <a:latin typeface="Arial" charset="0"/>
                </a:defRPr>
              </a:lvl5pPr>
              <a:lvl6pPr marL="2514600" indent="-228600" algn="ctr" defTabSz="979488" eaLnBrk="0" fontAlgn="base" hangingPunct="0">
                <a:spcBef>
                  <a:spcPct val="0"/>
                </a:spcBef>
                <a:spcAft>
                  <a:spcPct val="0"/>
                </a:spcAft>
                <a:defRPr sz="2400">
                  <a:solidFill>
                    <a:srgbClr val="000066"/>
                  </a:solidFill>
                  <a:latin typeface="Arial" charset="0"/>
                </a:defRPr>
              </a:lvl6pPr>
              <a:lvl7pPr marL="2971800" indent="-228600" algn="ctr" defTabSz="979488" eaLnBrk="0" fontAlgn="base" hangingPunct="0">
                <a:spcBef>
                  <a:spcPct val="0"/>
                </a:spcBef>
                <a:spcAft>
                  <a:spcPct val="0"/>
                </a:spcAft>
                <a:defRPr sz="2400">
                  <a:solidFill>
                    <a:srgbClr val="000066"/>
                  </a:solidFill>
                  <a:latin typeface="Arial" charset="0"/>
                </a:defRPr>
              </a:lvl7pPr>
              <a:lvl8pPr marL="3429000" indent="-228600" algn="ctr" defTabSz="979488" eaLnBrk="0" fontAlgn="base" hangingPunct="0">
                <a:spcBef>
                  <a:spcPct val="0"/>
                </a:spcBef>
                <a:spcAft>
                  <a:spcPct val="0"/>
                </a:spcAft>
                <a:defRPr sz="2400">
                  <a:solidFill>
                    <a:srgbClr val="000066"/>
                  </a:solidFill>
                  <a:latin typeface="Arial" charset="0"/>
                </a:defRPr>
              </a:lvl8pPr>
              <a:lvl9pPr marL="3886200" indent="-228600" algn="ctr" defTabSz="979488" eaLnBrk="0" fontAlgn="base" hangingPunct="0">
                <a:spcBef>
                  <a:spcPct val="0"/>
                </a:spcBef>
                <a:spcAft>
                  <a:spcPct val="0"/>
                </a:spcAft>
                <a:defRPr sz="2400">
                  <a:solidFill>
                    <a:srgbClr val="000066"/>
                  </a:solidFill>
                  <a:latin typeface="Arial" charset="0"/>
                </a:defRPr>
              </a:lvl9pPr>
            </a:lstStyle>
            <a:p>
              <a:pPr algn="l" eaLnBrk="1" hangingPunct="1"/>
              <a:r>
                <a:rPr lang="en-US" sz="1900"/>
                <a:t>calculated</a:t>
              </a:r>
              <a:endParaRPr lang="ru-RU" sz="1900"/>
            </a:p>
          </p:txBody>
        </p:sp>
        <p:sp>
          <p:nvSpPr>
            <p:cNvPr id="6152" name="Line 8"/>
            <p:cNvSpPr>
              <a:spLocks noChangeShapeType="1"/>
            </p:cNvSpPr>
            <p:nvPr/>
          </p:nvSpPr>
          <p:spPr bwMode="auto">
            <a:xfrm flipH="1">
              <a:off x="2756" y="2100"/>
              <a:ext cx="136" cy="136"/>
            </a:xfrm>
            <a:prstGeom prst="line">
              <a:avLst/>
            </a:prstGeom>
            <a:noFill/>
            <a:ln w="9525">
              <a:solidFill>
                <a:srgbClr val="000066"/>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153" name="Line 9"/>
            <p:cNvSpPr>
              <a:spLocks noChangeShapeType="1"/>
            </p:cNvSpPr>
            <p:nvPr/>
          </p:nvSpPr>
          <p:spPr bwMode="auto">
            <a:xfrm flipH="1" flipV="1">
              <a:off x="2756" y="1465"/>
              <a:ext cx="136" cy="40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154" name="Line 10"/>
            <p:cNvSpPr>
              <a:spLocks noChangeShapeType="1"/>
            </p:cNvSpPr>
            <p:nvPr/>
          </p:nvSpPr>
          <p:spPr bwMode="auto">
            <a:xfrm>
              <a:off x="3573" y="2009"/>
              <a:ext cx="362" cy="179"/>
            </a:xfrm>
            <a:prstGeom prst="line">
              <a:avLst/>
            </a:prstGeom>
            <a:noFill/>
            <a:ln w="9525">
              <a:solidFill>
                <a:srgbClr val="000066"/>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155" name="Line 11"/>
            <p:cNvSpPr>
              <a:spLocks noChangeShapeType="1"/>
            </p:cNvSpPr>
            <p:nvPr/>
          </p:nvSpPr>
          <p:spPr bwMode="auto">
            <a:xfrm flipH="1">
              <a:off x="3300" y="2098"/>
              <a:ext cx="206" cy="1360"/>
            </a:xfrm>
            <a:prstGeom prst="line">
              <a:avLst/>
            </a:prstGeom>
            <a:noFill/>
            <a:ln w="9525">
              <a:solidFill>
                <a:srgbClr val="000066"/>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156" name="Text Box 12"/>
            <p:cNvSpPr txBox="1">
              <a:spLocks noChangeArrowheads="1"/>
            </p:cNvSpPr>
            <p:nvPr/>
          </p:nvSpPr>
          <p:spPr bwMode="auto">
            <a:xfrm>
              <a:off x="1259" y="2460"/>
              <a:ext cx="889" cy="3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7969" tIns="48984" rIns="97969" bIns="48984">
              <a:spAutoFit/>
            </a:bodyPr>
            <a:lstStyle>
              <a:lvl1pPr defTabSz="979488">
                <a:defRPr sz="2400">
                  <a:solidFill>
                    <a:srgbClr val="000066"/>
                  </a:solidFill>
                  <a:latin typeface="Arial" charset="0"/>
                </a:defRPr>
              </a:lvl1pPr>
              <a:lvl2pPr marL="742950" indent="-285750" defTabSz="979488">
                <a:defRPr sz="2400">
                  <a:solidFill>
                    <a:srgbClr val="000066"/>
                  </a:solidFill>
                  <a:latin typeface="Arial" charset="0"/>
                </a:defRPr>
              </a:lvl2pPr>
              <a:lvl3pPr marL="1143000" indent="-228600" defTabSz="979488">
                <a:defRPr sz="2400">
                  <a:solidFill>
                    <a:srgbClr val="000066"/>
                  </a:solidFill>
                  <a:latin typeface="Arial" charset="0"/>
                </a:defRPr>
              </a:lvl3pPr>
              <a:lvl4pPr marL="1600200" indent="-228600" defTabSz="979488">
                <a:defRPr sz="2400">
                  <a:solidFill>
                    <a:srgbClr val="000066"/>
                  </a:solidFill>
                  <a:latin typeface="Arial" charset="0"/>
                </a:defRPr>
              </a:lvl4pPr>
              <a:lvl5pPr marL="2057400" indent="-228600" defTabSz="979488">
                <a:defRPr sz="2400">
                  <a:solidFill>
                    <a:srgbClr val="000066"/>
                  </a:solidFill>
                  <a:latin typeface="Arial" charset="0"/>
                </a:defRPr>
              </a:lvl5pPr>
              <a:lvl6pPr marL="2514600" indent="-228600" algn="ctr" defTabSz="979488" eaLnBrk="0" fontAlgn="base" hangingPunct="0">
                <a:spcBef>
                  <a:spcPct val="0"/>
                </a:spcBef>
                <a:spcAft>
                  <a:spcPct val="0"/>
                </a:spcAft>
                <a:defRPr sz="2400">
                  <a:solidFill>
                    <a:srgbClr val="000066"/>
                  </a:solidFill>
                  <a:latin typeface="Arial" charset="0"/>
                </a:defRPr>
              </a:lvl6pPr>
              <a:lvl7pPr marL="2971800" indent="-228600" algn="ctr" defTabSz="979488" eaLnBrk="0" fontAlgn="base" hangingPunct="0">
                <a:spcBef>
                  <a:spcPct val="0"/>
                </a:spcBef>
                <a:spcAft>
                  <a:spcPct val="0"/>
                </a:spcAft>
                <a:defRPr sz="2400">
                  <a:solidFill>
                    <a:srgbClr val="000066"/>
                  </a:solidFill>
                  <a:latin typeface="Arial" charset="0"/>
                </a:defRPr>
              </a:lvl7pPr>
              <a:lvl8pPr marL="3429000" indent="-228600" algn="ctr" defTabSz="979488" eaLnBrk="0" fontAlgn="base" hangingPunct="0">
                <a:spcBef>
                  <a:spcPct val="0"/>
                </a:spcBef>
                <a:spcAft>
                  <a:spcPct val="0"/>
                </a:spcAft>
                <a:defRPr sz="2400">
                  <a:solidFill>
                    <a:srgbClr val="000066"/>
                  </a:solidFill>
                  <a:latin typeface="Arial" charset="0"/>
                </a:defRPr>
              </a:lvl8pPr>
              <a:lvl9pPr marL="3886200" indent="-228600" algn="ctr" defTabSz="979488" eaLnBrk="0" fontAlgn="base" hangingPunct="0">
                <a:spcBef>
                  <a:spcPct val="0"/>
                </a:spcBef>
                <a:spcAft>
                  <a:spcPct val="0"/>
                </a:spcAft>
                <a:defRPr sz="2400">
                  <a:solidFill>
                    <a:srgbClr val="000066"/>
                  </a:solidFill>
                  <a:latin typeface="Arial" charset="0"/>
                </a:defRPr>
              </a:lvl9pPr>
            </a:lstStyle>
            <a:p>
              <a:pPr algn="l" eaLnBrk="1" hangingPunct="1"/>
              <a:r>
                <a:rPr lang="en-US" sz="3400" i="1">
                  <a:solidFill>
                    <a:schemeClr val="tx1"/>
                  </a:solidFill>
                </a:rPr>
                <a:t>UO</a:t>
              </a:r>
              <a:r>
                <a:rPr lang="en-US" sz="3400" i="1" baseline="-25000">
                  <a:solidFill>
                    <a:schemeClr val="tx1"/>
                  </a:solidFill>
                </a:rPr>
                <a:t>2 - x</a:t>
              </a:r>
              <a:endParaRPr lang="ru-RU" sz="3400" i="1">
                <a:solidFill>
                  <a:schemeClr val="tx1"/>
                </a:solidFill>
              </a:endParaRPr>
            </a:p>
          </p:txBody>
        </p:sp>
        <p:sp>
          <p:nvSpPr>
            <p:cNvPr id="6157" name="Line 13"/>
            <p:cNvSpPr>
              <a:spLocks noChangeShapeType="1"/>
            </p:cNvSpPr>
            <p:nvPr/>
          </p:nvSpPr>
          <p:spPr bwMode="auto">
            <a:xfrm flipH="1" flipV="1">
              <a:off x="2756" y="1463"/>
              <a:ext cx="136" cy="408"/>
            </a:xfrm>
            <a:prstGeom prst="line">
              <a:avLst/>
            </a:prstGeom>
            <a:noFill/>
            <a:ln w="9525">
              <a:solidFill>
                <a:srgbClr val="000066"/>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158" name="Line 14"/>
            <p:cNvSpPr>
              <a:spLocks noChangeShapeType="1"/>
            </p:cNvSpPr>
            <p:nvPr/>
          </p:nvSpPr>
          <p:spPr bwMode="auto">
            <a:xfrm flipH="1">
              <a:off x="3754" y="1372"/>
              <a:ext cx="181" cy="227"/>
            </a:xfrm>
            <a:prstGeom prst="line">
              <a:avLst/>
            </a:prstGeom>
            <a:noFill/>
            <a:ln w="9525">
              <a:solidFill>
                <a:srgbClr val="000066"/>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159" name="Text Box 15"/>
            <p:cNvSpPr txBox="1">
              <a:spLocks noChangeArrowheads="1"/>
            </p:cNvSpPr>
            <p:nvPr/>
          </p:nvSpPr>
          <p:spPr bwMode="auto">
            <a:xfrm>
              <a:off x="3663" y="1147"/>
              <a:ext cx="862" cy="212"/>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spcBef>
                  <a:spcPct val="50000"/>
                </a:spcBef>
              </a:pPr>
              <a:r>
                <a:rPr lang="en-US" sz="1600"/>
                <a:t>Latta&amp;Frixel</a:t>
              </a:r>
              <a:endParaRPr lang="ru-RU" sz="1600"/>
            </a:p>
          </p:txBody>
        </p:sp>
        <p:sp>
          <p:nvSpPr>
            <p:cNvPr id="6160" name="Text Box 16"/>
            <p:cNvSpPr txBox="1">
              <a:spLocks noChangeArrowheads="1"/>
            </p:cNvSpPr>
            <p:nvPr/>
          </p:nvSpPr>
          <p:spPr bwMode="auto">
            <a:xfrm>
              <a:off x="3891" y="1553"/>
              <a:ext cx="680" cy="320"/>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nSpc>
                  <a:spcPct val="85000"/>
                </a:lnSpc>
              </a:pPr>
              <a:r>
                <a:rPr lang="en-US" sz="1600"/>
                <a:t>Manara &amp;</a:t>
              </a:r>
            </a:p>
            <a:p>
              <a:pPr>
                <a:lnSpc>
                  <a:spcPct val="85000"/>
                </a:lnSpc>
              </a:pPr>
              <a:r>
                <a:rPr lang="en-US" sz="1600"/>
                <a:t>Sheindlin</a:t>
              </a:r>
              <a:endParaRPr lang="ru-RU" sz="1600"/>
            </a:p>
          </p:txBody>
        </p:sp>
        <p:sp>
          <p:nvSpPr>
            <p:cNvPr id="6161" name="Line 17"/>
            <p:cNvSpPr>
              <a:spLocks noChangeShapeType="1"/>
            </p:cNvSpPr>
            <p:nvPr/>
          </p:nvSpPr>
          <p:spPr bwMode="auto">
            <a:xfrm flipV="1">
              <a:off x="3573" y="1737"/>
              <a:ext cx="362" cy="45"/>
            </a:xfrm>
            <a:prstGeom prst="line">
              <a:avLst/>
            </a:prstGeom>
            <a:noFill/>
            <a:ln w="9525">
              <a:solidFill>
                <a:srgbClr val="000066"/>
              </a:solidFill>
              <a:round/>
              <a:headEnd/>
              <a:tailEnd/>
            </a:ln>
            <a:extLst>
              <a:ext uri="{909E8E84-426E-40DD-AFC4-6F175D3DCCD1}">
                <a14:hiddenFill xmlns:a14="http://schemas.microsoft.com/office/drawing/2010/main">
                  <a:noFill/>
                </a14:hiddenFill>
              </a:ext>
            </a:extLst>
          </p:spPr>
          <p:txBody>
            <a:bodyPr/>
            <a:lstStyle/>
            <a:p>
              <a:endParaRPr lang="de-DE"/>
            </a:p>
          </p:txBody>
        </p:sp>
        <p:sp>
          <p:nvSpPr>
            <p:cNvPr id="6162" name="Line 18"/>
            <p:cNvSpPr>
              <a:spLocks noChangeShapeType="1"/>
            </p:cNvSpPr>
            <p:nvPr/>
          </p:nvSpPr>
          <p:spPr bwMode="auto">
            <a:xfrm>
              <a:off x="3956" y="2098"/>
              <a:ext cx="615" cy="2"/>
            </a:xfrm>
            <a:prstGeom prst="line">
              <a:avLst/>
            </a:prstGeom>
            <a:noFill/>
            <a:ln w="19050">
              <a:solidFill>
                <a:schemeClr val="hlink"/>
              </a:solidFill>
              <a:round/>
              <a:headEnd/>
              <a:tailEnd/>
            </a:ln>
            <a:extLst>
              <a:ext uri="{909E8E84-426E-40DD-AFC4-6F175D3DCCD1}">
                <a14:hiddenFill xmlns:a14="http://schemas.microsoft.com/office/drawing/2010/main">
                  <a:noFill/>
                </a14:hiddenFill>
              </a:ext>
            </a:extLst>
          </p:spPr>
          <p:txBody>
            <a:bodyPr wrap="none"/>
            <a:lstStyle/>
            <a:p>
              <a:endParaRPr lang="de-DE"/>
            </a:p>
          </p:txBody>
        </p:sp>
        <p:sp>
          <p:nvSpPr>
            <p:cNvPr id="6163" name="Line 19"/>
            <p:cNvSpPr>
              <a:spLocks noChangeShapeType="1"/>
            </p:cNvSpPr>
            <p:nvPr/>
          </p:nvSpPr>
          <p:spPr bwMode="auto">
            <a:xfrm flipH="1">
              <a:off x="4117" y="1873"/>
              <a:ext cx="91" cy="227"/>
            </a:xfrm>
            <a:prstGeom prst="line">
              <a:avLst/>
            </a:prstGeom>
            <a:noFill/>
            <a:ln w="12700">
              <a:solidFill>
                <a:srgbClr val="000066"/>
              </a:solidFill>
              <a:round/>
              <a:headEnd/>
              <a:tailEnd/>
            </a:ln>
            <a:extLst>
              <a:ext uri="{909E8E84-426E-40DD-AFC4-6F175D3DCCD1}">
                <a14:hiddenFill xmlns:a14="http://schemas.microsoft.com/office/drawing/2010/main">
                  <a:noFill/>
                </a14:hiddenFill>
              </a:ext>
            </a:extLst>
          </p:spPr>
          <p:txBody>
            <a:bodyPr wrap="none"/>
            <a:lstStyle/>
            <a:p>
              <a:endParaRPr lang="de-DE"/>
            </a:p>
          </p:txBody>
        </p:sp>
        <p:sp>
          <p:nvSpPr>
            <p:cNvPr id="6164" name="Freeform 20"/>
            <p:cNvSpPr>
              <a:spLocks/>
            </p:cNvSpPr>
            <p:nvPr/>
          </p:nvSpPr>
          <p:spPr bwMode="auto">
            <a:xfrm>
              <a:off x="3234" y="3206"/>
              <a:ext cx="708" cy="354"/>
            </a:xfrm>
            <a:custGeom>
              <a:avLst/>
              <a:gdLst>
                <a:gd name="T0" fmla="*/ 0 w 708"/>
                <a:gd name="T1" fmla="*/ 354 h 354"/>
                <a:gd name="T2" fmla="*/ 69 w 708"/>
                <a:gd name="T3" fmla="*/ 306 h 354"/>
                <a:gd name="T4" fmla="*/ 201 w 708"/>
                <a:gd name="T5" fmla="*/ 257 h 354"/>
                <a:gd name="T6" fmla="*/ 347 w 708"/>
                <a:gd name="T7" fmla="*/ 201 h 354"/>
                <a:gd name="T8" fmla="*/ 465 w 708"/>
                <a:gd name="T9" fmla="*/ 174 h 354"/>
                <a:gd name="T10" fmla="*/ 618 w 708"/>
                <a:gd name="T11" fmla="*/ 104 h 354"/>
                <a:gd name="T12" fmla="*/ 708 w 708"/>
                <a:gd name="T13" fmla="*/ 0 h 354"/>
                <a:gd name="T14" fmla="*/ 0 60000 65536"/>
                <a:gd name="T15" fmla="*/ 0 60000 65536"/>
                <a:gd name="T16" fmla="*/ 0 60000 65536"/>
                <a:gd name="T17" fmla="*/ 0 60000 65536"/>
                <a:gd name="T18" fmla="*/ 0 60000 65536"/>
                <a:gd name="T19" fmla="*/ 0 60000 65536"/>
                <a:gd name="T20" fmla="*/ 0 60000 65536"/>
                <a:gd name="T21" fmla="*/ 0 w 708"/>
                <a:gd name="T22" fmla="*/ 0 h 354"/>
                <a:gd name="T23" fmla="*/ 708 w 708"/>
                <a:gd name="T24" fmla="*/ 354 h 35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08" h="354">
                  <a:moveTo>
                    <a:pt x="0" y="354"/>
                  </a:moveTo>
                  <a:cubicBezTo>
                    <a:pt x="11" y="347"/>
                    <a:pt x="36" y="322"/>
                    <a:pt x="69" y="306"/>
                  </a:cubicBezTo>
                  <a:cubicBezTo>
                    <a:pt x="102" y="290"/>
                    <a:pt x="155" y="274"/>
                    <a:pt x="201" y="257"/>
                  </a:cubicBezTo>
                  <a:cubicBezTo>
                    <a:pt x="247" y="240"/>
                    <a:pt x="303" y="215"/>
                    <a:pt x="347" y="201"/>
                  </a:cubicBezTo>
                  <a:cubicBezTo>
                    <a:pt x="391" y="187"/>
                    <a:pt x="420" y="190"/>
                    <a:pt x="465" y="174"/>
                  </a:cubicBezTo>
                  <a:cubicBezTo>
                    <a:pt x="510" y="158"/>
                    <a:pt x="577" y="133"/>
                    <a:pt x="618" y="104"/>
                  </a:cubicBezTo>
                  <a:cubicBezTo>
                    <a:pt x="659" y="75"/>
                    <a:pt x="689" y="22"/>
                    <a:pt x="708" y="0"/>
                  </a:cubicBezTo>
                </a:path>
              </a:pathLst>
            </a:custGeom>
            <a:noFill/>
            <a:ln w="28575" cap="flat" cmpd="sng">
              <a:solidFill>
                <a:schemeClr val="hlink"/>
              </a:solidFill>
              <a:prstDash val="sysDot"/>
              <a:round/>
              <a:headEnd/>
              <a:tailEnd/>
            </a:ln>
            <a:extLst>
              <a:ext uri="{909E8E84-426E-40DD-AFC4-6F175D3DCCD1}">
                <a14:hiddenFill xmlns:a14="http://schemas.microsoft.com/office/drawing/2010/main">
                  <a:solidFill>
                    <a:srgbClr val="FFFFFF"/>
                  </a:solidFill>
                </a14:hiddenFill>
              </a:ext>
            </a:extLst>
          </p:spPr>
          <p:txBody>
            <a:bodyPr wrap="none"/>
            <a:lstStyle/>
            <a:p>
              <a:endParaRPr lang="de-DE"/>
            </a:p>
          </p:txBody>
        </p:sp>
        <p:sp>
          <p:nvSpPr>
            <p:cNvPr id="6165" name="Text Box 21"/>
            <p:cNvSpPr txBox="1">
              <a:spLocks noChangeArrowheads="1"/>
            </p:cNvSpPr>
            <p:nvPr/>
          </p:nvSpPr>
          <p:spPr bwMode="auto">
            <a:xfrm>
              <a:off x="3437" y="2825"/>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spcBef>
                  <a:spcPct val="50000"/>
                </a:spcBef>
              </a:pPr>
              <a:endParaRPr lang="ru-RU" sz="1800"/>
            </a:p>
          </p:txBody>
        </p:sp>
        <p:sp>
          <p:nvSpPr>
            <p:cNvPr id="6166" name="Text Box 22"/>
            <p:cNvSpPr txBox="1">
              <a:spLocks noChangeArrowheads="1"/>
            </p:cNvSpPr>
            <p:nvPr/>
          </p:nvSpPr>
          <p:spPr bwMode="auto">
            <a:xfrm>
              <a:off x="3391" y="2825"/>
              <a:ext cx="136" cy="258"/>
            </a:xfrm>
            <a:prstGeom prst="rect">
              <a:avLst/>
            </a:prstGeom>
            <a:solidFill>
              <a:srgbClr val="FFFFFF"/>
            </a:solidFill>
            <a:ln w="12700" algn="ctr">
              <a:solidFill>
                <a:srgbClr val="FFFFFF"/>
              </a:solidFill>
              <a:miter lim="800000"/>
              <a:headEnd/>
              <a:tailEnd/>
            </a:ln>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spcBef>
                  <a:spcPct val="50000"/>
                </a:spcBef>
              </a:pPr>
              <a:r>
                <a:rPr lang="en-US" sz="2000">
                  <a:solidFill>
                    <a:schemeClr val="hlink"/>
                  </a:solidFill>
                </a:rPr>
                <a:t>?</a:t>
              </a:r>
              <a:endParaRPr lang="ru-RU" sz="2000">
                <a:solidFill>
                  <a:schemeClr val="hlink"/>
                </a:solidFill>
              </a:endParaRPr>
            </a:p>
          </p:txBody>
        </p:sp>
        <p:sp>
          <p:nvSpPr>
            <p:cNvPr id="6167" name="Freeform 23"/>
            <p:cNvSpPr>
              <a:spLocks/>
            </p:cNvSpPr>
            <p:nvPr/>
          </p:nvSpPr>
          <p:spPr bwMode="auto">
            <a:xfrm>
              <a:off x="3528" y="3053"/>
              <a:ext cx="122" cy="327"/>
            </a:xfrm>
            <a:custGeom>
              <a:avLst/>
              <a:gdLst>
                <a:gd name="T0" fmla="*/ 122 w 122"/>
                <a:gd name="T1" fmla="*/ 327 h 327"/>
                <a:gd name="T2" fmla="*/ 0 w 122"/>
                <a:gd name="T3" fmla="*/ 0 h 327"/>
                <a:gd name="T4" fmla="*/ 0 60000 65536"/>
                <a:gd name="T5" fmla="*/ 0 60000 65536"/>
                <a:gd name="T6" fmla="*/ 0 w 122"/>
                <a:gd name="T7" fmla="*/ 0 h 327"/>
                <a:gd name="T8" fmla="*/ 122 w 122"/>
                <a:gd name="T9" fmla="*/ 327 h 327"/>
              </a:gdLst>
              <a:ahLst/>
              <a:cxnLst>
                <a:cxn ang="T4">
                  <a:pos x="T0" y="T1"/>
                </a:cxn>
                <a:cxn ang="T5">
                  <a:pos x="T2" y="T3"/>
                </a:cxn>
              </a:cxnLst>
              <a:rect l="T6" t="T7" r="T8" b="T9"/>
              <a:pathLst>
                <a:path w="122" h="327">
                  <a:moveTo>
                    <a:pt x="122" y="327"/>
                  </a:moveTo>
                  <a:lnTo>
                    <a:pt x="0" y="0"/>
                  </a:lnTo>
                </a:path>
              </a:pathLst>
            </a:custGeom>
            <a:noFill/>
            <a:ln w="12700" cap="flat" cmpd="sng">
              <a:solidFill>
                <a:schemeClr val="hlink"/>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wrap="none"/>
            <a:lstStyle/>
            <a:p>
              <a:endParaRPr lang="de-DE"/>
            </a:p>
          </p:txBody>
        </p:sp>
        <p:sp>
          <p:nvSpPr>
            <p:cNvPr id="6168" name="Line 24"/>
            <p:cNvSpPr>
              <a:spLocks noChangeShapeType="1"/>
            </p:cNvSpPr>
            <p:nvPr/>
          </p:nvSpPr>
          <p:spPr bwMode="auto">
            <a:xfrm flipH="1">
              <a:off x="1078" y="1737"/>
              <a:ext cx="1179"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lstStyle/>
            <a:p>
              <a:endParaRPr lang="de-DE"/>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1206500" y="1317625"/>
          <a:ext cx="7469188" cy="3916363"/>
        </p:xfrm>
        <a:graphic>
          <a:graphicData uri="http://schemas.openxmlformats.org/presentationml/2006/ole">
            <mc:AlternateContent xmlns:mc="http://schemas.openxmlformats.org/markup-compatibility/2006">
              <mc:Choice xmlns:v="urn:schemas-microsoft-com:vml" Requires="v">
                <p:oleObj spid="_x0000_s7176" name="Документ" r:id="rId3" imgW="5898570" imgH="3083474" progId="Word.Document.8">
                  <p:embed/>
                </p:oleObj>
              </mc:Choice>
              <mc:Fallback>
                <p:oleObj name="Документ" r:id="rId3" imgW="5898570" imgH="3083474"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6500" y="1317625"/>
                        <a:ext cx="7469188" cy="3916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1" name="Text Box 3"/>
          <p:cNvSpPr txBox="1">
            <a:spLocks noChangeArrowheads="1"/>
          </p:cNvSpPr>
          <p:nvPr/>
        </p:nvSpPr>
        <p:spPr bwMode="auto">
          <a:xfrm>
            <a:off x="487363" y="3621088"/>
            <a:ext cx="783748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969" tIns="48984" rIns="97969" bIns="48984">
            <a:spAutoFit/>
          </a:bodyPr>
          <a:lstStyle>
            <a:lvl1pPr defTabSz="979488">
              <a:defRPr sz="2400">
                <a:solidFill>
                  <a:srgbClr val="000066"/>
                </a:solidFill>
                <a:latin typeface="Arial" charset="0"/>
              </a:defRPr>
            </a:lvl1pPr>
            <a:lvl2pPr marL="742950" indent="-285750" defTabSz="979488">
              <a:defRPr sz="2400">
                <a:solidFill>
                  <a:srgbClr val="000066"/>
                </a:solidFill>
                <a:latin typeface="Arial" charset="0"/>
              </a:defRPr>
            </a:lvl2pPr>
            <a:lvl3pPr marL="1143000" indent="-228600" defTabSz="979488">
              <a:defRPr sz="2400">
                <a:solidFill>
                  <a:srgbClr val="000066"/>
                </a:solidFill>
                <a:latin typeface="Arial" charset="0"/>
              </a:defRPr>
            </a:lvl3pPr>
            <a:lvl4pPr marL="1600200" indent="-228600" defTabSz="979488">
              <a:defRPr sz="2400">
                <a:solidFill>
                  <a:srgbClr val="000066"/>
                </a:solidFill>
                <a:latin typeface="Arial" charset="0"/>
              </a:defRPr>
            </a:lvl4pPr>
            <a:lvl5pPr marL="2057400" indent="-228600" defTabSz="979488">
              <a:defRPr sz="2400">
                <a:solidFill>
                  <a:srgbClr val="000066"/>
                </a:solidFill>
                <a:latin typeface="Arial" charset="0"/>
              </a:defRPr>
            </a:lvl5pPr>
            <a:lvl6pPr marL="2514600" indent="-228600" algn="ctr" defTabSz="979488" eaLnBrk="0" fontAlgn="base" hangingPunct="0">
              <a:spcBef>
                <a:spcPct val="0"/>
              </a:spcBef>
              <a:spcAft>
                <a:spcPct val="0"/>
              </a:spcAft>
              <a:defRPr sz="2400">
                <a:solidFill>
                  <a:srgbClr val="000066"/>
                </a:solidFill>
                <a:latin typeface="Arial" charset="0"/>
              </a:defRPr>
            </a:lvl6pPr>
            <a:lvl7pPr marL="2971800" indent="-228600" algn="ctr" defTabSz="979488" eaLnBrk="0" fontAlgn="base" hangingPunct="0">
              <a:spcBef>
                <a:spcPct val="0"/>
              </a:spcBef>
              <a:spcAft>
                <a:spcPct val="0"/>
              </a:spcAft>
              <a:defRPr sz="2400">
                <a:solidFill>
                  <a:srgbClr val="000066"/>
                </a:solidFill>
                <a:latin typeface="Arial" charset="0"/>
              </a:defRPr>
            </a:lvl7pPr>
            <a:lvl8pPr marL="3429000" indent="-228600" algn="ctr" defTabSz="979488" eaLnBrk="0" fontAlgn="base" hangingPunct="0">
              <a:spcBef>
                <a:spcPct val="0"/>
              </a:spcBef>
              <a:spcAft>
                <a:spcPct val="0"/>
              </a:spcAft>
              <a:defRPr sz="2400">
                <a:solidFill>
                  <a:srgbClr val="000066"/>
                </a:solidFill>
                <a:latin typeface="Arial" charset="0"/>
              </a:defRPr>
            </a:lvl8pPr>
            <a:lvl9pPr marL="3886200" indent="-228600" algn="ctr" defTabSz="979488" eaLnBrk="0" fontAlgn="base" hangingPunct="0">
              <a:spcBef>
                <a:spcPct val="0"/>
              </a:spcBef>
              <a:spcAft>
                <a:spcPct val="0"/>
              </a:spcAft>
              <a:defRPr sz="2400">
                <a:solidFill>
                  <a:srgbClr val="000066"/>
                </a:solidFill>
                <a:latin typeface="Arial" charset="0"/>
              </a:defRPr>
            </a:lvl9pPr>
          </a:lstStyle>
          <a:p>
            <a:pPr algn="l" eaLnBrk="1" hangingPunct="1"/>
            <a:r>
              <a:rPr lang="en-US" sz="1600" b="1" i="1"/>
              <a:t>Main assumption: </a:t>
            </a:r>
            <a:r>
              <a:rPr lang="en-US" sz="1600" i="1"/>
              <a:t>existence of the local thermodynamic equilibrium over all sample</a:t>
            </a:r>
            <a:r>
              <a:rPr lang="ru-RU" sz="1500"/>
              <a:t> </a:t>
            </a:r>
          </a:p>
          <a:p>
            <a:pPr algn="l" eaLnBrk="1" hangingPunct="1"/>
            <a:endParaRPr lang="ru-RU" sz="1500"/>
          </a:p>
        </p:txBody>
      </p:sp>
      <p:sp>
        <p:nvSpPr>
          <p:cNvPr id="7172" name="Rectangle 4"/>
          <p:cNvSpPr>
            <a:spLocks noChangeArrowheads="1"/>
          </p:cNvSpPr>
          <p:nvPr/>
        </p:nvSpPr>
        <p:spPr bwMode="auto">
          <a:xfrm>
            <a:off x="414338" y="4125913"/>
            <a:ext cx="9001125"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69" tIns="48984" rIns="97969" bIns="48984" anchor="ctr">
            <a:spAutoFit/>
          </a:bodyPr>
          <a:lstStyle/>
          <a:p>
            <a:pPr algn="l" defTabSz="979488" eaLnBrk="1" hangingPunct="1">
              <a:spcBef>
                <a:spcPct val="25000"/>
              </a:spcBef>
              <a:spcAft>
                <a:spcPct val="25000"/>
              </a:spcAft>
              <a:buFontTx/>
              <a:buChar char="•"/>
            </a:pPr>
            <a:r>
              <a:rPr lang="en-US" sz="1600">
                <a:cs typeface="Arial" charset="0"/>
              </a:rPr>
              <a:t> Noncongruent phase transitions lead to redistribution of composition between phases in the vicinity of their moving boundaries. </a:t>
            </a:r>
          </a:p>
          <a:p>
            <a:pPr algn="l" defTabSz="979488" eaLnBrk="1" hangingPunct="1">
              <a:spcBef>
                <a:spcPct val="25000"/>
              </a:spcBef>
              <a:spcAft>
                <a:spcPct val="25000"/>
              </a:spcAft>
              <a:buFontTx/>
              <a:buChar char="•"/>
            </a:pPr>
            <a:r>
              <a:rPr lang="en-US" sz="1600"/>
              <a:t> Disturbance in initially homogeneous composition leads to diffusion assisted mass transfer</a:t>
            </a:r>
          </a:p>
          <a:p>
            <a:pPr algn="just" defTabSz="979488" eaLnBrk="1" hangingPunct="1">
              <a:spcBef>
                <a:spcPct val="25000"/>
              </a:spcBef>
              <a:spcAft>
                <a:spcPct val="25000"/>
              </a:spcAft>
              <a:buFontTx/>
              <a:buChar char="•"/>
            </a:pPr>
            <a:r>
              <a:rPr lang="en-US" sz="1600"/>
              <a:t> The basic equations are equations for heat transfer and for mass transfer. They define mass fraction C and temperature T</a:t>
            </a:r>
          </a:p>
          <a:p>
            <a:pPr algn="just" defTabSz="979488" eaLnBrk="1" hangingPunct="1">
              <a:spcBef>
                <a:spcPct val="25000"/>
              </a:spcBef>
              <a:spcAft>
                <a:spcPct val="25000"/>
              </a:spcAft>
              <a:buFontTx/>
              <a:buChar char="•"/>
            </a:pPr>
            <a:r>
              <a:rPr lang="en-US" sz="1600"/>
              <a:t> Numerical calculation is based on the </a:t>
            </a:r>
            <a:r>
              <a:rPr lang="ru-RU" sz="1600"/>
              <a:t> </a:t>
            </a:r>
            <a:r>
              <a:rPr lang="en-US" sz="1600"/>
              <a:t>through scheme</a:t>
            </a:r>
            <a:r>
              <a:rPr lang="ru-RU" sz="1600"/>
              <a:t> </a:t>
            </a:r>
            <a:r>
              <a:rPr lang="en-US" sz="1600"/>
              <a:t>without definition of the phase boundaries</a:t>
            </a:r>
            <a:endParaRPr lang="ru-RU" sz="1600"/>
          </a:p>
          <a:p>
            <a:pPr algn="l" defTabSz="979488" eaLnBrk="1" hangingPunct="1"/>
            <a:endParaRPr lang="ru-RU" sz="1600"/>
          </a:p>
        </p:txBody>
      </p:sp>
      <p:sp>
        <p:nvSpPr>
          <p:cNvPr id="7173" name="Line 5"/>
          <p:cNvSpPr>
            <a:spLocks noChangeShapeType="1"/>
          </p:cNvSpPr>
          <p:nvPr/>
        </p:nvSpPr>
        <p:spPr bwMode="auto">
          <a:xfrm flipV="1">
            <a:off x="3871913" y="2757488"/>
            <a:ext cx="360362" cy="6731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7174" name="Line 6"/>
          <p:cNvSpPr>
            <a:spLocks noChangeShapeType="1"/>
          </p:cNvSpPr>
          <p:nvPr/>
        </p:nvSpPr>
        <p:spPr bwMode="auto">
          <a:xfrm flipV="1">
            <a:off x="5456238" y="2684463"/>
            <a:ext cx="215900"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de-DE"/>
          </a:p>
        </p:txBody>
      </p:sp>
      <p:sp>
        <p:nvSpPr>
          <p:cNvPr id="7175" name="Rectangle 7"/>
          <p:cNvSpPr>
            <a:spLocks noChangeArrowheads="1"/>
          </p:cNvSpPr>
          <p:nvPr/>
        </p:nvSpPr>
        <p:spPr bwMode="auto">
          <a:xfrm>
            <a:off x="342900" y="676275"/>
            <a:ext cx="91455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nchor="ctr">
            <a:spAutoFit/>
          </a:bodyPr>
          <a:lstStyle/>
          <a:p>
            <a:r>
              <a:rPr lang="en-US" sz="1800"/>
              <a:t>Numerical simulation of noncongruent melting and solidification of two component materials taking into account the existence of two phase region.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2"/>
          <p:cNvSpPr txBox="1">
            <a:spLocks noChangeArrowheads="1"/>
          </p:cNvSpPr>
          <p:nvPr/>
        </p:nvSpPr>
        <p:spPr bwMode="auto">
          <a:xfrm>
            <a:off x="3276600" y="452438"/>
            <a:ext cx="347503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69" tIns="48984" rIns="97969" bIns="48984">
            <a:spAutoFit/>
          </a:bodyPr>
          <a:lstStyle>
            <a:lvl1pPr defTabSz="979488">
              <a:defRPr sz="2400">
                <a:solidFill>
                  <a:srgbClr val="000066"/>
                </a:solidFill>
                <a:latin typeface="Arial" charset="0"/>
              </a:defRPr>
            </a:lvl1pPr>
            <a:lvl2pPr marL="742950" indent="-285750" defTabSz="979488">
              <a:defRPr sz="2400">
                <a:solidFill>
                  <a:srgbClr val="000066"/>
                </a:solidFill>
                <a:latin typeface="Arial" charset="0"/>
              </a:defRPr>
            </a:lvl2pPr>
            <a:lvl3pPr marL="1143000" indent="-228600" defTabSz="979488">
              <a:defRPr sz="2400">
                <a:solidFill>
                  <a:srgbClr val="000066"/>
                </a:solidFill>
                <a:latin typeface="Arial" charset="0"/>
              </a:defRPr>
            </a:lvl3pPr>
            <a:lvl4pPr marL="1600200" indent="-228600" defTabSz="979488">
              <a:defRPr sz="2400">
                <a:solidFill>
                  <a:srgbClr val="000066"/>
                </a:solidFill>
                <a:latin typeface="Arial" charset="0"/>
              </a:defRPr>
            </a:lvl4pPr>
            <a:lvl5pPr marL="2057400" indent="-228600" defTabSz="979488">
              <a:defRPr sz="2400">
                <a:solidFill>
                  <a:srgbClr val="000066"/>
                </a:solidFill>
                <a:latin typeface="Arial" charset="0"/>
              </a:defRPr>
            </a:lvl5pPr>
            <a:lvl6pPr marL="2514600" indent="-228600" algn="ctr" defTabSz="979488" eaLnBrk="0" fontAlgn="base" hangingPunct="0">
              <a:spcBef>
                <a:spcPct val="0"/>
              </a:spcBef>
              <a:spcAft>
                <a:spcPct val="0"/>
              </a:spcAft>
              <a:defRPr sz="2400">
                <a:solidFill>
                  <a:srgbClr val="000066"/>
                </a:solidFill>
                <a:latin typeface="Arial" charset="0"/>
              </a:defRPr>
            </a:lvl6pPr>
            <a:lvl7pPr marL="2971800" indent="-228600" algn="ctr" defTabSz="979488" eaLnBrk="0" fontAlgn="base" hangingPunct="0">
              <a:spcBef>
                <a:spcPct val="0"/>
              </a:spcBef>
              <a:spcAft>
                <a:spcPct val="0"/>
              </a:spcAft>
              <a:defRPr sz="2400">
                <a:solidFill>
                  <a:srgbClr val="000066"/>
                </a:solidFill>
                <a:latin typeface="Arial" charset="0"/>
              </a:defRPr>
            </a:lvl7pPr>
            <a:lvl8pPr marL="3429000" indent="-228600" algn="ctr" defTabSz="979488" eaLnBrk="0" fontAlgn="base" hangingPunct="0">
              <a:spcBef>
                <a:spcPct val="0"/>
              </a:spcBef>
              <a:spcAft>
                <a:spcPct val="0"/>
              </a:spcAft>
              <a:defRPr sz="2400">
                <a:solidFill>
                  <a:srgbClr val="000066"/>
                </a:solidFill>
                <a:latin typeface="Arial" charset="0"/>
              </a:defRPr>
            </a:lvl8pPr>
            <a:lvl9pPr marL="3886200" indent="-228600" algn="ctr" defTabSz="979488" eaLnBrk="0" fontAlgn="base" hangingPunct="0">
              <a:spcBef>
                <a:spcPct val="0"/>
              </a:spcBef>
              <a:spcAft>
                <a:spcPct val="0"/>
              </a:spcAft>
              <a:defRPr sz="2400">
                <a:solidFill>
                  <a:srgbClr val="000066"/>
                </a:solidFill>
                <a:latin typeface="Arial" charset="0"/>
              </a:defRPr>
            </a:lvl9pPr>
          </a:lstStyle>
          <a:p>
            <a:pPr eaLnBrk="1" hangingPunct="1"/>
            <a:r>
              <a:rPr lang="en-US"/>
              <a:t>Numerical Results</a:t>
            </a:r>
            <a:endParaRPr lang="ru-RU"/>
          </a:p>
        </p:txBody>
      </p:sp>
      <p:sp>
        <p:nvSpPr>
          <p:cNvPr id="8197" name="Text Box 3"/>
          <p:cNvSpPr txBox="1">
            <a:spLocks noChangeArrowheads="1"/>
          </p:cNvSpPr>
          <p:nvPr/>
        </p:nvSpPr>
        <p:spPr bwMode="auto">
          <a:xfrm>
            <a:off x="4640263" y="901700"/>
            <a:ext cx="3621087"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969" tIns="48984" rIns="97969" bIns="48984">
            <a:spAutoFit/>
          </a:bodyPr>
          <a:lstStyle>
            <a:lvl1pPr defTabSz="979488">
              <a:defRPr sz="2400">
                <a:solidFill>
                  <a:srgbClr val="000066"/>
                </a:solidFill>
                <a:latin typeface="Arial" charset="0"/>
              </a:defRPr>
            </a:lvl1pPr>
            <a:lvl2pPr marL="742950" indent="-285750" defTabSz="979488">
              <a:defRPr sz="2400">
                <a:solidFill>
                  <a:srgbClr val="000066"/>
                </a:solidFill>
                <a:latin typeface="Arial" charset="0"/>
              </a:defRPr>
            </a:lvl2pPr>
            <a:lvl3pPr marL="1143000" indent="-228600" defTabSz="979488">
              <a:defRPr sz="2400">
                <a:solidFill>
                  <a:srgbClr val="000066"/>
                </a:solidFill>
                <a:latin typeface="Arial" charset="0"/>
              </a:defRPr>
            </a:lvl3pPr>
            <a:lvl4pPr marL="1600200" indent="-228600" defTabSz="979488">
              <a:defRPr sz="2400">
                <a:solidFill>
                  <a:srgbClr val="000066"/>
                </a:solidFill>
                <a:latin typeface="Arial" charset="0"/>
              </a:defRPr>
            </a:lvl4pPr>
            <a:lvl5pPr marL="2057400" indent="-228600" defTabSz="979488">
              <a:defRPr sz="2400">
                <a:solidFill>
                  <a:srgbClr val="000066"/>
                </a:solidFill>
                <a:latin typeface="Arial" charset="0"/>
              </a:defRPr>
            </a:lvl5pPr>
            <a:lvl6pPr marL="2514600" indent="-228600" algn="ctr" defTabSz="979488" eaLnBrk="0" fontAlgn="base" hangingPunct="0">
              <a:spcBef>
                <a:spcPct val="0"/>
              </a:spcBef>
              <a:spcAft>
                <a:spcPct val="0"/>
              </a:spcAft>
              <a:defRPr sz="2400">
                <a:solidFill>
                  <a:srgbClr val="000066"/>
                </a:solidFill>
                <a:latin typeface="Arial" charset="0"/>
              </a:defRPr>
            </a:lvl6pPr>
            <a:lvl7pPr marL="2971800" indent="-228600" algn="ctr" defTabSz="979488" eaLnBrk="0" fontAlgn="base" hangingPunct="0">
              <a:spcBef>
                <a:spcPct val="0"/>
              </a:spcBef>
              <a:spcAft>
                <a:spcPct val="0"/>
              </a:spcAft>
              <a:defRPr sz="2400">
                <a:solidFill>
                  <a:srgbClr val="000066"/>
                </a:solidFill>
                <a:latin typeface="Arial" charset="0"/>
              </a:defRPr>
            </a:lvl7pPr>
            <a:lvl8pPr marL="3429000" indent="-228600" algn="ctr" defTabSz="979488" eaLnBrk="0" fontAlgn="base" hangingPunct="0">
              <a:spcBef>
                <a:spcPct val="0"/>
              </a:spcBef>
              <a:spcAft>
                <a:spcPct val="0"/>
              </a:spcAft>
              <a:defRPr sz="2400">
                <a:solidFill>
                  <a:srgbClr val="000066"/>
                </a:solidFill>
                <a:latin typeface="Arial" charset="0"/>
              </a:defRPr>
            </a:lvl8pPr>
            <a:lvl9pPr marL="3886200" indent="-228600" algn="ctr" defTabSz="979488" eaLnBrk="0" fontAlgn="base" hangingPunct="0">
              <a:spcBef>
                <a:spcPct val="0"/>
              </a:spcBef>
              <a:spcAft>
                <a:spcPct val="0"/>
              </a:spcAft>
              <a:defRPr sz="2400">
                <a:solidFill>
                  <a:srgbClr val="000066"/>
                </a:solidFill>
                <a:latin typeface="Arial" charset="0"/>
              </a:defRPr>
            </a:lvl9pPr>
          </a:lstStyle>
          <a:p>
            <a:pPr algn="l" eaLnBrk="1" hangingPunct="1"/>
            <a:r>
              <a:rPr lang="en-US" sz="1600"/>
              <a:t>L</a:t>
            </a:r>
            <a:r>
              <a:rPr lang="ru-RU" sz="1600"/>
              <a:t>aser pulse</a:t>
            </a:r>
            <a:r>
              <a:rPr lang="en-US" sz="1600"/>
              <a:t> and surface thermograms</a:t>
            </a:r>
            <a:endParaRPr lang="ru-RU" sz="1600"/>
          </a:p>
        </p:txBody>
      </p:sp>
      <p:graphicFrame>
        <p:nvGraphicFramePr>
          <p:cNvPr id="8194" name="Object 4"/>
          <p:cNvGraphicFramePr>
            <a:graphicFrameLocks noChangeAspect="1"/>
          </p:cNvGraphicFramePr>
          <p:nvPr>
            <p:ph sz="half" idx="1"/>
          </p:nvPr>
        </p:nvGraphicFramePr>
        <p:xfrm>
          <a:off x="3871913" y="1082675"/>
          <a:ext cx="5692775" cy="3043238"/>
        </p:xfrm>
        <a:graphic>
          <a:graphicData uri="http://schemas.openxmlformats.org/presentationml/2006/ole">
            <mc:AlternateContent xmlns:mc="http://schemas.openxmlformats.org/markup-compatibility/2006">
              <mc:Choice xmlns:v="urn:schemas-microsoft-com:vml" Requires="v">
                <p:oleObj spid="_x0000_s8201" name="Лист" r:id="rId3" imgW="9242951" imgH="5745371" progId="Excel.Sheet.8">
                  <p:embed/>
                </p:oleObj>
              </mc:Choice>
              <mc:Fallback>
                <p:oleObj name="Лист" r:id="rId3" imgW="9242951" imgH="5745371" progId="Excel.Sheet.8">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1913" y="1082675"/>
                        <a:ext cx="5692775" cy="3043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198" name="Rectangle 5"/>
          <p:cNvSpPr>
            <a:spLocks noChangeArrowheads="1"/>
          </p:cNvSpPr>
          <p:nvPr/>
        </p:nvSpPr>
        <p:spPr bwMode="auto">
          <a:xfrm>
            <a:off x="271463" y="1644650"/>
            <a:ext cx="3671887"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69" tIns="48984" rIns="97969" bIns="48984">
            <a:spAutoFit/>
          </a:bodyPr>
          <a:lstStyle/>
          <a:p>
            <a:pPr algn="l" defTabSz="979488" eaLnBrk="1" hangingPunct="1"/>
            <a:r>
              <a:rPr lang="en-US" sz="1800" i="1"/>
              <a:t>Peculiarities of the mass transfer model does not effect the theoretical thermogram (see comparison with x=constant model)</a:t>
            </a:r>
            <a:endParaRPr lang="ru-RU" sz="1800" i="1"/>
          </a:p>
        </p:txBody>
      </p:sp>
      <p:graphicFrame>
        <p:nvGraphicFramePr>
          <p:cNvPr id="8195" name="Object 6"/>
          <p:cNvGraphicFramePr>
            <a:graphicFrameLocks noChangeAspect="1"/>
          </p:cNvGraphicFramePr>
          <p:nvPr>
            <p:ph sz="half" idx="2"/>
          </p:nvPr>
        </p:nvGraphicFramePr>
        <p:xfrm>
          <a:off x="3871913" y="3911600"/>
          <a:ext cx="5697537" cy="3454400"/>
        </p:xfrm>
        <a:graphic>
          <a:graphicData uri="http://schemas.openxmlformats.org/presentationml/2006/ole">
            <mc:AlternateContent xmlns:mc="http://schemas.openxmlformats.org/markup-compatibility/2006">
              <mc:Choice xmlns:v="urn:schemas-microsoft-com:vml" Requires="v">
                <p:oleObj spid="_x0000_s8202" name="Лист" r:id="rId5" imgW="9242951" imgH="5745371" progId="Excel.Sheet.8">
                  <p:embed/>
                </p:oleObj>
              </mc:Choice>
              <mc:Fallback>
                <p:oleObj name="Лист" r:id="rId5" imgW="9242951" imgH="5745371" progId="Excel.Sheet.8">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1913" y="3911600"/>
                        <a:ext cx="5697537" cy="345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199" name="Text Box 7"/>
          <p:cNvSpPr txBox="1">
            <a:spLocks noChangeArrowheads="1"/>
          </p:cNvSpPr>
          <p:nvPr/>
        </p:nvSpPr>
        <p:spPr bwMode="auto">
          <a:xfrm>
            <a:off x="4405313" y="4002088"/>
            <a:ext cx="4435475"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7969" tIns="48984" rIns="97969" bIns="48984">
            <a:spAutoFit/>
          </a:bodyPr>
          <a:lstStyle>
            <a:lvl1pPr defTabSz="979488">
              <a:defRPr sz="2400">
                <a:solidFill>
                  <a:srgbClr val="000066"/>
                </a:solidFill>
                <a:latin typeface="Arial" charset="0"/>
              </a:defRPr>
            </a:lvl1pPr>
            <a:lvl2pPr marL="742950" indent="-285750" defTabSz="979488">
              <a:defRPr sz="2400">
                <a:solidFill>
                  <a:srgbClr val="000066"/>
                </a:solidFill>
                <a:latin typeface="Arial" charset="0"/>
              </a:defRPr>
            </a:lvl2pPr>
            <a:lvl3pPr marL="1143000" indent="-228600" defTabSz="979488">
              <a:defRPr sz="2400">
                <a:solidFill>
                  <a:srgbClr val="000066"/>
                </a:solidFill>
                <a:latin typeface="Arial" charset="0"/>
              </a:defRPr>
            </a:lvl3pPr>
            <a:lvl4pPr marL="1600200" indent="-228600" defTabSz="979488">
              <a:defRPr sz="2400">
                <a:solidFill>
                  <a:srgbClr val="000066"/>
                </a:solidFill>
                <a:latin typeface="Arial" charset="0"/>
              </a:defRPr>
            </a:lvl4pPr>
            <a:lvl5pPr marL="2057400" indent="-228600" defTabSz="979488">
              <a:defRPr sz="2400">
                <a:solidFill>
                  <a:srgbClr val="000066"/>
                </a:solidFill>
                <a:latin typeface="Arial" charset="0"/>
              </a:defRPr>
            </a:lvl5pPr>
            <a:lvl6pPr marL="2514600" indent="-228600" algn="ctr" defTabSz="979488" eaLnBrk="0" fontAlgn="base" hangingPunct="0">
              <a:spcBef>
                <a:spcPct val="0"/>
              </a:spcBef>
              <a:spcAft>
                <a:spcPct val="0"/>
              </a:spcAft>
              <a:defRPr sz="2400">
                <a:solidFill>
                  <a:srgbClr val="000066"/>
                </a:solidFill>
                <a:latin typeface="Arial" charset="0"/>
              </a:defRPr>
            </a:lvl6pPr>
            <a:lvl7pPr marL="2971800" indent="-228600" algn="ctr" defTabSz="979488" eaLnBrk="0" fontAlgn="base" hangingPunct="0">
              <a:spcBef>
                <a:spcPct val="0"/>
              </a:spcBef>
              <a:spcAft>
                <a:spcPct val="0"/>
              </a:spcAft>
              <a:defRPr sz="2400">
                <a:solidFill>
                  <a:srgbClr val="000066"/>
                </a:solidFill>
                <a:latin typeface="Arial" charset="0"/>
              </a:defRPr>
            </a:lvl7pPr>
            <a:lvl8pPr marL="3429000" indent="-228600" algn="ctr" defTabSz="979488" eaLnBrk="0" fontAlgn="base" hangingPunct="0">
              <a:spcBef>
                <a:spcPct val="0"/>
              </a:spcBef>
              <a:spcAft>
                <a:spcPct val="0"/>
              </a:spcAft>
              <a:defRPr sz="2400">
                <a:solidFill>
                  <a:srgbClr val="000066"/>
                </a:solidFill>
                <a:latin typeface="Arial" charset="0"/>
              </a:defRPr>
            </a:lvl8pPr>
            <a:lvl9pPr marL="3886200" indent="-228600" algn="ctr" defTabSz="979488" eaLnBrk="0" fontAlgn="base" hangingPunct="0">
              <a:spcBef>
                <a:spcPct val="0"/>
              </a:spcBef>
              <a:spcAft>
                <a:spcPct val="0"/>
              </a:spcAft>
              <a:defRPr sz="2400">
                <a:solidFill>
                  <a:srgbClr val="000066"/>
                </a:solidFill>
                <a:latin typeface="Arial" charset="0"/>
              </a:defRPr>
            </a:lvl9pPr>
          </a:lstStyle>
          <a:p>
            <a:pPr algn="l" eaLnBrk="1" hangingPunct="1"/>
            <a:r>
              <a:rPr lang="en-US" sz="1600"/>
              <a:t>Surface stoichiometric parameter x versus time</a:t>
            </a:r>
            <a:endParaRPr lang="ru-RU" sz="1600"/>
          </a:p>
        </p:txBody>
      </p:sp>
      <p:sp>
        <p:nvSpPr>
          <p:cNvPr id="8200" name="Text Box 8"/>
          <p:cNvSpPr txBox="1">
            <a:spLocks noChangeArrowheads="1"/>
          </p:cNvSpPr>
          <p:nvPr/>
        </p:nvSpPr>
        <p:spPr bwMode="auto">
          <a:xfrm>
            <a:off x="414338" y="4740275"/>
            <a:ext cx="360045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969" tIns="48984" rIns="97969" bIns="48984">
            <a:spAutoFit/>
          </a:bodyPr>
          <a:lstStyle>
            <a:lvl1pPr defTabSz="979488">
              <a:defRPr sz="2400">
                <a:solidFill>
                  <a:srgbClr val="000066"/>
                </a:solidFill>
                <a:latin typeface="Arial" charset="0"/>
              </a:defRPr>
            </a:lvl1pPr>
            <a:lvl2pPr marL="742950" indent="-285750" defTabSz="979488">
              <a:defRPr sz="2400">
                <a:solidFill>
                  <a:srgbClr val="000066"/>
                </a:solidFill>
                <a:latin typeface="Arial" charset="0"/>
              </a:defRPr>
            </a:lvl2pPr>
            <a:lvl3pPr marL="1143000" indent="-228600" defTabSz="979488">
              <a:defRPr sz="2400">
                <a:solidFill>
                  <a:srgbClr val="000066"/>
                </a:solidFill>
                <a:latin typeface="Arial" charset="0"/>
              </a:defRPr>
            </a:lvl3pPr>
            <a:lvl4pPr marL="1600200" indent="-228600" defTabSz="979488">
              <a:defRPr sz="2400">
                <a:solidFill>
                  <a:srgbClr val="000066"/>
                </a:solidFill>
                <a:latin typeface="Arial" charset="0"/>
              </a:defRPr>
            </a:lvl4pPr>
            <a:lvl5pPr marL="2057400" indent="-228600" defTabSz="979488">
              <a:defRPr sz="2400">
                <a:solidFill>
                  <a:srgbClr val="000066"/>
                </a:solidFill>
                <a:latin typeface="Arial" charset="0"/>
              </a:defRPr>
            </a:lvl5pPr>
            <a:lvl6pPr marL="2514600" indent="-228600" algn="ctr" defTabSz="979488" eaLnBrk="0" fontAlgn="base" hangingPunct="0">
              <a:spcBef>
                <a:spcPct val="0"/>
              </a:spcBef>
              <a:spcAft>
                <a:spcPct val="0"/>
              </a:spcAft>
              <a:defRPr sz="2400">
                <a:solidFill>
                  <a:srgbClr val="000066"/>
                </a:solidFill>
                <a:latin typeface="Arial" charset="0"/>
              </a:defRPr>
            </a:lvl6pPr>
            <a:lvl7pPr marL="2971800" indent="-228600" algn="ctr" defTabSz="979488" eaLnBrk="0" fontAlgn="base" hangingPunct="0">
              <a:spcBef>
                <a:spcPct val="0"/>
              </a:spcBef>
              <a:spcAft>
                <a:spcPct val="0"/>
              </a:spcAft>
              <a:defRPr sz="2400">
                <a:solidFill>
                  <a:srgbClr val="000066"/>
                </a:solidFill>
                <a:latin typeface="Arial" charset="0"/>
              </a:defRPr>
            </a:lvl7pPr>
            <a:lvl8pPr marL="3429000" indent="-228600" algn="ctr" defTabSz="979488" eaLnBrk="0" fontAlgn="base" hangingPunct="0">
              <a:spcBef>
                <a:spcPct val="0"/>
              </a:spcBef>
              <a:spcAft>
                <a:spcPct val="0"/>
              </a:spcAft>
              <a:defRPr sz="2400">
                <a:solidFill>
                  <a:srgbClr val="000066"/>
                </a:solidFill>
                <a:latin typeface="Arial" charset="0"/>
              </a:defRPr>
            </a:lvl8pPr>
            <a:lvl9pPr marL="3886200" indent="-228600" algn="ctr" defTabSz="979488" eaLnBrk="0" fontAlgn="base" hangingPunct="0">
              <a:spcBef>
                <a:spcPct val="0"/>
              </a:spcBef>
              <a:spcAft>
                <a:spcPct val="0"/>
              </a:spcAft>
              <a:defRPr sz="2400">
                <a:solidFill>
                  <a:srgbClr val="000066"/>
                </a:solidFill>
                <a:latin typeface="Arial" charset="0"/>
              </a:defRPr>
            </a:lvl9pPr>
          </a:lstStyle>
          <a:p>
            <a:pPr algn="l"/>
            <a:r>
              <a:rPr lang="en-US" sz="1800" i="1"/>
              <a:t>Variation of phase state at surface leads to fast disturbance of starting stoichiometry.  </a:t>
            </a:r>
          </a:p>
          <a:p>
            <a:pPr algn="l"/>
            <a:r>
              <a:rPr lang="en-US" sz="1800" i="1"/>
              <a:t>However at melting and freezing deviations from starting stoichiometry are acceptable.</a:t>
            </a:r>
            <a:r>
              <a:rPr lang="en-US" sz="1800"/>
              <a:t> </a:t>
            </a:r>
            <a:r>
              <a:rPr lang="ru-RU" sz="1900" i="1">
                <a:solidFill>
                  <a:schemeClr val="accent2"/>
                </a:solidFill>
              </a:rPr>
              <a:t> </a:t>
            </a:r>
            <a:r>
              <a:rPr lang="ru-RU" sz="1900">
                <a:solidFill>
                  <a:schemeClr val="tx1"/>
                </a:solidFill>
              </a:rPr>
              <a:t>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1350963" y="884238"/>
            <a:ext cx="8137525"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nchor="ctr">
            <a:spAutoFit/>
          </a:bodyPr>
          <a:lstStyle/>
          <a:p>
            <a:pPr algn="l"/>
            <a:r>
              <a:rPr lang="en-US" sz="1800"/>
              <a:t>Joint Institute for High Temperatures of Russian Academy of Sciences (RAS) is a leading institute of RAS in the field of power generation and utilization of various types of energy, thermophysical properties of substances at extremely high temperatures, heat and mass transfer, materials science and extreme states of matter. </a:t>
            </a:r>
          </a:p>
        </p:txBody>
      </p:sp>
      <p:pic>
        <p:nvPicPr>
          <p:cNvPr id="225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800" y="2468563"/>
            <a:ext cx="8928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Директор Института академик&#10;Владимир Евгеньевич Фортов"/>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0" y="4773613"/>
            <a:ext cx="13112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Rectangle 5"/>
          <p:cNvSpPr>
            <a:spLocks noChangeArrowheads="1"/>
          </p:cNvSpPr>
          <p:nvPr/>
        </p:nvSpPr>
        <p:spPr bwMode="auto">
          <a:xfrm>
            <a:off x="1927225" y="4700588"/>
            <a:ext cx="367347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nchor="ctr">
            <a:spAutoFit/>
          </a:bodyPr>
          <a:lstStyle/>
          <a:p>
            <a:pPr algn="l"/>
            <a:r>
              <a:rPr lang="en-US" sz="1800"/>
              <a:t>Director, member of RAS, </a:t>
            </a:r>
          </a:p>
          <a:p>
            <a:pPr algn="l"/>
            <a:r>
              <a:rPr lang="en-US" sz="1800"/>
              <a:t>Prof. E.Fortov - </a:t>
            </a:r>
            <a:endParaRPr lang="ru-RU" sz="1800"/>
          </a:p>
          <a:p>
            <a:pPr algn="l"/>
            <a:r>
              <a:rPr lang="en-US" sz="1800"/>
              <a:t>eminent expert in physics of extreme state of matter.</a:t>
            </a:r>
          </a:p>
        </p:txBody>
      </p:sp>
      <p:pic>
        <p:nvPicPr>
          <p:cNvPr id="2253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338" y="957263"/>
            <a:ext cx="941387"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5" name="Rectangle 7"/>
          <p:cNvSpPr>
            <a:spLocks noChangeArrowheads="1"/>
          </p:cNvSpPr>
          <p:nvPr/>
        </p:nvSpPr>
        <p:spPr bwMode="auto">
          <a:xfrm>
            <a:off x="5221288" y="4700588"/>
            <a:ext cx="433863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nchor="ctr">
            <a:spAutoFit/>
          </a:bodyPr>
          <a:lstStyle/>
          <a:p>
            <a:pPr algn="l"/>
            <a:r>
              <a:rPr lang="en-US" sz="1800"/>
              <a:t>The Institute has 450 researchers, including 12 members of the Russian Academy of Sciences and about 300 researchers with PhD grade.</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558800" y="1635125"/>
            <a:ext cx="9217025"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nchor="ctr">
            <a:spAutoFit/>
          </a:bodyPr>
          <a:lstStyle/>
          <a:p>
            <a:pPr algn="l">
              <a:tabLst>
                <a:tab pos="457200" algn="l"/>
              </a:tabLst>
            </a:pPr>
            <a:endParaRPr lang="ru-RU" sz="1800"/>
          </a:p>
          <a:p>
            <a:pPr algn="l">
              <a:spcBef>
                <a:spcPct val="30000"/>
              </a:spcBef>
              <a:spcAft>
                <a:spcPct val="30000"/>
              </a:spcAft>
              <a:buFontTx/>
              <a:buChar char="•"/>
              <a:tabLst>
                <a:tab pos="457200" algn="l"/>
              </a:tabLst>
            </a:pPr>
            <a:r>
              <a:rPr lang="en-US" sz="2000"/>
              <a:t>Development of effective, safe and reliable energy sources with low impact on environment;  </a:t>
            </a:r>
            <a:endParaRPr lang="ru-RU" sz="2000"/>
          </a:p>
          <a:p>
            <a:pPr algn="l">
              <a:spcBef>
                <a:spcPct val="30000"/>
              </a:spcBef>
              <a:spcAft>
                <a:spcPct val="30000"/>
              </a:spcAft>
              <a:buFontTx/>
              <a:buChar char="•"/>
              <a:tabLst>
                <a:tab pos="457200" algn="l"/>
              </a:tabLst>
            </a:pPr>
            <a:r>
              <a:rPr lang="en-US" sz="2000"/>
              <a:t>Electrophysical, optical and mechanical properties of substances and low-temperature  plasma in a wide range of parameters towards extremely high temperatures and pressures;</a:t>
            </a:r>
            <a:endParaRPr lang="ru-RU" sz="2000"/>
          </a:p>
          <a:p>
            <a:pPr algn="l">
              <a:spcBef>
                <a:spcPct val="30000"/>
              </a:spcBef>
              <a:spcAft>
                <a:spcPct val="30000"/>
              </a:spcAft>
              <a:buFontTx/>
              <a:buChar char="•"/>
              <a:tabLst>
                <a:tab pos="457200" algn="l"/>
              </a:tabLst>
            </a:pPr>
            <a:r>
              <a:rPr lang="en-US" sz="2000"/>
              <a:t>Heat and mass transfer, gas- and plasmadynamics;</a:t>
            </a:r>
            <a:endParaRPr lang="ru-RU" sz="2000"/>
          </a:p>
          <a:p>
            <a:pPr algn="l">
              <a:spcBef>
                <a:spcPct val="30000"/>
              </a:spcBef>
              <a:spcAft>
                <a:spcPct val="30000"/>
              </a:spcAft>
              <a:buFontTx/>
              <a:buChar char="•"/>
              <a:tabLst>
                <a:tab pos="457200" algn="l"/>
              </a:tabLst>
            </a:pPr>
            <a:r>
              <a:rPr lang="en-US" sz="2000"/>
              <a:t>Thermophysics and high-temperature materials science; </a:t>
            </a:r>
            <a:endParaRPr lang="ru-RU" sz="2000"/>
          </a:p>
          <a:p>
            <a:pPr algn="l">
              <a:spcBef>
                <a:spcPct val="30000"/>
              </a:spcBef>
              <a:spcAft>
                <a:spcPct val="30000"/>
              </a:spcAft>
              <a:buFontTx/>
              <a:buChar char="•"/>
              <a:tabLst>
                <a:tab pos="457200" algn="l"/>
              </a:tabLst>
            </a:pPr>
            <a:r>
              <a:rPr lang="en-US" sz="2000"/>
              <a:t>Development of new methods of generation of high energy density;</a:t>
            </a:r>
            <a:endParaRPr lang="ru-RU" sz="2000"/>
          </a:p>
          <a:p>
            <a:pPr algn="l">
              <a:spcBef>
                <a:spcPct val="30000"/>
              </a:spcBef>
              <a:spcAft>
                <a:spcPct val="30000"/>
              </a:spcAft>
              <a:buFontTx/>
              <a:buChar char="•"/>
              <a:tabLst>
                <a:tab pos="457200" algn="l"/>
              </a:tabLst>
            </a:pPr>
            <a:r>
              <a:rPr lang="en-US" sz="2000"/>
              <a:t>Energy saving problems, renewable energy, development of electrochemical power generators, increase of efficiency of natural fuel energy sources.</a:t>
            </a:r>
          </a:p>
        </p:txBody>
      </p:sp>
      <p:sp>
        <p:nvSpPr>
          <p:cNvPr id="23555" name="Rectangle 3"/>
          <p:cNvSpPr>
            <a:spLocks noChangeArrowheads="1"/>
          </p:cNvSpPr>
          <p:nvPr/>
        </p:nvSpPr>
        <p:spPr bwMode="auto">
          <a:xfrm>
            <a:off x="614363" y="884238"/>
            <a:ext cx="42656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p>
            <a:r>
              <a:rPr lang="en-US"/>
              <a:t>Basic activities of the Institute:</a:t>
            </a:r>
            <a:endParaRPr lang="ru-RU"/>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4"/>
          <p:cNvSpPr txBox="1">
            <a:spLocks noChangeArrowheads="1"/>
          </p:cNvSpPr>
          <p:nvPr/>
        </p:nvSpPr>
        <p:spPr bwMode="auto">
          <a:xfrm>
            <a:off x="1135063" y="1100138"/>
            <a:ext cx="8064500"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pPr>
            <a:r>
              <a:rPr lang="en-US"/>
              <a:t>The main task of IVTAN laser-heating experiments in the PRECOS project is an issue of possible immiscibility of liquid in the U-Zr-O system. </a:t>
            </a:r>
          </a:p>
          <a:p>
            <a:pPr algn="l">
              <a:spcBef>
                <a:spcPct val="50000"/>
              </a:spcBef>
            </a:pPr>
            <a:r>
              <a:rPr lang="en-US"/>
              <a:t>The required set of samples have been prepared at NPO “LUCH” however the transfer of the samples to IVTAN is delayed due to the license required for experiments with natural uranium. Therefore it has been mutually agreed that in the mean time the experimental work is focused on systems not containing natural uranium. The first one is the Zr-ZrO</a:t>
            </a:r>
            <a:r>
              <a:rPr lang="en-US" baseline="-25000"/>
              <a:t>2</a:t>
            </a:r>
            <a:r>
              <a:rPr lang="en-US"/>
              <a:t> – the system, which can be considered as a good modeling substance for validation of the experimental technique to be used for investigation of the U-</a:t>
            </a:r>
            <a:r>
              <a:rPr lang="ru-RU"/>
              <a:t> </a:t>
            </a:r>
            <a:r>
              <a:rPr lang="en-US"/>
              <a:t>ZrO</a:t>
            </a:r>
            <a:r>
              <a:rPr lang="en-US" baseline="-25000"/>
              <a:t>2</a:t>
            </a:r>
            <a:r>
              <a:rPr lang="en-US"/>
              <a:t> system.</a:t>
            </a:r>
            <a:endParaRPr lang="en-GB"/>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Room for U sampl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213" y="2774950"/>
            <a:ext cx="4178300" cy="305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4" descr="Box for 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6463" y="4700588"/>
            <a:ext cx="2520950" cy="223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 Box 6"/>
          <p:cNvSpPr txBox="1">
            <a:spLocks noChangeArrowheads="1"/>
          </p:cNvSpPr>
          <p:nvPr/>
        </p:nvSpPr>
        <p:spPr bwMode="auto">
          <a:xfrm>
            <a:off x="5815013" y="1173163"/>
            <a:ext cx="38893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r">
              <a:spcBef>
                <a:spcPct val="50000"/>
              </a:spcBef>
            </a:pPr>
            <a:r>
              <a:rPr lang="en-US" sz="2000"/>
              <a:t>Laboratory Room Dedicated for Handling of Natural Uranium Samples</a:t>
            </a:r>
            <a:endParaRPr lang="ru-RU" sz="2000"/>
          </a:p>
        </p:txBody>
      </p:sp>
      <p:sp>
        <p:nvSpPr>
          <p:cNvPr id="25605" name="Text Box 8"/>
          <p:cNvSpPr txBox="1">
            <a:spLocks noChangeArrowheads="1"/>
          </p:cNvSpPr>
          <p:nvPr/>
        </p:nvSpPr>
        <p:spPr bwMode="auto">
          <a:xfrm>
            <a:off x="127000" y="609600"/>
            <a:ext cx="5688013" cy="6611938"/>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r>
              <a:rPr lang="en-US" sz="1600" i="1" u="sng"/>
              <a:t>The work done so far for licensing:</a:t>
            </a:r>
            <a:endParaRPr lang="ru-RU" sz="1600" i="1" u="sng"/>
          </a:p>
          <a:p>
            <a:pPr algn="l"/>
            <a:r>
              <a:rPr lang="en-US" sz="1400"/>
              <a:t>1) Definition of main requirements for the laboratory room (contract work is paid by IVTAN)  </a:t>
            </a:r>
            <a:endParaRPr lang="ru-RU" sz="1400"/>
          </a:p>
          <a:p>
            <a:pPr algn="l"/>
            <a:r>
              <a:rPr lang="en-US" sz="1400"/>
              <a:t>2) The preliminary choice of suitable laboratory room is done</a:t>
            </a:r>
            <a:endParaRPr lang="ru-RU" sz="1400"/>
          </a:p>
          <a:p>
            <a:pPr algn="l"/>
            <a:r>
              <a:rPr lang="en-US" sz="1400"/>
              <a:t>3) The specification requirements for the special laboratory are issued</a:t>
            </a:r>
            <a:endParaRPr lang="ru-RU" sz="1400"/>
          </a:p>
          <a:p>
            <a:pPr algn="l"/>
            <a:r>
              <a:rPr lang="en-US" sz="1400"/>
              <a:t>4) The necessary agreement of Presidium of the Russian Academy of Sciences is received</a:t>
            </a:r>
            <a:endParaRPr lang="ru-RU" sz="1400"/>
          </a:p>
          <a:p>
            <a:pPr algn="l"/>
            <a:r>
              <a:rPr lang="en-US" sz="1400"/>
              <a:t>5) The proper choice of a room for the special laboratory is officially confirmed by an authorized company (contract work is paid by IVTAN)  </a:t>
            </a:r>
            <a:endParaRPr lang="ru-RU" sz="1400"/>
          </a:p>
          <a:p>
            <a:pPr algn="l"/>
            <a:r>
              <a:rPr lang="en-US" sz="1400"/>
              <a:t>6) Training of laboratory personnel (contract work is paid by IVTAN)  </a:t>
            </a:r>
            <a:endParaRPr lang="ru-RU" sz="1400"/>
          </a:p>
          <a:p>
            <a:pPr algn="l"/>
            <a:r>
              <a:rPr lang="en-US" sz="1400"/>
              <a:t>7) Medical examination of personnel is completed</a:t>
            </a:r>
            <a:endParaRPr lang="ru-RU" sz="1400"/>
          </a:p>
          <a:p>
            <a:pPr algn="l"/>
            <a:r>
              <a:rPr lang="en-US" sz="1400"/>
              <a:t>8) The project of the special laboratory is executed by an authorized company (contract work is paid by IVTAN)  </a:t>
            </a:r>
            <a:endParaRPr lang="ru-RU" sz="1400"/>
          </a:p>
          <a:p>
            <a:pPr algn="l"/>
            <a:r>
              <a:rPr lang="en-US" sz="1400"/>
              <a:t>9) Special additional maintenance work in the laboratory room according to recommendations of the licensing authorities is almost completed. The room is equipped with special power supplies, separate water supply and drain, ventilation with a special filtering. It has a metal door with two locks and alarm system, </a:t>
            </a:r>
            <a:r>
              <a:rPr lang="en-US" sz="1400" i="1"/>
              <a:t>etc</a:t>
            </a:r>
            <a:r>
              <a:rPr lang="en-US" sz="1400"/>
              <a:t>…. The separate room for storage of a radioactive waste is equipped</a:t>
            </a:r>
            <a:endParaRPr lang="ru-RU" sz="1400"/>
          </a:p>
          <a:p>
            <a:pPr algn="l"/>
            <a:r>
              <a:rPr lang="en-US" sz="1400"/>
              <a:t>10) Necessary means for the individual control of contamination are leased</a:t>
            </a:r>
            <a:endParaRPr lang="ru-RU" sz="1400"/>
          </a:p>
          <a:p>
            <a:pPr algn="l"/>
            <a:r>
              <a:rPr lang="en-US" sz="1400"/>
              <a:t>11) An authorized company having the right to perform an expertise of the project is defined</a:t>
            </a:r>
          </a:p>
          <a:p>
            <a:pPr algn="l"/>
            <a:r>
              <a:rPr lang="en-US" sz="1400"/>
              <a:t>12) An expertise of the project of the lab is concluded</a:t>
            </a:r>
            <a:endParaRPr lang="ru-RU" sz="1400"/>
          </a:p>
          <a:p>
            <a:pPr algn="l"/>
            <a:r>
              <a:rPr lang="en-US" sz="1400"/>
              <a:t>13) Decision about suitability of the laboratory to perform work with natural uranium is received</a:t>
            </a:r>
            <a:endParaRPr lang="ru-RU" sz="1400"/>
          </a:p>
          <a:p>
            <a:pPr algn="l"/>
            <a:r>
              <a:rPr lang="en-US" sz="1400"/>
              <a:t>14) Remaining set of technical documentation is obtained</a:t>
            </a:r>
          </a:p>
          <a:p>
            <a:pPr algn="l"/>
            <a:r>
              <a:rPr lang="en-US" sz="1400"/>
              <a:t>15) Certificate of compliance to the requirements for alfa-labs is received from Hygienic service authorities </a:t>
            </a:r>
          </a:p>
          <a:p>
            <a:pPr>
              <a:spcBef>
                <a:spcPct val="50000"/>
              </a:spcBef>
            </a:pPr>
            <a:endParaRPr lang="ru-RU" sz="140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bwMode="auto">
          <a:xfrm>
            <a:off x="558800" y="452438"/>
            <a:ext cx="8912225" cy="450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sz="2400" smtClean="0">
                <a:solidFill>
                  <a:srgbClr val="000066"/>
                </a:solidFill>
              </a:rPr>
              <a:t>Present View of the Experimental Set-Up</a:t>
            </a:r>
            <a:endParaRPr lang="de-DE" sz="2400" smtClean="0">
              <a:solidFill>
                <a:srgbClr val="000066"/>
              </a:solidFill>
            </a:endParaRPr>
          </a:p>
        </p:txBody>
      </p:sp>
      <p:pic>
        <p:nvPicPr>
          <p:cNvPr id="2052" name="Picture 17" descr="Set-up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1135063" y="957263"/>
            <a:ext cx="5329237" cy="3997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3" name="Rectangle 19"/>
          <p:cNvSpPr>
            <a:spLocks noChangeArrowheads="1"/>
          </p:cNvSpPr>
          <p:nvPr/>
        </p:nvSpPr>
        <p:spPr bwMode="auto">
          <a:xfrm>
            <a:off x="3943350" y="2468563"/>
            <a:ext cx="5545138" cy="4392612"/>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nchor="ctr"/>
          <a:lstStyle/>
          <a:p>
            <a:endParaRPr lang="it-IT"/>
          </a:p>
        </p:txBody>
      </p:sp>
      <p:sp>
        <p:nvSpPr>
          <p:cNvPr id="2054" name="Text Box 20"/>
          <p:cNvSpPr txBox="1">
            <a:spLocks noChangeArrowheads="1"/>
          </p:cNvSpPr>
          <p:nvPr/>
        </p:nvSpPr>
        <p:spPr bwMode="auto">
          <a:xfrm>
            <a:off x="6464300" y="957263"/>
            <a:ext cx="3438525"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
              </a:spcBef>
              <a:buFontTx/>
              <a:buChar char="-"/>
            </a:pPr>
            <a:endParaRPr lang="en-GB" sz="1300"/>
          </a:p>
          <a:p>
            <a:pPr algn="l">
              <a:spcBef>
                <a:spcPct val="5000"/>
              </a:spcBef>
              <a:buFontTx/>
              <a:buChar char="-"/>
            </a:pPr>
            <a:endParaRPr lang="en-GB" sz="1300"/>
          </a:p>
          <a:p>
            <a:pPr algn="l">
              <a:spcBef>
                <a:spcPct val="50000"/>
              </a:spcBef>
            </a:pPr>
            <a:r>
              <a:rPr lang="en-GB" sz="1200"/>
              <a:t> </a:t>
            </a:r>
            <a:endParaRPr lang="de-DE" sz="1200"/>
          </a:p>
        </p:txBody>
      </p:sp>
      <p:graphicFrame>
        <p:nvGraphicFramePr>
          <p:cNvPr id="2050" name="Object 22"/>
          <p:cNvGraphicFramePr>
            <a:graphicFrameLocks noGrp="1" noChangeAspect="1"/>
          </p:cNvGraphicFramePr>
          <p:nvPr>
            <p:ph sz="half" idx="1"/>
          </p:nvPr>
        </p:nvGraphicFramePr>
        <p:xfrm>
          <a:off x="3367088" y="2181225"/>
          <a:ext cx="6210300" cy="4819650"/>
        </p:xfrm>
        <a:graphic>
          <a:graphicData uri="http://schemas.openxmlformats.org/presentationml/2006/ole">
            <mc:AlternateContent xmlns:mc="http://schemas.openxmlformats.org/markup-compatibility/2006">
              <mc:Choice xmlns:v="urn:schemas-microsoft-com:vml" Requires="v">
                <p:oleObj spid="_x0000_s2066" name="PHOTO-PAINT" r:id="rId4" imgW="27733333" imgH="21523810" progId="CorelPhotoPaint.Image.12">
                  <p:embed/>
                </p:oleObj>
              </mc:Choice>
              <mc:Fallback>
                <p:oleObj name="PHOTO-PAINT" r:id="rId4" imgW="27733333" imgH="21523810" progId="CorelPhotoPaint.Image.12">
                  <p:embed/>
                  <p:pic>
                    <p:nvPicPr>
                      <p:cNvPr id="0" name="Object 22"/>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7088" y="2181225"/>
                        <a:ext cx="6210300"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5" name="Rectangle 23"/>
          <p:cNvSpPr>
            <a:spLocks noChangeArrowheads="1"/>
          </p:cNvSpPr>
          <p:nvPr/>
        </p:nvSpPr>
        <p:spPr bwMode="auto">
          <a:xfrm>
            <a:off x="1855788" y="1173163"/>
            <a:ext cx="3168650" cy="457200"/>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p>
            <a:pPr algn="l"/>
            <a:r>
              <a:rPr lang="en-GB" sz="1200"/>
              <a:t>Laser power regulation according to arbitrary function (time response of </a:t>
            </a:r>
            <a:r>
              <a:rPr lang="en-GB" sz="1200" i="1"/>
              <a:t>ca</a:t>
            </a:r>
            <a:r>
              <a:rPr lang="en-GB" sz="1200"/>
              <a:t> 1 ms)</a:t>
            </a:r>
            <a:endParaRPr lang="ru-RU" sz="1200"/>
          </a:p>
        </p:txBody>
      </p:sp>
      <p:sp>
        <p:nvSpPr>
          <p:cNvPr id="2056" name="Rectangle 24"/>
          <p:cNvSpPr>
            <a:spLocks noChangeArrowheads="1"/>
          </p:cNvSpPr>
          <p:nvPr/>
        </p:nvSpPr>
        <p:spPr bwMode="auto">
          <a:xfrm>
            <a:off x="3438525" y="2252663"/>
            <a:ext cx="1296988" cy="822325"/>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p>
            <a:pPr algn="l"/>
            <a:r>
              <a:rPr lang="en-GB" sz="1200"/>
              <a:t>2 channel pyrometer, response time: 10 us</a:t>
            </a:r>
            <a:endParaRPr lang="ru-RU" sz="1200"/>
          </a:p>
        </p:txBody>
      </p:sp>
      <p:sp>
        <p:nvSpPr>
          <p:cNvPr id="2057" name="Rectangle 25"/>
          <p:cNvSpPr>
            <a:spLocks noChangeArrowheads="1"/>
          </p:cNvSpPr>
          <p:nvPr/>
        </p:nvSpPr>
        <p:spPr bwMode="auto">
          <a:xfrm>
            <a:off x="7543800" y="2036763"/>
            <a:ext cx="2058988" cy="639762"/>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p>
            <a:pPr algn="l">
              <a:spcBef>
                <a:spcPct val="5000"/>
              </a:spcBef>
            </a:pPr>
            <a:r>
              <a:rPr lang="en-GB" sz="1200"/>
              <a:t>Multichannel pyrometer, 1000 sp/s, wavelength range 450-900 nm</a:t>
            </a:r>
          </a:p>
        </p:txBody>
      </p:sp>
      <p:sp>
        <p:nvSpPr>
          <p:cNvPr id="2058" name="Rectangle 26"/>
          <p:cNvSpPr>
            <a:spLocks noChangeArrowheads="1"/>
          </p:cNvSpPr>
          <p:nvPr/>
        </p:nvSpPr>
        <p:spPr bwMode="auto">
          <a:xfrm>
            <a:off x="7112000" y="5205413"/>
            <a:ext cx="2365375" cy="639762"/>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p>
            <a:pPr algn="l">
              <a:spcBef>
                <a:spcPct val="5000"/>
              </a:spcBef>
            </a:pPr>
            <a:r>
              <a:rPr lang="en-GB" sz="1200"/>
              <a:t>High-speed CMOS-camera: 1000 frames/s, max. resolution 1000x1000 pix.</a:t>
            </a:r>
          </a:p>
        </p:txBody>
      </p:sp>
      <p:sp>
        <p:nvSpPr>
          <p:cNvPr id="2059" name="Line 27"/>
          <p:cNvSpPr>
            <a:spLocks noChangeShapeType="1"/>
          </p:cNvSpPr>
          <p:nvPr/>
        </p:nvSpPr>
        <p:spPr bwMode="auto">
          <a:xfrm flipH="1">
            <a:off x="1638300" y="1604963"/>
            <a:ext cx="217488" cy="576262"/>
          </a:xfrm>
          <a:prstGeom prst="line">
            <a:avLst/>
          </a:prstGeom>
          <a:noFill/>
          <a:ln w="5715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2060" name="Line 28"/>
          <p:cNvSpPr>
            <a:spLocks noChangeShapeType="1"/>
          </p:cNvSpPr>
          <p:nvPr/>
        </p:nvSpPr>
        <p:spPr bwMode="auto">
          <a:xfrm flipH="1">
            <a:off x="7399338" y="2633663"/>
            <a:ext cx="169862" cy="771525"/>
          </a:xfrm>
          <a:prstGeom prst="line">
            <a:avLst/>
          </a:prstGeom>
          <a:noFill/>
          <a:ln w="5715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2061" name="Line 29"/>
          <p:cNvSpPr>
            <a:spLocks noChangeShapeType="1"/>
          </p:cNvSpPr>
          <p:nvPr/>
        </p:nvSpPr>
        <p:spPr bwMode="auto">
          <a:xfrm flipV="1">
            <a:off x="8193088" y="4197350"/>
            <a:ext cx="214312" cy="1079500"/>
          </a:xfrm>
          <a:prstGeom prst="line">
            <a:avLst/>
          </a:prstGeom>
          <a:noFill/>
          <a:ln w="5715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2062" name="Line 30"/>
          <p:cNvSpPr>
            <a:spLocks noChangeShapeType="1"/>
          </p:cNvSpPr>
          <p:nvPr/>
        </p:nvSpPr>
        <p:spPr bwMode="auto">
          <a:xfrm>
            <a:off x="4664075" y="3044825"/>
            <a:ext cx="863600" cy="504825"/>
          </a:xfrm>
          <a:prstGeom prst="line">
            <a:avLst/>
          </a:prstGeom>
          <a:noFill/>
          <a:ln w="5715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
        <p:nvSpPr>
          <p:cNvPr id="2063" name="Line 31"/>
          <p:cNvSpPr>
            <a:spLocks noChangeShapeType="1"/>
          </p:cNvSpPr>
          <p:nvPr/>
        </p:nvSpPr>
        <p:spPr bwMode="auto">
          <a:xfrm>
            <a:off x="4951413" y="1604963"/>
            <a:ext cx="1655762" cy="1584325"/>
          </a:xfrm>
          <a:prstGeom prst="line">
            <a:avLst/>
          </a:prstGeom>
          <a:noFill/>
          <a:ln w="57150">
            <a:solidFill>
              <a:srgbClr val="FFFFFF"/>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pic>
        <p:nvPicPr>
          <p:cNvPr id="2064" name="Picture 32" descr="Photon Laser in la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7000" y="4125913"/>
            <a:ext cx="3097213"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5" name="Rectangle 33"/>
          <p:cNvSpPr>
            <a:spLocks noChangeArrowheads="1"/>
          </p:cNvSpPr>
          <p:nvPr/>
        </p:nvSpPr>
        <p:spPr bwMode="auto">
          <a:xfrm>
            <a:off x="271463" y="6332538"/>
            <a:ext cx="2808287" cy="274637"/>
          </a:xfrm>
          <a:prstGeom prst="rect">
            <a:avLst/>
          </a:prstGeom>
          <a:solidFill>
            <a:srgbClr val="FFFFFF"/>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p>
            <a:pPr algn="l"/>
            <a:r>
              <a:rPr lang="en-GB" sz="1200"/>
              <a:t>Power CO</a:t>
            </a:r>
            <a:r>
              <a:rPr lang="en-GB" sz="1200" baseline="-25000"/>
              <a:t>2</a:t>
            </a:r>
            <a:r>
              <a:rPr lang="en-GB" sz="1200"/>
              <a:t>-laser in the laboratory</a:t>
            </a:r>
            <a:endParaRPr lang="ru-RU" sz="120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Grp="1" noChangeArrowheads="1"/>
          </p:cNvSpPr>
          <p:nvPr>
            <p:ph type="title"/>
          </p:nvPr>
        </p:nvSpPr>
        <p:spPr bwMode="auto">
          <a:xfrm>
            <a:off x="495300" y="433388"/>
            <a:ext cx="8912225" cy="450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400" smtClean="0">
                <a:solidFill>
                  <a:srgbClr val="000066"/>
                </a:solidFill>
                <a:latin typeface="Arial" charset="0"/>
              </a:rPr>
              <a:t>Schematic of the Set-Up</a:t>
            </a:r>
            <a:endParaRPr lang="ru-RU" sz="2400" smtClean="0">
              <a:solidFill>
                <a:srgbClr val="000066"/>
              </a:solidFill>
              <a:latin typeface="Arial" charset="0"/>
            </a:endParaRPr>
          </a:p>
        </p:txBody>
      </p:sp>
      <p:pic>
        <p:nvPicPr>
          <p:cNvPr id="26627" name="Picture 10"/>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287588" y="1965325"/>
            <a:ext cx="7345362" cy="5053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26628"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338" y="957263"/>
            <a:ext cx="2928937"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26629" name="Text Box 13"/>
          <p:cNvSpPr txBox="1">
            <a:spLocks noChangeArrowheads="1"/>
          </p:cNvSpPr>
          <p:nvPr/>
        </p:nvSpPr>
        <p:spPr bwMode="auto">
          <a:xfrm>
            <a:off x="3079750" y="1233488"/>
            <a:ext cx="30241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lgn="l">
              <a:spcBef>
                <a:spcPct val="50000"/>
              </a:spcBef>
            </a:pPr>
            <a:r>
              <a:rPr lang="en-US" sz="1400"/>
              <a:t>Modification of laser-heating unit for low power experiments</a:t>
            </a:r>
            <a:endParaRPr lang="ru-RU" sz="1400"/>
          </a:p>
        </p:txBody>
      </p:sp>
      <p:sp>
        <p:nvSpPr>
          <p:cNvPr id="26630" name="Line 15"/>
          <p:cNvSpPr>
            <a:spLocks noChangeShapeType="1"/>
          </p:cNvSpPr>
          <p:nvPr/>
        </p:nvSpPr>
        <p:spPr bwMode="auto">
          <a:xfrm flipH="1">
            <a:off x="2863850" y="1460500"/>
            <a:ext cx="215900" cy="0"/>
          </a:xfrm>
          <a:prstGeom prst="line">
            <a:avLst/>
          </a:prstGeom>
          <a:noFill/>
          <a:ln w="76200">
            <a:solidFill>
              <a:srgbClr val="808080"/>
            </a:solidFill>
            <a:round/>
            <a:headEnd/>
            <a:tailEnd type="triangle" w="med" len="med"/>
          </a:ln>
          <a:extLst>
            <a:ext uri="{909E8E84-426E-40DD-AFC4-6F175D3DCCD1}">
              <a14:hiddenFill xmlns:a14="http://schemas.microsoft.com/office/drawing/2010/main">
                <a:noFill/>
              </a14:hiddenFill>
            </a:ext>
          </a:extLst>
        </p:spPr>
        <p:txBody>
          <a:bodyPr wrap="none"/>
          <a:lstStyle/>
          <a:p>
            <a:endParaRPr lang="de-DE"/>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2443163" y="427038"/>
            <a:ext cx="49609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r>
              <a:rPr lang="en-US"/>
              <a:t>Zr-O System: Experimental Results</a:t>
            </a:r>
            <a:endParaRPr lang="ru-RU"/>
          </a:p>
        </p:txBody>
      </p:sp>
      <p:sp>
        <p:nvSpPr>
          <p:cNvPr id="3076" name="Text Box 3"/>
          <p:cNvSpPr txBox="1">
            <a:spLocks noChangeArrowheads="1"/>
          </p:cNvSpPr>
          <p:nvPr/>
        </p:nvSpPr>
        <p:spPr bwMode="auto">
          <a:xfrm>
            <a:off x="414338" y="6629400"/>
            <a:ext cx="92725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defRPr sz="2400">
                <a:solidFill>
                  <a:srgbClr val="000066"/>
                </a:solidFill>
                <a:latin typeface="Arial" charset="0"/>
              </a:defRPr>
            </a:lvl1pPr>
            <a:lvl2pPr marL="742950" indent="-285750">
              <a:defRPr sz="2400">
                <a:solidFill>
                  <a:srgbClr val="000066"/>
                </a:solidFill>
                <a:latin typeface="Arial" charset="0"/>
              </a:defRPr>
            </a:lvl2pPr>
            <a:lvl3pPr marL="1143000" indent="-228600">
              <a:defRPr sz="2400">
                <a:solidFill>
                  <a:srgbClr val="000066"/>
                </a:solidFill>
                <a:latin typeface="Arial" charset="0"/>
              </a:defRPr>
            </a:lvl3pPr>
            <a:lvl4pPr marL="1600200" indent="-228600">
              <a:defRPr sz="2400">
                <a:solidFill>
                  <a:srgbClr val="000066"/>
                </a:solidFill>
                <a:latin typeface="Arial" charset="0"/>
              </a:defRPr>
            </a:lvl4pPr>
            <a:lvl5pPr marL="2057400" indent="-228600">
              <a:defRPr sz="2400">
                <a:solidFill>
                  <a:srgbClr val="000066"/>
                </a:solidFill>
                <a:latin typeface="Arial" charset="0"/>
              </a:defRPr>
            </a:lvl5pPr>
            <a:lvl6pPr marL="2514600" indent="-228600" algn="ctr" eaLnBrk="0" fontAlgn="base" hangingPunct="0">
              <a:spcBef>
                <a:spcPct val="0"/>
              </a:spcBef>
              <a:spcAft>
                <a:spcPct val="0"/>
              </a:spcAft>
              <a:defRPr sz="2400">
                <a:solidFill>
                  <a:srgbClr val="000066"/>
                </a:solidFill>
                <a:latin typeface="Arial" charset="0"/>
              </a:defRPr>
            </a:lvl6pPr>
            <a:lvl7pPr marL="2971800" indent="-228600" algn="ctr" eaLnBrk="0" fontAlgn="base" hangingPunct="0">
              <a:spcBef>
                <a:spcPct val="0"/>
              </a:spcBef>
              <a:spcAft>
                <a:spcPct val="0"/>
              </a:spcAft>
              <a:defRPr sz="2400">
                <a:solidFill>
                  <a:srgbClr val="000066"/>
                </a:solidFill>
                <a:latin typeface="Arial" charset="0"/>
              </a:defRPr>
            </a:lvl7pPr>
            <a:lvl8pPr marL="3429000" indent="-228600" algn="ctr" eaLnBrk="0" fontAlgn="base" hangingPunct="0">
              <a:spcBef>
                <a:spcPct val="0"/>
              </a:spcBef>
              <a:spcAft>
                <a:spcPct val="0"/>
              </a:spcAft>
              <a:defRPr sz="2400">
                <a:solidFill>
                  <a:srgbClr val="000066"/>
                </a:solidFill>
                <a:latin typeface="Arial" charset="0"/>
              </a:defRPr>
            </a:lvl8pPr>
            <a:lvl9pPr marL="3886200" indent="-228600" algn="ctr" eaLnBrk="0" fontAlgn="base" hangingPunct="0">
              <a:spcBef>
                <a:spcPct val="0"/>
              </a:spcBef>
              <a:spcAft>
                <a:spcPct val="0"/>
              </a:spcAft>
              <a:defRPr sz="2400">
                <a:solidFill>
                  <a:srgbClr val="000066"/>
                </a:solidFill>
                <a:latin typeface="Arial" charset="0"/>
              </a:defRPr>
            </a:lvl9pPr>
          </a:lstStyle>
          <a:p>
            <a:pPr>
              <a:spcBef>
                <a:spcPct val="50000"/>
              </a:spcBef>
            </a:pPr>
            <a:r>
              <a:rPr lang="en-US" sz="1400"/>
              <a:t>It is assumed that emissivity is linear vs. atomic percent in the range between well adopted values for Zr and ZrO</a:t>
            </a:r>
            <a:r>
              <a:rPr lang="en-US" sz="1400" baseline="-10000"/>
              <a:t>2</a:t>
            </a:r>
            <a:endParaRPr lang="ru-RU" sz="1400" baseline="-10000"/>
          </a:p>
        </p:txBody>
      </p:sp>
      <p:graphicFrame>
        <p:nvGraphicFramePr>
          <p:cNvPr id="3074" name="Object 4"/>
          <p:cNvGraphicFramePr>
            <a:graphicFrameLocks noChangeAspect="1"/>
          </p:cNvGraphicFramePr>
          <p:nvPr/>
        </p:nvGraphicFramePr>
        <p:xfrm>
          <a:off x="558800" y="165100"/>
          <a:ext cx="8713788" cy="6858000"/>
        </p:xfrm>
        <a:graphic>
          <a:graphicData uri="http://schemas.openxmlformats.org/presentationml/2006/ole">
            <mc:AlternateContent xmlns:mc="http://schemas.openxmlformats.org/markup-compatibility/2006">
              <mc:Choice xmlns:v="urn:schemas-microsoft-com:vml" Requires="v">
                <p:oleObj spid="_x0000_s3077" name="Graph" r:id="rId3" imgW="3818880" imgH="3006720" progId="Origin50.Graph">
                  <p:embed/>
                </p:oleObj>
              </mc:Choice>
              <mc:Fallback>
                <p:oleObj name="Graph" r:id="rId3" imgW="3818880" imgH="3006720" progId="Origin50.Graph">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800" y="165100"/>
                        <a:ext cx="87137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IVTAN presentation">
  <a:themeElements>
    <a:clrScheme name="IVTAN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fontScheme name="IVTAN presentatio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rgbClr val="000066"/>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de-DE" sz="2400" b="0" i="0" u="none" strike="noStrike" cap="none" normalizeH="0" baseline="0" smtClean="0">
            <a:ln>
              <a:noFill/>
            </a:ln>
            <a:solidFill>
              <a:srgbClr val="000066"/>
            </a:solidFill>
            <a:effectLst/>
            <a:latin typeface="Arial" charset="0"/>
          </a:defRPr>
        </a:defPPr>
      </a:lstStyle>
    </a:lnDef>
  </a:objectDefaults>
  <a:extraClrSchemeLst>
    <a:extraClrScheme>
      <a:clrScheme name="IVTAN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IVTAN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IVTAN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IVTAN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IVTAN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IVTAN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IVTAN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7566</TotalTime>
  <Words>2065</Words>
  <Application>Microsoft Office PowerPoint</Application>
  <PresentationFormat>Benutzerdefiniert</PresentationFormat>
  <Paragraphs>186</Paragraphs>
  <Slides>26</Slides>
  <Notes>2</Notes>
  <HiddenSlides>0</HiddenSlides>
  <MMClips>3</MMClips>
  <ScaleCrop>false</ScaleCrop>
  <HeadingPairs>
    <vt:vector size="8" baseType="variant">
      <vt:variant>
        <vt:lpstr>Verwendete Schriftarten</vt:lpstr>
      </vt:variant>
      <vt:variant>
        <vt:i4>4</vt:i4>
      </vt:variant>
      <vt:variant>
        <vt:lpstr>Design</vt:lpstr>
      </vt:variant>
      <vt:variant>
        <vt:i4>1</vt:i4>
      </vt:variant>
      <vt:variant>
        <vt:lpstr>Eingebettete OLE-Server</vt:lpstr>
      </vt:variant>
      <vt:variant>
        <vt:i4>6</vt:i4>
      </vt:variant>
      <vt:variant>
        <vt:lpstr>Folientitel</vt:lpstr>
      </vt:variant>
      <vt:variant>
        <vt:i4>26</vt:i4>
      </vt:variant>
    </vt:vector>
  </HeadingPairs>
  <TitlesOfParts>
    <vt:vector size="37" baseType="lpstr">
      <vt:lpstr>Arial</vt:lpstr>
      <vt:lpstr>Tahoma</vt:lpstr>
      <vt:lpstr>CommonBullets</vt:lpstr>
      <vt:lpstr>Arial Unicode MS</vt:lpstr>
      <vt:lpstr>IVTAN presentation</vt:lpstr>
      <vt:lpstr>Corel PHOTO-PAINT 11.0 Image</vt:lpstr>
      <vt:lpstr>Corel PHOTO-PAINT 12.0 Image</vt:lpstr>
      <vt:lpstr>Origin Graph</vt:lpstr>
      <vt:lpstr>Диаграмма Microsoft Office Excel</vt:lpstr>
      <vt:lpstr>Документ Microsoft Word</vt:lpstr>
      <vt:lpstr>Лист Microsoft Office Excel</vt:lpstr>
      <vt:lpstr>PowerPoint-Präsentation</vt:lpstr>
      <vt:lpstr>Short content of the presentation:</vt:lpstr>
      <vt:lpstr>PowerPoint-Präsentation</vt:lpstr>
      <vt:lpstr>PowerPoint-Präsentation</vt:lpstr>
      <vt:lpstr>PowerPoint-Präsentation</vt:lpstr>
      <vt:lpstr>PowerPoint-Präsentation</vt:lpstr>
      <vt:lpstr>Present View of the Experimental Set-Up</vt:lpstr>
      <vt:lpstr>Schematic of the Set-Up</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END</vt:lpstr>
      <vt:lpstr>PowerPoint-Präsentation</vt:lpstr>
      <vt:lpstr>PowerPoint-Präsentation</vt:lpstr>
      <vt:lpstr>PowerPoint-Präsentation</vt:lpstr>
      <vt:lpstr>PowerPoint-Präsentation</vt:lpstr>
      <vt:lpstr>PowerPoint-Präsentation</vt:lpstr>
      <vt:lpstr>PowerPoint-Präsentation</vt:lpstr>
    </vt:vector>
  </TitlesOfParts>
  <Company>CCR Karlsruhe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Claudio Ronchi</dc:creator>
  <cp:lastModifiedBy>Peters, Ursula</cp:lastModifiedBy>
  <cp:revision>974</cp:revision>
  <cp:lastPrinted>2003-06-12T13:49:27Z</cp:lastPrinted>
  <dcterms:created xsi:type="dcterms:W3CDTF">2000-03-06T17:51:24Z</dcterms:created>
  <dcterms:modified xsi:type="dcterms:W3CDTF">2012-10-15T09:50:55Z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scription0">
    <vt:lpwstr>Laser Heating Experiments with Different Corium Compositions: Recent Results and Perspectives</vt:lpwstr>
  </property>
</Properties>
</file>