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 id="261" r:id="rId6"/>
    <p:sldId id="287" r:id="rId7"/>
    <p:sldId id="28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1" r:id="rId27"/>
    <p:sldId id="282" r:id="rId28"/>
    <p:sldId id="283" r:id="rId29"/>
    <p:sldId id="288" r:id="rId30"/>
    <p:sldId id="284" r:id="rId3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270D"/>
    <a:srgbClr val="EA2A04"/>
    <a:srgbClr val="D2EC12"/>
    <a:srgbClr val="A14E0F"/>
    <a:srgbClr val="E7FDA1"/>
    <a:srgbClr val="A4DBFA"/>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80" autoAdjust="0"/>
  </p:normalViewPr>
  <p:slideViewPr>
    <p:cSldViewPr>
      <p:cViewPr>
        <p:scale>
          <a:sx n="91" d="100"/>
          <a:sy n="91" d="100"/>
        </p:scale>
        <p:origin x="-1210"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0A51B748-55CC-4159-8040-5F0212AAD975}" type="slidenum">
              <a:rPr lang="ru-RU"/>
              <a:pPr/>
              <a:t>‹Nr.›</a:t>
            </a:fld>
            <a:endParaRPr lang="ru-RU"/>
          </a:p>
        </p:txBody>
      </p:sp>
    </p:spTree>
    <p:extLst>
      <p:ext uri="{BB962C8B-B14F-4D97-AF65-F5344CB8AC3E}">
        <p14:creationId xmlns:p14="http://schemas.microsoft.com/office/powerpoint/2010/main" val="4256203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08690243-5078-4B8E-9436-304A4BE21DDE}" type="slidenum">
              <a:rPr lang="ru-RU"/>
              <a:pPr/>
              <a:t>‹Nr.›</a:t>
            </a:fld>
            <a:endParaRPr lang="ru-RU"/>
          </a:p>
        </p:txBody>
      </p:sp>
    </p:spTree>
    <p:extLst>
      <p:ext uri="{BB962C8B-B14F-4D97-AF65-F5344CB8AC3E}">
        <p14:creationId xmlns:p14="http://schemas.microsoft.com/office/powerpoint/2010/main" val="1317955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D49A22AE-7380-47FE-80D1-1DEBBAC96F9B}" type="slidenum">
              <a:rPr lang="ru-RU"/>
              <a:pPr/>
              <a:t>‹Nr.›</a:t>
            </a:fld>
            <a:endParaRPr lang="ru-RU"/>
          </a:p>
        </p:txBody>
      </p:sp>
    </p:spTree>
    <p:extLst>
      <p:ext uri="{BB962C8B-B14F-4D97-AF65-F5344CB8AC3E}">
        <p14:creationId xmlns:p14="http://schemas.microsoft.com/office/powerpoint/2010/main" val="4169480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566447F3-ADF3-41F2-98DD-BA5251054B09}" type="slidenum">
              <a:rPr lang="ru-RU"/>
              <a:pPr/>
              <a:t>‹Nr.›</a:t>
            </a:fld>
            <a:endParaRPr lang="ru-RU"/>
          </a:p>
        </p:txBody>
      </p:sp>
    </p:spTree>
    <p:extLst>
      <p:ext uri="{BB962C8B-B14F-4D97-AF65-F5344CB8AC3E}">
        <p14:creationId xmlns:p14="http://schemas.microsoft.com/office/powerpoint/2010/main" val="241497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46C50466-E4FE-4369-9D0B-91F5B91DADC0}" type="slidenum">
              <a:rPr lang="ru-RU"/>
              <a:pPr/>
              <a:t>‹Nr.›</a:t>
            </a:fld>
            <a:endParaRPr lang="ru-RU"/>
          </a:p>
        </p:txBody>
      </p:sp>
    </p:spTree>
    <p:extLst>
      <p:ext uri="{BB962C8B-B14F-4D97-AF65-F5344CB8AC3E}">
        <p14:creationId xmlns:p14="http://schemas.microsoft.com/office/powerpoint/2010/main" val="1840647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74EEBBC3-F5E2-4D9B-BD24-EBDD5C2B2B95}" type="slidenum">
              <a:rPr lang="ru-RU"/>
              <a:pPr/>
              <a:t>‹Nr.›</a:t>
            </a:fld>
            <a:endParaRPr lang="ru-RU"/>
          </a:p>
        </p:txBody>
      </p:sp>
    </p:spTree>
    <p:extLst>
      <p:ext uri="{BB962C8B-B14F-4D97-AF65-F5344CB8AC3E}">
        <p14:creationId xmlns:p14="http://schemas.microsoft.com/office/powerpoint/2010/main" val="203560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6511EE43-3FCF-4FAC-84EB-12ED02D76C73}" type="slidenum">
              <a:rPr lang="ru-RU"/>
              <a:pPr/>
              <a:t>‹Nr.›</a:t>
            </a:fld>
            <a:endParaRPr lang="ru-RU"/>
          </a:p>
        </p:txBody>
      </p:sp>
    </p:spTree>
    <p:extLst>
      <p:ext uri="{BB962C8B-B14F-4D97-AF65-F5344CB8AC3E}">
        <p14:creationId xmlns:p14="http://schemas.microsoft.com/office/powerpoint/2010/main" val="1471453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8753D3EF-23A5-43E0-AF86-345E255D6791}" type="slidenum">
              <a:rPr lang="ru-RU"/>
              <a:pPr/>
              <a:t>‹Nr.›</a:t>
            </a:fld>
            <a:endParaRPr lang="ru-RU"/>
          </a:p>
        </p:txBody>
      </p:sp>
    </p:spTree>
    <p:extLst>
      <p:ext uri="{BB962C8B-B14F-4D97-AF65-F5344CB8AC3E}">
        <p14:creationId xmlns:p14="http://schemas.microsoft.com/office/powerpoint/2010/main" val="2930522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A582923D-E52A-4C95-B3B9-0B9F59A11FCE}" type="slidenum">
              <a:rPr lang="ru-RU"/>
              <a:pPr/>
              <a:t>‹Nr.›</a:t>
            </a:fld>
            <a:endParaRPr lang="ru-RU"/>
          </a:p>
        </p:txBody>
      </p:sp>
    </p:spTree>
    <p:extLst>
      <p:ext uri="{BB962C8B-B14F-4D97-AF65-F5344CB8AC3E}">
        <p14:creationId xmlns:p14="http://schemas.microsoft.com/office/powerpoint/2010/main" val="2538907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CEC79E35-9536-426A-89E8-61489E8CD930}" type="slidenum">
              <a:rPr lang="ru-RU"/>
              <a:pPr/>
              <a:t>‹Nr.›</a:t>
            </a:fld>
            <a:endParaRPr lang="ru-RU"/>
          </a:p>
        </p:txBody>
      </p:sp>
    </p:spTree>
    <p:extLst>
      <p:ext uri="{BB962C8B-B14F-4D97-AF65-F5344CB8AC3E}">
        <p14:creationId xmlns:p14="http://schemas.microsoft.com/office/powerpoint/2010/main" val="1753232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AD4BC0CB-0988-405E-92E0-F43D82EE0B59}" type="slidenum">
              <a:rPr lang="ru-RU"/>
              <a:pPr/>
              <a:t>‹Nr.›</a:t>
            </a:fld>
            <a:endParaRPr lang="ru-RU"/>
          </a:p>
        </p:txBody>
      </p:sp>
    </p:spTree>
    <p:extLst>
      <p:ext uri="{BB962C8B-B14F-4D97-AF65-F5344CB8AC3E}">
        <p14:creationId xmlns:p14="http://schemas.microsoft.com/office/powerpoint/2010/main" val="57954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E48D039-349C-490D-BF60-4208DE0F9E11}"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188913"/>
            <a:ext cx="7847012" cy="4608512"/>
          </a:xfrm>
          <a:solidFill>
            <a:schemeClr val="folHlink"/>
          </a:solidFill>
        </p:spPr>
        <p:txBody>
          <a:bodyPr/>
          <a:lstStyle/>
          <a:p>
            <a:r>
              <a:rPr lang="en-US" b="1"/>
              <a:t>WAYS to </a:t>
            </a:r>
            <a:br>
              <a:rPr lang="en-US" b="1"/>
            </a:br>
            <a:r>
              <a:rPr lang="en-US" b="1"/>
              <a:t>NUCLEAR POWER RENAISSANCE </a:t>
            </a:r>
            <a:br>
              <a:rPr lang="en-US" b="1"/>
            </a:br>
            <a:r>
              <a:rPr lang="en-US" b="1"/>
              <a:t>and </a:t>
            </a:r>
            <a:br>
              <a:rPr lang="en-US" b="1"/>
            </a:br>
            <a:r>
              <a:rPr lang="en-US" b="1"/>
              <a:t>VITAL RISK FREE </a:t>
            </a:r>
            <a:br>
              <a:rPr lang="en-US" b="1"/>
            </a:br>
            <a:r>
              <a:rPr lang="en-US" b="1"/>
              <a:t>NP</a:t>
            </a:r>
            <a:endParaRPr lang="ru-RU" sz="4800" b="1"/>
          </a:p>
        </p:txBody>
      </p:sp>
      <p:sp>
        <p:nvSpPr>
          <p:cNvPr id="2051" name="Rectangle 3"/>
          <p:cNvSpPr>
            <a:spLocks noGrp="1" noChangeArrowheads="1"/>
          </p:cNvSpPr>
          <p:nvPr>
            <p:ph type="subTitle" idx="1"/>
          </p:nvPr>
        </p:nvSpPr>
        <p:spPr>
          <a:xfrm>
            <a:off x="1403350" y="4941888"/>
            <a:ext cx="6400800" cy="1727200"/>
          </a:xfrm>
          <a:solidFill>
            <a:schemeClr val="accent1"/>
          </a:solidFill>
        </p:spPr>
        <p:txBody>
          <a:bodyPr/>
          <a:lstStyle/>
          <a:p>
            <a:pPr>
              <a:lnSpc>
                <a:spcPct val="80000"/>
              </a:lnSpc>
            </a:pPr>
            <a:r>
              <a:rPr lang="en-US" sz="2800" b="1"/>
              <a:t>Prof I. Slessarev, Dr. P. Alekseev</a:t>
            </a:r>
            <a:endParaRPr lang="en-GB" sz="2800"/>
          </a:p>
          <a:p>
            <a:pPr>
              <a:lnSpc>
                <a:spcPct val="80000"/>
              </a:lnSpc>
            </a:pPr>
            <a:r>
              <a:rPr lang="en-GB" sz="2800"/>
              <a:t>Russian Research Centre </a:t>
            </a:r>
          </a:p>
          <a:p>
            <a:pPr>
              <a:lnSpc>
                <a:spcPct val="80000"/>
              </a:lnSpc>
            </a:pPr>
            <a:r>
              <a:rPr lang="en-GB" sz="2800"/>
              <a:t>“Kurchatov Institute”, Moscow, </a:t>
            </a:r>
          </a:p>
          <a:p>
            <a:pPr>
              <a:lnSpc>
                <a:spcPct val="80000"/>
              </a:lnSpc>
            </a:pPr>
            <a:r>
              <a:rPr lang="en-GB" sz="2800"/>
              <a:t>Russian Federation</a:t>
            </a:r>
            <a:endParaRPr lang="ru-RU" sz="2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a:xfrm>
            <a:off x="457200" y="274638"/>
            <a:ext cx="8229600" cy="6394450"/>
          </a:xfrm>
        </p:spPr>
        <p:txBody>
          <a:bodyPr/>
          <a:lstStyle/>
          <a:p>
            <a:pPr algn="l"/>
            <a:r>
              <a:rPr lang="en-US" sz="4000" b="1" u="sng">
                <a:solidFill>
                  <a:srgbClr val="008000"/>
                </a:solidFill>
              </a:rPr>
              <a:t>2</a:t>
            </a:r>
            <a:r>
              <a:rPr lang="en-US" sz="2800" b="1" u="sng">
                <a:solidFill>
                  <a:srgbClr val="008000"/>
                </a:solidFill>
              </a:rPr>
              <a:t>. Preventing the threat of weapons-grade materials’ theft (just that very case can be considered as an important one), would be achievable when using only the reactors and fuel cycle technologies self-protected against any unauthorized removal of nuclear fuel,</a:t>
            </a:r>
            <a:r>
              <a:rPr lang="en-US" sz="2800"/>
              <a:t> </a:t>
            </a:r>
            <a:br>
              <a:rPr lang="en-US" sz="2800"/>
            </a:br>
            <a:r>
              <a:rPr lang="en-US" sz="2800"/>
              <a:t/>
            </a:r>
            <a:br>
              <a:rPr lang="en-US" sz="2800"/>
            </a:br>
            <a:r>
              <a:rPr lang="en-US" sz="2400" b="1" i="1">
                <a:solidFill>
                  <a:schemeClr val="accent2"/>
                </a:solidFill>
              </a:rPr>
              <a:t>e.g., by means of:</a:t>
            </a:r>
            <a:br>
              <a:rPr lang="en-US" sz="2400" b="1" i="1">
                <a:solidFill>
                  <a:schemeClr val="accent2"/>
                </a:solidFill>
              </a:rPr>
            </a:br>
            <a:r>
              <a:rPr lang="en-US" sz="2400" b="1" i="1">
                <a:solidFill>
                  <a:schemeClr val="accent2"/>
                </a:solidFill>
              </a:rPr>
              <a:t/>
            </a:r>
            <a:br>
              <a:rPr lang="en-US" sz="2400" b="1" i="1">
                <a:solidFill>
                  <a:schemeClr val="accent2"/>
                </a:solidFill>
              </a:rPr>
            </a:br>
            <a:r>
              <a:rPr lang="en-US" sz="2400" b="1" i="1">
                <a:solidFill>
                  <a:schemeClr val="accent2"/>
                </a:solidFill>
              </a:rPr>
              <a:t>total abandonment of feed enrichment, as well of the enrichment technology in nuclear industry as a whole;</a:t>
            </a:r>
            <a:br>
              <a:rPr lang="en-US" sz="2400" b="1" i="1">
                <a:solidFill>
                  <a:schemeClr val="accent2"/>
                </a:solidFill>
              </a:rPr>
            </a:br>
            <a:r>
              <a:rPr lang="en-US" sz="2400" b="1" i="1">
                <a:solidFill>
                  <a:schemeClr val="accent2"/>
                </a:solidFill>
              </a:rPr>
              <a:t/>
            </a:r>
            <a:br>
              <a:rPr lang="en-US" sz="2400" b="1" i="1">
                <a:solidFill>
                  <a:schemeClr val="accent2"/>
                </a:solidFill>
              </a:rPr>
            </a:br>
            <a:r>
              <a:rPr lang="en-US" sz="2400" b="1" i="1">
                <a:solidFill>
                  <a:schemeClr val="accent2"/>
                </a:solidFill>
              </a:rPr>
              <a:t>abandonment of re-enrichment (during spent fuel reprocessing) with fissile isotopes…</a:t>
            </a: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fr-FR" sz="4000" b="1" u="sng">
                <a:solidFill>
                  <a:srgbClr val="008000"/>
                </a:solidFill>
              </a:rPr>
              <a:t>3</a:t>
            </a:r>
            <a:r>
              <a:rPr lang="fr-FR" sz="2800" b="1" u="sng">
                <a:solidFill>
                  <a:srgbClr val="008000"/>
                </a:solidFill>
              </a:rPr>
              <a:t>.</a:t>
            </a:r>
            <a:r>
              <a:rPr lang="fr-FR" sz="4000" b="1" u="sng">
                <a:solidFill>
                  <a:srgbClr val="008000"/>
                </a:solidFill>
              </a:rPr>
              <a:t> </a:t>
            </a:r>
            <a:r>
              <a:rPr lang="fr-FR" sz="2800" b="1" u="sng">
                <a:solidFill>
                  <a:srgbClr val="008000"/>
                </a:solidFill>
              </a:rPr>
              <a:t>Vital risks of Transuranium wastes + Long Lived Fission Products storage</a:t>
            </a:r>
            <a:endParaRPr lang="ru-RU" sz="2800" b="1" u="sng">
              <a:solidFill>
                <a:srgbClr val="008000"/>
              </a:solidFill>
            </a:endParaRPr>
          </a:p>
        </p:txBody>
      </p:sp>
      <p:sp>
        <p:nvSpPr>
          <p:cNvPr id="19459" name="Rectangle 3"/>
          <p:cNvSpPr>
            <a:spLocks noGrp="1" noChangeArrowheads="1"/>
          </p:cNvSpPr>
          <p:nvPr>
            <p:ph type="body" idx="1"/>
          </p:nvPr>
        </p:nvSpPr>
        <p:spPr/>
        <p:txBody>
          <a:bodyPr/>
          <a:lstStyle/>
          <a:p>
            <a:pPr>
              <a:lnSpc>
                <a:spcPct val="80000"/>
              </a:lnSpc>
              <a:buFontTx/>
              <a:buNone/>
            </a:pPr>
            <a:r>
              <a:rPr lang="en-US" sz="2400" b="1" i="1">
                <a:solidFill>
                  <a:schemeClr val="accent2"/>
                </a:solidFill>
              </a:rPr>
              <a:t>    The task of preserving the radioactive balance at nuclear power development seems to be solvable by using the vital risk free fuel cycle, which should include:</a:t>
            </a:r>
          </a:p>
          <a:p>
            <a:pPr>
              <a:lnSpc>
                <a:spcPct val="80000"/>
              </a:lnSpc>
            </a:pPr>
            <a:r>
              <a:rPr lang="en-US" sz="2400" b="1" i="1">
                <a:solidFill>
                  <a:schemeClr val="accent2"/>
                </a:solidFill>
              </a:rPr>
              <a:t>reactors fed with non-enriched uranium;</a:t>
            </a:r>
          </a:p>
          <a:p>
            <a:pPr>
              <a:lnSpc>
                <a:spcPct val="80000"/>
              </a:lnSpc>
            </a:pPr>
            <a:r>
              <a:rPr lang="en-US" sz="2400" b="1" i="1">
                <a:solidFill>
                  <a:schemeClr val="accent2"/>
                </a:solidFill>
              </a:rPr>
              <a:t>spent fuel separation from Short Lived (SLFP) and Long Lived (LLFP) fission products;</a:t>
            </a:r>
          </a:p>
          <a:p>
            <a:pPr>
              <a:lnSpc>
                <a:spcPct val="80000"/>
              </a:lnSpc>
            </a:pPr>
            <a:r>
              <a:rPr lang="en-US" sz="2400" b="1" i="1">
                <a:solidFill>
                  <a:schemeClr val="accent2"/>
                </a:solidFill>
              </a:rPr>
              <a:t>abandonment of residual actinides’ separation from lanthanides and creation the special “workspace” in reactors arranged for burning them (assuming a slow “exponentially type” growth of the reactor park);</a:t>
            </a:r>
          </a:p>
          <a:p>
            <a:pPr>
              <a:lnSpc>
                <a:spcPct val="80000"/>
              </a:lnSpc>
            </a:pPr>
            <a:r>
              <a:rPr lang="en-US" sz="2400" b="1" i="1">
                <a:solidFill>
                  <a:schemeClr val="accent2"/>
                </a:solidFill>
              </a:rPr>
              <a:t>partial transmutation of highly toxic long-lived fission products in reactors.</a:t>
            </a:r>
            <a:endParaRPr lang="ru-RU" sz="2400" b="1" i="1">
              <a:solidFill>
                <a:schemeClr val="accent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fr-FR" sz="4000"/>
              <a:t>COMMENTS</a:t>
            </a:r>
            <a:endParaRPr lang="ru-RU" sz="4000"/>
          </a:p>
        </p:txBody>
      </p:sp>
      <p:sp>
        <p:nvSpPr>
          <p:cNvPr id="21507" name="Rectangle 3"/>
          <p:cNvSpPr>
            <a:spLocks noGrp="1" noChangeArrowheads="1"/>
          </p:cNvSpPr>
          <p:nvPr>
            <p:ph type="body" idx="1"/>
          </p:nvPr>
        </p:nvSpPr>
        <p:spPr>
          <a:xfrm>
            <a:off x="457200" y="1341438"/>
            <a:ext cx="8229600" cy="5327650"/>
          </a:xfrm>
        </p:spPr>
        <p:txBody>
          <a:bodyPr/>
          <a:lstStyle/>
          <a:p>
            <a:r>
              <a:rPr lang="en-US" sz="2400">
                <a:solidFill>
                  <a:schemeClr val="accent2"/>
                </a:solidFill>
              </a:rPr>
              <a:t>a certain part of fuel would be used to create new reactor fuel inventories. At the same time,</a:t>
            </a:r>
          </a:p>
          <a:p>
            <a:endParaRPr lang="en-US" sz="2400">
              <a:solidFill>
                <a:schemeClr val="accent2"/>
              </a:solidFill>
            </a:endParaRPr>
          </a:p>
          <a:p>
            <a:r>
              <a:rPr lang="en-US" sz="2400">
                <a:solidFill>
                  <a:schemeClr val="accent2"/>
                </a:solidFill>
              </a:rPr>
              <a:t>only the exponential growth would assure a constant RA fraction in the total amount of heavy nuclei and the limiting “workspace” needed for RA burnout by the neutron flux. These nuclide masses could surround reactor cores and be irradiated by the leaking neutrons. In this case the increased neutron yield from modular cores could also find its useful application. </a:t>
            </a:r>
          </a:p>
          <a:p>
            <a:endParaRPr lang="en-US" sz="2400">
              <a:solidFill>
                <a:schemeClr val="accent2"/>
              </a:solidFill>
            </a:endParaRPr>
          </a:p>
          <a:p>
            <a:r>
              <a:rPr lang="ru-RU" sz="2400">
                <a:solidFill>
                  <a:schemeClr val="accent2"/>
                </a:solidFill>
              </a:rPr>
              <a:t>These nuclide masses could surround reactor cores and be irradiated by the leaking neutrons.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5"/>
          <p:cNvSpPr>
            <a:spLocks noChangeArrowheads="1"/>
          </p:cNvSpPr>
          <p:nvPr/>
        </p:nvSpPr>
        <p:spPr bwMode="auto">
          <a:xfrm>
            <a:off x="1403350" y="538163"/>
            <a:ext cx="6840538" cy="1096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2400" b="1">
                <a:cs typeface="Times New Roman" pitchFamily="18" charset="0"/>
              </a:rPr>
              <a:t>The longer Nuclear Power exists, the higher would be this burnout effect.</a:t>
            </a:r>
            <a:r>
              <a:rPr lang="en-US" sz="1200">
                <a:cs typeface="Times New Roman" pitchFamily="18" charset="0"/>
              </a:rPr>
              <a:t> </a:t>
            </a:r>
            <a:endParaRPr lang="ru-RU" sz="900"/>
          </a:p>
          <a:p>
            <a:pPr eaLnBrk="0" hangingPunct="0"/>
            <a:endParaRPr lang="ru-RU"/>
          </a:p>
        </p:txBody>
      </p:sp>
      <p:graphicFrame>
        <p:nvGraphicFramePr>
          <p:cNvPr id="22532" name="Object 4"/>
          <p:cNvGraphicFramePr>
            <a:graphicFrameLocks noChangeAspect="1"/>
          </p:cNvGraphicFramePr>
          <p:nvPr/>
        </p:nvGraphicFramePr>
        <p:xfrm>
          <a:off x="250825" y="1412875"/>
          <a:ext cx="8893175" cy="5445125"/>
        </p:xfrm>
        <a:graphic>
          <a:graphicData uri="http://schemas.openxmlformats.org/presentationml/2006/ole">
            <mc:AlternateContent xmlns:mc="http://schemas.openxmlformats.org/markup-compatibility/2006">
              <mc:Choice xmlns:v="urn:schemas-microsoft-com:vml" Requires="v">
                <p:oleObj spid="_x0000_s22535" name="Слайд" r:id="rId3" imgW="4077462" imgH="3058668" progId="PowerPoint.Slide.8">
                  <p:embed/>
                </p:oleObj>
              </mc:Choice>
              <mc:Fallback>
                <p:oleObj name="Слайд" r:id="rId3" imgW="4077462" imgH="3058668" progId="PowerPoint.Slide.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412875"/>
                        <a:ext cx="8893175" cy="5445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34" name="Rectangle 6"/>
          <p:cNvSpPr>
            <a:spLocks noChangeArrowheads="1"/>
          </p:cNvSpPr>
          <p:nvPr/>
        </p:nvSpPr>
        <p:spPr bwMode="auto">
          <a:xfrm>
            <a:off x="0" y="21415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9" name="Rectangle 7"/>
          <p:cNvSpPr>
            <a:spLocks noGrp="1" noChangeArrowheads="1"/>
          </p:cNvSpPr>
          <p:nvPr>
            <p:ph type="title"/>
          </p:nvPr>
        </p:nvSpPr>
        <p:spPr/>
        <p:txBody>
          <a:bodyPr/>
          <a:lstStyle/>
          <a:p>
            <a:r>
              <a:rPr lang="fr-FR" sz="4000"/>
              <a:t>COMMENTS</a:t>
            </a:r>
            <a:endParaRPr lang="ru-RU" sz="4000"/>
          </a:p>
        </p:txBody>
      </p:sp>
      <p:sp>
        <p:nvSpPr>
          <p:cNvPr id="23560" name="Rectangle 8"/>
          <p:cNvSpPr>
            <a:spLocks noGrp="1" noChangeArrowheads="1"/>
          </p:cNvSpPr>
          <p:nvPr>
            <p:ph type="body" idx="1"/>
          </p:nvPr>
        </p:nvSpPr>
        <p:spPr>
          <a:solidFill>
            <a:srgbClr val="A4DBFA"/>
          </a:solidFill>
        </p:spPr>
        <p:txBody>
          <a:bodyPr/>
          <a:lstStyle/>
          <a:p>
            <a:pPr>
              <a:lnSpc>
                <a:spcPct val="90000"/>
              </a:lnSpc>
            </a:pPr>
            <a:r>
              <a:rPr lang="en-US" sz="2400"/>
              <a:t>RA real burnout would require a slow exponential growth of the reactor park, which, in turn, would need the positive breeding gain. The exact “levels” of both factors are not so important for the solution of the waste issue, and can vary widely. </a:t>
            </a:r>
          </a:p>
          <a:p>
            <a:pPr>
              <a:lnSpc>
                <a:spcPct val="90000"/>
              </a:lnSpc>
            </a:pPr>
            <a:r>
              <a:rPr lang="en-US" sz="2400"/>
              <a:t>Even a relatively slow growth of the reactor park </a:t>
            </a:r>
          </a:p>
          <a:p>
            <a:pPr>
              <a:lnSpc>
                <a:spcPct val="90000"/>
              </a:lnSpc>
              <a:buFontTx/>
              <a:buNone/>
            </a:pPr>
            <a:r>
              <a:rPr lang="en-US" sz="2400"/>
              <a:t>    (0.5–3% per year) with a respectively slightly positive breeding gain would be enough for many cases. </a:t>
            </a:r>
          </a:p>
          <a:p>
            <a:pPr>
              <a:lnSpc>
                <a:spcPct val="90000"/>
              </a:lnSpc>
              <a:buFontTx/>
              <a:buNone/>
            </a:pPr>
            <a:r>
              <a:rPr lang="en-US" sz="2400"/>
              <a:t>    Such a growth is close to the expected primary energy demand increase according to the UN: by 2030, the increase by 60–70% from the 2000 level is expected. </a:t>
            </a:r>
            <a:endParaRPr lang="ru-RU"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lgn="l"/>
            <a:r>
              <a:rPr lang="fr-FR" sz="4000" b="1" u="sng">
                <a:solidFill>
                  <a:srgbClr val="008000"/>
                </a:solidFill>
              </a:rPr>
              <a:t>4</a:t>
            </a:r>
            <a:r>
              <a:rPr lang="fr-FR" sz="2800" b="1" u="sng">
                <a:solidFill>
                  <a:srgbClr val="008000"/>
                </a:solidFill>
              </a:rPr>
              <a:t>. Vital risks of investment loss are important</a:t>
            </a:r>
            <a:endParaRPr lang="ru-RU" sz="2800" b="1" u="sng">
              <a:solidFill>
                <a:srgbClr val="008000"/>
              </a:solidFill>
            </a:endParaRPr>
          </a:p>
        </p:txBody>
      </p:sp>
      <p:sp>
        <p:nvSpPr>
          <p:cNvPr id="29699" name="Rectangle 3"/>
          <p:cNvSpPr>
            <a:spLocks noGrp="1" noChangeArrowheads="1"/>
          </p:cNvSpPr>
          <p:nvPr>
            <p:ph type="body" idx="1"/>
          </p:nvPr>
        </p:nvSpPr>
        <p:spPr>
          <a:xfrm>
            <a:off x="457200" y="1600200"/>
            <a:ext cx="8229600" cy="4997450"/>
          </a:xfrm>
        </p:spPr>
        <p:txBody>
          <a:bodyPr/>
          <a:lstStyle/>
          <a:p>
            <a:pPr>
              <a:lnSpc>
                <a:spcPct val="80000"/>
              </a:lnSpc>
            </a:pPr>
            <a:r>
              <a:rPr lang="fr-FR" sz="2400" b="1"/>
              <a:t>R</a:t>
            </a:r>
            <a:r>
              <a:rPr lang="ru-RU" sz="2400" b="1"/>
              <a:t>ecently they have considerably increased and still continue growing – mainly because of safety enhancement measures. Crediting conditions also became considerably worse, especially in view of long NPP construction time for nuclear industry. </a:t>
            </a:r>
            <a:endParaRPr lang="fr-FR" sz="2400" b="1"/>
          </a:p>
          <a:p>
            <a:pPr>
              <a:lnSpc>
                <a:spcPct val="80000"/>
              </a:lnSpc>
            </a:pPr>
            <a:r>
              <a:rPr lang="ru-RU" sz="2400" b="1"/>
              <a:t>All these factors aggravate the economic</a:t>
            </a:r>
            <a:r>
              <a:rPr lang="fr-FR" sz="2400" b="1"/>
              <a:t>s </a:t>
            </a:r>
            <a:r>
              <a:rPr lang="ru-RU" sz="2400" b="1"/>
              <a:t>and discourage investments even at the level of governmental orders. </a:t>
            </a:r>
            <a:endParaRPr lang="fr-FR" sz="2400" b="1"/>
          </a:p>
          <a:p>
            <a:pPr>
              <a:lnSpc>
                <a:spcPct val="80000"/>
              </a:lnSpc>
              <a:buFontTx/>
              <a:buNone/>
            </a:pPr>
            <a:r>
              <a:rPr lang="fr-FR" sz="2000"/>
              <a:t>    </a:t>
            </a:r>
            <a:r>
              <a:rPr lang="fr-FR" sz="2400" i="1">
                <a:solidFill>
                  <a:schemeClr val="accent2"/>
                </a:solidFill>
              </a:rPr>
              <a:t>T</a:t>
            </a:r>
            <a:r>
              <a:rPr lang="ru-RU" sz="2400" i="1">
                <a:solidFill>
                  <a:schemeClr val="accent2"/>
                </a:solidFill>
              </a:rPr>
              <a:t>he importance of investment risks would level down in case of their essential reduction (twice or more).</a:t>
            </a:r>
            <a:r>
              <a:rPr lang="fr-FR" sz="2400" i="1">
                <a:solidFill>
                  <a:schemeClr val="accent2"/>
                </a:solidFill>
              </a:rPr>
              <a:t> T</a:t>
            </a:r>
            <a:r>
              <a:rPr lang="ru-RU" sz="2400" i="1">
                <a:solidFill>
                  <a:schemeClr val="accent2"/>
                </a:solidFill>
              </a:rPr>
              <a:t>his drastic reduction of investment risks coupled with considerable economy improvement would be possible through a significant reduction of NPP construction periods by using factory-made precision autonomous modules, simpler reactor safety means, and cheaper fuel inventories.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213" y="0"/>
            <a:ext cx="75596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Grp="1" noChangeArrowheads="1"/>
          </p:cNvSpPr>
          <p:nvPr>
            <p:ph type="title"/>
          </p:nvPr>
        </p:nvSpPr>
        <p:spPr>
          <a:xfrm>
            <a:off x="468313" y="260350"/>
            <a:ext cx="8229600" cy="6394450"/>
          </a:xfrm>
        </p:spPr>
        <p:txBody>
          <a:bodyPr/>
          <a:lstStyle/>
          <a:p>
            <a:pPr algn="l"/>
            <a:r>
              <a:rPr lang="en-US" sz="2400"/>
              <a:t/>
            </a:r>
            <a:br>
              <a:rPr lang="en-US" sz="2400"/>
            </a:br>
            <a:r>
              <a:rPr lang="en-US" sz="2400" b="1"/>
              <a:t>Several general issues (“painful points”) seem to cause the most significant doubts in the society impeding the nuclear energy renaissance:</a:t>
            </a:r>
            <a:br>
              <a:rPr lang="en-US" sz="2400" b="1"/>
            </a:br>
            <a:r>
              <a:rPr lang="ru-RU" sz="2400"/>
              <a:t/>
            </a:r>
            <a:br>
              <a:rPr lang="ru-RU" sz="2400"/>
            </a:br>
            <a:r>
              <a:rPr lang="fr-FR" sz="2400" b="1" i="1">
                <a:solidFill>
                  <a:srgbClr val="008000"/>
                </a:solidFill>
              </a:rPr>
              <a:t>1. </a:t>
            </a:r>
            <a:r>
              <a:rPr lang="en-US" sz="2400" b="1" i="1">
                <a:solidFill>
                  <a:srgbClr val="008000"/>
                </a:solidFill>
              </a:rPr>
              <a:t>non-eliminated threat of disastrous accidents (with high and hazardous for the society uncertainties of their probabilities);</a:t>
            </a:r>
            <a:r>
              <a:rPr lang="ru-RU" sz="2400" b="1" i="1">
                <a:solidFill>
                  <a:srgbClr val="008000"/>
                </a:solidFill>
              </a:rPr>
              <a:t/>
            </a:r>
            <a:br>
              <a:rPr lang="ru-RU" sz="2400" b="1" i="1">
                <a:solidFill>
                  <a:srgbClr val="008000"/>
                </a:solidFill>
              </a:rPr>
            </a:br>
            <a:r>
              <a:rPr lang="fr-FR" sz="2400" b="1" i="1">
                <a:solidFill>
                  <a:srgbClr val="008000"/>
                </a:solidFill>
              </a:rPr>
              <a:t>2. </a:t>
            </a:r>
            <a:r>
              <a:rPr lang="en-US" sz="2400" b="1" i="1">
                <a:solidFill>
                  <a:srgbClr val="008000"/>
                </a:solidFill>
              </a:rPr>
              <a:t>weapons-grade material proliferation risks;</a:t>
            </a:r>
            <a:r>
              <a:rPr lang="ru-RU" sz="2400" b="1" i="1">
                <a:solidFill>
                  <a:srgbClr val="008000"/>
                </a:solidFill>
              </a:rPr>
              <a:t/>
            </a:r>
            <a:br>
              <a:rPr lang="ru-RU" sz="2400" b="1" i="1">
                <a:solidFill>
                  <a:srgbClr val="008000"/>
                </a:solidFill>
              </a:rPr>
            </a:br>
            <a:r>
              <a:rPr lang="fr-FR" sz="2400" b="1" i="1">
                <a:solidFill>
                  <a:srgbClr val="008000"/>
                </a:solidFill>
              </a:rPr>
              <a:t/>
            </a:r>
            <a:br>
              <a:rPr lang="fr-FR" sz="2400" b="1" i="1">
                <a:solidFill>
                  <a:srgbClr val="008000"/>
                </a:solidFill>
              </a:rPr>
            </a:br>
            <a:r>
              <a:rPr lang="fr-FR" sz="2400" b="1" i="1">
                <a:solidFill>
                  <a:srgbClr val="008000"/>
                </a:solidFill>
              </a:rPr>
              <a:t>3. </a:t>
            </a:r>
            <a:r>
              <a:rPr lang="en-US" sz="2400" b="1" i="1">
                <a:solidFill>
                  <a:srgbClr val="008000"/>
                </a:solidFill>
              </a:rPr>
              <a:t>indefinite risks related to long-term long-lived toxic waste storage;</a:t>
            </a:r>
            <a:r>
              <a:rPr lang="ru-RU" sz="2400" b="1" i="1">
                <a:solidFill>
                  <a:srgbClr val="008000"/>
                </a:solidFill>
              </a:rPr>
              <a:t/>
            </a:r>
            <a:br>
              <a:rPr lang="ru-RU" sz="2400" b="1" i="1">
                <a:solidFill>
                  <a:srgbClr val="008000"/>
                </a:solidFill>
              </a:rPr>
            </a:br>
            <a:r>
              <a:rPr lang="fr-FR" sz="2400" b="1" i="1">
                <a:solidFill>
                  <a:srgbClr val="008000"/>
                </a:solidFill>
              </a:rPr>
              <a:t>4. </a:t>
            </a:r>
            <a:r>
              <a:rPr lang="en-US" sz="2400" b="1" i="1">
                <a:solidFill>
                  <a:srgbClr val="008000"/>
                </a:solidFill>
              </a:rPr>
              <a:t>threats of major investment loss in conditions of limited capitals, economic crises and deep inflation processes;</a:t>
            </a:r>
            <a:r>
              <a:rPr lang="ru-RU" sz="2400" b="1" i="1">
                <a:solidFill>
                  <a:srgbClr val="008000"/>
                </a:solidFill>
              </a:rPr>
              <a:t/>
            </a:r>
            <a:br>
              <a:rPr lang="ru-RU" sz="2400" b="1" i="1">
                <a:solidFill>
                  <a:srgbClr val="008000"/>
                </a:solidFill>
              </a:rPr>
            </a:br>
            <a:r>
              <a:rPr lang="fr-FR" sz="2400" b="1" i="1">
                <a:solidFill>
                  <a:srgbClr val="008000"/>
                </a:solidFill>
              </a:rPr>
              <a:t/>
            </a:r>
            <a:br>
              <a:rPr lang="fr-FR" sz="2400" b="1" i="1">
                <a:solidFill>
                  <a:srgbClr val="008000"/>
                </a:solidFill>
              </a:rPr>
            </a:br>
            <a:r>
              <a:rPr lang="fr-FR" sz="2400" b="1" i="1">
                <a:solidFill>
                  <a:srgbClr val="008000"/>
                </a:solidFill>
              </a:rPr>
              <a:t>5. </a:t>
            </a:r>
            <a:r>
              <a:rPr lang="en-US" sz="2400" b="1" i="1">
                <a:solidFill>
                  <a:srgbClr val="008000"/>
                </a:solidFill>
              </a:rPr>
              <a:t>“progressive deadlock” effect in NP development scenario caused by the looming nuclear fuel resource constraints.  </a:t>
            </a:r>
            <a:r>
              <a:rPr lang="ru-RU" sz="2400" b="1" i="1">
                <a:solidFill>
                  <a:srgbClr val="008000"/>
                </a:solidFill>
              </a:rPr>
              <a:t/>
            </a:r>
            <a:br>
              <a:rPr lang="ru-RU" sz="2400" b="1" i="1">
                <a:solidFill>
                  <a:srgbClr val="008000"/>
                </a:solidFill>
              </a:rPr>
            </a:br>
            <a:endParaRPr lang="ru-RU" sz="2400" b="1" i="1">
              <a:solidFill>
                <a:srgbClr val="008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0" name="Rectangle 6"/>
          <p:cNvSpPr>
            <a:spLocks noGrp="1" noChangeArrowheads="1"/>
          </p:cNvSpPr>
          <p:nvPr>
            <p:ph type="title"/>
          </p:nvPr>
        </p:nvSpPr>
        <p:spPr/>
        <p:txBody>
          <a:bodyPr/>
          <a:lstStyle/>
          <a:p>
            <a:r>
              <a:rPr lang="fr-FR" sz="4000" b="1" u="sng">
                <a:solidFill>
                  <a:srgbClr val="008000"/>
                </a:solidFill>
              </a:rPr>
              <a:t>5</a:t>
            </a:r>
            <a:r>
              <a:rPr lang="fr-FR" sz="2800" b="1" u="sng">
                <a:solidFill>
                  <a:srgbClr val="008000"/>
                </a:solidFill>
              </a:rPr>
              <a:t>. V</a:t>
            </a:r>
            <a:r>
              <a:rPr lang="ru-RU" sz="2800" b="1" u="sng">
                <a:solidFill>
                  <a:srgbClr val="008000"/>
                </a:solidFill>
              </a:rPr>
              <a:t>ital risk of rapid exhaustion of fuel resources</a:t>
            </a:r>
            <a:r>
              <a:rPr lang="ru-RU" sz="4000"/>
              <a:t> </a:t>
            </a:r>
          </a:p>
        </p:txBody>
      </p:sp>
      <p:sp>
        <p:nvSpPr>
          <p:cNvPr id="31751" name="Rectangle 7"/>
          <p:cNvSpPr>
            <a:spLocks noGrp="1" noChangeArrowheads="1"/>
          </p:cNvSpPr>
          <p:nvPr>
            <p:ph type="body" idx="1"/>
          </p:nvPr>
        </p:nvSpPr>
        <p:spPr>
          <a:xfrm>
            <a:off x="468313" y="2133600"/>
            <a:ext cx="8229600" cy="4495800"/>
          </a:xfrm>
        </p:spPr>
        <p:txBody>
          <a:bodyPr/>
          <a:lstStyle/>
          <a:p>
            <a:pPr>
              <a:lnSpc>
                <a:spcPct val="90000"/>
              </a:lnSpc>
              <a:buFontTx/>
              <a:buNone/>
            </a:pPr>
            <a:r>
              <a:rPr lang="fr-FR" sz="2800">
                <a:solidFill>
                  <a:schemeClr val="accent2"/>
                </a:solidFill>
              </a:rPr>
              <a:t>    </a:t>
            </a:r>
            <a:r>
              <a:rPr lang="fr-FR" sz="2800" b="1">
                <a:solidFill>
                  <a:schemeClr val="accent2"/>
                </a:solidFill>
              </a:rPr>
              <a:t>It </a:t>
            </a:r>
            <a:r>
              <a:rPr lang="ru-RU" sz="2800" b="1">
                <a:solidFill>
                  <a:schemeClr val="accent2"/>
                </a:solidFill>
              </a:rPr>
              <a:t>would be eliminated by addressing to fast reactors, that is becoming the dominant idea of nuclear power in the nearest future. </a:t>
            </a:r>
            <a:endParaRPr lang="fr-FR" sz="2800" b="1">
              <a:solidFill>
                <a:schemeClr val="accent2"/>
              </a:solidFill>
            </a:endParaRPr>
          </a:p>
          <a:p>
            <a:pPr>
              <a:lnSpc>
                <a:spcPct val="90000"/>
              </a:lnSpc>
              <a:buFontTx/>
              <a:buNone/>
            </a:pPr>
            <a:r>
              <a:rPr lang="fr-FR" sz="2800" b="1">
                <a:solidFill>
                  <a:schemeClr val="accent2"/>
                </a:solidFill>
              </a:rPr>
              <a:t>   </a:t>
            </a:r>
            <a:r>
              <a:rPr lang="ru-RU" sz="2800" b="1">
                <a:solidFill>
                  <a:schemeClr val="accent2"/>
                </a:solidFill>
              </a:rPr>
              <a:t>Fuel self-supply and the growth of NPP park would be possible only in case of positive breeding gain. </a:t>
            </a:r>
            <a:endParaRPr lang="fr-FR" sz="2800" b="1">
              <a:solidFill>
                <a:schemeClr val="accent2"/>
              </a:solidFill>
            </a:endParaRPr>
          </a:p>
          <a:p>
            <a:pPr>
              <a:lnSpc>
                <a:spcPct val="90000"/>
              </a:lnSpc>
              <a:buFontTx/>
              <a:buNone/>
            </a:pPr>
            <a:r>
              <a:rPr lang="fr-FR" sz="2800" b="1">
                <a:solidFill>
                  <a:schemeClr val="accent2"/>
                </a:solidFill>
              </a:rPr>
              <a:t>   </a:t>
            </a:r>
            <a:r>
              <a:rPr lang="ru-RU" sz="2800" b="1">
                <a:solidFill>
                  <a:schemeClr val="accent2"/>
                </a:solidFill>
              </a:rPr>
              <a:t>Theoretically, such a nuclear power could start almost “from zero level” when first initial inventory of a Vital Risk Free Reactor would be available.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sz="4000" b="1"/>
              <a:t>On vital risk free nuclear reactor and fuel cycle </a:t>
            </a:r>
            <a:br>
              <a:rPr lang="en-US" sz="4000" b="1"/>
            </a:br>
            <a:r>
              <a:rPr lang="en-US" sz="4000" b="1"/>
              <a:t>concepts</a:t>
            </a:r>
            <a:r>
              <a:rPr lang="ru-RU" sz="4000"/>
              <a:t> </a:t>
            </a:r>
          </a:p>
        </p:txBody>
      </p:sp>
      <p:sp>
        <p:nvSpPr>
          <p:cNvPr id="34819" name="Rectangle 3"/>
          <p:cNvSpPr>
            <a:spLocks noGrp="1" noChangeArrowheads="1"/>
          </p:cNvSpPr>
          <p:nvPr>
            <p:ph type="body" idx="1"/>
          </p:nvPr>
        </p:nvSpPr>
        <p:spPr>
          <a:xfrm>
            <a:off x="457200" y="2060575"/>
            <a:ext cx="8229600" cy="4608513"/>
          </a:xfrm>
          <a:solidFill>
            <a:srgbClr val="E7FDA1"/>
          </a:solidFill>
        </p:spPr>
        <p:txBody>
          <a:bodyPr/>
          <a:lstStyle/>
          <a:p>
            <a:pPr>
              <a:lnSpc>
                <a:spcPct val="80000"/>
              </a:lnSpc>
              <a:buFontTx/>
              <a:buNone/>
            </a:pPr>
            <a:r>
              <a:rPr lang="en-US" sz="2800"/>
              <a:t>    Elimination all the vital risks is complicated task and considered to be </a:t>
            </a:r>
            <a:r>
              <a:rPr lang="en-US" sz="2800" b="1" u="sng"/>
              <a:t>realistic not for all the reactor types</a:t>
            </a:r>
            <a:r>
              <a:rPr lang="en-US" sz="2800"/>
              <a:t> known. Analyses show that fast reactors are the best suited for this purpose, and this task would be solvable even in the currently available technology framework, on the basis of the novel ideas of fast reactors accenting on:</a:t>
            </a:r>
          </a:p>
          <a:p>
            <a:pPr>
              <a:lnSpc>
                <a:spcPct val="80000"/>
              </a:lnSpc>
            </a:pPr>
            <a:r>
              <a:rPr lang="en-US" sz="2800" b="1" i="1">
                <a:solidFill>
                  <a:srgbClr val="008000"/>
                </a:solidFill>
              </a:rPr>
              <a:t>radical improvement of the neutron balance;</a:t>
            </a:r>
          </a:p>
          <a:p>
            <a:pPr>
              <a:lnSpc>
                <a:spcPct val="80000"/>
              </a:lnSpc>
            </a:pPr>
            <a:r>
              <a:rPr lang="en-US" sz="2800" b="1" i="1">
                <a:solidFill>
                  <a:srgbClr val="008000"/>
                </a:solidFill>
              </a:rPr>
              <a:t>use of modular reactor configurations;</a:t>
            </a:r>
          </a:p>
          <a:p>
            <a:pPr>
              <a:lnSpc>
                <a:spcPct val="80000"/>
              </a:lnSpc>
            </a:pPr>
            <a:r>
              <a:rPr lang="en-US" sz="2800" b="1" i="1">
                <a:solidFill>
                  <a:srgbClr val="008000"/>
                </a:solidFill>
              </a:rPr>
              <a:t>elongation of the fuel residence time respecting the equilibrium mode;</a:t>
            </a:r>
          </a:p>
          <a:p>
            <a:pPr>
              <a:lnSpc>
                <a:spcPct val="80000"/>
              </a:lnSpc>
            </a:pPr>
            <a:r>
              <a:rPr lang="en-US" sz="2800" b="1" i="1">
                <a:solidFill>
                  <a:srgbClr val="008000"/>
                </a:solidFill>
              </a:rPr>
              <a:t>fuel cycle proper rearrangement</a:t>
            </a:r>
            <a:r>
              <a:rPr lang="en-US" sz="2800" b="1" i="1"/>
              <a:t>.</a:t>
            </a:r>
            <a:endParaRPr lang="ru-RU" sz="2800" b="1" i="1"/>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765175"/>
            <a:ext cx="8218487" cy="652463"/>
          </a:xfrm>
        </p:spPr>
        <p:txBody>
          <a:bodyPr/>
          <a:lstStyle/>
          <a:p>
            <a:r>
              <a:rPr lang="en-US" sz="3200" b="1"/>
              <a:t>What are the supplementary “neutron </a:t>
            </a:r>
            <a:r>
              <a:rPr lang="en-GB" sz="3200" b="1"/>
              <a:t>needs” of VRF-FR</a:t>
            </a:r>
            <a:r>
              <a:rPr lang="en-US" sz="3200" b="1"/>
              <a:t>s in comparison with ordinary fast reactors</a:t>
            </a:r>
            <a:r>
              <a:rPr lang="en-US" sz="2800"/>
              <a:t>? </a:t>
            </a:r>
            <a:endParaRPr lang="ru-RU" sz="4000"/>
          </a:p>
        </p:txBody>
      </p:sp>
      <p:sp>
        <p:nvSpPr>
          <p:cNvPr id="35843" name="Rectangle 3"/>
          <p:cNvSpPr>
            <a:spLocks noGrp="1" noChangeArrowheads="1"/>
          </p:cNvSpPr>
          <p:nvPr>
            <p:ph type="body" idx="1"/>
          </p:nvPr>
        </p:nvSpPr>
        <p:spPr>
          <a:xfrm>
            <a:off x="457200" y="1989138"/>
            <a:ext cx="8229600" cy="4868862"/>
          </a:xfrm>
          <a:solidFill>
            <a:srgbClr val="A4DBFA"/>
          </a:solidFill>
        </p:spPr>
        <p:txBody>
          <a:bodyPr/>
          <a:lstStyle/>
          <a:p>
            <a:pPr>
              <a:lnSpc>
                <a:spcPct val="80000"/>
              </a:lnSpc>
              <a:buFontTx/>
              <a:buNone/>
            </a:pPr>
            <a:r>
              <a:rPr lang="en-GB" sz="2400"/>
              <a:t>    How could the firm neutron balance requirements be met, bearing in mind that not all reactor types are ready for this challenge? Two ways are known for fission reactors:</a:t>
            </a:r>
          </a:p>
          <a:p>
            <a:pPr>
              <a:lnSpc>
                <a:spcPct val="80000"/>
              </a:lnSpc>
            </a:pPr>
            <a:r>
              <a:rPr lang="en-GB" sz="2400"/>
              <a:t>by finding the most “economic” neutron compositions among from the “arsenal” of  prospective reactor fuels and materials;</a:t>
            </a:r>
          </a:p>
          <a:p>
            <a:pPr>
              <a:lnSpc>
                <a:spcPct val="80000"/>
              </a:lnSpc>
            </a:pPr>
            <a:r>
              <a:rPr lang="en-GB" sz="2400"/>
              <a:t>by supplying reactors with an external neutron sources. This case supposes the use of a NPP with subcritical core modules and external neutron sources (such as European electro-nuclear hybrid designs (ADS) or thermonuclear fusion hybrids of small unit power).</a:t>
            </a:r>
          </a:p>
          <a:p>
            <a:pPr>
              <a:lnSpc>
                <a:spcPct val="80000"/>
              </a:lnSpc>
              <a:buFontTx/>
              <a:buNone/>
            </a:pPr>
            <a:r>
              <a:rPr lang="fr-FR" sz="2400"/>
              <a:t>    </a:t>
            </a:r>
            <a:r>
              <a:rPr lang="fr-FR" sz="2400" i="1"/>
              <a:t>NEUTRON SUPPLEMENTARY NEEDS and </a:t>
            </a:r>
          </a:p>
          <a:p>
            <a:pPr>
              <a:lnSpc>
                <a:spcPct val="80000"/>
              </a:lnSpc>
              <a:buFontTx/>
              <a:buNone/>
            </a:pPr>
            <a:r>
              <a:rPr lang="fr-FR" sz="2400" i="1"/>
              <a:t>    NEUTRON CONSUMPTION required for LLFP incineration are shown in the two followed Tables</a:t>
            </a:r>
            <a:endParaRPr lang="ru-RU" sz="2400" i="1"/>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935" name="Group 71"/>
          <p:cNvGraphicFramePr>
            <a:graphicFrameLocks noGrp="1"/>
          </p:cNvGraphicFramePr>
          <p:nvPr/>
        </p:nvGraphicFramePr>
        <p:xfrm>
          <a:off x="0" y="0"/>
          <a:ext cx="9144000" cy="6992938"/>
        </p:xfrm>
        <a:graphic>
          <a:graphicData uri="http://schemas.openxmlformats.org/drawingml/2006/table">
            <a:tbl>
              <a:tblPr/>
              <a:tblGrid>
                <a:gridCol w="4932363"/>
                <a:gridCol w="4211637"/>
              </a:tblGrid>
              <a:tr h="1296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Guaranteed exclusion of severe accidents, when a considerable correction of void reactivity effects is required for this goal achievement</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0.2</a:t>
                      </a: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 neutrons/fission</a:t>
                      </a:r>
                      <a:endParaRPr kumimoji="0" lang="ru-RU"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in sodium-cooled reactors – in order to reduce the void effect by factor of 2 </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DA1"/>
                    </a:solidFill>
                  </a:tcPr>
                </a:tc>
              </a:tr>
              <a:tr h="1296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Elimination of residual transuraniums from wastes</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0.15</a:t>
                      </a: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 neutrons/fission</a:t>
                      </a:r>
                      <a:endParaRPr kumimoji="0" lang="ru-RU" sz="20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assuming the nuclear reactor park annual growth rate of 2%</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DA1"/>
                    </a:solidFill>
                  </a:tcPr>
                </a:tc>
              </a:tr>
              <a:tr h="1670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Elimination of toxic fission products from wastes</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0.15</a:t>
                      </a: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 neutrons/fission</a:t>
                      </a:r>
                      <a:endParaRPr kumimoji="0" lang="ru-RU" sz="20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for transmuting the hazardous Tc, I, Cs (this value could be reduced by skilful use of the neutron leakage)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DA1"/>
                    </a:solidFill>
                  </a:tcPr>
                </a:tc>
              </a:tr>
              <a:tr h="16684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Abandonment of the enriched fuel feed (at the equilibrium mode)</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Automatic “penalty” in the reactor neutron balance because of lower equilibrium concentrations of fissile nuclei in cores</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DA1"/>
                    </a:solidFill>
                  </a:tcPr>
                </a:tc>
              </a:tr>
              <a:tr h="9255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TOTAL</a:t>
                      </a: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 (depending on the </a:t>
                      </a:r>
                      <a:r>
                        <a:rPr kumimoji="0" lang="en-GB" sz="2000" b="1" i="0" u="none" strike="noStrike" cap="none" normalizeH="0" baseline="0" smtClean="0">
                          <a:ln>
                            <a:noFill/>
                          </a:ln>
                          <a:solidFill>
                            <a:schemeClr val="tx1"/>
                          </a:solidFill>
                          <a:effectLst/>
                          <a:latin typeface="Times New Roman" pitchFamily="18" charset="0"/>
                          <a:cs typeface="Times New Roman" pitchFamily="18" charset="0"/>
                        </a:rPr>
                        <a:t>VRF-FR</a:t>
                      </a: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s completeness)</a:t>
                      </a:r>
                      <a:endParaRPr kumimoji="0" lang="en-US" sz="20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800" b="1" i="0" u="none" strike="noStrike" cap="none" normalizeH="0" baseline="0" smtClean="0">
                          <a:ln>
                            <a:noFill/>
                          </a:ln>
                          <a:solidFill>
                            <a:schemeClr val="tx1"/>
                          </a:solidFill>
                          <a:effectLst/>
                          <a:latin typeface="Times New Roman" pitchFamily="18" charset="0"/>
                          <a:cs typeface="Times New Roman" pitchFamily="18" charset="0"/>
                        </a:rPr>
                        <a:t> 0.3–0.5</a:t>
                      </a:r>
                      <a:r>
                        <a:rPr kumimoji="0" lang="en-US" sz="2000" b="1" i="0" u="none" strike="noStrike" cap="none" normalizeH="0" baseline="0" smtClean="0">
                          <a:ln>
                            <a:noFill/>
                          </a:ln>
                          <a:solidFill>
                            <a:schemeClr val="tx1"/>
                          </a:solidFill>
                          <a:effectLst/>
                          <a:latin typeface="Times New Roman" pitchFamily="18" charset="0"/>
                          <a:cs typeface="Times New Roman" pitchFamily="18" charset="0"/>
                        </a:rPr>
                        <a:t> neutrons per fission</a:t>
                      </a:r>
                      <a:endParaRPr kumimoji="0" lang="en-US" sz="20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DA1"/>
                    </a:solidFill>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030" name="Group 142"/>
          <p:cNvGraphicFramePr>
            <a:graphicFrameLocks noGrp="1"/>
          </p:cNvGraphicFramePr>
          <p:nvPr/>
        </p:nvGraphicFramePr>
        <p:xfrm>
          <a:off x="0" y="0"/>
          <a:ext cx="9144000" cy="6597650"/>
        </p:xfrm>
        <a:graphic>
          <a:graphicData uri="http://schemas.openxmlformats.org/drawingml/2006/table">
            <a:tbl>
              <a:tblPr/>
              <a:tblGrid>
                <a:gridCol w="3586163"/>
                <a:gridCol w="2120900"/>
                <a:gridCol w="3436937"/>
              </a:tblGrid>
              <a:tr h="17716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Fission products</a:t>
                      </a:r>
                      <a:endParaRPr kumimoji="0" lang="en-US" sz="24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Times New Roman" pitchFamily="18" charset="0"/>
                          <a:cs typeface="Times New Roman" pitchFamily="18" charset="0"/>
                        </a:rPr>
                        <a:t>D, </a:t>
                      </a:r>
                      <a:endParaRPr kumimoji="0" lang="ru-RU" sz="2400" b="0"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Neutron/fis</a:t>
                      </a:r>
                    </a:p>
                    <a:p>
                      <a:pPr marL="342900" marR="0" lvl="0" indent="-34290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US" sz="2000" b="1" i="1" u="sng" strike="noStrike" cap="none" normalizeH="0" baseline="0" smtClean="0">
                          <a:ln>
                            <a:noFill/>
                          </a:ln>
                          <a:solidFill>
                            <a:schemeClr val="tx1"/>
                          </a:solidFill>
                          <a:effectLst/>
                          <a:latin typeface="Times New Roman" pitchFamily="18" charset="0"/>
                          <a:cs typeface="Times New Roman" pitchFamily="18" charset="0"/>
                        </a:rPr>
                        <a:t>CONSUMPTION</a:t>
                      </a:r>
                      <a:endParaRPr kumimoji="0" lang="en-US" sz="2000" b="0" i="1" u="sng"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Radiotoxicity reduction due to natural decay in 1000 years after discharge (Sv/GWe</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a:t>
                      </a: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y)</a:t>
                      </a:r>
                      <a:r>
                        <a:rPr kumimoji="0" lang="en-GB" sz="2400" b="1" i="0" u="none" strike="noStrike" cap="none" normalizeH="0" baseline="0" smtClean="0">
                          <a:ln>
                            <a:noFill/>
                          </a:ln>
                          <a:solidFill>
                            <a:schemeClr val="tx1"/>
                          </a:solidFill>
                          <a:effectLst/>
                          <a:latin typeface="Times New Roman" pitchFamily="18" charset="0"/>
                          <a:cs typeface="Times New Roman" pitchFamily="18" charset="0"/>
                          <a:sym typeface="Symbol" pitchFamily="18" charset="2"/>
                        </a:rPr>
                        <a:t> </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3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Times New Roman" pitchFamily="18" charset="0"/>
                          <a:cs typeface="Times New Roman" pitchFamily="18" charset="0"/>
                        </a:rPr>
                        <a:t>99Tc</a:t>
                      </a:r>
                      <a:endParaRPr kumimoji="0" lang="en-GB" sz="24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smtClean="0">
                          <a:ln>
                            <a:noFill/>
                          </a:ln>
                          <a:solidFill>
                            <a:schemeClr val="tx1"/>
                          </a:solidFill>
                          <a:effectLst/>
                          <a:latin typeface="Times New Roman" pitchFamily="18" charset="0"/>
                          <a:cs typeface="Times New Roman" pitchFamily="18" charset="0"/>
                        </a:rPr>
                        <a:t>0.055</a:t>
                      </a:r>
                      <a:endParaRPr kumimoji="0" lang="en-GB" sz="32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cs typeface="Times New Roman" pitchFamily="18" charset="0"/>
                        </a:rPr>
                        <a:t>5500</a:t>
                      </a: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3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Times New Roman" pitchFamily="18" charset="0"/>
                          <a:cs typeface="Times New Roman" pitchFamily="18" charset="0"/>
                        </a:rPr>
                        <a:t>129I + 99Tc</a:t>
                      </a:r>
                      <a:endParaRPr kumimoji="0" lang="en-GB" sz="24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smtClean="0">
                          <a:ln>
                            <a:noFill/>
                          </a:ln>
                          <a:solidFill>
                            <a:schemeClr val="tx1"/>
                          </a:solidFill>
                          <a:effectLst/>
                          <a:latin typeface="Times New Roman" pitchFamily="18" charset="0"/>
                          <a:cs typeface="Times New Roman" pitchFamily="18" charset="0"/>
                        </a:rPr>
                        <a:t>0.064</a:t>
                      </a:r>
                      <a:endParaRPr kumimoji="0" lang="en-GB" sz="32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cs typeface="Times New Roman" pitchFamily="18" charset="0"/>
                        </a:rPr>
                        <a:t>8160</a:t>
                      </a: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358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Times New Roman" pitchFamily="18" charset="0"/>
                          <a:cs typeface="Times New Roman" pitchFamily="18" charset="0"/>
                        </a:rPr>
                        <a:t>129I + 99Tc + 135Cs</a:t>
                      </a:r>
                      <a:endParaRPr kumimoji="0" lang="en-GB" sz="24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smtClean="0">
                          <a:ln>
                            <a:noFill/>
                          </a:ln>
                          <a:solidFill>
                            <a:schemeClr val="tx1"/>
                          </a:solidFill>
                          <a:effectLst/>
                          <a:latin typeface="Times New Roman" pitchFamily="18" charset="0"/>
                          <a:cs typeface="Times New Roman" pitchFamily="18" charset="0"/>
                        </a:rPr>
                        <a:t>0.081</a:t>
                      </a:r>
                      <a:endParaRPr kumimoji="0" lang="en-GB" sz="32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cs typeface="Times New Roman" pitchFamily="18" charset="0"/>
                        </a:rPr>
                        <a:t>9060</a:t>
                      </a: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20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All</a:t>
                      </a:r>
                      <a:r>
                        <a:rPr kumimoji="0" lang="en-GB" sz="2400" b="1" i="0" u="none" strike="noStrike" cap="none" normalizeH="0" baseline="0" smtClean="0">
                          <a:ln>
                            <a:noFill/>
                          </a:ln>
                          <a:solidFill>
                            <a:schemeClr val="tx1"/>
                          </a:solidFill>
                          <a:effectLst/>
                          <a:latin typeface="Times New Roman" pitchFamily="18" charset="0"/>
                          <a:cs typeface="Times New Roman" pitchFamily="18" charset="0"/>
                        </a:rPr>
                        <a:t> Tc, I and Cs isotopes</a:t>
                      </a:r>
                      <a:endParaRPr kumimoji="0" lang="en-GB" sz="24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smtClean="0">
                          <a:ln>
                            <a:noFill/>
                          </a:ln>
                          <a:solidFill>
                            <a:schemeClr val="tx1"/>
                          </a:solidFill>
                          <a:effectLst/>
                          <a:latin typeface="Times New Roman" pitchFamily="18" charset="0"/>
                          <a:cs typeface="Times New Roman" pitchFamily="18" charset="0"/>
                        </a:rPr>
                        <a:t>0.15</a:t>
                      </a:r>
                      <a:endParaRPr kumimoji="0" lang="en-GB" sz="32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cs typeface="Times New Roman" pitchFamily="18" charset="0"/>
                        </a:rPr>
                        <a:t>9060</a:t>
                      </a: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858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All</a:t>
                      </a:r>
                      <a:r>
                        <a:rPr kumimoji="0" lang="en-GB" sz="2400" b="1" i="0" u="none" strike="noStrike" cap="none" normalizeH="0" baseline="0" smtClean="0">
                          <a:ln>
                            <a:noFill/>
                          </a:ln>
                          <a:solidFill>
                            <a:schemeClr val="tx1"/>
                          </a:solidFill>
                          <a:effectLst/>
                          <a:latin typeface="Times New Roman" pitchFamily="18" charset="0"/>
                          <a:cs typeface="Times New Roman" pitchFamily="18" charset="0"/>
                        </a:rPr>
                        <a:t> Tc, I, Cs and Zr isotopes</a:t>
                      </a:r>
                      <a:endParaRPr kumimoji="0" lang="en-GB" sz="24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smtClean="0">
                          <a:ln>
                            <a:noFill/>
                          </a:ln>
                          <a:solidFill>
                            <a:schemeClr val="tx1"/>
                          </a:solidFill>
                          <a:effectLst/>
                          <a:latin typeface="Times New Roman" pitchFamily="18" charset="0"/>
                          <a:cs typeface="Times New Roman" pitchFamily="18" charset="0"/>
                        </a:rPr>
                        <a:t>0.68</a:t>
                      </a:r>
                      <a:endParaRPr kumimoji="0" lang="en-GB" sz="32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cs typeface="Times New Roman" pitchFamily="18" charset="0"/>
                        </a:rPr>
                        <a:t>9930</a:t>
                      </a: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874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cs typeface="Times New Roman" pitchFamily="18" charset="0"/>
                        </a:rPr>
                        <a:t>All</a:t>
                      </a:r>
                      <a:r>
                        <a:rPr kumimoji="0" lang="en-GB" sz="2400" b="1" i="0" u="none" strike="noStrike" cap="none" normalizeH="0" baseline="0" smtClean="0">
                          <a:ln>
                            <a:noFill/>
                          </a:ln>
                          <a:solidFill>
                            <a:schemeClr val="tx1"/>
                          </a:solidFill>
                          <a:effectLst/>
                          <a:latin typeface="Times New Roman" pitchFamily="18" charset="0"/>
                          <a:cs typeface="Times New Roman" pitchFamily="18" charset="0"/>
                        </a:rPr>
                        <a:t> Tc, I, Cs, Zr and Pd isotopes</a:t>
                      </a:r>
                      <a:endParaRPr kumimoji="0" lang="en-GB" sz="2400" b="0" i="0" u="none" strike="noStrike" cap="none" normalizeH="0" baseline="0" smtClean="0">
                        <a:ln>
                          <a:noFill/>
                        </a:ln>
                        <a:solidFill>
                          <a:schemeClr val="tx1"/>
                        </a:solidFill>
                        <a:effectLst/>
                        <a:latin typeface="Arial"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3200" b="1" i="0" u="none" strike="noStrike" cap="none" normalizeH="0" baseline="0" smtClean="0">
                          <a:ln>
                            <a:noFill/>
                          </a:ln>
                          <a:solidFill>
                            <a:schemeClr val="tx1"/>
                          </a:solidFill>
                          <a:effectLst/>
                          <a:latin typeface="Times New Roman" pitchFamily="18" charset="0"/>
                          <a:cs typeface="Times New Roman" pitchFamily="18" charset="0"/>
                        </a:rPr>
                        <a:t>0.98</a:t>
                      </a:r>
                      <a:endParaRPr kumimoji="0" lang="en-GB" sz="3200" b="1"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folHlink"/>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Times New Roman" pitchFamily="18" charset="0"/>
                          <a:cs typeface="Times New Roman" pitchFamily="18" charset="0"/>
                        </a:rPr>
                        <a:t>9935</a:t>
                      </a:r>
                      <a:endParaRPr kumimoji="0" lang="en-GB"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solidFill>
            <a:srgbClr val="EA2A04"/>
          </a:solidFill>
        </p:spPr>
        <p:txBody>
          <a:bodyPr/>
          <a:lstStyle/>
          <a:p>
            <a:r>
              <a:rPr lang="ru-RU" sz="4000" b="1">
                <a:solidFill>
                  <a:schemeClr val="bg1"/>
                </a:solidFill>
              </a:rPr>
              <a:t>Recommended VRF-FR </a:t>
            </a:r>
            <a:r>
              <a:rPr lang="fr-FR" sz="4000" b="1">
                <a:solidFill>
                  <a:schemeClr val="bg1"/>
                </a:solidFill>
              </a:rPr>
              <a:t>« </a:t>
            </a:r>
            <a:r>
              <a:rPr lang="ru-RU" sz="4000" b="1">
                <a:solidFill>
                  <a:schemeClr val="bg1"/>
                </a:solidFill>
              </a:rPr>
              <a:t>configurations</a:t>
            </a:r>
            <a:r>
              <a:rPr lang="fr-FR" sz="4000" b="1">
                <a:solidFill>
                  <a:schemeClr val="bg1"/>
                </a:solidFill>
              </a:rPr>
              <a:t> »</a:t>
            </a:r>
            <a:r>
              <a:rPr lang="ru-RU" sz="4000"/>
              <a:t> </a:t>
            </a:r>
          </a:p>
        </p:txBody>
      </p:sp>
      <p:sp>
        <p:nvSpPr>
          <p:cNvPr id="39939" name="Rectangle 3"/>
          <p:cNvSpPr>
            <a:spLocks noGrp="1" noChangeArrowheads="1"/>
          </p:cNvSpPr>
          <p:nvPr>
            <p:ph type="body" idx="1"/>
          </p:nvPr>
        </p:nvSpPr>
        <p:spPr>
          <a:xfrm>
            <a:off x="0" y="1600200"/>
            <a:ext cx="9144000" cy="5257800"/>
          </a:xfrm>
          <a:solidFill>
            <a:srgbClr val="E7FDA1"/>
          </a:solidFill>
        </p:spPr>
        <p:txBody>
          <a:bodyPr/>
          <a:lstStyle/>
          <a:p>
            <a:pPr>
              <a:lnSpc>
                <a:spcPct val="80000"/>
              </a:lnSpc>
              <a:buFontTx/>
              <a:buNone/>
            </a:pPr>
            <a:r>
              <a:rPr lang="en-GB" sz="2000"/>
              <a:t>     The following </a:t>
            </a:r>
            <a:r>
              <a:rPr lang="en-US" sz="2000"/>
              <a:t>NPPs could be proposed:</a:t>
            </a:r>
            <a:endParaRPr lang="ru-RU" sz="2000"/>
          </a:p>
          <a:p>
            <a:pPr>
              <a:lnSpc>
                <a:spcPct val="80000"/>
              </a:lnSpc>
            </a:pPr>
            <a:r>
              <a:rPr lang="en-US" sz="2000"/>
              <a:t>NPPs consisting of small modular </a:t>
            </a:r>
            <a:r>
              <a:rPr lang="en-GB" sz="2000"/>
              <a:t>VRF-FR</a:t>
            </a:r>
            <a:r>
              <a:rPr lang="en-US" sz="2000"/>
              <a:t>s with hard neutron spectrum (cooled by either heavy metals or sodium), all self-protected against severe accidents;</a:t>
            </a:r>
            <a:endParaRPr lang="ru-RU" sz="2000"/>
          </a:p>
          <a:p>
            <a:pPr>
              <a:lnSpc>
                <a:spcPct val="80000"/>
              </a:lnSpc>
            </a:pPr>
            <a:r>
              <a:rPr lang="en-US" sz="2000"/>
              <a:t>NPPs with non-enriched feed, with dense fuel and/or with densely packed cores, zero in-core breeding and elongated fuel residence time,</a:t>
            </a:r>
            <a:endParaRPr lang="ru-RU" sz="2000"/>
          </a:p>
          <a:p>
            <a:pPr>
              <a:lnSpc>
                <a:spcPct val="80000"/>
              </a:lnSpc>
            </a:pPr>
            <a:r>
              <a:rPr lang="en-US" sz="2000"/>
              <a:t>combined with the vital risk free fuel cycle and burning of the residual transuraniums/the most toxic long-lived fission products in reactor blankets,</a:t>
            </a:r>
          </a:p>
          <a:p>
            <a:pPr>
              <a:lnSpc>
                <a:spcPct val="80000"/>
              </a:lnSpc>
            </a:pPr>
            <a:r>
              <a:rPr lang="en-US" sz="2000"/>
              <a:t>NPPs </a:t>
            </a:r>
            <a:r>
              <a:rPr lang="en-GB" sz="2000"/>
              <a:t>with </a:t>
            </a:r>
            <a:r>
              <a:rPr lang="en-US" sz="2000"/>
              <a:t>molten salt fast spectrum </a:t>
            </a:r>
            <a:r>
              <a:rPr lang="en-GB" sz="2000"/>
              <a:t>VRF-FR</a:t>
            </a:r>
            <a:r>
              <a:rPr lang="en-US" sz="2000"/>
              <a:t>s of WISE-type.</a:t>
            </a:r>
          </a:p>
          <a:p>
            <a:pPr>
              <a:lnSpc>
                <a:spcPct val="80000"/>
              </a:lnSpc>
            </a:pPr>
            <a:r>
              <a:rPr lang="en-US" sz="2000"/>
              <a:t>Among known projects, the heavy metal cooled FR, PRISM and IFR are the possible candidate to be </a:t>
            </a:r>
            <a:r>
              <a:rPr lang="en-GB" sz="2000"/>
              <a:t>VRF-FR</a:t>
            </a:r>
            <a:r>
              <a:rPr lang="en-US" sz="2000"/>
              <a:t>s after the specially oriented for vital risk suppression redesigning.</a:t>
            </a:r>
          </a:p>
          <a:p>
            <a:pPr>
              <a:lnSpc>
                <a:spcPct val="80000"/>
              </a:lnSpc>
            </a:pPr>
            <a:r>
              <a:rPr lang="en-US" sz="2000"/>
              <a:t>In the case of solid fuel reactors, improvement of the fuel balance could require the use of compact cores containing an elevated fraction of dense solid carbide/nitride (e.g. those enriched with N15) /metallic fuels, a coolant with reduced neutron capture (e.g. Pb208), and – in fast molten-salt reactors – fuel components with reduced neutron capture (e.g. Cl 37).</a:t>
            </a:r>
            <a:endParaRPr lang="ru-RU" sz="20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solidFill>
            <a:srgbClr val="AB270D"/>
          </a:solidFill>
        </p:spPr>
        <p:txBody>
          <a:bodyPr/>
          <a:lstStyle/>
          <a:p>
            <a:r>
              <a:rPr lang="fr-FR">
                <a:solidFill>
                  <a:srgbClr val="A4DBFA"/>
                </a:solidFill>
              </a:rPr>
              <a:t>Marketing FEATURES</a:t>
            </a:r>
            <a:endParaRPr lang="ru-RU">
              <a:solidFill>
                <a:srgbClr val="A4DBFA"/>
              </a:solidFill>
            </a:endParaRPr>
          </a:p>
        </p:txBody>
      </p:sp>
      <p:sp>
        <p:nvSpPr>
          <p:cNvPr id="43011" name="Rectangle 3"/>
          <p:cNvSpPr>
            <a:spLocks noGrp="1" noChangeArrowheads="1"/>
          </p:cNvSpPr>
          <p:nvPr>
            <p:ph type="body" idx="1"/>
          </p:nvPr>
        </p:nvSpPr>
        <p:spPr>
          <a:xfrm>
            <a:off x="457200" y="1600200"/>
            <a:ext cx="8229600" cy="5257800"/>
          </a:xfrm>
          <a:solidFill>
            <a:srgbClr val="A4DBFA"/>
          </a:solidFill>
        </p:spPr>
        <p:txBody>
          <a:bodyPr/>
          <a:lstStyle/>
          <a:p>
            <a:pPr>
              <a:buFontTx/>
              <a:buNone/>
            </a:pPr>
            <a:r>
              <a:rPr lang="en-US" sz="2800"/>
              <a:t>	Nuclear power</a:t>
            </a:r>
            <a:r>
              <a:rPr lang="en-GB" sz="2800"/>
              <a:t> based on </a:t>
            </a:r>
            <a:r>
              <a:rPr lang="en-GB" sz="2800" b="1"/>
              <a:t>VRF-FR</a:t>
            </a:r>
            <a:r>
              <a:rPr lang="en-US" sz="2800"/>
              <a:t>, would allow possessing possibilities both </a:t>
            </a:r>
          </a:p>
          <a:p>
            <a:r>
              <a:rPr lang="en-US" sz="2800" b="1"/>
              <a:t>reactor inventory generation</a:t>
            </a:r>
            <a:r>
              <a:rPr lang="en-US" sz="2800"/>
              <a:t> (including fuel reprocessing) and </a:t>
            </a:r>
          </a:p>
          <a:p>
            <a:r>
              <a:rPr lang="en-US" sz="2800"/>
              <a:t> </a:t>
            </a:r>
            <a:r>
              <a:rPr lang="en-US" sz="2800" b="1"/>
              <a:t>“simple” power generation</a:t>
            </a:r>
            <a:r>
              <a:rPr lang="en-US" sz="2800"/>
              <a:t> (without fuel reprocessing) to be divided between different groups of countries, </a:t>
            </a:r>
          </a:p>
          <a:p>
            <a:pPr>
              <a:buFontTx/>
              <a:buNone/>
            </a:pPr>
            <a:r>
              <a:rPr lang="en-US" sz="2800"/>
              <a:t>    that would provide nuclear power with complementary security features relative to weapons-grade material proliferation, and contribute to its international marketing flexibility </a:t>
            </a:r>
            <a:endParaRPr lang="ru-RU"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6"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260350"/>
            <a:ext cx="9144000" cy="659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57200" y="1600200"/>
            <a:ext cx="8229600" cy="5068888"/>
          </a:xfrm>
          <a:solidFill>
            <a:srgbClr val="A4DBFA"/>
          </a:solidFill>
          <a:ln>
            <a:solidFill>
              <a:srgbClr val="008000"/>
            </a:solidFill>
            <a:miter lim="800000"/>
            <a:headEnd/>
            <a:tailEnd/>
          </a:ln>
        </p:spPr>
        <p:txBody>
          <a:bodyPr/>
          <a:lstStyle/>
          <a:p>
            <a:r>
              <a:rPr lang="fr-FR"/>
              <a:t>NP renaissance becames realisic if </a:t>
            </a:r>
            <a:r>
              <a:rPr lang="fr-FR" sz="4400" b="1">
                <a:solidFill>
                  <a:srgbClr val="008000"/>
                </a:solidFill>
              </a:rPr>
              <a:t>all </a:t>
            </a:r>
            <a:r>
              <a:rPr lang="fr-FR">
                <a:solidFill>
                  <a:srgbClr val="008000"/>
                </a:solidFill>
              </a:rPr>
              <a:t>(FIVE)</a:t>
            </a:r>
            <a:r>
              <a:rPr lang="fr-FR"/>
              <a:t> vital risks would be eliminated</a:t>
            </a:r>
          </a:p>
          <a:p>
            <a:r>
              <a:rPr lang="fr-FR"/>
              <a:t>This elimination is possible on the base of fast reactors and fuel cycle of innovative design/structure – </a:t>
            </a:r>
          </a:p>
          <a:p>
            <a:pPr>
              <a:buFontTx/>
              <a:buNone/>
            </a:pPr>
            <a:r>
              <a:rPr lang="fr-FR"/>
              <a:t>    </a:t>
            </a:r>
            <a:r>
              <a:rPr lang="fr-FR" sz="2800"/>
              <a:t>modular, self-withstanding against unprotected dangerous events, fed by natural U, dense core with essentially enhanced neutron balance and capability incinerating residual actinides and LLFP</a:t>
            </a:r>
          </a:p>
          <a:p>
            <a:endParaRPr lang="ru-RU"/>
          </a:p>
        </p:txBody>
      </p:sp>
      <p:sp>
        <p:nvSpPr>
          <p:cNvPr id="45061" name="Rectangle 5"/>
          <p:cNvSpPr>
            <a:spLocks noGrp="1" noChangeArrowheads="1"/>
          </p:cNvSpPr>
          <p:nvPr>
            <p:ph type="title"/>
          </p:nvPr>
        </p:nvSpPr>
        <p:spPr>
          <a:solidFill>
            <a:schemeClr val="folHlink"/>
          </a:solidFill>
        </p:spPr>
        <p:txBody>
          <a:bodyPr/>
          <a:lstStyle/>
          <a:p>
            <a:r>
              <a:rPr lang="fr-FR"/>
              <a:t>CONCLUSION</a:t>
            </a:r>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xfrm>
            <a:off x="457200" y="274638"/>
            <a:ext cx="8229600" cy="6323012"/>
          </a:xfrm>
          <a:solidFill>
            <a:srgbClr val="A4DBFA"/>
          </a:solidFill>
        </p:spPr>
        <p:txBody>
          <a:bodyPr/>
          <a:lstStyle/>
          <a:p>
            <a:r>
              <a:rPr lang="fr-FR" sz="4000"/>
              <a:t>FOR RADICAL ENHANCEMENT </a:t>
            </a:r>
            <a:br>
              <a:rPr lang="fr-FR" sz="4000"/>
            </a:br>
            <a:r>
              <a:rPr lang="fr-FR" sz="4000"/>
              <a:t>of NP ACCEPTABILITY </a:t>
            </a:r>
            <a:br>
              <a:rPr lang="fr-FR" sz="4000"/>
            </a:br>
            <a:r>
              <a:rPr lang="fr-FR" sz="4000"/>
              <a:t>SUCH POTENTIAL</a:t>
            </a:r>
            <a:r>
              <a:rPr lang="fr-FR"/>
              <a:t> </a:t>
            </a:r>
            <a:br>
              <a:rPr lang="fr-FR"/>
            </a:br>
            <a:r>
              <a:rPr lang="fr-FR" b="1">
                <a:solidFill>
                  <a:srgbClr val="008000"/>
                </a:solidFill>
              </a:rPr>
              <a:t>SHOULD BE CLEARLY DECLARED</a:t>
            </a:r>
            <a:endParaRPr lang="ru-RU" b="1">
              <a:solidFill>
                <a:srgbClr val="008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r-FR"/>
              <a:t>COMMENTS</a:t>
            </a:r>
            <a:endParaRPr lang="ru-RU"/>
          </a:p>
        </p:txBody>
      </p:sp>
      <p:sp>
        <p:nvSpPr>
          <p:cNvPr id="10243" name="Rectangle 3"/>
          <p:cNvSpPr>
            <a:spLocks noGrp="1" noChangeArrowheads="1"/>
          </p:cNvSpPr>
          <p:nvPr>
            <p:ph type="body" idx="1"/>
          </p:nvPr>
        </p:nvSpPr>
        <p:spPr>
          <a:solidFill>
            <a:srgbClr val="A4DBFA"/>
          </a:solidFill>
        </p:spPr>
        <p:txBody>
          <a:bodyPr/>
          <a:lstStyle/>
          <a:p>
            <a:pPr>
              <a:lnSpc>
                <a:spcPct val="80000"/>
              </a:lnSpc>
            </a:pPr>
            <a:r>
              <a:rPr lang="en-US" sz="2000"/>
              <a:t>All these issues, along with the respective risks/threats they involve, are substantial according to the definition explained above and they are decisive </a:t>
            </a:r>
            <a:r>
              <a:rPr lang="en-US" sz="2000" b="1"/>
              <a:t>(“vital”)</a:t>
            </a:r>
            <a:r>
              <a:rPr lang="en-US" sz="2000"/>
              <a:t> ones respecting the fate of this technology. </a:t>
            </a:r>
          </a:p>
          <a:p>
            <a:pPr>
              <a:lnSpc>
                <a:spcPct val="80000"/>
              </a:lnSpc>
            </a:pPr>
            <a:r>
              <a:rPr lang="en-US" sz="2000"/>
              <a:t>Development of an innovative nuclear technology capable of evoking the true nuclear energy production renaissance would necessarily require nuclear reactors and fuel cycles deliberately provided with counter-risk qualities (with known ways of implementation) relative to </a:t>
            </a:r>
            <a:r>
              <a:rPr lang="en-US" sz="3600" b="1">
                <a:solidFill>
                  <a:srgbClr val="008000"/>
                </a:solidFill>
              </a:rPr>
              <a:t>all vital risks</a:t>
            </a:r>
            <a:r>
              <a:rPr lang="en-US" sz="2000" b="1">
                <a:solidFill>
                  <a:srgbClr val="008000"/>
                </a:solidFill>
              </a:rPr>
              <a:t>.</a:t>
            </a:r>
            <a:r>
              <a:rPr lang="en-US" sz="2000"/>
              <a:t> The available now thermal nuclear reactors, as well as ordinary fast sodium-cooled reactors using oxide fuel (such as ancient BN and SuperPhenix), </a:t>
            </a:r>
            <a:r>
              <a:rPr lang="en-US" sz="2400" b="1"/>
              <a:t>do not definitely possess these qualities</a:t>
            </a:r>
            <a:r>
              <a:rPr lang="en-US" sz="2000"/>
              <a:t>. </a:t>
            </a:r>
            <a:endParaRPr lang="ru-RU" sz="2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Rectangle 4"/>
          <p:cNvSpPr>
            <a:spLocks noGrp="1" noChangeArrowheads="1"/>
          </p:cNvSpPr>
          <p:nvPr>
            <p:ph type="title"/>
          </p:nvPr>
        </p:nvSpPr>
        <p:spPr>
          <a:xfrm>
            <a:off x="468313" y="404813"/>
            <a:ext cx="8218487" cy="6192837"/>
          </a:xfrm>
          <a:solidFill>
            <a:srgbClr val="A4DBFA"/>
          </a:solidFill>
        </p:spPr>
        <p:txBody>
          <a:bodyPr/>
          <a:lstStyle/>
          <a:p>
            <a:r>
              <a:rPr lang="fr-FR" sz="3200"/>
              <a:t>Vital Risk Free Fast Reactor designs could</a:t>
            </a:r>
            <a:br>
              <a:rPr lang="fr-FR" sz="3200"/>
            </a:br>
            <a:r>
              <a:rPr lang="fr-FR" sz="3200"/>
              <a:t>be realized rapidly </a:t>
            </a:r>
            <a:br>
              <a:rPr lang="fr-FR" sz="3200"/>
            </a:br>
            <a:r>
              <a:rPr lang="fr-FR" sz="3200"/>
              <a:t>(technologies are available!) by application of some already known decisions </a:t>
            </a:r>
            <a:br>
              <a:rPr lang="fr-FR" sz="3200"/>
            </a:br>
            <a:r>
              <a:rPr lang="fr-FR" sz="3200"/>
              <a:t>like it was used in the non-traditional projects:</a:t>
            </a:r>
            <a:br>
              <a:rPr lang="fr-FR" sz="3200"/>
            </a:br>
            <a:r>
              <a:rPr lang="fr-FR" sz="3200"/>
              <a:t>BREST, IFR, PRISM, WISE,CANDLE, Pb-Bi modular.....  </a:t>
            </a:r>
            <a:br>
              <a:rPr lang="fr-FR" sz="3200"/>
            </a:br>
            <a:r>
              <a:rPr lang="fr-FR" sz="3200" b="1">
                <a:solidFill>
                  <a:srgbClr val="008000"/>
                </a:solidFill>
              </a:rPr>
              <a:t>Continuation of NP developments using « traditional » FR concepts seems to be vague </a:t>
            </a:r>
            <a:br>
              <a:rPr lang="fr-FR" sz="3200" b="1">
                <a:solidFill>
                  <a:srgbClr val="008000"/>
                </a:solidFill>
              </a:rPr>
            </a:br>
            <a:r>
              <a:rPr lang="fr-FR" sz="3200" b="1">
                <a:solidFill>
                  <a:srgbClr val="008000"/>
                </a:solidFill>
              </a:rPr>
              <a:t>Could the VRF-FR be helpful for GIV activity as a «  </a:t>
            </a:r>
            <a:r>
              <a:rPr lang="ru-RU" sz="4000" b="1"/>
              <a:t>joining</a:t>
            </a:r>
            <a:r>
              <a:rPr lang="fr-FR" sz="4000" b="1"/>
              <a:t> »</a:t>
            </a:r>
            <a:r>
              <a:rPr lang="fr-FR" sz="4000"/>
              <a:t>  </a:t>
            </a:r>
            <a:r>
              <a:rPr lang="fr-FR" sz="3200" b="1">
                <a:solidFill>
                  <a:srgbClr val="008000"/>
                </a:solidFill>
              </a:rPr>
              <a:t>idea?</a:t>
            </a:r>
            <a:r>
              <a:rPr lang="fr-FR" sz="3200"/>
              <a:t/>
            </a:r>
            <a:br>
              <a:rPr lang="fr-FR" sz="3200"/>
            </a:br>
            <a:endParaRPr lang="ru-RU"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0" y="274638"/>
            <a:ext cx="8229600" cy="1143000"/>
          </a:xfrm>
        </p:spPr>
        <p:txBody>
          <a:bodyPr/>
          <a:lstStyle/>
          <a:p>
            <a:r>
              <a:rPr lang="ru-RU"/>
              <a:t>On new-quality Nuclear Power </a:t>
            </a:r>
          </a:p>
        </p:txBody>
      </p:sp>
      <p:sp>
        <p:nvSpPr>
          <p:cNvPr id="9219" name="Rectangle 3"/>
          <p:cNvSpPr>
            <a:spLocks noGrp="1" noChangeArrowheads="1"/>
          </p:cNvSpPr>
          <p:nvPr>
            <p:ph type="body" idx="4294967295"/>
          </p:nvPr>
        </p:nvSpPr>
        <p:spPr>
          <a:xfrm>
            <a:off x="250825" y="1600200"/>
            <a:ext cx="8713788" cy="4525963"/>
          </a:xfrm>
          <a:solidFill>
            <a:schemeClr val="accent1"/>
          </a:solidFill>
        </p:spPr>
        <p:txBody>
          <a:bodyPr/>
          <a:lstStyle/>
          <a:p>
            <a:pPr>
              <a:lnSpc>
                <a:spcPct val="90000"/>
              </a:lnSpc>
              <a:buFontTx/>
              <a:buNone/>
            </a:pPr>
            <a:r>
              <a:rPr lang="en-US" sz="2800"/>
              <a:t>	The new Nuclear Power </a:t>
            </a:r>
            <a:r>
              <a:rPr lang="en-US" sz="2800" b="1"/>
              <a:t>ideology</a:t>
            </a:r>
          </a:p>
          <a:p>
            <a:pPr>
              <a:lnSpc>
                <a:spcPct val="90000"/>
              </a:lnSpc>
              <a:buFontTx/>
              <a:buNone/>
            </a:pPr>
            <a:r>
              <a:rPr lang="en-US" sz="2800"/>
              <a:t>    leading to its accelerated revival should consist of exclusion of substantial threats and guaranteed elimination of vital risks attributable to the contemporary NP at once. </a:t>
            </a:r>
          </a:p>
          <a:p>
            <a:pPr>
              <a:lnSpc>
                <a:spcPct val="90000"/>
              </a:lnSpc>
              <a:buFontTx/>
              <a:buNone/>
            </a:pPr>
            <a:r>
              <a:rPr lang="en-US" sz="2800"/>
              <a:t>	It doesn’t mean that there are no more problems in the nuclear technology, however these problems could be reduced to the category of “ordinary” issues imposing no principal constraints on the sustainable and long-term application of NP in the future.</a:t>
            </a:r>
            <a:endParaRPr lang="ru-RU"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95288" y="274638"/>
            <a:ext cx="8291512" cy="1641475"/>
          </a:xfrm>
          <a:solidFill>
            <a:srgbClr val="A14E0F"/>
          </a:solidFill>
        </p:spPr>
        <p:txBody>
          <a:bodyPr/>
          <a:lstStyle/>
          <a:p>
            <a:r>
              <a:rPr lang="fr-FR" altLang="ja-JP" sz="3600" b="1">
                <a:solidFill>
                  <a:schemeClr val="folHlink"/>
                </a:solidFill>
                <a:ea typeface="ＭＳ Ｐゴシック" charset="-128"/>
              </a:rPr>
              <a:t>PRINCIPAL DIFFERENCE</a:t>
            </a:r>
            <a:r>
              <a:rPr lang="ru-RU" sz="3600" b="1">
                <a:solidFill>
                  <a:schemeClr val="folHlink"/>
                </a:solidFill>
              </a:rPr>
              <a:t/>
            </a:r>
            <a:br>
              <a:rPr lang="ru-RU" sz="3600" b="1">
                <a:solidFill>
                  <a:schemeClr val="folHlink"/>
                </a:solidFill>
              </a:rPr>
            </a:br>
            <a:r>
              <a:rPr lang="fr-FR" sz="3600" b="1">
                <a:solidFill>
                  <a:schemeClr val="folHlink"/>
                </a:solidFill>
              </a:rPr>
              <a:t>BETWEEN ORDINARY AND NOVEL APPROACHES</a:t>
            </a:r>
            <a:endParaRPr lang="ru-RU" sz="3600" b="1">
              <a:solidFill>
                <a:schemeClr val="folHlink"/>
              </a:solidFill>
            </a:endParaRPr>
          </a:p>
        </p:txBody>
      </p:sp>
      <p:sp>
        <p:nvSpPr>
          <p:cNvPr id="53251" name="Rectangle 3"/>
          <p:cNvSpPr>
            <a:spLocks noGrp="1" noChangeArrowheads="1"/>
          </p:cNvSpPr>
          <p:nvPr>
            <p:ph type="body" idx="1"/>
          </p:nvPr>
        </p:nvSpPr>
        <p:spPr>
          <a:xfrm>
            <a:off x="457200" y="1773238"/>
            <a:ext cx="8229600" cy="5084762"/>
          </a:xfrm>
        </p:spPr>
        <p:txBody>
          <a:bodyPr/>
          <a:lstStyle/>
          <a:p>
            <a:pPr>
              <a:lnSpc>
                <a:spcPct val="80000"/>
              </a:lnSpc>
              <a:buFontTx/>
              <a:buNone/>
            </a:pPr>
            <a:r>
              <a:rPr lang="fr-FR" altLang="ja-JP" sz="900">
                <a:ea typeface="ＭＳ Ｐゴシック" charset="-128"/>
              </a:rPr>
              <a:t>    </a:t>
            </a:r>
          </a:p>
          <a:p>
            <a:pPr>
              <a:lnSpc>
                <a:spcPct val="80000"/>
              </a:lnSpc>
              <a:buFontTx/>
              <a:buNone/>
            </a:pPr>
            <a:endParaRPr lang="fr-FR" altLang="ja-JP" sz="900">
              <a:ea typeface="ＭＳ Ｐゴシック" charset="-128"/>
            </a:endParaRPr>
          </a:p>
          <a:p>
            <a:pPr>
              <a:lnSpc>
                <a:spcPct val="80000"/>
              </a:lnSpc>
            </a:pPr>
            <a:r>
              <a:rPr lang="fr-FR" altLang="ja-JP">
                <a:solidFill>
                  <a:schemeClr val="accent2"/>
                </a:solidFill>
                <a:ea typeface="ＭＳ Ｐゴシック" charset="-128"/>
              </a:rPr>
              <a:t> </a:t>
            </a:r>
            <a:r>
              <a:rPr lang="fr-FR" altLang="ja-JP" b="1">
                <a:solidFill>
                  <a:schemeClr val="accent2"/>
                </a:solidFill>
                <a:ea typeface="ＭＳ Ｐゴシック" charset="-128"/>
              </a:rPr>
              <a:t>IT IS NOW (ordinary):</a:t>
            </a:r>
            <a:r>
              <a:rPr lang="fr-FR" altLang="ja-JP" sz="1800">
                <a:ea typeface="ＭＳ Ｐゴシック" charset="-128"/>
              </a:rPr>
              <a:t> </a:t>
            </a:r>
          </a:p>
          <a:p>
            <a:pPr>
              <a:lnSpc>
                <a:spcPct val="80000"/>
              </a:lnSpc>
              <a:buFontTx/>
              <a:buNone/>
            </a:pPr>
            <a:r>
              <a:rPr lang="fr-FR" altLang="ja-JP" sz="1800">
                <a:ea typeface="ＭＳ Ｐゴシック" charset="-128"/>
              </a:rPr>
              <a:t>    </a:t>
            </a:r>
            <a:r>
              <a:rPr lang="fr-FR" altLang="ja-JP" sz="2400">
                <a:ea typeface="ＭＳ Ｐゴシック" charset="-128"/>
              </a:rPr>
              <a:t>NR are under construction with non-zeroed vital risks measured by their probabilities. This concerns also those NR, which have no chance to eliminate these risks in the future. Certainly, necessity of risk reduction is declared, however with a hudge uncertainty. Dangerous events could happen </a:t>
            </a:r>
            <a:r>
              <a:rPr lang="fr-FR" altLang="ja-JP" sz="1800">
                <a:ea typeface="ＭＳ Ｐゴシック" charset="-128"/>
              </a:rPr>
              <a:t/>
            </a:r>
            <a:br>
              <a:rPr lang="fr-FR" altLang="ja-JP" sz="1800">
                <a:ea typeface="ＭＳ Ｐゴシック" charset="-128"/>
              </a:rPr>
            </a:br>
            <a:endParaRPr lang="fr-FR" altLang="ja-JP" sz="1800">
              <a:ea typeface="ＭＳ Ｐゴシック" charset="-128"/>
            </a:endParaRPr>
          </a:p>
          <a:p>
            <a:pPr>
              <a:lnSpc>
                <a:spcPct val="80000"/>
              </a:lnSpc>
              <a:buFontTx/>
              <a:buNone/>
            </a:pPr>
            <a:endParaRPr lang="fr-FR" altLang="ja-JP" sz="1800">
              <a:ea typeface="ＭＳ Ｐゴシック" charset="-128"/>
            </a:endParaRPr>
          </a:p>
          <a:p>
            <a:pPr>
              <a:lnSpc>
                <a:spcPct val="80000"/>
              </a:lnSpc>
            </a:pPr>
            <a:r>
              <a:rPr lang="fr-FR" altLang="ja-JP" b="1">
                <a:solidFill>
                  <a:srgbClr val="008000"/>
                </a:solidFill>
                <a:ea typeface="ＭＳ Ｐゴシック" charset="-128"/>
              </a:rPr>
              <a:t>IT SHOULD BE</a:t>
            </a:r>
            <a:r>
              <a:rPr lang="fr-FR" altLang="ja-JP" sz="1800">
                <a:ea typeface="ＭＳ Ｐゴシック" charset="-128"/>
              </a:rPr>
              <a:t> </a:t>
            </a:r>
            <a:r>
              <a:rPr lang="fr-FR" altLang="ja-JP" b="1">
                <a:solidFill>
                  <a:srgbClr val="008000"/>
                </a:solidFill>
                <a:ea typeface="ＭＳ Ｐゴシック" charset="-128"/>
              </a:rPr>
              <a:t>(novel)</a:t>
            </a:r>
          </a:p>
          <a:p>
            <a:pPr>
              <a:lnSpc>
                <a:spcPct val="80000"/>
              </a:lnSpc>
              <a:buFontTx/>
              <a:buNone/>
            </a:pPr>
            <a:r>
              <a:rPr lang="fr-FR" altLang="ja-JP" sz="2800">
                <a:ea typeface="ＭＳ Ｐゴシック" charset="-128"/>
              </a:rPr>
              <a:t>    </a:t>
            </a:r>
            <a:r>
              <a:rPr lang="fr-FR" altLang="ja-JP" sz="2400">
                <a:ea typeface="ＭＳ Ｐゴシック" charset="-128"/>
              </a:rPr>
              <a:t>In accordance with the new goal, only those NR are under construction which have no vital risks and, hence, there is never dangerous events in the future. </a:t>
            </a:r>
            <a:br>
              <a:rPr lang="fr-FR" altLang="ja-JP" sz="2400">
                <a:ea typeface="ＭＳ Ｐゴシック" charset="-128"/>
              </a:rPr>
            </a:br>
            <a:endParaRPr lang="ru-RU"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4"/>
          <p:cNvSpPr>
            <a:spLocks noGrp="1" noChangeArrowheads="1"/>
          </p:cNvSpPr>
          <p:nvPr>
            <p:ph type="title"/>
          </p:nvPr>
        </p:nvSpPr>
        <p:spPr>
          <a:xfrm>
            <a:off x="457200" y="274638"/>
            <a:ext cx="8229600" cy="5962650"/>
          </a:xfrm>
          <a:solidFill>
            <a:schemeClr val="folHlink"/>
          </a:solidFill>
          <a:ln>
            <a:solidFill>
              <a:schemeClr val="folHlink"/>
            </a:solidFill>
            <a:miter lim="800000"/>
            <a:headEnd/>
            <a:tailEnd/>
          </a:ln>
        </p:spPr>
        <p:txBody>
          <a:bodyPr/>
          <a:lstStyle/>
          <a:p>
            <a:r>
              <a:rPr lang="fr-FR"/>
              <a:t>NP renaissance is realistic</a:t>
            </a:r>
            <a:br>
              <a:rPr lang="fr-FR"/>
            </a:br>
            <a:r>
              <a:rPr lang="fr-FR"/>
              <a:t> if </a:t>
            </a:r>
            <a:br>
              <a:rPr lang="fr-FR"/>
            </a:br>
            <a:r>
              <a:rPr lang="fr-FR"/>
              <a:t>all painful points </a:t>
            </a:r>
            <a:br>
              <a:rPr lang="fr-FR"/>
            </a:br>
            <a:r>
              <a:rPr lang="fr-FR"/>
              <a:t>would be eliminated </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solidFill>
            <a:srgbClr val="D2EC12"/>
          </a:solidFill>
        </p:spPr>
        <p:txBody>
          <a:bodyPr/>
          <a:lstStyle/>
          <a:p>
            <a:r>
              <a:rPr lang="ru-RU" sz="4000"/>
              <a:t> </a:t>
            </a:r>
            <a:r>
              <a:rPr lang="ru-RU" sz="4000" b="1"/>
              <a:t>Ways of guaranteed elimination of </a:t>
            </a:r>
            <a:r>
              <a:rPr lang="fr-FR" sz="4000" b="1"/>
              <a:t>the </a:t>
            </a:r>
            <a:r>
              <a:rPr lang="ru-RU" sz="4000" b="1"/>
              <a:t>vital risks</a:t>
            </a:r>
            <a:r>
              <a:rPr lang="ru-RU" sz="4000"/>
              <a:t> </a:t>
            </a:r>
          </a:p>
        </p:txBody>
      </p:sp>
      <p:sp>
        <p:nvSpPr>
          <p:cNvPr id="12291" name="Rectangle 3"/>
          <p:cNvSpPr>
            <a:spLocks noGrp="1" noChangeArrowheads="1"/>
          </p:cNvSpPr>
          <p:nvPr>
            <p:ph type="body" idx="1"/>
          </p:nvPr>
        </p:nvSpPr>
        <p:spPr>
          <a:xfrm>
            <a:off x="457200" y="1600200"/>
            <a:ext cx="8229600" cy="5257800"/>
          </a:xfrm>
        </p:spPr>
        <p:txBody>
          <a:bodyPr/>
          <a:lstStyle/>
          <a:p>
            <a:pPr marL="609600" indent="-609600">
              <a:lnSpc>
                <a:spcPct val="80000"/>
              </a:lnSpc>
              <a:buFontTx/>
              <a:buNone/>
            </a:pPr>
            <a:r>
              <a:rPr lang="en-US" sz="4000" b="1" u="sng">
                <a:solidFill>
                  <a:srgbClr val="008000"/>
                </a:solidFill>
              </a:rPr>
              <a:t>1</a:t>
            </a:r>
            <a:r>
              <a:rPr lang="en-US" sz="2800" b="1" u="sng">
                <a:solidFill>
                  <a:srgbClr val="008000"/>
                </a:solidFill>
              </a:rPr>
              <a:t>.</a:t>
            </a:r>
            <a:r>
              <a:rPr lang="en-US" sz="2800" b="1" u="sng"/>
              <a:t> 	</a:t>
            </a:r>
            <a:r>
              <a:rPr lang="en-US" sz="2800" b="1" u="sng">
                <a:solidFill>
                  <a:srgbClr val="008000"/>
                </a:solidFill>
              </a:rPr>
              <a:t>It would be possible to assure guaranteed elimination of severe accident threats by providing the reactor with the quality of “self-protection” against destruction (particularly of the core) which is based upon, for instance:</a:t>
            </a:r>
          </a:p>
          <a:p>
            <a:pPr marL="990600" lvl="1" indent="-533400">
              <a:lnSpc>
                <a:spcPct val="80000"/>
              </a:lnSpc>
            </a:pPr>
            <a:r>
              <a:rPr lang="en-US" sz="2000" b="1" i="1">
                <a:solidFill>
                  <a:schemeClr val="accent2"/>
                </a:solidFill>
              </a:rPr>
              <a:t>core destruction “resistibility” due to both intrinsic reactor properties and sufficient margins to damage even in the case of all anticipated dangerous events including human factors (when uncontrollable dynamical processes with intensive energy releases) are initiated;</a:t>
            </a:r>
          </a:p>
          <a:p>
            <a:pPr marL="990600" lvl="1" indent="-533400">
              <a:lnSpc>
                <a:spcPct val="80000"/>
              </a:lnSpc>
            </a:pPr>
            <a:r>
              <a:rPr lang="en-US" sz="2000" b="1" i="1">
                <a:solidFill>
                  <a:schemeClr val="accent2"/>
                </a:solidFill>
              </a:rPr>
              <a:t> limitation of the accumulated non-nuclear energy by the level unable to cause core disintegration in case an accident-initiating event occurs;</a:t>
            </a:r>
          </a:p>
          <a:p>
            <a:pPr marL="990600" lvl="1" indent="-533400">
              <a:lnSpc>
                <a:spcPct val="80000"/>
              </a:lnSpc>
            </a:pPr>
            <a:r>
              <a:rPr lang="en-US" sz="2000" b="1" i="1">
                <a:solidFill>
                  <a:schemeClr val="accent2"/>
                </a:solidFill>
              </a:rPr>
              <a:t>strongly limited reactivity total margins (</a:t>
            </a:r>
            <a:r>
              <a:rPr lang="en-US" sz="2000" b="1" i="1">
                <a:solidFill>
                  <a:schemeClr val="accent2"/>
                </a:solidFill>
                <a:sym typeface="Symbol" pitchFamily="18" charset="2"/>
              </a:rPr>
              <a:t></a:t>
            </a:r>
            <a:r>
              <a:rPr lang="en-US" sz="2000" b="1" i="1">
                <a:solidFill>
                  <a:schemeClr val="accent2"/>
                </a:solidFill>
              </a:rPr>
              <a:t>eff), etc.</a:t>
            </a:r>
            <a:r>
              <a:rPr lang="en-US" sz="2400"/>
              <a:t> </a:t>
            </a:r>
            <a:endParaRPr lang="ru-RU"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457200" y="274638"/>
            <a:ext cx="8229600" cy="6394450"/>
          </a:xfrm>
          <a:solidFill>
            <a:srgbClr val="A4DBFA"/>
          </a:solidFill>
        </p:spPr>
        <p:txBody>
          <a:bodyPr/>
          <a:lstStyle/>
          <a:p>
            <a:pPr algn="l"/>
            <a:r>
              <a:rPr lang="ru-RU" sz="3200" b="1"/>
              <a:t>It is known that negative and small void reactivity effects </a:t>
            </a:r>
            <a:r>
              <a:rPr lang="fr-FR" sz="3200" b="1"/>
              <a:t>in </a:t>
            </a:r>
            <a:r>
              <a:rPr lang="ru-RU" sz="3200" b="1"/>
              <a:t>are preferable for better safety</a:t>
            </a:r>
            <a:r>
              <a:rPr lang="ru-RU" sz="3200"/>
              <a:t> </a:t>
            </a:r>
            <a:r>
              <a:rPr lang="fr-FR" sz="3200" b="1"/>
              <a:t>features</a:t>
            </a:r>
            <a:r>
              <a:rPr lang="fr-FR" sz="3200"/>
              <a:t/>
            </a:r>
            <a:br>
              <a:rPr lang="fr-FR" sz="3200"/>
            </a:br>
            <a:r>
              <a:rPr lang="fr-FR" sz="3600"/>
              <a:t/>
            </a:r>
            <a:br>
              <a:rPr lang="fr-FR" sz="3600"/>
            </a:br>
            <a:r>
              <a:rPr lang="fr-FR" sz="3600"/>
              <a:t>	</a:t>
            </a:r>
            <a:r>
              <a:rPr lang="ru-RU" sz="2800" b="1" i="1">
                <a:solidFill>
                  <a:schemeClr val="accent2"/>
                </a:solidFill>
              </a:rPr>
              <a:t>For instance, this could be achieved </a:t>
            </a:r>
            <a:r>
              <a:rPr lang="fr-FR" sz="2800" b="1" i="1">
                <a:solidFill>
                  <a:schemeClr val="accent2"/>
                </a:solidFill>
              </a:rPr>
              <a:t>in FR    	</a:t>
            </a:r>
            <a:r>
              <a:rPr lang="ru-RU" sz="2800" b="1" i="1">
                <a:solidFill>
                  <a:schemeClr val="accent2"/>
                </a:solidFill>
              </a:rPr>
              <a:t>by: </a:t>
            </a:r>
            <a:r>
              <a:rPr lang="fr-FR" sz="2800" b="1" i="1">
                <a:solidFill>
                  <a:schemeClr val="accent2"/>
                </a:solidFill>
              </a:rPr>
              <a:t/>
            </a:r>
            <a:br>
              <a:rPr lang="fr-FR" sz="2800" b="1" i="1">
                <a:solidFill>
                  <a:schemeClr val="accent2"/>
                </a:solidFill>
              </a:rPr>
            </a:br>
            <a:r>
              <a:rPr lang="fr-FR" sz="2800" b="1" i="1">
                <a:solidFill>
                  <a:schemeClr val="accent2"/>
                </a:solidFill>
              </a:rPr>
              <a:t>	</a:t>
            </a:r>
            <a:r>
              <a:rPr lang="ru-RU" sz="2800" b="1" i="1">
                <a:solidFill>
                  <a:schemeClr val="accent2"/>
                </a:solidFill>
              </a:rPr>
              <a:t>reduced core volume; use of dense fuel; </a:t>
            </a:r>
            <a:r>
              <a:rPr lang="fr-FR" sz="2800" b="1" i="1">
                <a:solidFill>
                  <a:schemeClr val="accent2"/>
                </a:solidFill>
              </a:rPr>
              <a:t/>
            </a:r>
            <a:br>
              <a:rPr lang="fr-FR" sz="2800" b="1" i="1">
                <a:solidFill>
                  <a:schemeClr val="accent2"/>
                </a:solidFill>
              </a:rPr>
            </a:br>
            <a:r>
              <a:rPr lang="fr-FR" sz="2800" b="1" i="1">
                <a:solidFill>
                  <a:schemeClr val="accent2"/>
                </a:solidFill>
              </a:rPr>
              <a:t>	</a:t>
            </a:r>
            <a:r>
              <a:rPr lang="ru-RU" sz="2800" b="1" i="1">
                <a:solidFill>
                  <a:schemeClr val="accent2"/>
                </a:solidFill>
              </a:rPr>
              <a:t>higher volume fraction of fuel; or/and by </a:t>
            </a:r>
            <a:r>
              <a:rPr lang="fr-FR" sz="2800" b="1" i="1">
                <a:solidFill>
                  <a:schemeClr val="accent2"/>
                </a:solidFill>
              </a:rPr>
              <a:t>        	</a:t>
            </a:r>
            <a:r>
              <a:rPr lang="ru-RU" sz="2800" b="1" i="1">
                <a:solidFill>
                  <a:schemeClr val="accent2"/>
                </a:solidFill>
              </a:rPr>
              <a:t>“modular”</a:t>
            </a:r>
            <a:r>
              <a:rPr lang="fr-FR" sz="2800" b="1" i="1">
                <a:solidFill>
                  <a:schemeClr val="accent2"/>
                </a:solidFill>
              </a:rPr>
              <a:t> </a:t>
            </a:r>
            <a:r>
              <a:rPr lang="ru-RU" sz="2800" b="1" i="1">
                <a:solidFill>
                  <a:schemeClr val="accent2"/>
                </a:solidFill>
              </a:rPr>
              <a:t>compositions</a:t>
            </a:r>
            <a:r>
              <a:rPr lang="ru-RU" sz="2400"/>
              <a:t> </a:t>
            </a:r>
            <a:r>
              <a:rPr lang="ru-RU"/>
              <a:t> </a:t>
            </a:r>
          </a:p>
        </p:txBody>
      </p:sp>
    </p:spTree>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1531</Words>
  <Application>Microsoft Office PowerPoint</Application>
  <PresentationFormat>Bildschirmpräsentation (4:3)</PresentationFormat>
  <Paragraphs>123</Paragraphs>
  <Slides>30</Slides>
  <Notes>0</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30</vt:i4>
      </vt:variant>
    </vt:vector>
  </HeadingPairs>
  <TitlesOfParts>
    <vt:vector size="36" baseType="lpstr">
      <vt:lpstr>Arial</vt:lpstr>
      <vt:lpstr>ＭＳ Ｐゴシック</vt:lpstr>
      <vt:lpstr>Symbol</vt:lpstr>
      <vt:lpstr>Times New Roman</vt:lpstr>
      <vt:lpstr>Оформление по умолчанию</vt:lpstr>
      <vt:lpstr>Слайд Microsoft PowerPoint</vt:lpstr>
      <vt:lpstr>WAYS to  NUCLEAR POWER RENAISSANCE  and  VITAL RISK FREE  NP</vt:lpstr>
      <vt:lpstr> Several general issues (“painful points”) seem to cause the most significant doubts in the society impeding the nuclear energy renaissance:  1. non-eliminated threat of disastrous accidents (with high and hazardous for the society uncertainties of their probabilities); 2. weapons-grade material proliferation risks;  3. indefinite risks related to long-term long-lived toxic waste storage; 4. threats of major investment loss in conditions of limited capitals, economic crises and deep inflation processes;  5. “progressive deadlock” effect in NP development scenario caused by the looming nuclear fuel resource constraints.   </vt:lpstr>
      <vt:lpstr>COMMENTS</vt:lpstr>
      <vt:lpstr>On new-quality Nuclear Power </vt:lpstr>
      <vt:lpstr>PowerPoint-Präsentation</vt:lpstr>
      <vt:lpstr>PRINCIPAL DIFFERENCE BETWEEN ORDINARY AND NOVEL APPROACHES</vt:lpstr>
      <vt:lpstr>NP renaissance is realistic  if  all painful points  would be eliminated </vt:lpstr>
      <vt:lpstr> Ways of guaranteed elimination of the vital risks </vt:lpstr>
      <vt:lpstr>It is known that negative and small void reactivity effects in are preferable for better safety features   For instance, this could be achieved in FR     by:   reduced core volume; use of dense fuel;   higher volume fraction of fuel; or/and by          “modular” compositions  </vt:lpstr>
      <vt:lpstr>PowerPoint-Präsentation</vt:lpstr>
      <vt:lpstr>PowerPoint-Präsentation</vt:lpstr>
      <vt:lpstr>2. Preventing the threat of weapons-grade materials’ theft (just that very case can be considered as an important one), would be achievable when using only the reactors and fuel cycle technologies self-protected against any unauthorized removal of nuclear fuel,   e.g., by means of:  total abandonment of feed enrichment, as well of the enrichment technology in nuclear industry as a whole;  abandonment of re-enrichment (during spent fuel reprocessing) with fissile isotopes…</vt:lpstr>
      <vt:lpstr>3. Vital risks of Transuranium wastes + Long Lived Fission Products storage</vt:lpstr>
      <vt:lpstr>PowerPoint-Präsentation</vt:lpstr>
      <vt:lpstr>COMMENTS</vt:lpstr>
      <vt:lpstr>PowerPoint-Präsentation</vt:lpstr>
      <vt:lpstr>COMMENTS</vt:lpstr>
      <vt:lpstr>4. Vital risks of investment loss are important</vt:lpstr>
      <vt:lpstr>PowerPoint-Präsentation</vt:lpstr>
      <vt:lpstr>5. Vital risk of rapid exhaustion of fuel resources </vt:lpstr>
      <vt:lpstr>On vital risk free nuclear reactor and fuel cycle  concepts </vt:lpstr>
      <vt:lpstr>What are the supplementary “neutron needs” of VRF-FRs in comparison with ordinary fast reactors? </vt:lpstr>
      <vt:lpstr>PowerPoint-Präsentation</vt:lpstr>
      <vt:lpstr>PowerPoint-Präsentation</vt:lpstr>
      <vt:lpstr>Recommended VRF-FR « configurations » </vt:lpstr>
      <vt:lpstr>Marketing FEATURES</vt:lpstr>
      <vt:lpstr>PowerPoint-Präsentation</vt:lpstr>
      <vt:lpstr>CONCLUSION</vt:lpstr>
      <vt:lpstr>FOR RADICAL ENHANCEMENT  of NP ACCEPTABILITY  SUCH POTENTIAL  SHOULD BE CLEARLY DECLARED</vt:lpstr>
      <vt:lpstr>Vital Risk Free Fast Reactor designs could be realized rapidly  (technologies are available!) by application of some already known decisions  like it was used in the non-traditional projects: BREST, IFR, PRISM, WISE,CANDLE, Pb-Bi modular.....   Continuation of NP developments using « traditional » FR concepts seems to be vague  Could the VRF-FR be helpful for GIV activity as a «  joining »  idea?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New-quality nuclear power without  substantial threats and risks: vital risk free fast reactors and fuel cycles</dc:title>
  <dc:creator>Peters, Ursula (IAM)</dc:creator>
  <cp:lastModifiedBy>Peters, Ursula</cp:lastModifiedBy>
  <cp:revision>61</cp:revision>
  <dcterms:created xsi:type="dcterms:W3CDTF">2009-11-21T14:54:20Z</dcterms:created>
  <dcterms:modified xsi:type="dcterms:W3CDTF">2012-10-15T10:39:10Z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Ways to _x000b_Nuclear Power Renaissance _x000b_and _x000b_vital risk free _x000b_NP.</vt:lpwstr>
  </property>
</Properties>
</file>