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290" r:id="rId3"/>
    <p:sldId id="308" r:id="rId4"/>
    <p:sldId id="291" r:id="rId5"/>
    <p:sldId id="319" r:id="rId6"/>
    <p:sldId id="320" r:id="rId7"/>
    <p:sldId id="307" r:id="rId8"/>
    <p:sldId id="309" r:id="rId9"/>
    <p:sldId id="310" r:id="rId10"/>
    <p:sldId id="311" r:id="rId11"/>
    <p:sldId id="312" r:id="rId12"/>
    <p:sldId id="313" r:id="rId13"/>
    <p:sldId id="314" r:id="rId14"/>
    <p:sldId id="315" r:id="rId15"/>
    <p:sldId id="316" r:id="rId16"/>
    <p:sldId id="317" r:id="rId17"/>
    <p:sldId id="318" r:id="rId18"/>
    <p:sldId id="294" r:id="rId19"/>
    <p:sldId id="262" r:id="rId20"/>
    <p:sldId id="265" r:id="rId21"/>
    <p:sldId id="295" r:id="rId22"/>
    <p:sldId id="321" r:id="rId23"/>
    <p:sldId id="297" r:id="rId24"/>
    <p:sldId id="298" r:id="rId25"/>
    <p:sldId id="322" r:id="rId26"/>
    <p:sldId id="299" r:id="rId27"/>
    <p:sldId id="323" r:id="rId28"/>
    <p:sldId id="301" r:id="rId29"/>
    <p:sldId id="303" r:id="rId30"/>
    <p:sldId id="304" r:id="rId31"/>
    <p:sldId id="305" r:id="rId32"/>
    <p:sldId id="306" r:id="rId33"/>
    <p:sldId id="269" r:id="rId34"/>
  </p:sldIdLst>
  <p:sldSz cx="9144000" cy="6858000" type="screen4x3"/>
  <p:notesSz cx="6858000" cy="9144000"/>
  <p:defaultTextStyle>
    <a:defPPr>
      <a:defRPr lang="ru-RU"/>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99"/>
    <a:srgbClr val="99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97" autoAdjust="0"/>
    <p:restoredTop sz="96222" autoAdjust="0"/>
  </p:normalViewPr>
  <p:slideViewPr>
    <p:cSldViewPr>
      <p:cViewPr>
        <p:scale>
          <a:sx n="96" d="100"/>
          <a:sy n="96" d="100"/>
        </p:scale>
        <p:origin x="-1277" y="-24"/>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66" d="100"/>
        <a:sy n="66" d="100"/>
      </p:scale>
      <p:origin x="0" y="40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image" Target="../media/image5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ru-RU"/>
          </a:p>
        </p:txBody>
      </p:sp>
      <p:sp>
        <p:nvSpPr>
          <p:cNvPr id="13517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ru-RU"/>
          </a:p>
        </p:txBody>
      </p:sp>
      <p:sp>
        <p:nvSpPr>
          <p:cNvPr id="13517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13517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2B9A881-E762-4372-BBA4-FAB887A7C09A}" type="slidenum">
              <a:rPr lang="ru-RU"/>
              <a:pPr/>
              <a:t>‹Nr.›</a:t>
            </a:fld>
            <a:endParaRPr lang="ru-RU"/>
          </a:p>
        </p:txBody>
      </p:sp>
    </p:spTree>
    <p:extLst>
      <p:ext uri="{BB962C8B-B14F-4D97-AF65-F5344CB8AC3E}">
        <p14:creationId xmlns:p14="http://schemas.microsoft.com/office/powerpoint/2010/main" val="4109415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ru-RU"/>
          </a:p>
        </p:txBody>
      </p:sp>
      <p:sp>
        <p:nvSpPr>
          <p:cNvPr id="1361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ru-RU"/>
          </a:p>
        </p:txBody>
      </p:sp>
      <p:sp>
        <p:nvSpPr>
          <p:cNvPr id="13619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61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361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1361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D4E0AE9-6252-4AB4-B9A2-B4A4482B094F}" type="slidenum">
              <a:rPr lang="ru-RU"/>
              <a:pPr/>
              <a:t>‹Nr.›</a:t>
            </a:fld>
            <a:endParaRPr lang="ru-RU"/>
          </a:p>
        </p:txBody>
      </p:sp>
    </p:spTree>
    <p:extLst>
      <p:ext uri="{BB962C8B-B14F-4D97-AF65-F5344CB8AC3E}">
        <p14:creationId xmlns:p14="http://schemas.microsoft.com/office/powerpoint/2010/main" val="252873231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658247-7C3E-4983-AC0C-F00CF24CA4B2}" type="slidenum">
              <a:rPr lang="ru-RU"/>
              <a:pPr/>
              <a:t>1</a:t>
            </a:fld>
            <a:endParaRPr lang="ru-RU"/>
          </a:p>
        </p:txBody>
      </p:sp>
      <p:sp>
        <p:nvSpPr>
          <p:cNvPr id="137218" name="Rectangle 2"/>
          <p:cNvSpPr>
            <a:spLocks noRo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5220B1-56A6-4C37-9030-F0E480B5BCAC}" type="slidenum">
              <a:rPr lang="ru-RU"/>
              <a:pPr/>
              <a:t>10</a:t>
            </a:fld>
            <a:endParaRPr lang="ru-RU"/>
          </a:p>
        </p:txBody>
      </p:sp>
      <p:sp>
        <p:nvSpPr>
          <p:cNvPr id="146434" name="Rectangle 2"/>
          <p:cNvSpPr>
            <a:spLocks noRo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5FE134-A13E-488C-B943-86FED582DA18}" type="slidenum">
              <a:rPr lang="ru-RU"/>
              <a:pPr/>
              <a:t>11</a:t>
            </a:fld>
            <a:endParaRPr lang="ru-RU"/>
          </a:p>
        </p:txBody>
      </p:sp>
      <p:sp>
        <p:nvSpPr>
          <p:cNvPr id="147458" name="Rectangle 2"/>
          <p:cNvSpPr>
            <a:spLocks noRo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1406DC-CABE-4359-B855-1EF1B4B8333C}" type="slidenum">
              <a:rPr lang="ru-RU"/>
              <a:pPr/>
              <a:t>12</a:t>
            </a:fld>
            <a:endParaRPr lang="ru-RU"/>
          </a:p>
        </p:txBody>
      </p:sp>
      <p:sp>
        <p:nvSpPr>
          <p:cNvPr id="148482" name="Rectangle 2"/>
          <p:cNvSpPr>
            <a:spLocks noRo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42F4C3-248C-42DF-A996-2A4F6E33848F}" type="slidenum">
              <a:rPr lang="ru-RU"/>
              <a:pPr/>
              <a:t>13</a:t>
            </a:fld>
            <a:endParaRPr lang="ru-RU"/>
          </a:p>
        </p:txBody>
      </p:sp>
      <p:sp>
        <p:nvSpPr>
          <p:cNvPr id="149506" name="Rectangle 2"/>
          <p:cNvSpPr>
            <a:spLocks noRo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6D0F82-4305-4813-91A1-871E2E103827}" type="slidenum">
              <a:rPr lang="ru-RU"/>
              <a:pPr/>
              <a:t>14</a:t>
            </a:fld>
            <a:endParaRPr lang="ru-RU"/>
          </a:p>
        </p:txBody>
      </p:sp>
      <p:sp>
        <p:nvSpPr>
          <p:cNvPr id="150530" name="Rectangle 2"/>
          <p:cNvSpPr>
            <a:spLocks noRo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B6ABE7-D27D-4499-B0C6-26EB2F264900}" type="slidenum">
              <a:rPr lang="ru-RU"/>
              <a:pPr/>
              <a:t>15</a:t>
            </a:fld>
            <a:endParaRPr lang="ru-RU"/>
          </a:p>
        </p:txBody>
      </p:sp>
      <p:sp>
        <p:nvSpPr>
          <p:cNvPr id="151554" name="Rectangle 2"/>
          <p:cNvSpPr>
            <a:spLocks noRo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3AF25A-55C2-449B-BDF6-02D381BBC426}" type="slidenum">
              <a:rPr lang="ru-RU"/>
              <a:pPr/>
              <a:t>16</a:t>
            </a:fld>
            <a:endParaRPr lang="ru-RU"/>
          </a:p>
        </p:txBody>
      </p:sp>
      <p:sp>
        <p:nvSpPr>
          <p:cNvPr id="152578" name="Rectangle 2"/>
          <p:cNvSpPr>
            <a:spLocks noRo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04FB5F-9C33-4875-8388-F4F9D8B20CCF}" type="slidenum">
              <a:rPr lang="ru-RU"/>
              <a:pPr/>
              <a:t>17</a:t>
            </a:fld>
            <a:endParaRPr lang="ru-RU"/>
          </a:p>
        </p:txBody>
      </p:sp>
      <p:sp>
        <p:nvSpPr>
          <p:cNvPr id="153602" name="Rectangle 2"/>
          <p:cNvSpPr>
            <a:spLocks noRo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31D1A5-5376-4531-89AD-E793FD7D50D7}" type="slidenum">
              <a:rPr lang="ru-RU"/>
              <a:pPr/>
              <a:t>18</a:t>
            </a:fld>
            <a:endParaRPr lang="ru-RU"/>
          </a:p>
        </p:txBody>
      </p:sp>
      <p:sp>
        <p:nvSpPr>
          <p:cNvPr id="154626" name="Rectangle 2"/>
          <p:cNvSpPr>
            <a:spLocks noRo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921913-8118-474C-9A4B-4881C72BCF54}" type="slidenum">
              <a:rPr lang="ru-RU"/>
              <a:pPr/>
              <a:t>19</a:t>
            </a:fld>
            <a:endParaRPr lang="ru-RU"/>
          </a:p>
        </p:txBody>
      </p:sp>
      <p:sp>
        <p:nvSpPr>
          <p:cNvPr id="155650" name="Rectangle 2"/>
          <p:cNvSpPr>
            <a:spLocks noRo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54D283-FDB9-4A2B-8E06-8D093AF30E49}" type="slidenum">
              <a:rPr lang="ru-RU"/>
              <a:pPr/>
              <a:t>2</a:t>
            </a:fld>
            <a:endParaRPr lang="ru-RU"/>
          </a:p>
        </p:txBody>
      </p:sp>
      <p:sp>
        <p:nvSpPr>
          <p:cNvPr id="138242" name="Rectangle 2"/>
          <p:cNvSpPr>
            <a:spLocks noRo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F2E4E5-6D0F-4FE6-8F07-F9EB984DFC3B}" type="slidenum">
              <a:rPr lang="ru-RU"/>
              <a:pPr/>
              <a:t>20</a:t>
            </a:fld>
            <a:endParaRPr lang="ru-RU"/>
          </a:p>
        </p:txBody>
      </p:sp>
      <p:sp>
        <p:nvSpPr>
          <p:cNvPr id="156674" name="Rectangle 2"/>
          <p:cNvSpPr>
            <a:spLocks noRo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F0929A-E81E-4A95-B229-27F33583913C}" type="slidenum">
              <a:rPr lang="ru-RU"/>
              <a:pPr/>
              <a:t>21</a:t>
            </a:fld>
            <a:endParaRPr lang="ru-RU"/>
          </a:p>
        </p:txBody>
      </p:sp>
      <p:sp>
        <p:nvSpPr>
          <p:cNvPr id="157698" name="Rectangle 2"/>
          <p:cNvSpPr>
            <a:spLocks noRo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EB9269-6FBF-438C-ACCB-E944B74627BB}" type="slidenum">
              <a:rPr lang="ru-RU"/>
              <a:pPr/>
              <a:t>22</a:t>
            </a:fld>
            <a:endParaRPr lang="ru-RU"/>
          </a:p>
        </p:txBody>
      </p:sp>
      <p:sp>
        <p:nvSpPr>
          <p:cNvPr id="158722" name="Rectangle 2"/>
          <p:cNvSpPr>
            <a:spLocks noRo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35714E-B20F-4E02-82D0-E00A064B7A2D}" type="slidenum">
              <a:rPr lang="ru-RU"/>
              <a:pPr/>
              <a:t>23</a:t>
            </a:fld>
            <a:endParaRPr lang="ru-RU"/>
          </a:p>
        </p:txBody>
      </p:sp>
      <p:sp>
        <p:nvSpPr>
          <p:cNvPr id="159746" name="Rectangle 2"/>
          <p:cNvSpPr>
            <a:spLocks noRo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7BDC78-48AA-497A-8337-007248BA45C4}" type="slidenum">
              <a:rPr lang="ru-RU"/>
              <a:pPr/>
              <a:t>24</a:t>
            </a:fld>
            <a:endParaRPr lang="ru-RU"/>
          </a:p>
        </p:txBody>
      </p:sp>
      <p:sp>
        <p:nvSpPr>
          <p:cNvPr id="160770" name="Rectangle 2"/>
          <p:cNvSpPr>
            <a:spLocks noRo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685882-AF75-4EC0-B71B-B9E0FC721C76}" type="slidenum">
              <a:rPr lang="ru-RU"/>
              <a:pPr/>
              <a:t>25</a:t>
            </a:fld>
            <a:endParaRPr lang="ru-RU"/>
          </a:p>
        </p:txBody>
      </p:sp>
      <p:sp>
        <p:nvSpPr>
          <p:cNvPr id="161794" name="Rectangle 2"/>
          <p:cNvSpPr>
            <a:spLocks noRo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4BBF59-9B88-4AE5-95A6-20D228918C86}" type="slidenum">
              <a:rPr lang="ru-RU"/>
              <a:pPr/>
              <a:t>26</a:t>
            </a:fld>
            <a:endParaRPr lang="ru-RU"/>
          </a:p>
        </p:txBody>
      </p:sp>
      <p:sp>
        <p:nvSpPr>
          <p:cNvPr id="162818" name="Rectangle 2"/>
          <p:cNvSpPr>
            <a:spLocks noRo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3FD346-EA68-425A-B027-2374810E85A0}" type="slidenum">
              <a:rPr lang="ru-RU"/>
              <a:pPr/>
              <a:t>27</a:t>
            </a:fld>
            <a:endParaRPr lang="ru-RU"/>
          </a:p>
        </p:txBody>
      </p:sp>
      <p:sp>
        <p:nvSpPr>
          <p:cNvPr id="163842" name="Rectangle 2"/>
          <p:cNvSpPr>
            <a:spLocks noRo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C8D201-639F-4B3A-8D5A-F1CE7B72A87A}" type="slidenum">
              <a:rPr lang="ru-RU"/>
              <a:pPr/>
              <a:t>28</a:t>
            </a:fld>
            <a:endParaRPr lang="ru-RU"/>
          </a:p>
        </p:txBody>
      </p:sp>
      <p:sp>
        <p:nvSpPr>
          <p:cNvPr id="164866" name="Rectangle 2"/>
          <p:cNvSpPr>
            <a:spLocks noRo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42BAA9-4C3D-453D-99C8-B8BE44281BAF}" type="slidenum">
              <a:rPr lang="ru-RU"/>
              <a:pPr/>
              <a:t>29</a:t>
            </a:fld>
            <a:endParaRPr lang="ru-RU"/>
          </a:p>
        </p:txBody>
      </p:sp>
      <p:sp>
        <p:nvSpPr>
          <p:cNvPr id="165890" name="Rectangle 2"/>
          <p:cNvSpPr>
            <a:spLocks noRo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D66AF-C591-4B52-9AAA-92C5E85916BB}" type="slidenum">
              <a:rPr lang="ru-RU"/>
              <a:pPr/>
              <a:t>3</a:t>
            </a:fld>
            <a:endParaRPr lang="ru-RU"/>
          </a:p>
        </p:txBody>
      </p:sp>
      <p:sp>
        <p:nvSpPr>
          <p:cNvPr id="139266" name="Rectangle 2"/>
          <p:cNvSpPr>
            <a:spLocks noRo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150CB5-447A-4255-BC67-5ABAEA81D7BE}" type="slidenum">
              <a:rPr lang="ru-RU"/>
              <a:pPr/>
              <a:t>30</a:t>
            </a:fld>
            <a:endParaRPr lang="ru-RU"/>
          </a:p>
        </p:txBody>
      </p:sp>
      <p:sp>
        <p:nvSpPr>
          <p:cNvPr id="166914" name="Rectangle 2"/>
          <p:cNvSpPr>
            <a:spLocks noRo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C6C76D-58FC-4BAC-A9C4-93ACA3E8B63F}" type="slidenum">
              <a:rPr lang="ru-RU"/>
              <a:pPr/>
              <a:t>31</a:t>
            </a:fld>
            <a:endParaRPr lang="ru-RU"/>
          </a:p>
        </p:txBody>
      </p:sp>
      <p:sp>
        <p:nvSpPr>
          <p:cNvPr id="167938" name="Rectangle 2"/>
          <p:cNvSpPr>
            <a:spLocks noRot="1" noChangeArrowheads="1" noTextEdit="1"/>
          </p:cNvSpPr>
          <p:nvPr>
            <p:ph type="sldImg"/>
          </p:nvPr>
        </p:nvSpPr>
        <p:spPr>
          <a:ln/>
        </p:spPr>
      </p:sp>
      <p:sp>
        <p:nvSpPr>
          <p:cNvPr id="16793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5099C5-4AD1-4AA1-847E-B235496AA02B}" type="slidenum">
              <a:rPr lang="ru-RU"/>
              <a:pPr/>
              <a:t>32</a:t>
            </a:fld>
            <a:endParaRPr lang="ru-RU"/>
          </a:p>
        </p:txBody>
      </p:sp>
      <p:sp>
        <p:nvSpPr>
          <p:cNvPr id="168962" name="Rectangle 2"/>
          <p:cNvSpPr>
            <a:spLocks noRo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7CBED5-BD84-4C58-BF3C-6400A558ABFE}" type="slidenum">
              <a:rPr lang="ru-RU"/>
              <a:pPr/>
              <a:t>33</a:t>
            </a:fld>
            <a:endParaRPr lang="ru-RU"/>
          </a:p>
        </p:txBody>
      </p:sp>
      <p:sp>
        <p:nvSpPr>
          <p:cNvPr id="169986" name="Rectangle 2"/>
          <p:cNvSpPr>
            <a:spLocks noRot="1"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192D5B-E5B2-4CF7-8F7A-9592295A2B56}" type="slidenum">
              <a:rPr lang="ru-RU"/>
              <a:pPr/>
              <a:t>4</a:t>
            </a:fld>
            <a:endParaRPr lang="ru-RU"/>
          </a:p>
        </p:txBody>
      </p:sp>
      <p:sp>
        <p:nvSpPr>
          <p:cNvPr id="140290" name="Rectangle 2"/>
          <p:cNvSpPr>
            <a:spLocks noRo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B74599-5067-43C5-9E5E-F36C47EADB62}" type="slidenum">
              <a:rPr lang="ru-RU"/>
              <a:pPr/>
              <a:t>5</a:t>
            </a:fld>
            <a:endParaRPr lang="ru-RU"/>
          </a:p>
        </p:txBody>
      </p:sp>
      <p:sp>
        <p:nvSpPr>
          <p:cNvPr id="141314" name="Rectangle 2"/>
          <p:cNvSpPr>
            <a:spLocks noRo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6CB3C9-30C9-4543-BE67-D8B3B6ACB2F4}" type="slidenum">
              <a:rPr lang="ru-RU"/>
              <a:pPr/>
              <a:t>6</a:t>
            </a:fld>
            <a:endParaRPr lang="ru-RU"/>
          </a:p>
        </p:txBody>
      </p:sp>
      <p:sp>
        <p:nvSpPr>
          <p:cNvPr id="142338" name="Rectangle 2"/>
          <p:cNvSpPr>
            <a:spLocks noRot="1"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200858-E559-41A5-B7F8-B2372C4C7BF0}" type="slidenum">
              <a:rPr lang="ru-RU"/>
              <a:pPr/>
              <a:t>7</a:t>
            </a:fld>
            <a:endParaRPr lang="ru-RU"/>
          </a:p>
        </p:txBody>
      </p:sp>
      <p:sp>
        <p:nvSpPr>
          <p:cNvPr id="143362" name="Rectangle 2"/>
          <p:cNvSpPr>
            <a:spLocks noRo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C0F9AA-BB48-41C9-AEC9-9D4FEC5AF8A1}" type="slidenum">
              <a:rPr lang="ru-RU"/>
              <a:pPr/>
              <a:t>8</a:t>
            </a:fld>
            <a:endParaRPr lang="ru-RU"/>
          </a:p>
        </p:txBody>
      </p:sp>
      <p:sp>
        <p:nvSpPr>
          <p:cNvPr id="144386" name="Rectangle 2"/>
          <p:cNvSpPr>
            <a:spLocks noRo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1E997A-D346-4744-84F6-2D3CE6F51815}" type="slidenum">
              <a:rPr lang="ru-RU"/>
              <a:pPr/>
              <a:t>9</a:t>
            </a:fld>
            <a:endParaRPr lang="ru-RU"/>
          </a:p>
        </p:txBody>
      </p:sp>
      <p:sp>
        <p:nvSpPr>
          <p:cNvPr id="145410" name="Rectangle 2"/>
          <p:cNvSpPr>
            <a:spLocks noRot="1"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5911ACA4-C24B-4102-A5BF-001281944BBD}" type="slidenum">
              <a:rPr lang="ru-RU"/>
              <a:pPr/>
              <a:t>‹Nr.›</a:t>
            </a:fld>
            <a:endParaRPr lang="ru-RU"/>
          </a:p>
        </p:txBody>
      </p:sp>
    </p:spTree>
    <p:extLst>
      <p:ext uri="{BB962C8B-B14F-4D97-AF65-F5344CB8AC3E}">
        <p14:creationId xmlns:p14="http://schemas.microsoft.com/office/powerpoint/2010/main" val="2837812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086B406B-5F4C-47C1-B5C5-D9AC10A959AF}" type="slidenum">
              <a:rPr lang="ru-RU"/>
              <a:pPr/>
              <a:t>‹Nr.›</a:t>
            </a:fld>
            <a:endParaRPr lang="ru-RU"/>
          </a:p>
        </p:txBody>
      </p:sp>
    </p:spTree>
    <p:extLst>
      <p:ext uri="{BB962C8B-B14F-4D97-AF65-F5344CB8AC3E}">
        <p14:creationId xmlns:p14="http://schemas.microsoft.com/office/powerpoint/2010/main" val="3605032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12309969-AFDE-45F3-B39F-F23B585D0BF1}" type="slidenum">
              <a:rPr lang="ru-RU"/>
              <a:pPr/>
              <a:t>‹Nr.›</a:t>
            </a:fld>
            <a:endParaRPr lang="ru-RU"/>
          </a:p>
        </p:txBody>
      </p:sp>
    </p:spTree>
    <p:extLst>
      <p:ext uri="{BB962C8B-B14F-4D97-AF65-F5344CB8AC3E}">
        <p14:creationId xmlns:p14="http://schemas.microsoft.com/office/powerpoint/2010/main" val="2680292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7BBB33EA-25C4-4D8F-8188-9DB21D315F8A}" type="slidenum">
              <a:rPr lang="ru-RU"/>
              <a:pPr/>
              <a:t>‹Nr.›</a:t>
            </a:fld>
            <a:endParaRPr lang="ru-RU"/>
          </a:p>
        </p:txBody>
      </p:sp>
    </p:spTree>
    <p:extLst>
      <p:ext uri="{BB962C8B-B14F-4D97-AF65-F5344CB8AC3E}">
        <p14:creationId xmlns:p14="http://schemas.microsoft.com/office/powerpoint/2010/main" val="2614832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4FE98733-29EA-4F6D-96CF-283233C9D262}" type="slidenum">
              <a:rPr lang="ru-RU"/>
              <a:pPr/>
              <a:t>‹Nr.›</a:t>
            </a:fld>
            <a:endParaRPr lang="ru-RU"/>
          </a:p>
        </p:txBody>
      </p:sp>
    </p:spTree>
    <p:extLst>
      <p:ext uri="{BB962C8B-B14F-4D97-AF65-F5344CB8AC3E}">
        <p14:creationId xmlns:p14="http://schemas.microsoft.com/office/powerpoint/2010/main" val="891948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fld id="{9FDB7AB4-EF9A-4772-963E-E7EA6F4181B4}" type="slidenum">
              <a:rPr lang="ru-RU"/>
              <a:pPr/>
              <a:t>‹Nr.›</a:t>
            </a:fld>
            <a:endParaRPr lang="ru-RU"/>
          </a:p>
        </p:txBody>
      </p:sp>
    </p:spTree>
    <p:extLst>
      <p:ext uri="{BB962C8B-B14F-4D97-AF65-F5344CB8AC3E}">
        <p14:creationId xmlns:p14="http://schemas.microsoft.com/office/powerpoint/2010/main" val="2191539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endParaRPr lang="ru-RU"/>
          </a:p>
        </p:txBody>
      </p:sp>
      <p:sp>
        <p:nvSpPr>
          <p:cNvPr id="8" name="Fußzeilenplatzhalter 7"/>
          <p:cNvSpPr>
            <a:spLocks noGrp="1"/>
          </p:cNvSpPr>
          <p:nvPr>
            <p:ph type="ftr" sz="quarter" idx="11"/>
          </p:nvPr>
        </p:nvSpPr>
        <p:spPr/>
        <p:txBody>
          <a:bodyPr/>
          <a:lstStyle>
            <a:lvl1pPr>
              <a:defRPr/>
            </a:lvl1pPr>
          </a:lstStyle>
          <a:p>
            <a:endParaRPr lang="ru-RU"/>
          </a:p>
        </p:txBody>
      </p:sp>
      <p:sp>
        <p:nvSpPr>
          <p:cNvPr id="9" name="Foliennummernplatzhalter 8"/>
          <p:cNvSpPr>
            <a:spLocks noGrp="1"/>
          </p:cNvSpPr>
          <p:nvPr>
            <p:ph type="sldNum" sz="quarter" idx="12"/>
          </p:nvPr>
        </p:nvSpPr>
        <p:spPr/>
        <p:txBody>
          <a:bodyPr/>
          <a:lstStyle>
            <a:lvl1pPr>
              <a:defRPr/>
            </a:lvl1pPr>
          </a:lstStyle>
          <a:p>
            <a:fld id="{2807AB31-9BA8-49CF-91EF-03566AF7E0C3}" type="slidenum">
              <a:rPr lang="ru-RU"/>
              <a:pPr/>
              <a:t>‹Nr.›</a:t>
            </a:fld>
            <a:endParaRPr lang="ru-RU"/>
          </a:p>
        </p:txBody>
      </p:sp>
    </p:spTree>
    <p:extLst>
      <p:ext uri="{BB962C8B-B14F-4D97-AF65-F5344CB8AC3E}">
        <p14:creationId xmlns:p14="http://schemas.microsoft.com/office/powerpoint/2010/main" val="3420508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endParaRPr lang="ru-RU"/>
          </a:p>
        </p:txBody>
      </p:sp>
      <p:sp>
        <p:nvSpPr>
          <p:cNvPr id="4" name="Fußzeilenplatzhalter 3"/>
          <p:cNvSpPr>
            <a:spLocks noGrp="1"/>
          </p:cNvSpPr>
          <p:nvPr>
            <p:ph type="ftr" sz="quarter" idx="11"/>
          </p:nvPr>
        </p:nvSpPr>
        <p:spPr/>
        <p:txBody>
          <a:bodyPr/>
          <a:lstStyle>
            <a:lvl1pPr>
              <a:defRPr/>
            </a:lvl1pPr>
          </a:lstStyle>
          <a:p>
            <a:endParaRPr lang="ru-RU"/>
          </a:p>
        </p:txBody>
      </p:sp>
      <p:sp>
        <p:nvSpPr>
          <p:cNvPr id="5" name="Foliennummernplatzhalter 4"/>
          <p:cNvSpPr>
            <a:spLocks noGrp="1"/>
          </p:cNvSpPr>
          <p:nvPr>
            <p:ph type="sldNum" sz="quarter" idx="12"/>
          </p:nvPr>
        </p:nvSpPr>
        <p:spPr/>
        <p:txBody>
          <a:bodyPr/>
          <a:lstStyle>
            <a:lvl1pPr>
              <a:defRPr/>
            </a:lvl1pPr>
          </a:lstStyle>
          <a:p>
            <a:fld id="{5CAF14D4-DEFF-4E3F-99AF-F377CC360479}" type="slidenum">
              <a:rPr lang="ru-RU"/>
              <a:pPr/>
              <a:t>‹Nr.›</a:t>
            </a:fld>
            <a:endParaRPr lang="ru-RU"/>
          </a:p>
        </p:txBody>
      </p:sp>
    </p:spTree>
    <p:extLst>
      <p:ext uri="{BB962C8B-B14F-4D97-AF65-F5344CB8AC3E}">
        <p14:creationId xmlns:p14="http://schemas.microsoft.com/office/powerpoint/2010/main" val="1831598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ru-RU"/>
          </a:p>
        </p:txBody>
      </p:sp>
      <p:sp>
        <p:nvSpPr>
          <p:cNvPr id="3" name="Fußzeilenplatzhalter 2"/>
          <p:cNvSpPr>
            <a:spLocks noGrp="1"/>
          </p:cNvSpPr>
          <p:nvPr>
            <p:ph type="ftr" sz="quarter" idx="11"/>
          </p:nvPr>
        </p:nvSpPr>
        <p:spPr/>
        <p:txBody>
          <a:bodyPr/>
          <a:lstStyle>
            <a:lvl1pPr>
              <a:defRPr/>
            </a:lvl1pPr>
          </a:lstStyle>
          <a:p>
            <a:endParaRPr lang="ru-RU"/>
          </a:p>
        </p:txBody>
      </p:sp>
      <p:sp>
        <p:nvSpPr>
          <p:cNvPr id="4" name="Foliennummernplatzhalter 3"/>
          <p:cNvSpPr>
            <a:spLocks noGrp="1"/>
          </p:cNvSpPr>
          <p:nvPr>
            <p:ph type="sldNum" sz="quarter" idx="12"/>
          </p:nvPr>
        </p:nvSpPr>
        <p:spPr/>
        <p:txBody>
          <a:bodyPr/>
          <a:lstStyle>
            <a:lvl1pPr>
              <a:defRPr/>
            </a:lvl1pPr>
          </a:lstStyle>
          <a:p>
            <a:fld id="{B7A6CE18-DF01-41C1-8BAA-251B8156C3DF}" type="slidenum">
              <a:rPr lang="ru-RU"/>
              <a:pPr/>
              <a:t>‹Nr.›</a:t>
            </a:fld>
            <a:endParaRPr lang="ru-RU"/>
          </a:p>
        </p:txBody>
      </p:sp>
    </p:spTree>
    <p:extLst>
      <p:ext uri="{BB962C8B-B14F-4D97-AF65-F5344CB8AC3E}">
        <p14:creationId xmlns:p14="http://schemas.microsoft.com/office/powerpoint/2010/main" val="1824908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fld id="{99171BFE-A359-47C4-B2D9-84248149684A}" type="slidenum">
              <a:rPr lang="ru-RU"/>
              <a:pPr/>
              <a:t>‹Nr.›</a:t>
            </a:fld>
            <a:endParaRPr lang="ru-RU"/>
          </a:p>
        </p:txBody>
      </p:sp>
    </p:spTree>
    <p:extLst>
      <p:ext uri="{BB962C8B-B14F-4D97-AF65-F5344CB8AC3E}">
        <p14:creationId xmlns:p14="http://schemas.microsoft.com/office/powerpoint/2010/main" val="2150246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fld id="{EF1D2F29-11AE-4C5D-BBC0-D907A5136537}" type="slidenum">
              <a:rPr lang="ru-RU"/>
              <a:pPr/>
              <a:t>‹Nr.›</a:t>
            </a:fld>
            <a:endParaRPr lang="ru-RU"/>
          </a:p>
        </p:txBody>
      </p:sp>
    </p:spTree>
    <p:extLst>
      <p:ext uri="{BB962C8B-B14F-4D97-AF65-F5344CB8AC3E}">
        <p14:creationId xmlns:p14="http://schemas.microsoft.com/office/powerpoint/2010/main" val="2189466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ru-RU"/>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6DC6C34-D461-4CFE-A30E-FAA4FDE49503}" type="slidenum">
              <a:rPr lang="ru-RU"/>
              <a:pPr/>
              <a:t>‹Nr.›</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2.png"/><Relationship Id="rId3" Type="http://schemas.openxmlformats.org/officeDocument/2006/relationships/notesSlide" Target="../notesSlides/notesSlide10.xml"/><Relationship Id="rId7" Type="http://schemas.openxmlformats.org/officeDocument/2006/relationships/image" Target="../media/image9.png"/><Relationship Id="rId12" Type="http://schemas.openxmlformats.org/officeDocument/2006/relationships/oleObject" Target="../embeddings/oleObject6.bin"/><Relationship Id="rId17" Type="http://schemas.openxmlformats.org/officeDocument/2006/relationships/image" Target="../media/image14.png"/><Relationship Id="rId2" Type="http://schemas.openxmlformats.org/officeDocument/2006/relationships/slideLayout" Target="../slideLayouts/slideLayout7.xml"/><Relationship Id="rId16" Type="http://schemas.openxmlformats.org/officeDocument/2006/relationships/oleObject" Target="../embeddings/oleObject8.bin"/><Relationship Id="rId1" Type="http://schemas.openxmlformats.org/officeDocument/2006/relationships/vmlDrawing" Target="../drawings/vmlDrawing3.vml"/><Relationship Id="rId6" Type="http://schemas.openxmlformats.org/officeDocument/2006/relationships/oleObject" Target="../embeddings/oleObject3.bin"/><Relationship Id="rId11" Type="http://schemas.openxmlformats.org/officeDocument/2006/relationships/image" Target="../media/image11.png"/><Relationship Id="rId5" Type="http://schemas.openxmlformats.org/officeDocument/2006/relationships/image" Target="../media/image15.jpeg"/><Relationship Id="rId15" Type="http://schemas.openxmlformats.org/officeDocument/2006/relationships/image" Target="../media/image13.png"/><Relationship Id="rId10" Type="http://schemas.openxmlformats.org/officeDocument/2006/relationships/oleObject" Target="../embeddings/oleObject5.bin"/><Relationship Id="rId4" Type="http://schemas.openxmlformats.org/officeDocument/2006/relationships/image" Target="../media/image2.wmf"/><Relationship Id="rId9" Type="http://schemas.openxmlformats.org/officeDocument/2006/relationships/image" Target="../media/image10.png"/><Relationship Id="rId1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18.png"/><Relationship Id="rId4" Type="http://schemas.openxmlformats.org/officeDocument/2006/relationships/image" Target="../media/image2.wmf"/></Relationships>
</file>

<file path=ppt/slides/_rels/slide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1.wmf"/><Relationship Id="rId5" Type="http://schemas.openxmlformats.org/officeDocument/2006/relationships/oleObject" Target="../embeddings/oleObject10.bin"/><Relationship Id="rId4" Type="http://schemas.openxmlformats.org/officeDocument/2006/relationships/image" Target="../media/image2.wmf"/></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16.xml"/><Relationship Id="rId7" Type="http://schemas.openxmlformats.org/officeDocument/2006/relationships/image" Target="../media/image23.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1.bin"/><Relationship Id="rId5" Type="http://schemas.openxmlformats.org/officeDocument/2006/relationships/image" Target="../media/image24.png"/><Relationship Id="rId4" Type="http://schemas.openxmlformats.org/officeDocument/2006/relationships/image" Target="../media/image2.wmf"/></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1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2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emf"/><Relationship Id="rId7" Type="http://schemas.openxmlformats.org/officeDocument/2006/relationships/image" Target="../media/image2.wmf"/><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slides/_rels/slide2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wmf"/><Relationship Id="rId5" Type="http://schemas.openxmlformats.org/officeDocument/2006/relationships/image" Target="../media/image34.emf"/><Relationship Id="rId4" Type="http://schemas.openxmlformats.org/officeDocument/2006/relationships/image" Target="../media/image33.emf"/></Relationships>
</file>

<file path=ppt/slides/_rels/slide25.xml.rels><?xml version="1.0" encoding="UTF-8" standalone="yes"?>
<Relationships xmlns="http://schemas.openxmlformats.org/package/2006/relationships"><Relationship Id="rId3" Type="http://schemas.openxmlformats.org/officeDocument/2006/relationships/image" Target="../media/image35.emf"/><Relationship Id="rId7" Type="http://schemas.openxmlformats.org/officeDocument/2006/relationships/image" Target="../media/image2.wmf"/><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image" Target="../media/image36.emf"/></Relationships>
</file>

<file path=ppt/slides/_rels/slide2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2.wmf"/><Relationship Id="rId4" Type="http://schemas.openxmlformats.org/officeDocument/2006/relationships/image" Target="../media/image40.emf"/></Relationships>
</file>

<file path=ppt/slides/_rels/slide27.xml.rels><?xml version="1.0" encoding="UTF-8" standalone="yes"?>
<Relationships xmlns="http://schemas.openxmlformats.org/package/2006/relationships"><Relationship Id="rId3" Type="http://schemas.openxmlformats.org/officeDocument/2006/relationships/image" Target="../media/image41.emf"/><Relationship Id="rId7" Type="http://schemas.openxmlformats.org/officeDocument/2006/relationships/image" Target="../media/image2.wmf"/><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4.emf"/><Relationship Id="rId5" Type="http://schemas.openxmlformats.org/officeDocument/2006/relationships/image" Target="../media/image43.emf"/><Relationship Id="rId4" Type="http://schemas.openxmlformats.org/officeDocument/2006/relationships/image" Target="../media/image42.emf"/></Relationships>
</file>

<file path=ppt/slides/_rels/slide28.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2.wmf"/><Relationship Id="rId4" Type="http://schemas.openxmlformats.org/officeDocument/2006/relationships/image" Target="../media/image46.emf"/></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wmf"/><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49.wmf"/><Relationship Id="rId5" Type="http://schemas.openxmlformats.org/officeDocument/2006/relationships/image" Target="../media/image48.wmf"/><Relationship Id="rId4" Type="http://schemas.openxmlformats.org/officeDocument/2006/relationships/image" Target="../media/image47.wmf"/></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0.emf"/><Relationship Id="rId7" Type="http://schemas.openxmlformats.org/officeDocument/2006/relationships/image" Target="../media/image2.wmf"/><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53.emf"/><Relationship Id="rId5" Type="http://schemas.openxmlformats.org/officeDocument/2006/relationships/image" Target="../media/image52.emf"/><Relationship Id="rId4" Type="http://schemas.openxmlformats.org/officeDocument/2006/relationships/image" Target="../media/image51.emf"/></Relationships>
</file>

<file path=ppt/slides/_rels/slide3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notesSlide" Target="../notesSlides/notesSlide31.xml"/><Relationship Id="rId7"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54.wmf"/><Relationship Id="rId11" Type="http://schemas.openxmlformats.org/officeDocument/2006/relationships/image" Target="../media/image56.png"/><Relationship Id="rId5" Type="http://schemas.openxmlformats.org/officeDocument/2006/relationships/oleObject" Target="../embeddings/oleObject13.bin"/><Relationship Id="rId10" Type="http://schemas.openxmlformats.org/officeDocument/2006/relationships/oleObject" Target="../embeddings/oleObject15.bin"/><Relationship Id="rId4" Type="http://schemas.openxmlformats.org/officeDocument/2006/relationships/image" Target="../media/image57.png"/><Relationship Id="rId9" Type="http://schemas.openxmlformats.org/officeDocument/2006/relationships/image" Target="../media/image2.wmf"/></Relationships>
</file>

<file path=ppt/slides/_rels/slide3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oleObject" Target="../embeddings/oleObject1.bin"/><Relationship Id="rId4" Type="http://schemas.openxmlformats.org/officeDocument/2006/relationships/image" Target="../media/image2.w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wmf"/><Relationship Id="rId5" Type="http://schemas.openxmlformats.org/officeDocument/2006/relationships/image" Target="../media/image6.png"/><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0" y="1828800"/>
            <a:ext cx="91440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1">
                <a:solidFill>
                  <a:srgbClr val="CC0000"/>
                </a:solidFill>
                <a:cs typeface="Times New Roman" pitchFamily="18" charset="0"/>
              </a:rPr>
              <a:t>EXPERIMENTAL STUDY OF LIQUID</a:t>
            </a:r>
            <a:r>
              <a:rPr lang="ru-RU" sz="2800" b="1">
                <a:solidFill>
                  <a:srgbClr val="CC0000"/>
                </a:solidFill>
              </a:rPr>
              <a:t> </a:t>
            </a:r>
            <a:r>
              <a:rPr lang="en-US" sz="2800" b="1">
                <a:solidFill>
                  <a:srgbClr val="CC0000"/>
                </a:solidFill>
                <a:cs typeface="Times New Roman" pitchFamily="18" charset="0"/>
              </a:rPr>
              <a:t>METAL BOILING AS SIMULATION OF ACCIDENTS </a:t>
            </a:r>
            <a:endParaRPr lang="ru-RU" sz="2800" b="1">
              <a:solidFill>
                <a:srgbClr val="CC0000"/>
              </a:solidFill>
            </a:endParaRPr>
          </a:p>
          <a:p>
            <a:pPr algn="ctr"/>
            <a:r>
              <a:rPr lang="en-US" sz="2800" b="1">
                <a:solidFill>
                  <a:srgbClr val="CC0000"/>
                </a:solidFill>
                <a:cs typeface="Times New Roman" pitchFamily="18" charset="0"/>
              </a:rPr>
              <a:t>IN FAST REACTOR CORE</a:t>
            </a:r>
            <a:r>
              <a:rPr lang="ru-RU" sz="3200" b="1">
                <a:solidFill>
                  <a:srgbClr val="CC0000"/>
                </a:solidFill>
              </a:rPr>
              <a:t> </a:t>
            </a:r>
          </a:p>
        </p:txBody>
      </p:sp>
      <p:sp>
        <p:nvSpPr>
          <p:cNvPr id="2052" name="Text Box 4"/>
          <p:cNvSpPr txBox="1">
            <a:spLocks noChangeArrowheads="1"/>
          </p:cNvSpPr>
          <p:nvPr/>
        </p:nvSpPr>
        <p:spPr bwMode="auto">
          <a:xfrm>
            <a:off x="179388" y="3789363"/>
            <a:ext cx="8686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2800" b="1">
                <a:solidFill>
                  <a:schemeClr val="accent2"/>
                </a:solidFill>
                <a:ea typeface="굴림" charset="-127"/>
                <a:cs typeface="Times New Roman" pitchFamily="18" charset="0"/>
              </a:rPr>
              <a:t>A.P. Sorokin, A.D. Efanov,</a:t>
            </a:r>
            <a:r>
              <a:rPr lang="en-US" altLang="ko-KR">
                <a:ea typeface="굴림" charset="-127"/>
                <a:cs typeface="Times New Roman" pitchFamily="18" charset="0"/>
              </a:rPr>
              <a:t> </a:t>
            </a:r>
            <a:r>
              <a:rPr lang="en-US" altLang="ko-KR" sz="2800" b="1">
                <a:solidFill>
                  <a:schemeClr val="accent2"/>
                </a:solidFill>
                <a:ea typeface="굴림" charset="-127"/>
                <a:cs typeface="Times New Roman" pitchFamily="18" charset="0"/>
              </a:rPr>
              <a:t>E.F. Ivanov, </a:t>
            </a:r>
          </a:p>
          <a:p>
            <a:pPr algn="ctr"/>
            <a:r>
              <a:rPr lang="en-US" altLang="ko-KR" sz="2800" b="1">
                <a:solidFill>
                  <a:schemeClr val="accent2"/>
                </a:solidFill>
                <a:ea typeface="굴림" charset="-127"/>
                <a:cs typeface="Times New Roman" pitchFamily="18" charset="0"/>
              </a:rPr>
              <a:t>G.P. Bogoslovskaya, I.R. Zueva, M.A. Fedosova</a:t>
            </a:r>
          </a:p>
        </p:txBody>
      </p:sp>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8600"/>
            <a:ext cx="1081088"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Line 8"/>
          <p:cNvSpPr>
            <a:spLocks noChangeShapeType="1"/>
          </p:cNvSpPr>
          <p:nvPr/>
        </p:nvSpPr>
        <p:spPr bwMode="auto">
          <a:xfrm>
            <a:off x="0" y="990600"/>
            <a:ext cx="91440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171008" name="Text Box 1024"/>
          <p:cNvSpPr txBox="1">
            <a:spLocks noChangeArrowheads="1"/>
          </p:cNvSpPr>
          <p:nvPr/>
        </p:nvSpPr>
        <p:spPr bwMode="auto">
          <a:xfrm>
            <a:off x="1547813" y="115888"/>
            <a:ext cx="73453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i="1">
                <a:solidFill>
                  <a:schemeClr val="accent2"/>
                </a:solidFill>
                <a:ea typeface="굴림" charset="-127"/>
                <a:cs typeface="Times New Roman" pitchFamily="18" charset="0"/>
              </a:rPr>
              <a:t>State Scientific Center of the Russian Federation –</a:t>
            </a:r>
          </a:p>
          <a:p>
            <a:pPr algn="ctr"/>
            <a:r>
              <a:rPr lang="en-US" altLang="ko-KR" sz="1800" b="1" i="1">
                <a:solidFill>
                  <a:schemeClr val="accent2"/>
                </a:solidFill>
                <a:ea typeface="굴림" charset="-127"/>
                <a:cs typeface="Times New Roman" pitchFamily="18" charset="0"/>
              </a:rPr>
              <a:t>Institute for Physics and Power Engineering named after A. I. Leypunsky</a:t>
            </a:r>
            <a:endParaRPr lang="ru-RU" sz="1800" b="1" i="1">
              <a:solidFill>
                <a:schemeClr val="accent2"/>
              </a:solidFill>
              <a:ea typeface="굴림" charset="-127"/>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Line 4"/>
          <p:cNvSpPr>
            <a:spLocks noChangeShapeType="1"/>
          </p:cNvSpPr>
          <p:nvPr/>
        </p:nvSpPr>
        <p:spPr bwMode="auto">
          <a:xfrm>
            <a:off x="0" y="990600"/>
            <a:ext cx="91440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pic>
        <p:nvPicPr>
          <p:cNvPr id="11981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228600"/>
            <a:ext cx="1081088"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4" name="Picture 6" descr="картограмма-2"/>
          <p:cNvPicPr>
            <a:picLocks noChangeAspect="1" noChangeArrowheads="1"/>
          </p:cNvPicPr>
          <p:nvPr/>
        </p:nvPicPr>
        <p:blipFill>
          <a:blip r:embed="rId5">
            <a:extLst>
              <a:ext uri="{28A0092B-C50C-407E-A947-70E740481C1C}">
                <a14:useLocalDpi xmlns:a14="http://schemas.microsoft.com/office/drawing/2010/main" val="0"/>
              </a:ext>
            </a:extLst>
          </a:blip>
          <a:srcRect l="5170" t="17416" b="3694"/>
          <a:stretch>
            <a:fillRect/>
          </a:stretch>
        </p:blipFill>
        <p:spPr bwMode="auto">
          <a:xfrm>
            <a:off x="1219200" y="1828800"/>
            <a:ext cx="6705600" cy="4552950"/>
          </a:xfrm>
          <a:prstGeom prst="rect">
            <a:avLst/>
          </a:prstGeom>
          <a:noFill/>
          <a:extLst>
            <a:ext uri="{909E8E84-426E-40DD-AFC4-6F175D3DCCD1}">
              <a14:hiddenFill xmlns:a14="http://schemas.microsoft.com/office/drawing/2010/main">
                <a:solidFill>
                  <a:srgbClr val="FFFFFF"/>
                </a:solidFill>
              </a14:hiddenFill>
            </a:ext>
          </a:extLst>
        </p:spPr>
      </p:pic>
      <p:sp>
        <p:nvSpPr>
          <p:cNvPr id="119815" name="Text Box 7"/>
          <p:cNvSpPr txBox="1">
            <a:spLocks noChangeArrowheads="1"/>
          </p:cNvSpPr>
          <p:nvPr/>
        </p:nvSpPr>
        <p:spPr bwMode="auto">
          <a:xfrm rot="16200000">
            <a:off x="-265907" y="3009107"/>
            <a:ext cx="26654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t>Mass velocity of coolant, kg/m</a:t>
            </a:r>
            <a:r>
              <a:rPr lang="en-US" sz="1400" b="1" baseline="30000"/>
              <a:t>2</a:t>
            </a:r>
            <a:endParaRPr lang="ru-RU" sz="1400" b="1" baseline="30000"/>
          </a:p>
        </p:txBody>
      </p:sp>
      <p:sp>
        <p:nvSpPr>
          <p:cNvPr id="119816" name="Text Box 8"/>
          <p:cNvSpPr txBox="1">
            <a:spLocks noChangeArrowheads="1"/>
          </p:cNvSpPr>
          <p:nvPr/>
        </p:nvSpPr>
        <p:spPr bwMode="auto">
          <a:xfrm>
            <a:off x="1752600" y="55626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DE"/>
          </a:p>
        </p:txBody>
      </p:sp>
      <p:sp>
        <p:nvSpPr>
          <p:cNvPr id="119818" name="Text Box 10"/>
          <p:cNvSpPr txBox="1">
            <a:spLocks noChangeArrowheads="1"/>
          </p:cNvSpPr>
          <p:nvPr/>
        </p:nvSpPr>
        <p:spPr bwMode="auto">
          <a:xfrm>
            <a:off x="6934200" y="6400800"/>
            <a:ext cx="1371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t>Quality, x</a:t>
            </a:r>
            <a:endParaRPr lang="ru-RU" sz="1400" b="1"/>
          </a:p>
        </p:txBody>
      </p:sp>
      <p:sp>
        <p:nvSpPr>
          <p:cNvPr id="119820" name="Rectangle 12"/>
          <p:cNvSpPr>
            <a:spLocks noChangeArrowheads="1"/>
          </p:cNvSpPr>
          <p:nvPr/>
        </p:nvSpPr>
        <p:spPr bwMode="auto">
          <a:xfrm>
            <a:off x="4267200" y="1981200"/>
            <a:ext cx="3352800" cy="25368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500" b="1">
                <a:solidFill>
                  <a:srgbClr val="CC0000"/>
                </a:solidFill>
                <a:cs typeface="Times New Roman" pitchFamily="18" charset="0"/>
              </a:rPr>
              <a:t>Boiling regimes</a:t>
            </a:r>
            <a:r>
              <a:rPr lang="en-US" sz="1500" b="1">
                <a:solidFill>
                  <a:srgbClr val="CC0000"/>
                </a:solidFill>
              </a:rPr>
              <a:t>:</a:t>
            </a:r>
          </a:p>
          <a:p>
            <a:pPr>
              <a:spcBef>
                <a:spcPct val="35000"/>
              </a:spcBef>
            </a:pPr>
            <a:r>
              <a:rPr lang="ru-RU" sz="1500" b="1"/>
              <a:t>      </a:t>
            </a:r>
            <a:r>
              <a:rPr lang="en-US" sz="1500" b="1"/>
              <a:t>                </a:t>
            </a:r>
            <a:r>
              <a:rPr lang="ru-RU" sz="1500" b="1" i="1"/>
              <a:t>- пузырьковый</a:t>
            </a:r>
          </a:p>
          <a:p>
            <a:r>
              <a:rPr lang="en-US" sz="1500" b="1" i="1"/>
              <a:t>                </a:t>
            </a:r>
            <a:r>
              <a:rPr lang="ru-RU" sz="1500" b="1" i="1"/>
              <a:t>      - снарядный</a:t>
            </a:r>
          </a:p>
          <a:p>
            <a:r>
              <a:rPr lang="en-US" sz="1500" b="1" i="1"/>
              <a:t>                </a:t>
            </a:r>
            <a:r>
              <a:rPr lang="ru-RU" sz="1500" b="1" i="1"/>
              <a:t>      - дисперсно-</a:t>
            </a:r>
            <a:r>
              <a:rPr lang="en-US" sz="1500" b="1" i="1"/>
              <a:t>  </a:t>
            </a:r>
            <a:r>
              <a:rPr lang="ru-RU" sz="1500" b="1" i="1"/>
              <a:t>кольцевой</a:t>
            </a:r>
            <a:endParaRPr lang="en-US" sz="1500" b="1" i="1"/>
          </a:p>
          <a:p>
            <a:pPr>
              <a:spcBef>
                <a:spcPct val="35000"/>
              </a:spcBef>
            </a:pPr>
            <a:r>
              <a:rPr lang="en-US" sz="1500" b="1">
                <a:solidFill>
                  <a:srgbClr val="CC0000"/>
                </a:solidFill>
              </a:rPr>
              <a:t>Experiments:</a:t>
            </a:r>
          </a:p>
          <a:p>
            <a:r>
              <a:rPr lang="en-US" sz="1500" b="1"/>
              <a:t>                      </a:t>
            </a:r>
            <a:r>
              <a:rPr lang="en-US" sz="1500" b="1" i="1"/>
              <a:t>- Sh-12</a:t>
            </a:r>
          </a:p>
          <a:p>
            <a:r>
              <a:rPr lang="en-US" sz="1500" b="1" i="1"/>
              <a:t>                      - Sh-20</a:t>
            </a:r>
          </a:p>
          <a:p>
            <a:r>
              <a:rPr lang="en-US" sz="1500" b="1" i="1"/>
              <a:t>                      - Ventil-12</a:t>
            </a:r>
          </a:p>
          <a:p>
            <a:r>
              <a:rPr lang="en-US" sz="1500" b="1" i="1"/>
              <a:t>                      - Holod-12</a:t>
            </a:r>
          </a:p>
          <a:p>
            <a:r>
              <a:rPr lang="en-US" sz="1500" b="1" i="1"/>
              <a:t>                      - Holod-12+</a:t>
            </a:r>
            <a:endParaRPr lang="ru-RU" sz="1500" b="1" i="1"/>
          </a:p>
        </p:txBody>
      </p:sp>
      <p:graphicFrame>
        <p:nvGraphicFramePr>
          <p:cNvPr id="119830" name="Object 22"/>
          <p:cNvGraphicFramePr>
            <a:graphicFrameLocks noChangeAspect="1"/>
          </p:cNvGraphicFramePr>
          <p:nvPr/>
        </p:nvGraphicFramePr>
        <p:xfrm>
          <a:off x="4419600" y="2362200"/>
          <a:ext cx="914400" cy="173038"/>
        </p:xfrm>
        <a:graphic>
          <a:graphicData uri="http://schemas.openxmlformats.org/presentationml/2006/ole">
            <mc:AlternateContent xmlns:mc="http://schemas.openxmlformats.org/markup-compatibility/2006">
              <mc:Choice xmlns:v="urn:schemas-microsoft-com:vml" Requires="v">
                <p:oleObj spid="_x0000_s180225" name="Точечный рисунок" r:id="rId6" imgW="1924319" imgH="361809" progId="Paint.Picture">
                  <p:embed/>
                </p:oleObj>
              </mc:Choice>
              <mc:Fallback>
                <p:oleObj name="Точечный рисунок" r:id="rId6" imgW="1924319" imgH="361809" progId="Paint.Picture">
                  <p:embed/>
                  <p:pic>
                    <p:nvPicPr>
                      <p:cNvPr id="0"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2362200"/>
                        <a:ext cx="914400" cy="17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31" name="Object 23"/>
          <p:cNvGraphicFramePr>
            <a:graphicFrameLocks noChangeAspect="1"/>
          </p:cNvGraphicFramePr>
          <p:nvPr/>
        </p:nvGraphicFramePr>
        <p:xfrm>
          <a:off x="4419600" y="2819400"/>
          <a:ext cx="762000" cy="176213"/>
        </p:xfrm>
        <a:graphic>
          <a:graphicData uri="http://schemas.openxmlformats.org/presentationml/2006/ole">
            <mc:AlternateContent xmlns:mc="http://schemas.openxmlformats.org/markup-compatibility/2006">
              <mc:Choice xmlns:v="urn:schemas-microsoft-com:vml" Requires="v">
                <p:oleObj spid="_x0000_s180226" name="Точечный рисунок" r:id="rId8" imgW="1924319" imgH="361809" progId="Paint.Picture">
                  <p:embed/>
                </p:oleObj>
              </mc:Choice>
              <mc:Fallback>
                <p:oleObj name="Точечный рисунок" r:id="rId8" imgW="1924319" imgH="361809" progId="Paint.Picture">
                  <p:embed/>
                  <p:pic>
                    <p:nvPicPr>
                      <p:cNvPr id="0" name="Object 23"/>
                      <p:cNvPicPr>
                        <a:picLocks noChangeAspect="1" noChangeArrowheads="1"/>
                      </p:cNvPicPr>
                      <p:nvPr/>
                    </p:nvPicPr>
                    <p:blipFill>
                      <a:blip r:embed="rId9">
                        <a:extLst>
                          <a:ext uri="{28A0092B-C50C-407E-A947-70E740481C1C}">
                            <a14:useLocalDpi xmlns:a14="http://schemas.microsoft.com/office/drawing/2010/main" val="0"/>
                          </a:ext>
                        </a:extLst>
                      </a:blip>
                      <a:srcRect r="18707"/>
                      <a:stretch>
                        <a:fillRect/>
                      </a:stretch>
                    </p:blipFill>
                    <p:spPr bwMode="auto">
                      <a:xfrm>
                        <a:off x="4419600" y="2819400"/>
                        <a:ext cx="762000" cy="17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32" name="Object 24"/>
          <p:cNvGraphicFramePr>
            <a:graphicFrameLocks noChangeAspect="1"/>
          </p:cNvGraphicFramePr>
          <p:nvPr/>
        </p:nvGraphicFramePr>
        <p:xfrm>
          <a:off x="4419600" y="2590800"/>
          <a:ext cx="911225" cy="211138"/>
        </p:xfrm>
        <a:graphic>
          <a:graphicData uri="http://schemas.openxmlformats.org/presentationml/2006/ole">
            <mc:AlternateContent xmlns:mc="http://schemas.openxmlformats.org/markup-compatibility/2006">
              <mc:Choice xmlns:v="urn:schemas-microsoft-com:vml" Requires="v">
                <p:oleObj spid="_x0000_s180227" name="Точечный рисунок" r:id="rId10" imgW="905001" imgH="209524" progId="Paint.Picture">
                  <p:embed/>
                </p:oleObj>
              </mc:Choice>
              <mc:Fallback>
                <p:oleObj name="Точечный рисунок" r:id="rId10" imgW="905001" imgH="209524" progId="Paint.Picture">
                  <p:embed/>
                  <p:pic>
                    <p:nvPicPr>
                      <p:cNvPr id="0" name="Object 2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19600" y="2590800"/>
                        <a:ext cx="911225" cy="21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9833" name="Text Box 25"/>
          <p:cNvSpPr txBox="1">
            <a:spLocks noChangeArrowheads="1"/>
          </p:cNvSpPr>
          <p:nvPr/>
        </p:nvSpPr>
        <p:spPr bwMode="auto">
          <a:xfrm>
            <a:off x="0" y="1143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rgbClr val="CC0000"/>
                </a:solidFill>
              </a:rPr>
              <a:t>CARD OF REGIMES ON THE EXPERIMENTAL DATA</a:t>
            </a:r>
            <a:endParaRPr lang="ru-RU" b="1">
              <a:solidFill>
                <a:srgbClr val="CC0000"/>
              </a:solidFill>
            </a:endParaRPr>
          </a:p>
        </p:txBody>
      </p:sp>
      <p:graphicFrame>
        <p:nvGraphicFramePr>
          <p:cNvPr id="119836" name="Object 28"/>
          <p:cNvGraphicFramePr>
            <a:graphicFrameLocks noChangeAspect="1"/>
          </p:cNvGraphicFramePr>
          <p:nvPr/>
        </p:nvGraphicFramePr>
        <p:xfrm>
          <a:off x="5181600" y="3352800"/>
          <a:ext cx="171450" cy="914400"/>
        </p:xfrm>
        <a:graphic>
          <a:graphicData uri="http://schemas.openxmlformats.org/presentationml/2006/ole">
            <mc:AlternateContent xmlns:mc="http://schemas.openxmlformats.org/markup-compatibility/2006">
              <mc:Choice xmlns:v="urn:schemas-microsoft-com:vml" Requires="v">
                <p:oleObj spid="_x0000_s180228" name="Точечный рисунок" r:id="rId12" imgW="343039" imgH="1819529" progId="Paint.Picture">
                  <p:embed/>
                </p:oleObj>
              </mc:Choice>
              <mc:Fallback>
                <p:oleObj name="Точечный рисунок" r:id="rId12" imgW="343039" imgH="1819529" progId="Paint.Picture">
                  <p:embed/>
                  <p:pic>
                    <p:nvPicPr>
                      <p:cNvPr id="0" name="Object 2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81600" y="3352800"/>
                        <a:ext cx="1714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38" name="Object 30"/>
          <p:cNvGraphicFramePr>
            <a:graphicFrameLocks noChangeAspect="1"/>
          </p:cNvGraphicFramePr>
          <p:nvPr/>
        </p:nvGraphicFramePr>
        <p:xfrm>
          <a:off x="4862513" y="3352800"/>
          <a:ext cx="223837" cy="1143000"/>
        </p:xfrm>
        <a:graphic>
          <a:graphicData uri="http://schemas.openxmlformats.org/presentationml/2006/ole">
            <mc:AlternateContent xmlns:mc="http://schemas.openxmlformats.org/markup-compatibility/2006">
              <mc:Choice xmlns:v="urn:schemas-microsoft-com:vml" Requires="v">
                <p:oleObj spid="_x0000_s180229" name="Точечный рисунок" r:id="rId14" imgW="209524" imgH="1066667" progId="Paint.Picture">
                  <p:embed/>
                </p:oleObj>
              </mc:Choice>
              <mc:Fallback>
                <p:oleObj name="Точечный рисунок" r:id="rId14" imgW="209524" imgH="1066667" progId="Paint.Picture">
                  <p:embed/>
                  <p:pic>
                    <p:nvPicPr>
                      <p:cNvPr id="0" name="Object 3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62513" y="3352800"/>
                        <a:ext cx="2238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39" name="Object 31"/>
          <p:cNvGraphicFramePr>
            <a:graphicFrameLocks noChangeAspect="1"/>
          </p:cNvGraphicFramePr>
          <p:nvPr/>
        </p:nvGraphicFramePr>
        <p:xfrm>
          <a:off x="4495800" y="3352800"/>
          <a:ext cx="193675" cy="1147763"/>
        </p:xfrm>
        <a:graphic>
          <a:graphicData uri="http://schemas.openxmlformats.org/presentationml/2006/ole">
            <mc:AlternateContent xmlns:mc="http://schemas.openxmlformats.org/markup-compatibility/2006">
              <mc:Choice xmlns:v="urn:schemas-microsoft-com:vml" Requires="v">
                <p:oleObj spid="_x0000_s180230" name="Точечный рисунок" r:id="rId16" imgW="400000" imgH="2371429" progId="Paint.Picture">
                  <p:embed/>
                </p:oleObj>
              </mc:Choice>
              <mc:Fallback>
                <p:oleObj name="Точечный рисунок" r:id="rId16" imgW="400000" imgH="2371429" progId="Paint.Picture">
                  <p:embed/>
                  <p:pic>
                    <p:nvPicPr>
                      <p:cNvPr id="0" name="Object 3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95800" y="3352800"/>
                        <a:ext cx="193675" cy="114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0224" name="Text Box 0"/>
          <p:cNvSpPr txBox="1">
            <a:spLocks noChangeArrowheads="1"/>
          </p:cNvSpPr>
          <p:nvPr/>
        </p:nvSpPr>
        <p:spPr bwMode="auto">
          <a:xfrm>
            <a:off x="1547813" y="115888"/>
            <a:ext cx="73453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i="1">
                <a:solidFill>
                  <a:schemeClr val="accent2"/>
                </a:solidFill>
                <a:ea typeface="굴림" charset="-127"/>
                <a:cs typeface="Times New Roman" pitchFamily="18" charset="0"/>
              </a:rPr>
              <a:t>State Scientific Center of the Russian Federation –</a:t>
            </a:r>
          </a:p>
          <a:p>
            <a:pPr algn="ctr"/>
            <a:r>
              <a:rPr lang="en-US" altLang="ko-KR" sz="1800" b="1" i="1">
                <a:solidFill>
                  <a:schemeClr val="accent2"/>
                </a:solidFill>
                <a:ea typeface="굴림" charset="-127"/>
                <a:cs typeface="Times New Roman" pitchFamily="18" charset="0"/>
              </a:rPr>
              <a:t>Institute for Physics and Power Engineering named after A. I. Leypunsky</a:t>
            </a:r>
            <a:endParaRPr lang="ru-RU" sz="1800" b="1" i="1">
              <a:solidFill>
                <a:schemeClr val="accent2"/>
              </a:solidFill>
              <a:ea typeface="굴림" charset="-127"/>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Line 4"/>
          <p:cNvSpPr>
            <a:spLocks noChangeShapeType="1"/>
          </p:cNvSpPr>
          <p:nvPr/>
        </p:nvSpPr>
        <p:spPr bwMode="auto">
          <a:xfrm>
            <a:off x="0" y="990600"/>
            <a:ext cx="91440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pic>
        <p:nvPicPr>
          <p:cNvPr id="12083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8600"/>
            <a:ext cx="1081088"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8" name="Picture 6"/>
          <p:cNvPicPr>
            <a:picLocks noChangeAspect="1" noChangeArrowheads="1"/>
          </p:cNvPicPr>
          <p:nvPr/>
        </p:nvPicPr>
        <p:blipFill>
          <a:blip r:embed="rId4">
            <a:extLst>
              <a:ext uri="{28A0092B-C50C-407E-A947-70E740481C1C}">
                <a14:useLocalDpi xmlns:a14="http://schemas.microsoft.com/office/drawing/2010/main" val="0"/>
              </a:ext>
            </a:extLst>
          </a:blip>
          <a:srcRect l="12901" r="9415" b="6082"/>
          <a:stretch>
            <a:fillRect/>
          </a:stretch>
        </p:blipFill>
        <p:spPr bwMode="auto">
          <a:xfrm>
            <a:off x="1752600" y="1828800"/>
            <a:ext cx="5562600" cy="4627563"/>
          </a:xfrm>
          <a:prstGeom prst="rect">
            <a:avLst/>
          </a:prstGeom>
          <a:noFill/>
          <a:extLst>
            <a:ext uri="{909E8E84-426E-40DD-AFC4-6F175D3DCCD1}">
              <a14:hiddenFill xmlns:a14="http://schemas.microsoft.com/office/drawing/2010/main">
                <a:solidFill>
                  <a:srgbClr val="FFFFFF"/>
                </a:solidFill>
              </a14:hiddenFill>
            </a:ext>
          </a:extLst>
        </p:spPr>
      </p:pic>
      <p:sp>
        <p:nvSpPr>
          <p:cNvPr id="120840" name="Text Box 8"/>
          <p:cNvSpPr txBox="1">
            <a:spLocks noChangeArrowheads="1"/>
          </p:cNvSpPr>
          <p:nvPr/>
        </p:nvSpPr>
        <p:spPr bwMode="auto">
          <a:xfrm>
            <a:off x="4953000" y="6553200"/>
            <a:ext cx="26654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t>Mass velocity of coolant, kg/m</a:t>
            </a:r>
            <a:r>
              <a:rPr lang="en-US" sz="1400" b="1" baseline="30000"/>
              <a:t>2</a:t>
            </a:r>
            <a:endParaRPr lang="ru-RU" sz="1400" b="1" baseline="30000"/>
          </a:p>
        </p:txBody>
      </p:sp>
      <p:sp>
        <p:nvSpPr>
          <p:cNvPr id="120841" name="Text Box 9"/>
          <p:cNvSpPr txBox="1">
            <a:spLocks noChangeArrowheads="1"/>
          </p:cNvSpPr>
          <p:nvPr/>
        </p:nvSpPr>
        <p:spPr bwMode="auto">
          <a:xfrm rot="16200000">
            <a:off x="723900" y="2476500"/>
            <a:ext cx="1600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t>Weight quality, x</a:t>
            </a:r>
            <a:endParaRPr lang="ru-RU" sz="1400" b="1"/>
          </a:p>
        </p:txBody>
      </p:sp>
      <p:sp>
        <p:nvSpPr>
          <p:cNvPr id="120844" name="Text Box 12"/>
          <p:cNvSpPr txBox="1">
            <a:spLocks noChangeArrowheads="1"/>
          </p:cNvSpPr>
          <p:nvPr/>
        </p:nvSpPr>
        <p:spPr bwMode="auto">
          <a:xfrm>
            <a:off x="5029200" y="2057400"/>
            <a:ext cx="20574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t>Data of  Yamaguchi</a:t>
            </a:r>
            <a:endParaRPr lang="ru-RU" sz="1600" b="1"/>
          </a:p>
        </p:txBody>
      </p:sp>
      <p:sp>
        <p:nvSpPr>
          <p:cNvPr id="120847" name="Text Box 15"/>
          <p:cNvSpPr txBox="1">
            <a:spLocks noChangeArrowheads="1"/>
          </p:cNvSpPr>
          <p:nvPr/>
        </p:nvSpPr>
        <p:spPr bwMode="auto">
          <a:xfrm>
            <a:off x="5029200" y="3429000"/>
            <a:ext cx="20574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t>Data of  IPPE</a:t>
            </a:r>
            <a:endParaRPr lang="ru-RU" sz="1600" b="1"/>
          </a:p>
        </p:txBody>
      </p:sp>
      <p:sp>
        <p:nvSpPr>
          <p:cNvPr id="120848" name="Text Box 16"/>
          <p:cNvSpPr txBox="1">
            <a:spLocks noChangeArrowheads="1"/>
          </p:cNvSpPr>
          <p:nvPr/>
        </p:nvSpPr>
        <p:spPr bwMode="auto">
          <a:xfrm>
            <a:off x="5486400" y="2438400"/>
            <a:ext cx="1676400" cy="8874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00" b="1"/>
              <a:t>1-th stable regime</a:t>
            </a:r>
          </a:p>
          <a:p>
            <a:pPr>
              <a:spcBef>
                <a:spcPct val="50000"/>
              </a:spcBef>
            </a:pPr>
            <a:r>
              <a:rPr lang="en-US" sz="1300" b="1"/>
              <a:t>pulsations</a:t>
            </a:r>
          </a:p>
          <a:p>
            <a:pPr>
              <a:spcBef>
                <a:spcPct val="50000"/>
              </a:spcBef>
            </a:pPr>
            <a:r>
              <a:rPr lang="en-US" sz="1300" b="1"/>
              <a:t>2-nd stable regime</a:t>
            </a:r>
            <a:endParaRPr lang="ru-RU" sz="1300" b="1"/>
          </a:p>
        </p:txBody>
      </p:sp>
      <p:sp>
        <p:nvSpPr>
          <p:cNvPr id="120849" name="Text Box 17"/>
          <p:cNvSpPr txBox="1">
            <a:spLocks noChangeArrowheads="1"/>
          </p:cNvSpPr>
          <p:nvPr/>
        </p:nvSpPr>
        <p:spPr bwMode="auto">
          <a:xfrm>
            <a:off x="5486400" y="3733800"/>
            <a:ext cx="1676400" cy="8874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00" b="1"/>
              <a:t>1-th stable regime</a:t>
            </a:r>
          </a:p>
          <a:p>
            <a:pPr>
              <a:spcBef>
                <a:spcPct val="50000"/>
              </a:spcBef>
            </a:pPr>
            <a:r>
              <a:rPr lang="en-US" sz="1300" b="1"/>
              <a:t> pulsations</a:t>
            </a:r>
          </a:p>
          <a:p>
            <a:pPr>
              <a:spcBef>
                <a:spcPct val="50000"/>
              </a:spcBef>
            </a:pPr>
            <a:r>
              <a:rPr lang="en-US" sz="1300" b="1"/>
              <a:t>2-nd stable regime</a:t>
            </a:r>
            <a:endParaRPr lang="ru-RU" sz="1300" b="1"/>
          </a:p>
        </p:txBody>
      </p:sp>
      <p:sp>
        <p:nvSpPr>
          <p:cNvPr id="120851" name="Rectangle 19"/>
          <p:cNvSpPr>
            <a:spLocks noChangeArrowheads="1"/>
          </p:cNvSpPr>
          <p:nvPr/>
        </p:nvSpPr>
        <p:spPr bwMode="auto">
          <a:xfrm>
            <a:off x="0" y="10668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sz="2000" b="1">
                <a:solidFill>
                  <a:srgbClr val="CC0000"/>
                </a:solidFill>
              </a:rPr>
              <a:t>COMPARISON OF EXPERIMENTAL DATAS</a:t>
            </a:r>
          </a:p>
          <a:p>
            <a:pPr algn="ctr"/>
            <a:r>
              <a:rPr lang="ru-RU" sz="2000" b="1">
                <a:solidFill>
                  <a:srgbClr val="CC0000"/>
                </a:solidFill>
              </a:rPr>
              <a:t>ON </a:t>
            </a:r>
            <a:r>
              <a:rPr lang="en-US" sz="2000" b="1">
                <a:solidFill>
                  <a:srgbClr val="CC0000"/>
                </a:solidFill>
              </a:rPr>
              <a:t>FLOW REGIMES</a:t>
            </a:r>
            <a:r>
              <a:rPr lang="ru-RU" sz="2000" b="1">
                <a:solidFill>
                  <a:srgbClr val="CC0000"/>
                </a:solidFill>
              </a:rPr>
              <a:t> OF A </a:t>
            </a:r>
            <a:r>
              <a:rPr lang="en-US" sz="2000" b="1">
                <a:solidFill>
                  <a:srgbClr val="CC0000"/>
                </a:solidFill>
              </a:rPr>
              <a:t>TWO-</a:t>
            </a:r>
            <a:r>
              <a:rPr lang="ru-RU" sz="2000" b="1">
                <a:solidFill>
                  <a:srgbClr val="CC0000"/>
                </a:solidFill>
              </a:rPr>
              <a:t>PHASE </a:t>
            </a:r>
            <a:r>
              <a:rPr lang="en-US" sz="2000" b="1">
                <a:solidFill>
                  <a:srgbClr val="CC0000"/>
                </a:solidFill>
              </a:rPr>
              <a:t>FLOW</a:t>
            </a:r>
            <a:r>
              <a:rPr lang="ru-RU" sz="2000" b="1">
                <a:solidFill>
                  <a:srgbClr val="CC0000"/>
                </a:solidFill>
              </a:rPr>
              <a:t> OF </a:t>
            </a:r>
            <a:r>
              <a:rPr lang="en-US" sz="2000" b="1">
                <a:solidFill>
                  <a:srgbClr val="CC0000"/>
                </a:solidFill>
              </a:rPr>
              <a:t>LIQUID</a:t>
            </a:r>
            <a:r>
              <a:rPr lang="ru-RU" sz="2000" b="1">
                <a:solidFill>
                  <a:srgbClr val="CC0000"/>
                </a:solidFill>
              </a:rPr>
              <a:t> METAL</a:t>
            </a:r>
          </a:p>
        </p:txBody>
      </p:sp>
      <p:sp>
        <p:nvSpPr>
          <p:cNvPr id="181248" name="Text Box 0"/>
          <p:cNvSpPr txBox="1">
            <a:spLocks noChangeArrowheads="1"/>
          </p:cNvSpPr>
          <p:nvPr/>
        </p:nvSpPr>
        <p:spPr bwMode="auto">
          <a:xfrm>
            <a:off x="1547813" y="115888"/>
            <a:ext cx="73453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i="1">
                <a:solidFill>
                  <a:schemeClr val="accent2"/>
                </a:solidFill>
                <a:ea typeface="굴림" charset="-127"/>
                <a:cs typeface="Times New Roman" pitchFamily="18" charset="0"/>
              </a:rPr>
              <a:t>State Scientific Center of the Russian Federation –</a:t>
            </a:r>
          </a:p>
          <a:p>
            <a:pPr algn="ctr"/>
            <a:r>
              <a:rPr lang="en-US" altLang="ko-KR" sz="1800" b="1" i="1">
                <a:solidFill>
                  <a:schemeClr val="accent2"/>
                </a:solidFill>
                <a:ea typeface="굴림" charset="-127"/>
                <a:cs typeface="Times New Roman" pitchFamily="18" charset="0"/>
              </a:rPr>
              <a:t>Institute for Physics and Power Engineering named after A. I. Leypunsky</a:t>
            </a:r>
            <a:endParaRPr lang="ru-RU" sz="1800" b="1" i="1">
              <a:solidFill>
                <a:schemeClr val="accent2"/>
              </a:solidFill>
              <a:ea typeface="굴림" charset="-127"/>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Line 4"/>
          <p:cNvSpPr>
            <a:spLocks noChangeShapeType="1"/>
          </p:cNvSpPr>
          <p:nvPr/>
        </p:nvSpPr>
        <p:spPr bwMode="auto">
          <a:xfrm>
            <a:off x="0" y="990600"/>
            <a:ext cx="91440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pic>
        <p:nvPicPr>
          <p:cNvPr id="12186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228600"/>
            <a:ext cx="1081088"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2" name="Text Box 6"/>
          <p:cNvSpPr txBox="1">
            <a:spLocks noChangeArrowheads="1"/>
          </p:cNvSpPr>
          <p:nvPr/>
        </p:nvSpPr>
        <p:spPr bwMode="auto">
          <a:xfrm>
            <a:off x="0" y="1066800"/>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sz="2000" b="1">
                <a:solidFill>
                  <a:srgbClr val="CC0000"/>
                </a:solidFill>
                <a:cs typeface="Times New Roman" pitchFamily="18" charset="0"/>
              </a:rPr>
              <a:t>INITIAL </a:t>
            </a:r>
            <a:r>
              <a:rPr lang="en-US" sz="2000" b="1">
                <a:solidFill>
                  <a:srgbClr val="CC0000"/>
                </a:solidFill>
                <a:cs typeface="Times New Roman" pitchFamily="18" charset="0"/>
              </a:rPr>
              <a:t>OVERHEATING </a:t>
            </a:r>
            <a:r>
              <a:rPr lang="ru-RU" sz="2000" b="1">
                <a:solidFill>
                  <a:srgbClr val="CC0000"/>
                </a:solidFill>
                <a:cs typeface="Times New Roman" pitchFamily="18" charset="0"/>
              </a:rPr>
              <a:t>AT </a:t>
            </a:r>
            <a:r>
              <a:rPr lang="en-US" sz="2000" b="1">
                <a:solidFill>
                  <a:srgbClr val="CC0000"/>
                </a:solidFill>
                <a:cs typeface="Times New Roman" pitchFamily="18" charset="0"/>
              </a:rPr>
              <a:t>LIQUID METAL BOILING</a:t>
            </a:r>
            <a:endParaRPr lang="ru-RU" sz="2000" b="1">
              <a:solidFill>
                <a:srgbClr val="CC0000"/>
              </a:solidFill>
              <a:cs typeface="Times New Roman" pitchFamily="18" charset="0"/>
            </a:endParaRPr>
          </a:p>
        </p:txBody>
      </p:sp>
      <p:pic>
        <p:nvPicPr>
          <p:cNvPr id="121863" name="Picture 7" descr="нач перегрев"/>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1524000"/>
            <a:ext cx="4427538" cy="5105400"/>
          </a:xfrm>
          <a:prstGeom prst="rect">
            <a:avLst/>
          </a:prstGeom>
          <a:noFill/>
          <a:extLst>
            <a:ext uri="{909E8E84-426E-40DD-AFC4-6F175D3DCCD1}">
              <a14:hiddenFill xmlns:a14="http://schemas.microsoft.com/office/drawing/2010/main">
                <a:solidFill>
                  <a:srgbClr val="FFFFFF"/>
                </a:solidFill>
              </a14:hiddenFill>
            </a:ext>
          </a:extLst>
        </p:spPr>
      </p:pic>
      <p:sp>
        <p:nvSpPr>
          <p:cNvPr id="121864" name="Text Box 8"/>
          <p:cNvSpPr txBox="1">
            <a:spLocks noChangeArrowheads="1"/>
          </p:cNvSpPr>
          <p:nvPr/>
        </p:nvSpPr>
        <p:spPr bwMode="auto">
          <a:xfrm>
            <a:off x="5562600" y="4572000"/>
            <a:ext cx="2590800" cy="119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sz="1800" b="1"/>
              <a:t>     - </a:t>
            </a:r>
            <a:r>
              <a:rPr lang="en-US" sz="1800" b="1"/>
              <a:t>data of</a:t>
            </a:r>
            <a:r>
              <a:rPr lang="ru-RU" sz="1800" b="1"/>
              <a:t> </a:t>
            </a:r>
            <a:r>
              <a:rPr lang="en-US" sz="1800" b="1"/>
              <a:t>Kikuchi</a:t>
            </a:r>
            <a:endParaRPr lang="ru-RU" sz="1800" b="1"/>
          </a:p>
          <a:p>
            <a:pPr>
              <a:spcBef>
                <a:spcPct val="50000"/>
              </a:spcBef>
            </a:pPr>
            <a:r>
              <a:rPr lang="ru-RU" sz="1800" b="1">
                <a:sym typeface="Wingdings 3" pitchFamily="18" charset="2"/>
              </a:rPr>
              <a:t> - </a:t>
            </a:r>
            <a:r>
              <a:rPr lang="en-US" sz="1800" b="1"/>
              <a:t>data of IPPE</a:t>
            </a:r>
            <a:endParaRPr lang="ru-RU" sz="1800" b="1"/>
          </a:p>
          <a:p>
            <a:pPr>
              <a:spcBef>
                <a:spcPct val="50000"/>
              </a:spcBef>
            </a:pPr>
            <a:r>
              <a:rPr lang="ru-RU" sz="1800" b="1">
                <a:sym typeface="Wingdings 2" pitchFamily="18" charset="2"/>
              </a:rPr>
              <a:t> -</a:t>
            </a:r>
            <a:r>
              <a:rPr lang="ru-RU" sz="1800" b="1"/>
              <a:t> </a:t>
            </a:r>
            <a:r>
              <a:rPr lang="en-US" sz="1800" b="1"/>
              <a:t>data of IPPE</a:t>
            </a:r>
            <a:endParaRPr lang="ru-RU" sz="1800" b="1"/>
          </a:p>
        </p:txBody>
      </p:sp>
      <p:graphicFrame>
        <p:nvGraphicFramePr>
          <p:cNvPr id="121865" name="Object 9"/>
          <p:cNvGraphicFramePr>
            <a:graphicFrameLocks noChangeAspect="1"/>
          </p:cNvGraphicFramePr>
          <p:nvPr/>
        </p:nvGraphicFramePr>
        <p:xfrm>
          <a:off x="5638800" y="4687888"/>
          <a:ext cx="204788" cy="207962"/>
        </p:xfrm>
        <a:graphic>
          <a:graphicData uri="http://schemas.openxmlformats.org/presentationml/2006/ole">
            <mc:AlternateContent xmlns:mc="http://schemas.openxmlformats.org/markup-compatibility/2006">
              <mc:Choice xmlns:v="urn:schemas-microsoft-com:vml" Requires="v">
                <p:oleObj spid="_x0000_s182273" name="Точечный рисунок" r:id="rId6" imgW="609524" imgH="619211" progId="Paint.Picture">
                  <p:embed/>
                </p:oleObj>
              </mc:Choice>
              <mc:Fallback>
                <p:oleObj name="Точечный рисунок" r:id="rId6" imgW="609524" imgH="619211" progId="Paint.Picture">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l="5907" b="5814"/>
                      <a:stretch>
                        <a:fillRect/>
                      </a:stretch>
                    </p:blipFill>
                    <p:spPr bwMode="auto">
                      <a:xfrm>
                        <a:off x="5638800" y="4687888"/>
                        <a:ext cx="204788" cy="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2272" name="Text Box 0"/>
          <p:cNvSpPr txBox="1">
            <a:spLocks noChangeArrowheads="1"/>
          </p:cNvSpPr>
          <p:nvPr/>
        </p:nvSpPr>
        <p:spPr bwMode="auto">
          <a:xfrm>
            <a:off x="1547813" y="115888"/>
            <a:ext cx="73453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i="1">
                <a:solidFill>
                  <a:schemeClr val="accent2"/>
                </a:solidFill>
                <a:ea typeface="굴림" charset="-127"/>
                <a:cs typeface="Times New Roman" pitchFamily="18" charset="0"/>
              </a:rPr>
              <a:t>State Scientific Center of the Russian Federation –</a:t>
            </a:r>
          </a:p>
          <a:p>
            <a:pPr algn="ctr"/>
            <a:r>
              <a:rPr lang="en-US" altLang="ko-KR" sz="1800" b="1" i="1">
                <a:solidFill>
                  <a:schemeClr val="accent2"/>
                </a:solidFill>
                <a:ea typeface="굴림" charset="-127"/>
                <a:cs typeface="Times New Roman" pitchFamily="18" charset="0"/>
              </a:rPr>
              <a:t>Institute for Physics and Power Engineering named after A. I. Leypunsky</a:t>
            </a:r>
            <a:endParaRPr lang="ru-RU" sz="1800" b="1" i="1">
              <a:solidFill>
                <a:schemeClr val="accent2"/>
              </a:solidFill>
              <a:ea typeface="굴림" charset="-127"/>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Line 4"/>
          <p:cNvSpPr>
            <a:spLocks noChangeShapeType="1"/>
          </p:cNvSpPr>
          <p:nvPr/>
        </p:nvSpPr>
        <p:spPr bwMode="auto">
          <a:xfrm>
            <a:off x="0" y="990600"/>
            <a:ext cx="91440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pic>
        <p:nvPicPr>
          <p:cNvPr id="12288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8600"/>
            <a:ext cx="1081088"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6" name="Picture 6" descr="твэл-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2286000"/>
            <a:ext cx="8001000" cy="1547813"/>
          </a:xfrm>
          <a:prstGeom prst="rect">
            <a:avLst/>
          </a:prstGeom>
          <a:noFill/>
          <a:extLst>
            <a:ext uri="{909E8E84-426E-40DD-AFC4-6F175D3DCCD1}">
              <a14:hiddenFill xmlns:a14="http://schemas.microsoft.com/office/drawing/2010/main">
                <a:solidFill>
                  <a:srgbClr val="FFFFFF"/>
                </a:solidFill>
              </a14:hiddenFill>
            </a:ext>
          </a:extLst>
        </p:spPr>
      </p:pic>
      <p:pic>
        <p:nvPicPr>
          <p:cNvPr id="122887" name="Picture 7" descr="твэл-2"/>
          <p:cNvPicPr>
            <a:picLocks noChangeAspect="1" noChangeArrowheads="1"/>
          </p:cNvPicPr>
          <p:nvPr/>
        </p:nvPicPr>
        <p:blipFill>
          <a:blip r:embed="rId5" cstate="print">
            <a:extLst>
              <a:ext uri="{28A0092B-C50C-407E-A947-70E740481C1C}">
                <a14:useLocalDpi xmlns:a14="http://schemas.microsoft.com/office/drawing/2010/main" val="0"/>
              </a:ext>
            </a:extLst>
          </a:blip>
          <a:srcRect l="1697" t="6561" r="1697" b="15311"/>
          <a:stretch>
            <a:fillRect/>
          </a:stretch>
        </p:blipFill>
        <p:spPr bwMode="auto">
          <a:xfrm>
            <a:off x="533400" y="4495800"/>
            <a:ext cx="7924800" cy="1660525"/>
          </a:xfrm>
          <a:prstGeom prst="rect">
            <a:avLst/>
          </a:prstGeom>
          <a:noFill/>
          <a:extLst>
            <a:ext uri="{909E8E84-426E-40DD-AFC4-6F175D3DCCD1}">
              <a14:hiddenFill xmlns:a14="http://schemas.microsoft.com/office/drawing/2010/main">
                <a:solidFill>
                  <a:srgbClr val="FFFFFF"/>
                </a:solidFill>
              </a14:hiddenFill>
            </a:ext>
          </a:extLst>
        </p:spPr>
      </p:pic>
      <p:sp>
        <p:nvSpPr>
          <p:cNvPr id="122888" name="Text Box 8"/>
          <p:cNvSpPr txBox="1">
            <a:spLocks noChangeArrowheads="1"/>
          </p:cNvSpPr>
          <p:nvPr/>
        </p:nvSpPr>
        <p:spPr bwMode="auto">
          <a:xfrm>
            <a:off x="0" y="1371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rgbClr val="CC0000"/>
                </a:solidFill>
              </a:rPr>
              <a:t>SEVERE</a:t>
            </a:r>
            <a:r>
              <a:rPr lang="ru-RU" b="1">
                <a:solidFill>
                  <a:srgbClr val="CC0000"/>
                </a:solidFill>
              </a:rPr>
              <a:t> </a:t>
            </a:r>
            <a:r>
              <a:rPr lang="en-US" b="1">
                <a:solidFill>
                  <a:srgbClr val="CC0000"/>
                </a:solidFill>
              </a:rPr>
              <a:t>ACCIDENT IN MODEL FUEL-PIN ASSEMBLY</a:t>
            </a:r>
            <a:endParaRPr lang="ru-RU" b="1">
              <a:solidFill>
                <a:srgbClr val="CC0000"/>
              </a:solidFill>
            </a:endParaRPr>
          </a:p>
        </p:txBody>
      </p:sp>
      <p:sp>
        <p:nvSpPr>
          <p:cNvPr id="183296" name="Text Box 0"/>
          <p:cNvSpPr txBox="1">
            <a:spLocks noChangeArrowheads="1"/>
          </p:cNvSpPr>
          <p:nvPr/>
        </p:nvSpPr>
        <p:spPr bwMode="auto">
          <a:xfrm>
            <a:off x="1547813" y="115888"/>
            <a:ext cx="73453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i="1">
                <a:solidFill>
                  <a:schemeClr val="accent2"/>
                </a:solidFill>
                <a:ea typeface="굴림" charset="-127"/>
                <a:cs typeface="Times New Roman" pitchFamily="18" charset="0"/>
              </a:rPr>
              <a:t>State Scientific Center of the Russian Federation –</a:t>
            </a:r>
          </a:p>
          <a:p>
            <a:pPr algn="ctr"/>
            <a:r>
              <a:rPr lang="en-US" altLang="ko-KR" sz="1800" b="1" i="1">
                <a:solidFill>
                  <a:schemeClr val="accent2"/>
                </a:solidFill>
                <a:ea typeface="굴림" charset="-127"/>
                <a:cs typeface="Times New Roman" pitchFamily="18" charset="0"/>
              </a:rPr>
              <a:t>Institute for Physics and Power Engineering named after A. I. Leypunsky</a:t>
            </a:r>
            <a:endParaRPr lang="ru-RU" sz="1800" b="1" i="1">
              <a:solidFill>
                <a:schemeClr val="accent2"/>
              </a:solidFill>
              <a:ea typeface="굴림" charset="-127"/>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Line 4"/>
          <p:cNvSpPr>
            <a:spLocks noChangeShapeType="1"/>
          </p:cNvSpPr>
          <p:nvPr/>
        </p:nvSpPr>
        <p:spPr bwMode="auto">
          <a:xfrm>
            <a:off x="0" y="990600"/>
            <a:ext cx="91440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pic>
        <p:nvPicPr>
          <p:cNvPr id="12390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228600"/>
            <a:ext cx="1081088"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3910" name="Object 6"/>
          <p:cNvGraphicFramePr>
            <a:graphicFrameLocks noChangeAspect="1"/>
          </p:cNvGraphicFramePr>
          <p:nvPr/>
        </p:nvGraphicFramePr>
        <p:xfrm>
          <a:off x="533400" y="2049463"/>
          <a:ext cx="4724400" cy="4454525"/>
        </p:xfrm>
        <a:graphic>
          <a:graphicData uri="http://schemas.openxmlformats.org/presentationml/2006/ole">
            <mc:AlternateContent xmlns:mc="http://schemas.openxmlformats.org/markup-compatibility/2006">
              <mc:Choice xmlns:v="urn:schemas-microsoft-com:vml" Requires="v">
                <p:oleObj spid="_x0000_s184321" r:id="rId5" imgW="7191375" imgH="7294880" progId="StanfordGraphics">
                  <p:embed/>
                </p:oleObj>
              </mc:Choice>
              <mc:Fallback>
                <p:oleObj r:id="rId5" imgW="7191375" imgH="7294880" progId="StanfordGraphics">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l="1001" b="7402"/>
                      <a:stretch>
                        <a:fillRect/>
                      </a:stretch>
                    </p:blipFill>
                    <p:spPr bwMode="auto">
                      <a:xfrm>
                        <a:off x="533400" y="2049463"/>
                        <a:ext cx="4724400" cy="4454525"/>
                      </a:xfrm>
                      <a:prstGeom prst="rect">
                        <a:avLst/>
                      </a:prstGeom>
                      <a:solidFill>
                        <a:schemeClr val="bg1"/>
                      </a:solidFill>
                    </p:spPr>
                  </p:pic>
                </p:oleObj>
              </mc:Fallback>
            </mc:AlternateContent>
          </a:graphicData>
        </a:graphic>
      </p:graphicFrame>
      <p:sp>
        <p:nvSpPr>
          <p:cNvPr id="123911" name="Text Box 7"/>
          <p:cNvSpPr txBox="1">
            <a:spLocks noChangeArrowheads="1"/>
          </p:cNvSpPr>
          <p:nvPr/>
        </p:nvSpPr>
        <p:spPr bwMode="auto">
          <a:xfrm>
            <a:off x="533400" y="1676400"/>
            <a:ext cx="2057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sz="1600" b="1">
                <a:cs typeface="Times New Roman" pitchFamily="18" charset="0"/>
                <a:sym typeface="Symbol" pitchFamily="18" charset="2"/>
              </a:rPr>
              <a:t></a:t>
            </a:r>
            <a:r>
              <a:rPr lang="ru-RU" sz="1600" b="1">
                <a:cs typeface="Times New Roman" pitchFamily="18" charset="0"/>
              </a:rPr>
              <a:t>/р</a:t>
            </a:r>
            <a:r>
              <a:rPr lang="ru-RU" sz="1600" b="1" baseline="30000">
                <a:cs typeface="Times New Roman" pitchFamily="18" charset="0"/>
              </a:rPr>
              <a:t>0,15</a:t>
            </a:r>
            <a:r>
              <a:rPr lang="ru-RU" sz="1600" b="1">
                <a:cs typeface="Times New Roman" pitchFamily="18" charset="0"/>
              </a:rPr>
              <a:t>, </a:t>
            </a:r>
            <a:r>
              <a:rPr lang="en-US" sz="1600" b="1">
                <a:cs typeface="Times New Roman" pitchFamily="18" charset="0"/>
              </a:rPr>
              <a:t>kW/m</a:t>
            </a:r>
            <a:r>
              <a:rPr lang="en-US" sz="1600" b="1" baseline="30000">
                <a:cs typeface="Times New Roman" pitchFamily="18" charset="0"/>
              </a:rPr>
              <a:t>2</a:t>
            </a:r>
            <a:r>
              <a:rPr lang="en-US" sz="1600" b="1">
                <a:cs typeface="Times New Roman" pitchFamily="18" charset="0"/>
              </a:rPr>
              <a:t>К</a:t>
            </a:r>
            <a:r>
              <a:rPr lang="ru-RU" sz="1600"/>
              <a:t> </a:t>
            </a:r>
          </a:p>
        </p:txBody>
      </p:sp>
      <p:sp>
        <p:nvSpPr>
          <p:cNvPr id="123912" name="Rectangle 8"/>
          <p:cNvSpPr>
            <a:spLocks noChangeArrowheads="1"/>
          </p:cNvSpPr>
          <p:nvPr/>
        </p:nvSpPr>
        <p:spPr bwMode="auto">
          <a:xfrm>
            <a:off x="4267200" y="6521450"/>
            <a:ext cx="10112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sz="1600" b="1">
                <a:cs typeface="Times New Roman" pitchFamily="18" charset="0"/>
              </a:rPr>
              <a:t>q</a:t>
            </a:r>
            <a:r>
              <a:rPr lang="ru-RU" sz="1600" b="1">
                <a:cs typeface="Times New Roman" pitchFamily="18" charset="0"/>
              </a:rPr>
              <a:t>, </a:t>
            </a:r>
            <a:r>
              <a:rPr lang="en-US" sz="1600" b="1">
                <a:cs typeface="Times New Roman" pitchFamily="18" charset="0"/>
              </a:rPr>
              <a:t>kW/m</a:t>
            </a:r>
            <a:r>
              <a:rPr lang="en-US" sz="1600" b="1" baseline="30000">
                <a:cs typeface="Times New Roman" pitchFamily="18" charset="0"/>
              </a:rPr>
              <a:t>2</a:t>
            </a:r>
            <a:endParaRPr lang="ru-RU" sz="1600"/>
          </a:p>
        </p:txBody>
      </p:sp>
      <p:sp>
        <p:nvSpPr>
          <p:cNvPr id="123913" name="Text Box 9"/>
          <p:cNvSpPr txBox="1">
            <a:spLocks noChangeArrowheads="1"/>
          </p:cNvSpPr>
          <p:nvPr/>
        </p:nvSpPr>
        <p:spPr bwMode="auto">
          <a:xfrm>
            <a:off x="0" y="10668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a:solidFill>
                  <a:srgbClr val="CC0000"/>
                </a:solidFill>
              </a:rPr>
              <a:t>COMPARISON OF EXPERIMENTAL DATAS                                                                        ON LIQUID METAL BOILING HEAT TRANSFER</a:t>
            </a:r>
            <a:endParaRPr lang="ru-RU" sz="2000" b="1">
              <a:solidFill>
                <a:srgbClr val="CC0000"/>
              </a:solidFill>
            </a:endParaRPr>
          </a:p>
        </p:txBody>
      </p:sp>
      <p:sp>
        <p:nvSpPr>
          <p:cNvPr id="123914" name="Text Box 10"/>
          <p:cNvSpPr txBox="1">
            <a:spLocks noChangeArrowheads="1"/>
          </p:cNvSpPr>
          <p:nvPr/>
        </p:nvSpPr>
        <p:spPr bwMode="auto">
          <a:xfrm>
            <a:off x="5562600" y="3581400"/>
            <a:ext cx="3276600" cy="227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88925" algn="l"/>
              </a:tabLst>
              <a:defRPr sz="2400">
                <a:solidFill>
                  <a:schemeClr val="tx1"/>
                </a:solidFill>
                <a:latin typeface="Times New Roman" pitchFamily="18" charset="0"/>
              </a:defRPr>
            </a:lvl1pPr>
            <a:lvl2pPr>
              <a:tabLst>
                <a:tab pos="288925" algn="l"/>
              </a:tabLst>
              <a:defRPr sz="2400">
                <a:solidFill>
                  <a:schemeClr val="tx1"/>
                </a:solidFill>
                <a:latin typeface="Times New Roman" pitchFamily="18" charset="0"/>
              </a:defRPr>
            </a:lvl2pPr>
            <a:lvl3pPr>
              <a:tabLst>
                <a:tab pos="288925" algn="l"/>
              </a:tabLst>
              <a:defRPr sz="2400">
                <a:solidFill>
                  <a:schemeClr val="tx1"/>
                </a:solidFill>
                <a:latin typeface="Times New Roman" pitchFamily="18" charset="0"/>
              </a:defRPr>
            </a:lvl3pPr>
            <a:lvl4pPr>
              <a:tabLst>
                <a:tab pos="288925" algn="l"/>
              </a:tabLst>
              <a:defRPr sz="2400">
                <a:solidFill>
                  <a:schemeClr val="tx1"/>
                </a:solidFill>
                <a:latin typeface="Times New Roman" pitchFamily="18" charset="0"/>
              </a:defRPr>
            </a:lvl4pPr>
            <a:lvl5pPr>
              <a:tabLst>
                <a:tab pos="288925" algn="l"/>
              </a:tabLst>
              <a:defRPr sz="2400">
                <a:solidFill>
                  <a:schemeClr val="tx1"/>
                </a:solidFill>
                <a:latin typeface="Times New Roman" pitchFamily="18" charset="0"/>
              </a:defRPr>
            </a:lvl5pPr>
            <a:lvl6pPr fontAlgn="base">
              <a:spcBef>
                <a:spcPct val="0"/>
              </a:spcBef>
              <a:spcAft>
                <a:spcPct val="0"/>
              </a:spcAft>
              <a:tabLst>
                <a:tab pos="288925" algn="l"/>
              </a:tabLst>
              <a:defRPr sz="2400">
                <a:solidFill>
                  <a:schemeClr val="tx1"/>
                </a:solidFill>
                <a:latin typeface="Times New Roman" pitchFamily="18" charset="0"/>
              </a:defRPr>
            </a:lvl6pPr>
            <a:lvl7pPr fontAlgn="base">
              <a:spcBef>
                <a:spcPct val="0"/>
              </a:spcBef>
              <a:spcAft>
                <a:spcPct val="0"/>
              </a:spcAft>
              <a:tabLst>
                <a:tab pos="288925" algn="l"/>
              </a:tabLst>
              <a:defRPr sz="2400">
                <a:solidFill>
                  <a:schemeClr val="tx1"/>
                </a:solidFill>
                <a:latin typeface="Times New Roman" pitchFamily="18" charset="0"/>
              </a:defRPr>
            </a:lvl7pPr>
            <a:lvl8pPr fontAlgn="base">
              <a:spcBef>
                <a:spcPct val="0"/>
              </a:spcBef>
              <a:spcAft>
                <a:spcPct val="0"/>
              </a:spcAft>
              <a:tabLst>
                <a:tab pos="288925" algn="l"/>
              </a:tabLst>
              <a:defRPr sz="2400">
                <a:solidFill>
                  <a:schemeClr val="tx1"/>
                </a:solidFill>
                <a:latin typeface="Times New Roman" pitchFamily="18" charset="0"/>
              </a:defRPr>
            </a:lvl8pPr>
            <a:lvl9pPr fontAlgn="base">
              <a:spcBef>
                <a:spcPct val="0"/>
              </a:spcBef>
              <a:spcAft>
                <a:spcPct val="0"/>
              </a:spcAft>
              <a:tabLst>
                <a:tab pos="288925" algn="l"/>
              </a:tabLst>
              <a:defRPr sz="2400">
                <a:solidFill>
                  <a:schemeClr val="tx1"/>
                </a:solidFill>
                <a:latin typeface="Times New Roman" pitchFamily="18" charset="0"/>
              </a:defRPr>
            </a:lvl9pPr>
          </a:lstStyle>
          <a:p>
            <a:r>
              <a:rPr lang="en-US" sz="1200" b="1">
                <a:cs typeface="Times New Roman" pitchFamily="18" charset="0"/>
              </a:rPr>
              <a:t>Potassium</a:t>
            </a:r>
            <a:r>
              <a:rPr lang="ru-RU" sz="1200" b="1">
                <a:cs typeface="Times New Roman" pitchFamily="18" charset="0"/>
              </a:rPr>
              <a:t>:</a:t>
            </a:r>
            <a:endParaRPr lang="ru-RU" sz="1200" b="1"/>
          </a:p>
          <a:p>
            <a:pPr>
              <a:spcBef>
                <a:spcPct val="30000"/>
              </a:spcBef>
            </a:pPr>
            <a:r>
              <a:rPr lang="ru-RU" sz="1200" b="1"/>
              <a:t>1 </a:t>
            </a:r>
            <a:r>
              <a:rPr lang="ru-RU" sz="1200" b="1">
                <a:cs typeface="Times New Roman" pitchFamily="18" charset="0"/>
              </a:rPr>
              <a:t>– </a:t>
            </a:r>
            <a:r>
              <a:rPr lang="en-US" sz="1200" b="1"/>
              <a:t> pool boiling</a:t>
            </a:r>
            <a:endParaRPr lang="ru-RU" sz="1200" b="1"/>
          </a:p>
          <a:p>
            <a:r>
              <a:rPr lang="ru-RU" sz="1200" b="1"/>
              <a:t>2 </a:t>
            </a:r>
            <a:r>
              <a:rPr lang="ru-RU" sz="1200" b="1">
                <a:cs typeface="Times New Roman" pitchFamily="18" charset="0"/>
              </a:rPr>
              <a:t>– </a:t>
            </a:r>
            <a:r>
              <a:rPr lang="ru-RU" sz="1200" b="1"/>
              <a:t> </a:t>
            </a:r>
            <a:r>
              <a:rPr lang="en-US" sz="1200" b="1">
                <a:cs typeface="Times New Roman" pitchFamily="18" charset="0"/>
              </a:rPr>
              <a:t>tube</a:t>
            </a:r>
            <a:r>
              <a:rPr lang="ru-RU" sz="1200" b="1">
                <a:cs typeface="Times New Roman" pitchFamily="18" charset="0"/>
              </a:rPr>
              <a:t> </a:t>
            </a:r>
            <a:r>
              <a:rPr lang="en-US" sz="1200" b="1">
                <a:cs typeface="Times New Roman" pitchFamily="18" charset="0"/>
              </a:rPr>
              <a:t>D</a:t>
            </a:r>
            <a:r>
              <a:rPr lang="ru-RU" sz="1200" b="1">
                <a:cs typeface="Times New Roman" pitchFamily="18" charset="0"/>
              </a:rPr>
              <a:t>=10 </a:t>
            </a:r>
            <a:r>
              <a:rPr lang="en-US" sz="1200" b="1">
                <a:cs typeface="Times New Roman" pitchFamily="18" charset="0"/>
              </a:rPr>
              <a:t>mm</a:t>
            </a:r>
            <a:r>
              <a:rPr lang="ru-RU" sz="1200" b="1">
                <a:cs typeface="Times New Roman" pitchFamily="18" charset="0"/>
              </a:rPr>
              <a:t> (</a:t>
            </a:r>
            <a:r>
              <a:rPr lang="en-US" sz="1200" b="1">
                <a:cs typeface="Times New Roman" pitchFamily="18" charset="0"/>
              </a:rPr>
              <a:t>heat exchanger</a:t>
            </a:r>
            <a:r>
              <a:rPr lang="ru-RU" sz="1200" b="1">
                <a:cs typeface="Times New Roman" pitchFamily="18" charset="0"/>
              </a:rPr>
              <a:t>)</a:t>
            </a:r>
          </a:p>
          <a:p>
            <a:r>
              <a:rPr lang="ru-RU" sz="1200" b="1">
                <a:sym typeface="Wingdings 3" pitchFamily="18" charset="2"/>
              </a:rPr>
              <a:t>3 </a:t>
            </a:r>
            <a:r>
              <a:rPr lang="ru-RU" sz="1200" b="1">
                <a:cs typeface="Times New Roman" pitchFamily="18" charset="0"/>
              </a:rPr>
              <a:t>– </a:t>
            </a:r>
            <a:r>
              <a:rPr lang="ru-RU" sz="1200" b="1"/>
              <a:t> </a:t>
            </a:r>
            <a:r>
              <a:rPr lang="en-US" sz="1200" b="1">
                <a:cs typeface="Times New Roman" pitchFamily="18" charset="0"/>
              </a:rPr>
              <a:t>tube</a:t>
            </a:r>
            <a:r>
              <a:rPr lang="ru-RU" sz="1200" b="1">
                <a:cs typeface="Times New Roman" pitchFamily="18" charset="0"/>
              </a:rPr>
              <a:t> </a:t>
            </a:r>
            <a:r>
              <a:rPr lang="en-US" sz="1200" b="1">
                <a:cs typeface="Times New Roman" pitchFamily="18" charset="0"/>
              </a:rPr>
              <a:t>D</a:t>
            </a:r>
            <a:r>
              <a:rPr lang="ru-RU" sz="1200" b="1">
                <a:cs typeface="Times New Roman" pitchFamily="18" charset="0"/>
              </a:rPr>
              <a:t>=6 </a:t>
            </a:r>
            <a:r>
              <a:rPr lang="en-US" sz="1200" b="1">
                <a:cs typeface="Times New Roman" pitchFamily="18" charset="0"/>
              </a:rPr>
              <a:t>mm</a:t>
            </a:r>
            <a:r>
              <a:rPr lang="ru-RU" sz="1200" b="1">
                <a:cs typeface="Times New Roman" pitchFamily="18" charset="0"/>
              </a:rPr>
              <a:t> (</a:t>
            </a:r>
            <a:r>
              <a:rPr lang="en-US" sz="1200" b="1">
                <a:cs typeface="Times New Roman" pitchFamily="18" charset="0"/>
              </a:rPr>
              <a:t>electrical heating</a:t>
            </a:r>
            <a:r>
              <a:rPr lang="ru-RU" sz="1200" b="1">
                <a:cs typeface="Times New Roman" pitchFamily="18" charset="0"/>
              </a:rPr>
              <a:t>)</a:t>
            </a:r>
          </a:p>
          <a:p>
            <a:r>
              <a:rPr lang="ru-RU" sz="1200" b="1">
                <a:sym typeface="Wingdings 2" pitchFamily="18" charset="2"/>
              </a:rPr>
              <a:t>4 </a:t>
            </a:r>
            <a:r>
              <a:rPr lang="ru-RU" sz="1200" b="1">
                <a:cs typeface="Times New Roman" pitchFamily="18" charset="0"/>
              </a:rPr>
              <a:t>–</a:t>
            </a:r>
            <a:r>
              <a:rPr lang="ru-RU" sz="1200" b="1"/>
              <a:t>  </a:t>
            </a:r>
            <a:r>
              <a:rPr lang="en-US" sz="1200" b="1">
                <a:cs typeface="Times New Roman" pitchFamily="18" charset="0"/>
              </a:rPr>
              <a:t>tube</a:t>
            </a:r>
            <a:r>
              <a:rPr lang="ru-RU" sz="1200" b="1">
                <a:cs typeface="Times New Roman" pitchFamily="18" charset="0"/>
              </a:rPr>
              <a:t> </a:t>
            </a:r>
            <a:r>
              <a:rPr lang="en-US" sz="1200" b="1">
                <a:cs typeface="Times New Roman" pitchFamily="18" charset="0"/>
              </a:rPr>
              <a:t>D</a:t>
            </a:r>
            <a:r>
              <a:rPr lang="ru-RU" sz="1200" b="1">
                <a:cs typeface="Times New Roman" pitchFamily="18" charset="0"/>
              </a:rPr>
              <a:t>=10 </a:t>
            </a:r>
            <a:r>
              <a:rPr lang="en-US" sz="1200" b="1">
                <a:cs typeface="Times New Roman" pitchFamily="18" charset="0"/>
              </a:rPr>
              <a:t>mm</a:t>
            </a:r>
            <a:r>
              <a:rPr lang="ru-RU" sz="1200" b="1">
                <a:cs typeface="Times New Roman" pitchFamily="18" charset="0"/>
              </a:rPr>
              <a:t> (</a:t>
            </a:r>
            <a:r>
              <a:rPr lang="en-US" sz="1200" b="1">
                <a:cs typeface="Times New Roman" pitchFamily="18" charset="0"/>
              </a:rPr>
              <a:t>electrical heating</a:t>
            </a:r>
            <a:r>
              <a:rPr lang="ru-RU" sz="1200" b="1">
                <a:cs typeface="Times New Roman" pitchFamily="18" charset="0"/>
              </a:rPr>
              <a:t>)</a:t>
            </a:r>
          </a:p>
          <a:p>
            <a:r>
              <a:rPr lang="ru-RU" sz="1200" b="1">
                <a:sym typeface="Wingdings 3" pitchFamily="18" charset="2"/>
              </a:rPr>
              <a:t>5 </a:t>
            </a:r>
            <a:r>
              <a:rPr lang="ru-RU" sz="1200" b="1">
                <a:cs typeface="Times New Roman" pitchFamily="18" charset="0"/>
              </a:rPr>
              <a:t>–</a:t>
            </a:r>
            <a:r>
              <a:rPr lang="ru-RU" sz="1200" b="1"/>
              <a:t>  </a:t>
            </a:r>
            <a:r>
              <a:rPr lang="en-US" sz="1200" b="1">
                <a:cs typeface="Times New Roman" pitchFamily="18" charset="0"/>
              </a:rPr>
              <a:t>tube</a:t>
            </a:r>
            <a:r>
              <a:rPr lang="ru-RU" sz="1200" b="1">
                <a:cs typeface="Times New Roman" pitchFamily="18" charset="0"/>
              </a:rPr>
              <a:t> </a:t>
            </a:r>
            <a:r>
              <a:rPr lang="en-US" sz="1200" b="1">
                <a:cs typeface="Times New Roman" pitchFamily="18" charset="0"/>
              </a:rPr>
              <a:t>D</a:t>
            </a:r>
            <a:r>
              <a:rPr lang="ru-RU" sz="1200" b="1">
                <a:cs typeface="Times New Roman" pitchFamily="18" charset="0"/>
              </a:rPr>
              <a:t>=22 </a:t>
            </a:r>
            <a:r>
              <a:rPr lang="en-US" sz="1200" b="1">
                <a:cs typeface="Times New Roman" pitchFamily="18" charset="0"/>
              </a:rPr>
              <a:t>mm</a:t>
            </a:r>
            <a:r>
              <a:rPr lang="ru-RU" sz="1200" b="1">
                <a:cs typeface="Times New Roman" pitchFamily="18" charset="0"/>
              </a:rPr>
              <a:t> (</a:t>
            </a:r>
            <a:r>
              <a:rPr lang="en-US" sz="1200" b="1">
                <a:cs typeface="Times New Roman" pitchFamily="18" charset="0"/>
              </a:rPr>
              <a:t>electrical heating</a:t>
            </a:r>
            <a:r>
              <a:rPr lang="ru-RU" sz="1200" b="1">
                <a:cs typeface="Times New Roman" pitchFamily="18" charset="0"/>
              </a:rPr>
              <a:t>)</a:t>
            </a:r>
          </a:p>
          <a:p>
            <a:r>
              <a:rPr lang="ru-RU" sz="1200" b="1"/>
              <a:t>6 </a:t>
            </a:r>
            <a:r>
              <a:rPr lang="ru-RU" sz="1200" b="1">
                <a:cs typeface="Times New Roman" pitchFamily="18" charset="0"/>
              </a:rPr>
              <a:t>–</a:t>
            </a:r>
            <a:r>
              <a:rPr lang="ru-RU" sz="1200" b="1"/>
              <a:t> </a:t>
            </a:r>
            <a:r>
              <a:rPr lang="ru-RU" sz="1200" b="1">
                <a:cs typeface="Times New Roman" pitchFamily="18" charset="0"/>
              </a:rPr>
              <a:t> </a:t>
            </a:r>
            <a:r>
              <a:rPr lang="en-US" sz="1200" b="1">
                <a:cs typeface="Times New Roman" pitchFamily="18" charset="0"/>
              </a:rPr>
              <a:t>tube</a:t>
            </a:r>
            <a:r>
              <a:rPr lang="ru-RU" sz="1200" b="1">
                <a:cs typeface="Times New Roman" pitchFamily="18" charset="0"/>
              </a:rPr>
              <a:t> </a:t>
            </a:r>
            <a:r>
              <a:rPr lang="en-US" sz="1200" b="1">
                <a:cs typeface="Times New Roman" pitchFamily="18" charset="0"/>
              </a:rPr>
              <a:t>D</a:t>
            </a:r>
            <a:r>
              <a:rPr lang="ru-RU" sz="1200" b="1">
                <a:cs typeface="Times New Roman" pitchFamily="18" charset="0"/>
              </a:rPr>
              <a:t>=8</a:t>
            </a:r>
            <a:r>
              <a:rPr lang="en-US" sz="1200" b="1"/>
              <a:t>.</a:t>
            </a:r>
            <a:r>
              <a:rPr lang="ru-RU" sz="1200" b="1">
                <a:cs typeface="Times New Roman" pitchFamily="18" charset="0"/>
              </a:rPr>
              <a:t>3 </a:t>
            </a:r>
            <a:r>
              <a:rPr lang="en-US" sz="1200" b="1">
                <a:cs typeface="Times New Roman" pitchFamily="18" charset="0"/>
              </a:rPr>
              <a:t>mm</a:t>
            </a:r>
            <a:r>
              <a:rPr lang="ru-RU" sz="1200" b="1">
                <a:cs typeface="Times New Roman" pitchFamily="18" charset="0"/>
              </a:rPr>
              <a:t> (</a:t>
            </a:r>
            <a:r>
              <a:rPr lang="en-US" sz="1200" b="1">
                <a:cs typeface="Times New Roman" pitchFamily="18" charset="0"/>
              </a:rPr>
              <a:t>electrical heating</a:t>
            </a:r>
            <a:r>
              <a:rPr lang="ru-RU" sz="1200" b="1">
                <a:cs typeface="Times New Roman" pitchFamily="18" charset="0"/>
              </a:rPr>
              <a:t>)</a:t>
            </a:r>
          </a:p>
          <a:p>
            <a:pPr>
              <a:buFont typeface="Wingdings 2" pitchFamily="18" charset="2"/>
              <a:buNone/>
            </a:pPr>
            <a:r>
              <a:rPr lang="ru-RU" sz="1200" b="1"/>
              <a:t>7 </a:t>
            </a:r>
            <a:r>
              <a:rPr lang="ru-RU" sz="1200" b="1">
                <a:cs typeface="Times New Roman" pitchFamily="18" charset="0"/>
              </a:rPr>
              <a:t>– </a:t>
            </a:r>
            <a:r>
              <a:rPr lang="ru-RU" sz="1200" b="1"/>
              <a:t> </a:t>
            </a:r>
            <a:r>
              <a:rPr lang="en-US" sz="1200" b="1">
                <a:cs typeface="Times New Roman" pitchFamily="18" charset="0"/>
              </a:rPr>
              <a:t>tube</a:t>
            </a:r>
            <a:r>
              <a:rPr lang="ru-RU" sz="1200" b="1">
                <a:cs typeface="Times New Roman" pitchFamily="18" charset="0"/>
              </a:rPr>
              <a:t> </a:t>
            </a:r>
            <a:r>
              <a:rPr lang="en-US" sz="1200" b="1">
                <a:cs typeface="Times New Roman" pitchFamily="18" charset="0"/>
              </a:rPr>
              <a:t>D</a:t>
            </a:r>
            <a:r>
              <a:rPr lang="ru-RU" sz="1200" b="1">
                <a:cs typeface="Times New Roman" pitchFamily="18" charset="0"/>
              </a:rPr>
              <a:t>=4 </a:t>
            </a:r>
            <a:r>
              <a:rPr lang="en-US" sz="1200" b="1">
                <a:cs typeface="Times New Roman" pitchFamily="18" charset="0"/>
              </a:rPr>
              <a:t>mm</a:t>
            </a:r>
            <a:r>
              <a:rPr lang="ru-RU" sz="1200" b="1">
                <a:cs typeface="Times New Roman" pitchFamily="18" charset="0"/>
              </a:rPr>
              <a:t> (</a:t>
            </a:r>
            <a:r>
              <a:rPr lang="en-US" sz="1200" b="1">
                <a:cs typeface="Times New Roman" pitchFamily="18" charset="0"/>
              </a:rPr>
              <a:t>electrical heating</a:t>
            </a:r>
            <a:r>
              <a:rPr lang="ru-RU" sz="1200" b="1">
                <a:cs typeface="Times New Roman" pitchFamily="18" charset="0"/>
              </a:rPr>
              <a:t>)</a:t>
            </a:r>
            <a:endParaRPr lang="ru-RU" sz="1200" b="1"/>
          </a:p>
          <a:p>
            <a:pPr>
              <a:buFont typeface="Wingdings 2" pitchFamily="18" charset="2"/>
              <a:buNone/>
            </a:pPr>
            <a:endParaRPr lang="ru-RU" sz="1200" b="1"/>
          </a:p>
          <a:p>
            <a:pPr>
              <a:spcBef>
                <a:spcPct val="35000"/>
              </a:spcBef>
              <a:buFont typeface="Wingdings 2" pitchFamily="18" charset="2"/>
              <a:buNone/>
            </a:pPr>
            <a:r>
              <a:rPr lang="en-US" sz="1200" b="1">
                <a:cs typeface="Times New Roman" pitchFamily="18" charset="0"/>
              </a:rPr>
              <a:t>Eutectic alloy Na</a:t>
            </a:r>
            <a:r>
              <a:rPr lang="ru-RU" sz="1200" b="1">
                <a:cs typeface="Times New Roman" pitchFamily="18" charset="0"/>
              </a:rPr>
              <a:t>-</a:t>
            </a:r>
            <a:r>
              <a:rPr lang="en-US" sz="1200" b="1">
                <a:cs typeface="Times New Roman" pitchFamily="18" charset="0"/>
              </a:rPr>
              <a:t>K</a:t>
            </a:r>
            <a:r>
              <a:rPr lang="ru-RU" sz="1200" b="1">
                <a:cs typeface="Times New Roman" pitchFamily="18" charset="0"/>
              </a:rPr>
              <a:t> (</a:t>
            </a:r>
            <a:r>
              <a:rPr lang="en-US" sz="1200" b="1">
                <a:cs typeface="Times New Roman" pitchFamily="18" charset="0"/>
              </a:rPr>
              <a:t>SSC RF-IIPE</a:t>
            </a:r>
            <a:r>
              <a:rPr lang="ru-RU" sz="1200" b="1">
                <a:cs typeface="Times New Roman" pitchFamily="18" charset="0"/>
              </a:rPr>
              <a:t>):</a:t>
            </a:r>
            <a:endParaRPr lang="ru-RU" sz="1200" b="1"/>
          </a:p>
          <a:p>
            <a:pPr>
              <a:spcBef>
                <a:spcPct val="30000"/>
              </a:spcBef>
              <a:buFont typeface="Wingdings 2" pitchFamily="18" charset="2"/>
              <a:buNone/>
            </a:pPr>
            <a:r>
              <a:rPr lang="ru-RU" sz="1200" b="1">
                <a:cs typeface="Times New Roman" pitchFamily="18" charset="0"/>
              </a:rPr>
              <a:t>7-</a:t>
            </a:r>
            <a:r>
              <a:rPr lang="en-US" sz="1200" b="1">
                <a:cs typeface="Times New Roman" pitchFamily="18" charset="0"/>
              </a:rPr>
              <a:t>pin bundle D</a:t>
            </a:r>
            <a:r>
              <a:rPr lang="ru-RU" sz="1200" b="1">
                <a:cs typeface="Times New Roman" pitchFamily="18" charset="0"/>
              </a:rPr>
              <a:t>=</a:t>
            </a:r>
            <a:r>
              <a:rPr lang="ru-RU" sz="1200" b="1"/>
              <a:t>35</a:t>
            </a:r>
            <a:r>
              <a:rPr lang="en-US" sz="1200" b="1"/>
              <a:t>.</a:t>
            </a:r>
            <a:r>
              <a:rPr lang="ru-RU" sz="1200" b="1"/>
              <a:t>2</a:t>
            </a:r>
            <a:r>
              <a:rPr lang="ru-RU" sz="1200" b="1">
                <a:cs typeface="Times New Roman" pitchFamily="18" charset="0"/>
              </a:rPr>
              <a:t> </a:t>
            </a:r>
            <a:r>
              <a:rPr lang="en-US" sz="1200" b="1">
                <a:cs typeface="Times New Roman" pitchFamily="18" charset="0"/>
              </a:rPr>
              <a:t>mm</a:t>
            </a:r>
            <a:r>
              <a:rPr lang="ru-RU" sz="1200" b="1">
                <a:cs typeface="Times New Roman" pitchFamily="18" charset="0"/>
              </a:rPr>
              <a:t> (</a:t>
            </a:r>
            <a:r>
              <a:rPr lang="en-US" sz="1200" b="1">
                <a:cs typeface="Times New Roman" pitchFamily="18" charset="0"/>
              </a:rPr>
              <a:t>electrical heating</a:t>
            </a:r>
            <a:r>
              <a:rPr lang="ru-RU" sz="1200" b="1">
                <a:cs typeface="Times New Roman" pitchFamily="18" charset="0"/>
              </a:rPr>
              <a:t>)</a:t>
            </a:r>
          </a:p>
        </p:txBody>
      </p:sp>
      <p:sp>
        <p:nvSpPr>
          <p:cNvPr id="123915" name="Text Box 11"/>
          <p:cNvSpPr txBox="1">
            <a:spLocks noChangeArrowheads="1"/>
          </p:cNvSpPr>
          <p:nvPr/>
        </p:nvSpPr>
        <p:spPr bwMode="auto">
          <a:xfrm>
            <a:off x="4497388" y="5368925"/>
            <a:ext cx="5334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00" b="1"/>
              <a:t>IPPE</a:t>
            </a:r>
            <a:endParaRPr lang="ru-RU" sz="900" b="1"/>
          </a:p>
        </p:txBody>
      </p:sp>
      <p:sp>
        <p:nvSpPr>
          <p:cNvPr id="184320" name="Text Box 0"/>
          <p:cNvSpPr txBox="1">
            <a:spLocks noChangeArrowheads="1"/>
          </p:cNvSpPr>
          <p:nvPr/>
        </p:nvSpPr>
        <p:spPr bwMode="auto">
          <a:xfrm>
            <a:off x="1547813" y="115888"/>
            <a:ext cx="73453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i="1">
                <a:solidFill>
                  <a:schemeClr val="accent2"/>
                </a:solidFill>
                <a:ea typeface="굴림" charset="-127"/>
                <a:cs typeface="Times New Roman" pitchFamily="18" charset="0"/>
              </a:rPr>
              <a:t>State Scientific Center of the Russian Federation –</a:t>
            </a:r>
          </a:p>
          <a:p>
            <a:pPr algn="ctr"/>
            <a:r>
              <a:rPr lang="en-US" altLang="ko-KR" sz="1800" b="1" i="1">
                <a:solidFill>
                  <a:schemeClr val="accent2"/>
                </a:solidFill>
                <a:ea typeface="굴림" charset="-127"/>
                <a:cs typeface="Times New Roman" pitchFamily="18" charset="0"/>
              </a:rPr>
              <a:t>Institute for Physics and Power Engineering named after A. I. Leypunsky</a:t>
            </a:r>
            <a:endParaRPr lang="ru-RU" sz="1800" b="1" i="1">
              <a:solidFill>
                <a:schemeClr val="accent2"/>
              </a:solidFill>
              <a:ea typeface="굴림" charset="-127"/>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Line 4"/>
          <p:cNvSpPr>
            <a:spLocks noChangeShapeType="1"/>
          </p:cNvSpPr>
          <p:nvPr/>
        </p:nvSpPr>
        <p:spPr bwMode="auto">
          <a:xfrm>
            <a:off x="0" y="990600"/>
            <a:ext cx="91440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pic>
        <p:nvPicPr>
          <p:cNvPr id="12493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8600"/>
            <a:ext cx="1081088"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4" name="Text Box 6"/>
          <p:cNvSpPr txBox="1">
            <a:spLocks noChangeArrowheads="1"/>
          </p:cNvSpPr>
          <p:nvPr/>
        </p:nvSpPr>
        <p:spPr bwMode="auto">
          <a:xfrm>
            <a:off x="0" y="9906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sz="2000" b="1">
                <a:solidFill>
                  <a:srgbClr val="CC0000"/>
                </a:solidFill>
                <a:cs typeface="Times New Roman" pitchFamily="18" charset="0"/>
              </a:rPr>
              <a:t>DEPENDENCE OF RELATIVE VALUE OF A CRITICAL THERMAL </a:t>
            </a:r>
            <a:r>
              <a:rPr lang="en-US" sz="2000" b="1">
                <a:solidFill>
                  <a:srgbClr val="CC0000"/>
                </a:solidFill>
                <a:cs typeface="Times New Roman" pitchFamily="18" charset="0"/>
              </a:rPr>
              <a:t>FLOW</a:t>
            </a:r>
            <a:r>
              <a:rPr lang="ru-RU" sz="2000" b="1">
                <a:solidFill>
                  <a:srgbClr val="CC0000"/>
                </a:solidFill>
                <a:cs typeface="Times New Roman" pitchFamily="18" charset="0"/>
              </a:rPr>
              <a:t> ON MASS VELOCITY OF THE </a:t>
            </a:r>
            <a:r>
              <a:rPr lang="en-US" sz="2000" b="1">
                <a:solidFill>
                  <a:srgbClr val="CC0000"/>
                </a:solidFill>
                <a:cs typeface="Times New Roman" pitchFamily="18" charset="0"/>
              </a:rPr>
              <a:t>COOLANT</a:t>
            </a:r>
            <a:endParaRPr lang="ru-RU" sz="2000" b="1">
              <a:solidFill>
                <a:srgbClr val="CC0000"/>
              </a:solidFill>
              <a:cs typeface="Times New Roman" pitchFamily="18" charset="0"/>
            </a:endParaRPr>
          </a:p>
        </p:txBody>
      </p:sp>
      <p:pic>
        <p:nvPicPr>
          <p:cNvPr id="124935" name="Picture 7" descr="крит теп по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1752600"/>
            <a:ext cx="4787900" cy="4800600"/>
          </a:xfrm>
          <a:prstGeom prst="rect">
            <a:avLst/>
          </a:prstGeom>
          <a:noFill/>
          <a:extLst>
            <a:ext uri="{909E8E84-426E-40DD-AFC4-6F175D3DCCD1}">
              <a14:hiddenFill xmlns:a14="http://schemas.microsoft.com/office/drawing/2010/main">
                <a:solidFill>
                  <a:srgbClr val="FFFFFF"/>
                </a:solidFill>
              </a14:hiddenFill>
            </a:ext>
          </a:extLst>
        </p:spPr>
      </p:pic>
      <p:sp>
        <p:nvSpPr>
          <p:cNvPr id="124936" name="Text Box 8"/>
          <p:cNvSpPr txBox="1">
            <a:spLocks noChangeArrowheads="1"/>
          </p:cNvSpPr>
          <p:nvPr/>
        </p:nvSpPr>
        <p:spPr bwMode="auto">
          <a:xfrm>
            <a:off x="5257800" y="4038600"/>
            <a:ext cx="3657600" cy="214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spcBef>
                <a:spcPct val="50000"/>
              </a:spcBef>
            </a:pPr>
            <a:r>
              <a:rPr lang="ru-RU" sz="1500" b="1"/>
              <a:t>1 –</a:t>
            </a:r>
            <a:r>
              <a:rPr lang="en-US" sz="1500" b="1"/>
              <a:t>	experimental data for tube            (sodium)</a:t>
            </a:r>
            <a:endParaRPr lang="ru-RU" sz="1500" b="1"/>
          </a:p>
          <a:p>
            <a:r>
              <a:rPr lang="ru-RU" sz="1500" b="1"/>
              <a:t>2 –</a:t>
            </a:r>
            <a:r>
              <a:rPr lang="en-US" sz="1500" b="1"/>
              <a:t>	experimental date for tube (potassium)</a:t>
            </a:r>
            <a:endParaRPr lang="ru-RU" sz="1500" b="1"/>
          </a:p>
          <a:p>
            <a:r>
              <a:rPr lang="ru-RU" sz="1500" b="1"/>
              <a:t>3 –</a:t>
            </a:r>
            <a:r>
              <a:rPr lang="en-US" sz="1500" b="1"/>
              <a:t>	experimental data for ring gaps (sodium)</a:t>
            </a:r>
            <a:r>
              <a:rPr lang="ru-RU" sz="1500" b="1"/>
              <a:t>                                                                          </a:t>
            </a:r>
          </a:p>
          <a:p>
            <a:r>
              <a:rPr lang="ru-RU" sz="1500" b="1"/>
              <a:t>4 –</a:t>
            </a:r>
            <a:r>
              <a:rPr lang="en-US" sz="1500" b="1"/>
              <a:t>	experimental data of IPPE                for 7-pin bundle of  simulators (eutectic alloy of sodium-potassium)</a:t>
            </a:r>
            <a:endParaRPr lang="ru-RU" sz="1500" b="1"/>
          </a:p>
        </p:txBody>
      </p:sp>
      <p:sp>
        <p:nvSpPr>
          <p:cNvPr id="185344" name="Text Box 0"/>
          <p:cNvSpPr txBox="1">
            <a:spLocks noChangeArrowheads="1"/>
          </p:cNvSpPr>
          <p:nvPr/>
        </p:nvSpPr>
        <p:spPr bwMode="auto">
          <a:xfrm>
            <a:off x="1547813" y="115888"/>
            <a:ext cx="73453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i="1">
                <a:solidFill>
                  <a:schemeClr val="accent2"/>
                </a:solidFill>
                <a:ea typeface="굴림" charset="-127"/>
                <a:cs typeface="Times New Roman" pitchFamily="18" charset="0"/>
              </a:rPr>
              <a:t>State Scientific Center of the Russian Federation –</a:t>
            </a:r>
          </a:p>
          <a:p>
            <a:pPr algn="ctr"/>
            <a:r>
              <a:rPr lang="en-US" altLang="ko-KR" sz="1800" b="1" i="1">
                <a:solidFill>
                  <a:schemeClr val="accent2"/>
                </a:solidFill>
                <a:ea typeface="굴림" charset="-127"/>
                <a:cs typeface="Times New Roman" pitchFamily="18" charset="0"/>
              </a:rPr>
              <a:t>Institute for Physics and Power Engineering named after A. I. Leypunsky</a:t>
            </a:r>
            <a:endParaRPr lang="ru-RU" sz="1800" b="1" i="1">
              <a:solidFill>
                <a:schemeClr val="accent2"/>
              </a:solidFill>
              <a:ea typeface="굴림" charset="-127"/>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Line 4"/>
          <p:cNvSpPr>
            <a:spLocks noChangeShapeType="1"/>
          </p:cNvSpPr>
          <p:nvPr/>
        </p:nvSpPr>
        <p:spPr bwMode="auto">
          <a:xfrm>
            <a:off x="0" y="990600"/>
            <a:ext cx="91440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pic>
        <p:nvPicPr>
          <p:cNvPr id="12595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228600"/>
            <a:ext cx="1081088"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9" name="Text Box 7"/>
          <p:cNvSpPr txBox="1">
            <a:spLocks noChangeArrowheads="1"/>
          </p:cNvSpPr>
          <p:nvPr/>
        </p:nvSpPr>
        <p:spPr bwMode="auto">
          <a:xfrm>
            <a:off x="0" y="9906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spcBef>
                <a:spcPct val="50000"/>
              </a:spcBef>
            </a:pPr>
            <a:r>
              <a:rPr lang="en-GB" sz="2000" b="1">
                <a:solidFill>
                  <a:srgbClr val="CC0000"/>
                </a:solidFill>
                <a:cs typeface="Times New Roman" pitchFamily="18" charset="0"/>
              </a:rPr>
              <a:t>COMPARISON OF EXPERIMENTAL AND PREDICTED DATA ON SODIUM AND POTASSIUM CRITICAL HEAT FLUX AT THEIR BOILING</a:t>
            </a:r>
            <a:endParaRPr lang="ru-RU" sz="2000" b="1">
              <a:solidFill>
                <a:srgbClr val="CC0000"/>
              </a:solidFill>
            </a:endParaRPr>
          </a:p>
        </p:txBody>
      </p:sp>
      <p:sp>
        <p:nvSpPr>
          <p:cNvPr id="125960" name="Text Box 8"/>
          <p:cNvSpPr txBox="1">
            <a:spLocks noChangeArrowheads="1"/>
          </p:cNvSpPr>
          <p:nvPr/>
        </p:nvSpPr>
        <p:spPr bwMode="auto">
          <a:xfrm>
            <a:off x="0" y="6216650"/>
            <a:ext cx="914400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pPr>
            <a:r>
              <a:rPr lang="en-US" sz="1800" b="1">
                <a:cs typeface="Times New Roman" pitchFamily="18" charset="0"/>
              </a:rPr>
              <a:t>1 – Yamaguchi K.; 2, 3 – Chang S.H., Lee Y.-B.;</a:t>
            </a:r>
            <a:endParaRPr lang="ru-RU" sz="1800" b="1"/>
          </a:p>
          <a:p>
            <a:pPr algn="ctr">
              <a:lnSpc>
                <a:spcPct val="90000"/>
              </a:lnSpc>
            </a:pPr>
            <a:r>
              <a:rPr lang="en-US" sz="1800" b="1">
                <a:cs typeface="Times New Roman" pitchFamily="18" charset="0"/>
              </a:rPr>
              <a:t>4, 5 – Kottowski H.M.,</a:t>
            </a:r>
            <a:r>
              <a:rPr lang="ru-RU" sz="1800" b="1"/>
              <a:t> </a:t>
            </a:r>
            <a:r>
              <a:rPr lang="en-US" sz="1800" b="1">
                <a:cs typeface="Times New Roman" pitchFamily="18" charset="0"/>
              </a:rPr>
              <a:t>Savatteri C.; 6 – Kaiser A.</a:t>
            </a:r>
            <a:r>
              <a:rPr lang="ru-RU" sz="1800" b="1"/>
              <a:t> </a:t>
            </a:r>
            <a:endParaRPr lang="ru-RU" sz="1800"/>
          </a:p>
        </p:txBody>
      </p:sp>
      <p:sp>
        <p:nvSpPr>
          <p:cNvPr id="125962" name="Rectangle 10"/>
          <p:cNvSpPr>
            <a:spLocks noChangeArrowheads="1"/>
          </p:cNvSpPr>
          <p:nvPr/>
        </p:nvSpPr>
        <p:spPr bwMode="auto">
          <a:xfrm>
            <a:off x="1752600" y="1747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pic>
        <p:nvPicPr>
          <p:cNvPr id="125961" name="Picture 9"/>
          <p:cNvPicPr>
            <a:picLocks noChangeAspect="1" noChangeArrowheads="1"/>
          </p:cNvPicPr>
          <p:nvPr/>
        </p:nvPicPr>
        <p:blipFill>
          <a:blip r:embed="rId5">
            <a:extLst>
              <a:ext uri="{28A0092B-C50C-407E-A947-70E740481C1C}">
                <a14:useLocalDpi xmlns:a14="http://schemas.microsoft.com/office/drawing/2010/main" val="0"/>
              </a:ext>
            </a:extLst>
          </a:blip>
          <a:srcRect t="13194"/>
          <a:stretch>
            <a:fillRect/>
          </a:stretch>
        </p:blipFill>
        <p:spPr bwMode="auto">
          <a:xfrm>
            <a:off x="838200" y="2268538"/>
            <a:ext cx="7543800" cy="3905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5964" name="Object 12"/>
          <p:cNvGraphicFramePr>
            <a:graphicFrameLocks noChangeAspect="1"/>
          </p:cNvGraphicFramePr>
          <p:nvPr/>
        </p:nvGraphicFramePr>
        <p:xfrm>
          <a:off x="2076450" y="2733675"/>
          <a:ext cx="2017713" cy="728663"/>
        </p:xfrm>
        <a:graphic>
          <a:graphicData uri="http://schemas.openxmlformats.org/presentationml/2006/ole">
            <mc:AlternateContent xmlns:mc="http://schemas.openxmlformats.org/markup-compatibility/2006">
              <mc:Choice xmlns:v="urn:schemas-microsoft-com:vml" Requires="v">
                <p:oleObj spid="_x0000_s186369" name="Формула" r:id="rId6" imgW="1295280" imgH="469800" progId="Equation.3">
                  <p:embed/>
                </p:oleObj>
              </mc:Choice>
              <mc:Fallback>
                <p:oleObj name="Формула" r:id="rId6" imgW="1295280" imgH="469800" progId="Equation.3">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76450" y="2733675"/>
                        <a:ext cx="2017713" cy="728663"/>
                      </a:xfrm>
                      <a:prstGeom prst="rect">
                        <a:avLst/>
                      </a:prstGeom>
                      <a:solidFill>
                        <a:srgbClr val="CCFFFF"/>
                      </a:solidFill>
                    </p:spPr>
                  </p:pic>
                </p:oleObj>
              </mc:Fallback>
            </mc:AlternateContent>
          </a:graphicData>
        </a:graphic>
      </p:graphicFrame>
      <p:sp>
        <p:nvSpPr>
          <p:cNvPr id="125965" name="Freeform 13"/>
          <p:cNvSpPr>
            <a:spLocks/>
          </p:cNvSpPr>
          <p:nvPr/>
        </p:nvSpPr>
        <p:spPr bwMode="auto">
          <a:xfrm>
            <a:off x="3829050" y="3352800"/>
            <a:ext cx="1123950" cy="666750"/>
          </a:xfrm>
          <a:custGeom>
            <a:avLst/>
            <a:gdLst>
              <a:gd name="T0" fmla="*/ 0 w 708"/>
              <a:gd name="T1" fmla="*/ 0 h 420"/>
              <a:gd name="T2" fmla="*/ 708 w 708"/>
              <a:gd name="T3" fmla="*/ 420 h 420"/>
            </a:gdLst>
            <a:ahLst/>
            <a:cxnLst>
              <a:cxn ang="0">
                <a:pos x="T0" y="T1"/>
              </a:cxn>
              <a:cxn ang="0">
                <a:pos x="T2" y="T3"/>
              </a:cxn>
            </a:cxnLst>
            <a:rect l="0" t="0" r="r" b="b"/>
            <a:pathLst>
              <a:path w="708" h="420">
                <a:moveTo>
                  <a:pt x="0" y="0"/>
                </a:moveTo>
                <a:lnTo>
                  <a:pt x="708" y="420"/>
                </a:lnTo>
              </a:path>
            </a:pathLst>
          </a:custGeom>
          <a:noFill/>
          <a:ln w="1905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p>
        </p:txBody>
      </p:sp>
      <p:graphicFrame>
        <p:nvGraphicFramePr>
          <p:cNvPr id="125966" name="Object 14"/>
          <p:cNvGraphicFramePr>
            <a:graphicFrameLocks noChangeAspect="1"/>
          </p:cNvGraphicFramePr>
          <p:nvPr/>
        </p:nvGraphicFramePr>
        <p:xfrm>
          <a:off x="838200" y="1647825"/>
          <a:ext cx="1676400" cy="604838"/>
        </p:xfrm>
        <a:graphic>
          <a:graphicData uri="http://schemas.openxmlformats.org/presentationml/2006/ole">
            <mc:AlternateContent xmlns:mc="http://schemas.openxmlformats.org/markup-compatibility/2006">
              <mc:Choice xmlns:v="urn:schemas-microsoft-com:vml" Requires="v">
                <p:oleObj spid="_x0000_s186370" name="Формула" r:id="rId8" imgW="1295280" imgH="469800" progId="Equation.3">
                  <p:embed/>
                </p:oleObj>
              </mc:Choice>
              <mc:Fallback>
                <p:oleObj name="Формула" r:id="rId8" imgW="1295280" imgH="469800" progId="Equation.3">
                  <p:embed/>
                  <p:pic>
                    <p:nvPicPr>
                      <p:cNvPr id="0"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1647825"/>
                        <a:ext cx="1676400" cy="604838"/>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sp>
        <p:nvSpPr>
          <p:cNvPr id="186368" name="Text Box 0"/>
          <p:cNvSpPr txBox="1">
            <a:spLocks noChangeArrowheads="1"/>
          </p:cNvSpPr>
          <p:nvPr/>
        </p:nvSpPr>
        <p:spPr bwMode="auto">
          <a:xfrm>
            <a:off x="1547813" y="115888"/>
            <a:ext cx="73453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i="1">
                <a:solidFill>
                  <a:schemeClr val="accent2"/>
                </a:solidFill>
                <a:ea typeface="굴림" charset="-127"/>
                <a:cs typeface="Times New Roman" pitchFamily="18" charset="0"/>
              </a:rPr>
              <a:t>State Scientific Center of the Russian Federation –</a:t>
            </a:r>
          </a:p>
          <a:p>
            <a:pPr algn="ctr"/>
            <a:r>
              <a:rPr lang="en-US" altLang="ko-KR" sz="1800" b="1" i="1">
                <a:solidFill>
                  <a:schemeClr val="accent2"/>
                </a:solidFill>
                <a:ea typeface="굴림" charset="-127"/>
                <a:cs typeface="Times New Roman" pitchFamily="18" charset="0"/>
              </a:rPr>
              <a:t>Institute for Physics and Power Engineering named after A. I. Leypunsky</a:t>
            </a:r>
            <a:endParaRPr lang="ru-RU" sz="1800" b="1" i="1">
              <a:solidFill>
                <a:schemeClr val="accent2"/>
              </a:solidFill>
              <a:ea typeface="굴림" charset="-127"/>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81" name="Picture 5" descr="шерох"/>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209800"/>
            <a:ext cx="7620000" cy="3735388"/>
          </a:xfrm>
          <a:prstGeom prst="rect">
            <a:avLst/>
          </a:prstGeom>
          <a:noFill/>
          <a:extLst>
            <a:ext uri="{909E8E84-426E-40DD-AFC4-6F175D3DCCD1}">
              <a14:hiddenFill xmlns:a14="http://schemas.microsoft.com/office/drawing/2010/main">
                <a:solidFill>
                  <a:srgbClr val="FFFFFF"/>
                </a:solidFill>
              </a14:hiddenFill>
            </a:ext>
          </a:extLst>
        </p:spPr>
      </p:pic>
      <p:sp>
        <p:nvSpPr>
          <p:cNvPr id="126982" name="Text Box 6"/>
          <p:cNvSpPr txBox="1">
            <a:spLocks noChangeArrowheads="1"/>
          </p:cNvSpPr>
          <p:nvPr/>
        </p:nvSpPr>
        <p:spPr bwMode="auto">
          <a:xfrm>
            <a:off x="0" y="990600"/>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rgbClr val="CC0000"/>
                </a:solidFill>
                <a:cs typeface="Times New Roman" pitchFamily="18" charset="0"/>
              </a:rPr>
              <a:t>INFLUENCE</a:t>
            </a:r>
            <a:r>
              <a:rPr lang="ru-RU" b="1">
                <a:solidFill>
                  <a:srgbClr val="CC0000"/>
                </a:solidFill>
                <a:cs typeface="Times New Roman" pitchFamily="18" charset="0"/>
              </a:rPr>
              <a:t> OF </a:t>
            </a:r>
            <a:r>
              <a:rPr lang="en-US" b="1">
                <a:solidFill>
                  <a:srgbClr val="CC0000"/>
                </a:solidFill>
                <a:cs typeface="Times New Roman" pitchFamily="18" charset="0"/>
              </a:rPr>
              <a:t>A </a:t>
            </a:r>
            <a:r>
              <a:rPr lang="ru-RU" b="1">
                <a:solidFill>
                  <a:srgbClr val="CC0000"/>
                </a:solidFill>
                <a:cs typeface="Times New Roman" pitchFamily="18" charset="0"/>
              </a:rPr>
              <a:t>SURFACE ROUGHNESS OF </a:t>
            </a:r>
            <a:r>
              <a:rPr lang="en-US" b="1">
                <a:solidFill>
                  <a:srgbClr val="CC0000"/>
                </a:solidFill>
                <a:cs typeface="Times New Roman" pitchFamily="18" charset="0"/>
              </a:rPr>
              <a:t>PIN</a:t>
            </a:r>
            <a:r>
              <a:rPr lang="ru-RU" b="1">
                <a:solidFill>
                  <a:srgbClr val="CC0000"/>
                </a:solidFill>
                <a:cs typeface="Times New Roman" pitchFamily="18" charset="0"/>
              </a:rPr>
              <a:t> SIMULATORS </a:t>
            </a:r>
            <a:r>
              <a:rPr lang="en-US" b="1">
                <a:solidFill>
                  <a:srgbClr val="CC0000"/>
                </a:solidFill>
                <a:cs typeface="Times New Roman" pitchFamily="18" charset="0"/>
              </a:rPr>
              <a:t>ON THEIR TEMPERATURE REGIME</a:t>
            </a:r>
            <a:endParaRPr lang="ru-RU" b="1">
              <a:solidFill>
                <a:srgbClr val="CC0000"/>
              </a:solidFill>
              <a:cs typeface="Times New Roman" pitchFamily="18" charset="0"/>
            </a:endParaRPr>
          </a:p>
        </p:txBody>
      </p:sp>
      <p:sp>
        <p:nvSpPr>
          <p:cNvPr id="126983" name="Text Box 7"/>
          <p:cNvSpPr txBox="1">
            <a:spLocks noChangeArrowheads="1"/>
          </p:cNvSpPr>
          <p:nvPr/>
        </p:nvSpPr>
        <p:spPr bwMode="auto">
          <a:xfrm>
            <a:off x="685800" y="1828800"/>
            <a:ext cx="2057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ym typeface="Symbol" pitchFamily="18" charset="2"/>
              </a:rPr>
              <a:t>T</a:t>
            </a:r>
            <a:r>
              <a:rPr lang="ru-RU" sz="2000" b="1">
                <a:cs typeface="Times New Roman" pitchFamily="18" charset="0"/>
              </a:rPr>
              <a:t>,</a:t>
            </a:r>
            <a:r>
              <a:rPr lang="en-US" sz="2000" b="1">
                <a:cs typeface="Times New Roman" pitchFamily="18" charset="0"/>
              </a:rPr>
              <a:t> </a:t>
            </a:r>
            <a:r>
              <a:rPr lang="ru-RU" sz="1800" b="1">
                <a:cs typeface="Times New Roman" pitchFamily="18" charset="0"/>
                <a:sym typeface="Symbol" pitchFamily="18" charset="2"/>
              </a:rPr>
              <a:t></a:t>
            </a:r>
            <a:r>
              <a:rPr lang="en-US" sz="2000" b="1">
                <a:cs typeface="Times New Roman" pitchFamily="18" charset="0"/>
                <a:sym typeface="Symbol" pitchFamily="18" charset="2"/>
              </a:rPr>
              <a:t>C</a:t>
            </a:r>
            <a:r>
              <a:rPr lang="ru-RU" sz="2000"/>
              <a:t> </a:t>
            </a:r>
          </a:p>
        </p:txBody>
      </p:sp>
      <p:sp>
        <p:nvSpPr>
          <p:cNvPr id="126984" name="Text Box 8"/>
          <p:cNvSpPr txBox="1">
            <a:spLocks noChangeArrowheads="1"/>
          </p:cNvSpPr>
          <p:nvPr/>
        </p:nvSpPr>
        <p:spPr bwMode="auto">
          <a:xfrm>
            <a:off x="7010400" y="5867400"/>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ym typeface="Symbol" pitchFamily="18" charset="2"/>
              </a:rPr>
              <a:t>Time</a:t>
            </a:r>
            <a:r>
              <a:rPr lang="ru-RU" sz="2000" b="1">
                <a:cs typeface="Times New Roman" pitchFamily="18" charset="0"/>
              </a:rPr>
              <a:t>,</a:t>
            </a:r>
            <a:r>
              <a:rPr lang="en-US" sz="2000" b="1">
                <a:cs typeface="Times New Roman" pitchFamily="18" charset="0"/>
              </a:rPr>
              <a:t> sec</a:t>
            </a:r>
            <a:endParaRPr lang="ru-RU" sz="2000"/>
          </a:p>
        </p:txBody>
      </p:sp>
      <p:sp>
        <p:nvSpPr>
          <p:cNvPr id="126985" name="Text Box 9"/>
          <p:cNvSpPr txBox="1">
            <a:spLocks noChangeArrowheads="1"/>
          </p:cNvSpPr>
          <p:nvPr/>
        </p:nvSpPr>
        <p:spPr bwMode="auto">
          <a:xfrm>
            <a:off x="609600" y="6019800"/>
            <a:ext cx="5791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solidFill>
                  <a:srgbClr val="000000"/>
                </a:solidFill>
                <a:cs typeface="Times New Roman" pitchFamily="18" charset="0"/>
              </a:rPr>
              <a:t>R</a:t>
            </a:r>
            <a:r>
              <a:rPr lang="ru-RU" sz="1800" b="1">
                <a:solidFill>
                  <a:srgbClr val="000000"/>
                </a:solidFill>
                <a:cs typeface="Times New Roman" pitchFamily="18" charset="0"/>
              </a:rPr>
              <a:t>oughness</a:t>
            </a:r>
            <a:r>
              <a:rPr lang="ru-RU" sz="1800" b="1"/>
              <a:t> </a:t>
            </a:r>
            <a:r>
              <a:rPr lang="en-US" sz="1800" b="1"/>
              <a:t>simulator</a:t>
            </a:r>
            <a:r>
              <a:rPr lang="ru-RU" sz="1800" b="1"/>
              <a:t> №1 </a:t>
            </a:r>
            <a:r>
              <a:rPr lang="ru-RU" sz="1800" b="1">
                <a:sym typeface="Symbol" pitchFamily="18" charset="2"/>
              </a:rPr>
              <a:t> </a:t>
            </a:r>
            <a:r>
              <a:rPr lang="en-US" sz="1800" b="1">
                <a:sym typeface="Symbol" pitchFamily="18" charset="2"/>
              </a:rPr>
              <a:t>thermocouple</a:t>
            </a:r>
            <a:r>
              <a:rPr lang="ru-RU" sz="1800" b="1">
                <a:sym typeface="Symbol" pitchFamily="18" charset="2"/>
              </a:rPr>
              <a:t> Т402</a:t>
            </a:r>
          </a:p>
          <a:p>
            <a:r>
              <a:rPr lang="en-US" sz="1800" b="1">
                <a:solidFill>
                  <a:srgbClr val="000000"/>
                </a:solidFill>
                <a:cs typeface="Times New Roman" pitchFamily="18" charset="0"/>
              </a:rPr>
              <a:t>R</a:t>
            </a:r>
            <a:r>
              <a:rPr lang="ru-RU" sz="1800" b="1">
                <a:solidFill>
                  <a:srgbClr val="000000"/>
                </a:solidFill>
                <a:cs typeface="Times New Roman" pitchFamily="18" charset="0"/>
              </a:rPr>
              <a:t>oughness</a:t>
            </a:r>
            <a:r>
              <a:rPr lang="ru-RU" sz="1800" b="1"/>
              <a:t> </a:t>
            </a:r>
            <a:r>
              <a:rPr lang="en-US" sz="1800" b="1"/>
              <a:t>simulator</a:t>
            </a:r>
            <a:r>
              <a:rPr lang="ru-RU" sz="1800" b="1"/>
              <a:t> №3 </a:t>
            </a:r>
            <a:r>
              <a:rPr lang="ru-RU" sz="1800" b="1">
                <a:sym typeface="Symbol" pitchFamily="18" charset="2"/>
              </a:rPr>
              <a:t> </a:t>
            </a:r>
            <a:r>
              <a:rPr lang="en-US" sz="1800" b="1">
                <a:sym typeface="Symbol" pitchFamily="18" charset="2"/>
              </a:rPr>
              <a:t>thermocouple</a:t>
            </a:r>
            <a:r>
              <a:rPr lang="ru-RU" sz="1800" b="1">
                <a:sym typeface="Symbol" pitchFamily="18" charset="2"/>
              </a:rPr>
              <a:t> Т411</a:t>
            </a:r>
          </a:p>
        </p:txBody>
      </p:sp>
      <p:sp>
        <p:nvSpPr>
          <p:cNvPr id="126987" name="Line 11"/>
          <p:cNvSpPr>
            <a:spLocks noChangeShapeType="1"/>
          </p:cNvSpPr>
          <p:nvPr/>
        </p:nvSpPr>
        <p:spPr bwMode="auto">
          <a:xfrm>
            <a:off x="0" y="990600"/>
            <a:ext cx="91440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pic>
        <p:nvPicPr>
          <p:cNvPr id="126988"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228600"/>
            <a:ext cx="1081088"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392" name="Text Box 0"/>
          <p:cNvSpPr txBox="1">
            <a:spLocks noChangeArrowheads="1"/>
          </p:cNvSpPr>
          <p:nvPr/>
        </p:nvSpPr>
        <p:spPr bwMode="auto">
          <a:xfrm>
            <a:off x="1547813" y="115888"/>
            <a:ext cx="73453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i="1">
                <a:solidFill>
                  <a:schemeClr val="accent2"/>
                </a:solidFill>
                <a:ea typeface="굴림" charset="-127"/>
                <a:cs typeface="Times New Roman" pitchFamily="18" charset="0"/>
              </a:rPr>
              <a:t>State Scientific Center of the Russian Federation –</a:t>
            </a:r>
          </a:p>
          <a:p>
            <a:pPr algn="ctr"/>
            <a:r>
              <a:rPr lang="en-US" altLang="ko-KR" sz="1800" b="1" i="1">
                <a:solidFill>
                  <a:schemeClr val="accent2"/>
                </a:solidFill>
                <a:ea typeface="굴림" charset="-127"/>
                <a:cs typeface="Times New Roman" pitchFamily="18" charset="0"/>
              </a:rPr>
              <a:t>Institute for Physics and Power Engineering named after A. I. Leypunsky</a:t>
            </a:r>
            <a:endParaRPr lang="ru-RU" sz="1800" b="1" i="1">
              <a:solidFill>
                <a:schemeClr val="accent2"/>
              </a:solidFill>
              <a:ea typeface="굴림" charset="-127"/>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8600"/>
            <a:ext cx="1081088"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7" name="Line 3"/>
          <p:cNvSpPr>
            <a:spLocks noChangeShapeType="1"/>
          </p:cNvSpPr>
          <p:nvPr/>
        </p:nvSpPr>
        <p:spPr bwMode="auto">
          <a:xfrm>
            <a:off x="0" y="990600"/>
            <a:ext cx="91440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98310" name="Text Box 6"/>
          <p:cNvSpPr txBox="1">
            <a:spLocks noChangeArrowheads="1"/>
          </p:cNvSpPr>
          <p:nvPr/>
        </p:nvSpPr>
        <p:spPr bwMode="auto">
          <a:xfrm>
            <a:off x="228600" y="1981200"/>
            <a:ext cx="8915400" cy="457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defRPr sz="2400">
                <a:solidFill>
                  <a:schemeClr val="tx1"/>
                </a:solidFill>
                <a:latin typeface="Times New Roman" pitchFamily="18" charset="0"/>
              </a:defRPr>
            </a:lvl1pPr>
            <a:lvl2pPr marL="47625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spcBef>
                <a:spcPct val="30000"/>
              </a:spcBef>
              <a:buClr>
                <a:srgbClr val="000099"/>
              </a:buClr>
              <a:buFont typeface="Wingdings" pitchFamily="2" charset="2"/>
              <a:buChar char="Ø"/>
            </a:pPr>
            <a:r>
              <a:rPr lang="en-US" b="1">
                <a:cs typeface="Times New Roman" pitchFamily="18" charset="0"/>
              </a:rPr>
              <a:t>The experimental facility for studying the liquid-metal boiling in a system of parallel assemblies is mounted in the sodium-potassium loop of the AR-1 installation in SSC RF-IPPE </a:t>
            </a:r>
          </a:p>
          <a:p>
            <a:pPr>
              <a:spcBef>
                <a:spcPct val="30000"/>
              </a:spcBef>
              <a:buClr>
                <a:srgbClr val="000099"/>
              </a:buClr>
              <a:buFont typeface="Wingdings" pitchFamily="2" charset="2"/>
              <a:buChar char="Ø"/>
            </a:pPr>
            <a:r>
              <a:rPr lang="en-US" b="1">
                <a:cs typeface="Times New Roman" pitchFamily="18" charset="0"/>
              </a:rPr>
              <a:t>The facility consists of two natural circulation loops; each containing an electrically heated pin-bundle simulator</a:t>
            </a:r>
          </a:p>
          <a:p>
            <a:pPr>
              <a:spcBef>
                <a:spcPct val="30000"/>
              </a:spcBef>
              <a:buClr>
                <a:srgbClr val="000099"/>
              </a:buClr>
              <a:buFont typeface="Wingdings" pitchFamily="2" charset="2"/>
              <a:buChar char="Ø"/>
            </a:pPr>
            <a:r>
              <a:rPr lang="en-US" b="1">
                <a:cs typeface="Times New Roman" pitchFamily="18" charset="0"/>
              </a:rPr>
              <a:t>Two assemblies with seven fuel elements are integrated in every circulation circuit</a:t>
            </a:r>
          </a:p>
          <a:p>
            <a:pPr>
              <a:spcBef>
                <a:spcPct val="30000"/>
              </a:spcBef>
              <a:buClr>
                <a:srgbClr val="000099"/>
              </a:buClr>
              <a:buFont typeface="Wingdings" pitchFamily="2" charset="2"/>
              <a:buChar char="Ø"/>
            </a:pPr>
            <a:r>
              <a:rPr lang="en-US" b="1">
                <a:cs typeface="Times New Roman" pitchFamily="18" charset="0"/>
              </a:rPr>
              <a:t>The tanks located above the assemblies are also connected to each other</a:t>
            </a:r>
          </a:p>
          <a:p>
            <a:pPr>
              <a:spcBef>
                <a:spcPct val="30000"/>
              </a:spcBef>
              <a:buClr>
                <a:srgbClr val="000099"/>
              </a:buClr>
              <a:buFont typeface="Wingdings" pitchFamily="2" charset="2"/>
              <a:buChar char="Ø"/>
            </a:pPr>
            <a:r>
              <a:rPr lang="en-US" b="1">
                <a:cs typeface="Times New Roman" pitchFamily="18" charset="0"/>
              </a:rPr>
              <a:t>Each the assembly (loop) can operate independently through own circulation circuit</a:t>
            </a:r>
            <a:r>
              <a:rPr lang="ru-RU" sz="2600" b="1">
                <a:ea typeface="MS Mincho" pitchFamily="49" charset="-128"/>
              </a:rPr>
              <a:t> </a:t>
            </a:r>
            <a:endParaRPr lang="en-US" sz="2600" b="1">
              <a:ea typeface="MS Mincho" pitchFamily="49" charset="-128"/>
            </a:endParaRPr>
          </a:p>
        </p:txBody>
      </p:sp>
      <p:sp>
        <p:nvSpPr>
          <p:cNvPr id="98311" name="Text Box 7"/>
          <p:cNvSpPr txBox="1">
            <a:spLocks noChangeArrowheads="1"/>
          </p:cNvSpPr>
          <p:nvPr/>
        </p:nvSpPr>
        <p:spPr bwMode="auto">
          <a:xfrm>
            <a:off x="0" y="1066800"/>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b="1">
                <a:solidFill>
                  <a:srgbClr val="CC0000"/>
                </a:solidFill>
              </a:rPr>
              <a:t>EXPERIMENTAL </a:t>
            </a:r>
            <a:r>
              <a:rPr lang="en-US" b="1">
                <a:solidFill>
                  <a:srgbClr val="CC0000"/>
                </a:solidFill>
              </a:rPr>
              <a:t>INVESTIGATIONS OF </a:t>
            </a:r>
            <a:r>
              <a:rPr lang="en-US" b="1">
                <a:solidFill>
                  <a:srgbClr val="CC0000"/>
                </a:solidFill>
                <a:cs typeface="Times New Roman" pitchFamily="18" charset="0"/>
              </a:rPr>
              <a:t>LIQUID</a:t>
            </a:r>
            <a:r>
              <a:rPr lang="ru-RU" b="1">
                <a:solidFill>
                  <a:srgbClr val="CC0000"/>
                </a:solidFill>
              </a:rPr>
              <a:t> </a:t>
            </a:r>
            <a:r>
              <a:rPr lang="en-US" b="1">
                <a:solidFill>
                  <a:srgbClr val="CC0000"/>
                </a:solidFill>
                <a:cs typeface="Times New Roman" pitchFamily="18" charset="0"/>
              </a:rPr>
              <a:t>METAL BOILING IN A SYSTEM OF PARALLEL CHANNELS</a:t>
            </a:r>
            <a:endParaRPr lang="ru-RU" b="1">
              <a:solidFill>
                <a:srgbClr val="CC0000"/>
              </a:solidFill>
            </a:endParaRPr>
          </a:p>
        </p:txBody>
      </p:sp>
      <p:sp>
        <p:nvSpPr>
          <p:cNvPr id="188416" name="Text Box 0"/>
          <p:cNvSpPr txBox="1">
            <a:spLocks noChangeArrowheads="1"/>
          </p:cNvSpPr>
          <p:nvPr/>
        </p:nvSpPr>
        <p:spPr bwMode="auto">
          <a:xfrm>
            <a:off x="1547813" y="115888"/>
            <a:ext cx="73453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i="1">
                <a:solidFill>
                  <a:schemeClr val="accent2"/>
                </a:solidFill>
                <a:ea typeface="굴림" charset="-127"/>
                <a:cs typeface="Times New Roman" pitchFamily="18" charset="0"/>
              </a:rPr>
              <a:t>State Scientific Center of the Russian Federation –</a:t>
            </a:r>
          </a:p>
          <a:p>
            <a:pPr algn="ctr"/>
            <a:r>
              <a:rPr lang="en-US" altLang="ko-KR" sz="1800" b="1" i="1">
                <a:solidFill>
                  <a:schemeClr val="accent2"/>
                </a:solidFill>
                <a:ea typeface="굴림" charset="-127"/>
                <a:cs typeface="Times New Roman" pitchFamily="18" charset="0"/>
              </a:rPr>
              <a:t>Institute for Physics and Power Engineering named after A. I. Leypunsky</a:t>
            </a:r>
            <a:endParaRPr lang="ru-RU" sz="1800" b="1" i="1">
              <a:solidFill>
                <a:schemeClr val="accent2"/>
              </a:solidFill>
              <a:ea typeface="굴림" charset="-127"/>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Line 3"/>
          <p:cNvSpPr>
            <a:spLocks noChangeShapeType="1"/>
          </p:cNvSpPr>
          <p:nvPr/>
        </p:nvSpPr>
        <p:spPr bwMode="auto">
          <a:xfrm>
            <a:off x="0" y="914400"/>
            <a:ext cx="91440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pic>
        <p:nvPicPr>
          <p:cNvPr id="14341"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76400"/>
            <a:ext cx="3810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7"/>
          <p:cNvSpPr>
            <a:spLocks noChangeArrowheads="1"/>
          </p:cNvSpPr>
          <p:nvPr/>
        </p:nvSpPr>
        <p:spPr bwMode="auto">
          <a:xfrm>
            <a:off x="3324225" y="2257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pic>
        <p:nvPicPr>
          <p:cNvPr id="14346"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228600"/>
            <a:ext cx="1081088"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7" name="Text Box 11"/>
          <p:cNvSpPr txBox="1">
            <a:spLocks noChangeArrowheads="1"/>
          </p:cNvSpPr>
          <p:nvPr/>
        </p:nvSpPr>
        <p:spPr bwMode="auto">
          <a:xfrm>
            <a:off x="0" y="9906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b="1">
                <a:solidFill>
                  <a:srgbClr val="CC0000"/>
                </a:solidFill>
                <a:cs typeface="Times New Roman" pitchFamily="18" charset="0"/>
              </a:rPr>
              <a:t>PART OF TEST FACILITY FOR EXPERIMENTS ON LIQUID METAL BOILING IN A SYSTEM OF PARALLEL ASSEMBLIES</a:t>
            </a:r>
            <a:endParaRPr lang="ru-RU" sz="2000">
              <a:solidFill>
                <a:srgbClr val="CC0000"/>
              </a:solidFill>
            </a:endParaRPr>
          </a:p>
        </p:txBody>
      </p:sp>
      <p:sp>
        <p:nvSpPr>
          <p:cNvPr id="14348" name="Text Box 12"/>
          <p:cNvSpPr txBox="1">
            <a:spLocks noChangeArrowheads="1"/>
          </p:cNvSpPr>
          <p:nvPr/>
        </p:nvSpPr>
        <p:spPr bwMode="auto">
          <a:xfrm>
            <a:off x="4343400" y="4495800"/>
            <a:ext cx="434340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7338" indent="-287338">
              <a:defRPr sz="2400">
                <a:solidFill>
                  <a:schemeClr val="tx1"/>
                </a:solidFill>
                <a:latin typeface="Times New Roman" pitchFamily="18" charset="0"/>
              </a:defRPr>
            </a:lvl1pPr>
            <a:lvl2pPr marL="477838">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spcBef>
                <a:spcPct val="50000"/>
              </a:spcBef>
              <a:buClr>
                <a:srgbClr val="000099"/>
              </a:buClr>
              <a:buFont typeface="Wingdings" pitchFamily="2" charset="2"/>
              <a:buChar char="Ø"/>
            </a:pPr>
            <a:r>
              <a:rPr lang="en-US" sz="2600" b="1">
                <a:cs typeface="Times New Roman" pitchFamily="18" charset="0"/>
              </a:rPr>
              <a:t>The geometry of the pin-assembly model simulated typical assemblies of the BN-600 and BN-800 fast reactors</a:t>
            </a:r>
            <a:endParaRPr lang="ru-RU" sz="2600"/>
          </a:p>
        </p:txBody>
      </p:sp>
      <p:sp>
        <p:nvSpPr>
          <p:cNvPr id="189440" name="Text Box 0"/>
          <p:cNvSpPr txBox="1">
            <a:spLocks noChangeArrowheads="1"/>
          </p:cNvSpPr>
          <p:nvPr/>
        </p:nvSpPr>
        <p:spPr bwMode="auto">
          <a:xfrm>
            <a:off x="1547813" y="115888"/>
            <a:ext cx="73453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i="1">
                <a:solidFill>
                  <a:schemeClr val="accent2"/>
                </a:solidFill>
                <a:ea typeface="굴림" charset="-127"/>
                <a:cs typeface="Times New Roman" pitchFamily="18" charset="0"/>
              </a:rPr>
              <a:t>State Scientific Center of the Russian Federation –</a:t>
            </a:r>
          </a:p>
          <a:p>
            <a:pPr algn="ctr"/>
            <a:r>
              <a:rPr lang="en-US" altLang="ko-KR" sz="1800" b="1" i="1">
                <a:solidFill>
                  <a:schemeClr val="accent2"/>
                </a:solidFill>
                <a:ea typeface="굴림" charset="-127"/>
                <a:cs typeface="Times New Roman" pitchFamily="18" charset="0"/>
              </a:rPr>
              <a:t>Institute for Physics and Power Engineering named after A. I. Leypunsky</a:t>
            </a:r>
            <a:endParaRPr lang="ru-RU" sz="1800" b="1" i="1">
              <a:solidFill>
                <a:schemeClr val="accent2"/>
              </a:solidFill>
              <a:ea typeface="굴림" charset="-127"/>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8600"/>
            <a:ext cx="1081088"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4" name="Line 6"/>
          <p:cNvSpPr>
            <a:spLocks noChangeShapeType="1"/>
          </p:cNvSpPr>
          <p:nvPr/>
        </p:nvSpPr>
        <p:spPr bwMode="auto">
          <a:xfrm>
            <a:off x="0" y="990600"/>
            <a:ext cx="91440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94216" name="Text Box 8"/>
          <p:cNvSpPr txBox="1">
            <a:spLocks noChangeArrowheads="1"/>
          </p:cNvSpPr>
          <p:nvPr/>
        </p:nvSpPr>
        <p:spPr bwMode="auto">
          <a:xfrm>
            <a:off x="228600" y="1676400"/>
            <a:ext cx="8686800" cy="472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spcBef>
                <a:spcPct val="50000"/>
              </a:spcBef>
              <a:buClr>
                <a:srgbClr val="000099"/>
              </a:buClr>
              <a:buFont typeface="Wingdings" pitchFamily="2" charset="2"/>
              <a:buChar char="Ø"/>
            </a:pPr>
            <a:r>
              <a:rPr lang="en-US" sz="3200" b="1">
                <a:cs typeface="Times New Roman" pitchFamily="18" charset="0"/>
              </a:rPr>
              <a:t>An analysis of the safety of fast rectors under conditions of severe accident with actuating the emergency protection and switching-off the circulation pumps has shown that, among others, we should solve the problem of fuel assemblies cooling under the regimes of sodium boiling</a:t>
            </a:r>
          </a:p>
          <a:p>
            <a:pPr>
              <a:spcBef>
                <a:spcPct val="50000"/>
              </a:spcBef>
              <a:buClr>
                <a:srgbClr val="000099"/>
              </a:buClr>
              <a:buFont typeface="Wingdings" pitchFamily="2" charset="2"/>
              <a:buChar char="Ø"/>
            </a:pPr>
            <a:r>
              <a:rPr lang="en-US" sz="3200" b="1">
                <a:cs typeface="Times New Roman" pitchFamily="18" charset="0"/>
              </a:rPr>
              <a:t>In this case, the core is heated at very low flow rates of the coolant circulation in a circuit </a:t>
            </a:r>
            <a:endParaRPr lang="ru-RU" sz="3200" b="1">
              <a:cs typeface="Times New Roman" pitchFamily="18" charset="0"/>
            </a:endParaRPr>
          </a:p>
        </p:txBody>
      </p:sp>
      <p:sp>
        <p:nvSpPr>
          <p:cNvPr id="94217" name="Text Box 9"/>
          <p:cNvSpPr txBox="1">
            <a:spLocks noChangeArrowheads="1"/>
          </p:cNvSpPr>
          <p:nvPr/>
        </p:nvSpPr>
        <p:spPr bwMode="auto">
          <a:xfrm>
            <a:off x="0" y="1066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CC0000"/>
                </a:solidFill>
              </a:rPr>
              <a:t>DESCRIPTION</a:t>
            </a:r>
            <a:r>
              <a:rPr lang="ru-RU" sz="2800" b="1">
                <a:solidFill>
                  <a:srgbClr val="CC0000"/>
                </a:solidFill>
              </a:rPr>
              <a:t> OF A </a:t>
            </a:r>
            <a:r>
              <a:rPr lang="en-US" sz="2800" b="1">
                <a:solidFill>
                  <a:srgbClr val="CC0000"/>
                </a:solidFill>
              </a:rPr>
              <a:t> </a:t>
            </a:r>
            <a:r>
              <a:rPr lang="ru-RU" sz="2800" b="1">
                <a:solidFill>
                  <a:srgbClr val="CC0000"/>
                </a:solidFill>
              </a:rPr>
              <a:t>PROBLEM</a:t>
            </a:r>
          </a:p>
        </p:txBody>
      </p:sp>
      <p:sp>
        <p:nvSpPr>
          <p:cNvPr id="172032" name="Text Box 1024"/>
          <p:cNvSpPr txBox="1">
            <a:spLocks noChangeArrowheads="1"/>
          </p:cNvSpPr>
          <p:nvPr/>
        </p:nvSpPr>
        <p:spPr bwMode="auto">
          <a:xfrm>
            <a:off x="1547813" y="115888"/>
            <a:ext cx="73453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i="1">
                <a:solidFill>
                  <a:schemeClr val="accent2"/>
                </a:solidFill>
                <a:ea typeface="굴림" charset="-127"/>
                <a:cs typeface="Times New Roman" pitchFamily="18" charset="0"/>
              </a:rPr>
              <a:t>State Scientific Center of the Russian Federation –</a:t>
            </a:r>
          </a:p>
          <a:p>
            <a:pPr algn="ctr"/>
            <a:r>
              <a:rPr lang="en-US" altLang="ko-KR" sz="1800" b="1" i="1">
                <a:solidFill>
                  <a:schemeClr val="accent2"/>
                </a:solidFill>
                <a:ea typeface="굴림" charset="-127"/>
                <a:cs typeface="Times New Roman" pitchFamily="18" charset="0"/>
              </a:rPr>
              <a:t>Institute for Physics and Power Engineering named after A. I. Leypunsky</a:t>
            </a:r>
            <a:endParaRPr lang="ru-RU" sz="1800" b="1" i="1">
              <a:solidFill>
                <a:schemeClr val="accent2"/>
              </a:solidFill>
              <a:ea typeface="굴림" charset="-127"/>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Line 3"/>
          <p:cNvSpPr>
            <a:spLocks noChangeShapeType="1"/>
          </p:cNvSpPr>
          <p:nvPr/>
        </p:nvSpPr>
        <p:spPr bwMode="auto">
          <a:xfrm>
            <a:off x="0" y="914400"/>
            <a:ext cx="91440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17413" name="Text Box 5"/>
          <p:cNvSpPr txBox="1">
            <a:spLocks noChangeArrowheads="1"/>
          </p:cNvSpPr>
          <p:nvPr/>
        </p:nvSpPr>
        <p:spPr bwMode="auto">
          <a:xfrm>
            <a:off x="1333500" y="990600"/>
            <a:ext cx="6477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CC0000"/>
                </a:solidFill>
                <a:cs typeface="Times New Roman" pitchFamily="18" charset="0"/>
              </a:rPr>
              <a:t>SYSTEM </a:t>
            </a:r>
            <a:r>
              <a:rPr lang="en-US" sz="3200" b="1">
                <a:solidFill>
                  <a:srgbClr val="CC0000"/>
                </a:solidFill>
                <a:ea typeface="MS Mincho" pitchFamily="49" charset="-128"/>
              </a:rPr>
              <a:t>OF</a:t>
            </a:r>
            <a:r>
              <a:rPr lang="en-US" sz="3200" b="1">
                <a:solidFill>
                  <a:srgbClr val="CC0000"/>
                </a:solidFill>
              </a:rPr>
              <a:t> </a:t>
            </a:r>
            <a:r>
              <a:rPr lang="en-US" sz="3200" b="1">
                <a:solidFill>
                  <a:srgbClr val="CC0000"/>
                </a:solidFill>
                <a:cs typeface="Times New Roman" pitchFamily="18" charset="0"/>
              </a:rPr>
              <a:t>MEASUREMENT </a:t>
            </a:r>
            <a:endParaRPr lang="ru-RU" sz="3200" b="1">
              <a:solidFill>
                <a:srgbClr val="CC0000"/>
              </a:solidFill>
              <a:cs typeface="Times New Roman" pitchFamily="18" charset="0"/>
            </a:endParaRPr>
          </a:p>
        </p:txBody>
      </p:sp>
      <p:sp>
        <p:nvSpPr>
          <p:cNvPr id="17415" name="Text Box 7"/>
          <p:cNvSpPr txBox="1">
            <a:spLocks noChangeArrowheads="1"/>
          </p:cNvSpPr>
          <p:nvPr/>
        </p:nvSpPr>
        <p:spPr bwMode="auto">
          <a:xfrm>
            <a:off x="381000" y="1524000"/>
            <a:ext cx="8458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cs typeface="Times New Roman" pitchFamily="18" charset="0"/>
              </a:rPr>
              <a:t>The measurement system enabled us to monitor the following parameters </a:t>
            </a:r>
            <a:endParaRPr lang="ru-RU" b="1">
              <a:cs typeface="Times New Roman" pitchFamily="18" charset="0"/>
            </a:endParaRPr>
          </a:p>
        </p:txBody>
      </p:sp>
      <p:sp>
        <p:nvSpPr>
          <p:cNvPr id="17417" name="Text Box 9"/>
          <p:cNvSpPr txBox="1">
            <a:spLocks noChangeArrowheads="1"/>
          </p:cNvSpPr>
          <p:nvPr/>
        </p:nvSpPr>
        <p:spPr bwMode="auto">
          <a:xfrm>
            <a:off x="381000" y="2362200"/>
            <a:ext cx="8763000" cy="431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a:defRPr sz="2400">
                <a:solidFill>
                  <a:schemeClr val="tx1"/>
                </a:solidFill>
                <a:latin typeface="Times New Roman" pitchFamily="18" charset="0"/>
              </a:defRPr>
            </a:lvl1pPr>
            <a:lvl2pPr marL="67627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spcBef>
                <a:spcPct val="25000"/>
              </a:spcBef>
              <a:buClr>
                <a:srgbClr val="000099"/>
              </a:buClr>
              <a:buFont typeface="Wingdings" pitchFamily="2" charset="2"/>
              <a:buChar char="Ø"/>
            </a:pPr>
            <a:r>
              <a:rPr lang="en-US" altLang="ja-JP" sz="2200" b="1">
                <a:ea typeface="ＭＳ Ｐゴシック" charset="-128"/>
              </a:rPr>
              <a:t>the electric power supplied to the pin-simulators and auxiliary electric heaters of the installation</a:t>
            </a:r>
            <a:r>
              <a:rPr lang="ru-RU" altLang="ja-JP" sz="2200" b="1">
                <a:ea typeface="MS Mincho" pitchFamily="49" charset="-128"/>
              </a:rPr>
              <a:t> </a:t>
            </a:r>
            <a:endParaRPr lang="ru-RU" altLang="ja-JP" sz="2200" b="1"/>
          </a:p>
          <a:p>
            <a:pPr>
              <a:spcBef>
                <a:spcPct val="25000"/>
              </a:spcBef>
              <a:buClr>
                <a:srgbClr val="000099"/>
              </a:buClr>
              <a:buFont typeface="Wingdings" pitchFamily="2" charset="2"/>
              <a:buChar char="Ø"/>
            </a:pPr>
            <a:r>
              <a:rPr lang="en-US" altLang="ja-JP" sz="2200" b="1">
                <a:ea typeface="ＭＳ Ｐゴシック" charset="-128"/>
              </a:rPr>
              <a:t>the coolant flowrate</a:t>
            </a:r>
            <a:r>
              <a:rPr lang="ru-RU" altLang="ja-JP" sz="2200" b="1">
                <a:ea typeface="MS Mincho" pitchFamily="49" charset="-128"/>
              </a:rPr>
              <a:t> </a:t>
            </a:r>
            <a:endParaRPr lang="ru-RU" altLang="ja-JP" sz="2200" b="1"/>
          </a:p>
          <a:p>
            <a:pPr>
              <a:spcBef>
                <a:spcPct val="25000"/>
              </a:spcBef>
              <a:buClr>
                <a:srgbClr val="000099"/>
              </a:buClr>
              <a:buFont typeface="Wingdings" pitchFamily="2" charset="2"/>
              <a:buChar char="Ø"/>
            </a:pPr>
            <a:r>
              <a:rPr lang="en-US" altLang="ja-JP" sz="2200" b="1">
                <a:ea typeface="ＭＳ Ｐゴシック" charset="-128"/>
              </a:rPr>
              <a:t>the static pressure and the pressure oscillations in the boiling zone</a:t>
            </a:r>
          </a:p>
          <a:p>
            <a:pPr>
              <a:spcBef>
                <a:spcPct val="25000"/>
              </a:spcBef>
              <a:buClr>
                <a:srgbClr val="000099"/>
              </a:buClr>
              <a:buFont typeface="Wingdings" pitchFamily="2" charset="2"/>
              <a:buChar char="Ø"/>
            </a:pPr>
            <a:r>
              <a:rPr lang="en-US" altLang="ja-JP" sz="2200" b="1">
                <a:ea typeface="ＭＳ Ｐゴシック" charset="-128"/>
              </a:rPr>
              <a:t>the pressure drop at the pin assembly models over the heating section</a:t>
            </a:r>
            <a:r>
              <a:rPr lang="ru-RU" altLang="ja-JP" sz="2200" b="1">
                <a:cs typeface="Times New Roman" pitchFamily="18" charset="0"/>
              </a:rPr>
              <a:t> </a:t>
            </a:r>
            <a:endParaRPr lang="ru-RU" altLang="ja-JP" sz="2200" b="1"/>
          </a:p>
          <a:p>
            <a:pPr>
              <a:spcBef>
                <a:spcPct val="25000"/>
              </a:spcBef>
              <a:buClr>
                <a:srgbClr val="000099"/>
              </a:buClr>
              <a:buFont typeface="Wingdings" pitchFamily="2" charset="2"/>
              <a:buChar char="Ø"/>
            </a:pPr>
            <a:r>
              <a:rPr lang="en-US" altLang="ja-JP" sz="2200" b="1">
                <a:ea typeface="ＭＳ Ｐゴシック" charset="-128"/>
              </a:rPr>
              <a:t>the pin-simulator surface temperature in three cross sections along the heating section height</a:t>
            </a:r>
            <a:r>
              <a:rPr lang="ru-RU" altLang="ja-JP" sz="2200" b="1">
                <a:ea typeface="MS Mincho" pitchFamily="49" charset="-128"/>
              </a:rPr>
              <a:t> </a:t>
            </a:r>
            <a:endParaRPr lang="ru-RU" altLang="ja-JP" sz="2200" b="1"/>
          </a:p>
          <a:p>
            <a:pPr>
              <a:spcBef>
                <a:spcPct val="25000"/>
              </a:spcBef>
              <a:buClr>
                <a:srgbClr val="000099"/>
              </a:buClr>
              <a:buFont typeface="Wingdings" pitchFamily="2" charset="2"/>
              <a:buChar char="Ø"/>
            </a:pPr>
            <a:r>
              <a:rPr lang="en-US" altLang="ja-JP" sz="2200" b="1">
                <a:ea typeface="ＭＳ Ｐゴシック" charset="-128"/>
              </a:rPr>
              <a:t>the coolant temperature in three cross sections along the heating section height and at different points of the circulation circuit</a:t>
            </a:r>
            <a:endParaRPr lang="ru-RU" altLang="ja-JP" sz="2200" b="1"/>
          </a:p>
          <a:p>
            <a:pPr>
              <a:spcBef>
                <a:spcPct val="35000"/>
              </a:spcBef>
              <a:buClr>
                <a:srgbClr val="000099"/>
              </a:buClr>
              <a:buFont typeface="Wingdings" pitchFamily="2" charset="2"/>
              <a:buChar char="Ø"/>
            </a:pPr>
            <a:r>
              <a:rPr lang="en-US" sz="2200" b="1">
                <a:cs typeface="Times New Roman" pitchFamily="18" charset="0"/>
              </a:rPr>
              <a:t>the flowrate of the cooling water</a:t>
            </a:r>
            <a:r>
              <a:rPr lang="ru-RU" sz="2200" b="1">
                <a:ea typeface="MS Mincho" pitchFamily="49" charset="-128"/>
              </a:rPr>
              <a:t> </a:t>
            </a:r>
          </a:p>
        </p:txBody>
      </p:sp>
      <p:pic>
        <p:nvPicPr>
          <p:cNvPr id="17418"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8600"/>
            <a:ext cx="1081088"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464" name="Text Box 0"/>
          <p:cNvSpPr txBox="1">
            <a:spLocks noChangeArrowheads="1"/>
          </p:cNvSpPr>
          <p:nvPr/>
        </p:nvSpPr>
        <p:spPr bwMode="auto">
          <a:xfrm>
            <a:off x="1547813" y="115888"/>
            <a:ext cx="73453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i="1">
                <a:solidFill>
                  <a:schemeClr val="accent2"/>
                </a:solidFill>
                <a:ea typeface="굴림" charset="-127"/>
                <a:cs typeface="Times New Roman" pitchFamily="18" charset="0"/>
              </a:rPr>
              <a:t>State Scientific Center of the Russian Federation –</a:t>
            </a:r>
          </a:p>
          <a:p>
            <a:pPr algn="ctr"/>
            <a:r>
              <a:rPr lang="en-US" altLang="ko-KR" sz="1800" b="1" i="1">
                <a:solidFill>
                  <a:schemeClr val="accent2"/>
                </a:solidFill>
                <a:ea typeface="굴림" charset="-127"/>
                <a:cs typeface="Times New Roman" pitchFamily="18" charset="0"/>
              </a:rPr>
              <a:t>Institute for Physics and Power Engineering named after A. I. Leypunsky</a:t>
            </a:r>
            <a:endParaRPr lang="ru-RU" sz="1800" b="1" i="1">
              <a:solidFill>
                <a:schemeClr val="accent2"/>
              </a:solidFill>
              <a:ea typeface="굴림" charset="-127"/>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Line 3"/>
          <p:cNvSpPr>
            <a:spLocks noChangeShapeType="1"/>
          </p:cNvSpPr>
          <p:nvPr/>
        </p:nvSpPr>
        <p:spPr bwMode="auto">
          <a:xfrm>
            <a:off x="0" y="914400"/>
            <a:ext cx="91440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102405" name="Rectangle 5"/>
          <p:cNvSpPr>
            <a:spLocks noChangeArrowheads="1"/>
          </p:cNvSpPr>
          <p:nvPr/>
        </p:nvSpPr>
        <p:spPr bwMode="auto">
          <a:xfrm>
            <a:off x="1662113" y="-681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pic>
        <p:nvPicPr>
          <p:cNvPr id="102406" name="Picture 6" descr="рис стенда"/>
          <p:cNvPicPr>
            <a:picLocks noChangeAspect="1" noChangeArrowheads="1"/>
          </p:cNvPicPr>
          <p:nvPr/>
        </p:nvPicPr>
        <p:blipFill>
          <a:blip r:embed="rId3" cstate="print">
            <a:extLst>
              <a:ext uri="{28A0092B-C50C-407E-A947-70E740481C1C}">
                <a14:useLocalDpi xmlns:a14="http://schemas.microsoft.com/office/drawing/2010/main" val="0"/>
              </a:ext>
            </a:extLst>
          </a:blip>
          <a:srcRect l="5714" t="4041" r="5714" b="4041"/>
          <a:stretch>
            <a:fillRect/>
          </a:stretch>
        </p:blipFill>
        <p:spPr bwMode="auto">
          <a:xfrm>
            <a:off x="381000" y="1219200"/>
            <a:ext cx="3648075" cy="5345113"/>
          </a:xfrm>
          <a:prstGeom prst="rect">
            <a:avLst/>
          </a:prstGeom>
          <a:noFill/>
          <a:extLst>
            <a:ext uri="{909E8E84-426E-40DD-AFC4-6F175D3DCCD1}">
              <a14:hiddenFill xmlns:a14="http://schemas.microsoft.com/office/drawing/2010/main">
                <a:solidFill>
                  <a:srgbClr val="FFFFFF"/>
                </a:solidFill>
              </a14:hiddenFill>
            </a:ext>
          </a:extLst>
        </p:spPr>
      </p:pic>
      <p:sp>
        <p:nvSpPr>
          <p:cNvPr id="102408" name="Line 8"/>
          <p:cNvSpPr>
            <a:spLocks noChangeShapeType="1"/>
          </p:cNvSpPr>
          <p:nvPr/>
        </p:nvSpPr>
        <p:spPr bwMode="auto">
          <a:xfrm>
            <a:off x="838200" y="2438400"/>
            <a:ext cx="650875" cy="1143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02409" name="Line 9"/>
          <p:cNvSpPr>
            <a:spLocks noChangeShapeType="1"/>
          </p:cNvSpPr>
          <p:nvPr/>
        </p:nvSpPr>
        <p:spPr bwMode="auto">
          <a:xfrm flipH="1">
            <a:off x="2895600" y="2438400"/>
            <a:ext cx="685800" cy="1143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02410" name="Text Box 10"/>
          <p:cNvSpPr txBox="1">
            <a:spLocks noChangeArrowheads="1"/>
          </p:cNvSpPr>
          <p:nvPr/>
        </p:nvSpPr>
        <p:spPr bwMode="auto">
          <a:xfrm>
            <a:off x="533400" y="20574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a:cs typeface="Times New Roman" pitchFamily="18" charset="0"/>
              </a:rPr>
              <a:t>tout</a:t>
            </a:r>
            <a:r>
              <a:rPr lang="ru-RU" sz="1200">
                <a:cs typeface="Times New Roman" pitchFamily="18" charset="0"/>
              </a:rPr>
              <a:t> </a:t>
            </a:r>
            <a:r>
              <a:rPr lang="en-US" sz="1200">
                <a:cs typeface="Times New Roman" pitchFamily="18" charset="0"/>
              </a:rPr>
              <a:t>L</a:t>
            </a:r>
            <a:r>
              <a:rPr lang="ru-RU"/>
              <a:t> </a:t>
            </a:r>
          </a:p>
        </p:txBody>
      </p:sp>
      <p:sp>
        <p:nvSpPr>
          <p:cNvPr id="102411" name="Text Box 11"/>
          <p:cNvSpPr txBox="1">
            <a:spLocks noChangeArrowheads="1"/>
          </p:cNvSpPr>
          <p:nvPr/>
        </p:nvSpPr>
        <p:spPr bwMode="auto">
          <a:xfrm>
            <a:off x="3276600" y="2209800"/>
            <a:ext cx="914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a:cs typeface="Times New Roman" pitchFamily="18" charset="0"/>
              </a:rPr>
              <a:t>tout R</a:t>
            </a:r>
            <a:r>
              <a:rPr lang="ru-RU" sz="1200">
                <a:cs typeface="Times New Roman" pitchFamily="18" charset="0"/>
              </a:rPr>
              <a:t>р</a:t>
            </a:r>
            <a:r>
              <a:rPr lang="ru-RU" sz="1000"/>
              <a:t> </a:t>
            </a:r>
          </a:p>
        </p:txBody>
      </p:sp>
      <p:sp>
        <p:nvSpPr>
          <p:cNvPr id="102412" name="Line 12"/>
          <p:cNvSpPr>
            <a:spLocks noChangeShapeType="1"/>
          </p:cNvSpPr>
          <p:nvPr/>
        </p:nvSpPr>
        <p:spPr bwMode="auto">
          <a:xfrm flipV="1">
            <a:off x="1905000" y="2514600"/>
            <a:ext cx="0" cy="2286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02413" name="Line 13"/>
          <p:cNvSpPr>
            <a:spLocks noChangeShapeType="1"/>
          </p:cNvSpPr>
          <p:nvPr/>
        </p:nvSpPr>
        <p:spPr bwMode="auto">
          <a:xfrm flipV="1">
            <a:off x="2514600" y="2514600"/>
            <a:ext cx="0" cy="2286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02414" name="Text Box 14"/>
          <p:cNvSpPr txBox="1">
            <a:spLocks noChangeArrowheads="1"/>
          </p:cNvSpPr>
          <p:nvPr/>
        </p:nvSpPr>
        <p:spPr bwMode="auto">
          <a:xfrm>
            <a:off x="1524000" y="25908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200">
                <a:cs typeface="Times New Roman" pitchFamily="18" charset="0"/>
              </a:rPr>
              <a:t>t</a:t>
            </a:r>
            <a:r>
              <a:rPr lang="ru-RU" sz="1200" baseline="-30000">
                <a:cs typeface="Times New Roman" pitchFamily="18" charset="0"/>
              </a:rPr>
              <a:t>1</a:t>
            </a:r>
            <a:r>
              <a:rPr lang="ru-RU" sz="1200">
                <a:cs typeface="Times New Roman" pitchFamily="18" charset="0"/>
              </a:rPr>
              <a:t> </a:t>
            </a:r>
            <a:r>
              <a:rPr lang="en-US" sz="1200">
                <a:cs typeface="Times New Roman" pitchFamily="18" charset="0"/>
              </a:rPr>
              <a:t>L</a:t>
            </a:r>
            <a:r>
              <a:rPr lang="ru-RU"/>
              <a:t> </a:t>
            </a:r>
          </a:p>
        </p:txBody>
      </p:sp>
      <p:sp>
        <p:nvSpPr>
          <p:cNvPr id="102415" name="Text Box 15"/>
          <p:cNvSpPr txBox="1">
            <a:spLocks noChangeArrowheads="1"/>
          </p:cNvSpPr>
          <p:nvPr/>
        </p:nvSpPr>
        <p:spPr bwMode="auto">
          <a:xfrm>
            <a:off x="2286000" y="2743200"/>
            <a:ext cx="5715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ru-RU" sz="1200"/>
              <a:t>t</a:t>
            </a:r>
            <a:r>
              <a:rPr lang="ru-RU" sz="1200" baseline="-25000"/>
              <a:t>1</a:t>
            </a:r>
            <a:r>
              <a:rPr lang="ru-RU" sz="1200"/>
              <a:t> </a:t>
            </a:r>
            <a:r>
              <a:rPr lang="en-US" sz="1200"/>
              <a:t>R</a:t>
            </a:r>
            <a:endParaRPr lang="ru-RU" sz="1200"/>
          </a:p>
        </p:txBody>
      </p:sp>
      <p:sp>
        <p:nvSpPr>
          <p:cNvPr id="102416" name="Freeform 16"/>
          <p:cNvSpPr>
            <a:spLocks/>
          </p:cNvSpPr>
          <p:nvPr/>
        </p:nvSpPr>
        <p:spPr bwMode="auto">
          <a:xfrm>
            <a:off x="2266950" y="4648200"/>
            <a:ext cx="133350" cy="228600"/>
          </a:xfrm>
          <a:custGeom>
            <a:avLst/>
            <a:gdLst>
              <a:gd name="T0" fmla="*/ 84 w 84"/>
              <a:gd name="T1" fmla="*/ 144 h 144"/>
              <a:gd name="T2" fmla="*/ 0 w 84"/>
              <a:gd name="T3" fmla="*/ 0 h 144"/>
            </a:gdLst>
            <a:ahLst/>
            <a:cxnLst>
              <a:cxn ang="0">
                <a:pos x="T0" y="T1"/>
              </a:cxn>
              <a:cxn ang="0">
                <a:pos x="T2" y="T3"/>
              </a:cxn>
            </a:cxnLst>
            <a:rect l="0" t="0" r="r" b="b"/>
            <a:pathLst>
              <a:path w="84" h="144">
                <a:moveTo>
                  <a:pt x="84" y="144"/>
                </a:moveTo>
                <a:lnTo>
                  <a:pt x="0" y="0"/>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02417" name="Text Box 17"/>
          <p:cNvSpPr txBox="1">
            <a:spLocks noChangeArrowheads="1"/>
          </p:cNvSpPr>
          <p:nvPr/>
        </p:nvSpPr>
        <p:spPr bwMode="auto">
          <a:xfrm>
            <a:off x="2209800" y="4876800"/>
            <a:ext cx="685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ru-RU" sz="1200"/>
              <a:t>t</a:t>
            </a:r>
            <a:r>
              <a:rPr lang="en-US" sz="1200"/>
              <a:t>com</a:t>
            </a:r>
            <a:endParaRPr lang="ru-RU" sz="1200"/>
          </a:p>
        </p:txBody>
      </p:sp>
      <p:sp>
        <p:nvSpPr>
          <p:cNvPr id="102418" name="Line 18"/>
          <p:cNvSpPr>
            <a:spLocks noChangeShapeType="1"/>
          </p:cNvSpPr>
          <p:nvPr/>
        </p:nvSpPr>
        <p:spPr bwMode="auto">
          <a:xfrm flipV="1">
            <a:off x="838200" y="5029200"/>
            <a:ext cx="685800" cy="1143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02419" name="Freeform 19"/>
          <p:cNvSpPr>
            <a:spLocks/>
          </p:cNvSpPr>
          <p:nvPr/>
        </p:nvSpPr>
        <p:spPr bwMode="auto">
          <a:xfrm>
            <a:off x="990600" y="5191125"/>
            <a:ext cx="266700" cy="219075"/>
          </a:xfrm>
          <a:custGeom>
            <a:avLst/>
            <a:gdLst>
              <a:gd name="T0" fmla="*/ 0 w 168"/>
              <a:gd name="T1" fmla="*/ 138 h 138"/>
              <a:gd name="T2" fmla="*/ 168 w 168"/>
              <a:gd name="T3" fmla="*/ 0 h 138"/>
            </a:gdLst>
            <a:ahLst/>
            <a:cxnLst>
              <a:cxn ang="0">
                <a:pos x="T0" y="T1"/>
              </a:cxn>
              <a:cxn ang="0">
                <a:pos x="T2" y="T3"/>
              </a:cxn>
            </a:cxnLst>
            <a:rect l="0" t="0" r="r" b="b"/>
            <a:pathLst>
              <a:path w="168" h="138">
                <a:moveTo>
                  <a:pt x="0" y="138"/>
                </a:moveTo>
                <a:lnTo>
                  <a:pt x="168" y="0"/>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02420" name="Line 20"/>
          <p:cNvSpPr>
            <a:spLocks noChangeShapeType="1"/>
          </p:cNvSpPr>
          <p:nvPr/>
        </p:nvSpPr>
        <p:spPr bwMode="auto">
          <a:xfrm flipH="1" flipV="1">
            <a:off x="2895600" y="5029200"/>
            <a:ext cx="571500" cy="1143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02421" name="Line 21"/>
          <p:cNvSpPr>
            <a:spLocks noChangeShapeType="1"/>
          </p:cNvSpPr>
          <p:nvPr/>
        </p:nvSpPr>
        <p:spPr bwMode="auto">
          <a:xfrm flipH="1" flipV="1">
            <a:off x="3124200" y="5181600"/>
            <a:ext cx="457200" cy="2286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02422" name="Text Box 22"/>
          <p:cNvSpPr txBox="1">
            <a:spLocks noChangeArrowheads="1"/>
          </p:cNvSpPr>
          <p:nvPr/>
        </p:nvSpPr>
        <p:spPr bwMode="auto">
          <a:xfrm>
            <a:off x="381000" y="5029200"/>
            <a:ext cx="685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ru-RU" sz="1200"/>
              <a:t>t</a:t>
            </a:r>
            <a:r>
              <a:rPr lang="en-US" sz="1200"/>
              <a:t>in</a:t>
            </a:r>
            <a:r>
              <a:rPr lang="ru-RU" sz="1200"/>
              <a:t> </a:t>
            </a:r>
            <a:r>
              <a:rPr lang="en-US" sz="1200"/>
              <a:t>L</a:t>
            </a:r>
            <a:endParaRPr lang="ru-RU" sz="1200"/>
          </a:p>
        </p:txBody>
      </p:sp>
      <p:sp>
        <p:nvSpPr>
          <p:cNvPr id="102423" name="Text Box 23"/>
          <p:cNvSpPr txBox="1">
            <a:spLocks noChangeArrowheads="1"/>
          </p:cNvSpPr>
          <p:nvPr/>
        </p:nvSpPr>
        <p:spPr bwMode="auto">
          <a:xfrm>
            <a:off x="457200" y="5334000"/>
            <a:ext cx="685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ru-RU" sz="1200"/>
              <a:t>G</a:t>
            </a:r>
            <a:r>
              <a:rPr lang="en-US" sz="1200"/>
              <a:t>in</a:t>
            </a:r>
            <a:r>
              <a:rPr lang="ru-RU" sz="1200"/>
              <a:t> </a:t>
            </a:r>
            <a:r>
              <a:rPr lang="en-US" sz="1200"/>
              <a:t>L</a:t>
            </a:r>
            <a:endParaRPr lang="ru-RU" sz="1200"/>
          </a:p>
        </p:txBody>
      </p:sp>
      <p:sp>
        <p:nvSpPr>
          <p:cNvPr id="102424" name="Text Box 24"/>
          <p:cNvSpPr txBox="1">
            <a:spLocks noChangeArrowheads="1"/>
          </p:cNvSpPr>
          <p:nvPr/>
        </p:nvSpPr>
        <p:spPr bwMode="auto">
          <a:xfrm>
            <a:off x="3429000" y="5029200"/>
            <a:ext cx="685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ru-RU" sz="1200"/>
              <a:t>t</a:t>
            </a:r>
            <a:r>
              <a:rPr lang="en-US" sz="1200"/>
              <a:t>in</a:t>
            </a:r>
            <a:r>
              <a:rPr lang="ru-RU" sz="1200"/>
              <a:t> </a:t>
            </a:r>
            <a:r>
              <a:rPr lang="en-US" sz="1200"/>
              <a:t>R</a:t>
            </a:r>
            <a:endParaRPr lang="ru-RU" sz="1200"/>
          </a:p>
        </p:txBody>
      </p:sp>
      <p:sp>
        <p:nvSpPr>
          <p:cNvPr id="102425" name="Text Box 25"/>
          <p:cNvSpPr txBox="1">
            <a:spLocks noChangeArrowheads="1"/>
          </p:cNvSpPr>
          <p:nvPr/>
        </p:nvSpPr>
        <p:spPr bwMode="auto">
          <a:xfrm>
            <a:off x="3352800" y="5410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ru-RU" sz="1200"/>
              <a:t>G</a:t>
            </a:r>
            <a:r>
              <a:rPr lang="en-US" sz="1200"/>
              <a:t>in</a:t>
            </a:r>
            <a:r>
              <a:rPr lang="ru-RU" sz="1200"/>
              <a:t> </a:t>
            </a:r>
            <a:r>
              <a:rPr lang="en-US" sz="1200"/>
              <a:t>R</a:t>
            </a:r>
            <a:endParaRPr lang="ru-RU" sz="1200"/>
          </a:p>
        </p:txBody>
      </p:sp>
      <p:pic>
        <p:nvPicPr>
          <p:cNvPr id="102427" name="Picture 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228600"/>
            <a:ext cx="1081088"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8" name="Text Box 28"/>
          <p:cNvSpPr txBox="1">
            <a:spLocks noChangeArrowheads="1"/>
          </p:cNvSpPr>
          <p:nvPr/>
        </p:nvSpPr>
        <p:spPr bwMode="auto">
          <a:xfrm>
            <a:off x="4191000" y="4876800"/>
            <a:ext cx="4724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b="1">
                <a:cs typeface="Times New Roman" pitchFamily="18" charset="0"/>
              </a:rPr>
              <a:t>L – left bundle, R – right bundle</a:t>
            </a:r>
          </a:p>
          <a:p>
            <a:pPr algn="ctr"/>
            <a:r>
              <a:rPr lang="en-US" sz="2000" b="1">
                <a:cs typeface="Times New Roman" pitchFamily="18" charset="0"/>
              </a:rPr>
              <a:t>indexes </a:t>
            </a:r>
            <a:r>
              <a:rPr lang="en-US" sz="2000" b="1" i="1">
                <a:cs typeface="Times New Roman" pitchFamily="18" charset="0"/>
              </a:rPr>
              <a:t>in, out </a:t>
            </a:r>
            <a:r>
              <a:rPr lang="en-US" sz="2000" b="1">
                <a:cs typeface="Times New Roman" pitchFamily="18" charset="0"/>
              </a:rPr>
              <a:t>and </a:t>
            </a:r>
            <a:r>
              <a:rPr lang="en-US" sz="2000" b="1" i="1">
                <a:cs typeface="Times New Roman" pitchFamily="18" charset="0"/>
              </a:rPr>
              <a:t>com</a:t>
            </a:r>
            <a:r>
              <a:rPr lang="en-US" sz="2000" b="1">
                <a:cs typeface="Times New Roman" pitchFamily="18" charset="0"/>
              </a:rPr>
              <a:t> indicate inlet, outlet and common temperature</a:t>
            </a:r>
            <a:endParaRPr lang="ru-RU" sz="2000" b="1">
              <a:cs typeface="Times New Roman" pitchFamily="18" charset="0"/>
            </a:endParaRPr>
          </a:p>
        </p:txBody>
      </p:sp>
      <p:sp>
        <p:nvSpPr>
          <p:cNvPr id="102430" name="Text Box 30"/>
          <p:cNvSpPr txBox="1">
            <a:spLocks noChangeArrowheads="1"/>
          </p:cNvSpPr>
          <p:nvPr/>
        </p:nvSpPr>
        <p:spPr bwMode="auto">
          <a:xfrm>
            <a:off x="4038600" y="1371600"/>
            <a:ext cx="51054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a:solidFill>
                  <a:srgbClr val="CC0000"/>
                </a:solidFill>
                <a:cs typeface="Times New Roman" pitchFamily="18" charset="0"/>
              </a:rPr>
              <a:t>SCHEMATIC DIAGRAM                                 OF TEST FACILITY AND POSITION           OF SENSORS FOR MEASUREMENT          OF TEMPERATURE, PRESSURE, COOLANT FLOW</a:t>
            </a:r>
            <a:endParaRPr lang="ru-RU" sz="2000">
              <a:solidFill>
                <a:srgbClr val="CC0000"/>
              </a:solidFill>
            </a:endParaRPr>
          </a:p>
        </p:txBody>
      </p:sp>
      <p:sp>
        <p:nvSpPr>
          <p:cNvPr id="191488" name="Text Box 0"/>
          <p:cNvSpPr txBox="1">
            <a:spLocks noChangeArrowheads="1"/>
          </p:cNvSpPr>
          <p:nvPr/>
        </p:nvSpPr>
        <p:spPr bwMode="auto">
          <a:xfrm>
            <a:off x="1547813" y="115888"/>
            <a:ext cx="73453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i="1">
                <a:solidFill>
                  <a:schemeClr val="accent2"/>
                </a:solidFill>
                <a:ea typeface="굴림" charset="-127"/>
                <a:cs typeface="Times New Roman" pitchFamily="18" charset="0"/>
              </a:rPr>
              <a:t>State Scientific Center of the Russian Federation –</a:t>
            </a:r>
          </a:p>
          <a:p>
            <a:pPr algn="ctr"/>
            <a:r>
              <a:rPr lang="en-US" altLang="ko-KR" sz="1800" b="1" i="1">
                <a:solidFill>
                  <a:schemeClr val="accent2"/>
                </a:solidFill>
                <a:ea typeface="굴림" charset="-127"/>
                <a:cs typeface="Times New Roman" pitchFamily="18" charset="0"/>
              </a:rPr>
              <a:t>Institute for Physics and Power Engineering named after A. I. Leypunsky</a:t>
            </a:r>
            <a:endParaRPr lang="ru-RU" sz="1800" b="1" i="1">
              <a:solidFill>
                <a:schemeClr val="accent2"/>
              </a:solidFill>
              <a:ea typeface="굴림" charset="-127"/>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Line 2"/>
          <p:cNvSpPr>
            <a:spLocks noChangeShapeType="1"/>
          </p:cNvSpPr>
          <p:nvPr/>
        </p:nvSpPr>
        <p:spPr bwMode="auto">
          <a:xfrm>
            <a:off x="0" y="914400"/>
            <a:ext cx="91440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131075" name="Text Box 3"/>
          <p:cNvSpPr txBox="1">
            <a:spLocks noChangeArrowheads="1"/>
          </p:cNvSpPr>
          <p:nvPr/>
        </p:nvSpPr>
        <p:spPr bwMode="auto">
          <a:xfrm>
            <a:off x="381000" y="1066800"/>
            <a:ext cx="8382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CC0000"/>
                </a:solidFill>
                <a:cs typeface="Times New Roman" pitchFamily="18" charset="0"/>
              </a:rPr>
              <a:t>TECHNIQUE OF EXPERIMENT</a:t>
            </a:r>
            <a:endParaRPr lang="ru-RU" sz="3200" b="1">
              <a:solidFill>
                <a:srgbClr val="CC0000"/>
              </a:solidFill>
              <a:cs typeface="Times New Roman" pitchFamily="18" charset="0"/>
            </a:endParaRPr>
          </a:p>
        </p:txBody>
      </p:sp>
      <p:sp>
        <p:nvSpPr>
          <p:cNvPr id="131076" name="Text Box 4"/>
          <p:cNvSpPr txBox="1">
            <a:spLocks noChangeArrowheads="1"/>
          </p:cNvSpPr>
          <p:nvPr/>
        </p:nvSpPr>
        <p:spPr bwMode="auto">
          <a:xfrm>
            <a:off x="228600" y="1812925"/>
            <a:ext cx="8915400"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spcBef>
                <a:spcPct val="50000"/>
              </a:spcBef>
              <a:buClr>
                <a:srgbClr val="000099"/>
              </a:buClr>
              <a:buFont typeface="Wingdings" pitchFamily="2" charset="2"/>
              <a:buChar char="Ø"/>
            </a:pPr>
            <a:r>
              <a:rPr lang="en-US" altLang="ja-JP" sz="2500" b="1">
                <a:ea typeface="ＭＳ Ｐゴシック" charset="-128"/>
              </a:rPr>
              <a:t>The experiments were conducted with a stepwise increase in power supplied to the pin simulator</a:t>
            </a:r>
          </a:p>
          <a:p>
            <a:pPr>
              <a:spcBef>
                <a:spcPct val="50000"/>
              </a:spcBef>
              <a:buClr>
                <a:srgbClr val="000099"/>
              </a:buClr>
              <a:buFont typeface="Wingdings" pitchFamily="2" charset="2"/>
              <a:buChar char="Ø"/>
            </a:pPr>
            <a:r>
              <a:rPr lang="en-US" altLang="ja-JP" sz="2500" b="1">
                <a:ea typeface="ＭＳ Ｐゴシック" charset="-128"/>
              </a:rPr>
              <a:t>The increment in the heat flux at the pin surface was not more than 10 – 20 kW/m</a:t>
            </a:r>
            <a:r>
              <a:rPr lang="en-US" altLang="ja-JP" sz="2500" b="1" baseline="30000">
                <a:ea typeface="ＭＳ Ｐゴシック" charset="-128"/>
              </a:rPr>
              <a:t>2</a:t>
            </a:r>
            <a:endParaRPr lang="en-US" altLang="ja-JP" sz="2500" b="1">
              <a:ea typeface="ＭＳ Ｐゴシック" charset="-128"/>
            </a:endParaRPr>
          </a:p>
          <a:p>
            <a:pPr>
              <a:spcBef>
                <a:spcPct val="50000"/>
              </a:spcBef>
              <a:buClr>
                <a:srgbClr val="000099"/>
              </a:buClr>
              <a:buFont typeface="Wingdings" pitchFamily="2" charset="2"/>
              <a:buChar char="Ø"/>
            </a:pPr>
            <a:r>
              <a:rPr lang="en-US" altLang="ja-JP" sz="2500" b="1">
                <a:ea typeface="ＭＳ Ｐゴシック" charset="-128"/>
              </a:rPr>
              <a:t>After each step of the power increase, a certain time lag was provided to allow the parameters being measured to stabilize</a:t>
            </a:r>
            <a:endParaRPr lang="ru-RU" altLang="ja-JP" sz="2500" b="1"/>
          </a:p>
          <a:p>
            <a:pPr>
              <a:spcBef>
                <a:spcPct val="50000"/>
              </a:spcBef>
              <a:buClr>
                <a:srgbClr val="000099"/>
              </a:buClr>
              <a:buFont typeface="Wingdings" pitchFamily="2" charset="2"/>
              <a:buChar char="Ø"/>
            </a:pPr>
            <a:r>
              <a:rPr lang="en-US" sz="2500" b="1">
                <a:cs typeface="Times New Roman" pitchFamily="18" charset="0"/>
              </a:rPr>
              <a:t>The experiments were performed at a lowered pressure</a:t>
            </a:r>
          </a:p>
          <a:p>
            <a:pPr>
              <a:spcBef>
                <a:spcPct val="50000"/>
              </a:spcBef>
              <a:buClr>
                <a:srgbClr val="000099"/>
              </a:buClr>
              <a:buFont typeface="Wingdings" pitchFamily="2" charset="2"/>
              <a:buChar char="Ø"/>
            </a:pPr>
            <a:r>
              <a:rPr lang="en-US" sz="2500" b="1">
                <a:cs typeface="Times New Roman" pitchFamily="18" charset="0"/>
              </a:rPr>
              <a:t>The pressure in the breather spaces was approximately              0.4 bar which corresponded to a level of pressure in the upper part of the heat-release section of the assembly models of 0.49-0.52 bar</a:t>
            </a:r>
            <a:endParaRPr lang="ru-RU" sz="2500" b="1">
              <a:ea typeface="MS Mincho" pitchFamily="49" charset="-128"/>
            </a:endParaRPr>
          </a:p>
        </p:txBody>
      </p:sp>
      <p:pic>
        <p:nvPicPr>
          <p:cNvPr id="131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8600"/>
            <a:ext cx="1081088"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512" name="Text Box 1024"/>
          <p:cNvSpPr txBox="1">
            <a:spLocks noChangeArrowheads="1"/>
          </p:cNvSpPr>
          <p:nvPr/>
        </p:nvSpPr>
        <p:spPr bwMode="auto">
          <a:xfrm>
            <a:off x="1547813" y="115888"/>
            <a:ext cx="73453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i="1">
                <a:solidFill>
                  <a:schemeClr val="accent2"/>
                </a:solidFill>
                <a:ea typeface="굴림" charset="-127"/>
                <a:cs typeface="Times New Roman" pitchFamily="18" charset="0"/>
              </a:rPr>
              <a:t>State Scientific Center of the Russian Federation –</a:t>
            </a:r>
          </a:p>
          <a:p>
            <a:pPr algn="ctr"/>
            <a:r>
              <a:rPr lang="en-US" altLang="ko-KR" sz="1800" b="1" i="1">
                <a:solidFill>
                  <a:schemeClr val="accent2"/>
                </a:solidFill>
                <a:ea typeface="굴림" charset="-127"/>
                <a:cs typeface="Times New Roman" pitchFamily="18" charset="0"/>
              </a:rPr>
              <a:t>Institute for Physics and Power Engineering named after A. I. Leypunsky</a:t>
            </a:r>
            <a:endParaRPr lang="ru-RU" sz="1800" b="1" i="1">
              <a:solidFill>
                <a:schemeClr val="accent2"/>
              </a:solidFill>
              <a:ea typeface="굴림" charset="-127"/>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Line 3"/>
          <p:cNvSpPr>
            <a:spLocks noChangeShapeType="1"/>
          </p:cNvSpPr>
          <p:nvPr/>
        </p:nvSpPr>
        <p:spPr bwMode="auto">
          <a:xfrm>
            <a:off x="0" y="914400"/>
            <a:ext cx="91440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104453" name="Rectangle 5"/>
          <p:cNvSpPr>
            <a:spLocks noChangeArrowheads="1"/>
          </p:cNvSpPr>
          <p:nvPr/>
        </p:nvSpPr>
        <p:spPr bwMode="auto">
          <a:xfrm>
            <a:off x="1690688" y="2709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pic>
        <p:nvPicPr>
          <p:cNvPr id="104454" name="Picture 6"/>
          <p:cNvPicPr>
            <a:picLocks noChangeArrowheads="1"/>
          </p:cNvPicPr>
          <p:nvPr/>
        </p:nvPicPr>
        <p:blipFill>
          <a:blip r:embed="rId3">
            <a:extLst>
              <a:ext uri="{28A0092B-C50C-407E-A947-70E740481C1C}">
                <a14:useLocalDpi xmlns:a14="http://schemas.microsoft.com/office/drawing/2010/main" val="0"/>
              </a:ext>
            </a:extLst>
          </a:blip>
          <a:srcRect l="2504" t="7137" r="4381" b="8922"/>
          <a:stretch>
            <a:fillRect/>
          </a:stretch>
        </p:blipFill>
        <p:spPr bwMode="auto">
          <a:xfrm>
            <a:off x="152400" y="2438400"/>
            <a:ext cx="4267200" cy="685800"/>
          </a:xfrm>
          <a:prstGeom prst="rect">
            <a:avLst/>
          </a:prstGeom>
          <a:noFill/>
          <a:extLst>
            <a:ext uri="{909E8E84-426E-40DD-AFC4-6F175D3DCCD1}">
              <a14:hiddenFill xmlns:a14="http://schemas.microsoft.com/office/drawing/2010/main">
                <a:solidFill>
                  <a:srgbClr val="FFFFFF"/>
                </a:solidFill>
              </a14:hiddenFill>
            </a:ext>
          </a:extLst>
        </p:spPr>
      </p:pic>
      <p:sp>
        <p:nvSpPr>
          <p:cNvPr id="104455" name="Text Box 7"/>
          <p:cNvSpPr txBox="1">
            <a:spLocks noChangeArrowheads="1"/>
          </p:cNvSpPr>
          <p:nvPr/>
        </p:nvSpPr>
        <p:spPr bwMode="auto">
          <a:xfrm>
            <a:off x="0" y="10668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p>
        </p:txBody>
      </p:sp>
      <p:sp>
        <p:nvSpPr>
          <p:cNvPr id="104456" name="Text Box 8"/>
          <p:cNvSpPr txBox="1">
            <a:spLocks noChangeArrowheads="1"/>
          </p:cNvSpPr>
          <p:nvPr/>
        </p:nvSpPr>
        <p:spPr bwMode="auto">
          <a:xfrm>
            <a:off x="152400" y="2057400"/>
            <a:ext cx="1600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1800" b="1">
                <a:cs typeface="Times New Roman" pitchFamily="18" charset="0"/>
              </a:rPr>
              <a:t>q, </a:t>
            </a:r>
            <a:r>
              <a:rPr lang="en-US" sz="1800" b="1">
                <a:cs typeface="Times New Roman" pitchFamily="18" charset="0"/>
              </a:rPr>
              <a:t>kW/m</a:t>
            </a:r>
            <a:r>
              <a:rPr lang="en-US" sz="1800" b="1" baseline="30000">
                <a:cs typeface="Times New Roman" pitchFamily="18" charset="0"/>
              </a:rPr>
              <a:t>2</a:t>
            </a:r>
            <a:r>
              <a:rPr lang="ru-RU" sz="2000" b="1">
                <a:cs typeface="Times New Roman" pitchFamily="18" charset="0"/>
              </a:rPr>
              <a:t> </a:t>
            </a:r>
          </a:p>
        </p:txBody>
      </p:sp>
      <p:sp>
        <p:nvSpPr>
          <p:cNvPr id="104458" name="Rectangle 10"/>
          <p:cNvSpPr>
            <a:spLocks noChangeArrowheads="1"/>
          </p:cNvSpPr>
          <p:nvPr/>
        </p:nvSpPr>
        <p:spPr bwMode="auto">
          <a:xfrm>
            <a:off x="1690688" y="27289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pic>
        <p:nvPicPr>
          <p:cNvPr id="104459" name="Picture 11"/>
          <p:cNvPicPr>
            <a:picLocks noChangeArrowheads="1"/>
          </p:cNvPicPr>
          <p:nvPr/>
        </p:nvPicPr>
        <p:blipFill>
          <a:blip r:embed="rId4">
            <a:extLst>
              <a:ext uri="{28A0092B-C50C-407E-A947-70E740481C1C}">
                <a14:useLocalDpi xmlns:a14="http://schemas.microsoft.com/office/drawing/2010/main" val="0"/>
              </a:ext>
            </a:extLst>
          </a:blip>
          <a:srcRect l="2112" t="6036" r="4753" b="7545"/>
          <a:stretch>
            <a:fillRect/>
          </a:stretch>
        </p:blipFill>
        <p:spPr bwMode="auto">
          <a:xfrm>
            <a:off x="152400" y="4191000"/>
            <a:ext cx="4267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04460" name="Picture 12"/>
          <p:cNvPicPr>
            <a:picLocks noChangeArrowheads="1"/>
          </p:cNvPicPr>
          <p:nvPr/>
        </p:nvPicPr>
        <p:blipFill>
          <a:blip r:embed="rId5">
            <a:extLst>
              <a:ext uri="{28A0092B-C50C-407E-A947-70E740481C1C}">
                <a14:useLocalDpi xmlns:a14="http://schemas.microsoft.com/office/drawing/2010/main" val="0"/>
              </a:ext>
            </a:extLst>
          </a:blip>
          <a:srcRect l="2112" t="6036" r="4753" b="7545"/>
          <a:stretch>
            <a:fillRect/>
          </a:stretch>
        </p:blipFill>
        <p:spPr bwMode="auto">
          <a:xfrm>
            <a:off x="4724400" y="2438400"/>
            <a:ext cx="41910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4461" name="Picture 13"/>
          <p:cNvPicPr>
            <a:picLocks noChangeAspect="1" noChangeArrowheads="1"/>
          </p:cNvPicPr>
          <p:nvPr/>
        </p:nvPicPr>
        <p:blipFill>
          <a:blip r:embed="rId6">
            <a:extLst>
              <a:ext uri="{28A0092B-C50C-407E-A947-70E740481C1C}">
                <a14:useLocalDpi xmlns:a14="http://schemas.microsoft.com/office/drawing/2010/main" val="0"/>
              </a:ext>
            </a:extLst>
          </a:blip>
          <a:srcRect l="2112" t="6036" r="4753" b="7545"/>
          <a:stretch>
            <a:fillRect/>
          </a:stretch>
        </p:blipFill>
        <p:spPr bwMode="auto">
          <a:xfrm>
            <a:off x="4724400" y="4038600"/>
            <a:ext cx="4267200" cy="976313"/>
          </a:xfrm>
          <a:prstGeom prst="rect">
            <a:avLst/>
          </a:prstGeom>
          <a:noFill/>
          <a:extLst>
            <a:ext uri="{909E8E84-426E-40DD-AFC4-6F175D3DCCD1}">
              <a14:hiddenFill xmlns:a14="http://schemas.microsoft.com/office/drawing/2010/main">
                <a:solidFill>
                  <a:srgbClr val="FFFFFF"/>
                </a:solidFill>
              </a14:hiddenFill>
            </a:ext>
          </a:extLst>
        </p:spPr>
      </p:pic>
      <p:sp>
        <p:nvSpPr>
          <p:cNvPr id="104462" name="Text Box 14"/>
          <p:cNvSpPr txBox="1">
            <a:spLocks noChangeArrowheads="1"/>
          </p:cNvSpPr>
          <p:nvPr/>
        </p:nvSpPr>
        <p:spPr bwMode="auto">
          <a:xfrm>
            <a:off x="152400" y="3810000"/>
            <a:ext cx="1600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1800" b="1">
                <a:cs typeface="Times New Roman" pitchFamily="18" charset="0"/>
              </a:rPr>
              <a:t>T</a:t>
            </a:r>
            <a:r>
              <a:rPr lang="en-US" sz="1800" b="1" baseline="-25000">
                <a:cs typeface="Times New Roman" pitchFamily="18" charset="0"/>
              </a:rPr>
              <a:t>w</a:t>
            </a:r>
            <a:r>
              <a:rPr lang="ru-RU" sz="1800" b="1">
                <a:cs typeface="Times New Roman" pitchFamily="18" charset="0"/>
              </a:rPr>
              <a:t>, </a:t>
            </a:r>
            <a:r>
              <a:rPr lang="ru-RU" sz="1800" b="1">
                <a:cs typeface="Times New Roman" pitchFamily="18" charset="0"/>
                <a:sym typeface="Symbol" pitchFamily="18" charset="2"/>
              </a:rPr>
              <a:t></a:t>
            </a:r>
            <a:r>
              <a:rPr lang="ru-RU" sz="1800" b="1">
                <a:cs typeface="Times New Roman" pitchFamily="18" charset="0"/>
              </a:rPr>
              <a:t>C</a:t>
            </a:r>
            <a:r>
              <a:rPr lang="ru-RU" sz="2000" b="1">
                <a:cs typeface="Times New Roman" pitchFamily="18" charset="0"/>
              </a:rPr>
              <a:t> </a:t>
            </a:r>
            <a:r>
              <a:rPr lang="ru-RU" sz="2000"/>
              <a:t> </a:t>
            </a:r>
          </a:p>
        </p:txBody>
      </p:sp>
      <p:sp>
        <p:nvSpPr>
          <p:cNvPr id="104463" name="Text Box 15"/>
          <p:cNvSpPr txBox="1">
            <a:spLocks noChangeArrowheads="1"/>
          </p:cNvSpPr>
          <p:nvPr/>
        </p:nvSpPr>
        <p:spPr bwMode="auto">
          <a:xfrm>
            <a:off x="4724400" y="2057400"/>
            <a:ext cx="1600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1800" b="1">
                <a:cs typeface="Times New Roman" pitchFamily="18" charset="0"/>
              </a:rPr>
              <a:t>T</a:t>
            </a:r>
            <a:r>
              <a:rPr lang="en-US" sz="1800" b="1" baseline="-30000">
                <a:cs typeface="Times New Roman" pitchFamily="18" charset="0"/>
              </a:rPr>
              <a:t>Na-K</a:t>
            </a:r>
            <a:r>
              <a:rPr lang="ru-RU" sz="1800" b="1">
                <a:cs typeface="Times New Roman" pitchFamily="18" charset="0"/>
              </a:rPr>
              <a:t>, </a:t>
            </a:r>
            <a:r>
              <a:rPr lang="ru-RU" sz="1800" b="1">
                <a:cs typeface="Times New Roman" pitchFamily="18" charset="0"/>
                <a:sym typeface="Symbol" pitchFamily="18" charset="2"/>
              </a:rPr>
              <a:t></a:t>
            </a:r>
            <a:r>
              <a:rPr lang="ru-RU" sz="1800" b="1">
                <a:cs typeface="Times New Roman" pitchFamily="18" charset="0"/>
              </a:rPr>
              <a:t>C</a:t>
            </a:r>
            <a:r>
              <a:rPr lang="ru-RU" sz="2000"/>
              <a:t> </a:t>
            </a:r>
          </a:p>
        </p:txBody>
      </p:sp>
      <p:sp>
        <p:nvSpPr>
          <p:cNvPr id="104464" name="Text Box 16"/>
          <p:cNvSpPr txBox="1">
            <a:spLocks noChangeArrowheads="1"/>
          </p:cNvSpPr>
          <p:nvPr/>
        </p:nvSpPr>
        <p:spPr bwMode="auto">
          <a:xfrm>
            <a:off x="4724400" y="36576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1800" b="1">
                <a:cs typeface="Times New Roman" pitchFamily="18" charset="0"/>
              </a:rPr>
              <a:t>G, </a:t>
            </a:r>
            <a:r>
              <a:rPr lang="en-US" sz="1800" b="1">
                <a:cs typeface="Times New Roman" pitchFamily="18" charset="0"/>
              </a:rPr>
              <a:t>m</a:t>
            </a:r>
            <a:r>
              <a:rPr lang="ru-RU" sz="1800" b="1" baseline="30000">
                <a:cs typeface="Times New Roman" pitchFamily="18" charset="0"/>
              </a:rPr>
              <a:t>3</a:t>
            </a:r>
            <a:r>
              <a:rPr lang="ru-RU" sz="1800" b="1">
                <a:cs typeface="Times New Roman" pitchFamily="18" charset="0"/>
              </a:rPr>
              <a:t>/</a:t>
            </a:r>
            <a:r>
              <a:rPr lang="en-US" sz="1800" b="1">
                <a:cs typeface="Times New Roman" pitchFamily="18" charset="0"/>
              </a:rPr>
              <a:t>h</a:t>
            </a:r>
            <a:r>
              <a:rPr lang="ru-RU" sz="1800"/>
              <a:t> </a:t>
            </a:r>
          </a:p>
        </p:txBody>
      </p:sp>
      <p:sp>
        <p:nvSpPr>
          <p:cNvPr id="104466" name="Line 18"/>
          <p:cNvSpPr>
            <a:spLocks noChangeShapeType="1"/>
          </p:cNvSpPr>
          <p:nvPr/>
        </p:nvSpPr>
        <p:spPr bwMode="auto">
          <a:xfrm>
            <a:off x="533400" y="5181600"/>
            <a:ext cx="342900" cy="0"/>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4467" name="Line 19"/>
          <p:cNvSpPr>
            <a:spLocks noChangeShapeType="1"/>
          </p:cNvSpPr>
          <p:nvPr/>
        </p:nvSpPr>
        <p:spPr bwMode="auto">
          <a:xfrm>
            <a:off x="1676400" y="5181600"/>
            <a:ext cx="342900" cy="0"/>
          </a:xfrm>
          <a:prstGeom prst="line">
            <a:avLst/>
          </a:prstGeom>
          <a:noFill/>
          <a:ln w="19050">
            <a:solidFill>
              <a:srgbClr val="00FF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4468" name="Line 20"/>
          <p:cNvSpPr>
            <a:spLocks noChangeShapeType="1"/>
          </p:cNvSpPr>
          <p:nvPr/>
        </p:nvSpPr>
        <p:spPr bwMode="auto">
          <a:xfrm flipV="1">
            <a:off x="2895600" y="5181600"/>
            <a:ext cx="352425" cy="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4469" name="Text Box 21"/>
          <p:cNvSpPr txBox="1">
            <a:spLocks noChangeArrowheads="1"/>
          </p:cNvSpPr>
          <p:nvPr/>
        </p:nvSpPr>
        <p:spPr bwMode="auto">
          <a:xfrm>
            <a:off x="914400" y="49530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t>-</a:t>
            </a:r>
            <a:r>
              <a:rPr lang="ru-RU" sz="1600" b="1"/>
              <a:t> </a:t>
            </a:r>
            <a:r>
              <a:rPr lang="en-US" sz="1600" b="1"/>
              <a:t>t</a:t>
            </a:r>
            <a:r>
              <a:rPr lang="en-US" sz="1600" b="1" baseline="-25000"/>
              <a:t>16</a:t>
            </a:r>
            <a:endParaRPr lang="ru-RU" sz="1600" b="1" baseline="-25000"/>
          </a:p>
        </p:txBody>
      </p:sp>
      <p:sp>
        <p:nvSpPr>
          <p:cNvPr id="104470" name="Text Box 22"/>
          <p:cNvSpPr txBox="1">
            <a:spLocks noChangeArrowheads="1"/>
          </p:cNvSpPr>
          <p:nvPr/>
        </p:nvSpPr>
        <p:spPr bwMode="auto">
          <a:xfrm>
            <a:off x="2057400" y="49530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t>-</a:t>
            </a:r>
            <a:r>
              <a:rPr lang="ru-RU" sz="1600" b="1"/>
              <a:t> </a:t>
            </a:r>
            <a:r>
              <a:rPr lang="en-US" sz="1600" b="1"/>
              <a:t>t</a:t>
            </a:r>
            <a:r>
              <a:rPr lang="en-US" sz="1600" b="1" baseline="-25000"/>
              <a:t>21</a:t>
            </a:r>
            <a:endParaRPr lang="ru-RU" sz="1600" b="1" baseline="-25000"/>
          </a:p>
        </p:txBody>
      </p:sp>
      <p:sp>
        <p:nvSpPr>
          <p:cNvPr id="104471" name="Text Box 23"/>
          <p:cNvSpPr txBox="1">
            <a:spLocks noChangeArrowheads="1"/>
          </p:cNvSpPr>
          <p:nvPr/>
        </p:nvSpPr>
        <p:spPr bwMode="auto">
          <a:xfrm>
            <a:off x="3352800" y="49530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t>-</a:t>
            </a:r>
            <a:r>
              <a:rPr lang="ru-RU" sz="1600" b="1"/>
              <a:t> </a:t>
            </a:r>
            <a:r>
              <a:rPr lang="en-US" sz="1600" b="1"/>
              <a:t>t</a:t>
            </a:r>
            <a:r>
              <a:rPr lang="en-US" sz="1600" b="1" baseline="-25000"/>
              <a:t>24</a:t>
            </a:r>
            <a:endParaRPr lang="ru-RU" sz="1600" b="1" baseline="-25000"/>
          </a:p>
        </p:txBody>
      </p:sp>
      <p:sp>
        <p:nvSpPr>
          <p:cNvPr id="104472" name="Line 24"/>
          <p:cNvSpPr>
            <a:spLocks noChangeShapeType="1"/>
          </p:cNvSpPr>
          <p:nvPr/>
        </p:nvSpPr>
        <p:spPr bwMode="auto">
          <a:xfrm>
            <a:off x="5029200" y="3276600"/>
            <a:ext cx="342900" cy="0"/>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4473" name="Text Box 25"/>
          <p:cNvSpPr txBox="1">
            <a:spLocks noChangeArrowheads="1"/>
          </p:cNvSpPr>
          <p:nvPr/>
        </p:nvSpPr>
        <p:spPr bwMode="auto">
          <a:xfrm>
            <a:off x="5410200" y="309245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t>-</a:t>
            </a:r>
            <a:r>
              <a:rPr lang="ru-RU" sz="1600" b="1"/>
              <a:t> </a:t>
            </a:r>
            <a:r>
              <a:rPr lang="en-US" sz="1600" b="1"/>
              <a:t>t</a:t>
            </a:r>
            <a:r>
              <a:rPr lang="en-US" sz="1600" b="1" baseline="-25000"/>
              <a:t>17</a:t>
            </a:r>
            <a:endParaRPr lang="ru-RU" sz="1600" b="1" baseline="-25000"/>
          </a:p>
        </p:txBody>
      </p:sp>
      <p:sp>
        <p:nvSpPr>
          <p:cNvPr id="104474" name="Line 26"/>
          <p:cNvSpPr>
            <a:spLocks noChangeShapeType="1"/>
          </p:cNvSpPr>
          <p:nvPr/>
        </p:nvSpPr>
        <p:spPr bwMode="auto">
          <a:xfrm>
            <a:off x="6096000" y="3276600"/>
            <a:ext cx="342900" cy="0"/>
          </a:xfrm>
          <a:prstGeom prst="line">
            <a:avLst/>
          </a:prstGeom>
          <a:noFill/>
          <a:ln w="19050">
            <a:solidFill>
              <a:srgbClr val="00FF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4475" name="Text Box 27"/>
          <p:cNvSpPr txBox="1">
            <a:spLocks noChangeArrowheads="1"/>
          </p:cNvSpPr>
          <p:nvPr/>
        </p:nvSpPr>
        <p:spPr bwMode="auto">
          <a:xfrm>
            <a:off x="6553200" y="309245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t>-</a:t>
            </a:r>
            <a:r>
              <a:rPr lang="ru-RU" sz="1600" b="1"/>
              <a:t> </a:t>
            </a:r>
            <a:r>
              <a:rPr lang="en-US" sz="1600" b="1"/>
              <a:t>t</a:t>
            </a:r>
            <a:r>
              <a:rPr lang="en-US" sz="1600" b="1" baseline="-25000"/>
              <a:t>22</a:t>
            </a:r>
            <a:endParaRPr lang="ru-RU" sz="1600" b="1" baseline="-25000"/>
          </a:p>
        </p:txBody>
      </p:sp>
      <p:sp>
        <p:nvSpPr>
          <p:cNvPr id="104476" name="Line 28"/>
          <p:cNvSpPr>
            <a:spLocks noChangeShapeType="1"/>
          </p:cNvSpPr>
          <p:nvPr/>
        </p:nvSpPr>
        <p:spPr bwMode="auto">
          <a:xfrm flipV="1">
            <a:off x="7391400" y="3276600"/>
            <a:ext cx="381000" cy="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4477" name="Text Box 29"/>
          <p:cNvSpPr txBox="1">
            <a:spLocks noChangeArrowheads="1"/>
          </p:cNvSpPr>
          <p:nvPr/>
        </p:nvSpPr>
        <p:spPr bwMode="auto">
          <a:xfrm>
            <a:off x="7772400" y="309245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t>-</a:t>
            </a:r>
            <a:r>
              <a:rPr lang="ru-RU" sz="1600" b="1"/>
              <a:t> </a:t>
            </a:r>
            <a:r>
              <a:rPr lang="en-US" sz="1600" b="1"/>
              <a:t>t</a:t>
            </a:r>
            <a:r>
              <a:rPr lang="en-US" sz="1600" b="1" baseline="-25000"/>
              <a:t>25</a:t>
            </a:r>
            <a:endParaRPr lang="ru-RU" sz="1600" b="1" baseline="-25000"/>
          </a:p>
        </p:txBody>
      </p:sp>
      <p:sp>
        <p:nvSpPr>
          <p:cNvPr id="104478" name="Text Box 30"/>
          <p:cNvSpPr txBox="1">
            <a:spLocks noChangeArrowheads="1"/>
          </p:cNvSpPr>
          <p:nvPr/>
        </p:nvSpPr>
        <p:spPr bwMode="auto">
          <a:xfrm>
            <a:off x="0" y="1371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sz="2800" b="1">
                <a:solidFill>
                  <a:srgbClr val="CC0000"/>
                </a:solidFill>
                <a:cs typeface="Times New Roman" pitchFamily="18" charset="0"/>
              </a:rPr>
              <a:t>EXPERIMENT</a:t>
            </a:r>
            <a:r>
              <a:rPr lang="en-US" sz="2800" b="1">
                <a:solidFill>
                  <a:srgbClr val="CC0000"/>
                </a:solidFill>
                <a:cs typeface="Times New Roman" pitchFamily="18" charset="0"/>
              </a:rPr>
              <a:t>AL </a:t>
            </a:r>
            <a:r>
              <a:rPr lang="ru-RU" sz="2800" b="1">
                <a:solidFill>
                  <a:srgbClr val="CC0000"/>
                </a:solidFill>
                <a:cs typeface="Times New Roman" pitchFamily="18" charset="0"/>
              </a:rPr>
              <a:t>RESULTS</a:t>
            </a:r>
            <a:r>
              <a:rPr lang="en-US" sz="2800" b="1">
                <a:solidFill>
                  <a:srgbClr val="CC0000"/>
                </a:solidFill>
                <a:cs typeface="Times New Roman" pitchFamily="18" charset="0"/>
              </a:rPr>
              <a:t> </a:t>
            </a:r>
            <a:endParaRPr lang="ru-RU" sz="2800" b="1">
              <a:solidFill>
                <a:srgbClr val="CC0000"/>
              </a:solidFill>
              <a:cs typeface="Times New Roman" pitchFamily="18" charset="0"/>
            </a:endParaRPr>
          </a:p>
        </p:txBody>
      </p:sp>
      <p:pic>
        <p:nvPicPr>
          <p:cNvPr id="104481" name="Picture 3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 y="228600"/>
            <a:ext cx="1081088"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82" name="Text Box 34"/>
          <p:cNvSpPr txBox="1">
            <a:spLocks noChangeArrowheads="1"/>
          </p:cNvSpPr>
          <p:nvPr/>
        </p:nvSpPr>
        <p:spPr bwMode="auto">
          <a:xfrm>
            <a:off x="0" y="5715000"/>
            <a:ext cx="9144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ko-KR" sz="1800" b="1">
                <a:solidFill>
                  <a:srgbClr val="000000"/>
                </a:solidFill>
                <a:ea typeface="굴림" charset="-127"/>
                <a:cs typeface="Times New Roman" pitchFamily="18" charset="0"/>
              </a:rPr>
              <a:t>Changes in the flow parameters under independent operation of the right assembly:</a:t>
            </a:r>
          </a:p>
          <a:p>
            <a:pPr algn="ctr"/>
            <a:r>
              <a:rPr lang="en-US" altLang="ko-KR" sz="1800" b="1">
                <a:ea typeface="굴림" charset="-127"/>
                <a:cs typeface="Times New Roman" pitchFamily="18" charset="0"/>
              </a:rPr>
              <a:t>heat flux, pin surface temperature, coolant temperature, inlet flowrate during experiment performed  only on right bundle</a:t>
            </a:r>
            <a:r>
              <a:rPr lang="ru-RU" altLang="ko-KR" sz="1800" b="1">
                <a:ea typeface="굴림" charset="-127"/>
                <a:cs typeface="Times New Roman" pitchFamily="18" charset="0"/>
              </a:rPr>
              <a:t> </a:t>
            </a:r>
            <a:endParaRPr lang="ru-RU" sz="1800" b="1">
              <a:ea typeface="굴림" charset="-127"/>
              <a:cs typeface="Times New Roman" pitchFamily="18" charset="0"/>
            </a:endParaRPr>
          </a:p>
        </p:txBody>
      </p:sp>
      <p:sp>
        <p:nvSpPr>
          <p:cNvPr id="104483" name="Text Box 35"/>
          <p:cNvSpPr txBox="1">
            <a:spLocks noChangeArrowheads="1"/>
          </p:cNvSpPr>
          <p:nvPr/>
        </p:nvSpPr>
        <p:spPr bwMode="auto">
          <a:xfrm>
            <a:off x="8077200" y="4953000"/>
            <a:ext cx="137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cs typeface="Times New Roman" pitchFamily="18" charset="0"/>
              </a:rPr>
              <a:t>Time, sec</a:t>
            </a:r>
            <a:r>
              <a:rPr lang="ru-RU" sz="2000" b="1"/>
              <a:t> </a:t>
            </a:r>
          </a:p>
        </p:txBody>
      </p:sp>
      <p:sp>
        <p:nvSpPr>
          <p:cNvPr id="104484" name="Text Box 36"/>
          <p:cNvSpPr txBox="1">
            <a:spLocks noChangeArrowheads="1"/>
          </p:cNvSpPr>
          <p:nvPr/>
        </p:nvSpPr>
        <p:spPr bwMode="auto">
          <a:xfrm>
            <a:off x="3429000" y="3048000"/>
            <a:ext cx="137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cs typeface="Times New Roman" pitchFamily="18" charset="0"/>
              </a:rPr>
              <a:t>Time, sec</a:t>
            </a:r>
            <a:r>
              <a:rPr lang="ru-RU" sz="2000" b="1"/>
              <a:t> </a:t>
            </a:r>
          </a:p>
        </p:txBody>
      </p:sp>
      <p:sp>
        <p:nvSpPr>
          <p:cNvPr id="193536" name="Text Box 0"/>
          <p:cNvSpPr txBox="1">
            <a:spLocks noChangeArrowheads="1"/>
          </p:cNvSpPr>
          <p:nvPr/>
        </p:nvSpPr>
        <p:spPr bwMode="auto">
          <a:xfrm>
            <a:off x="1547813" y="115888"/>
            <a:ext cx="73453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i="1">
                <a:solidFill>
                  <a:schemeClr val="accent2"/>
                </a:solidFill>
                <a:ea typeface="굴림" charset="-127"/>
                <a:cs typeface="Times New Roman" pitchFamily="18" charset="0"/>
              </a:rPr>
              <a:t>State Scientific Center of the Russian Federation –</a:t>
            </a:r>
          </a:p>
          <a:p>
            <a:pPr algn="ctr"/>
            <a:r>
              <a:rPr lang="en-US" altLang="ko-KR" sz="1800" b="1" i="1">
                <a:solidFill>
                  <a:schemeClr val="accent2"/>
                </a:solidFill>
                <a:ea typeface="굴림" charset="-127"/>
                <a:cs typeface="Times New Roman" pitchFamily="18" charset="0"/>
              </a:rPr>
              <a:t>Institute for Physics and Power Engineering named after A. I. Leypunsky</a:t>
            </a:r>
            <a:endParaRPr lang="ru-RU" sz="1800" b="1" i="1">
              <a:solidFill>
                <a:schemeClr val="accent2"/>
              </a:solidFill>
              <a:ea typeface="굴림" charset="-127"/>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Line 3"/>
          <p:cNvSpPr>
            <a:spLocks noChangeShapeType="1"/>
          </p:cNvSpPr>
          <p:nvPr/>
        </p:nvSpPr>
        <p:spPr bwMode="auto">
          <a:xfrm>
            <a:off x="0" y="914400"/>
            <a:ext cx="91440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105477" name="Text Box 5"/>
          <p:cNvSpPr txBox="1">
            <a:spLocks noChangeArrowheads="1"/>
          </p:cNvSpPr>
          <p:nvPr/>
        </p:nvSpPr>
        <p:spPr bwMode="auto">
          <a:xfrm>
            <a:off x="0" y="10668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p>
        </p:txBody>
      </p:sp>
      <p:sp>
        <p:nvSpPr>
          <p:cNvPr id="105478" name="Text Box 6"/>
          <p:cNvSpPr txBox="1">
            <a:spLocks noChangeArrowheads="1"/>
          </p:cNvSpPr>
          <p:nvPr/>
        </p:nvSpPr>
        <p:spPr bwMode="auto">
          <a:xfrm>
            <a:off x="228600" y="16764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1800" b="1">
                <a:cs typeface="Times New Roman" pitchFamily="18" charset="0"/>
              </a:rPr>
              <a:t>T</a:t>
            </a:r>
            <a:r>
              <a:rPr lang="en-US" sz="1800" b="1" baseline="-25000">
                <a:cs typeface="Times New Roman" pitchFamily="18" charset="0"/>
              </a:rPr>
              <a:t>w</a:t>
            </a:r>
            <a:r>
              <a:rPr lang="ru-RU" sz="1800" b="1">
                <a:cs typeface="Times New Roman" pitchFamily="18" charset="0"/>
              </a:rPr>
              <a:t>, </a:t>
            </a:r>
            <a:r>
              <a:rPr lang="ru-RU" sz="1800" b="1">
                <a:cs typeface="Times New Roman" pitchFamily="18" charset="0"/>
                <a:sym typeface="Symbol" pitchFamily="18" charset="2"/>
              </a:rPr>
              <a:t></a:t>
            </a:r>
            <a:r>
              <a:rPr lang="ru-RU" sz="1800" b="1">
                <a:cs typeface="Times New Roman" pitchFamily="18" charset="0"/>
              </a:rPr>
              <a:t>C </a:t>
            </a:r>
          </a:p>
        </p:txBody>
      </p:sp>
      <p:sp>
        <p:nvSpPr>
          <p:cNvPr id="105480" name="Text Box 8"/>
          <p:cNvSpPr txBox="1">
            <a:spLocks noChangeArrowheads="1"/>
          </p:cNvSpPr>
          <p:nvPr/>
        </p:nvSpPr>
        <p:spPr bwMode="auto">
          <a:xfrm>
            <a:off x="228600" y="33528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1800" b="1">
                <a:cs typeface="Times New Roman" pitchFamily="18" charset="0"/>
              </a:rPr>
              <a:t>T</a:t>
            </a:r>
            <a:r>
              <a:rPr lang="en-US" sz="1800" b="1" baseline="-25000"/>
              <a:t>Na-K</a:t>
            </a:r>
            <a:r>
              <a:rPr lang="ru-RU" sz="1800" b="1">
                <a:cs typeface="Times New Roman" pitchFamily="18" charset="0"/>
              </a:rPr>
              <a:t>, </a:t>
            </a:r>
            <a:r>
              <a:rPr lang="ru-RU" sz="1800" b="1">
                <a:cs typeface="Times New Roman" pitchFamily="18" charset="0"/>
                <a:sym typeface="Symbol" pitchFamily="18" charset="2"/>
              </a:rPr>
              <a:t></a:t>
            </a:r>
            <a:r>
              <a:rPr lang="ru-RU" sz="1800" b="1">
                <a:cs typeface="Times New Roman" pitchFamily="18" charset="0"/>
              </a:rPr>
              <a:t>C </a:t>
            </a:r>
            <a:r>
              <a:rPr lang="ru-RU" sz="1800"/>
              <a:t> </a:t>
            </a:r>
          </a:p>
        </p:txBody>
      </p:sp>
      <p:sp>
        <p:nvSpPr>
          <p:cNvPr id="105481" name="Text Box 9"/>
          <p:cNvSpPr txBox="1">
            <a:spLocks noChangeArrowheads="1"/>
          </p:cNvSpPr>
          <p:nvPr/>
        </p:nvSpPr>
        <p:spPr bwMode="auto">
          <a:xfrm>
            <a:off x="228600" y="5029200"/>
            <a:ext cx="1600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1800" b="1">
                <a:cs typeface="Times New Roman" pitchFamily="18" charset="0"/>
              </a:rPr>
              <a:t>G, </a:t>
            </a:r>
            <a:r>
              <a:rPr lang="en-US" sz="1800" b="1">
                <a:cs typeface="Times New Roman" pitchFamily="18" charset="0"/>
              </a:rPr>
              <a:t>m</a:t>
            </a:r>
            <a:r>
              <a:rPr lang="ru-RU" sz="1800" b="1" baseline="30000">
                <a:cs typeface="Times New Roman" pitchFamily="18" charset="0"/>
              </a:rPr>
              <a:t>3</a:t>
            </a:r>
            <a:r>
              <a:rPr lang="ru-RU" sz="1800" b="1">
                <a:cs typeface="Times New Roman" pitchFamily="18" charset="0"/>
              </a:rPr>
              <a:t>/</a:t>
            </a:r>
            <a:r>
              <a:rPr lang="en-US" sz="1800" b="1">
                <a:cs typeface="Times New Roman" pitchFamily="18" charset="0"/>
              </a:rPr>
              <a:t>h</a:t>
            </a:r>
            <a:r>
              <a:rPr lang="ru-RU" sz="2000"/>
              <a:t> </a:t>
            </a:r>
          </a:p>
        </p:txBody>
      </p:sp>
      <p:sp>
        <p:nvSpPr>
          <p:cNvPr id="105482" name="Text Box 10"/>
          <p:cNvSpPr txBox="1">
            <a:spLocks noChangeArrowheads="1"/>
          </p:cNvSpPr>
          <p:nvPr/>
        </p:nvSpPr>
        <p:spPr bwMode="auto">
          <a:xfrm>
            <a:off x="0" y="9906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200" b="1">
                <a:solidFill>
                  <a:srgbClr val="CC0000"/>
                </a:solidFill>
              </a:rPr>
              <a:t>THERMOHYDRAULIC </a:t>
            </a:r>
            <a:r>
              <a:rPr lang="ru-RU" sz="2200" b="1">
                <a:solidFill>
                  <a:srgbClr val="CC0000"/>
                </a:solidFill>
              </a:rPr>
              <a:t>PARAMETERS</a:t>
            </a:r>
            <a:endParaRPr lang="en-US" sz="2200" b="1">
              <a:solidFill>
                <a:srgbClr val="CC0000"/>
              </a:solidFill>
            </a:endParaRPr>
          </a:p>
          <a:p>
            <a:pPr algn="ctr"/>
            <a:r>
              <a:rPr lang="en-US" sz="2200" b="1">
                <a:solidFill>
                  <a:srgbClr val="CC0000"/>
                </a:solidFill>
                <a:cs typeface="Times New Roman" pitchFamily="18" charset="0"/>
              </a:rPr>
              <a:t>UNDER INDEPENDENT OPERATION OF THE RIGHT ASSEMBLY</a:t>
            </a:r>
            <a:endParaRPr lang="ru-RU" sz="2200" b="1">
              <a:solidFill>
                <a:srgbClr val="CC0000"/>
              </a:solidFill>
            </a:endParaRPr>
          </a:p>
        </p:txBody>
      </p:sp>
      <p:sp>
        <p:nvSpPr>
          <p:cNvPr id="105483" name="Line 11"/>
          <p:cNvSpPr>
            <a:spLocks noChangeShapeType="1"/>
          </p:cNvSpPr>
          <p:nvPr/>
        </p:nvSpPr>
        <p:spPr bwMode="auto">
          <a:xfrm>
            <a:off x="2133600" y="3276600"/>
            <a:ext cx="342900" cy="0"/>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5484" name="Text Box 12"/>
          <p:cNvSpPr txBox="1">
            <a:spLocks noChangeArrowheads="1"/>
          </p:cNvSpPr>
          <p:nvPr/>
        </p:nvSpPr>
        <p:spPr bwMode="auto">
          <a:xfrm>
            <a:off x="2514600" y="3124200"/>
            <a:ext cx="838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t>-</a:t>
            </a:r>
            <a:r>
              <a:rPr lang="ru-RU" sz="1600" b="1"/>
              <a:t> </a:t>
            </a:r>
            <a:r>
              <a:rPr lang="en-US" sz="1600" b="1"/>
              <a:t>t</a:t>
            </a:r>
            <a:r>
              <a:rPr lang="en-US" sz="1600" b="1" baseline="-25000"/>
              <a:t>1</a:t>
            </a:r>
            <a:r>
              <a:rPr lang="ru-RU" sz="1600" b="1" baseline="-25000"/>
              <a:t>5</a:t>
            </a:r>
          </a:p>
        </p:txBody>
      </p:sp>
      <p:sp>
        <p:nvSpPr>
          <p:cNvPr id="105485" name="Line 13"/>
          <p:cNvSpPr>
            <a:spLocks noChangeShapeType="1"/>
          </p:cNvSpPr>
          <p:nvPr/>
        </p:nvSpPr>
        <p:spPr bwMode="auto">
          <a:xfrm flipV="1">
            <a:off x="3505200" y="3276600"/>
            <a:ext cx="381000" cy="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5486" name="Text Box 14"/>
          <p:cNvSpPr txBox="1">
            <a:spLocks noChangeArrowheads="1"/>
          </p:cNvSpPr>
          <p:nvPr/>
        </p:nvSpPr>
        <p:spPr bwMode="auto">
          <a:xfrm>
            <a:off x="3962400" y="31242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t>-</a:t>
            </a:r>
            <a:r>
              <a:rPr lang="ru-RU" sz="1600" b="1"/>
              <a:t> </a:t>
            </a:r>
            <a:r>
              <a:rPr lang="en-US" sz="1600" b="1"/>
              <a:t>t</a:t>
            </a:r>
            <a:r>
              <a:rPr lang="ru-RU" sz="1600" b="1" baseline="-25000"/>
              <a:t>19</a:t>
            </a:r>
          </a:p>
        </p:txBody>
      </p:sp>
      <p:pic>
        <p:nvPicPr>
          <p:cNvPr id="105487" name="Picture 15"/>
          <p:cNvPicPr preferRelativeResize="0">
            <a:picLocks noChangeArrowheads="1"/>
          </p:cNvPicPr>
          <p:nvPr/>
        </p:nvPicPr>
        <p:blipFill>
          <a:blip r:embed="rId3">
            <a:extLst>
              <a:ext uri="{28A0092B-C50C-407E-A947-70E740481C1C}">
                <a14:useLocalDpi xmlns:a14="http://schemas.microsoft.com/office/drawing/2010/main" val="0"/>
              </a:ext>
            </a:extLst>
          </a:blip>
          <a:srcRect l="2112" t="6036" r="2640" b="7545"/>
          <a:stretch>
            <a:fillRect/>
          </a:stretch>
        </p:blipFill>
        <p:spPr bwMode="auto">
          <a:xfrm>
            <a:off x="304800" y="2057400"/>
            <a:ext cx="4827588"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05488" name="Picture 16"/>
          <p:cNvPicPr preferRelativeResize="0">
            <a:picLocks noChangeArrowheads="1"/>
          </p:cNvPicPr>
          <p:nvPr/>
        </p:nvPicPr>
        <p:blipFill>
          <a:blip r:embed="rId4">
            <a:extLst>
              <a:ext uri="{28A0092B-C50C-407E-A947-70E740481C1C}">
                <a14:useLocalDpi xmlns:a14="http://schemas.microsoft.com/office/drawing/2010/main" val="0"/>
              </a:ext>
            </a:extLst>
          </a:blip>
          <a:srcRect l="2112" t="6036" r="2640" b="7545"/>
          <a:stretch>
            <a:fillRect/>
          </a:stretch>
        </p:blipFill>
        <p:spPr bwMode="auto">
          <a:xfrm>
            <a:off x="304800" y="3733800"/>
            <a:ext cx="4827588"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5489" name="Picture 17"/>
          <p:cNvPicPr preferRelativeResize="0">
            <a:picLocks noChangeArrowheads="1"/>
          </p:cNvPicPr>
          <p:nvPr/>
        </p:nvPicPr>
        <p:blipFill>
          <a:blip r:embed="rId5">
            <a:extLst>
              <a:ext uri="{28A0092B-C50C-407E-A947-70E740481C1C}">
                <a14:useLocalDpi xmlns:a14="http://schemas.microsoft.com/office/drawing/2010/main" val="0"/>
              </a:ext>
            </a:extLst>
          </a:blip>
          <a:srcRect l="2112" t="6036" r="2640" b="7545"/>
          <a:stretch>
            <a:fillRect/>
          </a:stretch>
        </p:blipFill>
        <p:spPr bwMode="auto">
          <a:xfrm>
            <a:off x="304800" y="5410200"/>
            <a:ext cx="4827588" cy="1066800"/>
          </a:xfrm>
          <a:prstGeom prst="rect">
            <a:avLst/>
          </a:prstGeom>
          <a:noFill/>
          <a:extLst>
            <a:ext uri="{909E8E84-426E-40DD-AFC4-6F175D3DCCD1}">
              <a14:hiddenFill xmlns:a14="http://schemas.microsoft.com/office/drawing/2010/main">
                <a:solidFill>
                  <a:srgbClr val="FFFFFF"/>
                </a:solidFill>
              </a14:hiddenFill>
            </a:ext>
          </a:extLst>
        </p:spPr>
      </p:pic>
      <p:sp>
        <p:nvSpPr>
          <p:cNvPr id="105490" name="Line 18"/>
          <p:cNvSpPr>
            <a:spLocks noChangeShapeType="1"/>
          </p:cNvSpPr>
          <p:nvPr/>
        </p:nvSpPr>
        <p:spPr bwMode="auto">
          <a:xfrm>
            <a:off x="2133600" y="5029200"/>
            <a:ext cx="342900" cy="0"/>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5491" name="Text Box 19"/>
          <p:cNvSpPr txBox="1">
            <a:spLocks noChangeArrowheads="1"/>
          </p:cNvSpPr>
          <p:nvPr/>
        </p:nvSpPr>
        <p:spPr bwMode="auto">
          <a:xfrm>
            <a:off x="2514600" y="48768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t>-</a:t>
            </a:r>
            <a:r>
              <a:rPr lang="ru-RU" sz="1600" b="1"/>
              <a:t> </a:t>
            </a:r>
            <a:r>
              <a:rPr lang="en-US" sz="1600" b="1"/>
              <a:t>t</a:t>
            </a:r>
            <a:r>
              <a:rPr lang="en-US" sz="1600" b="1" baseline="-25000"/>
              <a:t>1</a:t>
            </a:r>
            <a:r>
              <a:rPr lang="ru-RU" sz="1600" b="1" baseline="-25000"/>
              <a:t>7</a:t>
            </a:r>
          </a:p>
        </p:txBody>
      </p:sp>
      <p:sp>
        <p:nvSpPr>
          <p:cNvPr id="105492" name="Line 20"/>
          <p:cNvSpPr>
            <a:spLocks noChangeShapeType="1"/>
          </p:cNvSpPr>
          <p:nvPr/>
        </p:nvSpPr>
        <p:spPr bwMode="auto">
          <a:xfrm flipV="1">
            <a:off x="3581400" y="5029200"/>
            <a:ext cx="381000" cy="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5493" name="Text Box 21"/>
          <p:cNvSpPr txBox="1">
            <a:spLocks noChangeArrowheads="1"/>
          </p:cNvSpPr>
          <p:nvPr/>
        </p:nvSpPr>
        <p:spPr bwMode="auto">
          <a:xfrm>
            <a:off x="4038600" y="48768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t>-</a:t>
            </a:r>
            <a:r>
              <a:rPr lang="ru-RU" sz="1600" b="1"/>
              <a:t> </a:t>
            </a:r>
            <a:r>
              <a:rPr lang="en-US" sz="1600" b="1"/>
              <a:t>t</a:t>
            </a:r>
            <a:r>
              <a:rPr lang="ru-RU" sz="1600" b="1" baseline="-25000"/>
              <a:t>20</a:t>
            </a:r>
          </a:p>
        </p:txBody>
      </p:sp>
      <p:pic>
        <p:nvPicPr>
          <p:cNvPr id="105496" name="Picture 2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 y="228600"/>
            <a:ext cx="1081088"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97" name="Text Box 25"/>
          <p:cNvSpPr txBox="1">
            <a:spLocks noChangeArrowheads="1"/>
          </p:cNvSpPr>
          <p:nvPr/>
        </p:nvSpPr>
        <p:spPr bwMode="auto">
          <a:xfrm>
            <a:off x="4038600" y="6491288"/>
            <a:ext cx="1371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cs typeface="Times New Roman" pitchFamily="18" charset="0"/>
              </a:rPr>
              <a:t>Time, sec</a:t>
            </a:r>
            <a:r>
              <a:rPr lang="ru-RU" sz="1800" b="1"/>
              <a:t> </a:t>
            </a:r>
          </a:p>
        </p:txBody>
      </p:sp>
      <p:sp>
        <p:nvSpPr>
          <p:cNvPr id="105498" name="Text Box 26"/>
          <p:cNvSpPr txBox="1">
            <a:spLocks noChangeArrowheads="1"/>
          </p:cNvSpPr>
          <p:nvPr/>
        </p:nvSpPr>
        <p:spPr bwMode="auto">
          <a:xfrm>
            <a:off x="5181600" y="2057400"/>
            <a:ext cx="3733800" cy="434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defRPr sz="2400">
                <a:solidFill>
                  <a:schemeClr val="tx1"/>
                </a:solidFill>
                <a:latin typeface="Times New Roman" pitchFamily="18" charset="0"/>
              </a:defRPr>
            </a:lvl1pPr>
            <a:lvl2pPr marL="47625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spcBef>
                <a:spcPct val="50000"/>
              </a:spcBef>
              <a:buClr>
                <a:srgbClr val="000099"/>
              </a:buClr>
              <a:buFont typeface="Wingdings" pitchFamily="2" charset="2"/>
              <a:buChar char="Ø"/>
            </a:pPr>
            <a:r>
              <a:rPr lang="en-US" sz="1800" b="1">
                <a:cs typeface="Times New Roman" pitchFamily="18" charset="0"/>
              </a:rPr>
              <a:t>Initially, oscillations of a small amplitude with a period of 3 to 5 s were observed, which reflected the generation, growth, and entrainment of the vapor bubbles by the coolant flow</a:t>
            </a:r>
          </a:p>
          <a:p>
            <a:pPr>
              <a:spcBef>
                <a:spcPct val="50000"/>
              </a:spcBef>
              <a:buClr>
                <a:srgbClr val="000099"/>
              </a:buClr>
              <a:buFont typeface="Wingdings" pitchFamily="2" charset="2"/>
              <a:buChar char="Ø"/>
            </a:pPr>
            <a:r>
              <a:rPr lang="en-US" sz="1800" b="1">
                <a:cs typeface="Times New Roman" pitchFamily="18" charset="0"/>
              </a:rPr>
              <a:t>Then, oscillating process with the greater amplitudes and the period of oscillations of from 20 to 40 s took place. When this occurred, the oscillations of all parameters appeared to be synchronized in time. Their amplitude and period gradually increased with time </a:t>
            </a:r>
            <a:endParaRPr lang="ru-RU" sz="1800" b="1">
              <a:cs typeface="Times New Roman" pitchFamily="18" charset="0"/>
            </a:endParaRPr>
          </a:p>
        </p:txBody>
      </p:sp>
      <p:sp>
        <p:nvSpPr>
          <p:cNvPr id="194560" name="Text Box 0"/>
          <p:cNvSpPr txBox="1">
            <a:spLocks noChangeArrowheads="1"/>
          </p:cNvSpPr>
          <p:nvPr/>
        </p:nvSpPr>
        <p:spPr bwMode="auto">
          <a:xfrm>
            <a:off x="1547813" y="115888"/>
            <a:ext cx="73453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i="1">
                <a:solidFill>
                  <a:schemeClr val="accent2"/>
                </a:solidFill>
                <a:ea typeface="굴림" charset="-127"/>
                <a:cs typeface="Times New Roman" pitchFamily="18" charset="0"/>
              </a:rPr>
              <a:t>State Scientific Center of the Russian Federation –</a:t>
            </a:r>
          </a:p>
          <a:p>
            <a:pPr algn="ctr"/>
            <a:r>
              <a:rPr lang="en-US" altLang="ko-KR" sz="1800" b="1" i="1">
                <a:solidFill>
                  <a:schemeClr val="accent2"/>
                </a:solidFill>
                <a:ea typeface="굴림" charset="-127"/>
                <a:cs typeface="Times New Roman" pitchFamily="18" charset="0"/>
              </a:rPr>
              <a:t>Institute for Physics and Power Engineering named after A. I. Leypunsky</a:t>
            </a:r>
            <a:endParaRPr lang="ru-RU" sz="1800" b="1" i="1">
              <a:solidFill>
                <a:schemeClr val="accent2"/>
              </a:solidFill>
              <a:ea typeface="굴림" charset="-127"/>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Line 2"/>
          <p:cNvSpPr>
            <a:spLocks noChangeShapeType="1"/>
          </p:cNvSpPr>
          <p:nvPr/>
        </p:nvSpPr>
        <p:spPr bwMode="auto">
          <a:xfrm>
            <a:off x="0" y="914400"/>
            <a:ext cx="91440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132099" name="Rectangle 3"/>
          <p:cNvSpPr>
            <a:spLocks noChangeArrowheads="1"/>
          </p:cNvSpPr>
          <p:nvPr/>
        </p:nvSpPr>
        <p:spPr bwMode="auto">
          <a:xfrm>
            <a:off x="1690688" y="2709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32100" name="Text Box 4"/>
          <p:cNvSpPr txBox="1">
            <a:spLocks noChangeArrowheads="1"/>
          </p:cNvSpPr>
          <p:nvPr/>
        </p:nvSpPr>
        <p:spPr bwMode="auto">
          <a:xfrm>
            <a:off x="0" y="10668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p>
        </p:txBody>
      </p:sp>
      <p:sp>
        <p:nvSpPr>
          <p:cNvPr id="132101" name="Rectangle 5"/>
          <p:cNvSpPr>
            <a:spLocks noChangeArrowheads="1"/>
          </p:cNvSpPr>
          <p:nvPr/>
        </p:nvSpPr>
        <p:spPr bwMode="auto">
          <a:xfrm>
            <a:off x="1690688" y="27289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32102" name="Rectangle 6"/>
          <p:cNvSpPr>
            <a:spLocks noChangeArrowheads="1"/>
          </p:cNvSpPr>
          <p:nvPr/>
        </p:nvSpPr>
        <p:spPr bwMode="auto">
          <a:xfrm>
            <a:off x="1690688" y="2619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32103" name="Rectangle 7"/>
          <p:cNvSpPr>
            <a:spLocks noChangeArrowheads="1"/>
          </p:cNvSpPr>
          <p:nvPr/>
        </p:nvSpPr>
        <p:spPr bwMode="auto">
          <a:xfrm>
            <a:off x="1690688" y="2566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32104" name="Rectangle 8"/>
          <p:cNvSpPr>
            <a:spLocks noChangeArrowheads="1"/>
          </p:cNvSpPr>
          <p:nvPr/>
        </p:nvSpPr>
        <p:spPr bwMode="auto">
          <a:xfrm>
            <a:off x="1690688" y="2619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32105" name="Rectangle 9"/>
          <p:cNvSpPr>
            <a:spLocks noChangeArrowheads="1"/>
          </p:cNvSpPr>
          <p:nvPr/>
        </p:nvSpPr>
        <p:spPr bwMode="auto">
          <a:xfrm>
            <a:off x="1690688" y="26050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32106" name="Text Box 10"/>
          <p:cNvSpPr txBox="1">
            <a:spLocks noChangeArrowheads="1"/>
          </p:cNvSpPr>
          <p:nvPr/>
        </p:nvSpPr>
        <p:spPr bwMode="auto">
          <a:xfrm>
            <a:off x="228600" y="23622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1800" b="1">
                <a:cs typeface="Times New Roman" pitchFamily="18" charset="0"/>
              </a:rPr>
              <a:t>T</a:t>
            </a:r>
            <a:r>
              <a:rPr lang="en-US" sz="1800" b="1" baseline="-25000">
                <a:cs typeface="Times New Roman" pitchFamily="18" charset="0"/>
              </a:rPr>
              <a:t>w  left</a:t>
            </a:r>
            <a:r>
              <a:rPr lang="ru-RU" sz="1800" b="1">
                <a:cs typeface="Times New Roman" pitchFamily="18" charset="0"/>
              </a:rPr>
              <a:t>, </a:t>
            </a:r>
            <a:r>
              <a:rPr lang="ru-RU" sz="1800" b="1">
                <a:cs typeface="Times New Roman" pitchFamily="18" charset="0"/>
                <a:sym typeface="Symbol" pitchFamily="18" charset="2"/>
              </a:rPr>
              <a:t></a:t>
            </a:r>
            <a:r>
              <a:rPr lang="ru-RU" sz="1800" b="1">
                <a:cs typeface="Times New Roman" pitchFamily="18" charset="0"/>
              </a:rPr>
              <a:t>C </a:t>
            </a:r>
          </a:p>
        </p:txBody>
      </p:sp>
      <p:pic>
        <p:nvPicPr>
          <p:cNvPr id="132107" name="Picture 11"/>
          <p:cNvPicPr>
            <a:picLocks noChangeAspect="1" noChangeArrowheads="1"/>
          </p:cNvPicPr>
          <p:nvPr/>
        </p:nvPicPr>
        <p:blipFill>
          <a:blip r:embed="rId3">
            <a:extLst>
              <a:ext uri="{28A0092B-C50C-407E-A947-70E740481C1C}">
                <a14:useLocalDpi xmlns:a14="http://schemas.microsoft.com/office/drawing/2010/main" val="0"/>
              </a:ext>
            </a:extLst>
          </a:blip>
          <a:srcRect l="2232" t="7683" r="4465" b="9604"/>
          <a:stretch>
            <a:fillRect/>
          </a:stretch>
        </p:blipFill>
        <p:spPr bwMode="auto">
          <a:xfrm>
            <a:off x="228600" y="2819400"/>
            <a:ext cx="4191000" cy="1030288"/>
          </a:xfrm>
          <a:prstGeom prst="rect">
            <a:avLst/>
          </a:prstGeom>
          <a:noFill/>
          <a:extLst>
            <a:ext uri="{909E8E84-426E-40DD-AFC4-6F175D3DCCD1}">
              <a14:hiddenFill xmlns:a14="http://schemas.microsoft.com/office/drawing/2010/main">
                <a:solidFill>
                  <a:srgbClr val="FFFFFF"/>
                </a:solidFill>
              </a14:hiddenFill>
            </a:ext>
          </a:extLst>
        </p:spPr>
      </p:pic>
      <p:sp>
        <p:nvSpPr>
          <p:cNvPr id="132108" name="Text Box 12"/>
          <p:cNvSpPr txBox="1">
            <a:spLocks noChangeArrowheads="1"/>
          </p:cNvSpPr>
          <p:nvPr/>
        </p:nvSpPr>
        <p:spPr bwMode="auto">
          <a:xfrm>
            <a:off x="228600" y="4267200"/>
            <a:ext cx="182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1800" b="1">
                <a:cs typeface="Times New Roman" pitchFamily="18" charset="0"/>
              </a:rPr>
              <a:t>T</a:t>
            </a:r>
            <a:r>
              <a:rPr lang="en-US" sz="1800" b="1" baseline="-25000">
                <a:cs typeface="Times New Roman" pitchFamily="18" charset="0"/>
              </a:rPr>
              <a:t>Na-K  left</a:t>
            </a:r>
            <a:r>
              <a:rPr lang="ru-RU" sz="1800" b="1">
                <a:cs typeface="Times New Roman" pitchFamily="18" charset="0"/>
              </a:rPr>
              <a:t>, </a:t>
            </a:r>
            <a:r>
              <a:rPr lang="ru-RU" sz="1800" b="1">
                <a:cs typeface="Times New Roman" pitchFamily="18" charset="0"/>
                <a:sym typeface="Symbol" pitchFamily="18" charset="2"/>
              </a:rPr>
              <a:t></a:t>
            </a:r>
            <a:r>
              <a:rPr lang="ru-RU" sz="1800" b="1">
                <a:cs typeface="Times New Roman" pitchFamily="18" charset="0"/>
              </a:rPr>
              <a:t>C</a:t>
            </a:r>
            <a:r>
              <a:rPr lang="ru-RU" sz="2000"/>
              <a:t> </a:t>
            </a:r>
          </a:p>
        </p:txBody>
      </p:sp>
      <p:pic>
        <p:nvPicPr>
          <p:cNvPr id="132109" name="Picture 13"/>
          <p:cNvPicPr>
            <a:picLocks noChangeAspect="1" noChangeArrowheads="1"/>
          </p:cNvPicPr>
          <p:nvPr/>
        </p:nvPicPr>
        <p:blipFill>
          <a:blip r:embed="rId4">
            <a:extLst>
              <a:ext uri="{28A0092B-C50C-407E-A947-70E740481C1C}">
                <a14:useLocalDpi xmlns:a14="http://schemas.microsoft.com/office/drawing/2010/main" val="0"/>
              </a:ext>
            </a:extLst>
          </a:blip>
          <a:srcRect l="2264" t="7567" r="4527" b="9459"/>
          <a:stretch>
            <a:fillRect/>
          </a:stretch>
        </p:blipFill>
        <p:spPr bwMode="auto">
          <a:xfrm>
            <a:off x="228600" y="4706938"/>
            <a:ext cx="4191000" cy="987425"/>
          </a:xfrm>
          <a:prstGeom prst="rect">
            <a:avLst/>
          </a:prstGeom>
          <a:noFill/>
          <a:extLst>
            <a:ext uri="{909E8E84-426E-40DD-AFC4-6F175D3DCCD1}">
              <a14:hiddenFill xmlns:a14="http://schemas.microsoft.com/office/drawing/2010/main">
                <a:solidFill>
                  <a:srgbClr val="FFFFFF"/>
                </a:solidFill>
              </a14:hiddenFill>
            </a:ext>
          </a:extLst>
        </p:spPr>
      </p:pic>
      <p:sp>
        <p:nvSpPr>
          <p:cNvPr id="132110" name="Text Box 14"/>
          <p:cNvSpPr txBox="1">
            <a:spLocks noChangeArrowheads="1"/>
          </p:cNvSpPr>
          <p:nvPr/>
        </p:nvSpPr>
        <p:spPr bwMode="auto">
          <a:xfrm>
            <a:off x="4800600" y="23622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1800" b="1">
                <a:cs typeface="Times New Roman" pitchFamily="18" charset="0"/>
              </a:rPr>
              <a:t>T</a:t>
            </a:r>
            <a:r>
              <a:rPr lang="en-US" sz="1800" b="1" baseline="-25000">
                <a:cs typeface="Times New Roman" pitchFamily="18" charset="0"/>
              </a:rPr>
              <a:t>w  right</a:t>
            </a:r>
            <a:r>
              <a:rPr lang="ru-RU" sz="1800" b="1">
                <a:cs typeface="Times New Roman" pitchFamily="18" charset="0"/>
              </a:rPr>
              <a:t>, </a:t>
            </a:r>
            <a:r>
              <a:rPr lang="ru-RU" sz="1800" b="1">
                <a:cs typeface="Times New Roman" pitchFamily="18" charset="0"/>
                <a:sym typeface="Symbol" pitchFamily="18" charset="2"/>
              </a:rPr>
              <a:t></a:t>
            </a:r>
            <a:r>
              <a:rPr lang="ru-RU" sz="1800" b="1">
                <a:cs typeface="Times New Roman" pitchFamily="18" charset="0"/>
              </a:rPr>
              <a:t>C </a:t>
            </a:r>
          </a:p>
        </p:txBody>
      </p:sp>
      <p:pic>
        <p:nvPicPr>
          <p:cNvPr id="132111" name="Picture 15"/>
          <p:cNvPicPr>
            <a:picLocks noChangeAspect="1" noChangeArrowheads="1"/>
          </p:cNvPicPr>
          <p:nvPr/>
        </p:nvPicPr>
        <p:blipFill>
          <a:blip r:embed="rId5">
            <a:extLst>
              <a:ext uri="{28A0092B-C50C-407E-A947-70E740481C1C}">
                <a14:useLocalDpi xmlns:a14="http://schemas.microsoft.com/office/drawing/2010/main" val="0"/>
              </a:ext>
            </a:extLst>
          </a:blip>
          <a:srcRect l="2228" t="7645" r="4456" b="9555"/>
          <a:stretch>
            <a:fillRect/>
          </a:stretch>
        </p:blipFill>
        <p:spPr bwMode="auto">
          <a:xfrm>
            <a:off x="4800600" y="2743200"/>
            <a:ext cx="4038600" cy="1112838"/>
          </a:xfrm>
          <a:prstGeom prst="rect">
            <a:avLst/>
          </a:prstGeom>
          <a:noFill/>
          <a:extLst>
            <a:ext uri="{909E8E84-426E-40DD-AFC4-6F175D3DCCD1}">
              <a14:hiddenFill xmlns:a14="http://schemas.microsoft.com/office/drawing/2010/main">
                <a:solidFill>
                  <a:srgbClr val="FFFFFF"/>
                </a:solidFill>
              </a14:hiddenFill>
            </a:ext>
          </a:extLst>
        </p:spPr>
      </p:pic>
      <p:sp>
        <p:nvSpPr>
          <p:cNvPr id="132112" name="Text Box 16"/>
          <p:cNvSpPr txBox="1">
            <a:spLocks noChangeArrowheads="1"/>
          </p:cNvSpPr>
          <p:nvPr/>
        </p:nvSpPr>
        <p:spPr bwMode="auto">
          <a:xfrm>
            <a:off x="4800600" y="4191000"/>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1800" b="1">
                <a:cs typeface="Times New Roman" pitchFamily="18" charset="0"/>
              </a:rPr>
              <a:t>T</a:t>
            </a:r>
            <a:r>
              <a:rPr lang="en-US" sz="1800" b="1" baseline="-25000"/>
              <a:t>N</a:t>
            </a:r>
            <a:r>
              <a:rPr lang="en-US" sz="1800" b="1" baseline="-25000">
                <a:cs typeface="Times New Roman" pitchFamily="18" charset="0"/>
              </a:rPr>
              <a:t>a-K  right</a:t>
            </a:r>
            <a:r>
              <a:rPr lang="ru-RU" sz="1800" b="1">
                <a:cs typeface="Times New Roman" pitchFamily="18" charset="0"/>
              </a:rPr>
              <a:t>, </a:t>
            </a:r>
            <a:r>
              <a:rPr lang="ru-RU" sz="1800" b="1">
                <a:cs typeface="Times New Roman" pitchFamily="18" charset="0"/>
                <a:sym typeface="Symbol" pitchFamily="18" charset="2"/>
              </a:rPr>
              <a:t></a:t>
            </a:r>
            <a:r>
              <a:rPr lang="ru-RU" sz="1800" b="1">
                <a:cs typeface="Times New Roman" pitchFamily="18" charset="0"/>
              </a:rPr>
              <a:t>C </a:t>
            </a:r>
          </a:p>
        </p:txBody>
      </p:sp>
      <p:pic>
        <p:nvPicPr>
          <p:cNvPr id="132113" name="Picture 17"/>
          <p:cNvPicPr>
            <a:picLocks noChangeAspect="1" noChangeArrowheads="1"/>
          </p:cNvPicPr>
          <p:nvPr/>
        </p:nvPicPr>
        <p:blipFill>
          <a:blip r:embed="rId6">
            <a:extLst>
              <a:ext uri="{28A0092B-C50C-407E-A947-70E740481C1C}">
                <a14:useLocalDpi xmlns:a14="http://schemas.microsoft.com/office/drawing/2010/main" val="0"/>
              </a:ext>
            </a:extLst>
          </a:blip>
          <a:srcRect l="2260" t="7530" r="4518" b="9413"/>
          <a:stretch>
            <a:fillRect/>
          </a:stretch>
        </p:blipFill>
        <p:spPr bwMode="auto">
          <a:xfrm>
            <a:off x="4800600" y="4572000"/>
            <a:ext cx="4038600" cy="1130300"/>
          </a:xfrm>
          <a:prstGeom prst="rect">
            <a:avLst/>
          </a:prstGeom>
          <a:noFill/>
          <a:extLst>
            <a:ext uri="{909E8E84-426E-40DD-AFC4-6F175D3DCCD1}">
              <a14:hiddenFill xmlns:a14="http://schemas.microsoft.com/office/drawing/2010/main">
                <a:solidFill>
                  <a:srgbClr val="FFFFFF"/>
                </a:solidFill>
              </a14:hiddenFill>
            </a:ext>
          </a:extLst>
        </p:spPr>
      </p:pic>
      <p:sp>
        <p:nvSpPr>
          <p:cNvPr id="132114" name="Line 18"/>
          <p:cNvSpPr>
            <a:spLocks noChangeShapeType="1"/>
          </p:cNvSpPr>
          <p:nvPr/>
        </p:nvSpPr>
        <p:spPr bwMode="auto">
          <a:xfrm>
            <a:off x="609600" y="4038600"/>
            <a:ext cx="342900" cy="0"/>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2115" name="Text Box 19"/>
          <p:cNvSpPr txBox="1">
            <a:spLocks noChangeArrowheads="1"/>
          </p:cNvSpPr>
          <p:nvPr/>
        </p:nvSpPr>
        <p:spPr bwMode="auto">
          <a:xfrm>
            <a:off x="990600" y="38862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t>-</a:t>
            </a:r>
            <a:r>
              <a:rPr lang="ru-RU" sz="1600" b="1"/>
              <a:t> </a:t>
            </a:r>
            <a:r>
              <a:rPr lang="en-US" sz="1600" b="1"/>
              <a:t>t</a:t>
            </a:r>
            <a:r>
              <a:rPr lang="ru-RU" sz="1600" b="1" baseline="-25000"/>
              <a:t>2</a:t>
            </a:r>
          </a:p>
        </p:txBody>
      </p:sp>
      <p:sp>
        <p:nvSpPr>
          <p:cNvPr id="132116" name="Line 20"/>
          <p:cNvSpPr>
            <a:spLocks noChangeShapeType="1"/>
          </p:cNvSpPr>
          <p:nvPr/>
        </p:nvSpPr>
        <p:spPr bwMode="auto">
          <a:xfrm flipV="1">
            <a:off x="1752600" y="4038600"/>
            <a:ext cx="352425" cy="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2117" name="Text Box 21"/>
          <p:cNvSpPr txBox="1">
            <a:spLocks noChangeArrowheads="1"/>
          </p:cNvSpPr>
          <p:nvPr/>
        </p:nvSpPr>
        <p:spPr bwMode="auto">
          <a:xfrm>
            <a:off x="2133600" y="38862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t>-</a:t>
            </a:r>
            <a:r>
              <a:rPr lang="ru-RU" sz="1600" b="1"/>
              <a:t> </a:t>
            </a:r>
            <a:r>
              <a:rPr lang="en-US" sz="1600" b="1"/>
              <a:t>t</a:t>
            </a:r>
            <a:r>
              <a:rPr lang="ru-RU" sz="1600" b="1" baseline="-25000"/>
              <a:t>3</a:t>
            </a:r>
          </a:p>
        </p:txBody>
      </p:sp>
      <p:sp>
        <p:nvSpPr>
          <p:cNvPr id="132118" name="Line 22"/>
          <p:cNvSpPr>
            <a:spLocks noChangeShapeType="1"/>
          </p:cNvSpPr>
          <p:nvPr/>
        </p:nvSpPr>
        <p:spPr bwMode="auto">
          <a:xfrm>
            <a:off x="2895600" y="4038600"/>
            <a:ext cx="342900" cy="0"/>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2119" name="Text Box 23"/>
          <p:cNvSpPr txBox="1">
            <a:spLocks noChangeArrowheads="1"/>
          </p:cNvSpPr>
          <p:nvPr/>
        </p:nvSpPr>
        <p:spPr bwMode="auto">
          <a:xfrm>
            <a:off x="3352800" y="38862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t>-</a:t>
            </a:r>
            <a:r>
              <a:rPr lang="ru-RU" sz="1600" b="1"/>
              <a:t> </a:t>
            </a:r>
            <a:r>
              <a:rPr lang="en-US" sz="1600" b="1"/>
              <a:t>t</a:t>
            </a:r>
            <a:r>
              <a:rPr lang="en-US" sz="1600" b="1" baseline="-25000"/>
              <a:t>1</a:t>
            </a:r>
            <a:r>
              <a:rPr lang="ru-RU" sz="1600" b="1" baseline="-25000"/>
              <a:t>0</a:t>
            </a:r>
          </a:p>
        </p:txBody>
      </p:sp>
      <p:sp>
        <p:nvSpPr>
          <p:cNvPr id="132120" name="Line 24"/>
          <p:cNvSpPr>
            <a:spLocks noChangeShapeType="1"/>
          </p:cNvSpPr>
          <p:nvPr/>
        </p:nvSpPr>
        <p:spPr bwMode="auto">
          <a:xfrm>
            <a:off x="609600" y="5867400"/>
            <a:ext cx="342900" cy="0"/>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2121" name="Text Box 25"/>
          <p:cNvSpPr txBox="1">
            <a:spLocks noChangeArrowheads="1"/>
          </p:cNvSpPr>
          <p:nvPr/>
        </p:nvSpPr>
        <p:spPr bwMode="auto">
          <a:xfrm>
            <a:off x="990600" y="57150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t>-</a:t>
            </a:r>
            <a:r>
              <a:rPr lang="ru-RU" sz="1600" b="1"/>
              <a:t> </a:t>
            </a:r>
            <a:r>
              <a:rPr lang="en-US" sz="1600" b="1"/>
              <a:t>t</a:t>
            </a:r>
            <a:r>
              <a:rPr lang="ru-RU" sz="1600" b="1" baseline="-25000"/>
              <a:t>5</a:t>
            </a:r>
          </a:p>
        </p:txBody>
      </p:sp>
      <p:sp>
        <p:nvSpPr>
          <p:cNvPr id="132122" name="Line 26"/>
          <p:cNvSpPr>
            <a:spLocks noChangeShapeType="1"/>
          </p:cNvSpPr>
          <p:nvPr/>
        </p:nvSpPr>
        <p:spPr bwMode="auto">
          <a:xfrm flipV="1">
            <a:off x="1676400" y="5867400"/>
            <a:ext cx="352425" cy="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2123" name="Text Box 27"/>
          <p:cNvSpPr txBox="1">
            <a:spLocks noChangeArrowheads="1"/>
          </p:cNvSpPr>
          <p:nvPr/>
        </p:nvSpPr>
        <p:spPr bwMode="auto">
          <a:xfrm>
            <a:off x="2057400" y="57150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t>-</a:t>
            </a:r>
            <a:r>
              <a:rPr lang="ru-RU" sz="1600" b="1"/>
              <a:t> </a:t>
            </a:r>
            <a:r>
              <a:rPr lang="en-US" sz="1600" b="1"/>
              <a:t>t</a:t>
            </a:r>
            <a:r>
              <a:rPr lang="ru-RU" sz="1600" b="1" baseline="-25000"/>
              <a:t>8</a:t>
            </a:r>
          </a:p>
        </p:txBody>
      </p:sp>
      <p:sp>
        <p:nvSpPr>
          <p:cNvPr id="132124" name="Line 28"/>
          <p:cNvSpPr>
            <a:spLocks noChangeShapeType="1"/>
          </p:cNvSpPr>
          <p:nvPr/>
        </p:nvSpPr>
        <p:spPr bwMode="auto">
          <a:xfrm>
            <a:off x="2667000" y="5867400"/>
            <a:ext cx="342900" cy="0"/>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2125" name="Text Box 29"/>
          <p:cNvSpPr txBox="1">
            <a:spLocks noChangeArrowheads="1"/>
          </p:cNvSpPr>
          <p:nvPr/>
        </p:nvSpPr>
        <p:spPr bwMode="auto">
          <a:xfrm>
            <a:off x="3048000" y="57150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t>-</a:t>
            </a:r>
            <a:r>
              <a:rPr lang="ru-RU" sz="1600" b="1"/>
              <a:t> </a:t>
            </a:r>
            <a:r>
              <a:rPr lang="en-US" sz="1600" b="1"/>
              <a:t>t</a:t>
            </a:r>
            <a:r>
              <a:rPr lang="en-US" sz="1600" b="1" baseline="-25000"/>
              <a:t>1</a:t>
            </a:r>
            <a:r>
              <a:rPr lang="ru-RU" sz="1600" b="1" baseline="-25000"/>
              <a:t>3</a:t>
            </a:r>
          </a:p>
        </p:txBody>
      </p:sp>
      <p:sp>
        <p:nvSpPr>
          <p:cNvPr id="132126" name="Line 30"/>
          <p:cNvSpPr>
            <a:spLocks noChangeShapeType="1"/>
          </p:cNvSpPr>
          <p:nvPr/>
        </p:nvSpPr>
        <p:spPr bwMode="auto">
          <a:xfrm>
            <a:off x="5181600" y="4038600"/>
            <a:ext cx="342900" cy="0"/>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2127" name="Text Box 31"/>
          <p:cNvSpPr txBox="1">
            <a:spLocks noChangeArrowheads="1"/>
          </p:cNvSpPr>
          <p:nvPr/>
        </p:nvSpPr>
        <p:spPr bwMode="auto">
          <a:xfrm>
            <a:off x="5486400" y="38862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t>-</a:t>
            </a:r>
            <a:r>
              <a:rPr lang="ru-RU" sz="1600" b="1"/>
              <a:t> </a:t>
            </a:r>
            <a:r>
              <a:rPr lang="en-US" sz="1600" b="1"/>
              <a:t>t</a:t>
            </a:r>
            <a:r>
              <a:rPr lang="ru-RU" sz="1600" b="1" baseline="-25000"/>
              <a:t>16</a:t>
            </a:r>
          </a:p>
        </p:txBody>
      </p:sp>
      <p:sp>
        <p:nvSpPr>
          <p:cNvPr id="132128" name="Line 32"/>
          <p:cNvSpPr>
            <a:spLocks noChangeShapeType="1"/>
          </p:cNvSpPr>
          <p:nvPr/>
        </p:nvSpPr>
        <p:spPr bwMode="auto">
          <a:xfrm flipV="1">
            <a:off x="6248400" y="4038600"/>
            <a:ext cx="381000" cy="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2129" name="Text Box 33"/>
          <p:cNvSpPr txBox="1">
            <a:spLocks noChangeArrowheads="1"/>
          </p:cNvSpPr>
          <p:nvPr/>
        </p:nvSpPr>
        <p:spPr bwMode="auto">
          <a:xfrm>
            <a:off x="6629400" y="38862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t>-</a:t>
            </a:r>
            <a:r>
              <a:rPr lang="ru-RU" sz="1600" b="1"/>
              <a:t> </a:t>
            </a:r>
            <a:r>
              <a:rPr lang="en-US" sz="1600" b="1"/>
              <a:t>t</a:t>
            </a:r>
            <a:r>
              <a:rPr lang="ru-RU" sz="1600" b="1" baseline="-25000"/>
              <a:t>21</a:t>
            </a:r>
          </a:p>
        </p:txBody>
      </p:sp>
      <p:sp>
        <p:nvSpPr>
          <p:cNvPr id="132130" name="Line 34"/>
          <p:cNvSpPr>
            <a:spLocks noChangeShapeType="1"/>
          </p:cNvSpPr>
          <p:nvPr/>
        </p:nvSpPr>
        <p:spPr bwMode="auto">
          <a:xfrm>
            <a:off x="7391400" y="4038600"/>
            <a:ext cx="342900" cy="0"/>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2131" name="Text Box 35"/>
          <p:cNvSpPr txBox="1">
            <a:spLocks noChangeArrowheads="1"/>
          </p:cNvSpPr>
          <p:nvPr/>
        </p:nvSpPr>
        <p:spPr bwMode="auto">
          <a:xfrm>
            <a:off x="7848600" y="38862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t>-</a:t>
            </a:r>
            <a:r>
              <a:rPr lang="ru-RU" sz="1600" b="1"/>
              <a:t> </a:t>
            </a:r>
            <a:r>
              <a:rPr lang="en-US" sz="1600" b="1"/>
              <a:t>t</a:t>
            </a:r>
            <a:r>
              <a:rPr lang="ru-RU" sz="1600" b="1" baseline="-25000"/>
              <a:t>23</a:t>
            </a:r>
          </a:p>
        </p:txBody>
      </p:sp>
      <p:sp>
        <p:nvSpPr>
          <p:cNvPr id="132132" name="Line 36"/>
          <p:cNvSpPr>
            <a:spLocks noChangeShapeType="1"/>
          </p:cNvSpPr>
          <p:nvPr/>
        </p:nvSpPr>
        <p:spPr bwMode="auto">
          <a:xfrm>
            <a:off x="5105400" y="5867400"/>
            <a:ext cx="342900" cy="0"/>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2133" name="Text Box 37"/>
          <p:cNvSpPr txBox="1">
            <a:spLocks noChangeArrowheads="1"/>
          </p:cNvSpPr>
          <p:nvPr/>
        </p:nvSpPr>
        <p:spPr bwMode="auto">
          <a:xfrm>
            <a:off x="5486400" y="57150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t>-</a:t>
            </a:r>
            <a:r>
              <a:rPr lang="ru-RU" sz="1600" b="1"/>
              <a:t> </a:t>
            </a:r>
            <a:r>
              <a:rPr lang="en-US" sz="1600" b="1"/>
              <a:t>t</a:t>
            </a:r>
            <a:r>
              <a:rPr lang="ru-RU" sz="1600" b="1" baseline="-25000"/>
              <a:t>17</a:t>
            </a:r>
          </a:p>
        </p:txBody>
      </p:sp>
      <p:sp>
        <p:nvSpPr>
          <p:cNvPr id="132134" name="Line 38"/>
          <p:cNvSpPr>
            <a:spLocks noChangeShapeType="1"/>
          </p:cNvSpPr>
          <p:nvPr/>
        </p:nvSpPr>
        <p:spPr bwMode="auto">
          <a:xfrm flipV="1">
            <a:off x="6248400" y="5867400"/>
            <a:ext cx="381000" cy="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2135" name="Text Box 39"/>
          <p:cNvSpPr txBox="1">
            <a:spLocks noChangeArrowheads="1"/>
          </p:cNvSpPr>
          <p:nvPr/>
        </p:nvSpPr>
        <p:spPr bwMode="auto">
          <a:xfrm>
            <a:off x="6629400" y="57150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t>-</a:t>
            </a:r>
            <a:r>
              <a:rPr lang="ru-RU" sz="1600" b="1"/>
              <a:t> </a:t>
            </a:r>
            <a:r>
              <a:rPr lang="en-US" sz="1600" b="1"/>
              <a:t>t</a:t>
            </a:r>
            <a:r>
              <a:rPr lang="ru-RU" sz="1600" b="1" baseline="-25000"/>
              <a:t>22</a:t>
            </a:r>
          </a:p>
        </p:txBody>
      </p:sp>
      <p:sp>
        <p:nvSpPr>
          <p:cNvPr id="132136" name="Line 40"/>
          <p:cNvSpPr>
            <a:spLocks noChangeShapeType="1"/>
          </p:cNvSpPr>
          <p:nvPr/>
        </p:nvSpPr>
        <p:spPr bwMode="auto">
          <a:xfrm>
            <a:off x="7239000" y="5867400"/>
            <a:ext cx="342900" cy="0"/>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2137" name="Text Box 41"/>
          <p:cNvSpPr txBox="1">
            <a:spLocks noChangeArrowheads="1"/>
          </p:cNvSpPr>
          <p:nvPr/>
        </p:nvSpPr>
        <p:spPr bwMode="auto">
          <a:xfrm>
            <a:off x="7620000" y="57150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t>-</a:t>
            </a:r>
            <a:r>
              <a:rPr lang="ru-RU" sz="1600" b="1"/>
              <a:t> </a:t>
            </a:r>
            <a:r>
              <a:rPr lang="en-US" sz="1600" b="1"/>
              <a:t>t</a:t>
            </a:r>
            <a:r>
              <a:rPr lang="ru-RU" sz="1600" b="1" baseline="-25000"/>
              <a:t>25</a:t>
            </a:r>
          </a:p>
        </p:txBody>
      </p:sp>
      <p:pic>
        <p:nvPicPr>
          <p:cNvPr id="132139" name="Picture 4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 y="228600"/>
            <a:ext cx="1081088"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40" name="Text Box 44"/>
          <p:cNvSpPr txBox="1">
            <a:spLocks noChangeArrowheads="1"/>
          </p:cNvSpPr>
          <p:nvPr/>
        </p:nvSpPr>
        <p:spPr bwMode="auto">
          <a:xfrm>
            <a:off x="0" y="1371600"/>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b="1">
                <a:solidFill>
                  <a:srgbClr val="CC0000"/>
                </a:solidFill>
                <a:cs typeface="Times New Roman" pitchFamily="18" charset="0"/>
              </a:rPr>
              <a:t>PARALLEL OPERATION OF THE ASSEMBLIES</a:t>
            </a:r>
            <a:endParaRPr lang="en-US" b="1">
              <a:solidFill>
                <a:srgbClr val="CC0000"/>
              </a:solidFill>
              <a:cs typeface="Times New Roman" pitchFamily="18" charset="0"/>
            </a:endParaRPr>
          </a:p>
          <a:p>
            <a:pPr algn="ctr"/>
            <a:r>
              <a:rPr lang="ru-RU" b="1">
                <a:solidFill>
                  <a:srgbClr val="CC0000"/>
                </a:solidFill>
                <a:cs typeface="Times New Roman" pitchFamily="18" charset="0"/>
              </a:rPr>
              <a:t>WITH SIMILAR HEATING CONDITIONS</a:t>
            </a:r>
          </a:p>
        </p:txBody>
      </p:sp>
      <p:sp>
        <p:nvSpPr>
          <p:cNvPr id="132141" name="Text Box 45"/>
          <p:cNvSpPr txBox="1">
            <a:spLocks noChangeArrowheads="1"/>
          </p:cNvSpPr>
          <p:nvPr/>
        </p:nvSpPr>
        <p:spPr bwMode="auto">
          <a:xfrm>
            <a:off x="3505200" y="5638800"/>
            <a:ext cx="137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cs typeface="Times New Roman" pitchFamily="18" charset="0"/>
              </a:rPr>
              <a:t>Time, sec</a:t>
            </a:r>
            <a:r>
              <a:rPr lang="ru-RU" sz="2000" b="1"/>
              <a:t> </a:t>
            </a:r>
          </a:p>
        </p:txBody>
      </p:sp>
      <p:sp>
        <p:nvSpPr>
          <p:cNvPr id="132142" name="Text Box 46"/>
          <p:cNvSpPr txBox="1">
            <a:spLocks noChangeArrowheads="1"/>
          </p:cNvSpPr>
          <p:nvPr/>
        </p:nvSpPr>
        <p:spPr bwMode="auto">
          <a:xfrm>
            <a:off x="8077200" y="5638800"/>
            <a:ext cx="137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cs typeface="Times New Roman" pitchFamily="18" charset="0"/>
              </a:rPr>
              <a:t>Time, sec</a:t>
            </a:r>
            <a:r>
              <a:rPr lang="ru-RU" sz="1800" b="1"/>
              <a:t> </a:t>
            </a:r>
          </a:p>
        </p:txBody>
      </p:sp>
      <p:sp>
        <p:nvSpPr>
          <p:cNvPr id="195584" name="Text Box 1024"/>
          <p:cNvSpPr txBox="1">
            <a:spLocks noChangeArrowheads="1"/>
          </p:cNvSpPr>
          <p:nvPr/>
        </p:nvSpPr>
        <p:spPr bwMode="auto">
          <a:xfrm>
            <a:off x="1547813" y="115888"/>
            <a:ext cx="73453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i="1">
                <a:solidFill>
                  <a:schemeClr val="accent2"/>
                </a:solidFill>
                <a:ea typeface="굴림" charset="-127"/>
                <a:cs typeface="Times New Roman" pitchFamily="18" charset="0"/>
              </a:rPr>
              <a:t>State Scientific Center of the Russian Federation –</a:t>
            </a:r>
          </a:p>
          <a:p>
            <a:pPr algn="ctr"/>
            <a:r>
              <a:rPr lang="en-US" altLang="ko-KR" sz="1800" b="1" i="1">
                <a:solidFill>
                  <a:schemeClr val="accent2"/>
                </a:solidFill>
                <a:ea typeface="굴림" charset="-127"/>
                <a:cs typeface="Times New Roman" pitchFamily="18" charset="0"/>
              </a:rPr>
              <a:t>Institute for Physics and Power Engineering named after A. I. Leypunsky</a:t>
            </a:r>
            <a:endParaRPr lang="ru-RU" sz="1800" b="1" i="1">
              <a:solidFill>
                <a:schemeClr val="accent2"/>
              </a:solidFill>
              <a:ea typeface="굴림" charset="-127"/>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Line 3"/>
          <p:cNvSpPr>
            <a:spLocks noChangeShapeType="1"/>
          </p:cNvSpPr>
          <p:nvPr/>
        </p:nvSpPr>
        <p:spPr bwMode="auto">
          <a:xfrm>
            <a:off x="0" y="914400"/>
            <a:ext cx="91440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106501" name="Text Box 5"/>
          <p:cNvSpPr txBox="1">
            <a:spLocks noChangeArrowheads="1"/>
          </p:cNvSpPr>
          <p:nvPr/>
        </p:nvSpPr>
        <p:spPr bwMode="auto">
          <a:xfrm>
            <a:off x="0" y="10668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p>
        </p:txBody>
      </p:sp>
      <p:sp>
        <p:nvSpPr>
          <p:cNvPr id="106502" name="Text Box 6"/>
          <p:cNvSpPr txBox="1">
            <a:spLocks noChangeArrowheads="1"/>
          </p:cNvSpPr>
          <p:nvPr/>
        </p:nvSpPr>
        <p:spPr bwMode="auto">
          <a:xfrm>
            <a:off x="381000" y="1600200"/>
            <a:ext cx="1600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1800" b="1">
                <a:cs typeface="Times New Roman" pitchFamily="18" charset="0"/>
              </a:rPr>
              <a:t>q, </a:t>
            </a:r>
            <a:r>
              <a:rPr lang="en-US" sz="1800" b="1">
                <a:cs typeface="Times New Roman" pitchFamily="18" charset="0"/>
              </a:rPr>
              <a:t>kW/m</a:t>
            </a:r>
            <a:r>
              <a:rPr lang="en-US" sz="1800" b="1" baseline="30000">
                <a:cs typeface="Times New Roman" pitchFamily="18" charset="0"/>
              </a:rPr>
              <a:t>2</a:t>
            </a:r>
            <a:r>
              <a:rPr lang="ru-RU" sz="2000" b="1">
                <a:cs typeface="Times New Roman" pitchFamily="18" charset="0"/>
              </a:rPr>
              <a:t> </a:t>
            </a:r>
          </a:p>
        </p:txBody>
      </p:sp>
      <p:sp>
        <p:nvSpPr>
          <p:cNvPr id="106503" name="Text Box 7"/>
          <p:cNvSpPr txBox="1">
            <a:spLocks noChangeArrowheads="1"/>
          </p:cNvSpPr>
          <p:nvPr/>
        </p:nvSpPr>
        <p:spPr bwMode="auto">
          <a:xfrm>
            <a:off x="304800" y="32004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1800" b="1">
                <a:cs typeface="Times New Roman" pitchFamily="18" charset="0"/>
              </a:rPr>
              <a:t>G, </a:t>
            </a:r>
            <a:r>
              <a:rPr lang="en-US" sz="1800" b="1">
                <a:cs typeface="Times New Roman" pitchFamily="18" charset="0"/>
              </a:rPr>
              <a:t>m</a:t>
            </a:r>
            <a:r>
              <a:rPr lang="ru-RU" sz="1800" b="1" baseline="30000">
                <a:cs typeface="Times New Roman" pitchFamily="18" charset="0"/>
              </a:rPr>
              <a:t>3</a:t>
            </a:r>
            <a:r>
              <a:rPr lang="ru-RU" sz="1800" b="1">
                <a:cs typeface="Times New Roman" pitchFamily="18" charset="0"/>
              </a:rPr>
              <a:t>/</a:t>
            </a:r>
            <a:r>
              <a:rPr lang="en-US" sz="1800" b="1">
                <a:cs typeface="Times New Roman" pitchFamily="18" charset="0"/>
              </a:rPr>
              <a:t>h</a:t>
            </a:r>
            <a:r>
              <a:rPr lang="ru-RU" sz="1800"/>
              <a:t> </a:t>
            </a:r>
          </a:p>
        </p:txBody>
      </p:sp>
      <p:sp>
        <p:nvSpPr>
          <p:cNvPr id="106505" name="Line 9"/>
          <p:cNvSpPr>
            <a:spLocks noChangeShapeType="1"/>
          </p:cNvSpPr>
          <p:nvPr/>
        </p:nvSpPr>
        <p:spPr bwMode="auto">
          <a:xfrm>
            <a:off x="1676400" y="3200400"/>
            <a:ext cx="342900" cy="0"/>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6506" name="Text Box 10"/>
          <p:cNvSpPr txBox="1">
            <a:spLocks noChangeArrowheads="1"/>
          </p:cNvSpPr>
          <p:nvPr/>
        </p:nvSpPr>
        <p:spPr bwMode="auto">
          <a:xfrm>
            <a:off x="2133600" y="30480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t>-</a:t>
            </a:r>
            <a:r>
              <a:rPr lang="ru-RU" sz="1600" b="1"/>
              <a:t> </a:t>
            </a:r>
            <a:r>
              <a:rPr lang="en-US" sz="1600" b="1"/>
              <a:t>q</a:t>
            </a:r>
            <a:r>
              <a:rPr lang="en-US" sz="1600" b="1" baseline="-25000"/>
              <a:t>left</a:t>
            </a:r>
            <a:endParaRPr lang="ru-RU" sz="1600" b="1" baseline="-25000"/>
          </a:p>
        </p:txBody>
      </p:sp>
      <p:sp>
        <p:nvSpPr>
          <p:cNvPr id="106507" name="Line 11"/>
          <p:cNvSpPr>
            <a:spLocks noChangeShapeType="1"/>
          </p:cNvSpPr>
          <p:nvPr/>
        </p:nvSpPr>
        <p:spPr bwMode="auto">
          <a:xfrm flipV="1">
            <a:off x="3124200" y="3200400"/>
            <a:ext cx="381000" cy="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6508" name="Text Box 12"/>
          <p:cNvSpPr txBox="1">
            <a:spLocks noChangeArrowheads="1"/>
          </p:cNvSpPr>
          <p:nvPr/>
        </p:nvSpPr>
        <p:spPr bwMode="auto">
          <a:xfrm>
            <a:off x="3657600" y="3048000"/>
            <a:ext cx="1143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t>-</a:t>
            </a:r>
            <a:r>
              <a:rPr lang="ru-RU" sz="1600" b="1"/>
              <a:t> </a:t>
            </a:r>
            <a:r>
              <a:rPr lang="en-US" sz="1600" b="1"/>
              <a:t>q</a:t>
            </a:r>
            <a:r>
              <a:rPr lang="en-US" sz="1600" b="1" baseline="-25000"/>
              <a:t>right</a:t>
            </a:r>
            <a:endParaRPr lang="ru-RU" sz="1600" b="1" baseline="-25000"/>
          </a:p>
        </p:txBody>
      </p:sp>
      <p:sp>
        <p:nvSpPr>
          <p:cNvPr id="106509" name="Rectangle 13"/>
          <p:cNvSpPr>
            <a:spLocks noChangeArrowheads="1"/>
          </p:cNvSpPr>
          <p:nvPr/>
        </p:nvSpPr>
        <p:spPr bwMode="auto">
          <a:xfrm>
            <a:off x="1747838" y="2619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pic>
        <p:nvPicPr>
          <p:cNvPr id="106510" name="Picture 14"/>
          <p:cNvPicPr>
            <a:picLocks noChangeArrowheads="1"/>
          </p:cNvPicPr>
          <p:nvPr/>
        </p:nvPicPr>
        <p:blipFill>
          <a:blip r:embed="rId3">
            <a:extLst>
              <a:ext uri="{28A0092B-C50C-407E-A947-70E740481C1C}">
                <a14:useLocalDpi xmlns:a14="http://schemas.microsoft.com/office/drawing/2010/main" val="0"/>
              </a:ext>
            </a:extLst>
          </a:blip>
          <a:srcRect l="2246" t="7843" r="3743" b="9804"/>
          <a:stretch>
            <a:fillRect/>
          </a:stretch>
        </p:blipFill>
        <p:spPr bwMode="auto">
          <a:xfrm>
            <a:off x="381000" y="1981200"/>
            <a:ext cx="56388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106511" name="Picture 15"/>
          <p:cNvPicPr>
            <a:picLocks noChangeAspect="1" noChangeArrowheads="1"/>
          </p:cNvPicPr>
          <p:nvPr/>
        </p:nvPicPr>
        <p:blipFill>
          <a:blip r:embed="rId4">
            <a:extLst>
              <a:ext uri="{28A0092B-C50C-407E-A947-70E740481C1C}">
                <a14:useLocalDpi xmlns:a14="http://schemas.microsoft.com/office/drawing/2010/main" val="0"/>
              </a:ext>
            </a:extLst>
          </a:blip>
          <a:srcRect l="2264" t="6274" r="3773" b="7843"/>
          <a:stretch>
            <a:fillRect/>
          </a:stretch>
        </p:blipFill>
        <p:spPr bwMode="auto">
          <a:xfrm>
            <a:off x="381000" y="3522663"/>
            <a:ext cx="5638800" cy="1457325"/>
          </a:xfrm>
          <a:prstGeom prst="rect">
            <a:avLst/>
          </a:prstGeom>
          <a:noFill/>
          <a:extLst>
            <a:ext uri="{909E8E84-426E-40DD-AFC4-6F175D3DCCD1}">
              <a14:hiddenFill xmlns:a14="http://schemas.microsoft.com/office/drawing/2010/main">
                <a:solidFill>
                  <a:srgbClr val="FFFFFF"/>
                </a:solidFill>
              </a14:hiddenFill>
            </a:ext>
          </a:extLst>
        </p:spPr>
      </p:pic>
      <p:sp>
        <p:nvSpPr>
          <p:cNvPr id="106513" name="Line 17"/>
          <p:cNvSpPr>
            <a:spLocks noChangeShapeType="1"/>
          </p:cNvSpPr>
          <p:nvPr/>
        </p:nvSpPr>
        <p:spPr bwMode="auto">
          <a:xfrm>
            <a:off x="1752600" y="5105400"/>
            <a:ext cx="342900" cy="0"/>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6514" name="Text Box 18"/>
          <p:cNvSpPr txBox="1">
            <a:spLocks noChangeArrowheads="1"/>
          </p:cNvSpPr>
          <p:nvPr/>
        </p:nvSpPr>
        <p:spPr bwMode="auto">
          <a:xfrm>
            <a:off x="2133600" y="4953000"/>
            <a:ext cx="838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t>-</a:t>
            </a:r>
            <a:r>
              <a:rPr lang="ru-RU" sz="1600" b="1"/>
              <a:t> </a:t>
            </a:r>
            <a:r>
              <a:rPr lang="en-US" sz="1600" b="1"/>
              <a:t>G</a:t>
            </a:r>
            <a:r>
              <a:rPr lang="en-US" sz="1600" b="1" baseline="-25000"/>
              <a:t>in left</a:t>
            </a:r>
            <a:endParaRPr lang="ru-RU" sz="1600" b="1" baseline="-25000"/>
          </a:p>
        </p:txBody>
      </p:sp>
      <p:sp>
        <p:nvSpPr>
          <p:cNvPr id="106515" name="Line 19"/>
          <p:cNvSpPr>
            <a:spLocks noChangeShapeType="1"/>
          </p:cNvSpPr>
          <p:nvPr/>
        </p:nvSpPr>
        <p:spPr bwMode="auto">
          <a:xfrm flipV="1">
            <a:off x="3276600" y="5105400"/>
            <a:ext cx="381000" cy="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6516" name="Text Box 20"/>
          <p:cNvSpPr txBox="1">
            <a:spLocks noChangeArrowheads="1"/>
          </p:cNvSpPr>
          <p:nvPr/>
        </p:nvSpPr>
        <p:spPr bwMode="auto">
          <a:xfrm>
            <a:off x="3810000" y="4953000"/>
            <a:ext cx="990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t>-</a:t>
            </a:r>
            <a:r>
              <a:rPr lang="ru-RU" sz="1600" b="1"/>
              <a:t> </a:t>
            </a:r>
            <a:r>
              <a:rPr lang="en-US" sz="1600" b="1"/>
              <a:t>G</a:t>
            </a:r>
            <a:r>
              <a:rPr lang="en-US" sz="1600" b="1" baseline="-25000"/>
              <a:t>in right</a:t>
            </a:r>
            <a:endParaRPr lang="ru-RU" sz="1600" b="1" baseline="-25000"/>
          </a:p>
        </p:txBody>
      </p:sp>
      <p:pic>
        <p:nvPicPr>
          <p:cNvPr id="106518" name="Picture 2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228600"/>
            <a:ext cx="1081088"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19" name="Text Box 23"/>
          <p:cNvSpPr txBox="1">
            <a:spLocks noChangeArrowheads="1"/>
          </p:cNvSpPr>
          <p:nvPr/>
        </p:nvSpPr>
        <p:spPr bwMode="auto">
          <a:xfrm>
            <a:off x="5029200" y="4953000"/>
            <a:ext cx="137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cs typeface="Times New Roman" pitchFamily="18" charset="0"/>
              </a:rPr>
              <a:t>Time, sec</a:t>
            </a:r>
            <a:r>
              <a:rPr lang="ru-RU" sz="1800" b="1"/>
              <a:t> </a:t>
            </a:r>
          </a:p>
        </p:txBody>
      </p:sp>
      <p:sp>
        <p:nvSpPr>
          <p:cNvPr id="106520" name="Text Box 24"/>
          <p:cNvSpPr txBox="1">
            <a:spLocks noChangeArrowheads="1"/>
          </p:cNvSpPr>
          <p:nvPr/>
        </p:nvSpPr>
        <p:spPr bwMode="auto">
          <a:xfrm>
            <a:off x="228600" y="5381625"/>
            <a:ext cx="8915400"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defRPr sz="2400">
                <a:solidFill>
                  <a:schemeClr val="tx1"/>
                </a:solidFill>
                <a:latin typeface="Times New Roman" pitchFamily="18" charset="0"/>
              </a:defRPr>
            </a:lvl1pPr>
            <a:lvl2pPr marL="47625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buClr>
                <a:srgbClr val="000099"/>
              </a:buClr>
              <a:buFont typeface="Wingdings" pitchFamily="2" charset="2"/>
              <a:buChar char="Ø"/>
            </a:pPr>
            <a:r>
              <a:rPr lang="en-US" sz="1700" b="1">
                <a:cs typeface="Times New Roman" pitchFamily="18" charset="0"/>
              </a:rPr>
              <a:t>An amplitude of the  flowrate oscillations in the system of parallel interacting assemblies grew up to approximately 0.5 m</a:t>
            </a:r>
            <a:r>
              <a:rPr lang="en-US" sz="1700" b="1" baseline="30000">
                <a:cs typeface="Times New Roman" pitchFamily="18" charset="0"/>
              </a:rPr>
              <a:t>3</a:t>
            </a:r>
            <a:r>
              <a:rPr lang="en-US" sz="1700" b="1">
                <a:cs typeface="Times New Roman" pitchFamily="18" charset="0"/>
              </a:rPr>
              <a:t>/h, which is much more than that in the circuit with a single assembly, where the amplitude was about 0.05 m</a:t>
            </a:r>
            <a:r>
              <a:rPr lang="en-US" sz="1700" b="1" baseline="30000">
                <a:cs typeface="Times New Roman" pitchFamily="18" charset="0"/>
              </a:rPr>
              <a:t>3</a:t>
            </a:r>
            <a:r>
              <a:rPr lang="en-US" sz="1700" b="1">
                <a:cs typeface="Times New Roman" pitchFamily="18" charset="0"/>
              </a:rPr>
              <a:t>/h</a:t>
            </a:r>
          </a:p>
          <a:p>
            <a:pPr>
              <a:spcBef>
                <a:spcPct val="35000"/>
              </a:spcBef>
              <a:buClr>
                <a:srgbClr val="000099"/>
              </a:buClr>
              <a:buFont typeface="Wingdings" pitchFamily="2" charset="2"/>
              <a:buChar char="Ø"/>
            </a:pPr>
            <a:r>
              <a:rPr lang="en-US" sz="1700" b="1">
                <a:cs typeface="Times New Roman" pitchFamily="18" charset="0"/>
              </a:rPr>
              <a:t>This attests for the enhancement of the pulsations due to hydraulic interaction of parallel channels, i.e., for the existence of the interchannel instability</a:t>
            </a:r>
          </a:p>
        </p:txBody>
      </p:sp>
      <p:sp>
        <p:nvSpPr>
          <p:cNvPr id="106522" name="Text Box 26"/>
          <p:cNvSpPr txBox="1">
            <a:spLocks noChangeArrowheads="1"/>
          </p:cNvSpPr>
          <p:nvPr/>
        </p:nvSpPr>
        <p:spPr bwMode="auto">
          <a:xfrm>
            <a:off x="0" y="990600"/>
            <a:ext cx="914400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900" b="1">
                <a:solidFill>
                  <a:srgbClr val="CC0000"/>
                </a:solidFill>
                <a:cs typeface="Times New Roman" pitchFamily="18" charset="0"/>
              </a:rPr>
              <a:t>CHANGES IN THE FLOW PARAMETERS UNDER PARALLEL OPERATION</a:t>
            </a:r>
          </a:p>
          <a:p>
            <a:pPr algn="ctr"/>
            <a:r>
              <a:rPr lang="en-US" sz="1900" b="1">
                <a:solidFill>
                  <a:srgbClr val="CC0000"/>
                </a:solidFill>
                <a:cs typeface="Times New Roman" pitchFamily="18" charset="0"/>
              </a:rPr>
              <a:t>OF THE ASSEMBLIES WITH THE SAME POWER INPUT</a:t>
            </a:r>
            <a:endParaRPr lang="ru-RU" sz="1900" b="1">
              <a:solidFill>
                <a:srgbClr val="CC0000"/>
              </a:solidFill>
            </a:endParaRPr>
          </a:p>
        </p:txBody>
      </p:sp>
      <p:sp>
        <p:nvSpPr>
          <p:cNvPr id="196608" name="Text Box 0"/>
          <p:cNvSpPr txBox="1">
            <a:spLocks noChangeArrowheads="1"/>
          </p:cNvSpPr>
          <p:nvPr/>
        </p:nvSpPr>
        <p:spPr bwMode="auto">
          <a:xfrm>
            <a:off x="1547813" y="115888"/>
            <a:ext cx="73453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i="1">
                <a:solidFill>
                  <a:schemeClr val="accent2"/>
                </a:solidFill>
                <a:ea typeface="굴림" charset="-127"/>
                <a:cs typeface="Times New Roman" pitchFamily="18" charset="0"/>
              </a:rPr>
              <a:t>State Scientific Center of the Russian Federation –</a:t>
            </a:r>
          </a:p>
          <a:p>
            <a:pPr algn="ctr"/>
            <a:r>
              <a:rPr lang="en-US" altLang="ko-KR" sz="1800" b="1" i="1">
                <a:solidFill>
                  <a:schemeClr val="accent2"/>
                </a:solidFill>
                <a:ea typeface="굴림" charset="-127"/>
                <a:cs typeface="Times New Roman" pitchFamily="18" charset="0"/>
              </a:rPr>
              <a:t>Institute for Physics and Power Engineering named after A. I. Leypunsky</a:t>
            </a:r>
            <a:endParaRPr lang="ru-RU" sz="1800" b="1" i="1">
              <a:solidFill>
                <a:schemeClr val="accent2"/>
              </a:solidFill>
              <a:ea typeface="굴림" charset="-127"/>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Line 2"/>
          <p:cNvSpPr>
            <a:spLocks noChangeShapeType="1"/>
          </p:cNvSpPr>
          <p:nvPr/>
        </p:nvSpPr>
        <p:spPr bwMode="auto">
          <a:xfrm>
            <a:off x="0" y="914400"/>
            <a:ext cx="91440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133123" name="Rectangle 3"/>
          <p:cNvSpPr>
            <a:spLocks noChangeArrowheads="1"/>
          </p:cNvSpPr>
          <p:nvPr/>
        </p:nvSpPr>
        <p:spPr bwMode="auto">
          <a:xfrm>
            <a:off x="1690688" y="2709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33124" name="Text Box 4"/>
          <p:cNvSpPr txBox="1">
            <a:spLocks noChangeArrowheads="1"/>
          </p:cNvSpPr>
          <p:nvPr/>
        </p:nvSpPr>
        <p:spPr bwMode="auto">
          <a:xfrm>
            <a:off x="0" y="10668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p>
        </p:txBody>
      </p:sp>
      <p:sp>
        <p:nvSpPr>
          <p:cNvPr id="133125" name="Text Box 5"/>
          <p:cNvSpPr txBox="1">
            <a:spLocks noChangeArrowheads="1"/>
          </p:cNvSpPr>
          <p:nvPr/>
        </p:nvSpPr>
        <p:spPr bwMode="auto">
          <a:xfrm>
            <a:off x="304800" y="19812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1800" b="1">
                <a:cs typeface="Times New Roman" pitchFamily="18" charset="0"/>
              </a:rPr>
              <a:t>T</a:t>
            </a:r>
            <a:r>
              <a:rPr lang="en-US" sz="1800" b="1" baseline="-25000">
                <a:cs typeface="Times New Roman" pitchFamily="18" charset="0"/>
              </a:rPr>
              <a:t>w  left</a:t>
            </a:r>
            <a:r>
              <a:rPr lang="ru-RU" sz="1800" b="1">
                <a:cs typeface="Times New Roman" pitchFamily="18" charset="0"/>
              </a:rPr>
              <a:t>, </a:t>
            </a:r>
            <a:r>
              <a:rPr lang="ru-RU" sz="1800" b="1">
                <a:cs typeface="Times New Roman" pitchFamily="18" charset="0"/>
                <a:sym typeface="Symbol" pitchFamily="18" charset="2"/>
              </a:rPr>
              <a:t></a:t>
            </a:r>
            <a:r>
              <a:rPr lang="ru-RU" sz="1800" b="1">
                <a:cs typeface="Times New Roman" pitchFamily="18" charset="0"/>
              </a:rPr>
              <a:t>C </a:t>
            </a:r>
          </a:p>
        </p:txBody>
      </p:sp>
      <p:sp>
        <p:nvSpPr>
          <p:cNvPr id="133126" name="Rectangle 6"/>
          <p:cNvSpPr>
            <a:spLocks noChangeArrowheads="1"/>
          </p:cNvSpPr>
          <p:nvPr/>
        </p:nvSpPr>
        <p:spPr bwMode="auto">
          <a:xfrm>
            <a:off x="1690688" y="27289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33127" name="Text Box 7"/>
          <p:cNvSpPr txBox="1">
            <a:spLocks noChangeArrowheads="1"/>
          </p:cNvSpPr>
          <p:nvPr/>
        </p:nvSpPr>
        <p:spPr bwMode="auto">
          <a:xfrm>
            <a:off x="228600" y="3581400"/>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1800" b="1">
                <a:cs typeface="Times New Roman" pitchFamily="18" charset="0"/>
              </a:rPr>
              <a:t>T</a:t>
            </a:r>
            <a:r>
              <a:rPr lang="en-US" sz="1800" b="1" baseline="-25000">
                <a:cs typeface="Times New Roman" pitchFamily="18" charset="0"/>
              </a:rPr>
              <a:t>Na-K  left</a:t>
            </a:r>
            <a:r>
              <a:rPr lang="ru-RU" sz="1800" b="1">
                <a:cs typeface="Times New Roman" pitchFamily="18" charset="0"/>
              </a:rPr>
              <a:t>, </a:t>
            </a:r>
            <a:r>
              <a:rPr lang="ru-RU" sz="1800" b="1">
                <a:cs typeface="Times New Roman" pitchFamily="18" charset="0"/>
                <a:sym typeface="Symbol" pitchFamily="18" charset="2"/>
              </a:rPr>
              <a:t></a:t>
            </a:r>
            <a:r>
              <a:rPr lang="ru-RU" sz="1800" b="1">
                <a:cs typeface="Times New Roman" pitchFamily="18" charset="0"/>
              </a:rPr>
              <a:t>C</a:t>
            </a:r>
            <a:r>
              <a:rPr lang="ru-RU" sz="2000"/>
              <a:t> </a:t>
            </a:r>
          </a:p>
        </p:txBody>
      </p:sp>
      <p:sp>
        <p:nvSpPr>
          <p:cNvPr id="133128" name="Text Box 8"/>
          <p:cNvSpPr txBox="1">
            <a:spLocks noChangeArrowheads="1"/>
          </p:cNvSpPr>
          <p:nvPr/>
        </p:nvSpPr>
        <p:spPr bwMode="auto">
          <a:xfrm>
            <a:off x="4495800" y="1981200"/>
            <a:ext cx="1905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1800" b="1">
                <a:cs typeface="Times New Roman" pitchFamily="18" charset="0"/>
              </a:rPr>
              <a:t>T</a:t>
            </a:r>
            <a:r>
              <a:rPr lang="en-US" sz="1800" b="1" baseline="-25000">
                <a:cs typeface="Times New Roman" pitchFamily="18" charset="0"/>
              </a:rPr>
              <a:t>w  right</a:t>
            </a:r>
            <a:r>
              <a:rPr lang="ru-RU" sz="1800" b="1">
                <a:cs typeface="Times New Roman" pitchFamily="18" charset="0"/>
              </a:rPr>
              <a:t>, </a:t>
            </a:r>
            <a:r>
              <a:rPr lang="ru-RU" sz="1800" b="1">
                <a:cs typeface="Times New Roman" pitchFamily="18" charset="0"/>
                <a:sym typeface="Symbol" pitchFamily="18" charset="2"/>
              </a:rPr>
              <a:t></a:t>
            </a:r>
            <a:r>
              <a:rPr lang="ru-RU" sz="1800" b="1">
                <a:cs typeface="Times New Roman" pitchFamily="18" charset="0"/>
              </a:rPr>
              <a:t>C</a:t>
            </a:r>
            <a:r>
              <a:rPr lang="ru-RU" sz="2000" b="1">
                <a:cs typeface="Times New Roman" pitchFamily="18" charset="0"/>
              </a:rPr>
              <a:t> </a:t>
            </a:r>
          </a:p>
        </p:txBody>
      </p:sp>
      <p:sp>
        <p:nvSpPr>
          <p:cNvPr id="133129" name="Text Box 9"/>
          <p:cNvSpPr txBox="1">
            <a:spLocks noChangeArrowheads="1"/>
          </p:cNvSpPr>
          <p:nvPr/>
        </p:nvSpPr>
        <p:spPr bwMode="auto">
          <a:xfrm>
            <a:off x="4495800" y="3657600"/>
            <a:ext cx="1981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1800" b="1">
                <a:cs typeface="Times New Roman" pitchFamily="18" charset="0"/>
              </a:rPr>
              <a:t>T</a:t>
            </a:r>
            <a:r>
              <a:rPr lang="en-US" sz="1800" b="1" baseline="-25000">
                <a:cs typeface="Times New Roman" pitchFamily="18" charset="0"/>
              </a:rPr>
              <a:t>Na-K  right</a:t>
            </a:r>
            <a:r>
              <a:rPr lang="ru-RU" sz="1800" b="1">
                <a:cs typeface="Times New Roman" pitchFamily="18" charset="0"/>
              </a:rPr>
              <a:t>, </a:t>
            </a:r>
            <a:r>
              <a:rPr lang="ru-RU" sz="1800" b="1">
                <a:cs typeface="Times New Roman" pitchFamily="18" charset="0"/>
                <a:sym typeface="Symbol" pitchFamily="18" charset="2"/>
              </a:rPr>
              <a:t></a:t>
            </a:r>
            <a:r>
              <a:rPr lang="ru-RU" sz="1800" b="1">
                <a:cs typeface="Times New Roman" pitchFamily="18" charset="0"/>
              </a:rPr>
              <a:t>C</a:t>
            </a:r>
            <a:r>
              <a:rPr lang="ru-RU" sz="2000"/>
              <a:t> </a:t>
            </a:r>
          </a:p>
        </p:txBody>
      </p:sp>
      <p:sp>
        <p:nvSpPr>
          <p:cNvPr id="133130" name="Text Box 10"/>
          <p:cNvSpPr txBox="1">
            <a:spLocks noChangeArrowheads="1"/>
          </p:cNvSpPr>
          <p:nvPr/>
        </p:nvSpPr>
        <p:spPr bwMode="auto">
          <a:xfrm>
            <a:off x="0" y="990600"/>
            <a:ext cx="9144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a:solidFill>
                  <a:srgbClr val="CC0000"/>
                </a:solidFill>
                <a:cs typeface="Times New Roman" pitchFamily="18" charset="0"/>
              </a:rPr>
              <a:t>CHANGES IN THE FLOW PARAMETERS UNDER PARALLEL OPERATION</a:t>
            </a:r>
          </a:p>
          <a:p>
            <a:pPr algn="ctr"/>
            <a:r>
              <a:rPr lang="en-US" sz="1800" b="1">
                <a:solidFill>
                  <a:srgbClr val="CC0000"/>
                </a:solidFill>
                <a:cs typeface="Times New Roman" pitchFamily="18" charset="0"/>
              </a:rPr>
              <a:t>OF THE ASSEMBLIES WITH THE SAME POWER INPUT WITH 4 HEATED ELEMENTS IN LEFT</a:t>
            </a:r>
            <a:r>
              <a:rPr lang="ru-RU" sz="1800" b="1">
                <a:solidFill>
                  <a:srgbClr val="CC0000"/>
                </a:solidFill>
                <a:cs typeface="Times New Roman" pitchFamily="18" charset="0"/>
              </a:rPr>
              <a:t> </a:t>
            </a:r>
            <a:r>
              <a:rPr lang="en-US" sz="1800" b="1">
                <a:solidFill>
                  <a:srgbClr val="CC0000"/>
                </a:solidFill>
                <a:cs typeface="Times New Roman" pitchFamily="18" charset="0"/>
              </a:rPr>
              <a:t>AND  WITH 7 HEATED ELEMENTS IN RIGHT ASSEMBLY</a:t>
            </a:r>
            <a:endParaRPr lang="ru-RU" sz="1800" b="1">
              <a:solidFill>
                <a:srgbClr val="CC0000"/>
              </a:solidFill>
              <a:cs typeface="Times New Roman" pitchFamily="18" charset="0"/>
            </a:endParaRPr>
          </a:p>
        </p:txBody>
      </p:sp>
      <p:sp>
        <p:nvSpPr>
          <p:cNvPr id="133131" name="Line 11"/>
          <p:cNvSpPr>
            <a:spLocks noChangeShapeType="1"/>
          </p:cNvSpPr>
          <p:nvPr/>
        </p:nvSpPr>
        <p:spPr bwMode="auto">
          <a:xfrm>
            <a:off x="609600" y="5029200"/>
            <a:ext cx="342900" cy="0"/>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3132" name="Line 12"/>
          <p:cNvSpPr>
            <a:spLocks noChangeShapeType="1"/>
          </p:cNvSpPr>
          <p:nvPr/>
        </p:nvSpPr>
        <p:spPr bwMode="auto">
          <a:xfrm flipV="1">
            <a:off x="1676400" y="5029200"/>
            <a:ext cx="352425" cy="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3133" name="Text Box 13"/>
          <p:cNvSpPr txBox="1">
            <a:spLocks noChangeArrowheads="1"/>
          </p:cNvSpPr>
          <p:nvPr/>
        </p:nvSpPr>
        <p:spPr bwMode="auto">
          <a:xfrm>
            <a:off x="990600" y="48768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t>-</a:t>
            </a:r>
            <a:r>
              <a:rPr lang="ru-RU" sz="1600" b="1"/>
              <a:t> </a:t>
            </a:r>
            <a:r>
              <a:rPr lang="en-US" sz="1600" b="1"/>
              <a:t>t</a:t>
            </a:r>
            <a:r>
              <a:rPr lang="ru-RU" sz="1600" b="1" baseline="-25000"/>
              <a:t>5</a:t>
            </a:r>
          </a:p>
        </p:txBody>
      </p:sp>
      <p:sp>
        <p:nvSpPr>
          <p:cNvPr id="133134" name="Text Box 14"/>
          <p:cNvSpPr txBox="1">
            <a:spLocks noChangeArrowheads="1"/>
          </p:cNvSpPr>
          <p:nvPr/>
        </p:nvSpPr>
        <p:spPr bwMode="auto">
          <a:xfrm>
            <a:off x="2057400" y="48768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t>-</a:t>
            </a:r>
            <a:r>
              <a:rPr lang="ru-RU" sz="1600" b="1"/>
              <a:t> </a:t>
            </a:r>
            <a:r>
              <a:rPr lang="en-US" sz="1600" b="1"/>
              <a:t>t</a:t>
            </a:r>
            <a:r>
              <a:rPr lang="ru-RU" sz="1600" b="1" baseline="-25000"/>
              <a:t>8</a:t>
            </a:r>
          </a:p>
        </p:txBody>
      </p:sp>
      <p:sp>
        <p:nvSpPr>
          <p:cNvPr id="133135" name="Line 15"/>
          <p:cNvSpPr>
            <a:spLocks noChangeShapeType="1"/>
          </p:cNvSpPr>
          <p:nvPr/>
        </p:nvSpPr>
        <p:spPr bwMode="auto">
          <a:xfrm>
            <a:off x="4953000" y="3352800"/>
            <a:ext cx="342900" cy="0"/>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3136" name="Line 16"/>
          <p:cNvSpPr>
            <a:spLocks noChangeShapeType="1"/>
          </p:cNvSpPr>
          <p:nvPr/>
        </p:nvSpPr>
        <p:spPr bwMode="auto">
          <a:xfrm flipV="1">
            <a:off x="6248400" y="3352800"/>
            <a:ext cx="381000" cy="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3137" name="Rectangle 17"/>
          <p:cNvSpPr>
            <a:spLocks noChangeArrowheads="1"/>
          </p:cNvSpPr>
          <p:nvPr/>
        </p:nvSpPr>
        <p:spPr bwMode="auto">
          <a:xfrm>
            <a:off x="1690688" y="2619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33138" name="Rectangle 18"/>
          <p:cNvSpPr>
            <a:spLocks noChangeArrowheads="1"/>
          </p:cNvSpPr>
          <p:nvPr/>
        </p:nvSpPr>
        <p:spPr bwMode="auto">
          <a:xfrm>
            <a:off x="1690688" y="2619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33139" name="Rectangle 19"/>
          <p:cNvSpPr>
            <a:spLocks noChangeArrowheads="1"/>
          </p:cNvSpPr>
          <p:nvPr/>
        </p:nvSpPr>
        <p:spPr bwMode="auto">
          <a:xfrm>
            <a:off x="1690688" y="26050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33140" name="Line 20"/>
          <p:cNvSpPr>
            <a:spLocks noChangeShapeType="1"/>
          </p:cNvSpPr>
          <p:nvPr/>
        </p:nvSpPr>
        <p:spPr bwMode="auto">
          <a:xfrm>
            <a:off x="609600" y="3352800"/>
            <a:ext cx="342900" cy="0"/>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3141" name="Line 21"/>
          <p:cNvSpPr>
            <a:spLocks noChangeShapeType="1"/>
          </p:cNvSpPr>
          <p:nvPr/>
        </p:nvSpPr>
        <p:spPr bwMode="auto">
          <a:xfrm flipV="1">
            <a:off x="1905000" y="3352800"/>
            <a:ext cx="352425" cy="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3142" name="Text Box 22"/>
          <p:cNvSpPr txBox="1">
            <a:spLocks noChangeArrowheads="1"/>
          </p:cNvSpPr>
          <p:nvPr/>
        </p:nvSpPr>
        <p:spPr bwMode="auto">
          <a:xfrm>
            <a:off x="1066800" y="32004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t>-</a:t>
            </a:r>
            <a:r>
              <a:rPr lang="ru-RU" sz="1600" b="1"/>
              <a:t> </a:t>
            </a:r>
            <a:r>
              <a:rPr lang="en-US" sz="1600" b="1"/>
              <a:t>t</a:t>
            </a:r>
            <a:r>
              <a:rPr lang="ru-RU" sz="1600" b="1" baseline="-25000"/>
              <a:t>2</a:t>
            </a:r>
          </a:p>
        </p:txBody>
      </p:sp>
      <p:sp>
        <p:nvSpPr>
          <p:cNvPr id="133143" name="Text Box 23"/>
          <p:cNvSpPr txBox="1">
            <a:spLocks noChangeArrowheads="1"/>
          </p:cNvSpPr>
          <p:nvPr/>
        </p:nvSpPr>
        <p:spPr bwMode="auto">
          <a:xfrm>
            <a:off x="3581400" y="32004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t>-</a:t>
            </a:r>
            <a:r>
              <a:rPr lang="ru-RU" sz="1600" b="1"/>
              <a:t> </a:t>
            </a:r>
            <a:r>
              <a:rPr lang="en-US" sz="1600" b="1"/>
              <a:t>t</a:t>
            </a:r>
            <a:r>
              <a:rPr lang="en-US" sz="1600" b="1" baseline="-25000"/>
              <a:t>1</a:t>
            </a:r>
            <a:r>
              <a:rPr lang="ru-RU" sz="1600" b="1" baseline="-25000"/>
              <a:t>0</a:t>
            </a:r>
          </a:p>
        </p:txBody>
      </p:sp>
      <p:sp>
        <p:nvSpPr>
          <p:cNvPr id="133144" name="Line 24"/>
          <p:cNvSpPr>
            <a:spLocks noChangeShapeType="1"/>
          </p:cNvSpPr>
          <p:nvPr/>
        </p:nvSpPr>
        <p:spPr bwMode="auto">
          <a:xfrm>
            <a:off x="4876800" y="5029200"/>
            <a:ext cx="342900" cy="0"/>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3145" name="Line 25"/>
          <p:cNvSpPr>
            <a:spLocks noChangeShapeType="1"/>
          </p:cNvSpPr>
          <p:nvPr/>
        </p:nvSpPr>
        <p:spPr bwMode="auto">
          <a:xfrm flipV="1">
            <a:off x="5867400" y="5029200"/>
            <a:ext cx="381000" cy="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3146" name="Rectangle 26"/>
          <p:cNvSpPr>
            <a:spLocks noChangeArrowheads="1"/>
          </p:cNvSpPr>
          <p:nvPr/>
        </p:nvSpPr>
        <p:spPr bwMode="auto">
          <a:xfrm>
            <a:off x="1866900" y="2709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pic>
        <p:nvPicPr>
          <p:cNvPr id="133147" name="Picture 27"/>
          <p:cNvPicPr>
            <a:picLocks noChangeArrowheads="1"/>
          </p:cNvPicPr>
          <p:nvPr/>
        </p:nvPicPr>
        <p:blipFill>
          <a:blip r:embed="rId3">
            <a:extLst>
              <a:ext uri="{28A0092B-C50C-407E-A947-70E740481C1C}">
                <a14:useLocalDpi xmlns:a14="http://schemas.microsoft.com/office/drawing/2010/main" val="0"/>
              </a:ext>
            </a:extLst>
          </a:blip>
          <a:srcRect l="2306" t="8507" r="3842" b="10634"/>
          <a:stretch>
            <a:fillRect/>
          </a:stretch>
        </p:blipFill>
        <p:spPr bwMode="auto">
          <a:xfrm>
            <a:off x="304800" y="2362200"/>
            <a:ext cx="4114800" cy="838200"/>
          </a:xfrm>
          <a:prstGeom prst="rect">
            <a:avLst/>
          </a:prstGeom>
          <a:noFill/>
          <a:extLst>
            <a:ext uri="{909E8E84-426E-40DD-AFC4-6F175D3DCCD1}">
              <a14:hiddenFill xmlns:a14="http://schemas.microsoft.com/office/drawing/2010/main">
                <a:solidFill>
                  <a:srgbClr val="FFFFFF"/>
                </a:solidFill>
              </a14:hiddenFill>
            </a:ext>
          </a:extLst>
        </p:spPr>
      </p:pic>
      <p:sp>
        <p:nvSpPr>
          <p:cNvPr id="133148" name="Rectangle 28"/>
          <p:cNvSpPr>
            <a:spLocks noChangeArrowheads="1"/>
          </p:cNvSpPr>
          <p:nvPr/>
        </p:nvSpPr>
        <p:spPr bwMode="auto">
          <a:xfrm>
            <a:off x="1871663" y="2709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pic>
        <p:nvPicPr>
          <p:cNvPr id="133149" name="Picture 29"/>
          <p:cNvPicPr>
            <a:picLocks noChangeArrowheads="1"/>
          </p:cNvPicPr>
          <p:nvPr/>
        </p:nvPicPr>
        <p:blipFill>
          <a:blip r:embed="rId4">
            <a:extLst>
              <a:ext uri="{28A0092B-C50C-407E-A947-70E740481C1C}">
                <a14:useLocalDpi xmlns:a14="http://schemas.microsoft.com/office/drawing/2010/main" val="0"/>
              </a:ext>
            </a:extLst>
          </a:blip>
          <a:srcRect l="2315" t="8459" r="3857" b="10574"/>
          <a:stretch>
            <a:fillRect/>
          </a:stretch>
        </p:blipFill>
        <p:spPr bwMode="auto">
          <a:xfrm>
            <a:off x="304800" y="4038600"/>
            <a:ext cx="4114800" cy="838200"/>
          </a:xfrm>
          <a:prstGeom prst="rect">
            <a:avLst/>
          </a:prstGeom>
          <a:noFill/>
          <a:extLst>
            <a:ext uri="{909E8E84-426E-40DD-AFC4-6F175D3DCCD1}">
              <a14:hiddenFill xmlns:a14="http://schemas.microsoft.com/office/drawing/2010/main">
                <a:solidFill>
                  <a:srgbClr val="FFFFFF"/>
                </a:solidFill>
              </a14:hiddenFill>
            </a:ext>
          </a:extLst>
        </p:spPr>
      </p:pic>
      <p:sp>
        <p:nvSpPr>
          <p:cNvPr id="133150" name="Rectangle 30"/>
          <p:cNvSpPr>
            <a:spLocks noChangeArrowheads="1"/>
          </p:cNvSpPr>
          <p:nvPr/>
        </p:nvSpPr>
        <p:spPr bwMode="auto">
          <a:xfrm>
            <a:off x="1857375" y="2709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pic>
        <p:nvPicPr>
          <p:cNvPr id="133151" name="Picture 31"/>
          <p:cNvPicPr>
            <a:picLocks noChangeArrowheads="1"/>
          </p:cNvPicPr>
          <p:nvPr/>
        </p:nvPicPr>
        <p:blipFill>
          <a:blip r:embed="rId5">
            <a:extLst>
              <a:ext uri="{28A0092B-C50C-407E-A947-70E740481C1C}">
                <a14:useLocalDpi xmlns:a14="http://schemas.microsoft.com/office/drawing/2010/main" val="0"/>
              </a:ext>
            </a:extLst>
          </a:blip>
          <a:srcRect l="2301" t="8459" r="3835" b="10574"/>
          <a:stretch>
            <a:fillRect/>
          </a:stretch>
        </p:blipFill>
        <p:spPr bwMode="auto">
          <a:xfrm>
            <a:off x="4572000" y="2438400"/>
            <a:ext cx="43434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33152" name="Picture 32"/>
          <p:cNvPicPr>
            <a:picLocks noChangeArrowheads="1"/>
          </p:cNvPicPr>
          <p:nvPr/>
        </p:nvPicPr>
        <p:blipFill>
          <a:blip r:embed="rId6">
            <a:extLst>
              <a:ext uri="{28A0092B-C50C-407E-A947-70E740481C1C}">
                <a14:useLocalDpi xmlns:a14="http://schemas.microsoft.com/office/drawing/2010/main" val="0"/>
              </a:ext>
            </a:extLst>
          </a:blip>
          <a:srcRect l="2328" t="8414" r="3882" b="10516"/>
          <a:stretch>
            <a:fillRect/>
          </a:stretch>
        </p:blipFill>
        <p:spPr bwMode="auto">
          <a:xfrm>
            <a:off x="4572000" y="4114800"/>
            <a:ext cx="4343400" cy="762000"/>
          </a:xfrm>
          <a:prstGeom prst="rect">
            <a:avLst/>
          </a:prstGeom>
          <a:noFill/>
          <a:extLst>
            <a:ext uri="{909E8E84-426E-40DD-AFC4-6F175D3DCCD1}">
              <a14:hiddenFill xmlns:a14="http://schemas.microsoft.com/office/drawing/2010/main">
                <a:solidFill>
                  <a:srgbClr val="FFFFFF"/>
                </a:solidFill>
              </a14:hiddenFill>
            </a:ext>
          </a:extLst>
        </p:spPr>
      </p:pic>
      <p:sp>
        <p:nvSpPr>
          <p:cNvPr id="133153" name="Line 33"/>
          <p:cNvSpPr>
            <a:spLocks noChangeShapeType="1"/>
          </p:cNvSpPr>
          <p:nvPr/>
        </p:nvSpPr>
        <p:spPr bwMode="auto">
          <a:xfrm>
            <a:off x="2743200" y="5029200"/>
            <a:ext cx="342900" cy="0"/>
          </a:xfrm>
          <a:prstGeom prst="line">
            <a:avLst/>
          </a:prstGeom>
          <a:noFill/>
          <a:ln w="19050">
            <a:solidFill>
              <a:srgbClr val="00FF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3154" name="Text Box 34"/>
          <p:cNvSpPr txBox="1">
            <a:spLocks noChangeArrowheads="1"/>
          </p:cNvSpPr>
          <p:nvPr/>
        </p:nvSpPr>
        <p:spPr bwMode="auto">
          <a:xfrm>
            <a:off x="2362200" y="32004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t>-</a:t>
            </a:r>
            <a:r>
              <a:rPr lang="ru-RU" sz="1600" b="1"/>
              <a:t> </a:t>
            </a:r>
            <a:r>
              <a:rPr lang="en-US" sz="1600" b="1"/>
              <a:t>t</a:t>
            </a:r>
            <a:r>
              <a:rPr lang="ru-RU" sz="1600" b="1" baseline="-25000"/>
              <a:t>3</a:t>
            </a:r>
          </a:p>
        </p:txBody>
      </p:sp>
      <p:sp>
        <p:nvSpPr>
          <p:cNvPr id="133155" name="Line 35"/>
          <p:cNvSpPr>
            <a:spLocks noChangeShapeType="1"/>
          </p:cNvSpPr>
          <p:nvPr/>
        </p:nvSpPr>
        <p:spPr bwMode="auto">
          <a:xfrm>
            <a:off x="3124200" y="3352800"/>
            <a:ext cx="342900" cy="0"/>
          </a:xfrm>
          <a:prstGeom prst="line">
            <a:avLst/>
          </a:prstGeom>
          <a:noFill/>
          <a:ln w="19050">
            <a:solidFill>
              <a:srgbClr val="00FF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3156" name="Text Box 36"/>
          <p:cNvSpPr txBox="1">
            <a:spLocks noChangeArrowheads="1"/>
          </p:cNvSpPr>
          <p:nvPr/>
        </p:nvSpPr>
        <p:spPr bwMode="auto">
          <a:xfrm>
            <a:off x="3124200" y="48768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t>-</a:t>
            </a:r>
            <a:r>
              <a:rPr lang="ru-RU" sz="1600" b="1"/>
              <a:t> </a:t>
            </a:r>
            <a:r>
              <a:rPr lang="en-US" sz="1600" b="1"/>
              <a:t>t</a:t>
            </a:r>
            <a:r>
              <a:rPr lang="ru-RU" sz="1600" b="1" baseline="-25000"/>
              <a:t>12</a:t>
            </a:r>
          </a:p>
        </p:txBody>
      </p:sp>
      <p:sp>
        <p:nvSpPr>
          <p:cNvPr id="133157" name="Text Box 37"/>
          <p:cNvSpPr txBox="1">
            <a:spLocks noChangeArrowheads="1"/>
          </p:cNvSpPr>
          <p:nvPr/>
        </p:nvSpPr>
        <p:spPr bwMode="auto">
          <a:xfrm>
            <a:off x="5334000" y="32004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t>-</a:t>
            </a:r>
            <a:r>
              <a:rPr lang="ru-RU" sz="1600" b="1"/>
              <a:t> </a:t>
            </a:r>
            <a:r>
              <a:rPr lang="en-US" sz="1600" b="1"/>
              <a:t>t</a:t>
            </a:r>
            <a:r>
              <a:rPr lang="ru-RU" sz="1600" b="1" baseline="-25000"/>
              <a:t>16</a:t>
            </a:r>
          </a:p>
        </p:txBody>
      </p:sp>
      <p:sp>
        <p:nvSpPr>
          <p:cNvPr id="133158" name="Text Box 38"/>
          <p:cNvSpPr txBox="1">
            <a:spLocks noChangeArrowheads="1"/>
          </p:cNvSpPr>
          <p:nvPr/>
        </p:nvSpPr>
        <p:spPr bwMode="auto">
          <a:xfrm>
            <a:off x="6705600" y="32004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t>-</a:t>
            </a:r>
            <a:r>
              <a:rPr lang="ru-RU" sz="1600" b="1"/>
              <a:t> </a:t>
            </a:r>
            <a:r>
              <a:rPr lang="en-US" sz="1600" b="1"/>
              <a:t>t</a:t>
            </a:r>
            <a:r>
              <a:rPr lang="ru-RU" sz="1600" b="1" baseline="-25000"/>
              <a:t>21</a:t>
            </a:r>
          </a:p>
        </p:txBody>
      </p:sp>
      <p:sp>
        <p:nvSpPr>
          <p:cNvPr id="133159" name="Text Box 39"/>
          <p:cNvSpPr txBox="1">
            <a:spLocks noChangeArrowheads="1"/>
          </p:cNvSpPr>
          <p:nvPr/>
        </p:nvSpPr>
        <p:spPr bwMode="auto">
          <a:xfrm>
            <a:off x="7924800" y="32004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t>-</a:t>
            </a:r>
            <a:r>
              <a:rPr lang="ru-RU" sz="1600" b="1"/>
              <a:t> </a:t>
            </a:r>
            <a:r>
              <a:rPr lang="en-US" sz="1600" b="1"/>
              <a:t>t</a:t>
            </a:r>
            <a:r>
              <a:rPr lang="ru-RU" sz="1600" b="1" baseline="-25000"/>
              <a:t>24</a:t>
            </a:r>
          </a:p>
        </p:txBody>
      </p:sp>
      <p:sp>
        <p:nvSpPr>
          <p:cNvPr id="133160" name="Line 40"/>
          <p:cNvSpPr>
            <a:spLocks noChangeShapeType="1"/>
          </p:cNvSpPr>
          <p:nvPr/>
        </p:nvSpPr>
        <p:spPr bwMode="auto">
          <a:xfrm>
            <a:off x="7543800" y="3352800"/>
            <a:ext cx="342900" cy="0"/>
          </a:xfrm>
          <a:prstGeom prst="line">
            <a:avLst/>
          </a:prstGeom>
          <a:noFill/>
          <a:ln w="19050">
            <a:solidFill>
              <a:srgbClr val="00FF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3161" name="Text Box 41"/>
          <p:cNvSpPr txBox="1">
            <a:spLocks noChangeArrowheads="1"/>
          </p:cNvSpPr>
          <p:nvPr/>
        </p:nvSpPr>
        <p:spPr bwMode="auto">
          <a:xfrm>
            <a:off x="5257800" y="48768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t>-</a:t>
            </a:r>
            <a:r>
              <a:rPr lang="ru-RU" sz="1600" b="1"/>
              <a:t> </a:t>
            </a:r>
            <a:r>
              <a:rPr lang="en-US" sz="1600" b="1"/>
              <a:t>t</a:t>
            </a:r>
            <a:r>
              <a:rPr lang="ru-RU" sz="1600" b="1" baseline="-25000"/>
              <a:t>17</a:t>
            </a:r>
          </a:p>
        </p:txBody>
      </p:sp>
      <p:sp>
        <p:nvSpPr>
          <p:cNvPr id="133162" name="Text Box 42"/>
          <p:cNvSpPr txBox="1">
            <a:spLocks noChangeArrowheads="1"/>
          </p:cNvSpPr>
          <p:nvPr/>
        </p:nvSpPr>
        <p:spPr bwMode="auto">
          <a:xfrm>
            <a:off x="6324600" y="48768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t>-</a:t>
            </a:r>
            <a:r>
              <a:rPr lang="ru-RU" sz="1600" b="1"/>
              <a:t> </a:t>
            </a:r>
            <a:r>
              <a:rPr lang="en-US" sz="1600" b="1"/>
              <a:t>t</a:t>
            </a:r>
            <a:r>
              <a:rPr lang="ru-RU" sz="1600" b="1" baseline="-25000"/>
              <a:t>22</a:t>
            </a:r>
          </a:p>
        </p:txBody>
      </p:sp>
      <p:sp>
        <p:nvSpPr>
          <p:cNvPr id="133163" name="Line 43"/>
          <p:cNvSpPr>
            <a:spLocks noChangeShapeType="1"/>
          </p:cNvSpPr>
          <p:nvPr/>
        </p:nvSpPr>
        <p:spPr bwMode="auto">
          <a:xfrm>
            <a:off x="6934200" y="5029200"/>
            <a:ext cx="342900" cy="0"/>
          </a:xfrm>
          <a:prstGeom prst="line">
            <a:avLst/>
          </a:prstGeom>
          <a:noFill/>
          <a:ln w="19050">
            <a:solidFill>
              <a:srgbClr val="00FF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3164" name="Text Box 44"/>
          <p:cNvSpPr txBox="1">
            <a:spLocks noChangeArrowheads="1"/>
          </p:cNvSpPr>
          <p:nvPr/>
        </p:nvSpPr>
        <p:spPr bwMode="auto">
          <a:xfrm>
            <a:off x="7391400" y="48768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t>-</a:t>
            </a:r>
            <a:r>
              <a:rPr lang="ru-RU" sz="1600" b="1"/>
              <a:t> </a:t>
            </a:r>
            <a:r>
              <a:rPr lang="en-US" sz="1600" b="1"/>
              <a:t>t</a:t>
            </a:r>
            <a:r>
              <a:rPr lang="ru-RU" sz="1600" b="1" baseline="-25000"/>
              <a:t>25</a:t>
            </a:r>
          </a:p>
        </p:txBody>
      </p:sp>
      <p:sp>
        <p:nvSpPr>
          <p:cNvPr id="133165" name="Text Box 45"/>
          <p:cNvSpPr txBox="1">
            <a:spLocks noChangeArrowheads="1"/>
          </p:cNvSpPr>
          <p:nvPr/>
        </p:nvSpPr>
        <p:spPr bwMode="auto">
          <a:xfrm>
            <a:off x="457200" y="5715000"/>
            <a:ext cx="8915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76238" indent="-376238">
              <a:defRPr sz="2400">
                <a:solidFill>
                  <a:schemeClr val="tx1"/>
                </a:solidFill>
                <a:latin typeface="Times New Roman" pitchFamily="18" charset="0"/>
              </a:defRPr>
            </a:lvl1pPr>
            <a:lvl2pPr marL="66675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spcBef>
                <a:spcPct val="35000"/>
              </a:spcBef>
              <a:buClr>
                <a:srgbClr val="000099"/>
              </a:buClr>
              <a:buFont typeface="Wingdings" pitchFamily="2" charset="2"/>
              <a:buChar char="Ø"/>
            </a:pPr>
            <a:r>
              <a:rPr lang="en-US" b="1">
                <a:cs typeface="Times New Roman" pitchFamily="18" charset="0"/>
              </a:rPr>
              <a:t>The appearance of slugs caused the flow reversal in the assembly with boiling</a:t>
            </a:r>
          </a:p>
        </p:txBody>
      </p:sp>
      <p:pic>
        <p:nvPicPr>
          <p:cNvPr id="133167" name="Picture 4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 y="228600"/>
            <a:ext cx="1081088"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8" name="Text Box 48"/>
          <p:cNvSpPr txBox="1">
            <a:spLocks noChangeArrowheads="1"/>
          </p:cNvSpPr>
          <p:nvPr/>
        </p:nvSpPr>
        <p:spPr bwMode="auto">
          <a:xfrm>
            <a:off x="8001000" y="4800600"/>
            <a:ext cx="137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cs typeface="Times New Roman" pitchFamily="18" charset="0"/>
              </a:rPr>
              <a:t>Time, sec</a:t>
            </a:r>
            <a:r>
              <a:rPr lang="ru-RU" sz="2000" b="1"/>
              <a:t> </a:t>
            </a:r>
          </a:p>
        </p:txBody>
      </p:sp>
      <p:sp>
        <p:nvSpPr>
          <p:cNvPr id="133169" name="Text Box 49"/>
          <p:cNvSpPr txBox="1">
            <a:spLocks noChangeArrowheads="1"/>
          </p:cNvSpPr>
          <p:nvPr/>
        </p:nvSpPr>
        <p:spPr bwMode="auto">
          <a:xfrm>
            <a:off x="3581400" y="4800600"/>
            <a:ext cx="137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cs typeface="Times New Roman" pitchFamily="18" charset="0"/>
              </a:rPr>
              <a:t>Time, sec</a:t>
            </a:r>
            <a:r>
              <a:rPr lang="ru-RU" sz="2000" b="1"/>
              <a:t> </a:t>
            </a:r>
          </a:p>
        </p:txBody>
      </p:sp>
      <p:sp>
        <p:nvSpPr>
          <p:cNvPr id="197632" name="Text Box 1024"/>
          <p:cNvSpPr txBox="1">
            <a:spLocks noChangeArrowheads="1"/>
          </p:cNvSpPr>
          <p:nvPr/>
        </p:nvSpPr>
        <p:spPr bwMode="auto">
          <a:xfrm>
            <a:off x="1547813" y="115888"/>
            <a:ext cx="73453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i="1">
                <a:solidFill>
                  <a:schemeClr val="accent2"/>
                </a:solidFill>
                <a:ea typeface="굴림" charset="-127"/>
                <a:cs typeface="Times New Roman" pitchFamily="18" charset="0"/>
              </a:rPr>
              <a:t>State Scientific Center of the Russian Federation –</a:t>
            </a:r>
          </a:p>
          <a:p>
            <a:pPr algn="ctr"/>
            <a:r>
              <a:rPr lang="en-US" altLang="ko-KR" sz="1800" b="1" i="1">
                <a:solidFill>
                  <a:schemeClr val="accent2"/>
                </a:solidFill>
                <a:ea typeface="굴림" charset="-127"/>
                <a:cs typeface="Times New Roman" pitchFamily="18" charset="0"/>
              </a:rPr>
              <a:t>Institute for Physics and Power Engineering named after A. I. Leypunsky</a:t>
            </a:r>
            <a:endParaRPr lang="ru-RU" sz="1800" b="1" i="1">
              <a:solidFill>
                <a:schemeClr val="accent2"/>
              </a:solidFill>
              <a:ea typeface="굴림" charset="-127"/>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Line 3"/>
          <p:cNvSpPr>
            <a:spLocks noChangeShapeType="1"/>
          </p:cNvSpPr>
          <p:nvPr/>
        </p:nvSpPr>
        <p:spPr bwMode="auto">
          <a:xfrm>
            <a:off x="0" y="914400"/>
            <a:ext cx="91440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108549" name="Rectangle 5"/>
          <p:cNvSpPr>
            <a:spLocks noChangeArrowheads="1"/>
          </p:cNvSpPr>
          <p:nvPr/>
        </p:nvSpPr>
        <p:spPr bwMode="auto">
          <a:xfrm>
            <a:off x="1690688" y="2709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08550" name="Text Box 6"/>
          <p:cNvSpPr txBox="1">
            <a:spLocks noChangeArrowheads="1"/>
          </p:cNvSpPr>
          <p:nvPr/>
        </p:nvSpPr>
        <p:spPr bwMode="auto">
          <a:xfrm>
            <a:off x="0" y="10668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p>
        </p:txBody>
      </p:sp>
      <p:sp>
        <p:nvSpPr>
          <p:cNvPr id="108551" name="Text Box 7"/>
          <p:cNvSpPr txBox="1">
            <a:spLocks noChangeArrowheads="1"/>
          </p:cNvSpPr>
          <p:nvPr/>
        </p:nvSpPr>
        <p:spPr bwMode="auto">
          <a:xfrm>
            <a:off x="228600" y="1752600"/>
            <a:ext cx="1600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1800" b="1">
                <a:cs typeface="Times New Roman" pitchFamily="18" charset="0"/>
              </a:rPr>
              <a:t>q, </a:t>
            </a:r>
            <a:r>
              <a:rPr lang="en-US" sz="1800" b="1">
                <a:cs typeface="Times New Roman" pitchFamily="18" charset="0"/>
              </a:rPr>
              <a:t>kW/m</a:t>
            </a:r>
            <a:r>
              <a:rPr lang="en-US" sz="1800" b="1" baseline="30000">
                <a:cs typeface="Times New Roman" pitchFamily="18" charset="0"/>
              </a:rPr>
              <a:t>2</a:t>
            </a:r>
            <a:r>
              <a:rPr lang="ru-RU" sz="2000" b="1">
                <a:cs typeface="Times New Roman" pitchFamily="18" charset="0"/>
              </a:rPr>
              <a:t> </a:t>
            </a:r>
          </a:p>
        </p:txBody>
      </p:sp>
      <p:sp>
        <p:nvSpPr>
          <p:cNvPr id="108552" name="Rectangle 8"/>
          <p:cNvSpPr>
            <a:spLocks noChangeArrowheads="1"/>
          </p:cNvSpPr>
          <p:nvPr/>
        </p:nvSpPr>
        <p:spPr bwMode="auto">
          <a:xfrm>
            <a:off x="1690688" y="27289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08553" name="Text Box 9"/>
          <p:cNvSpPr txBox="1">
            <a:spLocks noChangeArrowheads="1"/>
          </p:cNvSpPr>
          <p:nvPr/>
        </p:nvSpPr>
        <p:spPr bwMode="auto">
          <a:xfrm>
            <a:off x="228600" y="42672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1800" b="1">
                <a:cs typeface="Times New Roman" pitchFamily="18" charset="0"/>
              </a:rPr>
              <a:t>G, </a:t>
            </a:r>
            <a:r>
              <a:rPr lang="en-US" sz="1800" b="1">
                <a:cs typeface="Times New Roman" pitchFamily="18" charset="0"/>
              </a:rPr>
              <a:t>m</a:t>
            </a:r>
            <a:r>
              <a:rPr lang="ru-RU" sz="1800" b="1" baseline="30000">
                <a:cs typeface="Times New Roman" pitchFamily="18" charset="0"/>
              </a:rPr>
              <a:t>3</a:t>
            </a:r>
            <a:r>
              <a:rPr lang="ru-RU" sz="1800" b="1">
                <a:cs typeface="Times New Roman" pitchFamily="18" charset="0"/>
              </a:rPr>
              <a:t>/</a:t>
            </a:r>
            <a:r>
              <a:rPr lang="en-US" sz="1800" b="1">
                <a:cs typeface="Times New Roman" pitchFamily="18" charset="0"/>
              </a:rPr>
              <a:t>h</a:t>
            </a:r>
            <a:r>
              <a:rPr lang="ru-RU" sz="1800"/>
              <a:t> </a:t>
            </a:r>
          </a:p>
        </p:txBody>
      </p:sp>
      <p:sp>
        <p:nvSpPr>
          <p:cNvPr id="108554" name="Line 10"/>
          <p:cNvSpPr>
            <a:spLocks noChangeShapeType="1"/>
          </p:cNvSpPr>
          <p:nvPr/>
        </p:nvSpPr>
        <p:spPr bwMode="auto">
          <a:xfrm>
            <a:off x="1828800" y="4114800"/>
            <a:ext cx="342900" cy="0"/>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8555" name="Line 11"/>
          <p:cNvSpPr>
            <a:spLocks noChangeShapeType="1"/>
          </p:cNvSpPr>
          <p:nvPr/>
        </p:nvSpPr>
        <p:spPr bwMode="auto">
          <a:xfrm flipV="1">
            <a:off x="3657600" y="4114800"/>
            <a:ext cx="352425" cy="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8556" name="Line 12"/>
          <p:cNvSpPr>
            <a:spLocks noChangeShapeType="1"/>
          </p:cNvSpPr>
          <p:nvPr/>
        </p:nvSpPr>
        <p:spPr bwMode="auto">
          <a:xfrm>
            <a:off x="1905000" y="6324600"/>
            <a:ext cx="342900" cy="0"/>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8557" name="Line 13"/>
          <p:cNvSpPr>
            <a:spLocks noChangeShapeType="1"/>
          </p:cNvSpPr>
          <p:nvPr/>
        </p:nvSpPr>
        <p:spPr bwMode="auto">
          <a:xfrm flipV="1">
            <a:off x="3733800" y="6324600"/>
            <a:ext cx="381000" cy="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8558" name="Rectangle 14"/>
          <p:cNvSpPr>
            <a:spLocks noChangeArrowheads="1"/>
          </p:cNvSpPr>
          <p:nvPr/>
        </p:nvSpPr>
        <p:spPr bwMode="auto">
          <a:xfrm>
            <a:off x="1695450" y="2547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08559" name="Rectangle 15"/>
          <p:cNvSpPr>
            <a:spLocks noChangeArrowheads="1"/>
          </p:cNvSpPr>
          <p:nvPr/>
        </p:nvSpPr>
        <p:spPr bwMode="auto">
          <a:xfrm>
            <a:off x="1695450" y="2547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pic>
        <p:nvPicPr>
          <p:cNvPr id="108560" name="Picture 16"/>
          <p:cNvPicPr>
            <a:picLocks noChangeArrowheads="1"/>
          </p:cNvPicPr>
          <p:nvPr/>
        </p:nvPicPr>
        <p:blipFill>
          <a:blip r:embed="rId3">
            <a:extLst>
              <a:ext uri="{28A0092B-C50C-407E-A947-70E740481C1C}">
                <a14:useLocalDpi xmlns:a14="http://schemas.microsoft.com/office/drawing/2010/main" val="0"/>
              </a:ext>
            </a:extLst>
          </a:blip>
          <a:srcRect l="2127" t="6577" r="3546" b="8220"/>
          <a:stretch>
            <a:fillRect/>
          </a:stretch>
        </p:blipFill>
        <p:spPr bwMode="auto">
          <a:xfrm>
            <a:off x="304800" y="2133600"/>
            <a:ext cx="6324600" cy="1828800"/>
          </a:xfrm>
          <a:prstGeom prst="rect">
            <a:avLst/>
          </a:prstGeom>
          <a:noFill/>
          <a:extLst>
            <a:ext uri="{909E8E84-426E-40DD-AFC4-6F175D3DCCD1}">
              <a14:hiddenFill xmlns:a14="http://schemas.microsoft.com/office/drawing/2010/main">
                <a:solidFill>
                  <a:srgbClr val="FFFFFF"/>
                </a:solidFill>
              </a14:hiddenFill>
            </a:ext>
          </a:extLst>
        </p:spPr>
      </p:pic>
      <p:sp>
        <p:nvSpPr>
          <p:cNvPr id="108561" name="Rectangle 17"/>
          <p:cNvSpPr>
            <a:spLocks noChangeArrowheads="1"/>
          </p:cNvSpPr>
          <p:nvPr/>
        </p:nvSpPr>
        <p:spPr bwMode="auto">
          <a:xfrm>
            <a:off x="1690688" y="2547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pic>
        <p:nvPicPr>
          <p:cNvPr id="108562" name="Picture 18"/>
          <p:cNvPicPr>
            <a:picLocks noChangeArrowheads="1"/>
          </p:cNvPicPr>
          <p:nvPr/>
        </p:nvPicPr>
        <p:blipFill>
          <a:blip r:embed="rId4">
            <a:extLst>
              <a:ext uri="{28A0092B-C50C-407E-A947-70E740481C1C}">
                <a14:useLocalDpi xmlns:a14="http://schemas.microsoft.com/office/drawing/2010/main" val="0"/>
              </a:ext>
            </a:extLst>
          </a:blip>
          <a:srcRect l="2097" t="6000" r="3494" b="7500"/>
          <a:stretch>
            <a:fillRect/>
          </a:stretch>
        </p:blipFill>
        <p:spPr bwMode="auto">
          <a:xfrm>
            <a:off x="304800" y="4648200"/>
            <a:ext cx="63246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08570" name="Picture 2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228600"/>
            <a:ext cx="1081088"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71" name="Text Box 27"/>
          <p:cNvSpPr txBox="1">
            <a:spLocks noChangeArrowheads="1"/>
          </p:cNvSpPr>
          <p:nvPr/>
        </p:nvSpPr>
        <p:spPr bwMode="auto">
          <a:xfrm>
            <a:off x="2209800" y="38862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t>-</a:t>
            </a:r>
            <a:r>
              <a:rPr lang="ru-RU" sz="1800" b="1"/>
              <a:t> </a:t>
            </a:r>
            <a:r>
              <a:rPr lang="en-US" sz="1800" b="1"/>
              <a:t>q</a:t>
            </a:r>
            <a:r>
              <a:rPr lang="ru-RU" sz="1800" b="1" baseline="-25000"/>
              <a:t> </a:t>
            </a:r>
            <a:r>
              <a:rPr lang="en-US" sz="1800" b="1" baseline="-25000"/>
              <a:t>left</a:t>
            </a:r>
            <a:endParaRPr lang="ru-RU" sz="1800" b="1" baseline="-25000"/>
          </a:p>
        </p:txBody>
      </p:sp>
      <p:sp>
        <p:nvSpPr>
          <p:cNvPr id="108572" name="Text Box 28"/>
          <p:cNvSpPr txBox="1">
            <a:spLocks noChangeArrowheads="1"/>
          </p:cNvSpPr>
          <p:nvPr/>
        </p:nvSpPr>
        <p:spPr bwMode="auto">
          <a:xfrm>
            <a:off x="4076700" y="38862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t>-</a:t>
            </a:r>
            <a:r>
              <a:rPr lang="ru-RU" sz="1800" b="1"/>
              <a:t> </a:t>
            </a:r>
            <a:r>
              <a:rPr lang="en-US" sz="1800" b="1"/>
              <a:t>q</a:t>
            </a:r>
            <a:r>
              <a:rPr lang="ru-RU" sz="1800" b="1" baseline="-25000"/>
              <a:t> </a:t>
            </a:r>
            <a:r>
              <a:rPr lang="en-US" sz="1800" b="1" baseline="-25000"/>
              <a:t>right</a:t>
            </a:r>
            <a:endParaRPr lang="ru-RU" sz="1800" b="1" baseline="-25000"/>
          </a:p>
        </p:txBody>
      </p:sp>
      <p:sp>
        <p:nvSpPr>
          <p:cNvPr id="108573" name="Text Box 29"/>
          <p:cNvSpPr txBox="1">
            <a:spLocks noChangeArrowheads="1"/>
          </p:cNvSpPr>
          <p:nvPr/>
        </p:nvSpPr>
        <p:spPr bwMode="auto">
          <a:xfrm>
            <a:off x="2362200" y="60960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t>-</a:t>
            </a:r>
            <a:r>
              <a:rPr lang="ru-RU" sz="1800" b="1"/>
              <a:t> </a:t>
            </a:r>
            <a:r>
              <a:rPr lang="en-US" sz="1800" b="1"/>
              <a:t>G</a:t>
            </a:r>
            <a:r>
              <a:rPr lang="en-US" sz="1800" b="1" baseline="-25000"/>
              <a:t> in left</a:t>
            </a:r>
            <a:r>
              <a:rPr lang="ru-RU" sz="1800" b="1" baseline="-25000"/>
              <a:t> </a:t>
            </a:r>
          </a:p>
        </p:txBody>
      </p:sp>
      <p:sp>
        <p:nvSpPr>
          <p:cNvPr id="108575" name="Text Box 31"/>
          <p:cNvSpPr txBox="1">
            <a:spLocks noChangeArrowheads="1"/>
          </p:cNvSpPr>
          <p:nvPr/>
        </p:nvSpPr>
        <p:spPr bwMode="auto">
          <a:xfrm>
            <a:off x="4191000" y="6096000"/>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t>-</a:t>
            </a:r>
            <a:r>
              <a:rPr lang="ru-RU" sz="1800" b="1"/>
              <a:t> </a:t>
            </a:r>
            <a:r>
              <a:rPr lang="en-US" sz="1800" b="1"/>
              <a:t>G</a:t>
            </a:r>
            <a:r>
              <a:rPr lang="ru-RU" sz="1800" b="1" baseline="-25000"/>
              <a:t> </a:t>
            </a:r>
            <a:r>
              <a:rPr lang="en-US" sz="1800" b="1" baseline="-25000"/>
              <a:t>in right</a:t>
            </a:r>
            <a:endParaRPr lang="ru-RU" sz="1800" b="1" baseline="-25000"/>
          </a:p>
        </p:txBody>
      </p:sp>
      <p:sp>
        <p:nvSpPr>
          <p:cNvPr id="108576" name="Text Box 32"/>
          <p:cNvSpPr txBox="1">
            <a:spLocks noChangeArrowheads="1"/>
          </p:cNvSpPr>
          <p:nvPr/>
        </p:nvSpPr>
        <p:spPr bwMode="auto">
          <a:xfrm>
            <a:off x="5562600" y="6096000"/>
            <a:ext cx="137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cs typeface="Times New Roman" pitchFamily="18" charset="0"/>
              </a:rPr>
              <a:t>Time, sec</a:t>
            </a:r>
            <a:r>
              <a:rPr lang="ru-RU" sz="2000" b="1"/>
              <a:t> </a:t>
            </a:r>
          </a:p>
        </p:txBody>
      </p:sp>
      <p:sp>
        <p:nvSpPr>
          <p:cNvPr id="108577" name="Text Box 33"/>
          <p:cNvSpPr txBox="1">
            <a:spLocks noChangeArrowheads="1"/>
          </p:cNvSpPr>
          <p:nvPr/>
        </p:nvSpPr>
        <p:spPr bwMode="auto">
          <a:xfrm>
            <a:off x="0" y="990600"/>
            <a:ext cx="9144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a:solidFill>
                  <a:srgbClr val="CC0000"/>
                </a:solidFill>
                <a:cs typeface="Times New Roman" pitchFamily="18" charset="0"/>
              </a:rPr>
              <a:t>CHANGES IN THE FLOW PARAMETERS UNDER PARALLEL OPERATION</a:t>
            </a:r>
          </a:p>
          <a:p>
            <a:pPr algn="ctr"/>
            <a:r>
              <a:rPr lang="en-US" sz="1800" b="1">
                <a:solidFill>
                  <a:srgbClr val="CC0000"/>
                </a:solidFill>
                <a:cs typeface="Times New Roman" pitchFamily="18" charset="0"/>
              </a:rPr>
              <a:t>OF THE ASSEMBLIES WITH THE SAME POWER INPUT WITH 4 HEATED ELEMENTS IN LEFT</a:t>
            </a:r>
            <a:r>
              <a:rPr lang="ru-RU" sz="1800" b="1">
                <a:solidFill>
                  <a:srgbClr val="CC0000"/>
                </a:solidFill>
                <a:cs typeface="Times New Roman" pitchFamily="18" charset="0"/>
              </a:rPr>
              <a:t> </a:t>
            </a:r>
            <a:r>
              <a:rPr lang="en-US" sz="1800" b="1">
                <a:solidFill>
                  <a:srgbClr val="CC0000"/>
                </a:solidFill>
                <a:cs typeface="Times New Roman" pitchFamily="18" charset="0"/>
              </a:rPr>
              <a:t>AND  WITH 7 HEATED ELEMENTS IN RIGHT ASSEMBLY</a:t>
            </a:r>
            <a:endParaRPr lang="ru-RU" sz="1800" b="1">
              <a:solidFill>
                <a:srgbClr val="CC0000"/>
              </a:solidFill>
              <a:cs typeface="Times New Roman" pitchFamily="18" charset="0"/>
            </a:endParaRPr>
          </a:p>
        </p:txBody>
      </p:sp>
      <p:sp>
        <p:nvSpPr>
          <p:cNvPr id="198656" name="Text Box 0"/>
          <p:cNvSpPr txBox="1">
            <a:spLocks noChangeArrowheads="1"/>
          </p:cNvSpPr>
          <p:nvPr/>
        </p:nvSpPr>
        <p:spPr bwMode="auto">
          <a:xfrm>
            <a:off x="1547813" y="115888"/>
            <a:ext cx="73453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i="1">
                <a:solidFill>
                  <a:schemeClr val="accent2"/>
                </a:solidFill>
                <a:ea typeface="굴림" charset="-127"/>
                <a:cs typeface="Times New Roman" pitchFamily="18" charset="0"/>
              </a:rPr>
              <a:t>State Scientific Center of the Russian Federation –</a:t>
            </a:r>
          </a:p>
          <a:p>
            <a:pPr algn="ctr"/>
            <a:r>
              <a:rPr lang="en-US" altLang="ko-KR" sz="1800" b="1" i="1">
                <a:solidFill>
                  <a:schemeClr val="accent2"/>
                </a:solidFill>
                <a:ea typeface="굴림" charset="-127"/>
                <a:cs typeface="Times New Roman" pitchFamily="18" charset="0"/>
              </a:rPr>
              <a:t>Institute for Physics and Power Engineering named after A. I. Leypunsky</a:t>
            </a:r>
            <a:endParaRPr lang="ru-RU" sz="1800" b="1" i="1">
              <a:solidFill>
                <a:schemeClr val="accent2"/>
              </a:solidFill>
              <a:ea typeface="굴림" charset="-127"/>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10595" name="Line 3"/>
          <p:cNvSpPr>
            <a:spLocks noChangeShapeType="1"/>
          </p:cNvSpPr>
          <p:nvPr/>
        </p:nvSpPr>
        <p:spPr bwMode="auto">
          <a:xfrm>
            <a:off x="0" y="914400"/>
            <a:ext cx="91440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110597" name="Rectangle 5"/>
          <p:cNvSpPr>
            <a:spLocks noChangeArrowheads="1"/>
          </p:cNvSpPr>
          <p:nvPr/>
        </p:nvSpPr>
        <p:spPr bwMode="auto">
          <a:xfrm>
            <a:off x="1662113" y="-681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10598" name="Text Box 6"/>
          <p:cNvSpPr txBox="1">
            <a:spLocks noChangeArrowheads="1"/>
          </p:cNvSpPr>
          <p:nvPr/>
        </p:nvSpPr>
        <p:spPr bwMode="auto">
          <a:xfrm>
            <a:off x="1143000" y="6080125"/>
            <a:ext cx="7772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1400" b="1">
                <a:cs typeface="Times New Roman" pitchFamily="18" charset="0"/>
                <a:sym typeface="Wingdings 2" pitchFamily="18" charset="2"/>
              </a:rPr>
              <a:t></a:t>
            </a:r>
            <a:r>
              <a:rPr lang="ru-RU" sz="1400" b="1">
                <a:cs typeface="Times New Roman" pitchFamily="18" charset="0"/>
              </a:rPr>
              <a:t> </a:t>
            </a:r>
            <a:r>
              <a:rPr lang="en-US" sz="2000" b="1">
                <a:cs typeface="Times New Roman" pitchFamily="18" charset="0"/>
              </a:rPr>
              <a:t>and</a:t>
            </a:r>
            <a:r>
              <a:rPr lang="ru-RU" sz="2000" b="1">
                <a:cs typeface="Times New Roman" pitchFamily="18" charset="0"/>
              </a:rPr>
              <a:t> </a:t>
            </a:r>
            <a:r>
              <a:rPr lang="ru-RU" sz="1600" b="1">
                <a:cs typeface="Times New Roman" pitchFamily="18" charset="0"/>
                <a:sym typeface="Wingdings 2" pitchFamily="18" charset="2"/>
              </a:rPr>
              <a:t></a:t>
            </a:r>
            <a:r>
              <a:rPr lang="ru-RU" sz="2000" b="1"/>
              <a:t> - </a:t>
            </a:r>
            <a:r>
              <a:rPr lang="en-US" sz="2000" b="1">
                <a:cs typeface="Times New Roman" pitchFamily="18" charset="0"/>
              </a:rPr>
              <a:t> independently operation of fuel-pin assemblies</a:t>
            </a:r>
          </a:p>
          <a:p>
            <a:r>
              <a:rPr lang="ru-RU" sz="2000" b="1">
                <a:cs typeface="Times New Roman" pitchFamily="18" charset="0"/>
              </a:rPr>
              <a:t>□ </a:t>
            </a:r>
            <a:r>
              <a:rPr lang="en-US" sz="2000" b="1">
                <a:cs typeface="Times New Roman" pitchFamily="18" charset="0"/>
              </a:rPr>
              <a:t>and</a:t>
            </a:r>
            <a:r>
              <a:rPr lang="ru-RU" sz="2000" b="1">
                <a:cs typeface="Times New Roman" pitchFamily="18" charset="0"/>
              </a:rPr>
              <a:t> ■, ∆ </a:t>
            </a:r>
            <a:r>
              <a:rPr lang="en-US" sz="2000" b="1">
                <a:cs typeface="Times New Roman" pitchFamily="18" charset="0"/>
              </a:rPr>
              <a:t>and</a:t>
            </a:r>
            <a:r>
              <a:rPr lang="ru-RU" sz="2000" b="1">
                <a:cs typeface="Times New Roman" pitchFamily="18" charset="0"/>
              </a:rPr>
              <a:t> ▲</a:t>
            </a:r>
            <a:r>
              <a:rPr lang="ru-RU" sz="2000" b="1"/>
              <a:t>- </a:t>
            </a:r>
            <a:r>
              <a:rPr lang="en-US" sz="2000" b="1">
                <a:cs typeface="Times New Roman" pitchFamily="18" charset="0"/>
              </a:rPr>
              <a:t>parallel operation of fuel-pin assemblies</a:t>
            </a:r>
          </a:p>
        </p:txBody>
      </p:sp>
      <p:sp>
        <p:nvSpPr>
          <p:cNvPr id="110599" name="Text Box 7"/>
          <p:cNvSpPr txBox="1">
            <a:spLocks noChangeArrowheads="1"/>
          </p:cNvSpPr>
          <p:nvPr/>
        </p:nvSpPr>
        <p:spPr bwMode="auto">
          <a:xfrm>
            <a:off x="609600" y="1447800"/>
            <a:ext cx="102870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r>
              <a:rPr lang="ru-RU" sz="2000" b="1"/>
              <a:t>G, </a:t>
            </a:r>
            <a:r>
              <a:rPr lang="en-US" sz="2000" b="1"/>
              <a:t>m</a:t>
            </a:r>
            <a:r>
              <a:rPr lang="ru-RU" sz="2000" b="1" baseline="30000"/>
              <a:t>3</a:t>
            </a:r>
            <a:r>
              <a:rPr lang="ru-RU" sz="2000" b="1"/>
              <a:t>/</a:t>
            </a:r>
            <a:r>
              <a:rPr lang="en-US" sz="2000" b="1"/>
              <a:t>h</a:t>
            </a:r>
            <a:endParaRPr lang="ru-RU" sz="2000" b="1"/>
          </a:p>
        </p:txBody>
      </p:sp>
      <p:sp>
        <p:nvSpPr>
          <p:cNvPr id="110600" name="Text Box 8"/>
          <p:cNvSpPr txBox="1">
            <a:spLocks noChangeArrowheads="1"/>
          </p:cNvSpPr>
          <p:nvPr/>
        </p:nvSpPr>
        <p:spPr bwMode="auto">
          <a:xfrm>
            <a:off x="6858000" y="5638800"/>
            <a:ext cx="15621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r>
              <a:rPr lang="ru-RU" sz="2000" b="1"/>
              <a:t>q, </a:t>
            </a:r>
            <a:r>
              <a:rPr lang="en-US" sz="2000" b="1">
                <a:cs typeface="Times New Roman" pitchFamily="18" charset="0"/>
              </a:rPr>
              <a:t>kW/m</a:t>
            </a:r>
            <a:r>
              <a:rPr lang="en-US" sz="2000" b="1" baseline="30000">
                <a:cs typeface="Times New Roman" pitchFamily="18" charset="0"/>
              </a:rPr>
              <a:t>2</a:t>
            </a:r>
            <a:r>
              <a:rPr lang="ru-RU" sz="2000" b="1">
                <a:cs typeface="Times New Roman" pitchFamily="18" charset="0"/>
              </a:rPr>
              <a:t> </a:t>
            </a:r>
          </a:p>
        </p:txBody>
      </p:sp>
      <p:sp>
        <p:nvSpPr>
          <p:cNvPr id="110601" name="Text Box 9"/>
          <p:cNvSpPr txBox="1">
            <a:spLocks noChangeArrowheads="1"/>
          </p:cNvSpPr>
          <p:nvPr/>
        </p:nvSpPr>
        <p:spPr bwMode="auto">
          <a:xfrm>
            <a:off x="0" y="1143000"/>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a:solidFill>
                  <a:srgbClr val="CC0000"/>
                </a:solidFill>
                <a:cs typeface="Times New Roman" pitchFamily="18" charset="0"/>
              </a:rPr>
              <a:t>FLOW RATE PARAMETERS FOR RIGHT AND LEFT </a:t>
            </a:r>
            <a:r>
              <a:rPr lang="en-US" sz="2000" b="1">
                <a:solidFill>
                  <a:srgbClr val="CC0000"/>
                </a:solidFill>
                <a:cs typeface="Times New Roman" pitchFamily="18" charset="0"/>
              </a:rPr>
              <a:t>BUNDLES</a:t>
            </a:r>
            <a:endParaRPr lang="ru-RU" sz="2000" b="1">
              <a:solidFill>
                <a:srgbClr val="CC0000"/>
              </a:solidFill>
              <a:cs typeface="Times New Roman" pitchFamily="18" charset="0"/>
            </a:endParaRPr>
          </a:p>
        </p:txBody>
      </p:sp>
      <p:grpSp>
        <p:nvGrpSpPr>
          <p:cNvPr id="110602" name="Group 10"/>
          <p:cNvGrpSpPr>
            <a:grpSpLocks/>
          </p:cNvGrpSpPr>
          <p:nvPr/>
        </p:nvGrpSpPr>
        <p:grpSpPr bwMode="auto">
          <a:xfrm>
            <a:off x="762000" y="1676400"/>
            <a:ext cx="7620000" cy="4343400"/>
            <a:chOff x="1800" y="6544"/>
            <a:chExt cx="8000" cy="3900"/>
          </a:xfrm>
        </p:grpSpPr>
        <p:pic>
          <p:nvPicPr>
            <p:cNvPr id="110603" name="Picture 1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0" y="6544"/>
              <a:ext cx="8000" cy="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04" name="Picture 1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6544"/>
              <a:ext cx="8000" cy="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05" name="Picture 1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0" y="6544"/>
              <a:ext cx="8000" cy="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0607"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 y="228600"/>
            <a:ext cx="1081088"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680" name="Text Box 0"/>
          <p:cNvSpPr txBox="1">
            <a:spLocks noChangeArrowheads="1"/>
          </p:cNvSpPr>
          <p:nvPr/>
        </p:nvSpPr>
        <p:spPr bwMode="auto">
          <a:xfrm>
            <a:off x="1547813" y="115888"/>
            <a:ext cx="73453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i="1">
                <a:solidFill>
                  <a:schemeClr val="accent2"/>
                </a:solidFill>
                <a:ea typeface="굴림" charset="-127"/>
                <a:cs typeface="Times New Roman" pitchFamily="18" charset="0"/>
              </a:rPr>
              <a:t>State Scientific Center of the Russian Federation –</a:t>
            </a:r>
          </a:p>
          <a:p>
            <a:pPr algn="ctr"/>
            <a:r>
              <a:rPr lang="en-US" altLang="ko-KR" sz="1800" b="1" i="1">
                <a:solidFill>
                  <a:schemeClr val="accent2"/>
                </a:solidFill>
                <a:ea typeface="굴림" charset="-127"/>
                <a:cs typeface="Times New Roman" pitchFamily="18" charset="0"/>
              </a:rPr>
              <a:t>Institute for Physics and Power Engineering named after A. I. Leypunsky</a:t>
            </a:r>
            <a:endParaRPr lang="ru-RU" sz="1800" b="1" i="1">
              <a:solidFill>
                <a:schemeClr val="accent2"/>
              </a:solidFill>
              <a:ea typeface="굴림" charset="-127"/>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8600"/>
            <a:ext cx="1081088"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9" name="Line 3"/>
          <p:cNvSpPr>
            <a:spLocks noChangeShapeType="1"/>
          </p:cNvSpPr>
          <p:nvPr/>
        </p:nvSpPr>
        <p:spPr bwMode="auto">
          <a:xfrm>
            <a:off x="0" y="990600"/>
            <a:ext cx="91440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116741" name="Text Box 5"/>
          <p:cNvSpPr txBox="1">
            <a:spLocks noChangeArrowheads="1"/>
          </p:cNvSpPr>
          <p:nvPr/>
        </p:nvSpPr>
        <p:spPr bwMode="auto">
          <a:xfrm>
            <a:off x="228600" y="2057400"/>
            <a:ext cx="8686800" cy="414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spcBef>
                <a:spcPct val="50000"/>
              </a:spcBef>
              <a:buClr>
                <a:srgbClr val="000099"/>
              </a:buClr>
              <a:buFont typeface="Wingdings" pitchFamily="2" charset="2"/>
              <a:buChar char="Ø"/>
            </a:pPr>
            <a:r>
              <a:rPr lang="en-US" sz="2800" b="1">
                <a:cs typeface="Times New Roman" pitchFamily="18" charset="0"/>
              </a:rPr>
              <a:t>To study the physics and characteristics of the hydraulic and thermal processes under liquid-metal boiling in a system of parallel assemblies in the natural circulation circuit</a:t>
            </a:r>
          </a:p>
          <a:p>
            <a:pPr>
              <a:spcBef>
                <a:spcPct val="50000"/>
              </a:spcBef>
              <a:buClr>
                <a:srgbClr val="000099"/>
              </a:buClr>
              <a:buFont typeface="Wingdings" pitchFamily="2" charset="2"/>
              <a:buChar char="Ø"/>
            </a:pPr>
            <a:r>
              <a:rPr lang="en-US" altLang="ko-KR" sz="2800" b="1">
                <a:solidFill>
                  <a:srgbClr val="000000"/>
                </a:solidFill>
                <a:ea typeface="굴림" charset="-127"/>
                <a:cs typeface="Times New Roman" pitchFamily="18" charset="0"/>
              </a:rPr>
              <a:t>Theoretical models and computer codes for estimating the stability of operation of water-cooled facilities must be checked and modified to be applied to the case of liquid-metal low-velocity natural circulation</a:t>
            </a:r>
            <a:endParaRPr lang="ru-RU" sz="2800" b="1">
              <a:cs typeface="Times New Roman" pitchFamily="18" charset="0"/>
            </a:endParaRPr>
          </a:p>
        </p:txBody>
      </p:sp>
      <p:sp>
        <p:nvSpPr>
          <p:cNvPr id="116742" name="Text Box 6"/>
          <p:cNvSpPr txBox="1">
            <a:spLocks noChangeArrowheads="1"/>
          </p:cNvSpPr>
          <p:nvPr/>
        </p:nvSpPr>
        <p:spPr bwMode="auto">
          <a:xfrm>
            <a:off x="0" y="1295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sz="2800" b="1">
                <a:solidFill>
                  <a:srgbClr val="CC0000"/>
                </a:solidFill>
              </a:rPr>
              <a:t>THE PURPOSE OF </a:t>
            </a:r>
            <a:r>
              <a:rPr lang="en-US" sz="2800" b="1">
                <a:solidFill>
                  <a:srgbClr val="CC0000"/>
                </a:solidFill>
              </a:rPr>
              <a:t>THE INVESTIGATIONS</a:t>
            </a:r>
            <a:endParaRPr lang="ru-RU" sz="2800" b="1">
              <a:solidFill>
                <a:srgbClr val="CC0000"/>
              </a:solidFill>
            </a:endParaRPr>
          </a:p>
        </p:txBody>
      </p:sp>
      <p:sp>
        <p:nvSpPr>
          <p:cNvPr id="173056" name="Text Box 1024"/>
          <p:cNvSpPr txBox="1">
            <a:spLocks noChangeArrowheads="1"/>
          </p:cNvSpPr>
          <p:nvPr/>
        </p:nvSpPr>
        <p:spPr bwMode="auto">
          <a:xfrm>
            <a:off x="1547813" y="115888"/>
            <a:ext cx="73453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i="1">
                <a:solidFill>
                  <a:schemeClr val="accent2"/>
                </a:solidFill>
                <a:ea typeface="굴림" charset="-127"/>
                <a:cs typeface="Times New Roman" pitchFamily="18" charset="0"/>
              </a:rPr>
              <a:t>State Scientific Center of the Russian Federation –</a:t>
            </a:r>
          </a:p>
          <a:p>
            <a:pPr algn="ctr"/>
            <a:r>
              <a:rPr lang="en-US" altLang="ko-KR" sz="1800" b="1" i="1">
                <a:solidFill>
                  <a:schemeClr val="accent2"/>
                </a:solidFill>
                <a:ea typeface="굴림" charset="-127"/>
                <a:cs typeface="Times New Roman" pitchFamily="18" charset="0"/>
              </a:rPr>
              <a:t>Institute for Physics and Power Engineering named after A. I. Leypunsky</a:t>
            </a:r>
            <a:endParaRPr lang="ru-RU" sz="1800" b="1" i="1">
              <a:solidFill>
                <a:schemeClr val="accent2"/>
              </a:solidFill>
              <a:ea typeface="굴림" charset="-127"/>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Line 3"/>
          <p:cNvSpPr>
            <a:spLocks noChangeShapeType="1"/>
          </p:cNvSpPr>
          <p:nvPr/>
        </p:nvSpPr>
        <p:spPr bwMode="auto">
          <a:xfrm>
            <a:off x="0" y="914400"/>
            <a:ext cx="91440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111621" name="Rectangle 5"/>
          <p:cNvSpPr>
            <a:spLocks noChangeArrowheads="1"/>
          </p:cNvSpPr>
          <p:nvPr/>
        </p:nvSpPr>
        <p:spPr bwMode="auto">
          <a:xfrm>
            <a:off x="1690688" y="2709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11622" name="Text Box 6"/>
          <p:cNvSpPr txBox="1">
            <a:spLocks noChangeArrowheads="1"/>
          </p:cNvSpPr>
          <p:nvPr/>
        </p:nvSpPr>
        <p:spPr bwMode="auto">
          <a:xfrm>
            <a:off x="0" y="10668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p>
        </p:txBody>
      </p:sp>
      <p:sp>
        <p:nvSpPr>
          <p:cNvPr id="111623" name="Text Box 7"/>
          <p:cNvSpPr txBox="1">
            <a:spLocks noChangeArrowheads="1"/>
          </p:cNvSpPr>
          <p:nvPr/>
        </p:nvSpPr>
        <p:spPr bwMode="auto">
          <a:xfrm>
            <a:off x="228600" y="16764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1800" b="1">
                <a:sym typeface="Symbol" pitchFamily="18" charset="2"/>
              </a:rPr>
              <a:t></a:t>
            </a:r>
            <a:r>
              <a:rPr lang="ru-RU" sz="1800" b="1">
                <a:cs typeface="Times New Roman" pitchFamily="18" charset="0"/>
              </a:rPr>
              <a:t>T</a:t>
            </a:r>
            <a:r>
              <a:rPr lang="en-US" sz="1800" b="1" baseline="-25000">
                <a:cs typeface="Times New Roman" pitchFamily="18" charset="0"/>
              </a:rPr>
              <a:t>w</a:t>
            </a:r>
            <a:r>
              <a:rPr lang="ru-RU" sz="1800" b="1">
                <a:cs typeface="Times New Roman" pitchFamily="18" charset="0"/>
              </a:rPr>
              <a:t>, </a:t>
            </a:r>
            <a:r>
              <a:rPr lang="ru-RU" sz="1800" b="1">
                <a:cs typeface="Times New Roman" pitchFamily="18" charset="0"/>
                <a:sym typeface="Symbol" pitchFamily="18" charset="2"/>
              </a:rPr>
              <a:t></a:t>
            </a:r>
            <a:r>
              <a:rPr lang="ru-RU" sz="1800" b="1">
                <a:cs typeface="Times New Roman" pitchFamily="18" charset="0"/>
              </a:rPr>
              <a:t>C </a:t>
            </a:r>
          </a:p>
        </p:txBody>
      </p:sp>
      <p:sp>
        <p:nvSpPr>
          <p:cNvPr id="111624" name="Rectangle 8"/>
          <p:cNvSpPr>
            <a:spLocks noChangeArrowheads="1"/>
          </p:cNvSpPr>
          <p:nvPr/>
        </p:nvSpPr>
        <p:spPr bwMode="auto">
          <a:xfrm>
            <a:off x="1690688" y="27289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11625" name="Text Box 9"/>
          <p:cNvSpPr txBox="1">
            <a:spLocks noChangeArrowheads="1"/>
          </p:cNvSpPr>
          <p:nvPr/>
        </p:nvSpPr>
        <p:spPr bwMode="auto">
          <a:xfrm>
            <a:off x="228600" y="30480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1800" b="1">
                <a:sym typeface="Symbol" pitchFamily="18" charset="2"/>
              </a:rPr>
              <a:t></a:t>
            </a:r>
            <a:r>
              <a:rPr lang="ru-RU" sz="1800" b="1">
                <a:cs typeface="Times New Roman" pitchFamily="18" charset="0"/>
              </a:rPr>
              <a:t>T</a:t>
            </a:r>
            <a:r>
              <a:rPr lang="en-US" sz="1800" b="1" baseline="-25000">
                <a:cs typeface="Times New Roman" pitchFamily="18" charset="0"/>
              </a:rPr>
              <a:t>Na-K</a:t>
            </a:r>
            <a:r>
              <a:rPr lang="ru-RU" sz="1800" b="1">
                <a:cs typeface="Times New Roman" pitchFamily="18" charset="0"/>
              </a:rPr>
              <a:t>, </a:t>
            </a:r>
            <a:r>
              <a:rPr lang="ru-RU" sz="1800" b="1">
                <a:cs typeface="Times New Roman" pitchFamily="18" charset="0"/>
                <a:sym typeface="Symbol" pitchFamily="18" charset="2"/>
              </a:rPr>
              <a:t></a:t>
            </a:r>
            <a:r>
              <a:rPr lang="ru-RU" sz="1800" b="1">
                <a:cs typeface="Times New Roman" pitchFamily="18" charset="0"/>
              </a:rPr>
              <a:t>C</a:t>
            </a:r>
            <a:r>
              <a:rPr lang="ru-RU" sz="1800"/>
              <a:t> </a:t>
            </a:r>
          </a:p>
        </p:txBody>
      </p:sp>
      <p:sp>
        <p:nvSpPr>
          <p:cNvPr id="111626" name="Text Box 10"/>
          <p:cNvSpPr txBox="1">
            <a:spLocks noChangeArrowheads="1"/>
          </p:cNvSpPr>
          <p:nvPr/>
        </p:nvSpPr>
        <p:spPr bwMode="auto">
          <a:xfrm>
            <a:off x="4724400" y="1676400"/>
            <a:ext cx="190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1800" b="1">
                <a:sym typeface="Symbol" pitchFamily="18" charset="2"/>
              </a:rPr>
              <a:t></a:t>
            </a:r>
            <a:r>
              <a:rPr lang="ru-RU" sz="1800" b="1">
                <a:cs typeface="Times New Roman" pitchFamily="18" charset="0"/>
              </a:rPr>
              <a:t>G, </a:t>
            </a:r>
            <a:r>
              <a:rPr lang="en-US" sz="1800" b="1">
                <a:cs typeface="Times New Roman" pitchFamily="18" charset="0"/>
              </a:rPr>
              <a:t>m</a:t>
            </a:r>
            <a:r>
              <a:rPr lang="ru-RU" sz="1800" b="1" baseline="30000">
                <a:cs typeface="Times New Roman" pitchFamily="18" charset="0"/>
              </a:rPr>
              <a:t>3</a:t>
            </a:r>
            <a:r>
              <a:rPr lang="ru-RU" sz="1800" b="1">
                <a:cs typeface="Times New Roman" pitchFamily="18" charset="0"/>
              </a:rPr>
              <a:t>/</a:t>
            </a:r>
            <a:r>
              <a:rPr lang="en-US" sz="1800" b="1">
                <a:cs typeface="Times New Roman" pitchFamily="18" charset="0"/>
              </a:rPr>
              <a:t>h</a:t>
            </a:r>
            <a:r>
              <a:rPr lang="ru-RU" sz="1800"/>
              <a:t> </a:t>
            </a:r>
          </a:p>
        </p:txBody>
      </p:sp>
      <p:sp>
        <p:nvSpPr>
          <p:cNvPr id="111627" name="Text Box 11"/>
          <p:cNvSpPr txBox="1">
            <a:spLocks noChangeArrowheads="1"/>
          </p:cNvSpPr>
          <p:nvPr/>
        </p:nvSpPr>
        <p:spPr bwMode="auto">
          <a:xfrm>
            <a:off x="4724400" y="3048000"/>
            <a:ext cx="1981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2000" b="1">
                <a:sym typeface="Symbol" pitchFamily="18" charset="2"/>
              </a:rPr>
              <a:t>, </a:t>
            </a:r>
            <a:r>
              <a:rPr lang="en-US" sz="2000" b="1">
                <a:sym typeface="Symbol" pitchFamily="18" charset="2"/>
              </a:rPr>
              <a:t>s</a:t>
            </a:r>
            <a:endParaRPr lang="ru-RU" sz="2000" b="1">
              <a:sym typeface="Symbol" pitchFamily="18" charset="2"/>
            </a:endParaRPr>
          </a:p>
        </p:txBody>
      </p:sp>
      <p:sp>
        <p:nvSpPr>
          <p:cNvPr id="111628" name="Text Box 12"/>
          <p:cNvSpPr txBox="1">
            <a:spLocks noChangeArrowheads="1"/>
          </p:cNvSpPr>
          <p:nvPr/>
        </p:nvSpPr>
        <p:spPr bwMode="auto">
          <a:xfrm>
            <a:off x="0" y="1143000"/>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ctr"/>
            <a:r>
              <a:rPr lang="en-US" sz="2000" b="1">
                <a:solidFill>
                  <a:srgbClr val="CC0000"/>
                </a:solidFill>
                <a:cs typeface="Times New Roman" pitchFamily="18" charset="0"/>
              </a:rPr>
              <a:t>AMPLITUDES AND PERIOD OF OSCILLATION FOR</a:t>
            </a:r>
            <a:r>
              <a:rPr lang="en-US" sz="2000" b="1">
                <a:cs typeface="Times New Roman" pitchFamily="18" charset="0"/>
              </a:rPr>
              <a:t> </a:t>
            </a:r>
            <a:r>
              <a:rPr lang="en-US" sz="2000" b="1">
                <a:solidFill>
                  <a:srgbClr val="CC0000"/>
                </a:solidFill>
                <a:cs typeface="Times New Roman" pitchFamily="18" charset="0"/>
              </a:rPr>
              <a:t>FLOW PARAMETERS </a:t>
            </a:r>
            <a:endParaRPr lang="ru-RU" sz="2000" b="1">
              <a:solidFill>
                <a:srgbClr val="CC0000"/>
              </a:solidFill>
              <a:cs typeface="Times New Roman" pitchFamily="18" charset="0"/>
            </a:endParaRPr>
          </a:p>
        </p:txBody>
      </p:sp>
      <p:sp>
        <p:nvSpPr>
          <p:cNvPr id="111629" name="Rectangle 13"/>
          <p:cNvSpPr>
            <a:spLocks noChangeArrowheads="1"/>
          </p:cNvSpPr>
          <p:nvPr/>
        </p:nvSpPr>
        <p:spPr bwMode="auto">
          <a:xfrm>
            <a:off x="1690688" y="2619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11630" name="Rectangle 14"/>
          <p:cNvSpPr>
            <a:spLocks noChangeArrowheads="1"/>
          </p:cNvSpPr>
          <p:nvPr/>
        </p:nvSpPr>
        <p:spPr bwMode="auto">
          <a:xfrm>
            <a:off x="1690688" y="26050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11631" name="Rectangle 15"/>
          <p:cNvSpPr>
            <a:spLocks noChangeArrowheads="1"/>
          </p:cNvSpPr>
          <p:nvPr/>
        </p:nvSpPr>
        <p:spPr bwMode="auto">
          <a:xfrm>
            <a:off x="1866900" y="2709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11632" name="Rectangle 16"/>
          <p:cNvSpPr>
            <a:spLocks noChangeArrowheads="1"/>
          </p:cNvSpPr>
          <p:nvPr/>
        </p:nvSpPr>
        <p:spPr bwMode="auto">
          <a:xfrm>
            <a:off x="1871663" y="2709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11633" name="Rectangle 17"/>
          <p:cNvSpPr>
            <a:spLocks noChangeArrowheads="1"/>
          </p:cNvSpPr>
          <p:nvPr/>
        </p:nvSpPr>
        <p:spPr bwMode="auto">
          <a:xfrm>
            <a:off x="1857375" y="2709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11634" name="Rectangle 18"/>
          <p:cNvSpPr>
            <a:spLocks noChangeArrowheads="1"/>
          </p:cNvSpPr>
          <p:nvPr/>
        </p:nvSpPr>
        <p:spPr bwMode="auto">
          <a:xfrm>
            <a:off x="1871663" y="2709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11635" name="Rectangle 19"/>
          <p:cNvSpPr>
            <a:spLocks noChangeArrowheads="1"/>
          </p:cNvSpPr>
          <p:nvPr/>
        </p:nvSpPr>
        <p:spPr bwMode="auto">
          <a:xfrm>
            <a:off x="1871663" y="2709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pic>
        <p:nvPicPr>
          <p:cNvPr id="111636" name="Picture 20"/>
          <p:cNvPicPr preferRelativeResize="0">
            <a:picLocks noChangeArrowheads="1"/>
          </p:cNvPicPr>
          <p:nvPr/>
        </p:nvPicPr>
        <p:blipFill>
          <a:blip r:embed="rId3">
            <a:extLst>
              <a:ext uri="{28A0092B-C50C-407E-A947-70E740481C1C}">
                <a14:useLocalDpi xmlns:a14="http://schemas.microsoft.com/office/drawing/2010/main" val="0"/>
              </a:ext>
            </a:extLst>
          </a:blip>
          <a:srcRect l="1993" t="16974" r="2658" b="9259"/>
          <a:stretch>
            <a:fillRect/>
          </a:stretch>
        </p:blipFill>
        <p:spPr bwMode="auto">
          <a:xfrm>
            <a:off x="228600" y="2133600"/>
            <a:ext cx="4191000" cy="609600"/>
          </a:xfrm>
          <a:prstGeom prst="rect">
            <a:avLst/>
          </a:prstGeom>
          <a:noFill/>
          <a:extLst>
            <a:ext uri="{909E8E84-426E-40DD-AFC4-6F175D3DCCD1}">
              <a14:hiddenFill xmlns:a14="http://schemas.microsoft.com/office/drawing/2010/main">
                <a:solidFill>
                  <a:srgbClr val="FFFFFF"/>
                </a:solidFill>
              </a14:hiddenFill>
            </a:ext>
          </a:extLst>
        </p:spPr>
      </p:pic>
      <p:sp>
        <p:nvSpPr>
          <p:cNvPr id="111637" name="Rectangle 21"/>
          <p:cNvSpPr>
            <a:spLocks noChangeArrowheads="1"/>
          </p:cNvSpPr>
          <p:nvPr/>
        </p:nvSpPr>
        <p:spPr bwMode="auto">
          <a:xfrm>
            <a:off x="1871663" y="2709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pic>
        <p:nvPicPr>
          <p:cNvPr id="111638" name="Picture 22"/>
          <p:cNvPicPr preferRelativeResize="0">
            <a:picLocks noChangeArrowheads="1"/>
          </p:cNvPicPr>
          <p:nvPr/>
        </p:nvPicPr>
        <p:blipFill>
          <a:blip r:embed="rId4">
            <a:extLst>
              <a:ext uri="{28A0092B-C50C-407E-A947-70E740481C1C}">
                <a14:useLocalDpi xmlns:a14="http://schemas.microsoft.com/office/drawing/2010/main" val="0"/>
              </a:ext>
            </a:extLst>
          </a:blip>
          <a:srcRect l="1990" t="16904" r="2654" b="9219"/>
          <a:stretch>
            <a:fillRect/>
          </a:stretch>
        </p:blipFill>
        <p:spPr bwMode="auto">
          <a:xfrm>
            <a:off x="228600" y="3429000"/>
            <a:ext cx="41910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11639" name="Picture 23"/>
          <p:cNvPicPr preferRelativeResize="0">
            <a:picLocks noChangeArrowheads="1"/>
          </p:cNvPicPr>
          <p:nvPr/>
        </p:nvPicPr>
        <p:blipFill>
          <a:blip r:embed="rId5">
            <a:extLst>
              <a:ext uri="{28A0092B-C50C-407E-A947-70E740481C1C}">
                <a14:useLocalDpi xmlns:a14="http://schemas.microsoft.com/office/drawing/2010/main" val="0"/>
              </a:ext>
            </a:extLst>
          </a:blip>
          <a:srcRect l="1987" t="16835" r="2649" b="9183"/>
          <a:stretch>
            <a:fillRect/>
          </a:stretch>
        </p:blipFill>
        <p:spPr bwMode="auto">
          <a:xfrm>
            <a:off x="4724400" y="2057400"/>
            <a:ext cx="41910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11640" name="Picture 24"/>
          <p:cNvPicPr preferRelativeResize="0">
            <a:picLocks noChangeArrowheads="1"/>
          </p:cNvPicPr>
          <p:nvPr/>
        </p:nvPicPr>
        <p:blipFill>
          <a:blip r:embed="rId6">
            <a:extLst>
              <a:ext uri="{28A0092B-C50C-407E-A947-70E740481C1C}">
                <a14:useLocalDpi xmlns:a14="http://schemas.microsoft.com/office/drawing/2010/main" val="0"/>
              </a:ext>
            </a:extLst>
          </a:blip>
          <a:srcRect l="2036" r="1358" b="13829"/>
          <a:stretch>
            <a:fillRect/>
          </a:stretch>
        </p:blipFill>
        <p:spPr bwMode="auto">
          <a:xfrm>
            <a:off x="4724400" y="3429000"/>
            <a:ext cx="4191000" cy="838200"/>
          </a:xfrm>
          <a:prstGeom prst="rect">
            <a:avLst/>
          </a:prstGeom>
          <a:noFill/>
          <a:extLst>
            <a:ext uri="{909E8E84-426E-40DD-AFC4-6F175D3DCCD1}">
              <a14:hiddenFill xmlns:a14="http://schemas.microsoft.com/office/drawing/2010/main">
                <a:solidFill>
                  <a:srgbClr val="FFFFFF"/>
                </a:solidFill>
              </a14:hiddenFill>
            </a:ext>
          </a:extLst>
        </p:spPr>
      </p:pic>
      <p:sp>
        <p:nvSpPr>
          <p:cNvPr id="111643" name="Line 27"/>
          <p:cNvSpPr>
            <a:spLocks noChangeShapeType="1"/>
          </p:cNvSpPr>
          <p:nvPr/>
        </p:nvSpPr>
        <p:spPr bwMode="auto">
          <a:xfrm>
            <a:off x="381000" y="4648200"/>
            <a:ext cx="611188"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11644" name="Line 28"/>
          <p:cNvSpPr>
            <a:spLocks noChangeShapeType="1"/>
          </p:cNvSpPr>
          <p:nvPr/>
        </p:nvSpPr>
        <p:spPr bwMode="auto">
          <a:xfrm>
            <a:off x="4876800" y="4953000"/>
            <a:ext cx="611188" cy="0"/>
          </a:xfrm>
          <a:prstGeom prst="line">
            <a:avLst/>
          </a:prstGeom>
          <a:noFill/>
          <a:ln w="222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111645" name="Line 29"/>
          <p:cNvSpPr>
            <a:spLocks noChangeShapeType="1"/>
          </p:cNvSpPr>
          <p:nvPr/>
        </p:nvSpPr>
        <p:spPr bwMode="auto">
          <a:xfrm>
            <a:off x="6705600" y="4953000"/>
            <a:ext cx="611188" cy="0"/>
          </a:xfrm>
          <a:prstGeom prst="line">
            <a:avLst/>
          </a:prstGeom>
          <a:noFill/>
          <a:ln w="222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111646" name="Line 30"/>
          <p:cNvSpPr>
            <a:spLocks noChangeShapeType="1"/>
          </p:cNvSpPr>
          <p:nvPr/>
        </p:nvSpPr>
        <p:spPr bwMode="auto">
          <a:xfrm>
            <a:off x="5638800" y="5257800"/>
            <a:ext cx="611188" cy="0"/>
          </a:xfrm>
          <a:prstGeom prst="line">
            <a:avLst/>
          </a:prstGeom>
          <a:noFill/>
          <a:ln w="22225">
            <a:solidFill>
              <a:srgbClr val="000000"/>
            </a:solidFill>
            <a:prstDash val="lgDashDot"/>
            <a:round/>
            <a:headEnd/>
            <a:tailEnd/>
          </a:ln>
          <a:extLst>
            <a:ext uri="{909E8E84-426E-40DD-AFC4-6F175D3DCCD1}">
              <a14:hiddenFill xmlns:a14="http://schemas.microsoft.com/office/drawing/2010/main">
                <a:noFill/>
              </a14:hiddenFill>
            </a:ext>
          </a:extLst>
        </p:spPr>
        <p:txBody>
          <a:bodyPr/>
          <a:lstStyle/>
          <a:p>
            <a:endParaRPr lang="de-DE"/>
          </a:p>
        </p:txBody>
      </p:sp>
      <p:sp>
        <p:nvSpPr>
          <p:cNvPr id="111647" name="Line 31"/>
          <p:cNvSpPr>
            <a:spLocks noChangeShapeType="1"/>
          </p:cNvSpPr>
          <p:nvPr/>
        </p:nvSpPr>
        <p:spPr bwMode="auto">
          <a:xfrm>
            <a:off x="7315200" y="5257800"/>
            <a:ext cx="684213" cy="0"/>
          </a:xfrm>
          <a:prstGeom prst="line">
            <a:avLst/>
          </a:prstGeom>
          <a:noFill/>
          <a:ln w="22225">
            <a:solidFill>
              <a:srgbClr val="000000"/>
            </a:solidFill>
            <a:prstDash val="lgDashDot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11649" name="Text Box 33"/>
          <p:cNvSpPr txBox="1">
            <a:spLocks noChangeArrowheads="1"/>
          </p:cNvSpPr>
          <p:nvPr/>
        </p:nvSpPr>
        <p:spPr bwMode="auto">
          <a:xfrm>
            <a:off x="990600" y="4495800"/>
            <a:ext cx="388620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300" b="1"/>
              <a:t>-</a:t>
            </a:r>
            <a:r>
              <a:rPr lang="ru-RU" sz="1300" b="1"/>
              <a:t> </a:t>
            </a:r>
            <a:r>
              <a:rPr lang="en-US" sz="1300" b="1">
                <a:cs typeface="Times New Roman" pitchFamily="18" charset="0"/>
              </a:rPr>
              <a:t>separate operation of right bundle </a:t>
            </a:r>
            <a:endParaRPr lang="ru-RU" sz="1300" b="1">
              <a:cs typeface="Times New Roman" pitchFamily="18" charset="0"/>
            </a:endParaRPr>
          </a:p>
        </p:txBody>
      </p:sp>
      <p:sp>
        <p:nvSpPr>
          <p:cNvPr id="111650" name="Text Box 34"/>
          <p:cNvSpPr txBox="1">
            <a:spLocks noChangeArrowheads="1"/>
          </p:cNvSpPr>
          <p:nvPr/>
        </p:nvSpPr>
        <p:spPr bwMode="auto">
          <a:xfrm>
            <a:off x="228600" y="4800600"/>
            <a:ext cx="518160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300" b="1">
                <a:cs typeface="Times New Roman" pitchFamily="18" charset="0"/>
              </a:rPr>
              <a:t>parallel operation of the assemblies with the same power input:</a:t>
            </a:r>
            <a:endParaRPr lang="ru-RU" sz="1300" b="1">
              <a:cs typeface="Times New Roman" pitchFamily="18" charset="0"/>
            </a:endParaRPr>
          </a:p>
        </p:txBody>
      </p:sp>
      <p:sp>
        <p:nvSpPr>
          <p:cNvPr id="111652" name="Text Box 36"/>
          <p:cNvSpPr txBox="1">
            <a:spLocks noChangeArrowheads="1"/>
          </p:cNvSpPr>
          <p:nvPr/>
        </p:nvSpPr>
        <p:spPr bwMode="auto">
          <a:xfrm>
            <a:off x="228600" y="5105400"/>
            <a:ext cx="556260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00" b="1">
                <a:cs typeface="Times New Roman" pitchFamily="18" charset="0"/>
              </a:rPr>
              <a:t>parallel operation of the assemblies with different number of heating pins: </a:t>
            </a:r>
            <a:endParaRPr lang="ru-RU" sz="1300" b="1">
              <a:cs typeface="Times New Roman" pitchFamily="18" charset="0"/>
            </a:endParaRPr>
          </a:p>
        </p:txBody>
      </p:sp>
      <p:sp>
        <p:nvSpPr>
          <p:cNvPr id="111653" name="Text Box 37"/>
          <p:cNvSpPr txBox="1">
            <a:spLocks noChangeArrowheads="1"/>
          </p:cNvSpPr>
          <p:nvPr/>
        </p:nvSpPr>
        <p:spPr bwMode="auto">
          <a:xfrm>
            <a:off x="228600" y="5486400"/>
            <a:ext cx="8915400" cy="139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defRPr sz="2400">
                <a:solidFill>
                  <a:schemeClr val="tx1"/>
                </a:solidFill>
                <a:latin typeface="Times New Roman" pitchFamily="18" charset="0"/>
              </a:defRPr>
            </a:lvl1pPr>
            <a:lvl2pPr marL="47625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nSpc>
                <a:spcPct val="90000"/>
              </a:lnSpc>
              <a:spcBef>
                <a:spcPct val="25000"/>
              </a:spcBef>
              <a:buClr>
                <a:srgbClr val="000099"/>
              </a:buClr>
              <a:buFont typeface="Wingdings" pitchFamily="2" charset="2"/>
              <a:buChar char="Ø"/>
            </a:pPr>
            <a:r>
              <a:rPr lang="en-US" sz="1800" b="1">
                <a:cs typeface="Times New Roman" pitchFamily="18" charset="0"/>
              </a:rPr>
              <a:t>In the slug-flow regime, the period of oscillation of the thermohydraulic parameters is from 20 to 40 s</a:t>
            </a:r>
          </a:p>
          <a:p>
            <a:pPr>
              <a:lnSpc>
                <a:spcPct val="90000"/>
              </a:lnSpc>
              <a:spcBef>
                <a:spcPct val="25000"/>
              </a:spcBef>
              <a:buClr>
                <a:srgbClr val="000099"/>
              </a:buClr>
              <a:buFont typeface="Wingdings" pitchFamily="2" charset="2"/>
              <a:buChar char="Ø"/>
            </a:pPr>
            <a:r>
              <a:rPr lang="en-US" sz="1800" b="1">
                <a:cs typeface="Times New Roman" pitchFamily="18" charset="0"/>
              </a:rPr>
              <a:t>In this case, a peak-to-peak value of the coolant flowrate oscillations in the system of parallel channels (assemblies) is essentially ten times greater than that under independent operation of  each the channel</a:t>
            </a:r>
            <a:endParaRPr lang="ru-RU" sz="1800" b="1">
              <a:cs typeface="Times New Roman" pitchFamily="18" charset="0"/>
            </a:endParaRPr>
          </a:p>
        </p:txBody>
      </p:sp>
      <p:pic>
        <p:nvPicPr>
          <p:cNvPr id="111655" name="Picture 3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 y="228600"/>
            <a:ext cx="1081088"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56" name="Text Box 40"/>
          <p:cNvSpPr txBox="1">
            <a:spLocks noChangeArrowheads="1"/>
          </p:cNvSpPr>
          <p:nvPr/>
        </p:nvSpPr>
        <p:spPr bwMode="auto">
          <a:xfrm>
            <a:off x="7772400" y="4191000"/>
            <a:ext cx="137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cs typeface="Times New Roman" pitchFamily="18" charset="0"/>
              </a:rPr>
              <a:t>Time, sec</a:t>
            </a:r>
            <a:r>
              <a:rPr lang="ru-RU" sz="2000" b="1"/>
              <a:t> </a:t>
            </a:r>
          </a:p>
        </p:txBody>
      </p:sp>
      <p:sp>
        <p:nvSpPr>
          <p:cNvPr id="111657" name="Text Box 41"/>
          <p:cNvSpPr txBox="1">
            <a:spLocks noChangeArrowheads="1"/>
          </p:cNvSpPr>
          <p:nvPr/>
        </p:nvSpPr>
        <p:spPr bwMode="auto">
          <a:xfrm>
            <a:off x="3276600" y="4191000"/>
            <a:ext cx="137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cs typeface="Times New Roman" pitchFamily="18" charset="0"/>
              </a:rPr>
              <a:t>Time, sec</a:t>
            </a:r>
            <a:r>
              <a:rPr lang="ru-RU" sz="2000" b="1"/>
              <a:t> </a:t>
            </a:r>
          </a:p>
        </p:txBody>
      </p:sp>
      <p:sp>
        <p:nvSpPr>
          <p:cNvPr id="111658" name="Rectangle 42"/>
          <p:cNvSpPr>
            <a:spLocks noChangeArrowheads="1"/>
          </p:cNvSpPr>
          <p:nvPr/>
        </p:nvSpPr>
        <p:spPr bwMode="auto">
          <a:xfrm>
            <a:off x="5562600" y="4800600"/>
            <a:ext cx="114300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300" b="1"/>
              <a:t>-</a:t>
            </a:r>
            <a:r>
              <a:rPr lang="ru-RU" sz="1300" b="1"/>
              <a:t> </a:t>
            </a:r>
            <a:r>
              <a:rPr lang="en-US" sz="1300" b="1">
                <a:cs typeface="Times New Roman" pitchFamily="18" charset="0"/>
              </a:rPr>
              <a:t>left bundle</a:t>
            </a:r>
            <a:endParaRPr lang="ru-RU" sz="1300" b="1">
              <a:cs typeface="Times New Roman" pitchFamily="18" charset="0"/>
            </a:endParaRPr>
          </a:p>
        </p:txBody>
      </p:sp>
      <p:sp>
        <p:nvSpPr>
          <p:cNvPr id="111659" name="Rectangle 43"/>
          <p:cNvSpPr>
            <a:spLocks noChangeArrowheads="1"/>
          </p:cNvSpPr>
          <p:nvPr/>
        </p:nvSpPr>
        <p:spPr bwMode="auto">
          <a:xfrm>
            <a:off x="7391400" y="4786313"/>
            <a:ext cx="1196975"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300" b="1"/>
              <a:t>-</a:t>
            </a:r>
            <a:r>
              <a:rPr lang="ru-RU" sz="1300" b="1"/>
              <a:t> </a:t>
            </a:r>
            <a:r>
              <a:rPr lang="en-US" sz="1300" b="1">
                <a:cs typeface="Times New Roman" pitchFamily="18" charset="0"/>
              </a:rPr>
              <a:t>right bundle</a:t>
            </a:r>
            <a:r>
              <a:rPr lang="en-US" sz="1200" b="1">
                <a:cs typeface="Times New Roman" pitchFamily="18" charset="0"/>
              </a:rPr>
              <a:t> </a:t>
            </a:r>
          </a:p>
        </p:txBody>
      </p:sp>
      <p:sp>
        <p:nvSpPr>
          <p:cNvPr id="111660" name="Rectangle 44"/>
          <p:cNvSpPr>
            <a:spLocks noChangeArrowheads="1"/>
          </p:cNvSpPr>
          <p:nvPr/>
        </p:nvSpPr>
        <p:spPr bwMode="auto">
          <a:xfrm>
            <a:off x="6248400" y="5105400"/>
            <a:ext cx="114300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300" b="1"/>
              <a:t>-</a:t>
            </a:r>
            <a:r>
              <a:rPr lang="ru-RU" sz="1300" b="1"/>
              <a:t> </a:t>
            </a:r>
            <a:r>
              <a:rPr lang="en-US" sz="1300" b="1">
                <a:cs typeface="Times New Roman" pitchFamily="18" charset="0"/>
              </a:rPr>
              <a:t>left bundle</a:t>
            </a:r>
            <a:endParaRPr lang="ru-RU" sz="1300" b="1">
              <a:cs typeface="Times New Roman" pitchFamily="18" charset="0"/>
            </a:endParaRPr>
          </a:p>
        </p:txBody>
      </p:sp>
      <p:sp>
        <p:nvSpPr>
          <p:cNvPr id="111661" name="Rectangle 45"/>
          <p:cNvSpPr>
            <a:spLocks noChangeArrowheads="1"/>
          </p:cNvSpPr>
          <p:nvPr/>
        </p:nvSpPr>
        <p:spPr bwMode="auto">
          <a:xfrm>
            <a:off x="7943850" y="5105400"/>
            <a:ext cx="120015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300" b="1"/>
              <a:t>-</a:t>
            </a:r>
            <a:r>
              <a:rPr lang="ru-RU" sz="1300" b="1"/>
              <a:t> </a:t>
            </a:r>
            <a:r>
              <a:rPr lang="en-US" sz="1300" b="1">
                <a:cs typeface="Times New Roman" pitchFamily="18" charset="0"/>
              </a:rPr>
              <a:t>right bundle </a:t>
            </a:r>
          </a:p>
        </p:txBody>
      </p:sp>
      <p:sp>
        <p:nvSpPr>
          <p:cNvPr id="200704" name="Text Box 0"/>
          <p:cNvSpPr txBox="1">
            <a:spLocks noChangeArrowheads="1"/>
          </p:cNvSpPr>
          <p:nvPr/>
        </p:nvSpPr>
        <p:spPr bwMode="auto">
          <a:xfrm>
            <a:off x="1547813" y="115888"/>
            <a:ext cx="73453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i="1">
                <a:solidFill>
                  <a:schemeClr val="accent2"/>
                </a:solidFill>
                <a:ea typeface="굴림" charset="-127"/>
                <a:cs typeface="Times New Roman" pitchFamily="18" charset="0"/>
              </a:rPr>
              <a:t>State Scientific Center of the Russian Federation –</a:t>
            </a:r>
          </a:p>
          <a:p>
            <a:pPr algn="ctr"/>
            <a:r>
              <a:rPr lang="en-US" altLang="ko-KR" sz="1800" b="1" i="1">
                <a:solidFill>
                  <a:schemeClr val="accent2"/>
                </a:solidFill>
                <a:ea typeface="굴림" charset="-127"/>
                <a:cs typeface="Times New Roman" pitchFamily="18" charset="0"/>
              </a:rPr>
              <a:t>Institute for Physics and Power Engineering named after A. I. Leypunsky</a:t>
            </a:r>
            <a:endParaRPr lang="ru-RU" sz="1800" b="1" i="1">
              <a:solidFill>
                <a:schemeClr val="accent2"/>
              </a:solidFill>
              <a:ea typeface="굴림" charset="-127"/>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Line 3"/>
          <p:cNvSpPr>
            <a:spLocks noChangeShapeType="1"/>
          </p:cNvSpPr>
          <p:nvPr/>
        </p:nvSpPr>
        <p:spPr bwMode="auto">
          <a:xfrm>
            <a:off x="0" y="914400"/>
            <a:ext cx="91440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112645" name="Text Box 5"/>
          <p:cNvSpPr txBox="1">
            <a:spLocks noChangeArrowheads="1"/>
          </p:cNvSpPr>
          <p:nvPr/>
        </p:nvSpPr>
        <p:spPr bwMode="auto">
          <a:xfrm>
            <a:off x="0" y="10668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p>
        </p:txBody>
      </p:sp>
      <p:pic>
        <p:nvPicPr>
          <p:cNvPr id="112646" name="Picture 6"/>
          <p:cNvPicPr>
            <a:picLocks noChangeAspect="1" noChangeArrowheads="1"/>
          </p:cNvPicPr>
          <p:nvPr/>
        </p:nvPicPr>
        <p:blipFill>
          <a:blip r:embed="rId4">
            <a:extLst>
              <a:ext uri="{28A0092B-C50C-407E-A947-70E740481C1C}">
                <a14:useLocalDpi xmlns:a14="http://schemas.microsoft.com/office/drawing/2010/main" val="0"/>
              </a:ext>
            </a:extLst>
          </a:blip>
          <a:srcRect l="8481" t="7736" r="21452" b="9102"/>
          <a:stretch>
            <a:fillRect/>
          </a:stretch>
        </p:blipFill>
        <p:spPr bwMode="auto">
          <a:xfrm>
            <a:off x="685800" y="1905000"/>
            <a:ext cx="4648200" cy="4475163"/>
          </a:xfrm>
          <a:prstGeom prst="rect">
            <a:avLst/>
          </a:prstGeom>
          <a:noFill/>
          <a:extLst>
            <a:ext uri="{909E8E84-426E-40DD-AFC4-6F175D3DCCD1}">
              <a14:hiddenFill xmlns:a14="http://schemas.microsoft.com/office/drawing/2010/main">
                <a:solidFill>
                  <a:srgbClr val="FFFFFF"/>
                </a:solidFill>
              </a14:hiddenFill>
            </a:ext>
          </a:extLst>
        </p:spPr>
      </p:pic>
      <p:sp>
        <p:nvSpPr>
          <p:cNvPr id="112647" name="Text Box 7"/>
          <p:cNvSpPr txBox="1">
            <a:spLocks noChangeArrowheads="1"/>
          </p:cNvSpPr>
          <p:nvPr/>
        </p:nvSpPr>
        <p:spPr bwMode="auto">
          <a:xfrm>
            <a:off x="685800" y="1524000"/>
            <a:ext cx="2057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sz="1600" b="1">
                <a:cs typeface="Times New Roman" pitchFamily="18" charset="0"/>
                <a:sym typeface="Symbol" pitchFamily="18" charset="2"/>
              </a:rPr>
              <a:t></a:t>
            </a:r>
            <a:r>
              <a:rPr lang="ru-RU" sz="1600" b="1">
                <a:cs typeface="Times New Roman" pitchFamily="18" charset="0"/>
              </a:rPr>
              <a:t>/р</a:t>
            </a:r>
            <a:r>
              <a:rPr lang="ru-RU" sz="1600" b="1" baseline="30000">
                <a:cs typeface="Times New Roman" pitchFamily="18" charset="0"/>
              </a:rPr>
              <a:t>0,15</a:t>
            </a:r>
            <a:r>
              <a:rPr lang="ru-RU" sz="1600" b="1">
                <a:cs typeface="Times New Roman" pitchFamily="18" charset="0"/>
              </a:rPr>
              <a:t>, </a:t>
            </a:r>
            <a:r>
              <a:rPr lang="en-US" sz="1600" b="1">
                <a:cs typeface="Times New Roman" pitchFamily="18" charset="0"/>
              </a:rPr>
              <a:t>kW/m</a:t>
            </a:r>
            <a:r>
              <a:rPr lang="en-US" sz="1600" b="1" baseline="30000">
                <a:cs typeface="Times New Roman" pitchFamily="18" charset="0"/>
              </a:rPr>
              <a:t>2</a:t>
            </a:r>
            <a:r>
              <a:rPr lang="en-US" sz="1600" b="1">
                <a:cs typeface="Times New Roman" pitchFamily="18" charset="0"/>
              </a:rPr>
              <a:t>К</a:t>
            </a:r>
            <a:r>
              <a:rPr lang="ru-RU" sz="1600"/>
              <a:t> </a:t>
            </a:r>
          </a:p>
        </p:txBody>
      </p:sp>
      <p:sp>
        <p:nvSpPr>
          <p:cNvPr id="112648" name="Text Box 8"/>
          <p:cNvSpPr txBox="1">
            <a:spLocks noChangeArrowheads="1"/>
          </p:cNvSpPr>
          <p:nvPr/>
        </p:nvSpPr>
        <p:spPr bwMode="auto">
          <a:xfrm>
            <a:off x="4876800" y="6324600"/>
            <a:ext cx="6858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r>
              <a:rPr lang="ru-RU" sz="1400" b="1"/>
              <a:t> 500</a:t>
            </a:r>
          </a:p>
        </p:txBody>
      </p:sp>
      <p:sp>
        <p:nvSpPr>
          <p:cNvPr id="112649" name="Text Box 9"/>
          <p:cNvSpPr txBox="1">
            <a:spLocks noChangeArrowheads="1"/>
          </p:cNvSpPr>
          <p:nvPr/>
        </p:nvSpPr>
        <p:spPr bwMode="auto">
          <a:xfrm>
            <a:off x="609600" y="6324600"/>
            <a:ext cx="6858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r>
              <a:rPr lang="ru-RU" sz="1400" b="1"/>
              <a:t> 50</a:t>
            </a:r>
          </a:p>
        </p:txBody>
      </p:sp>
      <p:sp>
        <p:nvSpPr>
          <p:cNvPr id="112650" name="Text Box 10"/>
          <p:cNvSpPr txBox="1">
            <a:spLocks noChangeArrowheads="1"/>
          </p:cNvSpPr>
          <p:nvPr/>
        </p:nvSpPr>
        <p:spPr bwMode="auto">
          <a:xfrm>
            <a:off x="3048000" y="6324600"/>
            <a:ext cx="6858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r>
              <a:rPr lang="ru-RU" sz="1400" b="1"/>
              <a:t> 100</a:t>
            </a:r>
          </a:p>
        </p:txBody>
      </p:sp>
      <p:sp>
        <p:nvSpPr>
          <p:cNvPr id="112652" name="Text Box 12"/>
          <p:cNvSpPr txBox="1">
            <a:spLocks noChangeArrowheads="1"/>
          </p:cNvSpPr>
          <p:nvPr/>
        </p:nvSpPr>
        <p:spPr bwMode="auto">
          <a:xfrm>
            <a:off x="0" y="9906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b="1">
                <a:solidFill>
                  <a:srgbClr val="CC0000"/>
                </a:solidFill>
                <a:cs typeface="Times New Roman" pitchFamily="18" charset="0"/>
              </a:rPr>
              <a:t>COMPARISON OF HEAT TRANSFER DATA</a:t>
            </a:r>
          </a:p>
          <a:p>
            <a:pPr algn="ctr"/>
            <a:r>
              <a:rPr lang="en-US" sz="2000" b="1">
                <a:solidFill>
                  <a:srgbClr val="CC0000"/>
                </a:solidFill>
                <a:cs typeface="Times New Roman" pitchFamily="18" charset="0"/>
              </a:rPr>
              <a:t>UNDER LIQUID METAL BOILING </a:t>
            </a:r>
            <a:endParaRPr lang="ru-RU" sz="2000" b="1">
              <a:solidFill>
                <a:srgbClr val="CC0000"/>
              </a:solidFill>
            </a:endParaRPr>
          </a:p>
        </p:txBody>
      </p:sp>
      <p:sp>
        <p:nvSpPr>
          <p:cNvPr id="112653" name="Text Box 13"/>
          <p:cNvSpPr txBox="1">
            <a:spLocks noChangeArrowheads="1"/>
          </p:cNvSpPr>
          <p:nvPr/>
        </p:nvSpPr>
        <p:spPr bwMode="auto">
          <a:xfrm>
            <a:off x="6019800" y="1905000"/>
            <a:ext cx="297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sz="1300" b="1">
                <a:cs typeface="Times New Roman" pitchFamily="18" charset="0"/>
              </a:rPr>
              <a:t> – </a:t>
            </a:r>
            <a:r>
              <a:rPr lang="en-US" sz="1400" b="1">
                <a:cs typeface="Times New Roman" pitchFamily="18" charset="0"/>
              </a:rPr>
              <a:t>calculation by formula </a:t>
            </a:r>
            <a:endParaRPr lang="ru-RU" sz="1400" b="1">
              <a:cs typeface="Times New Roman" pitchFamily="18" charset="0"/>
            </a:endParaRPr>
          </a:p>
        </p:txBody>
      </p:sp>
      <p:sp>
        <p:nvSpPr>
          <p:cNvPr id="112654" name="Line 14"/>
          <p:cNvSpPr>
            <a:spLocks noChangeShapeType="1"/>
          </p:cNvSpPr>
          <p:nvPr/>
        </p:nvSpPr>
        <p:spPr bwMode="auto">
          <a:xfrm>
            <a:off x="5486400" y="2057400"/>
            <a:ext cx="571500" cy="0"/>
          </a:xfrm>
          <a:prstGeom prst="line">
            <a:avLst/>
          </a:prstGeom>
          <a:noFill/>
          <a:ln w="222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12656" name="Oval 16" descr="Широкий диагональный 2"/>
          <p:cNvSpPr>
            <a:spLocks noChangeArrowheads="1"/>
          </p:cNvSpPr>
          <p:nvPr/>
        </p:nvSpPr>
        <p:spPr bwMode="auto">
          <a:xfrm>
            <a:off x="5638800" y="5410200"/>
            <a:ext cx="114300" cy="114300"/>
          </a:xfrm>
          <a:prstGeom prst="ellipse">
            <a:avLst/>
          </a:prstGeom>
          <a:pattFill prst="wdUpDiag">
            <a:fgClr>
              <a:srgbClr val="000000"/>
            </a:fgClr>
            <a:bgClr>
              <a:srgbClr val="FFFFFF"/>
            </a:bgClr>
          </a:pattFill>
          <a:ln w="28575">
            <a:solidFill>
              <a:srgbClr val="000080"/>
            </a:solidFill>
            <a:round/>
            <a:headEnd/>
            <a:tailEnd/>
          </a:ln>
        </p:spPr>
        <p:txBody>
          <a:bodyPr/>
          <a:lstStyle/>
          <a:p>
            <a:endParaRPr lang="de-DE"/>
          </a:p>
        </p:txBody>
      </p:sp>
      <p:sp>
        <p:nvSpPr>
          <p:cNvPr id="112657" name="AutoShape 17"/>
          <p:cNvSpPr>
            <a:spLocks noChangeArrowheads="1"/>
          </p:cNvSpPr>
          <p:nvPr/>
        </p:nvSpPr>
        <p:spPr bwMode="auto">
          <a:xfrm>
            <a:off x="5638800" y="5638800"/>
            <a:ext cx="139700" cy="106363"/>
          </a:xfrm>
          <a:prstGeom prst="triangle">
            <a:avLst>
              <a:gd name="adj" fmla="val 50000"/>
            </a:avLst>
          </a:prstGeom>
          <a:noFill/>
          <a:ln w="41275">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12658" name="AutoShape 18"/>
          <p:cNvSpPr>
            <a:spLocks noChangeArrowheads="1"/>
          </p:cNvSpPr>
          <p:nvPr/>
        </p:nvSpPr>
        <p:spPr bwMode="auto">
          <a:xfrm>
            <a:off x="5638800" y="5867400"/>
            <a:ext cx="114300" cy="114300"/>
          </a:xfrm>
          <a:prstGeom prst="parallelogram">
            <a:avLst>
              <a:gd name="adj" fmla="val 25000"/>
            </a:avLst>
          </a:prstGeom>
          <a:noFill/>
          <a:ln w="38100">
            <a:solidFill>
              <a:srgbClr val="008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12660" name="Oval 20" descr="Широкий диагональный 2"/>
          <p:cNvSpPr>
            <a:spLocks noChangeArrowheads="1"/>
          </p:cNvSpPr>
          <p:nvPr/>
        </p:nvSpPr>
        <p:spPr bwMode="auto">
          <a:xfrm>
            <a:off x="2819400" y="4495800"/>
            <a:ext cx="107950" cy="107950"/>
          </a:xfrm>
          <a:prstGeom prst="ellipse">
            <a:avLst/>
          </a:prstGeom>
          <a:pattFill prst="wdUpDiag">
            <a:fgClr>
              <a:srgbClr val="000000"/>
            </a:fgClr>
            <a:bgClr>
              <a:srgbClr val="FFFFFF"/>
            </a:bgClr>
          </a:pattFill>
          <a:ln w="28575">
            <a:solidFill>
              <a:srgbClr val="000080"/>
            </a:solidFill>
            <a:round/>
            <a:headEnd/>
            <a:tailEnd/>
          </a:ln>
        </p:spPr>
        <p:txBody>
          <a:bodyPr/>
          <a:lstStyle/>
          <a:p>
            <a:endParaRPr lang="de-DE"/>
          </a:p>
        </p:txBody>
      </p:sp>
      <p:sp>
        <p:nvSpPr>
          <p:cNvPr id="112661" name="Oval 21" descr="Широкий диагональный 2"/>
          <p:cNvSpPr>
            <a:spLocks noChangeArrowheads="1"/>
          </p:cNvSpPr>
          <p:nvPr/>
        </p:nvSpPr>
        <p:spPr bwMode="auto">
          <a:xfrm>
            <a:off x="2986088" y="4138613"/>
            <a:ext cx="107950" cy="107950"/>
          </a:xfrm>
          <a:prstGeom prst="ellipse">
            <a:avLst/>
          </a:prstGeom>
          <a:pattFill prst="wdUpDiag">
            <a:fgClr>
              <a:srgbClr val="000000"/>
            </a:fgClr>
            <a:bgClr>
              <a:srgbClr val="FFFFFF"/>
            </a:bgClr>
          </a:pattFill>
          <a:ln w="28575">
            <a:solidFill>
              <a:srgbClr val="000080"/>
            </a:solidFill>
            <a:round/>
            <a:headEnd/>
            <a:tailEnd/>
          </a:ln>
        </p:spPr>
        <p:txBody>
          <a:bodyPr/>
          <a:lstStyle/>
          <a:p>
            <a:endParaRPr lang="de-DE"/>
          </a:p>
        </p:txBody>
      </p:sp>
      <p:sp>
        <p:nvSpPr>
          <p:cNvPr id="112662" name="AutoShape 22"/>
          <p:cNvSpPr>
            <a:spLocks noChangeArrowheads="1"/>
          </p:cNvSpPr>
          <p:nvPr/>
        </p:nvSpPr>
        <p:spPr bwMode="auto">
          <a:xfrm>
            <a:off x="3165475" y="4318000"/>
            <a:ext cx="107950" cy="107950"/>
          </a:xfrm>
          <a:prstGeom prst="triangle">
            <a:avLst>
              <a:gd name="adj" fmla="val 50000"/>
            </a:avLst>
          </a:prstGeom>
          <a:noFill/>
          <a:ln w="41275">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12663" name="AutoShape 23"/>
          <p:cNvSpPr>
            <a:spLocks noChangeArrowheads="1"/>
          </p:cNvSpPr>
          <p:nvPr/>
        </p:nvSpPr>
        <p:spPr bwMode="auto">
          <a:xfrm>
            <a:off x="3200400" y="3962400"/>
            <a:ext cx="114300" cy="114300"/>
          </a:xfrm>
          <a:prstGeom prst="triangle">
            <a:avLst>
              <a:gd name="adj" fmla="val 50000"/>
            </a:avLst>
          </a:prstGeom>
          <a:noFill/>
          <a:ln w="41275">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12664" name="AutoShape 24"/>
          <p:cNvSpPr>
            <a:spLocks noChangeArrowheads="1"/>
          </p:cNvSpPr>
          <p:nvPr/>
        </p:nvSpPr>
        <p:spPr bwMode="auto">
          <a:xfrm>
            <a:off x="3657600" y="3124200"/>
            <a:ext cx="107950" cy="107950"/>
          </a:xfrm>
          <a:prstGeom prst="parallelogram">
            <a:avLst>
              <a:gd name="adj" fmla="val 25000"/>
            </a:avLst>
          </a:prstGeom>
          <a:noFill/>
          <a:ln w="38100">
            <a:solidFill>
              <a:srgbClr val="008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12665" name="AutoShape 25"/>
          <p:cNvSpPr>
            <a:spLocks noChangeArrowheads="1"/>
          </p:cNvSpPr>
          <p:nvPr/>
        </p:nvSpPr>
        <p:spPr bwMode="auto">
          <a:xfrm>
            <a:off x="3346450" y="3706813"/>
            <a:ext cx="107950" cy="107950"/>
          </a:xfrm>
          <a:prstGeom prst="parallelogram">
            <a:avLst>
              <a:gd name="adj" fmla="val 25000"/>
            </a:avLst>
          </a:prstGeom>
          <a:noFill/>
          <a:ln w="38100">
            <a:solidFill>
              <a:srgbClr val="008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12666" name="AutoShape 26"/>
          <p:cNvSpPr>
            <a:spLocks noChangeArrowheads="1"/>
          </p:cNvSpPr>
          <p:nvPr/>
        </p:nvSpPr>
        <p:spPr bwMode="auto">
          <a:xfrm>
            <a:off x="3562350" y="3741738"/>
            <a:ext cx="107950" cy="107950"/>
          </a:xfrm>
          <a:prstGeom prst="parallelogram">
            <a:avLst>
              <a:gd name="adj" fmla="val 25000"/>
            </a:avLst>
          </a:prstGeom>
          <a:noFill/>
          <a:ln w="38100">
            <a:solidFill>
              <a:srgbClr val="008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graphicFrame>
        <p:nvGraphicFramePr>
          <p:cNvPr id="112667" name="Object 27"/>
          <p:cNvGraphicFramePr>
            <a:graphicFrameLocks noChangeAspect="1"/>
          </p:cNvGraphicFramePr>
          <p:nvPr/>
        </p:nvGraphicFramePr>
        <p:xfrm>
          <a:off x="8153400" y="1905000"/>
          <a:ext cx="838200" cy="309563"/>
        </p:xfrm>
        <a:graphic>
          <a:graphicData uri="http://schemas.openxmlformats.org/presentationml/2006/ole">
            <mc:AlternateContent xmlns:mc="http://schemas.openxmlformats.org/markup-compatibility/2006">
              <mc:Choice xmlns:v="urn:schemas-microsoft-com:vml" Requires="v">
                <p:oleObj spid="_x0000_s201729" name="Формула" r:id="rId5" imgW="761760" imgH="241200" progId="Equation.3">
                  <p:embed/>
                </p:oleObj>
              </mc:Choice>
              <mc:Fallback>
                <p:oleObj name="Формула" r:id="rId5" imgW="761760" imgH="241200" progId="Equation.3">
                  <p:embed/>
                  <p:pic>
                    <p:nvPicPr>
                      <p:cNvPr id="0" name="Object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3400" y="1905000"/>
                        <a:ext cx="838200" cy="309563"/>
                      </a:xfrm>
                      <a:prstGeom prst="rect">
                        <a:avLst/>
                      </a:prstGeom>
                      <a:solidFill>
                        <a:srgbClr val="00FFFF"/>
                      </a:solidFill>
                    </p:spPr>
                  </p:pic>
                </p:oleObj>
              </mc:Fallback>
            </mc:AlternateContent>
          </a:graphicData>
        </a:graphic>
      </p:graphicFrame>
      <p:sp>
        <p:nvSpPr>
          <p:cNvPr id="112668" name="Text Box 28"/>
          <p:cNvSpPr txBox="1">
            <a:spLocks noChangeArrowheads="1"/>
          </p:cNvSpPr>
          <p:nvPr/>
        </p:nvSpPr>
        <p:spPr bwMode="auto">
          <a:xfrm>
            <a:off x="0" y="1828800"/>
            <a:ext cx="8001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r>
              <a:rPr lang="ru-RU" sz="1400" b="1"/>
              <a:t>100 000</a:t>
            </a:r>
            <a:r>
              <a:rPr lang="ru-RU" sz="1200"/>
              <a:t> </a:t>
            </a:r>
          </a:p>
        </p:txBody>
      </p:sp>
      <p:sp>
        <p:nvSpPr>
          <p:cNvPr id="112669" name="Text Box 29"/>
          <p:cNvSpPr txBox="1">
            <a:spLocks noChangeArrowheads="1"/>
          </p:cNvSpPr>
          <p:nvPr/>
        </p:nvSpPr>
        <p:spPr bwMode="auto">
          <a:xfrm>
            <a:off x="0" y="3962400"/>
            <a:ext cx="8001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r>
              <a:rPr lang="ru-RU" sz="1400" b="1"/>
              <a:t>10 000</a:t>
            </a:r>
            <a:r>
              <a:rPr lang="ru-RU" sz="1200" b="1"/>
              <a:t> </a:t>
            </a:r>
          </a:p>
        </p:txBody>
      </p:sp>
      <p:sp>
        <p:nvSpPr>
          <p:cNvPr id="112670" name="Text Box 30"/>
          <p:cNvSpPr txBox="1">
            <a:spLocks noChangeArrowheads="1"/>
          </p:cNvSpPr>
          <p:nvPr/>
        </p:nvSpPr>
        <p:spPr bwMode="auto">
          <a:xfrm>
            <a:off x="0" y="6096000"/>
            <a:ext cx="733425"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r>
              <a:rPr lang="ru-RU" sz="1400" b="1"/>
              <a:t>1 000</a:t>
            </a:r>
            <a:r>
              <a:rPr lang="ru-RU" sz="1200"/>
              <a:t> </a:t>
            </a:r>
          </a:p>
        </p:txBody>
      </p:sp>
      <p:graphicFrame>
        <p:nvGraphicFramePr>
          <p:cNvPr id="112671" name="Object 31"/>
          <p:cNvGraphicFramePr>
            <a:graphicFrameLocks/>
          </p:cNvGraphicFramePr>
          <p:nvPr/>
        </p:nvGraphicFramePr>
        <p:xfrm>
          <a:off x="5334000" y="1905000"/>
          <a:ext cx="61913" cy="4462463"/>
        </p:xfrm>
        <a:graphic>
          <a:graphicData uri="http://schemas.openxmlformats.org/presentationml/2006/ole">
            <mc:AlternateContent xmlns:mc="http://schemas.openxmlformats.org/markup-compatibility/2006">
              <mc:Choice xmlns:v="urn:schemas-microsoft-com:vml" Requires="v">
                <p:oleObj spid="_x0000_s201730" name="Точечный рисунок" r:id="rId7" imgW="66596" imgH="3780952" progId="Paint.Picture">
                  <p:embed/>
                </p:oleObj>
              </mc:Choice>
              <mc:Fallback>
                <p:oleObj name="Точечный рисунок" r:id="rId7" imgW="66596" imgH="3780952" progId="Paint.Picture">
                  <p:embed/>
                  <p:pic>
                    <p:nvPicPr>
                      <p:cNvPr id="0" name="Object 31"/>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0" y="1905000"/>
                        <a:ext cx="61913" cy="44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72" name="Rectangle 32"/>
          <p:cNvSpPr>
            <a:spLocks noChangeArrowheads="1"/>
          </p:cNvSpPr>
          <p:nvPr/>
        </p:nvSpPr>
        <p:spPr bwMode="auto">
          <a:xfrm>
            <a:off x="3886200" y="6400800"/>
            <a:ext cx="10112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cs typeface="Times New Roman" pitchFamily="18" charset="0"/>
              </a:rPr>
              <a:t>q</a:t>
            </a:r>
            <a:r>
              <a:rPr lang="ru-RU" sz="1600" b="1">
                <a:cs typeface="Times New Roman" pitchFamily="18" charset="0"/>
              </a:rPr>
              <a:t>, </a:t>
            </a:r>
            <a:r>
              <a:rPr lang="en-US" sz="1600" b="1">
                <a:cs typeface="Times New Roman" pitchFamily="18" charset="0"/>
              </a:rPr>
              <a:t>kW/m</a:t>
            </a:r>
            <a:r>
              <a:rPr lang="en-US" sz="1600" b="1" baseline="30000">
                <a:cs typeface="Times New Roman" pitchFamily="18" charset="0"/>
              </a:rPr>
              <a:t>2</a:t>
            </a:r>
            <a:endParaRPr lang="ru-RU" sz="1600" b="1">
              <a:cs typeface="Times New Roman" pitchFamily="18" charset="0"/>
            </a:endParaRPr>
          </a:p>
        </p:txBody>
      </p:sp>
      <p:sp>
        <p:nvSpPr>
          <p:cNvPr id="112673" name="Text Box 33"/>
          <p:cNvSpPr txBox="1">
            <a:spLocks noChangeArrowheads="1"/>
          </p:cNvSpPr>
          <p:nvPr/>
        </p:nvSpPr>
        <p:spPr bwMode="auto">
          <a:xfrm>
            <a:off x="5486400" y="2209800"/>
            <a:ext cx="3276600" cy="200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88925" algn="l"/>
              </a:tabLst>
              <a:defRPr sz="2400">
                <a:solidFill>
                  <a:schemeClr val="tx1"/>
                </a:solidFill>
                <a:latin typeface="Times New Roman" pitchFamily="18" charset="0"/>
              </a:defRPr>
            </a:lvl1pPr>
            <a:lvl2pPr>
              <a:tabLst>
                <a:tab pos="288925" algn="l"/>
              </a:tabLst>
              <a:defRPr sz="2400">
                <a:solidFill>
                  <a:schemeClr val="tx1"/>
                </a:solidFill>
                <a:latin typeface="Times New Roman" pitchFamily="18" charset="0"/>
              </a:defRPr>
            </a:lvl2pPr>
            <a:lvl3pPr>
              <a:tabLst>
                <a:tab pos="288925" algn="l"/>
              </a:tabLst>
              <a:defRPr sz="2400">
                <a:solidFill>
                  <a:schemeClr val="tx1"/>
                </a:solidFill>
                <a:latin typeface="Times New Roman" pitchFamily="18" charset="0"/>
              </a:defRPr>
            </a:lvl3pPr>
            <a:lvl4pPr>
              <a:tabLst>
                <a:tab pos="288925" algn="l"/>
              </a:tabLst>
              <a:defRPr sz="2400">
                <a:solidFill>
                  <a:schemeClr val="tx1"/>
                </a:solidFill>
                <a:latin typeface="Times New Roman" pitchFamily="18" charset="0"/>
              </a:defRPr>
            </a:lvl4pPr>
            <a:lvl5pPr>
              <a:tabLst>
                <a:tab pos="288925" algn="l"/>
              </a:tabLst>
              <a:defRPr sz="2400">
                <a:solidFill>
                  <a:schemeClr val="tx1"/>
                </a:solidFill>
                <a:latin typeface="Times New Roman" pitchFamily="18" charset="0"/>
              </a:defRPr>
            </a:lvl5pPr>
            <a:lvl6pPr fontAlgn="base">
              <a:spcBef>
                <a:spcPct val="0"/>
              </a:spcBef>
              <a:spcAft>
                <a:spcPct val="0"/>
              </a:spcAft>
              <a:tabLst>
                <a:tab pos="288925" algn="l"/>
              </a:tabLst>
              <a:defRPr sz="2400">
                <a:solidFill>
                  <a:schemeClr val="tx1"/>
                </a:solidFill>
                <a:latin typeface="Times New Roman" pitchFamily="18" charset="0"/>
              </a:defRPr>
            </a:lvl6pPr>
            <a:lvl7pPr fontAlgn="base">
              <a:spcBef>
                <a:spcPct val="0"/>
              </a:spcBef>
              <a:spcAft>
                <a:spcPct val="0"/>
              </a:spcAft>
              <a:tabLst>
                <a:tab pos="288925" algn="l"/>
              </a:tabLst>
              <a:defRPr sz="2400">
                <a:solidFill>
                  <a:schemeClr val="tx1"/>
                </a:solidFill>
                <a:latin typeface="Times New Roman" pitchFamily="18" charset="0"/>
              </a:defRPr>
            </a:lvl7pPr>
            <a:lvl8pPr fontAlgn="base">
              <a:spcBef>
                <a:spcPct val="0"/>
              </a:spcBef>
              <a:spcAft>
                <a:spcPct val="0"/>
              </a:spcAft>
              <a:tabLst>
                <a:tab pos="288925" algn="l"/>
              </a:tabLst>
              <a:defRPr sz="2400">
                <a:solidFill>
                  <a:schemeClr val="tx1"/>
                </a:solidFill>
                <a:latin typeface="Times New Roman" pitchFamily="18" charset="0"/>
              </a:defRPr>
            </a:lvl8pPr>
            <a:lvl9pPr fontAlgn="base">
              <a:spcBef>
                <a:spcPct val="0"/>
              </a:spcBef>
              <a:spcAft>
                <a:spcPct val="0"/>
              </a:spcAft>
              <a:tabLst>
                <a:tab pos="288925" algn="l"/>
              </a:tabLst>
              <a:defRPr sz="2400">
                <a:solidFill>
                  <a:schemeClr val="tx1"/>
                </a:solidFill>
                <a:latin typeface="Times New Roman" pitchFamily="18" charset="0"/>
              </a:defRPr>
            </a:lvl9pPr>
          </a:lstStyle>
          <a:p>
            <a:r>
              <a:rPr lang="en-US" sz="1400" b="1">
                <a:cs typeface="Times New Roman" pitchFamily="18" charset="0"/>
              </a:rPr>
              <a:t>Experimental data:</a:t>
            </a:r>
            <a:r>
              <a:rPr lang="ru-RU" sz="1400" b="1">
                <a:cs typeface="Times New Roman" pitchFamily="18" charset="0"/>
              </a:rPr>
              <a:t> </a:t>
            </a:r>
            <a:endParaRPr lang="en-US" sz="1400" b="1">
              <a:cs typeface="Times New Roman" pitchFamily="18" charset="0"/>
            </a:endParaRPr>
          </a:p>
          <a:p>
            <a:r>
              <a:rPr lang="en-US" sz="1400" b="1">
                <a:cs typeface="Times New Roman" pitchFamily="18" charset="0"/>
              </a:rPr>
              <a:t>Potassium:</a:t>
            </a:r>
            <a:r>
              <a:rPr lang="ru-RU" sz="1400" b="1"/>
              <a:t> </a:t>
            </a:r>
            <a:endParaRPr lang="en-US" sz="1400" b="1"/>
          </a:p>
          <a:p>
            <a:r>
              <a:rPr lang="ru-RU" sz="1400" b="1">
                <a:latin typeface="Arial" charset="0"/>
                <a:cs typeface="Arial" charset="0"/>
              </a:rPr>
              <a:t>▼</a:t>
            </a:r>
            <a:r>
              <a:rPr lang="ru-RU" sz="1400" b="1">
                <a:latin typeface="Arial" charset="0"/>
              </a:rPr>
              <a:t>	</a:t>
            </a:r>
            <a:r>
              <a:rPr lang="ru-RU" sz="1400" b="1">
                <a:cs typeface="Times New Roman" pitchFamily="18" charset="0"/>
              </a:rPr>
              <a:t>– </a:t>
            </a:r>
            <a:r>
              <a:rPr lang="en-US" sz="1400" b="1">
                <a:cs typeface="Times New Roman" pitchFamily="18" charset="0"/>
              </a:rPr>
              <a:t>pool boiling</a:t>
            </a:r>
            <a:r>
              <a:rPr lang="ru-RU" sz="1400" b="1">
                <a:cs typeface="Times New Roman" pitchFamily="18" charset="0"/>
              </a:rPr>
              <a:t> </a:t>
            </a:r>
            <a:endParaRPr lang="ru-RU" sz="1400" b="1"/>
          </a:p>
          <a:p>
            <a:r>
              <a:rPr lang="ru-RU" sz="1400" b="1">
                <a:cs typeface="Times New Roman" pitchFamily="18" charset="0"/>
                <a:sym typeface="Wingdings 2" pitchFamily="18" charset="2"/>
              </a:rPr>
              <a:t></a:t>
            </a:r>
            <a:r>
              <a:rPr lang="ru-RU" sz="1400" b="1"/>
              <a:t>	</a:t>
            </a:r>
            <a:r>
              <a:rPr lang="ru-RU" sz="1400" b="1">
                <a:cs typeface="Times New Roman" pitchFamily="18" charset="0"/>
              </a:rPr>
              <a:t>– </a:t>
            </a:r>
            <a:r>
              <a:rPr lang="en-US" sz="1400" b="1">
                <a:cs typeface="Times New Roman" pitchFamily="18" charset="0"/>
              </a:rPr>
              <a:t>pipe</a:t>
            </a:r>
            <a:r>
              <a:rPr lang="ru-RU" sz="1400" b="1">
                <a:cs typeface="Times New Roman" pitchFamily="18" charset="0"/>
              </a:rPr>
              <a:t> </a:t>
            </a:r>
            <a:r>
              <a:rPr lang="en-US" sz="1400" b="1">
                <a:cs typeface="Times New Roman" pitchFamily="18" charset="0"/>
              </a:rPr>
              <a:t>D</a:t>
            </a:r>
            <a:r>
              <a:rPr lang="ru-RU" sz="1400" b="1">
                <a:cs typeface="Times New Roman" pitchFamily="18" charset="0"/>
              </a:rPr>
              <a:t>=10 </a:t>
            </a:r>
            <a:r>
              <a:rPr lang="en-US" sz="1400" b="1">
                <a:cs typeface="Times New Roman" pitchFamily="18" charset="0"/>
              </a:rPr>
              <a:t>mm</a:t>
            </a:r>
            <a:r>
              <a:rPr lang="ru-RU" sz="1400" b="1">
                <a:cs typeface="Times New Roman" pitchFamily="18" charset="0"/>
              </a:rPr>
              <a:t> </a:t>
            </a:r>
            <a:r>
              <a:rPr lang="en-US" sz="1400" b="1">
                <a:cs typeface="Times New Roman" pitchFamily="18" charset="0"/>
              </a:rPr>
              <a:t>(heat exchanger)</a:t>
            </a:r>
            <a:r>
              <a:rPr lang="ru-RU" sz="1400" b="1">
                <a:cs typeface="Times New Roman" pitchFamily="18" charset="0"/>
              </a:rPr>
              <a:t> )</a:t>
            </a:r>
          </a:p>
          <a:p>
            <a:r>
              <a:rPr lang="ru-RU" sz="1400" b="1">
                <a:latin typeface="Lucida Console" pitchFamily="49" charset="0"/>
                <a:cs typeface="Times New Roman" pitchFamily="18" charset="0"/>
                <a:sym typeface="Wingdings 3" pitchFamily="18" charset="2"/>
              </a:rPr>
              <a:t></a:t>
            </a:r>
            <a:r>
              <a:rPr lang="ru-RU" sz="1400" b="1">
                <a:latin typeface="Lucida Console" pitchFamily="49" charset="0"/>
                <a:sym typeface="Wingdings 3" pitchFamily="18" charset="2"/>
              </a:rPr>
              <a:t>	</a:t>
            </a:r>
            <a:r>
              <a:rPr lang="ru-RU" sz="1400" b="1">
                <a:cs typeface="Times New Roman" pitchFamily="18" charset="0"/>
              </a:rPr>
              <a:t>– </a:t>
            </a:r>
            <a:r>
              <a:rPr lang="en-US" sz="1400" b="1">
                <a:cs typeface="Times New Roman" pitchFamily="18" charset="0"/>
              </a:rPr>
              <a:t>pipe</a:t>
            </a:r>
            <a:r>
              <a:rPr lang="ru-RU" sz="1400" b="1">
                <a:cs typeface="Times New Roman" pitchFamily="18" charset="0"/>
              </a:rPr>
              <a:t> </a:t>
            </a:r>
            <a:r>
              <a:rPr lang="en-US" sz="1400" b="1">
                <a:cs typeface="Times New Roman" pitchFamily="18" charset="0"/>
              </a:rPr>
              <a:t>D</a:t>
            </a:r>
            <a:r>
              <a:rPr lang="ru-RU" sz="1400" b="1">
                <a:cs typeface="Times New Roman" pitchFamily="18" charset="0"/>
              </a:rPr>
              <a:t>= 6 </a:t>
            </a:r>
            <a:r>
              <a:rPr lang="en-US" sz="1400" b="1">
                <a:cs typeface="Times New Roman" pitchFamily="18" charset="0"/>
              </a:rPr>
              <a:t>mm</a:t>
            </a:r>
            <a:r>
              <a:rPr lang="ru-RU" sz="1400" b="1">
                <a:cs typeface="Times New Roman" pitchFamily="18" charset="0"/>
              </a:rPr>
              <a:t> (</a:t>
            </a:r>
            <a:r>
              <a:rPr lang="en-US" sz="1400" b="1">
                <a:cs typeface="Times New Roman" pitchFamily="18" charset="0"/>
              </a:rPr>
              <a:t>electrical heating)</a:t>
            </a:r>
            <a:r>
              <a:rPr lang="ru-RU" sz="1400" b="1">
                <a:cs typeface="Times New Roman" pitchFamily="18" charset="0"/>
              </a:rPr>
              <a:t> </a:t>
            </a:r>
          </a:p>
          <a:p>
            <a:r>
              <a:rPr lang="ru-RU" sz="1400" b="1">
                <a:cs typeface="Times New Roman" pitchFamily="18" charset="0"/>
                <a:sym typeface="Wingdings 2" pitchFamily="18" charset="2"/>
              </a:rPr>
              <a:t></a:t>
            </a:r>
            <a:r>
              <a:rPr lang="ru-RU" sz="1400" b="1">
                <a:cs typeface="Times New Roman" pitchFamily="18" charset="0"/>
              </a:rPr>
              <a:t> </a:t>
            </a:r>
            <a:r>
              <a:rPr lang="ru-RU" sz="1400" b="1"/>
              <a:t>	</a:t>
            </a:r>
            <a:r>
              <a:rPr lang="ru-RU" sz="1400" b="1">
                <a:cs typeface="Times New Roman" pitchFamily="18" charset="0"/>
              </a:rPr>
              <a:t>–</a:t>
            </a:r>
            <a:r>
              <a:rPr lang="ru-RU" sz="1400" b="1"/>
              <a:t> </a:t>
            </a:r>
            <a:r>
              <a:rPr lang="en-US" sz="1400" b="1">
                <a:cs typeface="Times New Roman" pitchFamily="18" charset="0"/>
              </a:rPr>
              <a:t>pipe</a:t>
            </a:r>
            <a:r>
              <a:rPr lang="ru-RU" sz="1400" b="1">
                <a:cs typeface="Times New Roman" pitchFamily="18" charset="0"/>
              </a:rPr>
              <a:t> </a:t>
            </a:r>
            <a:r>
              <a:rPr lang="en-US" sz="1400" b="1">
                <a:cs typeface="Times New Roman" pitchFamily="18" charset="0"/>
              </a:rPr>
              <a:t>D</a:t>
            </a:r>
            <a:r>
              <a:rPr lang="ru-RU" sz="1400" b="1">
                <a:cs typeface="Times New Roman" pitchFamily="18" charset="0"/>
              </a:rPr>
              <a:t>=10 </a:t>
            </a:r>
            <a:r>
              <a:rPr lang="en-US" sz="1400" b="1">
                <a:cs typeface="Times New Roman" pitchFamily="18" charset="0"/>
              </a:rPr>
              <a:t>mm</a:t>
            </a:r>
            <a:r>
              <a:rPr lang="ru-RU" sz="1400" b="1">
                <a:cs typeface="Times New Roman" pitchFamily="18" charset="0"/>
              </a:rPr>
              <a:t> (</a:t>
            </a:r>
            <a:r>
              <a:rPr lang="en-US" sz="1400" b="1">
                <a:cs typeface="Times New Roman" pitchFamily="18" charset="0"/>
              </a:rPr>
              <a:t>electrical heating</a:t>
            </a:r>
            <a:r>
              <a:rPr lang="ru-RU" sz="1400" b="1">
                <a:cs typeface="Times New Roman" pitchFamily="18" charset="0"/>
              </a:rPr>
              <a:t>)</a:t>
            </a:r>
          </a:p>
          <a:p>
            <a:r>
              <a:rPr lang="ru-RU" sz="1400" b="1">
                <a:cs typeface="Times New Roman" pitchFamily="18" charset="0"/>
                <a:sym typeface="Wingdings 3" pitchFamily="18" charset="2"/>
              </a:rPr>
              <a:t></a:t>
            </a:r>
            <a:r>
              <a:rPr lang="ru-RU" sz="1400" b="1">
                <a:cs typeface="Times New Roman" pitchFamily="18" charset="0"/>
              </a:rPr>
              <a:t> </a:t>
            </a:r>
            <a:r>
              <a:rPr lang="ru-RU" sz="1400" b="1"/>
              <a:t>	</a:t>
            </a:r>
            <a:r>
              <a:rPr lang="ru-RU" sz="1400" b="1">
                <a:cs typeface="Times New Roman" pitchFamily="18" charset="0"/>
              </a:rPr>
              <a:t>–</a:t>
            </a:r>
            <a:r>
              <a:rPr lang="ru-RU" sz="1400" b="1"/>
              <a:t> </a:t>
            </a:r>
            <a:r>
              <a:rPr lang="en-US" sz="1400" b="1">
                <a:cs typeface="Times New Roman" pitchFamily="18" charset="0"/>
              </a:rPr>
              <a:t>pipe</a:t>
            </a:r>
            <a:r>
              <a:rPr lang="ru-RU" sz="1400" b="1">
                <a:cs typeface="Times New Roman" pitchFamily="18" charset="0"/>
              </a:rPr>
              <a:t> </a:t>
            </a:r>
            <a:r>
              <a:rPr lang="en-US" sz="1400" b="1">
                <a:cs typeface="Times New Roman" pitchFamily="18" charset="0"/>
              </a:rPr>
              <a:t>D</a:t>
            </a:r>
            <a:r>
              <a:rPr lang="ru-RU" sz="1400" b="1">
                <a:cs typeface="Times New Roman" pitchFamily="18" charset="0"/>
              </a:rPr>
              <a:t>=22 </a:t>
            </a:r>
            <a:r>
              <a:rPr lang="en-US" sz="1400" b="1">
                <a:cs typeface="Times New Roman" pitchFamily="18" charset="0"/>
              </a:rPr>
              <a:t>mm</a:t>
            </a:r>
            <a:r>
              <a:rPr lang="ru-RU" sz="1400" b="1">
                <a:cs typeface="Times New Roman" pitchFamily="18" charset="0"/>
              </a:rPr>
              <a:t> (</a:t>
            </a:r>
            <a:r>
              <a:rPr lang="en-US" sz="1400" b="1">
                <a:cs typeface="Times New Roman" pitchFamily="18" charset="0"/>
              </a:rPr>
              <a:t>electrical heating</a:t>
            </a:r>
            <a:r>
              <a:rPr lang="ru-RU" sz="1400" b="1">
                <a:cs typeface="Times New Roman" pitchFamily="18" charset="0"/>
              </a:rPr>
              <a:t>)</a:t>
            </a:r>
          </a:p>
          <a:p>
            <a:r>
              <a:rPr lang="ru-RU" sz="1400" b="1">
                <a:cs typeface="Times New Roman" pitchFamily="18" charset="0"/>
                <a:sym typeface="Wingdings 2" pitchFamily="18" charset="2"/>
              </a:rPr>
              <a:t></a:t>
            </a:r>
            <a:r>
              <a:rPr lang="ru-RU" sz="1400" b="1"/>
              <a:t>  	</a:t>
            </a:r>
            <a:r>
              <a:rPr lang="ru-RU" sz="1400" b="1">
                <a:cs typeface="Times New Roman" pitchFamily="18" charset="0"/>
              </a:rPr>
              <a:t>– </a:t>
            </a:r>
            <a:r>
              <a:rPr lang="en-US" sz="1400" b="1">
                <a:cs typeface="Times New Roman" pitchFamily="18" charset="0"/>
              </a:rPr>
              <a:t>pipe</a:t>
            </a:r>
            <a:r>
              <a:rPr lang="ru-RU" sz="1400" b="1">
                <a:cs typeface="Times New Roman" pitchFamily="18" charset="0"/>
              </a:rPr>
              <a:t> </a:t>
            </a:r>
            <a:r>
              <a:rPr lang="en-US" sz="1400" b="1">
                <a:cs typeface="Times New Roman" pitchFamily="18" charset="0"/>
              </a:rPr>
              <a:t>D</a:t>
            </a:r>
            <a:r>
              <a:rPr lang="ru-RU" sz="1400" b="1">
                <a:cs typeface="Times New Roman" pitchFamily="18" charset="0"/>
              </a:rPr>
              <a:t>=8.3 </a:t>
            </a:r>
            <a:r>
              <a:rPr lang="en-US" sz="1400" b="1">
                <a:cs typeface="Times New Roman" pitchFamily="18" charset="0"/>
              </a:rPr>
              <a:t>mm</a:t>
            </a:r>
            <a:r>
              <a:rPr lang="ru-RU" sz="1400" b="1">
                <a:cs typeface="Times New Roman" pitchFamily="18" charset="0"/>
              </a:rPr>
              <a:t> (</a:t>
            </a:r>
            <a:r>
              <a:rPr lang="en-US" sz="1400" b="1">
                <a:cs typeface="Times New Roman" pitchFamily="18" charset="0"/>
              </a:rPr>
              <a:t>electrical heating</a:t>
            </a:r>
            <a:r>
              <a:rPr lang="ru-RU" sz="1400" b="1">
                <a:cs typeface="Times New Roman" pitchFamily="18" charset="0"/>
              </a:rPr>
              <a:t>)</a:t>
            </a:r>
          </a:p>
          <a:p>
            <a:pPr>
              <a:buFont typeface="Wingdings 2" pitchFamily="18" charset="2"/>
              <a:buChar char="£"/>
            </a:pPr>
            <a:r>
              <a:rPr lang="ru-RU" sz="1400" b="1"/>
              <a:t>  	</a:t>
            </a:r>
            <a:r>
              <a:rPr lang="ru-RU" sz="1400" b="1">
                <a:cs typeface="Times New Roman" pitchFamily="18" charset="0"/>
              </a:rPr>
              <a:t>– </a:t>
            </a:r>
            <a:r>
              <a:rPr lang="en-US" sz="1400" b="1">
                <a:cs typeface="Times New Roman" pitchFamily="18" charset="0"/>
              </a:rPr>
              <a:t>pipe D</a:t>
            </a:r>
            <a:r>
              <a:rPr lang="ru-RU" sz="1400" b="1">
                <a:cs typeface="Times New Roman" pitchFamily="18" charset="0"/>
              </a:rPr>
              <a:t>=4 </a:t>
            </a:r>
            <a:r>
              <a:rPr lang="en-US" sz="1400" b="1">
                <a:cs typeface="Times New Roman" pitchFamily="18" charset="0"/>
              </a:rPr>
              <a:t>mm</a:t>
            </a:r>
            <a:r>
              <a:rPr lang="ru-RU" sz="1400" b="1">
                <a:cs typeface="Times New Roman" pitchFamily="18" charset="0"/>
              </a:rPr>
              <a:t> (</a:t>
            </a:r>
            <a:r>
              <a:rPr lang="en-US" sz="1400" b="1">
                <a:cs typeface="Times New Roman" pitchFamily="18" charset="0"/>
              </a:rPr>
              <a:t>electrical heating</a:t>
            </a:r>
            <a:r>
              <a:rPr lang="ru-RU" sz="1400" b="1">
                <a:cs typeface="Times New Roman" pitchFamily="18" charset="0"/>
              </a:rPr>
              <a:t>)</a:t>
            </a:r>
            <a:endParaRPr lang="ru-RU" sz="1400" b="1"/>
          </a:p>
        </p:txBody>
      </p:sp>
      <p:sp>
        <p:nvSpPr>
          <p:cNvPr id="112674" name="Text Box 34"/>
          <p:cNvSpPr txBox="1">
            <a:spLocks noChangeArrowheads="1"/>
          </p:cNvSpPr>
          <p:nvPr/>
        </p:nvSpPr>
        <p:spPr bwMode="auto">
          <a:xfrm>
            <a:off x="5791200" y="5334000"/>
            <a:ext cx="3352800"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01600" indent="-101600">
              <a:defRPr sz="2400">
                <a:solidFill>
                  <a:schemeClr val="tx1"/>
                </a:solidFill>
                <a:latin typeface="Times New Roman" pitchFamily="18" charset="0"/>
              </a:defRPr>
            </a:lvl1pPr>
            <a:lvl2pPr marL="4794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r>
              <a:rPr lang="ru-RU" sz="1400" b="1">
                <a:cs typeface="Times New Roman" pitchFamily="18" charset="0"/>
              </a:rPr>
              <a:t>– </a:t>
            </a:r>
            <a:r>
              <a:rPr lang="en-US" sz="1400" b="1">
                <a:cs typeface="Times New Roman" pitchFamily="18" charset="0"/>
              </a:rPr>
              <a:t>separate (right) bundle</a:t>
            </a:r>
            <a:r>
              <a:rPr lang="ru-RU" sz="1400" b="1"/>
              <a:t> </a:t>
            </a:r>
            <a:endParaRPr lang="en-US" sz="1400" b="1"/>
          </a:p>
          <a:p>
            <a:r>
              <a:rPr lang="ru-RU" sz="1400" b="1">
                <a:cs typeface="Times New Roman" pitchFamily="18" charset="0"/>
              </a:rPr>
              <a:t>– </a:t>
            </a:r>
            <a:r>
              <a:rPr lang="en-US" sz="1400" b="1">
                <a:cs typeface="Times New Roman" pitchFamily="18" charset="0"/>
              </a:rPr>
              <a:t>parallel bundles under the same power</a:t>
            </a:r>
            <a:r>
              <a:rPr lang="ru-RU" sz="1400" b="1">
                <a:cs typeface="Times New Roman" pitchFamily="18" charset="0"/>
              </a:rPr>
              <a:t> </a:t>
            </a:r>
            <a:endParaRPr lang="ru-RU" sz="1400" b="1"/>
          </a:p>
          <a:p>
            <a:r>
              <a:rPr lang="ru-RU" sz="1400" b="1">
                <a:cs typeface="Times New Roman" pitchFamily="18" charset="0"/>
              </a:rPr>
              <a:t>– </a:t>
            </a:r>
            <a:r>
              <a:rPr lang="en-US" sz="1400" b="1">
                <a:cs typeface="Times New Roman" pitchFamily="18" charset="0"/>
              </a:rPr>
              <a:t>parallel bundles, when one bundle has   four, but another bundle has seven  heated pins</a:t>
            </a:r>
          </a:p>
          <a:p>
            <a:r>
              <a:rPr lang="ru-RU" sz="1400" b="1">
                <a:cs typeface="Times New Roman" pitchFamily="18" charset="0"/>
              </a:rPr>
              <a:t>–</a:t>
            </a:r>
            <a:r>
              <a:rPr lang="en-US" sz="1400" b="1">
                <a:cs typeface="Times New Roman" pitchFamily="18" charset="0"/>
              </a:rPr>
              <a:t> parallel bundles, when </a:t>
            </a:r>
            <a:r>
              <a:rPr lang="en-US" sz="1400" b="1" i="1">
                <a:cs typeface="Times New Roman" pitchFamily="18" charset="0"/>
              </a:rPr>
              <a:t>q</a:t>
            </a:r>
            <a:r>
              <a:rPr lang="en-US" sz="1400" b="1" i="1" baseline="-30000">
                <a:cs typeface="Times New Roman" pitchFamily="18" charset="0"/>
              </a:rPr>
              <a:t>right</a:t>
            </a:r>
            <a:r>
              <a:rPr lang="en-US" sz="1400" b="1" i="1">
                <a:cs typeface="Times New Roman" pitchFamily="18" charset="0"/>
              </a:rPr>
              <a:t>=0.8 q</a:t>
            </a:r>
            <a:r>
              <a:rPr lang="en-US" sz="1400" b="1" i="1" baseline="-30000">
                <a:cs typeface="Times New Roman" pitchFamily="18" charset="0"/>
              </a:rPr>
              <a:t>left</a:t>
            </a:r>
            <a:r>
              <a:rPr lang="ru-RU" sz="1400" b="1">
                <a:cs typeface="Times New Roman" pitchFamily="18" charset="0"/>
              </a:rPr>
              <a:t> </a:t>
            </a:r>
            <a:r>
              <a:rPr lang="ru-RU" sz="1400" b="1"/>
              <a:t> </a:t>
            </a:r>
          </a:p>
        </p:txBody>
      </p:sp>
      <p:sp>
        <p:nvSpPr>
          <p:cNvPr id="112675" name="AutoShape 35"/>
          <p:cNvSpPr>
            <a:spLocks noChangeArrowheads="1"/>
          </p:cNvSpPr>
          <p:nvPr/>
        </p:nvSpPr>
        <p:spPr bwMode="auto">
          <a:xfrm>
            <a:off x="5638800" y="6477000"/>
            <a:ext cx="114300" cy="112713"/>
          </a:xfrm>
          <a:prstGeom prst="diamond">
            <a:avLst/>
          </a:prstGeom>
          <a:solidFill>
            <a:srgbClr val="FFFFFF"/>
          </a:solidFill>
          <a:ln w="38100">
            <a:solidFill>
              <a:srgbClr val="FF00FF"/>
            </a:solidFill>
            <a:miter lim="800000"/>
            <a:headEnd/>
            <a:tailEnd/>
          </a:ln>
        </p:spPr>
        <p:txBody>
          <a:bodyPr/>
          <a:lstStyle/>
          <a:p>
            <a:endParaRPr lang="de-DE"/>
          </a:p>
        </p:txBody>
      </p:sp>
      <p:sp>
        <p:nvSpPr>
          <p:cNvPr id="112676" name="AutoShape 36"/>
          <p:cNvSpPr>
            <a:spLocks noChangeArrowheads="1"/>
          </p:cNvSpPr>
          <p:nvPr/>
        </p:nvSpPr>
        <p:spPr bwMode="auto">
          <a:xfrm>
            <a:off x="2968625" y="4303713"/>
            <a:ext cx="107950" cy="107950"/>
          </a:xfrm>
          <a:prstGeom prst="diamond">
            <a:avLst/>
          </a:prstGeom>
          <a:solidFill>
            <a:srgbClr val="FFFFFF"/>
          </a:solidFill>
          <a:ln w="38100">
            <a:solidFill>
              <a:srgbClr val="FF00FF"/>
            </a:solidFill>
            <a:miter lim="800000"/>
            <a:headEnd/>
            <a:tailEnd/>
          </a:ln>
        </p:spPr>
        <p:txBody>
          <a:bodyPr/>
          <a:lstStyle/>
          <a:p>
            <a:endParaRPr lang="de-DE"/>
          </a:p>
        </p:txBody>
      </p:sp>
      <p:sp>
        <p:nvSpPr>
          <p:cNvPr id="112677" name="AutoShape 37"/>
          <p:cNvSpPr>
            <a:spLocks noChangeArrowheads="1"/>
          </p:cNvSpPr>
          <p:nvPr/>
        </p:nvSpPr>
        <p:spPr bwMode="auto">
          <a:xfrm>
            <a:off x="3124200" y="4038600"/>
            <a:ext cx="114300" cy="112713"/>
          </a:xfrm>
          <a:prstGeom prst="diamond">
            <a:avLst/>
          </a:prstGeom>
          <a:solidFill>
            <a:srgbClr val="FFFFFF"/>
          </a:solidFill>
          <a:ln w="38100">
            <a:solidFill>
              <a:srgbClr val="FF00FF"/>
            </a:solidFill>
            <a:miter lim="800000"/>
            <a:headEnd/>
            <a:tailEnd/>
          </a:ln>
        </p:spPr>
        <p:txBody>
          <a:bodyPr/>
          <a:lstStyle/>
          <a:p>
            <a:endParaRPr lang="de-DE"/>
          </a:p>
        </p:txBody>
      </p:sp>
      <p:sp>
        <p:nvSpPr>
          <p:cNvPr id="112678" name="AutoShape 38"/>
          <p:cNvSpPr>
            <a:spLocks noChangeArrowheads="1"/>
          </p:cNvSpPr>
          <p:nvPr/>
        </p:nvSpPr>
        <p:spPr bwMode="auto">
          <a:xfrm>
            <a:off x="3352800" y="3886200"/>
            <a:ext cx="107950" cy="107950"/>
          </a:xfrm>
          <a:prstGeom prst="diamond">
            <a:avLst/>
          </a:prstGeom>
          <a:solidFill>
            <a:srgbClr val="FFFFFF"/>
          </a:solidFill>
          <a:ln w="38100">
            <a:solidFill>
              <a:srgbClr val="FF00FF"/>
            </a:solidFill>
            <a:miter lim="800000"/>
            <a:headEnd/>
            <a:tailEnd/>
          </a:ln>
        </p:spPr>
        <p:txBody>
          <a:bodyPr/>
          <a:lstStyle/>
          <a:p>
            <a:endParaRPr lang="de-DE"/>
          </a:p>
        </p:txBody>
      </p:sp>
      <p:pic>
        <p:nvPicPr>
          <p:cNvPr id="112680" name="Picture 4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4800" y="228600"/>
            <a:ext cx="1081088"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1" name="Text Box 41"/>
          <p:cNvSpPr txBox="1">
            <a:spLocks noChangeArrowheads="1"/>
          </p:cNvSpPr>
          <p:nvPr/>
        </p:nvSpPr>
        <p:spPr bwMode="auto">
          <a:xfrm>
            <a:off x="5791200" y="4648200"/>
            <a:ext cx="3352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285750" algn="l"/>
              </a:tabLst>
              <a:defRPr sz="2400">
                <a:solidFill>
                  <a:schemeClr val="tx1"/>
                </a:solidFill>
                <a:latin typeface="Times New Roman" pitchFamily="18" charset="0"/>
              </a:defRPr>
            </a:lvl1pPr>
            <a:lvl2pPr marL="476250">
              <a:tabLst>
                <a:tab pos="285750" algn="l"/>
              </a:tabLst>
              <a:defRPr sz="2400">
                <a:solidFill>
                  <a:schemeClr val="tx1"/>
                </a:solidFill>
                <a:latin typeface="Times New Roman" pitchFamily="18" charset="0"/>
              </a:defRPr>
            </a:lvl2pPr>
            <a:lvl3pPr>
              <a:tabLst>
                <a:tab pos="285750" algn="l"/>
              </a:tabLst>
              <a:defRPr sz="2400">
                <a:solidFill>
                  <a:schemeClr val="tx1"/>
                </a:solidFill>
                <a:latin typeface="Times New Roman" pitchFamily="18" charset="0"/>
              </a:defRPr>
            </a:lvl3pPr>
            <a:lvl4pPr>
              <a:tabLst>
                <a:tab pos="285750" algn="l"/>
              </a:tabLst>
              <a:defRPr sz="2400">
                <a:solidFill>
                  <a:schemeClr val="tx1"/>
                </a:solidFill>
                <a:latin typeface="Times New Roman" pitchFamily="18" charset="0"/>
              </a:defRPr>
            </a:lvl4pPr>
            <a:lvl5pPr>
              <a:tabLst>
                <a:tab pos="285750" algn="l"/>
              </a:tabLst>
              <a:defRPr sz="2400">
                <a:solidFill>
                  <a:schemeClr val="tx1"/>
                </a:solidFill>
                <a:latin typeface="Times New Roman" pitchFamily="18" charset="0"/>
              </a:defRPr>
            </a:lvl5pPr>
            <a:lvl6pPr fontAlgn="base">
              <a:spcBef>
                <a:spcPct val="0"/>
              </a:spcBef>
              <a:spcAft>
                <a:spcPct val="0"/>
              </a:spcAft>
              <a:tabLst>
                <a:tab pos="285750" algn="l"/>
              </a:tabLst>
              <a:defRPr sz="2400">
                <a:solidFill>
                  <a:schemeClr val="tx1"/>
                </a:solidFill>
                <a:latin typeface="Times New Roman" pitchFamily="18" charset="0"/>
              </a:defRPr>
            </a:lvl6pPr>
            <a:lvl7pPr fontAlgn="base">
              <a:spcBef>
                <a:spcPct val="0"/>
              </a:spcBef>
              <a:spcAft>
                <a:spcPct val="0"/>
              </a:spcAft>
              <a:tabLst>
                <a:tab pos="285750" algn="l"/>
              </a:tabLst>
              <a:defRPr sz="2400">
                <a:solidFill>
                  <a:schemeClr val="tx1"/>
                </a:solidFill>
                <a:latin typeface="Times New Roman" pitchFamily="18" charset="0"/>
              </a:defRPr>
            </a:lvl7pPr>
            <a:lvl8pPr fontAlgn="base">
              <a:spcBef>
                <a:spcPct val="0"/>
              </a:spcBef>
              <a:spcAft>
                <a:spcPct val="0"/>
              </a:spcAft>
              <a:tabLst>
                <a:tab pos="285750" algn="l"/>
              </a:tabLst>
              <a:defRPr sz="2400">
                <a:solidFill>
                  <a:schemeClr val="tx1"/>
                </a:solidFill>
                <a:latin typeface="Times New Roman" pitchFamily="18" charset="0"/>
              </a:defRPr>
            </a:lvl8pPr>
            <a:lvl9pPr fontAlgn="base">
              <a:spcBef>
                <a:spcPct val="0"/>
              </a:spcBef>
              <a:spcAft>
                <a:spcPct val="0"/>
              </a:spcAft>
              <a:tabLst>
                <a:tab pos="285750" algn="l"/>
              </a:tabLst>
              <a:defRPr sz="2400">
                <a:solidFill>
                  <a:schemeClr val="tx1"/>
                </a:solidFill>
                <a:latin typeface="Times New Roman" pitchFamily="18" charset="0"/>
              </a:defRPr>
            </a:lvl9pPr>
          </a:lstStyle>
          <a:p>
            <a:pPr>
              <a:spcBef>
                <a:spcPct val="35000"/>
              </a:spcBef>
              <a:buFont typeface="Wingdings 2" pitchFamily="18" charset="2"/>
              <a:buNone/>
            </a:pPr>
            <a:r>
              <a:rPr lang="ru-RU" sz="1300" b="1"/>
              <a:t> </a:t>
            </a:r>
            <a:r>
              <a:rPr lang="ru-RU" sz="1300" b="1">
                <a:cs typeface="Times New Roman" pitchFamily="18" charset="0"/>
              </a:rPr>
              <a:t>– </a:t>
            </a:r>
            <a:r>
              <a:rPr lang="en-US" sz="1400" b="1">
                <a:cs typeface="Times New Roman" pitchFamily="18" charset="0"/>
              </a:rPr>
              <a:t>separate 7-pin bundle</a:t>
            </a:r>
            <a:r>
              <a:rPr lang="ru-RU" sz="1400" b="1"/>
              <a:t> </a:t>
            </a:r>
            <a:r>
              <a:rPr lang="en-US" sz="1400" b="1" i="1"/>
              <a:t>l</a:t>
            </a:r>
            <a:r>
              <a:rPr lang="en-US" sz="1400" b="1"/>
              <a:t>=</a:t>
            </a:r>
            <a:r>
              <a:rPr lang="ru-RU" sz="1400" b="1"/>
              <a:t>420</a:t>
            </a:r>
            <a:r>
              <a:rPr lang="en-US" sz="1400" b="1"/>
              <a:t> mm</a:t>
            </a:r>
            <a:endParaRPr lang="ru-RU" sz="1400" b="1"/>
          </a:p>
        </p:txBody>
      </p:sp>
      <p:sp>
        <p:nvSpPr>
          <p:cNvPr id="112682" name="Rectangle 42"/>
          <p:cNvSpPr>
            <a:spLocks noChangeArrowheads="1"/>
          </p:cNvSpPr>
          <p:nvPr/>
        </p:nvSpPr>
        <p:spPr bwMode="auto">
          <a:xfrm>
            <a:off x="5486400" y="4343400"/>
            <a:ext cx="2819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2" pitchFamily="18" charset="2"/>
              <a:buNone/>
            </a:pPr>
            <a:r>
              <a:rPr lang="en-US" sz="1400" b="1">
                <a:cs typeface="Times New Roman" pitchFamily="18" charset="0"/>
              </a:rPr>
              <a:t>Na-K eutectic (SSC RF IPPE):</a:t>
            </a:r>
          </a:p>
        </p:txBody>
      </p:sp>
      <p:sp>
        <p:nvSpPr>
          <p:cNvPr id="112683" name="Rectangle 43"/>
          <p:cNvSpPr>
            <a:spLocks noChangeArrowheads="1"/>
          </p:cNvSpPr>
          <p:nvPr/>
        </p:nvSpPr>
        <p:spPr bwMode="auto">
          <a:xfrm>
            <a:off x="5486400" y="5029200"/>
            <a:ext cx="2070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2" pitchFamily="18" charset="2"/>
              <a:buNone/>
            </a:pPr>
            <a:r>
              <a:rPr lang="en-US" sz="1400" b="1">
                <a:cs typeface="Times New Roman" pitchFamily="18" charset="0"/>
              </a:rPr>
              <a:t>7-pin bundle </a:t>
            </a:r>
            <a:r>
              <a:rPr lang="en-US" sz="1400" b="1" i="1">
                <a:cs typeface="Times New Roman" pitchFamily="18" charset="0"/>
              </a:rPr>
              <a:t>l</a:t>
            </a:r>
            <a:r>
              <a:rPr lang="ru-RU" sz="1400" b="1">
                <a:cs typeface="Times New Roman" pitchFamily="18" charset="0"/>
              </a:rPr>
              <a:t>=840 </a:t>
            </a:r>
            <a:r>
              <a:rPr lang="en-US" sz="1400" b="1">
                <a:cs typeface="Times New Roman" pitchFamily="18" charset="0"/>
              </a:rPr>
              <a:t>mm</a:t>
            </a:r>
            <a:endParaRPr lang="ru-RU" sz="1400" b="1">
              <a:cs typeface="Times New Roman" pitchFamily="18" charset="0"/>
            </a:endParaRPr>
          </a:p>
        </p:txBody>
      </p:sp>
      <p:graphicFrame>
        <p:nvGraphicFramePr>
          <p:cNvPr id="112684" name="Object 44"/>
          <p:cNvGraphicFramePr>
            <a:graphicFrameLocks noChangeAspect="1"/>
          </p:cNvGraphicFramePr>
          <p:nvPr/>
        </p:nvGraphicFramePr>
        <p:xfrm>
          <a:off x="5638800" y="4760913"/>
          <a:ext cx="144463" cy="144462"/>
        </p:xfrm>
        <a:graphic>
          <a:graphicData uri="http://schemas.openxmlformats.org/presentationml/2006/ole">
            <mc:AlternateContent xmlns:mc="http://schemas.openxmlformats.org/markup-compatibility/2006">
              <mc:Choice xmlns:v="urn:schemas-microsoft-com:vml" Requires="v">
                <p:oleObj spid="_x0000_s201731" name="Точечный рисунок" r:id="rId10" imgW="542857" imgH="542857" progId="Paint.Picture">
                  <p:embed/>
                </p:oleObj>
              </mc:Choice>
              <mc:Fallback>
                <p:oleObj name="Точечный рисунок" r:id="rId10" imgW="542857" imgH="542857" progId="Paint.Picture">
                  <p:embed/>
                  <p:pic>
                    <p:nvPicPr>
                      <p:cNvPr id="0" name="Object 4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38800" y="4760913"/>
                        <a:ext cx="144463"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1728" name="Text Box 0"/>
          <p:cNvSpPr txBox="1">
            <a:spLocks noChangeArrowheads="1"/>
          </p:cNvSpPr>
          <p:nvPr/>
        </p:nvSpPr>
        <p:spPr bwMode="auto">
          <a:xfrm>
            <a:off x="1547813" y="115888"/>
            <a:ext cx="73453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i="1">
                <a:solidFill>
                  <a:schemeClr val="accent2"/>
                </a:solidFill>
                <a:ea typeface="굴림" charset="-127"/>
                <a:cs typeface="Times New Roman" pitchFamily="18" charset="0"/>
              </a:rPr>
              <a:t>State Scientific Center of the Russian Federation –</a:t>
            </a:r>
          </a:p>
          <a:p>
            <a:pPr algn="ctr"/>
            <a:r>
              <a:rPr lang="en-US" altLang="ko-KR" sz="1800" b="1" i="1">
                <a:solidFill>
                  <a:schemeClr val="accent2"/>
                </a:solidFill>
                <a:ea typeface="굴림" charset="-127"/>
                <a:cs typeface="Times New Roman" pitchFamily="18" charset="0"/>
              </a:rPr>
              <a:t>Institute for Physics and Power Engineering named after A. I. Leypunsky</a:t>
            </a:r>
            <a:endParaRPr lang="ru-RU" sz="1800" b="1" i="1">
              <a:solidFill>
                <a:schemeClr val="accent2"/>
              </a:solidFill>
              <a:ea typeface="굴림" charset="-127"/>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Line 3"/>
          <p:cNvSpPr>
            <a:spLocks noChangeShapeType="1"/>
          </p:cNvSpPr>
          <p:nvPr/>
        </p:nvSpPr>
        <p:spPr bwMode="auto">
          <a:xfrm>
            <a:off x="0" y="914400"/>
            <a:ext cx="91440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113669" name="Text Box 5"/>
          <p:cNvSpPr txBox="1">
            <a:spLocks noChangeArrowheads="1"/>
          </p:cNvSpPr>
          <p:nvPr/>
        </p:nvSpPr>
        <p:spPr bwMode="auto">
          <a:xfrm>
            <a:off x="0" y="11430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a:solidFill>
                  <a:srgbClr val="CC0000"/>
                </a:solidFill>
              </a:rPr>
              <a:t>THE CONCLUSION BY RESULTS OF INVESTIGATIONS OF LIQUID METAL BOILING </a:t>
            </a:r>
            <a:r>
              <a:rPr lang="en-US" sz="2000" b="1">
                <a:solidFill>
                  <a:srgbClr val="CC0000"/>
                </a:solidFill>
                <a:cs typeface="Times New Roman" pitchFamily="18" charset="0"/>
              </a:rPr>
              <a:t>IN A SYSTEM OF </a:t>
            </a:r>
            <a:r>
              <a:rPr lang="ru-RU" sz="2000" b="1">
                <a:solidFill>
                  <a:srgbClr val="CC0000"/>
                </a:solidFill>
              </a:rPr>
              <a:t>PARALLEL</a:t>
            </a:r>
            <a:r>
              <a:rPr lang="en-US" sz="2000" b="1">
                <a:solidFill>
                  <a:srgbClr val="CC0000"/>
                </a:solidFill>
                <a:cs typeface="Times New Roman" pitchFamily="18" charset="0"/>
              </a:rPr>
              <a:t> FUEL-PIN ASSEMBLIES</a:t>
            </a:r>
            <a:endParaRPr lang="ru-RU" sz="2000" b="1">
              <a:solidFill>
                <a:srgbClr val="CC0000"/>
              </a:solidFill>
            </a:endParaRPr>
          </a:p>
        </p:txBody>
      </p:sp>
      <p:pic>
        <p:nvPicPr>
          <p:cNvPr id="113673"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8600"/>
            <a:ext cx="1081088"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74" name="Text Box 10"/>
          <p:cNvSpPr txBox="1">
            <a:spLocks noChangeArrowheads="1"/>
          </p:cNvSpPr>
          <p:nvPr/>
        </p:nvSpPr>
        <p:spPr bwMode="auto">
          <a:xfrm>
            <a:off x="304800" y="1981200"/>
            <a:ext cx="883920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b="1">
                <a:cs typeface="Times New Roman" pitchFamily="18" charset="0"/>
              </a:rPr>
              <a:t>The experimental study in IPPE of the eutectic sodium-potassium alloy boiling under conditions of natural circulation in the system of two parallel assemblies simulating those of fast reactors are shown</a:t>
            </a:r>
            <a:endParaRPr lang="ru-RU" sz="2200" b="1"/>
          </a:p>
        </p:txBody>
      </p:sp>
      <p:sp>
        <p:nvSpPr>
          <p:cNvPr id="113675" name="Text Box 11"/>
          <p:cNvSpPr txBox="1">
            <a:spLocks noChangeArrowheads="1"/>
          </p:cNvSpPr>
          <p:nvPr/>
        </p:nvSpPr>
        <p:spPr bwMode="auto">
          <a:xfrm>
            <a:off x="304800" y="3429000"/>
            <a:ext cx="8534400" cy="300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spcBef>
                <a:spcPct val="35000"/>
              </a:spcBef>
              <a:buClr>
                <a:srgbClr val="0000FF"/>
              </a:buClr>
              <a:buFont typeface="Wingdings" pitchFamily="2" charset="2"/>
              <a:buChar char="Ø"/>
            </a:pPr>
            <a:r>
              <a:rPr lang="en-US" sz="2200" b="1">
                <a:cs typeface="Times New Roman" pitchFamily="18" charset="0"/>
              </a:rPr>
              <a:t>At a heat flux of approximately 130 kW/m</a:t>
            </a:r>
            <a:r>
              <a:rPr lang="en-US" sz="2200" b="1" baseline="30000">
                <a:cs typeface="Times New Roman" pitchFamily="18" charset="0"/>
              </a:rPr>
              <a:t>2</a:t>
            </a:r>
            <a:r>
              <a:rPr lang="en-US" sz="2200" b="1">
                <a:cs typeface="Times New Roman" pitchFamily="18" charset="0"/>
              </a:rPr>
              <a:t>, the bubble flow regime changes over to the developed slug flow with strong oscillations of the coolant flowrate and the other parameters</a:t>
            </a:r>
            <a:endParaRPr lang="en-US" sz="2200" b="1"/>
          </a:p>
          <a:p>
            <a:pPr>
              <a:spcBef>
                <a:spcPct val="35000"/>
              </a:spcBef>
              <a:buClr>
                <a:srgbClr val="0000FF"/>
              </a:buClr>
              <a:buFont typeface="Wingdings" pitchFamily="2" charset="2"/>
              <a:buChar char="Ø"/>
            </a:pPr>
            <a:r>
              <a:rPr lang="en-US" sz="2200" b="1">
                <a:cs typeface="Times New Roman" pitchFamily="18" charset="0"/>
              </a:rPr>
              <a:t>The onset of the oscillating process during coolant boiling in one of the assemblies arranged in parallel provides antiphase oscillations in the second assembly</a:t>
            </a:r>
          </a:p>
          <a:p>
            <a:pPr>
              <a:spcBef>
                <a:spcPct val="35000"/>
              </a:spcBef>
              <a:buClr>
                <a:srgbClr val="0000FF"/>
              </a:buClr>
              <a:buFont typeface="Wingdings" pitchFamily="2" charset="2"/>
              <a:buChar char="Ø"/>
            </a:pPr>
            <a:r>
              <a:rPr lang="en-US" sz="2200" b="1">
                <a:cs typeface="Times New Roman" pitchFamily="18" charset="0"/>
              </a:rPr>
              <a:t>These oscillation of the thermohydraulic parameters in different loops proceed in the antiphase mode</a:t>
            </a:r>
            <a:r>
              <a:rPr lang="ru-RU" sz="2200" b="1">
                <a:ea typeface="MS Mincho" pitchFamily="49" charset="-128"/>
              </a:rPr>
              <a:t> </a:t>
            </a:r>
            <a:endParaRPr lang="ru-RU" sz="2200" b="1"/>
          </a:p>
        </p:txBody>
      </p:sp>
      <p:sp>
        <p:nvSpPr>
          <p:cNvPr id="202752" name="Text Box 0"/>
          <p:cNvSpPr txBox="1">
            <a:spLocks noChangeArrowheads="1"/>
          </p:cNvSpPr>
          <p:nvPr/>
        </p:nvSpPr>
        <p:spPr bwMode="auto">
          <a:xfrm>
            <a:off x="1547813" y="115888"/>
            <a:ext cx="73453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i="1">
                <a:solidFill>
                  <a:schemeClr val="accent2"/>
                </a:solidFill>
                <a:ea typeface="굴림" charset="-127"/>
                <a:cs typeface="Times New Roman" pitchFamily="18" charset="0"/>
              </a:rPr>
              <a:t>State Scientific Center of the Russian Federation –</a:t>
            </a:r>
          </a:p>
          <a:p>
            <a:pPr algn="ctr"/>
            <a:r>
              <a:rPr lang="en-US" altLang="ko-KR" sz="1800" b="1" i="1">
                <a:solidFill>
                  <a:schemeClr val="accent2"/>
                </a:solidFill>
                <a:ea typeface="굴림" charset="-127"/>
                <a:cs typeface="Times New Roman" pitchFamily="18" charset="0"/>
              </a:rPr>
              <a:t>Institute for Physics and Power Engineering named after A. I. Leypunsky</a:t>
            </a:r>
            <a:endParaRPr lang="ru-RU" sz="1800" b="1" i="1">
              <a:solidFill>
                <a:schemeClr val="accent2"/>
              </a:solidFill>
              <a:ea typeface="굴림" charset="-127"/>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Line 3"/>
          <p:cNvSpPr>
            <a:spLocks noChangeShapeType="1"/>
          </p:cNvSpPr>
          <p:nvPr/>
        </p:nvSpPr>
        <p:spPr bwMode="auto">
          <a:xfrm>
            <a:off x="0" y="914400"/>
            <a:ext cx="91440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21512" name="Text Box 8"/>
          <p:cNvSpPr txBox="1">
            <a:spLocks noChangeArrowheads="1"/>
          </p:cNvSpPr>
          <p:nvPr/>
        </p:nvSpPr>
        <p:spPr bwMode="auto">
          <a:xfrm>
            <a:off x="190500" y="1752600"/>
            <a:ext cx="8763000" cy="468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spcBef>
                <a:spcPct val="35000"/>
              </a:spcBef>
              <a:buClr>
                <a:srgbClr val="0000FF"/>
              </a:buClr>
              <a:buFont typeface="Wingdings" pitchFamily="2" charset="2"/>
              <a:buChar char="Ø"/>
            </a:pPr>
            <a:r>
              <a:rPr lang="en-US" altLang="ko-KR" sz="2200" b="1">
                <a:solidFill>
                  <a:srgbClr val="000000"/>
                </a:solidFill>
                <a:ea typeface="굴림" charset="-127"/>
                <a:cs typeface="Times New Roman" pitchFamily="18" charset="0"/>
              </a:rPr>
              <a:t>Hydrodynamic interaction between the loops is the cause of                      a significant growth in the flowrate amplitude (“resonance” of flowrate oscillation) and of a possible “lock” of the flowrate or a flow reversal in the loops. It may also result in an increase in the temperatures of the coolant and the claddings of pins (the effect of interchannel instability) and in the incipience of the heat transfer crisis</a:t>
            </a:r>
          </a:p>
          <a:p>
            <a:pPr>
              <a:spcBef>
                <a:spcPct val="35000"/>
              </a:spcBef>
              <a:buClr>
                <a:srgbClr val="0000FF"/>
              </a:buClr>
              <a:buFont typeface="Wingdings" pitchFamily="2" charset="2"/>
              <a:buChar char="Ø"/>
            </a:pPr>
            <a:r>
              <a:rPr lang="en-US" altLang="ko-KR" sz="2200" b="1">
                <a:solidFill>
                  <a:srgbClr val="000000"/>
                </a:solidFill>
                <a:ea typeface="굴림" charset="-127"/>
                <a:cs typeface="Times New Roman" pitchFamily="18" charset="0"/>
              </a:rPr>
              <a:t>The difference in the heat fluxs on the surfaces of heat-generating pins in parallel assemblies provides the enhancement of the “resonance” of the oscillating process</a:t>
            </a:r>
          </a:p>
          <a:p>
            <a:pPr>
              <a:spcBef>
                <a:spcPct val="35000"/>
              </a:spcBef>
              <a:buClr>
                <a:srgbClr val="0000FF"/>
              </a:buClr>
              <a:buFont typeface="Wingdings" pitchFamily="2" charset="2"/>
              <a:buChar char="Ø"/>
            </a:pPr>
            <a:r>
              <a:rPr lang="en-US" altLang="ko-KR" sz="2200" b="1">
                <a:ea typeface="굴림" charset="-127"/>
                <a:cs typeface="Times New Roman" pitchFamily="18" charset="0"/>
              </a:rPr>
              <a:t>Heat transfer coefficients under liquid-metal boiling in a single assembly or in assemblies arranged in parallel agree with each other as well as with such a data for liquid-metal boiling in tubes</a:t>
            </a:r>
            <a:endParaRPr lang="ru-RU" sz="2200" b="1">
              <a:ea typeface="굴림" charset="-127"/>
              <a:cs typeface="Times New Roman" pitchFamily="18" charset="0"/>
            </a:endParaRPr>
          </a:p>
        </p:txBody>
      </p:sp>
      <p:pic>
        <p:nvPicPr>
          <p:cNvPr id="21514"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8600"/>
            <a:ext cx="1081088"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776" name="Text Box 0"/>
          <p:cNvSpPr txBox="1">
            <a:spLocks noChangeArrowheads="1"/>
          </p:cNvSpPr>
          <p:nvPr/>
        </p:nvSpPr>
        <p:spPr bwMode="auto">
          <a:xfrm>
            <a:off x="1547813" y="115888"/>
            <a:ext cx="73453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i="1">
                <a:solidFill>
                  <a:schemeClr val="accent2"/>
                </a:solidFill>
                <a:ea typeface="굴림" charset="-127"/>
                <a:cs typeface="Times New Roman" pitchFamily="18" charset="0"/>
              </a:rPr>
              <a:t>State Scientific Center of the Russian Federation –</a:t>
            </a:r>
          </a:p>
          <a:p>
            <a:pPr algn="ctr"/>
            <a:r>
              <a:rPr lang="en-US" altLang="ko-KR" sz="1800" b="1" i="1">
                <a:solidFill>
                  <a:schemeClr val="accent2"/>
                </a:solidFill>
                <a:ea typeface="굴림" charset="-127"/>
                <a:cs typeface="Times New Roman" pitchFamily="18" charset="0"/>
              </a:rPr>
              <a:t>Institute for Physics and Power Engineering named after A. I. Leypunsky</a:t>
            </a:r>
            <a:endParaRPr lang="ru-RU" sz="1800" b="1" i="1">
              <a:solidFill>
                <a:schemeClr val="accent2"/>
              </a:solidFill>
              <a:ea typeface="굴림" charset="-127"/>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8600"/>
            <a:ext cx="1081088"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5" name="Line 3"/>
          <p:cNvSpPr>
            <a:spLocks noChangeShapeType="1"/>
          </p:cNvSpPr>
          <p:nvPr/>
        </p:nvSpPr>
        <p:spPr bwMode="auto">
          <a:xfrm>
            <a:off x="0" y="990600"/>
            <a:ext cx="91440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95238" name="Text Box 6"/>
          <p:cNvSpPr txBox="1">
            <a:spLocks noChangeArrowheads="1"/>
          </p:cNvSpPr>
          <p:nvPr/>
        </p:nvSpPr>
        <p:spPr bwMode="auto">
          <a:xfrm>
            <a:off x="228600" y="2514600"/>
            <a:ext cx="89154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spcBef>
                <a:spcPct val="50000"/>
              </a:spcBef>
              <a:buClr>
                <a:srgbClr val="000099"/>
              </a:buClr>
              <a:buFont typeface="Wingdings" pitchFamily="2" charset="2"/>
              <a:buChar char="Ø"/>
            </a:pPr>
            <a:r>
              <a:rPr lang="en-US" b="1">
                <a:cs typeface="Times New Roman" pitchFamily="18" charset="0"/>
              </a:rPr>
              <a:t>Systematic investigations of eutectic alloy boiling of sodium-potassium under natural circulation conditions performed in the SSC RF IPPE in 90-th </a:t>
            </a:r>
            <a:r>
              <a:rPr lang="en-US" b="1">
                <a:solidFill>
                  <a:srgbClr val="000000"/>
                </a:solidFill>
                <a:cs typeface="Times New Roman" pitchFamily="18" charset="0"/>
              </a:rPr>
              <a:t>years XX-th of century </a:t>
            </a:r>
            <a:r>
              <a:rPr lang="en-US" b="1">
                <a:cs typeface="Times New Roman" pitchFamily="18" charset="0"/>
              </a:rPr>
              <a:t>enabled us to obtain a qualitative picture of the process and quantitative description of different phases of development of the two-phase liquid metal flow in a single fuel-pin assembly in a natural-circulation loop, i.e., the stable bubble flow, the unstable slug flow, which goes-over into the stable annular-disperse flow, and the heat transfer crisis with dry out of the heat transfer surface (the boiling crisis of the second type)</a:t>
            </a:r>
            <a:endParaRPr lang="ru-RU" b="1"/>
          </a:p>
        </p:txBody>
      </p:sp>
      <p:sp>
        <p:nvSpPr>
          <p:cNvPr id="95239" name="Text Box 7"/>
          <p:cNvSpPr txBox="1">
            <a:spLocks noChangeArrowheads="1"/>
          </p:cNvSpPr>
          <p:nvPr/>
        </p:nvSpPr>
        <p:spPr bwMode="auto">
          <a:xfrm>
            <a:off x="0" y="1219200"/>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a:solidFill>
                  <a:srgbClr val="CC0000"/>
                </a:solidFill>
              </a:rPr>
              <a:t>EXPERIMENTAL STUDY OF LIQUID METAL BOILING                                                                       IN SINGLE FUEL-PIN ASSEMBLY                                                                                        UNDER NATURAL CIRCULATION CONDITIONS</a:t>
            </a:r>
            <a:endParaRPr lang="ru-RU" sz="2000" b="1">
              <a:solidFill>
                <a:srgbClr val="CC0000"/>
              </a:solidFill>
            </a:endParaRPr>
          </a:p>
        </p:txBody>
      </p:sp>
      <p:sp>
        <p:nvSpPr>
          <p:cNvPr id="174080" name="Text Box 0"/>
          <p:cNvSpPr txBox="1">
            <a:spLocks noChangeArrowheads="1"/>
          </p:cNvSpPr>
          <p:nvPr/>
        </p:nvSpPr>
        <p:spPr bwMode="auto">
          <a:xfrm>
            <a:off x="1547813" y="115888"/>
            <a:ext cx="73453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i="1">
                <a:solidFill>
                  <a:schemeClr val="accent2"/>
                </a:solidFill>
                <a:ea typeface="굴림" charset="-127"/>
                <a:cs typeface="Times New Roman" pitchFamily="18" charset="0"/>
              </a:rPr>
              <a:t>State Scientific Center of the Russian Federation –</a:t>
            </a:r>
          </a:p>
          <a:p>
            <a:pPr algn="ctr"/>
            <a:r>
              <a:rPr lang="en-US" altLang="ko-KR" sz="1800" b="1" i="1">
                <a:solidFill>
                  <a:schemeClr val="accent2"/>
                </a:solidFill>
                <a:ea typeface="굴림" charset="-127"/>
                <a:cs typeface="Times New Roman" pitchFamily="18" charset="0"/>
              </a:rPr>
              <a:t>Institute for Physics and Power Engineering named after A. I. Leypunsky</a:t>
            </a:r>
            <a:endParaRPr lang="ru-RU" sz="1800" b="1" i="1">
              <a:solidFill>
                <a:schemeClr val="accent2"/>
              </a:solidFill>
              <a:ea typeface="굴림" charset="-127"/>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схем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785938"/>
            <a:ext cx="5867400" cy="4887912"/>
          </a:xfrm>
          <a:prstGeom prst="rect">
            <a:avLst/>
          </a:prstGeom>
          <a:noFill/>
          <a:extLst>
            <a:ext uri="{909E8E84-426E-40DD-AFC4-6F175D3DCCD1}">
              <a14:hiddenFill xmlns:a14="http://schemas.microsoft.com/office/drawing/2010/main">
                <a:solidFill>
                  <a:srgbClr val="FFFFFF"/>
                </a:solidFill>
              </a14:hiddenFill>
            </a:ext>
          </a:extLst>
        </p:spPr>
      </p:pic>
      <p:sp>
        <p:nvSpPr>
          <p:cNvPr id="129028" name="Line 4"/>
          <p:cNvSpPr>
            <a:spLocks noChangeShapeType="1"/>
          </p:cNvSpPr>
          <p:nvPr/>
        </p:nvSpPr>
        <p:spPr bwMode="auto">
          <a:xfrm>
            <a:off x="0" y="990600"/>
            <a:ext cx="91440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pic>
        <p:nvPicPr>
          <p:cNvPr id="129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228600"/>
            <a:ext cx="1081088"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30" name="Text Box 6"/>
          <p:cNvSpPr txBox="1">
            <a:spLocks noChangeArrowheads="1"/>
          </p:cNvSpPr>
          <p:nvPr/>
        </p:nvSpPr>
        <p:spPr bwMode="auto">
          <a:xfrm>
            <a:off x="0" y="1066800"/>
            <a:ext cx="9144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sz="1600" b="1">
                <a:solidFill>
                  <a:srgbClr val="CC0000"/>
                </a:solidFill>
              </a:rPr>
              <a:t>THE HIGH-TEMPERATURE </a:t>
            </a:r>
            <a:r>
              <a:rPr lang="en-US" sz="1600" b="1">
                <a:solidFill>
                  <a:srgbClr val="CC0000"/>
                </a:solidFill>
              </a:rPr>
              <a:t>LIQUID METAL FACILITY                                                                             </a:t>
            </a:r>
            <a:r>
              <a:rPr lang="ru-RU" sz="1600" b="1">
                <a:solidFill>
                  <a:srgbClr val="CC0000"/>
                </a:solidFill>
              </a:rPr>
              <a:t>FOR </a:t>
            </a:r>
            <a:r>
              <a:rPr lang="en-US" sz="1600" b="1">
                <a:solidFill>
                  <a:srgbClr val="CC0000"/>
                </a:solidFill>
              </a:rPr>
              <a:t>INVESTIGATIONS</a:t>
            </a:r>
            <a:r>
              <a:rPr lang="ru-RU" sz="1600" b="1">
                <a:solidFill>
                  <a:srgbClr val="CC0000"/>
                </a:solidFill>
              </a:rPr>
              <a:t> OF FAST REACTOR </a:t>
            </a:r>
            <a:r>
              <a:rPr lang="en-US" sz="1600" b="1">
                <a:solidFill>
                  <a:srgbClr val="CC0000"/>
                </a:solidFill>
              </a:rPr>
              <a:t>ACCIDENT REGIMES </a:t>
            </a:r>
            <a:endParaRPr lang="ru-RU" sz="1600" b="1">
              <a:solidFill>
                <a:srgbClr val="CC0000"/>
              </a:solidFill>
            </a:endParaRPr>
          </a:p>
        </p:txBody>
      </p:sp>
      <p:sp>
        <p:nvSpPr>
          <p:cNvPr id="175104" name="Text Box 1024"/>
          <p:cNvSpPr txBox="1">
            <a:spLocks noChangeArrowheads="1"/>
          </p:cNvSpPr>
          <p:nvPr/>
        </p:nvSpPr>
        <p:spPr bwMode="auto">
          <a:xfrm>
            <a:off x="1547813" y="115888"/>
            <a:ext cx="73453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i="1">
                <a:solidFill>
                  <a:schemeClr val="accent2"/>
                </a:solidFill>
                <a:ea typeface="굴림" charset="-127"/>
                <a:cs typeface="Times New Roman" pitchFamily="18" charset="0"/>
              </a:rPr>
              <a:t>State Scientific Center of the Russian Federation –</a:t>
            </a:r>
          </a:p>
          <a:p>
            <a:pPr algn="ctr"/>
            <a:r>
              <a:rPr lang="en-US" altLang="ko-KR" sz="1800" b="1" i="1">
                <a:solidFill>
                  <a:schemeClr val="accent2"/>
                </a:solidFill>
                <a:ea typeface="굴림" charset="-127"/>
                <a:cs typeface="Times New Roman" pitchFamily="18" charset="0"/>
              </a:rPr>
              <a:t>Institute for Physics and Power Engineering named after A. I. Leypunsky</a:t>
            </a:r>
            <a:endParaRPr lang="ru-RU" sz="1800" b="1" i="1">
              <a:solidFill>
                <a:schemeClr val="accent2"/>
              </a:solidFill>
              <a:ea typeface="굴림" charset="-127"/>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Line 3"/>
          <p:cNvSpPr>
            <a:spLocks noChangeShapeType="1"/>
          </p:cNvSpPr>
          <p:nvPr/>
        </p:nvSpPr>
        <p:spPr bwMode="auto">
          <a:xfrm>
            <a:off x="0" y="990600"/>
            <a:ext cx="91440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pic>
        <p:nvPicPr>
          <p:cNvPr id="130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228600"/>
            <a:ext cx="1081088"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0055" name="Object 7"/>
          <p:cNvGraphicFramePr>
            <a:graphicFrameLocks noChangeAspect="1"/>
          </p:cNvGraphicFramePr>
          <p:nvPr/>
        </p:nvGraphicFramePr>
        <p:xfrm>
          <a:off x="228600" y="2863850"/>
          <a:ext cx="2438400" cy="2105025"/>
        </p:xfrm>
        <a:graphic>
          <a:graphicData uri="http://schemas.openxmlformats.org/presentationml/2006/ole">
            <mc:AlternateContent xmlns:mc="http://schemas.openxmlformats.org/markup-compatibility/2006">
              <mc:Choice xmlns:v="urn:schemas-microsoft-com:vml" Requires="v">
                <p:oleObj spid="_x0000_s176129" name="Точечный рисунок" r:id="rId5" imgW="3048426" imgH="2866667" progId="Paint.Picture">
                  <p:embed/>
                </p:oleObj>
              </mc:Choice>
              <mc:Fallback>
                <p:oleObj name="Точечный рисунок" r:id="rId5" imgW="3048426" imgH="2866667" progId="Paint.Picture">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t="7535" r="3543" b="3767"/>
                      <a:stretch>
                        <a:fillRect/>
                      </a:stretch>
                    </p:blipFill>
                    <p:spPr bwMode="auto">
                      <a:xfrm>
                        <a:off x="228600" y="2863850"/>
                        <a:ext cx="2438400" cy="2105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0057" name="Text Box 9"/>
          <p:cNvSpPr txBox="1">
            <a:spLocks noChangeArrowheads="1"/>
          </p:cNvSpPr>
          <p:nvPr/>
        </p:nvSpPr>
        <p:spPr bwMode="auto">
          <a:xfrm>
            <a:off x="5181600" y="3657600"/>
            <a:ext cx="3657600"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150938" algn="l"/>
              </a:tabLst>
              <a:defRPr sz="2400">
                <a:solidFill>
                  <a:schemeClr val="tx1"/>
                </a:solidFill>
                <a:latin typeface="Times New Roman" pitchFamily="18" charset="0"/>
              </a:defRPr>
            </a:lvl1pPr>
            <a:lvl2pPr>
              <a:tabLst>
                <a:tab pos="1150938" algn="l"/>
              </a:tabLst>
              <a:defRPr sz="2400">
                <a:solidFill>
                  <a:schemeClr val="tx1"/>
                </a:solidFill>
                <a:latin typeface="Times New Roman" pitchFamily="18" charset="0"/>
              </a:defRPr>
            </a:lvl2pPr>
            <a:lvl3pPr>
              <a:tabLst>
                <a:tab pos="1150938" algn="l"/>
              </a:tabLst>
              <a:defRPr sz="2400">
                <a:solidFill>
                  <a:schemeClr val="tx1"/>
                </a:solidFill>
                <a:latin typeface="Times New Roman" pitchFamily="18" charset="0"/>
              </a:defRPr>
            </a:lvl3pPr>
            <a:lvl4pPr>
              <a:tabLst>
                <a:tab pos="1150938" algn="l"/>
              </a:tabLst>
              <a:defRPr sz="2400">
                <a:solidFill>
                  <a:schemeClr val="tx1"/>
                </a:solidFill>
                <a:latin typeface="Times New Roman" pitchFamily="18" charset="0"/>
              </a:defRPr>
            </a:lvl4pPr>
            <a:lvl5pPr>
              <a:tabLst>
                <a:tab pos="1150938" algn="l"/>
              </a:tabLst>
              <a:defRPr sz="2400">
                <a:solidFill>
                  <a:schemeClr val="tx1"/>
                </a:solidFill>
                <a:latin typeface="Times New Roman" pitchFamily="18" charset="0"/>
              </a:defRPr>
            </a:lvl5pPr>
            <a:lvl6pPr fontAlgn="base">
              <a:spcBef>
                <a:spcPct val="0"/>
              </a:spcBef>
              <a:spcAft>
                <a:spcPct val="0"/>
              </a:spcAft>
              <a:tabLst>
                <a:tab pos="1150938" algn="l"/>
              </a:tabLst>
              <a:defRPr sz="2400">
                <a:solidFill>
                  <a:schemeClr val="tx1"/>
                </a:solidFill>
                <a:latin typeface="Times New Roman" pitchFamily="18" charset="0"/>
              </a:defRPr>
            </a:lvl6pPr>
            <a:lvl7pPr fontAlgn="base">
              <a:spcBef>
                <a:spcPct val="0"/>
              </a:spcBef>
              <a:spcAft>
                <a:spcPct val="0"/>
              </a:spcAft>
              <a:tabLst>
                <a:tab pos="1150938" algn="l"/>
              </a:tabLst>
              <a:defRPr sz="2400">
                <a:solidFill>
                  <a:schemeClr val="tx1"/>
                </a:solidFill>
                <a:latin typeface="Times New Roman" pitchFamily="18" charset="0"/>
              </a:defRPr>
            </a:lvl7pPr>
            <a:lvl8pPr fontAlgn="base">
              <a:spcBef>
                <a:spcPct val="0"/>
              </a:spcBef>
              <a:spcAft>
                <a:spcPct val="0"/>
              </a:spcAft>
              <a:tabLst>
                <a:tab pos="1150938" algn="l"/>
              </a:tabLst>
              <a:defRPr sz="2400">
                <a:solidFill>
                  <a:schemeClr val="tx1"/>
                </a:solidFill>
                <a:latin typeface="Times New Roman" pitchFamily="18" charset="0"/>
              </a:defRPr>
            </a:lvl8pPr>
            <a:lvl9pPr fontAlgn="base">
              <a:spcBef>
                <a:spcPct val="0"/>
              </a:spcBef>
              <a:spcAft>
                <a:spcPct val="0"/>
              </a:spcAft>
              <a:tabLst>
                <a:tab pos="1150938" algn="l"/>
              </a:tabLst>
              <a:defRPr sz="2400">
                <a:solidFill>
                  <a:schemeClr val="tx1"/>
                </a:solidFill>
                <a:latin typeface="Times New Roman" pitchFamily="18" charset="0"/>
              </a:defRPr>
            </a:lvl9pPr>
          </a:lstStyle>
          <a:p>
            <a:r>
              <a:rPr lang="ru-RU" sz="1800" b="1">
                <a:cs typeface="Times New Roman" pitchFamily="18" charset="0"/>
              </a:rPr>
              <a:t>1 – </a:t>
            </a:r>
            <a:r>
              <a:rPr lang="en-US" sz="1800" b="1">
                <a:cs typeface="Times New Roman" pitchFamily="18" charset="0"/>
              </a:rPr>
              <a:t>inlet of coolant</a:t>
            </a:r>
            <a:endParaRPr lang="ru-RU" sz="1800" b="1"/>
          </a:p>
          <a:p>
            <a:r>
              <a:rPr lang="ru-RU" sz="1800" b="1">
                <a:cs typeface="Times New Roman" pitchFamily="18" charset="0"/>
              </a:rPr>
              <a:t>2 – </a:t>
            </a:r>
            <a:r>
              <a:rPr lang="en-US" sz="1800" b="1">
                <a:cs typeface="Times New Roman" pitchFamily="18" charset="0"/>
              </a:rPr>
              <a:t>thermocouples</a:t>
            </a:r>
            <a:endParaRPr lang="ru-RU" sz="1800" b="1"/>
          </a:p>
          <a:p>
            <a:r>
              <a:rPr lang="ru-RU" sz="1800" b="1">
                <a:cs typeface="Times New Roman" pitchFamily="18" charset="0"/>
              </a:rPr>
              <a:t>3 – </a:t>
            </a:r>
            <a:r>
              <a:rPr lang="en-US" sz="1800" b="1">
                <a:cs typeface="Times New Roman" pitchFamily="18" charset="0"/>
              </a:rPr>
              <a:t>current leader to simulators</a:t>
            </a:r>
            <a:endParaRPr lang="ru-RU" sz="1800" b="1"/>
          </a:p>
          <a:p>
            <a:r>
              <a:rPr lang="ru-RU" sz="1800" b="1">
                <a:cs typeface="Times New Roman" pitchFamily="18" charset="0"/>
              </a:rPr>
              <a:t>4 – </a:t>
            </a:r>
            <a:r>
              <a:rPr lang="en-US" sz="1800" b="1">
                <a:cs typeface="Times New Roman" pitchFamily="18" charset="0"/>
              </a:rPr>
              <a:t>fuel elements</a:t>
            </a:r>
            <a:endParaRPr lang="ru-RU" sz="1800" b="1"/>
          </a:p>
          <a:p>
            <a:r>
              <a:rPr lang="ru-RU" sz="1800" b="1">
                <a:cs typeface="Times New Roman" pitchFamily="18" charset="0"/>
              </a:rPr>
              <a:t>5 – </a:t>
            </a:r>
            <a:r>
              <a:rPr lang="en-US" sz="1800" b="1">
                <a:cs typeface="Times New Roman" pitchFamily="18" charset="0"/>
              </a:rPr>
              <a:t>frame</a:t>
            </a:r>
            <a:r>
              <a:rPr lang="ru-RU" sz="1800" b="1">
                <a:solidFill>
                  <a:srgbClr val="000000"/>
                </a:solidFill>
                <a:cs typeface="Times New Roman" pitchFamily="18" charset="0"/>
              </a:rPr>
              <a:t> of model</a:t>
            </a:r>
            <a:endParaRPr lang="ru-RU" sz="1800" b="1">
              <a:cs typeface="Times New Roman" pitchFamily="18" charset="0"/>
            </a:endParaRPr>
          </a:p>
          <a:p>
            <a:r>
              <a:rPr lang="ru-RU" sz="1800" b="1">
                <a:cs typeface="Times New Roman" pitchFamily="18" charset="0"/>
              </a:rPr>
              <a:t>6 – </a:t>
            </a:r>
            <a:r>
              <a:rPr lang="en-US" sz="1800" b="1">
                <a:cs typeface="Times New Roman" pitchFamily="18" charset="0"/>
              </a:rPr>
              <a:t>non-heating pins</a:t>
            </a:r>
            <a:endParaRPr lang="ru-RU" sz="1800" b="1"/>
          </a:p>
          <a:p>
            <a:r>
              <a:rPr lang="ru-RU" sz="1800" b="1">
                <a:cs typeface="Times New Roman" pitchFamily="18" charset="0"/>
              </a:rPr>
              <a:t>7 – </a:t>
            </a:r>
            <a:r>
              <a:rPr lang="en-US" sz="1800" b="1">
                <a:cs typeface="Times New Roman" pitchFamily="18" charset="0"/>
              </a:rPr>
              <a:t>camber for</a:t>
            </a:r>
            <a:r>
              <a:rPr lang="ru-RU" sz="1800" b="1">
                <a:solidFill>
                  <a:srgbClr val="000000"/>
                </a:solidFill>
                <a:cs typeface="Times New Roman" pitchFamily="18" charset="0"/>
              </a:rPr>
              <a:t> takeoff of pressure</a:t>
            </a:r>
            <a:endParaRPr lang="ru-RU" sz="1800" b="1">
              <a:cs typeface="Times New Roman" pitchFamily="18" charset="0"/>
            </a:endParaRPr>
          </a:p>
          <a:p>
            <a:r>
              <a:rPr lang="ru-RU" sz="1800" b="1">
                <a:cs typeface="Times New Roman" pitchFamily="18" charset="0"/>
              </a:rPr>
              <a:t>8 – </a:t>
            </a:r>
            <a:r>
              <a:rPr lang="en-US" sz="1800" b="1">
                <a:solidFill>
                  <a:srgbClr val="000000"/>
                </a:solidFill>
              </a:rPr>
              <a:t>unit</a:t>
            </a:r>
            <a:r>
              <a:rPr lang="ru-RU" sz="1800" b="1">
                <a:solidFill>
                  <a:srgbClr val="000000"/>
                </a:solidFill>
              </a:rPr>
              <a:t> </a:t>
            </a:r>
            <a:r>
              <a:rPr lang="en-US" sz="1800" b="1">
                <a:solidFill>
                  <a:srgbClr val="000000"/>
                </a:solidFill>
              </a:rPr>
              <a:t>for</a:t>
            </a:r>
            <a:r>
              <a:rPr lang="ru-RU" sz="1800" b="1">
                <a:solidFill>
                  <a:srgbClr val="000000"/>
                </a:solidFill>
              </a:rPr>
              <a:t> connection of model</a:t>
            </a:r>
            <a:endParaRPr lang="ru-RU" sz="1800" b="1"/>
          </a:p>
          <a:p>
            <a:r>
              <a:rPr lang="ru-RU" sz="1800" b="1">
                <a:cs typeface="Times New Roman" pitchFamily="18" charset="0"/>
              </a:rPr>
              <a:t>9 – </a:t>
            </a:r>
            <a:r>
              <a:rPr lang="en-US" sz="1800" b="1">
                <a:cs typeface="Times New Roman" pitchFamily="18" charset="0"/>
              </a:rPr>
              <a:t>common current leader</a:t>
            </a:r>
            <a:endParaRPr lang="ru-RU" sz="1800" b="1">
              <a:cs typeface="Times New Roman" pitchFamily="18" charset="0"/>
            </a:endParaRPr>
          </a:p>
        </p:txBody>
      </p:sp>
      <p:sp>
        <p:nvSpPr>
          <p:cNvPr id="130058" name="Text Box 10"/>
          <p:cNvSpPr txBox="1">
            <a:spLocks noChangeArrowheads="1"/>
          </p:cNvSpPr>
          <p:nvPr/>
        </p:nvSpPr>
        <p:spPr bwMode="auto">
          <a:xfrm>
            <a:off x="0" y="990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rgbClr val="CC0000"/>
                </a:solidFill>
              </a:rPr>
              <a:t>FUEL-PIN ASSEMBLY MODEL</a:t>
            </a:r>
            <a:endParaRPr lang="ru-RU" b="1">
              <a:solidFill>
                <a:srgbClr val="CC0000"/>
              </a:solidFill>
            </a:endParaRPr>
          </a:p>
        </p:txBody>
      </p:sp>
      <p:pic>
        <p:nvPicPr>
          <p:cNvPr id="130059" name="Picture 11" descr="ТВС"/>
          <p:cNvPicPr>
            <a:picLocks noChangeAspect="1" noChangeArrowheads="1"/>
          </p:cNvPicPr>
          <p:nvPr/>
        </p:nvPicPr>
        <p:blipFill>
          <a:blip r:embed="rId7" cstate="print">
            <a:extLst>
              <a:ext uri="{28A0092B-C50C-407E-A947-70E740481C1C}">
                <a14:useLocalDpi xmlns:a14="http://schemas.microsoft.com/office/drawing/2010/main" val="0"/>
              </a:ext>
            </a:extLst>
          </a:blip>
          <a:srcRect l="3242" t="1256" r="3242" b="1256"/>
          <a:stretch>
            <a:fillRect/>
          </a:stretch>
        </p:blipFill>
        <p:spPr bwMode="auto">
          <a:xfrm>
            <a:off x="2971800" y="1517650"/>
            <a:ext cx="1925638" cy="5181600"/>
          </a:xfrm>
          <a:prstGeom prst="rect">
            <a:avLst/>
          </a:prstGeom>
          <a:noFill/>
          <a:extLst>
            <a:ext uri="{909E8E84-426E-40DD-AFC4-6F175D3DCCD1}">
              <a14:hiddenFill xmlns:a14="http://schemas.microsoft.com/office/drawing/2010/main">
                <a:solidFill>
                  <a:srgbClr val="FFFFFF"/>
                </a:solidFill>
              </a14:hiddenFill>
            </a:ext>
          </a:extLst>
        </p:spPr>
      </p:pic>
      <p:sp>
        <p:nvSpPr>
          <p:cNvPr id="176128" name="Text Box 1024"/>
          <p:cNvSpPr txBox="1">
            <a:spLocks noChangeArrowheads="1"/>
          </p:cNvSpPr>
          <p:nvPr/>
        </p:nvSpPr>
        <p:spPr bwMode="auto">
          <a:xfrm>
            <a:off x="1547813" y="115888"/>
            <a:ext cx="73453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i="1">
                <a:solidFill>
                  <a:schemeClr val="accent2"/>
                </a:solidFill>
                <a:ea typeface="굴림" charset="-127"/>
                <a:cs typeface="Times New Roman" pitchFamily="18" charset="0"/>
              </a:rPr>
              <a:t>State Scientific Center of the Russian Federation –</a:t>
            </a:r>
          </a:p>
          <a:p>
            <a:pPr algn="ctr"/>
            <a:r>
              <a:rPr lang="en-US" altLang="ko-KR" sz="1800" b="1" i="1">
                <a:solidFill>
                  <a:schemeClr val="accent2"/>
                </a:solidFill>
                <a:ea typeface="굴림" charset="-127"/>
                <a:cs typeface="Times New Roman" pitchFamily="18" charset="0"/>
              </a:rPr>
              <a:t>Institute for Physics and Power Engineering named after A. I. Leypunsky</a:t>
            </a:r>
            <a:endParaRPr lang="ru-RU" sz="1800" b="1" i="1">
              <a:solidFill>
                <a:schemeClr val="accent2"/>
              </a:solidFill>
              <a:ea typeface="굴림" charset="-127"/>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5714" name="Object 2"/>
          <p:cNvGraphicFramePr>
            <a:graphicFrameLocks noChangeAspect="1"/>
          </p:cNvGraphicFramePr>
          <p:nvPr/>
        </p:nvGraphicFramePr>
        <p:xfrm>
          <a:off x="2590800" y="1524000"/>
          <a:ext cx="3509963" cy="5105400"/>
        </p:xfrm>
        <a:graphic>
          <a:graphicData uri="http://schemas.openxmlformats.org/presentationml/2006/ole">
            <mc:AlternateContent xmlns:mc="http://schemas.openxmlformats.org/markup-compatibility/2006">
              <mc:Choice xmlns:v="urn:schemas-microsoft-com:vml" Requires="v">
                <p:oleObj spid="_x0000_s177153" name="Точечный рисунок" r:id="rId4" imgW="8895238" imgH="8809524" progId="Paint.Picture">
                  <p:embed/>
                </p:oleObj>
              </mc:Choice>
              <mc:Fallback>
                <p:oleObj name="Точечный рисунок" r:id="rId4" imgW="8895238" imgH="8809524"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r="34401" b="3677"/>
                      <a:stretch>
                        <a:fillRect/>
                      </a:stretch>
                    </p:blipFill>
                    <p:spPr bwMode="auto">
                      <a:xfrm>
                        <a:off x="2590800" y="1524000"/>
                        <a:ext cx="3509963"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5716" name="Line 4"/>
          <p:cNvSpPr>
            <a:spLocks noChangeShapeType="1"/>
          </p:cNvSpPr>
          <p:nvPr/>
        </p:nvSpPr>
        <p:spPr bwMode="auto">
          <a:xfrm>
            <a:off x="0" y="990600"/>
            <a:ext cx="91440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pic>
        <p:nvPicPr>
          <p:cNvPr id="11571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 y="228600"/>
            <a:ext cx="1081088"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9" name="Text Box 7"/>
          <p:cNvSpPr txBox="1">
            <a:spLocks noChangeArrowheads="1"/>
          </p:cNvSpPr>
          <p:nvPr/>
        </p:nvSpPr>
        <p:spPr bwMode="auto">
          <a:xfrm>
            <a:off x="0" y="1066800"/>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a:solidFill>
                  <a:srgbClr val="CC0000"/>
                </a:solidFill>
              </a:rPr>
              <a:t>SCHEMATIC REPRESENTATION OF EXPERIMENTAL MODEL</a:t>
            </a:r>
            <a:endParaRPr lang="ru-RU" sz="1800" b="1">
              <a:solidFill>
                <a:srgbClr val="CC0000"/>
              </a:solidFill>
            </a:endParaRPr>
          </a:p>
        </p:txBody>
      </p:sp>
      <p:sp>
        <p:nvSpPr>
          <p:cNvPr id="177152" name="Text Box 0"/>
          <p:cNvSpPr txBox="1">
            <a:spLocks noChangeArrowheads="1"/>
          </p:cNvSpPr>
          <p:nvPr/>
        </p:nvSpPr>
        <p:spPr bwMode="auto">
          <a:xfrm>
            <a:off x="1547813" y="115888"/>
            <a:ext cx="73453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i="1">
                <a:solidFill>
                  <a:schemeClr val="accent2"/>
                </a:solidFill>
                <a:ea typeface="굴림" charset="-127"/>
                <a:cs typeface="Times New Roman" pitchFamily="18" charset="0"/>
              </a:rPr>
              <a:t>State Scientific Center of the Russian Federation –</a:t>
            </a:r>
          </a:p>
          <a:p>
            <a:pPr algn="ctr"/>
            <a:r>
              <a:rPr lang="en-US" altLang="ko-KR" sz="1800" b="1" i="1">
                <a:solidFill>
                  <a:schemeClr val="accent2"/>
                </a:solidFill>
                <a:ea typeface="굴림" charset="-127"/>
                <a:cs typeface="Times New Roman" pitchFamily="18" charset="0"/>
              </a:rPr>
              <a:t>Institute for Physics and Power Engineering named after A. I. Leypunsky</a:t>
            </a:r>
            <a:endParaRPr lang="ru-RU" sz="1800" b="1" i="1">
              <a:solidFill>
                <a:schemeClr val="accent2"/>
              </a:solidFill>
              <a:ea typeface="굴림" charset="-127"/>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Line 4"/>
          <p:cNvSpPr>
            <a:spLocks noChangeShapeType="1"/>
          </p:cNvSpPr>
          <p:nvPr/>
        </p:nvSpPr>
        <p:spPr bwMode="auto">
          <a:xfrm>
            <a:off x="0" y="990600"/>
            <a:ext cx="91440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pic>
        <p:nvPicPr>
          <p:cNvPr id="11776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8600"/>
            <a:ext cx="1081088"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6" name="Text Box 6"/>
          <p:cNvSpPr txBox="1">
            <a:spLocks noChangeArrowheads="1"/>
          </p:cNvSpPr>
          <p:nvPr/>
        </p:nvSpPr>
        <p:spPr bwMode="auto">
          <a:xfrm>
            <a:off x="5029200" y="4114800"/>
            <a:ext cx="38862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000" b="1">
                <a:cs typeface="Times New Roman" pitchFamily="18" charset="0"/>
              </a:rPr>
              <a:t>Heat flux, wall temperature, coolant temperature on an outlet from a zone of energy release, coolant flow rate in the experiment with the spacer                    d=20 mm</a:t>
            </a:r>
            <a:endParaRPr lang="ru-RU" sz="2000" b="1"/>
          </a:p>
        </p:txBody>
      </p:sp>
      <p:sp>
        <p:nvSpPr>
          <p:cNvPr id="117769" name="Rectangle 9"/>
          <p:cNvSpPr>
            <a:spLocks noChangeArrowheads="1"/>
          </p:cNvSpPr>
          <p:nvPr/>
        </p:nvSpPr>
        <p:spPr bwMode="auto">
          <a:xfrm>
            <a:off x="1776413" y="381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pic>
        <p:nvPicPr>
          <p:cNvPr id="11776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600200"/>
            <a:ext cx="4613275" cy="5029200"/>
          </a:xfrm>
          <a:prstGeom prst="rect">
            <a:avLst/>
          </a:prstGeom>
          <a:noFill/>
          <a:extLst>
            <a:ext uri="{909E8E84-426E-40DD-AFC4-6F175D3DCCD1}">
              <a14:hiddenFill xmlns:a14="http://schemas.microsoft.com/office/drawing/2010/main">
                <a:solidFill>
                  <a:srgbClr val="FFFFFF"/>
                </a:solidFill>
              </a14:hiddenFill>
            </a:ext>
          </a:extLst>
        </p:spPr>
      </p:pic>
      <p:sp>
        <p:nvSpPr>
          <p:cNvPr id="117770" name="Text Box 10"/>
          <p:cNvSpPr txBox="1">
            <a:spLocks noChangeArrowheads="1"/>
          </p:cNvSpPr>
          <p:nvPr/>
        </p:nvSpPr>
        <p:spPr bwMode="auto">
          <a:xfrm>
            <a:off x="0" y="1066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sz="2800" b="1">
                <a:solidFill>
                  <a:srgbClr val="CC0000"/>
                </a:solidFill>
                <a:cs typeface="Times New Roman" pitchFamily="18" charset="0"/>
              </a:rPr>
              <a:t>EXPERIMENT</a:t>
            </a:r>
            <a:r>
              <a:rPr lang="en-US" sz="2800" b="1">
                <a:solidFill>
                  <a:srgbClr val="CC0000"/>
                </a:solidFill>
                <a:cs typeface="Times New Roman" pitchFamily="18" charset="0"/>
              </a:rPr>
              <a:t>AL </a:t>
            </a:r>
            <a:r>
              <a:rPr lang="ru-RU" sz="2800" b="1">
                <a:solidFill>
                  <a:srgbClr val="CC0000"/>
                </a:solidFill>
                <a:cs typeface="Times New Roman" pitchFamily="18" charset="0"/>
              </a:rPr>
              <a:t>RESULTS</a:t>
            </a:r>
            <a:r>
              <a:rPr lang="en-US" sz="2800" b="1">
                <a:solidFill>
                  <a:srgbClr val="CC0000"/>
                </a:solidFill>
                <a:cs typeface="Times New Roman" pitchFamily="18" charset="0"/>
              </a:rPr>
              <a:t> </a:t>
            </a:r>
            <a:endParaRPr lang="ru-RU" sz="2800" b="1">
              <a:solidFill>
                <a:srgbClr val="CC0000"/>
              </a:solidFill>
              <a:cs typeface="Times New Roman" pitchFamily="18" charset="0"/>
            </a:endParaRPr>
          </a:p>
        </p:txBody>
      </p:sp>
      <p:sp>
        <p:nvSpPr>
          <p:cNvPr id="178176" name="Text Box 0"/>
          <p:cNvSpPr txBox="1">
            <a:spLocks noChangeArrowheads="1"/>
          </p:cNvSpPr>
          <p:nvPr/>
        </p:nvSpPr>
        <p:spPr bwMode="auto">
          <a:xfrm>
            <a:off x="1547813" y="115888"/>
            <a:ext cx="73453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i="1">
                <a:solidFill>
                  <a:schemeClr val="accent2"/>
                </a:solidFill>
                <a:ea typeface="굴림" charset="-127"/>
                <a:cs typeface="Times New Roman" pitchFamily="18" charset="0"/>
              </a:rPr>
              <a:t>State Scientific Center of the Russian Federation –</a:t>
            </a:r>
          </a:p>
          <a:p>
            <a:pPr algn="ctr"/>
            <a:r>
              <a:rPr lang="en-US" altLang="ko-KR" sz="1800" b="1" i="1">
                <a:solidFill>
                  <a:schemeClr val="accent2"/>
                </a:solidFill>
                <a:ea typeface="굴림" charset="-127"/>
                <a:cs typeface="Times New Roman" pitchFamily="18" charset="0"/>
              </a:rPr>
              <a:t>Institute for Physics and Power Engineering named after A. I. Leypunsky</a:t>
            </a:r>
            <a:endParaRPr lang="ru-RU" sz="1800" b="1" i="1">
              <a:solidFill>
                <a:schemeClr val="accent2"/>
              </a:solidFill>
              <a:ea typeface="굴림" charset="-127"/>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Line 4"/>
          <p:cNvSpPr>
            <a:spLocks noChangeShapeType="1"/>
          </p:cNvSpPr>
          <p:nvPr/>
        </p:nvSpPr>
        <p:spPr bwMode="auto">
          <a:xfrm>
            <a:off x="0" y="990600"/>
            <a:ext cx="91440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pic>
        <p:nvPicPr>
          <p:cNvPr id="11878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8600"/>
            <a:ext cx="1081088"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93" name="Rectangle 9"/>
          <p:cNvSpPr>
            <a:spLocks noChangeArrowheads="1"/>
          </p:cNvSpPr>
          <p:nvPr/>
        </p:nvSpPr>
        <p:spPr bwMode="auto">
          <a:xfrm>
            <a:off x="1776413" y="1062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pic>
        <p:nvPicPr>
          <p:cNvPr id="11879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700213"/>
            <a:ext cx="5743575" cy="4862512"/>
          </a:xfrm>
          <a:prstGeom prst="rect">
            <a:avLst/>
          </a:prstGeom>
          <a:noFill/>
          <a:extLst>
            <a:ext uri="{909E8E84-426E-40DD-AFC4-6F175D3DCCD1}">
              <a14:hiddenFill xmlns:a14="http://schemas.microsoft.com/office/drawing/2010/main">
                <a:solidFill>
                  <a:srgbClr val="FFFFFF"/>
                </a:solidFill>
              </a14:hiddenFill>
            </a:ext>
          </a:extLst>
        </p:spPr>
      </p:pic>
      <p:sp>
        <p:nvSpPr>
          <p:cNvPr id="118794" name="Text Box 10"/>
          <p:cNvSpPr txBox="1">
            <a:spLocks noChangeArrowheads="1"/>
          </p:cNvSpPr>
          <p:nvPr/>
        </p:nvSpPr>
        <p:spPr bwMode="auto">
          <a:xfrm>
            <a:off x="0" y="1143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b="1">
                <a:solidFill>
                  <a:srgbClr val="CC0000"/>
                </a:solidFill>
              </a:rPr>
              <a:t>CHANGE OF THE </a:t>
            </a:r>
            <a:r>
              <a:rPr lang="en-US" b="1">
                <a:solidFill>
                  <a:srgbClr val="CC0000"/>
                </a:solidFill>
              </a:rPr>
              <a:t>COOLANT FLOW RATE</a:t>
            </a:r>
            <a:endParaRPr lang="ru-RU" b="1">
              <a:solidFill>
                <a:srgbClr val="CC0000"/>
              </a:solidFill>
            </a:endParaRPr>
          </a:p>
        </p:txBody>
      </p:sp>
      <p:sp>
        <p:nvSpPr>
          <p:cNvPr id="179200" name="Text Box 0"/>
          <p:cNvSpPr txBox="1">
            <a:spLocks noChangeArrowheads="1"/>
          </p:cNvSpPr>
          <p:nvPr/>
        </p:nvSpPr>
        <p:spPr bwMode="auto">
          <a:xfrm>
            <a:off x="1547813" y="115888"/>
            <a:ext cx="73453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i="1">
                <a:solidFill>
                  <a:schemeClr val="accent2"/>
                </a:solidFill>
                <a:ea typeface="굴림" charset="-127"/>
                <a:cs typeface="Times New Roman" pitchFamily="18" charset="0"/>
              </a:rPr>
              <a:t>State Scientific Center of the Russian Federation –</a:t>
            </a:r>
          </a:p>
          <a:p>
            <a:pPr algn="ctr"/>
            <a:r>
              <a:rPr lang="en-US" altLang="ko-KR" sz="1800" b="1" i="1">
                <a:solidFill>
                  <a:schemeClr val="accent2"/>
                </a:solidFill>
                <a:ea typeface="굴림" charset="-127"/>
                <a:cs typeface="Times New Roman" pitchFamily="18" charset="0"/>
              </a:rPr>
              <a:t>Institute for Physics and Power Engineering named after A. I. Leypunsky</a:t>
            </a:r>
            <a:endParaRPr lang="ru-RU" sz="1800" b="1" i="1">
              <a:solidFill>
                <a:schemeClr val="accent2"/>
              </a:solidFill>
              <a:ea typeface="굴림" charset="-127"/>
              <a:cs typeface="Times New Roman" pitchFamily="18" charset="0"/>
            </a:endParaRPr>
          </a:p>
        </p:txBody>
      </p:sp>
    </p:spTree>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Оформление по умолчанию">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Оформление по умолчанию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Designs\Фабрика.pot</Template>
  <TotalTime>3000</TotalTime>
  <Words>2861</Words>
  <Application>Microsoft Office PowerPoint</Application>
  <PresentationFormat>Bildschirmpräsentation (4:3)</PresentationFormat>
  <Paragraphs>363</Paragraphs>
  <Slides>33</Slides>
  <Notes>33</Notes>
  <HiddenSlides>0</HiddenSlides>
  <MMClips>0</MMClips>
  <ScaleCrop>false</ScaleCrop>
  <HeadingPairs>
    <vt:vector size="8" baseType="variant">
      <vt:variant>
        <vt:lpstr>Verwendete Schriftarten</vt:lpstr>
      </vt:variant>
      <vt:variant>
        <vt:i4>10</vt:i4>
      </vt:variant>
      <vt:variant>
        <vt:lpstr>Design</vt:lpstr>
      </vt:variant>
      <vt:variant>
        <vt:i4>1</vt:i4>
      </vt:variant>
      <vt:variant>
        <vt:lpstr>Eingebettete OLE-Server</vt:lpstr>
      </vt:variant>
      <vt:variant>
        <vt:i4>3</vt:i4>
      </vt:variant>
      <vt:variant>
        <vt:lpstr>Folientitel</vt:lpstr>
      </vt:variant>
      <vt:variant>
        <vt:i4>33</vt:i4>
      </vt:variant>
    </vt:vector>
  </HeadingPairs>
  <TitlesOfParts>
    <vt:vector size="47" baseType="lpstr">
      <vt:lpstr>Times New Roman</vt:lpstr>
      <vt:lpstr>굴림</vt:lpstr>
      <vt:lpstr>Wingdings</vt:lpstr>
      <vt:lpstr>Wingdings 3</vt:lpstr>
      <vt:lpstr>Wingdings 2</vt:lpstr>
      <vt:lpstr>Symbol</vt:lpstr>
      <vt:lpstr>MS Mincho</vt:lpstr>
      <vt:lpstr>ＭＳ Ｐゴシック</vt:lpstr>
      <vt:lpstr>Arial</vt:lpstr>
      <vt:lpstr>Lucida Console</vt:lpstr>
      <vt:lpstr>Оформление по умолчанию</vt:lpstr>
      <vt:lpstr>Точечный рисунок</vt:lpstr>
      <vt:lpstr>StanfordGraphics</vt:lpstr>
      <vt:lpstr>Microsoft Equation 3.0</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ФЭИ</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Денисова Н.А.</dc:creator>
  <cp:lastModifiedBy>Peters, Ursula</cp:lastModifiedBy>
  <cp:revision>172</cp:revision>
  <dcterms:created xsi:type="dcterms:W3CDTF">2005-07-27T10:59:10Z</dcterms:created>
  <dcterms:modified xsi:type="dcterms:W3CDTF">2012-10-11T17:49:09Z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scription0">
    <vt:lpwstr>EXPERIMENTAL STUDY OF LIQUID METAL BOILING AS SIMULATION OF ACCIDENTS IN FAST REACTOR CORE</vt:lpwstr>
  </property>
</Properties>
</file>