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01" r:id="rId2"/>
    <p:sldId id="272" r:id="rId3"/>
    <p:sldId id="337" r:id="rId4"/>
    <p:sldId id="372" r:id="rId5"/>
    <p:sldId id="341" r:id="rId6"/>
    <p:sldId id="342" r:id="rId7"/>
    <p:sldId id="392" r:id="rId8"/>
    <p:sldId id="400" r:id="rId9"/>
    <p:sldId id="395" r:id="rId10"/>
    <p:sldId id="396" r:id="rId11"/>
    <p:sldId id="390" r:id="rId12"/>
    <p:sldId id="394" r:id="rId13"/>
    <p:sldId id="393" r:id="rId14"/>
    <p:sldId id="389" r:id="rId15"/>
    <p:sldId id="378" r:id="rId16"/>
    <p:sldId id="382" r:id="rId17"/>
    <p:sldId id="387" r:id="rId18"/>
    <p:sldId id="388" r:id="rId19"/>
    <p:sldId id="399" r:id="rId20"/>
    <p:sldId id="384" r:id="rId21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EAD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5400" autoAdjust="0"/>
  </p:normalViewPr>
  <p:slideViewPr>
    <p:cSldViewPr snapToGrid="0">
      <p:cViewPr>
        <p:scale>
          <a:sx n="92" d="100"/>
          <a:sy n="92" d="100"/>
        </p:scale>
        <p:origin x="-1090" y="-29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836" y="-96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fld id="{134E34FD-374A-423E-8C87-617F4BA2FAA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08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283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9938"/>
            <a:ext cx="4833937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5988"/>
            <a:ext cx="5003800" cy="4397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50C4C986-A938-43D5-BABD-3A04660D48ED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4177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8FA8389F-9D41-4848-A17F-0B708E26DBE6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3099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0B4125D6-D59B-478B-975B-856189600290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6103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1E49A454-468C-4D4A-A946-8B4E10E3EA37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7511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D42751CF-73E8-4041-A0C7-49A2DB33D4E0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3516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F36FF924-1DF5-4DFE-9FA3-AB8DDD8B4BF9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4790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EBB1708E-945D-4AB3-B1DB-EAD4BDC3703A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2691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7FF49824-8203-46BD-AE52-97EA6A76370C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5809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59969767-90EE-414F-95BD-5EBB7795AEBF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7753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B5267AAD-4228-49C5-816B-33549A6A571D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1626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B4C05DD2-CFCE-4634-A5DB-47CE36DD7D4E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55624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0246294E-083F-4E8B-A776-C57E7B474C11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60408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170BAE2D-DAF6-4482-AD9F-BAF9E7538C25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8907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86425" y="6400800"/>
            <a:ext cx="345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200">
                <a:solidFill>
                  <a:srgbClr val="000066"/>
                </a:solidFill>
              </a:defRPr>
            </a:lvl1pPr>
          </a:lstStyle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A3AC7CC0-EC3F-40EB-92C6-DC7FB4CA1954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1109663" y="165100"/>
            <a:ext cx="360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</a:t>
            </a:r>
            <a:endParaRPr lang="en-GB" sz="1800"/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4860925" y="193675"/>
            <a:ext cx="291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GB" sz="1800"/>
              <a:t> </a:t>
            </a:r>
            <a:r>
              <a:rPr lang="en-US" sz="1800"/>
              <a:t>ISTC</a:t>
            </a:r>
            <a:r>
              <a:rPr lang="en-GB" sz="1800"/>
              <a:t> </a:t>
            </a:r>
            <a:r>
              <a:rPr lang="en-US" sz="1800"/>
              <a:t>METCOR-P</a:t>
            </a:r>
            <a:r>
              <a:rPr lang="en-GB" sz="1800"/>
              <a:t> Project</a:t>
            </a:r>
            <a:endParaRPr lang="en-US" sz="1800"/>
          </a:p>
          <a:p>
            <a:r>
              <a:rPr lang="en-US" sz="1800"/>
              <a:t>#3592</a:t>
            </a:r>
            <a:endParaRPr lang="en-GB" sz="1800"/>
          </a:p>
        </p:txBody>
      </p:sp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9653" name="Object 5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7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542925" y="4364038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Presented by S. Bechta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/>
              <a:t>2</a:t>
            </a:r>
            <a:r>
              <a:rPr lang="en-US" sz="2400" b="0" baseline="30000"/>
              <a:t>nd</a:t>
            </a:r>
            <a:r>
              <a:rPr lang="en-US" sz="2400" b="0"/>
              <a:t> METCOR-P meeting</a:t>
            </a:r>
          </a:p>
          <a:p>
            <a:pPr marL="342900" indent="-342900"/>
            <a:r>
              <a:rPr lang="en-US" sz="2400" b="0">
                <a:solidFill>
                  <a:srgbClr val="000000"/>
                </a:solidFill>
              </a:rPr>
              <a:t>July 9, 2008, St. Petersburg</a:t>
            </a:r>
            <a:endParaRPr lang="en-GB" sz="24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400"/>
          </a:p>
          <a:p>
            <a:pPr marL="342900" indent="-342900"/>
            <a:endParaRPr lang="en-GB" sz="2400"/>
          </a:p>
        </p:txBody>
      </p:sp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3965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>
                <a:effectLst/>
              </a:rPr>
              <a:t>Steam Oxidation Effect on Zone of Interaction of C-32 Corium with Vessel Steel: MCP-3 Test</a:t>
            </a:r>
            <a:r>
              <a:rPr lang="ru-RU" sz="3200"/>
              <a:t> </a:t>
            </a:r>
            <a:endParaRPr lang="en-GB" sz="32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F6AA327F-AC97-4B87-BA3A-C9828323D56E}" type="slidenum">
              <a:rPr lang="en-GB">
                <a:solidFill>
                  <a:srgbClr val="990033"/>
                </a:solidFill>
              </a:rPr>
              <a:pPr/>
              <a:t>10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Results (2)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5370513" y="1239838"/>
            <a:ext cx="285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pitchFamily="34" charset="0"/>
              </a:rPr>
              <a:t>Fragment: Oxidation period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1539875" y="1203325"/>
            <a:ext cx="2263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pitchFamily="34" charset="0"/>
              </a:rPr>
              <a:t>During all experiment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531462" name="Text Box 6"/>
          <p:cNvSpPr txBox="1">
            <a:spLocks noChangeArrowheads="1"/>
          </p:cNvSpPr>
          <p:nvPr/>
        </p:nvSpPr>
        <p:spPr bwMode="auto">
          <a:xfrm>
            <a:off x="1579563" y="625475"/>
            <a:ext cx="6008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Power into Cold Crucible and Upper Calorimeter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531487" name="Group 31"/>
          <p:cNvGrpSpPr>
            <a:grpSpLocks/>
          </p:cNvGrpSpPr>
          <p:nvPr/>
        </p:nvGrpSpPr>
        <p:grpSpPr bwMode="auto">
          <a:xfrm>
            <a:off x="560388" y="1690688"/>
            <a:ext cx="8207375" cy="4113212"/>
            <a:chOff x="132" y="704"/>
            <a:chExt cx="5170" cy="2591"/>
          </a:xfrm>
        </p:grpSpPr>
        <p:pic>
          <p:nvPicPr>
            <p:cNvPr id="531488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980"/>
              <a:ext cx="2570" cy="2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1489" name="Line 33"/>
            <p:cNvSpPr>
              <a:spLocks noChangeShapeType="1"/>
            </p:cNvSpPr>
            <p:nvPr/>
          </p:nvSpPr>
          <p:spPr bwMode="auto">
            <a:xfrm>
              <a:off x="1821" y="875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490" name="Line 34"/>
            <p:cNvSpPr>
              <a:spLocks noChangeShapeType="1"/>
            </p:cNvSpPr>
            <p:nvPr/>
          </p:nvSpPr>
          <p:spPr bwMode="auto">
            <a:xfrm>
              <a:off x="2171" y="86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491" name="Line 35"/>
            <p:cNvSpPr>
              <a:spLocks noChangeShapeType="1"/>
            </p:cNvSpPr>
            <p:nvPr/>
          </p:nvSpPr>
          <p:spPr bwMode="auto">
            <a:xfrm>
              <a:off x="2230" y="86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492" name="Line 36"/>
            <p:cNvSpPr>
              <a:spLocks noChangeShapeType="1"/>
            </p:cNvSpPr>
            <p:nvPr/>
          </p:nvSpPr>
          <p:spPr bwMode="auto">
            <a:xfrm>
              <a:off x="2000" y="86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493" name="Line 37"/>
            <p:cNvSpPr>
              <a:spLocks noChangeShapeType="1"/>
            </p:cNvSpPr>
            <p:nvPr/>
          </p:nvSpPr>
          <p:spPr bwMode="auto">
            <a:xfrm>
              <a:off x="513" y="934"/>
              <a:ext cx="131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494" name="Text Box 38"/>
            <p:cNvSpPr txBox="1">
              <a:spLocks noChangeArrowheads="1"/>
            </p:cNvSpPr>
            <p:nvPr/>
          </p:nvSpPr>
          <p:spPr bwMode="auto">
            <a:xfrm>
              <a:off x="511" y="704"/>
              <a:ext cx="22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A50021"/>
                  </a:solidFill>
                  <a:latin typeface="Arial" pitchFamily="34" charset="0"/>
                </a:rPr>
                <a:t>                A                      B C D E</a:t>
              </a:r>
              <a:endParaRPr lang="ru-RU" sz="140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531495" name="Line 39"/>
            <p:cNvSpPr>
              <a:spLocks noChangeShapeType="1"/>
            </p:cNvSpPr>
            <p:nvPr/>
          </p:nvSpPr>
          <p:spPr bwMode="auto">
            <a:xfrm flipV="1">
              <a:off x="2169" y="934"/>
              <a:ext cx="56" cy="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496" name="Line 40"/>
            <p:cNvSpPr>
              <a:spLocks noChangeShapeType="1"/>
            </p:cNvSpPr>
            <p:nvPr/>
          </p:nvSpPr>
          <p:spPr bwMode="auto">
            <a:xfrm>
              <a:off x="2011" y="934"/>
              <a:ext cx="1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497" name="Line 41"/>
            <p:cNvSpPr>
              <a:spLocks noChangeShapeType="1"/>
            </p:cNvSpPr>
            <p:nvPr/>
          </p:nvSpPr>
          <p:spPr bwMode="auto">
            <a:xfrm>
              <a:off x="1955" y="86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498" name="Line 42"/>
            <p:cNvSpPr>
              <a:spLocks noChangeShapeType="1"/>
            </p:cNvSpPr>
            <p:nvPr/>
          </p:nvSpPr>
          <p:spPr bwMode="auto">
            <a:xfrm>
              <a:off x="1837" y="934"/>
              <a:ext cx="12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499" name="Line 43"/>
            <p:cNvSpPr>
              <a:spLocks noChangeShapeType="1"/>
            </p:cNvSpPr>
            <p:nvPr/>
          </p:nvSpPr>
          <p:spPr bwMode="auto">
            <a:xfrm>
              <a:off x="1950" y="934"/>
              <a:ext cx="60" cy="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500" name="Line 44"/>
            <p:cNvSpPr>
              <a:spLocks noChangeShapeType="1"/>
            </p:cNvSpPr>
            <p:nvPr/>
          </p:nvSpPr>
          <p:spPr bwMode="auto">
            <a:xfrm>
              <a:off x="506" y="881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531501" name="Picture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" y="959"/>
              <a:ext cx="2592" cy="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1502" name="Text Box 46"/>
            <p:cNvSpPr txBox="1">
              <a:spLocks noChangeArrowheads="1"/>
            </p:cNvSpPr>
            <p:nvPr/>
          </p:nvSpPr>
          <p:spPr bwMode="auto">
            <a:xfrm>
              <a:off x="3097" y="742"/>
              <a:ext cx="20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A50021"/>
                  </a:solidFill>
                  <a:latin typeface="Arial" pitchFamily="34" charset="0"/>
                </a:rPr>
                <a:t>A          B        C         D           E</a:t>
              </a:r>
              <a:endParaRPr lang="ru-RU" sz="140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531503" name="Line 47"/>
            <p:cNvSpPr>
              <a:spLocks noChangeShapeType="1"/>
            </p:cNvSpPr>
            <p:nvPr/>
          </p:nvSpPr>
          <p:spPr bwMode="auto">
            <a:xfrm>
              <a:off x="3824" y="86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504" name="Line 48"/>
            <p:cNvSpPr>
              <a:spLocks noChangeShapeType="1"/>
            </p:cNvSpPr>
            <p:nvPr/>
          </p:nvSpPr>
          <p:spPr bwMode="auto">
            <a:xfrm>
              <a:off x="3998" y="86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505" name="Line 49"/>
            <p:cNvSpPr>
              <a:spLocks noChangeShapeType="1"/>
            </p:cNvSpPr>
            <p:nvPr/>
          </p:nvSpPr>
          <p:spPr bwMode="auto">
            <a:xfrm>
              <a:off x="4605" y="86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506" name="Line 50"/>
            <p:cNvSpPr>
              <a:spLocks noChangeShapeType="1"/>
            </p:cNvSpPr>
            <p:nvPr/>
          </p:nvSpPr>
          <p:spPr bwMode="auto">
            <a:xfrm>
              <a:off x="4837" y="86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507" name="Line 51"/>
            <p:cNvSpPr>
              <a:spLocks noChangeShapeType="1"/>
            </p:cNvSpPr>
            <p:nvPr/>
          </p:nvSpPr>
          <p:spPr bwMode="auto">
            <a:xfrm>
              <a:off x="3346" y="934"/>
              <a:ext cx="47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508" name="Line 52"/>
            <p:cNvSpPr>
              <a:spLocks noChangeShapeType="1"/>
            </p:cNvSpPr>
            <p:nvPr/>
          </p:nvSpPr>
          <p:spPr bwMode="auto">
            <a:xfrm>
              <a:off x="4002" y="934"/>
              <a:ext cx="5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509" name="Line 53"/>
            <p:cNvSpPr>
              <a:spLocks noChangeShapeType="1"/>
            </p:cNvSpPr>
            <p:nvPr/>
          </p:nvSpPr>
          <p:spPr bwMode="auto">
            <a:xfrm flipV="1">
              <a:off x="3826" y="934"/>
              <a:ext cx="1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510" name="Line 54"/>
            <p:cNvSpPr>
              <a:spLocks noChangeShapeType="1"/>
            </p:cNvSpPr>
            <p:nvPr/>
          </p:nvSpPr>
          <p:spPr bwMode="auto">
            <a:xfrm>
              <a:off x="2977" y="934"/>
              <a:ext cx="3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511" name="Line 55"/>
            <p:cNvSpPr>
              <a:spLocks noChangeShapeType="1"/>
            </p:cNvSpPr>
            <p:nvPr/>
          </p:nvSpPr>
          <p:spPr bwMode="auto">
            <a:xfrm>
              <a:off x="3332" y="86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512" name="Line 56"/>
            <p:cNvSpPr>
              <a:spLocks noChangeShapeType="1"/>
            </p:cNvSpPr>
            <p:nvPr/>
          </p:nvSpPr>
          <p:spPr bwMode="auto">
            <a:xfrm flipV="1">
              <a:off x="4614" y="934"/>
              <a:ext cx="22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921E3A79-A308-4BE5-994E-F130FBAC412C}" type="slidenum">
              <a:rPr lang="en-GB">
                <a:solidFill>
                  <a:srgbClr val="990033"/>
                </a:solidFill>
              </a:rPr>
              <a:pPr/>
              <a:t>11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25314" name="Rectangle 2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Results (3)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1822450" y="630238"/>
            <a:ext cx="6069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Nitrogen Flow Rate and Hydrogen Concentration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525348" name="Group 36"/>
          <p:cNvGrpSpPr>
            <a:grpSpLocks/>
          </p:cNvGrpSpPr>
          <p:nvPr/>
        </p:nvGrpSpPr>
        <p:grpSpPr bwMode="auto">
          <a:xfrm>
            <a:off x="1776413" y="1173163"/>
            <a:ext cx="6024562" cy="5099050"/>
            <a:chOff x="1119" y="739"/>
            <a:chExt cx="3795" cy="3212"/>
          </a:xfrm>
        </p:grpSpPr>
        <p:graphicFrame>
          <p:nvGraphicFramePr>
            <p:cNvPr id="525347" name="Object 35"/>
            <p:cNvGraphicFramePr>
              <a:graphicFrameLocks noChangeAspect="1"/>
            </p:cNvGraphicFramePr>
            <p:nvPr/>
          </p:nvGraphicFramePr>
          <p:xfrm>
            <a:off x="1119" y="739"/>
            <a:ext cx="3795" cy="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349" name="Plot" r:id="rId3" imgW="6341400" imgH="5367600" progId="Grapher.Document">
                    <p:embed/>
                  </p:oleObj>
                </mc:Choice>
                <mc:Fallback>
                  <p:oleObj name="Plot" r:id="rId3" imgW="6341400" imgH="5367600" progId="Grapher.Document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" y="739"/>
                          <a:ext cx="3795" cy="32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5318" name="Line 6"/>
            <p:cNvSpPr>
              <a:spLocks noChangeShapeType="1"/>
            </p:cNvSpPr>
            <p:nvPr/>
          </p:nvSpPr>
          <p:spPr bwMode="auto">
            <a:xfrm flipV="1">
              <a:off x="1700" y="798"/>
              <a:ext cx="0" cy="2736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319" name="Line 7"/>
            <p:cNvSpPr>
              <a:spLocks noChangeShapeType="1"/>
            </p:cNvSpPr>
            <p:nvPr/>
          </p:nvSpPr>
          <p:spPr bwMode="auto">
            <a:xfrm flipV="1">
              <a:off x="4128" y="808"/>
              <a:ext cx="0" cy="2736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525320" name="AutoShape 8"/>
            <p:cNvCxnSpPr>
              <a:cxnSpLocks noChangeShapeType="1"/>
            </p:cNvCxnSpPr>
            <p:nvPr/>
          </p:nvCxnSpPr>
          <p:spPr bwMode="auto">
            <a:xfrm>
              <a:off x="1700" y="1038"/>
              <a:ext cx="2428" cy="10"/>
            </a:xfrm>
            <a:prstGeom prst="straightConnector1">
              <a:avLst/>
            </a:prstGeom>
            <a:noFill/>
            <a:ln w="19050">
              <a:solidFill>
                <a:srgbClr val="FF99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5321" name="Text Box 9"/>
            <p:cNvSpPr txBox="1">
              <a:spLocks noChangeArrowheads="1"/>
            </p:cNvSpPr>
            <p:nvPr/>
          </p:nvSpPr>
          <p:spPr bwMode="auto">
            <a:xfrm>
              <a:off x="2488" y="841"/>
              <a:ext cx="8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solidFill>
                    <a:srgbClr val="FF9900"/>
                  </a:solidFill>
                  <a:latin typeface="Arial" pitchFamily="34" charset="0"/>
                </a:rPr>
                <a:t>Steam Ingress</a:t>
              </a:r>
              <a:endParaRPr lang="ru-RU" sz="1400" b="0">
                <a:solidFill>
                  <a:srgbClr val="FF9900"/>
                </a:solidFill>
                <a:latin typeface="Arial" pitchFamily="34" charset="0"/>
              </a:endParaRPr>
            </a:p>
          </p:txBody>
        </p:sp>
        <p:sp>
          <p:nvSpPr>
            <p:cNvPr id="525322" name="Line 10"/>
            <p:cNvSpPr>
              <a:spLocks noChangeShapeType="1"/>
            </p:cNvSpPr>
            <p:nvPr/>
          </p:nvSpPr>
          <p:spPr bwMode="auto">
            <a:xfrm flipV="1">
              <a:off x="2298" y="1246"/>
              <a:ext cx="6" cy="229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323" name="Line 11"/>
            <p:cNvSpPr>
              <a:spLocks noChangeShapeType="1"/>
            </p:cNvSpPr>
            <p:nvPr/>
          </p:nvSpPr>
          <p:spPr bwMode="auto">
            <a:xfrm flipV="1">
              <a:off x="3646" y="1244"/>
              <a:ext cx="6" cy="229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525326" name="AutoShape 14"/>
            <p:cNvCxnSpPr>
              <a:cxnSpLocks noChangeShapeType="1"/>
            </p:cNvCxnSpPr>
            <p:nvPr/>
          </p:nvCxnSpPr>
          <p:spPr bwMode="auto">
            <a:xfrm flipV="1">
              <a:off x="2307" y="1394"/>
              <a:ext cx="1345" cy="0"/>
            </a:xfrm>
            <a:prstGeom prst="straightConnector1">
              <a:avLst/>
            </a:prstGeom>
            <a:noFill/>
            <a:ln w="19050">
              <a:solidFill>
                <a:srgbClr val="FF99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5328" name="AutoShape 16"/>
            <p:cNvCxnSpPr>
              <a:cxnSpLocks noChangeShapeType="1"/>
            </p:cNvCxnSpPr>
            <p:nvPr/>
          </p:nvCxnSpPr>
          <p:spPr bwMode="auto">
            <a:xfrm flipV="1">
              <a:off x="3643" y="1392"/>
              <a:ext cx="476" cy="0"/>
            </a:xfrm>
            <a:prstGeom prst="straightConnector1">
              <a:avLst/>
            </a:prstGeom>
            <a:noFill/>
            <a:ln w="19050">
              <a:solidFill>
                <a:srgbClr val="FF99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5329" name="AutoShape 17"/>
            <p:cNvCxnSpPr>
              <a:cxnSpLocks noChangeShapeType="1"/>
            </p:cNvCxnSpPr>
            <p:nvPr/>
          </p:nvCxnSpPr>
          <p:spPr bwMode="auto">
            <a:xfrm flipV="1">
              <a:off x="1694" y="1392"/>
              <a:ext cx="612" cy="0"/>
            </a:xfrm>
            <a:prstGeom prst="straightConnector1">
              <a:avLst/>
            </a:prstGeom>
            <a:noFill/>
            <a:ln w="19050">
              <a:solidFill>
                <a:srgbClr val="FF99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5330" name="Text Box 18"/>
            <p:cNvSpPr txBox="1">
              <a:spLocks noChangeArrowheads="1"/>
            </p:cNvSpPr>
            <p:nvPr/>
          </p:nvSpPr>
          <p:spPr bwMode="auto">
            <a:xfrm>
              <a:off x="1948" y="1213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9900"/>
                  </a:solidFill>
                  <a:latin typeface="Arial" pitchFamily="34" charset="0"/>
                </a:rPr>
                <a:t>C</a:t>
              </a:r>
              <a:endParaRPr lang="ru-RU" sz="1400">
                <a:solidFill>
                  <a:srgbClr val="FF9900"/>
                </a:solidFill>
                <a:latin typeface="Arial" pitchFamily="34" charset="0"/>
              </a:endParaRPr>
            </a:p>
          </p:txBody>
        </p:sp>
        <p:sp>
          <p:nvSpPr>
            <p:cNvPr id="525331" name="Text Box 19"/>
            <p:cNvSpPr txBox="1">
              <a:spLocks noChangeArrowheads="1"/>
            </p:cNvSpPr>
            <p:nvPr/>
          </p:nvSpPr>
          <p:spPr bwMode="auto">
            <a:xfrm>
              <a:off x="2908" y="1225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9900"/>
                  </a:solidFill>
                  <a:latin typeface="Arial" pitchFamily="34" charset="0"/>
                </a:rPr>
                <a:t>D</a:t>
              </a:r>
              <a:endParaRPr lang="ru-RU" sz="1400">
                <a:solidFill>
                  <a:srgbClr val="FF9900"/>
                </a:solidFill>
                <a:latin typeface="Arial" pitchFamily="34" charset="0"/>
              </a:endParaRPr>
            </a:p>
          </p:txBody>
        </p:sp>
        <p:sp>
          <p:nvSpPr>
            <p:cNvPr id="525332" name="Text Box 20"/>
            <p:cNvSpPr txBox="1">
              <a:spLocks noChangeArrowheads="1"/>
            </p:cNvSpPr>
            <p:nvPr/>
          </p:nvSpPr>
          <p:spPr bwMode="auto">
            <a:xfrm>
              <a:off x="3796" y="1225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9900"/>
                  </a:solidFill>
                  <a:latin typeface="Arial" pitchFamily="34" charset="0"/>
                </a:rPr>
                <a:t>E</a:t>
              </a:r>
              <a:endParaRPr lang="ru-RU" sz="1400">
                <a:solidFill>
                  <a:srgbClr val="FF9900"/>
                </a:solidFill>
                <a:latin typeface="Arial" pitchFamily="34" charset="0"/>
              </a:endParaRPr>
            </a:p>
          </p:txBody>
        </p:sp>
        <p:sp>
          <p:nvSpPr>
            <p:cNvPr id="525334" name="Line 22"/>
            <p:cNvSpPr>
              <a:spLocks noChangeShapeType="1"/>
            </p:cNvSpPr>
            <p:nvPr/>
          </p:nvSpPr>
          <p:spPr bwMode="auto">
            <a:xfrm flipH="1">
              <a:off x="2588" y="2292"/>
              <a:ext cx="90" cy="5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335" name="Line 23"/>
            <p:cNvSpPr>
              <a:spLocks noChangeShapeType="1"/>
            </p:cNvSpPr>
            <p:nvPr/>
          </p:nvSpPr>
          <p:spPr bwMode="auto">
            <a:xfrm>
              <a:off x="2720" y="2304"/>
              <a:ext cx="78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336" name="Line 24"/>
            <p:cNvSpPr>
              <a:spLocks noChangeShapeType="1"/>
            </p:cNvSpPr>
            <p:nvPr/>
          </p:nvSpPr>
          <p:spPr bwMode="auto">
            <a:xfrm>
              <a:off x="2750" y="2322"/>
              <a:ext cx="156" cy="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337" name="Line 25"/>
            <p:cNvSpPr>
              <a:spLocks noChangeShapeType="1"/>
            </p:cNvSpPr>
            <p:nvPr/>
          </p:nvSpPr>
          <p:spPr bwMode="auto">
            <a:xfrm>
              <a:off x="2804" y="2322"/>
              <a:ext cx="1272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338" name="Text Box 26"/>
            <p:cNvSpPr txBox="1">
              <a:spLocks noChangeArrowheads="1"/>
            </p:cNvSpPr>
            <p:nvPr/>
          </p:nvSpPr>
          <p:spPr bwMode="auto">
            <a:xfrm>
              <a:off x="2362" y="2119"/>
              <a:ext cx="1035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Blowing of furnace</a:t>
              </a:r>
              <a:endParaRPr lang="ru-RU" sz="1400" b="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4649667A-1776-4F23-A042-E8C00047034A}" type="slidenum">
              <a:rPr lang="en-GB">
                <a:solidFill>
                  <a:srgbClr val="990033"/>
                </a:solidFill>
              </a:rPr>
              <a:pPr/>
              <a:t>12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Results (4)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9415" name="Text Box 7"/>
          <p:cNvSpPr txBox="1">
            <a:spLocks noChangeArrowheads="1"/>
          </p:cNvSpPr>
          <p:nvPr/>
        </p:nvSpPr>
        <p:spPr bwMode="auto">
          <a:xfrm>
            <a:off x="1295400" y="614363"/>
            <a:ext cx="414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Corrosion kinetics</a:t>
            </a:r>
          </a:p>
        </p:txBody>
      </p:sp>
      <p:grpSp>
        <p:nvGrpSpPr>
          <p:cNvPr id="529433" name="Group 25"/>
          <p:cNvGrpSpPr>
            <a:grpSpLocks/>
          </p:cNvGrpSpPr>
          <p:nvPr/>
        </p:nvGrpSpPr>
        <p:grpSpPr bwMode="auto">
          <a:xfrm>
            <a:off x="153988" y="1003300"/>
            <a:ext cx="5729287" cy="5275263"/>
            <a:chOff x="219" y="632"/>
            <a:chExt cx="3609" cy="3323"/>
          </a:xfrm>
        </p:grpSpPr>
        <p:graphicFrame>
          <p:nvGraphicFramePr>
            <p:cNvPr id="529432" name="Object 24"/>
            <p:cNvGraphicFramePr>
              <a:graphicFrameLocks/>
            </p:cNvGraphicFramePr>
            <p:nvPr/>
          </p:nvGraphicFramePr>
          <p:xfrm>
            <a:off x="219" y="632"/>
            <a:ext cx="3609" cy="3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445" name="Plot" r:id="rId3" imgW="6989760" imgH="6282000" progId="Grapher.Document">
                    <p:embed/>
                  </p:oleObj>
                </mc:Choice>
                <mc:Fallback>
                  <p:oleObj name="Plot" r:id="rId3" imgW="6989760" imgH="6282000" progId="Grapher.Document">
                    <p:embed/>
                    <p:pic>
                      <p:nvPicPr>
                        <p:cNvPr id="0" name="Object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" y="632"/>
                          <a:ext cx="3609" cy="332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9418" name="Line 10"/>
            <p:cNvSpPr>
              <a:spLocks noChangeAspect="1" noChangeShapeType="1"/>
            </p:cNvSpPr>
            <p:nvPr/>
          </p:nvSpPr>
          <p:spPr bwMode="auto">
            <a:xfrm flipV="1">
              <a:off x="2509" y="691"/>
              <a:ext cx="0" cy="290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19" name="Line 11"/>
            <p:cNvSpPr>
              <a:spLocks noChangeAspect="1" noChangeShapeType="1"/>
            </p:cNvSpPr>
            <p:nvPr/>
          </p:nvSpPr>
          <p:spPr bwMode="auto">
            <a:xfrm flipV="1">
              <a:off x="3460" y="685"/>
              <a:ext cx="0" cy="290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20" name="Line 12"/>
            <p:cNvSpPr>
              <a:spLocks noChangeAspect="1" noChangeShapeType="1"/>
            </p:cNvSpPr>
            <p:nvPr/>
          </p:nvSpPr>
          <p:spPr bwMode="auto">
            <a:xfrm>
              <a:off x="2503" y="817"/>
              <a:ext cx="957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22" name="Line 14"/>
            <p:cNvSpPr>
              <a:spLocks noChangeAspect="1" noChangeShapeType="1"/>
            </p:cNvSpPr>
            <p:nvPr/>
          </p:nvSpPr>
          <p:spPr bwMode="auto">
            <a:xfrm flipH="1">
              <a:off x="2175" y="817"/>
              <a:ext cx="328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23" name="Text Box 15"/>
            <p:cNvSpPr txBox="1">
              <a:spLocks noChangeAspect="1" noChangeArrowheads="1"/>
            </p:cNvSpPr>
            <p:nvPr/>
          </p:nvSpPr>
          <p:spPr bwMode="auto">
            <a:xfrm>
              <a:off x="1472" y="648"/>
              <a:ext cx="171" cy="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72000" bIns="36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9900"/>
                  </a:solidFill>
                  <a:latin typeface="Arial" pitchFamily="34" charset="0"/>
                </a:rPr>
                <a:t>A</a:t>
              </a:r>
              <a:endParaRPr lang="ru-RU" sz="1400">
                <a:solidFill>
                  <a:srgbClr val="FF9900"/>
                </a:solidFill>
                <a:latin typeface="Arial" pitchFamily="34" charset="0"/>
              </a:endParaRPr>
            </a:p>
          </p:txBody>
        </p:sp>
        <p:sp>
          <p:nvSpPr>
            <p:cNvPr id="529424" name="Text Box 16"/>
            <p:cNvSpPr txBox="1">
              <a:spLocks noChangeAspect="1" noChangeArrowheads="1"/>
            </p:cNvSpPr>
            <p:nvPr/>
          </p:nvSpPr>
          <p:spPr bwMode="auto">
            <a:xfrm>
              <a:off x="2246" y="648"/>
              <a:ext cx="171" cy="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72000" bIns="36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9900"/>
                  </a:solidFill>
                  <a:latin typeface="Arial" pitchFamily="34" charset="0"/>
                </a:rPr>
                <a:t>D</a:t>
              </a:r>
              <a:endParaRPr lang="ru-RU" sz="1400">
                <a:solidFill>
                  <a:srgbClr val="FF9900"/>
                </a:solidFill>
                <a:latin typeface="Arial" pitchFamily="34" charset="0"/>
              </a:endParaRPr>
            </a:p>
          </p:txBody>
        </p:sp>
        <p:sp>
          <p:nvSpPr>
            <p:cNvPr id="529425" name="Text Box 17"/>
            <p:cNvSpPr txBox="1">
              <a:spLocks noChangeAspect="1" noChangeArrowheads="1"/>
            </p:cNvSpPr>
            <p:nvPr/>
          </p:nvSpPr>
          <p:spPr bwMode="auto">
            <a:xfrm>
              <a:off x="2857" y="642"/>
              <a:ext cx="165" cy="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72000" bIns="36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FF9900"/>
                  </a:solidFill>
                  <a:latin typeface="Arial" pitchFamily="34" charset="0"/>
                </a:rPr>
                <a:t>E</a:t>
              </a:r>
              <a:endParaRPr lang="ru-RU" sz="1400">
                <a:solidFill>
                  <a:srgbClr val="FF9900"/>
                </a:solidFill>
                <a:latin typeface="Arial" pitchFamily="34" charset="0"/>
              </a:endParaRPr>
            </a:p>
          </p:txBody>
        </p:sp>
        <p:sp>
          <p:nvSpPr>
            <p:cNvPr id="529428" name="Line 20"/>
            <p:cNvSpPr>
              <a:spLocks noChangeShapeType="1"/>
            </p:cNvSpPr>
            <p:nvPr/>
          </p:nvSpPr>
          <p:spPr bwMode="auto">
            <a:xfrm>
              <a:off x="680" y="818"/>
              <a:ext cx="1338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29434" name="Text Box 26"/>
          <p:cNvSpPr txBox="1">
            <a:spLocks noChangeArrowheads="1"/>
          </p:cNvSpPr>
          <p:nvPr/>
        </p:nvSpPr>
        <p:spPr bwMode="auto">
          <a:xfrm>
            <a:off x="5975350" y="4846638"/>
            <a:ext cx="316865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pitchFamily="34" charset="0"/>
              </a:rPr>
              <a:t>References:</a:t>
            </a:r>
          </a:p>
          <a:p>
            <a:r>
              <a:rPr lang="en-US" sz="1200" b="0">
                <a:latin typeface="Arial" pitchFamily="34" charset="0"/>
              </a:rPr>
              <a:t>[1] S.V. Bechta, V.B. Khabensky, </a:t>
            </a:r>
          </a:p>
          <a:p>
            <a:r>
              <a:rPr lang="en-US" sz="1200" b="0">
                <a:latin typeface="Arial" pitchFamily="34" charset="0"/>
              </a:rPr>
              <a:t>V.S. Granovsky etc. EXPERIMENTAL </a:t>
            </a:r>
          </a:p>
          <a:p>
            <a:r>
              <a:rPr lang="en-US" sz="1200" b="0">
                <a:latin typeface="Arial" pitchFamily="34" charset="0"/>
              </a:rPr>
              <a:t>STUDY OF INTERACTIONS BETWEEN </a:t>
            </a:r>
          </a:p>
          <a:p>
            <a:r>
              <a:rPr lang="en-US" sz="1200" b="0">
                <a:latin typeface="Arial" pitchFamily="34" charset="0"/>
              </a:rPr>
              <a:t>SUBOXIDIZED CORIUM AND REACTOR VESSEL STEEL. Proc. of ICAPP’06, Reno, NV USA, June 4-8, 2006, Paper 6054</a:t>
            </a:r>
            <a:r>
              <a:rPr lang="ru-RU" sz="1200" b="0">
                <a:latin typeface="Arial" pitchFamily="34" charset="0"/>
              </a:rPr>
              <a:t> </a:t>
            </a:r>
          </a:p>
        </p:txBody>
      </p:sp>
      <p:grpSp>
        <p:nvGrpSpPr>
          <p:cNvPr id="529444" name="Group 36"/>
          <p:cNvGrpSpPr>
            <a:grpSpLocks/>
          </p:cNvGrpSpPr>
          <p:nvPr/>
        </p:nvGrpSpPr>
        <p:grpSpPr bwMode="auto">
          <a:xfrm>
            <a:off x="6062663" y="2262188"/>
            <a:ext cx="2867025" cy="2047875"/>
            <a:chOff x="3867" y="639"/>
            <a:chExt cx="1806" cy="1290"/>
          </a:xfrm>
        </p:grpSpPr>
        <p:graphicFrame>
          <p:nvGraphicFramePr>
            <p:cNvPr id="529435" name="Object 27"/>
            <p:cNvGraphicFramePr>
              <a:graphicFrameLocks noChangeAspect="1"/>
            </p:cNvGraphicFramePr>
            <p:nvPr/>
          </p:nvGraphicFramePr>
          <p:xfrm>
            <a:off x="3867" y="639"/>
            <a:ext cx="1806" cy="1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446" name="Точечный рисунок" r:id="rId5" imgW="2866667" imgH="2048161" progId="Paint.Picture">
                    <p:embed/>
                  </p:oleObj>
                </mc:Choice>
                <mc:Fallback>
                  <p:oleObj name="Точечный рисунок" r:id="rId5" imgW="2866667" imgH="2048161" progId="Paint.Picture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7" y="639"/>
                          <a:ext cx="1806" cy="1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9436" name="Text Box 28"/>
            <p:cNvSpPr txBox="1">
              <a:spLocks noChangeArrowheads="1"/>
            </p:cNvSpPr>
            <p:nvPr/>
          </p:nvSpPr>
          <p:spPr bwMode="auto">
            <a:xfrm>
              <a:off x="4286" y="787"/>
              <a:ext cx="3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Melt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9437" name="Text Box 29"/>
            <p:cNvSpPr txBox="1">
              <a:spLocks noChangeArrowheads="1"/>
            </p:cNvSpPr>
            <p:nvPr/>
          </p:nvSpPr>
          <p:spPr bwMode="auto">
            <a:xfrm>
              <a:off x="4352" y="1117"/>
              <a:ext cx="2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IZ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9438" name="Text Box 30"/>
            <p:cNvSpPr txBox="1">
              <a:spLocks noChangeArrowheads="1"/>
            </p:cNvSpPr>
            <p:nvPr/>
          </p:nvSpPr>
          <p:spPr bwMode="auto">
            <a:xfrm>
              <a:off x="4190" y="1387"/>
              <a:ext cx="6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Specimen</a:t>
              </a:r>
              <a:endParaRPr lang="ru-RU" sz="1400" b="0">
                <a:latin typeface="Arial" pitchFamily="34" charset="0"/>
              </a:endParaRPr>
            </a:p>
          </p:txBody>
        </p:sp>
      </p:grpSp>
      <p:sp>
        <p:nvSpPr>
          <p:cNvPr id="529442" name="Line 34"/>
          <p:cNvSpPr>
            <a:spLocks noChangeShapeType="1"/>
          </p:cNvSpPr>
          <p:nvPr/>
        </p:nvSpPr>
        <p:spPr bwMode="auto">
          <a:xfrm flipH="1" flipV="1">
            <a:off x="3819525" y="1771650"/>
            <a:ext cx="2809875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9443" name="Line 35"/>
          <p:cNvSpPr>
            <a:spLocks noChangeShapeType="1"/>
          </p:cNvSpPr>
          <p:nvPr/>
        </p:nvSpPr>
        <p:spPr bwMode="auto">
          <a:xfrm flipH="1">
            <a:off x="3971925" y="3324225"/>
            <a:ext cx="2743200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9F3E5875-E53E-41CA-BE26-FDBCAC74108A}" type="slidenum">
              <a:rPr lang="en-GB">
                <a:solidFill>
                  <a:srgbClr val="990033"/>
                </a:solidFill>
              </a:rPr>
              <a:pPr/>
              <a:t>13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Post-Test Analysis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8487" name="Text Box 103"/>
          <p:cNvSpPr txBox="1">
            <a:spLocks noChangeArrowheads="1"/>
          </p:cNvSpPr>
          <p:nvPr/>
        </p:nvSpPr>
        <p:spPr bwMode="auto">
          <a:xfrm>
            <a:off x="1069975" y="639763"/>
            <a:ext cx="179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Ingot Section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8488" name="Text Box 104"/>
          <p:cNvSpPr txBox="1">
            <a:spLocks noChangeArrowheads="1"/>
          </p:cNvSpPr>
          <p:nvPr/>
        </p:nvSpPr>
        <p:spPr bwMode="auto">
          <a:xfrm>
            <a:off x="190500" y="5894388"/>
            <a:ext cx="882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Mass of steel migrated into the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melt ≈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190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g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</p:txBody>
      </p:sp>
      <p:graphicFrame>
        <p:nvGraphicFramePr>
          <p:cNvPr id="528491" name="Object 107"/>
          <p:cNvGraphicFramePr>
            <a:graphicFrameLocks noChangeAspect="1"/>
          </p:cNvGraphicFramePr>
          <p:nvPr/>
        </p:nvGraphicFramePr>
        <p:xfrm>
          <a:off x="247650" y="1158875"/>
          <a:ext cx="32194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96" name="Точечный рисунок" r:id="rId3" imgW="13542857" imgH="17095238" progId="Paint.Picture">
                  <p:embed/>
                </p:oleObj>
              </mc:Choice>
              <mc:Fallback>
                <p:oleObj name="Точечный рисунок" r:id="rId3" imgW="13542857" imgH="17095238" progId="Paint.Picture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158875"/>
                        <a:ext cx="321945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8493" name="Picture 109" descr="2Pr-MCP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195388"/>
            <a:ext cx="54229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8494" name="Text Box 110"/>
          <p:cNvSpPr txBox="1">
            <a:spLocks noChangeArrowheads="1"/>
          </p:cNvSpPr>
          <p:nvPr/>
        </p:nvSpPr>
        <p:spPr bwMode="auto">
          <a:xfrm>
            <a:off x="4270375" y="4489450"/>
            <a:ext cx="3679825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1 –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undamaged specimen surface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2 –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post-test specimen boundary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3 –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boundary of the decarbonized steel zone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4 –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zone of the melt thermal impact on the </a:t>
            </a:r>
          </a:p>
          <a:p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      macro- and micro-structure of steel</a:t>
            </a:r>
            <a:r>
              <a:rPr lang="ru-RU" sz="1400">
                <a:latin typeface="Arial" pitchFamily="34" charset="0"/>
              </a:rPr>
              <a:t> </a:t>
            </a:r>
            <a:endParaRPr lang="en-US" sz="1400">
              <a:latin typeface="Arial" pitchFamily="34" charset="0"/>
            </a:endParaRPr>
          </a:p>
          <a:p>
            <a:r>
              <a:rPr lang="en-US" sz="1400">
                <a:latin typeface="Arial" pitchFamily="34" charset="0"/>
              </a:rPr>
              <a:t>     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(boundary</a:t>
            </a: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 –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isotherm</a:t>
            </a: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 727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º</a:t>
            </a: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С ?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)</a:t>
            </a:r>
            <a:r>
              <a:rPr lang="ru-RU" sz="1400">
                <a:latin typeface="Arial" pitchFamily="34" charset="0"/>
              </a:rPr>
              <a:t>     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  <a:p>
            <a:endParaRPr lang="ru-RU" sz="1400">
              <a:latin typeface="Arial" pitchFamily="34" charset="0"/>
            </a:endParaRPr>
          </a:p>
        </p:txBody>
      </p:sp>
      <p:sp>
        <p:nvSpPr>
          <p:cNvPr id="528495" name="Text Box 111"/>
          <p:cNvSpPr txBox="1">
            <a:spLocks noChangeArrowheads="1"/>
          </p:cNvSpPr>
          <p:nvPr/>
        </p:nvSpPr>
        <p:spPr bwMode="auto">
          <a:xfrm>
            <a:off x="4781550" y="674688"/>
            <a:ext cx="341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Specimen Section Scheme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6259B44D-F95A-414F-8185-B5B90B723BE6}" type="slidenum">
              <a:rPr lang="en-GB">
                <a:solidFill>
                  <a:srgbClr val="990033"/>
                </a:solidFill>
              </a:rPr>
              <a:pPr/>
              <a:t>14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Post-Test Analysis (2)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24455" name="Group 167"/>
          <p:cNvGraphicFramePr>
            <a:graphicFrameLocks noGrp="1"/>
          </p:cNvGraphicFramePr>
          <p:nvPr/>
        </p:nvGraphicFramePr>
        <p:xfrm>
          <a:off x="114300" y="1276350"/>
          <a:ext cx="8848725" cy="4037013"/>
        </p:xfrm>
        <a:graphic>
          <a:graphicData uri="http://schemas.openxmlformats.org/drawingml/2006/table">
            <a:tbl>
              <a:tblPr/>
              <a:tblGrid>
                <a:gridCol w="2544763"/>
                <a:gridCol w="1050925"/>
                <a:gridCol w="1050925"/>
                <a:gridCol w="1049337"/>
                <a:gridCol w="1052513"/>
                <a:gridCol w="1047750"/>
                <a:gridCol w="1052512"/>
              </a:tblGrid>
              <a:tr h="268288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Sample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Concentration, mass.%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397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2+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3+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4+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6+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4+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Ingot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54.0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21.7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Crust above ingot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59.6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20.0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Corium splashes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56.6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23.0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Rod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63.7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24.6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 on quartz tube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53.0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17.3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 on crucible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34.0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28.5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 in LAF (Ar)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15.3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51.4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9.3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 in LAF (steam)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19.8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28.1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29.5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 in condenser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34.8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19.6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24.0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4426" name="Text Box 138"/>
          <p:cNvSpPr txBox="1">
            <a:spLocks noChangeArrowheads="1"/>
          </p:cNvSpPr>
          <p:nvPr/>
        </p:nvSpPr>
        <p:spPr bwMode="auto">
          <a:xfrm>
            <a:off x="2632075" y="682625"/>
            <a:ext cx="385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Chemical Analysis of Samples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4456" name="Text Box 168"/>
          <p:cNvSpPr txBox="1">
            <a:spLocks noChangeArrowheads="1"/>
          </p:cNvSpPr>
          <p:nvPr/>
        </p:nvSpPr>
        <p:spPr bwMode="auto">
          <a:xfrm>
            <a:off x="2754313" y="551815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Total mass of aerosols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–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88.9 g</a:t>
            </a:r>
          </a:p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Mass of evaporated iron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– 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3.2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g</a:t>
            </a:r>
            <a:endParaRPr lang="ru-RU" sz="2000">
              <a:solidFill>
                <a:srgbClr val="99003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6AE0E00C-D951-47B4-A3B1-CFB220D0C1C8}" type="slidenum">
              <a:rPr lang="en-GB">
                <a:solidFill>
                  <a:srgbClr val="990033"/>
                </a:solidFill>
              </a:rPr>
              <a:pPr/>
              <a:t>15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494603" name="Rectangle 11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Ablation and steam absorption kinetics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4604" name="Text Box 12"/>
          <p:cNvSpPr txBox="1">
            <a:spLocks noChangeArrowheads="1"/>
          </p:cNvSpPr>
          <p:nvPr/>
        </p:nvSpPr>
        <p:spPr bwMode="auto">
          <a:xfrm>
            <a:off x="631825" y="554038"/>
            <a:ext cx="854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Specimen temperatures during it interaction with suboxidized corium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494606" name="Object 14"/>
          <p:cNvGraphicFramePr>
            <a:graphicFrameLocks noChangeAspect="1"/>
          </p:cNvGraphicFramePr>
          <p:nvPr/>
        </p:nvGraphicFramePr>
        <p:xfrm>
          <a:off x="123825" y="1273175"/>
          <a:ext cx="4159250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83" name="Plot" r:id="rId4" imgW="4858200" imgH="4523400" progId="Grapher.Document">
                  <p:embed/>
                </p:oleObj>
              </mc:Choice>
              <mc:Fallback>
                <p:oleObj name="Plot" r:id="rId4" imgW="4858200" imgH="4523400" progId="Grapher.Document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273175"/>
                        <a:ext cx="4159250" cy="3871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4668" name="Group 76"/>
          <p:cNvGrpSpPr>
            <a:grpSpLocks/>
          </p:cNvGrpSpPr>
          <p:nvPr/>
        </p:nvGrpSpPr>
        <p:grpSpPr bwMode="auto">
          <a:xfrm>
            <a:off x="4365625" y="1304925"/>
            <a:ext cx="4037013" cy="2214563"/>
            <a:chOff x="2750" y="822"/>
            <a:chExt cx="2543" cy="1395"/>
          </a:xfrm>
        </p:grpSpPr>
        <p:grpSp>
          <p:nvGrpSpPr>
            <p:cNvPr id="494609" name="Group 17"/>
            <p:cNvGrpSpPr>
              <a:grpSpLocks/>
            </p:cNvGrpSpPr>
            <p:nvPr/>
          </p:nvGrpSpPr>
          <p:grpSpPr bwMode="auto">
            <a:xfrm>
              <a:off x="2750" y="822"/>
              <a:ext cx="2527" cy="1044"/>
              <a:chOff x="2804" y="828"/>
              <a:chExt cx="2527" cy="1044"/>
            </a:xfrm>
          </p:grpSpPr>
          <p:pic>
            <p:nvPicPr>
              <p:cNvPr id="494607" name="Picture 15" descr="ris_temp_aux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" y="828"/>
                <a:ext cx="2527" cy="1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4608" name="Text Box 16"/>
              <p:cNvSpPr txBox="1">
                <a:spLocks noChangeArrowheads="1"/>
              </p:cNvSpPr>
              <p:nvPr/>
            </p:nvSpPr>
            <p:spPr bwMode="auto">
              <a:xfrm>
                <a:off x="4730" y="1609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 b="0">
                    <a:latin typeface="Arial" pitchFamily="34" charset="0"/>
                  </a:rPr>
                  <a:t>T, </a:t>
                </a:r>
                <a:r>
                  <a:rPr lang="en-US" sz="1400" b="0" baseline="30000">
                    <a:latin typeface="Arial" pitchFamily="34" charset="0"/>
                  </a:rPr>
                  <a:t>o</a:t>
                </a:r>
                <a:r>
                  <a:rPr lang="en-US" sz="1400" b="0">
                    <a:latin typeface="Arial" pitchFamily="34" charset="0"/>
                  </a:rPr>
                  <a:t>C</a:t>
                </a:r>
                <a:endParaRPr lang="ru-RU" sz="1400" b="0">
                  <a:latin typeface="Arial" pitchFamily="34" charset="0"/>
                </a:endParaRPr>
              </a:p>
            </p:txBody>
          </p:sp>
        </p:grpSp>
        <p:sp>
          <p:nvSpPr>
            <p:cNvPr id="494610" name="Line 18"/>
            <p:cNvSpPr>
              <a:spLocks noChangeShapeType="1"/>
            </p:cNvSpPr>
            <p:nvPr/>
          </p:nvSpPr>
          <p:spPr bwMode="auto">
            <a:xfrm>
              <a:off x="3336" y="1266"/>
              <a:ext cx="312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11" name="Text Box 19"/>
            <p:cNvSpPr txBox="1">
              <a:spLocks noChangeArrowheads="1"/>
            </p:cNvSpPr>
            <p:nvPr/>
          </p:nvSpPr>
          <p:spPr bwMode="auto">
            <a:xfrm>
              <a:off x="3632" y="1891"/>
              <a:ext cx="166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Final position of the interaction </a:t>
              </a:r>
            </a:p>
            <a:p>
              <a:r>
                <a:rPr lang="en-US" sz="1400" b="0">
                  <a:latin typeface="Arial" pitchFamily="34" charset="0"/>
                </a:rPr>
                <a:t>zone</a:t>
              </a:r>
              <a:r>
                <a:rPr lang="ru-RU" sz="1400" b="0">
                  <a:latin typeface="Arial" pitchFamily="34" charset="0"/>
                </a:rPr>
                <a:t> </a:t>
              </a:r>
              <a:r>
                <a:rPr lang="en-US" sz="1400" b="0">
                  <a:latin typeface="Arial" pitchFamily="34" charset="0"/>
                </a:rPr>
                <a:t>(IZ)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494613" name="Line 21"/>
            <p:cNvSpPr>
              <a:spLocks noChangeShapeType="1"/>
            </p:cNvSpPr>
            <p:nvPr/>
          </p:nvSpPr>
          <p:spPr bwMode="auto">
            <a:xfrm>
              <a:off x="3912" y="1812"/>
              <a:ext cx="5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14" name="Text Box 22"/>
            <p:cNvSpPr txBox="1">
              <a:spLocks noChangeArrowheads="1"/>
            </p:cNvSpPr>
            <p:nvPr/>
          </p:nvSpPr>
          <p:spPr bwMode="auto">
            <a:xfrm>
              <a:off x="4004" y="1657"/>
              <a:ext cx="3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1 cm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494615" name="Line 23"/>
            <p:cNvSpPr>
              <a:spLocks noChangeShapeType="1"/>
            </p:cNvSpPr>
            <p:nvPr/>
          </p:nvSpPr>
          <p:spPr bwMode="auto">
            <a:xfrm>
              <a:off x="3918" y="1758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16" name="Line 24"/>
            <p:cNvSpPr>
              <a:spLocks noChangeShapeType="1"/>
            </p:cNvSpPr>
            <p:nvPr/>
          </p:nvSpPr>
          <p:spPr bwMode="auto">
            <a:xfrm>
              <a:off x="4456" y="1762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23" name="Line 31"/>
            <p:cNvSpPr>
              <a:spLocks noChangeShapeType="1"/>
            </p:cNvSpPr>
            <p:nvPr/>
          </p:nvSpPr>
          <p:spPr bwMode="auto">
            <a:xfrm>
              <a:off x="2976" y="1650"/>
              <a:ext cx="168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24" name="Text Box 32"/>
            <p:cNvSpPr txBox="1">
              <a:spLocks noChangeArrowheads="1"/>
            </p:cNvSpPr>
            <p:nvPr/>
          </p:nvSpPr>
          <p:spPr bwMode="auto">
            <a:xfrm>
              <a:off x="2782" y="1885"/>
              <a:ext cx="74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0">
                  <a:latin typeface="Arial" pitchFamily="34" charset="0"/>
                </a:rPr>
                <a:t>US sensor</a:t>
              </a:r>
            </a:p>
            <a:p>
              <a:pPr algn="ctr"/>
              <a:r>
                <a:rPr lang="en-US" sz="1400" b="0">
                  <a:latin typeface="Arial" pitchFamily="34" charset="0"/>
                </a:rPr>
                <a:t>sighting spot</a:t>
              </a:r>
              <a:endParaRPr lang="ru-RU" sz="1400" b="0">
                <a:latin typeface="Arial" pitchFamily="34" charset="0"/>
              </a:endParaRPr>
            </a:p>
          </p:txBody>
        </p:sp>
      </p:grpSp>
      <p:graphicFrame>
        <p:nvGraphicFramePr>
          <p:cNvPr id="494682" name="Group 90"/>
          <p:cNvGraphicFramePr>
            <a:graphicFrameLocks noGrp="1"/>
          </p:cNvGraphicFramePr>
          <p:nvPr/>
        </p:nvGraphicFramePr>
        <p:xfrm>
          <a:off x="4438650" y="4425950"/>
          <a:ext cx="4543425" cy="1828800"/>
        </p:xfrm>
        <a:graphic>
          <a:graphicData uri="http://schemas.openxmlformats.org/drawingml/2006/table">
            <a:tbl>
              <a:tblPr/>
              <a:tblGrid>
                <a:gridCol w="2952750"/>
                <a:gridCol w="714375"/>
                <a:gridCol w="876300"/>
              </a:tblGrid>
              <a:tr h="28575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Parameter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4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MC6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MCP-3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Final Corrosion Depth, mm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6.2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7.6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Temperature of Lower Boundary of IZ at Final Position (T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),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º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1180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1160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4669" name="Text Box 77"/>
          <p:cNvSpPr txBox="1">
            <a:spLocks noChangeArrowheads="1"/>
          </p:cNvSpPr>
          <p:nvPr/>
        </p:nvSpPr>
        <p:spPr bwMode="auto">
          <a:xfrm>
            <a:off x="4498975" y="4013200"/>
            <a:ext cx="4475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Comparison of MC6 and MCP-3 Test Results</a:t>
            </a:r>
            <a:endParaRPr lang="ru-RU" sz="1600">
              <a:solidFill>
                <a:srgbClr val="99003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1F9CA164-0B4B-4BD2-8FC0-FE8873882E16}" type="slidenum">
              <a:rPr lang="en-GB">
                <a:solidFill>
                  <a:srgbClr val="990033"/>
                </a:solidFill>
              </a:rPr>
              <a:pPr/>
              <a:t>16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02806" name="Line 22"/>
          <p:cNvSpPr>
            <a:spLocks noChangeShapeType="1"/>
          </p:cNvSpPr>
          <p:nvPr/>
        </p:nvSpPr>
        <p:spPr bwMode="auto">
          <a:xfrm>
            <a:off x="5962650" y="1693863"/>
            <a:ext cx="6016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07" name="Line 23"/>
          <p:cNvSpPr>
            <a:spLocks noChangeShapeType="1"/>
          </p:cNvSpPr>
          <p:nvPr/>
        </p:nvSpPr>
        <p:spPr bwMode="auto">
          <a:xfrm>
            <a:off x="5962650" y="2547938"/>
            <a:ext cx="29067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08" name="Line 24"/>
          <p:cNvSpPr>
            <a:spLocks noChangeShapeType="1"/>
          </p:cNvSpPr>
          <p:nvPr/>
        </p:nvSpPr>
        <p:spPr bwMode="auto">
          <a:xfrm>
            <a:off x="5962650" y="1693863"/>
            <a:ext cx="0" cy="3651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09" name="Line 25"/>
          <p:cNvSpPr>
            <a:spLocks noChangeShapeType="1"/>
          </p:cNvSpPr>
          <p:nvPr/>
        </p:nvSpPr>
        <p:spPr bwMode="auto">
          <a:xfrm>
            <a:off x="8869363" y="1693863"/>
            <a:ext cx="0" cy="854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13" name="Line 29"/>
          <p:cNvSpPr>
            <a:spLocks noChangeShapeType="1"/>
          </p:cNvSpPr>
          <p:nvPr/>
        </p:nvSpPr>
        <p:spPr bwMode="auto">
          <a:xfrm>
            <a:off x="6564313" y="1693863"/>
            <a:ext cx="5762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16" name="Line 32"/>
          <p:cNvSpPr>
            <a:spLocks noChangeShapeType="1"/>
          </p:cNvSpPr>
          <p:nvPr/>
        </p:nvSpPr>
        <p:spPr bwMode="auto">
          <a:xfrm>
            <a:off x="5962650" y="2058988"/>
            <a:ext cx="0" cy="2444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17" name="Line 33"/>
          <p:cNvSpPr>
            <a:spLocks noChangeShapeType="1"/>
          </p:cNvSpPr>
          <p:nvPr/>
        </p:nvSpPr>
        <p:spPr bwMode="auto">
          <a:xfrm>
            <a:off x="5962650" y="2303463"/>
            <a:ext cx="0" cy="2444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18" name="Line 34"/>
          <p:cNvSpPr>
            <a:spLocks noChangeShapeType="1"/>
          </p:cNvSpPr>
          <p:nvPr/>
        </p:nvSpPr>
        <p:spPr bwMode="auto">
          <a:xfrm>
            <a:off x="7140575" y="1693863"/>
            <a:ext cx="5762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19" name="Line 35"/>
          <p:cNvSpPr>
            <a:spLocks noChangeShapeType="1"/>
          </p:cNvSpPr>
          <p:nvPr/>
        </p:nvSpPr>
        <p:spPr bwMode="auto">
          <a:xfrm>
            <a:off x="7716838" y="1693863"/>
            <a:ext cx="11525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37" name="Line 53"/>
          <p:cNvSpPr>
            <a:spLocks noChangeShapeType="1"/>
          </p:cNvSpPr>
          <p:nvPr/>
        </p:nvSpPr>
        <p:spPr bwMode="auto">
          <a:xfrm>
            <a:off x="6021388" y="2801938"/>
            <a:ext cx="6016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38" name="Line 54"/>
          <p:cNvSpPr>
            <a:spLocks noChangeShapeType="1"/>
          </p:cNvSpPr>
          <p:nvPr/>
        </p:nvSpPr>
        <p:spPr bwMode="auto">
          <a:xfrm>
            <a:off x="6021388" y="3656013"/>
            <a:ext cx="23304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39" name="Line 55"/>
          <p:cNvSpPr>
            <a:spLocks noChangeShapeType="1"/>
          </p:cNvSpPr>
          <p:nvPr/>
        </p:nvSpPr>
        <p:spPr bwMode="auto">
          <a:xfrm>
            <a:off x="6021388" y="2801938"/>
            <a:ext cx="0" cy="3651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40" name="Line 56"/>
          <p:cNvSpPr>
            <a:spLocks noChangeShapeType="1"/>
          </p:cNvSpPr>
          <p:nvPr/>
        </p:nvSpPr>
        <p:spPr bwMode="auto">
          <a:xfrm>
            <a:off x="8351838" y="2801938"/>
            <a:ext cx="0" cy="854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44" name="Line 60"/>
          <p:cNvSpPr>
            <a:spLocks noChangeShapeType="1"/>
          </p:cNvSpPr>
          <p:nvPr/>
        </p:nvSpPr>
        <p:spPr bwMode="auto">
          <a:xfrm>
            <a:off x="6623050" y="2801938"/>
            <a:ext cx="5762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47" name="Line 63"/>
          <p:cNvSpPr>
            <a:spLocks noChangeShapeType="1"/>
          </p:cNvSpPr>
          <p:nvPr/>
        </p:nvSpPr>
        <p:spPr bwMode="auto">
          <a:xfrm>
            <a:off x="6021388" y="3167063"/>
            <a:ext cx="0" cy="2444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48" name="Line 64"/>
          <p:cNvSpPr>
            <a:spLocks noChangeShapeType="1"/>
          </p:cNvSpPr>
          <p:nvPr/>
        </p:nvSpPr>
        <p:spPr bwMode="auto">
          <a:xfrm>
            <a:off x="6021388" y="3411538"/>
            <a:ext cx="0" cy="2444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49" name="Line 65"/>
          <p:cNvSpPr>
            <a:spLocks noChangeShapeType="1"/>
          </p:cNvSpPr>
          <p:nvPr/>
        </p:nvSpPr>
        <p:spPr bwMode="auto">
          <a:xfrm>
            <a:off x="7199313" y="2801938"/>
            <a:ext cx="5762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50" name="Line 66"/>
          <p:cNvSpPr>
            <a:spLocks noChangeShapeType="1"/>
          </p:cNvSpPr>
          <p:nvPr/>
        </p:nvSpPr>
        <p:spPr bwMode="auto">
          <a:xfrm>
            <a:off x="7775575" y="2801938"/>
            <a:ext cx="5762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endParaRPr lang="de-DE"/>
          </a:p>
        </p:txBody>
      </p:sp>
      <p:sp>
        <p:nvSpPr>
          <p:cNvPr id="502856" name="Rectangle 72"/>
          <p:cNvSpPr>
            <a:spLocks noChangeArrowheads="1"/>
          </p:cNvSpPr>
          <p:nvPr/>
        </p:nvSpPr>
        <p:spPr bwMode="auto">
          <a:xfrm>
            <a:off x="209550" y="1044575"/>
            <a:ext cx="8764588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Interaction zone composition approximately corresponds to MC6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endParaRPr lang="en-US" sz="1800">
              <a:solidFill>
                <a:srgbClr val="000066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endParaRPr lang="en-US" sz="1800">
              <a:solidFill>
                <a:srgbClr val="000066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endParaRPr lang="en-US" sz="1800">
              <a:solidFill>
                <a:srgbClr val="000066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endParaRPr lang="en-US" sz="1800">
              <a:solidFill>
                <a:srgbClr val="000066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endParaRPr lang="en-US" sz="1800">
              <a:solidFill>
                <a:srgbClr val="000066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endParaRPr lang="en-US" sz="1800">
              <a:solidFill>
                <a:srgbClr val="000066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endParaRPr lang="en-US" sz="1800">
              <a:solidFill>
                <a:srgbClr val="000066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Steam absorption rate is proportional to the measured hydrogen content</a:t>
            </a:r>
          </a:p>
          <a:p>
            <a:pPr defTabSz="762000">
              <a:lnSpc>
                <a:spcPct val="50000"/>
              </a:lnSpc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en-US" sz="1800">
                <a:solidFill>
                  <a:srgbClr val="000066"/>
                </a:solidFill>
              </a:rPr>
              <a:t>    in the furnace gas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Due to the losses of generated hydrogen its actual concentration</a:t>
            </a:r>
          </a:p>
          <a:p>
            <a:pPr defTabSz="762000">
              <a:lnSpc>
                <a:spcPct val="50000"/>
              </a:lnSpc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en-US" sz="1800">
                <a:solidFill>
                  <a:srgbClr val="000066"/>
                </a:solidFill>
              </a:rPr>
              <a:t>    in the furnace gas is higher than measured</a:t>
            </a:r>
            <a:r>
              <a:rPr lang="ru-RU" sz="1800">
                <a:solidFill>
                  <a:srgbClr val="000066"/>
                </a:solidFill>
              </a:rPr>
              <a:t>, </a:t>
            </a:r>
            <a:r>
              <a:rPr lang="en-US" sz="1800">
                <a:solidFill>
                  <a:srgbClr val="000066"/>
                </a:solidFill>
              </a:rPr>
              <a:t>but proportional to it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1800">
                <a:solidFill>
                  <a:srgbClr val="000066"/>
                </a:solidFill>
              </a:rPr>
              <a:t> Total volume of generated hydrogen depends on the mass balance</a:t>
            </a:r>
          </a:p>
          <a:p>
            <a:pPr defTabSz="762000">
              <a:lnSpc>
                <a:spcPct val="50000"/>
              </a:lnSpc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en-US" sz="1800">
                <a:solidFill>
                  <a:srgbClr val="000066"/>
                </a:solidFill>
              </a:rPr>
              <a:t>    of components involved in the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H</a:t>
            </a:r>
            <a:r>
              <a:rPr lang="en-US" sz="1800" baseline="-25000">
                <a:solidFill>
                  <a:srgbClr val="000066"/>
                </a:solidFill>
              </a:rPr>
              <a:t>2</a:t>
            </a:r>
            <a:r>
              <a:rPr lang="en-US" sz="1800">
                <a:solidFill>
                  <a:srgbClr val="000066"/>
                </a:solidFill>
              </a:rPr>
              <a:t>O reactions</a:t>
            </a:r>
            <a:endParaRPr lang="ru-RU" sz="1800">
              <a:solidFill>
                <a:srgbClr val="000066"/>
              </a:solidFill>
            </a:endParaRPr>
          </a:p>
        </p:txBody>
      </p:sp>
      <p:grpSp>
        <p:nvGrpSpPr>
          <p:cNvPr id="502871" name="Group 87"/>
          <p:cNvGrpSpPr>
            <a:grpSpLocks/>
          </p:cNvGrpSpPr>
          <p:nvPr/>
        </p:nvGrpSpPr>
        <p:grpSpPr bwMode="auto">
          <a:xfrm>
            <a:off x="265113" y="1604963"/>
            <a:ext cx="8251825" cy="2478087"/>
            <a:chOff x="161" y="915"/>
            <a:chExt cx="5198" cy="1561"/>
          </a:xfrm>
        </p:grpSpPr>
        <p:grpSp>
          <p:nvGrpSpPr>
            <p:cNvPr id="502870" name="Group 86"/>
            <p:cNvGrpSpPr>
              <a:grpSpLocks/>
            </p:cNvGrpSpPr>
            <p:nvPr/>
          </p:nvGrpSpPr>
          <p:grpSpPr bwMode="auto">
            <a:xfrm>
              <a:off x="3876" y="1349"/>
              <a:ext cx="1483" cy="538"/>
              <a:chOff x="3726" y="1349"/>
              <a:chExt cx="1483" cy="538"/>
            </a:xfrm>
          </p:grpSpPr>
          <p:sp>
            <p:nvSpPr>
              <p:cNvPr id="502791" name="Rectangle 7"/>
              <p:cNvSpPr>
                <a:spLocks noChangeArrowheads="1"/>
              </p:cNvSpPr>
              <p:nvPr/>
            </p:nvSpPr>
            <p:spPr bwMode="auto">
              <a:xfrm>
                <a:off x="4831" y="1733"/>
                <a:ext cx="36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8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defTabSz="762000">
                  <a:spcBef>
                    <a:spcPct val="20000"/>
                  </a:spcBef>
                </a:pPr>
                <a:r>
                  <a:rPr lang="en-US" sz="1200" b="0">
                    <a:solidFill>
                      <a:srgbClr val="990033"/>
                    </a:solidFill>
                  </a:rPr>
                  <a:t>87.4</a:t>
                </a:r>
                <a:endParaRPr lang="ru-RU" sz="1200" b="0">
                  <a:solidFill>
                    <a:srgbClr val="990033"/>
                  </a:solidFill>
                </a:endParaRPr>
              </a:p>
            </p:txBody>
          </p:sp>
          <p:sp>
            <p:nvSpPr>
              <p:cNvPr id="502792" name="Rectangle 8"/>
              <p:cNvSpPr>
                <a:spLocks noChangeArrowheads="1"/>
              </p:cNvSpPr>
              <p:nvPr/>
            </p:nvSpPr>
            <p:spPr bwMode="auto">
              <a:xfrm>
                <a:off x="4831" y="1579"/>
                <a:ext cx="36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8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defTabSz="762000">
                  <a:spcBef>
                    <a:spcPct val="20000"/>
                  </a:spcBef>
                </a:pPr>
                <a:r>
                  <a:rPr lang="ru-RU" sz="1200" b="0">
                    <a:solidFill>
                      <a:srgbClr val="990033"/>
                    </a:solidFill>
                  </a:rPr>
                  <a:t>6</a:t>
                </a:r>
                <a:r>
                  <a:rPr lang="en-US" sz="1200" b="0">
                    <a:solidFill>
                      <a:srgbClr val="990033"/>
                    </a:solidFill>
                  </a:rPr>
                  <a:t>7.2</a:t>
                </a:r>
                <a:endParaRPr lang="ru-RU" sz="1200" b="0">
                  <a:solidFill>
                    <a:srgbClr val="990033"/>
                  </a:solidFill>
                </a:endParaRPr>
              </a:p>
            </p:txBody>
          </p:sp>
          <p:sp>
            <p:nvSpPr>
              <p:cNvPr id="502793" name="Rectangle 9"/>
              <p:cNvSpPr>
                <a:spLocks noChangeArrowheads="1"/>
              </p:cNvSpPr>
              <p:nvPr/>
            </p:nvSpPr>
            <p:spPr bwMode="auto">
              <a:xfrm>
                <a:off x="4831" y="1349"/>
                <a:ext cx="36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8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defTabSz="762000">
                  <a:spcBef>
                    <a:spcPct val="20000"/>
                  </a:spcBef>
                </a:pPr>
                <a:r>
                  <a:rPr lang="en-US" sz="1200">
                    <a:solidFill>
                      <a:srgbClr val="990033"/>
                    </a:solidFill>
                  </a:rPr>
                  <a:t>Fe</a:t>
                </a:r>
                <a:endParaRPr lang="ru-RU" sz="1200">
                  <a:solidFill>
                    <a:srgbClr val="990033"/>
                  </a:solidFill>
                </a:endParaRPr>
              </a:p>
            </p:txBody>
          </p:sp>
          <p:sp>
            <p:nvSpPr>
              <p:cNvPr id="502795" name="Rectangle 11"/>
              <p:cNvSpPr>
                <a:spLocks noChangeArrowheads="1"/>
              </p:cNvSpPr>
              <p:nvPr/>
            </p:nvSpPr>
            <p:spPr bwMode="auto">
              <a:xfrm>
                <a:off x="4468" y="1349"/>
                <a:ext cx="36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8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defTabSz="762000">
                  <a:spcBef>
                    <a:spcPct val="20000"/>
                  </a:spcBef>
                </a:pPr>
                <a:r>
                  <a:rPr lang="en-US" sz="1200">
                    <a:solidFill>
                      <a:srgbClr val="990033"/>
                    </a:solidFill>
                  </a:rPr>
                  <a:t>Zr</a:t>
                </a:r>
                <a:endParaRPr lang="ru-RU" sz="1200">
                  <a:solidFill>
                    <a:srgbClr val="990033"/>
                  </a:solidFill>
                </a:endParaRPr>
              </a:p>
            </p:txBody>
          </p:sp>
          <p:sp>
            <p:nvSpPr>
              <p:cNvPr id="502796" name="Rectangle 12"/>
              <p:cNvSpPr>
                <a:spLocks noChangeArrowheads="1"/>
              </p:cNvSpPr>
              <p:nvPr/>
            </p:nvSpPr>
            <p:spPr bwMode="auto">
              <a:xfrm>
                <a:off x="4105" y="1349"/>
                <a:ext cx="36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8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defTabSz="762000">
                  <a:spcBef>
                    <a:spcPct val="20000"/>
                  </a:spcBef>
                </a:pPr>
                <a:r>
                  <a:rPr lang="en-US" sz="1200">
                    <a:solidFill>
                      <a:srgbClr val="990033"/>
                    </a:solidFill>
                  </a:rPr>
                  <a:t>U</a:t>
                </a:r>
                <a:endParaRPr lang="ru-RU" sz="1200">
                  <a:solidFill>
                    <a:srgbClr val="990033"/>
                  </a:solidFill>
                </a:endParaRPr>
              </a:p>
            </p:txBody>
          </p:sp>
          <p:sp>
            <p:nvSpPr>
              <p:cNvPr id="502797" name="Rectangle 13"/>
              <p:cNvSpPr>
                <a:spLocks noChangeArrowheads="1"/>
              </p:cNvSpPr>
              <p:nvPr/>
            </p:nvSpPr>
            <p:spPr bwMode="auto">
              <a:xfrm>
                <a:off x="3726" y="1349"/>
                <a:ext cx="379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8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defTabSz="762000"/>
                <a:endParaRPr lang="ru-RU" sz="1800" b="0">
                  <a:solidFill>
                    <a:srgbClr val="990033"/>
                  </a:solidFill>
                </a:endParaRPr>
              </a:p>
            </p:txBody>
          </p:sp>
          <p:sp>
            <p:nvSpPr>
              <p:cNvPr id="502798" name="Rectangle 14"/>
              <p:cNvSpPr>
                <a:spLocks noChangeArrowheads="1"/>
              </p:cNvSpPr>
              <p:nvPr/>
            </p:nvSpPr>
            <p:spPr bwMode="auto">
              <a:xfrm>
                <a:off x="3726" y="1733"/>
                <a:ext cx="37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8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defTabSz="762000"/>
                <a:r>
                  <a:rPr lang="en-GB" sz="1200">
                    <a:solidFill>
                      <a:srgbClr val="990033"/>
                    </a:solidFill>
                    <a:ea typeface="Arial Unicode MS" pitchFamily="34" charset="-128"/>
                    <a:cs typeface="Arial Unicode MS" pitchFamily="34" charset="-128"/>
                  </a:rPr>
                  <a:t>mol.%</a:t>
                </a:r>
                <a:endParaRPr lang="en-GB" sz="1200">
                  <a:solidFill>
                    <a:srgbClr val="990033"/>
                  </a:solidFill>
                </a:endParaRPr>
              </a:p>
            </p:txBody>
          </p:sp>
          <p:sp>
            <p:nvSpPr>
              <p:cNvPr id="502800" name="Rectangle 16"/>
              <p:cNvSpPr>
                <a:spLocks noChangeArrowheads="1"/>
              </p:cNvSpPr>
              <p:nvPr/>
            </p:nvSpPr>
            <p:spPr bwMode="auto">
              <a:xfrm>
                <a:off x="4468" y="1733"/>
                <a:ext cx="36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8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defTabSz="762000">
                  <a:spcBef>
                    <a:spcPct val="20000"/>
                  </a:spcBef>
                </a:pPr>
                <a:r>
                  <a:rPr lang="en-US" sz="1200" b="0">
                    <a:solidFill>
                      <a:srgbClr val="990033"/>
                    </a:solidFill>
                  </a:rPr>
                  <a:t>4</a:t>
                </a:r>
                <a:r>
                  <a:rPr lang="ru-RU" sz="1200" b="0">
                    <a:solidFill>
                      <a:srgbClr val="990033"/>
                    </a:solidFill>
                  </a:rPr>
                  <a:t>.</a:t>
                </a:r>
                <a:r>
                  <a:rPr lang="en-US" sz="1200" b="0">
                    <a:solidFill>
                      <a:srgbClr val="990033"/>
                    </a:solidFill>
                  </a:rPr>
                  <a:t>2</a:t>
                </a:r>
                <a:r>
                  <a:rPr lang="ru-RU" sz="1200">
                    <a:solidFill>
                      <a:srgbClr val="990033"/>
                    </a:solidFill>
                  </a:rPr>
                  <a:t> </a:t>
                </a:r>
              </a:p>
            </p:txBody>
          </p:sp>
          <p:sp>
            <p:nvSpPr>
              <p:cNvPr id="502801" name="Rectangle 17"/>
              <p:cNvSpPr>
                <a:spLocks noChangeArrowheads="1"/>
              </p:cNvSpPr>
              <p:nvPr/>
            </p:nvSpPr>
            <p:spPr bwMode="auto">
              <a:xfrm>
                <a:off x="4105" y="1733"/>
                <a:ext cx="36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8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defTabSz="762000">
                  <a:spcBef>
                    <a:spcPct val="20000"/>
                  </a:spcBef>
                </a:pPr>
                <a:r>
                  <a:rPr lang="en-US" sz="1200" b="0">
                    <a:solidFill>
                      <a:srgbClr val="990033"/>
                    </a:solidFill>
                  </a:rPr>
                  <a:t>8</a:t>
                </a:r>
                <a:r>
                  <a:rPr lang="ru-RU" sz="1200" b="0">
                    <a:solidFill>
                      <a:srgbClr val="990033"/>
                    </a:solidFill>
                  </a:rPr>
                  <a:t>.</a:t>
                </a:r>
                <a:r>
                  <a:rPr lang="en-US" sz="1200" b="0">
                    <a:solidFill>
                      <a:srgbClr val="990033"/>
                    </a:solidFill>
                  </a:rPr>
                  <a:t>4</a:t>
                </a:r>
                <a:r>
                  <a:rPr lang="ru-RU" sz="1200">
                    <a:solidFill>
                      <a:srgbClr val="990033"/>
                    </a:solidFill>
                  </a:rPr>
                  <a:t> </a:t>
                </a:r>
              </a:p>
            </p:txBody>
          </p:sp>
          <p:sp>
            <p:nvSpPr>
              <p:cNvPr id="502803" name="Rectangle 19"/>
              <p:cNvSpPr>
                <a:spLocks noChangeArrowheads="1"/>
              </p:cNvSpPr>
              <p:nvPr/>
            </p:nvSpPr>
            <p:spPr bwMode="auto">
              <a:xfrm>
                <a:off x="4468" y="1579"/>
                <a:ext cx="36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8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defTabSz="762000">
                  <a:spcBef>
                    <a:spcPct val="20000"/>
                  </a:spcBef>
                </a:pPr>
                <a:r>
                  <a:rPr lang="ru-RU" sz="1200" b="0">
                    <a:solidFill>
                      <a:srgbClr val="990033"/>
                    </a:solidFill>
                  </a:rPr>
                  <a:t>5.</a:t>
                </a:r>
                <a:r>
                  <a:rPr lang="en-US" sz="1200" b="0">
                    <a:solidFill>
                      <a:srgbClr val="990033"/>
                    </a:solidFill>
                  </a:rPr>
                  <a:t>2</a:t>
                </a:r>
                <a:r>
                  <a:rPr lang="ru-RU" sz="1200">
                    <a:solidFill>
                      <a:srgbClr val="990033"/>
                    </a:solidFill>
                  </a:rPr>
                  <a:t> </a:t>
                </a:r>
              </a:p>
            </p:txBody>
          </p:sp>
          <p:sp>
            <p:nvSpPr>
              <p:cNvPr id="502804" name="Rectangle 20"/>
              <p:cNvSpPr>
                <a:spLocks noChangeArrowheads="1"/>
              </p:cNvSpPr>
              <p:nvPr/>
            </p:nvSpPr>
            <p:spPr bwMode="auto">
              <a:xfrm>
                <a:off x="4105" y="1579"/>
                <a:ext cx="36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8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defTabSz="762000">
                  <a:spcBef>
                    <a:spcPct val="20000"/>
                  </a:spcBef>
                </a:pPr>
                <a:r>
                  <a:rPr lang="en-US" sz="1200" b="0">
                    <a:solidFill>
                      <a:srgbClr val="990033"/>
                    </a:solidFill>
                  </a:rPr>
                  <a:t>27.6</a:t>
                </a:r>
                <a:r>
                  <a:rPr lang="ru-RU" sz="1200">
                    <a:solidFill>
                      <a:srgbClr val="990033"/>
                    </a:solidFill>
                  </a:rPr>
                  <a:t> </a:t>
                </a:r>
              </a:p>
            </p:txBody>
          </p:sp>
          <p:sp>
            <p:nvSpPr>
              <p:cNvPr id="502805" name="Rectangle 21"/>
              <p:cNvSpPr>
                <a:spLocks noChangeArrowheads="1"/>
              </p:cNvSpPr>
              <p:nvPr/>
            </p:nvSpPr>
            <p:spPr bwMode="auto">
              <a:xfrm>
                <a:off x="3726" y="1579"/>
                <a:ext cx="37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8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defTabSz="762000"/>
                <a:r>
                  <a:rPr lang="en-GB" sz="1200">
                    <a:solidFill>
                      <a:srgbClr val="990033"/>
                    </a:solidFill>
                    <a:ea typeface="Arial Unicode MS" pitchFamily="34" charset="-128"/>
                    <a:cs typeface="Arial Unicode MS" pitchFamily="34" charset="-128"/>
                  </a:rPr>
                  <a:t>mass.%</a:t>
                </a:r>
                <a:endParaRPr lang="en-GB" sz="1200">
                  <a:solidFill>
                    <a:srgbClr val="990033"/>
                  </a:solidFill>
                </a:endParaRPr>
              </a:p>
            </p:txBody>
          </p:sp>
          <p:sp>
            <p:nvSpPr>
              <p:cNvPr id="502810" name="Line 26"/>
              <p:cNvSpPr>
                <a:spLocks noChangeShapeType="1"/>
              </p:cNvSpPr>
              <p:nvPr/>
            </p:nvSpPr>
            <p:spPr bwMode="auto">
              <a:xfrm>
                <a:off x="4105" y="1349"/>
                <a:ext cx="0" cy="538"/>
              </a:xfrm>
              <a:prstGeom prst="line">
                <a:avLst/>
              </a:prstGeom>
              <a:noFill/>
              <a:ln w="28575">
                <a:solidFill>
                  <a:srgbClr val="99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de-DE"/>
              </a:p>
            </p:txBody>
          </p:sp>
          <p:sp>
            <p:nvSpPr>
              <p:cNvPr id="502811" name="Line 27"/>
              <p:cNvSpPr>
                <a:spLocks noChangeShapeType="1"/>
              </p:cNvSpPr>
              <p:nvPr/>
            </p:nvSpPr>
            <p:spPr bwMode="auto">
              <a:xfrm>
                <a:off x="4468" y="1349"/>
                <a:ext cx="0" cy="538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de-DE"/>
              </a:p>
            </p:txBody>
          </p:sp>
          <p:sp>
            <p:nvSpPr>
              <p:cNvPr id="502812" name="Line 28"/>
              <p:cNvSpPr>
                <a:spLocks noChangeShapeType="1"/>
              </p:cNvSpPr>
              <p:nvPr/>
            </p:nvSpPr>
            <p:spPr bwMode="auto">
              <a:xfrm>
                <a:off x="4831" y="1349"/>
                <a:ext cx="0" cy="538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endParaRPr lang="de-DE"/>
              </a:p>
            </p:txBody>
          </p:sp>
          <p:sp>
            <p:nvSpPr>
              <p:cNvPr id="502814" name="Line 30"/>
              <p:cNvSpPr>
                <a:spLocks noChangeShapeType="1"/>
              </p:cNvSpPr>
              <p:nvPr/>
            </p:nvSpPr>
            <p:spPr bwMode="auto">
              <a:xfrm>
                <a:off x="3726" y="1733"/>
                <a:ext cx="1483" cy="0"/>
              </a:xfrm>
              <a:prstGeom prst="line">
                <a:avLst/>
              </a:prstGeom>
              <a:noFill/>
              <a:ln w="12700">
                <a:solidFill>
                  <a:srgbClr val="99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815" name="Line 31"/>
              <p:cNvSpPr>
                <a:spLocks noChangeShapeType="1"/>
              </p:cNvSpPr>
              <p:nvPr/>
            </p:nvSpPr>
            <p:spPr bwMode="auto">
              <a:xfrm flipV="1">
                <a:off x="3726" y="1573"/>
                <a:ext cx="1471" cy="6"/>
              </a:xfrm>
              <a:prstGeom prst="line">
                <a:avLst/>
              </a:prstGeom>
              <a:noFill/>
              <a:ln w="28575">
                <a:solidFill>
                  <a:srgbClr val="99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502858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6" b="13261"/>
            <a:stretch>
              <a:fillRect/>
            </a:stretch>
          </p:blipFill>
          <p:spPr bwMode="auto">
            <a:xfrm>
              <a:off x="2332" y="954"/>
              <a:ext cx="1350" cy="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2857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4" r="5727" b="6236"/>
            <a:stretch>
              <a:fillRect/>
            </a:stretch>
          </p:blipFill>
          <p:spPr bwMode="auto">
            <a:xfrm>
              <a:off x="161" y="915"/>
              <a:ext cx="1843" cy="1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2852" name="Rectangle 68"/>
            <p:cNvSpPr>
              <a:spLocks noChangeArrowheads="1"/>
            </p:cNvSpPr>
            <p:nvPr/>
          </p:nvSpPr>
          <p:spPr bwMode="auto">
            <a:xfrm>
              <a:off x="1593" y="1596"/>
              <a:ext cx="84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853" name="Line 69"/>
            <p:cNvSpPr>
              <a:spLocks noChangeShapeType="1"/>
            </p:cNvSpPr>
            <p:nvPr/>
          </p:nvSpPr>
          <p:spPr bwMode="auto">
            <a:xfrm flipV="1">
              <a:off x="1685" y="936"/>
              <a:ext cx="745" cy="645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2854" name="Line 70"/>
            <p:cNvSpPr>
              <a:spLocks noChangeShapeType="1"/>
            </p:cNvSpPr>
            <p:nvPr/>
          </p:nvSpPr>
          <p:spPr bwMode="auto">
            <a:xfrm>
              <a:off x="1670" y="1673"/>
              <a:ext cx="760" cy="59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2861" name="Text Box 77"/>
            <p:cNvSpPr txBox="1">
              <a:spLocks noChangeArrowheads="1"/>
            </p:cNvSpPr>
            <p:nvPr/>
          </p:nvSpPr>
          <p:spPr bwMode="auto">
            <a:xfrm>
              <a:off x="1496" y="2233"/>
              <a:ext cx="3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latin typeface="Arial" pitchFamily="34" charset="0"/>
                </a:rPr>
                <a:t>MC</a:t>
              </a:r>
              <a:r>
                <a:rPr lang="ru-RU" sz="1400">
                  <a:latin typeface="Arial" pitchFamily="34" charset="0"/>
                </a:rPr>
                <a:t>-6</a:t>
              </a:r>
            </a:p>
          </p:txBody>
        </p:sp>
      </p:grpSp>
      <p:sp>
        <p:nvSpPr>
          <p:cNvPr id="502864" name="Rectangle 80"/>
          <p:cNvSpPr>
            <a:spLocks noChangeArrowheads="1"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Ablation and steam absorption kinetics (2)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865" name="Text Box 81"/>
          <p:cNvSpPr txBox="1">
            <a:spLocks noChangeArrowheads="1"/>
          </p:cNvSpPr>
          <p:nvPr/>
        </p:nvSpPr>
        <p:spPr bwMode="auto">
          <a:xfrm>
            <a:off x="382588" y="592138"/>
            <a:ext cx="6726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Steam absorption was calculated in the assumptions: </a:t>
            </a:r>
            <a:endParaRPr lang="ru-RU" sz="20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A4A48226-05C3-48BA-8078-04A7AB8F3893}" type="slidenum">
              <a:rPr lang="en-GB">
                <a:solidFill>
                  <a:srgbClr val="990033"/>
                </a:solidFill>
              </a:rPr>
              <a:pPr/>
              <a:t>17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10983" name="Rectangle 7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10990" name="Rectangle 14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Ablation and steam absorption kinetics (3)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0991" name="Text Box 15"/>
          <p:cNvSpPr txBox="1">
            <a:spLocks noChangeArrowheads="1"/>
          </p:cNvSpPr>
          <p:nvPr/>
        </p:nvSpPr>
        <p:spPr bwMode="auto">
          <a:xfrm>
            <a:off x="3098800" y="563563"/>
            <a:ext cx="278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Hydrogen Generation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0993" name="Text Box 17"/>
          <p:cNvSpPr txBox="1">
            <a:spLocks noChangeArrowheads="1"/>
          </p:cNvSpPr>
          <p:nvPr/>
        </p:nvSpPr>
        <p:spPr bwMode="auto">
          <a:xfrm>
            <a:off x="5680075" y="2325688"/>
            <a:ext cx="3267075" cy="2563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Average rates of hydrogen liberation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6.9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stage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 algn="ctr"/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3.6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stage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E</a:t>
            </a:r>
          </a:p>
          <a:p>
            <a:pPr algn="ctr"/>
            <a:endParaRPr lang="en-US" sz="180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Hydrogen liberation rates at the steady regime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9.7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stage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C</a:t>
            </a:r>
            <a:endParaRPr lang="en-US" sz="1800">
              <a:solidFill>
                <a:srgbClr val="A50021"/>
              </a:solidFill>
              <a:latin typeface="Arial" pitchFamily="34" charset="0"/>
            </a:endParaRP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5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.</a:t>
            </a:r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0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stage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E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510996" name="Object 20"/>
          <p:cNvGraphicFramePr>
            <a:graphicFrameLocks noChangeAspect="1"/>
          </p:cNvGraphicFramePr>
          <p:nvPr/>
        </p:nvGraphicFramePr>
        <p:xfrm>
          <a:off x="239713" y="1212850"/>
          <a:ext cx="5240337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97" name="Plot" r:id="rId4" imgW="6549840" imgH="6282000" progId="Grapher.Document">
                  <p:embed/>
                </p:oleObj>
              </mc:Choice>
              <mc:Fallback>
                <p:oleObj name="Plot" r:id="rId4" imgW="6549840" imgH="6282000" progId="Grapher.Document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1212850"/>
                        <a:ext cx="5240337" cy="502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BA2B5595-436E-44CE-9525-D31DFD3545BB}" type="slidenum">
              <a:rPr lang="en-GB">
                <a:solidFill>
                  <a:srgbClr val="990033"/>
                </a:solidFill>
              </a:rPr>
              <a:pPr/>
              <a:t>18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13028" name="Rectangle 4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13032" name="Rectangle 8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Ablation and steam absorption kinetics (</a:t>
            </a:r>
            <a:r>
              <a:rPr lang="ru-RU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033" name="Text Box 9"/>
          <p:cNvSpPr txBox="1">
            <a:spLocks noChangeArrowheads="1"/>
          </p:cNvSpPr>
          <p:nvPr/>
        </p:nvSpPr>
        <p:spPr bwMode="auto">
          <a:xfrm>
            <a:off x="965200" y="906463"/>
            <a:ext cx="7205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Heat Generation at Corium Pool Oxidation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Stage (Stage C)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3034" name="Text Box 10"/>
          <p:cNvSpPr txBox="1">
            <a:spLocks noChangeArrowheads="1"/>
          </p:cNvSpPr>
          <p:nvPr/>
        </p:nvSpPr>
        <p:spPr bwMode="auto">
          <a:xfrm>
            <a:off x="1412875" y="1858963"/>
            <a:ext cx="65087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Reactions on the melt/furnace atmosphere boundary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:</a:t>
            </a:r>
            <a:endParaRPr lang="en-US" sz="2000" b="0">
              <a:solidFill>
                <a:srgbClr val="A50021"/>
              </a:solidFill>
              <a:latin typeface="Arial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Zr + 2H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O    = ZrO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+ 2H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 + 530 kJ/mol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+ H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O  = UO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3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+ H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    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160 kJ/mol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Fe + H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O     = FeO + H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     – 30 kJ/mol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2Fe + 3H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O = Fe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3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+ 3H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120 kJ/mol</a:t>
            </a:r>
            <a:endParaRPr lang="ru-RU" sz="2000" b="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513035" name="Text Box 11"/>
          <p:cNvSpPr txBox="1">
            <a:spLocks noChangeArrowheads="1"/>
          </p:cNvSpPr>
          <p:nvPr/>
        </p:nvSpPr>
        <p:spPr bwMode="auto">
          <a:xfrm>
            <a:off x="1000125" y="4198938"/>
            <a:ext cx="7327900" cy="13112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Heat of chemical reactions generated at stage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C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:</a:t>
            </a: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ru-RU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≈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1370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kJ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  <a:p>
            <a:pPr algn="ctr"/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Corresponding average heat power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algn="ctr"/>
            <a:r>
              <a:rPr lang="ru-RU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≈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0.759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B7AEC6FA-DB83-43BD-8668-97A37A25E38D}" type="slidenum">
              <a:rPr lang="en-GB">
                <a:solidFill>
                  <a:srgbClr val="990033"/>
                </a:solidFill>
              </a:rPr>
              <a:pPr/>
              <a:t>19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36578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Ablation and steam absorption kinetics (5)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993775" y="668338"/>
            <a:ext cx="7296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Heat Generation at Interaction Zone and Specimen Oxidation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Stage (Stage E)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6581" name="Text Box 5"/>
          <p:cNvSpPr txBox="1">
            <a:spLocks noChangeArrowheads="1"/>
          </p:cNvSpPr>
          <p:nvPr/>
        </p:nvSpPr>
        <p:spPr bwMode="auto">
          <a:xfrm>
            <a:off x="2460625" y="1354138"/>
            <a:ext cx="42513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Reactions in the interaction zone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:</a:t>
            </a:r>
            <a:endParaRPr lang="en-US" sz="2000" b="0">
              <a:solidFill>
                <a:srgbClr val="A50021"/>
              </a:solidFill>
              <a:latin typeface="Arial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Zr + 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  = ZrO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+ 1090 kJ/mol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U + 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  = UO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    +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60 kJ/mol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2U + 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= 2UO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3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  + 2360 kJ/mol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Fe + 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 = FeO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   + 500 kJ/mol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4Fe + 3O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= 2Fe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3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+1440 kJ/mol</a:t>
            </a:r>
            <a:endParaRPr lang="ru-RU" sz="2000" b="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1095375" y="3532188"/>
            <a:ext cx="7327900" cy="13112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Heat of chemical reactions generated at stage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E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:</a:t>
            </a: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ru-RU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≈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888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kJ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  <a:p>
            <a:pPr algn="ctr"/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Corresponding average power of heat release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algn="ctr"/>
            <a:r>
              <a:rPr lang="ru-RU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≈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0.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50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5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</a:t>
            </a:r>
          </a:p>
        </p:txBody>
      </p:sp>
      <p:sp>
        <p:nvSpPr>
          <p:cNvPr id="536583" name="Text Box 7"/>
          <p:cNvSpPr txBox="1">
            <a:spLocks noChangeArrowheads="1"/>
          </p:cNvSpPr>
          <p:nvPr/>
        </p:nvSpPr>
        <p:spPr bwMode="auto">
          <a:xfrm>
            <a:off x="1082675" y="5010150"/>
            <a:ext cx="7327900" cy="10064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Estimation of heat power to the specimen surface both from the melt and generated by chemical reactions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≈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2.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5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  <a:p>
            <a:pPr algn="ctr"/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(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2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– from the melt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,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 0.5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–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chemical reactions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)</a:t>
            </a: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46656CC1-58E5-45E2-A213-88BF68F0C3BE}" type="slidenum">
              <a:rPr lang="en-GB">
                <a:solidFill>
                  <a:srgbClr val="990033"/>
                </a:solidFill>
              </a:rPr>
              <a:pPr/>
              <a:t>2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463550"/>
            <a:ext cx="8515350" cy="717550"/>
          </a:xfrm>
        </p:spPr>
        <p:txBody>
          <a:bodyPr/>
          <a:lstStyle/>
          <a:p>
            <a:r>
              <a:rPr lang="en-US" b="0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GB" b="0">
                <a:solidFill>
                  <a:srgbClr val="990033"/>
                </a:solidFill>
                <a:cs typeface="Times New Roman" pitchFamily="18" charset="0"/>
              </a:rPr>
              <a:t>Contents</a:t>
            </a:r>
            <a:r>
              <a:rPr lang="en-GB" b="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69068" name="Rectangle 108"/>
          <p:cNvSpPr>
            <a:spLocks noChangeArrowheads="1"/>
          </p:cNvSpPr>
          <p:nvPr/>
        </p:nvSpPr>
        <p:spPr bwMode="auto">
          <a:xfrm>
            <a:off x="1743075" y="965200"/>
            <a:ext cx="605790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spcBef>
                <a:spcPct val="50000"/>
              </a:spcBef>
            </a:pPr>
            <a:endParaRPr lang="en-US" sz="18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rgbClr val="000066"/>
                </a:solidFill>
              </a:rPr>
              <a:t>Objectives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rgbClr val="000066"/>
                </a:solidFill>
              </a:rPr>
              <a:t>Experimental setup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and procedure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Experimental results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Post-test analysis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Ablation and steam absorption kinetics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Conclusions</a:t>
            </a:r>
            <a:endParaRPr lang="en-GB" sz="24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endParaRPr lang="en-US" sz="2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F80C1A06-AE58-46A4-B35F-2DE3EA8E42D9}" type="slidenum">
              <a:rPr lang="en-GB">
                <a:solidFill>
                  <a:srgbClr val="990033"/>
                </a:solidFill>
              </a:rPr>
              <a:pPr/>
              <a:t>20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06887" name="Rectangle 7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0" y="720725"/>
            <a:ext cx="91440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70000"/>
              </a:spcBef>
            </a:pPr>
            <a:r>
              <a:rPr lang="en-US" sz="2000">
                <a:solidFill>
                  <a:srgbClr val="000066"/>
                </a:solidFill>
              </a:rPr>
              <a:t>Posttest analysis is still in progress, but the following can be noted:</a:t>
            </a:r>
            <a:endParaRPr lang="en-US" sz="2000">
              <a:solidFill>
                <a:srgbClr val="990033"/>
              </a:solidFill>
            </a:endParaRPr>
          </a:p>
          <a:p>
            <a:pPr defTabSz="762000">
              <a:spcBef>
                <a:spcPct val="70000"/>
              </a:spcBef>
              <a:buFont typeface="Wingdings" pitchFamily="2" charset="2"/>
              <a:buChar char="ü"/>
            </a:pPr>
            <a:r>
              <a:rPr lang="en-US" sz="2000" b="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Before the oxidation start, in the conditions close to MC6 interaction</a:t>
            </a:r>
            <a:r>
              <a:rPr lang="ru-RU" sz="2000">
                <a:solidFill>
                  <a:srgbClr val="000066"/>
                </a:solidFill>
              </a:rPr>
              <a:t/>
            </a:r>
            <a:br>
              <a:rPr lang="ru-RU" sz="2000">
                <a:solidFill>
                  <a:srgbClr val="000066"/>
                </a:solidFill>
              </a:rPr>
            </a:br>
            <a:r>
              <a:rPr lang="ru-RU" sz="2000">
                <a:solidFill>
                  <a:srgbClr val="000066"/>
                </a:solidFill>
              </a:rPr>
              <a:t>  </a:t>
            </a:r>
            <a:r>
              <a:rPr lang="en-US" sz="2000">
                <a:solidFill>
                  <a:srgbClr val="000066"/>
                </a:solidFill>
              </a:rPr>
              <a:t> between the С-30 corium melt with steel, the MCP-3 interaction zone</a:t>
            </a:r>
            <a:r>
              <a:rPr lang="ru-RU" sz="2000">
                <a:solidFill>
                  <a:srgbClr val="000066"/>
                </a:solidFill>
              </a:rPr>
              <a:t/>
            </a:r>
            <a:br>
              <a:rPr lang="ru-RU" sz="2000">
                <a:solidFill>
                  <a:srgbClr val="000066"/>
                </a:solidFill>
              </a:rPr>
            </a:br>
            <a:r>
              <a:rPr lang="ru-RU" sz="2000">
                <a:solidFill>
                  <a:srgbClr val="000066"/>
                </a:solidFill>
              </a:rPr>
              <a:t>  </a:t>
            </a:r>
            <a:r>
              <a:rPr lang="en-US" sz="2000">
                <a:solidFill>
                  <a:srgbClr val="000066"/>
                </a:solidFill>
              </a:rPr>
              <a:t> depth in the USS sighting spot was deeper by approx. 1.4 mm, and the</a:t>
            </a:r>
            <a:r>
              <a:rPr lang="ru-RU" sz="2000">
                <a:solidFill>
                  <a:srgbClr val="000066"/>
                </a:solidFill>
              </a:rPr>
              <a:t/>
            </a:r>
            <a:br>
              <a:rPr lang="ru-RU" sz="2000">
                <a:solidFill>
                  <a:srgbClr val="000066"/>
                </a:solidFill>
              </a:rPr>
            </a:br>
            <a:r>
              <a:rPr lang="ru-RU" sz="2000">
                <a:solidFill>
                  <a:srgbClr val="000066"/>
                </a:solidFill>
              </a:rPr>
              <a:t>  </a:t>
            </a:r>
            <a:r>
              <a:rPr lang="en-US" sz="2000">
                <a:solidFill>
                  <a:srgbClr val="000066"/>
                </a:solidFill>
              </a:rPr>
              <a:t> incubation period – shorter by approx. 6000 s</a:t>
            </a:r>
          </a:p>
          <a:p>
            <a:pPr defTabSz="762000">
              <a:spcBef>
                <a:spcPct val="70000"/>
              </a:spcBef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</a:rPr>
              <a:t> The oxidation rate and hydrogen generation rate measured during the</a:t>
            </a:r>
            <a:r>
              <a:rPr lang="ru-RU" sz="2000">
                <a:solidFill>
                  <a:srgbClr val="000066"/>
                </a:solidFill>
              </a:rPr>
              <a:t/>
            </a:r>
            <a:br>
              <a:rPr lang="ru-RU" sz="2000">
                <a:solidFill>
                  <a:srgbClr val="000066"/>
                </a:solidFill>
              </a:rPr>
            </a:br>
            <a:r>
              <a:rPr lang="ru-RU" sz="2000">
                <a:solidFill>
                  <a:srgbClr val="000066"/>
                </a:solidFill>
              </a:rPr>
              <a:t>  </a:t>
            </a:r>
            <a:r>
              <a:rPr lang="en-US" sz="2000">
                <a:solidFill>
                  <a:srgbClr val="000066"/>
                </a:solidFill>
              </a:rPr>
              <a:t> pool oxidation regime were close to MA-9 test. The oxidation is</a:t>
            </a:r>
            <a:r>
              <a:rPr lang="ru-RU" sz="2000">
                <a:solidFill>
                  <a:srgbClr val="000066"/>
                </a:solidFill>
              </a:rPr>
              <a:t/>
            </a:r>
            <a:br>
              <a:rPr lang="ru-RU" sz="2000">
                <a:solidFill>
                  <a:srgbClr val="000066"/>
                </a:solidFill>
              </a:rPr>
            </a:br>
            <a:r>
              <a:rPr lang="ru-RU" sz="2000">
                <a:solidFill>
                  <a:srgbClr val="000066"/>
                </a:solidFill>
              </a:rPr>
              <a:t>  </a:t>
            </a:r>
            <a:r>
              <a:rPr lang="en-US" sz="2000">
                <a:solidFill>
                  <a:srgbClr val="000066"/>
                </a:solidFill>
              </a:rPr>
              <a:t> controlled by the steam supply to the molten pool surface </a:t>
            </a:r>
          </a:p>
          <a:p>
            <a:pPr defTabSz="762000">
              <a:spcBef>
                <a:spcPct val="70000"/>
              </a:spcBef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</a:rPr>
              <a:t> The most conservative regime was realized in the test, i.e. the IZ was</a:t>
            </a:r>
            <a:r>
              <a:rPr lang="ru-RU" sz="2000">
                <a:solidFill>
                  <a:srgbClr val="000066"/>
                </a:solidFill>
              </a:rPr>
              <a:t/>
            </a:r>
            <a:br>
              <a:rPr lang="ru-RU" sz="2000">
                <a:solidFill>
                  <a:srgbClr val="000066"/>
                </a:solidFill>
              </a:rPr>
            </a:br>
            <a:r>
              <a:rPr lang="ru-RU" sz="2000">
                <a:solidFill>
                  <a:srgbClr val="000066"/>
                </a:solidFill>
              </a:rPr>
              <a:t>  </a:t>
            </a:r>
            <a:r>
              <a:rPr lang="en-US" sz="2000">
                <a:solidFill>
                  <a:srgbClr val="000066"/>
                </a:solidFill>
              </a:rPr>
              <a:t> oxidized by corium melt, which have been oxidized in advance</a:t>
            </a:r>
          </a:p>
          <a:p>
            <a:pPr defTabSz="762000">
              <a:spcBef>
                <a:spcPct val="70000"/>
              </a:spcBef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</a:rPr>
              <a:t> A partial melting of the steel surface layer took place in the end of</a:t>
            </a:r>
            <a:r>
              <a:rPr lang="ru-RU" sz="2000">
                <a:solidFill>
                  <a:srgbClr val="000066"/>
                </a:solidFill>
              </a:rPr>
              <a:t/>
            </a:r>
            <a:br>
              <a:rPr lang="ru-RU" sz="2000">
                <a:solidFill>
                  <a:srgbClr val="000066"/>
                </a:solidFill>
              </a:rPr>
            </a:br>
            <a:r>
              <a:rPr lang="ru-RU" sz="2000">
                <a:solidFill>
                  <a:srgbClr val="000066"/>
                </a:solidFill>
              </a:rPr>
              <a:t>  </a:t>
            </a:r>
            <a:r>
              <a:rPr lang="en-US" sz="2000">
                <a:solidFill>
                  <a:srgbClr val="000066"/>
                </a:solidFill>
              </a:rPr>
              <a:t> oxidation regime. This was caused by uncontrolled increase of heat</a:t>
            </a:r>
            <a:r>
              <a:rPr lang="ru-RU" sz="2000">
                <a:solidFill>
                  <a:srgbClr val="000066"/>
                </a:solidFill>
              </a:rPr>
              <a:t/>
            </a:r>
            <a:br>
              <a:rPr lang="ru-RU" sz="2000">
                <a:solidFill>
                  <a:srgbClr val="000066"/>
                </a:solidFill>
              </a:rPr>
            </a:br>
            <a:r>
              <a:rPr lang="ru-RU" sz="2000">
                <a:solidFill>
                  <a:srgbClr val="000066"/>
                </a:solidFill>
              </a:rPr>
              <a:t>  </a:t>
            </a:r>
            <a:r>
              <a:rPr lang="en-US" sz="2000">
                <a:solidFill>
                  <a:srgbClr val="000066"/>
                </a:solidFill>
              </a:rPr>
              <a:t> transferred from the melt (setup-specific factor) and/or additional heat</a:t>
            </a:r>
            <a:r>
              <a:rPr lang="ru-RU" sz="2000">
                <a:solidFill>
                  <a:srgbClr val="000066"/>
                </a:solidFill>
              </a:rPr>
              <a:t/>
            </a:r>
            <a:br>
              <a:rPr lang="ru-RU" sz="2000">
                <a:solidFill>
                  <a:srgbClr val="000066"/>
                </a:solidFill>
              </a:rPr>
            </a:br>
            <a:r>
              <a:rPr lang="ru-RU" sz="2000">
                <a:solidFill>
                  <a:srgbClr val="000066"/>
                </a:solidFill>
              </a:rPr>
              <a:t>  </a:t>
            </a:r>
            <a:r>
              <a:rPr lang="en-US" sz="2000">
                <a:solidFill>
                  <a:srgbClr val="000066"/>
                </a:solidFill>
              </a:rPr>
              <a:t> generated by chemical reactions. The mentioned heat powers have been</a:t>
            </a:r>
            <a:r>
              <a:rPr lang="ru-RU" sz="2000">
                <a:solidFill>
                  <a:srgbClr val="000066"/>
                </a:solidFill>
              </a:rPr>
              <a:t/>
            </a:r>
            <a:br>
              <a:rPr lang="ru-RU" sz="2000">
                <a:solidFill>
                  <a:srgbClr val="000066"/>
                </a:solidFill>
              </a:rPr>
            </a:br>
            <a:r>
              <a:rPr lang="ru-RU" sz="2000">
                <a:solidFill>
                  <a:srgbClr val="000066"/>
                </a:solidFill>
              </a:rPr>
              <a:t>  </a:t>
            </a:r>
            <a:r>
              <a:rPr lang="en-US" sz="2000">
                <a:solidFill>
                  <a:srgbClr val="000066"/>
                </a:solidFill>
              </a:rPr>
              <a:t> evaluated as 2 and 0.5 kW respectively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713AF7A9-E505-4B43-B35D-8454FB67A6FC}" type="slidenum">
              <a:rPr lang="en-GB">
                <a:solidFill>
                  <a:srgbClr val="990033"/>
                </a:solidFill>
              </a:rPr>
              <a:pPr/>
              <a:t>3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22860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cs typeface="Times New Roman" pitchFamily="18" charset="0"/>
              </a:rPr>
              <a:t>Objectives</a:t>
            </a:r>
          </a:p>
        </p:txBody>
      </p:sp>
      <p:sp>
        <p:nvSpPr>
          <p:cNvPr id="355329" name="Rectangle 1"/>
          <p:cNvSpPr>
            <a:spLocks noChangeArrowheads="1"/>
          </p:cNvSpPr>
          <p:nvPr/>
        </p:nvSpPr>
        <p:spPr bwMode="auto">
          <a:xfrm>
            <a:off x="1238250" y="2232025"/>
            <a:ext cx="733425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spcBef>
                <a:spcPct val="50000"/>
              </a:spcBef>
            </a:pPr>
            <a:endParaRPr lang="en-US" sz="20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600">
                <a:solidFill>
                  <a:srgbClr val="000066"/>
                </a:solidFill>
              </a:rPr>
              <a:t>Qualification and quantification of steam oxidation effect on interaction zone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37A6D58A-82DC-4B4D-8A16-C82140B67572}" type="slidenum">
              <a:rPr lang="en-GB">
                <a:solidFill>
                  <a:srgbClr val="990033"/>
                </a:solidFill>
              </a:rPr>
              <a:pPr/>
              <a:t>4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7772400" cy="906463"/>
          </a:xfrm>
        </p:spPr>
        <p:txBody>
          <a:bodyPr/>
          <a:lstStyle/>
          <a:p>
            <a:pPr defTabSz="835025"/>
            <a:r>
              <a:rPr lang="en-US"/>
              <a:t>Experimental Setup</a:t>
            </a:r>
            <a:endParaRPr lang="en-GB"/>
          </a:p>
        </p:txBody>
      </p:sp>
      <p:pic>
        <p:nvPicPr>
          <p:cNvPr id="486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095375"/>
            <a:ext cx="546576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64" name="Rectangle 1040"/>
          <p:cNvSpPr>
            <a:spLocks noChangeArrowheads="1"/>
          </p:cNvSpPr>
          <p:nvPr/>
        </p:nvSpPr>
        <p:spPr bwMode="auto">
          <a:xfrm>
            <a:off x="5680075" y="2273300"/>
            <a:ext cx="36449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62000"/>
            <a:r>
              <a:rPr lang="en-US" sz="1600"/>
              <a:t>1 – steam vent from the furnace</a:t>
            </a:r>
          </a:p>
          <a:p>
            <a:pPr defTabSz="762000"/>
            <a:r>
              <a:rPr lang="en-US" sz="1600"/>
              <a:t>2 – steam line</a:t>
            </a:r>
          </a:p>
          <a:p>
            <a:pPr defTabSz="762000"/>
            <a:r>
              <a:rPr lang="en-US" sz="1600"/>
              <a:t>3 – lid</a:t>
            </a:r>
          </a:p>
          <a:p>
            <a:pPr defTabSz="762000"/>
            <a:r>
              <a:rPr lang="en-US" sz="1600"/>
              <a:t>4 – water-cooled cover</a:t>
            </a:r>
          </a:p>
          <a:p>
            <a:pPr defTabSz="762000"/>
            <a:r>
              <a:rPr lang="en-US" sz="1600"/>
              <a:t>5 – quartz tube</a:t>
            </a:r>
          </a:p>
          <a:p>
            <a:pPr defTabSz="762000"/>
            <a:r>
              <a:rPr lang="en-US" sz="1600"/>
              <a:t>6– water-cooled electromagnetic screen</a:t>
            </a:r>
          </a:p>
          <a:p>
            <a:pPr defTabSz="762000"/>
            <a:r>
              <a:rPr lang="en-US" sz="1600"/>
              <a:t>7 – crucible sections</a:t>
            </a:r>
          </a:p>
          <a:p>
            <a:pPr defTabSz="762000"/>
            <a:r>
              <a:rPr lang="en-US" sz="1600"/>
              <a:t>8 – inductor</a:t>
            </a:r>
          </a:p>
          <a:p>
            <a:pPr defTabSz="762000"/>
            <a:r>
              <a:rPr lang="en-US" sz="1600"/>
              <a:t>9 – melt</a:t>
            </a:r>
          </a:p>
          <a:p>
            <a:pPr defTabSz="762000"/>
            <a:r>
              <a:rPr lang="en-US" sz="1600"/>
              <a:t>10 – acoustic defect</a:t>
            </a:r>
          </a:p>
          <a:p>
            <a:pPr defTabSz="762000"/>
            <a:r>
              <a:rPr lang="en-US" sz="1600"/>
              <a:t>11 – thermal insulation of the specimen</a:t>
            </a:r>
          </a:p>
          <a:p>
            <a:pPr defTabSz="762000"/>
            <a:r>
              <a:rPr lang="en-US" sz="1600"/>
              <a:t>12 – top specimen calorimeter</a:t>
            </a:r>
          </a:p>
          <a:p>
            <a:pPr defTabSz="762000"/>
            <a:r>
              <a:rPr lang="en-US" sz="1600"/>
              <a:t>13 – bottom specimen calorimeter</a:t>
            </a:r>
          </a:p>
          <a:p>
            <a:pPr defTabSz="762000"/>
            <a:r>
              <a:rPr lang="en-US" sz="1600"/>
              <a:t>14 – US sensor</a:t>
            </a:r>
            <a:endParaRPr lang="en-GB" sz="1600"/>
          </a:p>
        </p:txBody>
      </p:sp>
      <p:sp>
        <p:nvSpPr>
          <p:cNvPr id="488465" name="Rectangle 1041"/>
          <p:cNvSpPr>
            <a:spLocks noChangeArrowheads="1"/>
          </p:cNvSpPr>
          <p:nvPr/>
        </p:nvSpPr>
        <p:spPr bwMode="auto">
          <a:xfrm>
            <a:off x="2260600" y="581025"/>
            <a:ext cx="48101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000">
                <a:solidFill>
                  <a:srgbClr val="000066"/>
                </a:solidFill>
              </a:rPr>
              <a:t>RASPLAV-3 Furnace</a:t>
            </a:r>
            <a:endParaRPr lang="en-GB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97642366-E1F4-4283-A661-AB2B6DBB886A}" type="slidenum">
              <a:rPr lang="en-GB">
                <a:solidFill>
                  <a:srgbClr val="990033"/>
                </a:solidFill>
              </a:rPr>
              <a:pPr/>
              <a:t>5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800" b="1">
              <a:effectLst/>
            </a:endParaRPr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7691438" y="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000">
              <a:solidFill>
                <a:srgbClr val="A50021"/>
              </a:solidFill>
            </a:endParaRPr>
          </a:p>
        </p:txBody>
      </p:sp>
      <p:sp>
        <p:nvSpPr>
          <p:cNvPr id="505861" name="Rectangle 1029"/>
          <p:cNvSpPr>
            <a:spLocks noChangeArrowheads="1"/>
          </p:cNvSpPr>
          <p:nvPr/>
        </p:nvSpPr>
        <p:spPr bwMode="auto">
          <a:xfrm>
            <a:off x="839788" y="0"/>
            <a:ext cx="777240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Setup (2)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5865" name="Rectangle 1033"/>
          <p:cNvSpPr>
            <a:spLocks noChangeArrowheads="1"/>
          </p:cNvSpPr>
          <p:nvPr/>
        </p:nvSpPr>
        <p:spPr bwMode="auto">
          <a:xfrm>
            <a:off x="2554288" y="674688"/>
            <a:ext cx="41751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Gas-Aerosol Sampling System</a:t>
            </a:r>
            <a:endParaRPr lang="en-GB" sz="1800">
              <a:solidFill>
                <a:srgbClr val="000066"/>
              </a:solidFill>
            </a:endParaRPr>
          </a:p>
        </p:txBody>
      </p:sp>
      <p:sp>
        <p:nvSpPr>
          <p:cNvPr id="505866" name="Rectangle 1034"/>
          <p:cNvSpPr>
            <a:spLocks noChangeArrowheads="1"/>
          </p:cNvSpPr>
          <p:nvPr/>
        </p:nvSpPr>
        <p:spPr bwMode="auto">
          <a:xfrm>
            <a:off x="7089775" y="1279525"/>
            <a:ext cx="19304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defTabSz="762000"/>
            <a:r>
              <a:rPr lang="en-US" sz="1200"/>
              <a:t>1 – tanks with N</a:t>
            </a:r>
            <a:r>
              <a:rPr lang="en-US" sz="1200" baseline="-25000"/>
              <a:t>2</a:t>
            </a:r>
            <a:r>
              <a:rPr lang="en-US" sz="1200"/>
              <a:t> and Ar</a:t>
            </a:r>
          </a:p>
          <a:p>
            <a:pPr marL="457200" indent="-457200" defTabSz="762000"/>
            <a:r>
              <a:rPr lang="en-US" sz="1200"/>
              <a:t>2 – water controller</a:t>
            </a:r>
          </a:p>
          <a:p>
            <a:pPr marL="457200" indent="-457200" defTabSz="762000"/>
            <a:r>
              <a:rPr lang="en-US" sz="1200"/>
              <a:t>3 –</a:t>
            </a:r>
            <a:r>
              <a:rPr lang="en-US" sz="1200" b="0"/>
              <a:t> </a:t>
            </a:r>
            <a:r>
              <a:rPr lang="en-US" sz="1200"/>
              <a:t>steam generator</a:t>
            </a:r>
          </a:p>
          <a:p>
            <a:pPr marL="457200" indent="-457200" defTabSz="762000"/>
            <a:r>
              <a:rPr lang="en-US" sz="1200"/>
              <a:t>4 – quartz tube for </a:t>
            </a:r>
          </a:p>
          <a:p>
            <a:pPr marL="457200" indent="-457200" defTabSz="762000"/>
            <a:r>
              <a:rPr lang="en-US" sz="1200"/>
              <a:t>      steam supply into </a:t>
            </a:r>
          </a:p>
          <a:p>
            <a:pPr marL="457200" indent="-457200" defTabSz="762000"/>
            <a:r>
              <a:rPr lang="en-US" sz="1200"/>
              <a:t>      the furnace</a:t>
            </a:r>
          </a:p>
          <a:p>
            <a:pPr marL="457200" indent="-457200" defTabSz="762000"/>
            <a:r>
              <a:rPr lang="en-US" sz="1200"/>
              <a:t>5 – steam condenser</a:t>
            </a:r>
          </a:p>
          <a:p>
            <a:pPr marL="457200" indent="-457200" defTabSz="762000"/>
            <a:r>
              <a:rPr lang="en-US" sz="1200"/>
              <a:t>6 – condensate </a:t>
            </a:r>
          </a:p>
          <a:p>
            <a:pPr marL="457200" indent="-457200" defTabSz="762000"/>
            <a:r>
              <a:rPr lang="en-US" sz="1200"/>
              <a:t>      collector</a:t>
            </a:r>
          </a:p>
          <a:p>
            <a:pPr marL="457200" indent="-457200" defTabSz="762000"/>
            <a:r>
              <a:rPr lang="en-US" sz="1200"/>
              <a:t>7 – condensate drop </a:t>
            </a:r>
          </a:p>
          <a:p>
            <a:pPr marL="457200" indent="-457200" defTabSz="762000"/>
            <a:r>
              <a:rPr lang="en-US" sz="1200"/>
              <a:t>      catcher</a:t>
            </a:r>
          </a:p>
          <a:p>
            <a:pPr marL="457200" indent="-457200" defTabSz="762000"/>
            <a:r>
              <a:rPr lang="en-US" sz="1200"/>
              <a:t>8 – ejector </a:t>
            </a:r>
          </a:p>
          <a:p>
            <a:pPr marL="457200" indent="-457200" defTabSz="762000"/>
            <a:r>
              <a:rPr lang="en-US" sz="1200"/>
              <a:t>9 – large-area filter</a:t>
            </a:r>
          </a:p>
          <a:p>
            <a:pPr marL="457200" indent="-457200" defTabSz="762000"/>
            <a:r>
              <a:rPr lang="en-US" sz="1200"/>
              <a:t>      (LAF - steam)</a:t>
            </a:r>
          </a:p>
          <a:p>
            <a:pPr marL="457200" indent="-457200" defTabSz="762000"/>
            <a:r>
              <a:rPr lang="en-US" sz="1200"/>
              <a:t>10 – silica gel drier</a:t>
            </a:r>
          </a:p>
          <a:p>
            <a:pPr marL="457200" indent="-457200" defTabSz="762000"/>
            <a:r>
              <a:rPr lang="en-US" sz="1200"/>
              <a:t>11 – analytical filter</a:t>
            </a:r>
          </a:p>
          <a:p>
            <a:pPr marL="457200" indent="-457200" defTabSz="762000"/>
            <a:r>
              <a:rPr lang="en-US" sz="1200"/>
              <a:t>        (AF)</a:t>
            </a:r>
          </a:p>
          <a:p>
            <a:pPr marL="457200" indent="-457200" defTabSz="762000"/>
            <a:r>
              <a:rPr lang="en-US" sz="1200"/>
              <a:t>12 – electrochemical</a:t>
            </a:r>
          </a:p>
          <a:p>
            <a:pPr marL="457200" indent="-457200" defTabSz="762000"/>
            <a:r>
              <a:rPr lang="en-US" sz="1200"/>
              <a:t>        sensors of oxygen </a:t>
            </a:r>
          </a:p>
          <a:p>
            <a:pPr marL="457200" indent="-457200" defTabSz="762000"/>
            <a:r>
              <a:rPr lang="en-US" sz="1200"/>
              <a:t>        and hydrogen</a:t>
            </a:r>
          </a:p>
          <a:p>
            <a:pPr marL="457200" indent="-457200" defTabSz="762000"/>
            <a:r>
              <a:rPr lang="en-US" sz="1200"/>
              <a:t>13 – vacuum receiver</a:t>
            </a:r>
          </a:p>
          <a:p>
            <a:pPr marL="457200" indent="-457200" defTabSz="762000"/>
            <a:r>
              <a:rPr lang="en-US" sz="1200"/>
              <a:t>14 – large-area filter</a:t>
            </a:r>
          </a:p>
          <a:p>
            <a:pPr marL="457200" indent="-457200" defTabSz="762000"/>
            <a:r>
              <a:rPr lang="en-US" sz="1200"/>
              <a:t>        (LAF - Argon)</a:t>
            </a:r>
          </a:p>
          <a:p>
            <a:pPr marL="457200" indent="-457200" defTabSz="762000"/>
            <a:r>
              <a:rPr lang="en-US" sz="1200"/>
              <a:t>15 – weight sensor</a:t>
            </a:r>
          </a:p>
          <a:p>
            <a:pPr marL="457200" indent="-457200" defTabSz="762000"/>
            <a:r>
              <a:rPr lang="en-US" sz="1200"/>
              <a:t>16 – hydro lock</a:t>
            </a:r>
            <a:endParaRPr lang="en-GB" sz="1200"/>
          </a:p>
          <a:p>
            <a:pPr marL="457200" indent="-457200" defTabSz="762000"/>
            <a:endParaRPr lang="ru-RU" sz="1200"/>
          </a:p>
          <a:p>
            <a:pPr marL="457200" indent="-457200" defTabSz="762000"/>
            <a:endParaRPr lang="en-US" sz="1200"/>
          </a:p>
        </p:txBody>
      </p:sp>
      <p:pic>
        <p:nvPicPr>
          <p:cNvPr id="505874" name="Picture 1042" descr="Схема газ v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00" y="1063625"/>
            <a:ext cx="6880225" cy="506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03841B1F-78EE-4154-839A-EBA33346BA36}" type="slidenum">
              <a:rPr lang="en-GB">
                <a:solidFill>
                  <a:srgbClr val="990033"/>
                </a:solidFill>
              </a:rPr>
              <a:pPr/>
              <a:t>6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839788" y="0"/>
            <a:ext cx="777240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Setup (3)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7433" name="Rectangle 9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87502" name="Group 78"/>
          <p:cNvGraphicFramePr>
            <a:graphicFrameLocks noGrp="1"/>
          </p:cNvGraphicFramePr>
          <p:nvPr/>
        </p:nvGraphicFramePr>
        <p:xfrm>
          <a:off x="2867025" y="1389063"/>
          <a:ext cx="6110288" cy="4587240"/>
        </p:xfrm>
        <a:graphic>
          <a:graphicData uri="http://schemas.openxmlformats.org/drawingml/2006/table">
            <a:tbl>
              <a:tblPr/>
              <a:tblGrid>
                <a:gridCol w="895350"/>
                <a:gridCol w="1416050"/>
                <a:gridCol w="1878013"/>
                <a:gridCol w="1920875"/>
              </a:tblGrid>
              <a:tr h="8207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 #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º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(azimuth angle)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mm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(distance from specimen axis to TC)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mm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(distance from specimen hot top to TC)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670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TC01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TC02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TC03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TC04 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TC05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TC06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TC07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TC08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TC09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TC10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TC11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TC12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TC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135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45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270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225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45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225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315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7.5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104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7494" name="Rectangle 70"/>
          <p:cNvSpPr>
            <a:spLocks noChangeArrowheads="1"/>
          </p:cNvSpPr>
          <p:nvPr/>
        </p:nvSpPr>
        <p:spPr bwMode="auto">
          <a:xfrm>
            <a:off x="2770188" y="625475"/>
            <a:ext cx="36766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000">
                <a:solidFill>
                  <a:srgbClr val="000066"/>
                </a:solidFill>
              </a:rPr>
              <a:t>Specimen of Vessel Steel</a:t>
            </a:r>
            <a:endParaRPr lang="en-GB" sz="2000">
              <a:solidFill>
                <a:srgbClr val="000066"/>
              </a:solidFill>
            </a:endParaRPr>
          </a:p>
        </p:txBody>
      </p:sp>
      <p:sp>
        <p:nvSpPr>
          <p:cNvPr id="487495" name="Rectangle 71"/>
          <p:cNvSpPr>
            <a:spLocks noChangeArrowheads="1"/>
          </p:cNvSpPr>
          <p:nvPr/>
        </p:nvSpPr>
        <p:spPr bwMode="auto">
          <a:xfrm>
            <a:off x="4281488" y="1017588"/>
            <a:ext cx="36766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1800">
                <a:solidFill>
                  <a:srgbClr val="A50021"/>
                </a:solidFill>
              </a:rPr>
              <a:t>TC Localization</a:t>
            </a:r>
            <a:endParaRPr lang="en-GB" sz="1800">
              <a:solidFill>
                <a:srgbClr val="A50021"/>
              </a:solidFill>
            </a:endParaRPr>
          </a:p>
        </p:txBody>
      </p:sp>
      <p:sp>
        <p:nvSpPr>
          <p:cNvPr id="487504" name="Rectangle 80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487511" name="Group 87"/>
          <p:cNvGrpSpPr>
            <a:grpSpLocks/>
          </p:cNvGrpSpPr>
          <p:nvPr/>
        </p:nvGrpSpPr>
        <p:grpSpPr bwMode="auto">
          <a:xfrm>
            <a:off x="0" y="1506538"/>
            <a:ext cx="2670175" cy="4319587"/>
            <a:chOff x="228" y="1236"/>
            <a:chExt cx="1268" cy="2385"/>
          </a:xfrm>
        </p:grpSpPr>
        <p:graphicFrame>
          <p:nvGraphicFramePr>
            <p:cNvPr id="487507" name="Object 83"/>
            <p:cNvGraphicFramePr>
              <a:graphicFrameLocks noChangeAspect="1"/>
            </p:cNvGraphicFramePr>
            <p:nvPr/>
          </p:nvGraphicFramePr>
          <p:xfrm>
            <a:off x="448" y="1236"/>
            <a:ext cx="1048" cy="2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512" name="Image" r:id="rId3" imgW="1968254" imgH="4190476" progId="Photoshop.Image.8">
                    <p:embed/>
                  </p:oleObj>
                </mc:Choice>
                <mc:Fallback>
                  <p:oleObj name="Image" r:id="rId3" imgW="1968254" imgH="4190476" progId="Photoshop.Image.8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" y="1236"/>
                          <a:ext cx="1048" cy="2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7508" name="Text Box 84"/>
            <p:cNvSpPr txBox="1">
              <a:spLocks noChangeArrowheads="1"/>
            </p:cNvSpPr>
            <p:nvPr/>
          </p:nvSpPr>
          <p:spPr bwMode="auto">
            <a:xfrm>
              <a:off x="914" y="3133"/>
              <a:ext cx="54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latin typeface="Arial" pitchFamily="34" charset="0"/>
                </a:rPr>
                <a:t>    Upper</a:t>
              </a:r>
            </a:p>
            <a:p>
              <a:r>
                <a:rPr lang="en-US" sz="1400">
                  <a:latin typeface="Arial" pitchFamily="34" charset="0"/>
                </a:rPr>
                <a:t>calorimeter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487509" name="Text Box 85"/>
            <p:cNvSpPr txBox="1">
              <a:spLocks noChangeArrowheads="1"/>
            </p:cNvSpPr>
            <p:nvPr/>
          </p:nvSpPr>
          <p:spPr bwMode="auto">
            <a:xfrm>
              <a:off x="228" y="3335"/>
              <a:ext cx="54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latin typeface="Arial" pitchFamily="34" charset="0"/>
                </a:rPr>
                <a:t>   Lower </a:t>
              </a:r>
            </a:p>
            <a:p>
              <a:r>
                <a:rPr lang="en-US" sz="1400">
                  <a:latin typeface="Arial" pitchFamily="34" charset="0"/>
                </a:rPr>
                <a:t>calorimeter</a:t>
              </a:r>
              <a:endParaRPr lang="ru-RU" sz="140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D6556D12-EAE6-4D32-80F0-A344B9E3CD87}" type="slidenum">
              <a:rPr lang="en-GB">
                <a:solidFill>
                  <a:srgbClr val="990033"/>
                </a:solidFill>
              </a:rPr>
              <a:pPr/>
              <a:t>7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839788" y="0"/>
            <a:ext cx="777240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Setup (4)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27381" name="Rectangle 21"/>
          <p:cNvSpPr>
            <a:spLocks noChangeArrowheads="1"/>
          </p:cNvSpPr>
          <p:nvPr/>
        </p:nvSpPr>
        <p:spPr bwMode="auto">
          <a:xfrm>
            <a:off x="2789238" y="901700"/>
            <a:ext cx="36766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000066"/>
                </a:solidFill>
              </a:rPr>
              <a:t>Furnace Charge</a:t>
            </a:r>
            <a:endParaRPr lang="en-GB" sz="2400">
              <a:solidFill>
                <a:srgbClr val="000066"/>
              </a:solidFill>
            </a:endParaRPr>
          </a:p>
        </p:txBody>
      </p:sp>
      <p:sp>
        <p:nvSpPr>
          <p:cNvPr id="527383" name="Rectangle 23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27418" name="Group 58"/>
          <p:cNvGraphicFramePr>
            <a:graphicFrameLocks noGrp="1"/>
          </p:cNvGraphicFramePr>
          <p:nvPr/>
        </p:nvGraphicFramePr>
        <p:xfrm>
          <a:off x="2514600" y="1949450"/>
          <a:ext cx="4143375" cy="2155825"/>
        </p:xfrm>
        <a:graphic>
          <a:graphicData uri="http://schemas.openxmlformats.org/drawingml/2006/table">
            <a:tbl>
              <a:tblPr/>
              <a:tblGrid>
                <a:gridCol w="2019300"/>
                <a:gridCol w="2124075"/>
              </a:tblGrid>
              <a:tr h="4413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Component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Mass, g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1385.7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ZrO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164.1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272.5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1822.3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7419" name="Text Box 59"/>
          <p:cNvSpPr txBox="1">
            <a:spLocks noChangeArrowheads="1"/>
          </p:cNvSpPr>
          <p:nvPr/>
        </p:nvSpPr>
        <p:spPr bwMode="auto">
          <a:xfrm>
            <a:off x="3203575" y="4811713"/>
            <a:ext cx="2343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A50021"/>
                </a:solidFill>
                <a:latin typeface="Arial" pitchFamily="34" charset="0"/>
              </a:rPr>
              <a:t>C</a:t>
            </a:r>
            <a:r>
              <a:rPr lang="en-US" baseline="-25000">
                <a:solidFill>
                  <a:srgbClr val="A50021"/>
                </a:solidFill>
                <a:latin typeface="Arial" pitchFamily="34" charset="0"/>
              </a:rPr>
              <a:t>n</a:t>
            </a:r>
            <a:r>
              <a:rPr lang="en-US">
                <a:solidFill>
                  <a:srgbClr val="A50021"/>
                </a:solidFill>
                <a:latin typeface="Arial" pitchFamily="34" charset="0"/>
              </a:rPr>
              <a:t> = 30.8</a:t>
            </a:r>
          </a:p>
          <a:p>
            <a:r>
              <a:rPr lang="en-US">
                <a:solidFill>
                  <a:srgbClr val="A50021"/>
                </a:solidFill>
                <a:latin typeface="Arial" pitchFamily="34" charset="0"/>
              </a:rPr>
              <a:t>U/Zr = 1.188 at.</a:t>
            </a:r>
            <a:endParaRPr lang="ru-RU">
              <a:solidFill>
                <a:srgbClr val="A5002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60DB5F9D-2BAF-477B-917C-BBF1A7321879}" type="slidenum">
              <a:rPr lang="en-GB">
                <a:solidFill>
                  <a:srgbClr val="990033"/>
                </a:solidFill>
              </a:rPr>
              <a:pPr/>
              <a:t>8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Procedure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38665" name="Group 41"/>
          <p:cNvGraphicFramePr>
            <a:graphicFrameLocks noGrp="1"/>
          </p:cNvGraphicFramePr>
          <p:nvPr/>
        </p:nvGraphicFramePr>
        <p:xfrm>
          <a:off x="604838" y="939800"/>
          <a:ext cx="8020050" cy="4419600"/>
        </p:xfrm>
        <a:graphic>
          <a:graphicData uri="http://schemas.openxmlformats.org/drawingml/2006/table">
            <a:tbl>
              <a:tblPr/>
              <a:tblGrid>
                <a:gridCol w="1085850"/>
                <a:gridCol w="1739900"/>
                <a:gridCol w="51943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Stage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Time interval, s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Description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…38300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(≈ 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Molten pool and interaction zone formation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38300…42500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Temperature of the vessel steel temperature is decreased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crust above the interaction zone is formed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42500…44300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Molten pool is oxidized by steam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44300…49200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Specimen temperature is increased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crust above the interaction zone dissolves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49200…50490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Interaction zone and specimen are oxidized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GB"/>
              <a:t>        </a:t>
            </a:r>
            <a:fld id="{F4C40786-C63D-4EF4-91BE-927B8BD649F0}" type="slidenum">
              <a:rPr lang="en-GB">
                <a:solidFill>
                  <a:srgbClr val="990033"/>
                </a:solidFill>
              </a:rPr>
              <a:pPr/>
              <a:t>9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30434" name="Rectangle 2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30435" name="Rectangle 3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Results</a:t>
            </a:r>
            <a:endParaRPr lang="en-GB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0436" name="Text Box 4"/>
          <p:cNvSpPr txBox="1">
            <a:spLocks noChangeArrowheads="1"/>
          </p:cNvSpPr>
          <p:nvPr/>
        </p:nvSpPr>
        <p:spPr bwMode="auto">
          <a:xfrm>
            <a:off x="2022475" y="554038"/>
            <a:ext cx="5521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Thermocouple Readings and Anode Voltage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0437" name="Text Box 5"/>
          <p:cNvSpPr txBox="1">
            <a:spLocks noChangeArrowheads="1"/>
          </p:cNvSpPr>
          <p:nvPr/>
        </p:nvSpPr>
        <p:spPr bwMode="auto">
          <a:xfrm>
            <a:off x="1050925" y="889000"/>
            <a:ext cx="2263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pitchFamily="34" charset="0"/>
              </a:rPr>
              <a:t>During all experiment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5476875" y="949325"/>
            <a:ext cx="285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pitchFamily="34" charset="0"/>
              </a:rPr>
              <a:t>Fragment: Oxidation period</a:t>
            </a:r>
            <a:endParaRPr lang="ru-RU" sz="1600">
              <a:latin typeface="Arial" pitchFamily="34" charset="0"/>
            </a:endParaRPr>
          </a:p>
        </p:txBody>
      </p:sp>
      <p:grpSp>
        <p:nvGrpSpPr>
          <p:cNvPr id="530491" name="Group 59"/>
          <p:cNvGrpSpPr>
            <a:grpSpLocks/>
          </p:cNvGrpSpPr>
          <p:nvPr/>
        </p:nvGrpSpPr>
        <p:grpSpPr bwMode="auto">
          <a:xfrm>
            <a:off x="0" y="1200150"/>
            <a:ext cx="9144000" cy="4414838"/>
            <a:chOff x="0" y="756"/>
            <a:chExt cx="5760" cy="2781"/>
          </a:xfrm>
        </p:grpSpPr>
        <p:pic>
          <p:nvPicPr>
            <p:cNvPr id="530466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2"/>
              <a:ext cx="3119" cy="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0467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" y="1113"/>
              <a:ext cx="2633" cy="2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0468" name="Text Box 36"/>
            <p:cNvSpPr txBox="1">
              <a:spLocks noChangeArrowheads="1"/>
            </p:cNvSpPr>
            <p:nvPr/>
          </p:nvSpPr>
          <p:spPr bwMode="auto">
            <a:xfrm>
              <a:off x="3556" y="786"/>
              <a:ext cx="20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A50021"/>
                  </a:solidFill>
                  <a:latin typeface="Arial" pitchFamily="34" charset="0"/>
                </a:rPr>
                <a:t>A          B       C         D           E</a:t>
              </a:r>
              <a:endParaRPr lang="ru-RU" sz="140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530469" name="Line 37"/>
            <p:cNvSpPr>
              <a:spLocks noChangeShapeType="1"/>
            </p:cNvSpPr>
            <p:nvPr/>
          </p:nvSpPr>
          <p:spPr bwMode="auto">
            <a:xfrm>
              <a:off x="2006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70" name="Line 38"/>
            <p:cNvSpPr>
              <a:spLocks noChangeShapeType="1"/>
            </p:cNvSpPr>
            <p:nvPr/>
          </p:nvSpPr>
          <p:spPr bwMode="auto">
            <a:xfrm>
              <a:off x="2228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71" name="Line 39"/>
            <p:cNvSpPr>
              <a:spLocks noChangeShapeType="1"/>
            </p:cNvSpPr>
            <p:nvPr/>
          </p:nvSpPr>
          <p:spPr bwMode="auto">
            <a:xfrm>
              <a:off x="2431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72" name="Line 40"/>
            <p:cNvSpPr>
              <a:spLocks noChangeShapeType="1"/>
            </p:cNvSpPr>
            <p:nvPr/>
          </p:nvSpPr>
          <p:spPr bwMode="auto">
            <a:xfrm>
              <a:off x="2507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73" name="Line 41"/>
            <p:cNvSpPr>
              <a:spLocks noChangeShapeType="1"/>
            </p:cNvSpPr>
            <p:nvPr/>
          </p:nvSpPr>
          <p:spPr bwMode="auto">
            <a:xfrm>
              <a:off x="392" y="987"/>
              <a:ext cx="161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74" name="Text Box 42"/>
            <p:cNvSpPr txBox="1">
              <a:spLocks noChangeArrowheads="1"/>
            </p:cNvSpPr>
            <p:nvPr/>
          </p:nvSpPr>
          <p:spPr bwMode="auto">
            <a:xfrm>
              <a:off x="430" y="756"/>
              <a:ext cx="22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A50021"/>
                  </a:solidFill>
                  <a:latin typeface="Arial" pitchFamily="34" charset="0"/>
                </a:rPr>
                <a:t>               A                                B  C  D  E</a:t>
              </a:r>
              <a:endParaRPr lang="ru-RU" sz="140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530475" name="Line 43"/>
            <p:cNvSpPr>
              <a:spLocks noChangeShapeType="1"/>
            </p:cNvSpPr>
            <p:nvPr/>
          </p:nvSpPr>
          <p:spPr bwMode="auto">
            <a:xfrm>
              <a:off x="2432" y="987"/>
              <a:ext cx="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76" name="Line 44"/>
            <p:cNvSpPr>
              <a:spLocks noChangeShapeType="1"/>
            </p:cNvSpPr>
            <p:nvPr/>
          </p:nvSpPr>
          <p:spPr bwMode="auto">
            <a:xfrm>
              <a:off x="2226" y="987"/>
              <a:ext cx="22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77" name="Line 45"/>
            <p:cNvSpPr>
              <a:spLocks noChangeShapeType="1"/>
            </p:cNvSpPr>
            <p:nvPr/>
          </p:nvSpPr>
          <p:spPr bwMode="auto">
            <a:xfrm>
              <a:off x="4255" y="917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78" name="Line 46"/>
            <p:cNvSpPr>
              <a:spLocks noChangeShapeType="1"/>
            </p:cNvSpPr>
            <p:nvPr/>
          </p:nvSpPr>
          <p:spPr bwMode="auto">
            <a:xfrm>
              <a:off x="4425" y="900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79" name="Line 47"/>
            <p:cNvSpPr>
              <a:spLocks noChangeShapeType="1"/>
            </p:cNvSpPr>
            <p:nvPr/>
          </p:nvSpPr>
          <p:spPr bwMode="auto">
            <a:xfrm>
              <a:off x="5024" y="900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80" name="Line 48"/>
            <p:cNvSpPr>
              <a:spLocks noChangeShapeType="1"/>
            </p:cNvSpPr>
            <p:nvPr/>
          </p:nvSpPr>
          <p:spPr bwMode="auto">
            <a:xfrm>
              <a:off x="5248" y="900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81" name="Line 49"/>
            <p:cNvSpPr>
              <a:spLocks noChangeShapeType="1"/>
            </p:cNvSpPr>
            <p:nvPr/>
          </p:nvSpPr>
          <p:spPr bwMode="auto">
            <a:xfrm>
              <a:off x="3757" y="1003"/>
              <a:ext cx="51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82" name="Line 50"/>
            <p:cNvSpPr>
              <a:spLocks noChangeShapeType="1"/>
            </p:cNvSpPr>
            <p:nvPr/>
          </p:nvSpPr>
          <p:spPr bwMode="auto">
            <a:xfrm flipH="1">
              <a:off x="4269" y="1003"/>
              <a:ext cx="15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83" name="Line 51"/>
            <p:cNvSpPr>
              <a:spLocks noChangeShapeType="1"/>
            </p:cNvSpPr>
            <p:nvPr/>
          </p:nvSpPr>
          <p:spPr bwMode="auto">
            <a:xfrm>
              <a:off x="5025" y="1003"/>
              <a:ext cx="21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84" name="Line 52"/>
            <p:cNvSpPr>
              <a:spLocks noChangeShapeType="1"/>
            </p:cNvSpPr>
            <p:nvPr/>
          </p:nvSpPr>
          <p:spPr bwMode="auto">
            <a:xfrm flipV="1">
              <a:off x="4429" y="1003"/>
              <a:ext cx="5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85" name="Line 53"/>
            <p:cNvSpPr>
              <a:spLocks noChangeShapeType="1"/>
            </p:cNvSpPr>
            <p:nvPr/>
          </p:nvSpPr>
          <p:spPr bwMode="auto">
            <a:xfrm>
              <a:off x="3416" y="1003"/>
              <a:ext cx="3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86" name="Line 54"/>
            <p:cNvSpPr>
              <a:spLocks noChangeShapeType="1"/>
            </p:cNvSpPr>
            <p:nvPr/>
          </p:nvSpPr>
          <p:spPr bwMode="auto">
            <a:xfrm>
              <a:off x="2162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87" name="Line 55"/>
            <p:cNvSpPr>
              <a:spLocks noChangeShapeType="1"/>
            </p:cNvSpPr>
            <p:nvPr/>
          </p:nvSpPr>
          <p:spPr bwMode="auto">
            <a:xfrm>
              <a:off x="2004" y="987"/>
              <a:ext cx="15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88" name="Line 56"/>
            <p:cNvSpPr>
              <a:spLocks noChangeShapeType="1"/>
            </p:cNvSpPr>
            <p:nvPr/>
          </p:nvSpPr>
          <p:spPr bwMode="auto">
            <a:xfrm>
              <a:off x="2164" y="987"/>
              <a:ext cx="60" cy="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89" name="Line 57"/>
            <p:cNvSpPr>
              <a:spLocks noChangeShapeType="1"/>
            </p:cNvSpPr>
            <p:nvPr/>
          </p:nvSpPr>
          <p:spPr bwMode="auto">
            <a:xfrm>
              <a:off x="3763" y="909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90" name="Line 58"/>
            <p:cNvSpPr>
              <a:spLocks noChangeShapeType="1"/>
            </p:cNvSpPr>
            <p:nvPr/>
          </p:nvSpPr>
          <p:spPr bwMode="auto">
            <a:xfrm>
              <a:off x="393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15571</TotalTime>
  <Words>1437</Words>
  <Application>Microsoft Office PowerPoint</Application>
  <PresentationFormat>Bildschirmpräsentation (4:3)</PresentationFormat>
  <Paragraphs>391</Paragraphs>
  <Slides>20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Times New Roman</vt:lpstr>
      <vt:lpstr>Arial</vt:lpstr>
      <vt:lpstr>Times New Roman CYR</vt:lpstr>
      <vt:lpstr>Arial Unicode MS</vt:lpstr>
      <vt:lpstr>Wingdings</vt:lpstr>
      <vt:lpstr>Оформление по умолчанию</vt:lpstr>
      <vt:lpstr>CorelDRAW 7.0 Graphic</vt:lpstr>
      <vt:lpstr>Adobe Photoshop Image</vt:lpstr>
      <vt:lpstr>Grapher Plot Document</vt:lpstr>
      <vt:lpstr>Точечный рисунок</vt:lpstr>
      <vt:lpstr>Steam Oxidation Effect on Zone of Interaction of C-32 Corium with Vessel Steel: MCP-3 Test </vt:lpstr>
      <vt:lpstr>  Contents </vt:lpstr>
      <vt:lpstr>Objectives</vt:lpstr>
      <vt:lpstr>Experimental Setup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oxidation effect on zone of interaction of C-32 corium with vessel steel: MCP-3 test</dc:title>
  <dc:subject>METCOR-P meeting</dc:subject>
  <dc:creator>S BECHTA</dc:creator>
  <cp:lastModifiedBy>Peters, Ursula</cp:lastModifiedBy>
  <cp:revision>464</cp:revision>
  <cp:lastPrinted>2001-10-30T08:59:27Z</cp:lastPrinted>
  <dcterms:created xsi:type="dcterms:W3CDTF">1998-10-12T06:52:06Z</dcterms:created>
  <dcterms:modified xsi:type="dcterms:W3CDTF">2012-10-16T19:37:53Z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Steam oxidation effect on zone of interaction of C-32 corium with vessel steel: MCP-3 test</vt:lpwstr>
  </property>
</Properties>
</file>