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5" r:id="rId3"/>
    <p:sldId id="297" r:id="rId4"/>
    <p:sldId id="360" r:id="rId5"/>
    <p:sldId id="298" r:id="rId6"/>
    <p:sldId id="284" r:id="rId7"/>
    <p:sldId id="301" r:id="rId8"/>
    <p:sldId id="303" r:id="rId9"/>
    <p:sldId id="357" r:id="rId10"/>
    <p:sldId id="356" r:id="rId11"/>
    <p:sldId id="304" r:id="rId12"/>
    <p:sldId id="325" r:id="rId13"/>
    <p:sldId id="333" r:id="rId14"/>
    <p:sldId id="340" r:id="rId15"/>
    <p:sldId id="364" r:id="rId16"/>
    <p:sldId id="365" r:id="rId17"/>
    <p:sldId id="366" r:id="rId18"/>
    <p:sldId id="367" r:id="rId19"/>
    <p:sldId id="336" r:id="rId20"/>
    <p:sldId id="341" r:id="rId21"/>
    <p:sldId id="358" r:id="rId22"/>
    <p:sldId id="359" r:id="rId23"/>
    <p:sldId id="371" r:id="rId24"/>
    <p:sldId id="315" r:id="rId25"/>
    <p:sldId id="316" r:id="rId26"/>
    <p:sldId id="361" r:id="rId27"/>
    <p:sldId id="362" r:id="rId28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00"/>
    <a:srgbClr val="FAFFCC"/>
    <a:srgbClr val="FFFF66"/>
    <a:srgbClr val="FFFF74"/>
    <a:srgbClr val="66FF66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3" autoAdjust="0"/>
    <p:restoredTop sz="84379" autoAdjust="0"/>
  </p:normalViewPr>
  <p:slideViewPr>
    <p:cSldViewPr>
      <p:cViewPr>
        <p:scale>
          <a:sx n="77" d="100"/>
          <a:sy n="77" d="100"/>
        </p:scale>
        <p:origin x="-1795" y="-58"/>
      </p:cViewPr>
      <p:guideLst>
        <p:guide orient="horz" pos="234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8163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t" anchorCtr="0" compatLnSpc="1">
            <a:prstTxWarp prst="textNoShape">
              <a:avLst/>
            </a:prstTxWarp>
          </a:bodyPr>
          <a:lstStyle>
            <a:lvl1pPr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-1588"/>
            <a:ext cx="3078162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t" anchorCtr="0" compatLnSpc="1">
            <a:prstTxWarp prst="textNoShape">
              <a:avLst/>
            </a:prstTxWarp>
          </a:bodyPr>
          <a:lstStyle>
            <a:lvl1pPr algn="r"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81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b" anchorCtr="0" compatLnSpc="1">
            <a:prstTxWarp prst="textNoShape">
              <a:avLst/>
            </a:prstTxWarp>
          </a:bodyPr>
          <a:lstStyle>
            <a:lvl1pPr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5025"/>
            <a:ext cx="30781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b" anchorCtr="0" compatLnSpc="1">
            <a:prstTxWarp prst="textNoShape">
              <a:avLst/>
            </a:prstTxWarp>
          </a:bodyPr>
          <a:lstStyle>
            <a:lvl1pPr algn="r"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49775AF3-24A2-4FD9-BFFC-DB81592D23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8163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t" anchorCtr="0" compatLnSpc="1">
            <a:prstTxWarp prst="textNoShape">
              <a:avLst/>
            </a:prstTxWarp>
          </a:bodyPr>
          <a:lstStyle>
            <a:lvl1pPr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-1588"/>
            <a:ext cx="3078162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t" anchorCtr="0" compatLnSpc="1">
            <a:prstTxWarp prst="textNoShape">
              <a:avLst/>
            </a:prstTxWarp>
          </a:bodyPr>
          <a:lstStyle>
            <a:lvl1pPr algn="r"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1" tIns="47945" rIns="95891" bIns="47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81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b" anchorCtr="0" compatLnSpc="1">
            <a:prstTxWarp prst="textNoShape">
              <a:avLst/>
            </a:prstTxWarp>
          </a:bodyPr>
          <a:lstStyle>
            <a:lvl1pPr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81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9" tIns="0" rIns="19839" bIns="0" numCol="1" anchor="b" anchorCtr="0" compatLnSpc="1">
            <a:prstTxWarp prst="textNoShape">
              <a:avLst/>
            </a:prstTxWarp>
          </a:bodyPr>
          <a:lstStyle>
            <a:lvl1pPr algn="r"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42CBB10E-E29C-4C26-B64F-E7C708AED4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9C11F9-8DC6-43CC-A868-8CDBB30C2A65}" type="slidenum">
              <a:rPr lang="en-US" sz="1000" b="0" smtClean="0">
                <a:latin typeface="Times New Roman" pitchFamily="18" charset="0"/>
              </a:rPr>
              <a:pPr/>
              <a:t>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z="1400" b="1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z="1400" b="1" smtClean="0">
              <a:latin typeface="Tahoma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E40F53-5A27-4077-865E-13F3ECDD15DC}" type="slidenum">
              <a:rPr lang="en-US" sz="1000" b="0" smtClean="0">
                <a:latin typeface="Times New Roman" pitchFamily="18" charset="0"/>
              </a:rPr>
              <a:pPr/>
              <a:t>3</a:t>
            </a:fld>
            <a:endParaRPr lang="en-US" sz="10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87B07A-2B6D-485C-953A-91F6929AF371}" type="slidenum">
              <a:rPr lang="ru-RU" sz="1000" b="0" smtClean="0">
                <a:latin typeface="Times New Roman" pitchFamily="18" charset="0"/>
              </a:rPr>
              <a:pPr/>
              <a:t>15</a:t>
            </a:fld>
            <a:endParaRPr lang="ru-RU" sz="1000" b="0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86" tIns="47942" rIns="95886" bIns="47942"/>
          <a:lstStyle/>
          <a:p>
            <a:pPr defTabSz="800100" eaLnBrk="1" hangingPunct="1"/>
            <a:endParaRPr 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4022725" y="9725025"/>
            <a:ext cx="30797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38" tIns="0" rIns="19838" bIns="0" anchor="b"/>
          <a:lstStyle>
            <a:lvl1pPr defTabSz="792163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2163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2163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2163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2163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333C3012-C902-4E95-B865-737D5BDB6E98}" type="slidenum">
              <a:rPr lang="en-US" sz="1100" i="1">
                <a:latin typeface="Times New Roman" pitchFamily="18" charset="0"/>
              </a:rPr>
              <a:pPr algn="r"/>
              <a:t>15</a:t>
            </a:fld>
            <a:endParaRPr lang="en-US" sz="110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EA601F-5E75-4F82-B751-ECD7E1B5F0A2}" type="slidenum">
              <a:rPr lang="ru-RU" sz="1000" b="0" smtClean="0">
                <a:latin typeface="Times New Roman" pitchFamily="18" charset="0"/>
              </a:rPr>
              <a:pPr/>
              <a:t>16</a:t>
            </a:fld>
            <a:endParaRPr lang="ru-RU" sz="10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302D2E-D6D5-4EF9-97DE-275D5A6B5A02}" type="slidenum">
              <a:rPr lang="ru-RU" sz="1000" b="0" smtClean="0">
                <a:latin typeface="Times New Roman" pitchFamily="18" charset="0"/>
              </a:rPr>
              <a:pPr/>
              <a:t>17</a:t>
            </a:fld>
            <a:endParaRPr lang="ru-RU" sz="10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A27CDD-A527-4BCA-AF19-52F8385E01C6}" type="slidenum">
              <a:rPr lang="ru-RU" sz="1000" b="0" smtClean="0">
                <a:latin typeface="Times New Roman" pitchFamily="18" charset="0"/>
              </a:rPr>
              <a:pPr/>
              <a:t>18</a:t>
            </a:fld>
            <a:endParaRPr lang="ru-RU" sz="10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9375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C1EBF5-CAFC-4AA0-B4D3-A7EDBD3390BE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774700"/>
            <a:ext cx="5092700" cy="38211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79388" y="115888"/>
            <a:ext cx="6475412" cy="1016000"/>
            <a:chOff x="113" y="79"/>
            <a:chExt cx="4079" cy="640"/>
          </a:xfrm>
        </p:grpSpPr>
        <p:pic>
          <p:nvPicPr>
            <p:cNvPr id="5" name="Picture 10" descr="cov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91"/>
              <a:ext cx="3524" cy="54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000000"/>
              </a:outerShdw>
            </a:effec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710" y="79"/>
              <a:ext cx="348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3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РОССИЙСКАЯ АКАДЕМИЯ НАУК</a:t>
              </a:r>
            </a:p>
            <a:p>
              <a:pPr eaLnBrk="1" hangingPunct="1">
                <a:defRPr/>
              </a:pPr>
              <a:r>
                <a:rPr lang="ru-RU" sz="13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Институт проблем безопасного развития атомной энергетики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710" y="411"/>
              <a:ext cx="187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3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RUSSIAN ACADEMY OF SCIENCES</a:t>
              </a:r>
              <a:endParaRPr lang="ru-RU" sz="1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hangingPunct="1">
                <a:defRPr/>
              </a:pPr>
              <a:r>
                <a:rPr lang="en-US" sz="13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Nuclear Safety Institute (IBRAE)</a:t>
              </a:r>
              <a:endParaRPr lang="ru-RU" sz="1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8" name="Picture 13" descr="cover2"/>
            <p:cNvPicPr>
              <a:picLocks noChangeAspect="1" noChangeArrowheads="1"/>
            </p:cNvPicPr>
            <p:nvPr/>
          </p:nvPicPr>
          <p:blipFill>
            <a:blip r:embed="rId3"/>
            <a:srcRect l="93304" r="1024"/>
            <a:stretch>
              <a:fillRect/>
            </a:stretch>
          </p:blipFill>
          <p:spPr bwMode="auto">
            <a:xfrm>
              <a:off x="3619" y="91"/>
              <a:ext cx="525" cy="54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000000"/>
              </a:outerShdw>
            </a:effec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7975" y="1882775"/>
            <a:ext cx="8653463" cy="1393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975" y="3886200"/>
            <a:ext cx="8629650" cy="1752600"/>
          </a:xfrm>
        </p:spPr>
        <p:txBody>
          <a:bodyPr anchor="ctr" anchorCtr="1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875263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95A8-37D7-482B-B9AC-9AE95421F6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8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98E-296A-4001-9365-9C368A427F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693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3588" y="1435100"/>
            <a:ext cx="3732212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37338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6D10-C8B6-45E9-9EB2-54D84F5003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73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B0B3-6C39-44AB-BC0C-BB15DE7023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4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8889-BCF1-4B20-B0DA-9A18C2F1BE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65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0C64-65B5-4334-AA53-A71902AE90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32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75" y="328613"/>
            <a:ext cx="6461125" cy="812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3588" y="1435100"/>
            <a:ext cx="3732212" cy="475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3733800" cy="475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8C61-90B0-4E7E-946A-EBEDF3DE52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8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755650" y="307975"/>
            <a:ext cx="712788" cy="817563"/>
            <a:chOff x="73" y="93"/>
            <a:chExt cx="629" cy="629"/>
          </a:xfrm>
        </p:grpSpPr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73" y="93"/>
              <a:ext cx="629" cy="62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191"/>
              <a:ext cx="4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75" y="328613"/>
            <a:ext cx="6461125" cy="812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3588" y="1435100"/>
            <a:ext cx="3732212" cy="475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35100"/>
            <a:ext cx="3733800" cy="475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7633-0A35-4B5A-A131-9C6E98C4C6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54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0875" y="328613"/>
            <a:ext cx="6461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88" y="1435100"/>
            <a:ext cx="76184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7451725" y="6308725"/>
            <a:ext cx="1577975" cy="363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latin typeface="Arial" charset="0"/>
              </a:defRPr>
            </a:lvl1pPr>
          </a:lstStyle>
          <a:p>
            <a:pPr>
              <a:defRPr/>
            </a:pPr>
            <a:fld id="{1BE88F4A-57FD-4186-8063-BBEDFC4973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755650" y="6237288"/>
            <a:ext cx="66246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75000"/>
        <a:buFont typeface="Monotype Sorts" pitchFamily="2" charset="2"/>
        <a:buChar char="l"/>
        <a:defRPr sz="2000">
          <a:solidFill>
            <a:srgbClr val="008000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sz="2400">
          <a:solidFill>
            <a:schemeClr val="folHlink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Monotype Sorts" pitchFamily="2" charset="2"/>
        <a:buChar char="l"/>
        <a:defRPr sz="2000">
          <a:solidFill>
            <a:srgbClr val="FFFF00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sz="1600">
          <a:solidFill>
            <a:srgbClr val="FFFF00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sz="16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sz="16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sz="16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sz="1600">
          <a:solidFill>
            <a:srgbClr val="FFF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0888" y="2322513"/>
            <a:ext cx="7924800" cy="1393825"/>
          </a:xfrm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Code development activities in the area of nuclear safety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3929063"/>
            <a:ext cx="8629650" cy="1752600"/>
          </a:xfrm>
        </p:spPr>
        <p:txBody>
          <a:bodyPr/>
          <a:lstStyle/>
          <a:p>
            <a:r>
              <a:rPr lang="en-US" b="1" smtClean="0"/>
              <a:t>Valery Strizhov</a:t>
            </a:r>
            <a:endParaRPr 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31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328613"/>
            <a:ext cx="6473825" cy="812800"/>
          </a:xfrm>
        </p:spPr>
        <p:txBody>
          <a:bodyPr/>
          <a:lstStyle/>
          <a:p>
            <a:r>
              <a:rPr lang="en-US" sz="2400" smtClean="0">
                <a:latin typeface="Tahoma" pitchFamily="34" charset="0"/>
              </a:rPr>
              <a:t>Modeling of hypothetical severe accident with core melting in BN-600 reactor</a:t>
            </a:r>
            <a:r>
              <a:rPr lang="ru-RU" sz="2400" smtClean="0">
                <a:latin typeface="Tahoma" pitchFamily="34" charset="0"/>
              </a:rPr>
              <a:t/>
            </a:r>
            <a:br>
              <a:rPr lang="ru-RU" sz="2400" smtClean="0">
                <a:latin typeface="Tahoma" pitchFamily="34" charset="0"/>
              </a:rPr>
            </a:br>
            <a:endParaRPr lang="ru-RU" sz="2400" smtClean="0">
              <a:latin typeface="Tahoma" pitchFamily="34" charset="0"/>
            </a:endParaRPr>
          </a:p>
        </p:txBody>
      </p:sp>
      <p:sp>
        <p:nvSpPr>
          <p:cNvPr id="21507" name="Rectangle 365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916113"/>
            <a:ext cx="3811588" cy="439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ru-RU" sz="2000" smtClean="0">
              <a:latin typeface="Tahoma" pitchFamily="34" charset="0"/>
            </a:endParaRPr>
          </a:p>
        </p:txBody>
      </p:sp>
      <p:sp>
        <p:nvSpPr>
          <p:cNvPr id="21508" name="Rectangle 2744"/>
          <p:cNvSpPr>
            <a:spLocks noChangeArrowheads="1"/>
          </p:cNvSpPr>
          <p:nvPr/>
        </p:nvSpPr>
        <p:spPr bwMode="auto">
          <a:xfrm>
            <a:off x="411163" y="1916113"/>
            <a:ext cx="4284662" cy="46085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3" descr="рис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1375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A</a:t>
            </a:r>
            <a:r>
              <a:rPr lang="ru-RU" smtClean="0">
                <a:latin typeface="Tahoma" pitchFamily="34" charset="0"/>
              </a:rPr>
              <a:t>dvanced simulation tools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Realization of multi-dimensional physical and numerical models including single and multi-phase CFD methods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State-of-the-art level of numerical solvers and constitutional models, modern computational architecture: clusters, multiprocessor computations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Development of experimental database for verification of codes</a:t>
            </a:r>
          </a:p>
          <a:p>
            <a:pPr lvl="1"/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Experience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The CFD code developments has been started about 15 year ago realized first as the CONV code</a:t>
            </a:r>
          </a:p>
          <a:p>
            <a:r>
              <a:rPr lang="en-US" smtClean="0">
                <a:latin typeface="Tahoma" pitchFamily="34" charset="0"/>
              </a:rPr>
              <a:t>The main focus was simulation of natural circulation phenomena</a:t>
            </a:r>
          </a:p>
          <a:p>
            <a:r>
              <a:rPr lang="en-US" smtClean="0">
                <a:latin typeface="Tahoma" pitchFamily="34" charset="0"/>
              </a:rPr>
              <a:t>Application to the experimental facilities in the frames of OECD RASPLAV-MASCA Projects</a:t>
            </a:r>
          </a:p>
          <a:p>
            <a:r>
              <a:rPr lang="en-US" smtClean="0">
                <a:latin typeface="Tahoma" pitchFamily="34" charset="0"/>
              </a:rPr>
              <a:t>Application to the in-vessel retention problem to simulate heat distribution </a:t>
            </a:r>
          </a:p>
          <a:p>
            <a:pPr lvl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22400" y="1104900"/>
            <a:ext cx="6045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smtClean="0">
                <a:solidFill>
                  <a:srgbClr val="003399"/>
                </a:solidFill>
                <a:latin typeface="Tahoma" pitchFamily="34" charset="0"/>
              </a:rPr>
              <a:t>Simulation of «RASPLAV» AW-4 Test </a:t>
            </a:r>
            <a:endParaRPr lang="ru-RU" sz="2400" smtClean="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01613"/>
            <a:ext cx="965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260475"/>
            <a:ext cx="576103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582" name="Picture 6" descr="raspla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560763"/>
            <a:ext cx="38798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57225" y="2974975"/>
            <a:ext cx="81629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solidFill>
                  <a:schemeClr val="bg2"/>
                </a:solidFill>
              </a:rPr>
              <a:t>Comparison of the calculated and experimental scenarios for power input (left) and molten corium temperature (right)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41325" y="6353175"/>
            <a:ext cx="8162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solidFill>
                  <a:schemeClr val="bg2"/>
                </a:solidFill>
              </a:rPr>
              <a:t>The computational model of the</a:t>
            </a:r>
            <a:r>
              <a:rPr lang="ru-RU">
                <a:solidFill>
                  <a:schemeClr val="bg2"/>
                </a:solidFill>
              </a:rPr>
              <a:t> AW</a:t>
            </a:r>
            <a:r>
              <a:rPr lang="en-US">
                <a:solidFill>
                  <a:schemeClr val="bg2"/>
                </a:solidFill>
              </a:rPr>
              <a:t> facility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899400" y="1282700"/>
            <a:ext cx="11207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i="1">
                <a:solidFill>
                  <a:schemeClr val="bg2"/>
                </a:solidFill>
              </a:rPr>
              <a:t>RSC 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«Kurcatov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Institute»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3571875"/>
            <a:ext cx="2592388" cy="24399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s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655888"/>
            <a:ext cx="3732212" cy="3130550"/>
          </a:xfrm>
          <a:noFill/>
        </p:spPr>
      </p:pic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071563" y="5764213"/>
            <a:ext cx="297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Spacer grids and fuel elements</a:t>
            </a:r>
            <a:endParaRPr lang="ru-RU">
              <a:solidFill>
                <a:schemeClr val="bg2"/>
              </a:solidFill>
            </a:endParaRPr>
          </a:p>
        </p:txBody>
      </p:sp>
      <p:pic>
        <p:nvPicPr>
          <p:cNvPr id="25604" name="Picture 3" descr="3d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2635250"/>
            <a:ext cx="3536950" cy="3151188"/>
          </a:xfrm>
          <a:noFill/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5000625" y="5764213"/>
            <a:ext cx="344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3D distribution of longitude velocity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256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Applications of CFD codes (2) 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1428750" y="1549400"/>
            <a:ext cx="641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Calculations of the coefficients of hydraulic resistance of  spacer grid</a:t>
            </a:r>
          </a:p>
          <a:p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EC28D5-9C5F-428E-8941-9724E79630F4}" type="slidenum">
              <a:rPr lang="ru-RU" sz="1600" b="0" smtClean="0">
                <a:latin typeface="Arial" charset="0"/>
              </a:rPr>
              <a:pPr/>
              <a:t>15</a:t>
            </a:fld>
            <a:endParaRPr lang="ru-RU" sz="1600" b="0" smtClean="0">
              <a:latin typeface="Arial" charset="0"/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188913"/>
            <a:ext cx="8316912" cy="900112"/>
          </a:xfrm>
        </p:spPr>
        <p:txBody>
          <a:bodyPr/>
          <a:lstStyle/>
          <a:p>
            <a:r>
              <a:rPr lang="en-US" smtClean="0"/>
              <a:t>Program of code developments for LMR</a:t>
            </a:r>
            <a:endParaRPr lang="ru-RU" smtClean="0"/>
          </a:p>
        </p:txBody>
      </p:sp>
      <p:sp>
        <p:nvSpPr>
          <p:cNvPr id="26628" name="Содержимое 2"/>
          <p:cNvSpPr>
            <a:spLocks noGrp="1"/>
          </p:cNvSpPr>
          <p:nvPr>
            <p:ph idx="4294967295"/>
          </p:nvPr>
        </p:nvSpPr>
        <p:spPr>
          <a:xfrm>
            <a:off x="885825" y="1428750"/>
            <a:ext cx="8258175" cy="4664075"/>
          </a:xfrm>
        </p:spPr>
        <p:txBody>
          <a:bodyPr/>
          <a:lstStyle/>
          <a:p>
            <a:pPr>
              <a:lnSpc>
                <a:spcPct val="85000"/>
              </a:lnSpc>
              <a:buFont typeface="Monotype Sorts" pitchFamily="2" charset="2"/>
              <a:buNone/>
            </a:pPr>
            <a:r>
              <a:rPr lang="en-US" smtClean="0"/>
              <a:t>It should be new generation code</a:t>
            </a:r>
          </a:p>
          <a:p>
            <a:pPr>
              <a:buFontTx/>
              <a:buChar char="o"/>
            </a:pPr>
            <a:r>
              <a:rPr lang="en-US" smtClean="0"/>
              <a:t>3-D CFD modeling of multiphase multicomponent flows in reactor elements</a:t>
            </a:r>
          </a:p>
          <a:p>
            <a:pPr>
              <a:buFontTx/>
              <a:buChar char="o"/>
            </a:pPr>
            <a:r>
              <a:rPr lang="en-US" smtClean="0"/>
              <a:t>Intellectual program shell to integrate </a:t>
            </a:r>
            <a:r>
              <a:rPr lang="ru-RU" smtClean="0"/>
              <a:t>dissimilar</a:t>
            </a:r>
            <a:r>
              <a:rPr lang="en-US" smtClean="0"/>
              <a:t> modules</a:t>
            </a:r>
            <a:endParaRPr lang="ru-RU" smtClean="0"/>
          </a:p>
          <a:p>
            <a:pPr>
              <a:buFontTx/>
              <a:buChar char="o"/>
            </a:pPr>
            <a:r>
              <a:rPr lang="en-US" smtClean="0"/>
              <a:t>Parallel calculations</a:t>
            </a:r>
          </a:p>
          <a:p>
            <a:pPr>
              <a:buFontTx/>
              <a:buChar char="o"/>
            </a:pPr>
            <a:endParaRPr lang="en-US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248230-6A47-457A-9682-51583D054CD3}" type="slidenum">
              <a:rPr lang="ru-RU" sz="1600" b="0" smtClean="0">
                <a:latin typeface="Arial" charset="0"/>
              </a:rPr>
              <a:pPr/>
              <a:t>16</a:t>
            </a:fld>
            <a:endParaRPr lang="ru-RU" sz="1600" b="0" smtClean="0">
              <a:latin typeface="Arial" charset="0"/>
            </a:endParaRPr>
          </a:p>
        </p:txBody>
      </p:sp>
      <p:pic>
        <p:nvPicPr>
          <p:cNvPr id="27651" name="Picture 2" descr="Фраг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57187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Заголовок 1"/>
          <p:cNvSpPr>
            <a:spLocks/>
          </p:cNvSpPr>
          <p:nvPr/>
        </p:nvSpPr>
        <p:spPr bwMode="auto">
          <a:xfrm>
            <a:off x="1571625" y="260350"/>
            <a:ext cx="7358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>
                <a:solidFill>
                  <a:schemeClr val="bg2"/>
                </a:solidFill>
              </a:rPr>
              <a:t>3-D CFD modeling   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of LMFR fuel assembly. Geometry model</a:t>
            </a:r>
            <a:endParaRPr lang="ru-RU" sz="2400">
              <a:solidFill>
                <a:schemeClr val="bg2"/>
              </a:solidFill>
            </a:endParaRPr>
          </a:p>
        </p:txBody>
      </p:sp>
      <p:pic>
        <p:nvPicPr>
          <p:cNvPr id="27653" name="Picture 4" descr="ris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7663"/>
            <a:ext cx="4121150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6804025" y="1052513"/>
            <a:ext cx="20510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200">
                <a:solidFill>
                  <a:schemeClr val="bg2"/>
                </a:solidFill>
              </a:rPr>
              <a:t>cladding</a:t>
            </a:r>
            <a:endParaRPr lang="en-US" sz="120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3995738" y="1844675"/>
            <a:ext cx="1009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200">
                <a:solidFill>
                  <a:schemeClr val="bg2"/>
                </a:solidFill>
              </a:rPr>
              <a:t>structure</a:t>
            </a:r>
            <a:endParaRPr lang="en-US" sz="120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5724525" y="1125538"/>
            <a:ext cx="1547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200">
                <a:solidFill>
                  <a:schemeClr val="bg2"/>
                </a:solidFill>
              </a:rPr>
              <a:t>wire</a:t>
            </a:r>
            <a:endParaRPr lang="en-US" sz="120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3851275" y="1196975"/>
            <a:ext cx="15478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200">
                <a:solidFill>
                  <a:schemeClr val="bg2"/>
                </a:solidFill>
              </a:rPr>
              <a:t>displacers</a:t>
            </a:r>
            <a:endParaRPr lang="en-US" sz="120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7658" name="Freeform 9"/>
          <p:cNvSpPr>
            <a:spLocks/>
          </p:cNvSpPr>
          <p:nvPr/>
        </p:nvSpPr>
        <p:spPr bwMode="auto">
          <a:xfrm>
            <a:off x="3276600" y="2133600"/>
            <a:ext cx="898525" cy="669925"/>
          </a:xfrm>
          <a:custGeom>
            <a:avLst/>
            <a:gdLst>
              <a:gd name="T0" fmla="*/ 0 w 566"/>
              <a:gd name="T1" fmla="*/ 669925 h 422"/>
              <a:gd name="T2" fmla="*/ 898525 w 566"/>
              <a:gd name="T3" fmla="*/ 0 h 422"/>
              <a:gd name="T4" fmla="*/ 0 60000 65536"/>
              <a:gd name="T5" fmla="*/ 0 60000 65536"/>
              <a:gd name="T6" fmla="*/ 0 w 566"/>
              <a:gd name="T7" fmla="*/ 0 h 422"/>
              <a:gd name="T8" fmla="*/ 566 w 566"/>
              <a:gd name="T9" fmla="*/ 422 h 4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6" h="422">
                <a:moveTo>
                  <a:pt x="0" y="422"/>
                </a:moveTo>
                <a:lnTo>
                  <a:pt x="56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Freeform 10"/>
          <p:cNvSpPr>
            <a:spLocks/>
          </p:cNvSpPr>
          <p:nvPr/>
        </p:nvSpPr>
        <p:spPr bwMode="auto">
          <a:xfrm>
            <a:off x="4787900" y="2060575"/>
            <a:ext cx="374650" cy="138113"/>
          </a:xfrm>
          <a:custGeom>
            <a:avLst/>
            <a:gdLst>
              <a:gd name="T0" fmla="*/ 374650 w 236"/>
              <a:gd name="T1" fmla="*/ 138113 h 87"/>
              <a:gd name="T2" fmla="*/ 0 w 236"/>
              <a:gd name="T3" fmla="*/ 0 h 87"/>
              <a:gd name="T4" fmla="*/ 0 60000 65536"/>
              <a:gd name="T5" fmla="*/ 0 60000 65536"/>
              <a:gd name="T6" fmla="*/ 0 w 236"/>
              <a:gd name="T7" fmla="*/ 0 h 87"/>
              <a:gd name="T8" fmla="*/ 236 w 236"/>
              <a:gd name="T9" fmla="*/ 87 h 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6" h="87">
                <a:moveTo>
                  <a:pt x="236" y="87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Freeform 11"/>
          <p:cNvSpPr>
            <a:spLocks/>
          </p:cNvSpPr>
          <p:nvPr/>
        </p:nvSpPr>
        <p:spPr bwMode="auto">
          <a:xfrm>
            <a:off x="2916238" y="1484313"/>
            <a:ext cx="1439862" cy="1154112"/>
          </a:xfrm>
          <a:custGeom>
            <a:avLst/>
            <a:gdLst>
              <a:gd name="T0" fmla="*/ 0 w 907"/>
              <a:gd name="T1" fmla="*/ 1154112 h 727"/>
              <a:gd name="T2" fmla="*/ 1439862 w 907"/>
              <a:gd name="T3" fmla="*/ 0 h 727"/>
              <a:gd name="T4" fmla="*/ 0 60000 65536"/>
              <a:gd name="T5" fmla="*/ 0 60000 65536"/>
              <a:gd name="T6" fmla="*/ 0 w 907"/>
              <a:gd name="T7" fmla="*/ 0 h 727"/>
              <a:gd name="T8" fmla="*/ 907 w 907"/>
              <a:gd name="T9" fmla="*/ 727 h 7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7" h="727">
                <a:moveTo>
                  <a:pt x="0" y="727"/>
                </a:moveTo>
                <a:lnTo>
                  <a:pt x="907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1" name="Freeform 12"/>
          <p:cNvSpPr>
            <a:spLocks/>
          </p:cNvSpPr>
          <p:nvPr/>
        </p:nvSpPr>
        <p:spPr bwMode="auto">
          <a:xfrm>
            <a:off x="4932363" y="1628775"/>
            <a:ext cx="695325" cy="414338"/>
          </a:xfrm>
          <a:custGeom>
            <a:avLst/>
            <a:gdLst>
              <a:gd name="T0" fmla="*/ 695325 w 438"/>
              <a:gd name="T1" fmla="*/ 414338 h 261"/>
              <a:gd name="T2" fmla="*/ 0 w 438"/>
              <a:gd name="T3" fmla="*/ 0 h 261"/>
              <a:gd name="T4" fmla="*/ 0 60000 65536"/>
              <a:gd name="T5" fmla="*/ 0 60000 65536"/>
              <a:gd name="T6" fmla="*/ 0 w 438"/>
              <a:gd name="T7" fmla="*/ 0 h 261"/>
              <a:gd name="T8" fmla="*/ 438 w 438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8" h="261">
                <a:moveTo>
                  <a:pt x="438" y="261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2" name="Rectangle 3"/>
          <p:cNvSpPr>
            <a:spLocks noChangeArrowheads="1"/>
          </p:cNvSpPr>
          <p:nvPr/>
        </p:nvSpPr>
        <p:spPr bwMode="auto">
          <a:xfrm>
            <a:off x="2124075" y="1412875"/>
            <a:ext cx="6842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200">
                <a:solidFill>
                  <a:schemeClr val="bg2"/>
                </a:solidFill>
              </a:rPr>
              <a:t>Fuel rods</a:t>
            </a:r>
            <a:endParaRPr lang="en-US" sz="120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7663" name="Rectangle 3"/>
          <p:cNvSpPr>
            <a:spLocks noChangeArrowheads="1"/>
          </p:cNvSpPr>
          <p:nvPr/>
        </p:nvSpPr>
        <p:spPr bwMode="auto">
          <a:xfrm>
            <a:off x="611188" y="1196975"/>
            <a:ext cx="1547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 sz="1200">
                <a:solidFill>
                  <a:schemeClr val="bg2"/>
                </a:solidFill>
              </a:rPr>
              <a:t>wire</a:t>
            </a:r>
            <a:endParaRPr lang="en-US" sz="120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7664" name="Freeform 15"/>
          <p:cNvSpPr>
            <a:spLocks/>
          </p:cNvSpPr>
          <p:nvPr/>
        </p:nvSpPr>
        <p:spPr bwMode="auto">
          <a:xfrm>
            <a:off x="2411413" y="1628775"/>
            <a:ext cx="44450" cy="1198563"/>
          </a:xfrm>
          <a:custGeom>
            <a:avLst/>
            <a:gdLst>
              <a:gd name="T0" fmla="*/ 0 w 28"/>
              <a:gd name="T1" fmla="*/ 1198563 h 755"/>
              <a:gd name="T2" fmla="*/ 44450 w 28"/>
              <a:gd name="T3" fmla="*/ 0 h 755"/>
              <a:gd name="T4" fmla="*/ 0 60000 65536"/>
              <a:gd name="T5" fmla="*/ 0 60000 65536"/>
              <a:gd name="T6" fmla="*/ 0 w 28"/>
              <a:gd name="T7" fmla="*/ 0 h 755"/>
              <a:gd name="T8" fmla="*/ 28 w 28"/>
              <a:gd name="T9" fmla="*/ 755 h 7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" h="755">
                <a:moveTo>
                  <a:pt x="0" y="755"/>
                </a:move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5" name="Freeform 16"/>
          <p:cNvSpPr>
            <a:spLocks/>
          </p:cNvSpPr>
          <p:nvPr/>
        </p:nvSpPr>
        <p:spPr bwMode="auto">
          <a:xfrm>
            <a:off x="1258888" y="1412875"/>
            <a:ext cx="438150" cy="1370013"/>
          </a:xfrm>
          <a:custGeom>
            <a:avLst/>
            <a:gdLst>
              <a:gd name="T0" fmla="*/ 438150 w 276"/>
              <a:gd name="T1" fmla="*/ 1370013 h 863"/>
              <a:gd name="T2" fmla="*/ 0 w 276"/>
              <a:gd name="T3" fmla="*/ 0 h 863"/>
              <a:gd name="T4" fmla="*/ 0 60000 65536"/>
              <a:gd name="T5" fmla="*/ 0 60000 65536"/>
              <a:gd name="T6" fmla="*/ 0 w 276"/>
              <a:gd name="T7" fmla="*/ 0 h 863"/>
              <a:gd name="T8" fmla="*/ 276 w 276"/>
              <a:gd name="T9" fmla="*/ 863 h 8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863">
                <a:moveTo>
                  <a:pt x="276" y="863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Freeform 17"/>
          <p:cNvSpPr>
            <a:spLocks/>
          </p:cNvSpPr>
          <p:nvPr/>
        </p:nvSpPr>
        <p:spPr bwMode="auto">
          <a:xfrm>
            <a:off x="7164388" y="1412875"/>
            <a:ext cx="546100" cy="361950"/>
          </a:xfrm>
          <a:custGeom>
            <a:avLst/>
            <a:gdLst>
              <a:gd name="T0" fmla="*/ 0 w 344"/>
              <a:gd name="T1" fmla="*/ 361950 h 228"/>
              <a:gd name="T2" fmla="*/ 546100 w 344"/>
              <a:gd name="T3" fmla="*/ 0 h 228"/>
              <a:gd name="T4" fmla="*/ 0 60000 65536"/>
              <a:gd name="T5" fmla="*/ 0 60000 65536"/>
              <a:gd name="T6" fmla="*/ 0 w 344"/>
              <a:gd name="T7" fmla="*/ 0 h 228"/>
              <a:gd name="T8" fmla="*/ 344 w 344"/>
              <a:gd name="T9" fmla="*/ 228 h 2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4" h="228">
                <a:moveTo>
                  <a:pt x="0" y="228"/>
                </a:moveTo>
                <a:lnTo>
                  <a:pt x="344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Freeform 18"/>
          <p:cNvSpPr>
            <a:spLocks/>
          </p:cNvSpPr>
          <p:nvPr/>
        </p:nvSpPr>
        <p:spPr bwMode="auto">
          <a:xfrm>
            <a:off x="7740650" y="1412875"/>
            <a:ext cx="1588" cy="717550"/>
          </a:xfrm>
          <a:custGeom>
            <a:avLst/>
            <a:gdLst>
              <a:gd name="T0" fmla="*/ 0 w 1"/>
              <a:gd name="T1" fmla="*/ 717550 h 452"/>
              <a:gd name="T2" fmla="*/ 0 w 1"/>
              <a:gd name="T3" fmla="*/ 0 h 452"/>
              <a:gd name="T4" fmla="*/ 0 60000 65536"/>
              <a:gd name="T5" fmla="*/ 0 60000 65536"/>
              <a:gd name="T6" fmla="*/ 0 w 1"/>
              <a:gd name="T7" fmla="*/ 0 h 452"/>
              <a:gd name="T8" fmla="*/ 1 w 1"/>
              <a:gd name="T9" fmla="*/ 452 h 4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52">
                <a:moveTo>
                  <a:pt x="0" y="452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8" name="Freeform 19"/>
          <p:cNvSpPr>
            <a:spLocks/>
          </p:cNvSpPr>
          <p:nvPr/>
        </p:nvSpPr>
        <p:spPr bwMode="auto">
          <a:xfrm>
            <a:off x="6588125" y="1341438"/>
            <a:ext cx="298450" cy="527050"/>
          </a:xfrm>
          <a:custGeom>
            <a:avLst/>
            <a:gdLst>
              <a:gd name="T0" fmla="*/ 298450 w 188"/>
              <a:gd name="T1" fmla="*/ 527050 h 332"/>
              <a:gd name="T2" fmla="*/ 0 w 188"/>
              <a:gd name="T3" fmla="*/ 0 h 332"/>
              <a:gd name="T4" fmla="*/ 0 60000 65536"/>
              <a:gd name="T5" fmla="*/ 0 60000 65536"/>
              <a:gd name="T6" fmla="*/ 0 w 188"/>
              <a:gd name="T7" fmla="*/ 0 h 332"/>
              <a:gd name="T8" fmla="*/ 188 w 188"/>
              <a:gd name="T9" fmla="*/ 332 h 3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" h="332">
                <a:moveTo>
                  <a:pt x="188" y="332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Freeform 20"/>
          <p:cNvSpPr>
            <a:spLocks/>
          </p:cNvSpPr>
          <p:nvPr/>
        </p:nvSpPr>
        <p:spPr bwMode="auto">
          <a:xfrm>
            <a:off x="1908175" y="1628775"/>
            <a:ext cx="412750" cy="908050"/>
          </a:xfrm>
          <a:custGeom>
            <a:avLst/>
            <a:gdLst>
              <a:gd name="T0" fmla="*/ 0 w 260"/>
              <a:gd name="T1" fmla="*/ 908050 h 572"/>
              <a:gd name="T2" fmla="*/ 412750 w 260"/>
              <a:gd name="T3" fmla="*/ 0 h 572"/>
              <a:gd name="T4" fmla="*/ 0 60000 65536"/>
              <a:gd name="T5" fmla="*/ 0 60000 65536"/>
              <a:gd name="T6" fmla="*/ 0 w 260"/>
              <a:gd name="T7" fmla="*/ 0 h 572"/>
              <a:gd name="T8" fmla="*/ 260 w 260"/>
              <a:gd name="T9" fmla="*/ 572 h 5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0" h="572">
                <a:moveTo>
                  <a:pt x="0" y="572"/>
                </a:moveTo>
                <a:lnTo>
                  <a:pt x="26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0FF925-B6F9-4274-A8D9-E307F7A319A1}" type="slidenum">
              <a:rPr lang="ru-RU" sz="1600" b="0" smtClean="0">
                <a:latin typeface="Arial" charset="0"/>
              </a:rPr>
              <a:pPr/>
              <a:t>17</a:t>
            </a:fld>
            <a:endParaRPr lang="ru-RU" sz="1600" b="0" smtClean="0">
              <a:latin typeface="Arial" charset="0"/>
            </a:endParaRPr>
          </a:p>
        </p:txBody>
      </p:sp>
      <p:pic>
        <p:nvPicPr>
          <p:cNvPr id="28675" name="Picture 2" descr="ris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49388"/>
            <a:ext cx="3568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ris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04925"/>
            <a:ext cx="1169987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ris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33488"/>
            <a:ext cx="21494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484438" y="800100"/>
            <a:ext cx="212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>
                <a:solidFill>
                  <a:schemeClr val="bg2"/>
                </a:solidFill>
              </a:rPr>
              <a:t>Rod bundle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  <p:pic>
        <p:nvPicPr>
          <p:cNvPr id="28679" name="Picture 6" descr="ris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145415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5111750" y="620713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>
                <a:solidFill>
                  <a:schemeClr val="bg2"/>
                </a:solidFill>
                <a:sym typeface="Symbol" pitchFamily="18" charset="2"/>
              </a:rPr>
              <a:t>Cell model</a:t>
            </a:r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7164388" y="692150"/>
            <a:ext cx="14414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>
                <a:solidFill>
                  <a:schemeClr val="bg2"/>
                </a:solidFill>
              </a:rPr>
              <a:t>Modeling domain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755650" y="1125538"/>
            <a:ext cx="1441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>
                <a:solidFill>
                  <a:schemeClr val="bg2"/>
                </a:solidFill>
              </a:rPr>
              <a:t>Single rod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8683" name="Заголовок 1"/>
          <p:cNvSpPr>
            <a:spLocks/>
          </p:cNvSpPr>
          <p:nvPr/>
        </p:nvSpPr>
        <p:spPr bwMode="auto">
          <a:xfrm>
            <a:off x="1928813" y="0"/>
            <a:ext cx="72151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400">
                <a:solidFill>
                  <a:schemeClr val="bg2"/>
                </a:solidFill>
              </a:rPr>
              <a:t>Geometry model of fuel assembly</a:t>
            </a:r>
            <a:endParaRPr lang="ru-RU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D4C17B-948B-419F-B44F-0B74B623EB45}" type="slidenum">
              <a:rPr lang="ru-RU" sz="1600" b="0" smtClean="0">
                <a:latin typeface="Arial" charset="0"/>
              </a:rPr>
              <a:pPr/>
              <a:t>18</a:t>
            </a:fld>
            <a:endParaRPr lang="ru-RU" sz="1600" b="0" smtClean="0">
              <a:latin typeface="Arial" charset="0"/>
            </a:endParaRPr>
          </a:p>
        </p:txBody>
      </p:sp>
      <p:sp>
        <p:nvSpPr>
          <p:cNvPr id="29699" name="Заголовок 1"/>
          <p:cNvSpPr>
            <a:spLocks/>
          </p:cNvSpPr>
          <p:nvPr/>
        </p:nvSpPr>
        <p:spPr bwMode="auto">
          <a:xfrm>
            <a:off x="2214563" y="0"/>
            <a:ext cx="69294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2800">
                <a:solidFill>
                  <a:schemeClr val="bg2"/>
                </a:solidFill>
              </a:rPr>
              <a:t>Model results</a:t>
            </a:r>
            <a:endParaRPr lang="ru-RU" sz="2800">
              <a:solidFill>
                <a:schemeClr val="bg2"/>
              </a:solidFill>
            </a:endParaRPr>
          </a:p>
        </p:txBody>
      </p:sp>
      <p:pic>
        <p:nvPicPr>
          <p:cNvPr id="29700" name="Picture 3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9" r="-299" b="4025"/>
          <a:stretch>
            <a:fillRect/>
          </a:stretch>
        </p:blipFill>
        <p:spPr bwMode="auto">
          <a:xfrm>
            <a:off x="0" y="728663"/>
            <a:ext cx="1279525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1"/>
          <a:stretch>
            <a:fillRect/>
          </a:stretch>
        </p:blipFill>
        <p:spPr bwMode="auto">
          <a:xfrm>
            <a:off x="1116013" y="1700213"/>
            <a:ext cx="2227262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2" b="16066"/>
          <a:stretch>
            <a:fillRect/>
          </a:stretch>
        </p:blipFill>
        <p:spPr bwMode="auto">
          <a:xfrm>
            <a:off x="3563938" y="728663"/>
            <a:ext cx="117157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8" b="84198"/>
          <a:stretch>
            <a:fillRect/>
          </a:stretch>
        </p:blipFill>
        <p:spPr bwMode="auto">
          <a:xfrm>
            <a:off x="1331913" y="5876925"/>
            <a:ext cx="3600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1" b="15781"/>
          <a:stretch>
            <a:fillRect/>
          </a:stretch>
        </p:blipFill>
        <p:spPr bwMode="auto">
          <a:xfrm>
            <a:off x="5040313" y="765175"/>
            <a:ext cx="1001712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" descr="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68" b="86847"/>
          <a:stretch>
            <a:fillRect/>
          </a:stretch>
        </p:blipFill>
        <p:spPr bwMode="auto">
          <a:xfrm>
            <a:off x="4967288" y="5876925"/>
            <a:ext cx="41767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9" descr="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9" t="2321" r="261" b="23981"/>
          <a:stretch>
            <a:fillRect/>
          </a:stretch>
        </p:blipFill>
        <p:spPr bwMode="auto">
          <a:xfrm>
            <a:off x="6227763" y="1808163"/>
            <a:ext cx="27368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3"/>
          <p:cNvSpPr>
            <a:spLocks noChangeArrowheads="1"/>
          </p:cNvSpPr>
          <p:nvPr/>
        </p:nvSpPr>
        <p:spPr bwMode="auto">
          <a:xfrm>
            <a:off x="1655763" y="944563"/>
            <a:ext cx="15478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>
                <a:solidFill>
                  <a:schemeClr val="bg2"/>
                </a:solidFill>
              </a:rPr>
              <a:t>Computational grid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9708" name="Rectangle 3"/>
          <p:cNvSpPr>
            <a:spLocks noChangeArrowheads="1"/>
          </p:cNvSpPr>
          <p:nvPr/>
        </p:nvSpPr>
        <p:spPr bwMode="auto">
          <a:xfrm>
            <a:off x="6480175" y="800100"/>
            <a:ext cx="18716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en-US">
                <a:solidFill>
                  <a:schemeClr val="bg2"/>
                </a:solidFill>
              </a:rPr>
              <a:t>Coolant velocity field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Multiphase CFD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The following methods are developing for solving MCFD problems</a:t>
            </a:r>
            <a:endParaRPr lang="ru-RU" smtClean="0">
              <a:latin typeface="Tahoma" pitchFamily="34" charset="0"/>
            </a:endParaRPr>
          </a:p>
          <a:p>
            <a:pPr lvl="1" eaLnBrk="1" hangingPunct="1"/>
            <a:r>
              <a:rPr lang="en-US" smtClean="0">
                <a:latin typeface="Tahoma" pitchFamily="34" charset="0"/>
              </a:rPr>
              <a:t>Multiphase model with the turbulence models and closing equations</a:t>
            </a:r>
            <a:r>
              <a:rPr lang="ru-RU" smtClean="0">
                <a:latin typeface="Tahoma" pitchFamily="34" charset="0"/>
              </a:rPr>
              <a:t>;</a:t>
            </a:r>
          </a:p>
          <a:p>
            <a:pPr lvl="1" eaLnBrk="1" hangingPunct="1"/>
            <a:r>
              <a:rPr lang="en-US" smtClean="0">
                <a:latin typeface="Tahoma" pitchFamily="34" charset="0"/>
              </a:rPr>
              <a:t>Direct numeric simulation methods with the explicit interphase boundaries </a:t>
            </a:r>
            <a:r>
              <a:rPr lang="ru-RU" smtClean="0">
                <a:latin typeface="Tahoma" pitchFamily="34" charset="0"/>
              </a:rPr>
              <a:t>(</a:t>
            </a:r>
            <a:r>
              <a:rPr lang="en-US" smtClean="0">
                <a:latin typeface="Tahoma" pitchFamily="34" charset="0"/>
              </a:rPr>
              <a:t>to account for the surface tension and mass transfer through boudaries</a:t>
            </a:r>
            <a:r>
              <a:rPr lang="ru-RU" smtClean="0">
                <a:latin typeface="Tahoma" pitchFamily="34" charset="0"/>
              </a:rPr>
              <a:t>)</a:t>
            </a:r>
            <a:endParaRPr lang="en-US" smtClean="0">
              <a:latin typeface="Tahoma" pitchFamily="34" charset="0"/>
            </a:endParaRPr>
          </a:p>
          <a:p>
            <a:pPr eaLnBrk="1" hangingPunct="1"/>
            <a:r>
              <a:rPr lang="en-US" smtClean="0">
                <a:latin typeface="Tahoma" pitchFamily="34" charset="0"/>
              </a:rPr>
              <a:t>Development of experimental techniques for MCFD flows </a:t>
            </a:r>
            <a:r>
              <a:rPr lang="ru-RU" smtClean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Content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Status of Safety Codes for water cooled reactors</a:t>
            </a:r>
          </a:p>
          <a:p>
            <a:r>
              <a:rPr lang="en-US" smtClean="0">
                <a:latin typeface="Tahoma" pitchFamily="34" charset="0"/>
              </a:rPr>
              <a:t>Safety Codes for liquid metal reactors</a:t>
            </a:r>
            <a:endParaRPr lang="ru-RU" smtClean="0">
              <a:latin typeface="Tahoma" pitchFamily="34" charset="0"/>
            </a:endParaRPr>
          </a:p>
          <a:p>
            <a:r>
              <a:rPr lang="en-US" smtClean="0">
                <a:latin typeface="Tahoma" pitchFamily="34" charset="0"/>
              </a:rPr>
              <a:t>Advanced multiphysics three dimensional codes</a:t>
            </a:r>
          </a:p>
          <a:p>
            <a:r>
              <a:rPr lang="en-US" smtClean="0">
                <a:latin typeface="Tahoma" pitchFamily="34" charset="0"/>
              </a:rPr>
              <a:t>Containment codes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Bubble movement to the surface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31747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Tahoma" pitchFamily="34" charset="0"/>
              </a:rPr>
              <a:t>Experiment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31748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latin typeface="Tahoma" pitchFamily="34" charset="0"/>
              </a:rPr>
              <a:t>Calculation</a:t>
            </a:r>
            <a:endParaRPr lang="ru-RU" smtClean="0">
              <a:latin typeface="Tahoma" pitchFamily="34" charset="0"/>
            </a:endParaRPr>
          </a:p>
        </p:txBody>
      </p:sp>
      <p:pic>
        <p:nvPicPr>
          <p:cNvPr id="3174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441575"/>
            <a:ext cx="3000375" cy="3165475"/>
          </a:xfrm>
          <a:noFill/>
        </p:spPr>
      </p:pic>
      <p:pic>
        <p:nvPicPr>
          <p:cNvPr id="31750" name="Picture 19" descr="trest2cal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8582" r="11023" b="7191"/>
          <a:stretch>
            <a:fillRect/>
          </a:stretch>
        </p:blipFill>
        <p:spPr>
          <a:xfrm>
            <a:off x="4500563" y="2500313"/>
            <a:ext cx="4302125" cy="31035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Multiphase CFD development</a:t>
            </a:r>
            <a:endParaRPr lang="ru-RU" smtClean="0"/>
          </a:p>
        </p:txBody>
      </p:sp>
      <p:sp>
        <p:nvSpPr>
          <p:cNvPr id="32771" name="Содержимое 6"/>
          <p:cNvSpPr>
            <a:spLocks noGrp="1"/>
          </p:cNvSpPr>
          <p:nvPr>
            <p:ph idx="1"/>
          </p:nvPr>
        </p:nvSpPr>
        <p:spPr>
          <a:xfrm>
            <a:off x="785813" y="1500188"/>
            <a:ext cx="7596187" cy="2643187"/>
          </a:xfrm>
        </p:spPr>
        <p:txBody>
          <a:bodyPr/>
          <a:lstStyle/>
          <a:p>
            <a:r>
              <a:rPr lang="en-US" smtClean="0"/>
              <a:t>Modeling of disperse flows (droplets and bubbles)</a:t>
            </a:r>
          </a:p>
          <a:p>
            <a:r>
              <a:rPr lang="en-US" smtClean="0"/>
              <a:t>Modeling of gas and fluids with interphase boundary</a:t>
            </a:r>
          </a:p>
          <a:p>
            <a:r>
              <a:rPr lang="en-US" smtClean="0"/>
              <a:t>Two phase flows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Сх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0325"/>
            <a:ext cx="243681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382713" y="285750"/>
            <a:ext cx="77612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/>
            <a:r>
              <a:rPr lang="ru-RU" sz="2600">
                <a:solidFill>
                  <a:srgbClr val="A50021"/>
                </a:solidFill>
              </a:rPr>
              <a:t> </a:t>
            </a:r>
            <a:r>
              <a:rPr lang="en-US" sz="2600">
                <a:solidFill>
                  <a:srgbClr val="A50021"/>
                </a:solidFill>
              </a:rPr>
              <a:t>Deposition of droplets from turbulent flow in a pipe</a:t>
            </a:r>
            <a:endParaRPr lang="ru-RU" sz="2200">
              <a:solidFill>
                <a:srgbClr val="A50021"/>
              </a:solidFill>
              <a:latin typeface="Verdana" pitchFamily="34" charset="0"/>
            </a:endParaRPr>
          </a:p>
        </p:txBody>
      </p:sp>
      <p:grpSp>
        <p:nvGrpSpPr>
          <p:cNvPr id="33796" name="Группа 5"/>
          <p:cNvGrpSpPr>
            <a:grpSpLocks/>
          </p:cNvGrpSpPr>
          <p:nvPr/>
        </p:nvGrpSpPr>
        <p:grpSpPr bwMode="auto">
          <a:xfrm>
            <a:off x="3500438" y="2071688"/>
            <a:ext cx="5214937" cy="4003675"/>
            <a:chOff x="3500430" y="2071678"/>
            <a:chExt cx="5214937" cy="4003675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2071678"/>
              <a:ext cx="5214937" cy="400367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4356092" y="263682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AutoShape 8"/>
            <p:cNvSpPr>
              <a:spLocks noChangeAspect="1" noChangeArrowheads="1"/>
            </p:cNvSpPr>
            <p:nvPr/>
          </p:nvSpPr>
          <p:spPr bwMode="auto">
            <a:xfrm>
              <a:off x="4571992" y="263682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4140192" y="2708265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11" name="AutoShape 10"/>
            <p:cNvSpPr>
              <a:spLocks noChangeAspect="1" noChangeArrowheads="1"/>
            </p:cNvSpPr>
            <p:nvPr/>
          </p:nvSpPr>
          <p:spPr bwMode="auto">
            <a:xfrm>
              <a:off x="4787892" y="266857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5003792" y="2708265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AutoShape 12"/>
            <p:cNvSpPr>
              <a:spLocks noChangeAspect="1" noChangeArrowheads="1"/>
            </p:cNvSpPr>
            <p:nvPr/>
          </p:nvSpPr>
          <p:spPr bwMode="auto">
            <a:xfrm>
              <a:off x="5673717" y="263682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AutoShape 13"/>
            <p:cNvSpPr>
              <a:spLocks noChangeAspect="1" noChangeArrowheads="1"/>
            </p:cNvSpPr>
            <p:nvPr/>
          </p:nvSpPr>
          <p:spPr bwMode="auto">
            <a:xfrm>
              <a:off x="5386380" y="2708265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AutoShape 14"/>
            <p:cNvSpPr>
              <a:spLocks noChangeAspect="1" noChangeArrowheads="1"/>
            </p:cNvSpPr>
            <p:nvPr/>
          </p:nvSpPr>
          <p:spPr bwMode="auto">
            <a:xfrm>
              <a:off x="5170480" y="263682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AutoShape 15"/>
            <p:cNvSpPr>
              <a:spLocks noChangeAspect="1" noChangeArrowheads="1"/>
            </p:cNvSpPr>
            <p:nvPr/>
          </p:nvSpPr>
          <p:spPr bwMode="auto">
            <a:xfrm>
              <a:off x="4954580" y="4508490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AutoShape 16"/>
            <p:cNvSpPr>
              <a:spLocks noChangeAspect="1" noChangeArrowheads="1"/>
            </p:cNvSpPr>
            <p:nvPr/>
          </p:nvSpPr>
          <p:spPr bwMode="auto">
            <a:xfrm>
              <a:off x="4356092" y="4829165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AutoShape 17"/>
            <p:cNvSpPr>
              <a:spLocks noChangeAspect="1" noChangeArrowheads="1"/>
            </p:cNvSpPr>
            <p:nvPr/>
          </p:nvSpPr>
          <p:spPr bwMode="auto">
            <a:xfrm>
              <a:off x="7042142" y="2492365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AutoShape 18"/>
            <p:cNvSpPr>
              <a:spLocks noChangeAspect="1" noChangeArrowheads="1"/>
            </p:cNvSpPr>
            <p:nvPr/>
          </p:nvSpPr>
          <p:spPr bwMode="auto">
            <a:xfrm>
              <a:off x="6465880" y="2492365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AutoShape 19"/>
            <p:cNvSpPr>
              <a:spLocks noChangeAspect="1" noChangeArrowheads="1"/>
            </p:cNvSpPr>
            <p:nvPr/>
          </p:nvSpPr>
          <p:spPr bwMode="auto">
            <a:xfrm>
              <a:off x="4787892" y="5084753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AutoShape 20"/>
            <p:cNvSpPr>
              <a:spLocks noChangeAspect="1" noChangeArrowheads="1"/>
            </p:cNvSpPr>
            <p:nvPr/>
          </p:nvSpPr>
          <p:spPr bwMode="auto">
            <a:xfrm>
              <a:off x="5364155" y="3644890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AutoShape 21"/>
            <p:cNvSpPr>
              <a:spLocks noChangeAspect="1" noChangeArrowheads="1"/>
            </p:cNvSpPr>
            <p:nvPr/>
          </p:nvSpPr>
          <p:spPr bwMode="auto">
            <a:xfrm>
              <a:off x="5940417" y="2636828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AutoShape 22"/>
            <p:cNvSpPr>
              <a:spLocks noChangeAspect="1" noChangeArrowheads="1"/>
            </p:cNvSpPr>
            <p:nvPr/>
          </p:nvSpPr>
          <p:spPr bwMode="auto">
            <a:xfrm>
              <a:off x="5602280" y="3028940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4" name="AutoShape 23"/>
            <p:cNvSpPr>
              <a:spLocks noChangeAspect="1" noChangeArrowheads="1"/>
            </p:cNvSpPr>
            <p:nvPr/>
          </p:nvSpPr>
          <p:spPr bwMode="auto">
            <a:xfrm>
              <a:off x="5170480" y="4005253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AutoShape 24"/>
            <p:cNvSpPr>
              <a:spLocks noChangeAspect="1" noChangeArrowheads="1"/>
            </p:cNvSpPr>
            <p:nvPr/>
          </p:nvSpPr>
          <p:spPr bwMode="auto">
            <a:xfrm>
              <a:off x="4883142" y="4757728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AutoShape 25"/>
            <p:cNvSpPr>
              <a:spLocks noChangeAspect="1" noChangeArrowheads="1"/>
            </p:cNvSpPr>
            <p:nvPr/>
          </p:nvSpPr>
          <p:spPr bwMode="auto">
            <a:xfrm>
              <a:off x="5746742" y="2708265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AutoShape 26"/>
            <p:cNvSpPr>
              <a:spLocks noChangeAspect="1" noChangeArrowheads="1"/>
            </p:cNvSpPr>
            <p:nvPr/>
          </p:nvSpPr>
          <p:spPr bwMode="auto">
            <a:xfrm>
              <a:off x="6443655" y="4252903"/>
              <a:ext cx="193675" cy="184150"/>
            </a:xfrm>
            <a:prstGeom prst="star5">
              <a:avLst/>
            </a:prstGeom>
            <a:solidFill>
              <a:srgbClr val="E600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818" name="Rectangle 27"/>
            <p:cNvSpPr>
              <a:spLocks noChangeArrowheads="1"/>
            </p:cNvSpPr>
            <p:nvPr/>
          </p:nvSpPr>
          <p:spPr bwMode="auto">
            <a:xfrm>
              <a:off x="6732588" y="4437063"/>
              <a:ext cx="1871662" cy="358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2"/>
                  </a:solidFill>
                </a:rPr>
                <a:t>расчет  </a:t>
              </a:r>
              <a:r>
                <a:rPr lang="en-US">
                  <a:solidFill>
                    <a:schemeClr val="bg2"/>
                  </a:solidFill>
                </a:rPr>
                <a:t>FLUENT</a:t>
              </a:r>
              <a:r>
                <a:rPr lang="ru-RU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29" name="AutoShape 28"/>
            <p:cNvSpPr>
              <a:spLocks noChangeAspect="1" noChangeArrowheads="1"/>
            </p:cNvSpPr>
            <p:nvPr/>
          </p:nvSpPr>
          <p:spPr bwMode="auto">
            <a:xfrm>
              <a:off x="6465880" y="263682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AutoShape 29"/>
            <p:cNvSpPr>
              <a:spLocks noChangeAspect="1" noChangeArrowheads="1"/>
            </p:cNvSpPr>
            <p:nvPr/>
          </p:nvSpPr>
          <p:spPr bwMode="auto">
            <a:xfrm>
              <a:off x="6826242" y="2565390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" name="AutoShape 30"/>
            <p:cNvSpPr>
              <a:spLocks noChangeAspect="1" noChangeArrowheads="1"/>
            </p:cNvSpPr>
            <p:nvPr/>
          </p:nvSpPr>
          <p:spPr bwMode="auto">
            <a:xfrm>
              <a:off x="7115167" y="263682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AutoShape 31"/>
            <p:cNvSpPr>
              <a:spLocks noChangeAspect="1" noChangeArrowheads="1"/>
            </p:cNvSpPr>
            <p:nvPr/>
          </p:nvSpPr>
          <p:spPr bwMode="auto">
            <a:xfrm>
              <a:off x="5435592" y="3316278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823" name="Rectangle 32"/>
            <p:cNvSpPr>
              <a:spLocks noChangeArrowheads="1"/>
            </p:cNvSpPr>
            <p:nvPr/>
          </p:nvSpPr>
          <p:spPr bwMode="auto">
            <a:xfrm>
              <a:off x="6732588" y="4149725"/>
              <a:ext cx="1655762" cy="358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rgbClr val="E6002C"/>
                  </a:solidFill>
                </a:rPr>
                <a:t>расчет  ИБРАЭ</a:t>
              </a:r>
            </a:p>
          </p:txBody>
        </p:sp>
        <p:sp>
          <p:nvSpPr>
            <p:cNvPr id="33824" name="Rectangle 33"/>
            <p:cNvSpPr>
              <a:spLocks noChangeArrowheads="1"/>
            </p:cNvSpPr>
            <p:nvPr/>
          </p:nvSpPr>
          <p:spPr bwMode="auto">
            <a:xfrm>
              <a:off x="7019925" y="3573463"/>
              <a:ext cx="1008063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4"/>
            <p:cNvSpPr>
              <a:spLocks noChangeAspect="1" noChangeArrowheads="1"/>
            </p:cNvSpPr>
            <p:nvPr/>
          </p:nvSpPr>
          <p:spPr bwMode="auto">
            <a:xfrm>
              <a:off x="6465880" y="4540240"/>
              <a:ext cx="193675" cy="184150"/>
            </a:xfrm>
            <a:prstGeom prst="star5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Deposition in a curved pipe</a:t>
            </a:r>
            <a:endParaRPr lang="ru-RU" smtClean="0"/>
          </a:p>
        </p:txBody>
      </p:sp>
      <p:pic>
        <p:nvPicPr>
          <p:cNvPr id="2053" name="Picture 6" descr="eta_vs_St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4600"/>
            <a:ext cx="6248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477000" y="170815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26720" imgH="164880" progId="Equation.DSMT4">
                  <p:embed/>
                </p:oleObj>
              </mc:Choice>
              <mc:Fallback>
                <p:oleObj name="Equation" r:id="rId4" imgW="12672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70815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6594475" y="1644650"/>
            <a:ext cx="278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</a:rPr>
              <a:t>- эффективность осаждения</a:t>
            </a: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6553200" y="2362200"/>
          <a:ext cx="1371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850680" imgH="457200" progId="Equation.DSMT4">
                  <p:embed/>
                </p:oleObj>
              </mc:Choice>
              <mc:Fallback>
                <p:oleObj name="Equation" r:id="rId6" imgW="8506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62200"/>
                        <a:ext cx="13716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85750"/>
            <a:ext cx="7007225" cy="908050"/>
          </a:xfrm>
          <a:noFill/>
        </p:spPr>
        <p:txBody>
          <a:bodyPr/>
          <a:lstStyle/>
          <a:p>
            <a:r>
              <a:rPr lang="en-US" sz="2400" smtClean="0">
                <a:latin typeface="Tahoma" pitchFamily="34" charset="0"/>
              </a:rPr>
              <a:t>Development of the CONT computer code for prestressed concrete containment</a:t>
            </a:r>
            <a:endParaRPr lang="ru-RU" sz="2400" smtClean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876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Project goals</a:t>
            </a:r>
            <a:r>
              <a:rPr lang="ru-RU" smtClean="0">
                <a:latin typeface="Tahoma" pitchFamily="34" charset="0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Enhancement of the operational safety of containments</a:t>
            </a:r>
            <a:endParaRPr lang="ru-RU" smtClean="0">
              <a:latin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Decrease of the cost of the maintenance of the concrete prestressing system</a:t>
            </a:r>
            <a:endParaRPr lang="ru-RU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latin typeface="Tahoma" pitchFamily="34" charset="0"/>
              </a:rPr>
              <a:t>Verification of the code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Tahoma" pitchFamily="34" charset="0"/>
              </a:rPr>
              <a:t>Validation against SANDIA 1:6 scale test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Tahoma" pitchFamily="34" charset="0"/>
              </a:rPr>
              <a:t>Validation against SANDIA 1:4 scale test</a:t>
            </a:r>
            <a:endParaRPr lang="ru-RU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The code is licensed in the Rostekhnadsor of RF</a:t>
            </a:r>
            <a:endParaRPr lang="ru-RU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Code applications</a:t>
            </a:r>
            <a:r>
              <a:rPr lang="ru-RU" smtClean="0">
                <a:latin typeface="Tahoma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Safety assessments of prestressed concrete containments</a:t>
            </a:r>
            <a:endParaRPr lang="ru-RU" smtClean="0">
              <a:latin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Optimization of the maintenance procedures 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Assessment of concrete containment aging accounting for rheological properties of concrete</a:t>
            </a:r>
            <a:endParaRPr lang="ru-RU" smtClean="0">
              <a:latin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latin typeface="Tahoma" pitchFamily="34" charset="0"/>
              </a:rPr>
              <a:t>Implementation of containment monitoring system at Kalinin NPP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ZZP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600200"/>
            <a:ext cx="42656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14500" y="428625"/>
            <a:ext cx="6929438" cy="696913"/>
          </a:xfrm>
          <a:noFill/>
        </p:spPr>
        <p:txBody>
          <a:bodyPr/>
          <a:lstStyle/>
          <a:p>
            <a:r>
              <a:rPr lang="en-US" sz="2400" smtClean="0">
                <a:latin typeface="Tahoma" pitchFamily="34" charset="0"/>
              </a:rPr>
              <a:t>Stress distribution for Kalinin NPP</a:t>
            </a:r>
            <a:endParaRPr lang="ru-RU" sz="2400" smtClean="0">
              <a:latin typeface="Tahoma" pitchFamily="34" charset="0"/>
            </a:endParaRPr>
          </a:p>
        </p:txBody>
      </p:sp>
      <p:pic>
        <p:nvPicPr>
          <p:cNvPr id="35844" name="Picture 4" descr="SYYP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74725" y="6400800"/>
            <a:ext cx="2679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  <a:cs typeface="Arial" charset="0"/>
              </a:rPr>
              <a:t>Меридиональные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911850" y="64008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  <a:cs typeface="Arial" charset="0"/>
              </a:rPr>
              <a:t>Круговые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MELCOR Modernization project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ahoma" pitchFamily="34" charset="0"/>
              </a:rPr>
              <a:t>MELCOR code has been developing since 1982</a:t>
            </a:r>
          </a:p>
          <a:p>
            <a:pPr algn="just"/>
            <a:r>
              <a:rPr lang="en-US" smtClean="0">
                <a:latin typeface="Tahoma" pitchFamily="34" charset="0"/>
              </a:rPr>
              <a:t>Since that time </a:t>
            </a:r>
          </a:p>
          <a:p>
            <a:pPr lvl="1" algn="just"/>
            <a:r>
              <a:rPr lang="en-US" smtClean="0">
                <a:latin typeface="Tahoma" pitchFamily="34" charset="0"/>
              </a:rPr>
              <a:t>The computer techniques has been developing</a:t>
            </a:r>
          </a:p>
          <a:p>
            <a:pPr lvl="1" algn="just"/>
            <a:r>
              <a:rPr lang="en-US" smtClean="0">
                <a:latin typeface="Tahoma" pitchFamily="34" charset="0"/>
              </a:rPr>
              <a:t>New programming technologies have been developed and realized in new compilers. The most important was object oriented approach to the development of large computer codes</a:t>
            </a:r>
          </a:p>
          <a:p>
            <a:pPr lvl="1" algn="just"/>
            <a:r>
              <a:rPr lang="en-US" smtClean="0">
                <a:latin typeface="Tahoma" pitchFamily="34" charset="0"/>
              </a:rPr>
              <a:t>The understanding of physical phenomena has been significantly improved </a:t>
            </a:r>
          </a:p>
          <a:p>
            <a:pPr algn="just"/>
            <a:r>
              <a:rPr lang="en-US" smtClean="0">
                <a:latin typeface="Tahoma" pitchFamily="34" charset="0"/>
              </a:rPr>
              <a:t>Further development and maintenance of the code required significant efforts</a:t>
            </a:r>
          </a:p>
          <a:p>
            <a:pPr lvl="1" algn="just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Major objectives of the project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ahoma" pitchFamily="34" charset="0"/>
              </a:rPr>
              <a:t>Develop modern approach to code organization including new memory management scheme based on the principles of object oriented programming;</a:t>
            </a:r>
          </a:p>
          <a:p>
            <a:pPr algn="just"/>
            <a:r>
              <a:rPr lang="en-US" smtClean="0">
                <a:latin typeface="Tahoma" pitchFamily="34" charset="0"/>
              </a:rPr>
              <a:t>Convert MELCOR code to FORTARAN 95 using advantages of the compiler such as </a:t>
            </a:r>
          </a:p>
          <a:p>
            <a:pPr lvl="1" algn="just"/>
            <a:r>
              <a:rPr lang="en-US" smtClean="0">
                <a:latin typeface="Tahoma" pitchFamily="34" charset="0"/>
              </a:rPr>
              <a:t>Dynamic memory allocation;</a:t>
            </a:r>
          </a:p>
          <a:p>
            <a:pPr lvl="1" algn="just"/>
            <a:r>
              <a:rPr lang="en-US" smtClean="0">
                <a:latin typeface="Tahoma" pitchFamily="34" charset="0"/>
              </a:rPr>
              <a:t>New possibilities of work with arrays;</a:t>
            </a:r>
          </a:p>
          <a:p>
            <a:pPr lvl="1" algn="just"/>
            <a:r>
              <a:rPr lang="en-US" smtClean="0">
                <a:latin typeface="Tahoma" pitchFamily="34" charset="0"/>
              </a:rPr>
              <a:t>User defined types of data;</a:t>
            </a:r>
          </a:p>
          <a:p>
            <a:pPr lvl="1" algn="just"/>
            <a:r>
              <a:rPr lang="en-US" smtClean="0">
                <a:latin typeface="Tahoma" pitchFamily="34" charset="0"/>
              </a:rPr>
              <a:t>Pointers for direct access to data. </a:t>
            </a:r>
          </a:p>
          <a:p>
            <a:pPr algn="just"/>
            <a:r>
              <a:rPr lang="en-US" smtClean="0">
                <a:latin typeface="Tahoma" pitchFamily="34" charset="0"/>
              </a:rPr>
              <a:t>Remove dated programming structures which are not recommended for use;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Development of SOCRAT Code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SOCRAT/V1 has been developed for simulation of in-vessel phase of accident progression</a:t>
            </a:r>
            <a:endParaRPr lang="ru-RU" smtClean="0">
              <a:latin typeface="Tahoma" pitchFamily="34" charset="0"/>
            </a:endParaRPr>
          </a:p>
          <a:p>
            <a:pPr lvl="1"/>
            <a:r>
              <a:rPr lang="en-US" smtClean="0">
                <a:latin typeface="Tahoma" pitchFamily="34" charset="0"/>
              </a:rPr>
              <a:t>Assessments of the hydrogen release during in-vessel stage of accident progression</a:t>
            </a:r>
            <a:endParaRPr lang="ru-RU" smtClean="0">
              <a:latin typeface="Tahoma" pitchFamily="34" charset="0"/>
            </a:endParaRPr>
          </a:p>
          <a:p>
            <a:pPr lvl="1"/>
            <a:r>
              <a:rPr lang="en-US" smtClean="0">
                <a:latin typeface="Tahoma" pitchFamily="34" charset="0"/>
              </a:rPr>
              <a:t>Assessments of the mass and energy release from the reactor vessel to molten core localization device</a:t>
            </a:r>
            <a:endParaRPr lang="ru-RU" smtClean="0">
              <a:latin typeface="Tahoma" pitchFamily="34" charset="0"/>
            </a:endParaRPr>
          </a:p>
          <a:p>
            <a:r>
              <a:rPr lang="en-US" smtClean="0">
                <a:latin typeface="Tahoma" pitchFamily="34" charset="0"/>
              </a:rPr>
              <a:t>SOCRAT/V2 designed for verification of accident management procedures</a:t>
            </a:r>
          </a:p>
          <a:p>
            <a:r>
              <a:rPr lang="en-US" smtClean="0">
                <a:latin typeface="Tahoma" pitchFamily="34" charset="0"/>
              </a:rPr>
              <a:t>SOCRAT/V3 will be completed for assessments of radiological consequences of accidents</a:t>
            </a:r>
          </a:p>
          <a:p>
            <a:endParaRPr lang="ru-RU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28613"/>
            <a:ext cx="6762750" cy="812800"/>
          </a:xfrm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Components of SOCRAT code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2"/>
                </a:solidFill>
                <a:latin typeface="Tahoma" pitchFamily="34" charset="0"/>
              </a:rPr>
              <a:t>Major Components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Thermal hydraulics module (RATEG) 		VNIIEF	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Cladding behavior (SVECHA/QUENCH)	IBRAE-FZK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FP inventories and decay heat (BONUS) 	IBRAE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Fission product release (MFPR) 		IBRAE-IRSN</a:t>
            </a:r>
          </a:p>
          <a:p>
            <a:pPr lvl="1">
              <a:lnSpc>
                <a:spcPct val="120000"/>
              </a:lnSpc>
            </a:pPr>
            <a:r>
              <a:rPr lang="en-US" sz="1800" smtClean="0">
                <a:latin typeface="Tahoma" pitchFamily="34" charset="0"/>
              </a:rPr>
              <a:t>FP behavior in the primary circuit (PROFIT) 	IBRAE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Containment phenomena (KUPOL) 		IPPE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Late phase of core degradation (HEFEST)	IBRAE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2"/>
                </a:solidFill>
                <a:latin typeface="Tahoma" pitchFamily="34" charset="0"/>
              </a:rPr>
              <a:t>Complimentary components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Steam explosion (VAPEX) 			EREC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Natural circulation (CONV) 			IBRAE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MCCI: (RASPLAV+SPREAD) 			IBRAE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Containment  mechanics (CONT)		IBRAE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ahoma" pitchFamily="34" charset="0"/>
              </a:rPr>
              <a:t>Environment and risk (NOSTRADAMUS) 	IBRAE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2"/>
                </a:solidFill>
                <a:latin typeface="Tahoma" pitchFamily="34" charset="0"/>
              </a:rPr>
              <a:t>Material properties database</a:t>
            </a:r>
            <a:r>
              <a:rPr lang="en-US" sz="2000" smtClean="0">
                <a:latin typeface="Tahoma" pitchFamily="34" charset="0"/>
              </a:rPr>
              <a:t> </a:t>
            </a:r>
            <a:endParaRPr lang="ru-RU" sz="2000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812087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Applications</a:t>
            </a:r>
            <a:r>
              <a:rPr lang="ru-RU" smtClean="0">
                <a:latin typeface="Tahoma" pitchFamily="34" charset="0"/>
              </a:rPr>
              <a:t>  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00188"/>
            <a:ext cx="3484562" cy="2228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140200" y="1412875"/>
            <a:ext cx="47513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VVER-440, VVER-1000, VVER-1500, AES-2006, 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Hydrogen source term evaluation:</a:t>
            </a:r>
          </a:p>
          <a:p>
            <a:pPr lvl="1"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SFD core degradation sequences (SBO, ECCS, LOCA);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Mass and energy release:</a:t>
            </a:r>
          </a:p>
          <a:p>
            <a:pPr lvl="1"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containment </a:t>
            </a:r>
          </a:p>
          <a:p>
            <a:pPr lvl="1"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core catcher/concrete basement</a:t>
            </a:r>
            <a:r>
              <a:rPr lang="en-US" sz="180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Analysis of effectiveness of safety systems for LAES-2 and NVAES-2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Justification of initial data for designing of hydrogen systems</a:t>
            </a:r>
            <a:r>
              <a:rPr lang="ru-RU" sz="1800">
                <a:solidFill>
                  <a:schemeClr val="bg2"/>
                </a:solidFill>
              </a:rPr>
              <a:t> (</a:t>
            </a:r>
            <a:r>
              <a:rPr lang="en-US" sz="1800">
                <a:solidFill>
                  <a:schemeClr val="bg2"/>
                </a:solidFill>
              </a:rPr>
              <a:t>VVER</a:t>
            </a:r>
            <a:r>
              <a:rPr lang="ru-RU" sz="1800">
                <a:solidFill>
                  <a:schemeClr val="bg2"/>
                </a:solidFill>
              </a:rPr>
              <a:t>-440, </a:t>
            </a:r>
            <a:r>
              <a:rPr lang="en-US" sz="1800">
                <a:solidFill>
                  <a:schemeClr val="bg2"/>
                </a:solidFill>
              </a:rPr>
              <a:t>VVER</a:t>
            </a:r>
            <a:r>
              <a:rPr lang="ru-RU" sz="1800">
                <a:solidFill>
                  <a:schemeClr val="bg2"/>
                </a:solidFill>
              </a:rPr>
              <a:t>-1000)</a:t>
            </a:r>
            <a:endParaRPr lang="en-US" sz="180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en-US" sz="1800">
                <a:solidFill>
                  <a:schemeClr val="bg2"/>
                </a:solidFill>
              </a:rPr>
              <a:t>Analysis of experimental facilities for justification of passive safety systems LAES-2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5" y="3857625"/>
          <a:ext cx="3100388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4" imgW="5469965" imgH="4961131" progId="Paint.Picture">
                  <p:embed/>
                </p:oleObj>
              </mc:Choice>
              <mc:Fallback>
                <p:oleObj name="Точечный рисунок" r:id="rId4" imgW="5469965" imgH="496113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857625"/>
                        <a:ext cx="3100388" cy="281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Summary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The SOCRAT system of codes is built using the state of the art models for best estimate simulation of key severe accident phenomena</a:t>
            </a:r>
          </a:p>
          <a:p>
            <a:pPr lvl="1"/>
            <a:r>
              <a:rPr lang="en-US" smtClean="0">
                <a:latin typeface="Tahoma" pitchFamily="34" charset="0"/>
              </a:rPr>
              <a:t>The code is extensively used for assessments of accident progression scenarios at NPP with VVERs</a:t>
            </a:r>
          </a:p>
          <a:p>
            <a:pPr lvl="1"/>
            <a:r>
              <a:rPr lang="en-US" smtClean="0">
                <a:latin typeface="Tahoma" pitchFamily="34" charset="0"/>
              </a:rPr>
              <a:t>After completion the code will allow modeling of accident phenomena from the initiating event to radiological consequences.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LMR in Russia </a:t>
            </a:r>
            <a:endParaRPr lang="ru-RU" smtClean="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430713" cy="4667250"/>
          </a:xfrm>
          <a:ln>
            <a:solidFill>
              <a:srgbClr val="66FF66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BN-600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Fuel UO</a:t>
            </a:r>
            <a:r>
              <a:rPr lang="en-US" baseline="-25000" smtClean="0">
                <a:latin typeface="Tahoma" pitchFamily="34" charset="0"/>
              </a:rPr>
              <a:t>2</a:t>
            </a:r>
            <a:r>
              <a:rPr lang="en-US" smtClean="0">
                <a:latin typeface="Tahoma" pitchFamily="34" charset="0"/>
              </a:rPr>
              <a:t>+MOX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FA with MOX – 91 of 400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BN-800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Fuel UO</a:t>
            </a:r>
            <a:r>
              <a:rPr lang="en-US" baseline="-25000" smtClean="0">
                <a:latin typeface="Tahoma" pitchFamily="34" charset="0"/>
              </a:rPr>
              <a:t>2</a:t>
            </a:r>
            <a:r>
              <a:rPr lang="en-US" smtClean="0">
                <a:latin typeface="Tahoma" pitchFamily="34" charset="0"/>
              </a:rPr>
              <a:t>+PuO</a:t>
            </a:r>
            <a:r>
              <a:rPr lang="en-US" baseline="-25000" smtClean="0">
                <a:latin typeface="Tahoma" pitchFamily="34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BN-1200 (?) Gen III+ NPP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R&amp;D up to TD GenIV commercial sodium and lead</a:t>
            </a:r>
            <a:r>
              <a:rPr lang="ru-RU" smtClean="0">
                <a:latin typeface="Tahoma" pitchFamily="34" charset="0"/>
              </a:rPr>
              <a:t> </a:t>
            </a:r>
            <a:r>
              <a:rPr lang="en-US" smtClean="0">
                <a:latin typeface="Tahoma" pitchFamily="34" charset="0"/>
              </a:rPr>
              <a:t>cooled fast reactors (2015)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Dense fuel, closed cycle (2015)</a:t>
            </a:r>
            <a:endParaRPr lang="ru-RU" smtClean="0">
              <a:latin typeface="Tahoma" pitchFamily="34" charset="0"/>
            </a:endParaRPr>
          </a:p>
        </p:txBody>
      </p:sp>
      <p:pic>
        <p:nvPicPr>
          <p:cNvPr id="18436" name="Picture 4" descr="2-1-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89113"/>
            <a:ext cx="3529013" cy="3516312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03800" y="5734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56325" y="5734050"/>
            <a:ext cx="182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  <a:latin typeface="Arial" charset="0"/>
                <a:cs typeface="Arial" charset="0"/>
              </a:rPr>
              <a:t>BN-600 reactor</a:t>
            </a:r>
            <a:endParaRPr lang="ru-RU" sz="18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Tahoma" pitchFamily="34" charset="0"/>
              </a:rPr>
              <a:t>BN-600 model for neutron physiscs</a:t>
            </a:r>
            <a:br>
              <a:rPr lang="en-US" sz="2400" smtClean="0">
                <a:latin typeface="Tahoma" pitchFamily="34" charset="0"/>
              </a:rPr>
            </a:br>
            <a:r>
              <a:rPr lang="en-US" sz="2400" smtClean="0">
                <a:latin typeface="Tahoma" pitchFamily="34" charset="0"/>
              </a:rPr>
              <a:t>(Joker code)</a:t>
            </a:r>
            <a:endParaRPr lang="ru-RU" sz="2400" smtClean="0">
              <a:latin typeface="Tahoma" pitchFamily="34" charset="0"/>
            </a:endParaRPr>
          </a:p>
        </p:txBody>
      </p:sp>
      <p:sp>
        <p:nvSpPr>
          <p:cNvPr id="19459" name="Rectangle 3658"/>
          <p:cNvSpPr>
            <a:spLocks noGrp="1" noChangeArrowheads="1"/>
          </p:cNvSpPr>
          <p:nvPr>
            <p:ph type="body" sz="half" idx="2"/>
          </p:nvPr>
        </p:nvSpPr>
        <p:spPr>
          <a:xfrm>
            <a:off x="4924425" y="1944688"/>
            <a:ext cx="3811588" cy="4395787"/>
          </a:xfrm>
        </p:spPr>
        <p:txBody>
          <a:bodyPr/>
          <a:lstStyle/>
          <a:p>
            <a:r>
              <a:rPr lang="en-US" sz="2000" smtClean="0">
                <a:latin typeface="Tahoma" pitchFamily="34" charset="0"/>
              </a:rPr>
              <a:t>Precise code for analysis of reactor core</a:t>
            </a:r>
          </a:p>
          <a:p>
            <a:pPr lvl="1"/>
            <a:r>
              <a:rPr lang="en-US" sz="1800" smtClean="0">
                <a:latin typeface="Tahoma" pitchFamily="34" charset="0"/>
              </a:rPr>
              <a:t>Neutron constants</a:t>
            </a:r>
          </a:p>
          <a:p>
            <a:pPr lvl="1"/>
            <a:r>
              <a:rPr lang="en-US" sz="1800" smtClean="0">
                <a:latin typeface="Tahoma" pitchFamily="34" charset="0"/>
              </a:rPr>
              <a:t>FP inventories</a:t>
            </a:r>
          </a:p>
          <a:p>
            <a:pPr lvl="1"/>
            <a:r>
              <a:rPr lang="en-US" sz="1800" smtClean="0">
                <a:latin typeface="Tahoma" pitchFamily="34" charset="0"/>
              </a:rPr>
              <a:t>Optimization of the fuel cycle</a:t>
            </a:r>
          </a:p>
          <a:p>
            <a:pPr lvl="1"/>
            <a:r>
              <a:rPr lang="en-US" sz="1800" smtClean="0">
                <a:latin typeface="Tahoma" pitchFamily="34" charset="0"/>
              </a:rPr>
              <a:t>Detailed space and temporal characteristics of core</a:t>
            </a:r>
          </a:p>
          <a:p>
            <a:r>
              <a:rPr lang="en-US" sz="2000" smtClean="0">
                <a:latin typeface="Tahoma" pitchFamily="34" charset="0"/>
              </a:rPr>
              <a:t>Detailed assemblies characteristics</a:t>
            </a:r>
          </a:p>
          <a:p>
            <a:pPr lvl="1"/>
            <a:r>
              <a:rPr lang="en-US" sz="1800" smtClean="0">
                <a:latin typeface="Tahoma" pitchFamily="34" charset="0"/>
              </a:rPr>
              <a:t>Initial characteristics</a:t>
            </a:r>
            <a:r>
              <a:rPr lang="ru-RU" sz="1800" smtClean="0">
                <a:latin typeface="Tahoma" pitchFamily="34" charset="0"/>
              </a:rPr>
              <a:t>;</a:t>
            </a:r>
          </a:p>
          <a:p>
            <a:pPr lvl="1"/>
            <a:r>
              <a:rPr lang="en-US" sz="1800" smtClean="0">
                <a:latin typeface="Tahoma" pitchFamily="34" charset="0"/>
              </a:rPr>
              <a:t>Irradiation characteristics in the reactor</a:t>
            </a:r>
          </a:p>
          <a:p>
            <a:pPr lvl="1"/>
            <a:r>
              <a:rPr lang="en-US" sz="1800" smtClean="0">
                <a:latin typeface="Tahoma" pitchFamily="34" charset="0"/>
              </a:rPr>
              <a:t>Fuel burn-up</a:t>
            </a:r>
            <a:endParaRPr lang="ru-RU" sz="1800" smtClean="0">
              <a:latin typeface="Tahoma" pitchFamily="34" charset="0"/>
            </a:endParaRPr>
          </a:p>
        </p:txBody>
      </p:sp>
      <p:sp>
        <p:nvSpPr>
          <p:cNvPr id="19460" name="Rectangle 2744"/>
          <p:cNvSpPr>
            <a:spLocks noChangeArrowheads="1"/>
          </p:cNvSpPr>
          <p:nvPr/>
        </p:nvSpPr>
        <p:spPr bwMode="auto">
          <a:xfrm>
            <a:off x="411163" y="1916113"/>
            <a:ext cx="4284662" cy="46085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61" name="Group 2745"/>
          <p:cNvGrpSpPr>
            <a:grpSpLocks/>
          </p:cNvGrpSpPr>
          <p:nvPr/>
        </p:nvGrpSpPr>
        <p:grpSpPr bwMode="auto">
          <a:xfrm>
            <a:off x="411163" y="2205038"/>
            <a:ext cx="4284662" cy="4152900"/>
            <a:chOff x="3477" y="7591"/>
            <a:chExt cx="6890" cy="6539"/>
          </a:xfrm>
        </p:grpSpPr>
        <p:sp>
          <p:nvSpPr>
            <p:cNvPr id="19462" name="Freeform 2746"/>
            <p:cNvSpPr>
              <a:spLocks/>
            </p:cNvSpPr>
            <p:nvPr/>
          </p:nvSpPr>
          <p:spPr bwMode="auto">
            <a:xfrm>
              <a:off x="5909" y="13896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Freeform 2747"/>
            <p:cNvSpPr>
              <a:spLocks/>
            </p:cNvSpPr>
            <p:nvPr/>
          </p:nvSpPr>
          <p:spPr bwMode="auto">
            <a:xfrm>
              <a:off x="6112" y="13896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0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0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0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Freeform 2748"/>
            <p:cNvSpPr>
              <a:spLocks/>
            </p:cNvSpPr>
            <p:nvPr/>
          </p:nvSpPr>
          <p:spPr bwMode="auto">
            <a:xfrm>
              <a:off x="6314" y="13896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2749"/>
            <p:cNvSpPr>
              <a:spLocks/>
            </p:cNvSpPr>
            <p:nvPr/>
          </p:nvSpPr>
          <p:spPr bwMode="auto">
            <a:xfrm>
              <a:off x="6516" y="13896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2750"/>
            <p:cNvSpPr>
              <a:spLocks/>
            </p:cNvSpPr>
            <p:nvPr/>
          </p:nvSpPr>
          <p:spPr bwMode="auto">
            <a:xfrm>
              <a:off x="6719" y="13896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2751"/>
            <p:cNvSpPr>
              <a:spLocks/>
            </p:cNvSpPr>
            <p:nvPr/>
          </p:nvSpPr>
          <p:spPr bwMode="auto">
            <a:xfrm>
              <a:off x="6922" y="13896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2752"/>
            <p:cNvSpPr>
              <a:spLocks/>
            </p:cNvSpPr>
            <p:nvPr/>
          </p:nvSpPr>
          <p:spPr bwMode="auto">
            <a:xfrm>
              <a:off x="7125" y="13896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2753"/>
            <p:cNvSpPr>
              <a:spLocks/>
            </p:cNvSpPr>
            <p:nvPr/>
          </p:nvSpPr>
          <p:spPr bwMode="auto">
            <a:xfrm>
              <a:off x="7328" y="13896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2754"/>
            <p:cNvSpPr>
              <a:spLocks/>
            </p:cNvSpPr>
            <p:nvPr/>
          </p:nvSpPr>
          <p:spPr bwMode="auto">
            <a:xfrm>
              <a:off x="7530" y="13896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2755"/>
            <p:cNvSpPr>
              <a:spLocks/>
            </p:cNvSpPr>
            <p:nvPr/>
          </p:nvSpPr>
          <p:spPr bwMode="auto">
            <a:xfrm>
              <a:off x="7733" y="13896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2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2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2756"/>
            <p:cNvSpPr>
              <a:spLocks/>
            </p:cNvSpPr>
            <p:nvPr/>
          </p:nvSpPr>
          <p:spPr bwMode="auto">
            <a:xfrm>
              <a:off x="5402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2757"/>
            <p:cNvSpPr>
              <a:spLocks/>
            </p:cNvSpPr>
            <p:nvPr/>
          </p:nvSpPr>
          <p:spPr bwMode="auto">
            <a:xfrm>
              <a:off x="5605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2758"/>
            <p:cNvSpPr>
              <a:spLocks/>
            </p:cNvSpPr>
            <p:nvPr/>
          </p:nvSpPr>
          <p:spPr bwMode="auto">
            <a:xfrm>
              <a:off x="5808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2759"/>
            <p:cNvSpPr>
              <a:spLocks/>
            </p:cNvSpPr>
            <p:nvPr/>
          </p:nvSpPr>
          <p:spPr bwMode="auto">
            <a:xfrm>
              <a:off x="6011" y="13721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Freeform 2760"/>
            <p:cNvSpPr>
              <a:spLocks/>
            </p:cNvSpPr>
            <p:nvPr/>
          </p:nvSpPr>
          <p:spPr bwMode="auto">
            <a:xfrm>
              <a:off x="6212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Freeform 2761"/>
            <p:cNvSpPr>
              <a:spLocks/>
            </p:cNvSpPr>
            <p:nvPr/>
          </p:nvSpPr>
          <p:spPr bwMode="auto">
            <a:xfrm>
              <a:off x="6415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Freeform 2762"/>
            <p:cNvSpPr>
              <a:spLocks/>
            </p:cNvSpPr>
            <p:nvPr/>
          </p:nvSpPr>
          <p:spPr bwMode="auto">
            <a:xfrm>
              <a:off x="6618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Freeform 2763"/>
            <p:cNvSpPr>
              <a:spLocks/>
            </p:cNvSpPr>
            <p:nvPr/>
          </p:nvSpPr>
          <p:spPr bwMode="auto">
            <a:xfrm>
              <a:off x="6821" y="13721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Freeform 2764"/>
            <p:cNvSpPr>
              <a:spLocks/>
            </p:cNvSpPr>
            <p:nvPr/>
          </p:nvSpPr>
          <p:spPr bwMode="auto">
            <a:xfrm>
              <a:off x="7023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Freeform 2765"/>
            <p:cNvSpPr>
              <a:spLocks/>
            </p:cNvSpPr>
            <p:nvPr/>
          </p:nvSpPr>
          <p:spPr bwMode="auto">
            <a:xfrm>
              <a:off x="7226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Freeform 2766"/>
            <p:cNvSpPr>
              <a:spLocks/>
            </p:cNvSpPr>
            <p:nvPr/>
          </p:nvSpPr>
          <p:spPr bwMode="auto">
            <a:xfrm>
              <a:off x="7429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Freeform 2767"/>
            <p:cNvSpPr>
              <a:spLocks/>
            </p:cNvSpPr>
            <p:nvPr/>
          </p:nvSpPr>
          <p:spPr bwMode="auto">
            <a:xfrm>
              <a:off x="7632" y="13721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Freeform 2768"/>
            <p:cNvSpPr>
              <a:spLocks/>
            </p:cNvSpPr>
            <p:nvPr/>
          </p:nvSpPr>
          <p:spPr bwMode="auto">
            <a:xfrm>
              <a:off x="7835" y="13721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Freeform 2769"/>
            <p:cNvSpPr>
              <a:spLocks/>
            </p:cNvSpPr>
            <p:nvPr/>
          </p:nvSpPr>
          <p:spPr bwMode="auto">
            <a:xfrm>
              <a:off x="5301" y="13546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Freeform 2770"/>
            <p:cNvSpPr>
              <a:spLocks/>
            </p:cNvSpPr>
            <p:nvPr/>
          </p:nvSpPr>
          <p:spPr bwMode="auto">
            <a:xfrm>
              <a:off x="5706" y="13546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Freeform 2771"/>
            <p:cNvSpPr>
              <a:spLocks/>
            </p:cNvSpPr>
            <p:nvPr/>
          </p:nvSpPr>
          <p:spPr bwMode="auto">
            <a:xfrm>
              <a:off x="5909" y="13546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Freeform 2772"/>
            <p:cNvSpPr>
              <a:spLocks/>
            </p:cNvSpPr>
            <p:nvPr/>
          </p:nvSpPr>
          <p:spPr bwMode="auto">
            <a:xfrm>
              <a:off x="6112" y="13546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0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0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0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Freeform 2773"/>
            <p:cNvSpPr>
              <a:spLocks/>
            </p:cNvSpPr>
            <p:nvPr/>
          </p:nvSpPr>
          <p:spPr bwMode="auto">
            <a:xfrm>
              <a:off x="6314" y="13546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Freeform 2774"/>
            <p:cNvSpPr>
              <a:spLocks/>
            </p:cNvSpPr>
            <p:nvPr/>
          </p:nvSpPr>
          <p:spPr bwMode="auto">
            <a:xfrm>
              <a:off x="6516" y="13546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Freeform 2775"/>
            <p:cNvSpPr>
              <a:spLocks/>
            </p:cNvSpPr>
            <p:nvPr/>
          </p:nvSpPr>
          <p:spPr bwMode="auto">
            <a:xfrm>
              <a:off x="6719" y="13546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Freeform 2776"/>
            <p:cNvSpPr>
              <a:spLocks/>
            </p:cNvSpPr>
            <p:nvPr/>
          </p:nvSpPr>
          <p:spPr bwMode="auto">
            <a:xfrm>
              <a:off x="6922" y="13546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Freeform 2777"/>
            <p:cNvSpPr>
              <a:spLocks/>
            </p:cNvSpPr>
            <p:nvPr/>
          </p:nvSpPr>
          <p:spPr bwMode="auto">
            <a:xfrm>
              <a:off x="7328" y="13546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Freeform 2778"/>
            <p:cNvSpPr>
              <a:spLocks/>
            </p:cNvSpPr>
            <p:nvPr/>
          </p:nvSpPr>
          <p:spPr bwMode="auto">
            <a:xfrm>
              <a:off x="7530" y="13546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2779"/>
            <p:cNvSpPr>
              <a:spLocks/>
            </p:cNvSpPr>
            <p:nvPr/>
          </p:nvSpPr>
          <p:spPr bwMode="auto">
            <a:xfrm>
              <a:off x="7733" y="13546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2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2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2780"/>
            <p:cNvSpPr>
              <a:spLocks/>
            </p:cNvSpPr>
            <p:nvPr/>
          </p:nvSpPr>
          <p:spPr bwMode="auto">
            <a:xfrm>
              <a:off x="7936" y="13546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Freeform 2781"/>
            <p:cNvSpPr>
              <a:spLocks/>
            </p:cNvSpPr>
            <p:nvPr/>
          </p:nvSpPr>
          <p:spPr bwMode="auto">
            <a:xfrm>
              <a:off x="8138" y="13546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Freeform 2782"/>
            <p:cNvSpPr>
              <a:spLocks/>
            </p:cNvSpPr>
            <p:nvPr/>
          </p:nvSpPr>
          <p:spPr bwMode="auto">
            <a:xfrm>
              <a:off x="4997" y="13370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Freeform 2783"/>
            <p:cNvSpPr>
              <a:spLocks/>
            </p:cNvSpPr>
            <p:nvPr/>
          </p:nvSpPr>
          <p:spPr bwMode="auto">
            <a:xfrm>
              <a:off x="5199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Freeform 2784"/>
            <p:cNvSpPr>
              <a:spLocks/>
            </p:cNvSpPr>
            <p:nvPr/>
          </p:nvSpPr>
          <p:spPr bwMode="auto">
            <a:xfrm>
              <a:off x="5402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Freeform 2785"/>
            <p:cNvSpPr>
              <a:spLocks/>
            </p:cNvSpPr>
            <p:nvPr/>
          </p:nvSpPr>
          <p:spPr bwMode="auto">
            <a:xfrm>
              <a:off x="5605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Freeform 2786"/>
            <p:cNvSpPr>
              <a:spLocks/>
            </p:cNvSpPr>
            <p:nvPr/>
          </p:nvSpPr>
          <p:spPr bwMode="auto">
            <a:xfrm>
              <a:off x="5808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Freeform 2787"/>
            <p:cNvSpPr>
              <a:spLocks/>
            </p:cNvSpPr>
            <p:nvPr/>
          </p:nvSpPr>
          <p:spPr bwMode="auto">
            <a:xfrm>
              <a:off x="6011" y="13370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Freeform 2788"/>
            <p:cNvSpPr>
              <a:spLocks/>
            </p:cNvSpPr>
            <p:nvPr/>
          </p:nvSpPr>
          <p:spPr bwMode="auto">
            <a:xfrm>
              <a:off x="6212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Freeform 2789"/>
            <p:cNvSpPr>
              <a:spLocks/>
            </p:cNvSpPr>
            <p:nvPr/>
          </p:nvSpPr>
          <p:spPr bwMode="auto">
            <a:xfrm>
              <a:off x="6415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Freeform 2790"/>
            <p:cNvSpPr>
              <a:spLocks/>
            </p:cNvSpPr>
            <p:nvPr/>
          </p:nvSpPr>
          <p:spPr bwMode="auto">
            <a:xfrm>
              <a:off x="6618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Freeform 2791"/>
            <p:cNvSpPr>
              <a:spLocks/>
            </p:cNvSpPr>
            <p:nvPr/>
          </p:nvSpPr>
          <p:spPr bwMode="auto">
            <a:xfrm>
              <a:off x="6821" y="13370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Freeform 2792"/>
            <p:cNvSpPr>
              <a:spLocks/>
            </p:cNvSpPr>
            <p:nvPr/>
          </p:nvSpPr>
          <p:spPr bwMode="auto">
            <a:xfrm>
              <a:off x="7226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Freeform 2793"/>
            <p:cNvSpPr>
              <a:spLocks/>
            </p:cNvSpPr>
            <p:nvPr/>
          </p:nvSpPr>
          <p:spPr bwMode="auto">
            <a:xfrm>
              <a:off x="7429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Freeform 2794"/>
            <p:cNvSpPr>
              <a:spLocks/>
            </p:cNvSpPr>
            <p:nvPr/>
          </p:nvSpPr>
          <p:spPr bwMode="auto">
            <a:xfrm>
              <a:off x="7632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Freeform 2795"/>
            <p:cNvSpPr>
              <a:spLocks/>
            </p:cNvSpPr>
            <p:nvPr/>
          </p:nvSpPr>
          <p:spPr bwMode="auto">
            <a:xfrm>
              <a:off x="7835" y="13370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Freeform 2796"/>
            <p:cNvSpPr>
              <a:spLocks/>
            </p:cNvSpPr>
            <p:nvPr/>
          </p:nvSpPr>
          <p:spPr bwMode="auto">
            <a:xfrm>
              <a:off x="8037" y="13370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Freeform 2797"/>
            <p:cNvSpPr>
              <a:spLocks/>
            </p:cNvSpPr>
            <p:nvPr/>
          </p:nvSpPr>
          <p:spPr bwMode="auto">
            <a:xfrm>
              <a:off x="8239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Freeform 2798"/>
            <p:cNvSpPr>
              <a:spLocks/>
            </p:cNvSpPr>
            <p:nvPr/>
          </p:nvSpPr>
          <p:spPr bwMode="auto">
            <a:xfrm>
              <a:off x="8442" y="13370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Freeform 2799"/>
            <p:cNvSpPr>
              <a:spLocks/>
            </p:cNvSpPr>
            <p:nvPr/>
          </p:nvSpPr>
          <p:spPr bwMode="auto">
            <a:xfrm>
              <a:off x="4692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Freeform 2800"/>
            <p:cNvSpPr>
              <a:spLocks/>
            </p:cNvSpPr>
            <p:nvPr/>
          </p:nvSpPr>
          <p:spPr bwMode="auto">
            <a:xfrm>
              <a:off x="4895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Freeform 2801"/>
            <p:cNvSpPr>
              <a:spLocks/>
            </p:cNvSpPr>
            <p:nvPr/>
          </p:nvSpPr>
          <p:spPr bwMode="auto">
            <a:xfrm>
              <a:off x="5098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Freeform 2802"/>
            <p:cNvSpPr>
              <a:spLocks/>
            </p:cNvSpPr>
            <p:nvPr/>
          </p:nvSpPr>
          <p:spPr bwMode="auto">
            <a:xfrm>
              <a:off x="5301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Freeform 2803"/>
            <p:cNvSpPr>
              <a:spLocks/>
            </p:cNvSpPr>
            <p:nvPr/>
          </p:nvSpPr>
          <p:spPr bwMode="auto">
            <a:xfrm>
              <a:off x="5504" y="13196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Freeform 2804"/>
            <p:cNvSpPr>
              <a:spLocks/>
            </p:cNvSpPr>
            <p:nvPr/>
          </p:nvSpPr>
          <p:spPr bwMode="auto">
            <a:xfrm>
              <a:off x="5706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Freeform 2805"/>
            <p:cNvSpPr>
              <a:spLocks/>
            </p:cNvSpPr>
            <p:nvPr/>
          </p:nvSpPr>
          <p:spPr bwMode="auto">
            <a:xfrm>
              <a:off x="5909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Freeform 2806"/>
            <p:cNvSpPr>
              <a:spLocks/>
            </p:cNvSpPr>
            <p:nvPr/>
          </p:nvSpPr>
          <p:spPr bwMode="auto">
            <a:xfrm>
              <a:off x="6112" y="13196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0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0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0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Freeform 2807"/>
            <p:cNvSpPr>
              <a:spLocks/>
            </p:cNvSpPr>
            <p:nvPr/>
          </p:nvSpPr>
          <p:spPr bwMode="auto">
            <a:xfrm>
              <a:off x="6314" y="13196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Freeform 2808"/>
            <p:cNvSpPr>
              <a:spLocks/>
            </p:cNvSpPr>
            <p:nvPr/>
          </p:nvSpPr>
          <p:spPr bwMode="auto">
            <a:xfrm>
              <a:off x="6516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Freeform 2809"/>
            <p:cNvSpPr>
              <a:spLocks/>
            </p:cNvSpPr>
            <p:nvPr/>
          </p:nvSpPr>
          <p:spPr bwMode="auto">
            <a:xfrm>
              <a:off x="6719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810"/>
            <p:cNvSpPr>
              <a:spLocks/>
            </p:cNvSpPr>
            <p:nvPr/>
          </p:nvSpPr>
          <p:spPr bwMode="auto">
            <a:xfrm>
              <a:off x="6922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Freeform 2811"/>
            <p:cNvSpPr>
              <a:spLocks/>
            </p:cNvSpPr>
            <p:nvPr/>
          </p:nvSpPr>
          <p:spPr bwMode="auto">
            <a:xfrm>
              <a:off x="7125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Freeform 2812"/>
            <p:cNvSpPr>
              <a:spLocks/>
            </p:cNvSpPr>
            <p:nvPr/>
          </p:nvSpPr>
          <p:spPr bwMode="auto">
            <a:xfrm>
              <a:off x="7328" y="13196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29" name="Freeform 2813"/>
            <p:cNvSpPr>
              <a:spLocks/>
            </p:cNvSpPr>
            <p:nvPr/>
          </p:nvSpPr>
          <p:spPr bwMode="auto">
            <a:xfrm>
              <a:off x="7530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0" name="Freeform 2814"/>
            <p:cNvSpPr>
              <a:spLocks/>
            </p:cNvSpPr>
            <p:nvPr/>
          </p:nvSpPr>
          <p:spPr bwMode="auto">
            <a:xfrm>
              <a:off x="7733" y="13196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2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2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1" name="Freeform 2815"/>
            <p:cNvSpPr>
              <a:spLocks/>
            </p:cNvSpPr>
            <p:nvPr/>
          </p:nvSpPr>
          <p:spPr bwMode="auto">
            <a:xfrm>
              <a:off x="7936" y="13196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Freeform 2816"/>
            <p:cNvSpPr>
              <a:spLocks/>
            </p:cNvSpPr>
            <p:nvPr/>
          </p:nvSpPr>
          <p:spPr bwMode="auto">
            <a:xfrm>
              <a:off x="8138" y="13196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3" name="Freeform 2817"/>
            <p:cNvSpPr>
              <a:spLocks/>
            </p:cNvSpPr>
            <p:nvPr/>
          </p:nvSpPr>
          <p:spPr bwMode="auto">
            <a:xfrm>
              <a:off x="8340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Freeform 2818"/>
            <p:cNvSpPr>
              <a:spLocks/>
            </p:cNvSpPr>
            <p:nvPr/>
          </p:nvSpPr>
          <p:spPr bwMode="auto">
            <a:xfrm>
              <a:off x="8543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5" name="Freeform 2819"/>
            <p:cNvSpPr>
              <a:spLocks/>
            </p:cNvSpPr>
            <p:nvPr/>
          </p:nvSpPr>
          <p:spPr bwMode="auto">
            <a:xfrm>
              <a:off x="8746" y="13196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6" name="Freeform 2820"/>
            <p:cNvSpPr>
              <a:spLocks/>
            </p:cNvSpPr>
            <p:nvPr/>
          </p:nvSpPr>
          <p:spPr bwMode="auto">
            <a:xfrm>
              <a:off x="4591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7" name="Freeform 2821"/>
            <p:cNvSpPr>
              <a:spLocks/>
            </p:cNvSpPr>
            <p:nvPr/>
          </p:nvSpPr>
          <p:spPr bwMode="auto">
            <a:xfrm>
              <a:off x="4794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8" name="Freeform 2822"/>
            <p:cNvSpPr>
              <a:spLocks/>
            </p:cNvSpPr>
            <p:nvPr/>
          </p:nvSpPr>
          <p:spPr bwMode="auto">
            <a:xfrm>
              <a:off x="4997" y="13021"/>
              <a:ext cx="202" cy="232"/>
            </a:xfrm>
            <a:custGeom>
              <a:avLst/>
              <a:gdLst>
                <a:gd name="T0" fmla="*/ 0 w 202"/>
                <a:gd name="T1" fmla="*/ 175 h 232"/>
                <a:gd name="T2" fmla="*/ 0 w 202"/>
                <a:gd name="T3" fmla="*/ 58 h 232"/>
                <a:gd name="T4" fmla="*/ 101 w 202"/>
                <a:gd name="T5" fmla="*/ 0 h 232"/>
                <a:gd name="T6" fmla="*/ 202 w 202"/>
                <a:gd name="T7" fmla="*/ 58 h 232"/>
                <a:gd name="T8" fmla="*/ 202 w 202"/>
                <a:gd name="T9" fmla="*/ 175 h 232"/>
                <a:gd name="T10" fmla="*/ 101 w 202"/>
                <a:gd name="T11" fmla="*/ 232 h 232"/>
                <a:gd name="T12" fmla="*/ 0 w 202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39" name="Freeform 2823"/>
            <p:cNvSpPr>
              <a:spLocks/>
            </p:cNvSpPr>
            <p:nvPr/>
          </p:nvSpPr>
          <p:spPr bwMode="auto">
            <a:xfrm>
              <a:off x="5199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2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2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0" name="Freeform 2824"/>
            <p:cNvSpPr>
              <a:spLocks/>
            </p:cNvSpPr>
            <p:nvPr/>
          </p:nvSpPr>
          <p:spPr bwMode="auto">
            <a:xfrm>
              <a:off x="5402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2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2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1" name="Freeform 2825"/>
            <p:cNvSpPr>
              <a:spLocks/>
            </p:cNvSpPr>
            <p:nvPr/>
          </p:nvSpPr>
          <p:spPr bwMode="auto">
            <a:xfrm>
              <a:off x="5605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2" name="Freeform 2826"/>
            <p:cNvSpPr>
              <a:spLocks/>
            </p:cNvSpPr>
            <p:nvPr/>
          </p:nvSpPr>
          <p:spPr bwMode="auto">
            <a:xfrm>
              <a:off x="5808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3" name="Freeform 2827"/>
            <p:cNvSpPr>
              <a:spLocks/>
            </p:cNvSpPr>
            <p:nvPr/>
          </p:nvSpPr>
          <p:spPr bwMode="auto">
            <a:xfrm>
              <a:off x="6011" y="13021"/>
              <a:ext cx="202" cy="232"/>
            </a:xfrm>
            <a:custGeom>
              <a:avLst/>
              <a:gdLst>
                <a:gd name="T0" fmla="*/ 0 w 202"/>
                <a:gd name="T1" fmla="*/ 175 h 232"/>
                <a:gd name="T2" fmla="*/ 0 w 202"/>
                <a:gd name="T3" fmla="*/ 58 h 232"/>
                <a:gd name="T4" fmla="*/ 101 w 202"/>
                <a:gd name="T5" fmla="*/ 0 h 232"/>
                <a:gd name="T6" fmla="*/ 202 w 202"/>
                <a:gd name="T7" fmla="*/ 58 h 232"/>
                <a:gd name="T8" fmla="*/ 202 w 202"/>
                <a:gd name="T9" fmla="*/ 175 h 232"/>
                <a:gd name="T10" fmla="*/ 101 w 202"/>
                <a:gd name="T11" fmla="*/ 232 h 232"/>
                <a:gd name="T12" fmla="*/ 0 w 202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4" name="Freeform 2828"/>
            <p:cNvSpPr>
              <a:spLocks/>
            </p:cNvSpPr>
            <p:nvPr/>
          </p:nvSpPr>
          <p:spPr bwMode="auto">
            <a:xfrm>
              <a:off x="6212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2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2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5" name="Freeform 2829"/>
            <p:cNvSpPr>
              <a:spLocks/>
            </p:cNvSpPr>
            <p:nvPr/>
          </p:nvSpPr>
          <p:spPr bwMode="auto">
            <a:xfrm>
              <a:off x="6415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6" name="Freeform 2830"/>
            <p:cNvSpPr>
              <a:spLocks/>
            </p:cNvSpPr>
            <p:nvPr/>
          </p:nvSpPr>
          <p:spPr bwMode="auto">
            <a:xfrm>
              <a:off x="6618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7" name="Freeform 2831"/>
            <p:cNvSpPr>
              <a:spLocks/>
            </p:cNvSpPr>
            <p:nvPr/>
          </p:nvSpPr>
          <p:spPr bwMode="auto">
            <a:xfrm>
              <a:off x="6821" y="13021"/>
              <a:ext cx="202" cy="232"/>
            </a:xfrm>
            <a:custGeom>
              <a:avLst/>
              <a:gdLst>
                <a:gd name="T0" fmla="*/ 0 w 202"/>
                <a:gd name="T1" fmla="*/ 175 h 232"/>
                <a:gd name="T2" fmla="*/ 0 w 202"/>
                <a:gd name="T3" fmla="*/ 58 h 232"/>
                <a:gd name="T4" fmla="*/ 101 w 202"/>
                <a:gd name="T5" fmla="*/ 0 h 232"/>
                <a:gd name="T6" fmla="*/ 202 w 202"/>
                <a:gd name="T7" fmla="*/ 58 h 232"/>
                <a:gd name="T8" fmla="*/ 202 w 202"/>
                <a:gd name="T9" fmla="*/ 175 h 232"/>
                <a:gd name="T10" fmla="*/ 101 w 202"/>
                <a:gd name="T11" fmla="*/ 232 h 232"/>
                <a:gd name="T12" fmla="*/ 0 w 202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8" name="Freeform 2832"/>
            <p:cNvSpPr>
              <a:spLocks/>
            </p:cNvSpPr>
            <p:nvPr/>
          </p:nvSpPr>
          <p:spPr bwMode="auto">
            <a:xfrm>
              <a:off x="7023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2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2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49" name="Freeform 2833"/>
            <p:cNvSpPr>
              <a:spLocks/>
            </p:cNvSpPr>
            <p:nvPr/>
          </p:nvSpPr>
          <p:spPr bwMode="auto">
            <a:xfrm>
              <a:off x="7226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2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2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0" name="Freeform 2834"/>
            <p:cNvSpPr>
              <a:spLocks/>
            </p:cNvSpPr>
            <p:nvPr/>
          </p:nvSpPr>
          <p:spPr bwMode="auto">
            <a:xfrm>
              <a:off x="7429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1" name="Freeform 2835"/>
            <p:cNvSpPr>
              <a:spLocks/>
            </p:cNvSpPr>
            <p:nvPr/>
          </p:nvSpPr>
          <p:spPr bwMode="auto">
            <a:xfrm>
              <a:off x="7632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2" name="Freeform 2836"/>
            <p:cNvSpPr>
              <a:spLocks/>
            </p:cNvSpPr>
            <p:nvPr/>
          </p:nvSpPr>
          <p:spPr bwMode="auto">
            <a:xfrm>
              <a:off x="8037" y="13021"/>
              <a:ext cx="202" cy="232"/>
            </a:xfrm>
            <a:custGeom>
              <a:avLst/>
              <a:gdLst>
                <a:gd name="T0" fmla="*/ 0 w 202"/>
                <a:gd name="T1" fmla="*/ 175 h 232"/>
                <a:gd name="T2" fmla="*/ 0 w 202"/>
                <a:gd name="T3" fmla="*/ 58 h 232"/>
                <a:gd name="T4" fmla="*/ 101 w 202"/>
                <a:gd name="T5" fmla="*/ 0 h 232"/>
                <a:gd name="T6" fmla="*/ 202 w 202"/>
                <a:gd name="T7" fmla="*/ 58 h 232"/>
                <a:gd name="T8" fmla="*/ 202 w 202"/>
                <a:gd name="T9" fmla="*/ 175 h 232"/>
                <a:gd name="T10" fmla="*/ 101 w 202"/>
                <a:gd name="T11" fmla="*/ 232 h 232"/>
                <a:gd name="T12" fmla="*/ 0 w 202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3" name="Freeform 2837"/>
            <p:cNvSpPr>
              <a:spLocks/>
            </p:cNvSpPr>
            <p:nvPr/>
          </p:nvSpPr>
          <p:spPr bwMode="auto">
            <a:xfrm>
              <a:off x="8239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4" name="Freeform 2838"/>
            <p:cNvSpPr>
              <a:spLocks/>
            </p:cNvSpPr>
            <p:nvPr/>
          </p:nvSpPr>
          <p:spPr bwMode="auto">
            <a:xfrm>
              <a:off x="8442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1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1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5" name="Freeform 2839"/>
            <p:cNvSpPr>
              <a:spLocks/>
            </p:cNvSpPr>
            <p:nvPr/>
          </p:nvSpPr>
          <p:spPr bwMode="auto">
            <a:xfrm>
              <a:off x="8645" y="13021"/>
              <a:ext cx="202" cy="232"/>
            </a:xfrm>
            <a:custGeom>
              <a:avLst/>
              <a:gdLst>
                <a:gd name="T0" fmla="*/ 0 w 202"/>
                <a:gd name="T1" fmla="*/ 175 h 232"/>
                <a:gd name="T2" fmla="*/ 0 w 202"/>
                <a:gd name="T3" fmla="*/ 58 h 232"/>
                <a:gd name="T4" fmla="*/ 101 w 202"/>
                <a:gd name="T5" fmla="*/ 0 h 232"/>
                <a:gd name="T6" fmla="*/ 202 w 202"/>
                <a:gd name="T7" fmla="*/ 58 h 232"/>
                <a:gd name="T8" fmla="*/ 202 w 202"/>
                <a:gd name="T9" fmla="*/ 175 h 232"/>
                <a:gd name="T10" fmla="*/ 101 w 202"/>
                <a:gd name="T11" fmla="*/ 232 h 232"/>
                <a:gd name="T12" fmla="*/ 0 w 202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6" name="Freeform 2840"/>
            <p:cNvSpPr>
              <a:spLocks/>
            </p:cNvSpPr>
            <p:nvPr/>
          </p:nvSpPr>
          <p:spPr bwMode="auto">
            <a:xfrm>
              <a:off x="8847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2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2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7" name="Freeform 2841"/>
            <p:cNvSpPr>
              <a:spLocks/>
            </p:cNvSpPr>
            <p:nvPr/>
          </p:nvSpPr>
          <p:spPr bwMode="auto">
            <a:xfrm>
              <a:off x="9050" y="13021"/>
              <a:ext cx="203" cy="232"/>
            </a:xfrm>
            <a:custGeom>
              <a:avLst/>
              <a:gdLst>
                <a:gd name="T0" fmla="*/ 0 w 203"/>
                <a:gd name="T1" fmla="*/ 175 h 232"/>
                <a:gd name="T2" fmla="*/ 0 w 203"/>
                <a:gd name="T3" fmla="*/ 58 h 232"/>
                <a:gd name="T4" fmla="*/ 102 w 203"/>
                <a:gd name="T5" fmla="*/ 0 h 232"/>
                <a:gd name="T6" fmla="*/ 203 w 203"/>
                <a:gd name="T7" fmla="*/ 58 h 232"/>
                <a:gd name="T8" fmla="*/ 203 w 203"/>
                <a:gd name="T9" fmla="*/ 175 h 232"/>
                <a:gd name="T10" fmla="*/ 102 w 203"/>
                <a:gd name="T11" fmla="*/ 232 h 232"/>
                <a:gd name="T12" fmla="*/ 0 w 203"/>
                <a:gd name="T13" fmla="*/ 175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2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8" name="Freeform 2842"/>
            <p:cNvSpPr>
              <a:spLocks/>
            </p:cNvSpPr>
            <p:nvPr/>
          </p:nvSpPr>
          <p:spPr bwMode="auto">
            <a:xfrm>
              <a:off x="4287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59" name="Freeform 2843"/>
            <p:cNvSpPr>
              <a:spLocks/>
            </p:cNvSpPr>
            <p:nvPr/>
          </p:nvSpPr>
          <p:spPr bwMode="auto">
            <a:xfrm>
              <a:off x="4490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0" name="Freeform 2844"/>
            <p:cNvSpPr>
              <a:spLocks/>
            </p:cNvSpPr>
            <p:nvPr/>
          </p:nvSpPr>
          <p:spPr bwMode="auto">
            <a:xfrm>
              <a:off x="4895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1" name="Freeform 2845"/>
            <p:cNvSpPr>
              <a:spLocks/>
            </p:cNvSpPr>
            <p:nvPr/>
          </p:nvSpPr>
          <p:spPr bwMode="auto">
            <a:xfrm>
              <a:off x="5098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2" name="Freeform 2846"/>
            <p:cNvSpPr>
              <a:spLocks/>
            </p:cNvSpPr>
            <p:nvPr/>
          </p:nvSpPr>
          <p:spPr bwMode="auto">
            <a:xfrm>
              <a:off x="5301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3" name="Freeform 2847"/>
            <p:cNvSpPr>
              <a:spLocks/>
            </p:cNvSpPr>
            <p:nvPr/>
          </p:nvSpPr>
          <p:spPr bwMode="auto">
            <a:xfrm>
              <a:off x="5504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4" name="Freeform 2848"/>
            <p:cNvSpPr>
              <a:spLocks/>
            </p:cNvSpPr>
            <p:nvPr/>
          </p:nvSpPr>
          <p:spPr bwMode="auto">
            <a:xfrm>
              <a:off x="5706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5" name="Freeform 2849"/>
            <p:cNvSpPr>
              <a:spLocks/>
            </p:cNvSpPr>
            <p:nvPr/>
          </p:nvSpPr>
          <p:spPr bwMode="auto">
            <a:xfrm>
              <a:off x="5909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6" name="Freeform 2850"/>
            <p:cNvSpPr>
              <a:spLocks/>
            </p:cNvSpPr>
            <p:nvPr/>
          </p:nvSpPr>
          <p:spPr bwMode="auto">
            <a:xfrm>
              <a:off x="6112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0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0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0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7" name="Freeform 2851"/>
            <p:cNvSpPr>
              <a:spLocks/>
            </p:cNvSpPr>
            <p:nvPr/>
          </p:nvSpPr>
          <p:spPr bwMode="auto">
            <a:xfrm>
              <a:off x="6314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8" name="Freeform 2852"/>
            <p:cNvSpPr>
              <a:spLocks/>
            </p:cNvSpPr>
            <p:nvPr/>
          </p:nvSpPr>
          <p:spPr bwMode="auto">
            <a:xfrm>
              <a:off x="6516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69" name="Freeform 2853"/>
            <p:cNvSpPr>
              <a:spLocks/>
            </p:cNvSpPr>
            <p:nvPr/>
          </p:nvSpPr>
          <p:spPr bwMode="auto">
            <a:xfrm>
              <a:off x="6719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0" name="Freeform 2854"/>
            <p:cNvSpPr>
              <a:spLocks/>
            </p:cNvSpPr>
            <p:nvPr/>
          </p:nvSpPr>
          <p:spPr bwMode="auto">
            <a:xfrm>
              <a:off x="6922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1" name="Freeform 2855"/>
            <p:cNvSpPr>
              <a:spLocks/>
            </p:cNvSpPr>
            <p:nvPr/>
          </p:nvSpPr>
          <p:spPr bwMode="auto">
            <a:xfrm>
              <a:off x="7328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2" name="Freeform 2856"/>
            <p:cNvSpPr>
              <a:spLocks/>
            </p:cNvSpPr>
            <p:nvPr/>
          </p:nvSpPr>
          <p:spPr bwMode="auto">
            <a:xfrm>
              <a:off x="7530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3" name="Freeform 2857"/>
            <p:cNvSpPr>
              <a:spLocks/>
            </p:cNvSpPr>
            <p:nvPr/>
          </p:nvSpPr>
          <p:spPr bwMode="auto">
            <a:xfrm>
              <a:off x="7733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2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2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4" name="Freeform 2858"/>
            <p:cNvSpPr>
              <a:spLocks/>
            </p:cNvSpPr>
            <p:nvPr/>
          </p:nvSpPr>
          <p:spPr bwMode="auto">
            <a:xfrm>
              <a:off x="7936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5" name="Freeform 2859"/>
            <p:cNvSpPr>
              <a:spLocks/>
            </p:cNvSpPr>
            <p:nvPr/>
          </p:nvSpPr>
          <p:spPr bwMode="auto">
            <a:xfrm>
              <a:off x="8138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6" name="Freeform 2860"/>
            <p:cNvSpPr>
              <a:spLocks/>
            </p:cNvSpPr>
            <p:nvPr/>
          </p:nvSpPr>
          <p:spPr bwMode="auto">
            <a:xfrm>
              <a:off x="8340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7" name="Freeform 2861"/>
            <p:cNvSpPr>
              <a:spLocks/>
            </p:cNvSpPr>
            <p:nvPr/>
          </p:nvSpPr>
          <p:spPr bwMode="auto">
            <a:xfrm>
              <a:off x="8543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8" name="Freeform 2862"/>
            <p:cNvSpPr>
              <a:spLocks/>
            </p:cNvSpPr>
            <p:nvPr/>
          </p:nvSpPr>
          <p:spPr bwMode="auto">
            <a:xfrm>
              <a:off x="8746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9" name="Freeform 2863"/>
            <p:cNvSpPr>
              <a:spLocks/>
            </p:cNvSpPr>
            <p:nvPr/>
          </p:nvSpPr>
          <p:spPr bwMode="auto">
            <a:xfrm>
              <a:off x="8949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0" name="Freeform 2864"/>
            <p:cNvSpPr>
              <a:spLocks/>
            </p:cNvSpPr>
            <p:nvPr/>
          </p:nvSpPr>
          <p:spPr bwMode="auto">
            <a:xfrm>
              <a:off x="9152" y="12845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1" name="Freeform 2865"/>
            <p:cNvSpPr>
              <a:spLocks/>
            </p:cNvSpPr>
            <p:nvPr/>
          </p:nvSpPr>
          <p:spPr bwMode="auto">
            <a:xfrm>
              <a:off x="9355" y="12845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2" name="Freeform 2866"/>
            <p:cNvSpPr>
              <a:spLocks/>
            </p:cNvSpPr>
            <p:nvPr/>
          </p:nvSpPr>
          <p:spPr bwMode="auto">
            <a:xfrm>
              <a:off x="4187" y="12671"/>
              <a:ext cx="201" cy="232"/>
            </a:xfrm>
            <a:custGeom>
              <a:avLst/>
              <a:gdLst>
                <a:gd name="T0" fmla="*/ 0 w 201"/>
                <a:gd name="T1" fmla="*/ 174 h 232"/>
                <a:gd name="T2" fmla="*/ 0 w 201"/>
                <a:gd name="T3" fmla="*/ 57 h 232"/>
                <a:gd name="T4" fmla="*/ 101 w 201"/>
                <a:gd name="T5" fmla="*/ 0 h 232"/>
                <a:gd name="T6" fmla="*/ 201 w 201"/>
                <a:gd name="T7" fmla="*/ 57 h 232"/>
                <a:gd name="T8" fmla="*/ 201 w 201"/>
                <a:gd name="T9" fmla="*/ 174 h 232"/>
                <a:gd name="T10" fmla="*/ 101 w 201"/>
                <a:gd name="T11" fmla="*/ 232 h 232"/>
                <a:gd name="T12" fmla="*/ 0 w 201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2"/>
                <a:gd name="T23" fmla="*/ 201 w 201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1" y="57"/>
                  </a:lnTo>
                  <a:lnTo>
                    <a:pt x="201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3" name="Freeform 2867"/>
            <p:cNvSpPr>
              <a:spLocks/>
            </p:cNvSpPr>
            <p:nvPr/>
          </p:nvSpPr>
          <p:spPr bwMode="auto">
            <a:xfrm>
              <a:off x="4388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4" name="Freeform 2868"/>
            <p:cNvSpPr>
              <a:spLocks/>
            </p:cNvSpPr>
            <p:nvPr/>
          </p:nvSpPr>
          <p:spPr bwMode="auto">
            <a:xfrm>
              <a:off x="4591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5" name="Freeform 2869"/>
            <p:cNvSpPr>
              <a:spLocks/>
            </p:cNvSpPr>
            <p:nvPr/>
          </p:nvSpPr>
          <p:spPr bwMode="auto">
            <a:xfrm>
              <a:off x="4794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6" name="Freeform 2870"/>
            <p:cNvSpPr>
              <a:spLocks/>
            </p:cNvSpPr>
            <p:nvPr/>
          </p:nvSpPr>
          <p:spPr bwMode="auto">
            <a:xfrm>
              <a:off x="4997" y="12671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7" name="Freeform 2871"/>
            <p:cNvSpPr>
              <a:spLocks/>
            </p:cNvSpPr>
            <p:nvPr/>
          </p:nvSpPr>
          <p:spPr bwMode="auto">
            <a:xfrm>
              <a:off x="5199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8" name="Freeform 2872"/>
            <p:cNvSpPr>
              <a:spLocks/>
            </p:cNvSpPr>
            <p:nvPr/>
          </p:nvSpPr>
          <p:spPr bwMode="auto">
            <a:xfrm>
              <a:off x="5402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89" name="Freeform 2873"/>
            <p:cNvSpPr>
              <a:spLocks/>
            </p:cNvSpPr>
            <p:nvPr/>
          </p:nvSpPr>
          <p:spPr bwMode="auto">
            <a:xfrm>
              <a:off x="5605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0" name="Freeform 2874"/>
            <p:cNvSpPr>
              <a:spLocks/>
            </p:cNvSpPr>
            <p:nvPr/>
          </p:nvSpPr>
          <p:spPr bwMode="auto">
            <a:xfrm>
              <a:off x="6011" y="12671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1" name="Freeform 2875"/>
            <p:cNvSpPr>
              <a:spLocks/>
            </p:cNvSpPr>
            <p:nvPr/>
          </p:nvSpPr>
          <p:spPr bwMode="auto">
            <a:xfrm>
              <a:off x="6212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2" name="Freeform 2876"/>
            <p:cNvSpPr>
              <a:spLocks/>
            </p:cNvSpPr>
            <p:nvPr/>
          </p:nvSpPr>
          <p:spPr bwMode="auto">
            <a:xfrm>
              <a:off x="6415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3" name="Freeform 2877"/>
            <p:cNvSpPr>
              <a:spLocks/>
            </p:cNvSpPr>
            <p:nvPr/>
          </p:nvSpPr>
          <p:spPr bwMode="auto">
            <a:xfrm>
              <a:off x="6618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4" name="Freeform 2878"/>
            <p:cNvSpPr>
              <a:spLocks/>
            </p:cNvSpPr>
            <p:nvPr/>
          </p:nvSpPr>
          <p:spPr bwMode="auto">
            <a:xfrm>
              <a:off x="7023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5" name="Freeform 2879"/>
            <p:cNvSpPr>
              <a:spLocks/>
            </p:cNvSpPr>
            <p:nvPr/>
          </p:nvSpPr>
          <p:spPr bwMode="auto">
            <a:xfrm>
              <a:off x="7226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6" name="Freeform 2880"/>
            <p:cNvSpPr>
              <a:spLocks/>
            </p:cNvSpPr>
            <p:nvPr/>
          </p:nvSpPr>
          <p:spPr bwMode="auto">
            <a:xfrm>
              <a:off x="7429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7" name="Freeform 2881"/>
            <p:cNvSpPr>
              <a:spLocks/>
            </p:cNvSpPr>
            <p:nvPr/>
          </p:nvSpPr>
          <p:spPr bwMode="auto">
            <a:xfrm>
              <a:off x="7632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8" name="Freeform 2882"/>
            <p:cNvSpPr>
              <a:spLocks/>
            </p:cNvSpPr>
            <p:nvPr/>
          </p:nvSpPr>
          <p:spPr bwMode="auto">
            <a:xfrm>
              <a:off x="8037" y="12671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99" name="Freeform 2883"/>
            <p:cNvSpPr>
              <a:spLocks/>
            </p:cNvSpPr>
            <p:nvPr/>
          </p:nvSpPr>
          <p:spPr bwMode="auto">
            <a:xfrm>
              <a:off x="8645" y="12671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0" name="Freeform 2884"/>
            <p:cNvSpPr>
              <a:spLocks/>
            </p:cNvSpPr>
            <p:nvPr/>
          </p:nvSpPr>
          <p:spPr bwMode="auto">
            <a:xfrm>
              <a:off x="8847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1" name="Freeform 2885"/>
            <p:cNvSpPr>
              <a:spLocks/>
            </p:cNvSpPr>
            <p:nvPr/>
          </p:nvSpPr>
          <p:spPr bwMode="auto">
            <a:xfrm>
              <a:off x="9050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2" name="Freeform 2886"/>
            <p:cNvSpPr>
              <a:spLocks/>
            </p:cNvSpPr>
            <p:nvPr/>
          </p:nvSpPr>
          <p:spPr bwMode="auto">
            <a:xfrm>
              <a:off x="9253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3" name="Freeform 2887"/>
            <p:cNvSpPr>
              <a:spLocks/>
            </p:cNvSpPr>
            <p:nvPr/>
          </p:nvSpPr>
          <p:spPr bwMode="auto">
            <a:xfrm>
              <a:off x="9456" y="12671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4" name="Freeform 2888"/>
            <p:cNvSpPr>
              <a:spLocks/>
            </p:cNvSpPr>
            <p:nvPr/>
          </p:nvSpPr>
          <p:spPr bwMode="auto">
            <a:xfrm>
              <a:off x="4085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5" name="Freeform 2889"/>
            <p:cNvSpPr>
              <a:spLocks/>
            </p:cNvSpPr>
            <p:nvPr/>
          </p:nvSpPr>
          <p:spPr bwMode="auto">
            <a:xfrm>
              <a:off x="4287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6" name="Freeform 2890"/>
            <p:cNvSpPr>
              <a:spLocks/>
            </p:cNvSpPr>
            <p:nvPr/>
          </p:nvSpPr>
          <p:spPr bwMode="auto">
            <a:xfrm>
              <a:off x="4490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7" name="Freeform 2891"/>
            <p:cNvSpPr>
              <a:spLocks/>
            </p:cNvSpPr>
            <p:nvPr/>
          </p:nvSpPr>
          <p:spPr bwMode="auto">
            <a:xfrm>
              <a:off x="4692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8" name="Freeform 2892"/>
            <p:cNvSpPr>
              <a:spLocks/>
            </p:cNvSpPr>
            <p:nvPr/>
          </p:nvSpPr>
          <p:spPr bwMode="auto">
            <a:xfrm>
              <a:off x="4895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09" name="Freeform 2893"/>
            <p:cNvSpPr>
              <a:spLocks/>
            </p:cNvSpPr>
            <p:nvPr/>
          </p:nvSpPr>
          <p:spPr bwMode="auto">
            <a:xfrm>
              <a:off x="5301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0" name="Freeform 2894"/>
            <p:cNvSpPr>
              <a:spLocks/>
            </p:cNvSpPr>
            <p:nvPr/>
          </p:nvSpPr>
          <p:spPr bwMode="auto">
            <a:xfrm>
              <a:off x="5504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1" name="Freeform 2895"/>
            <p:cNvSpPr>
              <a:spLocks/>
            </p:cNvSpPr>
            <p:nvPr/>
          </p:nvSpPr>
          <p:spPr bwMode="auto">
            <a:xfrm>
              <a:off x="5706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2" name="Freeform 2896"/>
            <p:cNvSpPr>
              <a:spLocks/>
            </p:cNvSpPr>
            <p:nvPr/>
          </p:nvSpPr>
          <p:spPr bwMode="auto">
            <a:xfrm>
              <a:off x="5909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3" name="Freeform 2897"/>
            <p:cNvSpPr>
              <a:spLocks/>
            </p:cNvSpPr>
            <p:nvPr/>
          </p:nvSpPr>
          <p:spPr bwMode="auto">
            <a:xfrm>
              <a:off x="6112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0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0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0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4" name="Freeform 2898"/>
            <p:cNvSpPr>
              <a:spLocks/>
            </p:cNvSpPr>
            <p:nvPr/>
          </p:nvSpPr>
          <p:spPr bwMode="auto">
            <a:xfrm>
              <a:off x="6314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5" name="Freeform 2899"/>
            <p:cNvSpPr>
              <a:spLocks/>
            </p:cNvSpPr>
            <p:nvPr/>
          </p:nvSpPr>
          <p:spPr bwMode="auto">
            <a:xfrm>
              <a:off x="6516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6" name="Freeform 2900"/>
            <p:cNvSpPr>
              <a:spLocks/>
            </p:cNvSpPr>
            <p:nvPr/>
          </p:nvSpPr>
          <p:spPr bwMode="auto">
            <a:xfrm>
              <a:off x="6719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7" name="Freeform 2901"/>
            <p:cNvSpPr>
              <a:spLocks/>
            </p:cNvSpPr>
            <p:nvPr/>
          </p:nvSpPr>
          <p:spPr bwMode="auto">
            <a:xfrm>
              <a:off x="6922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8" name="Freeform 2902"/>
            <p:cNvSpPr>
              <a:spLocks/>
            </p:cNvSpPr>
            <p:nvPr/>
          </p:nvSpPr>
          <p:spPr bwMode="auto">
            <a:xfrm>
              <a:off x="7125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19" name="Freeform 2903"/>
            <p:cNvSpPr>
              <a:spLocks/>
            </p:cNvSpPr>
            <p:nvPr/>
          </p:nvSpPr>
          <p:spPr bwMode="auto">
            <a:xfrm>
              <a:off x="7328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0" name="Freeform 2904"/>
            <p:cNvSpPr>
              <a:spLocks/>
            </p:cNvSpPr>
            <p:nvPr/>
          </p:nvSpPr>
          <p:spPr bwMode="auto">
            <a:xfrm>
              <a:off x="7530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1" name="Freeform 2905"/>
            <p:cNvSpPr>
              <a:spLocks/>
            </p:cNvSpPr>
            <p:nvPr/>
          </p:nvSpPr>
          <p:spPr bwMode="auto">
            <a:xfrm>
              <a:off x="7733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2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2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2" name="Freeform 2906"/>
            <p:cNvSpPr>
              <a:spLocks/>
            </p:cNvSpPr>
            <p:nvPr/>
          </p:nvSpPr>
          <p:spPr bwMode="auto">
            <a:xfrm>
              <a:off x="7936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3" name="Freeform 2907"/>
            <p:cNvSpPr>
              <a:spLocks/>
            </p:cNvSpPr>
            <p:nvPr/>
          </p:nvSpPr>
          <p:spPr bwMode="auto">
            <a:xfrm>
              <a:off x="8138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4" name="Freeform 2908"/>
            <p:cNvSpPr>
              <a:spLocks/>
            </p:cNvSpPr>
            <p:nvPr/>
          </p:nvSpPr>
          <p:spPr bwMode="auto">
            <a:xfrm>
              <a:off x="8340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5" name="Freeform 2909"/>
            <p:cNvSpPr>
              <a:spLocks/>
            </p:cNvSpPr>
            <p:nvPr/>
          </p:nvSpPr>
          <p:spPr bwMode="auto">
            <a:xfrm>
              <a:off x="8543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6" name="Freeform 2910"/>
            <p:cNvSpPr>
              <a:spLocks/>
            </p:cNvSpPr>
            <p:nvPr/>
          </p:nvSpPr>
          <p:spPr bwMode="auto">
            <a:xfrm>
              <a:off x="8746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7" name="Freeform 2911"/>
            <p:cNvSpPr>
              <a:spLocks/>
            </p:cNvSpPr>
            <p:nvPr/>
          </p:nvSpPr>
          <p:spPr bwMode="auto">
            <a:xfrm>
              <a:off x="8949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8" name="Freeform 2912"/>
            <p:cNvSpPr>
              <a:spLocks/>
            </p:cNvSpPr>
            <p:nvPr/>
          </p:nvSpPr>
          <p:spPr bwMode="auto">
            <a:xfrm>
              <a:off x="9152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29" name="Freeform 2913"/>
            <p:cNvSpPr>
              <a:spLocks/>
            </p:cNvSpPr>
            <p:nvPr/>
          </p:nvSpPr>
          <p:spPr bwMode="auto">
            <a:xfrm>
              <a:off x="9355" y="12495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0" name="Freeform 2914"/>
            <p:cNvSpPr>
              <a:spLocks/>
            </p:cNvSpPr>
            <p:nvPr/>
          </p:nvSpPr>
          <p:spPr bwMode="auto">
            <a:xfrm>
              <a:off x="9557" y="12495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1" name="Freeform 2915"/>
            <p:cNvSpPr>
              <a:spLocks/>
            </p:cNvSpPr>
            <p:nvPr/>
          </p:nvSpPr>
          <p:spPr bwMode="auto">
            <a:xfrm>
              <a:off x="3984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2" name="Freeform 2916"/>
            <p:cNvSpPr>
              <a:spLocks/>
            </p:cNvSpPr>
            <p:nvPr/>
          </p:nvSpPr>
          <p:spPr bwMode="auto">
            <a:xfrm>
              <a:off x="4187" y="12320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3" name="Freeform 2917"/>
            <p:cNvSpPr>
              <a:spLocks/>
            </p:cNvSpPr>
            <p:nvPr/>
          </p:nvSpPr>
          <p:spPr bwMode="auto">
            <a:xfrm>
              <a:off x="4388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4" name="Freeform 2918"/>
            <p:cNvSpPr>
              <a:spLocks/>
            </p:cNvSpPr>
            <p:nvPr/>
          </p:nvSpPr>
          <p:spPr bwMode="auto">
            <a:xfrm>
              <a:off x="4591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5" name="Freeform 2919"/>
            <p:cNvSpPr>
              <a:spLocks/>
            </p:cNvSpPr>
            <p:nvPr/>
          </p:nvSpPr>
          <p:spPr bwMode="auto">
            <a:xfrm>
              <a:off x="4794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6" name="Freeform 2920"/>
            <p:cNvSpPr>
              <a:spLocks/>
            </p:cNvSpPr>
            <p:nvPr/>
          </p:nvSpPr>
          <p:spPr bwMode="auto">
            <a:xfrm>
              <a:off x="4997" y="12320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7" name="Freeform 2921"/>
            <p:cNvSpPr>
              <a:spLocks/>
            </p:cNvSpPr>
            <p:nvPr/>
          </p:nvSpPr>
          <p:spPr bwMode="auto">
            <a:xfrm>
              <a:off x="5199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8" name="Freeform 2922"/>
            <p:cNvSpPr>
              <a:spLocks/>
            </p:cNvSpPr>
            <p:nvPr/>
          </p:nvSpPr>
          <p:spPr bwMode="auto">
            <a:xfrm>
              <a:off x="5402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39" name="Freeform 2923"/>
            <p:cNvSpPr>
              <a:spLocks/>
            </p:cNvSpPr>
            <p:nvPr/>
          </p:nvSpPr>
          <p:spPr bwMode="auto">
            <a:xfrm>
              <a:off x="5808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0" name="Freeform 2924"/>
            <p:cNvSpPr>
              <a:spLocks/>
            </p:cNvSpPr>
            <p:nvPr/>
          </p:nvSpPr>
          <p:spPr bwMode="auto">
            <a:xfrm>
              <a:off x="6011" y="12320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1" name="Freeform 2925"/>
            <p:cNvSpPr>
              <a:spLocks/>
            </p:cNvSpPr>
            <p:nvPr/>
          </p:nvSpPr>
          <p:spPr bwMode="auto">
            <a:xfrm>
              <a:off x="6618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2" name="Freeform 2926"/>
            <p:cNvSpPr>
              <a:spLocks/>
            </p:cNvSpPr>
            <p:nvPr/>
          </p:nvSpPr>
          <p:spPr bwMode="auto">
            <a:xfrm>
              <a:off x="6821" y="12320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3" name="Freeform 2927"/>
            <p:cNvSpPr>
              <a:spLocks/>
            </p:cNvSpPr>
            <p:nvPr/>
          </p:nvSpPr>
          <p:spPr bwMode="auto">
            <a:xfrm>
              <a:off x="7023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4" name="Freeform 2928"/>
            <p:cNvSpPr>
              <a:spLocks/>
            </p:cNvSpPr>
            <p:nvPr/>
          </p:nvSpPr>
          <p:spPr bwMode="auto">
            <a:xfrm>
              <a:off x="7226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5" name="Freeform 2929"/>
            <p:cNvSpPr>
              <a:spLocks/>
            </p:cNvSpPr>
            <p:nvPr/>
          </p:nvSpPr>
          <p:spPr bwMode="auto">
            <a:xfrm>
              <a:off x="7429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6" name="Freeform 2930"/>
            <p:cNvSpPr>
              <a:spLocks/>
            </p:cNvSpPr>
            <p:nvPr/>
          </p:nvSpPr>
          <p:spPr bwMode="auto">
            <a:xfrm>
              <a:off x="7835" y="12320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7" name="Freeform 2931"/>
            <p:cNvSpPr>
              <a:spLocks/>
            </p:cNvSpPr>
            <p:nvPr/>
          </p:nvSpPr>
          <p:spPr bwMode="auto">
            <a:xfrm>
              <a:off x="8037" y="12320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8" name="Freeform 2932"/>
            <p:cNvSpPr>
              <a:spLocks/>
            </p:cNvSpPr>
            <p:nvPr/>
          </p:nvSpPr>
          <p:spPr bwMode="auto">
            <a:xfrm>
              <a:off x="8239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49" name="Freeform 2933"/>
            <p:cNvSpPr>
              <a:spLocks/>
            </p:cNvSpPr>
            <p:nvPr/>
          </p:nvSpPr>
          <p:spPr bwMode="auto">
            <a:xfrm>
              <a:off x="8442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0" name="Freeform 2934"/>
            <p:cNvSpPr>
              <a:spLocks/>
            </p:cNvSpPr>
            <p:nvPr/>
          </p:nvSpPr>
          <p:spPr bwMode="auto">
            <a:xfrm>
              <a:off x="8645" y="12320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1" name="Freeform 2935"/>
            <p:cNvSpPr>
              <a:spLocks/>
            </p:cNvSpPr>
            <p:nvPr/>
          </p:nvSpPr>
          <p:spPr bwMode="auto">
            <a:xfrm>
              <a:off x="8847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2" name="Freeform 2936"/>
            <p:cNvSpPr>
              <a:spLocks/>
            </p:cNvSpPr>
            <p:nvPr/>
          </p:nvSpPr>
          <p:spPr bwMode="auto">
            <a:xfrm>
              <a:off x="9050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3" name="Freeform 2937"/>
            <p:cNvSpPr>
              <a:spLocks/>
            </p:cNvSpPr>
            <p:nvPr/>
          </p:nvSpPr>
          <p:spPr bwMode="auto">
            <a:xfrm>
              <a:off x="9253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4" name="Freeform 2938"/>
            <p:cNvSpPr>
              <a:spLocks/>
            </p:cNvSpPr>
            <p:nvPr/>
          </p:nvSpPr>
          <p:spPr bwMode="auto">
            <a:xfrm>
              <a:off x="9456" y="12320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5" name="Freeform 2939"/>
            <p:cNvSpPr>
              <a:spLocks/>
            </p:cNvSpPr>
            <p:nvPr/>
          </p:nvSpPr>
          <p:spPr bwMode="auto">
            <a:xfrm>
              <a:off x="9659" y="12320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0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0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0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6" name="Freeform 2940"/>
            <p:cNvSpPr>
              <a:spLocks/>
            </p:cNvSpPr>
            <p:nvPr/>
          </p:nvSpPr>
          <p:spPr bwMode="auto">
            <a:xfrm>
              <a:off x="3882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7" name="Freeform 2941"/>
            <p:cNvSpPr>
              <a:spLocks/>
            </p:cNvSpPr>
            <p:nvPr/>
          </p:nvSpPr>
          <p:spPr bwMode="auto">
            <a:xfrm>
              <a:off x="4085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8" name="Freeform 2942"/>
            <p:cNvSpPr>
              <a:spLocks/>
            </p:cNvSpPr>
            <p:nvPr/>
          </p:nvSpPr>
          <p:spPr bwMode="auto">
            <a:xfrm>
              <a:off x="4287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59" name="Freeform 2943"/>
            <p:cNvSpPr>
              <a:spLocks/>
            </p:cNvSpPr>
            <p:nvPr/>
          </p:nvSpPr>
          <p:spPr bwMode="auto">
            <a:xfrm>
              <a:off x="4490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0" name="Freeform 2944"/>
            <p:cNvSpPr>
              <a:spLocks/>
            </p:cNvSpPr>
            <p:nvPr/>
          </p:nvSpPr>
          <p:spPr bwMode="auto">
            <a:xfrm>
              <a:off x="4692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1" name="Freeform 2945"/>
            <p:cNvSpPr>
              <a:spLocks/>
            </p:cNvSpPr>
            <p:nvPr/>
          </p:nvSpPr>
          <p:spPr bwMode="auto">
            <a:xfrm>
              <a:off x="4895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2" name="Freeform 2946"/>
            <p:cNvSpPr>
              <a:spLocks/>
            </p:cNvSpPr>
            <p:nvPr/>
          </p:nvSpPr>
          <p:spPr bwMode="auto">
            <a:xfrm>
              <a:off x="5098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3" name="Freeform 2947"/>
            <p:cNvSpPr>
              <a:spLocks/>
            </p:cNvSpPr>
            <p:nvPr/>
          </p:nvSpPr>
          <p:spPr bwMode="auto">
            <a:xfrm>
              <a:off x="5301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4" name="Freeform 2948"/>
            <p:cNvSpPr>
              <a:spLocks/>
            </p:cNvSpPr>
            <p:nvPr/>
          </p:nvSpPr>
          <p:spPr bwMode="auto">
            <a:xfrm>
              <a:off x="5909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5" name="Freeform 2949"/>
            <p:cNvSpPr>
              <a:spLocks/>
            </p:cNvSpPr>
            <p:nvPr/>
          </p:nvSpPr>
          <p:spPr bwMode="auto">
            <a:xfrm>
              <a:off x="6112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0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0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0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6" name="Freeform 2950"/>
            <p:cNvSpPr>
              <a:spLocks/>
            </p:cNvSpPr>
            <p:nvPr/>
          </p:nvSpPr>
          <p:spPr bwMode="auto">
            <a:xfrm>
              <a:off x="6314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7" name="Freeform 2951"/>
            <p:cNvSpPr>
              <a:spLocks/>
            </p:cNvSpPr>
            <p:nvPr/>
          </p:nvSpPr>
          <p:spPr bwMode="auto">
            <a:xfrm>
              <a:off x="6516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8" name="Freeform 2952"/>
            <p:cNvSpPr>
              <a:spLocks/>
            </p:cNvSpPr>
            <p:nvPr/>
          </p:nvSpPr>
          <p:spPr bwMode="auto">
            <a:xfrm>
              <a:off x="6719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69" name="Freeform 2953"/>
            <p:cNvSpPr>
              <a:spLocks/>
            </p:cNvSpPr>
            <p:nvPr/>
          </p:nvSpPr>
          <p:spPr bwMode="auto">
            <a:xfrm>
              <a:off x="7125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0" name="Freeform 2954"/>
            <p:cNvSpPr>
              <a:spLocks/>
            </p:cNvSpPr>
            <p:nvPr/>
          </p:nvSpPr>
          <p:spPr bwMode="auto">
            <a:xfrm>
              <a:off x="7328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1" name="Freeform 2955"/>
            <p:cNvSpPr>
              <a:spLocks/>
            </p:cNvSpPr>
            <p:nvPr/>
          </p:nvSpPr>
          <p:spPr bwMode="auto">
            <a:xfrm>
              <a:off x="7530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2" name="Freeform 2956"/>
            <p:cNvSpPr>
              <a:spLocks/>
            </p:cNvSpPr>
            <p:nvPr/>
          </p:nvSpPr>
          <p:spPr bwMode="auto">
            <a:xfrm>
              <a:off x="7936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3" name="Freeform 2957"/>
            <p:cNvSpPr>
              <a:spLocks/>
            </p:cNvSpPr>
            <p:nvPr/>
          </p:nvSpPr>
          <p:spPr bwMode="auto">
            <a:xfrm>
              <a:off x="8138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4" name="Freeform 2958"/>
            <p:cNvSpPr>
              <a:spLocks/>
            </p:cNvSpPr>
            <p:nvPr/>
          </p:nvSpPr>
          <p:spPr bwMode="auto">
            <a:xfrm>
              <a:off x="8340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5" name="Freeform 2959"/>
            <p:cNvSpPr>
              <a:spLocks/>
            </p:cNvSpPr>
            <p:nvPr/>
          </p:nvSpPr>
          <p:spPr bwMode="auto">
            <a:xfrm>
              <a:off x="8543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6" name="Freeform 2960"/>
            <p:cNvSpPr>
              <a:spLocks/>
            </p:cNvSpPr>
            <p:nvPr/>
          </p:nvSpPr>
          <p:spPr bwMode="auto">
            <a:xfrm>
              <a:off x="8746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7" name="Freeform 2961"/>
            <p:cNvSpPr>
              <a:spLocks/>
            </p:cNvSpPr>
            <p:nvPr/>
          </p:nvSpPr>
          <p:spPr bwMode="auto">
            <a:xfrm>
              <a:off x="8949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8" name="Freeform 2962"/>
            <p:cNvSpPr>
              <a:spLocks/>
            </p:cNvSpPr>
            <p:nvPr/>
          </p:nvSpPr>
          <p:spPr bwMode="auto">
            <a:xfrm>
              <a:off x="9152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79" name="Freeform 2963"/>
            <p:cNvSpPr>
              <a:spLocks/>
            </p:cNvSpPr>
            <p:nvPr/>
          </p:nvSpPr>
          <p:spPr bwMode="auto">
            <a:xfrm>
              <a:off x="9355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0" name="Freeform 2964"/>
            <p:cNvSpPr>
              <a:spLocks/>
            </p:cNvSpPr>
            <p:nvPr/>
          </p:nvSpPr>
          <p:spPr bwMode="auto">
            <a:xfrm>
              <a:off x="9557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1" name="Freeform 2965"/>
            <p:cNvSpPr>
              <a:spLocks/>
            </p:cNvSpPr>
            <p:nvPr/>
          </p:nvSpPr>
          <p:spPr bwMode="auto">
            <a:xfrm>
              <a:off x="9759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2" name="Freeform 2966"/>
            <p:cNvSpPr>
              <a:spLocks/>
            </p:cNvSpPr>
            <p:nvPr/>
          </p:nvSpPr>
          <p:spPr bwMode="auto">
            <a:xfrm>
              <a:off x="3984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3" name="Freeform 2967"/>
            <p:cNvSpPr>
              <a:spLocks/>
            </p:cNvSpPr>
            <p:nvPr/>
          </p:nvSpPr>
          <p:spPr bwMode="auto">
            <a:xfrm>
              <a:off x="4187" y="11970"/>
              <a:ext cx="201" cy="233"/>
            </a:xfrm>
            <a:custGeom>
              <a:avLst/>
              <a:gdLst>
                <a:gd name="T0" fmla="*/ 0 w 201"/>
                <a:gd name="T1" fmla="*/ 175 h 233"/>
                <a:gd name="T2" fmla="*/ 0 w 201"/>
                <a:gd name="T3" fmla="*/ 58 h 233"/>
                <a:gd name="T4" fmla="*/ 101 w 201"/>
                <a:gd name="T5" fmla="*/ 0 h 233"/>
                <a:gd name="T6" fmla="*/ 201 w 201"/>
                <a:gd name="T7" fmla="*/ 58 h 233"/>
                <a:gd name="T8" fmla="*/ 201 w 201"/>
                <a:gd name="T9" fmla="*/ 175 h 233"/>
                <a:gd name="T10" fmla="*/ 101 w 201"/>
                <a:gd name="T11" fmla="*/ 233 h 233"/>
                <a:gd name="T12" fmla="*/ 0 w 201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4" name="Freeform 2968"/>
            <p:cNvSpPr>
              <a:spLocks/>
            </p:cNvSpPr>
            <p:nvPr/>
          </p:nvSpPr>
          <p:spPr bwMode="auto">
            <a:xfrm>
              <a:off x="4388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5" name="Freeform 2969"/>
            <p:cNvSpPr>
              <a:spLocks/>
            </p:cNvSpPr>
            <p:nvPr/>
          </p:nvSpPr>
          <p:spPr bwMode="auto">
            <a:xfrm>
              <a:off x="4591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6" name="Freeform 2970"/>
            <p:cNvSpPr>
              <a:spLocks/>
            </p:cNvSpPr>
            <p:nvPr/>
          </p:nvSpPr>
          <p:spPr bwMode="auto">
            <a:xfrm>
              <a:off x="4794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7" name="Freeform 2971"/>
            <p:cNvSpPr>
              <a:spLocks/>
            </p:cNvSpPr>
            <p:nvPr/>
          </p:nvSpPr>
          <p:spPr bwMode="auto">
            <a:xfrm>
              <a:off x="4997" y="11970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8" name="Freeform 2972"/>
            <p:cNvSpPr>
              <a:spLocks/>
            </p:cNvSpPr>
            <p:nvPr/>
          </p:nvSpPr>
          <p:spPr bwMode="auto">
            <a:xfrm>
              <a:off x="5199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89" name="Freeform 2973"/>
            <p:cNvSpPr>
              <a:spLocks/>
            </p:cNvSpPr>
            <p:nvPr/>
          </p:nvSpPr>
          <p:spPr bwMode="auto">
            <a:xfrm>
              <a:off x="5402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0" name="Freeform 2974"/>
            <p:cNvSpPr>
              <a:spLocks/>
            </p:cNvSpPr>
            <p:nvPr/>
          </p:nvSpPr>
          <p:spPr bwMode="auto">
            <a:xfrm>
              <a:off x="5605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1" name="Freeform 2975"/>
            <p:cNvSpPr>
              <a:spLocks/>
            </p:cNvSpPr>
            <p:nvPr/>
          </p:nvSpPr>
          <p:spPr bwMode="auto">
            <a:xfrm>
              <a:off x="5808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2" name="Freeform 2976"/>
            <p:cNvSpPr>
              <a:spLocks/>
            </p:cNvSpPr>
            <p:nvPr/>
          </p:nvSpPr>
          <p:spPr bwMode="auto">
            <a:xfrm>
              <a:off x="6011" y="11970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3" name="Freeform 2977"/>
            <p:cNvSpPr>
              <a:spLocks/>
            </p:cNvSpPr>
            <p:nvPr/>
          </p:nvSpPr>
          <p:spPr bwMode="auto">
            <a:xfrm>
              <a:off x="6212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4" name="Freeform 2978"/>
            <p:cNvSpPr>
              <a:spLocks/>
            </p:cNvSpPr>
            <p:nvPr/>
          </p:nvSpPr>
          <p:spPr bwMode="auto">
            <a:xfrm>
              <a:off x="6415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5" name="Freeform 2979"/>
            <p:cNvSpPr>
              <a:spLocks/>
            </p:cNvSpPr>
            <p:nvPr/>
          </p:nvSpPr>
          <p:spPr bwMode="auto">
            <a:xfrm>
              <a:off x="6618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6" name="Freeform 2980"/>
            <p:cNvSpPr>
              <a:spLocks/>
            </p:cNvSpPr>
            <p:nvPr/>
          </p:nvSpPr>
          <p:spPr bwMode="auto">
            <a:xfrm>
              <a:off x="6821" y="11970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7" name="Freeform 2981"/>
            <p:cNvSpPr>
              <a:spLocks/>
            </p:cNvSpPr>
            <p:nvPr/>
          </p:nvSpPr>
          <p:spPr bwMode="auto">
            <a:xfrm>
              <a:off x="7023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8" name="Freeform 2982"/>
            <p:cNvSpPr>
              <a:spLocks/>
            </p:cNvSpPr>
            <p:nvPr/>
          </p:nvSpPr>
          <p:spPr bwMode="auto">
            <a:xfrm>
              <a:off x="7226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99" name="Freeform 2983"/>
            <p:cNvSpPr>
              <a:spLocks/>
            </p:cNvSpPr>
            <p:nvPr/>
          </p:nvSpPr>
          <p:spPr bwMode="auto">
            <a:xfrm>
              <a:off x="7429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0" name="Freeform 2984"/>
            <p:cNvSpPr>
              <a:spLocks/>
            </p:cNvSpPr>
            <p:nvPr/>
          </p:nvSpPr>
          <p:spPr bwMode="auto">
            <a:xfrm>
              <a:off x="7632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1" name="Freeform 2985"/>
            <p:cNvSpPr>
              <a:spLocks/>
            </p:cNvSpPr>
            <p:nvPr/>
          </p:nvSpPr>
          <p:spPr bwMode="auto">
            <a:xfrm>
              <a:off x="7835" y="11970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2" name="Freeform 2986"/>
            <p:cNvSpPr>
              <a:spLocks/>
            </p:cNvSpPr>
            <p:nvPr/>
          </p:nvSpPr>
          <p:spPr bwMode="auto">
            <a:xfrm>
              <a:off x="8239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3" name="Freeform 2987"/>
            <p:cNvSpPr>
              <a:spLocks/>
            </p:cNvSpPr>
            <p:nvPr/>
          </p:nvSpPr>
          <p:spPr bwMode="auto">
            <a:xfrm>
              <a:off x="8442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4" name="Freeform 2988"/>
            <p:cNvSpPr>
              <a:spLocks/>
            </p:cNvSpPr>
            <p:nvPr/>
          </p:nvSpPr>
          <p:spPr bwMode="auto">
            <a:xfrm>
              <a:off x="8645" y="11970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5" name="Freeform 2989"/>
            <p:cNvSpPr>
              <a:spLocks/>
            </p:cNvSpPr>
            <p:nvPr/>
          </p:nvSpPr>
          <p:spPr bwMode="auto">
            <a:xfrm>
              <a:off x="8847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6" name="Freeform 2990"/>
            <p:cNvSpPr>
              <a:spLocks/>
            </p:cNvSpPr>
            <p:nvPr/>
          </p:nvSpPr>
          <p:spPr bwMode="auto">
            <a:xfrm>
              <a:off x="9050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7" name="Freeform 2991"/>
            <p:cNvSpPr>
              <a:spLocks/>
            </p:cNvSpPr>
            <p:nvPr/>
          </p:nvSpPr>
          <p:spPr bwMode="auto">
            <a:xfrm>
              <a:off x="9253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8" name="Freeform 2992"/>
            <p:cNvSpPr>
              <a:spLocks/>
            </p:cNvSpPr>
            <p:nvPr/>
          </p:nvSpPr>
          <p:spPr bwMode="auto">
            <a:xfrm>
              <a:off x="9456" y="11970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09" name="Freeform 2993"/>
            <p:cNvSpPr>
              <a:spLocks/>
            </p:cNvSpPr>
            <p:nvPr/>
          </p:nvSpPr>
          <p:spPr bwMode="auto">
            <a:xfrm>
              <a:off x="9659" y="11970"/>
              <a:ext cx="201" cy="233"/>
            </a:xfrm>
            <a:custGeom>
              <a:avLst/>
              <a:gdLst>
                <a:gd name="T0" fmla="*/ 0 w 201"/>
                <a:gd name="T1" fmla="*/ 175 h 233"/>
                <a:gd name="T2" fmla="*/ 0 w 201"/>
                <a:gd name="T3" fmla="*/ 58 h 233"/>
                <a:gd name="T4" fmla="*/ 100 w 201"/>
                <a:gd name="T5" fmla="*/ 0 h 233"/>
                <a:gd name="T6" fmla="*/ 201 w 201"/>
                <a:gd name="T7" fmla="*/ 58 h 233"/>
                <a:gd name="T8" fmla="*/ 201 w 201"/>
                <a:gd name="T9" fmla="*/ 175 h 233"/>
                <a:gd name="T10" fmla="*/ 100 w 201"/>
                <a:gd name="T11" fmla="*/ 233 h 233"/>
                <a:gd name="T12" fmla="*/ 0 w 201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0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0" name="Freeform 2994"/>
            <p:cNvSpPr>
              <a:spLocks/>
            </p:cNvSpPr>
            <p:nvPr/>
          </p:nvSpPr>
          <p:spPr bwMode="auto">
            <a:xfrm>
              <a:off x="9862" y="11970"/>
              <a:ext cx="201" cy="233"/>
            </a:xfrm>
            <a:custGeom>
              <a:avLst/>
              <a:gdLst>
                <a:gd name="T0" fmla="*/ 0 w 201"/>
                <a:gd name="T1" fmla="*/ 175 h 233"/>
                <a:gd name="T2" fmla="*/ 0 w 201"/>
                <a:gd name="T3" fmla="*/ 58 h 233"/>
                <a:gd name="T4" fmla="*/ 101 w 201"/>
                <a:gd name="T5" fmla="*/ 0 h 233"/>
                <a:gd name="T6" fmla="*/ 201 w 201"/>
                <a:gd name="T7" fmla="*/ 58 h 233"/>
                <a:gd name="T8" fmla="*/ 201 w 201"/>
                <a:gd name="T9" fmla="*/ 175 h 233"/>
                <a:gd name="T10" fmla="*/ 101 w 201"/>
                <a:gd name="T11" fmla="*/ 233 h 233"/>
                <a:gd name="T12" fmla="*/ 0 w 201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1" name="Freeform 2995"/>
            <p:cNvSpPr>
              <a:spLocks/>
            </p:cNvSpPr>
            <p:nvPr/>
          </p:nvSpPr>
          <p:spPr bwMode="auto">
            <a:xfrm>
              <a:off x="3680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2" name="Freeform 2996"/>
            <p:cNvSpPr>
              <a:spLocks/>
            </p:cNvSpPr>
            <p:nvPr/>
          </p:nvSpPr>
          <p:spPr bwMode="auto">
            <a:xfrm>
              <a:off x="3882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3" name="Freeform 2997"/>
            <p:cNvSpPr>
              <a:spLocks/>
            </p:cNvSpPr>
            <p:nvPr/>
          </p:nvSpPr>
          <p:spPr bwMode="auto">
            <a:xfrm>
              <a:off x="4085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4" name="Freeform 2998"/>
            <p:cNvSpPr>
              <a:spLocks/>
            </p:cNvSpPr>
            <p:nvPr/>
          </p:nvSpPr>
          <p:spPr bwMode="auto">
            <a:xfrm>
              <a:off x="4287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5" name="Freeform 2999"/>
            <p:cNvSpPr>
              <a:spLocks/>
            </p:cNvSpPr>
            <p:nvPr/>
          </p:nvSpPr>
          <p:spPr bwMode="auto">
            <a:xfrm>
              <a:off x="4490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6" name="Freeform 3000"/>
            <p:cNvSpPr>
              <a:spLocks/>
            </p:cNvSpPr>
            <p:nvPr/>
          </p:nvSpPr>
          <p:spPr bwMode="auto">
            <a:xfrm>
              <a:off x="4692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7" name="Freeform 3001"/>
            <p:cNvSpPr>
              <a:spLocks/>
            </p:cNvSpPr>
            <p:nvPr/>
          </p:nvSpPr>
          <p:spPr bwMode="auto">
            <a:xfrm>
              <a:off x="4895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8" name="Freeform 3002"/>
            <p:cNvSpPr>
              <a:spLocks/>
            </p:cNvSpPr>
            <p:nvPr/>
          </p:nvSpPr>
          <p:spPr bwMode="auto">
            <a:xfrm>
              <a:off x="5098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19" name="Freeform 3003"/>
            <p:cNvSpPr>
              <a:spLocks/>
            </p:cNvSpPr>
            <p:nvPr/>
          </p:nvSpPr>
          <p:spPr bwMode="auto">
            <a:xfrm>
              <a:off x="5301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0" name="Freeform 3004"/>
            <p:cNvSpPr>
              <a:spLocks/>
            </p:cNvSpPr>
            <p:nvPr/>
          </p:nvSpPr>
          <p:spPr bwMode="auto">
            <a:xfrm>
              <a:off x="5504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1" name="Freeform 3005"/>
            <p:cNvSpPr>
              <a:spLocks/>
            </p:cNvSpPr>
            <p:nvPr/>
          </p:nvSpPr>
          <p:spPr bwMode="auto">
            <a:xfrm>
              <a:off x="5706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2" name="Freeform 3006"/>
            <p:cNvSpPr>
              <a:spLocks/>
            </p:cNvSpPr>
            <p:nvPr/>
          </p:nvSpPr>
          <p:spPr bwMode="auto">
            <a:xfrm>
              <a:off x="5909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3" name="Freeform 3007"/>
            <p:cNvSpPr>
              <a:spLocks/>
            </p:cNvSpPr>
            <p:nvPr/>
          </p:nvSpPr>
          <p:spPr bwMode="auto">
            <a:xfrm>
              <a:off x="6112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0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0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0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4" name="Freeform 3008"/>
            <p:cNvSpPr>
              <a:spLocks/>
            </p:cNvSpPr>
            <p:nvPr/>
          </p:nvSpPr>
          <p:spPr bwMode="auto">
            <a:xfrm>
              <a:off x="6516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5" name="Freeform 3009"/>
            <p:cNvSpPr>
              <a:spLocks/>
            </p:cNvSpPr>
            <p:nvPr/>
          </p:nvSpPr>
          <p:spPr bwMode="auto">
            <a:xfrm>
              <a:off x="6719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6" name="Freeform 3010"/>
            <p:cNvSpPr>
              <a:spLocks/>
            </p:cNvSpPr>
            <p:nvPr/>
          </p:nvSpPr>
          <p:spPr bwMode="auto">
            <a:xfrm>
              <a:off x="6922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7" name="Freeform 3011"/>
            <p:cNvSpPr>
              <a:spLocks/>
            </p:cNvSpPr>
            <p:nvPr/>
          </p:nvSpPr>
          <p:spPr bwMode="auto">
            <a:xfrm>
              <a:off x="7125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8" name="Freeform 3012"/>
            <p:cNvSpPr>
              <a:spLocks/>
            </p:cNvSpPr>
            <p:nvPr/>
          </p:nvSpPr>
          <p:spPr bwMode="auto">
            <a:xfrm>
              <a:off x="7530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29" name="Freeform 3013"/>
            <p:cNvSpPr>
              <a:spLocks/>
            </p:cNvSpPr>
            <p:nvPr/>
          </p:nvSpPr>
          <p:spPr bwMode="auto">
            <a:xfrm>
              <a:off x="7733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2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2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0" name="Freeform 3014"/>
            <p:cNvSpPr>
              <a:spLocks/>
            </p:cNvSpPr>
            <p:nvPr/>
          </p:nvSpPr>
          <p:spPr bwMode="auto">
            <a:xfrm>
              <a:off x="7936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1" name="Freeform 3015"/>
            <p:cNvSpPr>
              <a:spLocks/>
            </p:cNvSpPr>
            <p:nvPr/>
          </p:nvSpPr>
          <p:spPr bwMode="auto">
            <a:xfrm>
              <a:off x="8138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2" name="Freeform 3016"/>
            <p:cNvSpPr>
              <a:spLocks/>
            </p:cNvSpPr>
            <p:nvPr/>
          </p:nvSpPr>
          <p:spPr bwMode="auto">
            <a:xfrm>
              <a:off x="8543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3" name="Freeform 3017"/>
            <p:cNvSpPr>
              <a:spLocks/>
            </p:cNvSpPr>
            <p:nvPr/>
          </p:nvSpPr>
          <p:spPr bwMode="auto">
            <a:xfrm>
              <a:off x="8746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4" name="Freeform 3018"/>
            <p:cNvSpPr>
              <a:spLocks/>
            </p:cNvSpPr>
            <p:nvPr/>
          </p:nvSpPr>
          <p:spPr bwMode="auto">
            <a:xfrm>
              <a:off x="8949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5" name="Freeform 3019"/>
            <p:cNvSpPr>
              <a:spLocks/>
            </p:cNvSpPr>
            <p:nvPr/>
          </p:nvSpPr>
          <p:spPr bwMode="auto">
            <a:xfrm>
              <a:off x="9152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6" name="Freeform 3020"/>
            <p:cNvSpPr>
              <a:spLocks/>
            </p:cNvSpPr>
            <p:nvPr/>
          </p:nvSpPr>
          <p:spPr bwMode="auto">
            <a:xfrm>
              <a:off x="9355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7" name="Freeform 3021"/>
            <p:cNvSpPr>
              <a:spLocks/>
            </p:cNvSpPr>
            <p:nvPr/>
          </p:nvSpPr>
          <p:spPr bwMode="auto">
            <a:xfrm>
              <a:off x="9557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8" name="Freeform 3022"/>
            <p:cNvSpPr>
              <a:spLocks/>
            </p:cNvSpPr>
            <p:nvPr/>
          </p:nvSpPr>
          <p:spPr bwMode="auto">
            <a:xfrm>
              <a:off x="9759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39" name="Freeform 3023"/>
            <p:cNvSpPr>
              <a:spLocks/>
            </p:cNvSpPr>
            <p:nvPr/>
          </p:nvSpPr>
          <p:spPr bwMode="auto">
            <a:xfrm>
              <a:off x="3578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0" name="Freeform 3024"/>
            <p:cNvSpPr>
              <a:spLocks/>
            </p:cNvSpPr>
            <p:nvPr/>
          </p:nvSpPr>
          <p:spPr bwMode="auto">
            <a:xfrm>
              <a:off x="3781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1" name="Freeform 3025"/>
            <p:cNvSpPr>
              <a:spLocks/>
            </p:cNvSpPr>
            <p:nvPr/>
          </p:nvSpPr>
          <p:spPr bwMode="auto">
            <a:xfrm>
              <a:off x="3984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2" name="Freeform 3026"/>
            <p:cNvSpPr>
              <a:spLocks/>
            </p:cNvSpPr>
            <p:nvPr/>
          </p:nvSpPr>
          <p:spPr bwMode="auto">
            <a:xfrm>
              <a:off x="4187" y="11620"/>
              <a:ext cx="201" cy="233"/>
            </a:xfrm>
            <a:custGeom>
              <a:avLst/>
              <a:gdLst>
                <a:gd name="T0" fmla="*/ 0 w 201"/>
                <a:gd name="T1" fmla="*/ 174 h 233"/>
                <a:gd name="T2" fmla="*/ 0 w 201"/>
                <a:gd name="T3" fmla="*/ 57 h 233"/>
                <a:gd name="T4" fmla="*/ 101 w 201"/>
                <a:gd name="T5" fmla="*/ 0 h 233"/>
                <a:gd name="T6" fmla="*/ 201 w 201"/>
                <a:gd name="T7" fmla="*/ 57 h 233"/>
                <a:gd name="T8" fmla="*/ 201 w 201"/>
                <a:gd name="T9" fmla="*/ 174 h 233"/>
                <a:gd name="T10" fmla="*/ 101 w 201"/>
                <a:gd name="T11" fmla="*/ 233 h 233"/>
                <a:gd name="T12" fmla="*/ 0 w 201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1" y="57"/>
                  </a:lnTo>
                  <a:lnTo>
                    <a:pt x="201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3" name="Freeform 3027"/>
            <p:cNvSpPr>
              <a:spLocks/>
            </p:cNvSpPr>
            <p:nvPr/>
          </p:nvSpPr>
          <p:spPr bwMode="auto">
            <a:xfrm>
              <a:off x="4388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4" name="Freeform 3028"/>
            <p:cNvSpPr>
              <a:spLocks/>
            </p:cNvSpPr>
            <p:nvPr/>
          </p:nvSpPr>
          <p:spPr bwMode="auto">
            <a:xfrm>
              <a:off x="4591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5" name="Freeform 3029"/>
            <p:cNvSpPr>
              <a:spLocks/>
            </p:cNvSpPr>
            <p:nvPr/>
          </p:nvSpPr>
          <p:spPr bwMode="auto">
            <a:xfrm>
              <a:off x="4794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6" name="Freeform 3030"/>
            <p:cNvSpPr>
              <a:spLocks/>
            </p:cNvSpPr>
            <p:nvPr/>
          </p:nvSpPr>
          <p:spPr bwMode="auto">
            <a:xfrm>
              <a:off x="4997" y="11620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7" name="Freeform 3031"/>
            <p:cNvSpPr>
              <a:spLocks/>
            </p:cNvSpPr>
            <p:nvPr/>
          </p:nvSpPr>
          <p:spPr bwMode="auto">
            <a:xfrm>
              <a:off x="5199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8" name="Freeform 3032"/>
            <p:cNvSpPr>
              <a:spLocks/>
            </p:cNvSpPr>
            <p:nvPr/>
          </p:nvSpPr>
          <p:spPr bwMode="auto">
            <a:xfrm>
              <a:off x="5402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49" name="Freeform 3033"/>
            <p:cNvSpPr>
              <a:spLocks/>
            </p:cNvSpPr>
            <p:nvPr/>
          </p:nvSpPr>
          <p:spPr bwMode="auto">
            <a:xfrm>
              <a:off x="5605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0" name="Freeform 3034"/>
            <p:cNvSpPr>
              <a:spLocks/>
            </p:cNvSpPr>
            <p:nvPr/>
          </p:nvSpPr>
          <p:spPr bwMode="auto">
            <a:xfrm>
              <a:off x="5808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1" name="Freeform 3035"/>
            <p:cNvSpPr>
              <a:spLocks/>
            </p:cNvSpPr>
            <p:nvPr/>
          </p:nvSpPr>
          <p:spPr bwMode="auto">
            <a:xfrm>
              <a:off x="6011" y="11620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2" name="Freeform 3036"/>
            <p:cNvSpPr>
              <a:spLocks/>
            </p:cNvSpPr>
            <p:nvPr/>
          </p:nvSpPr>
          <p:spPr bwMode="auto">
            <a:xfrm>
              <a:off x="6212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3" name="Freeform 3037"/>
            <p:cNvSpPr>
              <a:spLocks/>
            </p:cNvSpPr>
            <p:nvPr/>
          </p:nvSpPr>
          <p:spPr bwMode="auto">
            <a:xfrm>
              <a:off x="6415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4" name="Freeform 3038"/>
            <p:cNvSpPr>
              <a:spLocks/>
            </p:cNvSpPr>
            <p:nvPr/>
          </p:nvSpPr>
          <p:spPr bwMode="auto">
            <a:xfrm>
              <a:off x="6618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5" name="Freeform 3039"/>
            <p:cNvSpPr>
              <a:spLocks/>
            </p:cNvSpPr>
            <p:nvPr/>
          </p:nvSpPr>
          <p:spPr bwMode="auto">
            <a:xfrm>
              <a:off x="6821" y="11620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6" name="Freeform 3040"/>
            <p:cNvSpPr>
              <a:spLocks/>
            </p:cNvSpPr>
            <p:nvPr/>
          </p:nvSpPr>
          <p:spPr bwMode="auto">
            <a:xfrm>
              <a:off x="7023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7" name="Freeform 3041"/>
            <p:cNvSpPr>
              <a:spLocks/>
            </p:cNvSpPr>
            <p:nvPr/>
          </p:nvSpPr>
          <p:spPr bwMode="auto">
            <a:xfrm>
              <a:off x="7226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8" name="Freeform 3042"/>
            <p:cNvSpPr>
              <a:spLocks/>
            </p:cNvSpPr>
            <p:nvPr/>
          </p:nvSpPr>
          <p:spPr bwMode="auto">
            <a:xfrm>
              <a:off x="7429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59" name="Freeform 3043"/>
            <p:cNvSpPr>
              <a:spLocks/>
            </p:cNvSpPr>
            <p:nvPr/>
          </p:nvSpPr>
          <p:spPr bwMode="auto">
            <a:xfrm>
              <a:off x="7632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0" name="Freeform 3044"/>
            <p:cNvSpPr>
              <a:spLocks/>
            </p:cNvSpPr>
            <p:nvPr/>
          </p:nvSpPr>
          <p:spPr bwMode="auto">
            <a:xfrm>
              <a:off x="8037" y="11620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1" name="Freeform 3045"/>
            <p:cNvSpPr>
              <a:spLocks/>
            </p:cNvSpPr>
            <p:nvPr/>
          </p:nvSpPr>
          <p:spPr bwMode="auto">
            <a:xfrm>
              <a:off x="8239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2" name="Freeform 3046"/>
            <p:cNvSpPr>
              <a:spLocks/>
            </p:cNvSpPr>
            <p:nvPr/>
          </p:nvSpPr>
          <p:spPr bwMode="auto">
            <a:xfrm>
              <a:off x="8442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3" name="Freeform 3047"/>
            <p:cNvSpPr>
              <a:spLocks/>
            </p:cNvSpPr>
            <p:nvPr/>
          </p:nvSpPr>
          <p:spPr bwMode="auto">
            <a:xfrm>
              <a:off x="8645" y="11620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4" name="Freeform 3048"/>
            <p:cNvSpPr>
              <a:spLocks/>
            </p:cNvSpPr>
            <p:nvPr/>
          </p:nvSpPr>
          <p:spPr bwMode="auto">
            <a:xfrm>
              <a:off x="8847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5" name="Freeform 3049"/>
            <p:cNvSpPr>
              <a:spLocks/>
            </p:cNvSpPr>
            <p:nvPr/>
          </p:nvSpPr>
          <p:spPr bwMode="auto">
            <a:xfrm>
              <a:off x="9050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6" name="Freeform 3050"/>
            <p:cNvSpPr>
              <a:spLocks/>
            </p:cNvSpPr>
            <p:nvPr/>
          </p:nvSpPr>
          <p:spPr bwMode="auto">
            <a:xfrm>
              <a:off x="9253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7" name="Freeform 3051"/>
            <p:cNvSpPr>
              <a:spLocks/>
            </p:cNvSpPr>
            <p:nvPr/>
          </p:nvSpPr>
          <p:spPr bwMode="auto">
            <a:xfrm>
              <a:off x="9456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8" name="Freeform 3052"/>
            <p:cNvSpPr>
              <a:spLocks/>
            </p:cNvSpPr>
            <p:nvPr/>
          </p:nvSpPr>
          <p:spPr bwMode="auto">
            <a:xfrm>
              <a:off x="9659" y="11620"/>
              <a:ext cx="201" cy="233"/>
            </a:xfrm>
            <a:custGeom>
              <a:avLst/>
              <a:gdLst>
                <a:gd name="T0" fmla="*/ 0 w 201"/>
                <a:gd name="T1" fmla="*/ 174 h 233"/>
                <a:gd name="T2" fmla="*/ 0 w 201"/>
                <a:gd name="T3" fmla="*/ 57 h 233"/>
                <a:gd name="T4" fmla="*/ 100 w 201"/>
                <a:gd name="T5" fmla="*/ 0 h 233"/>
                <a:gd name="T6" fmla="*/ 201 w 201"/>
                <a:gd name="T7" fmla="*/ 57 h 233"/>
                <a:gd name="T8" fmla="*/ 201 w 201"/>
                <a:gd name="T9" fmla="*/ 174 h 233"/>
                <a:gd name="T10" fmla="*/ 100 w 201"/>
                <a:gd name="T11" fmla="*/ 233 h 233"/>
                <a:gd name="T12" fmla="*/ 0 w 201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4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201" y="57"/>
                  </a:lnTo>
                  <a:lnTo>
                    <a:pt x="201" y="174"/>
                  </a:lnTo>
                  <a:lnTo>
                    <a:pt x="100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69" name="Freeform 3053"/>
            <p:cNvSpPr>
              <a:spLocks/>
            </p:cNvSpPr>
            <p:nvPr/>
          </p:nvSpPr>
          <p:spPr bwMode="auto">
            <a:xfrm>
              <a:off x="9862" y="11620"/>
              <a:ext cx="201" cy="233"/>
            </a:xfrm>
            <a:custGeom>
              <a:avLst/>
              <a:gdLst>
                <a:gd name="T0" fmla="*/ 0 w 201"/>
                <a:gd name="T1" fmla="*/ 174 h 233"/>
                <a:gd name="T2" fmla="*/ 0 w 201"/>
                <a:gd name="T3" fmla="*/ 57 h 233"/>
                <a:gd name="T4" fmla="*/ 101 w 201"/>
                <a:gd name="T5" fmla="*/ 0 h 233"/>
                <a:gd name="T6" fmla="*/ 201 w 201"/>
                <a:gd name="T7" fmla="*/ 57 h 233"/>
                <a:gd name="T8" fmla="*/ 201 w 201"/>
                <a:gd name="T9" fmla="*/ 174 h 233"/>
                <a:gd name="T10" fmla="*/ 101 w 201"/>
                <a:gd name="T11" fmla="*/ 233 h 233"/>
                <a:gd name="T12" fmla="*/ 0 w 201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1" y="57"/>
                  </a:lnTo>
                  <a:lnTo>
                    <a:pt x="201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0" name="Freeform 3054"/>
            <p:cNvSpPr>
              <a:spLocks/>
            </p:cNvSpPr>
            <p:nvPr/>
          </p:nvSpPr>
          <p:spPr bwMode="auto">
            <a:xfrm>
              <a:off x="10063" y="11620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1" name="Freeform 3055"/>
            <p:cNvSpPr>
              <a:spLocks/>
            </p:cNvSpPr>
            <p:nvPr/>
          </p:nvSpPr>
          <p:spPr bwMode="auto">
            <a:xfrm>
              <a:off x="3477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2" name="Freeform 3056"/>
            <p:cNvSpPr>
              <a:spLocks/>
            </p:cNvSpPr>
            <p:nvPr/>
          </p:nvSpPr>
          <p:spPr bwMode="auto">
            <a:xfrm>
              <a:off x="3680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3" name="Freeform 3057"/>
            <p:cNvSpPr>
              <a:spLocks/>
            </p:cNvSpPr>
            <p:nvPr/>
          </p:nvSpPr>
          <p:spPr bwMode="auto">
            <a:xfrm>
              <a:off x="3882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4" name="Freeform 3058"/>
            <p:cNvSpPr>
              <a:spLocks/>
            </p:cNvSpPr>
            <p:nvPr/>
          </p:nvSpPr>
          <p:spPr bwMode="auto">
            <a:xfrm>
              <a:off x="4085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5" name="Freeform 3059"/>
            <p:cNvSpPr>
              <a:spLocks/>
            </p:cNvSpPr>
            <p:nvPr/>
          </p:nvSpPr>
          <p:spPr bwMode="auto">
            <a:xfrm>
              <a:off x="4287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6" name="Freeform 3060"/>
            <p:cNvSpPr>
              <a:spLocks/>
            </p:cNvSpPr>
            <p:nvPr/>
          </p:nvSpPr>
          <p:spPr bwMode="auto">
            <a:xfrm>
              <a:off x="4490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7" name="Freeform 3061"/>
            <p:cNvSpPr>
              <a:spLocks/>
            </p:cNvSpPr>
            <p:nvPr/>
          </p:nvSpPr>
          <p:spPr bwMode="auto">
            <a:xfrm>
              <a:off x="4692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8" name="Freeform 3062"/>
            <p:cNvSpPr>
              <a:spLocks/>
            </p:cNvSpPr>
            <p:nvPr/>
          </p:nvSpPr>
          <p:spPr bwMode="auto">
            <a:xfrm>
              <a:off x="4895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79" name="Freeform 3063"/>
            <p:cNvSpPr>
              <a:spLocks/>
            </p:cNvSpPr>
            <p:nvPr/>
          </p:nvSpPr>
          <p:spPr bwMode="auto">
            <a:xfrm>
              <a:off x="5098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0" name="Freeform 3064"/>
            <p:cNvSpPr>
              <a:spLocks/>
            </p:cNvSpPr>
            <p:nvPr/>
          </p:nvSpPr>
          <p:spPr bwMode="auto">
            <a:xfrm>
              <a:off x="5301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1" name="Freeform 3065"/>
            <p:cNvSpPr>
              <a:spLocks/>
            </p:cNvSpPr>
            <p:nvPr/>
          </p:nvSpPr>
          <p:spPr bwMode="auto">
            <a:xfrm>
              <a:off x="5504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2" name="Freeform 3066"/>
            <p:cNvSpPr>
              <a:spLocks/>
            </p:cNvSpPr>
            <p:nvPr/>
          </p:nvSpPr>
          <p:spPr bwMode="auto">
            <a:xfrm>
              <a:off x="5706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3" name="Freeform 3067"/>
            <p:cNvSpPr>
              <a:spLocks/>
            </p:cNvSpPr>
            <p:nvPr/>
          </p:nvSpPr>
          <p:spPr bwMode="auto">
            <a:xfrm>
              <a:off x="5909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4" name="Freeform 3068"/>
            <p:cNvSpPr>
              <a:spLocks/>
            </p:cNvSpPr>
            <p:nvPr/>
          </p:nvSpPr>
          <p:spPr bwMode="auto">
            <a:xfrm>
              <a:off x="6112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0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0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0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5" name="Freeform 3069"/>
            <p:cNvSpPr>
              <a:spLocks/>
            </p:cNvSpPr>
            <p:nvPr/>
          </p:nvSpPr>
          <p:spPr bwMode="auto">
            <a:xfrm>
              <a:off x="6314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6" name="Freeform 3070"/>
            <p:cNvSpPr>
              <a:spLocks/>
            </p:cNvSpPr>
            <p:nvPr/>
          </p:nvSpPr>
          <p:spPr bwMode="auto">
            <a:xfrm>
              <a:off x="6516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7" name="Freeform 3071"/>
            <p:cNvSpPr>
              <a:spLocks/>
            </p:cNvSpPr>
            <p:nvPr/>
          </p:nvSpPr>
          <p:spPr bwMode="auto">
            <a:xfrm>
              <a:off x="6719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8" name="Freeform 3072"/>
            <p:cNvSpPr>
              <a:spLocks/>
            </p:cNvSpPr>
            <p:nvPr/>
          </p:nvSpPr>
          <p:spPr bwMode="auto">
            <a:xfrm>
              <a:off x="7125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89" name="Freeform 3073"/>
            <p:cNvSpPr>
              <a:spLocks/>
            </p:cNvSpPr>
            <p:nvPr/>
          </p:nvSpPr>
          <p:spPr bwMode="auto">
            <a:xfrm>
              <a:off x="7328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0" name="Freeform 3074"/>
            <p:cNvSpPr>
              <a:spLocks/>
            </p:cNvSpPr>
            <p:nvPr/>
          </p:nvSpPr>
          <p:spPr bwMode="auto">
            <a:xfrm>
              <a:off x="7530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1" name="Freeform 3075"/>
            <p:cNvSpPr>
              <a:spLocks/>
            </p:cNvSpPr>
            <p:nvPr/>
          </p:nvSpPr>
          <p:spPr bwMode="auto">
            <a:xfrm>
              <a:off x="7733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2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2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2" name="Freeform 3076"/>
            <p:cNvSpPr>
              <a:spLocks/>
            </p:cNvSpPr>
            <p:nvPr/>
          </p:nvSpPr>
          <p:spPr bwMode="auto">
            <a:xfrm>
              <a:off x="7936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3" name="Freeform 3077"/>
            <p:cNvSpPr>
              <a:spLocks/>
            </p:cNvSpPr>
            <p:nvPr/>
          </p:nvSpPr>
          <p:spPr bwMode="auto">
            <a:xfrm>
              <a:off x="8138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4" name="Freeform 3078"/>
            <p:cNvSpPr>
              <a:spLocks/>
            </p:cNvSpPr>
            <p:nvPr/>
          </p:nvSpPr>
          <p:spPr bwMode="auto">
            <a:xfrm>
              <a:off x="8340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5" name="Freeform 3079"/>
            <p:cNvSpPr>
              <a:spLocks/>
            </p:cNvSpPr>
            <p:nvPr/>
          </p:nvSpPr>
          <p:spPr bwMode="auto">
            <a:xfrm>
              <a:off x="8543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6" name="Freeform 3080"/>
            <p:cNvSpPr>
              <a:spLocks/>
            </p:cNvSpPr>
            <p:nvPr/>
          </p:nvSpPr>
          <p:spPr bwMode="auto">
            <a:xfrm>
              <a:off x="8746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7" name="Freeform 3081"/>
            <p:cNvSpPr>
              <a:spLocks/>
            </p:cNvSpPr>
            <p:nvPr/>
          </p:nvSpPr>
          <p:spPr bwMode="auto">
            <a:xfrm>
              <a:off x="8949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8" name="Freeform 3082"/>
            <p:cNvSpPr>
              <a:spLocks/>
            </p:cNvSpPr>
            <p:nvPr/>
          </p:nvSpPr>
          <p:spPr bwMode="auto">
            <a:xfrm>
              <a:off x="9152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99" name="Freeform 3083"/>
            <p:cNvSpPr>
              <a:spLocks/>
            </p:cNvSpPr>
            <p:nvPr/>
          </p:nvSpPr>
          <p:spPr bwMode="auto">
            <a:xfrm>
              <a:off x="9355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0" name="Freeform 3084"/>
            <p:cNvSpPr>
              <a:spLocks/>
            </p:cNvSpPr>
            <p:nvPr/>
          </p:nvSpPr>
          <p:spPr bwMode="auto">
            <a:xfrm>
              <a:off x="9557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1" name="Freeform 3085"/>
            <p:cNvSpPr>
              <a:spLocks/>
            </p:cNvSpPr>
            <p:nvPr/>
          </p:nvSpPr>
          <p:spPr bwMode="auto">
            <a:xfrm>
              <a:off x="9759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2" name="Freeform 3086"/>
            <p:cNvSpPr>
              <a:spLocks/>
            </p:cNvSpPr>
            <p:nvPr/>
          </p:nvSpPr>
          <p:spPr bwMode="auto">
            <a:xfrm>
              <a:off x="9962" y="11444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3" name="Freeform 3087"/>
            <p:cNvSpPr>
              <a:spLocks/>
            </p:cNvSpPr>
            <p:nvPr/>
          </p:nvSpPr>
          <p:spPr bwMode="auto">
            <a:xfrm>
              <a:off x="10165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4" name="Freeform 3088"/>
            <p:cNvSpPr>
              <a:spLocks/>
            </p:cNvSpPr>
            <p:nvPr/>
          </p:nvSpPr>
          <p:spPr bwMode="auto">
            <a:xfrm>
              <a:off x="3578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5" name="Freeform 3089"/>
            <p:cNvSpPr>
              <a:spLocks/>
            </p:cNvSpPr>
            <p:nvPr/>
          </p:nvSpPr>
          <p:spPr bwMode="auto">
            <a:xfrm>
              <a:off x="3781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6" name="Freeform 3090"/>
            <p:cNvSpPr>
              <a:spLocks/>
            </p:cNvSpPr>
            <p:nvPr/>
          </p:nvSpPr>
          <p:spPr bwMode="auto">
            <a:xfrm>
              <a:off x="3984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7" name="Freeform 3091"/>
            <p:cNvSpPr>
              <a:spLocks/>
            </p:cNvSpPr>
            <p:nvPr/>
          </p:nvSpPr>
          <p:spPr bwMode="auto">
            <a:xfrm>
              <a:off x="4187" y="11269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8" name="Freeform 3092"/>
            <p:cNvSpPr>
              <a:spLocks/>
            </p:cNvSpPr>
            <p:nvPr/>
          </p:nvSpPr>
          <p:spPr bwMode="auto">
            <a:xfrm>
              <a:off x="4388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09" name="Freeform 3093"/>
            <p:cNvSpPr>
              <a:spLocks/>
            </p:cNvSpPr>
            <p:nvPr/>
          </p:nvSpPr>
          <p:spPr bwMode="auto">
            <a:xfrm>
              <a:off x="4591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0" name="Freeform 3094"/>
            <p:cNvSpPr>
              <a:spLocks/>
            </p:cNvSpPr>
            <p:nvPr/>
          </p:nvSpPr>
          <p:spPr bwMode="auto">
            <a:xfrm>
              <a:off x="4794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1" name="Freeform 3095"/>
            <p:cNvSpPr>
              <a:spLocks/>
            </p:cNvSpPr>
            <p:nvPr/>
          </p:nvSpPr>
          <p:spPr bwMode="auto">
            <a:xfrm>
              <a:off x="4997" y="1126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2" name="Freeform 3096"/>
            <p:cNvSpPr>
              <a:spLocks/>
            </p:cNvSpPr>
            <p:nvPr/>
          </p:nvSpPr>
          <p:spPr bwMode="auto">
            <a:xfrm>
              <a:off x="5199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3" name="Freeform 3097"/>
            <p:cNvSpPr>
              <a:spLocks/>
            </p:cNvSpPr>
            <p:nvPr/>
          </p:nvSpPr>
          <p:spPr bwMode="auto">
            <a:xfrm>
              <a:off x="5402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4" name="Freeform 3098"/>
            <p:cNvSpPr>
              <a:spLocks/>
            </p:cNvSpPr>
            <p:nvPr/>
          </p:nvSpPr>
          <p:spPr bwMode="auto">
            <a:xfrm>
              <a:off x="5605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5" name="Freeform 3099"/>
            <p:cNvSpPr>
              <a:spLocks/>
            </p:cNvSpPr>
            <p:nvPr/>
          </p:nvSpPr>
          <p:spPr bwMode="auto">
            <a:xfrm>
              <a:off x="5808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6" name="Freeform 3100"/>
            <p:cNvSpPr>
              <a:spLocks/>
            </p:cNvSpPr>
            <p:nvPr/>
          </p:nvSpPr>
          <p:spPr bwMode="auto">
            <a:xfrm>
              <a:off x="6011" y="1126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7" name="Freeform 3101"/>
            <p:cNvSpPr>
              <a:spLocks/>
            </p:cNvSpPr>
            <p:nvPr/>
          </p:nvSpPr>
          <p:spPr bwMode="auto">
            <a:xfrm>
              <a:off x="6212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8" name="Freeform 3102"/>
            <p:cNvSpPr>
              <a:spLocks/>
            </p:cNvSpPr>
            <p:nvPr/>
          </p:nvSpPr>
          <p:spPr bwMode="auto">
            <a:xfrm>
              <a:off x="6618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19" name="Freeform 3103"/>
            <p:cNvSpPr>
              <a:spLocks/>
            </p:cNvSpPr>
            <p:nvPr/>
          </p:nvSpPr>
          <p:spPr bwMode="auto">
            <a:xfrm>
              <a:off x="6821" y="1126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0" name="Freeform 3104"/>
            <p:cNvSpPr>
              <a:spLocks/>
            </p:cNvSpPr>
            <p:nvPr/>
          </p:nvSpPr>
          <p:spPr bwMode="auto">
            <a:xfrm>
              <a:off x="7023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1" name="Freeform 3105"/>
            <p:cNvSpPr>
              <a:spLocks/>
            </p:cNvSpPr>
            <p:nvPr/>
          </p:nvSpPr>
          <p:spPr bwMode="auto">
            <a:xfrm>
              <a:off x="7226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2" name="Freeform 3106"/>
            <p:cNvSpPr>
              <a:spLocks/>
            </p:cNvSpPr>
            <p:nvPr/>
          </p:nvSpPr>
          <p:spPr bwMode="auto">
            <a:xfrm>
              <a:off x="7632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3" name="Freeform 3107"/>
            <p:cNvSpPr>
              <a:spLocks/>
            </p:cNvSpPr>
            <p:nvPr/>
          </p:nvSpPr>
          <p:spPr bwMode="auto">
            <a:xfrm>
              <a:off x="7835" y="1126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4" name="Freeform 3108"/>
            <p:cNvSpPr>
              <a:spLocks/>
            </p:cNvSpPr>
            <p:nvPr/>
          </p:nvSpPr>
          <p:spPr bwMode="auto">
            <a:xfrm>
              <a:off x="8037" y="1126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5" name="Freeform 3109"/>
            <p:cNvSpPr>
              <a:spLocks/>
            </p:cNvSpPr>
            <p:nvPr/>
          </p:nvSpPr>
          <p:spPr bwMode="auto">
            <a:xfrm>
              <a:off x="8442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6" name="Freeform 3110"/>
            <p:cNvSpPr>
              <a:spLocks/>
            </p:cNvSpPr>
            <p:nvPr/>
          </p:nvSpPr>
          <p:spPr bwMode="auto">
            <a:xfrm>
              <a:off x="8645" y="1126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7" name="Freeform 3111"/>
            <p:cNvSpPr>
              <a:spLocks/>
            </p:cNvSpPr>
            <p:nvPr/>
          </p:nvSpPr>
          <p:spPr bwMode="auto">
            <a:xfrm>
              <a:off x="8847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8" name="Freeform 3112"/>
            <p:cNvSpPr>
              <a:spLocks/>
            </p:cNvSpPr>
            <p:nvPr/>
          </p:nvSpPr>
          <p:spPr bwMode="auto">
            <a:xfrm>
              <a:off x="9050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29" name="Freeform 3113"/>
            <p:cNvSpPr>
              <a:spLocks/>
            </p:cNvSpPr>
            <p:nvPr/>
          </p:nvSpPr>
          <p:spPr bwMode="auto">
            <a:xfrm>
              <a:off x="9456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0" name="Freeform 3114"/>
            <p:cNvSpPr>
              <a:spLocks/>
            </p:cNvSpPr>
            <p:nvPr/>
          </p:nvSpPr>
          <p:spPr bwMode="auto">
            <a:xfrm>
              <a:off x="9659" y="11269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0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0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0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1" name="Freeform 3115"/>
            <p:cNvSpPr>
              <a:spLocks/>
            </p:cNvSpPr>
            <p:nvPr/>
          </p:nvSpPr>
          <p:spPr bwMode="auto">
            <a:xfrm>
              <a:off x="9862" y="11269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2" name="Freeform 3116"/>
            <p:cNvSpPr>
              <a:spLocks/>
            </p:cNvSpPr>
            <p:nvPr/>
          </p:nvSpPr>
          <p:spPr bwMode="auto">
            <a:xfrm>
              <a:off x="10063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3" name="Freeform 3117"/>
            <p:cNvSpPr>
              <a:spLocks/>
            </p:cNvSpPr>
            <p:nvPr/>
          </p:nvSpPr>
          <p:spPr bwMode="auto">
            <a:xfrm>
              <a:off x="3680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4" name="Freeform 3118"/>
            <p:cNvSpPr>
              <a:spLocks/>
            </p:cNvSpPr>
            <p:nvPr/>
          </p:nvSpPr>
          <p:spPr bwMode="auto">
            <a:xfrm>
              <a:off x="3882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5" name="Freeform 3119"/>
            <p:cNvSpPr>
              <a:spLocks/>
            </p:cNvSpPr>
            <p:nvPr/>
          </p:nvSpPr>
          <p:spPr bwMode="auto">
            <a:xfrm>
              <a:off x="4085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6" name="Freeform 3120"/>
            <p:cNvSpPr>
              <a:spLocks/>
            </p:cNvSpPr>
            <p:nvPr/>
          </p:nvSpPr>
          <p:spPr bwMode="auto">
            <a:xfrm>
              <a:off x="4287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7" name="Freeform 3121"/>
            <p:cNvSpPr>
              <a:spLocks/>
            </p:cNvSpPr>
            <p:nvPr/>
          </p:nvSpPr>
          <p:spPr bwMode="auto">
            <a:xfrm>
              <a:off x="4490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8" name="Freeform 3122"/>
            <p:cNvSpPr>
              <a:spLocks/>
            </p:cNvSpPr>
            <p:nvPr/>
          </p:nvSpPr>
          <p:spPr bwMode="auto">
            <a:xfrm>
              <a:off x="4692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39" name="Freeform 3123"/>
            <p:cNvSpPr>
              <a:spLocks/>
            </p:cNvSpPr>
            <p:nvPr/>
          </p:nvSpPr>
          <p:spPr bwMode="auto">
            <a:xfrm>
              <a:off x="4895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0" name="Freeform 3124"/>
            <p:cNvSpPr>
              <a:spLocks/>
            </p:cNvSpPr>
            <p:nvPr/>
          </p:nvSpPr>
          <p:spPr bwMode="auto">
            <a:xfrm>
              <a:off x="5301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1" name="Freeform 3125"/>
            <p:cNvSpPr>
              <a:spLocks/>
            </p:cNvSpPr>
            <p:nvPr/>
          </p:nvSpPr>
          <p:spPr bwMode="auto">
            <a:xfrm>
              <a:off x="5504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2" name="Freeform 3126"/>
            <p:cNvSpPr>
              <a:spLocks/>
            </p:cNvSpPr>
            <p:nvPr/>
          </p:nvSpPr>
          <p:spPr bwMode="auto">
            <a:xfrm>
              <a:off x="5706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3" name="Freeform 3127"/>
            <p:cNvSpPr>
              <a:spLocks/>
            </p:cNvSpPr>
            <p:nvPr/>
          </p:nvSpPr>
          <p:spPr bwMode="auto">
            <a:xfrm>
              <a:off x="6112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0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0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0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4" name="Freeform 3128"/>
            <p:cNvSpPr>
              <a:spLocks/>
            </p:cNvSpPr>
            <p:nvPr/>
          </p:nvSpPr>
          <p:spPr bwMode="auto">
            <a:xfrm>
              <a:off x="6314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5" name="Freeform 3129"/>
            <p:cNvSpPr>
              <a:spLocks/>
            </p:cNvSpPr>
            <p:nvPr/>
          </p:nvSpPr>
          <p:spPr bwMode="auto">
            <a:xfrm>
              <a:off x="6516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6" name="Freeform 3130"/>
            <p:cNvSpPr>
              <a:spLocks/>
            </p:cNvSpPr>
            <p:nvPr/>
          </p:nvSpPr>
          <p:spPr bwMode="auto">
            <a:xfrm>
              <a:off x="6719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7" name="Freeform 3131"/>
            <p:cNvSpPr>
              <a:spLocks/>
            </p:cNvSpPr>
            <p:nvPr/>
          </p:nvSpPr>
          <p:spPr bwMode="auto">
            <a:xfrm>
              <a:off x="6922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8" name="Freeform 3132"/>
            <p:cNvSpPr>
              <a:spLocks/>
            </p:cNvSpPr>
            <p:nvPr/>
          </p:nvSpPr>
          <p:spPr bwMode="auto">
            <a:xfrm>
              <a:off x="7125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49" name="Freeform 3133"/>
            <p:cNvSpPr>
              <a:spLocks/>
            </p:cNvSpPr>
            <p:nvPr/>
          </p:nvSpPr>
          <p:spPr bwMode="auto">
            <a:xfrm>
              <a:off x="7328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0" name="Freeform 3134"/>
            <p:cNvSpPr>
              <a:spLocks/>
            </p:cNvSpPr>
            <p:nvPr/>
          </p:nvSpPr>
          <p:spPr bwMode="auto">
            <a:xfrm>
              <a:off x="7530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1" name="Freeform 3135"/>
            <p:cNvSpPr>
              <a:spLocks/>
            </p:cNvSpPr>
            <p:nvPr/>
          </p:nvSpPr>
          <p:spPr bwMode="auto">
            <a:xfrm>
              <a:off x="7733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2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2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2" name="Freeform 3136"/>
            <p:cNvSpPr>
              <a:spLocks/>
            </p:cNvSpPr>
            <p:nvPr/>
          </p:nvSpPr>
          <p:spPr bwMode="auto">
            <a:xfrm>
              <a:off x="7936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3" name="Freeform 3137"/>
            <p:cNvSpPr>
              <a:spLocks/>
            </p:cNvSpPr>
            <p:nvPr/>
          </p:nvSpPr>
          <p:spPr bwMode="auto">
            <a:xfrm>
              <a:off x="8138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4" name="Freeform 3138"/>
            <p:cNvSpPr>
              <a:spLocks/>
            </p:cNvSpPr>
            <p:nvPr/>
          </p:nvSpPr>
          <p:spPr bwMode="auto">
            <a:xfrm>
              <a:off x="8340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5" name="Freeform 3139"/>
            <p:cNvSpPr>
              <a:spLocks/>
            </p:cNvSpPr>
            <p:nvPr/>
          </p:nvSpPr>
          <p:spPr bwMode="auto">
            <a:xfrm>
              <a:off x="8543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6" name="Freeform 3140"/>
            <p:cNvSpPr>
              <a:spLocks/>
            </p:cNvSpPr>
            <p:nvPr/>
          </p:nvSpPr>
          <p:spPr bwMode="auto">
            <a:xfrm>
              <a:off x="8949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7" name="Freeform 3141"/>
            <p:cNvSpPr>
              <a:spLocks/>
            </p:cNvSpPr>
            <p:nvPr/>
          </p:nvSpPr>
          <p:spPr bwMode="auto">
            <a:xfrm>
              <a:off x="9152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8" name="Freeform 3142"/>
            <p:cNvSpPr>
              <a:spLocks/>
            </p:cNvSpPr>
            <p:nvPr/>
          </p:nvSpPr>
          <p:spPr bwMode="auto">
            <a:xfrm>
              <a:off x="9355" y="11094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59" name="Freeform 3143"/>
            <p:cNvSpPr>
              <a:spLocks/>
            </p:cNvSpPr>
            <p:nvPr/>
          </p:nvSpPr>
          <p:spPr bwMode="auto">
            <a:xfrm>
              <a:off x="9557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0" name="Freeform 3144"/>
            <p:cNvSpPr>
              <a:spLocks/>
            </p:cNvSpPr>
            <p:nvPr/>
          </p:nvSpPr>
          <p:spPr bwMode="auto">
            <a:xfrm>
              <a:off x="9759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1" name="Freeform 3145"/>
            <p:cNvSpPr>
              <a:spLocks/>
            </p:cNvSpPr>
            <p:nvPr/>
          </p:nvSpPr>
          <p:spPr bwMode="auto">
            <a:xfrm>
              <a:off x="9962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2" name="Freeform 3146"/>
            <p:cNvSpPr>
              <a:spLocks/>
            </p:cNvSpPr>
            <p:nvPr/>
          </p:nvSpPr>
          <p:spPr bwMode="auto">
            <a:xfrm>
              <a:off x="3578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3" name="Freeform 3147"/>
            <p:cNvSpPr>
              <a:spLocks/>
            </p:cNvSpPr>
            <p:nvPr/>
          </p:nvSpPr>
          <p:spPr bwMode="auto">
            <a:xfrm>
              <a:off x="3781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4" name="Freeform 3148"/>
            <p:cNvSpPr>
              <a:spLocks/>
            </p:cNvSpPr>
            <p:nvPr/>
          </p:nvSpPr>
          <p:spPr bwMode="auto">
            <a:xfrm>
              <a:off x="3984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5" name="Freeform 3149"/>
            <p:cNvSpPr>
              <a:spLocks/>
            </p:cNvSpPr>
            <p:nvPr/>
          </p:nvSpPr>
          <p:spPr bwMode="auto">
            <a:xfrm>
              <a:off x="4187" y="10919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6" name="Freeform 3150"/>
            <p:cNvSpPr>
              <a:spLocks/>
            </p:cNvSpPr>
            <p:nvPr/>
          </p:nvSpPr>
          <p:spPr bwMode="auto">
            <a:xfrm>
              <a:off x="4388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7" name="Freeform 3151"/>
            <p:cNvSpPr>
              <a:spLocks/>
            </p:cNvSpPr>
            <p:nvPr/>
          </p:nvSpPr>
          <p:spPr bwMode="auto">
            <a:xfrm>
              <a:off x="4591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8" name="Freeform 3152"/>
            <p:cNvSpPr>
              <a:spLocks/>
            </p:cNvSpPr>
            <p:nvPr/>
          </p:nvSpPr>
          <p:spPr bwMode="auto">
            <a:xfrm>
              <a:off x="4794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69" name="Freeform 3153"/>
            <p:cNvSpPr>
              <a:spLocks/>
            </p:cNvSpPr>
            <p:nvPr/>
          </p:nvSpPr>
          <p:spPr bwMode="auto">
            <a:xfrm>
              <a:off x="5402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0" name="Freeform 3154"/>
            <p:cNvSpPr>
              <a:spLocks/>
            </p:cNvSpPr>
            <p:nvPr/>
          </p:nvSpPr>
          <p:spPr bwMode="auto">
            <a:xfrm>
              <a:off x="5605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1" name="Freeform 3155"/>
            <p:cNvSpPr>
              <a:spLocks/>
            </p:cNvSpPr>
            <p:nvPr/>
          </p:nvSpPr>
          <p:spPr bwMode="auto">
            <a:xfrm>
              <a:off x="5808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2" name="Freeform 3156"/>
            <p:cNvSpPr>
              <a:spLocks/>
            </p:cNvSpPr>
            <p:nvPr/>
          </p:nvSpPr>
          <p:spPr bwMode="auto">
            <a:xfrm>
              <a:off x="6011" y="1091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3" name="Freeform 3157"/>
            <p:cNvSpPr>
              <a:spLocks/>
            </p:cNvSpPr>
            <p:nvPr/>
          </p:nvSpPr>
          <p:spPr bwMode="auto">
            <a:xfrm>
              <a:off x="6212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4" name="Freeform 3158"/>
            <p:cNvSpPr>
              <a:spLocks/>
            </p:cNvSpPr>
            <p:nvPr/>
          </p:nvSpPr>
          <p:spPr bwMode="auto">
            <a:xfrm>
              <a:off x="6415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5" name="Freeform 3159"/>
            <p:cNvSpPr>
              <a:spLocks/>
            </p:cNvSpPr>
            <p:nvPr/>
          </p:nvSpPr>
          <p:spPr bwMode="auto">
            <a:xfrm>
              <a:off x="6618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6" name="Freeform 3160"/>
            <p:cNvSpPr>
              <a:spLocks/>
            </p:cNvSpPr>
            <p:nvPr/>
          </p:nvSpPr>
          <p:spPr bwMode="auto">
            <a:xfrm>
              <a:off x="6821" y="1091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7" name="Freeform 3161"/>
            <p:cNvSpPr>
              <a:spLocks/>
            </p:cNvSpPr>
            <p:nvPr/>
          </p:nvSpPr>
          <p:spPr bwMode="auto">
            <a:xfrm>
              <a:off x="7023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8" name="Freeform 3162"/>
            <p:cNvSpPr>
              <a:spLocks/>
            </p:cNvSpPr>
            <p:nvPr/>
          </p:nvSpPr>
          <p:spPr bwMode="auto">
            <a:xfrm>
              <a:off x="7226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79" name="Freeform 3163"/>
            <p:cNvSpPr>
              <a:spLocks/>
            </p:cNvSpPr>
            <p:nvPr/>
          </p:nvSpPr>
          <p:spPr bwMode="auto">
            <a:xfrm>
              <a:off x="7429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0" name="Freeform 3164"/>
            <p:cNvSpPr>
              <a:spLocks/>
            </p:cNvSpPr>
            <p:nvPr/>
          </p:nvSpPr>
          <p:spPr bwMode="auto">
            <a:xfrm>
              <a:off x="7632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1" name="Freeform 3165"/>
            <p:cNvSpPr>
              <a:spLocks/>
            </p:cNvSpPr>
            <p:nvPr/>
          </p:nvSpPr>
          <p:spPr bwMode="auto">
            <a:xfrm>
              <a:off x="7835" y="1091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2" name="Freeform 3166"/>
            <p:cNvSpPr>
              <a:spLocks/>
            </p:cNvSpPr>
            <p:nvPr/>
          </p:nvSpPr>
          <p:spPr bwMode="auto">
            <a:xfrm>
              <a:off x="8037" y="1091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3" name="Freeform 3167"/>
            <p:cNvSpPr>
              <a:spLocks/>
            </p:cNvSpPr>
            <p:nvPr/>
          </p:nvSpPr>
          <p:spPr bwMode="auto">
            <a:xfrm>
              <a:off x="8239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4" name="Freeform 3168"/>
            <p:cNvSpPr>
              <a:spLocks/>
            </p:cNvSpPr>
            <p:nvPr/>
          </p:nvSpPr>
          <p:spPr bwMode="auto">
            <a:xfrm>
              <a:off x="8442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5" name="Freeform 3169"/>
            <p:cNvSpPr>
              <a:spLocks/>
            </p:cNvSpPr>
            <p:nvPr/>
          </p:nvSpPr>
          <p:spPr bwMode="auto">
            <a:xfrm>
              <a:off x="8645" y="10919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6" name="Freeform 3170"/>
            <p:cNvSpPr>
              <a:spLocks/>
            </p:cNvSpPr>
            <p:nvPr/>
          </p:nvSpPr>
          <p:spPr bwMode="auto">
            <a:xfrm>
              <a:off x="9253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7" name="Freeform 3171"/>
            <p:cNvSpPr>
              <a:spLocks/>
            </p:cNvSpPr>
            <p:nvPr/>
          </p:nvSpPr>
          <p:spPr bwMode="auto">
            <a:xfrm>
              <a:off x="9659" y="10919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0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0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0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8" name="Freeform 3172"/>
            <p:cNvSpPr>
              <a:spLocks/>
            </p:cNvSpPr>
            <p:nvPr/>
          </p:nvSpPr>
          <p:spPr bwMode="auto">
            <a:xfrm>
              <a:off x="9862" y="10919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89" name="Freeform 3173"/>
            <p:cNvSpPr>
              <a:spLocks/>
            </p:cNvSpPr>
            <p:nvPr/>
          </p:nvSpPr>
          <p:spPr bwMode="auto">
            <a:xfrm>
              <a:off x="10063" y="1091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0" name="Freeform 3174"/>
            <p:cNvSpPr>
              <a:spLocks/>
            </p:cNvSpPr>
            <p:nvPr/>
          </p:nvSpPr>
          <p:spPr bwMode="auto">
            <a:xfrm>
              <a:off x="3680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1" name="Freeform 3175"/>
            <p:cNvSpPr>
              <a:spLocks/>
            </p:cNvSpPr>
            <p:nvPr/>
          </p:nvSpPr>
          <p:spPr bwMode="auto">
            <a:xfrm>
              <a:off x="3882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2" name="Freeform 3176"/>
            <p:cNvSpPr>
              <a:spLocks/>
            </p:cNvSpPr>
            <p:nvPr/>
          </p:nvSpPr>
          <p:spPr bwMode="auto">
            <a:xfrm>
              <a:off x="4085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3" name="Freeform 3177"/>
            <p:cNvSpPr>
              <a:spLocks/>
            </p:cNvSpPr>
            <p:nvPr/>
          </p:nvSpPr>
          <p:spPr bwMode="auto">
            <a:xfrm>
              <a:off x="4287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4" name="Freeform 3178"/>
            <p:cNvSpPr>
              <a:spLocks/>
            </p:cNvSpPr>
            <p:nvPr/>
          </p:nvSpPr>
          <p:spPr bwMode="auto">
            <a:xfrm>
              <a:off x="4490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5" name="Freeform 3179"/>
            <p:cNvSpPr>
              <a:spLocks/>
            </p:cNvSpPr>
            <p:nvPr/>
          </p:nvSpPr>
          <p:spPr bwMode="auto">
            <a:xfrm>
              <a:off x="4692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6" name="Freeform 3180"/>
            <p:cNvSpPr>
              <a:spLocks/>
            </p:cNvSpPr>
            <p:nvPr/>
          </p:nvSpPr>
          <p:spPr bwMode="auto">
            <a:xfrm>
              <a:off x="5098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7" name="Freeform 3181"/>
            <p:cNvSpPr>
              <a:spLocks/>
            </p:cNvSpPr>
            <p:nvPr/>
          </p:nvSpPr>
          <p:spPr bwMode="auto">
            <a:xfrm>
              <a:off x="5301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8" name="Freeform 3182"/>
            <p:cNvSpPr>
              <a:spLocks/>
            </p:cNvSpPr>
            <p:nvPr/>
          </p:nvSpPr>
          <p:spPr bwMode="auto">
            <a:xfrm>
              <a:off x="5504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99" name="Freeform 3183"/>
            <p:cNvSpPr>
              <a:spLocks/>
            </p:cNvSpPr>
            <p:nvPr/>
          </p:nvSpPr>
          <p:spPr bwMode="auto">
            <a:xfrm>
              <a:off x="5706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0" name="Freeform 3184"/>
            <p:cNvSpPr>
              <a:spLocks/>
            </p:cNvSpPr>
            <p:nvPr/>
          </p:nvSpPr>
          <p:spPr bwMode="auto">
            <a:xfrm>
              <a:off x="5909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1" name="Freeform 3185"/>
            <p:cNvSpPr>
              <a:spLocks/>
            </p:cNvSpPr>
            <p:nvPr/>
          </p:nvSpPr>
          <p:spPr bwMode="auto">
            <a:xfrm>
              <a:off x="6112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0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0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0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2" name="Freeform 3186"/>
            <p:cNvSpPr>
              <a:spLocks/>
            </p:cNvSpPr>
            <p:nvPr/>
          </p:nvSpPr>
          <p:spPr bwMode="auto">
            <a:xfrm>
              <a:off x="6314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3" name="Freeform 3187"/>
            <p:cNvSpPr>
              <a:spLocks/>
            </p:cNvSpPr>
            <p:nvPr/>
          </p:nvSpPr>
          <p:spPr bwMode="auto">
            <a:xfrm>
              <a:off x="6719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4" name="Freeform 3188"/>
            <p:cNvSpPr>
              <a:spLocks/>
            </p:cNvSpPr>
            <p:nvPr/>
          </p:nvSpPr>
          <p:spPr bwMode="auto">
            <a:xfrm>
              <a:off x="6922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5" name="Freeform 3189"/>
            <p:cNvSpPr>
              <a:spLocks/>
            </p:cNvSpPr>
            <p:nvPr/>
          </p:nvSpPr>
          <p:spPr bwMode="auto">
            <a:xfrm>
              <a:off x="7125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6" name="Freeform 3190"/>
            <p:cNvSpPr>
              <a:spLocks/>
            </p:cNvSpPr>
            <p:nvPr/>
          </p:nvSpPr>
          <p:spPr bwMode="auto">
            <a:xfrm>
              <a:off x="7530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7" name="Freeform 3191"/>
            <p:cNvSpPr>
              <a:spLocks/>
            </p:cNvSpPr>
            <p:nvPr/>
          </p:nvSpPr>
          <p:spPr bwMode="auto">
            <a:xfrm>
              <a:off x="7733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2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2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8" name="Freeform 3192"/>
            <p:cNvSpPr>
              <a:spLocks/>
            </p:cNvSpPr>
            <p:nvPr/>
          </p:nvSpPr>
          <p:spPr bwMode="auto">
            <a:xfrm>
              <a:off x="7936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09" name="Freeform 3193"/>
            <p:cNvSpPr>
              <a:spLocks/>
            </p:cNvSpPr>
            <p:nvPr/>
          </p:nvSpPr>
          <p:spPr bwMode="auto">
            <a:xfrm>
              <a:off x="8340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0" name="Freeform 3194"/>
            <p:cNvSpPr>
              <a:spLocks/>
            </p:cNvSpPr>
            <p:nvPr/>
          </p:nvSpPr>
          <p:spPr bwMode="auto">
            <a:xfrm>
              <a:off x="8543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1" name="Freeform 3195"/>
            <p:cNvSpPr>
              <a:spLocks/>
            </p:cNvSpPr>
            <p:nvPr/>
          </p:nvSpPr>
          <p:spPr bwMode="auto">
            <a:xfrm>
              <a:off x="8746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2" name="Freeform 3196"/>
            <p:cNvSpPr>
              <a:spLocks/>
            </p:cNvSpPr>
            <p:nvPr/>
          </p:nvSpPr>
          <p:spPr bwMode="auto">
            <a:xfrm>
              <a:off x="8949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3" name="Freeform 3197"/>
            <p:cNvSpPr>
              <a:spLocks/>
            </p:cNvSpPr>
            <p:nvPr/>
          </p:nvSpPr>
          <p:spPr bwMode="auto">
            <a:xfrm>
              <a:off x="9152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4" name="Freeform 3198"/>
            <p:cNvSpPr>
              <a:spLocks/>
            </p:cNvSpPr>
            <p:nvPr/>
          </p:nvSpPr>
          <p:spPr bwMode="auto">
            <a:xfrm>
              <a:off x="9355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5" name="Freeform 3199"/>
            <p:cNvSpPr>
              <a:spLocks/>
            </p:cNvSpPr>
            <p:nvPr/>
          </p:nvSpPr>
          <p:spPr bwMode="auto">
            <a:xfrm>
              <a:off x="9557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6" name="Freeform 3200"/>
            <p:cNvSpPr>
              <a:spLocks/>
            </p:cNvSpPr>
            <p:nvPr/>
          </p:nvSpPr>
          <p:spPr bwMode="auto">
            <a:xfrm>
              <a:off x="9759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7" name="Freeform 3201"/>
            <p:cNvSpPr>
              <a:spLocks/>
            </p:cNvSpPr>
            <p:nvPr/>
          </p:nvSpPr>
          <p:spPr bwMode="auto">
            <a:xfrm>
              <a:off x="9962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8" name="Freeform 3202"/>
            <p:cNvSpPr>
              <a:spLocks/>
            </p:cNvSpPr>
            <p:nvPr/>
          </p:nvSpPr>
          <p:spPr bwMode="auto">
            <a:xfrm>
              <a:off x="3578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19" name="Freeform 3203"/>
            <p:cNvSpPr>
              <a:spLocks/>
            </p:cNvSpPr>
            <p:nvPr/>
          </p:nvSpPr>
          <p:spPr bwMode="auto">
            <a:xfrm>
              <a:off x="3781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0" name="Freeform 3204"/>
            <p:cNvSpPr>
              <a:spLocks/>
            </p:cNvSpPr>
            <p:nvPr/>
          </p:nvSpPr>
          <p:spPr bwMode="auto">
            <a:xfrm>
              <a:off x="3984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1" name="Freeform 3205"/>
            <p:cNvSpPr>
              <a:spLocks/>
            </p:cNvSpPr>
            <p:nvPr/>
          </p:nvSpPr>
          <p:spPr bwMode="auto">
            <a:xfrm>
              <a:off x="4187" y="10568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2" name="Freeform 3206"/>
            <p:cNvSpPr>
              <a:spLocks/>
            </p:cNvSpPr>
            <p:nvPr/>
          </p:nvSpPr>
          <p:spPr bwMode="auto">
            <a:xfrm>
              <a:off x="4388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3" name="Freeform 3207"/>
            <p:cNvSpPr>
              <a:spLocks/>
            </p:cNvSpPr>
            <p:nvPr/>
          </p:nvSpPr>
          <p:spPr bwMode="auto">
            <a:xfrm>
              <a:off x="4591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4" name="Freeform 3208"/>
            <p:cNvSpPr>
              <a:spLocks/>
            </p:cNvSpPr>
            <p:nvPr/>
          </p:nvSpPr>
          <p:spPr bwMode="auto">
            <a:xfrm>
              <a:off x="4794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5" name="Freeform 3209"/>
            <p:cNvSpPr>
              <a:spLocks/>
            </p:cNvSpPr>
            <p:nvPr/>
          </p:nvSpPr>
          <p:spPr bwMode="auto">
            <a:xfrm>
              <a:off x="4997" y="1056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6" name="Freeform 3210"/>
            <p:cNvSpPr>
              <a:spLocks/>
            </p:cNvSpPr>
            <p:nvPr/>
          </p:nvSpPr>
          <p:spPr bwMode="auto">
            <a:xfrm>
              <a:off x="5402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7" name="Freeform 3211"/>
            <p:cNvSpPr>
              <a:spLocks/>
            </p:cNvSpPr>
            <p:nvPr/>
          </p:nvSpPr>
          <p:spPr bwMode="auto">
            <a:xfrm>
              <a:off x="5605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8" name="Freeform 3212"/>
            <p:cNvSpPr>
              <a:spLocks/>
            </p:cNvSpPr>
            <p:nvPr/>
          </p:nvSpPr>
          <p:spPr bwMode="auto">
            <a:xfrm>
              <a:off x="5808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29" name="Freeform 3213"/>
            <p:cNvSpPr>
              <a:spLocks/>
            </p:cNvSpPr>
            <p:nvPr/>
          </p:nvSpPr>
          <p:spPr bwMode="auto">
            <a:xfrm>
              <a:off x="6011" y="1056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0" name="Freeform 3214"/>
            <p:cNvSpPr>
              <a:spLocks/>
            </p:cNvSpPr>
            <p:nvPr/>
          </p:nvSpPr>
          <p:spPr bwMode="auto">
            <a:xfrm>
              <a:off x="6212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1" name="Freeform 3215"/>
            <p:cNvSpPr>
              <a:spLocks/>
            </p:cNvSpPr>
            <p:nvPr/>
          </p:nvSpPr>
          <p:spPr bwMode="auto">
            <a:xfrm>
              <a:off x="6415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2" name="Freeform 3216"/>
            <p:cNvSpPr>
              <a:spLocks/>
            </p:cNvSpPr>
            <p:nvPr/>
          </p:nvSpPr>
          <p:spPr bwMode="auto">
            <a:xfrm>
              <a:off x="6618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3" name="Freeform 3217"/>
            <p:cNvSpPr>
              <a:spLocks/>
            </p:cNvSpPr>
            <p:nvPr/>
          </p:nvSpPr>
          <p:spPr bwMode="auto">
            <a:xfrm>
              <a:off x="7023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4" name="Freeform 3218"/>
            <p:cNvSpPr>
              <a:spLocks/>
            </p:cNvSpPr>
            <p:nvPr/>
          </p:nvSpPr>
          <p:spPr bwMode="auto">
            <a:xfrm>
              <a:off x="7226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5" name="Freeform 3219"/>
            <p:cNvSpPr>
              <a:spLocks/>
            </p:cNvSpPr>
            <p:nvPr/>
          </p:nvSpPr>
          <p:spPr bwMode="auto">
            <a:xfrm>
              <a:off x="7429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6" name="Freeform 3220"/>
            <p:cNvSpPr>
              <a:spLocks/>
            </p:cNvSpPr>
            <p:nvPr/>
          </p:nvSpPr>
          <p:spPr bwMode="auto">
            <a:xfrm>
              <a:off x="7632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7" name="Freeform 3221"/>
            <p:cNvSpPr>
              <a:spLocks/>
            </p:cNvSpPr>
            <p:nvPr/>
          </p:nvSpPr>
          <p:spPr bwMode="auto">
            <a:xfrm>
              <a:off x="7835" y="1056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8" name="Freeform 3222"/>
            <p:cNvSpPr>
              <a:spLocks/>
            </p:cNvSpPr>
            <p:nvPr/>
          </p:nvSpPr>
          <p:spPr bwMode="auto">
            <a:xfrm>
              <a:off x="8037" y="1056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39" name="Freeform 3223"/>
            <p:cNvSpPr>
              <a:spLocks/>
            </p:cNvSpPr>
            <p:nvPr/>
          </p:nvSpPr>
          <p:spPr bwMode="auto">
            <a:xfrm>
              <a:off x="8239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0" name="Freeform 3224"/>
            <p:cNvSpPr>
              <a:spLocks/>
            </p:cNvSpPr>
            <p:nvPr/>
          </p:nvSpPr>
          <p:spPr bwMode="auto">
            <a:xfrm>
              <a:off x="8442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1" name="Freeform 3225"/>
            <p:cNvSpPr>
              <a:spLocks/>
            </p:cNvSpPr>
            <p:nvPr/>
          </p:nvSpPr>
          <p:spPr bwMode="auto">
            <a:xfrm>
              <a:off x="8645" y="1056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2" name="Freeform 3226"/>
            <p:cNvSpPr>
              <a:spLocks/>
            </p:cNvSpPr>
            <p:nvPr/>
          </p:nvSpPr>
          <p:spPr bwMode="auto">
            <a:xfrm>
              <a:off x="8847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3" name="Freeform 3227"/>
            <p:cNvSpPr>
              <a:spLocks/>
            </p:cNvSpPr>
            <p:nvPr/>
          </p:nvSpPr>
          <p:spPr bwMode="auto">
            <a:xfrm>
              <a:off x="9050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4" name="Freeform 3228"/>
            <p:cNvSpPr>
              <a:spLocks/>
            </p:cNvSpPr>
            <p:nvPr/>
          </p:nvSpPr>
          <p:spPr bwMode="auto">
            <a:xfrm>
              <a:off x="9253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5" name="Freeform 3229"/>
            <p:cNvSpPr>
              <a:spLocks/>
            </p:cNvSpPr>
            <p:nvPr/>
          </p:nvSpPr>
          <p:spPr bwMode="auto">
            <a:xfrm>
              <a:off x="9456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6" name="Freeform 3230"/>
            <p:cNvSpPr>
              <a:spLocks/>
            </p:cNvSpPr>
            <p:nvPr/>
          </p:nvSpPr>
          <p:spPr bwMode="auto">
            <a:xfrm>
              <a:off x="9659" y="10568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0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0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0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7" name="Freeform 3231"/>
            <p:cNvSpPr>
              <a:spLocks/>
            </p:cNvSpPr>
            <p:nvPr/>
          </p:nvSpPr>
          <p:spPr bwMode="auto">
            <a:xfrm>
              <a:off x="9862" y="10568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8" name="Freeform 3232"/>
            <p:cNvSpPr>
              <a:spLocks/>
            </p:cNvSpPr>
            <p:nvPr/>
          </p:nvSpPr>
          <p:spPr bwMode="auto">
            <a:xfrm>
              <a:off x="10063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49" name="Freeform 3233"/>
            <p:cNvSpPr>
              <a:spLocks/>
            </p:cNvSpPr>
            <p:nvPr/>
          </p:nvSpPr>
          <p:spPr bwMode="auto">
            <a:xfrm>
              <a:off x="3680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0" name="Freeform 3234"/>
            <p:cNvSpPr>
              <a:spLocks/>
            </p:cNvSpPr>
            <p:nvPr/>
          </p:nvSpPr>
          <p:spPr bwMode="auto">
            <a:xfrm>
              <a:off x="3882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1" name="Freeform 3235"/>
            <p:cNvSpPr>
              <a:spLocks/>
            </p:cNvSpPr>
            <p:nvPr/>
          </p:nvSpPr>
          <p:spPr bwMode="auto">
            <a:xfrm>
              <a:off x="4085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2" name="Freeform 3236"/>
            <p:cNvSpPr>
              <a:spLocks/>
            </p:cNvSpPr>
            <p:nvPr/>
          </p:nvSpPr>
          <p:spPr bwMode="auto">
            <a:xfrm>
              <a:off x="4287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3" name="Freeform 3237"/>
            <p:cNvSpPr>
              <a:spLocks/>
            </p:cNvSpPr>
            <p:nvPr/>
          </p:nvSpPr>
          <p:spPr bwMode="auto">
            <a:xfrm>
              <a:off x="4490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4" name="Freeform 3238"/>
            <p:cNvSpPr>
              <a:spLocks/>
            </p:cNvSpPr>
            <p:nvPr/>
          </p:nvSpPr>
          <p:spPr bwMode="auto">
            <a:xfrm>
              <a:off x="4692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5" name="Freeform 3239"/>
            <p:cNvSpPr>
              <a:spLocks/>
            </p:cNvSpPr>
            <p:nvPr/>
          </p:nvSpPr>
          <p:spPr bwMode="auto">
            <a:xfrm>
              <a:off x="4895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6" name="Freeform 3240"/>
            <p:cNvSpPr>
              <a:spLocks/>
            </p:cNvSpPr>
            <p:nvPr/>
          </p:nvSpPr>
          <p:spPr bwMode="auto">
            <a:xfrm>
              <a:off x="5301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7" name="Freeform 3241"/>
            <p:cNvSpPr>
              <a:spLocks/>
            </p:cNvSpPr>
            <p:nvPr/>
          </p:nvSpPr>
          <p:spPr bwMode="auto">
            <a:xfrm>
              <a:off x="5504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8" name="Freeform 3242"/>
            <p:cNvSpPr>
              <a:spLocks/>
            </p:cNvSpPr>
            <p:nvPr/>
          </p:nvSpPr>
          <p:spPr bwMode="auto">
            <a:xfrm>
              <a:off x="5706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59" name="Freeform 3243"/>
            <p:cNvSpPr>
              <a:spLocks/>
            </p:cNvSpPr>
            <p:nvPr/>
          </p:nvSpPr>
          <p:spPr bwMode="auto">
            <a:xfrm>
              <a:off x="6112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0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0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0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0" name="Freeform 3244"/>
            <p:cNvSpPr>
              <a:spLocks/>
            </p:cNvSpPr>
            <p:nvPr/>
          </p:nvSpPr>
          <p:spPr bwMode="auto">
            <a:xfrm>
              <a:off x="6314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1" name="Freeform 3245"/>
            <p:cNvSpPr>
              <a:spLocks/>
            </p:cNvSpPr>
            <p:nvPr/>
          </p:nvSpPr>
          <p:spPr bwMode="auto">
            <a:xfrm>
              <a:off x="6516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2" name="Freeform 3246"/>
            <p:cNvSpPr>
              <a:spLocks/>
            </p:cNvSpPr>
            <p:nvPr/>
          </p:nvSpPr>
          <p:spPr bwMode="auto">
            <a:xfrm>
              <a:off x="6719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3" name="Freeform 3247"/>
            <p:cNvSpPr>
              <a:spLocks/>
            </p:cNvSpPr>
            <p:nvPr/>
          </p:nvSpPr>
          <p:spPr bwMode="auto">
            <a:xfrm>
              <a:off x="6922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4" name="Freeform 3248"/>
            <p:cNvSpPr>
              <a:spLocks/>
            </p:cNvSpPr>
            <p:nvPr/>
          </p:nvSpPr>
          <p:spPr bwMode="auto">
            <a:xfrm>
              <a:off x="7125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5" name="Freeform 3249"/>
            <p:cNvSpPr>
              <a:spLocks/>
            </p:cNvSpPr>
            <p:nvPr/>
          </p:nvSpPr>
          <p:spPr bwMode="auto">
            <a:xfrm>
              <a:off x="7328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6" name="Freeform 3250"/>
            <p:cNvSpPr>
              <a:spLocks/>
            </p:cNvSpPr>
            <p:nvPr/>
          </p:nvSpPr>
          <p:spPr bwMode="auto">
            <a:xfrm>
              <a:off x="7733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2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2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7" name="Freeform 3251"/>
            <p:cNvSpPr>
              <a:spLocks/>
            </p:cNvSpPr>
            <p:nvPr/>
          </p:nvSpPr>
          <p:spPr bwMode="auto">
            <a:xfrm>
              <a:off x="7936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8" name="Freeform 3252"/>
            <p:cNvSpPr>
              <a:spLocks/>
            </p:cNvSpPr>
            <p:nvPr/>
          </p:nvSpPr>
          <p:spPr bwMode="auto">
            <a:xfrm>
              <a:off x="8138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69" name="Freeform 3253"/>
            <p:cNvSpPr>
              <a:spLocks/>
            </p:cNvSpPr>
            <p:nvPr/>
          </p:nvSpPr>
          <p:spPr bwMode="auto">
            <a:xfrm>
              <a:off x="8340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0" name="Freeform 3254"/>
            <p:cNvSpPr>
              <a:spLocks/>
            </p:cNvSpPr>
            <p:nvPr/>
          </p:nvSpPr>
          <p:spPr bwMode="auto">
            <a:xfrm>
              <a:off x="8543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1" name="Freeform 3255"/>
            <p:cNvSpPr>
              <a:spLocks/>
            </p:cNvSpPr>
            <p:nvPr/>
          </p:nvSpPr>
          <p:spPr bwMode="auto">
            <a:xfrm>
              <a:off x="8949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2" name="Freeform 3256"/>
            <p:cNvSpPr>
              <a:spLocks/>
            </p:cNvSpPr>
            <p:nvPr/>
          </p:nvSpPr>
          <p:spPr bwMode="auto">
            <a:xfrm>
              <a:off x="9152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3" name="Freeform 3257"/>
            <p:cNvSpPr>
              <a:spLocks/>
            </p:cNvSpPr>
            <p:nvPr/>
          </p:nvSpPr>
          <p:spPr bwMode="auto">
            <a:xfrm>
              <a:off x="9355" y="10393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4" name="Freeform 3258"/>
            <p:cNvSpPr>
              <a:spLocks/>
            </p:cNvSpPr>
            <p:nvPr/>
          </p:nvSpPr>
          <p:spPr bwMode="auto">
            <a:xfrm>
              <a:off x="9557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5" name="Freeform 3259"/>
            <p:cNvSpPr>
              <a:spLocks/>
            </p:cNvSpPr>
            <p:nvPr/>
          </p:nvSpPr>
          <p:spPr bwMode="auto">
            <a:xfrm>
              <a:off x="9759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6" name="Freeform 3260"/>
            <p:cNvSpPr>
              <a:spLocks/>
            </p:cNvSpPr>
            <p:nvPr/>
          </p:nvSpPr>
          <p:spPr bwMode="auto">
            <a:xfrm>
              <a:off x="9962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7" name="Freeform 3261"/>
            <p:cNvSpPr>
              <a:spLocks/>
            </p:cNvSpPr>
            <p:nvPr/>
          </p:nvSpPr>
          <p:spPr bwMode="auto">
            <a:xfrm>
              <a:off x="3578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8" name="Freeform 3262"/>
            <p:cNvSpPr>
              <a:spLocks/>
            </p:cNvSpPr>
            <p:nvPr/>
          </p:nvSpPr>
          <p:spPr bwMode="auto">
            <a:xfrm>
              <a:off x="3781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79" name="Freeform 3263"/>
            <p:cNvSpPr>
              <a:spLocks/>
            </p:cNvSpPr>
            <p:nvPr/>
          </p:nvSpPr>
          <p:spPr bwMode="auto">
            <a:xfrm>
              <a:off x="3984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0" name="Freeform 3264"/>
            <p:cNvSpPr>
              <a:spLocks/>
            </p:cNvSpPr>
            <p:nvPr/>
          </p:nvSpPr>
          <p:spPr bwMode="auto">
            <a:xfrm>
              <a:off x="4187" y="10218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1" name="Freeform 3265"/>
            <p:cNvSpPr>
              <a:spLocks/>
            </p:cNvSpPr>
            <p:nvPr/>
          </p:nvSpPr>
          <p:spPr bwMode="auto">
            <a:xfrm>
              <a:off x="4388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2" name="Freeform 3266"/>
            <p:cNvSpPr>
              <a:spLocks/>
            </p:cNvSpPr>
            <p:nvPr/>
          </p:nvSpPr>
          <p:spPr bwMode="auto">
            <a:xfrm>
              <a:off x="4591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3" name="Freeform 3267"/>
            <p:cNvSpPr>
              <a:spLocks/>
            </p:cNvSpPr>
            <p:nvPr/>
          </p:nvSpPr>
          <p:spPr bwMode="auto">
            <a:xfrm>
              <a:off x="4794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4" name="Freeform 3268"/>
            <p:cNvSpPr>
              <a:spLocks/>
            </p:cNvSpPr>
            <p:nvPr/>
          </p:nvSpPr>
          <p:spPr bwMode="auto">
            <a:xfrm>
              <a:off x="4997" y="1021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5" name="Freeform 3269"/>
            <p:cNvSpPr>
              <a:spLocks/>
            </p:cNvSpPr>
            <p:nvPr/>
          </p:nvSpPr>
          <p:spPr bwMode="auto">
            <a:xfrm>
              <a:off x="5199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6" name="Freeform 3270"/>
            <p:cNvSpPr>
              <a:spLocks/>
            </p:cNvSpPr>
            <p:nvPr/>
          </p:nvSpPr>
          <p:spPr bwMode="auto">
            <a:xfrm>
              <a:off x="5402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7" name="Freeform 3271"/>
            <p:cNvSpPr>
              <a:spLocks/>
            </p:cNvSpPr>
            <p:nvPr/>
          </p:nvSpPr>
          <p:spPr bwMode="auto">
            <a:xfrm>
              <a:off x="5605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8" name="Freeform 3272"/>
            <p:cNvSpPr>
              <a:spLocks/>
            </p:cNvSpPr>
            <p:nvPr/>
          </p:nvSpPr>
          <p:spPr bwMode="auto">
            <a:xfrm>
              <a:off x="5808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89" name="Freeform 3273"/>
            <p:cNvSpPr>
              <a:spLocks/>
            </p:cNvSpPr>
            <p:nvPr/>
          </p:nvSpPr>
          <p:spPr bwMode="auto">
            <a:xfrm>
              <a:off x="6011" y="1021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0" name="Freeform 3274"/>
            <p:cNvSpPr>
              <a:spLocks/>
            </p:cNvSpPr>
            <p:nvPr/>
          </p:nvSpPr>
          <p:spPr bwMode="auto">
            <a:xfrm>
              <a:off x="6212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1" name="Freeform 3275"/>
            <p:cNvSpPr>
              <a:spLocks/>
            </p:cNvSpPr>
            <p:nvPr/>
          </p:nvSpPr>
          <p:spPr bwMode="auto">
            <a:xfrm>
              <a:off x="6618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2" name="Freeform 3276"/>
            <p:cNvSpPr>
              <a:spLocks/>
            </p:cNvSpPr>
            <p:nvPr/>
          </p:nvSpPr>
          <p:spPr bwMode="auto">
            <a:xfrm>
              <a:off x="6821" y="1021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3" name="Freeform 3277"/>
            <p:cNvSpPr>
              <a:spLocks/>
            </p:cNvSpPr>
            <p:nvPr/>
          </p:nvSpPr>
          <p:spPr bwMode="auto">
            <a:xfrm>
              <a:off x="7023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4" name="Freeform 3278"/>
            <p:cNvSpPr>
              <a:spLocks/>
            </p:cNvSpPr>
            <p:nvPr/>
          </p:nvSpPr>
          <p:spPr bwMode="auto">
            <a:xfrm>
              <a:off x="7429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5" name="Freeform 3279"/>
            <p:cNvSpPr>
              <a:spLocks/>
            </p:cNvSpPr>
            <p:nvPr/>
          </p:nvSpPr>
          <p:spPr bwMode="auto">
            <a:xfrm>
              <a:off x="7835" y="1021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6" name="Freeform 3280"/>
            <p:cNvSpPr>
              <a:spLocks/>
            </p:cNvSpPr>
            <p:nvPr/>
          </p:nvSpPr>
          <p:spPr bwMode="auto">
            <a:xfrm>
              <a:off x="8037" y="1021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7" name="Freeform 3281"/>
            <p:cNvSpPr>
              <a:spLocks/>
            </p:cNvSpPr>
            <p:nvPr/>
          </p:nvSpPr>
          <p:spPr bwMode="auto">
            <a:xfrm>
              <a:off x="8442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8" name="Freeform 3282"/>
            <p:cNvSpPr>
              <a:spLocks/>
            </p:cNvSpPr>
            <p:nvPr/>
          </p:nvSpPr>
          <p:spPr bwMode="auto">
            <a:xfrm>
              <a:off x="8645" y="10218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99" name="Freeform 3283"/>
            <p:cNvSpPr>
              <a:spLocks/>
            </p:cNvSpPr>
            <p:nvPr/>
          </p:nvSpPr>
          <p:spPr bwMode="auto">
            <a:xfrm>
              <a:off x="8847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0" name="Freeform 3284"/>
            <p:cNvSpPr>
              <a:spLocks/>
            </p:cNvSpPr>
            <p:nvPr/>
          </p:nvSpPr>
          <p:spPr bwMode="auto">
            <a:xfrm>
              <a:off x="9050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1" name="Freeform 3285"/>
            <p:cNvSpPr>
              <a:spLocks/>
            </p:cNvSpPr>
            <p:nvPr/>
          </p:nvSpPr>
          <p:spPr bwMode="auto">
            <a:xfrm>
              <a:off x="9253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2" name="Freeform 3286"/>
            <p:cNvSpPr>
              <a:spLocks/>
            </p:cNvSpPr>
            <p:nvPr/>
          </p:nvSpPr>
          <p:spPr bwMode="auto">
            <a:xfrm>
              <a:off x="9456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3" name="Freeform 3287"/>
            <p:cNvSpPr>
              <a:spLocks/>
            </p:cNvSpPr>
            <p:nvPr/>
          </p:nvSpPr>
          <p:spPr bwMode="auto">
            <a:xfrm>
              <a:off x="9862" y="10218"/>
              <a:ext cx="201" cy="234"/>
            </a:xfrm>
            <a:custGeom>
              <a:avLst/>
              <a:gdLst>
                <a:gd name="T0" fmla="*/ 0 w 201"/>
                <a:gd name="T1" fmla="*/ 175 h 234"/>
                <a:gd name="T2" fmla="*/ 0 w 201"/>
                <a:gd name="T3" fmla="*/ 58 h 234"/>
                <a:gd name="T4" fmla="*/ 101 w 201"/>
                <a:gd name="T5" fmla="*/ 0 h 234"/>
                <a:gd name="T6" fmla="*/ 201 w 201"/>
                <a:gd name="T7" fmla="*/ 58 h 234"/>
                <a:gd name="T8" fmla="*/ 201 w 201"/>
                <a:gd name="T9" fmla="*/ 175 h 234"/>
                <a:gd name="T10" fmla="*/ 101 w 201"/>
                <a:gd name="T11" fmla="*/ 234 h 234"/>
                <a:gd name="T12" fmla="*/ 0 w 201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1" y="58"/>
                  </a:lnTo>
                  <a:lnTo>
                    <a:pt x="201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4" name="Freeform 3288"/>
            <p:cNvSpPr>
              <a:spLocks/>
            </p:cNvSpPr>
            <p:nvPr/>
          </p:nvSpPr>
          <p:spPr bwMode="auto">
            <a:xfrm>
              <a:off x="10063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5" name="Freeform 3289"/>
            <p:cNvSpPr>
              <a:spLocks/>
            </p:cNvSpPr>
            <p:nvPr/>
          </p:nvSpPr>
          <p:spPr bwMode="auto">
            <a:xfrm>
              <a:off x="3477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6" name="Freeform 3290"/>
            <p:cNvSpPr>
              <a:spLocks/>
            </p:cNvSpPr>
            <p:nvPr/>
          </p:nvSpPr>
          <p:spPr bwMode="auto">
            <a:xfrm>
              <a:off x="3680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7" name="Freeform 3291"/>
            <p:cNvSpPr>
              <a:spLocks/>
            </p:cNvSpPr>
            <p:nvPr/>
          </p:nvSpPr>
          <p:spPr bwMode="auto">
            <a:xfrm>
              <a:off x="3882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8" name="Freeform 3292"/>
            <p:cNvSpPr>
              <a:spLocks/>
            </p:cNvSpPr>
            <p:nvPr/>
          </p:nvSpPr>
          <p:spPr bwMode="auto">
            <a:xfrm>
              <a:off x="4085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09" name="Freeform 3293"/>
            <p:cNvSpPr>
              <a:spLocks/>
            </p:cNvSpPr>
            <p:nvPr/>
          </p:nvSpPr>
          <p:spPr bwMode="auto">
            <a:xfrm>
              <a:off x="4287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0" name="Freeform 3294"/>
            <p:cNvSpPr>
              <a:spLocks/>
            </p:cNvSpPr>
            <p:nvPr/>
          </p:nvSpPr>
          <p:spPr bwMode="auto">
            <a:xfrm>
              <a:off x="4490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1" name="Freeform 3295"/>
            <p:cNvSpPr>
              <a:spLocks/>
            </p:cNvSpPr>
            <p:nvPr/>
          </p:nvSpPr>
          <p:spPr bwMode="auto">
            <a:xfrm>
              <a:off x="4692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2" name="Freeform 3296"/>
            <p:cNvSpPr>
              <a:spLocks/>
            </p:cNvSpPr>
            <p:nvPr/>
          </p:nvSpPr>
          <p:spPr bwMode="auto">
            <a:xfrm>
              <a:off x="4895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3" name="Freeform 3297"/>
            <p:cNvSpPr>
              <a:spLocks/>
            </p:cNvSpPr>
            <p:nvPr/>
          </p:nvSpPr>
          <p:spPr bwMode="auto">
            <a:xfrm>
              <a:off x="5098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4" name="Freeform 3298"/>
            <p:cNvSpPr>
              <a:spLocks/>
            </p:cNvSpPr>
            <p:nvPr/>
          </p:nvSpPr>
          <p:spPr bwMode="auto">
            <a:xfrm>
              <a:off x="5301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5" name="Freeform 3299"/>
            <p:cNvSpPr>
              <a:spLocks/>
            </p:cNvSpPr>
            <p:nvPr/>
          </p:nvSpPr>
          <p:spPr bwMode="auto">
            <a:xfrm>
              <a:off x="5504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6" name="Freeform 3300"/>
            <p:cNvSpPr>
              <a:spLocks/>
            </p:cNvSpPr>
            <p:nvPr/>
          </p:nvSpPr>
          <p:spPr bwMode="auto">
            <a:xfrm>
              <a:off x="5706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7" name="Freeform 3301"/>
            <p:cNvSpPr>
              <a:spLocks/>
            </p:cNvSpPr>
            <p:nvPr/>
          </p:nvSpPr>
          <p:spPr bwMode="auto">
            <a:xfrm>
              <a:off x="5909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8" name="Freeform 3302"/>
            <p:cNvSpPr>
              <a:spLocks/>
            </p:cNvSpPr>
            <p:nvPr/>
          </p:nvSpPr>
          <p:spPr bwMode="auto">
            <a:xfrm>
              <a:off x="6112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0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0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0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19" name="Freeform 3303"/>
            <p:cNvSpPr>
              <a:spLocks/>
            </p:cNvSpPr>
            <p:nvPr/>
          </p:nvSpPr>
          <p:spPr bwMode="auto">
            <a:xfrm>
              <a:off x="6314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0" name="Freeform 3304"/>
            <p:cNvSpPr>
              <a:spLocks/>
            </p:cNvSpPr>
            <p:nvPr/>
          </p:nvSpPr>
          <p:spPr bwMode="auto">
            <a:xfrm>
              <a:off x="6516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1" name="Freeform 3305"/>
            <p:cNvSpPr>
              <a:spLocks/>
            </p:cNvSpPr>
            <p:nvPr/>
          </p:nvSpPr>
          <p:spPr bwMode="auto">
            <a:xfrm>
              <a:off x="6719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2" name="Freeform 3306"/>
            <p:cNvSpPr>
              <a:spLocks/>
            </p:cNvSpPr>
            <p:nvPr/>
          </p:nvSpPr>
          <p:spPr bwMode="auto">
            <a:xfrm>
              <a:off x="6922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3" name="Freeform 3307"/>
            <p:cNvSpPr>
              <a:spLocks/>
            </p:cNvSpPr>
            <p:nvPr/>
          </p:nvSpPr>
          <p:spPr bwMode="auto">
            <a:xfrm>
              <a:off x="7125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4" name="Freeform 3308"/>
            <p:cNvSpPr>
              <a:spLocks/>
            </p:cNvSpPr>
            <p:nvPr/>
          </p:nvSpPr>
          <p:spPr bwMode="auto">
            <a:xfrm>
              <a:off x="7328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5" name="Freeform 3309"/>
            <p:cNvSpPr>
              <a:spLocks/>
            </p:cNvSpPr>
            <p:nvPr/>
          </p:nvSpPr>
          <p:spPr bwMode="auto">
            <a:xfrm>
              <a:off x="7530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6" name="Freeform 3310"/>
            <p:cNvSpPr>
              <a:spLocks/>
            </p:cNvSpPr>
            <p:nvPr/>
          </p:nvSpPr>
          <p:spPr bwMode="auto">
            <a:xfrm>
              <a:off x="7936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7" name="Freeform 3311"/>
            <p:cNvSpPr>
              <a:spLocks/>
            </p:cNvSpPr>
            <p:nvPr/>
          </p:nvSpPr>
          <p:spPr bwMode="auto">
            <a:xfrm>
              <a:off x="8138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8" name="Freeform 3312"/>
            <p:cNvSpPr>
              <a:spLocks/>
            </p:cNvSpPr>
            <p:nvPr/>
          </p:nvSpPr>
          <p:spPr bwMode="auto">
            <a:xfrm>
              <a:off x="8340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29" name="Freeform 3313"/>
            <p:cNvSpPr>
              <a:spLocks/>
            </p:cNvSpPr>
            <p:nvPr/>
          </p:nvSpPr>
          <p:spPr bwMode="auto">
            <a:xfrm>
              <a:off x="8543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0" name="Freeform 3314"/>
            <p:cNvSpPr>
              <a:spLocks/>
            </p:cNvSpPr>
            <p:nvPr/>
          </p:nvSpPr>
          <p:spPr bwMode="auto">
            <a:xfrm>
              <a:off x="8746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1" name="Freeform 3315"/>
            <p:cNvSpPr>
              <a:spLocks/>
            </p:cNvSpPr>
            <p:nvPr/>
          </p:nvSpPr>
          <p:spPr bwMode="auto">
            <a:xfrm>
              <a:off x="8949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2" name="Freeform 3316"/>
            <p:cNvSpPr>
              <a:spLocks/>
            </p:cNvSpPr>
            <p:nvPr/>
          </p:nvSpPr>
          <p:spPr bwMode="auto">
            <a:xfrm>
              <a:off x="9152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3" name="Freeform 3317"/>
            <p:cNvSpPr>
              <a:spLocks/>
            </p:cNvSpPr>
            <p:nvPr/>
          </p:nvSpPr>
          <p:spPr bwMode="auto">
            <a:xfrm>
              <a:off x="9355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4" name="Freeform 3318"/>
            <p:cNvSpPr>
              <a:spLocks/>
            </p:cNvSpPr>
            <p:nvPr/>
          </p:nvSpPr>
          <p:spPr bwMode="auto">
            <a:xfrm>
              <a:off x="9962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1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1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5" name="Freeform 3319"/>
            <p:cNvSpPr>
              <a:spLocks/>
            </p:cNvSpPr>
            <p:nvPr/>
          </p:nvSpPr>
          <p:spPr bwMode="auto">
            <a:xfrm>
              <a:off x="10165" y="10044"/>
              <a:ext cx="202" cy="232"/>
            </a:xfrm>
            <a:custGeom>
              <a:avLst/>
              <a:gdLst>
                <a:gd name="T0" fmla="*/ 0 w 202"/>
                <a:gd name="T1" fmla="*/ 174 h 232"/>
                <a:gd name="T2" fmla="*/ 0 w 202"/>
                <a:gd name="T3" fmla="*/ 57 h 232"/>
                <a:gd name="T4" fmla="*/ 101 w 202"/>
                <a:gd name="T5" fmla="*/ 0 h 232"/>
                <a:gd name="T6" fmla="*/ 202 w 202"/>
                <a:gd name="T7" fmla="*/ 57 h 232"/>
                <a:gd name="T8" fmla="*/ 202 w 202"/>
                <a:gd name="T9" fmla="*/ 174 h 232"/>
                <a:gd name="T10" fmla="*/ 101 w 202"/>
                <a:gd name="T11" fmla="*/ 232 h 232"/>
                <a:gd name="T12" fmla="*/ 0 w 202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2"/>
                <a:gd name="T23" fmla="*/ 202 w 202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2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6" name="Freeform 3320"/>
            <p:cNvSpPr>
              <a:spLocks/>
            </p:cNvSpPr>
            <p:nvPr/>
          </p:nvSpPr>
          <p:spPr bwMode="auto">
            <a:xfrm>
              <a:off x="3578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7" name="Freeform 3321"/>
            <p:cNvSpPr>
              <a:spLocks/>
            </p:cNvSpPr>
            <p:nvPr/>
          </p:nvSpPr>
          <p:spPr bwMode="auto">
            <a:xfrm>
              <a:off x="3781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8" name="Freeform 3322"/>
            <p:cNvSpPr>
              <a:spLocks/>
            </p:cNvSpPr>
            <p:nvPr/>
          </p:nvSpPr>
          <p:spPr bwMode="auto">
            <a:xfrm>
              <a:off x="3984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39" name="Freeform 3323"/>
            <p:cNvSpPr>
              <a:spLocks/>
            </p:cNvSpPr>
            <p:nvPr/>
          </p:nvSpPr>
          <p:spPr bwMode="auto">
            <a:xfrm>
              <a:off x="4187" y="9868"/>
              <a:ext cx="201" cy="233"/>
            </a:xfrm>
            <a:custGeom>
              <a:avLst/>
              <a:gdLst>
                <a:gd name="T0" fmla="*/ 0 w 201"/>
                <a:gd name="T1" fmla="*/ 176 h 233"/>
                <a:gd name="T2" fmla="*/ 0 w 201"/>
                <a:gd name="T3" fmla="*/ 59 h 233"/>
                <a:gd name="T4" fmla="*/ 101 w 201"/>
                <a:gd name="T5" fmla="*/ 0 h 233"/>
                <a:gd name="T6" fmla="*/ 201 w 201"/>
                <a:gd name="T7" fmla="*/ 59 h 233"/>
                <a:gd name="T8" fmla="*/ 201 w 201"/>
                <a:gd name="T9" fmla="*/ 176 h 233"/>
                <a:gd name="T10" fmla="*/ 101 w 201"/>
                <a:gd name="T11" fmla="*/ 233 h 233"/>
                <a:gd name="T12" fmla="*/ 0 w 201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0" name="Freeform 3324"/>
            <p:cNvSpPr>
              <a:spLocks/>
            </p:cNvSpPr>
            <p:nvPr/>
          </p:nvSpPr>
          <p:spPr bwMode="auto">
            <a:xfrm>
              <a:off x="4388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1" name="Freeform 3325"/>
            <p:cNvSpPr>
              <a:spLocks/>
            </p:cNvSpPr>
            <p:nvPr/>
          </p:nvSpPr>
          <p:spPr bwMode="auto">
            <a:xfrm>
              <a:off x="4591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2" name="Freeform 3326"/>
            <p:cNvSpPr>
              <a:spLocks/>
            </p:cNvSpPr>
            <p:nvPr/>
          </p:nvSpPr>
          <p:spPr bwMode="auto">
            <a:xfrm>
              <a:off x="4794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3" name="Freeform 3327"/>
            <p:cNvSpPr>
              <a:spLocks/>
            </p:cNvSpPr>
            <p:nvPr/>
          </p:nvSpPr>
          <p:spPr bwMode="auto">
            <a:xfrm>
              <a:off x="4997" y="9868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4" name="Freeform 3328"/>
            <p:cNvSpPr>
              <a:spLocks/>
            </p:cNvSpPr>
            <p:nvPr/>
          </p:nvSpPr>
          <p:spPr bwMode="auto">
            <a:xfrm>
              <a:off x="5199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5" name="Freeform 3329"/>
            <p:cNvSpPr>
              <a:spLocks/>
            </p:cNvSpPr>
            <p:nvPr/>
          </p:nvSpPr>
          <p:spPr bwMode="auto">
            <a:xfrm>
              <a:off x="5402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6" name="Freeform 3330"/>
            <p:cNvSpPr>
              <a:spLocks/>
            </p:cNvSpPr>
            <p:nvPr/>
          </p:nvSpPr>
          <p:spPr bwMode="auto">
            <a:xfrm>
              <a:off x="5605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7" name="Freeform 3331"/>
            <p:cNvSpPr>
              <a:spLocks/>
            </p:cNvSpPr>
            <p:nvPr/>
          </p:nvSpPr>
          <p:spPr bwMode="auto">
            <a:xfrm>
              <a:off x="6212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8" name="Freeform 3332"/>
            <p:cNvSpPr>
              <a:spLocks/>
            </p:cNvSpPr>
            <p:nvPr/>
          </p:nvSpPr>
          <p:spPr bwMode="auto">
            <a:xfrm>
              <a:off x="6415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49" name="Freeform 3333"/>
            <p:cNvSpPr>
              <a:spLocks/>
            </p:cNvSpPr>
            <p:nvPr/>
          </p:nvSpPr>
          <p:spPr bwMode="auto">
            <a:xfrm>
              <a:off x="6618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0" name="Freeform 3334"/>
            <p:cNvSpPr>
              <a:spLocks/>
            </p:cNvSpPr>
            <p:nvPr/>
          </p:nvSpPr>
          <p:spPr bwMode="auto">
            <a:xfrm>
              <a:off x="7023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1" name="Freeform 3335"/>
            <p:cNvSpPr>
              <a:spLocks/>
            </p:cNvSpPr>
            <p:nvPr/>
          </p:nvSpPr>
          <p:spPr bwMode="auto">
            <a:xfrm>
              <a:off x="7226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2" name="Freeform 3336"/>
            <p:cNvSpPr>
              <a:spLocks/>
            </p:cNvSpPr>
            <p:nvPr/>
          </p:nvSpPr>
          <p:spPr bwMode="auto">
            <a:xfrm>
              <a:off x="7429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3" name="Freeform 3337"/>
            <p:cNvSpPr>
              <a:spLocks/>
            </p:cNvSpPr>
            <p:nvPr/>
          </p:nvSpPr>
          <p:spPr bwMode="auto">
            <a:xfrm>
              <a:off x="7632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4" name="Freeform 3338"/>
            <p:cNvSpPr>
              <a:spLocks/>
            </p:cNvSpPr>
            <p:nvPr/>
          </p:nvSpPr>
          <p:spPr bwMode="auto">
            <a:xfrm>
              <a:off x="7835" y="9868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5" name="Freeform 3339"/>
            <p:cNvSpPr>
              <a:spLocks/>
            </p:cNvSpPr>
            <p:nvPr/>
          </p:nvSpPr>
          <p:spPr bwMode="auto">
            <a:xfrm>
              <a:off x="8037" y="9868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6" name="Freeform 3340"/>
            <p:cNvSpPr>
              <a:spLocks/>
            </p:cNvSpPr>
            <p:nvPr/>
          </p:nvSpPr>
          <p:spPr bwMode="auto">
            <a:xfrm>
              <a:off x="8239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7" name="Freeform 3341"/>
            <p:cNvSpPr>
              <a:spLocks/>
            </p:cNvSpPr>
            <p:nvPr/>
          </p:nvSpPr>
          <p:spPr bwMode="auto">
            <a:xfrm>
              <a:off x="8442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8" name="Freeform 3342"/>
            <p:cNvSpPr>
              <a:spLocks/>
            </p:cNvSpPr>
            <p:nvPr/>
          </p:nvSpPr>
          <p:spPr bwMode="auto">
            <a:xfrm>
              <a:off x="8645" y="9868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59" name="Freeform 3343"/>
            <p:cNvSpPr>
              <a:spLocks/>
            </p:cNvSpPr>
            <p:nvPr/>
          </p:nvSpPr>
          <p:spPr bwMode="auto">
            <a:xfrm>
              <a:off x="8847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0" name="Freeform 3344"/>
            <p:cNvSpPr>
              <a:spLocks/>
            </p:cNvSpPr>
            <p:nvPr/>
          </p:nvSpPr>
          <p:spPr bwMode="auto">
            <a:xfrm>
              <a:off x="9050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1" name="Freeform 3345"/>
            <p:cNvSpPr>
              <a:spLocks/>
            </p:cNvSpPr>
            <p:nvPr/>
          </p:nvSpPr>
          <p:spPr bwMode="auto">
            <a:xfrm>
              <a:off x="9253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2" name="Freeform 3346"/>
            <p:cNvSpPr>
              <a:spLocks/>
            </p:cNvSpPr>
            <p:nvPr/>
          </p:nvSpPr>
          <p:spPr bwMode="auto">
            <a:xfrm>
              <a:off x="9456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3" name="Freeform 3347"/>
            <p:cNvSpPr>
              <a:spLocks/>
            </p:cNvSpPr>
            <p:nvPr/>
          </p:nvSpPr>
          <p:spPr bwMode="auto">
            <a:xfrm>
              <a:off x="9659" y="9868"/>
              <a:ext cx="201" cy="233"/>
            </a:xfrm>
            <a:custGeom>
              <a:avLst/>
              <a:gdLst>
                <a:gd name="T0" fmla="*/ 0 w 201"/>
                <a:gd name="T1" fmla="*/ 176 h 233"/>
                <a:gd name="T2" fmla="*/ 0 w 201"/>
                <a:gd name="T3" fmla="*/ 59 h 233"/>
                <a:gd name="T4" fmla="*/ 100 w 201"/>
                <a:gd name="T5" fmla="*/ 0 h 233"/>
                <a:gd name="T6" fmla="*/ 201 w 201"/>
                <a:gd name="T7" fmla="*/ 59 h 233"/>
                <a:gd name="T8" fmla="*/ 201 w 201"/>
                <a:gd name="T9" fmla="*/ 176 h 233"/>
                <a:gd name="T10" fmla="*/ 100 w 201"/>
                <a:gd name="T11" fmla="*/ 233 h 233"/>
                <a:gd name="T12" fmla="*/ 0 w 201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0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4" name="Freeform 3348"/>
            <p:cNvSpPr>
              <a:spLocks/>
            </p:cNvSpPr>
            <p:nvPr/>
          </p:nvSpPr>
          <p:spPr bwMode="auto">
            <a:xfrm>
              <a:off x="9862" y="9868"/>
              <a:ext cx="201" cy="233"/>
            </a:xfrm>
            <a:custGeom>
              <a:avLst/>
              <a:gdLst>
                <a:gd name="T0" fmla="*/ 0 w 201"/>
                <a:gd name="T1" fmla="*/ 176 h 233"/>
                <a:gd name="T2" fmla="*/ 0 w 201"/>
                <a:gd name="T3" fmla="*/ 59 h 233"/>
                <a:gd name="T4" fmla="*/ 101 w 201"/>
                <a:gd name="T5" fmla="*/ 0 h 233"/>
                <a:gd name="T6" fmla="*/ 201 w 201"/>
                <a:gd name="T7" fmla="*/ 59 h 233"/>
                <a:gd name="T8" fmla="*/ 201 w 201"/>
                <a:gd name="T9" fmla="*/ 176 h 233"/>
                <a:gd name="T10" fmla="*/ 101 w 201"/>
                <a:gd name="T11" fmla="*/ 233 h 233"/>
                <a:gd name="T12" fmla="*/ 0 w 201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5" name="Freeform 3349"/>
            <p:cNvSpPr>
              <a:spLocks/>
            </p:cNvSpPr>
            <p:nvPr/>
          </p:nvSpPr>
          <p:spPr bwMode="auto">
            <a:xfrm>
              <a:off x="10063" y="9868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6" name="Freeform 3350"/>
            <p:cNvSpPr>
              <a:spLocks/>
            </p:cNvSpPr>
            <p:nvPr/>
          </p:nvSpPr>
          <p:spPr bwMode="auto">
            <a:xfrm>
              <a:off x="3680" y="9692"/>
              <a:ext cx="202" cy="235"/>
            </a:xfrm>
            <a:custGeom>
              <a:avLst/>
              <a:gdLst>
                <a:gd name="T0" fmla="*/ 0 w 202"/>
                <a:gd name="T1" fmla="*/ 176 h 235"/>
                <a:gd name="T2" fmla="*/ 0 w 202"/>
                <a:gd name="T3" fmla="*/ 59 h 235"/>
                <a:gd name="T4" fmla="*/ 101 w 202"/>
                <a:gd name="T5" fmla="*/ 0 h 235"/>
                <a:gd name="T6" fmla="*/ 202 w 202"/>
                <a:gd name="T7" fmla="*/ 59 h 235"/>
                <a:gd name="T8" fmla="*/ 202 w 202"/>
                <a:gd name="T9" fmla="*/ 176 h 235"/>
                <a:gd name="T10" fmla="*/ 101 w 202"/>
                <a:gd name="T11" fmla="*/ 235 h 235"/>
                <a:gd name="T12" fmla="*/ 0 w 202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5"/>
                <a:gd name="T23" fmla="*/ 202 w 202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7" name="Freeform 3351"/>
            <p:cNvSpPr>
              <a:spLocks/>
            </p:cNvSpPr>
            <p:nvPr/>
          </p:nvSpPr>
          <p:spPr bwMode="auto">
            <a:xfrm>
              <a:off x="3882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8" name="Freeform 3352"/>
            <p:cNvSpPr>
              <a:spLocks/>
            </p:cNvSpPr>
            <p:nvPr/>
          </p:nvSpPr>
          <p:spPr bwMode="auto">
            <a:xfrm>
              <a:off x="4085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69" name="Freeform 3353"/>
            <p:cNvSpPr>
              <a:spLocks/>
            </p:cNvSpPr>
            <p:nvPr/>
          </p:nvSpPr>
          <p:spPr bwMode="auto">
            <a:xfrm>
              <a:off x="4287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0" name="Freeform 3354"/>
            <p:cNvSpPr>
              <a:spLocks/>
            </p:cNvSpPr>
            <p:nvPr/>
          </p:nvSpPr>
          <p:spPr bwMode="auto">
            <a:xfrm>
              <a:off x="4490" y="9692"/>
              <a:ext cx="202" cy="235"/>
            </a:xfrm>
            <a:custGeom>
              <a:avLst/>
              <a:gdLst>
                <a:gd name="T0" fmla="*/ 0 w 202"/>
                <a:gd name="T1" fmla="*/ 176 h 235"/>
                <a:gd name="T2" fmla="*/ 0 w 202"/>
                <a:gd name="T3" fmla="*/ 59 h 235"/>
                <a:gd name="T4" fmla="*/ 101 w 202"/>
                <a:gd name="T5" fmla="*/ 0 h 235"/>
                <a:gd name="T6" fmla="*/ 202 w 202"/>
                <a:gd name="T7" fmla="*/ 59 h 235"/>
                <a:gd name="T8" fmla="*/ 202 w 202"/>
                <a:gd name="T9" fmla="*/ 176 h 235"/>
                <a:gd name="T10" fmla="*/ 101 w 202"/>
                <a:gd name="T11" fmla="*/ 235 h 235"/>
                <a:gd name="T12" fmla="*/ 0 w 202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5"/>
                <a:gd name="T23" fmla="*/ 202 w 202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1" name="Freeform 3355"/>
            <p:cNvSpPr>
              <a:spLocks/>
            </p:cNvSpPr>
            <p:nvPr/>
          </p:nvSpPr>
          <p:spPr bwMode="auto">
            <a:xfrm>
              <a:off x="4692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2" name="Freeform 3356"/>
            <p:cNvSpPr>
              <a:spLocks/>
            </p:cNvSpPr>
            <p:nvPr/>
          </p:nvSpPr>
          <p:spPr bwMode="auto">
            <a:xfrm>
              <a:off x="4895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3" name="Freeform 3357"/>
            <p:cNvSpPr>
              <a:spLocks/>
            </p:cNvSpPr>
            <p:nvPr/>
          </p:nvSpPr>
          <p:spPr bwMode="auto">
            <a:xfrm>
              <a:off x="5098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4" name="Freeform 3358"/>
            <p:cNvSpPr>
              <a:spLocks/>
            </p:cNvSpPr>
            <p:nvPr/>
          </p:nvSpPr>
          <p:spPr bwMode="auto">
            <a:xfrm>
              <a:off x="5504" y="9692"/>
              <a:ext cx="202" cy="235"/>
            </a:xfrm>
            <a:custGeom>
              <a:avLst/>
              <a:gdLst>
                <a:gd name="T0" fmla="*/ 0 w 202"/>
                <a:gd name="T1" fmla="*/ 176 h 235"/>
                <a:gd name="T2" fmla="*/ 0 w 202"/>
                <a:gd name="T3" fmla="*/ 59 h 235"/>
                <a:gd name="T4" fmla="*/ 101 w 202"/>
                <a:gd name="T5" fmla="*/ 0 h 235"/>
                <a:gd name="T6" fmla="*/ 202 w 202"/>
                <a:gd name="T7" fmla="*/ 59 h 235"/>
                <a:gd name="T8" fmla="*/ 202 w 202"/>
                <a:gd name="T9" fmla="*/ 176 h 235"/>
                <a:gd name="T10" fmla="*/ 101 w 202"/>
                <a:gd name="T11" fmla="*/ 235 h 235"/>
                <a:gd name="T12" fmla="*/ 0 w 202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5"/>
                <a:gd name="T23" fmla="*/ 202 w 202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5" name="Freeform 3359"/>
            <p:cNvSpPr>
              <a:spLocks/>
            </p:cNvSpPr>
            <p:nvPr/>
          </p:nvSpPr>
          <p:spPr bwMode="auto">
            <a:xfrm>
              <a:off x="5706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6" name="Freeform 3360"/>
            <p:cNvSpPr>
              <a:spLocks/>
            </p:cNvSpPr>
            <p:nvPr/>
          </p:nvSpPr>
          <p:spPr bwMode="auto">
            <a:xfrm>
              <a:off x="5909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7" name="Freeform 3361"/>
            <p:cNvSpPr>
              <a:spLocks/>
            </p:cNvSpPr>
            <p:nvPr/>
          </p:nvSpPr>
          <p:spPr bwMode="auto">
            <a:xfrm>
              <a:off x="6516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8" name="Freeform 3362"/>
            <p:cNvSpPr>
              <a:spLocks/>
            </p:cNvSpPr>
            <p:nvPr/>
          </p:nvSpPr>
          <p:spPr bwMode="auto">
            <a:xfrm>
              <a:off x="6719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79" name="Freeform 3363"/>
            <p:cNvSpPr>
              <a:spLocks/>
            </p:cNvSpPr>
            <p:nvPr/>
          </p:nvSpPr>
          <p:spPr bwMode="auto">
            <a:xfrm>
              <a:off x="6922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0" name="Freeform 3364"/>
            <p:cNvSpPr>
              <a:spLocks/>
            </p:cNvSpPr>
            <p:nvPr/>
          </p:nvSpPr>
          <p:spPr bwMode="auto">
            <a:xfrm>
              <a:off x="7125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1" name="Freeform 3365"/>
            <p:cNvSpPr>
              <a:spLocks/>
            </p:cNvSpPr>
            <p:nvPr/>
          </p:nvSpPr>
          <p:spPr bwMode="auto">
            <a:xfrm>
              <a:off x="7530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2" name="Freeform 3366"/>
            <p:cNvSpPr>
              <a:spLocks/>
            </p:cNvSpPr>
            <p:nvPr/>
          </p:nvSpPr>
          <p:spPr bwMode="auto">
            <a:xfrm>
              <a:off x="7733" y="9692"/>
              <a:ext cx="202" cy="235"/>
            </a:xfrm>
            <a:custGeom>
              <a:avLst/>
              <a:gdLst>
                <a:gd name="T0" fmla="*/ 0 w 202"/>
                <a:gd name="T1" fmla="*/ 176 h 235"/>
                <a:gd name="T2" fmla="*/ 0 w 202"/>
                <a:gd name="T3" fmla="*/ 59 h 235"/>
                <a:gd name="T4" fmla="*/ 102 w 202"/>
                <a:gd name="T5" fmla="*/ 0 h 235"/>
                <a:gd name="T6" fmla="*/ 202 w 202"/>
                <a:gd name="T7" fmla="*/ 59 h 235"/>
                <a:gd name="T8" fmla="*/ 202 w 202"/>
                <a:gd name="T9" fmla="*/ 176 h 235"/>
                <a:gd name="T10" fmla="*/ 102 w 202"/>
                <a:gd name="T11" fmla="*/ 235 h 235"/>
                <a:gd name="T12" fmla="*/ 0 w 202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5"/>
                <a:gd name="T23" fmla="*/ 202 w 202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3" name="Freeform 3367"/>
            <p:cNvSpPr>
              <a:spLocks/>
            </p:cNvSpPr>
            <p:nvPr/>
          </p:nvSpPr>
          <p:spPr bwMode="auto">
            <a:xfrm>
              <a:off x="7936" y="9692"/>
              <a:ext cx="202" cy="235"/>
            </a:xfrm>
            <a:custGeom>
              <a:avLst/>
              <a:gdLst>
                <a:gd name="T0" fmla="*/ 0 w 202"/>
                <a:gd name="T1" fmla="*/ 176 h 235"/>
                <a:gd name="T2" fmla="*/ 0 w 202"/>
                <a:gd name="T3" fmla="*/ 59 h 235"/>
                <a:gd name="T4" fmla="*/ 101 w 202"/>
                <a:gd name="T5" fmla="*/ 0 h 235"/>
                <a:gd name="T6" fmla="*/ 202 w 202"/>
                <a:gd name="T7" fmla="*/ 59 h 235"/>
                <a:gd name="T8" fmla="*/ 202 w 202"/>
                <a:gd name="T9" fmla="*/ 176 h 235"/>
                <a:gd name="T10" fmla="*/ 101 w 202"/>
                <a:gd name="T11" fmla="*/ 235 h 235"/>
                <a:gd name="T12" fmla="*/ 0 w 202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5"/>
                <a:gd name="T23" fmla="*/ 202 w 202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4" name="Freeform 3368"/>
            <p:cNvSpPr>
              <a:spLocks/>
            </p:cNvSpPr>
            <p:nvPr/>
          </p:nvSpPr>
          <p:spPr bwMode="auto">
            <a:xfrm>
              <a:off x="8543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5" name="Freeform 3369"/>
            <p:cNvSpPr>
              <a:spLocks/>
            </p:cNvSpPr>
            <p:nvPr/>
          </p:nvSpPr>
          <p:spPr bwMode="auto">
            <a:xfrm>
              <a:off x="8746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6" name="Freeform 3370"/>
            <p:cNvSpPr>
              <a:spLocks/>
            </p:cNvSpPr>
            <p:nvPr/>
          </p:nvSpPr>
          <p:spPr bwMode="auto">
            <a:xfrm>
              <a:off x="8949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7" name="Freeform 3371"/>
            <p:cNvSpPr>
              <a:spLocks/>
            </p:cNvSpPr>
            <p:nvPr/>
          </p:nvSpPr>
          <p:spPr bwMode="auto">
            <a:xfrm>
              <a:off x="9152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8" name="Freeform 3372"/>
            <p:cNvSpPr>
              <a:spLocks/>
            </p:cNvSpPr>
            <p:nvPr/>
          </p:nvSpPr>
          <p:spPr bwMode="auto">
            <a:xfrm>
              <a:off x="9557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2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2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89" name="Freeform 3373"/>
            <p:cNvSpPr>
              <a:spLocks/>
            </p:cNvSpPr>
            <p:nvPr/>
          </p:nvSpPr>
          <p:spPr bwMode="auto">
            <a:xfrm>
              <a:off x="9962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0" name="Freeform 3374"/>
            <p:cNvSpPr>
              <a:spLocks/>
            </p:cNvSpPr>
            <p:nvPr/>
          </p:nvSpPr>
          <p:spPr bwMode="auto">
            <a:xfrm>
              <a:off x="3781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1" name="Freeform 3375"/>
            <p:cNvSpPr>
              <a:spLocks/>
            </p:cNvSpPr>
            <p:nvPr/>
          </p:nvSpPr>
          <p:spPr bwMode="auto">
            <a:xfrm>
              <a:off x="3984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2" name="Freeform 3376"/>
            <p:cNvSpPr>
              <a:spLocks/>
            </p:cNvSpPr>
            <p:nvPr/>
          </p:nvSpPr>
          <p:spPr bwMode="auto">
            <a:xfrm>
              <a:off x="4187" y="9518"/>
              <a:ext cx="201" cy="233"/>
            </a:xfrm>
            <a:custGeom>
              <a:avLst/>
              <a:gdLst>
                <a:gd name="T0" fmla="*/ 0 w 201"/>
                <a:gd name="T1" fmla="*/ 174 h 233"/>
                <a:gd name="T2" fmla="*/ 0 w 201"/>
                <a:gd name="T3" fmla="*/ 57 h 233"/>
                <a:gd name="T4" fmla="*/ 101 w 201"/>
                <a:gd name="T5" fmla="*/ 0 h 233"/>
                <a:gd name="T6" fmla="*/ 201 w 201"/>
                <a:gd name="T7" fmla="*/ 57 h 233"/>
                <a:gd name="T8" fmla="*/ 201 w 201"/>
                <a:gd name="T9" fmla="*/ 174 h 233"/>
                <a:gd name="T10" fmla="*/ 101 w 201"/>
                <a:gd name="T11" fmla="*/ 233 h 233"/>
                <a:gd name="T12" fmla="*/ 0 w 201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1" y="57"/>
                  </a:lnTo>
                  <a:lnTo>
                    <a:pt x="201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3" name="Freeform 3377"/>
            <p:cNvSpPr>
              <a:spLocks/>
            </p:cNvSpPr>
            <p:nvPr/>
          </p:nvSpPr>
          <p:spPr bwMode="auto">
            <a:xfrm>
              <a:off x="4388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4" name="Freeform 3378"/>
            <p:cNvSpPr>
              <a:spLocks/>
            </p:cNvSpPr>
            <p:nvPr/>
          </p:nvSpPr>
          <p:spPr bwMode="auto">
            <a:xfrm>
              <a:off x="4591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5" name="Freeform 3379"/>
            <p:cNvSpPr>
              <a:spLocks/>
            </p:cNvSpPr>
            <p:nvPr/>
          </p:nvSpPr>
          <p:spPr bwMode="auto">
            <a:xfrm>
              <a:off x="4794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6" name="Freeform 3380"/>
            <p:cNvSpPr>
              <a:spLocks/>
            </p:cNvSpPr>
            <p:nvPr/>
          </p:nvSpPr>
          <p:spPr bwMode="auto">
            <a:xfrm>
              <a:off x="4997" y="9518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7" name="Freeform 3381"/>
            <p:cNvSpPr>
              <a:spLocks/>
            </p:cNvSpPr>
            <p:nvPr/>
          </p:nvSpPr>
          <p:spPr bwMode="auto">
            <a:xfrm>
              <a:off x="5402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8" name="Freeform 3382"/>
            <p:cNvSpPr>
              <a:spLocks/>
            </p:cNvSpPr>
            <p:nvPr/>
          </p:nvSpPr>
          <p:spPr bwMode="auto">
            <a:xfrm>
              <a:off x="5605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99" name="Freeform 3383"/>
            <p:cNvSpPr>
              <a:spLocks/>
            </p:cNvSpPr>
            <p:nvPr/>
          </p:nvSpPr>
          <p:spPr bwMode="auto">
            <a:xfrm>
              <a:off x="5808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0" name="Freeform 3384"/>
            <p:cNvSpPr>
              <a:spLocks/>
            </p:cNvSpPr>
            <p:nvPr/>
          </p:nvSpPr>
          <p:spPr bwMode="auto">
            <a:xfrm>
              <a:off x="6011" y="9518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1" name="Freeform 3385"/>
            <p:cNvSpPr>
              <a:spLocks/>
            </p:cNvSpPr>
            <p:nvPr/>
          </p:nvSpPr>
          <p:spPr bwMode="auto">
            <a:xfrm>
              <a:off x="6415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2" name="Freeform 3386"/>
            <p:cNvSpPr>
              <a:spLocks/>
            </p:cNvSpPr>
            <p:nvPr/>
          </p:nvSpPr>
          <p:spPr bwMode="auto">
            <a:xfrm>
              <a:off x="6618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3" name="Freeform 3387"/>
            <p:cNvSpPr>
              <a:spLocks/>
            </p:cNvSpPr>
            <p:nvPr/>
          </p:nvSpPr>
          <p:spPr bwMode="auto">
            <a:xfrm>
              <a:off x="6821" y="9518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4" name="Freeform 3388"/>
            <p:cNvSpPr>
              <a:spLocks/>
            </p:cNvSpPr>
            <p:nvPr/>
          </p:nvSpPr>
          <p:spPr bwMode="auto">
            <a:xfrm>
              <a:off x="7023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5" name="Freeform 3389"/>
            <p:cNvSpPr>
              <a:spLocks/>
            </p:cNvSpPr>
            <p:nvPr/>
          </p:nvSpPr>
          <p:spPr bwMode="auto">
            <a:xfrm>
              <a:off x="7226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6" name="Freeform 3390"/>
            <p:cNvSpPr>
              <a:spLocks/>
            </p:cNvSpPr>
            <p:nvPr/>
          </p:nvSpPr>
          <p:spPr bwMode="auto">
            <a:xfrm>
              <a:off x="7429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7" name="Freeform 3391"/>
            <p:cNvSpPr>
              <a:spLocks/>
            </p:cNvSpPr>
            <p:nvPr/>
          </p:nvSpPr>
          <p:spPr bwMode="auto">
            <a:xfrm>
              <a:off x="7632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8" name="Freeform 3392"/>
            <p:cNvSpPr>
              <a:spLocks/>
            </p:cNvSpPr>
            <p:nvPr/>
          </p:nvSpPr>
          <p:spPr bwMode="auto">
            <a:xfrm>
              <a:off x="7835" y="9518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09" name="Freeform 3393"/>
            <p:cNvSpPr>
              <a:spLocks/>
            </p:cNvSpPr>
            <p:nvPr/>
          </p:nvSpPr>
          <p:spPr bwMode="auto">
            <a:xfrm>
              <a:off x="8037" y="9518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0" name="Freeform 3394"/>
            <p:cNvSpPr>
              <a:spLocks/>
            </p:cNvSpPr>
            <p:nvPr/>
          </p:nvSpPr>
          <p:spPr bwMode="auto">
            <a:xfrm>
              <a:off x="8442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1" name="Freeform 3395"/>
            <p:cNvSpPr>
              <a:spLocks/>
            </p:cNvSpPr>
            <p:nvPr/>
          </p:nvSpPr>
          <p:spPr bwMode="auto">
            <a:xfrm>
              <a:off x="8645" y="9518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2" name="Freeform 3396"/>
            <p:cNvSpPr>
              <a:spLocks/>
            </p:cNvSpPr>
            <p:nvPr/>
          </p:nvSpPr>
          <p:spPr bwMode="auto">
            <a:xfrm>
              <a:off x="8847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3" name="Freeform 3397"/>
            <p:cNvSpPr>
              <a:spLocks/>
            </p:cNvSpPr>
            <p:nvPr/>
          </p:nvSpPr>
          <p:spPr bwMode="auto">
            <a:xfrm>
              <a:off x="9050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4" name="Freeform 3398"/>
            <p:cNvSpPr>
              <a:spLocks/>
            </p:cNvSpPr>
            <p:nvPr/>
          </p:nvSpPr>
          <p:spPr bwMode="auto">
            <a:xfrm>
              <a:off x="9253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5" name="Freeform 3399"/>
            <p:cNvSpPr>
              <a:spLocks/>
            </p:cNvSpPr>
            <p:nvPr/>
          </p:nvSpPr>
          <p:spPr bwMode="auto">
            <a:xfrm>
              <a:off x="9456" y="9518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6" name="Freeform 3400"/>
            <p:cNvSpPr>
              <a:spLocks/>
            </p:cNvSpPr>
            <p:nvPr/>
          </p:nvSpPr>
          <p:spPr bwMode="auto">
            <a:xfrm>
              <a:off x="9659" y="9518"/>
              <a:ext cx="201" cy="233"/>
            </a:xfrm>
            <a:custGeom>
              <a:avLst/>
              <a:gdLst>
                <a:gd name="T0" fmla="*/ 0 w 201"/>
                <a:gd name="T1" fmla="*/ 174 h 233"/>
                <a:gd name="T2" fmla="*/ 0 w 201"/>
                <a:gd name="T3" fmla="*/ 57 h 233"/>
                <a:gd name="T4" fmla="*/ 100 w 201"/>
                <a:gd name="T5" fmla="*/ 0 h 233"/>
                <a:gd name="T6" fmla="*/ 201 w 201"/>
                <a:gd name="T7" fmla="*/ 57 h 233"/>
                <a:gd name="T8" fmla="*/ 201 w 201"/>
                <a:gd name="T9" fmla="*/ 174 h 233"/>
                <a:gd name="T10" fmla="*/ 100 w 201"/>
                <a:gd name="T11" fmla="*/ 233 h 233"/>
                <a:gd name="T12" fmla="*/ 0 w 201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4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201" y="57"/>
                  </a:lnTo>
                  <a:lnTo>
                    <a:pt x="201" y="174"/>
                  </a:lnTo>
                  <a:lnTo>
                    <a:pt x="100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7" name="Freeform 3401"/>
            <p:cNvSpPr>
              <a:spLocks/>
            </p:cNvSpPr>
            <p:nvPr/>
          </p:nvSpPr>
          <p:spPr bwMode="auto">
            <a:xfrm>
              <a:off x="9862" y="9518"/>
              <a:ext cx="201" cy="233"/>
            </a:xfrm>
            <a:custGeom>
              <a:avLst/>
              <a:gdLst>
                <a:gd name="T0" fmla="*/ 0 w 201"/>
                <a:gd name="T1" fmla="*/ 174 h 233"/>
                <a:gd name="T2" fmla="*/ 0 w 201"/>
                <a:gd name="T3" fmla="*/ 57 h 233"/>
                <a:gd name="T4" fmla="*/ 101 w 201"/>
                <a:gd name="T5" fmla="*/ 0 h 233"/>
                <a:gd name="T6" fmla="*/ 201 w 201"/>
                <a:gd name="T7" fmla="*/ 57 h 233"/>
                <a:gd name="T8" fmla="*/ 201 w 201"/>
                <a:gd name="T9" fmla="*/ 174 h 233"/>
                <a:gd name="T10" fmla="*/ 101 w 201"/>
                <a:gd name="T11" fmla="*/ 233 h 233"/>
                <a:gd name="T12" fmla="*/ 0 w 201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1" y="57"/>
                  </a:lnTo>
                  <a:lnTo>
                    <a:pt x="201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8" name="Freeform 3402"/>
            <p:cNvSpPr>
              <a:spLocks/>
            </p:cNvSpPr>
            <p:nvPr/>
          </p:nvSpPr>
          <p:spPr bwMode="auto">
            <a:xfrm>
              <a:off x="3882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19" name="Freeform 3403"/>
            <p:cNvSpPr>
              <a:spLocks/>
            </p:cNvSpPr>
            <p:nvPr/>
          </p:nvSpPr>
          <p:spPr bwMode="auto">
            <a:xfrm>
              <a:off x="4085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0" name="Freeform 3404"/>
            <p:cNvSpPr>
              <a:spLocks/>
            </p:cNvSpPr>
            <p:nvPr/>
          </p:nvSpPr>
          <p:spPr bwMode="auto">
            <a:xfrm>
              <a:off x="4287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1" name="Freeform 3405"/>
            <p:cNvSpPr>
              <a:spLocks/>
            </p:cNvSpPr>
            <p:nvPr/>
          </p:nvSpPr>
          <p:spPr bwMode="auto">
            <a:xfrm>
              <a:off x="4490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2" name="Freeform 3406"/>
            <p:cNvSpPr>
              <a:spLocks/>
            </p:cNvSpPr>
            <p:nvPr/>
          </p:nvSpPr>
          <p:spPr bwMode="auto">
            <a:xfrm>
              <a:off x="4895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3" name="Freeform 3407"/>
            <p:cNvSpPr>
              <a:spLocks/>
            </p:cNvSpPr>
            <p:nvPr/>
          </p:nvSpPr>
          <p:spPr bwMode="auto">
            <a:xfrm>
              <a:off x="5098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4" name="Freeform 3408"/>
            <p:cNvSpPr>
              <a:spLocks/>
            </p:cNvSpPr>
            <p:nvPr/>
          </p:nvSpPr>
          <p:spPr bwMode="auto">
            <a:xfrm>
              <a:off x="5301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5" name="Freeform 3409"/>
            <p:cNvSpPr>
              <a:spLocks/>
            </p:cNvSpPr>
            <p:nvPr/>
          </p:nvSpPr>
          <p:spPr bwMode="auto">
            <a:xfrm>
              <a:off x="5504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6" name="Freeform 3410"/>
            <p:cNvSpPr>
              <a:spLocks/>
            </p:cNvSpPr>
            <p:nvPr/>
          </p:nvSpPr>
          <p:spPr bwMode="auto">
            <a:xfrm>
              <a:off x="5706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7" name="Freeform 3411"/>
            <p:cNvSpPr>
              <a:spLocks/>
            </p:cNvSpPr>
            <p:nvPr/>
          </p:nvSpPr>
          <p:spPr bwMode="auto">
            <a:xfrm>
              <a:off x="5909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8" name="Freeform 3412"/>
            <p:cNvSpPr>
              <a:spLocks/>
            </p:cNvSpPr>
            <p:nvPr/>
          </p:nvSpPr>
          <p:spPr bwMode="auto">
            <a:xfrm>
              <a:off x="6112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0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0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0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29" name="Freeform 3413"/>
            <p:cNvSpPr>
              <a:spLocks/>
            </p:cNvSpPr>
            <p:nvPr/>
          </p:nvSpPr>
          <p:spPr bwMode="auto">
            <a:xfrm>
              <a:off x="6314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0" name="Freeform 3414"/>
            <p:cNvSpPr>
              <a:spLocks/>
            </p:cNvSpPr>
            <p:nvPr/>
          </p:nvSpPr>
          <p:spPr bwMode="auto">
            <a:xfrm>
              <a:off x="6516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1" name="Freeform 3415"/>
            <p:cNvSpPr>
              <a:spLocks/>
            </p:cNvSpPr>
            <p:nvPr/>
          </p:nvSpPr>
          <p:spPr bwMode="auto">
            <a:xfrm>
              <a:off x="6719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2" name="Freeform 3416"/>
            <p:cNvSpPr>
              <a:spLocks/>
            </p:cNvSpPr>
            <p:nvPr/>
          </p:nvSpPr>
          <p:spPr bwMode="auto">
            <a:xfrm>
              <a:off x="7125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3" name="Freeform 3417"/>
            <p:cNvSpPr>
              <a:spLocks/>
            </p:cNvSpPr>
            <p:nvPr/>
          </p:nvSpPr>
          <p:spPr bwMode="auto">
            <a:xfrm>
              <a:off x="7328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4" name="Freeform 3418"/>
            <p:cNvSpPr>
              <a:spLocks/>
            </p:cNvSpPr>
            <p:nvPr/>
          </p:nvSpPr>
          <p:spPr bwMode="auto">
            <a:xfrm>
              <a:off x="7530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5" name="Freeform 3419"/>
            <p:cNvSpPr>
              <a:spLocks/>
            </p:cNvSpPr>
            <p:nvPr/>
          </p:nvSpPr>
          <p:spPr bwMode="auto">
            <a:xfrm>
              <a:off x="7936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6" name="Freeform 3420"/>
            <p:cNvSpPr>
              <a:spLocks/>
            </p:cNvSpPr>
            <p:nvPr/>
          </p:nvSpPr>
          <p:spPr bwMode="auto">
            <a:xfrm>
              <a:off x="8138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7" name="Freeform 3421"/>
            <p:cNvSpPr>
              <a:spLocks/>
            </p:cNvSpPr>
            <p:nvPr/>
          </p:nvSpPr>
          <p:spPr bwMode="auto">
            <a:xfrm>
              <a:off x="8340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8" name="Freeform 3422"/>
            <p:cNvSpPr>
              <a:spLocks/>
            </p:cNvSpPr>
            <p:nvPr/>
          </p:nvSpPr>
          <p:spPr bwMode="auto">
            <a:xfrm>
              <a:off x="8543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39" name="Freeform 3423"/>
            <p:cNvSpPr>
              <a:spLocks/>
            </p:cNvSpPr>
            <p:nvPr/>
          </p:nvSpPr>
          <p:spPr bwMode="auto">
            <a:xfrm>
              <a:off x="8746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0" name="Freeform 3424"/>
            <p:cNvSpPr>
              <a:spLocks/>
            </p:cNvSpPr>
            <p:nvPr/>
          </p:nvSpPr>
          <p:spPr bwMode="auto">
            <a:xfrm>
              <a:off x="8949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1" name="Freeform 3425"/>
            <p:cNvSpPr>
              <a:spLocks/>
            </p:cNvSpPr>
            <p:nvPr/>
          </p:nvSpPr>
          <p:spPr bwMode="auto">
            <a:xfrm>
              <a:off x="9152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2" name="Freeform 3426"/>
            <p:cNvSpPr>
              <a:spLocks/>
            </p:cNvSpPr>
            <p:nvPr/>
          </p:nvSpPr>
          <p:spPr bwMode="auto">
            <a:xfrm>
              <a:off x="9355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3" name="Freeform 3427"/>
            <p:cNvSpPr>
              <a:spLocks/>
            </p:cNvSpPr>
            <p:nvPr/>
          </p:nvSpPr>
          <p:spPr bwMode="auto">
            <a:xfrm>
              <a:off x="9557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4" name="Freeform 3428"/>
            <p:cNvSpPr>
              <a:spLocks/>
            </p:cNvSpPr>
            <p:nvPr/>
          </p:nvSpPr>
          <p:spPr bwMode="auto">
            <a:xfrm>
              <a:off x="9759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5" name="Freeform 3429"/>
            <p:cNvSpPr>
              <a:spLocks/>
            </p:cNvSpPr>
            <p:nvPr/>
          </p:nvSpPr>
          <p:spPr bwMode="auto">
            <a:xfrm>
              <a:off x="3984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6" name="Freeform 3430"/>
            <p:cNvSpPr>
              <a:spLocks/>
            </p:cNvSpPr>
            <p:nvPr/>
          </p:nvSpPr>
          <p:spPr bwMode="auto">
            <a:xfrm>
              <a:off x="4187" y="9167"/>
              <a:ext cx="201" cy="234"/>
            </a:xfrm>
            <a:custGeom>
              <a:avLst/>
              <a:gdLst>
                <a:gd name="T0" fmla="*/ 0 w 201"/>
                <a:gd name="T1" fmla="*/ 176 h 234"/>
                <a:gd name="T2" fmla="*/ 0 w 201"/>
                <a:gd name="T3" fmla="*/ 59 h 234"/>
                <a:gd name="T4" fmla="*/ 101 w 201"/>
                <a:gd name="T5" fmla="*/ 0 h 234"/>
                <a:gd name="T6" fmla="*/ 201 w 201"/>
                <a:gd name="T7" fmla="*/ 59 h 234"/>
                <a:gd name="T8" fmla="*/ 201 w 201"/>
                <a:gd name="T9" fmla="*/ 176 h 234"/>
                <a:gd name="T10" fmla="*/ 101 w 201"/>
                <a:gd name="T11" fmla="*/ 234 h 234"/>
                <a:gd name="T12" fmla="*/ 0 w 201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7" name="Freeform 3431"/>
            <p:cNvSpPr>
              <a:spLocks/>
            </p:cNvSpPr>
            <p:nvPr/>
          </p:nvSpPr>
          <p:spPr bwMode="auto">
            <a:xfrm>
              <a:off x="4388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8" name="Freeform 3432"/>
            <p:cNvSpPr>
              <a:spLocks/>
            </p:cNvSpPr>
            <p:nvPr/>
          </p:nvSpPr>
          <p:spPr bwMode="auto">
            <a:xfrm>
              <a:off x="4591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49" name="Freeform 3433"/>
            <p:cNvSpPr>
              <a:spLocks/>
            </p:cNvSpPr>
            <p:nvPr/>
          </p:nvSpPr>
          <p:spPr bwMode="auto">
            <a:xfrm>
              <a:off x="4794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0" name="Freeform 3434"/>
            <p:cNvSpPr>
              <a:spLocks/>
            </p:cNvSpPr>
            <p:nvPr/>
          </p:nvSpPr>
          <p:spPr bwMode="auto">
            <a:xfrm>
              <a:off x="4997" y="9167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1" name="Freeform 3435"/>
            <p:cNvSpPr>
              <a:spLocks/>
            </p:cNvSpPr>
            <p:nvPr/>
          </p:nvSpPr>
          <p:spPr bwMode="auto">
            <a:xfrm>
              <a:off x="5199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2" name="Freeform 3436"/>
            <p:cNvSpPr>
              <a:spLocks/>
            </p:cNvSpPr>
            <p:nvPr/>
          </p:nvSpPr>
          <p:spPr bwMode="auto">
            <a:xfrm>
              <a:off x="5402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3" name="Freeform 3437"/>
            <p:cNvSpPr>
              <a:spLocks/>
            </p:cNvSpPr>
            <p:nvPr/>
          </p:nvSpPr>
          <p:spPr bwMode="auto">
            <a:xfrm>
              <a:off x="5605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4" name="Freeform 3438"/>
            <p:cNvSpPr>
              <a:spLocks/>
            </p:cNvSpPr>
            <p:nvPr/>
          </p:nvSpPr>
          <p:spPr bwMode="auto">
            <a:xfrm>
              <a:off x="5808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5" name="Freeform 3439"/>
            <p:cNvSpPr>
              <a:spLocks/>
            </p:cNvSpPr>
            <p:nvPr/>
          </p:nvSpPr>
          <p:spPr bwMode="auto">
            <a:xfrm>
              <a:off x="6011" y="9167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6" name="Freeform 3440"/>
            <p:cNvSpPr>
              <a:spLocks/>
            </p:cNvSpPr>
            <p:nvPr/>
          </p:nvSpPr>
          <p:spPr bwMode="auto">
            <a:xfrm>
              <a:off x="6212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7" name="Freeform 3441"/>
            <p:cNvSpPr>
              <a:spLocks/>
            </p:cNvSpPr>
            <p:nvPr/>
          </p:nvSpPr>
          <p:spPr bwMode="auto">
            <a:xfrm>
              <a:off x="6415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8" name="Freeform 3442"/>
            <p:cNvSpPr>
              <a:spLocks/>
            </p:cNvSpPr>
            <p:nvPr/>
          </p:nvSpPr>
          <p:spPr bwMode="auto">
            <a:xfrm>
              <a:off x="6618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59" name="Freeform 3443"/>
            <p:cNvSpPr>
              <a:spLocks/>
            </p:cNvSpPr>
            <p:nvPr/>
          </p:nvSpPr>
          <p:spPr bwMode="auto">
            <a:xfrm>
              <a:off x="6821" y="9167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0" name="Freeform 3444"/>
            <p:cNvSpPr>
              <a:spLocks/>
            </p:cNvSpPr>
            <p:nvPr/>
          </p:nvSpPr>
          <p:spPr bwMode="auto">
            <a:xfrm>
              <a:off x="7023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1" name="Freeform 3445"/>
            <p:cNvSpPr>
              <a:spLocks/>
            </p:cNvSpPr>
            <p:nvPr/>
          </p:nvSpPr>
          <p:spPr bwMode="auto">
            <a:xfrm>
              <a:off x="7226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2" name="Freeform 3446"/>
            <p:cNvSpPr>
              <a:spLocks/>
            </p:cNvSpPr>
            <p:nvPr/>
          </p:nvSpPr>
          <p:spPr bwMode="auto">
            <a:xfrm>
              <a:off x="7429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3" name="Freeform 3447"/>
            <p:cNvSpPr>
              <a:spLocks/>
            </p:cNvSpPr>
            <p:nvPr/>
          </p:nvSpPr>
          <p:spPr bwMode="auto">
            <a:xfrm>
              <a:off x="7632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4" name="Freeform 3448"/>
            <p:cNvSpPr>
              <a:spLocks/>
            </p:cNvSpPr>
            <p:nvPr/>
          </p:nvSpPr>
          <p:spPr bwMode="auto">
            <a:xfrm>
              <a:off x="7835" y="9167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5" name="Freeform 3449"/>
            <p:cNvSpPr>
              <a:spLocks/>
            </p:cNvSpPr>
            <p:nvPr/>
          </p:nvSpPr>
          <p:spPr bwMode="auto">
            <a:xfrm>
              <a:off x="8037" y="9167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6" name="Freeform 3450"/>
            <p:cNvSpPr>
              <a:spLocks/>
            </p:cNvSpPr>
            <p:nvPr/>
          </p:nvSpPr>
          <p:spPr bwMode="auto">
            <a:xfrm>
              <a:off x="8239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7" name="Freeform 3451"/>
            <p:cNvSpPr>
              <a:spLocks/>
            </p:cNvSpPr>
            <p:nvPr/>
          </p:nvSpPr>
          <p:spPr bwMode="auto">
            <a:xfrm>
              <a:off x="8442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8" name="Freeform 3452"/>
            <p:cNvSpPr>
              <a:spLocks/>
            </p:cNvSpPr>
            <p:nvPr/>
          </p:nvSpPr>
          <p:spPr bwMode="auto">
            <a:xfrm>
              <a:off x="8645" y="9167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69" name="Freeform 3453"/>
            <p:cNvSpPr>
              <a:spLocks/>
            </p:cNvSpPr>
            <p:nvPr/>
          </p:nvSpPr>
          <p:spPr bwMode="auto">
            <a:xfrm>
              <a:off x="8847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0" name="Freeform 3454"/>
            <p:cNvSpPr>
              <a:spLocks/>
            </p:cNvSpPr>
            <p:nvPr/>
          </p:nvSpPr>
          <p:spPr bwMode="auto">
            <a:xfrm>
              <a:off x="9050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1" name="Freeform 3455"/>
            <p:cNvSpPr>
              <a:spLocks/>
            </p:cNvSpPr>
            <p:nvPr/>
          </p:nvSpPr>
          <p:spPr bwMode="auto">
            <a:xfrm>
              <a:off x="9253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2" name="Freeform 3456"/>
            <p:cNvSpPr>
              <a:spLocks/>
            </p:cNvSpPr>
            <p:nvPr/>
          </p:nvSpPr>
          <p:spPr bwMode="auto">
            <a:xfrm>
              <a:off x="9456" y="9167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3" name="Freeform 3457"/>
            <p:cNvSpPr>
              <a:spLocks/>
            </p:cNvSpPr>
            <p:nvPr/>
          </p:nvSpPr>
          <p:spPr bwMode="auto">
            <a:xfrm>
              <a:off x="9659" y="9167"/>
              <a:ext cx="201" cy="234"/>
            </a:xfrm>
            <a:custGeom>
              <a:avLst/>
              <a:gdLst>
                <a:gd name="T0" fmla="*/ 0 w 201"/>
                <a:gd name="T1" fmla="*/ 176 h 234"/>
                <a:gd name="T2" fmla="*/ 0 w 201"/>
                <a:gd name="T3" fmla="*/ 59 h 234"/>
                <a:gd name="T4" fmla="*/ 100 w 201"/>
                <a:gd name="T5" fmla="*/ 0 h 234"/>
                <a:gd name="T6" fmla="*/ 201 w 201"/>
                <a:gd name="T7" fmla="*/ 59 h 234"/>
                <a:gd name="T8" fmla="*/ 201 w 201"/>
                <a:gd name="T9" fmla="*/ 176 h 234"/>
                <a:gd name="T10" fmla="*/ 100 w 201"/>
                <a:gd name="T11" fmla="*/ 234 h 234"/>
                <a:gd name="T12" fmla="*/ 0 w 201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0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4" name="Freeform 3458"/>
            <p:cNvSpPr>
              <a:spLocks/>
            </p:cNvSpPr>
            <p:nvPr/>
          </p:nvSpPr>
          <p:spPr bwMode="auto">
            <a:xfrm>
              <a:off x="4085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5" name="Freeform 3459"/>
            <p:cNvSpPr>
              <a:spLocks/>
            </p:cNvSpPr>
            <p:nvPr/>
          </p:nvSpPr>
          <p:spPr bwMode="auto">
            <a:xfrm>
              <a:off x="4287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6" name="Freeform 3460"/>
            <p:cNvSpPr>
              <a:spLocks/>
            </p:cNvSpPr>
            <p:nvPr/>
          </p:nvSpPr>
          <p:spPr bwMode="auto">
            <a:xfrm>
              <a:off x="4490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7" name="Freeform 3461"/>
            <p:cNvSpPr>
              <a:spLocks/>
            </p:cNvSpPr>
            <p:nvPr/>
          </p:nvSpPr>
          <p:spPr bwMode="auto">
            <a:xfrm>
              <a:off x="4692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8" name="Freeform 3462"/>
            <p:cNvSpPr>
              <a:spLocks/>
            </p:cNvSpPr>
            <p:nvPr/>
          </p:nvSpPr>
          <p:spPr bwMode="auto">
            <a:xfrm>
              <a:off x="4895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79" name="Freeform 3463"/>
            <p:cNvSpPr>
              <a:spLocks/>
            </p:cNvSpPr>
            <p:nvPr/>
          </p:nvSpPr>
          <p:spPr bwMode="auto">
            <a:xfrm>
              <a:off x="5098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0" name="Freeform 3464"/>
            <p:cNvSpPr>
              <a:spLocks/>
            </p:cNvSpPr>
            <p:nvPr/>
          </p:nvSpPr>
          <p:spPr bwMode="auto">
            <a:xfrm>
              <a:off x="5301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1" name="Freeform 3465"/>
            <p:cNvSpPr>
              <a:spLocks/>
            </p:cNvSpPr>
            <p:nvPr/>
          </p:nvSpPr>
          <p:spPr bwMode="auto">
            <a:xfrm>
              <a:off x="5504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2" name="Freeform 3466"/>
            <p:cNvSpPr>
              <a:spLocks/>
            </p:cNvSpPr>
            <p:nvPr/>
          </p:nvSpPr>
          <p:spPr bwMode="auto">
            <a:xfrm>
              <a:off x="5706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3" name="Freeform 3467"/>
            <p:cNvSpPr>
              <a:spLocks/>
            </p:cNvSpPr>
            <p:nvPr/>
          </p:nvSpPr>
          <p:spPr bwMode="auto">
            <a:xfrm>
              <a:off x="5909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4" name="Freeform 3468"/>
            <p:cNvSpPr>
              <a:spLocks/>
            </p:cNvSpPr>
            <p:nvPr/>
          </p:nvSpPr>
          <p:spPr bwMode="auto">
            <a:xfrm>
              <a:off x="6112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0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0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0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5" name="Freeform 3469"/>
            <p:cNvSpPr>
              <a:spLocks/>
            </p:cNvSpPr>
            <p:nvPr/>
          </p:nvSpPr>
          <p:spPr bwMode="auto">
            <a:xfrm>
              <a:off x="6314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6" name="Freeform 3470"/>
            <p:cNvSpPr>
              <a:spLocks/>
            </p:cNvSpPr>
            <p:nvPr/>
          </p:nvSpPr>
          <p:spPr bwMode="auto">
            <a:xfrm>
              <a:off x="6516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7" name="Freeform 3471"/>
            <p:cNvSpPr>
              <a:spLocks/>
            </p:cNvSpPr>
            <p:nvPr/>
          </p:nvSpPr>
          <p:spPr bwMode="auto">
            <a:xfrm>
              <a:off x="6719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8" name="Freeform 3472"/>
            <p:cNvSpPr>
              <a:spLocks/>
            </p:cNvSpPr>
            <p:nvPr/>
          </p:nvSpPr>
          <p:spPr bwMode="auto">
            <a:xfrm>
              <a:off x="6922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89" name="Freeform 3473"/>
            <p:cNvSpPr>
              <a:spLocks/>
            </p:cNvSpPr>
            <p:nvPr/>
          </p:nvSpPr>
          <p:spPr bwMode="auto">
            <a:xfrm>
              <a:off x="7125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0" name="Freeform 3474"/>
            <p:cNvSpPr>
              <a:spLocks/>
            </p:cNvSpPr>
            <p:nvPr/>
          </p:nvSpPr>
          <p:spPr bwMode="auto">
            <a:xfrm>
              <a:off x="7328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1" name="Freeform 3475"/>
            <p:cNvSpPr>
              <a:spLocks/>
            </p:cNvSpPr>
            <p:nvPr/>
          </p:nvSpPr>
          <p:spPr bwMode="auto">
            <a:xfrm>
              <a:off x="7530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2" name="Freeform 3476"/>
            <p:cNvSpPr>
              <a:spLocks/>
            </p:cNvSpPr>
            <p:nvPr/>
          </p:nvSpPr>
          <p:spPr bwMode="auto">
            <a:xfrm>
              <a:off x="7733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2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2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3" name="Freeform 3477"/>
            <p:cNvSpPr>
              <a:spLocks/>
            </p:cNvSpPr>
            <p:nvPr/>
          </p:nvSpPr>
          <p:spPr bwMode="auto">
            <a:xfrm>
              <a:off x="7936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4" name="Freeform 3478"/>
            <p:cNvSpPr>
              <a:spLocks/>
            </p:cNvSpPr>
            <p:nvPr/>
          </p:nvSpPr>
          <p:spPr bwMode="auto">
            <a:xfrm>
              <a:off x="8138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5" name="Freeform 3479"/>
            <p:cNvSpPr>
              <a:spLocks/>
            </p:cNvSpPr>
            <p:nvPr/>
          </p:nvSpPr>
          <p:spPr bwMode="auto">
            <a:xfrm>
              <a:off x="8340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6" name="Freeform 3480"/>
            <p:cNvSpPr>
              <a:spLocks/>
            </p:cNvSpPr>
            <p:nvPr/>
          </p:nvSpPr>
          <p:spPr bwMode="auto">
            <a:xfrm>
              <a:off x="8543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7" name="Freeform 3481"/>
            <p:cNvSpPr>
              <a:spLocks/>
            </p:cNvSpPr>
            <p:nvPr/>
          </p:nvSpPr>
          <p:spPr bwMode="auto">
            <a:xfrm>
              <a:off x="8746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8" name="Freeform 3482"/>
            <p:cNvSpPr>
              <a:spLocks/>
            </p:cNvSpPr>
            <p:nvPr/>
          </p:nvSpPr>
          <p:spPr bwMode="auto">
            <a:xfrm>
              <a:off x="8949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99" name="Freeform 3483"/>
            <p:cNvSpPr>
              <a:spLocks/>
            </p:cNvSpPr>
            <p:nvPr/>
          </p:nvSpPr>
          <p:spPr bwMode="auto">
            <a:xfrm>
              <a:off x="9152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0" name="Freeform 3484"/>
            <p:cNvSpPr>
              <a:spLocks/>
            </p:cNvSpPr>
            <p:nvPr/>
          </p:nvSpPr>
          <p:spPr bwMode="auto">
            <a:xfrm>
              <a:off x="9355" y="8993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1" name="Freeform 3485"/>
            <p:cNvSpPr>
              <a:spLocks/>
            </p:cNvSpPr>
            <p:nvPr/>
          </p:nvSpPr>
          <p:spPr bwMode="auto">
            <a:xfrm>
              <a:off x="9557" y="8993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2" name="Freeform 3486"/>
            <p:cNvSpPr>
              <a:spLocks/>
            </p:cNvSpPr>
            <p:nvPr/>
          </p:nvSpPr>
          <p:spPr bwMode="auto">
            <a:xfrm>
              <a:off x="4187" y="8817"/>
              <a:ext cx="201" cy="233"/>
            </a:xfrm>
            <a:custGeom>
              <a:avLst/>
              <a:gdLst>
                <a:gd name="T0" fmla="*/ 0 w 201"/>
                <a:gd name="T1" fmla="*/ 176 h 233"/>
                <a:gd name="T2" fmla="*/ 0 w 201"/>
                <a:gd name="T3" fmla="*/ 59 h 233"/>
                <a:gd name="T4" fmla="*/ 101 w 201"/>
                <a:gd name="T5" fmla="*/ 0 h 233"/>
                <a:gd name="T6" fmla="*/ 201 w 201"/>
                <a:gd name="T7" fmla="*/ 59 h 233"/>
                <a:gd name="T8" fmla="*/ 201 w 201"/>
                <a:gd name="T9" fmla="*/ 176 h 233"/>
                <a:gd name="T10" fmla="*/ 101 w 201"/>
                <a:gd name="T11" fmla="*/ 233 h 233"/>
                <a:gd name="T12" fmla="*/ 0 w 201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3" name="Freeform 3487"/>
            <p:cNvSpPr>
              <a:spLocks/>
            </p:cNvSpPr>
            <p:nvPr/>
          </p:nvSpPr>
          <p:spPr bwMode="auto">
            <a:xfrm>
              <a:off x="4388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4" name="Freeform 3488"/>
            <p:cNvSpPr>
              <a:spLocks/>
            </p:cNvSpPr>
            <p:nvPr/>
          </p:nvSpPr>
          <p:spPr bwMode="auto">
            <a:xfrm>
              <a:off x="4591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5" name="Freeform 3489"/>
            <p:cNvSpPr>
              <a:spLocks/>
            </p:cNvSpPr>
            <p:nvPr/>
          </p:nvSpPr>
          <p:spPr bwMode="auto">
            <a:xfrm>
              <a:off x="4794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6" name="Freeform 3490"/>
            <p:cNvSpPr>
              <a:spLocks/>
            </p:cNvSpPr>
            <p:nvPr/>
          </p:nvSpPr>
          <p:spPr bwMode="auto">
            <a:xfrm>
              <a:off x="4997" y="8817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7" name="Freeform 3491"/>
            <p:cNvSpPr>
              <a:spLocks/>
            </p:cNvSpPr>
            <p:nvPr/>
          </p:nvSpPr>
          <p:spPr bwMode="auto">
            <a:xfrm>
              <a:off x="5199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8" name="Freeform 3492"/>
            <p:cNvSpPr>
              <a:spLocks/>
            </p:cNvSpPr>
            <p:nvPr/>
          </p:nvSpPr>
          <p:spPr bwMode="auto">
            <a:xfrm>
              <a:off x="5402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09" name="Freeform 3493"/>
            <p:cNvSpPr>
              <a:spLocks/>
            </p:cNvSpPr>
            <p:nvPr/>
          </p:nvSpPr>
          <p:spPr bwMode="auto">
            <a:xfrm>
              <a:off x="5605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0" name="Freeform 3494"/>
            <p:cNvSpPr>
              <a:spLocks/>
            </p:cNvSpPr>
            <p:nvPr/>
          </p:nvSpPr>
          <p:spPr bwMode="auto">
            <a:xfrm>
              <a:off x="5808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1" name="Freeform 3495"/>
            <p:cNvSpPr>
              <a:spLocks/>
            </p:cNvSpPr>
            <p:nvPr/>
          </p:nvSpPr>
          <p:spPr bwMode="auto">
            <a:xfrm>
              <a:off x="6618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2" name="Freeform 3496"/>
            <p:cNvSpPr>
              <a:spLocks/>
            </p:cNvSpPr>
            <p:nvPr/>
          </p:nvSpPr>
          <p:spPr bwMode="auto">
            <a:xfrm>
              <a:off x="6821" y="8817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3" name="Freeform 3497"/>
            <p:cNvSpPr>
              <a:spLocks/>
            </p:cNvSpPr>
            <p:nvPr/>
          </p:nvSpPr>
          <p:spPr bwMode="auto">
            <a:xfrm>
              <a:off x="7023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4" name="Freeform 3498"/>
            <p:cNvSpPr>
              <a:spLocks/>
            </p:cNvSpPr>
            <p:nvPr/>
          </p:nvSpPr>
          <p:spPr bwMode="auto">
            <a:xfrm>
              <a:off x="7226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5" name="Freeform 3499"/>
            <p:cNvSpPr>
              <a:spLocks/>
            </p:cNvSpPr>
            <p:nvPr/>
          </p:nvSpPr>
          <p:spPr bwMode="auto">
            <a:xfrm>
              <a:off x="7429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6" name="Freeform 3500"/>
            <p:cNvSpPr>
              <a:spLocks/>
            </p:cNvSpPr>
            <p:nvPr/>
          </p:nvSpPr>
          <p:spPr bwMode="auto">
            <a:xfrm>
              <a:off x="7632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7" name="Freeform 3501"/>
            <p:cNvSpPr>
              <a:spLocks/>
            </p:cNvSpPr>
            <p:nvPr/>
          </p:nvSpPr>
          <p:spPr bwMode="auto">
            <a:xfrm>
              <a:off x="7835" y="8817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8" name="Freeform 3502"/>
            <p:cNvSpPr>
              <a:spLocks/>
            </p:cNvSpPr>
            <p:nvPr/>
          </p:nvSpPr>
          <p:spPr bwMode="auto">
            <a:xfrm>
              <a:off x="8037" y="8817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19" name="Freeform 3503"/>
            <p:cNvSpPr>
              <a:spLocks/>
            </p:cNvSpPr>
            <p:nvPr/>
          </p:nvSpPr>
          <p:spPr bwMode="auto">
            <a:xfrm>
              <a:off x="8239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0" name="Freeform 3504"/>
            <p:cNvSpPr>
              <a:spLocks/>
            </p:cNvSpPr>
            <p:nvPr/>
          </p:nvSpPr>
          <p:spPr bwMode="auto">
            <a:xfrm>
              <a:off x="8442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1" name="Freeform 3505"/>
            <p:cNvSpPr>
              <a:spLocks/>
            </p:cNvSpPr>
            <p:nvPr/>
          </p:nvSpPr>
          <p:spPr bwMode="auto">
            <a:xfrm>
              <a:off x="8645" y="8817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2" name="Freeform 3506"/>
            <p:cNvSpPr>
              <a:spLocks/>
            </p:cNvSpPr>
            <p:nvPr/>
          </p:nvSpPr>
          <p:spPr bwMode="auto">
            <a:xfrm>
              <a:off x="8847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3" name="Freeform 3507"/>
            <p:cNvSpPr>
              <a:spLocks/>
            </p:cNvSpPr>
            <p:nvPr/>
          </p:nvSpPr>
          <p:spPr bwMode="auto">
            <a:xfrm>
              <a:off x="9050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4" name="Freeform 3508"/>
            <p:cNvSpPr>
              <a:spLocks/>
            </p:cNvSpPr>
            <p:nvPr/>
          </p:nvSpPr>
          <p:spPr bwMode="auto">
            <a:xfrm>
              <a:off x="9253" y="8817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5" name="Freeform 3509"/>
            <p:cNvSpPr>
              <a:spLocks/>
            </p:cNvSpPr>
            <p:nvPr/>
          </p:nvSpPr>
          <p:spPr bwMode="auto">
            <a:xfrm>
              <a:off x="4287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6" name="Freeform 3510"/>
            <p:cNvSpPr>
              <a:spLocks/>
            </p:cNvSpPr>
            <p:nvPr/>
          </p:nvSpPr>
          <p:spPr bwMode="auto">
            <a:xfrm>
              <a:off x="4490" y="8642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7" name="Freeform 3511"/>
            <p:cNvSpPr>
              <a:spLocks/>
            </p:cNvSpPr>
            <p:nvPr/>
          </p:nvSpPr>
          <p:spPr bwMode="auto">
            <a:xfrm>
              <a:off x="4692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8" name="Freeform 3512"/>
            <p:cNvSpPr>
              <a:spLocks/>
            </p:cNvSpPr>
            <p:nvPr/>
          </p:nvSpPr>
          <p:spPr bwMode="auto">
            <a:xfrm>
              <a:off x="4895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29" name="Freeform 3513"/>
            <p:cNvSpPr>
              <a:spLocks/>
            </p:cNvSpPr>
            <p:nvPr/>
          </p:nvSpPr>
          <p:spPr bwMode="auto">
            <a:xfrm>
              <a:off x="5098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0" name="Freeform 3514"/>
            <p:cNvSpPr>
              <a:spLocks/>
            </p:cNvSpPr>
            <p:nvPr/>
          </p:nvSpPr>
          <p:spPr bwMode="auto">
            <a:xfrm>
              <a:off x="5301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1" name="Freeform 3515"/>
            <p:cNvSpPr>
              <a:spLocks/>
            </p:cNvSpPr>
            <p:nvPr/>
          </p:nvSpPr>
          <p:spPr bwMode="auto">
            <a:xfrm>
              <a:off x="5504" y="8642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2" name="Freeform 3516"/>
            <p:cNvSpPr>
              <a:spLocks/>
            </p:cNvSpPr>
            <p:nvPr/>
          </p:nvSpPr>
          <p:spPr bwMode="auto">
            <a:xfrm>
              <a:off x="5706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3" name="Freeform 3517"/>
            <p:cNvSpPr>
              <a:spLocks/>
            </p:cNvSpPr>
            <p:nvPr/>
          </p:nvSpPr>
          <p:spPr bwMode="auto">
            <a:xfrm>
              <a:off x="5909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4" name="Freeform 3518"/>
            <p:cNvSpPr>
              <a:spLocks/>
            </p:cNvSpPr>
            <p:nvPr/>
          </p:nvSpPr>
          <p:spPr bwMode="auto">
            <a:xfrm>
              <a:off x="6112" y="8642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0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0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0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5" name="Freeform 3519"/>
            <p:cNvSpPr>
              <a:spLocks/>
            </p:cNvSpPr>
            <p:nvPr/>
          </p:nvSpPr>
          <p:spPr bwMode="auto">
            <a:xfrm>
              <a:off x="6314" y="8642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6" name="Freeform 3520"/>
            <p:cNvSpPr>
              <a:spLocks/>
            </p:cNvSpPr>
            <p:nvPr/>
          </p:nvSpPr>
          <p:spPr bwMode="auto">
            <a:xfrm>
              <a:off x="6516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7" name="Freeform 3521"/>
            <p:cNvSpPr>
              <a:spLocks/>
            </p:cNvSpPr>
            <p:nvPr/>
          </p:nvSpPr>
          <p:spPr bwMode="auto">
            <a:xfrm>
              <a:off x="6719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8" name="Freeform 3522"/>
            <p:cNvSpPr>
              <a:spLocks/>
            </p:cNvSpPr>
            <p:nvPr/>
          </p:nvSpPr>
          <p:spPr bwMode="auto">
            <a:xfrm>
              <a:off x="6922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39" name="Freeform 3523"/>
            <p:cNvSpPr>
              <a:spLocks/>
            </p:cNvSpPr>
            <p:nvPr/>
          </p:nvSpPr>
          <p:spPr bwMode="auto">
            <a:xfrm>
              <a:off x="7125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0" name="Freeform 3524"/>
            <p:cNvSpPr>
              <a:spLocks/>
            </p:cNvSpPr>
            <p:nvPr/>
          </p:nvSpPr>
          <p:spPr bwMode="auto">
            <a:xfrm>
              <a:off x="7328" y="8642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1" name="Freeform 3525"/>
            <p:cNvSpPr>
              <a:spLocks/>
            </p:cNvSpPr>
            <p:nvPr/>
          </p:nvSpPr>
          <p:spPr bwMode="auto">
            <a:xfrm>
              <a:off x="7530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2" name="Freeform 3526"/>
            <p:cNvSpPr>
              <a:spLocks/>
            </p:cNvSpPr>
            <p:nvPr/>
          </p:nvSpPr>
          <p:spPr bwMode="auto">
            <a:xfrm>
              <a:off x="7936" y="8642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3" name="Freeform 3527"/>
            <p:cNvSpPr>
              <a:spLocks/>
            </p:cNvSpPr>
            <p:nvPr/>
          </p:nvSpPr>
          <p:spPr bwMode="auto">
            <a:xfrm>
              <a:off x="8138" y="8642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4" name="Freeform 3528"/>
            <p:cNvSpPr>
              <a:spLocks/>
            </p:cNvSpPr>
            <p:nvPr/>
          </p:nvSpPr>
          <p:spPr bwMode="auto">
            <a:xfrm>
              <a:off x="8543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5" name="Freeform 3529"/>
            <p:cNvSpPr>
              <a:spLocks/>
            </p:cNvSpPr>
            <p:nvPr/>
          </p:nvSpPr>
          <p:spPr bwMode="auto">
            <a:xfrm>
              <a:off x="8746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6" name="Freeform 3530"/>
            <p:cNvSpPr>
              <a:spLocks/>
            </p:cNvSpPr>
            <p:nvPr/>
          </p:nvSpPr>
          <p:spPr bwMode="auto">
            <a:xfrm>
              <a:off x="8949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7" name="Freeform 3531"/>
            <p:cNvSpPr>
              <a:spLocks/>
            </p:cNvSpPr>
            <p:nvPr/>
          </p:nvSpPr>
          <p:spPr bwMode="auto">
            <a:xfrm>
              <a:off x="9152" y="8642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8" name="Freeform 3532"/>
            <p:cNvSpPr>
              <a:spLocks/>
            </p:cNvSpPr>
            <p:nvPr/>
          </p:nvSpPr>
          <p:spPr bwMode="auto">
            <a:xfrm>
              <a:off x="4591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49" name="Freeform 3533"/>
            <p:cNvSpPr>
              <a:spLocks/>
            </p:cNvSpPr>
            <p:nvPr/>
          </p:nvSpPr>
          <p:spPr bwMode="auto">
            <a:xfrm>
              <a:off x="4794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0" name="Freeform 3534"/>
            <p:cNvSpPr>
              <a:spLocks/>
            </p:cNvSpPr>
            <p:nvPr/>
          </p:nvSpPr>
          <p:spPr bwMode="auto">
            <a:xfrm>
              <a:off x="4997" y="8467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1" name="Freeform 3535"/>
            <p:cNvSpPr>
              <a:spLocks/>
            </p:cNvSpPr>
            <p:nvPr/>
          </p:nvSpPr>
          <p:spPr bwMode="auto">
            <a:xfrm>
              <a:off x="5199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2" name="Freeform 3536"/>
            <p:cNvSpPr>
              <a:spLocks/>
            </p:cNvSpPr>
            <p:nvPr/>
          </p:nvSpPr>
          <p:spPr bwMode="auto">
            <a:xfrm>
              <a:off x="5402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3" name="Freeform 3537"/>
            <p:cNvSpPr>
              <a:spLocks/>
            </p:cNvSpPr>
            <p:nvPr/>
          </p:nvSpPr>
          <p:spPr bwMode="auto">
            <a:xfrm>
              <a:off x="5605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4" name="Freeform 3538"/>
            <p:cNvSpPr>
              <a:spLocks/>
            </p:cNvSpPr>
            <p:nvPr/>
          </p:nvSpPr>
          <p:spPr bwMode="auto">
            <a:xfrm>
              <a:off x="5808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5" name="Freeform 3539"/>
            <p:cNvSpPr>
              <a:spLocks/>
            </p:cNvSpPr>
            <p:nvPr/>
          </p:nvSpPr>
          <p:spPr bwMode="auto">
            <a:xfrm>
              <a:off x="6011" y="8467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6" name="Freeform 3540"/>
            <p:cNvSpPr>
              <a:spLocks/>
            </p:cNvSpPr>
            <p:nvPr/>
          </p:nvSpPr>
          <p:spPr bwMode="auto">
            <a:xfrm>
              <a:off x="6415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7" name="Freeform 3541"/>
            <p:cNvSpPr>
              <a:spLocks/>
            </p:cNvSpPr>
            <p:nvPr/>
          </p:nvSpPr>
          <p:spPr bwMode="auto">
            <a:xfrm>
              <a:off x="6618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8" name="Freeform 3542"/>
            <p:cNvSpPr>
              <a:spLocks/>
            </p:cNvSpPr>
            <p:nvPr/>
          </p:nvSpPr>
          <p:spPr bwMode="auto">
            <a:xfrm>
              <a:off x="6821" y="8467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59" name="Freeform 3543"/>
            <p:cNvSpPr>
              <a:spLocks/>
            </p:cNvSpPr>
            <p:nvPr/>
          </p:nvSpPr>
          <p:spPr bwMode="auto">
            <a:xfrm>
              <a:off x="7023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0" name="Freeform 3544"/>
            <p:cNvSpPr>
              <a:spLocks/>
            </p:cNvSpPr>
            <p:nvPr/>
          </p:nvSpPr>
          <p:spPr bwMode="auto">
            <a:xfrm>
              <a:off x="7226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1" name="Freeform 3545"/>
            <p:cNvSpPr>
              <a:spLocks/>
            </p:cNvSpPr>
            <p:nvPr/>
          </p:nvSpPr>
          <p:spPr bwMode="auto">
            <a:xfrm>
              <a:off x="7429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2" name="Freeform 3546"/>
            <p:cNvSpPr>
              <a:spLocks/>
            </p:cNvSpPr>
            <p:nvPr/>
          </p:nvSpPr>
          <p:spPr bwMode="auto">
            <a:xfrm>
              <a:off x="7632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3" name="Freeform 3547"/>
            <p:cNvSpPr>
              <a:spLocks/>
            </p:cNvSpPr>
            <p:nvPr/>
          </p:nvSpPr>
          <p:spPr bwMode="auto">
            <a:xfrm>
              <a:off x="8037" y="8467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4" name="Freeform 3548"/>
            <p:cNvSpPr>
              <a:spLocks/>
            </p:cNvSpPr>
            <p:nvPr/>
          </p:nvSpPr>
          <p:spPr bwMode="auto">
            <a:xfrm>
              <a:off x="8239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5" name="Freeform 3549"/>
            <p:cNvSpPr>
              <a:spLocks/>
            </p:cNvSpPr>
            <p:nvPr/>
          </p:nvSpPr>
          <p:spPr bwMode="auto">
            <a:xfrm>
              <a:off x="8442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6" name="Freeform 3550"/>
            <p:cNvSpPr>
              <a:spLocks/>
            </p:cNvSpPr>
            <p:nvPr/>
          </p:nvSpPr>
          <p:spPr bwMode="auto">
            <a:xfrm>
              <a:off x="8645" y="8467"/>
              <a:ext cx="202" cy="233"/>
            </a:xfrm>
            <a:custGeom>
              <a:avLst/>
              <a:gdLst>
                <a:gd name="T0" fmla="*/ 0 w 202"/>
                <a:gd name="T1" fmla="*/ 175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5 h 233"/>
                <a:gd name="T10" fmla="*/ 101 w 202"/>
                <a:gd name="T11" fmla="*/ 233 h 233"/>
                <a:gd name="T12" fmla="*/ 0 w 202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7" name="Freeform 3551"/>
            <p:cNvSpPr>
              <a:spLocks/>
            </p:cNvSpPr>
            <p:nvPr/>
          </p:nvSpPr>
          <p:spPr bwMode="auto">
            <a:xfrm>
              <a:off x="9050" y="8467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8" name="Freeform 3552"/>
            <p:cNvSpPr>
              <a:spLocks/>
            </p:cNvSpPr>
            <p:nvPr/>
          </p:nvSpPr>
          <p:spPr bwMode="auto">
            <a:xfrm>
              <a:off x="4692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69" name="Freeform 3553"/>
            <p:cNvSpPr>
              <a:spLocks/>
            </p:cNvSpPr>
            <p:nvPr/>
          </p:nvSpPr>
          <p:spPr bwMode="auto">
            <a:xfrm>
              <a:off x="4895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0" name="Freeform 3554"/>
            <p:cNvSpPr>
              <a:spLocks/>
            </p:cNvSpPr>
            <p:nvPr/>
          </p:nvSpPr>
          <p:spPr bwMode="auto">
            <a:xfrm>
              <a:off x="5098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1" name="Freeform 3555"/>
            <p:cNvSpPr>
              <a:spLocks/>
            </p:cNvSpPr>
            <p:nvPr/>
          </p:nvSpPr>
          <p:spPr bwMode="auto">
            <a:xfrm>
              <a:off x="5301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2" name="Freeform 3556"/>
            <p:cNvSpPr>
              <a:spLocks/>
            </p:cNvSpPr>
            <p:nvPr/>
          </p:nvSpPr>
          <p:spPr bwMode="auto">
            <a:xfrm>
              <a:off x="5504" y="829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3" name="Freeform 3557"/>
            <p:cNvSpPr>
              <a:spLocks/>
            </p:cNvSpPr>
            <p:nvPr/>
          </p:nvSpPr>
          <p:spPr bwMode="auto">
            <a:xfrm>
              <a:off x="5706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4" name="Freeform 3558"/>
            <p:cNvSpPr>
              <a:spLocks/>
            </p:cNvSpPr>
            <p:nvPr/>
          </p:nvSpPr>
          <p:spPr bwMode="auto">
            <a:xfrm>
              <a:off x="5909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5" name="Freeform 3559"/>
            <p:cNvSpPr>
              <a:spLocks/>
            </p:cNvSpPr>
            <p:nvPr/>
          </p:nvSpPr>
          <p:spPr bwMode="auto">
            <a:xfrm>
              <a:off x="6112" y="829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0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0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0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0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6" name="Freeform 3560"/>
            <p:cNvSpPr>
              <a:spLocks/>
            </p:cNvSpPr>
            <p:nvPr/>
          </p:nvSpPr>
          <p:spPr bwMode="auto">
            <a:xfrm>
              <a:off x="6314" y="829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7" name="Freeform 3561"/>
            <p:cNvSpPr>
              <a:spLocks/>
            </p:cNvSpPr>
            <p:nvPr/>
          </p:nvSpPr>
          <p:spPr bwMode="auto">
            <a:xfrm>
              <a:off x="6516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8" name="Freeform 3562"/>
            <p:cNvSpPr>
              <a:spLocks/>
            </p:cNvSpPr>
            <p:nvPr/>
          </p:nvSpPr>
          <p:spPr bwMode="auto">
            <a:xfrm>
              <a:off x="6719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79" name="Freeform 3563"/>
            <p:cNvSpPr>
              <a:spLocks/>
            </p:cNvSpPr>
            <p:nvPr/>
          </p:nvSpPr>
          <p:spPr bwMode="auto">
            <a:xfrm>
              <a:off x="7328" y="829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0" name="Freeform 3564"/>
            <p:cNvSpPr>
              <a:spLocks/>
            </p:cNvSpPr>
            <p:nvPr/>
          </p:nvSpPr>
          <p:spPr bwMode="auto">
            <a:xfrm>
              <a:off x="7530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1" name="Freeform 3565"/>
            <p:cNvSpPr>
              <a:spLocks/>
            </p:cNvSpPr>
            <p:nvPr/>
          </p:nvSpPr>
          <p:spPr bwMode="auto">
            <a:xfrm>
              <a:off x="7733" y="829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2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2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2" name="Freeform 3566"/>
            <p:cNvSpPr>
              <a:spLocks/>
            </p:cNvSpPr>
            <p:nvPr/>
          </p:nvSpPr>
          <p:spPr bwMode="auto">
            <a:xfrm>
              <a:off x="8138" y="829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8 h 233"/>
                <a:gd name="T4" fmla="*/ 101 w 202"/>
                <a:gd name="T5" fmla="*/ 0 h 233"/>
                <a:gd name="T6" fmla="*/ 202 w 202"/>
                <a:gd name="T7" fmla="*/ 58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3" name="Freeform 3567"/>
            <p:cNvSpPr>
              <a:spLocks/>
            </p:cNvSpPr>
            <p:nvPr/>
          </p:nvSpPr>
          <p:spPr bwMode="auto">
            <a:xfrm>
              <a:off x="8543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4" name="Freeform 3568"/>
            <p:cNvSpPr>
              <a:spLocks/>
            </p:cNvSpPr>
            <p:nvPr/>
          </p:nvSpPr>
          <p:spPr bwMode="auto">
            <a:xfrm>
              <a:off x="8746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5" name="Freeform 3569"/>
            <p:cNvSpPr>
              <a:spLocks/>
            </p:cNvSpPr>
            <p:nvPr/>
          </p:nvSpPr>
          <p:spPr bwMode="auto">
            <a:xfrm>
              <a:off x="8949" y="829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6" name="Freeform 3570"/>
            <p:cNvSpPr>
              <a:spLocks/>
            </p:cNvSpPr>
            <p:nvPr/>
          </p:nvSpPr>
          <p:spPr bwMode="auto">
            <a:xfrm>
              <a:off x="4997" y="8116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7" name="Freeform 3571"/>
            <p:cNvSpPr>
              <a:spLocks/>
            </p:cNvSpPr>
            <p:nvPr/>
          </p:nvSpPr>
          <p:spPr bwMode="auto">
            <a:xfrm>
              <a:off x="5199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8" name="Freeform 3572"/>
            <p:cNvSpPr>
              <a:spLocks/>
            </p:cNvSpPr>
            <p:nvPr/>
          </p:nvSpPr>
          <p:spPr bwMode="auto">
            <a:xfrm>
              <a:off x="5402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89" name="Freeform 3573"/>
            <p:cNvSpPr>
              <a:spLocks/>
            </p:cNvSpPr>
            <p:nvPr/>
          </p:nvSpPr>
          <p:spPr bwMode="auto">
            <a:xfrm>
              <a:off x="5815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0" name="Freeform 3574"/>
            <p:cNvSpPr>
              <a:spLocks/>
            </p:cNvSpPr>
            <p:nvPr/>
          </p:nvSpPr>
          <p:spPr bwMode="auto">
            <a:xfrm>
              <a:off x="6212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1" name="Freeform 3575"/>
            <p:cNvSpPr>
              <a:spLocks/>
            </p:cNvSpPr>
            <p:nvPr/>
          </p:nvSpPr>
          <p:spPr bwMode="auto">
            <a:xfrm>
              <a:off x="6415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2" name="Freeform 3576"/>
            <p:cNvSpPr>
              <a:spLocks/>
            </p:cNvSpPr>
            <p:nvPr/>
          </p:nvSpPr>
          <p:spPr bwMode="auto">
            <a:xfrm>
              <a:off x="6618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3" name="Freeform 3577"/>
            <p:cNvSpPr>
              <a:spLocks/>
            </p:cNvSpPr>
            <p:nvPr/>
          </p:nvSpPr>
          <p:spPr bwMode="auto">
            <a:xfrm>
              <a:off x="6821" y="8116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4" name="Freeform 3578"/>
            <p:cNvSpPr>
              <a:spLocks/>
            </p:cNvSpPr>
            <p:nvPr/>
          </p:nvSpPr>
          <p:spPr bwMode="auto">
            <a:xfrm>
              <a:off x="7023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5" name="Freeform 3579"/>
            <p:cNvSpPr>
              <a:spLocks/>
            </p:cNvSpPr>
            <p:nvPr/>
          </p:nvSpPr>
          <p:spPr bwMode="auto">
            <a:xfrm>
              <a:off x="7226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6" name="Freeform 3580"/>
            <p:cNvSpPr>
              <a:spLocks/>
            </p:cNvSpPr>
            <p:nvPr/>
          </p:nvSpPr>
          <p:spPr bwMode="auto">
            <a:xfrm>
              <a:off x="7429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7" name="Freeform 3581"/>
            <p:cNvSpPr>
              <a:spLocks/>
            </p:cNvSpPr>
            <p:nvPr/>
          </p:nvSpPr>
          <p:spPr bwMode="auto">
            <a:xfrm>
              <a:off x="7632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8" name="Freeform 3582"/>
            <p:cNvSpPr>
              <a:spLocks/>
            </p:cNvSpPr>
            <p:nvPr/>
          </p:nvSpPr>
          <p:spPr bwMode="auto">
            <a:xfrm>
              <a:off x="7835" y="8116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99" name="Freeform 3583"/>
            <p:cNvSpPr>
              <a:spLocks/>
            </p:cNvSpPr>
            <p:nvPr/>
          </p:nvSpPr>
          <p:spPr bwMode="auto">
            <a:xfrm>
              <a:off x="8037" y="8116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0" name="Freeform 3584"/>
            <p:cNvSpPr>
              <a:spLocks/>
            </p:cNvSpPr>
            <p:nvPr/>
          </p:nvSpPr>
          <p:spPr bwMode="auto">
            <a:xfrm>
              <a:off x="8239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1" name="Freeform 3585"/>
            <p:cNvSpPr>
              <a:spLocks/>
            </p:cNvSpPr>
            <p:nvPr/>
          </p:nvSpPr>
          <p:spPr bwMode="auto">
            <a:xfrm>
              <a:off x="8442" y="8116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2" name="Freeform 3586"/>
            <p:cNvSpPr>
              <a:spLocks/>
            </p:cNvSpPr>
            <p:nvPr/>
          </p:nvSpPr>
          <p:spPr bwMode="auto">
            <a:xfrm>
              <a:off x="5308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3" name="Freeform 3587"/>
            <p:cNvSpPr>
              <a:spLocks/>
            </p:cNvSpPr>
            <p:nvPr/>
          </p:nvSpPr>
          <p:spPr bwMode="auto">
            <a:xfrm>
              <a:off x="5511" y="794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4" name="Freeform 3588"/>
            <p:cNvSpPr>
              <a:spLocks/>
            </p:cNvSpPr>
            <p:nvPr/>
          </p:nvSpPr>
          <p:spPr bwMode="auto">
            <a:xfrm>
              <a:off x="5713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5" name="Freeform 3589"/>
            <p:cNvSpPr>
              <a:spLocks/>
            </p:cNvSpPr>
            <p:nvPr/>
          </p:nvSpPr>
          <p:spPr bwMode="auto">
            <a:xfrm>
              <a:off x="5916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6" name="Freeform 3590"/>
            <p:cNvSpPr>
              <a:spLocks/>
            </p:cNvSpPr>
            <p:nvPr/>
          </p:nvSpPr>
          <p:spPr bwMode="auto">
            <a:xfrm>
              <a:off x="6119" y="794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0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0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0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0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7" name="Freeform 3591"/>
            <p:cNvSpPr>
              <a:spLocks/>
            </p:cNvSpPr>
            <p:nvPr/>
          </p:nvSpPr>
          <p:spPr bwMode="auto">
            <a:xfrm>
              <a:off x="6314" y="794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8" name="Freeform 3592"/>
            <p:cNvSpPr>
              <a:spLocks/>
            </p:cNvSpPr>
            <p:nvPr/>
          </p:nvSpPr>
          <p:spPr bwMode="auto">
            <a:xfrm>
              <a:off x="6516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09" name="Freeform 3593"/>
            <p:cNvSpPr>
              <a:spLocks/>
            </p:cNvSpPr>
            <p:nvPr/>
          </p:nvSpPr>
          <p:spPr bwMode="auto">
            <a:xfrm>
              <a:off x="6719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0" name="Freeform 3594"/>
            <p:cNvSpPr>
              <a:spLocks/>
            </p:cNvSpPr>
            <p:nvPr/>
          </p:nvSpPr>
          <p:spPr bwMode="auto">
            <a:xfrm>
              <a:off x="6922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1" name="Freeform 3595"/>
            <p:cNvSpPr>
              <a:spLocks/>
            </p:cNvSpPr>
            <p:nvPr/>
          </p:nvSpPr>
          <p:spPr bwMode="auto">
            <a:xfrm>
              <a:off x="7125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1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1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2" name="Freeform 3596"/>
            <p:cNvSpPr>
              <a:spLocks/>
            </p:cNvSpPr>
            <p:nvPr/>
          </p:nvSpPr>
          <p:spPr bwMode="auto">
            <a:xfrm>
              <a:off x="7328" y="794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3" name="Freeform 3597"/>
            <p:cNvSpPr>
              <a:spLocks/>
            </p:cNvSpPr>
            <p:nvPr/>
          </p:nvSpPr>
          <p:spPr bwMode="auto">
            <a:xfrm>
              <a:off x="7530" y="7942"/>
              <a:ext cx="203" cy="233"/>
            </a:xfrm>
            <a:custGeom>
              <a:avLst/>
              <a:gdLst>
                <a:gd name="T0" fmla="*/ 0 w 203"/>
                <a:gd name="T1" fmla="*/ 174 h 233"/>
                <a:gd name="T2" fmla="*/ 0 w 203"/>
                <a:gd name="T3" fmla="*/ 57 h 233"/>
                <a:gd name="T4" fmla="*/ 102 w 203"/>
                <a:gd name="T5" fmla="*/ 0 h 233"/>
                <a:gd name="T6" fmla="*/ 203 w 203"/>
                <a:gd name="T7" fmla="*/ 57 h 233"/>
                <a:gd name="T8" fmla="*/ 203 w 203"/>
                <a:gd name="T9" fmla="*/ 174 h 233"/>
                <a:gd name="T10" fmla="*/ 102 w 203"/>
                <a:gd name="T11" fmla="*/ 233 h 233"/>
                <a:gd name="T12" fmla="*/ 0 w 203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4" name="Freeform 3598"/>
            <p:cNvSpPr>
              <a:spLocks/>
            </p:cNvSpPr>
            <p:nvPr/>
          </p:nvSpPr>
          <p:spPr bwMode="auto">
            <a:xfrm>
              <a:off x="7733" y="794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2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2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2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5" name="Freeform 3599"/>
            <p:cNvSpPr>
              <a:spLocks/>
            </p:cNvSpPr>
            <p:nvPr/>
          </p:nvSpPr>
          <p:spPr bwMode="auto">
            <a:xfrm>
              <a:off x="7936" y="794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6" name="Freeform 3600"/>
            <p:cNvSpPr>
              <a:spLocks/>
            </p:cNvSpPr>
            <p:nvPr/>
          </p:nvSpPr>
          <p:spPr bwMode="auto">
            <a:xfrm>
              <a:off x="8138" y="7942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7" name="Freeform 3601"/>
            <p:cNvSpPr>
              <a:spLocks/>
            </p:cNvSpPr>
            <p:nvPr/>
          </p:nvSpPr>
          <p:spPr bwMode="auto">
            <a:xfrm>
              <a:off x="5409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8" name="Freeform 3602"/>
            <p:cNvSpPr>
              <a:spLocks/>
            </p:cNvSpPr>
            <p:nvPr/>
          </p:nvSpPr>
          <p:spPr bwMode="auto">
            <a:xfrm>
              <a:off x="5612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19" name="Freeform 3603"/>
            <p:cNvSpPr>
              <a:spLocks/>
            </p:cNvSpPr>
            <p:nvPr/>
          </p:nvSpPr>
          <p:spPr bwMode="auto">
            <a:xfrm>
              <a:off x="6011" y="7766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0" name="Freeform 3604"/>
            <p:cNvSpPr>
              <a:spLocks/>
            </p:cNvSpPr>
            <p:nvPr/>
          </p:nvSpPr>
          <p:spPr bwMode="auto">
            <a:xfrm>
              <a:off x="6212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1" name="Freeform 3605"/>
            <p:cNvSpPr>
              <a:spLocks/>
            </p:cNvSpPr>
            <p:nvPr/>
          </p:nvSpPr>
          <p:spPr bwMode="auto">
            <a:xfrm>
              <a:off x="6415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2" name="Freeform 3606"/>
            <p:cNvSpPr>
              <a:spLocks/>
            </p:cNvSpPr>
            <p:nvPr/>
          </p:nvSpPr>
          <p:spPr bwMode="auto">
            <a:xfrm>
              <a:off x="6618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3" name="Freeform 3607"/>
            <p:cNvSpPr>
              <a:spLocks/>
            </p:cNvSpPr>
            <p:nvPr/>
          </p:nvSpPr>
          <p:spPr bwMode="auto">
            <a:xfrm>
              <a:off x="6821" y="7766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4" name="Freeform 3608"/>
            <p:cNvSpPr>
              <a:spLocks/>
            </p:cNvSpPr>
            <p:nvPr/>
          </p:nvSpPr>
          <p:spPr bwMode="auto">
            <a:xfrm>
              <a:off x="7023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5" name="Freeform 3609"/>
            <p:cNvSpPr>
              <a:spLocks/>
            </p:cNvSpPr>
            <p:nvPr/>
          </p:nvSpPr>
          <p:spPr bwMode="auto">
            <a:xfrm>
              <a:off x="7226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6" name="Freeform 3610"/>
            <p:cNvSpPr>
              <a:spLocks/>
            </p:cNvSpPr>
            <p:nvPr/>
          </p:nvSpPr>
          <p:spPr bwMode="auto">
            <a:xfrm>
              <a:off x="7429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7" name="Freeform 3611"/>
            <p:cNvSpPr>
              <a:spLocks/>
            </p:cNvSpPr>
            <p:nvPr/>
          </p:nvSpPr>
          <p:spPr bwMode="auto">
            <a:xfrm>
              <a:off x="7632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8" name="Freeform 3612"/>
            <p:cNvSpPr>
              <a:spLocks/>
            </p:cNvSpPr>
            <p:nvPr/>
          </p:nvSpPr>
          <p:spPr bwMode="auto">
            <a:xfrm>
              <a:off x="8037" y="7766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29" name="Freeform 3613"/>
            <p:cNvSpPr>
              <a:spLocks/>
            </p:cNvSpPr>
            <p:nvPr/>
          </p:nvSpPr>
          <p:spPr bwMode="auto">
            <a:xfrm>
              <a:off x="8239" y="7766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0" name="Freeform 3614"/>
            <p:cNvSpPr>
              <a:spLocks/>
            </p:cNvSpPr>
            <p:nvPr/>
          </p:nvSpPr>
          <p:spPr bwMode="auto">
            <a:xfrm>
              <a:off x="5909" y="7591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1" name="Freeform 3615"/>
            <p:cNvSpPr>
              <a:spLocks/>
            </p:cNvSpPr>
            <p:nvPr/>
          </p:nvSpPr>
          <p:spPr bwMode="auto">
            <a:xfrm>
              <a:off x="6314" y="7591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2" name="Freeform 3616"/>
            <p:cNvSpPr>
              <a:spLocks/>
            </p:cNvSpPr>
            <p:nvPr/>
          </p:nvSpPr>
          <p:spPr bwMode="auto">
            <a:xfrm>
              <a:off x="6516" y="7591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3" name="Freeform 3617"/>
            <p:cNvSpPr>
              <a:spLocks/>
            </p:cNvSpPr>
            <p:nvPr/>
          </p:nvSpPr>
          <p:spPr bwMode="auto">
            <a:xfrm>
              <a:off x="6719" y="7591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4" name="Freeform 3618"/>
            <p:cNvSpPr>
              <a:spLocks/>
            </p:cNvSpPr>
            <p:nvPr/>
          </p:nvSpPr>
          <p:spPr bwMode="auto">
            <a:xfrm>
              <a:off x="6922" y="7591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5" name="Freeform 3619"/>
            <p:cNvSpPr>
              <a:spLocks/>
            </p:cNvSpPr>
            <p:nvPr/>
          </p:nvSpPr>
          <p:spPr bwMode="auto">
            <a:xfrm>
              <a:off x="7125" y="7591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6" name="Freeform 3620"/>
            <p:cNvSpPr>
              <a:spLocks/>
            </p:cNvSpPr>
            <p:nvPr/>
          </p:nvSpPr>
          <p:spPr bwMode="auto">
            <a:xfrm>
              <a:off x="7328" y="7591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1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1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7" name="Freeform 3621"/>
            <p:cNvSpPr>
              <a:spLocks/>
            </p:cNvSpPr>
            <p:nvPr/>
          </p:nvSpPr>
          <p:spPr bwMode="auto">
            <a:xfrm>
              <a:off x="7530" y="7591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8" name="Freeform 3622"/>
            <p:cNvSpPr>
              <a:spLocks/>
            </p:cNvSpPr>
            <p:nvPr/>
          </p:nvSpPr>
          <p:spPr bwMode="auto">
            <a:xfrm>
              <a:off x="7733" y="7591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2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2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39" name="Freeform 3623"/>
            <p:cNvSpPr>
              <a:spLocks/>
            </p:cNvSpPr>
            <p:nvPr/>
          </p:nvSpPr>
          <p:spPr bwMode="auto">
            <a:xfrm>
              <a:off x="6923" y="1214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2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2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0" name="Freeform 3624"/>
            <p:cNvSpPr>
              <a:spLocks/>
            </p:cNvSpPr>
            <p:nvPr/>
          </p:nvSpPr>
          <p:spPr bwMode="auto">
            <a:xfrm>
              <a:off x="7733" y="1214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2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2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1" name="Freeform 3625"/>
            <p:cNvSpPr>
              <a:spLocks/>
            </p:cNvSpPr>
            <p:nvPr/>
          </p:nvSpPr>
          <p:spPr bwMode="auto">
            <a:xfrm>
              <a:off x="6315" y="11794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2" name="Freeform 3626"/>
            <p:cNvSpPr>
              <a:spLocks/>
            </p:cNvSpPr>
            <p:nvPr/>
          </p:nvSpPr>
          <p:spPr bwMode="auto">
            <a:xfrm>
              <a:off x="7328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3" name="Freeform 3627"/>
            <p:cNvSpPr>
              <a:spLocks/>
            </p:cNvSpPr>
            <p:nvPr/>
          </p:nvSpPr>
          <p:spPr bwMode="auto">
            <a:xfrm>
              <a:off x="8342" y="11794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4" name="Freeform 3628"/>
            <p:cNvSpPr>
              <a:spLocks/>
            </p:cNvSpPr>
            <p:nvPr/>
          </p:nvSpPr>
          <p:spPr bwMode="auto">
            <a:xfrm>
              <a:off x="7835" y="11620"/>
              <a:ext cx="202" cy="233"/>
            </a:xfrm>
            <a:custGeom>
              <a:avLst/>
              <a:gdLst>
                <a:gd name="T0" fmla="*/ 0 w 202"/>
                <a:gd name="T1" fmla="*/ 174 h 233"/>
                <a:gd name="T2" fmla="*/ 0 w 202"/>
                <a:gd name="T3" fmla="*/ 57 h 233"/>
                <a:gd name="T4" fmla="*/ 101 w 202"/>
                <a:gd name="T5" fmla="*/ 0 h 233"/>
                <a:gd name="T6" fmla="*/ 202 w 202"/>
                <a:gd name="T7" fmla="*/ 57 h 233"/>
                <a:gd name="T8" fmla="*/ 202 w 202"/>
                <a:gd name="T9" fmla="*/ 174 h 233"/>
                <a:gd name="T10" fmla="*/ 101 w 202"/>
                <a:gd name="T11" fmla="*/ 233 h 233"/>
                <a:gd name="T12" fmla="*/ 0 w 202"/>
                <a:gd name="T13" fmla="*/ 174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4"/>
                  </a:moveTo>
                  <a:lnTo>
                    <a:pt x="0" y="57"/>
                  </a:lnTo>
                  <a:lnTo>
                    <a:pt x="101" y="0"/>
                  </a:lnTo>
                  <a:lnTo>
                    <a:pt x="202" y="57"/>
                  </a:lnTo>
                  <a:lnTo>
                    <a:pt x="202" y="174"/>
                  </a:lnTo>
                  <a:lnTo>
                    <a:pt x="101" y="233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5" name="Freeform 3629"/>
            <p:cNvSpPr>
              <a:spLocks/>
            </p:cNvSpPr>
            <p:nvPr/>
          </p:nvSpPr>
          <p:spPr bwMode="auto">
            <a:xfrm>
              <a:off x="6923" y="11444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2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2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6" name="Freeform 3630"/>
            <p:cNvSpPr>
              <a:spLocks/>
            </p:cNvSpPr>
            <p:nvPr/>
          </p:nvSpPr>
          <p:spPr bwMode="auto">
            <a:xfrm>
              <a:off x="6416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7" name="Freeform 3631"/>
            <p:cNvSpPr>
              <a:spLocks/>
            </p:cNvSpPr>
            <p:nvPr/>
          </p:nvSpPr>
          <p:spPr bwMode="auto">
            <a:xfrm>
              <a:off x="7429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1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1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8" name="Freeform 3632"/>
            <p:cNvSpPr>
              <a:spLocks/>
            </p:cNvSpPr>
            <p:nvPr/>
          </p:nvSpPr>
          <p:spPr bwMode="auto">
            <a:xfrm>
              <a:off x="8240" y="11269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49" name="Freeform 3633"/>
            <p:cNvSpPr>
              <a:spLocks/>
            </p:cNvSpPr>
            <p:nvPr/>
          </p:nvSpPr>
          <p:spPr bwMode="auto">
            <a:xfrm>
              <a:off x="5909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2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2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0" name="Freeform 3634"/>
            <p:cNvSpPr>
              <a:spLocks/>
            </p:cNvSpPr>
            <p:nvPr/>
          </p:nvSpPr>
          <p:spPr bwMode="auto">
            <a:xfrm>
              <a:off x="8746" y="11094"/>
              <a:ext cx="203" cy="233"/>
            </a:xfrm>
            <a:custGeom>
              <a:avLst/>
              <a:gdLst>
                <a:gd name="T0" fmla="*/ 0 w 203"/>
                <a:gd name="T1" fmla="*/ 175 h 233"/>
                <a:gd name="T2" fmla="*/ 0 w 203"/>
                <a:gd name="T3" fmla="*/ 58 h 233"/>
                <a:gd name="T4" fmla="*/ 101 w 203"/>
                <a:gd name="T5" fmla="*/ 0 h 233"/>
                <a:gd name="T6" fmla="*/ 203 w 203"/>
                <a:gd name="T7" fmla="*/ 58 h 233"/>
                <a:gd name="T8" fmla="*/ 203 w 203"/>
                <a:gd name="T9" fmla="*/ 175 h 233"/>
                <a:gd name="T10" fmla="*/ 101 w 203"/>
                <a:gd name="T11" fmla="*/ 233 h 233"/>
                <a:gd name="T12" fmla="*/ 0 w 203"/>
                <a:gd name="T13" fmla="*/ 175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5"/>
                  </a:moveTo>
                  <a:lnTo>
                    <a:pt x="0" y="58"/>
                  </a:lnTo>
                  <a:lnTo>
                    <a:pt x="101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1" y="233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1" name="Freeform 3635"/>
            <p:cNvSpPr>
              <a:spLocks/>
            </p:cNvSpPr>
            <p:nvPr/>
          </p:nvSpPr>
          <p:spPr bwMode="auto">
            <a:xfrm>
              <a:off x="6518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2" name="Freeform 3636"/>
            <p:cNvSpPr>
              <a:spLocks/>
            </p:cNvSpPr>
            <p:nvPr/>
          </p:nvSpPr>
          <p:spPr bwMode="auto">
            <a:xfrm>
              <a:off x="7328" y="10743"/>
              <a:ext cx="202" cy="234"/>
            </a:xfrm>
            <a:custGeom>
              <a:avLst/>
              <a:gdLst>
                <a:gd name="T0" fmla="*/ 0 w 202"/>
                <a:gd name="T1" fmla="*/ 176 h 234"/>
                <a:gd name="T2" fmla="*/ 0 w 202"/>
                <a:gd name="T3" fmla="*/ 59 h 234"/>
                <a:gd name="T4" fmla="*/ 101 w 202"/>
                <a:gd name="T5" fmla="*/ 0 h 234"/>
                <a:gd name="T6" fmla="*/ 202 w 202"/>
                <a:gd name="T7" fmla="*/ 59 h 234"/>
                <a:gd name="T8" fmla="*/ 202 w 202"/>
                <a:gd name="T9" fmla="*/ 176 h 234"/>
                <a:gd name="T10" fmla="*/ 101 w 202"/>
                <a:gd name="T11" fmla="*/ 234 h 234"/>
                <a:gd name="T12" fmla="*/ 0 w 202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3" name="Freeform 3637"/>
            <p:cNvSpPr>
              <a:spLocks/>
            </p:cNvSpPr>
            <p:nvPr/>
          </p:nvSpPr>
          <p:spPr bwMode="auto">
            <a:xfrm>
              <a:off x="8139" y="10743"/>
              <a:ext cx="203" cy="234"/>
            </a:xfrm>
            <a:custGeom>
              <a:avLst/>
              <a:gdLst>
                <a:gd name="T0" fmla="*/ 0 w 203"/>
                <a:gd name="T1" fmla="*/ 176 h 234"/>
                <a:gd name="T2" fmla="*/ 0 w 203"/>
                <a:gd name="T3" fmla="*/ 59 h 234"/>
                <a:gd name="T4" fmla="*/ 101 w 203"/>
                <a:gd name="T5" fmla="*/ 0 h 234"/>
                <a:gd name="T6" fmla="*/ 203 w 203"/>
                <a:gd name="T7" fmla="*/ 59 h 234"/>
                <a:gd name="T8" fmla="*/ 203 w 203"/>
                <a:gd name="T9" fmla="*/ 176 h 234"/>
                <a:gd name="T10" fmla="*/ 101 w 203"/>
                <a:gd name="T11" fmla="*/ 234 h 234"/>
                <a:gd name="T12" fmla="*/ 0 w 203"/>
                <a:gd name="T13" fmla="*/ 176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4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4" name="Freeform 3638"/>
            <p:cNvSpPr>
              <a:spLocks/>
            </p:cNvSpPr>
            <p:nvPr/>
          </p:nvSpPr>
          <p:spPr bwMode="auto">
            <a:xfrm>
              <a:off x="5199" y="1056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5" name="Freeform 3639"/>
            <p:cNvSpPr>
              <a:spLocks/>
            </p:cNvSpPr>
            <p:nvPr/>
          </p:nvSpPr>
          <p:spPr bwMode="auto">
            <a:xfrm>
              <a:off x="5909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2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2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2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2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6" name="Freeform 3640"/>
            <p:cNvSpPr>
              <a:spLocks/>
            </p:cNvSpPr>
            <p:nvPr/>
          </p:nvSpPr>
          <p:spPr bwMode="auto">
            <a:xfrm>
              <a:off x="8746" y="10393"/>
              <a:ext cx="203" cy="233"/>
            </a:xfrm>
            <a:custGeom>
              <a:avLst/>
              <a:gdLst>
                <a:gd name="T0" fmla="*/ 0 w 203"/>
                <a:gd name="T1" fmla="*/ 176 h 233"/>
                <a:gd name="T2" fmla="*/ 0 w 203"/>
                <a:gd name="T3" fmla="*/ 59 h 233"/>
                <a:gd name="T4" fmla="*/ 101 w 203"/>
                <a:gd name="T5" fmla="*/ 0 h 233"/>
                <a:gd name="T6" fmla="*/ 203 w 203"/>
                <a:gd name="T7" fmla="*/ 59 h 233"/>
                <a:gd name="T8" fmla="*/ 203 w 203"/>
                <a:gd name="T9" fmla="*/ 176 h 233"/>
                <a:gd name="T10" fmla="*/ 101 w 203"/>
                <a:gd name="T11" fmla="*/ 233 h 233"/>
                <a:gd name="T12" fmla="*/ 0 w 203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3"/>
                <a:gd name="T23" fmla="*/ 203 w 203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7" name="Freeform 3641"/>
            <p:cNvSpPr>
              <a:spLocks/>
            </p:cNvSpPr>
            <p:nvPr/>
          </p:nvSpPr>
          <p:spPr bwMode="auto">
            <a:xfrm>
              <a:off x="6416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8" name="Freeform 3642"/>
            <p:cNvSpPr>
              <a:spLocks/>
            </p:cNvSpPr>
            <p:nvPr/>
          </p:nvSpPr>
          <p:spPr bwMode="auto">
            <a:xfrm>
              <a:off x="7226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59" name="Freeform 3643"/>
            <p:cNvSpPr>
              <a:spLocks/>
            </p:cNvSpPr>
            <p:nvPr/>
          </p:nvSpPr>
          <p:spPr bwMode="auto">
            <a:xfrm>
              <a:off x="8240" y="10218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0" name="Freeform 3644"/>
            <p:cNvSpPr>
              <a:spLocks/>
            </p:cNvSpPr>
            <p:nvPr/>
          </p:nvSpPr>
          <p:spPr bwMode="auto">
            <a:xfrm>
              <a:off x="7733" y="10044"/>
              <a:ext cx="203" cy="232"/>
            </a:xfrm>
            <a:custGeom>
              <a:avLst/>
              <a:gdLst>
                <a:gd name="T0" fmla="*/ 0 w 203"/>
                <a:gd name="T1" fmla="*/ 174 h 232"/>
                <a:gd name="T2" fmla="*/ 0 w 203"/>
                <a:gd name="T3" fmla="*/ 57 h 232"/>
                <a:gd name="T4" fmla="*/ 102 w 203"/>
                <a:gd name="T5" fmla="*/ 0 h 232"/>
                <a:gd name="T6" fmla="*/ 203 w 203"/>
                <a:gd name="T7" fmla="*/ 57 h 232"/>
                <a:gd name="T8" fmla="*/ 203 w 203"/>
                <a:gd name="T9" fmla="*/ 174 h 232"/>
                <a:gd name="T10" fmla="*/ 102 w 203"/>
                <a:gd name="T11" fmla="*/ 232 h 232"/>
                <a:gd name="T12" fmla="*/ 0 w 203"/>
                <a:gd name="T13" fmla="*/ 17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2"/>
                <a:gd name="T23" fmla="*/ 203 w 203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2">
                  <a:moveTo>
                    <a:pt x="0" y="174"/>
                  </a:moveTo>
                  <a:lnTo>
                    <a:pt x="0" y="57"/>
                  </a:lnTo>
                  <a:lnTo>
                    <a:pt x="102" y="0"/>
                  </a:lnTo>
                  <a:lnTo>
                    <a:pt x="203" y="57"/>
                  </a:lnTo>
                  <a:lnTo>
                    <a:pt x="203" y="174"/>
                  </a:lnTo>
                  <a:lnTo>
                    <a:pt x="102" y="232"/>
                  </a:lnTo>
                  <a:lnTo>
                    <a:pt x="0" y="174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1" name="Freeform 3645"/>
            <p:cNvSpPr>
              <a:spLocks/>
            </p:cNvSpPr>
            <p:nvPr/>
          </p:nvSpPr>
          <p:spPr bwMode="auto">
            <a:xfrm>
              <a:off x="6011" y="9868"/>
              <a:ext cx="202" cy="233"/>
            </a:xfrm>
            <a:custGeom>
              <a:avLst/>
              <a:gdLst>
                <a:gd name="T0" fmla="*/ 0 w 202"/>
                <a:gd name="T1" fmla="*/ 176 h 233"/>
                <a:gd name="T2" fmla="*/ 0 w 202"/>
                <a:gd name="T3" fmla="*/ 59 h 233"/>
                <a:gd name="T4" fmla="*/ 101 w 202"/>
                <a:gd name="T5" fmla="*/ 0 h 233"/>
                <a:gd name="T6" fmla="*/ 202 w 202"/>
                <a:gd name="T7" fmla="*/ 59 h 233"/>
                <a:gd name="T8" fmla="*/ 202 w 202"/>
                <a:gd name="T9" fmla="*/ 176 h 233"/>
                <a:gd name="T10" fmla="*/ 101 w 202"/>
                <a:gd name="T11" fmla="*/ 233 h 233"/>
                <a:gd name="T12" fmla="*/ 0 w 202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3"/>
                <a:gd name="T23" fmla="*/ 202 w 202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3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2" name="Freeform 3646"/>
            <p:cNvSpPr>
              <a:spLocks/>
            </p:cNvSpPr>
            <p:nvPr/>
          </p:nvSpPr>
          <p:spPr bwMode="auto">
            <a:xfrm>
              <a:off x="6822" y="9868"/>
              <a:ext cx="201" cy="233"/>
            </a:xfrm>
            <a:custGeom>
              <a:avLst/>
              <a:gdLst>
                <a:gd name="T0" fmla="*/ 0 w 201"/>
                <a:gd name="T1" fmla="*/ 176 h 233"/>
                <a:gd name="T2" fmla="*/ 0 w 201"/>
                <a:gd name="T3" fmla="*/ 59 h 233"/>
                <a:gd name="T4" fmla="*/ 100 w 201"/>
                <a:gd name="T5" fmla="*/ 0 h 233"/>
                <a:gd name="T6" fmla="*/ 201 w 201"/>
                <a:gd name="T7" fmla="*/ 59 h 233"/>
                <a:gd name="T8" fmla="*/ 201 w 201"/>
                <a:gd name="T9" fmla="*/ 176 h 233"/>
                <a:gd name="T10" fmla="*/ 100 w 201"/>
                <a:gd name="T11" fmla="*/ 233 h 233"/>
                <a:gd name="T12" fmla="*/ 0 w 201"/>
                <a:gd name="T13" fmla="*/ 176 h 2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3"/>
                <a:gd name="T23" fmla="*/ 201 w 201"/>
                <a:gd name="T24" fmla="*/ 233 h 2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3">
                  <a:moveTo>
                    <a:pt x="0" y="176"/>
                  </a:moveTo>
                  <a:lnTo>
                    <a:pt x="0" y="59"/>
                  </a:lnTo>
                  <a:lnTo>
                    <a:pt x="100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0" y="233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3" name="Freeform 3647"/>
            <p:cNvSpPr>
              <a:spLocks/>
            </p:cNvSpPr>
            <p:nvPr/>
          </p:nvSpPr>
          <p:spPr bwMode="auto">
            <a:xfrm>
              <a:off x="6315" y="9692"/>
              <a:ext cx="203" cy="235"/>
            </a:xfrm>
            <a:custGeom>
              <a:avLst/>
              <a:gdLst>
                <a:gd name="T0" fmla="*/ 0 w 203"/>
                <a:gd name="T1" fmla="*/ 176 h 235"/>
                <a:gd name="T2" fmla="*/ 0 w 203"/>
                <a:gd name="T3" fmla="*/ 59 h 235"/>
                <a:gd name="T4" fmla="*/ 101 w 203"/>
                <a:gd name="T5" fmla="*/ 0 h 235"/>
                <a:gd name="T6" fmla="*/ 203 w 203"/>
                <a:gd name="T7" fmla="*/ 59 h 235"/>
                <a:gd name="T8" fmla="*/ 203 w 203"/>
                <a:gd name="T9" fmla="*/ 176 h 235"/>
                <a:gd name="T10" fmla="*/ 101 w 203"/>
                <a:gd name="T11" fmla="*/ 235 h 235"/>
                <a:gd name="T12" fmla="*/ 0 w 203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5"/>
                <a:gd name="T23" fmla="*/ 203 w 20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3" y="59"/>
                  </a:lnTo>
                  <a:lnTo>
                    <a:pt x="203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4" name="Freeform 3648"/>
            <p:cNvSpPr>
              <a:spLocks/>
            </p:cNvSpPr>
            <p:nvPr/>
          </p:nvSpPr>
          <p:spPr bwMode="auto">
            <a:xfrm>
              <a:off x="8342" y="9692"/>
              <a:ext cx="202" cy="235"/>
            </a:xfrm>
            <a:custGeom>
              <a:avLst/>
              <a:gdLst>
                <a:gd name="T0" fmla="*/ 0 w 202"/>
                <a:gd name="T1" fmla="*/ 176 h 235"/>
                <a:gd name="T2" fmla="*/ 0 w 202"/>
                <a:gd name="T3" fmla="*/ 59 h 235"/>
                <a:gd name="T4" fmla="*/ 101 w 202"/>
                <a:gd name="T5" fmla="*/ 0 h 235"/>
                <a:gd name="T6" fmla="*/ 202 w 202"/>
                <a:gd name="T7" fmla="*/ 59 h 235"/>
                <a:gd name="T8" fmla="*/ 202 w 202"/>
                <a:gd name="T9" fmla="*/ 176 h 235"/>
                <a:gd name="T10" fmla="*/ 101 w 202"/>
                <a:gd name="T11" fmla="*/ 235 h 235"/>
                <a:gd name="T12" fmla="*/ 0 w 202"/>
                <a:gd name="T13" fmla="*/ 17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5"/>
                <a:gd name="T23" fmla="*/ 202 w 202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5">
                  <a:moveTo>
                    <a:pt x="0" y="176"/>
                  </a:moveTo>
                  <a:lnTo>
                    <a:pt x="0" y="59"/>
                  </a:lnTo>
                  <a:lnTo>
                    <a:pt x="101" y="0"/>
                  </a:lnTo>
                  <a:lnTo>
                    <a:pt x="202" y="59"/>
                  </a:lnTo>
                  <a:lnTo>
                    <a:pt x="202" y="176"/>
                  </a:lnTo>
                  <a:lnTo>
                    <a:pt x="101" y="235"/>
                  </a:lnTo>
                  <a:lnTo>
                    <a:pt x="0" y="176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5" name="Freeform 3649"/>
            <p:cNvSpPr>
              <a:spLocks/>
            </p:cNvSpPr>
            <p:nvPr/>
          </p:nvSpPr>
          <p:spPr bwMode="auto">
            <a:xfrm>
              <a:off x="6923" y="9343"/>
              <a:ext cx="202" cy="234"/>
            </a:xfrm>
            <a:custGeom>
              <a:avLst/>
              <a:gdLst>
                <a:gd name="T0" fmla="*/ 0 w 202"/>
                <a:gd name="T1" fmla="*/ 175 h 234"/>
                <a:gd name="T2" fmla="*/ 0 w 202"/>
                <a:gd name="T3" fmla="*/ 58 h 234"/>
                <a:gd name="T4" fmla="*/ 102 w 202"/>
                <a:gd name="T5" fmla="*/ 0 h 234"/>
                <a:gd name="T6" fmla="*/ 202 w 202"/>
                <a:gd name="T7" fmla="*/ 58 h 234"/>
                <a:gd name="T8" fmla="*/ 202 w 202"/>
                <a:gd name="T9" fmla="*/ 175 h 234"/>
                <a:gd name="T10" fmla="*/ 102 w 202"/>
                <a:gd name="T11" fmla="*/ 234 h 234"/>
                <a:gd name="T12" fmla="*/ 0 w 202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2" y="58"/>
                  </a:lnTo>
                  <a:lnTo>
                    <a:pt x="202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6" name="Freeform 3650"/>
            <p:cNvSpPr>
              <a:spLocks/>
            </p:cNvSpPr>
            <p:nvPr/>
          </p:nvSpPr>
          <p:spPr bwMode="auto">
            <a:xfrm>
              <a:off x="7733" y="9343"/>
              <a:ext cx="203" cy="234"/>
            </a:xfrm>
            <a:custGeom>
              <a:avLst/>
              <a:gdLst>
                <a:gd name="T0" fmla="*/ 0 w 203"/>
                <a:gd name="T1" fmla="*/ 175 h 234"/>
                <a:gd name="T2" fmla="*/ 0 w 203"/>
                <a:gd name="T3" fmla="*/ 58 h 234"/>
                <a:gd name="T4" fmla="*/ 102 w 203"/>
                <a:gd name="T5" fmla="*/ 0 h 234"/>
                <a:gd name="T6" fmla="*/ 203 w 203"/>
                <a:gd name="T7" fmla="*/ 58 h 234"/>
                <a:gd name="T8" fmla="*/ 203 w 203"/>
                <a:gd name="T9" fmla="*/ 175 h 234"/>
                <a:gd name="T10" fmla="*/ 102 w 203"/>
                <a:gd name="T11" fmla="*/ 234 h 234"/>
                <a:gd name="T12" fmla="*/ 0 w 203"/>
                <a:gd name="T13" fmla="*/ 175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175"/>
                  </a:moveTo>
                  <a:lnTo>
                    <a:pt x="0" y="58"/>
                  </a:lnTo>
                  <a:lnTo>
                    <a:pt x="102" y="0"/>
                  </a:lnTo>
                  <a:lnTo>
                    <a:pt x="203" y="58"/>
                  </a:lnTo>
                  <a:lnTo>
                    <a:pt x="203" y="175"/>
                  </a:lnTo>
                  <a:lnTo>
                    <a:pt x="102" y="234"/>
                  </a:lnTo>
                  <a:lnTo>
                    <a:pt x="0" y="175"/>
                  </a:lnTo>
                  <a:close/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7" name="Freeform 3651"/>
            <p:cNvSpPr>
              <a:spLocks/>
            </p:cNvSpPr>
            <p:nvPr/>
          </p:nvSpPr>
          <p:spPr bwMode="auto">
            <a:xfrm>
              <a:off x="5605" y="12317"/>
              <a:ext cx="203" cy="234"/>
            </a:xfrm>
            <a:custGeom>
              <a:avLst/>
              <a:gdLst>
                <a:gd name="T0" fmla="*/ 0 w 203"/>
                <a:gd name="T1" fmla="*/ 59 h 234"/>
                <a:gd name="T2" fmla="*/ 101 w 203"/>
                <a:gd name="T3" fmla="*/ 0 h 234"/>
                <a:gd name="T4" fmla="*/ 203 w 203"/>
                <a:gd name="T5" fmla="*/ 59 h 234"/>
                <a:gd name="T6" fmla="*/ 203 w 203"/>
                <a:gd name="T7" fmla="*/ 177 h 234"/>
                <a:gd name="T8" fmla="*/ 101 w 203"/>
                <a:gd name="T9" fmla="*/ 234 h 234"/>
                <a:gd name="T10" fmla="*/ 0 w 203"/>
                <a:gd name="T11" fmla="*/ 176 h 234"/>
                <a:gd name="T12" fmla="*/ 0 w 203"/>
                <a:gd name="T13" fmla="*/ 57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4"/>
                <a:gd name="T23" fmla="*/ 203 w 2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4">
                  <a:moveTo>
                    <a:pt x="0" y="59"/>
                  </a:moveTo>
                  <a:lnTo>
                    <a:pt x="101" y="0"/>
                  </a:lnTo>
                  <a:lnTo>
                    <a:pt x="203" y="59"/>
                  </a:lnTo>
                  <a:lnTo>
                    <a:pt x="203" y="177"/>
                  </a:lnTo>
                  <a:lnTo>
                    <a:pt x="101" y="234"/>
                  </a:lnTo>
                  <a:lnTo>
                    <a:pt x="0" y="176"/>
                  </a:lnTo>
                  <a:lnTo>
                    <a:pt x="0" y="57"/>
                  </a:lnTo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8" name="Freeform 3652"/>
            <p:cNvSpPr>
              <a:spLocks/>
            </p:cNvSpPr>
            <p:nvPr/>
          </p:nvSpPr>
          <p:spPr bwMode="auto">
            <a:xfrm>
              <a:off x="4997" y="10919"/>
              <a:ext cx="202" cy="234"/>
            </a:xfrm>
            <a:custGeom>
              <a:avLst/>
              <a:gdLst>
                <a:gd name="T0" fmla="*/ 0 w 202"/>
                <a:gd name="T1" fmla="*/ 58 h 234"/>
                <a:gd name="T2" fmla="*/ 101 w 202"/>
                <a:gd name="T3" fmla="*/ 0 h 234"/>
                <a:gd name="T4" fmla="*/ 202 w 202"/>
                <a:gd name="T5" fmla="*/ 61 h 234"/>
                <a:gd name="T6" fmla="*/ 202 w 202"/>
                <a:gd name="T7" fmla="*/ 177 h 234"/>
                <a:gd name="T8" fmla="*/ 101 w 202"/>
                <a:gd name="T9" fmla="*/ 234 h 234"/>
                <a:gd name="T10" fmla="*/ 0 w 202"/>
                <a:gd name="T11" fmla="*/ 175 h 234"/>
                <a:gd name="T12" fmla="*/ 0 w 202"/>
                <a:gd name="T13" fmla="*/ 58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4"/>
                <a:gd name="T23" fmla="*/ 202 w 2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4">
                  <a:moveTo>
                    <a:pt x="0" y="58"/>
                  </a:moveTo>
                  <a:lnTo>
                    <a:pt x="101" y="0"/>
                  </a:lnTo>
                  <a:lnTo>
                    <a:pt x="202" y="61"/>
                  </a:lnTo>
                  <a:lnTo>
                    <a:pt x="202" y="177"/>
                  </a:lnTo>
                  <a:lnTo>
                    <a:pt x="101" y="234"/>
                  </a:lnTo>
                  <a:lnTo>
                    <a:pt x="0" y="175"/>
                  </a:lnTo>
                  <a:lnTo>
                    <a:pt x="0" y="58"/>
                  </a:lnTo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69" name="Freeform 3653"/>
            <p:cNvSpPr>
              <a:spLocks/>
            </p:cNvSpPr>
            <p:nvPr/>
          </p:nvSpPr>
          <p:spPr bwMode="auto">
            <a:xfrm>
              <a:off x="6011" y="8817"/>
              <a:ext cx="201" cy="234"/>
            </a:xfrm>
            <a:custGeom>
              <a:avLst/>
              <a:gdLst>
                <a:gd name="T0" fmla="*/ 0 w 201"/>
                <a:gd name="T1" fmla="*/ 56 h 234"/>
                <a:gd name="T2" fmla="*/ 101 w 201"/>
                <a:gd name="T3" fmla="*/ 0 h 234"/>
                <a:gd name="T4" fmla="*/ 201 w 201"/>
                <a:gd name="T5" fmla="*/ 59 h 234"/>
                <a:gd name="T6" fmla="*/ 201 w 201"/>
                <a:gd name="T7" fmla="*/ 176 h 234"/>
                <a:gd name="T8" fmla="*/ 100 w 201"/>
                <a:gd name="T9" fmla="*/ 234 h 234"/>
                <a:gd name="T10" fmla="*/ 0 w 201"/>
                <a:gd name="T11" fmla="*/ 175 h 234"/>
                <a:gd name="T12" fmla="*/ 0 w 201"/>
                <a:gd name="T13" fmla="*/ 59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234"/>
                <a:gd name="T23" fmla="*/ 201 w 201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234">
                  <a:moveTo>
                    <a:pt x="0" y="56"/>
                  </a:moveTo>
                  <a:lnTo>
                    <a:pt x="101" y="0"/>
                  </a:lnTo>
                  <a:lnTo>
                    <a:pt x="201" y="59"/>
                  </a:lnTo>
                  <a:lnTo>
                    <a:pt x="201" y="176"/>
                  </a:lnTo>
                  <a:lnTo>
                    <a:pt x="100" y="234"/>
                  </a:lnTo>
                  <a:lnTo>
                    <a:pt x="0" y="175"/>
                  </a:lnTo>
                  <a:lnTo>
                    <a:pt x="0" y="59"/>
                  </a:lnTo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70" name="Freeform 3654"/>
            <p:cNvSpPr>
              <a:spLocks/>
            </p:cNvSpPr>
            <p:nvPr/>
          </p:nvSpPr>
          <p:spPr bwMode="auto">
            <a:xfrm>
              <a:off x="8340" y="8643"/>
              <a:ext cx="204" cy="235"/>
            </a:xfrm>
            <a:custGeom>
              <a:avLst/>
              <a:gdLst>
                <a:gd name="T0" fmla="*/ 0 w 204"/>
                <a:gd name="T1" fmla="*/ 57 h 235"/>
                <a:gd name="T2" fmla="*/ 103 w 204"/>
                <a:gd name="T3" fmla="*/ 0 h 235"/>
                <a:gd name="T4" fmla="*/ 204 w 204"/>
                <a:gd name="T5" fmla="*/ 60 h 235"/>
                <a:gd name="T6" fmla="*/ 204 w 204"/>
                <a:gd name="T7" fmla="*/ 175 h 235"/>
                <a:gd name="T8" fmla="*/ 102 w 204"/>
                <a:gd name="T9" fmla="*/ 235 h 235"/>
                <a:gd name="T10" fmla="*/ 2 w 204"/>
                <a:gd name="T11" fmla="*/ 175 h 235"/>
                <a:gd name="T12" fmla="*/ 2 w 204"/>
                <a:gd name="T13" fmla="*/ 56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35"/>
                <a:gd name="T23" fmla="*/ 204 w 204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35">
                  <a:moveTo>
                    <a:pt x="0" y="57"/>
                  </a:moveTo>
                  <a:lnTo>
                    <a:pt x="103" y="0"/>
                  </a:lnTo>
                  <a:lnTo>
                    <a:pt x="204" y="60"/>
                  </a:lnTo>
                  <a:lnTo>
                    <a:pt x="204" y="175"/>
                  </a:lnTo>
                  <a:lnTo>
                    <a:pt x="102" y="235"/>
                  </a:lnTo>
                  <a:lnTo>
                    <a:pt x="2" y="175"/>
                  </a:lnTo>
                  <a:lnTo>
                    <a:pt x="2" y="56"/>
                  </a:lnTo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71" name="Freeform 3655"/>
            <p:cNvSpPr>
              <a:spLocks/>
            </p:cNvSpPr>
            <p:nvPr/>
          </p:nvSpPr>
          <p:spPr bwMode="auto">
            <a:xfrm>
              <a:off x="9656" y="10218"/>
              <a:ext cx="203" cy="236"/>
            </a:xfrm>
            <a:custGeom>
              <a:avLst/>
              <a:gdLst>
                <a:gd name="T0" fmla="*/ 0 w 203"/>
                <a:gd name="T1" fmla="*/ 60 h 236"/>
                <a:gd name="T2" fmla="*/ 103 w 203"/>
                <a:gd name="T3" fmla="*/ 0 h 236"/>
                <a:gd name="T4" fmla="*/ 203 w 203"/>
                <a:gd name="T5" fmla="*/ 60 h 236"/>
                <a:gd name="T6" fmla="*/ 203 w 203"/>
                <a:gd name="T7" fmla="*/ 178 h 236"/>
                <a:gd name="T8" fmla="*/ 102 w 203"/>
                <a:gd name="T9" fmla="*/ 236 h 236"/>
                <a:gd name="T10" fmla="*/ 1 w 203"/>
                <a:gd name="T11" fmla="*/ 175 h 236"/>
                <a:gd name="T12" fmla="*/ 1 w 203"/>
                <a:gd name="T13" fmla="*/ 58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36"/>
                <a:gd name="T23" fmla="*/ 203 w 203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36">
                  <a:moveTo>
                    <a:pt x="0" y="60"/>
                  </a:moveTo>
                  <a:lnTo>
                    <a:pt x="103" y="0"/>
                  </a:lnTo>
                  <a:lnTo>
                    <a:pt x="203" y="60"/>
                  </a:lnTo>
                  <a:lnTo>
                    <a:pt x="203" y="178"/>
                  </a:lnTo>
                  <a:lnTo>
                    <a:pt x="102" y="236"/>
                  </a:lnTo>
                  <a:lnTo>
                    <a:pt x="1" y="175"/>
                  </a:lnTo>
                  <a:lnTo>
                    <a:pt x="1" y="58"/>
                  </a:lnTo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72" name="Freeform 3656"/>
            <p:cNvSpPr>
              <a:spLocks/>
            </p:cNvSpPr>
            <p:nvPr/>
          </p:nvSpPr>
          <p:spPr bwMode="auto">
            <a:xfrm>
              <a:off x="7837" y="13018"/>
              <a:ext cx="200" cy="237"/>
            </a:xfrm>
            <a:custGeom>
              <a:avLst/>
              <a:gdLst>
                <a:gd name="T0" fmla="*/ 0 w 200"/>
                <a:gd name="T1" fmla="*/ 60 h 237"/>
                <a:gd name="T2" fmla="*/ 100 w 200"/>
                <a:gd name="T3" fmla="*/ 0 h 237"/>
                <a:gd name="T4" fmla="*/ 200 w 200"/>
                <a:gd name="T5" fmla="*/ 60 h 237"/>
                <a:gd name="T6" fmla="*/ 200 w 200"/>
                <a:gd name="T7" fmla="*/ 178 h 237"/>
                <a:gd name="T8" fmla="*/ 99 w 200"/>
                <a:gd name="T9" fmla="*/ 237 h 237"/>
                <a:gd name="T10" fmla="*/ 0 w 200"/>
                <a:gd name="T11" fmla="*/ 177 h 237"/>
                <a:gd name="T12" fmla="*/ 0 w 200"/>
                <a:gd name="T13" fmla="*/ 6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"/>
                <a:gd name="T22" fmla="*/ 0 h 237"/>
                <a:gd name="T23" fmla="*/ 200 w 200"/>
                <a:gd name="T24" fmla="*/ 237 h 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" h="237">
                  <a:moveTo>
                    <a:pt x="0" y="60"/>
                  </a:moveTo>
                  <a:lnTo>
                    <a:pt x="100" y="0"/>
                  </a:lnTo>
                  <a:lnTo>
                    <a:pt x="200" y="60"/>
                  </a:lnTo>
                  <a:lnTo>
                    <a:pt x="200" y="178"/>
                  </a:lnTo>
                  <a:lnTo>
                    <a:pt x="99" y="237"/>
                  </a:lnTo>
                  <a:lnTo>
                    <a:pt x="0" y="177"/>
                  </a:lnTo>
                  <a:lnTo>
                    <a:pt x="0" y="60"/>
                  </a:lnTo>
                </a:path>
              </a:pathLst>
            </a:cu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831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328613"/>
            <a:ext cx="7272337" cy="812800"/>
          </a:xfrm>
        </p:spPr>
        <p:txBody>
          <a:bodyPr/>
          <a:lstStyle/>
          <a:p>
            <a:r>
              <a:rPr lang="en-US" sz="2400" smtClean="0">
                <a:latin typeface="Tahoma" pitchFamily="34" charset="0"/>
              </a:rPr>
              <a:t>Model for LM thermal hydraulics</a:t>
            </a:r>
            <a:br>
              <a:rPr lang="en-US" sz="2400" smtClean="0">
                <a:latin typeface="Tahoma" pitchFamily="34" charset="0"/>
              </a:rPr>
            </a:br>
            <a:r>
              <a:rPr lang="en-US" sz="2400" smtClean="0">
                <a:latin typeface="Tahoma" pitchFamily="34" charset="0"/>
              </a:rPr>
              <a:t>(joint IBRAE-IPPE code : GRIF-SM-COREMELT modules + software shell)</a:t>
            </a:r>
            <a:endParaRPr lang="ru-RU" sz="2400" smtClean="0">
              <a:latin typeface="Tahoma" pitchFamily="34" charset="0"/>
            </a:endParaRPr>
          </a:p>
        </p:txBody>
      </p:sp>
      <p:sp>
        <p:nvSpPr>
          <p:cNvPr id="20483" name="Rectangle 365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9613" y="1700213"/>
            <a:ext cx="4321175" cy="4395787"/>
          </a:xfrm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Multicomponent multiphase hydrodynamics</a:t>
            </a:r>
            <a:endParaRPr lang="ru-RU" smtClean="0">
              <a:latin typeface="Tahoma" pitchFamily="34" charset="0"/>
            </a:endParaRPr>
          </a:p>
          <a:p>
            <a:r>
              <a:rPr lang="en-US" smtClean="0">
                <a:latin typeface="Tahoma" pitchFamily="34" charset="0"/>
              </a:rPr>
              <a:t>Sodium boiling</a:t>
            </a:r>
          </a:p>
          <a:p>
            <a:r>
              <a:rPr lang="en-US" smtClean="0">
                <a:latin typeface="Tahoma" pitchFamily="34" charset="0"/>
              </a:rPr>
              <a:t>Heat exchange in boiling sodium</a:t>
            </a:r>
          </a:p>
          <a:p>
            <a:r>
              <a:rPr lang="en-US" smtClean="0">
                <a:latin typeface="Tahoma" pitchFamily="34" charset="0"/>
              </a:rPr>
              <a:t>Steel and fuel melting and relocation</a:t>
            </a:r>
          </a:p>
          <a:p>
            <a:r>
              <a:rPr lang="en-US" smtClean="0">
                <a:latin typeface="Tahoma" pitchFamily="34" charset="0"/>
              </a:rPr>
              <a:t>Reactivity effects</a:t>
            </a:r>
          </a:p>
          <a:p>
            <a:endParaRPr lang="en-US" sz="2000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ibrae_wide">
  <a:themeElements>
    <a:clrScheme name="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14_ibrae_w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ibrae_wid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rae_w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rae_wid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rae_wid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rae_wid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rae_wid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rae_wid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14559</TotalTime>
  <Words>920</Words>
  <Application>Microsoft Office PowerPoint</Application>
  <PresentationFormat>Bildschirmpräsentation (4:3)</PresentationFormat>
  <Paragraphs>167</Paragraphs>
  <Slides>27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Tahoma</vt:lpstr>
      <vt:lpstr>Arial</vt:lpstr>
      <vt:lpstr>Monotype Sorts</vt:lpstr>
      <vt:lpstr>Times New Roman</vt:lpstr>
      <vt:lpstr>Symbol</vt:lpstr>
      <vt:lpstr>Verdana</vt:lpstr>
      <vt:lpstr>14_ibrae_wide</vt:lpstr>
      <vt:lpstr>Точечный рисунок</vt:lpstr>
      <vt:lpstr>MathType 6.0 Equation</vt:lpstr>
      <vt:lpstr>Code development activities in the area of nuclear safety</vt:lpstr>
      <vt:lpstr>Content</vt:lpstr>
      <vt:lpstr>Development of SOCRAT Code</vt:lpstr>
      <vt:lpstr>Components of SOCRAT code</vt:lpstr>
      <vt:lpstr>Applications  </vt:lpstr>
      <vt:lpstr>Summary</vt:lpstr>
      <vt:lpstr>LMR in Russia </vt:lpstr>
      <vt:lpstr>BN-600 model for neutron physiscs (Joker code)</vt:lpstr>
      <vt:lpstr>Model for LM thermal hydraulics (joint IBRAE-IPPE code : GRIF-SM-COREMELT modules + software shell)</vt:lpstr>
      <vt:lpstr>Modeling of hypothetical severe accident with core melting in BN-600 reactor </vt:lpstr>
      <vt:lpstr>Advanced simulation tools </vt:lpstr>
      <vt:lpstr>Experience</vt:lpstr>
      <vt:lpstr>Simulation of «RASPLAV» AW-4 Test </vt:lpstr>
      <vt:lpstr>Applications of CFD codes (2) </vt:lpstr>
      <vt:lpstr>Program of code developments for LMR</vt:lpstr>
      <vt:lpstr>PowerPoint-Präsentation</vt:lpstr>
      <vt:lpstr>PowerPoint-Präsentation</vt:lpstr>
      <vt:lpstr>PowerPoint-Präsentation</vt:lpstr>
      <vt:lpstr>Multiphase CFD</vt:lpstr>
      <vt:lpstr>Bubble movement to the surface</vt:lpstr>
      <vt:lpstr>Multiphase CFD development</vt:lpstr>
      <vt:lpstr>PowerPoint-Präsentation</vt:lpstr>
      <vt:lpstr>Deposition in a curved pipe</vt:lpstr>
      <vt:lpstr>Development of the CONT computer code for prestressed concrete containment</vt:lpstr>
      <vt:lpstr>Stress distribution for Kalinin NPP</vt:lpstr>
      <vt:lpstr>MELCOR Modernization project</vt:lpstr>
      <vt:lpstr>Major objectives of the project</vt:lpstr>
    </vt:vector>
  </TitlesOfParts>
  <Company>IBRAE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Strizhov V.F.</dc:creator>
  <cp:lastModifiedBy>Peters, Ursula</cp:lastModifiedBy>
  <cp:revision>812</cp:revision>
  <cp:lastPrinted>2000-09-11T07:12:02Z</cp:lastPrinted>
  <dcterms:created xsi:type="dcterms:W3CDTF">2000-03-30T06:07:16Z</dcterms:created>
  <dcterms:modified xsi:type="dcterms:W3CDTF">2012-10-11T17:29:33Z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Code development activities in the area of nuclear safety</vt:lpwstr>
  </property>
</Properties>
</file>