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372" r:id="rId3"/>
    <p:sldId id="406" r:id="rId4"/>
    <p:sldId id="411" r:id="rId5"/>
    <p:sldId id="407" r:id="rId6"/>
    <p:sldId id="408" r:id="rId7"/>
    <p:sldId id="409" r:id="rId8"/>
    <p:sldId id="410" r:id="rId9"/>
  </p:sldIdLst>
  <p:sldSz cx="9144000" cy="6858000" type="screen4x3"/>
  <p:notesSz cx="67849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66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7" autoAdjust="0"/>
    <p:restoredTop sz="97695" autoAdjust="0"/>
  </p:normalViewPr>
  <p:slideViewPr>
    <p:cSldViewPr snapToGrid="0">
      <p:cViewPr>
        <p:scale>
          <a:sx n="94" d="100"/>
          <a:sy n="94" d="100"/>
        </p:scale>
        <p:origin x="-1416" y="-14"/>
      </p:cViewPr>
      <p:guideLst>
        <p:guide orient="horz" pos="2143"/>
        <p:guide pos="289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902" y="-108"/>
      </p:cViewPr>
      <p:guideLst>
        <p:guide orient="horz" pos="310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Cologne, Germany, March, 2005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6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928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1026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50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7AD29C-4288-415D-82BB-3152DB26AF3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485646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6AFA3F-3452-4854-B2D4-EF8CF210544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233265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A2A2D1-9302-46B8-B780-7D1340D2603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888693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D6F5B2-2F5F-41F5-8B9A-0503B68D46B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61102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E86D44-0CC5-4DDA-870D-1F54215BAFB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2642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F855FA-6902-4469-A768-22D790AF2CF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866401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B99D5A-A2E3-496F-BA16-F63D5130EA8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23624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09A6FB-2B90-4EEF-8B7A-965E9126108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844200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2E337C-B539-4A3A-8255-51E0770886C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86379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82B625-1EF2-4498-9FEE-63729EE76A6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169887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D498FA-9EA4-4BAD-9E73-BA28423EE59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358763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D6A458-05E6-4CA8-99AB-771C3F36805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04296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/>
            </a:lvl1pPr>
          </a:lstStyle>
          <a:p>
            <a:fld id="{8671FEEB-507D-41C1-8651-8A3B7D160AEE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388100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36" name="Rectangle 1024"/>
          <p:cNvSpPr>
            <a:spLocks noChangeArrowheads="1"/>
          </p:cNvSpPr>
          <p:nvPr userDrawn="1"/>
        </p:nvSpPr>
        <p:spPr bwMode="auto">
          <a:xfrm>
            <a:off x="5386388" y="6437313"/>
            <a:ext cx="29162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Clamart / Paris, France, March 7, 2006</a:t>
            </a:r>
            <a:endParaRPr lang="en-GB" sz="120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>
    <p:zoom dir="in"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1109663" y="165100"/>
            <a:ext cx="360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</a:t>
            </a:r>
            <a:endParaRPr lang="en-GB" sz="1800"/>
          </a:p>
        </p:txBody>
      </p:sp>
      <p:pic>
        <p:nvPicPr>
          <p:cNvPr id="14746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7469" name="Object 13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05" name="CorelDRAW" r:id="rId6" imgW="515520" imgH="574200" progId="CorelDraw.Graphic.7">
                  <p:embed/>
                </p:oleObj>
              </mc:Choice>
              <mc:Fallback>
                <p:oleObj name="CorelDRAW" r:id="rId6" imgW="515520" imgH="574200" progId="CorelDraw.Graphic.7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542925" y="4364038"/>
            <a:ext cx="7508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000"/>
              <a:t>Presented by S. Bechta</a:t>
            </a:r>
          </a:p>
          <a:p>
            <a:pPr marL="342900" indent="-342900"/>
            <a:r>
              <a:rPr lang="en-US" sz="2000"/>
              <a:t>1</a:t>
            </a:r>
            <a:r>
              <a:rPr lang="en-US" sz="2000" baseline="30000"/>
              <a:t>st</a:t>
            </a:r>
            <a:r>
              <a:rPr lang="en-US" sz="2000"/>
              <a:t> EVAN M</a:t>
            </a:r>
            <a:r>
              <a:rPr lang="en-GB" sz="2000"/>
              <a:t>eeting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40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4747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85800" y="2560638"/>
            <a:ext cx="7772400" cy="1470025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</a:rPr>
              <a:t>NITI Proposals for</a:t>
            </a:r>
            <a:br>
              <a:rPr lang="en-US" sz="2800">
                <a:solidFill>
                  <a:schemeClr val="accent2"/>
                </a:solidFill>
              </a:rPr>
            </a:br>
            <a:r>
              <a:rPr lang="en-US" sz="2800">
                <a:solidFill>
                  <a:schemeClr val="accent2"/>
                </a:solidFill>
              </a:rPr>
              <a:t>Task 2 tests of the EVAN Project</a:t>
            </a:r>
            <a:r>
              <a:rPr lang="en-US" sz="2800"/>
              <a:t> </a:t>
            </a:r>
            <a:endParaRPr lang="en-GB" sz="2800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AE55-DB63-434E-AB6F-EB7AB4B5A1DA}" type="slidenum">
              <a:rPr lang="en-GB"/>
              <a:pPr/>
              <a:t>2</a:t>
            </a:fld>
            <a:endParaRPr lang="en-GB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63513"/>
            <a:ext cx="7772400" cy="639762"/>
          </a:xfrm>
        </p:spPr>
        <p:txBody>
          <a:bodyPr/>
          <a:lstStyle/>
          <a:p>
            <a:r>
              <a:rPr lang="en-US"/>
              <a:t>Task 2. Study FP release from a molten pool </a:t>
            </a:r>
          </a:p>
        </p:txBody>
      </p:sp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7691438" y="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000">
              <a:solidFill>
                <a:srgbClr val="A50021"/>
              </a:solidFill>
            </a:endParaRPr>
          </a:p>
        </p:txBody>
      </p:sp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455613" y="4044950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/>
            <a:r>
              <a:rPr lang="en-US" sz="2400">
                <a:solidFill>
                  <a:srgbClr val="000066"/>
                </a:solidFill>
              </a:rPr>
              <a:t>Experimental data application</a:t>
            </a:r>
            <a:endParaRPr lang="en-US" sz="24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09" name="Rectangle 9"/>
          <p:cNvSpPr>
            <a:spLocks noChangeArrowheads="1"/>
          </p:cNvSpPr>
          <p:nvPr/>
        </p:nvSpPr>
        <p:spPr bwMode="auto">
          <a:xfrm>
            <a:off x="593725" y="1581150"/>
            <a:ext cx="825658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/>
              <a:t>  Determine rates of low-volatile fission products release (FPR) from</a:t>
            </a:r>
            <a:br>
              <a:rPr lang="en-US" sz="1800"/>
            </a:br>
            <a:r>
              <a:rPr lang="en-US" sz="1800"/>
              <a:t>     molten pool of prototypic corium</a:t>
            </a:r>
          </a:p>
          <a:p>
            <a:pPr>
              <a:buFont typeface="Wingdings" pitchFamily="2" charset="2"/>
              <a:buChar char="Ø"/>
            </a:pPr>
            <a:r>
              <a:rPr lang="en-US" sz="1800"/>
              <a:t>  Quantify the sensitivity of release rates to the oxygen  potential of the</a:t>
            </a:r>
            <a:br>
              <a:rPr lang="en-US" sz="1800"/>
            </a:br>
            <a:r>
              <a:rPr lang="en-US" sz="1800"/>
              <a:t>     above-melt atmosphere</a:t>
            </a:r>
          </a:p>
          <a:p>
            <a:pPr>
              <a:buFont typeface="Wingdings" pitchFamily="2" charset="2"/>
              <a:buChar char="Ø"/>
            </a:pPr>
            <a:r>
              <a:rPr lang="en-US" sz="1800"/>
              <a:t>  Determine aerosols’ characteristics</a:t>
            </a:r>
          </a:p>
          <a:p>
            <a:pPr>
              <a:buFont typeface="Wingdings" pitchFamily="2" charset="2"/>
              <a:buNone/>
            </a:pPr>
            <a:endParaRPr lang="en-US" sz="1800"/>
          </a:p>
          <a:p>
            <a:r>
              <a:rPr lang="en-US" sz="1800">
                <a:solidFill>
                  <a:schemeClr val="accent2"/>
                </a:solidFill>
              </a:rPr>
              <a:t>Simulants of radiologically relevant fission products for a late phase of the severe accident: stable </a:t>
            </a:r>
            <a:r>
              <a:rPr lang="pt-BR" sz="1800">
                <a:solidFill>
                  <a:schemeClr val="accent2"/>
                </a:solidFill>
              </a:rPr>
              <a:t> Sr, Ba, Ce, La, Mo, Ru</a:t>
            </a:r>
            <a:r>
              <a:rPr lang="en-US">
                <a:solidFill>
                  <a:schemeClr val="accent2"/>
                </a:solidFill>
              </a:rPr>
              <a:t> 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486410" name="Rectangle 10"/>
          <p:cNvSpPr>
            <a:spLocks noChangeArrowheads="1"/>
          </p:cNvSpPr>
          <p:nvPr/>
        </p:nvSpPr>
        <p:spPr bwMode="auto">
          <a:xfrm>
            <a:off x="555625" y="981075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r>
              <a:rPr lang="en-US" sz="2400">
                <a:solidFill>
                  <a:srgbClr val="000066"/>
                </a:solidFill>
              </a:rPr>
              <a:t>Objectives</a:t>
            </a:r>
            <a:r>
              <a:rPr lang="en-GB" sz="24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11" name="Rectangle 11"/>
          <p:cNvSpPr>
            <a:spLocks noChangeArrowheads="1"/>
          </p:cNvSpPr>
          <p:nvPr/>
        </p:nvSpPr>
        <p:spPr bwMode="auto">
          <a:xfrm>
            <a:off x="631825" y="4621213"/>
            <a:ext cx="82565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/>
              <a:t> Verification of models describing FPR into the atmosphere</a:t>
            </a:r>
            <a:br>
              <a:rPr lang="en-US" sz="1800"/>
            </a:br>
            <a:r>
              <a:rPr lang="en-US" sz="1800"/>
              <a:t>    of the primary circuit/containment</a:t>
            </a:r>
          </a:p>
          <a:p>
            <a:pPr>
              <a:buFont typeface="Wingdings" pitchFamily="2" charset="2"/>
              <a:buChar char="Ø"/>
            </a:pPr>
            <a:r>
              <a:rPr lang="en-US" sz="1800"/>
              <a:t> Analysis of phenomena, which set conditions for source term</a:t>
            </a:r>
            <a:endParaRPr lang="en-GB" sz="1800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E7C6-8E2C-45F3-AE4E-81B5BD47D7F4}" type="slidenum">
              <a:rPr lang="en-GB"/>
              <a:pPr/>
              <a:t>3</a:t>
            </a:fld>
            <a:endParaRPr lang="en-GB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" y="0"/>
            <a:ext cx="8934450" cy="639763"/>
          </a:xfrm>
        </p:spPr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176213" y="495300"/>
            <a:ext cx="896778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96838" indent="-84138"/>
            <a:r>
              <a:rPr lang="en-US" sz="2000">
                <a:solidFill>
                  <a:srgbClr val="000066"/>
                </a:solidFill>
              </a:rPr>
              <a:t>Main tests:</a:t>
            </a:r>
          </a:p>
          <a:p>
            <a:pPr marL="96838" indent="-84138"/>
            <a:r>
              <a:rPr lang="en-US" sz="1600"/>
              <a:t>- medium-scale tests with chemically prototypic molten corium (~2 kg),</a:t>
            </a:r>
          </a:p>
          <a:p>
            <a:pPr marL="96838" indent="-84138"/>
            <a:r>
              <a:rPr lang="en-US" sz="1600"/>
              <a:t>- power deposited in the melt is simulated by the melt induction heating in a cold crucible (IMCC),</a:t>
            </a:r>
          </a:p>
          <a:p>
            <a:pPr marL="96838" indent="-84138"/>
            <a:r>
              <a:rPr lang="en-US" sz="1600"/>
              <a:t>- flow method for release rate determination</a:t>
            </a:r>
            <a:r>
              <a:rPr lang="en-US" sz="1600" b="0"/>
              <a:t> </a:t>
            </a:r>
            <a:endParaRPr lang="en-GB" sz="1600" b="0"/>
          </a:p>
        </p:txBody>
      </p:sp>
      <p:sp>
        <p:nvSpPr>
          <p:cNvPr id="574470" name="Rectangle 6"/>
          <p:cNvSpPr>
            <a:spLocks noChangeArrowheads="1"/>
          </p:cNvSpPr>
          <p:nvPr/>
        </p:nvSpPr>
        <p:spPr bwMode="auto">
          <a:xfrm>
            <a:off x="698500" y="1846263"/>
            <a:ext cx="82296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</a:rPr>
              <a:t>Illustration of an analytical system used in the LPP project </a:t>
            </a:r>
            <a:endParaRPr lang="en-GB" sz="2000">
              <a:solidFill>
                <a:srgbClr val="000066"/>
              </a:solidFill>
            </a:endParaRPr>
          </a:p>
        </p:txBody>
      </p:sp>
      <p:sp>
        <p:nvSpPr>
          <p:cNvPr id="574472" name="Rectangle 8"/>
          <p:cNvSpPr>
            <a:spLocks noChangeArrowheads="1"/>
          </p:cNvSpPr>
          <p:nvPr/>
        </p:nvSpPr>
        <p:spPr bwMode="auto">
          <a:xfrm>
            <a:off x="5310188" y="2813050"/>
            <a:ext cx="36226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 i="1"/>
              <a:t>1. Shielded box. 2. Metallic bottom. </a:t>
            </a:r>
            <a:br>
              <a:rPr lang="en-US" sz="1200" i="1"/>
            </a:br>
            <a:r>
              <a:rPr lang="en-US" sz="1200" i="1"/>
              <a:t>3. Molten corium. 4. Inductor. 5. Cold crucible. 6. Quartz tube. 7. Cooled cover. </a:t>
            </a:r>
            <a:br>
              <a:rPr lang="en-US" sz="1200" i="1"/>
            </a:br>
            <a:r>
              <a:rPr lang="en-US" sz="1200" i="1"/>
              <a:t>8. Start-up medium area filter (MAF). </a:t>
            </a:r>
            <a:br>
              <a:rPr lang="en-US" sz="1200" i="1"/>
            </a:br>
            <a:r>
              <a:rPr lang="en-US" sz="1200" i="1"/>
              <a:t>9. Side port of the cover. 10. Vacuum pump. </a:t>
            </a:r>
            <a:br>
              <a:rPr lang="en-US" sz="1200" i="1"/>
            </a:br>
            <a:r>
              <a:rPr lang="en-US" sz="1200" i="1"/>
              <a:t>11, 19, 20, 37. Regulating valves. </a:t>
            </a:r>
            <a:br>
              <a:rPr lang="en-US" sz="1200" i="1"/>
            </a:br>
            <a:r>
              <a:rPr lang="en-US" sz="1200" i="1"/>
              <a:t>13. Analytical line rotameter. </a:t>
            </a:r>
            <a:br>
              <a:rPr lang="en-US" sz="1200" i="1"/>
            </a:br>
            <a:r>
              <a:rPr lang="en-US" sz="1200" i="1"/>
              <a:t>12,25. Roll-blade flow meter. </a:t>
            </a:r>
            <a:br>
              <a:rPr lang="en-US" sz="1200" i="1"/>
            </a:br>
            <a:r>
              <a:rPr lang="en-US" sz="1200" i="1"/>
              <a:t>14. Pressurized gas tanks (air, nitrogen). 15,16,24,34. Pressure sensors. </a:t>
            </a:r>
            <a:br>
              <a:rPr lang="en-US" sz="1200" i="1"/>
            </a:br>
            <a:r>
              <a:rPr lang="en-US" sz="1200" i="1"/>
              <a:t>17,26,27,31,35. L thermocouples. </a:t>
            </a:r>
            <a:br>
              <a:rPr lang="en-US" sz="1200" i="1"/>
            </a:br>
            <a:r>
              <a:rPr lang="en-US" sz="1200" i="1"/>
              <a:t>21. Analytical filters F1 (AFA). </a:t>
            </a:r>
            <a:br>
              <a:rPr lang="en-US" sz="1200" i="1"/>
            </a:br>
            <a:r>
              <a:rPr lang="en-US" sz="1200" i="1"/>
              <a:t>22. Medium-area filters F2 (MAF). </a:t>
            </a:r>
            <a:br>
              <a:rPr lang="en-US" sz="1200" i="1"/>
            </a:br>
            <a:r>
              <a:rPr lang="en-US" sz="1200" i="1"/>
              <a:t>23. Three-way cock. 28. Vibrator. </a:t>
            </a:r>
            <a:br>
              <a:rPr lang="en-US" sz="1200" i="1"/>
            </a:br>
            <a:r>
              <a:rPr lang="en-US" sz="1200" i="1"/>
              <a:t>29. Analytical line. 30. Main line. 32. Cyclone. 33. Large-area filter F3 (LAF). </a:t>
            </a:r>
            <a:br>
              <a:rPr lang="en-US" sz="1200" i="1"/>
            </a:br>
            <a:r>
              <a:rPr lang="en-US" sz="1200" i="1"/>
              <a:t>38. Disposable specimen holder. </a:t>
            </a:r>
            <a:br>
              <a:rPr lang="en-US" sz="1200" i="1"/>
            </a:br>
            <a:r>
              <a:rPr lang="en-US" sz="1200" i="1"/>
              <a:t>39. Disposable module.</a:t>
            </a:r>
            <a:endParaRPr lang="en-GB" sz="1200" i="1"/>
          </a:p>
        </p:txBody>
      </p:sp>
      <p:pic>
        <p:nvPicPr>
          <p:cNvPr id="5744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232025"/>
            <a:ext cx="51879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92D0-0EEB-4D24-BD08-1AC973D6DCAF}" type="slidenum">
              <a:rPr lang="en-GB"/>
              <a:pPr/>
              <a:t>4</a:t>
            </a:fld>
            <a:endParaRPr lang="en-GB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" y="0"/>
            <a:ext cx="8934450" cy="639763"/>
          </a:xfrm>
        </p:spPr>
        <p:txBody>
          <a:bodyPr/>
          <a:lstStyle/>
          <a:p>
            <a:r>
              <a:rPr lang="en-US"/>
              <a:t>View of IMCC furnace with connected sampling line</a:t>
            </a:r>
          </a:p>
        </p:txBody>
      </p:sp>
      <p:sp>
        <p:nvSpPr>
          <p:cNvPr id="585731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pic>
        <p:nvPicPr>
          <p:cNvPr id="5857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923925"/>
            <a:ext cx="7683500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C5A5E-3600-4718-9590-21D672E4BB99}" type="slidenum">
              <a:rPr lang="en-GB"/>
              <a:pPr/>
              <a:t>5</a:t>
            </a:fld>
            <a:endParaRPr lang="en-GB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" y="0"/>
            <a:ext cx="8934450" cy="639763"/>
          </a:xfrm>
        </p:spPr>
        <p:txBody>
          <a:bodyPr/>
          <a:lstStyle/>
          <a:p>
            <a:r>
              <a:rPr lang="en-US"/>
              <a:t>Methodology (2)</a:t>
            </a: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176213" y="731838"/>
            <a:ext cx="89677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96838" indent="-84138">
              <a:lnSpc>
                <a:spcPct val="5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</a:rPr>
              <a:t>Supportive analytical tests performed at the ISC RAS:</a:t>
            </a:r>
            <a:br>
              <a:rPr lang="en-US" sz="2000">
                <a:solidFill>
                  <a:srgbClr val="000066"/>
                </a:solidFill>
              </a:rPr>
            </a:br>
            <a:endParaRPr lang="en-US" sz="2000">
              <a:solidFill>
                <a:srgbClr val="000066"/>
              </a:solidFill>
            </a:endParaRPr>
          </a:p>
          <a:p>
            <a:pPr marL="96838" indent="-84138">
              <a:buFont typeface="Wingdings" pitchFamily="2" charset="2"/>
              <a:buChar char="§"/>
            </a:pPr>
            <a:r>
              <a:rPr lang="en-US" sz="1600"/>
              <a:t> Determination of the FP partial pressures above the corium microspecimens in vacuum</a:t>
            </a:r>
          </a:p>
          <a:p>
            <a:pPr marL="96838" indent="-84138">
              <a:buFont typeface="Wingdings" pitchFamily="2" charset="2"/>
              <a:buChar char="§"/>
            </a:pPr>
            <a:r>
              <a:rPr lang="en-US" sz="1600"/>
              <a:t> Differential mass-spectrometry – a version of the Knudsen method</a:t>
            </a:r>
            <a:endParaRPr lang="en-GB" sz="1600"/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290513" y="1779588"/>
            <a:ext cx="83708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</a:rPr>
              <a:t>Coupled Knudsen chamber of isothermal effusion</a:t>
            </a:r>
            <a:endParaRPr lang="en-GB" sz="2000">
              <a:solidFill>
                <a:srgbClr val="000066"/>
              </a:solidFill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5181600" y="4811713"/>
            <a:ext cx="283051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/>
              <a:t>1 - covers with effusion ports </a:t>
            </a:r>
          </a:p>
          <a:p>
            <a:pPr defTabSz="762000"/>
            <a:r>
              <a:rPr lang="en-US"/>
              <a:t>2 - molybdenum crucible</a:t>
            </a:r>
          </a:p>
          <a:p>
            <a:pPr defTabSz="762000"/>
            <a:r>
              <a:rPr lang="en-US"/>
              <a:t>3 - cathodes </a:t>
            </a:r>
            <a:br>
              <a:rPr lang="en-US"/>
            </a:br>
            <a:r>
              <a:rPr lang="en-US"/>
              <a:t>4 - holders </a:t>
            </a:r>
            <a:endParaRPr lang="ru-RU"/>
          </a:p>
          <a:p>
            <a:pPr defTabSz="762000"/>
            <a:r>
              <a:rPr lang="ru-RU"/>
              <a:t>5</a:t>
            </a:r>
            <a:r>
              <a:rPr lang="en-US"/>
              <a:t> </a:t>
            </a:r>
            <a:r>
              <a:rPr lang="ru-RU"/>
              <a:t>-</a:t>
            </a:r>
            <a:r>
              <a:rPr lang="en-US"/>
              <a:t> pyrometric port</a:t>
            </a:r>
            <a:r>
              <a:rPr lang="ru-RU"/>
              <a:t> </a:t>
            </a:r>
          </a:p>
          <a:p>
            <a:pPr defTabSz="762000"/>
            <a:r>
              <a:rPr lang="ru-RU"/>
              <a:t>6</a:t>
            </a:r>
            <a:r>
              <a:rPr lang="en-US"/>
              <a:t> </a:t>
            </a:r>
            <a:r>
              <a:rPr lang="ru-RU"/>
              <a:t>- plate</a:t>
            </a:r>
            <a:r>
              <a:rPr lang="en-US"/>
              <a:t> </a:t>
            </a:r>
            <a:endParaRPr lang="en-GB"/>
          </a:p>
        </p:txBody>
      </p:sp>
      <p:pic>
        <p:nvPicPr>
          <p:cNvPr id="5765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306638"/>
            <a:ext cx="432752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3EE7A-4A81-4F26-968F-85DB0A12B918}" type="slidenum">
              <a:rPr lang="en-GB"/>
              <a:pPr/>
              <a:t>6</a:t>
            </a:fld>
            <a:endParaRPr lang="en-GB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" y="0"/>
            <a:ext cx="8934450" cy="639763"/>
          </a:xfrm>
        </p:spPr>
        <p:txBody>
          <a:bodyPr/>
          <a:lstStyle/>
          <a:p>
            <a:r>
              <a:rPr lang="en-US"/>
              <a:t>Methodology (3)</a:t>
            </a:r>
          </a:p>
        </p:txBody>
      </p:sp>
      <p:sp>
        <p:nvSpPr>
          <p:cNvPr id="578563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78564" name="Rectangle 4"/>
          <p:cNvSpPr>
            <a:spLocks noChangeArrowheads="1"/>
          </p:cNvSpPr>
          <p:nvPr/>
        </p:nvSpPr>
        <p:spPr bwMode="auto">
          <a:xfrm>
            <a:off x="477838" y="1725613"/>
            <a:ext cx="82169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96838" indent="-84138">
              <a:lnSpc>
                <a:spcPct val="110000"/>
              </a:lnSpc>
              <a:spcBef>
                <a:spcPct val="4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</a:pPr>
            <a:r>
              <a:rPr lang="en-US" sz="2000">
                <a:solidFill>
                  <a:srgbClr val="663300"/>
                </a:solidFill>
              </a:rPr>
              <a:t> Weight analysis is used for determining the mass of aerosols</a:t>
            </a:r>
            <a:br>
              <a:rPr lang="en-US" sz="2000">
                <a:solidFill>
                  <a:srgbClr val="663300"/>
                </a:solidFill>
              </a:rPr>
            </a:br>
            <a:r>
              <a:rPr lang="en-US" sz="2000">
                <a:solidFill>
                  <a:srgbClr val="663300"/>
                </a:solidFill>
              </a:rPr>
              <a:t>   collected  on the analytical filters installed in the gas-aerosol</a:t>
            </a:r>
            <a:br>
              <a:rPr lang="en-US" sz="2000">
                <a:solidFill>
                  <a:srgbClr val="663300"/>
                </a:solidFill>
              </a:rPr>
            </a:br>
            <a:r>
              <a:rPr lang="en-US" sz="2000">
                <a:solidFill>
                  <a:srgbClr val="663300"/>
                </a:solidFill>
              </a:rPr>
              <a:t>   sampling system, and aerosol transport losses in furnace</a:t>
            </a:r>
            <a:br>
              <a:rPr lang="en-US" sz="2000">
                <a:solidFill>
                  <a:srgbClr val="663300"/>
                </a:solidFill>
              </a:rPr>
            </a:br>
            <a:r>
              <a:rPr lang="en-US" sz="2000">
                <a:solidFill>
                  <a:srgbClr val="663300"/>
                </a:solidFill>
              </a:rPr>
              <a:t>   components and lines</a:t>
            </a:r>
          </a:p>
          <a:p>
            <a:pPr marL="96838" indent="-84138">
              <a:lnSpc>
                <a:spcPct val="110000"/>
              </a:lnSpc>
              <a:spcBef>
                <a:spcPct val="4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</a:pPr>
            <a:r>
              <a:rPr lang="en-US" sz="2000">
                <a:solidFill>
                  <a:srgbClr val="663300"/>
                </a:solidFill>
              </a:rPr>
              <a:t> Elemental and phase composition of aerosols is determined by</a:t>
            </a:r>
            <a:br>
              <a:rPr lang="en-US" sz="2000">
                <a:solidFill>
                  <a:srgbClr val="663300"/>
                </a:solidFill>
              </a:rPr>
            </a:br>
            <a:r>
              <a:rPr lang="en-US" sz="2000">
                <a:solidFill>
                  <a:srgbClr val="663300"/>
                </a:solidFill>
              </a:rPr>
              <a:t>   the ICP  MS, XRF, SEM/EDX, XRD and various methods of</a:t>
            </a:r>
            <a:br>
              <a:rPr lang="en-US" sz="2000">
                <a:solidFill>
                  <a:srgbClr val="663300"/>
                </a:solidFill>
              </a:rPr>
            </a:br>
            <a:r>
              <a:rPr lang="en-US" sz="2000">
                <a:solidFill>
                  <a:srgbClr val="663300"/>
                </a:solidFill>
              </a:rPr>
              <a:t>   chemical analysis</a:t>
            </a:r>
          </a:p>
          <a:p>
            <a:pPr marL="96838" indent="-84138">
              <a:lnSpc>
                <a:spcPct val="110000"/>
              </a:lnSpc>
              <a:spcBef>
                <a:spcPct val="40000"/>
              </a:spcBef>
              <a:buClr>
                <a:srgbClr val="000066"/>
              </a:buClr>
              <a:buSzPct val="110000"/>
              <a:buFont typeface="Wingdings" pitchFamily="2" charset="2"/>
              <a:buChar char="Ø"/>
            </a:pPr>
            <a:r>
              <a:rPr lang="en-US" sz="2000">
                <a:solidFill>
                  <a:srgbClr val="663300"/>
                </a:solidFill>
              </a:rPr>
              <a:t> Particle size distrtibution is measured</a:t>
            </a:r>
            <a:r>
              <a:rPr lang="en-US" sz="2000">
                <a:solidFill>
                  <a:srgbClr val="CC3300"/>
                </a:solidFill>
              </a:rPr>
              <a:t> </a:t>
            </a:r>
            <a:r>
              <a:rPr lang="en-US" sz="2000">
                <a:solidFill>
                  <a:srgbClr val="663300"/>
                </a:solidFill>
              </a:rPr>
              <a:t>using the method of the</a:t>
            </a:r>
            <a:br>
              <a:rPr lang="en-US" sz="2000">
                <a:solidFill>
                  <a:srgbClr val="663300"/>
                </a:solidFill>
              </a:rPr>
            </a:br>
            <a:r>
              <a:rPr lang="en-US" sz="2000">
                <a:solidFill>
                  <a:srgbClr val="663300"/>
                </a:solidFill>
              </a:rPr>
              <a:t>  small-angle light scattering, optical and electron microscopy of</a:t>
            </a:r>
            <a:br>
              <a:rPr lang="en-US" sz="2000">
                <a:solidFill>
                  <a:srgbClr val="663300"/>
                </a:solidFill>
              </a:rPr>
            </a:br>
            <a:r>
              <a:rPr lang="en-US" sz="2000">
                <a:solidFill>
                  <a:srgbClr val="663300"/>
                </a:solidFill>
              </a:rPr>
              <a:t>   filters and substrates</a:t>
            </a:r>
            <a:r>
              <a:rPr lang="en-US" sz="1800">
                <a:solidFill>
                  <a:srgbClr val="CC0000"/>
                </a:solidFill>
              </a:rPr>
              <a:t/>
            </a:r>
            <a:br>
              <a:rPr lang="en-US" sz="1800">
                <a:solidFill>
                  <a:srgbClr val="CC0000"/>
                </a:solidFill>
              </a:rPr>
            </a:br>
            <a:r>
              <a:rPr lang="en-US" sz="1800">
                <a:solidFill>
                  <a:srgbClr val="CC0000"/>
                </a:solidFill>
              </a:rPr>
              <a:t> </a:t>
            </a:r>
            <a:endParaRPr lang="en-GB" sz="1800">
              <a:solidFill>
                <a:srgbClr val="CC0000"/>
              </a:solidFill>
            </a:endParaRPr>
          </a:p>
        </p:txBody>
      </p:sp>
      <p:sp>
        <p:nvSpPr>
          <p:cNvPr id="578565" name="Rectangle 5"/>
          <p:cNvSpPr>
            <a:spLocks noChangeArrowheads="1"/>
          </p:cNvSpPr>
          <p:nvPr/>
        </p:nvSpPr>
        <p:spPr bwMode="auto">
          <a:xfrm>
            <a:off x="793750" y="1123950"/>
            <a:ext cx="77390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400">
                <a:solidFill>
                  <a:srgbClr val="000066"/>
                </a:solidFill>
              </a:rPr>
              <a:t>Methods of aerosol posttest analysis:</a:t>
            </a:r>
            <a:endParaRPr lang="en-GB" sz="2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24A53-00C6-4060-9281-7A8A6EA82D91}" type="slidenum">
              <a:rPr lang="en-GB"/>
              <a:pPr/>
              <a:t>7</a:t>
            </a:fld>
            <a:endParaRPr lang="en-GB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" y="0"/>
            <a:ext cx="8934450" cy="639763"/>
          </a:xfrm>
        </p:spPr>
        <p:txBody>
          <a:bodyPr/>
          <a:lstStyle/>
          <a:p>
            <a:r>
              <a:rPr lang="en-US"/>
              <a:t>Experimental matrix for Task 2 of EVAN Project (Phase 1) </a:t>
            </a: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80612" name="Rectangle 4"/>
          <p:cNvSpPr>
            <a:spLocks noChangeArrowheads="1"/>
          </p:cNvSpPr>
          <p:nvPr/>
        </p:nvSpPr>
        <p:spPr bwMode="auto">
          <a:xfrm>
            <a:off x="371475" y="2995613"/>
            <a:ext cx="82169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84138" indent="244475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>
                <a:solidFill>
                  <a:srgbClr val="663300"/>
                </a:solidFill>
              </a:rPr>
              <a:t> </a:t>
            </a:r>
            <a:r>
              <a:rPr lang="en-US" sz="1600"/>
              <a:t>Start-up mode – melting and homogenization of C-32 molten corium pool in</a:t>
            </a:r>
            <a:br>
              <a:rPr lang="en-US" sz="1600"/>
            </a:br>
            <a:r>
              <a:rPr lang="en-US" sz="1600"/>
              <a:t>      argon, with  the surface temperature T</a:t>
            </a:r>
            <a:r>
              <a:rPr lang="en-US" sz="1600" baseline="-25000"/>
              <a:t>liq</a:t>
            </a:r>
            <a:r>
              <a:rPr lang="en-US" sz="1600"/>
              <a:t>+(50</a:t>
            </a:r>
            <a:r>
              <a:rPr lang="en-US" sz="1600">
                <a:cs typeface="Arial" pitchFamily="34" charset="0"/>
              </a:rPr>
              <a:t>÷</a:t>
            </a:r>
            <a:r>
              <a:rPr lang="en-US" sz="1600"/>
              <a:t>100)C. Melt sampling</a:t>
            </a:r>
          </a:p>
          <a:p>
            <a:pPr marL="84138" indent="244475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/>
              <a:t> Switching from the start-up aerosol line to the one of working regime</a:t>
            </a:r>
          </a:p>
          <a:p>
            <a:pPr marL="84138" indent="244475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/>
              <a:t> Aerosol sampling mode for 30 min during evaporation of molten C-32</a:t>
            </a:r>
          </a:p>
          <a:p>
            <a:pPr marL="84138" indent="244475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/>
              <a:t> Feeding of the argon-oxygen mixture into the furnace at a constant flow rate.</a:t>
            </a:r>
            <a:br>
              <a:rPr lang="en-US" sz="1600"/>
            </a:br>
            <a:r>
              <a:rPr lang="en-US" sz="1600"/>
              <a:t>     Sampling  regime for approximately 60 min during the melt C-32 to C-100</a:t>
            </a:r>
            <a:br>
              <a:rPr lang="en-US" sz="1600"/>
            </a:br>
            <a:r>
              <a:rPr lang="en-US" sz="1600"/>
              <a:t>     transition </a:t>
            </a:r>
          </a:p>
          <a:p>
            <a:pPr marL="84138" indent="244475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/>
              <a:t> Melt sampling</a:t>
            </a:r>
          </a:p>
          <a:p>
            <a:pPr marL="84138" indent="244475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/>
              <a:t> Aerosol sampling mode for 30 min during evaporation of molten C-100</a:t>
            </a:r>
          </a:p>
          <a:p>
            <a:pPr marL="84138" indent="244475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/>
              <a:t> HF heating disconnection</a:t>
            </a:r>
          </a:p>
          <a:p>
            <a:pPr marL="84138" indent="244475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/>
              <a:t> Installation disassembly, preparation of aerosol and ingot samples for</a:t>
            </a:r>
            <a:br>
              <a:rPr lang="en-US" sz="1600"/>
            </a:br>
            <a:r>
              <a:rPr lang="en-US" sz="1600"/>
              <a:t>     analytical tests and posttest analysis</a:t>
            </a:r>
            <a:r>
              <a:rPr lang="en-US"/>
              <a:t>   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580613" name="Rectangle 5"/>
          <p:cNvSpPr>
            <a:spLocks noChangeArrowheads="1"/>
          </p:cNvSpPr>
          <p:nvPr/>
        </p:nvSpPr>
        <p:spPr bwMode="auto">
          <a:xfrm>
            <a:off x="592138" y="2586038"/>
            <a:ext cx="63595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</a:rPr>
              <a:t>Test procedure </a:t>
            </a:r>
            <a:endParaRPr lang="en-GB" sz="2000">
              <a:solidFill>
                <a:srgbClr val="000066"/>
              </a:solidFill>
            </a:endParaRPr>
          </a:p>
        </p:txBody>
      </p:sp>
      <p:graphicFrame>
        <p:nvGraphicFramePr>
          <p:cNvPr id="580690" name="Object 82"/>
          <p:cNvGraphicFramePr>
            <a:graphicFrameLocks noChangeAspect="1"/>
          </p:cNvGraphicFramePr>
          <p:nvPr/>
        </p:nvGraphicFramePr>
        <p:xfrm>
          <a:off x="238125" y="839788"/>
          <a:ext cx="89058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92" name="Документ" r:id="rId4" imgW="8910027" imgH="1755742" progId="Word.Document.8">
                  <p:embed/>
                </p:oleObj>
              </mc:Choice>
              <mc:Fallback>
                <p:oleObj name="Документ" r:id="rId4" imgW="8910027" imgH="1755742" progId="Word.Document.8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839788"/>
                        <a:ext cx="89058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B1942-B716-419D-93AD-3F48EE0CC716}" type="slidenum">
              <a:rPr lang="en-GB"/>
              <a:pPr/>
              <a:t>8</a:t>
            </a:fld>
            <a:endParaRPr lang="en-GB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" y="0"/>
            <a:ext cx="8934450" cy="639763"/>
          </a:xfrm>
        </p:spPr>
        <p:txBody>
          <a:bodyPr/>
          <a:lstStyle/>
          <a:p>
            <a:r>
              <a:rPr lang="en-US"/>
              <a:t>Questions for discussion </a:t>
            </a:r>
          </a:p>
        </p:txBody>
      </p:sp>
      <p:sp>
        <p:nvSpPr>
          <p:cNvPr id="582659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82661" name="Rectangle 5"/>
          <p:cNvSpPr>
            <a:spLocks noChangeArrowheads="1"/>
          </p:cNvSpPr>
          <p:nvPr/>
        </p:nvSpPr>
        <p:spPr bwMode="auto">
          <a:xfrm>
            <a:off x="1006475" y="1057275"/>
            <a:ext cx="63595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eaLnBrk="1" hangingPunct="1">
              <a:spcBef>
                <a:spcPct val="20000"/>
              </a:spcBef>
              <a:buSzPct val="85000"/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Content of FPS in the charge</a:t>
            </a:r>
            <a:br>
              <a:rPr lang="en-US" sz="2400">
                <a:solidFill>
                  <a:srgbClr val="000066"/>
                </a:solidFill>
              </a:rPr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> </a:t>
            </a:r>
            <a:r>
              <a:rPr lang="en-US" sz="2400" b="0"/>
              <a:t>It is proposed to use the same </a:t>
            </a:r>
            <a:r>
              <a:rPr lang="en-US" sz="2400" b="0">
                <a:solidFill>
                  <a:srgbClr val="663300"/>
                </a:solidFill>
              </a:rPr>
              <a:t>content </a:t>
            </a:r>
            <a:r>
              <a:rPr lang="en-US" sz="2400" b="0"/>
              <a:t>as in MASCA (mass %: La</a:t>
            </a:r>
            <a:r>
              <a:rPr lang="en-US" sz="2400" b="0" baseline="-25000"/>
              <a:t>2</a:t>
            </a:r>
            <a:r>
              <a:rPr lang="en-US" sz="2400" b="0"/>
              <a:t>O</a:t>
            </a:r>
            <a:r>
              <a:rPr lang="en-US" sz="2400" b="0" baseline="-25000"/>
              <a:t>3 </a:t>
            </a:r>
            <a:r>
              <a:rPr lang="en-US" sz="2400" b="0"/>
              <a:t>- 0.59, CeO</a:t>
            </a:r>
            <a:r>
              <a:rPr lang="en-US" sz="2400" b="0" baseline="-25000"/>
              <a:t>2</a:t>
            </a:r>
            <a:r>
              <a:rPr lang="en-US" sz="2400" b="0"/>
              <a:t> - 0.61, BaO - 0.56, SrO - 0.59, Mo - 0.5, Ru - 0.5) for the comparison of the results</a:t>
            </a:r>
            <a:endParaRPr lang="en-GB" sz="2400" b="0"/>
          </a:p>
        </p:txBody>
      </p:sp>
      <p:sp>
        <p:nvSpPr>
          <p:cNvPr id="582663" name="Rectangle 7"/>
          <p:cNvSpPr>
            <a:spLocks noChangeArrowheads="1"/>
          </p:cNvSpPr>
          <p:nvPr/>
        </p:nvSpPr>
        <p:spPr bwMode="auto">
          <a:xfrm>
            <a:off x="895350" y="3705225"/>
            <a:ext cx="641508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eaLnBrk="1" hangingPunct="1">
              <a:spcBef>
                <a:spcPct val="20000"/>
              </a:spcBef>
              <a:buSzPct val="85000"/>
              <a:buFont typeface="Wingdings" pitchFamily="2" charset="2"/>
              <a:buChar char="ü"/>
            </a:pPr>
            <a:r>
              <a:rPr lang="en-US" sz="2400">
                <a:solidFill>
                  <a:srgbClr val="000066"/>
                </a:solidFill>
              </a:rPr>
              <a:t>Forms of the FPS put in the charge</a:t>
            </a:r>
          </a:p>
          <a:p>
            <a:pPr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endParaRPr lang="en-US" sz="2000">
              <a:solidFill>
                <a:srgbClr val="000066"/>
              </a:solidFill>
            </a:endParaRPr>
          </a:p>
          <a:p>
            <a:pPr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400" b="0"/>
              <a:t>It is proposed to introduce Mo and Ru in the form of metals, and other FP as oxides (SrO and BaO will be sintered with ZrO</a:t>
            </a:r>
            <a:r>
              <a:rPr lang="en-US" sz="2400" b="0" baseline="-25000"/>
              <a:t>2</a:t>
            </a:r>
            <a:r>
              <a:rPr lang="en-US" sz="2400" b="0"/>
              <a:t> )</a:t>
            </a:r>
            <a:endParaRPr lang="en-GB" sz="2400" b="0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12566</TotalTime>
  <Words>259</Words>
  <Application>Microsoft Office PowerPoint</Application>
  <PresentationFormat>Bildschirmpräsentation (4:3)</PresentationFormat>
  <Paragraphs>59</Paragraphs>
  <Slides>8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Times New Roman</vt:lpstr>
      <vt:lpstr>Arial</vt:lpstr>
      <vt:lpstr>Times New Roman CYR</vt:lpstr>
      <vt:lpstr>Arial Unicode MS</vt:lpstr>
      <vt:lpstr>Wingdings</vt:lpstr>
      <vt:lpstr>Оформление по умолчанию</vt:lpstr>
      <vt:lpstr>CorelDRAW 7.0 Graphic</vt:lpstr>
      <vt:lpstr>Документ Microsoft Word</vt:lpstr>
      <vt:lpstr>NITI Proposals for Task 2 tests of the EVAN Project </vt:lpstr>
      <vt:lpstr>Task 2. Study FP release from a molten pool </vt:lpstr>
      <vt:lpstr>Methodology</vt:lpstr>
      <vt:lpstr>View of IMCC furnace with connected sampling line</vt:lpstr>
      <vt:lpstr>Methodology (2)</vt:lpstr>
      <vt:lpstr>Methodology (3)</vt:lpstr>
      <vt:lpstr>Experimental matrix for Task 2 of EVAN Project (Phase 1) </vt:lpstr>
      <vt:lpstr>Questions for discussion </vt:lpstr>
    </vt:vector>
  </TitlesOfParts>
  <Company>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NITI Proposals EVAN Project</dc:title>
  <dc:subject>1 EVAN Meeting</dc:subject>
  <dc:creator>S BECHTA</dc:creator>
  <cp:lastModifiedBy>Peters, Ursula</cp:lastModifiedBy>
  <cp:revision>433</cp:revision>
  <cp:lastPrinted>2001-10-30T08:59:27Z</cp:lastPrinted>
  <dcterms:created xsi:type="dcterms:W3CDTF">1998-10-12T06:52:06Z</dcterms:created>
  <dcterms:modified xsi:type="dcterms:W3CDTF">2012-10-09T11:04:53Z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NITI proposal on study of FP release from a molten pool</vt:lpwstr>
  </property>
</Properties>
</file>