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58" r:id="rId3"/>
    <p:sldId id="259" r:id="rId4"/>
    <p:sldId id="257" r:id="rId5"/>
    <p:sldId id="266" r:id="rId6"/>
    <p:sldId id="267" r:id="rId7"/>
    <p:sldId id="268" r:id="rId8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FF9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641" autoAdjust="0"/>
    <p:restoredTop sz="94646" autoAdjust="0"/>
  </p:normalViewPr>
  <p:slideViewPr>
    <p:cSldViewPr snapToGrid="0">
      <p:cViewPr>
        <p:scale>
          <a:sx n="66" d="100"/>
          <a:sy n="66" d="100"/>
        </p:scale>
        <p:origin x="-546" y="-138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8CAA0B5-F1C4-4728-A96C-EF20732B6A5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181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175" y="4267200"/>
            <a:ext cx="9902825" cy="2590800"/>
            <a:chOff x="2" y="2688"/>
            <a:chExt cx="5758" cy="1632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819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819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9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19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0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0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0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0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0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0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0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0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8208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820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8227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8228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9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30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31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32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33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34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35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36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37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38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39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40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41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42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43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44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8245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246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47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48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49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50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51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52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8253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8254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825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825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825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</p:grpSp>
      <p:sp>
        <p:nvSpPr>
          <p:cNvPr id="825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692275"/>
            <a:ext cx="84201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25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8260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261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262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A169A39C-AA0C-4BB1-AD57-80867D493C42}" type="slidenum">
              <a:rPr lang="ru-RU"/>
              <a:pPr/>
              <a:t>‹Nr.›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8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8" grpId="0"/>
      <p:bldP spid="82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82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455A2-AE66-47F9-A9FE-2B38E215AFC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142065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7813"/>
            <a:ext cx="2228850" cy="5848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7813"/>
            <a:ext cx="6534150" cy="5848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39E0D-4DEB-4DFC-A541-CD6EB3A30CF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183613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C4096-96DE-4EF1-8AB8-FB41D96C886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461187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74988-8D23-4FBC-BAC4-BE94F0517CE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13462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6F3A1-6C25-4251-957B-9904263648A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352286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C2655-844A-42B6-9DFB-024E7CA7553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25966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CA8F1-B736-4DB5-B487-71E6F8B2F68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51928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26D92-DFD0-4B48-9EEA-F2AE347F8AB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476641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EB9BA-3968-4705-9635-CECCCCF9D10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844857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5C859-2CF0-4ADF-9A76-EEBA482E42D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009939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hidden">
          <a:xfrm>
            <a:off x="7180263" y="6429375"/>
            <a:ext cx="309562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3175" y="4267200"/>
            <a:ext cx="9902825" cy="2590800"/>
            <a:chOff x="2" y="2688"/>
            <a:chExt cx="5758" cy="1632"/>
          </a:xfrm>
        </p:grpSpPr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7173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717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7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7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7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7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8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8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718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718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8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8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8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0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0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0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0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7204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720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0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0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0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0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1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1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1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1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1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1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1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1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1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1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2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2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7222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722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2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2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2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2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2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22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7230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23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723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723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723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</p:grpSp>
      <p:sp>
        <p:nvSpPr>
          <p:cNvPr id="723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7813"/>
            <a:ext cx="89154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23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23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23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23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F0BAB99-D4C5-44D3-839C-2B6FD73B048C}" type="slidenum">
              <a:rPr lang="ru-RU"/>
              <a:pPr/>
              <a:t>‹Nr.›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35" grpId="0"/>
      <p:bldP spid="723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23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23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23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23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23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F33C-4300-42F1-A8DC-7D6D9B93C8F3}" type="slidenum">
              <a:rPr lang="ru-RU"/>
              <a:pPr/>
              <a:t>1</a:t>
            </a:fld>
            <a:endParaRPr lang="ru-RU"/>
          </a:p>
        </p:txBody>
      </p:sp>
      <p:sp>
        <p:nvSpPr>
          <p:cNvPr id="2135" name="Text Box 87"/>
          <p:cNvSpPr txBox="1">
            <a:spLocks noChangeArrowheads="1"/>
          </p:cNvSpPr>
          <p:nvPr/>
        </p:nvSpPr>
        <p:spPr bwMode="auto">
          <a:xfrm>
            <a:off x="984250" y="1039813"/>
            <a:ext cx="7935913" cy="4746625"/>
          </a:xfrm>
          <a:prstGeom prst="rect">
            <a:avLst/>
          </a:prstGeom>
          <a:solidFill>
            <a:srgbClr val="EFF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NATALIA AMPELOGOVA</a:t>
            </a:r>
          </a:p>
          <a:p>
            <a:pPr algn="ctr">
              <a:lnSpc>
                <a:spcPct val="140000"/>
              </a:lnSpc>
            </a:pPr>
            <a:r>
              <a:rPr lang="en-US" sz="2800" b="1">
                <a:solidFill>
                  <a:srgbClr val="000000"/>
                </a:solidFill>
              </a:rPr>
              <a:t>Professor, Chemical Sciences</a:t>
            </a:r>
          </a:p>
          <a:p>
            <a:pPr algn="ctr">
              <a:lnSpc>
                <a:spcPct val="140000"/>
              </a:lnSpc>
            </a:pPr>
            <a:r>
              <a:rPr lang="en-US" sz="2800" b="1">
                <a:solidFill>
                  <a:srgbClr val="000000"/>
                </a:solidFill>
              </a:rPr>
              <a:t>Leading Researcher</a:t>
            </a:r>
          </a:p>
          <a:p>
            <a:pPr algn="ctr">
              <a:lnSpc>
                <a:spcPct val="140000"/>
              </a:lnSpc>
            </a:pPr>
            <a:r>
              <a:rPr lang="en-US" b="1">
                <a:solidFill>
                  <a:srgbClr val="000000"/>
                </a:solidFill>
              </a:rPr>
              <a:t>Federal State Unitariy Enterprise "Leading Institute "All-Russia Design and Scientific research Institute for Complex Power Technology"</a:t>
            </a:r>
            <a:r>
              <a:rPr lang="en-US">
                <a:solidFill>
                  <a:srgbClr val="000000"/>
                </a:solidFill>
              </a:rPr>
              <a:t>  (</a:t>
            </a:r>
            <a:r>
              <a:rPr lang="en-US" b="1">
                <a:solidFill>
                  <a:srgbClr val="000000"/>
                </a:solidFill>
              </a:rPr>
              <a:t>VNIPIET)</a:t>
            </a:r>
          </a:p>
          <a:p>
            <a:pPr algn="ctr">
              <a:lnSpc>
                <a:spcPct val="140000"/>
              </a:lnSpc>
            </a:pPr>
            <a:r>
              <a:rPr lang="en-US" b="1">
                <a:solidFill>
                  <a:srgbClr val="000000"/>
                </a:solidFill>
              </a:rPr>
              <a:t> Adress: </a:t>
            </a:r>
            <a:r>
              <a:rPr lang="en-US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Savushkina, 82. St.Petersburg</a:t>
            </a:r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197183, Russia</a:t>
            </a:r>
          </a:p>
          <a:p>
            <a:pPr>
              <a:lnSpc>
                <a:spcPct val="140000"/>
              </a:lnSpc>
            </a:pPr>
            <a:r>
              <a:rPr lang="en-US" b="1">
                <a:solidFill>
                  <a:srgbClr val="000000"/>
                </a:solidFill>
              </a:rPr>
              <a:t>                   Contact telephone: </a:t>
            </a:r>
            <a:r>
              <a:rPr lang="en-US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+7 – 812-430-03-76</a:t>
            </a:r>
          </a:p>
          <a:p>
            <a:pPr>
              <a:lnSpc>
                <a:spcPct val="140000"/>
              </a:lnSpc>
            </a:pPr>
            <a:r>
              <a:rPr lang="en-US" b="1">
                <a:solidFill>
                  <a:srgbClr val="000000"/>
                </a:solidFill>
              </a:rPr>
              <a:t>                   Fax:                          </a:t>
            </a:r>
            <a:r>
              <a:rPr lang="en-US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+7 – 812-430-18-93</a:t>
            </a:r>
          </a:p>
          <a:p>
            <a:pPr>
              <a:lnSpc>
                <a:spcPct val="140000"/>
              </a:lnSpc>
            </a:pPr>
            <a:r>
              <a:rPr lang="en-US" b="1">
                <a:solidFill>
                  <a:srgbClr val="000000"/>
                </a:solidFill>
              </a:rPr>
              <a:t>                   E-mail:                     </a:t>
            </a:r>
            <a:r>
              <a:rPr lang="en-US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alem@bk.ru</a:t>
            </a:r>
            <a:endParaRPr lang="ru-RU" b="1" u="sng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2147" name="Group 99"/>
          <p:cNvGrpSpPr>
            <a:grpSpLocks/>
          </p:cNvGrpSpPr>
          <p:nvPr/>
        </p:nvGrpSpPr>
        <p:grpSpPr bwMode="auto">
          <a:xfrm>
            <a:off x="38100" y="0"/>
            <a:ext cx="9812338" cy="795338"/>
            <a:chOff x="24" y="0"/>
            <a:chExt cx="6181" cy="501"/>
          </a:xfrm>
        </p:grpSpPr>
        <p:sp>
          <p:nvSpPr>
            <p:cNvPr id="2141" name="Text Box 93"/>
            <p:cNvSpPr txBox="1">
              <a:spLocks noChangeArrowheads="1"/>
            </p:cNvSpPr>
            <p:nvPr/>
          </p:nvSpPr>
          <p:spPr bwMode="auto">
            <a:xfrm>
              <a:off x="269" y="415"/>
              <a:ext cx="300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VNIPIET</a:t>
              </a:r>
              <a:endParaRPr lang="ru-RU" sz="9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2146" name="Group 98"/>
            <p:cNvGrpSpPr>
              <a:grpSpLocks/>
            </p:cNvGrpSpPr>
            <p:nvPr/>
          </p:nvGrpSpPr>
          <p:grpSpPr bwMode="auto">
            <a:xfrm>
              <a:off x="24" y="0"/>
              <a:ext cx="6181" cy="391"/>
              <a:chOff x="54" y="0"/>
              <a:chExt cx="5706" cy="391"/>
            </a:xfrm>
          </p:grpSpPr>
          <p:pic>
            <p:nvPicPr>
              <p:cNvPr id="2140" name="Picture 92" descr="vnipiet мал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" y="0"/>
                <a:ext cx="703" cy="3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143" name="Group 95"/>
              <p:cNvGrpSpPr>
                <a:grpSpLocks/>
              </p:cNvGrpSpPr>
              <p:nvPr/>
            </p:nvGrpSpPr>
            <p:grpSpPr bwMode="auto">
              <a:xfrm>
                <a:off x="4917" y="0"/>
                <a:ext cx="843" cy="275"/>
                <a:chOff x="1429" y="2453"/>
                <a:chExt cx="2086" cy="709"/>
              </a:xfrm>
            </p:grpSpPr>
            <p:pic>
              <p:nvPicPr>
                <p:cNvPr id="2144" name="Picture 96" descr="shpk04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72" y="2453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145" name="Picture 97" descr="shpk0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29" y="2457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3799-0F32-4D89-84DB-DB78696C5C54}" type="slidenum">
              <a:rPr lang="ru-RU"/>
              <a:pPr/>
              <a:t>2</a:t>
            </a:fld>
            <a:endParaRPr lang="ru-RU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84250" y="633413"/>
            <a:ext cx="7935913" cy="695325"/>
          </a:xfrm>
          <a:prstGeom prst="rect">
            <a:avLst/>
          </a:prstGeom>
          <a:solidFill>
            <a:srgbClr val="EFF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Task 6. Experimental investigations of containment parameters impact on volatile iodine content and correlation</a:t>
            </a:r>
            <a:endParaRPr lang="ru-RU" b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38100" y="0"/>
            <a:ext cx="9812338" cy="795338"/>
            <a:chOff x="24" y="0"/>
            <a:chExt cx="6181" cy="501"/>
          </a:xfrm>
        </p:grpSpPr>
        <p:sp>
          <p:nvSpPr>
            <p:cNvPr id="9219" name="Text Box 3"/>
            <p:cNvSpPr txBox="1">
              <a:spLocks noChangeArrowheads="1"/>
            </p:cNvSpPr>
            <p:nvPr/>
          </p:nvSpPr>
          <p:spPr bwMode="auto">
            <a:xfrm>
              <a:off x="269" y="415"/>
              <a:ext cx="300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VNIPIET</a:t>
              </a:r>
              <a:endParaRPr lang="ru-RU" sz="9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9220" name="Group 4"/>
            <p:cNvGrpSpPr>
              <a:grpSpLocks/>
            </p:cNvGrpSpPr>
            <p:nvPr/>
          </p:nvGrpSpPr>
          <p:grpSpPr bwMode="auto">
            <a:xfrm>
              <a:off x="24" y="0"/>
              <a:ext cx="6181" cy="391"/>
              <a:chOff x="54" y="0"/>
              <a:chExt cx="5706" cy="391"/>
            </a:xfrm>
          </p:grpSpPr>
          <p:pic>
            <p:nvPicPr>
              <p:cNvPr id="9221" name="Picture 5" descr="vnipiet мал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" y="0"/>
                <a:ext cx="703" cy="3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9222" name="Group 6"/>
              <p:cNvGrpSpPr>
                <a:grpSpLocks/>
              </p:cNvGrpSpPr>
              <p:nvPr/>
            </p:nvGrpSpPr>
            <p:grpSpPr bwMode="auto">
              <a:xfrm>
                <a:off x="4917" y="0"/>
                <a:ext cx="843" cy="275"/>
                <a:chOff x="1429" y="2453"/>
                <a:chExt cx="2086" cy="709"/>
              </a:xfrm>
            </p:grpSpPr>
            <p:pic>
              <p:nvPicPr>
                <p:cNvPr id="9223" name="Picture 7" descr="shpk04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72" y="2453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224" name="Picture 8" descr="shpk0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29" y="2457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1381125"/>
            <a:ext cx="8489950" cy="51863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EAF5-1BD5-42A9-9B02-971F696338EC}" type="slidenum">
              <a:rPr lang="ru-RU"/>
              <a:pPr/>
              <a:t>3</a:t>
            </a:fld>
            <a:endParaRPr lang="ru-RU"/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65150" y="1047750"/>
            <a:ext cx="8748713" cy="493713"/>
          </a:xfrm>
          <a:prstGeom prst="rect">
            <a:avLst/>
          </a:prstGeom>
          <a:solidFill>
            <a:srgbClr val="EFF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Table 1. Proposed matrix of tests on EVAN-project, Task 6 </a:t>
            </a:r>
            <a:endParaRPr lang="ru-RU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38100" y="0"/>
            <a:ext cx="9812338" cy="795338"/>
            <a:chOff x="24" y="0"/>
            <a:chExt cx="6181" cy="501"/>
          </a:xfrm>
        </p:grpSpPr>
        <p:sp>
          <p:nvSpPr>
            <p:cNvPr id="10243" name="Text Box 3"/>
            <p:cNvSpPr txBox="1">
              <a:spLocks noChangeArrowheads="1"/>
            </p:cNvSpPr>
            <p:nvPr/>
          </p:nvSpPr>
          <p:spPr bwMode="auto">
            <a:xfrm>
              <a:off x="269" y="415"/>
              <a:ext cx="300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VNIPIET</a:t>
              </a:r>
              <a:endParaRPr lang="ru-RU" sz="9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10244" name="Group 4"/>
            <p:cNvGrpSpPr>
              <a:grpSpLocks/>
            </p:cNvGrpSpPr>
            <p:nvPr/>
          </p:nvGrpSpPr>
          <p:grpSpPr bwMode="auto">
            <a:xfrm>
              <a:off x="24" y="0"/>
              <a:ext cx="6181" cy="391"/>
              <a:chOff x="54" y="0"/>
              <a:chExt cx="5706" cy="391"/>
            </a:xfrm>
          </p:grpSpPr>
          <p:pic>
            <p:nvPicPr>
              <p:cNvPr id="10245" name="Picture 5" descr="vnipiet мал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" y="0"/>
                <a:ext cx="703" cy="3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0246" name="Group 6"/>
              <p:cNvGrpSpPr>
                <a:grpSpLocks/>
              </p:cNvGrpSpPr>
              <p:nvPr/>
            </p:nvGrpSpPr>
            <p:grpSpPr bwMode="auto">
              <a:xfrm>
                <a:off x="4917" y="0"/>
                <a:ext cx="843" cy="275"/>
                <a:chOff x="1429" y="2453"/>
                <a:chExt cx="2086" cy="709"/>
              </a:xfrm>
            </p:grpSpPr>
            <p:pic>
              <p:nvPicPr>
                <p:cNvPr id="10247" name="Picture 7" descr="shpk04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72" y="2453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248" name="Picture 8" descr="shpk0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29" y="2457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2070100"/>
            <a:ext cx="9317038" cy="38290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4F41-6C68-49EA-BF7F-4416CF574404}" type="slidenum">
              <a:rPr lang="ru-RU"/>
              <a:pPr/>
              <a:t>4</a:t>
            </a:fld>
            <a:endParaRPr lang="ru-RU"/>
          </a:p>
        </p:txBody>
      </p:sp>
      <p:sp>
        <p:nvSpPr>
          <p:cNvPr id="5206" name="Text Box 86"/>
          <p:cNvSpPr txBox="1">
            <a:spLocks noChangeArrowheads="1"/>
          </p:cNvSpPr>
          <p:nvPr/>
        </p:nvSpPr>
        <p:spPr bwMode="auto">
          <a:xfrm>
            <a:off x="128588" y="4883150"/>
            <a:ext cx="9609137" cy="15811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SCHEMATIC DIAGRAM OF THE APPARATUS FOR THE EXPERIMENTAL INVESTIGATION OF IODINE WATER/GAS PARTITIONING</a:t>
            </a:r>
          </a:p>
          <a:p>
            <a:pPr algn="ctr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1 - thermostat (20-150 </a:t>
            </a:r>
            <a:r>
              <a:rPr lang="en-US" sz="1400" b="1" baseline="30000">
                <a:solidFill>
                  <a:srgbClr val="000000"/>
                </a:solidFill>
                <a:latin typeface="Times New Roman" pitchFamily="18" charset="0"/>
              </a:rPr>
              <a:t>o</a:t>
            </a: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С); 2 – autoclave (Teflon); 3 – gas phase; 4 – aqueous solution (I</a:t>
            </a:r>
            <a:r>
              <a:rPr lang="en-US" sz="1400" b="1" baseline="3000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); 5 – iodine source; 6 – iodine concentration and species analysis in the aqueous phase; 7 – pH, potential and pI measuring instrument; 8 –iodine species separation in gas samples</a:t>
            </a: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 8a – adsorbing filters (or sorbents); 8b – carbon (or barbateur); 9 – water-jet pump;</a:t>
            </a:r>
          </a:p>
          <a:p>
            <a:pPr algn="ctr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10 - thermocouple; 11 – platinum electrode; 12 – compared electrode; 13 – glass electrode; 14 – iodide-selective electrode;</a:t>
            </a:r>
          </a:p>
          <a:p>
            <a:pPr algn="ctr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15 – iodine sensor; 16 – locked tap; 17 – line of solution sampling or vapour I</a:t>
            </a:r>
            <a:r>
              <a:rPr lang="en-US" sz="1400" b="1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 (gas) supply; 18 - heater</a:t>
            </a:r>
          </a:p>
        </p:txBody>
      </p:sp>
      <p:grpSp>
        <p:nvGrpSpPr>
          <p:cNvPr id="5386" name="Group 266"/>
          <p:cNvGrpSpPr>
            <a:grpSpLocks/>
          </p:cNvGrpSpPr>
          <p:nvPr/>
        </p:nvGrpSpPr>
        <p:grpSpPr bwMode="auto">
          <a:xfrm>
            <a:off x="38100" y="0"/>
            <a:ext cx="9812338" cy="795338"/>
            <a:chOff x="24" y="0"/>
            <a:chExt cx="6181" cy="501"/>
          </a:xfrm>
        </p:grpSpPr>
        <p:sp>
          <p:nvSpPr>
            <p:cNvPr id="5387" name="Text Box 267"/>
            <p:cNvSpPr txBox="1">
              <a:spLocks noChangeArrowheads="1"/>
            </p:cNvSpPr>
            <p:nvPr/>
          </p:nvSpPr>
          <p:spPr bwMode="auto">
            <a:xfrm>
              <a:off x="269" y="415"/>
              <a:ext cx="300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VNIPIET</a:t>
              </a:r>
              <a:endParaRPr lang="ru-RU" sz="9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5388" name="Group 268"/>
            <p:cNvGrpSpPr>
              <a:grpSpLocks/>
            </p:cNvGrpSpPr>
            <p:nvPr/>
          </p:nvGrpSpPr>
          <p:grpSpPr bwMode="auto">
            <a:xfrm>
              <a:off x="24" y="0"/>
              <a:ext cx="6181" cy="391"/>
              <a:chOff x="54" y="0"/>
              <a:chExt cx="5706" cy="391"/>
            </a:xfrm>
          </p:grpSpPr>
          <p:pic>
            <p:nvPicPr>
              <p:cNvPr id="5389" name="Picture 269" descr="vnipiet мал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" y="0"/>
                <a:ext cx="703" cy="3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390" name="Group 270"/>
              <p:cNvGrpSpPr>
                <a:grpSpLocks/>
              </p:cNvGrpSpPr>
              <p:nvPr/>
            </p:nvGrpSpPr>
            <p:grpSpPr bwMode="auto">
              <a:xfrm>
                <a:off x="4917" y="0"/>
                <a:ext cx="843" cy="275"/>
                <a:chOff x="1429" y="2453"/>
                <a:chExt cx="2086" cy="709"/>
              </a:xfrm>
            </p:grpSpPr>
            <p:pic>
              <p:nvPicPr>
                <p:cNvPr id="5391" name="Picture 271" descr="shpk04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72" y="2453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392" name="Picture 272" descr="shpk0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29" y="2457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pic>
        <p:nvPicPr>
          <p:cNvPr id="5512" name="Picture 39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692150"/>
            <a:ext cx="7966075" cy="410368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5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806D-DDC1-4222-B388-AC261A9A3BEA}" type="slidenum">
              <a:rPr lang="ru-RU"/>
              <a:pPr/>
              <a:t>5</a:t>
            </a:fld>
            <a:endParaRPr lang="ru-RU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65150" y="904875"/>
            <a:ext cx="8748713" cy="493713"/>
          </a:xfrm>
          <a:prstGeom prst="rect">
            <a:avLst/>
          </a:prstGeom>
          <a:solidFill>
            <a:srgbClr val="EFF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Table 2 - Methods of iodine analysis </a:t>
            </a:r>
            <a:endParaRPr lang="ru-RU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38100" y="0"/>
            <a:ext cx="9812338" cy="795338"/>
            <a:chOff x="24" y="0"/>
            <a:chExt cx="6181" cy="501"/>
          </a:xfrm>
        </p:grpSpPr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269" y="415"/>
              <a:ext cx="300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VNIPIET</a:t>
              </a:r>
              <a:endParaRPr lang="ru-RU" sz="9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18437" name="Group 5"/>
            <p:cNvGrpSpPr>
              <a:grpSpLocks/>
            </p:cNvGrpSpPr>
            <p:nvPr/>
          </p:nvGrpSpPr>
          <p:grpSpPr bwMode="auto">
            <a:xfrm>
              <a:off x="24" y="0"/>
              <a:ext cx="6181" cy="391"/>
              <a:chOff x="54" y="0"/>
              <a:chExt cx="5706" cy="391"/>
            </a:xfrm>
          </p:grpSpPr>
          <p:pic>
            <p:nvPicPr>
              <p:cNvPr id="18438" name="Picture 6" descr="vnipiet мал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" y="0"/>
                <a:ext cx="703" cy="3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8439" name="Group 7"/>
              <p:cNvGrpSpPr>
                <a:grpSpLocks/>
              </p:cNvGrpSpPr>
              <p:nvPr/>
            </p:nvGrpSpPr>
            <p:grpSpPr bwMode="auto">
              <a:xfrm>
                <a:off x="4917" y="0"/>
                <a:ext cx="843" cy="275"/>
                <a:chOff x="1429" y="2453"/>
                <a:chExt cx="2086" cy="709"/>
              </a:xfrm>
            </p:grpSpPr>
            <p:pic>
              <p:nvPicPr>
                <p:cNvPr id="18440" name="Picture 8" descr="shpk04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72" y="2453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8441" name="Picture 9" descr="shpk0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29" y="2457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1566863"/>
            <a:ext cx="9128125" cy="474186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081D-0479-4ECF-9E86-9CBB10D11AAD}" type="slidenum">
              <a:rPr lang="ru-RU"/>
              <a:pPr/>
              <a:t>6</a:t>
            </a:fld>
            <a:endParaRPr lang="ru-RU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984250" y="890588"/>
            <a:ext cx="7935913" cy="695325"/>
          </a:xfrm>
          <a:prstGeom prst="rect">
            <a:avLst/>
          </a:prstGeom>
          <a:solidFill>
            <a:srgbClr val="EFF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Task 7. Numerical and theoretical modeling of containment parameters impact on volatile iodine species content and correlation</a:t>
            </a:r>
            <a:endParaRPr lang="ru-RU" b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38100" y="0"/>
            <a:ext cx="9812338" cy="795338"/>
            <a:chOff x="24" y="0"/>
            <a:chExt cx="6181" cy="501"/>
          </a:xfrm>
        </p:grpSpPr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269" y="415"/>
              <a:ext cx="300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VNIPIET</a:t>
              </a:r>
              <a:endParaRPr lang="ru-RU" sz="9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19461" name="Group 5"/>
            <p:cNvGrpSpPr>
              <a:grpSpLocks/>
            </p:cNvGrpSpPr>
            <p:nvPr/>
          </p:nvGrpSpPr>
          <p:grpSpPr bwMode="auto">
            <a:xfrm>
              <a:off x="24" y="0"/>
              <a:ext cx="6181" cy="391"/>
              <a:chOff x="54" y="0"/>
              <a:chExt cx="5706" cy="391"/>
            </a:xfrm>
          </p:grpSpPr>
          <p:pic>
            <p:nvPicPr>
              <p:cNvPr id="19462" name="Picture 6" descr="vnipiet мал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" y="0"/>
                <a:ext cx="703" cy="3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9463" name="Group 7"/>
              <p:cNvGrpSpPr>
                <a:grpSpLocks/>
              </p:cNvGrpSpPr>
              <p:nvPr/>
            </p:nvGrpSpPr>
            <p:grpSpPr bwMode="auto">
              <a:xfrm>
                <a:off x="4917" y="0"/>
                <a:ext cx="843" cy="275"/>
                <a:chOff x="1429" y="2453"/>
                <a:chExt cx="2086" cy="709"/>
              </a:xfrm>
            </p:grpSpPr>
            <p:pic>
              <p:nvPicPr>
                <p:cNvPr id="19464" name="Picture 8" descr="shpk04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72" y="2453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9465" name="Picture 9" descr="shpk0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29" y="2457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920875"/>
            <a:ext cx="9747250" cy="40878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EE02-F4D1-4D29-A9CC-4405759205AD}" type="slidenum">
              <a:rPr lang="ru-RU"/>
              <a:pPr/>
              <a:t>7</a:t>
            </a:fld>
            <a:endParaRPr lang="ru-RU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5949950" y="2444750"/>
            <a:ext cx="3560763" cy="19177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Iodine model (composition, reactions, processes)</a:t>
            </a:r>
            <a:endParaRPr lang="ru-RU" sz="2400" b="1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2400" b="1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Task </a:t>
            </a:r>
            <a:r>
              <a:rPr lang="ru-RU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763" y="255588"/>
            <a:ext cx="4287837" cy="6308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38100" y="0"/>
            <a:ext cx="9812338" cy="795338"/>
            <a:chOff x="24" y="0"/>
            <a:chExt cx="6181" cy="501"/>
          </a:xfrm>
        </p:grpSpPr>
        <p:sp>
          <p:nvSpPr>
            <p:cNvPr id="21509" name="Text Box 5"/>
            <p:cNvSpPr txBox="1">
              <a:spLocks noChangeArrowheads="1"/>
            </p:cNvSpPr>
            <p:nvPr/>
          </p:nvSpPr>
          <p:spPr bwMode="auto">
            <a:xfrm>
              <a:off x="269" y="415"/>
              <a:ext cx="300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VNIPIET</a:t>
              </a:r>
              <a:endParaRPr lang="ru-RU" sz="9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21510" name="Group 6"/>
            <p:cNvGrpSpPr>
              <a:grpSpLocks/>
            </p:cNvGrpSpPr>
            <p:nvPr/>
          </p:nvGrpSpPr>
          <p:grpSpPr bwMode="auto">
            <a:xfrm>
              <a:off x="24" y="0"/>
              <a:ext cx="6181" cy="391"/>
              <a:chOff x="54" y="0"/>
              <a:chExt cx="5706" cy="391"/>
            </a:xfrm>
          </p:grpSpPr>
          <p:pic>
            <p:nvPicPr>
              <p:cNvPr id="21511" name="Picture 7" descr="vnipiet мал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" y="0"/>
                <a:ext cx="703" cy="3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1512" name="Group 8"/>
              <p:cNvGrpSpPr>
                <a:grpSpLocks/>
              </p:cNvGrpSpPr>
              <p:nvPr/>
            </p:nvGrpSpPr>
            <p:grpSpPr bwMode="auto">
              <a:xfrm>
                <a:off x="4917" y="0"/>
                <a:ext cx="843" cy="275"/>
                <a:chOff x="1429" y="2453"/>
                <a:chExt cx="2086" cy="709"/>
              </a:xfrm>
            </p:grpSpPr>
            <p:pic>
              <p:nvPicPr>
                <p:cNvPr id="21513" name="Picture 9" descr="shpk04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72" y="2453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1514" name="Picture 10" descr="shpk03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29" y="2457"/>
                  <a:ext cx="1043" cy="7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 autoUpdateAnimBg="0"/>
    </p:bld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0</TotalTime>
  <Words>283</Words>
  <Application>Microsoft Office PowerPoint</Application>
  <PresentationFormat>A4-Papier (210x297 mm)</PresentationFormat>
  <Paragraphs>33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Круги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VNIPIET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Alemaskina Elena</dc:creator>
  <cp:lastModifiedBy>Peters, Ursula</cp:lastModifiedBy>
  <cp:revision>56</cp:revision>
  <dcterms:created xsi:type="dcterms:W3CDTF">2004-02-05T17:43:08Z</dcterms:created>
  <dcterms:modified xsi:type="dcterms:W3CDTF">2012-10-09T11:27:59Z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Proposal on experimental iodine investigation</vt:lpwstr>
  </property>
</Properties>
</file>