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4" r:id="rId3"/>
    <p:sldId id="366" r:id="rId4"/>
    <p:sldId id="352" r:id="rId5"/>
    <p:sldId id="351" r:id="rId6"/>
    <p:sldId id="362" r:id="rId7"/>
    <p:sldId id="354" r:id="rId8"/>
    <p:sldId id="353" r:id="rId9"/>
    <p:sldId id="357" r:id="rId10"/>
    <p:sldId id="355" r:id="rId11"/>
    <p:sldId id="364" r:id="rId12"/>
    <p:sldId id="356" r:id="rId13"/>
    <p:sldId id="358" r:id="rId14"/>
    <p:sldId id="365" r:id="rId15"/>
    <p:sldId id="359" r:id="rId16"/>
    <p:sldId id="360" r:id="rId17"/>
    <p:sldId id="361" r:id="rId18"/>
    <p:sldId id="350" r:id="rId19"/>
  </p:sldIdLst>
  <p:sldSz cx="10693400" cy="756126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B5B2"/>
    <a:srgbClr val="30C5C2"/>
    <a:srgbClr val="33CCCC"/>
    <a:srgbClr val="00CCFF"/>
    <a:srgbClr val="9999FF"/>
    <a:srgbClr val="FF3300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8" autoAdjust="0"/>
    <p:restoredTop sz="94576" autoAdjust="0"/>
  </p:normalViewPr>
  <p:slideViewPr>
    <p:cSldViewPr>
      <p:cViewPr>
        <p:scale>
          <a:sx n="75" d="100"/>
          <a:sy n="75" d="100"/>
        </p:scale>
        <p:origin x="-1277" y="-206"/>
      </p:cViewPr>
      <p:guideLst>
        <p:guide orient="horz"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440" y="-82"/>
      </p:cViewPr>
      <p:guideLst>
        <p:guide orient="horz" pos="3224"/>
        <p:guide pos="223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654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73401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36" tIns="0" rIns="19736" bIns="0" numCol="1" anchor="t" anchorCtr="0" compatLnSpc="1">
            <a:prstTxWarp prst="textNoShape">
              <a:avLst/>
            </a:prstTxWarp>
          </a:bodyPr>
          <a:lstStyle>
            <a:lvl1pPr defTabSz="95088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36" tIns="0" rIns="19736" bIns="0" numCol="1" anchor="t" anchorCtr="0" compatLnSpc="1">
            <a:prstTxWarp prst="textNoShape">
              <a:avLst/>
            </a:prstTxWarp>
          </a:bodyPr>
          <a:lstStyle>
            <a:lvl1pPr algn="r" defTabSz="95088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44550" y="771525"/>
            <a:ext cx="5410200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5413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96" tIns="47699" rIns="95396" bIns="47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20263"/>
            <a:ext cx="3073401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36" tIns="0" rIns="19736" bIns="0" numCol="1" anchor="b" anchorCtr="0" compatLnSpc="1">
            <a:prstTxWarp prst="textNoShape">
              <a:avLst/>
            </a:prstTxWarp>
          </a:bodyPr>
          <a:lstStyle>
            <a:lvl1pPr defTabSz="95088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0263"/>
            <a:ext cx="30749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36" tIns="0" rIns="19736" bIns="0" numCol="1" anchor="b" anchorCtr="0" compatLnSpc="1">
            <a:prstTxWarp prst="textNoShape">
              <a:avLst/>
            </a:prstTxWarp>
          </a:bodyPr>
          <a:lstStyle>
            <a:lvl1pPr algn="r" defTabSz="95088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6F770F81-EAEF-4A92-B9B8-09A02813D6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747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87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59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4775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31975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DAA65B-2715-43B9-85D7-290A7832A26D}" type="slidenum">
              <a:rPr lang="de-DE" sz="1000" smtClean="0">
                <a:latin typeface="Times New Roman" pitchFamily="18" charset="0"/>
              </a:rPr>
              <a:pPr/>
              <a:t>1</a:t>
            </a:fld>
            <a:endParaRPr lang="de-DE" sz="10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15. CEG-SAM  meeting,  Villingen, PSI,  March 10-12, 2009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8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15. CEG-SAM  meeting,  Villingen, PSI,  March 10-12, 2009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0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50138" y="612775"/>
            <a:ext cx="2193925" cy="61896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63600" y="612775"/>
            <a:ext cx="6434138" cy="61896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15. CEG-SAM  meeting,  Villingen, PSI,  March 10-12, 2009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7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15. CEG-SAM  meeting,  Villingen, PSI,  March 10-12, 2009</a:t>
            </a:r>
            <a:endParaRPr lang="en-GB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9394E-EFCE-4E06-A97A-827806AF34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240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15. CEG-SAM  meeting,  Villingen, PSI,  March 10-12, 2009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16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7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3600" y="1044575"/>
            <a:ext cx="4313238" cy="575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29238" y="1044575"/>
            <a:ext cx="4314825" cy="575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15. CEG-SAM  meeting,  Villingen, PSI,  March 10-12, 2009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7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9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15. CEG-SAM  meeting,  Villingen, PSI,  March 10-12, 2009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33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5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15. CEG-SAM  meeting,  Villingen, PSI,  March 10-12, 2009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0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4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15. CEG-SAM  meeting,  Villingen, PSI,  March 10-12, 2009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0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7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15. CEG-SAM  meeting,  Villingen, PSI,  March 10-12, 2009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8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7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15. CEG-SAM  meeting,  Villingen, PSI,  March 10-12, 2009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2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612775"/>
            <a:ext cx="8780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044575"/>
            <a:ext cx="8780463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499" tIns="0" rIns="35499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Model and code development of ATHLET-CD are based on  </a:t>
            </a:r>
          </a:p>
          <a:p>
            <a:pPr lvl="1"/>
            <a:r>
              <a:rPr lang="en-GB" smtClean="0"/>
              <a:t>Thermal-hydraulic experiments (PKL, LOFT, UPTF)</a:t>
            </a:r>
          </a:p>
          <a:p>
            <a:pPr lvl="1"/>
            <a:endParaRPr lang="de-DE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2013" y="6945313"/>
            <a:ext cx="87804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6499" tIns="53250" rIns="106499" bIns="53250" numCol="1" anchor="ctr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15. CEG-SAM  meeting,  Villingen, PSI,  March 10-12, 2009</a:t>
            </a:r>
            <a:endParaRPr lang="en-GB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102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kument" r:id="rId14" imgW="830160" imgH="296640" progId="Word.Document.8">
                  <p:embed/>
                </p:oleObj>
              </mc:Choice>
              <mc:Fallback>
                <p:oleObj name="Dokument" r:id="rId14" imgW="830160" imgH="296640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5EAFCC-2517-4CA2-B75E-06D8361DDA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7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1303338" rtl="0" eaLnBrk="0" fontAlgn="base" hangingPunct="0">
        <a:spcBef>
          <a:spcPts val="2238"/>
        </a:spcBef>
        <a:spcAft>
          <a:spcPct val="0"/>
        </a:spcAft>
        <a:buClr>
          <a:srgbClr val="49A7B7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36613" indent="-320675" algn="l" defTabSz="1303338" rtl="0" eaLnBrk="0" fontAlgn="base" hangingPunct="0">
        <a:spcBef>
          <a:spcPts val="1113"/>
        </a:spcBef>
        <a:spcAft>
          <a:spcPct val="0"/>
        </a:spcAft>
        <a:buClr>
          <a:srgbClr val="49A7B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76350" indent="-261938" algn="l" defTabSz="1303338" rtl="0" eaLnBrk="0" fontAlgn="base" hangingPunct="0">
        <a:spcBef>
          <a:spcPts val="1113"/>
        </a:spcBef>
        <a:spcAft>
          <a:spcPct val="0"/>
        </a:spcAft>
        <a:buFont typeface="Wingdings" pitchFamily="2" charset="2"/>
        <a:buChar char="Ÿ"/>
        <a:defRPr>
          <a:solidFill>
            <a:schemeClr val="tx1"/>
          </a:solidFill>
          <a:latin typeface="+mn-lt"/>
        </a:defRPr>
      </a:lvl3pPr>
      <a:lvl4pPr marL="1854200" indent="-263525" algn="l" defTabSz="1303338" rtl="0" eaLnBrk="0" fontAlgn="base" hangingPunct="0">
        <a:spcBef>
          <a:spcPts val="1113"/>
        </a:spcBef>
        <a:spcAft>
          <a:spcPct val="0"/>
        </a:spcAft>
        <a:buChar char="–"/>
        <a:defRPr>
          <a:solidFill>
            <a:schemeClr val="tx1"/>
          </a:solidFill>
          <a:latin typeface="Helvetica" pitchFamily="34" charset="0"/>
        </a:defRPr>
      </a:lvl4pPr>
      <a:lvl5pPr marL="23733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5pPr>
      <a:lvl6pPr marL="28305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6pPr>
      <a:lvl7pPr marL="32877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7pPr>
      <a:lvl8pPr marL="37449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8pPr>
      <a:lvl9pPr marL="42021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831850" y="-274638"/>
            <a:ext cx="986155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831850" y="-274638"/>
            <a:ext cx="986155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025525" y="1620838"/>
            <a:ext cx="876141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8524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24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2800" b="1"/>
          </a:p>
          <a:p>
            <a:pPr algn="ctr"/>
            <a:r>
              <a:rPr lang="en-US" sz="2800" b="1"/>
              <a:t>PARAMETER SF4 pre-test calculation with ATHLET-CD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2000"/>
              <a:t> </a:t>
            </a:r>
            <a:r>
              <a:rPr lang="en-US"/>
              <a:t> </a:t>
            </a:r>
            <a:r>
              <a:rPr lang="en-US" sz="2400"/>
              <a:t> Ch. Bals, K. Trambauer</a:t>
            </a:r>
          </a:p>
          <a:p>
            <a:pPr algn="ctr"/>
            <a:endParaRPr lang="en-US" sz="1800"/>
          </a:p>
          <a:p>
            <a:pPr algn="ctr"/>
            <a:r>
              <a:rPr lang="en-US" sz="1800"/>
              <a:t>Gesellschaft für Anlagen- und Reaktorsicherheit (GRS), Germany</a:t>
            </a:r>
            <a:br>
              <a:rPr lang="en-US" sz="1800"/>
            </a:br>
            <a:endParaRPr lang="en-US" sz="1800"/>
          </a:p>
        </p:txBody>
      </p:sp>
      <p:sp>
        <p:nvSpPr>
          <p:cNvPr id="22533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22534" name="Foliennummernplatzhalter 6"/>
          <p:cNvSpPr>
            <a:spLocks noGrp="1"/>
          </p:cNvSpPr>
          <p:nvPr>
            <p:ph type="sldNum" sz="quarter" idx="11"/>
          </p:nvPr>
        </p:nvSpPr>
        <p:spPr bwMode="auto">
          <a:xfrm>
            <a:off x="9569450" y="7008813"/>
            <a:ext cx="588963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016FFCB-263D-4B56-A9CA-CF79091F17A7}" type="slidenum">
              <a:rPr lang="de-DE" sz="1200" smtClean="0"/>
              <a:pPr/>
              <a:t>1</a:t>
            </a:fld>
            <a:endParaRPr lang="de-DE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Model parameters of ATHLET-CD for post-test calculation of SF2 and pre-test calculation of SF4 (1)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981200"/>
            <a:ext cx="3833813" cy="3059113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/>
              <a:t>Cladding oxidation model:</a:t>
            </a:r>
            <a:br>
              <a:rPr lang="en-US" sz="1600" smtClean="0"/>
            </a:br>
            <a:r>
              <a:rPr lang="en-US" sz="1600" smtClean="0"/>
              <a:t>Leistikow / Prater-Courtright</a:t>
            </a:r>
            <a:br>
              <a:rPr lang="en-US" sz="1600" smtClean="0"/>
            </a:br>
            <a:r>
              <a:rPr lang="en-US" sz="1600" smtClean="0"/>
              <a:t>correlation was used </a:t>
            </a:r>
            <a:br>
              <a:rPr lang="en-US" sz="1600" smtClean="0"/>
            </a:br>
            <a:r>
              <a:rPr lang="en-US" sz="1600" smtClean="0"/>
              <a:t>(IOXMOD = 19)</a:t>
            </a:r>
            <a:br>
              <a:rPr lang="en-US" sz="1600" smtClean="0"/>
            </a:br>
            <a:r>
              <a:rPr lang="en-US" sz="1600" smtClean="0"/>
              <a:t>instead of recommended Sokolov</a:t>
            </a:r>
            <a:br>
              <a:rPr lang="en-US" sz="1600" smtClean="0"/>
            </a:br>
            <a:r>
              <a:rPr lang="en-US" sz="1600" smtClean="0"/>
              <a:t>correlation (WWER: Zr1%Nb)</a:t>
            </a:r>
            <a:br>
              <a:rPr lang="en-US" sz="1600" smtClean="0"/>
            </a:br>
            <a:r>
              <a:rPr lang="en-US" sz="1600" smtClean="0"/>
              <a:t>(IOXMOD = 18)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/>
              <a:t>Default values for interfacial friction parameters are used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GB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l-GR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31748" name="Picture 4" descr="oxidation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" r="-2785" b="-2812"/>
          <a:stretch>
            <a:fillRect/>
          </a:stretch>
        </p:blipFill>
        <p:spPr bwMode="auto">
          <a:xfrm>
            <a:off x="5481638" y="1890713"/>
            <a:ext cx="4192587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31750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D68AFA-1C81-4AF6-B7CD-F352A607E905}" type="slidenum">
              <a:rPr lang="de-DE" sz="1200" smtClean="0"/>
              <a:pPr/>
              <a:t>10</a:t>
            </a:fld>
            <a:endParaRPr lang="de-DE" sz="1200" smtClean="0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6832600" y="5265738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8272463" y="5310188"/>
            <a:ext cx="0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6516688" y="5040313"/>
            <a:ext cx="606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8524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24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/>
              <a:t>1600°C</a:t>
            </a: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7956550" y="5086350"/>
            <a:ext cx="606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8524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24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/>
              <a:t>1200°C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Model parameters of ATHLET-CD for post-test calculation of SF2 and pre-test calculation of SF4 (2)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2070100"/>
            <a:ext cx="3833813" cy="4140200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endParaRPr lang="de-DE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>
                <a:cs typeface="Arial" charset="0"/>
              </a:rPr>
              <a:t>Electrical resistance of electrodes defined corresponding to given temperature dependency of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Mo, Ta;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Brass not considered in calculations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(below / above simulated core region)  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/>
              <a:t>External resistance 1 m</a:t>
            </a:r>
            <a:r>
              <a:rPr lang="en-US" sz="1600" smtClean="0">
                <a:cs typeface="Arial" charset="0"/>
              </a:rPr>
              <a:t>Ω/rod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>
                <a:cs typeface="Arial" charset="0"/>
              </a:rPr>
              <a:t>Hydraulic diameter in core region: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D</a:t>
            </a:r>
            <a:r>
              <a:rPr lang="en-US" sz="1600" baseline="-25000" smtClean="0">
                <a:cs typeface="Arial" charset="0"/>
              </a:rPr>
              <a:t>H</a:t>
            </a:r>
            <a:r>
              <a:rPr lang="en-US" sz="1600" smtClean="0">
                <a:cs typeface="Arial" charset="0"/>
              </a:rPr>
              <a:t>=</a:t>
            </a:r>
            <a:r>
              <a:rPr lang="en-US" sz="1600" smtClean="0"/>
              <a:t>3.8</a:t>
            </a:r>
            <a:r>
              <a:rPr lang="en-US" sz="1600" smtClean="0">
                <a:cs typeface="Arial" charset="0"/>
              </a:rPr>
              <a:t>·10</a:t>
            </a:r>
            <a:r>
              <a:rPr lang="en-US" sz="1600" baseline="30000" smtClean="0">
                <a:cs typeface="Arial" charset="0"/>
              </a:rPr>
              <a:t>-3 </a:t>
            </a:r>
            <a:r>
              <a:rPr lang="en-US" sz="1600" smtClean="0">
                <a:cs typeface="Arial" charset="0"/>
              </a:rPr>
              <a:t>m (=D</a:t>
            </a:r>
            <a:r>
              <a:rPr lang="en-US" sz="1600" baseline="-25000" smtClean="0">
                <a:cs typeface="Arial" charset="0"/>
              </a:rPr>
              <a:t>H</a:t>
            </a:r>
            <a:r>
              <a:rPr lang="en-US" sz="1600" smtClean="0">
                <a:cs typeface="Arial" charset="0"/>
              </a:rPr>
              <a:t> at grid positions)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GB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GB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l-GR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277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32773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F3AA2A-726A-4C83-A199-41556D958F8F}" type="slidenum">
              <a:rPr lang="de-DE" sz="1200" smtClean="0"/>
              <a:pPr/>
              <a:t>11</a:t>
            </a:fld>
            <a:endParaRPr lang="de-DE" sz="1200" smtClean="0"/>
          </a:p>
        </p:txBody>
      </p:sp>
      <p:pic>
        <p:nvPicPr>
          <p:cNvPr id="32774" name="Grafik 6" descr="PP-epres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0" b="12682"/>
          <a:stretch>
            <a:fillRect/>
          </a:stretch>
        </p:blipFill>
        <p:spPr bwMode="auto">
          <a:xfrm>
            <a:off x="5346700" y="1735138"/>
            <a:ext cx="45704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65288"/>
            <a:ext cx="4330700" cy="454501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Temperatures  in pre-oxidation period </a:t>
            </a:r>
            <a:br>
              <a:rPr lang="en-US" sz="1600" b="1" smtClean="0"/>
            </a:br>
            <a:r>
              <a:rPr lang="en-US" sz="1600" b="1" smtClean="0"/>
              <a:t> (before air oxidation):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 maximum temperature is calculated </a:t>
            </a:r>
            <a:br>
              <a:rPr lang="en-US" sz="1600" smtClean="0"/>
            </a:br>
            <a:r>
              <a:rPr lang="en-US" sz="1600" smtClean="0"/>
              <a:t>    at 1250 mm elevation 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 given time function for power leads to a </a:t>
            </a:r>
            <a:br>
              <a:rPr lang="en-US" sz="1600" smtClean="0"/>
            </a:br>
            <a:r>
              <a:rPr lang="en-US" sz="1600" smtClean="0"/>
              <a:t>     maximum plateau temperature of </a:t>
            </a:r>
            <a:br>
              <a:rPr lang="en-US" sz="1600" smtClean="0"/>
            </a:br>
            <a:r>
              <a:rPr lang="en-US" sz="1600" smtClean="0"/>
              <a:t>     T</a:t>
            </a:r>
            <a:r>
              <a:rPr lang="en-US" sz="1600" baseline="-25000" smtClean="0"/>
              <a:t>max</a:t>
            </a:r>
            <a:r>
              <a:rPr lang="en-US" sz="1600" smtClean="0"/>
              <a:t> = 1281 °C  </a:t>
            </a:r>
            <a:br>
              <a:rPr lang="en-US" sz="1600" smtClean="0"/>
            </a:br>
            <a:r>
              <a:rPr lang="en-US" sz="1600" smtClean="0"/>
              <a:t>     (expected  T</a:t>
            </a:r>
            <a:r>
              <a:rPr lang="en-US" sz="1600" baseline="-25000" smtClean="0"/>
              <a:t>max</a:t>
            </a:r>
            <a:r>
              <a:rPr lang="en-US" sz="1600" smtClean="0"/>
              <a:t> ~ 1200 °C);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 Temperature decrease  between </a:t>
            </a:r>
            <a:br>
              <a:rPr lang="en-US" sz="1600" smtClean="0"/>
            </a:br>
            <a:r>
              <a:rPr lang="en-US" sz="1600" smtClean="0"/>
              <a:t>     12000 s and  14000 s to ~ 900 °C is </a:t>
            </a:r>
            <a:br>
              <a:rPr lang="en-US" sz="1600" smtClean="0"/>
            </a:br>
            <a:r>
              <a:rPr lang="en-US" sz="1600" smtClean="0"/>
              <a:t>     achieved  as desired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3796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33797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90BDE7-3166-4B39-83BA-B053E1B50817}" type="slidenum">
              <a:rPr lang="de-DE" sz="1200" smtClean="0"/>
              <a:pPr/>
              <a:t>12</a:t>
            </a:fld>
            <a:endParaRPr lang="de-DE" sz="1200" smtClean="0"/>
          </a:p>
        </p:txBody>
      </p:sp>
      <p:pic>
        <p:nvPicPr>
          <p:cNvPr id="33798" name="Grafik 7" descr="PP-tma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"/>
          <a:stretch>
            <a:fillRect/>
          </a:stretch>
        </p:blipFill>
        <p:spPr bwMode="auto">
          <a:xfrm>
            <a:off x="5702300" y="1423988"/>
            <a:ext cx="41783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Grafik 8" descr="PP-ta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/>
          <a:stretch>
            <a:fillRect/>
          </a:stretch>
        </p:blipFill>
        <p:spPr bwMode="auto">
          <a:xfrm>
            <a:off x="5702300" y="4224338"/>
            <a:ext cx="4240213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1665288"/>
            <a:ext cx="4095750" cy="3286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endParaRPr lang="en-US" sz="1600" b="1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Temperatures (air ingress period):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after a time period of ~ 600 s following</a:t>
            </a:r>
            <a:br>
              <a:rPr lang="en-US" sz="1600" smtClean="0"/>
            </a:br>
            <a:r>
              <a:rPr lang="en-US" sz="1600" smtClean="0"/>
              <a:t>   the start of air injection (t=14000s)</a:t>
            </a:r>
            <a:br>
              <a:rPr lang="en-US" sz="1600" smtClean="0"/>
            </a:br>
            <a:r>
              <a:rPr lang="en-US" sz="1600" smtClean="0"/>
              <a:t>   oxygen starvation can be observed at </a:t>
            </a:r>
            <a:br>
              <a:rPr lang="en-US" sz="1600" smtClean="0"/>
            </a:br>
            <a:r>
              <a:rPr lang="en-US" sz="1600" smtClean="0"/>
              <a:t>   the elevations  above ~ 1000 mm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due to oxygen starvation in the upper </a:t>
            </a:r>
            <a:br>
              <a:rPr lang="en-US" sz="1600" smtClean="0"/>
            </a:br>
            <a:r>
              <a:rPr lang="en-US" sz="1600" smtClean="0"/>
              <a:t>   bundle region the higher  air oxidation</a:t>
            </a:r>
            <a:br>
              <a:rPr lang="en-US" sz="1600" smtClean="0"/>
            </a:br>
            <a:r>
              <a:rPr lang="en-US" sz="1600" smtClean="0"/>
              <a:t>   and  therefore the stronger tempe-</a:t>
            </a:r>
            <a:br>
              <a:rPr lang="en-US" sz="1600" smtClean="0"/>
            </a:br>
            <a:r>
              <a:rPr lang="en-US" sz="1600" smtClean="0"/>
              <a:t>   rature excursion  moves to lower </a:t>
            </a:r>
            <a:br>
              <a:rPr lang="en-US" sz="1600" smtClean="0"/>
            </a:br>
            <a:r>
              <a:rPr lang="en-US" sz="1600" smtClean="0"/>
              <a:t>   elevations;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</a:t>
            </a:r>
            <a:r>
              <a:rPr lang="de-DE" sz="1600" smtClean="0">
                <a:cs typeface="Arial" charset="0"/>
              </a:rPr>
              <a:t>-  </a:t>
            </a:r>
            <a:r>
              <a:rPr lang="en-US" sz="1600" smtClean="0"/>
              <a:t>maximum temperature of 1750 °C </a:t>
            </a:r>
            <a:br>
              <a:rPr lang="en-US" sz="1600" smtClean="0"/>
            </a:br>
            <a:r>
              <a:rPr lang="en-US" sz="1600" smtClean="0"/>
              <a:t>   is reached at t=14666 s</a:t>
            </a:r>
            <a:br>
              <a:rPr lang="en-US" sz="1600" smtClean="0"/>
            </a:br>
            <a:r>
              <a:rPr lang="en-US" sz="1600" smtClean="0"/>
              <a:t>   at bundle elevation 700 mm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4820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34821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776F69-3421-456E-9277-9F3152BBC572}" type="slidenum">
              <a:rPr lang="de-DE" sz="1200" smtClean="0"/>
              <a:pPr/>
              <a:t>13</a:t>
            </a:fld>
            <a:endParaRPr lang="de-DE" sz="1200" smtClean="0"/>
          </a:p>
        </p:txBody>
      </p:sp>
      <p:pic>
        <p:nvPicPr>
          <p:cNvPr id="34822" name="Grafik 7" descr="PP-tax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335088"/>
            <a:ext cx="424021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rafik 8" descr="PP-airo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/>
          <a:stretch>
            <a:fillRect/>
          </a:stretch>
        </p:blipFill>
        <p:spPr bwMode="auto">
          <a:xfrm>
            <a:off x="5568950" y="4254500"/>
            <a:ext cx="41529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1665288"/>
            <a:ext cx="4095750" cy="3286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endParaRPr lang="en-US" sz="1600" b="1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Temperatures (quenching period):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bottom flooding is initiated at 14666s</a:t>
            </a:r>
            <a:br>
              <a:rPr lang="en-US" sz="1600" smtClean="0"/>
            </a:br>
            <a:r>
              <a:rPr lang="en-US" sz="1600" smtClean="0"/>
              <a:t>   when T</a:t>
            </a:r>
            <a:r>
              <a:rPr lang="en-US" sz="1600" baseline="-25000" smtClean="0"/>
              <a:t>max</a:t>
            </a:r>
            <a:r>
              <a:rPr lang="en-US" sz="1600" smtClean="0"/>
              <a:t> = 1750 °C is reached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after start of flooding only small </a:t>
            </a:r>
            <a:br>
              <a:rPr lang="en-US" sz="1600" smtClean="0"/>
            </a:br>
            <a:r>
              <a:rPr lang="en-US" sz="1600" smtClean="0"/>
              <a:t>   temperature increase of ~ 100°C is</a:t>
            </a:r>
            <a:br>
              <a:rPr lang="en-US" sz="1600" smtClean="0"/>
            </a:br>
            <a:r>
              <a:rPr lang="en-US" sz="1600" smtClean="0"/>
              <a:t>   calculated  for both flooding rates </a:t>
            </a:r>
            <a:br>
              <a:rPr lang="en-US" sz="1600" smtClean="0"/>
            </a:br>
            <a:r>
              <a:rPr lang="en-US" sz="1600" smtClean="0"/>
              <a:t>   (80 g/s and 40 g/s) when liquid enters</a:t>
            </a:r>
            <a:br>
              <a:rPr lang="en-US" sz="1600" smtClean="0"/>
            </a:br>
            <a:r>
              <a:rPr lang="en-US" sz="1600" smtClean="0"/>
              <a:t>   the heated bundle (steam oxidation)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</a:t>
            </a:r>
            <a:r>
              <a:rPr lang="de-DE" sz="1600" smtClean="0">
                <a:cs typeface="Arial" charset="0"/>
              </a:rPr>
              <a:t>-  </a:t>
            </a:r>
            <a:r>
              <a:rPr lang="en-US" sz="1600" smtClean="0">
                <a:cs typeface="Arial" charset="0"/>
              </a:rPr>
              <a:t>due to cooling only from the bottom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last quench is calculated at the upper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bundle elevations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 </a:t>
            </a:r>
            <a:br>
              <a:rPr lang="en-US" sz="1600" smtClean="0">
                <a:cs typeface="Arial" charset="0"/>
              </a:rPr>
            </a:b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5844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35845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AB464C-27DE-4E6C-9DE1-864B5C1B1CAF}" type="slidenum">
              <a:rPr lang="de-DE" sz="1200" smtClean="0"/>
              <a:pPr/>
              <a:t>14</a:t>
            </a:fld>
            <a:endParaRPr lang="de-DE" sz="1200" smtClean="0"/>
          </a:p>
        </p:txBody>
      </p:sp>
      <p:pic>
        <p:nvPicPr>
          <p:cNvPr id="35846" name="Grafik 7" descr="PP-tax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>
            <a:fillRect/>
          </a:stretch>
        </p:blipFill>
        <p:spPr bwMode="auto">
          <a:xfrm>
            <a:off x="5435600" y="1284288"/>
            <a:ext cx="43322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Grafik 9" descr="PP-tax3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 r="1192"/>
          <a:stretch>
            <a:fillRect/>
          </a:stretch>
        </p:blipFill>
        <p:spPr bwMode="auto">
          <a:xfrm>
            <a:off x="5435600" y="4135438"/>
            <a:ext cx="435768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65288"/>
            <a:ext cx="4108450" cy="454501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Quench fronts: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quenching of bundle within</a:t>
            </a:r>
            <a:br>
              <a:rPr lang="en-US" sz="1600" smtClean="0"/>
            </a:br>
            <a:r>
              <a:rPr lang="en-US" sz="1600" smtClean="0"/>
              <a:t>   time period of </a:t>
            </a:r>
            <a:r>
              <a:rPr lang="en-US" sz="1600" b="1" smtClean="0"/>
              <a:t>212 s</a:t>
            </a:r>
            <a:r>
              <a:rPr lang="en-US" sz="1600" smtClean="0"/>
              <a:t> after start of</a:t>
            </a:r>
            <a:br>
              <a:rPr lang="en-US" sz="1600" smtClean="0"/>
            </a:br>
            <a:r>
              <a:rPr lang="en-US" sz="1600" smtClean="0"/>
              <a:t>   bottom flooding for base case </a:t>
            </a:r>
            <a:r>
              <a:rPr lang="en-US" sz="1600" b="1" smtClean="0"/>
              <a:t>(80 g/s),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   injected liquid until end of  </a:t>
            </a:r>
            <a:br>
              <a:rPr lang="en-US" sz="1600" smtClean="0"/>
            </a:br>
            <a:r>
              <a:rPr lang="en-US" sz="1600" smtClean="0"/>
              <a:t>   quenching:  </a:t>
            </a:r>
            <a:r>
              <a:rPr lang="en-US" sz="1600" b="1" smtClean="0"/>
              <a:t>17.0 kg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b="1" smtClean="0"/>
              <a:t>      -  </a:t>
            </a:r>
            <a:r>
              <a:rPr lang="en-US" sz="1600" smtClean="0"/>
              <a:t>second case </a:t>
            </a:r>
            <a:r>
              <a:rPr lang="en-US" sz="1600" b="1" smtClean="0"/>
              <a:t>(40 g/s) : 367 s </a:t>
            </a:r>
            <a:r>
              <a:rPr lang="en-US" sz="1600" smtClean="0"/>
              <a:t>needed </a:t>
            </a:r>
            <a:br>
              <a:rPr lang="en-US" sz="1600" smtClean="0"/>
            </a:br>
            <a:r>
              <a:rPr lang="en-US" sz="1600" smtClean="0"/>
              <a:t>   for quenching of the bundle; </a:t>
            </a:r>
            <a:br>
              <a:rPr lang="en-US" sz="1600" smtClean="0"/>
            </a:br>
            <a:r>
              <a:rPr lang="en-US" sz="1600" smtClean="0"/>
              <a:t>   injected liquid </a:t>
            </a:r>
            <a:r>
              <a:rPr lang="en-US" sz="1600" b="1" smtClean="0"/>
              <a:t> 14,7 kg 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   (for comparison SF2: </a:t>
            </a:r>
            <a:br>
              <a:rPr lang="en-US" sz="1600" smtClean="0"/>
            </a:br>
            <a:r>
              <a:rPr lang="en-US" sz="1600" smtClean="0"/>
              <a:t>   top / bottom quenching within 112 s, </a:t>
            </a:r>
            <a:br>
              <a:rPr lang="en-US" sz="1600" smtClean="0"/>
            </a:br>
            <a:r>
              <a:rPr lang="en-US" sz="1600" smtClean="0"/>
              <a:t>   injected liquid until end of  </a:t>
            </a:r>
            <a:br>
              <a:rPr lang="en-US" sz="1600" smtClean="0"/>
            </a:br>
            <a:r>
              <a:rPr lang="en-US" sz="1600" smtClean="0"/>
              <a:t>   quenching: 16.7 kg)         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</a:t>
            </a:r>
            <a:r>
              <a:rPr lang="en-US" sz="1600" smtClean="0">
                <a:cs typeface="Arial" charset="0"/>
              </a:rPr>
              <a:t>-  last quench at ~ 1500 mm bundle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elevation (nearly no progress  of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upper quench front)</a:t>
            </a:r>
            <a:endParaRPr lang="en-US" sz="1600" smtClean="0"/>
          </a:p>
        </p:txBody>
      </p:sp>
      <p:sp>
        <p:nvSpPr>
          <p:cNvPr id="36868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36869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172CCC-4641-459E-961D-806D8CA2AE2E}" type="slidenum">
              <a:rPr lang="de-DE" sz="1200" smtClean="0"/>
              <a:pPr/>
              <a:t>15</a:t>
            </a:fld>
            <a:endParaRPr lang="de-DE" sz="1200" smtClean="0"/>
          </a:p>
        </p:txBody>
      </p:sp>
      <p:pic>
        <p:nvPicPr>
          <p:cNvPr id="36870" name="Grafik 6" descr="PP-qf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" b="5022"/>
          <a:stretch>
            <a:fillRect/>
          </a:stretch>
        </p:blipFill>
        <p:spPr bwMode="auto">
          <a:xfrm>
            <a:off x="5346700" y="1290638"/>
            <a:ext cx="403701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Grafik 8" descr="PP-qf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r="1488"/>
          <a:stretch>
            <a:fillRect/>
          </a:stretch>
        </p:blipFill>
        <p:spPr bwMode="auto">
          <a:xfrm>
            <a:off x="5346700" y="4098925"/>
            <a:ext cx="40386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981200"/>
            <a:ext cx="4152900" cy="41100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Hydrogen generation: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Total mass of hydrogen generated: </a:t>
            </a:r>
            <a:br>
              <a:rPr lang="en-US" sz="1600" smtClean="0"/>
            </a:br>
            <a:r>
              <a:rPr lang="en-US" sz="1600" smtClean="0"/>
              <a:t>    </a:t>
            </a:r>
            <a:r>
              <a:rPr lang="en-US" sz="1600" b="1" smtClean="0"/>
              <a:t>29.4 g</a:t>
            </a:r>
            <a:r>
              <a:rPr lang="en-US" sz="1600" smtClean="0"/>
              <a:t>, </a:t>
            </a:r>
            <a:br>
              <a:rPr lang="en-US" sz="1600" smtClean="0"/>
            </a:br>
            <a:r>
              <a:rPr lang="en-US" sz="1600" smtClean="0"/>
              <a:t>    (20.2 g in bundle region)</a:t>
            </a:r>
            <a:br>
              <a:rPr lang="en-US" sz="1600" smtClean="0"/>
            </a:br>
            <a:r>
              <a:rPr lang="en-US" sz="1600" smtClean="0"/>
              <a:t>    calculated with </a:t>
            </a:r>
            <a:br>
              <a:rPr lang="en-US" sz="1600" smtClean="0"/>
            </a:br>
            <a:r>
              <a:rPr lang="en-US" sz="1600" smtClean="0"/>
              <a:t>    Leistikow / Prater-Courtright</a:t>
            </a:r>
            <a:br>
              <a:rPr lang="en-US" sz="1600" smtClean="0"/>
            </a:br>
            <a:r>
              <a:rPr lang="en-US" sz="1600" smtClean="0"/>
              <a:t>    correlation as for SF2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>
                <a:solidFill>
                  <a:srgbClr val="000000"/>
                </a:solidFill>
              </a:rPr>
              <a:t> -  Hydrogen generated during quench: </a:t>
            </a:r>
            <a:br>
              <a:rPr lang="en-US" sz="1600" smtClean="0">
                <a:solidFill>
                  <a:srgbClr val="000000"/>
                </a:solidFill>
              </a:rPr>
            </a:br>
            <a:r>
              <a:rPr lang="en-US" sz="1600" smtClean="0">
                <a:solidFill>
                  <a:srgbClr val="000000"/>
                </a:solidFill>
              </a:rPr>
              <a:t>    </a:t>
            </a:r>
            <a:r>
              <a:rPr lang="en-US" sz="1600" b="1" smtClean="0">
                <a:solidFill>
                  <a:srgbClr val="000000"/>
                </a:solidFill>
              </a:rPr>
              <a:t>2.96 g</a:t>
            </a:r>
            <a:r>
              <a:rPr lang="en-US" sz="1600" smtClean="0">
                <a:solidFill>
                  <a:srgbClr val="000000"/>
                </a:solidFill>
              </a:rPr>
              <a:t> at 80 g/s,</a:t>
            </a:r>
            <a:br>
              <a:rPr lang="en-US" sz="1600" smtClean="0">
                <a:solidFill>
                  <a:srgbClr val="000000"/>
                </a:solidFill>
              </a:rPr>
            </a:br>
            <a:r>
              <a:rPr lang="en-US" sz="1600" smtClean="0">
                <a:solidFill>
                  <a:srgbClr val="000000"/>
                </a:solidFill>
              </a:rPr>
              <a:t>    </a:t>
            </a:r>
            <a:r>
              <a:rPr lang="en-US" sz="1600" b="1" smtClean="0">
                <a:solidFill>
                  <a:srgbClr val="000000"/>
                </a:solidFill>
              </a:rPr>
              <a:t>2.81 g</a:t>
            </a:r>
            <a:r>
              <a:rPr lang="en-US" sz="1600" smtClean="0">
                <a:solidFill>
                  <a:srgbClr val="000000"/>
                </a:solidFill>
              </a:rPr>
              <a:t> at 40 g/s.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</a:rPr>
              <a:t> </a:t>
            </a:r>
            <a:br>
              <a:rPr lang="en-US" sz="1600" smtClean="0">
                <a:solidFill>
                  <a:srgbClr val="000000"/>
                </a:solidFill>
              </a:rPr>
            </a:br>
            <a:r>
              <a:rPr lang="en-US" sz="1200" smtClean="0"/>
              <a:t>     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de-DE" sz="1600" smtClean="0">
                <a:cs typeface="Arial" charset="0"/>
              </a:rPr>
              <a:t>         </a:t>
            </a:r>
            <a:endParaRPr lang="en-US" smtClean="0"/>
          </a:p>
        </p:txBody>
      </p:sp>
      <p:sp>
        <p:nvSpPr>
          <p:cNvPr id="37892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37893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22EC11-9F09-458A-91C2-C410FA64B534}" type="slidenum">
              <a:rPr lang="de-DE" sz="1200" smtClean="0"/>
              <a:pPr/>
              <a:t>16</a:t>
            </a:fld>
            <a:endParaRPr lang="de-DE" sz="1200" smtClean="0"/>
          </a:p>
        </p:txBody>
      </p:sp>
      <p:pic>
        <p:nvPicPr>
          <p:cNvPr id="37894" name="Grafik 7" descr="PP-h2r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"/>
          <a:stretch>
            <a:fillRect/>
          </a:stretch>
        </p:blipFill>
        <p:spPr bwMode="auto">
          <a:xfrm>
            <a:off x="5435600" y="1284288"/>
            <a:ext cx="41783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Grafik 8" descr="PP-h2mas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 r="1656"/>
          <a:stretch>
            <a:fillRect/>
          </a:stretch>
        </p:blipFill>
        <p:spPr bwMode="auto">
          <a:xfrm>
            <a:off x="5435600" y="4149725"/>
            <a:ext cx="42227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2295525"/>
            <a:ext cx="3833813" cy="3375025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Oxide layer thickness: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oxide layer at the end of the </a:t>
            </a:r>
            <a:br>
              <a:rPr lang="en-US" sz="1600" smtClean="0"/>
            </a:br>
            <a:r>
              <a:rPr lang="en-US" sz="1600" smtClean="0"/>
              <a:t>    pre-oxidation phase has a</a:t>
            </a:r>
            <a:br>
              <a:rPr lang="en-US" sz="1600" smtClean="0"/>
            </a:br>
            <a:r>
              <a:rPr lang="en-US" sz="1600" smtClean="0"/>
              <a:t>    maximum value of ~ 450 µm </a:t>
            </a:r>
            <a:br>
              <a:rPr lang="en-US" sz="1600" smtClean="0"/>
            </a:br>
            <a:r>
              <a:rPr lang="en-US" sz="1600" smtClean="0"/>
              <a:t>    (intended  oxide scale thickness</a:t>
            </a:r>
            <a:br>
              <a:rPr lang="en-US" sz="1600" smtClean="0"/>
            </a:br>
            <a:r>
              <a:rPr lang="en-US" sz="1600" smtClean="0"/>
              <a:t>    is ~ 300 µm) 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</a:t>
            </a:r>
            <a:r>
              <a:rPr lang="de-DE" sz="1600" smtClean="0">
                <a:cs typeface="Arial" charset="0"/>
              </a:rPr>
              <a:t>-  max. increase of oxide scale </a:t>
            </a:r>
            <a:br>
              <a:rPr lang="de-DE" sz="1600" smtClean="0">
                <a:cs typeface="Arial" charset="0"/>
              </a:rPr>
            </a:br>
            <a:r>
              <a:rPr lang="de-DE" sz="1600" smtClean="0">
                <a:cs typeface="Arial" charset="0"/>
              </a:rPr>
              <a:t>   during air oxidation phase ~ 110 µm</a:t>
            </a:r>
            <a:br>
              <a:rPr lang="de-DE" sz="1600" smtClean="0">
                <a:cs typeface="Arial" charset="0"/>
              </a:rPr>
            </a:br>
            <a:r>
              <a:rPr lang="de-DE" sz="1600" smtClean="0">
                <a:cs typeface="Arial" charset="0"/>
              </a:rPr>
              <a:t>   at 800 mm elevation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de-DE" sz="1600" smtClean="0">
                <a:cs typeface="Arial" charset="0"/>
              </a:rPr>
              <a:t>      -  </a:t>
            </a:r>
            <a:r>
              <a:rPr lang="en-US" sz="1600" smtClean="0">
                <a:cs typeface="Arial" charset="0"/>
              </a:rPr>
              <a:t>a max. layer thickness of </a:t>
            </a:r>
            <a:r>
              <a:rPr lang="en-US" sz="1600" b="1" smtClean="0">
                <a:cs typeface="Arial" charset="0"/>
              </a:rPr>
              <a:t>465 µm</a:t>
            </a:r>
            <a:r>
              <a:rPr lang="en-US" sz="1600" smtClean="0">
                <a:cs typeface="Arial" charset="0"/>
              </a:rPr>
              <a:t>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is reached at the end of the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calculation (1250 mm elevation)   </a:t>
            </a:r>
            <a:endParaRPr lang="en-US" sz="1600" b="1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8916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38917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5F5050-13D4-47E8-BC20-DD99C0780080}" type="slidenum">
              <a:rPr lang="de-DE" sz="1200" smtClean="0"/>
              <a:pPr/>
              <a:t>17</a:t>
            </a:fld>
            <a:endParaRPr lang="de-DE" sz="1200" smtClean="0"/>
          </a:p>
        </p:txBody>
      </p:sp>
      <p:pic>
        <p:nvPicPr>
          <p:cNvPr id="38918" name="Grafik 6" descr="PP-oxla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"/>
          <a:stretch>
            <a:fillRect/>
          </a:stretch>
        </p:blipFill>
        <p:spPr bwMode="auto">
          <a:xfrm>
            <a:off x="4991100" y="2446338"/>
            <a:ext cx="5057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 Conclusions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547813"/>
            <a:ext cx="8785225" cy="489426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smtClean="0"/>
              <a:t>ATHLET-CD calculates slightly higher  maximal  temperatures within the pre-oxidation phase than expected with the given time function for power (calculated:  ~1280°C, expected: 1200°C); </a:t>
            </a:r>
            <a:br>
              <a:rPr lang="en-US" sz="1600" smtClean="0"/>
            </a:br>
            <a:r>
              <a:rPr lang="en-US" sz="1600" smtClean="0"/>
              <a:t>the temperature decrease to 900°C within 2000 s before the start of air injection is in agreement with the desired value; the maximal temperature within the air ingress phase of 1750°C as the start point for bottom water injection is reached earlier than expected (calculated: 14666 s, expected: 15060 s) </a:t>
            </a:r>
          </a:p>
          <a:p>
            <a:pPr>
              <a:spcBef>
                <a:spcPts val="1200"/>
              </a:spcBef>
            </a:pPr>
            <a:r>
              <a:rPr lang="en-US" sz="1600" smtClean="0"/>
              <a:t>Air injection with a rate of 0.8 g/s leads to a oxygen starvation at the positions above </a:t>
            </a:r>
            <a:br>
              <a:rPr lang="en-US" sz="1600" smtClean="0"/>
            </a:br>
            <a:r>
              <a:rPr lang="en-US" sz="1600" smtClean="0"/>
              <a:t>1000 mm after a time period of ~ 600 s (at ~14600s, start of air injection at 14000s);</a:t>
            </a:r>
            <a:br>
              <a:rPr lang="en-US" sz="1600" smtClean="0"/>
            </a:br>
            <a:r>
              <a:rPr lang="en-US" sz="1600" smtClean="0"/>
              <a:t>therefore the elevation of the maximum temperature moves to lower positions;</a:t>
            </a:r>
          </a:p>
          <a:p>
            <a:pPr>
              <a:spcBef>
                <a:spcPts val="1200"/>
              </a:spcBef>
            </a:pPr>
            <a:r>
              <a:rPr lang="en-US" sz="1600" smtClean="0"/>
              <a:t>Time needed for bottom quenching: 212 s for calculation with injection rate 80 g/s, 367 s for case with 40 g/s injection rate </a:t>
            </a:r>
          </a:p>
          <a:p>
            <a:pPr>
              <a:spcBef>
                <a:spcPts val="1200"/>
              </a:spcBef>
            </a:pPr>
            <a:r>
              <a:rPr lang="en-US" sz="1600" smtClean="0"/>
              <a:t>Total hydrogen generation is 29.4 g, about 3 g during quench </a:t>
            </a:r>
            <a:br>
              <a:rPr lang="en-US" sz="1600" smtClean="0"/>
            </a:br>
            <a:r>
              <a:rPr lang="en-US" sz="1600" smtClean="0"/>
              <a:t>(Leistikow / Prater-Courtright correlation was used as for SF2 post-test calculation)</a:t>
            </a:r>
          </a:p>
          <a:p>
            <a:pPr>
              <a:spcBef>
                <a:spcPts val="1200"/>
              </a:spcBef>
            </a:pPr>
            <a:r>
              <a:rPr lang="en-US" sz="1600" smtClean="0"/>
              <a:t>Oxide layer thickness  at the end of the pre-oxidation phase is calculated higher than expected with the given power curve (450 µm instead of 300 µm); </a:t>
            </a:r>
            <a:br>
              <a:rPr lang="en-US" sz="1600" smtClean="0"/>
            </a:br>
            <a:r>
              <a:rPr lang="en-US" sz="1600" smtClean="0"/>
              <a:t>oxide layer at the end of the calculation is 465 µm</a:t>
            </a:r>
          </a:p>
          <a:p>
            <a:pPr>
              <a:spcBef>
                <a:spcPts val="1200"/>
              </a:spcBef>
            </a:pPr>
            <a:endParaRPr lang="en-US" sz="1600" smtClean="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9940" name="Fußzeilenplatzhalt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39941" name="Foliennummernplatzhalt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5BEEDA-0E6D-4C70-9CC0-3F15BA456344}" type="slidenum">
              <a:rPr lang="de-DE" sz="1200" smtClean="0"/>
              <a:pPr/>
              <a:t>18</a:t>
            </a:fld>
            <a:endParaRPr lang="de-DE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 Content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439863"/>
            <a:ext cx="8496300" cy="49180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00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smtClean="0"/>
              <a:t>PARAMETER test facility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smtClean="0"/>
              <a:t>Rerun of PARAMETER SF2 post-test calculation as a reference for SF4 pre-test calculation (new ATHLET-CD version 2.2a) </a:t>
            </a:r>
          </a:p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US" sz="2000" smtClean="0"/>
              <a:t>Specification of the PARAMETER SF4 experiment and simulation with  ATHLET-CD</a:t>
            </a:r>
          </a:p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US" sz="2000" smtClean="0"/>
              <a:t>Model parameters of ATHLET-CD</a:t>
            </a:r>
          </a:p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US" sz="2000" smtClean="0"/>
              <a:t>Results of PARAMETER SF4 pre-test calculation: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/>
              <a:t>Temperatures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/>
              <a:t>Quench fronts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/>
              <a:t>Hydrogen generation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/>
              <a:t>Oxide layer thickness</a:t>
            </a:r>
          </a:p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US" sz="2000" smtClean="0"/>
              <a:t>Conclusion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smtClean="0"/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endParaRPr lang="en-US" smtClean="0"/>
          </a:p>
          <a:p>
            <a:pPr>
              <a:lnSpc>
                <a:spcPct val="80000"/>
              </a:lnSpc>
              <a:spcBef>
                <a:spcPts val="2000"/>
              </a:spcBef>
              <a:buFont typeface="Wingdings" pitchFamily="2" charset="2"/>
              <a:buNone/>
            </a:pPr>
            <a:endParaRPr lang="en-US" sz="700" smtClean="0"/>
          </a:p>
          <a:p>
            <a:pPr>
              <a:lnSpc>
                <a:spcPct val="80000"/>
              </a:lnSpc>
              <a:spcBef>
                <a:spcPts val="2000"/>
              </a:spcBef>
            </a:pPr>
            <a:endParaRPr lang="en-US" sz="800" smtClean="0"/>
          </a:p>
          <a:p>
            <a:pPr>
              <a:lnSpc>
                <a:spcPct val="80000"/>
              </a:lnSpc>
              <a:spcBef>
                <a:spcPts val="2000"/>
              </a:spcBef>
            </a:pPr>
            <a:endParaRPr lang="en-US" sz="800" smtClean="0"/>
          </a:p>
          <a:p>
            <a:pPr>
              <a:lnSpc>
                <a:spcPct val="80000"/>
              </a:lnSpc>
              <a:spcBef>
                <a:spcPts val="2000"/>
              </a:spcBef>
              <a:buFont typeface="Wingdings" pitchFamily="2" charset="2"/>
              <a:buNone/>
            </a:pPr>
            <a:r>
              <a:rPr lang="en-US" sz="800" smtClean="0"/>
              <a:t>     </a:t>
            </a:r>
          </a:p>
        </p:txBody>
      </p:sp>
      <p:sp>
        <p:nvSpPr>
          <p:cNvPr id="23556" name="Fußzeilenplatzhalt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23557" name="Foliennummernplatzhalt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BA1B4D-4A5E-442D-A680-4306F518AA27}" type="slidenum">
              <a:rPr lang="de-DE" sz="1200" smtClean="0"/>
              <a:pPr/>
              <a:t>2</a:t>
            </a:fld>
            <a:endParaRPr lang="de-DE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PARAMETER test facility</a:t>
            </a:r>
          </a:p>
        </p:txBody>
      </p:sp>
      <p:sp>
        <p:nvSpPr>
          <p:cNvPr id="24579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736600" y="1114425"/>
            <a:ext cx="6343650" cy="5556250"/>
            <a:chOff x="1161" y="1264"/>
            <a:chExt cx="10261" cy="10205"/>
          </a:xfrm>
        </p:grpSpPr>
        <p:grpSp>
          <p:nvGrpSpPr>
            <p:cNvPr id="24584" name="Group 4"/>
            <p:cNvGrpSpPr>
              <a:grpSpLocks/>
            </p:cNvGrpSpPr>
            <p:nvPr/>
          </p:nvGrpSpPr>
          <p:grpSpPr bwMode="auto">
            <a:xfrm>
              <a:off x="1161" y="1264"/>
              <a:ext cx="10261" cy="10205"/>
              <a:chOff x="1145" y="1444"/>
              <a:chExt cx="10261" cy="11564"/>
            </a:xfrm>
          </p:grpSpPr>
          <p:pic>
            <p:nvPicPr>
              <p:cNvPr id="24586" name="Picture 5" descr="Fig2Generalview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452"/>
              <a:stretch>
                <a:fillRect/>
              </a:stretch>
            </p:blipFill>
            <p:spPr bwMode="auto">
              <a:xfrm>
                <a:off x="1145" y="1786"/>
                <a:ext cx="5158" cy="1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7" name="Picture 6" descr="fig2Generalview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1" y="1444"/>
                <a:ext cx="5745" cy="1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85" name="Text Box 7"/>
            <p:cNvSpPr txBox="1">
              <a:spLocks noChangeArrowheads="1"/>
            </p:cNvSpPr>
            <p:nvPr/>
          </p:nvSpPr>
          <p:spPr bwMode="auto">
            <a:xfrm>
              <a:off x="4761" y="9724"/>
              <a:ext cx="23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52488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52488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52488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52488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52488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524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524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524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524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Aft>
                  <a:spcPts val="1000"/>
                </a:spcAft>
              </a:pPr>
              <a:r>
                <a:rPr lang="de-DE" sz="1100">
                  <a:latin typeface="Calibri" pitchFamily="34" charset="0"/>
                </a:rPr>
                <a:t>General View</a:t>
              </a:r>
              <a:endParaRPr lang="de-DE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>
            <a:off x="7613650" y="2357438"/>
            <a:ext cx="2562225" cy="2628900"/>
            <a:chOff x="6741" y="10984"/>
            <a:chExt cx="4035" cy="4140"/>
          </a:xfrm>
        </p:grpSpPr>
        <p:pic>
          <p:nvPicPr>
            <p:cNvPr id="24582" name="Picture 9" descr="SF2-Fig2-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" y="10984"/>
              <a:ext cx="4035" cy="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10"/>
            <p:cNvSpPr txBox="1">
              <a:spLocks noChangeArrowheads="1"/>
            </p:cNvSpPr>
            <p:nvPr/>
          </p:nvSpPr>
          <p:spPr bwMode="auto">
            <a:xfrm>
              <a:off x="7641" y="14404"/>
              <a:ext cx="23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52488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52488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52488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52488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52488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524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524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524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524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Aft>
                  <a:spcPts val="1000"/>
                </a:spcAft>
              </a:pPr>
              <a:r>
                <a:rPr lang="de-DE" sz="1100">
                  <a:latin typeface="Calibri" pitchFamily="34" charset="0"/>
                </a:rPr>
                <a:t>Layout</a:t>
              </a:r>
              <a:endParaRPr lang="de-DE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 Input model for PARAMETER calculations with ATHLET-CD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395413"/>
            <a:ext cx="2879725" cy="52657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Flow Channels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Central Bundle 85.7 %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Outer Bypass   14.3 %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Cooling Jacket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>
                <a:cs typeface="Arial" charset="0"/>
              </a:rPr>
              <a:t>Separate pipes for Ar and steam inlet pipes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sz="1400" smtClean="0"/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 Structures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Rods:</a:t>
            </a:r>
            <a:br>
              <a:rPr lang="en-GB" sz="1400" smtClean="0"/>
            </a:br>
            <a:r>
              <a:rPr lang="en-GB" sz="1400" smtClean="0"/>
              <a:t>ROD1 (  1)</a:t>
            </a:r>
            <a:br>
              <a:rPr lang="en-GB" sz="1400" smtClean="0"/>
            </a:br>
            <a:r>
              <a:rPr lang="en-GB" sz="1400" smtClean="0"/>
              <a:t>ROD2 (  6)</a:t>
            </a:r>
            <a:br>
              <a:rPr lang="en-GB" sz="1400" smtClean="0"/>
            </a:br>
            <a:r>
              <a:rPr lang="en-GB" sz="1400" smtClean="0"/>
              <a:t>ROD3 (12)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Grids   (6)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Shroud / Insulation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Cooling Jacket Walls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endParaRPr lang="en-GB" sz="1400" smtClean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Changes compared to previous calculations: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Ar fill at top  to switch Ar injection from bottom to top after start of reflood</a:t>
            </a:r>
            <a:endParaRPr lang="en-GB" sz="1400" smtClean="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>
                <a:cs typeface="Arial" charset="0"/>
              </a:rPr>
              <a:t>Additional structures at top of bundle (upper plate, separation sheet)</a:t>
            </a:r>
          </a:p>
        </p:txBody>
      </p:sp>
      <p:sp>
        <p:nvSpPr>
          <p:cNvPr id="25604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25605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E681A0-A9C4-470D-86D7-56EE1E3304AA}" type="slidenum">
              <a:rPr lang="de-DE" sz="1200" smtClean="0"/>
              <a:pPr/>
              <a:t>4</a:t>
            </a:fld>
            <a:endParaRPr lang="de-DE" sz="1200" smtClean="0"/>
          </a:p>
        </p:txBody>
      </p:sp>
      <p:pic>
        <p:nvPicPr>
          <p:cNvPr id="25606" name="Grafik 7" descr="sf4.r0new4_txt.cg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0638"/>
            <a:ext cx="5867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 Rerun of SF2 post-test calculation as a validation basis for </a:t>
            </a:r>
            <a:br>
              <a:rPr lang="en-US" sz="2000" smtClean="0"/>
            </a:br>
            <a:r>
              <a:rPr lang="en-US" sz="2000" smtClean="0"/>
              <a:t> SF4 pre-test calculation (1)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2025650"/>
            <a:ext cx="4330700" cy="46878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n-US" sz="1600" b="1" smtClean="0"/>
              <a:t>Repetition of SF2 post-test calculation  </a:t>
            </a: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due to the use of  the new ATHLET version 2.2a  for calculation of SF4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Small changes in modelling have to be verified: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sz="1600" smtClean="0"/>
              <a:t>additional structures at top of bundle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sz="1600" smtClean="0"/>
              <a:t>switch of Argon injection to top of bundle  after start of flooding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sz="1600" smtClean="0"/>
              <a:t>heat transfer  between shroud / insulation and jacket tube calculated by the code (previously a constant value was used)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Small differences in results compared to previous calculation </a:t>
            </a:r>
            <a:br>
              <a:rPr lang="en-US" sz="1600" smtClean="0"/>
            </a:br>
            <a:r>
              <a:rPr lang="en-US" sz="1600" smtClean="0"/>
              <a:t>(maximum temperatures  slightly reduced, </a:t>
            </a:r>
            <a:br>
              <a:rPr lang="en-US" sz="1600" smtClean="0"/>
            </a:br>
            <a:r>
              <a:rPr lang="en-US" sz="1600" smtClean="0"/>
              <a:t>integral hydrogen production slightly lower)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6628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26629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72C55D-5FD9-4942-8554-7E6473EC4F1A}" type="slidenum">
              <a:rPr lang="de-DE" sz="1200" smtClean="0"/>
              <a:pPr/>
              <a:t>5</a:t>
            </a:fld>
            <a:endParaRPr lang="de-DE" sz="1200" smtClean="0"/>
          </a:p>
        </p:txBody>
      </p:sp>
      <p:pic>
        <p:nvPicPr>
          <p:cNvPr id="26630" name="Grafik 7" descr="PP4-ta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106488"/>
            <a:ext cx="44100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Grafik 8" descr="PP4-h2mas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/>
          <a:stretch>
            <a:fillRect/>
          </a:stretch>
        </p:blipFill>
        <p:spPr bwMode="auto">
          <a:xfrm>
            <a:off x="5613400" y="4016375"/>
            <a:ext cx="4292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 14" descr="PP4-mou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/>
          <a:stretch>
            <a:fillRect/>
          </a:stretch>
        </p:blipFill>
        <p:spPr bwMode="auto">
          <a:xfrm>
            <a:off x="5213350" y="4062413"/>
            <a:ext cx="4348163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 Rerun of SF2 post-test calculation as a validation basis for  </a:t>
            </a:r>
            <a:br>
              <a:rPr lang="en-US" sz="2000" smtClean="0"/>
            </a:br>
            <a:r>
              <a:rPr lang="en-US" sz="2000" smtClean="0"/>
              <a:t> SF4 pre-test calculation (2)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1800225"/>
            <a:ext cx="3789362" cy="48609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endParaRPr lang="en-US" sz="1600" smtClean="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Time of </a:t>
            </a:r>
            <a:r>
              <a:rPr lang="en-US" sz="1600" b="1" smtClean="0"/>
              <a:t>final quench</a:t>
            </a:r>
            <a:r>
              <a:rPr lang="en-US" sz="1600" smtClean="0"/>
              <a:t> 8s delayed compared to experiment (16628 s);</a:t>
            </a:r>
            <a:br>
              <a:rPr lang="en-US" sz="1600" smtClean="0"/>
            </a:br>
            <a:r>
              <a:rPr lang="en-US" sz="1600" smtClean="0"/>
              <a:t>height of last quench in agreement  with test data at 1250 mm; </a:t>
            </a:r>
            <a:br>
              <a:rPr lang="en-US" sz="1600" smtClean="0"/>
            </a:br>
            <a:endParaRPr lang="en-US" sz="1600" smtClean="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The water discharge during quench is determined as previously </a:t>
            </a:r>
            <a:br>
              <a:rPr lang="en-US" sz="1600" smtClean="0"/>
            </a:br>
            <a:r>
              <a:rPr lang="en-US" sz="1600" smtClean="0"/>
              <a:t>-  entrained liquid at 16628 s: 4.3 kg</a:t>
            </a:r>
            <a:br>
              <a:rPr lang="en-US" sz="1600" smtClean="0"/>
            </a:br>
            <a:r>
              <a:rPr lang="en-US" sz="1600" smtClean="0"/>
              <a:t>-  totally evaporated liquid:     2.3 kg</a:t>
            </a:r>
            <a:br>
              <a:rPr lang="en-US" sz="1600" smtClean="0"/>
            </a:br>
            <a:r>
              <a:rPr lang="en-US" sz="1600" smtClean="0"/>
              <a:t>and agrees well with discharged and condensed liquid in test of     6.5 kg</a:t>
            </a:r>
            <a:br>
              <a:rPr lang="en-US" sz="1600" smtClean="0"/>
            </a:br>
            <a:r>
              <a:rPr lang="en-US" sz="1600" smtClean="0"/>
              <a:t>(collected in tank 5)   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7653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27654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4D6660-7B9D-41EA-9D3B-500E95918C63}" type="slidenum">
              <a:rPr lang="de-DE" sz="1200" smtClean="0"/>
              <a:pPr/>
              <a:t>6</a:t>
            </a:fld>
            <a:endParaRPr lang="de-DE" sz="1200" smtClean="0"/>
          </a:p>
        </p:txBody>
      </p:sp>
      <p:sp>
        <p:nvSpPr>
          <p:cNvPr id="27655" name="Line 23"/>
          <p:cNvSpPr>
            <a:spLocks noChangeShapeType="1"/>
          </p:cNvSpPr>
          <p:nvPr/>
        </p:nvSpPr>
        <p:spPr bwMode="auto">
          <a:xfrm>
            <a:off x="7326313" y="5491163"/>
            <a:ext cx="1981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6" name="Text Box 24"/>
          <p:cNvSpPr txBox="1">
            <a:spLocks noChangeArrowheads="1"/>
          </p:cNvSpPr>
          <p:nvPr/>
        </p:nvSpPr>
        <p:spPr bwMode="auto">
          <a:xfrm>
            <a:off x="7864475" y="51562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8524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24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/>
          </a:p>
        </p:txBody>
      </p:sp>
      <p:sp>
        <p:nvSpPr>
          <p:cNvPr id="27657" name="Text Box 25"/>
          <p:cNvSpPr txBox="1">
            <a:spLocks noChangeArrowheads="1"/>
          </p:cNvSpPr>
          <p:nvPr/>
        </p:nvSpPr>
        <p:spPr bwMode="auto">
          <a:xfrm>
            <a:off x="7642225" y="5265738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8524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24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/>
              <a:t>collected mass in tank 5</a:t>
            </a:r>
          </a:p>
        </p:txBody>
      </p:sp>
      <p:pic>
        <p:nvPicPr>
          <p:cNvPr id="27658" name="Grafik 13" descr="PP4-q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"/>
          <a:stretch>
            <a:fillRect/>
          </a:stretch>
        </p:blipFill>
        <p:spPr bwMode="auto">
          <a:xfrm>
            <a:off x="5213350" y="1112838"/>
            <a:ext cx="4267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PARAMETER SF4 Specification and Simulation with ATHLET-CD (1)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423988"/>
            <a:ext cx="4241800" cy="52371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</a:pPr>
            <a:endParaRPr lang="en-US" sz="1400" b="1" smtClean="0"/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1400" b="1" smtClean="0"/>
              <a:t>Specification according to Jon Birchley, </a:t>
            </a:r>
            <a:br>
              <a:rPr lang="en-US" sz="1400" b="1" smtClean="0"/>
            </a:br>
            <a:r>
              <a:rPr lang="en-US" sz="1400" b="1" smtClean="0"/>
              <a:t>(e-mail, 11.11.2008) 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1400" b="1" smtClean="0"/>
              <a:t>Power supply – temperature behavior:</a:t>
            </a:r>
            <a:br>
              <a:rPr lang="en-US" sz="1400" b="1" smtClean="0"/>
            </a:br>
            <a:r>
              <a:rPr lang="en-US" sz="1400" b="1" smtClean="0"/>
              <a:t/>
            </a:r>
            <a:br>
              <a:rPr lang="en-US" sz="1400" b="1" smtClean="0"/>
            </a:br>
            <a:r>
              <a:rPr lang="en-US" sz="1400" smtClean="0"/>
              <a:t>- cold  bundle at start of test:</a:t>
            </a:r>
            <a:br>
              <a:rPr lang="en-US" sz="1400" smtClean="0"/>
            </a:br>
            <a:r>
              <a:rPr lang="en-US" sz="1400" smtClean="0"/>
              <a:t>   25 °C at 0 s 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1400" smtClean="0"/>
              <a:t>       - power initially based on SF3 specification;</a:t>
            </a:r>
            <a:br>
              <a:rPr lang="en-US" sz="1400" smtClean="0"/>
            </a:br>
            <a:r>
              <a:rPr lang="en-US" sz="1400" smtClean="0"/>
              <a:t>  adjusted to achieve max. plateau temperature</a:t>
            </a:r>
            <a:br>
              <a:rPr lang="en-US" sz="1400" smtClean="0"/>
            </a:br>
            <a:r>
              <a:rPr lang="en-US" sz="1400" smtClean="0"/>
              <a:t>  of  ~1200 °C with given time function </a:t>
            </a:r>
            <a:br>
              <a:rPr lang="en-US" sz="1400" smtClean="0"/>
            </a:b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-  at 12000 s  (oxide scale thickness of 300 µm</a:t>
            </a:r>
            <a:br>
              <a:rPr lang="en-US" sz="1400" smtClean="0"/>
            </a:br>
            <a:r>
              <a:rPr lang="en-US" sz="1400" smtClean="0"/>
              <a:t>   is assumed to be reached) power reduction</a:t>
            </a:r>
            <a:br>
              <a:rPr lang="en-US" sz="1400" smtClean="0"/>
            </a:br>
            <a:r>
              <a:rPr lang="en-US" sz="1400" smtClean="0"/>
              <a:t>   to 5.5 kW to reduce T</a:t>
            </a:r>
            <a:r>
              <a:rPr lang="en-US" sz="1400" baseline="-25000" smtClean="0"/>
              <a:t>max </a:t>
            </a:r>
            <a:r>
              <a:rPr lang="en-US" sz="1400" smtClean="0"/>
              <a:t>to  ~ 900 °C before </a:t>
            </a:r>
            <a:br>
              <a:rPr lang="en-US" sz="1400" smtClean="0"/>
            </a:br>
            <a:r>
              <a:rPr lang="en-US" sz="1400" smtClean="0"/>
              <a:t>   air injection is started at t=14000s</a:t>
            </a:r>
            <a:br>
              <a:rPr lang="en-US" sz="1400" smtClean="0"/>
            </a:br>
            <a:r>
              <a:rPr lang="en-US" sz="1400" smtClean="0"/>
              <a:t>   </a:t>
            </a:r>
            <a:br>
              <a:rPr lang="en-US" sz="1400" smtClean="0"/>
            </a:br>
            <a:r>
              <a:rPr lang="en-US" sz="1400" smtClean="0"/>
              <a:t>-  constant power of 5.5 kW during air injection</a:t>
            </a:r>
            <a:br>
              <a:rPr lang="en-US" sz="1400" smtClean="0"/>
            </a:br>
            <a:r>
              <a:rPr lang="en-US" sz="1400" smtClean="0"/>
              <a:t>   phase </a:t>
            </a:r>
            <a:br>
              <a:rPr lang="en-US" sz="1400" smtClean="0"/>
            </a:br>
            <a:r>
              <a:rPr lang="en-US" sz="1400" smtClean="0"/>
              <a:t>   is switched off  when max. temperature</a:t>
            </a:r>
            <a:br>
              <a:rPr lang="en-US" sz="1400" smtClean="0"/>
            </a:br>
            <a:r>
              <a:rPr lang="en-US" sz="1400" smtClean="0"/>
              <a:t>   of 1750 °C is reached; </a:t>
            </a:r>
            <a:br>
              <a:rPr lang="en-US" sz="1400" smtClean="0"/>
            </a:br>
            <a:r>
              <a:rPr lang="en-US" sz="1400" smtClean="0"/>
              <a:t>   at same time bottom injection of water is</a:t>
            </a:r>
            <a:br>
              <a:rPr lang="en-US" sz="1400" smtClean="0"/>
            </a:br>
            <a:r>
              <a:rPr lang="en-US" sz="1400" smtClean="0"/>
              <a:t>   started  </a:t>
            </a:r>
            <a:br>
              <a:rPr lang="en-US" sz="1400" smtClean="0"/>
            </a:br>
            <a:r>
              <a:rPr lang="en-US" sz="1400" smtClean="0"/>
              <a:t/>
            </a:r>
            <a:br>
              <a:rPr lang="en-US" sz="1400" smtClean="0"/>
            </a:br>
            <a:endParaRPr lang="en-US" sz="1400" smtClean="0"/>
          </a:p>
        </p:txBody>
      </p:sp>
      <p:sp>
        <p:nvSpPr>
          <p:cNvPr id="28676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28677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DDFB39-A077-4511-80EC-17670D3E28C4}" type="slidenum">
              <a:rPr lang="de-DE" sz="1200" smtClean="0"/>
              <a:pPr/>
              <a:t>7</a:t>
            </a:fld>
            <a:endParaRPr lang="de-DE" sz="1200" smtClean="0"/>
          </a:p>
        </p:txBody>
      </p:sp>
      <p:pic>
        <p:nvPicPr>
          <p:cNvPr id="28678" name="Grafik 6" descr="PP-po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 b="3030"/>
          <a:stretch>
            <a:fillRect/>
          </a:stretch>
        </p:blipFill>
        <p:spPr bwMode="auto">
          <a:xfrm>
            <a:off x="5480050" y="1246188"/>
            <a:ext cx="41592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Grafik 8" descr="PP-tma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/>
          <a:stretch>
            <a:fillRect/>
          </a:stretch>
        </p:blipFill>
        <p:spPr bwMode="auto">
          <a:xfrm>
            <a:off x="5391150" y="4149725"/>
            <a:ext cx="43529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PARAMETER SF4 Specification and Simulation with ATHLET-CD (2)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65288"/>
            <a:ext cx="3698875" cy="454501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endParaRPr lang="en-US" sz="1600" smtClean="0"/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Argon inlet flow :</a:t>
            </a:r>
            <a:br>
              <a:rPr lang="en-US" sz="1600" smtClean="0"/>
            </a:br>
            <a:r>
              <a:rPr lang="en-US" sz="1600" smtClean="0"/>
              <a:t>- constant rate of 2.0 g/s</a:t>
            </a:r>
            <a:br>
              <a:rPr lang="en-US" sz="1600" smtClean="0"/>
            </a:br>
            <a:r>
              <a:rPr lang="en-US" sz="1600" smtClean="0"/>
              <a:t>- until start of reflood from bottom,</a:t>
            </a:r>
            <a:br>
              <a:rPr lang="en-US" sz="1600" smtClean="0"/>
            </a:br>
            <a:r>
              <a:rPr lang="en-US" sz="1600" smtClean="0"/>
              <a:t>- then switch to upper injection</a:t>
            </a:r>
            <a:br>
              <a:rPr lang="en-US" sz="1600" smtClean="0"/>
            </a:br>
            <a:r>
              <a:rPr lang="en-US" sz="1600" smtClean="0"/>
              <a:t>- T= 450°C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Steam inlet flow: </a:t>
            </a:r>
            <a:br>
              <a:rPr lang="en-US" sz="1600" smtClean="0"/>
            </a:br>
            <a:r>
              <a:rPr lang="en-US" sz="1600" smtClean="0"/>
              <a:t> - 0.0 g/s until 1500 s</a:t>
            </a:r>
            <a:br>
              <a:rPr lang="en-US" sz="1600" smtClean="0"/>
            </a:br>
            <a:r>
              <a:rPr lang="en-US" sz="1600" smtClean="0"/>
              <a:t> - 3.5 g/s until 14000s, </a:t>
            </a:r>
            <a:br>
              <a:rPr lang="en-US" sz="1600" smtClean="0"/>
            </a:br>
            <a:r>
              <a:rPr lang="en-US" sz="1600" smtClean="0"/>
              <a:t>   when air injection is started,</a:t>
            </a:r>
            <a:br>
              <a:rPr lang="en-US" sz="1600" smtClean="0"/>
            </a:br>
            <a:r>
              <a:rPr lang="en-US" sz="1600" smtClean="0"/>
              <a:t> - T=500°C 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Air inlet flow:</a:t>
            </a:r>
            <a:br>
              <a:rPr lang="en-US" sz="1600" smtClean="0"/>
            </a:br>
            <a:r>
              <a:rPr lang="en-US" sz="1600" smtClean="0"/>
              <a:t>-  0.8 g/s (0.16 g/s O</a:t>
            </a:r>
            <a:r>
              <a:rPr lang="en-US" sz="1600" baseline="-25000" smtClean="0"/>
              <a:t>2</a:t>
            </a:r>
            <a:r>
              <a:rPr lang="en-US" sz="1600" smtClean="0"/>
              <a:t>, 0.64 g/s N</a:t>
            </a:r>
            <a:r>
              <a:rPr lang="en-US" sz="1600" baseline="-25000" smtClean="0"/>
              <a:t>2</a:t>
            </a:r>
            <a:r>
              <a:rPr lang="en-US" sz="1600" smtClean="0"/>
              <a:t>)</a:t>
            </a:r>
            <a:br>
              <a:rPr lang="en-US" sz="1600" smtClean="0"/>
            </a:br>
            <a:r>
              <a:rPr lang="en-US" sz="1600" smtClean="0"/>
              <a:t>-  air injection starts at 14000s </a:t>
            </a:r>
            <a:br>
              <a:rPr lang="en-US" sz="1600" smtClean="0"/>
            </a:br>
            <a:r>
              <a:rPr lang="en-US" sz="1600" smtClean="0"/>
              <a:t>-  air injection is switched off when </a:t>
            </a:r>
            <a:br>
              <a:rPr lang="en-US" sz="1600" smtClean="0"/>
            </a:br>
            <a:r>
              <a:rPr lang="en-US" sz="1600" smtClean="0"/>
              <a:t>   bottom water injection is started</a:t>
            </a:r>
            <a:br>
              <a:rPr lang="en-US" sz="1600" smtClean="0"/>
            </a:br>
            <a:r>
              <a:rPr lang="en-US" sz="1600" smtClean="0"/>
              <a:t>  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9700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29701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92E2B-8DE1-47E0-A7E4-C55F2AFF5B47}" type="slidenum">
              <a:rPr lang="de-DE" sz="1200" smtClean="0"/>
              <a:pPr/>
              <a:t>8</a:t>
            </a:fld>
            <a:endParaRPr lang="de-DE" sz="1200" smtClean="0"/>
          </a:p>
        </p:txBody>
      </p:sp>
      <p:pic>
        <p:nvPicPr>
          <p:cNvPr id="29702" name="Grafik 7" descr="PP-gas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"/>
          <a:stretch>
            <a:fillRect/>
          </a:stretch>
        </p:blipFill>
        <p:spPr bwMode="auto">
          <a:xfrm>
            <a:off x="5080000" y="2490788"/>
            <a:ext cx="51117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PARAMETER SF4 Specification and Simulation with ATHLET-CD (3)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65288"/>
            <a:ext cx="3698875" cy="45450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endParaRPr lang="en-US" sz="1600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b="1" smtClean="0"/>
              <a:t>Bottom flooding </a:t>
            </a:r>
            <a:r>
              <a:rPr lang="en-US" sz="1600" smtClean="0"/>
              <a:t>is</a:t>
            </a:r>
            <a:r>
              <a:rPr lang="en-US" sz="1600" b="1" smtClean="0"/>
              <a:t> </a:t>
            </a:r>
            <a:r>
              <a:rPr lang="en-US" sz="1600" smtClean="0"/>
              <a:t>initiated as soon as T</a:t>
            </a:r>
            <a:r>
              <a:rPr lang="en-US" sz="1600" baseline="-25000" smtClean="0"/>
              <a:t>max</a:t>
            </a:r>
            <a:r>
              <a:rPr lang="en-US" sz="1600" smtClean="0"/>
              <a:t>=1750 °C is reached </a:t>
            </a:r>
            <a:br>
              <a:rPr lang="en-US" sz="1600" smtClean="0"/>
            </a:br>
            <a:r>
              <a:rPr lang="en-US" sz="1600" smtClean="0"/>
              <a:t>(together with power shut off)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Water flow rate: </a:t>
            </a:r>
            <a:r>
              <a:rPr lang="en-US" sz="1600" b="1" smtClean="0"/>
              <a:t>80 g/s (base case)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comparison with SF2: </a:t>
            </a:r>
            <a:br>
              <a:rPr lang="en-US" sz="1600" smtClean="0"/>
            </a:br>
            <a:r>
              <a:rPr lang="en-US" sz="1600" smtClean="0"/>
              <a:t>- top flooding:        41 g/s</a:t>
            </a:r>
            <a:br>
              <a:rPr lang="en-US" sz="1600" smtClean="0"/>
            </a:br>
            <a:r>
              <a:rPr lang="en-US" sz="1600" smtClean="0"/>
              <a:t>- bottom flooding: 130 g/s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Variation (second case): </a:t>
            </a:r>
            <a:br>
              <a:rPr lang="en-US" sz="1600" smtClean="0"/>
            </a:br>
            <a:r>
              <a:rPr lang="en-US" sz="1600" smtClean="0"/>
              <a:t>water flow rate: </a:t>
            </a:r>
            <a:r>
              <a:rPr lang="en-US" sz="1600" b="1" smtClean="0"/>
              <a:t>40 g/s</a:t>
            </a:r>
            <a:endParaRPr lang="en-US" sz="1600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Water temperature: 25 °C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Injection is finished  when </a:t>
            </a:r>
            <a:br>
              <a:rPr lang="en-US" sz="1600" smtClean="0"/>
            </a:br>
            <a:r>
              <a:rPr lang="en-US" sz="1600" smtClean="0"/>
              <a:t> T</a:t>
            </a:r>
            <a:r>
              <a:rPr lang="en-US" sz="1600" baseline="-25000" smtClean="0"/>
              <a:t>max</a:t>
            </a:r>
            <a:r>
              <a:rPr lang="en-US" sz="1600" smtClean="0"/>
              <a:t> &lt; 200°C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Bundle</a:t>
            </a:r>
            <a:r>
              <a:rPr lang="en-US" sz="1600" b="1" smtClean="0"/>
              <a:t> pressure: 3 bar</a:t>
            </a:r>
            <a:br>
              <a:rPr lang="en-US" sz="1600" b="1" smtClean="0"/>
            </a:br>
            <a:r>
              <a:rPr lang="en-US" sz="1600" smtClean="0"/>
              <a:t>-   constant boundary condition of </a:t>
            </a:r>
            <a:br>
              <a:rPr lang="en-US" sz="1600" smtClean="0"/>
            </a:br>
            <a:r>
              <a:rPr lang="en-US" sz="1600" smtClean="0"/>
              <a:t>    3 bar until end of calculation </a:t>
            </a:r>
            <a:br>
              <a:rPr lang="en-US" sz="1600" smtClean="0"/>
            </a:br>
            <a:r>
              <a:rPr lang="en-US" sz="1600" smtClean="0"/>
              <a:t>    (no realistic simulation of </a:t>
            </a:r>
            <a:br>
              <a:rPr lang="en-US" sz="1600" smtClean="0"/>
            </a:br>
            <a:r>
              <a:rPr lang="en-US" sz="1600" smtClean="0"/>
              <a:t>    condenser in ATHLET-CD calc.)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0724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15. CEG-SAM  meeting,  Villingen, PSI,  March 10-12, 2009</a:t>
            </a:r>
            <a:endParaRPr lang="en-GB" sz="1100" smtClean="0"/>
          </a:p>
        </p:txBody>
      </p:sp>
      <p:sp>
        <p:nvSpPr>
          <p:cNvPr id="30725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3C98C0-90E1-441D-930B-F2BA54C073B9}" type="slidenum">
              <a:rPr lang="de-DE" sz="1200" smtClean="0"/>
              <a:pPr/>
              <a:t>9</a:t>
            </a:fld>
            <a:endParaRPr lang="de-DE" sz="1200" smtClean="0"/>
          </a:p>
        </p:txBody>
      </p:sp>
      <p:pic>
        <p:nvPicPr>
          <p:cNvPr id="30726" name="Grafik 7" descr="PP-gliq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"/>
          <a:stretch>
            <a:fillRect/>
          </a:stretch>
        </p:blipFill>
        <p:spPr bwMode="auto">
          <a:xfrm>
            <a:off x="4813300" y="2179638"/>
            <a:ext cx="5173663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S_Folie_quer">
  <a:themeElements>
    <a:clrScheme name="GRS_Folie_quer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RS_Folie_qu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24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24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S_Folie_qu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S_Folie_qu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760</Words>
  <Application>Microsoft Office PowerPoint</Application>
  <PresentationFormat>Benutzerdefiniert</PresentationFormat>
  <Paragraphs>173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Wingdings</vt:lpstr>
      <vt:lpstr>Helvetica</vt:lpstr>
      <vt:lpstr>Times New Roman</vt:lpstr>
      <vt:lpstr>Calibri</vt:lpstr>
      <vt:lpstr>GRS_Folie_quer</vt:lpstr>
      <vt:lpstr>Microsoft Word-Dokument</vt:lpstr>
      <vt:lpstr>PowerPoint-Präsentation</vt:lpstr>
      <vt:lpstr> Content </vt:lpstr>
      <vt:lpstr>PARAMETER test facility</vt:lpstr>
      <vt:lpstr> Input model for PARAMETER calculations with ATHLET-CD </vt:lpstr>
      <vt:lpstr> Rerun of SF2 post-test calculation as a validation basis for   SF4 pre-test calculation (1)</vt:lpstr>
      <vt:lpstr> Rerun of SF2 post-test calculation as a validation basis for    SF4 pre-test calculation (2)</vt:lpstr>
      <vt:lpstr>PARAMETER SF4 Specification and Simulation with ATHLET-CD (1)</vt:lpstr>
      <vt:lpstr>PARAMETER SF4 Specification and Simulation with ATHLET-CD (2)</vt:lpstr>
      <vt:lpstr>PARAMETER SF4 Specification and Simulation with ATHLET-CD (3)</vt:lpstr>
      <vt:lpstr>Model parameters of ATHLET-CD for post-test calculation of SF2 and pre-test calculation of SF4 (1) </vt:lpstr>
      <vt:lpstr>Model parameters of ATHLET-CD for post-test calculation of SF2 and pre-test calculation of SF4 (2) </vt:lpstr>
      <vt:lpstr>Results of PARAMETER SF4 pre-test calculation  </vt:lpstr>
      <vt:lpstr>Results of PARAMETER SF4 pre-test calculation  </vt:lpstr>
      <vt:lpstr>Results of PARAMETER SF4 pre-test calculation  </vt:lpstr>
      <vt:lpstr>Results of PARAMETER SF4 pre-test calculation  </vt:lpstr>
      <vt:lpstr>Results of PARAMETER SF4 pre-test calculation  </vt:lpstr>
      <vt:lpstr>Results of PARAMETER SF4 pre-test calculation  </vt:lpstr>
      <vt:lpstr> Conclusions</vt:lpstr>
    </vt:vector>
  </TitlesOfParts>
  <Company>GRS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zr/air oxidation model</dc:subject>
  <dc:creator>Bals</dc:creator>
  <dc:description>Schriftart geändert am 07.09.01</dc:description>
  <cp:lastModifiedBy>Peters, Ursula</cp:lastModifiedBy>
  <cp:revision>362</cp:revision>
  <cp:lastPrinted>1997-08-19T11:07:52Z</cp:lastPrinted>
  <dcterms:created xsi:type="dcterms:W3CDTF">2003-03-12T11:01:56Z</dcterms:created>
  <dcterms:modified xsi:type="dcterms:W3CDTF">2012-10-11T16:48:17Z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PARAMETER SF4 pre-test calculation with ATHLET-CD</vt:lpwstr>
  </property>
</Properties>
</file>