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87" r:id="rId3"/>
    <p:sldId id="404" r:id="rId4"/>
    <p:sldId id="421" r:id="rId5"/>
    <p:sldId id="420" r:id="rId6"/>
    <p:sldId id="422" r:id="rId7"/>
    <p:sldId id="406" r:id="rId8"/>
    <p:sldId id="423" r:id="rId9"/>
    <p:sldId id="424" r:id="rId10"/>
    <p:sldId id="436" r:id="rId11"/>
    <p:sldId id="437" r:id="rId12"/>
    <p:sldId id="438" r:id="rId13"/>
    <p:sldId id="425" r:id="rId14"/>
    <p:sldId id="426" r:id="rId15"/>
    <p:sldId id="439" r:id="rId16"/>
    <p:sldId id="427" r:id="rId17"/>
    <p:sldId id="441" r:id="rId18"/>
    <p:sldId id="428" r:id="rId19"/>
    <p:sldId id="430" r:id="rId20"/>
    <p:sldId id="431" r:id="rId21"/>
    <p:sldId id="432" r:id="rId22"/>
    <p:sldId id="433" r:id="rId23"/>
    <p:sldId id="443" r:id="rId24"/>
    <p:sldId id="442" r:id="rId25"/>
    <p:sldId id="435" r:id="rId26"/>
  </p:sldIdLst>
  <p:sldSz cx="9144000" cy="6858000" type="screen4x3"/>
  <p:notesSz cx="7045325" cy="9345613"/>
  <p:custDataLst>
    <p:tags r:id="rId2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CC3300"/>
    <a:srgbClr val="FF9900"/>
    <a:srgbClr val="800000"/>
    <a:srgbClr val="FFFFCC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86643" autoAdjust="0"/>
  </p:normalViewPr>
  <p:slideViewPr>
    <p:cSldViewPr snapToGrid="0">
      <p:cViewPr>
        <p:scale>
          <a:sx n="83" d="100"/>
          <a:sy n="83" d="100"/>
        </p:scale>
        <p:origin x="-1680" y="-38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576" y="-102"/>
      </p:cViewPr>
      <p:guideLst>
        <p:guide orient="horz" pos="2945"/>
        <p:guide pos="22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1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11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68837" cy="3502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37063"/>
            <a:ext cx="5635625" cy="4205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5" tIns="44892" rIns="89785" bIns="44892"/>
          <a:lstStyle/>
          <a:p>
            <a:endParaRPr lang="ru-RU" sz="2000" baseline="-25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87450" y="701675"/>
            <a:ext cx="4670425" cy="35036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38650"/>
            <a:ext cx="5635625" cy="4205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98563" y="728663"/>
            <a:ext cx="4662487" cy="3497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445000"/>
            <a:ext cx="5165725" cy="422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481" tIns="45242" rIns="90481" bIns="45242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BC7E-B049-4E1C-A74D-94C54B8E5C3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13280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DB5B-ABE4-4DE1-9187-2AED40EDB70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713294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B44C9-D2C0-409E-891F-6EECD15F825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628389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4341-069D-4F79-A241-2AA7773189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43448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0"/>
            <a:ext cx="7872413" cy="6096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FCE7E-EC8C-4345-8A14-FBBB9981900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92079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4643-8DB1-4596-A1D7-3CEB995F5C3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04989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85EE1-54BB-4861-ADBE-C79D5B7BFFF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276856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4CCC-E20B-4403-B4C3-5C139A4CAC7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16338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/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/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523E-4BAD-42FB-91A3-A126268C0D5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66154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5B20-71CE-45CA-8800-59E8F87D33C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608468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34D7-1E03-4C88-8C5B-F1F95374E01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92960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/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E7F1-2123-4677-A045-6D7C97205F9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224043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201B-AB29-42F2-9CD6-C555199F2CA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16067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Щелчок</a:t>
            </a:r>
            <a:r>
              <a:rPr lang="en-GB" dirty="0" smtClean="0"/>
              <a:t> </a:t>
            </a:r>
            <a:r>
              <a:rPr lang="en-GB" dirty="0" err="1" smtClean="0"/>
              <a:t>правит</a:t>
            </a:r>
            <a:r>
              <a:rPr lang="en-GB" dirty="0" smtClean="0"/>
              <a:t> </a:t>
            </a:r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заголовка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Щелчок</a:t>
            </a:r>
            <a:r>
              <a:rPr lang="en-GB" dirty="0" smtClean="0"/>
              <a:t> </a:t>
            </a:r>
            <a:r>
              <a:rPr lang="en-GB" dirty="0" err="1" smtClean="0"/>
              <a:t>правит</a:t>
            </a:r>
            <a:r>
              <a:rPr lang="en-GB" dirty="0" smtClean="0"/>
              <a:t> </a:t>
            </a:r>
            <a:r>
              <a:rPr lang="en-GB" dirty="0" err="1" smtClean="0"/>
              <a:t>образец</a:t>
            </a:r>
            <a:r>
              <a:rPr lang="en-GB" dirty="0" smtClean="0"/>
              <a:t> </a:t>
            </a:r>
            <a:r>
              <a:rPr lang="en-GB" dirty="0" err="1" smtClean="0"/>
              <a:t>текста</a:t>
            </a:r>
            <a:endParaRPr lang="en-GB" dirty="0" smtClean="0"/>
          </a:p>
          <a:p>
            <a:pPr lvl="1"/>
            <a:r>
              <a:rPr lang="en-GB" dirty="0" err="1" smtClean="0"/>
              <a:t>Второй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2"/>
            <a:r>
              <a:rPr lang="en-GB" dirty="0" err="1" smtClean="0"/>
              <a:t>Третий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3"/>
            <a:r>
              <a:rPr lang="en-GB" dirty="0" err="1" smtClean="0"/>
              <a:t>Четвертый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  <a:p>
            <a:pPr lvl="4"/>
            <a:r>
              <a:rPr lang="en-GB" dirty="0" err="1" smtClean="0"/>
              <a:t>Пятый</a:t>
            </a:r>
            <a:r>
              <a:rPr lang="en-GB" dirty="0" smtClean="0"/>
              <a:t> </a:t>
            </a:r>
            <a:r>
              <a:rPr lang="en-GB" dirty="0" err="1" smtClean="0"/>
              <a:t>уровень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154738"/>
            <a:ext cx="35290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               </a:t>
            </a:r>
            <a:r>
              <a:rPr lang="en-US">
                <a:solidFill>
                  <a:srgbClr val="000099"/>
                </a:solidFill>
              </a:rPr>
              <a:t>PRECOS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project meeting</a:t>
            </a:r>
            <a:r>
              <a:rPr lang="en-GB"/>
              <a:t> </a:t>
            </a:r>
            <a:endParaRPr lang="en-GB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C5EEE6-154A-4539-8A5A-00B4AEFAC56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96063" y="6259513"/>
            <a:ext cx="156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en-US" sz="1400">
                <a:solidFill>
                  <a:srgbClr val="000099"/>
                </a:solidFill>
              </a:rPr>
              <a:t>St.Petersburg, Russia</a:t>
            </a:r>
            <a:br>
              <a:rPr lang="en-US" sz="1400">
                <a:solidFill>
                  <a:srgbClr val="000099"/>
                </a:solidFill>
              </a:rPr>
            </a:br>
            <a:r>
              <a:rPr lang="en-US" sz="1400">
                <a:solidFill>
                  <a:srgbClr val="000099"/>
                </a:solidFill>
              </a:rPr>
              <a:t>May 22, 2012</a:t>
            </a:r>
            <a:endParaRPr lang="en-GB" sz="1400">
              <a:solidFill>
                <a:srgbClr val="00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timing>
    <p:tnLst>
      <p:par>
        <p:cTn id="1" dur="indefinite" restart="never" nodeType="tmRoot"/>
      </p:par>
    </p:tnLst>
  </p:timing>
  <p:hf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349250" y="6264275"/>
            <a:ext cx="54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498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4400" smtClean="0">
                <a:effectLst/>
              </a:rPr>
              <a:t>Miscibility gap in the </a:t>
            </a:r>
            <a:br>
              <a:rPr lang="en-US" sz="4400" smtClean="0">
                <a:effectLst/>
              </a:rPr>
            </a:br>
            <a:r>
              <a:rPr lang="en-US" sz="4400" smtClean="0">
                <a:effectLst/>
              </a:rPr>
              <a:t>UO</a:t>
            </a:r>
            <a:r>
              <a:rPr lang="en-US" sz="4400" baseline="-25000" smtClean="0">
                <a:effectLst/>
              </a:rPr>
              <a:t>2</a:t>
            </a:r>
            <a:r>
              <a:rPr lang="en-US" sz="4400" smtClean="0">
                <a:effectLst/>
              </a:rPr>
              <a:t>-FeO-SiO</a:t>
            </a:r>
            <a:r>
              <a:rPr lang="en-US" sz="4400" baseline="-25000" smtClean="0">
                <a:effectLst/>
              </a:rPr>
              <a:t>2 </a:t>
            </a:r>
            <a:r>
              <a:rPr lang="en-US" sz="4400" smtClean="0">
                <a:effectLst/>
              </a:rPr>
              <a:t>system</a:t>
            </a:r>
            <a:endParaRPr lang="en-US" sz="3000" smtClean="0">
              <a:effectLst/>
            </a:endParaRPr>
          </a:p>
        </p:txBody>
      </p:sp>
      <p:grpSp>
        <p:nvGrpSpPr>
          <p:cNvPr id="2052" name="Group 18"/>
          <p:cNvGrpSpPr>
            <a:grpSpLocks/>
          </p:cNvGrpSpPr>
          <p:nvPr/>
        </p:nvGrpSpPr>
        <p:grpSpPr bwMode="auto">
          <a:xfrm>
            <a:off x="6032500" y="55563"/>
            <a:ext cx="2863850" cy="939800"/>
            <a:chOff x="3800" y="0"/>
            <a:chExt cx="1804" cy="592"/>
          </a:xfrm>
        </p:grpSpPr>
        <p:sp>
          <p:nvSpPr>
            <p:cNvPr id="2294" name="Rectangle 11"/>
            <p:cNvSpPr>
              <a:spLocks noChangeArrowheads="1"/>
            </p:cNvSpPr>
            <p:nvPr/>
          </p:nvSpPr>
          <p:spPr bwMode="auto">
            <a:xfrm>
              <a:off x="3800" y="122"/>
              <a:ext cx="10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/>
              <a:r>
                <a:rPr lang="en-GB" sz="1800"/>
                <a:t> </a:t>
              </a:r>
              <a:r>
                <a:rPr lang="en-US" sz="1800"/>
                <a:t>ISTC</a:t>
              </a:r>
              <a:r>
                <a:rPr lang="en-GB" sz="1800"/>
                <a:t> </a:t>
              </a:r>
              <a:r>
                <a:rPr lang="en-US" sz="1800"/>
                <a:t>PRECOS</a:t>
              </a:r>
              <a:r>
                <a:rPr lang="en-GB" sz="1800"/>
                <a:t> </a:t>
              </a:r>
            </a:p>
            <a:p>
              <a:pPr algn="r"/>
              <a:r>
                <a:rPr lang="en-GB" sz="1800"/>
                <a:t>Project </a:t>
              </a:r>
              <a:r>
                <a:rPr lang="en-US" sz="1800"/>
                <a:t>#3813</a:t>
              </a:r>
              <a:endParaRPr lang="en-GB" sz="1800"/>
            </a:p>
          </p:txBody>
        </p:sp>
        <p:pic>
          <p:nvPicPr>
            <p:cNvPr id="2295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2292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</a:p>
            <a:p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2293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" name="CorelDRAW" r:id="rId5" imgW="457200" imgH="457200" progId="CorelDraw.Graphic.7">
                    <p:embed/>
                  </p:oleObj>
                </mc:Choice>
                <mc:Fallback>
                  <p:oleObj name="CorelDRAW" r:id="rId5" imgW="457200" imgH="457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65150" y="4214813"/>
            <a:ext cx="7508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</a:t>
            </a:r>
            <a:r>
              <a:rPr lang="en-US" sz="2000"/>
              <a:t>Svetlana Kirillova</a:t>
            </a:r>
            <a:endParaRPr lang="en-GB" sz="200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5</a:t>
            </a:r>
            <a:r>
              <a:rPr lang="en-US" sz="2000" baseline="30000"/>
              <a:t>th </a:t>
            </a:r>
            <a:r>
              <a:rPr lang="en-GB" sz="2000">
                <a:ea typeface="Arial Unicode MS" pitchFamily="34" charset="-128"/>
                <a:cs typeface="Arial Unicode MS" pitchFamily="34" charset="-128"/>
              </a:rPr>
              <a:t>PRECOS</a:t>
            </a:r>
            <a:r>
              <a:rPr lang="en-US" sz="2000"/>
              <a:t> </a:t>
            </a:r>
            <a:r>
              <a:rPr lang="en-GB" sz="2000"/>
              <a:t>Meeting</a:t>
            </a:r>
          </a:p>
        </p:txBody>
      </p:sp>
      <p:grpSp>
        <p:nvGrpSpPr>
          <p:cNvPr id="2055" name="Группа 16"/>
          <p:cNvGrpSpPr>
            <a:grpSpLocks/>
          </p:cNvGrpSpPr>
          <p:nvPr/>
        </p:nvGrpSpPr>
        <p:grpSpPr bwMode="auto">
          <a:xfrm>
            <a:off x="3914775" y="3746500"/>
            <a:ext cx="1330325" cy="1206500"/>
            <a:chOff x="4478338" y="3784600"/>
            <a:chExt cx="1330325" cy="1206501"/>
          </a:xfrm>
        </p:grpSpPr>
        <p:sp>
          <p:nvSpPr>
            <p:cNvPr id="2290" name="Text Box 1065"/>
            <p:cNvSpPr txBox="1">
              <a:spLocks noChangeArrowheads="1"/>
            </p:cNvSpPr>
            <p:nvPr/>
          </p:nvSpPr>
          <p:spPr bwMode="auto">
            <a:xfrm>
              <a:off x="4478338" y="4652963"/>
              <a:ext cx="1330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/>
                <a:t>ETU</a:t>
              </a:r>
              <a:endParaRPr lang="ru-RU" sz="1600"/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/>
                <a:t>Saint</a:t>
              </a:r>
              <a:r>
                <a:rPr lang="ru-RU" sz="1200"/>
                <a:t>-</a:t>
              </a:r>
              <a:r>
                <a:rPr lang="en-US" sz="1200"/>
                <a:t>Petersburg</a:t>
              </a:r>
            </a:p>
          </p:txBody>
        </p:sp>
        <p:pic>
          <p:nvPicPr>
            <p:cNvPr id="2291" name="Рисунок 15" descr="Безимени-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3784600"/>
              <a:ext cx="615203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97" name="Picture 249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076575"/>
            <a:ext cx="35941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13E650B-0B22-43E2-8888-A01F91F18141}" type="slidenum">
              <a:rPr lang="en-GB" sz="1400">
                <a:solidFill>
                  <a:schemeClr val="tx2"/>
                </a:solidFill>
              </a:rPr>
              <a:pPr eaLnBrk="1" hangingPunct="1"/>
              <a:t>10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Second experimental series (GPRS 62 results)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0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60450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0451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0452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0453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0454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58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0461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62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63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0473" name="Rectangle 32"/>
          <p:cNvSpPr>
            <a:spLocks noChangeArrowheads="1"/>
          </p:cNvSpPr>
          <p:nvPr/>
        </p:nvSpPr>
        <p:spPr bwMode="auto">
          <a:xfrm rot="-1686129">
            <a:off x="2922588" y="3159125"/>
            <a:ext cx="154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800000"/>
                </a:solidFill>
                <a:latin typeface="Arial" pitchFamily="34" charset="0"/>
              </a:rPr>
              <a:t> 1850 &gt; T</a:t>
            </a:r>
            <a:r>
              <a:rPr lang="en-US" sz="1400" b="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800000"/>
                </a:solidFill>
                <a:latin typeface="Arial" pitchFamily="34" charset="0"/>
              </a:rPr>
              <a:t> &gt; 1750</a:t>
            </a:r>
            <a:endParaRPr lang="en-US" baseline="-25000">
              <a:solidFill>
                <a:srgbClr val="800000"/>
              </a:solidFill>
            </a:endParaRPr>
          </a:p>
        </p:txBody>
      </p:sp>
      <p:sp>
        <p:nvSpPr>
          <p:cNvPr id="60475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60476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477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0478" name="Rectangle 44"/>
          <p:cNvSpPr>
            <a:spLocks noChangeArrowheads="1"/>
          </p:cNvSpPr>
          <p:nvPr/>
        </p:nvSpPr>
        <p:spPr bwMode="auto">
          <a:xfrm rot="-1800000">
            <a:off x="2114550" y="3751263"/>
            <a:ext cx="882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1850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60480" name="Rectangle 142"/>
          <p:cNvSpPr>
            <a:spLocks noChangeArrowheads="1"/>
          </p:cNvSpPr>
          <p:nvPr/>
        </p:nvSpPr>
        <p:spPr bwMode="auto">
          <a:xfrm>
            <a:off x="95250" y="5402263"/>
            <a:ext cx="39862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for GPRS 62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 only)</a:t>
            </a:r>
          </a:p>
        </p:txBody>
      </p:sp>
      <p:graphicFrame>
        <p:nvGraphicFramePr>
          <p:cNvPr id="60521" name="Group 105"/>
          <p:cNvGraphicFramePr>
            <a:graphicFrameLocks noGrp="1"/>
          </p:cNvGraphicFramePr>
          <p:nvPr/>
        </p:nvGraphicFramePr>
        <p:xfrm>
          <a:off x="4227513" y="5365750"/>
          <a:ext cx="4818062" cy="782828"/>
        </p:xfrm>
        <a:graphic>
          <a:graphicData uri="http://schemas.openxmlformats.org/drawingml/2006/table">
            <a:tbl>
              <a:tblPr/>
              <a:tblGrid>
                <a:gridCol w="687387"/>
                <a:gridCol w="1082675"/>
                <a:gridCol w="1016000"/>
                <a:gridCol w="1016000"/>
                <a:gridCol w="1016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1850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19.2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22.1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58.7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5.3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92.2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22" name="Freeform 143"/>
          <p:cNvSpPr>
            <a:spLocks/>
          </p:cNvSpPr>
          <p:nvPr/>
        </p:nvSpPr>
        <p:spPr bwMode="auto">
          <a:xfrm>
            <a:off x="4706938" y="2690813"/>
            <a:ext cx="204787" cy="174625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rnd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23" name="Freeform 144"/>
          <p:cNvSpPr>
            <a:spLocks/>
          </p:cNvSpPr>
          <p:nvPr/>
        </p:nvSpPr>
        <p:spPr bwMode="auto">
          <a:xfrm>
            <a:off x="1601788" y="4492625"/>
            <a:ext cx="204787" cy="174625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24" name="Line 145"/>
          <p:cNvSpPr>
            <a:spLocks noChangeShapeType="1"/>
          </p:cNvSpPr>
          <p:nvPr/>
        </p:nvSpPr>
        <p:spPr bwMode="auto">
          <a:xfrm flipV="1">
            <a:off x="1754188" y="3159125"/>
            <a:ext cx="2435225" cy="14160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25" name="Line 145"/>
          <p:cNvSpPr>
            <a:spLocks noChangeShapeType="1"/>
          </p:cNvSpPr>
          <p:nvPr/>
        </p:nvSpPr>
        <p:spPr bwMode="auto">
          <a:xfrm flipV="1">
            <a:off x="4160838" y="2889250"/>
            <a:ext cx="512762" cy="298450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69" name="Oval 6"/>
          <p:cNvSpPr>
            <a:spLocks noChangeArrowheads="1"/>
          </p:cNvSpPr>
          <p:nvPr/>
        </p:nvSpPr>
        <p:spPr bwMode="auto">
          <a:xfrm>
            <a:off x="2597150" y="3967163"/>
            <a:ext cx="141288" cy="134937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0472" name="Oval 6"/>
          <p:cNvSpPr>
            <a:spLocks noChangeArrowheads="1"/>
          </p:cNvSpPr>
          <p:nvPr/>
        </p:nvSpPr>
        <p:spPr bwMode="auto">
          <a:xfrm>
            <a:off x="2847975" y="3530600"/>
            <a:ext cx="141288" cy="134938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0526" name="Line 150"/>
          <p:cNvSpPr>
            <a:spLocks noChangeShapeType="1"/>
          </p:cNvSpPr>
          <p:nvPr/>
        </p:nvSpPr>
        <p:spPr bwMode="auto">
          <a:xfrm flipH="1">
            <a:off x="2700338" y="3660775"/>
            <a:ext cx="177800" cy="3444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0527" name="Picture 111" descr="462-1"/>
          <p:cNvPicPr>
            <a:picLocks noChangeAspect="1" noChangeArrowheads="1"/>
          </p:cNvPicPr>
          <p:nvPr/>
        </p:nvPicPr>
        <p:blipFill>
          <a:blip r:embed="rId3">
            <a:lum bright="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066800"/>
            <a:ext cx="2809875" cy="28098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" name="Прямая соединительная линия 32"/>
          <p:cNvCxnSpPr/>
          <p:nvPr/>
        </p:nvCxnSpPr>
        <p:spPr>
          <a:xfrm>
            <a:off x="7969250" y="41005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29" name="TextBox 10"/>
          <p:cNvSpPr txBox="1">
            <a:spLocks noChangeArrowheads="1"/>
          </p:cNvSpPr>
          <p:nvPr/>
        </p:nvSpPr>
        <p:spPr bwMode="auto">
          <a:xfrm>
            <a:off x="7840663" y="41275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200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0530" name="Line 198"/>
          <p:cNvSpPr>
            <a:spLocks noChangeShapeType="1"/>
          </p:cNvSpPr>
          <p:nvPr/>
        </p:nvSpPr>
        <p:spPr bwMode="auto">
          <a:xfrm flipH="1">
            <a:off x="2727325" y="3473450"/>
            <a:ext cx="3036888" cy="5572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0533" name="Picture 117" descr="1-4"/>
          <p:cNvPicPr>
            <a:picLocks noChangeAspect="1" noChangeArrowheads="1"/>
          </p:cNvPicPr>
          <p:nvPr/>
        </p:nvPicPr>
        <p:blipFill>
          <a:blip r:embed="rId4" cstate="print">
            <a:lum bright="1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7225"/>
            <a:ext cx="1504950" cy="150495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32" name="Oval 218"/>
          <p:cNvSpPr>
            <a:spLocks noChangeArrowheads="1"/>
          </p:cNvSpPr>
          <p:nvPr/>
        </p:nvSpPr>
        <p:spPr bwMode="auto">
          <a:xfrm>
            <a:off x="639763" y="1738313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534" name="Oval 218"/>
          <p:cNvSpPr>
            <a:spLocks noChangeArrowheads="1"/>
          </p:cNvSpPr>
          <p:nvPr/>
        </p:nvSpPr>
        <p:spPr bwMode="auto">
          <a:xfrm>
            <a:off x="1087438" y="1204913"/>
            <a:ext cx="266700" cy="2667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535" name="Line 198"/>
          <p:cNvSpPr>
            <a:spLocks noChangeShapeType="1"/>
          </p:cNvSpPr>
          <p:nvPr/>
        </p:nvSpPr>
        <p:spPr bwMode="auto">
          <a:xfrm flipH="1" flipV="1">
            <a:off x="1441450" y="1449388"/>
            <a:ext cx="3303588" cy="13001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36" name="Line 183"/>
          <p:cNvSpPr>
            <a:spLocks noChangeShapeType="1"/>
          </p:cNvSpPr>
          <p:nvPr/>
        </p:nvSpPr>
        <p:spPr bwMode="auto">
          <a:xfrm flipH="1" flipV="1">
            <a:off x="1298575" y="1400175"/>
            <a:ext cx="776288" cy="301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37" name="Line 198"/>
          <p:cNvSpPr>
            <a:spLocks noChangeShapeType="1"/>
          </p:cNvSpPr>
          <p:nvPr/>
        </p:nvSpPr>
        <p:spPr bwMode="auto">
          <a:xfrm flipH="1" flipV="1">
            <a:off x="795338" y="2001838"/>
            <a:ext cx="855662" cy="25384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538" name="Line 183"/>
          <p:cNvSpPr>
            <a:spLocks noChangeShapeType="1"/>
          </p:cNvSpPr>
          <p:nvPr/>
        </p:nvSpPr>
        <p:spPr bwMode="auto">
          <a:xfrm flipH="1" flipV="1">
            <a:off x="803275" y="2038350"/>
            <a:ext cx="42863" cy="1301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" name="Прямая соединительная линия 32"/>
          <p:cNvCxnSpPr/>
          <p:nvPr/>
        </p:nvCxnSpPr>
        <p:spPr>
          <a:xfrm>
            <a:off x="180975" y="233838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40" name="TextBox 10"/>
          <p:cNvSpPr txBox="1">
            <a:spLocks noChangeArrowheads="1"/>
          </p:cNvSpPr>
          <p:nvPr/>
        </p:nvSpPr>
        <p:spPr bwMode="auto">
          <a:xfrm>
            <a:off x="109538" y="2365375"/>
            <a:ext cx="785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20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7658494-8DCE-498C-B37C-F5EC1E010117}" type="slidenum">
              <a:rPr lang="en-GB" sz="1400">
                <a:solidFill>
                  <a:schemeClr val="tx2"/>
                </a:solidFill>
              </a:rPr>
              <a:pPr eaLnBrk="1" hangingPunct="1"/>
              <a:t>11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Second experimental series (GPRS 63 results)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8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62496" name="Line 34"/>
          <p:cNvSpPr>
            <a:spLocks noChangeShapeType="1"/>
          </p:cNvSpPr>
          <p:nvPr/>
        </p:nvSpPr>
        <p:spPr bwMode="auto">
          <a:xfrm flipV="1">
            <a:off x="1912938" y="3644900"/>
            <a:ext cx="3954462" cy="10271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8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2499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2500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2501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2502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4" name="Freeform 47"/>
          <p:cNvSpPr>
            <a:spLocks/>
          </p:cNvSpPr>
          <p:nvPr/>
        </p:nvSpPr>
        <p:spPr bwMode="auto">
          <a:xfrm>
            <a:off x="5824538" y="3529013"/>
            <a:ext cx="204787" cy="176212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6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509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0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1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2" name="Oval 6"/>
          <p:cNvSpPr>
            <a:spLocks noChangeArrowheads="1"/>
          </p:cNvSpPr>
          <p:nvPr/>
        </p:nvSpPr>
        <p:spPr bwMode="auto">
          <a:xfrm>
            <a:off x="3100388" y="4138613"/>
            <a:ext cx="139700" cy="134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523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62524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525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527" name="Rectangle 32"/>
          <p:cNvSpPr>
            <a:spLocks noChangeArrowheads="1"/>
          </p:cNvSpPr>
          <p:nvPr/>
        </p:nvSpPr>
        <p:spPr bwMode="auto">
          <a:xfrm>
            <a:off x="3678238" y="4284663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rgbClr val="800000"/>
                </a:solidFill>
                <a:latin typeface="Arial" pitchFamily="34" charset="0"/>
              </a:rPr>
              <a:t>1750 &gt; T</a:t>
            </a:r>
            <a:r>
              <a:rPr lang="en-US" sz="16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3200" baseline="-25000">
              <a:solidFill>
                <a:srgbClr val="800000"/>
              </a:solidFill>
            </a:endParaRPr>
          </a:p>
        </p:txBody>
      </p:sp>
      <p:sp>
        <p:nvSpPr>
          <p:cNvPr id="62528" name="Rectangle 142"/>
          <p:cNvSpPr>
            <a:spLocks noChangeArrowheads="1"/>
          </p:cNvSpPr>
          <p:nvPr/>
        </p:nvSpPr>
        <p:spPr bwMode="auto">
          <a:xfrm>
            <a:off x="36513" y="5418138"/>
            <a:ext cx="40624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for GPRS 63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 only)</a:t>
            </a:r>
          </a:p>
        </p:txBody>
      </p:sp>
      <p:pic>
        <p:nvPicPr>
          <p:cNvPr id="62529" name="Picture 65" descr="1"/>
          <p:cNvPicPr>
            <a:picLocks noChangeAspect="1" noChangeArrowheads="1"/>
          </p:cNvPicPr>
          <p:nvPr/>
        </p:nvPicPr>
        <p:blipFill>
          <a:blip r:embed="rId3">
            <a:lum bright="1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57225"/>
            <a:ext cx="2809875" cy="28098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" name="Прямая соединительная линия 32"/>
          <p:cNvCxnSpPr/>
          <p:nvPr/>
        </p:nvCxnSpPr>
        <p:spPr>
          <a:xfrm>
            <a:off x="8172450" y="36306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31" name="TextBox 10"/>
          <p:cNvSpPr txBox="1">
            <a:spLocks noChangeArrowheads="1"/>
          </p:cNvSpPr>
          <p:nvPr/>
        </p:nvSpPr>
        <p:spPr bwMode="auto">
          <a:xfrm>
            <a:off x="8043863" y="3657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700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2532" name="Oval 6"/>
          <p:cNvSpPr>
            <a:spLocks noChangeArrowheads="1"/>
          </p:cNvSpPr>
          <p:nvPr/>
        </p:nvSpPr>
        <p:spPr bwMode="auto">
          <a:xfrm>
            <a:off x="2444750" y="4449763"/>
            <a:ext cx="141288" cy="134937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533" name="Line 150"/>
          <p:cNvSpPr>
            <a:spLocks noChangeShapeType="1"/>
          </p:cNvSpPr>
          <p:nvPr/>
        </p:nvSpPr>
        <p:spPr bwMode="auto">
          <a:xfrm flipH="1">
            <a:off x="2552700" y="4238625"/>
            <a:ext cx="544513" cy="238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62534" name="Group 70"/>
          <p:cNvGraphicFramePr>
            <a:graphicFrameLocks noGrp="1"/>
          </p:cNvGraphicFramePr>
          <p:nvPr/>
        </p:nvGraphicFramePr>
        <p:xfrm>
          <a:off x="4227513" y="5365750"/>
          <a:ext cx="4818062" cy="782828"/>
        </p:xfrm>
        <a:graphic>
          <a:graphicData uri="http://schemas.openxmlformats.org/drawingml/2006/table">
            <a:tbl>
              <a:tblPr/>
              <a:tblGrid>
                <a:gridCol w="687387"/>
                <a:gridCol w="1082675"/>
                <a:gridCol w="1016000"/>
                <a:gridCol w="1016000"/>
                <a:gridCol w="1016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1750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11.9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34.7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53.4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1.8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6.6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91.6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5" name="Freeform 31"/>
          <p:cNvSpPr>
            <a:spLocks/>
          </p:cNvSpPr>
          <p:nvPr/>
        </p:nvSpPr>
        <p:spPr bwMode="auto">
          <a:xfrm>
            <a:off x="1774825" y="45624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556" name="Line 198"/>
          <p:cNvSpPr>
            <a:spLocks noChangeShapeType="1"/>
          </p:cNvSpPr>
          <p:nvPr/>
        </p:nvSpPr>
        <p:spPr bwMode="auto">
          <a:xfrm flipH="1">
            <a:off x="2551113" y="3244850"/>
            <a:ext cx="3481387" cy="12430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2557" name="Picture 93" descr="563-2"/>
          <p:cNvPicPr>
            <a:picLocks noChangeAspect="1" noChangeArrowheads="1"/>
          </p:cNvPicPr>
          <p:nvPr/>
        </p:nvPicPr>
        <p:blipFill>
          <a:blip r:embed="rId4" cstate="print">
            <a:lum bright="3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14375"/>
            <a:ext cx="1881188" cy="1881188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32"/>
          <p:cNvCxnSpPr/>
          <p:nvPr/>
        </p:nvCxnSpPr>
        <p:spPr>
          <a:xfrm>
            <a:off x="234950" y="27543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59" name="TextBox 10"/>
          <p:cNvSpPr txBox="1">
            <a:spLocks noChangeArrowheads="1"/>
          </p:cNvSpPr>
          <p:nvPr/>
        </p:nvSpPr>
        <p:spPr bwMode="auto">
          <a:xfrm>
            <a:off x="163513" y="2781300"/>
            <a:ext cx="785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30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2560" name="Oval 218"/>
          <p:cNvSpPr>
            <a:spLocks noChangeArrowheads="1"/>
          </p:cNvSpPr>
          <p:nvPr/>
        </p:nvSpPr>
        <p:spPr bwMode="auto">
          <a:xfrm>
            <a:off x="195263" y="811213"/>
            <a:ext cx="427037" cy="427037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561" name="Oval 218"/>
          <p:cNvSpPr>
            <a:spLocks noChangeArrowheads="1"/>
          </p:cNvSpPr>
          <p:nvPr/>
        </p:nvSpPr>
        <p:spPr bwMode="auto">
          <a:xfrm>
            <a:off x="709613" y="1219200"/>
            <a:ext cx="711200" cy="7112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562" name="Line 198"/>
          <p:cNvSpPr>
            <a:spLocks noChangeShapeType="1"/>
          </p:cNvSpPr>
          <p:nvPr/>
        </p:nvSpPr>
        <p:spPr bwMode="auto">
          <a:xfrm flipH="1" flipV="1">
            <a:off x="1362075" y="1866900"/>
            <a:ext cx="4511675" cy="1757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63" name="Line 198"/>
          <p:cNvSpPr>
            <a:spLocks noChangeShapeType="1"/>
          </p:cNvSpPr>
          <p:nvPr/>
        </p:nvSpPr>
        <p:spPr bwMode="auto">
          <a:xfrm flipH="1" flipV="1">
            <a:off x="338138" y="1247775"/>
            <a:ext cx="1497012" cy="3368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64" name="Line 183"/>
          <p:cNvSpPr>
            <a:spLocks noChangeShapeType="1"/>
          </p:cNvSpPr>
          <p:nvPr/>
        </p:nvSpPr>
        <p:spPr bwMode="auto">
          <a:xfrm flipH="1" flipV="1">
            <a:off x="1379538" y="1884363"/>
            <a:ext cx="420687" cy="1762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65" name="Line 183"/>
          <p:cNvSpPr>
            <a:spLocks noChangeShapeType="1"/>
          </p:cNvSpPr>
          <p:nvPr/>
        </p:nvSpPr>
        <p:spPr bwMode="auto">
          <a:xfrm flipH="1" flipV="1">
            <a:off x="357188" y="1255713"/>
            <a:ext cx="566737" cy="13509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413FEA1-316F-4E10-BD74-81F9CC6CBC60}" type="slidenum">
              <a:rPr lang="en-GB" sz="1400">
                <a:solidFill>
                  <a:schemeClr val="tx2"/>
                </a:solidFill>
              </a:rPr>
              <a:pPr eaLnBrk="1" hangingPunct="1"/>
              <a:t>12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Second experimental series (GPRS 64 results)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6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64545" name="Line 35"/>
          <p:cNvSpPr>
            <a:spLocks noChangeShapeType="1"/>
          </p:cNvSpPr>
          <p:nvPr/>
        </p:nvSpPr>
        <p:spPr bwMode="auto">
          <a:xfrm flipH="1">
            <a:off x="2016125" y="3465513"/>
            <a:ext cx="2987675" cy="1042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46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4547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4548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4549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4550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3" name="Rectangle 49"/>
          <p:cNvSpPr>
            <a:spLocks noChangeArrowheads="1"/>
          </p:cNvSpPr>
          <p:nvPr/>
        </p:nvSpPr>
        <p:spPr bwMode="auto">
          <a:xfrm rot="-947292">
            <a:off x="3473450" y="3649663"/>
            <a:ext cx="725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CC"/>
                </a:solidFill>
                <a:latin typeface="Arial" pitchFamily="34" charset="0"/>
              </a:rPr>
              <a:t>1850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64554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4555" name="AutoShape 59"/>
          <p:cNvSpPr>
            <a:spLocks noChangeArrowheads="1"/>
          </p:cNvSpPr>
          <p:nvPr/>
        </p:nvSpPr>
        <p:spPr bwMode="auto">
          <a:xfrm>
            <a:off x="4972050" y="3376613"/>
            <a:ext cx="165100" cy="157162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56" name="AutoShape 60"/>
          <p:cNvSpPr>
            <a:spLocks noChangeArrowheads="1"/>
          </p:cNvSpPr>
          <p:nvPr/>
        </p:nvSpPr>
        <p:spPr bwMode="auto">
          <a:xfrm>
            <a:off x="1924050" y="4429125"/>
            <a:ext cx="165100" cy="157163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57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8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59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2" name="Oval 6"/>
          <p:cNvSpPr>
            <a:spLocks noChangeArrowheads="1"/>
          </p:cNvSpPr>
          <p:nvPr/>
        </p:nvSpPr>
        <p:spPr bwMode="auto">
          <a:xfrm>
            <a:off x="3100388" y="4138613"/>
            <a:ext cx="139700" cy="134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4571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64572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573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4576" name="Rectangle 142"/>
          <p:cNvSpPr>
            <a:spLocks noChangeArrowheads="1"/>
          </p:cNvSpPr>
          <p:nvPr/>
        </p:nvSpPr>
        <p:spPr bwMode="auto">
          <a:xfrm>
            <a:off x="0" y="5410200"/>
            <a:ext cx="4360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for GPRS 64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segregation)</a:t>
            </a:r>
          </a:p>
        </p:txBody>
      </p:sp>
      <p:pic>
        <p:nvPicPr>
          <p:cNvPr id="64577" name="Picture 65" descr="64-1"/>
          <p:cNvPicPr>
            <a:picLocks noChangeAspect="1" noChangeArrowheads="1"/>
          </p:cNvPicPr>
          <p:nvPr/>
        </p:nvPicPr>
        <p:blipFill>
          <a:blip r:embed="rId3">
            <a:lum bright="1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647700"/>
            <a:ext cx="2809875" cy="28098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" name="Прямая соединительная линия 32"/>
          <p:cNvCxnSpPr/>
          <p:nvPr/>
        </p:nvCxnSpPr>
        <p:spPr>
          <a:xfrm>
            <a:off x="8337550" y="35925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79" name="TextBox 10"/>
          <p:cNvSpPr txBox="1">
            <a:spLocks noChangeArrowheads="1"/>
          </p:cNvSpPr>
          <p:nvPr/>
        </p:nvSpPr>
        <p:spPr bwMode="auto">
          <a:xfrm>
            <a:off x="8208963" y="36195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700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4580" name="Oval 6"/>
          <p:cNvSpPr>
            <a:spLocks noChangeArrowheads="1"/>
          </p:cNvSpPr>
          <p:nvPr/>
        </p:nvSpPr>
        <p:spPr bwMode="auto">
          <a:xfrm>
            <a:off x="2946400" y="4090988"/>
            <a:ext cx="141288" cy="134937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graphicFrame>
        <p:nvGraphicFramePr>
          <p:cNvPr id="64581" name="Group 69"/>
          <p:cNvGraphicFramePr>
            <a:graphicFrameLocks noGrp="1"/>
          </p:cNvGraphicFramePr>
          <p:nvPr/>
        </p:nvGraphicFramePr>
        <p:xfrm>
          <a:off x="4227513" y="5365750"/>
          <a:ext cx="4818062" cy="782828"/>
        </p:xfrm>
        <a:graphic>
          <a:graphicData uri="http://schemas.openxmlformats.org/drawingml/2006/table">
            <a:tbl>
              <a:tblPr/>
              <a:tblGrid>
                <a:gridCol w="687387"/>
                <a:gridCol w="1082675"/>
                <a:gridCol w="1016000"/>
                <a:gridCol w="1016000"/>
                <a:gridCol w="1016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1850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13.0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26.7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60.3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7.2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90.0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02" name="Line 34"/>
          <p:cNvSpPr>
            <a:spLocks noChangeShapeType="1"/>
          </p:cNvSpPr>
          <p:nvPr/>
        </p:nvSpPr>
        <p:spPr bwMode="auto">
          <a:xfrm flipV="1">
            <a:off x="1912938" y="3644900"/>
            <a:ext cx="3954462" cy="102711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3" name="Freeform 47"/>
          <p:cNvSpPr>
            <a:spLocks/>
          </p:cNvSpPr>
          <p:nvPr/>
        </p:nvSpPr>
        <p:spPr bwMode="auto">
          <a:xfrm>
            <a:off x="5824538" y="3529013"/>
            <a:ext cx="204787" cy="176212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808080"/>
          </a:solidFill>
          <a:ln w="254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04" name="Freeform 31"/>
          <p:cNvSpPr>
            <a:spLocks/>
          </p:cNvSpPr>
          <p:nvPr/>
        </p:nvSpPr>
        <p:spPr bwMode="auto">
          <a:xfrm>
            <a:off x="1774825" y="45624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808080"/>
          </a:solidFill>
          <a:ln w="2540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605" name="Rectangle 49"/>
          <p:cNvSpPr>
            <a:spLocks noChangeArrowheads="1"/>
          </p:cNvSpPr>
          <p:nvPr/>
        </p:nvSpPr>
        <p:spPr bwMode="auto">
          <a:xfrm rot="-947292">
            <a:off x="3700463" y="4171950"/>
            <a:ext cx="7254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" pitchFamily="34" charset="0"/>
              </a:rPr>
              <a:t>1750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4606" name="Line 198"/>
          <p:cNvSpPr>
            <a:spLocks noChangeShapeType="1"/>
          </p:cNvSpPr>
          <p:nvPr/>
        </p:nvSpPr>
        <p:spPr bwMode="auto">
          <a:xfrm flipH="1">
            <a:off x="3024188" y="1550988"/>
            <a:ext cx="3062287" cy="2562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4608" name="Picture 96" descr="1-4"/>
          <p:cNvPicPr>
            <a:picLocks noChangeAspect="1" noChangeArrowheads="1"/>
          </p:cNvPicPr>
          <p:nvPr/>
        </p:nvPicPr>
        <p:blipFill>
          <a:blip r:embed="rId4">
            <a:lum bright="3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77850"/>
            <a:ext cx="2930525" cy="29305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32"/>
          <p:cNvCxnSpPr/>
          <p:nvPr/>
        </p:nvCxnSpPr>
        <p:spPr>
          <a:xfrm>
            <a:off x="296863" y="365918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10" name="TextBox 10"/>
          <p:cNvSpPr txBox="1">
            <a:spLocks noChangeArrowheads="1"/>
          </p:cNvSpPr>
          <p:nvPr/>
        </p:nvSpPr>
        <p:spPr bwMode="auto">
          <a:xfrm>
            <a:off x="225425" y="3686175"/>
            <a:ext cx="78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40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4611" name="Oval 228"/>
          <p:cNvSpPr>
            <a:spLocks noChangeArrowheads="1"/>
          </p:cNvSpPr>
          <p:nvPr/>
        </p:nvSpPr>
        <p:spPr bwMode="auto">
          <a:xfrm>
            <a:off x="2271713" y="865188"/>
            <a:ext cx="608012" cy="608012"/>
          </a:xfrm>
          <a:prstGeom prst="pentagon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CC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612" name="Oval 228"/>
          <p:cNvSpPr>
            <a:spLocks noChangeArrowheads="1"/>
          </p:cNvSpPr>
          <p:nvPr/>
        </p:nvSpPr>
        <p:spPr bwMode="auto">
          <a:xfrm>
            <a:off x="471488" y="2573338"/>
            <a:ext cx="809625" cy="809625"/>
          </a:xfrm>
          <a:prstGeom prst="pentagon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CC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613" name="Line 198"/>
          <p:cNvSpPr>
            <a:spLocks noChangeShapeType="1"/>
          </p:cNvSpPr>
          <p:nvPr/>
        </p:nvSpPr>
        <p:spPr bwMode="auto">
          <a:xfrm flipH="1" flipV="1">
            <a:off x="1133475" y="3373438"/>
            <a:ext cx="823913" cy="1068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14" name="Line 198"/>
          <p:cNvSpPr>
            <a:spLocks noChangeShapeType="1"/>
          </p:cNvSpPr>
          <p:nvPr/>
        </p:nvSpPr>
        <p:spPr bwMode="auto">
          <a:xfrm flipH="1" flipV="1">
            <a:off x="2760663" y="1436688"/>
            <a:ext cx="2222500" cy="1930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15" name="Line 183"/>
          <p:cNvSpPr>
            <a:spLocks noChangeShapeType="1"/>
          </p:cNvSpPr>
          <p:nvPr/>
        </p:nvSpPr>
        <p:spPr bwMode="auto">
          <a:xfrm flipH="1" flipV="1">
            <a:off x="2765425" y="1468438"/>
            <a:ext cx="541338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616" name="Line 183"/>
          <p:cNvSpPr>
            <a:spLocks noChangeShapeType="1"/>
          </p:cNvSpPr>
          <p:nvPr/>
        </p:nvSpPr>
        <p:spPr bwMode="auto">
          <a:xfrm flipH="1" flipV="1">
            <a:off x="1098550" y="3365500"/>
            <a:ext cx="138113" cy="1635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0B152F0-6A9E-4B65-8909-359F23586807}" type="slidenum">
              <a:rPr lang="en-GB" sz="1400">
                <a:solidFill>
                  <a:schemeClr val="tx2"/>
                </a:solidFill>
              </a:rPr>
              <a:pPr eaLnBrk="1" hangingPunct="1"/>
              <a:t>13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Third </a:t>
            </a:r>
            <a:r>
              <a:rPr lang="en-US" sz="3200" dirty="0">
                <a:solidFill>
                  <a:srgbClr val="000099"/>
                </a:solidFill>
              </a:rPr>
              <a:t>experimental series (GPRS </a:t>
            </a:r>
            <a:r>
              <a:rPr lang="en-US" sz="3200" dirty="0">
                <a:solidFill>
                  <a:srgbClr val="000099"/>
                </a:solidFill>
              </a:rPr>
              <a:t>67-72)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" name="Group 829"/>
          <p:cNvGraphicFramePr>
            <a:graphicFrameLocks noGrp="1"/>
          </p:cNvGraphicFramePr>
          <p:nvPr/>
        </p:nvGraphicFramePr>
        <p:xfrm>
          <a:off x="271463" y="755650"/>
          <a:ext cx="4645025" cy="4337216"/>
        </p:xfrm>
        <a:graphic>
          <a:graphicData uri="http://schemas.openxmlformats.org/drawingml/2006/table">
            <a:tbl>
              <a:tblPr/>
              <a:tblGrid>
                <a:gridCol w="811212"/>
                <a:gridCol w="531813"/>
                <a:gridCol w="566737"/>
                <a:gridCol w="577850"/>
                <a:gridCol w="577850"/>
                <a:gridCol w="606425"/>
                <a:gridCol w="973138"/>
              </a:tblGrid>
              <a:tr h="27430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Test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Exp. time, min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Note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FeO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GPRS67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77.0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1950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GPRS68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77.0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GPRS69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12.0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78.0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1900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GPRS70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12.0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78.0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GPRS71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79.0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15.0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GPRS72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79.0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15.0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56" name="Line 2"/>
          <p:cNvSpPr>
            <a:spLocks noChangeShapeType="1"/>
          </p:cNvSpPr>
          <p:nvPr/>
        </p:nvSpPr>
        <p:spPr bwMode="auto">
          <a:xfrm flipH="1">
            <a:off x="5737225" y="3270250"/>
            <a:ext cx="93663" cy="630238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7" name="Line 5"/>
          <p:cNvSpPr>
            <a:spLocks noChangeShapeType="1"/>
          </p:cNvSpPr>
          <p:nvPr/>
        </p:nvSpPr>
        <p:spPr bwMode="auto">
          <a:xfrm>
            <a:off x="5402263" y="3944938"/>
            <a:ext cx="36480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8" name="Line 6"/>
          <p:cNvSpPr>
            <a:spLocks noChangeShapeType="1"/>
          </p:cNvSpPr>
          <p:nvPr/>
        </p:nvSpPr>
        <p:spPr bwMode="auto">
          <a:xfrm>
            <a:off x="5402263" y="3944938"/>
            <a:ext cx="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9" name="Line 7"/>
          <p:cNvSpPr>
            <a:spLocks noChangeShapeType="1"/>
          </p:cNvSpPr>
          <p:nvPr/>
        </p:nvSpPr>
        <p:spPr bwMode="auto">
          <a:xfrm>
            <a:off x="7054850" y="3944938"/>
            <a:ext cx="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0" name="Line 8"/>
          <p:cNvSpPr>
            <a:spLocks noChangeShapeType="1"/>
          </p:cNvSpPr>
          <p:nvPr/>
        </p:nvSpPr>
        <p:spPr bwMode="auto">
          <a:xfrm>
            <a:off x="6230938" y="3944938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1" name="Line 9"/>
          <p:cNvSpPr>
            <a:spLocks noChangeShapeType="1"/>
          </p:cNvSpPr>
          <p:nvPr/>
        </p:nvSpPr>
        <p:spPr bwMode="auto">
          <a:xfrm>
            <a:off x="7880350" y="3944938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2" name="Rectangle 10"/>
          <p:cNvSpPr>
            <a:spLocks noChangeArrowheads="1"/>
          </p:cNvSpPr>
          <p:nvPr/>
        </p:nvSpPr>
        <p:spPr bwMode="auto">
          <a:xfrm>
            <a:off x="6924675" y="4275138"/>
            <a:ext cx="466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11363" name="Line 11"/>
          <p:cNvSpPr>
            <a:spLocks noChangeShapeType="1"/>
          </p:cNvSpPr>
          <p:nvPr/>
        </p:nvSpPr>
        <p:spPr bwMode="auto">
          <a:xfrm flipV="1">
            <a:off x="7054850" y="2293938"/>
            <a:ext cx="954088" cy="16510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4" name="Line 12"/>
          <p:cNvSpPr>
            <a:spLocks noChangeShapeType="1"/>
          </p:cNvSpPr>
          <p:nvPr/>
        </p:nvSpPr>
        <p:spPr bwMode="auto">
          <a:xfrm flipV="1">
            <a:off x="8707438" y="3689350"/>
            <a:ext cx="149225" cy="255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5" name="Line 13"/>
          <p:cNvSpPr>
            <a:spLocks noChangeShapeType="1"/>
          </p:cNvSpPr>
          <p:nvPr/>
        </p:nvSpPr>
        <p:spPr bwMode="auto">
          <a:xfrm flipV="1">
            <a:off x="6230938" y="1570038"/>
            <a:ext cx="1370012" cy="237490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6" name="Line 14"/>
          <p:cNvSpPr>
            <a:spLocks noChangeShapeType="1"/>
          </p:cNvSpPr>
          <p:nvPr/>
        </p:nvSpPr>
        <p:spPr bwMode="auto">
          <a:xfrm flipV="1">
            <a:off x="7880350" y="2830513"/>
            <a:ext cx="644525" cy="11144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7" name="Rectangle 15"/>
          <p:cNvSpPr>
            <a:spLocks noChangeArrowheads="1"/>
          </p:cNvSpPr>
          <p:nvPr/>
        </p:nvSpPr>
        <p:spPr bwMode="auto">
          <a:xfrm>
            <a:off x="7431088" y="4083050"/>
            <a:ext cx="10112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11368" name="Line 16"/>
          <p:cNvSpPr>
            <a:spLocks noChangeShapeType="1"/>
          </p:cNvSpPr>
          <p:nvPr/>
        </p:nvSpPr>
        <p:spPr bwMode="auto">
          <a:xfrm flipH="1">
            <a:off x="6230938" y="2516188"/>
            <a:ext cx="191452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9" name="Line 17"/>
          <p:cNvSpPr>
            <a:spLocks noChangeShapeType="1"/>
          </p:cNvSpPr>
          <p:nvPr/>
        </p:nvSpPr>
        <p:spPr bwMode="auto">
          <a:xfrm flipH="1">
            <a:off x="6643688" y="1798638"/>
            <a:ext cx="1108075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0" name="Line 18"/>
          <p:cNvSpPr>
            <a:spLocks noChangeShapeType="1"/>
          </p:cNvSpPr>
          <p:nvPr/>
        </p:nvSpPr>
        <p:spPr bwMode="auto">
          <a:xfrm flipH="1">
            <a:off x="5816600" y="3228975"/>
            <a:ext cx="31496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1" name="Line 19"/>
          <p:cNvSpPr>
            <a:spLocks noChangeShapeType="1"/>
          </p:cNvSpPr>
          <p:nvPr/>
        </p:nvSpPr>
        <p:spPr bwMode="auto">
          <a:xfrm flipV="1">
            <a:off x="5402263" y="1416050"/>
            <a:ext cx="1460500" cy="25288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2" name="Line 20"/>
          <p:cNvSpPr>
            <a:spLocks noChangeShapeType="1"/>
          </p:cNvSpPr>
          <p:nvPr/>
        </p:nvSpPr>
        <p:spPr bwMode="auto">
          <a:xfrm flipH="1" flipV="1">
            <a:off x="5165725" y="3808413"/>
            <a:ext cx="236538" cy="136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3" name="Line 21"/>
          <p:cNvSpPr>
            <a:spLocks noChangeShapeType="1"/>
          </p:cNvSpPr>
          <p:nvPr/>
        </p:nvSpPr>
        <p:spPr bwMode="auto">
          <a:xfrm flipH="1" flipV="1">
            <a:off x="5991225" y="2376488"/>
            <a:ext cx="239713" cy="139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4" name="Line 22"/>
          <p:cNvSpPr>
            <a:spLocks noChangeShapeType="1"/>
          </p:cNvSpPr>
          <p:nvPr/>
        </p:nvSpPr>
        <p:spPr bwMode="auto">
          <a:xfrm flipH="1" flipV="1">
            <a:off x="5699125" y="3160713"/>
            <a:ext cx="117475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5" name="Line 23"/>
          <p:cNvSpPr>
            <a:spLocks noChangeShapeType="1"/>
          </p:cNvSpPr>
          <p:nvPr/>
        </p:nvSpPr>
        <p:spPr bwMode="auto">
          <a:xfrm flipH="1" flipV="1">
            <a:off x="6523038" y="1728788"/>
            <a:ext cx="120650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6" name="Rectangle 24"/>
          <p:cNvSpPr>
            <a:spLocks noChangeArrowheads="1"/>
          </p:cNvSpPr>
          <p:nvPr/>
        </p:nvSpPr>
        <p:spPr bwMode="auto">
          <a:xfrm>
            <a:off x="5770563" y="2192338"/>
            <a:ext cx="2159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11377" name="Line 25"/>
          <p:cNvSpPr>
            <a:spLocks noChangeShapeType="1"/>
          </p:cNvSpPr>
          <p:nvPr/>
        </p:nvSpPr>
        <p:spPr bwMode="auto">
          <a:xfrm>
            <a:off x="6230938" y="2516188"/>
            <a:ext cx="823912" cy="14287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8" name="Line 26"/>
          <p:cNvSpPr>
            <a:spLocks noChangeShapeType="1"/>
          </p:cNvSpPr>
          <p:nvPr/>
        </p:nvSpPr>
        <p:spPr bwMode="auto">
          <a:xfrm>
            <a:off x="7202488" y="1339850"/>
            <a:ext cx="1504950" cy="26050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9" name="Line 27"/>
          <p:cNvSpPr>
            <a:spLocks noChangeShapeType="1"/>
          </p:cNvSpPr>
          <p:nvPr/>
        </p:nvSpPr>
        <p:spPr bwMode="auto">
          <a:xfrm>
            <a:off x="5816600" y="3228975"/>
            <a:ext cx="414338" cy="715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0" name="Line 28"/>
          <p:cNvSpPr>
            <a:spLocks noChangeShapeType="1"/>
          </p:cNvSpPr>
          <p:nvPr/>
        </p:nvSpPr>
        <p:spPr bwMode="auto">
          <a:xfrm>
            <a:off x="6643688" y="1798638"/>
            <a:ext cx="1236662" cy="214630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1" name="Rectangle 29"/>
          <p:cNvSpPr>
            <a:spLocks noChangeArrowheads="1"/>
          </p:cNvSpPr>
          <p:nvPr/>
        </p:nvSpPr>
        <p:spPr bwMode="auto">
          <a:xfrm rot="-3600000">
            <a:off x="5060156" y="3423444"/>
            <a:ext cx="46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11386" name="Oval 5"/>
          <p:cNvSpPr>
            <a:spLocks noChangeArrowheads="1"/>
          </p:cNvSpPr>
          <p:nvPr/>
        </p:nvSpPr>
        <p:spPr bwMode="auto">
          <a:xfrm>
            <a:off x="5772150" y="3136900"/>
            <a:ext cx="130175" cy="1270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1387" name="Oval 5"/>
          <p:cNvSpPr>
            <a:spLocks noChangeArrowheads="1"/>
          </p:cNvSpPr>
          <p:nvPr/>
        </p:nvSpPr>
        <p:spPr bwMode="auto">
          <a:xfrm>
            <a:off x="6551613" y="1778000"/>
            <a:ext cx="133350" cy="13017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1388" name="Oval 457"/>
          <p:cNvSpPr>
            <a:spLocks noChangeAspect="1" noChangeArrowheads="1"/>
          </p:cNvSpPr>
          <p:nvPr/>
        </p:nvSpPr>
        <p:spPr bwMode="auto">
          <a:xfrm rot="-3600000">
            <a:off x="5595144" y="2350294"/>
            <a:ext cx="1063625" cy="2555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1389" name="Oval 457"/>
          <p:cNvSpPr>
            <a:spLocks noChangeAspect="1" noChangeArrowheads="1"/>
          </p:cNvSpPr>
          <p:nvPr/>
        </p:nvSpPr>
        <p:spPr bwMode="auto">
          <a:xfrm>
            <a:off x="6035675" y="3997325"/>
            <a:ext cx="1065213" cy="2555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1390" name="Freeform 41"/>
          <p:cNvSpPr>
            <a:spLocks/>
          </p:cNvSpPr>
          <p:nvPr/>
        </p:nvSpPr>
        <p:spPr bwMode="auto">
          <a:xfrm>
            <a:off x="6667500" y="1892300"/>
            <a:ext cx="1852613" cy="2019300"/>
          </a:xfrm>
          <a:custGeom>
            <a:avLst/>
            <a:gdLst>
              <a:gd name="T0" fmla="*/ 0 w 1624"/>
              <a:gd name="T1" fmla="*/ 0 h 1769"/>
              <a:gd name="T2" fmla="*/ 1853103 w 1624"/>
              <a:gd name="T3" fmla="*/ 201856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4" name="Oval 6"/>
          <p:cNvSpPr>
            <a:spLocks noChangeArrowheads="1"/>
          </p:cNvSpPr>
          <p:nvPr/>
        </p:nvSpPr>
        <p:spPr bwMode="auto">
          <a:xfrm>
            <a:off x="8494713" y="3895725"/>
            <a:ext cx="96837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397" name="Line 65"/>
          <p:cNvSpPr>
            <a:spLocks noChangeShapeType="1"/>
          </p:cNvSpPr>
          <p:nvPr/>
        </p:nvSpPr>
        <p:spPr bwMode="auto">
          <a:xfrm>
            <a:off x="5772150" y="3948113"/>
            <a:ext cx="27225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8" name="Line 66"/>
          <p:cNvSpPr>
            <a:spLocks noChangeShapeType="1"/>
          </p:cNvSpPr>
          <p:nvPr/>
        </p:nvSpPr>
        <p:spPr bwMode="auto">
          <a:xfrm flipV="1">
            <a:off x="5865813" y="1895475"/>
            <a:ext cx="719137" cy="12509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9" name="Oval 6"/>
          <p:cNvSpPr>
            <a:spLocks noChangeArrowheads="1"/>
          </p:cNvSpPr>
          <p:nvPr/>
        </p:nvSpPr>
        <p:spPr bwMode="auto">
          <a:xfrm>
            <a:off x="5689600" y="3903663"/>
            <a:ext cx="93663" cy="9048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6" name="Oval 6"/>
          <p:cNvSpPr>
            <a:spLocks noChangeArrowheads="1"/>
          </p:cNvSpPr>
          <p:nvPr/>
        </p:nvSpPr>
        <p:spPr bwMode="auto">
          <a:xfrm>
            <a:off x="6843713" y="3465513"/>
            <a:ext cx="93662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407" name="Rectangle 32"/>
          <p:cNvSpPr>
            <a:spLocks noChangeArrowheads="1"/>
          </p:cNvSpPr>
          <p:nvPr/>
        </p:nvSpPr>
        <p:spPr bwMode="auto">
          <a:xfrm>
            <a:off x="6519863" y="2420938"/>
            <a:ext cx="700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67-68</a:t>
            </a:r>
            <a:endParaRPr lang="en-US"/>
          </a:p>
        </p:txBody>
      </p:sp>
      <p:sp>
        <p:nvSpPr>
          <p:cNvPr id="11408" name="Oval 6"/>
          <p:cNvSpPr>
            <a:spLocks noChangeArrowheads="1"/>
          </p:cNvSpPr>
          <p:nvPr/>
        </p:nvSpPr>
        <p:spPr bwMode="auto">
          <a:xfrm>
            <a:off x="6673850" y="3054350"/>
            <a:ext cx="93663" cy="92075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409" name="Rectangle 32"/>
          <p:cNvSpPr>
            <a:spLocks noChangeArrowheads="1"/>
          </p:cNvSpPr>
          <p:nvPr/>
        </p:nvSpPr>
        <p:spPr bwMode="auto">
          <a:xfrm>
            <a:off x="6845300" y="2927350"/>
            <a:ext cx="7000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69-70</a:t>
            </a:r>
            <a:endParaRPr lang="en-US"/>
          </a:p>
        </p:txBody>
      </p:sp>
      <p:sp>
        <p:nvSpPr>
          <p:cNvPr id="111" name="Oval 6"/>
          <p:cNvSpPr>
            <a:spLocks noChangeArrowheads="1"/>
          </p:cNvSpPr>
          <p:nvPr/>
        </p:nvSpPr>
        <p:spPr bwMode="auto">
          <a:xfrm>
            <a:off x="6499225" y="2625725"/>
            <a:ext cx="95250" cy="920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411" name="Rectangle 32"/>
          <p:cNvSpPr>
            <a:spLocks noChangeArrowheads="1"/>
          </p:cNvSpPr>
          <p:nvPr/>
        </p:nvSpPr>
        <p:spPr bwMode="auto">
          <a:xfrm>
            <a:off x="7010400" y="3455988"/>
            <a:ext cx="69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71-72</a:t>
            </a:r>
            <a:endParaRPr lang="en-US"/>
          </a:p>
        </p:txBody>
      </p:sp>
      <p:sp>
        <p:nvSpPr>
          <p:cNvPr id="11412" name="Oval 5"/>
          <p:cNvSpPr>
            <a:spLocks noChangeArrowheads="1"/>
          </p:cNvSpPr>
          <p:nvPr/>
        </p:nvSpPr>
        <p:spPr bwMode="auto">
          <a:xfrm>
            <a:off x="6308725" y="2193925"/>
            <a:ext cx="131763" cy="1285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11413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6403975" y="2322513"/>
            <a:ext cx="654050" cy="158591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414" name="Oval 6"/>
          <p:cNvSpPr>
            <a:spLocks noChangeArrowheads="1"/>
          </p:cNvSpPr>
          <p:nvPr/>
        </p:nvSpPr>
        <p:spPr bwMode="auto">
          <a:xfrm>
            <a:off x="7016750" y="3895725"/>
            <a:ext cx="95250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415" name="Rectangle 371"/>
          <p:cNvSpPr>
            <a:spLocks noChangeArrowheads="1"/>
          </p:cNvSpPr>
          <p:nvPr/>
        </p:nvSpPr>
        <p:spPr bwMode="auto">
          <a:xfrm>
            <a:off x="85725" y="5319713"/>
            <a:ext cx="8770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048000" indent="-3048000"/>
            <a:r>
              <a:rPr lang="en-US">
                <a:solidFill>
                  <a:srgbClr val="0000CC"/>
                </a:solidFill>
              </a:rPr>
              <a:t>Research objectives: </a:t>
            </a:r>
            <a:r>
              <a:rPr lang="en-US" sz="2000">
                <a:solidFill>
                  <a:srgbClr val="0000CC"/>
                </a:solidFill>
              </a:rPr>
              <a:t>T</a:t>
            </a:r>
            <a:r>
              <a:rPr lang="en-US" sz="2000" baseline="-25000">
                <a:solidFill>
                  <a:srgbClr val="0000CC"/>
                </a:solidFill>
              </a:rPr>
              <a:t>m</a:t>
            </a:r>
            <a:r>
              <a:rPr lang="en-US" sz="2000">
                <a:solidFill>
                  <a:srgbClr val="0000CC"/>
                </a:solidFill>
              </a:rPr>
              <a:t> determination, tie lines determination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лилиния 19"/>
          <p:cNvSpPr>
            <a:spLocks/>
          </p:cNvSpPr>
          <p:nvPr/>
        </p:nvSpPr>
        <p:spPr bwMode="auto">
          <a:xfrm>
            <a:off x="228600" y="860425"/>
            <a:ext cx="8013700" cy="5272088"/>
          </a:xfrm>
          <a:custGeom>
            <a:avLst/>
            <a:gdLst>
              <a:gd name="T0" fmla="*/ 161365 w 8014447"/>
              <a:gd name="T1" fmla="*/ 5244353 h 5271247"/>
              <a:gd name="T2" fmla="*/ 134471 w 8014447"/>
              <a:gd name="T3" fmla="*/ 2528047 h 5271247"/>
              <a:gd name="T4" fmla="*/ 1156447 w 8014447"/>
              <a:gd name="T5" fmla="*/ 2528047 h 5271247"/>
              <a:gd name="T6" fmla="*/ 1156447 w 8014447"/>
              <a:gd name="T7" fmla="*/ 2662517 h 5271247"/>
              <a:gd name="T8" fmla="*/ 2581835 w 8014447"/>
              <a:gd name="T9" fmla="*/ 2662517 h 5271247"/>
              <a:gd name="T10" fmla="*/ 2635624 w 8014447"/>
              <a:gd name="T11" fmla="*/ 0 h 5271247"/>
              <a:gd name="T12" fmla="*/ 5325035 w 8014447"/>
              <a:gd name="T13" fmla="*/ 53788 h 5271247"/>
              <a:gd name="T14" fmla="*/ 5351929 w 8014447"/>
              <a:gd name="T15" fmla="*/ 2581835 h 5271247"/>
              <a:gd name="T16" fmla="*/ 6938682 w 8014447"/>
              <a:gd name="T17" fmla="*/ 2528047 h 5271247"/>
              <a:gd name="T18" fmla="*/ 6938682 w 8014447"/>
              <a:gd name="T19" fmla="*/ 2662517 h 5271247"/>
              <a:gd name="T20" fmla="*/ 8014447 w 8014447"/>
              <a:gd name="T21" fmla="*/ 2662517 h 5271247"/>
              <a:gd name="T22" fmla="*/ 8014447 w 8014447"/>
              <a:gd name="T23" fmla="*/ 5271247 h 5271247"/>
              <a:gd name="T24" fmla="*/ 0 w 8014447"/>
              <a:gd name="T25" fmla="*/ 5244353 h 527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14447" h="5271247">
                <a:moveTo>
                  <a:pt x="161365" y="5244353"/>
                </a:moveTo>
                <a:lnTo>
                  <a:pt x="134471" y="2528047"/>
                </a:lnTo>
                <a:lnTo>
                  <a:pt x="1156447" y="2528047"/>
                </a:lnTo>
                <a:lnTo>
                  <a:pt x="1156447" y="2662517"/>
                </a:lnTo>
                <a:lnTo>
                  <a:pt x="2581835" y="2662517"/>
                </a:lnTo>
                <a:lnTo>
                  <a:pt x="2635624" y="0"/>
                </a:lnTo>
                <a:lnTo>
                  <a:pt x="5325035" y="53788"/>
                </a:lnTo>
                <a:lnTo>
                  <a:pt x="5351929" y="2581835"/>
                </a:lnTo>
                <a:lnTo>
                  <a:pt x="6938682" y="2528047"/>
                </a:lnTo>
                <a:lnTo>
                  <a:pt x="6938682" y="2662517"/>
                </a:lnTo>
                <a:lnTo>
                  <a:pt x="8014447" y="2662517"/>
                </a:lnTo>
                <a:lnTo>
                  <a:pt x="8014447" y="5271247"/>
                </a:lnTo>
                <a:lnTo>
                  <a:pt x="0" y="5244353"/>
                </a:lnTo>
              </a:path>
            </a:pathLst>
          </a:cu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291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582988"/>
            <a:ext cx="2100262" cy="20986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Полилиния 57"/>
          <p:cNvSpPr>
            <a:spLocks/>
          </p:cNvSpPr>
          <p:nvPr/>
        </p:nvSpPr>
        <p:spPr bwMode="auto">
          <a:xfrm>
            <a:off x="5881688" y="885825"/>
            <a:ext cx="2422525" cy="2627313"/>
          </a:xfrm>
          <a:custGeom>
            <a:avLst/>
            <a:gdLst>
              <a:gd name="T0" fmla="*/ 0 w 2422033"/>
              <a:gd name="T1" fmla="*/ 2624607 h 2627290"/>
              <a:gd name="T2" fmla="*/ 5634 w 2422033"/>
              <a:gd name="T3" fmla="*/ 0 h 2627290"/>
              <a:gd name="T4" fmla="*/ 2422033 w 2422033"/>
              <a:gd name="T5" fmla="*/ 0 h 2627290"/>
              <a:gd name="T6" fmla="*/ 2383933 w 2422033"/>
              <a:gd name="T7" fmla="*/ 2627290 h 2627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22033" h="2627290">
                <a:moveTo>
                  <a:pt x="0" y="2624607"/>
                </a:moveTo>
                <a:lnTo>
                  <a:pt x="5634" y="0"/>
                </a:lnTo>
                <a:lnTo>
                  <a:pt x="2422033" y="0"/>
                </a:lnTo>
                <a:lnTo>
                  <a:pt x="2383933" y="2627290"/>
                </a:lnTo>
              </a:path>
            </a:pathLst>
          </a:custGeom>
          <a:solidFill>
            <a:srgbClr val="00B0F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293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966788"/>
            <a:ext cx="2159000" cy="21590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582988"/>
            <a:ext cx="2144712" cy="21431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981075"/>
            <a:ext cx="2139950" cy="213995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562350"/>
            <a:ext cx="2163763" cy="2163763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Полилиния 8"/>
          <p:cNvSpPr>
            <a:spLocks/>
          </p:cNvSpPr>
          <p:nvPr/>
        </p:nvSpPr>
        <p:spPr bwMode="auto">
          <a:xfrm>
            <a:off x="387350" y="885825"/>
            <a:ext cx="2420938" cy="2627313"/>
          </a:xfrm>
          <a:custGeom>
            <a:avLst/>
            <a:gdLst>
              <a:gd name="T0" fmla="*/ 0 w 2422033"/>
              <a:gd name="T1" fmla="*/ 2624607 h 2627290"/>
              <a:gd name="T2" fmla="*/ 5634 w 2422033"/>
              <a:gd name="T3" fmla="*/ 0 h 2627290"/>
              <a:gd name="T4" fmla="*/ 2422033 w 2422033"/>
              <a:gd name="T5" fmla="*/ 0 h 2627290"/>
              <a:gd name="T6" fmla="*/ 2383933 w 2422033"/>
              <a:gd name="T7" fmla="*/ 2627290 h 2627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22033" h="2627290">
                <a:moveTo>
                  <a:pt x="0" y="2624607"/>
                </a:moveTo>
                <a:lnTo>
                  <a:pt x="5634" y="0"/>
                </a:lnTo>
                <a:lnTo>
                  <a:pt x="2422033" y="0"/>
                </a:lnTo>
                <a:lnTo>
                  <a:pt x="2383933" y="2627290"/>
                </a:lnTo>
              </a:path>
            </a:pathLst>
          </a:custGeom>
          <a:solidFill>
            <a:srgbClr val="00B0F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298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90600"/>
            <a:ext cx="2132013" cy="21336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5079AA7-0BB1-4684-A2EB-DC365A6D9E09}" type="slidenum">
              <a:rPr lang="en-GB" sz="1400">
                <a:solidFill>
                  <a:schemeClr val="tx2"/>
                </a:solidFill>
              </a:rPr>
              <a:pPr eaLnBrk="1" hangingPunct="1"/>
              <a:t>14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Third experimental series (GPRS 67-72)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301" name="Группа 65"/>
          <p:cNvGrpSpPr>
            <a:grpSpLocks/>
          </p:cNvGrpSpPr>
          <p:nvPr/>
        </p:nvGrpSpPr>
        <p:grpSpPr bwMode="auto">
          <a:xfrm>
            <a:off x="1781175" y="3209925"/>
            <a:ext cx="1036638" cy="401638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7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1236663" y="315277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67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cxnSp>
        <p:nvCxnSpPr>
          <p:cNvPr id="79" name="Прямая соединительная линия 66"/>
          <p:cNvCxnSpPr/>
          <p:nvPr/>
        </p:nvCxnSpPr>
        <p:spPr bwMode="auto">
          <a:xfrm>
            <a:off x="2036763" y="3206750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577850" y="407988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2305" name="Прямоугольник 1"/>
          <p:cNvSpPr>
            <a:spLocks noChangeArrowheads="1"/>
          </p:cNvSpPr>
          <p:nvPr/>
        </p:nvSpPr>
        <p:spPr bwMode="auto">
          <a:xfrm rot="-5400000">
            <a:off x="-364331" y="1842294"/>
            <a:ext cx="1312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1950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2306" name="Прямоугольник 93"/>
          <p:cNvSpPr>
            <a:spLocks noChangeArrowheads="1"/>
          </p:cNvSpPr>
          <p:nvPr/>
        </p:nvSpPr>
        <p:spPr bwMode="auto">
          <a:xfrm rot="-5400000">
            <a:off x="-412750" y="4495800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2050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2307" name="Rectangle 15"/>
          <p:cNvSpPr>
            <a:spLocks noChangeArrowheads="1"/>
          </p:cNvSpPr>
          <p:nvPr/>
        </p:nvSpPr>
        <p:spPr bwMode="auto">
          <a:xfrm>
            <a:off x="1074738" y="582612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68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12308" name="Группа 65"/>
          <p:cNvGrpSpPr>
            <a:grpSpLocks/>
          </p:cNvGrpSpPr>
          <p:nvPr/>
        </p:nvGrpSpPr>
        <p:grpSpPr bwMode="auto">
          <a:xfrm>
            <a:off x="1619250" y="5792788"/>
            <a:ext cx="1036638" cy="401637"/>
            <a:chOff x="1612063" y="3562350"/>
            <a:chExt cx="1036594" cy="401448"/>
          </a:xfrm>
        </p:grpSpPr>
        <p:cxnSp>
          <p:nvCxnSpPr>
            <p:cNvPr id="98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5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12309" name="Rectangle 15"/>
          <p:cNvSpPr>
            <a:spLocks noChangeArrowheads="1"/>
          </p:cNvSpPr>
          <p:nvPr/>
        </p:nvSpPr>
        <p:spPr bwMode="auto">
          <a:xfrm>
            <a:off x="3984625" y="315277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69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12310" name="Группа 65"/>
          <p:cNvGrpSpPr>
            <a:grpSpLocks/>
          </p:cNvGrpSpPr>
          <p:nvPr/>
        </p:nvGrpSpPr>
        <p:grpSpPr bwMode="auto">
          <a:xfrm>
            <a:off x="4529138" y="3209925"/>
            <a:ext cx="1036637" cy="401638"/>
            <a:chOff x="1612063" y="3562350"/>
            <a:chExt cx="1036594" cy="401448"/>
          </a:xfrm>
        </p:grpSpPr>
        <p:cxnSp>
          <p:nvCxnSpPr>
            <p:cNvPr id="102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3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900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107" name="Прямая соединительная линия 66"/>
          <p:cNvCxnSpPr/>
          <p:nvPr/>
        </p:nvCxnSpPr>
        <p:spPr bwMode="auto">
          <a:xfrm>
            <a:off x="4784725" y="3206750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2" name="Rectangle 15"/>
          <p:cNvSpPr>
            <a:spLocks noChangeArrowheads="1"/>
          </p:cNvSpPr>
          <p:nvPr/>
        </p:nvSpPr>
        <p:spPr bwMode="auto">
          <a:xfrm>
            <a:off x="4013200" y="57578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70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12313" name="Группа 65"/>
          <p:cNvGrpSpPr>
            <a:grpSpLocks/>
          </p:cNvGrpSpPr>
          <p:nvPr/>
        </p:nvGrpSpPr>
        <p:grpSpPr bwMode="auto">
          <a:xfrm>
            <a:off x="4557713" y="5803900"/>
            <a:ext cx="1036637" cy="401638"/>
            <a:chOff x="1612063" y="3562350"/>
            <a:chExt cx="1036594" cy="401448"/>
          </a:xfrm>
        </p:grpSpPr>
        <p:cxnSp>
          <p:nvCxnSpPr>
            <p:cNvPr id="121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12314" name="Rectangle 15"/>
          <p:cNvSpPr>
            <a:spLocks noChangeArrowheads="1"/>
          </p:cNvSpPr>
          <p:nvPr/>
        </p:nvSpPr>
        <p:spPr bwMode="auto">
          <a:xfrm>
            <a:off x="6689725" y="317341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71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12315" name="Группа 65"/>
          <p:cNvGrpSpPr>
            <a:grpSpLocks/>
          </p:cNvGrpSpPr>
          <p:nvPr/>
        </p:nvGrpSpPr>
        <p:grpSpPr bwMode="auto">
          <a:xfrm>
            <a:off x="7234238" y="3219450"/>
            <a:ext cx="1036637" cy="401638"/>
            <a:chOff x="1612063" y="3562350"/>
            <a:chExt cx="1036594" cy="401448"/>
          </a:xfrm>
        </p:grpSpPr>
        <p:cxnSp>
          <p:nvCxnSpPr>
            <p:cNvPr id="127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12316" name="Rectangle 15"/>
          <p:cNvSpPr>
            <a:spLocks noChangeArrowheads="1"/>
          </p:cNvSpPr>
          <p:nvPr/>
        </p:nvSpPr>
        <p:spPr bwMode="auto">
          <a:xfrm>
            <a:off x="6670675" y="57578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72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12317" name="Группа 65"/>
          <p:cNvGrpSpPr>
            <a:grpSpLocks/>
          </p:cNvGrpSpPr>
          <p:nvPr/>
        </p:nvGrpSpPr>
        <p:grpSpPr bwMode="auto">
          <a:xfrm>
            <a:off x="7215188" y="5803900"/>
            <a:ext cx="1036637" cy="401638"/>
            <a:chOff x="1612063" y="3562350"/>
            <a:chExt cx="1036594" cy="401448"/>
          </a:xfrm>
        </p:grpSpPr>
        <p:cxnSp>
          <p:nvCxnSpPr>
            <p:cNvPr id="133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7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900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pic>
        <p:nvPicPr>
          <p:cNvPr id="1231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2859" r="5208" b="7181"/>
          <a:stretch>
            <a:fillRect/>
          </a:stretch>
        </p:blipFill>
        <p:spPr bwMode="auto">
          <a:xfrm>
            <a:off x="400050" y="3448050"/>
            <a:ext cx="909638" cy="10318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Прямоугольник 46"/>
          <p:cNvSpPr>
            <a:spLocks noChangeArrowheads="1"/>
          </p:cNvSpPr>
          <p:nvPr/>
        </p:nvSpPr>
        <p:spPr bwMode="auto">
          <a:xfrm rot="-5400000">
            <a:off x="2409826" y="1841500"/>
            <a:ext cx="13128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1900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2320" name="Прямоугольник 47"/>
          <p:cNvSpPr>
            <a:spLocks noChangeArrowheads="1"/>
          </p:cNvSpPr>
          <p:nvPr/>
        </p:nvSpPr>
        <p:spPr bwMode="auto">
          <a:xfrm rot="-5400000">
            <a:off x="2361407" y="4495006"/>
            <a:ext cx="13144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1950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12321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906463"/>
            <a:ext cx="1247775" cy="12477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2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467100"/>
            <a:ext cx="1230312" cy="12287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3" name="Прямоугольник 53"/>
          <p:cNvSpPr>
            <a:spLocks noChangeArrowheads="1"/>
          </p:cNvSpPr>
          <p:nvPr/>
        </p:nvSpPr>
        <p:spPr bwMode="auto">
          <a:xfrm rot="-5400000">
            <a:off x="5156994" y="1842294"/>
            <a:ext cx="1312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1700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12324" name="Прямоугольник 54"/>
          <p:cNvSpPr>
            <a:spLocks noChangeArrowheads="1"/>
          </p:cNvSpPr>
          <p:nvPr/>
        </p:nvSpPr>
        <p:spPr bwMode="auto">
          <a:xfrm rot="-5400000">
            <a:off x="5084763" y="4495800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1950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12325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467100"/>
            <a:ext cx="1171575" cy="11715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0E30716-6070-47A0-B082-B9C4A6842CDA}" type="slidenum">
              <a:rPr lang="en-GB" sz="1400">
                <a:solidFill>
                  <a:schemeClr val="tx2"/>
                </a:solidFill>
              </a:rPr>
              <a:pPr eaLnBrk="1" hangingPunct="1"/>
              <a:t>15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Third experimental series (GPRS 67 and 71 results)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6564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66590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6591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6592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6593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6594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5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6596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7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8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6600" name="Rectangle 32"/>
          <p:cNvSpPr>
            <a:spLocks noChangeArrowheads="1"/>
          </p:cNvSpPr>
          <p:nvPr/>
        </p:nvSpPr>
        <p:spPr bwMode="auto">
          <a:xfrm rot="-1308123">
            <a:off x="2947988" y="3194050"/>
            <a:ext cx="1543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1850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1750</a:t>
            </a:r>
            <a:endParaRPr lang="en-US" baseline="-25000"/>
          </a:p>
        </p:txBody>
      </p:sp>
      <p:sp>
        <p:nvSpPr>
          <p:cNvPr id="66601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66602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6603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6604" name="Rectangle 142"/>
          <p:cNvSpPr>
            <a:spLocks noChangeArrowheads="1"/>
          </p:cNvSpPr>
          <p:nvPr/>
        </p:nvSpPr>
        <p:spPr bwMode="auto">
          <a:xfrm>
            <a:off x="4689475" y="1204913"/>
            <a:ext cx="4360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not detected </a:t>
            </a:r>
          </a:p>
          <a:p>
            <a:pPr algn="ctr"/>
            <a:r>
              <a:rPr lang="en-US">
                <a:solidFill>
                  <a:srgbClr val="0000CC"/>
                </a:solidFill>
              </a:rPr>
              <a:t>for GPRS 67 and 71</a:t>
            </a:r>
          </a:p>
        </p:txBody>
      </p:sp>
      <p:sp>
        <p:nvSpPr>
          <p:cNvPr id="66606" name="Oval 6"/>
          <p:cNvSpPr>
            <a:spLocks noChangeArrowheads="1"/>
          </p:cNvSpPr>
          <p:nvPr/>
        </p:nvSpPr>
        <p:spPr bwMode="auto">
          <a:xfrm>
            <a:off x="2847975" y="3530600"/>
            <a:ext cx="141288" cy="134938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7" name="Oval 6"/>
          <p:cNvSpPr>
            <a:spLocks noChangeArrowheads="1"/>
          </p:cNvSpPr>
          <p:nvPr/>
        </p:nvSpPr>
        <p:spPr bwMode="auto">
          <a:xfrm>
            <a:off x="2592388" y="2895600"/>
            <a:ext cx="139700" cy="134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66608" name="Группа 65"/>
          <p:cNvGrpSpPr>
            <a:grpSpLocks/>
          </p:cNvGrpSpPr>
          <p:nvPr/>
        </p:nvGrpSpPr>
        <p:grpSpPr bwMode="auto">
          <a:xfrm>
            <a:off x="7808913" y="4837113"/>
            <a:ext cx="1036637" cy="401637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10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79" name="Прямая соединительная линия 66"/>
          <p:cNvCxnSpPr/>
          <p:nvPr/>
        </p:nvCxnSpPr>
        <p:spPr bwMode="auto">
          <a:xfrm>
            <a:off x="8064500" y="4833938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6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362200"/>
            <a:ext cx="2132012" cy="21336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13" name="Rectangle 32"/>
          <p:cNvSpPr>
            <a:spLocks noChangeArrowheads="1"/>
          </p:cNvSpPr>
          <p:nvPr/>
        </p:nvSpPr>
        <p:spPr bwMode="auto">
          <a:xfrm rot="-1800000">
            <a:off x="2682875" y="2422525"/>
            <a:ext cx="1503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2050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1950</a:t>
            </a:r>
            <a:endParaRPr lang="en-US" baseline="-25000"/>
          </a:p>
        </p:txBody>
      </p:sp>
      <p:sp>
        <p:nvSpPr>
          <p:cNvPr id="112" name="Oval 6"/>
          <p:cNvSpPr>
            <a:spLocks noChangeArrowheads="1"/>
          </p:cNvSpPr>
          <p:nvPr/>
        </p:nvSpPr>
        <p:spPr bwMode="auto">
          <a:xfrm>
            <a:off x="3100388" y="4138613"/>
            <a:ext cx="139700" cy="134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6615" name="Rectangle 32"/>
          <p:cNvSpPr>
            <a:spLocks noChangeArrowheads="1"/>
          </p:cNvSpPr>
          <p:nvPr/>
        </p:nvSpPr>
        <p:spPr bwMode="auto">
          <a:xfrm rot="-571420">
            <a:off x="3341688" y="4032250"/>
            <a:ext cx="14970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1750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1700</a:t>
            </a:r>
            <a:endParaRPr lang="en-US" baseline="-250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6610E75-F607-4507-B1CC-23240FEEC449}" type="slidenum">
              <a:rPr lang="en-GB" sz="1400">
                <a:solidFill>
                  <a:schemeClr val="tx2"/>
                </a:solidFill>
              </a:rPr>
              <a:pPr eaLnBrk="1" hangingPunct="1"/>
              <a:t>16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Third experimental series (GPRS 68 results)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13344" name="Line 34"/>
          <p:cNvSpPr>
            <a:spLocks noChangeShapeType="1"/>
          </p:cNvSpPr>
          <p:nvPr/>
        </p:nvSpPr>
        <p:spPr bwMode="auto">
          <a:xfrm flipV="1">
            <a:off x="1752600" y="2181225"/>
            <a:ext cx="2276475" cy="20050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6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347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3348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3349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3350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4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3357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8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9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3367" name="Rectangle 32"/>
          <p:cNvSpPr>
            <a:spLocks noChangeArrowheads="1"/>
          </p:cNvSpPr>
          <p:nvPr/>
        </p:nvSpPr>
        <p:spPr bwMode="auto">
          <a:xfrm rot="-2573925">
            <a:off x="2605088" y="2473325"/>
            <a:ext cx="1503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2050</a:t>
            </a:r>
            <a:endParaRPr lang="en-US" baseline="-25000">
              <a:solidFill>
                <a:srgbClr val="800000"/>
              </a:solidFill>
            </a:endParaRPr>
          </a:p>
        </p:txBody>
      </p:sp>
      <p:sp>
        <p:nvSpPr>
          <p:cNvPr id="117" name="Oval 6"/>
          <p:cNvSpPr>
            <a:spLocks noChangeArrowheads="1"/>
          </p:cNvSpPr>
          <p:nvPr/>
        </p:nvSpPr>
        <p:spPr bwMode="auto">
          <a:xfrm>
            <a:off x="2592388" y="2895600"/>
            <a:ext cx="139700" cy="134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371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13372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73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3378" name="Rectangle 142"/>
          <p:cNvSpPr>
            <a:spLocks noChangeArrowheads="1"/>
          </p:cNvSpPr>
          <p:nvPr/>
        </p:nvSpPr>
        <p:spPr bwMode="auto">
          <a:xfrm>
            <a:off x="44450" y="5383213"/>
            <a:ext cx="45005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for GPRS 68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 only)</a:t>
            </a:r>
          </a:p>
        </p:txBody>
      </p:sp>
      <p:pic>
        <p:nvPicPr>
          <p:cNvPr id="13382" name="Picture 7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6"/>
          <a:stretch>
            <a:fillRect/>
          </a:stretch>
        </p:blipFill>
        <p:spPr bwMode="auto">
          <a:xfrm>
            <a:off x="6091238" y="1357313"/>
            <a:ext cx="2809875" cy="255428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83" name="Группа 65"/>
          <p:cNvGrpSpPr>
            <a:grpSpLocks/>
          </p:cNvGrpSpPr>
          <p:nvPr/>
        </p:nvGrpSpPr>
        <p:grpSpPr bwMode="auto">
          <a:xfrm>
            <a:off x="7988300" y="4194175"/>
            <a:ext cx="1036638" cy="401638"/>
            <a:chOff x="1612063" y="3562350"/>
            <a:chExt cx="1036594" cy="401448"/>
          </a:xfrm>
        </p:grpSpPr>
        <p:cxnSp>
          <p:nvCxnSpPr>
            <p:cNvPr id="2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5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700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79" name="Прямая соединительная линия 66"/>
          <p:cNvCxnSpPr/>
          <p:nvPr/>
        </p:nvCxnSpPr>
        <p:spPr bwMode="auto">
          <a:xfrm>
            <a:off x="8243888" y="4191000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7" name="Oval 6"/>
          <p:cNvSpPr>
            <a:spLocks noChangeArrowheads="1"/>
          </p:cNvSpPr>
          <p:nvPr/>
        </p:nvSpPr>
        <p:spPr bwMode="auto">
          <a:xfrm>
            <a:off x="2136775" y="3709988"/>
            <a:ext cx="141288" cy="134937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3388" name="Line 150"/>
          <p:cNvSpPr>
            <a:spLocks noChangeShapeType="1"/>
          </p:cNvSpPr>
          <p:nvPr/>
        </p:nvSpPr>
        <p:spPr bwMode="auto">
          <a:xfrm flipH="1">
            <a:off x="2251075" y="3016250"/>
            <a:ext cx="358775" cy="719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3389" name="Group 77"/>
          <p:cNvGraphicFramePr>
            <a:graphicFrameLocks noGrp="1"/>
          </p:cNvGraphicFramePr>
          <p:nvPr/>
        </p:nvGraphicFramePr>
        <p:xfrm>
          <a:off x="4227513" y="5365750"/>
          <a:ext cx="4818062" cy="774700"/>
        </p:xfrm>
        <a:graphic>
          <a:graphicData uri="http://schemas.openxmlformats.org/drawingml/2006/table">
            <a:tbl>
              <a:tblPr/>
              <a:tblGrid>
                <a:gridCol w="687387"/>
                <a:gridCol w="1082675"/>
                <a:gridCol w="1016000"/>
                <a:gridCol w="1016000"/>
                <a:gridCol w="1016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2050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26.0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12.2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8.9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61.8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11.9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6.3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90.5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3" name="Freeform 31"/>
          <p:cNvSpPr>
            <a:spLocks/>
          </p:cNvSpPr>
          <p:nvPr/>
        </p:nvSpPr>
        <p:spPr bwMode="auto">
          <a:xfrm>
            <a:off x="1635125" y="41052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52" name="Freeform 47"/>
          <p:cNvSpPr>
            <a:spLocks/>
          </p:cNvSpPr>
          <p:nvPr/>
        </p:nvSpPr>
        <p:spPr bwMode="auto">
          <a:xfrm>
            <a:off x="3941763" y="2014538"/>
            <a:ext cx="204787" cy="176212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0" name="Line 198"/>
          <p:cNvSpPr>
            <a:spLocks noChangeShapeType="1"/>
          </p:cNvSpPr>
          <p:nvPr/>
        </p:nvSpPr>
        <p:spPr bwMode="auto">
          <a:xfrm flipH="1">
            <a:off x="2311400" y="1550988"/>
            <a:ext cx="3775075" cy="2197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411" name="Picture 99" descr="1-3-1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84213"/>
            <a:ext cx="2098675" cy="20986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412" name="Группа 65"/>
          <p:cNvGrpSpPr>
            <a:grpSpLocks/>
          </p:cNvGrpSpPr>
          <p:nvPr/>
        </p:nvGrpSpPr>
        <p:grpSpPr bwMode="auto">
          <a:xfrm>
            <a:off x="165100" y="3011488"/>
            <a:ext cx="1036638" cy="401637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14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7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3" name="Прямая соединительная линия 66"/>
          <p:cNvCxnSpPr/>
          <p:nvPr/>
        </p:nvCxnSpPr>
        <p:spPr bwMode="auto">
          <a:xfrm>
            <a:off x="420688" y="3008313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6" name="Oval 218"/>
          <p:cNvSpPr>
            <a:spLocks noChangeArrowheads="1"/>
          </p:cNvSpPr>
          <p:nvPr/>
        </p:nvSpPr>
        <p:spPr bwMode="auto">
          <a:xfrm>
            <a:off x="369888" y="1981200"/>
            <a:ext cx="427037" cy="427038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417" name="Oval 218"/>
          <p:cNvSpPr>
            <a:spLocks noChangeArrowheads="1"/>
          </p:cNvSpPr>
          <p:nvPr/>
        </p:nvSpPr>
        <p:spPr bwMode="auto">
          <a:xfrm>
            <a:off x="844550" y="1098550"/>
            <a:ext cx="1019175" cy="1019175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418" name="Line 198"/>
          <p:cNvSpPr>
            <a:spLocks noChangeShapeType="1"/>
          </p:cNvSpPr>
          <p:nvPr/>
        </p:nvSpPr>
        <p:spPr bwMode="auto">
          <a:xfrm flipH="1" flipV="1">
            <a:off x="1711325" y="1731963"/>
            <a:ext cx="2266950" cy="3730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9" name="Line 183"/>
          <p:cNvSpPr>
            <a:spLocks noChangeShapeType="1"/>
          </p:cNvSpPr>
          <p:nvPr/>
        </p:nvSpPr>
        <p:spPr bwMode="auto">
          <a:xfrm flipH="1" flipV="1">
            <a:off x="1662113" y="1682750"/>
            <a:ext cx="606425" cy="1254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4" name="Line 198"/>
          <p:cNvSpPr>
            <a:spLocks noChangeShapeType="1"/>
          </p:cNvSpPr>
          <p:nvPr/>
        </p:nvSpPr>
        <p:spPr bwMode="auto">
          <a:xfrm flipH="1" flipV="1">
            <a:off x="715963" y="2459038"/>
            <a:ext cx="962025" cy="1717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5" name="Line 183"/>
          <p:cNvSpPr>
            <a:spLocks noChangeShapeType="1"/>
          </p:cNvSpPr>
          <p:nvPr/>
        </p:nvSpPr>
        <p:spPr bwMode="auto">
          <a:xfrm flipH="1" flipV="1">
            <a:off x="704850" y="2436813"/>
            <a:ext cx="196850" cy="3444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53AE0A9-FE9C-4E5E-B9B8-E83A7A38ECD6}" type="slidenum">
              <a:rPr lang="en-GB" sz="1400">
                <a:solidFill>
                  <a:schemeClr val="tx2"/>
                </a:solidFill>
              </a:rPr>
              <a:pPr eaLnBrk="1" hangingPunct="1"/>
              <a:t>17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Third experimental series (GPRS 69 results)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0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70688" name="Line 34"/>
          <p:cNvSpPr>
            <a:spLocks noChangeShapeType="1"/>
          </p:cNvSpPr>
          <p:nvPr/>
        </p:nvSpPr>
        <p:spPr bwMode="auto">
          <a:xfrm flipV="1">
            <a:off x="1833563" y="3308350"/>
            <a:ext cx="2790825" cy="12160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0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70691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70692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70693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70694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97" name="Rectangle 49"/>
          <p:cNvSpPr>
            <a:spLocks noChangeArrowheads="1"/>
          </p:cNvSpPr>
          <p:nvPr/>
        </p:nvSpPr>
        <p:spPr bwMode="auto">
          <a:xfrm rot="-947292">
            <a:off x="3149600" y="3606800"/>
            <a:ext cx="725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1900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70698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0701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2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3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0710" name="Oval 6"/>
          <p:cNvSpPr>
            <a:spLocks noChangeArrowheads="1"/>
          </p:cNvSpPr>
          <p:nvPr/>
        </p:nvSpPr>
        <p:spPr bwMode="auto">
          <a:xfrm>
            <a:off x="2847975" y="3530600"/>
            <a:ext cx="141288" cy="134938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0713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70714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0715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0718" name="Rectangle 142"/>
          <p:cNvSpPr>
            <a:spLocks noChangeArrowheads="1"/>
          </p:cNvSpPr>
          <p:nvPr/>
        </p:nvSpPr>
        <p:spPr bwMode="auto">
          <a:xfrm>
            <a:off x="44450" y="5383213"/>
            <a:ext cx="45005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for GPRS 69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 only)</a:t>
            </a:r>
          </a:p>
        </p:txBody>
      </p:sp>
      <p:graphicFrame>
        <p:nvGraphicFramePr>
          <p:cNvPr id="70719" name="Group 63"/>
          <p:cNvGraphicFramePr>
            <a:graphicFrameLocks noGrp="1"/>
          </p:cNvGraphicFramePr>
          <p:nvPr/>
        </p:nvGraphicFramePr>
        <p:xfrm>
          <a:off x="4227513" y="5365750"/>
          <a:ext cx="4818062" cy="774700"/>
        </p:xfrm>
        <a:graphic>
          <a:graphicData uri="http://schemas.openxmlformats.org/drawingml/2006/table">
            <a:tbl>
              <a:tblPr/>
              <a:tblGrid>
                <a:gridCol w="687387"/>
                <a:gridCol w="1082675"/>
                <a:gridCol w="1016000"/>
                <a:gridCol w="1016000"/>
                <a:gridCol w="10160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1900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15.0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22.8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62.2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6.6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5.2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91.9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0742" name="Picture 86" descr="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928688"/>
            <a:ext cx="2809875" cy="28098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43" name="Группа 65"/>
          <p:cNvGrpSpPr>
            <a:grpSpLocks/>
          </p:cNvGrpSpPr>
          <p:nvPr/>
        </p:nvGrpSpPr>
        <p:grpSpPr bwMode="auto">
          <a:xfrm>
            <a:off x="7831138" y="3957638"/>
            <a:ext cx="1036637" cy="401637"/>
            <a:chOff x="1612063" y="3562350"/>
            <a:chExt cx="1036594" cy="401448"/>
          </a:xfrm>
        </p:grpSpPr>
        <p:cxnSp>
          <p:nvCxnSpPr>
            <p:cNvPr id="2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745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200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79" name="Прямая соединительная линия 66"/>
          <p:cNvCxnSpPr/>
          <p:nvPr/>
        </p:nvCxnSpPr>
        <p:spPr bwMode="auto">
          <a:xfrm>
            <a:off x="8086725" y="3954463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747" name="Picture 91" descr="1-2-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889000"/>
            <a:ext cx="2500313" cy="2500313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48" name="Группа 65"/>
          <p:cNvGrpSpPr>
            <a:grpSpLocks/>
          </p:cNvGrpSpPr>
          <p:nvPr/>
        </p:nvGrpSpPr>
        <p:grpSpPr bwMode="auto">
          <a:xfrm>
            <a:off x="0" y="3513138"/>
            <a:ext cx="1036638" cy="401637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750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6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3" name="Прямая соединительная линия 66"/>
          <p:cNvCxnSpPr/>
          <p:nvPr/>
        </p:nvCxnSpPr>
        <p:spPr bwMode="auto">
          <a:xfrm>
            <a:off x="255588" y="3509963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753" name="Line 198"/>
          <p:cNvSpPr>
            <a:spLocks noChangeShapeType="1"/>
          </p:cNvSpPr>
          <p:nvPr/>
        </p:nvSpPr>
        <p:spPr bwMode="auto">
          <a:xfrm flipH="1" flipV="1">
            <a:off x="1965325" y="2265363"/>
            <a:ext cx="2682875" cy="10048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4" name="Line 183"/>
          <p:cNvSpPr>
            <a:spLocks noChangeShapeType="1"/>
          </p:cNvSpPr>
          <p:nvPr/>
        </p:nvSpPr>
        <p:spPr bwMode="auto">
          <a:xfrm flipH="1" flipV="1">
            <a:off x="2090738" y="2347913"/>
            <a:ext cx="808037" cy="2730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5" name="Line 198"/>
          <p:cNvSpPr>
            <a:spLocks noChangeShapeType="1"/>
          </p:cNvSpPr>
          <p:nvPr/>
        </p:nvSpPr>
        <p:spPr bwMode="auto">
          <a:xfrm flipH="1">
            <a:off x="2424113" y="3578225"/>
            <a:ext cx="3475037" cy="690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07" name="Oval 6"/>
          <p:cNvSpPr>
            <a:spLocks noChangeArrowheads="1"/>
          </p:cNvSpPr>
          <p:nvPr/>
        </p:nvSpPr>
        <p:spPr bwMode="auto">
          <a:xfrm>
            <a:off x="2338388" y="4200525"/>
            <a:ext cx="141287" cy="134938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0696" name="Freeform 47"/>
          <p:cNvSpPr>
            <a:spLocks/>
          </p:cNvSpPr>
          <p:nvPr/>
        </p:nvSpPr>
        <p:spPr bwMode="auto">
          <a:xfrm>
            <a:off x="4538663" y="3175000"/>
            <a:ext cx="204787" cy="176213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756" name="Oval 218"/>
          <p:cNvSpPr>
            <a:spLocks noChangeArrowheads="1"/>
          </p:cNvSpPr>
          <p:nvPr/>
        </p:nvSpPr>
        <p:spPr bwMode="auto">
          <a:xfrm>
            <a:off x="371475" y="2511425"/>
            <a:ext cx="844550" cy="84455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57" name="Line 198"/>
          <p:cNvSpPr>
            <a:spLocks noChangeShapeType="1"/>
          </p:cNvSpPr>
          <p:nvPr/>
        </p:nvSpPr>
        <p:spPr bwMode="auto">
          <a:xfrm flipH="1" flipV="1">
            <a:off x="971550" y="3355975"/>
            <a:ext cx="785813" cy="11795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87" name="Freeform 31"/>
          <p:cNvSpPr>
            <a:spLocks/>
          </p:cNvSpPr>
          <p:nvPr/>
        </p:nvSpPr>
        <p:spPr bwMode="auto">
          <a:xfrm>
            <a:off x="1673225" y="44354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0752" name="Oval 218"/>
          <p:cNvSpPr>
            <a:spLocks noChangeArrowheads="1"/>
          </p:cNvSpPr>
          <p:nvPr/>
        </p:nvSpPr>
        <p:spPr bwMode="auto">
          <a:xfrm>
            <a:off x="1016000" y="1354138"/>
            <a:ext cx="1154113" cy="1154112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59" name="Line 150"/>
          <p:cNvSpPr>
            <a:spLocks noChangeShapeType="1"/>
          </p:cNvSpPr>
          <p:nvPr/>
        </p:nvSpPr>
        <p:spPr bwMode="auto">
          <a:xfrm flipH="1">
            <a:off x="2449513" y="3651250"/>
            <a:ext cx="439737" cy="5445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8563EF5-F3DB-4BF9-89F9-DA133682C650}" type="slidenum">
              <a:rPr lang="en-GB" sz="1400">
                <a:solidFill>
                  <a:schemeClr val="tx2"/>
                </a:solidFill>
              </a:rPr>
              <a:pPr eaLnBrk="1" hangingPunct="1"/>
              <a:t>18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SEM/EDX for GPRS 72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9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2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4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14369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4370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4371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4372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4373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7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380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1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2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393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14394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95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14398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657225"/>
            <a:ext cx="2784475" cy="27844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99" name="Группа 65"/>
          <p:cNvGrpSpPr>
            <a:grpSpLocks/>
          </p:cNvGrpSpPr>
          <p:nvPr/>
        </p:nvGrpSpPr>
        <p:grpSpPr bwMode="auto">
          <a:xfrm>
            <a:off x="7847013" y="3640138"/>
            <a:ext cx="1036637" cy="401637"/>
            <a:chOff x="1612063" y="3562350"/>
            <a:chExt cx="1036594" cy="401448"/>
          </a:xfrm>
        </p:grpSpPr>
        <p:cxnSp>
          <p:nvCxnSpPr>
            <p:cNvPr id="74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58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600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pic>
        <p:nvPicPr>
          <p:cNvPr id="14400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782638"/>
            <a:ext cx="1171575" cy="11715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01" name="Line 87"/>
          <p:cNvSpPr>
            <a:spLocks noChangeShapeType="1"/>
          </p:cNvSpPr>
          <p:nvPr/>
        </p:nvSpPr>
        <p:spPr bwMode="auto">
          <a:xfrm flipH="1">
            <a:off x="3146425" y="2530475"/>
            <a:ext cx="2774950" cy="15192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2" name="Oval 6"/>
          <p:cNvSpPr>
            <a:spLocks noChangeArrowheads="1"/>
          </p:cNvSpPr>
          <p:nvPr/>
        </p:nvSpPr>
        <p:spPr bwMode="auto">
          <a:xfrm>
            <a:off x="3902075" y="3727450"/>
            <a:ext cx="131763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403" name="Line 35"/>
          <p:cNvSpPr>
            <a:spLocks noChangeShapeType="1"/>
          </p:cNvSpPr>
          <p:nvPr/>
        </p:nvSpPr>
        <p:spPr bwMode="auto">
          <a:xfrm flipH="1">
            <a:off x="2159000" y="3813175"/>
            <a:ext cx="1771650" cy="617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4" name="Oval 6"/>
          <p:cNvSpPr>
            <a:spLocks noChangeArrowheads="1"/>
          </p:cNvSpPr>
          <p:nvPr/>
        </p:nvSpPr>
        <p:spPr bwMode="auto">
          <a:xfrm>
            <a:off x="2036763" y="4375150"/>
            <a:ext cx="131762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405" name="Oval 6"/>
          <p:cNvSpPr>
            <a:spLocks noChangeArrowheads="1"/>
          </p:cNvSpPr>
          <p:nvPr/>
        </p:nvSpPr>
        <p:spPr bwMode="auto">
          <a:xfrm>
            <a:off x="3040063" y="4049713"/>
            <a:ext cx="131762" cy="127000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407" name="Rectangle 44"/>
          <p:cNvSpPr>
            <a:spLocks noChangeArrowheads="1"/>
          </p:cNvSpPr>
          <p:nvPr/>
        </p:nvSpPr>
        <p:spPr bwMode="auto">
          <a:xfrm rot="-900000">
            <a:off x="2324100" y="4267200"/>
            <a:ext cx="882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1950</a:t>
            </a:r>
            <a:endParaRPr lang="en-US" sz="1400"/>
          </a:p>
        </p:txBody>
      </p:sp>
      <p:sp>
        <p:nvSpPr>
          <p:cNvPr id="14408" name="Oval 197"/>
          <p:cNvSpPr>
            <a:spLocks noChangeArrowheads="1"/>
          </p:cNvSpPr>
          <p:nvPr/>
        </p:nvSpPr>
        <p:spPr bwMode="auto">
          <a:xfrm>
            <a:off x="6786563" y="2741613"/>
            <a:ext cx="588962" cy="588962"/>
          </a:xfrm>
          <a:prstGeom prst="ellipse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09" name="Line 198"/>
          <p:cNvSpPr>
            <a:spLocks noChangeShapeType="1"/>
          </p:cNvSpPr>
          <p:nvPr/>
        </p:nvSpPr>
        <p:spPr bwMode="auto">
          <a:xfrm flipH="1">
            <a:off x="4071938" y="3173413"/>
            <a:ext cx="2714625" cy="639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0" name="Line 199"/>
          <p:cNvSpPr>
            <a:spLocks noChangeShapeType="1"/>
          </p:cNvSpPr>
          <p:nvPr/>
        </p:nvSpPr>
        <p:spPr bwMode="auto">
          <a:xfrm flipH="1">
            <a:off x="6508750" y="3176588"/>
            <a:ext cx="331788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1" name="Oval 200"/>
          <p:cNvSpPr>
            <a:spLocks noChangeArrowheads="1"/>
          </p:cNvSpPr>
          <p:nvPr/>
        </p:nvSpPr>
        <p:spPr bwMode="auto">
          <a:xfrm>
            <a:off x="7610475" y="1854200"/>
            <a:ext cx="908050" cy="908050"/>
          </a:xfrm>
          <a:prstGeom prst="ellipse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12" name="Line 198"/>
          <p:cNvSpPr>
            <a:spLocks noChangeShapeType="1"/>
          </p:cNvSpPr>
          <p:nvPr/>
        </p:nvSpPr>
        <p:spPr bwMode="auto">
          <a:xfrm flipH="1">
            <a:off x="2184400" y="2308225"/>
            <a:ext cx="5426075" cy="2095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3" name="Line 199"/>
          <p:cNvSpPr>
            <a:spLocks noChangeShapeType="1"/>
          </p:cNvSpPr>
          <p:nvPr/>
        </p:nvSpPr>
        <p:spPr bwMode="auto">
          <a:xfrm flipH="1">
            <a:off x="5921375" y="2320925"/>
            <a:ext cx="1689100" cy="6429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4" name="Oval 6"/>
          <p:cNvSpPr>
            <a:spLocks noChangeArrowheads="1"/>
          </p:cNvSpPr>
          <p:nvPr/>
        </p:nvSpPr>
        <p:spPr bwMode="auto">
          <a:xfrm>
            <a:off x="4321175" y="3148013"/>
            <a:ext cx="131763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415" name="Oval 6"/>
          <p:cNvSpPr>
            <a:spLocks noChangeArrowheads="1"/>
          </p:cNvSpPr>
          <p:nvPr/>
        </p:nvSpPr>
        <p:spPr bwMode="auto">
          <a:xfrm>
            <a:off x="1644650" y="4464050"/>
            <a:ext cx="131763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4416" name="Line 35"/>
          <p:cNvSpPr>
            <a:spLocks noChangeShapeType="1"/>
          </p:cNvSpPr>
          <p:nvPr/>
        </p:nvSpPr>
        <p:spPr bwMode="auto">
          <a:xfrm flipH="1">
            <a:off x="1763713" y="3249613"/>
            <a:ext cx="2555875" cy="12239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7" name="Oval 197"/>
          <p:cNvSpPr>
            <a:spLocks noChangeArrowheads="1"/>
          </p:cNvSpPr>
          <p:nvPr/>
        </p:nvSpPr>
        <p:spPr bwMode="auto">
          <a:xfrm>
            <a:off x="6089650" y="1047750"/>
            <a:ext cx="588963" cy="590550"/>
          </a:xfrm>
          <a:prstGeom prst="ellipse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18" name="Oval 197"/>
          <p:cNvSpPr>
            <a:spLocks noChangeArrowheads="1"/>
          </p:cNvSpPr>
          <p:nvPr/>
        </p:nvSpPr>
        <p:spPr bwMode="auto">
          <a:xfrm>
            <a:off x="5821363" y="852488"/>
            <a:ext cx="252412" cy="252412"/>
          </a:xfrm>
          <a:prstGeom prst="ellipse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19" name="Line 87"/>
          <p:cNvSpPr>
            <a:spLocks noChangeShapeType="1"/>
          </p:cNvSpPr>
          <p:nvPr/>
        </p:nvSpPr>
        <p:spPr bwMode="auto">
          <a:xfrm flipH="1">
            <a:off x="4443413" y="1501775"/>
            <a:ext cx="1687512" cy="16716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0" name="Line 199"/>
          <p:cNvSpPr>
            <a:spLocks noChangeShapeType="1"/>
          </p:cNvSpPr>
          <p:nvPr/>
        </p:nvSpPr>
        <p:spPr bwMode="auto">
          <a:xfrm flipH="1">
            <a:off x="5795963" y="1520825"/>
            <a:ext cx="357187" cy="3238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1" name="Line 87"/>
          <p:cNvSpPr>
            <a:spLocks noChangeShapeType="1"/>
          </p:cNvSpPr>
          <p:nvPr/>
        </p:nvSpPr>
        <p:spPr bwMode="auto">
          <a:xfrm flipH="1">
            <a:off x="1776413" y="1047750"/>
            <a:ext cx="4070350" cy="3416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42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176713"/>
            <a:ext cx="1887537" cy="188753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4032250"/>
            <a:ext cx="1106488" cy="1106488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6" name="Group 376"/>
          <p:cNvGraphicFramePr>
            <a:graphicFrameLocks noGrp="1"/>
          </p:cNvGraphicFramePr>
          <p:nvPr/>
        </p:nvGraphicFramePr>
        <p:xfrm>
          <a:off x="1668463" y="5519738"/>
          <a:ext cx="4432300" cy="1119187"/>
        </p:xfrm>
        <a:graphic>
          <a:graphicData uri="http://schemas.openxmlformats.org/drawingml/2006/table">
            <a:tbl>
              <a:tblPr/>
              <a:tblGrid>
                <a:gridCol w="549275"/>
                <a:gridCol w="1339850"/>
                <a:gridCol w="847725"/>
                <a:gridCol w="847725"/>
                <a:gridCol w="847725"/>
              </a:tblGrid>
              <a:tr h="19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1950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0.8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19.0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1.0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71.0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1.6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3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3.5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0.1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7.6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1.0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88.9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1.1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ru-RU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15.7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1.5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20.5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5.6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64.2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7.4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23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2.6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4.5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0.9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92.8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1.2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830ECEB-E7B0-4726-8914-7396DD6A28F9}" type="slidenum">
              <a:rPr lang="en-GB" sz="1400">
                <a:solidFill>
                  <a:schemeClr val="tx2"/>
                </a:solidFill>
              </a:rPr>
              <a:pPr eaLnBrk="1" hangingPunct="1"/>
              <a:t>19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>
                <a:solidFill>
                  <a:srgbClr val="000099"/>
                </a:solidFill>
              </a:rPr>
              <a:t>Forth experimental series (GPRS 79-81, 84)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962" name="Group 290"/>
          <p:cNvGraphicFramePr>
            <a:graphicFrameLocks noGrp="1"/>
          </p:cNvGraphicFramePr>
          <p:nvPr/>
        </p:nvGraphicFramePr>
        <p:xfrm>
          <a:off x="65088" y="755650"/>
          <a:ext cx="5057775" cy="4446588"/>
        </p:xfrm>
        <a:graphic>
          <a:graphicData uri="http://schemas.openxmlformats.org/drawingml/2006/table">
            <a:tbl>
              <a:tblPr/>
              <a:tblGrid>
                <a:gridCol w="817562"/>
                <a:gridCol w="525463"/>
                <a:gridCol w="566737"/>
                <a:gridCol w="577850"/>
                <a:gridCol w="577850"/>
                <a:gridCol w="606425"/>
                <a:gridCol w="1385888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Test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Exp. time, min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Note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FeO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1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GPRS79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18.0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77.0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2150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slow cooling down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27431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GPRS80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12.0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78.0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10.0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slow cooling down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27431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GPRS81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6.0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79.0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15.0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slow cooling down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1725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27431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GPRS84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80.0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20.0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slow cooling down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262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  <a:tr h="32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1700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212" name="Line 2"/>
          <p:cNvSpPr>
            <a:spLocks noChangeShapeType="1"/>
          </p:cNvSpPr>
          <p:nvPr/>
        </p:nvSpPr>
        <p:spPr bwMode="auto">
          <a:xfrm flipH="1">
            <a:off x="5737225" y="3270250"/>
            <a:ext cx="93663" cy="630238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13" name="Line 5"/>
          <p:cNvSpPr>
            <a:spLocks noChangeShapeType="1"/>
          </p:cNvSpPr>
          <p:nvPr/>
        </p:nvSpPr>
        <p:spPr bwMode="auto">
          <a:xfrm>
            <a:off x="5402263" y="3944938"/>
            <a:ext cx="36480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14" name="Line 6"/>
          <p:cNvSpPr>
            <a:spLocks noChangeShapeType="1"/>
          </p:cNvSpPr>
          <p:nvPr/>
        </p:nvSpPr>
        <p:spPr bwMode="auto">
          <a:xfrm>
            <a:off x="5402263" y="3944938"/>
            <a:ext cx="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15" name="Line 7"/>
          <p:cNvSpPr>
            <a:spLocks noChangeShapeType="1"/>
          </p:cNvSpPr>
          <p:nvPr/>
        </p:nvSpPr>
        <p:spPr bwMode="auto">
          <a:xfrm>
            <a:off x="7054850" y="3944938"/>
            <a:ext cx="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16" name="Line 8"/>
          <p:cNvSpPr>
            <a:spLocks noChangeShapeType="1"/>
          </p:cNvSpPr>
          <p:nvPr/>
        </p:nvSpPr>
        <p:spPr bwMode="auto">
          <a:xfrm>
            <a:off x="6230938" y="3944938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17" name="Line 9"/>
          <p:cNvSpPr>
            <a:spLocks noChangeShapeType="1"/>
          </p:cNvSpPr>
          <p:nvPr/>
        </p:nvSpPr>
        <p:spPr bwMode="auto">
          <a:xfrm>
            <a:off x="7880350" y="3944938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18" name="Rectangle 10"/>
          <p:cNvSpPr>
            <a:spLocks noChangeArrowheads="1"/>
          </p:cNvSpPr>
          <p:nvPr/>
        </p:nvSpPr>
        <p:spPr bwMode="auto">
          <a:xfrm>
            <a:off x="6924675" y="4275138"/>
            <a:ext cx="466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48219" name="Line 11"/>
          <p:cNvSpPr>
            <a:spLocks noChangeShapeType="1"/>
          </p:cNvSpPr>
          <p:nvPr/>
        </p:nvSpPr>
        <p:spPr bwMode="auto">
          <a:xfrm flipV="1">
            <a:off x="7054850" y="2293938"/>
            <a:ext cx="954088" cy="16510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0" name="Line 12"/>
          <p:cNvSpPr>
            <a:spLocks noChangeShapeType="1"/>
          </p:cNvSpPr>
          <p:nvPr/>
        </p:nvSpPr>
        <p:spPr bwMode="auto">
          <a:xfrm flipV="1">
            <a:off x="8707438" y="3689350"/>
            <a:ext cx="149225" cy="255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2" name="Line 14"/>
          <p:cNvSpPr>
            <a:spLocks noChangeShapeType="1"/>
          </p:cNvSpPr>
          <p:nvPr/>
        </p:nvSpPr>
        <p:spPr bwMode="auto">
          <a:xfrm flipV="1">
            <a:off x="7880350" y="2830513"/>
            <a:ext cx="644525" cy="11144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3" name="Rectangle 15"/>
          <p:cNvSpPr>
            <a:spLocks noChangeArrowheads="1"/>
          </p:cNvSpPr>
          <p:nvPr/>
        </p:nvSpPr>
        <p:spPr bwMode="auto">
          <a:xfrm>
            <a:off x="7431088" y="4083050"/>
            <a:ext cx="10112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48224" name="Line 16"/>
          <p:cNvSpPr>
            <a:spLocks noChangeShapeType="1"/>
          </p:cNvSpPr>
          <p:nvPr/>
        </p:nvSpPr>
        <p:spPr bwMode="auto">
          <a:xfrm flipH="1">
            <a:off x="6230938" y="2516188"/>
            <a:ext cx="191452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5" name="Line 17"/>
          <p:cNvSpPr>
            <a:spLocks noChangeShapeType="1"/>
          </p:cNvSpPr>
          <p:nvPr/>
        </p:nvSpPr>
        <p:spPr bwMode="auto">
          <a:xfrm flipH="1">
            <a:off x="6643688" y="1798638"/>
            <a:ext cx="1108075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6" name="Line 18"/>
          <p:cNvSpPr>
            <a:spLocks noChangeShapeType="1"/>
          </p:cNvSpPr>
          <p:nvPr/>
        </p:nvSpPr>
        <p:spPr bwMode="auto">
          <a:xfrm flipH="1">
            <a:off x="5816600" y="3228975"/>
            <a:ext cx="31496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7" name="Line 19"/>
          <p:cNvSpPr>
            <a:spLocks noChangeShapeType="1"/>
          </p:cNvSpPr>
          <p:nvPr/>
        </p:nvSpPr>
        <p:spPr bwMode="auto">
          <a:xfrm flipV="1">
            <a:off x="5402263" y="1416050"/>
            <a:ext cx="1460500" cy="25288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8" name="Line 20"/>
          <p:cNvSpPr>
            <a:spLocks noChangeShapeType="1"/>
          </p:cNvSpPr>
          <p:nvPr/>
        </p:nvSpPr>
        <p:spPr bwMode="auto">
          <a:xfrm flipH="1" flipV="1">
            <a:off x="5165725" y="3808413"/>
            <a:ext cx="236538" cy="136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29" name="Line 21"/>
          <p:cNvSpPr>
            <a:spLocks noChangeShapeType="1"/>
          </p:cNvSpPr>
          <p:nvPr/>
        </p:nvSpPr>
        <p:spPr bwMode="auto">
          <a:xfrm flipH="1" flipV="1">
            <a:off x="5991225" y="2376488"/>
            <a:ext cx="239713" cy="139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0" name="Line 22"/>
          <p:cNvSpPr>
            <a:spLocks noChangeShapeType="1"/>
          </p:cNvSpPr>
          <p:nvPr/>
        </p:nvSpPr>
        <p:spPr bwMode="auto">
          <a:xfrm flipH="1" flipV="1">
            <a:off x="5699125" y="3160713"/>
            <a:ext cx="117475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" name="Line 23"/>
          <p:cNvSpPr>
            <a:spLocks noChangeShapeType="1"/>
          </p:cNvSpPr>
          <p:nvPr/>
        </p:nvSpPr>
        <p:spPr bwMode="auto">
          <a:xfrm flipH="1" flipV="1">
            <a:off x="6523038" y="1728788"/>
            <a:ext cx="120650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" name="Rectangle 24"/>
          <p:cNvSpPr>
            <a:spLocks noChangeArrowheads="1"/>
          </p:cNvSpPr>
          <p:nvPr/>
        </p:nvSpPr>
        <p:spPr bwMode="auto">
          <a:xfrm>
            <a:off x="5770563" y="2192338"/>
            <a:ext cx="2159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48233" name="Line 25"/>
          <p:cNvSpPr>
            <a:spLocks noChangeShapeType="1"/>
          </p:cNvSpPr>
          <p:nvPr/>
        </p:nvSpPr>
        <p:spPr bwMode="auto">
          <a:xfrm>
            <a:off x="6230938" y="2516188"/>
            <a:ext cx="823912" cy="14287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4" name="Line 26"/>
          <p:cNvSpPr>
            <a:spLocks noChangeShapeType="1"/>
          </p:cNvSpPr>
          <p:nvPr/>
        </p:nvSpPr>
        <p:spPr bwMode="auto">
          <a:xfrm>
            <a:off x="7202488" y="1339850"/>
            <a:ext cx="1504950" cy="26050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5" name="Line 27"/>
          <p:cNvSpPr>
            <a:spLocks noChangeShapeType="1"/>
          </p:cNvSpPr>
          <p:nvPr/>
        </p:nvSpPr>
        <p:spPr bwMode="auto">
          <a:xfrm>
            <a:off x="5816600" y="3228975"/>
            <a:ext cx="414338" cy="715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6" name="Line 28"/>
          <p:cNvSpPr>
            <a:spLocks noChangeShapeType="1"/>
          </p:cNvSpPr>
          <p:nvPr/>
        </p:nvSpPr>
        <p:spPr bwMode="auto">
          <a:xfrm>
            <a:off x="6643688" y="1798638"/>
            <a:ext cx="1236662" cy="214630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7" name="Rectangle 29"/>
          <p:cNvSpPr>
            <a:spLocks noChangeArrowheads="1"/>
          </p:cNvSpPr>
          <p:nvPr/>
        </p:nvSpPr>
        <p:spPr bwMode="auto">
          <a:xfrm rot="-3600000">
            <a:off x="5060156" y="3423444"/>
            <a:ext cx="46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48242" name="Oval 5"/>
          <p:cNvSpPr>
            <a:spLocks noChangeArrowheads="1"/>
          </p:cNvSpPr>
          <p:nvPr/>
        </p:nvSpPr>
        <p:spPr bwMode="auto">
          <a:xfrm>
            <a:off x="5772150" y="3136900"/>
            <a:ext cx="130175" cy="1270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48243" name="Oval 5"/>
          <p:cNvSpPr>
            <a:spLocks noChangeArrowheads="1"/>
          </p:cNvSpPr>
          <p:nvPr/>
        </p:nvSpPr>
        <p:spPr bwMode="auto">
          <a:xfrm>
            <a:off x="6551613" y="1778000"/>
            <a:ext cx="133350" cy="13017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48244" name="Oval 457"/>
          <p:cNvSpPr>
            <a:spLocks noChangeAspect="1" noChangeArrowheads="1"/>
          </p:cNvSpPr>
          <p:nvPr/>
        </p:nvSpPr>
        <p:spPr bwMode="auto">
          <a:xfrm rot="-3600000">
            <a:off x="5595144" y="2350294"/>
            <a:ext cx="1063625" cy="2555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48245" name="Oval 457"/>
          <p:cNvSpPr>
            <a:spLocks noChangeAspect="1" noChangeArrowheads="1"/>
          </p:cNvSpPr>
          <p:nvPr/>
        </p:nvSpPr>
        <p:spPr bwMode="auto">
          <a:xfrm>
            <a:off x="6035675" y="3997325"/>
            <a:ext cx="1065213" cy="2555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48246" name="Freeform 41"/>
          <p:cNvSpPr>
            <a:spLocks/>
          </p:cNvSpPr>
          <p:nvPr/>
        </p:nvSpPr>
        <p:spPr bwMode="auto">
          <a:xfrm>
            <a:off x="6667500" y="1892300"/>
            <a:ext cx="1852613" cy="2019300"/>
          </a:xfrm>
          <a:custGeom>
            <a:avLst/>
            <a:gdLst>
              <a:gd name="T0" fmla="*/ 0 w 1624"/>
              <a:gd name="T1" fmla="*/ 0 h 1769"/>
              <a:gd name="T2" fmla="*/ 2147483647 w 1624"/>
              <a:gd name="T3" fmla="*/ 2147483647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50" name="Oval 6"/>
          <p:cNvSpPr>
            <a:spLocks noChangeArrowheads="1"/>
          </p:cNvSpPr>
          <p:nvPr/>
        </p:nvSpPr>
        <p:spPr bwMode="auto">
          <a:xfrm>
            <a:off x="8494713" y="3895725"/>
            <a:ext cx="96837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8253" name="Line 65"/>
          <p:cNvSpPr>
            <a:spLocks noChangeShapeType="1"/>
          </p:cNvSpPr>
          <p:nvPr/>
        </p:nvSpPr>
        <p:spPr bwMode="auto">
          <a:xfrm>
            <a:off x="5772150" y="3948113"/>
            <a:ext cx="27225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54" name="Line 66"/>
          <p:cNvSpPr>
            <a:spLocks noChangeShapeType="1"/>
          </p:cNvSpPr>
          <p:nvPr/>
        </p:nvSpPr>
        <p:spPr bwMode="auto">
          <a:xfrm flipV="1">
            <a:off x="5865813" y="1895475"/>
            <a:ext cx="719137" cy="12509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55" name="Oval 6"/>
          <p:cNvSpPr>
            <a:spLocks noChangeArrowheads="1"/>
          </p:cNvSpPr>
          <p:nvPr/>
        </p:nvSpPr>
        <p:spPr bwMode="auto">
          <a:xfrm>
            <a:off x="5689600" y="3903663"/>
            <a:ext cx="93663" cy="9048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6" name="Oval 6"/>
          <p:cNvSpPr>
            <a:spLocks noChangeArrowheads="1"/>
          </p:cNvSpPr>
          <p:nvPr/>
        </p:nvSpPr>
        <p:spPr bwMode="auto">
          <a:xfrm>
            <a:off x="6843713" y="3465513"/>
            <a:ext cx="93662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263" name="Rectangle 32"/>
          <p:cNvSpPr>
            <a:spLocks noChangeArrowheads="1"/>
          </p:cNvSpPr>
          <p:nvPr/>
        </p:nvSpPr>
        <p:spPr bwMode="auto">
          <a:xfrm>
            <a:off x="6519863" y="2420938"/>
            <a:ext cx="700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79</a:t>
            </a:r>
            <a:endParaRPr lang="en-US"/>
          </a:p>
        </p:txBody>
      </p:sp>
      <p:sp>
        <p:nvSpPr>
          <p:cNvPr id="48264" name="Oval 6"/>
          <p:cNvSpPr>
            <a:spLocks noChangeArrowheads="1"/>
          </p:cNvSpPr>
          <p:nvPr/>
        </p:nvSpPr>
        <p:spPr bwMode="auto">
          <a:xfrm>
            <a:off x="6673850" y="3054350"/>
            <a:ext cx="93663" cy="92075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8265" name="Rectangle 32"/>
          <p:cNvSpPr>
            <a:spLocks noChangeArrowheads="1"/>
          </p:cNvSpPr>
          <p:nvPr/>
        </p:nvSpPr>
        <p:spPr bwMode="auto">
          <a:xfrm>
            <a:off x="6845300" y="2927350"/>
            <a:ext cx="7000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80</a:t>
            </a:r>
            <a:endParaRPr lang="en-US"/>
          </a:p>
        </p:txBody>
      </p:sp>
      <p:sp>
        <p:nvSpPr>
          <p:cNvPr id="111" name="Oval 6"/>
          <p:cNvSpPr>
            <a:spLocks noChangeArrowheads="1"/>
          </p:cNvSpPr>
          <p:nvPr/>
        </p:nvSpPr>
        <p:spPr bwMode="auto">
          <a:xfrm>
            <a:off x="6499225" y="2625725"/>
            <a:ext cx="95250" cy="920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267" name="Rectangle 32"/>
          <p:cNvSpPr>
            <a:spLocks noChangeArrowheads="1"/>
          </p:cNvSpPr>
          <p:nvPr/>
        </p:nvSpPr>
        <p:spPr bwMode="auto">
          <a:xfrm>
            <a:off x="6743700" y="3608388"/>
            <a:ext cx="69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81</a:t>
            </a:r>
            <a:endParaRPr lang="en-US"/>
          </a:p>
        </p:txBody>
      </p:sp>
      <p:sp>
        <p:nvSpPr>
          <p:cNvPr id="48268" name="Oval 5"/>
          <p:cNvSpPr>
            <a:spLocks noChangeArrowheads="1"/>
          </p:cNvSpPr>
          <p:nvPr/>
        </p:nvSpPr>
        <p:spPr bwMode="auto">
          <a:xfrm>
            <a:off x="6308725" y="2193925"/>
            <a:ext cx="131763" cy="1285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48269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6403975" y="2322513"/>
            <a:ext cx="654050" cy="158591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270" name="Oval 6"/>
          <p:cNvSpPr>
            <a:spLocks noChangeArrowheads="1"/>
          </p:cNvSpPr>
          <p:nvPr/>
        </p:nvSpPr>
        <p:spPr bwMode="auto">
          <a:xfrm>
            <a:off x="7016750" y="3895725"/>
            <a:ext cx="95250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8271" name="Rectangle 371"/>
          <p:cNvSpPr>
            <a:spLocks noChangeArrowheads="1"/>
          </p:cNvSpPr>
          <p:nvPr/>
        </p:nvSpPr>
        <p:spPr bwMode="auto">
          <a:xfrm>
            <a:off x="85725" y="5319713"/>
            <a:ext cx="8770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048000" indent="-3048000"/>
            <a:r>
              <a:rPr lang="en-US">
                <a:solidFill>
                  <a:srgbClr val="0000CC"/>
                </a:solidFill>
              </a:rPr>
              <a:t>Research objectives: </a:t>
            </a:r>
            <a:r>
              <a:rPr lang="en-US" sz="2000">
                <a:solidFill>
                  <a:srgbClr val="0000CC"/>
                </a:solidFill>
              </a:rPr>
              <a:t>T</a:t>
            </a:r>
            <a:r>
              <a:rPr lang="en-US" sz="2000" baseline="-25000">
                <a:solidFill>
                  <a:srgbClr val="0000CC"/>
                </a:solidFill>
              </a:rPr>
              <a:t>m</a:t>
            </a:r>
            <a:r>
              <a:rPr lang="en-US" sz="2000">
                <a:solidFill>
                  <a:srgbClr val="0000CC"/>
                </a:solidFill>
              </a:rPr>
              <a:t> determination, tie lines determination  </a:t>
            </a:r>
          </a:p>
        </p:txBody>
      </p:sp>
      <p:sp>
        <p:nvSpPr>
          <p:cNvPr id="48274" name="Line 2"/>
          <p:cNvSpPr>
            <a:spLocks noChangeShapeType="1"/>
          </p:cNvSpPr>
          <p:nvPr/>
        </p:nvSpPr>
        <p:spPr bwMode="auto">
          <a:xfrm flipH="1">
            <a:off x="5738813" y="3270250"/>
            <a:ext cx="92075" cy="630238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79" name="Oval 5"/>
          <p:cNvSpPr>
            <a:spLocks noChangeArrowheads="1"/>
          </p:cNvSpPr>
          <p:nvPr/>
        </p:nvSpPr>
        <p:spPr bwMode="auto">
          <a:xfrm>
            <a:off x="5772150" y="3135313"/>
            <a:ext cx="131763" cy="1285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48280" name="Oval 5"/>
          <p:cNvSpPr>
            <a:spLocks noChangeArrowheads="1"/>
          </p:cNvSpPr>
          <p:nvPr/>
        </p:nvSpPr>
        <p:spPr bwMode="auto">
          <a:xfrm>
            <a:off x="6551613" y="1778000"/>
            <a:ext cx="133350" cy="1285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48283" name="Oval 6"/>
          <p:cNvSpPr>
            <a:spLocks noChangeArrowheads="1"/>
          </p:cNvSpPr>
          <p:nvPr/>
        </p:nvSpPr>
        <p:spPr bwMode="auto">
          <a:xfrm>
            <a:off x="8496300" y="3895725"/>
            <a:ext cx="95250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8286" name="Line 65"/>
          <p:cNvSpPr>
            <a:spLocks noChangeShapeType="1"/>
          </p:cNvSpPr>
          <p:nvPr/>
        </p:nvSpPr>
        <p:spPr bwMode="auto">
          <a:xfrm>
            <a:off x="5773738" y="3948113"/>
            <a:ext cx="2722562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87" name="Line 66"/>
          <p:cNvSpPr>
            <a:spLocks noChangeShapeType="1"/>
          </p:cNvSpPr>
          <p:nvPr/>
        </p:nvSpPr>
        <p:spPr bwMode="auto">
          <a:xfrm flipV="1">
            <a:off x="5865813" y="1895475"/>
            <a:ext cx="719137" cy="12509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88" name="Oval 6"/>
          <p:cNvSpPr>
            <a:spLocks noChangeArrowheads="1"/>
          </p:cNvSpPr>
          <p:nvPr/>
        </p:nvSpPr>
        <p:spPr bwMode="auto">
          <a:xfrm>
            <a:off x="5689600" y="3903663"/>
            <a:ext cx="95250" cy="9048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7" name="Oval 6"/>
          <p:cNvSpPr>
            <a:spLocks noChangeArrowheads="1"/>
          </p:cNvSpPr>
          <p:nvPr/>
        </p:nvSpPr>
        <p:spPr bwMode="auto">
          <a:xfrm>
            <a:off x="6843713" y="3465513"/>
            <a:ext cx="95250" cy="90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294" name="Oval 6"/>
          <p:cNvSpPr>
            <a:spLocks noChangeArrowheads="1"/>
          </p:cNvSpPr>
          <p:nvPr/>
        </p:nvSpPr>
        <p:spPr bwMode="auto">
          <a:xfrm>
            <a:off x="6673850" y="3054350"/>
            <a:ext cx="95250" cy="92075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2" name="Oval 6"/>
          <p:cNvSpPr>
            <a:spLocks noChangeArrowheads="1"/>
          </p:cNvSpPr>
          <p:nvPr/>
        </p:nvSpPr>
        <p:spPr bwMode="auto">
          <a:xfrm>
            <a:off x="6500813" y="2625725"/>
            <a:ext cx="93662" cy="904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296" name="Oval 5"/>
          <p:cNvSpPr>
            <a:spLocks noChangeArrowheads="1"/>
          </p:cNvSpPr>
          <p:nvPr/>
        </p:nvSpPr>
        <p:spPr bwMode="auto">
          <a:xfrm>
            <a:off x="6308725" y="2192338"/>
            <a:ext cx="133350" cy="13017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48297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6403975" y="2322513"/>
            <a:ext cx="655638" cy="158591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298" name="Oval 6"/>
          <p:cNvSpPr>
            <a:spLocks noChangeArrowheads="1"/>
          </p:cNvSpPr>
          <p:nvPr/>
        </p:nvSpPr>
        <p:spPr bwMode="auto">
          <a:xfrm>
            <a:off x="7016750" y="3895725"/>
            <a:ext cx="95250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8306" name="Rectangle 32"/>
          <p:cNvSpPr>
            <a:spLocks noChangeArrowheads="1"/>
          </p:cNvSpPr>
          <p:nvPr/>
        </p:nvSpPr>
        <p:spPr bwMode="auto">
          <a:xfrm>
            <a:off x="7150100" y="3990975"/>
            <a:ext cx="69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84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3550013-A2A8-475D-B537-DF4159426EC7}" type="slidenum">
              <a:rPr lang="en-GB" sz="1400">
                <a:solidFill>
                  <a:schemeClr val="tx2"/>
                </a:solidFill>
              </a:rPr>
              <a:pPr eaLnBrk="1" hangingPunct="1"/>
              <a:t>2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7225" y="949325"/>
            <a:ext cx="75993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0">
                <a:solidFill>
                  <a:srgbClr val="000099"/>
                </a:solidFill>
              </a:rPr>
              <a:t> Miscibility gap boundaries determination</a:t>
            </a:r>
            <a:endParaRPr lang="en-GB" b="0">
              <a:solidFill>
                <a:srgbClr val="000099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68288" y="0"/>
            <a:ext cx="88757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Research objectives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8288" y="1879600"/>
            <a:ext cx="88757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Experimental technique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57225" y="2555875"/>
            <a:ext cx="82169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58775" lvl="1" indent="-180975"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0">
                <a:solidFill>
                  <a:srgbClr val="000099"/>
                </a:solidFill>
              </a:rPr>
              <a:t>  Galakhov microfurnace </a:t>
            </a:r>
            <a:br>
              <a:rPr lang="en-US" b="0">
                <a:solidFill>
                  <a:srgbClr val="000099"/>
                </a:solidFill>
              </a:rPr>
            </a:br>
            <a:r>
              <a:rPr lang="en-US" b="0">
                <a:solidFill>
                  <a:srgbClr val="000099"/>
                </a:solidFill>
              </a:rPr>
              <a:t>(melting, annealing, quenching) </a:t>
            </a:r>
            <a:endParaRPr lang="en-GB" b="0">
              <a:solidFill>
                <a:srgbClr val="000099"/>
              </a:solidFill>
            </a:endParaRPr>
          </a:p>
        </p:txBody>
      </p:sp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696913" y="4111625"/>
            <a:ext cx="75596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 UO</a:t>
            </a:r>
            <a:r>
              <a:rPr lang="en-GB" sz="1600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 of &gt;99.0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% purity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SiO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of 99.99% purity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FeO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&gt;99.0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% purity, </a:t>
            </a:r>
          </a:p>
          <a:p>
            <a:pPr defTabSz="7620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charge mass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–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150 mg</a:t>
            </a:r>
          </a:p>
          <a:p>
            <a:pPr defTabSz="7620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molybdenum crucibles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 6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mm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16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23C3D7D-301A-4E70-8B3C-716E4840A561}" type="slidenum">
              <a:rPr lang="en-GB" sz="1400">
                <a:solidFill>
                  <a:schemeClr val="tx2"/>
                </a:solidFill>
              </a:rPr>
              <a:pPr eaLnBrk="1" hangingPunct="1"/>
              <a:t>20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>
                <a:solidFill>
                  <a:srgbClr val="000099"/>
                </a:solidFill>
              </a:rPr>
              <a:t>Forth experimental series (GPRS 79-81, 84)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0180" name="Группа 65"/>
          <p:cNvGrpSpPr>
            <a:grpSpLocks/>
          </p:cNvGrpSpPr>
          <p:nvPr/>
        </p:nvGrpSpPr>
        <p:grpSpPr bwMode="auto">
          <a:xfrm>
            <a:off x="1781175" y="3257550"/>
            <a:ext cx="1036638" cy="401638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82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50183" name="Rectangle 15"/>
          <p:cNvSpPr>
            <a:spLocks noChangeArrowheads="1"/>
          </p:cNvSpPr>
          <p:nvPr/>
        </p:nvSpPr>
        <p:spPr bwMode="auto">
          <a:xfrm>
            <a:off x="1423988" y="315277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79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cxnSp>
        <p:nvCxnSpPr>
          <p:cNvPr id="79" name="Прямая соединительная линия 66"/>
          <p:cNvCxnSpPr/>
          <p:nvPr/>
        </p:nvCxnSpPr>
        <p:spPr bwMode="auto">
          <a:xfrm>
            <a:off x="2036763" y="3254375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577850" y="407988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overheating, slow cooling down, 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50186" name="Прямоугольник 1"/>
          <p:cNvSpPr>
            <a:spLocks noChangeArrowheads="1"/>
          </p:cNvSpPr>
          <p:nvPr/>
        </p:nvSpPr>
        <p:spPr bwMode="auto">
          <a:xfrm rot="-5400000">
            <a:off x="-360362" y="1849437"/>
            <a:ext cx="130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2000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50187" name="Прямоугольник 93"/>
          <p:cNvSpPr>
            <a:spLocks noChangeArrowheads="1"/>
          </p:cNvSpPr>
          <p:nvPr/>
        </p:nvSpPr>
        <p:spPr bwMode="auto">
          <a:xfrm rot="-5400000">
            <a:off x="2500313" y="4502150"/>
            <a:ext cx="130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2050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50188" name="Rectangle 15"/>
          <p:cNvSpPr>
            <a:spLocks noChangeArrowheads="1"/>
          </p:cNvSpPr>
          <p:nvPr/>
        </p:nvSpPr>
        <p:spPr bwMode="auto">
          <a:xfrm>
            <a:off x="3983038" y="582612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84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50189" name="Группа 65"/>
          <p:cNvGrpSpPr>
            <a:grpSpLocks/>
          </p:cNvGrpSpPr>
          <p:nvPr/>
        </p:nvGrpSpPr>
        <p:grpSpPr bwMode="auto">
          <a:xfrm>
            <a:off x="4527550" y="5808663"/>
            <a:ext cx="1036638" cy="401637"/>
            <a:chOff x="1612063" y="3562350"/>
            <a:chExt cx="1036594" cy="401448"/>
          </a:xfrm>
        </p:grpSpPr>
        <p:cxnSp>
          <p:nvCxnSpPr>
            <p:cNvPr id="98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9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50192" name="Rectangle 15"/>
          <p:cNvSpPr>
            <a:spLocks noChangeArrowheads="1"/>
          </p:cNvSpPr>
          <p:nvPr/>
        </p:nvSpPr>
        <p:spPr bwMode="auto">
          <a:xfrm>
            <a:off x="3984625" y="315277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80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50193" name="Группа 65"/>
          <p:cNvGrpSpPr>
            <a:grpSpLocks/>
          </p:cNvGrpSpPr>
          <p:nvPr/>
        </p:nvGrpSpPr>
        <p:grpSpPr bwMode="auto">
          <a:xfrm>
            <a:off x="4529138" y="3225800"/>
            <a:ext cx="1036637" cy="401638"/>
            <a:chOff x="1612063" y="3562350"/>
            <a:chExt cx="1036594" cy="401448"/>
          </a:xfrm>
        </p:grpSpPr>
        <p:cxnSp>
          <p:nvCxnSpPr>
            <p:cNvPr id="102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95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900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107" name="Прямая соединительная линия 66"/>
          <p:cNvCxnSpPr/>
          <p:nvPr/>
        </p:nvCxnSpPr>
        <p:spPr bwMode="auto">
          <a:xfrm>
            <a:off x="4784725" y="3222625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7" name="Rectangle 15"/>
          <p:cNvSpPr>
            <a:spLocks noChangeArrowheads="1"/>
          </p:cNvSpPr>
          <p:nvPr/>
        </p:nvSpPr>
        <p:spPr bwMode="auto">
          <a:xfrm>
            <a:off x="6689725" y="3308350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81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50198" name="Группа 65"/>
          <p:cNvGrpSpPr>
            <a:grpSpLocks/>
          </p:cNvGrpSpPr>
          <p:nvPr/>
        </p:nvGrpSpPr>
        <p:grpSpPr bwMode="auto">
          <a:xfrm>
            <a:off x="7234238" y="3354388"/>
            <a:ext cx="1036637" cy="401637"/>
            <a:chOff x="1612063" y="3562350"/>
            <a:chExt cx="1036594" cy="401448"/>
          </a:xfrm>
        </p:grpSpPr>
        <p:cxnSp>
          <p:nvCxnSpPr>
            <p:cNvPr id="127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00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300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50201" name="Прямоугольник 46"/>
          <p:cNvSpPr>
            <a:spLocks noChangeArrowheads="1"/>
          </p:cNvSpPr>
          <p:nvPr/>
        </p:nvSpPr>
        <p:spPr bwMode="auto">
          <a:xfrm rot="-5400000">
            <a:off x="2414588" y="1847850"/>
            <a:ext cx="130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1800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50202" name="Прямоугольник 53"/>
          <p:cNvSpPr>
            <a:spLocks noChangeArrowheads="1"/>
          </p:cNvSpPr>
          <p:nvPr/>
        </p:nvSpPr>
        <p:spPr bwMode="auto">
          <a:xfrm rot="-5400000">
            <a:off x="5160963" y="1982787"/>
            <a:ext cx="130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1725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50203" name="Рисунок 1"/>
          <p:cNvPicPr>
            <a:picLocks noChangeAspect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81075"/>
            <a:ext cx="2162175" cy="21621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4" name="Рисунок 2"/>
          <p:cNvPicPr>
            <a:picLocks noChangeAspect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860425"/>
            <a:ext cx="990600" cy="9906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5" name="Рисунок 3"/>
          <p:cNvPicPr>
            <a:picLocks noChangeAspect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184400"/>
            <a:ext cx="1106488" cy="1106488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6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981075"/>
            <a:ext cx="2162175" cy="21621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7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885825"/>
            <a:ext cx="1266825" cy="12668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8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076325"/>
            <a:ext cx="2182812" cy="21844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9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908050"/>
            <a:ext cx="1492250" cy="149225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10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611563"/>
            <a:ext cx="2130425" cy="21304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11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513138"/>
            <a:ext cx="1163638" cy="116363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"/>
          <p:cNvPicPr>
            <a:picLocks noChangeAspect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614363"/>
            <a:ext cx="2790825" cy="27908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95A7442-A61D-4137-8FA2-783E2691C574}" type="slidenum">
              <a:rPr lang="en-GB" sz="1400">
                <a:solidFill>
                  <a:schemeClr val="tx2"/>
                </a:solidFill>
              </a:rPr>
              <a:pPr eaLnBrk="1" hangingPunct="1"/>
              <a:t>21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>
                <a:solidFill>
                  <a:srgbClr val="000099"/>
                </a:solidFill>
              </a:rPr>
              <a:t>SEM/EDX for GPRS 79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9" name="Line 2"/>
          <p:cNvSpPr>
            <a:spLocks noChangeShapeType="1"/>
          </p:cNvSpPr>
          <p:nvPr/>
        </p:nvSpPr>
        <p:spPr bwMode="auto">
          <a:xfrm flipH="1">
            <a:off x="1463675" y="3451225"/>
            <a:ext cx="138113" cy="931863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968375" y="4449763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>
            <a:off x="968375" y="4449763"/>
            <a:ext cx="0" cy="407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2" name="Line 7"/>
          <p:cNvSpPr>
            <a:spLocks noChangeShapeType="1"/>
          </p:cNvSpPr>
          <p:nvPr/>
        </p:nvSpPr>
        <p:spPr bwMode="auto">
          <a:xfrm>
            <a:off x="3413125" y="4449763"/>
            <a:ext cx="0" cy="407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3" name="Line 8"/>
          <p:cNvSpPr>
            <a:spLocks noChangeShapeType="1"/>
          </p:cNvSpPr>
          <p:nvPr/>
        </p:nvSpPr>
        <p:spPr bwMode="auto">
          <a:xfrm>
            <a:off x="2192338" y="4449763"/>
            <a:ext cx="0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>
            <a:off x="4635500" y="4449763"/>
            <a:ext cx="0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3259138" y="487362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52236" name="Line 11"/>
          <p:cNvSpPr>
            <a:spLocks noChangeShapeType="1"/>
          </p:cNvSpPr>
          <p:nvPr/>
        </p:nvSpPr>
        <p:spPr bwMode="auto">
          <a:xfrm flipV="1">
            <a:off x="3413125" y="2006600"/>
            <a:ext cx="1412875" cy="244316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2192338" y="935038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4635500" y="2800350"/>
            <a:ext cx="954088" cy="164941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968750" y="4654550"/>
            <a:ext cx="14970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H="1">
            <a:off x="2192338" y="2333625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2803525" y="1273175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>
            <a:off x="1581150" y="3389313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968375" y="708025"/>
            <a:ext cx="2162175" cy="3741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 flipV="1">
            <a:off x="617538" y="4248150"/>
            <a:ext cx="350837" cy="201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 flipV="1">
            <a:off x="1839913" y="2128838"/>
            <a:ext cx="352425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 flipV="1">
            <a:off x="1406525" y="3290888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 flipV="1">
            <a:off x="2627313" y="1169988"/>
            <a:ext cx="176212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1512888" y="1854200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2192338" y="2333625"/>
            <a:ext cx="1220787" cy="211613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3632200" y="595313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1581150" y="3389313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2803525" y="1273175"/>
            <a:ext cx="1831975" cy="31765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 rot="-3600000">
            <a:off x="461169" y="3677444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52258" name="Oval 5"/>
          <p:cNvSpPr>
            <a:spLocks noChangeArrowheads="1"/>
          </p:cNvSpPr>
          <p:nvPr/>
        </p:nvSpPr>
        <p:spPr bwMode="auto">
          <a:xfrm>
            <a:off x="1514475" y="3252788"/>
            <a:ext cx="193675" cy="188912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52259" name="Oval 5"/>
          <p:cNvSpPr>
            <a:spLocks noChangeArrowheads="1"/>
          </p:cNvSpPr>
          <p:nvPr/>
        </p:nvSpPr>
        <p:spPr bwMode="auto">
          <a:xfrm>
            <a:off x="2668588" y="1243013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52260" name="Oval 457"/>
          <p:cNvSpPr>
            <a:spLocks noChangeAspect="1" noChangeArrowheads="1"/>
          </p:cNvSpPr>
          <p:nvPr/>
        </p:nvSpPr>
        <p:spPr bwMode="auto">
          <a:xfrm rot="-3600000">
            <a:off x="1253331" y="2088357"/>
            <a:ext cx="1573213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52261" name="Oval 457"/>
          <p:cNvSpPr>
            <a:spLocks noChangeAspect="1" noChangeArrowheads="1"/>
          </p:cNvSpPr>
          <p:nvPr/>
        </p:nvSpPr>
        <p:spPr bwMode="auto">
          <a:xfrm>
            <a:off x="1905000" y="4525963"/>
            <a:ext cx="1576388" cy="3794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52262" name="Freeform 41"/>
          <p:cNvSpPr>
            <a:spLocks/>
          </p:cNvSpPr>
          <p:nvPr/>
        </p:nvSpPr>
        <p:spPr bwMode="auto">
          <a:xfrm>
            <a:off x="2840038" y="1412875"/>
            <a:ext cx="2741612" cy="2986088"/>
          </a:xfrm>
          <a:custGeom>
            <a:avLst/>
            <a:gdLst>
              <a:gd name="T0" fmla="*/ 0 w 1624"/>
              <a:gd name="T1" fmla="*/ 0 h 1769"/>
              <a:gd name="T2" fmla="*/ 2147483647 w 1624"/>
              <a:gd name="T3" fmla="*/ 2147483647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66" name="Oval 6"/>
          <p:cNvSpPr>
            <a:spLocks noChangeArrowheads="1"/>
          </p:cNvSpPr>
          <p:nvPr/>
        </p:nvSpPr>
        <p:spPr bwMode="auto">
          <a:xfrm>
            <a:off x="5545138" y="4376738"/>
            <a:ext cx="141287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2269" name="Line 65"/>
          <p:cNvSpPr>
            <a:spLocks noChangeShapeType="1"/>
          </p:cNvSpPr>
          <p:nvPr/>
        </p:nvSpPr>
        <p:spPr bwMode="auto">
          <a:xfrm>
            <a:off x="1516063" y="4454525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70" name="Line 66"/>
          <p:cNvSpPr>
            <a:spLocks noChangeShapeType="1"/>
          </p:cNvSpPr>
          <p:nvPr/>
        </p:nvSpPr>
        <p:spPr bwMode="auto">
          <a:xfrm flipV="1">
            <a:off x="1652588" y="1416050"/>
            <a:ext cx="1065212" cy="185261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71" name="Oval 6"/>
          <p:cNvSpPr>
            <a:spLocks noChangeArrowheads="1"/>
          </p:cNvSpPr>
          <p:nvPr/>
        </p:nvSpPr>
        <p:spPr bwMode="auto">
          <a:xfrm>
            <a:off x="1392238" y="4387850"/>
            <a:ext cx="139700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2275" name="Rectangle 146"/>
          <p:cNvSpPr>
            <a:spLocks noChangeArrowheads="1"/>
          </p:cNvSpPr>
          <p:nvPr/>
        </p:nvSpPr>
        <p:spPr bwMode="auto">
          <a:xfrm rot="-2186411">
            <a:off x="2160588" y="3043238"/>
            <a:ext cx="10445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&lt; 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52282" name="Oval 5"/>
          <p:cNvSpPr>
            <a:spLocks noChangeArrowheads="1"/>
          </p:cNvSpPr>
          <p:nvPr/>
        </p:nvSpPr>
        <p:spPr bwMode="auto">
          <a:xfrm>
            <a:off x="2308225" y="1857375"/>
            <a:ext cx="196850" cy="1920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52283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049463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284" name="Oval 6"/>
          <p:cNvSpPr>
            <a:spLocks noChangeArrowheads="1"/>
          </p:cNvSpPr>
          <p:nvPr/>
        </p:nvSpPr>
        <p:spPr bwMode="auto">
          <a:xfrm>
            <a:off x="3355975" y="4376738"/>
            <a:ext cx="141288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2285" name="Rectangle 44"/>
          <p:cNvSpPr>
            <a:spLocks noChangeArrowheads="1"/>
          </p:cNvSpPr>
          <p:nvPr/>
        </p:nvSpPr>
        <p:spPr bwMode="auto">
          <a:xfrm rot="-2952850">
            <a:off x="1825626" y="2962275"/>
            <a:ext cx="882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2000</a:t>
            </a:r>
            <a:endParaRPr lang="en-US" sz="1400"/>
          </a:p>
        </p:txBody>
      </p:sp>
      <p:grpSp>
        <p:nvGrpSpPr>
          <p:cNvPr id="52287" name="Группа 65"/>
          <p:cNvGrpSpPr>
            <a:grpSpLocks/>
          </p:cNvGrpSpPr>
          <p:nvPr/>
        </p:nvGrpSpPr>
        <p:grpSpPr bwMode="auto">
          <a:xfrm>
            <a:off x="7847013" y="3575050"/>
            <a:ext cx="1036637" cy="401638"/>
            <a:chOff x="1612063" y="3562350"/>
            <a:chExt cx="1036594" cy="401448"/>
          </a:xfrm>
        </p:grpSpPr>
        <p:cxnSp>
          <p:nvCxnSpPr>
            <p:cNvPr id="74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8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200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52296" name="Oval 197"/>
          <p:cNvSpPr>
            <a:spLocks noChangeArrowheads="1"/>
          </p:cNvSpPr>
          <p:nvPr/>
        </p:nvSpPr>
        <p:spPr bwMode="auto">
          <a:xfrm>
            <a:off x="6953250" y="2344738"/>
            <a:ext cx="973138" cy="973137"/>
          </a:xfrm>
          <a:prstGeom prst="diamond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97" name="Oval 200"/>
          <p:cNvSpPr>
            <a:spLocks noChangeArrowheads="1"/>
          </p:cNvSpPr>
          <p:nvPr/>
        </p:nvSpPr>
        <p:spPr bwMode="auto">
          <a:xfrm>
            <a:off x="6808788" y="1301750"/>
            <a:ext cx="908050" cy="908050"/>
          </a:xfrm>
          <a:prstGeom prst="pentagon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2334" name="Group 110"/>
          <p:cNvGraphicFramePr>
            <a:graphicFrameLocks noGrp="1"/>
          </p:cNvGraphicFramePr>
          <p:nvPr/>
        </p:nvGraphicFramePr>
        <p:xfrm>
          <a:off x="1814513" y="5130800"/>
          <a:ext cx="4432300" cy="658813"/>
        </p:xfrm>
        <a:graphic>
          <a:graphicData uri="http://schemas.openxmlformats.org/drawingml/2006/table">
            <a:tbl>
              <a:tblPr/>
              <a:tblGrid>
                <a:gridCol w="549275"/>
                <a:gridCol w="1387475"/>
                <a:gridCol w="831850"/>
                <a:gridCol w="831850"/>
                <a:gridCol w="83185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2000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9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Recrystallization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9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14.7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1.3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79.8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1.9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6.6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0.7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2.4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91.1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1.0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26" name="Line 198"/>
          <p:cNvSpPr>
            <a:spLocks noChangeShapeType="1"/>
          </p:cNvSpPr>
          <p:nvPr/>
        </p:nvSpPr>
        <p:spPr bwMode="auto">
          <a:xfrm flipH="1" flipV="1">
            <a:off x="2609850" y="2909888"/>
            <a:ext cx="4321175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27" name="Line 199"/>
          <p:cNvSpPr>
            <a:spLocks noChangeShapeType="1"/>
          </p:cNvSpPr>
          <p:nvPr/>
        </p:nvSpPr>
        <p:spPr bwMode="auto">
          <a:xfrm flipH="1" flipV="1">
            <a:off x="5870575" y="2916238"/>
            <a:ext cx="1077913" cy="79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28" name="Line 198"/>
          <p:cNvSpPr>
            <a:spLocks noChangeShapeType="1"/>
          </p:cNvSpPr>
          <p:nvPr/>
        </p:nvSpPr>
        <p:spPr bwMode="auto">
          <a:xfrm flipH="1">
            <a:off x="1816100" y="1711325"/>
            <a:ext cx="5010150" cy="2095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29" name="Line 199"/>
          <p:cNvSpPr>
            <a:spLocks noChangeShapeType="1"/>
          </p:cNvSpPr>
          <p:nvPr/>
        </p:nvSpPr>
        <p:spPr bwMode="auto">
          <a:xfrm flipH="1">
            <a:off x="5884863" y="1719263"/>
            <a:ext cx="931862" cy="3921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30" name="Rectangle 142"/>
          <p:cNvSpPr>
            <a:spLocks noChangeArrowheads="1"/>
          </p:cNvSpPr>
          <p:nvPr/>
        </p:nvSpPr>
        <p:spPr bwMode="auto">
          <a:xfrm>
            <a:off x="6486525" y="4348163"/>
            <a:ext cx="258603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</a:t>
            </a:r>
          </a:p>
          <a:p>
            <a:pPr algn="ctr"/>
            <a:r>
              <a:rPr lang="en-US">
                <a:solidFill>
                  <a:srgbClr val="0000CC"/>
                </a:solidFill>
              </a:rPr>
              <a:t>for GPRS 79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(nonequilibrium)</a:t>
            </a:r>
          </a:p>
        </p:txBody>
      </p:sp>
      <p:sp>
        <p:nvSpPr>
          <p:cNvPr id="52324" name="Oval 6"/>
          <p:cNvSpPr>
            <a:spLocks noChangeArrowheads="1"/>
          </p:cNvSpPr>
          <p:nvPr/>
        </p:nvSpPr>
        <p:spPr bwMode="auto">
          <a:xfrm>
            <a:off x="1700213" y="3736975"/>
            <a:ext cx="131762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2335" name="Line 150"/>
          <p:cNvSpPr>
            <a:spLocks noChangeShapeType="1"/>
          </p:cNvSpPr>
          <p:nvPr/>
        </p:nvSpPr>
        <p:spPr bwMode="auto">
          <a:xfrm flipH="1">
            <a:off x="2546350" y="2549525"/>
            <a:ext cx="130175" cy="3159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36" name="Line 112"/>
          <p:cNvSpPr>
            <a:spLocks noChangeShapeType="1"/>
          </p:cNvSpPr>
          <p:nvPr/>
        </p:nvSpPr>
        <p:spPr bwMode="auto">
          <a:xfrm flipV="1">
            <a:off x="1803400" y="2349500"/>
            <a:ext cx="1263650" cy="1398588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23" name="Oval 6"/>
          <p:cNvSpPr>
            <a:spLocks noChangeArrowheads="1"/>
          </p:cNvSpPr>
          <p:nvPr/>
        </p:nvSpPr>
        <p:spPr bwMode="auto">
          <a:xfrm>
            <a:off x="2479675" y="2846388"/>
            <a:ext cx="131763" cy="127000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7" name="Oval 6"/>
          <p:cNvSpPr>
            <a:spLocks noChangeArrowheads="1"/>
          </p:cNvSpPr>
          <p:nvPr/>
        </p:nvSpPr>
        <p:spPr bwMode="auto">
          <a:xfrm>
            <a:off x="2592388" y="2497138"/>
            <a:ext cx="139700" cy="1349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17"/>
          <p:cNvSpPr>
            <a:spLocks noChangeShapeType="1"/>
          </p:cNvSpPr>
          <p:nvPr/>
        </p:nvSpPr>
        <p:spPr bwMode="auto">
          <a:xfrm flipH="1">
            <a:off x="2432050" y="520700"/>
            <a:ext cx="257333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5" name="Line 18"/>
          <p:cNvSpPr>
            <a:spLocks noChangeShapeType="1"/>
          </p:cNvSpPr>
          <p:nvPr/>
        </p:nvSpPr>
        <p:spPr bwMode="auto">
          <a:xfrm flipH="1">
            <a:off x="1209675" y="3703638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6" name="Line 28"/>
          <p:cNvSpPr>
            <a:spLocks noChangeShapeType="1"/>
          </p:cNvSpPr>
          <p:nvPr/>
        </p:nvSpPr>
        <p:spPr bwMode="auto">
          <a:xfrm>
            <a:off x="4572000" y="106363"/>
            <a:ext cx="2505075" cy="434340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427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08013"/>
            <a:ext cx="2816225" cy="28162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FF00ADD-8258-439E-86D2-FA99E6175196}" type="slidenum">
              <a:rPr lang="en-GB" sz="1400">
                <a:solidFill>
                  <a:schemeClr val="tx2"/>
                </a:solidFill>
              </a:rPr>
              <a:pPr eaLnBrk="1" hangingPunct="1"/>
              <a:t>22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SEM/EDX for GPRS 80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80" name="Line 2"/>
          <p:cNvSpPr>
            <a:spLocks noChangeShapeType="1"/>
          </p:cNvSpPr>
          <p:nvPr/>
        </p:nvSpPr>
        <p:spPr bwMode="auto">
          <a:xfrm flipH="1">
            <a:off x="1092200" y="3765550"/>
            <a:ext cx="138113" cy="931863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1" name="Line 5"/>
          <p:cNvSpPr>
            <a:spLocks noChangeShapeType="1"/>
          </p:cNvSpPr>
          <p:nvPr/>
        </p:nvSpPr>
        <p:spPr bwMode="auto">
          <a:xfrm>
            <a:off x="596900" y="4764088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2" name="Line 6"/>
          <p:cNvSpPr>
            <a:spLocks noChangeShapeType="1"/>
          </p:cNvSpPr>
          <p:nvPr/>
        </p:nvSpPr>
        <p:spPr bwMode="auto">
          <a:xfrm>
            <a:off x="596900" y="4764088"/>
            <a:ext cx="0" cy="407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3" name="Line 7"/>
          <p:cNvSpPr>
            <a:spLocks noChangeShapeType="1"/>
          </p:cNvSpPr>
          <p:nvPr/>
        </p:nvSpPr>
        <p:spPr bwMode="auto">
          <a:xfrm>
            <a:off x="3041650" y="4764088"/>
            <a:ext cx="0" cy="407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4" name="Line 8"/>
          <p:cNvSpPr>
            <a:spLocks noChangeShapeType="1"/>
          </p:cNvSpPr>
          <p:nvPr/>
        </p:nvSpPr>
        <p:spPr bwMode="auto">
          <a:xfrm>
            <a:off x="1820863" y="4764088"/>
            <a:ext cx="0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5" name="Line 9"/>
          <p:cNvSpPr>
            <a:spLocks noChangeShapeType="1"/>
          </p:cNvSpPr>
          <p:nvPr/>
        </p:nvSpPr>
        <p:spPr bwMode="auto">
          <a:xfrm>
            <a:off x="4264025" y="4764088"/>
            <a:ext cx="0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6" name="Rectangle 10"/>
          <p:cNvSpPr>
            <a:spLocks noChangeArrowheads="1"/>
          </p:cNvSpPr>
          <p:nvPr/>
        </p:nvSpPr>
        <p:spPr bwMode="auto">
          <a:xfrm>
            <a:off x="2887663" y="5187950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54287" name="Line 11"/>
          <p:cNvSpPr>
            <a:spLocks noChangeShapeType="1"/>
          </p:cNvSpPr>
          <p:nvPr/>
        </p:nvSpPr>
        <p:spPr bwMode="auto">
          <a:xfrm flipV="1">
            <a:off x="3041650" y="909638"/>
            <a:ext cx="2228850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1820863" y="419100"/>
            <a:ext cx="2508250" cy="43449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9" name="Line 14"/>
          <p:cNvSpPr>
            <a:spLocks noChangeShapeType="1"/>
          </p:cNvSpPr>
          <p:nvPr/>
        </p:nvSpPr>
        <p:spPr bwMode="auto">
          <a:xfrm flipV="1">
            <a:off x="4264025" y="3114675"/>
            <a:ext cx="954088" cy="164941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0" name="Rectangle 15"/>
          <p:cNvSpPr>
            <a:spLocks noChangeArrowheads="1"/>
          </p:cNvSpPr>
          <p:nvPr/>
        </p:nvSpPr>
        <p:spPr bwMode="auto">
          <a:xfrm>
            <a:off x="3597275" y="4968875"/>
            <a:ext cx="14970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54291" name="Line 16"/>
          <p:cNvSpPr>
            <a:spLocks noChangeShapeType="1"/>
          </p:cNvSpPr>
          <p:nvPr/>
        </p:nvSpPr>
        <p:spPr bwMode="auto">
          <a:xfrm flipH="1">
            <a:off x="1820863" y="2647950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2" name="Line 17"/>
          <p:cNvSpPr>
            <a:spLocks noChangeShapeType="1"/>
          </p:cNvSpPr>
          <p:nvPr/>
        </p:nvSpPr>
        <p:spPr bwMode="auto">
          <a:xfrm flipH="1">
            <a:off x="2432050" y="1587500"/>
            <a:ext cx="257333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3" name="Line 19"/>
          <p:cNvSpPr>
            <a:spLocks noChangeShapeType="1"/>
          </p:cNvSpPr>
          <p:nvPr/>
        </p:nvSpPr>
        <p:spPr bwMode="auto">
          <a:xfrm flipV="1">
            <a:off x="596900" y="1022350"/>
            <a:ext cx="2162175" cy="3741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4" name="Line 20"/>
          <p:cNvSpPr>
            <a:spLocks noChangeShapeType="1"/>
          </p:cNvSpPr>
          <p:nvPr/>
        </p:nvSpPr>
        <p:spPr bwMode="auto">
          <a:xfrm flipH="1" flipV="1">
            <a:off x="246063" y="4562475"/>
            <a:ext cx="350837" cy="201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5" name="Line 21"/>
          <p:cNvSpPr>
            <a:spLocks noChangeShapeType="1"/>
          </p:cNvSpPr>
          <p:nvPr/>
        </p:nvSpPr>
        <p:spPr bwMode="auto">
          <a:xfrm flipH="1" flipV="1">
            <a:off x="1468438" y="2443163"/>
            <a:ext cx="352425" cy="20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6" name="Line 22"/>
          <p:cNvSpPr>
            <a:spLocks noChangeShapeType="1"/>
          </p:cNvSpPr>
          <p:nvPr/>
        </p:nvSpPr>
        <p:spPr bwMode="auto">
          <a:xfrm flipH="1" flipV="1">
            <a:off x="1035050" y="3605213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7" name="Line 23"/>
          <p:cNvSpPr>
            <a:spLocks noChangeShapeType="1"/>
          </p:cNvSpPr>
          <p:nvPr/>
        </p:nvSpPr>
        <p:spPr bwMode="auto">
          <a:xfrm flipH="1" flipV="1">
            <a:off x="2255838" y="1484313"/>
            <a:ext cx="176212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8" name="Rectangle 24"/>
          <p:cNvSpPr>
            <a:spLocks noChangeArrowheads="1"/>
          </p:cNvSpPr>
          <p:nvPr/>
        </p:nvSpPr>
        <p:spPr bwMode="auto">
          <a:xfrm>
            <a:off x="1141413" y="2168525"/>
            <a:ext cx="320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54299" name="Line 25"/>
          <p:cNvSpPr>
            <a:spLocks noChangeShapeType="1"/>
          </p:cNvSpPr>
          <p:nvPr/>
        </p:nvSpPr>
        <p:spPr bwMode="auto">
          <a:xfrm>
            <a:off x="1820863" y="2647950"/>
            <a:ext cx="1220787" cy="211613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0" name="Line 26"/>
          <p:cNvSpPr>
            <a:spLocks noChangeShapeType="1"/>
          </p:cNvSpPr>
          <p:nvPr/>
        </p:nvSpPr>
        <p:spPr bwMode="auto">
          <a:xfrm>
            <a:off x="3260725" y="909638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1" name="Line 27"/>
          <p:cNvSpPr>
            <a:spLocks noChangeShapeType="1"/>
          </p:cNvSpPr>
          <p:nvPr/>
        </p:nvSpPr>
        <p:spPr bwMode="auto">
          <a:xfrm>
            <a:off x="1209675" y="3703638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2" name="Line 28"/>
          <p:cNvSpPr>
            <a:spLocks noChangeShapeType="1"/>
          </p:cNvSpPr>
          <p:nvPr/>
        </p:nvSpPr>
        <p:spPr bwMode="auto">
          <a:xfrm>
            <a:off x="2432050" y="1587500"/>
            <a:ext cx="1831975" cy="31765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3" name="Rectangle 29"/>
          <p:cNvSpPr>
            <a:spLocks noChangeArrowheads="1"/>
          </p:cNvSpPr>
          <p:nvPr/>
        </p:nvSpPr>
        <p:spPr bwMode="auto">
          <a:xfrm rot="-3600000">
            <a:off x="89694" y="3991769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54308" name="Oval 5"/>
          <p:cNvSpPr>
            <a:spLocks noChangeArrowheads="1"/>
          </p:cNvSpPr>
          <p:nvPr/>
        </p:nvSpPr>
        <p:spPr bwMode="auto">
          <a:xfrm>
            <a:off x="1143000" y="3567113"/>
            <a:ext cx="193675" cy="188912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54309" name="Oval 5"/>
          <p:cNvSpPr>
            <a:spLocks noChangeArrowheads="1"/>
          </p:cNvSpPr>
          <p:nvPr/>
        </p:nvSpPr>
        <p:spPr bwMode="auto">
          <a:xfrm>
            <a:off x="2297113" y="1557338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54310" name="Oval 457"/>
          <p:cNvSpPr>
            <a:spLocks noChangeAspect="1" noChangeArrowheads="1"/>
          </p:cNvSpPr>
          <p:nvPr/>
        </p:nvSpPr>
        <p:spPr bwMode="auto">
          <a:xfrm rot="-3600000">
            <a:off x="881856" y="2402682"/>
            <a:ext cx="1573213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54311" name="Oval 457"/>
          <p:cNvSpPr>
            <a:spLocks noChangeAspect="1" noChangeArrowheads="1"/>
          </p:cNvSpPr>
          <p:nvPr/>
        </p:nvSpPr>
        <p:spPr bwMode="auto">
          <a:xfrm>
            <a:off x="1533525" y="4840288"/>
            <a:ext cx="1576388" cy="3794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54312" name="Freeform 41"/>
          <p:cNvSpPr>
            <a:spLocks/>
          </p:cNvSpPr>
          <p:nvPr/>
        </p:nvSpPr>
        <p:spPr bwMode="auto">
          <a:xfrm>
            <a:off x="2468563" y="1727200"/>
            <a:ext cx="2741612" cy="2986088"/>
          </a:xfrm>
          <a:custGeom>
            <a:avLst/>
            <a:gdLst>
              <a:gd name="T0" fmla="*/ 0 w 1624"/>
              <a:gd name="T1" fmla="*/ 0 h 1769"/>
              <a:gd name="T2" fmla="*/ 2147483647 w 1624"/>
              <a:gd name="T3" fmla="*/ 2147483647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16" name="Oval 6"/>
          <p:cNvSpPr>
            <a:spLocks noChangeArrowheads="1"/>
          </p:cNvSpPr>
          <p:nvPr/>
        </p:nvSpPr>
        <p:spPr bwMode="auto">
          <a:xfrm>
            <a:off x="5173663" y="4691063"/>
            <a:ext cx="141287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4319" name="Line 65"/>
          <p:cNvSpPr>
            <a:spLocks noChangeShapeType="1"/>
          </p:cNvSpPr>
          <p:nvPr/>
        </p:nvSpPr>
        <p:spPr bwMode="auto">
          <a:xfrm>
            <a:off x="1144588" y="4768850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20" name="Line 66"/>
          <p:cNvSpPr>
            <a:spLocks noChangeShapeType="1"/>
          </p:cNvSpPr>
          <p:nvPr/>
        </p:nvSpPr>
        <p:spPr bwMode="auto">
          <a:xfrm flipV="1">
            <a:off x="1281113" y="1730375"/>
            <a:ext cx="1065212" cy="185261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21" name="Oval 6"/>
          <p:cNvSpPr>
            <a:spLocks noChangeArrowheads="1"/>
          </p:cNvSpPr>
          <p:nvPr/>
        </p:nvSpPr>
        <p:spPr bwMode="auto">
          <a:xfrm>
            <a:off x="1020763" y="4702175"/>
            <a:ext cx="139700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4323" name="Freeform 144"/>
          <p:cNvSpPr>
            <a:spLocks/>
          </p:cNvSpPr>
          <p:nvPr/>
        </p:nvSpPr>
        <p:spPr bwMode="auto">
          <a:xfrm>
            <a:off x="1155700" y="4243388"/>
            <a:ext cx="204788" cy="174625"/>
          </a:xfrm>
          <a:custGeom>
            <a:avLst/>
            <a:gdLst>
              <a:gd name="T0" fmla="*/ 0 w 163"/>
              <a:gd name="T1" fmla="*/ 2147483647 h 139"/>
              <a:gd name="T2" fmla="*/ 2147483647 w 163"/>
              <a:gd name="T3" fmla="*/ 0 h 139"/>
              <a:gd name="T4" fmla="*/ 2147483647 w 163"/>
              <a:gd name="T5" fmla="*/ 2147483647 h 139"/>
              <a:gd name="T6" fmla="*/ 0 w 163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25" name="Rectangle 146"/>
          <p:cNvSpPr>
            <a:spLocks noChangeArrowheads="1"/>
          </p:cNvSpPr>
          <p:nvPr/>
        </p:nvSpPr>
        <p:spPr bwMode="auto">
          <a:xfrm rot="-2186411">
            <a:off x="2252663" y="2914650"/>
            <a:ext cx="1044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&lt; 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54329" name="Oval 6"/>
          <p:cNvSpPr>
            <a:spLocks noChangeArrowheads="1"/>
          </p:cNvSpPr>
          <p:nvPr/>
        </p:nvSpPr>
        <p:spPr bwMode="auto">
          <a:xfrm>
            <a:off x="2476500" y="3446463"/>
            <a:ext cx="141288" cy="134937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4332" name="Oval 5"/>
          <p:cNvSpPr>
            <a:spLocks noChangeArrowheads="1"/>
          </p:cNvSpPr>
          <p:nvPr/>
        </p:nvSpPr>
        <p:spPr bwMode="auto">
          <a:xfrm>
            <a:off x="1936750" y="2171700"/>
            <a:ext cx="196850" cy="1920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54333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078038" y="2363788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4334" name="Oval 6"/>
          <p:cNvSpPr>
            <a:spLocks noChangeArrowheads="1"/>
          </p:cNvSpPr>
          <p:nvPr/>
        </p:nvSpPr>
        <p:spPr bwMode="auto">
          <a:xfrm>
            <a:off x="2984500" y="4691063"/>
            <a:ext cx="141288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grpSp>
        <p:nvGrpSpPr>
          <p:cNvPr id="54337" name="Группа 65"/>
          <p:cNvGrpSpPr>
            <a:grpSpLocks/>
          </p:cNvGrpSpPr>
          <p:nvPr/>
        </p:nvGrpSpPr>
        <p:grpSpPr bwMode="auto">
          <a:xfrm>
            <a:off x="7847013" y="3575050"/>
            <a:ext cx="1036637" cy="401638"/>
            <a:chOff x="1612063" y="3562350"/>
            <a:chExt cx="1036594" cy="401448"/>
          </a:xfrm>
        </p:grpSpPr>
        <p:cxnSp>
          <p:nvCxnSpPr>
            <p:cNvPr id="74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3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600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54346" name="Oval 197"/>
          <p:cNvSpPr>
            <a:spLocks noChangeArrowheads="1"/>
          </p:cNvSpPr>
          <p:nvPr/>
        </p:nvSpPr>
        <p:spPr bwMode="auto">
          <a:xfrm>
            <a:off x="7262813" y="2036763"/>
            <a:ext cx="973137" cy="971550"/>
          </a:xfrm>
          <a:prstGeom prst="ellipse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353" name="Line 198"/>
          <p:cNvSpPr>
            <a:spLocks noChangeShapeType="1"/>
          </p:cNvSpPr>
          <p:nvPr/>
        </p:nvSpPr>
        <p:spPr bwMode="auto">
          <a:xfrm flipH="1">
            <a:off x="1644650" y="2665413"/>
            <a:ext cx="5618163" cy="13430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54" name="Line 199"/>
          <p:cNvSpPr>
            <a:spLocks noChangeShapeType="1"/>
          </p:cNvSpPr>
          <p:nvPr/>
        </p:nvSpPr>
        <p:spPr bwMode="auto">
          <a:xfrm flipH="1">
            <a:off x="5854700" y="2665413"/>
            <a:ext cx="1408113" cy="342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435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61975"/>
            <a:ext cx="1651000" cy="16510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56" name="Oval 200"/>
          <p:cNvSpPr>
            <a:spLocks noChangeArrowheads="1"/>
          </p:cNvSpPr>
          <p:nvPr/>
        </p:nvSpPr>
        <p:spPr bwMode="auto">
          <a:xfrm>
            <a:off x="5788025" y="909638"/>
            <a:ext cx="908050" cy="908050"/>
          </a:xfrm>
          <a:prstGeom prst="ellipse">
            <a:avLst/>
          </a:prstGeom>
          <a:solidFill>
            <a:srgbClr val="FFFF99">
              <a:alpha val="30196"/>
            </a:srgbClr>
          </a:solidFill>
          <a:ln w="31750" algn="ctr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51325" y="5105400"/>
          <a:ext cx="4821238" cy="1012825"/>
        </p:xfrm>
        <a:graphic>
          <a:graphicData uri="http://schemas.openxmlformats.org/drawingml/2006/table">
            <a:tbl>
              <a:tblPr/>
              <a:tblGrid>
                <a:gridCol w="687387"/>
                <a:gridCol w="1438275"/>
                <a:gridCol w="898525"/>
                <a:gridCol w="898525"/>
                <a:gridCol w="898525"/>
              </a:tblGrid>
              <a:tr h="322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9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6"/>
                          </a:solidFill>
                          <a:effectLst/>
                          <a:latin typeface="Calibri" pitchFamily="34" charset="0"/>
                        </a:rPr>
                        <a:t>1800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39.3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1.9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17.4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2.5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43.2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3.5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3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3.9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0.4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3.1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0.7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93.0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0.7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9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6.2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6.0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87.8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1.2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4384" name="Line 198"/>
          <p:cNvSpPr>
            <a:spLocks noChangeShapeType="1"/>
          </p:cNvSpPr>
          <p:nvPr/>
        </p:nvSpPr>
        <p:spPr bwMode="auto">
          <a:xfrm flipH="1" flipV="1">
            <a:off x="5173663" y="720725"/>
            <a:ext cx="650875" cy="4254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85" name="Rectangle 142"/>
          <p:cNvSpPr>
            <a:spLocks noChangeArrowheads="1"/>
          </p:cNvSpPr>
          <p:nvPr/>
        </p:nvSpPr>
        <p:spPr bwMode="auto">
          <a:xfrm>
            <a:off x="5946775" y="3798888"/>
            <a:ext cx="31257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</a:t>
            </a:r>
          </a:p>
          <a:p>
            <a:pPr algn="ctr"/>
            <a:r>
              <a:rPr lang="en-US">
                <a:solidFill>
                  <a:srgbClr val="0000CC"/>
                </a:solidFill>
              </a:rPr>
              <a:t>for GPRS 80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 only)</a:t>
            </a:r>
          </a:p>
        </p:txBody>
      </p:sp>
      <p:sp>
        <p:nvSpPr>
          <p:cNvPr id="54386" name="Line 145"/>
          <p:cNvSpPr>
            <a:spLocks noChangeShapeType="1"/>
          </p:cNvSpPr>
          <p:nvPr/>
        </p:nvSpPr>
        <p:spPr bwMode="auto">
          <a:xfrm flipV="1">
            <a:off x="1320800" y="692150"/>
            <a:ext cx="3768725" cy="3563938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87" name="Freeform 143"/>
          <p:cNvSpPr>
            <a:spLocks/>
          </p:cNvSpPr>
          <p:nvPr/>
        </p:nvSpPr>
        <p:spPr bwMode="auto">
          <a:xfrm>
            <a:off x="5041900" y="546100"/>
            <a:ext cx="204788" cy="174625"/>
          </a:xfrm>
          <a:custGeom>
            <a:avLst/>
            <a:gdLst>
              <a:gd name="T0" fmla="*/ 0 w 163"/>
              <a:gd name="T1" fmla="*/ 2147483647 h 139"/>
              <a:gd name="T2" fmla="*/ 2147483647 w 163"/>
              <a:gd name="T3" fmla="*/ 0 h 139"/>
              <a:gd name="T4" fmla="*/ 2147483647 w 163"/>
              <a:gd name="T5" fmla="*/ 2147483647 h 139"/>
              <a:gd name="T6" fmla="*/ 0 w 163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90" name="Oval 6"/>
          <p:cNvSpPr>
            <a:spLocks noChangeArrowheads="1"/>
          </p:cNvSpPr>
          <p:nvPr/>
        </p:nvSpPr>
        <p:spPr bwMode="auto">
          <a:xfrm>
            <a:off x="1509713" y="3941763"/>
            <a:ext cx="141287" cy="134937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4391" name="Line 199"/>
          <p:cNvSpPr>
            <a:spLocks noChangeShapeType="1"/>
          </p:cNvSpPr>
          <p:nvPr/>
        </p:nvSpPr>
        <p:spPr bwMode="auto">
          <a:xfrm flipH="1" flipV="1">
            <a:off x="5446713" y="901700"/>
            <a:ext cx="369887" cy="254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олилиния 2"/>
          <p:cNvSpPr>
            <a:spLocks/>
          </p:cNvSpPr>
          <p:nvPr/>
        </p:nvSpPr>
        <p:spPr bwMode="auto">
          <a:xfrm>
            <a:off x="2265363" y="1716088"/>
            <a:ext cx="4152900" cy="3086100"/>
          </a:xfrm>
          <a:custGeom>
            <a:avLst/>
            <a:gdLst>
              <a:gd name="T0" fmla="*/ 0 w 2616"/>
              <a:gd name="T1" fmla="*/ 3086100 h 1944"/>
              <a:gd name="T2" fmla="*/ 152400 w 2616"/>
              <a:gd name="T3" fmla="*/ 2000250 h 1944"/>
              <a:gd name="T4" fmla="*/ 1295400 w 2616"/>
              <a:gd name="T5" fmla="*/ 0 h 1944"/>
              <a:gd name="T6" fmla="*/ 4152900 w 2616"/>
              <a:gd name="T7" fmla="*/ 3086100 h 1944"/>
              <a:gd name="T8" fmla="*/ 0 w 2616"/>
              <a:gd name="T9" fmla="*/ 3086100 h 1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16" h="1944">
                <a:moveTo>
                  <a:pt x="0" y="1944"/>
                </a:moveTo>
                <a:cubicBezTo>
                  <a:pt x="217" y="1755"/>
                  <a:pt x="165" y="1491"/>
                  <a:pt x="96" y="1260"/>
                </a:cubicBezTo>
                <a:cubicBezTo>
                  <a:pt x="456" y="630"/>
                  <a:pt x="816" y="0"/>
                  <a:pt x="816" y="0"/>
                </a:cubicBezTo>
                <a:cubicBezTo>
                  <a:pt x="1838" y="365"/>
                  <a:pt x="2572" y="1188"/>
                  <a:pt x="2616" y="1944"/>
                </a:cubicBezTo>
                <a:cubicBezTo>
                  <a:pt x="2616" y="1944"/>
                  <a:pt x="0" y="1944"/>
                  <a:pt x="0" y="1944"/>
                </a:cubicBezTo>
                <a:close/>
              </a:path>
            </a:pathLst>
          </a:custGeom>
          <a:solidFill>
            <a:schemeClr val="accent1">
              <a:alpha val="32156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6803" name="Line 18"/>
          <p:cNvSpPr>
            <a:spLocks noChangeShapeType="1"/>
          </p:cNvSpPr>
          <p:nvPr/>
        </p:nvSpPr>
        <p:spPr bwMode="auto">
          <a:xfrm flipH="1">
            <a:off x="2379663" y="374332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4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C631C4F-F715-4835-AFEC-42150E4CD8C8}" type="slidenum">
              <a:rPr lang="en-GB" sz="1400">
                <a:solidFill>
                  <a:schemeClr val="tx2"/>
                </a:solidFill>
              </a:rPr>
              <a:pPr eaLnBrk="1" hangingPunct="1"/>
              <a:t>23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MG in the UO</a:t>
            </a:r>
            <a:r>
              <a:rPr lang="en-US" sz="3200" baseline="-25000" dirty="0">
                <a:solidFill>
                  <a:srgbClr val="000099"/>
                </a:solidFill>
              </a:rPr>
              <a:t>2</a:t>
            </a:r>
            <a:r>
              <a:rPr lang="en-US" sz="3200" dirty="0">
                <a:solidFill>
                  <a:srgbClr val="000099"/>
                </a:solidFill>
              </a:rPr>
              <a:t>-SiO</a:t>
            </a:r>
            <a:r>
              <a:rPr lang="en-US" sz="3200" baseline="-25000" dirty="0">
                <a:solidFill>
                  <a:srgbClr val="000099"/>
                </a:solidFill>
              </a:rPr>
              <a:t>2</a:t>
            </a:r>
            <a:r>
              <a:rPr lang="en-US" sz="3200" dirty="0">
                <a:solidFill>
                  <a:srgbClr val="000099"/>
                </a:solidFill>
              </a:rPr>
              <a:t>-FeO System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6" name="Line 2"/>
          <p:cNvSpPr>
            <a:spLocks noChangeShapeType="1"/>
          </p:cNvSpPr>
          <p:nvPr/>
        </p:nvSpPr>
        <p:spPr bwMode="auto">
          <a:xfrm>
            <a:off x="2284413" y="3700463"/>
            <a:ext cx="309562" cy="1103312"/>
          </a:xfrm>
          <a:custGeom>
            <a:avLst/>
            <a:gdLst>
              <a:gd name="T0" fmla="*/ 27255 w 195"/>
              <a:gd name="T1" fmla="*/ 0 h 695"/>
              <a:gd name="T2" fmla="*/ 165368 w 195"/>
              <a:gd name="T3" fmla="*/ 1103313 h 6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5" h="695">
                <a:moveTo>
                  <a:pt x="87" y="0"/>
                </a:moveTo>
                <a:cubicBezTo>
                  <a:pt x="195" y="327"/>
                  <a:pt x="131" y="533"/>
                  <a:pt x="0" y="695"/>
                </a:cubicBezTo>
              </a:path>
            </a:pathLst>
          </a:cu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7" name="Line 5"/>
          <p:cNvSpPr>
            <a:spLocks noChangeShapeType="1"/>
          </p:cNvSpPr>
          <p:nvPr/>
        </p:nvSpPr>
        <p:spPr bwMode="auto">
          <a:xfrm>
            <a:off x="1766888" y="480377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8" name="Line 6"/>
          <p:cNvSpPr>
            <a:spLocks noChangeShapeType="1"/>
          </p:cNvSpPr>
          <p:nvPr/>
        </p:nvSpPr>
        <p:spPr bwMode="auto">
          <a:xfrm>
            <a:off x="1766888" y="480377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9" name="Line 7"/>
          <p:cNvSpPr>
            <a:spLocks noChangeShapeType="1"/>
          </p:cNvSpPr>
          <p:nvPr/>
        </p:nvSpPr>
        <p:spPr bwMode="auto">
          <a:xfrm>
            <a:off x="4211638" y="480377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0" name="Line 8"/>
          <p:cNvSpPr>
            <a:spLocks noChangeShapeType="1"/>
          </p:cNvSpPr>
          <p:nvPr/>
        </p:nvSpPr>
        <p:spPr bwMode="auto">
          <a:xfrm>
            <a:off x="2990850" y="480377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1" name="Line 9"/>
          <p:cNvSpPr>
            <a:spLocks noChangeShapeType="1"/>
          </p:cNvSpPr>
          <p:nvPr/>
        </p:nvSpPr>
        <p:spPr bwMode="auto">
          <a:xfrm>
            <a:off x="5434013" y="480377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2" name="Rectangle 10"/>
          <p:cNvSpPr>
            <a:spLocks noChangeArrowheads="1"/>
          </p:cNvSpPr>
          <p:nvPr/>
        </p:nvSpPr>
        <p:spPr bwMode="auto">
          <a:xfrm>
            <a:off x="3846513" y="5227638"/>
            <a:ext cx="6905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76813" name="Line 11"/>
          <p:cNvSpPr>
            <a:spLocks noChangeShapeType="1"/>
          </p:cNvSpPr>
          <p:nvPr/>
        </p:nvSpPr>
        <p:spPr bwMode="auto">
          <a:xfrm flipV="1">
            <a:off x="4211638" y="2208213"/>
            <a:ext cx="1501775" cy="25955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4" name="Line 13"/>
          <p:cNvSpPr>
            <a:spLocks noChangeShapeType="1"/>
          </p:cNvSpPr>
          <p:nvPr/>
        </p:nvSpPr>
        <p:spPr bwMode="auto">
          <a:xfrm flipV="1">
            <a:off x="2990850" y="1182688"/>
            <a:ext cx="2090738" cy="36210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5" name="Line 14"/>
          <p:cNvSpPr>
            <a:spLocks noChangeShapeType="1"/>
          </p:cNvSpPr>
          <p:nvPr/>
        </p:nvSpPr>
        <p:spPr bwMode="auto">
          <a:xfrm flipV="1">
            <a:off x="5434013" y="3154363"/>
            <a:ext cx="954087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6" name="Rectangle 15"/>
          <p:cNvSpPr>
            <a:spLocks noChangeArrowheads="1"/>
          </p:cNvSpPr>
          <p:nvPr/>
        </p:nvSpPr>
        <p:spPr bwMode="auto">
          <a:xfrm>
            <a:off x="6253163" y="5008563"/>
            <a:ext cx="1497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76817" name="Line 16"/>
          <p:cNvSpPr>
            <a:spLocks noChangeShapeType="1"/>
          </p:cNvSpPr>
          <p:nvPr/>
        </p:nvSpPr>
        <p:spPr bwMode="auto">
          <a:xfrm flipH="1">
            <a:off x="2990850" y="268763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8" name="Line 17"/>
          <p:cNvSpPr>
            <a:spLocks noChangeShapeType="1"/>
          </p:cNvSpPr>
          <p:nvPr/>
        </p:nvSpPr>
        <p:spPr bwMode="auto">
          <a:xfrm flipH="1">
            <a:off x="3602038" y="1627188"/>
            <a:ext cx="2573337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V="1">
            <a:off x="1766888" y="106203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 flipV="1">
            <a:off x="1416050" y="4602163"/>
            <a:ext cx="350838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 flipV="1">
            <a:off x="2638425" y="248285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 flipV="1">
            <a:off x="2205038" y="364490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flipH="1" flipV="1">
            <a:off x="3425825" y="1524000"/>
            <a:ext cx="176213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2311400" y="2208213"/>
            <a:ext cx="301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2990850" y="2687638"/>
            <a:ext cx="1220788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>
            <a:off x="4430713" y="949325"/>
            <a:ext cx="2227262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>
            <a:off x="2379663" y="3743325"/>
            <a:ext cx="611187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3602038" y="162718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 rot="-3600000">
            <a:off x="1259681" y="4056857"/>
            <a:ext cx="649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76830" name="Freeform 31"/>
          <p:cNvSpPr>
            <a:spLocks/>
          </p:cNvSpPr>
          <p:nvPr/>
        </p:nvSpPr>
        <p:spPr bwMode="auto">
          <a:xfrm>
            <a:off x="2166938" y="4479925"/>
            <a:ext cx="204787" cy="173038"/>
          </a:xfrm>
          <a:custGeom>
            <a:avLst/>
            <a:gdLst>
              <a:gd name="T0" fmla="*/ 0 w 163"/>
              <a:gd name="T1" fmla="*/ 2147483647 h 140"/>
              <a:gd name="T2" fmla="*/ 2147483647 w 163"/>
              <a:gd name="T3" fmla="*/ 0 h 140"/>
              <a:gd name="T4" fmla="*/ 2147483647 w 163"/>
              <a:gd name="T5" fmla="*/ 2147483647 h 140"/>
              <a:gd name="T6" fmla="*/ 0 w 163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831" name="Line 34"/>
          <p:cNvSpPr>
            <a:spLocks noChangeShapeType="1"/>
          </p:cNvSpPr>
          <p:nvPr/>
        </p:nvSpPr>
        <p:spPr bwMode="auto">
          <a:xfrm flipV="1">
            <a:off x="2322513" y="3546475"/>
            <a:ext cx="3048000" cy="10144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3" name="Oval 5"/>
          <p:cNvSpPr>
            <a:spLocks noChangeArrowheads="1"/>
          </p:cNvSpPr>
          <p:nvPr/>
        </p:nvSpPr>
        <p:spPr bwMode="auto">
          <a:xfrm>
            <a:off x="2312988" y="360680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76834" name="Oval 5"/>
          <p:cNvSpPr>
            <a:spLocks noChangeArrowheads="1"/>
          </p:cNvSpPr>
          <p:nvPr/>
        </p:nvSpPr>
        <p:spPr bwMode="auto">
          <a:xfrm>
            <a:off x="3467100" y="159702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76835" name="Oval 457"/>
          <p:cNvSpPr>
            <a:spLocks noChangeAspect="1" noChangeArrowheads="1"/>
          </p:cNvSpPr>
          <p:nvPr/>
        </p:nvSpPr>
        <p:spPr bwMode="auto">
          <a:xfrm rot="-3600000">
            <a:off x="2051844" y="244236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76836" name="Oval 457"/>
          <p:cNvSpPr>
            <a:spLocks noChangeAspect="1" noChangeArrowheads="1"/>
          </p:cNvSpPr>
          <p:nvPr/>
        </p:nvSpPr>
        <p:spPr bwMode="auto">
          <a:xfrm>
            <a:off x="2703513" y="4879975"/>
            <a:ext cx="1576387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76837" name="Freeform 41"/>
          <p:cNvSpPr>
            <a:spLocks/>
          </p:cNvSpPr>
          <p:nvPr/>
        </p:nvSpPr>
        <p:spPr bwMode="auto">
          <a:xfrm>
            <a:off x="3638550" y="1766888"/>
            <a:ext cx="2828925" cy="2986087"/>
          </a:xfrm>
          <a:custGeom>
            <a:avLst/>
            <a:gdLst>
              <a:gd name="T0" fmla="*/ 0 w 1782"/>
              <a:gd name="T1" fmla="*/ 0 h 1881"/>
              <a:gd name="T2" fmla="*/ 2741612 w 1782"/>
              <a:gd name="T3" fmla="*/ 2986088 h 18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82" h="1881">
                <a:moveTo>
                  <a:pt x="0" y="0"/>
                </a:moveTo>
                <a:cubicBezTo>
                  <a:pt x="1151" y="374"/>
                  <a:pt x="1782" y="1437"/>
                  <a:pt x="1727" y="1881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8" name="Freeform 47"/>
          <p:cNvSpPr>
            <a:spLocks/>
          </p:cNvSpPr>
          <p:nvPr/>
        </p:nvSpPr>
        <p:spPr bwMode="auto">
          <a:xfrm>
            <a:off x="5311775" y="3398838"/>
            <a:ext cx="204788" cy="176212"/>
          </a:xfrm>
          <a:custGeom>
            <a:avLst/>
            <a:gdLst>
              <a:gd name="T0" fmla="*/ 0 w 163"/>
              <a:gd name="T1" fmla="*/ 2147483647 h 139"/>
              <a:gd name="T2" fmla="*/ 2147483647 w 163"/>
              <a:gd name="T3" fmla="*/ 0 h 139"/>
              <a:gd name="T4" fmla="*/ 2147483647 w 163"/>
              <a:gd name="T5" fmla="*/ 2147483647 h 139"/>
              <a:gd name="T6" fmla="*/ 0 w 163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0" name="Oval 6"/>
          <p:cNvSpPr>
            <a:spLocks noChangeArrowheads="1"/>
          </p:cNvSpPr>
          <p:nvPr/>
        </p:nvSpPr>
        <p:spPr bwMode="auto">
          <a:xfrm>
            <a:off x="6343650" y="473075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43" name="Line 65"/>
          <p:cNvSpPr>
            <a:spLocks noChangeShapeType="1"/>
          </p:cNvSpPr>
          <p:nvPr/>
        </p:nvSpPr>
        <p:spPr bwMode="auto">
          <a:xfrm>
            <a:off x="2314575" y="480853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4" name="Line 66"/>
          <p:cNvSpPr>
            <a:spLocks noChangeShapeType="1"/>
          </p:cNvSpPr>
          <p:nvPr/>
        </p:nvSpPr>
        <p:spPr bwMode="auto">
          <a:xfrm flipV="1">
            <a:off x="2451100" y="1770063"/>
            <a:ext cx="1065213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5" name="Oval 6"/>
          <p:cNvSpPr>
            <a:spLocks noChangeArrowheads="1"/>
          </p:cNvSpPr>
          <p:nvPr/>
        </p:nvSpPr>
        <p:spPr bwMode="auto">
          <a:xfrm>
            <a:off x="2190750" y="474186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46" name="Freeform 143"/>
          <p:cNvSpPr>
            <a:spLocks/>
          </p:cNvSpPr>
          <p:nvPr/>
        </p:nvSpPr>
        <p:spPr bwMode="auto">
          <a:xfrm>
            <a:off x="4729163" y="2484438"/>
            <a:ext cx="204787" cy="174625"/>
          </a:xfrm>
          <a:custGeom>
            <a:avLst/>
            <a:gdLst>
              <a:gd name="T0" fmla="*/ 0 w 163"/>
              <a:gd name="T1" fmla="*/ 2147483647 h 139"/>
              <a:gd name="T2" fmla="*/ 2147483647 w 163"/>
              <a:gd name="T3" fmla="*/ 0 h 139"/>
              <a:gd name="T4" fmla="*/ 2147483647 w 163"/>
              <a:gd name="T5" fmla="*/ 2147483647 h 139"/>
              <a:gd name="T6" fmla="*/ 0 w 163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7" name="Freeform 144"/>
          <p:cNvSpPr>
            <a:spLocks/>
          </p:cNvSpPr>
          <p:nvPr/>
        </p:nvSpPr>
        <p:spPr bwMode="auto">
          <a:xfrm>
            <a:off x="2325688" y="4283075"/>
            <a:ext cx="204787" cy="174625"/>
          </a:xfrm>
          <a:custGeom>
            <a:avLst/>
            <a:gdLst>
              <a:gd name="T0" fmla="*/ 0 w 163"/>
              <a:gd name="T1" fmla="*/ 2147483647 h 139"/>
              <a:gd name="T2" fmla="*/ 2147483647 w 163"/>
              <a:gd name="T3" fmla="*/ 0 h 139"/>
              <a:gd name="T4" fmla="*/ 2147483647 w 163"/>
              <a:gd name="T5" fmla="*/ 2147483647 h 139"/>
              <a:gd name="T6" fmla="*/ 0 w 163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8" name="Line 145"/>
          <p:cNvSpPr>
            <a:spLocks noChangeShapeType="1"/>
          </p:cNvSpPr>
          <p:nvPr/>
        </p:nvSpPr>
        <p:spPr bwMode="auto">
          <a:xfrm flipV="1">
            <a:off x="2500313" y="2655888"/>
            <a:ext cx="2260600" cy="1700212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9" name="Rectangle 146"/>
          <p:cNvSpPr>
            <a:spLocks noChangeArrowheads="1"/>
          </p:cNvSpPr>
          <p:nvPr/>
        </p:nvSpPr>
        <p:spPr bwMode="auto">
          <a:xfrm rot="-2186411">
            <a:off x="3444875" y="2987675"/>
            <a:ext cx="1044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~ 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112" name="Oval 6"/>
          <p:cNvSpPr>
            <a:spLocks noChangeArrowheads="1"/>
          </p:cNvSpPr>
          <p:nvPr/>
        </p:nvSpPr>
        <p:spPr bwMode="auto">
          <a:xfrm>
            <a:off x="3898900" y="4094163"/>
            <a:ext cx="139700" cy="134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6851" name="Oval 6"/>
          <p:cNvSpPr>
            <a:spLocks noChangeArrowheads="1"/>
          </p:cNvSpPr>
          <p:nvPr/>
        </p:nvSpPr>
        <p:spPr bwMode="auto">
          <a:xfrm>
            <a:off x="3646488" y="3486150"/>
            <a:ext cx="141287" cy="134938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52" name="Rectangle 32"/>
          <p:cNvSpPr>
            <a:spLocks noChangeArrowheads="1"/>
          </p:cNvSpPr>
          <p:nvPr/>
        </p:nvSpPr>
        <p:spPr bwMode="auto">
          <a:xfrm rot="-1817459">
            <a:off x="3657600" y="3016250"/>
            <a:ext cx="1543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1850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1750</a:t>
            </a:r>
            <a:endParaRPr lang="en-US" baseline="-25000"/>
          </a:p>
        </p:txBody>
      </p:sp>
      <p:sp>
        <p:nvSpPr>
          <p:cNvPr id="117" name="Oval 6"/>
          <p:cNvSpPr>
            <a:spLocks noChangeArrowheads="1"/>
          </p:cNvSpPr>
          <p:nvPr/>
        </p:nvSpPr>
        <p:spPr bwMode="auto">
          <a:xfrm>
            <a:off x="3390900" y="2851150"/>
            <a:ext cx="139700" cy="134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6854" name="Oval 5"/>
          <p:cNvSpPr>
            <a:spLocks noChangeArrowheads="1"/>
          </p:cNvSpPr>
          <p:nvPr/>
        </p:nvSpPr>
        <p:spPr bwMode="auto">
          <a:xfrm>
            <a:off x="3106738" y="221138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76855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3248025" y="2403475"/>
            <a:ext cx="969963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6856" name="Oval 6"/>
          <p:cNvSpPr>
            <a:spLocks noChangeArrowheads="1"/>
          </p:cNvSpPr>
          <p:nvPr/>
        </p:nvSpPr>
        <p:spPr bwMode="auto">
          <a:xfrm>
            <a:off x="4154488" y="473075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57" name="Rectangle 44"/>
          <p:cNvSpPr>
            <a:spLocks noChangeArrowheads="1"/>
          </p:cNvSpPr>
          <p:nvPr/>
        </p:nvSpPr>
        <p:spPr bwMode="auto">
          <a:xfrm rot="-2952850">
            <a:off x="2624138" y="3316287"/>
            <a:ext cx="882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2000</a:t>
            </a:r>
            <a:endParaRPr lang="en-US" sz="1400"/>
          </a:p>
        </p:txBody>
      </p:sp>
      <p:sp>
        <p:nvSpPr>
          <p:cNvPr id="76858" name="Rectangle 32"/>
          <p:cNvSpPr>
            <a:spLocks noChangeArrowheads="1"/>
          </p:cNvSpPr>
          <p:nvPr/>
        </p:nvSpPr>
        <p:spPr bwMode="auto">
          <a:xfrm rot="-903405">
            <a:off x="4081463" y="3822700"/>
            <a:ext cx="14970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1750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1700</a:t>
            </a:r>
            <a:endParaRPr lang="en-US" baseline="-25000"/>
          </a:p>
        </p:txBody>
      </p:sp>
      <p:sp>
        <p:nvSpPr>
          <p:cNvPr id="76862" name="Rectangle 146"/>
          <p:cNvSpPr>
            <a:spLocks noChangeArrowheads="1"/>
          </p:cNvSpPr>
          <p:nvPr/>
        </p:nvSpPr>
        <p:spPr bwMode="auto">
          <a:xfrm rot="-914429">
            <a:off x="5229225" y="3087688"/>
            <a:ext cx="10445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~ 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76863" name="Rectangle 44"/>
          <p:cNvSpPr>
            <a:spLocks noChangeArrowheads="1"/>
          </p:cNvSpPr>
          <p:nvPr/>
        </p:nvSpPr>
        <p:spPr bwMode="auto">
          <a:xfrm rot="-1104996">
            <a:off x="3206750" y="4151313"/>
            <a:ext cx="882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1950</a:t>
            </a:r>
            <a:endParaRPr lang="en-US" sz="1400"/>
          </a:p>
        </p:txBody>
      </p:sp>
      <p:sp>
        <p:nvSpPr>
          <p:cNvPr id="76864" name="Oval 6"/>
          <p:cNvSpPr>
            <a:spLocks noChangeArrowheads="1"/>
          </p:cNvSpPr>
          <p:nvPr/>
        </p:nvSpPr>
        <p:spPr bwMode="auto">
          <a:xfrm>
            <a:off x="5119688" y="3103563"/>
            <a:ext cx="131762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0000"/>
          </a:solidFill>
          <a:ln w="2540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65" name="Oval 6"/>
          <p:cNvSpPr>
            <a:spLocks noChangeArrowheads="1"/>
          </p:cNvSpPr>
          <p:nvPr/>
        </p:nvSpPr>
        <p:spPr bwMode="auto">
          <a:xfrm>
            <a:off x="2443163" y="4419600"/>
            <a:ext cx="131762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0000"/>
          </a:solidFill>
          <a:ln w="2540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66" name="Line 35"/>
          <p:cNvSpPr>
            <a:spLocks noChangeShapeType="1"/>
          </p:cNvSpPr>
          <p:nvPr/>
        </p:nvSpPr>
        <p:spPr bwMode="auto">
          <a:xfrm flipH="1">
            <a:off x="2562225" y="3205163"/>
            <a:ext cx="2555875" cy="1223962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67" name="Oval 6"/>
          <p:cNvSpPr>
            <a:spLocks noChangeArrowheads="1"/>
          </p:cNvSpPr>
          <p:nvPr/>
        </p:nvSpPr>
        <p:spPr bwMode="auto">
          <a:xfrm>
            <a:off x="2498725" y="4090988"/>
            <a:ext cx="131763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6600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68" name="Line 35"/>
          <p:cNvSpPr>
            <a:spLocks noChangeShapeType="1"/>
          </p:cNvSpPr>
          <p:nvPr/>
        </p:nvSpPr>
        <p:spPr bwMode="auto">
          <a:xfrm flipH="1">
            <a:off x="2598738" y="3306763"/>
            <a:ext cx="701675" cy="800100"/>
          </a:xfrm>
          <a:prstGeom prst="line">
            <a:avLst/>
          </a:prstGeom>
          <a:noFill/>
          <a:ln w="2540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69" name="Rectangle 32"/>
          <p:cNvSpPr>
            <a:spLocks noChangeArrowheads="1"/>
          </p:cNvSpPr>
          <p:nvPr/>
        </p:nvSpPr>
        <p:spPr bwMode="auto">
          <a:xfrm rot="-2700000">
            <a:off x="3321050" y="2162175"/>
            <a:ext cx="15033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2050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1950</a:t>
            </a:r>
            <a:endParaRPr lang="en-US" baseline="-25000"/>
          </a:p>
        </p:txBody>
      </p:sp>
      <p:sp>
        <p:nvSpPr>
          <p:cNvPr id="76870" name="Rectangle 146"/>
          <p:cNvSpPr>
            <a:spLocks noChangeArrowheads="1"/>
          </p:cNvSpPr>
          <p:nvPr/>
        </p:nvSpPr>
        <p:spPr bwMode="auto">
          <a:xfrm rot="-914429">
            <a:off x="5305425" y="2860675"/>
            <a:ext cx="10445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~ 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76981" name="Line 35"/>
          <p:cNvSpPr>
            <a:spLocks noChangeShapeType="1"/>
          </p:cNvSpPr>
          <p:nvPr/>
        </p:nvSpPr>
        <p:spPr bwMode="auto">
          <a:xfrm flipH="1">
            <a:off x="3317875" y="2646363"/>
            <a:ext cx="566738" cy="646112"/>
          </a:xfrm>
          <a:prstGeom prst="line">
            <a:avLst/>
          </a:prstGeom>
          <a:noFill/>
          <a:ln w="25400">
            <a:solidFill>
              <a:srgbClr val="6600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087" name="Line 34"/>
          <p:cNvSpPr>
            <a:spLocks noChangeShapeType="1"/>
          </p:cNvSpPr>
          <p:nvPr/>
        </p:nvSpPr>
        <p:spPr bwMode="auto">
          <a:xfrm flipV="1">
            <a:off x="2633663" y="3270250"/>
            <a:ext cx="2790825" cy="12160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088" name="Rectangle 49"/>
          <p:cNvSpPr>
            <a:spLocks noChangeArrowheads="1"/>
          </p:cNvSpPr>
          <p:nvPr/>
        </p:nvSpPr>
        <p:spPr bwMode="auto">
          <a:xfrm rot="-947292">
            <a:off x="4600575" y="3295650"/>
            <a:ext cx="725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1900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77093" name="Freeform 47"/>
          <p:cNvSpPr>
            <a:spLocks/>
          </p:cNvSpPr>
          <p:nvPr/>
        </p:nvSpPr>
        <p:spPr bwMode="auto">
          <a:xfrm>
            <a:off x="5338763" y="3136900"/>
            <a:ext cx="204787" cy="176213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094" name="Freeform 31"/>
          <p:cNvSpPr>
            <a:spLocks/>
          </p:cNvSpPr>
          <p:nvPr/>
        </p:nvSpPr>
        <p:spPr bwMode="auto">
          <a:xfrm>
            <a:off x="2473325" y="43973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099" name="Line 34"/>
          <p:cNvSpPr>
            <a:spLocks noChangeShapeType="1"/>
          </p:cNvSpPr>
          <p:nvPr/>
        </p:nvSpPr>
        <p:spPr bwMode="auto">
          <a:xfrm flipV="1">
            <a:off x="2552700" y="2143125"/>
            <a:ext cx="2276475" cy="20050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00" name="Rectangle 32"/>
          <p:cNvSpPr>
            <a:spLocks noChangeArrowheads="1"/>
          </p:cNvSpPr>
          <p:nvPr/>
        </p:nvSpPr>
        <p:spPr bwMode="auto">
          <a:xfrm rot="-2573925">
            <a:off x="3305175" y="2574925"/>
            <a:ext cx="15033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2050</a:t>
            </a:r>
            <a:endParaRPr lang="en-US" baseline="-25000">
              <a:solidFill>
                <a:srgbClr val="800000"/>
              </a:solidFill>
            </a:endParaRPr>
          </a:p>
        </p:txBody>
      </p:sp>
      <p:sp>
        <p:nvSpPr>
          <p:cNvPr id="77101" name="Freeform 31"/>
          <p:cNvSpPr>
            <a:spLocks/>
          </p:cNvSpPr>
          <p:nvPr/>
        </p:nvSpPr>
        <p:spPr bwMode="auto">
          <a:xfrm>
            <a:off x="2435225" y="40671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102" name="Freeform 47"/>
          <p:cNvSpPr>
            <a:spLocks/>
          </p:cNvSpPr>
          <p:nvPr/>
        </p:nvSpPr>
        <p:spPr bwMode="auto">
          <a:xfrm>
            <a:off x="4741863" y="1976438"/>
            <a:ext cx="204787" cy="176212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15" name="Freeform 143"/>
          <p:cNvSpPr>
            <a:spLocks/>
          </p:cNvSpPr>
          <p:nvPr/>
        </p:nvSpPr>
        <p:spPr bwMode="auto">
          <a:xfrm>
            <a:off x="5507038" y="2652713"/>
            <a:ext cx="204787" cy="174625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rnd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16" name="Freeform 144"/>
          <p:cNvSpPr>
            <a:spLocks/>
          </p:cNvSpPr>
          <p:nvPr/>
        </p:nvSpPr>
        <p:spPr bwMode="auto">
          <a:xfrm>
            <a:off x="2401888" y="4454525"/>
            <a:ext cx="204787" cy="174625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17" name="Line 145"/>
          <p:cNvSpPr>
            <a:spLocks noChangeShapeType="1"/>
          </p:cNvSpPr>
          <p:nvPr/>
        </p:nvSpPr>
        <p:spPr bwMode="auto">
          <a:xfrm flipV="1">
            <a:off x="2554288" y="3121025"/>
            <a:ext cx="2435225" cy="14160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18" name="Line 145"/>
          <p:cNvSpPr>
            <a:spLocks noChangeShapeType="1"/>
          </p:cNvSpPr>
          <p:nvPr/>
        </p:nvSpPr>
        <p:spPr bwMode="auto">
          <a:xfrm flipV="1">
            <a:off x="4960938" y="2851150"/>
            <a:ext cx="512762" cy="298450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31" name="Line 34"/>
          <p:cNvSpPr>
            <a:spLocks noChangeShapeType="1"/>
          </p:cNvSpPr>
          <p:nvPr/>
        </p:nvSpPr>
        <p:spPr bwMode="auto">
          <a:xfrm flipV="1">
            <a:off x="2713038" y="3606800"/>
            <a:ext cx="3954462" cy="102711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32" name="Freeform 47"/>
          <p:cNvSpPr>
            <a:spLocks/>
          </p:cNvSpPr>
          <p:nvPr/>
        </p:nvSpPr>
        <p:spPr bwMode="auto">
          <a:xfrm>
            <a:off x="6624638" y="3490913"/>
            <a:ext cx="204787" cy="176212"/>
          </a:xfrm>
          <a:custGeom>
            <a:avLst/>
            <a:gdLst>
              <a:gd name="T0" fmla="*/ 0 w 163"/>
              <a:gd name="T1" fmla="*/ 175644 h 139"/>
              <a:gd name="T2" fmla="*/ 102804 w 163"/>
              <a:gd name="T3" fmla="*/ 0 h 139"/>
              <a:gd name="T4" fmla="*/ 204355 w 163"/>
              <a:gd name="T5" fmla="*/ 175644 h 139"/>
              <a:gd name="T6" fmla="*/ 0 w 163"/>
              <a:gd name="T7" fmla="*/ 175644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33" name="Rectangle 32"/>
          <p:cNvSpPr>
            <a:spLocks noChangeArrowheads="1"/>
          </p:cNvSpPr>
          <p:nvPr/>
        </p:nvSpPr>
        <p:spPr bwMode="auto">
          <a:xfrm rot="-900000">
            <a:off x="4433888" y="4087813"/>
            <a:ext cx="103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rgbClr val="800000"/>
                </a:solidFill>
                <a:latin typeface="Arial" pitchFamily="34" charset="0"/>
              </a:rPr>
              <a:t>1750 &gt; T</a:t>
            </a:r>
            <a:r>
              <a:rPr lang="en-US" sz="16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endParaRPr lang="en-US" sz="3200" baseline="-25000">
              <a:solidFill>
                <a:srgbClr val="800000"/>
              </a:solidFill>
            </a:endParaRPr>
          </a:p>
        </p:txBody>
      </p:sp>
      <p:sp>
        <p:nvSpPr>
          <p:cNvPr id="77134" name="Freeform 31"/>
          <p:cNvSpPr>
            <a:spLocks/>
          </p:cNvSpPr>
          <p:nvPr/>
        </p:nvSpPr>
        <p:spPr bwMode="auto">
          <a:xfrm>
            <a:off x="2574925" y="4524375"/>
            <a:ext cx="204788" cy="173038"/>
          </a:xfrm>
          <a:custGeom>
            <a:avLst/>
            <a:gdLst>
              <a:gd name="T0" fmla="*/ 0 w 163"/>
              <a:gd name="T1" fmla="*/ 172266 h 140"/>
              <a:gd name="T2" fmla="*/ 101551 w 163"/>
              <a:gd name="T3" fmla="*/ 0 h 140"/>
              <a:gd name="T4" fmla="*/ 204355 w 163"/>
              <a:gd name="T5" fmla="*/ 172266 h 140"/>
              <a:gd name="T6" fmla="*/ 0 w 163"/>
              <a:gd name="T7" fmla="*/ 172266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839" name="Rectangle 49"/>
          <p:cNvSpPr>
            <a:spLocks noChangeArrowheads="1"/>
          </p:cNvSpPr>
          <p:nvPr/>
        </p:nvSpPr>
        <p:spPr bwMode="auto">
          <a:xfrm rot="-1152287">
            <a:off x="3986213" y="3692525"/>
            <a:ext cx="727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00CC"/>
                </a:solidFill>
                <a:latin typeface="Arial" pitchFamily="34" charset="0"/>
              </a:rPr>
              <a:t>1850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76832" name="Line 35"/>
          <p:cNvSpPr>
            <a:spLocks noChangeShapeType="1"/>
          </p:cNvSpPr>
          <p:nvPr/>
        </p:nvSpPr>
        <p:spPr bwMode="auto">
          <a:xfrm flipH="1">
            <a:off x="2789238" y="3660775"/>
            <a:ext cx="2235200" cy="7350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2" name="AutoShape 60"/>
          <p:cNvSpPr>
            <a:spLocks noChangeArrowheads="1"/>
          </p:cNvSpPr>
          <p:nvPr/>
        </p:nvSpPr>
        <p:spPr bwMode="auto">
          <a:xfrm>
            <a:off x="2722563" y="4308475"/>
            <a:ext cx="165100" cy="157163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136" name="Line 35"/>
          <p:cNvSpPr>
            <a:spLocks noChangeShapeType="1"/>
          </p:cNvSpPr>
          <p:nvPr/>
        </p:nvSpPr>
        <p:spPr bwMode="auto">
          <a:xfrm flipH="1">
            <a:off x="2816225" y="3417888"/>
            <a:ext cx="2987675" cy="1042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38" name="AutoShape 59"/>
          <p:cNvSpPr>
            <a:spLocks noChangeArrowheads="1"/>
          </p:cNvSpPr>
          <p:nvPr/>
        </p:nvSpPr>
        <p:spPr bwMode="auto">
          <a:xfrm>
            <a:off x="5772150" y="3328988"/>
            <a:ext cx="165100" cy="157162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139" name="AutoShape 60"/>
          <p:cNvSpPr>
            <a:spLocks noChangeArrowheads="1"/>
          </p:cNvSpPr>
          <p:nvPr/>
        </p:nvSpPr>
        <p:spPr bwMode="auto">
          <a:xfrm>
            <a:off x="2724150" y="4381500"/>
            <a:ext cx="165100" cy="157163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60" name="Line 35"/>
          <p:cNvSpPr>
            <a:spLocks noChangeShapeType="1"/>
          </p:cNvSpPr>
          <p:nvPr/>
        </p:nvSpPr>
        <p:spPr bwMode="auto">
          <a:xfrm flipH="1">
            <a:off x="2957513" y="3768725"/>
            <a:ext cx="1771650" cy="617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61" name="Oval 6"/>
          <p:cNvSpPr>
            <a:spLocks noChangeArrowheads="1"/>
          </p:cNvSpPr>
          <p:nvPr/>
        </p:nvSpPr>
        <p:spPr bwMode="auto">
          <a:xfrm>
            <a:off x="2835275" y="4330700"/>
            <a:ext cx="131763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59" name="Oval 6"/>
          <p:cNvSpPr>
            <a:spLocks noChangeArrowheads="1"/>
          </p:cNvSpPr>
          <p:nvPr/>
        </p:nvSpPr>
        <p:spPr bwMode="auto">
          <a:xfrm>
            <a:off x="4700588" y="3683000"/>
            <a:ext cx="131762" cy="1270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6841" name="AutoShape 59"/>
          <p:cNvSpPr>
            <a:spLocks noChangeArrowheads="1"/>
          </p:cNvSpPr>
          <p:nvPr/>
        </p:nvSpPr>
        <p:spPr bwMode="auto">
          <a:xfrm>
            <a:off x="4945063" y="3573463"/>
            <a:ext cx="165100" cy="157162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27013"/>
            <a:ext cx="7772400" cy="65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smtClean="0">
                <a:effectLst/>
              </a:rPr>
              <a:t>Scheme of spinodal decomposition</a:t>
            </a:r>
            <a:endParaRPr lang="ru-RU" sz="3200" smtClean="0">
              <a:effectLst/>
            </a:endParaRPr>
          </a:p>
        </p:txBody>
      </p:sp>
      <p:grpSp>
        <p:nvGrpSpPr>
          <p:cNvPr id="74869" name="Group 117"/>
          <p:cNvGrpSpPr>
            <a:grpSpLocks/>
          </p:cNvGrpSpPr>
          <p:nvPr/>
        </p:nvGrpSpPr>
        <p:grpSpPr bwMode="auto">
          <a:xfrm>
            <a:off x="5695950" y="2257425"/>
            <a:ext cx="2590800" cy="2709863"/>
            <a:chOff x="5148" y="2913"/>
            <a:chExt cx="3971" cy="3979"/>
          </a:xfrm>
        </p:grpSpPr>
        <p:sp>
          <p:nvSpPr>
            <p:cNvPr id="74870" name="Arc 118"/>
            <p:cNvSpPr>
              <a:spLocks/>
            </p:cNvSpPr>
            <p:nvPr/>
          </p:nvSpPr>
          <p:spPr bwMode="auto">
            <a:xfrm rot="-5400000">
              <a:off x="6126" y="1935"/>
              <a:ext cx="2013" cy="3969"/>
            </a:xfrm>
            <a:custGeom>
              <a:avLst/>
              <a:gdLst>
                <a:gd name="G0" fmla="+- 298 0 0"/>
                <a:gd name="G1" fmla="+- 21600 0 0"/>
                <a:gd name="G2" fmla="+- 21600 0 0"/>
                <a:gd name="T0" fmla="*/ 298 w 21898"/>
                <a:gd name="T1" fmla="*/ 0 h 43200"/>
                <a:gd name="T2" fmla="*/ 0 w 21898"/>
                <a:gd name="T3" fmla="*/ 43198 h 43200"/>
                <a:gd name="T4" fmla="*/ 298 w 218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98" h="43200" fill="none" extrusionOk="0">
                  <a:moveTo>
                    <a:pt x="297" y="0"/>
                  </a:moveTo>
                  <a:cubicBezTo>
                    <a:pt x="12227" y="0"/>
                    <a:pt x="21898" y="9670"/>
                    <a:pt x="21898" y="21600"/>
                  </a:cubicBezTo>
                  <a:cubicBezTo>
                    <a:pt x="21898" y="33529"/>
                    <a:pt x="12227" y="43200"/>
                    <a:pt x="298" y="43200"/>
                  </a:cubicBezTo>
                  <a:cubicBezTo>
                    <a:pt x="198" y="43200"/>
                    <a:pt x="99" y="43199"/>
                    <a:pt x="0" y="43197"/>
                  </a:cubicBezTo>
                </a:path>
                <a:path w="21898" h="43200" stroke="0" extrusionOk="0">
                  <a:moveTo>
                    <a:pt x="297" y="0"/>
                  </a:moveTo>
                  <a:cubicBezTo>
                    <a:pt x="12227" y="0"/>
                    <a:pt x="21898" y="9670"/>
                    <a:pt x="21898" y="21600"/>
                  </a:cubicBezTo>
                  <a:cubicBezTo>
                    <a:pt x="21898" y="33529"/>
                    <a:pt x="12227" y="43200"/>
                    <a:pt x="298" y="43200"/>
                  </a:cubicBezTo>
                  <a:cubicBezTo>
                    <a:pt x="198" y="43200"/>
                    <a:pt x="99" y="43199"/>
                    <a:pt x="0" y="43197"/>
                  </a:cubicBezTo>
                  <a:lnTo>
                    <a:pt x="298" y="21600"/>
                  </a:lnTo>
                  <a:close/>
                </a:path>
              </a:pathLst>
            </a:custGeom>
            <a:solidFill>
              <a:srgbClr val="8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71" name="Arc 119"/>
            <p:cNvSpPr>
              <a:spLocks/>
            </p:cNvSpPr>
            <p:nvPr/>
          </p:nvSpPr>
          <p:spPr bwMode="auto">
            <a:xfrm rot="5400000" flipV="1">
              <a:off x="6127" y="3900"/>
              <a:ext cx="2013" cy="3971"/>
            </a:xfrm>
            <a:custGeom>
              <a:avLst/>
              <a:gdLst>
                <a:gd name="G0" fmla="+- 222 0 0"/>
                <a:gd name="G1" fmla="+- 21600 0 0"/>
                <a:gd name="G2" fmla="+- 21600 0 0"/>
                <a:gd name="T0" fmla="*/ 222 w 21822"/>
                <a:gd name="T1" fmla="*/ 0 h 43200"/>
                <a:gd name="T2" fmla="*/ 0 w 21822"/>
                <a:gd name="T3" fmla="*/ 43199 h 43200"/>
                <a:gd name="T4" fmla="*/ 222 w 2182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2" h="43200" fill="none" extrusionOk="0">
                  <a:moveTo>
                    <a:pt x="221" y="0"/>
                  </a:moveTo>
                  <a:cubicBezTo>
                    <a:pt x="12151" y="0"/>
                    <a:pt x="21822" y="9670"/>
                    <a:pt x="21822" y="21600"/>
                  </a:cubicBezTo>
                  <a:cubicBezTo>
                    <a:pt x="21822" y="33529"/>
                    <a:pt x="12151" y="43200"/>
                    <a:pt x="222" y="43200"/>
                  </a:cubicBezTo>
                  <a:cubicBezTo>
                    <a:pt x="147" y="43200"/>
                    <a:pt x="73" y="43199"/>
                    <a:pt x="0" y="43198"/>
                  </a:cubicBezTo>
                </a:path>
                <a:path w="21822" h="43200" stroke="0" extrusionOk="0">
                  <a:moveTo>
                    <a:pt x="221" y="0"/>
                  </a:moveTo>
                  <a:cubicBezTo>
                    <a:pt x="12151" y="0"/>
                    <a:pt x="21822" y="9670"/>
                    <a:pt x="21822" y="21600"/>
                  </a:cubicBezTo>
                  <a:cubicBezTo>
                    <a:pt x="21822" y="33529"/>
                    <a:pt x="12151" y="43200"/>
                    <a:pt x="222" y="43200"/>
                  </a:cubicBezTo>
                  <a:cubicBezTo>
                    <a:pt x="147" y="43200"/>
                    <a:pt x="73" y="43199"/>
                    <a:pt x="0" y="43198"/>
                  </a:cubicBezTo>
                  <a:lnTo>
                    <a:pt x="222" y="21600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2" name="Oval 120"/>
            <p:cNvSpPr>
              <a:spLocks noChangeArrowheads="1"/>
            </p:cNvSpPr>
            <p:nvPr/>
          </p:nvSpPr>
          <p:spPr bwMode="auto">
            <a:xfrm>
              <a:off x="5800" y="3482"/>
              <a:ext cx="1083" cy="1083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3" name="Oval 121"/>
            <p:cNvSpPr>
              <a:spLocks noChangeArrowheads="1"/>
            </p:cNvSpPr>
            <p:nvPr/>
          </p:nvSpPr>
          <p:spPr bwMode="auto">
            <a:xfrm>
              <a:off x="7212" y="3317"/>
              <a:ext cx="594" cy="594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4" name="Oval 122"/>
            <p:cNvSpPr>
              <a:spLocks noChangeArrowheads="1"/>
            </p:cNvSpPr>
            <p:nvPr/>
          </p:nvSpPr>
          <p:spPr bwMode="auto">
            <a:xfrm>
              <a:off x="7806" y="3836"/>
              <a:ext cx="729" cy="729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5" name="Oval 123"/>
            <p:cNvSpPr>
              <a:spLocks noChangeArrowheads="1"/>
            </p:cNvSpPr>
            <p:nvPr/>
          </p:nvSpPr>
          <p:spPr bwMode="auto">
            <a:xfrm>
              <a:off x="6880" y="5164"/>
              <a:ext cx="1205" cy="1205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6" name="Oval 124"/>
            <p:cNvSpPr>
              <a:spLocks noChangeArrowheads="1"/>
            </p:cNvSpPr>
            <p:nvPr/>
          </p:nvSpPr>
          <p:spPr bwMode="auto">
            <a:xfrm>
              <a:off x="6011" y="5764"/>
              <a:ext cx="605" cy="605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7" name="Oval 125"/>
            <p:cNvSpPr>
              <a:spLocks noChangeArrowheads="1"/>
            </p:cNvSpPr>
            <p:nvPr/>
          </p:nvSpPr>
          <p:spPr bwMode="auto">
            <a:xfrm>
              <a:off x="5435" y="5242"/>
              <a:ext cx="220" cy="220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8" name="Oval 126"/>
            <p:cNvSpPr>
              <a:spLocks noChangeArrowheads="1"/>
            </p:cNvSpPr>
            <p:nvPr/>
          </p:nvSpPr>
          <p:spPr bwMode="auto">
            <a:xfrm>
              <a:off x="5982" y="5195"/>
              <a:ext cx="377" cy="377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79" name="Oval 127"/>
            <p:cNvSpPr>
              <a:spLocks noChangeArrowheads="1"/>
            </p:cNvSpPr>
            <p:nvPr/>
          </p:nvSpPr>
          <p:spPr bwMode="auto">
            <a:xfrm>
              <a:off x="8348" y="5297"/>
              <a:ext cx="198" cy="198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0" name="Oval 128"/>
            <p:cNvSpPr>
              <a:spLocks noChangeArrowheads="1"/>
            </p:cNvSpPr>
            <p:nvPr/>
          </p:nvSpPr>
          <p:spPr bwMode="auto">
            <a:xfrm>
              <a:off x="6880" y="4626"/>
              <a:ext cx="100" cy="1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1" name="Oval 129"/>
            <p:cNvSpPr>
              <a:spLocks noChangeArrowheads="1"/>
            </p:cNvSpPr>
            <p:nvPr/>
          </p:nvSpPr>
          <p:spPr bwMode="auto">
            <a:xfrm>
              <a:off x="6735" y="3217"/>
              <a:ext cx="148" cy="148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2" name="Oval 130"/>
            <p:cNvSpPr>
              <a:spLocks noChangeArrowheads="1"/>
            </p:cNvSpPr>
            <p:nvPr/>
          </p:nvSpPr>
          <p:spPr bwMode="auto">
            <a:xfrm>
              <a:off x="5561" y="4517"/>
              <a:ext cx="239" cy="239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3" name="Oval 131"/>
            <p:cNvSpPr>
              <a:spLocks noChangeAspect="1" noChangeArrowheads="1"/>
            </p:cNvSpPr>
            <p:nvPr/>
          </p:nvSpPr>
          <p:spPr bwMode="auto">
            <a:xfrm>
              <a:off x="7309" y="4284"/>
              <a:ext cx="170" cy="17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4" name="Oval 132"/>
            <p:cNvSpPr>
              <a:spLocks noChangeArrowheads="1"/>
            </p:cNvSpPr>
            <p:nvPr/>
          </p:nvSpPr>
          <p:spPr bwMode="auto">
            <a:xfrm>
              <a:off x="6161" y="3713"/>
              <a:ext cx="198" cy="198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5" name="Oval 133"/>
            <p:cNvSpPr>
              <a:spLocks noChangeArrowheads="1"/>
            </p:cNvSpPr>
            <p:nvPr/>
          </p:nvSpPr>
          <p:spPr bwMode="auto">
            <a:xfrm>
              <a:off x="6377" y="3911"/>
              <a:ext cx="319" cy="319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6" name="Oval 134"/>
            <p:cNvSpPr>
              <a:spLocks noChangeArrowheads="1"/>
            </p:cNvSpPr>
            <p:nvPr/>
          </p:nvSpPr>
          <p:spPr bwMode="auto">
            <a:xfrm>
              <a:off x="6115" y="4109"/>
              <a:ext cx="100" cy="100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7" name="Oval 135"/>
            <p:cNvSpPr>
              <a:spLocks noChangeArrowheads="1"/>
            </p:cNvSpPr>
            <p:nvPr/>
          </p:nvSpPr>
          <p:spPr bwMode="auto">
            <a:xfrm>
              <a:off x="7358" y="3581"/>
              <a:ext cx="209" cy="209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8" name="Oval 136"/>
            <p:cNvSpPr>
              <a:spLocks noChangeArrowheads="1"/>
            </p:cNvSpPr>
            <p:nvPr/>
          </p:nvSpPr>
          <p:spPr bwMode="auto">
            <a:xfrm>
              <a:off x="7567" y="3482"/>
              <a:ext cx="100" cy="100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89" name="Oval 137"/>
            <p:cNvSpPr>
              <a:spLocks noChangeAspect="1" noChangeArrowheads="1"/>
            </p:cNvSpPr>
            <p:nvPr/>
          </p:nvSpPr>
          <p:spPr bwMode="auto">
            <a:xfrm>
              <a:off x="8225" y="4043"/>
              <a:ext cx="57" cy="57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0" name="Oval 138"/>
            <p:cNvSpPr>
              <a:spLocks noChangeAspect="1" noChangeArrowheads="1"/>
            </p:cNvSpPr>
            <p:nvPr/>
          </p:nvSpPr>
          <p:spPr bwMode="auto">
            <a:xfrm>
              <a:off x="7972" y="4185"/>
              <a:ext cx="113" cy="113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1" name="Oval 139"/>
            <p:cNvSpPr>
              <a:spLocks noChangeAspect="1" noChangeArrowheads="1"/>
            </p:cNvSpPr>
            <p:nvPr/>
          </p:nvSpPr>
          <p:spPr bwMode="auto">
            <a:xfrm>
              <a:off x="8207" y="4239"/>
              <a:ext cx="142" cy="142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2" name="Oval 140"/>
            <p:cNvSpPr>
              <a:spLocks noChangeArrowheads="1"/>
            </p:cNvSpPr>
            <p:nvPr/>
          </p:nvSpPr>
          <p:spPr bwMode="auto">
            <a:xfrm>
              <a:off x="6516" y="4009"/>
              <a:ext cx="100" cy="100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3" name="Oval 141"/>
            <p:cNvSpPr>
              <a:spLocks noChangeArrowheads="1"/>
            </p:cNvSpPr>
            <p:nvPr/>
          </p:nvSpPr>
          <p:spPr bwMode="auto">
            <a:xfrm>
              <a:off x="7240" y="5408"/>
              <a:ext cx="356" cy="356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4" name="Oval 142"/>
            <p:cNvSpPr>
              <a:spLocks noChangeAspect="1" noChangeArrowheads="1"/>
            </p:cNvSpPr>
            <p:nvPr/>
          </p:nvSpPr>
          <p:spPr bwMode="auto">
            <a:xfrm>
              <a:off x="7793" y="5682"/>
              <a:ext cx="170" cy="17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5" name="Oval 143"/>
            <p:cNvSpPr>
              <a:spLocks noChangeArrowheads="1"/>
            </p:cNvSpPr>
            <p:nvPr/>
          </p:nvSpPr>
          <p:spPr bwMode="auto">
            <a:xfrm>
              <a:off x="7479" y="5979"/>
              <a:ext cx="148" cy="148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6" name="Oval 144"/>
            <p:cNvSpPr>
              <a:spLocks noChangeArrowheads="1"/>
            </p:cNvSpPr>
            <p:nvPr/>
          </p:nvSpPr>
          <p:spPr bwMode="auto">
            <a:xfrm>
              <a:off x="7093" y="5852"/>
              <a:ext cx="239" cy="239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7" name="Oval 145"/>
            <p:cNvSpPr>
              <a:spLocks noChangeArrowheads="1"/>
            </p:cNvSpPr>
            <p:nvPr/>
          </p:nvSpPr>
          <p:spPr bwMode="auto">
            <a:xfrm>
              <a:off x="6115" y="5943"/>
              <a:ext cx="148" cy="148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8" name="Oval 146"/>
            <p:cNvSpPr>
              <a:spLocks noChangeArrowheads="1"/>
            </p:cNvSpPr>
            <p:nvPr/>
          </p:nvSpPr>
          <p:spPr bwMode="auto">
            <a:xfrm>
              <a:off x="6377" y="6127"/>
              <a:ext cx="100" cy="1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899" name="Oval 147"/>
            <p:cNvSpPr>
              <a:spLocks noChangeAspect="1" noChangeArrowheads="1"/>
            </p:cNvSpPr>
            <p:nvPr/>
          </p:nvSpPr>
          <p:spPr bwMode="auto">
            <a:xfrm>
              <a:off x="6329" y="5852"/>
              <a:ext cx="170" cy="17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900" name="Oval 148"/>
            <p:cNvSpPr>
              <a:spLocks noChangeAspect="1" noChangeArrowheads="1"/>
            </p:cNvSpPr>
            <p:nvPr/>
          </p:nvSpPr>
          <p:spPr bwMode="auto">
            <a:xfrm>
              <a:off x="6075" y="5307"/>
              <a:ext cx="113" cy="113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901" name="Oval 149"/>
            <p:cNvSpPr>
              <a:spLocks noChangeArrowheads="1"/>
            </p:cNvSpPr>
            <p:nvPr/>
          </p:nvSpPr>
          <p:spPr bwMode="auto">
            <a:xfrm>
              <a:off x="7358" y="5495"/>
              <a:ext cx="100" cy="100"/>
            </a:xfrm>
            <a:prstGeom prst="ellipse">
              <a:avLst/>
            </a:prstGeom>
            <a:solidFill>
              <a:srgbClr val="CC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902" name="Freeform 150"/>
            <p:cNvSpPr>
              <a:spLocks/>
            </p:cNvSpPr>
            <p:nvPr/>
          </p:nvSpPr>
          <p:spPr bwMode="auto">
            <a:xfrm>
              <a:off x="5166" y="4506"/>
              <a:ext cx="577" cy="441"/>
            </a:xfrm>
            <a:custGeom>
              <a:avLst/>
              <a:gdLst>
                <a:gd name="T0" fmla="*/ 573 w 577"/>
                <a:gd name="T1" fmla="*/ 396 h 441"/>
                <a:gd name="T2" fmla="*/ 36 w 577"/>
                <a:gd name="T3" fmla="*/ 0 h 441"/>
                <a:gd name="T4" fmla="*/ 6 w 577"/>
                <a:gd name="T5" fmla="*/ 441 h 441"/>
                <a:gd name="T6" fmla="*/ 561 w 577"/>
                <a:gd name="T7" fmla="*/ 429 h 441"/>
                <a:gd name="T8" fmla="*/ 573 w 577"/>
                <a:gd name="T9" fmla="*/ 39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441">
                  <a:moveTo>
                    <a:pt x="573" y="396"/>
                  </a:moveTo>
                  <a:cubicBezTo>
                    <a:pt x="288" y="366"/>
                    <a:pt x="51" y="303"/>
                    <a:pt x="36" y="0"/>
                  </a:cubicBezTo>
                  <a:cubicBezTo>
                    <a:pt x="0" y="231"/>
                    <a:pt x="0" y="321"/>
                    <a:pt x="6" y="441"/>
                  </a:cubicBezTo>
                  <a:cubicBezTo>
                    <a:pt x="289" y="430"/>
                    <a:pt x="561" y="429"/>
                    <a:pt x="561" y="429"/>
                  </a:cubicBezTo>
                  <a:cubicBezTo>
                    <a:pt x="577" y="378"/>
                    <a:pt x="573" y="426"/>
                    <a:pt x="573" y="39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903" name="Freeform 151"/>
            <p:cNvSpPr>
              <a:spLocks/>
            </p:cNvSpPr>
            <p:nvPr/>
          </p:nvSpPr>
          <p:spPr bwMode="auto">
            <a:xfrm>
              <a:off x="8549" y="4848"/>
              <a:ext cx="559" cy="504"/>
            </a:xfrm>
            <a:custGeom>
              <a:avLst/>
              <a:gdLst>
                <a:gd name="T0" fmla="*/ 19 w 559"/>
                <a:gd name="T1" fmla="*/ 42 h 504"/>
                <a:gd name="T2" fmla="*/ 502 w 559"/>
                <a:gd name="T3" fmla="*/ 504 h 504"/>
                <a:gd name="T4" fmla="*/ 547 w 559"/>
                <a:gd name="T5" fmla="*/ 3 h 504"/>
                <a:gd name="T6" fmla="*/ 16 w 559"/>
                <a:gd name="T7" fmla="*/ 0 h 504"/>
                <a:gd name="T8" fmla="*/ 19 w 559"/>
                <a:gd name="T9" fmla="*/ 4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04">
                  <a:moveTo>
                    <a:pt x="19" y="42"/>
                  </a:moveTo>
                  <a:cubicBezTo>
                    <a:pt x="409" y="12"/>
                    <a:pt x="487" y="201"/>
                    <a:pt x="502" y="504"/>
                  </a:cubicBezTo>
                  <a:cubicBezTo>
                    <a:pt x="538" y="294"/>
                    <a:pt x="559" y="141"/>
                    <a:pt x="547" y="3"/>
                  </a:cubicBezTo>
                  <a:cubicBezTo>
                    <a:pt x="264" y="14"/>
                    <a:pt x="16" y="0"/>
                    <a:pt x="16" y="0"/>
                  </a:cubicBezTo>
                  <a:cubicBezTo>
                    <a:pt x="0" y="51"/>
                    <a:pt x="19" y="12"/>
                    <a:pt x="19" y="42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904" name="Freeform 152"/>
            <p:cNvSpPr>
              <a:spLocks/>
            </p:cNvSpPr>
            <p:nvPr/>
          </p:nvSpPr>
          <p:spPr bwMode="auto">
            <a:xfrm>
              <a:off x="5152" y="4428"/>
              <a:ext cx="3931" cy="1155"/>
            </a:xfrm>
            <a:custGeom>
              <a:avLst/>
              <a:gdLst>
                <a:gd name="T0" fmla="*/ 53 w 3931"/>
                <a:gd name="T1" fmla="*/ 0 h 1155"/>
                <a:gd name="T2" fmla="*/ 683 w 3931"/>
                <a:gd name="T3" fmla="*/ 470 h 1155"/>
                <a:gd name="T4" fmla="*/ 3581 w 3931"/>
                <a:gd name="T5" fmla="*/ 465 h 1155"/>
                <a:gd name="T6" fmla="*/ 3845 w 3931"/>
                <a:gd name="T7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1" h="1155">
                  <a:moveTo>
                    <a:pt x="53" y="0"/>
                  </a:moveTo>
                  <a:cubicBezTo>
                    <a:pt x="0" y="324"/>
                    <a:pt x="263" y="470"/>
                    <a:pt x="683" y="470"/>
                  </a:cubicBezTo>
                  <a:cubicBezTo>
                    <a:pt x="683" y="470"/>
                    <a:pt x="1932" y="465"/>
                    <a:pt x="3581" y="465"/>
                  </a:cubicBezTo>
                  <a:cubicBezTo>
                    <a:pt x="3863" y="470"/>
                    <a:pt x="3931" y="863"/>
                    <a:pt x="3845" y="1155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4905" name="Line 153"/>
          <p:cNvSpPr>
            <a:spLocks noChangeShapeType="1"/>
          </p:cNvSpPr>
          <p:nvPr/>
        </p:nvSpPr>
        <p:spPr bwMode="auto">
          <a:xfrm>
            <a:off x="5399088" y="2054225"/>
            <a:ext cx="0" cy="323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06" name="Line 154"/>
          <p:cNvSpPr>
            <a:spLocks noChangeShapeType="1"/>
          </p:cNvSpPr>
          <p:nvPr/>
        </p:nvSpPr>
        <p:spPr bwMode="auto">
          <a:xfrm>
            <a:off x="1476375" y="2054225"/>
            <a:ext cx="0" cy="323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16" name="Line 164"/>
          <p:cNvSpPr>
            <a:spLocks noChangeShapeType="1"/>
          </p:cNvSpPr>
          <p:nvPr/>
        </p:nvSpPr>
        <p:spPr bwMode="auto">
          <a:xfrm>
            <a:off x="1476375" y="5286375"/>
            <a:ext cx="3922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17" name="Line 165"/>
          <p:cNvSpPr>
            <a:spLocks noChangeShapeType="1"/>
          </p:cNvSpPr>
          <p:nvPr/>
        </p:nvSpPr>
        <p:spPr bwMode="auto">
          <a:xfrm flipV="1">
            <a:off x="1476375" y="5286375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22" name="Line 170"/>
          <p:cNvSpPr>
            <a:spLocks noChangeShapeType="1"/>
          </p:cNvSpPr>
          <p:nvPr/>
        </p:nvSpPr>
        <p:spPr bwMode="auto">
          <a:xfrm flipV="1">
            <a:off x="5399088" y="5286375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23" name="Freeform 171"/>
          <p:cNvSpPr>
            <a:spLocks/>
          </p:cNvSpPr>
          <p:nvPr/>
        </p:nvSpPr>
        <p:spPr bwMode="auto">
          <a:xfrm>
            <a:off x="2335213" y="4360863"/>
            <a:ext cx="33337" cy="195262"/>
          </a:xfrm>
          <a:custGeom>
            <a:avLst/>
            <a:gdLst>
              <a:gd name="T0" fmla="*/ 0 w 53"/>
              <a:gd name="T1" fmla="*/ 305 h 305"/>
              <a:gd name="T2" fmla="*/ 21 w 53"/>
              <a:gd name="T3" fmla="*/ 252 h 305"/>
              <a:gd name="T4" fmla="*/ 32 w 53"/>
              <a:gd name="T5" fmla="*/ 189 h 305"/>
              <a:gd name="T6" fmla="*/ 53 w 53"/>
              <a:gd name="T7" fmla="*/ 105 h 305"/>
              <a:gd name="T8" fmla="*/ 53 w 53"/>
              <a:gd name="T9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05">
                <a:moveTo>
                  <a:pt x="0" y="305"/>
                </a:moveTo>
                <a:lnTo>
                  <a:pt x="21" y="252"/>
                </a:lnTo>
                <a:lnTo>
                  <a:pt x="32" y="189"/>
                </a:lnTo>
                <a:lnTo>
                  <a:pt x="53" y="105"/>
                </a:lnTo>
                <a:lnTo>
                  <a:pt x="5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24" name="Freeform 172"/>
          <p:cNvSpPr>
            <a:spLocks/>
          </p:cNvSpPr>
          <p:nvPr/>
        </p:nvSpPr>
        <p:spPr bwMode="auto">
          <a:xfrm>
            <a:off x="2335213" y="3778250"/>
            <a:ext cx="33337" cy="582613"/>
          </a:xfrm>
          <a:custGeom>
            <a:avLst/>
            <a:gdLst>
              <a:gd name="T0" fmla="*/ 53 w 53"/>
              <a:gd name="T1" fmla="*/ 904 h 904"/>
              <a:gd name="T2" fmla="*/ 53 w 53"/>
              <a:gd name="T3" fmla="*/ 820 h 904"/>
              <a:gd name="T4" fmla="*/ 42 w 53"/>
              <a:gd name="T5" fmla="*/ 725 h 904"/>
              <a:gd name="T6" fmla="*/ 42 w 53"/>
              <a:gd name="T7" fmla="*/ 610 h 904"/>
              <a:gd name="T8" fmla="*/ 32 w 53"/>
              <a:gd name="T9" fmla="*/ 494 h 904"/>
              <a:gd name="T10" fmla="*/ 11 w 53"/>
              <a:gd name="T11" fmla="*/ 242 h 904"/>
              <a:gd name="T12" fmla="*/ 11 w 53"/>
              <a:gd name="T13" fmla="*/ 116 h 904"/>
              <a:gd name="T14" fmla="*/ 0 w 53"/>
              <a:gd name="T15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904">
                <a:moveTo>
                  <a:pt x="53" y="904"/>
                </a:moveTo>
                <a:lnTo>
                  <a:pt x="53" y="820"/>
                </a:lnTo>
                <a:lnTo>
                  <a:pt x="42" y="725"/>
                </a:lnTo>
                <a:lnTo>
                  <a:pt x="42" y="610"/>
                </a:lnTo>
                <a:lnTo>
                  <a:pt x="32" y="494"/>
                </a:lnTo>
                <a:lnTo>
                  <a:pt x="11" y="242"/>
                </a:lnTo>
                <a:lnTo>
                  <a:pt x="11" y="11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25" name="Freeform 173"/>
          <p:cNvSpPr>
            <a:spLocks/>
          </p:cNvSpPr>
          <p:nvPr/>
        </p:nvSpPr>
        <p:spPr bwMode="auto">
          <a:xfrm>
            <a:off x="2419350" y="3175000"/>
            <a:ext cx="84138" cy="373063"/>
          </a:xfrm>
          <a:custGeom>
            <a:avLst/>
            <a:gdLst>
              <a:gd name="T0" fmla="*/ 136 w 136"/>
              <a:gd name="T1" fmla="*/ 578 h 578"/>
              <a:gd name="T2" fmla="*/ 115 w 136"/>
              <a:gd name="T3" fmla="*/ 525 h 578"/>
              <a:gd name="T4" fmla="*/ 94 w 136"/>
              <a:gd name="T5" fmla="*/ 462 h 578"/>
              <a:gd name="T6" fmla="*/ 73 w 136"/>
              <a:gd name="T7" fmla="*/ 378 h 578"/>
              <a:gd name="T8" fmla="*/ 42 w 136"/>
              <a:gd name="T9" fmla="*/ 294 h 578"/>
              <a:gd name="T10" fmla="*/ 21 w 136"/>
              <a:gd name="T11" fmla="*/ 210 h 578"/>
              <a:gd name="T12" fmla="*/ 10 w 136"/>
              <a:gd name="T13" fmla="*/ 136 h 578"/>
              <a:gd name="T14" fmla="*/ 0 w 136"/>
              <a:gd name="T15" fmla="*/ 63 h 578"/>
              <a:gd name="T16" fmla="*/ 0 w 136"/>
              <a:gd name="T17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578">
                <a:moveTo>
                  <a:pt x="136" y="578"/>
                </a:moveTo>
                <a:lnTo>
                  <a:pt x="115" y="525"/>
                </a:lnTo>
                <a:lnTo>
                  <a:pt x="94" y="462"/>
                </a:lnTo>
                <a:lnTo>
                  <a:pt x="73" y="378"/>
                </a:lnTo>
                <a:lnTo>
                  <a:pt x="42" y="294"/>
                </a:lnTo>
                <a:lnTo>
                  <a:pt x="21" y="210"/>
                </a:lnTo>
                <a:lnTo>
                  <a:pt x="10" y="136"/>
                </a:lnTo>
                <a:lnTo>
                  <a:pt x="0" y="6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33" name="Rectangle 181"/>
          <p:cNvSpPr>
            <a:spLocks noChangeArrowheads="1"/>
          </p:cNvSpPr>
          <p:nvPr/>
        </p:nvSpPr>
        <p:spPr bwMode="auto">
          <a:xfrm>
            <a:off x="1268413" y="5343525"/>
            <a:ext cx="447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74938" name="Rectangle 186"/>
          <p:cNvSpPr>
            <a:spLocks noChangeArrowheads="1"/>
          </p:cNvSpPr>
          <p:nvPr/>
        </p:nvSpPr>
        <p:spPr bwMode="auto">
          <a:xfrm>
            <a:off x="5156200" y="5343525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74940" name="Line 188"/>
          <p:cNvSpPr>
            <a:spLocks noChangeShapeType="1"/>
          </p:cNvSpPr>
          <p:nvPr/>
        </p:nvSpPr>
        <p:spPr bwMode="auto">
          <a:xfrm>
            <a:off x="2551113" y="3746500"/>
            <a:ext cx="2851150" cy="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1" name="Freeform 189"/>
          <p:cNvSpPr>
            <a:spLocks/>
          </p:cNvSpPr>
          <p:nvPr/>
        </p:nvSpPr>
        <p:spPr bwMode="auto">
          <a:xfrm>
            <a:off x="2559050" y="2097088"/>
            <a:ext cx="2311400" cy="1649412"/>
          </a:xfrm>
          <a:custGeom>
            <a:avLst/>
            <a:gdLst>
              <a:gd name="T0" fmla="*/ 0 w 1456"/>
              <a:gd name="T1" fmla="*/ 1039 h 1039"/>
              <a:gd name="T2" fmla="*/ 754 w 1456"/>
              <a:gd name="T3" fmla="*/ 0 h 1039"/>
              <a:gd name="T4" fmla="*/ 1456 w 1456"/>
              <a:gd name="T5" fmla="*/ 1039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56" h="1039">
                <a:moveTo>
                  <a:pt x="0" y="1039"/>
                </a:moveTo>
                <a:cubicBezTo>
                  <a:pt x="231" y="349"/>
                  <a:pt x="512" y="0"/>
                  <a:pt x="754" y="0"/>
                </a:cubicBezTo>
                <a:cubicBezTo>
                  <a:pt x="996" y="0"/>
                  <a:pt x="1271" y="333"/>
                  <a:pt x="1456" y="1039"/>
                </a:cubicBezTo>
              </a:path>
            </a:pathLst>
          </a:custGeom>
          <a:noFill/>
          <a:ln w="5080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2" name="Freeform 190"/>
          <p:cNvSpPr>
            <a:spLocks/>
          </p:cNvSpPr>
          <p:nvPr/>
        </p:nvSpPr>
        <p:spPr bwMode="auto">
          <a:xfrm>
            <a:off x="2894013" y="2081213"/>
            <a:ext cx="1806575" cy="2797175"/>
          </a:xfrm>
          <a:custGeom>
            <a:avLst/>
            <a:gdLst>
              <a:gd name="T0" fmla="*/ 0 w 2934"/>
              <a:gd name="T1" fmla="*/ 4335 h 4347"/>
              <a:gd name="T2" fmla="*/ 1398 w 2934"/>
              <a:gd name="T3" fmla="*/ 27 h 4347"/>
              <a:gd name="T4" fmla="*/ 2934 w 2934"/>
              <a:gd name="T5" fmla="*/ 4347 h 4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34" h="4347">
                <a:moveTo>
                  <a:pt x="0" y="4335"/>
                </a:moveTo>
                <a:cubicBezTo>
                  <a:pt x="342" y="2034"/>
                  <a:pt x="822" y="54"/>
                  <a:pt x="1398" y="27"/>
                </a:cubicBezTo>
                <a:cubicBezTo>
                  <a:pt x="1974" y="0"/>
                  <a:pt x="2502" y="1937"/>
                  <a:pt x="2934" y="4347"/>
                </a:cubicBezTo>
              </a:path>
            </a:pathLst>
          </a:custGeom>
          <a:noFill/>
          <a:ln w="38100" cap="flat" cmpd="sng">
            <a:solidFill>
              <a:srgbClr val="660066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3" name="Freeform 191"/>
          <p:cNvSpPr>
            <a:spLocks/>
          </p:cNvSpPr>
          <p:nvPr/>
        </p:nvSpPr>
        <p:spPr bwMode="auto">
          <a:xfrm>
            <a:off x="4872038" y="3746500"/>
            <a:ext cx="246062" cy="1131888"/>
          </a:xfrm>
          <a:custGeom>
            <a:avLst/>
            <a:gdLst>
              <a:gd name="T0" fmla="*/ 0 w 399"/>
              <a:gd name="T1" fmla="*/ 0 h 1758"/>
              <a:gd name="T2" fmla="*/ 399 w 399"/>
              <a:gd name="T3" fmla="*/ 1758 h 17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9" h="1758">
                <a:moveTo>
                  <a:pt x="0" y="0"/>
                </a:moveTo>
                <a:cubicBezTo>
                  <a:pt x="279" y="954"/>
                  <a:pt x="399" y="1758"/>
                  <a:pt x="399" y="1758"/>
                </a:cubicBezTo>
              </a:path>
            </a:pathLst>
          </a:custGeom>
          <a:noFill/>
          <a:ln w="31750" cap="flat" cmpd="sng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4" name="Freeform 192"/>
          <p:cNvSpPr>
            <a:spLocks/>
          </p:cNvSpPr>
          <p:nvPr/>
        </p:nvSpPr>
        <p:spPr bwMode="auto">
          <a:xfrm>
            <a:off x="2233613" y="3746500"/>
            <a:ext cx="323850" cy="1131888"/>
          </a:xfrm>
          <a:custGeom>
            <a:avLst/>
            <a:gdLst>
              <a:gd name="T0" fmla="*/ 526 w 526"/>
              <a:gd name="T1" fmla="*/ 0 h 1758"/>
              <a:gd name="T2" fmla="*/ 0 w 526"/>
              <a:gd name="T3" fmla="*/ 1758 h 17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6" h="1758">
                <a:moveTo>
                  <a:pt x="526" y="0"/>
                </a:moveTo>
                <a:cubicBezTo>
                  <a:pt x="192" y="1002"/>
                  <a:pt x="0" y="1758"/>
                  <a:pt x="0" y="1758"/>
                </a:cubicBezTo>
              </a:path>
            </a:pathLst>
          </a:custGeom>
          <a:noFill/>
          <a:ln w="31750" cap="flat" cmpd="sng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5" name="Freeform 193"/>
          <p:cNvSpPr>
            <a:spLocks/>
          </p:cNvSpPr>
          <p:nvPr/>
        </p:nvSpPr>
        <p:spPr bwMode="auto">
          <a:xfrm>
            <a:off x="1476375" y="3749675"/>
            <a:ext cx="1076325" cy="928688"/>
          </a:xfrm>
          <a:custGeom>
            <a:avLst/>
            <a:gdLst>
              <a:gd name="T0" fmla="*/ 1749 w 1749"/>
              <a:gd name="T1" fmla="*/ 0 h 1443"/>
              <a:gd name="T2" fmla="*/ 519 w 1749"/>
              <a:gd name="T3" fmla="*/ 1443 h 1443"/>
              <a:gd name="T4" fmla="*/ 0 w 1749"/>
              <a:gd name="T5" fmla="*/ 357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9" h="1443">
                <a:moveTo>
                  <a:pt x="1749" y="0"/>
                </a:moveTo>
                <a:cubicBezTo>
                  <a:pt x="1008" y="366"/>
                  <a:pt x="630" y="1173"/>
                  <a:pt x="519" y="1443"/>
                </a:cubicBezTo>
                <a:cubicBezTo>
                  <a:pt x="489" y="1386"/>
                  <a:pt x="162" y="780"/>
                  <a:pt x="0" y="357"/>
                </a:cubicBezTo>
              </a:path>
            </a:pathLst>
          </a:custGeom>
          <a:noFill/>
          <a:ln w="1270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6" name="Line 194"/>
          <p:cNvSpPr>
            <a:spLocks noChangeShapeType="1"/>
          </p:cNvSpPr>
          <p:nvPr/>
        </p:nvSpPr>
        <p:spPr bwMode="auto">
          <a:xfrm>
            <a:off x="1476375" y="4675188"/>
            <a:ext cx="3925888" cy="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47" name="Rectangle 195"/>
          <p:cNvSpPr>
            <a:spLocks noChangeArrowheads="1"/>
          </p:cNvSpPr>
          <p:nvPr/>
        </p:nvSpPr>
        <p:spPr bwMode="auto">
          <a:xfrm>
            <a:off x="1171575" y="1801813"/>
            <a:ext cx="581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T, °C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74948" name="Rectangle 196"/>
          <p:cNvSpPr>
            <a:spLocks noChangeArrowheads="1"/>
          </p:cNvSpPr>
          <p:nvPr/>
        </p:nvSpPr>
        <p:spPr bwMode="auto">
          <a:xfrm>
            <a:off x="3044825" y="5414963"/>
            <a:ext cx="7477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49" name="Line 197"/>
          <p:cNvSpPr>
            <a:spLocks noChangeAspect="1" noChangeShapeType="1"/>
          </p:cNvSpPr>
          <p:nvPr/>
        </p:nvSpPr>
        <p:spPr bwMode="auto">
          <a:xfrm>
            <a:off x="3187700" y="2459038"/>
            <a:ext cx="112395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0" name="Line 198"/>
          <p:cNvSpPr>
            <a:spLocks noChangeAspect="1" noChangeShapeType="1"/>
          </p:cNvSpPr>
          <p:nvPr/>
        </p:nvSpPr>
        <p:spPr bwMode="auto">
          <a:xfrm>
            <a:off x="3187700" y="2457450"/>
            <a:ext cx="0" cy="7731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1" name="Line 199"/>
          <p:cNvSpPr>
            <a:spLocks noChangeAspect="1" noChangeShapeType="1"/>
          </p:cNvSpPr>
          <p:nvPr/>
        </p:nvSpPr>
        <p:spPr bwMode="auto">
          <a:xfrm>
            <a:off x="2824163" y="3090863"/>
            <a:ext cx="1830387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2" name="Line 200"/>
          <p:cNvSpPr>
            <a:spLocks noChangeAspect="1" noChangeShapeType="1"/>
          </p:cNvSpPr>
          <p:nvPr/>
        </p:nvSpPr>
        <p:spPr bwMode="auto">
          <a:xfrm>
            <a:off x="2767013" y="3225800"/>
            <a:ext cx="1944687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3" name="Line 201"/>
          <p:cNvSpPr>
            <a:spLocks noChangeAspect="1" noChangeShapeType="1"/>
          </p:cNvSpPr>
          <p:nvPr/>
        </p:nvSpPr>
        <p:spPr bwMode="auto">
          <a:xfrm>
            <a:off x="4319588" y="2463800"/>
            <a:ext cx="0" cy="62706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4" name="Line 202"/>
          <p:cNvSpPr>
            <a:spLocks noChangeAspect="1" noChangeShapeType="1"/>
          </p:cNvSpPr>
          <p:nvPr/>
        </p:nvSpPr>
        <p:spPr bwMode="auto">
          <a:xfrm>
            <a:off x="2763838" y="3222625"/>
            <a:ext cx="0" cy="1679575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5" name="Line 203"/>
          <p:cNvSpPr>
            <a:spLocks noChangeAspect="1" noChangeShapeType="1"/>
          </p:cNvSpPr>
          <p:nvPr/>
        </p:nvSpPr>
        <p:spPr bwMode="auto">
          <a:xfrm>
            <a:off x="4659313" y="3106738"/>
            <a:ext cx="0" cy="1590675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6" name="Text Box 204"/>
          <p:cNvSpPr txBox="1">
            <a:spLocks noChangeAspect="1" noChangeArrowheads="1"/>
          </p:cNvSpPr>
          <p:nvPr/>
        </p:nvSpPr>
        <p:spPr bwMode="auto">
          <a:xfrm>
            <a:off x="2259013" y="2936875"/>
            <a:ext cx="5397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57" name="Text Box 205"/>
          <p:cNvSpPr txBox="1">
            <a:spLocks noChangeAspect="1" noChangeArrowheads="1"/>
          </p:cNvSpPr>
          <p:nvPr/>
        </p:nvSpPr>
        <p:spPr bwMode="auto">
          <a:xfrm>
            <a:off x="1816100" y="4594225"/>
            <a:ext cx="5778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58" name="Line 206"/>
          <p:cNvSpPr>
            <a:spLocks noChangeAspect="1" noChangeShapeType="1"/>
          </p:cNvSpPr>
          <p:nvPr/>
        </p:nvSpPr>
        <p:spPr bwMode="auto">
          <a:xfrm>
            <a:off x="2297113" y="4719638"/>
            <a:ext cx="2789237" cy="0"/>
          </a:xfrm>
          <a:prstGeom prst="line">
            <a:avLst/>
          </a:prstGeom>
          <a:noFill/>
          <a:ln w="127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59" name="Line 207"/>
          <p:cNvSpPr>
            <a:spLocks noChangeAspect="1" noChangeShapeType="1"/>
          </p:cNvSpPr>
          <p:nvPr/>
        </p:nvSpPr>
        <p:spPr bwMode="auto">
          <a:xfrm>
            <a:off x="2259013" y="4835525"/>
            <a:ext cx="2827337" cy="0"/>
          </a:xfrm>
          <a:prstGeom prst="line">
            <a:avLst/>
          </a:prstGeom>
          <a:noFill/>
          <a:ln w="127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60" name="Line 208"/>
          <p:cNvSpPr>
            <a:spLocks noChangeAspect="1" noChangeShapeType="1"/>
          </p:cNvSpPr>
          <p:nvPr/>
        </p:nvSpPr>
        <p:spPr bwMode="auto">
          <a:xfrm>
            <a:off x="2297113" y="4770438"/>
            <a:ext cx="2773362" cy="0"/>
          </a:xfrm>
          <a:prstGeom prst="line">
            <a:avLst/>
          </a:prstGeom>
          <a:noFill/>
          <a:ln w="127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61" name="Line 209"/>
          <p:cNvSpPr>
            <a:spLocks noChangeAspect="1" noChangeShapeType="1"/>
          </p:cNvSpPr>
          <p:nvPr/>
        </p:nvSpPr>
        <p:spPr bwMode="auto">
          <a:xfrm>
            <a:off x="2233613" y="4883150"/>
            <a:ext cx="2882900" cy="0"/>
          </a:xfrm>
          <a:prstGeom prst="line">
            <a:avLst/>
          </a:prstGeom>
          <a:noFill/>
          <a:ln w="127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62" name="Text Box 210"/>
          <p:cNvSpPr txBox="1">
            <a:spLocks noChangeAspect="1" noChangeArrowheads="1"/>
          </p:cNvSpPr>
          <p:nvPr/>
        </p:nvSpPr>
        <p:spPr bwMode="auto">
          <a:xfrm>
            <a:off x="2152650" y="1568450"/>
            <a:ext cx="12684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Arial" pitchFamily="34" charset="0"/>
              </a:rPr>
              <a:t>binodal</a:t>
            </a:r>
            <a:endParaRPr lang="ru-RU" sz="4000" b="0">
              <a:latin typeface="Arial" pitchFamily="34" charset="0"/>
            </a:endParaRPr>
          </a:p>
        </p:txBody>
      </p:sp>
      <p:sp>
        <p:nvSpPr>
          <p:cNvPr id="74963" name="Text Box 211"/>
          <p:cNvSpPr txBox="1">
            <a:spLocks noChangeAspect="1" noChangeArrowheads="1"/>
          </p:cNvSpPr>
          <p:nvPr/>
        </p:nvSpPr>
        <p:spPr bwMode="auto">
          <a:xfrm>
            <a:off x="4270375" y="1543050"/>
            <a:ext cx="1174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Arial" pitchFamily="34" charset="0"/>
              </a:rPr>
              <a:t>spinodal</a:t>
            </a:r>
            <a:endParaRPr lang="ru-RU" sz="2000" b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74964" name="AutoShape 212"/>
          <p:cNvCxnSpPr>
            <a:cxnSpLocks noChangeAspect="1" noChangeShapeType="1"/>
            <a:stCxn id="74962" idx="2"/>
          </p:cNvCxnSpPr>
          <p:nvPr/>
        </p:nvCxnSpPr>
        <p:spPr bwMode="auto">
          <a:xfrm>
            <a:off x="2787650" y="1928813"/>
            <a:ext cx="560388" cy="358775"/>
          </a:xfrm>
          <a:prstGeom prst="straightConnector1">
            <a:avLst/>
          </a:prstGeom>
          <a:noFill/>
          <a:ln w="635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4965" name="AutoShape 213"/>
          <p:cNvCxnSpPr>
            <a:cxnSpLocks noChangeAspect="1" noChangeShapeType="1"/>
            <a:endCxn id="74963" idx="2"/>
          </p:cNvCxnSpPr>
          <p:nvPr/>
        </p:nvCxnSpPr>
        <p:spPr bwMode="auto">
          <a:xfrm flipV="1">
            <a:off x="4051300" y="1943100"/>
            <a:ext cx="806450" cy="447675"/>
          </a:xfrm>
          <a:prstGeom prst="straightConnector1">
            <a:avLst/>
          </a:prstGeom>
          <a:noFill/>
          <a:ln w="635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966" name="Text Box 214"/>
          <p:cNvSpPr txBox="1">
            <a:spLocks noChangeAspect="1" noChangeArrowheads="1"/>
          </p:cNvSpPr>
          <p:nvPr/>
        </p:nvSpPr>
        <p:spPr bwMode="auto">
          <a:xfrm>
            <a:off x="2411413" y="2238375"/>
            <a:ext cx="6461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67" name="Text Box 215"/>
          <p:cNvSpPr txBox="1">
            <a:spLocks noChangeAspect="1" noChangeArrowheads="1"/>
          </p:cNvSpPr>
          <p:nvPr/>
        </p:nvSpPr>
        <p:spPr bwMode="auto">
          <a:xfrm>
            <a:off x="7212013" y="3455988"/>
            <a:ext cx="2365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1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68" name="Text Box 216"/>
          <p:cNvSpPr txBox="1">
            <a:spLocks noChangeAspect="1" noChangeArrowheads="1"/>
          </p:cNvSpPr>
          <p:nvPr/>
        </p:nvSpPr>
        <p:spPr bwMode="auto">
          <a:xfrm>
            <a:off x="6723063" y="4035425"/>
            <a:ext cx="2381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69" name="Text Box 217"/>
          <p:cNvSpPr txBox="1">
            <a:spLocks noChangeAspect="1" noChangeArrowheads="1"/>
          </p:cNvSpPr>
          <p:nvPr/>
        </p:nvSpPr>
        <p:spPr bwMode="auto">
          <a:xfrm>
            <a:off x="7185025" y="3960813"/>
            <a:ext cx="234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" pitchFamily="34" charset="0"/>
              </a:rPr>
              <a:t>3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70" name="Line 218"/>
          <p:cNvSpPr>
            <a:spLocks noChangeAspect="1" noChangeShapeType="1"/>
          </p:cNvSpPr>
          <p:nvPr/>
        </p:nvSpPr>
        <p:spPr bwMode="auto">
          <a:xfrm>
            <a:off x="2824163" y="3143250"/>
            <a:ext cx="0" cy="1700213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71" name="Line 219"/>
          <p:cNvSpPr>
            <a:spLocks noChangeAspect="1" noChangeShapeType="1"/>
          </p:cNvSpPr>
          <p:nvPr/>
        </p:nvSpPr>
        <p:spPr bwMode="auto">
          <a:xfrm>
            <a:off x="4703763" y="3230563"/>
            <a:ext cx="0" cy="153035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72" name="Oval 220"/>
          <p:cNvSpPr>
            <a:spLocks noChangeAspect="1" noChangeArrowheads="1"/>
          </p:cNvSpPr>
          <p:nvPr/>
        </p:nvSpPr>
        <p:spPr bwMode="auto">
          <a:xfrm>
            <a:off x="4672013" y="3189288"/>
            <a:ext cx="93662" cy="96837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973" name="Oval 221"/>
          <p:cNvSpPr>
            <a:spLocks noChangeAspect="1" noChangeArrowheads="1"/>
          </p:cNvSpPr>
          <p:nvPr/>
        </p:nvSpPr>
        <p:spPr bwMode="auto">
          <a:xfrm>
            <a:off x="4618038" y="3051175"/>
            <a:ext cx="100012" cy="100013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974" name="Oval 222"/>
          <p:cNvSpPr>
            <a:spLocks noChangeAspect="1" noChangeArrowheads="1"/>
          </p:cNvSpPr>
          <p:nvPr/>
        </p:nvSpPr>
        <p:spPr bwMode="auto">
          <a:xfrm>
            <a:off x="2781300" y="3051175"/>
            <a:ext cx="96838" cy="1000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975" name="Oval 223"/>
          <p:cNvSpPr>
            <a:spLocks noChangeAspect="1" noChangeArrowheads="1"/>
          </p:cNvSpPr>
          <p:nvPr/>
        </p:nvSpPr>
        <p:spPr bwMode="auto">
          <a:xfrm>
            <a:off x="2725738" y="3184525"/>
            <a:ext cx="93662" cy="96838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976" name="Oval 224"/>
          <p:cNvSpPr>
            <a:spLocks noChangeAspect="1" noChangeArrowheads="1"/>
          </p:cNvSpPr>
          <p:nvPr/>
        </p:nvSpPr>
        <p:spPr bwMode="auto">
          <a:xfrm>
            <a:off x="4278313" y="2417763"/>
            <a:ext cx="100012" cy="103187"/>
          </a:xfrm>
          <a:prstGeom prst="ellipse">
            <a:avLst/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977" name="Oval 225"/>
          <p:cNvSpPr>
            <a:spLocks noChangeAspect="1" noChangeArrowheads="1"/>
          </p:cNvSpPr>
          <p:nvPr/>
        </p:nvSpPr>
        <p:spPr bwMode="auto">
          <a:xfrm>
            <a:off x="3146425" y="2417763"/>
            <a:ext cx="96838" cy="103187"/>
          </a:xfrm>
          <a:prstGeom prst="ellipse">
            <a:avLst/>
          </a:prstGeom>
          <a:solidFill>
            <a:srgbClr val="FF66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978" name="Text Box 226"/>
          <p:cNvSpPr txBox="1">
            <a:spLocks noChangeAspect="1" noChangeArrowheads="1"/>
          </p:cNvSpPr>
          <p:nvPr/>
        </p:nvSpPr>
        <p:spPr bwMode="auto">
          <a:xfrm>
            <a:off x="6951663" y="2500313"/>
            <a:ext cx="2381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79" name="Text Box 227"/>
          <p:cNvSpPr txBox="1">
            <a:spLocks noChangeAspect="1" noChangeArrowheads="1"/>
          </p:cNvSpPr>
          <p:nvPr/>
        </p:nvSpPr>
        <p:spPr bwMode="auto">
          <a:xfrm>
            <a:off x="7154863" y="2679700"/>
            <a:ext cx="2365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" pitchFamily="34" charset="0"/>
              </a:rPr>
              <a:t>3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74981" name="Freeform 229"/>
          <p:cNvSpPr>
            <a:spLocks/>
          </p:cNvSpPr>
          <p:nvPr/>
        </p:nvSpPr>
        <p:spPr bwMode="auto">
          <a:xfrm>
            <a:off x="4865688" y="3495675"/>
            <a:ext cx="531812" cy="250825"/>
          </a:xfrm>
          <a:custGeom>
            <a:avLst/>
            <a:gdLst>
              <a:gd name="T0" fmla="*/ 0 w 335"/>
              <a:gd name="T1" fmla="*/ 158 h 158"/>
              <a:gd name="T2" fmla="*/ 335 w 335"/>
              <a:gd name="T3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5" h="158">
                <a:moveTo>
                  <a:pt x="0" y="158"/>
                </a:moveTo>
                <a:cubicBezTo>
                  <a:pt x="198" y="114"/>
                  <a:pt x="335" y="0"/>
                  <a:pt x="335" y="0"/>
                </a:cubicBezTo>
              </a:path>
            </a:pathLst>
          </a:custGeom>
          <a:noFill/>
          <a:ln w="1270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982" name="Line 230"/>
          <p:cNvSpPr>
            <a:spLocks noChangeShapeType="1"/>
          </p:cNvSpPr>
          <p:nvPr/>
        </p:nvSpPr>
        <p:spPr bwMode="auto">
          <a:xfrm>
            <a:off x="3048000" y="5665788"/>
            <a:ext cx="752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0CFB87F-A54F-4D44-B7AE-E4F1ED18A962}" type="slidenum">
              <a:rPr lang="en-GB" sz="1400">
                <a:solidFill>
                  <a:schemeClr val="tx2"/>
                </a:solidFill>
              </a:rPr>
              <a:pPr eaLnBrk="1" hangingPunct="1"/>
              <a:t>25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Conclusions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0863" y="696913"/>
            <a:ext cx="82867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99"/>
                </a:solidFill>
              </a:rPr>
              <a:t>The miscibility gap in the UO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r>
              <a:rPr lang="en-US" sz="2200">
                <a:solidFill>
                  <a:srgbClr val="000099"/>
                </a:solidFill>
              </a:rPr>
              <a:t>-FeO-SiO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r>
              <a:rPr lang="en-US" sz="2200">
                <a:solidFill>
                  <a:srgbClr val="000099"/>
                </a:solidFill>
              </a:rPr>
              <a:t> system was observed</a:t>
            </a:r>
          </a:p>
          <a:p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r>
              <a:rPr lang="en-US" sz="2200">
                <a:solidFill>
                  <a:srgbClr val="000099"/>
                </a:solidFill>
              </a:rPr>
              <a:t>Monotectic plate is outlined (with accuracy about 100</a:t>
            </a:r>
            <a:r>
              <a:rPr lang="en-US" sz="2200">
                <a:solidFill>
                  <a:srgbClr val="000099"/>
                </a:solidFill>
                <a:sym typeface="Symbol" pitchFamily="18" charset="2"/>
              </a:rPr>
              <a:t></a:t>
            </a:r>
            <a:r>
              <a:rPr lang="en-US" sz="2200">
                <a:solidFill>
                  <a:srgbClr val="000099"/>
                </a:solidFill>
              </a:rPr>
              <a:t>C)</a:t>
            </a:r>
            <a:endParaRPr lang="ru-RU" sz="2200">
              <a:solidFill>
                <a:srgbClr val="000099"/>
              </a:solidFill>
            </a:endParaRPr>
          </a:p>
          <a:p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r>
              <a:rPr lang="en-US" sz="2200">
                <a:solidFill>
                  <a:srgbClr val="800000"/>
                </a:solidFill>
              </a:rPr>
              <a:t>Ten</a:t>
            </a:r>
            <a:r>
              <a:rPr lang="en-US" sz="2200">
                <a:solidFill>
                  <a:srgbClr val="FF3300"/>
                </a:solidFill>
              </a:rPr>
              <a:t> </a:t>
            </a:r>
            <a:r>
              <a:rPr lang="en-US" sz="2200">
                <a:solidFill>
                  <a:srgbClr val="000099"/>
                </a:solidFill>
              </a:rPr>
              <a:t>tie lines was constructed</a:t>
            </a:r>
            <a:r>
              <a:rPr lang="ru-RU" sz="2200">
                <a:solidFill>
                  <a:srgbClr val="000099"/>
                </a:solidFill>
              </a:rPr>
              <a:t/>
            </a:r>
            <a:br>
              <a:rPr lang="ru-RU" sz="2200">
                <a:solidFill>
                  <a:srgbClr val="000099"/>
                </a:solidFill>
              </a:rPr>
            </a:br>
            <a:r>
              <a:rPr lang="ru-RU" sz="800">
                <a:solidFill>
                  <a:srgbClr val="000099"/>
                </a:solidFill>
              </a:rPr>
              <a:t/>
            </a:r>
            <a:br>
              <a:rPr lang="ru-RU" sz="800">
                <a:solidFill>
                  <a:srgbClr val="000099"/>
                </a:solidFill>
              </a:rPr>
            </a:br>
            <a:endParaRPr lang="en-US" sz="2200">
              <a:solidFill>
                <a:srgbClr val="000099"/>
              </a:solidFill>
            </a:endParaRPr>
          </a:p>
          <a:p>
            <a:r>
              <a:rPr lang="en-US">
                <a:solidFill>
                  <a:srgbClr val="660066"/>
                </a:solidFill>
              </a:rPr>
              <a:t>Ten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points were settled to be done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(</a:t>
            </a:r>
            <a:r>
              <a:rPr lang="en-US" sz="2400">
                <a:solidFill>
                  <a:srgbClr val="660066"/>
                </a:solidFill>
              </a:rPr>
              <a:t>three</a:t>
            </a:r>
            <a:r>
              <a:rPr lang="en-US" sz="2000">
                <a:solidFill>
                  <a:srgbClr val="000099"/>
                </a:solidFill>
              </a:rPr>
              <a:t> points for MG region)</a:t>
            </a:r>
            <a:br>
              <a:rPr lang="en-US" sz="2000">
                <a:solidFill>
                  <a:srgbClr val="000099"/>
                </a:solidFill>
              </a:rPr>
            </a:br>
            <a:r>
              <a:rPr lang="en-US">
                <a:solidFill>
                  <a:srgbClr val="CC0066"/>
                </a:solidFill>
              </a:rPr>
              <a:t>Twenty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experiments have been made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in only MG region</a:t>
            </a:r>
          </a:p>
          <a:p>
            <a:endParaRPr lang="en-US" sz="2000">
              <a:solidFill>
                <a:srgbClr val="000099"/>
              </a:solidFill>
            </a:endParaRPr>
          </a:p>
          <a:p>
            <a:r>
              <a:rPr lang="en-US" sz="2000">
                <a:solidFill>
                  <a:srgbClr val="000099"/>
                </a:solidFill>
              </a:rPr>
              <a:t>There is many uncertainties and incomprehensibilities which distort MG observations in this ternary system</a:t>
            </a:r>
            <a:endParaRPr 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757A8FC-B422-45FF-A45C-25A9855E018C}" type="slidenum">
              <a:rPr lang="en-GB" sz="1400">
                <a:solidFill>
                  <a:schemeClr val="tx2"/>
                </a:solidFill>
              </a:rPr>
              <a:pPr eaLnBrk="1" hangingPunct="1"/>
              <a:t>3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</a:rPr>
              <a:t>First experimental series (GPRS 33-35)</a:t>
            </a:r>
            <a:r>
              <a:rPr lang="ru-RU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100" name="Text Box 8"/>
          <p:cNvSpPr txBox="1">
            <a:spLocks noChangeAspect="1" noChangeArrowheads="1"/>
          </p:cNvSpPr>
          <p:nvPr/>
        </p:nvSpPr>
        <p:spPr bwMode="auto">
          <a:xfrm>
            <a:off x="2824163" y="1690688"/>
            <a:ext cx="566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UO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ru-RU" sz="1600" baseline="-25000">
              <a:latin typeface="Arial" pitchFamily="34" charset="0"/>
            </a:endParaRPr>
          </a:p>
        </p:txBody>
      </p:sp>
      <p:sp>
        <p:nvSpPr>
          <p:cNvPr id="4101" name="AutoShape 3"/>
          <p:cNvSpPr>
            <a:spLocks noChangeAspect="1" noChangeArrowheads="1"/>
          </p:cNvSpPr>
          <p:nvPr/>
        </p:nvSpPr>
        <p:spPr bwMode="auto">
          <a:xfrm>
            <a:off x="1198563" y="2068513"/>
            <a:ext cx="3813175" cy="3348037"/>
          </a:xfrm>
          <a:prstGeom prst="triangle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02" name="Freeform 2"/>
          <p:cNvSpPr>
            <a:spLocks noChangeAspect="1"/>
          </p:cNvSpPr>
          <p:nvPr/>
        </p:nvSpPr>
        <p:spPr bwMode="auto">
          <a:xfrm>
            <a:off x="1357313" y="4672013"/>
            <a:ext cx="1144587" cy="754062"/>
          </a:xfrm>
          <a:custGeom>
            <a:avLst/>
            <a:gdLst>
              <a:gd name="T0" fmla="*/ 0 w 400"/>
              <a:gd name="T1" fmla="*/ 860147 h 263"/>
              <a:gd name="T2" fmla="*/ 274701 w 400"/>
              <a:gd name="T3" fmla="*/ 1436445 h 263"/>
              <a:gd name="T4" fmla="*/ 1874261 w 400"/>
              <a:gd name="T5" fmla="*/ 1413508 h 263"/>
              <a:gd name="T6" fmla="*/ 497895 w 400"/>
              <a:gd name="T7" fmla="*/ 0 h 263"/>
              <a:gd name="T8" fmla="*/ 0 w 400"/>
              <a:gd name="T9" fmla="*/ 860147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"/>
              <a:gd name="T16" fmla="*/ 0 h 263"/>
              <a:gd name="T17" fmla="*/ 667 w 400"/>
              <a:gd name="T18" fmla="*/ 501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" h="263">
                <a:moveTo>
                  <a:pt x="0" y="176"/>
                </a:moveTo>
                <a:cubicBezTo>
                  <a:pt x="0" y="176"/>
                  <a:pt x="14" y="211"/>
                  <a:pt x="5" y="261"/>
                </a:cubicBezTo>
                <a:cubicBezTo>
                  <a:pt x="58" y="263"/>
                  <a:pt x="2" y="261"/>
                  <a:pt x="389" y="261"/>
                </a:cubicBezTo>
                <a:cubicBezTo>
                  <a:pt x="400" y="211"/>
                  <a:pt x="277" y="0"/>
                  <a:pt x="101" y="5"/>
                </a:cubicBezTo>
                <a:cubicBezTo>
                  <a:pt x="2" y="183"/>
                  <a:pt x="0" y="176"/>
                  <a:pt x="0" y="176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000099">
                  <a:alpha val="14000"/>
                </a:srgbClr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103" name="Text Box 6"/>
          <p:cNvSpPr txBox="1">
            <a:spLocks noChangeAspect="1" noChangeArrowheads="1"/>
          </p:cNvSpPr>
          <p:nvPr/>
        </p:nvSpPr>
        <p:spPr bwMode="auto">
          <a:xfrm>
            <a:off x="709613" y="5370513"/>
            <a:ext cx="612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SiO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4104" name="Text Box 7"/>
          <p:cNvSpPr txBox="1">
            <a:spLocks noChangeAspect="1" noChangeArrowheads="1"/>
          </p:cNvSpPr>
          <p:nvPr/>
        </p:nvSpPr>
        <p:spPr bwMode="auto">
          <a:xfrm>
            <a:off x="4937125" y="5386388"/>
            <a:ext cx="581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FeO</a:t>
            </a:r>
            <a:endParaRPr lang="ru-RU" sz="1600" baseline="-25000">
              <a:latin typeface="Arial" pitchFamily="34" charset="0"/>
            </a:endParaRPr>
          </a:p>
        </p:txBody>
      </p:sp>
      <p:sp>
        <p:nvSpPr>
          <p:cNvPr id="4105" name="Line 9"/>
          <p:cNvSpPr>
            <a:spLocks noChangeAspect="1" noChangeShapeType="1"/>
          </p:cNvSpPr>
          <p:nvPr/>
        </p:nvSpPr>
        <p:spPr bwMode="auto">
          <a:xfrm>
            <a:off x="3108325" y="2063750"/>
            <a:ext cx="762000" cy="3375025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Line 11"/>
          <p:cNvSpPr>
            <a:spLocks noChangeAspect="1" noChangeShapeType="1"/>
          </p:cNvSpPr>
          <p:nvPr/>
        </p:nvSpPr>
        <p:spPr bwMode="auto">
          <a:xfrm>
            <a:off x="3844925" y="5416550"/>
            <a:ext cx="116363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7" name="Line 12"/>
          <p:cNvSpPr>
            <a:spLocks noChangeAspect="1" noChangeShapeType="1"/>
          </p:cNvSpPr>
          <p:nvPr/>
        </p:nvSpPr>
        <p:spPr bwMode="auto">
          <a:xfrm flipV="1">
            <a:off x="1204913" y="2051050"/>
            <a:ext cx="1905000" cy="337978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8" name="Line 13"/>
          <p:cNvSpPr>
            <a:spLocks noChangeAspect="1" noChangeShapeType="1"/>
          </p:cNvSpPr>
          <p:nvPr/>
        </p:nvSpPr>
        <p:spPr bwMode="auto">
          <a:xfrm>
            <a:off x="3100388" y="2062163"/>
            <a:ext cx="1908175" cy="3354387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9" name="Text Box 14"/>
          <p:cNvSpPr txBox="1">
            <a:spLocks noChangeAspect="1" noChangeArrowheads="1"/>
          </p:cNvSpPr>
          <p:nvPr/>
        </p:nvSpPr>
        <p:spPr bwMode="auto">
          <a:xfrm rot="3627502">
            <a:off x="3503612" y="3348038"/>
            <a:ext cx="1471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>
                <a:solidFill>
                  <a:srgbClr val="008000"/>
                </a:solidFill>
                <a:latin typeface="Arial" pitchFamily="34" charset="0"/>
              </a:rPr>
              <a:t>CORPHAD</a:t>
            </a:r>
            <a:endParaRPr lang="ru-RU" sz="2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4110" name="Text Box 15"/>
          <p:cNvSpPr txBox="1">
            <a:spLocks noChangeAspect="1" noChangeArrowheads="1"/>
          </p:cNvSpPr>
          <p:nvPr/>
        </p:nvSpPr>
        <p:spPr bwMode="auto">
          <a:xfrm rot="-3682559">
            <a:off x="1245394" y="2867819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>
                <a:solidFill>
                  <a:srgbClr val="008000"/>
                </a:solidFill>
                <a:latin typeface="Arial" pitchFamily="34" charset="0"/>
              </a:rPr>
              <a:t>CORPHAD+PRECOS</a:t>
            </a:r>
            <a:endParaRPr lang="ru-RU" sz="16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4111" name="Oval 198"/>
          <p:cNvSpPr>
            <a:spLocks noChangeAspect="1" noChangeArrowheads="1"/>
          </p:cNvSpPr>
          <p:nvPr/>
        </p:nvSpPr>
        <p:spPr bwMode="auto">
          <a:xfrm>
            <a:off x="3798888" y="5353050"/>
            <a:ext cx="106362" cy="106363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12" name="Text Box 199"/>
          <p:cNvSpPr txBox="1">
            <a:spLocks noChangeAspect="1" noChangeArrowheads="1"/>
          </p:cNvSpPr>
          <p:nvPr/>
        </p:nvSpPr>
        <p:spPr bwMode="auto">
          <a:xfrm>
            <a:off x="3371850" y="5449888"/>
            <a:ext cx="927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Fe</a:t>
            </a:r>
            <a:r>
              <a:rPr lang="en-US" sz="1600" baseline="-25000">
                <a:latin typeface="Arial" pitchFamily="34" charset="0"/>
              </a:rPr>
              <a:t>2</a:t>
            </a:r>
            <a:r>
              <a:rPr lang="en-US" sz="1600">
                <a:latin typeface="Arial" pitchFamily="34" charset="0"/>
              </a:rPr>
              <a:t>SiO</a:t>
            </a:r>
            <a:r>
              <a:rPr lang="en-US" sz="1600" baseline="-25000">
                <a:latin typeface="Arial" pitchFamily="34" charset="0"/>
              </a:rPr>
              <a:t>4</a:t>
            </a:r>
            <a:endParaRPr lang="ru-RU" sz="1600" baseline="-25000">
              <a:latin typeface="Arial" pitchFamily="34" charset="0"/>
            </a:endParaRPr>
          </a:p>
        </p:txBody>
      </p:sp>
      <p:sp>
        <p:nvSpPr>
          <p:cNvPr id="4113" name="Line 205"/>
          <p:cNvSpPr>
            <a:spLocks noChangeAspect="1" noChangeShapeType="1"/>
          </p:cNvSpPr>
          <p:nvPr/>
        </p:nvSpPr>
        <p:spPr bwMode="auto">
          <a:xfrm>
            <a:off x="1230313" y="5416550"/>
            <a:ext cx="2581275" cy="0"/>
          </a:xfrm>
          <a:prstGeom prst="line">
            <a:avLst/>
          </a:prstGeom>
          <a:noFill/>
          <a:ln w="5080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5" name="Oval 6"/>
          <p:cNvSpPr>
            <a:spLocks noChangeArrowheads="1"/>
          </p:cNvSpPr>
          <p:nvPr/>
        </p:nvSpPr>
        <p:spPr bwMode="auto">
          <a:xfrm>
            <a:off x="1301750" y="5138738"/>
            <a:ext cx="88900" cy="857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4116" name="Oval 6"/>
          <p:cNvSpPr>
            <a:spLocks noChangeArrowheads="1"/>
          </p:cNvSpPr>
          <p:nvPr/>
        </p:nvSpPr>
        <p:spPr bwMode="auto">
          <a:xfrm>
            <a:off x="1587500" y="4635500"/>
            <a:ext cx="88900" cy="8572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4117" name="Oval 6"/>
          <p:cNvSpPr>
            <a:spLocks noChangeArrowheads="1"/>
          </p:cNvSpPr>
          <p:nvPr/>
        </p:nvSpPr>
        <p:spPr bwMode="auto">
          <a:xfrm>
            <a:off x="2432050" y="5375275"/>
            <a:ext cx="88900" cy="857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18" name="Oval 6"/>
          <p:cNvSpPr>
            <a:spLocks noChangeArrowheads="1"/>
          </p:cNvSpPr>
          <p:nvPr/>
        </p:nvSpPr>
        <p:spPr bwMode="auto">
          <a:xfrm>
            <a:off x="1335088" y="5375275"/>
            <a:ext cx="88900" cy="857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19" name="Oval 457"/>
          <p:cNvSpPr>
            <a:spLocks noChangeAspect="1" noChangeArrowheads="1"/>
          </p:cNvSpPr>
          <p:nvPr/>
        </p:nvSpPr>
        <p:spPr bwMode="auto">
          <a:xfrm>
            <a:off x="1416050" y="5478463"/>
            <a:ext cx="996950" cy="2397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4120" name="Oval 457"/>
          <p:cNvSpPr>
            <a:spLocks noChangeAspect="1" noChangeArrowheads="1"/>
          </p:cNvSpPr>
          <p:nvPr/>
        </p:nvSpPr>
        <p:spPr bwMode="auto">
          <a:xfrm rot="-3600000">
            <a:off x="848519" y="4650582"/>
            <a:ext cx="996950" cy="2397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graphicFrame>
        <p:nvGraphicFramePr>
          <p:cNvPr id="4181" name="Group 85"/>
          <p:cNvGraphicFramePr>
            <a:graphicFrameLocks noGrp="1"/>
          </p:cNvGraphicFramePr>
          <p:nvPr/>
        </p:nvGraphicFramePr>
        <p:xfrm>
          <a:off x="4240213" y="1022350"/>
          <a:ext cx="4816475" cy="2258568"/>
        </p:xfrm>
        <a:graphic>
          <a:graphicData uri="http://schemas.openxmlformats.org/drawingml/2006/table">
            <a:tbl>
              <a:tblPr/>
              <a:tblGrid>
                <a:gridCol w="811212"/>
                <a:gridCol w="531813"/>
                <a:gridCol w="566737"/>
                <a:gridCol w="577850"/>
                <a:gridCol w="577850"/>
                <a:gridCol w="606425"/>
                <a:gridCol w="1144588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Test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Exp. time, min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Note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FeO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70.0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80.0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GPRS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73.0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7.0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1950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3" name="Oval 6"/>
          <p:cNvSpPr>
            <a:spLocks noChangeArrowheads="1"/>
          </p:cNvSpPr>
          <p:nvPr/>
        </p:nvSpPr>
        <p:spPr bwMode="auto">
          <a:xfrm>
            <a:off x="1720850" y="4860925"/>
            <a:ext cx="88900" cy="8572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74" name="Oval 6"/>
          <p:cNvSpPr>
            <a:spLocks noChangeArrowheads="1"/>
          </p:cNvSpPr>
          <p:nvPr/>
        </p:nvSpPr>
        <p:spPr bwMode="auto">
          <a:xfrm>
            <a:off x="1619250" y="5121275"/>
            <a:ext cx="88900" cy="8572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75" name="Oval 6"/>
          <p:cNvSpPr>
            <a:spLocks noChangeArrowheads="1"/>
          </p:cNvSpPr>
          <p:nvPr/>
        </p:nvSpPr>
        <p:spPr bwMode="auto">
          <a:xfrm>
            <a:off x="2047875" y="5200650"/>
            <a:ext cx="88900" cy="8572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4176" name="Rectangle 825"/>
          <p:cNvSpPr>
            <a:spLocks noChangeArrowheads="1"/>
          </p:cNvSpPr>
          <p:nvPr/>
        </p:nvSpPr>
        <p:spPr bwMode="auto">
          <a:xfrm>
            <a:off x="1833563" y="47386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35</a:t>
            </a:r>
            <a:endParaRPr lang="en-US"/>
          </a:p>
        </p:txBody>
      </p:sp>
      <p:sp>
        <p:nvSpPr>
          <p:cNvPr id="4177" name="Rectangle 826"/>
          <p:cNvSpPr>
            <a:spLocks noChangeArrowheads="1"/>
          </p:cNvSpPr>
          <p:nvPr/>
        </p:nvSpPr>
        <p:spPr bwMode="auto">
          <a:xfrm>
            <a:off x="1731963" y="501332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34</a:t>
            </a:r>
            <a:endParaRPr lang="en-US"/>
          </a:p>
        </p:txBody>
      </p:sp>
      <p:sp>
        <p:nvSpPr>
          <p:cNvPr id="4178" name="Rectangle 827"/>
          <p:cNvSpPr>
            <a:spLocks noChangeArrowheads="1"/>
          </p:cNvSpPr>
          <p:nvPr/>
        </p:nvSpPr>
        <p:spPr bwMode="auto">
          <a:xfrm>
            <a:off x="2057400" y="496411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33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E8585F4-3013-4EDC-BF3A-74C180FB5002}" type="slidenum">
              <a:rPr lang="en-GB" sz="1400">
                <a:solidFill>
                  <a:schemeClr val="tx2"/>
                </a:solidFill>
              </a:rPr>
              <a:pPr eaLnBrk="1" hangingPunct="1"/>
              <a:t>4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</a:rPr>
              <a:t>First experimental series (GPRS 33 results)</a:t>
            </a:r>
            <a:r>
              <a:rPr lang="ru-RU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089025" y="4611688"/>
            <a:ext cx="50736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089025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387725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686425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239963" y="4611688"/>
            <a:ext cx="0" cy="192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535488" y="4611688"/>
            <a:ext cx="0" cy="192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001713" y="518795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167063" y="5187950"/>
            <a:ext cx="3016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464175" y="5187950"/>
            <a:ext cx="303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0.4</a:t>
            </a:r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387725" y="2314575"/>
            <a:ext cx="1327150" cy="229711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5686425" y="4254500"/>
            <a:ext cx="207963" cy="3571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2239963" y="1308100"/>
            <a:ext cx="1906587" cy="33035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4535488" y="3060700"/>
            <a:ext cx="896937" cy="15509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068763" y="4922838"/>
            <a:ext cx="6175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2239963" y="2622550"/>
            <a:ext cx="2665412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2814638" y="1625600"/>
            <a:ext cx="1541462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1665288" y="3614738"/>
            <a:ext cx="43815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1089025" y="1093788"/>
            <a:ext cx="2032000" cy="3517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 flipV="1">
            <a:off x="758825" y="4421188"/>
            <a:ext cx="3302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 flipV="1">
            <a:off x="1908175" y="2428875"/>
            <a:ext cx="331788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 flipV="1">
            <a:off x="1500188" y="3521075"/>
            <a:ext cx="165100" cy="936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 flipV="1">
            <a:off x="2647950" y="1528763"/>
            <a:ext cx="166688" cy="968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49250" y="4057650"/>
            <a:ext cx="1206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365250" y="2068513"/>
            <a:ext cx="30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2239963" y="2622550"/>
            <a:ext cx="1147762" cy="198913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3592513" y="987425"/>
            <a:ext cx="2093912" cy="362426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1665288" y="3614738"/>
            <a:ext cx="574675" cy="9969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2814638" y="1625600"/>
            <a:ext cx="1720850" cy="29860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 rot="-3600000">
            <a:off x="672306" y="3213894"/>
            <a:ext cx="6508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3716338" y="4113213"/>
            <a:ext cx="190500" cy="165100"/>
          </a:xfrm>
          <a:custGeom>
            <a:avLst/>
            <a:gdLst>
              <a:gd name="T0" fmla="*/ 0 w 163"/>
              <a:gd name="T1" fmla="*/ 165100 h 139"/>
              <a:gd name="T2" fmla="*/ 95834 w 163"/>
              <a:gd name="T3" fmla="*/ 0 h 139"/>
              <a:gd name="T4" fmla="*/ 190500 w 163"/>
              <a:gd name="T5" fmla="*/ 165100 h 139"/>
              <a:gd name="T6" fmla="*/ 0 w 163"/>
              <a:gd name="T7" fmla="*/ 165100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99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54" name="Rectangle 51"/>
          <p:cNvSpPr>
            <a:spLocks noChangeArrowheads="1"/>
          </p:cNvSpPr>
          <p:nvPr/>
        </p:nvSpPr>
        <p:spPr bwMode="auto">
          <a:xfrm>
            <a:off x="4335463" y="3803650"/>
            <a:ext cx="195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33</a:t>
            </a:r>
            <a:endParaRPr lang="en-US"/>
          </a:p>
        </p:txBody>
      </p:sp>
      <p:sp>
        <p:nvSpPr>
          <p:cNvPr id="5156" name="Oval 5"/>
          <p:cNvSpPr>
            <a:spLocks noChangeArrowheads="1"/>
          </p:cNvSpPr>
          <p:nvPr/>
        </p:nvSpPr>
        <p:spPr bwMode="auto">
          <a:xfrm>
            <a:off x="1601788" y="3486150"/>
            <a:ext cx="182562" cy="1778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5157" name="Oval 6"/>
          <p:cNvSpPr>
            <a:spLocks noChangeArrowheads="1"/>
          </p:cNvSpPr>
          <p:nvPr/>
        </p:nvSpPr>
        <p:spPr bwMode="auto">
          <a:xfrm>
            <a:off x="1487488" y="4552950"/>
            <a:ext cx="131762" cy="127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158" name="Oval 5"/>
          <p:cNvSpPr>
            <a:spLocks noChangeArrowheads="1"/>
          </p:cNvSpPr>
          <p:nvPr/>
        </p:nvSpPr>
        <p:spPr bwMode="auto">
          <a:xfrm>
            <a:off x="2687638" y="1597025"/>
            <a:ext cx="184150" cy="1793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5159" name="Oval 457"/>
          <p:cNvSpPr>
            <a:spLocks noChangeAspect="1" noChangeArrowheads="1"/>
          </p:cNvSpPr>
          <p:nvPr/>
        </p:nvSpPr>
        <p:spPr bwMode="auto">
          <a:xfrm rot="-3600000">
            <a:off x="1616869" y="1505744"/>
            <a:ext cx="1479550" cy="3571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5160" name="Oval 457"/>
          <p:cNvSpPr>
            <a:spLocks noChangeAspect="1" noChangeArrowheads="1"/>
          </p:cNvSpPr>
          <p:nvPr/>
        </p:nvSpPr>
        <p:spPr bwMode="auto">
          <a:xfrm>
            <a:off x="1851025" y="4751388"/>
            <a:ext cx="1481138" cy="355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5161" name="Line 63"/>
          <p:cNvSpPr>
            <a:spLocks noChangeShapeType="1"/>
          </p:cNvSpPr>
          <p:nvPr/>
        </p:nvSpPr>
        <p:spPr bwMode="auto">
          <a:xfrm>
            <a:off x="2847975" y="1755775"/>
            <a:ext cx="2595563" cy="283527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2" name="Line 64"/>
          <p:cNvSpPr>
            <a:spLocks noChangeShapeType="1"/>
          </p:cNvSpPr>
          <p:nvPr/>
        </p:nvSpPr>
        <p:spPr bwMode="auto">
          <a:xfrm flipH="1">
            <a:off x="1554163" y="3671888"/>
            <a:ext cx="130175" cy="876300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3" name="Oval 6"/>
          <p:cNvSpPr>
            <a:spLocks noChangeArrowheads="1"/>
          </p:cNvSpPr>
          <p:nvPr/>
        </p:nvSpPr>
        <p:spPr bwMode="auto">
          <a:xfrm>
            <a:off x="4189413" y="4051300"/>
            <a:ext cx="131762" cy="1270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164" name="Line 66"/>
          <p:cNvSpPr>
            <a:spLocks noChangeShapeType="1"/>
          </p:cNvSpPr>
          <p:nvPr/>
        </p:nvSpPr>
        <p:spPr bwMode="auto">
          <a:xfrm flipH="1">
            <a:off x="3867150" y="4130675"/>
            <a:ext cx="322263" cy="714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5" name="Rectangle 67"/>
          <p:cNvSpPr>
            <a:spLocks noChangeArrowheads="1"/>
          </p:cNvSpPr>
          <p:nvPr/>
        </p:nvSpPr>
        <p:spPr bwMode="auto">
          <a:xfrm>
            <a:off x="3590925" y="4305300"/>
            <a:ext cx="2809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0000"/>
                </a:solidFill>
                <a:latin typeface="Arial" pitchFamily="34" charset="0"/>
              </a:rPr>
              <a:t>2100</a:t>
            </a:r>
            <a:endParaRPr lang="en-US" sz="1000"/>
          </a:p>
        </p:txBody>
      </p:sp>
      <p:sp>
        <p:nvSpPr>
          <p:cNvPr id="5167" name="Oval 6"/>
          <p:cNvSpPr>
            <a:spLocks noChangeArrowheads="1"/>
          </p:cNvSpPr>
          <p:nvPr/>
        </p:nvSpPr>
        <p:spPr bwMode="auto">
          <a:xfrm>
            <a:off x="5391150" y="4541838"/>
            <a:ext cx="133350" cy="127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pic>
        <p:nvPicPr>
          <p:cNvPr id="5168" name="Picture 81" descr="2-1"/>
          <p:cNvPicPr>
            <a:picLocks noChangeAspect="1" noChangeArrowheads="1"/>
          </p:cNvPicPr>
          <p:nvPr/>
        </p:nvPicPr>
        <p:blipFill>
          <a:blip r:embed="rId3">
            <a:lum bright="1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b="8311"/>
          <a:stretch>
            <a:fillRect/>
          </a:stretch>
        </p:blipFill>
        <p:spPr bwMode="auto">
          <a:xfrm>
            <a:off x="5881688" y="746125"/>
            <a:ext cx="2852737" cy="2871788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7989888" y="3771900"/>
            <a:ext cx="6477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0" name="TextBox 10"/>
          <p:cNvSpPr txBox="1">
            <a:spLocks noChangeArrowheads="1"/>
          </p:cNvSpPr>
          <p:nvPr/>
        </p:nvSpPr>
        <p:spPr bwMode="auto">
          <a:xfrm>
            <a:off x="7918450" y="3798888"/>
            <a:ext cx="785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10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5171" name="Line 87"/>
          <p:cNvSpPr>
            <a:spLocks noChangeShapeType="1"/>
          </p:cNvSpPr>
          <p:nvPr/>
        </p:nvSpPr>
        <p:spPr bwMode="auto">
          <a:xfrm flipH="1">
            <a:off x="3852863" y="2046288"/>
            <a:ext cx="1998662" cy="2124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72" name="Rectangle 89"/>
          <p:cNvSpPr>
            <a:spLocks noChangeArrowheads="1"/>
          </p:cNvSpPr>
          <p:nvPr/>
        </p:nvSpPr>
        <p:spPr bwMode="auto">
          <a:xfrm>
            <a:off x="946150" y="5486400"/>
            <a:ext cx="6546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not detected (Above the MG)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5"/>
          <p:cNvSpPr>
            <a:spLocks noChangeShapeType="1"/>
          </p:cNvSpPr>
          <p:nvPr/>
        </p:nvSpPr>
        <p:spPr bwMode="auto">
          <a:xfrm flipH="1">
            <a:off x="1362075" y="3671888"/>
            <a:ext cx="130175" cy="876300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37C22DA-03B3-4010-A6BC-DECEAEBD0C76}" type="slidenum">
              <a:rPr lang="en-GB" sz="1400">
                <a:solidFill>
                  <a:schemeClr val="tx2"/>
                </a:solidFill>
              </a:rPr>
              <a:pPr eaLnBrk="1" hangingPunct="1"/>
              <a:t>5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</a:rPr>
              <a:t>First experimental series (GPRS 34 results)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6149" name="Line 25"/>
          <p:cNvSpPr>
            <a:spLocks noChangeShapeType="1"/>
          </p:cNvSpPr>
          <p:nvPr/>
        </p:nvSpPr>
        <p:spPr bwMode="auto">
          <a:xfrm>
            <a:off x="896938" y="4611688"/>
            <a:ext cx="50736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0" name="Line 26"/>
          <p:cNvSpPr>
            <a:spLocks noChangeShapeType="1"/>
          </p:cNvSpPr>
          <p:nvPr/>
        </p:nvSpPr>
        <p:spPr bwMode="auto">
          <a:xfrm>
            <a:off x="896938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1" name="Line 27"/>
          <p:cNvSpPr>
            <a:spLocks noChangeShapeType="1"/>
          </p:cNvSpPr>
          <p:nvPr/>
        </p:nvSpPr>
        <p:spPr bwMode="auto">
          <a:xfrm>
            <a:off x="3195638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Line 29"/>
          <p:cNvSpPr>
            <a:spLocks noChangeShapeType="1"/>
          </p:cNvSpPr>
          <p:nvPr/>
        </p:nvSpPr>
        <p:spPr bwMode="auto">
          <a:xfrm>
            <a:off x="2047875" y="4611688"/>
            <a:ext cx="0" cy="192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343400" y="4611688"/>
            <a:ext cx="0" cy="192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4" name="Rectangle 32"/>
          <p:cNvSpPr>
            <a:spLocks noChangeArrowheads="1"/>
          </p:cNvSpPr>
          <p:nvPr/>
        </p:nvSpPr>
        <p:spPr bwMode="auto">
          <a:xfrm>
            <a:off x="2974975" y="5187950"/>
            <a:ext cx="3016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6155" name="Line 34"/>
          <p:cNvSpPr>
            <a:spLocks noChangeShapeType="1"/>
          </p:cNvSpPr>
          <p:nvPr/>
        </p:nvSpPr>
        <p:spPr bwMode="auto">
          <a:xfrm flipV="1">
            <a:off x="3195638" y="2314575"/>
            <a:ext cx="1327150" cy="229711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6" name="Line 35"/>
          <p:cNvSpPr>
            <a:spLocks noChangeShapeType="1"/>
          </p:cNvSpPr>
          <p:nvPr/>
        </p:nvSpPr>
        <p:spPr bwMode="auto">
          <a:xfrm flipV="1">
            <a:off x="5494338" y="4254500"/>
            <a:ext cx="207962" cy="3571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7" name="Line 36"/>
          <p:cNvSpPr>
            <a:spLocks noChangeShapeType="1"/>
          </p:cNvSpPr>
          <p:nvPr/>
        </p:nvSpPr>
        <p:spPr bwMode="auto">
          <a:xfrm flipV="1">
            <a:off x="2047875" y="1308100"/>
            <a:ext cx="1906588" cy="33035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8" name="Line 37"/>
          <p:cNvSpPr>
            <a:spLocks noChangeShapeType="1"/>
          </p:cNvSpPr>
          <p:nvPr/>
        </p:nvSpPr>
        <p:spPr bwMode="auto">
          <a:xfrm flipV="1">
            <a:off x="4343400" y="3060700"/>
            <a:ext cx="896938" cy="15509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9" name="Rectangle 38"/>
          <p:cNvSpPr>
            <a:spLocks noChangeArrowheads="1"/>
          </p:cNvSpPr>
          <p:nvPr/>
        </p:nvSpPr>
        <p:spPr bwMode="auto">
          <a:xfrm>
            <a:off x="3876675" y="4922838"/>
            <a:ext cx="6175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6160" name="Line 39"/>
          <p:cNvSpPr>
            <a:spLocks noChangeShapeType="1"/>
          </p:cNvSpPr>
          <p:nvPr/>
        </p:nvSpPr>
        <p:spPr bwMode="auto">
          <a:xfrm flipH="1">
            <a:off x="2047875" y="2622550"/>
            <a:ext cx="2665413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1" name="Line 40"/>
          <p:cNvSpPr>
            <a:spLocks noChangeShapeType="1"/>
          </p:cNvSpPr>
          <p:nvPr/>
        </p:nvSpPr>
        <p:spPr bwMode="auto">
          <a:xfrm flipH="1">
            <a:off x="2622550" y="1625600"/>
            <a:ext cx="1541463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2" name="Line 41"/>
          <p:cNvSpPr>
            <a:spLocks noChangeShapeType="1"/>
          </p:cNvSpPr>
          <p:nvPr/>
        </p:nvSpPr>
        <p:spPr bwMode="auto">
          <a:xfrm flipH="1">
            <a:off x="1473200" y="3614738"/>
            <a:ext cx="43815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3" name="Line 42"/>
          <p:cNvSpPr>
            <a:spLocks noChangeShapeType="1"/>
          </p:cNvSpPr>
          <p:nvPr/>
        </p:nvSpPr>
        <p:spPr bwMode="auto">
          <a:xfrm flipV="1">
            <a:off x="896938" y="1093788"/>
            <a:ext cx="2032000" cy="3517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4" name="Line 43"/>
          <p:cNvSpPr>
            <a:spLocks noChangeShapeType="1"/>
          </p:cNvSpPr>
          <p:nvPr/>
        </p:nvSpPr>
        <p:spPr bwMode="auto">
          <a:xfrm flipH="1" flipV="1">
            <a:off x="566738" y="4421188"/>
            <a:ext cx="3302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5" name="Line 44"/>
          <p:cNvSpPr>
            <a:spLocks noChangeShapeType="1"/>
          </p:cNvSpPr>
          <p:nvPr/>
        </p:nvSpPr>
        <p:spPr bwMode="auto">
          <a:xfrm flipH="1" flipV="1">
            <a:off x="1716088" y="2428875"/>
            <a:ext cx="331787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6" name="Line 45"/>
          <p:cNvSpPr>
            <a:spLocks noChangeShapeType="1"/>
          </p:cNvSpPr>
          <p:nvPr/>
        </p:nvSpPr>
        <p:spPr bwMode="auto">
          <a:xfrm flipH="1" flipV="1">
            <a:off x="1308100" y="3521075"/>
            <a:ext cx="165100" cy="936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7" name="Line 46"/>
          <p:cNvSpPr>
            <a:spLocks noChangeShapeType="1"/>
          </p:cNvSpPr>
          <p:nvPr/>
        </p:nvSpPr>
        <p:spPr bwMode="auto">
          <a:xfrm flipH="1" flipV="1">
            <a:off x="2455863" y="1528763"/>
            <a:ext cx="166687" cy="968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8" name="Rectangle 48"/>
          <p:cNvSpPr>
            <a:spLocks noChangeArrowheads="1"/>
          </p:cNvSpPr>
          <p:nvPr/>
        </p:nvSpPr>
        <p:spPr bwMode="auto">
          <a:xfrm>
            <a:off x="1173163" y="2068513"/>
            <a:ext cx="30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6169" name="Line 49"/>
          <p:cNvSpPr>
            <a:spLocks noChangeShapeType="1"/>
          </p:cNvSpPr>
          <p:nvPr/>
        </p:nvSpPr>
        <p:spPr bwMode="auto">
          <a:xfrm>
            <a:off x="2047875" y="2622550"/>
            <a:ext cx="1147763" cy="198913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0" name="Line 50"/>
          <p:cNvSpPr>
            <a:spLocks noChangeShapeType="1"/>
          </p:cNvSpPr>
          <p:nvPr/>
        </p:nvSpPr>
        <p:spPr bwMode="auto">
          <a:xfrm>
            <a:off x="3400425" y="987425"/>
            <a:ext cx="2093913" cy="362426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1" name="Line 51"/>
          <p:cNvSpPr>
            <a:spLocks noChangeShapeType="1"/>
          </p:cNvSpPr>
          <p:nvPr/>
        </p:nvSpPr>
        <p:spPr bwMode="auto">
          <a:xfrm>
            <a:off x="1473200" y="3614738"/>
            <a:ext cx="574675" cy="9969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2" name="Line 52"/>
          <p:cNvSpPr>
            <a:spLocks noChangeShapeType="1"/>
          </p:cNvSpPr>
          <p:nvPr/>
        </p:nvSpPr>
        <p:spPr bwMode="auto">
          <a:xfrm>
            <a:off x="2622550" y="1625600"/>
            <a:ext cx="1720850" cy="29860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3" name="Rectangle 53"/>
          <p:cNvSpPr>
            <a:spLocks noChangeArrowheads="1"/>
          </p:cNvSpPr>
          <p:nvPr/>
        </p:nvSpPr>
        <p:spPr bwMode="auto">
          <a:xfrm rot="-3600000">
            <a:off x="419894" y="3885407"/>
            <a:ext cx="6508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6175" name="Freeform 58"/>
          <p:cNvSpPr>
            <a:spLocks/>
          </p:cNvSpPr>
          <p:nvPr/>
        </p:nvSpPr>
        <p:spPr bwMode="auto">
          <a:xfrm>
            <a:off x="1273175" y="4306888"/>
            <a:ext cx="192088" cy="161925"/>
          </a:xfrm>
          <a:custGeom>
            <a:avLst/>
            <a:gdLst>
              <a:gd name="T0" fmla="*/ 0 w 163"/>
              <a:gd name="T1" fmla="*/ 161925 h 140"/>
              <a:gd name="T2" fmla="*/ 95455 w 163"/>
              <a:gd name="T3" fmla="*/ 0 h 140"/>
              <a:gd name="T4" fmla="*/ 192088 w 163"/>
              <a:gd name="T5" fmla="*/ 161925 h 140"/>
              <a:gd name="T6" fmla="*/ 0 w 163"/>
              <a:gd name="T7" fmla="*/ 161925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40">
                <a:moveTo>
                  <a:pt x="0" y="140"/>
                </a:moveTo>
                <a:lnTo>
                  <a:pt x="81" y="0"/>
                </a:lnTo>
                <a:lnTo>
                  <a:pt x="163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77" name="Rectangle 73"/>
          <p:cNvSpPr>
            <a:spLocks noChangeArrowheads="1"/>
          </p:cNvSpPr>
          <p:nvPr/>
        </p:nvSpPr>
        <p:spPr bwMode="auto">
          <a:xfrm>
            <a:off x="2717800" y="34432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CC0000"/>
                </a:solidFill>
                <a:latin typeface="Arial" pitchFamily="34" charset="0"/>
              </a:rPr>
              <a:t>34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6178" name="Line 74"/>
          <p:cNvSpPr>
            <a:spLocks noChangeShapeType="1"/>
          </p:cNvSpPr>
          <p:nvPr/>
        </p:nvSpPr>
        <p:spPr bwMode="auto">
          <a:xfrm flipV="1">
            <a:off x="1419225" y="3429000"/>
            <a:ext cx="2865438" cy="95408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9" name="Line 75"/>
          <p:cNvSpPr>
            <a:spLocks noChangeShapeType="1"/>
          </p:cNvSpPr>
          <p:nvPr/>
        </p:nvSpPr>
        <p:spPr bwMode="auto">
          <a:xfrm flipH="1">
            <a:off x="1857375" y="3536950"/>
            <a:ext cx="2101850" cy="690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1" name="Oval 5"/>
          <p:cNvSpPr>
            <a:spLocks noChangeArrowheads="1"/>
          </p:cNvSpPr>
          <p:nvPr/>
        </p:nvSpPr>
        <p:spPr bwMode="auto">
          <a:xfrm>
            <a:off x="1409700" y="3486150"/>
            <a:ext cx="182563" cy="1778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182" name="Oval 5"/>
          <p:cNvSpPr>
            <a:spLocks noChangeArrowheads="1"/>
          </p:cNvSpPr>
          <p:nvPr/>
        </p:nvSpPr>
        <p:spPr bwMode="auto">
          <a:xfrm>
            <a:off x="2495550" y="1597025"/>
            <a:ext cx="184150" cy="1793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6183" name="Oval 457"/>
          <p:cNvSpPr>
            <a:spLocks noChangeAspect="1" noChangeArrowheads="1"/>
          </p:cNvSpPr>
          <p:nvPr/>
        </p:nvSpPr>
        <p:spPr bwMode="auto">
          <a:xfrm rot="-3600000">
            <a:off x="1164432" y="2391569"/>
            <a:ext cx="1479550" cy="357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184" name="Oval 457"/>
          <p:cNvSpPr>
            <a:spLocks noChangeAspect="1" noChangeArrowheads="1"/>
          </p:cNvSpPr>
          <p:nvPr/>
        </p:nvSpPr>
        <p:spPr bwMode="auto">
          <a:xfrm>
            <a:off x="1833563" y="4608513"/>
            <a:ext cx="1481137" cy="355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6185" name="Freeform 84"/>
          <p:cNvSpPr>
            <a:spLocks/>
          </p:cNvSpPr>
          <p:nvPr/>
        </p:nvSpPr>
        <p:spPr bwMode="auto">
          <a:xfrm>
            <a:off x="2655888" y="1755775"/>
            <a:ext cx="2578100" cy="2808288"/>
          </a:xfrm>
          <a:custGeom>
            <a:avLst/>
            <a:gdLst>
              <a:gd name="T0" fmla="*/ 0 w 1624"/>
              <a:gd name="T1" fmla="*/ 0 h 1769"/>
              <a:gd name="T2" fmla="*/ 2578100 w 1624"/>
              <a:gd name="T3" fmla="*/ 2808288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9" name="Oval 6"/>
          <p:cNvSpPr>
            <a:spLocks noChangeArrowheads="1"/>
          </p:cNvSpPr>
          <p:nvPr/>
        </p:nvSpPr>
        <p:spPr bwMode="auto">
          <a:xfrm>
            <a:off x="2559050" y="3556000"/>
            <a:ext cx="131763" cy="1270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0" name="Line 165"/>
          <p:cNvSpPr>
            <a:spLocks noChangeShapeType="1"/>
          </p:cNvSpPr>
          <p:nvPr/>
        </p:nvSpPr>
        <p:spPr bwMode="auto">
          <a:xfrm flipH="1">
            <a:off x="2562225" y="3673475"/>
            <a:ext cx="52388" cy="3333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91" name="Freeform 166"/>
          <p:cNvSpPr>
            <a:spLocks/>
          </p:cNvSpPr>
          <p:nvPr/>
        </p:nvSpPr>
        <p:spPr bwMode="auto">
          <a:xfrm>
            <a:off x="4229100" y="3290888"/>
            <a:ext cx="192088" cy="165100"/>
          </a:xfrm>
          <a:custGeom>
            <a:avLst/>
            <a:gdLst>
              <a:gd name="T0" fmla="*/ 0 w 163"/>
              <a:gd name="T1" fmla="*/ 165100 h 139"/>
              <a:gd name="T2" fmla="*/ 96633 w 163"/>
              <a:gd name="T3" fmla="*/ 0 h 139"/>
              <a:gd name="T4" fmla="*/ 192088 w 163"/>
              <a:gd name="T5" fmla="*/ 165100 h 139"/>
              <a:gd name="T6" fmla="*/ 0 w 163"/>
              <a:gd name="T7" fmla="*/ 165100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93" name="Rectangle 169"/>
          <p:cNvSpPr>
            <a:spLocks noChangeArrowheads="1"/>
          </p:cNvSpPr>
          <p:nvPr/>
        </p:nvSpPr>
        <p:spPr bwMode="auto">
          <a:xfrm rot="-947292">
            <a:off x="2927350" y="3578225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CC"/>
                </a:solidFill>
                <a:latin typeface="Arial" pitchFamily="34" charset="0"/>
              </a:rPr>
              <a:t>1850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6194" name="Oval 6"/>
          <p:cNvSpPr>
            <a:spLocks noChangeArrowheads="1"/>
          </p:cNvSpPr>
          <p:nvPr/>
        </p:nvSpPr>
        <p:spPr bwMode="auto">
          <a:xfrm>
            <a:off x="5199063" y="4541838"/>
            <a:ext cx="133350" cy="127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195" name="AutoShape 171"/>
          <p:cNvSpPr>
            <a:spLocks noChangeArrowheads="1"/>
          </p:cNvSpPr>
          <p:nvPr/>
        </p:nvSpPr>
        <p:spPr bwMode="auto">
          <a:xfrm>
            <a:off x="3179763" y="2446338"/>
            <a:ext cx="141287" cy="141287"/>
          </a:xfrm>
          <a:prstGeom prst="diamond">
            <a:avLst/>
          </a:prstGeom>
          <a:solidFill>
            <a:srgbClr val="FF6600"/>
          </a:solidFill>
          <a:ln w="1270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96" name="Picture 180" descr="8-1-2"/>
          <p:cNvPicPr>
            <a:picLocks noChangeAspect="1" noChangeArrowheads="1"/>
          </p:cNvPicPr>
          <p:nvPr/>
        </p:nvPicPr>
        <p:blipFill>
          <a:blip r:embed="rId3">
            <a:lum bright="18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 r="16295"/>
          <a:stretch>
            <a:fillRect/>
          </a:stretch>
        </p:blipFill>
        <p:spPr bwMode="auto">
          <a:xfrm>
            <a:off x="4395788" y="595313"/>
            <a:ext cx="1965325" cy="198913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7" name="Oval 181"/>
          <p:cNvSpPr>
            <a:spLocks noChangeArrowheads="1"/>
          </p:cNvSpPr>
          <p:nvPr/>
        </p:nvSpPr>
        <p:spPr bwMode="auto">
          <a:xfrm>
            <a:off x="4827588" y="927100"/>
            <a:ext cx="1193800" cy="1193800"/>
          </a:xfrm>
          <a:prstGeom prst="diamond">
            <a:avLst/>
          </a:prstGeom>
          <a:solidFill>
            <a:srgbClr val="FF9900">
              <a:alpha val="30000"/>
            </a:srgbClr>
          </a:solidFill>
          <a:ln w="31750" algn="ctr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8" name="Line 182"/>
          <p:cNvSpPr>
            <a:spLocks noChangeShapeType="1"/>
          </p:cNvSpPr>
          <p:nvPr/>
        </p:nvSpPr>
        <p:spPr bwMode="auto">
          <a:xfrm flipH="1">
            <a:off x="3302000" y="1690688"/>
            <a:ext cx="1787525" cy="7810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99" name="Line 183"/>
          <p:cNvSpPr>
            <a:spLocks noChangeShapeType="1"/>
          </p:cNvSpPr>
          <p:nvPr/>
        </p:nvSpPr>
        <p:spPr bwMode="auto">
          <a:xfrm flipH="1">
            <a:off x="4375150" y="1739900"/>
            <a:ext cx="604838" cy="2413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61025" y="2720975"/>
            <a:ext cx="6477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1" name="TextBox 10"/>
          <p:cNvSpPr txBox="1">
            <a:spLocks noChangeArrowheads="1"/>
          </p:cNvSpPr>
          <p:nvPr/>
        </p:nvSpPr>
        <p:spPr bwMode="auto">
          <a:xfrm>
            <a:off x="5646738" y="2747963"/>
            <a:ext cx="669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5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202" name="AutoShape 188"/>
          <p:cNvSpPr>
            <a:spLocks noChangeArrowheads="1"/>
          </p:cNvSpPr>
          <p:nvPr/>
        </p:nvSpPr>
        <p:spPr bwMode="auto">
          <a:xfrm>
            <a:off x="3884613" y="3454400"/>
            <a:ext cx="155575" cy="147638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3" name="AutoShape 189"/>
          <p:cNvSpPr>
            <a:spLocks noChangeArrowheads="1"/>
          </p:cNvSpPr>
          <p:nvPr/>
        </p:nvSpPr>
        <p:spPr bwMode="auto">
          <a:xfrm>
            <a:off x="1795463" y="4144963"/>
            <a:ext cx="155575" cy="147637"/>
          </a:xfrm>
          <a:prstGeom prst="pentagon">
            <a:avLst/>
          </a:prstGeom>
          <a:solidFill>
            <a:srgbClr val="FFCC00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204" name="Picture 190" descr="1"/>
          <p:cNvPicPr>
            <a:picLocks noChangeAspect="1" noChangeArrowheads="1"/>
          </p:cNvPicPr>
          <p:nvPr/>
        </p:nvPicPr>
        <p:blipFill>
          <a:blip r:embed="rId4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>
            <a:fillRect/>
          </a:stretch>
        </p:blipFill>
        <p:spPr bwMode="auto">
          <a:xfrm>
            <a:off x="6532563" y="1814513"/>
            <a:ext cx="2338387" cy="214788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" name="Прямая соединительная линия 32"/>
          <p:cNvCxnSpPr/>
          <p:nvPr/>
        </p:nvCxnSpPr>
        <p:spPr>
          <a:xfrm>
            <a:off x="8188325" y="412908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6" name="TextBox 10"/>
          <p:cNvSpPr txBox="1">
            <a:spLocks noChangeArrowheads="1"/>
          </p:cNvSpPr>
          <p:nvPr/>
        </p:nvSpPr>
        <p:spPr bwMode="auto">
          <a:xfrm>
            <a:off x="8059738" y="4156075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250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6207" name="Rectangle 194"/>
          <p:cNvSpPr>
            <a:spLocks noChangeArrowheads="1"/>
          </p:cNvSpPr>
          <p:nvPr/>
        </p:nvSpPr>
        <p:spPr bwMode="auto">
          <a:xfrm rot="-997791">
            <a:off x="2351088" y="3802063"/>
            <a:ext cx="1727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 &lt; 1850 </a:t>
            </a:r>
            <a:r>
              <a:rPr lang="ru-RU" sz="1400">
                <a:solidFill>
                  <a:srgbClr val="800000"/>
                </a:solidFill>
                <a:latin typeface="Arial" pitchFamily="34" charset="0"/>
              </a:rPr>
              <a:t>- ?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6208" name="Line 195"/>
          <p:cNvSpPr>
            <a:spLocks noChangeShapeType="1"/>
          </p:cNvSpPr>
          <p:nvPr/>
        </p:nvSpPr>
        <p:spPr bwMode="auto">
          <a:xfrm>
            <a:off x="1411288" y="4614863"/>
            <a:ext cx="37877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09" name="Line 196"/>
          <p:cNvSpPr>
            <a:spLocks noChangeShapeType="1"/>
          </p:cNvSpPr>
          <p:nvPr/>
        </p:nvSpPr>
        <p:spPr bwMode="auto">
          <a:xfrm flipV="1">
            <a:off x="1539875" y="1758950"/>
            <a:ext cx="1001713" cy="1741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0" name="Oval 197"/>
          <p:cNvSpPr>
            <a:spLocks noChangeArrowheads="1"/>
          </p:cNvSpPr>
          <p:nvPr/>
        </p:nvSpPr>
        <p:spPr bwMode="auto">
          <a:xfrm>
            <a:off x="7223125" y="2746375"/>
            <a:ext cx="993775" cy="993775"/>
          </a:xfrm>
          <a:prstGeom prst="pentagon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1" name="Line 198"/>
          <p:cNvSpPr>
            <a:spLocks noChangeShapeType="1"/>
          </p:cNvSpPr>
          <p:nvPr/>
        </p:nvSpPr>
        <p:spPr bwMode="auto">
          <a:xfrm flipH="1">
            <a:off x="4032250" y="3159125"/>
            <a:ext cx="2493963" cy="414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2" name="Line 199"/>
          <p:cNvSpPr>
            <a:spLocks noChangeShapeType="1"/>
          </p:cNvSpPr>
          <p:nvPr/>
        </p:nvSpPr>
        <p:spPr bwMode="auto">
          <a:xfrm flipH="1" flipV="1">
            <a:off x="6543675" y="3163888"/>
            <a:ext cx="687388" cy="206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3" name="Oval 200"/>
          <p:cNvSpPr>
            <a:spLocks noChangeArrowheads="1"/>
          </p:cNvSpPr>
          <p:nvPr/>
        </p:nvSpPr>
        <p:spPr bwMode="auto">
          <a:xfrm>
            <a:off x="7981950" y="1800225"/>
            <a:ext cx="366713" cy="366713"/>
          </a:xfrm>
          <a:prstGeom prst="triangle">
            <a:avLst>
              <a:gd name="adj" fmla="val 50000"/>
            </a:avLst>
          </a:prstGeom>
          <a:solidFill>
            <a:srgbClr val="FF99CC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4" name="Line 201"/>
          <p:cNvSpPr>
            <a:spLocks noChangeShapeType="1"/>
          </p:cNvSpPr>
          <p:nvPr/>
        </p:nvSpPr>
        <p:spPr bwMode="auto">
          <a:xfrm flipH="1">
            <a:off x="4354513" y="2133600"/>
            <a:ext cx="2170112" cy="12398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" name="Line 202"/>
          <p:cNvSpPr>
            <a:spLocks noChangeShapeType="1"/>
          </p:cNvSpPr>
          <p:nvPr/>
        </p:nvSpPr>
        <p:spPr bwMode="auto">
          <a:xfrm flipH="1">
            <a:off x="6526213" y="1965325"/>
            <a:ext cx="1454150" cy="161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6" name="Line 203"/>
          <p:cNvSpPr>
            <a:spLocks noChangeShapeType="1"/>
          </p:cNvSpPr>
          <p:nvPr/>
        </p:nvSpPr>
        <p:spPr bwMode="auto">
          <a:xfrm flipH="1">
            <a:off x="5713413" y="2239963"/>
            <a:ext cx="657225" cy="3603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217" name="Picture 204" descr="4"/>
          <p:cNvPicPr>
            <a:picLocks noChangeAspect="1" noChangeArrowheads="1"/>
          </p:cNvPicPr>
          <p:nvPr/>
        </p:nvPicPr>
        <p:blipFill>
          <a:blip r:embed="rId5">
            <a:lum bright="24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>
            <a:fillRect/>
          </a:stretch>
        </p:blipFill>
        <p:spPr bwMode="auto">
          <a:xfrm>
            <a:off x="276225" y="850900"/>
            <a:ext cx="2130425" cy="198120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8" name="Oval 205"/>
          <p:cNvSpPr>
            <a:spLocks noChangeArrowheads="1"/>
          </p:cNvSpPr>
          <p:nvPr/>
        </p:nvSpPr>
        <p:spPr bwMode="auto">
          <a:xfrm>
            <a:off x="463550" y="909638"/>
            <a:ext cx="1838325" cy="1838325"/>
          </a:xfrm>
          <a:prstGeom prst="pentagon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9" name="Line 206"/>
          <p:cNvSpPr>
            <a:spLocks noChangeShapeType="1"/>
          </p:cNvSpPr>
          <p:nvPr/>
        </p:nvSpPr>
        <p:spPr bwMode="auto">
          <a:xfrm>
            <a:off x="1504950" y="2759075"/>
            <a:ext cx="352425" cy="1384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20" name="Line 207"/>
          <p:cNvSpPr>
            <a:spLocks noChangeShapeType="1"/>
          </p:cNvSpPr>
          <p:nvPr/>
        </p:nvSpPr>
        <p:spPr bwMode="auto">
          <a:xfrm flipH="1" flipV="1">
            <a:off x="1519238" y="2744788"/>
            <a:ext cx="11112" cy="1127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21" name="Oval 209"/>
          <p:cNvSpPr>
            <a:spLocks noChangeArrowheads="1"/>
          </p:cNvSpPr>
          <p:nvPr/>
        </p:nvSpPr>
        <p:spPr bwMode="auto">
          <a:xfrm>
            <a:off x="400050" y="2595563"/>
            <a:ext cx="234950" cy="234950"/>
          </a:xfrm>
          <a:prstGeom prst="triangle">
            <a:avLst>
              <a:gd name="adj" fmla="val 50000"/>
            </a:avLst>
          </a:prstGeom>
          <a:solidFill>
            <a:srgbClr val="FF99CC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22" name="Line 210"/>
          <p:cNvSpPr>
            <a:spLocks noChangeShapeType="1"/>
          </p:cNvSpPr>
          <p:nvPr/>
        </p:nvSpPr>
        <p:spPr bwMode="auto">
          <a:xfrm>
            <a:off x="582613" y="2863850"/>
            <a:ext cx="735012" cy="15144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2360" name="Group 376"/>
          <p:cNvGraphicFramePr>
            <a:graphicFrameLocks noGrp="1"/>
          </p:cNvGraphicFramePr>
          <p:nvPr/>
        </p:nvGraphicFramePr>
        <p:xfrm>
          <a:off x="4587875" y="4702175"/>
          <a:ext cx="4432300" cy="1349373"/>
        </p:xfrm>
        <a:graphic>
          <a:graphicData uri="http://schemas.openxmlformats.org/drawingml/2006/table">
            <a:tbl>
              <a:tblPr/>
              <a:tblGrid>
                <a:gridCol w="549275"/>
                <a:gridCol w="1339850"/>
                <a:gridCol w="847725"/>
                <a:gridCol w="847725"/>
                <a:gridCol w="847725"/>
              </a:tblGrid>
              <a:tr h="19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1850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11.8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1.2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20.9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1.9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67.3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1.7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3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0.3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6.6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1.3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89.4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1.6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ru-RU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12.2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1.5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23.4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3.6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64.4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4.4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>
                        <a:alpha val="50000"/>
                      </a:srgbClr>
                    </a:solidFill>
                  </a:tcPr>
                </a:tc>
              </a:tr>
              <a:tr h="23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1.7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0.1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2.8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0.3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95.5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0.4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&lt;T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2" marB="4574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Area 1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21.3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0.7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0.3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</a:rPr>
                        <a:t>68.8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0.4</a:t>
                      </a:r>
                    </a:p>
                  </a:txBody>
                  <a:tcPr marT="45742" marB="4574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261" name="TextBox 10"/>
          <p:cNvSpPr txBox="1">
            <a:spLocks noChangeArrowheads="1"/>
          </p:cNvSpPr>
          <p:nvPr/>
        </p:nvSpPr>
        <p:spPr bwMode="auto">
          <a:xfrm>
            <a:off x="149225" y="306388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300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cxnSp>
        <p:nvCxnSpPr>
          <p:cNvPr id="3" name="Прямая соединительная линия 32"/>
          <p:cNvCxnSpPr/>
          <p:nvPr/>
        </p:nvCxnSpPr>
        <p:spPr>
          <a:xfrm>
            <a:off x="285750" y="684213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63" name="Oval 6"/>
          <p:cNvSpPr>
            <a:spLocks noChangeArrowheads="1"/>
          </p:cNvSpPr>
          <p:nvPr/>
        </p:nvSpPr>
        <p:spPr bwMode="auto">
          <a:xfrm>
            <a:off x="1295400" y="4552950"/>
            <a:ext cx="131763" cy="127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6264" name="Line 370"/>
          <p:cNvSpPr>
            <a:spLocks noChangeShapeType="1"/>
          </p:cNvSpPr>
          <p:nvPr/>
        </p:nvSpPr>
        <p:spPr bwMode="auto">
          <a:xfrm flipH="1" flipV="1">
            <a:off x="3292475" y="2560638"/>
            <a:ext cx="6350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5" name="Rectangle 371"/>
          <p:cNvSpPr>
            <a:spLocks noChangeArrowheads="1"/>
          </p:cNvSpPr>
          <p:nvPr/>
        </p:nvSpPr>
        <p:spPr bwMode="auto">
          <a:xfrm>
            <a:off x="85725" y="5319713"/>
            <a:ext cx="43608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(macro and micro segregation)</a:t>
            </a:r>
          </a:p>
        </p:txBody>
      </p:sp>
      <p:sp>
        <p:nvSpPr>
          <p:cNvPr id="6266" name="Rectangle 377"/>
          <p:cNvSpPr>
            <a:spLocks noChangeArrowheads="1"/>
          </p:cNvSpPr>
          <p:nvPr/>
        </p:nvSpPr>
        <p:spPr bwMode="auto">
          <a:xfrm>
            <a:off x="6061075" y="588963"/>
            <a:ext cx="1836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Area 1</a:t>
            </a:r>
            <a:endParaRPr lang="en-US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1362075" y="3671888"/>
            <a:ext cx="130175" cy="876300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3ECF3B7-13E3-4643-975D-6EE589D28B79}" type="slidenum">
              <a:rPr lang="en-GB" sz="1400">
                <a:solidFill>
                  <a:schemeClr val="tx2"/>
                </a:solidFill>
              </a:rPr>
              <a:pPr eaLnBrk="1" hangingPunct="1"/>
              <a:t>6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68288" y="0"/>
            <a:ext cx="862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>
                <a:solidFill>
                  <a:srgbClr val="000099"/>
                </a:solidFill>
              </a:rPr>
              <a:t>First experimental series (GPRS 35 results)</a:t>
            </a:r>
            <a:r>
              <a:rPr lang="ru-RU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896938" y="4611688"/>
            <a:ext cx="50736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896938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195638" y="4611688"/>
            <a:ext cx="0" cy="382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047875" y="4611688"/>
            <a:ext cx="0" cy="192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343400" y="4611688"/>
            <a:ext cx="0" cy="192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014663" y="5048250"/>
            <a:ext cx="346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195638" y="2314575"/>
            <a:ext cx="1327150" cy="229711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494338" y="4254500"/>
            <a:ext cx="207962" cy="3571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2047875" y="1308100"/>
            <a:ext cx="1906588" cy="33035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4343400" y="3060700"/>
            <a:ext cx="896938" cy="15509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384550" y="4922838"/>
            <a:ext cx="6175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2047875" y="2622550"/>
            <a:ext cx="2665413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2622550" y="1625600"/>
            <a:ext cx="1541463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1473200" y="3614738"/>
            <a:ext cx="43815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896938" y="1093788"/>
            <a:ext cx="2032000" cy="3517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 flipV="1">
            <a:off x="566738" y="4421188"/>
            <a:ext cx="3302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1716088" y="2428875"/>
            <a:ext cx="331787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 flipV="1">
            <a:off x="1308100" y="3521075"/>
            <a:ext cx="165100" cy="936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 flipV="1">
            <a:off x="2455863" y="1528763"/>
            <a:ext cx="166687" cy="968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1408113" y="2171700"/>
            <a:ext cx="30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047875" y="2622550"/>
            <a:ext cx="1147763" cy="198913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400425" y="987425"/>
            <a:ext cx="2093913" cy="3624263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1473200" y="3614738"/>
            <a:ext cx="574675" cy="9969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622550" y="1625600"/>
            <a:ext cx="1720850" cy="2986088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 rot="-3600000">
            <a:off x="419894" y="3885407"/>
            <a:ext cx="6508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2705100" y="2330450"/>
            <a:ext cx="198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35</a:t>
            </a:r>
            <a:endParaRPr lang="en-US"/>
          </a:p>
        </p:txBody>
      </p:sp>
      <p:sp>
        <p:nvSpPr>
          <p:cNvPr id="7205" name="Oval 5"/>
          <p:cNvSpPr>
            <a:spLocks noChangeArrowheads="1"/>
          </p:cNvSpPr>
          <p:nvPr/>
        </p:nvSpPr>
        <p:spPr bwMode="auto">
          <a:xfrm>
            <a:off x="1409700" y="3486150"/>
            <a:ext cx="182563" cy="1778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7206" name="Oval 5"/>
          <p:cNvSpPr>
            <a:spLocks noChangeArrowheads="1"/>
          </p:cNvSpPr>
          <p:nvPr/>
        </p:nvSpPr>
        <p:spPr bwMode="auto">
          <a:xfrm>
            <a:off x="2495550" y="1597025"/>
            <a:ext cx="184150" cy="1793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7207" name="Oval 457"/>
          <p:cNvSpPr>
            <a:spLocks noChangeAspect="1" noChangeArrowheads="1"/>
          </p:cNvSpPr>
          <p:nvPr/>
        </p:nvSpPr>
        <p:spPr bwMode="auto">
          <a:xfrm rot="-3600000">
            <a:off x="1164432" y="2391569"/>
            <a:ext cx="1479550" cy="357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7208" name="Oval 457"/>
          <p:cNvSpPr>
            <a:spLocks noChangeAspect="1" noChangeArrowheads="1"/>
          </p:cNvSpPr>
          <p:nvPr/>
        </p:nvSpPr>
        <p:spPr bwMode="auto">
          <a:xfrm>
            <a:off x="1833563" y="4608513"/>
            <a:ext cx="1481137" cy="355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2655888" y="1755775"/>
            <a:ext cx="2578100" cy="2808288"/>
          </a:xfrm>
          <a:custGeom>
            <a:avLst/>
            <a:gdLst>
              <a:gd name="T0" fmla="*/ 0 w 1624"/>
              <a:gd name="T1" fmla="*/ 0 h 1769"/>
              <a:gd name="T2" fmla="*/ 2578100 w 1624"/>
              <a:gd name="T3" fmla="*/ 2808288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16" name="Oval 6"/>
          <p:cNvSpPr>
            <a:spLocks noChangeArrowheads="1"/>
          </p:cNvSpPr>
          <p:nvPr/>
        </p:nvSpPr>
        <p:spPr bwMode="auto">
          <a:xfrm>
            <a:off x="2776538" y="2557463"/>
            <a:ext cx="131762" cy="1270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218" name="Oval 6"/>
          <p:cNvSpPr>
            <a:spLocks noChangeArrowheads="1"/>
          </p:cNvSpPr>
          <p:nvPr/>
        </p:nvSpPr>
        <p:spPr bwMode="auto">
          <a:xfrm>
            <a:off x="5199063" y="4541838"/>
            <a:ext cx="133350" cy="127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87338" y="903288"/>
            <a:ext cx="647700" cy="158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1" name="TextBox 10"/>
          <p:cNvSpPr txBox="1">
            <a:spLocks noChangeArrowheads="1"/>
          </p:cNvSpPr>
          <p:nvPr/>
        </p:nvSpPr>
        <p:spPr bwMode="auto">
          <a:xfrm>
            <a:off x="215900" y="930275"/>
            <a:ext cx="78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30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cxnSp>
        <p:nvCxnSpPr>
          <p:cNvPr id="2" name="Прямая соединительная линия 32"/>
          <p:cNvCxnSpPr/>
          <p:nvPr/>
        </p:nvCxnSpPr>
        <p:spPr>
          <a:xfrm>
            <a:off x="8013700" y="3771900"/>
            <a:ext cx="64770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5" name="TextBox 10"/>
          <p:cNvSpPr txBox="1">
            <a:spLocks noChangeArrowheads="1"/>
          </p:cNvSpPr>
          <p:nvPr/>
        </p:nvSpPr>
        <p:spPr bwMode="auto">
          <a:xfrm>
            <a:off x="7885113" y="3798888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/>
              <a:t>250</a:t>
            </a:r>
            <a:r>
              <a:rPr lang="ru-RU" sz="1800"/>
              <a:t> </a:t>
            </a:r>
            <a:r>
              <a:rPr lang="en-US" sz="1800">
                <a:sym typeface="Symbol" pitchFamily="18" charset="2"/>
              </a:rPr>
              <a:t></a:t>
            </a:r>
            <a:r>
              <a:rPr lang="en-US" sz="1800"/>
              <a:t>m</a:t>
            </a:r>
            <a:endParaRPr lang="ru-RU" sz="1800"/>
          </a:p>
        </p:txBody>
      </p:sp>
      <p:sp>
        <p:nvSpPr>
          <p:cNvPr id="7226" name="Line 65"/>
          <p:cNvSpPr>
            <a:spLocks noChangeShapeType="1"/>
          </p:cNvSpPr>
          <p:nvPr/>
        </p:nvSpPr>
        <p:spPr bwMode="auto">
          <a:xfrm>
            <a:off x="1411288" y="4614863"/>
            <a:ext cx="37877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27" name="Line 66"/>
          <p:cNvSpPr>
            <a:spLocks noChangeShapeType="1"/>
          </p:cNvSpPr>
          <p:nvPr/>
        </p:nvSpPr>
        <p:spPr bwMode="auto">
          <a:xfrm flipV="1">
            <a:off x="1539875" y="1758950"/>
            <a:ext cx="1001713" cy="1741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295" name="Group 215"/>
          <p:cNvGraphicFramePr>
            <a:graphicFrameLocks noGrp="1"/>
          </p:cNvGraphicFramePr>
          <p:nvPr/>
        </p:nvGraphicFramePr>
        <p:xfrm>
          <a:off x="4198938" y="4838700"/>
          <a:ext cx="4821237" cy="1243056"/>
        </p:xfrm>
        <a:graphic>
          <a:graphicData uri="http://schemas.openxmlformats.org/drawingml/2006/table">
            <a:tbl>
              <a:tblPr/>
              <a:tblGrid>
                <a:gridCol w="687387"/>
                <a:gridCol w="1438275"/>
                <a:gridCol w="898525"/>
                <a:gridCol w="898525"/>
                <a:gridCol w="898525"/>
              </a:tblGrid>
              <a:tr h="322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FeO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&lt;T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Heavy liquid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20.1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8.6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15.0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64.9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6.8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23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Light liquid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3.3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3.3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93.5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1950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Homogeneous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12.2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7.2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80.5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0.6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23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</a:rPr>
                        <a:t>&lt;1950</a:t>
                      </a:r>
                      <a:endParaRPr kumimoji="0" lang="ru-RU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</a:rPr>
                        <a:t>Unhomogeneous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</a:rPr>
                        <a:t>8.7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0.9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</a:rPr>
                        <a:t>84.1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1.9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61" name="Oval 6"/>
          <p:cNvSpPr>
            <a:spLocks noChangeArrowheads="1"/>
          </p:cNvSpPr>
          <p:nvPr/>
        </p:nvSpPr>
        <p:spPr bwMode="auto">
          <a:xfrm>
            <a:off x="1295400" y="4552950"/>
            <a:ext cx="131763" cy="127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263" name="Rectangle 142"/>
          <p:cNvSpPr>
            <a:spLocks noChangeArrowheads="1"/>
          </p:cNvSpPr>
          <p:nvPr/>
        </p:nvSpPr>
        <p:spPr bwMode="auto">
          <a:xfrm>
            <a:off x="85725" y="5319713"/>
            <a:ext cx="43608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detected </a:t>
            </a:r>
          </a:p>
          <a:p>
            <a:pPr algn="ctr"/>
            <a:r>
              <a:rPr lang="en-US" sz="2000">
                <a:solidFill>
                  <a:srgbClr val="0000CC"/>
                </a:solidFill>
              </a:rPr>
              <a:t>(micro segregation only)</a:t>
            </a:r>
          </a:p>
        </p:txBody>
      </p:sp>
      <p:sp>
        <p:nvSpPr>
          <p:cNvPr id="7264" name="Freeform 143"/>
          <p:cNvSpPr>
            <a:spLocks/>
          </p:cNvSpPr>
          <p:nvPr/>
        </p:nvSpPr>
        <p:spPr bwMode="auto">
          <a:xfrm>
            <a:off x="3681413" y="2430463"/>
            <a:ext cx="192087" cy="165100"/>
          </a:xfrm>
          <a:custGeom>
            <a:avLst/>
            <a:gdLst>
              <a:gd name="T0" fmla="*/ 0 w 163"/>
              <a:gd name="T1" fmla="*/ 165100 h 139"/>
              <a:gd name="T2" fmla="*/ 96633 w 163"/>
              <a:gd name="T3" fmla="*/ 0 h 139"/>
              <a:gd name="T4" fmla="*/ 192087 w 163"/>
              <a:gd name="T5" fmla="*/ 165100 h 139"/>
              <a:gd name="T6" fmla="*/ 0 w 163"/>
              <a:gd name="T7" fmla="*/ 165100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5" name="Freeform 144"/>
          <p:cNvSpPr>
            <a:spLocks/>
          </p:cNvSpPr>
          <p:nvPr/>
        </p:nvSpPr>
        <p:spPr bwMode="auto">
          <a:xfrm>
            <a:off x="1422400" y="4121150"/>
            <a:ext cx="192088" cy="165100"/>
          </a:xfrm>
          <a:custGeom>
            <a:avLst/>
            <a:gdLst>
              <a:gd name="T0" fmla="*/ 0 w 163"/>
              <a:gd name="T1" fmla="*/ 165100 h 139"/>
              <a:gd name="T2" fmla="*/ 96633 w 163"/>
              <a:gd name="T3" fmla="*/ 0 h 139"/>
              <a:gd name="T4" fmla="*/ 192088 w 163"/>
              <a:gd name="T5" fmla="*/ 165100 h 139"/>
              <a:gd name="T6" fmla="*/ 0 w 163"/>
              <a:gd name="T7" fmla="*/ 165100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39">
                <a:moveTo>
                  <a:pt x="0" y="139"/>
                </a:moveTo>
                <a:lnTo>
                  <a:pt x="82" y="0"/>
                </a:lnTo>
                <a:lnTo>
                  <a:pt x="163" y="13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8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6" name="Line 145"/>
          <p:cNvSpPr>
            <a:spLocks noChangeShapeType="1"/>
          </p:cNvSpPr>
          <p:nvPr/>
        </p:nvSpPr>
        <p:spPr bwMode="auto">
          <a:xfrm flipV="1">
            <a:off x="1585913" y="2592388"/>
            <a:ext cx="2125662" cy="1598612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7" name="Rectangle 146"/>
          <p:cNvSpPr>
            <a:spLocks noChangeArrowheads="1"/>
          </p:cNvSpPr>
          <p:nvPr/>
        </p:nvSpPr>
        <p:spPr bwMode="auto">
          <a:xfrm rot="-2186411">
            <a:off x="2663825" y="2781300"/>
            <a:ext cx="738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&lt; T</a:t>
            </a:r>
            <a:r>
              <a:rPr lang="en-US" sz="1400" baseline="-25000">
                <a:solidFill>
                  <a:srgbClr val="800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ru-RU" sz="1400">
                <a:solidFill>
                  <a:srgbClr val="800000"/>
                </a:solidFill>
                <a:latin typeface="Arial" pitchFamily="34" charset="0"/>
              </a:rPr>
              <a:t>- ?</a:t>
            </a:r>
            <a:endParaRPr lang="en-US" sz="1400">
              <a:solidFill>
                <a:srgbClr val="800000"/>
              </a:solidFill>
            </a:endParaRPr>
          </a:p>
        </p:txBody>
      </p:sp>
      <p:sp>
        <p:nvSpPr>
          <p:cNvPr id="7269" name="Oval 6"/>
          <p:cNvSpPr>
            <a:spLocks noChangeArrowheads="1"/>
          </p:cNvSpPr>
          <p:nvPr/>
        </p:nvSpPr>
        <p:spPr bwMode="auto">
          <a:xfrm>
            <a:off x="2403475" y="3352800"/>
            <a:ext cx="131763" cy="127000"/>
          </a:xfrm>
          <a:prstGeom prst="pentagon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270" name="Oval 6"/>
          <p:cNvSpPr>
            <a:spLocks noChangeArrowheads="1"/>
          </p:cNvSpPr>
          <p:nvPr/>
        </p:nvSpPr>
        <p:spPr bwMode="auto">
          <a:xfrm>
            <a:off x="2125663" y="3676650"/>
            <a:ext cx="131762" cy="127000"/>
          </a:xfrm>
          <a:prstGeom prst="diamond">
            <a:avLst/>
          </a:prstGeom>
          <a:solidFill>
            <a:srgbClr val="FFFF00"/>
          </a:solidFill>
          <a:ln w="2540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7271" name="Line 150"/>
          <p:cNvSpPr>
            <a:spLocks noChangeShapeType="1"/>
          </p:cNvSpPr>
          <p:nvPr/>
        </p:nvSpPr>
        <p:spPr bwMode="auto">
          <a:xfrm flipH="1">
            <a:off x="2492375" y="2689225"/>
            <a:ext cx="339725" cy="663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" name="Line 151"/>
          <p:cNvSpPr>
            <a:spLocks noChangeShapeType="1"/>
          </p:cNvSpPr>
          <p:nvPr/>
        </p:nvSpPr>
        <p:spPr bwMode="auto">
          <a:xfrm flipH="1">
            <a:off x="2224088" y="3446463"/>
            <a:ext cx="207962" cy="26193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273" name="Picture 216" descr="1"/>
          <p:cNvPicPr>
            <a:picLocks noChangeAspect="1" noChangeArrowheads="1"/>
          </p:cNvPicPr>
          <p:nvPr/>
        </p:nvPicPr>
        <p:blipFill>
          <a:blip r:embed="rId3">
            <a:lum bright="1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8"/>
          <a:stretch>
            <a:fillRect/>
          </a:stretch>
        </p:blipFill>
        <p:spPr bwMode="auto">
          <a:xfrm>
            <a:off x="5640388" y="746125"/>
            <a:ext cx="3132137" cy="2906713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4" name="Oval 217"/>
          <p:cNvSpPr>
            <a:spLocks noChangeArrowheads="1"/>
          </p:cNvSpPr>
          <p:nvPr/>
        </p:nvSpPr>
        <p:spPr bwMode="auto">
          <a:xfrm>
            <a:off x="6418263" y="714375"/>
            <a:ext cx="339725" cy="339725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5" name="Oval 218"/>
          <p:cNvSpPr>
            <a:spLocks noChangeArrowheads="1"/>
          </p:cNvSpPr>
          <p:nvPr/>
        </p:nvSpPr>
        <p:spPr bwMode="auto">
          <a:xfrm>
            <a:off x="5745163" y="1662113"/>
            <a:ext cx="409575" cy="409575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31750" algn="ctr">
            <a:solidFill>
              <a:srgbClr val="FF99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6" name="Line 219"/>
          <p:cNvSpPr>
            <a:spLocks noChangeShapeType="1"/>
          </p:cNvSpPr>
          <p:nvPr/>
        </p:nvSpPr>
        <p:spPr bwMode="auto">
          <a:xfrm flipH="1">
            <a:off x="1576388" y="1965325"/>
            <a:ext cx="4175125" cy="22780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7" name="Line 220"/>
          <p:cNvSpPr>
            <a:spLocks noChangeShapeType="1"/>
          </p:cNvSpPr>
          <p:nvPr/>
        </p:nvSpPr>
        <p:spPr bwMode="auto">
          <a:xfrm flipH="1">
            <a:off x="5641975" y="1960563"/>
            <a:ext cx="104775" cy="603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8" name="Line 221"/>
          <p:cNvSpPr>
            <a:spLocks noChangeShapeType="1"/>
          </p:cNvSpPr>
          <p:nvPr/>
        </p:nvSpPr>
        <p:spPr bwMode="auto">
          <a:xfrm flipH="1">
            <a:off x="3851275" y="973138"/>
            <a:ext cx="2571750" cy="15811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9" name="Line 222"/>
          <p:cNvSpPr>
            <a:spLocks noChangeShapeType="1"/>
          </p:cNvSpPr>
          <p:nvPr/>
        </p:nvSpPr>
        <p:spPr bwMode="auto">
          <a:xfrm flipH="1">
            <a:off x="5632450" y="992188"/>
            <a:ext cx="781050" cy="4619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0" name="Oval 223"/>
          <p:cNvSpPr>
            <a:spLocks noChangeArrowheads="1"/>
          </p:cNvSpPr>
          <p:nvPr/>
        </p:nvSpPr>
        <p:spPr bwMode="auto">
          <a:xfrm>
            <a:off x="6600825" y="766763"/>
            <a:ext cx="2195513" cy="2195512"/>
          </a:xfrm>
          <a:prstGeom prst="diamond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81" name="Line 224"/>
          <p:cNvSpPr>
            <a:spLocks noChangeShapeType="1"/>
          </p:cNvSpPr>
          <p:nvPr/>
        </p:nvSpPr>
        <p:spPr bwMode="auto">
          <a:xfrm flipH="1">
            <a:off x="2230438" y="2338388"/>
            <a:ext cx="4822825" cy="1400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2" name="Line 225"/>
          <p:cNvSpPr>
            <a:spLocks noChangeShapeType="1"/>
          </p:cNvSpPr>
          <p:nvPr/>
        </p:nvSpPr>
        <p:spPr bwMode="auto">
          <a:xfrm flipH="1">
            <a:off x="5613400" y="2328863"/>
            <a:ext cx="1433513" cy="4302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283" name="Picture 226" descr="4-2"/>
          <p:cNvPicPr>
            <a:picLocks noChangeAspect="1" noChangeArrowheads="1"/>
          </p:cNvPicPr>
          <p:nvPr/>
        </p:nvPicPr>
        <p:blipFill>
          <a:blip r:embed="rId4" cstate="print">
            <a:lum bright="3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7"/>
          <a:stretch>
            <a:fillRect/>
          </a:stretch>
        </p:blipFill>
        <p:spPr bwMode="auto">
          <a:xfrm>
            <a:off x="209550" y="1366838"/>
            <a:ext cx="2017713" cy="180975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4" name="Oval 227"/>
          <p:cNvSpPr>
            <a:spLocks noChangeArrowheads="1"/>
          </p:cNvSpPr>
          <p:nvPr/>
        </p:nvSpPr>
        <p:spPr bwMode="auto">
          <a:xfrm>
            <a:off x="450850" y="1582738"/>
            <a:ext cx="809625" cy="809625"/>
          </a:xfrm>
          <a:prstGeom prst="pentagon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85" name="Oval 228"/>
          <p:cNvSpPr>
            <a:spLocks noChangeArrowheads="1"/>
          </p:cNvSpPr>
          <p:nvPr/>
        </p:nvSpPr>
        <p:spPr bwMode="auto">
          <a:xfrm>
            <a:off x="1303338" y="2236788"/>
            <a:ext cx="809625" cy="809625"/>
          </a:xfrm>
          <a:prstGeom prst="pentagon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CC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86" name="Line 229"/>
          <p:cNvSpPr>
            <a:spLocks noChangeShapeType="1"/>
          </p:cNvSpPr>
          <p:nvPr/>
        </p:nvSpPr>
        <p:spPr bwMode="auto">
          <a:xfrm flipH="1" flipV="1">
            <a:off x="1176338" y="2144713"/>
            <a:ext cx="363537" cy="2492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7" name="Line 230"/>
          <p:cNvSpPr>
            <a:spLocks noChangeShapeType="1"/>
          </p:cNvSpPr>
          <p:nvPr/>
        </p:nvSpPr>
        <p:spPr bwMode="auto">
          <a:xfrm flipH="1" flipV="1">
            <a:off x="2027238" y="2863850"/>
            <a:ext cx="179387" cy="238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8" name="Line 231"/>
          <p:cNvSpPr>
            <a:spLocks noChangeShapeType="1"/>
          </p:cNvSpPr>
          <p:nvPr/>
        </p:nvSpPr>
        <p:spPr bwMode="auto">
          <a:xfrm>
            <a:off x="2217738" y="3116263"/>
            <a:ext cx="223837" cy="2397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9" name="Rectangle 44"/>
          <p:cNvSpPr>
            <a:spLocks noChangeArrowheads="1"/>
          </p:cNvSpPr>
          <p:nvPr/>
        </p:nvSpPr>
        <p:spPr bwMode="auto">
          <a:xfrm>
            <a:off x="1903413" y="3429000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1950</a:t>
            </a:r>
            <a:endParaRPr lang="en-US" sz="140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8922FB4-5CCC-4CDB-ADBE-A10448B7E254}" type="slidenum">
              <a:rPr lang="en-GB" sz="1400">
                <a:solidFill>
                  <a:schemeClr val="tx2"/>
                </a:solidFill>
              </a:rPr>
              <a:pPr eaLnBrk="1" hangingPunct="1"/>
              <a:t>7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Second </a:t>
            </a:r>
            <a:r>
              <a:rPr lang="en-US" sz="3200" dirty="0">
                <a:solidFill>
                  <a:srgbClr val="000099"/>
                </a:solidFill>
              </a:rPr>
              <a:t>experimental series (GPRS </a:t>
            </a:r>
            <a:r>
              <a:rPr lang="en-US" sz="3200" dirty="0">
                <a:solidFill>
                  <a:srgbClr val="000099"/>
                </a:solidFill>
              </a:rPr>
              <a:t>59-64)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" name="Group 829"/>
          <p:cNvGraphicFramePr>
            <a:graphicFrameLocks noGrp="1"/>
          </p:cNvGraphicFramePr>
          <p:nvPr/>
        </p:nvGraphicFramePr>
        <p:xfrm>
          <a:off x="271463" y="755650"/>
          <a:ext cx="4645025" cy="4337216"/>
        </p:xfrm>
        <a:graphic>
          <a:graphicData uri="http://schemas.openxmlformats.org/drawingml/2006/table">
            <a:tbl>
              <a:tblPr/>
              <a:tblGrid>
                <a:gridCol w="811212"/>
                <a:gridCol w="531813"/>
                <a:gridCol w="566737"/>
                <a:gridCol w="577850"/>
                <a:gridCol w="577850"/>
                <a:gridCol w="606425"/>
                <a:gridCol w="973138"/>
              </a:tblGrid>
              <a:tr h="27430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Test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Exp. time, min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Note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SiO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FeO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GPRS59</a:t>
                      </a: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77.0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1750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GPRS60</a:t>
                      </a: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77.0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GPRS61</a:t>
                      </a: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12.0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78.0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1750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GPRS62</a:t>
                      </a: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12.0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78.0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30000"/>
                      </a:srgb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GPRS63</a:t>
                      </a: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79.0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15.0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274303"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GPRS64</a:t>
                      </a:r>
                    </a:p>
                  </a:txBody>
                  <a:tcPr marT="45717" marB="45717" anchor="ctr">
                    <a:lnL cap="flat">
                      <a:noFill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79.0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15.0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Annealing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  <a:tr h="3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1850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Melting and quenching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84" name="Line 2"/>
          <p:cNvSpPr>
            <a:spLocks noChangeShapeType="1"/>
          </p:cNvSpPr>
          <p:nvPr/>
        </p:nvSpPr>
        <p:spPr bwMode="auto">
          <a:xfrm flipH="1">
            <a:off x="5737225" y="3270250"/>
            <a:ext cx="93663" cy="630238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5" name="Line 5"/>
          <p:cNvSpPr>
            <a:spLocks noChangeShapeType="1"/>
          </p:cNvSpPr>
          <p:nvPr/>
        </p:nvSpPr>
        <p:spPr bwMode="auto">
          <a:xfrm>
            <a:off x="5402263" y="3944938"/>
            <a:ext cx="36480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6" name="Line 6"/>
          <p:cNvSpPr>
            <a:spLocks noChangeShapeType="1"/>
          </p:cNvSpPr>
          <p:nvPr/>
        </p:nvSpPr>
        <p:spPr bwMode="auto">
          <a:xfrm>
            <a:off x="5402263" y="3944938"/>
            <a:ext cx="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7" name="Line 7"/>
          <p:cNvSpPr>
            <a:spLocks noChangeShapeType="1"/>
          </p:cNvSpPr>
          <p:nvPr/>
        </p:nvSpPr>
        <p:spPr bwMode="auto">
          <a:xfrm>
            <a:off x="7054850" y="3944938"/>
            <a:ext cx="0" cy="276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8" name="Line 8"/>
          <p:cNvSpPr>
            <a:spLocks noChangeShapeType="1"/>
          </p:cNvSpPr>
          <p:nvPr/>
        </p:nvSpPr>
        <p:spPr bwMode="auto">
          <a:xfrm>
            <a:off x="6230938" y="3944938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9" name="Line 9"/>
          <p:cNvSpPr>
            <a:spLocks noChangeShapeType="1"/>
          </p:cNvSpPr>
          <p:nvPr/>
        </p:nvSpPr>
        <p:spPr bwMode="auto">
          <a:xfrm>
            <a:off x="7880350" y="3944938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0" name="Rectangle 10"/>
          <p:cNvSpPr>
            <a:spLocks noChangeArrowheads="1"/>
          </p:cNvSpPr>
          <p:nvPr/>
        </p:nvSpPr>
        <p:spPr bwMode="auto">
          <a:xfrm>
            <a:off x="6924675" y="4275138"/>
            <a:ext cx="466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8291" name="Line 11"/>
          <p:cNvSpPr>
            <a:spLocks noChangeShapeType="1"/>
          </p:cNvSpPr>
          <p:nvPr/>
        </p:nvSpPr>
        <p:spPr bwMode="auto">
          <a:xfrm flipV="1">
            <a:off x="7054850" y="2293938"/>
            <a:ext cx="954088" cy="16510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2" name="Line 12"/>
          <p:cNvSpPr>
            <a:spLocks noChangeShapeType="1"/>
          </p:cNvSpPr>
          <p:nvPr/>
        </p:nvSpPr>
        <p:spPr bwMode="auto">
          <a:xfrm flipV="1">
            <a:off x="8707438" y="3689350"/>
            <a:ext cx="149225" cy="255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3" name="Line 13"/>
          <p:cNvSpPr>
            <a:spLocks noChangeShapeType="1"/>
          </p:cNvSpPr>
          <p:nvPr/>
        </p:nvSpPr>
        <p:spPr bwMode="auto">
          <a:xfrm flipV="1">
            <a:off x="6230938" y="1570038"/>
            <a:ext cx="1370012" cy="237490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4" name="Line 14"/>
          <p:cNvSpPr>
            <a:spLocks noChangeShapeType="1"/>
          </p:cNvSpPr>
          <p:nvPr/>
        </p:nvSpPr>
        <p:spPr bwMode="auto">
          <a:xfrm flipV="1">
            <a:off x="7880350" y="2830513"/>
            <a:ext cx="644525" cy="11144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5" name="Rectangle 15"/>
          <p:cNvSpPr>
            <a:spLocks noChangeArrowheads="1"/>
          </p:cNvSpPr>
          <p:nvPr/>
        </p:nvSpPr>
        <p:spPr bwMode="auto">
          <a:xfrm>
            <a:off x="7431088" y="4083050"/>
            <a:ext cx="10112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8296" name="Line 16"/>
          <p:cNvSpPr>
            <a:spLocks noChangeShapeType="1"/>
          </p:cNvSpPr>
          <p:nvPr/>
        </p:nvSpPr>
        <p:spPr bwMode="auto">
          <a:xfrm flipH="1">
            <a:off x="6230938" y="2516188"/>
            <a:ext cx="191452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" name="Line 17"/>
          <p:cNvSpPr>
            <a:spLocks noChangeShapeType="1"/>
          </p:cNvSpPr>
          <p:nvPr/>
        </p:nvSpPr>
        <p:spPr bwMode="auto">
          <a:xfrm flipH="1">
            <a:off x="6643688" y="1798638"/>
            <a:ext cx="1108075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8" name="Line 18"/>
          <p:cNvSpPr>
            <a:spLocks noChangeShapeType="1"/>
          </p:cNvSpPr>
          <p:nvPr/>
        </p:nvSpPr>
        <p:spPr bwMode="auto">
          <a:xfrm flipH="1">
            <a:off x="5816600" y="3228975"/>
            <a:ext cx="31496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9" name="Line 19"/>
          <p:cNvSpPr>
            <a:spLocks noChangeShapeType="1"/>
          </p:cNvSpPr>
          <p:nvPr/>
        </p:nvSpPr>
        <p:spPr bwMode="auto">
          <a:xfrm flipV="1">
            <a:off x="5402263" y="1416050"/>
            <a:ext cx="1460500" cy="25288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0" name="Line 20"/>
          <p:cNvSpPr>
            <a:spLocks noChangeShapeType="1"/>
          </p:cNvSpPr>
          <p:nvPr/>
        </p:nvSpPr>
        <p:spPr bwMode="auto">
          <a:xfrm flipH="1" flipV="1">
            <a:off x="5165725" y="3808413"/>
            <a:ext cx="236538" cy="136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1" name="Line 21"/>
          <p:cNvSpPr>
            <a:spLocks noChangeShapeType="1"/>
          </p:cNvSpPr>
          <p:nvPr/>
        </p:nvSpPr>
        <p:spPr bwMode="auto">
          <a:xfrm flipH="1" flipV="1">
            <a:off x="5991225" y="2376488"/>
            <a:ext cx="239713" cy="139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2" name="Line 22"/>
          <p:cNvSpPr>
            <a:spLocks noChangeShapeType="1"/>
          </p:cNvSpPr>
          <p:nvPr/>
        </p:nvSpPr>
        <p:spPr bwMode="auto">
          <a:xfrm flipH="1" flipV="1">
            <a:off x="5699125" y="3160713"/>
            <a:ext cx="117475" cy="6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3" name="Line 23"/>
          <p:cNvSpPr>
            <a:spLocks noChangeShapeType="1"/>
          </p:cNvSpPr>
          <p:nvPr/>
        </p:nvSpPr>
        <p:spPr bwMode="auto">
          <a:xfrm flipH="1" flipV="1">
            <a:off x="6523038" y="1728788"/>
            <a:ext cx="120650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4" name="Rectangle 24"/>
          <p:cNvSpPr>
            <a:spLocks noChangeArrowheads="1"/>
          </p:cNvSpPr>
          <p:nvPr/>
        </p:nvSpPr>
        <p:spPr bwMode="auto">
          <a:xfrm>
            <a:off x="5770563" y="2192338"/>
            <a:ext cx="2159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8305" name="Line 25"/>
          <p:cNvSpPr>
            <a:spLocks noChangeShapeType="1"/>
          </p:cNvSpPr>
          <p:nvPr/>
        </p:nvSpPr>
        <p:spPr bwMode="auto">
          <a:xfrm>
            <a:off x="6230938" y="2516188"/>
            <a:ext cx="823912" cy="14287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6" name="Line 26"/>
          <p:cNvSpPr>
            <a:spLocks noChangeShapeType="1"/>
          </p:cNvSpPr>
          <p:nvPr/>
        </p:nvSpPr>
        <p:spPr bwMode="auto">
          <a:xfrm>
            <a:off x="7202488" y="1339850"/>
            <a:ext cx="1504950" cy="26050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7" name="Line 27"/>
          <p:cNvSpPr>
            <a:spLocks noChangeShapeType="1"/>
          </p:cNvSpPr>
          <p:nvPr/>
        </p:nvSpPr>
        <p:spPr bwMode="auto">
          <a:xfrm>
            <a:off x="5816600" y="3228975"/>
            <a:ext cx="414338" cy="715963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8" name="Line 28"/>
          <p:cNvSpPr>
            <a:spLocks noChangeShapeType="1"/>
          </p:cNvSpPr>
          <p:nvPr/>
        </p:nvSpPr>
        <p:spPr bwMode="auto">
          <a:xfrm>
            <a:off x="6643688" y="1798638"/>
            <a:ext cx="1236662" cy="214630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9" name="Rectangle 29"/>
          <p:cNvSpPr>
            <a:spLocks noChangeArrowheads="1"/>
          </p:cNvSpPr>
          <p:nvPr/>
        </p:nvSpPr>
        <p:spPr bwMode="auto">
          <a:xfrm rot="-3600000">
            <a:off x="5060156" y="3423444"/>
            <a:ext cx="46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8314" name="Oval 5"/>
          <p:cNvSpPr>
            <a:spLocks noChangeArrowheads="1"/>
          </p:cNvSpPr>
          <p:nvPr/>
        </p:nvSpPr>
        <p:spPr bwMode="auto">
          <a:xfrm>
            <a:off x="5772150" y="3136900"/>
            <a:ext cx="130175" cy="1270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8315" name="Oval 5"/>
          <p:cNvSpPr>
            <a:spLocks noChangeArrowheads="1"/>
          </p:cNvSpPr>
          <p:nvPr/>
        </p:nvSpPr>
        <p:spPr bwMode="auto">
          <a:xfrm>
            <a:off x="6551613" y="1778000"/>
            <a:ext cx="133350" cy="130175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8316" name="Oval 457"/>
          <p:cNvSpPr>
            <a:spLocks noChangeAspect="1" noChangeArrowheads="1"/>
          </p:cNvSpPr>
          <p:nvPr/>
        </p:nvSpPr>
        <p:spPr bwMode="auto">
          <a:xfrm rot="-3600000">
            <a:off x="5595144" y="2350294"/>
            <a:ext cx="1063625" cy="2555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8317" name="Oval 457"/>
          <p:cNvSpPr>
            <a:spLocks noChangeAspect="1" noChangeArrowheads="1"/>
          </p:cNvSpPr>
          <p:nvPr/>
        </p:nvSpPr>
        <p:spPr bwMode="auto">
          <a:xfrm>
            <a:off x="6035675" y="3997325"/>
            <a:ext cx="1065213" cy="2555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8318" name="Freeform 41"/>
          <p:cNvSpPr>
            <a:spLocks/>
          </p:cNvSpPr>
          <p:nvPr/>
        </p:nvSpPr>
        <p:spPr bwMode="auto">
          <a:xfrm>
            <a:off x="6667500" y="1892300"/>
            <a:ext cx="1852613" cy="2019300"/>
          </a:xfrm>
          <a:custGeom>
            <a:avLst/>
            <a:gdLst>
              <a:gd name="T0" fmla="*/ 0 w 1624"/>
              <a:gd name="T1" fmla="*/ 0 h 1769"/>
              <a:gd name="T2" fmla="*/ 1853103 w 1624"/>
              <a:gd name="T3" fmla="*/ 201856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2" name="Oval 6"/>
          <p:cNvSpPr>
            <a:spLocks noChangeArrowheads="1"/>
          </p:cNvSpPr>
          <p:nvPr/>
        </p:nvSpPr>
        <p:spPr bwMode="auto">
          <a:xfrm>
            <a:off x="8494713" y="3895725"/>
            <a:ext cx="96837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8325" name="Line 65"/>
          <p:cNvSpPr>
            <a:spLocks noChangeShapeType="1"/>
          </p:cNvSpPr>
          <p:nvPr/>
        </p:nvSpPr>
        <p:spPr bwMode="auto">
          <a:xfrm>
            <a:off x="5772150" y="3948113"/>
            <a:ext cx="27225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6" name="Line 66"/>
          <p:cNvSpPr>
            <a:spLocks noChangeShapeType="1"/>
          </p:cNvSpPr>
          <p:nvPr/>
        </p:nvSpPr>
        <p:spPr bwMode="auto">
          <a:xfrm flipV="1">
            <a:off x="5865813" y="1895475"/>
            <a:ext cx="719137" cy="12509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7" name="Oval 6"/>
          <p:cNvSpPr>
            <a:spLocks noChangeArrowheads="1"/>
          </p:cNvSpPr>
          <p:nvPr/>
        </p:nvSpPr>
        <p:spPr bwMode="auto">
          <a:xfrm>
            <a:off x="5689600" y="3903663"/>
            <a:ext cx="93663" cy="9048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8335" name="Rectangle 32"/>
          <p:cNvSpPr>
            <a:spLocks noChangeArrowheads="1"/>
          </p:cNvSpPr>
          <p:nvPr/>
        </p:nvSpPr>
        <p:spPr bwMode="auto">
          <a:xfrm>
            <a:off x="6659563" y="2535238"/>
            <a:ext cx="700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59-60</a:t>
            </a:r>
            <a:endParaRPr lang="en-US"/>
          </a:p>
        </p:txBody>
      </p:sp>
      <p:sp>
        <p:nvSpPr>
          <p:cNvPr id="8337" name="Rectangle 32"/>
          <p:cNvSpPr>
            <a:spLocks noChangeArrowheads="1"/>
          </p:cNvSpPr>
          <p:nvPr/>
        </p:nvSpPr>
        <p:spPr bwMode="auto">
          <a:xfrm>
            <a:off x="6845300" y="2927350"/>
            <a:ext cx="7000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61-62</a:t>
            </a:r>
            <a:endParaRPr lang="en-US"/>
          </a:p>
        </p:txBody>
      </p:sp>
      <p:sp>
        <p:nvSpPr>
          <p:cNvPr id="8339" name="Rectangle 32"/>
          <p:cNvSpPr>
            <a:spLocks noChangeArrowheads="1"/>
          </p:cNvSpPr>
          <p:nvPr/>
        </p:nvSpPr>
        <p:spPr bwMode="auto">
          <a:xfrm>
            <a:off x="6743700" y="3608388"/>
            <a:ext cx="698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63-64</a:t>
            </a:r>
            <a:endParaRPr lang="en-US"/>
          </a:p>
        </p:txBody>
      </p:sp>
      <p:sp>
        <p:nvSpPr>
          <p:cNvPr id="8340" name="Oval 5"/>
          <p:cNvSpPr>
            <a:spLocks noChangeArrowheads="1"/>
          </p:cNvSpPr>
          <p:nvPr/>
        </p:nvSpPr>
        <p:spPr bwMode="auto">
          <a:xfrm>
            <a:off x="6308725" y="2193925"/>
            <a:ext cx="131763" cy="128588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8341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6403975" y="2322513"/>
            <a:ext cx="654050" cy="158591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342" name="Oval 6"/>
          <p:cNvSpPr>
            <a:spLocks noChangeArrowheads="1"/>
          </p:cNvSpPr>
          <p:nvPr/>
        </p:nvSpPr>
        <p:spPr bwMode="auto">
          <a:xfrm>
            <a:off x="7016750" y="3895725"/>
            <a:ext cx="95250" cy="9048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8343" name="Rectangle 371"/>
          <p:cNvSpPr>
            <a:spLocks noChangeArrowheads="1"/>
          </p:cNvSpPr>
          <p:nvPr/>
        </p:nvSpPr>
        <p:spPr bwMode="auto">
          <a:xfrm>
            <a:off x="85725" y="5319713"/>
            <a:ext cx="87709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048000" indent="-3048000"/>
            <a:r>
              <a:rPr lang="en-US">
                <a:solidFill>
                  <a:srgbClr val="0000CC"/>
                </a:solidFill>
              </a:rPr>
              <a:t>Research objectives: </a:t>
            </a:r>
            <a:r>
              <a:rPr lang="en-US" sz="2000">
                <a:solidFill>
                  <a:srgbClr val="0000CC"/>
                </a:solidFill>
              </a:rPr>
              <a:t>T</a:t>
            </a:r>
            <a:r>
              <a:rPr lang="en-US" sz="2000" baseline="-25000">
                <a:solidFill>
                  <a:srgbClr val="0000CC"/>
                </a:solidFill>
              </a:rPr>
              <a:t>m</a:t>
            </a:r>
            <a:r>
              <a:rPr lang="en-US" sz="2000">
                <a:solidFill>
                  <a:srgbClr val="0000CC"/>
                </a:solidFill>
              </a:rPr>
              <a:t> determination, exposure answers solving, </a:t>
            </a:r>
            <a:br>
              <a:rPr lang="en-US" sz="2000">
                <a:solidFill>
                  <a:srgbClr val="0000CC"/>
                </a:solidFill>
              </a:rPr>
            </a:br>
            <a:r>
              <a:rPr lang="en-US" sz="2000">
                <a:solidFill>
                  <a:srgbClr val="0000CC"/>
                </a:solidFill>
              </a:rPr>
              <a:t>tie lines near T</a:t>
            </a:r>
            <a:r>
              <a:rPr lang="en-US" sz="2000" baseline="-25000">
                <a:solidFill>
                  <a:srgbClr val="0000CC"/>
                </a:solidFill>
              </a:rPr>
              <a:t>m</a:t>
            </a:r>
            <a:r>
              <a:rPr lang="en-US" sz="2000">
                <a:solidFill>
                  <a:srgbClr val="0000CC"/>
                </a:solidFill>
              </a:rPr>
              <a:t> determination  </a:t>
            </a:r>
          </a:p>
        </p:txBody>
      </p:sp>
      <p:sp>
        <p:nvSpPr>
          <p:cNvPr id="106" name="Oval 6"/>
          <p:cNvSpPr>
            <a:spLocks noChangeArrowheads="1"/>
          </p:cNvSpPr>
          <p:nvPr/>
        </p:nvSpPr>
        <p:spPr bwMode="auto">
          <a:xfrm>
            <a:off x="6843713" y="3465513"/>
            <a:ext cx="93662" cy="92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336" name="Oval 6"/>
          <p:cNvSpPr>
            <a:spLocks noChangeArrowheads="1"/>
          </p:cNvSpPr>
          <p:nvPr/>
        </p:nvSpPr>
        <p:spPr bwMode="auto">
          <a:xfrm>
            <a:off x="6673850" y="3054350"/>
            <a:ext cx="93663" cy="92075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1" name="Oval 6"/>
          <p:cNvSpPr>
            <a:spLocks noChangeArrowheads="1"/>
          </p:cNvSpPr>
          <p:nvPr/>
        </p:nvSpPr>
        <p:spPr bwMode="auto">
          <a:xfrm>
            <a:off x="6499225" y="2625725"/>
            <a:ext cx="95250" cy="920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лилиния 9"/>
          <p:cNvSpPr>
            <a:spLocks/>
          </p:cNvSpPr>
          <p:nvPr/>
        </p:nvSpPr>
        <p:spPr bwMode="auto">
          <a:xfrm>
            <a:off x="2705100" y="747713"/>
            <a:ext cx="5254625" cy="5408612"/>
          </a:xfrm>
          <a:custGeom>
            <a:avLst/>
            <a:gdLst>
              <a:gd name="T0" fmla="*/ 51515 w 5254580"/>
              <a:gd name="T1" fmla="*/ 2653047 h 5409126"/>
              <a:gd name="T2" fmla="*/ 0 w 5254580"/>
              <a:gd name="T3" fmla="*/ 5409126 h 5409126"/>
              <a:gd name="T4" fmla="*/ 5254580 w 5254580"/>
              <a:gd name="T5" fmla="*/ 5383369 h 5409126"/>
              <a:gd name="T6" fmla="*/ 5228822 w 5254580"/>
              <a:gd name="T7" fmla="*/ 0 h 5409126"/>
              <a:gd name="T8" fmla="*/ 3863661 w 5254580"/>
              <a:gd name="T9" fmla="*/ 25757 h 5409126"/>
              <a:gd name="T10" fmla="*/ 3837903 w 5254580"/>
              <a:gd name="T11" fmla="*/ 180304 h 5409126"/>
              <a:gd name="T12" fmla="*/ 2550016 w 5254580"/>
              <a:gd name="T13" fmla="*/ 180304 h 5409126"/>
              <a:gd name="T14" fmla="*/ 2524259 w 5254580"/>
              <a:gd name="T15" fmla="*/ 2807594 h 5409126"/>
              <a:gd name="T16" fmla="*/ 1287887 w 5254580"/>
              <a:gd name="T17" fmla="*/ 2781836 h 5409126"/>
              <a:gd name="T18" fmla="*/ 1287887 w 5254580"/>
              <a:gd name="T19" fmla="*/ 2678805 h 5409126"/>
              <a:gd name="T20" fmla="*/ 51515 w 5254580"/>
              <a:gd name="T21" fmla="*/ 2653047 h 5409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254580" h="5409126">
                <a:moveTo>
                  <a:pt x="51515" y="2653047"/>
                </a:moveTo>
                <a:lnTo>
                  <a:pt x="0" y="5409126"/>
                </a:lnTo>
                <a:lnTo>
                  <a:pt x="5254580" y="5383369"/>
                </a:lnTo>
                <a:lnTo>
                  <a:pt x="5228822" y="0"/>
                </a:lnTo>
                <a:lnTo>
                  <a:pt x="3863661" y="25757"/>
                </a:lnTo>
                <a:lnTo>
                  <a:pt x="3837903" y="180304"/>
                </a:lnTo>
                <a:lnTo>
                  <a:pt x="2550016" y="180304"/>
                </a:lnTo>
                <a:lnTo>
                  <a:pt x="2524259" y="2807594"/>
                </a:lnTo>
                <a:lnTo>
                  <a:pt x="1287887" y="2781836"/>
                </a:lnTo>
                <a:lnTo>
                  <a:pt x="1287887" y="2678805"/>
                </a:lnTo>
                <a:lnTo>
                  <a:pt x="51515" y="2653047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262" name="Picture 46" descr="64-1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605213"/>
            <a:ext cx="2106612" cy="2106612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Полилиния 8"/>
          <p:cNvSpPr>
            <a:spLocks/>
          </p:cNvSpPr>
          <p:nvPr/>
        </p:nvSpPr>
        <p:spPr bwMode="auto">
          <a:xfrm>
            <a:off x="373063" y="914400"/>
            <a:ext cx="4816475" cy="5229225"/>
          </a:xfrm>
          <a:custGeom>
            <a:avLst/>
            <a:gdLst>
              <a:gd name="T0" fmla="*/ 51516 w 4816699"/>
              <a:gd name="T1" fmla="*/ 5177307 h 5228823"/>
              <a:gd name="T2" fmla="*/ 0 w 4816699"/>
              <a:gd name="T3" fmla="*/ 0 h 5228823"/>
              <a:gd name="T4" fmla="*/ 4816699 w 4816699"/>
              <a:gd name="T5" fmla="*/ 0 h 5228823"/>
              <a:gd name="T6" fmla="*/ 4816699 w 4816699"/>
              <a:gd name="T7" fmla="*/ 2627290 h 5228823"/>
              <a:gd name="T8" fmla="*/ 3657601 w 4816699"/>
              <a:gd name="T9" fmla="*/ 2627290 h 5228823"/>
              <a:gd name="T10" fmla="*/ 3631843 w 4816699"/>
              <a:gd name="T11" fmla="*/ 2498502 h 5228823"/>
              <a:gd name="T12" fmla="*/ 2369713 w 4816699"/>
              <a:gd name="T13" fmla="*/ 2498501 h 5228823"/>
              <a:gd name="T14" fmla="*/ 2318198 w 4816699"/>
              <a:gd name="T15" fmla="*/ 5228823 h 5228823"/>
              <a:gd name="T16" fmla="*/ 103031 w 4816699"/>
              <a:gd name="T17" fmla="*/ 5203065 h 52288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16699" h="5228823">
                <a:moveTo>
                  <a:pt x="51516" y="5177307"/>
                </a:moveTo>
                <a:lnTo>
                  <a:pt x="0" y="0"/>
                </a:lnTo>
                <a:lnTo>
                  <a:pt x="4816699" y="0"/>
                </a:lnTo>
                <a:lnTo>
                  <a:pt x="4816699" y="2627290"/>
                </a:lnTo>
                <a:lnTo>
                  <a:pt x="3657601" y="2627290"/>
                </a:lnTo>
                <a:cubicBezTo>
                  <a:pt x="3640430" y="2575775"/>
                  <a:pt x="3644722" y="2562896"/>
                  <a:pt x="3631843" y="2498502"/>
                </a:cubicBezTo>
                <a:cubicBezTo>
                  <a:pt x="3417195" y="2477037"/>
                  <a:pt x="2790423" y="2489915"/>
                  <a:pt x="2369713" y="2498501"/>
                </a:cubicBezTo>
                <a:lnTo>
                  <a:pt x="2318198" y="5228823"/>
                </a:lnTo>
                <a:lnTo>
                  <a:pt x="103031" y="5203065"/>
                </a:lnTo>
              </a:path>
            </a:pathLst>
          </a:custGeom>
          <a:solidFill>
            <a:srgbClr val="00B0F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0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132A9B9-2E55-4CB1-B688-893EBDBA0817}" type="slidenum">
              <a:rPr lang="en-GB" sz="1400">
                <a:solidFill>
                  <a:schemeClr val="tx2"/>
                </a:solidFill>
              </a:rPr>
              <a:pPr eaLnBrk="1" hangingPunct="1"/>
              <a:t>8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rgbClr val="000099"/>
                </a:solidFill>
              </a:rPr>
              <a:t>Second </a:t>
            </a:r>
            <a:r>
              <a:rPr lang="en-US" sz="3200" dirty="0">
                <a:solidFill>
                  <a:srgbClr val="000099"/>
                </a:solidFill>
              </a:rPr>
              <a:t>experimental series (GPRS </a:t>
            </a:r>
            <a:r>
              <a:rPr lang="en-US" sz="3200" dirty="0">
                <a:solidFill>
                  <a:srgbClr val="000099"/>
                </a:solidFill>
              </a:rPr>
              <a:t>59-64)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2" name="Picture 203" descr="59-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96950"/>
            <a:ext cx="2119313" cy="2119313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3" name="Группа 65"/>
          <p:cNvGrpSpPr>
            <a:grpSpLocks/>
          </p:cNvGrpSpPr>
          <p:nvPr/>
        </p:nvGrpSpPr>
        <p:grpSpPr bwMode="auto">
          <a:xfrm>
            <a:off x="1781175" y="3209925"/>
            <a:ext cx="1036638" cy="401638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70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1236663" y="315277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59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cxnSp>
        <p:nvCxnSpPr>
          <p:cNvPr id="79" name="Прямая соединительная линия 66"/>
          <p:cNvCxnSpPr/>
          <p:nvPr/>
        </p:nvCxnSpPr>
        <p:spPr bwMode="auto">
          <a:xfrm>
            <a:off x="2036763" y="3206750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577850" y="493713"/>
            <a:ext cx="8172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Peculiarities</a:t>
            </a:r>
            <a:r>
              <a:rPr lang="ru-RU" sz="2000">
                <a:solidFill>
                  <a:srgbClr val="000099"/>
                </a:solidFill>
              </a:rPr>
              <a:t>:</a:t>
            </a:r>
            <a:r>
              <a:rPr lang="ru-RU"/>
              <a:t> </a:t>
            </a:r>
            <a:r>
              <a:rPr lang="en-US" sz="2000">
                <a:solidFill>
                  <a:srgbClr val="000099"/>
                </a:solidFill>
              </a:rPr>
              <a:t>10</a:t>
            </a: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99"/>
                </a:solidFill>
              </a:rPr>
              <a:t>min. exposure</a:t>
            </a:r>
            <a:r>
              <a:rPr lang="ru-RU" sz="2000">
                <a:solidFill>
                  <a:srgbClr val="000099"/>
                </a:solidFill>
              </a:rPr>
              <a:t>, </a:t>
            </a:r>
            <a:r>
              <a:rPr lang="en-US" sz="2000">
                <a:solidFill>
                  <a:srgbClr val="000099"/>
                </a:solidFill>
              </a:rPr>
              <a:t>quenching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9227" name="Прямоугольник 1"/>
          <p:cNvSpPr>
            <a:spLocks noChangeArrowheads="1"/>
          </p:cNvSpPr>
          <p:nvPr/>
        </p:nvSpPr>
        <p:spPr bwMode="auto">
          <a:xfrm rot="-5400000">
            <a:off x="-364331" y="1842294"/>
            <a:ext cx="1312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1750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9228" name="Прямоугольник 93"/>
          <p:cNvSpPr>
            <a:spLocks noChangeArrowheads="1"/>
          </p:cNvSpPr>
          <p:nvPr/>
        </p:nvSpPr>
        <p:spPr bwMode="auto">
          <a:xfrm rot="-5400000">
            <a:off x="-365125" y="4495800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>
                <a:solidFill>
                  <a:srgbClr val="000099"/>
                </a:solidFill>
              </a:rPr>
              <a:t>T= 1850</a:t>
            </a:r>
            <a:r>
              <a:rPr lang="ru-RU" sz="2000">
                <a:solidFill>
                  <a:srgbClr val="000099"/>
                </a:solidFill>
                <a:sym typeface="Symbol" pitchFamily="18" charset="2"/>
              </a:rPr>
              <a:t>С</a:t>
            </a:r>
            <a:r>
              <a:rPr lang="ru-RU" sz="2000">
                <a:solidFill>
                  <a:srgbClr val="000099"/>
                </a:solidFill>
              </a:rPr>
              <a:t> </a:t>
            </a:r>
            <a:endParaRPr lang="en-GB" sz="2000">
              <a:solidFill>
                <a:srgbClr val="000099"/>
              </a:solidFill>
            </a:endParaRPr>
          </a:p>
        </p:txBody>
      </p:sp>
      <p:pic>
        <p:nvPicPr>
          <p:cNvPr id="9229" name="Picture 209" descr="60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9813"/>
            <a:ext cx="2103438" cy="210343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1074738" y="582612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60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9231" name="Группа 65"/>
          <p:cNvGrpSpPr>
            <a:grpSpLocks/>
          </p:cNvGrpSpPr>
          <p:nvPr/>
        </p:nvGrpSpPr>
        <p:grpSpPr bwMode="auto">
          <a:xfrm>
            <a:off x="1619250" y="5792788"/>
            <a:ext cx="1036638" cy="401637"/>
            <a:chOff x="1612063" y="3562350"/>
            <a:chExt cx="1036594" cy="401448"/>
          </a:xfrm>
        </p:grpSpPr>
        <p:cxnSp>
          <p:nvCxnSpPr>
            <p:cNvPr id="98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7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200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pic>
        <p:nvPicPr>
          <p:cNvPr id="9232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996950"/>
            <a:ext cx="2119312" cy="2119313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3619500" y="3152775"/>
            <a:ext cx="57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61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9234" name="Группа 65"/>
          <p:cNvGrpSpPr>
            <a:grpSpLocks/>
          </p:cNvGrpSpPr>
          <p:nvPr/>
        </p:nvGrpSpPr>
        <p:grpSpPr bwMode="auto">
          <a:xfrm>
            <a:off x="4164013" y="3209925"/>
            <a:ext cx="1036637" cy="401638"/>
            <a:chOff x="1612063" y="3562350"/>
            <a:chExt cx="1036594" cy="401448"/>
          </a:xfrm>
        </p:grpSpPr>
        <p:cxnSp>
          <p:nvCxnSpPr>
            <p:cNvPr id="102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5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150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107" name="Прямая соединительная линия 66"/>
          <p:cNvCxnSpPr/>
          <p:nvPr/>
        </p:nvCxnSpPr>
        <p:spPr bwMode="auto">
          <a:xfrm>
            <a:off x="4419600" y="3206750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6" name="Picture 226" descr="62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586163"/>
            <a:ext cx="2117725" cy="211772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3649663" y="57578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62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9238" name="Группа 65"/>
          <p:cNvGrpSpPr>
            <a:grpSpLocks/>
          </p:cNvGrpSpPr>
          <p:nvPr/>
        </p:nvGrpSpPr>
        <p:grpSpPr bwMode="auto">
          <a:xfrm>
            <a:off x="4194175" y="5803900"/>
            <a:ext cx="1036638" cy="401638"/>
            <a:chOff x="1612063" y="3562350"/>
            <a:chExt cx="1036594" cy="401448"/>
          </a:xfrm>
        </p:grpSpPr>
        <p:cxnSp>
          <p:nvCxnSpPr>
            <p:cNvPr id="121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3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200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pic>
        <p:nvPicPr>
          <p:cNvPr id="9239" name="Picture 231" descr="62-3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471863"/>
            <a:ext cx="1095375" cy="10953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0" name="Picture 232" descr="63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001713"/>
            <a:ext cx="2103438" cy="2103437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1" name="Rectangle 15"/>
          <p:cNvSpPr>
            <a:spLocks noChangeArrowheads="1"/>
          </p:cNvSpPr>
          <p:nvPr/>
        </p:nvSpPr>
        <p:spPr bwMode="auto">
          <a:xfrm>
            <a:off x="6011863" y="317341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63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9242" name="Группа 65"/>
          <p:cNvGrpSpPr>
            <a:grpSpLocks/>
          </p:cNvGrpSpPr>
          <p:nvPr/>
        </p:nvGrpSpPr>
        <p:grpSpPr bwMode="auto">
          <a:xfrm>
            <a:off x="6556375" y="3219450"/>
            <a:ext cx="1036638" cy="401638"/>
            <a:chOff x="1612063" y="3562350"/>
            <a:chExt cx="1036594" cy="401448"/>
          </a:xfrm>
        </p:grpSpPr>
        <p:cxnSp>
          <p:nvCxnSpPr>
            <p:cNvPr id="127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200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pic>
        <p:nvPicPr>
          <p:cNvPr id="9243" name="Picture 237" descr="63-1-1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869950"/>
            <a:ext cx="1084263" cy="1084263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5" name="Rectangle 15"/>
          <p:cNvSpPr>
            <a:spLocks noChangeArrowheads="1"/>
          </p:cNvSpPr>
          <p:nvPr/>
        </p:nvSpPr>
        <p:spPr bwMode="auto">
          <a:xfrm>
            <a:off x="5992813" y="5757863"/>
            <a:ext cx="577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2000"/>
            <a:r>
              <a:rPr lang="en-US" sz="1800">
                <a:solidFill>
                  <a:srgbClr val="000099"/>
                </a:solidFill>
              </a:rPr>
              <a:t>64</a:t>
            </a:r>
            <a:endParaRPr lang="en-GB" sz="1800" baseline="-25000">
              <a:solidFill>
                <a:srgbClr val="000099"/>
              </a:solidFill>
            </a:endParaRPr>
          </a:p>
        </p:txBody>
      </p:sp>
      <p:grpSp>
        <p:nvGrpSpPr>
          <p:cNvPr id="9246" name="Группа 65"/>
          <p:cNvGrpSpPr>
            <a:grpSpLocks/>
          </p:cNvGrpSpPr>
          <p:nvPr/>
        </p:nvGrpSpPr>
        <p:grpSpPr bwMode="auto">
          <a:xfrm>
            <a:off x="6537325" y="5803900"/>
            <a:ext cx="1036638" cy="401638"/>
            <a:chOff x="1612063" y="3562350"/>
            <a:chExt cx="1036594" cy="401448"/>
          </a:xfrm>
        </p:grpSpPr>
        <p:cxnSp>
          <p:nvCxnSpPr>
            <p:cNvPr id="133" name="Прямая соединительная линия 66"/>
            <p:cNvCxnSpPr/>
            <p:nvPr/>
          </p:nvCxnSpPr>
          <p:spPr>
            <a:xfrm>
              <a:off x="1867640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9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700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pic>
        <p:nvPicPr>
          <p:cNvPr id="9263" name="Picture 47" descr="64-1-1"/>
          <p:cNvPicPr>
            <a:picLocks noChangeAspect="1" noChangeArrowheads="1"/>
          </p:cNvPicPr>
          <p:nvPr/>
        </p:nvPicPr>
        <p:blipFill>
          <a:blip r:embed="rId11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727450"/>
            <a:ext cx="1276350" cy="127635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2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6B665F2-86B9-4AB1-8EF1-2FDC00D10A9C}" type="slidenum">
              <a:rPr lang="en-GB" sz="1400">
                <a:solidFill>
                  <a:schemeClr val="tx2"/>
                </a:solidFill>
              </a:rPr>
              <a:pPr eaLnBrk="1" hangingPunct="1"/>
              <a:t>9</a:t>
            </a:fld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2225" y="0"/>
            <a:ext cx="9121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anchor="ctr"/>
          <a:lstStyle/>
          <a:p>
            <a:pPr algn="ctr" defTabSz="762000" eaLnBrk="1" hangingPunct="1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</a:rPr>
              <a:t>Second experimental series (GPRS 59-61 results)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Line 2"/>
          <p:cNvSpPr>
            <a:spLocks noChangeShapeType="1"/>
          </p:cNvSpPr>
          <p:nvPr/>
        </p:nvSpPr>
        <p:spPr bwMode="auto">
          <a:xfrm flipH="1">
            <a:off x="1463675" y="3849688"/>
            <a:ext cx="138113" cy="931862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968375" y="4848225"/>
            <a:ext cx="5397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6837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413125" y="4848225"/>
            <a:ext cx="0" cy="407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92338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635500" y="4848225"/>
            <a:ext cx="0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21038" y="5337175"/>
            <a:ext cx="6905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0.2</a:t>
            </a:r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413125" y="2405063"/>
            <a:ext cx="1412875" cy="244316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5859463" y="4468813"/>
            <a:ext cx="220662" cy="379412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2192338" y="1333500"/>
            <a:ext cx="2028825" cy="3514725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635500" y="3198813"/>
            <a:ext cx="954088" cy="1649412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968750" y="5053013"/>
            <a:ext cx="14970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FeO</a:t>
            </a:r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2192338" y="2732088"/>
            <a:ext cx="2835275" cy="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2803525" y="1671638"/>
            <a:ext cx="1639888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1581150" y="3787775"/>
            <a:ext cx="4660900" cy="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968375" y="1106488"/>
            <a:ext cx="2162175" cy="3741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617538" y="4646613"/>
            <a:ext cx="350837" cy="201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 flipV="1">
            <a:off x="1839913" y="2527300"/>
            <a:ext cx="352425" cy="204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 flipV="1">
            <a:off x="1406525" y="3689350"/>
            <a:ext cx="1746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 flipV="1">
            <a:off x="2627313" y="1568450"/>
            <a:ext cx="1762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1512888" y="2252663"/>
            <a:ext cx="32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192338" y="2732088"/>
            <a:ext cx="1220787" cy="2116137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632200" y="993775"/>
            <a:ext cx="2227263" cy="385445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581150" y="3787775"/>
            <a:ext cx="611188" cy="1060450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2803525" y="1671638"/>
            <a:ext cx="1831975" cy="3176587"/>
          </a:xfrm>
          <a:prstGeom prst="line">
            <a:avLst/>
          </a:prstGeom>
          <a:noFill/>
          <a:ln w="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 rot="-3600000">
            <a:off x="461169" y="4075906"/>
            <a:ext cx="6921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0">
                <a:solidFill>
                  <a:srgbClr val="000000"/>
                </a:solidFill>
                <a:latin typeface="Arial" pitchFamily="34" charset="0"/>
              </a:rPr>
              <a:t>SiO</a:t>
            </a:r>
            <a:r>
              <a:rPr lang="en-US" sz="2500" b="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-25000"/>
          </a:p>
        </p:txBody>
      </p:sp>
      <p:sp>
        <p:nvSpPr>
          <p:cNvPr id="10274" name="Oval 5"/>
          <p:cNvSpPr>
            <a:spLocks noChangeArrowheads="1"/>
          </p:cNvSpPr>
          <p:nvPr/>
        </p:nvSpPr>
        <p:spPr bwMode="auto">
          <a:xfrm>
            <a:off x="1514475" y="3651250"/>
            <a:ext cx="193675" cy="188913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0275" name="Oval 5"/>
          <p:cNvSpPr>
            <a:spLocks noChangeArrowheads="1"/>
          </p:cNvSpPr>
          <p:nvPr/>
        </p:nvSpPr>
        <p:spPr bwMode="auto">
          <a:xfrm>
            <a:off x="2668588" y="1641475"/>
            <a:ext cx="196850" cy="190500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sp>
        <p:nvSpPr>
          <p:cNvPr id="10276" name="Oval 457"/>
          <p:cNvSpPr>
            <a:spLocks noChangeAspect="1" noChangeArrowheads="1"/>
          </p:cNvSpPr>
          <p:nvPr/>
        </p:nvSpPr>
        <p:spPr bwMode="auto">
          <a:xfrm rot="-3600000">
            <a:off x="1253332" y="2486819"/>
            <a:ext cx="1573212" cy="381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=2080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0277" name="Oval 457"/>
          <p:cNvSpPr>
            <a:spLocks noChangeAspect="1" noChangeArrowheads="1"/>
          </p:cNvSpPr>
          <p:nvPr/>
        </p:nvSpPr>
        <p:spPr bwMode="auto">
          <a:xfrm>
            <a:off x="1905000" y="4924425"/>
            <a:ext cx="1576388" cy="379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T</a:t>
            </a:r>
            <a:r>
              <a:rPr lang="en-US" sz="1400" baseline="-25000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=1700 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  <a:sym typeface="Symbol" pitchFamily="18" charset="2"/>
              </a:rPr>
              <a:t>C</a:t>
            </a:r>
          </a:p>
        </p:txBody>
      </p:sp>
      <p:sp>
        <p:nvSpPr>
          <p:cNvPr id="10278" name="Freeform 41"/>
          <p:cNvSpPr>
            <a:spLocks/>
          </p:cNvSpPr>
          <p:nvPr/>
        </p:nvSpPr>
        <p:spPr bwMode="auto">
          <a:xfrm>
            <a:off x="2840038" y="1811338"/>
            <a:ext cx="2741612" cy="2986087"/>
          </a:xfrm>
          <a:custGeom>
            <a:avLst/>
            <a:gdLst>
              <a:gd name="T0" fmla="*/ 0 w 1624"/>
              <a:gd name="T1" fmla="*/ 0 h 1769"/>
              <a:gd name="T2" fmla="*/ 2742741 w 1624"/>
              <a:gd name="T3" fmla="*/ 2987630 h 17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24" h="1769">
                <a:moveTo>
                  <a:pt x="0" y="0"/>
                </a:moveTo>
                <a:lnTo>
                  <a:pt x="1624" y="1769"/>
                </a:lnTo>
              </a:path>
            </a:pathLst>
          </a:custGeom>
          <a:noFill/>
          <a:ln w="12700" cap="flat" cmpd="sng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2" name="Oval 6"/>
          <p:cNvSpPr>
            <a:spLocks noChangeArrowheads="1"/>
          </p:cNvSpPr>
          <p:nvPr/>
        </p:nvSpPr>
        <p:spPr bwMode="auto">
          <a:xfrm>
            <a:off x="5545138" y="4775200"/>
            <a:ext cx="141287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285" name="Line 65"/>
          <p:cNvSpPr>
            <a:spLocks noChangeShapeType="1"/>
          </p:cNvSpPr>
          <p:nvPr/>
        </p:nvSpPr>
        <p:spPr bwMode="auto">
          <a:xfrm>
            <a:off x="1516063" y="4852988"/>
            <a:ext cx="40290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6" name="Line 66"/>
          <p:cNvSpPr>
            <a:spLocks noChangeShapeType="1"/>
          </p:cNvSpPr>
          <p:nvPr/>
        </p:nvSpPr>
        <p:spPr bwMode="auto">
          <a:xfrm flipV="1">
            <a:off x="1652588" y="1814513"/>
            <a:ext cx="1065212" cy="18526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7" name="Oval 6"/>
          <p:cNvSpPr>
            <a:spLocks noChangeArrowheads="1"/>
          </p:cNvSpPr>
          <p:nvPr/>
        </p:nvSpPr>
        <p:spPr bwMode="auto">
          <a:xfrm>
            <a:off x="1392238" y="4786313"/>
            <a:ext cx="139700" cy="134937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295" name="Rectangle 32"/>
          <p:cNvSpPr>
            <a:spLocks noChangeArrowheads="1"/>
          </p:cNvSpPr>
          <p:nvPr/>
        </p:nvSpPr>
        <p:spPr bwMode="auto">
          <a:xfrm>
            <a:off x="2749550" y="2670175"/>
            <a:ext cx="1035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1850</a:t>
            </a:r>
            <a:endParaRPr lang="en-US" baseline="-25000"/>
          </a:p>
        </p:txBody>
      </p:sp>
      <p:sp>
        <p:nvSpPr>
          <p:cNvPr id="10297" name="Rectangle 32"/>
          <p:cNvSpPr>
            <a:spLocks noChangeArrowheads="1"/>
          </p:cNvSpPr>
          <p:nvPr/>
        </p:nvSpPr>
        <p:spPr bwMode="auto">
          <a:xfrm rot="-1308123">
            <a:off x="2947988" y="3194050"/>
            <a:ext cx="1543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1850 &gt; T</a:t>
            </a:r>
            <a:r>
              <a:rPr lang="en-US" sz="1400" b="0" baseline="-2500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1400" b="0">
                <a:solidFill>
                  <a:srgbClr val="FF0000"/>
                </a:solidFill>
                <a:latin typeface="Arial" pitchFamily="34" charset="0"/>
              </a:rPr>
              <a:t> &gt; 1750</a:t>
            </a:r>
            <a:endParaRPr lang="en-US" baseline="-25000"/>
          </a:p>
        </p:txBody>
      </p:sp>
      <p:sp>
        <p:nvSpPr>
          <p:cNvPr id="10299" name="Oval 5"/>
          <p:cNvSpPr>
            <a:spLocks noChangeArrowheads="1"/>
          </p:cNvSpPr>
          <p:nvPr/>
        </p:nvSpPr>
        <p:spPr bwMode="auto">
          <a:xfrm>
            <a:off x="2308225" y="2255838"/>
            <a:ext cx="196850" cy="192087"/>
          </a:xfrm>
          <a:prstGeom prst="ellipse">
            <a:avLst/>
          </a:prstGeom>
          <a:solidFill>
            <a:srgbClr val="FFFF99">
              <a:alpha val="59999"/>
            </a:srgbClr>
          </a:solidFill>
          <a:ln w="12700" algn="ctr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800"/>
          </a:p>
        </p:txBody>
      </p:sp>
      <p:cxnSp>
        <p:nvCxnSpPr>
          <p:cNvPr id="10300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2449513" y="2447925"/>
            <a:ext cx="969962" cy="2346325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301" name="Oval 6"/>
          <p:cNvSpPr>
            <a:spLocks noChangeArrowheads="1"/>
          </p:cNvSpPr>
          <p:nvPr/>
        </p:nvSpPr>
        <p:spPr bwMode="auto">
          <a:xfrm>
            <a:off x="3355975" y="4775200"/>
            <a:ext cx="141288" cy="134938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0304" name="Rectangle 142"/>
          <p:cNvSpPr>
            <a:spLocks noChangeArrowheads="1"/>
          </p:cNvSpPr>
          <p:nvPr/>
        </p:nvSpPr>
        <p:spPr bwMode="auto">
          <a:xfrm>
            <a:off x="4689475" y="1325563"/>
            <a:ext cx="4360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CC"/>
                </a:solidFill>
              </a:rPr>
              <a:t>MG not detected </a:t>
            </a:r>
          </a:p>
          <a:p>
            <a:pPr algn="ctr"/>
            <a:r>
              <a:rPr lang="en-US">
                <a:solidFill>
                  <a:srgbClr val="0000CC"/>
                </a:solidFill>
              </a:rPr>
              <a:t>for GPRS 59-61</a:t>
            </a:r>
          </a:p>
        </p:txBody>
      </p:sp>
      <p:pic>
        <p:nvPicPr>
          <p:cNvPr id="10308" name="Picture 203" descr="59-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570163"/>
            <a:ext cx="2119313" cy="2119312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6" name="Oval 6"/>
          <p:cNvSpPr>
            <a:spLocks noChangeArrowheads="1"/>
          </p:cNvSpPr>
          <p:nvPr/>
        </p:nvSpPr>
        <p:spPr bwMode="auto">
          <a:xfrm>
            <a:off x="2847975" y="3530600"/>
            <a:ext cx="141288" cy="134938"/>
          </a:xfrm>
          <a:prstGeom prst="ellipse">
            <a:avLst/>
          </a:prstGeom>
          <a:solidFill>
            <a:srgbClr val="FFCC00"/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17" name="Oval 6"/>
          <p:cNvSpPr>
            <a:spLocks noChangeArrowheads="1"/>
          </p:cNvSpPr>
          <p:nvPr/>
        </p:nvSpPr>
        <p:spPr bwMode="auto">
          <a:xfrm>
            <a:off x="2592388" y="2895600"/>
            <a:ext cx="139700" cy="134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10309" name="Группа 65"/>
          <p:cNvGrpSpPr>
            <a:grpSpLocks/>
          </p:cNvGrpSpPr>
          <p:nvPr/>
        </p:nvGrpSpPr>
        <p:grpSpPr bwMode="auto">
          <a:xfrm>
            <a:off x="7808913" y="4837113"/>
            <a:ext cx="1036637" cy="401637"/>
            <a:chOff x="1612063" y="3562350"/>
            <a:chExt cx="1036594" cy="401448"/>
          </a:xfrm>
        </p:grpSpPr>
        <p:cxnSp>
          <p:nvCxnSpPr>
            <p:cNvPr id="72" name="Прямая соединительная линия 66"/>
            <p:cNvCxnSpPr/>
            <p:nvPr/>
          </p:nvCxnSpPr>
          <p:spPr>
            <a:xfrm>
              <a:off x="1867639" y="3562350"/>
              <a:ext cx="49845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1" name="TextBox 10"/>
            <p:cNvSpPr txBox="1">
              <a:spLocks noChangeArrowheads="1"/>
            </p:cNvSpPr>
            <p:nvPr/>
          </p:nvSpPr>
          <p:spPr bwMode="auto">
            <a:xfrm>
              <a:off x="1612063" y="3597258"/>
              <a:ext cx="1036594" cy="36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800">
                  <a:latin typeface="Arial" pitchFamily="34" charset="0"/>
                </a:rPr>
                <a:t>70</a:t>
              </a:r>
              <a:r>
                <a:rPr lang="ru-RU" sz="1800">
                  <a:latin typeface="Arial" pitchFamily="34" charset="0"/>
                </a:rPr>
                <a:t> </a:t>
              </a:r>
              <a:r>
                <a:rPr lang="en-US" sz="1800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US" sz="1800">
                  <a:latin typeface="Arial" pitchFamily="34" charset="0"/>
                </a:rPr>
                <a:t>m</a:t>
              </a:r>
              <a:endParaRPr lang="ru-RU" sz="1800">
                <a:latin typeface="Arial" pitchFamily="34" charset="0"/>
              </a:endParaRPr>
            </a:p>
          </p:txBody>
        </p:sp>
      </p:grpSp>
      <p:cxnSp>
        <p:nvCxnSpPr>
          <p:cNvPr id="79" name="Прямая соединительная линия 66"/>
          <p:cNvCxnSpPr/>
          <p:nvPr/>
        </p:nvCxnSpPr>
        <p:spPr bwMode="auto">
          <a:xfrm>
            <a:off x="8064500" y="4833938"/>
            <a:ext cx="49847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gress report of the &amp;#x0D;&amp;#x0A;UO2-SiO2 system&amp;quot;&quot;/&gt;&lt;property id=&quot;20307&quot; value=&quot;266&quot;/&gt;&lt;/object&gt;&lt;object type=&quot;3&quot; unique_id=&quot;10240&quot;&gt;&lt;property id=&quot;20148&quot; value=&quot;5&quot;/&gt;&lt;property id=&quot;20300&quot; value=&quot;Slide 2 - &amp;quot;Literature review&amp;quot;&quot;/&gt;&lt;property id=&quot;20307&quot; value=&quot;385&quot;/&gt;&lt;/object&gt;&lt;object type=&quot;3&quot; unique_id=&quot;10241&quot;&gt;&lt;property id=&quot;20148&quot; value=&quot;5&quot;/&gt;&lt;property id=&quot;20300&quot; value=&quot;Slide 3&quot;/&gt;&lt;property id=&quot;20307&quot; value=&quot;386&quot;/&gt;&lt;/object&gt;&lt;object type=&quot;3&quot; unique_id=&quot;10242&quot;&gt;&lt;property id=&quot;20148&quot; value=&quot;5&quot;/&gt;&lt;property id=&quot;20300&quot; value=&quot;Slide 4&quot;/&gt;&lt;property id=&quot;20307&quot; value=&quot;387&quot;/&gt;&lt;/object&gt;&lt;object type=&quot;3&quot; unique_id=&quot;10243&quot;&gt;&lt;property id=&quot;20148&quot; value=&quot;5&quot;/&gt;&lt;property id=&quot;20300&quot; value=&quot;Slide 5&quot;/&gt;&lt;property id=&quot;20307&quot; value=&quot;388&quot;/&gt;&lt;/object&gt;&lt;object type=&quot;3&quot; unique_id=&quot;10244&quot;&gt;&lt;property id=&quot;20148&quot; value=&quot;5&quot;/&gt;&lt;property id=&quot;20300&quot; value=&quot;Slide 6&quot;/&gt;&lt;property id=&quot;20307&quot; value=&quot;389&quot;/&gt;&lt;/object&gt;&lt;object type=&quot;3&quot; unique_id=&quot;10245&quot;&gt;&lt;property id=&quot;20148&quot; value=&quot;5&quot;/&gt;&lt;property id=&quot;20300&quot; value=&quot;Slide 7&quot;/&gt;&lt;property id=&quot;20307&quot; value=&quot;390&quot;/&gt;&lt;/object&gt;&lt;object type=&quot;3&quot; unique_id=&quot;10246&quot;&gt;&lt;property id=&quot;20148&quot; value=&quot;5&quot;/&gt;&lt;property id=&quot;20300&quot; value=&quot;Slide 8&quot;/&gt;&lt;property id=&quot;20307&quot; value=&quot;391&quot;/&gt;&lt;/object&gt;&lt;object type=&quot;3&quot; unique_id=&quot;10247&quot;&gt;&lt;property id=&quot;20148&quot; value=&quot;5&quot;/&gt;&lt;property id=&quot;20300&quot; value=&quot;Slide 9&quot;/&gt;&lt;property id=&quot;20307&quot; value=&quot;392&quot;/&gt;&lt;/object&gt;&lt;object type=&quot;3&quot; unique_id=&quot;10248&quot;&gt;&lt;property id=&quot;20148&quot; value=&quot;5&quot;/&gt;&lt;property id=&quot;20300&quot; value=&quot;Slide 10&quot;/&gt;&lt;property id=&quot;20307&quot; value=&quot;393&quot;/&gt;&lt;/object&gt;&lt;object type=&quot;3&quot; unique_id=&quot;10249&quot;&gt;&lt;property id=&quot;20148&quot; value=&quot;5&quot;/&gt;&lt;property id=&quot;20300&quot; value=&quot;Slide 11&quot;/&gt;&lt;property id=&quot;20307&quot; value=&quot;394&quot;/&gt;&lt;/object&gt;&lt;object type=&quot;3&quot; unique_id=&quot;10250&quot;&gt;&lt;property id=&quot;20148&quot; value=&quot;5&quot;/&gt;&lt;property id=&quot;20300&quot; value=&quot;Slide 12&quot;/&gt;&lt;property id=&quot;20307&quot; value=&quot;395&quot;/&gt;&lt;/object&gt;&lt;object type=&quot;3&quot; unique_id=&quot;10251&quot;&gt;&lt;property id=&quot;20148&quot; value=&quot;5&quot;/&gt;&lt;property id=&quot;20300&quot; value=&quot;Slide 13&quot;/&gt;&lt;property id=&quot;20307&quot; value=&quot;396&quot;/&gt;&lt;/object&gt;&lt;object type=&quot;3&quot; unique_id=&quot;10252&quot;&gt;&lt;property id=&quot;20148&quot; value=&quot;5&quot;/&gt;&lt;property id=&quot;20300&quot; value=&quot;Slide 15&quot;/&gt;&lt;property id=&quot;20307&quot; value=&quot;397&quot;/&gt;&lt;/object&gt;&lt;object type=&quot;3&quot; unique_id=&quot;10253&quot;&gt;&lt;property id=&quot;20148&quot; value=&quot;5&quot;/&gt;&lt;property id=&quot;20300&quot; value=&quot;Slide 18&quot;/&gt;&lt;property id=&quot;20307&quot; value=&quot;398&quot;/&gt;&lt;/object&gt;&lt;object type=&quot;3&quot; unique_id=&quot;10254&quot;&gt;&lt;property id=&quot;20148&quot; value=&quot;5&quot;/&gt;&lt;property id=&quot;20300&quot; value=&quot;Slide 20&quot;/&gt;&lt;property id=&quot;20307&quot; value=&quot;399&quot;/&gt;&lt;/object&gt;&lt;object type=&quot;3&quot; unique_id=&quot;10255&quot;&gt;&lt;property id=&quot;20148&quot; value=&quot;5&quot;/&gt;&lt;property id=&quot;20300&quot; value=&quot;Slide 24&quot;/&gt;&lt;property id=&quot;20307&quot; value=&quot;400&quot;/&gt;&lt;/object&gt;&lt;object type=&quot;3&quot; unique_id=&quot;10256&quot;&gt;&lt;property id=&quot;20148&quot; value=&quot;5&quot;/&gt;&lt;property id=&quot;20300&quot; value=&quot;Slide 23&quot;/&gt;&lt;property id=&quot;20307&quot; value=&quot;401&quot;/&gt;&lt;/object&gt;&lt;object type=&quot;3&quot; unique_id=&quot;10257&quot;&gt;&lt;property id=&quot;20148&quot; value=&quot;5&quot;/&gt;&lt;property id=&quot;20300&quot; value=&quot;Slide 27&quot;/&gt;&lt;property id=&quot;20307&quot; value=&quot;402&quot;/&gt;&lt;/object&gt;&lt;object type=&quot;3&quot; unique_id=&quot;10258&quot;&gt;&lt;property id=&quot;20148&quot; value=&quot;5&quot;/&gt;&lt;property id=&quot;20300&quot; value=&quot;Slide 28&quot;/&gt;&lt;property id=&quot;20307&quot; value=&quot;403&quot;/&gt;&lt;/object&gt;&lt;object type=&quot;3&quot; unique_id=&quot;10259&quot;&gt;&lt;property id=&quot;20148&quot; value=&quot;5&quot;/&gt;&lt;property id=&quot;20300&quot; value=&quot;Slide 30&quot;/&gt;&lt;property id=&quot;20307&quot; value=&quot;404&quot;/&gt;&lt;/object&gt;&lt;object type=&quot;3&quot; unique_id=&quot;10283&quot;&gt;&lt;property id=&quot;20148&quot; value=&quot;5&quot;/&gt;&lt;property id=&quot;20300&quot; value=&quot;Slide 14&quot;/&gt;&lt;property id=&quot;20307&quot; value=&quot;405&quot;/&gt;&lt;/object&gt;&lt;object type=&quot;3&quot; unique_id=&quot;10380&quot;&gt;&lt;property id=&quot;20148&quot; value=&quot;5&quot;/&gt;&lt;property id=&quot;20300&quot; value=&quot;Slide 16&quot;/&gt;&lt;property id=&quot;20307&quot; value=&quot;406&quot;/&gt;&lt;/object&gt;&lt;object type=&quot;3&quot; unique_id=&quot;10606&quot;&gt;&lt;property id=&quot;20148&quot; value=&quot;5&quot;/&gt;&lt;property id=&quot;20300&quot; value=&quot;Slide 17&quot;/&gt;&lt;property id=&quot;20307&quot; value=&quot;407&quot;/&gt;&lt;/object&gt;&lt;object type=&quot;3&quot; unique_id=&quot;11023&quot;&gt;&lt;property id=&quot;20148&quot; value=&quot;5&quot;/&gt;&lt;property id=&quot;20300&quot; value=&quot;Slide 19&quot;/&gt;&lt;property id=&quot;20307&quot; value=&quot;408&quot;/&gt;&lt;/object&gt;&lt;object type=&quot;3&quot; unique_id=&quot;11105&quot;&gt;&lt;property id=&quot;20148&quot; value=&quot;5&quot;/&gt;&lt;property id=&quot;20300&quot; value=&quot;Slide 21&quot;/&gt;&lt;property id=&quot;20307&quot; value=&quot;409&quot;/&gt;&lt;/object&gt;&lt;object type=&quot;3&quot; unique_id=&quot;11302&quot;&gt;&lt;property id=&quot;20148&quot; value=&quot;5&quot;/&gt;&lt;property id=&quot;20300&quot; value=&quot;Slide 22&quot;/&gt;&lt;property id=&quot;20307&quot; value=&quot;410&quot;/&gt;&lt;/object&gt;&lt;object type=&quot;3&quot; unique_id=&quot;11303&quot;&gt;&lt;property id=&quot;20148&quot; value=&quot;5&quot;/&gt;&lt;property id=&quot;20300&quot; value=&quot;Slide 25&quot;/&gt;&lt;property id=&quot;20307&quot; value=&quot;411&quot;/&gt;&lt;/object&gt;&lt;object type=&quot;3&quot; unique_id=&quot;11304&quot;&gt;&lt;property id=&quot;20148&quot; value=&quot;5&quot;/&gt;&lt;property id=&quot;20300&quot; value=&quot;Slide 26&quot;/&gt;&lt;property id=&quot;20307&quot; value=&quot;412&quot;/&gt;&lt;/object&gt;&lt;object type=&quot;3&quot; unique_id=&quot;11615&quot;&gt;&lt;property id=&quot;20148&quot; value=&quot;5&quot;/&gt;&lt;property id=&quot;20300&quot; value=&quot;Slide 29&quot;/&gt;&lt;property id=&quot;20307&quot; value=&quot;414&quot;/&gt;&lt;/object&gt;&lt;object type=&quot;3&quot; unique_id=&quot;11616&quot;&gt;&lt;property id=&quot;20148&quot; value=&quot;5&quot;/&gt;&lt;property id=&quot;20300&quot; value=&quot;Slide 31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15680</TotalTime>
  <Words>1675</Words>
  <Application>Microsoft Office PowerPoint</Application>
  <PresentationFormat>Bildschirmpräsentation (4:3)</PresentationFormat>
  <Paragraphs>752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Calibri</vt:lpstr>
      <vt:lpstr>Arial</vt:lpstr>
      <vt:lpstr>Arial Unicode MS</vt:lpstr>
      <vt:lpstr>Times New Roman CYR</vt:lpstr>
      <vt:lpstr>Wingdings</vt:lpstr>
      <vt:lpstr>Symbol</vt:lpstr>
      <vt:lpstr>Times New Roman</vt:lpstr>
      <vt:lpstr>Оформление по умолчанию</vt:lpstr>
      <vt:lpstr>CorelDRAW 7.0 Graphic</vt:lpstr>
      <vt:lpstr>Miscibility gap in the  UO2-FeO-SiO2 system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Scheme of spinodal decomposition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PRECOS 5 Meeting</dc:subject>
  <dc:creator>Kirillova</dc:creator>
  <cp:lastModifiedBy>Peters, Ursula</cp:lastModifiedBy>
  <cp:revision>1103</cp:revision>
  <cp:lastPrinted>2001-10-30T08:59:27Z</cp:lastPrinted>
  <dcterms:created xsi:type="dcterms:W3CDTF">1998-10-12T06:52:06Z</dcterms:created>
  <dcterms:modified xsi:type="dcterms:W3CDTF">2012-10-18T18:57:53Z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Miscibility gap in the _x000b_UO2-FeO-SiO2 system.</vt:lpwstr>
  </property>
</Properties>
</file>